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7" r:id="rId2"/>
    <p:sldId id="391" r:id="rId3"/>
    <p:sldId id="348" r:id="rId4"/>
    <p:sldId id="349" r:id="rId5"/>
    <p:sldId id="315" r:id="rId6"/>
    <p:sldId id="350" r:id="rId7"/>
    <p:sldId id="351" r:id="rId8"/>
    <p:sldId id="352" r:id="rId9"/>
    <p:sldId id="353" r:id="rId10"/>
    <p:sldId id="354" r:id="rId11"/>
    <p:sldId id="355" r:id="rId12"/>
    <p:sldId id="356" r:id="rId13"/>
    <p:sldId id="357" r:id="rId14"/>
    <p:sldId id="358" r:id="rId15"/>
    <p:sldId id="359" r:id="rId16"/>
    <p:sldId id="309" r:id="rId17"/>
    <p:sldId id="322" r:id="rId18"/>
    <p:sldId id="282" r:id="rId19"/>
    <p:sldId id="361" r:id="rId20"/>
    <p:sldId id="360" r:id="rId21"/>
    <p:sldId id="362" r:id="rId22"/>
    <p:sldId id="365" r:id="rId23"/>
    <p:sldId id="366" r:id="rId24"/>
    <p:sldId id="363" r:id="rId25"/>
    <p:sldId id="367" r:id="rId26"/>
    <p:sldId id="368" r:id="rId27"/>
    <p:sldId id="364" r:id="rId28"/>
    <p:sldId id="369" r:id="rId29"/>
    <p:sldId id="370" r:id="rId30"/>
    <p:sldId id="310" r:id="rId31"/>
    <p:sldId id="334" r:id="rId32"/>
    <p:sldId id="290" r:id="rId33"/>
    <p:sldId id="371" r:id="rId34"/>
    <p:sldId id="372" r:id="rId35"/>
    <p:sldId id="373" r:id="rId36"/>
    <p:sldId id="374" r:id="rId37"/>
    <p:sldId id="311" r:id="rId38"/>
    <p:sldId id="293" r:id="rId39"/>
    <p:sldId id="294" r:id="rId40"/>
    <p:sldId id="375" r:id="rId41"/>
    <p:sldId id="376" r:id="rId42"/>
    <p:sldId id="377" r:id="rId43"/>
    <p:sldId id="378" r:id="rId44"/>
    <p:sldId id="312" r:id="rId45"/>
    <p:sldId id="304" r:id="rId46"/>
    <p:sldId id="379" r:id="rId47"/>
    <p:sldId id="343" r:id="rId48"/>
    <p:sldId id="380" r:id="rId49"/>
    <p:sldId id="381" r:id="rId50"/>
    <p:sldId id="382" r:id="rId51"/>
    <p:sldId id="384" r:id="rId52"/>
    <p:sldId id="385" r:id="rId53"/>
    <p:sldId id="386" r:id="rId54"/>
    <p:sldId id="313" r:id="rId55"/>
    <p:sldId id="308" r:id="rId56"/>
    <p:sldId id="346" r:id="rId57"/>
    <p:sldId id="387" r:id="rId58"/>
    <p:sldId id="389" r:id="rId59"/>
    <p:sldId id="388" r:id="rId60"/>
    <p:sldId id="383" r:id="rId61"/>
    <p:sldId id="392" r:id="rId62"/>
    <p:sldId id="407" r:id="rId63"/>
    <p:sldId id="408" r:id="rId64"/>
    <p:sldId id="409" r:id="rId65"/>
    <p:sldId id="410" r:id="rId66"/>
    <p:sldId id="411" r:id="rId67"/>
    <p:sldId id="405" r:id="rId68"/>
    <p:sldId id="390" r:id="rId69"/>
    <p:sldId id="406"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1FF"/>
    <a:srgbClr val="F1F100"/>
    <a:srgbClr val="F1F1F1"/>
    <a:srgbClr val="0057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6" autoAdjust="0"/>
    <p:restoredTop sz="94552" autoAdjust="0"/>
  </p:normalViewPr>
  <p:slideViewPr>
    <p:cSldViewPr snapToGrid="0">
      <p:cViewPr varScale="1">
        <p:scale>
          <a:sx n="104" d="100"/>
          <a:sy n="104" d="100"/>
        </p:scale>
        <p:origin x="180" y="11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29955-F981-4260-BFC2-0DC907102D4C}"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85C37-6C2B-4768-B9CF-DA6AC56DD7F0}" type="slidenum">
              <a:rPr lang="en-US" smtClean="0"/>
              <a:t>‹#›</a:t>
            </a:fld>
            <a:endParaRPr lang="en-US"/>
          </a:p>
        </p:txBody>
      </p:sp>
    </p:spTree>
    <p:extLst>
      <p:ext uri="{BB962C8B-B14F-4D97-AF65-F5344CB8AC3E}">
        <p14:creationId xmlns:p14="http://schemas.microsoft.com/office/powerpoint/2010/main" val="374053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a:t>
            </a:fld>
            <a:endParaRPr lang="en-US" dirty="0"/>
          </a:p>
        </p:txBody>
      </p:sp>
    </p:spTree>
    <p:extLst>
      <p:ext uri="{BB962C8B-B14F-4D97-AF65-F5344CB8AC3E}">
        <p14:creationId xmlns:p14="http://schemas.microsoft.com/office/powerpoint/2010/main" val="2407614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10</a:t>
            </a:fld>
            <a:endParaRPr lang="en-US"/>
          </a:p>
        </p:txBody>
      </p:sp>
    </p:spTree>
    <p:extLst>
      <p:ext uri="{BB962C8B-B14F-4D97-AF65-F5344CB8AC3E}">
        <p14:creationId xmlns:p14="http://schemas.microsoft.com/office/powerpoint/2010/main" val="563466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11</a:t>
            </a:fld>
            <a:endParaRPr lang="en-US"/>
          </a:p>
        </p:txBody>
      </p:sp>
    </p:spTree>
    <p:extLst>
      <p:ext uri="{BB962C8B-B14F-4D97-AF65-F5344CB8AC3E}">
        <p14:creationId xmlns:p14="http://schemas.microsoft.com/office/powerpoint/2010/main" val="1449198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12</a:t>
            </a:fld>
            <a:endParaRPr lang="en-US"/>
          </a:p>
        </p:txBody>
      </p:sp>
    </p:spTree>
    <p:extLst>
      <p:ext uri="{BB962C8B-B14F-4D97-AF65-F5344CB8AC3E}">
        <p14:creationId xmlns:p14="http://schemas.microsoft.com/office/powerpoint/2010/main" val="3841749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13</a:t>
            </a:fld>
            <a:endParaRPr lang="en-US"/>
          </a:p>
        </p:txBody>
      </p:sp>
    </p:spTree>
    <p:extLst>
      <p:ext uri="{BB962C8B-B14F-4D97-AF65-F5344CB8AC3E}">
        <p14:creationId xmlns:p14="http://schemas.microsoft.com/office/powerpoint/2010/main" val="906359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14</a:t>
            </a:fld>
            <a:endParaRPr lang="en-US"/>
          </a:p>
        </p:txBody>
      </p:sp>
    </p:spTree>
    <p:extLst>
      <p:ext uri="{BB962C8B-B14F-4D97-AF65-F5344CB8AC3E}">
        <p14:creationId xmlns:p14="http://schemas.microsoft.com/office/powerpoint/2010/main" val="4191940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15</a:t>
            </a:fld>
            <a:endParaRPr lang="en-US"/>
          </a:p>
        </p:txBody>
      </p:sp>
    </p:spTree>
    <p:extLst>
      <p:ext uri="{BB962C8B-B14F-4D97-AF65-F5344CB8AC3E}">
        <p14:creationId xmlns:p14="http://schemas.microsoft.com/office/powerpoint/2010/main" val="9186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16</a:t>
            </a:fld>
            <a:endParaRPr lang="en-US" dirty="0"/>
          </a:p>
        </p:txBody>
      </p:sp>
    </p:spTree>
    <p:extLst>
      <p:ext uri="{BB962C8B-B14F-4D97-AF65-F5344CB8AC3E}">
        <p14:creationId xmlns:p14="http://schemas.microsoft.com/office/powerpoint/2010/main" val="158500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17</a:t>
            </a:fld>
            <a:endParaRPr lang="en-US"/>
          </a:p>
        </p:txBody>
      </p:sp>
    </p:spTree>
    <p:extLst>
      <p:ext uri="{BB962C8B-B14F-4D97-AF65-F5344CB8AC3E}">
        <p14:creationId xmlns:p14="http://schemas.microsoft.com/office/powerpoint/2010/main" val="1364721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18</a:t>
            </a:fld>
            <a:endParaRPr lang="en-US"/>
          </a:p>
        </p:txBody>
      </p:sp>
    </p:spTree>
    <p:extLst>
      <p:ext uri="{BB962C8B-B14F-4D97-AF65-F5344CB8AC3E}">
        <p14:creationId xmlns:p14="http://schemas.microsoft.com/office/powerpoint/2010/main" val="2477778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19</a:t>
            </a:fld>
            <a:endParaRPr lang="en-US"/>
          </a:p>
        </p:txBody>
      </p:sp>
    </p:spTree>
    <p:extLst>
      <p:ext uri="{BB962C8B-B14F-4D97-AF65-F5344CB8AC3E}">
        <p14:creationId xmlns:p14="http://schemas.microsoft.com/office/powerpoint/2010/main" val="2456629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F51F1-7B8A-8EAD-4D79-6D3E1085B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9E4B41-1CF0-E21E-4AF9-AD4234F0CE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67C74B-3FF9-5383-8015-7B8F89FC82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235959F-878F-8145-18B4-7765D8FD9DAF}"/>
              </a:ext>
            </a:extLst>
          </p:cNvPr>
          <p:cNvSpPr>
            <a:spLocks noGrp="1"/>
          </p:cNvSpPr>
          <p:nvPr>
            <p:ph type="sldNum" sz="quarter" idx="10"/>
          </p:nvPr>
        </p:nvSpPr>
        <p:spPr/>
        <p:txBody>
          <a:bodyPr/>
          <a:lstStyle/>
          <a:p>
            <a:fld id="{8EC85C37-6C2B-4768-B9CF-DA6AC56DD7F0}" type="slidenum">
              <a:rPr lang="en-US" smtClean="0"/>
              <a:t>2</a:t>
            </a:fld>
            <a:endParaRPr lang="en-US"/>
          </a:p>
        </p:txBody>
      </p:sp>
    </p:spTree>
    <p:extLst>
      <p:ext uri="{BB962C8B-B14F-4D97-AF65-F5344CB8AC3E}">
        <p14:creationId xmlns:p14="http://schemas.microsoft.com/office/powerpoint/2010/main" val="2243339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20</a:t>
            </a:fld>
            <a:endParaRPr lang="en-US"/>
          </a:p>
        </p:txBody>
      </p:sp>
    </p:spTree>
    <p:extLst>
      <p:ext uri="{BB962C8B-B14F-4D97-AF65-F5344CB8AC3E}">
        <p14:creationId xmlns:p14="http://schemas.microsoft.com/office/powerpoint/2010/main" val="3822595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21</a:t>
            </a:fld>
            <a:endParaRPr lang="en-US"/>
          </a:p>
        </p:txBody>
      </p:sp>
    </p:spTree>
    <p:extLst>
      <p:ext uri="{BB962C8B-B14F-4D97-AF65-F5344CB8AC3E}">
        <p14:creationId xmlns:p14="http://schemas.microsoft.com/office/powerpoint/2010/main" val="170147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22</a:t>
            </a:fld>
            <a:endParaRPr lang="en-US"/>
          </a:p>
        </p:txBody>
      </p:sp>
    </p:spTree>
    <p:extLst>
      <p:ext uri="{BB962C8B-B14F-4D97-AF65-F5344CB8AC3E}">
        <p14:creationId xmlns:p14="http://schemas.microsoft.com/office/powerpoint/2010/main" val="386768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23</a:t>
            </a:fld>
            <a:endParaRPr lang="en-US"/>
          </a:p>
        </p:txBody>
      </p:sp>
    </p:spTree>
    <p:extLst>
      <p:ext uri="{BB962C8B-B14F-4D97-AF65-F5344CB8AC3E}">
        <p14:creationId xmlns:p14="http://schemas.microsoft.com/office/powerpoint/2010/main" val="1342584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24</a:t>
            </a:fld>
            <a:endParaRPr lang="en-US"/>
          </a:p>
        </p:txBody>
      </p:sp>
    </p:spTree>
    <p:extLst>
      <p:ext uri="{BB962C8B-B14F-4D97-AF65-F5344CB8AC3E}">
        <p14:creationId xmlns:p14="http://schemas.microsoft.com/office/powerpoint/2010/main" val="1781309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25</a:t>
            </a:fld>
            <a:endParaRPr lang="en-US"/>
          </a:p>
        </p:txBody>
      </p:sp>
    </p:spTree>
    <p:extLst>
      <p:ext uri="{BB962C8B-B14F-4D97-AF65-F5344CB8AC3E}">
        <p14:creationId xmlns:p14="http://schemas.microsoft.com/office/powerpoint/2010/main" val="2248648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26</a:t>
            </a:fld>
            <a:endParaRPr lang="en-US"/>
          </a:p>
        </p:txBody>
      </p:sp>
    </p:spTree>
    <p:extLst>
      <p:ext uri="{BB962C8B-B14F-4D97-AF65-F5344CB8AC3E}">
        <p14:creationId xmlns:p14="http://schemas.microsoft.com/office/powerpoint/2010/main" val="3799796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27</a:t>
            </a:fld>
            <a:endParaRPr lang="en-US"/>
          </a:p>
        </p:txBody>
      </p:sp>
    </p:spTree>
    <p:extLst>
      <p:ext uri="{BB962C8B-B14F-4D97-AF65-F5344CB8AC3E}">
        <p14:creationId xmlns:p14="http://schemas.microsoft.com/office/powerpoint/2010/main" val="286137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28</a:t>
            </a:fld>
            <a:endParaRPr lang="en-US"/>
          </a:p>
        </p:txBody>
      </p:sp>
    </p:spTree>
    <p:extLst>
      <p:ext uri="{BB962C8B-B14F-4D97-AF65-F5344CB8AC3E}">
        <p14:creationId xmlns:p14="http://schemas.microsoft.com/office/powerpoint/2010/main" val="3851735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29</a:t>
            </a:fld>
            <a:endParaRPr lang="en-US"/>
          </a:p>
        </p:txBody>
      </p:sp>
    </p:spTree>
    <p:extLst>
      <p:ext uri="{BB962C8B-B14F-4D97-AF65-F5344CB8AC3E}">
        <p14:creationId xmlns:p14="http://schemas.microsoft.com/office/powerpoint/2010/main" val="2301795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a:t>
            </a:fld>
            <a:endParaRPr lang="en-US"/>
          </a:p>
        </p:txBody>
      </p:sp>
    </p:spTree>
    <p:extLst>
      <p:ext uri="{BB962C8B-B14F-4D97-AF65-F5344CB8AC3E}">
        <p14:creationId xmlns:p14="http://schemas.microsoft.com/office/powerpoint/2010/main" val="544766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30</a:t>
            </a:fld>
            <a:endParaRPr lang="en-US" dirty="0"/>
          </a:p>
        </p:txBody>
      </p:sp>
    </p:spTree>
    <p:extLst>
      <p:ext uri="{BB962C8B-B14F-4D97-AF65-F5344CB8AC3E}">
        <p14:creationId xmlns:p14="http://schemas.microsoft.com/office/powerpoint/2010/main" val="3411742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31</a:t>
            </a:fld>
            <a:endParaRPr lang="en-US"/>
          </a:p>
        </p:txBody>
      </p:sp>
    </p:spTree>
    <p:extLst>
      <p:ext uri="{BB962C8B-B14F-4D97-AF65-F5344CB8AC3E}">
        <p14:creationId xmlns:p14="http://schemas.microsoft.com/office/powerpoint/2010/main" val="2359024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32</a:t>
            </a:fld>
            <a:endParaRPr lang="en-US"/>
          </a:p>
        </p:txBody>
      </p:sp>
    </p:spTree>
    <p:extLst>
      <p:ext uri="{BB962C8B-B14F-4D97-AF65-F5344CB8AC3E}">
        <p14:creationId xmlns:p14="http://schemas.microsoft.com/office/powerpoint/2010/main" val="3663379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33</a:t>
            </a:fld>
            <a:endParaRPr lang="en-US"/>
          </a:p>
        </p:txBody>
      </p:sp>
    </p:spTree>
    <p:extLst>
      <p:ext uri="{BB962C8B-B14F-4D97-AF65-F5344CB8AC3E}">
        <p14:creationId xmlns:p14="http://schemas.microsoft.com/office/powerpoint/2010/main" val="1605701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34</a:t>
            </a:fld>
            <a:endParaRPr lang="en-US"/>
          </a:p>
        </p:txBody>
      </p:sp>
    </p:spTree>
    <p:extLst>
      <p:ext uri="{BB962C8B-B14F-4D97-AF65-F5344CB8AC3E}">
        <p14:creationId xmlns:p14="http://schemas.microsoft.com/office/powerpoint/2010/main" val="3533811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35</a:t>
            </a:fld>
            <a:endParaRPr lang="en-US"/>
          </a:p>
        </p:txBody>
      </p:sp>
    </p:spTree>
    <p:extLst>
      <p:ext uri="{BB962C8B-B14F-4D97-AF65-F5344CB8AC3E}">
        <p14:creationId xmlns:p14="http://schemas.microsoft.com/office/powerpoint/2010/main" val="1680756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36</a:t>
            </a:fld>
            <a:endParaRPr lang="en-US"/>
          </a:p>
        </p:txBody>
      </p:sp>
    </p:spTree>
    <p:extLst>
      <p:ext uri="{BB962C8B-B14F-4D97-AF65-F5344CB8AC3E}">
        <p14:creationId xmlns:p14="http://schemas.microsoft.com/office/powerpoint/2010/main" val="16989472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37</a:t>
            </a:fld>
            <a:endParaRPr lang="en-US" dirty="0"/>
          </a:p>
        </p:txBody>
      </p:sp>
    </p:spTree>
    <p:extLst>
      <p:ext uri="{BB962C8B-B14F-4D97-AF65-F5344CB8AC3E}">
        <p14:creationId xmlns:p14="http://schemas.microsoft.com/office/powerpoint/2010/main" val="1574637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38</a:t>
            </a:fld>
            <a:endParaRPr lang="en-US"/>
          </a:p>
        </p:txBody>
      </p:sp>
    </p:spTree>
    <p:extLst>
      <p:ext uri="{BB962C8B-B14F-4D97-AF65-F5344CB8AC3E}">
        <p14:creationId xmlns:p14="http://schemas.microsoft.com/office/powerpoint/2010/main" val="5583132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39</a:t>
            </a:fld>
            <a:endParaRPr lang="en-US"/>
          </a:p>
        </p:txBody>
      </p:sp>
    </p:spTree>
    <p:extLst>
      <p:ext uri="{BB962C8B-B14F-4D97-AF65-F5344CB8AC3E}">
        <p14:creationId xmlns:p14="http://schemas.microsoft.com/office/powerpoint/2010/main" val="2764348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a:t>
            </a:fld>
            <a:endParaRPr lang="en-US"/>
          </a:p>
        </p:txBody>
      </p:sp>
    </p:spTree>
    <p:extLst>
      <p:ext uri="{BB962C8B-B14F-4D97-AF65-F5344CB8AC3E}">
        <p14:creationId xmlns:p14="http://schemas.microsoft.com/office/powerpoint/2010/main" val="19342394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40</a:t>
            </a:fld>
            <a:endParaRPr lang="en-US"/>
          </a:p>
        </p:txBody>
      </p:sp>
    </p:spTree>
    <p:extLst>
      <p:ext uri="{BB962C8B-B14F-4D97-AF65-F5344CB8AC3E}">
        <p14:creationId xmlns:p14="http://schemas.microsoft.com/office/powerpoint/2010/main" val="8642502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41</a:t>
            </a:fld>
            <a:endParaRPr lang="en-US"/>
          </a:p>
        </p:txBody>
      </p:sp>
    </p:spTree>
    <p:extLst>
      <p:ext uri="{BB962C8B-B14F-4D97-AF65-F5344CB8AC3E}">
        <p14:creationId xmlns:p14="http://schemas.microsoft.com/office/powerpoint/2010/main" val="5971578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42</a:t>
            </a:fld>
            <a:endParaRPr lang="en-US"/>
          </a:p>
        </p:txBody>
      </p:sp>
    </p:spTree>
    <p:extLst>
      <p:ext uri="{BB962C8B-B14F-4D97-AF65-F5344CB8AC3E}">
        <p14:creationId xmlns:p14="http://schemas.microsoft.com/office/powerpoint/2010/main" val="1788774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43</a:t>
            </a:fld>
            <a:endParaRPr lang="en-US"/>
          </a:p>
        </p:txBody>
      </p:sp>
    </p:spTree>
    <p:extLst>
      <p:ext uri="{BB962C8B-B14F-4D97-AF65-F5344CB8AC3E}">
        <p14:creationId xmlns:p14="http://schemas.microsoft.com/office/powerpoint/2010/main" val="34633108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44</a:t>
            </a:fld>
            <a:endParaRPr lang="en-US" dirty="0"/>
          </a:p>
        </p:txBody>
      </p:sp>
    </p:spTree>
    <p:extLst>
      <p:ext uri="{BB962C8B-B14F-4D97-AF65-F5344CB8AC3E}">
        <p14:creationId xmlns:p14="http://schemas.microsoft.com/office/powerpoint/2010/main" val="22890490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45</a:t>
            </a:fld>
            <a:endParaRPr lang="en-US"/>
          </a:p>
        </p:txBody>
      </p:sp>
    </p:spTree>
    <p:extLst>
      <p:ext uri="{BB962C8B-B14F-4D97-AF65-F5344CB8AC3E}">
        <p14:creationId xmlns:p14="http://schemas.microsoft.com/office/powerpoint/2010/main" val="39816292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46</a:t>
            </a:fld>
            <a:endParaRPr lang="en-US"/>
          </a:p>
        </p:txBody>
      </p:sp>
    </p:spTree>
    <p:extLst>
      <p:ext uri="{BB962C8B-B14F-4D97-AF65-F5344CB8AC3E}">
        <p14:creationId xmlns:p14="http://schemas.microsoft.com/office/powerpoint/2010/main" val="22359015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47</a:t>
            </a:fld>
            <a:endParaRPr lang="en-US"/>
          </a:p>
        </p:txBody>
      </p:sp>
    </p:spTree>
    <p:extLst>
      <p:ext uri="{BB962C8B-B14F-4D97-AF65-F5344CB8AC3E}">
        <p14:creationId xmlns:p14="http://schemas.microsoft.com/office/powerpoint/2010/main" val="41238237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48</a:t>
            </a:fld>
            <a:endParaRPr lang="en-US"/>
          </a:p>
        </p:txBody>
      </p:sp>
    </p:spTree>
    <p:extLst>
      <p:ext uri="{BB962C8B-B14F-4D97-AF65-F5344CB8AC3E}">
        <p14:creationId xmlns:p14="http://schemas.microsoft.com/office/powerpoint/2010/main" val="5553945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49</a:t>
            </a:fld>
            <a:endParaRPr lang="en-US"/>
          </a:p>
        </p:txBody>
      </p:sp>
    </p:spTree>
    <p:extLst>
      <p:ext uri="{BB962C8B-B14F-4D97-AF65-F5344CB8AC3E}">
        <p14:creationId xmlns:p14="http://schemas.microsoft.com/office/powerpoint/2010/main" val="10059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a:t>
            </a:fld>
            <a:endParaRPr lang="en-US"/>
          </a:p>
        </p:txBody>
      </p:sp>
    </p:spTree>
    <p:extLst>
      <p:ext uri="{BB962C8B-B14F-4D97-AF65-F5344CB8AC3E}">
        <p14:creationId xmlns:p14="http://schemas.microsoft.com/office/powerpoint/2010/main" val="37360686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50</a:t>
            </a:fld>
            <a:endParaRPr lang="en-US"/>
          </a:p>
        </p:txBody>
      </p:sp>
    </p:spTree>
    <p:extLst>
      <p:ext uri="{BB962C8B-B14F-4D97-AF65-F5344CB8AC3E}">
        <p14:creationId xmlns:p14="http://schemas.microsoft.com/office/powerpoint/2010/main" val="31932044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51</a:t>
            </a:fld>
            <a:endParaRPr lang="en-US"/>
          </a:p>
        </p:txBody>
      </p:sp>
    </p:spTree>
    <p:extLst>
      <p:ext uri="{BB962C8B-B14F-4D97-AF65-F5344CB8AC3E}">
        <p14:creationId xmlns:p14="http://schemas.microsoft.com/office/powerpoint/2010/main" val="6819982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52</a:t>
            </a:fld>
            <a:endParaRPr lang="en-US"/>
          </a:p>
        </p:txBody>
      </p:sp>
    </p:spTree>
    <p:extLst>
      <p:ext uri="{BB962C8B-B14F-4D97-AF65-F5344CB8AC3E}">
        <p14:creationId xmlns:p14="http://schemas.microsoft.com/office/powerpoint/2010/main" val="3247573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53</a:t>
            </a:fld>
            <a:endParaRPr lang="en-US"/>
          </a:p>
        </p:txBody>
      </p:sp>
    </p:spTree>
    <p:extLst>
      <p:ext uri="{BB962C8B-B14F-4D97-AF65-F5344CB8AC3E}">
        <p14:creationId xmlns:p14="http://schemas.microsoft.com/office/powerpoint/2010/main" val="7670373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54</a:t>
            </a:fld>
            <a:endParaRPr lang="en-US" dirty="0"/>
          </a:p>
        </p:txBody>
      </p:sp>
    </p:spTree>
    <p:extLst>
      <p:ext uri="{BB962C8B-B14F-4D97-AF65-F5344CB8AC3E}">
        <p14:creationId xmlns:p14="http://schemas.microsoft.com/office/powerpoint/2010/main" val="38626737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55</a:t>
            </a:fld>
            <a:endParaRPr lang="en-US"/>
          </a:p>
        </p:txBody>
      </p:sp>
    </p:spTree>
    <p:extLst>
      <p:ext uri="{BB962C8B-B14F-4D97-AF65-F5344CB8AC3E}">
        <p14:creationId xmlns:p14="http://schemas.microsoft.com/office/powerpoint/2010/main" val="13048961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56</a:t>
            </a:fld>
            <a:endParaRPr lang="en-US"/>
          </a:p>
        </p:txBody>
      </p:sp>
    </p:spTree>
    <p:extLst>
      <p:ext uri="{BB962C8B-B14F-4D97-AF65-F5344CB8AC3E}">
        <p14:creationId xmlns:p14="http://schemas.microsoft.com/office/powerpoint/2010/main" val="42509745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57</a:t>
            </a:fld>
            <a:endParaRPr lang="en-US"/>
          </a:p>
        </p:txBody>
      </p:sp>
    </p:spTree>
    <p:extLst>
      <p:ext uri="{BB962C8B-B14F-4D97-AF65-F5344CB8AC3E}">
        <p14:creationId xmlns:p14="http://schemas.microsoft.com/office/powerpoint/2010/main" val="40951963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58</a:t>
            </a:fld>
            <a:endParaRPr lang="en-US"/>
          </a:p>
        </p:txBody>
      </p:sp>
    </p:spTree>
    <p:extLst>
      <p:ext uri="{BB962C8B-B14F-4D97-AF65-F5344CB8AC3E}">
        <p14:creationId xmlns:p14="http://schemas.microsoft.com/office/powerpoint/2010/main" val="34691844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59</a:t>
            </a:fld>
            <a:endParaRPr lang="en-US"/>
          </a:p>
        </p:txBody>
      </p:sp>
    </p:spTree>
    <p:extLst>
      <p:ext uri="{BB962C8B-B14F-4D97-AF65-F5344CB8AC3E}">
        <p14:creationId xmlns:p14="http://schemas.microsoft.com/office/powerpoint/2010/main" val="2840713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a:t>
            </a:fld>
            <a:endParaRPr lang="en-US"/>
          </a:p>
        </p:txBody>
      </p:sp>
    </p:spTree>
    <p:extLst>
      <p:ext uri="{BB962C8B-B14F-4D97-AF65-F5344CB8AC3E}">
        <p14:creationId xmlns:p14="http://schemas.microsoft.com/office/powerpoint/2010/main" val="30744587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60</a:t>
            </a:fld>
            <a:endParaRPr lang="en-US"/>
          </a:p>
        </p:txBody>
      </p:sp>
    </p:spTree>
    <p:extLst>
      <p:ext uri="{BB962C8B-B14F-4D97-AF65-F5344CB8AC3E}">
        <p14:creationId xmlns:p14="http://schemas.microsoft.com/office/powerpoint/2010/main" val="20742401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1C279-5955-40EE-DDB6-827CAE1452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B7DC17-6233-1327-CAC0-29721A0F96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1782A-934B-2F96-3322-F049DED9DF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B20CB6E-C3E4-EFB3-9986-548F3ED6011F}"/>
              </a:ext>
            </a:extLst>
          </p:cNvPr>
          <p:cNvSpPr>
            <a:spLocks noGrp="1"/>
          </p:cNvSpPr>
          <p:nvPr>
            <p:ph type="sldNum" sz="quarter" idx="10"/>
          </p:nvPr>
        </p:nvSpPr>
        <p:spPr/>
        <p:txBody>
          <a:bodyPr/>
          <a:lstStyle/>
          <a:p>
            <a:fld id="{8EC85C37-6C2B-4768-B9CF-DA6AC56DD7F0}" type="slidenum">
              <a:rPr lang="en-US" smtClean="0"/>
              <a:t>61</a:t>
            </a:fld>
            <a:endParaRPr lang="en-US"/>
          </a:p>
        </p:txBody>
      </p:sp>
    </p:spTree>
    <p:extLst>
      <p:ext uri="{BB962C8B-B14F-4D97-AF65-F5344CB8AC3E}">
        <p14:creationId xmlns:p14="http://schemas.microsoft.com/office/powerpoint/2010/main" val="20355092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0161C-92FF-261D-D12C-AF9CEE3006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C4C968-3A36-DFC1-97B2-A8441FD3AB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ADEBD-1CF4-A796-2CF6-D8F439ADA8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88FC01-7000-D939-D3C0-33B8D21E3B6C}"/>
              </a:ext>
            </a:extLst>
          </p:cNvPr>
          <p:cNvSpPr>
            <a:spLocks noGrp="1"/>
          </p:cNvSpPr>
          <p:nvPr>
            <p:ph type="sldNum" sz="quarter" idx="10"/>
          </p:nvPr>
        </p:nvSpPr>
        <p:spPr/>
        <p:txBody>
          <a:bodyPr/>
          <a:lstStyle/>
          <a:p>
            <a:fld id="{8EC85C37-6C2B-4768-B9CF-DA6AC56DD7F0}" type="slidenum">
              <a:rPr lang="en-US" smtClean="0"/>
              <a:t>62</a:t>
            </a:fld>
            <a:endParaRPr lang="en-US"/>
          </a:p>
        </p:txBody>
      </p:sp>
    </p:spTree>
    <p:extLst>
      <p:ext uri="{BB962C8B-B14F-4D97-AF65-F5344CB8AC3E}">
        <p14:creationId xmlns:p14="http://schemas.microsoft.com/office/powerpoint/2010/main" val="37787364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3EA6B-94FE-2C78-1AEC-43BAFD71D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9FCFF7-E09D-0BEF-8F5B-4C9A59DF1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BC7020-0F12-CF69-FFE2-F903FA1B62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63A77D-823B-D20D-F65B-8FF700D7B48D}"/>
              </a:ext>
            </a:extLst>
          </p:cNvPr>
          <p:cNvSpPr>
            <a:spLocks noGrp="1"/>
          </p:cNvSpPr>
          <p:nvPr>
            <p:ph type="sldNum" sz="quarter" idx="10"/>
          </p:nvPr>
        </p:nvSpPr>
        <p:spPr/>
        <p:txBody>
          <a:bodyPr/>
          <a:lstStyle/>
          <a:p>
            <a:fld id="{8EC85C37-6C2B-4768-B9CF-DA6AC56DD7F0}" type="slidenum">
              <a:rPr lang="en-US" smtClean="0"/>
              <a:t>63</a:t>
            </a:fld>
            <a:endParaRPr lang="en-US"/>
          </a:p>
        </p:txBody>
      </p:sp>
    </p:spTree>
    <p:extLst>
      <p:ext uri="{BB962C8B-B14F-4D97-AF65-F5344CB8AC3E}">
        <p14:creationId xmlns:p14="http://schemas.microsoft.com/office/powerpoint/2010/main" val="26899510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50663-9069-3086-C5FA-0CC4B9949E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9CDA00-AEFF-139F-2F33-8008E42BA8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8CCDDB-79DF-4A6F-E9E7-F050ED9A13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F239A5-8D4B-8D8B-B46B-13ACAC676C2C}"/>
              </a:ext>
            </a:extLst>
          </p:cNvPr>
          <p:cNvSpPr>
            <a:spLocks noGrp="1"/>
          </p:cNvSpPr>
          <p:nvPr>
            <p:ph type="sldNum" sz="quarter" idx="10"/>
          </p:nvPr>
        </p:nvSpPr>
        <p:spPr/>
        <p:txBody>
          <a:bodyPr/>
          <a:lstStyle/>
          <a:p>
            <a:fld id="{8EC85C37-6C2B-4768-B9CF-DA6AC56DD7F0}" type="slidenum">
              <a:rPr lang="en-US" smtClean="0"/>
              <a:t>64</a:t>
            </a:fld>
            <a:endParaRPr lang="en-US"/>
          </a:p>
        </p:txBody>
      </p:sp>
    </p:spTree>
    <p:extLst>
      <p:ext uri="{BB962C8B-B14F-4D97-AF65-F5344CB8AC3E}">
        <p14:creationId xmlns:p14="http://schemas.microsoft.com/office/powerpoint/2010/main" val="2438383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30DB3-6C03-6836-F1AC-BB27C9E48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375625-3D4B-B9C0-540D-F10747E063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288A75-4724-33CD-80CD-9914B54FF0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03C3A02-10F5-1C45-6A93-E83218F48A5B}"/>
              </a:ext>
            </a:extLst>
          </p:cNvPr>
          <p:cNvSpPr>
            <a:spLocks noGrp="1"/>
          </p:cNvSpPr>
          <p:nvPr>
            <p:ph type="sldNum" sz="quarter" idx="10"/>
          </p:nvPr>
        </p:nvSpPr>
        <p:spPr/>
        <p:txBody>
          <a:bodyPr/>
          <a:lstStyle/>
          <a:p>
            <a:fld id="{8EC85C37-6C2B-4768-B9CF-DA6AC56DD7F0}" type="slidenum">
              <a:rPr lang="en-US" smtClean="0"/>
              <a:t>65</a:t>
            </a:fld>
            <a:endParaRPr lang="en-US"/>
          </a:p>
        </p:txBody>
      </p:sp>
    </p:spTree>
    <p:extLst>
      <p:ext uri="{BB962C8B-B14F-4D97-AF65-F5344CB8AC3E}">
        <p14:creationId xmlns:p14="http://schemas.microsoft.com/office/powerpoint/2010/main" val="27174867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8530A-603C-2229-3F02-EBD78824E0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5DCC41-6092-2E03-1BEC-87F949DA7D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7E2394-1E8C-615D-0D3C-B379158DDF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3764AA-9EEC-F824-87D1-FBACD6E624FB}"/>
              </a:ext>
            </a:extLst>
          </p:cNvPr>
          <p:cNvSpPr>
            <a:spLocks noGrp="1"/>
          </p:cNvSpPr>
          <p:nvPr>
            <p:ph type="sldNum" sz="quarter" idx="10"/>
          </p:nvPr>
        </p:nvSpPr>
        <p:spPr/>
        <p:txBody>
          <a:bodyPr/>
          <a:lstStyle/>
          <a:p>
            <a:fld id="{8EC85C37-6C2B-4768-B9CF-DA6AC56DD7F0}" type="slidenum">
              <a:rPr lang="en-US" smtClean="0"/>
              <a:t>66</a:t>
            </a:fld>
            <a:endParaRPr lang="en-US"/>
          </a:p>
        </p:txBody>
      </p:sp>
    </p:spTree>
    <p:extLst>
      <p:ext uri="{BB962C8B-B14F-4D97-AF65-F5344CB8AC3E}">
        <p14:creationId xmlns:p14="http://schemas.microsoft.com/office/powerpoint/2010/main" val="14171888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3AE73-A53D-5065-CA34-5FA53F4CAD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A44E6-A689-04A0-2A7B-36FE975418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F6EC7E-64F5-56CA-C67D-6F2EB38BA7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DFC042-7963-21BA-EA6C-58961D9C9FE6}"/>
              </a:ext>
            </a:extLst>
          </p:cNvPr>
          <p:cNvSpPr>
            <a:spLocks noGrp="1"/>
          </p:cNvSpPr>
          <p:nvPr>
            <p:ph type="sldNum" sz="quarter" idx="10"/>
          </p:nvPr>
        </p:nvSpPr>
        <p:spPr/>
        <p:txBody>
          <a:bodyPr/>
          <a:lstStyle/>
          <a:p>
            <a:fld id="{8EC85C37-6C2B-4768-B9CF-DA6AC56DD7F0}" type="slidenum">
              <a:rPr lang="en-US" smtClean="0"/>
              <a:t>67</a:t>
            </a:fld>
            <a:endParaRPr lang="en-US" dirty="0"/>
          </a:p>
        </p:txBody>
      </p:sp>
    </p:spTree>
    <p:extLst>
      <p:ext uri="{BB962C8B-B14F-4D97-AF65-F5344CB8AC3E}">
        <p14:creationId xmlns:p14="http://schemas.microsoft.com/office/powerpoint/2010/main" val="36769584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68</a:t>
            </a:fld>
            <a:endParaRPr lang="en-US"/>
          </a:p>
        </p:txBody>
      </p:sp>
    </p:spTree>
    <p:extLst>
      <p:ext uri="{BB962C8B-B14F-4D97-AF65-F5344CB8AC3E}">
        <p14:creationId xmlns:p14="http://schemas.microsoft.com/office/powerpoint/2010/main" val="15612967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69</a:t>
            </a:fld>
            <a:endParaRPr lang="en-US" dirty="0"/>
          </a:p>
        </p:txBody>
      </p:sp>
    </p:spTree>
    <p:extLst>
      <p:ext uri="{BB962C8B-B14F-4D97-AF65-F5344CB8AC3E}">
        <p14:creationId xmlns:p14="http://schemas.microsoft.com/office/powerpoint/2010/main" val="904454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7</a:t>
            </a:fld>
            <a:endParaRPr lang="en-US"/>
          </a:p>
        </p:txBody>
      </p:sp>
    </p:spTree>
    <p:extLst>
      <p:ext uri="{BB962C8B-B14F-4D97-AF65-F5344CB8AC3E}">
        <p14:creationId xmlns:p14="http://schemas.microsoft.com/office/powerpoint/2010/main" val="361096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8</a:t>
            </a:fld>
            <a:endParaRPr lang="en-US"/>
          </a:p>
        </p:txBody>
      </p:sp>
    </p:spTree>
    <p:extLst>
      <p:ext uri="{BB962C8B-B14F-4D97-AF65-F5344CB8AC3E}">
        <p14:creationId xmlns:p14="http://schemas.microsoft.com/office/powerpoint/2010/main" val="1009693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85C37-6C2B-4768-B9CF-DA6AC56DD7F0}" type="slidenum">
              <a:rPr lang="en-US" smtClean="0"/>
              <a:t>9</a:t>
            </a:fld>
            <a:endParaRPr lang="en-US"/>
          </a:p>
        </p:txBody>
      </p:sp>
    </p:spTree>
    <p:extLst>
      <p:ext uri="{BB962C8B-B14F-4D97-AF65-F5344CB8AC3E}">
        <p14:creationId xmlns:p14="http://schemas.microsoft.com/office/powerpoint/2010/main" val="1129379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AD2786-6267-4384-87C1-BFAAC302BAAA}"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8667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986362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86511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77657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AD2786-6267-4384-87C1-BFAAC302BAAA}"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515096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AD2786-6267-4384-87C1-BFAAC302BAAA}"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2833441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AD2786-6267-4384-87C1-BFAAC302BAAA}" type="datetimeFigureOut">
              <a:rPr lang="en-US" smtClean="0"/>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30702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AD2786-6267-4384-87C1-BFAAC302BAAA}" type="datetimeFigureOut">
              <a:rPr lang="en-US" smtClean="0"/>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227644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AD2786-6267-4384-87C1-BFAAC302BAAA}"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1487732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AD2786-6267-4384-87C1-BFAAC302BAAA}"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841759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AD2786-6267-4384-87C1-BFAAC302BAAA}"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a:p>
        </p:txBody>
      </p:sp>
    </p:spTree>
    <p:extLst>
      <p:ext uri="{BB962C8B-B14F-4D97-AF65-F5344CB8AC3E}">
        <p14:creationId xmlns:p14="http://schemas.microsoft.com/office/powerpoint/2010/main" val="354810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AD2786-6267-4384-87C1-BFAAC302BAAA}" type="datetimeFigureOut">
              <a:rPr lang="en-US" smtClean="0"/>
              <a:t>4/2/2025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1CF35-2D6C-476D-9C9A-0342FD388C84}" type="slidenum">
              <a:rPr lang="en-US" smtClean="0"/>
              <a:t>‹#›</a:t>
            </a:fld>
            <a:endParaRPr lang="en-US"/>
          </a:p>
        </p:txBody>
      </p:sp>
    </p:spTree>
    <p:extLst>
      <p:ext uri="{BB962C8B-B14F-4D97-AF65-F5344CB8AC3E}">
        <p14:creationId xmlns:p14="http://schemas.microsoft.com/office/powerpoint/2010/main" val="3561534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www.cbs.state.or.us/osha/pubed/courses/ladder-safety-spa/resources/LadderInspectionCheckList.pdf" TargetMode="Externa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hyperlink" Target="https://www.cdc.gov/niosh/topics/falls/mobileapp.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osha.oregon.gov/edu/courses/espanol/Pages/ladder-safety-sp.aspx" TargetMode="Externa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ideo" Target="https://player.vimeo.com/video/564280480?app_id=122963" TargetMode="External"/><Relationship Id="rId5" Type="http://schemas.openxmlformats.org/officeDocument/2006/relationships/image" Target="../media/image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osha.oregon.gov/OSHARules/div3/div3M.pdf#page=17" TargetMode="External"/><Relationship Id="rId5" Type="http://schemas.openxmlformats.org/officeDocument/2006/relationships/hyperlink" Target="https://osha.oregon.gov/OSHAPubs/2824s.pdf#page=5" TargetMode="External"/><Relationship Id="rId4" Type="http://schemas.openxmlformats.org/officeDocument/2006/relationships/hyperlink" Target="https://osha.oregon.gov/OSHAPubs/factsheets/fs04-spa.pdf"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ideo" Target="https://player.vimeo.com/video/564282671?app_id=122963" TargetMode="External"/><Relationship Id="rId5" Type="http://schemas.openxmlformats.org/officeDocument/2006/relationships/image" Target="../media/image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osha.oregon.gov/OSHARules/div3/div3M.pdf#page=25"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ideo" Target="https://player.vimeo.com/video/564357875?app_id=122963" TargetMode="External"/><Relationship Id="rId5" Type="http://schemas.openxmlformats.org/officeDocument/2006/relationships/image" Target="../media/image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hyperlink" Target="https://osha.oregon.gov/OSHARules/div3/div3M.pdf#page=2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hyperlink" Target="https://osha.oregon.gov/OSHARules/div3/div3M.pdf#page=21" TargetMode="Externa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ideo" Target="https://player.vimeo.com/video/564360871?app_id=122963" TargetMode="External"/><Relationship Id="rId5" Type="http://schemas.openxmlformats.org/officeDocument/2006/relationships/image" Target="../media/image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hyperlink" Target="http://www.cbs.state.or.us/osha/pubed/courses/fall-protection-fundamentals/resources/fall_safety/index.html" TargetMode="Externa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https://player.vimeo.com/video/565726073?app_id=122963" TargetMode="External"/><Relationship Id="rId5" Type="http://schemas.openxmlformats.org/officeDocument/2006/relationships/image" Target="../media/image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ideo" Target="https://player.vimeo.com/video/564363924?app_id=122963" TargetMode="External"/><Relationship Id="rId5" Type="http://schemas.openxmlformats.org/officeDocument/2006/relationships/image" Target="../media/image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https://player.vimeo.com/video/564243763?app_id=122963"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ideo" Target="https://player.vimeo.com/video/564367574?app_id=122963" TargetMode="External"/><Relationship Id="rId5" Type="http://schemas.openxmlformats.org/officeDocument/2006/relationships/image" Target="../media/image6.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ideo" Target="https://player.vimeo.com/video/564639934?app_id=122963" TargetMode="External"/><Relationship Id="rId5" Type="http://schemas.openxmlformats.org/officeDocument/2006/relationships/image" Target="../media/image6.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hyperlink" Target="https://osha.oregon.gov/Pages/topics/scaffolds.aspx" TargetMode="Externa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player.vimeo.com/video/564245429?app_id=122963"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s://osha.oregon.gov/OSHAPubs/factsheets/fs79-spa.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video" Target="https://player.vimeo.com/video/564642101?app_id=122963" TargetMode="External"/><Relationship Id="rId5" Type="http://schemas.openxmlformats.org/officeDocument/2006/relationships/image" Target="../media/image6.png"/><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video" Target="https://player.vimeo.com/video/564650981?app_id=122963" TargetMode="External"/><Relationship Id="rId5" Type="http://schemas.openxmlformats.org/officeDocument/2006/relationships/image" Target="../media/image6.pn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video" Target="https://player.vimeo.com/video/564671178?app_id=122963" TargetMode="External"/><Relationship Id="rId5" Type="http://schemas.openxmlformats.org/officeDocument/2006/relationships/image" Target="../media/image6.png"/><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hyperlink" Target="https://osha.oregon.gov/OSHAPubs/2824as.pdf" TargetMode="Externa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video" Target="https://player.vimeo.com/video/564666874?app_id=122963" TargetMode="External"/><Relationship Id="rId5" Type="http://schemas.openxmlformats.org/officeDocument/2006/relationships/image" Target="../media/image6.png"/><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video" Target="https://player.vimeo.com/video/564657444?app_id=122963" TargetMode="External"/><Relationship Id="rId5" Type="http://schemas.openxmlformats.org/officeDocument/2006/relationships/image" Target="../media/image6.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hyperlink" Target="https://osha.oregon.gov/OSHAPubs/2824.pdf#page=52" TargetMode="Externa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video" Target="https://player.vimeo.com/video/564668196?app_id=122963" TargetMode="External"/><Relationship Id="rId5" Type="http://schemas.openxmlformats.org/officeDocument/2006/relationships/image" Target="../media/image6.png"/><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hyperlink" Target="http://www.cbs.state.or.us/osha/pubed/courses/fall-protection-roofing-spa/resources/holes-and-openings-checklist_spa.pdf" TargetMode="External"/><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hyperlink" Target="https://osha.oregon.gov/media/videos-online/Pages/preventing-falls-skylights.aspx" TargetMode="External"/><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ideo" Target="https://player.vimeo.com/video/564679445?app_id=122963" TargetMode="External"/><Relationship Id="rId5" Type="http://schemas.openxmlformats.org/officeDocument/2006/relationships/image" Target="../media/image6.png"/><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8" Type="http://schemas.openxmlformats.org/officeDocument/2006/relationships/hyperlink" Target="https://osha.oregon.gov/OSHARules/div2/div2D.pdf#page=63" TargetMode="External"/><Relationship Id="rId3" Type="http://schemas.openxmlformats.org/officeDocument/2006/relationships/image" Target="../media/image41.png"/><Relationship Id="rId7" Type="http://schemas.openxmlformats.org/officeDocument/2006/relationships/hyperlink" Target="https://osha.oregon.gov/OSHAPubs/factsheets/fs74-spa.pdf#page=4"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hyperlink" Target="https://osha.oregon.gov/OSHARules/div3/div3M.pdf#page=31" TargetMode="External"/><Relationship Id="rId5" Type="http://schemas.openxmlformats.org/officeDocument/2006/relationships/hyperlink" Target="https://osha.oregon.gov/OSHAPubs/2824s.pdf#page=7" TargetMode="External"/><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8" Type="http://schemas.openxmlformats.org/officeDocument/2006/relationships/hyperlink" Target="https://www.acmetool.com/signup" TargetMode="External"/><Relationship Id="rId3" Type="http://schemas.openxmlformats.org/officeDocument/2006/relationships/image" Target="../media/image42.png"/><Relationship Id="rId7" Type="http://schemas.openxmlformats.org/officeDocument/2006/relationships/hyperlink" Target="https://gravitec.com/fall-protection-training/"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hyperlink" Target="https://www.guardianfall.com/fall-protection-training/course-descriptions" TargetMode="External"/><Relationship Id="rId5" Type="http://schemas.openxmlformats.org/officeDocument/2006/relationships/hyperlink" Target="https://www.3m.com/3M/en_US/worker-health-safety-us/safety-resources-training-news/" TargetMode="External"/><Relationship Id="rId10" Type="http://schemas.openxmlformats.org/officeDocument/2006/relationships/hyperlink" Target="https://osha.oregon.gov/Pages/topics/fall-protection.aspx" TargetMode="External"/><Relationship Id="rId4" Type="http://schemas.openxmlformats.org/officeDocument/2006/relationships/image" Target="../media/image38.png"/><Relationship Id="rId9" Type="http://schemas.openxmlformats.org/officeDocument/2006/relationships/hyperlink" Target="https://industrialsafety.honeywell.com/en-us/training-and-support/traini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video" Target="https://player.vimeo.com/video/564683097?app_id=122963" TargetMode="External"/><Relationship Id="rId5" Type="http://schemas.openxmlformats.org/officeDocument/2006/relationships/image" Target="../media/image6.png"/><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hyperlink" Target="https://osha.oregon.gov/consult/Pages/index.aspx" TargetMode="External"/><Relationship Id="rId4" Type="http://schemas.openxmlformats.org/officeDocument/2006/relationships/hyperlink" Target="https://osha.oregon.gov/Pages/az-index.aspx"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player.vimeo.com/video/564248739?app_id=122963"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player.vimeo.com/video/564251248?app_id=122963" TargetMode="Externa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0" y="2542903"/>
            <a:ext cx="12192000" cy="1323439"/>
          </a:xfrm>
          <a:prstGeom prst="rect">
            <a:avLst/>
          </a:prstGeom>
          <a:noFill/>
        </p:spPr>
        <p:txBody>
          <a:bodyPr wrap="square" rtlCol="0">
            <a:spAutoFit/>
          </a:bodyPr>
          <a:lstStyle/>
          <a:p>
            <a:pPr algn="ctr"/>
            <a:r>
              <a:rPr lang="es-US" sz="4000" b="1"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EN LA CONSTRUCCIÓN</a:t>
            </a:r>
            <a:endParaRPr lang="es-ES_tradnl" sz="4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itle 7"/>
          <p:cNvSpPr txBox="1">
            <a:spLocks noGrp="1"/>
          </p:cNvSpPr>
          <p:nvPr>
            <p:ph type="title" idx="4294967295"/>
          </p:nvPr>
        </p:nvSpPr>
        <p:spPr>
          <a:xfrm>
            <a:off x="0" y="3949104"/>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6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Módulo 1  - Introducción</a:t>
            </a:r>
            <a:endParaRPr kumimoji="0" lang="en-US" sz="36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descr="logotipo de Departamento de servicios para consumidores y negocios">
            <a:extLst>
              <a:ext uri="{FF2B5EF4-FFF2-40B4-BE49-F238E27FC236}">
                <a16:creationId xmlns:a16="http://schemas.microsoft.com/office/drawing/2014/main" id="{D68F4B2D-C865-74BB-F39F-E29806EB4EFA}"/>
              </a:ext>
            </a:extLst>
          </p:cNvPr>
          <p:cNvPicPr>
            <a:picLocks noChangeAspect="1"/>
          </p:cNvPicPr>
          <p:nvPr/>
        </p:nvPicPr>
        <p:blipFill>
          <a:blip r:embed="rId4"/>
          <a:srcRect/>
          <a:stretch/>
        </p:blipFill>
        <p:spPr>
          <a:xfrm>
            <a:off x="288505" y="260296"/>
            <a:ext cx="3080280" cy="1011156"/>
          </a:xfrm>
          <a:prstGeom prst="rect">
            <a:avLst/>
          </a:prstGeom>
        </p:spPr>
      </p:pic>
      <p:pic>
        <p:nvPicPr>
          <p:cNvPr id="9" name="Picture 8" descr="logotipo de Oregon OSHA">
            <a:extLst>
              <a:ext uri="{FF2B5EF4-FFF2-40B4-BE49-F238E27FC236}">
                <a16:creationId xmlns:a16="http://schemas.microsoft.com/office/drawing/2014/main" id="{00FEA3E9-D750-BD02-5CFB-5D09D76E225D}"/>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2687275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486398" cy="589335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5" name="Title 4">
            <a:extLst>
              <a:ext uri="{FF2B5EF4-FFF2-40B4-BE49-F238E27FC236}">
                <a16:creationId xmlns:a16="http://schemas.microsoft.com/office/drawing/2014/main" id="{9685933B-CCBF-9698-4B62-180936696424}"/>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j-lt"/>
                <a:ea typeface="+mj-ea"/>
                <a:cs typeface="+mj-cs"/>
              </a:rPr>
              <a:t>Seguridad</a:t>
            </a:r>
            <a:r>
              <a:rPr kumimoji="0" lang="en-US" sz="3600" b="0" i="0" u="none" strike="noStrike" kern="1200" cap="none" spc="0" normalizeH="0" baseline="0" noProof="0" dirty="0">
                <a:ln>
                  <a:noFill/>
                </a:ln>
                <a:solidFill>
                  <a:schemeClr val="tx1"/>
                </a:solidFill>
                <a:effectLst/>
                <a:uLnTx/>
                <a:uFillTx/>
                <a:latin typeface="+mj-lt"/>
                <a:ea typeface="+mj-ea"/>
                <a:cs typeface="+mj-cs"/>
              </a:rPr>
              <a:t> con las </a:t>
            </a:r>
            <a:r>
              <a:rPr kumimoji="0" lang="en-US" sz="3600" b="0" i="0" u="none" strike="noStrike" kern="1200" cap="none" spc="0" normalizeH="0" baseline="0" noProof="0" dirty="0" err="1">
                <a:ln>
                  <a:noFill/>
                </a:ln>
                <a:solidFill>
                  <a:schemeClr val="tx1"/>
                </a:solidFill>
                <a:effectLst/>
                <a:uLnTx/>
                <a:uFillTx/>
                <a:latin typeface="+mj-lt"/>
                <a:ea typeface="+mj-ea"/>
                <a:cs typeface="+mj-cs"/>
              </a:rPr>
              <a:t>Escaleras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719156" y="1055526"/>
            <a:ext cx="6274351" cy="1631216"/>
          </a:xfrm>
          <a:prstGeom prst="rect">
            <a:avLst/>
          </a:prstGeom>
          <a:noFill/>
        </p:spPr>
        <p:txBody>
          <a:bodyPr wrap="square" rtlCol="0">
            <a:spAutoFit/>
          </a:bodyPr>
          <a:lstStyle/>
          <a:p>
            <a:r>
              <a:rPr lang="es-US" dirty="0"/>
              <a:t>Las escaleras representan la causa principal de muertes y lesiones en el lugar de trabajo debido a resbalones, tropiezos y caídas. Para cerrar este módulo, tomemos unos minutos para revisar los puntos principales al usar escaleras de manera segura en el lugar de trabajo.</a:t>
            </a:r>
            <a:endParaRPr lang="en-US" dirty="0"/>
          </a:p>
          <a:p>
            <a:endParaRPr lang="en-US" sz="1000" dirty="0"/>
          </a:p>
        </p:txBody>
      </p:sp>
      <p:sp>
        <p:nvSpPr>
          <p:cNvPr id="8" name="TextBox 7"/>
          <p:cNvSpPr txBox="1"/>
          <p:nvPr/>
        </p:nvSpPr>
        <p:spPr>
          <a:xfrm>
            <a:off x="-611409" y="6124565"/>
            <a:ext cx="5798675" cy="461665"/>
          </a:xfrm>
          <a:prstGeom prst="rect">
            <a:avLst/>
          </a:prstGeom>
          <a:noFill/>
        </p:spPr>
        <p:txBody>
          <a:bodyPr wrap="square" rtlCol="0">
            <a:spAutoFit/>
          </a:bodyPr>
          <a:lstStyle/>
          <a:p>
            <a:pPr algn="ct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42713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889" y="0"/>
            <a:ext cx="4570318" cy="589335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5" name="Title 4">
            <a:extLst>
              <a:ext uri="{FF2B5EF4-FFF2-40B4-BE49-F238E27FC236}">
                <a16:creationId xmlns:a16="http://schemas.microsoft.com/office/drawing/2014/main" id="{EA14BF55-E52D-3738-1657-BE53DDC6E8EF}"/>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j-lt"/>
                <a:ea typeface="+mj-ea"/>
                <a:cs typeface="+mj-cs"/>
              </a:rPr>
              <a:t>Formulario</a:t>
            </a:r>
            <a:r>
              <a:rPr kumimoji="0" lang="en-US" sz="3600" b="0" i="0" u="none" strike="noStrike" kern="1200" cap="none" spc="0" normalizeH="0" baseline="0" noProof="0" dirty="0">
                <a:ln>
                  <a:noFill/>
                </a:ln>
                <a:solidFill>
                  <a:schemeClr val="tx1"/>
                </a:solidFill>
                <a:effectLst/>
                <a:uLnTx/>
                <a:uFillTx/>
                <a:latin typeface="+mj-lt"/>
                <a:ea typeface="+mj-ea"/>
                <a:cs typeface="+mj-cs"/>
              </a:rPr>
              <a:t> de </a:t>
            </a:r>
            <a:r>
              <a:rPr kumimoji="0" lang="en-US" sz="3600" b="0" i="0" u="none" strike="noStrike" kern="1200" cap="none" spc="0" normalizeH="0" baseline="0" noProof="0" dirty="0" err="1">
                <a:ln>
                  <a:noFill/>
                </a:ln>
                <a:solidFill>
                  <a:schemeClr val="tx1"/>
                </a:solidFill>
                <a:effectLst/>
                <a:uLnTx/>
                <a:uFillTx/>
                <a:latin typeface="+mj-lt"/>
                <a:ea typeface="+mj-ea"/>
                <a:cs typeface="+mj-cs"/>
              </a:rPr>
              <a:t>Inspección</a:t>
            </a:r>
            <a:r>
              <a:rPr kumimoji="0" lang="en-US" sz="3600" b="0" i="0" u="none" strike="noStrike" kern="1200" cap="none" spc="0" normalizeH="0" baseline="0" noProof="0" dirty="0">
                <a:ln>
                  <a:noFill/>
                </a:ln>
                <a:solidFill>
                  <a:schemeClr val="tx1"/>
                </a:solidFill>
                <a:effectLst/>
                <a:uLnTx/>
                <a:uFillTx/>
                <a:latin typeface="+mj-lt"/>
                <a:ea typeface="+mj-ea"/>
                <a:cs typeface="+mj-cs"/>
              </a:rPr>
              <a:t> </a:t>
            </a:r>
            <a:r>
              <a:rPr kumimoji="0" lang="en-US" sz="3600" b="0" i="0" u="none" strike="noStrike" kern="1200" cap="none" spc="0" normalizeH="0" baseline="0" noProof="0" dirty="0" err="1">
                <a:ln>
                  <a:noFill/>
                </a:ln>
                <a:solidFill>
                  <a:schemeClr val="tx1"/>
                </a:solidFill>
                <a:effectLst/>
                <a:uLnTx/>
                <a:uFillTx/>
                <a:latin typeface="+mj-lt"/>
                <a:ea typeface="+mj-ea"/>
                <a:cs typeface="+mj-cs"/>
              </a:rPr>
              <a:t>Escaleras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719156" y="1502106"/>
            <a:ext cx="6274351" cy="4154984"/>
          </a:xfrm>
          <a:prstGeom prst="rect">
            <a:avLst/>
          </a:prstGeom>
          <a:noFill/>
        </p:spPr>
        <p:txBody>
          <a:bodyPr wrap="square" rtlCol="0">
            <a:spAutoFit/>
          </a:bodyPr>
          <a:lstStyle/>
          <a:p>
            <a:r>
              <a:rPr lang="es-US" dirty="0"/>
              <a:t>Un formulario de inspección de escaleras es una herramienta valiosa para identificar algunos de los peligros que están presentes al utilizar una escalera.</a:t>
            </a:r>
          </a:p>
          <a:p>
            <a:endParaRPr lang="es-US" sz="1200" dirty="0"/>
          </a:p>
          <a:p>
            <a:r>
              <a:rPr lang="es-US" dirty="0"/>
              <a:t>El beneficio es que usted también puede ver si se están desarrollando tendencias, como piezas defectuosas.</a:t>
            </a:r>
          </a:p>
          <a:p>
            <a:endParaRPr lang="es-US" sz="1200" dirty="0"/>
          </a:p>
          <a:p>
            <a:r>
              <a:rPr lang="es-US" dirty="0"/>
              <a:t>Si se halla algún defecto o daño durante la inspección, debe seguir los pasos a continuación:</a:t>
            </a:r>
          </a:p>
          <a:p>
            <a:endParaRPr lang="es-US" sz="1200" dirty="0"/>
          </a:p>
          <a:p>
            <a:r>
              <a:rPr lang="es-US" dirty="0"/>
              <a:t>1. Etiquete la escalera como: “Peligrosa, ¡NO USAR!”.</a:t>
            </a:r>
          </a:p>
          <a:p>
            <a:r>
              <a:rPr lang="es-US" dirty="0"/>
              <a:t>2. Repare la escalera de inmediato para que esté en el estado original o destrúyala.</a:t>
            </a:r>
          </a:p>
          <a:p>
            <a:endParaRPr lang="es-US" sz="1200" dirty="0"/>
          </a:p>
          <a:p>
            <a:r>
              <a:rPr lang="es-US" dirty="0">
                <a:hlinkClick r:id="rId5"/>
              </a:rPr>
              <a:t>Haga clic en el enlace </a:t>
            </a:r>
            <a:r>
              <a:rPr lang="es-US" dirty="0"/>
              <a:t>para ver el formulario de inspección de escaleras.</a:t>
            </a:r>
            <a:endParaRPr lang="en-US" dirty="0"/>
          </a:p>
        </p:txBody>
      </p:sp>
      <p:sp>
        <p:nvSpPr>
          <p:cNvPr id="8" name="TextBox 7"/>
          <p:cNvSpPr txBox="1"/>
          <p:nvPr/>
        </p:nvSpPr>
        <p:spPr>
          <a:xfrm>
            <a:off x="-611409" y="6124565"/>
            <a:ext cx="5798675" cy="461665"/>
          </a:xfrm>
          <a:prstGeom prst="rect">
            <a:avLst/>
          </a:prstGeom>
          <a:noFill/>
        </p:spPr>
        <p:txBody>
          <a:bodyPr wrap="square" rtlCol="0">
            <a:spAutoFit/>
          </a:bodyPr>
          <a:lstStyle/>
          <a:p>
            <a:pPr algn="ct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09858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5" name="Title 4">
            <a:extLst>
              <a:ext uri="{FF2B5EF4-FFF2-40B4-BE49-F238E27FC236}">
                <a16:creationId xmlns:a16="http://schemas.microsoft.com/office/drawing/2014/main" id="{81FC0873-96B9-FA17-7FE3-220CAB509424}"/>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j-lt"/>
                <a:ea typeface="+mj-ea"/>
                <a:cs typeface="+mj-cs"/>
              </a:rPr>
              <a:t>Aplicación</a:t>
            </a:r>
            <a:r>
              <a:rPr kumimoji="0" lang="en-US" sz="3600" b="0" i="0" u="none" strike="noStrike" kern="1200" cap="none" spc="0" normalizeH="0" baseline="0" noProof="0" dirty="0">
                <a:ln>
                  <a:noFill/>
                </a:ln>
                <a:solidFill>
                  <a:schemeClr val="tx1"/>
                </a:solidFill>
                <a:effectLst/>
                <a:uLnTx/>
                <a:uFillTx/>
                <a:latin typeface="+mj-lt"/>
                <a:ea typeface="+mj-ea"/>
                <a:cs typeface="+mj-cs"/>
              </a:rPr>
              <a:t> NIOSH </a:t>
            </a:r>
            <a:r>
              <a:rPr kumimoji="0" lang="en-US" sz="3600" b="0" i="0" u="none" strike="noStrike" kern="1200" cap="none" spc="0" normalizeH="0" baseline="0" noProof="0" dirty="0" err="1">
                <a:ln>
                  <a:noFill/>
                </a:ln>
                <a:solidFill>
                  <a:schemeClr val="tx1"/>
                </a:solidFill>
                <a:effectLst/>
                <a:uLnTx/>
                <a:uFillTx/>
                <a:latin typeface="+mj-lt"/>
                <a:ea typeface="+mj-ea"/>
                <a:cs typeface="+mj-cs"/>
              </a:rPr>
              <a:t>sobre</a:t>
            </a:r>
            <a:r>
              <a:rPr kumimoji="0" lang="en-US" sz="3600" b="0" i="0" u="none" strike="noStrike" kern="1200" cap="none" spc="0" normalizeH="0" baseline="0" noProof="0" dirty="0">
                <a:ln>
                  <a:noFill/>
                </a:ln>
                <a:solidFill>
                  <a:schemeClr val="tx1"/>
                </a:solidFill>
                <a:effectLst/>
                <a:uLnTx/>
                <a:uFillTx/>
                <a:latin typeface="+mj-lt"/>
                <a:ea typeface="+mj-ea"/>
                <a:cs typeface="+mj-cs"/>
              </a:rPr>
              <a:t> </a:t>
            </a:r>
            <a:r>
              <a:rPr kumimoji="0" lang="en-US" sz="3600" b="0" i="0" u="none" strike="noStrike" kern="1200" cap="none" spc="0" normalizeH="0" baseline="0" noProof="0" dirty="0" err="1">
                <a:ln>
                  <a:noFill/>
                </a:ln>
                <a:solidFill>
                  <a:schemeClr val="tx1"/>
                </a:solidFill>
                <a:effectLst/>
                <a:uLnTx/>
                <a:uFillTx/>
                <a:latin typeface="+mj-lt"/>
                <a:ea typeface="+mj-ea"/>
                <a:cs typeface="+mj-cs"/>
              </a:rPr>
              <a:t>Escaleras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719157" y="1491469"/>
            <a:ext cx="6082984" cy="3970318"/>
          </a:xfrm>
          <a:prstGeom prst="rect">
            <a:avLst/>
          </a:prstGeom>
          <a:noFill/>
        </p:spPr>
        <p:txBody>
          <a:bodyPr wrap="square" rtlCol="0">
            <a:spAutoFit/>
          </a:bodyPr>
          <a:lstStyle/>
          <a:p>
            <a:r>
              <a:rPr lang="en-US" dirty="0"/>
              <a:t>Haga </a:t>
            </a:r>
            <a:r>
              <a:rPr lang="en-US" dirty="0" err="1"/>
              <a:t>clic</a:t>
            </a:r>
            <a:r>
              <a:rPr lang="en-US" dirty="0"/>
              <a:t> </a:t>
            </a:r>
            <a:r>
              <a:rPr lang="en-US" dirty="0" err="1"/>
              <a:t>en</a:t>
            </a:r>
            <a:r>
              <a:rPr lang="en-US" dirty="0"/>
              <a:t> el </a:t>
            </a:r>
            <a:r>
              <a:rPr lang="en-US" dirty="0">
                <a:hlinkClick r:id="rId4"/>
              </a:rPr>
              <a:t>enlace</a:t>
            </a:r>
            <a:r>
              <a:rPr lang="en-US" dirty="0"/>
              <a:t>, </a:t>
            </a:r>
            <a:r>
              <a:rPr lang="es-US" dirty="0"/>
              <a:t>o escanee el código QR para descargar la aplicación NIOSH sobre Escaleras.</a:t>
            </a:r>
          </a:p>
          <a:p>
            <a:endParaRPr lang="en-US" dirty="0"/>
          </a:p>
          <a:p>
            <a:r>
              <a:rPr lang="es-US" dirty="0"/>
              <a:t>La aplicación puede ayudar con lo siguiente:</a:t>
            </a:r>
          </a:p>
          <a:p>
            <a:endParaRPr lang="es-US" dirty="0"/>
          </a:p>
          <a:p>
            <a:pPr marL="285750" indent="-285750">
              <a:buFont typeface="Arial" panose="020B0604020202020204" pitchFamily="34" charset="0"/>
              <a:buChar char="•"/>
            </a:pPr>
            <a:r>
              <a:rPr lang="es-US" dirty="0"/>
              <a:t>Planificación</a:t>
            </a:r>
          </a:p>
          <a:p>
            <a:pPr marL="285750" indent="-285750">
              <a:buFont typeface="Arial" panose="020B0604020202020204" pitchFamily="34" charset="0"/>
              <a:buChar char="•"/>
            </a:pPr>
            <a:r>
              <a:rPr lang="es-US" dirty="0"/>
              <a:t>Selección</a:t>
            </a:r>
          </a:p>
          <a:p>
            <a:pPr marL="285750" indent="-285750">
              <a:buFont typeface="Arial" panose="020B0604020202020204" pitchFamily="34" charset="0"/>
              <a:buChar char="•"/>
            </a:pPr>
            <a:r>
              <a:rPr lang="es-US" dirty="0"/>
              <a:t>Inspección</a:t>
            </a:r>
          </a:p>
          <a:p>
            <a:pPr marL="285750" indent="-285750">
              <a:buFont typeface="Arial" panose="020B0604020202020204" pitchFamily="34" charset="0"/>
              <a:buChar char="•"/>
            </a:pPr>
            <a:r>
              <a:rPr lang="es-US" dirty="0"/>
              <a:t>Instalación</a:t>
            </a:r>
          </a:p>
          <a:p>
            <a:pPr marL="285750" indent="-285750">
              <a:buFont typeface="Arial" panose="020B0604020202020204" pitchFamily="34" charset="0"/>
              <a:buChar char="•"/>
            </a:pPr>
            <a:r>
              <a:rPr lang="es-US" dirty="0"/>
              <a:t>Uso correcto</a:t>
            </a:r>
          </a:p>
          <a:p>
            <a:pPr marL="285750" indent="-285750">
              <a:buFont typeface="Arial" panose="020B0604020202020204" pitchFamily="34" charset="0"/>
              <a:buChar char="•"/>
            </a:pPr>
            <a:r>
              <a:rPr lang="es-US" dirty="0"/>
              <a:t>Accesorios</a:t>
            </a:r>
          </a:p>
          <a:p>
            <a:endParaRPr lang="es-US" dirty="0"/>
          </a:p>
          <a:p>
            <a:r>
              <a:rPr lang="es-US" dirty="0"/>
              <a:t>*La aplicación solo está disponible para dispositivos móviles</a:t>
            </a:r>
          </a:p>
          <a:p>
            <a:r>
              <a:rPr lang="es-US" dirty="0"/>
              <a:t>(por ejemplo, teléfonos móviles, tabletas).</a:t>
            </a:r>
            <a:endParaRPr lang="en-US" sz="1000" dirty="0"/>
          </a:p>
        </p:txBody>
      </p:sp>
      <p:pic>
        <p:nvPicPr>
          <p:cNvPr id="4" name="Picture 3" descr="el código QR para descargar la aplicación NIOSH sobre Escaleras"/>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5486398" cy="5893356"/>
          </a:xfrm>
          <a:prstGeom prst="rect">
            <a:avLst/>
          </a:prstGeom>
        </p:spPr>
      </p:pic>
      <p:sp>
        <p:nvSpPr>
          <p:cNvPr id="8" name="TextBox 7"/>
          <p:cNvSpPr txBox="1"/>
          <p:nvPr/>
        </p:nvSpPr>
        <p:spPr>
          <a:xfrm>
            <a:off x="-611409" y="6124565"/>
            <a:ext cx="5798675" cy="461665"/>
          </a:xfrm>
          <a:prstGeom prst="rect">
            <a:avLst/>
          </a:prstGeom>
          <a:noFill/>
        </p:spPr>
        <p:txBody>
          <a:bodyPr wrap="square" rtlCol="0">
            <a:spAutoFit/>
          </a:bodyPr>
          <a:lstStyle/>
          <a:p>
            <a:pPr algn="ct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09247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486398" cy="589335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5" name="Title 4">
            <a:extLst>
              <a:ext uri="{FF2B5EF4-FFF2-40B4-BE49-F238E27FC236}">
                <a16:creationId xmlns:a16="http://schemas.microsoft.com/office/drawing/2014/main" id="{27E43497-5604-DBF8-64F0-AF6C463549D7}"/>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j-lt"/>
                <a:ea typeface="+mj-ea"/>
                <a:cs typeface="+mj-cs"/>
              </a:rPr>
              <a:t>Acceso a </a:t>
            </a:r>
            <a:r>
              <a:rPr kumimoji="0" lang="en-US" sz="3600" b="0" i="0" u="none" strike="noStrike" kern="1200" cap="none" spc="0" normalizeH="0" baseline="0" noProof="0" dirty="0" err="1">
                <a:ln>
                  <a:noFill/>
                </a:ln>
                <a:solidFill>
                  <a:schemeClr val="tx1"/>
                </a:solidFill>
                <a:effectLst/>
                <a:uLnTx/>
                <a:uFillTx/>
                <a:latin typeface="+mj-lt"/>
                <a:ea typeface="+mj-ea"/>
                <a:cs typeface="+mj-cs"/>
              </a:rPr>
              <a:t>una</a:t>
            </a:r>
            <a:r>
              <a:rPr kumimoji="0" lang="en-US" sz="3600" b="0" i="0" u="none" strike="noStrike" kern="1200" cap="none" spc="0" normalizeH="0" baseline="0" noProof="0" dirty="0">
                <a:ln>
                  <a:noFill/>
                </a:ln>
                <a:solidFill>
                  <a:schemeClr val="tx1"/>
                </a:solidFill>
                <a:effectLst/>
                <a:uLnTx/>
                <a:uFillTx/>
                <a:latin typeface="+mj-lt"/>
                <a:ea typeface="+mj-ea"/>
                <a:cs typeface="+mj-cs"/>
              </a:rPr>
              <a:t> </a:t>
            </a:r>
            <a:r>
              <a:rPr kumimoji="0" lang="en-US" sz="3600" b="0" i="0" u="none" strike="noStrike" kern="1200" cap="none" spc="0" normalizeH="0" baseline="0" noProof="0" dirty="0" err="1">
                <a:ln>
                  <a:noFill/>
                </a:ln>
                <a:solidFill>
                  <a:schemeClr val="tx1"/>
                </a:solidFill>
                <a:effectLst/>
                <a:uLnTx/>
                <a:uFillTx/>
                <a:latin typeface="+mj-lt"/>
                <a:ea typeface="+mj-ea"/>
                <a:cs typeface="+mj-cs"/>
              </a:rPr>
              <a:t>superficie</a:t>
            </a:r>
            <a:r>
              <a:rPr kumimoji="0" lang="en-US" sz="3600" b="0" i="0" u="none" strike="noStrike" kern="1200" cap="none" spc="0" normalizeH="0" baseline="0" noProof="0" dirty="0">
                <a:ln>
                  <a:noFill/>
                </a:ln>
                <a:solidFill>
                  <a:schemeClr val="tx1"/>
                </a:solidFill>
                <a:effectLst/>
                <a:uLnTx/>
                <a:uFillTx/>
                <a:latin typeface="+mj-lt"/>
                <a:ea typeface="+mj-ea"/>
                <a:cs typeface="+mj-cs"/>
              </a:rPr>
              <a:t> superior</a:t>
            </a:r>
          </a:p>
        </p:txBody>
      </p:sp>
      <p:sp>
        <p:nvSpPr>
          <p:cNvPr id="7" name="TextBox 6"/>
          <p:cNvSpPr txBox="1"/>
          <p:nvPr/>
        </p:nvSpPr>
        <p:spPr>
          <a:xfrm>
            <a:off x="5719156" y="1502102"/>
            <a:ext cx="6274351" cy="2554545"/>
          </a:xfrm>
          <a:prstGeom prst="rect">
            <a:avLst/>
          </a:prstGeom>
          <a:noFill/>
        </p:spPr>
        <p:txBody>
          <a:bodyPr wrap="square" rtlCol="0">
            <a:spAutoFit/>
          </a:bodyPr>
          <a:lstStyle/>
          <a:p>
            <a:r>
              <a:rPr lang="es-US" dirty="0"/>
              <a:t>Cuando se utilizan escaleras portátiles para acceder a superficies superiores, estas tienen que tener los largueros laterales extendidos a un mínimo de 3 pies por encima de la superficie superior y deben estar aseguradas a la estructura.</a:t>
            </a:r>
          </a:p>
          <a:p>
            <a:endParaRPr lang="es-US" sz="2400" dirty="0"/>
          </a:p>
          <a:p>
            <a:r>
              <a:rPr lang="es-US" i="1" dirty="0"/>
              <a:t>*No coloque ningún peso sobre los peldaños ubicados por encima de la superficie superior al usar escaleras sin apoyo propio para acceder a un nivel superior.</a:t>
            </a:r>
            <a:r>
              <a:rPr lang="en-US" i="1" dirty="0"/>
              <a:t>.</a:t>
            </a:r>
          </a:p>
          <a:p>
            <a:endParaRPr lang="en-US" sz="1000" dirty="0"/>
          </a:p>
        </p:txBody>
      </p:sp>
      <p:sp>
        <p:nvSpPr>
          <p:cNvPr id="8" name="TextBox 7"/>
          <p:cNvSpPr txBox="1"/>
          <p:nvPr/>
        </p:nvSpPr>
        <p:spPr>
          <a:xfrm>
            <a:off x="-611409" y="6124565"/>
            <a:ext cx="5798675" cy="461665"/>
          </a:xfrm>
          <a:prstGeom prst="rect">
            <a:avLst/>
          </a:prstGeom>
          <a:noFill/>
        </p:spPr>
        <p:txBody>
          <a:bodyPr wrap="square" rtlCol="0">
            <a:spAutoFit/>
          </a:bodyPr>
          <a:lstStyle/>
          <a:p>
            <a:pPr algn="ct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04646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58"/>
            <a:ext cx="5486398" cy="5763919"/>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5" name="Title 4">
            <a:extLst>
              <a:ext uri="{FF2B5EF4-FFF2-40B4-BE49-F238E27FC236}">
                <a16:creationId xmlns:a16="http://schemas.microsoft.com/office/drawing/2014/main" id="{F2BF77AD-D327-0C46-B7F7-546B30CFF327}"/>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j-lt"/>
                <a:ea typeface="+mj-ea"/>
                <a:cs typeface="+mj-cs"/>
              </a:rPr>
              <a:t>Relación</a:t>
            </a:r>
            <a:r>
              <a:rPr kumimoji="0" lang="en-US" sz="3600" b="0" i="0" u="none" strike="noStrike" kern="1200" cap="none" spc="0" normalizeH="0" baseline="0" noProof="0" dirty="0">
                <a:ln>
                  <a:noFill/>
                </a:ln>
                <a:solidFill>
                  <a:schemeClr val="tx1"/>
                </a:solidFill>
                <a:effectLst/>
                <a:uLnTx/>
                <a:uFillTx/>
                <a:latin typeface="+mj-lt"/>
                <a:ea typeface="+mj-ea"/>
                <a:cs typeface="+mj-cs"/>
              </a:rPr>
              <a:t> 4:1</a:t>
            </a:r>
          </a:p>
        </p:txBody>
      </p:sp>
      <p:sp>
        <p:nvSpPr>
          <p:cNvPr id="7" name="TextBox 6"/>
          <p:cNvSpPr txBox="1"/>
          <p:nvPr/>
        </p:nvSpPr>
        <p:spPr>
          <a:xfrm>
            <a:off x="5719156" y="1066149"/>
            <a:ext cx="6274351" cy="1200329"/>
          </a:xfrm>
          <a:prstGeom prst="rect">
            <a:avLst/>
          </a:prstGeom>
          <a:noFill/>
        </p:spPr>
        <p:txBody>
          <a:bodyPr wrap="square" rtlCol="0">
            <a:spAutoFit/>
          </a:bodyPr>
          <a:lstStyle/>
          <a:p>
            <a:r>
              <a:rPr lang="es-US" dirty="0"/>
              <a:t>Las escaleras de extensión deben colocarse de forma tal que la longitud de trabajo de la escalera sea cuatro veces mayor que la distancia horizontal entre la base de la escalera y la estructura: una relación de 4:1.</a:t>
            </a:r>
            <a:endParaRPr lang="en-US" dirty="0"/>
          </a:p>
        </p:txBody>
      </p:sp>
      <p:sp>
        <p:nvSpPr>
          <p:cNvPr id="8" name="TextBox 7"/>
          <p:cNvSpPr txBox="1"/>
          <p:nvPr/>
        </p:nvSpPr>
        <p:spPr>
          <a:xfrm>
            <a:off x="-611409" y="6124565"/>
            <a:ext cx="5798675" cy="461665"/>
          </a:xfrm>
          <a:prstGeom prst="rect">
            <a:avLst/>
          </a:prstGeom>
          <a:noFill/>
        </p:spPr>
        <p:txBody>
          <a:bodyPr wrap="square" rtlCol="0">
            <a:spAutoFit/>
          </a:bodyPr>
          <a:lstStyle/>
          <a:p>
            <a:pPr algn="ct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25028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486398" cy="589335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6" name="Title 4">
            <a:extLst>
              <a:ext uri="{FF2B5EF4-FFF2-40B4-BE49-F238E27FC236}">
                <a16:creationId xmlns:a16="http://schemas.microsoft.com/office/drawing/2014/main" id="{43D51E29-959F-A82E-45C9-B6499E621E19}"/>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j-lt"/>
                <a:ea typeface="+mj-ea"/>
                <a:cs typeface="+mj-cs"/>
              </a:rPr>
              <a:t>Capacitación</a:t>
            </a:r>
            <a:r>
              <a:rPr kumimoji="0" lang="en-US" sz="3600" b="0" i="0" u="none" strike="noStrike" kern="1200" cap="none" spc="0" normalizeH="0" baseline="0" noProof="0" dirty="0">
                <a:ln>
                  <a:noFill/>
                </a:ln>
                <a:solidFill>
                  <a:schemeClr val="tx1"/>
                </a:solidFill>
                <a:effectLst/>
                <a:uLnTx/>
                <a:uFillTx/>
                <a:latin typeface="+mj-lt"/>
                <a:ea typeface="+mj-ea"/>
                <a:cs typeface="+mj-cs"/>
              </a:rPr>
              <a:t> </a:t>
            </a:r>
            <a:r>
              <a:rPr kumimoji="0" lang="en-US" sz="3600" b="0" i="0" u="none" strike="noStrike" kern="1200" cap="none" spc="0" normalizeH="0" baseline="0" noProof="0" dirty="0" err="1">
                <a:ln>
                  <a:noFill/>
                </a:ln>
                <a:solidFill>
                  <a:schemeClr val="tx1"/>
                </a:solidFill>
                <a:effectLst/>
                <a:uLnTx/>
                <a:uFillTx/>
                <a:latin typeface="+mj-lt"/>
                <a:ea typeface="+mj-ea"/>
                <a:cs typeface="+mj-cs"/>
              </a:rPr>
              <a:t>sobre</a:t>
            </a:r>
            <a:r>
              <a:rPr kumimoji="0" lang="en-US" sz="3600" b="0" i="0" u="none" strike="noStrike" kern="1200" cap="none" spc="0" normalizeH="0" baseline="0" noProof="0" dirty="0">
                <a:ln>
                  <a:noFill/>
                </a:ln>
                <a:solidFill>
                  <a:schemeClr val="tx1"/>
                </a:solidFill>
                <a:effectLst/>
                <a:uLnTx/>
                <a:uFillTx/>
                <a:latin typeface="+mj-lt"/>
                <a:ea typeface="+mj-ea"/>
                <a:cs typeface="+mj-cs"/>
              </a:rPr>
              <a:t> la </a:t>
            </a:r>
            <a:r>
              <a:rPr kumimoji="0" lang="en-US" sz="3600" b="0" i="0" u="none" strike="noStrike" kern="1200" cap="none" spc="0" normalizeH="0" baseline="0" noProof="0" dirty="0" err="1">
                <a:ln>
                  <a:noFill/>
                </a:ln>
                <a:solidFill>
                  <a:schemeClr val="tx1"/>
                </a:solidFill>
                <a:effectLst/>
                <a:uLnTx/>
                <a:uFillTx/>
                <a:latin typeface="+mj-lt"/>
                <a:ea typeface="+mj-ea"/>
                <a:cs typeface="+mj-cs"/>
              </a:rPr>
              <a:t>Seguridad</a:t>
            </a:r>
            <a:r>
              <a:rPr kumimoji="0" lang="en-US" sz="3600" b="0" i="0" u="none" strike="noStrike" kern="1200" cap="none" spc="0" normalizeH="0" baseline="0" noProof="0" dirty="0">
                <a:ln>
                  <a:noFill/>
                </a:ln>
                <a:solidFill>
                  <a:schemeClr val="tx1"/>
                </a:solidFill>
                <a:effectLst/>
                <a:uLnTx/>
                <a:uFillTx/>
                <a:latin typeface="+mj-lt"/>
                <a:ea typeface="+mj-ea"/>
                <a:cs typeface="+mj-cs"/>
              </a:rPr>
              <a:t> con las </a:t>
            </a:r>
            <a:r>
              <a:rPr kumimoji="0" lang="en-US" sz="3600" b="0" i="0" u="none" strike="noStrike" kern="1200" cap="none" spc="0" normalizeH="0" baseline="0" noProof="0" dirty="0" err="1">
                <a:ln>
                  <a:noFill/>
                </a:ln>
                <a:solidFill>
                  <a:schemeClr val="tx1"/>
                </a:solidFill>
                <a:effectLst/>
                <a:uLnTx/>
                <a:uFillTx/>
                <a:latin typeface="+mj-lt"/>
                <a:ea typeface="+mj-ea"/>
                <a:cs typeface="+mj-cs"/>
              </a:rPr>
              <a:t>Escaleras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719156" y="1512715"/>
            <a:ext cx="6274351" cy="923330"/>
          </a:xfrm>
          <a:prstGeom prst="rect">
            <a:avLst/>
          </a:prstGeom>
          <a:noFill/>
        </p:spPr>
        <p:txBody>
          <a:bodyPr wrap="square" rtlCol="0">
            <a:spAutoFit/>
          </a:bodyPr>
          <a:lstStyle/>
          <a:p>
            <a:r>
              <a:rPr lang="es-US" dirty="0"/>
              <a:t>Si desea aprender más sobre las escaleras y cómo usarlas de manera segura, consulte nuestra capacitación en línea sobre la seguridad con las escaleras haciendo clic en el botón.</a:t>
            </a:r>
            <a:endParaRPr lang="en-US" dirty="0"/>
          </a:p>
        </p:txBody>
      </p:sp>
      <p:sp>
        <p:nvSpPr>
          <p:cNvPr id="5" name="Rectangle 4">
            <a:extLst>
              <a:ext uri="{FF2B5EF4-FFF2-40B4-BE49-F238E27FC236}">
                <a16:creationId xmlns:a16="http://schemas.microsoft.com/office/drawing/2014/main" id="{60DA0245-7C6B-4C84-9BE8-EF928E0DFB8C}"/>
              </a:ext>
            </a:extLst>
          </p:cNvPr>
          <p:cNvSpPr/>
          <p:nvPr/>
        </p:nvSpPr>
        <p:spPr>
          <a:xfrm>
            <a:off x="6889898" y="4295071"/>
            <a:ext cx="3731019" cy="923330"/>
          </a:xfrm>
          <a:prstGeom prst="rect">
            <a:avLst/>
          </a:prstGeom>
          <a:solidFill>
            <a:srgbClr val="00577D"/>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5">
                  <a:extLst>
                    <a:ext uri="{A12FA001-AC4F-418D-AE19-62706E023703}">
                      <ahyp:hlinkClr xmlns:ahyp="http://schemas.microsoft.com/office/drawing/2018/hyperlinkcolor" val="tx"/>
                    </a:ext>
                  </a:extLst>
                </a:hlinkClick>
              </a:rPr>
              <a:t>Capacitación sobre la Seguridad con las Escaleras</a:t>
            </a:r>
            <a:endParaRPr lang="en-US" dirty="0">
              <a:solidFill>
                <a:schemeClr val="bg1"/>
              </a:solidFill>
            </a:endParaRPr>
          </a:p>
        </p:txBody>
      </p:sp>
      <p:sp>
        <p:nvSpPr>
          <p:cNvPr id="8" name="TextBox 7"/>
          <p:cNvSpPr txBox="1"/>
          <p:nvPr/>
        </p:nvSpPr>
        <p:spPr>
          <a:xfrm>
            <a:off x="0" y="6124565"/>
            <a:ext cx="5187266" cy="461665"/>
          </a:xfrm>
          <a:prstGeom prst="rect">
            <a:avLst/>
          </a:prstGeom>
          <a:noFill/>
        </p:spPr>
        <p:txBody>
          <a:bodyPr wrap="square" rtlCol="0">
            <a:spAutoFit/>
          </a:bodyPr>
          <a:lstStyle/>
          <a:p>
            <a:pPr algn="ct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88452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23905"/>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 y="2592141"/>
            <a:ext cx="12192001" cy="1323439"/>
          </a:xfrm>
          <a:prstGeom prst="rect">
            <a:avLst/>
          </a:prstGeom>
          <a:noFill/>
        </p:spPr>
        <p:txBody>
          <a:bodyPr wrap="square" rtlCol="0">
            <a:spAutoFit/>
          </a:bodyPr>
          <a:lstStyle/>
          <a:p>
            <a:pPr algn="ctr"/>
            <a:r>
              <a:rPr lang="es-US" sz="4000" b="1"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EN LA CONSTRUCCIÓN</a:t>
            </a:r>
            <a:endParaRPr lang="es-ES_tradnl" sz="4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itle 7"/>
          <p:cNvSpPr txBox="1">
            <a:spLocks noGrp="1"/>
          </p:cNvSpPr>
          <p:nvPr>
            <p:ph type="title" idx="4294967295"/>
          </p:nvPr>
        </p:nvSpPr>
        <p:spPr>
          <a:xfrm>
            <a:off x="-1" y="4042545"/>
            <a:ext cx="1219200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6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Módulo 2 – Opciones</a:t>
            </a:r>
            <a:endParaRPr kumimoji="0" lang="en-US" sz="36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logotipo de Departamento de servicios para consumidores y negocios">
            <a:extLst>
              <a:ext uri="{FF2B5EF4-FFF2-40B4-BE49-F238E27FC236}">
                <a16:creationId xmlns:a16="http://schemas.microsoft.com/office/drawing/2014/main" id="{3B65BFA4-2090-26C3-D125-5A339464F90C}"/>
              </a:ext>
            </a:extLst>
          </p:cNvPr>
          <p:cNvPicPr>
            <a:picLocks noChangeAspect="1"/>
          </p:cNvPicPr>
          <p:nvPr/>
        </p:nvPicPr>
        <p:blipFill>
          <a:blip r:embed="rId4"/>
          <a:srcRect/>
          <a:stretch/>
        </p:blipFill>
        <p:spPr>
          <a:xfrm>
            <a:off x="288505" y="260296"/>
            <a:ext cx="3080280" cy="1011156"/>
          </a:xfrm>
          <a:prstGeom prst="rect">
            <a:avLst/>
          </a:prstGeom>
        </p:spPr>
      </p:pic>
      <p:pic>
        <p:nvPicPr>
          <p:cNvPr id="4" name="Picture 3" descr="logotipo de Oregon OSHA">
            <a:extLst>
              <a:ext uri="{FF2B5EF4-FFF2-40B4-BE49-F238E27FC236}">
                <a16:creationId xmlns:a16="http://schemas.microsoft.com/office/drawing/2014/main" id="{74D6C741-BE18-5A7E-C640-C8EAFEA2380E}"/>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59150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3" name="TextBox 2" descr="Video"/>
          <p:cNvSpPr txBox="1"/>
          <p:nvPr/>
        </p:nvSpPr>
        <p:spPr>
          <a:xfrm>
            <a:off x="5640185" y="2971800"/>
            <a:ext cx="65" cy="276999"/>
          </a:xfrm>
          <a:prstGeom prst="rect">
            <a:avLst/>
          </a:prstGeom>
          <a:noFill/>
        </p:spPr>
        <p:txBody>
          <a:bodyPr wrap="none" lIns="0" tIns="0" rIns="0" bIns="0" rtlCol="0">
            <a:spAutoFit/>
          </a:bodyPr>
          <a:lstStyle/>
          <a:p>
            <a:endParaRPr lang="en-US" dirty="0"/>
          </a:p>
        </p:txBody>
      </p:sp>
      <p:pic>
        <p:nvPicPr>
          <p:cNvPr id="5" name="Online Media 4" descr="Barandales en la construcción">
            <a:hlinkClick r:id="" action="ppaction://media"/>
            <a:extLst>
              <a:ext uri="{FF2B5EF4-FFF2-40B4-BE49-F238E27FC236}">
                <a16:creationId xmlns:a16="http://schemas.microsoft.com/office/drawing/2014/main" id="{34624BFB-6AE7-7741-AE8F-8206B5F859A1}"/>
              </a:ext>
            </a:extLst>
          </p:cNvPr>
          <p:cNvPicPr>
            <a:picLocks noRot="1" noChangeAspect="1"/>
          </p:cNvPicPr>
          <p:nvPr>
            <a:videoFile r:link="rId1"/>
          </p:nvPr>
        </p:nvPicPr>
        <p:blipFill>
          <a:blip r:embed="rId5"/>
          <a:stretch>
            <a:fillRect/>
          </a:stretch>
        </p:blipFill>
        <p:spPr>
          <a:xfrm>
            <a:off x="0" y="-6168"/>
            <a:ext cx="12192000" cy="5865779"/>
          </a:xfrm>
          <a:prstGeom prst="rect">
            <a:avLst/>
          </a:prstGeom>
        </p:spPr>
      </p:pic>
      <p:sp>
        <p:nvSpPr>
          <p:cNvPr id="4" name="Title 3">
            <a:extLst>
              <a:ext uri="{FF2B5EF4-FFF2-40B4-BE49-F238E27FC236}">
                <a16:creationId xmlns:a16="http://schemas.microsoft.com/office/drawing/2014/main" id="{056B35C9-1359-D9C6-076B-E5D7D5EA502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Barandales</a:t>
            </a:r>
            <a:endParaRPr lang="en-US" dirty="0"/>
          </a:p>
        </p:txBody>
      </p:sp>
      <p:sp>
        <p:nvSpPr>
          <p:cNvPr id="6" name="TextBox 5">
            <a:extLst>
              <a:ext uri="{FF2B5EF4-FFF2-40B4-BE49-F238E27FC236}">
                <a16:creationId xmlns:a16="http://schemas.microsoft.com/office/drawing/2014/main" id="{63DF6A87-53AC-AACA-C19F-00494D4C945D}"/>
              </a:ext>
            </a:extLst>
          </p:cNvPr>
          <p:cNvSpPr txBox="1"/>
          <p:nvPr/>
        </p:nvSpPr>
        <p:spPr>
          <a:xfrm>
            <a:off x="202629" y="6093788"/>
            <a:ext cx="6583181"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2: </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equipos</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sistemas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0737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37FBD600-3343-F20D-C83F-1AB131517853}"/>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j-lt"/>
                <a:ea typeface="+mj-ea"/>
                <a:cs typeface="+mj-cs"/>
              </a:rPr>
              <a:t>Sistemas de </a:t>
            </a:r>
            <a:r>
              <a:rPr kumimoji="0" lang="en-US" sz="3600" b="0" i="0" u="none" strike="noStrike" kern="1200" cap="none" spc="0" normalizeH="0" baseline="0" noProof="0" dirty="0" err="1">
                <a:ln>
                  <a:noFill/>
                </a:ln>
                <a:solidFill>
                  <a:schemeClr val="tx1"/>
                </a:solidFill>
                <a:effectLst/>
                <a:uLnTx/>
                <a:uFillTx/>
                <a:latin typeface="+mj-lt"/>
                <a:ea typeface="+mj-ea"/>
                <a:cs typeface="+mj-cs"/>
              </a:rPr>
              <a:t>barandales</a:t>
            </a:r>
            <a:r>
              <a:rPr kumimoji="0" lang="en-US" sz="3600" b="0" i="0" u="none" strike="noStrike" kern="1200" cap="none" spc="0" normalizeH="0" baseline="0" noProof="0" dirty="0">
                <a:ln>
                  <a:noFill/>
                </a:ln>
                <a:solidFill>
                  <a:schemeClr val="tx1"/>
                </a:solidFill>
                <a:effectLst/>
                <a:uLnTx/>
                <a:uFillTx/>
                <a:latin typeface="+mj-lt"/>
                <a:ea typeface="+mj-ea"/>
                <a:cs typeface="+mj-cs"/>
              </a:rPr>
              <a:t> </a:t>
            </a:r>
            <a:r>
              <a:rPr kumimoji="0" lang="en-US" sz="3600" b="0" i="0" u="none" strike="noStrike" kern="1200" cap="none" spc="0" normalizeH="0" baseline="0" noProof="0" dirty="0" err="1">
                <a:ln>
                  <a:noFill/>
                </a:ln>
                <a:solidFill>
                  <a:schemeClr val="tx1"/>
                </a:solidFill>
                <a:effectLst/>
                <a:uLnTx/>
                <a:uFillTx/>
                <a:latin typeface="+mj-lt"/>
                <a:ea typeface="+mj-ea"/>
                <a:cs typeface="+mj-cs"/>
              </a:rPr>
              <a:t>protectores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7" name="TextBox 6"/>
          <p:cNvSpPr txBox="1"/>
          <p:nvPr/>
        </p:nvSpPr>
        <p:spPr>
          <a:xfrm>
            <a:off x="5774075" y="1307487"/>
            <a:ext cx="6219431" cy="4478149"/>
          </a:xfrm>
          <a:prstGeom prst="rect">
            <a:avLst/>
          </a:prstGeom>
          <a:noFill/>
        </p:spPr>
        <p:txBody>
          <a:bodyPr wrap="square" rtlCol="0">
            <a:spAutoFit/>
          </a:bodyPr>
          <a:lstStyle/>
          <a:p>
            <a:r>
              <a:rPr lang="es-US" dirty="0"/>
              <a:t>El beneficio de los barandales protectores es que luego de ser instalados correctamente, reducen la cantidad de errores humanos.</a:t>
            </a:r>
          </a:p>
          <a:p>
            <a:endParaRPr lang="es-US" sz="1200" dirty="0"/>
          </a:p>
          <a:p>
            <a:r>
              <a:rPr lang="es-US" dirty="0"/>
              <a:t>Las partes componentes son:</a:t>
            </a:r>
          </a:p>
          <a:p>
            <a:pPr marL="285750" indent="-285750">
              <a:buFont typeface="Arial" panose="020B0604020202020204" pitchFamily="34" charset="0"/>
              <a:buChar char="•"/>
            </a:pPr>
            <a:r>
              <a:rPr lang="es-US" dirty="0"/>
              <a:t>Riel superior</a:t>
            </a:r>
          </a:p>
          <a:p>
            <a:pPr marL="285750" indent="-285750">
              <a:buFont typeface="Arial" panose="020B0604020202020204" pitchFamily="34" charset="0"/>
              <a:buChar char="•"/>
            </a:pPr>
            <a:r>
              <a:rPr lang="es-US" dirty="0"/>
              <a:t>Riel intermedio</a:t>
            </a:r>
          </a:p>
          <a:p>
            <a:pPr marL="285750" indent="-285750">
              <a:buFont typeface="Arial" panose="020B0604020202020204" pitchFamily="34" charset="0"/>
              <a:buChar char="•"/>
            </a:pPr>
            <a:r>
              <a:rPr lang="es-US" dirty="0"/>
              <a:t>Componentes verticales intermedios</a:t>
            </a:r>
          </a:p>
          <a:p>
            <a:endParaRPr lang="es-US" sz="1200" dirty="0"/>
          </a:p>
          <a:p>
            <a:r>
              <a:rPr lang="es-US" dirty="0"/>
              <a:t>También pueden combinarse con tablones de protección para pies, cuya función es evitar que los materiales salgan despedidos de la superficie de trabajo/transitable.</a:t>
            </a:r>
          </a:p>
          <a:p>
            <a:endParaRPr lang="es-US" sz="1200" dirty="0"/>
          </a:p>
          <a:p>
            <a:r>
              <a:rPr lang="es-US" dirty="0"/>
              <a:t>Para obtener más información, haga clic en los enlaces.</a:t>
            </a:r>
            <a:endParaRPr lang="en-US" sz="1700" dirty="0"/>
          </a:p>
          <a:p>
            <a:pPr marL="285750" indent="-285750">
              <a:buFont typeface="Arial" panose="020B0604020202020204" pitchFamily="34" charset="0"/>
              <a:buChar char="•"/>
            </a:pPr>
            <a:r>
              <a:rPr lang="en-US" sz="1700" dirty="0" err="1">
                <a:hlinkClick r:id="rId4"/>
              </a:rPr>
              <a:t>Industria</a:t>
            </a:r>
            <a:r>
              <a:rPr lang="en-US" sz="1700" dirty="0">
                <a:hlinkClick r:id="rId4"/>
              </a:rPr>
              <a:t> general (</a:t>
            </a:r>
            <a:r>
              <a:rPr lang="en-US" sz="1700" dirty="0" err="1">
                <a:hlinkClick r:id="rId4"/>
              </a:rPr>
              <a:t>Ficha</a:t>
            </a:r>
            <a:r>
              <a:rPr lang="en-US" sz="1700" dirty="0">
                <a:hlinkClick r:id="rId4"/>
              </a:rPr>
              <a:t> </a:t>
            </a:r>
            <a:r>
              <a:rPr lang="en-US" sz="1700" dirty="0" err="1">
                <a:hlinkClick r:id="rId4"/>
              </a:rPr>
              <a:t>técnica</a:t>
            </a:r>
            <a:r>
              <a:rPr lang="en-US" sz="1700" dirty="0">
                <a:hlinkClick r:id="rId4"/>
              </a:rPr>
              <a:t>)</a:t>
            </a:r>
            <a:endParaRPr lang="en-US" sz="1700" dirty="0"/>
          </a:p>
          <a:p>
            <a:pPr marL="285750" indent="-285750">
              <a:buFont typeface="Arial" panose="020B0604020202020204" pitchFamily="34" charset="0"/>
              <a:buChar char="•"/>
            </a:pPr>
            <a:r>
              <a:rPr lang="en-US" sz="1700" dirty="0" err="1">
                <a:hlinkClick r:id="rId5"/>
              </a:rPr>
              <a:t>Cuadernillo</a:t>
            </a:r>
            <a:r>
              <a:rPr lang="en-US" sz="1700" dirty="0">
                <a:hlinkClick r:id="rId5"/>
              </a:rPr>
              <a:t> de la </a:t>
            </a:r>
            <a:r>
              <a:rPr lang="en-US" sz="1700" dirty="0" err="1">
                <a:hlinkClick r:id="rId5"/>
              </a:rPr>
              <a:t>construcción</a:t>
            </a:r>
            <a:endParaRPr lang="en-US" sz="1700" dirty="0"/>
          </a:p>
          <a:p>
            <a:pPr marL="285750" indent="-285750">
              <a:buFont typeface="Arial" panose="020B0604020202020204" pitchFamily="34" charset="0"/>
              <a:buChar char="•"/>
            </a:pPr>
            <a:r>
              <a:rPr lang="en-US" sz="1700" dirty="0">
                <a:hlinkClick r:id="rId6"/>
              </a:rPr>
              <a:t>Division 3, Subdivision M, Fall Protection</a:t>
            </a:r>
            <a:endParaRPr lang="en-US" sz="1700" dirty="0"/>
          </a:p>
        </p:txBody>
      </p:sp>
      <p:sp>
        <p:nvSpPr>
          <p:cNvPr id="13" name="TextBox 12"/>
          <p:cNvSpPr txBox="1"/>
          <p:nvPr/>
        </p:nvSpPr>
        <p:spPr>
          <a:xfrm>
            <a:off x="202629" y="6093788"/>
            <a:ext cx="6583181"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2: </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equipos</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sistemas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 y="5666"/>
            <a:ext cx="5548045" cy="5847131"/>
          </a:xfrm>
          <a:prstGeom prst="rect">
            <a:avLst/>
          </a:prstGeom>
        </p:spPr>
      </p:pic>
    </p:spTree>
    <p:extLst>
      <p:ext uri="{BB962C8B-B14F-4D97-AF65-F5344CB8AC3E}">
        <p14:creationId xmlns:p14="http://schemas.microsoft.com/office/powerpoint/2010/main" val="4018906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3" name="TextBox 2" descr="Video"/>
          <p:cNvSpPr txBox="1"/>
          <p:nvPr/>
        </p:nvSpPr>
        <p:spPr>
          <a:xfrm>
            <a:off x="5640185" y="2971800"/>
            <a:ext cx="65" cy="276999"/>
          </a:xfrm>
          <a:prstGeom prst="rect">
            <a:avLst/>
          </a:prstGeom>
          <a:noFill/>
        </p:spPr>
        <p:txBody>
          <a:bodyPr wrap="none" lIns="0" tIns="0" rIns="0" bIns="0" rtlCol="0">
            <a:spAutoFit/>
          </a:bodyPr>
          <a:lstStyle/>
          <a:p>
            <a:endParaRPr lang="en-US" dirty="0"/>
          </a:p>
        </p:txBody>
      </p:sp>
      <p:pic>
        <p:nvPicPr>
          <p:cNvPr id="4" name="Online Media 3" descr="Dispositivos de posicionamiento">
            <a:hlinkClick r:id="" action="ppaction://media"/>
            <a:extLst>
              <a:ext uri="{FF2B5EF4-FFF2-40B4-BE49-F238E27FC236}">
                <a16:creationId xmlns:a16="http://schemas.microsoft.com/office/drawing/2014/main" id="{5F1C2463-9205-F041-95D0-073F5362A10B}"/>
              </a:ext>
            </a:extLst>
          </p:cNvPr>
          <p:cNvPicPr>
            <a:picLocks noRot="1" noChangeAspect="1"/>
          </p:cNvPicPr>
          <p:nvPr>
            <a:videoFile r:link="rId1"/>
          </p:nvPr>
        </p:nvPicPr>
        <p:blipFill>
          <a:blip r:embed="rId5"/>
          <a:stretch>
            <a:fillRect/>
          </a:stretch>
        </p:blipFill>
        <p:spPr>
          <a:xfrm>
            <a:off x="0" y="18024"/>
            <a:ext cx="12192000" cy="5849363"/>
          </a:xfrm>
          <a:prstGeom prst="rect">
            <a:avLst/>
          </a:prstGeom>
        </p:spPr>
      </p:pic>
      <p:sp>
        <p:nvSpPr>
          <p:cNvPr id="5" name="Title 4">
            <a:extLst>
              <a:ext uri="{FF2B5EF4-FFF2-40B4-BE49-F238E27FC236}">
                <a16:creationId xmlns:a16="http://schemas.microsoft.com/office/drawing/2014/main" id="{417B578E-16DE-6C51-5B4E-A6044C4C644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Dispositivos</a:t>
            </a:r>
            <a:r>
              <a:rPr lang="en-US" dirty="0"/>
              <a:t> de </a:t>
            </a:r>
            <a:r>
              <a:rPr lang="en-US" dirty="0" err="1"/>
              <a:t>posicionamiento</a:t>
            </a:r>
            <a:endParaRPr lang="en-US" dirty="0"/>
          </a:p>
        </p:txBody>
      </p:sp>
      <p:sp>
        <p:nvSpPr>
          <p:cNvPr id="6" name="TextBox 5">
            <a:extLst>
              <a:ext uri="{FF2B5EF4-FFF2-40B4-BE49-F238E27FC236}">
                <a16:creationId xmlns:a16="http://schemas.microsoft.com/office/drawing/2014/main" id="{37129700-EAE4-83E3-3C0B-B32339A9B62F}"/>
              </a:ext>
            </a:extLst>
          </p:cNvPr>
          <p:cNvSpPr txBox="1"/>
          <p:nvPr/>
        </p:nvSpPr>
        <p:spPr>
          <a:xfrm>
            <a:off x="202629" y="6093788"/>
            <a:ext cx="6583181"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2: </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equipos</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sistemas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4117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F81C66F-3F67-91E4-5044-2BC92A473FE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84FD662-4ED2-0444-5A26-B9669EE0142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486399" cy="5893357"/>
          </a:xfrm>
          <a:prstGeom prst="rect">
            <a:avLst/>
          </a:prstGeom>
        </p:spPr>
      </p:pic>
      <p:sp>
        <p:nvSpPr>
          <p:cNvPr id="2" name="Rectangle 1">
            <a:extLst>
              <a:ext uri="{FF2B5EF4-FFF2-40B4-BE49-F238E27FC236}">
                <a16:creationId xmlns:a16="http://schemas.microsoft.com/office/drawing/2014/main" id="{7E3B66CB-8AEB-FEE9-E8AA-68F8523E8692}"/>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F2FC870-6EDC-EE4B-8597-9255628E2BC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5" name="Title 4">
            <a:extLst>
              <a:ext uri="{FF2B5EF4-FFF2-40B4-BE49-F238E27FC236}">
                <a16:creationId xmlns:a16="http://schemas.microsoft.com/office/drawing/2014/main" id="{1F43F897-27AC-836C-AAE6-D80ABAE3CF99}"/>
              </a:ext>
            </a:extLst>
          </p:cNvPr>
          <p:cNvSpPr>
            <a:spLocks noGrp="1"/>
          </p:cNvSpPr>
          <p:nvPr>
            <p:ph type="title" idx="4294967295"/>
          </p:nvPr>
        </p:nvSpPr>
        <p:spPr>
          <a:xfrm>
            <a:off x="5719156" y="248162"/>
            <a:ext cx="6008556" cy="1325563"/>
          </a:xfrm>
        </p:spPr>
        <p:txBody>
          <a:bodyPr anchor="t">
            <a:normAutofit/>
          </a:bodyPr>
          <a:lstStyle/>
          <a:p>
            <a:r>
              <a:rPr lang="en-US" sz="3600" dirty="0" err="1"/>
              <a:t>Descargo</a:t>
            </a:r>
            <a:r>
              <a:rPr lang="en-US" sz="3600" dirty="0"/>
              <a:t> de </a:t>
            </a:r>
            <a:r>
              <a:rPr lang="en-US" sz="3600" dirty="0" err="1"/>
              <a:t>responsabilidad</a:t>
            </a:r>
            <a:endParaRPr lang="en-US" sz="3600" dirty="0"/>
          </a:p>
        </p:txBody>
      </p:sp>
      <p:sp>
        <p:nvSpPr>
          <p:cNvPr id="7" name="TextBox 6">
            <a:extLst>
              <a:ext uri="{FF2B5EF4-FFF2-40B4-BE49-F238E27FC236}">
                <a16:creationId xmlns:a16="http://schemas.microsoft.com/office/drawing/2014/main" id="{9F052E83-F914-5F20-CE07-5F0415026D35}"/>
              </a:ext>
            </a:extLst>
          </p:cNvPr>
          <p:cNvSpPr txBox="1"/>
          <p:nvPr/>
        </p:nvSpPr>
        <p:spPr>
          <a:xfrm>
            <a:off x="5719156" y="1066160"/>
            <a:ext cx="6274351" cy="2862322"/>
          </a:xfrm>
          <a:prstGeom prst="rect">
            <a:avLst/>
          </a:prstGeom>
          <a:noFill/>
        </p:spPr>
        <p:txBody>
          <a:bodyPr wrap="square" rtlCol="0">
            <a:spAutoFit/>
          </a:bodyPr>
          <a:lstStyle/>
          <a:p>
            <a:pPr marR="0" algn="l" rtl="0"/>
            <a:r>
              <a:rPr lang="es-ES" sz="1800" b="0" i="0" u="none" strike="noStrike" baseline="0" dirty="0">
                <a:solidFill>
                  <a:srgbClr val="000000"/>
                </a:solidFill>
              </a:rPr>
              <a:t>La realización de este curso le ayudará a comprender las normas y algunos de los peligros relacionados con la protección contra caídas. Sin embargo, es responsabilidad de sus empleadores ampliar su capacitación en lo que sea específico para su organización, como permisos, políticas y prácticas. Este material no debe considerarse un sustituto de ninguna disposición de la Ley de Empleo Seguro de </a:t>
            </a:r>
            <a:r>
              <a:rPr lang="es-ES" sz="1800" b="0" i="0" u="none" strike="noStrike" baseline="0" dirty="0" err="1">
                <a:solidFill>
                  <a:srgbClr val="000000"/>
                </a:solidFill>
              </a:rPr>
              <a:t>Oregon</a:t>
            </a:r>
            <a:r>
              <a:rPr lang="es-ES" sz="1800" b="0" i="0" u="none" strike="noStrike" baseline="0" dirty="0">
                <a:solidFill>
                  <a:srgbClr val="000000"/>
                </a:solidFill>
              </a:rPr>
              <a:t>, ni de ninguna norma emitida por </a:t>
            </a:r>
            <a:r>
              <a:rPr lang="es-ES" sz="1800" b="0" i="0" u="none" strike="noStrike" baseline="0" dirty="0" err="1">
                <a:solidFill>
                  <a:srgbClr val="000000"/>
                </a:solidFill>
              </a:rPr>
              <a:t>Oregon</a:t>
            </a:r>
            <a:r>
              <a:rPr lang="es-ES" sz="1800" b="0" i="0" u="none" strike="noStrike" baseline="0" dirty="0">
                <a:solidFill>
                  <a:srgbClr val="000000"/>
                </a:solidFill>
              </a:rPr>
              <a:t> OSHA. Los fabricantes, productos o servicios mostrados en este material son sólo para fines informativos y no constituyen un respaldo por parte de </a:t>
            </a:r>
            <a:r>
              <a:rPr lang="es-ES" sz="1800" b="0" i="0" u="none" strike="noStrike" baseline="0" dirty="0" err="1">
                <a:solidFill>
                  <a:srgbClr val="000000"/>
                </a:solidFill>
              </a:rPr>
              <a:t>Oregon</a:t>
            </a:r>
            <a:r>
              <a:rPr lang="es-ES" sz="1800" b="0" i="0" u="none" strike="noStrike" baseline="0" dirty="0">
                <a:solidFill>
                  <a:srgbClr val="000000"/>
                </a:solidFill>
              </a:rPr>
              <a:t> OSHA.</a:t>
            </a:r>
          </a:p>
        </p:txBody>
      </p:sp>
      <p:sp>
        <p:nvSpPr>
          <p:cNvPr id="8" name="TextBox 7">
            <a:extLst>
              <a:ext uri="{FF2B5EF4-FFF2-40B4-BE49-F238E27FC236}">
                <a16:creationId xmlns:a16="http://schemas.microsoft.com/office/drawing/2014/main" id="{E3FBE0BE-D209-A083-C2DD-A2224A447DBD}"/>
              </a:ext>
            </a:extLst>
          </p:cNvPr>
          <p:cNvSpPr txBox="1"/>
          <p:nvPr/>
        </p:nvSpPr>
        <p:spPr>
          <a:xfrm>
            <a:off x="-611409" y="6124565"/>
            <a:ext cx="5798675" cy="461665"/>
          </a:xfrm>
          <a:prstGeom prst="rect">
            <a:avLst/>
          </a:prstGeom>
          <a:noFill/>
        </p:spPr>
        <p:txBody>
          <a:bodyPr wrap="square" rtlCol="0">
            <a:spAutoFit/>
          </a:bodyPr>
          <a:lstStyle/>
          <a:p>
            <a:pPr algn="ct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52335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4">
            <a:extLst>
              <a:ext uri="{FF2B5EF4-FFF2-40B4-BE49-F238E27FC236}">
                <a16:creationId xmlns:a16="http://schemas.microsoft.com/office/drawing/2014/main" id="{CB70468D-390D-34FD-C6B4-98E745D44428}"/>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j-lt"/>
                <a:ea typeface="+mj-ea"/>
                <a:cs typeface="+mj-cs"/>
              </a:rPr>
              <a:t>Sistemas de </a:t>
            </a:r>
            <a:r>
              <a:rPr kumimoji="0" lang="en-US" sz="3600" b="0" i="0" u="none" strike="noStrike" kern="1200" cap="none" spc="0" normalizeH="0" baseline="0" noProof="0" dirty="0" err="1">
                <a:ln>
                  <a:noFill/>
                </a:ln>
                <a:solidFill>
                  <a:schemeClr val="tx1"/>
                </a:solidFill>
                <a:effectLst/>
                <a:uLnTx/>
                <a:uFillTx/>
                <a:latin typeface="+mj-lt"/>
                <a:ea typeface="+mj-ea"/>
                <a:cs typeface="+mj-cs"/>
              </a:rPr>
              <a:t>Dispositivos</a:t>
            </a:r>
            <a:r>
              <a:rPr kumimoji="0" lang="en-US" sz="3600" b="0" i="0" u="none" strike="noStrike" kern="1200" cap="none" spc="0" normalizeH="0" baseline="0" noProof="0" dirty="0">
                <a:ln>
                  <a:noFill/>
                </a:ln>
                <a:solidFill>
                  <a:schemeClr val="tx1"/>
                </a:solidFill>
                <a:effectLst/>
                <a:uLnTx/>
                <a:uFillTx/>
                <a:latin typeface="+mj-lt"/>
                <a:ea typeface="+mj-ea"/>
                <a:cs typeface="+mj-cs"/>
              </a:rPr>
              <a:t> de </a:t>
            </a:r>
            <a:r>
              <a:rPr kumimoji="0" lang="en-US" sz="3600" b="0" i="0" u="none" strike="noStrike" kern="1200" cap="none" spc="0" normalizeH="0" baseline="0" noProof="0" dirty="0" err="1">
                <a:ln>
                  <a:noFill/>
                </a:ln>
                <a:solidFill>
                  <a:schemeClr val="tx1"/>
                </a:solidFill>
                <a:effectLst/>
                <a:uLnTx/>
                <a:uFillTx/>
                <a:latin typeface="+mj-lt"/>
                <a:ea typeface="+mj-ea"/>
                <a:cs typeface="+mj-cs"/>
              </a:rPr>
              <a:t>Posicionamiento</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774076" y="1419425"/>
            <a:ext cx="6219431" cy="3354765"/>
          </a:xfrm>
          <a:prstGeom prst="rect">
            <a:avLst/>
          </a:prstGeom>
          <a:noFill/>
        </p:spPr>
        <p:txBody>
          <a:bodyPr wrap="square" rtlCol="0">
            <a:spAutoFit/>
          </a:bodyPr>
          <a:lstStyle/>
          <a:p>
            <a:r>
              <a:rPr lang="es-US" sz="1600" dirty="0"/>
              <a:t>Los sistemas de dispositivos de posicionamiento soportan el peso de una persona que necesita trabajar con las dos manos sobre las superficies. Se utilizan, por lo general, en el armado de muros y para amarrar alambres de refuerzo. Brindan soporte y deben detener una caída libre dentro de los 2 pies.</a:t>
            </a:r>
          </a:p>
          <a:p>
            <a:endParaRPr lang="es-US" sz="1000" dirty="0"/>
          </a:p>
          <a:p>
            <a:r>
              <a:rPr lang="es-US" sz="1600" dirty="0"/>
              <a:t>Las partes componentes son:</a:t>
            </a:r>
          </a:p>
          <a:p>
            <a:pPr marL="285750" indent="-285750">
              <a:buFont typeface="Arial" panose="020B0604020202020204" pitchFamily="34" charset="0"/>
              <a:buChar char="•"/>
            </a:pPr>
            <a:r>
              <a:rPr lang="es-US" sz="1600" dirty="0"/>
              <a:t>Anclaje</a:t>
            </a:r>
          </a:p>
          <a:p>
            <a:pPr marL="285750" indent="-285750">
              <a:buFont typeface="Arial" panose="020B0604020202020204" pitchFamily="34" charset="0"/>
              <a:buChar char="•"/>
            </a:pPr>
            <a:r>
              <a:rPr lang="es-US" sz="1600" dirty="0"/>
              <a:t>Conectores</a:t>
            </a:r>
          </a:p>
          <a:p>
            <a:pPr marL="285750" indent="-285750">
              <a:buFont typeface="Arial" panose="020B0604020202020204" pitchFamily="34" charset="0"/>
              <a:buChar char="•"/>
            </a:pPr>
            <a:r>
              <a:rPr lang="es-US" sz="1600" dirty="0"/>
              <a:t>Soporte corporal</a:t>
            </a:r>
          </a:p>
          <a:p>
            <a:endParaRPr lang="es-US" sz="1000" dirty="0"/>
          </a:p>
          <a:p>
            <a:r>
              <a:rPr lang="es-US" sz="1600" dirty="0"/>
              <a:t>Los dispositivos de posicionamiento deben asegurarse a un anclaje que soporte, al menos, el doble de la carga del impacto posible de la caída de un empleado o 3,000 libras (13,3 </a:t>
            </a:r>
            <a:r>
              <a:rPr lang="es-US" sz="1600" dirty="0" err="1"/>
              <a:t>kN</a:t>
            </a:r>
            <a:r>
              <a:rPr lang="es-US" sz="1600" dirty="0"/>
              <a:t>), el que sea mayor.</a:t>
            </a:r>
            <a:endParaRPr lang="en-US" sz="1600" dirty="0"/>
          </a:p>
        </p:txBody>
      </p:sp>
      <p:sp>
        <p:nvSpPr>
          <p:cNvPr id="5" name="Rectangle 4">
            <a:extLst>
              <a:ext uri="{FF2B5EF4-FFF2-40B4-BE49-F238E27FC236}">
                <a16:creationId xmlns:a16="http://schemas.microsoft.com/office/drawing/2014/main" id="{6C59C055-08EC-4EF7-A951-778EE11E2C88}"/>
              </a:ext>
            </a:extLst>
          </p:cNvPr>
          <p:cNvSpPr/>
          <p:nvPr/>
        </p:nvSpPr>
        <p:spPr>
          <a:xfrm>
            <a:off x="6264613" y="4832350"/>
            <a:ext cx="4782615" cy="898861"/>
          </a:xfrm>
          <a:prstGeom prst="rect">
            <a:avLst/>
          </a:prstGeom>
          <a:solidFill>
            <a:srgbClr val="00577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3">
                  <a:extLst>
                    <a:ext uri="{A12FA001-AC4F-418D-AE19-62706E023703}">
                      <ahyp:hlinkClr xmlns:ahyp="http://schemas.microsoft.com/office/drawing/2018/hyperlinkcolor" val="tx"/>
                    </a:ext>
                  </a:extLst>
                </a:hlinkClick>
              </a:rPr>
              <a:t>Requerimientos del Dispositivo de Posicionamiento en la División 3, Subdivisión M, Protección contra Caídas</a:t>
            </a:r>
            <a:endParaRPr lang="en-US" dirty="0">
              <a:solidFill>
                <a:schemeClr val="bg1"/>
              </a:solidFill>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5666"/>
            <a:ext cx="5548045" cy="5847130"/>
          </a:xfrm>
          <a:prstGeom prst="rect">
            <a:avLst/>
          </a:prstGeom>
        </p:spPr>
      </p:pic>
      <p:sp>
        <p:nvSpPr>
          <p:cNvPr id="8" name="TextBox 7">
            <a:extLst>
              <a:ext uri="{FF2B5EF4-FFF2-40B4-BE49-F238E27FC236}">
                <a16:creationId xmlns:a16="http://schemas.microsoft.com/office/drawing/2014/main" id="{794211C6-F8D7-96FF-BF00-00E16873AFF0}"/>
              </a:ext>
            </a:extLst>
          </p:cNvPr>
          <p:cNvSpPr txBox="1"/>
          <p:nvPr/>
        </p:nvSpPr>
        <p:spPr>
          <a:xfrm>
            <a:off x="202629" y="6093788"/>
            <a:ext cx="6583181"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2: </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equipos</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sistemas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27492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3" name="TextBox 2" descr="video"/>
          <p:cNvSpPr txBox="1"/>
          <p:nvPr/>
        </p:nvSpPr>
        <p:spPr>
          <a:xfrm>
            <a:off x="5640185" y="2971800"/>
            <a:ext cx="65" cy="276999"/>
          </a:xfrm>
          <a:prstGeom prst="rect">
            <a:avLst/>
          </a:prstGeom>
          <a:noFill/>
        </p:spPr>
        <p:txBody>
          <a:bodyPr wrap="none" lIns="0" tIns="0" rIns="0" bIns="0" rtlCol="0">
            <a:spAutoFit/>
          </a:bodyPr>
          <a:lstStyle/>
          <a:p>
            <a:endParaRPr lang="en-US" dirty="0"/>
          </a:p>
        </p:txBody>
      </p:sp>
      <p:pic>
        <p:nvPicPr>
          <p:cNvPr id="5" name="Online Media 4" descr="Restricción de caídas vs. detención de caídas en la construcción">
            <a:hlinkClick r:id="" action="ppaction://media"/>
            <a:extLst>
              <a:ext uri="{FF2B5EF4-FFF2-40B4-BE49-F238E27FC236}">
                <a16:creationId xmlns:a16="http://schemas.microsoft.com/office/drawing/2014/main" id="{19E8AD94-EB1C-7C42-B9D3-9B06E954A3D0}"/>
              </a:ext>
            </a:extLst>
          </p:cNvPr>
          <p:cNvPicPr>
            <a:picLocks noRot="1" noChangeAspect="1"/>
          </p:cNvPicPr>
          <p:nvPr>
            <a:videoFile r:link="rId1"/>
          </p:nvPr>
        </p:nvPicPr>
        <p:blipFill>
          <a:blip r:embed="rId5"/>
          <a:stretch>
            <a:fillRect/>
          </a:stretch>
        </p:blipFill>
        <p:spPr>
          <a:xfrm>
            <a:off x="0" y="0"/>
            <a:ext cx="12192000" cy="5852796"/>
          </a:xfrm>
          <a:prstGeom prst="rect">
            <a:avLst/>
          </a:prstGeom>
        </p:spPr>
      </p:pic>
      <p:sp>
        <p:nvSpPr>
          <p:cNvPr id="4" name="Title 3">
            <a:extLst>
              <a:ext uri="{FF2B5EF4-FFF2-40B4-BE49-F238E27FC236}">
                <a16:creationId xmlns:a16="http://schemas.microsoft.com/office/drawing/2014/main" id="{92F17D4D-3D5E-0D5F-0180-1E9A6C921DB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Detención</a:t>
            </a:r>
            <a:r>
              <a:rPr lang="en-US" dirty="0"/>
              <a:t> de </a:t>
            </a:r>
            <a:r>
              <a:rPr lang="en-US" dirty="0" err="1"/>
              <a:t>caídas</a:t>
            </a:r>
            <a:r>
              <a:rPr lang="en-US" dirty="0"/>
              <a:t> vs. </a:t>
            </a:r>
            <a:r>
              <a:rPr lang="en-US" dirty="0" err="1"/>
              <a:t>restricción</a:t>
            </a:r>
            <a:r>
              <a:rPr lang="en-US" dirty="0"/>
              <a:t> de </a:t>
            </a:r>
            <a:r>
              <a:rPr lang="en-US" dirty="0" err="1"/>
              <a:t>caídas</a:t>
            </a:r>
            <a:endParaRPr lang="en-US" dirty="0"/>
          </a:p>
        </p:txBody>
      </p:sp>
      <p:sp>
        <p:nvSpPr>
          <p:cNvPr id="6" name="TextBox 5">
            <a:extLst>
              <a:ext uri="{FF2B5EF4-FFF2-40B4-BE49-F238E27FC236}">
                <a16:creationId xmlns:a16="http://schemas.microsoft.com/office/drawing/2014/main" id="{1CFF96A9-C6E7-852F-0242-9A4A782C0329}"/>
              </a:ext>
            </a:extLst>
          </p:cNvPr>
          <p:cNvSpPr txBox="1"/>
          <p:nvPr/>
        </p:nvSpPr>
        <p:spPr>
          <a:xfrm>
            <a:off x="202629" y="6093788"/>
            <a:ext cx="6583181"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2: </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equipos</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sistemas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5916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4">
            <a:extLst>
              <a:ext uri="{FF2B5EF4-FFF2-40B4-BE49-F238E27FC236}">
                <a16:creationId xmlns:a16="http://schemas.microsoft.com/office/drawing/2014/main" id="{2FBD9D1C-3D92-0CE6-1A2D-057CA2FA7A47}"/>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j-lt"/>
                <a:ea typeface="+mj-ea"/>
                <a:cs typeface="+mj-cs"/>
              </a:rPr>
              <a:t>Sistemas </a:t>
            </a:r>
            <a:r>
              <a:rPr kumimoji="0" lang="en-US" sz="3600" b="0" i="0" u="none" strike="noStrike" kern="1200" cap="none" spc="0" normalizeH="0" baseline="0" noProof="0" dirty="0" err="1">
                <a:ln>
                  <a:noFill/>
                </a:ln>
                <a:solidFill>
                  <a:schemeClr val="tx1"/>
                </a:solidFill>
                <a:effectLst/>
                <a:uLnTx/>
                <a:uFillTx/>
                <a:latin typeface="+mj-lt"/>
                <a:ea typeface="+mj-ea"/>
                <a:cs typeface="+mj-cs"/>
              </a:rPr>
              <a:t>anticaídas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7" name="TextBox 6"/>
          <p:cNvSpPr txBox="1"/>
          <p:nvPr/>
        </p:nvSpPr>
        <p:spPr>
          <a:xfrm>
            <a:off x="5774076" y="1047296"/>
            <a:ext cx="6219431" cy="3970318"/>
          </a:xfrm>
          <a:prstGeom prst="rect">
            <a:avLst/>
          </a:prstGeom>
          <a:noFill/>
        </p:spPr>
        <p:txBody>
          <a:bodyPr wrap="square" rtlCol="0">
            <a:spAutoFit/>
          </a:bodyPr>
          <a:lstStyle/>
          <a:p>
            <a:r>
              <a:rPr lang="es-US" dirty="0"/>
              <a:t>Los sistemas anticaídas evitan que los trabajadores lleguen a un borde sin protección. De este modo, no se produce una caída.</a:t>
            </a:r>
          </a:p>
          <a:p>
            <a:endParaRPr lang="es-US" sz="1200" dirty="0"/>
          </a:p>
          <a:p>
            <a:r>
              <a:rPr lang="es-US" dirty="0"/>
              <a:t>Las partes componentes son:</a:t>
            </a:r>
          </a:p>
          <a:p>
            <a:pPr marL="285750" indent="-285750">
              <a:buFont typeface="Arial" panose="020B0604020202020204" pitchFamily="34" charset="0"/>
              <a:buChar char="•"/>
            </a:pPr>
            <a:r>
              <a:rPr lang="es-US" dirty="0"/>
              <a:t>Correa de seguridad</a:t>
            </a:r>
          </a:p>
          <a:p>
            <a:pPr marL="285750" indent="-285750">
              <a:buFont typeface="Arial" panose="020B0604020202020204" pitchFamily="34" charset="0"/>
              <a:buChar char="•"/>
            </a:pPr>
            <a:r>
              <a:rPr lang="es-US" dirty="0"/>
              <a:t>Conectores</a:t>
            </a:r>
          </a:p>
          <a:p>
            <a:pPr marL="285750" indent="-285750">
              <a:buFont typeface="Arial" panose="020B0604020202020204" pitchFamily="34" charset="0"/>
              <a:buChar char="•"/>
            </a:pPr>
            <a:r>
              <a:rPr lang="es-US" dirty="0"/>
              <a:t>Arnés corporal o cinturón de seguridad</a:t>
            </a:r>
          </a:p>
          <a:p>
            <a:endParaRPr lang="es-US" sz="1200" dirty="0"/>
          </a:p>
          <a:p>
            <a:r>
              <a:rPr lang="es-US" dirty="0"/>
              <a:t>El anclaje debe soportar al menos 3,000 lb, o bien, una persona capacitada debe diseñarlo e instalarlo, además de tener un factor de seguridad de al menos 2. Esto significa que el sistema puede soportar al menos el doble de la carga de impacto posible de la caída de un empleado. </a:t>
            </a:r>
          </a:p>
          <a:p>
            <a:endParaRPr lang="es-US" sz="1200" dirty="0"/>
          </a:p>
          <a:p>
            <a:r>
              <a:rPr lang="es-US" dirty="0"/>
              <a:t>Para obtener más información, haga clic en el botón.</a:t>
            </a:r>
            <a:endParaRPr lang="en-US" dirty="0"/>
          </a:p>
        </p:txBody>
      </p:sp>
      <p:sp>
        <p:nvSpPr>
          <p:cNvPr id="5" name="Rectangle 4">
            <a:extLst>
              <a:ext uri="{FF2B5EF4-FFF2-40B4-BE49-F238E27FC236}">
                <a16:creationId xmlns:a16="http://schemas.microsoft.com/office/drawing/2014/main" id="{6C59C055-08EC-4EF7-A951-778EE11E2C88}"/>
              </a:ext>
            </a:extLst>
          </p:cNvPr>
          <p:cNvSpPr/>
          <p:nvPr/>
        </p:nvSpPr>
        <p:spPr>
          <a:xfrm>
            <a:off x="6368902" y="5039176"/>
            <a:ext cx="4991400" cy="757906"/>
          </a:xfrm>
          <a:prstGeom prst="rect">
            <a:avLst/>
          </a:prstGeom>
          <a:solidFill>
            <a:srgbClr val="00577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4">
                  <a:extLst>
                    <a:ext uri="{A12FA001-AC4F-418D-AE19-62706E023703}">
                      <ahyp:hlinkClr xmlns:ahyp="http://schemas.microsoft.com/office/drawing/2018/hyperlinkcolor" val="tx"/>
                    </a:ext>
                  </a:extLst>
                </a:hlinkClick>
              </a:rPr>
              <a:t>Requerimientos del sistema anticaídas en la División 3, Subdivisión M, Protección contra Caídas.</a:t>
            </a:r>
            <a:endParaRPr lang="en-US" dirty="0">
              <a:solidFill>
                <a:schemeClr val="bg1"/>
              </a:solidFill>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5666"/>
            <a:ext cx="5548044" cy="5847130"/>
          </a:xfrm>
          <a:prstGeom prst="rect">
            <a:avLst/>
          </a:prstGeom>
        </p:spPr>
      </p:pic>
      <p:sp>
        <p:nvSpPr>
          <p:cNvPr id="8" name="TextBox 7">
            <a:extLst>
              <a:ext uri="{FF2B5EF4-FFF2-40B4-BE49-F238E27FC236}">
                <a16:creationId xmlns:a16="http://schemas.microsoft.com/office/drawing/2014/main" id="{75E20DE5-6D3C-6D8A-2A2E-E236AE162A05}"/>
              </a:ext>
            </a:extLst>
          </p:cNvPr>
          <p:cNvSpPr txBox="1"/>
          <p:nvPr/>
        </p:nvSpPr>
        <p:spPr>
          <a:xfrm>
            <a:off x="202629" y="6093788"/>
            <a:ext cx="6583181"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2: </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equipos</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sistemas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90807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4">
            <a:extLst>
              <a:ext uri="{FF2B5EF4-FFF2-40B4-BE49-F238E27FC236}">
                <a16:creationId xmlns:a16="http://schemas.microsoft.com/office/drawing/2014/main" id="{E6F34E45-1A29-3412-7D78-D515AB202F51}"/>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j-lt"/>
                <a:ea typeface="+mj-ea"/>
                <a:cs typeface="+mj-cs"/>
              </a:rPr>
              <a:t>Sistemas de </a:t>
            </a:r>
            <a:r>
              <a:rPr kumimoji="0" lang="en-US" sz="3600" b="0" i="0" u="none" strike="noStrike" kern="1200" cap="none" spc="0" normalizeH="0" baseline="0" noProof="0" dirty="0" err="1">
                <a:ln>
                  <a:noFill/>
                </a:ln>
                <a:solidFill>
                  <a:schemeClr val="tx1"/>
                </a:solidFill>
                <a:effectLst/>
                <a:uLnTx/>
                <a:uFillTx/>
                <a:latin typeface="+mj-lt"/>
                <a:ea typeface="+mj-ea"/>
                <a:cs typeface="+mj-cs"/>
              </a:rPr>
              <a:t>detención</a:t>
            </a:r>
            <a:r>
              <a:rPr kumimoji="0" lang="en-US" sz="3600" b="0" i="0" u="none" strike="noStrike" kern="1200" cap="none" spc="0" normalizeH="0" baseline="0" noProof="0" dirty="0">
                <a:ln>
                  <a:noFill/>
                </a:ln>
                <a:solidFill>
                  <a:schemeClr val="tx1"/>
                </a:solidFill>
                <a:effectLst/>
                <a:uLnTx/>
                <a:uFillTx/>
                <a:latin typeface="+mj-lt"/>
                <a:ea typeface="+mj-ea"/>
                <a:cs typeface="+mj-cs"/>
              </a:rPr>
              <a:t> de </a:t>
            </a:r>
            <a:r>
              <a:rPr kumimoji="0" lang="en-US" sz="3600" b="0" i="0" u="none" strike="noStrike" kern="1200" cap="none" spc="0" normalizeH="0" baseline="0" noProof="0" dirty="0" err="1">
                <a:ln>
                  <a:noFill/>
                </a:ln>
                <a:solidFill>
                  <a:schemeClr val="tx1"/>
                </a:solidFill>
                <a:effectLst/>
                <a:uLnTx/>
                <a:uFillTx/>
                <a:latin typeface="+mj-lt"/>
                <a:ea typeface="+mj-ea"/>
                <a:cs typeface="+mj-cs"/>
              </a:rPr>
              <a:t>caídas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7" name="TextBox 6"/>
          <p:cNvSpPr txBox="1"/>
          <p:nvPr/>
        </p:nvSpPr>
        <p:spPr>
          <a:xfrm>
            <a:off x="5774076" y="1493855"/>
            <a:ext cx="6219431" cy="3139321"/>
          </a:xfrm>
          <a:prstGeom prst="rect">
            <a:avLst/>
          </a:prstGeom>
          <a:noFill/>
        </p:spPr>
        <p:txBody>
          <a:bodyPr wrap="square" rtlCol="0">
            <a:spAutoFit/>
          </a:bodyPr>
          <a:lstStyle/>
          <a:p>
            <a:r>
              <a:rPr lang="es-US" dirty="0"/>
              <a:t>Un sistema personal de detención de caídas consiste en un anclaje, conectores y un arnés de cuerpo completo que trabajan juntos para detener una caída luego de producida y minimizar las fuerzas de detención de la caída.</a:t>
            </a:r>
          </a:p>
          <a:p>
            <a:endParaRPr lang="es-US" dirty="0"/>
          </a:p>
          <a:p>
            <a:r>
              <a:rPr lang="es-US" dirty="0"/>
              <a:t>Otras piezas incluyen lo siguiente:</a:t>
            </a:r>
          </a:p>
          <a:p>
            <a:pPr marL="285750" indent="-285750">
              <a:buFont typeface="Arial" panose="020B0604020202020204" pitchFamily="34" charset="0"/>
              <a:buChar char="•"/>
            </a:pPr>
            <a:r>
              <a:rPr lang="es-US" dirty="0"/>
              <a:t>Correa de seguridad</a:t>
            </a:r>
          </a:p>
          <a:p>
            <a:pPr marL="285750" indent="-285750">
              <a:buFont typeface="Arial" panose="020B0604020202020204" pitchFamily="34" charset="0"/>
              <a:buChar char="•"/>
            </a:pPr>
            <a:r>
              <a:rPr lang="es-US" dirty="0"/>
              <a:t>Dispositivo de desaceleración</a:t>
            </a:r>
          </a:p>
          <a:p>
            <a:pPr marL="285750" indent="-285750">
              <a:buFont typeface="Arial" panose="020B0604020202020204" pitchFamily="34" charset="0"/>
              <a:buChar char="•"/>
            </a:pPr>
            <a:r>
              <a:rPr lang="es-US" dirty="0"/>
              <a:t>Línea de vida (salva vida)</a:t>
            </a:r>
          </a:p>
          <a:p>
            <a:endParaRPr lang="es-US" dirty="0"/>
          </a:p>
          <a:p>
            <a:r>
              <a:rPr lang="es-US" dirty="0"/>
              <a:t>Para obtener más información, haga clic en el botón.</a:t>
            </a:r>
            <a:endParaRPr lang="en-US"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5666"/>
            <a:ext cx="5548045" cy="5847130"/>
          </a:xfrm>
          <a:prstGeom prst="rect">
            <a:avLst/>
          </a:prstGeom>
        </p:spPr>
      </p:pic>
      <p:sp>
        <p:nvSpPr>
          <p:cNvPr id="5" name="Rectangle 4">
            <a:extLst>
              <a:ext uri="{FF2B5EF4-FFF2-40B4-BE49-F238E27FC236}">
                <a16:creationId xmlns:a16="http://schemas.microsoft.com/office/drawing/2014/main" id="{6C59C055-08EC-4EF7-A951-778EE11E2C88}"/>
              </a:ext>
            </a:extLst>
          </p:cNvPr>
          <p:cNvSpPr/>
          <p:nvPr/>
        </p:nvSpPr>
        <p:spPr>
          <a:xfrm>
            <a:off x="6267051" y="4657355"/>
            <a:ext cx="5233480" cy="878984"/>
          </a:xfrm>
          <a:prstGeom prst="rect">
            <a:avLst/>
          </a:prstGeom>
          <a:solidFill>
            <a:srgbClr val="00577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5">
                  <a:extLst>
                    <a:ext uri="{A12FA001-AC4F-418D-AE19-62706E023703}">
                      <ahyp:hlinkClr xmlns:ahyp="http://schemas.microsoft.com/office/drawing/2018/hyperlinkcolor" val="tx"/>
                    </a:ext>
                  </a:extLst>
                </a:hlinkClick>
              </a:rPr>
              <a:t>Requerimientos del sistema de detención de caídas en la División 3, Subdivisión M, Protección contra Caídas</a:t>
            </a:r>
            <a:endParaRPr lang="en-US" dirty="0">
              <a:solidFill>
                <a:schemeClr val="bg1"/>
              </a:solidFill>
            </a:endParaRPr>
          </a:p>
        </p:txBody>
      </p:sp>
      <p:sp>
        <p:nvSpPr>
          <p:cNvPr id="8" name="TextBox 7">
            <a:extLst>
              <a:ext uri="{FF2B5EF4-FFF2-40B4-BE49-F238E27FC236}">
                <a16:creationId xmlns:a16="http://schemas.microsoft.com/office/drawing/2014/main" id="{99CF8798-2EC7-C577-F9F0-526E6F4664CB}"/>
              </a:ext>
            </a:extLst>
          </p:cNvPr>
          <p:cNvSpPr txBox="1"/>
          <p:nvPr/>
        </p:nvSpPr>
        <p:spPr>
          <a:xfrm>
            <a:off x="202629" y="6093788"/>
            <a:ext cx="6583181"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2: </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equipos</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sistemas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97772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3" name="TextBox 2" descr="video"/>
          <p:cNvSpPr txBox="1"/>
          <p:nvPr/>
        </p:nvSpPr>
        <p:spPr>
          <a:xfrm>
            <a:off x="5640185" y="2971800"/>
            <a:ext cx="65" cy="276999"/>
          </a:xfrm>
          <a:prstGeom prst="rect">
            <a:avLst/>
          </a:prstGeom>
          <a:noFill/>
        </p:spPr>
        <p:txBody>
          <a:bodyPr wrap="none" lIns="0" tIns="0" rIns="0" bIns="0" rtlCol="0">
            <a:spAutoFit/>
          </a:bodyPr>
          <a:lstStyle/>
          <a:p>
            <a:endParaRPr lang="en-US" dirty="0"/>
          </a:p>
        </p:txBody>
      </p:sp>
      <p:pic>
        <p:nvPicPr>
          <p:cNvPr id="5" name="Online Media 4" descr="Haga las cuentas: cálculo del espacio libre de caída">
            <a:hlinkClick r:id="" action="ppaction://media"/>
            <a:extLst>
              <a:ext uri="{FF2B5EF4-FFF2-40B4-BE49-F238E27FC236}">
                <a16:creationId xmlns:a16="http://schemas.microsoft.com/office/drawing/2014/main" id="{601D54F6-F829-A74C-BA5A-A9360DD2AB84}"/>
              </a:ext>
            </a:extLst>
          </p:cNvPr>
          <p:cNvPicPr>
            <a:picLocks noRot="1" noChangeAspect="1"/>
          </p:cNvPicPr>
          <p:nvPr>
            <a:videoFile r:link="rId1"/>
          </p:nvPr>
        </p:nvPicPr>
        <p:blipFill>
          <a:blip r:embed="rId5"/>
          <a:stretch>
            <a:fillRect/>
          </a:stretch>
        </p:blipFill>
        <p:spPr>
          <a:xfrm>
            <a:off x="0" y="0"/>
            <a:ext cx="12192000" cy="5852796"/>
          </a:xfrm>
          <a:prstGeom prst="rect">
            <a:avLst/>
          </a:prstGeom>
        </p:spPr>
      </p:pic>
      <p:sp>
        <p:nvSpPr>
          <p:cNvPr id="6" name="Title 5">
            <a:extLst>
              <a:ext uri="{FF2B5EF4-FFF2-40B4-BE49-F238E27FC236}">
                <a16:creationId xmlns:a16="http://schemas.microsoft.com/office/drawing/2014/main" id="{FD3F162F-EEE1-54DF-55D3-3DC15AE9DD4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Haga las </a:t>
            </a:r>
            <a:r>
              <a:rPr lang="en-US" dirty="0" err="1"/>
              <a:t>cuentas</a:t>
            </a:r>
            <a:r>
              <a:rPr lang="en-US" dirty="0"/>
              <a:t>: </a:t>
            </a:r>
            <a:r>
              <a:rPr lang="en-US" dirty="0" err="1"/>
              <a:t>cálculo</a:t>
            </a:r>
            <a:r>
              <a:rPr lang="en-US" dirty="0"/>
              <a:t> del </a:t>
            </a:r>
            <a:r>
              <a:rPr lang="en-US" dirty="0" err="1"/>
              <a:t>espacio</a:t>
            </a:r>
            <a:r>
              <a:rPr lang="en-US" dirty="0"/>
              <a:t> libre de </a:t>
            </a:r>
            <a:r>
              <a:rPr lang="en-US" dirty="0" err="1"/>
              <a:t>caída</a:t>
            </a:r>
            <a:endParaRPr lang="en-US" dirty="0"/>
          </a:p>
        </p:txBody>
      </p:sp>
      <p:sp>
        <p:nvSpPr>
          <p:cNvPr id="8" name="TextBox 7">
            <a:extLst>
              <a:ext uri="{FF2B5EF4-FFF2-40B4-BE49-F238E27FC236}">
                <a16:creationId xmlns:a16="http://schemas.microsoft.com/office/drawing/2014/main" id="{4F7D3A17-16AA-EC5A-821D-6378509104C8}"/>
              </a:ext>
            </a:extLst>
          </p:cNvPr>
          <p:cNvSpPr txBox="1"/>
          <p:nvPr/>
        </p:nvSpPr>
        <p:spPr>
          <a:xfrm>
            <a:off x="202629" y="6093788"/>
            <a:ext cx="6583181"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2: </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equipos</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sistemas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6165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5" name="Title 4">
            <a:extLst>
              <a:ext uri="{FF2B5EF4-FFF2-40B4-BE49-F238E27FC236}">
                <a16:creationId xmlns:a16="http://schemas.microsoft.com/office/drawing/2014/main" id="{AB0A2F83-FAD5-C5CB-3EF0-1655F49CAEB0}"/>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j-lt"/>
                <a:ea typeface="+mj-ea"/>
                <a:cs typeface="+mj-cs"/>
              </a:rPr>
              <a:t>Caída</a:t>
            </a:r>
            <a:r>
              <a:rPr kumimoji="0" lang="en-US" sz="3600" b="0" i="0" u="none" strike="noStrike" kern="1200" cap="none" spc="0" normalizeH="0" baseline="0" noProof="0" dirty="0">
                <a:ln>
                  <a:noFill/>
                </a:ln>
                <a:solidFill>
                  <a:schemeClr val="tx1"/>
                </a:solidFill>
                <a:effectLst/>
                <a:uLnTx/>
                <a:uFillTx/>
                <a:latin typeface="+mj-lt"/>
                <a:ea typeface="+mj-ea"/>
                <a:cs typeface="+mj-cs"/>
              </a:rPr>
              <a:t> con </a:t>
            </a:r>
            <a:r>
              <a:rPr kumimoji="0" lang="en-US" sz="3600" b="0" i="0" u="none" strike="noStrike" kern="1200" cap="none" spc="0" normalizeH="0" baseline="0" noProof="0" dirty="0" err="1">
                <a:ln>
                  <a:noFill/>
                </a:ln>
                <a:solidFill>
                  <a:schemeClr val="tx1"/>
                </a:solidFill>
                <a:effectLst/>
                <a:uLnTx/>
                <a:uFillTx/>
                <a:latin typeface="+mj-lt"/>
                <a:ea typeface="+mj-ea"/>
                <a:cs typeface="+mj-cs"/>
              </a:rPr>
              <a:t>oscilación</a:t>
            </a:r>
            <a:r>
              <a:rPr kumimoji="0" lang="en-US" sz="3600" b="0" i="0" u="none" strike="noStrike" kern="1200" cap="none" spc="0" normalizeH="0" baseline="0" noProof="0" dirty="0">
                <a:ln>
                  <a:noFill/>
                </a:ln>
                <a:solidFill>
                  <a:schemeClr val="tx1"/>
                </a:solidFill>
                <a:effectLst/>
                <a:uLnTx/>
                <a:uFillTx/>
                <a:latin typeface="+mj-lt"/>
                <a:ea typeface="+mj-ea"/>
                <a:cs typeface="+mj-cs"/>
              </a:rPr>
              <a:t> </a:t>
            </a:r>
          </a:p>
        </p:txBody>
      </p:sp>
      <p:sp>
        <p:nvSpPr>
          <p:cNvPr id="7" name="TextBox 6"/>
          <p:cNvSpPr txBox="1"/>
          <p:nvPr/>
        </p:nvSpPr>
        <p:spPr>
          <a:xfrm>
            <a:off x="5774076" y="1079187"/>
            <a:ext cx="6219431" cy="4801314"/>
          </a:xfrm>
          <a:prstGeom prst="rect">
            <a:avLst/>
          </a:prstGeom>
          <a:noFill/>
        </p:spPr>
        <p:txBody>
          <a:bodyPr wrap="square" rtlCol="0">
            <a:spAutoFit/>
          </a:bodyPr>
          <a:lstStyle/>
          <a:p>
            <a:r>
              <a:rPr lang="es-US" sz="1700" dirty="0"/>
              <a:t>La caída con oscilación sucede con el efecto péndulo, y balancea a un trabajador caído hacia una superficie cercana, como una pared o una viga sobresaliente. </a:t>
            </a:r>
          </a:p>
          <a:p>
            <a:endParaRPr lang="es-US" sz="1700" dirty="0"/>
          </a:p>
          <a:p>
            <a:r>
              <a:rPr lang="es-US" sz="1700" dirty="0"/>
              <a:t>Es importante evaluar el peligro de la caída con oscilación en cualquier borde en donde pueda caer algún trabajador. </a:t>
            </a:r>
          </a:p>
          <a:p>
            <a:endParaRPr lang="es-US" sz="1700" dirty="0"/>
          </a:p>
          <a:p>
            <a:r>
              <a:rPr lang="es-US" sz="1700" dirty="0"/>
              <a:t>Un trabajador que se cae mientras está conectado a un sistema de anclaje (a menos que esté directamente encima suyo) se balanceará hacia adelante y hacia atrás como un péndulo. </a:t>
            </a:r>
          </a:p>
          <a:p>
            <a:endParaRPr lang="es-US" sz="1700" dirty="0"/>
          </a:p>
          <a:p>
            <a:r>
              <a:rPr lang="es-US" sz="1700" dirty="0"/>
              <a:t>Los trabajadores pueden presentar lesiones graves si se golpean contra objetos durante una caída con oscilación. </a:t>
            </a:r>
          </a:p>
          <a:p>
            <a:endParaRPr lang="es-US" sz="1700" dirty="0"/>
          </a:p>
          <a:p>
            <a:r>
              <a:rPr lang="es-US" sz="1700" dirty="0"/>
              <a:t>La instalación del punto de anclaje directamente encima del área de trabajo (es decir, conectado a un punto de sujeción elevado con resistencia suficiente) ayudará a prevenir las lesiones a causa de las caídas con oscilación. </a:t>
            </a:r>
            <a:endParaRPr lang="en-US" sz="1700"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340" y="5666"/>
            <a:ext cx="5443363" cy="5847130"/>
          </a:xfrm>
          <a:prstGeom prst="rect">
            <a:avLst/>
          </a:prstGeom>
        </p:spPr>
      </p:pic>
      <p:sp>
        <p:nvSpPr>
          <p:cNvPr id="8" name="TextBox 7">
            <a:extLst>
              <a:ext uri="{FF2B5EF4-FFF2-40B4-BE49-F238E27FC236}">
                <a16:creationId xmlns:a16="http://schemas.microsoft.com/office/drawing/2014/main" id="{9E9027F5-53C8-98C8-6BD1-338361DD4878}"/>
              </a:ext>
            </a:extLst>
          </p:cNvPr>
          <p:cNvSpPr txBox="1"/>
          <p:nvPr/>
        </p:nvSpPr>
        <p:spPr>
          <a:xfrm>
            <a:off x="202629" y="6093788"/>
            <a:ext cx="6583181"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2: </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equipos</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sistemas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26276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6" name="Title 4">
            <a:extLst>
              <a:ext uri="{FF2B5EF4-FFF2-40B4-BE49-F238E27FC236}">
                <a16:creationId xmlns:a16="http://schemas.microsoft.com/office/drawing/2014/main" id="{8D77EDEF-A501-ACEB-774A-167A920032EE}"/>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j-lt"/>
                <a:ea typeface="+mj-ea"/>
                <a:cs typeface="+mj-cs"/>
              </a:rPr>
              <a:t>Educador</a:t>
            </a:r>
            <a:r>
              <a:rPr kumimoji="0" lang="en-US" sz="3600" b="0" i="0" u="none" strike="noStrike" kern="1200" cap="none" spc="0" normalizeH="0" baseline="0" noProof="0" dirty="0">
                <a:ln>
                  <a:noFill/>
                </a:ln>
                <a:solidFill>
                  <a:schemeClr val="tx1"/>
                </a:solidFill>
                <a:effectLst/>
                <a:uLnTx/>
                <a:uFillTx/>
                <a:latin typeface="+mj-lt"/>
                <a:ea typeface="+mj-ea"/>
                <a:cs typeface="+mj-cs"/>
              </a:rPr>
              <a:t> </a:t>
            </a:r>
            <a:r>
              <a:rPr kumimoji="0" lang="en-US" sz="3600" b="0" i="0" u="none" strike="noStrike" kern="1200" cap="none" spc="0" normalizeH="0" baseline="0" noProof="0" dirty="0" err="1">
                <a:ln>
                  <a:noFill/>
                </a:ln>
                <a:solidFill>
                  <a:schemeClr val="tx1"/>
                </a:solidFill>
                <a:effectLst/>
                <a:uLnTx/>
                <a:uFillTx/>
                <a:latin typeface="+mj-lt"/>
                <a:ea typeface="+mj-ea"/>
                <a:cs typeface="+mj-cs"/>
              </a:rPr>
              <a:t>sobre</a:t>
            </a:r>
            <a:r>
              <a:rPr kumimoji="0" lang="en-US" sz="3600" b="0" i="0" u="none" strike="noStrike" kern="1200" cap="none" spc="0" normalizeH="0" baseline="0" noProof="0" dirty="0">
                <a:ln>
                  <a:noFill/>
                </a:ln>
                <a:solidFill>
                  <a:schemeClr val="tx1"/>
                </a:solidFill>
                <a:effectLst/>
                <a:uLnTx/>
                <a:uFillTx/>
                <a:latin typeface="+mj-lt"/>
                <a:ea typeface="+mj-ea"/>
                <a:cs typeface="+mj-cs"/>
              </a:rPr>
              <a:t> la </a:t>
            </a:r>
            <a:r>
              <a:rPr kumimoji="0" lang="en-US" sz="3600" b="0" i="0" u="none" strike="noStrike" kern="1200" cap="none" spc="0" normalizeH="0" baseline="0" noProof="0" dirty="0" err="1">
                <a:ln>
                  <a:noFill/>
                </a:ln>
                <a:solidFill>
                  <a:schemeClr val="tx1"/>
                </a:solidFill>
                <a:effectLst/>
                <a:uLnTx/>
                <a:uFillTx/>
                <a:latin typeface="+mj-lt"/>
                <a:ea typeface="+mj-ea"/>
                <a:cs typeface="+mj-cs"/>
              </a:rPr>
              <a:t>distancia</a:t>
            </a:r>
            <a:r>
              <a:rPr kumimoji="0" lang="en-US" sz="3600" b="0" i="0" u="none" strike="noStrike" kern="1200" cap="none" spc="0" normalizeH="0" baseline="0" noProof="0" dirty="0">
                <a:ln>
                  <a:noFill/>
                </a:ln>
                <a:solidFill>
                  <a:schemeClr val="tx1"/>
                </a:solidFill>
                <a:effectLst/>
                <a:uLnTx/>
                <a:uFillTx/>
                <a:latin typeface="+mj-lt"/>
                <a:ea typeface="+mj-ea"/>
                <a:cs typeface="+mj-cs"/>
              </a:rPr>
              <a:t> de la </a:t>
            </a:r>
            <a:r>
              <a:rPr kumimoji="0" lang="en-US" sz="3600" b="0" i="0" u="none" strike="noStrike" kern="1200" cap="none" spc="0" normalizeH="0" baseline="0" noProof="0" dirty="0" err="1">
                <a:ln>
                  <a:noFill/>
                </a:ln>
                <a:solidFill>
                  <a:schemeClr val="tx1"/>
                </a:solidFill>
                <a:effectLst/>
                <a:uLnTx/>
                <a:uFillTx/>
                <a:latin typeface="+mj-lt"/>
                <a:ea typeface="+mj-ea"/>
                <a:cs typeface="+mj-cs"/>
              </a:rPr>
              <a:t>caída</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774076" y="1547020"/>
            <a:ext cx="6219431" cy="923330"/>
          </a:xfrm>
          <a:prstGeom prst="rect">
            <a:avLst/>
          </a:prstGeom>
          <a:noFill/>
        </p:spPr>
        <p:txBody>
          <a:bodyPr wrap="square" rtlCol="0">
            <a:spAutoFit/>
          </a:bodyPr>
          <a:lstStyle/>
          <a:p>
            <a:r>
              <a:rPr lang="es-US" dirty="0"/>
              <a:t>Haga clic en el botón para ver al educador sobre la distancia de la caída de </a:t>
            </a:r>
            <a:r>
              <a:rPr lang="es-US" dirty="0" err="1"/>
              <a:t>Oregon</a:t>
            </a:r>
            <a:r>
              <a:rPr lang="es-US" dirty="0"/>
              <a:t> OSHA. El educador proporcionará 3 situaciones diferentes.</a:t>
            </a:r>
            <a:endParaRPr lang="en-US"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5666"/>
            <a:ext cx="5443363" cy="5847130"/>
          </a:xfrm>
          <a:prstGeom prst="rect">
            <a:avLst/>
          </a:prstGeom>
        </p:spPr>
      </p:pic>
      <p:sp>
        <p:nvSpPr>
          <p:cNvPr id="5" name="Rectangle 4">
            <a:extLst>
              <a:ext uri="{FF2B5EF4-FFF2-40B4-BE49-F238E27FC236}">
                <a16:creationId xmlns:a16="http://schemas.microsoft.com/office/drawing/2014/main" id="{6C59C055-08EC-4EF7-A951-778EE11E2C88}"/>
              </a:ext>
            </a:extLst>
          </p:cNvPr>
          <p:cNvSpPr/>
          <p:nvPr/>
        </p:nvSpPr>
        <p:spPr>
          <a:xfrm>
            <a:off x="6903301" y="3167743"/>
            <a:ext cx="3960980" cy="522514"/>
          </a:xfrm>
          <a:prstGeom prst="rect">
            <a:avLst/>
          </a:prstGeom>
          <a:solidFill>
            <a:srgbClr val="00577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5">
                  <a:extLst>
                    <a:ext uri="{A12FA001-AC4F-418D-AE19-62706E023703}">
                      <ahyp:hlinkClr xmlns:ahyp="http://schemas.microsoft.com/office/drawing/2018/hyperlinkcolor" val="tx"/>
                    </a:ext>
                  </a:extLst>
                </a:hlinkClick>
              </a:rPr>
              <a:t>Educador sobre la distancia de la caída</a:t>
            </a:r>
            <a:endParaRPr lang="en-US" dirty="0">
              <a:solidFill>
                <a:schemeClr val="bg1"/>
              </a:solidFill>
            </a:endParaRPr>
          </a:p>
        </p:txBody>
      </p:sp>
      <p:sp>
        <p:nvSpPr>
          <p:cNvPr id="9" name="TextBox 8">
            <a:extLst>
              <a:ext uri="{FF2B5EF4-FFF2-40B4-BE49-F238E27FC236}">
                <a16:creationId xmlns:a16="http://schemas.microsoft.com/office/drawing/2014/main" id="{1326A587-4B92-8171-5FD8-C92797E50E34}"/>
              </a:ext>
            </a:extLst>
          </p:cNvPr>
          <p:cNvSpPr txBox="1"/>
          <p:nvPr/>
        </p:nvSpPr>
        <p:spPr>
          <a:xfrm>
            <a:off x="202629" y="6093788"/>
            <a:ext cx="6583181"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2: </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equipos</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sistemas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48202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3" name="TextBox 2" descr="video"/>
          <p:cNvSpPr txBox="1"/>
          <p:nvPr/>
        </p:nvSpPr>
        <p:spPr>
          <a:xfrm>
            <a:off x="5640185" y="2971800"/>
            <a:ext cx="65" cy="276999"/>
          </a:xfrm>
          <a:prstGeom prst="rect">
            <a:avLst/>
          </a:prstGeom>
          <a:noFill/>
        </p:spPr>
        <p:txBody>
          <a:bodyPr wrap="none" lIns="0" tIns="0" rIns="0" bIns="0" rtlCol="0">
            <a:spAutoFit/>
          </a:bodyPr>
          <a:lstStyle/>
          <a:p>
            <a:endParaRPr lang="en-US" dirty="0"/>
          </a:p>
        </p:txBody>
      </p:sp>
      <p:pic>
        <p:nvPicPr>
          <p:cNvPr id="5" name="Online Media 4" descr="¡Una caída podría causar un derrame cerebral! | Correas anti-trauma, accidente en el trabajo,">
            <a:hlinkClick r:id="" action="ppaction://media"/>
            <a:extLst>
              <a:ext uri="{FF2B5EF4-FFF2-40B4-BE49-F238E27FC236}">
                <a16:creationId xmlns:a16="http://schemas.microsoft.com/office/drawing/2014/main" id="{35516D17-5A71-344A-817A-6F44E54136CF}"/>
              </a:ext>
            </a:extLst>
          </p:cNvPr>
          <p:cNvPicPr>
            <a:picLocks noRot="1" noChangeAspect="1"/>
          </p:cNvPicPr>
          <p:nvPr>
            <a:videoFile r:link="rId1"/>
          </p:nvPr>
        </p:nvPicPr>
        <p:blipFill>
          <a:blip r:embed="rId5"/>
          <a:stretch>
            <a:fillRect/>
          </a:stretch>
        </p:blipFill>
        <p:spPr>
          <a:xfrm>
            <a:off x="0" y="0"/>
            <a:ext cx="12192000" cy="5852796"/>
          </a:xfrm>
          <a:prstGeom prst="rect">
            <a:avLst/>
          </a:prstGeom>
        </p:spPr>
      </p:pic>
      <p:sp>
        <p:nvSpPr>
          <p:cNvPr id="6" name="Title 5">
            <a:extLst>
              <a:ext uri="{FF2B5EF4-FFF2-40B4-BE49-F238E27FC236}">
                <a16:creationId xmlns:a16="http://schemas.microsoft.com/office/drawing/2014/main" id="{F1579292-116B-E591-446F-A792CE44FC0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Correas </a:t>
            </a:r>
            <a:r>
              <a:rPr lang="en-US" dirty="0" err="1"/>
              <a:t>antitraumatismo</a:t>
            </a:r>
            <a:endParaRPr lang="en-US" dirty="0"/>
          </a:p>
        </p:txBody>
      </p:sp>
      <p:sp>
        <p:nvSpPr>
          <p:cNvPr id="8" name="TextBox 7">
            <a:extLst>
              <a:ext uri="{FF2B5EF4-FFF2-40B4-BE49-F238E27FC236}">
                <a16:creationId xmlns:a16="http://schemas.microsoft.com/office/drawing/2014/main" id="{ED7D37E8-7A50-D219-CDEC-26890EFAF646}"/>
              </a:ext>
            </a:extLst>
          </p:cNvPr>
          <p:cNvSpPr txBox="1"/>
          <p:nvPr/>
        </p:nvSpPr>
        <p:spPr>
          <a:xfrm>
            <a:off x="202629" y="6093788"/>
            <a:ext cx="6583181"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2: </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equipos</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sistemas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8224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3" name="TextBox 2" descr="video"/>
          <p:cNvSpPr txBox="1"/>
          <p:nvPr/>
        </p:nvSpPr>
        <p:spPr>
          <a:xfrm>
            <a:off x="5640185" y="2971800"/>
            <a:ext cx="65" cy="276999"/>
          </a:xfrm>
          <a:prstGeom prst="rect">
            <a:avLst/>
          </a:prstGeom>
          <a:noFill/>
        </p:spPr>
        <p:txBody>
          <a:bodyPr wrap="none" lIns="0" tIns="0" rIns="0" bIns="0" rtlCol="0">
            <a:spAutoFit/>
          </a:bodyPr>
          <a:lstStyle/>
          <a:p>
            <a:endParaRPr lang="en-US" dirty="0"/>
          </a:p>
        </p:txBody>
      </p:sp>
      <p:pic>
        <p:nvPicPr>
          <p:cNvPr id="4" name="Online Media 3" descr="Líneas salva vidas autorretráctiles (SRL)">
            <a:hlinkClick r:id="" action="ppaction://media"/>
            <a:extLst>
              <a:ext uri="{FF2B5EF4-FFF2-40B4-BE49-F238E27FC236}">
                <a16:creationId xmlns:a16="http://schemas.microsoft.com/office/drawing/2014/main" id="{B50E83D7-FF0F-C349-8880-B765E4B66C3A}"/>
              </a:ext>
            </a:extLst>
          </p:cNvPr>
          <p:cNvPicPr>
            <a:picLocks noRot="1" noChangeAspect="1"/>
          </p:cNvPicPr>
          <p:nvPr>
            <a:videoFile r:link="rId1"/>
          </p:nvPr>
        </p:nvPicPr>
        <p:blipFill>
          <a:blip r:embed="rId5"/>
          <a:stretch>
            <a:fillRect/>
          </a:stretch>
        </p:blipFill>
        <p:spPr>
          <a:xfrm>
            <a:off x="0" y="-18663"/>
            <a:ext cx="12192000" cy="5876722"/>
          </a:xfrm>
          <a:prstGeom prst="rect">
            <a:avLst/>
          </a:prstGeom>
        </p:spPr>
      </p:pic>
      <p:sp>
        <p:nvSpPr>
          <p:cNvPr id="6" name="Title 5">
            <a:extLst>
              <a:ext uri="{FF2B5EF4-FFF2-40B4-BE49-F238E27FC236}">
                <a16:creationId xmlns:a16="http://schemas.microsoft.com/office/drawing/2014/main" id="{259E2D2B-B395-50CD-EA47-CB79EEE48BE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Línea </a:t>
            </a:r>
            <a:r>
              <a:rPr lang="en-US" dirty="0" err="1"/>
              <a:t>salvavidas</a:t>
            </a:r>
            <a:r>
              <a:rPr lang="en-US" dirty="0"/>
              <a:t> </a:t>
            </a:r>
            <a:r>
              <a:rPr lang="en-US" dirty="0" err="1"/>
              <a:t>autorretráctil</a:t>
            </a:r>
            <a:r>
              <a:rPr lang="en-US" dirty="0"/>
              <a:t> (SRLs)</a:t>
            </a:r>
          </a:p>
        </p:txBody>
      </p:sp>
      <p:sp>
        <p:nvSpPr>
          <p:cNvPr id="8" name="TextBox 7">
            <a:extLst>
              <a:ext uri="{FF2B5EF4-FFF2-40B4-BE49-F238E27FC236}">
                <a16:creationId xmlns:a16="http://schemas.microsoft.com/office/drawing/2014/main" id="{7A56DB7E-1559-98B8-60D5-1801C6D22782}"/>
              </a:ext>
            </a:extLst>
          </p:cNvPr>
          <p:cNvSpPr txBox="1"/>
          <p:nvPr/>
        </p:nvSpPr>
        <p:spPr>
          <a:xfrm>
            <a:off x="202629" y="6093788"/>
            <a:ext cx="6583181"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2: </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equipos</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sistemas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5260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5" name="Title 4">
            <a:extLst>
              <a:ext uri="{FF2B5EF4-FFF2-40B4-BE49-F238E27FC236}">
                <a16:creationId xmlns:a16="http://schemas.microsoft.com/office/drawing/2014/main" id="{F803D401-E25B-D5F2-1A51-3EEBFEB9161A}"/>
              </a:ext>
            </a:extLst>
          </p:cNvPr>
          <p:cNvSpPr txBox="1">
            <a:spLocks/>
          </p:cNvSpPr>
          <p:nvPr/>
        </p:nvSpPr>
        <p:spPr>
          <a:xfrm>
            <a:off x="5719156" y="248162"/>
            <a:ext cx="6008556"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Líneas</a:t>
            </a:r>
            <a:r>
              <a:rPr lang="en-US" sz="3600" dirty="0"/>
              <a:t> </a:t>
            </a:r>
            <a:r>
              <a:rPr lang="en-US" sz="3600" dirty="0" err="1"/>
              <a:t>salva</a:t>
            </a:r>
            <a:r>
              <a:rPr lang="en-US" sz="3600" dirty="0"/>
              <a:t> </a:t>
            </a:r>
            <a:r>
              <a:rPr lang="en-US" sz="3600" dirty="0" err="1"/>
              <a:t>vidas</a:t>
            </a:r>
            <a:r>
              <a:rPr lang="en-US" sz="3600" dirty="0"/>
              <a:t> </a:t>
            </a:r>
            <a:r>
              <a:rPr lang="en-US" sz="3600" dirty="0" err="1"/>
              <a:t>autoretráctiles</a:t>
            </a:r>
            <a:r>
              <a:rPr lang="en-US" sz="3600" dirty="0"/>
              <a:t> (SRL)</a:t>
            </a:r>
          </a:p>
        </p:txBody>
      </p:sp>
      <p:sp>
        <p:nvSpPr>
          <p:cNvPr id="7" name="Title 6"/>
          <p:cNvSpPr txBox="1">
            <a:spLocks noGrp="1"/>
          </p:cNvSpPr>
          <p:nvPr>
            <p:ph type="title" idx="4294967295"/>
          </p:nvPr>
        </p:nvSpPr>
        <p:spPr>
          <a:xfrm>
            <a:off x="5774076" y="1313095"/>
            <a:ext cx="6219431" cy="45858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700" b="0" i="0" u="none" strike="noStrike" kern="1200" cap="none" spc="0" normalizeH="0" baseline="0" noProof="0" dirty="0">
                <a:ln>
                  <a:noFill/>
                </a:ln>
                <a:solidFill>
                  <a:schemeClr val="tx1"/>
                </a:solidFill>
                <a:effectLst/>
                <a:uLnTx/>
                <a:uFillTx/>
                <a:latin typeface="+mn-lt"/>
                <a:ea typeface="+mn-ea"/>
                <a:cs typeface="+mn-cs"/>
              </a:rPr>
              <a:t>Las líneas salva vidas </a:t>
            </a:r>
            <a:r>
              <a:rPr kumimoji="0" lang="es-US" sz="1700" b="0" i="0" u="none" strike="noStrike" kern="1200" cap="none" spc="0" normalizeH="0" baseline="0" noProof="0" dirty="0" err="1">
                <a:ln>
                  <a:noFill/>
                </a:ln>
                <a:solidFill>
                  <a:schemeClr val="tx1"/>
                </a:solidFill>
                <a:effectLst/>
                <a:uLnTx/>
                <a:uFillTx/>
                <a:latin typeface="+mn-lt"/>
                <a:ea typeface="+mn-ea"/>
                <a:cs typeface="+mn-cs"/>
              </a:rPr>
              <a:t>autorretráctiles</a:t>
            </a:r>
            <a:r>
              <a:rPr kumimoji="0" lang="es-US" sz="1700" b="0" i="0" u="none" strike="noStrike" kern="1200" cap="none" spc="0" normalizeH="0" baseline="0" noProof="0" dirty="0">
                <a:ln>
                  <a:noFill/>
                </a:ln>
                <a:solidFill>
                  <a:schemeClr val="tx1"/>
                </a:solidFill>
                <a:effectLst/>
                <a:uLnTx/>
                <a:uFillTx/>
                <a:latin typeface="+mn-lt"/>
                <a:ea typeface="+mn-ea"/>
                <a:cs typeface="+mn-cs"/>
              </a:rPr>
              <a:t> (SRL) y los dispositivos </a:t>
            </a:r>
            <a:r>
              <a:rPr kumimoji="0" lang="es-US" sz="1700" b="0" i="0" u="none" strike="noStrike" kern="1200" cap="none" spc="0" normalizeH="0" baseline="0" noProof="0" dirty="0" err="1">
                <a:ln>
                  <a:noFill/>
                </a:ln>
                <a:solidFill>
                  <a:schemeClr val="tx1"/>
                </a:solidFill>
                <a:effectLst/>
                <a:uLnTx/>
                <a:uFillTx/>
                <a:latin typeface="+mn-lt"/>
                <a:ea typeface="+mn-ea"/>
                <a:cs typeface="+mn-cs"/>
              </a:rPr>
              <a:t>autorretráctiles</a:t>
            </a:r>
            <a:r>
              <a:rPr kumimoji="0" lang="es-US" sz="1700" b="0" i="0" u="none" strike="noStrike" kern="1200" cap="none" spc="0" normalizeH="0" baseline="0" noProof="0" dirty="0">
                <a:ln>
                  <a:noFill/>
                </a:ln>
                <a:solidFill>
                  <a:schemeClr val="tx1"/>
                </a:solidFill>
                <a:effectLst/>
                <a:uLnTx/>
                <a:uFillTx/>
                <a:latin typeface="+mn-lt"/>
                <a:ea typeface="+mn-ea"/>
                <a:cs typeface="+mn-cs"/>
              </a:rPr>
              <a:t> personales (SRL-P) existen desde hace más de una década y brindan muchas ventajas respecto de las líneas salva vidas amortiguadoras.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US" sz="1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700" b="0" i="0" u="none" strike="noStrike" kern="1200" cap="none" spc="0" normalizeH="0" baseline="0" noProof="0" dirty="0">
                <a:ln>
                  <a:noFill/>
                </a:ln>
                <a:solidFill>
                  <a:schemeClr val="tx1"/>
                </a:solidFill>
                <a:effectLst/>
                <a:uLnTx/>
                <a:uFillTx/>
                <a:latin typeface="+mn-lt"/>
                <a:ea typeface="+mn-ea"/>
                <a:cs typeface="+mn-cs"/>
              </a:rPr>
              <a:t>Es menos probable que estos dispositivos interfieran en las tareas laborales y, según cómo se utilicen, pueden limitar, de forma considerable, la distancia en la que un trabajador puede caer libremente antes de que se lo detenga.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US" sz="1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700" b="0" i="0" u="none" strike="noStrike" kern="1200" cap="none" spc="0" normalizeH="0" baseline="0" noProof="0" dirty="0">
                <a:ln>
                  <a:noFill/>
                </a:ln>
                <a:solidFill>
                  <a:schemeClr val="tx1"/>
                </a:solidFill>
                <a:effectLst/>
                <a:uLnTx/>
                <a:uFillTx/>
                <a:latin typeface="+mn-lt"/>
                <a:ea typeface="+mn-ea"/>
                <a:cs typeface="+mn-cs"/>
              </a:rPr>
              <a:t>Estos dispositivos deben montarse directamente por encima de la cabeza a un anclaje que pueda soportar 5,000 libras, y sin tramos flojos en la cuerda para disminuir la posibilidad de una caída por oscilación.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US" sz="1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700" b="0" i="0" u="none" strike="noStrike" kern="1200" cap="none" spc="0" normalizeH="0" baseline="0" noProof="0" dirty="0">
                <a:ln>
                  <a:noFill/>
                </a:ln>
                <a:solidFill>
                  <a:schemeClr val="tx1"/>
                </a:solidFill>
                <a:effectLst/>
                <a:uLnTx/>
                <a:uFillTx/>
                <a:latin typeface="+mn-lt"/>
                <a:ea typeface="+mn-ea"/>
                <a:cs typeface="+mn-cs"/>
              </a:rPr>
              <a:t>Siempre consulte con el fabricante, lea el manual de instrucciones y siga las advertencias sobre la seguridad escritas por el fabricante antes de usar estos dispositivos.</a:t>
            </a:r>
            <a:endParaRPr kumimoji="0" lang="en-US" sz="17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5448637" cy="5852793"/>
          </a:xfrm>
          <a:prstGeom prst="rect">
            <a:avLst/>
          </a:prstGeom>
        </p:spPr>
      </p:pic>
      <p:sp>
        <p:nvSpPr>
          <p:cNvPr id="8" name="TextBox 7">
            <a:extLst>
              <a:ext uri="{FF2B5EF4-FFF2-40B4-BE49-F238E27FC236}">
                <a16:creationId xmlns:a16="http://schemas.microsoft.com/office/drawing/2014/main" id="{50635314-C92A-B160-AAAE-97C183286931}"/>
              </a:ext>
            </a:extLst>
          </p:cNvPr>
          <p:cNvSpPr txBox="1"/>
          <p:nvPr/>
        </p:nvSpPr>
        <p:spPr>
          <a:xfrm>
            <a:off x="202629" y="6093788"/>
            <a:ext cx="6583181"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2: </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equipos</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sistemas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56342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1C580CFF-32DA-F32E-90A2-A165A0447CA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Que </a:t>
            </a:r>
            <a:r>
              <a:rPr lang="en-US" dirty="0" err="1"/>
              <a:t>esperar</a:t>
            </a: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pic>
        <p:nvPicPr>
          <p:cNvPr id="4" name="Online Media 3" descr="M1V1 What to Expect_spa.mp4">
            <a:hlinkClick r:id="" action="ppaction://media"/>
            <a:extLst>
              <a:ext uri="{FF2B5EF4-FFF2-40B4-BE49-F238E27FC236}">
                <a16:creationId xmlns:a16="http://schemas.microsoft.com/office/drawing/2014/main" id="{EDCD8E8A-DF45-7B49-BD13-B3D1B5F95582}"/>
              </a:ext>
            </a:extLst>
          </p:cNvPr>
          <p:cNvPicPr>
            <a:picLocks noRot="1" noChangeAspect="1"/>
          </p:cNvPicPr>
          <p:nvPr>
            <a:videoFile r:link="rId1"/>
          </p:nvPr>
        </p:nvPicPr>
        <p:blipFill>
          <a:blip r:embed="rId5"/>
          <a:stretch>
            <a:fillRect/>
          </a:stretch>
        </p:blipFill>
        <p:spPr>
          <a:xfrm>
            <a:off x="0" y="0"/>
            <a:ext cx="12192000" cy="5852796"/>
          </a:xfrm>
          <a:prstGeom prst="rect">
            <a:avLst/>
          </a:prstGeom>
        </p:spPr>
      </p:pic>
      <p:sp>
        <p:nvSpPr>
          <p:cNvPr id="13" name="TextBox 12"/>
          <p:cNvSpPr txBox="1"/>
          <p:nvPr/>
        </p:nvSpPr>
        <p:spPr>
          <a:xfrm>
            <a:off x="-611409" y="6124565"/>
            <a:ext cx="5798675" cy="461665"/>
          </a:xfrm>
          <a:prstGeom prst="rect">
            <a:avLst/>
          </a:prstGeom>
          <a:noFill/>
        </p:spPr>
        <p:txBody>
          <a:bodyPr wrap="square" rtlCol="0">
            <a:spAutoFit/>
          </a:bodyPr>
          <a:lstStyle/>
          <a:p>
            <a:pPr algn="ct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0363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 y="2542903"/>
            <a:ext cx="12192001" cy="1323439"/>
          </a:xfrm>
          <a:prstGeom prst="rect">
            <a:avLst/>
          </a:prstGeom>
          <a:noFill/>
        </p:spPr>
        <p:txBody>
          <a:bodyPr wrap="square" rtlCol="0">
            <a:spAutoFit/>
          </a:bodyPr>
          <a:lstStyle/>
          <a:p>
            <a:pPr algn="ctr"/>
            <a:r>
              <a:rPr lang="es-US" sz="4000" b="1"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EN LA CONSTRUCCIÓN</a:t>
            </a:r>
            <a:endParaRPr lang="es-ES_tradnl" sz="4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itle 7"/>
          <p:cNvSpPr txBox="1">
            <a:spLocks noGrp="1"/>
          </p:cNvSpPr>
          <p:nvPr>
            <p:ph type="title" idx="4294967295"/>
          </p:nvPr>
        </p:nvSpPr>
        <p:spPr>
          <a:xfrm>
            <a:off x="-1" y="3949104"/>
            <a:ext cx="1219200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0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Módulo 3 – Anclajes</a:t>
            </a:r>
            <a:endParaRPr kumimoji="0" lang="en-US" sz="40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logotipo de Departamento de servicios para consumidores y negocios">
            <a:extLst>
              <a:ext uri="{FF2B5EF4-FFF2-40B4-BE49-F238E27FC236}">
                <a16:creationId xmlns:a16="http://schemas.microsoft.com/office/drawing/2014/main" id="{09E3A40A-997C-48AA-1813-4C20463B590B}"/>
              </a:ext>
            </a:extLst>
          </p:cNvPr>
          <p:cNvPicPr>
            <a:picLocks noChangeAspect="1"/>
          </p:cNvPicPr>
          <p:nvPr/>
        </p:nvPicPr>
        <p:blipFill>
          <a:blip r:embed="rId4"/>
          <a:srcRect/>
          <a:stretch/>
        </p:blipFill>
        <p:spPr>
          <a:xfrm>
            <a:off x="288505" y="260296"/>
            <a:ext cx="3080280" cy="1011156"/>
          </a:xfrm>
          <a:prstGeom prst="rect">
            <a:avLst/>
          </a:prstGeom>
        </p:spPr>
      </p:pic>
      <p:pic>
        <p:nvPicPr>
          <p:cNvPr id="4" name="Picture 3" descr="logotipo de Oregon OSHA">
            <a:extLst>
              <a:ext uri="{FF2B5EF4-FFF2-40B4-BE49-F238E27FC236}">
                <a16:creationId xmlns:a16="http://schemas.microsoft.com/office/drawing/2014/main" id="{D54D8749-C51C-6812-24BD-79CAA530B7B8}"/>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266227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3: anclajes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4" name="Online Media 3" descr="Descripción general de anclajes">
            <a:hlinkClick r:id="" action="ppaction://media"/>
            <a:extLst>
              <a:ext uri="{FF2B5EF4-FFF2-40B4-BE49-F238E27FC236}">
                <a16:creationId xmlns:a16="http://schemas.microsoft.com/office/drawing/2014/main" id="{E5840D7C-572F-A845-9485-971F0EB8C451}"/>
              </a:ext>
            </a:extLst>
          </p:cNvPr>
          <p:cNvPicPr>
            <a:picLocks noRot="1" noChangeAspect="1"/>
          </p:cNvPicPr>
          <p:nvPr>
            <a:videoFile r:link="rId1"/>
          </p:nvPr>
        </p:nvPicPr>
        <p:blipFill>
          <a:blip r:embed="rId5"/>
          <a:stretch>
            <a:fillRect/>
          </a:stretch>
        </p:blipFill>
        <p:spPr>
          <a:xfrm>
            <a:off x="0" y="0"/>
            <a:ext cx="12192000" cy="5852796"/>
          </a:xfrm>
          <a:prstGeom prst="rect">
            <a:avLst/>
          </a:prstGeom>
        </p:spPr>
      </p:pic>
      <p:sp>
        <p:nvSpPr>
          <p:cNvPr id="5" name="Title 4">
            <a:extLst>
              <a:ext uri="{FF2B5EF4-FFF2-40B4-BE49-F238E27FC236}">
                <a16:creationId xmlns:a16="http://schemas.microsoft.com/office/drawing/2014/main" id="{99FEAE9E-5BA2-24BA-3112-0D5FE53E257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Descripcíon</a:t>
            </a:r>
            <a:r>
              <a:rPr lang="en-US" dirty="0"/>
              <a:t> general </a:t>
            </a:r>
            <a:r>
              <a:rPr lang="en-US" dirty="0" err="1"/>
              <a:t>sobre</a:t>
            </a:r>
            <a:r>
              <a:rPr lang="en-US" dirty="0"/>
              <a:t> </a:t>
            </a:r>
            <a:r>
              <a:rPr lang="en-US" dirty="0" err="1"/>
              <a:t>anclajes</a:t>
            </a:r>
            <a:endParaRPr lang="en-US" dirty="0"/>
          </a:p>
        </p:txBody>
      </p:sp>
    </p:spTree>
    <p:extLst>
      <p:ext uri="{BB962C8B-B14F-4D97-AF65-F5344CB8AC3E}">
        <p14:creationId xmlns:p14="http://schemas.microsoft.com/office/powerpoint/2010/main" val="418414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15" y="-2"/>
            <a:ext cx="5461528" cy="5866641"/>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E348A11B-1DC9-BBA0-B078-C55E428BDC94}"/>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j-lt"/>
                <a:ea typeface="+mj-ea"/>
                <a:cs typeface="+mj-cs"/>
              </a:rPr>
              <a:t>Tipos</a:t>
            </a:r>
            <a:r>
              <a:rPr kumimoji="0" lang="en-US" sz="3600" b="0" i="0" u="none" strike="noStrike" kern="1200" cap="none" spc="0" normalizeH="0" baseline="0" noProof="0" dirty="0">
                <a:ln>
                  <a:noFill/>
                </a:ln>
                <a:solidFill>
                  <a:schemeClr val="tx1"/>
                </a:solidFill>
                <a:effectLst/>
                <a:uLnTx/>
                <a:uFillTx/>
                <a:latin typeface="+mj-lt"/>
                <a:ea typeface="+mj-ea"/>
                <a:cs typeface="+mj-cs"/>
              </a:rPr>
              <a:t> de </a:t>
            </a:r>
            <a:r>
              <a:rPr kumimoji="0" lang="en-US" sz="3600" b="0" i="0" u="none" strike="noStrike" kern="1200" cap="none" spc="0" normalizeH="0" baseline="0" noProof="0" dirty="0" err="1">
                <a:ln>
                  <a:noFill/>
                </a:ln>
                <a:solidFill>
                  <a:schemeClr val="tx1"/>
                </a:solidFill>
                <a:effectLst/>
                <a:uLnTx/>
                <a:uFillTx/>
                <a:latin typeface="+mj-lt"/>
                <a:ea typeface="+mj-ea"/>
                <a:cs typeface="+mj-cs"/>
              </a:rPr>
              <a:t>Anclaje</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793094" y="1069243"/>
            <a:ext cx="6200414" cy="4539704"/>
          </a:xfrm>
          <a:prstGeom prst="rect">
            <a:avLst/>
          </a:prstGeom>
          <a:noFill/>
        </p:spPr>
        <p:txBody>
          <a:bodyPr wrap="square" rtlCol="0">
            <a:spAutoFit/>
          </a:bodyPr>
          <a:lstStyle/>
          <a:p>
            <a:r>
              <a:rPr lang="es-US" dirty="0"/>
              <a:t>Las abrazaderas de ingeniería a menudo se asocian con 4 tipos de anclaje diferentes:</a:t>
            </a:r>
          </a:p>
          <a:p>
            <a:endParaRPr lang="es-US" dirty="0"/>
          </a:p>
          <a:p>
            <a:r>
              <a:rPr lang="es-US" dirty="0"/>
              <a:t>Abrazadera para vigas tipo I, que se ajusta a diferentes tamaños de vigas de acero.</a:t>
            </a:r>
          </a:p>
          <a:p>
            <a:endParaRPr lang="es-US" dirty="0"/>
          </a:p>
          <a:p>
            <a:r>
              <a:rPr lang="es-US" dirty="0"/>
              <a:t>El anclaje móvil para vigas, que les permite a los trabajadores mayor acceso a grandes áreas de trabajo sin la necesidad de un elemento de amarre más largo.</a:t>
            </a:r>
          </a:p>
          <a:p>
            <a:endParaRPr lang="es-US" dirty="0"/>
          </a:p>
          <a:p>
            <a:r>
              <a:rPr lang="es-US" dirty="0"/>
              <a:t>El anclaje para techos de metal con junta de plegado saliente, que se sujeta a las juntas paralelas de los techos metálicos.</a:t>
            </a:r>
          </a:p>
          <a:p>
            <a:endParaRPr lang="es-US" dirty="0"/>
          </a:p>
          <a:p>
            <a:r>
              <a:rPr lang="es-US" dirty="0"/>
              <a:t>Las abrazaderas para puertas y aperturas de ventanas, que permiten el anclaje entre las estructuras o las aberturas de las ventanas de las construcciones.</a:t>
            </a:r>
            <a:endParaRPr lang="en-US" sz="1200" dirty="0"/>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4" name="TextBox 3">
            <a:extLst>
              <a:ext uri="{FF2B5EF4-FFF2-40B4-BE49-F238E27FC236}">
                <a16:creationId xmlns:a16="http://schemas.microsoft.com/office/drawing/2014/main" id="{D843BB0F-9B51-7443-9D02-9C28F6AA31D1}"/>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3: anclajes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01298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515" y="-2"/>
            <a:ext cx="5461528" cy="586664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2AA1034D-6AE7-6684-F224-91CEE09E6E27}"/>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j-lt"/>
                <a:ea typeface="+mj-ea"/>
                <a:cs typeface="+mj-cs"/>
              </a:rPr>
              <a:t>Tipos</a:t>
            </a:r>
            <a:r>
              <a:rPr kumimoji="0" lang="en-US" sz="3600" b="0" i="0" u="none" strike="noStrike" kern="1200" cap="none" spc="0" normalizeH="0" baseline="0" noProof="0" dirty="0">
                <a:ln>
                  <a:noFill/>
                </a:ln>
                <a:solidFill>
                  <a:schemeClr val="tx1"/>
                </a:solidFill>
                <a:effectLst/>
                <a:uLnTx/>
                <a:uFillTx/>
                <a:latin typeface="+mj-lt"/>
                <a:ea typeface="+mj-ea"/>
                <a:cs typeface="+mj-cs"/>
              </a:rPr>
              <a:t> de </a:t>
            </a:r>
            <a:r>
              <a:rPr kumimoji="0" lang="en-US" sz="3600" b="0" i="0" u="none" strike="noStrike" kern="1200" cap="none" spc="0" normalizeH="0" baseline="0" noProof="0" dirty="0" err="1">
                <a:ln>
                  <a:noFill/>
                </a:ln>
                <a:solidFill>
                  <a:schemeClr val="tx1"/>
                </a:solidFill>
                <a:effectLst/>
                <a:uLnTx/>
                <a:uFillTx/>
                <a:latin typeface="+mj-lt"/>
                <a:ea typeface="+mj-ea"/>
                <a:cs typeface="+mj-cs"/>
              </a:rPr>
              <a:t>Anclaje</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804452" y="1026720"/>
            <a:ext cx="6189055" cy="3693319"/>
          </a:xfrm>
          <a:prstGeom prst="rect">
            <a:avLst/>
          </a:prstGeom>
          <a:noFill/>
        </p:spPr>
        <p:txBody>
          <a:bodyPr wrap="square" rtlCol="0">
            <a:spAutoFit/>
          </a:bodyPr>
          <a:lstStyle/>
          <a:p>
            <a:r>
              <a:rPr lang="es-US" dirty="0"/>
              <a:t>Los anclajes con correa a menudo se asocian con 3 tipos de anclajes diferentes:</a:t>
            </a:r>
          </a:p>
          <a:p>
            <a:endParaRPr lang="es-US" dirty="0"/>
          </a:p>
          <a:p>
            <a:r>
              <a:rPr lang="es-US" dirty="0"/>
              <a:t>La eslinga del anclaje para cables, que se utiliza alrededor de vigas tipo I o de acero estructural.</a:t>
            </a:r>
          </a:p>
          <a:p>
            <a:endParaRPr lang="es-US" dirty="0"/>
          </a:p>
          <a:p>
            <a:r>
              <a:rPr lang="es-US" dirty="0"/>
              <a:t>El cable del anclaje que atraviesa la estructura, apto para hormigón o acero, tiene un punto de anclaje que pasa a través de un pequeño orificio en una superficie elevada.</a:t>
            </a:r>
          </a:p>
          <a:p>
            <a:endParaRPr lang="es-US" dirty="0"/>
          </a:p>
          <a:p>
            <a:r>
              <a:rPr lang="es-US" dirty="0"/>
              <a:t>El anclaje para correa, que se utiliza para estructuras horizontales robustas como las vigas. Tenga en cuenta que los bordes filosos o irregulares pueden causar daños en la correa.</a:t>
            </a:r>
            <a:endParaRPr lang="en-US" sz="1200" dirty="0"/>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4" name="TextBox 3">
            <a:extLst>
              <a:ext uri="{FF2B5EF4-FFF2-40B4-BE49-F238E27FC236}">
                <a16:creationId xmlns:a16="http://schemas.microsoft.com/office/drawing/2014/main" id="{BF67148F-8737-0235-7823-57CF82C3AA31}"/>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3: anclajes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93128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515" y="-2"/>
            <a:ext cx="5461528" cy="5866641"/>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CFCE2EBD-DA3D-CA5A-9B18-252C3176253E}"/>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j-lt"/>
                <a:ea typeface="+mj-ea"/>
                <a:cs typeface="+mj-cs"/>
              </a:rPr>
              <a:t>Tipos</a:t>
            </a:r>
            <a:r>
              <a:rPr kumimoji="0" lang="en-US" sz="3600" b="0" i="0" u="none" strike="noStrike" kern="1200" cap="none" spc="0" normalizeH="0" baseline="0" noProof="0" dirty="0">
                <a:ln>
                  <a:noFill/>
                </a:ln>
                <a:solidFill>
                  <a:schemeClr val="tx1"/>
                </a:solidFill>
                <a:effectLst/>
                <a:uLnTx/>
                <a:uFillTx/>
                <a:latin typeface="+mj-lt"/>
                <a:ea typeface="+mj-ea"/>
                <a:cs typeface="+mj-cs"/>
              </a:rPr>
              <a:t> de </a:t>
            </a:r>
            <a:r>
              <a:rPr kumimoji="0" lang="en-US" sz="3600" b="0" i="0" u="none" strike="noStrike" kern="1200" cap="none" spc="0" normalizeH="0" baseline="0" noProof="0" dirty="0" err="1">
                <a:ln>
                  <a:noFill/>
                </a:ln>
                <a:solidFill>
                  <a:schemeClr val="tx1"/>
                </a:solidFill>
                <a:effectLst/>
                <a:uLnTx/>
                <a:uFillTx/>
                <a:latin typeface="+mj-lt"/>
                <a:ea typeface="+mj-ea"/>
                <a:cs typeface="+mj-cs"/>
              </a:rPr>
              <a:t>Anclaje</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804452" y="1069250"/>
            <a:ext cx="6091984" cy="4124206"/>
          </a:xfrm>
          <a:prstGeom prst="rect">
            <a:avLst/>
          </a:prstGeom>
          <a:noFill/>
        </p:spPr>
        <p:txBody>
          <a:bodyPr wrap="square" rtlCol="0">
            <a:spAutoFit/>
          </a:bodyPr>
          <a:lstStyle/>
          <a:p>
            <a:r>
              <a:rPr lang="es-US" dirty="0"/>
              <a:t>Los anclajes para hormigón a menudo se asocian con 3 tipos de anclajes diferentes:</a:t>
            </a:r>
          </a:p>
          <a:p>
            <a:endParaRPr lang="es-US" dirty="0"/>
          </a:p>
          <a:p>
            <a:pPr marL="285750" indent="-285750">
              <a:buFont typeface="Arial" panose="020B0604020202020204" pitchFamily="34" charset="0"/>
              <a:buChar char="•"/>
            </a:pPr>
            <a:r>
              <a:rPr lang="es-US" sz="1600" dirty="0"/>
              <a:t>La correa de anclaje para hormigón con anillo en "D" utilizada generalmente por los empleados que trabajan en la realización de cimientos y encofrados. La correa está protegida por una manga o almohadilla que la protege del desgaste de la abrasión del concreto. Se enlaza alrededor de la barra de refuerzo durante el vertido y se corta al ras de la superficie cuando ya no se necesita.</a:t>
            </a:r>
          </a:p>
          <a:p>
            <a:pPr marL="285750" indent="-285750">
              <a:buFont typeface="Arial" panose="020B0604020202020204" pitchFamily="34" charset="0"/>
              <a:buChar char="•"/>
            </a:pPr>
            <a:endParaRPr lang="es-US" sz="1600" dirty="0"/>
          </a:p>
          <a:p>
            <a:pPr marL="285750" indent="-285750">
              <a:buFont typeface="Arial" panose="020B0604020202020204" pitchFamily="34" charset="0"/>
              <a:buChar char="•"/>
            </a:pPr>
            <a:r>
              <a:rPr lang="es-US" sz="1600" dirty="0"/>
              <a:t>El anclaje para hormigón premezclado de núcleo hueco/ y de expansión que permite que un trabajador se amarre y se usa para tareas con hormigón hueco premezclado. </a:t>
            </a:r>
          </a:p>
          <a:p>
            <a:pPr marL="285750" indent="-285750">
              <a:buFont typeface="Arial" panose="020B0604020202020204" pitchFamily="34" charset="0"/>
              <a:buChar char="•"/>
            </a:pPr>
            <a:endParaRPr lang="es-US" sz="1600" dirty="0"/>
          </a:p>
          <a:p>
            <a:pPr marL="285750" indent="-285750">
              <a:buFont typeface="Arial" panose="020B0604020202020204" pitchFamily="34" charset="0"/>
              <a:buChar char="•"/>
            </a:pPr>
            <a:r>
              <a:rPr lang="es-US" sz="1600" dirty="0"/>
              <a:t>El anclaje para pared </a:t>
            </a:r>
            <a:r>
              <a:rPr lang="es-US" sz="1600" dirty="0" err="1"/>
              <a:t>atornillable</a:t>
            </a:r>
            <a:r>
              <a:rPr lang="es-US" sz="1600" dirty="0"/>
              <a:t>, que se puede usar como punto de anclaje temporal o permanente en una pared de hormigón vertical.</a:t>
            </a:r>
            <a:endParaRPr lang="en-US" sz="1600" dirty="0"/>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3" name="TextBox 2">
            <a:extLst>
              <a:ext uri="{FF2B5EF4-FFF2-40B4-BE49-F238E27FC236}">
                <a16:creationId xmlns:a16="http://schemas.microsoft.com/office/drawing/2014/main" id="{773781E8-2F93-AC4C-ACA4-25B86C2670AC}"/>
              </a:ext>
            </a:extLst>
          </p:cNvPr>
          <p:cNvSpPr txBox="1"/>
          <p:nvPr/>
        </p:nvSpPr>
        <p:spPr>
          <a:xfrm>
            <a:off x="3705690" y="5294637"/>
            <a:ext cx="1745673" cy="461665"/>
          </a:xfrm>
          <a:prstGeom prst="rect">
            <a:avLst/>
          </a:prstGeom>
          <a:noFill/>
        </p:spPr>
        <p:txBody>
          <a:bodyPr wrap="square" rtlCol="0">
            <a:spAutoFit/>
          </a:bodyPr>
          <a:lstStyle/>
          <a:p>
            <a:r>
              <a:rPr lang="es-ES_tradnl" sz="1200" i="1" dirty="0" err="1">
                <a:latin typeface="Arial Narrow" panose="020B0604020202020204" pitchFamily="34" charset="0"/>
                <a:cs typeface="Arial Narrow" panose="020B0604020202020204" pitchFamily="34" charset="0"/>
              </a:rPr>
              <a:t>Courtesy</a:t>
            </a:r>
            <a:r>
              <a:rPr lang="es-ES_tradnl" sz="1200" i="1" dirty="0">
                <a:latin typeface="Arial Narrow" panose="020B0604020202020204" pitchFamily="34" charset="0"/>
                <a:cs typeface="Arial Narrow" panose="020B0604020202020204" pitchFamily="34" charset="0"/>
              </a:rPr>
              <a:t> of </a:t>
            </a:r>
            <a:r>
              <a:rPr lang="es-ES_tradnl" sz="1200" i="1" dirty="0" err="1">
                <a:latin typeface="Arial Narrow" panose="020B0604020202020204" pitchFamily="34" charset="0"/>
                <a:cs typeface="Arial Narrow" panose="020B0604020202020204" pitchFamily="34" charset="0"/>
              </a:rPr>
              <a:t>Guardian</a:t>
            </a:r>
            <a:r>
              <a:rPr lang="es-ES_tradnl" sz="1200" i="1" dirty="0">
                <a:latin typeface="Arial Narrow" panose="020B0604020202020204" pitchFamily="34" charset="0"/>
                <a:cs typeface="Arial Narrow" panose="020B0604020202020204" pitchFamily="34" charset="0"/>
              </a:rPr>
              <a:t> </a:t>
            </a:r>
            <a:r>
              <a:rPr lang="es-ES_tradnl" sz="1200" i="1" dirty="0" err="1">
                <a:latin typeface="Arial Narrow" panose="020B0604020202020204" pitchFamily="34" charset="0"/>
                <a:cs typeface="Arial Narrow" panose="020B0604020202020204" pitchFamily="34" charset="0"/>
              </a:rPr>
              <a:t>Fall</a:t>
            </a:r>
            <a:r>
              <a:rPr lang="es-ES_tradnl" sz="1200" i="1" dirty="0">
                <a:latin typeface="Arial Narrow" panose="020B0604020202020204" pitchFamily="34" charset="0"/>
                <a:cs typeface="Arial Narrow" panose="020B0604020202020204" pitchFamily="34" charset="0"/>
              </a:rPr>
              <a:t> </a:t>
            </a:r>
            <a:r>
              <a:rPr lang="es-ES_tradnl" sz="1200" i="1" dirty="0" err="1">
                <a:latin typeface="Arial Narrow" panose="020B0604020202020204" pitchFamily="34" charset="0"/>
                <a:cs typeface="Arial Narrow" panose="020B0604020202020204" pitchFamily="34" charset="0"/>
              </a:rPr>
              <a:t>Protection</a:t>
            </a:r>
            <a:r>
              <a:rPr lang="es-ES_tradnl" sz="1200" i="1" dirty="0">
                <a:latin typeface="Arial Narrow" panose="020B0604020202020204" pitchFamily="34" charset="0"/>
                <a:cs typeface="Arial Narrow" panose="020B0604020202020204" pitchFamily="34" charset="0"/>
              </a:rPr>
              <a:t>, 3M and </a:t>
            </a:r>
            <a:r>
              <a:rPr lang="es-ES_tradnl" sz="1200" i="1" dirty="0" err="1">
                <a:latin typeface="Arial Narrow" panose="020B0604020202020204" pitchFamily="34" charset="0"/>
                <a:cs typeface="Arial Narrow" panose="020B0604020202020204" pitchFamily="34" charset="0"/>
              </a:rPr>
              <a:t>FallTech</a:t>
            </a:r>
            <a:endParaRPr lang="es-ES_tradnl" sz="1200" i="1" dirty="0">
              <a:latin typeface="Arial Narrow" panose="020B0604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C28C6E15-45EE-2E1C-E806-08A06EB2B478}"/>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3: anclajes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706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515" y="-2"/>
            <a:ext cx="5461528" cy="586664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itle 4">
            <a:extLst>
              <a:ext uri="{FF2B5EF4-FFF2-40B4-BE49-F238E27FC236}">
                <a16:creationId xmlns:a16="http://schemas.microsoft.com/office/drawing/2014/main" id="{3A982003-FCE3-A53F-3A52-01BDE242D9ED}"/>
              </a:ext>
            </a:extLst>
          </p:cNvPr>
          <p:cNvSpPr txBox="1">
            <a:spLocks noGrp="1"/>
          </p:cNvSpPr>
          <p:nvPr>
            <p:ph type="title" idx="4294967295"/>
          </p:nvPr>
        </p:nvSpPr>
        <p:spPr>
          <a:xfrm>
            <a:off x="5719156" y="248163"/>
            <a:ext cx="6008556" cy="8104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j-lt"/>
                <a:ea typeface="+mj-ea"/>
                <a:cs typeface="+mj-cs"/>
              </a:rPr>
              <a:t>Tipos</a:t>
            </a:r>
            <a:r>
              <a:rPr kumimoji="0" lang="en-US" sz="3600" b="0" i="0" u="none" strike="noStrike" kern="1200" cap="none" spc="0" normalizeH="0" baseline="0" noProof="0" dirty="0">
                <a:ln>
                  <a:noFill/>
                </a:ln>
                <a:solidFill>
                  <a:schemeClr val="tx1"/>
                </a:solidFill>
                <a:effectLst/>
                <a:uLnTx/>
                <a:uFillTx/>
                <a:latin typeface="+mj-lt"/>
                <a:ea typeface="+mj-ea"/>
                <a:cs typeface="+mj-cs"/>
              </a:rPr>
              <a:t> de </a:t>
            </a:r>
            <a:r>
              <a:rPr kumimoji="0" lang="en-US" sz="3600" b="0" i="0" u="none" strike="noStrike" kern="1200" cap="none" spc="0" normalizeH="0" baseline="0" noProof="0" dirty="0" err="1">
                <a:ln>
                  <a:noFill/>
                </a:ln>
                <a:solidFill>
                  <a:schemeClr val="tx1"/>
                </a:solidFill>
                <a:effectLst/>
                <a:uLnTx/>
                <a:uFillTx/>
                <a:latin typeface="+mj-lt"/>
                <a:ea typeface="+mj-ea"/>
                <a:cs typeface="+mj-cs"/>
              </a:rPr>
              <a:t>Anclaje</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804452" y="1058628"/>
            <a:ext cx="6189055" cy="4770537"/>
          </a:xfrm>
          <a:prstGeom prst="rect">
            <a:avLst/>
          </a:prstGeom>
          <a:noFill/>
        </p:spPr>
        <p:txBody>
          <a:bodyPr wrap="square" rtlCol="0">
            <a:spAutoFit/>
          </a:bodyPr>
          <a:lstStyle/>
          <a:p>
            <a:r>
              <a:rPr lang="es-US" sz="1600" dirty="0"/>
              <a:t>Los anclajes sin soldadura o sujetados con abrazaderas en el sitio incluyen los siguientes:</a:t>
            </a:r>
          </a:p>
          <a:p>
            <a:endParaRPr lang="es-US" sz="1600" dirty="0"/>
          </a:p>
          <a:p>
            <a:pPr marL="285750" indent="-285750">
              <a:buFont typeface="Arial" panose="020B0604020202020204" pitchFamily="34" charset="0"/>
              <a:buChar char="•"/>
            </a:pPr>
            <a:r>
              <a:rPr lang="es-US" sz="1600" dirty="0"/>
              <a:t>Los tipos de sistemas móviles de protección contra caídas que pueden trasladarse rápidamente a otros sitios y vienen en versiones que permiten el anclaje de más de un empleado.</a:t>
            </a:r>
          </a:p>
          <a:p>
            <a:pPr marL="285750" indent="-285750">
              <a:buFont typeface="Arial" panose="020B0604020202020204" pitchFamily="34" charset="0"/>
              <a:buChar char="•"/>
            </a:pPr>
            <a:endParaRPr lang="es-US" sz="1600" dirty="0"/>
          </a:p>
          <a:p>
            <a:pPr marL="285750" indent="-285750">
              <a:buFont typeface="Arial" panose="020B0604020202020204" pitchFamily="34" charset="0"/>
              <a:buChar char="•"/>
            </a:pPr>
            <a:r>
              <a:rPr lang="es-US" sz="1600" dirty="0"/>
              <a:t>El mástil de anclaje retráctil y giratorio que se ve generalmente en techos residenciales inclinados. Le permite al trabajador un amplio rango de movimiento y ayuda a elevar el punto de anclaje por encima del empleado.</a:t>
            </a:r>
          </a:p>
          <a:p>
            <a:pPr marL="285750" indent="-285750">
              <a:buFont typeface="Arial" panose="020B0604020202020204" pitchFamily="34" charset="0"/>
              <a:buChar char="•"/>
            </a:pPr>
            <a:endParaRPr lang="es-US" sz="1600" dirty="0"/>
          </a:p>
          <a:p>
            <a:pPr marL="285750" indent="-285750">
              <a:buFont typeface="Arial" panose="020B0604020202020204" pitchFamily="34" charset="0"/>
              <a:buChar char="•"/>
            </a:pPr>
            <a:r>
              <a:rPr lang="es-US" sz="1600" dirty="0"/>
              <a:t>El anclaje de peso muerto, que se utiliza comúnmente cuando se realizan trabajados de techado y no puede martillar o perforar en la superficie. Está hecho de hormigón, acero y otros materiales pesados similares para brindar anclaje.</a:t>
            </a:r>
          </a:p>
          <a:p>
            <a:pPr marL="285750" indent="-285750">
              <a:buFont typeface="Arial" panose="020B0604020202020204" pitchFamily="34" charset="0"/>
              <a:buChar char="•"/>
            </a:pPr>
            <a:endParaRPr lang="es-US" sz="1600" dirty="0"/>
          </a:p>
          <a:p>
            <a:pPr marL="285750" indent="-285750">
              <a:buFont typeface="Arial" panose="020B0604020202020204" pitchFamily="34" charset="0"/>
              <a:buChar char="•"/>
            </a:pPr>
            <a:r>
              <a:rPr lang="es-US" sz="1600" dirty="0"/>
              <a:t>El anclaje </a:t>
            </a:r>
            <a:r>
              <a:rPr lang="es-US" sz="1600" dirty="0" err="1"/>
              <a:t>atornillable</a:t>
            </a:r>
            <a:r>
              <a:rPr lang="es-US" sz="1600" dirty="0"/>
              <a:t>, que se utiliza en orificios para pernos de acero horizontales.</a:t>
            </a:r>
            <a:endParaRPr lang="en-US" sz="1600" dirty="0"/>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4" name="TextBox 3">
            <a:extLst>
              <a:ext uri="{FF2B5EF4-FFF2-40B4-BE49-F238E27FC236}">
                <a16:creationId xmlns:a16="http://schemas.microsoft.com/office/drawing/2014/main" id="{A7EE3E9C-42FF-D453-984C-54D96258243A}"/>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3: anclajes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286505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515" y="-2"/>
            <a:ext cx="5461528" cy="586664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0B9F5D83-35E2-99F8-B5E9-147FF63FB1AB}"/>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j-lt"/>
                <a:ea typeface="+mj-ea"/>
                <a:cs typeface="+mj-cs"/>
              </a:rPr>
              <a:t>Tipos</a:t>
            </a:r>
            <a:r>
              <a:rPr kumimoji="0" lang="en-US" sz="3600" b="0" i="0" u="none" strike="noStrike" kern="1200" cap="none" spc="0" normalizeH="0" baseline="0" noProof="0" dirty="0">
                <a:ln>
                  <a:noFill/>
                </a:ln>
                <a:solidFill>
                  <a:schemeClr val="tx1"/>
                </a:solidFill>
                <a:effectLst/>
                <a:uLnTx/>
                <a:uFillTx/>
                <a:latin typeface="+mj-lt"/>
                <a:ea typeface="+mj-ea"/>
                <a:cs typeface="+mj-cs"/>
              </a:rPr>
              <a:t> de </a:t>
            </a:r>
            <a:r>
              <a:rPr kumimoji="0" lang="en-US" sz="3600" b="0" i="0" u="none" strike="noStrike" kern="1200" cap="none" spc="0" normalizeH="0" baseline="0" noProof="0" dirty="0" err="1">
                <a:ln>
                  <a:noFill/>
                </a:ln>
                <a:solidFill>
                  <a:schemeClr val="tx1"/>
                </a:solidFill>
                <a:effectLst/>
                <a:uLnTx/>
                <a:uFillTx/>
                <a:latin typeface="+mj-lt"/>
                <a:ea typeface="+mj-ea"/>
                <a:cs typeface="+mj-cs"/>
              </a:rPr>
              <a:t>Anclaje</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804452" y="1090509"/>
            <a:ext cx="6128373" cy="3462486"/>
          </a:xfrm>
          <a:prstGeom prst="rect">
            <a:avLst/>
          </a:prstGeom>
          <a:noFill/>
        </p:spPr>
        <p:txBody>
          <a:bodyPr wrap="square" rtlCol="0">
            <a:spAutoFit/>
          </a:bodyPr>
          <a:lstStyle/>
          <a:p>
            <a:r>
              <a:rPr lang="es-US" dirty="0"/>
              <a:t>Los anclajes adicionales incluyen los siguientes:</a:t>
            </a:r>
          </a:p>
          <a:p>
            <a:endParaRPr lang="es-US" dirty="0"/>
          </a:p>
          <a:p>
            <a:r>
              <a:rPr lang="es-US" dirty="0"/>
              <a:t>Anclaje soldado con anillo en "D", que tiene un solo punto de anclaje con anillo en "D" y puede estar soldado en acero estructural vertical de manera temporal o permanente.</a:t>
            </a:r>
          </a:p>
          <a:p>
            <a:endParaRPr lang="es-US" dirty="0"/>
          </a:p>
          <a:p>
            <a:r>
              <a:rPr lang="es-US" dirty="0"/>
              <a:t>Barra de anclaje soldada, que es un punto de anclaje permanente que está soldado a una viga tipo I.</a:t>
            </a:r>
          </a:p>
          <a:p>
            <a:endParaRPr lang="es-US" dirty="0"/>
          </a:p>
          <a:p>
            <a:r>
              <a:rPr lang="es-US" dirty="0"/>
              <a:t>Anclaje de cajas para zanjas con barandal se usa para realizar excavaciones profundas. Está diseñado con un punto de anclaje en una barra cerca del barandal.</a:t>
            </a:r>
            <a:endParaRPr lang="en-US" sz="1200" dirty="0"/>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4" name="TextBox 3">
            <a:extLst>
              <a:ext uri="{FF2B5EF4-FFF2-40B4-BE49-F238E27FC236}">
                <a16:creationId xmlns:a16="http://schemas.microsoft.com/office/drawing/2014/main" id="{5BC367B8-B70E-87E8-9D7C-B9B6BFBDA21B}"/>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3: anclajes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13292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4211" y="2592141"/>
            <a:ext cx="12137789" cy="1323439"/>
          </a:xfrm>
          <a:prstGeom prst="rect">
            <a:avLst/>
          </a:prstGeom>
          <a:noFill/>
        </p:spPr>
        <p:txBody>
          <a:bodyPr wrap="square" rtlCol="0">
            <a:spAutoFit/>
          </a:bodyPr>
          <a:lstStyle/>
          <a:p>
            <a:pPr algn="ctr"/>
            <a:r>
              <a:rPr lang="es-US" sz="4000" b="1"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EN LA CONSTRUCCIÓN</a:t>
            </a:r>
            <a:endParaRPr lang="es-ES_tradnl" sz="4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p:cNvSpPr txBox="1"/>
          <p:nvPr/>
        </p:nvSpPr>
        <p:spPr>
          <a:xfrm>
            <a:off x="0" y="3959792"/>
            <a:ext cx="12192000"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Módulo 4: Andamios</a:t>
            </a:r>
            <a:endParaRPr lang="en-US" sz="4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logotipo de Departamento de servicios para consumidores y negocios">
            <a:extLst>
              <a:ext uri="{FF2B5EF4-FFF2-40B4-BE49-F238E27FC236}">
                <a16:creationId xmlns:a16="http://schemas.microsoft.com/office/drawing/2014/main" id="{CDA66E31-A947-AC80-9745-B9280397D3BB}"/>
              </a:ext>
            </a:extLst>
          </p:cNvPr>
          <p:cNvPicPr>
            <a:picLocks noChangeAspect="1"/>
          </p:cNvPicPr>
          <p:nvPr/>
        </p:nvPicPr>
        <p:blipFill>
          <a:blip r:embed="rId4"/>
          <a:srcRect/>
          <a:stretch/>
        </p:blipFill>
        <p:spPr>
          <a:xfrm>
            <a:off x="288505" y="260296"/>
            <a:ext cx="3080280" cy="1011156"/>
          </a:xfrm>
          <a:prstGeom prst="rect">
            <a:avLst/>
          </a:prstGeom>
        </p:spPr>
      </p:pic>
      <p:pic>
        <p:nvPicPr>
          <p:cNvPr id="4" name="Picture 3" descr="logotipo de Oregon OSHA">
            <a:extLst>
              <a:ext uri="{FF2B5EF4-FFF2-40B4-BE49-F238E27FC236}">
                <a16:creationId xmlns:a16="http://schemas.microsoft.com/office/drawing/2014/main" id="{7813DA35-C71D-BBDA-5033-CB32575F64C9}"/>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113411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andamios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5" name="Online Media 4" descr="Descripción general de andamios">
            <a:hlinkClick r:id="" action="ppaction://media"/>
            <a:extLst>
              <a:ext uri="{FF2B5EF4-FFF2-40B4-BE49-F238E27FC236}">
                <a16:creationId xmlns:a16="http://schemas.microsoft.com/office/drawing/2014/main" id="{F6B7E997-C1C4-4944-B133-DE3D876B2843}"/>
              </a:ext>
            </a:extLst>
          </p:cNvPr>
          <p:cNvPicPr>
            <a:picLocks noRot="1" noChangeAspect="1"/>
          </p:cNvPicPr>
          <p:nvPr>
            <a:videoFile r:link="rId1"/>
          </p:nvPr>
        </p:nvPicPr>
        <p:blipFill>
          <a:blip r:embed="rId5"/>
          <a:stretch>
            <a:fillRect/>
          </a:stretch>
        </p:blipFill>
        <p:spPr>
          <a:xfrm>
            <a:off x="0" y="0"/>
            <a:ext cx="12192000" cy="5852796"/>
          </a:xfrm>
          <a:prstGeom prst="rect">
            <a:avLst/>
          </a:prstGeom>
        </p:spPr>
      </p:pic>
      <p:sp>
        <p:nvSpPr>
          <p:cNvPr id="6" name="Title 5">
            <a:extLst>
              <a:ext uri="{FF2B5EF4-FFF2-40B4-BE49-F238E27FC236}">
                <a16:creationId xmlns:a16="http://schemas.microsoft.com/office/drawing/2014/main" id="{628A94DB-4313-89E6-8545-2F825E9DC28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Descripción</a:t>
            </a:r>
            <a:r>
              <a:rPr lang="en-US" dirty="0"/>
              <a:t> general </a:t>
            </a:r>
            <a:r>
              <a:rPr lang="en-US" dirty="0" err="1"/>
              <a:t>sobre</a:t>
            </a:r>
            <a:r>
              <a:rPr lang="en-US" dirty="0"/>
              <a:t> </a:t>
            </a:r>
            <a:r>
              <a:rPr lang="en-US" dirty="0" err="1"/>
              <a:t>andamios</a:t>
            </a:r>
            <a:endParaRPr lang="en-US" dirty="0"/>
          </a:p>
        </p:txBody>
      </p:sp>
    </p:spTree>
    <p:extLst>
      <p:ext uri="{BB962C8B-B14F-4D97-AF65-F5344CB8AC3E}">
        <p14:creationId xmlns:p14="http://schemas.microsoft.com/office/powerpoint/2010/main" val="66220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448639" cy="585279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39F8DD11-D774-1403-7F34-D846F84F75A2}"/>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j-lt"/>
                <a:ea typeface="+mj-ea"/>
                <a:cs typeface="+mj-cs"/>
              </a:rPr>
              <a:t>Índice</a:t>
            </a:r>
            <a:r>
              <a:rPr kumimoji="0" lang="en-US" sz="3600" b="0" i="0" u="none" strike="noStrike" kern="1200" cap="none" spc="0" normalizeH="0" baseline="0" noProof="0" dirty="0">
                <a:ln>
                  <a:noFill/>
                </a:ln>
                <a:solidFill>
                  <a:schemeClr val="tx1"/>
                </a:solidFill>
                <a:effectLst/>
                <a:uLnTx/>
                <a:uFillTx/>
                <a:latin typeface="+mj-lt"/>
                <a:ea typeface="+mj-ea"/>
                <a:cs typeface="+mj-cs"/>
              </a:rPr>
              <a:t> de </a:t>
            </a:r>
            <a:r>
              <a:rPr kumimoji="0" lang="en-US" sz="3600" b="0" i="0" u="none" strike="noStrike" kern="1200" cap="none" spc="0" normalizeH="0" baseline="0" noProof="0" dirty="0" err="1">
                <a:ln>
                  <a:noFill/>
                </a:ln>
                <a:solidFill>
                  <a:schemeClr val="tx1"/>
                </a:solidFill>
                <a:effectLst/>
                <a:uLnTx/>
                <a:uFillTx/>
                <a:latin typeface="+mj-lt"/>
                <a:ea typeface="+mj-ea"/>
                <a:cs typeface="+mj-cs"/>
              </a:rPr>
              <a:t>temas</a:t>
            </a:r>
            <a:r>
              <a:rPr kumimoji="0" lang="en-US" sz="3600" b="0" i="0" u="none" strike="noStrike" kern="1200" cap="none" spc="0" normalizeH="0" baseline="0" noProof="0" dirty="0">
                <a:ln>
                  <a:noFill/>
                </a:ln>
                <a:solidFill>
                  <a:schemeClr val="tx1"/>
                </a:solidFill>
                <a:effectLst/>
                <a:uLnTx/>
                <a:uFillTx/>
                <a:latin typeface="+mj-lt"/>
                <a:ea typeface="+mj-ea"/>
                <a:cs typeface="+mj-cs"/>
              </a:rPr>
              <a:t> de la A </a:t>
            </a:r>
            <a:r>
              <a:rPr kumimoji="0" lang="en-US" sz="3600" b="0" i="0" u="none" strike="noStrike" kern="1200" cap="none" spc="0" normalizeH="0" baseline="0" noProof="0" dirty="0" err="1">
                <a:ln>
                  <a:noFill/>
                </a:ln>
                <a:solidFill>
                  <a:schemeClr val="tx1"/>
                </a:solidFill>
                <a:effectLst/>
                <a:uLnTx/>
                <a:uFillTx/>
                <a:latin typeface="+mj-lt"/>
                <a:ea typeface="+mj-ea"/>
                <a:cs typeface="+mj-cs"/>
              </a:rPr>
              <a:t>a</a:t>
            </a:r>
            <a:r>
              <a:rPr kumimoji="0" lang="en-US" sz="3600" b="0" i="0" u="none" strike="noStrike" kern="1200" cap="none" spc="0" normalizeH="0" baseline="0" noProof="0" dirty="0">
                <a:ln>
                  <a:noFill/>
                </a:ln>
                <a:solidFill>
                  <a:schemeClr val="tx1"/>
                </a:solidFill>
                <a:effectLst/>
                <a:uLnTx/>
                <a:uFillTx/>
                <a:latin typeface="+mj-lt"/>
                <a:ea typeface="+mj-ea"/>
                <a:cs typeface="+mj-cs"/>
              </a:rPr>
              <a:t> la Z </a:t>
            </a:r>
            <a:r>
              <a:rPr kumimoji="0" lang="en-US" sz="3600" b="0" i="0" u="none" strike="noStrike" kern="1200" cap="none" spc="0" normalizeH="0" baseline="0" noProof="0" dirty="0" err="1">
                <a:ln>
                  <a:noFill/>
                </a:ln>
                <a:solidFill>
                  <a:schemeClr val="tx1"/>
                </a:solidFill>
                <a:effectLst/>
                <a:uLnTx/>
                <a:uFillTx/>
                <a:latin typeface="+mj-lt"/>
                <a:ea typeface="+mj-ea"/>
                <a:cs typeface="+mj-cs"/>
              </a:rPr>
              <a:t>sobre</a:t>
            </a:r>
            <a:r>
              <a:rPr kumimoji="0" lang="en-US" sz="3600" b="0" i="0" u="none" strike="noStrike" kern="1200" cap="none" spc="0" normalizeH="0" baseline="0" noProof="0" dirty="0">
                <a:ln>
                  <a:noFill/>
                </a:ln>
                <a:solidFill>
                  <a:schemeClr val="tx1"/>
                </a:solidFill>
                <a:effectLst/>
                <a:uLnTx/>
                <a:uFillTx/>
                <a:latin typeface="+mj-lt"/>
                <a:ea typeface="+mj-ea"/>
                <a:cs typeface="+mj-cs"/>
              </a:rPr>
              <a:t> </a:t>
            </a:r>
            <a:r>
              <a:rPr kumimoji="0" lang="en-US" sz="3600" b="0" i="0" u="none" strike="noStrike" kern="1200" cap="none" spc="0" normalizeH="0" baseline="0" noProof="0" dirty="0" err="1">
                <a:ln>
                  <a:noFill/>
                </a:ln>
                <a:solidFill>
                  <a:schemeClr val="tx1"/>
                </a:solidFill>
                <a:effectLst/>
                <a:uLnTx/>
                <a:uFillTx/>
                <a:latin typeface="+mj-lt"/>
                <a:ea typeface="+mj-ea"/>
                <a:cs typeface="+mj-cs"/>
              </a:rPr>
              <a:t>andamios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602777" y="1262375"/>
            <a:ext cx="6589223" cy="3785652"/>
          </a:xfrm>
          <a:prstGeom prst="rect">
            <a:avLst/>
          </a:prstGeom>
          <a:noFill/>
        </p:spPr>
        <p:txBody>
          <a:bodyPr wrap="square" rtlCol="0">
            <a:spAutoFit/>
          </a:bodyPr>
          <a:lstStyle/>
          <a:p>
            <a:r>
              <a:rPr lang="es-US" sz="1600" dirty="0"/>
              <a:t>Puede usar un andamio para trabajar en cualquier tarea, algunos ejemplos son: silos, tanques, chimeneas, puentes, escaleras de concreto, techos, rampas y cielorrasos. En su forma más básica, un andamio soportado consiste en una plataforma y un conjunto de soportes, por lo que mucha gente piensa que cualquier persona puede instalar uno.</a:t>
            </a:r>
          </a:p>
          <a:p>
            <a:endParaRPr lang="es-US" sz="1600" dirty="0"/>
          </a:p>
          <a:p>
            <a:r>
              <a:rPr lang="es-US" sz="1600" dirty="0"/>
              <a:t>Por este motivo muchos trabajadores se lesionan o fallecen cuando usan un andamio, los componentes fallan, las tablas se rompen, los pasamanos se desprenden o toda la estructura se desmorona en pedazos. La mayoría de los accidentes con andamios ocurren porque las personas que los usan no están capacitadas o no tienen una capacitación adecuada.</a:t>
            </a:r>
          </a:p>
          <a:p>
            <a:endParaRPr lang="es-US" sz="1600" dirty="0"/>
          </a:p>
          <a:p>
            <a:r>
              <a:rPr lang="es-US" sz="1600" dirty="0"/>
              <a:t>Le recomendamos encarecidamente que se tome un momento para analizar los recursos en nuestra página de los temas sobre andamios (vea a continuación):</a:t>
            </a:r>
            <a:endParaRPr lang="en-US" sz="1600" dirty="0"/>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3" name="Rectangle 2">
            <a:extLst>
              <a:ext uri="{FF2B5EF4-FFF2-40B4-BE49-F238E27FC236}">
                <a16:creationId xmlns:a16="http://schemas.microsoft.com/office/drawing/2014/main" id="{E746D00B-6040-4099-9F67-3A8045E3EC05}"/>
              </a:ext>
            </a:extLst>
          </p:cNvPr>
          <p:cNvSpPr/>
          <p:nvPr/>
        </p:nvSpPr>
        <p:spPr>
          <a:xfrm>
            <a:off x="6743362" y="5037719"/>
            <a:ext cx="4286233" cy="602028"/>
          </a:xfrm>
          <a:prstGeom prst="rect">
            <a:avLst/>
          </a:prstGeom>
          <a:solidFill>
            <a:srgbClr val="00577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5">
                  <a:extLst>
                    <a:ext uri="{A12FA001-AC4F-418D-AE19-62706E023703}">
                      <ahyp:hlinkClr xmlns:ahyp="http://schemas.microsoft.com/office/drawing/2018/hyperlinkcolor" val="tx"/>
                    </a:ext>
                  </a:extLst>
                </a:hlinkClick>
              </a:rPr>
              <a:t>Índice de temas de la A a la Z sobre andamios</a:t>
            </a:r>
            <a:endParaRPr lang="en-US" dirty="0">
              <a:solidFill>
                <a:schemeClr val="bg1"/>
              </a:solidFill>
            </a:endParaRPr>
          </a:p>
        </p:txBody>
      </p:sp>
      <p:sp>
        <p:nvSpPr>
          <p:cNvPr id="6" name="TextBox 5">
            <a:extLst>
              <a:ext uri="{FF2B5EF4-FFF2-40B4-BE49-F238E27FC236}">
                <a16:creationId xmlns:a16="http://schemas.microsoft.com/office/drawing/2014/main" id="{FF974DEF-FD33-9AA5-35D7-70862E48E88B}"/>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andamios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5455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5" name="Title 4">
            <a:extLst>
              <a:ext uri="{FF2B5EF4-FFF2-40B4-BE49-F238E27FC236}">
                <a16:creationId xmlns:a16="http://schemas.microsoft.com/office/drawing/2014/main" id="{0D9C3716-614E-D7F5-FE79-182FA83AD97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La </a:t>
            </a:r>
            <a:r>
              <a:rPr lang="en-US" dirty="0" err="1"/>
              <a:t>protección</a:t>
            </a:r>
            <a:r>
              <a:rPr lang="en-US" dirty="0"/>
              <a:t> contra </a:t>
            </a:r>
            <a:r>
              <a:rPr lang="en-US" dirty="0" err="1"/>
              <a:t>caídas</a:t>
            </a:r>
            <a:r>
              <a:rPr lang="en-US" dirty="0"/>
              <a:t> es </a:t>
            </a:r>
            <a:r>
              <a:rPr lang="en-US" dirty="0" err="1"/>
              <a:t>importante</a:t>
            </a:r>
            <a:r>
              <a:rPr lang="en-US" dirty="0"/>
              <a:t>.</a:t>
            </a:r>
          </a:p>
        </p:txBody>
      </p:sp>
      <p:sp>
        <p:nvSpPr>
          <p:cNvPr id="7" name="TextBox 6"/>
          <p:cNvSpPr txBox="1"/>
          <p:nvPr/>
        </p:nvSpPr>
        <p:spPr>
          <a:xfrm>
            <a:off x="-611409" y="6124565"/>
            <a:ext cx="5798675" cy="461665"/>
          </a:xfrm>
          <a:prstGeom prst="rect">
            <a:avLst/>
          </a:prstGeom>
          <a:noFill/>
        </p:spPr>
        <p:txBody>
          <a:bodyPr wrap="square" rtlCol="0">
            <a:spAutoFit/>
          </a:bodyPr>
          <a:lstStyle/>
          <a:p>
            <a:pPr algn="ct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Online Media 3" descr="Las caídas son la causa número uno de lesiones y muerte en el trabajo de construcción">
            <a:hlinkClick r:id="" action="ppaction://media"/>
            <a:extLst>
              <a:ext uri="{FF2B5EF4-FFF2-40B4-BE49-F238E27FC236}">
                <a16:creationId xmlns:a16="http://schemas.microsoft.com/office/drawing/2014/main" id="{D486F4F9-7DF6-0A4D-AF6B-6A2C064B2893}"/>
              </a:ext>
            </a:extLst>
          </p:cNvPr>
          <p:cNvPicPr>
            <a:picLocks noRot="1" noChangeAspect="1"/>
          </p:cNvPicPr>
          <p:nvPr>
            <a:videoFile r:link="rId1"/>
          </p:nvPr>
        </p:nvPicPr>
        <p:blipFill>
          <a:blip r:embed="rId5"/>
          <a:stretch>
            <a:fillRect/>
          </a:stretch>
        </p:blipFill>
        <p:spPr>
          <a:xfrm>
            <a:off x="0" y="0"/>
            <a:ext cx="12192000" cy="5867876"/>
          </a:xfrm>
          <a:prstGeom prst="rect">
            <a:avLst/>
          </a:prstGeom>
        </p:spPr>
      </p:pic>
    </p:spTree>
    <p:extLst>
      <p:ext uri="{BB962C8B-B14F-4D97-AF65-F5344CB8AC3E}">
        <p14:creationId xmlns:p14="http://schemas.microsoft.com/office/powerpoint/2010/main" val="405476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448639" cy="585279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55AD9EF8-5A8A-47E1-858C-A71056933CB4}"/>
              </a:ext>
            </a:extLst>
          </p:cNvPr>
          <p:cNvSpPr txBox="1">
            <a:spLocks noGrp="1"/>
          </p:cNvSpPr>
          <p:nvPr>
            <p:ph type="title" idx="4294967295"/>
          </p:nvPr>
        </p:nvSpPr>
        <p:spPr>
          <a:xfrm>
            <a:off x="5719156" y="248162"/>
            <a:ext cx="6008556" cy="8795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j-lt"/>
                <a:ea typeface="+mj-ea"/>
                <a:cs typeface="+mj-cs"/>
              </a:rPr>
              <a:t>Tipos</a:t>
            </a:r>
            <a:r>
              <a:rPr kumimoji="0" lang="en-US" sz="3600" b="0" i="0" u="none" strike="noStrike" kern="1200" cap="none" spc="0" normalizeH="0" baseline="0" noProof="0" dirty="0">
                <a:ln>
                  <a:noFill/>
                </a:ln>
                <a:solidFill>
                  <a:schemeClr val="tx1"/>
                </a:solidFill>
                <a:effectLst/>
                <a:uLnTx/>
                <a:uFillTx/>
                <a:latin typeface="+mj-lt"/>
                <a:ea typeface="+mj-ea"/>
                <a:cs typeface="+mj-cs"/>
              </a:rPr>
              <a:t> de </a:t>
            </a:r>
            <a:r>
              <a:rPr kumimoji="0" lang="en-US" sz="3600" b="0" i="0" u="none" strike="noStrike" kern="1200" cap="none" spc="0" normalizeH="0" baseline="0" noProof="0" dirty="0" err="1">
                <a:ln>
                  <a:noFill/>
                </a:ln>
                <a:solidFill>
                  <a:schemeClr val="tx1"/>
                </a:solidFill>
                <a:effectLst/>
                <a:uLnTx/>
                <a:uFillTx/>
                <a:latin typeface="+mj-lt"/>
                <a:ea typeface="+mj-ea"/>
                <a:cs typeface="+mj-cs"/>
              </a:rPr>
              <a:t>andamios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719156" y="1127671"/>
            <a:ext cx="6008556" cy="3139321"/>
          </a:xfrm>
          <a:prstGeom prst="rect">
            <a:avLst/>
          </a:prstGeom>
          <a:noFill/>
        </p:spPr>
        <p:txBody>
          <a:bodyPr wrap="square" rtlCol="0">
            <a:spAutoFit/>
          </a:bodyPr>
          <a:lstStyle/>
          <a:p>
            <a:r>
              <a:rPr lang="es-US" dirty="0"/>
              <a:t>Existen dos tipos de andamios básicos: </a:t>
            </a:r>
          </a:p>
          <a:p>
            <a:endParaRPr lang="es-US" dirty="0"/>
          </a:p>
          <a:p>
            <a:pPr marL="342900" indent="-342900">
              <a:buFont typeface="+mj-lt"/>
              <a:buAutoNum type="arabicPeriod"/>
            </a:pPr>
            <a:r>
              <a:rPr lang="es-US" dirty="0"/>
              <a:t>Andamios soportados. Estos consisten en una o más plataformas que están soportadas por vigas, ménsulas, mástiles, patas, montantes, postes, armazones o soportes rígidos similares.  </a:t>
            </a:r>
            <a:br>
              <a:rPr lang="es-US" dirty="0"/>
            </a:br>
            <a:br>
              <a:rPr lang="es-US" dirty="0"/>
            </a:br>
            <a:endParaRPr lang="es-US" dirty="0"/>
          </a:p>
          <a:p>
            <a:pPr marL="342900" indent="-342900">
              <a:buFont typeface="+mj-lt"/>
              <a:buAutoNum type="arabicPeriod"/>
            </a:pPr>
            <a:r>
              <a:rPr lang="es-US" dirty="0"/>
              <a:t>Andamios suspendidos. Estos consisten en una o más plataformas suspendidas por cuerdas u otros medios no rígidos desde una estructura superior.</a:t>
            </a:r>
            <a:endParaRPr lang="en-US" dirty="0"/>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4" name="TextBox 3">
            <a:extLst>
              <a:ext uri="{FF2B5EF4-FFF2-40B4-BE49-F238E27FC236}">
                <a16:creationId xmlns:a16="http://schemas.microsoft.com/office/drawing/2014/main" id="{DAA562F7-CF8C-D2EA-F639-CEB264B914B9}"/>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andamios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279691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448639" cy="585279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12DB537B-AA6A-D0C4-4650-4108E065ED79}"/>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j-lt"/>
                <a:ea typeface="+mj-ea"/>
                <a:cs typeface="+mj-cs"/>
              </a:rPr>
              <a:t>Personas </a:t>
            </a:r>
            <a:r>
              <a:rPr kumimoji="0" lang="en-US" sz="3600" b="0" i="0" u="none" strike="noStrike" kern="1200" cap="none" spc="0" normalizeH="0" baseline="0" noProof="0" dirty="0" err="1">
                <a:ln>
                  <a:noFill/>
                </a:ln>
                <a:solidFill>
                  <a:schemeClr val="tx1"/>
                </a:solidFill>
                <a:effectLst/>
                <a:uLnTx/>
                <a:uFillTx/>
                <a:latin typeface="+mj-lt"/>
                <a:ea typeface="+mj-ea"/>
                <a:cs typeface="+mj-cs"/>
              </a:rPr>
              <a:t>competentes</a:t>
            </a:r>
            <a:r>
              <a:rPr kumimoji="0" lang="en-US" sz="3600" b="0" i="0" u="none" strike="noStrike" kern="1200" cap="none" spc="0" normalizeH="0" baseline="0" noProof="0" dirty="0">
                <a:ln>
                  <a:noFill/>
                </a:ln>
                <a:solidFill>
                  <a:schemeClr val="tx1"/>
                </a:solidFill>
                <a:effectLst/>
                <a:uLnTx/>
                <a:uFillTx/>
                <a:latin typeface="+mj-lt"/>
                <a:ea typeface="+mj-ea"/>
                <a:cs typeface="+mj-cs"/>
              </a:rPr>
              <a:t> para </a:t>
            </a:r>
            <a:r>
              <a:rPr kumimoji="0" lang="en-US" sz="3600" b="0" i="0" u="none" strike="noStrike" kern="1200" cap="none" spc="0" normalizeH="0" baseline="0" noProof="0" dirty="0" err="1">
                <a:ln>
                  <a:noFill/>
                </a:ln>
                <a:solidFill>
                  <a:schemeClr val="tx1"/>
                </a:solidFill>
                <a:effectLst/>
                <a:uLnTx/>
                <a:uFillTx/>
                <a:latin typeface="+mj-lt"/>
                <a:ea typeface="+mj-ea"/>
                <a:cs typeface="+mj-cs"/>
              </a:rPr>
              <a:t>el</a:t>
            </a:r>
            <a:r>
              <a:rPr kumimoji="0" lang="en-US" sz="3600" b="0" i="0" u="none" strike="noStrike" kern="1200" cap="none" spc="0" normalizeH="0" baseline="0" noProof="0" dirty="0">
                <a:ln>
                  <a:noFill/>
                </a:ln>
                <a:solidFill>
                  <a:schemeClr val="tx1"/>
                </a:solidFill>
                <a:effectLst/>
                <a:uLnTx/>
                <a:uFillTx/>
                <a:latin typeface="+mj-lt"/>
                <a:ea typeface="+mj-ea"/>
                <a:cs typeface="+mj-cs"/>
              </a:rPr>
              <a:t> </a:t>
            </a:r>
            <a:r>
              <a:rPr kumimoji="0" lang="en-US" sz="3600" b="0" i="0" u="none" strike="noStrike" kern="1200" cap="none" spc="0" normalizeH="0" baseline="0" noProof="0" dirty="0" err="1">
                <a:ln>
                  <a:noFill/>
                </a:ln>
                <a:solidFill>
                  <a:schemeClr val="tx1"/>
                </a:solidFill>
                <a:effectLst/>
                <a:uLnTx/>
                <a:uFillTx/>
                <a:latin typeface="+mj-lt"/>
                <a:ea typeface="+mj-ea"/>
                <a:cs typeface="+mj-cs"/>
              </a:rPr>
              <a:t>uso</a:t>
            </a:r>
            <a:r>
              <a:rPr kumimoji="0" lang="en-US" sz="3600" b="0" i="0" u="none" strike="noStrike" kern="1200" cap="none" spc="0" normalizeH="0" baseline="0" noProof="0" dirty="0">
                <a:ln>
                  <a:noFill/>
                </a:ln>
                <a:solidFill>
                  <a:schemeClr val="tx1"/>
                </a:solidFill>
                <a:effectLst/>
                <a:uLnTx/>
                <a:uFillTx/>
                <a:latin typeface="+mj-lt"/>
                <a:ea typeface="+mj-ea"/>
                <a:cs typeface="+mj-cs"/>
              </a:rPr>
              <a:t> de </a:t>
            </a:r>
            <a:r>
              <a:rPr kumimoji="0" lang="en-US" sz="3600" b="0" i="0" u="none" strike="noStrike" kern="1200" cap="none" spc="0" normalizeH="0" baseline="0" noProof="0" dirty="0" err="1">
                <a:ln>
                  <a:noFill/>
                </a:ln>
                <a:solidFill>
                  <a:schemeClr val="tx1"/>
                </a:solidFill>
                <a:effectLst/>
                <a:uLnTx/>
                <a:uFillTx/>
                <a:latin typeface="+mj-lt"/>
                <a:ea typeface="+mj-ea"/>
                <a:cs typeface="+mj-cs"/>
              </a:rPr>
              <a:t>andamios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602778" y="1549454"/>
            <a:ext cx="6390730" cy="3293209"/>
          </a:xfrm>
          <a:prstGeom prst="rect">
            <a:avLst/>
          </a:prstGeom>
          <a:noFill/>
        </p:spPr>
        <p:txBody>
          <a:bodyPr wrap="square" rtlCol="0">
            <a:spAutoFit/>
          </a:bodyPr>
          <a:lstStyle/>
          <a:p>
            <a:r>
              <a:rPr lang="es-US" sz="1600" dirty="0"/>
              <a:t>Una persona competente para usar un andamio es aquella que puede identificar los riesgos existentes y predecibles de estos en el lugar de trabajo y tiene la autoridad para tomar medidas rápidas con el fin de eliminar tales riesgos. </a:t>
            </a:r>
          </a:p>
          <a:p>
            <a:endParaRPr lang="es-US" sz="1600" dirty="0"/>
          </a:p>
          <a:p>
            <a:r>
              <a:rPr lang="es-US" sz="1600" dirty="0"/>
              <a:t>Los andamios y sus componentes deben ser revisados por una persona competente encargada de inspeccionar los defectos visibles antes de cada turno de trabajo y después de cualquier evento que pudiera afectar la integridad estructural del andamio.</a:t>
            </a:r>
          </a:p>
          <a:p>
            <a:endParaRPr lang="es-US" sz="1600" dirty="0"/>
          </a:p>
          <a:p>
            <a:r>
              <a:rPr lang="es-US" sz="1600" dirty="0"/>
              <a:t>A continuación, hay un enlace que lo re direccionará a una hoja informativa que describe los requisitos que se encuentran en la División 3, Subdivisión L. Se menciona cómo estas reglas se aplican a las personas competentes.</a:t>
            </a:r>
            <a:endParaRPr lang="en-US" sz="1600" dirty="0"/>
          </a:p>
        </p:txBody>
      </p:sp>
      <p:sp>
        <p:nvSpPr>
          <p:cNvPr id="3" name="Rectangle 2">
            <a:extLst>
              <a:ext uri="{FF2B5EF4-FFF2-40B4-BE49-F238E27FC236}">
                <a16:creationId xmlns:a16="http://schemas.microsoft.com/office/drawing/2014/main" id="{E746D00B-6040-4099-9F67-3A8045E3EC05}"/>
              </a:ext>
            </a:extLst>
          </p:cNvPr>
          <p:cNvSpPr/>
          <p:nvPr/>
        </p:nvSpPr>
        <p:spPr>
          <a:xfrm>
            <a:off x="6743362" y="5037719"/>
            <a:ext cx="4286233" cy="602028"/>
          </a:xfrm>
          <a:prstGeom prst="rect">
            <a:avLst/>
          </a:prstGeom>
          <a:solidFill>
            <a:srgbClr val="00577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solidFill>
                  <a:schemeClr val="bg1"/>
                </a:solidFill>
                <a:hlinkClick r:id="rId4">
                  <a:extLst>
                    <a:ext uri="{A12FA001-AC4F-418D-AE19-62706E023703}">
                      <ahyp:hlinkClr xmlns:ahyp="http://schemas.microsoft.com/office/drawing/2018/hyperlinkcolor" val="tx"/>
                    </a:ext>
                  </a:extLst>
                </a:hlinkClick>
              </a:rPr>
              <a:t>Andamios en el ámbito de la construcción</a:t>
            </a:r>
            <a:endParaRPr lang="en-US" dirty="0">
              <a:solidFill>
                <a:schemeClr val="bg1"/>
              </a:solidFill>
            </a:endParaRP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6" name="TextBox 5">
            <a:extLst>
              <a:ext uri="{FF2B5EF4-FFF2-40B4-BE49-F238E27FC236}">
                <a16:creationId xmlns:a16="http://schemas.microsoft.com/office/drawing/2014/main" id="{337D027F-0885-7CED-BEE3-0501525D8F40}"/>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andamios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79123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448638" cy="585279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264CD76C-4D5C-6488-9CE6-B12B138E569B}"/>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j-lt"/>
                <a:ea typeface="+mj-ea"/>
                <a:cs typeface="+mj-cs"/>
              </a:rPr>
              <a:t>Capacitación</a:t>
            </a:r>
            <a:r>
              <a:rPr kumimoji="0" lang="en-US" sz="3600" b="0" i="0" u="none" strike="noStrike" kern="1200" cap="none" spc="0" normalizeH="0" baseline="0" noProof="0" dirty="0">
                <a:ln>
                  <a:noFill/>
                </a:ln>
                <a:solidFill>
                  <a:schemeClr val="tx1"/>
                </a:solidFill>
                <a:effectLst/>
                <a:uLnTx/>
                <a:uFillTx/>
                <a:latin typeface="+mj-lt"/>
                <a:ea typeface="+mj-ea"/>
                <a:cs typeface="+mj-cs"/>
              </a:rPr>
              <a:t> </a:t>
            </a:r>
            <a:r>
              <a:rPr kumimoji="0" lang="en-US" sz="3600" b="0" i="0" u="none" strike="noStrike" kern="1200" cap="none" spc="0" normalizeH="0" baseline="0" noProof="0" dirty="0" err="1">
                <a:ln>
                  <a:noFill/>
                </a:ln>
                <a:solidFill>
                  <a:schemeClr val="tx1"/>
                </a:solidFill>
                <a:effectLst/>
                <a:uLnTx/>
                <a:uFillTx/>
                <a:latin typeface="+mj-lt"/>
                <a:ea typeface="+mj-ea"/>
                <a:cs typeface="+mj-cs"/>
              </a:rPr>
              <a:t>en</a:t>
            </a:r>
            <a:r>
              <a:rPr kumimoji="0" lang="en-US" sz="3600" b="0" i="0" u="none" strike="noStrike" kern="1200" cap="none" spc="0" normalizeH="0" baseline="0" noProof="0" dirty="0">
                <a:ln>
                  <a:noFill/>
                </a:ln>
                <a:solidFill>
                  <a:schemeClr val="tx1"/>
                </a:solidFill>
                <a:effectLst/>
                <a:uLnTx/>
                <a:uFillTx/>
                <a:latin typeface="+mj-lt"/>
                <a:ea typeface="+mj-ea"/>
                <a:cs typeface="+mj-cs"/>
              </a:rPr>
              <a:t> </a:t>
            </a:r>
            <a:r>
              <a:rPr kumimoji="0" lang="en-US" sz="3600" b="0" i="0" u="none" strike="noStrike" kern="1200" cap="none" spc="0" normalizeH="0" baseline="0" noProof="0" dirty="0" err="1">
                <a:ln>
                  <a:noFill/>
                </a:ln>
                <a:solidFill>
                  <a:schemeClr val="tx1"/>
                </a:solidFill>
                <a:effectLst/>
                <a:uLnTx/>
                <a:uFillTx/>
                <a:latin typeface="+mj-lt"/>
                <a:ea typeface="+mj-ea"/>
                <a:cs typeface="+mj-cs"/>
              </a:rPr>
              <a:t>el</a:t>
            </a:r>
            <a:r>
              <a:rPr kumimoji="0" lang="en-US" sz="3600" b="0" i="0" u="none" strike="noStrike" kern="1200" cap="none" spc="0" normalizeH="0" baseline="0" noProof="0" dirty="0">
                <a:ln>
                  <a:noFill/>
                </a:ln>
                <a:solidFill>
                  <a:schemeClr val="tx1"/>
                </a:solidFill>
                <a:effectLst/>
                <a:uLnTx/>
                <a:uFillTx/>
                <a:latin typeface="+mj-lt"/>
                <a:ea typeface="+mj-ea"/>
                <a:cs typeface="+mj-cs"/>
              </a:rPr>
              <a:t> </a:t>
            </a:r>
            <a:r>
              <a:rPr kumimoji="0" lang="en-US" sz="3600" b="0" i="0" u="none" strike="noStrike" kern="1200" cap="none" spc="0" normalizeH="0" baseline="0" noProof="0" dirty="0" err="1">
                <a:ln>
                  <a:noFill/>
                </a:ln>
                <a:solidFill>
                  <a:schemeClr val="tx1"/>
                </a:solidFill>
                <a:effectLst/>
                <a:uLnTx/>
                <a:uFillTx/>
                <a:latin typeface="+mj-lt"/>
                <a:ea typeface="+mj-ea"/>
                <a:cs typeface="+mj-cs"/>
              </a:rPr>
              <a:t>uso</a:t>
            </a:r>
            <a:r>
              <a:rPr kumimoji="0" lang="en-US" sz="3600" b="0" i="0" u="none" strike="noStrike" kern="1200" cap="none" spc="0" normalizeH="0" baseline="0" noProof="0" dirty="0">
                <a:ln>
                  <a:noFill/>
                </a:ln>
                <a:solidFill>
                  <a:schemeClr val="tx1"/>
                </a:solidFill>
                <a:effectLst/>
                <a:uLnTx/>
                <a:uFillTx/>
                <a:latin typeface="+mj-lt"/>
                <a:ea typeface="+mj-ea"/>
                <a:cs typeface="+mj-cs"/>
              </a:rPr>
              <a:t> de </a:t>
            </a:r>
            <a:r>
              <a:rPr kumimoji="0" lang="en-US" sz="3600" b="0" i="0" u="none" strike="noStrike" kern="1200" cap="none" spc="0" normalizeH="0" baseline="0" noProof="0" dirty="0" err="1">
                <a:ln>
                  <a:noFill/>
                </a:ln>
                <a:solidFill>
                  <a:schemeClr val="tx1"/>
                </a:solidFill>
                <a:effectLst/>
                <a:uLnTx/>
                <a:uFillTx/>
                <a:latin typeface="+mj-lt"/>
                <a:ea typeface="+mj-ea"/>
                <a:cs typeface="+mj-cs"/>
              </a:rPr>
              <a:t>andamios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719156" y="1552972"/>
            <a:ext cx="6061718" cy="3416320"/>
          </a:xfrm>
          <a:prstGeom prst="rect">
            <a:avLst/>
          </a:prstGeom>
          <a:noFill/>
        </p:spPr>
        <p:txBody>
          <a:bodyPr wrap="square" rtlCol="0">
            <a:spAutoFit/>
          </a:bodyPr>
          <a:lstStyle/>
          <a:p>
            <a:r>
              <a:rPr lang="es-US" dirty="0"/>
              <a:t>Los empleados que arman, desarman, mueven, operan, reparan, mantienen o inspeccionan los andamios deben estar capacitados por una persona competente para reconocer los riesgos asociados con la tarea. Mínimamente, la capacitación debe incluir lo siguiente:</a:t>
            </a:r>
          </a:p>
          <a:p>
            <a:endParaRPr lang="es-US" dirty="0"/>
          </a:p>
          <a:p>
            <a:pPr marL="342900" indent="-342900">
              <a:buFont typeface="+mj-lt"/>
              <a:buAutoNum type="arabicPeriod"/>
            </a:pPr>
            <a:r>
              <a:rPr lang="es-US" dirty="0"/>
              <a:t>La naturaleza de los riesgos de los andamios;</a:t>
            </a:r>
          </a:p>
          <a:p>
            <a:pPr marL="342900" indent="-342900">
              <a:buFont typeface="+mj-lt"/>
              <a:buAutoNum type="arabicPeriod"/>
            </a:pPr>
            <a:r>
              <a:rPr lang="es-US" dirty="0"/>
              <a:t>Los procedimientos correctos para armar, desarmar, mover, operar, reparar, inspeccionar y mantener el tipo de andamio en cuestión;</a:t>
            </a:r>
          </a:p>
          <a:p>
            <a:pPr marL="342900" indent="-342900">
              <a:buFont typeface="+mj-lt"/>
              <a:buAutoNum type="arabicPeriod"/>
            </a:pPr>
            <a:r>
              <a:rPr lang="es-US" dirty="0"/>
              <a:t>Los criterios sobre el diseño, la capacidad máxima de carga prevista y el uso que se pretende del andamio.</a:t>
            </a:r>
            <a:endParaRPr lang="en-US" dirty="0"/>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sp>
        <p:nvSpPr>
          <p:cNvPr id="4" name="TextBox 3">
            <a:extLst>
              <a:ext uri="{FF2B5EF4-FFF2-40B4-BE49-F238E27FC236}">
                <a16:creationId xmlns:a16="http://schemas.microsoft.com/office/drawing/2014/main" id="{D1BE0376-2218-14F0-C39D-E9F399100A67}"/>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andamios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858567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0"/>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7"/>
          </a:xfrm>
          <a:prstGeom prst="rect">
            <a:avLst/>
          </a:prstGeom>
        </p:spPr>
      </p:pic>
      <p:pic>
        <p:nvPicPr>
          <p:cNvPr id="6" name="Online Media 5" descr="Ejemplo de andamio con Lada Enterprises">
            <a:hlinkClick r:id="" action="ppaction://media"/>
            <a:extLst>
              <a:ext uri="{FF2B5EF4-FFF2-40B4-BE49-F238E27FC236}">
                <a16:creationId xmlns:a16="http://schemas.microsoft.com/office/drawing/2014/main" id="{DC9005FD-03A6-7D41-A760-1B69D6081025}"/>
              </a:ext>
            </a:extLst>
          </p:cNvPr>
          <p:cNvPicPr>
            <a:picLocks noRot="1" noChangeAspect="1"/>
          </p:cNvPicPr>
          <p:nvPr>
            <a:videoFile r:link="rId1"/>
          </p:nvPr>
        </p:nvPicPr>
        <p:blipFill>
          <a:blip r:embed="rId5"/>
          <a:stretch>
            <a:fillRect/>
          </a:stretch>
        </p:blipFill>
        <p:spPr>
          <a:xfrm>
            <a:off x="0" y="-6168"/>
            <a:ext cx="12192000" cy="5858964"/>
          </a:xfrm>
          <a:prstGeom prst="rect">
            <a:avLst/>
          </a:prstGeom>
        </p:spPr>
      </p:pic>
      <p:sp>
        <p:nvSpPr>
          <p:cNvPr id="5" name="Title 4">
            <a:extLst>
              <a:ext uri="{FF2B5EF4-FFF2-40B4-BE49-F238E27FC236}">
                <a16:creationId xmlns:a16="http://schemas.microsoft.com/office/drawing/2014/main" id="{1901C850-D999-6E7A-1B84-8E087B48017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Andamios</a:t>
            </a:r>
            <a:r>
              <a:rPr lang="en-US" dirty="0"/>
              <a:t> (</a:t>
            </a:r>
            <a:r>
              <a:rPr lang="en-US" dirty="0" err="1"/>
              <a:t>Ejemplo</a:t>
            </a:r>
            <a:r>
              <a:rPr lang="en-US" dirty="0"/>
              <a:t>)</a:t>
            </a:r>
          </a:p>
        </p:txBody>
      </p:sp>
      <p:sp>
        <p:nvSpPr>
          <p:cNvPr id="7" name="TextBox 6">
            <a:extLst>
              <a:ext uri="{FF2B5EF4-FFF2-40B4-BE49-F238E27FC236}">
                <a16:creationId xmlns:a16="http://schemas.microsoft.com/office/drawing/2014/main" id="{6628D894-4D79-8F6B-ED76-2EE5CEEF928C}"/>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andamios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2538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 y="2544343"/>
            <a:ext cx="12192001" cy="1446550"/>
          </a:xfrm>
          <a:prstGeom prst="rect">
            <a:avLst/>
          </a:prstGeom>
          <a:noFill/>
        </p:spPr>
        <p:txBody>
          <a:bodyPr wrap="square" rtlCol="0">
            <a:spAutoFit/>
          </a:bodyPr>
          <a:lstStyle/>
          <a:p>
            <a:pPr algn="ctr"/>
            <a:r>
              <a:rPr lang="es-US" sz="4400" b="1"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EN LA CONSTRUCCIÓN</a:t>
            </a:r>
            <a:endPar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p:cNvSpPr txBox="1"/>
          <p:nvPr/>
        </p:nvSpPr>
        <p:spPr>
          <a:xfrm>
            <a:off x="-1" y="4018646"/>
            <a:ext cx="12192001" cy="769441"/>
          </a:xfrm>
          <a:prstGeom prst="rect">
            <a:avLst/>
          </a:prstGeom>
          <a:noFill/>
        </p:spPr>
        <p:txBody>
          <a:bodyPr wrap="square" rtlCol="0">
            <a:spAutoFit/>
          </a:bodyPr>
          <a:lstStyle/>
          <a:p>
            <a:pPr algn="ctr"/>
            <a:r>
              <a:rPr lang="es-ES_tradnl" sz="4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5 – Tareas laborales</a:t>
            </a:r>
            <a:endParaRPr lang="en-US" sz="4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logotipo de Departamento de servicios para consumidores y negocios">
            <a:extLst>
              <a:ext uri="{FF2B5EF4-FFF2-40B4-BE49-F238E27FC236}">
                <a16:creationId xmlns:a16="http://schemas.microsoft.com/office/drawing/2014/main" id="{F01D7B63-8A89-E77F-3A5B-5A2F60D3C612}"/>
              </a:ext>
            </a:extLst>
          </p:cNvPr>
          <p:cNvPicPr>
            <a:picLocks noChangeAspect="1"/>
          </p:cNvPicPr>
          <p:nvPr/>
        </p:nvPicPr>
        <p:blipFill>
          <a:blip r:embed="rId4"/>
          <a:srcRect/>
          <a:stretch/>
        </p:blipFill>
        <p:spPr>
          <a:xfrm>
            <a:off x="288505" y="260296"/>
            <a:ext cx="3080280" cy="1011156"/>
          </a:xfrm>
          <a:prstGeom prst="rect">
            <a:avLst/>
          </a:prstGeom>
        </p:spPr>
      </p:pic>
      <p:pic>
        <p:nvPicPr>
          <p:cNvPr id="4" name="Picture 3" descr="logotipo de Oregon OSHA">
            <a:extLst>
              <a:ext uri="{FF2B5EF4-FFF2-40B4-BE49-F238E27FC236}">
                <a16:creationId xmlns:a16="http://schemas.microsoft.com/office/drawing/2014/main" id="{DAED41D6-F810-BD7C-7942-02C3D729DBED}"/>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120814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pic>
        <p:nvPicPr>
          <p:cNvPr id="3" name="Online Media 2" descr="Opciones de protección contra caídas para constructores de armazones">
            <a:hlinkClick r:id="" action="ppaction://media"/>
            <a:extLst>
              <a:ext uri="{FF2B5EF4-FFF2-40B4-BE49-F238E27FC236}">
                <a16:creationId xmlns:a16="http://schemas.microsoft.com/office/drawing/2014/main" id="{FF47AE3A-A2BF-5E47-BF77-19287535F7CE}"/>
              </a:ext>
            </a:extLst>
          </p:cNvPr>
          <p:cNvPicPr>
            <a:picLocks noRot="1" noChangeAspect="1"/>
          </p:cNvPicPr>
          <p:nvPr>
            <a:videoFile r:link="rId1"/>
          </p:nvPr>
        </p:nvPicPr>
        <p:blipFill>
          <a:blip r:embed="rId5"/>
          <a:stretch>
            <a:fillRect/>
          </a:stretch>
        </p:blipFill>
        <p:spPr>
          <a:xfrm>
            <a:off x="0" y="0"/>
            <a:ext cx="12192000" cy="5852796"/>
          </a:xfrm>
          <a:prstGeom prst="rect">
            <a:avLst/>
          </a:prstGeom>
        </p:spPr>
      </p:pic>
      <p:sp>
        <p:nvSpPr>
          <p:cNvPr id="5" name="Title 4">
            <a:extLst>
              <a:ext uri="{FF2B5EF4-FFF2-40B4-BE49-F238E27FC236}">
                <a16:creationId xmlns:a16="http://schemas.microsoft.com/office/drawing/2014/main" id="{6DE7C727-00F7-6569-EEB1-A3766E27E10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Estructuración</a:t>
            </a:r>
            <a:endParaRPr lang="en-US" dirty="0"/>
          </a:p>
        </p:txBody>
      </p:sp>
      <p:sp>
        <p:nvSpPr>
          <p:cNvPr id="6" name="TextBox 5">
            <a:extLst>
              <a:ext uri="{FF2B5EF4-FFF2-40B4-BE49-F238E27FC236}">
                <a16:creationId xmlns:a16="http://schemas.microsoft.com/office/drawing/2014/main" id="{0B870C67-4ADE-F988-8ABF-696FD4407D81}"/>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andamios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8377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pic>
        <p:nvPicPr>
          <p:cNvPr id="4" name="Online Media 3" descr="El desafío de las vigas para armazones: uso de protección contra caídas">
            <a:hlinkClick r:id="" action="ppaction://media"/>
            <a:extLst>
              <a:ext uri="{FF2B5EF4-FFF2-40B4-BE49-F238E27FC236}">
                <a16:creationId xmlns:a16="http://schemas.microsoft.com/office/drawing/2014/main" id="{64A397B0-EB02-AB44-8A0C-49DEE7EDEE30}"/>
              </a:ext>
            </a:extLst>
          </p:cNvPr>
          <p:cNvPicPr>
            <a:picLocks noRot="1" noChangeAspect="1"/>
          </p:cNvPicPr>
          <p:nvPr>
            <a:videoFile r:link="rId1"/>
          </p:nvPr>
        </p:nvPicPr>
        <p:blipFill>
          <a:blip r:embed="rId5"/>
          <a:stretch>
            <a:fillRect/>
          </a:stretch>
        </p:blipFill>
        <p:spPr>
          <a:xfrm>
            <a:off x="0" y="0"/>
            <a:ext cx="12192000" cy="5849363"/>
          </a:xfrm>
          <a:prstGeom prst="rect">
            <a:avLst/>
          </a:prstGeom>
        </p:spPr>
      </p:pic>
      <p:sp>
        <p:nvSpPr>
          <p:cNvPr id="5" name="Title 4">
            <a:extLst>
              <a:ext uri="{FF2B5EF4-FFF2-40B4-BE49-F238E27FC236}">
                <a16:creationId xmlns:a16="http://schemas.microsoft.com/office/drawing/2014/main" id="{E3317275-521D-0B83-AEB0-73A6A2F6AD8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El </a:t>
            </a:r>
            <a:r>
              <a:rPr lang="en-US" dirty="0" err="1"/>
              <a:t>desafio</a:t>
            </a:r>
            <a:r>
              <a:rPr lang="en-US" dirty="0"/>
              <a:t> de las vigas para </a:t>
            </a:r>
            <a:r>
              <a:rPr lang="en-US" dirty="0" err="1"/>
              <a:t>armazones</a:t>
            </a:r>
            <a:r>
              <a:rPr lang="en-US" dirty="0"/>
              <a:t>: </a:t>
            </a:r>
            <a:r>
              <a:rPr lang="en-US" dirty="0" err="1"/>
              <a:t>uso</a:t>
            </a:r>
            <a:r>
              <a:rPr lang="en-US" dirty="0"/>
              <a:t> de </a:t>
            </a:r>
            <a:r>
              <a:rPr lang="en-US" dirty="0" err="1"/>
              <a:t>protección</a:t>
            </a:r>
            <a:r>
              <a:rPr lang="en-US" dirty="0"/>
              <a:t> contra </a:t>
            </a:r>
            <a:r>
              <a:rPr lang="en-US" dirty="0" err="1"/>
              <a:t>caídas</a:t>
            </a:r>
            <a:endParaRPr lang="en-US" dirty="0"/>
          </a:p>
        </p:txBody>
      </p:sp>
      <p:sp>
        <p:nvSpPr>
          <p:cNvPr id="6" name="TextBox 5">
            <a:extLst>
              <a:ext uri="{FF2B5EF4-FFF2-40B4-BE49-F238E27FC236}">
                <a16:creationId xmlns:a16="http://schemas.microsoft.com/office/drawing/2014/main" id="{688E83AC-1C03-5D3F-8028-C27D3EC10599}"/>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andamios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9690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527962" cy="5938004"/>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4">
            <a:extLst>
              <a:ext uri="{FF2B5EF4-FFF2-40B4-BE49-F238E27FC236}">
                <a16:creationId xmlns:a16="http://schemas.microsoft.com/office/drawing/2014/main" id="{D76D9680-EC38-66FA-5412-3DC3EA678021}"/>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j-lt"/>
                <a:ea typeface="+mj-ea"/>
                <a:cs typeface="+mj-cs"/>
              </a:rPr>
              <a:t>Andamios</a:t>
            </a:r>
            <a:r>
              <a:rPr kumimoji="0" lang="en-US" sz="3600" b="0" i="0" u="none" strike="noStrike" kern="1200" cap="none" spc="0" normalizeH="0" baseline="0" noProof="0" dirty="0">
                <a:ln>
                  <a:noFill/>
                </a:ln>
                <a:solidFill>
                  <a:schemeClr val="tx1"/>
                </a:solidFill>
                <a:effectLst/>
                <a:uLnTx/>
                <a:uFillTx/>
                <a:latin typeface="+mj-lt"/>
                <a:ea typeface="+mj-ea"/>
                <a:cs typeface="+mj-cs"/>
              </a:rPr>
              <a:t> de palometas de </a:t>
            </a:r>
            <a:r>
              <a:rPr kumimoji="0" lang="en-US" sz="3600" b="0" i="0" u="none" strike="noStrike" kern="1200" cap="none" spc="0" normalizeH="0" baseline="0" noProof="0" dirty="0" err="1">
                <a:ln>
                  <a:noFill/>
                </a:ln>
                <a:solidFill>
                  <a:schemeClr val="tx1"/>
                </a:solidFill>
                <a:effectLst/>
                <a:uLnTx/>
                <a:uFillTx/>
                <a:latin typeface="+mj-lt"/>
                <a:ea typeface="+mj-ea"/>
                <a:cs typeface="+mj-cs"/>
              </a:rPr>
              <a:t>carpintero</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719156" y="1322397"/>
            <a:ext cx="6274348" cy="3754874"/>
          </a:xfrm>
          <a:prstGeom prst="rect">
            <a:avLst/>
          </a:prstGeom>
          <a:noFill/>
        </p:spPr>
        <p:txBody>
          <a:bodyPr wrap="square" rtlCol="0">
            <a:spAutoFit/>
          </a:bodyPr>
          <a:lstStyle/>
          <a:p>
            <a:r>
              <a:rPr lang="es-US" sz="1700" dirty="0"/>
              <a:t>Puede utilizar los andamios como una plataforma de trabajo para desplegar, colocar y apuntalar las armaduras. Puede anexar un soporte de carpintería o un andamio con palometas y plataforma superior en el interior o exterior de las paredes exteriores. Pueden usarse dos tablas de 2"x 6" o una tabla prefabricada de 12 pulgadas de ancho para la plataforma.</a:t>
            </a:r>
          </a:p>
          <a:p>
            <a:endParaRPr lang="es-US" sz="1200" dirty="0"/>
          </a:p>
          <a:p>
            <a:r>
              <a:rPr lang="es-US" sz="1700" dirty="0"/>
              <a:t>Se requieren vallas de seguridad cuando la plataforma del andamio se encuentra a más de 10 pies del piso o del suelo. Cuando los soportes del andamio se colocan para que la plataforma esté al menos a 38 pulgadas por debajo de la placa superior, la placa superior se convierte en una valla de seguridad. Para obtener mayor información sobre los requerimientos para esta opción, haga clic en el siguiente enlace:</a:t>
            </a:r>
            <a:endParaRPr lang="en-US" sz="1700"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
        <p:nvSpPr>
          <p:cNvPr id="4" name="Rectangle 3">
            <a:extLst>
              <a:ext uri="{FF2B5EF4-FFF2-40B4-BE49-F238E27FC236}">
                <a16:creationId xmlns:a16="http://schemas.microsoft.com/office/drawing/2014/main" id="{AB5C0789-2205-4484-9F29-3009CC21DC16}"/>
              </a:ext>
            </a:extLst>
          </p:cNvPr>
          <p:cNvSpPr/>
          <p:nvPr/>
        </p:nvSpPr>
        <p:spPr>
          <a:xfrm>
            <a:off x="6624165" y="4937879"/>
            <a:ext cx="5046650" cy="674164"/>
          </a:xfrm>
          <a:prstGeom prst="rect">
            <a:avLst/>
          </a:prstGeom>
          <a:solidFill>
            <a:srgbClr val="00577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solidFill>
                  <a:schemeClr val="bg1"/>
                </a:solidFill>
                <a:hlinkClick r:id="rId5">
                  <a:extLst>
                    <a:ext uri="{A12FA001-AC4F-418D-AE19-62706E023703}">
                      <ahyp:hlinkClr xmlns:ahyp="http://schemas.microsoft.com/office/drawing/2018/hyperlinkcolor" val="tx"/>
                    </a:ext>
                  </a:extLst>
                </a:hlinkClick>
              </a:rPr>
              <a:t>Colocación de travesaños y armaduras de madera</a:t>
            </a:r>
            <a:endParaRPr lang="en-US" dirty="0">
              <a:solidFill>
                <a:schemeClr val="bg1"/>
              </a:solidFill>
            </a:endParaRPr>
          </a:p>
        </p:txBody>
      </p:sp>
      <p:sp>
        <p:nvSpPr>
          <p:cNvPr id="9" name="TextBox 8">
            <a:extLst>
              <a:ext uri="{FF2B5EF4-FFF2-40B4-BE49-F238E27FC236}">
                <a16:creationId xmlns:a16="http://schemas.microsoft.com/office/drawing/2014/main" id="{BEFD1030-A590-1222-59CE-1C73DA714C70}"/>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andamios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474222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pic>
        <p:nvPicPr>
          <p:cNvPr id="4" name="Online Media 3" descr="Protección contra caídas para trabajos en el borde: demostración de Hoffman Construction">
            <a:hlinkClick r:id="" action="ppaction://media"/>
            <a:extLst>
              <a:ext uri="{FF2B5EF4-FFF2-40B4-BE49-F238E27FC236}">
                <a16:creationId xmlns:a16="http://schemas.microsoft.com/office/drawing/2014/main" id="{69574FA7-BE1F-F949-8DEF-C397EEAE11A1}"/>
              </a:ext>
            </a:extLst>
          </p:cNvPr>
          <p:cNvPicPr>
            <a:picLocks noRot="1" noChangeAspect="1"/>
          </p:cNvPicPr>
          <p:nvPr>
            <a:videoFile r:link="rId1"/>
          </p:nvPr>
        </p:nvPicPr>
        <p:blipFill>
          <a:blip r:embed="rId5"/>
          <a:stretch>
            <a:fillRect/>
          </a:stretch>
        </p:blipFill>
        <p:spPr>
          <a:xfrm>
            <a:off x="0" y="0"/>
            <a:ext cx="12192000" cy="5849363"/>
          </a:xfrm>
          <a:prstGeom prst="rect">
            <a:avLst/>
          </a:prstGeom>
        </p:spPr>
      </p:pic>
      <p:sp>
        <p:nvSpPr>
          <p:cNvPr id="3" name="Title 2">
            <a:extLst>
              <a:ext uri="{FF2B5EF4-FFF2-40B4-BE49-F238E27FC236}">
                <a16:creationId xmlns:a16="http://schemas.microsoft.com/office/drawing/2014/main" id="{CB754F3E-994D-12D4-7AAE-A10AA82C459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Entablado</a:t>
            </a:r>
            <a:endParaRPr lang="en-US" dirty="0"/>
          </a:p>
        </p:txBody>
      </p:sp>
      <p:sp>
        <p:nvSpPr>
          <p:cNvPr id="5" name="TextBox 4">
            <a:extLst>
              <a:ext uri="{FF2B5EF4-FFF2-40B4-BE49-F238E27FC236}">
                <a16:creationId xmlns:a16="http://schemas.microsoft.com/office/drawing/2014/main" id="{15855A05-6370-4736-0D31-1436E132FB45}"/>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andamios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7422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pic>
        <p:nvPicPr>
          <p:cNvPr id="4" name="Online Media 3" descr="Protección contra caídas para trabajos en el borde  y borde afilado">
            <a:hlinkClick r:id="" action="ppaction://media"/>
            <a:extLst>
              <a:ext uri="{FF2B5EF4-FFF2-40B4-BE49-F238E27FC236}">
                <a16:creationId xmlns:a16="http://schemas.microsoft.com/office/drawing/2014/main" id="{F406DD90-DEF2-1249-9DB8-80B571626305}"/>
              </a:ext>
            </a:extLst>
          </p:cNvPr>
          <p:cNvPicPr>
            <a:picLocks noRot="1" noChangeAspect="1"/>
          </p:cNvPicPr>
          <p:nvPr>
            <a:videoFile r:link="rId1"/>
          </p:nvPr>
        </p:nvPicPr>
        <p:blipFill>
          <a:blip r:embed="rId5"/>
          <a:stretch>
            <a:fillRect/>
          </a:stretch>
        </p:blipFill>
        <p:spPr>
          <a:xfrm>
            <a:off x="0" y="-6168"/>
            <a:ext cx="12192000" cy="5860307"/>
          </a:xfrm>
          <a:prstGeom prst="rect">
            <a:avLst/>
          </a:prstGeom>
        </p:spPr>
      </p:pic>
      <p:sp>
        <p:nvSpPr>
          <p:cNvPr id="3" name="Title 2">
            <a:extLst>
              <a:ext uri="{FF2B5EF4-FFF2-40B4-BE49-F238E27FC236}">
                <a16:creationId xmlns:a16="http://schemas.microsoft.com/office/drawing/2014/main" id="{09B3FA2B-6A51-32B9-9D56-BA512AD0A7E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Desprotegidos</a:t>
            </a:r>
            <a:r>
              <a:rPr lang="en-US" dirty="0"/>
              <a:t>/Bordes </a:t>
            </a:r>
            <a:r>
              <a:rPr lang="en-US" dirty="0" err="1"/>
              <a:t>Afilados</a:t>
            </a:r>
            <a:endParaRPr lang="en-US" dirty="0"/>
          </a:p>
        </p:txBody>
      </p:sp>
      <p:sp>
        <p:nvSpPr>
          <p:cNvPr id="5" name="TextBox 4">
            <a:extLst>
              <a:ext uri="{FF2B5EF4-FFF2-40B4-BE49-F238E27FC236}">
                <a16:creationId xmlns:a16="http://schemas.microsoft.com/office/drawing/2014/main" id="{18B9C1A2-0288-4B08-5CE3-BE961982327F}"/>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andamios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853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486399"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6" name="Title 5">
            <a:extLst>
              <a:ext uri="{FF2B5EF4-FFF2-40B4-BE49-F238E27FC236}">
                <a16:creationId xmlns:a16="http://schemas.microsoft.com/office/drawing/2014/main" id="{2695EF59-44C4-1C9D-9191-161744978190}"/>
              </a:ext>
            </a:extLst>
          </p:cNvPr>
          <p:cNvSpPr>
            <a:spLocks noGrp="1"/>
          </p:cNvSpPr>
          <p:nvPr>
            <p:ph type="title" idx="4294967295"/>
          </p:nvPr>
        </p:nvSpPr>
        <p:spPr>
          <a:xfrm>
            <a:off x="5719156" y="258795"/>
            <a:ext cx="6008556" cy="889521"/>
          </a:xfrm>
        </p:spPr>
        <p:txBody>
          <a:bodyPr anchor="t">
            <a:normAutofit/>
          </a:bodyPr>
          <a:lstStyle/>
          <a:p>
            <a:r>
              <a:rPr lang="es-US" sz="3600" dirty="0"/>
              <a:t>Lesiones fatales en el trabajo</a:t>
            </a:r>
            <a:endParaRPr lang="en-US" sz="3600" dirty="0"/>
          </a:p>
        </p:txBody>
      </p:sp>
      <p:sp>
        <p:nvSpPr>
          <p:cNvPr id="7" name="TextBox 6"/>
          <p:cNvSpPr txBox="1"/>
          <p:nvPr/>
        </p:nvSpPr>
        <p:spPr>
          <a:xfrm>
            <a:off x="5719157" y="1066156"/>
            <a:ext cx="6136146" cy="2246769"/>
          </a:xfrm>
          <a:prstGeom prst="rect">
            <a:avLst/>
          </a:prstGeom>
          <a:noFill/>
        </p:spPr>
        <p:txBody>
          <a:bodyPr wrap="square" rtlCol="0">
            <a:spAutoFit/>
          </a:bodyPr>
          <a:lstStyle/>
          <a:p>
            <a:pPr marL="342900" indent="-342900">
              <a:buFont typeface="Arial" panose="020B0604020202020204" pitchFamily="34" charset="0"/>
              <a:buChar char="•"/>
            </a:pPr>
            <a:r>
              <a:rPr lang="es-US" dirty="0"/>
              <a:t>En 2017, fallecieron 971 trabajadores de la construcción en el trabajo.</a:t>
            </a:r>
          </a:p>
          <a:p>
            <a:pPr marL="342900" indent="-342900">
              <a:buFont typeface="Arial" panose="020B0604020202020204" pitchFamily="34" charset="0"/>
              <a:buChar char="•"/>
            </a:pPr>
            <a:endParaRPr lang="es-US" dirty="0"/>
          </a:p>
          <a:p>
            <a:pPr marL="342900" indent="-342900">
              <a:buFont typeface="Arial" panose="020B0604020202020204" pitchFamily="34" charset="0"/>
              <a:buChar char="•"/>
            </a:pPr>
            <a:r>
              <a:rPr lang="es-US" dirty="0"/>
              <a:t>De las 971 lesiones fatales en el trabajo, 386 fueron ocasionadas por resbalones, tropiezos y caídas.</a:t>
            </a:r>
            <a:endParaRPr lang="en-US" dirty="0"/>
          </a:p>
          <a:p>
            <a:pPr algn="r"/>
            <a:endParaRPr lang="en-US" dirty="0"/>
          </a:p>
          <a:p>
            <a:pPr algn="r"/>
            <a:endParaRPr lang="en-US" dirty="0"/>
          </a:p>
          <a:p>
            <a:pPr algn="r"/>
            <a:r>
              <a:rPr lang="en-US" sz="1400" dirty="0" err="1"/>
              <a:t>Oficina</a:t>
            </a:r>
            <a:r>
              <a:rPr lang="en-US" sz="1400" dirty="0"/>
              <a:t> de </a:t>
            </a:r>
            <a:r>
              <a:rPr lang="en-US" sz="1400" dirty="0" err="1"/>
              <a:t>Estadísticas</a:t>
            </a:r>
            <a:r>
              <a:rPr lang="en-US" sz="1400" dirty="0"/>
              <a:t> </a:t>
            </a:r>
            <a:r>
              <a:rPr lang="en-US" sz="1400" dirty="0" err="1"/>
              <a:t>Laborales</a:t>
            </a:r>
            <a:endParaRPr lang="en-US" sz="1400" dirty="0"/>
          </a:p>
        </p:txBody>
      </p:sp>
      <p:sp>
        <p:nvSpPr>
          <p:cNvPr id="8" name="TextBox 7"/>
          <p:cNvSpPr txBox="1"/>
          <p:nvPr/>
        </p:nvSpPr>
        <p:spPr>
          <a:xfrm>
            <a:off x="-611409" y="6124565"/>
            <a:ext cx="5798675" cy="461665"/>
          </a:xfrm>
          <a:prstGeom prst="rect">
            <a:avLst/>
          </a:prstGeom>
          <a:noFill/>
        </p:spPr>
        <p:txBody>
          <a:bodyPr wrap="square" rtlCol="0">
            <a:spAutoFit/>
          </a:bodyPr>
          <a:lstStyle/>
          <a:p>
            <a:pPr algn="ct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tle 4">
            <a:extLst>
              <a:ext uri="{FF2B5EF4-FFF2-40B4-BE49-F238E27FC236}">
                <a16:creationId xmlns:a16="http://schemas.microsoft.com/office/drawing/2014/main" id="{8602D696-ADF2-49C8-0775-357678C4FC23}"/>
              </a:ext>
              <a:ext uri="{C183D7F6-B498-43B3-948B-1728B52AA6E4}">
                <adec:decorative xmlns:adec="http://schemas.microsoft.com/office/drawing/2017/decorative" val="1"/>
              </a:ext>
            </a:extLst>
          </p:cNvPr>
          <p:cNvSpPr txBox="1">
            <a:spLocks/>
          </p:cNvSpPr>
          <p:nvPr/>
        </p:nvSpPr>
        <p:spPr>
          <a:xfrm>
            <a:off x="5719156" y="248162"/>
            <a:ext cx="6008556"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dirty="0"/>
          </a:p>
        </p:txBody>
      </p:sp>
    </p:spTree>
    <p:extLst>
      <p:ext uri="{BB962C8B-B14F-4D97-AF65-F5344CB8AC3E}">
        <p14:creationId xmlns:p14="http://schemas.microsoft.com/office/powerpoint/2010/main" val="22689022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527962" cy="5938004"/>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6FC6BA55-D786-1B8F-69AC-23F8B1467FFE}"/>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j-lt"/>
                <a:ea typeface="+mj-ea"/>
                <a:cs typeface="+mj-cs"/>
              </a:rPr>
              <a:t>Línea </a:t>
            </a:r>
            <a:r>
              <a:rPr kumimoji="0" lang="en-US" sz="3600" b="0" i="0" u="none" strike="noStrike" kern="1200" cap="none" spc="0" normalizeH="0" baseline="0" noProof="0" dirty="0" err="1">
                <a:ln>
                  <a:noFill/>
                </a:ln>
                <a:solidFill>
                  <a:schemeClr val="tx1"/>
                </a:solidFill>
                <a:effectLst/>
                <a:uLnTx/>
                <a:uFillTx/>
                <a:latin typeface="+mj-lt"/>
                <a:ea typeface="+mj-ea"/>
                <a:cs typeface="+mj-cs"/>
              </a:rPr>
              <a:t>salva</a:t>
            </a:r>
            <a:r>
              <a:rPr kumimoji="0" lang="en-US" sz="3600" b="0" i="0" u="none" strike="noStrike" kern="1200" cap="none" spc="0" normalizeH="0" baseline="0" noProof="0" dirty="0">
                <a:ln>
                  <a:noFill/>
                </a:ln>
                <a:solidFill>
                  <a:schemeClr val="tx1"/>
                </a:solidFill>
                <a:effectLst/>
                <a:uLnTx/>
                <a:uFillTx/>
                <a:latin typeface="+mj-lt"/>
                <a:ea typeface="+mj-ea"/>
                <a:cs typeface="+mj-cs"/>
              </a:rPr>
              <a:t> </a:t>
            </a:r>
            <a:r>
              <a:rPr kumimoji="0" lang="en-US" sz="3600" b="0" i="0" u="none" strike="noStrike" kern="1200" cap="none" spc="0" normalizeH="0" baseline="0" noProof="0" dirty="0" err="1">
                <a:ln>
                  <a:noFill/>
                </a:ln>
                <a:solidFill>
                  <a:schemeClr val="tx1"/>
                </a:solidFill>
                <a:effectLst/>
                <a:uLnTx/>
                <a:uFillTx/>
                <a:latin typeface="+mj-lt"/>
                <a:ea typeface="+mj-ea"/>
                <a:cs typeface="+mj-cs"/>
              </a:rPr>
              <a:t>vida</a:t>
            </a:r>
            <a:r>
              <a:rPr kumimoji="0" lang="en-US" sz="3600" b="0" i="0" u="none" strike="noStrike" kern="1200" cap="none" spc="0" normalizeH="0" baseline="0" noProof="0" dirty="0">
                <a:ln>
                  <a:noFill/>
                </a:ln>
                <a:solidFill>
                  <a:schemeClr val="tx1"/>
                </a:solidFill>
                <a:effectLst/>
                <a:uLnTx/>
                <a:uFillTx/>
                <a:latin typeface="+mj-lt"/>
                <a:ea typeface="+mj-ea"/>
                <a:cs typeface="+mj-cs"/>
              </a:rPr>
              <a:t> horizontal</a:t>
            </a:r>
          </a:p>
        </p:txBody>
      </p:sp>
      <p:sp>
        <p:nvSpPr>
          <p:cNvPr id="7" name="TextBox 6"/>
          <p:cNvSpPr txBox="1"/>
          <p:nvPr/>
        </p:nvSpPr>
        <p:spPr>
          <a:xfrm>
            <a:off x="5719156" y="1082900"/>
            <a:ext cx="6263158" cy="2862322"/>
          </a:xfrm>
          <a:prstGeom prst="rect">
            <a:avLst/>
          </a:prstGeom>
          <a:noFill/>
        </p:spPr>
        <p:txBody>
          <a:bodyPr wrap="square" rtlCol="0">
            <a:spAutoFit/>
          </a:bodyPr>
          <a:lstStyle/>
          <a:p>
            <a:r>
              <a:rPr lang="es-US" dirty="0"/>
              <a:t>Una opción efectiva de protección contra caídas para los empleados que trabajan en bordes al frente es la instalación de un sistema anticaídas conectado a una línea salva vidas horizontal que está anclada directamente en la superficie transitable de trabajo.</a:t>
            </a:r>
          </a:p>
          <a:p>
            <a:endParaRPr lang="es-US" dirty="0"/>
          </a:p>
          <a:p>
            <a:r>
              <a:rPr lang="es-US" dirty="0"/>
              <a:t>El sistema de sujeción contra caídas evita que el trabajador llegue a un borde sin protección y la línea salva vidas horizontal le proporciona al operario una movilidad que no sería posible con un sistema </a:t>
            </a:r>
            <a:r>
              <a:rPr lang="es-US" dirty="0" err="1"/>
              <a:t>anticaídas</a:t>
            </a:r>
            <a:r>
              <a:rPr lang="es-US" dirty="0"/>
              <a:t> amarrado a un solo punto de anclaje.</a:t>
            </a:r>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
        <p:nvSpPr>
          <p:cNvPr id="9" name="Rectangle 8">
            <a:hlinkClick r:id="rId5"/>
            <a:extLst>
              <a:ext uri="{FF2B5EF4-FFF2-40B4-BE49-F238E27FC236}">
                <a16:creationId xmlns:a16="http://schemas.microsoft.com/office/drawing/2014/main" id="{A7B56C4B-0069-4B0B-A40A-77EA2D632C04}"/>
              </a:ext>
            </a:extLst>
          </p:cNvPr>
          <p:cNvSpPr/>
          <p:nvPr/>
        </p:nvSpPr>
        <p:spPr>
          <a:xfrm>
            <a:off x="6336656" y="4656135"/>
            <a:ext cx="5046650" cy="674164"/>
          </a:xfrm>
          <a:prstGeom prst="rect">
            <a:avLst/>
          </a:prstGeom>
          <a:solidFill>
            <a:srgbClr val="00577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rPr>
              <a:t>Información</a:t>
            </a:r>
            <a:r>
              <a:rPr lang="en-US" dirty="0">
                <a:solidFill>
                  <a:schemeClr val="bg1"/>
                </a:solidFill>
              </a:rPr>
              <a:t> </a:t>
            </a:r>
            <a:r>
              <a:rPr lang="en-US" dirty="0" err="1">
                <a:solidFill>
                  <a:schemeClr val="bg1"/>
                </a:solidFill>
              </a:rPr>
              <a:t>sobre</a:t>
            </a:r>
            <a:r>
              <a:rPr lang="en-US" dirty="0">
                <a:solidFill>
                  <a:schemeClr val="bg1"/>
                </a:solidFill>
              </a:rPr>
              <a:t> </a:t>
            </a:r>
            <a:r>
              <a:rPr lang="en-US" dirty="0" err="1">
                <a:solidFill>
                  <a:schemeClr val="bg1"/>
                </a:solidFill>
              </a:rPr>
              <a:t>líneas</a:t>
            </a:r>
            <a:r>
              <a:rPr lang="en-US" dirty="0">
                <a:solidFill>
                  <a:schemeClr val="bg1"/>
                </a:solidFill>
              </a:rPr>
              <a:t> </a:t>
            </a:r>
            <a:r>
              <a:rPr lang="en-US" dirty="0" err="1">
                <a:solidFill>
                  <a:schemeClr val="bg1"/>
                </a:solidFill>
              </a:rPr>
              <a:t>salva</a:t>
            </a:r>
            <a:r>
              <a:rPr lang="en-US" dirty="0">
                <a:solidFill>
                  <a:schemeClr val="bg1"/>
                </a:solidFill>
              </a:rPr>
              <a:t> </a:t>
            </a:r>
            <a:r>
              <a:rPr lang="en-US" dirty="0" err="1">
                <a:solidFill>
                  <a:schemeClr val="bg1"/>
                </a:solidFill>
              </a:rPr>
              <a:t>vidas</a:t>
            </a:r>
            <a:r>
              <a:rPr lang="en-US" dirty="0">
                <a:solidFill>
                  <a:schemeClr val="bg1"/>
                </a:solidFill>
              </a:rPr>
              <a:t> </a:t>
            </a:r>
            <a:r>
              <a:rPr lang="en-US" dirty="0" err="1">
                <a:solidFill>
                  <a:schemeClr val="bg1"/>
                </a:solidFill>
              </a:rPr>
              <a:t>horizontales</a:t>
            </a:r>
            <a:endParaRPr lang="en-US" dirty="0">
              <a:solidFill>
                <a:schemeClr val="bg1"/>
              </a:solidFill>
            </a:endParaRPr>
          </a:p>
        </p:txBody>
      </p:sp>
      <p:sp>
        <p:nvSpPr>
          <p:cNvPr id="6" name="TextBox 5">
            <a:extLst>
              <a:ext uri="{FF2B5EF4-FFF2-40B4-BE49-F238E27FC236}">
                <a16:creationId xmlns:a16="http://schemas.microsoft.com/office/drawing/2014/main" id="{7A096193-7B0D-ABAE-59FA-3D1C45866BD1}"/>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andamios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79006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pic>
        <p:nvPicPr>
          <p:cNvPr id="3" name="Online Media 2" descr="Protección de agujeros y aberturas: tragaluces, respiraderos, ventanas, protección contra caídas">
            <a:hlinkClick r:id="" action="ppaction://media"/>
            <a:extLst>
              <a:ext uri="{FF2B5EF4-FFF2-40B4-BE49-F238E27FC236}">
                <a16:creationId xmlns:a16="http://schemas.microsoft.com/office/drawing/2014/main" id="{CAF002A7-519E-5940-B865-AD01C9AEE1D2}"/>
              </a:ext>
            </a:extLst>
          </p:cNvPr>
          <p:cNvPicPr>
            <a:picLocks noRot="1" noChangeAspect="1"/>
          </p:cNvPicPr>
          <p:nvPr>
            <a:videoFile r:link="rId1"/>
          </p:nvPr>
        </p:nvPicPr>
        <p:blipFill>
          <a:blip r:embed="rId5"/>
          <a:stretch>
            <a:fillRect/>
          </a:stretch>
        </p:blipFill>
        <p:spPr>
          <a:xfrm>
            <a:off x="-10906" y="8706"/>
            <a:ext cx="12192000" cy="5852796"/>
          </a:xfrm>
          <a:prstGeom prst="rect">
            <a:avLst/>
          </a:prstGeom>
        </p:spPr>
      </p:pic>
      <p:sp>
        <p:nvSpPr>
          <p:cNvPr id="5" name="Title 4">
            <a:extLst>
              <a:ext uri="{FF2B5EF4-FFF2-40B4-BE49-F238E27FC236}">
                <a16:creationId xmlns:a16="http://schemas.microsoft.com/office/drawing/2014/main" id="{631989A4-0A80-0DEA-329E-679291BBC01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Orificios</a:t>
            </a:r>
            <a:r>
              <a:rPr lang="en-US" dirty="0"/>
              <a:t> (Hoyos) </a:t>
            </a:r>
            <a:r>
              <a:rPr lang="en-US" dirty="0" err="1"/>
              <a:t>Aberturas</a:t>
            </a:r>
            <a:endParaRPr lang="en-US" dirty="0"/>
          </a:p>
        </p:txBody>
      </p:sp>
      <p:sp>
        <p:nvSpPr>
          <p:cNvPr id="6" name="TextBox 5">
            <a:extLst>
              <a:ext uri="{FF2B5EF4-FFF2-40B4-BE49-F238E27FC236}">
                <a16:creationId xmlns:a16="http://schemas.microsoft.com/office/drawing/2014/main" id="{2D97F7B2-2FEA-1144-D983-6BD56FDBA578}"/>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andamios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6463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834" y="0"/>
            <a:ext cx="4524293" cy="585279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E1099734-3B0F-7980-518A-ECCF01337BE8}"/>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j-lt"/>
                <a:ea typeface="+mj-ea"/>
                <a:cs typeface="+mj-cs"/>
              </a:rPr>
              <a:t>Formulario</a:t>
            </a:r>
            <a:r>
              <a:rPr kumimoji="0" lang="en-US" sz="3600" b="0" i="0" u="none" strike="noStrike" kern="1200" cap="none" spc="0" normalizeH="0" baseline="0" noProof="0" dirty="0">
                <a:ln>
                  <a:noFill/>
                </a:ln>
                <a:solidFill>
                  <a:schemeClr val="tx1"/>
                </a:solidFill>
                <a:effectLst/>
                <a:uLnTx/>
                <a:uFillTx/>
                <a:latin typeface="+mj-lt"/>
                <a:ea typeface="+mj-ea"/>
                <a:cs typeface="+mj-cs"/>
              </a:rPr>
              <a:t> de </a:t>
            </a:r>
            <a:r>
              <a:rPr kumimoji="0" lang="en-US" sz="3600" b="0" i="0" u="none" strike="noStrike" kern="1200" cap="none" spc="0" normalizeH="0" baseline="0" noProof="0" dirty="0" err="1">
                <a:ln>
                  <a:noFill/>
                </a:ln>
                <a:solidFill>
                  <a:schemeClr val="tx1"/>
                </a:solidFill>
                <a:effectLst/>
                <a:uLnTx/>
                <a:uFillTx/>
                <a:latin typeface="+mj-lt"/>
                <a:ea typeface="+mj-ea"/>
                <a:cs typeface="+mj-cs"/>
              </a:rPr>
              <a:t>Inspección</a:t>
            </a:r>
            <a:r>
              <a:rPr kumimoji="0" lang="en-US" sz="3600" b="0" i="0" u="none" strike="noStrike" kern="1200" cap="none" spc="0" normalizeH="0" baseline="0" noProof="0" dirty="0">
                <a:ln>
                  <a:noFill/>
                </a:ln>
                <a:solidFill>
                  <a:schemeClr val="tx1"/>
                </a:solidFill>
                <a:effectLst/>
                <a:uLnTx/>
                <a:uFillTx/>
                <a:latin typeface="+mj-lt"/>
                <a:ea typeface="+mj-ea"/>
                <a:cs typeface="+mj-cs"/>
              </a:rPr>
              <a:t> de </a:t>
            </a:r>
            <a:r>
              <a:rPr kumimoji="0" lang="en-US" sz="3600" b="0" i="0" u="none" strike="noStrike" kern="1200" cap="none" spc="0" normalizeH="0" baseline="0" noProof="0" dirty="0" err="1">
                <a:ln>
                  <a:noFill/>
                </a:ln>
                <a:solidFill>
                  <a:schemeClr val="tx1"/>
                </a:solidFill>
                <a:effectLst/>
                <a:uLnTx/>
                <a:uFillTx/>
                <a:latin typeface="+mj-lt"/>
                <a:ea typeface="+mj-ea"/>
                <a:cs typeface="+mj-cs"/>
              </a:rPr>
              <a:t>Orificios</a:t>
            </a:r>
            <a:r>
              <a:rPr kumimoji="0" lang="en-US" sz="3600" b="0" i="0" u="none" strike="noStrike" kern="1200" cap="none" spc="0" normalizeH="0" baseline="0" noProof="0" dirty="0">
                <a:ln>
                  <a:noFill/>
                </a:ln>
                <a:solidFill>
                  <a:schemeClr val="tx1"/>
                </a:solidFill>
                <a:effectLst/>
                <a:uLnTx/>
                <a:uFillTx/>
                <a:latin typeface="+mj-lt"/>
                <a:ea typeface="+mj-ea"/>
                <a:cs typeface="+mj-cs"/>
              </a:rPr>
              <a:t> y </a:t>
            </a:r>
            <a:r>
              <a:rPr kumimoji="0" lang="en-US" sz="3600" b="0" i="0" u="none" strike="noStrike" kern="1200" cap="none" spc="0" normalizeH="0" baseline="0" noProof="0" dirty="0" err="1">
                <a:ln>
                  <a:noFill/>
                </a:ln>
                <a:solidFill>
                  <a:schemeClr val="tx1"/>
                </a:solidFill>
                <a:effectLst/>
                <a:uLnTx/>
                <a:uFillTx/>
                <a:latin typeface="+mj-lt"/>
                <a:ea typeface="+mj-ea"/>
                <a:cs typeface="+mj-cs"/>
              </a:rPr>
              <a:t>Aberturas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719156" y="1595226"/>
            <a:ext cx="6178677" cy="2246769"/>
          </a:xfrm>
          <a:prstGeom prst="rect">
            <a:avLst/>
          </a:prstGeom>
          <a:noFill/>
        </p:spPr>
        <p:txBody>
          <a:bodyPr wrap="square" rtlCol="0">
            <a:spAutoFit/>
          </a:bodyPr>
          <a:lstStyle/>
          <a:p>
            <a:r>
              <a:rPr lang="es-US" sz="2000" dirty="0"/>
              <a:t>Un formulario de inspección de orificios y aberturas es una herramienta valiosa para identificar y corregir algunos de los peligros que están presentes al trabajar alrededor de orificios y aberturas.</a:t>
            </a:r>
          </a:p>
          <a:p>
            <a:endParaRPr lang="es-US" sz="2000" dirty="0"/>
          </a:p>
          <a:p>
            <a:r>
              <a:rPr lang="es-US" sz="2000" dirty="0"/>
              <a:t>Haga clic en el botón para ver el formulario de inspección de orificios y aberturas.</a:t>
            </a:r>
            <a:endParaRPr lang="en-US" sz="2800"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
        <p:nvSpPr>
          <p:cNvPr id="9" name="Rectangle 8">
            <a:extLst>
              <a:ext uri="{FF2B5EF4-FFF2-40B4-BE49-F238E27FC236}">
                <a16:creationId xmlns:a16="http://schemas.microsoft.com/office/drawing/2014/main" id="{A7B56C4B-0069-4B0B-A40A-77EA2D632C04}"/>
              </a:ext>
            </a:extLst>
          </p:cNvPr>
          <p:cNvSpPr/>
          <p:nvPr/>
        </p:nvSpPr>
        <p:spPr>
          <a:xfrm>
            <a:off x="6163733" y="4699161"/>
            <a:ext cx="5046650" cy="674164"/>
          </a:xfrm>
          <a:prstGeom prst="rect">
            <a:avLst/>
          </a:prstGeom>
          <a:solidFill>
            <a:srgbClr val="00577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solidFill>
                  <a:schemeClr val="bg1"/>
                </a:solidFill>
                <a:hlinkClick r:id="rId5">
                  <a:extLst>
                    <a:ext uri="{A12FA001-AC4F-418D-AE19-62706E023703}">
                      <ahyp:hlinkClr xmlns:ahyp="http://schemas.microsoft.com/office/drawing/2018/hyperlinkcolor" val="tx"/>
                    </a:ext>
                  </a:extLst>
                </a:hlinkClick>
              </a:rPr>
              <a:t>Formulario de Inspección de Orificios y Aberturas</a:t>
            </a:r>
            <a:endParaRPr lang="en-US" dirty="0">
              <a:solidFill>
                <a:schemeClr val="bg1"/>
              </a:solidFill>
            </a:endParaRPr>
          </a:p>
        </p:txBody>
      </p:sp>
      <p:sp>
        <p:nvSpPr>
          <p:cNvPr id="6" name="TextBox 5">
            <a:extLst>
              <a:ext uri="{FF2B5EF4-FFF2-40B4-BE49-F238E27FC236}">
                <a16:creationId xmlns:a16="http://schemas.microsoft.com/office/drawing/2014/main" id="{0B4EB91B-1B99-B210-999B-5891673668B4}"/>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andamios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707920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61" y="0"/>
            <a:ext cx="5448639" cy="585279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DA24DA9D-29F0-D4D8-EDCC-5B2EB89A5D91}"/>
              </a:ext>
            </a:extLst>
          </p:cNvPr>
          <p:cNvSpPr txBox="1">
            <a:spLocks noGrp="1"/>
          </p:cNvSpPr>
          <p:nvPr>
            <p:ph type="title" idx="4294967295"/>
          </p:nvPr>
        </p:nvSpPr>
        <p:spPr>
          <a:xfrm>
            <a:off x="5719156" y="248162"/>
            <a:ext cx="6008556" cy="9149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j-lt"/>
                <a:ea typeface="+mj-ea"/>
                <a:cs typeface="+mj-cs"/>
              </a:rPr>
              <a:t>Claraboyas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719156" y="1163091"/>
            <a:ext cx="6505204" cy="707886"/>
          </a:xfrm>
          <a:prstGeom prst="rect">
            <a:avLst/>
          </a:prstGeom>
          <a:noFill/>
        </p:spPr>
        <p:txBody>
          <a:bodyPr wrap="square" rtlCol="0">
            <a:spAutoFit/>
          </a:bodyPr>
          <a:lstStyle/>
          <a:p>
            <a:r>
              <a:rPr lang="es-US" sz="2000" dirty="0"/>
              <a:t>Si quiere ver otro video sobre una historia real de un hombre que se cayó a través una claraboya, haga clic en el botón.</a:t>
            </a:r>
            <a:endParaRPr lang="en-US" sz="2800"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7"/>
          </a:xfrm>
          <a:prstGeom prst="rect">
            <a:avLst/>
          </a:prstGeom>
        </p:spPr>
      </p:pic>
      <p:sp>
        <p:nvSpPr>
          <p:cNvPr id="9" name="Rectangle 8">
            <a:extLst>
              <a:ext uri="{FF2B5EF4-FFF2-40B4-BE49-F238E27FC236}">
                <a16:creationId xmlns:a16="http://schemas.microsoft.com/office/drawing/2014/main" id="{A7B56C4B-0069-4B0B-A40A-77EA2D632C04}"/>
              </a:ext>
            </a:extLst>
          </p:cNvPr>
          <p:cNvSpPr/>
          <p:nvPr/>
        </p:nvSpPr>
        <p:spPr>
          <a:xfrm>
            <a:off x="6259586" y="2754836"/>
            <a:ext cx="5046650" cy="674164"/>
          </a:xfrm>
          <a:prstGeom prst="rect">
            <a:avLst/>
          </a:prstGeom>
          <a:solidFill>
            <a:srgbClr val="00577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a:solidFill>
                  <a:schemeClr val="bg1"/>
                </a:solidFill>
                <a:hlinkClick r:id="rId5">
                  <a:extLst>
                    <a:ext uri="{A12FA001-AC4F-418D-AE19-62706E023703}">
                      <ahyp:hlinkClr xmlns:ahyp="http://schemas.microsoft.com/office/drawing/2018/hyperlinkcolor" val="tx"/>
                    </a:ext>
                  </a:extLst>
                </a:hlinkClick>
              </a:rPr>
              <a:t>Prevención de las Caídas a través de las Claraboyas</a:t>
            </a:r>
            <a:endParaRPr lang="en-US" dirty="0">
              <a:solidFill>
                <a:schemeClr val="bg1"/>
              </a:solidFill>
            </a:endParaRPr>
          </a:p>
        </p:txBody>
      </p:sp>
      <p:sp>
        <p:nvSpPr>
          <p:cNvPr id="6" name="TextBox 5">
            <a:extLst>
              <a:ext uri="{FF2B5EF4-FFF2-40B4-BE49-F238E27FC236}">
                <a16:creationId xmlns:a16="http://schemas.microsoft.com/office/drawing/2014/main" id="{47361BB5-91B5-A8A2-4D87-823E535A561B}"/>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andamios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253247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 y="2542903"/>
            <a:ext cx="12192001" cy="1446550"/>
          </a:xfrm>
          <a:prstGeom prst="rect">
            <a:avLst/>
          </a:prstGeom>
          <a:noFill/>
        </p:spPr>
        <p:txBody>
          <a:bodyPr wrap="square" rtlCol="0">
            <a:spAutoFit/>
          </a:bodyPr>
          <a:lstStyle/>
          <a:p>
            <a:pPr algn="ctr"/>
            <a:r>
              <a:rPr lang="es-US" sz="4400" b="1"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EN LA CONSTRUCCIÓN</a:t>
            </a:r>
            <a:endPar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itle 7"/>
          <p:cNvSpPr txBox="1">
            <a:spLocks noGrp="1"/>
          </p:cNvSpPr>
          <p:nvPr>
            <p:ph type="title" idx="4294967295"/>
          </p:nvPr>
        </p:nvSpPr>
        <p:spPr>
          <a:xfrm>
            <a:off x="-1" y="4017926"/>
            <a:ext cx="12192001"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Módulo 6 – </a:t>
            </a:r>
            <a:r>
              <a:rPr kumimoji="0" lang="es-ES_tradnl"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Conclusión</a:t>
            </a:r>
            <a:endPar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logotipo de Departamento de servicios para consumidores y negocios">
            <a:extLst>
              <a:ext uri="{FF2B5EF4-FFF2-40B4-BE49-F238E27FC236}">
                <a16:creationId xmlns:a16="http://schemas.microsoft.com/office/drawing/2014/main" id="{9ACB60EC-AD52-FAE0-31FD-8E2DC149C8E6}"/>
              </a:ext>
            </a:extLst>
          </p:cNvPr>
          <p:cNvPicPr>
            <a:picLocks noChangeAspect="1"/>
          </p:cNvPicPr>
          <p:nvPr/>
        </p:nvPicPr>
        <p:blipFill>
          <a:blip r:embed="rId4"/>
          <a:srcRect/>
          <a:stretch/>
        </p:blipFill>
        <p:spPr>
          <a:xfrm>
            <a:off x="277872" y="192498"/>
            <a:ext cx="3080280" cy="1011156"/>
          </a:xfrm>
          <a:prstGeom prst="rect">
            <a:avLst/>
          </a:prstGeom>
        </p:spPr>
      </p:pic>
      <p:pic>
        <p:nvPicPr>
          <p:cNvPr id="4" name="Picture 3" descr="logotipo de Oregon OSHA">
            <a:extLst>
              <a:ext uri="{FF2B5EF4-FFF2-40B4-BE49-F238E27FC236}">
                <a16:creationId xmlns:a16="http://schemas.microsoft.com/office/drawing/2014/main" id="{7559C974-D196-2EA7-6EA4-82FBED6C8367}"/>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575300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9" name="TextBox 8"/>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Online Media 2" descr="Capacitación en protección contra caídas para empresas de construcción">
            <a:hlinkClick r:id="" action="ppaction://media"/>
            <a:extLst>
              <a:ext uri="{FF2B5EF4-FFF2-40B4-BE49-F238E27FC236}">
                <a16:creationId xmlns:a16="http://schemas.microsoft.com/office/drawing/2014/main" id="{14DB007B-9B10-4947-9594-314FA0FB80D0}"/>
              </a:ext>
            </a:extLst>
          </p:cNvPr>
          <p:cNvPicPr>
            <a:picLocks noRot="1" noChangeAspect="1"/>
          </p:cNvPicPr>
          <p:nvPr>
            <a:videoFile r:link="rId1"/>
          </p:nvPr>
        </p:nvPicPr>
        <p:blipFill>
          <a:blip r:embed="rId5"/>
          <a:stretch>
            <a:fillRect/>
          </a:stretch>
        </p:blipFill>
        <p:spPr>
          <a:xfrm>
            <a:off x="0" y="0"/>
            <a:ext cx="12192000" cy="5865668"/>
          </a:xfrm>
          <a:prstGeom prst="rect">
            <a:avLst/>
          </a:prstGeom>
        </p:spPr>
      </p:pic>
      <p:sp>
        <p:nvSpPr>
          <p:cNvPr id="4" name="Title 3">
            <a:extLst>
              <a:ext uri="{FF2B5EF4-FFF2-40B4-BE49-F238E27FC236}">
                <a16:creationId xmlns:a16="http://schemas.microsoft.com/office/drawing/2014/main" id="{F93A2EFE-7E9E-C0CA-1E99-F37CF13AD62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La </a:t>
            </a:r>
            <a:r>
              <a:rPr lang="en-US" dirty="0" err="1"/>
              <a:t>importancia</a:t>
            </a:r>
            <a:r>
              <a:rPr lang="en-US" dirty="0"/>
              <a:t> de la </a:t>
            </a:r>
            <a:r>
              <a:rPr lang="en-US" dirty="0" err="1"/>
              <a:t>capacitación</a:t>
            </a:r>
            <a:endParaRPr lang="en-US" dirty="0"/>
          </a:p>
        </p:txBody>
      </p:sp>
    </p:spTree>
    <p:extLst>
      <p:ext uri="{BB962C8B-B14F-4D97-AF65-F5344CB8AC3E}">
        <p14:creationId xmlns:p14="http://schemas.microsoft.com/office/powerpoint/2010/main" val="315317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626"/>
            <a:ext cx="5464117" cy="5869423"/>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CA94362F-6EBD-110D-BAF4-2E7BB070B2DA}"/>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j-lt"/>
                <a:ea typeface="+mj-ea"/>
                <a:cs typeface="+mj-cs"/>
              </a:rPr>
              <a:t>Certificación</a:t>
            </a:r>
            <a:r>
              <a:rPr kumimoji="0" lang="en-US" sz="3600" b="0" i="0" u="none" strike="noStrike" kern="1200" cap="none" spc="0" normalizeH="0" baseline="0" noProof="0" dirty="0">
                <a:ln>
                  <a:noFill/>
                </a:ln>
                <a:solidFill>
                  <a:schemeClr val="tx1"/>
                </a:solidFill>
                <a:effectLst/>
                <a:uLnTx/>
                <a:uFillTx/>
                <a:latin typeface="+mj-lt"/>
                <a:ea typeface="+mj-ea"/>
                <a:cs typeface="+mj-cs"/>
              </a:rPr>
              <a:t> de la </a:t>
            </a:r>
            <a:r>
              <a:rPr kumimoji="0" lang="en-US" sz="3600" b="0" i="0" u="none" strike="noStrike" kern="1200" cap="none" spc="0" normalizeH="0" baseline="0" noProof="0" dirty="0" err="1">
                <a:ln>
                  <a:noFill/>
                </a:ln>
                <a:solidFill>
                  <a:schemeClr val="tx1"/>
                </a:solidFill>
                <a:effectLst/>
                <a:uLnTx/>
                <a:uFillTx/>
                <a:latin typeface="+mj-lt"/>
                <a:ea typeface="+mj-ea"/>
                <a:cs typeface="+mj-cs"/>
              </a:rPr>
              <a:t>Capacitación</a:t>
            </a:r>
            <a:r>
              <a:rPr kumimoji="0" lang="en-US" sz="3600" b="0" i="0" u="none" strike="noStrike" kern="1200" cap="none" spc="0" normalizeH="0" baseline="0" noProof="0" dirty="0">
                <a:ln>
                  <a:noFill/>
                </a:ln>
                <a:solidFill>
                  <a:schemeClr val="tx1"/>
                </a:solidFill>
                <a:effectLst/>
                <a:uLnTx/>
                <a:uFillTx/>
                <a:latin typeface="+mj-lt"/>
                <a:ea typeface="+mj-ea"/>
                <a:cs typeface="+mj-cs"/>
              </a:rPr>
              <a:t> </a:t>
            </a:r>
          </a:p>
        </p:txBody>
      </p:sp>
      <p:sp>
        <p:nvSpPr>
          <p:cNvPr id="7" name="TextBox 6"/>
          <p:cNvSpPr txBox="1"/>
          <p:nvPr/>
        </p:nvSpPr>
        <p:spPr>
          <a:xfrm>
            <a:off x="5719155" y="1089164"/>
            <a:ext cx="6274349" cy="3693319"/>
          </a:xfrm>
          <a:prstGeom prst="rect">
            <a:avLst/>
          </a:prstGeom>
          <a:noFill/>
        </p:spPr>
        <p:txBody>
          <a:bodyPr wrap="square" rtlCol="0">
            <a:spAutoFit/>
          </a:bodyPr>
          <a:lstStyle/>
          <a:p>
            <a:r>
              <a:rPr lang="es-US" dirty="0"/>
              <a:t>Con respecto a la certificación de la capacitación, el empleador debe verificar que se cumpla mediante la preparación del registro de certificación por escrito. Este registro debe tener el nombre u otra identificación del empleado capacitado, las fechas de la capacitación y la firma de la persona que la llevó a cabo o el empleador. Una vez que todo esto esté completo, debe guardar la última certificación de capacitación.</a:t>
            </a:r>
          </a:p>
          <a:p>
            <a:endParaRPr lang="es-US" dirty="0"/>
          </a:p>
          <a:p>
            <a:r>
              <a:rPr lang="es-US" dirty="0"/>
              <a:t>En algunas ocasiones, el empleado puede haber recibido capacitación de un empleador anterior. Si el empleador actual se basa en esto, el registro debe indicar que el empleador actual estableció que la capacitación previa fue adecuada, en lugar de la fecha de la capacitación actual.</a:t>
            </a:r>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6" name="TextBox 5">
            <a:extLst>
              <a:ext uri="{FF2B5EF4-FFF2-40B4-BE49-F238E27FC236}">
                <a16:creationId xmlns:a16="http://schemas.microsoft.com/office/drawing/2014/main" id="{8F2AC03E-AED9-2D64-B46C-DB4FAABDC572}"/>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994688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626"/>
            <a:ext cx="5464117" cy="5869423"/>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A5C3FE41-0F4B-B3A1-B145-6639ADE71B3E}"/>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j-lt"/>
                <a:ea typeface="+mj-ea"/>
                <a:cs typeface="+mj-cs"/>
              </a:rPr>
              <a:t>Volver a </a:t>
            </a:r>
            <a:r>
              <a:rPr kumimoji="0" lang="en-US" sz="3600" b="0" i="0" u="none" strike="noStrike" kern="1200" cap="none" spc="0" normalizeH="0" baseline="0" noProof="0" dirty="0" err="1">
                <a:ln>
                  <a:noFill/>
                </a:ln>
                <a:solidFill>
                  <a:schemeClr val="tx1"/>
                </a:solidFill>
                <a:effectLst/>
                <a:uLnTx/>
                <a:uFillTx/>
                <a:latin typeface="+mj-lt"/>
                <a:ea typeface="+mj-ea"/>
                <a:cs typeface="+mj-cs"/>
              </a:rPr>
              <a:t>Capacitarse</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719156" y="1012037"/>
            <a:ext cx="6125514" cy="4093428"/>
          </a:xfrm>
          <a:prstGeom prst="rect">
            <a:avLst/>
          </a:prstGeom>
          <a:noFill/>
        </p:spPr>
        <p:txBody>
          <a:bodyPr wrap="square" rtlCol="0">
            <a:spAutoFit/>
          </a:bodyPr>
          <a:lstStyle/>
          <a:p>
            <a:r>
              <a:rPr lang="es-US" sz="2000" dirty="0"/>
              <a:t>Cuando el empleador tiene motivos para creer que un empleado que ya ha recibido capacitación no cuenta con los conocimientos o las habilidades exigidas, tiene que volver a capacitarlo. Los ejemplos donde se exige volver a capacitar incluyen los siguientes:</a:t>
            </a:r>
          </a:p>
          <a:p>
            <a:endParaRPr lang="es-US" sz="2000" dirty="0"/>
          </a:p>
          <a:p>
            <a:r>
              <a:rPr lang="es-US" sz="2000" dirty="0"/>
              <a:t>Los cambios en el lugar de trabajo o los sistemas de protección contra caídas que se utilizan hicieron que la capacitación previa quede obsoleta.</a:t>
            </a:r>
          </a:p>
          <a:p>
            <a:endParaRPr lang="es-US" sz="2000" dirty="0"/>
          </a:p>
          <a:p>
            <a:r>
              <a:rPr lang="es-US" sz="2000" dirty="0"/>
              <a:t>Es evidente que el empleado no ha retenido los conocimientos y las habilidades necesarias de la capacitación.</a:t>
            </a:r>
            <a:endParaRPr lang="en-US" sz="1700"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6" name="TextBox 5">
            <a:extLst>
              <a:ext uri="{FF2B5EF4-FFF2-40B4-BE49-F238E27FC236}">
                <a16:creationId xmlns:a16="http://schemas.microsoft.com/office/drawing/2014/main" id="{5C75966C-2C17-A6D5-5DBB-480F2CF0F049}"/>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524779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626"/>
            <a:ext cx="5464117" cy="5869423"/>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135ED4BD-D8BF-2FE7-2DEC-910D0C760ADA}"/>
              </a:ext>
            </a:extLst>
          </p:cNvPr>
          <p:cNvSpPr txBox="1">
            <a:spLocks noGrp="1"/>
          </p:cNvSpPr>
          <p:nvPr>
            <p:ph type="title" idx="4294967295"/>
          </p:nvPr>
        </p:nvSpPr>
        <p:spPr>
          <a:xfrm>
            <a:off x="5719156" y="248162"/>
            <a:ext cx="6008556" cy="7619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j-lt"/>
                <a:ea typeface="+mj-ea"/>
                <a:cs typeface="+mj-cs"/>
              </a:rPr>
              <a:t>Requisitos</a:t>
            </a:r>
            <a:r>
              <a:rPr kumimoji="0" lang="en-US" sz="3600" b="0" i="0" u="none" strike="noStrike" kern="1200" cap="none" spc="0" normalizeH="0" baseline="0" noProof="0" dirty="0">
                <a:ln>
                  <a:noFill/>
                </a:ln>
                <a:solidFill>
                  <a:schemeClr val="tx1"/>
                </a:solidFill>
                <a:effectLst/>
                <a:uLnTx/>
                <a:uFillTx/>
                <a:latin typeface="+mj-lt"/>
                <a:ea typeface="+mj-ea"/>
                <a:cs typeface="+mj-cs"/>
              </a:rPr>
              <a:t> de </a:t>
            </a:r>
            <a:r>
              <a:rPr kumimoji="0" lang="en-US" sz="3600" b="0" i="0" u="none" strike="noStrike" kern="1200" cap="none" spc="0" normalizeH="0" baseline="0" noProof="0" dirty="0" err="1">
                <a:ln>
                  <a:noFill/>
                </a:ln>
                <a:solidFill>
                  <a:schemeClr val="tx1"/>
                </a:solidFill>
                <a:effectLst/>
                <a:uLnTx/>
                <a:uFillTx/>
                <a:latin typeface="+mj-lt"/>
                <a:ea typeface="+mj-ea"/>
                <a:cs typeface="+mj-cs"/>
              </a:rPr>
              <a:t>capacitación</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550194" y="802081"/>
            <a:ext cx="6641805" cy="1969770"/>
          </a:xfrm>
          <a:prstGeom prst="rect">
            <a:avLst/>
          </a:prstGeom>
          <a:noFill/>
        </p:spPr>
        <p:txBody>
          <a:bodyPr wrap="square" rtlCol="0">
            <a:spAutoFit/>
          </a:bodyPr>
          <a:lstStyle/>
          <a:p>
            <a:r>
              <a:rPr lang="es-US" sz="1600" dirty="0"/>
              <a:t>Antes de que un empleado esté expuesto a un riesgo de sufrir caídas, el empleador debe proporcionar una capacitación para cada uno de ellos que utilice sistemas personales de protección contra caídas o para aquellos que tengan la obligación de recibir capacitación según lo especificado por </a:t>
            </a:r>
            <a:r>
              <a:rPr lang="es-US" sz="1600" dirty="0" err="1"/>
              <a:t>Oregon</a:t>
            </a:r>
            <a:r>
              <a:rPr lang="es-US" sz="1600" dirty="0"/>
              <a:t> OSHA.</a:t>
            </a:r>
          </a:p>
          <a:p>
            <a:endParaRPr lang="es-US" sz="1000" dirty="0"/>
          </a:p>
          <a:p>
            <a:r>
              <a:rPr lang="es-US" sz="1600" dirty="0"/>
              <a:t>Para obtener más información sobre las capacitaciones, haga clic en los botones.</a:t>
            </a:r>
            <a:endParaRPr lang="en-US" sz="1600"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10" name="Rectangle 9">
            <a:extLst>
              <a:ext uri="{FF2B5EF4-FFF2-40B4-BE49-F238E27FC236}">
                <a16:creationId xmlns:a16="http://schemas.microsoft.com/office/drawing/2014/main" id="{F13741D9-AD81-4950-842F-5AC2CEF85A45}"/>
              </a:ext>
            </a:extLst>
          </p:cNvPr>
          <p:cNvSpPr/>
          <p:nvPr/>
        </p:nvSpPr>
        <p:spPr>
          <a:xfrm>
            <a:off x="6096000" y="2736205"/>
            <a:ext cx="5046650" cy="674164"/>
          </a:xfrm>
          <a:prstGeom prst="rect">
            <a:avLst/>
          </a:prstGeom>
          <a:solidFill>
            <a:srgbClr val="00577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5">
                  <a:extLst>
                    <a:ext uri="{A12FA001-AC4F-418D-AE19-62706E023703}">
                      <ahyp:hlinkClr xmlns:ahyp="http://schemas.microsoft.com/office/drawing/2018/hyperlinkcolor" val="tx"/>
                    </a:ext>
                  </a:extLst>
                </a:hlinkClick>
              </a:rPr>
              <a:t>Protección contra caídas en las tareas de construcción</a:t>
            </a:r>
            <a:endParaRPr lang="en-US" dirty="0">
              <a:solidFill>
                <a:schemeClr val="bg1"/>
              </a:solidFill>
            </a:endParaRPr>
          </a:p>
        </p:txBody>
      </p:sp>
      <p:sp>
        <p:nvSpPr>
          <p:cNvPr id="11" name="Rectangle 10">
            <a:extLst>
              <a:ext uri="{FF2B5EF4-FFF2-40B4-BE49-F238E27FC236}">
                <a16:creationId xmlns:a16="http://schemas.microsoft.com/office/drawing/2014/main" id="{50067567-7091-4C35-9B7E-55FF22186094}"/>
              </a:ext>
            </a:extLst>
          </p:cNvPr>
          <p:cNvSpPr/>
          <p:nvPr/>
        </p:nvSpPr>
        <p:spPr>
          <a:xfrm>
            <a:off x="6096000" y="3517078"/>
            <a:ext cx="5046650" cy="674164"/>
          </a:xfrm>
          <a:prstGeom prst="rect">
            <a:avLst/>
          </a:prstGeom>
          <a:solidFill>
            <a:srgbClr val="00577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6">
                  <a:extLst>
                    <a:ext uri="{A12FA001-AC4F-418D-AE19-62706E023703}">
                      <ahyp:hlinkClr xmlns:ahyp="http://schemas.microsoft.com/office/drawing/2018/hyperlinkcolor" val="tx"/>
                    </a:ext>
                  </a:extLst>
                </a:hlinkClick>
              </a:rPr>
              <a:t>División 3, Subdivisión M, Protección contra Caídas</a:t>
            </a:r>
            <a:endParaRPr lang="en-US" dirty="0">
              <a:solidFill>
                <a:schemeClr val="bg1"/>
              </a:solidFill>
            </a:endParaRPr>
          </a:p>
        </p:txBody>
      </p:sp>
      <p:sp>
        <p:nvSpPr>
          <p:cNvPr id="12" name="Rectangle 11">
            <a:extLst>
              <a:ext uri="{FF2B5EF4-FFF2-40B4-BE49-F238E27FC236}">
                <a16:creationId xmlns:a16="http://schemas.microsoft.com/office/drawing/2014/main" id="{1625755D-6098-AB4B-BB68-65FE8A20EA19}"/>
              </a:ext>
            </a:extLst>
          </p:cNvPr>
          <p:cNvSpPr/>
          <p:nvPr/>
        </p:nvSpPr>
        <p:spPr>
          <a:xfrm>
            <a:off x="6096000" y="4291809"/>
            <a:ext cx="5046650" cy="674164"/>
          </a:xfrm>
          <a:prstGeom prst="rect">
            <a:avLst/>
          </a:prstGeom>
          <a:solidFill>
            <a:srgbClr val="00577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7">
                  <a:extLst>
                    <a:ext uri="{A12FA001-AC4F-418D-AE19-62706E023703}">
                      <ahyp:hlinkClr xmlns:ahyp="http://schemas.microsoft.com/office/drawing/2018/hyperlinkcolor" val="tx"/>
                    </a:ext>
                  </a:extLst>
                </a:hlinkClick>
              </a:rPr>
              <a:t>Superficies transitables de trabajo: a simple vista</a:t>
            </a:r>
            <a:endParaRPr lang="en-US" dirty="0">
              <a:solidFill>
                <a:schemeClr val="bg1"/>
              </a:solidFill>
            </a:endParaRPr>
          </a:p>
        </p:txBody>
      </p:sp>
      <p:sp>
        <p:nvSpPr>
          <p:cNvPr id="13" name="Rectangle 12">
            <a:extLst>
              <a:ext uri="{FF2B5EF4-FFF2-40B4-BE49-F238E27FC236}">
                <a16:creationId xmlns:a16="http://schemas.microsoft.com/office/drawing/2014/main" id="{A6363376-89D9-F244-8AB2-5C87B37E8619}"/>
              </a:ext>
            </a:extLst>
          </p:cNvPr>
          <p:cNvSpPr/>
          <p:nvPr/>
        </p:nvSpPr>
        <p:spPr>
          <a:xfrm>
            <a:off x="6096000" y="5055367"/>
            <a:ext cx="5046650" cy="674164"/>
          </a:xfrm>
          <a:prstGeom prst="rect">
            <a:avLst/>
          </a:prstGeom>
          <a:solidFill>
            <a:srgbClr val="00577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8">
                  <a:extLst>
                    <a:ext uri="{A12FA001-AC4F-418D-AE19-62706E023703}">
                      <ahyp:hlinkClr xmlns:ahyp="http://schemas.microsoft.com/office/drawing/2018/hyperlinkcolor" val="tx"/>
                    </a:ext>
                  </a:extLst>
                </a:hlinkClick>
              </a:rPr>
              <a:t>División 2, Subdivisión D, Superficies Transitables de Trabajo</a:t>
            </a:r>
            <a:endParaRPr lang="en-US" dirty="0">
              <a:solidFill>
                <a:schemeClr val="bg1"/>
              </a:solidFill>
            </a:endParaRPr>
          </a:p>
        </p:txBody>
      </p:sp>
      <p:sp>
        <p:nvSpPr>
          <p:cNvPr id="6" name="TextBox 5">
            <a:extLst>
              <a:ext uri="{FF2B5EF4-FFF2-40B4-BE49-F238E27FC236}">
                <a16:creationId xmlns:a16="http://schemas.microsoft.com/office/drawing/2014/main" id="{137B3103-C001-A22D-1F43-175315349D6B}"/>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245463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626"/>
            <a:ext cx="5464117" cy="5869423"/>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C3CC6ABB-79DF-4CD3-819F-C78358A53091}"/>
              </a:ext>
            </a:extLst>
          </p:cNvPr>
          <p:cNvSpPr txBox="1">
            <a:spLocks noGrp="1"/>
          </p:cNvSpPr>
          <p:nvPr>
            <p:ph type="title" idx="4294967295"/>
          </p:nvPr>
        </p:nvSpPr>
        <p:spPr>
          <a:xfrm>
            <a:off x="5719156" y="248162"/>
            <a:ext cx="6008556" cy="6771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j-lt"/>
                <a:ea typeface="+mj-ea"/>
                <a:cs typeface="+mj-cs"/>
              </a:rPr>
              <a:t>Recursos</a:t>
            </a:r>
            <a:r>
              <a:rPr kumimoji="0" lang="en-US" sz="3600" b="0" i="0" u="none" strike="noStrike" kern="1200" cap="none" spc="0" normalizeH="0" baseline="0" noProof="0" dirty="0">
                <a:ln>
                  <a:noFill/>
                </a:ln>
                <a:solidFill>
                  <a:schemeClr val="tx1"/>
                </a:solidFill>
                <a:effectLst/>
                <a:uLnTx/>
                <a:uFillTx/>
                <a:latin typeface="+mj-lt"/>
                <a:ea typeface="+mj-ea"/>
                <a:cs typeface="+mj-cs"/>
              </a:rPr>
              <a:t> </a:t>
            </a:r>
            <a:r>
              <a:rPr kumimoji="0" lang="en-US" sz="3600" b="0" i="0" u="none" strike="noStrike" kern="1200" cap="none" spc="0" normalizeH="0" baseline="0" noProof="0" dirty="0" err="1">
                <a:ln>
                  <a:noFill/>
                </a:ln>
                <a:solidFill>
                  <a:schemeClr val="tx1"/>
                </a:solidFill>
                <a:effectLst/>
                <a:uLnTx/>
                <a:uFillTx/>
                <a:latin typeface="+mj-lt"/>
                <a:ea typeface="+mj-ea"/>
                <a:cs typeface="+mj-cs"/>
              </a:rPr>
              <a:t>Adicionales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719157" y="812715"/>
            <a:ext cx="6274348" cy="1200329"/>
          </a:xfrm>
          <a:prstGeom prst="rect">
            <a:avLst/>
          </a:prstGeom>
          <a:noFill/>
        </p:spPr>
        <p:txBody>
          <a:bodyPr wrap="square" rtlCol="0">
            <a:spAutoFit/>
          </a:bodyPr>
          <a:lstStyle/>
          <a:p>
            <a:r>
              <a:rPr lang="en-US" dirty="0" err="1"/>
              <a:t>Existen</a:t>
            </a:r>
            <a:r>
              <a:rPr lang="en-US" dirty="0"/>
              <a:t> </a:t>
            </a:r>
            <a:r>
              <a:rPr lang="en-US" dirty="0" err="1"/>
              <a:t>muchos</a:t>
            </a:r>
            <a:r>
              <a:rPr lang="en-US" dirty="0"/>
              <a:t> </a:t>
            </a:r>
            <a:r>
              <a:rPr lang="en-US" dirty="0" err="1"/>
              <a:t>lugares</a:t>
            </a:r>
            <a:r>
              <a:rPr lang="en-US" dirty="0"/>
              <a:t> para </a:t>
            </a:r>
            <a:r>
              <a:rPr lang="en-US" dirty="0" err="1"/>
              <a:t>obtener</a:t>
            </a:r>
            <a:r>
              <a:rPr lang="en-US" dirty="0"/>
              <a:t> </a:t>
            </a:r>
            <a:r>
              <a:rPr lang="en-US" dirty="0" err="1"/>
              <a:t>recursos</a:t>
            </a:r>
            <a:r>
              <a:rPr lang="en-US" dirty="0"/>
              <a:t> de </a:t>
            </a:r>
            <a:r>
              <a:rPr lang="en-US" dirty="0" err="1"/>
              <a:t>capacitación</a:t>
            </a:r>
            <a:r>
              <a:rPr lang="en-US" dirty="0"/>
              <a:t>. </a:t>
            </a:r>
            <a:r>
              <a:rPr lang="en-US" dirty="0" err="1"/>
              <a:t>Hemos</a:t>
            </a:r>
            <a:r>
              <a:rPr lang="en-US" dirty="0"/>
              <a:t> </a:t>
            </a:r>
            <a:r>
              <a:rPr lang="en-US" dirty="0" err="1"/>
              <a:t>porporcionado</a:t>
            </a:r>
            <a:r>
              <a:rPr lang="en-US" dirty="0"/>
              <a:t> una </a:t>
            </a:r>
            <a:r>
              <a:rPr lang="en-US" dirty="0" err="1"/>
              <a:t>lista</a:t>
            </a:r>
            <a:r>
              <a:rPr lang="en-US" dirty="0"/>
              <a:t> de </a:t>
            </a:r>
            <a:r>
              <a:rPr lang="en-US" dirty="0" err="1"/>
              <a:t>varias</a:t>
            </a:r>
            <a:r>
              <a:rPr lang="en-US" dirty="0"/>
              <a:t> </a:t>
            </a:r>
            <a:r>
              <a:rPr lang="en-US" dirty="0" err="1"/>
              <a:t>compañías</a:t>
            </a:r>
            <a:r>
              <a:rPr lang="en-US" dirty="0"/>
              <a:t> que </a:t>
            </a:r>
            <a:r>
              <a:rPr lang="en-US" dirty="0" err="1"/>
              <a:t>ofrecen</a:t>
            </a:r>
            <a:r>
              <a:rPr lang="en-US" dirty="0"/>
              <a:t> </a:t>
            </a:r>
            <a:r>
              <a:rPr lang="en-US" dirty="0" err="1"/>
              <a:t>materiales</a:t>
            </a:r>
            <a:r>
              <a:rPr lang="en-US" dirty="0"/>
              <a:t> de </a:t>
            </a:r>
            <a:r>
              <a:rPr lang="en-US" dirty="0" err="1"/>
              <a:t>capacitación</a:t>
            </a:r>
            <a:r>
              <a:rPr lang="en-US" dirty="0"/>
              <a:t>. </a:t>
            </a:r>
          </a:p>
          <a:p>
            <a:r>
              <a:rPr lang="en-US" dirty="0"/>
              <a:t>Haga click </a:t>
            </a:r>
            <a:r>
              <a:rPr lang="en-US" dirty="0" err="1"/>
              <a:t>en</a:t>
            </a:r>
            <a:r>
              <a:rPr lang="en-US" dirty="0"/>
              <a:t> los </a:t>
            </a:r>
            <a:r>
              <a:rPr lang="en-US" dirty="0" err="1"/>
              <a:t>botones</a:t>
            </a:r>
            <a:r>
              <a:rPr lang="en-US" dirty="0"/>
              <a:t> para </a:t>
            </a:r>
            <a:r>
              <a:rPr lang="en-US" dirty="0" err="1"/>
              <a:t>ver</a:t>
            </a:r>
            <a:r>
              <a:rPr lang="en-US" dirty="0"/>
              <a:t> sus sitios web.</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17" name="Rectangle 16">
            <a:extLst>
              <a:ext uri="{FF2B5EF4-FFF2-40B4-BE49-F238E27FC236}">
                <a16:creationId xmlns:a16="http://schemas.microsoft.com/office/drawing/2014/main" id="{B19783FD-6EE4-4D0F-B7B0-A46C2D80DECD}"/>
              </a:ext>
            </a:extLst>
          </p:cNvPr>
          <p:cNvSpPr/>
          <p:nvPr/>
        </p:nvSpPr>
        <p:spPr>
          <a:xfrm>
            <a:off x="6516282" y="2246275"/>
            <a:ext cx="4564427" cy="467861"/>
          </a:xfrm>
          <a:prstGeom prst="rect">
            <a:avLst/>
          </a:prstGeom>
          <a:solidFill>
            <a:srgbClr val="00577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5">
                  <a:extLst>
                    <a:ext uri="{A12FA001-AC4F-418D-AE19-62706E023703}">
                      <ahyp:hlinkClr xmlns:ahyp="http://schemas.microsoft.com/office/drawing/2018/hyperlinkcolor" val="tx"/>
                    </a:ext>
                  </a:extLst>
                </a:hlinkClick>
              </a:rPr>
              <a:t>3M  |  DBI SALA  |  PROTECTA</a:t>
            </a:r>
            <a:endParaRPr lang="en-US" dirty="0">
              <a:solidFill>
                <a:schemeClr val="bg1"/>
              </a:solidFill>
            </a:endParaRPr>
          </a:p>
        </p:txBody>
      </p:sp>
      <p:sp>
        <p:nvSpPr>
          <p:cNvPr id="10" name="Rectangle 9">
            <a:extLst>
              <a:ext uri="{FF2B5EF4-FFF2-40B4-BE49-F238E27FC236}">
                <a16:creationId xmlns:a16="http://schemas.microsoft.com/office/drawing/2014/main" id="{F13741D9-AD81-4950-842F-5AC2CEF85A45}"/>
              </a:ext>
            </a:extLst>
          </p:cNvPr>
          <p:cNvSpPr/>
          <p:nvPr/>
        </p:nvSpPr>
        <p:spPr>
          <a:xfrm>
            <a:off x="6516287" y="2825489"/>
            <a:ext cx="4564427" cy="467861"/>
          </a:xfrm>
          <a:prstGeom prst="rect">
            <a:avLst/>
          </a:prstGeom>
          <a:solidFill>
            <a:srgbClr val="00577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6">
                  <a:extLst>
                    <a:ext uri="{A12FA001-AC4F-418D-AE19-62706E023703}">
                      <ahyp:hlinkClr xmlns:ahyp="http://schemas.microsoft.com/office/drawing/2018/hyperlinkcolor" val="tx"/>
                    </a:ext>
                  </a:extLst>
                </a:hlinkClick>
              </a:rPr>
              <a:t>Guardian Fall Protection</a:t>
            </a:r>
            <a:endParaRPr lang="en-US" dirty="0">
              <a:solidFill>
                <a:schemeClr val="bg1"/>
              </a:solidFill>
            </a:endParaRPr>
          </a:p>
        </p:txBody>
      </p:sp>
      <p:sp>
        <p:nvSpPr>
          <p:cNvPr id="13" name="Rectangle 12">
            <a:extLst>
              <a:ext uri="{FF2B5EF4-FFF2-40B4-BE49-F238E27FC236}">
                <a16:creationId xmlns:a16="http://schemas.microsoft.com/office/drawing/2014/main" id="{FC0D62B5-FA0D-426F-BD57-A292CABE5CEC}"/>
              </a:ext>
            </a:extLst>
          </p:cNvPr>
          <p:cNvSpPr/>
          <p:nvPr/>
        </p:nvSpPr>
        <p:spPr>
          <a:xfrm>
            <a:off x="6516284" y="3413137"/>
            <a:ext cx="4564427" cy="467861"/>
          </a:xfrm>
          <a:prstGeom prst="rect">
            <a:avLst/>
          </a:prstGeom>
          <a:solidFill>
            <a:srgbClr val="00577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7">
                  <a:extLst>
                    <a:ext uri="{A12FA001-AC4F-418D-AE19-62706E023703}">
                      <ahyp:hlinkClr xmlns:ahyp="http://schemas.microsoft.com/office/drawing/2018/hyperlinkcolor" val="tx"/>
                    </a:ext>
                  </a:extLst>
                </a:hlinkClick>
              </a:rPr>
              <a:t>GRAVITEC</a:t>
            </a:r>
            <a:endParaRPr lang="en-US" dirty="0">
              <a:solidFill>
                <a:schemeClr val="bg1"/>
              </a:solidFill>
            </a:endParaRPr>
          </a:p>
        </p:txBody>
      </p:sp>
      <p:sp>
        <p:nvSpPr>
          <p:cNvPr id="14" name="Rectangle 13">
            <a:extLst>
              <a:ext uri="{FF2B5EF4-FFF2-40B4-BE49-F238E27FC236}">
                <a16:creationId xmlns:a16="http://schemas.microsoft.com/office/drawing/2014/main" id="{F3E66877-6A72-4B14-BE12-F2BA8EC50C17}"/>
              </a:ext>
            </a:extLst>
          </p:cNvPr>
          <p:cNvSpPr/>
          <p:nvPr/>
        </p:nvSpPr>
        <p:spPr>
          <a:xfrm>
            <a:off x="6516285" y="4035106"/>
            <a:ext cx="4564427" cy="467861"/>
          </a:xfrm>
          <a:prstGeom prst="rect">
            <a:avLst/>
          </a:prstGeom>
          <a:solidFill>
            <a:srgbClr val="00577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8">
                  <a:extLst>
                    <a:ext uri="{A12FA001-AC4F-418D-AE19-62706E023703}">
                      <ahyp:hlinkClr xmlns:ahyp="http://schemas.microsoft.com/office/drawing/2018/hyperlinkcolor" val="tx"/>
                    </a:ext>
                  </a:extLst>
                </a:hlinkClick>
              </a:rPr>
              <a:t>ACME University</a:t>
            </a:r>
            <a:endParaRPr lang="en-US" dirty="0">
              <a:solidFill>
                <a:schemeClr val="bg1"/>
              </a:solidFill>
            </a:endParaRPr>
          </a:p>
        </p:txBody>
      </p:sp>
      <p:sp>
        <p:nvSpPr>
          <p:cNvPr id="15" name="Rectangle 14">
            <a:extLst>
              <a:ext uri="{FF2B5EF4-FFF2-40B4-BE49-F238E27FC236}">
                <a16:creationId xmlns:a16="http://schemas.microsoft.com/office/drawing/2014/main" id="{8E37161F-4811-4456-9A67-A57384CA9ADC}"/>
              </a:ext>
            </a:extLst>
          </p:cNvPr>
          <p:cNvSpPr/>
          <p:nvPr/>
        </p:nvSpPr>
        <p:spPr>
          <a:xfrm>
            <a:off x="6516283" y="4635912"/>
            <a:ext cx="4564427" cy="467861"/>
          </a:xfrm>
          <a:prstGeom prst="rect">
            <a:avLst/>
          </a:prstGeom>
          <a:solidFill>
            <a:srgbClr val="00577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9">
                  <a:extLst>
                    <a:ext uri="{A12FA001-AC4F-418D-AE19-62706E023703}">
                      <ahyp:hlinkClr xmlns:ahyp="http://schemas.microsoft.com/office/drawing/2018/hyperlinkcolor" val="tx"/>
                    </a:ext>
                  </a:extLst>
                </a:hlinkClick>
              </a:rPr>
              <a:t>Honeywell</a:t>
            </a:r>
            <a:endParaRPr lang="en-US" dirty="0">
              <a:solidFill>
                <a:schemeClr val="bg1"/>
              </a:solidFill>
            </a:endParaRPr>
          </a:p>
        </p:txBody>
      </p:sp>
      <p:sp>
        <p:nvSpPr>
          <p:cNvPr id="16" name="Rectangle 15">
            <a:extLst>
              <a:ext uri="{FF2B5EF4-FFF2-40B4-BE49-F238E27FC236}">
                <a16:creationId xmlns:a16="http://schemas.microsoft.com/office/drawing/2014/main" id="{1FF460C1-808C-4FBD-9D7D-9A27EEFE89F9}"/>
              </a:ext>
            </a:extLst>
          </p:cNvPr>
          <p:cNvSpPr/>
          <p:nvPr/>
        </p:nvSpPr>
        <p:spPr>
          <a:xfrm>
            <a:off x="6516281" y="5254207"/>
            <a:ext cx="4564427" cy="467861"/>
          </a:xfrm>
          <a:prstGeom prst="rect">
            <a:avLst/>
          </a:prstGeom>
          <a:solidFill>
            <a:srgbClr val="00577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10">
                  <a:extLst>
                    <a:ext uri="{A12FA001-AC4F-418D-AE19-62706E023703}">
                      <ahyp:hlinkClr xmlns:ahyp="http://schemas.microsoft.com/office/drawing/2018/hyperlinkcolor" val="tx"/>
                    </a:ext>
                  </a:extLst>
                </a:hlinkClick>
              </a:rPr>
              <a:t>índice de temas de OR OSHA</a:t>
            </a:r>
            <a:endParaRPr lang="en-US" dirty="0">
              <a:solidFill>
                <a:schemeClr val="bg1"/>
              </a:solidFill>
            </a:endParaRPr>
          </a:p>
        </p:txBody>
      </p:sp>
      <p:sp>
        <p:nvSpPr>
          <p:cNvPr id="6" name="TextBox 5">
            <a:extLst>
              <a:ext uri="{FF2B5EF4-FFF2-40B4-BE49-F238E27FC236}">
                <a16:creationId xmlns:a16="http://schemas.microsoft.com/office/drawing/2014/main" id="{48366C76-A3E2-84FF-98D7-3FD944A160FE}"/>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30001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486399" cy="589335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5" name="Title 4">
            <a:extLst>
              <a:ext uri="{FF2B5EF4-FFF2-40B4-BE49-F238E27FC236}">
                <a16:creationId xmlns:a16="http://schemas.microsoft.com/office/drawing/2014/main" id="{245C440C-C43A-0BD2-E607-8971677FABAA}"/>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j-lt"/>
                <a:ea typeface="+mj-ea"/>
                <a:cs typeface="+mj-cs"/>
              </a:rPr>
              <a:t>Reclamaciones</a:t>
            </a:r>
            <a:r>
              <a:rPr kumimoji="0" lang="en-US" sz="3600" b="0" i="0" u="none" strike="noStrike" kern="1200" cap="none" spc="0" normalizeH="0" baseline="0" noProof="0" dirty="0">
                <a:ln>
                  <a:noFill/>
                </a:ln>
                <a:solidFill>
                  <a:schemeClr val="tx1"/>
                </a:solidFill>
                <a:effectLst/>
                <a:uLnTx/>
                <a:uFillTx/>
                <a:latin typeface="+mj-lt"/>
                <a:ea typeface="+mj-ea"/>
                <a:cs typeface="+mj-cs"/>
              </a:rPr>
              <a:t> </a:t>
            </a:r>
            <a:r>
              <a:rPr kumimoji="0" lang="en-US" sz="3600" b="0" i="0" u="none" strike="noStrike" kern="1200" cap="none" spc="0" normalizeH="0" baseline="0" noProof="0" dirty="0" err="1">
                <a:ln>
                  <a:noFill/>
                </a:ln>
                <a:solidFill>
                  <a:schemeClr val="tx1"/>
                </a:solidFill>
                <a:effectLst/>
                <a:uLnTx/>
                <a:uFillTx/>
                <a:latin typeface="+mj-lt"/>
                <a:ea typeface="+mj-ea"/>
                <a:cs typeface="+mj-cs"/>
              </a:rPr>
              <a:t>aceptadas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719156" y="1066142"/>
            <a:ext cx="6104249" cy="1477328"/>
          </a:xfrm>
          <a:prstGeom prst="rect">
            <a:avLst/>
          </a:prstGeom>
          <a:noFill/>
        </p:spPr>
        <p:txBody>
          <a:bodyPr wrap="square" rtlCol="0">
            <a:spAutoFit/>
          </a:bodyPr>
          <a:lstStyle/>
          <a:p>
            <a:r>
              <a:rPr lang="es-US" dirty="0"/>
              <a:t>En 2017, se dirimieron 5,780 reclamaciones en Oregón debido a resbalones, tropiezos y caídas. El costo promedio de estas reclamaciones fue de $23,570.</a:t>
            </a:r>
            <a:endParaRPr lang="en-US" dirty="0"/>
          </a:p>
          <a:p>
            <a:pPr algn="r"/>
            <a:endParaRPr lang="en-US" sz="1000" dirty="0"/>
          </a:p>
          <a:p>
            <a:pPr algn="r"/>
            <a:endParaRPr lang="en-US" sz="1200" dirty="0"/>
          </a:p>
          <a:p>
            <a:pPr algn="r"/>
            <a:r>
              <a:rPr lang="es-US" sz="1400" dirty="0"/>
              <a:t>Departamento de Servicios a Consumidores y Negocios de Oregón</a:t>
            </a:r>
            <a:endParaRPr lang="en-US" sz="1400" dirty="0"/>
          </a:p>
        </p:txBody>
      </p:sp>
      <p:sp>
        <p:nvSpPr>
          <p:cNvPr id="8" name="TextBox 7"/>
          <p:cNvSpPr txBox="1"/>
          <p:nvPr/>
        </p:nvSpPr>
        <p:spPr>
          <a:xfrm>
            <a:off x="-611409" y="6124565"/>
            <a:ext cx="5798675" cy="461665"/>
          </a:xfrm>
          <a:prstGeom prst="rect">
            <a:avLst/>
          </a:prstGeom>
          <a:noFill/>
        </p:spPr>
        <p:txBody>
          <a:bodyPr wrap="square" rtlCol="0">
            <a:spAutoFit/>
          </a:bodyPr>
          <a:lstStyle/>
          <a:p>
            <a:pPr algn="ct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447480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pic>
        <p:nvPicPr>
          <p:cNvPr id="3" name="Online Media 2" descr="Asesoramiento para contratistas">
            <a:hlinkClick r:id="" action="ppaction://media"/>
            <a:extLst>
              <a:ext uri="{FF2B5EF4-FFF2-40B4-BE49-F238E27FC236}">
                <a16:creationId xmlns:a16="http://schemas.microsoft.com/office/drawing/2014/main" id="{B6CD0909-70B4-8448-8AFF-507E3E31B027}"/>
              </a:ext>
            </a:extLst>
          </p:cNvPr>
          <p:cNvPicPr>
            <a:picLocks noRot="1" noChangeAspect="1"/>
          </p:cNvPicPr>
          <p:nvPr>
            <a:videoFile r:link="rId1"/>
          </p:nvPr>
        </p:nvPicPr>
        <p:blipFill>
          <a:blip r:embed="rId5"/>
          <a:stretch>
            <a:fillRect/>
          </a:stretch>
        </p:blipFill>
        <p:spPr>
          <a:xfrm>
            <a:off x="0" y="0"/>
            <a:ext cx="12192000" cy="5876059"/>
          </a:xfrm>
          <a:prstGeom prst="rect">
            <a:avLst/>
          </a:prstGeom>
        </p:spPr>
      </p:pic>
      <p:sp>
        <p:nvSpPr>
          <p:cNvPr id="5" name="Title 4">
            <a:extLst>
              <a:ext uri="{FF2B5EF4-FFF2-40B4-BE49-F238E27FC236}">
                <a16:creationId xmlns:a16="http://schemas.microsoft.com/office/drawing/2014/main" id="{94009CF3-B164-9A83-4F4F-9071DB3637B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Asesoramiento</a:t>
            </a:r>
            <a:r>
              <a:rPr lang="en-US" dirty="0"/>
              <a:t> para </a:t>
            </a:r>
            <a:r>
              <a:rPr lang="en-US" dirty="0" err="1"/>
              <a:t>contratistas</a:t>
            </a:r>
            <a:endParaRPr lang="en-US" dirty="0"/>
          </a:p>
        </p:txBody>
      </p:sp>
      <p:sp>
        <p:nvSpPr>
          <p:cNvPr id="6" name="TextBox 5">
            <a:extLst>
              <a:ext uri="{FF2B5EF4-FFF2-40B4-BE49-F238E27FC236}">
                <a16:creationId xmlns:a16="http://schemas.microsoft.com/office/drawing/2014/main" id="{71BC0BCA-EA0A-4DFB-A058-3BADCCB3B72A}"/>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3043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CDBAFCD-6C88-0B78-F887-0BAAC4D53EC0}"/>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0F0694DE-80F5-80B0-5F06-48489D96F034}"/>
              </a:ext>
            </a:extLst>
          </p:cNvPr>
          <p:cNvSpPr txBox="1">
            <a:spLocks noGrp="1"/>
          </p:cNvSpPr>
          <p:nvPr>
            <p:ph type="title" idx="4294967295"/>
          </p:nvPr>
        </p:nvSpPr>
        <p:spPr>
          <a:xfrm>
            <a:off x="0" y="22156"/>
            <a:ext cx="12192000" cy="8460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0" i="0" u="none" strike="noStrike" kern="1200" cap="none" spc="0" normalizeH="0" baseline="0" noProof="0" dirty="0">
                <a:ln>
                  <a:noFill/>
                </a:ln>
                <a:solidFill>
                  <a:schemeClr val="tx1"/>
                </a:solidFill>
                <a:effectLst/>
                <a:uLnTx/>
                <a:uFillTx/>
                <a:ea typeface="+mj-ea"/>
                <a:cs typeface="Arial" panose="020B0604020202020204" pitchFamily="34" charset="0"/>
              </a:rPr>
              <a:t>Protección Contra Caídas en la Construcción</a:t>
            </a:r>
            <a:r>
              <a:rPr kumimoji="0" lang="en-US" sz="3600" b="0" i="0" u="none" strike="noStrike" kern="1200" cap="none" spc="0" normalizeH="0" baseline="0" noProof="0" dirty="0">
                <a:ln>
                  <a:noFill/>
                </a:ln>
                <a:solidFill>
                  <a:schemeClr val="tx1"/>
                </a:solidFill>
                <a:effectLst/>
                <a:uLnTx/>
                <a:uFillTx/>
                <a:ea typeface="+mj-ea"/>
                <a:cs typeface="Arial" panose="020B0604020202020204" pitchFamily="34" charset="0"/>
              </a:rPr>
              <a:t>- Cuestionario</a:t>
            </a:r>
          </a:p>
        </p:txBody>
      </p:sp>
      <p:sp>
        <p:nvSpPr>
          <p:cNvPr id="2" name="Rectangle 1">
            <a:extLst>
              <a:ext uri="{FF2B5EF4-FFF2-40B4-BE49-F238E27FC236}">
                <a16:creationId xmlns:a16="http://schemas.microsoft.com/office/drawing/2014/main" id="{BE3E5258-A56B-D92D-5F2A-119BFD8AB49B}"/>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0D21F4E-D702-6123-6A7D-132C2415CD31}"/>
              </a:ext>
            </a:extLst>
          </p:cNvPr>
          <p:cNvSpPr txBox="1"/>
          <p:nvPr/>
        </p:nvSpPr>
        <p:spPr>
          <a:xfrm>
            <a:off x="140343" y="1232904"/>
            <a:ext cx="5260997" cy="2308324"/>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Pregunta</a:t>
            </a:r>
            <a:r>
              <a:rPr lang="en-US" b="1" dirty="0">
                <a:latin typeface="Arial" panose="020B0604020202020204" pitchFamily="34" charset="0"/>
                <a:cs typeface="Arial" panose="020B0604020202020204" pitchFamily="34" charset="0"/>
              </a:rPr>
              <a:t> 1</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El </a:t>
            </a:r>
            <a:r>
              <a:rPr lang="en-US" dirty="0" err="1">
                <a:latin typeface="Arial" panose="020B0604020202020204" pitchFamily="34" charset="0"/>
                <a:cs typeface="Arial" panose="020B0604020202020204" pitchFamily="34" charset="0"/>
              </a:rPr>
              <a:t>empleador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debe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tener</a:t>
            </a:r>
            <a:r>
              <a:rPr lang="en-US" dirty="0">
                <a:latin typeface="Arial" panose="020B0604020202020204" pitchFamily="34" charset="0"/>
                <a:cs typeface="Arial" panose="020B0604020202020204" pitchFamily="34" charset="0"/>
              </a:rPr>
              <a:t> un </a:t>
            </a:r>
            <a:r>
              <a:rPr lang="en-US" dirty="0" err="1">
                <a:latin typeface="Arial" panose="020B0604020202020204" pitchFamily="34" charset="0"/>
                <a:cs typeface="Arial" panose="020B0604020202020204" pitchFamily="34" charset="0"/>
              </a:rPr>
              <a:t>registro</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certificación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escrito</a:t>
            </a:r>
            <a:r>
              <a:rPr lang="en-US" dirty="0">
                <a:latin typeface="Arial" panose="020B0604020202020204" pitchFamily="34" charset="0"/>
                <a:cs typeface="Arial" panose="020B0604020202020204" pitchFamily="34" charset="0"/>
              </a:rPr>
              <a:t> de la </a:t>
            </a:r>
            <a:r>
              <a:rPr lang="en-US" dirty="0" err="1">
                <a:latin typeface="Arial" panose="020B0604020202020204" pitchFamily="34" charset="0"/>
                <a:cs typeface="Arial" panose="020B0604020202020204" pitchFamily="34" charset="0"/>
              </a:rPr>
              <a:t>capacitación</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Verdadero</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Falso</a:t>
            </a:r>
          </a:p>
        </p:txBody>
      </p:sp>
      <p:sp>
        <p:nvSpPr>
          <p:cNvPr id="6" name="TextBox 5">
            <a:extLst>
              <a:ext uri="{FF2B5EF4-FFF2-40B4-BE49-F238E27FC236}">
                <a16:creationId xmlns:a16="http://schemas.microsoft.com/office/drawing/2014/main" id="{61EDF0DB-948A-96A6-A311-850FD689E270}"/>
              </a:ext>
            </a:extLst>
          </p:cNvPr>
          <p:cNvSpPr txBox="1"/>
          <p:nvPr/>
        </p:nvSpPr>
        <p:spPr>
          <a:xfrm>
            <a:off x="5837274" y="1237326"/>
            <a:ext cx="5986131" cy="4524315"/>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Pregunta</a:t>
            </a:r>
            <a:r>
              <a:rPr lang="en-US" b="1" dirty="0">
                <a:latin typeface="Arial" panose="020B0604020202020204" pitchFamily="34" charset="0"/>
                <a:cs typeface="Arial" panose="020B0604020202020204" pitchFamily="34" charset="0"/>
              </a:rPr>
              <a:t> 2</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¿En </a:t>
            </a:r>
            <a:r>
              <a:rPr lang="en-US" dirty="0" err="1">
                <a:latin typeface="Arial" panose="020B0604020202020204" pitchFamily="34" charset="0"/>
                <a:cs typeface="Arial" panose="020B0604020202020204" pitchFamily="34" charset="0"/>
              </a:rPr>
              <a:t>qué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casos</a:t>
            </a:r>
            <a:r>
              <a:rPr lang="en-US" dirty="0">
                <a:latin typeface="Arial" panose="020B0604020202020204" pitchFamily="34" charset="0"/>
                <a:cs typeface="Arial" panose="020B0604020202020204" pitchFamily="34" charset="0"/>
              </a:rPr>
              <a:t> es </a:t>
            </a:r>
            <a:r>
              <a:rPr lang="en-US" dirty="0" err="1">
                <a:latin typeface="Arial" panose="020B0604020202020204" pitchFamily="34" charset="0"/>
                <a:cs typeface="Arial" panose="020B0604020202020204" pitchFamily="34" charset="0"/>
              </a:rPr>
              <a:t>necesario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repetir</a:t>
            </a:r>
            <a:r>
              <a:rPr lang="en-US" dirty="0">
                <a:latin typeface="Arial" panose="020B0604020202020204" pitchFamily="34" charset="0"/>
                <a:cs typeface="Arial" panose="020B0604020202020204" pitchFamily="34" charset="0"/>
              </a:rPr>
              <a:t> la </a:t>
            </a:r>
            <a:r>
              <a:rPr lang="en-US" dirty="0" err="1">
                <a:latin typeface="Arial" panose="020B0604020202020204" pitchFamily="34" charset="0"/>
                <a:cs typeface="Arial" panose="020B0604020202020204" pitchFamily="34" charset="0"/>
              </a:rPr>
              <a:t>capacitación</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Cuando </a:t>
            </a:r>
            <a:r>
              <a:rPr lang="en-US" dirty="0" err="1">
                <a:latin typeface="Arial" panose="020B0604020202020204" pitchFamily="34" charset="0"/>
                <a:cs typeface="Arial" panose="020B0604020202020204" pitchFamily="34" charset="0"/>
              </a:rPr>
              <a:t>los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cambios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lugar</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trabajo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hicieron</a:t>
            </a:r>
            <a:r>
              <a:rPr lang="en-US" dirty="0">
                <a:latin typeface="Arial" panose="020B0604020202020204" pitchFamily="34" charset="0"/>
                <a:cs typeface="Arial" panose="020B0604020202020204" pitchFamily="34" charset="0"/>
              </a:rPr>
              <a:t> que la </a:t>
            </a:r>
            <a:r>
              <a:rPr lang="en-US" dirty="0" err="1">
                <a:latin typeface="Arial" panose="020B0604020202020204" pitchFamily="34" charset="0"/>
                <a:cs typeface="Arial" panose="020B0604020202020204" pitchFamily="34" charset="0"/>
              </a:rPr>
              <a:t>capacitación</a:t>
            </a:r>
            <a:r>
              <a:rPr lang="en-US" dirty="0">
                <a:latin typeface="Arial" panose="020B0604020202020204" pitchFamily="34" charset="0"/>
                <a:cs typeface="Arial" panose="020B0604020202020204" pitchFamily="34" charset="0"/>
              </a:rPr>
              <a:t> anterior </a:t>
            </a:r>
            <a:r>
              <a:rPr lang="en-US" dirty="0" err="1">
                <a:latin typeface="Arial" panose="020B0604020202020204" pitchFamily="34" charset="0"/>
                <a:cs typeface="Arial" panose="020B0604020202020204" pitchFamily="34" charset="0"/>
              </a:rPr>
              <a:t>quede</a:t>
            </a:r>
            <a:r>
              <a:rPr lang="en-US" dirty="0">
                <a:latin typeface="Arial" panose="020B0604020202020204" pitchFamily="34" charset="0"/>
                <a:cs typeface="Arial" panose="020B0604020202020204" pitchFamily="34" charset="0"/>
              </a:rPr>
              <a:t> obsoleta.</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Cuando </a:t>
            </a:r>
            <a:r>
              <a:rPr lang="en-US" dirty="0" err="1">
                <a:latin typeface="Arial" panose="020B0604020202020204" pitchFamily="34" charset="0"/>
                <a:cs typeface="Arial" panose="020B0604020202020204" pitchFamily="34" charset="0"/>
              </a:rPr>
              <a:t>los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cambios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sistemas</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protección</a:t>
            </a:r>
            <a:r>
              <a:rPr lang="en-US" dirty="0">
                <a:latin typeface="Arial" panose="020B0604020202020204" pitchFamily="34" charset="0"/>
                <a:cs typeface="Arial" panose="020B0604020202020204" pitchFamily="34" charset="0"/>
              </a:rPr>
              <a:t> contra </a:t>
            </a:r>
            <a:r>
              <a:rPr lang="en-US" dirty="0" err="1">
                <a:latin typeface="Arial" panose="020B0604020202020204" pitchFamily="34" charset="0"/>
                <a:cs typeface="Arial" panose="020B0604020202020204" pitchFamily="34" charset="0"/>
              </a:rPr>
              <a:t>caídas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hicieron</a:t>
            </a:r>
            <a:r>
              <a:rPr lang="en-US" dirty="0">
                <a:latin typeface="Arial" panose="020B0604020202020204" pitchFamily="34" charset="0"/>
                <a:cs typeface="Arial" panose="020B0604020202020204" pitchFamily="34" charset="0"/>
              </a:rPr>
              <a:t> que la </a:t>
            </a:r>
            <a:r>
              <a:rPr lang="en-US" dirty="0" err="1">
                <a:latin typeface="Arial" panose="020B0604020202020204" pitchFamily="34" charset="0"/>
                <a:cs typeface="Arial" panose="020B0604020202020204" pitchFamily="34" charset="0"/>
              </a:rPr>
              <a:t>capacitación</a:t>
            </a:r>
            <a:r>
              <a:rPr lang="en-US" dirty="0">
                <a:latin typeface="Arial" panose="020B0604020202020204" pitchFamily="34" charset="0"/>
                <a:cs typeface="Arial" panose="020B0604020202020204" pitchFamily="34" charset="0"/>
              </a:rPr>
              <a:t> anterior </a:t>
            </a:r>
            <a:r>
              <a:rPr lang="en-US" dirty="0" err="1">
                <a:latin typeface="Arial" panose="020B0604020202020204" pitchFamily="34" charset="0"/>
                <a:cs typeface="Arial" panose="020B0604020202020204" pitchFamily="34" charset="0"/>
              </a:rPr>
              <a:t>quede</a:t>
            </a:r>
            <a:r>
              <a:rPr lang="en-US" dirty="0">
                <a:latin typeface="Arial" panose="020B0604020202020204" pitchFamily="34" charset="0"/>
                <a:cs typeface="Arial" panose="020B0604020202020204" pitchFamily="34" charset="0"/>
              </a:rPr>
              <a:t> obsoleta.</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Cuando es </a:t>
            </a:r>
            <a:r>
              <a:rPr lang="en-US" dirty="0" err="1">
                <a:latin typeface="Arial" panose="020B0604020202020204" pitchFamily="34" charset="0"/>
                <a:cs typeface="Arial" panose="020B0604020202020204" pitchFamily="34" charset="0"/>
              </a:rPr>
              <a:t>evidente</a:t>
            </a:r>
            <a:r>
              <a:rPr lang="en-US" dirty="0">
                <a:latin typeface="Arial" panose="020B0604020202020204" pitchFamily="34" charset="0"/>
                <a:cs typeface="Arial" panose="020B0604020202020204" pitchFamily="34" charset="0"/>
              </a:rPr>
              <a:t> que </a:t>
            </a:r>
            <a:r>
              <a:rPr lang="en-US" dirty="0" err="1">
                <a:latin typeface="Arial" panose="020B0604020202020204" pitchFamily="34" charset="0"/>
                <a:cs typeface="Arial" panose="020B0604020202020204" pitchFamily="34" charset="0"/>
              </a:rPr>
              <a:t>el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empleado</a:t>
            </a:r>
            <a:r>
              <a:rPr lang="en-US" dirty="0">
                <a:latin typeface="Arial" panose="020B0604020202020204" pitchFamily="34" charset="0"/>
                <a:cs typeface="Arial" panose="020B0604020202020204" pitchFamily="34" charset="0"/>
              </a:rPr>
              <a:t> no ha </a:t>
            </a:r>
            <a:r>
              <a:rPr lang="en-US" dirty="0" err="1">
                <a:latin typeface="Arial" panose="020B0604020202020204" pitchFamily="34" charset="0"/>
                <a:cs typeface="Arial" panose="020B0604020202020204" pitchFamily="34" charset="0"/>
              </a:rPr>
              <a:t>logrado</a:t>
            </a:r>
            <a:r>
              <a:rPr lang="en-US" dirty="0">
                <a:latin typeface="Arial" panose="020B0604020202020204" pitchFamily="34" charset="0"/>
                <a:cs typeface="Arial" panose="020B0604020202020204" pitchFamily="34" charset="0"/>
              </a:rPr>
              <a:t> las </a:t>
            </a:r>
            <a:r>
              <a:rPr lang="en-US" dirty="0" err="1">
                <a:latin typeface="Arial" panose="020B0604020202020204" pitchFamily="34" charset="0"/>
                <a:cs typeface="Arial" panose="020B0604020202020204" pitchFamily="34" charset="0"/>
              </a:rPr>
              <a:t>habilidades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aprendido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conocimientos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necesarios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err="1">
                <a:latin typeface="Arial" panose="020B0604020202020204" pitchFamily="34" charset="0"/>
                <a:cs typeface="Arial" panose="020B0604020202020204" pitchFamily="34" charset="0"/>
              </a:rPr>
              <a:t>Todas</a:t>
            </a:r>
            <a:r>
              <a:rPr lang="en-US" dirty="0">
                <a:latin typeface="Arial" panose="020B0604020202020204" pitchFamily="34" charset="0"/>
                <a:cs typeface="Arial" panose="020B0604020202020204" pitchFamily="34" charset="0"/>
              </a:rPr>
              <a:t> las </a:t>
            </a:r>
            <a:r>
              <a:rPr lang="en-US" dirty="0" err="1">
                <a:latin typeface="Arial" panose="020B0604020202020204" pitchFamily="34" charset="0"/>
                <a:cs typeface="Arial" panose="020B0604020202020204" pitchFamily="34" charset="0"/>
              </a:rPr>
              <a:t>opciones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anteriores</a:t>
            </a: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7259A4E-6572-F0BB-C8EE-446CED04AA2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7" name="TextBox 6">
            <a:extLst>
              <a:ext uri="{FF2B5EF4-FFF2-40B4-BE49-F238E27FC236}">
                <a16:creationId xmlns:a16="http://schemas.microsoft.com/office/drawing/2014/main" id="{BCE26B8D-BD1C-1BEF-E515-5813CFF53E8A}"/>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52590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210406A-47E4-E66A-CD46-50837DBD26F7}"/>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3D601EE4-B5A2-B5AC-6675-4AFAF9BC7C3C}"/>
              </a:ext>
            </a:extLst>
          </p:cNvPr>
          <p:cNvSpPr txBox="1">
            <a:spLocks noGrp="1"/>
          </p:cNvSpPr>
          <p:nvPr>
            <p:ph type="title" idx="4294967295"/>
          </p:nvPr>
        </p:nvSpPr>
        <p:spPr>
          <a:xfrm>
            <a:off x="0" y="22156"/>
            <a:ext cx="12192000" cy="8460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0" i="0" u="none" strike="noStrike" kern="1200" cap="none" spc="0" normalizeH="0" baseline="0" noProof="0" dirty="0">
                <a:ln>
                  <a:noFill/>
                </a:ln>
                <a:solidFill>
                  <a:schemeClr val="tx1"/>
                </a:solidFill>
                <a:effectLst/>
                <a:uLnTx/>
                <a:uFillTx/>
                <a:ea typeface="+mj-ea"/>
                <a:cs typeface="Arial" panose="020B0604020202020204" pitchFamily="34" charset="0"/>
              </a:rPr>
              <a:t>Protección Contra Caídas en la Construcción</a:t>
            </a:r>
            <a:r>
              <a:rPr kumimoji="0" lang="en-US" sz="3600" b="0" i="0" u="none" strike="noStrike" kern="1200" cap="none" spc="0" normalizeH="0" baseline="0" noProof="0" dirty="0">
                <a:ln>
                  <a:noFill/>
                </a:ln>
                <a:solidFill>
                  <a:schemeClr val="tx1"/>
                </a:solidFill>
                <a:effectLst/>
                <a:uLnTx/>
                <a:uFillTx/>
                <a:ea typeface="+mj-ea"/>
                <a:cs typeface="Arial" panose="020B0604020202020204" pitchFamily="34" charset="0"/>
              </a:rPr>
              <a:t>- Cuestionario</a:t>
            </a:r>
          </a:p>
        </p:txBody>
      </p:sp>
      <p:sp>
        <p:nvSpPr>
          <p:cNvPr id="2" name="Rectangle 1">
            <a:extLst>
              <a:ext uri="{FF2B5EF4-FFF2-40B4-BE49-F238E27FC236}">
                <a16:creationId xmlns:a16="http://schemas.microsoft.com/office/drawing/2014/main" id="{B9422502-24A7-EE9E-AEAC-F6FB84C45451}"/>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9D84B21-590E-F86B-D757-6F56BCA8595A}"/>
              </a:ext>
            </a:extLst>
          </p:cNvPr>
          <p:cNvSpPr txBox="1"/>
          <p:nvPr/>
        </p:nvSpPr>
        <p:spPr>
          <a:xfrm>
            <a:off x="140343" y="1232904"/>
            <a:ext cx="5260997" cy="2308324"/>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Pregunta</a:t>
            </a:r>
            <a:r>
              <a:rPr lang="en-US" b="1" dirty="0">
                <a:latin typeface="Arial" panose="020B0604020202020204" pitchFamily="34" charset="0"/>
                <a:cs typeface="Arial" panose="020B0604020202020204" pitchFamily="34" charset="0"/>
              </a:rPr>
              <a:t> 3</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Al </a:t>
            </a:r>
            <a:r>
              <a:rPr lang="en-US" dirty="0" err="1">
                <a:latin typeface="Arial" panose="020B0604020202020204" pitchFamily="34" charset="0"/>
                <a:cs typeface="Arial" panose="020B0604020202020204" pitchFamily="34" charset="0"/>
              </a:rPr>
              <a:t>instalar</a:t>
            </a:r>
            <a:r>
              <a:rPr lang="en-US" dirty="0">
                <a:latin typeface="Arial" panose="020B0604020202020204" pitchFamily="34" charset="0"/>
                <a:cs typeface="Arial" panose="020B0604020202020204" pitchFamily="34" charset="0"/>
              </a:rPr>
              <a:t> sus </a:t>
            </a:r>
            <a:r>
              <a:rPr lang="en-US" dirty="0" err="1">
                <a:latin typeface="Arial" panose="020B0604020202020204" pitchFamily="34" charset="0"/>
                <a:cs typeface="Arial" panose="020B0604020202020204" pitchFamily="34" charset="0"/>
              </a:rPr>
              <a:t>anclajes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debe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seguir</a:t>
            </a:r>
            <a:r>
              <a:rPr lang="en-US" dirty="0">
                <a:latin typeface="Arial" panose="020B0604020202020204" pitchFamily="34" charset="0"/>
                <a:cs typeface="Arial" panose="020B0604020202020204" pitchFamily="34" charset="0"/>
              </a:rPr>
              <a:t> las </a:t>
            </a:r>
            <a:r>
              <a:rPr lang="en-US" dirty="0" err="1">
                <a:latin typeface="Arial" panose="020B0604020202020204" pitchFamily="34" charset="0"/>
                <a:cs typeface="Arial" panose="020B0604020202020204" pitchFamily="34" charset="0"/>
              </a:rPr>
              <a:t>instrucciones</a:t>
            </a:r>
            <a:r>
              <a:rPr lang="en-US" dirty="0">
                <a:latin typeface="Arial" panose="020B0604020202020204" pitchFamily="34" charset="0"/>
                <a:cs typeface="Arial" panose="020B0604020202020204" pitchFamily="34" charset="0"/>
              </a:rPr>
              <a:t> del </a:t>
            </a:r>
            <a:r>
              <a:rPr lang="en-US" dirty="0" err="1">
                <a:latin typeface="Arial" panose="020B0604020202020204" pitchFamily="34" charset="0"/>
                <a:cs typeface="Arial" panose="020B0604020202020204" pitchFamily="34" charset="0"/>
              </a:rPr>
              <a:t>fabricante</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Verdadero</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Falso</a:t>
            </a:r>
          </a:p>
        </p:txBody>
      </p:sp>
      <p:sp>
        <p:nvSpPr>
          <p:cNvPr id="6" name="TextBox 5">
            <a:extLst>
              <a:ext uri="{FF2B5EF4-FFF2-40B4-BE49-F238E27FC236}">
                <a16:creationId xmlns:a16="http://schemas.microsoft.com/office/drawing/2014/main" id="{79531421-DD62-DBD0-4AB6-E5A1B9F0CFB3}"/>
              </a:ext>
            </a:extLst>
          </p:cNvPr>
          <p:cNvSpPr txBox="1"/>
          <p:nvPr/>
        </p:nvSpPr>
        <p:spPr>
          <a:xfrm>
            <a:off x="5837274" y="1237326"/>
            <a:ext cx="5986131" cy="286232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Pregunta</a:t>
            </a:r>
            <a:r>
              <a:rPr lang="en-US" b="1" dirty="0">
                <a:latin typeface="Arial" panose="020B0604020202020204" pitchFamily="34" charset="0"/>
                <a:cs typeface="Arial" panose="020B0604020202020204" pitchFamily="34" charset="0"/>
              </a:rPr>
              <a:t> 4</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Las correas </a:t>
            </a:r>
            <a:r>
              <a:rPr lang="en-US" dirty="0" err="1">
                <a:latin typeface="Arial" panose="020B0604020202020204" pitchFamily="34" charset="0"/>
                <a:cs typeface="Arial" panose="020B0604020202020204" pitchFamily="34" charset="0"/>
              </a:rPr>
              <a:t>antitraumatismo</a:t>
            </a:r>
            <a:r>
              <a:rPr lang="en-US" dirty="0">
                <a:latin typeface="Arial" panose="020B0604020202020204" pitchFamily="34" charset="0"/>
                <a:cs typeface="Arial" panose="020B0604020202020204" pitchFamily="34" charset="0"/>
              </a:rPr>
              <a:t> se </a:t>
            </a:r>
            <a:r>
              <a:rPr lang="en-US" dirty="0" err="1">
                <a:latin typeface="Arial" panose="020B0604020202020204" pitchFamily="34" charset="0"/>
                <a:cs typeface="Arial" panose="020B0604020202020204" pitchFamily="34" charset="0"/>
              </a:rPr>
              <a:t>utilizan</a:t>
            </a:r>
            <a:r>
              <a:rPr lang="en-US" dirty="0">
                <a:latin typeface="Arial" panose="020B0604020202020204" pitchFamily="34" charset="0"/>
                <a:cs typeface="Arial" panose="020B0604020202020204" pitchFamily="34" charset="0"/>
              </a:rPr>
              <a:t> para </a:t>
            </a:r>
            <a:r>
              <a:rPr lang="en-US" dirty="0" err="1">
                <a:latin typeface="Arial" panose="020B0604020202020204" pitchFamily="34" charset="0"/>
                <a:cs typeface="Arial" panose="020B0604020202020204" pitchFamily="34" charset="0"/>
              </a:rPr>
              <a:t>evitar</a:t>
            </a:r>
            <a:r>
              <a:rPr lang="en-US" dirty="0">
                <a:latin typeface="Arial" panose="020B0604020202020204" pitchFamily="34" charset="0"/>
                <a:cs typeface="Arial" panose="020B0604020202020204" pitchFamily="34" charset="0"/>
              </a:rPr>
              <a:t> la </a:t>
            </a:r>
            <a:r>
              <a:rPr lang="en-US" dirty="0" err="1">
                <a:latin typeface="Arial" panose="020B0604020202020204" pitchFamily="34" charset="0"/>
                <a:cs typeface="Arial" panose="020B0604020202020204" pitchFamily="34" charset="0"/>
              </a:rPr>
              <a:t>formación</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coágulos</a:t>
            </a:r>
            <a:r>
              <a:rPr lang="en-US" dirty="0">
                <a:latin typeface="Arial" panose="020B0604020202020204" pitchFamily="34" charset="0"/>
                <a:cs typeface="Arial" panose="020B0604020202020204" pitchFamily="34" charset="0"/>
              </a:rPr>
              <a:t> que se </a:t>
            </a:r>
            <a:r>
              <a:rPr lang="en-US" dirty="0" err="1">
                <a:latin typeface="Arial" panose="020B0604020202020204" pitchFamily="34" charset="0"/>
                <a:cs typeface="Arial" panose="020B0604020202020204" pitchFamily="34" charset="0"/>
              </a:rPr>
              <a:t>generan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cuando</a:t>
            </a:r>
            <a:r>
              <a:rPr lang="en-US" dirty="0">
                <a:latin typeface="Arial" panose="020B0604020202020204" pitchFamily="34" charset="0"/>
                <a:cs typeface="Arial" panose="020B0604020202020204" pitchFamily="34" charset="0"/>
              </a:rPr>
              <a:t> un </a:t>
            </a:r>
            <a:r>
              <a:rPr lang="en-US" dirty="0" err="1">
                <a:latin typeface="Arial" panose="020B0604020202020204" pitchFamily="34" charset="0"/>
                <a:cs typeface="Arial" panose="020B0604020202020204" pitchFamily="34" charset="0"/>
              </a:rPr>
              <a:t>trabajador</a:t>
            </a:r>
            <a:r>
              <a:rPr lang="en-US" dirty="0">
                <a:latin typeface="Arial" panose="020B0604020202020204" pitchFamily="34" charset="0"/>
                <a:cs typeface="Arial" panose="020B0604020202020204" pitchFamily="34" charset="0"/>
              </a:rPr>
              <a:t> se </a:t>
            </a:r>
            <a:r>
              <a:rPr lang="en-US" dirty="0" err="1">
                <a:latin typeface="Arial" panose="020B0604020202020204" pitchFamily="34" charset="0"/>
                <a:cs typeface="Arial" panose="020B0604020202020204" pitchFamily="34" charset="0"/>
              </a:rPr>
              <a:t>sienta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arnés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durante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mucho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tiempo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después</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una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caída</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Verdadero</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Falso</a:t>
            </a:r>
          </a:p>
        </p:txBody>
      </p:sp>
      <p:pic>
        <p:nvPicPr>
          <p:cNvPr id="8" name="Picture 7">
            <a:extLst>
              <a:ext uri="{FF2B5EF4-FFF2-40B4-BE49-F238E27FC236}">
                <a16:creationId xmlns:a16="http://schemas.microsoft.com/office/drawing/2014/main" id="{57ECBBA9-07ED-498A-2761-FA585CAC9C4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7" name="TextBox 6">
            <a:extLst>
              <a:ext uri="{FF2B5EF4-FFF2-40B4-BE49-F238E27FC236}">
                <a16:creationId xmlns:a16="http://schemas.microsoft.com/office/drawing/2014/main" id="{B3067096-E6DF-A55A-F376-F0D7CFCE590B}"/>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441237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DB512D1-9160-AF30-E1F9-F93993DC22A6}"/>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6FB55ADA-3603-F2CF-CE44-A1713AAF17DF}"/>
              </a:ext>
            </a:extLst>
          </p:cNvPr>
          <p:cNvSpPr txBox="1">
            <a:spLocks noGrp="1"/>
          </p:cNvSpPr>
          <p:nvPr>
            <p:ph type="title" idx="4294967295"/>
          </p:nvPr>
        </p:nvSpPr>
        <p:spPr>
          <a:xfrm>
            <a:off x="0" y="22156"/>
            <a:ext cx="12192000" cy="8460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0" i="0" u="none" strike="noStrike" kern="1200" cap="none" spc="0" normalizeH="0" baseline="0" noProof="0" dirty="0">
                <a:ln>
                  <a:noFill/>
                </a:ln>
                <a:solidFill>
                  <a:schemeClr val="tx1"/>
                </a:solidFill>
                <a:effectLst/>
                <a:uLnTx/>
                <a:uFillTx/>
                <a:ea typeface="+mj-ea"/>
                <a:cs typeface="Arial" panose="020B0604020202020204" pitchFamily="34" charset="0"/>
              </a:rPr>
              <a:t>Protección Contra Caídas en la Construcción</a:t>
            </a:r>
            <a:r>
              <a:rPr kumimoji="0" lang="en-US" sz="3600" b="0" i="0" u="none" strike="noStrike" kern="1200" cap="none" spc="0" normalizeH="0" baseline="0" noProof="0" dirty="0">
                <a:ln>
                  <a:noFill/>
                </a:ln>
                <a:solidFill>
                  <a:schemeClr val="tx1"/>
                </a:solidFill>
                <a:effectLst/>
                <a:uLnTx/>
                <a:uFillTx/>
                <a:ea typeface="+mj-ea"/>
                <a:cs typeface="Arial" panose="020B0604020202020204" pitchFamily="34" charset="0"/>
              </a:rPr>
              <a:t>- Cuestionario</a:t>
            </a:r>
          </a:p>
        </p:txBody>
      </p:sp>
      <p:sp>
        <p:nvSpPr>
          <p:cNvPr id="2" name="Rectangle 1">
            <a:extLst>
              <a:ext uri="{FF2B5EF4-FFF2-40B4-BE49-F238E27FC236}">
                <a16:creationId xmlns:a16="http://schemas.microsoft.com/office/drawing/2014/main" id="{611F718D-1649-CC05-A2DF-AD4BB55CC49D}"/>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FCDF771-0165-302D-A52A-3CA813B89A25}"/>
              </a:ext>
            </a:extLst>
          </p:cNvPr>
          <p:cNvSpPr txBox="1"/>
          <p:nvPr/>
        </p:nvSpPr>
        <p:spPr>
          <a:xfrm>
            <a:off x="140343" y="1232904"/>
            <a:ext cx="5260997" cy="2308324"/>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Pregunta</a:t>
            </a:r>
            <a:r>
              <a:rPr lang="en-US" b="1" dirty="0">
                <a:latin typeface="Arial" panose="020B0604020202020204" pitchFamily="34" charset="0"/>
                <a:cs typeface="Arial" panose="020B0604020202020204" pitchFamily="34" charset="0"/>
              </a:rPr>
              <a:t> 5</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La </a:t>
            </a:r>
            <a:r>
              <a:rPr lang="en-US" dirty="0" err="1">
                <a:latin typeface="Arial" panose="020B0604020202020204" pitchFamily="34" charset="0"/>
                <a:cs typeface="Arial" panose="020B0604020202020204" pitchFamily="34" charset="0"/>
              </a:rPr>
              <a:t>primera</a:t>
            </a:r>
            <a:r>
              <a:rPr lang="en-US" dirty="0">
                <a:latin typeface="Arial" panose="020B0604020202020204" pitchFamily="34" charset="0"/>
                <a:cs typeface="Arial" panose="020B0604020202020204" pitchFamily="34" charset="0"/>
              </a:rPr>
              <a:t> persona que </a:t>
            </a:r>
            <a:r>
              <a:rPr lang="en-US" dirty="0" err="1">
                <a:latin typeface="Arial" panose="020B0604020202020204" pitchFamily="34" charset="0"/>
                <a:cs typeface="Arial" panose="020B0604020202020204" pitchFamily="34" charset="0"/>
              </a:rPr>
              <a:t>llega</a:t>
            </a:r>
            <a:r>
              <a:rPr lang="en-US" dirty="0">
                <a:latin typeface="Arial" panose="020B0604020202020204" pitchFamily="34" charset="0"/>
                <a:cs typeface="Arial" panose="020B0604020202020204" pitchFamily="34" charset="0"/>
              </a:rPr>
              <a:t> al </a:t>
            </a:r>
            <a:r>
              <a:rPr lang="en-US" dirty="0" err="1">
                <a:latin typeface="Arial" panose="020B0604020202020204" pitchFamily="34" charset="0"/>
                <a:cs typeface="Arial" panose="020B0604020202020204" pitchFamily="34" charset="0"/>
              </a:rPr>
              <a:t>lugar</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trabajo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debe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instalar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el</a:t>
            </a:r>
            <a:r>
              <a:rPr lang="en-US" dirty="0">
                <a:latin typeface="Arial" panose="020B0604020202020204" pitchFamily="34" charset="0"/>
                <a:cs typeface="Arial" panose="020B0604020202020204" pitchFamily="34" charset="0"/>
              </a:rPr>
              <a:t> punto de </a:t>
            </a:r>
            <a:r>
              <a:rPr lang="en-US" dirty="0" err="1">
                <a:latin typeface="Arial" panose="020B0604020202020204" pitchFamily="34" charset="0"/>
                <a:cs typeface="Arial" panose="020B0604020202020204" pitchFamily="34" charset="0"/>
              </a:rPr>
              <a:t>anclaje</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Verdadero</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Falso</a:t>
            </a:r>
          </a:p>
        </p:txBody>
      </p:sp>
      <p:sp>
        <p:nvSpPr>
          <p:cNvPr id="6" name="TextBox 5">
            <a:extLst>
              <a:ext uri="{FF2B5EF4-FFF2-40B4-BE49-F238E27FC236}">
                <a16:creationId xmlns:a16="http://schemas.microsoft.com/office/drawing/2014/main" id="{54FA1B0E-D2B9-4B28-F049-068EAAD595FE}"/>
              </a:ext>
            </a:extLst>
          </p:cNvPr>
          <p:cNvSpPr txBox="1"/>
          <p:nvPr/>
        </p:nvSpPr>
        <p:spPr>
          <a:xfrm>
            <a:off x="5837274" y="1237326"/>
            <a:ext cx="5986131" cy="286232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Pregunta</a:t>
            </a:r>
            <a:r>
              <a:rPr lang="en-US" b="1" dirty="0">
                <a:latin typeface="Arial" panose="020B0604020202020204" pitchFamily="34" charset="0"/>
                <a:cs typeface="Arial" panose="020B0604020202020204" pitchFamily="34" charset="0"/>
              </a:rPr>
              <a:t> 6</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En </a:t>
            </a:r>
            <a:r>
              <a:rPr lang="en-US" dirty="0" err="1">
                <a:latin typeface="Arial" panose="020B0604020202020204" pitchFamily="34" charset="0"/>
                <a:cs typeface="Arial" panose="020B0604020202020204" pitchFamily="34" charset="0"/>
              </a:rPr>
              <a:t>el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caso</a:t>
            </a:r>
            <a:r>
              <a:rPr lang="en-US" dirty="0">
                <a:latin typeface="Arial" panose="020B0604020202020204" pitchFamily="34" charset="0"/>
                <a:cs typeface="Arial" panose="020B0604020202020204" pitchFamily="34" charset="0"/>
              </a:rPr>
              <a:t> de que un </a:t>
            </a:r>
            <a:r>
              <a:rPr lang="en-US" dirty="0" err="1">
                <a:latin typeface="Arial" panose="020B0604020202020204" pitchFamily="34" charset="0"/>
                <a:cs typeface="Arial" panose="020B0604020202020204" pitchFamily="34" charset="0"/>
              </a:rPr>
              <a:t>trabajador</a:t>
            </a:r>
            <a:r>
              <a:rPr lang="en-US" dirty="0">
                <a:latin typeface="Arial" panose="020B0604020202020204" pitchFamily="34" charset="0"/>
                <a:cs typeface="Arial" panose="020B0604020202020204" pitchFamily="34" charset="0"/>
              </a:rPr>
              <a:t> se </a:t>
            </a:r>
            <a:r>
              <a:rPr lang="en-US" dirty="0" err="1">
                <a:latin typeface="Arial" panose="020B0604020202020204" pitchFamily="34" charset="0"/>
                <a:cs typeface="Arial" panose="020B0604020202020204" pitchFamily="34" charset="0"/>
              </a:rPr>
              <a:t>caiga</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El </a:t>
            </a:r>
            <a:r>
              <a:rPr lang="en-US" dirty="0" err="1">
                <a:latin typeface="Arial" panose="020B0604020202020204" pitchFamily="34" charset="0"/>
                <a:cs typeface="Arial" panose="020B0604020202020204" pitchFamily="34" charset="0"/>
              </a:rPr>
              <a:t>empleador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debe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proporcionar</a:t>
            </a:r>
            <a:r>
              <a:rPr lang="en-US" dirty="0">
                <a:latin typeface="Arial" panose="020B0604020202020204" pitchFamily="34" charset="0"/>
                <a:cs typeface="Arial" panose="020B0604020202020204" pitchFamily="34" charset="0"/>
              </a:rPr>
              <a:t> un </a:t>
            </a:r>
            <a:r>
              <a:rPr lang="en-US" dirty="0" err="1">
                <a:latin typeface="Arial" panose="020B0604020202020204" pitchFamily="34" charset="0"/>
                <a:cs typeface="Arial" panose="020B0604020202020204" pitchFamily="34" charset="0"/>
              </a:rPr>
              <a:t>rescate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rápido</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El </a:t>
            </a:r>
            <a:r>
              <a:rPr lang="en-US" dirty="0" err="1">
                <a:latin typeface="Arial" panose="020B0604020202020204" pitchFamily="34" charset="0"/>
                <a:cs typeface="Arial" panose="020B0604020202020204" pitchFamily="34" charset="0"/>
              </a:rPr>
              <a:t>empleador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debe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asegurarse</a:t>
            </a:r>
            <a:r>
              <a:rPr lang="en-US" dirty="0">
                <a:latin typeface="Arial" panose="020B0604020202020204" pitchFamily="34" charset="0"/>
                <a:cs typeface="Arial" panose="020B0604020202020204" pitchFamily="34" charset="0"/>
              </a:rPr>
              <a:t> de que </a:t>
            </a:r>
            <a:r>
              <a:rPr lang="en-US" dirty="0" err="1">
                <a:latin typeface="Arial" panose="020B0604020202020204" pitchFamily="34" charset="0"/>
                <a:cs typeface="Arial" panose="020B0604020202020204" pitchFamily="34" charset="0"/>
              </a:rPr>
              <a:t>los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empleados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puedan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salvarse</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sí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mismos</a:t>
            </a:r>
            <a:endParaRPr lang="en-US" dirty="0">
              <a:latin typeface="Arial" panose="020B0604020202020204" pitchFamily="34" charset="0"/>
              <a:cs typeface="Arial" panose="020B0604020202020204" pitchFamily="34" charset="0"/>
            </a:endParaRPr>
          </a:p>
          <a:p>
            <a:pPr marL="342900" indent="-342900">
              <a:buAutoNum type="alphaUcPeriod"/>
            </a:pPr>
            <a:endParaRPr lang="en-US" dirty="0">
              <a:latin typeface="Arial" panose="020B0604020202020204" pitchFamily="34" charset="0"/>
              <a:cs typeface="Arial" panose="020B0604020202020204" pitchFamily="34" charset="0"/>
            </a:endParaRPr>
          </a:p>
          <a:p>
            <a:pPr marL="342900" indent="-342900">
              <a:buAutoNum type="alphaUcPeriod"/>
            </a:pPr>
            <a:r>
              <a:rPr lang="en-US" dirty="0" err="1">
                <a:latin typeface="Arial" panose="020B0604020202020204" pitchFamily="34" charset="0"/>
                <a:cs typeface="Arial" panose="020B0604020202020204" pitchFamily="34" charset="0"/>
              </a:rPr>
              <a:t>Todas</a:t>
            </a:r>
            <a:r>
              <a:rPr lang="en-US" dirty="0">
                <a:latin typeface="Arial" panose="020B0604020202020204" pitchFamily="34" charset="0"/>
                <a:cs typeface="Arial" panose="020B0604020202020204" pitchFamily="34" charset="0"/>
              </a:rPr>
              <a:t> las </a:t>
            </a:r>
            <a:r>
              <a:rPr lang="en-US" dirty="0" err="1">
                <a:latin typeface="Arial" panose="020B0604020202020204" pitchFamily="34" charset="0"/>
                <a:cs typeface="Arial" panose="020B0604020202020204" pitchFamily="34" charset="0"/>
              </a:rPr>
              <a:t>opciones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anteriores</a:t>
            </a: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73CD0EAD-F8BD-911D-61FA-061AEC1F79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7" name="TextBox 6">
            <a:extLst>
              <a:ext uri="{FF2B5EF4-FFF2-40B4-BE49-F238E27FC236}">
                <a16:creationId xmlns:a16="http://schemas.microsoft.com/office/drawing/2014/main" id="{EFB3CE4E-9ADB-D81B-CCAD-FF868A5EB54D}"/>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570200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AF61244-C9CC-B5BA-AA14-7DA51CC006AB}"/>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905C94CF-D509-EA08-B785-3ECDCFE075B1}"/>
              </a:ext>
            </a:extLst>
          </p:cNvPr>
          <p:cNvSpPr txBox="1">
            <a:spLocks noGrp="1"/>
          </p:cNvSpPr>
          <p:nvPr>
            <p:ph type="title" idx="4294967295"/>
          </p:nvPr>
        </p:nvSpPr>
        <p:spPr>
          <a:xfrm>
            <a:off x="0" y="22156"/>
            <a:ext cx="12192000" cy="8460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0" i="0" u="none" strike="noStrike" kern="1200" cap="none" spc="0" normalizeH="0" baseline="0" noProof="0" dirty="0">
                <a:ln>
                  <a:noFill/>
                </a:ln>
                <a:solidFill>
                  <a:schemeClr val="tx1"/>
                </a:solidFill>
                <a:effectLst/>
                <a:uLnTx/>
                <a:uFillTx/>
                <a:ea typeface="+mj-ea"/>
                <a:cs typeface="Arial" panose="020B0604020202020204" pitchFamily="34" charset="0"/>
              </a:rPr>
              <a:t>Protección Contra Caídas en la Construcción</a:t>
            </a:r>
            <a:r>
              <a:rPr kumimoji="0" lang="en-US" sz="3600" b="0" i="0" u="none" strike="noStrike" kern="1200" cap="none" spc="0" normalizeH="0" baseline="0" noProof="0" dirty="0">
                <a:ln>
                  <a:noFill/>
                </a:ln>
                <a:solidFill>
                  <a:schemeClr val="tx1"/>
                </a:solidFill>
                <a:effectLst/>
                <a:uLnTx/>
                <a:uFillTx/>
                <a:ea typeface="+mj-ea"/>
                <a:cs typeface="Arial" panose="020B0604020202020204" pitchFamily="34" charset="0"/>
              </a:rPr>
              <a:t>- Cuestionario</a:t>
            </a:r>
          </a:p>
        </p:txBody>
      </p:sp>
      <p:sp>
        <p:nvSpPr>
          <p:cNvPr id="2" name="Rectangle 1">
            <a:extLst>
              <a:ext uri="{FF2B5EF4-FFF2-40B4-BE49-F238E27FC236}">
                <a16:creationId xmlns:a16="http://schemas.microsoft.com/office/drawing/2014/main" id="{51673B2C-8984-0252-4820-E3979B0A9BAE}"/>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E148C66-F5A0-8196-A80D-075E3EC29B02}"/>
              </a:ext>
            </a:extLst>
          </p:cNvPr>
          <p:cNvSpPr txBox="1"/>
          <p:nvPr/>
        </p:nvSpPr>
        <p:spPr>
          <a:xfrm>
            <a:off x="140343" y="1232904"/>
            <a:ext cx="5260997" cy="286232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Pregunta</a:t>
            </a:r>
            <a:r>
              <a:rPr lang="en-US" b="1" dirty="0">
                <a:latin typeface="Arial" panose="020B0604020202020204" pitchFamily="34" charset="0"/>
                <a:cs typeface="Arial" panose="020B0604020202020204" pitchFamily="34" charset="0"/>
              </a:rPr>
              <a:t> 7</a:t>
            </a:r>
          </a:p>
          <a:p>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Todas</a:t>
            </a:r>
            <a:r>
              <a:rPr lang="en-US" dirty="0">
                <a:latin typeface="Arial" panose="020B0604020202020204" pitchFamily="34" charset="0"/>
                <a:cs typeface="Arial" panose="020B0604020202020204" pitchFamily="34" charset="0"/>
              </a:rPr>
              <a:t> las tapas </a:t>
            </a:r>
            <a:r>
              <a:rPr lang="en-US" dirty="0" err="1">
                <a:latin typeface="Arial" panose="020B0604020202020204" pitchFamily="34" charset="0"/>
                <a:cs typeface="Arial" panose="020B0604020202020204" pitchFamily="34" charset="0"/>
              </a:rPr>
              <a:t>deberán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tener</a:t>
            </a:r>
            <a:r>
              <a:rPr lang="en-US" dirty="0">
                <a:latin typeface="Arial" panose="020B0604020202020204" pitchFamily="34" charset="0"/>
                <a:cs typeface="Arial" panose="020B0604020202020204" pitchFamily="34" charset="0"/>
              </a:rPr>
              <a:t> un color </a:t>
            </a:r>
            <a:r>
              <a:rPr lang="en-US" dirty="0" err="1">
                <a:latin typeface="Arial" panose="020B0604020202020204" pitchFamily="34" charset="0"/>
                <a:cs typeface="Arial" panose="020B0604020202020204" pitchFamily="34" charset="0"/>
              </a:rPr>
              <a:t>codificado</a:t>
            </a:r>
            <a:r>
              <a:rPr lang="en-US" dirty="0">
                <a:latin typeface="Arial" panose="020B0604020202020204" pitchFamily="34" charset="0"/>
                <a:cs typeface="Arial" panose="020B0604020202020204" pitchFamily="34" charset="0"/>
              </a:rPr>
              <a:t> y </a:t>
            </a:r>
            <a:r>
              <a:rPr lang="en-US" dirty="0" err="1">
                <a:latin typeface="Arial" panose="020B0604020202020204" pitchFamily="34" charset="0"/>
                <a:cs typeface="Arial" panose="020B0604020202020204" pitchFamily="34" charset="0"/>
              </a:rPr>
              <a:t>deberán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estar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marcadas</a:t>
            </a:r>
            <a:r>
              <a:rPr lang="en-US" dirty="0">
                <a:latin typeface="Arial" panose="020B0604020202020204" pitchFamily="34" charset="0"/>
                <a:cs typeface="Arial" panose="020B0604020202020204" pitchFamily="34" charset="0"/>
              </a:rPr>
              <a:t> con la palabra “ORIFICIO” o “TAPA” para que se </a:t>
            </a:r>
            <a:r>
              <a:rPr lang="en-US" dirty="0" err="1">
                <a:latin typeface="Arial" panose="020B0604020202020204" pitchFamily="34" charset="0"/>
                <a:cs typeface="Arial" panose="020B0604020202020204" pitchFamily="34" charset="0"/>
              </a:rPr>
              <a:t>visualice</a:t>
            </a:r>
            <a:r>
              <a:rPr lang="en-US" dirty="0">
                <a:latin typeface="Arial" panose="020B0604020202020204" pitchFamily="34" charset="0"/>
                <a:cs typeface="Arial" panose="020B0604020202020204" pitchFamily="34" charset="0"/>
              </a:rPr>
              <a:t> la </a:t>
            </a:r>
            <a:r>
              <a:rPr lang="en-US" dirty="0" err="1">
                <a:latin typeface="Arial" panose="020B0604020202020204" pitchFamily="34" charset="0"/>
                <a:cs typeface="Arial" panose="020B0604020202020204" pitchFamily="34" charset="0"/>
              </a:rPr>
              <a:t>advertencia</a:t>
            </a:r>
            <a:r>
              <a:rPr lang="en-US" dirty="0">
                <a:latin typeface="Arial" panose="020B0604020202020204" pitchFamily="34" charset="0"/>
                <a:cs typeface="Arial" panose="020B0604020202020204" pitchFamily="34" charset="0"/>
              </a:rPr>
              <a:t> del </a:t>
            </a:r>
            <a:r>
              <a:rPr lang="en-US" dirty="0" err="1">
                <a:latin typeface="Arial" panose="020B0604020202020204" pitchFamily="34" charset="0"/>
                <a:cs typeface="Arial" panose="020B0604020202020204" pitchFamily="34" charset="0"/>
              </a:rPr>
              <a:t>riesgo</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Verdadero</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Falso</a:t>
            </a:r>
          </a:p>
        </p:txBody>
      </p:sp>
      <p:sp>
        <p:nvSpPr>
          <p:cNvPr id="6" name="TextBox 5">
            <a:extLst>
              <a:ext uri="{FF2B5EF4-FFF2-40B4-BE49-F238E27FC236}">
                <a16:creationId xmlns:a16="http://schemas.microsoft.com/office/drawing/2014/main" id="{47FF60C3-21A4-C07D-785C-6F33A88E4567}"/>
              </a:ext>
            </a:extLst>
          </p:cNvPr>
          <p:cNvSpPr txBox="1"/>
          <p:nvPr/>
        </p:nvSpPr>
        <p:spPr>
          <a:xfrm>
            <a:off x="5837274" y="1237326"/>
            <a:ext cx="5986131" cy="286232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Pregunta</a:t>
            </a:r>
            <a:r>
              <a:rPr lang="en-US" b="1" dirty="0">
                <a:latin typeface="Arial" panose="020B0604020202020204" pitchFamily="34" charset="0"/>
                <a:cs typeface="Arial" panose="020B0604020202020204" pitchFamily="34" charset="0"/>
              </a:rPr>
              <a:t> 8</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Cuál</a:t>
            </a:r>
            <a:r>
              <a:rPr lang="en-US" dirty="0">
                <a:latin typeface="Arial" panose="020B0604020202020204" pitchFamily="34" charset="0"/>
                <a:cs typeface="Arial" panose="020B0604020202020204" pitchFamily="34" charset="0"/>
              </a:rPr>
              <a:t> de las </a:t>
            </a:r>
            <a:r>
              <a:rPr lang="en-US" dirty="0" err="1">
                <a:latin typeface="Arial" panose="020B0604020202020204" pitchFamily="34" charset="0"/>
                <a:cs typeface="Arial" panose="020B0604020202020204" pitchFamily="34" charset="0"/>
              </a:rPr>
              <a:t>siguientes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opciones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puede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ayudar</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limitar</a:t>
            </a:r>
            <a:r>
              <a:rPr lang="en-US" dirty="0">
                <a:latin typeface="Arial" panose="020B0604020202020204" pitchFamily="34" charset="0"/>
                <a:cs typeface="Arial" panose="020B0604020202020204" pitchFamily="34" charset="0"/>
              </a:rPr>
              <a:t> la </a:t>
            </a:r>
            <a:r>
              <a:rPr lang="en-US" dirty="0" err="1">
                <a:latin typeface="Arial" panose="020B0604020202020204" pitchFamily="34" charset="0"/>
                <a:cs typeface="Arial" panose="020B0604020202020204" pitchFamily="34" charset="0"/>
              </a:rPr>
              <a:t>caída</a:t>
            </a:r>
            <a:r>
              <a:rPr lang="en-US" dirty="0">
                <a:latin typeface="Arial" panose="020B0604020202020204" pitchFamily="34" charset="0"/>
                <a:cs typeface="Arial" panose="020B0604020202020204" pitchFamily="34" charset="0"/>
              </a:rPr>
              <a:t> con </a:t>
            </a:r>
            <a:r>
              <a:rPr lang="en-US" dirty="0" err="1">
                <a:latin typeface="Arial" panose="020B0604020202020204" pitchFamily="34" charset="0"/>
                <a:cs typeface="Arial" panose="020B0604020202020204" pitchFamily="34" charset="0"/>
              </a:rPr>
              <a:t>oscilación</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La </a:t>
            </a:r>
            <a:r>
              <a:rPr lang="en-US" dirty="0" err="1">
                <a:latin typeface="Arial" panose="020B0604020202020204" pitchFamily="34" charset="0"/>
                <a:cs typeface="Arial" panose="020B0604020202020204" pitchFamily="34" charset="0"/>
              </a:rPr>
              <a:t>utilización</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una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línea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salvavidas</a:t>
            </a:r>
            <a:r>
              <a:rPr lang="en-US" dirty="0">
                <a:latin typeface="Arial" panose="020B0604020202020204" pitchFamily="34" charset="0"/>
                <a:cs typeface="Arial" panose="020B0604020202020204" pitchFamily="34" charset="0"/>
              </a:rPr>
              <a:t> horizontal</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La </a:t>
            </a:r>
            <a:r>
              <a:rPr lang="en-US" dirty="0" err="1">
                <a:latin typeface="Arial" panose="020B0604020202020204" pitchFamily="34" charset="0"/>
                <a:cs typeface="Arial" panose="020B0604020202020204" pitchFamily="34" charset="0"/>
              </a:rPr>
              <a:t>utilización</a:t>
            </a:r>
            <a:r>
              <a:rPr lang="en-US" dirty="0">
                <a:latin typeface="Arial" panose="020B0604020202020204" pitchFamily="34" charset="0"/>
                <a:cs typeface="Arial" panose="020B0604020202020204" pitchFamily="34" charset="0"/>
              </a:rPr>
              <a:t> de multiples </a:t>
            </a:r>
            <a:r>
              <a:rPr lang="en-US" dirty="0" err="1">
                <a:latin typeface="Arial" panose="020B0604020202020204" pitchFamily="34" charset="0"/>
                <a:cs typeface="Arial" panose="020B0604020202020204" pitchFamily="34" charset="0"/>
              </a:rPr>
              <a:t>anclajes</a:t>
            </a:r>
            <a:endParaRPr lang="en-US" b="1" dirty="0">
              <a:latin typeface="Arial" panose="020B0604020202020204" pitchFamily="34" charset="0"/>
              <a:cs typeface="Arial" panose="020B0604020202020204" pitchFamily="34" charset="0"/>
            </a:endParaRPr>
          </a:p>
          <a:p>
            <a:pPr marL="342900" indent="-342900">
              <a:buAutoNum type="alphaUcPeriod"/>
            </a:pPr>
            <a:endParaRPr lang="en-US" dirty="0">
              <a:latin typeface="Arial" panose="020B0604020202020204" pitchFamily="34" charset="0"/>
              <a:cs typeface="Arial" panose="020B0604020202020204" pitchFamily="34" charset="0"/>
            </a:endParaRPr>
          </a:p>
          <a:p>
            <a:pPr marL="342900" indent="-342900">
              <a:buAutoNum type="alphaUcPeriod"/>
            </a:pPr>
            <a:r>
              <a:rPr lang="en-US" dirty="0" err="1">
                <a:latin typeface="Arial" panose="020B0604020202020204" pitchFamily="34" charset="0"/>
                <a:cs typeface="Arial" panose="020B0604020202020204" pitchFamily="34" charset="0"/>
              </a:rPr>
              <a:t>Todas</a:t>
            </a:r>
            <a:r>
              <a:rPr lang="en-US" dirty="0">
                <a:latin typeface="Arial" panose="020B0604020202020204" pitchFamily="34" charset="0"/>
                <a:cs typeface="Arial" panose="020B0604020202020204" pitchFamily="34" charset="0"/>
              </a:rPr>
              <a:t> las </a:t>
            </a:r>
            <a:r>
              <a:rPr lang="en-US" dirty="0" err="1">
                <a:latin typeface="Arial" panose="020B0604020202020204" pitchFamily="34" charset="0"/>
                <a:cs typeface="Arial" panose="020B0604020202020204" pitchFamily="34" charset="0"/>
              </a:rPr>
              <a:t>opciones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anteriores</a:t>
            </a: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F803DCB-9E00-5813-B700-372B53726FC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7" name="TextBox 6">
            <a:extLst>
              <a:ext uri="{FF2B5EF4-FFF2-40B4-BE49-F238E27FC236}">
                <a16:creationId xmlns:a16="http://schemas.microsoft.com/office/drawing/2014/main" id="{BEACBDE1-0A1C-FC61-41E4-8AD773808848}"/>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075203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95B6032-077A-2686-AE2D-1719F1FA6239}"/>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E6D49A63-E5D4-F726-CA5C-BA7DF150B965}"/>
              </a:ext>
            </a:extLst>
          </p:cNvPr>
          <p:cNvSpPr txBox="1">
            <a:spLocks noGrp="1"/>
          </p:cNvSpPr>
          <p:nvPr>
            <p:ph type="title" idx="4294967295"/>
          </p:nvPr>
        </p:nvSpPr>
        <p:spPr>
          <a:xfrm>
            <a:off x="0" y="22156"/>
            <a:ext cx="12192000" cy="8460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0" i="0" u="none" strike="noStrike" kern="1200" cap="none" spc="0" normalizeH="0" baseline="0" noProof="0" dirty="0">
                <a:ln>
                  <a:noFill/>
                </a:ln>
                <a:solidFill>
                  <a:schemeClr val="tx1"/>
                </a:solidFill>
                <a:effectLst/>
                <a:uLnTx/>
                <a:uFillTx/>
                <a:ea typeface="+mj-ea"/>
                <a:cs typeface="Arial" panose="020B0604020202020204" pitchFamily="34" charset="0"/>
              </a:rPr>
              <a:t>Protección Contra Caídas en la Construcción</a:t>
            </a:r>
            <a:r>
              <a:rPr kumimoji="0" lang="en-US" sz="3600" b="0" i="0" u="none" strike="noStrike" kern="1200" cap="none" spc="0" normalizeH="0" baseline="0" noProof="0" dirty="0">
                <a:ln>
                  <a:noFill/>
                </a:ln>
                <a:solidFill>
                  <a:schemeClr val="tx1"/>
                </a:solidFill>
                <a:effectLst/>
                <a:uLnTx/>
                <a:uFillTx/>
                <a:ea typeface="+mj-ea"/>
                <a:cs typeface="Arial" panose="020B0604020202020204" pitchFamily="34" charset="0"/>
              </a:rPr>
              <a:t>- Cuestionario</a:t>
            </a:r>
          </a:p>
        </p:txBody>
      </p:sp>
      <p:sp>
        <p:nvSpPr>
          <p:cNvPr id="2" name="Rectangle 1">
            <a:extLst>
              <a:ext uri="{FF2B5EF4-FFF2-40B4-BE49-F238E27FC236}">
                <a16:creationId xmlns:a16="http://schemas.microsoft.com/office/drawing/2014/main" id="{1E8B9134-13B2-9026-F02E-805813884797}"/>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B164E17-08FF-AB5B-700D-9DA92E23A3A5}"/>
              </a:ext>
            </a:extLst>
          </p:cNvPr>
          <p:cNvSpPr txBox="1"/>
          <p:nvPr/>
        </p:nvSpPr>
        <p:spPr>
          <a:xfrm>
            <a:off x="140343" y="1232904"/>
            <a:ext cx="5260997" cy="2585323"/>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Pregunta</a:t>
            </a:r>
            <a:r>
              <a:rPr lang="en-US" b="1" dirty="0">
                <a:latin typeface="Arial" panose="020B0604020202020204" pitchFamily="34" charset="0"/>
                <a:cs typeface="Arial" panose="020B0604020202020204" pitchFamily="34" charset="0"/>
              </a:rPr>
              <a:t> 9</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Debe </a:t>
            </a:r>
            <a:r>
              <a:rPr lang="en-US" dirty="0" err="1">
                <a:latin typeface="Arial" panose="020B0604020202020204" pitchFamily="34" charset="0"/>
                <a:cs typeface="Arial" panose="020B0604020202020204" pitchFamily="34" charset="0"/>
              </a:rPr>
              <a:t>capacitar</a:t>
            </a:r>
            <a:r>
              <a:rPr lang="en-US" dirty="0">
                <a:latin typeface="Arial" panose="020B0604020202020204" pitchFamily="34" charset="0"/>
                <a:cs typeface="Arial" panose="020B0604020202020204" pitchFamily="34" charset="0"/>
              </a:rPr>
              <a:t> a sus </a:t>
            </a:r>
            <a:r>
              <a:rPr lang="en-US" dirty="0" err="1">
                <a:latin typeface="Arial" panose="020B0604020202020204" pitchFamily="34" charset="0"/>
                <a:cs typeface="Arial" panose="020B0604020202020204" pitchFamily="34" charset="0"/>
              </a:rPr>
              <a:t>empleados</a:t>
            </a:r>
            <a:r>
              <a:rPr lang="en-US" dirty="0">
                <a:latin typeface="Arial" panose="020B0604020202020204" pitchFamily="34" charset="0"/>
                <a:cs typeface="Arial" panose="020B0604020202020204" pitchFamily="34" charset="0"/>
              </a:rPr>
              <a:t> para que </a:t>
            </a:r>
            <a:r>
              <a:rPr lang="en-US" dirty="0" err="1">
                <a:latin typeface="Arial" panose="020B0604020202020204" pitchFamily="34" charset="0"/>
                <a:cs typeface="Arial" panose="020B0604020202020204" pitchFamily="34" charset="0"/>
              </a:rPr>
              <a:t>sepan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cómo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inspeccionar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equipo</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protección</a:t>
            </a:r>
            <a:r>
              <a:rPr lang="en-US" dirty="0">
                <a:latin typeface="Arial" panose="020B0604020202020204" pitchFamily="34" charset="0"/>
                <a:cs typeface="Arial" panose="020B0604020202020204" pitchFamily="34" charset="0"/>
              </a:rPr>
              <a:t> contra </a:t>
            </a:r>
            <a:r>
              <a:rPr lang="en-US" dirty="0" err="1">
                <a:latin typeface="Arial" panose="020B0604020202020204" pitchFamily="34" charset="0"/>
                <a:cs typeface="Arial" panose="020B0604020202020204" pitchFamily="34" charset="0"/>
              </a:rPr>
              <a:t>caídas</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Verdadero</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Falso</a:t>
            </a:r>
          </a:p>
        </p:txBody>
      </p:sp>
      <p:sp>
        <p:nvSpPr>
          <p:cNvPr id="6" name="TextBox 5">
            <a:extLst>
              <a:ext uri="{FF2B5EF4-FFF2-40B4-BE49-F238E27FC236}">
                <a16:creationId xmlns:a16="http://schemas.microsoft.com/office/drawing/2014/main" id="{07A6BB70-A422-D856-87FB-F0394A484A33}"/>
              </a:ext>
            </a:extLst>
          </p:cNvPr>
          <p:cNvSpPr txBox="1"/>
          <p:nvPr/>
        </p:nvSpPr>
        <p:spPr>
          <a:xfrm>
            <a:off x="5837274" y="1237326"/>
            <a:ext cx="5986131" cy="3693319"/>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Pregunta</a:t>
            </a:r>
            <a:r>
              <a:rPr lang="en-US" b="1" dirty="0">
                <a:latin typeface="Arial" panose="020B0604020202020204" pitchFamily="34" charset="0"/>
                <a:cs typeface="Arial" panose="020B0604020202020204" pitchFamily="34" charset="0"/>
              </a:rPr>
              <a:t> 10</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Cuando </a:t>
            </a:r>
            <a:r>
              <a:rPr lang="en-US" dirty="0" err="1">
                <a:latin typeface="Arial" panose="020B0604020202020204" pitchFamily="34" charset="0"/>
                <a:cs typeface="Arial" panose="020B0604020202020204" pitchFamily="34" charset="0"/>
              </a:rPr>
              <a:t>utiliza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una</a:t>
            </a:r>
            <a:r>
              <a:rPr lang="en-US" dirty="0">
                <a:latin typeface="Arial" panose="020B0604020202020204" pitchFamily="34" charset="0"/>
                <a:cs typeface="Arial" panose="020B0604020202020204" pitchFamily="34" charset="0"/>
              </a:rPr>
              <a:t> Escalera </a:t>
            </a:r>
            <a:r>
              <a:rPr lang="en-US" dirty="0" err="1">
                <a:latin typeface="Arial" panose="020B0604020202020204" pitchFamily="34" charset="0"/>
                <a:cs typeface="Arial" panose="020B0604020202020204" pitchFamily="34" charset="0"/>
              </a:rPr>
              <a:t>portátil</a:t>
            </a:r>
            <a:r>
              <a:rPr lang="en-US" dirty="0">
                <a:latin typeface="Arial" panose="020B0604020202020204" pitchFamily="34" charset="0"/>
                <a:cs typeface="Arial" panose="020B0604020202020204" pitchFamily="34" charset="0"/>
              </a:rPr>
              <a:t> para acceder a un </a:t>
            </a:r>
            <a:r>
              <a:rPr lang="en-US" dirty="0" err="1">
                <a:latin typeface="Arial" panose="020B0604020202020204" pitchFamily="34" charset="0"/>
                <a:cs typeface="Arial" panose="020B0604020202020204" pitchFamily="34" charset="0"/>
              </a:rPr>
              <a:t>nivel</a:t>
            </a:r>
            <a:r>
              <a:rPr lang="en-US" dirty="0">
                <a:latin typeface="Arial" panose="020B0604020202020204" pitchFamily="34" charset="0"/>
                <a:cs typeface="Arial" panose="020B0604020202020204" pitchFamily="34" charset="0"/>
              </a:rPr>
              <a:t> superior, ¿a </a:t>
            </a:r>
            <a:r>
              <a:rPr lang="en-US" dirty="0" err="1">
                <a:latin typeface="Arial" panose="020B0604020202020204" pitchFamily="34" charset="0"/>
                <a:cs typeface="Arial" panose="020B0604020202020204" pitchFamily="34" charset="0"/>
              </a:rPr>
              <a:t>cuántos</a:t>
            </a:r>
            <a:r>
              <a:rPr lang="en-US" dirty="0">
                <a:latin typeface="Arial" panose="020B0604020202020204" pitchFamily="34" charset="0"/>
                <a:cs typeface="Arial" panose="020B0604020202020204" pitchFamily="34" charset="0"/>
              </a:rPr>
              <a:t> pies </a:t>
            </a:r>
            <a:r>
              <a:rPr lang="en-US" dirty="0" err="1">
                <a:latin typeface="Arial" panose="020B0604020202020204" pitchFamily="34" charset="0"/>
                <a:cs typeface="Arial" panose="020B0604020202020204" pitchFamily="34" charset="0"/>
              </a:rPr>
              <a:t>sobre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borde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debe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extenderse</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1</a:t>
            </a:r>
          </a:p>
          <a:p>
            <a:pPr marL="342900" indent="-342900">
              <a:buAutoNum type="alphaUcPeriod"/>
            </a:pP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2</a:t>
            </a:r>
            <a:endParaRPr lang="en-US" b="1" dirty="0">
              <a:latin typeface="Arial" panose="020B0604020202020204" pitchFamily="34" charset="0"/>
              <a:cs typeface="Arial" panose="020B0604020202020204" pitchFamily="34" charset="0"/>
            </a:endParaRPr>
          </a:p>
          <a:p>
            <a:pPr marL="342900" indent="-342900">
              <a:buAutoNum type="alphaUcPeriod"/>
            </a:pP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3</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4</a:t>
            </a:r>
          </a:p>
        </p:txBody>
      </p:sp>
      <p:pic>
        <p:nvPicPr>
          <p:cNvPr id="8" name="Picture 7">
            <a:extLst>
              <a:ext uri="{FF2B5EF4-FFF2-40B4-BE49-F238E27FC236}">
                <a16:creationId xmlns:a16="http://schemas.microsoft.com/office/drawing/2014/main" id="{B4C088E8-D941-9396-11F5-19072A5C41A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7" name="TextBox 6">
            <a:extLst>
              <a:ext uri="{FF2B5EF4-FFF2-40B4-BE49-F238E27FC236}">
                <a16:creationId xmlns:a16="http://schemas.microsoft.com/office/drawing/2014/main" id="{658C68D5-9676-69C4-FDC9-729629416069}"/>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719388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2FE458C-48A9-7D43-0DC2-D5F40D3BBDCB}"/>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6C8DC754-4E35-EB16-6C8C-E64E1B96910A}"/>
              </a:ext>
            </a:extLst>
          </p:cNvPr>
          <p:cNvSpPr txBox="1">
            <a:spLocks noGrp="1"/>
          </p:cNvSpPr>
          <p:nvPr>
            <p:ph type="title" idx="4294967295"/>
          </p:nvPr>
        </p:nvSpPr>
        <p:spPr>
          <a:xfrm>
            <a:off x="0" y="22156"/>
            <a:ext cx="12192000" cy="8460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0" i="0" u="none" strike="noStrike" kern="1200" cap="none" spc="0" normalizeH="0" baseline="0" noProof="0" dirty="0">
                <a:ln>
                  <a:noFill/>
                </a:ln>
                <a:solidFill>
                  <a:schemeClr val="tx1"/>
                </a:solidFill>
                <a:effectLst/>
                <a:uLnTx/>
                <a:uFillTx/>
                <a:ea typeface="+mj-ea"/>
                <a:cs typeface="Arial" panose="020B0604020202020204" pitchFamily="34" charset="0"/>
              </a:rPr>
              <a:t>Protección Contra Caídas en la Construcción</a:t>
            </a:r>
            <a:r>
              <a:rPr kumimoji="0" lang="en-US" sz="3600" b="0" i="0" u="none" strike="noStrike" kern="1200" cap="none" spc="0" normalizeH="0" baseline="0" noProof="0" dirty="0">
                <a:ln>
                  <a:noFill/>
                </a:ln>
                <a:solidFill>
                  <a:schemeClr val="tx1"/>
                </a:solidFill>
                <a:effectLst/>
                <a:uLnTx/>
                <a:uFillTx/>
                <a:ea typeface="+mj-ea"/>
                <a:cs typeface="Arial" panose="020B0604020202020204" pitchFamily="34" charset="0"/>
              </a:rPr>
              <a:t>- Cuestionario</a:t>
            </a:r>
          </a:p>
        </p:txBody>
      </p:sp>
      <p:sp>
        <p:nvSpPr>
          <p:cNvPr id="2" name="Rectangle 1">
            <a:extLst>
              <a:ext uri="{FF2B5EF4-FFF2-40B4-BE49-F238E27FC236}">
                <a16:creationId xmlns:a16="http://schemas.microsoft.com/office/drawing/2014/main" id="{ED2FB7C0-DC36-9E3E-3317-C6A2A35A31F1}"/>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51E4E7D-4682-9642-A32B-3528C0E5E6F4}"/>
              </a:ext>
            </a:extLst>
          </p:cNvPr>
          <p:cNvSpPr txBox="1"/>
          <p:nvPr/>
        </p:nvSpPr>
        <p:spPr>
          <a:xfrm>
            <a:off x="140343" y="1232904"/>
            <a:ext cx="5260997" cy="286232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Pregunta</a:t>
            </a:r>
            <a:r>
              <a:rPr lang="en-US" b="1" dirty="0">
                <a:latin typeface="Arial" panose="020B0604020202020204" pitchFamily="34" charset="0"/>
                <a:cs typeface="Arial" panose="020B0604020202020204" pitchFamily="34" charset="0"/>
              </a:rPr>
              <a:t> 11</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Como </a:t>
            </a:r>
            <a:r>
              <a:rPr lang="en-US" dirty="0" err="1">
                <a:latin typeface="Arial" panose="020B0604020202020204" pitchFamily="34" charset="0"/>
                <a:cs typeface="Arial" panose="020B0604020202020204" pitchFamily="34" charset="0"/>
              </a:rPr>
              <a:t>empleado</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qué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debe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hacer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encuentra</a:t>
            </a:r>
            <a:r>
              <a:rPr lang="en-US" dirty="0">
                <a:latin typeface="Arial" panose="020B0604020202020204" pitchFamily="34" charset="0"/>
                <a:cs typeface="Arial" panose="020B0604020202020204" pitchFamily="34" charset="0"/>
              </a:rPr>
              <a:t> un </a:t>
            </a:r>
            <a:r>
              <a:rPr lang="en-US" dirty="0" err="1">
                <a:latin typeface="Arial" panose="020B0604020202020204" pitchFamily="34" charset="0"/>
                <a:cs typeface="Arial" panose="020B0604020202020204" pitchFamily="34" charset="0"/>
              </a:rPr>
              <a:t>barandal</a:t>
            </a:r>
            <a:r>
              <a:rPr lang="en-US" dirty="0">
                <a:latin typeface="Arial" panose="020B0604020202020204" pitchFamily="34" charset="0"/>
                <a:cs typeface="Arial" panose="020B0604020202020204" pitchFamily="34" charset="0"/>
              </a:rPr>
              <a:t> roto?</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Nada</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err="1">
                <a:latin typeface="Arial" panose="020B0604020202020204" pitchFamily="34" charset="0"/>
                <a:cs typeface="Arial" panose="020B0604020202020204" pitchFamily="34" charset="0"/>
              </a:rPr>
              <a:t>Destruirlo</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a:buAutoNum type="alphaUcPeriod"/>
            </a:pPr>
            <a:r>
              <a:rPr lang="en-US" dirty="0" err="1">
                <a:latin typeface="Arial" panose="020B0604020202020204" pitchFamily="34" charset="0"/>
                <a:cs typeface="Arial" panose="020B0604020202020204" pitchFamily="34" charset="0"/>
              </a:rPr>
              <a:t>Informarlo</a:t>
            </a: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0FE3FDF-2E58-AE83-5FDE-93558EDD6D15}"/>
              </a:ext>
            </a:extLst>
          </p:cNvPr>
          <p:cNvSpPr txBox="1"/>
          <p:nvPr/>
        </p:nvSpPr>
        <p:spPr>
          <a:xfrm>
            <a:off x="5837274" y="1237326"/>
            <a:ext cx="5986131" cy="2308324"/>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Pregunta</a:t>
            </a:r>
            <a:r>
              <a:rPr lang="en-US" b="1" dirty="0">
                <a:latin typeface="Arial" panose="020B0604020202020204" pitchFamily="34" charset="0"/>
                <a:cs typeface="Arial" panose="020B0604020202020204" pitchFamily="34" charset="0"/>
              </a:rPr>
              <a:t> 12</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Es </a:t>
            </a:r>
            <a:r>
              <a:rPr lang="en-US" dirty="0" err="1">
                <a:latin typeface="Arial" panose="020B0604020202020204" pitchFamily="34" charset="0"/>
                <a:cs typeface="Arial" panose="020B0604020202020204" pitchFamily="34" charset="0"/>
              </a:rPr>
              <a:t>sistema</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restricción</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caídas</a:t>
            </a:r>
            <a:r>
              <a:rPr lang="en-US" dirty="0">
                <a:latin typeface="Arial" panose="020B0604020202020204" pitchFamily="34" charset="0"/>
                <a:cs typeface="Arial" panose="020B0604020202020204" pitchFamily="34" charset="0"/>
              </a:rPr>
              <a:t> Evita que </a:t>
            </a:r>
            <a:r>
              <a:rPr lang="en-US" dirty="0" err="1">
                <a:latin typeface="Arial" panose="020B0604020202020204" pitchFamily="34" charset="0"/>
                <a:cs typeface="Arial" panose="020B0604020202020204" pitchFamily="34" charset="0"/>
              </a:rPr>
              <a:t>los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trabajadores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lleguen</a:t>
            </a:r>
            <a:r>
              <a:rPr lang="en-US" dirty="0">
                <a:latin typeface="Arial" panose="020B0604020202020204" pitchFamily="34" charset="0"/>
                <a:cs typeface="Arial" panose="020B0604020202020204" pitchFamily="34" charset="0"/>
              </a:rPr>
              <a:t> a un </a:t>
            </a:r>
            <a:r>
              <a:rPr lang="en-US" dirty="0" err="1">
                <a:latin typeface="Arial" panose="020B0604020202020204" pitchFamily="34" charset="0"/>
                <a:cs typeface="Arial" panose="020B0604020202020204" pitchFamily="34" charset="0"/>
              </a:rPr>
              <a:t>borde</a:t>
            </a:r>
            <a:r>
              <a:rPr lang="en-US" dirty="0">
                <a:latin typeface="Arial" panose="020B0604020202020204" pitchFamily="34" charset="0"/>
                <a:cs typeface="Arial" panose="020B0604020202020204" pitchFamily="34" charset="0"/>
              </a:rPr>
              <a:t> sin </a:t>
            </a:r>
            <a:r>
              <a:rPr lang="en-US" dirty="0" err="1">
                <a:latin typeface="Arial" panose="020B0604020202020204" pitchFamily="34" charset="0"/>
                <a:cs typeface="Arial" panose="020B0604020202020204" pitchFamily="34" charset="0"/>
              </a:rPr>
              <a:t>protección</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Verdadero</a:t>
            </a:r>
          </a:p>
          <a:p>
            <a:pPr marL="342900" indent="-342900">
              <a:buAutoNum type="alphaUcPeriod"/>
            </a:pPr>
            <a:endParaRPr lang="en-US" dirty="0">
              <a:latin typeface="Arial" panose="020B0604020202020204" pitchFamily="34" charset="0"/>
              <a:cs typeface="Arial" panose="020B0604020202020204" pitchFamily="34" charset="0"/>
            </a:endParaRPr>
          </a:p>
          <a:p>
            <a:pPr marL="342900" indent="-342900">
              <a:buAutoNum type="alphaUcPeriod"/>
            </a:pPr>
            <a:r>
              <a:rPr lang="en-US" dirty="0">
                <a:latin typeface="Arial" panose="020B0604020202020204" pitchFamily="34" charset="0"/>
                <a:cs typeface="Arial" panose="020B0604020202020204" pitchFamily="34" charset="0"/>
              </a:rPr>
              <a:t>Falso</a:t>
            </a:r>
            <a:endParaRPr lang="en-US"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89EE76E-17B8-3EFB-2F95-044A8B29F28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7" name="TextBox 6">
            <a:extLst>
              <a:ext uri="{FF2B5EF4-FFF2-40B4-BE49-F238E27FC236}">
                <a16:creationId xmlns:a16="http://schemas.microsoft.com/office/drawing/2014/main" id="{078BBB1A-2581-56C5-5826-CC7714BC4BF1}"/>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584311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B2066E7-E0DC-4B84-F068-0C3B132C14C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1094D6F-A7AA-ED20-D3A0-65A0B6863D22}"/>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F81C6AE-411A-C48A-0512-427A622D8EF9}"/>
              </a:ext>
            </a:extLst>
          </p:cNvPr>
          <p:cNvSpPr txBox="1">
            <a:spLocks noGrp="1"/>
          </p:cNvSpPr>
          <p:nvPr>
            <p:ph type="title" idx="4294967295"/>
          </p:nvPr>
        </p:nvSpPr>
        <p:spPr>
          <a:xfrm>
            <a:off x="594360" y="319405"/>
            <a:ext cx="11000232"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sz="2600" b="1" i="0" dirty="0">
                <a:solidFill>
                  <a:schemeClr val="tx1">
                    <a:lumMod val="95000"/>
                    <a:lumOff val="5000"/>
                  </a:schemeClr>
                </a:solidFill>
                <a:effectLst/>
              </a:rPr>
              <a:t>Protección Contra Caídas para la Construcción</a:t>
            </a:r>
            <a:r>
              <a:rPr kumimoji="0" lang="es-ES" sz="2600" b="1" i="0" u="none" strike="noStrike" kern="1200" cap="none" spc="0" normalizeH="0" baseline="0" noProof="0" dirty="0">
                <a:ln>
                  <a:noFill/>
                </a:ln>
                <a:solidFill>
                  <a:schemeClr val="tx1">
                    <a:lumMod val="95000"/>
                    <a:lumOff val="5000"/>
                  </a:schemeClr>
                </a:solidFill>
                <a:effectLst/>
                <a:uLnTx/>
                <a:uFillTx/>
                <a:ea typeface="+mj-ea"/>
                <a:cs typeface="+mj-cs"/>
              </a:rPr>
              <a:t> </a:t>
            </a:r>
            <a:r>
              <a:rPr kumimoji="0" lang="en-US" sz="2600" b="1" i="0" u="none" strike="noStrike" kern="1200" cap="none" spc="0" normalizeH="0" baseline="0" noProof="0" dirty="0">
                <a:ln>
                  <a:noFill/>
                </a:ln>
                <a:solidFill>
                  <a:schemeClr val="tx1">
                    <a:lumMod val="95000"/>
                    <a:lumOff val="5000"/>
                  </a:schemeClr>
                </a:solidFill>
                <a:effectLst/>
                <a:uLnTx/>
                <a:uFillTx/>
                <a:ea typeface="+mj-ea"/>
                <a:cs typeface="+mj-cs"/>
              </a:rPr>
              <a:t>– </a:t>
            </a:r>
            <a:r>
              <a:rPr kumimoji="0" lang="en-US" sz="2600" b="1" i="0" u="none" strike="noStrike" kern="1200" cap="none" spc="0" normalizeH="0" baseline="0" noProof="0" dirty="0" err="1">
                <a:ln>
                  <a:noFill/>
                </a:ln>
                <a:solidFill>
                  <a:schemeClr val="tx1">
                    <a:lumMod val="95000"/>
                    <a:lumOff val="5000"/>
                  </a:schemeClr>
                </a:solidFill>
                <a:effectLst/>
                <a:uLnTx/>
                <a:uFillTx/>
                <a:ea typeface="+mj-ea"/>
                <a:cs typeface="+mj-cs"/>
              </a:rPr>
              <a:t>Respuestas</a:t>
            </a:r>
            <a:endParaRPr kumimoji="0" lang="en-US" sz="2600" b="1" i="0" u="none" strike="noStrike" kern="1200" cap="none" spc="0" normalizeH="0" baseline="0" noProof="0" dirty="0">
              <a:ln>
                <a:noFill/>
              </a:ln>
              <a:solidFill>
                <a:schemeClr val="tx1">
                  <a:lumMod val="95000"/>
                  <a:lumOff val="5000"/>
                </a:schemeClr>
              </a:solidFill>
              <a:effectLst/>
              <a:uLnTx/>
              <a:uFillTx/>
              <a:ea typeface="+mj-ea"/>
              <a:cs typeface="+mj-cs"/>
            </a:endParaRPr>
          </a:p>
        </p:txBody>
      </p:sp>
      <p:sp>
        <p:nvSpPr>
          <p:cNvPr id="6" name="TextBox 5">
            <a:extLst>
              <a:ext uri="{FF2B5EF4-FFF2-40B4-BE49-F238E27FC236}">
                <a16:creationId xmlns:a16="http://schemas.microsoft.com/office/drawing/2014/main" id="{40C3B191-0C6B-7D5B-04A3-7C2D454B5EE4}"/>
              </a:ext>
            </a:extLst>
          </p:cNvPr>
          <p:cNvSpPr txBox="1"/>
          <p:nvPr/>
        </p:nvSpPr>
        <p:spPr>
          <a:xfrm>
            <a:off x="2944019" y="1355967"/>
            <a:ext cx="6084011" cy="2181046"/>
          </a:xfrm>
          <a:prstGeom prst="rect">
            <a:avLst/>
          </a:prstGeom>
          <a:noFill/>
        </p:spPr>
        <p:txBody>
          <a:bodyPr wrap="square" numCol="2" rtlCol="0">
            <a:spAutoFit/>
          </a:bodyPr>
          <a:lstStyle/>
          <a:p>
            <a:pPr marL="342900" indent="-342900" algn="ctr">
              <a:spcAft>
                <a:spcPts val="600"/>
              </a:spcAft>
              <a:buAutoNum type="arabicPeriod"/>
            </a:pPr>
            <a:r>
              <a:rPr lang="en-US" b="1" dirty="0">
                <a:latin typeface="Myriad Pro" panose="020B0503030403020204" pitchFamily="34" charset="0"/>
              </a:rPr>
              <a:t>A</a:t>
            </a:r>
          </a:p>
          <a:p>
            <a:pPr marL="342900" indent="-342900" algn="ctr">
              <a:spcAft>
                <a:spcPts val="600"/>
              </a:spcAft>
              <a:buAutoNum type="arabicPeriod"/>
            </a:pPr>
            <a:r>
              <a:rPr lang="en-US" b="1" dirty="0">
                <a:latin typeface="Myriad Pro" panose="020B0503030403020204" pitchFamily="34" charset="0"/>
              </a:rPr>
              <a:t>D</a:t>
            </a:r>
          </a:p>
          <a:p>
            <a:pPr marL="342900" indent="-342900" algn="ctr">
              <a:spcAft>
                <a:spcPts val="600"/>
              </a:spcAft>
              <a:buAutoNum type="arabicPeriod"/>
            </a:pPr>
            <a:r>
              <a:rPr lang="en-US" b="1" dirty="0">
                <a:latin typeface="Myriad Pro" panose="020B0503030403020204" pitchFamily="34" charset="0"/>
              </a:rPr>
              <a:t>A</a:t>
            </a:r>
          </a:p>
          <a:p>
            <a:pPr marL="342900" indent="-342900" algn="ctr">
              <a:spcAft>
                <a:spcPts val="600"/>
              </a:spcAft>
              <a:buAutoNum type="arabicPeriod"/>
            </a:pPr>
            <a:r>
              <a:rPr lang="en-US" b="1" dirty="0">
                <a:latin typeface="Myriad Pro" panose="020B0503030403020204" pitchFamily="34" charset="0"/>
              </a:rPr>
              <a:t>A</a:t>
            </a:r>
          </a:p>
          <a:p>
            <a:pPr marL="342900" indent="-342900" algn="ctr">
              <a:spcAft>
                <a:spcPts val="600"/>
              </a:spcAft>
              <a:buAutoNum type="arabicPeriod"/>
            </a:pPr>
            <a:r>
              <a:rPr lang="en-US" b="1" dirty="0">
                <a:latin typeface="Myriad Pro" panose="020B0503030403020204" pitchFamily="34" charset="0"/>
              </a:rPr>
              <a:t>A</a:t>
            </a:r>
          </a:p>
          <a:p>
            <a:pPr marL="342900" indent="-342900" algn="ctr">
              <a:spcAft>
                <a:spcPts val="600"/>
              </a:spcAft>
              <a:buAutoNum type="arabicPeriod"/>
            </a:pPr>
            <a:r>
              <a:rPr lang="en-US" b="1" dirty="0">
                <a:latin typeface="Myriad Pro" panose="020B0503030403020204" pitchFamily="34" charset="0"/>
              </a:rPr>
              <a:t>C</a:t>
            </a:r>
          </a:p>
          <a:p>
            <a:pPr marL="342900" indent="-342900" algn="ctr">
              <a:spcAft>
                <a:spcPts val="600"/>
              </a:spcAft>
              <a:buAutoNum type="arabicPeriod"/>
            </a:pPr>
            <a:r>
              <a:rPr lang="en-US" b="1" dirty="0">
                <a:latin typeface="Myriad Pro" panose="020B0503030403020204" pitchFamily="34" charset="0"/>
              </a:rPr>
              <a:t>A</a:t>
            </a:r>
          </a:p>
          <a:p>
            <a:pPr marL="342900" indent="-342900" algn="ctr">
              <a:spcAft>
                <a:spcPts val="600"/>
              </a:spcAft>
              <a:buAutoNum type="arabicPeriod"/>
            </a:pPr>
            <a:r>
              <a:rPr lang="en-US" b="1" dirty="0">
                <a:latin typeface="Myriad Pro" panose="020B0503030403020204" pitchFamily="34" charset="0"/>
              </a:rPr>
              <a:t>C</a:t>
            </a:r>
          </a:p>
          <a:p>
            <a:pPr marL="342900" indent="-342900" algn="ctr">
              <a:spcAft>
                <a:spcPts val="600"/>
              </a:spcAft>
              <a:buAutoNum type="arabicPeriod"/>
            </a:pPr>
            <a:r>
              <a:rPr lang="en-US" b="1" dirty="0">
                <a:latin typeface="Myriad Pro" panose="020B0503030403020204" pitchFamily="34" charset="0"/>
              </a:rPr>
              <a:t>A</a:t>
            </a:r>
          </a:p>
          <a:p>
            <a:pPr marL="342900" indent="-342900" algn="ctr">
              <a:spcAft>
                <a:spcPts val="600"/>
              </a:spcAft>
              <a:buAutoNum type="arabicPeriod"/>
            </a:pPr>
            <a:r>
              <a:rPr lang="en-US" b="1" dirty="0">
                <a:latin typeface="Myriad Pro" panose="020B0503030403020204" pitchFamily="34" charset="0"/>
              </a:rPr>
              <a:t> C</a:t>
            </a:r>
          </a:p>
          <a:p>
            <a:pPr marL="342900" indent="-342900" algn="ctr">
              <a:spcAft>
                <a:spcPts val="600"/>
              </a:spcAft>
              <a:buAutoNum type="arabicPeriod"/>
            </a:pPr>
            <a:r>
              <a:rPr lang="en-US" b="1" dirty="0">
                <a:latin typeface="Myriad Pro" panose="020B0503030403020204" pitchFamily="34" charset="0"/>
              </a:rPr>
              <a:t> C</a:t>
            </a:r>
          </a:p>
          <a:p>
            <a:pPr marL="342900" indent="-342900" algn="ctr">
              <a:spcAft>
                <a:spcPts val="600"/>
              </a:spcAft>
              <a:buAutoNum type="arabicPeriod"/>
            </a:pPr>
            <a:r>
              <a:rPr lang="en-US" b="1" dirty="0">
                <a:latin typeface="Myriad Pro" panose="020B0503030403020204" pitchFamily="34" charset="0"/>
              </a:rPr>
              <a:t> A</a:t>
            </a:r>
            <a:endParaRPr lang="en-US" dirty="0">
              <a:latin typeface="Myriad Pro" panose="020B0503030403020204" pitchFamily="34" charset="0"/>
            </a:endParaRPr>
          </a:p>
        </p:txBody>
      </p:sp>
      <p:pic>
        <p:nvPicPr>
          <p:cNvPr id="8" name="Picture 7">
            <a:extLst>
              <a:ext uri="{FF2B5EF4-FFF2-40B4-BE49-F238E27FC236}">
                <a16:creationId xmlns:a16="http://schemas.microsoft.com/office/drawing/2014/main" id="{C99D48B4-9590-E6ED-BED2-FF50193EC23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3" name="TextBox 2">
            <a:extLst>
              <a:ext uri="{FF2B5EF4-FFF2-40B4-BE49-F238E27FC236}">
                <a16:creationId xmlns:a16="http://schemas.microsoft.com/office/drawing/2014/main" id="{B25E2FA0-CCE4-E3A5-DC36-D69B41D88FEF}"/>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360525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pic>
        <p:nvPicPr>
          <p:cNvPr id="4" name="Picture 3" descr="For questions about this course, call 503-947-7443 or email &#10;Ed.Web@dcbs.oregon.gov">
            <a:extLst>
              <a:ext uri="{FF2B5EF4-FFF2-40B4-BE49-F238E27FC236}">
                <a16:creationId xmlns:a16="http://schemas.microsoft.com/office/drawing/2014/main" id="{F1375D63-E291-4012-8F5C-0778B87BCA09}"/>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5852795"/>
          </a:xfrm>
          <a:prstGeom prst="rect">
            <a:avLst/>
          </a:prstGeom>
          <a:solidFill>
            <a:schemeClr val="bg1"/>
          </a:solidFill>
        </p:spPr>
      </p:pic>
      <p:sp>
        <p:nvSpPr>
          <p:cNvPr id="5" name="TextBox 4">
            <a:extLst>
              <a:ext uri="{FF2B5EF4-FFF2-40B4-BE49-F238E27FC236}">
                <a16:creationId xmlns:a16="http://schemas.microsoft.com/office/drawing/2014/main" id="{6276DBFC-7E9C-2030-8EDC-9C13AA84557D}"/>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00990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14"/>
            <a:ext cx="5486393" cy="5893350"/>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53216C85-26B5-1743-41F8-E2F778829E48}"/>
              </a:ext>
            </a:extLst>
          </p:cNvPr>
          <p:cNvSpPr txBox="1">
            <a:spLocks noGrp="1"/>
          </p:cNvSpPr>
          <p:nvPr>
            <p:ph type="title" idx="4294967295"/>
          </p:nvPr>
        </p:nvSpPr>
        <p:spPr>
          <a:xfrm>
            <a:off x="5772727" y="309709"/>
            <a:ext cx="5994399"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Hacia</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dónde</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nos</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dirigimos</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desde</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aquí</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a:t>
            </a:r>
          </a:p>
        </p:txBody>
      </p:sp>
      <p:sp>
        <p:nvSpPr>
          <p:cNvPr id="3" name="TextBox 2"/>
          <p:cNvSpPr txBox="1"/>
          <p:nvPr/>
        </p:nvSpPr>
        <p:spPr>
          <a:xfrm>
            <a:off x="5781963" y="1279028"/>
            <a:ext cx="6209374" cy="3970318"/>
          </a:xfrm>
          <a:prstGeom prst="rect">
            <a:avLst/>
          </a:prstGeom>
          <a:noFill/>
        </p:spPr>
        <p:txBody>
          <a:bodyPr wrap="square" rtlCol="0">
            <a:spAutoFit/>
          </a:bodyPr>
          <a:lstStyle/>
          <a:p>
            <a:r>
              <a:rPr lang="en-US" dirty="0">
                <a:latin typeface="Myriad Pro" panose="020B0503030403020204" pitchFamily="34" charset="0"/>
              </a:rPr>
              <a:t>El </a:t>
            </a:r>
            <a:r>
              <a:rPr lang="en-US" dirty="0" err="1">
                <a:latin typeface="Myriad Pro" panose="020B0503030403020204" pitchFamily="34" charset="0"/>
              </a:rPr>
              <a:t>índice</a:t>
            </a:r>
            <a:r>
              <a:rPr lang="en-US" dirty="0">
                <a:latin typeface="Myriad Pro" panose="020B0503030403020204" pitchFamily="34" charset="0"/>
              </a:rPr>
              <a:t> de </a:t>
            </a:r>
            <a:r>
              <a:rPr lang="en-US" dirty="0" err="1">
                <a:latin typeface="Myriad Pro" panose="020B0503030403020204" pitchFamily="34" charset="0"/>
              </a:rPr>
              <a:t>temas</a:t>
            </a:r>
            <a:r>
              <a:rPr lang="en-US" dirty="0">
                <a:latin typeface="Myriad Pro" panose="020B0503030403020204" pitchFamily="34" charset="0"/>
              </a:rPr>
              <a:t> de la </a:t>
            </a:r>
            <a:r>
              <a:rPr lang="en-US" dirty="0">
                <a:latin typeface="Myriad Pro" panose="020B0503030403020204" pitchFamily="34" charset="0"/>
                <a:hlinkClick r:id="rId4"/>
              </a:rPr>
              <a:t>A a la Z </a:t>
            </a:r>
            <a:r>
              <a:rPr lang="en-US" dirty="0" err="1">
                <a:latin typeface="Myriad Pro" panose="020B0503030403020204" pitchFamily="34" charset="0"/>
                <a:hlinkClick r:id="rId4"/>
              </a:rPr>
              <a:t>en</a:t>
            </a:r>
            <a:r>
              <a:rPr lang="en-US" dirty="0">
                <a:latin typeface="Myriad Pro" panose="020B0503030403020204" pitchFamily="34" charset="0"/>
                <a:hlinkClick r:id="rId4"/>
              </a:rPr>
              <a:t> </a:t>
            </a:r>
            <a:r>
              <a:rPr lang="en-US" dirty="0" err="1">
                <a:latin typeface="Myriad Pro" panose="020B0503030403020204" pitchFamily="34" charset="0"/>
                <a:hlinkClick r:id="rId4"/>
              </a:rPr>
              <a:t>línea</a:t>
            </a:r>
            <a:r>
              <a:rPr lang="en-US" dirty="0">
                <a:latin typeface="Myriad Pro" panose="020B0503030403020204" pitchFamily="34" charset="0"/>
                <a:hlinkClick r:id="rId4"/>
              </a:rPr>
              <a:t> de Oregon OSHA</a:t>
            </a:r>
            <a:r>
              <a:rPr lang="en-US" dirty="0">
                <a:latin typeface="Myriad Pro" panose="020B0503030403020204" pitchFamily="34" charset="0"/>
              </a:rPr>
              <a:t> es un </a:t>
            </a:r>
            <a:r>
              <a:rPr lang="en-US" dirty="0" err="1">
                <a:latin typeface="Myriad Pro" panose="020B0503030403020204" pitchFamily="34" charset="0"/>
              </a:rPr>
              <a:t>excelente</a:t>
            </a:r>
            <a:r>
              <a:rPr lang="en-US" dirty="0">
                <a:latin typeface="Myriad Pro" panose="020B0503030403020204" pitchFamily="34" charset="0"/>
              </a:rPr>
              <a:t> </a:t>
            </a:r>
            <a:r>
              <a:rPr lang="en-US" dirty="0" err="1">
                <a:latin typeface="Myriad Pro" panose="020B0503030403020204" pitchFamily="34" charset="0"/>
              </a:rPr>
              <a:t>recurso</a:t>
            </a:r>
            <a:r>
              <a:rPr lang="en-US" dirty="0">
                <a:latin typeface="Myriad Pro" panose="020B0503030403020204" pitchFamily="34" charset="0"/>
              </a:rPr>
              <a:t> para que </a:t>
            </a:r>
            <a:r>
              <a:rPr lang="en-US" dirty="0" err="1">
                <a:latin typeface="Myriad Pro" panose="020B0503030403020204" pitchFamily="34" charset="0"/>
              </a:rPr>
              <a:t>usted</a:t>
            </a:r>
            <a:r>
              <a:rPr lang="en-US" dirty="0">
                <a:latin typeface="Myriad Pro" panose="020B0503030403020204" pitchFamily="34" charset="0"/>
              </a:rPr>
              <a:t> </a:t>
            </a:r>
            <a:r>
              <a:rPr lang="en-US" dirty="0" err="1">
                <a:latin typeface="Myriad Pro" panose="020B0503030403020204" pitchFamily="34" charset="0"/>
              </a:rPr>
              <a:t>utilice</a:t>
            </a:r>
            <a:r>
              <a:rPr lang="en-US" dirty="0">
                <a:latin typeface="Myriad Pro" panose="020B0503030403020204" pitchFamily="34" charset="0"/>
              </a:rPr>
              <a:t>. </a:t>
            </a:r>
            <a:r>
              <a:rPr lang="en-US" dirty="0" err="1">
                <a:latin typeface="Myriad Pro" panose="020B0503030403020204" pitchFamily="34" charset="0"/>
              </a:rPr>
              <a:t>Enumera</a:t>
            </a:r>
            <a:r>
              <a:rPr lang="en-US" dirty="0">
                <a:latin typeface="Myriad Pro" panose="020B0503030403020204" pitchFamily="34" charset="0"/>
              </a:rPr>
              <a:t> </a:t>
            </a:r>
            <a:r>
              <a:rPr lang="en-US" dirty="0" err="1">
                <a:latin typeface="Myriad Pro" panose="020B0503030403020204" pitchFamily="34" charset="0"/>
              </a:rPr>
              <a:t>publicaciones</a:t>
            </a:r>
            <a:r>
              <a:rPr lang="en-US" dirty="0">
                <a:latin typeface="Myriad Pro" panose="020B0503030403020204" pitchFamily="34" charset="0"/>
              </a:rPr>
              <a:t> </a:t>
            </a:r>
            <a:r>
              <a:rPr lang="en-US" dirty="0" err="1">
                <a:latin typeface="Myriad Pro" panose="020B0503030403020204" pitchFamily="34" charset="0"/>
              </a:rPr>
              <a:t>relevantes</a:t>
            </a:r>
            <a:r>
              <a:rPr lang="en-US" dirty="0">
                <a:latin typeface="Myriad Pro" panose="020B0503030403020204" pitchFamily="34" charset="0"/>
              </a:rPr>
              <a:t>, material de </a:t>
            </a:r>
            <a:r>
              <a:rPr lang="en-US" dirty="0" err="1">
                <a:latin typeface="Myriad Pro" panose="020B0503030403020204" pitchFamily="34" charset="0"/>
              </a:rPr>
              <a:t>capacitación</a:t>
            </a:r>
            <a:r>
              <a:rPr lang="en-US" dirty="0">
                <a:latin typeface="Myriad Pro" panose="020B0503030403020204" pitchFamily="34" charset="0"/>
              </a:rPr>
              <a:t>, </a:t>
            </a:r>
            <a:r>
              <a:rPr lang="en-US" dirty="0" err="1">
                <a:latin typeface="Myriad Pro" panose="020B0503030403020204" pitchFamily="34" charset="0"/>
              </a:rPr>
              <a:t>reglas</a:t>
            </a:r>
            <a:r>
              <a:rPr lang="en-US" dirty="0">
                <a:latin typeface="Myriad Pro" panose="020B0503030403020204" pitchFamily="34" charset="0"/>
              </a:rPr>
              <a:t>, </a:t>
            </a:r>
            <a:r>
              <a:rPr lang="en-US" dirty="0" err="1">
                <a:latin typeface="Myriad Pro" panose="020B0503030403020204" pitchFamily="34" charset="0"/>
              </a:rPr>
              <a:t>interpretaciones</a:t>
            </a:r>
            <a:r>
              <a:rPr lang="en-US" dirty="0">
                <a:latin typeface="Myriad Pro" panose="020B0503030403020204" pitchFamily="34" charset="0"/>
              </a:rPr>
              <a:t>, videos y </a:t>
            </a:r>
            <a:r>
              <a:rPr lang="en-US" dirty="0" err="1">
                <a:latin typeface="Myriad Pro" panose="020B0503030403020204" pitchFamily="34" charset="0"/>
              </a:rPr>
              <a:t>otros</a:t>
            </a:r>
            <a:r>
              <a:rPr lang="en-US" dirty="0">
                <a:latin typeface="Myriad Pro" panose="020B0503030403020204" pitchFamily="34" charset="0"/>
              </a:rPr>
              <a:t> </a:t>
            </a:r>
            <a:r>
              <a:rPr lang="en-US" dirty="0" err="1">
                <a:latin typeface="Myriad Pro" panose="020B0503030403020204" pitchFamily="34" charset="0"/>
              </a:rPr>
              <a:t>materiales</a:t>
            </a:r>
            <a:r>
              <a:rPr lang="en-US" dirty="0">
                <a:latin typeface="Myriad Pro" panose="020B0503030403020204" pitchFamily="34" charset="0"/>
              </a:rPr>
              <a:t> </a:t>
            </a:r>
            <a:r>
              <a:rPr lang="en-US" dirty="0" err="1">
                <a:latin typeface="Myriad Pro" panose="020B0503030403020204" pitchFamily="34" charset="0"/>
              </a:rPr>
              <a:t>diversos</a:t>
            </a:r>
            <a:r>
              <a:rPr lang="en-US" dirty="0">
                <a:latin typeface="Myriad Pro" panose="020B0503030403020204" pitchFamily="34" charset="0"/>
              </a:rPr>
              <a:t>.</a:t>
            </a:r>
          </a:p>
          <a:p>
            <a:endParaRPr lang="en-US" dirty="0">
              <a:latin typeface="Myriad Pro" panose="020B0503030403020204" pitchFamily="34" charset="0"/>
            </a:endParaRPr>
          </a:p>
          <a:p>
            <a:r>
              <a:rPr lang="en-US" dirty="0">
                <a:latin typeface="Myriad Pro" panose="020B0503030403020204" pitchFamily="34" charset="0"/>
              </a:rPr>
              <a:t> Si </a:t>
            </a:r>
            <a:r>
              <a:rPr lang="en-US" dirty="0" err="1">
                <a:latin typeface="Myriad Pro" panose="020B0503030403020204" pitchFamily="34" charset="0"/>
              </a:rPr>
              <a:t>desea</a:t>
            </a:r>
            <a:r>
              <a:rPr lang="en-US" dirty="0">
                <a:latin typeface="Myriad Pro" panose="020B0503030403020204" pitchFamily="34" charset="0"/>
              </a:rPr>
              <a:t> </a:t>
            </a:r>
            <a:r>
              <a:rPr lang="en-US" dirty="0" err="1">
                <a:latin typeface="Myriad Pro" panose="020B0503030403020204" pitchFamily="34" charset="0"/>
              </a:rPr>
              <a:t>obtener</a:t>
            </a:r>
            <a:r>
              <a:rPr lang="en-US" dirty="0">
                <a:latin typeface="Myriad Pro" panose="020B0503030403020204" pitchFamily="34" charset="0"/>
              </a:rPr>
              <a:t> </a:t>
            </a:r>
            <a:r>
              <a:rPr lang="en-US" dirty="0" err="1">
                <a:latin typeface="Myriad Pro" panose="020B0503030403020204" pitchFamily="34" charset="0"/>
              </a:rPr>
              <a:t>orientación</a:t>
            </a:r>
            <a:r>
              <a:rPr lang="en-US" dirty="0">
                <a:latin typeface="Myriad Pro" panose="020B0503030403020204" pitchFamily="34" charset="0"/>
              </a:rPr>
              <a:t> para el </a:t>
            </a:r>
            <a:r>
              <a:rPr lang="en-US" dirty="0" err="1">
                <a:latin typeface="Myriad Pro" panose="020B0503030403020204" pitchFamily="34" charset="0"/>
              </a:rPr>
              <a:t>desarrollo</a:t>
            </a:r>
            <a:r>
              <a:rPr lang="en-US" dirty="0">
                <a:latin typeface="Myriad Pro" panose="020B0503030403020204" pitchFamily="34" charset="0"/>
              </a:rPr>
              <a:t> de un </a:t>
            </a:r>
            <a:r>
              <a:rPr lang="en-US" dirty="0" err="1">
                <a:latin typeface="Myriad Pro" panose="020B0503030403020204" pitchFamily="34" charset="0"/>
              </a:rPr>
              <a:t>entorno</a:t>
            </a:r>
            <a:r>
              <a:rPr lang="en-US" dirty="0">
                <a:latin typeface="Myriad Pro" panose="020B0503030403020204" pitchFamily="34" charset="0"/>
              </a:rPr>
              <a:t> </a:t>
            </a:r>
            <a:r>
              <a:rPr lang="en-US" dirty="0" err="1">
                <a:latin typeface="Myriad Pro" panose="020B0503030403020204" pitchFamily="34" charset="0"/>
              </a:rPr>
              <a:t>laboral</a:t>
            </a:r>
            <a:r>
              <a:rPr lang="en-US" dirty="0">
                <a:latin typeface="Myriad Pro" panose="020B0503030403020204" pitchFamily="34" charset="0"/>
              </a:rPr>
              <a:t> </a:t>
            </a:r>
            <a:r>
              <a:rPr lang="en-US" dirty="0" err="1">
                <a:latin typeface="Myriad Pro" panose="020B0503030403020204" pitchFamily="34" charset="0"/>
              </a:rPr>
              <a:t>más</a:t>
            </a:r>
            <a:r>
              <a:rPr lang="en-US" dirty="0">
                <a:latin typeface="Myriad Pro" panose="020B0503030403020204" pitchFamily="34" charset="0"/>
              </a:rPr>
              <a:t> </a:t>
            </a:r>
            <a:r>
              <a:rPr lang="en-US" dirty="0" err="1">
                <a:latin typeface="Myriad Pro" panose="020B0503030403020204" pitchFamily="34" charset="0"/>
              </a:rPr>
              <a:t>seguro</a:t>
            </a:r>
            <a:r>
              <a:rPr lang="en-US" dirty="0">
                <a:latin typeface="Myriad Pro" panose="020B0503030403020204" pitchFamily="34" charset="0"/>
              </a:rPr>
              <a:t>, </a:t>
            </a:r>
            <a:r>
              <a:rPr lang="en-US" dirty="0" err="1">
                <a:latin typeface="Myriad Pro" panose="020B0503030403020204" pitchFamily="34" charset="0"/>
              </a:rPr>
              <a:t>puede</a:t>
            </a:r>
            <a:r>
              <a:rPr lang="en-US" dirty="0">
                <a:latin typeface="Myriad Pro" panose="020B0503030403020204" pitchFamily="34" charset="0"/>
              </a:rPr>
              <a:t> </a:t>
            </a:r>
            <a:r>
              <a:rPr lang="en-US" dirty="0" err="1">
                <a:latin typeface="Myriad Pro" panose="020B0503030403020204" pitchFamily="34" charset="0"/>
              </a:rPr>
              <a:t>tener</a:t>
            </a:r>
            <a:r>
              <a:rPr lang="en-US" dirty="0">
                <a:latin typeface="Myriad Pro" panose="020B0503030403020204" pitchFamily="34" charset="0"/>
              </a:rPr>
              <a:t> </a:t>
            </a:r>
            <a:r>
              <a:rPr lang="en-US" dirty="0" err="1">
                <a:latin typeface="Myriad Pro" panose="020B0503030403020204" pitchFamily="34" charset="0"/>
              </a:rPr>
              <a:t>en</a:t>
            </a:r>
            <a:r>
              <a:rPr lang="en-US" dirty="0">
                <a:latin typeface="Myriad Pro" panose="020B0503030403020204" pitchFamily="34" charset="0"/>
              </a:rPr>
              <a:t> </a:t>
            </a:r>
            <a:r>
              <a:rPr lang="en-US" dirty="0" err="1">
                <a:latin typeface="Myriad Pro" panose="020B0503030403020204" pitchFamily="34" charset="0"/>
              </a:rPr>
              <a:t>cuenta</a:t>
            </a:r>
            <a:r>
              <a:rPr lang="en-US" dirty="0">
                <a:latin typeface="Myriad Pro" panose="020B0503030403020204" pitchFamily="34" charset="0"/>
              </a:rPr>
              <a:t> </a:t>
            </a:r>
            <a:r>
              <a:rPr lang="en-US" dirty="0" err="1">
                <a:latin typeface="Myriad Pro" panose="020B0503030403020204" pitchFamily="34" charset="0"/>
              </a:rPr>
              <a:t>nuestro</a:t>
            </a:r>
            <a:r>
              <a:rPr lang="en-US" dirty="0">
                <a:latin typeface="Myriad Pro" panose="020B0503030403020204" pitchFamily="34" charset="0"/>
              </a:rPr>
              <a:t> </a:t>
            </a:r>
            <a:r>
              <a:rPr lang="en-US" dirty="0" err="1">
                <a:latin typeface="Myriad Pro" panose="020B0503030403020204" pitchFamily="34" charset="0"/>
              </a:rPr>
              <a:t>servicio</a:t>
            </a:r>
            <a:r>
              <a:rPr lang="en-US" dirty="0">
                <a:latin typeface="Myriad Pro" panose="020B0503030403020204" pitchFamily="34" charset="0"/>
              </a:rPr>
              <a:t> de </a:t>
            </a:r>
            <a:r>
              <a:rPr lang="en-US" dirty="0" err="1">
                <a:latin typeface="Myriad Pro" panose="020B0503030403020204" pitchFamily="34" charset="0"/>
              </a:rPr>
              <a:t>asesoramiento</a:t>
            </a:r>
            <a:r>
              <a:rPr lang="en-US" dirty="0">
                <a:latin typeface="Myriad Pro" panose="020B0503030403020204" pitchFamily="34" charset="0"/>
              </a:rPr>
              <a:t> </a:t>
            </a:r>
            <a:r>
              <a:rPr lang="en-US" dirty="0" err="1">
                <a:latin typeface="Myriad Pro" panose="020B0503030403020204" pitchFamily="34" charset="0"/>
              </a:rPr>
              <a:t>gratuito</a:t>
            </a:r>
            <a:r>
              <a:rPr lang="en-US" dirty="0">
                <a:latin typeface="Myriad Pro" panose="020B0503030403020204" pitchFamily="34" charset="0"/>
              </a:rPr>
              <a:t> y </a:t>
            </a:r>
            <a:r>
              <a:rPr lang="en-US" dirty="0" err="1">
                <a:latin typeface="Myriad Pro" panose="020B0503030403020204" pitchFamily="34" charset="0"/>
              </a:rPr>
              <a:t>confidencial</a:t>
            </a:r>
            <a:r>
              <a:rPr lang="en-US" dirty="0">
                <a:latin typeface="Myriad Pro" panose="020B0503030403020204" pitchFamily="34" charset="0"/>
              </a:rPr>
              <a:t>. </a:t>
            </a:r>
            <a:r>
              <a:rPr lang="en-US" dirty="0" err="1">
                <a:latin typeface="Myriad Pro" panose="020B0503030403020204" pitchFamily="34" charset="0"/>
              </a:rPr>
              <a:t>Nuestros</a:t>
            </a:r>
            <a:r>
              <a:rPr lang="en-US" dirty="0">
                <a:latin typeface="Myriad Pro" panose="020B0503030403020204" pitchFamily="34" charset="0"/>
              </a:rPr>
              <a:t> </a:t>
            </a:r>
            <a:r>
              <a:rPr lang="en-US" dirty="0" err="1">
                <a:latin typeface="Myriad Pro" panose="020B0503030403020204" pitchFamily="34" charset="0"/>
              </a:rPr>
              <a:t>asesores</a:t>
            </a:r>
            <a:r>
              <a:rPr lang="en-US" dirty="0">
                <a:latin typeface="Myriad Pro" panose="020B0503030403020204" pitchFamily="34" charset="0"/>
              </a:rPr>
              <a:t> </a:t>
            </a:r>
            <a:r>
              <a:rPr lang="en-US" dirty="0" err="1">
                <a:latin typeface="Myriad Pro" panose="020B0503030403020204" pitchFamily="34" charset="0"/>
              </a:rPr>
              <a:t>sobre</a:t>
            </a:r>
            <a:r>
              <a:rPr lang="en-US" dirty="0">
                <a:latin typeface="Myriad Pro" panose="020B0503030403020204" pitchFamily="34" charset="0"/>
              </a:rPr>
              <a:t> la </a:t>
            </a:r>
            <a:r>
              <a:rPr lang="en-US" dirty="0" err="1">
                <a:latin typeface="Myriad Pro" panose="020B0503030403020204" pitchFamily="34" charset="0"/>
              </a:rPr>
              <a:t>seguridad</a:t>
            </a:r>
            <a:r>
              <a:rPr lang="en-US" dirty="0">
                <a:latin typeface="Myriad Pro" panose="020B0503030403020204" pitchFamily="34" charset="0"/>
              </a:rPr>
              <a:t> </a:t>
            </a:r>
            <a:r>
              <a:rPr lang="en-US" dirty="0" err="1">
                <a:latin typeface="Myriad Pro" panose="020B0503030403020204" pitchFamily="34" charset="0"/>
              </a:rPr>
              <a:t>laboral</a:t>
            </a:r>
            <a:r>
              <a:rPr lang="en-US" dirty="0">
                <a:latin typeface="Myriad Pro" panose="020B0503030403020204" pitchFamily="34" charset="0"/>
              </a:rPr>
              <a:t>, la </a:t>
            </a:r>
            <a:r>
              <a:rPr lang="en-US" dirty="0" err="1">
                <a:latin typeface="Myriad Pro" panose="020B0503030403020204" pitchFamily="34" charset="0"/>
              </a:rPr>
              <a:t>higiene</a:t>
            </a:r>
            <a:r>
              <a:rPr lang="en-US" dirty="0">
                <a:latin typeface="Myriad Pro" panose="020B0503030403020204" pitchFamily="34" charset="0"/>
              </a:rPr>
              <a:t> industrial y la </a:t>
            </a:r>
            <a:r>
              <a:rPr lang="en-US" dirty="0" err="1">
                <a:latin typeface="Myriad Pro" panose="020B0503030403020204" pitchFamily="34" charset="0"/>
              </a:rPr>
              <a:t>ergonomía</a:t>
            </a:r>
            <a:r>
              <a:rPr lang="en-US" dirty="0">
                <a:latin typeface="Myriad Pro" panose="020B0503030403020204" pitchFamily="34" charset="0"/>
              </a:rPr>
              <a:t> </a:t>
            </a:r>
            <a:r>
              <a:rPr lang="en-US" dirty="0" err="1">
                <a:latin typeface="Myriad Pro" panose="020B0503030403020204" pitchFamily="34" charset="0"/>
              </a:rPr>
              <a:t>pueden</a:t>
            </a:r>
            <a:r>
              <a:rPr lang="en-US" dirty="0">
                <a:latin typeface="Myriad Pro" panose="020B0503030403020204" pitchFamily="34" charset="0"/>
              </a:rPr>
              <a:t> </a:t>
            </a:r>
            <a:r>
              <a:rPr lang="en-US" dirty="0" err="1">
                <a:latin typeface="Myriad Pro" panose="020B0503030403020204" pitchFamily="34" charset="0"/>
              </a:rPr>
              <a:t>ayudarlo</a:t>
            </a:r>
            <a:r>
              <a:rPr lang="en-US" dirty="0">
                <a:latin typeface="Myriad Pro" panose="020B0503030403020204" pitchFamily="34" charset="0"/>
              </a:rPr>
              <a:t> a </a:t>
            </a:r>
            <a:r>
              <a:rPr lang="en-US" dirty="0" err="1">
                <a:latin typeface="Myriad Pro" panose="020B0503030403020204" pitchFamily="34" charset="0"/>
              </a:rPr>
              <a:t>reducir</a:t>
            </a:r>
            <a:r>
              <a:rPr lang="en-US" dirty="0">
                <a:latin typeface="Myriad Pro" panose="020B0503030403020204" pitchFamily="34" charset="0"/>
              </a:rPr>
              <a:t> </a:t>
            </a:r>
            <a:r>
              <a:rPr lang="en-US" dirty="0" err="1">
                <a:latin typeface="Myriad Pro" panose="020B0503030403020204" pitchFamily="34" charset="0"/>
              </a:rPr>
              <a:t>los</a:t>
            </a:r>
            <a:r>
              <a:rPr lang="en-US" dirty="0">
                <a:latin typeface="Myriad Pro" panose="020B0503030403020204" pitchFamily="34" charset="0"/>
              </a:rPr>
              <a:t> </a:t>
            </a:r>
            <a:r>
              <a:rPr lang="en-US" dirty="0" err="1">
                <a:latin typeface="Myriad Pro" panose="020B0503030403020204" pitchFamily="34" charset="0"/>
              </a:rPr>
              <a:t>accidentes</a:t>
            </a:r>
            <a:r>
              <a:rPr lang="en-US" dirty="0">
                <a:latin typeface="Myriad Pro" panose="020B0503030403020204" pitchFamily="34" charset="0"/>
              </a:rPr>
              <a:t>, </a:t>
            </a:r>
            <a:r>
              <a:rPr lang="en-US" dirty="0" err="1">
                <a:latin typeface="Myriad Pro" panose="020B0503030403020204" pitchFamily="34" charset="0"/>
              </a:rPr>
              <a:t>los</a:t>
            </a:r>
            <a:r>
              <a:rPr lang="en-US" dirty="0">
                <a:latin typeface="Myriad Pro" panose="020B0503030403020204" pitchFamily="34" charset="0"/>
              </a:rPr>
              <a:t> </a:t>
            </a:r>
            <a:r>
              <a:rPr lang="en-US" dirty="0" err="1">
                <a:latin typeface="Myriad Pro" panose="020B0503030403020204" pitchFamily="34" charset="0"/>
              </a:rPr>
              <a:t>costos</a:t>
            </a:r>
            <a:r>
              <a:rPr lang="en-US" dirty="0">
                <a:latin typeface="Myriad Pro" panose="020B0503030403020204" pitchFamily="34" charset="0"/>
              </a:rPr>
              <a:t> </a:t>
            </a:r>
            <a:r>
              <a:rPr lang="en-US" dirty="0" err="1">
                <a:latin typeface="Myriad Pro" panose="020B0503030403020204" pitchFamily="34" charset="0"/>
              </a:rPr>
              <a:t>relacionados</a:t>
            </a:r>
            <a:r>
              <a:rPr lang="en-US" dirty="0">
                <a:latin typeface="Myriad Pro" panose="020B0503030403020204" pitchFamily="34" charset="0"/>
              </a:rPr>
              <a:t>, y </a:t>
            </a:r>
            <a:r>
              <a:rPr lang="en-US" dirty="0" err="1">
                <a:latin typeface="Myriad Pro" panose="020B0503030403020204" pitchFamily="34" charset="0"/>
              </a:rPr>
              <a:t>ayudarlo</a:t>
            </a:r>
            <a:r>
              <a:rPr lang="en-US" dirty="0">
                <a:latin typeface="Myriad Pro" panose="020B0503030403020204" pitchFamily="34" charset="0"/>
              </a:rPr>
              <a:t> a </a:t>
            </a:r>
            <a:r>
              <a:rPr lang="en-US" dirty="0" err="1">
                <a:latin typeface="Myriad Pro" panose="020B0503030403020204" pitchFamily="34" charset="0"/>
              </a:rPr>
              <a:t>desarrollar</a:t>
            </a:r>
            <a:r>
              <a:rPr lang="en-US" dirty="0">
                <a:latin typeface="Myriad Pro" panose="020B0503030403020204" pitchFamily="34" charset="0"/>
              </a:rPr>
              <a:t> un </a:t>
            </a:r>
            <a:r>
              <a:rPr lang="en-US" dirty="0" err="1">
                <a:latin typeface="Myriad Pro" panose="020B0503030403020204" pitchFamily="34" charset="0"/>
              </a:rPr>
              <a:t>programa</a:t>
            </a:r>
            <a:r>
              <a:rPr lang="en-US" dirty="0">
                <a:latin typeface="Myriad Pro" panose="020B0503030403020204" pitchFamily="34" charset="0"/>
              </a:rPr>
              <a:t> integral para el </a:t>
            </a:r>
            <a:r>
              <a:rPr lang="en-US" dirty="0" err="1">
                <a:latin typeface="Myriad Pro" panose="020B0503030403020204" pitchFamily="34" charset="0"/>
              </a:rPr>
              <a:t>manejo</a:t>
            </a:r>
            <a:r>
              <a:rPr lang="en-US" dirty="0">
                <a:latin typeface="Myriad Pro" panose="020B0503030403020204" pitchFamily="34" charset="0"/>
              </a:rPr>
              <a:t> de la </a:t>
            </a:r>
            <a:r>
              <a:rPr lang="en-US" dirty="0" err="1">
                <a:latin typeface="Myriad Pro" panose="020B0503030403020204" pitchFamily="34" charset="0"/>
              </a:rPr>
              <a:t>seguridad</a:t>
            </a:r>
            <a:r>
              <a:rPr lang="en-US" dirty="0">
                <a:latin typeface="Myriad Pro" panose="020B0503030403020204" pitchFamily="34" charset="0"/>
              </a:rPr>
              <a:t> y la </a:t>
            </a:r>
            <a:r>
              <a:rPr lang="en-US" dirty="0" err="1">
                <a:latin typeface="Myriad Pro" panose="020B0503030403020204" pitchFamily="34" charset="0"/>
              </a:rPr>
              <a:t>salud</a:t>
            </a:r>
            <a:r>
              <a:rPr lang="en-US" dirty="0">
                <a:latin typeface="Myriad Pro" panose="020B0503030403020204" pitchFamily="34" charset="0"/>
              </a:rPr>
              <a:t>. Para </a:t>
            </a:r>
            <a:r>
              <a:rPr lang="en-US" dirty="0" err="1">
                <a:latin typeface="Myriad Pro" panose="020B0503030403020204" pitchFamily="34" charset="0"/>
              </a:rPr>
              <a:t>obtener</a:t>
            </a:r>
            <a:r>
              <a:rPr lang="en-US" dirty="0">
                <a:latin typeface="Myriad Pro" panose="020B0503030403020204" pitchFamily="34" charset="0"/>
              </a:rPr>
              <a:t> </a:t>
            </a:r>
            <a:r>
              <a:rPr lang="en-US" dirty="0" err="1">
                <a:latin typeface="Myriad Pro" panose="020B0503030403020204" pitchFamily="34" charset="0"/>
              </a:rPr>
              <a:t>más</a:t>
            </a:r>
            <a:r>
              <a:rPr lang="en-US" dirty="0">
                <a:latin typeface="Myriad Pro" panose="020B0503030403020204" pitchFamily="34" charset="0"/>
              </a:rPr>
              <a:t> </a:t>
            </a:r>
            <a:r>
              <a:rPr lang="en-US" dirty="0" err="1">
                <a:latin typeface="Myriad Pro" panose="020B0503030403020204" pitchFamily="34" charset="0"/>
              </a:rPr>
              <a:t>información</a:t>
            </a:r>
            <a:r>
              <a:rPr lang="en-US" dirty="0">
                <a:latin typeface="Myriad Pro" panose="020B0503030403020204" pitchFamily="34" charset="0"/>
              </a:rPr>
              <a:t>, </a:t>
            </a:r>
            <a:r>
              <a:rPr lang="en-US" dirty="0" err="1">
                <a:latin typeface="Myriad Pro" panose="020B0503030403020204" pitchFamily="34" charset="0"/>
                <a:hlinkClick r:id="rId5"/>
              </a:rPr>
              <a:t>visite</a:t>
            </a:r>
            <a:r>
              <a:rPr lang="en-US" dirty="0">
                <a:latin typeface="Myriad Pro" panose="020B0503030403020204" pitchFamily="34" charset="0"/>
                <a:hlinkClick r:id="rId5"/>
              </a:rPr>
              <a:t> la </a:t>
            </a:r>
            <a:r>
              <a:rPr lang="en-US" dirty="0" err="1">
                <a:latin typeface="Myriad Pro" panose="020B0503030403020204" pitchFamily="34" charset="0"/>
                <a:hlinkClick r:id="rId5"/>
              </a:rPr>
              <a:t>página</a:t>
            </a:r>
            <a:r>
              <a:rPr lang="en-US" dirty="0">
                <a:latin typeface="Myriad Pro" panose="020B0503030403020204" pitchFamily="34" charset="0"/>
                <a:hlinkClick r:id="rId5"/>
              </a:rPr>
              <a:t> de </a:t>
            </a:r>
            <a:r>
              <a:rPr lang="en-US" dirty="0" err="1">
                <a:latin typeface="Myriad Pro" panose="020B0503030403020204" pitchFamily="34" charset="0"/>
                <a:hlinkClick r:id="rId5"/>
              </a:rPr>
              <a:t>consulta</a:t>
            </a:r>
            <a:r>
              <a:rPr lang="en-US" dirty="0">
                <a:latin typeface="Myriad Pro" panose="020B0503030403020204" pitchFamily="34" charset="0"/>
              </a:rPr>
              <a:t>. </a:t>
            </a:r>
          </a:p>
          <a:p>
            <a:endParaRPr lang="en-US" dirty="0">
              <a:latin typeface="Myriad Pro" panose="020B0503030403020204" pitchFamily="34" charset="0"/>
            </a:endParaRPr>
          </a:p>
        </p:txBody>
      </p:sp>
      <p:pic>
        <p:nvPicPr>
          <p:cNvPr id="8" name="Picture 7">
            <a:extLst>
              <a:ext uri="{FF2B5EF4-FFF2-40B4-BE49-F238E27FC236}">
                <a16:creationId xmlns:a16="http://schemas.microsoft.com/office/drawing/2014/main" id="{004B56D2-92CC-A7E1-8B97-C954C03FBB4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9612" y="5979459"/>
            <a:ext cx="4763892" cy="751876"/>
          </a:xfrm>
          <a:prstGeom prst="rect">
            <a:avLst/>
          </a:prstGeom>
        </p:spPr>
      </p:pic>
      <p:sp>
        <p:nvSpPr>
          <p:cNvPr id="5" name="TextBox 4">
            <a:extLst>
              <a:ext uri="{FF2B5EF4-FFF2-40B4-BE49-F238E27FC236}">
                <a16:creationId xmlns:a16="http://schemas.microsoft.com/office/drawing/2014/main" id="{E7F9A34F-CAC3-1AB4-1C5D-5BD1DB84A241}"/>
              </a:ext>
            </a:extLst>
          </p:cNvPr>
          <p:cNvSpPr txBox="1"/>
          <p:nvPr/>
        </p:nvSpPr>
        <p:spPr>
          <a:xfrm>
            <a:off x="202630" y="6093788"/>
            <a:ext cx="5798675" cy="461665"/>
          </a:xfrm>
          <a:prstGeom prst="rect">
            <a:avLst/>
          </a:prstGeom>
          <a:noFill/>
        </p:spPr>
        <p:txBody>
          <a:bodyPr wrap="square" rtlCol="0">
            <a:spAutoFit/>
          </a:bodyPr>
          <a:lstStyle/>
          <a:p>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6: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52741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486399" cy="589335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5" name="Title 4">
            <a:extLst>
              <a:ext uri="{FF2B5EF4-FFF2-40B4-BE49-F238E27FC236}">
                <a16:creationId xmlns:a16="http://schemas.microsoft.com/office/drawing/2014/main" id="{0B09D9C6-0167-6EC7-3C76-2DEB9032328A}"/>
              </a:ext>
            </a:extLst>
          </p:cNvPr>
          <p:cNvSpPr txBox="1">
            <a:spLocks noGrp="1"/>
          </p:cNvSpPr>
          <p:nvPr>
            <p:ph type="title" idx="4294967295"/>
          </p:nvPr>
        </p:nvSpPr>
        <p:spPr>
          <a:xfrm>
            <a:off x="5719156" y="248162"/>
            <a:ext cx="600855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j-lt"/>
                <a:ea typeface="+mj-ea"/>
                <a:cs typeface="+mj-cs"/>
              </a:rPr>
              <a:t>Reclamaciones</a:t>
            </a:r>
            <a:r>
              <a:rPr kumimoji="0" lang="en-US" sz="3600" b="0" i="0" u="none" strike="noStrike" kern="1200" cap="none" spc="0" normalizeH="0" baseline="0" noProof="0" dirty="0">
                <a:ln>
                  <a:noFill/>
                </a:ln>
                <a:solidFill>
                  <a:schemeClr val="tx1"/>
                </a:solidFill>
                <a:effectLst/>
                <a:uLnTx/>
                <a:uFillTx/>
                <a:latin typeface="+mj-lt"/>
                <a:ea typeface="+mj-ea"/>
                <a:cs typeface="+mj-cs"/>
              </a:rPr>
              <a:t> </a:t>
            </a:r>
            <a:r>
              <a:rPr kumimoji="0" lang="en-US" sz="3600" b="0" i="0" u="none" strike="noStrike" kern="1200" cap="none" spc="0" normalizeH="0" baseline="0" noProof="0" dirty="0" err="1">
                <a:ln>
                  <a:noFill/>
                </a:ln>
                <a:solidFill>
                  <a:schemeClr val="tx1"/>
                </a:solidFill>
                <a:effectLst/>
                <a:uLnTx/>
                <a:uFillTx/>
                <a:latin typeface="+mj-lt"/>
                <a:ea typeface="+mj-ea"/>
                <a:cs typeface="+mj-cs"/>
              </a:rPr>
              <a:t>aceptadas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719156" y="1002366"/>
            <a:ext cx="6274351" cy="3939540"/>
          </a:xfrm>
          <a:prstGeom prst="rect">
            <a:avLst/>
          </a:prstGeom>
          <a:noFill/>
        </p:spPr>
        <p:txBody>
          <a:bodyPr wrap="square" rtlCol="0">
            <a:spAutoFit/>
          </a:bodyPr>
          <a:lstStyle/>
          <a:p>
            <a:r>
              <a:rPr lang="es-US" dirty="0"/>
              <a:t>En Oregón, entre 2014 y 2018, hubo 6187 reclamaciones por discapacidades aprobadas en la construcción debido a caídas desde un nivel inferior.</a:t>
            </a:r>
          </a:p>
          <a:p>
            <a:endParaRPr lang="es-US" dirty="0"/>
          </a:p>
          <a:p>
            <a:pPr marL="285750" indent="-285750">
              <a:buFont typeface="Arial" panose="020B0604020202020204" pitchFamily="34" charset="0"/>
              <a:buChar char="•"/>
            </a:pPr>
            <a:r>
              <a:rPr lang="es-US" dirty="0"/>
              <a:t>Desde escaleras portátiles: 1,980</a:t>
            </a:r>
          </a:p>
          <a:p>
            <a:pPr marL="285750" indent="-285750">
              <a:buFont typeface="Arial" panose="020B0604020202020204" pitchFamily="34" charset="0"/>
              <a:buChar char="•"/>
            </a:pPr>
            <a:r>
              <a:rPr lang="es-US" dirty="0"/>
              <a:t>Desde vehículos/maquinarias: 1,530</a:t>
            </a:r>
          </a:p>
          <a:p>
            <a:pPr marL="285750" indent="-285750">
              <a:buFont typeface="Arial" panose="020B0604020202020204" pitchFamily="34" charset="0"/>
              <a:buChar char="•"/>
            </a:pPr>
            <a:r>
              <a:rPr lang="es-US" dirty="0"/>
              <a:t>Desde escaleras de concreto: 853</a:t>
            </a:r>
          </a:p>
          <a:p>
            <a:pPr marL="285750" indent="-285750">
              <a:buFont typeface="Arial" panose="020B0604020202020204" pitchFamily="34" charset="0"/>
              <a:buChar char="•"/>
            </a:pPr>
            <a:r>
              <a:rPr lang="es-US" dirty="0"/>
              <a:t>Desde techos: 282</a:t>
            </a:r>
          </a:p>
          <a:p>
            <a:pPr marL="285750" indent="-285750">
              <a:buFont typeface="Arial" panose="020B0604020202020204" pitchFamily="34" charset="0"/>
              <a:buChar char="•"/>
            </a:pPr>
            <a:r>
              <a:rPr lang="es-US" dirty="0"/>
              <a:t>Desde andamios: 212</a:t>
            </a:r>
          </a:p>
          <a:p>
            <a:pPr marL="285750" indent="-285750">
              <a:buFont typeface="Arial" panose="020B0604020202020204" pitchFamily="34" charset="0"/>
              <a:buChar char="•"/>
            </a:pPr>
            <a:r>
              <a:rPr lang="es-US" dirty="0"/>
              <a:t>De pisos/pasillos: 80</a:t>
            </a:r>
          </a:p>
          <a:p>
            <a:pPr marL="285750" indent="-285750">
              <a:buFont typeface="Arial" panose="020B0604020202020204" pitchFamily="34" charset="0"/>
              <a:buChar char="•"/>
            </a:pPr>
            <a:r>
              <a:rPr lang="es-US" dirty="0"/>
              <a:t>Otro: 1,250	</a:t>
            </a:r>
          </a:p>
          <a:p>
            <a:endParaRPr lang="es-US" sz="1000" dirty="0"/>
          </a:p>
          <a:p>
            <a:pPr algn="r"/>
            <a:endParaRPr lang="es-US" sz="1400" dirty="0"/>
          </a:p>
          <a:p>
            <a:pPr algn="r"/>
            <a:endParaRPr lang="es-US" sz="1400" dirty="0"/>
          </a:p>
          <a:p>
            <a:pPr algn="r"/>
            <a:r>
              <a:rPr lang="es-US" sz="1400" dirty="0"/>
              <a:t>Departamento de Servicios a Consumidores y Negocios de Oregón</a:t>
            </a:r>
            <a:endParaRPr lang="en-US" sz="1400" dirty="0"/>
          </a:p>
        </p:txBody>
      </p:sp>
      <p:sp>
        <p:nvSpPr>
          <p:cNvPr id="8" name="TextBox 7"/>
          <p:cNvSpPr txBox="1"/>
          <p:nvPr/>
        </p:nvSpPr>
        <p:spPr>
          <a:xfrm>
            <a:off x="-611409" y="6124565"/>
            <a:ext cx="5798675" cy="461665"/>
          </a:xfrm>
          <a:prstGeom prst="rect">
            <a:avLst/>
          </a:prstGeom>
          <a:noFill/>
        </p:spPr>
        <p:txBody>
          <a:bodyPr wrap="square" rtlCol="0">
            <a:spAutoFit/>
          </a:bodyPr>
          <a:lstStyle/>
          <a:p>
            <a:pPr algn="ct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35810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4" name="Title 3">
            <a:extLst>
              <a:ext uri="{FF2B5EF4-FFF2-40B4-BE49-F238E27FC236}">
                <a16:creationId xmlns:a16="http://schemas.microsoft.com/office/drawing/2014/main" id="{80D33467-C945-BB42-B8D8-8C59C141F68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Planificación</a:t>
            </a:r>
            <a:endParaRPr lang="en-US" dirty="0"/>
          </a:p>
        </p:txBody>
      </p:sp>
      <p:sp>
        <p:nvSpPr>
          <p:cNvPr id="6" name="TextBox 5"/>
          <p:cNvSpPr txBox="1"/>
          <p:nvPr/>
        </p:nvSpPr>
        <p:spPr>
          <a:xfrm>
            <a:off x="-611409" y="6124565"/>
            <a:ext cx="5798675" cy="461665"/>
          </a:xfrm>
          <a:prstGeom prst="rect">
            <a:avLst/>
          </a:prstGeom>
          <a:noFill/>
        </p:spPr>
        <p:txBody>
          <a:bodyPr wrap="square" rtlCol="0">
            <a:spAutoFit/>
          </a:bodyPr>
          <a:lstStyle/>
          <a:p>
            <a:pPr algn="ct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Online Media 4" descr="Planificación de la protección contra caídas en un sitio de construcción">
            <a:hlinkClick r:id="" action="ppaction://media"/>
            <a:extLst>
              <a:ext uri="{FF2B5EF4-FFF2-40B4-BE49-F238E27FC236}">
                <a16:creationId xmlns:a16="http://schemas.microsoft.com/office/drawing/2014/main" id="{CE2846E6-1392-4040-B7F2-33AAA58B8C74}"/>
              </a:ext>
            </a:extLst>
          </p:cNvPr>
          <p:cNvPicPr>
            <a:picLocks noRot="1" noChangeAspect="1"/>
          </p:cNvPicPr>
          <p:nvPr>
            <a:videoFile r:link="rId1"/>
          </p:nvPr>
        </p:nvPicPr>
        <p:blipFill>
          <a:blip r:embed="rId5"/>
          <a:stretch>
            <a:fillRect/>
          </a:stretch>
        </p:blipFill>
        <p:spPr>
          <a:xfrm>
            <a:off x="-63500" y="-63332"/>
            <a:ext cx="12255500" cy="5925026"/>
          </a:xfrm>
          <a:prstGeom prst="rect">
            <a:avLst/>
          </a:prstGeom>
        </p:spPr>
      </p:pic>
    </p:spTree>
    <p:extLst>
      <p:ext uri="{BB962C8B-B14F-4D97-AF65-F5344CB8AC3E}">
        <p14:creationId xmlns:p14="http://schemas.microsoft.com/office/powerpoint/2010/main" val="390981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09" y="5979459"/>
            <a:ext cx="4763898" cy="751878"/>
          </a:xfrm>
          <a:prstGeom prst="rect">
            <a:avLst/>
          </a:prstGeom>
        </p:spPr>
      </p:pic>
      <p:sp>
        <p:nvSpPr>
          <p:cNvPr id="6" name="TextBox 5"/>
          <p:cNvSpPr txBox="1"/>
          <p:nvPr/>
        </p:nvSpPr>
        <p:spPr>
          <a:xfrm>
            <a:off x="-611409" y="6124565"/>
            <a:ext cx="5798675" cy="461665"/>
          </a:xfrm>
          <a:prstGeom prst="rect">
            <a:avLst/>
          </a:prstGeom>
          <a:noFill/>
        </p:spPr>
        <p:txBody>
          <a:bodyPr wrap="square" rtlCol="0">
            <a:spAutoFit/>
          </a:bodyPr>
          <a:lstStyle/>
          <a:p>
            <a:pPr algn="ct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Módulo 1: introducción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Online Media 4" descr="Uso de protección contra caídas: ejemplo de Dan Daley Construction">
            <a:hlinkClick r:id="" action="ppaction://media"/>
            <a:extLst>
              <a:ext uri="{FF2B5EF4-FFF2-40B4-BE49-F238E27FC236}">
                <a16:creationId xmlns:a16="http://schemas.microsoft.com/office/drawing/2014/main" id="{CFB76856-E015-6440-9682-8B99166B79B4}"/>
              </a:ext>
            </a:extLst>
          </p:cNvPr>
          <p:cNvPicPr>
            <a:picLocks noRot="1" noChangeAspect="1"/>
          </p:cNvPicPr>
          <p:nvPr>
            <a:videoFile r:link="rId1"/>
          </p:nvPr>
        </p:nvPicPr>
        <p:blipFill>
          <a:blip r:embed="rId5"/>
          <a:stretch>
            <a:fillRect/>
          </a:stretch>
        </p:blipFill>
        <p:spPr>
          <a:xfrm>
            <a:off x="0" y="0"/>
            <a:ext cx="12192000" cy="5859304"/>
          </a:xfrm>
          <a:prstGeom prst="rect">
            <a:avLst/>
          </a:prstGeom>
        </p:spPr>
      </p:pic>
      <p:sp>
        <p:nvSpPr>
          <p:cNvPr id="4" name="Title 3">
            <a:extLst>
              <a:ext uri="{FF2B5EF4-FFF2-40B4-BE49-F238E27FC236}">
                <a16:creationId xmlns:a16="http://schemas.microsoft.com/office/drawing/2014/main" id="{D5155BC7-1D1B-7CB9-7C3E-3BB0191E2D9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Usando</a:t>
            </a:r>
            <a:r>
              <a:rPr lang="en-US" dirty="0"/>
              <a:t> </a:t>
            </a:r>
            <a:r>
              <a:rPr lang="en-US" dirty="0" err="1"/>
              <a:t>protección</a:t>
            </a:r>
            <a:r>
              <a:rPr lang="en-US" dirty="0"/>
              <a:t> contra </a:t>
            </a:r>
            <a:r>
              <a:rPr lang="en-US" dirty="0" err="1"/>
              <a:t>caídas</a:t>
            </a:r>
            <a:r>
              <a:rPr lang="en-US" dirty="0"/>
              <a:t> – </a:t>
            </a:r>
            <a:r>
              <a:rPr lang="en-US" dirty="0" err="1"/>
              <a:t>Empresa</a:t>
            </a:r>
            <a:r>
              <a:rPr lang="en-US" dirty="0"/>
              <a:t> de </a:t>
            </a:r>
            <a:r>
              <a:rPr lang="en-US" dirty="0" err="1"/>
              <a:t>ejemplo</a:t>
            </a:r>
            <a:r>
              <a:rPr lang="en-US" dirty="0"/>
              <a:t>.</a:t>
            </a:r>
          </a:p>
        </p:txBody>
      </p:sp>
    </p:spTree>
    <p:extLst>
      <p:ext uri="{BB962C8B-B14F-4D97-AF65-F5344CB8AC3E}">
        <p14:creationId xmlns:p14="http://schemas.microsoft.com/office/powerpoint/2010/main" val="147900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9429</TotalTime>
  <Words>4262</Words>
  <Application>Microsoft Office PowerPoint</Application>
  <PresentationFormat>Widescreen</PresentationFormat>
  <Paragraphs>518</Paragraphs>
  <Slides>69</Slides>
  <Notes>69</Notes>
  <HiddenSlides>0</HiddenSlides>
  <MMClips>20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Arial</vt:lpstr>
      <vt:lpstr>Arial Narrow</vt:lpstr>
      <vt:lpstr>Calibri</vt:lpstr>
      <vt:lpstr>Calibri Light</vt:lpstr>
      <vt:lpstr>Myriad Pro</vt:lpstr>
      <vt:lpstr>Verdana</vt:lpstr>
      <vt:lpstr>Office Theme</vt:lpstr>
      <vt:lpstr>Módulo 1  - Introducción</vt:lpstr>
      <vt:lpstr>Descargo de responsabilidad</vt:lpstr>
      <vt:lpstr>Que esperar</vt:lpstr>
      <vt:lpstr>La protección contra caídas es importante.</vt:lpstr>
      <vt:lpstr>Lesiones fatales en el trabajo</vt:lpstr>
      <vt:lpstr>Reclamaciones aceptadas</vt:lpstr>
      <vt:lpstr>Reclamaciones aceptadas</vt:lpstr>
      <vt:lpstr>Planificación</vt:lpstr>
      <vt:lpstr>Usando protección contra caídas – Empresa de ejemplo.</vt:lpstr>
      <vt:lpstr>Seguridad con las Escaleras</vt:lpstr>
      <vt:lpstr>Formulario de Inspección Escaleras</vt:lpstr>
      <vt:lpstr>Aplicación NIOSH sobre Escaleras</vt:lpstr>
      <vt:lpstr>Acceso a una superficie superior</vt:lpstr>
      <vt:lpstr>Relación 4:1</vt:lpstr>
      <vt:lpstr>Capacitación sobre la Seguridad con las Escaleras</vt:lpstr>
      <vt:lpstr>Módulo 2 – Opciones</vt:lpstr>
      <vt:lpstr>Barandales</vt:lpstr>
      <vt:lpstr>Sistemas de barandales protectores</vt:lpstr>
      <vt:lpstr>Dispositivos de posicionamiento</vt:lpstr>
      <vt:lpstr>Sistemas de Dispositivos de Posicionamiento</vt:lpstr>
      <vt:lpstr>Detención de caídas vs. restricción de caídas</vt:lpstr>
      <vt:lpstr>Sistemas anticaídas</vt:lpstr>
      <vt:lpstr>Sistemas de detención de caídas</vt:lpstr>
      <vt:lpstr>Haga las cuentas: cálculo del espacio libre de caída</vt:lpstr>
      <vt:lpstr>Caída con oscilación </vt:lpstr>
      <vt:lpstr>Educador sobre la distancia de la caída</vt:lpstr>
      <vt:lpstr>Correas antitraumatismo</vt:lpstr>
      <vt:lpstr>Línea salvavidas autorretráctil (SRLs)</vt:lpstr>
      <vt:lpstr>Las líneas salva vidas autorretráctiles (SRL) y los dispositivos autorretráctiles personales (SRL-P) existen desde hace más de una década y brindan muchas ventajas respecto de las líneas salva vidas amortiguadoras.   Es menos probable que estos dispositivos interfieran en las tareas laborales y, según cómo se utilicen, pueden limitar, de forma considerable, la distancia en la que un trabajador puede caer libremente antes de que se lo detenga.  Estos dispositivos deben montarse directamente por encima de la cabeza a un anclaje que pueda soportar 5,000 libras, y sin tramos flojos en la cuerda para disminuir la posibilidad de una caída por oscilación.  Siempre consulte con el fabricante, lea el manual de instrucciones y siga las advertencias sobre la seguridad escritas por el fabricante antes de usar estos dispositivos.</vt:lpstr>
      <vt:lpstr>Módulo 3 – Anclajes</vt:lpstr>
      <vt:lpstr>Descripcíon general sobre anclajes</vt:lpstr>
      <vt:lpstr>Tipos de Anclaje</vt:lpstr>
      <vt:lpstr>Tipos de Anclaje</vt:lpstr>
      <vt:lpstr>Tipos de Anclaje</vt:lpstr>
      <vt:lpstr>Tipos de Anclaje</vt:lpstr>
      <vt:lpstr>Tipos de Anclaje</vt:lpstr>
      <vt:lpstr>PowerPoint Presentation</vt:lpstr>
      <vt:lpstr>Descripción general sobre andamios</vt:lpstr>
      <vt:lpstr>Índice de temas de la A a la Z sobre andamios</vt:lpstr>
      <vt:lpstr>Tipos de andamios</vt:lpstr>
      <vt:lpstr>Personas competentes para el uso de andamios</vt:lpstr>
      <vt:lpstr>Capacitación en el uso de andamios</vt:lpstr>
      <vt:lpstr>Andamios (Ejemplo)</vt:lpstr>
      <vt:lpstr>PowerPoint Presentation</vt:lpstr>
      <vt:lpstr>Estructuración</vt:lpstr>
      <vt:lpstr>El desafio de las vigas para armazones: uso de protección contra caídas</vt:lpstr>
      <vt:lpstr>Andamios de palometas de carpintero</vt:lpstr>
      <vt:lpstr>Entablado</vt:lpstr>
      <vt:lpstr>Desprotegidos/Bordes Afilados</vt:lpstr>
      <vt:lpstr>Línea salva vida horizontal</vt:lpstr>
      <vt:lpstr>Orificios (Hoyos) Aberturas</vt:lpstr>
      <vt:lpstr>Formulario de Inspección de Orificios y Aberturas</vt:lpstr>
      <vt:lpstr>Claraboyas</vt:lpstr>
      <vt:lpstr>Módulo 6 – Conclusión</vt:lpstr>
      <vt:lpstr>La importancia de la capacitación</vt:lpstr>
      <vt:lpstr>Certificación de la Capacitación </vt:lpstr>
      <vt:lpstr>Volver a Capacitarse</vt:lpstr>
      <vt:lpstr>Requisitos de capacitación</vt:lpstr>
      <vt:lpstr>Recursos Adicionales</vt:lpstr>
      <vt:lpstr>Asesoramiento para contratistas</vt:lpstr>
      <vt:lpstr>Protección Contra Caídas en la Construcción- Cuestionario</vt:lpstr>
      <vt:lpstr>Protección Contra Caídas en la Construcción- Cuestionario</vt:lpstr>
      <vt:lpstr>Protección Contra Caídas en la Construcción- Cuestionario</vt:lpstr>
      <vt:lpstr>Protección Contra Caídas en la Construcción- Cuestionario</vt:lpstr>
      <vt:lpstr>Protección Contra Caídas en la Construcción- Cuestionario</vt:lpstr>
      <vt:lpstr>Protección Contra Caídas en la Construcción- Cuestionario</vt:lpstr>
      <vt:lpstr>Protección Contra Caídas para la Construcción – Respuestas</vt:lpstr>
      <vt:lpstr>PowerPoint Presentation</vt:lpstr>
      <vt:lpstr>¿Hacia dónde nos dirigimos desde aquí?</vt:lpstr>
    </vt:vector>
  </TitlesOfParts>
  <Company>DCBS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STEVENS Tammi E * DCBS</cp:lastModifiedBy>
  <cp:revision>183</cp:revision>
  <dcterms:created xsi:type="dcterms:W3CDTF">2018-12-06T15:15:36Z</dcterms:created>
  <dcterms:modified xsi:type="dcterms:W3CDTF">2025-04-02T18:32:55Z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2024-07-12T22:13:32Z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d5e14c53-459d-4523-bb9d-9dde8985fbe8</vt:lpwstr>
  </property>
  <property fmtid="{D5CDD505-2E9C-101B-9397-08002B2CF9AE}" pid="8" name="MSIP_Label_09b73270-2993-4076-be47-9c78f42a1e84_ContentBits">
    <vt:lpwstr>0</vt:lpwstr>
  </property>
</Properties>
</file>