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7" r:id="rId2"/>
    <p:sldId id="352" r:id="rId3"/>
    <p:sldId id="348" r:id="rId4"/>
    <p:sldId id="315" r:id="rId5"/>
    <p:sldId id="316" r:id="rId6"/>
    <p:sldId id="271" r:id="rId7"/>
    <p:sldId id="317" r:id="rId8"/>
    <p:sldId id="318" r:id="rId9"/>
    <p:sldId id="319" r:id="rId10"/>
    <p:sldId id="281" r:id="rId11"/>
    <p:sldId id="349" r:id="rId12"/>
    <p:sldId id="350" r:id="rId13"/>
    <p:sldId id="321" r:id="rId14"/>
    <p:sldId id="351" r:id="rId15"/>
    <p:sldId id="309" r:id="rId16"/>
    <p:sldId id="322" r:id="rId17"/>
    <p:sldId id="282" r:id="rId18"/>
    <p:sldId id="323" r:id="rId19"/>
    <p:sldId id="283" r:id="rId20"/>
    <p:sldId id="324" r:id="rId21"/>
    <p:sldId id="284" r:id="rId22"/>
    <p:sldId id="325" r:id="rId23"/>
    <p:sldId id="326" r:id="rId24"/>
    <p:sldId id="285" r:id="rId25"/>
    <p:sldId id="310" r:id="rId26"/>
    <p:sldId id="286" r:id="rId27"/>
    <p:sldId id="328" r:id="rId28"/>
    <p:sldId id="329" r:id="rId29"/>
    <p:sldId id="327" r:id="rId30"/>
    <p:sldId id="331" r:id="rId31"/>
    <p:sldId id="287" r:id="rId32"/>
    <p:sldId id="332" r:id="rId33"/>
    <p:sldId id="330" r:id="rId34"/>
    <p:sldId id="289" r:id="rId35"/>
    <p:sldId id="333" r:id="rId36"/>
    <p:sldId id="290" r:id="rId37"/>
    <p:sldId id="334" r:id="rId38"/>
    <p:sldId id="291" r:id="rId39"/>
    <p:sldId id="292" r:id="rId40"/>
    <p:sldId id="335" r:id="rId41"/>
    <p:sldId id="311" r:id="rId42"/>
    <p:sldId id="293" r:id="rId43"/>
    <p:sldId id="337" r:id="rId44"/>
    <p:sldId id="338" r:id="rId45"/>
    <p:sldId id="336" r:id="rId46"/>
    <p:sldId id="294" r:id="rId47"/>
    <p:sldId id="295" r:id="rId48"/>
    <p:sldId id="296" r:id="rId49"/>
    <p:sldId id="297" r:id="rId50"/>
    <p:sldId id="298" r:id="rId51"/>
    <p:sldId id="299" r:id="rId52"/>
    <p:sldId id="339" r:id="rId53"/>
    <p:sldId id="300" r:id="rId54"/>
    <p:sldId id="301" r:id="rId55"/>
    <p:sldId id="340" r:id="rId56"/>
    <p:sldId id="302" r:id="rId57"/>
    <p:sldId id="341" r:id="rId58"/>
    <p:sldId id="303" r:id="rId59"/>
    <p:sldId id="312" r:id="rId60"/>
    <p:sldId id="304" r:id="rId61"/>
    <p:sldId id="344" r:id="rId62"/>
    <p:sldId id="345" r:id="rId63"/>
    <p:sldId id="343" r:id="rId64"/>
    <p:sldId id="305" r:id="rId65"/>
    <p:sldId id="306" r:id="rId66"/>
    <p:sldId id="307" r:id="rId67"/>
    <p:sldId id="313" r:id="rId68"/>
    <p:sldId id="308" r:id="rId69"/>
    <p:sldId id="346" r:id="rId70"/>
    <p:sldId id="347" r:id="rId71"/>
    <p:sldId id="353" r:id="rId72"/>
    <p:sldId id="354" r:id="rId73"/>
    <p:sldId id="355" r:id="rId74"/>
    <p:sldId id="356" r:id="rId75"/>
    <p:sldId id="357" r:id="rId76"/>
    <p:sldId id="358" r:id="rId77"/>
    <p:sldId id="359" r:id="rId78"/>
    <p:sldId id="360" r:id="rId79"/>
    <p:sldId id="361" r:id="rId80"/>
    <p:sldId id="362" r:id="rId81"/>
    <p:sldId id="363" r:id="rId82"/>
    <p:sldId id="40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0057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6" autoAdjust="0"/>
    <p:restoredTop sz="94552" autoAdjust="0"/>
  </p:normalViewPr>
  <p:slideViewPr>
    <p:cSldViewPr snapToGrid="0">
      <p:cViewPr varScale="1">
        <p:scale>
          <a:sx n="104" d="100"/>
          <a:sy n="104" d="100"/>
        </p:scale>
        <p:origin x="582" y="11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29955-F981-4260-BFC2-0DC907102D4C}"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85C37-6C2B-4768-B9CF-DA6AC56DD7F0}" type="slidenum">
              <a:rPr lang="en-US" smtClean="0"/>
              <a:t>‹#›</a:t>
            </a:fld>
            <a:endParaRPr lang="en-US"/>
          </a:p>
        </p:txBody>
      </p:sp>
    </p:spTree>
    <p:extLst>
      <p:ext uri="{BB962C8B-B14F-4D97-AF65-F5344CB8AC3E}">
        <p14:creationId xmlns:p14="http://schemas.microsoft.com/office/powerpoint/2010/main" val="374053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a:t>
            </a:fld>
            <a:endParaRPr lang="en-US" dirty="0"/>
          </a:p>
        </p:txBody>
      </p:sp>
    </p:spTree>
    <p:extLst>
      <p:ext uri="{BB962C8B-B14F-4D97-AF65-F5344CB8AC3E}">
        <p14:creationId xmlns:p14="http://schemas.microsoft.com/office/powerpoint/2010/main" val="2407614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10</a:t>
            </a:fld>
            <a:endParaRPr lang="en-US"/>
          </a:p>
        </p:txBody>
      </p:sp>
    </p:spTree>
    <p:extLst>
      <p:ext uri="{BB962C8B-B14F-4D97-AF65-F5344CB8AC3E}">
        <p14:creationId xmlns:p14="http://schemas.microsoft.com/office/powerpoint/2010/main" val="2912941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11</a:t>
            </a:fld>
            <a:endParaRPr lang="en-US"/>
          </a:p>
        </p:txBody>
      </p:sp>
    </p:spTree>
    <p:extLst>
      <p:ext uri="{BB962C8B-B14F-4D97-AF65-F5344CB8AC3E}">
        <p14:creationId xmlns:p14="http://schemas.microsoft.com/office/powerpoint/2010/main" val="2761277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12</a:t>
            </a:fld>
            <a:endParaRPr lang="en-US"/>
          </a:p>
        </p:txBody>
      </p:sp>
    </p:spTree>
    <p:extLst>
      <p:ext uri="{BB962C8B-B14F-4D97-AF65-F5344CB8AC3E}">
        <p14:creationId xmlns:p14="http://schemas.microsoft.com/office/powerpoint/2010/main" val="147302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13</a:t>
            </a:fld>
            <a:endParaRPr lang="en-US"/>
          </a:p>
        </p:txBody>
      </p:sp>
    </p:spTree>
    <p:extLst>
      <p:ext uri="{BB962C8B-B14F-4D97-AF65-F5344CB8AC3E}">
        <p14:creationId xmlns:p14="http://schemas.microsoft.com/office/powerpoint/2010/main" val="3270173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14</a:t>
            </a:fld>
            <a:endParaRPr lang="en-US"/>
          </a:p>
        </p:txBody>
      </p:sp>
    </p:spTree>
    <p:extLst>
      <p:ext uri="{BB962C8B-B14F-4D97-AF65-F5344CB8AC3E}">
        <p14:creationId xmlns:p14="http://schemas.microsoft.com/office/powerpoint/2010/main" val="3309650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15</a:t>
            </a:fld>
            <a:endParaRPr lang="en-US" dirty="0"/>
          </a:p>
        </p:txBody>
      </p:sp>
    </p:spTree>
    <p:extLst>
      <p:ext uri="{BB962C8B-B14F-4D97-AF65-F5344CB8AC3E}">
        <p14:creationId xmlns:p14="http://schemas.microsoft.com/office/powerpoint/2010/main" val="158500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16</a:t>
            </a:fld>
            <a:endParaRPr lang="en-US"/>
          </a:p>
        </p:txBody>
      </p:sp>
    </p:spTree>
    <p:extLst>
      <p:ext uri="{BB962C8B-B14F-4D97-AF65-F5344CB8AC3E}">
        <p14:creationId xmlns:p14="http://schemas.microsoft.com/office/powerpoint/2010/main" val="1364721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17</a:t>
            </a:fld>
            <a:endParaRPr lang="en-US"/>
          </a:p>
        </p:txBody>
      </p:sp>
    </p:spTree>
    <p:extLst>
      <p:ext uri="{BB962C8B-B14F-4D97-AF65-F5344CB8AC3E}">
        <p14:creationId xmlns:p14="http://schemas.microsoft.com/office/powerpoint/2010/main" val="2477778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18</a:t>
            </a:fld>
            <a:endParaRPr lang="en-US"/>
          </a:p>
        </p:txBody>
      </p:sp>
    </p:spTree>
    <p:extLst>
      <p:ext uri="{BB962C8B-B14F-4D97-AF65-F5344CB8AC3E}">
        <p14:creationId xmlns:p14="http://schemas.microsoft.com/office/powerpoint/2010/main" val="3837144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19</a:t>
            </a:fld>
            <a:endParaRPr lang="en-US"/>
          </a:p>
        </p:txBody>
      </p:sp>
    </p:spTree>
    <p:extLst>
      <p:ext uri="{BB962C8B-B14F-4D97-AF65-F5344CB8AC3E}">
        <p14:creationId xmlns:p14="http://schemas.microsoft.com/office/powerpoint/2010/main" val="2333435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B0ED9-98FA-AB39-D08B-295BDEA2AD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2EBC8-370E-2FF6-96E9-B23522E800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7F4CA3-AF11-A0C2-2DFB-ED33E60D52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4A4599D-1973-83F4-9C26-4ECD20ECABD8}"/>
              </a:ext>
            </a:extLst>
          </p:cNvPr>
          <p:cNvSpPr>
            <a:spLocks noGrp="1"/>
          </p:cNvSpPr>
          <p:nvPr>
            <p:ph type="sldNum" sz="quarter" idx="10"/>
          </p:nvPr>
        </p:nvSpPr>
        <p:spPr/>
        <p:txBody>
          <a:bodyPr/>
          <a:lstStyle/>
          <a:p>
            <a:fld id="{8EC85C37-6C2B-4768-B9CF-DA6AC56DD7F0}" type="slidenum">
              <a:rPr lang="en-US" smtClean="0"/>
              <a:t>2</a:t>
            </a:fld>
            <a:endParaRPr lang="en-US"/>
          </a:p>
        </p:txBody>
      </p:sp>
    </p:spTree>
    <p:extLst>
      <p:ext uri="{BB962C8B-B14F-4D97-AF65-F5344CB8AC3E}">
        <p14:creationId xmlns:p14="http://schemas.microsoft.com/office/powerpoint/2010/main" val="212255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20</a:t>
            </a:fld>
            <a:endParaRPr lang="en-US"/>
          </a:p>
        </p:txBody>
      </p:sp>
    </p:spTree>
    <p:extLst>
      <p:ext uri="{BB962C8B-B14F-4D97-AF65-F5344CB8AC3E}">
        <p14:creationId xmlns:p14="http://schemas.microsoft.com/office/powerpoint/2010/main" val="4289968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21</a:t>
            </a:fld>
            <a:endParaRPr lang="en-US"/>
          </a:p>
        </p:txBody>
      </p:sp>
    </p:spTree>
    <p:extLst>
      <p:ext uri="{BB962C8B-B14F-4D97-AF65-F5344CB8AC3E}">
        <p14:creationId xmlns:p14="http://schemas.microsoft.com/office/powerpoint/2010/main" val="2785991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22</a:t>
            </a:fld>
            <a:endParaRPr lang="en-US"/>
          </a:p>
        </p:txBody>
      </p:sp>
    </p:spTree>
    <p:extLst>
      <p:ext uri="{BB962C8B-B14F-4D97-AF65-F5344CB8AC3E}">
        <p14:creationId xmlns:p14="http://schemas.microsoft.com/office/powerpoint/2010/main" val="2918801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23</a:t>
            </a:fld>
            <a:endParaRPr lang="en-US"/>
          </a:p>
        </p:txBody>
      </p:sp>
    </p:spTree>
    <p:extLst>
      <p:ext uri="{BB962C8B-B14F-4D97-AF65-F5344CB8AC3E}">
        <p14:creationId xmlns:p14="http://schemas.microsoft.com/office/powerpoint/2010/main" val="572794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24</a:t>
            </a:fld>
            <a:endParaRPr lang="en-US"/>
          </a:p>
        </p:txBody>
      </p:sp>
    </p:spTree>
    <p:extLst>
      <p:ext uri="{BB962C8B-B14F-4D97-AF65-F5344CB8AC3E}">
        <p14:creationId xmlns:p14="http://schemas.microsoft.com/office/powerpoint/2010/main" val="365169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25</a:t>
            </a:fld>
            <a:endParaRPr lang="en-US" dirty="0"/>
          </a:p>
        </p:txBody>
      </p:sp>
    </p:spTree>
    <p:extLst>
      <p:ext uri="{BB962C8B-B14F-4D97-AF65-F5344CB8AC3E}">
        <p14:creationId xmlns:p14="http://schemas.microsoft.com/office/powerpoint/2010/main" val="3411742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26</a:t>
            </a:fld>
            <a:endParaRPr lang="en-US"/>
          </a:p>
        </p:txBody>
      </p:sp>
    </p:spTree>
    <p:extLst>
      <p:ext uri="{BB962C8B-B14F-4D97-AF65-F5344CB8AC3E}">
        <p14:creationId xmlns:p14="http://schemas.microsoft.com/office/powerpoint/2010/main" val="2139296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27</a:t>
            </a:fld>
            <a:endParaRPr lang="en-US"/>
          </a:p>
        </p:txBody>
      </p:sp>
    </p:spTree>
    <p:extLst>
      <p:ext uri="{BB962C8B-B14F-4D97-AF65-F5344CB8AC3E}">
        <p14:creationId xmlns:p14="http://schemas.microsoft.com/office/powerpoint/2010/main" val="938504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28</a:t>
            </a:fld>
            <a:endParaRPr lang="en-US"/>
          </a:p>
        </p:txBody>
      </p:sp>
    </p:spTree>
    <p:extLst>
      <p:ext uri="{BB962C8B-B14F-4D97-AF65-F5344CB8AC3E}">
        <p14:creationId xmlns:p14="http://schemas.microsoft.com/office/powerpoint/2010/main" val="1325127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29</a:t>
            </a:fld>
            <a:endParaRPr lang="en-US"/>
          </a:p>
        </p:txBody>
      </p:sp>
    </p:spTree>
    <p:extLst>
      <p:ext uri="{BB962C8B-B14F-4D97-AF65-F5344CB8AC3E}">
        <p14:creationId xmlns:p14="http://schemas.microsoft.com/office/powerpoint/2010/main" val="2185203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a:t>
            </a:fld>
            <a:endParaRPr lang="en-US"/>
          </a:p>
        </p:txBody>
      </p:sp>
    </p:spTree>
    <p:extLst>
      <p:ext uri="{BB962C8B-B14F-4D97-AF65-F5344CB8AC3E}">
        <p14:creationId xmlns:p14="http://schemas.microsoft.com/office/powerpoint/2010/main" val="544766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30</a:t>
            </a:fld>
            <a:endParaRPr lang="en-US"/>
          </a:p>
        </p:txBody>
      </p:sp>
    </p:spTree>
    <p:extLst>
      <p:ext uri="{BB962C8B-B14F-4D97-AF65-F5344CB8AC3E}">
        <p14:creationId xmlns:p14="http://schemas.microsoft.com/office/powerpoint/2010/main" val="3890626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31</a:t>
            </a:fld>
            <a:endParaRPr lang="en-US"/>
          </a:p>
        </p:txBody>
      </p:sp>
    </p:spTree>
    <p:extLst>
      <p:ext uri="{BB962C8B-B14F-4D97-AF65-F5344CB8AC3E}">
        <p14:creationId xmlns:p14="http://schemas.microsoft.com/office/powerpoint/2010/main" val="1627231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32</a:t>
            </a:fld>
            <a:endParaRPr lang="en-US"/>
          </a:p>
        </p:txBody>
      </p:sp>
    </p:spTree>
    <p:extLst>
      <p:ext uri="{BB962C8B-B14F-4D97-AF65-F5344CB8AC3E}">
        <p14:creationId xmlns:p14="http://schemas.microsoft.com/office/powerpoint/2010/main" val="826299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33</a:t>
            </a:fld>
            <a:endParaRPr lang="en-US"/>
          </a:p>
        </p:txBody>
      </p:sp>
    </p:spTree>
    <p:extLst>
      <p:ext uri="{BB962C8B-B14F-4D97-AF65-F5344CB8AC3E}">
        <p14:creationId xmlns:p14="http://schemas.microsoft.com/office/powerpoint/2010/main" val="3965525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34</a:t>
            </a:fld>
            <a:endParaRPr lang="en-US"/>
          </a:p>
        </p:txBody>
      </p:sp>
    </p:spTree>
    <p:extLst>
      <p:ext uri="{BB962C8B-B14F-4D97-AF65-F5344CB8AC3E}">
        <p14:creationId xmlns:p14="http://schemas.microsoft.com/office/powerpoint/2010/main" val="1768033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35</a:t>
            </a:fld>
            <a:endParaRPr lang="en-US"/>
          </a:p>
        </p:txBody>
      </p:sp>
    </p:spTree>
    <p:extLst>
      <p:ext uri="{BB962C8B-B14F-4D97-AF65-F5344CB8AC3E}">
        <p14:creationId xmlns:p14="http://schemas.microsoft.com/office/powerpoint/2010/main" val="3011485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36</a:t>
            </a:fld>
            <a:endParaRPr lang="en-US"/>
          </a:p>
        </p:txBody>
      </p:sp>
    </p:spTree>
    <p:extLst>
      <p:ext uri="{BB962C8B-B14F-4D97-AF65-F5344CB8AC3E}">
        <p14:creationId xmlns:p14="http://schemas.microsoft.com/office/powerpoint/2010/main" val="3663379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37</a:t>
            </a:fld>
            <a:endParaRPr lang="en-US"/>
          </a:p>
        </p:txBody>
      </p:sp>
    </p:spTree>
    <p:extLst>
      <p:ext uri="{BB962C8B-B14F-4D97-AF65-F5344CB8AC3E}">
        <p14:creationId xmlns:p14="http://schemas.microsoft.com/office/powerpoint/2010/main" val="2359024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38</a:t>
            </a:fld>
            <a:endParaRPr lang="en-US"/>
          </a:p>
        </p:txBody>
      </p:sp>
    </p:spTree>
    <p:extLst>
      <p:ext uri="{BB962C8B-B14F-4D97-AF65-F5344CB8AC3E}">
        <p14:creationId xmlns:p14="http://schemas.microsoft.com/office/powerpoint/2010/main" val="364872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39</a:t>
            </a:fld>
            <a:endParaRPr lang="en-US"/>
          </a:p>
        </p:txBody>
      </p:sp>
    </p:spTree>
    <p:extLst>
      <p:ext uri="{BB962C8B-B14F-4D97-AF65-F5344CB8AC3E}">
        <p14:creationId xmlns:p14="http://schemas.microsoft.com/office/powerpoint/2010/main" val="770789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a:t>
            </a:fld>
            <a:endParaRPr lang="en-US"/>
          </a:p>
        </p:txBody>
      </p:sp>
    </p:spTree>
    <p:extLst>
      <p:ext uri="{BB962C8B-B14F-4D97-AF65-F5344CB8AC3E}">
        <p14:creationId xmlns:p14="http://schemas.microsoft.com/office/powerpoint/2010/main" val="37360686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40</a:t>
            </a:fld>
            <a:endParaRPr lang="en-US"/>
          </a:p>
        </p:txBody>
      </p:sp>
    </p:spTree>
    <p:extLst>
      <p:ext uri="{BB962C8B-B14F-4D97-AF65-F5344CB8AC3E}">
        <p14:creationId xmlns:p14="http://schemas.microsoft.com/office/powerpoint/2010/main" val="515194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41</a:t>
            </a:fld>
            <a:endParaRPr lang="en-US" dirty="0"/>
          </a:p>
        </p:txBody>
      </p:sp>
    </p:spTree>
    <p:extLst>
      <p:ext uri="{BB962C8B-B14F-4D97-AF65-F5344CB8AC3E}">
        <p14:creationId xmlns:p14="http://schemas.microsoft.com/office/powerpoint/2010/main" val="1574637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42</a:t>
            </a:fld>
            <a:endParaRPr lang="en-US"/>
          </a:p>
        </p:txBody>
      </p:sp>
    </p:spTree>
    <p:extLst>
      <p:ext uri="{BB962C8B-B14F-4D97-AF65-F5344CB8AC3E}">
        <p14:creationId xmlns:p14="http://schemas.microsoft.com/office/powerpoint/2010/main" val="5583132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43</a:t>
            </a:fld>
            <a:endParaRPr lang="en-US"/>
          </a:p>
        </p:txBody>
      </p:sp>
    </p:spTree>
    <p:extLst>
      <p:ext uri="{BB962C8B-B14F-4D97-AF65-F5344CB8AC3E}">
        <p14:creationId xmlns:p14="http://schemas.microsoft.com/office/powerpoint/2010/main" val="27836032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44</a:t>
            </a:fld>
            <a:endParaRPr lang="en-US"/>
          </a:p>
        </p:txBody>
      </p:sp>
    </p:spTree>
    <p:extLst>
      <p:ext uri="{BB962C8B-B14F-4D97-AF65-F5344CB8AC3E}">
        <p14:creationId xmlns:p14="http://schemas.microsoft.com/office/powerpoint/2010/main" val="35804869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45</a:t>
            </a:fld>
            <a:endParaRPr lang="en-US"/>
          </a:p>
        </p:txBody>
      </p:sp>
    </p:spTree>
    <p:extLst>
      <p:ext uri="{BB962C8B-B14F-4D97-AF65-F5344CB8AC3E}">
        <p14:creationId xmlns:p14="http://schemas.microsoft.com/office/powerpoint/2010/main" val="36273841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46</a:t>
            </a:fld>
            <a:endParaRPr lang="en-US"/>
          </a:p>
        </p:txBody>
      </p:sp>
    </p:spTree>
    <p:extLst>
      <p:ext uri="{BB962C8B-B14F-4D97-AF65-F5344CB8AC3E}">
        <p14:creationId xmlns:p14="http://schemas.microsoft.com/office/powerpoint/2010/main" val="2764348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47</a:t>
            </a:fld>
            <a:endParaRPr lang="en-US"/>
          </a:p>
        </p:txBody>
      </p:sp>
    </p:spTree>
    <p:extLst>
      <p:ext uri="{BB962C8B-B14F-4D97-AF65-F5344CB8AC3E}">
        <p14:creationId xmlns:p14="http://schemas.microsoft.com/office/powerpoint/2010/main" val="22115439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48</a:t>
            </a:fld>
            <a:endParaRPr lang="en-US"/>
          </a:p>
        </p:txBody>
      </p:sp>
    </p:spTree>
    <p:extLst>
      <p:ext uri="{BB962C8B-B14F-4D97-AF65-F5344CB8AC3E}">
        <p14:creationId xmlns:p14="http://schemas.microsoft.com/office/powerpoint/2010/main" val="31493717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49</a:t>
            </a:fld>
            <a:endParaRPr lang="en-US"/>
          </a:p>
        </p:txBody>
      </p:sp>
    </p:spTree>
    <p:extLst>
      <p:ext uri="{BB962C8B-B14F-4D97-AF65-F5344CB8AC3E}">
        <p14:creationId xmlns:p14="http://schemas.microsoft.com/office/powerpoint/2010/main" val="1893046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a:t>
            </a:fld>
            <a:endParaRPr lang="en-US"/>
          </a:p>
        </p:txBody>
      </p:sp>
    </p:spTree>
    <p:extLst>
      <p:ext uri="{BB962C8B-B14F-4D97-AF65-F5344CB8AC3E}">
        <p14:creationId xmlns:p14="http://schemas.microsoft.com/office/powerpoint/2010/main" val="22166210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50</a:t>
            </a:fld>
            <a:endParaRPr lang="en-US"/>
          </a:p>
        </p:txBody>
      </p:sp>
    </p:spTree>
    <p:extLst>
      <p:ext uri="{BB962C8B-B14F-4D97-AF65-F5344CB8AC3E}">
        <p14:creationId xmlns:p14="http://schemas.microsoft.com/office/powerpoint/2010/main" val="27110248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51</a:t>
            </a:fld>
            <a:endParaRPr lang="en-US"/>
          </a:p>
        </p:txBody>
      </p:sp>
    </p:spTree>
    <p:extLst>
      <p:ext uri="{BB962C8B-B14F-4D97-AF65-F5344CB8AC3E}">
        <p14:creationId xmlns:p14="http://schemas.microsoft.com/office/powerpoint/2010/main" val="16521410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52</a:t>
            </a:fld>
            <a:endParaRPr lang="en-US"/>
          </a:p>
        </p:txBody>
      </p:sp>
    </p:spTree>
    <p:extLst>
      <p:ext uri="{BB962C8B-B14F-4D97-AF65-F5344CB8AC3E}">
        <p14:creationId xmlns:p14="http://schemas.microsoft.com/office/powerpoint/2010/main" val="252223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53</a:t>
            </a:fld>
            <a:endParaRPr lang="en-US"/>
          </a:p>
        </p:txBody>
      </p:sp>
    </p:spTree>
    <p:extLst>
      <p:ext uri="{BB962C8B-B14F-4D97-AF65-F5344CB8AC3E}">
        <p14:creationId xmlns:p14="http://schemas.microsoft.com/office/powerpoint/2010/main" val="9523075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54</a:t>
            </a:fld>
            <a:endParaRPr lang="en-US"/>
          </a:p>
        </p:txBody>
      </p:sp>
    </p:spTree>
    <p:extLst>
      <p:ext uri="{BB962C8B-B14F-4D97-AF65-F5344CB8AC3E}">
        <p14:creationId xmlns:p14="http://schemas.microsoft.com/office/powerpoint/2010/main" val="4776417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55</a:t>
            </a:fld>
            <a:endParaRPr lang="en-US"/>
          </a:p>
        </p:txBody>
      </p:sp>
    </p:spTree>
    <p:extLst>
      <p:ext uri="{BB962C8B-B14F-4D97-AF65-F5344CB8AC3E}">
        <p14:creationId xmlns:p14="http://schemas.microsoft.com/office/powerpoint/2010/main" val="32254649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56</a:t>
            </a:fld>
            <a:endParaRPr lang="en-US"/>
          </a:p>
        </p:txBody>
      </p:sp>
    </p:spTree>
    <p:extLst>
      <p:ext uri="{BB962C8B-B14F-4D97-AF65-F5344CB8AC3E}">
        <p14:creationId xmlns:p14="http://schemas.microsoft.com/office/powerpoint/2010/main" val="39454001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57</a:t>
            </a:fld>
            <a:endParaRPr lang="en-US"/>
          </a:p>
        </p:txBody>
      </p:sp>
    </p:spTree>
    <p:extLst>
      <p:ext uri="{BB962C8B-B14F-4D97-AF65-F5344CB8AC3E}">
        <p14:creationId xmlns:p14="http://schemas.microsoft.com/office/powerpoint/2010/main" val="37239118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58</a:t>
            </a:fld>
            <a:endParaRPr lang="en-US"/>
          </a:p>
        </p:txBody>
      </p:sp>
    </p:spTree>
    <p:extLst>
      <p:ext uri="{BB962C8B-B14F-4D97-AF65-F5344CB8AC3E}">
        <p14:creationId xmlns:p14="http://schemas.microsoft.com/office/powerpoint/2010/main" val="6287956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59</a:t>
            </a:fld>
            <a:endParaRPr lang="en-US" dirty="0"/>
          </a:p>
        </p:txBody>
      </p:sp>
    </p:spTree>
    <p:extLst>
      <p:ext uri="{BB962C8B-B14F-4D97-AF65-F5344CB8AC3E}">
        <p14:creationId xmlns:p14="http://schemas.microsoft.com/office/powerpoint/2010/main" val="2289049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a:t>
            </a:fld>
            <a:endParaRPr lang="en-US"/>
          </a:p>
        </p:txBody>
      </p:sp>
    </p:spTree>
    <p:extLst>
      <p:ext uri="{BB962C8B-B14F-4D97-AF65-F5344CB8AC3E}">
        <p14:creationId xmlns:p14="http://schemas.microsoft.com/office/powerpoint/2010/main" val="34637221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60</a:t>
            </a:fld>
            <a:endParaRPr lang="en-US"/>
          </a:p>
        </p:txBody>
      </p:sp>
    </p:spTree>
    <p:extLst>
      <p:ext uri="{BB962C8B-B14F-4D97-AF65-F5344CB8AC3E}">
        <p14:creationId xmlns:p14="http://schemas.microsoft.com/office/powerpoint/2010/main" val="39816292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61</a:t>
            </a:fld>
            <a:endParaRPr lang="en-US"/>
          </a:p>
        </p:txBody>
      </p:sp>
    </p:spTree>
    <p:extLst>
      <p:ext uri="{BB962C8B-B14F-4D97-AF65-F5344CB8AC3E}">
        <p14:creationId xmlns:p14="http://schemas.microsoft.com/office/powerpoint/2010/main" val="15598988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62</a:t>
            </a:fld>
            <a:endParaRPr lang="en-US"/>
          </a:p>
        </p:txBody>
      </p:sp>
    </p:spTree>
    <p:extLst>
      <p:ext uri="{BB962C8B-B14F-4D97-AF65-F5344CB8AC3E}">
        <p14:creationId xmlns:p14="http://schemas.microsoft.com/office/powerpoint/2010/main" val="11263122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63</a:t>
            </a:fld>
            <a:endParaRPr lang="en-US"/>
          </a:p>
        </p:txBody>
      </p:sp>
    </p:spTree>
    <p:extLst>
      <p:ext uri="{BB962C8B-B14F-4D97-AF65-F5344CB8AC3E}">
        <p14:creationId xmlns:p14="http://schemas.microsoft.com/office/powerpoint/2010/main" val="41238237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64</a:t>
            </a:fld>
            <a:endParaRPr lang="en-US"/>
          </a:p>
        </p:txBody>
      </p:sp>
    </p:spTree>
    <p:extLst>
      <p:ext uri="{BB962C8B-B14F-4D97-AF65-F5344CB8AC3E}">
        <p14:creationId xmlns:p14="http://schemas.microsoft.com/office/powerpoint/2010/main" val="933055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65</a:t>
            </a:fld>
            <a:endParaRPr lang="en-US"/>
          </a:p>
        </p:txBody>
      </p:sp>
    </p:spTree>
    <p:extLst>
      <p:ext uri="{BB962C8B-B14F-4D97-AF65-F5344CB8AC3E}">
        <p14:creationId xmlns:p14="http://schemas.microsoft.com/office/powerpoint/2010/main" val="14920668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66</a:t>
            </a:fld>
            <a:endParaRPr lang="en-US"/>
          </a:p>
        </p:txBody>
      </p:sp>
    </p:spTree>
    <p:extLst>
      <p:ext uri="{BB962C8B-B14F-4D97-AF65-F5344CB8AC3E}">
        <p14:creationId xmlns:p14="http://schemas.microsoft.com/office/powerpoint/2010/main" val="39880797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67</a:t>
            </a:fld>
            <a:endParaRPr lang="en-US" dirty="0"/>
          </a:p>
        </p:txBody>
      </p:sp>
    </p:spTree>
    <p:extLst>
      <p:ext uri="{BB962C8B-B14F-4D97-AF65-F5344CB8AC3E}">
        <p14:creationId xmlns:p14="http://schemas.microsoft.com/office/powerpoint/2010/main" val="38626737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68</a:t>
            </a:fld>
            <a:endParaRPr lang="en-US"/>
          </a:p>
        </p:txBody>
      </p:sp>
    </p:spTree>
    <p:extLst>
      <p:ext uri="{BB962C8B-B14F-4D97-AF65-F5344CB8AC3E}">
        <p14:creationId xmlns:p14="http://schemas.microsoft.com/office/powerpoint/2010/main" val="13048961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69</a:t>
            </a:fld>
            <a:endParaRPr lang="en-US"/>
          </a:p>
        </p:txBody>
      </p:sp>
    </p:spTree>
    <p:extLst>
      <p:ext uri="{BB962C8B-B14F-4D97-AF65-F5344CB8AC3E}">
        <p14:creationId xmlns:p14="http://schemas.microsoft.com/office/powerpoint/2010/main" val="4250974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7</a:t>
            </a:fld>
            <a:endParaRPr lang="en-US"/>
          </a:p>
        </p:txBody>
      </p:sp>
    </p:spTree>
    <p:extLst>
      <p:ext uri="{BB962C8B-B14F-4D97-AF65-F5344CB8AC3E}">
        <p14:creationId xmlns:p14="http://schemas.microsoft.com/office/powerpoint/2010/main" val="4499867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70</a:t>
            </a:fld>
            <a:endParaRPr lang="en-US"/>
          </a:p>
        </p:txBody>
      </p:sp>
    </p:spTree>
    <p:extLst>
      <p:ext uri="{BB962C8B-B14F-4D97-AF65-F5344CB8AC3E}">
        <p14:creationId xmlns:p14="http://schemas.microsoft.com/office/powerpoint/2010/main" val="1115955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5B402-CB76-4314-E189-99F01B0BE7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7C3002-590F-96A9-ED28-B1F6C3BB7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08B0E0-FA40-2A97-9B11-E7DC054B80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520F86-1288-EB46-94E2-10599E6A1D13}"/>
              </a:ext>
            </a:extLst>
          </p:cNvPr>
          <p:cNvSpPr>
            <a:spLocks noGrp="1"/>
          </p:cNvSpPr>
          <p:nvPr>
            <p:ph type="sldNum" sz="quarter" idx="10"/>
          </p:nvPr>
        </p:nvSpPr>
        <p:spPr/>
        <p:txBody>
          <a:bodyPr/>
          <a:lstStyle/>
          <a:p>
            <a:fld id="{8EC85C37-6C2B-4768-B9CF-DA6AC56DD7F0}" type="slidenum">
              <a:rPr lang="en-US" smtClean="0"/>
              <a:t>71</a:t>
            </a:fld>
            <a:endParaRPr lang="en-US"/>
          </a:p>
        </p:txBody>
      </p:sp>
    </p:spTree>
    <p:extLst>
      <p:ext uri="{BB962C8B-B14F-4D97-AF65-F5344CB8AC3E}">
        <p14:creationId xmlns:p14="http://schemas.microsoft.com/office/powerpoint/2010/main" val="26361124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1C0ED-C3A2-AF09-F7D9-288BBE8FF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90FF07-633A-9097-D6B2-BDF0DCAA64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26AA70-F66C-77E7-3A14-1AEAF3EE95B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BB6DC5-C40A-9AB8-FEF3-F98B342952CA}"/>
              </a:ext>
            </a:extLst>
          </p:cNvPr>
          <p:cNvSpPr>
            <a:spLocks noGrp="1"/>
          </p:cNvSpPr>
          <p:nvPr>
            <p:ph type="sldNum" sz="quarter" idx="10"/>
          </p:nvPr>
        </p:nvSpPr>
        <p:spPr/>
        <p:txBody>
          <a:bodyPr/>
          <a:lstStyle/>
          <a:p>
            <a:fld id="{8EC85C37-6C2B-4768-B9CF-DA6AC56DD7F0}" type="slidenum">
              <a:rPr lang="en-US" smtClean="0"/>
              <a:t>72</a:t>
            </a:fld>
            <a:endParaRPr lang="en-US"/>
          </a:p>
        </p:txBody>
      </p:sp>
    </p:spTree>
    <p:extLst>
      <p:ext uri="{BB962C8B-B14F-4D97-AF65-F5344CB8AC3E}">
        <p14:creationId xmlns:p14="http://schemas.microsoft.com/office/powerpoint/2010/main" val="6293656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E4C48-80E1-A0D6-4511-ADE295157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9AAF7A-1285-277A-6C8B-32510E2659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B3C7F8-4131-89CD-DBDC-4AE384E1B0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DB9EB5-C7E9-D634-2AC7-C74F7F8C9EEF}"/>
              </a:ext>
            </a:extLst>
          </p:cNvPr>
          <p:cNvSpPr>
            <a:spLocks noGrp="1"/>
          </p:cNvSpPr>
          <p:nvPr>
            <p:ph type="sldNum" sz="quarter" idx="10"/>
          </p:nvPr>
        </p:nvSpPr>
        <p:spPr/>
        <p:txBody>
          <a:bodyPr/>
          <a:lstStyle/>
          <a:p>
            <a:fld id="{8EC85C37-6C2B-4768-B9CF-DA6AC56DD7F0}" type="slidenum">
              <a:rPr lang="en-US" smtClean="0"/>
              <a:t>73</a:t>
            </a:fld>
            <a:endParaRPr lang="en-US"/>
          </a:p>
        </p:txBody>
      </p:sp>
    </p:spTree>
    <p:extLst>
      <p:ext uri="{BB962C8B-B14F-4D97-AF65-F5344CB8AC3E}">
        <p14:creationId xmlns:p14="http://schemas.microsoft.com/office/powerpoint/2010/main" val="28652332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92774-16C6-F41D-9AEC-9643C3F62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4EA57-2CFB-B176-5DBF-19703872E1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FF571B-E308-73B3-9304-27FFC015FE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EC619E-8BC7-C4F9-767B-B52DD5D8769D}"/>
              </a:ext>
            </a:extLst>
          </p:cNvPr>
          <p:cNvSpPr>
            <a:spLocks noGrp="1"/>
          </p:cNvSpPr>
          <p:nvPr>
            <p:ph type="sldNum" sz="quarter" idx="10"/>
          </p:nvPr>
        </p:nvSpPr>
        <p:spPr/>
        <p:txBody>
          <a:bodyPr/>
          <a:lstStyle/>
          <a:p>
            <a:fld id="{8EC85C37-6C2B-4768-B9CF-DA6AC56DD7F0}" type="slidenum">
              <a:rPr lang="en-US" smtClean="0"/>
              <a:t>74</a:t>
            </a:fld>
            <a:endParaRPr lang="en-US"/>
          </a:p>
        </p:txBody>
      </p:sp>
    </p:spTree>
    <p:extLst>
      <p:ext uri="{BB962C8B-B14F-4D97-AF65-F5344CB8AC3E}">
        <p14:creationId xmlns:p14="http://schemas.microsoft.com/office/powerpoint/2010/main" val="37503608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13B22-B4D3-7260-1381-CF64CB7AB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AB59D2-8BB1-D199-204E-46729742B1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5FCEAA-CD2C-25BA-5821-644CF8DC5F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83B4BF-B348-E179-24F9-C1B26429DE11}"/>
              </a:ext>
            </a:extLst>
          </p:cNvPr>
          <p:cNvSpPr>
            <a:spLocks noGrp="1"/>
          </p:cNvSpPr>
          <p:nvPr>
            <p:ph type="sldNum" sz="quarter" idx="10"/>
          </p:nvPr>
        </p:nvSpPr>
        <p:spPr/>
        <p:txBody>
          <a:bodyPr/>
          <a:lstStyle/>
          <a:p>
            <a:fld id="{8EC85C37-6C2B-4768-B9CF-DA6AC56DD7F0}" type="slidenum">
              <a:rPr lang="en-US" smtClean="0"/>
              <a:t>75</a:t>
            </a:fld>
            <a:endParaRPr lang="en-US"/>
          </a:p>
        </p:txBody>
      </p:sp>
    </p:spTree>
    <p:extLst>
      <p:ext uri="{BB962C8B-B14F-4D97-AF65-F5344CB8AC3E}">
        <p14:creationId xmlns:p14="http://schemas.microsoft.com/office/powerpoint/2010/main" val="12236125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32802-5A16-AEE3-1817-DECA50764E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39CE7-AF35-4B9D-BDDF-8E6F20D144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BA25A8-354A-E11A-6301-AD9B4C39A2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9D8CBC-9413-CFD9-E9E3-F6F04176FFFD}"/>
              </a:ext>
            </a:extLst>
          </p:cNvPr>
          <p:cNvSpPr>
            <a:spLocks noGrp="1"/>
          </p:cNvSpPr>
          <p:nvPr>
            <p:ph type="sldNum" sz="quarter" idx="10"/>
          </p:nvPr>
        </p:nvSpPr>
        <p:spPr/>
        <p:txBody>
          <a:bodyPr/>
          <a:lstStyle/>
          <a:p>
            <a:fld id="{8EC85C37-6C2B-4768-B9CF-DA6AC56DD7F0}" type="slidenum">
              <a:rPr lang="en-US" smtClean="0"/>
              <a:t>76</a:t>
            </a:fld>
            <a:endParaRPr lang="en-US"/>
          </a:p>
        </p:txBody>
      </p:sp>
    </p:spTree>
    <p:extLst>
      <p:ext uri="{BB962C8B-B14F-4D97-AF65-F5344CB8AC3E}">
        <p14:creationId xmlns:p14="http://schemas.microsoft.com/office/powerpoint/2010/main" val="37187912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8A5A1-718C-A30F-3E72-9810937062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E6B5EF-1141-8C14-F697-B4417D612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60ADF6-7BD4-FFDB-5E0B-F36E91FE46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761144-6566-CD96-B23E-0746795C3D52}"/>
              </a:ext>
            </a:extLst>
          </p:cNvPr>
          <p:cNvSpPr>
            <a:spLocks noGrp="1"/>
          </p:cNvSpPr>
          <p:nvPr>
            <p:ph type="sldNum" sz="quarter" idx="10"/>
          </p:nvPr>
        </p:nvSpPr>
        <p:spPr/>
        <p:txBody>
          <a:bodyPr/>
          <a:lstStyle/>
          <a:p>
            <a:fld id="{8EC85C37-6C2B-4768-B9CF-DA6AC56DD7F0}" type="slidenum">
              <a:rPr lang="en-US" smtClean="0"/>
              <a:t>77</a:t>
            </a:fld>
            <a:endParaRPr lang="en-US"/>
          </a:p>
        </p:txBody>
      </p:sp>
    </p:spTree>
    <p:extLst>
      <p:ext uri="{BB962C8B-B14F-4D97-AF65-F5344CB8AC3E}">
        <p14:creationId xmlns:p14="http://schemas.microsoft.com/office/powerpoint/2010/main" val="20584316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E2469-160F-D41F-0D9B-0B544F1A1B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C3FD5-5926-76E0-D17D-E2D9C871D9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6B4642-E9F2-25FB-E346-6280CFB4FC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4232CB-92E1-7D23-1BBB-8D5FB268227B}"/>
              </a:ext>
            </a:extLst>
          </p:cNvPr>
          <p:cNvSpPr>
            <a:spLocks noGrp="1"/>
          </p:cNvSpPr>
          <p:nvPr>
            <p:ph type="sldNum" sz="quarter" idx="10"/>
          </p:nvPr>
        </p:nvSpPr>
        <p:spPr/>
        <p:txBody>
          <a:bodyPr/>
          <a:lstStyle/>
          <a:p>
            <a:fld id="{8EC85C37-6C2B-4768-B9CF-DA6AC56DD7F0}" type="slidenum">
              <a:rPr lang="en-US" smtClean="0"/>
              <a:t>78</a:t>
            </a:fld>
            <a:endParaRPr lang="en-US"/>
          </a:p>
        </p:txBody>
      </p:sp>
    </p:spTree>
    <p:extLst>
      <p:ext uri="{BB962C8B-B14F-4D97-AF65-F5344CB8AC3E}">
        <p14:creationId xmlns:p14="http://schemas.microsoft.com/office/powerpoint/2010/main" val="41622619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BAD1B-6EA8-D826-3450-C72A43BD9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32DF11-AA82-8A0E-098D-83365C8B1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2DC03-81D0-61F2-0B80-C88F2C3C2D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F0318C-103C-729E-1492-AB043E39ECA1}"/>
              </a:ext>
            </a:extLst>
          </p:cNvPr>
          <p:cNvSpPr>
            <a:spLocks noGrp="1"/>
          </p:cNvSpPr>
          <p:nvPr>
            <p:ph type="sldNum" sz="quarter" idx="10"/>
          </p:nvPr>
        </p:nvSpPr>
        <p:spPr/>
        <p:txBody>
          <a:bodyPr/>
          <a:lstStyle/>
          <a:p>
            <a:fld id="{8EC85C37-6C2B-4768-B9CF-DA6AC56DD7F0}" type="slidenum">
              <a:rPr lang="en-US" smtClean="0"/>
              <a:t>79</a:t>
            </a:fld>
            <a:endParaRPr lang="en-US"/>
          </a:p>
        </p:txBody>
      </p:sp>
    </p:spTree>
    <p:extLst>
      <p:ext uri="{BB962C8B-B14F-4D97-AF65-F5344CB8AC3E}">
        <p14:creationId xmlns:p14="http://schemas.microsoft.com/office/powerpoint/2010/main" val="1165863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8</a:t>
            </a:fld>
            <a:endParaRPr lang="en-US"/>
          </a:p>
        </p:txBody>
      </p:sp>
    </p:spTree>
    <p:extLst>
      <p:ext uri="{BB962C8B-B14F-4D97-AF65-F5344CB8AC3E}">
        <p14:creationId xmlns:p14="http://schemas.microsoft.com/office/powerpoint/2010/main" val="19530589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E116A-6761-CAA7-33AD-9CC9DE30DC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2F23DC-0F4B-2354-5269-E65C3A3B64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F5C956-37EE-94FA-E1F4-078DC597AC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6AFD6A5-715D-14B8-C4B1-C2285E09CBFE}"/>
              </a:ext>
            </a:extLst>
          </p:cNvPr>
          <p:cNvSpPr>
            <a:spLocks noGrp="1"/>
          </p:cNvSpPr>
          <p:nvPr>
            <p:ph type="sldNum" sz="quarter" idx="10"/>
          </p:nvPr>
        </p:nvSpPr>
        <p:spPr/>
        <p:txBody>
          <a:bodyPr/>
          <a:lstStyle/>
          <a:p>
            <a:fld id="{8EC85C37-6C2B-4768-B9CF-DA6AC56DD7F0}" type="slidenum">
              <a:rPr lang="en-US" smtClean="0"/>
              <a:t>80</a:t>
            </a:fld>
            <a:endParaRPr lang="en-US"/>
          </a:p>
        </p:txBody>
      </p:sp>
    </p:spTree>
    <p:extLst>
      <p:ext uri="{BB962C8B-B14F-4D97-AF65-F5344CB8AC3E}">
        <p14:creationId xmlns:p14="http://schemas.microsoft.com/office/powerpoint/2010/main" val="12276938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1BDC5-ABA6-845A-E15D-2453FCAB23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ADD11C-0301-9882-B9BC-BF2F6D8CF2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987FF8-A19A-0D9B-7383-8DD5140D7E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4F8402-3230-F2A8-BCE3-5BC532CDB275}"/>
              </a:ext>
            </a:extLst>
          </p:cNvPr>
          <p:cNvSpPr>
            <a:spLocks noGrp="1"/>
          </p:cNvSpPr>
          <p:nvPr>
            <p:ph type="sldNum" sz="quarter" idx="10"/>
          </p:nvPr>
        </p:nvSpPr>
        <p:spPr/>
        <p:txBody>
          <a:bodyPr/>
          <a:lstStyle/>
          <a:p>
            <a:fld id="{8EC85C37-6C2B-4768-B9CF-DA6AC56DD7F0}" type="slidenum">
              <a:rPr lang="en-US" smtClean="0"/>
              <a:t>81</a:t>
            </a:fld>
            <a:endParaRPr lang="en-US"/>
          </a:p>
        </p:txBody>
      </p:sp>
    </p:spTree>
    <p:extLst>
      <p:ext uri="{BB962C8B-B14F-4D97-AF65-F5344CB8AC3E}">
        <p14:creationId xmlns:p14="http://schemas.microsoft.com/office/powerpoint/2010/main" val="24335042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82</a:t>
            </a:fld>
            <a:endParaRPr lang="en-US" dirty="0"/>
          </a:p>
        </p:txBody>
      </p:sp>
    </p:spTree>
    <p:extLst>
      <p:ext uri="{BB962C8B-B14F-4D97-AF65-F5344CB8AC3E}">
        <p14:creationId xmlns:p14="http://schemas.microsoft.com/office/powerpoint/2010/main" val="904454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9</a:t>
            </a:fld>
            <a:endParaRPr lang="en-US"/>
          </a:p>
        </p:txBody>
      </p:sp>
    </p:spTree>
    <p:extLst>
      <p:ext uri="{BB962C8B-B14F-4D97-AF65-F5344CB8AC3E}">
        <p14:creationId xmlns:p14="http://schemas.microsoft.com/office/powerpoint/2010/main" val="3985561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AD2786-6267-4384-87C1-BFAAC302BAAA}"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8667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986362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86511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77657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AD2786-6267-4384-87C1-BFAAC302BAAA}"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515096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AD2786-6267-4384-87C1-BFAAC302BAAA}"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2833441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AD2786-6267-4384-87C1-BFAAC302BAAA}"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30702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AD2786-6267-4384-87C1-BFAAC302BAAA}"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22764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AD2786-6267-4384-87C1-BFAAC302BAAA}"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487732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AD2786-6267-4384-87C1-BFAAC302BAAA}"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841759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AD2786-6267-4384-87C1-BFAAC302BAAA}"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354810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D2786-6267-4384-87C1-BFAAC302BAAA}" type="datetimeFigureOut">
              <a:rPr lang="en-US" smtClean="0"/>
              <a:t>4/3/2025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1CF35-2D6C-476D-9C9A-0342FD388C84}" type="slidenum">
              <a:rPr lang="en-US" smtClean="0"/>
              <a:t>‹#›</a:t>
            </a:fld>
            <a:endParaRPr lang="en-US"/>
          </a:p>
        </p:txBody>
      </p:sp>
    </p:spTree>
    <p:extLst>
      <p:ext uri="{BB962C8B-B14F-4D97-AF65-F5344CB8AC3E}">
        <p14:creationId xmlns:p14="http://schemas.microsoft.com/office/powerpoint/2010/main" val="3561534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ideo" Target="https://player.vimeo.com/video/608044975?app_id=122963" TargetMode="External"/><Relationship Id="rId5" Type="http://schemas.openxmlformats.org/officeDocument/2006/relationships/image" Target="../media/image15.jpe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ideo" Target="https://player.vimeo.com/video/608046115?app_id=122963" TargetMode="External"/><Relationship Id="rId5" Type="http://schemas.openxmlformats.org/officeDocument/2006/relationships/image" Target="../media/image16.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https://player.vimeo.com/video/608047518?app_id=122963" TargetMode="External"/><Relationship Id="rId5" Type="http://schemas.openxmlformats.org/officeDocument/2006/relationships/image" Target="../media/image18.jpe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hyperlink" Target="https://osha.oregon.gov/OSHARules/div2/div2I.pdf" TargetMode="External"/><Relationship Id="rId3" Type="http://schemas.openxmlformats.org/officeDocument/2006/relationships/image" Target="../media/image17.png"/><Relationship Id="rId7" Type="http://schemas.openxmlformats.org/officeDocument/2006/relationships/hyperlink" Target="https://osha.oregon.gov/OSHARules/div2/div2D.pdf"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osha.oregon.gov/OSHARules/div3/div3R.pdf" TargetMode="External"/><Relationship Id="rId5" Type="http://schemas.openxmlformats.org/officeDocument/2006/relationships/hyperlink" Target="https://osha.oregon.gov/OSHARules/div3/div3L.pdf" TargetMode="External"/><Relationship Id="rId4" Type="http://schemas.openxmlformats.org/officeDocument/2006/relationships/hyperlink" Target="https://osha.oregon.gov/OSHARules/div3/div3M.pdf" TargetMode="External"/><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ideo" Target="https://player.vimeo.com/video/608048491?app_id=122963" TargetMode="External"/><Relationship Id="rId5" Type="http://schemas.openxmlformats.org/officeDocument/2006/relationships/image" Target="../media/image20.jpe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osha.oregon.gov/OSHAPubs/factsheets/fs58s.pdf" TargetMode="External"/><Relationship Id="rId5" Type="http://schemas.openxmlformats.org/officeDocument/2006/relationships/hyperlink" Target="https://osha.oregon.gov/OSHAPubs/factsheets/fs64s.pdf" TargetMode="Externa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ideo" Target="https://player.vimeo.com/video/608049799?app_id=122963" TargetMode="External"/><Relationship Id="rId5" Type="http://schemas.openxmlformats.org/officeDocument/2006/relationships/image" Target="../media/image22.jpe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s://www.cbs.state.or.us/osha/pubed/courses/fall-protection-fundamentals-spa/resources/Qualified_Competent_Person_spa.pdf" TargetMode="Externa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ideo" Target="https://player.vimeo.com/video/608051844?app_id=122963" TargetMode="External"/><Relationship Id="rId5" Type="http://schemas.openxmlformats.org/officeDocument/2006/relationships/image" Target="../media/image24.jpe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6.jpeg"/><Relationship Id="rId2" Type="http://schemas.openxmlformats.org/officeDocument/2006/relationships/video" Target="https://player.vimeo.com/video/608054059?app_id=122963" TargetMode="External"/><Relationship Id="rId1" Type="http://schemas.openxmlformats.org/officeDocument/2006/relationships/video" Target="https://www.youtube.com/embed/YZJUiuD2378" TargetMode="Externa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s://osha.oregon.gov/OSHARules/div3/div3M.pdf#page=16" TargetMode="Externa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ideo" Target="https://player.vimeo.com/video/608055368?app_id=122963" TargetMode="External"/><Relationship Id="rId5" Type="http://schemas.openxmlformats.org/officeDocument/2006/relationships/image" Target="../media/image29.pn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https://player.vimeo.com/video/608056196?app_id=122963" TargetMode="External"/><Relationship Id="rId5" Type="http://schemas.openxmlformats.org/officeDocument/2006/relationships/image" Target="../media/image30.jpe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ideo" Target="https://player.vimeo.com/video/608057010?app_id=122963" TargetMode="External"/><Relationship Id="rId5" Type="http://schemas.openxmlformats.org/officeDocument/2006/relationships/image" Target="../media/image31.jpe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hyperlink" Target="https://osha.oregon.gov/OSHARules/div3/div3M.pdf#page=17" TargetMode="External"/><Relationship Id="rId3" Type="http://schemas.openxmlformats.org/officeDocument/2006/relationships/image" Target="../media/image32.png"/><Relationship Id="rId7" Type="http://schemas.openxmlformats.org/officeDocument/2006/relationships/hyperlink" Target="https://osha.oregon.gov/OSHAPubs/2824s.pdf#page=5"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https://osha.oregon.gov/OSHARules/div2/div2D.pdf#page=53" TargetMode="External"/><Relationship Id="rId5" Type="http://schemas.openxmlformats.org/officeDocument/2006/relationships/hyperlink" Target="https://osha.oregon.gov/OSHAPubs/factsheets/fs04-spa.pdf" TargetMode="Externa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https://player.vimeo.com/video/608033742?app_id=122963" TargetMode="External"/><Relationship Id="rId5" Type="http://schemas.openxmlformats.org/officeDocument/2006/relationships/image" Target="../media/image5.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hyperlink" Target="https://osha.oregon.gov/OSHARules/div3/div3M.pdf#page=24"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hyperlink" Target="https://osha.oregon.gov/OSHARules/div3/div3M.pdf#page=29"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hyperlink" Target="https://osha.oregon.gov/media/videos-online/Pages/preventing-falls-skylights.aspx"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ideo" Target="https://player.vimeo.com/video/608059359?app_id=122963" TargetMode="External"/><Relationship Id="rId5" Type="http://schemas.openxmlformats.org/officeDocument/2006/relationships/image" Target="../media/image36.jpe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hyperlink" Target="https://osha.oregon.gov/OSHARules/div3/div3M.pdf#page=21"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hyperlink" Target="https://osha.oregon.gov/OSHARules/div3/div3M.pdf#page=25"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hyperlink" Target="https://osha.oregon.gov/OSHARules/div3/div3M.pdf#page=19"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ideo" Target="https://player.vimeo.com/video/608062256?app_id=122963" TargetMode="External"/><Relationship Id="rId5" Type="http://schemas.openxmlformats.org/officeDocument/2006/relationships/image" Target="../media/image40.jpe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hyperlink" Target="https://osha.oregon.gov/OSHARules/div3/div3M.pdf#page=26"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hyperlink" Target="https://osha.oregon.gov/OSHARules/div3/div3M.pdf#page=2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osha.oregon.gov/OSHAPubs/stickers/fall-haz-sign-sp.pdf" TargetMode="External"/><Relationship Id="rId5" Type="http://schemas.openxmlformats.org/officeDocument/2006/relationships/hyperlink" Target="https://osha.oregon.gov/OSHAPubs/stickers/fall-haz-sign-eng.pdf" TargetMode="Externa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https://osha.oregon.gov/OSHAPubs/factsheets/fs26sp.pdf" TargetMode="External"/><Relationship Id="rId4" Type="http://schemas.openxmlformats.org/officeDocument/2006/relationships/hyperlink" Target="https://osha.oregon.gov/OSHAPubs/factsheets/fs82-spa.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video" Target="https://player.vimeo.com/video/608063206?app_id=122963" TargetMode="External"/><Relationship Id="rId5" Type="http://schemas.openxmlformats.org/officeDocument/2006/relationships/image" Target="../media/image45.jpe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video" Target="https://player.vimeo.com/video/608064726?app_id=122963" TargetMode="External"/><Relationship Id="rId5" Type="http://schemas.openxmlformats.org/officeDocument/2006/relationships/image" Target="../media/image46.jpe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video" Target="https://player.vimeo.com/video/608069841?app_id=122963" TargetMode="External"/><Relationship Id="rId5" Type="http://schemas.openxmlformats.org/officeDocument/2006/relationships/image" Target="../media/image47.jpe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player.vimeo.com/video/608038021?app_id=122963" TargetMode="External"/><Relationship Id="rId5" Type="http://schemas.openxmlformats.org/officeDocument/2006/relationships/image" Target="../media/image8.jpe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video" Target="https://player.vimeo.com/video/608072704?app_id=122963" TargetMode="External"/><Relationship Id="rId5" Type="http://schemas.openxmlformats.org/officeDocument/2006/relationships/image" Target="../media/image55.jpe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hyperlink" Target="http://www.cbs.state.or.us/osha/pubed/courses/fall-protection-fundamentals/resources/fall_safety/index.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hyperlink" Target="https://osha.oregon.gov/OSHARules/technical-manual/Section5-Chapter4.pdf#page=31"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ideo" Target="https://player.vimeo.com/video/608073313?app_id=122963" TargetMode="External"/><Relationship Id="rId5" Type="http://schemas.openxmlformats.org/officeDocument/2006/relationships/image" Target="../media/image58.jpeg"/><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hyperlink" Target="https://osha.oregon.gov/pubs/newsletters/constructiondepot/OSHAConstructionDepot/2015/03/personal-fall-arrest-systems.html"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video" Target="https://player.vimeo.com/video/608079262?app_id=122963" TargetMode="External"/><Relationship Id="rId5" Type="http://schemas.openxmlformats.org/officeDocument/2006/relationships/image" Target="../media/image60.jpeg"/><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hyperlink" Target="https://osha.oregon.gov/pubs/newsletters/constructiondepot/OSHAConstructionDepot/2015/05/fall-protection-inspect-your-harness-inforgraphic.html"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video" Target="https://player.vimeo.com/video/608084758?app_id=122963" TargetMode="External"/><Relationship Id="rId5" Type="http://schemas.openxmlformats.org/officeDocument/2006/relationships/image" Target="../media/image63.png"/><Relationship Id="rId4" Type="http://schemas.openxmlformats.org/officeDocument/2006/relationships/image" Target="../media/image62.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video" Target="https://player.vimeo.com/video/608086270?app_id=122963" TargetMode="External"/><Relationship Id="rId5" Type="http://schemas.openxmlformats.org/officeDocument/2006/relationships/image" Target="../media/image64.jpeg"/><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video" Target="https://player.vimeo.com/video/608087257?app_id=122963" TargetMode="External"/><Relationship Id="rId5" Type="http://schemas.openxmlformats.org/officeDocument/2006/relationships/image" Target="../media/image65.jpeg"/><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8" Type="http://schemas.openxmlformats.org/officeDocument/2006/relationships/hyperlink" Target="https://osha.oregon.gov/OSHARules/div2/div2D.pdf#page=63" TargetMode="External"/><Relationship Id="rId3" Type="http://schemas.openxmlformats.org/officeDocument/2006/relationships/image" Target="../media/image68.png"/><Relationship Id="rId7" Type="http://schemas.openxmlformats.org/officeDocument/2006/relationships/hyperlink" Target="https://osha.oregon.gov/OSHAPubs/factsheets/fs74-spa.pdf#page=3"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hyperlink" Target="https://osha.oregon.gov/OSHARules/div3/div3M.pdf#page=31" TargetMode="External"/><Relationship Id="rId5" Type="http://schemas.openxmlformats.org/officeDocument/2006/relationships/hyperlink" Target="https://osha.oregon.gov/OSHAPubs/factsheets/fs82-spa.pdf#page=2" TargetMode="External"/><Relationship Id="rId4" Type="http://schemas.openxmlformats.org/officeDocument/2006/relationships/hyperlink" Target="https://osha.oregon.gov/OSHAPubs/2824s.pdf#page=7" TargetMode="External"/><Relationship Id="rId9" Type="http://schemas.openxmlformats.org/officeDocument/2006/relationships/image" Target="../media/image63.png"/></Relationships>
</file>

<file path=ppt/slides/_rels/slide66.xml.rels><?xml version="1.0" encoding="UTF-8" standalone="yes"?>
<Relationships xmlns="http://schemas.openxmlformats.org/package/2006/relationships"><Relationship Id="rId8" Type="http://schemas.openxmlformats.org/officeDocument/2006/relationships/hyperlink" Target="https://industrialsafety.honeywell.com/en-us/training-and-support/training" TargetMode="External"/><Relationship Id="rId3" Type="http://schemas.openxmlformats.org/officeDocument/2006/relationships/image" Target="../media/image69.png"/><Relationship Id="rId7" Type="http://schemas.openxmlformats.org/officeDocument/2006/relationships/hyperlink" Target="https://www.acmetool.com/acmeuniversity" TargetMode="External"/><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hyperlink" Target="https://gravitec.com/fall-protection-training/" TargetMode="External"/><Relationship Id="rId5" Type="http://schemas.openxmlformats.org/officeDocument/2006/relationships/hyperlink" Target="https://www.guardianfall.com/fall-protection-training/course-descriptions" TargetMode="External"/><Relationship Id="rId10" Type="http://schemas.openxmlformats.org/officeDocument/2006/relationships/image" Target="../media/image63.png"/><Relationship Id="rId4" Type="http://schemas.openxmlformats.org/officeDocument/2006/relationships/hyperlink" Target="https://www.3m.com/3M/en_US/worker-health-safety-us/safety-resources-training-news/" TargetMode="External"/><Relationship Id="rId9" Type="http://schemas.openxmlformats.org/officeDocument/2006/relationships/hyperlink" Target="https://osha.oregon.gov/Pages/topics/fall-protection.aspx"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video" Target="https://player.vimeo.com/video/608088199?app_id=122963" TargetMode="External"/><Relationship Id="rId5" Type="http://schemas.openxmlformats.org/officeDocument/2006/relationships/image" Target="../media/image71.jpeg"/><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https://player.vimeo.com/video/608039259?app_id=122963" TargetMode="External"/><Relationship Id="rId5" Type="http://schemas.openxmlformats.org/officeDocument/2006/relationships/image" Target="../media/image10.jpe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video" Target="https://player.vimeo.com/video/608089420?app_id=122963" TargetMode="External"/><Relationship Id="rId5" Type="http://schemas.openxmlformats.org/officeDocument/2006/relationships/image" Target="../media/image73.jpeg"/><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player.vimeo.com/video/608040097?app_id=122963" TargetMode="External"/><Relationship Id="rId5" Type="http://schemas.openxmlformats.org/officeDocument/2006/relationships/image" Target="../media/image11.jpe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hyperlink" Target="https://osha.oregon.gov/consult/Pages/index.aspx" TargetMode="External"/><Relationship Id="rId4" Type="http://schemas.openxmlformats.org/officeDocument/2006/relationships/hyperlink" Target="https://osha.oregon.gov/Pages/az-index.aspx"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player.vimeo.com/video/608041886?app_id=122963" TargetMode="External"/><Relationship Id="rId5" Type="http://schemas.openxmlformats.org/officeDocument/2006/relationships/image" Target="../media/image12.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6263"/>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0" y="2799876"/>
            <a:ext cx="12192000" cy="523220"/>
          </a:xfrm>
          <a:prstGeom prst="rect">
            <a:avLst/>
          </a:prstGeom>
          <a:noFill/>
        </p:spPr>
        <p:txBody>
          <a:bodyPr wrap="square" rtlCol="0">
            <a:spAutoFit/>
          </a:bodyPr>
          <a:lstStyle/>
          <a:p>
            <a:pPr algn="ctr"/>
            <a:r>
              <a:rPr lang="es-ES" sz="2800" b="1" dirty="0">
                <a:solidFill>
                  <a:schemeClr val="bg1"/>
                </a:solidFill>
                <a:latin typeface="Verdana" panose="020B0604030504040204" pitchFamily="34" charset="0"/>
                <a:ea typeface="Verdana" panose="020B0604030504040204" pitchFamily="34" charset="0"/>
                <a:cs typeface="Verdana" panose="020B0604030504040204" pitchFamily="34" charset="0"/>
              </a:rPr>
              <a:t>Principios Fundamentales de la Protección Contra Caídas </a:t>
            </a:r>
          </a:p>
        </p:txBody>
      </p:sp>
      <p:sp>
        <p:nvSpPr>
          <p:cNvPr id="8" name="Title 7"/>
          <p:cNvSpPr txBox="1">
            <a:spLocks noGrp="1"/>
          </p:cNvSpPr>
          <p:nvPr>
            <p:ph type="title" idx="4294967295"/>
          </p:nvPr>
        </p:nvSpPr>
        <p:spPr>
          <a:xfrm>
            <a:off x="-1" y="3580069"/>
            <a:ext cx="1219200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Módulo 1: Introducción </a:t>
            </a:r>
            <a:r>
              <a:rPr kumimoji="0" lang="es-ES_tradnl" sz="1800" b="1" i="0" u="none" strike="noStrike" kern="1200" cap="none" spc="0" normalizeH="0" baseline="0" noProof="0" dirty="0">
                <a:ln>
                  <a:noFill/>
                </a:ln>
                <a:solidFill>
                  <a:schemeClr val="bg1"/>
                </a:solidFill>
                <a:effectLst/>
                <a:uLnTx/>
                <a:uFillTx/>
                <a:latin typeface="+mn-lt"/>
                <a:ea typeface="Verdana" panose="020B0604030504040204" pitchFamily="34" charset="0"/>
                <a:cs typeface="Verdana" panose="020B0604030504040204" pitchFamily="34" charset="0"/>
              </a:rPr>
              <a:t>V1.1</a:t>
            </a:r>
            <a:endParaRPr kumimoji="0" lang="en-US" sz="1800" b="1" i="1" u="none" strike="noStrike" kern="1200" cap="none" spc="0" normalizeH="0" baseline="0" noProof="0" dirty="0">
              <a:ln>
                <a:noFill/>
              </a:ln>
              <a:solidFill>
                <a:schemeClr val="bg1"/>
              </a:solidFill>
              <a:effectLst/>
              <a:uLnTx/>
              <a:uFillTx/>
              <a:latin typeface="+mn-lt"/>
              <a:ea typeface="Verdana" panose="020B0604030504040204" pitchFamily="34" charset="0"/>
              <a:cs typeface="Verdana" panose="020B0604030504040204" pitchFamily="34" charset="0"/>
            </a:endParaRPr>
          </a:p>
        </p:txBody>
      </p:sp>
      <p:pic>
        <p:nvPicPr>
          <p:cNvPr id="3" name="Picture 2" descr="logotipo de DCBS">
            <a:extLst>
              <a:ext uri="{FF2B5EF4-FFF2-40B4-BE49-F238E27FC236}">
                <a16:creationId xmlns:a16="http://schemas.microsoft.com/office/drawing/2014/main" id="{D7B996B0-239F-0437-1E11-83E499B1088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27818" y="182568"/>
            <a:ext cx="3371850" cy="1054324"/>
          </a:xfrm>
          <a:prstGeom prst="rect">
            <a:avLst/>
          </a:prstGeom>
        </p:spPr>
      </p:pic>
      <p:pic>
        <p:nvPicPr>
          <p:cNvPr id="4" name="Picture 3" descr="logotipo de Oregon OSHA ">
            <a:extLst>
              <a:ext uri="{FF2B5EF4-FFF2-40B4-BE49-F238E27FC236}">
                <a16:creationId xmlns:a16="http://schemas.microsoft.com/office/drawing/2014/main" id="{8A4A76DF-A880-9FC1-B072-E4A324376C6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01716" y="23661"/>
            <a:ext cx="2362466" cy="1372139"/>
          </a:xfrm>
          <a:prstGeom prst="rect">
            <a:avLst/>
          </a:prstGeom>
        </p:spPr>
      </p:pic>
    </p:spTree>
    <p:extLst>
      <p:ext uri="{BB962C8B-B14F-4D97-AF65-F5344CB8AC3E}">
        <p14:creationId xmlns:p14="http://schemas.microsoft.com/office/powerpoint/2010/main" val="2687275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602778" cy="601836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5" name="Title 4">
            <a:extLst>
              <a:ext uri="{FF2B5EF4-FFF2-40B4-BE49-F238E27FC236}">
                <a16:creationId xmlns:a16="http://schemas.microsoft.com/office/drawing/2014/main" id="{2E9153BC-0145-F35A-A065-B03D595F16F4}"/>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Reclamos</a:t>
            </a:r>
            <a:r>
              <a:rPr lang="en-US" sz="3600" dirty="0"/>
              <a:t> </a:t>
            </a:r>
            <a:r>
              <a:rPr lang="en-US" sz="3600" dirty="0" err="1"/>
              <a:t>Aceptados</a:t>
            </a:r>
            <a:endParaRPr lang="en-US" sz="3600" dirty="0"/>
          </a:p>
        </p:txBody>
      </p:sp>
      <p:sp>
        <p:nvSpPr>
          <p:cNvPr id="7" name="TextBox 6"/>
          <p:cNvSpPr txBox="1"/>
          <p:nvPr/>
        </p:nvSpPr>
        <p:spPr>
          <a:xfrm>
            <a:off x="5719156" y="1088968"/>
            <a:ext cx="6274351" cy="1631216"/>
          </a:xfrm>
          <a:prstGeom prst="rect">
            <a:avLst/>
          </a:prstGeom>
          <a:noFill/>
        </p:spPr>
        <p:txBody>
          <a:bodyPr wrap="square" rtlCol="0">
            <a:spAutoFit/>
          </a:bodyPr>
          <a:lstStyle/>
          <a:p>
            <a:r>
              <a:rPr lang="es-ES" sz="2000" dirty="0"/>
              <a:t>En 2017, se dirimieron 5,780 reclamos en Oregón debidos a resbalones, tropiezos y caídas. El costo promedio de estos reclamos fue de $23,570.</a:t>
            </a:r>
            <a:endParaRPr lang="es-ES" sz="2400" dirty="0"/>
          </a:p>
          <a:p>
            <a:endParaRPr lang="en-US" sz="2400" dirty="0"/>
          </a:p>
          <a:p>
            <a:pPr algn="r"/>
            <a:r>
              <a:rPr lang="es-ES" sz="1600" i="1" dirty="0"/>
              <a:t>Departamento de Servicios a Consumidores y Empresariales de Oregón</a:t>
            </a:r>
            <a:endParaRPr lang="en-US" sz="1600" i="1" dirty="0"/>
          </a:p>
        </p:txBody>
      </p:sp>
      <p:sp>
        <p:nvSpPr>
          <p:cNvPr id="8" name="TextBox 7"/>
          <p:cNvSpPr txBox="1"/>
          <p:nvPr/>
        </p:nvSpPr>
        <p:spPr>
          <a:xfrm>
            <a:off x="202630" y="6093788"/>
            <a:ext cx="5798675" cy="523220"/>
          </a:xfrm>
          <a:prstGeom prst="rect">
            <a:avLst/>
          </a:prstGeom>
          <a:noFill/>
        </p:spPr>
        <p:txBody>
          <a:bodyPr wrap="square" rtlCol="0">
            <a:spAutoFit/>
          </a:bodyPr>
          <a:lstStyle/>
          <a:p>
            <a:pPr algn="ctr"/>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16548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02778" cy="601836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4" name="Title 4">
            <a:extLst>
              <a:ext uri="{FF2B5EF4-FFF2-40B4-BE49-F238E27FC236}">
                <a16:creationId xmlns:a16="http://schemas.microsoft.com/office/drawing/2014/main" id="{CB06F9A4-723B-CDD2-2148-1265C912473E}"/>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Reclamos</a:t>
            </a:r>
            <a:r>
              <a:rPr lang="en-US" sz="3600" dirty="0"/>
              <a:t> </a:t>
            </a:r>
            <a:r>
              <a:rPr lang="en-US" sz="3600" dirty="0" err="1"/>
              <a:t>Aceptados</a:t>
            </a:r>
            <a:endParaRPr lang="en-US" sz="3600" dirty="0"/>
          </a:p>
        </p:txBody>
      </p:sp>
      <p:sp>
        <p:nvSpPr>
          <p:cNvPr id="7" name="TextBox 6"/>
          <p:cNvSpPr txBox="1"/>
          <p:nvPr/>
        </p:nvSpPr>
        <p:spPr>
          <a:xfrm>
            <a:off x="5719156" y="891694"/>
            <a:ext cx="6274351" cy="4439677"/>
          </a:xfrm>
          <a:prstGeom prst="rect">
            <a:avLst/>
          </a:prstGeom>
          <a:noFill/>
        </p:spPr>
        <p:txBody>
          <a:bodyPr wrap="square" rtlCol="0">
            <a:spAutoFit/>
          </a:bodyPr>
          <a:lstStyle/>
          <a:p>
            <a:r>
              <a:rPr lang="es-ES" sz="2000" dirty="0"/>
              <a:t>A continuación, se presentan algunas categorías de reclamos de compensación aceptados de trabajadores incapacitados de Oregón en 2018 debidos a caídas a un nivel más bajo.</a:t>
            </a:r>
          </a:p>
          <a:p>
            <a:endParaRPr lang="en-US" sz="2000" dirty="0"/>
          </a:p>
          <a:p>
            <a:r>
              <a:rPr lang="es-ES" sz="2000" b="1" dirty="0"/>
              <a:t>(405) Desde escaleras de mano</a:t>
            </a:r>
          </a:p>
          <a:p>
            <a:br>
              <a:rPr lang="en-US" sz="2000" b="1" dirty="0"/>
            </a:br>
            <a:r>
              <a:rPr lang="en-US" sz="2000" b="1" dirty="0"/>
              <a:t>(44) </a:t>
            </a:r>
            <a:r>
              <a:rPr lang="en-US" sz="2000" b="1" dirty="0" err="1"/>
              <a:t>Desde</a:t>
            </a:r>
            <a:r>
              <a:rPr lang="en-US" sz="2000" b="1" dirty="0"/>
              <a:t> </a:t>
            </a:r>
            <a:r>
              <a:rPr lang="en-US" sz="2000" b="1" dirty="0" err="1"/>
              <a:t>techos</a:t>
            </a:r>
            <a:endParaRPr lang="en-US" sz="2000" b="1" dirty="0"/>
          </a:p>
          <a:p>
            <a:endParaRPr lang="en-US" sz="2000" b="1" dirty="0"/>
          </a:p>
          <a:p>
            <a:r>
              <a:rPr lang="en-US" sz="2000" b="1" dirty="0"/>
              <a:t>(38) </a:t>
            </a:r>
            <a:r>
              <a:rPr lang="en-US" sz="2000" b="1" dirty="0" err="1"/>
              <a:t>Desde</a:t>
            </a:r>
            <a:r>
              <a:rPr lang="en-US" sz="2000" b="1" dirty="0"/>
              <a:t> </a:t>
            </a:r>
            <a:r>
              <a:rPr lang="en-US" sz="2000" b="1" dirty="0" err="1"/>
              <a:t>andamios</a:t>
            </a:r>
            <a:endParaRPr lang="en-US" sz="2000" b="1" dirty="0"/>
          </a:p>
          <a:p>
            <a:endParaRPr lang="en-US" sz="2000" b="1" dirty="0"/>
          </a:p>
          <a:p>
            <a:r>
              <a:rPr lang="es-ES" sz="2000" b="1" dirty="0"/>
              <a:t>(128) Desde escaleras de bajada</a:t>
            </a:r>
          </a:p>
          <a:p>
            <a:endParaRPr lang="en-US" sz="1050" dirty="0"/>
          </a:p>
          <a:p>
            <a:pPr algn="r"/>
            <a:endParaRPr lang="es-ES" sz="1600" i="1" dirty="0"/>
          </a:p>
          <a:p>
            <a:pPr algn="r"/>
            <a:r>
              <a:rPr lang="es-ES" sz="1600" i="1" dirty="0"/>
              <a:t>Departamento de Servicios a Consumidores y Empresariales de Oregón</a:t>
            </a:r>
            <a:endParaRPr lang="en-US" sz="1600" i="1" dirty="0"/>
          </a:p>
        </p:txBody>
      </p:sp>
      <p:sp>
        <p:nvSpPr>
          <p:cNvPr id="8" name="TextBox 7"/>
          <p:cNvSpPr txBox="1"/>
          <p:nvPr/>
        </p:nvSpPr>
        <p:spPr>
          <a:xfrm>
            <a:off x="202630" y="6093788"/>
            <a:ext cx="5798675" cy="523220"/>
          </a:xfrm>
          <a:prstGeom prst="rect">
            <a:avLst/>
          </a:prstGeom>
          <a:noFill/>
        </p:spPr>
        <p:txBody>
          <a:bodyPr wrap="square" rtlCol="0">
            <a:spAutoFit/>
          </a:bodyPr>
          <a:lstStyle/>
          <a:p>
            <a:pPr algn="ctr"/>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48425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02778" cy="601836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5" name="Title 4">
            <a:extLst>
              <a:ext uri="{FF2B5EF4-FFF2-40B4-BE49-F238E27FC236}">
                <a16:creationId xmlns:a16="http://schemas.microsoft.com/office/drawing/2014/main" id="{E51A222B-FA2A-1257-E3EC-A49B21D55146}"/>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Infracciones</a:t>
            </a:r>
            <a:endParaRPr lang="en-US" sz="3600" dirty="0"/>
          </a:p>
        </p:txBody>
      </p:sp>
      <p:sp>
        <p:nvSpPr>
          <p:cNvPr id="7" name="TextBox 6"/>
          <p:cNvSpPr txBox="1"/>
          <p:nvPr/>
        </p:nvSpPr>
        <p:spPr>
          <a:xfrm>
            <a:off x="5719155" y="1046454"/>
            <a:ext cx="6274351" cy="2816156"/>
          </a:xfrm>
          <a:prstGeom prst="rect">
            <a:avLst/>
          </a:prstGeom>
          <a:noFill/>
        </p:spPr>
        <p:txBody>
          <a:bodyPr wrap="square" rtlCol="0">
            <a:spAutoFit/>
          </a:bodyPr>
          <a:lstStyle/>
          <a:p>
            <a:r>
              <a:rPr lang="es-ES" sz="2000" dirty="0"/>
              <a:t>En 2018, la protección contra caídas fue la infracción que se denunció con más frecuencia en el sector de la construcción en Oregón.</a:t>
            </a:r>
          </a:p>
          <a:p>
            <a:endParaRPr lang="en-US" sz="2000" dirty="0"/>
          </a:p>
          <a:p>
            <a:r>
              <a:rPr lang="en-US" sz="2000" dirty="0"/>
              <a:t>Total de </a:t>
            </a:r>
            <a:r>
              <a:rPr lang="en-US" sz="2000" dirty="0" err="1"/>
              <a:t>infracciones</a:t>
            </a:r>
            <a:r>
              <a:rPr lang="en-US" sz="2000" dirty="0"/>
              <a:t> </a:t>
            </a:r>
            <a:r>
              <a:rPr lang="en-US" sz="2000" b="1" dirty="0"/>
              <a:t>(443)</a:t>
            </a:r>
          </a:p>
          <a:p>
            <a:endParaRPr lang="en-US" sz="2000" b="1" dirty="0"/>
          </a:p>
          <a:p>
            <a:r>
              <a:rPr lang="en-US" sz="2000" dirty="0"/>
              <a:t>Total de </a:t>
            </a:r>
            <a:r>
              <a:rPr lang="en-US" sz="2000" dirty="0" err="1"/>
              <a:t>multas</a:t>
            </a:r>
            <a:r>
              <a:rPr lang="en-US" sz="2000" dirty="0"/>
              <a:t> </a:t>
            </a:r>
            <a:r>
              <a:rPr lang="en-US" sz="2000" dirty="0" err="1"/>
              <a:t>iniciales</a:t>
            </a:r>
            <a:r>
              <a:rPr lang="en-US" sz="2000" dirty="0"/>
              <a:t> </a:t>
            </a:r>
            <a:r>
              <a:rPr lang="en-US" sz="2000" b="1" dirty="0"/>
              <a:t>($902,990)</a:t>
            </a:r>
          </a:p>
          <a:p>
            <a:endParaRPr lang="en-US" sz="1050" dirty="0"/>
          </a:p>
          <a:p>
            <a:endParaRPr lang="en-US" sz="1050" dirty="0"/>
          </a:p>
          <a:p>
            <a:pPr algn="r"/>
            <a:r>
              <a:rPr lang="es-ES" sz="1600" i="1" dirty="0"/>
              <a:t>Departamento de Servicios a Consumidores y Empresariales de Oregón</a:t>
            </a:r>
            <a:endParaRPr lang="en-US" sz="1600" i="1" dirty="0"/>
          </a:p>
        </p:txBody>
      </p:sp>
      <p:sp>
        <p:nvSpPr>
          <p:cNvPr id="8" name="TextBox 7"/>
          <p:cNvSpPr txBox="1"/>
          <p:nvPr/>
        </p:nvSpPr>
        <p:spPr>
          <a:xfrm>
            <a:off x="202630" y="6093788"/>
            <a:ext cx="5798675" cy="523220"/>
          </a:xfrm>
          <a:prstGeom prst="rect">
            <a:avLst/>
          </a:prstGeom>
          <a:noFill/>
        </p:spPr>
        <p:txBody>
          <a:bodyPr wrap="square" rtlCol="0">
            <a:spAutoFit/>
          </a:bodyPr>
          <a:lstStyle/>
          <a:p>
            <a:pPr algn="ctr"/>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2523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pic>
        <p:nvPicPr>
          <p:cNvPr id="4" name="Online Media 3" descr="VIDEO ¿Quién necesita protección contra caídas? | Construcción, petróleo, gas, madera,mecánicos">
            <a:hlinkClick r:id="" action="ppaction://media"/>
            <a:extLst>
              <a:ext uri="{FF2B5EF4-FFF2-40B4-BE49-F238E27FC236}">
                <a16:creationId xmlns:a16="http://schemas.microsoft.com/office/drawing/2014/main" id="{727633D0-49E7-F806-08A6-46D99DE6647D}"/>
              </a:ext>
            </a:extLst>
          </p:cNvPr>
          <p:cNvPicPr>
            <a:picLocks noRot="1" noChangeAspect="1"/>
          </p:cNvPicPr>
          <p:nvPr>
            <a:videoFile r:link="rId1"/>
          </p:nvPr>
        </p:nvPicPr>
        <p:blipFill>
          <a:blip r:embed="rId5"/>
          <a:stretch>
            <a:fillRect/>
          </a:stretch>
        </p:blipFill>
        <p:spPr>
          <a:xfrm>
            <a:off x="0" y="0"/>
            <a:ext cx="12192000" cy="5852797"/>
          </a:xfrm>
          <a:prstGeom prst="rect">
            <a:avLst/>
          </a:prstGeom>
        </p:spPr>
      </p:pic>
      <p:sp>
        <p:nvSpPr>
          <p:cNvPr id="6" name="TextBox 5"/>
          <p:cNvSpPr txBox="1"/>
          <p:nvPr/>
        </p:nvSpPr>
        <p:spPr>
          <a:xfrm>
            <a:off x="202630" y="6093788"/>
            <a:ext cx="5798675" cy="523220"/>
          </a:xfrm>
          <a:prstGeom prst="rect">
            <a:avLst/>
          </a:prstGeom>
          <a:noFill/>
        </p:spPr>
        <p:txBody>
          <a:bodyPr wrap="square" rtlCol="0">
            <a:spAutoFit/>
          </a:bodyPr>
          <a:lstStyle/>
          <a:p>
            <a:pPr algn="ctr"/>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0999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pic>
        <p:nvPicPr>
          <p:cNvPr id="5" name="Online Media 4" descr="VIDEO ¡La protección contra caídas salva vidas! | Capacitación, Oregon OSHA">
            <a:hlinkClick r:id="" action="ppaction://media"/>
            <a:extLst>
              <a:ext uri="{FF2B5EF4-FFF2-40B4-BE49-F238E27FC236}">
                <a16:creationId xmlns:a16="http://schemas.microsoft.com/office/drawing/2014/main" id="{08B74113-A7FA-9FF3-6BE0-F45775A5672F}"/>
              </a:ext>
            </a:extLst>
          </p:cNvPr>
          <p:cNvPicPr>
            <a:picLocks noRot="1" noChangeAspect="1"/>
          </p:cNvPicPr>
          <p:nvPr>
            <a:videoFile r:link="rId1"/>
          </p:nvPr>
        </p:nvPicPr>
        <p:blipFill>
          <a:blip r:embed="rId5"/>
          <a:stretch>
            <a:fillRect/>
          </a:stretch>
        </p:blipFill>
        <p:spPr>
          <a:xfrm>
            <a:off x="0" y="0"/>
            <a:ext cx="12192000" cy="5852797"/>
          </a:xfrm>
          <a:prstGeom prst="rect">
            <a:avLst/>
          </a:prstGeom>
        </p:spPr>
      </p:pic>
      <p:sp>
        <p:nvSpPr>
          <p:cNvPr id="6" name="TextBox 5"/>
          <p:cNvSpPr txBox="1"/>
          <p:nvPr/>
        </p:nvSpPr>
        <p:spPr>
          <a:xfrm>
            <a:off x="202630" y="6093788"/>
            <a:ext cx="5798675" cy="523220"/>
          </a:xfrm>
          <a:prstGeom prst="rect">
            <a:avLst/>
          </a:prstGeom>
          <a:noFill/>
        </p:spPr>
        <p:txBody>
          <a:bodyPr wrap="square" rtlCol="0">
            <a:spAutoFit/>
          </a:bodyPr>
          <a:lstStyle/>
          <a:p>
            <a:pPr algn="ctr"/>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8755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0" y="2799876"/>
            <a:ext cx="12192000" cy="523220"/>
          </a:xfrm>
          <a:prstGeom prst="rect">
            <a:avLst/>
          </a:prstGeom>
          <a:noFill/>
        </p:spPr>
        <p:txBody>
          <a:bodyPr wrap="square" rtlCol="0">
            <a:spAutoFit/>
          </a:bodyPr>
          <a:lstStyle/>
          <a:p>
            <a:pPr algn="ctr"/>
            <a:r>
              <a:rPr lang="es-ES" sz="2800" b="1" dirty="0">
                <a:solidFill>
                  <a:schemeClr val="bg1"/>
                </a:solidFill>
                <a:latin typeface="Verdana" panose="020B0604030504040204" pitchFamily="34" charset="0"/>
                <a:ea typeface="Verdana" panose="020B0604030504040204" pitchFamily="34" charset="0"/>
                <a:cs typeface="Verdana" panose="020B0604030504040204" pitchFamily="34" charset="0"/>
              </a:rPr>
              <a:t>Principios Fundamentales de la Protección Contra Caídas </a:t>
            </a:r>
          </a:p>
        </p:txBody>
      </p:sp>
      <p:sp>
        <p:nvSpPr>
          <p:cNvPr id="8" name="TextBox 7"/>
          <p:cNvSpPr txBox="1"/>
          <p:nvPr/>
        </p:nvSpPr>
        <p:spPr>
          <a:xfrm>
            <a:off x="0" y="3569317"/>
            <a:ext cx="12192000" cy="584775"/>
          </a:xfrm>
          <a:prstGeom prst="rect">
            <a:avLst/>
          </a:prstGeom>
          <a:noFill/>
        </p:spPr>
        <p:txBody>
          <a:bodyPr wrap="square" rtlCol="0">
            <a:spAutoFit/>
          </a:bodyPr>
          <a:lstStyle/>
          <a:p>
            <a:pPr algn="ctr"/>
            <a:r>
              <a:rPr lang="es-ES_tradnl" sz="3200" b="1" dirty="0">
                <a:solidFill>
                  <a:schemeClr val="bg1"/>
                </a:solidFill>
                <a:latin typeface="Verdana" panose="020B0604030504040204" pitchFamily="34" charset="0"/>
                <a:ea typeface="Verdana" panose="020B0604030504040204" pitchFamily="34" charset="0"/>
                <a:cs typeface="Verdana" panose="020B0604030504040204" pitchFamily="34" charset="0"/>
              </a:rPr>
              <a:t>Módulo 2: Preparación</a:t>
            </a:r>
            <a:endPar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Logotipo de DCBS">
            <a:extLst>
              <a:ext uri="{FF2B5EF4-FFF2-40B4-BE49-F238E27FC236}">
                <a16:creationId xmlns:a16="http://schemas.microsoft.com/office/drawing/2014/main" id="{50DB63CE-C372-86DF-AEB4-333A2C6E0D7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27818" y="182568"/>
            <a:ext cx="3371850" cy="1054324"/>
          </a:xfrm>
          <a:prstGeom prst="rect">
            <a:avLst/>
          </a:prstGeom>
        </p:spPr>
      </p:pic>
      <p:pic>
        <p:nvPicPr>
          <p:cNvPr id="4" name="Picture 3" descr="logotipo de Oregon OSHA ">
            <a:extLst>
              <a:ext uri="{FF2B5EF4-FFF2-40B4-BE49-F238E27FC236}">
                <a16:creationId xmlns:a16="http://schemas.microsoft.com/office/drawing/2014/main" id="{8DD957F8-E2FE-C66A-3655-AB451475B63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01716" y="23661"/>
            <a:ext cx="2362466" cy="1372139"/>
          </a:xfrm>
          <a:prstGeom prst="rect">
            <a:avLst/>
          </a:prstGeom>
        </p:spPr>
      </p:pic>
    </p:spTree>
    <p:extLst>
      <p:ext uri="{BB962C8B-B14F-4D97-AF65-F5344CB8AC3E}">
        <p14:creationId xmlns:p14="http://schemas.microsoft.com/office/powerpoint/2010/main" val="359150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3" name="TextBox 2">
            <a:extLst>
              <a:ext uri="{C183D7F6-B498-43B3-948B-1728B52AA6E4}">
                <adec:decorative xmlns:adec="http://schemas.microsoft.com/office/drawing/2017/decorative" val="1"/>
              </a:ext>
            </a:extLst>
          </p:cNvPr>
          <p:cNvSpPr txBox="1"/>
          <p:nvPr/>
        </p:nvSpPr>
        <p:spPr>
          <a:xfrm>
            <a:off x="5640185" y="2971800"/>
            <a:ext cx="65" cy="276999"/>
          </a:xfrm>
          <a:prstGeom prst="rect">
            <a:avLst/>
          </a:prstGeom>
          <a:noFill/>
        </p:spPr>
        <p:txBody>
          <a:bodyPr wrap="none" lIns="0" tIns="0" rIns="0" bIns="0" rtlCol="0">
            <a:spAutoFit/>
          </a:bodyPr>
          <a:lstStyle/>
          <a:p>
            <a:endParaRPr lang="en-US" dirty="0"/>
          </a:p>
        </p:txBody>
      </p:sp>
      <p:pic>
        <p:nvPicPr>
          <p:cNvPr id="5" name="Online Media 4" title="Normas OSHA | División 3M, 2D, Protección contra caídas, Seguridad, Peligros, Formación, Oregon OSHA">
            <a:hlinkClick r:id="" action="ppaction://media"/>
            <a:extLst>
              <a:ext uri="{FF2B5EF4-FFF2-40B4-BE49-F238E27FC236}">
                <a16:creationId xmlns:a16="http://schemas.microsoft.com/office/drawing/2014/main" id="{F6DDC4A4-1B07-0F3F-5253-9192A872C293}"/>
              </a:ext>
            </a:extLst>
          </p:cNvPr>
          <p:cNvPicPr>
            <a:picLocks noRot="1" noChangeAspect="1"/>
          </p:cNvPicPr>
          <p:nvPr>
            <a:videoFile r:link="rId1"/>
          </p:nvPr>
        </p:nvPicPr>
        <p:blipFill>
          <a:blip r:embed="rId5"/>
          <a:stretch>
            <a:fillRect/>
          </a:stretch>
        </p:blipFill>
        <p:spPr>
          <a:xfrm>
            <a:off x="0" y="-5078"/>
            <a:ext cx="12192000" cy="5857874"/>
          </a:xfrm>
          <a:prstGeom prst="rect">
            <a:avLst/>
          </a:prstGeom>
        </p:spPr>
      </p:pic>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preparación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0737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2F2">
            <a:alpha val="49804"/>
          </a:srgb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5" name="Title 4">
            <a:extLst>
              <a:ext uri="{FF2B5EF4-FFF2-40B4-BE49-F238E27FC236}">
                <a16:creationId xmlns:a16="http://schemas.microsoft.com/office/drawing/2014/main" id="{976D2867-6E20-2782-B0AC-78F8308E8DFD}"/>
              </a:ext>
            </a:extLst>
          </p:cNvPr>
          <p:cNvSpPr txBox="1">
            <a:spLocks/>
          </p:cNvSpPr>
          <p:nvPr/>
        </p:nvSpPr>
        <p:spPr>
          <a:xfrm>
            <a:off x="5719156" y="225980"/>
            <a:ext cx="6274350" cy="135701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Normas de la </a:t>
            </a:r>
            <a:r>
              <a:rPr lang="en-US" sz="3600" dirty="0" err="1"/>
              <a:t>Protección</a:t>
            </a:r>
            <a:r>
              <a:rPr lang="en-US" sz="3600" dirty="0"/>
              <a:t> contra </a:t>
            </a:r>
            <a:r>
              <a:rPr lang="en-US" sz="3600" dirty="0" err="1"/>
              <a:t>Caídas</a:t>
            </a:r>
            <a:r>
              <a:rPr lang="en-US" sz="3600" dirty="0"/>
              <a:t> </a:t>
            </a:r>
          </a:p>
        </p:txBody>
      </p:sp>
      <p:sp>
        <p:nvSpPr>
          <p:cNvPr id="7" name="TextBox 6"/>
          <p:cNvSpPr txBox="1"/>
          <p:nvPr/>
        </p:nvSpPr>
        <p:spPr>
          <a:xfrm>
            <a:off x="5719156" y="1677072"/>
            <a:ext cx="6274351" cy="3416320"/>
          </a:xfrm>
          <a:prstGeom prst="rect">
            <a:avLst/>
          </a:prstGeom>
          <a:noFill/>
        </p:spPr>
        <p:txBody>
          <a:bodyPr wrap="square" rtlCol="0">
            <a:spAutoFit/>
          </a:bodyPr>
          <a:lstStyle/>
          <a:p>
            <a:r>
              <a:rPr lang="es-ES" sz="2400" dirty="0"/>
              <a:t>Haga clic en los enlaces para visualizar las diferentes normas de </a:t>
            </a:r>
            <a:r>
              <a:rPr lang="es-ES" sz="2400" dirty="0" err="1"/>
              <a:t>Oregon</a:t>
            </a:r>
            <a:r>
              <a:rPr lang="es-ES" sz="2400" dirty="0"/>
              <a:t> OSHA que se relacionan con la protección contra caídas.</a:t>
            </a:r>
          </a:p>
          <a:p>
            <a:endParaRPr lang="en-US" sz="2400" dirty="0"/>
          </a:p>
          <a:p>
            <a:pPr marL="342900" indent="-342900">
              <a:buFont typeface="Arial" panose="020B0604020202020204" pitchFamily="34" charset="0"/>
              <a:buChar char="•"/>
            </a:pPr>
            <a:r>
              <a:rPr lang="en-US" sz="2400" dirty="0">
                <a:hlinkClick r:id="rId4"/>
              </a:rPr>
              <a:t>Construcción</a:t>
            </a:r>
            <a:endParaRPr lang="en-US" sz="2400" dirty="0"/>
          </a:p>
          <a:p>
            <a:pPr marL="342900" indent="-342900">
              <a:buFont typeface="Arial" panose="020B0604020202020204" pitchFamily="34" charset="0"/>
              <a:buChar char="•"/>
            </a:pPr>
            <a:r>
              <a:rPr lang="en-US" sz="2400" dirty="0">
                <a:hlinkClick r:id="rId5"/>
              </a:rPr>
              <a:t>Andamios, Elevadores y Plataformas Aéreas</a:t>
            </a:r>
            <a:endParaRPr lang="en-US" sz="2400" dirty="0"/>
          </a:p>
          <a:p>
            <a:pPr marL="342900" indent="-342900">
              <a:buFont typeface="Arial" panose="020B0604020202020204" pitchFamily="34" charset="0"/>
              <a:buChar char="•"/>
            </a:pPr>
            <a:r>
              <a:rPr lang="en-US" sz="2400" dirty="0">
                <a:hlinkClick r:id="rId6"/>
              </a:rPr>
              <a:t>Erección de Acero</a:t>
            </a:r>
            <a:endParaRPr lang="en-US" sz="2400" dirty="0"/>
          </a:p>
          <a:p>
            <a:pPr marL="342900" indent="-342900">
              <a:buFont typeface="Arial" panose="020B0604020202020204" pitchFamily="34" charset="0"/>
              <a:buChar char="•"/>
            </a:pPr>
            <a:r>
              <a:rPr lang="en-US" sz="2400" dirty="0">
                <a:hlinkClick r:id="rId7"/>
              </a:rPr>
              <a:t>Industria en General</a:t>
            </a:r>
            <a:endParaRPr lang="en-US" sz="2400" dirty="0"/>
          </a:p>
          <a:p>
            <a:pPr marL="342900" indent="-342900">
              <a:buFont typeface="Arial" panose="020B0604020202020204" pitchFamily="34" charset="0"/>
              <a:buChar char="•"/>
            </a:pPr>
            <a:r>
              <a:rPr lang="en-US" sz="2400" dirty="0">
                <a:hlinkClick r:id="rId8"/>
              </a:rPr>
              <a:t>Protección Personal contra Caídas</a:t>
            </a:r>
            <a:endParaRPr lang="en-US" sz="2400"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974" y="8312"/>
            <a:ext cx="5465874" cy="5871309"/>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preparación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18906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4" name="Online Media 3" descr="VIDEO - Evaluación de riesgos | Planificación del uso de protección contra caídas, Formación, Oregon OSHA">
            <a:hlinkClick r:id="" action="ppaction://media"/>
            <a:extLst>
              <a:ext uri="{FF2B5EF4-FFF2-40B4-BE49-F238E27FC236}">
                <a16:creationId xmlns:a16="http://schemas.microsoft.com/office/drawing/2014/main" id="{08EAF5BE-56C2-6759-039A-2386EA3A3163}"/>
              </a:ext>
            </a:extLst>
          </p:cNvPr>
          <p:cNvPicPr>
            <a:picLocks noRot="1" noChangeAspect="1"/>
          </p:cNvPicPr>
          <p:nvPr>
            <a:videoFile r:link="rId1"/>
          </p:nvPr>
        </p:nvPicPr>
        <p:blipFill>
          <a:blip r:embed="rId5"/>
          <a:stretch>
            <a:fillRect/>
          </a:stretch>
        </p:blipFill>
        <p:spPr>
          <a:xfrm>
            <a:off x="0" y="0"/>
            <a:ext cx="12192000" cy="5852796"/>
          </a:xfrm>
          <a:prstGeom prst="rect">
            <a:avLst/>
          </a:prstGeom>
        </p:spPr>
      </p:pic>
      <p:sp>
        <p:nvSpPr>
          <p:cNvPr id="6" name="TextBox 5"/>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preparación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9732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602778" cy="601836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6" name="Title 4">
            <a:extLst>
              <a:ext uri="{FF2B5EF4-FFF2-40B4-BE49-F238E27FC236}">
                <a16:creationId xmlns:a16="http://schemas.microsoft.com/office/drawing/2014/main" id="{34F60D7B-9534-38C1-AD9B-20445EEE9755}"/>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Alturas de </a:t>
            </a:r>
            <a:r>
              <a:rPr lang="en-US" sz="3600" dirty="0" err="1"/>
              <a:t>Activación</a:t>
            </a:r>
            <a:endParaRPr lang="en-US" sz="3600" dirty="0"/>
          </a:p>
        </p:txBody>
      </p:sp>
      <p:sp>
        <p:nvSpPr>
          <p:cNvPr id="7" name="TextBox 6"/>
          <p:cNvSpPr txBox="1"/>
          <p:nvPr/>
        </p:nvSpPr>
        <p:spPr>
          <a:xfrm>
            <a:off x="5760213" y="1097667"/>
            <a:ext cx="6274351" cy="1938992"/>
          </a:xfrm>
          <a:prstGeom prst="rect">
            <a:avLst/>
          </a:prstGeom>
          <a:noFill/>
        </p:spPr>
        <p:txBody>
          <a:bodyPr wrap="square" rtlCol="0">
            <a:spAutoFit/>
          </a:bodyPr>
          <a:lstStyle/>
          <a:p>
            <a:r>
              <a:rPr lang="es-ES" sz="2000" dirty="0"/>
              <a:t>Haga clic en los botones para visualizar las fichas técnicas de las actividades de construcción y del sector en general.</a:t>
            </a:r>
            <a:endParaRPr lang="en-US" sz="2000" dirty="0"/>
          </a:p>
          <a:p>
            <a:endParaRPr lang="en-US" sz="2000" dirty="0"/>
          </a:p>
          <a:p>
            <a:r>
              <a:rPr lang="es-ES" sz="2000" dirty="0">
                <a:hlinkClick r:id="rId5"/>
              </a:rPr>
              <a:t>Alturas de Activación para la Construcción</a:t>
            </a:r>
            <a:endParaRPr lang="es-ES" sz="2000" dirty="0"/>
          </a:p>
          <a:p>
            <a:endParaRPr lang="en-US" sz="2000" dirty="0"/>
          </a:p>
          <a:p>
            <a:r>
              <a:rPr lang="es-ES" sz="2000" dirty="0">
                <a:hlinkClick r:id="rId6"/>
              </a:rPr>
              <a:t>Alturas de Activación para el Sector en General</a:t>
            </a:r>
            <a:endParaRPr lang="en-US" sz="2000" dirty="0"/>
          </a:p>
        </p:txBody>
      </p:sp>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preparación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03362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CACDF-8506-BE80-6699-C952B57511F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80A5809-20C5-CFCF-FB75-272A90006A1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602778" cy="6018368"/>
          </a:xfrm>
          <a:prstGeom prst="rect">
            <a:avLst/>
          </a:prstGeom>
        </p:spPr>
      </p:pic>
      <p:sp>
        <p:nvSpPr>
          <p:cNvPr id="2" name="Rectangle 1">
            <a:extLst>
              <a:ext uri="{FF2B5EF4-FFF2-40B4-BE49-F238E27FC236}">
                <a16:creationId xmlns:a16="http://schemas.microsoft.com/office/drawing/2014/main" id="{4D657DD8-AE26-BB5E-5E9A-956A366548CE}"/>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73548A22-F548-E1C9-897F-F8A3D3B44A92}"/>
              </a:ext>
            </a:extLst>
          </p:cNvPr>
          <p:cNvSpPr>
            <a:spLocks noGrp="1"/>
          </p:cNvSpPr>
          <p:nvPr>
            <p:ph type="title" idx="4294967295"/>
          </p:nvPr>
        </p:nvSpPr>
        <p:spPr>
          <a:xfrm>
            <a:off x="5719156" y="235919"/>
            <a:ext cx="6274350" cy="1011680"/>
          </a:xfrm>
        </p:spPr>
        <p:txBody>
          <a:bodyPr anchor="t">
            <a:normAutofit/>
          </a:bodyPr>
          <a:lstStyle/>
          <a:p>
            <a:r>
              <a:rPr lang="en-US" sz="3600" dirty="0" err="1"/>
              <a:t>Descargo</a:t>
            </a:r>
            <a:r>
              <a:rPr lang="en-US" sz="3600" dirty="0"/>
              <a:t> de </a:t>
            </a:r>
            <a:r>
              <a:rPr lang="en-US" sz="3600" dirty="0" err="1"/>
              <a:t>responsabilidad</a:t>
            </a:r>
            <a:endParaRPr lang="en-US" sz="3600" dirty="0"/>
          </a:p>
        </p:txBody>
      </p:sp>
      <p:sp>
        <p:nvSpPr>
          <p:cNvPr id="7" name="TextBox 6">
            <a:extLst>
              <a:ext uri="{FF2B5EF4-FFF2-40B4-BE49-F238E27FC236}">
                <a16:creationId xmlns:a16="http://schemas.microsoft.com/office/drawing/2014/main" id="{0E0DC0EB-EB36-8304-09E0-E1DEC2907A30}"/>
              </a:ext>
            </a:extLst>
          </p:cNvPr>
          <p:cNvSpPr txBox="1"/>
          <p:nvPr/>
        </p:nvSpPr>
        <p:spPr>
          <a:xfrm>
            <a:off x="5719156" y="1088968"/>
            <a:ext cx="6274351" cy="4216539"/>
          </a:xfrm>
          <a:prstGeom prst="rect">
            <a:avLst/>
          </a:prstGeom>
          <a:noFill/>
        </p:spPr>
        <p:txBody>
          <a:bodyPr wrap="square" rtlCol="0">
            <a:spAutoFit/>
          </a:bodyPr>
          <a:lstStyle/>
          <a:p>
            <a:pPr marR="0" algn="l" rtl="0"/>
            <a:r>
              <a:rPr lang="es-ES" sz="2000" b="0" i="0" u="none" strike="noStrike" baseline="0" dirty="0">
                <a:solidFill>
                  <a:srgbClr val="000000"/>
                </a:solidFill>
              </a:rPr>
              <a:t>La realización de este curso le ayudará a comprender las normas y algunos de los peligros relacionados con la protección contra caídas. Sin embargo, es responsabilidad de sus empleadores ampliar su capacitación en lo que sea específico para su organización, como permisos, políticas y prácticas. Este material no debe considerarse un sustituto de ninguna disposición de la Ley de Empleo Seguro de </a:t>
            </a:r>
            <a:r>
              <a:rPr lang="es-ES" sz="2000" b="0" i="0" u="none" strike="noStrike" baseline="0" dirty="0" err="1">
                <a:solidFill>
                  <a:srgbClr val="000000"/>
                </a:solidFill>
              </a:rPr>
              <a:t>Oregon</a:t>
            </a:r>
            <a:r>
              <a:rPr lang="es-ES" sz="2000" b="0" i="0" u="none" strike="noStrike" baseline="0" dirty="0">
                <a:solidFill>
                  <a:srgbClr val="000000"/>
                </a:solidFill>
              </a:rPr>
              <a:t>, ni de ninguna norma emitida por </a:t>
            </a:r>
            <a:r>
              <a:rPr lang="es-ES" sz="2000" b="0" i="0" u="none" strike="noStrike" baseline="0" dirty="0" err="1">
                <a:solidFill>
                  <a:srgbClr val="000000"/>
                </a:solidFill>
              </a:rPr>
              <a:t>Oregon</a:t>
            </a:r>
            <a:r>
              <a:rPr lang="es-ES" sz="2000" b="0" i="0" u="none" strike="noStrike" baseline="0" dirty="0">
                <a:solidFill>
                  <a:srgbClr val="000000"/>
                </a:solidFill>
              </a:rPr>
              <a:t> OSHA. Los fabricantes, productos o servicios mostrados en este material son sólo para fines informativos y no constituyen un respaldo por parte de </a:t>
            </a:r>
            <a:r>
              <a:rPr lang="es-ES" sz="2000" b="0" i="0" u="none" strike="noStrike" baseline="0" dirty="0" err="1">
                <a:solidFill>
                  <a:srgbClr val="000000"/>
                </a:solidFill>
              </a:rPr>
              <a:t>Oregon</a:t>
            </a:r>
            <a:r>
              <a:rPr lang="es-ES" sz="2000" b="0" i="0" u="none" strike="noStrike" baseline="0" dirty="0">
                <a:solidFill>
                  <a:srgbClr val="000000"/>
                </a:solidFill>
              </a:rPr>
              <a:t> OSHA.</a:t>
            </a:r>
          </a:p>
          <a:p>
            <a:pPr marR="0" algn="l" rtl="0"/>
            <a:endParaRPr lang="en-US" sz="2000" b="0" i="0" u="none" strike="noStrike" baseline="0" dirty="0">
              <a:latin typeface="Calibri" panose="020F0502020204030204" pitchFamily="34" charset="0"/>
            </a:endParaRPr>
          </a:p>
          <a:p>
            <a:pPr algn="ctr"/>
            <a:endParaRPr lang="en-US" sz="2800" dirty="0"/>
          </a:p>
        </p:txBody>
      </p:sp>
      <p:sp>
        <p:nvSpPr>
          <p:cNvPr id="8" name="TextBox 7">
            <a:extLst>
              <a:ext uri="{FF2B5EF4-FFF2-40B4-BE49-F238E27FC236}">
                <a16:creationId xmlns:a16="http://schemas.microsoft.com/office/drawing/2014/main" id="{EC7C312C-30A4-93CF-7F68-B52A04CA16D5}"/>
              </a:ext>
            </a:extLst>
          </p:cNvPr>
          <p:cNvSpPr txBox="1"/>
          <p:nvPr/>
        </p:nvSpPr>
        <p:spPr>
          <a:xfrm>
            <a:off x="202630" y="6093788"/>
            <a:ext cx="5798675" cy="523220"/>
          </a:xfrm>
          <a:prstGeom prst="rect">
            <a:avLst/>
          </a:prstGeom>
          <a:noFill/>
        </p:spPr>
        <p:txBody>
          <a:bodyPr wrap="square" rtlCol="0">
            <a:spAutoFit/>
          </a:bodyPr>
          <a:lstStyle/>
          <a:p>
            <a:pPr algn="ctr"/>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Módulo 1">
            <a:extLst>
              <a:ext uri="{FF2B5EF4-FFF2-40B4-BE49-F238E27FC236}">
                <a16:creationId xmlns:a16="http://schemas.microsoft.com/office/drawing/2014/main" id="{BD26B634-9656-674B-3F4F-AC020F6588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Tree>
    <p:extLst>
      <p:ext uri="{BB962C8B-B14F-4D97-AF65-F5344CB8AC3E}">
        <p14:creationId xmlns:p14="http://schemas.microsoft.com/office/powerpoint/2010/main" val="1772289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4" name="Online Media 3" descr="VIDEO Competente vs. Persona cualificada | Entender la diferencia en la protección contra caídas">
            <a:hlinkClick r:id="" action="ppaction://media"/>
            <a:extLst>
              <a:ext uri="{FF2B5EF4-FFF2-40B4-BE49-F238E27FC236}">
                <a16:creationId xmlns:a16="http://schemas.microsoft.com/office/drawing/2014/main" id="{993C84A3-F80C-FF7B-EC29-C47884B295CE}"/>
              </a:ext>
            </a:extLst>
          </p:cNvPr>
          <p:cNvPicPr>
            <a:picLocks noRot="1" noChangeAspect="1"/>
          </p:cNvPicPr>
          <p:nvPr>
            <a:videoFile r:link="rId1"/>
          </p:nvPr>
        </p:nvPicPr>
        <p:blipFill>
          <a:blip r:embed="rId5"/>
          <a:stretch>
            <a:fillRect/>
          </a:stretch>
        </p:blipFill>
        <p:spPr>
          <a:xfrm>
            <a:off x="0" y="0"/>
            <a:ext cx="12192000" cy="5848893"/>
          </a:xfrm>
          <a:prstGeom prst="rect">
            <a:avLst/>
          </a:prstGeom>
        </p:spPr>
      </p:pic>
      <p:sp>
        <p:nvSpPr>
          <p:cNvPr id="6" name="TextBox 5"/>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preparación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9605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02777" cy="601836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4" name="Title 4">
            <a:extLst>
              <a:ext uri="{FF2B5EF4-FFF2-40B4-BE49-F238E27FC236}">
                <a16:creationId xmlns:a16="http://schemas.microsoft.com/office/drawing/2014/main" id="{124E6F1E-2D73-22F6-14AC-8485681C469A}"/>
              </a:ext>
            </a:extLst>
          </p:cNvPr>
          <p:cNvSpPr txBox="1">
            <a:spLocks/>
          </p:cNvSpPr>
          <p:nvPr/>
        </p:nvSpPr>
        <p:spPr>
          <a:xfrm>
            <a:off x="5719156" y="225979"/>
            <a:ext cx="6274350" cy="199611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Diferencia</a:t>
            </a:r>
            <a:r>
              <a:rPr lang="en-US" sz="3600" dirty="0"/>
              <a:t> entre Persona </a:t>
            </a:r>
            <a:r>
              <a:rPr lang="en-US" sz="3600" dirty="0" err="1"/>
              <a:t>Competente</a:t>
            </a:r>
            <a:r>
              <a:rPr lang="en-US" sz="3600" dirty="0"/>
              <a:t> y Persona </a:t>
            </a:r>
            <a:r>
              <a:rPr lang="en-US" sz="3600" dirty="0" err="1"/>
              <a:t>Capacitada</a:t>
            </a:r>
            <a:endParaRPr lang="en-US" sz="3600" dirty="0"/>
          </a:p>
        </p:txBody>
      </p:sp>
      <p:sp>
        <p:nvSpPr>
          <p:cNvPr id="7" name="TextBox 6"/>
          <p:cNvSpPr txBox="1"/>
          <p:nvPr/>
        </p:nvSpPr>
        <p:spPr>
          <a:xfrm>
            <a:off x="5719156" y="2054551"/>
            <a:ext cx="6274351" cy="2246769"/>
          </a:xfrm>
          <a:prstGeom prst="rect">
            <a:avLst/>
          </a:prstGeom>
          <a:noFill/>
        </p:spPr>
        <p:txBody>
          <a:bodyPr wrap="square" rtlCol="0">
            <a:spAutoFit/>
          </a:bodyPr>
          <a:lstStyle/>
          <a:p>
            <a:r>
              <a:rPr lang="es-ES" sz="2000" dirty="0"/>
              <a:t>Haga clic en el enlace para visualizar la ficha técnica de Persona Competente frente a Persona Capacitada que se relaciona con la protección contra caídas.</a:t>
            </a:r>
            <a:endParaRPr lang="en-US" sz="2000" dirty="0"/>
          </a:p>
          <a:p>
            <a:endParaRPr lang="en-US" sz="2000" dirty="0"/>
          </a:p>
          <a:p>
            <a:endParaRPr lang="en-US" sz="2000" dirty="0"/>
          </a:p>
          <a:p>
            <a:r>
              <a:rPr lang="es-ES" sz="2000" dirty="0">
                <a:hlinkClick r:id="rId5"/>
              </a:rPr>
              <a:t>Ficha Técnica de la diferencia entre una Persona Competente y una Capacitada</a:t>
            </a:r>
            <a:endParaRPr lang="en-US" sz="2000" dirty="0"/>
          </a:p>
        </p:txBody>
      </p:sp>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preparación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27986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4" name="Online Media 3" descr="VIDEO ABC de la protección activa contra caídas | Anclaje, arnés corporal, conector | Oregon OSHA">
            <a:hlinkClick r:id="" action="ppaction://media"/>
            <a:extLst>
              <a:ext uri="{FF2B5EF4-FFF2-40B4-BE49-F238E27FC236}">
                <a16:creationId xmlns:a16="http://schemas.microsoft.com/office/drawing/2014/main" id="{9AEE7FF9-1BBA-50FF-6796-DDA9C8031838}"/>
              </a:ext>
            </a:extLst>
          </p:cNvPr>
          <p:cNvPicPr>
            <a:picLocks noRot="1" noChangeAspect="1"/>
          </p:cNvPicPr>
          <p:nvPr>
            <a:videoFile r:link="rId1"/>
          </p:nvPr>
        </p:nvPicPr>
        <p:blipFill>
          <a:blip r:embed="rId5"/>
          <a:stretch>
            <a:fillRect/>
          </a:stretch>
        </p:blipFill>
        <p:spPr>
          <a:xfrm>
            <a:off x="0" y="0"/>
            <a:ext cx="12192000" cy="5852796"/>
          </a:xfrm>
          <a:prstGeom prst="rect">
            <a:avLst/>
          </a:prstGeom>
        </p:spPr>
      </p:pic>
      <p:sp>
        <p:nvSpPr>
          <p:cNvPr id="6" name="TextBox 5"/>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preparación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0891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6" name="TextBox 5"/>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preparación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YZJUiuD2378">
            <a:extLst>
              <a:ext uri="{C183D7F6-B498-43B3-948B-1728B52AA6E4}">
                <adec:decorative xmlns:adec="http://schemas.microsoft.com/office/drawing/2017/decorative" val="1"/>
              </a:ext>
            </a:extLst>
          </p:cNvPr>
          <p:cNvPicPr>
            <a:picLocks noRot="1" noChangeAspect="1"/>
          </p:cNvPicPr>
          <p:nvPr>
            <a:videoFile r:link="rId1"/>
          </p:nvPr>
        </p:nvPicPr>
        <p:blipFill>
          <a:blip r:embed="rId6"/>
          <a:stretch>
            <a:fillRect/>
          </a:stretch>
        </p:blipFill>
        <p:spPr>
          <a:xfrm>
            <a:off x="0" y="0"/>
            <a:ext cx="12192000" cy="5852796"/>
          </a:xfrm>
          <a:prstGeom prst="rect">
            <a:avLst/>
          </a:prstGeom>
        </p:spPr>
      </p:pic>
      <p:pic>
        <p:nvPicPr>
          <p:cNvPr id="4" name="Online Media 3" descr="VIDEO Protección contra la caída de objetos | Elementos de amarre para herramientas, redes de seguridad, protección contra caídas">
            <a:hlinkClick r:id="" action="ppaction://media"/>
            <a:extLst>
              <a:ext uri="{FF2B5EF4-FFF2-40B4-BE49-F238E27FC236}">
                <a16:creationId xmlns:a16="http://schemas.microsoft.com/office/drawing/2014/main" id="{24BC38A4-84F4-43C9-4449-5AFE826868C2}"/>
              </a:ext>
            </a:extLst>
          </p:cNvPr>
          <p:cNvPicPr>
            <a:picLocks noRot="1" noChangeAspect="1"/>
          </p:cNvPicPr>
          <p:nvPr>
            <a:videoFile r:link="rId2"/>
          </p:nvPr>
        </p:nvPicPr>
        <p:blipFill>
          <a:blip r:embed="rId7"/>
          <a:stretch>
            <a:fillRect/>
          </a:stretch>
        </p:blipFill>
        <p:spPr>
          <a:xfrm>
            <a:off x="0" y="-5078"/>
            <a:ext cx="12192000" cy="5846027"/>
          </a:xfrm>
          <a:prstGeom prst="rect">
            <a:avLst/>
          </a:prstGeom>
        </p:spPr>
      </p:pic>
    </p:spTree>
    <p:extLst>
      <p:ext uri="{BB962C8B-B14F-4D97-AF65-F5344CB8AC3E}">
        <p14:creationId xmlns:p14="http://schemas.microsoft.com/office/powerpoint/2010/main" val="204791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02777" cy="601836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4" name="Title 4">
            <a:extLst>
              <a:ext uri="{FF2B5EF4-FFF2-40B4-BE49-F238E27FC236}">
                <a16:creationId xmlns:a16="http://schemas.microsoft.com/office/drawing/2014/main" id="{C4C30429-CB96-95FE-9C09-50AB290C17B9}"/>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Caída</a:t>
            </a:r>
            <a:r>
              <a:rPr lang="en-US" sz="3600" dirty="0"/>
              <a:t> de </a:t>
            </a:r>
            <a:r>
              <a:rPr lang="en-US" sz="3600" dirty="0" err="1"/>
              <a:t>Objetos</a:t>
            </a:r>
            <a:endParaRPr lang="en-US" sz="3600" dirty="0"/>
          </a:p>
        </p:txBody>
      </p:sp>
      <p:sp>
        <p:nvSpPr>
          <p:cNvPr id="7" name="TextBox 6"/>
          <p:cNvSpPr txBox="1"/>
          <p:nvPr/>
        </p:nvSpPr>
        <p:spPr>
          <a:xfrm>
            <a:off x="5719156" y="1019173"/>
            <a:ext cx="6274351" cy="1631216"/>
          </a:xfrm>
          <a:prstGeom prst="rect">
            <a:avLst/>
          </a:prstGeom>
          <a:noFill/>
        </p:spPr>
        <p:txBody>
          <a:bodyPr wrap="square" rtlCol="0">
            <a:spAutoFit/>
          </a:bodyPr>
          <a:lstStyle/>
          <a:p>
            <a:r>
              <a:rPr lang="es-ES" sz="2000" dirty="0"/>
              <a:t>Para obtener más información sobre la caída de objetos, haga clic en los botones.</a:t>
            </a:r>
            <a:endParaRPr lang="en-US" sz="2000" dirty="0"/>
          </a:p>
          <a:p>
            <a:endParaRPr lang="en-US" sz="2000" dirty="0"/>
          </a:p>
          <a:p>
            <a:r>
              <a:rPr lang="es-ES" sz="2000" dirty="0">
                <a:hlinkClick r:id="rId5"/>
              </a:rPr>
              <a:t>Requisitos de Caída de Objetos en la División 3 Subdivisión M, Protección contra Caídas</a:t>
            </a:r>
            <a:endParaRPr lang="en-US" sz="2000" dirty="0"/>
          </a:p>
        </p:txBody>
      </p:sp>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preparación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88223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 y="2799876"/>
            <a:ext cx="12192001" cy="523220"/>
          </a:xfrm>
          <a:prstGeom prst="rect">
            <a:avLst/>
          </a:prstGeom>
          <a:noFill/>
        </p:spPr>
        <p:txBody>
          <a:bodyPr wrap="square" rtlCol="0">
            <a:spAutoFit/>
          </a:bodyPr>
          <a:lstStyle/>
          <a:p>
            <a:pPr algn="ctr"/>
            <a:r>
              <a:rPr lang="es-ES" sz="2800" b="1" dirty="0">
                <a:solidFill>
                  <a:schemeClr val="bg1"/>
                </a:solidFill>
                <a:latin typeface="Verdana" panose="020B0604030504040204" pitchFamily="34" charset="0"/>
                <a:ea typeface="Verdana" panose="020B0604030504040204" pitchFamily="34" charset="0"/>
                <a:cs typeface="Verdana" panose="020B0604030504040204" pitchFamily="34" charset="0"/>
              </a:rPr>
              <a:t>Principios Fundamentales de la Protección Contra Caídas </a:t>
            </a:r>
          </a:p>
        </p:txBody>
      </p:sp>
      <p:sp>
        <p:nvSpPr>
          <p:cNvPr id="8" name="TextBox 7"/>
          <p:cNvSpPr txBox="1"/>
          <p:nvPr/>
        </p:nvSpPr>
        <p:spPr>
          <a:xfrm>
            <a:off x="-1" y="3569317"/>
            <a:ext cx="12192001" cy="584775"/>
          </a:xfrm>
          <a:prstGeom prst="rect">
            <a:avLst/>
          </a:prstGeom>
          <a:noFill/>
        </p:spPr>
        <p:txBody>
          <a:bodyPr wrap="square" rtlCol="0">
            <a:spAutoFit/>
          </a:bodyPr>
          <a:lstStyle/>
          <a:p>
            <a:pPr algn="ctr"/>
            <a:r>
              <a:rPr lang="es-ES_tradnl" sz="3200" b="1" dirty="0">
                <a:solidFill>
                  <a:schemeClr val="bg1"/>
                </a:solidFill>
                <a:latin typeface="Verdana" panose="020B0604030504040204" pitchFamily="34" charset="0"/>
                <a:ea typeface="Verdana" panose="020B0604030504040204" pitchFamily="34" charset="0"/>
                <a:cs typeface="Verdana" panose="020B0604030504040204" pitchFamily="34" charset="0"/>
              </a:rPr>
              <a:t>Módulo 3: Opciones</a:t>
            </a:r>
            <a:endPar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Logotipo de DCBS">
            <a:extLst>
              <a:ext uri="{FF2B5EF4-FFF2-40B4-BE49-F238E27FC236}">
                <a16:creationId xmlns:a16="http://schemas.microsoft.com/office/drawing/2014/main" id="{9A71003F-610D-28EE-AF92-4D9A7722F9D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27818" y="182568"/>
            <a:ext cx="3371850" cy="1054324"/>
          </a:xfrm>
          <a:prstGeom prst="rect">
            <a:avLst/>
          </a:prstGeom>
        </p:spPr>
      </p:pic>
      <p:pic>
        <p:nvPicPr>
          <p:cNvPr id="4" name="Picture 3" descr="logotipo de Oregon OSHA ">
            <a:extLst>
              <a:ext uri="{FF2B5EF4-FFF2-40B4-BE49-F238E27FC236}">
                <a16:creationId xmlns:a16="http://schemas.microsoft.com/office/drawing/2014/main" id="{DE3EFE4F-D9C5-BED2-992A-EF187677A56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01716" y="23661"/>
            <a:ext cx="2362466" cy="1372139"/>
          </a:xfrm>
          <a:prstGeom prst="rect">
            <a:avLst/>
          </a:prstGeom>
        </p:spPr>
      </p:pic>
    </p:spTree>
    <p:extLst>
      <p:ext uri="{BB962C8B-B14F-4D97-AF65-F5344CB8AC3E}">
        <p14:creationId xmlns:p14="http://schemas.microsoft.com/office/powerpoint/2010/main" val="3266227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Online Media 4" descr="VIDEO - Descripción general de las opciones de protección contra caídas | Eliminar, prevenir, controlar, advertir | Oregon OSHA">
            <a:hlinkClick r:id="" action="ppaction://media"/>
            <a:extLst>
              <a:ext uri="{FF2B5EF4-FFF2-40B4-BE49-F238E27FC236}">
                <a16:creationId xmlns:a16="http://schemas.microsoft.com/office/drawing/2014/main" id="{1C775A30-B8D7-EE52-F87B-CEC3E61316AF}"/>
              </a:ext>
            </a:extLst>
          </p:cNvPr>
          <p:cNvPicPr>
            <a:picLocks noRot="1" noChangeAspect="1"/>
          </p:cNvPicPr>
          <p:nvPr>
            <a:videoFile r:link="rId1"/>
          </p:nvPr>
        </p:nvPicPr>
        <p:blipFill>
          <a:blip r:embed="rId4"/>
          <a:stretch>
            <a:fillRect/>
          </a:stretch>
        </p:blipFill>
        <p:spPr>
          <a:xfrm>
            <a:off x="0" y="0"/>
            <a:ext cx="12192000" cy="5852796"/>
          </a:xfrm>
          <a:prstGeom prst="rect">
            <a:avLst/>
          </a:prstGeom>
        </p:spPr>
      </p:pic>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opciones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Tree>
    <p:extLst>
      <p:ext uri="{BB962C8B-B14F-4D97-AF65-F5344CB8AC3E}">
        <p14:creationId xmlns:p14="http://schemas.microsoft.com/office/powerpoint/2010/main" val="326335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5" name="Online Media 4" descr="VIDEO Eliminación de riesgos de caídas | Protección contra caídas, Seguridad, Peligros, Formación, Oregon OSHA">
            <a:hlinkClick r:id="" action="ppaction://media"/>
            <a:extLst>
              <a:ext uri="{FF2B5EF4-FFF2-40B4-BE49-F238E27FC236}">
                <a16:creationId xmlns:a16="http://schemas.microsoft.com/office/drawing/2014/main" id="{51869AF3-BC94-E9B0-0E74-FAE5E1305D86}"/>
              </a:ext>
            </a:extLst>
          </p:cNvPr>
          <p:cNvPicPr>
            <a:picLocks noRot="1" noChangeAspect="1"/>
          </p:cNvPicPr>
          <p:nvPr>
            <a:videoFile r:link="rId1"/>
          </p:nvPr>
        </p:nvPicPr>
        <p:blipFill>
          <a:blip r:embed="rId5"/>
          <a:stretch>
            <a:fillRect/>
          </a:stretch>
        </p:blipFill>
        <p:spPr>
          <a:xfrm>
            <a:off x="0" y="0"/>
            <a:ext cx="12192000" cy="5861458"/>
          </a:xfrm>
          <a:prstGeom prst="rect">
            <a:avLst/>
          </a:prstGeom>
        </p:spPr>
      </p:pic>
      <p:sp>
        <p:nvSpPr>
          <p:cNvPr id="6" name="TextBox 5"/>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opciones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6111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5" name="Online Media 4" descr="VIDEO Prevención de caídas | Barandillas, Tapas de agujeros, Sistemas de contención de caídas, Oregon OSHA">
            <a:hlinkClick r:id="" action="ppaction://media"/>
            <a:extLst>
              <a:ext uri="{FF2B5EF4-FFF2-40B4-BE49-F238E27FC236}">
                <a16:creationId xmlns:a16="http://schemas.microsoft.com/office/drawing/2014/main" id="{A6AD3A1D-9A34-E0DD-9B0E-6E575EFE113C}"/>
              </a:ext>
            </a:extLst>
          </p:cNvPr>
          <p:cNvPicPr>
            <a:picLocks noRot="1" noChangeAspect="1"/>
          </p:cNvPicPr>
          <p:nvPr>
            <a:videoFile r:link="rId1"/>
          </p:nvPr>
        </p:nvPicPr>
        <p:blipFill>
          <a:blip r:embed="rId5"/>
          <a:stretch>
            <a:fillRect/>
          </a:stretch>
        </p:blipFill>
        <p:spPr>
          <a:xfrm>
            <a:off x="0" y="0"/>
            <a:ext cx="12192000" cy="5858572"/>
          </a:xfrm>
          <a:prstGeom prst="rect">
            <a:avLst/>
          </a:prstGeom>
        </p:spPr>
      </p:pic>
      <p:sp>
        <p:nvSpPr>
          <p:cNvPr id="6" name="TextBox 5"/>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opciones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3396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602777" cy="5904814"/>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4" name="Title 4">
            <a:extLst>
              <a:ext uri="{FF2B5EF4-FFF2-40B4-BE49-F238E27FC236}">
                <a16:creationId xmlns:a16="http://schemas.microsoft.com/office/drawing/2014/main" id="{7675DA01-3124-DB33-CA54-6FECE682321B}"/>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Sistemas de </a:t>
            </a:r>
            <a:r>
              <a:rPr lang="en-US" sz="3600" dirty="0" err="1"/>
              <a:t>Barandales</a:t>
            </a:r>
            <a:endParaRPr lang="en-US" sz="3600" dirty="0"/>
          </a:p>
        </p:txBody>
      </p:sp>
      <p:sp>
        <p:nvSpPr>
          <p:cNvPr id="7" name="TextBox 6"/>
          <p:cNvSpPr txBox="1"/>
          <p:nvPr/>
        </p:nvSpPr>
        <p:spPr>
          <a:xfrm>
            <a:off x="5602777" y="931026"/>
            <a:ext cx="6589223" cy="4985980"/>
          </a:xfrm>
          <a:prstGeom prst="rect">
            <a:avLst/>
          </a:prstGeom>
          <a:noFill/>
        </p:spPr>
        <p:txBody>
          <a:bodyPr wrap="square" rtlCol="0">
            <a:spAutoFit/>
          </a:bodyPr>
          <a:lstStyle/>
          <a:p>
            <a:r>
              <a:rPr lang="es-ES" sz="2000" dirty="0"/>
              <a:t>La ventaja de los barandales sobre las opciones de control es que, una vez instalados correctamente, reducen la cantidad de errores humanos.</a:t>
            </a:r>
          </a:p>
          <a:p>
            <a:endParaRPr lang="es-ES" sz="1000" dirty="0"/>
          </a:p>
          <a:p>
            <a:r>
              <a:rPr lang="es-ES" sz="2000" dirty="0"/>
              <a:t>Las piezas incluyen lo siguiente:</a:t>
            </a:r>
          </a:p>
          <a:p>
            <a:pPr marL="342900" indent="-342900">
              <a:buFont typeface="Arial" panose="020B0604020202020204" pitchFamily="34" charset="0"/>
              <a:buChar char="•"/>
            </a:pPr>
            <a:r>
              <a:rPr lang="es-ES" sz="2000" dirty="0"/>
              <a:t>Barandal superior</a:t>
            </a:r>
          </a:p>
          <a:p>
            <a:pPr marL="342900" indent="-342900">
              <a:buFont typeface="Arial" panose="020B0604020202020204" pitchFamily="34" charset="0"/>
              <a:buChar char="•"/>
            </a:pPr>
            <a:r>
              <a:rPr lang="es-ES" sz="2000" dirty="0"/>
              <a:t>Barandal intermedio</a:t>
            </a:r>
          </a:p>
          <a:p>
            <a:pPr marL="342900" indent="-342900">
              <a:buFont typeface="Arial" panose="020B0604020202020204" pitchFamily="34" charset="0"/>
              <a:buChar char="•"/>
            </a:pPr>
            <a:r>
              <a:rPr lang="es-ES" sz="2000" dirty="0"/>
              <a:t>Componentes verticales intermedios</a:t>
            </a:r>
          </a:p>
          <a:p>
            <a:endParaRPr lang="es-ES" sz="800" dirty="0"/>
          </a:p>
          <a:p>
            <a:r>
              <a:rPr lang="es-ES" sz="2000" dirty="0"/>
              <a:t>También se pueden combinar con rodapiés, cuya función es evitar que los materiales salgan de la superficie transitable de trabajo.</a:t>
            </a:r>
          </a:p>
          <a:p>
            <a:endParaRPr lang="es-ES" sz="1000" dirty="0"/>
          </a:p>
          <a:p>
            <a:r>
              <a:rPr lang="es-ES" sz="2000" dirty="0"/>
              <a:t>Para obtener más información, haga clic en los enlaces.</a:t>
            </a:r>
            <a:endParaRPr lang="en-US" sz="2000" dirty="0"/>
          </a:p>
          <a:p>
            <a:endParaRPr lang="en-US" sz="700" dirty="0"/>
          </a:p>
          <a:p>
            <a:pPr marL="285750" indent="-285750">
              <a:buFont typeface="Arial" panose="020B0604020202020204" pitchFamily="34" charset="0"/>
              <a:buChar char="•"/>
            </a:pPr>
            <a:r>
              <a:rPr lang="es-ES" sz="1600" dirty="0">
                <a:hlinkClick r:id="rId5"/>
              </a:rPr>
              <a:t>Industria en General (Ficha Técnica)</a:t>
            </a:r>
            <a:r>
              <a:rPr lang="es-ES" sz="1600" dirty="0"/>
              <a:t>	</a:t>
            </a:r>
          </a:p>
          <a:p>
            <a:pPr marL="285750" indent="-285750">
              <a:buFont typeface="Arial" panose="020B0604020202020204" pitchFamily="34" charset="0"/>
              <a:buChar char="•"/>
            </a:pPr>
            <a:r>
              <a:rPr lang="es-ES" sz="1600" dirty="0">
                <a:hlinkClick r:id="rId6"/>
              </a:rPr>
              <a:t>División 2, Subdivisión D, Superficies Transitables de Trabajo</a:t>
            </a:r>
            <a:endParaRPr lang="en-US" sz="2400" dirty="0"/>
          </a:p>
          <a:p>
            <a:pPr marL="285750" indent="-285750">
              <a:buFont typeface="Arial" panose="020B0604020202020204" pitchFamily="34" charset="0"/>
              <a:buChar char="•"/>
            </a:pPr>
            <a:r>
              <a:rPr lang="en-US" sz="1600" dirty="0">
                <a:hlinkClick r:id="rId7"/>
              </a:rPr>
              <a:t>Construcción (Ficha Técnica)</a:t>
            </a:r>
            <a:endParaRPr lang="en-US" sz="1600" dirty="0"/>
          </a:p>
          <a:p>
            <a:pPr marL="285750" indent="-285750">
              <a:buFont typeface="Arial" panose="020B0604020202020204" pitchFamily="34" charset="0"/>
              <a:buChar char="•"/>
            </a:pPr>
            <a:r>
              <a:rPr lang="es-ES" sz="1600" dirty="0">
                <a:hlinkClick r:id="rId8"/>
              </a:rPr>
              <a:t>División 3, Subdivisión </a:t>
            </a:r>
            <a:r>
              <a:rPr lang="es-ES" sz="1400" dirty="0">
                <a:hlinkClick r:id="rId8"/>
              </a:rPr>
              <a:t>M, Protección contra Caídas</a:t>
            </a:r>
            <a:endParaRPr lang="en-US" sz="1400" dirty="0"/>
          </a:p>
        </p:txBody>
      </p:sp>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opciones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07654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nline Media 3" descr="VIDEO  Accidente en el lugar de trabajo: historia real | La historia de Russ Youngstrom">
            <a:hlinkClick r:id="" action="ppaction://media"/>
            <a:extLst>
              <a:ext uri="{FF2B5EF4-FFF2-40B4-BE49-F238E27FC236}">
                <a16:creationId xmlns:a16="http://schemas.microsoft.com/office/drawing/2014/main" id="{F5863A38-ACE1-5FFF-B799-B68576C4DC03}"/>
              </a:ext>
            </a:extLst>
          </p:cNvPr>
          <p:cNvPicPr>
            <a:picLocks noRot="1" noChangeAspect="1"/>
          </p:cNvPicPr>
          <p:nvPr>
            <a:videoFile r:link="rId1"/>
          </p:nvPr>
        </p:nvPicPr>
        <p:blipFill>
          <a:blip r:embed="rId4"/>
          <a:stretch>
            <a:fillRect/>
          </a:stretch>
        </p:blipFill>
        <p:spPr>
          <a:xfrm>
            <a:off x="0" y="0"/>
            <a:ext cx="12192000" cy="5852797"/>
          </a:xfrm>
          <a:prstGeom prst="rect">
            <a:avLst/>
          </a:prstGeom>
        </p:spPr>
      </p:pic>
      <p:sp>
        <p:nvSpPr>
          <p:cNvPr id="13" name="TextBox 12"/>
          <p:cNvSpPr txBox="1"/>
          <p:nvPr/>
        </p:nvSpPr>
        <p:spPr>
          <a:xfrm>
            <a:off x="202630" y="6093788"/>
            <a:ext cx="5798675" cy="523220"/>
          </a:xfrm>
          <a:prstGeom prst="rect">
            <a:avLst/>
          </a:prstGeom>
          <a:noFill/>
        </p:spPr>
        <p:txBody>
          <a:bodyPr wrap="square" rtlCol="0">
            <a:spAutoFit/>
          </a:bodyPr>
          <a:lstStyle/>
          <a:p>
            <a:pPr algn="ctr"/>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Tree>
    <p:extLst>
      <p:ext uri="{BB962C8B-B14F-4D97-AF65-F5344CB8AC3E}">
        <p14:creationId xmlns:p14="http://schemas.microsoft.com/office/powerpoint/2010/main" val="290363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566556" cy="5866640"/>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E0933C48-B650-FFB2-C9C8-B37A69D649CE}"/>
              </a:ext>
            </a:extLst>
          </p:cNvPr>
          <p:cNvSpPr txBox="1">
            <a:spLocks/>
          </p:cNvSpPr>
          <p:nvPr/>
        </p:nvSpPr>
        <p:spPr>
          <a:xfrm>
            <a:off x="5719155" y="225980"/>
            <a:ext cx="6472843"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Sistemas de </a:t>
            </a:r>
            <a:r>
              <a:rPr lang="en-US" sz="3600" dirty="0" err="1"/>
              <a:t>Restricción</a:t>
            </a:r>
            <a:r>
              <a:rPr lang="en-US" sz="3600" dirty="0"/>
              <a:t> de </a:t>
            </a:r>
            <a:r>
              <a:rPr lang="en-US" sz="3600" dirty="0" err="1"/>
              <a:t>Caídas</a:t>
            </a:r>
            <a:endParaRPr lang="en-US" sz="3600" dirty="0"/>
          </a:p>
        </p:txBody>
      </p:sp>
      <p:sp>
        <p:nvSpPr>
          <p:cNvPr id="7" name="TextBox 6"/>
          <p:cNvSpPr txBox="1"/>
          <p:nvPr/>
        </p:nvSpPr>
        <p:spPr>
          <a:xfrm>
            <a:off x="5602777" y="904568"/>
            <a:ext cx="6589223" cy="4732065"/>
          </a:xfrm>
          <a:prstGeom prst="rect">
            <a:avLst/>
          </a:prstGeom>
          <a:noFill/>
        </p:spPr>
        <p:txBody>
          <a:bodyPr wrap="square" rtlCol="0">
            <a:spAutoFit/>
          </a:bodyPr>
          <a:lstStyle/>
          <a:p>
            <a:r>
              <a:rPr lang="es-ES" sz="2000" dirty="0"/>
              <a:t>Los sistemas de restricción de caídas evitan que los trabajadores lleguen a un borde sin protección. De este modo, no se produce una caída.</a:t>
            </a:r>
          </a:p>
          <a:p>
            <a:endParaRPr lang="es-ES" sz="1000" dirty="0"/>
          </a:p>
          <a:p>
            <a:r>
              <a:rPr lang="es-ES" sz="2000" dirty="0"/>
              <a:t>Las piezas incluyen lo siguiente:</a:t>
            </a:r>
          </a:p>
          <a:p>
            <a:pPr marL="342900" indent="-342900">
              <a:buFont typeface="Arial" panose="020B0604020202020204" pitchFamily="34" charset="0"/>
              <a:buChar char="•"/>
            </a:pPr>
            <a:r>
              <a:rPr lang="es-ES" sz="2000" dirty="0"/>
              <a:t>Soga de seguridad</a:t>
            </a:r>
          </a:p>
          <a:p>
            <a:pPr marL="342900" indent="-342900">
              <a:buFont typeface="Arial" panose="020B0604020202020204" pitchFamily="34" charset="0"/>
              <a:buChar char="•"/>
            </a:pPr>
            <a:r>
              <a:rPr lang="es-ES" sz="2000" dirty="0"/>
              <a:t>Conectores</a:t>
            </a:r>
          </a:p>
          <a:p>
            <a:pPr marL="342900" indent="-342900">
              <a:buFont typeface="Arial" panose="020B0604020202020204" pitchFamily="34" charset="0"/>
              <a:buChar char="•"/>
            </a:pPr>
            <a:r>
              <a:rPr lang="es-ES" sz="2000" dirty="0"/>
              <a:t>Arnés corporal o cinturón de seguridad</a:t>
            </a:r>
          </a:p>
          <a:p>
            <a:endParaRPr lang="es-ES" sz="1050" dirty="0"/>
          </a:p>
          <a:p>
            <a:r>
              <a:rPr lang="es-ES" sz="2000" dirty="0"/>
              <a:t>El anclaje debe soportar al menos 3,000 </a:t>
            </a:r>
            <a:r>
              <a:rPr lang="es-ES" sz="2000" dirty="0" err="1"/>
              <a:t>lbs</a:t>
            </a:r>
            <a:r>
              <a:rPr lang="es-ES" sz="2000" dirty="0"/>
              <a:t>, o bien, una persona capacitada debe diseñarlo e instalarlo, además de tener un factor de seguridad de al menos 2.</a:t>
            </a:r>
          </a:p>
          <a:p>
            <a:endParaRPr lang="es-ES" sz="1050" dirty="0"/>
          </a:p>
          <a:p>
            <a:r>
              <a:rPr lang="es-ES" sz="2000" dirty="0"/>
              <a:t>Para obtener más información:</a:t>
            </a:r>
            <a:endParaRPr lang="en-US" sz="1050" dirty="0"/>
          </a:p>
          <a:p>
            <a:r>
              <a:rPr lang="es-ES" sz="2000" dirty="0">
                <a:hlinkClick r:id="rId4"/>
              </a:rPr>
              <a:t>Requisitos de la Restricción de Caídas en la División 3, Subdivisión M, Protección contra Caídas</a:t>
            </a:r>
            <a:endParaRPr lang="en-US" sz="1400" dirty="0"/>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opciones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18559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566556" cy="5979460"/>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DDFC9D53-B64F-1C09-353A-0DD3093D5727}"/>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Cubiertas</a:t>
            </a:r>
            <a:r>
              <a:rPr lang="en-US" sz="3600" dirty="0"/>
              <a:t> de </a:t>
            </a:r>
            <a:r>
              <a:rPr lang="en-US" sz="3600" dirty="0" err="1"/>
              <a:t>Orificios</a:t>
            </a:r>
            <a:endParaRPr lang="en-US" sz="3600" dirty="0"/>
          </a:p>
        </p:txBody>
      </p:sp>
      <p:sp>
        <p:nvSpPr>
          <p:cNvPr id="7" name="TextBox 6"/>
          <p:cNvSpPr txBox="1"/>
          <p:nvPr/>
        </p:nvSpPr>
        <p:spPr>
          <a:xfrm>
            <a:off x="5719156" y="1086143"/>
            <a:ext cx="6472844" cy="2862322"/>
          </a:xfrm>
          <a:prstGeom prst="rect">
            <a:avLst/>
          </a:prstGeom>
          <a:noFill/>
        </p:spPr>
        <p:txBody>
          <a:bodyPr wrap="square" rtlCol="0">
            <a:spAutoFit/>
          </a:bodyPr>
          <a:lstStyle/>
          <a:p>
            <a:r>
              <a:rPr lang="es-ES" sz="2000" dirty="0"/>
              <a:t>Para obtener más información sobre las cubiertas de orificios, haga clic en el botón.</a:t>
            </a:r>
          </a:p>
          <a:p>
            <a:endParaRPr lang="es-ES" sz="2000" dirty="0"/>
          </a:p>
          <a:p>
            <a:r>
              <a:rPr lang="es-ES" sz="2000" b="1" i="1" dirty="0"/>
              <a:t>**Probablemente usted encontrará letreros en Inglés con las palabras: </a:t>
            </a:r>
            <a:r>
              <a:rPr lang="es-ES" sz="2000" b="1" i="1" dirty="0" err="1"/>
              <a:t>Hole</a:t>
            </a:r>
            <a:r>
              <a:rPr lang="es-ES" sz="2000" b="1" i="1" dirty="0"/>
              <a:t> </a:t>
            </a:r>
            <a:r>
              <a:rPr lang="es-ES" sz="2000" b="1" i="1" dirty="0" err="1"/>
              <a:t>cover</a:t>
            </a:r>
            <a:r>
              <a:rPr lang="es-ES" sz="2000" b="1" i="1" dirty="0"/>
              <a:t> </a:t>
            </a:r>
            <a:r>
              <a:rPr lang="es-ES" sz="2000" b="1" i="1" dirty="0" err="1"/>
              <a:t>ó</a:t>
            </a:r>
            <a:r>
              <a:rPr lang="es-ES" sz="2000" b="1" i="1" dirty="0"/>
              <a:t> </a:t>
            </a:r>
            <a:r>
              <a:rPr lang="es-ES" sz="2000" b="1" i="1" dirty="0" err="1"/>
              <a:t>Hole</a:t>
            </a:r>
            <a:r>
              <a:rPr lang="es-ES" sz="2000" b="1" i="1" dirty="0"/>
              <a:t>. Estos letreros significan: Hoyo, Agujero y Tapa </a:t>
            </a:r>
            <a:r>
              <a:rPr lang="es-ES" sz="2000" b="1" i="1" dirty="0" err="1"/>
              <a:t>ó</a:t>
            </a:r>
            <a:r>
              <a:rPr lang="es-ES" sz="2000" b="1" i="1" dirty="0"/>
              <a:t> Cubierta del Hoyo </a:t>
            </a:r>
            <a:r>
              <a:rPr lang="es-ES" sz="2000" b="1" i="1" dirty="0" err="1"/>
              <a:t>ó</a:t>
            </a:r>
            <a:r>
              <a:rPr lang="es-ES" sz="2000" b="1" i="1" dirty="0"/>
              <a:t> agujero. </a:t>
            </a:r>
            <a:endParaRPr lang="en-US" sz="2000" b="1" i="1" dirty="0"/>
          </a:p>
          <a:p>
            <a:endParaRPr lang="en-US" sz="2000" dirty="0"/>
          </a:p>
          <a:p>
            <a:r>
              <a:rPr lang="es-ES" sz="2000" dirty="0">
                <a:hlinkClick r:id="rId4"/>
              </a:rPr>
              <a:t>Requisitos de Cubiertas de Orificios en la División 3, Subdivisión M, Protección contra Caídas</a:t>
            </a:r>
            <a:endParaRPr lang="en-US" sz="1400" dirty="0"/>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11" name="TextBox 10"/>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opciones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2099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566556" cy="5979460"/>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D8AA1A1E-F087-290D-A7A8-D38EA3AED27E}"/>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Claraboyas</a:t>
            </a:r>
            <a:endParaRPr lang="en-US" sz="3600" dirty="0"/>
          </a:p>
        </p:txBody>
      </p:sp>
      <p:sp>
        <p:nvSpPr>
          <p:cNvPr id="7" name="TextBox 6"/>
          <p:cNvSpPr txBox="1"/>
          <p:nvPr/>
        </p:nvSpPr>
        <p:spPr>
          <a:xfrm>
            <a:off x="5694217" y="1106754"/>
            <a:ext cx="6589223" cy="1631216"/>
          </a:xfrm>
          <a:prstGeom prst="rect">
            <a:avLst/>
          </a:prstGeom>
          <a:noFill/>
        </p:spPr>
        <p:txBody>
          <a:bodyPr wrap="square" rtlCol="0">
            <a:spAutoFit/>
          </a:bodyPr>
          <a:lstStyle/>
          <a:p>
            <a:r>
              <a:rPr lang="es-ES" sz="2000" dirty="0"/>
              <a:t>Si quiere ver otro video sobre una verdadera historia de un hombre que se cayó a través una claraboya, haga clic en el botón.</a:t>
            </a:r>
            <a:endParaRPr lang="en-US" sz="2000" dirty="0"/>
          </a:p>
          <a:p>
            <a:endParaRPr lang="en-US" sz="2000" dirty="0"/>
          </a:p>
          <a:p>
            <a:r>
              <a:rPr lang="es-ES" sz="2000" dirty="0">
                <a:hlinkClick r:id="rId4"/>
              </a:rPr>
              <a:t>Prevención de las Caídas a través de las Claraboyas</a:t>
            </a:r>
            <a:endParaRPr lang="en-US" sz="1400" dirty="0"/>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opciones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14522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5" name="Online Media 4" descr="VIDEO Líneas de vida autorretráctiles (SRL), Anticaídas, Dispositivos de posicionamiento, Redes de seguridad | Protección anticaídas">
            <a:hlinkClick r:id="" action="ppaction://media"/>
            <a:extLst>
              <a:ext uri="{FF2B5EF4-FFF2-40B4-BE49-F238E27FC236}">
                <a16:creationId xmlns:a16="http://schemas.microsoft.com/office/drawing/2014/main" id="{3A483C0A-2629-3A71-E1C5-ED8CF7725710}"/>
              </a:ext>
            </a:extLst>
          </p:cNvPr>
          <p:cNvPicPr>
            <a:picLocks noRot="1" noChangeAspect="1"/>
          </p:cNvPicPr>
          <p:nvPr>
            <a:videoFile r:link="rId1"/>
          </p:nvPr>
        </p:nvPicPr>
        <p:blipFill>
          <a:blip r:embed="rId5"/>
          <a:stretch>
            <a:fillRect/>
          </a:stretch>
        </p:blipFill>
        <p:spPr>
          <a:xfrm>
            <a:off x="0" y="-5078"/>
            <a:ext cx="12192000" cy="5862952"/>
          </a:xfrm>
          <a:prstGeom prst="rect">
            <a:avLst/>
          </a:prstGeom>
        </p:spPr>
      </p:pic>
      <p:sp>
        <p:nvSpPr>
          <p:cNvPr id="6" name="TextBox 5"/>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opciones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5688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566556" cy="5866640"/>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BB46A364-7A4C-3627-FCB7-C78511C115DF}"/>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Sistemas de </a:t>
            </a:r>
            <a:r>
              <a:rPr lang="en-US" sz="3600" dirty="0" err="1"/>
              <a:t>Detención</a:t>
            </a:r>
            <a:r>
              <a:rPr lang="en-US" sz="3600" dirty="0"/>
              <a:t> de </a:t>
            </a:r>
            <a:r>
              <a:rPr lang="en-US" sz="3600" dirty="0" err="1"/>
              <a:t>Caídas</a:t>
            </a:r>
            <a:endParaRPr lang="en-US" sz="3600" dirty="0"/>
          </a:p>
        </p:txBody>
      </p:sp>
      <p:sp>
        <p:nvSpPr>
          <p:cNvPr id="7" name="TextBox 6"/>
          <p:cNvSpPr txBox="1"/>
          <p:nvPr/>
        </p:nvSpPr>
        <p:spPr>
          <a:xfrm>
            <a:off x="5719156" y="1046241"/>
            <a:ext cx="6274350" cy="3877985"/>
          </a:xfrm>
          <a:prstGeom prst="rect">
            <a:avLst/>
          </a:prstGeom>
          <a:noFill/>
        </p:spPr>
        <p:txBody>
          <a:bodyPr wrap="square" rtlCol="0">
            <a:spAutoFit/>
          </a:bodyPr>
          <a:lstStyle/>
          <a:p>
            <a:r>
              <a:rPr lang="es-ES" sz="2000" dirty="0"/>
              <a:t>Un sistema personal de detención de caídas consiste en un anclaje, conectores y un arnés corporal completo que trabajan juntos para detener una caída y minimizar las fuerzas de detención.</a:t>
            </a:r>
            <a:endParaRPr lang="en-US" sz="1400" dirty="0"/>
          </a:p>
          <a:p>
            <a:r>
              <a:rPr lang="es-ES" sz="2000" dirty="0"/>
              <a:t>Otras piezas incluyen lo siguiente:</a:t>
            </a:r>
          </a:p>
          <a:p>
            <a:pPr marL="342900" indent="-342900">
              <a:buFont typeface="Arial" panose="020B0604020202020204" pitchFamily="34" charset="0"/>
              <a:buChar char="•"/>
            </a:pPr>
            <a:r>
              <a:rPr lang="es-ES" sz="2000" dirty="0"/>
              <a:t>Soga de seguridad</a:t>
            </a:r>
          </a:p>
          <a:p>
            <a:pPr marL="342900" indent="-342900">
              <a:buFont typeface="Arial" panose="020B0604020202020204" pitchFamily="34" charset="0"/>
              <a:buChar char="•"/>
            </a:pPr>
            <a:r>
              <a:rPr lang="es-ES" sz="2000" dirty="0"/>
              <a:t>Dispositivo de Desaceleración</a:t>
            </a:r>
          </a:p>
          <a:p>
            <a:pPr marL="342900" indent="-342900">
              <a:buFont typeface="Arial" panose="020B0604020202020204" pitchFamily="34" charset="0"/>
              <a:buChar char="•"/>
            </a:pPr>
            <a:r>
              <a:rPr lang="es-ES" sz="2000" dirty="0"/>
              <a:t>Cuerdas Salvavidas</a:t>
            </a:r>
          </a:p>
          <a:p>
            <a:pPr marL="342900" indent="-342900">
              <a:buFont typeface="Arial" panose="020B0604020202020204" pitchFamily="34" charset="0"/>
              <a:buChar char="•"/>
            </a:pPr>
            <a:endParaRPr lang="en-US" sz="1200" dirty="0"/>
          </a:p>
          <a:p>
            <a:r>
              <a:rPr lang="es-ES" sz="2000" dirty="0"/>
              <a:t>Para obtener más información, haga clic en el botón.</a:t>
            </a:r>
          </a:p>
          <a:p>
            <a:endParaRPr lang="en-US" sz="1200" dirty="0"/>
          </a:p>
          <a:p>
            <a:r>
              <a:rPr lang="es-ES" sz="2000" dirty="0">
                <a:hlinkClick r:id="rId4"/>
              </a:rPr>
              <a:t>Requisitos de Detención de Caídas en la División 3, Subdivisión M, Protección contra Caídas</a:t>
            </a:r>
            <a:endParaRPr lang="en-US" sz="1400" dirty="0"/>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opciones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7663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566557" cy="5866641"/>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000E2D7A-1145-7217-A3D1-C10021517064}"/>
              </a:ext>
            </a:extLst>
          </p:cNvPr>
          <p:cNvSpPr txBox="1">
            <a:spLocks/>
          </p:cNvSpPr>
          <p:nvPr/>
        </p:nvSpPr>
        <p:spPr>
          <a:xfrm>
            <a:off x="5719155" y="225980"/>
            <a:ext cx="6354857" cy="101168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Sistemas de </a:t>
            </a:r>
            <a:r>
              <a:rPr lang="en-US" sz="3600" dirty="0" err="1"/>
              <a:t>Dispositivos</a:t>
            </a:r>
            <a:r>
              <a:rPr lang="en-US" sz="3600" dirty="0"/>
              <a:t> de </a:t>
            </a:r>
            <a:r>
              <a:rPr lang="en-US" sz="3600" dirty="0" err="1"/>
              <a:t>Posicionamiento</a:t>
            </a:r>
            <a:endParaRPr lang="en-US" sz="3600" dirty="0"/>
          </a:p>
        </p:txBody>
      </p:sp>
      <p:sp>
        <p:nvSpPr>
          <p:cNvPr id="7" name="TextBox 6"/>
          <p:cNvSpPr txBox="1"/>
          <p:nvPr/>
        </p:nvSpPr>
        <p:spPr>
          <a:xfrm>
            <a:off x="5602777" y="1235393"/>
            <a:ext cx="6589223" cy="4593565"/>
          </a:xfrm>
          <a:prstGeom prst="rect">
            <a:avLst/>
          </a:prstGeom>
          <a:noFill/>
        </p:spPr>
        <p:txBody>
          <a:bodyPr wrap="square" rtlCol="0">
            <a:spAutoFit/>
          </a:bodyPr>
          <a:lstStyle/>
          <a:p>
            <a:r>
              <a:rPr lang="es-ES" sz="2000" dirty="0"/>
              <a:t>Los sistemas de dispositivos de posicionamiento soportan una persona que necesita trabajar con las manos en superficies como paredes o alféizares. También se utiliza en encofrados y para colocar barras de refuerzo.</a:t>
            </a:r>
          </a:p>
          <a:p>
            <a:endParaRPr lang="es-ES" sz="1050" dirty="0"/>
          </a:p>
          <a:p>
            <a:r>
              <a:rPr lang="es-ES" sz="2000" dirty="0"/>
              <a:t>Brindan soporte y deben detener una caída libre a menos de 2 pies.</a:t>
            </a:r>
          </a:p>
          <a:p>
            <a:endParaRPr lang="es-ES" sz="1100" dirty="0"/>
          </a:p>
          <a:p>
            <a:r>
              <a:rPr lang="es-ES" sz="2000" dirty="0"/>
              <a:t>Las piezas incluyen lo siguiente:</a:t>
            </a:r>
          </a:p>
          <a:p>
            <a:pPr marL="342900" indent="-342900">
              <a:buFont typeface="Arial" panose="020B0604020202020204" pitchFamily="34" charset="0"/>
              <a:buChar char="•"/>
            </a:pPr>
            <a:r>
              <a:rPr lang="es-ES" sz="2000" dirty="0"/>
              <a:t>Anclaje</a:t>
            </a:r>
          </a:p>
          <a:p>
            <a:pPr marL="342900" indent="-342900">
              <a:buFont typeface="Arial" panose="020B0604020202020204" pitchFamily="34" charset="0"/>
              <a:buChar char="•"/>
            </a:pPr>
            <a:r>
              <a:rPr lang="es-ES" sz="2000" dirty="0"/>
              <a:t>Conectores</a:t>
            </a:r>
          </a:p>
          <a:p>
            <a:pPr marL="342900" indent="-342900">
              <a:buFont typeface="Arial" panose="020B0604020202020204" pitchFamily="34" charset="0"/>
              <a:buChar char="•"/>
            </a:pPr>
            <a:r>
              <a:rPr lang="es-ES" sz="2000" dirty="0"/>
              <a:t>Soporte Corporal</a:t>
            </a:r>
          </a:p>
          <a:p>
            <a:endParaRPr lang="es-ES" sz="1100" dirty="0"/>
          </a:p>
          <a:p>
            <a:r>
              <a:rPr lang="es-ES" sz="2000" dirty="0"/>
              <a:t>Para obtener más información, haga clic en el enlace.</a:t>
            </a:r>
          </a:p>
          <a:p>
            <a:r>
              <a:rPr lang="es-ES" sz="2000" dirty="0">
                <a:hlinkClick r:id="rId4"/>
              </a:rPr>
              <a:t>Requisitos del Dispositivo de Posicionamiento en la División 3, Subdivisión M, Protección contra Caídas</a:t>
            </a:r>
            <a:endParaRPr lang="en-US" sz="1400" dirty="0"/>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opciones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28849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5566558" cy="586664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FEF4A3F9-D6DB-B798-A3E6-C43B28C4F830}"/>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Sistema de Redes de </a:t>
            </a:r>
            <a:r>
              <a:rPr lang="en-US" sz="3600" dirty="0" err="1"/>
              <a:t>Seguridad</a:t>
            </a:r>
            <a:endParaRPr lang="en-US" sz="3600" dirty="0"/>
          </a:p>
        </p:txBody>
      </p:sp>
      <p:sp>
        <p:nvSpPr>
          <p:cNvPr id="7" name="TextBox 6"/>
          <p:cNvSpPr txBox="1"/>
          <p:nvPr/>
        </p:nvSpPr>
        <p:spPr>
          <a:xfrm>
            <a:off x="5602777" y="763878"/>
            <a:ext cx="6589223" cy="5209118"/>
          </a:xfrm>
          <a:prstGeom prst="rect">
            <a:avLst/>
          </a:prstGeom>
          <a:noFill/>
        </p:spPr>
        <p:txBody>
          <a:bodyPr wrap="square" rtlCol="0">
            <a:spAutoFit/>
          </a:bodyPr>
          <a:lstStyle/>
          <a:p>
            <a:r>
              <a:rPr lang="es-ES" dirty="0"/>
              <a:t>Los sistemas de redes de seguridad constan de redes de malla y componentes de conexión.</a:t>
            </a:r>
          </a:p>
          <a:p>
            <a:endParaRPr lang="es-ES" sz="1000" dirty="0"/>
          </a:p>
          <a:p>
            <a:r>
              <a:rPr lang="es-ES" dirty="0"/>
              <a:t>Sus aberturas no pueden tener más de 6 pulgadas de un lado y de centro a centro.</a:t>
            </a:r>
          </a:p>
          <a:p>
            <a:endParaRPr lang="es-ES" sz="1000" dirty="0"/>
          </a:p>
          <a:p>
            <a:r>
              <a:rPr lang="es-ES" dirty="0"/>
              <a:t>No se deben instalar a más de 30 pies por debajo de la superficie de trabajo. </a:t>
            </a:r>
          </a:p>
          <a:p>
            <a:endParaRPr lang="es-ES" sz="1000" dirty="0"/>
          </a:p>
          <a:p>
            <a:r>
              <a:rPr lang="es-ES" dirty="0"/>
              <a:t>Deben poder resistir una prueba de caída que consiste en un saco de arena de 400 libras, de 30 pulgadas de diámetro, que cae desde una superficie de trabajo. </a:t>
            </a:r>
          </a:p>
          <a:p>
            <a:endParaRPr lang="es-ES" sz="1000" dirty="0"/>
          </a:p>
          <a:p>
            <a:r>
              <a:rPr lang="es-ES" dirty="0"/>
              <a:t>Deben tener una distancia horizontal mínima al borde exterior de la red, que depende de la distancia por debajo de la superficie de trabajo en la que esta se encuentre. </a:t>
            </a:r>
          </a:p>
          <a:p>
            <a:endParaRPr lang="es-ES" sz="1000" dirty="0"/>
          </a:p>
          <a:p>
            <a:r>
              <a:rPr lang="es-ES" dirty="0"/>
              <a:t>Para obtener más información, haga clic en el enlace:</a:t>
            </a:r>
            <a:endParaRPr lang="en-US" sz="1000" dirty="0"/>
          </a:p>
          <a:p>
            <a:r>
              <a:rPr lang="es-ES" dirty="0">
                <a:hlinkClick r:id="rId4"/>
              </a:rPr>
              <a:t>Requisitos de Redes de Seguridad en la División 3, Subdivisión M, Protección contra Caídas</a:t>
            </a:r>
            <a:endParaRPr lang="en-US" sz="1200" dirty="0"/>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11" name="TextBox 10"/>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opciones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01298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5" name="Online Media 4" descr="VIDEO Advertencia de riesgos de caídas | Líneas de advertencia, Sistema de monitor de seguridad, Protección contra caídas, Oregon OSHA">
            <a:hlinkClick r:id="" action="ppaction://media"/>
            <a:extLst>
              <a:ext uri="{FF2B5EF4-FFF2-40B4-BE49-F238E27FC236}">
                <a16:creationId xmlns:a16="http://schemas.microsoft.com/office/drawing/2014/main" id="{96FF6493-E152-942D-479B-45D54F1475C7}"/>
              </a:ext>
            </a:extLst>
          </p:cNvPr>
          <p:cNvPicPr>
            <a:picLocks noRot="1" noChangeAspect="1"/>
          </p:cNvPicPr>
          <p:nvPr>
            <a:videoFile r:link="rId1"/>
          </p:nvPr>
        </p:nvPicPr>
        <p:blipFill>
          <a:blip r:embed="rId5"/>
          <a:stretch>
            <a:fillRect/>
          </a:stretch>
        </p:blipFill>
        <p:spPr>
          <a:xfrm>
            <a:off x="0" y="-5078"/>
            <a:ext cx="12192000" cy="5852796"/>
          </a:xfrm>
          <a:prstGeom prst="rect">
            <a:avLst/>
          </a:prstGeom>
        </p:spPr>
      </p:pic>
      <p:sp>
        <p:nvSpPr>
          <p:cNvPr id="6" name="TextBox 5"/>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opciones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8414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5566558" cy="586664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580F5E37-CB06-654E-BB30-FC18607A5984}"/>
              </a:ext>
            </a:extLst>
          </p:cNvPr>
          <p:cNvSpPr txBox="1">
            <a:spLocks/>
          </p:cNvSpPr>
          <p:nvPr/>
        </p:nvSpPr>
        <p:spPr>
          <a:xfrm>
            <a:off x="5719156" y="225980"/>
            <a:ext cx="6274350" cy="101168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Sistema de </a:t>
            </a:r>
            <a:r>
              <a:rPr lang="en-US" sz="3600" dirty="0" err="1"/>
              <a:t>Líneas</a:t>
            </a:r>
            <a:r>
              <a:rPr lang="en-US" sz="3600" dirty="0"/>
              <a:t> de </a:t>
            </a:r>
            <a:r>
              <a:rPr lang="en-US" sz="3600" dirty="0" err="1"/>
              <a:t>Advertencia</a:t>
            </a:r>
            <a:endParaRPr lang="en-US" sz="3600" dirty="0"/>
          </a:p>
        </p:txBody>
      </p:sp>
      <p:sp>
        <p:nvSpPr>
          <p:cNvPr id="7" name="TextBox 6"/>
          <p:cNvSpPr txBox="1"/>
          <p:nvPr/>
        </p:nvSpPr>
        <p:spPr>
          <a:xfrm>
            <a:off x="5602777" y="1235825"/>
            <a:ext cx="6589223" cy="3939540"/>
          </a:xfrm>
          <a:prstGeom prst="rect">
            <a:avLst/>
          </a:prstGeom>
          <a:noFill/>
        </p:spPr>
        <p:txBody>
          <a:bodyPr wrap="square" rtlCol="0">
            <a:spAutoFit/>
          </a:bodyPr>
          <a:lstStyle/>
          <a:p>
            <a:r>
              <a:rPr lang="es-ES" sz="2000" dirty="0"/>
              <a:t>El objetivo del sistema de líneas de advertencia consiste en advertir a los constructores de techo que se encuentran cerca de un borde sin protección.</a:t>
            </a:r>
          </a:p>
          <a:p>
            <a:endParaRPr lang="es-ES" sz="1000" dirty="0"/>
          </a:p>
          <a:p>
            <a:r>
              <a:rPr lang="es-ES" sz="2000" dirty="0"/>
              <a:t>Cuentan con cuerdas, alambres o cadenas y postes de apoyo que marcan el área donde se puede trabajar sin otros tipos de protección contra caídas.</a:t>
            </a:r>
          </a:p>
          <a:p>
            <a:endParaRPr lang="es-ES" sz="1000" dirty="0"/>
          </a:p>
          <a:p>
            <a:r>
              <a:rPr lang="es-ES" sz="2000" dirty="0"/>
              <a:t>Solo se pueden utilizar para realizar trabajos en techos con pendientes de 2:12 o menos, de vertical a horizontal.</a:t>
            </a:r>
          </a:p>
          <a:p>
            <a:endParaRPr lang="es-ES" sz="1000" dirty="0"/>
          </a:p>
          <a:p>
            <a:r>
              <a:rPr lang="es-ES" sz="2000" dirty="0"/>
              <a:t>Para obtener más información, haga clic en el enlace:</a:t>
            </a:r>
          </a:p>
          <a:p>
            <a:r>
              <a:rPr lang="es-ES" sz="2000" dirty="0">
                <a:hlinkClick r:id="rId4"/>
              </a:rPr>
              <a:t>Requisitos de las Líneas de Advertencia en la División 3, Subdivisión M, Protección contra Caídas</a:t>
            </a:r>
            <a:endParaRPr lang="en-US" sz="1400" dirty="0"/>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10" name="TextBox 9"/>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opciones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03101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5566557" cy="5979461"/>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0DF38B35-1C86-7260-DDB9-30A2EBBAA6A8}"/>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Monitoreo</a:t>
            </a:r>
            <a:r>
              <a:rPr lang="en-US" sz="3600" dirty="0"/>
              <a:t> de </a:t>
            </a:r>
            <a:r>
              <a:rPr lang="en-US" sz="3600" dirty="0" err="1"/>
              <a:t>Seguridad</a:t>
            </a:r>
            <a:endParaRPr lang="en-US" sz="3600" dirty="0"/>
          </a:p>
        </p:txBody>
      </p:sp>
      <p:sp>
        <p:nvSpPr>
          <p:cNvPr id="7" name="TextBox 6"/>
          <p:cNvSpPr txBox="1"/>
          <p:nvPr/>
        </p:nvSpPr>
        <p:spPr>
          <a:xfrm>
            <a:off x="5719156" y="1039182"/>
            <a:ext cx="6079554" cy="4124206"/>
          </a:xfrm>
          <a:prstGeom prst="rect">
            <a:avLst/>
          </a:prstGeom>
          <a:noFill/>
        </p:spPr>
        <p:txBody>
          <a:bodyPr wrap="square" rtlCol="0">
            <a:spAutoFit/>
          </a:bodyPr>
          <a:lstStyle/>
          <a:p>
            <a:r>
              <a:rPr lang="es-ES" sz="2000" dirty="0"/>
              <a:t>Los sistemas de monitoreo de seguridad para realizar trabajos en techo se pueden utilizar solo para proteger a los empleados en techos con pendientes inferiores a 2:12.</a:t>
            </a:r>
          </a:p>
          <a:p>
            <a:endParaRPr lang="es-ES" sz="1100" dirty="0"/>
          </a:p>
          <a:p>
            <a:r>
              <a:rPr lang="es-ES" sz="2000" dirty="0"/>
              <a:t>No se pueden utilizar en techos con más de 50 pies a menos que también se instale un sistema de líneas de advertencia que advierta a los empleados cuando se acerquen demasiado a un borde sin protección.</a:t>
            </a:r>
          </a:p>
          <a:p>
            <a:endParaRPr lang="es-ES" sz="1100" dirty="0"/>
          </a:p>
          <a:p>
            <a:r>
              <a:rPr lang="es-ES" sz="2000" dirty="0"/>
              <a:t>Para obtener más información, haga clic en el enlace.</a:t>
            </a:r>
          </a:p>
          <a:p>
            <a:endParaRPr lang="en-US" sz="2000" dirty="0"/>
          </a:p>
          <a:p>
            <a:r>
              <a:rPr lang="es-ES" sz="2000" dirty="0">
                <a:hlinkClick r:id="rId4"/>
              </a:rPr>
              <a:t>Requisitos de Monitoreo de Seguridad en la División 3, Subdivisión M Protección contra Caídas</a:t>
            </a:r>
            <a:endParaRPr lang="en-US" sz="1400" dirty="0"/>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10" name="TextBox 9"/>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opciones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36979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400"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5" name="Title 4">
            <a:extLst>
              <a:ext uri="{FF2B5EF4-FFF2-40B4-BE49-F238E27FC236}">
                <a16:creationId xmlns:a16="http://schemas.microsoft.com/office/drawing/2014/main" id="{CAC4B60E-CCC8-B026-6452-F03E627E1CD2}"/>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Peligros</a:t>
            </a:r>
            <a:r>
              <a:rPr lang="en-US" sz="3600" dirty="0"/>
              <a:t> de </a:t>
            </a:r>
            <a:r>
              <a:rPr lang="en-US" sz="3600" dirty="0" err="1"/>
              <a:t>Caídas</a:t>
            </a:r>
            <a:endParaRPr lang="en-US" sz="3600" dirty="0"/>
          </a:p>
        </p:txBody>
      </p:sp>
      <p:sp>
        <p:nvSpPr>
          <p:cNvPr id="7" name="TextBox 6"/>
          <p:cNvSpPr txBox="1"/>
          <p:nvPr/>
        </p:nvSpPr>
        <p:spPr>
          <a:xfrm>
            <a:off x="5719156" y="1058069"/>
            <a:ext cx="6274351" cy="3477875"/>
          </a:xfrm>
          <a:prstGeom prst="rect">
            <a:avLst/>
          </a:prstGeom>
          <a:noFill/>
        </p:spPr>
        <p:txBody>
          <a:bodyPr wrap="square" rtlCol="0">
            <a:spAutoFit/>
          </a:bodyPr>
          <a:lstStyle/>
          <a:p>
            <a:pPr marL="342900" indent="-342900">
              <a:buFont typeface="Arial" panose="020B0604020202020204" pitchFamily="34" charset="0"/>
              <a:buChar char="•"/>
            </a:pPr>
            <a:r>
              <a:rPr lang="es-ES" sz="2000" dirty="0"/>
              <a:t>En todos los lugares de trabajo existen peligros de caídas.</a:t>
            </a:r>
          </a:p>
          <a:p>
            <a:pPr marL="342900" indent="-342900">
              <a:buFont typeface="Arial" panose="020B0604020202020204" pitchFamily="34" charset="0"/>
              <a:buChar char="•"/>
            </a:pPr>
            <a:endParaRPr lang="es-ES" sz="2000" dirty="0"/>
          </a:p>
          <a:p>
            <a:pPr marL="342900" indent="-342900">
              <a:buFont typeface="Arial" panose="020B0604020202020204" pitchFamily="34" charset="0"/>
              <a:buChar char="•"/>
            </a:pPr>
            <a:r>
              <a:rPr lang="es-ES" sz="2000" dirty="0"/>
              <a:t>Todas las superficies transitables de trabajo pueden suponer un posible peligro de caídas.</a:t>
            </a:r>
          </a:p>
          <a:p>
            <a:pPr marL="342900" indent="-342900">
              <a:buFont typeface="Arial" panose="020B0604020202020204" pitchFamily="34" charset="0"/>
              <a:buChar char="•"/>
            </a:pPr>
            <a:endParaRPr lang="es-ES" sz="2000" dirty="0"/>
          </a:p>
          <a:p>
            <a:r>
              <a:rPr lang="es-ES" sz="2000" dirty="0"/>
              <a:t>A continuación, hay señales de advertencia que se pueden imprimir y pegar en su lugar de trabajo.</a:t>
            </a:r>
          </a:p>
          <a:p>
            <a:endParaRPr lang="en-US" sz="2000" dirty="0"/>
          </a:p>
          <a:p>
            <a:r>
              <a:rPr lang="es-ES" sz="2000" dirty="0">
                <a:hlinkClick r:id="rId5"/>
              </a:rPr>
              <a:t>Señal de Peligro de Caídas (inglés)</a:t>
            </a:r>
            <a:endParaRPr lang="en-US" sz="2000" dirty="0"/>
          </a:p>
          <a:p>
            <a:r>
              <a:rPr lang="es-ES" sz="2000" dirty="0">
                <a:hlinkClick r:id="rId6"/>
              </a:rPr>
              <a:t>Señal de Peligro de Caídas (español)</a:t>
            </a:r>
            <a:endParaRPr lang="en-US" sz="2000" dirty="0"/>
          </a:p>
        </p:txBody>
      </p:sp>
      <p:sp>
        <p:nvSpPr>
          <p:cNvPr id="8" name="TextBox 7"/>
          <p:cNvSpPr txBox="1"/>
          <p:nvPr/>
        </p:nvSpPr>
        <p:spPr>
          <a:xfrm>
            <a:off x="202630" y="6093788"/>
            <a:ext cx="5798675" cy="523220"/>
          </a:xfrm>
          <a:prstGeom prst="rect">
            <a:avLst/>
          </a:prstGeom>
          <a:noFill/>
        </p:spPr>
        <p:txBody>
          <a:bodyPr wrap="square" rtlCol="0">
            <a:spAutoFit/>
          </a:bodyPr>
          <a:lstStyle/>
          <a:p>
            <a:pPr algn="ctr"/>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68902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5566557" cy="5979461"/>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92764A96-D9E1-519B-2E10-562E16932072}"/>
              </a:ext>
            </a:extLst>
          </p:cNvPr>
          <p:cNvSpPr txBox="1">
            <a:spLocks/>
          </p:cNvSpPr>
          <p:nvPr/>
        </p:nvSpPr>
        <p:spPr>
          <a:xfrm>
            <a:off x="5719156" y="225980"/>
            <a:ext cx="6274350" cy="101168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Monitor de </a:t>
            </a:r>
            <a:r>
              <a:rPr lang="en-US" sz="3600" dirty="0" err="1"/>
              <a:t>Seguridad</a:t>
            </a:r>
            <a:r>
              <a:rPr lang="en-US" sz="3600" dirty="0"/>
              <a:t> / </a:t>
            </a:r>
            <a:r>
              <a:rPr lang="en-US" sz="3600" dirty="0" err="1"/>
              <a:t>Líneas</a:t>
            </a:r>
            <a:r>
              <a:rPr lang="en-US" sz="3600" dirty="0"/>
              <a:t> de </a:t>
            </a:r>
            <a:r>
              <a:rPr lang="en-US" sz="3600" dirty="0" err="1"/>
              <a:t>Advertencia</a:t>
            </a:r>
            <a:endParaRPr lang="en-US" sz="3600" dirty="0"/>
          </a:p>
        </p:txBody>
      </p:sp>
      <p:sp>
        <p:nvSpPr>
          <p:cNvPr id="7" name="TextBox 6"/>
          <p:cNvSpPr txBox="1"/>
          <p:nvPr/>
        </p:nvSpPr>
        <p:spPr>
          <a:xfrm>
            <a:off x="5719156" y="1520349"/>
            <a:ext cx="6274350" cy="2246769"/>
          </a:xfrm>
          <a:prstGeom prst="rect">
            <a:avLst/>
          </a:prstGeom>
          <a:noFill/>
        </p:spPr>
        <p:txBody>
          <a:bodyPr wrap="square" rtlCol="0">
            <a:spAutoFit/>
          </a:bodyPr>
          <a:lstStyle/>
          <a:p>
            <a:r>
              <a:rPr lang="es-ES" sz="2000" dirty="0"/>
              <a:t>Haga clic en los botones para visualizar nuestras Fichas Técnicas de Monitoreo de Seguridad para Trabajos en Techo y Uso de Líneas de Advertencia.</a:t>
            </a:r>
            <a:endParaRPr lang="en-US" sz="2000" dirty="0"/>
          </a:p>
          <a:p>
            <a:endParaRPr lang="en-US" sz="2000" dirty="0"/>
          </a:p>
          <a:p>
            <a:r>
              <a:rPr lang="en-US" sz="2000" dirty="0">
                <a:hlinkClick r:id="rId4"/>
              </a:rPr>
              <a:t>Monitoreo de Seguridad</a:t>
            </a:r>
            <a:endParaRPr lang="en-US" sz="2000" dirty="0"/>
          </a:p>
          <a:p>
            <a:endParaRPr lang="en-US" sz="2000" dirty="0"/>
          </a:p>
          <a:p>
            <a:r>
              <a:rPr lang="en-US" sz="2000" dirty="0">
                <a:hlinkClick r:id="rId5"/>
              </a:rPr>
              <a:t>Líneas de Advertencia</a:t>
            </a:r>
            <a:endParaRPr lang="en-US" sz="2000" dirty="0"/>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10" name="TextBox 9"/>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opciones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13611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 y="2799876"/>
            <a:ext cx="12192001" cy="523220"/>
          </a:xfrm>
          <a:prstGeom prst="rect">
            <a:avLst/>
          </a:prstGeom>
          <a:noFill/>
        </p:spPr>
        <p:txBody>
          <a:bodyPr wrap="square" rtlCol="0">
            <a:spAutoFit/>
          </a:bodyPr>
          <a:lstStyle/>
          <a:p>
            <a:pPr algn="ctr"/>
            <a:r>
              <a:rPr lang="es-ES" sz="2800" b="1" dirty="0">
                <a:solidFill>
                  <a:schemeClr val="bg1"/>
                </a:solidFill>
                <a:latin typeface="Verdana" panose="020B0604030504040204" pitchFamily="34" charset="0"/>
                <a:ea typeface="Verdana" panose="020B0604030504040204" pitchFamily="34" charset="0"/>
                <a:cs typeface="Verdana" panose="020B0604030504040204" pitchFamily="34" charset="0"/>
              </a:rPr>
              <a:t>Principios Fundamentales de la Protección Contra Caídas </a:t>
            </a:r>
          </a:p>
        </p:txBody>
      </p:sp>
      <p:sp>
        <p:nvSpPr>
          <p:cNvPr id="8" name="TextBox 7"/>
          <p:cNvSpPr txBox="1"/>
          <p:nvPr/>
        </p:nvSpPr>
        <p:spPr>
          <a:xfrm>
            <a:off x="-1" y="3569317"/>
            <a:ext cx="12192000" cy="584775"/>
          </a:xfrm>
          <a:prstGeom prst="rect">
            <a:avLst/>
          </a:prstGeom>
          <a:noFill/>
        </p:spPr>
        <p:txBody>
          <a:bodyPr wrap="square" rtlCol="0">
            <a:spAutoFit/>
          </a:bodyPr>
          <a:lstStyle/>
          <a:p>
            <a:pPr algn="ctr"/>
            <a:r>
              <a:rPr lang="es-ES_tradnl" sz="3200" b="1" dirty="0">
                <a:solidFill>
                  <a:schemeClr val="bg1"/>
                </a:solidFill>
                <a:latin typeface="Verdana" panose="020B0604030504040204" pitchFamily="34" charset="0"/>
                <a:ea typeface="Verdana" panose="020B0604030504040204" pitchFamily="34" charset="0"/>
                <a:cs typeface="Verdana" panose="020B0604030504040204" pitchFamily="34" charset="0"/>
              </a:rPr>
              <a:t>Módulo 4: Demostraciones</a:t>
            </a:r>
            <a:endPar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Logotipo de DCBS">
            <a:extLst>
              <a:ext uri="{FF2B5EF4-FFF2-40B4-BE49-F238E27FC236}">
                <a16:creationId xmlns:a16="http://schemas.microsoft.com/office/drawing/2014/main" id="{8DFF29F7-5AA3-4767-7B35-D8EAB9C5A21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27818" y="182568"/>
            <a:ext cx="3371850" cy="1054324"/>
          </a:xfrm>
          <a:prstGeom prst="rect">
            <a:avLst/>
          </a:prstGeom>
        </p:spPr>
      </p:pic>
      <p:pic>
        <p:nvPicPr>
          <p:cNvPr id="4" name="Picture 3" descr="logotipo de Oregon OSHA ">
            <a:extLst>
              <a:ext uri="{FF2B5EF4-FFF2-40B4-BE49-F238E27FC236}">
                <a16:creationId xmlns:a16="http://schemas.microsoft.com/office/drawing/2014/main" id="{78AAC66A-A620-588F-2837-3735F5ED04F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01716" y="23661"/>
            <a:ext cx="2362466" cy="1372139"/>
          </a:xfrm>
          <a:prstGeom prst="rect">
            <a:avLst/>
          </a:prstGeom>
        </p:spPr>
      </p:pic>
    </p:spTree>
    <p:extLst>
      <p:ext uri="{BB962C8B-B14F-4D97-AF65-F5344CB8AC3E}">
        <p14:creationId xmlns:p14="http://schemas.microsoft.com/office/powerpoint/2010/main" val="3113411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6" name="Online Media 5" descr="VIDEO Inspección y mantenimiento del equipo de protección contra caídas | Seguridad, Peligros, Capacitación, Oregon OSHA">
            <a:hlinkClick r:id="" action="ppaction://media"/>
            <a:extLst>
              <a:ext uri="{FF2B5EF4-FFF2-40B4-BE49-F238E27FC236}">
                <a16:creationId xmlns:a16="http://schemas.microsoft.com/office/drawing/2014/main" id="{BD0FD2D8-6577-C81D-C750-C01AB6F0F0EA}"/>
              </a:ext>
            </a:extLst>
          </p:cNvPr>
          <p:cNvPicPr>
            <a:picLocks noRot="1" noChangeAspect="1"/>
          </p:cNvPicPr>
          <p:nvPr>
            <a:videoFile r:link="rId1"/>
          </p:nvPr>
        </p:nvPicPr>
        <p:blipFill>
          <a:blip r:embed="rId5"/>
          <a:stretch>
            <a:fillRect/>
          </a:stretch>
        </p:blipFill>
        <p:spPr>
          <a:xfrm>
            <a:off x="0" y="0"/>
            <a:ext cx="12192000" cy="5852796"/>
          </a:xfrm>
          <a:prstGeom prst="rect">
            <a:avLst/>
          </a:prstGeom>
        </p:spPr>
      </p:pic>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demostraciones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6220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6" name="Online Media 5" descr="VIDEO Cómo ponerse un arnés de protección contra caídas | Seguridad, Peligros, Formación, Oregon OSHA">
            <a:hlinkClick r:id="" action="ppaction://media"/>
            <a:extLst>
              <a:ext uri="{FF2B5EF4-FFF2-40B4-BE49-F238E27FC236}">
                <a16:creationId xmlns:a16="http://schemas.microsoft.com/office/drawing/2014/main" id="{4B5EC0CA-FDEA-2052-588D-307DAE113B85}"/>
              </a:ext>
            </a:extLst>
          </p:cNvPr>
          <p:cNvPicPr>
            <a:picLocks noRot="1" noChangeAspect="1"/>
          </p:cNvPicPr>
          <p:nvPr>
            <a:videoFile r:link="rId1"/>
          </p:nvPr>
        </p:nvPicPr>
        <p:blipFill>
          <a:blip r:embed="rId5"/>
          <a:stretch>
            <a:fillRect/>
          </a:stretch>
        </p:blipFill>
        <p:spPr>
          <a:xfrm>
            <a:off x="0" y="-5078"/>
            <a:ext cx="12192000" cy="5852796"/>
          </a:xfrm>
          <a:prstGeom prst="rect">
            <a:avLst/>
          </a:prstGeom>
        </p:spPr>
      </p:pic>
      <p:sp>
        <p:nvSpPr>
          <p:cNvPr id="7" name="TextBox 6"/>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demostraciones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2956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6" name="Online Media 5" descr="VIDEO Anclajes de protección contra caídas | Temporales y permanentes, Anclaje de cresta, Guardian, Oregon OSHA">
            <a:hlinkClick r:id="" action="ppaction://media"/>
            <a:extLst>
              <a:ext uri="{FF2B5EF4-FFF2-40B4-BE49-F238E27FC236}">
                <a16:creationId xmlns:a16="http://schemas.microsoft.com/office/drawing/2014/main" id="{73B32096-3583-3540-F25A-05F75D26D179}"/>
              </a:ext>
            </a:extLst>
          </p:cNvPr>
          <p:cNvPicPr>
            <a:picLocks noRot="1" noChangeAspect="1"/>
          </p:cNvPicPr>
          <p:nvPr>
            <a:videoFile r:link="rId1"/>
          </p:nvPr>
        </p:nvPicPr>
        <p:blipFill>
          <a:blip r:embed="rId5"/>
          <a:stretch>
            <a:fillRect/>
          </a:stretch>
        </p:blipFill>
        <p:spPr>
          <a:xfrm>
            <a:off x="0" y="-5078"/>
            <a:ext cx="12192000" cy="5852796"/>
          </a:xfrm>
          <a:prstGeom prst="rect">
            <a:avLst/>
          </a:prstGeom>
        </p:spPr>
      </p:pic>
      <p:sp>
        <p:nvSpPr>
          <p:cNvPr id="7" name="TextBox 6"/>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demostraciones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0064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5" name="Picture 4" descr="Ejemplos de anclaj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716"/>
            <a:ext cx="12192000" cy="5852797"/>
          </a:xfrm>
          <a:prstGeom prst="rect">
            <a:avLst/>
          </a:prstGeom>
        </p:spPr>
      </p:pic>
      <p:sp>
        <p:nvSpPr>
          <p:cNvPr id="7" name="TextBox 6"/>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demostraciones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08872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48640" cy="585279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1B1ED0A8-F4D5-D56D-ED49-C9B8FCAE5C70}"/>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Tipos</a:t>
            </a:r>
            <a:r>
              <a:rPr lang="en-US" sz="3600" dirty="0"/>
              <a:t> de </a:t>
            </a:r>
            <a:r>
              <a:rPr lang="en-US" sz="3600" dirty="0" err="1"/>
              <a:t>Anclaje</a:t>
            </a:r>
            <a:endParaRPr lang="en-US" sz="3600" dirty="0"/>
          </a:p>
        </p:txBody>
      </p:sp>
      <p:sp>
        <p:nvSpPr>
          <p:cNvPr id="7" name="TextBox 6"/>
          <p:cNvSpPr txBox="1"/>
          <p:nvPr/>
        </p:nvSpPr>
        <p:spPr>
          <a:xfrm>
            <a:off x="5602777" y="1060722"/>
            <a:ext cx="6274351" cy="3170099"/>
          </a:xfrm>
          <a:prstGeom prst="rect">
            <a:avLst/>
          </a:prstGeom>
          <a:noFill/>
        </p:spPr>
        <p:txBody>
          <a:bodyPr wrap="square" rtlCol="0">
            <a:spAutoFit/>
          </a:bodyPr>
          <a:lstStyle/>
          <a:p>
            <a:r>
              <a:rPr lang="es-ES" sz="2000" dirty="0"/>
              <a:t>Los anclajes pico se usan generalmente en la industria del techado y a menudo se dejan colocados después de finalizar el trabajo para tareas futuras.</a:t>
            </a:r>
          </a:p>
          <a:p>
            <a:endParaRPr lang="es-ES" sz="2000" dirty="0"/>
          </a:p>
          <a:p>
            <a:r>
              <a:rPr lang="es-ES" sz="2000" dirty="0"/>
              <a:t>Los anclajes para estructuras reticuladas o de vigas de </a:t>
            </a:r>
            <a:r>
              <a:rPr lang="es-ES" sz="2000" dirty="0" err="1"/>
              <a:t>armazon</a:t>
            </a:r>
            <a:r>
              <a:rPr lang="es-ES" sz="2000" dirty="0"/>
              <a:t> y los espaciadores se utilizan antes de que la estructura esté completamente enmarcada. Los espaciadores en particular, se implementan antes de que las estructuras reticuladas estén completamente revestidas.</a:t>
            </a:r>
            <a:endParaRPr lang="en-US" sz="1400" dirty="0"/>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10" name="TextBox 9"/>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demostraciones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54551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48640" cy="585279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0B9AF792-3E91-6B96-CF6C-243C5BAA10CD}"/>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Tipos</a:t>
            </a:r>
            <a:r>
              <a:rPr lang="en-US" sz="3600" dirty="0"/>
              <a:t> de </a:t>
            </a:r>
            <a:r>
              <a:rPr lang="en-US" sz="3600" dirty="0" err="1"/>
              <a:t>Anclaje</a:t>
            </a:r>
            <a:endParaRPr lang="en-US" sz="3600" dirty="0"/>
          </a:p>
        </p:txBody>
      </p:sp>
      <p:sp>
        <p:nvSpPr>
          <p:cNvPr id="7" name="TextBox 6"/>
          <p:cNvSpPr txBox="1"/>
          <p:nvPr/>
        </p:nvSpPr>
        <p:spPr>
          <a:xfrm>
            <a:off x="5602777" y="968637"/>
            <a:ext cx="6390729" cy="4455066"/>
          </a:xfrm>
          <a:prstGeom prst="rect">
            <a:avLst/>
          </a:prstGeom>
          <a:noFill/>
        </p:spPr>
        <p:txBody>
          <a:bodyPr wrap="square" rtlCol="0">
            <a:spAutoFit/>
          </a:bodyPr>
          <a:lstStyle/>
          <a:p>
            <a:r>
              <a:rPr lang="es-ES" sz="2000" dirty="0"/>
              <a:t>Las abrazaderas de ingeniería a menudo se asocian con 4 tipos de anclaje diferentes:</a:t>
            </a:r>
          </a:p>
          <a:p>
            <a:endParaRPr lang="es-ES" sz="1100" dirty="0"/>
          </a:p>
          <a:p>
            <a:pPr marL="342900" indent="-342900">
              <a:buFont typeface="Arial" panose="020B0604020202020204" pitchFamily="34" charset="0"/>
              <a:buChar char="•"/>
            </a:pPr>
            <a:r>
              <a:rPr lang="es-ES" sz="2000" dirty="0"/>
              <a:t>La abrazadera para vigas en I, que se ajusta a diferentes tamaños de vigas de acero.</a:t>
            </a:r>
          </a:p>
          <a:p>
            <a:pPr marL="342900" indent="-342900">
              <a:buFont typeface="Arial" panose="020B0604020202020204" pitchFamily="34" charset="0"/>
              <a:buChar char="•"/>
            </a:pPr>
            <a:endParaRPr lang="es-ES" sz="1050" dirty="0"/>
          </a:p>
          <a:p>
            <a:pPr marL="342900" indent="-342900">
              <a:buFont typeface="Arial" panose="020B0604020202020204" pitchFamily="34" charset="0"/>
              <a:buChar char="•"/>
            </a:pPr>
            <a:r>
              <a:rPr lang="es-ES" sz="2000" dirty="0"/>
              <a:t>El anclaje para carros de viga que les permite a los trabajadores un mayor acceso a las áreas de trabajo sin la necesidad de una cuerda de seguridad más larga.</a:t>
            </a:r>
          </a:p>
          <a:p>
            <a:pPr marL="342900" indent="-342900">
              <a:buFont typeface="Arial" panose="020B0604020202020204" pitchFamily="34" charset="0"/>
              <a:buChar char="•"/>
            </a:pPr>
            <a:endParaRPr lang="es-ES" sz="1000" dirty="0"/>
          </a:p>
          <a:p>
            <a:pPr marL="342900" indent="-342900">
              <a:buFont typeface="Arial" panose="020B0604020202020204" pitchFamily="34" charset="0"/>
              <a:buChar char="•"/>
            </a:pPr>
            <a:r>
              <a:rPr lang="es-ES" sz="2000" dirty="0"/>
              <a:t>El anclaje para la junta vertical del techo metálico que se sujeta a las juntas verticales de los techos metálicos.</a:t>
            </a:r>
          </a:p>
          <a:p>
            <a:pPr marL="342900" indent="-342900">
              <a:buFont typeface="Arial" panose="020B0604020202020204" pitchFamily="34" charset="0"/>
              <a:buChar char="•"/>
            </a:pPr>
            <a:endParaRPr lang="es-ES" sz="1000" dirty="0"/>
          </a:p>
          <a:p>
            <a:pPr marL="342900" indent="-342900">
              <a:buFont typeface="Arial" panose="020B0604020202020204" pitchFamily="34" charset="0"/>
              <a:buChar char="•"/>
            </a:pPr>
            <a:r>
              <a:rPr lang="es-ES" sz="2000" dirty="0"/>
              <a:t>Las abrazaderas para puertas y aperturas de ventanas que permite el anclaje entre los marcos o las aperturas de las ventanas de las construcciones.</a:t>
            </a:r>
            <a:endParaRPr lang="en-US" sz="1400" dirty="0"/>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10" name="TextBox 9"/>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demostraciones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22547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48640" cy="585279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E5C4879B-4216-6E6D-2B91-0D6A5D7A3FCA}"/>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Tipos</a:t>
            </a:r>
            <a:r>
              <a:rPr lang="en-US" sz="3600" dirty="0"/>
              <a:t> de </a:t>
            </a:r>
            <a:r>
              <a:rPr lang="en-US" sz="3600" dirty="0" err="1"/>
              <a:t>Anclaje</a:t>
            </a:r>
            <a:endParaRPr lang="en-US" sz="3600" dirty="0"/>
          </a:p>
        </p:txBody>
      </p:sp>
      <p:sp>
        <p:nvSpPr>
          <p:cNvPr id="7" name="TextBox 6"/>
          <p:cNvSpPr txBox="1"/>
          <p:nvPr/>
        </p:nvSpPr>
        <p:spPr>
          <a:xfrm>
            <a:off x="5602777" y="992563"/>
            <a:ext cx="6390729" cy="3978012"/>
          </a:xfrm>
          <a:prstGeom prst="rect">
            <a:avLst/>
          </a:prstGeom>
          <a:noFill/>
        </p:spPr>
        <p:txBody>
          <a:bodyPr wrap="square" rtlCol="0">
            <a:spAutoFit/>
          </a:bodyPr>
          <a:lstStyle/>
          <a:p>
            <a:r>
              <a:rPr lang="es-ES" sz="2000" dirty="0"/>
              <a:t>Los anclajes con correa a menudo se asocian con 3 tipos de anclajes diferentes:</a:t>
            </a:r>
          </a:p>
          <a:p>
            <a:endParaRPr lang="es-ES" sz="1050" dirty="0"/>
          </a:p>
          <a:p>
            <a:pPr marL="342900" indent="-342900">
              <a:buFont typeface="Arial" panose="020B0604020202020204" pitchFamily="34" charset="0"/>
              <a:buChar char="•"/>
            </a:pPr>
            <a:r>
              <a:rPr lang="es-ES" sz="2000" dirty="0"/>
              <a:t>La eslinga del anclaje de cable de acero que se utiliza alrededor de vigas estructurales de acero o en I.</a:t>
            </a:r>
          </a:p>
          <a:p>
            <a:pPr marL="342900" indent="-342900">
              <a:buFont typeface="Arial" panose="020B0604020202020204" pitchFamily="34" charset="0"/>
              <a:buChar char="•"/>
            </a:pPr>
            <a:endParaRPr lang="es-ES" sz="1100" dirty="0"/>
          </a:p>
          <a:p>
            <a:pPr marL="342900" indent="-342900">
              <a:buFont typeface="Arial" panose="020B0604020202020204" pitchFamily="34" charset="0"/>
              <a:buChar char="•"/>
            </a:pPr>
            <a:r>
              <a:rPr lang="es-ES" sz="2000" dirty="0"/>
              <a:t>El cable del anclaje para caída directa, apto para hormigón o acero, tiene un punto de anclaje que pasa a través de un pequeño agujero en una superficie elevada.</a:t>
            </a:r>
          </a:p>
          <a:p>
            <a:pPr marL="342900" indent="-342900">
              <a:buFont typeface="Arial" panose="020B0604020202020204" pitchFamily="34" charset="0"/>
              <a:buChar char="•"/>
            </a:pPr>
            <a:endParaRPr lang="es-ES" sz="1100" dirty="0"/>
          </a:p>
          <a:p>
            <a:pPr marL="342900" indent="-342900">
              <a:buFont typeface="Arial" panose="020B0604020202020204" pitchFamily="34" charset="0"/>
              <a:buChar char="•"/>
            </a:pPr>
            <a:r>
              <a:rPr lang="es-ES" sz="2000" dirty="0"/>
              <a:t>El anclaje con correa que se utiliza para estructuras horizontales robustas como las vigas. Tenga en cuenta que los bordes filosos o rugosos pueden causar daños en la correa.</a:t>
            </a:r>
            <a:endParaRPr lang="en-US" sz="1400"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10" name="TextBox 9"/>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demostraciones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433928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48641" cy="585279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330089FD-EE11-4FB1-C75D-3C8DA775DEFC}"/>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Tipos</a:t>
            </a:r>
            <a:r>
              <a:rPr lang="en-US" sz="3600" dirty="0"/>
              <a:t> de </a:t>
            </a:r>
            <a:r>
              <a:rPr lang="en-US" sz="3600" dirty="0" err="1"/>
              <a:t>Anclaje</a:t>
            </a:r>
            <a:endParaRPr lang="en-US" sz="3600" dirty="0"/>
          </a:p>
        </p:txBody>
      </p:sp>
      <p:sp>
        <p:nvSpPr>
          <p:cNvPr id="7" name="TextBox 6"/>
          <p:cNvSpPr txBox="1"/>
          <p:nvPr/>
        </p:nvSpPr>
        <p:spPr>
          <a:xfrm>
            <a:off x="5602777" y="947126"/>
            <a:ext cx="6390729" cy="4862870"/>
          </a:xfrm>
          <a:prstGeom prst="rect">
            <a:avLst/>
          </a:prstGeom>
          <a:noFill/>
        </p:spPr>
        <p:txBody>
          <a:bodyPr wrap="square" rtlCol="0">
            <a:spAutoFit/>
          </a:bodyPr>
          <a:lstStyle/>
          <a:p>
            <a:r>
              <a:rPr lang="es-ES" sz="2000" dirty="0"/>
              <a:t>Los anclajes de hormigón a menudo se asocian con 3 tipos de anclajes diferentes:</a:t>
            </a:r>
            <a:endParaRPr lang="en-US" sz="1200" dirty="0"/>
          </a:p>
          <a:p>
            <a:pPr marL="342900" indent="-342900">
              <a:buFont typeface="Arial" panose="020B0604020202020204" pitchFamily="34" charset="0"/>
              <a:buChar char="•"/>
            </a:pPr>
            <a:r>
              <a:rPr lang="es-ES" dirty="0"/>
              <a:t>La correa de anclaje para hormigón con anillo en "D", que la usan generalmente los empleados que trabajan en la realización del cimiento y encofrado. La correa está protegida por una manga o almohadilla que la protege del desgaste de la abrasión del concreto. Se enlaza alrededor de la barra de refuerzo durante el vertido y se corta al ras de la superficie cuando ya no se necesita.</a:t>
            </a:r>
          </a:p>
          <a:p>
            <a:pPr marL="342900" indent="-342900">
              <a:buFont typeface="Arial" panose="020B0604020202020204" pitchFamily="34" charset="0"/>
              <a:buChar char="•"/>
            </a:pPr>
            <a:endParaRPr lang="es-ES" dirty="0"/>
          </a:p>
          <a:p>
            <a:pPr marL="342900" indent="-342900">
              <a:buFont typeface="Arial" panose="020B0604020202020204" pitchFamily="34" charset="0"/>
              <a:buChar char="•"/>
            </a:pPr>
            <a:r>
              <a:rPr lang="es-ES" dirty="0"/>
              <a:t>El anclaje para hormigón prefabricado con el centro hueco que permite que un trabajador se amarre y se usa para tareas en hormigón hueco prefabricado.</a:t>
            </a:r>
          </a:p>
          <a:p>
            <a:pPr marL="342900" indent="-342900">
              <a:buFont typeface="Arial" panose="020B0604020202020204" pitchFamily="34" charset="0"/>
              <a:buChar char="•"/>
            </a:pPr>
            <a:endParaRPr lang="es-ES" dirty="0"/>
          </a:p>
          <a:p>
            <a:pPr marL="342900" indent="-342900">
              <a:buFont typeface="Arial" panose="020B0604020202020204" pitchFamily="34" charset="0"/>
              <a:buChar char="•"/>
            </a:pPr>
            <a:r>
              <a:rPr lang="es-ES" dirty="0"/>
              <a:t>El anclaje para pared </a:t>
            </a:r>
            <a:r>
              <a:rPr lang="es-ES" dirty="0" err="1"/>
              <a:t>atornillable</a:t>
            </a:r>
            <a:r>
              <a:rPr lang="es-ES" dirty="0"/>
              <a:t> que se puede usar como punto de anclaje temporal o permanente en una pared de hormigón vertical.</a:t>
            </a:r>
            <a:endParaRPr lang="en-US" sz="1200"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10" name="TextBox 9"/>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demostraciones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09772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pic>
        <p:nvPicPr>
          <p:cNvPr id="4" name="Online Media 3" descr="VIDEO - &quot;¡Hay SANGRE por todas partes!&quot; Caídas, lesiones en el lugar de trabajo, muertes">
            <a:hlinkClick r:id="" action="ppaction://media"/>
            <a:extLst>
              <a:ext uri="{FF2B5EF4-FFF2-40B4-BE49-F238E27FC236}">
                <a16:creationId xmlns:a16="http://schemas.microsoft.com/office/drawing/2014/main" id="{2D993EF4-31F8-1733-B473-097AAC11BFFC}"/>
              </a:ext>
            </a:extLst>
          </p:cNvPr>
          <p:cNvPicPr>
            <a:picLocks noRot="1" noChangeAspect="1"/>
          </p:cNvPicPr>
          <p:nvPr>
            <a:videoFile r:link="rId1"/>
          </p:nvPr>
        </p:nvPicPr>
        <p:blipFill>
          <a:blip r:embed="rId5"/>
          <a:stretch>
            <a:fillRect/>
          </a:stretch>
        </p:blipFill>
        <p:spPr>
          <a:xfrm>
            <a:off x="0" y="0"/>
            <a:ext cx="12192000" cy="5880305"/>
          </a:xfrm>
          <a:prstGeom prst="rect">
            <a:avLst/>
          </a:prstGeom>
        </p:spPr>
      </p:pic>
      <p:sp>
        <p:nvSpPr>
          <p:cNvPr id="6" name="TextBox 5"/>
          <p:cNvSpPr txBox="1"/>
          <p:nvPr/>
        </p:nvSpPr>
        <p:spPr>
          <a:xfrm>
            <a:off x="202630" y="6093788"/>
            <a:ext cx="5798675" cy="523220"/>
          </a:xfrm>
          <a:prstGeom prst="rect">
            <a:avLst/>
          </a:prstGeom>
          <a:noFill/>
        </p:spPr>
        <p:txBody>
          <a:bodyPr wrap="square" rtlCol="0">
            <a:spAutoFit/>
          </a:bodyPr>
          <a:lstStyle/>
          <a:p>
            <a:pPr algn="ctr"/>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8781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48641" cy="585279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4EAD9E8F-521D-B0B1-8A9E-446DDCD36501}"/>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Tipos</a:t>
            </a:r>
            <a:r>
              <a:rPr lang="en-US" sz="3600" dirty="0"/>
              <a:t> de </a:t>
            </a:r>
            <a:r>
              <a:rPr lang="en-US" sz="3600" dirty="0" err="1"/>
              <a:t>Anclaje</a:t>
            </a:r>
            <a:endParaRPr lang="en-US" sz="3600" dirty="0"/>
          </a:p>
        </p:txBody>
      </p:sp>
      <p:sp>
        <p:nvSpPr>
          <p:cNvPr id="7" name="TextBox 6"/>
          <p:cNvSpPr txBox="1"/>
          <p:nvPr/>
        </p:nvSpPr>
        <p:spPr>
          <a:xfrm>
            <a:off x="5602777" y="1055816"/>
            <a:ext cx="6390729" cy="3508653"/>
          </a:xfrm>
          <a:prstGeom prst="rect">
            <a:avLst/>
          </a:prstGeom>
          <a:noFill/>
        </p:spPr>
        <p:txBody>
          <a:bodyPr wrap="square" rtlCol="0">
            <a:spAutoFit/>
          </a:bodyPr>
          <a:lstStyle/>
          <a:p>
            <a:r>
              <a:rPr lang="es-ES" sz="2000" dirty="0"/>
              <a:t>Los anclajes soldados incluyen los siguientes:</a:t>
            </a:r>
            <a:endParaRPr lang="en-US" sz="2000" dirty="0"/>
          </a:p>
          <a:p>
            <a:pPr marL="342900" indent="-342900">
              <a:buFont typeface="Arial" panose="020B0604020202020204" pitchFamily="34" charset="0"/>
              <a:buChar char="•"/>
            </a:pPr>
            <a:r>
              <a:rPr lang="es-ES" sz="2000" dirty="0"/>
              <a:t>Un anclaje soldado con anillo en "D", que tiene un solo punto de anclaje con anillo en "D" que puede estar soldado a una estructura vertical de acero de manera temporal o permanente.</a:t>
            </a:r>
          </a:p>
          <a:p>
            <a:pPr marL="342900" indent="-342900">
              <a:buFont typeface="Arial" panose="020B0604020202020204" pitchFamily="34" charset="0"/>
              <a:buChar char="•"/>
            </a:pPr>
            <a:r>
              <a:rPr lang="es-ES" sz="2000" dirty="0"/>
              <a:t>El poste de anclaje soldado, que es un punto de anclaje soldado a una viga en I.</a:t>
            </a:r>
          </a:p>
          <a:p>
            <a:pPr marL="342900" indent="-342900">
              <a:buFont typeface="Arial" panose="020B0604020202020204" pitchFamily="34" charset="0"/>
              <a:buChar char="•"/>
            </a:pPr>
            <a:endParaRPr lang="en-US" sz="2000" dirty="0"/>
          </a:p>
          <a:p>
            <a:r>
              <a:rPr lang="es-ES" sz="2000" dirty="0"/>
              <a:t>El anclaje para cajas en zanjas con barandal se usa para realizar excavaciones profundas. Está diseñado con un punto de anclaje en un poste cerca del barandal.</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10" name="TextBox 9"/>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demostraciones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21961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48641" cy="585279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62C1F175-734E-5AFF-84C6-548CF53290CC}"/>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Tipos</a:t>
            </a:r>
            <a:r>
              <a:rPr lang="en-US" sz="3600" dirty="0"/>
              <a:t> de </a:t>
            </a:r>
            <a:r>
              <a:rPr lang="en-US" sz="3600" dirty="0" err="1"/>
              <a:t>Anclaje</a:t>
            </a:r>
            <a:endParaRPr lang="en-US" sz="3600" dirty="0"/>
          </a:p>
        </p:txBody>
      </p:sp>
      <p:sp>
        <p:nvSpPr>
          <p:cNvPr id="7" name="TextBox 6"/>
          <p:cNvSpPr txBox="1"/>
          <p:nvPr/>
        </p:nvSpPr>
        <p:spPr>
          <a:xfrm>
            <a:off x="5602777" y="1029344"/>
            <a:ext cx="6390729" cy="4739759"/>
          </a:xfrm>
          <a:prstGeom prst="rect">
            <a:avLst/>
          </a:prstGeom>
          <a:noFill/>
        </p:spPr>
        <p:txBody>
          <a:bodyPr wrap="square" rtlCol="0">
            <a:spAutoFit/>
          </a:bodyPr>
          <a:lstStyle/>
          <a:p>
            <a:r>
              <a:rPr lang="es-ES" dirty="0"/>
              <a:t>Los anclajes sin soldadura o sujetados con abrazaderas en el sitio incluyen los siguientes:</a:t>
            </a:r>
          </a:p>
          <a:p>
            <a:pPr marL="285750" indent="-285750">
              <a:buFont typeface="Arial" panose="020B0604020202020204" pitchFamily="34" charset="0"/>
              <a:buChar char="•"/>
            </a:pPr>
            <a:r>
              <a:rPr lang="es-ES" dirty="0"/>
              <a:t>Los tipos de sistemas móviles de protección contra caídas se pueden trasladar rápidamente a otros sitios y vienen en versiones que permiten el anclaje de más de un empleado.</a:t>
            </a:r>
          </a:p>
          <a:p>
            <a:pPr marL="285750" indent="-285750">
              <a:buFont typeface="Arial" panose="020B0604020202020204" pitchFamily="34" charset="0"/>
              <a:buChar char="•"/>
            </a:pPr>
            <a:endParaRPr lang="es-ES" sz="1000" dirty="0"/>
          </a:p>
          <a:p>
            <a:pPr marL="285750" indent="-285750">
              <a:buFont typeface="Arial" panose="020B0604020202020204" pitchFamily="34" charset="0"/>
              <a:buChar char="•"/>
            </a:pPr>
            <a:r>
              <a:rPr lang="es-ES" dirty="0"/>
              <a:t>El mástil de anclaje retráctil y giratorio que se ve generalmente en techos residenciales inclinados. Le permite al trabajador un amplio rango de movimiento y ayuda a elevar el punto de anclaje por encima del empleado.</a:t>
            </a:r>
          </a:p>
          <a:p>
            <a:pPr marL="285750" indent="-285750">
              <a:buFont typeface="Arial" panose="020B0604020202020204" pitchFamily="34" charset="0"/>
              <a:buChar char="•"/>
            </a:pPr>
            <a:endParaRPr lang="es-ES" sz="1000" dirty="0"/>
          </a:p>
          <a:p>
            <a:pPr marL="285750" indent="-285750">
              <a:buFont typeface="Arial" panose="020B0604020202020204" pitchFamily="34" charset="0"/>
              <a:buChar char="•"/>
            </a:pPr>
            <a:r>
              <a:rPr lang="es-ES" dirty="0"/>
              <a:t>El anclaje de peso muerto que se utiliza comúnmente cuando se realizan trabajados de techado y no puede martillar o perforar en la superficie. Está hecho de hormigón, acero y otros materiales pesados similares para brindar anclaje.</a:t>
            </a:r>
          </a:p>
          <a:p>
            <a:pPr marL="285750" indent="-285750">
              <a:buFont typeface="Arial" panose="020B0604020202020204" pitchFamily="34" charset="0"/>
              <a:buChar char="•"/>
            </a:pPr>
            <a:endParaRPr lang="es-ES" sz="1000" dirty="0"/>
          </a:p>
          <a:p>
            <a:pPr marL="285750" indent="-285750">
              <a:buFont typeface="Arial" panose="020B0604020202020204" pitchFamily="34" charset="0"/>
              <a:buChar char="•"/>
            </a:pPr>
            <a:r>
              <a:rPr lang="es-ES" dirty="0"/>
              <a:t>El anclaje </a:t>
            </a:r>
            <a:r>
              <a:rPr lang="es-ES" dirty="0" err="1"/>
              <a:t>atornillable</a:t>
            </a:r>
            <a:r>
              <a:rPr lang="es-ES" dirty="0"/>
              <a:t> que se utiliza en agujeros horizontales de acero.</a:t>
            </a:r>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10" name="TextBox 9"/>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demostraciones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94736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6" name="Online Media 5" descr="VIDEO Cómo calcular la distancia de caída | Protección contra caídas, Seguridad, Peligros, Formación, Oregon OSHA">
            <a:hlinkClick r:id="" action="ppaction://media"/>
            <a:extLst>
              <a:ext uri="{FF2B5EF4-FFF2-40B4-BE49-F238E27FC236}">
                <a16:creationId xmlns:a16="http://schemas.microsoft.com/office/drawing/2014/main" id="{38EA2F03-21BB-7568-FD3F-4037B071F664}"/>
              </a:ext>
            </a:extLst>
          </p:cNvPr>
          <p:cNvPicPr>
            <a:picLocks noRot="1" noChangeAspect="1"/>
          </p:cNvPicPr>
          <p:nvPr>
            <a:videoFile r:link="rId1"/>
          </p:nvPr>
        </p:nvPicPr>
        <p:blipFill>
          <a:blip r:embed="rId5"/>
          <a:stretch>
            <a:fillRect/>
          </a:stretch>
        </p:blipFill>
        <p:spPr>
          <a:xfrm>
            <a:off x="0" y="0"/>
            <a:ext cx="12192000" cy="5852796"/>
          </a:xfrm>
          <a:prstGeom prst="rect">
            <a:avLst/>
          </a:prstGeom>
        </p:spPr>
      </p:pic>
      <p:sp>
        <p:nvSpPr>
          <p:cNvPr id="7" name="TextBox 6"/>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demostraciones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894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5536276" cy="5946933"/>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6DE7FDA1-1FD7-6B56-12CF-AB33731D0F4C}"/>
              </a:ext>
            </a:extLst>
          </p:cNvPr>
          <p:cNvSpPr txBox="1">
            <a:spLocks/>
          </p:cNvSpPr>
          <p:nvPr/>
        </p:nvSpPr>
        <p:spPr>
          <a:xfrm>
            <a:off x="5719156" y="225980"/>
            <a:ext cx="6274350" cy="101168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Educador</a:t>
            </a:r>
            <a:r>
              <a:rPr lang="en-US" sz="3600" dirty="0"/>
              <a:t> </a:t>
            </a:r>
            <a:r>
              <a:rPr lang="en-US" sz="3600" dirty="0" err="1"/>
              <a:t>sobre</a:t>
            </a:r>
            <a:r>
              <a:rPr lang="en-US" sz="3600" dirty="0"/>
              <a:t> la </a:t>
            </a:r>
            <a:r>
              <a:rPr lang="en-US" sz="3600" dirty="0" err="1"/>
              <a:t>Distancia</a:t>
            </a:r>
            <a:r>
              <a:rPr lang="en-US" sz="3600" dirty="0"/>
              <a:t> de la </a:t>
            </a:r>
            <a:r>
              <a:rPr lang="en-US" sz="3600" dirty="0" err="1"/>
              <a:t>Caída</a:t>
            </a:r>
            <a:endParaRPr lang="en-US" sz="3600" dirty="0"/>
          </a:p>
        </p:txBody>
      </p:sp>
      <p:sp>
        <p:nvSpPr>
          <p:cNvPr id="7" name="TextBox 6"/>
          <p:cNvSpPr txBox="1"/>
          <p:nvPr/>
        </p:nvSpPr>
        <p:spPr>
          <a:xfrm>
            <a:off x="5719156" y="1465462"/>
            <a:ext cx="6157972" cy="1661993"/>
          </a:xfrm>
          <a:prstGeom prst="rect">
            <a:avLst/>
          </a:prstGeom>
          <a:noFill/>
        </p:spPr>
        <p:txBody>
          <a:bodyPr wrap="square" rtlCol="0">
            <a:spAutoFit/>
          </a:bodyPr>
          <a:lstStyle/>
          <a:p>
            <a:r>
              <a:rPr lang="es-ES" sz="2000" dirty="0"/>
              <a:t>Haga clic en el botón para ver al educador sobre la distancia de la caída de </a:t>
            </a:r>
            <a:r>
              <a:rPr lang="es-ES" sz="2000" dirty="0" err="1"/>
              <a:t>Oregon</a:t>
            </a:r>
            <a:r>
              <a:rPr lang="es-ES" sz="2000" dirty="0"/>
              <a:t> OSHA. El educador proporcionará 3 situaciones diferentes.</a:t>
            </a:r>
          </a:p>
          <a:p>
            <a:endParaRPr lang="en-US" sz="2000" b="1" dirty="0"/>
          </a:p>
          <a:p>
            <a:r>
              <a:rPr lang="es-ES" sz="2000" dirty="0">
                <a:hlinkClick r:id="rId4"/>
              </a:rPr>
              <a:t>Calculador de la Distancia de Caída de </a:t>
            </a:r>
            <a:r>
              <a:rPr lang="es-ES" sz="2000" dirty="0" err="1">
                <a:hlinkClick r:id="rId4"/>
              </a:rPr>
              <a:t>Oregon</a:t>
            </a:r>
            <a:r>
              <a:rPr lang="es-ES" sz="2000" dirty="0">
                <a:hlinkClick r:id="rId4"/>
              </a:rPr>
              <a:t> OSHA</a:t>
            </a:r>
            <a:endParaRPr lang="en-US" sz="2000"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10" name="TextBox 9"/>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demostraciones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403576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536274" cy="594693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3C4F6B7B-F03C-22E9-9884-0BE798C2BFD1}"/>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Caída</a:t>
            </a:r>
            <a:r>
              <a:rPr lang="en-US" sz="3600" dirty="0"/>
              <a:t> con Oscilación</a:t>
            </a:r>
          </a:p>
        </p:txBody>
      </p:sp>
      <p:sp>
        <p:nvSpPr>
          <p:cNvPr id="7" name="TextBox 6"/>
          <p:cNvSpPr txBox="1"/>
          <p:nvPr/>
        </p:nvSpPr>
        <p:spPr>
          <a:xfrm>
            <a:off x="5719156" y="1114440"/>
            <a:ext cx="5981232" cy="1323439"/>
          </a:xfrm>
          <a:prstGeom prst="rect">
            <a:avLst/>
          </a:prstGeom>
          <a:noFill/>
        </p:spPr>
        <p:txBody>
          <a:bodyPr wrap="square" rtlCol="0">
            <a:spAutoFit/>
          </a:bodyPr>
          <a:lstStyle/>
          <a:p>
            <a:r>
              <a:rPr lang="es-ES" sz="2000" dirty="0"/>
              <a:t>Para obtener más información sobre las caídas con oscilación, haga clic en el botón.</a:t>
            </a:r>
          </a:p>
          <a:p>
            <a:endParaRPr lang="en-US" sz="2000" dirty="0"/>
          </a:p>
          <a:p>
            <a:r>
              <a:rPr lang="es-ES" sz="2000" dirty="0">
                <a:hlinkClick r:id="rId4"/>
              </a:rPr>
              <a:t>Cómo Evaluar el Riesgo de Caída con Oscilación</a:t>
            </a:r>
            <a:endParaRPr lang="en-US" sz="2000"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10" name="TextBox 9"/>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demostraciones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6373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6" name="Online Media 5" descr="VIDEO Cómo rescatar a un trabajador caído | Protección contra caídas, Seguridad, Peligros, Formación, Oregon OSHA">
            <a:hlinkClick r:id="" action="ppaction://media"/>
            <a:extLst>
              <a:ext uri="{FF2B5EF4-FFF2-40B4-BE49-F238E27FC236}">
                <a16:creationId xmlns:a16="http://schemas.microsoft.com/office/drawing/2014/main" id="{CA6D1168-F39D-5196-F9A3-E035CAE78AC2}"/>
              </a:ext>
            </a:extLst>
          </p:cNvPr>
          <p:cNvPicPr>
            <a:picLocks noRot="1" noChangeAspect="1"/>
          </p:cNvPicPr>
          <p:nvPr>
            <a:videoFile r:link="rId1"/>
          </p:nvPr>
        </p:nvPicPr>
        <p:blipFill>
          <a:blip r:embed="rId5"/>
          <a:stretch>
            <a:fillRect/>
          </a:stretch>
        </p:blipFill>
        <p:spPr>
          <a:xfrm>
            <a:off x="0" y="-6168"/>
            <a:ext cx="12192000" cy="5864042"/>
          </a:xfrm>
          <a:prstGeom prst="rect">
            <a:avLst/>
          </a:prstGeom>
        </p:spPr>
      </p:pic>
      <p:sp>
        <p:nvSpPr>
          <p:cNvPr id="7" name="TextBox 6"/>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demostraciones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9202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527964" cy="5938005"/>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C1EE8FAA-B1AD-3E2C-EC2E-6040C8CC44BE}"/>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Rescate</a:t>
            </a:r>
            <a:endParaRPr lang="en-US" sz="3600" dirty="0"/>
          </a:p>
        </p:txBody>
      </p:sp>
      <p:sp>
        <p:nvSpPr>
          <p:cNvPr id="7" name="TextBox 6"/>
          <p:cNvSpPr txBox="1"/>
          <p:nvPr/>
        </p:nvSpPr>
        <p:spPr>
          <a:xfrm>
            <a:off x="5719156" y="1040768"/>
            <a:ext cx="6157972" cy="1631216"/>
          </a:xfrm>
          <a:prstGeom prst="rect">
            <a:avLst/>
          </a:prstGeom>
          <a:noFill/>
        </p:spPr>
        <p:txBody>
          <a:bodyPr wrap="square" rtlCol="0">
            <a:spAutoFit/>
          </a:bodyPr>
          <a:lstStyle/>
          <a:p>
            <a:r>
              <a:rPr lang="es-ES" sz="2000" dirty="0"/>
              <a:t>Para obtener más información sobre rescates, haga clic en el botón para consultar el boletín sobre Seguridad y Salud de </a:t>
            </a:r>
            <a:r>
              <a:rPr lang="es-ES" sz="2000" dirty="0" err="1"/>
              <a:t>Oregon</a:t>
            </a:r>
            <a:r>
              <a:rPr lang="es-ES" sz="2000" dirty="0"/>
              <a:t> OSHA.</a:t>
            </a:r>
          </a:p>
          <a:p>
            <a:endParaRPr lang="en-US" sz="2000" dirty="0"/>
          </a:p>
          <a:p>
            <a:r>
              <a:rPr lang="en-US" sz="2000" dirty="0">
                <a:hlinkClick r:id="rId4"/>
              </a:rPr>
              <a:t>Boletín (</a:t>
            </a:r>
            <a:r>
              <a:rPr lang="en-US" sz="2000" dirty="0" err="1">
                <a:hlinkClick r:id="rId4"/>
              </a:rPr>
              <a:t>Rescate</a:t>
            </a:r>
            <a:r>
              <a:rPr lang="en-US" sz="2000" dirty="0">
                <a:hlinkClick r:id="rId4"/>
              </a:rPr>
              <a:t>)</a:t>
            </a:r>
            <a:endParaRPr lang="en-US" sz="2000"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10" name="TextBox 9"/>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demostraciones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09015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6" name="Online Media 5" descr="VIDEO Cómo inspeccionar el equipo de protección contra caídas | Arnés, anclaje de perno, conectores, mosquetones">
            <a:hlinkClick r:id="" action="ppaction://media"/>
            <a:extLst>
              <a:ext uri="{FF2B5EF4-FFF2-40B4-BE49-F238E27FC236}">
                <a16:creationId xmlns:a16="http://schemas.microsoft.com/office/drawing/2014/main" id="{74D95822-F960-799C-2D55-337DA49DDF8B}"/>
              </a:ext>
            </a:extLst>
          </p:cNvPr>
          <p:cNvPicPr>
            <a:picLocks noRot="1" noChangeAspect="1"/>
          </p:cNvPicPr>
          <p:nvPr>
            <a:videoFile r:link="rId1"/>
          </p:nvPr>
        </p:nvPicPr>
        <p:blipFill>
          <a:blip r:embed="rId5"/>
          <a:stretch>
            <a:fillRect/>
          </a:stretch>
        </p:blipFill>
        <p:spPr>
          <a:xfrm>
            <a:off x="0" y="0"/>
            <a:ext cx="12192000" cy="5852796"/>
          </a:xfrm>
          <a:prstGeom prst="rect">
            <a:avLst/>
          </a:prstGeom>
        </p:spPr>
      </p:pic>
      <p:sp>
        <p:nvSpPr>
          <p:cNvPr id="7" name="TextBox 6"/>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demostraciones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3695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527964" cy="5938005"/>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87F7798E-5928-AA45-C747-B6B622D0E498}"/>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Inspección</a:t>
            </a:r>
            <a:r>
              <a:rPr lang="en-US" sz="3600" dirty="0"/>
              <a:t> del </a:t>
            </a:r>
            <a:r>
              <a:rPr lang="en-US" sz="3600" dirty="0" err="1"/>
              <a:t>Arnés</a:t>
            </a:r>
            <a:endParaRPr lang="en-US" sz="3600" dirty="0"/>
          </a:p>
        </p:txBody>
      </p:sp>
      <p:sp>
        <p:nvSpPr>
          <p:cNvPr id="7" name="TextBox 6"/>
          <p:cNvSpPr txBox="1"/>
          <p:nvPr/>
        </p:nvSpPr>
        <p:spPr>
          <a:xfrm>
            <a:off x="5719156" y="1077005"/>
            <a:ext cx="6274350" cy="1938992"/>
          </a:xfrm>
          <a:prstGeom prst="rect">
            <a:avLst/>
          </a:prstGeom>
          <a:noFill/>
        </p:spPr>
        <p:txBody>
          <a:bodyPr wrap="square" rtlCol="0">
            <a:spAutoFit/>
          </a:bodyPr>
          <a:lstStyle/>
          <a:p>
            <a:r>
              <a:rPr lang="es-ES" sz="2000" dirty="0"/>
              <a:t>Para obtener más información sobre la inspección de arneses, haga clic en el botón para consultar el boletín sobre Seguridad y Salud de </a:t>
            </a:r>
            <a:r>
              <a:rPr lang="es-ES" sz="2000" dirty="0" err="1"/>
              <a:t>Oregon</a:t>
            </a:r>
            <a:r>
              <a:rPr lang="es-ES" sz="2000" dirty="0"/>
              <a:t> OSHA que incluye infografía.</a:t>
            </a:r>
          </a:p>
          <a:p>
            <a:endParaRPr lang="en-US" sz="2000" dirty="0"/>
          </a:p>
          <a:p>
            <a:r>
              <a:rPr lang="en-US" sz="2000" dirty="0">
                <a:hlinkClick r:id="rId4"/>
              </a:rPr>
              <a:t>Boletín (Inspección del Arnés)</a:t>
            </a:r>
            <a:endParaRPr lang="en-US" sz="2000"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10" name="TextBox 9"/>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demostraciones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208220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 y="2799876"/>
            <a:ext cx="12192001" cy="523220"/>
          </a:xfrm>
          <a:prstGeom prst="rect">
            <a:avLst/>
          </a:prstGeom>
          <a:noFill/>
        </p:spPr>
        <p:txBody>
          <a:bodyPr wrap="square" rtlCol="0">
            <a:spAutoFit/>
          </a:bodyPr>
          <a:lstStyle/>
          <a:p>
            <a:pPr algn="ctr"/>
            <a:r>
              <a:rPr lang="es-ES" sz="2800" b="1" dirty="0">
                <a:solidFill>
                  <a:schemeClr val="bg1"/>
                </a:solidFill>
                <a:latin typeface="Verdana" panose="020B0604030504040204" pitchFamily="34" charset="0"/>
                <a:ea typeface="Verdana" panose="020B0604030504040204" pitchFamily="34" charset="0"/>
                <a:cs typeface="Verdana" panose="020B0604030504040204" pitchFamily="34" charset="0"/>
              </a:rPr>
              <a:t>Principios Fundamentales de la Protección Contra Caídas </a:t>
            </a:r>
          </a:p>
        </p:txBody>
      </p:sp>
      <p:sp>
        <p:nvSpPr>
          <p:cNvPr id="8" name="TextBox 7"/>
          <p:cNvSpPr txBox="1"/>
          <p:nvPr/>
        </p:nvSpPr>
        <p:spPr>
          <a:xfrm>
            <a:off x="0" y="3569317"/>
            <a:ext cx="12192000" cy="584775"/>
          </a:xfrm>
          <a:prstGeom prst="rect">
            <a:avLst/>
          </a:prstGeom>
          <a:noFill/>
        </p:spPr>
        <p:txBody>
          <a:bodyPr wrap="square" rtlCol="0">
            <a:spAutoFit/>
          </a:bodyPr>
          <a:lstStyle/>
          <a:p>
            <a:pPr algn="ctr"/>
            <a:r>
              <a:rPr lang="es-ES_tradnl" sz="3200" b="1" dirty="0">
                <a:solidFill>
                  <a:schemeClr val="bg1"/>
                </a:solidFill>
                <a:latin typeface="Verdana" panose="020B0604030504040204" pitchFamily="34" charset="0"/>
                <a:ea typeface="Verdana" panose="020B0604030504040204" pitchFamily="34" charset="0"/>
                <a:cs typeface="Verdana" panose="020B0604030504040204" pitchFamily="34" charset="0"/>
              </a:rPr>
              <a:t>Módulo 5: Capacitación</a:t>
            </a:r>
            <a:endPar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Logotipo de DCBS">
            <a:extLst>
              <a:ext uri="{FF2B5EF4-FFF2-40B4-BE49-F238E27FC236}">
                <a16:creationId xmlns:a16="http://schemas.microsoft.com/office/drawing/2014/main" id="{6297CCA2-2BB0-63F2-367D-E62E0B4031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27818" y="182568"/>
            <a:ext cx="3371850" cy="1054324"/>
          </a:xfrm>
          <a:prstGeom prst="rect">
            <a:avLst/>
          </a:prstGeom>
        </p:spPr>
      </p:pic>
      <p:pic>
        <p:nvPicPr>
          <p:cNvPr id="4" name="Picture 3" descr="logotipo de Oregon OSHA ">
            <a:extLst>
              <a:ext uri="{FF2B5EF4-FFF2-40B4-BE49-F238E27FC236}">
                <a16:creationId xmlns:a16="http://schemas.microsoft.com/office/drawing/2014/main" id="{4813A593-A18B-D6C9-E8EF-0AB5022E520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01716" y="23661"/>
            <a:ext cx="2362466" cy="1372139"/>
          </a:xfrm>
          <a:prstGeom prst="rect">
            <a:avLst/>
          </a:prstGeom>
        </p:spPr>
      </p:pic>
    </p:spTree>
    <p:extLst>
      <p:ext uri="{BB962C8B-B14F-4D97-AF65-F5344CB8AC3E}">
        <p14:creationId xmlns:p14="http://schemas.microsoft.com/office/powerpoint/2010/main" val="120814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400"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4" name="Title 4">
            <a:extLst>
              <a:ext uri="{FF2B5EF4-FFF2-40B4-BE49-F238E27FC236}">
                <a16:creationId xmlns:a16="http://schemas.microsoft.com/office/drawing/2014/main" id="{CC765642-B5BF-43BC-64BF-0FE7987DC437}"/>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Estadísticas</a:t>
            </a:r>
            <a:r>
              <a:rPr lang="en-US" sz="3600" dirty="0"/>
              <a:t> de </a:t>
            </a:r>
            <a:r>
              <a:rPr lang="en-US" sz="3600" dirty="0" err="1"/>
              <a:t>Caídas</a:t>
            </a:r>
            <a:endParaRPr lang="en-US" sz="3600" dirty="0"/>
          </a:p>
        </p:txBody>
      </p:sp>
      <p:sp>
        <p:nvSpPr>
          <p:cNvPr id="7" name="TextBox 6"/>
          <p:cNvSpPr txBox="1"/>
          <p:nvPr/>
        </p:nvSpPr>
        <p:spPr>
          <a:xfrm>
            <a:off x="5719156" y="1040433"/>
            <a:ext cx="6274351" cy="3293209"/>
          </a:xfrm>
          <a:prstGeom prst="rect">
            <a:avLst/>
          </a:prstGeom>
          <a:noFill/>
        </p:spPr>
        <p:txBody>
          <a:bodyPr wrap="square" rtlCol="0">
            <a:spAutoFit/>
          </a:bodyPr>
          <a:lstStyle/>
          <a:p>
            <a:r>
              <a:rPr lang="es-ES" sz="2000" dirty="0"/>
              <a:t>Las caídas fatales a un nivel inferior en la construcción privada aumentaron de 255 en 2011 a 370 en 2016, un aumento del 45%.</a:t>
            </a:r>
          </a:p>
          <a:p>
            <a:endParaRPr lang="es-ES" sz="2000" dirty="0"/>
          </a:p>
          <a:p>
            <a:r>
              <a:rPr lang="es-ES" sz="2000" dirty="0"/>
              <a:t>En la combinación de todas las demás industrias, el aumento fue del 10%. Durante 6 años, más de la mitad de las caídas fatales a un nivel inferior se produjeron en la construcción privada.</a:t>
            </a:r>
            <a:endParaRPr lang="es-ES" sz="2400" dirty="0"/>
          </a:p>
          <a:p>
            <a:endParaRPr lang="en-US" sz="2400" dirty="0"/>
          </a:p>
          <a:p>
            <a:pPr algn="r"/>
            <a:r>
              <a:rPr lang="es-ES" sz="1600" i="1" dirty="0"/>
              <a:t>Oficina de Estadísticas Laborales de los EE. UU.</a:t>
            </a:r>
            <a:endParaRPr lang="en-US" sz="1600" i="1" dirty="0"/>
          </a:p>
        </p:txBody>
      </p:sp>
      <p:sp>
        <p:nvSpPr>
          <p:cNvPr id="8" name="TextBox 7"/>
          <p:cNvSpPr txBox="1"/>
          <p:nvPr/>
        </p:nvSpPr>
        <p:spPr>
          <a:xfrm>
            <a:off x="202630" y="6093788"/>
            <a:ext cx="5798675" cy="523220"/>
          </a:xfrm>
          <a:prstGeom prst="rect">
            <a:avLst/>
          </a:prstGeom>
          <a:noFill/>
        </p:spPr>
        <p:txBody>
          <a:bodyPr wrap="square" rtlCol="0">
            <a:spAutoFit/>
          </a:bodyPr>
          <a:lstStyle/>
          <a:p>
            <a:pPr algn="ctr"/>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793086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nline Media 3" descr="VIDEO Por qué es importante la formación en protección contra caídas | Seguridad, Peligros, Formación, Oregon OSHA">
            <a:hlinkClick r:id="" action="ppaction://media"/>
            <a:extLst>
              <a:ext uri="{FF2B5EF4-FFF2-40B4-BE49-F238E27FC236}">
                <a16:creationId xmlns:a16="http://schemas.microsoft.com/office/drawing/2014/main" id="{8C23B176-6BF6-0BD6-66A8-FB730EFC7489}"/>
              </a:ext>
              <a:ext uri="{C183D7F6-B498-43B3-948B-1728B52AA6E4}">
                <adec:decorative xmlns:adec="http://schemas.microsoft.com/office/drawing/2017/decorative" val="0"/>
              </a:ext>
            </a:extLst>
          </p:cNvPr>
          <p:cNvPicPr>
            <a:picLocks noRot="1" noChangeAspect="1"/>
          </p:cNvPicPr>
          <p:nvPr>
            <a:videoFile r:link="rId1"/>
          </p:nvPr>
        </p:nvPicPr>
        <p:blipFill>
          <a:blip r:embed="rId4"/>
          <a:stretch>
            <a:fillRect/>
          </a:stretch>
        </p:blipFill>
        <p:spPr>
          <a:xfrm>
            <a:off x="0" y="0"/>
            <a:ext cx="12192000" cy="5852796"/>
          </a:xfrm>
          <a:prstGeom prst="rect">
            <a:avLst/>
          </a:prstGeom>
        </p:spPr>
      </p:pic>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5: capacitación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Tree>
    <p:extLst>
      <p:ext uri="{BB962C8B-B14F-4D97-AF65-F5344CB8AC3E}">
        <p14:creationId xmlns:p14="http://schemas.microsoft.com/office/powerpoint/2010/main" val="128377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pic>
        <p:nvPicPr>
          <p:cNvPr id="4" name="Online Media 3" descr="VIDEO Temas de capacitación sobre protección contra caídas | Capacitación de los trabajadores en el uso de la protección contra caídas">
            <a:hlinkClick r:id="" action="ppaction://media"/>
            <a:extLst>
              <a:ext uri="{FF2B5EF4-FFF2-40B4-BE49-F238E27FC236}">
                <a16:creationId xmlns:a16="http://schemas.microsoft.com/office/drawing/2014/main" id="{81CFFB96-92FC-4D2C-4879-C7827EDD3E1B}"/>
              </a:ext>
            </a:extLst>
          </p:cNvPr>
          <p:cNvPicPr>
            <a:picLocks noRot="1" noChangeAspect="1"/>
          </p:cNvPicPr>
          <p:nvPr>
            <a:videoFile r:link="rId1"/>
          </p:nvPr>
        </p:nvPicPr>
        <p:blipFill>
          <a:blip r:embed="rId5"/>
          <a:stretch>
            <a:fillRect/>
          </a:stretch>
        </p:blipFill>
        <p:spPr>
          <a:xfrm>
            <a:off x="0" y="0"/>
            <a:ext cx="12192000" cy="5857292"/>
          </a:xfrm>
          <a:prstGeom prst="rect">
            <a:avLst/>
          </a:prstGeom>
        </p:spPr>
      </p:pic>
      <p:sp>
        <p:nvSpPr>
          <p:cNvPr id="6" name="TextBox 5"/>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5: capacitación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9726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pic>
        <p:nvPicPr>
          <p:cNvPr id="4" name="Online Media 3" descr="VIDEO Formación de su equipo para la protección contra caídas | 3M, Guardian, Miller, DBI-Sala, ACME Supply, Oregon OSHA">
            <a:hlinkClick r:id="" action="ppaction://media"/>
            <a:extLst>
              <a:ext uri="{FF2B5EF4-FFF2-40B4-BE49-F238E27FC236}">
                <a16:creationId xmlns:a16="http://schemas.microsoft.com/office/drawing/2014/main" id="{6E399411-76C5-7612-F09D-C6E834509F19}"/>
              </a:ext>
            </a:extLst>
          </p:cNvPr>
          <p:cNvPicPr>
            <a:picLocks noRot="1" noChangeAspect="1"/>
          </p:cNvPicPr>
          <p:nvPr>
            <a:videoFile r:link="rId1"/>
          </p:nvPr>
        </p:nvPicPr>
        <p:blipFill>
          <a:blip r:embed="rId5"/>
          <a:stretch>
            <a:fillRect/>
          </a:stretch>
        </p:blipFill>
        <p:spPr>
          <a:xfrm>
            <a:off x="0" y="-5078"/>
            <a:ext cx="12192000" cy="5852796"/>
          </a:xfrm>
          <a:prstGeom prst="rect">
            <a:avLst/>
          </a:prstGeom>
        </p:spPr>
      </p:pic>
      <p:sp>
        <p:nvSpPr>
          <p:cNvPr id="6" name="TextBox 5"/>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5: capacitación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2086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27963" cy="5938004"/>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4">
            <a:extLst>
              <a:ext uri="{FF2B5EF4-FFF2-40B4-BE49-F238E27FC236}">
                <a16:creationId xmlns:a16="http://schemas.microsoft.com/office/drawing/2014/main" id="{AA4EE825-6E4D-C7DC-75D2-A0E3A39094B6}"/>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Rescate</a:t>
            </a:r>
            <a:endParaRPr lang="en-US" sz="3600" dirty="0"/>
          </a:p>
        </p:txBody>
      </p:sp>
      <p:sp>
        <p:nvSpPr>
          <p:cNvPr id="7" name="TextBox 6"/>
          <p:cNvSpPr txBox="1"/>
          <p:nvPr/>
        </p:nvSpPr>
        <p:spPr>
          <a:xfrm>
            <a:off x="5719154" y="1033369"/>
            <a:ext cx="6274350" cy="4401205"/>
          </a:xfrm>
          <a:prstGeom prst="rect">
            <a:avLst/>
          </a:prstGeom>
          <a:noFill/>
        </p:spPr>
        <p:txBody>
          <a:bodyPr wrap="square" rtlCol="0">
            <a:spAutoFit/>
          </a:bodyPr>
          <a:lstStyle/>
          <a:p>
            <a:r>
              <a:rPr lang="es-ES" sz="2000" dirty="0"/>
              <a:t>Con respecto a la certificación de la capacitación, el empleador debe verificar que se cumpla mediante la preparación del registro de certificación por escrito. Este registro debe tener el nombre u otra identificación del empleado capacitado, las fechas de la capacitación y la firma de la persona que la llevó a cabo o el empleador. </a:t>
            </a:r>
          </a:p>
          <a:p>
            <a:endParaRPr lang="es-ES" sz="2000" dirty="0"/>
          </a:p>
          <a:p>
            <a:r>
              <a:rPr lang="es-ES" sz="2000" dirty="0"/>
              <a:t>Una vez que todo esto esté completo, debe guardar la última certificación de capacitación. En algunas ocasiones, el empleado puede haber recibido capacitación de un empleador anterior. Si el empleador actual se basa en esto, el registro debe indicar que el empleador actual estableció que la capacitación previa fue adecuada, en lugar de la fecha de la capacitación actual.</a:t>
            </a:r>
            <a:endParaRPr lang="en-US" sz="2800"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5: capacitación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474222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527964" cy="5938005"/>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314762EF-B9D4-6053-7439-6A1C09500F1F}"/>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Volver a </a:t>
            </a:r>
            <a:r>
              <a:rPr lang="en-US" sz="3600" dirty="0" err="1"/>
              <a:t>Capacitarse</a:t>
            </a:r>
            <a:endParaRPr lang="en-US" sz="3600" dirty="0"/>
          </a:p>
        </p:txBody>
      </p:sp>
      <p:sp>
        <p:nvSpPr>
          <p:cNvPr id="7" name="TextBox 6"/>
          <p:cNvSpPr txBox="1"/>
          <p:nvPr/>
        </p:nvSpPr>
        <p:spPr>
          <a:xfrm>
            <a:off x="5719155" y="963911"/>
            <a:ext cx="6274350" cy="4401205"/>
          </a:xfrm>
          <a:prstGeom prst="rect">
            <a:avLst/>
          </a:prstGeom>
          <a:noFill/>
        </p:spPr>
        <p:txBody>
          <a:bodyPr wrap="square" rtlCol="0">
            <a:spAutoFit/>
          </a:bodyPr>
          <a:lstStyle/>
          <a:p>
            <a:r>
              <a:rPr lang="es-ES" sz="2000" dirty="0"/>
              <a:t>Cuando el empleador tiene motivos para creer que un empleado que ya ha recibido capacitación no cuenta con los conocimientos o las habilidades exigidas, tiene que volver a capacitarlo. </a:t>
            </a:r>
          </a:p>
          <a:p>
            <a:endParaRPr lang="es-ES" sz="2000" dirty="0"/>
          </a:p>
          <a:p>
            <a:r>
              <a:rPr lang="es-ES" sz="2000" dirty="0"/>
              <a:t>Los ejemplos donde se exige volver a capacitar incluyen los siguientes:</a:t>
            </a:r>
            <a:endParaRPr lang="en-US" sz="2000" dirty="0"/>
          </a:p>
          <a:p>
            <a:pPr marL="342900" indent="-342900">
              <a:buFont typeface="Arial" panose="020B0604020202020204" pitchFamily="34" charset="0"/>
              <a:buChar char="•"/>
            </a:pPr>
            <a:r>
              <a:rPr lang="es-ES" sz="2000" dirty="0"/>
              <a:t>Los cambios en el lugar de trabajo o los sistemas de protección contra caídas que se utilizan hicieron que la capacitación previa quede obsoleta.</a:t>
            </a:r>
          </a:p>
          <a:p>
            <a:pPr marL="342900" indent="-342900">
              <a:buFont typeface="Arial" panose="020B0604020202020204" pitchFamily="34" charset="0"/>
              <a:buChar char="•"/>
            </a:pPr>
            <a:endParaRPr lang="es-ES" sz="2000" dirty="0"/>
          </a:p>
          <a:p>
            <a:pPr marL="342900" indent="-342900">
              <a:buFont typeface="Arial" panose="020B0604020202020204" pitchFamily="34" charset="0"/>
              <a:buChar char="•"/>
            </a:pPr>
            <a:r>
              <a:rPr lang="es-ES" sz="2000" dirty="0"/>
              <a:t>Es evidente que el empleado no ha retenido los conocimientos y las habilidades necesarias de la capacitación.</a:t>
            </a:r>
            <a:endParaRPr lang="en-US" sz="2000"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10" name="TextBox 9"/>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5: capacitación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101338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66555" cy="5979459"/>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F98EBAC7-C557-45CC-9C41-057EEAC4A96F}"/>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Requisitos</a:t>
            </a:r>
            <a:r>
              <a:rPr lang="en-US" sz="3600" dirty="0"/>
              <a:t> de </a:t>
            </a:r>
            <a:r>
              <a:rPr lang="en-US" sz="3600" dirty="0" err="1"/>
              <a:t>Capacitación</a:t>
            </a:r>
            <a:r>
              <a:rPr lang="en-US" sz="3600" dirty="0"/>
              <a:t> </a:t>
            </a:r>
          </a:p>
        </p:txBody>
      </p:sp>
      <p:sp>
        <p:nvSpPr>
          <p:cNvPr id="7" name="TextBox 6"/>
          <p:cNvSpPr txBox="1"/>
          <p:nvPr/>
        </p:nvSpPr>
        <p:spPr>
          <a:xfrm>
            <a:off x="5602777" y="904940"/>
            <a:ext cx="6589223" cy="4878259"/>
          </a:xfrm>
          <a:prstGeom prst="rect">
            <a:avLst/>
          </a:prstGeom>
          <a:noFill/>
        </p:spPr>
        <p:txBody>
          <a:bodyPr wrap="square" rtlCol="0">
            <a:spAutoFit/>
          </a:bodyPr>
          <a:lstStyle/>
          <a:p>
            <a:endParaRPr lang="en-US" sz="200" dirty="0"/>
          </a:p>
          <a:p>
            <a:r>
              <a:rPr lang="es-ES" sz="2200" dirty="0"/>
              <a:t>Antes de que un empleado esté expuesto a un riesgo de sufrir caídas, el empleador debe proporcionar una capacitación para cada uno de ellos que utilice sistemas personales de protección contra caídas o para aquellos que tengan la obligación de recibir capacitación según lo especificado por </a:t>
            </a:r>
            <a:r>
              <a:rPr lang="es-ES" sz="2200" dirty="0" err="1"/>
              <a:t>Oregon</a:t>
            </a:r>
            <a:r>
              <a:rPr lang="es-ES" sz="2200" dirty="0"/>
              <a:t> OSHA.</a:t>
            </a:r>
          </a:p>
          <a:p>
            <a:endParaRPr lang="es-ES" sz="900" dirty="0"/>
          </a:p>
          <a:p>
            <a:r>
              <a:rPr lang="es-ES" sz="2200" dirty="0"/>
              <a:t>Para obtener más información sobre las capacitaciones, haga clic en los botones.</a:t>
            </a:r>
          </a:p>
          <a:p>
            <a:endParaRPr lang="en-US" sz="2200" dirty="0"/>
          </a:p>
          <a:p>
            <a:pPr marL="285750" indent="-285750">
              <a:buFont typeface="Arial" panose="020B0604020202020204" pitchFamily="34" charset="0"/>
              <a:buChar char="•"/>
            </a:pPr>
            <a:r>
              <a:rPr lang="es-ES" dirty="0">
                <a:hlinkClick r:id="rId4"/>
              </a:rPr>
              <a:t>Protección contra caídas en las tareas de construcción</a:t>
            </a:r>
            <a:endParaRPr lang="en-US" sz="500" dirty="0"/>
          </a:p>
          <a:p>
            <a:pPr marL="285750" indent="-285750">
              <a:buFont typeface="Arial" panose="020B0604020202020204" pitchFamily="34" charset="0"/>
              <a:buChar char="•"/>
            </a:pPr>
            <a:r>
              <a:rPr lang="es-ES" dirty="0">
                <a:hlinkClick r:id="rId5"/>
              </a:rPr>
              <a:t>Control de la seguridad en las tareas de techado</a:t>
            </a:r>
            <a:endParaRPr lang="en-US" sz="500" dirty="0"/>
          </a:p>
          <a:p>
            <a:pPr marL="285750" indent="-285750">
              <a:buFont typeface="Arial" panose="020B0604020202020204" pitchFamily="34" charset="0"/>
              <a:buChar char="•"/>
            </a:pPr>
            <a:r>
              <a:rPr lang="es-ES" dirty="0">
                <a:hlinkClick r:id="rId6"/>
              </a:rPr>
              <a:t>División 3, Subdivisión M, Protección contra Caídas</a:t>
            </a:r>
            <a:endParaRPr lang="en-US" sz="500" dirty="0"/>
          </a:p>
          <a:p>
            <a:pPr marL="285750" indent="-285750">
              <a:buFont typeface="Arial" panose="020B0604020202020204" pitchFamily="34" charset="0"/>
              <a:buChar char="•"/>
            </a:pPr>
            <a:r>
              <a:rPr lang="es-ES" dirty="0">
                <a:hlinkClick r:id="rId7"/>
              </a:rPr>
              <a:t>Superficies transitables de trabajo: a simple vista</a:t>
            </a:r>
            <a:endParaRPr lang="en-US" sz="500" dirty="0"/>
          </a:p>
          <a:p>
            <a:pPr marL="285750" indent="-285750">
              <a:buFont typeface="Arial" panose="020B0604020202020204" pitchFamily="34" charset="0"/>
              <a:buChar char="•"/>
            </a:pPr>
            <a:r>
              <a:rPr lang="es-ES" dirty="0">
                <a:hlinkClick r:id="rId8"/>
              </a:rPr>
              <a:t>División 2, Subdivisión D, Superficies Transitables de Trabajo</a:t>
            </a:r>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10" name="TextBox 9"/>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5: capacitación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321735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48641" cy="585279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A875A319-E184-CD07-286E-B473E622B209}"/>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Recursos</a:t>
            </a:r>
            <a:r>
              <a:rPr lang="en-US" sz="3600" dirty="0"/>
              <a:t> </a:t>
            </a:r>
            <a:r>
              <a:rPr lang="en-US" sz="3600" dirty="0" err="1"/>
              <a:t>Adicionales</a:t>
            </a:r>
            <a:endParaRPr lang="en-US" sz="3600" dirty="0"/>
          </a:p>
        </p:txBody>
      </p:sp>
      <p:sp>
        <p:nvSpPr>
          <p:cNvPr id="7" name="TextBox 6"/>
          <p:cNvSpPr txBox="1"/>
          <p:nvPr/>
        </p:nvSpPr>
        <p:spPr>
          <a:xfrm>
            <a:off x="5719156" y="1033369"/>
            <a:ext cx="6157972" cy="3785652"/>
          </a:xfrm>
          <a:prstGeom prst="rect">
            <a:avLst/>
          </a:prstGeom>
          <a:noFill/>
        </p:spPr>
        <p:txBody>
          <a:bodyPr wrap="square" rtlCol="0">
            <a:spAutoFit/>
          </a:bodyPr>
          <a:lstStyle/>
          <a:p>
            <a:r>
              <a:rPr lang="es-ES" sz="2000" dirty="0"/>
              <a:t>Existen muchos lugares para obtener recursos de capacitación. Hemos proporcionado una lista de varias compañías que ofrecen materiales de capacitación.</a:t>
            </a:r>
          </a:p>
          <a:p>
            <a:endParaRPr lang="es-ES" sz="2000" dirty="0"/>
          </a:p>
          <a:p>
            <a:r>
              <a:rPr lang="es-ES" sz="2000" dirty="0"/>
              <a:t>Haga clic en los botones para ver sus sitios web.</a:t>
            </a:r>
          </a:p>
          <a:p>
            <a:endParaRPr lang="en-US" sz="2000" dirty="0"/>
          </a:p>
          <a:p>
            <a:pPr marL="285750" indent="-285750">
              <a:buFont typeface="Arial" panose="020B0604020202020204" pitchFamily="34" charset="0"/>
              <a:buChar char="•"/>
            </a:pPr>
            <a:r>
              <a:rPr lang="en-US" sz="2000" dirty="0">
                <a:hlinkClick r:id="rId4"/>
              </a:rPr>
              <a:t>3M | DBI SALA | PROTECTA</a:t>
            </a:r>
            <a:endParaRPr lang="en-US" sz="2000" dirty="0"/>
          </a:p>
          <a:p>
            <a:pPr marL="285750" indent="-285750">
              <a:buFont typeface="Arial" panose="020B0604020202020204" pitchFamily="34" charset="0"/>
              <a:buChar char="•"/>
            </a:pPr>
            <a:r>
              <a:rPr lang="en-US" sz="2000" dirty="0">
                <a:hlinkClick r:id="rId5"/>
              </a:rPr>
              <a:t>Guardian Fall Protection</a:t>
            </a:r>
            <a:endParaRPr lang="en-US" sz="2000" dirty="0"/>
          </a:p>
          <a:p>
            <a:pPr marL="285750" indent="-285750">
              <a:buFont typeface="Arial" panose="020B0604020202020204" pitchFamily="34" charset="0"/>
              <a:buChar char="•"/>
            </a:pPr>
            <a:r>
              <a:rPr lang="en-US" sz="2000" dirty="0">
                <a:hlinkClick r:id="rId6"/>
              </a:rPr>
              <a:t>GRAVITEC</a:t>
            </a:r>
            <a:endParaRPr lang="en-US" sz="2000" dirty="0"/>
          </a:p>
          <a:p>
            <a:pPr marL="285750" indent="-285750">
              <a:buFont typeface="Arial" panose="020B0604020202020204" pitchFamily="34" charset="0"/>
              <a:buChar char="•"/>
            </a:pPr>
            <a:r>
              <a:rPr lang="en-US" sz="2000" dirty="0">
                <a:hlinkClick r:id="rId7"/>
              </a:rPr>
              <a:t>ACME University</a:t>
            </a:r>
            <a:endParaRPr lang="en-US" sz="2000" dirty="0"/>
          </a:p>
          <a:p>
            <a:pPr marL="285750" indent="-285750">
              <a:buFont typeface="Arial" panose="020B0604020202020204" pitchFamily="34" charset="0"/>
              <a:buChar char="•"/>
            </a:pPr>
            <a:r>
              <a:rPr lang="en-US" sz="2000" dirty="0">
                <a:hlinkClick r:id="rId8"/>
              </a:rPr>
              <a:t>Honeywell</a:t>
            </a:r>
            <a:endParaRPr lang="en-US" sz="2000" dirty="0"/>
          </a:p>
          <a:p>
            <a:pPr marL="285750" indent="-285750">
              <a:buFont typeface="Arial" panose="020B0604020202020204" pitchFamily="34" charset="0"/>
              <a:buChar char="•"/>
            </a:pPr>
            <a:r>
              <a:rPr lang="en-US" sz="2000" dirty="0">
                <a:hlinkClick r:id="rId9"/>
              </a:rPr>
              <a:t>OR OSHA Topic Index</a:t>
            </a:r>
            <a:endParaRPr lang="en-US" sz="2000"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10" name="TextBox 9"/>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5: capacitación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54548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 y="2799876"/>
            <a:ext cx="12192001" cy="523220"/>
          </a:xfrm>
          <a:prstGeom prst="rect">
            <a:avLst/>
          </a:prstGeom>
          <a:noFill/>
        </p:spPr>
        <p:txBody>
          <a:bodyPr wrap="square" rtlCol="0">
            <a:spAutoFit/>
          </a:bodyPr>
          <a:lstStyle/>
          <a:p>
            <a:pPr algn="ctr"/>
            <a:r>
              <a:rPr lang="es-ES" sz="2800" b="1" dirty="0">
                <a:solidFill>
                  <a:schemeClr val="bg1"/>
                </a:solidFill>
                <a:latin typeface="Verdana" panose="020B0604030504040204" pitchFamily="34" charset="0"/>
                <a:ea typeface="Verdana" panose="020B0604030504040204" pitchFamily="34" charset="0"/>
                <a:cs typeface="Verdana" panose="020B0604030504040204" pitchFamily="34" charset="0"/>
              </a:rPr>
              <a:t>Principios Fundamentales de la Protección Contra Caídas </a:t>
            </a:r>
          </a:p>
        </p:txBody>
      </p:sp>
      <p:sp>
        <p:nvSpPr>
          <p:cNvPr id="8" name="TextBox 7"/>
          <p:cNvSpPr txBox="1"/>
          <p:nvPr/>
        </p:nvSpPr>
        <p:spPr>
          <a:xfrm>
            <a:off x="-1" y="3569317"/>
            <a:ext cx="12192001" cy="584775"/>
          </a:xfrm>
          <a:prstGeom prst="rect">
            <a:avLst/>
          </a:prstGeom>
          <a:noFill/>
        </p:spPr>
        <p:txBody>
          <a:bodyPr wrap="square" rtlCol="0">
            <a:spAutoFit/>
          </a:bodyPr>
          <a:lstStyle/>
          <a:p>
            <a:pPr algn="ctr"/>
            <a:r>
              <a:rPr lang="es-ES_tradnl" sz="3200" b="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Logotipo de DCBS">
            <a:extLst>
              <a:ext uri="{FF2B5EF4-FFF2-40B4-BE49-F238E27FC236}">
                <a16:creationId xmlns:a16="http://schemas.microsoft.com/office/drawing/2014/main" id="{FAA2872F-B953-6C93-CAA2-5B78F59B9AA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27818" y="182568"/>
            <a:ext cx="3371850" cy="1054324"/>
          </a:xfrm>
          <a:prstGeom prst="rect">
            <a:avLst/>
          </a:prstGeom>
        </p:spPr>
      </p:pic>
      <p:pic>
        <p:nvPicPr>
          <p:cNvPr id="4" name="Picture 3" descr="logotipo de Oregon OSHA ">
            <a:extLst>
              <a:ext uri="{FF2B5EF4-FFF2-40B4-BE49-F238E27FC236}">
                <a16:creationId xmlns:a16="http://schemas.microsoft.com/office/drawing/2014/main" id="{D2C9FD7F-4AB3-A667-2E0C-6CE12C70F57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01716" y="23661"/>
            <a:ext cx="2362466" cy="1372139"/>
          </a:xfrm>
          <a:prstGeom prst="rect">
            <a:avLst/>
          </a:prstGeom>
        </p:spPr>
      </p:pic>
    </p:spTree>
    <p:extLst>
      <p:ext uri="{BB962C8B-B14F-4D97-AF65-F5344CB8AC3E}">
        <p14:creationId xmlns:p14="http://schemas.microsoft.com/office/powerpoint/2010/main" val="575300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pic>
        <p:nvPicPr>
          <p:cNvPr id="4" name="Online Media 3" descr="VIDEO Cultura de seguridad | Protección contra caídas, Seguridad, Peligros, Formación, Oregon OSHA">
            <a:hlinkClick r:id="" action="ppaction://media"/>
            <a:extLst>
              <a:ext uri="{FF2B5EF4-FFF2-40B4-BE49-F238E27FC236}">
                <a16:creationId xmlns:a16="http://schemas.microsoft.com/office/drawing/2014/main" id="{829883EF-321E-445F-6F8E-FBBE0907F565}"/>
              </a:ext>
            </a:extLst>
          </p:cNvPr>
          <p:cNvPicPr>
            <a:picLocks noRot="1" noChangeAspect="1"/>
          </p:cNvPicPr>
          <p:nvPr>
            <a:videoFile r:link="rId1"/>
          </p:nvPr>
        </p:nvPicPr>
        <p:blipFill>
          <a:blip r:embed="rId5"/>
          <a:stretch>
            <a:fillRect/>
          </a:stretch>
        </p:blipFill>
        <p:spPr>
          <a:xfrm>
            <a:off x="0" y="0"/>
            <a:ext cx="12192000" cy="5852795"/>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5317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26"/>
            <a:ext cx="5464117" cy="5869423"/>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EFA3163D-A799-EBEF-A9FF-E8F636B71EB8}"/>
              </a:ext>
            </a:extLst>
          </p:cNvPr>
          <p:cNvSpPr txBox="1">
            <a:spLocks/>
          </p:cNvSpPr>
          <p:nvPr/>
        </p:nvSpPr>
        <p:spPr>
          <a:xfrm>
            <a:off x="5719156" y="225980"/>
            <a:ext cx="6274350" cy="10116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Cultura de la </a:t>
            </a:r>
            <a:r>
              <a:rPr lang="en-US" sz="3600" dirty="0" err="1"/>
              <a:t>Seguridad</a:t>
            </a:r>
            <a:endParaRPr lang="en-US" sz="3600" dirty="0"/>
          </a:p>
        </p:txBody>
      </p:sp>
      <p:sp>
        <p:nvSpPr>
          <p:cNvPr id="7" name="TextBox 6"/>
          <p:cNvSpPr txBox="1"/>
          <p:nvPr/>
        </p:nvSpPr>
        <p:spPr>
          <a:xfrm>
            <a:off x="5602777" y="894896"/>
            <a:ext cx="6390727" cy="4662815"/>
          </a:xfrm>
          <a:prstGeom prst="rect">
            <a:avLst/>
          </a:prstGeom>
          <a:noFill/>
        </p:spPr>
        <p:txBody>
          <a:bodyPr wrap="square" rtlCol="0">
            <a:spAutoFit/>
          </a:bodyPr>
          <a:lstStyle/>
          <a:p>
            <a:r>
              <a:rPr lang="es-ES" sz="1400" dirty="0"/>
              <a:t>Si bien no existe una forma de desarrollar una cultura de la seguridad, aquí hay algunos factores que puede tener en cuenta para seguir avanzando en la dirección correcta:</a:t>
            </a:r>
          </a:p>
          <a:p>
            <a:endParaRPr lang="en-US" sz="200" dirty="0"/>
          </a:p>
          <a:p>
            <a:r>
              <a:rPr lang="en-US" sz="1400" b="1" dirty="0" err="1"/>
              <a:t>Gestión</a:t>
            </a:r>
            <a:r>
              <a:rPr lang="en-US" sz="1400" b="1" dirty="0"/>
              <a:t> de </a:t>
            </a:r>
            <a:r>
              <a:rPr lang="en-US" sz="1400" b="1" dirty="0" err="1"/>
              <a:t>Valores</a:t>
            </a:r>
            <a:r>
              <a:rPr lang="en-US" sz="1400" b="1" dirty="0"/>
              <a:t> </a:t>
            </a:r>
            <a:r>
              <a:rPr lang="en-US" sz="1400" dirty="0"/>
              <a:t>– </a:t>
            </a:r>
            <a:r>
              <a:rPr lang="es-ES" sz="1400" dirty="0"/>
              <a:t>la gestión debería liderar con el ejemplo. Esta estrategia descendente les muestra a los empleados que la seguridad es muy importante y valiosa para la compañía.</a:t>
            </a:r>
          </a:p>
          <a:p>
            <a:endParaRPr lang="en-US" sz="300" dirty="0"/>
          </a:p>
          <a:p>
            <a:r>
              <a:rPr lang="en-US" sz="1400" b="1" dirty="0" err="1"/>
              <a:t>Comunicación</a:t>
            </a:r>
            <a:r>
              <a:rPr lang="en-US" sz="1400" b="1" dirty="0"/>
              <a:t> </a:t>
            </a:r>
            <a:r>
              <a:rPr lang="en-US" sz="1400" b="1" dirty="0" err="1"/>
              <a:t>sobre</a:t>
            </a:r>
            <a:r>
              <a:rPr lang="en-US" sz="1400" b="1" dirty="0"/>
              <a:t> la </a:t>
            </a:r>
            <a:r>
              <a:rPr lang="en-US" sz="1400" b="1" dirty="0" err="1"/>
              <a:t>Seguridad</a:t>
            </a:r>
            <a:r>
              <a:rPr lang="en-US" sz="1400" b="1" dirty="0"/>
              <a:t> </a:t>
            </a:r>
            <a:r>
              <a:rPr lang="en-US" sz="1400" dirty="0"/>
              <a:t>– </a:t>
            </a:r>
            <a:r>
              <a:rPr lang="es-ES" sz="1400" dirty="0"/>
              <a:t>la comunicación debe ser continua con los empleados. Si ve algo que está mal, infórmelo.</a:t>
            </a:r>
          </a:p>
          <a:p>
            <a:endParaRPr lang="en-US" sz="300" dirty="0"/>
          </a:p>
          <a:p>
            <a:r>
              <a:rPr lang="en-US" sz="1400" b="1" dirty="0" err="1"/>
              <a:t>Prácticas</a:t>
            </a:r>
            <a:r>
              <a:rPr lang="en-US" sz="1400" b="1" dirty="0"/>
              <a:t> de </a:t>
            </a:r>
            <a:r>
              <a:rPr lang="en-US" sz="1400" b="1" dirty="0" err="1"/>
              <a:t>Seguridad</a:t>
            </a:r>
            <a:r>
              <a:rPr lang="en-US" sz="1400" b="1" dirty="0"/>
              <a:t> </a:t>
            </a:r>
            <a:r>
              <a:rPr lang="en-US" sz="1400" dirty="0"/>
              <a:t>– </a:t>
            </a:r>
            <a:r>
              <a:rPr lang="es-ES" sz="1400" dirty="0"/>
              <a:t>a través de esta capacitación hemos revisado varias prácticas de seguridad. Usted siempre debe comprender las políticas de seguridad de la compañía y las normas de </a:t>
            </a:r>
            <a:r>
              <a:rPr lang="es-ES" sz="1400" dirty="0" err="1"/>
              <a:t>Oregon</a:t>
            </a:r>
            <a:r>
              <a:rPr lang="es-ES" sz="1400" dirty="0"/>
              <a:t> OSHA ya que se relacionan con las tareas que lleva a cabo.</a:t>
            </a:r>
          </a:p>
          <a:p>
            <a:endParaRPr lang="en-US" sz="300" dirty="0"/>
          </a:p>
          <a:p>
            <a:r>
              <a:rPr lang="en-US" sz="1400" b="1" dirty="0" err="1"/>
              <a:t>Capacitación</a:t>
            </a:r>
            <a:r>
              <a:rPr lang="en-US" sz="1400" b="1" dirty="0"/>
              <a:t> </a:t>
            </a:r>
            <a:r>
              <a:rPr lang="en-US" sz="1400" b="1" dirty="0" err="1"/>
              <a:t>sobre</a:t>
            </a:r>
            <a:r>
              <a:rPr lang="en-US" sz="1400" b="1" dirty="0"/>
              <a:t> </a:t>
            </a:r>
            <a:r>
              <a:rPr lang="en-US" sz="1400" b="1" dirty="0" err="1"/>
              <a:t>Seguridad</a:t>
            </a:r>
            <a:r>
              <a:rPr lang="en-US" sz="1400" b="1" dirty="0"/>
              <a:t> </a:t>
            </a:r>
            <a:r>
              <a:rPr lang="en-US" sz="1400" dirty="0"/>
              <a:t>– </a:t>
            </a:r>
            <a:r>
              <a:rPr lang="es-ES" sz="1400" dirty="0"/>
              <a:t>es esencial que los empleados que usan protección contra caídas estén capacitados para, al menos, cumplir con las normas que presenta </a:t>
            </a:r>
            <a:r>
              <a:rPr lang="es-ES" sz="1400" dirty="0" err="1"/>
              <a:t>Oregon</a:t>
            </a:r>
            <a:r>
              <a:rPr lang="es-ES" sz="1400" dirty="0"/>
              <a:t> OSHA.</a:t>
            </a:r>
          </a:p>
          <a:p>
            <a:endParaRPr lang="es-ES" sz="1400" dirty="0"/>
          </a:p>
          <a:p>
            <a:endParaRPr lang="en-US" sz="300" dirty="0"/>
          </a:p>
          <a:p>
            <a:r>
              <a:rPr lang="en-US" sz="1400" b="1" dirty="0" err="1"/>
              <a:t>Equipo</a:t>
            </a:r>
            <a:r>
              <a:rPr lang="en-US" sz="1400" b="1" dirty="0"/>
              <a:t> de </a:t>
            </a:r>
            <a:r>
              <a:rPr lang="en-US" sz="1400" b="1" dirty="0" err="1"/>
              <a:t>Seguridad</a:t>
            </a:r>
            <a:r>
              <a:rPr lang="en-US" sz="1400" b="1" dirty="0"/>
              <a:t> </a:t>
            </a:r>
            <a:r>
              <a:rPr lang="en-US" sz="1400" dirty="0"/>
              <a:t>– </a:t>
            </a:r>
            <a:r>
              <a:rPr lang="es-ES" sz="1400" dirty="0"/>
              <a:t>use el equipo correspondiente para el trabajo o la tarea.</a:t>
            </a:r>
          </a:p>
          <a:p>
            <a:endParaRPr lang="en-US" sz="300" dirty="0"/>
          </a:p>
          <a:p>
            <a:r>
              <a:rPr lang="en-US" sz="1400" b="1" dirty="0" err="1"/>
              <a:t>Inspecciones</a:t>
            </a:r>
            <a:r>
              <a:rPr lang="en-US" sz="1400" b="1" dirty="0"/>
              <a:t> de </a:t>
            </a:r>
            <a:r>
              <a:rPr lang="en-US" sz="1400" b="1" dirty="0" err="1"/>
              <a:t>Seguridad</a:t>
            </a:r>
            <a:r>
              <a:rPr lang="en-US" sz="1400" b="1" dirty="0"/>
              <a:t> - </a:t>
            </a:r>
            <a:r>
              <a:rPr lang="es-ES" sz="1400" dirty="0"/>
              <a:t>comuníquese con los servicios de asesoría de </a:t>
            </a:r>
            <a:r>
              <a:rPr lang="es-ES" sz="1400" dirty="0" err="1"/>
              <a:t>Oregon</a:t>
            </a:r>
            <a:r>
              <a:rPr lang="es-ES" sz="1400" dirty="0"/>
              <a:t> OSHA para consultar las preguntas o inquietudes que pueda tener relacionadas con su trabajo.</a:t>
            </a:r>
            <a:endParaRPr lang="en-US" sz="1400"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10" name="TextBox 9"/>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99468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pic>
        <p:nvPicPr>
          <p:cNvPr id="4" name="Online Media 3" descr="VIDEO - Que es la protección contra caídas">
            <a:hlinkClick r:id="" action="ppaction://media"/>
            <a:extLst>
              <a:ext uri="{FF2B5EF4-FFF2-40B4-BE49-F238E27FC236}">
                <a16:creationId xmlns:a16="http://schemas.microsoft.com/office/drawing/2014/main" id="{73D10D47-C2C0-C74B-4B3A-29D7F1A5670C}"/>
              </a:ext>
            </a:extLst>
          </p:cNvPr>
          <p:cNvPicPr>
            <a:picLocks noRot="1" noChangeAspect="1"/>
          </p:cNvPicPr>
          <p:nvPr>
            <a:videoFile r:link="rId1"/>
          </p:nvPr>
        </p:nvPicPr>
        <p:blipFill>
          <a:blip r:embed="rId5"/>
          <a:stretch>
            <a:fillRect/>
          </a:stretch>
        </p:blipFill>
        <p:spPr>
          <a:xfrm>
            <a:off x="0" y="0"/>
            <a:ext cx="12192000" cy="5852300"/>
          </a:xfrm>
          <a:prstGeom prst="rect">
            <a:avLst/>
          </a:prstGeom>
        </p:spPr>
      </p:pic>
      <p:sp>
        <p:nvSpPr>
          <p:cNvPr id="6" name="TextBox 5"/>
          <p:cNvSpPr txBox="1"/>
          <p:nvPr/>
        </p:nvSpPr>
        <p:spPr>
          <a:xfrm>
            <a:off x="202630" y="6093788"/>
            <a:ext cx="5798675" cy="523220"/>
          </a:xfrm>
          <a:prstGeom prst="rect">
            <a:avLst/>
          </a:prstGeom>
          <a:noFill/>
        </p:spPr>
        <p:txBody>
          <a:bodyPr wrap="square" rtlCol="0">
            <a:spAutoFit/>
          </a:bodyPr>
          <a:lstStyle/>
          <a:p>
            <a:pPr algn="ctr"/>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8778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pic>
        <p:nvPicPr>
          <p:cNvPr id="4" name="Online Media 3" descr="VIDEO Cómo empezar a utilizar la protección contra caídas | Cubeta de protección contra caídas, Recursos, Oregon OSHA">
            <a:hlinkClick r:id="" action="ppaction://media"/>
            <a:extLst>
              <a:ext uri="{FF2B5EF4-FFF2-40B4-BE49-F238E27FC236}">
                <a16:creationId xmlns:a16="http://schemas.microsoft.com/office/drawing/2014/main" id="{E61C65B8-6500-B911-1838-6EEBC397B28C}"/>
              </a:ext>
            </a:extLst>
          </p:cNvPr>
          <p:cNvPicPr>
            <a:picLocks noRot="1" noChangeAspect="1"/>
          </p:cNvPicPr>
          <p:nvPr>
            <a:videoFile r:link="rId1"/>
          </p:nvPr>
        </p:nvPicPr>
        <p:blipFill>
          <a:blip r:embed="rId5"/>
          <a:stretch>
            <a:fillRect/>
          </a:stretch>
        </p:blipFill>
        <p:spPr>
          <a:xfrm>
            <a:off x="0" y="0"/>
            <a:ext cx="12192000" cy="5852795"/>
          </a:xfrm>
          <a:prstGeom prst="rect">
            <a:avLst/>
          </a:prstGeom>
        </p:spPr>
      </p:pic>
      <p:sp>
        <p:nvSpPr>
          <p:cNvPr id="6" name="TextBox 5"/>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6866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853B1-9AC6-351C-05CF-5006F43872C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03224D1-58FC-664D-24F0-5AFC7E51F9E9}"/>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55F13731-DAF8-FF9B-91B8-42DED1D03F2D}"/>
              </a:ext>
            </a:extLst>
          </p:cNvPr>
          <p:cNvSpPr txBox="1">
            <a:spLocks/>
          </p:cNvSpPr>
          <p:nvPr/>
        </p:nvSpPr>
        <p:spPr>
          <a:xfrm>
            <a:off x="198496" y="225980"/>
            <a:ext cx="11795010" cy="101168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t>Principios</a:t>
            </a:r>
            <a:r>
              <a:rPr lang="en-US" sz="3600" dirty="0"/>
              <a:t> </a:t>
            </a:r>
            <a:r>
              <a:rPr lang="en-US" sz="3600" dirty="0" err="1"/>
              <a:t>Fundamentales</a:t>
            </a:r>
            <a:r>
              <a:rPr lang="en-US" sz="3600" dirty="0"/>
              <a:t> de la </a:t>
            </a:r>
            <a:r>
              <a:rPr lang="en-US" sz="3600" dirty="0" err="1"/>
              <a:t>Proteccion</a:t>
            </a:r>
            <a:r>
              <a:rPr lang="en-US" sz="3600" dirty="0"/>
              <a:t> Contra </a:t>
            </a:r>
            <a:r>
              <a:rPr lang="en-US" sz="3600" dirty="0" err="1"/>
              <a:t>Caída</a:t>
            </a:r>
            <a:r>
              <a:rPr lang="en-US" sz="3600" dirty="0"/>
              <a:t> </a:t>
            </a:r>
          </a:p>
          <a:p>
            <a:pPr algn="ctr"/>
            <a:r>
              <a:rPr lang="en-US" sz="3600" b="1" dirty="0" err="1"/>
              <a:t>Cuestionario</a:t>
            </a:r>
            <a:endParaRPr lang="en-US" sz="3600" b="1" dirty="0"/>
          </a:p>
        </p:txBody>
      </p:sp>
      <p:sp>
        <p:nvSpPr>
          <p:cNvPr id="7" name="TextBox 6">
            <a:extLst>
              <a:ext uri="{FF2B5EF4-FFF2-40B4-BE49-F238E27FC236}">
                <a16:creationId xmlns:a16="http://schemas.microsoft.com/office/drawing/2014/main" id="{078B3B15-D068-F940-8533-A830B9B32F54}"/>
              </a:ext>
            </a:extLst>
          </p:cNvPr>
          <p:cNvSpPr txBox="1"/>
          <p:nvPr/>
        </p:nvSpPr>
        <p:spPr>
          <a:xfrm>
            <a:off x="412955" y="1562124"/>
            <a:ext cx="5397910" cy="2554545"/>
          </a:xfrm>
          <a:prstGeom prst="rect">
            <a:avLst/>
          </a:prstGeom>
          <a:noFill/>
        </p:spPr>
        <p:txBody>
          <a:bodyPr wrap="square" rtlCol="0">
            <a:spAutoFit/>
          </a:bodyPr>
          <a:lstStyle/>
          <a:p>
            <a:r>
              <a:rPr lang="en-US" sz="2000" b="1" dirty="0" err="1"/>
              <a:t>Pregunta</a:t>
            </a:r>
            <a:r>
              <a:rPr lang="en-US" sz="2000" b="1" dirty="0"/>
              <a:t> 1 </a:t>
            </a:r>
          </a:p>
          <a:p>
            <a:endParaRPr lang="en-US" sz="2000" dirty="0"/>
          </a:p>
          <a:p>
            <a:r>
              <a:rPr lang="en-US" sz="2000" dirty="0"/>
              <a:t>¿Los </a:t>
            </a:r>
            <a:r>
              <a:rPr lang="en-US" sz="2000" dirty="0" err="1"/>
              <a:t>barandales</a:t>
            </a:r>
            <a:r>
              <a:rPr lang="en-US" sz="2000" dirty="0"/>
              <a:t> son un </a:t>
            </a:r>
            <a:r>
              <a:rPr lang="en-US" sz="2000" dirty="0" err="1"/>
              <a:t>ejemplo</a:t>
            </a:r>
            <a:r>
              <a:rPr lang="en-US" sz="2000" dirty="0"/>
              <a:t> de </a:t>
            </a:r>
            <a:r>
              <a:rPr lang="en-US" sz="2000" dirty="0" err="1"/>
              <a:t>qué</a:t>
            </a:r>
            <a:r>
              <a:rPr lang="en-US" sz="2000" dirty="0"/>
              <a:t> </a:t>
            </a:r>
            <a:r>
              <a:rPr lang="en-US" sz="2000" dirty="0" err="1"/>
              <a:t>tipo</a:t>
            </a:r>
            <a:r>
              <a:rPr lang="en-US" sz="2000" dirty="0"/>
              <a:t> de </a:t>
            </a:r>
            <a:r>
              <a:rPr lang="en-US" sz="2000" dirty="0" err="1"/>
              <a:t>protección</a:t>
            </a:r>
            <a:r>
              <a:rPr lang="en-US" sz="2000" dirty="0"/>
              <a:t> contra </a:t>
            </a:r>
            <a:r>
              <a:rPr lang="en-US" sz="2000" dirty="0" err="1"/>
              <a:t>caídas</a:t>
            </a:r>
            <a:r>
              <a:rPr lang="en-US" sz="2000" dirty="0"/>
              <a:t>?</a:t>
            </a:r>
          </a:p>
          <a:p>
            <a:endParaRPr lang="en-US" sz="2000" dirty="0"/>
          </a:p>
          <a:p>
            <a:pPr marL="457200" indent="-457200">
              <a:buAutoNum type="alphaUcPeriod"/>
            </a:pPr>
            <a:r>
              <a:rPr lang="en-US" sz="2000" dirty="0" err="1"/>
              <a:t>Restricción</a:t>
            </a:r>
            <a:r>
              <a:rPr lang="en-US" sz="2000" dirty="0"/>
              <a:t> de </a:t>
            </a:r>
            <a:r>
              <a:rPr lang="en-US" sz="2000" dirty="0" err="1"/>
              <a:t>caídas</a:t>
            </a:r>
            <a:endParaRPr lang="en-US" sz="2000" dirty="0"/>
          </a:p>
          <a:p>
            <a:pPr marL="457200" indent="-457200">
              <a:buAutoNum type="alphaUcPeriod"/>
            </a:pPr>
            <a:r>
              <a:rPr lang="en-US" sz="2000" dirty="0" err="1"/>
              <a:t>Prevención</a:t>
            </a:r>
            <a:r>
              <a:rPr lang="en-US" sz="2000" dirty="0"/>
              <a:t> </a:t>
            </a:r>
          </a:p>
          <a:p>
            <a:pPr marL="457200" indent="-457200">
              <a:buAutoNum type="alphaUcPeriod"/>
            </a:pPr>
            <a:r>
              <a:rPr lang="en-US" sz="2000" dirty="0"/>
              <a:t>Control</a:t>
            </a:r>
          </a:p>
        </p:txBody>
      </p:sp>
      <p:pic>
        <p:nvPicPr>
          <p:cNvPr id="8" name="Picture 7">
            <a:extLst>
              <a:ext uri="{FF2B5EF4-FFF2-40B4-BE49-F238E27FC236}">
                <a16:creationId xmlns:a16="http://schemas.microsoft.com/office/drawing/2014/main" id="{E6198AFC-42B2-6892-EFEE-E018EEC04DD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4" name="TextBox 3">
            <a:extLst>
              <a:ext uri="{FF2B5EF4-FFF2-40B4-BE49-F238E27FC236}">
                <a16:creationId xmlns:a16="http://schemas.microsoft.com/office/drawing/2014/main" id="{F117EAF4-03E8-D336-1DCE-4CC7991F48BC}"/>
              </a:ext>
            </a:extLst>
          </p:cNvPr>
          <p:cNvSpPr txBox="1"/>
          <p:nvPr/>
        </p:nvSpPr>
        <p:spPr>
          <a:xfrm>
            <a:off x="6287753" y="1567038"/>
            <a:ext cx="5397909" cy="2862322"/>
          </a:xfrm>
          <a:prstGeom prst="rect">
            <a:avLst/>
          </a:prstGeom>
          <a:noFill/>
        </p:spPr>
        <p:txBody>
          <a:bodyPr wrap="square" rtlCol="0">
            <a:spAutoFit/>
          </a:bodyPr>
          <a:lstStyle/>
          <a:p>
            <a:r>
              <a:rPr lang="en-US" sz="2000" b="1" dirty="0" err="1"/>
              <a:t>Pregunta</a:t>
            </a:r>
            <a:r>
              <a:rPr lang="en-US" sz="2000" b="1" dirty="0"/>
              <a:t> 2 </a:t>
            </a:r>
          </a:p>
          <a:p>
            <a:endParaRPr lang="en-US" sz="2000" dirty="0"/>
          </a:p>
          <a:p>
            <a:r>
              <a:rPr lang="en-US" sz="2000" dirty="0" err="1"/>
              <a:t>Puede</a:t>
            </a:r>
            <a:r>
              <a:rPr lang="en-US" sz="2000" dirty="0"/>
              <a:t> </a:t>
            </a:r>
            <a:r>
              <a:rPr lang="en-US" sz="2000" dirty="0" err="1"/>
              <a:t>amarrarse</a:t>
            </a:r>
            <a:r>
              <a:rPr lang="en-US" sz="2000" dirty="0"/>
              <a:t> a un </a:t>
            </a:r>
            <a:r>
              <a:rPr lang="en-US" sz="2000" dirty="0" err="1"/>
              <a:t>anclaje</a:t>
            </a:r>
            <a:r>
              <a:rPr lang="en-US" sz="2000" dirty="0"/>
              <a:t> para la </a:t>
            </a:r>
            <a:r>
              <a:rPr lang="en-US" sz="2000" dirty="0" err="1"/>
              <a:t>contención</a:t>
            </a:r>
            <a:r>
              <a:rPr lang="en-US" sz="2000" dirty="0"/>
              <a:t> de la </a:t>
            </a:r>
            <a:r>
              <a:rPr lang="en-US" sz="2000" dirty="0" err="1"/>
              <a:t>caídas</a:t>
            </a:r>
            <a:r>
              <a:rPr lang="en-US" sz="2000" dirty="0"/>
              <a:t> </a:t>
            </a:r>
            <a:r>
              <a:rPr lang="en-US" sz="2000" dirty="0" err="1"/>
              <a:t>cuando</a:t>
            </a:r>
            <a:r>
              <a:rPr lang="en-US" sz="2000" dirty="0"/>
              <a:t> </a:t>
            </a:r>
            <a:r>
              <a:rPr lang="en-US" sz="2000" dirty="0" err="1"/>
              <a:t>una</a:t>
            </a:r>
            <a:r>
              <a:rPr lang="en-US" sz="2000" dirty="0"/>
              <a:t> persona </a:t>
            </a:r>
            <a:r>
              <a:rPr lang="en-US" sz="2000" dirty="0" err="1"/>
              <a:t>capacitada</a:t>
            </a:r>
            <a:r>
              <a:rPr lang="en-US" sz="2000" dirty="0"/>
              <a:t> lo ha </a:t>
            </a:r>
            <a:r>
              <a:rPr lang="en-US" sz="2000" dirty="0" err="1"/>
              <a:t>autorizado</a:t>
            </a:r>
            <a:r>
              <a:rPr lang="en-US" sz="2000" dirty="0"/>
              <a:t> o es </a:t>
            </a:r>
            <a:r>
              <a:rPr lang="en-US" sz="2000" dirty="0" err="1"/>
              <a:t>capaz</a:t>
            </a:r>
            <a:r>
              <a:rPr lang="en-US" sz="2000" dirty="0"/>
              <a:t> de </a:t>
            </a:r>
            <a:r>
              <a:rPr lang="en-US" sz="2000" dirty="0" err="1"/>
              <a:t>sopotar</a:t>
            </a:r>
            <a:r>
              <a:rPr lang="en-US" sz="2000" dirty="0"/>
              <a:t> al </a:t>
            </a:r>
            <a:r>
              <a:rPr lang="en-US" sz="2000" dirty="0" err="1"/>
              <a:t>menos</a:t>
            </a:r>
            <a:r>
              <a:rPr lang="en-US" sz="2000" dirty="0"/>
              <a:t> 3,000 libras. </a:t>
            </a:r>
          </a:p>
          <a:p>
            <a:endParaRPr lang="en-US" sz="2000" dirty="0"/>
          </a:p>
          <a:p>
            <a:pPr marL="457200" indent="-457200">
              <a:buAutoNum type="alphaUcPeriod"/>
            </a:pPr>
            <a:r>
              <a:rPr lang="en-US" sz="2000" dirty="0"/>
              <a:t>Verdadero</a:t>
            </a:r>
          </a:p>
          <a:p>
            <a:pPr marL="457200" indent="-457200">
              <a:buAutoNum type="alphaUcPeriod"/>
            </a:pPr>
            <a:r>
              <a:rPr lang="en-US" sz="2000" dirty="0"/>
              <a:t>Falso</a:t>
            </a:r>
          </a:p>
        </p:txBody>
      </p:sp>
      <p:sp>
        <p:nvSpPr>
          <p:cNvPr id="10" name="TextBox 9">
            <a:extLst>
              <a:ext uri="{FF2B5EF4-FFF2-40B4-BE49-F238E27FC236}">
                <a16:creationId xmlns:a16="http://schemas.microsoft.com/office/drawing/2014/main" id="{BD0BFFE5-ED36-5172-CC52-2738978D2426}"/>
              </a:ext>
            </a:extLst>
          </p:cNvPr>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812303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A8414-0488-C31D-564E-0D34FC2EF2A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09D063E-43E9-824F-0D8A-7164056F72B8}"/>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8EFAD2D-EC7F-A9D0-0356-05656375B38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3" name="Title 4">
            <a:extLst>
              <a:ext uri="{FF2B5EF4-FFF2-40B4-BE49-F238E27FC236}">
                <a16:creationId xmlns:a16="http://schemas.microsoft.com/office/drawing/2014/main" id="{983DFBA9-3629-4CF9-489F-005F082CFE86}"/>
              </a:ext>
            </a:extLst>
          </p:cNvPr>
          <p:cNvSpPr txBox="1">
            <a:spLocks/>
          </p:cNvSpPr>
          <p:nvPr/>
        </p:nvSpPr>
        <p:spPr>
          <a:xfrm>
            <a:off x="198496" y="225980"/>
            <a:ext cx="11795010" cy="101168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t>Principios</a:t>
            </a:r>
            <a:r>
              <a:rPr lang="en-US" sz="3600" dirty="0"/>
              <a:t> </a:t>
            </a:r>
            <a:r>
              <a:rPr lang="en-US" sz="3600" dirty="0" err="1"/>
              <a:t>Fundamentales</a:t>
            </a:r>
            <a:r>
              <a:rPr lang="en-US" sz="3600" dirty="0"/>
              <a:t> de la </a:t>
            </a:r>
            <a:r>
              <a:rPr lang="en-US" sz="3600" dirty="0" err="1"/>
              <a:t>Proteccion</a:t>
            </a:r>
            <a:r>
              <a:rPr lang="en-US" sz="3600" dirty="0"/>
              <a:t> Contra </a:t>
            </a:r>
            <a:r>
              <a:rPr lang="en-US" sz="3600" dirty="0" err="1"/>
              <a:t>Caída</a:t>
            </a:r>
            <a:r>
              <a:rPr lang="en-US" sz="3600" dirty="0"/>
              <a:t> </a:t>
            </a:r>
          </a:p>
          <a:p>
            <a:pPr algn="ctr"/>
            <a:r>
              <a:rPr lang="en-US" sz="3600" b="1" dirty="0" err="1"/>
              <a:t>Cuestionario</a:t>
            </a:r>
            <a:endParaRPr lang="en-US" sz="3600" b="1" dirty="0"/>
          </a:p>
        </p:txBody>
      </p:sp>
      <p:sp>
        <p:nvSpPr>
          <p:cNvPr id="7" name="TextBox 6">
            <a:extLst>
              <a:ext uri="{FF2B5EF4-FFF2-40B4-BE49-F238E27FC236}">
                <a16:creationId xmlns:a16="http://schemas.microsoft.com/office/drawing/2014/main" id="{3D9B97AE-A13D-ED9D-9F7F-CECCF67720F1}"/>
              </a:ext>
            </a:extLst>
          </p:cNvPr>
          <p:cNvSpPr txBox="1"/>
          <p:nvPr/>
        </p:nvSpPr>
        <p:spPr>
          <a:xfrm>
            <a:off x="412955" y="1562124"/>
            <a:ext cx="5397910" cy="3170099"/>
          </a:xfrm>
          <a:prstGeom prst="rect">
            <a:avLst/>
          </a:prstGeom>
          <a:noFill/>
        </p:spPr>
        <p:txBody>
          <a:bodyPr wrap="square" rtlCol="0">
            <a:spAutoFit/>
          </a:bodyPr>
          <a:lstStyle/>
          <a:p>
            <a:r>
              <a:rPr lang="en-US" sz="2000" b="1" dirty="0" err="1"/>
              <a:t>Pregunta</a:t>
            </a:r>
            <a:r>
              <a:rPr lang="en-US" sz="2000" b="1" dirty="0"/>
              <a:t> 3 </a:t>
            </a:r>
          </a:p>
          <a:p>
            <a:endParaRPr lang="en-US" sz="2000" dirty="0"/>
          </a:p>
          <a:p>
            <a:r>
              <a:rPr lang="en-US" sz="2000" dirty="0"/>
              <a:t>Un Sistema de </a:t>
            </a:r>
            <a:r>
              <a:rPr lang="en-US" sz="2000" dirty="0" err="1"/>
              <a:t>restricción</a:t>
            </a:r>
            <a:r>
              <a:rPr lang="en-US" sz="2000" dirty="0"/>
              <a:t> de </a:t>
            </a:r>
            <a:r>
              <a:rPr lang="en-US" sz="2000" dirty="0" err="1"/>
              <a:t>caídas</a:t>
            </a:r>
            <a:r>
              <a:rPr lang="en-US" sz="2000" dirty="0"/>
              <a:t> es un </a:t>
            </a:r>
            <a:r>
              <a:rPr lang="en-US" sz="2000" dirty="0" err="1"/>
              <a:t>método</a:t>
            </a:r>
            <a:r>
              <a:rPr lang="en-US" sz="2000" dirty="0"/>
              <a:t> de </a:t>
            </a:r>
            <a:r>
              <a:rPr lang="en-US" sz="2000" dirty="0" err="1"/>
              <a:t>prevención</a:t>
            </a:r>
            <a:r>
              <a:rPr lang="en-US" sz="2000" dirty="0"/>
              <a:t> de </a:t>
            </a:r>
            <a:r>
              <a:rPr lang="en-US" sz="2000" dirty="0" err="1"/>
              <a:t>caídas</a:t>
            </a:r>
            <a:r>
              <a:rPr lang="en-US" sz="2000" dirty="0"/>
              <a:t> que, </a:t>
            </a:r>
            <a:r>
              <a:rPr lang="en-US" sz="2000" dirty="0" err="1"/>
              <a:t>cuando</a:t>
            </a:r>
            <a:r>
              <a:rPr lang="en-US" sz="2000" dirty="0"/>
              <a:t> se </a:t>
            </a:r>
            <a:r>
              <a:rPr lang="en-US" sz="2000" dirty="0" err="1"/>
              <a:t>usa</a:t>
            </a:r>
            <a:r>
              <a:rPr lang="en-US" sz="2000" dirty="0"/>
              <a:t> </a:t>
            </a:r>
            <a:r>
              <a:rPr lang="en-US" sz="2000" dirty="0" err="1"/>
              <a:t>correctamente</a:t>
            </a:r>
            <a:r>
              <a:rPr lang="en-US" sz="2000" dirty="0"/>
              <a:t>, </a:t>
            </a:r>
            <a:r>
              <a:rPr lang="en-US" sz="2000" dirty="0" err="1"/>
              <a:t>sostiene</a:t>
            </a:r>
            <a:r>
              <a:rPr lang="en-US" sz="2000" dirty="0"/>
              <a:t> al </a:t>
            </a:r>
            <a:r>
              <a:rPr lang="en-US" sz="2000" dirty="0" err="1"/>
              <a:t>trabajador</a:t>
            </a:r>
            <a:r>
              <a:rPr lang="en-US" sz="2000" dirty="0"/>
              <a:t> de </a:t>
            </a:r>
            <a:r>
              <a:rPr lang="en-US" sz="2000" dirty="0" err="1"/>
              <a:t>manera</a:t>
            </a:r>
            <a:r>
              <a:rPr lang="en-US" sz="2000" dirty="0"/>
              <a:t> </a:t>
            </a:r>
            <a:r>
              <a:rPr lang="en-US" sz="2000" dirty="0" err="1"/>
              <a:t>tal</a:t>
            </a:r>
            <a:r>
              <a:rPr lang="en-US" sz="2000" dirty="0"/>
              <a:t> que no </a:t>
            </a:r>
            <a:r>
              <a:rPr lang="en-US" sz="2000" dirty="0" err="1"/>
              <a:t>permitirá</a:t>
            </a:r>
            <a:r>
              <a:rPr lang="en-US" sz="2000" dirty="0"/>
              <a:t> que se </a:t>
            </a:r>
            <a:r>
              <a:rPr lang="en-US" sz="2000" dirty="0" err="1"/>
              <a:t>caig</a:t>
            </a:r>
            <a:r>
              <a:rPr lang="en-US" sz="2000" dirty="0"/>
              <a:t> </a:t>
            </a:r>
            <a:r>
              <a:rPr lang="en-US" sz="2000" dirty="0" err="1"/>
              <a:t>ade</a:t>
            </a:r>
            <a:r>
              <a:rPr lang="en-US" sz="2000" dirty="0"/>
              <a:t> </a:t>
            </a:r>
            <a:r>
              <a:rPr lang="en-US" sz="2000" dirty="0" err="1"/>
              <a:t>ninguna</a:t>
            </a:r>
            <a:r>
              <a:rPr lang="en-US" sz="2000" dirty="0"/>
              <a:t> </a:t>
            </a:r>
            <a:r>
              <a:rPr lang="en-US" sz="2000" dirty="0" err="1"/>
              <a:t>distancia</a:t>
            </a:r>
            <a:r>
              <a:rPr lang="en-US" sz="2000" dirty="0"/>
              <a:t>.</a:t>
            </a:r>
          </a:p>
          <a:p>
            <a:endParaRPr lang="en-US" sz="2000" dirty="0"/>
          </a:p>
          <a:p>
            <a:pPr marL="457200" indent="-457200">
              <a:buAutoNum type="alphaUcPeriod"/>
            </a:pPr>
            <a:r>
              <a:rPr lang="en-US" sz="2000" dirty="0"/>
              <a:t>Verdadero</a:t>
            </a:r>
          </a:p>
          <a:p>
            <a:pPr marL="457200" indent="-457200">
              <a:buAutoNum type="alphaUcPeriod"/>
            </a:pPr>
            <a:r>
              <a:rPr lang="en-US" sz="2000" dirty="0"/>
              <a:t>Falso</a:t>
            </a:r>
          </a:p>
        </p:txBody>
      </p:sp>
      <p:sp>
        <p:nvSpPr>
          <p:cNvPr id="4" name="TextBox 3">
            <a:extLst>
              <a:ext uri="{FF2B5EF4-FFF2-40B4-BE49-F238E27FC236}">
                <a16:creationId xmlns:a16="http://schemas.microsoft.com/office/drawing/2014/main" id="{7CCB0255-538D-E0A6-EB1A-0C09F6DBA512}"/>
              </a:ext>
            </a:extLst>
          </p:cNvPr>
          <p:cNvSpPr txBox="1"/>
          <p:nvPr/>
        </p:nvSpPr>
        <p:spPr>
          <a:xfrm>
            <a:off x="6287753" y="1567038"/>
            <a:ext cx="5397909" cy="3170099"/>
          </a:xfrm>
          <a:prstGeom prst="rect">
            <a:avLst/>
          </a:prstGeom>
          <a:noFill/>
        </p:spPr>
        <p:txBody>
          <a:bodyPr wrap="square" rtlCol="0">
            <a:spAutoFit/>
          </a:bodyPr>
          <a:lstStyle/>
          <a:p>
            <a:r>
              <a:rPr lang="en-US" sz="2000" b="1" dirty="0" err="1"/>
              <a:t>Pregunta</a:t>
            </a:r>
            <a:r>
              <a:rPr lang="en-US" sz="2000" b="1" dirty="0"/>
              <a:t> 4 </a:t>
            </a:r>
          </a:p>
          <a:p>
            <a:endParaRPr lang="en-US" sz="2000" dirty="0"/>
          </a:p>
          <a:p>
            <a:r>
              <a:rPr lang="en-US" sz="2000" dirty="0"/>
              <a:t>Un Sistema personal de </a:t>
            </a:r>
            <a:r>
              <a:rPr lang="en-US" sz="2000" dirty="0" err="1"/>
              <a:t>detención</a:t>
            </a:r>
            <a:r>
              <a:rPr lang="en-US" sz="2000" dirty="0"/>
              <a:t> de </a:t>
            </a:r>
            <a:r>
              <a:rPr lang="en-US" sz="2000" dirty="0" err="1"/>
              <a:t>caídas</a:t>
            </a:r>
            <a:r>
              <a:rPr lang="en-US" sz="2000" dirty="0"/>
              <a:t> </a:t>
            </a:r>
            <a:r>
              <a:rPr lang="en-US" sz="2000" dirty="0" err="1"/>
              <a:t>incluye</a:t>
            </a:r>
            <a:r>
              <a:rPr lang="en-US" sz="2000" dirty="0"/>
              <a:t> lo </a:t>
            </a:r>
            <a:r>
              <a:rPr lang="en-US" sz="2000" dirty="0" err="1"/>
              <a:t>siguiente</a:t>
            </a:r>
            <a:r>
              <a:rPr lang="en-US" sz="2000" dirty="0"/>
              <a:t>: (Marque </a:t>
            </a:r>
            <a:r>
              <a:rPr lang="en-US" sz="2000" dirty="0" err="1"/>
              <a:t>todos</a:t>
            </a:r>
            <a:r>
              <a:rPr lang="en-US" sz="2000" dirty="0"/>
              <a:t> </a:t>
            </a:r>
            <a:r>
              <a:rPr lang="en-US" sz="2000" dirty="0" err="1"/>
              <a:t>los</a:t>
            </a:r>
            <a:r>
              <a:rPr lang="en-US" sz="2000" dirty="0"/>
              <a:t> que </a:t>
            </a:r>
            <a:r>
              <a:rPr lang="en-US" sz="2000" dirty="0" err="1"/>
              <a:t>correspondan</a:t>
            </a:r>
            <a:r>
              <a:rPr lang="en-US" sz="2000" dirty="0"/>
              <a:t>) </a:t>
            </a:r>
          </a:p>
          <a:p>
            <a:endParaRPr lang="en-US" sz="2000" dirty="0"/>
          </a:p>
          <a:p>
            <a:pPr marL="457200" indent="-457200">
              <a:buAutoNum type="alphaUcPeriod"/>
            </a:pPr>
            <a:r>
              <a:rPr lang="en-US" sz="2000" dirty="0" err="1"/>
              <a:t>Anclaje</a:t>
            </a:r>
            <a:endParaRPr lang="en-US" sz="2000" dirty="0"/>
          </a:p>
          <a:p>
            <a:pPr marL="457200" indent="-457200">
              <a:buAutoNum type="alphaUcPeriod"/>
            </a:pPr>
            <a:r>
              <a:rPr lang="en-US" sz="2000" dirty="0" err="1"/>
              <a:t>Soporte</a:t>
            </a:r>
            <a:r>
              <a:rPr lang="en-US" sz="2000" dirty="0"/>
              <a:t> Corporal</a:t>
            </a:r>
          </a:p>
          <a:p>
            <a:pPr marL="457200" indent="-457200">
              <a:buAutoNum type="alphaUcPeriod"/>
            </a:pPr>
            <a:r>
              <a:rPr lang="en-US" sz="2000" dirty="0" err="1"/>
              <a:t>Dispositivos</a:t>
            </a:r>
            <a:r>
              <a:rPr lang="en-US" sz="2000" dirty="0"/>
              <a:t> de </a:t>
            </a:r>
            <a:r>
              <a:rPr lang="en-US" sz="2000" dirty="0" err="1"/>
              <a:t>Conexión</a:t>
            </a:r>
            <a:endParaRPr lang="en-US" sz="2000" dirty="0"/>
          </a:p>
          <a:p>
            <a:pPr marL="457200" indent="-457200">
              <a:buAutoNum type="alphaUcPeriod"/>
            </a:pPr>
            <a:r>
              <a:rPr lang="en-US" sz="2000" dirty="0" err="1"/>
              <a:t>Dispositivo</a:t>
            </a:r>
            <a:r>
              <a:rPr lang="en-US" sz="2000" dirty="0"/>
              <a:t> de </a:t>
            </a:r>
            <a:r>
              <a:rPr lang="en-US" sz="2000" dirty="0" err="1"/>
              <a:t>Desaceleración</a:t>
            </a:r>
            <a:endParaRPr lang="en-US" sz="2000" dirty="0"/>
          </a:p>
        </p:txBody>
      </p:sp>
      <p:sp>
        <p:nvSpPr>
          <p:cNvPr id="10" name="TextBox 9">
            <a:extLst>
              <a:ext uri="{FF2B5EF4-FFF2-40B4-BE49-F238E27FC236}">
                <a16:creationId xmlns:a16="http://schemas.microsoft.com/office/drawing/2014/main" id="{80C2D742-DEDC-6C57-05A2-5FC7DD7DA8A6}"/>
              </a:ext>
            </a:extLst>
          </p:cNvPr>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429279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A5206-85A8-4E4C-65CE-86F870A1D2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836B5E1-2DFA-39AB-A216-122DB30667BB}"/>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9F10E91E-8FC3-A9EC-3282-90B1A017B5F9}"/>
              </a:ext>
            </a:extLst>
          </p:cNvPr>
          <p:cNvSpPr txBox="1">
            <a:spLocks/>
          </p:cNvSpPr>
          <p:nvPr/>
        </p:nvSpPr>
        <p:spPr>
          <a:xfrm>
            <a:off x="198496" y="225980"/>
            <a:ext cx="11795010" cy="101168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t>Principios</a:t>
            </a:r>
            <a:r>
              <a:rPr lang="en-US" sz="3600" dirty="0"/>
              <a:t> </a:t>
            </a:r>
            <a:r>
              <a:rPr lang="en-US" sz="3600" dirty="0" err="1"/>
              <a:t>Fundamentales</a:t>
            </a:r>
            <a:r>
              <a:rPr lang="en-US" sz="3600" dirty="0"/>
              <a:t> de la </a:t>
            </a:r>
            <a:r>
              <a:rPr lang="en-US" sz="3600" dirty="0" err="1"/>
              <a:t>Proteccion</a:t>
            </a:r>
            <a:r>
              <a:rPr lang="en-US" sz="3600" dirty="0"/>
              <a:t> Contra </a:t>
            </a:r>
            <a:r>
              <a:rPr lang="en-US" sz="3600" dirty="0" err="1"/>
              <a:t>Caída</a:t>
            </a:r>
            <a:r>
              <a:rPr lang="en-US" sz="3600" dirty="0"/>
              <a:t> </a:t>
            </a:r>
          </a:p>
          <a:p>
            <a:pPr algn="ctr"/>
            <a:r>
              <a:rPr lang="en-US" sz="3600" b="1" dirty="0" err="1"/>
              <a:t>Cuestionario</a:t>
            </a:r>
            <a:endParaRPr lang="en-US" sz="3600" b="1" dirty="0"/>
          </a:p>
        </p:txBody>
      </p:sp>
      <p:sp>
        <p:nvSpPr>
          <p:cNvPr id="7" name="TextBox 6">
            <a:extLst>
              <a:ext uri="{FF2B5EF4-FFF2-40B4-BE49-F238E27FC236}">
                <a16:creationId xmlns:a16="http://schemas.microsoft.com/office/drawing/2014/main" id="{FEE4E322-467C-F242-6AC4-CC1DBF4F7350}"/>
              </a:ext>
            </a:extLst>
          </p:cNvPr>
          <p:cNvSpPr txBox="1"/>
          <p:nvPr/>
        </p:nvSpPr>
        <p:spPr>
          <a:xfrm>
            <a:off x="412955" y="1562124"/>
            <a:ext cx="5397910" cy="2554545"/>
          </a:xfrm>
          <a:prstGeom prst="rect">
            <a:avLst/>
          </a:prstGeom>
          <a:noFill/>
        </p:spPr>
        <p:txBody>
          <a:bodyPr wrap="square" rtlCol="0">
            <a:spAutoFit/>
          </a:bodyPr>
          <a:lstStyle/>
          <a:p>
            <a:r>
              <a:rPr lang="en-US" sz="2000" b="1" dirty="0" err="1"/>
              <a:t>Pregunta</a:t>
            </a:r>
            <a:r>
              <a:rPr lang="en-US" sz="2000" b="1" dirty="0"/>
              <a:t> 5 </a:t>
            </a:r>
          </a:p>
          <a:p>
            <a:endParaRPr lang="en-US" sz="2000" dirty="0"/>
          </a:p>
          <a:p>
            <a:r>
              <a:rPr lang="en-US" sz="2000" dirty="0"/>
              <a:t>¿</a:t>
            </a:r>
            <a:r>
              <a:rPr lang="en-US" sz="2000" dirty="0" err="1"/>
              <a:t>Cuál</a:t>
            </a:r>
            <a:r>
              <a:rPr lang="en-US" sz="2000" dirty="0"/>
              <a:t> de </a:t>
            </a:r>
            <a:r>
              <a:rPr lang="en-US" sz="2000" dirty="0" err="1"/>
              <a:t>los</a:t>
            </a:r>
            <a:r>
              <a:rPr lang="en-US" sz="2000" dirty="0"/>
              <a:t> </a:t>
            </a:r>
            <a:r>
              <a:rPr lang="en-US" sz="2000" dirty="0" err="1"/>
              <a:t>siguientes</a:t>
            </a:r>
            <a:r>
              <a:rPr lang="en-US" sz="2000" dirty="0"/>
              <a:t> es la </a:t>
            </a:r>
            <a:r>
              <a:rPr lang="en-US" sz="2000" dirty="0" err="1"/>
              <a:t>última</a:t>
            </a:r>
            <a:r>
              <a:rPr lang="en-US" sz="2000" dirty="0"/>
              <a:t> </a:t>
            </a:r>
            <a:r>
              <a:rPr lang="en-US" sz="2000" dirty="0" err="1"/>
              <a:t>línea</a:t>
            </a:r>
            <a:r>
              <a:rPr lang="en-US" sz="2000" dirty="0"/>
              <a:t> de </a:t>
            </a:r>
            <a:r>
              <a:rPr lang="en-US" sz="2000" dirty="0" err="1"/>
              <a:t>defensa</a:t>
            </a:r>
            <a:r>
              <a:rPr lang="en-US" sz="2000" dirty="0"/>
              <a:t> de la </a:t>
            </a:r>
            <a:r>
              <a:rPr lang="en-US" sz="2000" dirty="0" err="1"/>
              <a:t>caída</a:t>
            </a:r>
            <a:r>
              <a:rPr lang="en-US" sz="2000" dirty="0"/>
              <a:t> de </a:t>
            </a:r>
            <a:r>
              <a:rPr lang="en-US" sz="2000" dirty="0" err="1"/>
              <a:t>objetos</a:t>
            </a:r>
            <a:r>
              <a:rPr lang="en-US" sz="2000" dirty="0"/>
              <a:t>?</a:t>
            </a:r>
          </a:p>
          <a:p>
            <a:endParaRPr lang="en-US" sz="2000" dirty="0"/>
          </a:p>
          <a:p>
            <a:pPr marL="457200" indent="-457200">
              <a:buAutoNum type="alphaUcPeriod"/>
            </a:pPr>
            <a:r>
              <a:rPr lang="en-US" sz="2000" dirty="0" err="1"/>
              <a:t>Rodapiés</a:t>
            </a:r>
            <a:r>
              <a:rPr lang="en-US" sz="2000" dirty="0"/>
              <a:t> compatibles</a:t>
            </a:r>
          </a:p>
          <a:p>
            <a:pPr marL="457200" indent="-457200">
              <a:buAutoNum type="alphaUcPeriod"/>
            </a:pPr>
            <a:r>
              <a:rPr lang="en-US" sz="2000" dirty="0" err="1"/>
              <a:t>Protección</a:t>
            </a:r>
            <a:r>
              <a:rPr lang="en-US" sz="2000" dirty="0"/>
              <a:t> </a:t>
            </a:r>
            <a:r>
              <a:rPr lang="en-US" sz="2000" dirty="0" err="1"/>
              <a:t>aprobada</a:t>
            </a:r>
            <a:r>
              <a:rPr lang="en-US" sz="2000" dirty="0"/>
              <a:t> para la cabeza </a:t>
            </a:r>
          </a:p>
          <a:p>
            <a:pPr marL="457200" indent="-457200">
              <a:buAutoNum type="alphaUcPeriod"/>
            </a:pPr>
            <a:r>
              <a:rPr lang="en-US" sz="2000" dirty="0" err="1"/>
              <a:t>Estructuras</a:t>
            </a:r>
            <a:r>
              <a:rPr lang="en-US" sz="2000" dirty="0"/>
              <a:t> de </a:t>
            </a:r>
            <a:r>
              <a:rPr lang="en-US" sz="2000" dirty="0" err="1"/>
              <a:t>cubiertas</a:t>
            </a:r>
            <a:endParaRPr lang="en-US" sz="2000" dirty="0"/>
          </a:p>
        </p:txBody>
      </p:sp>
      <p:pic>
        <p:nvPicPr>
          <p:cNvPr id="8" name="Picture 7">
            <a:extLst>
              <a:ext uri="{FF2B5EF4-FFF2-40B4-BE49-F238E27FC236}">
                <a16:creationId xmlns:a16="http://schemas.microsoft.com/office/drawing/2014/main" id="{3C498332-7EFE-873B-E984-17BD3E15165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4" name="TextBox 3">
            <a:extLst>
              <a:ext uri="{FF2B5EF4-FFF2-40B4-BE49-F238E27FC236}">
                <a16:creationId xmlns:a16="http://schemas.microsoft.com/office/drawing/2014/main" id="{3A49A492-DE2F-6F40-4AD6-1EA5D9055497}"/>
              </a:ext>
            </a:extLst>
          </p:cNvPr>
          <p:cNvSpPr txBox="1"/>
          <p:nvPr/>
        </p:nvSpPr>
        <p:spPr>
          <a:xfrm>
            <a:off x="6287753" y="1567038"/>
            <a:ext cx="5397909" cy="2246769"/>
          </a:xfrm>
          <a:prstGeom prst="rect">
            <a:avLst/>
          </a:prstGeom>
          <a:noFill/>
        </p:spPr>
        <p:txBody>
          <a:bodyPr wrap="square" rtlCol="0">
            <a:spAutoFit/>
          </a:bodyPr>
          <a:lstStyle/>
          <a:p>
            <a:r>
              <a:rPr lang="en-US" sz="2000" b="1" dirty="0" err="1"/>
              <a:t>Pregunta</a:t>
            </a:r>
            <a:r>
              <a:rPr lang="en-US" sz="2000" b="1" dirty="0"/>
              <a:t> 6 </a:t>
            </a:r>
          </a:p>
          <a:p>
            <a:endParaRPr lang="en-US" sz="2000" dirty="0"/>
          </a:p>
          <a:p>
            <a:r>
              <a:rPr lang="en-US" sz="2000" dirty="0"/>
              <a:t>Los </a:t>
            </a:r>
            <a:r>
              <a:rPr lang="en-US" sz="2000" dirty="0" err="1"/>
              <a:t>arneses</a:t>
            </a:r>
            <a:r>
              <a:rPr lang="en-US" sz="2000" dirty="0"/>
              <a:t> se </a:t>
            </a:r>
            <a:r>
              <a:rPr lang="en-US" sz="2000" dirty="0" err="1"/>
              <a:t>deben</a:t>
            </a:r>
            <a:r>
              <a:rPr lang="en-US" sz="2000" dirty="0"/>
              <a:t> </a:t>
            </a:r>
            <a:r>
              <a:rPr lang="en-US" sz="2000" dirty="0" err="1"/>
              <a:t>inspeccionar</a:t>
            </a:r>
            <a:r>
              <a:rPr lang="en-US" sz="2000" dirty="0"/>
              <a:t> antes de </a:t>
            </a:r>
            <a:r>
              <a:rPr lang="en-US" sz="2000" dirty="0" err="1"/>
              <a:t>cada</a:t>
            </a:r>
            <a:r>
              <a:rPr lang="en-US" sz="2000" dirty="0"/>
              <a:t> </a:t>
            </a:r>
            <a:r>
              <a:rPr lang="en-US" sz="2000" dirty="0" err="1"/>
              <a:t>uso</a:t>
            </a:r>
            <a:r>
              <a:rPr lang="en-US" sz="2000" dirty="0"/>
              <a:t>. </a:t>
            </a:r>
          </a:p>
          <a:p>
            <a:endParaRPr lang="en-US" sz="2000" dirty="0"/>
          </a:p>
          <a:p>
            <a:pPr marL="457200" indent="-457200">
              <a:buAutoNum type="alphaUcPeriod"/>
            </a:pPr>
            <a:r>
              <a:rPr lang="en-US" sz="2000" dirty="0"/>
              <a:t>Verdadero</a:t>
            </a:r>
          </a:p>
          <a:p>
            <a:pPr marL="457200" indent="-457200">
              <a:buAutoNum type="alphaUcPeriod"/>
            </a:pPr>
            <a:r>
              <a:rPr lang="en-US" sz="2000" dirty="0"/>
              <a:t>Falso</a:t>
            </a:r>
          </a:p>
        </p:txBody>
      </p:sp>
      <p:sp>
        <p:nvSpPr>
          <p:cNvPr id="10" name="TextBox 9">
            <a:extLst>
              <a:ext uri="{FF2B5EF4-FFF2-40B4-BE49-F238E27FC236}">
                <a16:creationId xmlns:a16="http://schemas.microsoft.com/office/drawing/2014/main" id="{856B3EA6-4C0F-363D-71EE-70EDA3B42288}"/>
              </a:ext>
            </a:extLst>
          </p:cNvPr>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000683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73A32-74B5-B128-0728-ACD6110476E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2DDDD3F-9076-5AE9-F8F1-A989A6763A59}"/>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273610C6-E11A-CA86-7D71-10EF6ABDFD87}"/>
              </a:ext>
            </a:extLst>
          </p:cNvPr>
          <p:cNvSpPr txBox="1">
            <a:spLocks/>
          </p:cNvSpPr>
          <p:nvPr/>
        </p:nvSpPr>
        <p:spPr>
          <a:xfrm>
            <a:off x="198496" y="225980"/>
            <a:ext cx="11795010" cy="101168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t>Principios</a:t>
            </a:r>
            <a:r>
              <a:rPr lang="en-US" sz="3600" dirty="0"/>
              <a:t> </a:t>
            </a:r>
            <a:r>
              <a:rPr lang="en-US" sz="3600" dirty="0" err="1"/>
              <a:t>Fundamentales</a:t>
            </a:r>
            <a:r>
              <a:rPr lang="en-US" sz="3600" dirty="0"/>
              <a:t> de la </a:t>
            </a:r>
            <a:r>
              <a:rPr lang="en-US" sz="3600" dirty="0" err="1"/>
              <a:t>Proteccion</a:t>
            </a:r>
            <a:r>
              <a:rPr lang="en-US" sz="3600" dirty="0"/>
              <a:t> Contra </a:t>
            </a:r>
            <a:r>
              <a:rPr lang="en-US" sz="3600" dirty="0" err="1"/>
              <a:t>Caída</a:t>
            </a:r>
            <a:r>
              <a:rPr lang="en-US" sz="3600" dirty="0"/>
              <a:t> </a:t>
            </a:r>
          </a:p>
          <a:p>
            <a:pPr algn="ctr"/>
            <a:r>
              <a:rPr lang="en-US" sz="3600" b="1" dirty="0" err="1"/>
              <a:t>Cuestionario</a:t>
            </a:r>
            <a:endParaRPr lang="en-US" sz="3600" b="1" dirty="0"/>
          </a:p>
        </p:txBody>
      </p:sp>
      <p:sp>
        <p:nvSpPr>
          <p:cNvPr id="7" name="TextBox 6">
            <a:extLst>
              <a:ext uri="{FF2B5EF4-FFF2-40B4-BE49-F238E27FC236}">
                <a16:creationId xmlns:a16="http://schemas.microsoft.com/office/drawing/2014/main" id="{768485C4-C063-965D-AF82-75829CDF9448}"/>
              </a:ext>
            </a:extLst>
          </p:cNvPr>
          <p:cNvSpPr txBox="1"/>
          <p:nvPr/>
        </p:nvSpPr>
        <p:spPr>
          <a:xfrm>
            <a:off x="412955" y="1562124"/>
            <a:ext cx="5397910" cy="2246769"/>
          </a:xfrm>
          <a:prstGeom prst="rect">
            <a:avLst/>
          </a:prstGeom>
          <a:noFill/>
        </p:spPr>
        <p:txBody>
          <a:bodyPr wrap="square" rtlCol="0">
            <a:spAutoFit/>
          </a:bodyPr>
          <a:lstStyle/>
          <a:p>
            <a:r>
              <a:rPr lang="en-US" sz="2000" b="1" dirty="0" err="1"/>
              <a:t>Pregunta</a:t>
            </a:r>
            <a:r>
              <a:rPr lang="en-US" sz="2000" b="1" dirty="0"/>
              <a:t> 7 </a:t>
            </a:r>
          </a:p>
          <a:p>
            <a:endParaRPr lang="en-US" sz="2000" dirty="0"/>
          </a:p>
          <a:p>
            <a:r>
              <a:rPr lang="en-US" sz="2000" dirty="0"/>
              <a:t>El </a:t>
            </a:r>
            <a:r>
              <a:rPr lang="en-US" sz="2000" dirty="0" err="1"/>
              <a:t>equipo</a:t>
            </a:r>
            <a:r>
              <a:rPr lang="en-US" sz="2000" dirty="0"/>
              <a:t> que no </a:t>
            </a:r>
            <a:r>
              <a:rPr lang="en-US" sz="2000" dirty="0" err="1"/>
              <a:t>pasa</a:t>
            </a:r>
            <a:r>
              <a:rPr lang="en-US" sz="2000" dirty="0"/>
              <a:t> la </a:t>
            </a:r>
            <a:r>
              <a:rPr lang="en-US" sz="2000" dirty="0" err="1"/>
              <a:t>inspección</a:t>
            </a:r>
            <a:r>
              <a:rPr lang="en-US" sz="2000" dirty="0"/>
              <a:t> </a:t>
            </a:r>
            <a:r>
              <a:rPr lang="en-US" sz="2000" dirty="0" err="1"/>
              <a:t>debe</a:t>
            </a:r>
            <a:r>
              <a:rPr lang="en-US" sz="2000" dirty="0"/>
              <a:t> </a:t>
            </a:r>
            <a:r>
              <a:rPr lang="en-US" sz="2000" dirty="0" err="1"/>
              <a:t>quedar</a:t>
            </a:r>
            <a:r>
              <a:rPr lang="en-US" sz="2000" dirty="0"/>
              <a:t> fuera de </a:t>
            </a:r>
            <a:r>
              <a:rPr lang="en-US" sz="2000" dirty="0" err="1"/>
              <a:t>servicio</a:t>
            </a:r>
            <a:r>
              <a:rPr lang="en-US" sz="2000" dirty="0"/>
              <a:t>. </a:t>
            </a:r>
          </a:p>
          <a:p>
            <a:endParaRPr lang="en-US" sz="2000" dirty="0"/>
          </a:p>
          <a:p>
            <a:pPr marL="457200" indent="-457200">
              <a:buAutoNum type="alphaUcPeriod"/>
            </a:pPr>
            <a:r>
              <a:rPr lang="en-US" sz="2000" dirty="0"/>
              <a:t>Verdadero</a:t>
            </a:r>
          </a:p>
          <a:p>
            <a:pPr marL="457200" indent="-457200">
              <a:buAutoNum type="alphaUcPeriod"/>
            </a:pPr>
            <a:r>
              <a:rPr lang="en-US" sz="2000" dirty="0"/>
              <a:t>Falso</a:t>
            </a:r>
          </a:p>
        </p:txBody>
      </p:sp>
      <p:pic>
        <p:nvPicPr>
          <p:cNvPr id="8" name="Picture 7">
            <a:extLst>
              <a:ext uri="{FF2B5EF4-FFF2-40B4-BE49-F238E27FC236}">
                <a16:creationId xmlns:a16="http://schemas.microsoft.com/office/drawing/2014/main" id="{5D8861A6-BADC-5426-9C4F-1EEA1073C03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4" name="TextBox 3">
            <a:extLst>
              <a:ext uri="{FF2B5EF4-FFF2-40B4-BE49-F238E27FC236}">
                <a16:creationId xmlns:a16="http://schemas.microsoft.com/office/drawing/2014/main" id="{8AF41912-B603-8D32-9321-48657354C8F5}"/>
              </a:ext>
            </a:extLst>
          </p:cNvPr>
          <p:cNvSpPr txBox="1"/>
          <p:nvPr/>
        </p:nvSpPr>
        <p:spPr>
          <a:xfrm>
            <a:off x="6287753" y="1567038"/>
            <a:ext cx="5397909" cy="3477875"/>
          </a:xfrm>
          <a:prstGeom prst="rect">
            <a:avLst/>
          </a:prstGeom>
          <a:noFill/>
        </p:spPr>
        <p:txBody>
          <a:bodyPr wrap="square" rtlCol="0">
            <a:spAutoFit/>
          </a:bodyPr>
          <a:lstStyle/>
          <a:p>
            <a:r>
              <a:rPr lang="en-US" sz="2000" b="1" dirty="0" err="1"/>
              <a:t>Pregunta</a:t>
            </a:r>
            <a:r>
              <a:rPr lang="en-US" sz="2000" b="1" dirty="0"/>
              <a:t> 8 </a:t>
            </a:r>
          </a:p>
          <a:p>
            <a:endParaRPr lang="en-US" sz="2000" dirty="0"/>
          </a:p>
          <a:p>
            <a:r>
              <a:rPr lang="en-US" sz="2000" dirty="0"/>
              <a:t>Los </a:t>
            </a:r>
            <a:r>
              <a:rPr lang="en-US" sz="2000" dirty="0" err="1"/>
              <a:t>factores</a:t>
            </a:r>
            <a:r>
              <a:rPr lang="en-US" sz="2000" dirty="0"/>
              <a:t> para </a:t>
            </a:r>
            <a:r>
              <a:rPr lang="en-US" sz="2000" dirty="0" err="1"/>
              <a:t>tener</a:t>
            </a:r>
            <a:r>
              <a:rPr lang="en-US" sz="2000" dirty="0"/>
              <a:t> </a:t>
            </a:r>
            <a:r>
              <a:rPr lang="en-US" sz="2000" dirty="0" err="1"/>
              <a:t>en</a:t>
            </a:r>
            <a:r>
              <a:rPr lang="en-US" sz="2000" dirty="0"/>
              <a:t> </a:t>
            </a:r>
            <a:r>
              <a:rPr lang="en-US" sz="2000" dirty="0" err="1"/>
              <a:t>cuenta</a:t>
            </a:r>
            <a:r>
              <a:rPr lang="en-US" sz="2000" dirty="0"/>
              <a:t> </a:t>
            </a:r>
            <a:r>
              <a:rPr lang="en-US" sz="2000" dirty="0" err="1"/>
              <a:t>cuando</a:t>
            </a:r>
            <a:r>
              <a:rPr lang="en-US" sz="2000" dirty="0"/>
              <a:t> se </a:t>
            </a:r>
            <a:r>
              <a:rPr lang="en-US" sz="2000" dirty="0" err="1"/>
              <a:t>calcula</a:t>
            </a:r>
            <a:r>
              <a:rPr lang="en-US" sz="2000" dirty="0"/>
              <a:t> la </a:t>
            </a:r>
            <a:r>
              <a:rPr lang="en-US" sz="2000" dirty="0" err="1"/>
              <a:t>distancia</a:t>
            </a:r>
            <a:r>
              <a:rPr lang="en-US" sz="2000" dirty="0"/>
              <a:t> de la </a:t>
            </a:r>
            <a:r>
              <a:rPr lang="en-US" sz="2000" dirty="0" err="1"/>
              <a:t>caída</a:t>
            </a:r>
            <a:r>
              <a:rPr lang="en-US" sz="2000" dirty="0"/>
              <a:t> </a:t>
            </a:r>
            <a:r>
              <a:rPr lang="en-US" sz="2000" dirty="0" err="1"/>
              <a:t>incluyen</a:t>
            </a:r>
            <a:r>
              <a:rPr lang="en-US" sz="2000" dirty="0"/>
              <a:t> </a:t>
            </a:r>
            <a:r>
              <a:rPr lang="en-US" sz="2000" dirty="0" err="1"/>
              <a:t>los</a:t>
            </a:r>
            <a:r>
              <a:rPr lang="en-US" sz="2000" dirty="0"/>
              <a:t> </a:t>
            </a:r>
            <a:r>
              <a:rPr lang="en-US" sz="2000" dirty="0" err="1"/>
              <a:t>siguientes</a:t>
            </a:r>
            <a:r>
              <a:rPr lang="en-US" sz="2000" dirty="0"/>
              <a:t>: (marque </a:t>
            </a:r>
            <a:r>
              <a:rPr lang="en-US" sz="2000" dirty="0" err="1"/>
              <a:t>todos</a:t>
            </a:r>
            <a:r>
              <a:rPr lang="en-US" sz="2000" dirty="0"/>
              <a:t> </a:t>
            </a:r>
            <a:r>
              <a:rPr lang="en-US" sz="2000" dirty="0" err="1"/>
              <a:t>los</a:t>
            </a:r>
            <a:r>
              <a:rPr lang="en-US" sz="2000" dirty="0"/>
              <a:t> que </a:t>
            </a:r>
            <a:r>
              <a:rPr lang="en-US" sz="2000" dirty="0" err="1"/>
              <a:t>correspondan</a:t>
            </a:r>
            <a:r>
              <a:rPr lang="en-US" sz="2000" dirty="0"/>
              <a:t>)</a:t>
            </a:r>
          </a:p>
          <a:p>
            <a:endParaRPr lang="en-US" sz="2000" dirty="0"/>
          </a:p>
          <a:p>
            <a:pPr marL="457200" indent="-457200">
              <a:buAutoNum type="alphaUcPeriod"/>
            </a:pPr>
            <a:r>
              <a:rPr lang="en-US" sz="2000" dirty="0" err="1"/>
              <a:t>Anclaje</a:t>
            </a:r>
            <a:endParaRPr lang="en-US" sz="2000" dirty="0"/>
          </a:p>
          <a:p>
            <a:pPr marL="457200" indent="-457200">
              <a:buAutoNum type="alphaUcPeriod"/>
            </a:pPr>
            <a:r>
              <a:rPr lang="en-US" sz="2000" dirty="0" err="1"/>
              <a:t>Soporte</a:t>
            </a:r>
            <a:r>
              <a:rPr lang="en-US" sz="2000" dirty="0"/>
              <a:t> Corporal </a:t>
            </a:r>
          </a:p>
          <a:p>
            <a:pPr marL="457200" indent="-457200">
              <a:buAutoNum type="alphaUcPeriod"/>
            </a:pPr>
            <a:r>
              <a:rPr lang="en-US" sz="2000" dirty="0" err="1"/>
              <a:t>Dispositivos</a:t>
            </a:r>
            <a:r>
              <a:rPr lang="en-US" sz="2000" dirty="0"/>
              <a:t> de </a:t>
            </a:r>
            <a:r>
              <a:rPr lang="en-US" sz="2000" dirty="0" err="1"/>
              <a:t>Conexión</a:t>
            </a:r>
            <a:endParaRPr lang="en-US" sz="2000" dirty="0"/>
          </a:p>
          <a:p>
            <a:pPr marL="457200" indent="-457200">
              <a:buAutoNum type="alphaUcPeriod"/>
            </a:pPr>
            <a:r>
              <a:rPr lang="en-US" sz="2000" dirty="0" err="1"/>
              <a:t>Dispositivo</a:t>
            </a:r>
            <a:r>
              <a:rPr lang="en-US" sz="2000" dirty="0"/>
              <a:t> de </a:t>
            </a:r>
            <a:r>
              <a:rPr lang="en-US" sz="2000" dirty="0" err="1"/>
              <a:t>Desaceleratción</a:t>
            </a:r>
            <a:endParaRPr lang="en-US" sz="2000" dirty="0"/>
          </a:p>
          <a:p>
            <a:pPr marL="457200" indent="-457200">
              <a:buAutoNum type="alphaUcPeriod"/>
            </a:pPr>
            <a:r>
              <a:rPr lang="en-US" sz="2000" dirty="0"/>
              <a:t>Factor de </a:t>
            </a:r>
            <a:r>
              <a:rPr lang="en-US" sz="2000" dirty="0" err="1"/>
              <a:t>Seguridad</a:t>
            </a:r>
            <a:endParaRPr lang="en-US" sz="2000" dirty="0"/>
          </a:p>
        </p:txBody>
      </p:sp>
      <p:sp>
        <p:nvSpPr>
          <p:cNvPr id="10" name="TextBox 9">
            <a:extLst>
              <a:ext uri="{FF2B5EF4-FFF2-40B4-BE49-F238E27FC236}">
                <a16:creationId xmlns:a16="http://schemas.microsoft.com/office/drawing/2014/main" id="{9724B2EA-B1BD-6E30-E8B6-1CCF54F4DD9C}"/>
              </a:ext>
            </a:extLst>
          </p:cNvPr>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305297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864F8-D453-20A8-2903-35B5DD48A05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73D81C6-0F29-85AE-0999-76AFBF1DDD51}"/>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DA7983E0-B2EC-E6A6-25A8-704835F9F929}"/>
              </a:ext>
            </a:extLst>
          </p:cNvPr>
          <p:cNvSpPr txBox="1">
            <a:spLocks/>
          </p:cNvSpPr>
          <p:nvPr/>
        </p:nvSpPr>
        <p:spPr>
          <a:xfrm>
            <a:off x="198496" y="225980"/>
            <a:ext cx="11795010" cy="101168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t>Principios</a:t>
            </a:r>
            <a:r>
              <a:rPr lang="en-US" sz="3600" dirty="0"/>
              <a:t> </a:t>
            </a:r>
            <a:r>
              <a:rPr lang="en-US" sz="3600" dirty="0" err="1"/>
              <a:t>Fundamentales</a:t>
            </a:r>
            <a:r>
              <a:rPr lang="en-US" sz="3600" dirty="0"/>
              <a:t> de la </a:t>
            </a:r>
            <a:r>
              <a:rPr lang="en-US" sz="3600" dirty="0" err="1"/>
              <a:t>Proteccion</a:t>
            </a:r>
            <a:r>
              <a:rPr lang="en-US" sz="3600" dirty="0"/>
              <a:t> Contra </a:t>
            </a:r>
            <a:r>
              <a:rPr lang="en-US" sz="3600" dirty="0" err="1"/>
              <a:t>Caída</a:t>
            </a:r>
            <a:r>
              <a:rPr lang="en-US" sz="3600" dirty="0"/>
              <a:t> </a:t>
            </a:r>
          </a:p>
          <a:p>
            <a:pPr algn="ctr"/>
            <a:r>
              <a:rPr lang="en-US" sz="3600" b="1" dirty="0" err="1"/>
              <a:t>Cuestionario</a:t>
            </a:r>
            <a:endParaRPr lang="en-US" sz="3600" b="1" dirty="0"/>
          </a:p>
        </p:txBody>
      </p:sp>
      <p:sp>
        <p:nvSpPr>
          <p:cNvPr id="7" name="TextBox 6">
            <a:extLst>
              <a:ext uri="{FF2B5EF4-FFF2-40B4-BE49-F238E27FC236}">
                <a16:creationId xmlns:a16="http://schemas.microsoft.com/office/drawing/2014/main" id="{9EE76070-1E9F-5EEC-4733-C0556747B002}"/>
              </a:ext>
            </a:extLst>
          </p:cNvPr>
          <p:cNvSpPr txBox="1"/>
          <p:nvPr/>
        </p:nvSpPr>
        <p:spPr>
          <a:xfrm>
            <a:off x="412955" y="1562124"/>
            <a:ext cx="5397910" cy="3170099"/>
          </a:xfrm>
          <a:prstGeom prst="rect">
            <a:avLst/>
          </a:prstGeom>
          <a:noFill/>
        </p:spPr>
        <p:txBody>
          <a:bodyPr wrap="square" rtlCol="0">
            <a:spAutoFit/>
          </a:bodyPr>
          <a:lstStyle/>
          <a:p>
            <a:r>
              <a:rPr lang="en-US" sz="2000" b="1" dirty="0" err="1"/>
              <a:t>Pregunta</a:t>
            </a:r>
            <a:r>
              <a:rPr lang="en-US" sz="2000" b="1" dirty="0"/>
              <a:t> 9 </a:t>
            </a:r>
          </a:p>
          <a:p>
            <a:endParaRPr lang="en-US" sz="2000" dirty="0"/>
          </a:p>
          <a:p>
            <a:r>
              <a:rPr lang="en-US" sz="2000" dirty="0"/>
              <a:t>Un </a:t>
            </a:r>
            <a:r>
              <a:rPr lang="en-US" sz="2000" dirty="0" err="1"/>
              <a:t>barandal</a:t>
            </a:r>
            <a:r>
              <a:rPr lang="en-US" sz="2000" dirty="0"/>
              <a:t> </a:t>
            </a:r>
            <a:r>
              <a:rPr lang="en-US" sz="2000" dirty="0" err="1"/>
              <a:t>está</a:t>
            </a:r>
            <a:r>
              <a:rPr lang="en-US" sz="2000" dirty="0"/>
              <a:t> </a:t>
            </a:r>
            <a:r>
              <a:rPr lang="en-US" sz="2000" dirty="0" err="1"/>
              <a:t>compuesto</a:t>
            </a:r>
            <a:r>
              <a:rPr lang="en-US" sz="2000" dirty="0"/>
              <a:t> </a:t>
            </a:r>
            <a:r>
              <a:rPr lang="en-US" sz="2000" dirty="0" err="1"/>
              <a:t>por</a:t>
            </a:r>
            <a:r>
              <a:rPr lang="en-US" sz="2000" dirty="0"/>
              <a:t> </a:t>
            </a:r>
            <a:r>
              <a:rPr lang="en-US" sz="2000" dirty="0" err="1"/>
              <a:t>una</a:t>
            </a:r>
            <a:r>
              <a:rPr lang="en-US" sz="2000" dirty="0"/>
              <a:t> </a:t>
            </a:r>
            <a:r>
              <a:rPr lang="en-US" sz="2000" dirty="0" err="1"/>
              <a:t>guía</a:t>
            </a:r>
            <a:r>
              <a:rPr lang="en-US" sz="2000" dirty="0"/>
              <a:t> superior y </a:t>
            </a:r>
            <a:r>
              <a:rPr lang="en-US" sz="2000" dirty="0" err="1"/>
              <a:t>una</a:t>
            </a:r>
            <a:r>
              <a:rPr lang="en-US" sz="2000" dirty="0"/>
              <a:t> media, y </a:t>
            </a:r>
            <a:r>
              <a:rPr lang="en-US" sz="2000" dirty="0" err="1"/>
              <a:t>deberá</a:t>
            </a:r>
            <a:r>
              <a:rPr lang="en-US" sz="2000" dirty="0"/>
              <a:t> </a:t>
            </a:r>
            <a:r>
              <a:rPr lang="en-US" sz="2000" dirty="0" err="1"/>
              <a:t>tener</a:t>
            </a:r>
            <a:r>
              <a:rPr lang="en-US" sz="2000" dirty="0"/>
              <a:t> </a:t>
            </a:r>
            <a:r>
              <a:rPr lang="en-US" sz="2000" dirty="0" err="1"/>
              <a:t>una</a:t>
            </a:r>
            <a:r>
              <a:rPr lang="en-US" sz="2000" dirty="0"/>
              <a:t> </a:t>
            </a:r>
            <a:r>
              <a:rPr lang="en-US" sz="2000" dirty="0" err="1"/>
              <a:t>altura</a:t>
            </a:r>
            <a:r>
              <a:rPr lang="en-US" sz="2000" dirty="0"/>
              <a:t> vertical de _____ </a:t>
            </a:r>
            <a:r>
              <a:rPr lang="en-US" sz="2000" dirty="0" err="1"/>
              <a:t>pulgadas</a:t>
            </a:r>
            <a:r>
              <a:rPr lang="en-US" sz="2000" dirty="0"/>
              <a:t> </a:t>
            </a:r>
            <a:r>
              <a:rPr lang="en-US" sz="2000" dirty="0" err="1"/>
              <a:t>desde</a:t>
            </a:r>
            <a:r>
              <a:rPr lang="en-US" sz="2000" dirty="0"/>
              <a:t> la </a:t>
            </a:r>
            <a:r>
              <a:rPr lang="en-US" sz="2000" dirty="0" err="1"/>
              <a:t>superficie</a:t>
            </a:r>
            <a:r>
              <a:rPr lang="en-US" sz="2000" dirty="0"/>
              <a:t> </a:t>
            </a:r>
            <a:r>
              <a:rPr lang="en-US" sz="2000" dirty="0" err="1"/>
              <a:t>máxima</a:t>
            </a:r>
            <a:r>
              <a:rPr lang="en-US" sz="2000" dirty="0"/>
              <a:t> de la </a:t>
            </a:r>
            <a:r>
              <a:rPr lang="en-US" sz="2000" dirty="0" err="1"/>
              <a:t>guía</a:t>
            </a:r>
            <a:r>
              <a:rPr lang="en-US" sz="2000" dirty="0"/>
              <a:t> superior hasta </a:t>
            </a:r>
            <a:r>
              <a:rPr lang="en-US" sz="2000" dirty="0" err="1"/>
              <a:t>el</a:t>
            </a:r>
            <a:r>
              <a:rPr lang="en-US" sz="2000" dirty="0"/>
              <a:t> </a:t>
            </a:r>
            <a:r>
              <a:rPr lang="en-US" sz="2000" dirty="0" err="1"/>
              <a:t>suelo</a:t>
            </a:r>
            <a:r>
              <a:rPr lang="en-US" sz="2000" dirty="0"/>
              <a:t>. </a:t>
            </a:r>
          </a:p>
          <a:p>
            <a:endParaRPr lang="en-US" sz="2000" dirty="0"/>
          </a:p>
          <a:p>
            <a:pPr marL="457200" indent="-457200">
              <a:buAutoNum type="alphaUcPeriod"/>
            </a:pPr>
            <a:r>
              <a:rPr lang="en-US" sz="2000" dirty="0"/>
              <a:t>Más de 16 o </a:t>
            </a:r>
            <a:r>
              <a:rPr lang="en-US" sz="2000" dirty="0" err="1"/>
              <a:t>menos</a:t>
            </a:r>
            <a:r>
              <a:rPr lang="en-US" sz="2000" dirty="0"/>
              <a:t> 3 </a:t>
            </a:r>
            <a:r>
              <a:rPr lang="en-US" sz="2000" dirty="0" err="1"/>
              <a:t>pulgadas</a:t>
            </a:r>
            <a:endParaRPr lang="en-US" sz="2000" dirty="0"/>
          </a:p>
          <a:p>
            <a:pPr marL="457200" indent="-457200">
              <a:buAutoNum type="alphaUcPeriod"/>
            </a:pPr>
            <a:r>
              <a:rPr lang="en-US" sz="2000" dirty="0"/>
              <a:t>Más de 42 o </a:t>
            </a:r>
            <a:r>
              <a:rPr lang="en-US" sz="2000" dirty="0" err="1"/>
              <a:t>menos</a:t>
            </a:r>
            <a:r>
              <a:rPr lang="en-US" sz="2000" dirty="0"/>
              <a:t> 3 </a:t>
            </a:r>
            <a:r>
              <a:rPr lang="en-US" sz="2000" dirty="0" err="1"/>
              <a:t>pulgadas</a:t>
            </a:r>
            <a:endParaRPr lang="en-US" sz="2000" dirty="0"/>
          </a:p>
          <a:p>
            <a:pPr marL="457200" indent="-457200">
              <a:buAutoNum type="alphaUcPeriod"/>
            </a:pPr>
            <a:r>
              <a:rPr lang="en-US" sz="2000" dirty="0"/>
              <a:t>Más de 32 o </a:t>
            </a:r>
            <a:r>
              <a:rPr lang="en-US" sz="2000" dirty="0" err="1"/>
              <a:t>menos</a:t>
            </a:r>
            <a:r>
              <a:rPr lang="en-US" sz="2000" dirty="0"/>
              <a:t> 3 </a:t>
            </a:r>
            <a:r>
              <a:rPr lang="en-US" sz="2000" dirty="0" err="1"/>
              <a:t>pulgadas</a:t>
            </a:r>
            <a:endParaRPr lang="en-US" sz="2000" dirty="0"/>
          </a:p>
        </p:txBody>
      </p:sp>
      <p:pic>
        <p:nvPicPr>
          <p:cNvPr id="8" name="Picture 7">
            <a:extLst>
              <a:ext uri="{FF2B5EF4-FFF2-40B4-BE49-F238E27FC236}">
                <a16:creationId xmlns:a16="http://schemas.microsoft.com/office/drawing/2014/main" id="{6F75CE8F-D073-3DAC-D831-C893A9A49B3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4" name="TextBox 3">
            <a:extLst>
              <a:ext uri="{FF2B5EF4-FFF2-40B4-BE49-F238E27FC236}">
                <a16:creationId xmlns:a16="http://schemas.microsoft.com/office/drawing/2014/main" id="{F3CCA762-9E64-9F55-3B12-60365346DC58}"/>
              </a:ext>
            </a:extLst>
          </p:cNvPr>
          <p:cNvSpPr txBox="1"/>
          <p:nvPr/>
        </p:nvSpPr>
        <p:spPr>
          <a:xfrm>
            <a:off x="6287753" y="1567038"/>
            <a:ext cx="5397909" cy="3477875"/>
          </a:xfrm>
          <a:prstGeom prst="rect">
            <a:avLst/>
          </a:prstGeom>
          <a:noFill/>
        </p:spPr>
        <p:txBody>
          <a:bodyPr wrap="square" rtlCol="0">
            <a:spAutoFit/>
          </a:bodyPr>
          <a:lstStyle/>
          <a:p>
            <a:r>
              <a:rPr lang="en-US" sz="2000" b="1" dirty="0" err="1"/>
              <a:t>Pregunta</a:t>
            </a:r>
            <a:r>
              <a:rPr lang="en-US" sz="2000" b="1" dirty="0"/>
              <a:t> 10 </a:t>
            </a:r>
          </a:p>
          <a:p>
            <a:endParaRPr lang="en-US" sz="2000" dirty="0"/>
          </a:p>
          <a:p>
            <a:r>
              <a:rPr lang="en-US" sz="2000" dirty="0"/>
              <a:t>¿</a:t>
            </a:r>
            <a:r>
              <a:rPr lang="en-US" sz="2000" dirty="0" err="1"/>
              <a:t>Cuál</a:t>
            </a:r>
            <a:r>
              <a:rPr lang="en-US" sz="2000" dirty="0"/>
              <a:t> de las </a:t>
            </a:r>
            <a:r>
              <a:rPr lang="en-US" sz="2000" dirty="0" err="1"/>
              <a:t>siguientes</a:t>
            </a:r>
            <a:r>
              <a:rPr lang="en-US" sz="2000" dirty="0"/>
              <a:t> </a:t>
            </a:r>
            <a:r>
              <a:rPr lang="en-US" sz="2000" dirty="0" err="1"/>
              <a:t>tareas</a:t>
            </a:r>
            <a:r>
              <a:rPr lang="en-US" sz="2000" dirty="0"/>
              <a:t> </a:t>
            </a:r>
            <a:r>
              <a:rPr lang="en-US" sz="2000" dirty="0" err="1"/>
              <a:t>puede</a:t>
            </a:r>
            <a:r>
              <a:rPr lang="en-US" sz="2000" dirty="0"/>
              <a:t> </a:t>
            </a:r>
            <a:r>
              <a:rPr lang="en-US" sz="2000" dirty="0" err="1"/>
              <a:t>provocar</a:t>
            </a:r>
            <a:r>
              <a:rPr lang="en-US" sz="2000" dirty="0"/>
              <a:t> que la </a:t>
            </a:r>
            <a:r>
              <a:rPr lang="en-US" sz="2000" dirty="0" err="1"/>
              <a:t>detención</a:t>
            </a:r>
            <a:r>
              <a:rPr lang="en-US" sz="2000" dirty="0"/>
              <a:t> de las </a:t>
            </a:r>
            <a:r>
              <a:rPr lang="en-US" sz="2000" dirty="0" err="1"/>
              <a:t>caídas</a:t>
            </a:r>
            <a:r>
              <a:rPr lang="en-US" sz="2000" dirty="0"/>
              <a:t> no </a:t>
            </a:r>
            <a:r>
              <a:rPr lang="en-US" sz="2000" dirty="0" err="1"/>
              <a:t>funcione</a:t>
            </a:r>
            <a:r>
              <a:rPr lang="en-US" sz="2000" dirty="0"/>
              <a:t> </a:t>
            </a:r>
            <a:r>
              <a:rPr lang="en-US" sz="2000" dirty="0" err="1"/>
              <a:t>como</a:t>
            </a:r>
            <a:r>
              <a:rPr lang="en-US" sz="2000" dirty="0"/>
              <a:t> </a:t>
            </a:r>
            <a:r>
              <a:rPr lang="en-US" sz="2000" dirty="0" err="1"/>
              <a:t>está</a:t>
            </a:r>
            <a:r>
              <a:rPr lang="en-US" sz="2000" dirty="0"/>
              <a:t> </a:t>
            </a:r>
            <a:r>
              <a:rPr lang="en-US" sz="2000" dirty="0" err="1"/>
              <a:t>previsto</a:t>
            </a:r>
            <a:r>
              <a:rPr lang="en-US" sz="2000" dirty="0"/>
              <a:t> </a:t>
            </a:r>
            <a:r>
              <a:rPr lang="en-US" sz="2000" dirty="0" err="1"/>
              <a:t>si</a:t>
            </a:r>
            <a:r>
              <a:rPr lang="en-US" sz="2000" dirty="0"/>
              <a:t> no se </a:t>
            </a:r>
            <a:r>
              <a:rPr lang="en-US" sz="2000" dirty="0" err="1"/>
              <a:t>llevan</a:t>
            </a:r>
            <a:r>
              <a:rPr lang="en-US" sz="2000" dirty="0"/>
              <a:t> a </a:t>
            </a:r>
            <a:r>
              <a:rPr lang="en-US" sz="2000" dirty="0" err="1"/>
              <a:t>cabo</a:t>
            </a:r>
            <a:r>
              <a:rPr lang="en-US" sz="2000" dirty="0"/>
              <a:t>? (Marque </a:t>
            </a:r>
            <a:r>
              <a:rPr lang="en-US" sz="2000" dirty="0" err="1"/>
              <a:t>todos</a:t>
            </a:r>
            <a:r>
              <a:rPr lang="en-US" sz="2000" dirty="0"/>
              <a:t> </a:t>
            </a:r>
            <a:r>
              <a:rPr lang="en-US" sz="2000" dirty="0" err="1"/>
              <a:t>los</a:t>
            </a:r>
            <a:r>
              <a:rPr lang="en-US" sz="2000" dirty="0"/>
              <a:t> que </a:t>
            </a:r>
            <a:r>
              <a:rPr lang="en-US" sz="2000" dirty="0" err="1"/>
              <a:t>correspondan</a:t>
            </a:r>
            <a:r>
              <a:rPr lang="en-US" sz="2000" dirty="0"/>
              <a:t>)</a:t>
            </a:r>
          </a:p>
          <a:p>
            <a:endParaRPr lang="en-US" sz="2000" dirty="0"/>
          </a:p>
          <a:p>
            <a:pPr marL="457200" indent="-457200">
              <a:buAutoNum type="alphaUcPeriod"/>
            </a:pPr>
            <a:r>
              <a:rPr lang="en-US" sz="2000" dirty="0" err="1"/>
              <a:t>Inspección</a:t>
            </a:r>
            <a:r>
              <a:rPr lang="en-US" sz="2000" dirty="0"/>
              <a:t> del </a:t>
            </a:r>
            <a:r>
              <a:rPr lang="en-US" sz="2000" dirty="0" err="1"/>
              <a:t>equipo</a:t>
            </a:r>
            <a:endParaRPr lang="en-US" sz="2000" dirty="0"/>
          </a:p>
          <a:p>
            <a:pPr marL="457200" indent="-457200">
              <a:buAutoNum type="alphaUcPeriod"/>
            </a:pPr>
            <a:r>
              <a:rPr lang="en-US" sz="2000" dirty="0" err="1"/>
              <a:t>Colocación</a:t>
            </a:r>
            <a:r>
              <a:rPr lang="en-US" sz="2000" dirty="0"/>
              <a:t> y </a:t>
            </a:r>
            <a:r>
              <a:rPr lang="en-US" sz="2000" dirty="0" err="1"/>
              <a:t>ajuste</a:t>
            </a:r>
            <a:r>
              <a:rPr lang="en-US" sz="2000" dirty="0"/>
              <a:t> del </a:t>
            </a:r>
            <a:r>
              <a:rPr lang="en-US" sz="2000" dirty="0" err="1"/>
              <a:t>arnés</a:t>
            </a:r>
            <a:endParaRPr lang="en-US" sz="2000" dirty="0"/>
          </a:p>
          <a:p>
            <a:pPr marL="457200" indent="-457200">
              <a:buAutoNum type="alphaUcPeriod"/>
            </a:pPr>
            <a:r>
              <a:rPr lang="en-US" sz="2000" dirty="0" err="1"/>
              <a:t>Cálculo</a:t>
            </a:r>
            <a:r>
              <a:rPr lang="en-US" sz="2000" dirty="0"/>
              <a:t> de la </a:t>
            </a:r>
            <a:r>
              <a:rPr lang="en-US" sz="2000" dirty="0" err="1"/>
              <a:t>distancia</a:t>
            </a:r>
            <a:r>
              <a:rPr lang="en-US" sz="2000" dirty="0"/>
              <a:t> de la </a:t>
            </a:r>
            <a:r>
              <a:rPr lang="en-US" sz="2000" dirty="0" err="1"/>
              <a:t>caída</a:t>
            </a:r>
            <a:endParaRPr lang="en-US" sz="2000" dirty="0"/>
          </a:p>
          <a:p>
            <a:pPr marL="457200" indent="-457200">
              <a:buAutoNum type="alphaUcPeriod"/>
            </a:pPr>
            <a:r>
              <a:rPr lang="en-US" sz="2000" dirty="0" err="1"/>
              <a:t>Capacitación</a:t>
            </a:r>
            <a:endParaRPr lang="en-US" sz="2000" dirty="0"/>
          </a:p>
        </p:txBody>
      </p:sp>
      <p:sp>
        <p:nvSpPr>
          <p:cNvPr id="10" name="TextBox 9">
            <a:extLst>
              <a:ext uri="{FF2B5EF4-FFF2-40B4-BE49-F238E27FC236}">
                <a16:creationId xmlns:a16="http://schemas.microsoft.com/office/drawing/2014/main" id="{F6F994BA-B03C-7651-C4C8-416D6C2F0C94}"/>
              </a:ext>
            </a:extLst>
          </p:cNvPr>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35629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772EF-7C8B-A2CD-968D-A49D49C11D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0126F1C-B536-F3DE-7A2C-F7B77861882D}"/>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1DB79648-1893-1B6F-477F-156033E05099}"/>
              </a:ext>
            </a:extLst>
          </p:cNvPr>
          <p:cNvSpPr txBox="1">
            <a:spLocks/>
          </p:cNvSpPr>
          <p:nvPr/>
        </p:nvSpPr>
        <p:spPr>
          <a:xfrm>
            <a:off x="198496" y="225980"/>
            <a:ext cx="11795010" cy="101168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t>Principios</a:t>
            </a:r>
            <a:r>
              <a:rPr lang="en-US" sz="3600" dirty="0"/>
              <a:t> </a:t>
            </a:r>
            <a:r>
              <a:rPr lang="en-US" sz="3600" dirty="0" err="1"/>
              <a:t>Fundamentales</a:t>
            </a:r>
            <a:r>
              <a:rPr lang="en-US" sz="3600" dirty="0"/>
              <a:t> de la </a:t>
            </a:r>
            <a:r>
              <a:rPr lang="en-US" sz="3600" dirty="0" err="1"/>
              <a:t>Proteccion</a:t>
            </a:r>
            <a:r>
              <a:rPr lang="en-US" sz="3600" dirty="0"/>
              <a:t> Contra </a:t>
            </a:r>
            <a:r>
              <a:rPr lang="en-US" sz="3600" dirty="0" err="1"/>
              <a:t>Caída</a:t>
            </a:r>
            <a:r>
              <a:rPr lang="en-US" sz="3600" dirty="0"/>
              <a:t> </a:t>
            </a:r>
          </a:p>
          <a:p>
            <a:pPr algn="ctr"/>
            <a:r>
              <a:rPr lang="en-US" sz="3600" b="1" dirty="0" err="1"/>
              <a:t>Cuestionario</a:t>
            </a:r>
            <a:endParaRPr lang="en-US" sz="3600" b="1" dirty="0"/>
          </a:p>
        </p:txBody>
      </p:sp>
      <p:sp>
        <p:nvSpPr>
          <p:cNvPr id="7" name="TextBox 6">
            <a:extLst>
              <a:ext uri="{FF2B5EF4-FFF2-40B4-BE49-F238E27FC236}">
                <a16:creationId xmlns:a16="http://schemas.microsoft.com/office/drawing/2014/main" id="{F1854D03-C9F2-30FF-3CEA-6F060F532803}"/>
              </a:ext>
            </a:extLst>
          </p:cNvPr>
          <p:cNvSpPr txBox="1"/>
          <p:nvPr/>
        </p:nvSpPr>
        <p:spPr>
          <a:xfrm>
            <a:off x="412955" y="1562124"/>
            <a:ext cx="5397910" cy="2554545"/>
          </a:xfrm>
          <a:prstGeom prst="rect">
            <a:avLst/>
          </a:prstGeom>
          <a:noFill/>
        </p:spPr>
        <p:txBody>
          <a:bodyPr wrap="square" rtlCol="0">
            <a:spAutoFit/>
          </a:bodyPr>
          <a:lstStyle/>
          <a:p>
            <a:r>
              <a:rPr lang="en-US" sz="2000" b="1" dirty="0" err="1"/>
              <a:t>Pregunta</a:t>
            </a:r>
            <a:r>
              <a:rPr lang="en-US" sz="2000" b="1" dirty="0"/>
              <a:t> 11 </a:t>
            </a:r>
          </a:p>
          <a:p>
            <a:endParaRPr lang="en-US" sz="2000" dirty="0"/>
          </a:p>
          <a:p>
            <a:r>
              <a:rPr lang="en-US" sz="2000" dirty="0"/>
              <a:t>Un punto de </a:t>
            </a:r>
            <a:r>
              <a:rPr lang="en-US" sz="2000" dirty="0" err="1"/>
              <a:t>anclaje</a:t>
            </a:r>
            <a:r>
              <a:rPr lang="en-US" sz="2000" dirty="0"/>
              <a:t> de </a:t>
            </a:r>
            <a:r>
              <a:rPr lang="en-US" sz="2000" dirty="0" err="1"/>
              <a:t>detención</a:t>
            </a:r>
            <a:r>
              <a:rPr lang="en-US" sz="2000" dirty="0"/>
              <a:t> de </a:t>
            </a:r>
            <a:r>
              <a:rPr lang="en-US" sz="2000" dirty="0" err="1"/>
              <a:t>caídas</a:t>
            </a:r>
            <a:r>
              <a:rPr lang="en-US" sz="2000" dirty="0"/>
              <a:t> </a:t>
            </a:r>
            <a:r>
              <a:rPr lang="en-US" sz="2000" dirty="0" err="1"/>
              <a:t>debe</a:t>
            </a:r>
            <a:r>
              <a:rPr lang="en-US" sz="2000" dirty="0"/>
              <a:t> </a:t>
            </a:r>
            <a:r>
              <a:rPr lang="en-US" sz="2000" dirty="0" err="1"/>
              <a:t>soportar</a:t>
            </a:r>
            <a:r>
              <a:rPr lang="en-US" sz="2000" dirty="0"/>
              <a:t> </a:t>
            </a:r>
            <a:r>
              <a:rPr lang="en-US" sz="2000" dirty="0" err="1"/>
              <a:t>una</a:t>
            </a:r>
            <a:r>
              <a:rPr lang="en-US" sz="2000" dirty="0"/>
              <a:t> carga </a:t>
            </a:r>
            <a:r>
              <a:rPr lang="en-US" sz="2000" dirty="0" err="1"/>
              <a:t>estática</a:t>
            </a:r>
            <a:r>
              <a:rPr lang="en-US" sz="2000" dirty="0"/>
              <a:t> de 5,000 libras </a:t>
            </a:r>
            <a:r>
              <a:rPr lang="en-US" sz="2000" dirty="0" err="1"/>
              <a:t>por</a:t>
            </a:r>
            <a:r>
              <a:rPr lang="en-US" sz="2000" dirty="0"/>
              <a:t> persona </a:t>
            </a:r>
            <a:r>
              <a:rPr lang="en-US" sz="2000" dirty="0" err="1"/>
              <a:t>sujetada</a:t>
            </a:r>
            <a:r>
              <a:rPr lang="en-US" sz="2000" dirty="0"/>
              <a:t>. </a:t>
            </a:r>
          </a:p>
          <a:p>
            <a:endParaRPr lang="en-US" sz="2000" dirty="0"/>
          </a:p>
          <a:p>
            <a:pPr marL="457200" indent="-457200">
              <a:buAutoNum type="alphaUcPeriod"/>
            </a:pPr>
            <a:r>
              <a:rPr lang="en-US" sz="2000" dirty="0"/>
              <a:t>Verdadero</a:t>
            </a:r>
          </a:p>
          <a:p>
            <a:pPr marL="457200" indent="-457200">
              <a:buAutoNum type="alphaUcPeriod"/>
            </a:pPr>
            <a:r>
              <a:rPr lang="en-US" sz="2000" dirty="0"/>
              <a:t>Falso</a:t>
            </a:r>
          </a:p>
        </p:txBody>
      </p:sp>
      <p:pic>
        <p:nvPicPr>
          <p:cNvPr id="8" name="Picture 7">
            <a:extLst>
              <a:ext uri="{FF2B5EF4-FFF2-40B4-BE49-F238E27FC236}">
                <a16:creationId xmlns:a16="http://schemas.microsoft.com/office/drawing/2014/main" id="{3E06F4AD-7111-561B-A27A-179B014B7E5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4" name="TextBox 3">
            <a:extLst>
              <a:ext uri="{FF2B5EF4-FFF2-40B4-BE49-F238E27FC236}">
                <a16:creationId xmlns:a16="http://schemas.microsoft.com/office/drawing/2014/main" id="{5A64E259-708E-956D-B191-C0A19D2BFB24}"/>
              </a:ext>
            </a:extLst>
          </p:cNvPr>
          <p:cNvSpPr txBox="1"/>
          <p:nvPr/>
        </p:nvSpPr>
        <p:spPr>
          <a:xfrm>
            <a:off x="6287753" y="1567038"/>
            <a:ext cx="5397909" cy="2554545"/>
          </a:xfrm>
          <a:prstGeom prst="rect">
            <a:avLst/>
          </a:prstGeom>
          <a:noFill/>
        </p:spPr>
        <p:txBody>
          <a:bodyPr wrap="square" rtlCol="0">
            <a:spAutoFit/>
          </a:bodyPr>
          <a:lstStyle/>
          <a:p>
            <a:r>
              <a:rPr lang="en-US" sz="2000" b="1" dirty="0" err="1"/>
              <a:t>Pregunta</a:t>
            </a:r>
            <a:r>
              <a:rPr lang="en-US" sz="2000" b="1" dirty="0"/>
              <a:t> 12 </a:t>
            </a:r>
          </a:p>
          <a:p>
            <a:endParaRPr lang="en-US" sz="2000" dirty="0"/>
          </a:p>
          <a:p>
            <a:r>
              <a:rPr lang="en-US" sz="2000" dirty="0"/>
              <a:t>Un </a:t>
            </a:r>
            <a:r>
              <a:rPr lang="en-US" sz="2000" dirty="0" err="1"/>
              <a:t>sistema</a:t>
            </a:r>
            <a:r>
              <a:rPr lang="en-US" sz="2000" dirty="0"/>
              <a:t> personal de </a:t>
            </a:r>
            <a:r>
              <a:rPr lang="en-US" sz="2000" dirty="0" err="1"/>
              <a:t>detención</a:t>
            </a:r>
            <a:r>
              <a:rPr lang="en-US" sz="2000" dirty="0"/>
              <a:t> de </a:t>
            </a:r>
            <a:r>
              <a:rPr lang="en-US" sz="2000" dirty="0" err="1"/>
              <a:t>caídas</a:t>
            </a:r>
            <a:r>
              <a:rPr lang="en-US" sz="2000" dirty="0"/>
              <a:t>: </a:t>
            </a:r>
          </a:p>
          <a:p>
            <a:endParaRPr lang="en-US" sz="2000" dirty="0"/>
          </a:p>
          <a:p>
            <a:pPr marL="457200" indent="-457200">
              <a:buAutoNum type="alphaUcPeriod"/>
            </a:pPr>
            <a:r>
              <a:rPr lang="en-US" sz="2000" dirty="0"/>
              <a:t>No </a:t>
            </a:r>
            <a:r>
              <a:rPr lang="en-US" sz="2000" dirty="0" err="1"/>
              <a:t>incluye</a:t>
            </a:r>
            <a:r>
              <a:rPr lang="en-US" sz="2000" dirty="0"/>
              <a:t> un </a:t>
            </a:r>
            <a:r>
              <a:rPr lang="en-US" sz="2000" dirty="0" err="1"/>
              <a:t>dispositivo</a:t>
            </a:r>
            <a:r>
              <a:rPr lang="en-US" sz="2000" dirty="0"/>
              <a:t> de </a:t>
            </a:r>
            <a:r>
              <a:rPr lang="en-US" sz="2000" dirty="0" err="1"/>
              <a:t>desaceleración</a:t>
            </a:r>
            <a:endParaRPr lang="en-US" sz="2000" dirty="0"/>
          </a:p>
          <a:p>
            <a:pPr marL="457200" indent="-457200">
              <a:buAutoNum type="alphaUcPeriod"/>
            </a:pPr>
            <a:r>
              <a:rPr lang="en-US" sz="2000" dirty="0"/>
              <a:t>Exige que </a:t>
            </a:r>
            <a:r>
              <a:rPr lang="en-US" sz="2000" dirty="0" err="1"/>
              <a:t>el</a:t>
            </a:r>
            <a:r>
              <a:rPr lang="en-US" sz="2000" dirty="0"/>
              <a:t> punto de </a:t>
            </a:r>
            <a:r>
              <a:rPr lang="en-US" sz="2000" dirty="0" err="1"/>
              <a:t>anclaje</a:t>
            </a:r>
            <a:r>
              <a:rPr lang="en-US" sz="2000" dirty="0"/>
              <a:t> solo </a:t>
            </a:r>
            <a:r>
              <a:rPr lang="en-US" sz="2000" dirty="0" err="1"/>
              <a:t>pueda</a:t>
            </a:r>
            <a:r>
              <a:rPr lang="en-US" sz="2000" dirty="0"/>
              <a:t> </a:t>
            </a:r>
            <a:r>
              <a:rPr lang="en-US" sz="2000" dirty="0" err="1"/>
              <a:t>soportar</a:t>
            </a:r>
            <a:r>
              <a:rPr lang="en-US" sz="2000" dirty="0"/>
              <a:t> </a:t>
            </a:r>
            <a:r>
              <a:rPr lang="en-US" sz="2000" dirty="0" err="1"/>
              <a:t>una</a:t>
            </a:r>
            <a:r>
              <a:rPr lang="en-US" sz="2000" dirty="0"/>
              <a:t> carga </a:t>
            </a:r>
            <a:r>
              <a:rPr lang="en-US" sz="2000" dirty="0" err="1"/>
              <a:t>estática</a:t>
            </a:r>
            <a:r>
              <a:rPr lang="en-US" sz="2000" dirty="0"/>
              <a:t> de 2,000 libras.</a:t>
            </a:r>
          </a:p>
          <a:p>
            <a:pPr marL="457200" indent="-457200">
              <a:buAutoNum type="alphaUcPeriod"/>
            </a:pPr>
            <a:r>
              <a:rPr lang="en-US" sz="2000" dirty="0" err="1"/>
              <a:t>Ninguna</a:t>
            </a:r>
            <a:r>
              <a:rPr lang="en-US" sz="2000" dirty="0"/>
              <a:t> de las </a:t>
            </a:r>
            <a:r>
              <a:rPr lang="en-US" sz="2000" dirty="0" err="1"/>
              <a:t>opciones</a:t>
            </a:r>
            <a:r>
              <a:rPr lang="en-US" sz="2000" dirty="0"/>
              <a:t> </a:t>
            </a:r>
            <a:r>
              <a:rPr lang="en-US" sz="2000" dirty="0" err="1"/>
              <a:t>anteriores</a:t>
            </a:r>
            <a:r>
              <a:rPr lang="en-US" sz="2000" dirty="0"/>
              <a:t>.</a:t>
            </a:r>
          </a:p>
        </p:txBody>
      </p:sp>
      <p:sp>
        <p:nvSpPr>
          <p:cNvPr id="10" name="TextBox 9">
            <a:extLst>
              <a:ext uri="{FF2B5EF4-FFF2-40B4-BE49-F238E27FC236}">
                <a16:creationId xmlns:a16="http://schemas.microsoft.com/office/drawing/2014/main" id="{30753589-D110-CD9B-64CE-800033BECA80}"/>
              </a:ext>
            </a:extLst>
          </p:cNvPr>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659588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E342E-28CC-76EC-1F08-CCB4E85A8CD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C17BD17-91DE-B3D4-3D5D-5B86D0DA909E}"/>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60ADE449-D522-3B7A-8271-E7198F554C14}"/>
              </a:ext>
            </a:extLst>
          </p:cNvPr>
          <p:cNvSpPr txBox="1">
            <a:spLocks/>
          </p:cNvSpPr>
          <p:nvPr/>
        </p:nvSpPr>
        <p:spPr>
          <a:xfrm>
            <a:off x="198496" y="225980"/>
            <a:ext cx="11795010" cy="101168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t>Principios</a:t>
            </a:r>
            <a:r>
              <a:rPr lang="en-US" sz="3600" dirty="0"/>
              <a:t> </a:t>
            </a:r>
            <a:r>
              <a:rPr lang="en-US" sz="3600" dirty="0" err="1"/>
              <a:t>Fundamentales</a:t>
            </a:r>
            <a:r>
              <a:rPr lang="en-US" sz="3600" dirty="0"/>
              <a:t> de la </a:t>
            </a:r>
            <a:r>
              <a:rPr lang="en-US" sz="3600" dirty="0" err="1"/>
              <a:t>Proteccion</a:t>
            </a:r>
            <a:r>
              <a:rPr lang="en-US" sz="3600" dirty="0"/>
              <a:t> Contra </a:t>
            </a:r>
            <a:r>
              <a:rPr lang="en-US" sz="3600" dirty="0" err="1"/>
              <a:t>Caída</a:t>
            </a:r>
            <a:r>
              <a:rPr lang="en-US" sz="3600" dirty="0"/>
              <a:t> </a:t>
            </a:r>
          </a:p>
          <a:p>
            <a:pPr algn="ctr"/>
            <a:r>
              <a:rPr lang="en-US" sz="3600" b="1" dirty="0" err="1"/>
              <a:t>Cuestionario</a:t>
            </a:r>
            <a:endParaRPr lang="en-US" sz="3600" b="1" dirty="0"/>
          </a:p>
        </p:txBody>
      </p:sp>
      <p:sp>
        <p:nvSpPr>
          <p:cNvPr id="7" name="TextBox 6">
            <a:extLst>
              <a:ext uri="{FF2B5EF4-FFF2-40B4-BE49-F238E27FC236}">
                <a16:creationId xmlns:a16="http://schemas.microsoft.com/office/drawing/2014/main" id="{774266BC-DF10-26DC-E6F0-576D950BE7BC}"/>
              </a:ext>
            </a:extLst>
          </p:cNvPr>
          <p:cNvSpPr txBox="1"/>
          <p:nvPr/>
        </p:nvSpPr>
        <p:spPr>
          <a:xfrm>
            <a:off x="412955" y="1562124"/>
            <a:ext cx="5397910" cy="2554545"/>
          </a:xfrm>
          <a:prstGeom prst="rect">
            <a:avLst/>
          </a:prstGeom>
          <a:noFill/>
        </p:spPr>
        <p:txBody>
          <a:bodyPr wrap="square" rtlCol="0">
            <a:spAutoFit/>
          </a:bodyPr>
          <a:lstStyle/>
          <a:p>
            <a:r>
              <a:rPr lang="en-US" sz="2000" b="1" dirty="0" err="1"/>
              <a:t>Pregunta</a:t>
            </a:r>
            <a:r>
              <a:rPr lang="en-US" sz="2000" b="1" dirty="0"/>
              <a:t> 13 </a:t>
            </a:r>
          </a:p>
          <a:p>
            <a:endParaRPr lang="en-US" sz="2000" dirty="0"/>
          </a:p>
          <a:p>
            <a:r>
              <a:rPr lang="en-US" sz="2000" dirty="0"/>
              <a:t>¿Las </a:t>
            </a:r>
            <a:r>
              <a:rPr lang="en-US" sz="2000" dirty="0" err="1"/>
              <a:t>líneas</a:t>
            </a:r>
            <a:r>
              <a:rPr lang="en-US" sz="2000" dirty="0"/>
              <a:t> de </a:t>
            </a:r>
            <a:r>
              <a:rPr lang="en-US" sz="2000" dirty="0" err="1"/>
              <a:t>advertencia</a:t>
            </a:r>
            <a:r>
              <a:rPr lang="en-US" sz="2000" dirty="0"/>
              <a:t> son un </a:t>
            </a:r>
            <a:r>
              <a:rPr lang="en-US" sz="2000" dirty="0" err="1"/>
              <a:t>ejemplo</a:t>
            </a:r>
            <a:r>
              <a:rPr lang="en-US" sz="2000" dirty="0"/>
              <a:t> de </a:t>
            </a:r>
            <a:r>
              <a:rPr lang="en-US" sz="2000" dirty="0" err="1"/>
              <a:t>qué</a:t>
            </a:r>
            <a:r>
              <a:rPr lang="en-US" sz="2000" dirty="0"/>
              <a:t> </a:t>
            </a:r>
            <a:r>
              <a:rPr lang="en-US" sz="2000" dirty="0" err="1"/>
              <a:t>tipo</a:t>
            </a:r>
            <a:r>
              <a:rPr lang="en-US" sz="2000" dirty="0"/>
              <a:t> de </a:t>
            </a:r>
            <a:r>
              <a:rPr lang="en-US" sz="2000" dirty="0" err="1"/>
              <a:t>protección</a:t>
            </a:r>
            <a:r>
              <a:rPr lang="en-US" sz="2000" dirty="0"/>
              <a:t> contra </a:t>
            </a:r>
            <a:r>
              <a:rPr lang="en-US" sz="2000" dirty="0" err="1"/>
              <a:t>caídas</a:t>
            </a:r>
            <a:r>
              <a:rPr lang="en-US" sz="2000" dirty="0"/>
              <a:t>?</a:t>
            </a:r>
          </a:p>
          <a:p>
            <a:endParaRPr lang="en-US" sz="2000" dirty="0"/>
          </a:p>
          <a:p>
            <a:pPr marL="457200" indent="-457200">
              <a:buAutoNum type="alphaUcPeriod"/>
            </a:pPr>
            <a:r>
              <a:rPr lang="en-US" sz="2000" dirty="0" err="1"/>
              <a:t>Advertencia</a:t>
            </a:r>
            <a:endParaRPr lang="en-US" sz="2000" dirty="0"/>
          </a:p>
          <a:p>
            <a:pPr marL="457200" indent="-457200">
              <a:buAutoNum type="alphaUcPeriod"/>
            </a:pPr>
            <a:r>
              <a:rPr lang="en-US" sz="2000" dirty="0" err="1"/>
              <a:t>Prevención</a:t>
            </a:r>
            <a:endParaRPr lang="en-US" sz="2000" dirty="0"/>
          </a:p>
          <a:p>
            <a:pPr marL="457200" indent="-457200">
              <a:buAutoNum type="alphaUcPeriod"/>
            </a:pPr>
            <a:r>
              <a:rPr lang="en-US" sz="2000" dirty="0"/>
              <a:t>Control</a:t>
            </a:r>
          </a:p>
        </p:txBody>
      </p:sp>
      <p:pic>
        <p:nvPicPr>
          <p:cNvPr id="8" name="Picture 7">
            <a:extLst>
              <a:ext uri="{FF2B5EF4-FFF2-40B4-BE49-F238E27FC236}">
                <a16:creationId xmlns:a16="http://schemas.microsoft.com/office/drawing/2014/main" id="{DA940C0C-58C6-6647-E424-CEFE43437C7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4" name="TextBox 3">
            <a:extLst>
              <a:ext uri="{FF2B5EF4-FFF2-40B4-BE49-F238E27FC236}">
                <a16:creationId xmlns:a16="http://schemas.microsoft.com/office/drawing/2014/main" id="{6882515D-6B38-6F26-8470-0B37116AB2D8}"/>
              </a:ext>
            </a:extLst>
          </p:cNvPr>
          <p:cNvSpPr txBox="1"/>
          <p:nvPr/>
        </p:nvSpPr>
        <p:spPr>
          <a:xfrm>
            <a:off x="6287753" y="1567038"/>
            <a:ext cx="5397909" cy="2554545"/>
          </a:xfrm>
          <a:prstGeom prst="rect">
            <a:avLst/>
          </a:prstGeom>
          <a:noFill/>
        </p:spPr>
        <p:txBody>
          <a:bodyPr wrap="square" rtlCol="0">
            <a:spAutoFit/>
          </a:bodyPr>
          <a:lstStyle/>
          <a:p>
            <a:r>
              <a:rPr lang="en-US" sz="2000" b="1" dirty="0" err="1"/>
              <a:t>Pregunta</a:t>
            </a:r>
            <a:r>
              <a:rPr lang="en-US" sz="2000" b="1" dirty="0"/>
              <a:t> 14 </a:t>
            </a:r>
          </a:p>
          <a:p>
            <a:endParaRPr lang="en-US" sz="2000" dirty="0"/>
          </a:p>
          <a:p>
            <a:r>
              <a:rPr lang="en-US" sz="2000" dirty="0"/>
              <a:t>¿</a:t>
            </a:r>
            <a:r>
              <a:rPr lang="en-US" sz="2000" dirty="0" err="1"/>
              <a:t>Qué</a:t>
            </a:r>
            <a:r>
              <a:rPr lang="en-US" sz="2000" dirty="0"/>
              <a:t> </a:t>
            </a:r>
            <a:r>
              <a:rPr lang="en-US" sz="2000" dirty="0" err="1"/>
              <a:t>dispositivo</a:t>
            </a:r>
            <a:r>
              <a:rPr lang="en-US" sz="2000" dirty="0"/>
              <a:t> no es un </a:t>
            </a:r>
            <a:r>
              <a:rPr lang="en-US" sz="2000" dirty="0" err="1"/>
              <a:t>ejemplo</a:t>
            </a:r>
            <a:r>
              <a:rPr lang="en-US" sz="2000" dirty="0"/>
              <a:t> de la </a:t>
            </a:r>
            <a:r>
              <a:rPr lang="en-US" sz="2000" dirty="0" err="1"/>
              <a:t>categoría</a:t>
            </a:r>
            <a:r>
              <a:rPr lang="en-US" sz="2000" dirty="0"/>
              <a:t> “Control” de la </a:t>
            </a:r>
            <a:r>
              <a:rPr lang="en-US" sz="2000" dirty="0" err="1"/>
              <a:t>protección</a:t>
            </a:r>
            <a:r>
              <a:rPr lang="en-US" sz="2000" dirty="0"/>
              <a:t> contra </a:t>
            </a:r>
            <a:r>
              <a:rPr lang="en-US" sz="2000" dirty="0" err="1"/>
              <a:t>caídas</a:t>
            </a:r>
            <a:r>
              <a:rPr lang="en-US" sz="2000" dirty="0"/>
              <a:t>? </a:t>
            </a:r>
          </a:p>
          <a:p>
            <a:endParaRPr lang="en-US" sz="2000" dirty="0"/>
          </a:p>
          <a:p>
            <a:pPr marL="457200" indent="-457200">
              <a:buAutoNum type="alphaUcPeriod"/>
            </a:pPr>
            <a:r>
              <a:rPr lang="en-US" sz="2000" dirty="0"/>
              <a:t>Las </a:t>
            </a:r>
            <a:r>
              <a:rPr lang="en-US" sz="2000" dirty="0" err="1"/>
              <a:t>cuerdas</a:t>
            </a:r>
            <a:r>
              <a:rPr lang="en-US" sz="2000" dirty="0"/>
              <a:t> </a:t>
            </a:r>
            <a:r>
              <a:rPr lang="en-US" sz="2000" dirty="0" err="1"/>
              <a:t>salvavidas</a:t>
            </a:r>
            <a:r>
              <a:rPr lang="en-US" sz="2000" dirty="0"/>
              <a:t> </a:t>
            </a:r>
            <a:r>
              <a:rPr lang="en-US" sz="2000" dirty="0" err="1"/>
              <a:t>autoretráctiles</a:t>
            </a:r>
            <a:r>
              <a:rPr lang="en-US" sz="2000" dirty="0"/>
              <a:t> (SRL)</a:t>
            </a:r>
          </a:p>
          <a:p>
            <a:pPr marL="457200" indent="-457200">
              <a:buAutoNum type="alphaUcPeriod"/>
            </a:pPr>
            <a:r>
              <a:rPr lang="en-US" sz="2000" dirty="0" err="1"/>
              <a:t>Detención</a:t>
            </a:r>
            <a:r>
              <a:rPr lang="en-US" sz="2000" dirty="0"/>
              <a:t> de </a:t>
            </a:r>
            <a:r>
              <a:rPr lang="en-US" sz="2000" dirty="0" err="1"/>
              <a:t>caídas</a:t>
            </a:r>
            <a:endParaRPr lang="en-US" sz="2000" dirty="0"/>
          </a:p>
          <a:p>
            <a:pPr marL="457200" indent="-457200">
              <a:buAutoNum type="alphaUcPeriod"/>
            </a:pPr>
            <a:r>
              <a:rPr lang="en-US" sz="2000" dirty="0" err="1"/>
              <a:t>Restricción</a:t>
            </a:r>
            <a:r>
              <a:rPr lang="en-US" sz="2000" dirty="0"/>
              <a:t> de </a:t>
            </a:r>
            <a:r>
              <a:rPr lang="en-US" sz="2000" dirty="0" err="1"/>
              <a:t>caídas</a:t>
            </a:r>
            <a:endParaRPr lang="en-US" sz="2000" dirty="0"/>
          </a:p>
        </p:txBody>
      </p:sp>
      <p:sp>
        <p:nvSpPr>
          <p:cNvPr id="10" name="TextBox 9">
            <a:extLst>
              <a:ext uri="{FF2B5EF4-FFF2-40B4-BE49-F238E27FC236}">
                <a16:creationId xmlns:a16="http://schemas.microsoft.com/office/drawing/2014/main" id="{FA6E4763-7FDF-BF28-B1F0-0BBA4E08DD81}"/>
              </a:ext>
            </a:extLst>
          </p:cNvPr>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518517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60464-996A-517F-E099-A7B9A813203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048FDE9-01FD-88AF-5AA5-E7C33C439994}"/>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46E0F8E7-AAF5-1A17-F804-5CBC023C107B}"/>
              </a:ext>
            </a:extLst>
          </p:cNvPr>
          <p:cNvSpPr txBox="1">
            <a:spLocks/>
          </p:cNvSpPr>
          <p:nvPr/>
        </p:nvSpPr>
        <p:spPr>
          <a:xfrm>
            <a:off x="198496" y="225980"/>
            <a:ext cx="11795010" cy="101168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t>Principios</a:t>
            </a:r>
            <a:r>
              <a:rPr lang="en-US" sz="3600" dirty="0"/>
              <a:t> </a:t>
            </a:r>
            <a:r>
              <a:rPr lang="en-US" sz="3600" dirty="0" err="1"/>
              <a:t>Fundamentales</a:t>
            </a:r>
            <a:r>
              <a:rPr lang="en-US" sz="3600" dirty="0"/>
              <a:t> de la </a:t>
            </a:r>
            <a:r>
              <a:rPr lang="en-US" sz="3600" dirty="0" err="1"/>
              <a:t>Proteccion</a:t>
            </a:r>
            <a:r>
              <a:rPr lang="en-US" sz="3600" dirty="0"/>
              <a:t> Contra </a:t>
            </a:r>
            <a:r>
              <a:rPr lang="en-US" sz="3600" dirty="0" err="1"/>
              <a:t>Caída</a:t>
            </a:r>
            <a:r>
              <a:rPr lang="en-US" sz="3600" dirty="0"/>
              <a:t> </a:t>
            </a:r>
          </a:p>
          <a:p>
            <a:pPr algn="ctr"/>
            <a:r>
              <a:rPr lang="en-US" sz="3600" b="1" dirty="0" err="1"/>
              <a:t>Cuestionario</a:t>
            </a:r>
            <a:endParaRPr lang="en-US" sz="3600" b="1" dirty="0"/>
          </a:p>
        </p:txBody>
      </p:sp>
      <p:sp>
        <p:nvSpPr>
          <p:cNvPr id="7" name="TextBox 6">
            <a:extLst>
              <a:ext uri="{FF2B5EF4-FFF2-40B4-BE49-F238E27FC236}">
                <a16:creationId xmlns:a16="http://schemas.microsoft.com/office/drawing/2014/main" id="{3D475847-09B1-9CE8-55E0-0A3747825772}"/>
              </a:ext>
            </a:extLst>
          </p:cNvPr>
          <p:cNvSpPr txBox="1"/>
          <p:nvPr/>
        </p:nvSpPr>
        <p:spPr>
          <a:xfrm>
            <a:off x="412955" y="1562124"/>
            <a:ext cx="5397910" cy="2554545"/>
          </a:xfrm>
          <a:prstGeom prst="rect">
            <a:avLst/>
          </a:prstGeom>
          <a:noFill/>
        </p:spPr>
        <p:txBody>
          <a:bodyPr wrap="square" rtlCol="0">
            <a:spAutoFit/>
          </a:bodyPr>
          <a:lstStyle/>
          <a:p>
            <a:r>
              <a:rPr lang="en-US" sz="2000" b="1" dirty="0" err="1"/>
              <a:t>Pregunta</a:t>
            </a:r>
            <a:r>
              <a:rPr lang="en-US" sz="2000" b="1" dirty="0"/>
              <a:t> 15 </a:t>
            </a:r>
          </a:p>
          <a:p>
            <a:endParaRPr lang="en-US" sz="2000" dirty="0"/>
          </a:p>
          <a:p>
            <a:r>
              <a:rPr lang="en-US" sz="2000" dirty="0"/>
              <a:t>Una </a:t>
            </a:r>
            <a:r>
              <a:rPr lang="en-US" sz="2000" dirty="0" err="1"/>
              <a:t>altura</a:t>
            </a:r>
            <a:r>
              <a:rPr lang="en-US" sz="2000" dirty="0"/>
              <a:t> </a:t>
            </a:r>
            <a:r>
              <a:rPr lang="en-US" sz="2000" dirty="0" err="1"/>
              <a:t>desencadenante</a:t>
            </a:r>
            <a:r>
              <a:rPr lang="en-US" sz="2000" dirty="0"/>
              <a:t> </a:t>
            </a:r>
            <a:r>
              <a:rPr lang="en-US" sz="2000" dirty="0" err="1"/>
              <a:t>exige</a:t>
            </a:r>
            <a:r>
              <a:rPr lang="en-US" sz="2000" dirty="0"/>
              <a:t> que tome </a:t>
            </a:r>
            <a:r>
              <a:rPr lang="en-US" sz="2000" dirty="0" err="1"/>
              <a:t>medidas</a:t>
            </a:r>
            <a:r>
              <a:rPr lang="en-US" sz="2000" dirty="0"/>
              <a:t> para </a:t>
            </a:r>
            <a:r>
              <a:rPr lang="en-US" sz="2000" dirty="0" err="1"/>
              <a:t>proteger</a:t>
            </a:r>
            <a:r>
              <a:rPr lang="en-US" sz="2000" dirty="0"/>
              <a:t> a </a:t>
            </a:r>
            <a:r>
              <a:rPr lang="en-US" sz="2000" dirty="0" err="1"/>
              <a:t>los</a:t>
            </a:r>
            <a:r>
              <a:rPr lang="en-US" sz="2000" dirty="0"/>
              <a:t> </a:t>
            </a:r>
            <a:r>
              <a:rPr lang="en-US" sz="2000" dirty="0" err="1"/>
              <a:t>empleados</a:t>
            </a:r>
            <a:r>
              <a:rPr lang="en-US" sz="2000" dirty="0"/>
              <a:t> de </a:t>
            </a:r>
            <a:r>
              <a:rPr lang="en-US" sz="2000" dirty="0" err="1"/>
              <a:t>los</a:t>
            </a:r>
            <a:r>
              <a:rPr lang="en-US" sz="2000" dirty="0"/>
              <a:t> </a:t>
            </a:r>
            <a:r>
              <a:rPr lang="en-US" sz="2000" dirty="0" err="1"/>
              <a:t>riesgos</a:t>
            </a:r>
            <a:r>
              <a:rPr lang="en-US" sz="2000" dirty="0"/>
              <a:t> de </a:t>
            </a:r>
            <a:r>
              <a:rPr lang="en-US" sz="2000" dirty="0" err="1"/>
              <a:t>sufrir</a:t>
            </a:r>
            <a:r>
              <a:rPr lang="en-US" sz="2000" dirty="0"/>
              <a:t> </a:t>
            </a:r>
            <a:r>
              <a:rPr lang="en-US" sz="2000" dirty="0" err="1"/>
              <a:t>caídas</a:t>
            </a:r>
            <a:r>
              <a:rPr lang="en-US" sz="2000" dirty="0"/>
              <a:t>.</a:t>
            </a:r>
          </a:p>
          <a:p>
            <a:endParaRPr lang="en-US" sz="2000" dirty="0"/>
          </a:p>
          <a:p>
            <a:pPr marL="457200" indent="-457200">
              <a:buAutoNum type="alphaUcPeriod"/>
            </a:pPr>
            <a:r>
              <a:rPr lang="en-US" sz="2000" dirty="0"/>
              <a:t>Verdadero</a:t>
            </a:r>
          </a:p>
          <a:p>
            <a:pPr marL="457200" indent="-457200">
              <a:buAutoNum type="alphaUcPeriod"/>
            </a:pPr>
            <a:r>
              <a:rPr lang="en-US" sz="2000" dirty="0"/>
              <a:t>Falso</a:t>
            </a:r>
          </a:p>
        </p:txBody>
      </p:sp>
      <p:pic>
        <p:nvPicPr>
          <p:cNvPr id="8" name="Picture 7">
            <a:extLst>
              <a:ext uri="{FF2B5EF4-FFF2-40B4-BE49-F238E27FC236}">
                <a16:creationId xmlns:a16="http://schemas.microsoft.com/office/drawing/2014/main" id="{53B26364-8CCA-877F-01D5-1C72E5641F0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4" name="TextBox 3">
            <a:extLst>
              <a:ext uri="{FF2B5EF4-FFF2-40B4-BE49-F238E27FC236}">
                <a16:creationId xmlns:a16="http://schemas.microsoft.com/office/drawing/2014/main" id="{297956CC-5782-3354-131F-4D5E9354175E}"/>
              </a:ext>
            </a:extLst>
          </p:cNvPr>
          <p:cNvSpPr txBox="1"/>
          <p:nvPr/>
        </p:nvSpPr>
        <p:spPr>
          <a:xfrm>
            <a:off x="6287753" y="1567038"/>
            <a:ext cx="5397909" cy="2246769"/>
          </a:xfrm>
          <a:prstGeom prst="rect">
            <a:avLst/>
          </a:prstGeom>
          <a:noFill/>
        </p:spPr>
        <p:txBody>
          <a:bodyPr wrap="square" rtlCol="0">
            <a:spAutoFit/>
          </a:bodyPr>
          <a:lstStyle/>
          <a:p>
            <a:r>
              <a:rPr lang="en-US" sz="2000" b="1" dirty="0" err="1"/>
              <a:t>Pregunta</a:t>
            </a:r>
            <a:r>
              <a:rPr lang="en-US" sz="2000" b="1" dirty="0"/>
              <a:t> 16 </a:t>
            </a:r>
          </a:p>
          <a:p>
            <a:endParaRPr lang="en-US" sz="2000" dirty="0"/>
          </a:p>
          <a:p>
            <a:r>
              <a:rPr lang="en-US" sz="2000" dirty="0"/>
              <a:t>Una persona </a:t>
            </a:r>
            <a:r>
              <a:rPr lang="en-US" sz="2000" dirty="0" err="1"/>
              <a:t>capacitada</a:t>
            </a:r>
            <a:r>
              <a:rPr lang="en-US" sz="2000" dirty="0"/>
              <a:t> y </a:t>
            </a:r>
            <a:r>
              <a:rPr lang="en-US" sz="2000" dirty="0" err="1"/>
              <a:t>una</a:t>
            </a:r>
            <a:r>
              <a:rPr lang="en-US" sz="2000" dirty="0"/>
              <a:t> persona </a:t>
            </a:r>
            <a:r>
              <a:rPr lang="en-US" sz="2000" dirty="0" err="1"/>
              <a:t>calificada</a:t>
            </a:r>
            <a:r>
              <a:rPr lang="en-US" sz="2000" dirty="0"/>
              <a:t> </a:t>
            </a:r>
            <a:r>
              <a:rPr lang="en-US" sz="2000" dirty="0" err="1"/>
              <a:t>significan</a:t>
            </a:r>
            <a:r>
              <a:rPr lang="en-US" sz="2000" dirty="0"/>
              <a:t> lo </a:t>
            </a:r>
            <a:r>
              <a:rPr lang="en-US" sz="2000" dirty="0" err="1"/>
              <a:t>mismo</a:t>
            </a:r>
            <a:r>
              <a:rPr lang="en-US" sz="2000" dirty="0"/>
              <a:t>. </a:t>
            </a:r>
          </a:p>
          <a:p>
            <a:endParaRPr lang="en-US" sz="2000" dirty="0"/>
          </a:p>
          <a:p>
            <a:pPr marL="457200" indent="-457200">
              <a:buAutoNum type="alphaUcPeriod"/>
            </a:pPr>
            <a:r>
              <a:rPr lang="en-US" sz="2000" dirty="0"/>
              <a:t>Verdadero</a:t>
            </a:r>
          </a:p>
          <a:p>
            <a:pPr marL="457200" indent="-457200">
              <a:buAutoNum type="alphaUcPeriod"/>
            </a:pPr>
            <a:r>
              <a:rPr lang="en-US" sz="2000" dirty="0"/>
              <a:t>Falso</a:t>
            </a:r>
          </a:p>
        </p:txBody>
      </p:sp>
      <p:sp>
        <p:nvSpPr>
          <p:cNvPr id="10" name="TextBox 9">
            <a:extLst>
              <a:ext uri="{FF2B5EF4-FFF2-40B4-BE49-F238E27FC236}">
                <a16:creationId xmlns:a16="http://schemas.microsoft.com/office/drawing/2014/main" id="{EDE01CAC-7F94-3007-3075-91C1612A118E}"/>
              </a:ext>
            </a:extLst>
          </p:cNvPr>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783243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74A3B-8640-FEBB-2FFF-BDEF51678E5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FEF71B-D4EF-A49E-44D4-16818AC30CDF}"/>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C148D874-2838-F4D9-30B6-047A3341351B}"/>
              </a:ext>
            </a:extLst>
          </p:cNvPr>
          <p:cNvSpPr txBox="1">
            <a:spLocks/>
          </p:cNvSpPr>
          <p:nvPr/>
        </p:nvSpPr>
        <p:spPr>
          <a:xfrm>
            <a:off x="198496" y="225980"/>
            <a:ext cx="11795010" cy="101168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t>Principios</a:t>
            </a:r>
            <a:r>
              <a:rPr lang="en-US" sz="3600" dirty="0"/>
              <a:t> </a:t>
            </a:r>
            <a:r>
              <a:rPr lang="en-US" sz="3600" dirty="0" err="1"/>
              <a:t>Fundamentales</a:t>
            </a:r>
            <a:r>
              <a:rPr lang="en-US" sz="3600" dirty="0"/>
              <a:t> de la </a:t>
            </a:r>
            <a:r>
              <a:rPr lang="en-US" sz="3600" dirty="0" err="1"/>
              <a:t>Proteccion</a:t>
            </a:r>
            <a:r>
              <a:rPr lang="en-US" sz="3600" dirty="0"/>
              <a:t> Contra </a:t>
            </a:r>
            <a:r>
              <a:rPr lang="en-US" sz="3600" dirty="0" err="1"/>
              <a:t>Caída</a:t>
            </a:r>
            <a:r>
              <a:rPr lang="en-US" sz="3600" dirty="0"/>
              <a:t> </a:t>
            </a:r>
          </a:p>
          <a:p>
            <a:pPr algn="ctr"/>
            <a:r>
              <a:rPr lang="en-US" sz="3600" b="1" dirty="0" err="1"/>
              <a:t>Cuestionario</a:t>
            </a:r>
            <a:endParaRPr lang="en-US" sz="3600" b="1" dirty="0"/>
          </a:p>
        </p:txBody>
      </p:sp>
      <p:sp>
        <p:nvSpPr>
          <p:cNvPr id="7" name="TextBox 6">
            <a:extLst>
              <a:ext uri="{FF2B5EF4-FFF2-40B4-BE49-F238E27FC236}">
                <a16:creationId xmlns:a16="http://schemas.microsoft.com/office/drawing/2014/main" id="{83A35355-7057-4301-F162-AD834199E5D2}"/>
              </a:ext>
            </a:extLst>
          </p:cNvPr>
          <p:cNvSpPr txBox="1"/>
          <p:nvPr/>
        </p:nvSpPr>
        <p:spPr>
          <a:xfrm>
            <a:off x="412955" y="1562124"/>
            <a:ext cx="5397910" cy="3170099"/>
          </a:xfrm>
          <a:prstGeom prst="rect">
            <a:avLst/>
          </a:prstGeom>
          <a:noFill/>
        </p:spPr>
        <p:txBody>
          <a:bodyPr wrap="square" rtlCol="0">
            <a:spAutoFit/>
          </a:bodyPr>
          <a:lstStyle/>
          <a:p>
            <a:r>
              <a:rPr lang="en-US" sz="2000" b="1" dirty="0" err="1"/>
              <a:t>Pregunta</a:t>
            </a:r>
            <a:r>
              <a:rPr lang="en-US" sz="2000" b="1" dirty="0"/>
              <a:t> 17 </a:t>
            </a:r>
          </a:p>
          <a:p>
            <a:endParaRPr lang="en-US" sz="2000" dirty="0"/>
          </a:p>
          <a:p>
            <a:r>
              <a:rPr lang="en-US" sz="2000" dirty="0"/>
              <a:t>Un </a:t>
            </a:r>
            <a:r>
              <a:rPr lang="en-US" sz="2000" dirty="0" err="1"/>
              <a:t>cinturón</a:t>
            </a:r>
            <a:r>
              <a:rPr lang="en-US" sz="2000" dirty="0"/>
              <a:t> de </a:t>
            </a:r>
            <a:r>
              <a:rPr lang="en-US" sz="2000" dirty="0" err="1"/>
              <a:t>seguridad</a:t>
            </a:r>
            <a:r>
              <a:rPr lang="en-US" sz="2000" dirty="0"/>
              <a:t> </a:t>
            </a:r>
            <a:r>
              <a:rPr lang="en-US" sz="2000" dirty="0" err="1"/>
              <a:t>distribuirá</a:t>
            </a:r>
            <a:r>
              <a:rPr lang="en-US" sz="2000" dirty="0"/>
              <a:t> las </a:t>
            </a:r>
            <a:r>
              <a:rPr lang="en-US" sz="2000" dirty="0" err="1"/>
              <a:t>fuerzas</a:t>
            </a:r>
            <a:r>
              <a:rPr lang="en-US" sz="2000" dirty="0"/>
              <a:t> de la </a:t>
            </a:r>
            <a:r>
              <a:rPr lang="en-US" sz="2000" dirty="0" err="1"/>
              <a:t>detención</a:t>
            </a:r>
            <a:r>
              <a:rPr lang="en-US" sz="2000" dirty="0"/>
              <a:t> de las </a:t>
            </a:r>
            <a:r>
              <a:rPr lang="en-US" sz="2000" dirty="0" err="1"/>
              <a:t>caídas</a:t>
            </a:r>
            <a:r>
              <a:rPr lang="en-US" sz="2000" dirty="0"/>
              <a:t> a </a:t>
            </a:r>
            <a:r>
              <a:rPr lang="en-US" sz="2000" dirty="0" err="1"/>
              <a:t>través</a:t>
            </a:r>
            <a:r>
              <a:rPr lang="en-US" sz="2000" dirty="0"/>
              <a:t> de </a:t>
            </a:r>
            <a:r>
              <a:rPr lang="en-US" sz="2000" dirty="0" err="1"/>
              <a:t>los</a:t>
            </a:r>
            <a:r>
              <a:rPr lang="en-US" sz="2000" dirty="0"/>
              <a:t> </a:t>
            </a:r>
            <a:r>
              <a:rPr lang="en-US" sz="2000" dirty="0" err="1"/>
              <a:t>muslos</a:t>
            </a:r>
            <a:r>
              <a:rPr lang="en-US" sz="2000" dirty="0"/>
              <a:t>, la pelvis, la </a:t>
            </a:r>
            <a:r>
              <a:rPr lang="en-US" sz="2000" dirty="0" err="1"/>
              <a:t>cadera</a:t>
            </a:r>
            <a:r>
              <a:rPr lang="en-US" sz="2000" dirty="0"/>
              <a:t>, </a:t>
            </a:r>
            <a:r>
              <a:rPr lang="en-US" sz="2000" dirty="0" err="1"/>
              <a:t>el</a:t>
            </a:r>
            <a:r>
              <a:rPr lang="en-US" sz="2000" dirty="0"/>
              <a:t> </a:t>
            </a:r>
            <a:r>
              <a:rPr lang="en-US" sz="2000" dirty="0" err="1"/>
              <a:t>pecho</a:t>
            </a:r>
            <a:r>
              <a:rPr lang="en-US" sz="2000" dirty="0"/>
              <a:t> y </a:t>
            </a:r>
            <a:r>
              <a:rPr lang="en-US" sz="2000" dirty="0" err="1"/>
              <a:t>los</a:t>
            </a:r>
            <a:r>
              <a:rPr lang="en-US" sz="2000" dirty="0"/>
              <a:t> </a:t>
            </a:r>
            <a:r>
              <a:rPr lang="en-US" sz="2000" dirty="0" err="1"/>
              <a:t>hombros</a:t>
            </a:r>
            <a:r>
              <a:rPr lang="en-US" sz="2000" dirty="0"/>
              <a:t> con </a:t>
            </a:r>
            <a:r>
              <a:rPr lang="en-US" sz="2000" dirty="0" err="1"/>
              <a:t>medios</a:t>
            </a:r>
            <a:r>
              <a:rPr lang="en-US" sz="2000" dirty="0"/>
              <a:t> para </a:t>
            </a:r>
            <a:r>
              <a:rPr lang="en-US" sz="2000" dirty="0" err="1"/>
              <a:t>amarrase</a:t>
            </a:r>
            <a:r>
              <a:rPr lang="en-US" sz="2000" dirty="0"/>
              <a:t> a </a:t>
            </a:r>
            <a:r>
              <a:rPr lang="en-US" sz="2000" dirty="0" err="1"/>
              <a:t>otros</a:t>
            </a:r>
            <a:r>
              <a:rPr lang="en-US" sz="2000" dirty="0"/>
              <a:t> </a:t>
            </a:r>
            <a:r>
              <a:rPr lang="en-US" sz="2000" dirty="0" err="1"/>
              <a:t>componentes</a:t>
            </a:r>
            <a:r>
              <a:rPr lang="en-US" sz="2000" dirty="0"/>
              <a:t> de un Sistema personal de </a:t>
            </a:r>
            <a:r>
              <a:rPr lang="en-US" sz="2000" dirty="0" err="1"/>
              <a:t>detención</a:t>
            </a:r>
            <a:r>
              <a:rPr lang="en-US" sz="2000" dirty="0"/>
              <a:t> de </a:t>
            </a:r>
            <a:r>
              <a:rPr lang="en-US" sz="2000" dirty="0" err="1"/>
              <a:t>caídas</a:t>
            </a:r>
            <a:r>
              <a:rPr lang="en-US" sz="2000" dirty="0"/>
              <a:t>.</a:t>
            </a:r>
          </a:p>
          <a:p>
            <a:endParaRPr lang="en-US" sz="2000" dirty="0"/>
          </a:p>
          <a:p>
            <a:pPr marL="457200" indent="-457200">
              <a:buAutoNum type="alphaUcPeriod"/>
            </a:pPr>
            <a:r>
              <a:rPr lang="en-US" sz="2000" dirty="0"/>
              <a:t>Verdadero</a:t>
            </a:r>
          </a:p>
          <a:p>
            <a:pPr marL="457200" indent="-457200">
              <a:buAutoNum type="alphaUcPeriod"/>
            </a:pPr>
            <a:r>
              <a:rPr lang="en-US" sz="2000" dirty="0"/>
              <a:t>Falso</a:t>
            </a:r>
          </a:p>
        </p:txBody>
      </p:sp>
      <p:pic>
        <p:nvPicPr>
          <p:cNvPr id="8" name="Picture 7">
            <a:extLst>
              <a:ext uri="{FF2B5EF4-FFF2-40B4-BE49-F238E27FC236}">
                <a16:creationId xmlns:a16="http://schemas.microsoft.com/office/drawing/2014/main" id="{C948EE5B-87C7-FA5C-49CB-809992B81D8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4" name="TextBox 3">
            <a:extLst>
              <a:ext uri="{FF2B5EF4-FFF2-40B4-BE49-F238E27FC236}">
                <a16:creationId xmlns:a16="http://schemas.microsoft.com/office/drawing/2014/main" id="{92A130A3-57E5-4ACD-0179-F8ADD681FB23}"/>
              </a:ext>
            </a:extLst>
          </p:cNvPr>
          <p:cNvSpPr txBox="1"/>
          <p:nvPr/>
        </p:nvSpPr>
        <p:spPr>
          <a:xfrm>
            <a:off x="6287753" y="1567038"/>
            <a:ext cx="5397909" cy="2862322"/>
          </a:xfrm>
          <a:prstGeom prst="rect">
            <a:avLst/>
          </a:prstGeom>
          <a:noFill/>
        </p:spPr>
        <p:txBody>
          <a:bodyPr wrap="square" rtlCol="0">
            <a:spAutoFit/>
          </a:bodyPr>
          <a:lstStyle/>
          <a:p>
            <a:r>
              <a:rPr lang="en-US" sz="2000" b="1" dirty="0" err="1"/>
              <a:t>Pregunta</a:t>
            </a:r>
            <a:r>
              <a:rPr lang="en-US" sz="2000" b="1" dirty="0"/>
              <a:t> 18 </a:t>
            </a:r>
          </a:p>
          <a:p>
            <a:endParaRPr lang="en-US" sz="2000" dirty="0"/>
          </a:p>
          <a:p>
            <a:r>
              <a:rPr lang="en-US" sz="2000" dirty="0" err="1"/>
              <a:t>Trabajar</a:t>
            </a:r>
            <a:r>
              <a:rPr lang="en-US" sz="2000" dirty="0"/>
              <a:t> </a:t>
            </a:r>
            <a:r>
              <a:rPr lang="en-US" sz="2000" dirty="0" err="1"/>
              <a:t>sobre</a:t>
            </a:r>
            <a:r>
              <a:rPr lang="en-US" sz="2000" dirty="0"/>
              <a:t> </a:t>
            </a:r>
            <a:r>
              <a:rPr lang="en-US" sz="2000" dirty="0" err="1"/>
              <a:t>equipos</a:t>
            </a:r>
            <a:r>
              <a:rPr lang="en-US" sz="2000" dirty="0"/>
              <a:t> </a:t>
            </a:r>
            <a:r>
              <a:rPr lang="en-US" sz="2000" dirty="0" err="1"/>
              <a:t>peligrosos</a:t>
            </a:r>
            <a:r>
              <a:rPr lang="en-US" sz="2000" dirty="0"/>
              <a:t> </a:t>
            </a:r>
            <a:r>
              <a:rPr lang="en-US" sz="2000" dirty="0" err="1"/>
              <a:t>tiene</a:t>
            </a:r>
            <a:r>
              <a:rPr lang="en-US" sz="2000" dirty="0"/>
              <a:t> </a:t>
            </a:r>
            <a:r>
              <a:rPr lang="en-US" sz="2000" dirty="0" err="1"/>
              <a:t>una</a:t>
            </a:r>
            <a:r>
              <a:rPr lang="en-US" sz="2000" dirty="0"/>
              <a:t> </a:t>
            </a:r>
            <a:r>
              <a:rPr lang="en-US" sz="2000" dirty="0" err="1"/>
              <a:t>altura</a:t>
            </a:r>
            <a:r>
              <a:rPr lang="en-US" sz="2000" dirty="0"/>
              <a:t> de </a:t>
            </a:r>
            <a:r>
              <a:rPr lang="en-US" sz="2000" dirty="0" err="1"/>
              <a:t>activación</a:t>
            </a:r>
            <a:r>
              <a:rPr lang="en-US" sz="2000" dirty="0"/>
              <a:t> de ___ pies. </a:t>
            </a:r>
          </a:p>
          <a:p>
            <a:endParaRPr lang="en-US" sz="2000" dirty="0"/>
          </a:p>
          <a:p>
            <a:pPr marL="457200" indent="-457200">
              <a:buAutoNum type="alphaUcPeriod"/>
            </a:pPr>
            <a:r>
              <a:rPr lang="en-US" sz="2000" dirty="0"/>
              <a:t>10</a:t>
            </a:r>
          </a:p>
          <a:p>
            <a:pPr marL="457200" indent="-457200">
              <a:buAutoNum type="alphaUcPeriod"/>
            </a:pPr>
            <a:r>
              <a:rPr lang="en-US" sz="2000" dirty="0"/>
              <a:t>6</a:t>
            </a:r>
          </a:p>
          <a:p>
            <a:pPr marL="457200" indent="-457200">
              <a:buAutoNum type="alphaUcPeriod"/>
            </a:pPr>
            <a:r>
              <a:rPr lang="en-US" sz="2000" dirty="0"/>
              <a:t>4</a:t>
            </a:r>
          </a:p>
          <a:p>
            <a:pPr marL="457200" indent="-457200">
              <a:buAutoNum type="alphaUcPeriod"/>
            </a:pPr>
            <a:r>
              <a:rPr lang="en-US" sz="2000" dirty="0"/>
              <a:t>0</a:t>
            </a:r>
          </a:p>
        </p:txBody>
      </p:sp>
      <p:sp>
        <p:nvSpPr>
          <p:cNvPr id="10" name="TextBox 9">
            <a:extLst>
              <a:ext uri="{FF2B5EF4-FFF2-40B4-BE49-F238E27FC236}">
                <a16:creationId xmlns:a16="http://schemas.microsoft.com/office/drawing/2014/main" id="{7B478B31-088A-8150-007E-8E5B53DB7931}"/>
              </a:ext>
            </a:extLst>
          </p:cNvPr>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92858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pic>
        <p:nvPicPr>
          <p:cNvPr id="5" name="Online Media 4" descr="VIDEO Historia de la protección contra caídas | Seguridad, riesgos, capacitación, reglas de OSHA">
            <a:hlinkClick r:id="" action="ppaction://media"/>
            <a:extLst>
              <a:ext uri="{FF2B5EF4-FFF2-40B4-BE49-F238E27FC236}">
                <a16:creationId xmlns:a16="http://schemas.microsoft.com/office/drawing/2014/main" id="{6D178DB0-F713-9C53-8593-D89801E2BEF8}"/>
              </a:ext>
            </a:extLst>
          </p:cNvPr>
          <p:cNvPicPr>
            <a:picLocks noRot="1" noChangeAspect="1"/>
          </p:cNvPicPr>
          <p:nvPr>
            <a:videoFile r:link="rId1"/>
          </p:nvPr>
        </p:nvPicPr>
        <p:blipFill>
          <a:blip r:embed="rId5"/>
          <a:stretch>
            <a:fillRect/>
          </a:stretch>
        </p:blipFill>
        <p:spPr>
          <a:xfrm>
            <a:off x="0" y="0"/>
            <a:ext cx="12192000" cy="5858572"/>
          </a:xfrm>
          <a:prstGeom prst="rect">
            <a:avLst/>
          </a:prstGeom>
        </p:spPr>
      </p:pic>
      <p:sp>
        <p:nvSpPr>
          <p:cNvPr id="6" name="TextBox 5"/>
          <p:cNvSpPr txBox="1"/>
          <p:nvPr/>
        </p:nvSpPr>
        <p:spPr>
          <a:xfrm>
            <a:off x="202630" y="6093788"/>
            <a:ext cx="5798675" cy="523220"/>
          </a:xfrm>
          <a:prstGeom prst="rect">
            <a:avLst/>
          </a:prstGeom>
          <a:noFill/>
        </p:spPr>
        <p:txBody>
          <a:bodyPr wrap="square" rtlCol="0">
            <a:spAutoFit/>
          </a:bodyPr>
          <a:lstStyle/>
          <a:p>
            <a:pPr algn="ctr"/>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7940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AC8CF-6E99-142B-AEC1-C29C52BE8D2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5EC9FA-7FE2-8AB4-3EC8-C7D4F658953E}"/>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8622E023-55AE-FF8B-A743-A69FFAE6FB05}"/>
              </a:ext>
            </a:extLst>
          </p:cNvPr>
          <p:cNvSpPr txBox="1">
            <a:spLocks/>
          </p:cNvSpPr>
          <p:nvPr/>
        </p:nvSpPr>
        <p:spPr>
          <a:xfrm>
            <a:off x="198496" y="225980"/>
            <a:ext cx="11795010" cy="101168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t>Principios</a:t>
            </a:r>
            <a:r>
              <a:rPr lang="en-US" sz="3600" dirty="0"/>
              <a:t> </a:t>
            </a:r>
            <a:r>
              <a:rPr lang="en-US" sz="3600" dirty="0" err="1"/>
              <a:t>Fundamentales</a:t>
            </a:r>
            <a:r>
              <a:rPr lang="en-US" sz="3600" dirty="0"/>
              <a:t> de la </a:t>
            </a:r>
            <a:r>
              <a:rPr lang="en-US" sz="3600" dirty="0" err="1"/>
              <a:t>Proteccion</a:t>
            </a:r>
            <a:r>
              <a:rPr lang="en-US" sz="3600" dirty="0"/>
              <a:t> Contra </a:t>
            </a:r>
            <a:r>
              <a:rPr lang="en-US" sz="3600" dirty="0" err="1"/>
              <a:t>Caída</a:t>
            </a:r>
            <a:r>
              <a:rPr lang="en-US" sz="3600" dirty="0"/>
              <a:t> </a:t>
            </a:r>
          </a:p>
          <a:p>
            <a:pPr algn="ctr"/>
            <a:r>
              <a:rPr lang="en-US" sz="3600" b="1" dirty="0" err="1"/>
              <a:t>Cuestionario</a:t>
            </a:r>
            <a:endParaRPr lang="en-US" sz="3600" b="1" dirty="0"/>
          </a:p>
        </p:txBody>
      </p:sp>
      <p:sp>
        <p:nvSpPr>
          <p:cNvPr id="7" name="TextBox 6">
            <a:extLst>
              <a:ext uri="{FF2B5EF4-FFF2-40B4-BE49-F238E27FC236}">
                <a16:creationId xmlns:a16="http://schemas.microsoft.com/office/drawing/2014/main" id="{A354FB6F-E129-DC70-C9DB-73DC695824DA}"/>
              </a:ext>
            </a:extLst>
          </p:cNvPr>
          <p:cNvSpPr txBox="1"/>
          <p:nvPr/>
        </p:nvSpPr>
        <p:spPr>
          <a:xfrm>
            <a:off x="412955" y="1562124"/>
            <a:ext cx="5397910" cy="2862322"/>
          </a:xfrm>
          <a:prstGeom prst="rect">
            <a:avLst/>
          </a:prstGeom>
          <a:noFill/>
        </p:spPr>
        <p:txBody>
          <a:bodyPr wrap="square" rtlCol="0">
            <a:spAutoFit/>
          </a:bodyPr>
          <a:lstStyle/>
          <a:p>
            <a:r>
              <a:rPr lang="en-US" sz="2000" b="1" dirty="0" err="1"/>
              <a:t>Pregunta</a:t>
            </a:r>
            <a:r>
              <a:rPr lang="en-US" sz="2000" b="1" dirty="0"/>
              <a:t> 19 </a:t>
            </a:r>
          </a:p>
          <a:p>
            <a:endParaRPr lang="en-US" sz="2000" dirty="0"/>
          </a:p>
          <a:p>
            <a:r>
              <a:rPr lang="en-US" sz="2000" dirty="0"/>
              <a:t>El </a:t>
            </a:r>
            <a:r>
              <a:rPr lang="en-US" sz="2000" dirty="0" err="1"/>
              <a:t>empleador</a:t>
            </a:r>
            <a:r>
              <a:rPr lang="en-US" sz="2000" dirty="0"/>
              <a:t> </a:t>
            </a:r>
            <a:r>
              <a:rPr lang="en-US" sz="2000" dirty="0" err="1"/>
              <a:t>deberáproporcionar</a:t>
            </a:r>
            <a:r>
              <a:rPr lang="en-US" sz="2000" dirty="0"/>
              <a:t> un </a:t>
            </a:r>
            <a:r>
              <a:rPr lang="en-US" sz="2000" dirty="0" err="1"/>
              <a:t>rescate</a:t>
            </a:r>
            <a:r>
              <a:rPr lang="en-US" sz="2000" dirty="0"/>
              <a:t> </a:t>
            </a:r>
            <a:r>
              <a:rPr lang="en-US" sz="2000" dirty="0" err="1"/>
              <a:t>inmediato</a:t>
            </a:r>
            <a:r>
              <a:rPr lang="en-US" sz="2000" dirty="0"/>
              <a:t> de </a:t>
            </a:r>
            <a:r>
              <a:rPr lang="en-US" sz="2000" dirty="0" err="1"/>
              <a:t>los</a:t>
            </a:r>
            <a:r>
              <a:rPr lang="en-US" sz="2000" dirty="0"/>
              <a:t> </a:t>
            </a:r>
            <a:r>
              <a:rPr lang="en-US" sz="2000" dirty="0" err="1"/>
              <a:t>empleados</a:t>
            </a:r>
            <a:r>
              <a:rPr lang="en-US" sz="2000" dirty="0"/>
              <a:t> </a:t>
            </a:r>
            <a:r>
              <a:rPr lang="en-US" sz="2000" dirty="0" err="1"/>
              <a:t>en</a:t>
            </a:r>
            <a:r>
              <a:rPr lang="en-US" sz="2000" dirty="0"/>
              <a:t> </a:t>
            </a:r>
            <a:r>
              <a:rPr lang="en-US" sz="2000" dirty="0" err="1"/>
              <a:t>el</a:t>
            </a:r>
            <a:r>
              <a:rPr lang="en-US" sz="2000" dirty="0"/>
              <a:t> </a:t>
            </a:r>
            <a:r>
              <a:rPr lang="en-US" sz="2000" dirty="0" err="1"/>
              <a:t>caso</a:t>
            </a:r>
            <a:r>
              <a:rPr lang="en-US" sz="2000" dirty="0"/>
              <a:t> de </a:t>
            </a:r>
            <a:r>
              <a:rPr lang="en-US" sz="2000" dirty="0" err="1"/>
              <a:t>una</a:t>
            </a:r>
            <a:r>
              <a:rPr lang="en-US" sz="2000" dirty="0"/>
              <a:t> </a:t>
            </a:r>
            <a:r>
              <a:rPr lang="en-US" sz="2000" dirty="0" err="1"/>
              <a:t>caída</a:t>
            </a:r>
            <a:r>
              <a:rPr lang="en-US" sz="2000" dirty="0"/>
              <a:t> o </a:t>
            </a:r>
            <a:r>
              <a:rPr lang="en-US" sz="2000" dirty="0" err="1"/>
              <a:t>deberá</a:t>
            </a:r>
            <a:r>
              <a:rPr lang="en-US" sz="2000" dirty="0"/>
              <a:t> </a:t>
            </a:r>
            <a:r>
              <a:rPr lang="en-US" sz="2000" dirty="0" err="1"/>
              <a:t>asegurarse</a:t>
            </a:r>
            <a:r>
              <a:rPr lang="en-US" sz="2000" dirty="0"/>
              <a:t> de que </a:t>
            </a:r>
            <a:r>
              <a:rPr lang="en-US" sz="2000" dirty="0" err="1"/>
              <a:t>ellos</a:t>
            </a:r>
            <a:r>
              <a:rPr lang="en-US" sz="2000" dirty="0"/>
              <a:t> se </a:t>
            </a:r>
            <a:r>
              <a:rPr lang="en-US" sz="2000" dirty="0" err="1"/>
              <a:t>peudan</a:t>
            </a:r>
            <a:r>
              <a:rPr lang="en-US" sz="2000" dirty="0"/>
              <a:t> </a:t>
            </a:r>
            <a:r>
              <a:rPr lang="en-US" sz="2000" dirty="0" err="1"/>
              <a:t>rescatar</a:t>
            </a:r>
            <a:r>
              <a:rPr lang="en-US" sz="2000" dirty="0"/>
              <a:t> </a:t>
            </a:r>
            <a:r>
              <a:rPr lang="en-US" sz="2000" dirty="0" err="1"/>
              <a:t>por</a:t>
            </a:r>
            <a:r>
              <a:rPr lang="en-US" sz="2000" dirty="0"/>
              <a:t> </a:t>
            </a:r>
            <a:r>
              <a:rPr lang="en-US" sz="2000" dirty="0" err="1"/>
              <a:t>sí</a:t>
            </a:r>
            <a:r>
              <a:rPr lang="en-US" sz="2000" dirty="0"/>
              <a:t> </a:t>
            </a:r>
            <a:r>
              <a:rPr lang="en-US" sz="2000" dirty="0" err="1"/>
              <a:t>mismos</a:t>
            </a:r>
            <a:r>
              <a:rPr lang="en-US" sz="2000" dirty="0"/>
              <a:t>.</a:t>
            </a:r>
          </a:p>
          <a:p>
            <a:endParaRPr lang="en-US" sz="2000" dirty="0"/>
          </a:p>
          <a:p>
            <a:pPr marL="457200" indent="-457200">
              <a:buAutoNum type="alphaUcPeriod"/>
            </a:pPr>
            <a:r>
              <a:rPr lang="en-US" sz="2000" dirty="0"/>
              <a:t>Verdadero</a:t>
            </a:r>
          </a:p>
          <a:p>
            <a:pPr marL="457200" indent="-457200">
              <a:buAutoNum type="alphaUcPeriod"/>
            </a:pPr>
            <a:r>
              <a:rPr lang="en-US" sz="2000" dirty="0"/>
              <a:t>Falso</a:t>
            </a:r>
          </a:p>
        </p:txBody>
      </p:sp>
      <p:pic>
        <p:nvPicPr>
          <p:cNvPr id="8" name="Picture 7">
            <a:extLst>
              <a:ext uri="{FF2B5EF4-FFF2-40B4-BE49-F238E27FC236}">
                <a16:creationId xmlns:a16="http://schemas.microsoft.com/office/drawing/2014/main" id="{CBA8827A-6641-AD3F-A71B-859CA535092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4" name="TextBox 3">
            <a:extLst>
              <a:ext uri="{FF2B5EF4-FFF2-40B4-BE49-F238E27FC236}">
                <a16:creationId xmlns:a16="http://schemas.microsoft.com/office/drawing/2014/main" id="{8BCC45BE-F09E-60B9-6BDE-AF0C41FDFD95}"/>
              </a:ext>
            </a:extLst>
          </p:cNvPr>
          <p:cNvSpPr txBox="1"/>
          <p:nvPr/>
        </p:nvSpPr>
        <p:spPr>
          <a:xfrm>
            <a:off x="6287753" y="1567038"/>
            <a:ext cx="5397909" cy="2862322"/>
          </a:xfrm>
          <a:prstGeom prst="rect">
            <a:avLst/>
          </a:prstGeom>
          <a:noFill/>
        </p:spPr>
        <p:txBody>
          <a:bodyPr wrap="square" rtlCol="0">
            <a:spAutoFit/>
          </a:bodyPr>
          <a:lstStyle/>
          <a:p>
            <a:r>
              <a:rPr lang="en-US" sz="2000" b="1" dirty="0" err="1"/>
              <a:t>Pregunta</a:t>
            </a:r>
            <a:r>
              <a:rPr lang="en-US" sz="2000" b="1" dirty="0"/>
              <a:t> 20</a:t>
            </a:r>
          </a:p>
          <a:p>
            <a:endParaRPr lang="en-US" sz="2000" dirty="0"/>
          </a:p>
          <a:p>
            <a:r>
              <a:rPr lang="en-US" sz="2000" dirty="0" err="1"/>
              <a:t>Todas</a:t>
            </a:r>
            <a:r>
              <a:rPr lang="en-US" sz="2000" dirty="0"/>
              <a:t> las </a:t>
            </a:r>
            <a:r>
              <a:rPr lang="en-US" sz="2000" dirty="0" err="1"/>
              <a:t>cubiertas</a:t>
            </a:r>
            <a:r>
              <a:rPr lang="en-US" sz="2000" dirty="0"/>
              <a:t> </a:t>
            </a:r>
            <a:r>
              <a:rPr lang="en-US" sz="2000" dirty="0" err="1"/>
              <a:t>deberán</a:t>
            </a:r>
            <a:r>
              <a:rPr lang="en-US" sz="2000" dirty="0"/>
              <a:t> </a:t>
            </a:r>
            <a:r>
              <a:rPr lang="en-US" sz="2000" dirty="0" err="1"/>
              <a:t>tener</a:t>
            </a:r>
            <a:r>
              <a:rPr lang="en-US" sz="2000" dirty="0"/>
              <a:t> un </a:t>
            </a:r>
            <a:r>
              <a:rPr lang="en-US" sz="2000" dirty="0" err="1"/>
              <a:t>código</a:t>
            </a:r>
            <a:r>
              <a:rPr lang="en-US" sz="2000" dirty="0"/>
              <a:t> de color y </a:t>
            </a:r>
            <a:r>
              <a:rPr lang="en-US" sz="2000" dirty="0" err="1"/>
              <a:t>deberán</a:t>
            </a:r>
            <a:r>
              <a:rPr lang="en-US" sz="2000" dirty="0"/>
              <a:t> </a:t>
            </a:r>
            <a:r>
              <a:rPr lang="en-US" sz="2000" dirty="0" err="1"/>
              <a:t>estar</a:t>
            </a:r>
            <a:r>
              <a:rPr lang="en-US" sz="2000" dirty="0"/>
              <a:t> </a:t>
            </a:r>
            <a:r>
              <a:rPr lang="en-US" sz="2000" dirty="0" err="1"/>
              <a:t>marcadas</a:t>
            </a:r>
            <a:r>
              <a:rPr lang="en-US" sz="2000" dirty="0"/>
              <a:t> con la palabra “HOLE” o “COVER” para </a:t>
            </a:r>
            <a:r>
              <a:rPr lang="en-US" sz="2000" dirty="0" err="1"/>
              <a:t>facilitar</a:t>
            </a:r>
            <a:r>
              <a:rPr lang="en-US" sz="2000" dirty="0"/>
              <a:t> la </a:t>
            </a:r>
            <a:r>
              <a:rPr lang="en-US" sz="2000" dirty="0" err="1"/>
              <a:t>adbertencia</a:t>
            </a:r>
            <a:r>
              <a:rPr lang="en-US" sz="2000" dirty="0"/>
              <a:t> del </a:t>
            </a:r>
            <a:r>
              <a:rPr lang="en-US" sz="2000" dirty="0" err="1"/>
              <a:t>riesgo</a:t>
            </a:r>
            <a:r>
              <a:rPr lang="en-US" sz="2000" dirty="0"/>
              <a:t>. </a:t>
            </a:r>
          </a:p>
          <a:p>
            <a:endParaRPr lang="en-US" sz="2000" dirty="0"/>
          </a:p>
          <a:p>
            <a:pPr marL="457200" indent="-457200">
              <a:buAutoNum type="alphaUcPeriod"/>
            </a:pPr>
            <a:r>
              <a:rPr lang="en-US" sz="2000" dirty="0"/>
              <a:t>Verdadero</a:t>
            </a:r>
          </a:p>
          <a:p>
            <a:pPr marL="457200" indent="-457200">
              <a:buAutoNum type="alphaUcPeriod"/>
            </a:pPr>
            <a:r>
              <a:rPr lang="en-US" sz="2000" dirty="0"/>
              <a:t>Falso</a:t>
            </a:r>
          </a:p>
        </p:txBody>
      </p:sp>
      <p:sp>
        <p:nvSpPr>
          <p:cNvPr id="10" name="TextBox 9">
            <a:extLst>
              <a:ext uri="{FF2B5EF4-FFF2-40B4-BE49-F238E27FC236}">
                <a16:creationId xmlns:a16="http://schemas.microsoft.com/office/drawing/2014/main" id="{970A5A89-B971-9201-52C7-7ED637931B30}"/>
              </a:ext>
            </a:extLst>
          </p:cNvPr>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884358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ACF84-3681-02C0-942F-E9989CAE1DD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3F6904B-6CC1-D268-16B0-1BD227CBAE37}"/>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5C7A089-E9C9-B1D9-2F35-5FB870A6595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3" name="Title 4">
            <a:extLst>
              <a:ext uri="{FF2B5EF4-FFF2-40B4-BE49-F238E27FC236}">
                <a16:creationId xmlns:a16="http://schemas.microsoft.com/office/drawing/2014/main" id="{092678B3-F43E-2C4C-F491-5795874E1109}"/>
              </a:ext>
            </a:extLst>
          </p:cNvPr>
          <p:cNvSpPr txBox="1">
            <a:spLocks/>
          </p:cNvSpPr>
          <p:nvPr/>
        </p:nvSpPr>
        <p:spPr>
          <a:xfrm>
            <a:off x="198496" y="225980"/>
            <a:ext cx="11795010" cy="101168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t>Principios</a:t>
            </a:r>
            <a:r>
              <a:rPr lang="en-US" sz="3600" dirty="0"/>
              <a:t> </a:t>
            </a:r>
            <a:r>
              <a:rPr lang="en-US" sz="3600" dirty="0" err="1"/>
              <a:t>Fundamentales</a:t>
            </a:r>
            <a:r>
              <a:rPr lang="en-US" sz="3600" dirty="0"/>
              <a:t> de la </a:t>
            </a:r>
            <a:r>
              <a:rPr lang="en-US" sz="3600" dirty="0" err="1"/>
              <a:t>Proteccion</a:t>
            </a:r>
            <a:r>
              <a:rPr lang="en-US" sz="3600" dirty="0"/>
              <a:t> Contra </a:t>
            </a:r>
            <a:r>
              <a:rPr lang="en-US" sz="3600" dirty="0" err="1"/>
              <a:t>Caída</a:t>
            </a:r>
            <a:r>
              <a:rPr lang="en-US" sz="3600" dirty="0"/>
              <a:t> </a:t>
            </a:r>
          </a:p>
          <a:p>
            <a:pPr algn="ctr"/>
            <a:r>
              <a:rPr lang="en-US" sz="3600" b="1" dirty="0" err="1"/>
              <a:t>Repuestas</a:t>
            </a:r>
            <a:endParaRPr lang="en-US" sz="3600" b="1" dirty="0"/>
          </a:p>
        </p:txBody>
      </p:sp>
      <p:sp>
        <p:nvSpPr>
          <p:cNvPr id="4" name="TextBox 3">
            <a:extLst>
              <a:ext uri="{FF2B5EF4-FFF2-40B4-BE49-F238E27FC236}">
                <a16:creationId xmlns:a16="http://schemas.microsoft.com/office/drawing/2014/main" id="{2CCF62D4-E1CF-675E-940C-7D9BCA2D03B1}"/>
              </a:ext>
            </a:extLst>
          </p:cNvPr>
          <p:cNvSpPr txBox="1"/>
          <p:nvPr/>
        </p:nvSpPr>
        <p:spPr>
          <a:xfrm>
            <a:off x="3836172" y="1577198"/>
            <a:ext cx="6786880" cy="3269122"/>
          </a:xfrm>
          <a:prstGeom prst="rect">
            <a:avLst/>
          </a:prstGeom>
          <a:noFill/>
        </p:spPr>
        <p:txBody>
          <a:bodyPr wrap="square" numCol="2" rtlCol="0">
            <a:spAutoFit/>
          </a:bodyPr>
          <a:lstStyle/>
          <a:p>
            <a:pPr marL="457200" indent="-457200">
              <a:buAutoNum type="arabicPeriod"/>
            </a:pPr>
            <a:r>
              <a:rPr lang="en-US" sz="2000" b="1" dirty="0"/>
              <a:t>B</a:t>
            </a:r>
          </a:p>
          <a:p>
            <a:pPr marL="457200" indent="-457200">
              <a:buAutoNum type="arabicPeriod"/>
            </a:pPr>
            <a:r>
              <a:rPr lang="en-US" sz="2000" b="1" dirty="0"/>
              <a:t>A</a:t>
            </a:r>
          </a:p>
          <a:p>
            <a:pPr marL="457200" indent="-457200">
              <a:buAutoNum type="arabicPeriod"/>
            </a:pPr>
            <a:r>
              <a:rPr lang="en-US" sz="2000" b="1" dirty="0"/>
              <a:t>A</a:t>
            </a:r>
          </a:p>
          <a:p>
            <a:pPr marL="457200" indent="-457200">
              <a:buAutoNum type="arabicPeriod"/>
            </a:pPr>
            <a:r>
              <a:rPr lang="en-US" sz="2000" b="1" dirty="0"/>
              <a:t>A, B, C, D</a:t>
            </a:r>
          </a:p>
          <a:p>
            <a:pPr marL="457200" indent="-457200">
              <a:buAutoNum type="arabicPeriod"/>
            </a:pPr>
            <a:r>
              <a:rPr lang="en-US" sz="2000" b="1" dirty="0"/>
              <a:t>B</a:t>
            </a:r>
          </a:p>
          <a:p>
            <a:pPr marL="457200" indent="-457200">
              <a:buAutoNum type="arabicPeriod"/>
            </a:pPr>
            <a:r>
              <a:rPr lang="en-US" sz="2000" b="1" dirty="0"/>
              <a:t>A</a:t>
            </a:r>
          </a:p>
          <a:p>
            <a:pPr marL="457200" indent="-457200">
              <a:buAutoNum type="arabicPeriod"/>
            </a:pPr>
            <a:r>
              <a:rPr lang="en-US" sz="2000" b="1" dirty="0"/>
              <a:t>A</a:t>
            </a:r>
          </a:p>
          <a:p>
            <a:pPr marL="457200" indent="-457200">
              <a:buAutoNum type="arabicPeriod"/>
            </a:pPr>
            <a:r>
              <a:rPr lang="en-US" sz="2000" b="1" dirty="0"/>
              <a:t>A, B, C, D, E</a:t>
            </a:r>
          </a:p>
          <a:p>
            <a:pPr marL="457200" indent="-457200">
              <a:buAutoNum type="arabicPeriod"/>
            </a:pPr>
            <a:r>
              <a:rPr lang="en-US" sz="2000" b="1" dirty="0"/>
              <a:t>B</a:t>
            </a:r>
          </a:p>
          <a:p>
            <a:pPr marL="457200" indent="-457200">
              <a:buAutoNum type="arabicPeriod"/>
            </a:pPr>
            <a:r>
              <a:rPr lang="en-US" sz="2000" b="1" dirty="0"/>
              <a:t>A, B, C, D</a:t>
            </a:r>
          </a:p>
          <a:p>
            <a:pPr marL="457200" indent="-457200">
              <a:buAutoNum type="arabicPeriod"/>
            </a:pPr>
            <a:r>
              <a:rPr lang="en-US" sz="2000" b="1" dirty="0"/>
              <a:t>A</a:t>
            </a:r>
          </a:p>
          <a:p>
            <a:pPr marL="457200" indent="-457200">
              <a:buAutoNum type="arabicPeriod"/>
            </a:pPr>
            <a:r>
              <a:rPr lang="en-US" sz="2000" b="1" dirty="0"/>
              <a:t>C</a:t>
            </a:r>
          </a:p>
          <a:p>
            <a:pPr marL="457200" indent="-457200">
              <a:buAutoNum type="arabicPeriod"/>
            </a:pPr>
            <a:r>
              <a:rPr lang="en-US" sz="2000" b="1" dirty="0"/>
              <a:t>A</a:t>
            </a:r>
          </a:p>
          <a:p>
            <a:pPr marL="457200" indent="-457200">
              <a:buAutoNum type="arabicPeriod"/>
            </a:pPr>
            <a:r>
              <a:rPr lang="en-US" sz="2000" b="1" dirty="0"/>
              <a:t>C</a:t>
            </a:r>
          </a:p>
          <a:p>
            <a:pPr marL="457200" indent="-457200">
              <a:buAutoNum type="arabicPeriod"/>
            </a:pPr>
            <a:r>
              <a:rPr lang="en-US" sz="2000" b="1" dirty="0"/>
              <a:t>A</a:t>
            </a:r>
          </a:p>
          <a:p>
            <a:pPr marL="457200" indent="-457200">
              <a:buAutoNum type="arabicPeriod"/>
            </a:pPr>
            <a:r>
              <a:rPr lang="en-US" sz="2000" b="1" dirty="0"/>
              <a:t>B</a:t>
            </a:r>
          </a:p>
          <a:p>
            <a:pPr marL="457200" indent="-457200">
              <a:buAutoNum type="arabicPeriod"/>
            </a:pPr>
            <a:r>
              <a:rPr lang="en-US" sz="2000" b="1" dirty="0"/>
              <a:t>B</a:t>
            </a:r>
          </a:p>
          <a:p>
            <a:pPr marL="457200" indent="-457200">
              <a:buAutoNum type="arabicPeriod"/>
            </a:pPr>
            <a:r>
              <a:rPr lang="en-US" sz="2000" b="1" dirty="0"/>
              <a:t>D</a:t>
            </a:r>
          </a:p>
          <a:p>
            <a:pPr marL="457200" indent="-457200">
              <a:buAutoNum type="arabicPeriod"/>
            </a:pPr>
            <a:r>
              <a:rPr lang="en-US" sz="2000" b="1" dirty="0"/>
              <a:t>A</a:t>
            </a:r>
          </a:p>
          <a:p>
            <a:pPr marL="457200" indent="-457200">
              <a:buAutoNum type="arabicPeriod"/>
            </a:pPr>
            <a:r>
              <a:rPr lang="en-US" sz="2000" b="1" dirty="0"/>
              <a:t>A</a:t>
            </a:r>
          </a:p>
        </p:txBody>
      </p:sp>
      <p:sp>
        <p:nvSpPr>
          <p:cNvPr id="10" name="TextBox 9">
            <a:extLst>
              <a:ext uri="{FF2B5EF4-FFF2-40B4-BE49-F238E27FC236}">
                <a16:creationId xmlns:a16="http://schemas.microsoft.com/office/drawing/2014/main" id="{2FDF81D7-6608-380C-6724-AF1597773290}"/>
              </a:ext>
            </a:extLst>
          </p:cNvPr>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923266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4"/>
            <a:ext cx="5486393" cy="5893350"/>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53216C85-26B5-1743-41F8-E2F778829E48}"/>
              </a:ext>
            </a:extLst>
          </p:cNvPr>
          <p:cNvSpPr txBox="1">
            <a:spLocks noGrp="1"/>
          </p:cNvSpPr>
          <p:nvPr>
            <p:ph type="title" idx="4294967295"/>
          </p:nvPr>
        </p:nvSpPr>
        <p:spPr>
          <a:xfrm>
            <a:off x="5772727" y="309709"/>
            <a:ext cx="5994399"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Hacia</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dónde</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nos</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dirigimos</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desde</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aquí</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a:t>
            </a:r>
          </a:p>
        </p:txBody>
      </p:sp>
      <p:sp>
        <p:nvSpPr>
          <p:cNvPr id="3" name="TextBox 2"/>
          <p:cNvSpPr txBox="1"/>
          <p:nvPr/>
        </p:nvSpPr>
        <p:spPr>
          <a:xfrm>
            <a:off x="5781963" y="1279028"/>
            <a:ext cx="6209374" cy="3970318"/>
          </a:xfrm>
          <a:prstGeom prst="rect">
            <a:avLst/>
          </a:prstGeom>
          <a:noFill/>
        </p:spPr>
        <p:txBody>
          <a:bodyPr wrap="square" rtlCol="0">
            <a:spAutoFit/>
          </a:bodyPr>
          <a:lstStyle/>
          <a:p>
            <a:r>
              <a:rPr lang="en-US" dirty="0">
                <a:latin typeface="Myriad Pro" panose="020B0503030403020204" pitchFamily="34" charset="0"/>
              </a:rPr>
              <a:t>El </a:t>
            </a:r>
            <a:r>
              <a:rPr lang="en-US" dirty="0" err="1">
                <a:latin typeface="Myriad Pro" panose="020B0503030403020204" pitchFamily="34" charset="0"/>
              </a:rPr>
              <a:t>índice</a:t>
            </a:r>
            <a:r>
              <a:rPr lang="en-US" dirty="0">
                <a:latin typeface="Myriad Pro" panose="020B0503030403020204" pitchFamily="34" charset="0"/>
              </a:rPr>
              <a:t> de </a:t>
            </a:r>
            <a:r>
              <a:rPr lang="en-US" dirty="0" err="1">
                <a:latin typeface="Myriad Pro" panose="020B0503030403020204" pitchFamily="34" charset="0"/>
              </a:rPr>
              <a:t>temas</a:t>
            </a:r>
            <a:r>
              <a:rPr lang="en-US" dirty="0">
                <a:latin typeface="Myriad Pro" panose="020B0503030403020204" pitchFamily="34" charset="0"/>
              </a:rPr>
              <a:t> de la </a:t>
            </a:r>
            <a:r>
              <a:rPr lang="en-US" dirty="0">
                <a:latin typeface="Myriad Pro" panose="020B0503030403020204" pitchFamily="34" charset="0"/>
                <a:hlinkClick r:id="rId4"/>
              </a:rPr>
              <a:t>A a la Z </a:t>
            </a:r>
            <a:r>
              <a:rPr lang="en-US" dirty="0" err="1">
                <a:latin typeface="Myriad Pro" panose="020B0503030403020204" pitchFamily="34" charset="0"/>
                <a:hlinkClick r:id="rId4"/>
              </a:rPr>
              <a:t>en</a:t>
            </a:r>
            <a:r>
              <a:rPr lang="en-US" dirty="0">
                <a:latin typeface="Myriad Pro" panose="020B0503030403020204" pitchFamily="34" charset="0"/>
                <a:hlinkClick r:id="rId4"/>
              </a:rPr>
              <a:t> </a:t>
            </a:r>
            <a:r>
              <a:rPr lang="en-US" dirty="0" err="1">
                <a:latin typeface="Myriad Pro" panose="020B0503030403020204" pitchFamily="34" charset="0"/>
                <a:hlinkClick r:id="rId4"/>
              </a:rPr>
              <a:t>línea</a:t>
            </a:r>
            <a:r>
              <a:rPr lang="en-US" dirty="0">
                <a:latin typeface="Myriad Pro" panose="020B0503030403020204" pitchFamily="34" charset="0"/>
                <a:hlinkClick r:id="rId4"/>
              </a:rPr>
              <a:t> de Oregon OSHA</a:t>
            </a:r>
            <a:r>
              <a:rPr lang="en-US" dirty="0">
                <a:latin typeface="Myriad Pro" panose="020B0503030403020204" pitchFamily="34" charset="0"/>
              </a:rPr>
              <a:t> es un </a:t>
            </a:r>
            <a:r>
              <a:rPr lang="en-US" dirty="0" err="1">
                <a:latin typeface="Myriad Pro" panose="020B0503030403020204" pitchFamily="34" charset="0"/>
              </a:rPr>
              <a:t>excelente</a:t>
            </a:r>
            <a:r>
              <a:rPr lang="en-US" dirty="0">
                <a:latin typeface="Myriad Pro" panose="020B0503030403020204" pitchFamily="34" charset="0"/>
              </a:rPr>
              <a:t> </a:t>
            </a:r>
            <a:r>
              <a:rPr lang="en-US" dirty="0" err="1">
                <a:latin typeface="Myriad Pro" panose="020B0503030403020204" pitchFamily="34" charset="0"/>
              </a:rPr>
              <a:t>recurso</a:t>
            </a:r>
            <a:r>
              <a:rPr lang="en-US" dirty="0">
                <a:latin typeface="Myriad Pro" panose="020B0503030403020204" pitchFamily="34" charset="0"/>
              </a:rPr>
              <a:t> para que </a:t>
            </a:r>
            <a:r>
              <a:rPr lang="en-US" dirty="0" err="1">
                <a:latin typeface="Myriad Pro" panose="020B0503030403020204" pitchFamily="34" charset="0"/>
              </a:rPr>
              <a:t>usted</a:t>
            </a:r>
            <a:r>
              <a:rPr lang="en-US" dirty="0">
                <a:latin typeface="Myriad Pro" panose="020B0503030403020204" pitchFamily="34" charset="0"/>
              </a:rPr>
              <a:t> </a:t>
            </a:r>
            <a:r>
              <a:rPr lang="en-US" dirty="0" err="1">
                <a:latin typeface="Myriad Pro" panose="020B0503030403020204" pitchFamily="34" charset="0"/>
              </a:rPr>
              <a:t>utilice</a:t>
            </a:r>
            <a:r>
              <a:rPr lang="en-US" dirty="0">
                <a:latin typeface="Myriad Pro" panose="020B0503030403020204" pitchFamily="34" charset="0"/>
              </a:rPr>
              <a:t>. </a:t>
            </a:r>
            <a:r>
              <a:rPr lang="en-US" dirty="0" err="1">
                <a:latin typeface="Myriad Pro" panose="020B0503030403020204" pitchFamily="34" charset="0"/>
              </a:rPr>
              <a:t>Enumera</a:t>
            </a:r>
            <a:r>
              <a:rPr lang="en-US" dirty="0">
                <a:latin typeface="Myriad Pro" panose="020B0503030403020204" pitchFamily="34" charset="0"/>
              </a:rPr>
              <a:t> </a:t>
            </a:r>
            <a:r>
              <a:rPr lang="en-US" dirty="0" err="1">
                <a:latin typeface="Myriad Pro" panose="020B0503030403020204" pitchFamily="34" charset="0"/>
              </a:rPr>
              <a:t>publicaciones</a:t>
            </a:r>
            <a:r>
              <a:rPr lang="en-US" dirty="0">
                <a:latin typeface="Myriad Pro" panose="020B0503030403020204" pitchFamily="34" charset="0"/>
              </a:rPr>
              <a:t> </a:t>
            </a:r>
            <a:r>
              <a:rPr lang="en-US" dirty="0" err="1">
                <a:latin typeface="Myriad Pro" panose="020B0503030403020204" pitchFamily="34" charset="0"/>
              </a:rPr>
              <a:t>relevantes</a:t>
            </a:r>
            <a:r>
              <a:rPr lang="en-US" dirty="0">
                <a:latin typeface="Myriad Pro" panose="020B0503030403020204" pitchFamily="34" charset="0"/>
              </a:rPr>
              <a:t>, material de </a:t>
            </a:r>
            <a:r>
              <a:rPr lang="en-US" dirty="0" err="1">
                <a:latin typeface="Myriad Pro" panose="020B0503030403020204" pitchFamily="34" charset="0"/>
              </a:rPr>
              <a:t>capacitación</a:t>
            </a:r>
            <a:r>
              <a:rPr lang="en-US" dirty="0">
                <a:latin typeface="Myriad Pro" panose="020B0503030403020204" pitchFamily="34" charset="0"/>
              </a:rPr>
              <a:t>, </a:t>
            </a:r>
            <a:r>
              <a:rPr lang="en-US" dirty="0" err="1">
                <a:latin typeface="Myriad Pro" panose="020B0503030403020204" pitchFamily="34" charset="0"/>
              </a:rPr>
              <a:t>reglas</a:t>
            </a:r>
            <a:r>
              <a:rPr lang="en-US" dirty="0">
                <a:latin typeface="Myriad Pro" panose="020B0503030403020204" pitchFamily="34" charset="0"/>
              </a:rPr>
              <a:t>, </a:t>
            </a:r>
            <a:r>
              <a:rPr lang="en-US" dirty="0" err="1">
                <a:latin typeface="Myriad Pro" panose="020B0503030403020204" pitchFamily="34" charset="0"/>
              </a:rPr>
              <a:t>interpretaciones</a:t>
            </a:r>
            <a:r>
              <a:rPr lang="en-US" dirty="0">
                <a:latin typeface="Myriad Pro" panose="020B0503030403020204" pitchFamily="34" charset="0"/>
              </a:rPr>
              <a:t>, videos y </a:t>
            </a:r>
            <a:r>
              <a:rPr lang="en-US" dirty="0" err="1">
                <a:latin typeface="Myriad Pro" panose="020B0503030403020204" pitchFamily="34" charset="0"/>
              </a:rPr>
              <a:t>otros</a:t>
            </a:r>
            <a:r>
              <a:rPr lang="en-US" dirty="0">
                <a:latin typeface="Myriad Pro" panose="020B0503030403020204" pitchFamily="34" charset="0"/>
              </a:rPr>
              <a:t> </a:t>
            </a:r>
            <a:r>
              <a:rPr lang="en-US" dirty="0" err="1">
                <a:latin typeface="Myriad Pro" panose="020B0503030403020204" pitchFamily="34" charset="0"/>
              </a:rPr>
              <a:t>materiales</a:t>
            </a:r>
            <a:r>
              <a:rPr lang="en-US" dirty="0">
                <a:latin typeface="Myriad Pro" panose="020B0503030403020204" pitchFamily="34" charset="0"/>
              </a:rPr>
              <a:t> </a:t>
            </a:r>
            <a:r>
              <a:rPr lang="en-US" dirty="0" err="1">
                <a:latin typeface="Myriad Pro" panose="020B0503030403020204" pitchFamily="34" charset="0"/>
              </a:rPr>
              <a:t>diversos</a:t>
            </a:r>
            <a:r>
              <a:rPr lang="en-US" dirty="0">
                <a:latin typeface="Myriad Pro" panose="020B0503030403020204" pitchFamily="34" charset="0"/>
              </a:rPr>
              <a:t>.</a:t>
            </a:r>
          </a:p>
          <a:p>
            <a:endParaRPr lang="en-US" dirty="0">
              <a:latin typeface="Myriad Pro" panose="020B0503030403020204" pitchFamily="34" charset="0"/>
            </a:endParaRPr>
          </a:p>
          <a:p>
            <a:r>
              <a:rPr lang="en-US" dirty="0">
                <a:latin typeface="Myriad Pro" panose="020B0503030403020204" pitchFamily="34" charset="0"/>
              </a:rPr>
              <a:t> Si </a:t>
            </a:r>
            <a:r>
              <a:rPr lang="en-US" dirty="0" err="1">
                <a:latin typeface="Myriad Pro" panose="020B0503030403020204" pitchFamily="34" charset="0"/>
              </a:rPr>
              <a:t>desea</a:t>
            </a:r>
            <a:r>
              <a:rPr lang="en-US" dirty="0">
                <a:latin typeface="Myriad Pro" panose="020B0503030403020204" pitchFamily="34" charset="0"/>
              </a:rPr>
              <a:t> </a:t>
            </a:r>
            <a:r>
              <a:rPr lang="en-US" dirty="0" err="1">
                <a:latin typeface="Myriad Pro" panose="020B0503030403020204" pitchFamily="34" charset="0"/>
              </a:rPr>
              <a:t>obtener</a:t>
            </a:r>
            <a:r>
              <a:rPr lang="en-US" dirty="0">
                <a:latin typeface="Myriad Pro" panose="020B0503030403020204" pitchFamily="34" charset="0"/>
              </a:rPr>
              <a:t> </a:t>
            </a:r>
            <a:r>
              <a:rPr lang="en-US" dirty="0" err="1">
                <a:latin typeface="Myriad Pro" panose="020B0503030403020204" pitchFamily="34" charset="0"/>
              </a:rPr>
              <a:t>orientación</a:t>
            </a:r>
            <a:r>
              <a:rPr lang="en-US" dirty="0">
                <a:latin typeface="Myriad Pro" panose="020B0503030403020204" pitchFamily="34" charset="0"/>
              </a:rPr>
              <a:t> para el </a:t>
            </a:r>
            <a:r>
              <a:rPr lang="en-US" dirty="0" err="1">
                <a:latin typeface="Myriad Pro" panose="020B0503030403020204" pitchFamily="34" charset="0"/>
              </a:rPr>
              <a:t>desarrollo</a:t>
            </a:r>
            <a:r>
              <a:rPr lang="en-US" dirty="0">
                <a:latin typeface="Myriad Pro" panose="020B0503030403020204" pitchFamily="34" charset="0"/>
              </a:rPr>
              <a:t> de un </a:t>
            </a:r>
            <a:r>
              <a:rPr lang="en-US" dirty="0" err="1">
                <a:latin typeface="Myriad Pro" panose="020B0503030403020204" pitchFamily="34" charset="0"/>
              </a:rPr>
              <a:t>entorno</a:t>
            </a:r>
            <a:r>
              <a:rPr lang="en-US" dirty="0">
                <a:latin typeface="Myriad Pro" panose="020B0503030403020204" pitchFamily="34" charset="0"/>
              </a:rPr>
              <a:t> </a:t>
            </a:r>
            <a:r>
              <a:rPr lang="en-US" dirty="0" err="1">
                <a:latin typeface="Myriad Pro" panose="020B0503030403020204" pitchFamily="34" charset="0"/>
              </a:rPr>
              <a:t>laboral</a:t>
            </a:r>
            <a:r>
              <a:rPr lang="en-US" dirty="0">
                <a:latin typeface="Myriad Pro" panose="020B0503030403020204" pitchFamily="34" charset="0"/>
              </a:rPr>
              <a:t> </a:t>
            </a:r>
            <a:r>
              <a:rPr lang="en-US" dirty="0" err="1">
                <a:latin typeface="Myriad Pro" panose="020B0503030403020204" pitchFamily="34" charset="0"/>
              </a:rPr>
              <a:t>más</a:t>
            </a:r>
            <a:r>
              <a:rPr lang="en-US" dirty="0">
                <a:latin typeface="Myriad Pro" panose="020B0503030403020204" pitchFamily="34" charset="0"/>
              </a:rPr>
              <a:t> </a:t>
            </a:r>
            <a:r>
              <a:rPr lang="en-US" dirty="0" err="1">
                <a:latin typeface="Myriad Pro" panose="020B0503030403020204" pitchFamily="34" charset="0"/>
              </a:rPr>
              <a:t>seguro</a:t>
            </a:r>
            <a:r>
              <a:rPr lang="en-US" dirty="0">
                <a:latin typeface="Myriad Pro" panose="020B0503030403020204" pitchFamily="34" charset="0"/>
              </a:rPr>
              <a:t>, </a:t>
            </a:r>
            <a:r>
              <a:rPr lang="en-US" dirty="0" err="1">
                <a:latin typeface="Myriad Pro" panose="020B0503030403020204" pitchFamily="34" charset="0"/>
              </a:rPr>
              <a:t>puede</a:t>
            </a:r>
            <a:r>
              <a:rPr lang="en-US" dirty="0">
                <a:latin typeface="Myriad Pro" panose="020B0503030403020204" pitchFamily="34" charset="0"/>
              </a:rPr>
              <a:t> </a:t>
            </a:r>
            <a:r>
              <a:rPr lang="en-US" dirty="0" err="1">
                <a:latin typeface="Myriad Pro" panose="020B0503030403020204" pitchFamily="34" charset="0"/>
              </a:rPr>
              <a:t>tener</a:t>
            </a:r>
            <a:r>
              <a:rPr lang="en-US" dirty="0">
                <a:latin typeface="Myriad Pro" panose="020B0503030403020204" pitchFamily="34" charset="0"/>
              </a:rPr>
              <a:t> </a:t>
            </a:r>
            <a:r>
              <a:rPr lang="en-US" dirty="0" err="1">
                <a:latin typeface="Myriad Pro" panose="020B0503030403020204" pitchFamily="34" charset="0"/>
              </a:rPr>
              <a:t>en</a:t>
            </a:r>
            <a:r>
              <a:rPr lang="en-US" dirty="0">
                <a:latin typeface="Myriad Pro" panose="020B0503030403020204" pitchFamily="34" charset="0"/>
              </a:rPr>
              <a:t> </a:t>
            </a:r>
            <a:r>
              <a:rPr lang="en-US" dirty="0" err="1">
                <a:latin typeface="Myriad Pro" panose="020B0503030403020204" pitchFamily="34" charset="0"/>
              </a:rPr>
              <a:t>cuenta</a:t>
            </a:r>
            <a:r>
              <a:rPr lang="en-US" dirty="0">
                <a:latin typeface="Myriad Pro" panose="020B0503030403020204" pitchFamily="34" charset="0"/>
              </a:rPr>
              <a:t> </a:t>
            </a:r>
            <a:r>
              <a:rPr lang="en-US" dirty="0" err="1">
                <a:latin typeface="Myriad Pro" panose="020B0503030403020204" pitchFamily="34" charset="0"/>
              </a:rPr>
              <a:t>nuestro</a:t>
            </a:r>
            <a:r>
              <a:rPr lang="en-US" dirty="0">
                <a:latin typeface="Myriad Pro" panose="020B0503030403020204" pitchFamily="34" charset="0"/>
              </a:rPr>
              <a:t> </a:t>
            </a:r>
            <a:r>
              <a:rPr lang="en-US" dirty="0" err="1">
                <a:latin typeface="Myriad Pro" panose="020B0503030403020204" pitchFamily="34" charset="0"/>
              </a:rPr>
              <a:t>servicio</a:t>
            </a:r>
            <a:r>
              <a:rPr lang="en-US" dirty="0">
                <a:latin typeface="Myriad Pro" panose="020B0503030403020204" pitchFamily="34" charset="0"/>
              </a:rPr>
              <a:t> de </a:t>
            </a:r>
            <a:r>
              <a:rPr lang="en-US" dirty="0" err="1">
                <a:latin typeface="Myriad Pro" panose="020B0503030403020204" pitchFamily="34" charset="0"/>
              </a:rPr>
              <a:t>asesoramiento</a:t>
            </a:r>
            <a:r>
              <a:rPr lang="en-US" dirty="0">
                <a:latin typeface="Myriad Pro" panose="020B0503030403020204" pitchFamily="34" charset="0"/>
              </a:rPr>
              <a:t> </a:t>
            </a:r>
            <a:r>
              <a:rPr lang="en-US" dirty="0" err="1">
                <a:latin typeface="Myriad Pro" panose="020B0503030403020204" pitchFamily="34" charset="0"/>
              </a:rPr>
              <a:t>gratuito</a:t>
            </a:r>
            <a:r>
              <a:rPr lang="en-US" dirty="0">
                <a:latin typeface="Myriad Pro" panose="020B0503030403020204" pitchFamily="34" charset="0"/>
              </a:rPr>
              <a:t> y </a:t>
            </a:r>
            <a:r>
              <a:rPr lang="en-US" dirty="0" err="1">
                <a:latin typeface="Myriad Pro" panose="020B0503030403020204" pitchFamily="34" charset="0"/>
              </a:rPr>
              <a:t>confidencial</a:t>
            </a:r>
            <a:r>
              <a:rPr lang="en-US" dirty="0">
                <a:latin typeface="Myriad Pro" panose="020B0503030403020204" pitchFamily="34" charset="0"/>
              </a:rPr>
              <a:t>. </a:t>
            </a:r>
            <a:r>
              <a:rPr lang="en-US" dirty="0" err="1">
                <a:latin typeface="Myriad Pro" panose="020B0503030403020204" pitchFamily="34" charset="0"/>
              </a:rPr>
              <a:t>Nuestros</a:t>
            </a:r>
            <a:r>
              <a:rPr lang="en-US" dirty="0">
                <a:latin typeface="Myriad Pro" panose="020B0503030403020204" pitchFamily="34" charset="0"/>
              </a:rPr>
              <a:t> </a:t>
            </a:r>
            <a:r>
              <a:rPr lang="en-US" dirty="0" err="1">
                <a:latin typeface="Myriad Pro" panose="020B0503030403020204" pitchFamily="34" charset="0"/>
              </a:rPr>
              <a:t>asesores</a:t>
            </a:r>
            <a:r>
              <a:rPr lang="en-US" dirty="0">
                <a:latin typeface="Myriad Pro" panose="020B0503030403020204" pitchFamily="34" charset="0"/>
              </a:rPr>
              <a:t> </a:t>
            </a:r>
            <a:r>
              <a:rPr lang="en-US" dirty="0" err="1">
                <a:latin typeface="Myriad Pro" panose="020B0503030403020204" pitchFamily="34" charset="0"/>
              </a:rPr>
              <a:t>sobre</a:t>
            </a:r>
            <a:r>
              <a:rPr lang="en-US" dirty="0">
                <a:latin typeface="Myriad Pro" panose="020B0503030403020204" pitchFamily="34" charset="0"/>
              </a:rPr>
              <a:t> la </a:t>
            </a:r>
            <a:r>
              <a:rPr lang="en-US" dirty="0" err="1">
                <a:latin typeface="Myriad Pro" panose="020B0503030403020204" pitchFamily="34" charset="0"/>
              </a:rPr>
              <a:t>seguridad</a:t>
            </a:r>
            <a:r>
              <a:rPr lang="en-US" dirty="0">
                <a:latin typeface="Myriad Pro" panose="020B0503030403020204" pitchFamily="34" charset="0"/>
              </a:rPr>
              <a:t> </a:t>
            </a:r>
            <a:r>
              <a:rPr lang="en-US" dirty="0" err="1">
                <a:latin typeface="Myriad Pro" panose="020B0503030403020204" pitchFamily="34" charset="0"/>
              </a:rPr>
              <a:t>laboral</a:t>
            </a:r>
            <a:r>
              <a:rPr lang="en-US" dirty="0">
                <a:latin typeface="Myriad Pro" panose="020B0503030403020204" pitchFamily="34" charset="0"/>
              </a:rPr>
              <a:t>, la </a:t>
            </a:r>
            <a:r>
              <a:rPr lang="en-US" dirty="0" err="1">
                <a:latin typeface="Myriad Pro" panose="020B0503030403020204" pitchFamily="34" charset="0"/>
              </a:rPr>
              <a:t>higiene</a:t>
            </a:r>
            <a:r>
              <a:rPr lang="en-US" dirty="0">
                <a:latin typeface="Myriad Pro" panose="020B0503030403020204" pitchFamily="34" charset="0"/>
              </a:rPr>
              <a:t> industrial y la </a:t>
            </a:r>
            <a:r>
              <a:rPr lang="en-US" dirty="0" err="1">
                <a:latin typeface="Myriad Pro" panose="020B0503030403020204" pitchFamily="34" charset="0"/>
              </a:rPr>
              <a:t>ergonomía</a:t>
            </a:r>
            <a:r>
              <a:rPr lang="en-US" dirty="0">
                <a:latin typeface="Myriad Pro" panose="020B0503030403020204" pitchFamily="34" charset="0"/>
              </a:rPr>
              <a:t> </a:t>
            </a:r>
            <a:r>
              <a:rPr lang="en-US" dirty="0" err="1">
                <a:latin typeface="Myriad Pro" panose="020B0503030403020204" pitchFamily="34" charset="0"/>
              </a:rPr>
              <a:t>pueden</a:t>
            </a:r>
            <a:r>
              <a:rPr lang="en-US" dirty="0">
                <a:latin typeface="Myriad Pro" panose="020B0503030403020204" pitchFamily="34" charset="0"/>
              </a:rPr>
              <a:t> </a:t>
            </a:r>
            <a:r>
              <a:rPr lang="en-US" dirty="0" err="1">
                <a:latin typeface="Myriad Pro" panose="020B0503030403020204" pitchFamily="34" charset="0"/>
              </a:rPr>
              <a:t>ayudarlo</a:t>
            </a:r>
            <a:r>
              <a:rPr lang="en-US" dirty="0">
                <a:latin typeface="Myriad Pro" panose="020B0503030403020204" pitchFamily="34" charset="0"/>
              </a:rPr>
              <a:t> a </a:t>
            </a:r>
            <a:r>
              <a:rPr lang="en-US" dirty="0" err="1">
                <a:latin typeface="Myriad Pro" panose="020B0503030403020204" pitchFamily="34" charset="0"/>
              </a:rPr>
              <a:t>reducir</a:t>
            </a:r>
            <a:r>
              <a:rPr lang="en-US" dirty="0">
                <a:latin typeface="Myriad Pro" panose="020B0503030403020204" pitchFamily="34" charset="0"/>
              </a:rPr>
              <a:t> </a:t>
            </a:r>
            <a:r>
              <a:rPr lang="en-US" dirty="0" err="1">
                <a:latin typeface="Myriad Pro" panose="020B0503030403020204" pitchFamily="34" charset="0"/>
              </a:rPr>
              <a:t>los</a:t>
            </a:r>
            <a:r>
              <a:rPr lang="en-US" dirty="0">
                <a:latin typeface="Myriad Pro" panose="020B0503030403020204" pitchFamily="34" charset="0"/>
              </a:rPr>
              <a:t> </a:t>
            </a:r>
            <a:r>
              <a:rPr lang="en-US" dirty="0" err="1">
                <a:latin typeface="Myriad Pro" panose="020B0503030403020204" pitchFamily="34" charset="0"/>
              </a:rPr>
              <a:t>accidentes</a:t>
            </a:r>
            <a:r>
              <a:rPr lang="en-US" dirty="0">
                <a:latin typeface="Myriad Pro" panose="020B0503030403020204" pitchFamily="34" charset="0"/>
              </a:rPr>
              <a:t>, </a:t>
            </a:r>
            <a:r>
              <a:rPr lang="en-US" dirty="0" err="1">
                <a:latin typeface="Myriad Pro" panose="020B0503030403020204" pitchFamily="34" charset="0"/>
              </a:rPr>
              <a:t>los</a:t>
            </a:r>
            <a:r>
              <a:rPr lang="en-US" dirty="0">
                <a:latin typeface="Myriad Pro" panose="020B0503030403020204" pitchFamily="34" charset="0"/>
              </a:rPr>
              <a:t> </a:t>
            </a:r>
            <a:r>
              <a:rPr lang="en-US" dirty="0" err="1">
                <a:latin typeface="Myriad Pro" panose="020B0503030403020204" pitchFamily="34" charset="0"/>
              </a:rPr>
              <a:t>costos</a:t>
            </a:r>
            <a:r>
              <a:rPr lang="en-US" dirty="0">
                <a:latin typeface="Myriad Pro" panose="020B0503030403020204" pitchFamily="34" charset="0"/>
              </a:rPr>
              <a:t> </a:t>
            </a:r>
            <a:r>
              <a:rPr lang="en-US" dirty="0" err="1">
                <a:latin typeface="Myriad Pro" panose="020B0503030403020204" pitchFamily="34" charset="0"/>
              </a:rPr>
              <a:t>relacionados</a:t>
            </a:r>
            <a:r>
              <a:rPr lang="en-US" dirty="0">
                <a:latin typeface="Myriad Pro" panose="020B0503030403020204" pitchFamily="34" charset="0"/>
              </a:rPr>
              <a:t>, y </a:t>
            </a:r>
            <a:r>
              <a:rPr lang="en-US" dirty="0" err="1">
                <a:latin typeface="Myriad Pro" panose="020B0503030403020204" pitchFamily="34" charset="0"/>
              </a:rPr>
              <a:t>ayudarlo</a:t>
            </a:r>
            <a:r>
              <a:rPr lang="en-US" dirty="0">
                <a:latin typeface="Myriad Pro" panose="020B0503030403020204" pitchFamily="34" charset="0"/>
              </a:rPr>
              <a:t> a </a:t>
            </a:r>
            <a:r>
              <a:rPr lang="en-US" dirty="0" err="1">
                <a:latin typeface="Myriad Pro" panose="020B0503030403020204" pitchFamily="34" charset="0"/>
              </a:rPr>
              <a:t>desarrollar</a:t>
            </a:r>
            <a:r>
              <a:rPr lang="en-US" dirty="0">
                <a:latin typeface="Myriad Pro" panose="020B0503030403020204" pitchFamily="34" charset="0"/>
              </a:rPr>
              <a:t> un </a:t>
            </a:r>
            <a:r>
              <a:rPr lang="en-US" dirty="0" err="1">
                <a:latin typeface="Myriad Pro" panose="020B0503030403020204" pitchFamily="34" charset="0"/>
              </a:rPr>
              <a:t>programa</a:t>
            </a:r>
            <a:r>
              <a:rPr lang="en-US" dirty="0">
                <a:latin typeface="Myriad Pro" panose="020B0503030403020204" pitchFamily="34" charset="0"/>
              </a:rPr>
              <a:t> integral para el </a:t>
            </a:r>
            <a:r>
              <a:rPr lang="en-US" dirty="0" err="1">
                <a:latin typeface="Myriad Pro" panose="020B0503030403020204" pitchFamily="34" charset="0"/>
              </a:rPr>
              <a:t>manejo</a:t>
            </a:r>
            <a:r>
              <a:rPr lang="en-US" dirty="0">
                <a:latin typeface="Myriad Pro" panose="020B0503030403020204" pitchFamily="34" charset="0"/>
              </a:rPr>
              <a:t> de la </a:t>
            </a:r>
            <a:r>
              <a:rPr lang="en-US" dirty="0" err="1">
                <a:latin typeface="Myriad Pro" panose="020B0503030403020204" pitchFamily="34" charset="0"/>
              </a:rPr>
              <a:t>seguridad</a:t>
            </a:r>
            <a:r>
              <a:rPr lang="en-US" dirty="0">
                <a:latin typeface="Myriad Pro" panose="020B0503030403020204" pitchFamily="34" charset="0"/>
              </a:rPr>
              <a:t> y la </a:t>
            </a:r>
            <a:r>
              <a:rPr lang="en-US" dirty="0" err="1">
                <a:latin typeface="Myriad Pro" panose="020B0503030403020204" pitchFamily="34" charset="0"/>
              </a:rPr>
              <a:t>salud</a:t>
            </a:r>
            <a:r>
              <a:rPr lang="en-US" dirty="0">
                <a:latin typeface="Myriad Pro" panose="020B0503030403020204" pitchFamily="34" charset="0"/>
              </a:rPr>
              <a:t>. Para </a:t>
            </a:r>
            <a:r>
              <a:rPr lang="en-US" dirty="0" err="1">
                <a:latin typeface="Myriad Pro" panose="020B0503030403020204" pitchFamily="34" charset="0"/>
              </a:rPr>
              <a:t>obtener</a:t>
            </a:r>
            <a:r>
              <a:rPr lang="en-US" dirty="0">
                <a:latin typeface="Myriad Pro" panose="020B0503030403020204" pitchFamily="34" charset="0"/>
              </a:rPr>
              <a:t> </a:t>
            </a:r>
            <a:r>
              <a:rPr lang="en-US" dirty="0" err="1">
                <a:latin typeface="Myriad Pro" panose="020B0503030403020204" pitchFamily="34" charset="0"/>
              </a:rPr>
              <a:t>más</a:t>
            </a:r>
            <a:r>
              <a:rPr lang="en-US" dirty="0">
                <a:latin typeface="Myriad Pro" panose="020B0503030403020204" pitchFamily="34" charset="0"/>
              </a:rPr>
              <a:t> </a:t>
            </a:r>
            <a:r>
              <a:rPr lang="en-US" dirty="0" err="1">
                <a:latin typeface="Myriad Pro" panose="020B0503030403020204" pitchFamily="34" charset="0"/>
              </a:rPr>
              <a:t>información</a:t>
            </a:r>
            <a:r>
              <a:rPr lang="en-US" dirty="0">
                <a:latin typeface="Myriad Pro" panose="020B0503030403020204" pitchFamily="34" charset="0"/>
              </a:rPr>
              <a:t>, </a:t>
            </a:r>
            <a:r>
              <a:rPr lang="en-US" dirty="0" err="1">
                <a:latin typeface="Myriad Pro" panose="020B0503030403020204" pitchFamily="34" charset="0"/>
                <a:hlinkClick r:id="rId5"/>
              </a:rPr>
              <a:t>visite</a:t>
            </a:r>
            <a:r>
              <a:rPr lang="en-US" dirty="0">
                <a:latin typeface="Myriad Pro" panose="020B0503030403020204" pitchFamily="34" charset="0"/>
                <a:hlinkClick r:id="rId5"/>
              </a:rPr>
              <a:t> la </a:t>
            </a:r>
            <a:r>
              <a:rPr lang="en-US" dirty="0" err="1">
                <a:latin typeface="Myriad Pro" panose="020B0503030403020204" pitchFamily="34" charset="0"/>
                <a:hlinkClick r:id="rId5"/>
              </a:rPr>
              <a:t>página</a:t>
            </a:r>
            <a:r>
              <a:rPr lang="en-US" dirty="0">
                <a:latin typeface="Myriad Pro" panose="020B0503030403020204" pitchFamily="34" charset="0"/>
                <a:hlinkClick r:id="rId5"/>
              </a:rPr>
              <a:t> de </a:t>
            </a:r>
            <a:r>
              <a:rPr lang="en-US" dirty="0" err="1">
                <a:latin typeface="Myriad Pro" panose="020B0503030403020204" pitchFamily="34" charset="0"/>
                <a:hlinkClick r:id="rId5"/>
              </a:rPr>
              <a:t>consulta</a:t>
            </a:r>
            <a:r>
              <a:rPr lang="en-US" dirty="0">
                <a:latin typeface="Myriad Pro" panose="020B0503030403020204" pitchFamily="34" charset="0"/>
              </a:rPr>
              <a:t>. </a:t>
            </a:r>
          </a:p>
          <a:p>
            <a:endParaRPr lang="en-US" dirty="0">
              <a:latin typeface="Myriad Pro" panose="020B0503030403020204" pitchFamily="34" charset="0"/>
            </a:endParaRPr>
          </a:p>
        </p:txBody>
      </p:sp>
      <p:pic>
        <p:nvPicPr>
          <p:cNvPr id="8" name="Picture 7">
            <a:extLst>
              <a:ext uri="{FF2B5EF4-FFF2-40B4-BE49-F238E27FC236}">
                <a16:creationId xmlns:a16="http://schemas.microsoft.com/office/drawing/2014/main" id="{004B56D2-92CC-A7E1-8B97-C954C03FBB4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6" name="TextBox 5">
            <a:extLst>
              <a:ext uri="{FF2B5EF4-FFF2-40B4-BE49-F238E27FC236}">
                <a16:creationId xmlns:a16="http://schemas.microsoft.com/office/drawing/2014/main" id="{78F65C85-17C8-9863-DEC3-F1D77334050A}"/>
              </a:ext>
            </a:extLst>
          </p:cNvPr>
          <p:cNvSpPr txBox="1"/>
          <p:nvPr/>
        </p:nvSpPr>
        <p:spPr>
          <a:xfrm>
            <a:off x="202630" y="6093788"/>
            <a:ext cx="5798675" cy="523220"/>
          </a:xfrm>
          <a:prstGeom prst="rect">
            <a:avLst/>
          </a:prstGeom>
          <a:noFill/>
        </p:spPr>
        <p:txBody>
          <a:bodyPr wrap="square" rtlCol="0">
            <a:spAutoFit/>
          </a:bodyPr>
          <a:lstStyle/>
          <a:p>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52741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pic>
        <p:nvPicPr>
          <p:cNvPr id="4" name="Online Media 3" descr="VIDEO ¡Una lesión de otoño cambiará tu vida! Las consecuencias de una lesión de otoño con Russ Youngstrom">
            <a:hlinkClick r:id="" action="ppaction://media"/>
            <a:extLst>
              <a:ext uri="{FF2B5EF4-FFF2-40B4-BE49-F238E27FC236}">
                <a16:creationId xmlns:a16="http://schemas.microsoft.com/office/drawing/2014/main" id="{2D7E1251-9FA9-3854-2E7B-FBB0EEFD0EC4}"/>
              </a:ext>
            </a:extLst>
          </p:cNvPr>
          <p:cNvPicPr>
            <a:picLocks noRot="1" noChangeAspect="1"/>
          </p:cNvPicPr>
          <p:nvPr>
            <a:videoFile r:link="rId1"/>
          </p:nvPr>
        </p:nvPicPr>
        <p:blipFill>
          <a:blip r:embed="rId5"/>
          <a:stretch>
            <a:fillRect/>
          </a:stretch>
        </p:blipFill>
        <p:spPr>
          <a:xfrm>
            <a:off x="513" y="-5077"/>
            <a:ext cx="12191487" cy="5857874"/>
          </a:xfrm>
          <a:prstGeom prst="rect">
            <a:avLst/>
          </a:prstGeom>
        </p:spPr>
      </p:pic>
      <p:sp>
        <p:nvSpPr>
          <p:cNvPr id="6" name="TextBox 5"/>
          <p:cNvSpPr txBox="1"/>
          <p:nvPr/>
        </p:nvSpPr>
        <p:spPr>
          <a:xfrm>
            <a:off x="202630" y="6093788"/>
            <a:ext cx="5798675" cy="523220"/>
          </a:xfrm>
          <a:prstGeom prst="rect">
            <a:avLst/>
          </a:prstGeom>
          <a:noFill/>
        </p:spPr>
        <p:txBody>
          <a:bodyPr wrap="square" rtlCol="0">
            <a:spAutoFit/>
          </a:bodyPr>
          <a:lstStyle/>
          <a:p>
            <a:pPr algn="ctr"/>
            <a:r>
              <a:rPr lang="es-ES_tradnl"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283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2502</TotalTime>
  <Words>4135</Words>
  <Application>Microsoft Office PowerPoint</Application>
  <PresentationFormat>Widescreen</PresentationFormat>
  <Paragraphs>620</Paragraphs>
  <Slides>82</Slides>
  <Notes>82</Notes>
  <HiddenSlides>0</HiddenSlides>
  <MMClips>29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82</vt:i4>
      </vt:variant>
    </vt:vector>
  </HeadingPairs>
  <TitlesOfParts>
    <vt:vector size="88" baseType="lpstr">
      <vt:lpstr>Arial</vt:lpstr>
      <vt:lpstr>Calibri</vt:lpstr>
      <vt:lpstr>Calibri Light</vt:lpstr>
      <vt:lpstr>Myriad Pro</vt:lpstr>
      <vt:lpstr>Verdana</vt:lpstr>
      <vt:lpstr>Office Theme</vt:lpstr>
      <vt:lpstr>Módulo 1: Introducción V1.1</vt:lpstr>
      <vt:lpstr>Descargo de responsabilidad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¿Hacia dónde nos dirigimos desde aquí?</vt:lpstr>
    </vt:vector>
  </TitlesOfParts>
  <Company>DCBS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STEVENS Tammi E * DCBS</cp:lastModifiedBy>
  <cp:revision>162</cp:revision>
  <dcterms:created xsi:type="dcterms:W3CDTF">2018-12-06T15:15:36Z</dcterms:created>
  <dcterms:modified xsi:type="dcterms:W3CDTF">2025-04-04T01:23:40Z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2023-11-21T23:09:40Z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45d49bd9-a06b-46c4-b794-5160867cfd65</vt:lpwstr>
  </property>
  <property fmtid="{D5CDD505-2E9C-101B-9397-08002B2CF9AE}" pid="8" name="MSIP_Label_09b73270-2993-4076-be47-9c78f42a1e84_ContentBits">
    <vt:lpwstr>0</vt:lpwstr>
  </property>
</Properties>
</file>