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7" r:id="rId2"/>
    <p:sldId id="351" r:id="rId3"/>
    <p:sldId id="348" r:id="rId4"/>
    <p:sldId id="315" r:id="rId5"/>
    <p:sldId id="316" r:id="rId6"/>
    <p:sldId id="271" r:id="rId7"/>
    <p:sldId id="317" r:id="rId8"/>
    <p:sldId id="318" r:id="rId9"/>
    <p:sldId id="319" r:id="rId10"/>
    <p:sldId id="281" r:id="rId11"/>
    <p:sldId id="349" r:id="rId12"/>
    <p:sldId id="350" r:id="rId13"/>
    <p:sldId id="321" r:id="rId14"/>
    <p:sldId id="342" r:id="rId15"/>
    <p:sldId id="309" r:id="rId16"/>
    <p:sldId id="322" r:id="rId17"/>
    <p:sldId id="282" r:id="rId18"/>
    <p:sldId id="323" r:id="rId19"/>
    <p:sldId id="283" r:id="rId20"/>
    <p:sldId id="324" r:id="rId21"/>
    <p:sldId id="284" r:id="rId22"/>
    <p:sldId id="325" r:id="rId23"/>
    <p:sldId id="326" r:id="rId24"/>
    <p:sldId id="285" r:id="rId25"/>
    <p:sldId id="310" r:id="rId26"/>
    <p:sldId id="286" r:id="rId27"/>
    <p:sldId id="328" r:id="rId28"/>
    <p:sldId id="329" r:id="rId29"/>
    <p:sldId id="327" r:id="rId30"/>
    <p:sldId id="331" r:id="rId31"/>
    <p:sldId id="287" r:id="rId32"/>
    <p:sldId id="332" r:id="rId33"/>
    <p:sldId id="330" r:id="rId34"/>
    <p:sldId id="289" r:id="rId35"/>
    <p:sldId id="333" r:id="rId36"/>
    <p:sldId id="290" r:id="rId37"/>
    <p:sldId id="334" r:id="rId38"/>
    <p:sldId id="291" r:id="rId39"/>
    <p:sldId id="292" r:id="rId40"/>
    <p:sldId id="335" r:id="rId41"/>
    <p:sldId id="311" r:id="rId42"/>
    <p:sldId id="293" r:id="rId43"/>
    <p:sldId id="337" r:id="rId44"/>
    <p:sldId id="338" r:id="rId45"/>
    <p:sldId id="336" r:id="rId46"/>
    <p:sldId id="294" r:id="rId47"/>
    <p:sldId id="295" r:id="rId48"/>
    <p:sldId id="296" r:id="rId49"/>
    <p:sldId id="297" r:id="rId50"/>
    <p:sldId id="298" r:id="rId51"/>
    <p:sldId id="299" r:id="rId52"/>
    <p:sldId id="339" r:id="rId53"/>
    <p:sldId id="300" r:id="rId54"/>
    <p:sldId id="301" r:id="rId55"/>
    <p:sldId id="340" r:id="rId56"/>
    <p:sldId id="302" r:id="rId57"/>
    <p:sldId id="341" r:id="rId58"/>
    <p:sldId id="312" r:id="rId59"/>
    <p:sldId id="304" r:id="rId60"/>
    <p:sldId id="344" r:id="rId61"/>
    <p:sldId id="345" r:id="rId62"/>
    <p:sldId id="343" r:id="rId63"/>
    <p:sldId id="305" r:id="rId64"/>
    <p:sldId id="306" r:id="rId65"/>
    <p:sldId id="307" r:id="rId66"/>
    <p:sldId id="313" r:id="rId67"/>
    <p:sldId id="308" r:id="rId68"/>
    <p:sldId id="346" r:id="rId69"/>
    <p:sldId id="347" r:id="rId70"/>
    <p:sldId id="352" r:id="rId71"/>
    <p:sldId id="353" r:id="rId72"/>
    <p:sldId id="354" r:id="rId73"/>
    <p:sldId id="355" r:id="rId74"/>
    <p:sldId id="356" r:id="rId75"/>
    <p:sldId id="357" r:id="rId76"/>
    <p:sldId id="358" r:id="rId77"/>
    <p:sldId id="359" r:id="rId78"/>
    <p:sldId id="360" r:id="rId79"/>
    <p:sldId id="361" r:id="rId80"/>
    <p:sldId id="363" r:id="rId81"/>
    <p:sldId id="36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2" autoAdjust="0"/>
    <p:restoredTop sz="94622" autoAdjust="0"/>
  </p:normalViewPr>
  <p:slideViewPr>
    <p:cSldViewPr snapToGrid="0">
      <p:cViewPr varScale="1">
        <p:scale>
          <a:sx n="105" d="100"/>
          <a:sy n="105" d="100"/>
        </p:scale>
        <p:origin x="144"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a:p>
        </p:txBody>
      </p:sp>
    </p:spTree>
    <p:extLst>
      <p:ext uri="{BB962C8B-B14F-4D97-AF65-F5344CB8AC3E}">
        <p14:creationId xmlns:p14="http://schemas.microsoft.com/office/powerpoint/2010/main" val="291294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a:p>
        </p:txBody>
      </p:sp>
    </p:spTree>
    <p:extLst>
      <p:ext uri="{BB962C8B-B14F-4D97-AF65-F5344CB8AC3E}">
        <p14:creationId xmlns:p14="http://schemas.microsoft.com/office/powerpoint/2010/main" val="276127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a:p>
        </p:txBody>
      </p:sp>
    </p:spTree>
    <p:extLst>
      <p:ext uri="{BB962C8B-B14F-4D97-AF65-F5344CB8AC3E}">
        <p14:creationId xmlns:p14="http://schemas.microsoft.com/office/powerpoint/2010/main" val="14730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a:p>
        </p:txBody>
      </p:sp>
    </p:spTree>
    <p:extLst>
      <p:ext uri="{BB962C8B-B14F-4D97-AF65-F5344CB8AC3E}">
        <p14:creationId xmlns:p14="http://schemas.microsoft.com/office/powerpoint/2010/main" val="327017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a:p>
        </p:txBody>
      </p:sp>
    </p:spTree>
    <p:extLst>
      <p:ext uri="{BB962C8B-B14F-4D97-AF65-F5344CB8AC3E}">
        <p14:creationId xmlns:p14="http://schemas.microsoft.com/office/powerpoint/2010/main" val="1765622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dirty="0"/>
          </a:p>
        </p:txBody>
      </p:sp>
    </p:spTree>
    <p:extLst>
      <p:ext uri="{BB962C8B-B14F-4D97-AF65-F5344CB8AC3E}">
        <p14:creationId xmlns:p14="http://schemas.microsoft.com/office/powerpoint/2010/main" val="15850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a:p>
        </p:txBody>
      </p:sp>
    </p:spTree>
    <p:extLst>
      <p:ext uri="{BB962C8B-B14F-4D97-AF65-F5344CB8AC3E}">
        <p14:creationId xmlns:p14="http://schemas.microsoft.com/office/powerpoint/2010/main" val="1364721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a:p>
        </p:txBody>
      </p:sp>
    </p:spTree>
    <p:extLst>
      <p:ext uri="{BB962C8B-B14F-4D97-AF65-F5344CB8AC3E}">
        <p14:creationId xmlns:p14="http://schemas.microsoft.com/office/powerpoint/2010/main" val="2477778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a:p>
        </p:txBody>
      </p:sp>
    </p:spTree>
    <p:extLst>
      <p:ext uri="{BB962C8B-B14F-4D97-AF65-F5344CB8AC3E}">
        <p14:creationId xmlns:p14="http://schemas.microsoft.com/office/powerpoint/2010/main" val="3837144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a:p>
        </p:txBody>
      </p:sp>
    </p:spTree>
    <p:extLst>
      <p:ext uri="{BB962C8B-B14F-4D97-AF65-F5344CB8AC3E}">
        <p14:creationId xmlns:p14="http://schemas.microsoft.com/office/powerpoint/2010/main" val="233343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a:t>
            </a:fld>
            <a:endParaRPr lang="en-US"/>
          </a:p>
        </p:txBody>
      </p:sp>
    </p:spTree>
    <p:extLst>
      <p:ext uri="{BB962C8B-B14F-4D97-AF65-F5344CB8AC3E}">
        <p14:creationId xmlns:p14="http://schemas.microsoft.com/office/powerpoint/2010/main" val="101949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a:p>
        </p:txBody>
      </p:sp>
    </p:spTree>
    <p:extLst>
      <p:ext uri="{BB962C8B-B14F-4D97-AF65-F5344CB8AC3E}">
        <p14:creationId xmlns:p14="http://schemas.microsoft.com/office/powerpoint/2010/main" val="4289968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a:p>
        </p:txBody>
      </p:sp>
    </p:spTree>
    <p:extLst>
      <p:ext uri="{BB962C8B-B14F-4D97-AF65-F5344CB8AC3E}">
        <p14:creationId xmlns:p14="http://schemas.microsoft.com/office/powerpoint/2010/main" val="278599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a:p>
        </p:txBody>
      </p:sp>
    </p:spTree>
    <p:extLst>
      <p:ext uri="{BB962C8B-B14F-4D97-AF65-F5344CB8AC3E}">
        <p14:creationId xmlns:p14="http://schemas.microsoft.com/office/powerpoint/2010/main" val="2918801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a:p>
        </p:txBody>
      </p:sp>
    </p:spTree>
    <p:extLst>
      <p:ext uri="{BB962C8B-B14F-4D97-AF65-F5344CB8AC3E}">
        <p14:creationId xmlns:p14="http://schemas.microsoft.com/office/powerpoint/2010/main" val="57279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a:p>
        </p:txBody>
      </p:sp>
    </p:spTree>
    <p:extLst>
      <p:ext uri="{BB962C8B-B14F-4D97-AF65-F5344CB8AC3E}">
        <p14:creationId xmlns:p14="http://schemas.microsoft.com/office/powerpoint/2010/main" val="365169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dirty="0"/>
          </a:p>
        </p:txBody>
      </p:sp>
    </p:spTree>
    <p:extLst>
      <p:ext uri="{BB962C8B-B14F-4D97-AF65-F5344CB8AC3E}">
        <p14:creationId xmlns:p14="http://schemas.microsoft.com/office/powerpoint/2010/main" val="341174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a:p>
        </p:txBody>
      </p:sp>
    </p:spTree>
    <p:extLst>
      <p:ext uri="{BB962C8B-B14F-4D97-AF65-F5344CB8AC3E}">
        <p14:creationId xmlns:p14="http://schemas.microsoft.com/office/powerpoint/2010/main" val="2139296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a:p>
        </p:txBody>
      </p:sp>
    </p:spTree>
    <p:extLst>
      <p:ext uri="{BB962C8B-B14F-4D97-AF65-F5344CB8AC3E}">
        <p14:creationId xmlns:p14="http://schemas.microsoft.com/office/powerpoint/2010/main" val="938504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a:p>
        </p:txBody>
      </p:sp>
    </p:spTree>
    <p:extLst>
      <p:ext uri="{BB962C8B-B14F-4D97-AF65-F5344CB8AC3E}">
        <p14:creationId xmlns:p14="http://schemas.microsoft.com/office/powerpoint/2010/main" val="1325127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a:p>
        </p:txBody>
      </p:sp>
    </p:spTree>
    <p:extLst>
      <p:ext uri="{BB962C8B-B14F-4D97-AF65-F5344CB8AC3E}">
        <p14:creationId xmlns:p14="http://schemas.microsoft.com/office/powerpoint/2010/main" val="218520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a:p>
        </p:txBody>
      </p:sp>
    </p:spTree>
    <p:extLst>
      <p:ext uri="{BB962C8B-B14F-4D97-AF65-F5344CB8AC3E}">
        <p14:creationId xmlns:p14="http://schemas.microsoft.com/office/powerpoint/2010/main" val="54476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a:p>
        </p:txBody>
      </p:sp>
    </p:spTree>
    <p:extLst>
      <p:ext uri="{BB962C8B-B14F-4D97-AF65-F5344CB8AC3E}">
        <p14:creationId xmlns:p14="http://schemas.microsoft.com/office/powerpoint/2010/main" val="3890626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a:p>
        </p:txBody>
      </p:sp>
    </p:spTree>
    <p:extLst>
      <p:ext uri="{BB962C8B-B14F-4D97-AF65-F5344CB8AC3E}">
        <p14:creationId xmlns:p14="http://schemas.microsoft.com/office/powerpoint/2010/main" val="1627231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a:p>
        </p:txBody>
      </p:sp>
    </p:spTree>
    <p:extLst>
      <p:ext uri="{BB962C8B-B14F-4D97-AF65-F5344CB8AC3E}">
        <p14:creationId xmlns:p14="http://schemas.microsoft.com/office/powerpoint/2010/main" val="826299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a:p>
        </p:txBody>
      </p:sp>
    </p:spTree>
    <p:extLst>
      <p:ext uri="{BB962C8B-B14F-4D97-AF65-F5344CB8AC3E}">
        <p14:creationId xmlns:p14="http://schemas.microsoft.com/office/powerpoint/2010/main" val="3965525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a:p>
        </p:txBody>
      </p:sp>
    </p:spTree>
    <p:extLst>
      <p:ext uri="{BB962C8B-B14F-4D97-AF65-F5344CB8AC3E}">
        <p14:creationId xmlns:p14="http://schemas.microsoft.com/office/powerpoint/2010/main" val="1768033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a:p>
        </p:txBody>
      </p:sp>
    </p:spTree>
    <p:extLst>
      <p:ext uri="{BB962C8B-B14F-4D97-AF65-F5344CB8AC3E}">
        <p14:creationId xmlns:p14="http://schemas.microsoft.com/office/powerpoint/2010/main" val="3011485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a:p>
        </p:txBody>
      </p:sp>
    </p:spTree>
    <p:extLst>
      <p:ext uri="{BB962C8B-B14F-4D97-AF65-F5344CB8AC3E}">
        <p14:creationId xmlns:p14="http://schemas.microsoft.com/office/powerpoint/2010/main" val="3663379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a:p>
        </p:txBody>
      </p:sp>
    </p:spTree>
    <p:extLst>
      <p:ext uri="{BB962C8B-B14F-4D97-AF65-F5344CB8AC3E}">
        <p14:creationId xmlns:p14="http://schemas.microsoft.com/office/powerpoint/2010/main" val="2359024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38</a:t>
            </a:fld>
            <a:endParaRPr lang="en-US"/>
          </a:p>
        </p:txBody>
      </p:sp>
    </p:spTree>
    <p:extLst>
      <p:ext uri="{BB962C8B-B14F-4D97-AF65-F5344CB8AC3E}">
        <p14:creationId xmlns:p14="http://schemas.microsoft.com/office/powerpoint/2010/main" val="364872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39</a:t>
            </a:fld>
            <a:endParaRPr lang="en-US"/>
          </a:p>
        </p:txBody>
      </p:sp>
    </p:spTree>
    <p:extLst>
      <p:ext uri="{BB962C8B-B14F-4D97-AF65-F5344CB8AC3E}">
        <p14:creationId xmlns:p14="http://schemas.microsoft.com/office/powerpoint/2010/main" val="77078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a:p>
        </p:txBody>
      </p:sp>
    </p:spTree>
    <p:extLst>
      <p:ext uri="{BB962C8B-B14F-4D97-AF65-F5344CB8AC3E}">
        <p14:creationId xmlns:p14="http://schemas.microsoft.com/office/powerpoint/2010/main" val="3736068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40</a:t>
            </a:fld>
            <a:endParaRPr lang="en-US"/>
          </a:p>
        </p:txBody>
      </p:sp>
    </p:spTree>
    <p:extLst>
      <p:ext uri="{BB962C8B-B14F-4D97-AF65-F5344CB8AC3E}">
        <p14:creationId xmlns:p14="http://schemas.microsoft.com/office/powerpoint/2010/main" val="515194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41</a:t>
            </a:fld>
            <a:endParaRPr lang="en-US" dirty="0"/>
          </a:p>
        </p:txBody>
      </p:sp>
    </p:spTree>
    <p:extLst>
      <p:ext uri="{BB962C8B-B14F-4D97-AF65-F5344CB8AC3E}">
        <p14:creationId xmlns:p14="http://schemas.microsoft.com/office/powerpoint/2010/main" val="1574637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42</a:t>
            </a:fld>
            <a:endParaRPr lang="en-US"/>
          </a:p>
        </p:txBody>
      </p:sp>
    </p:spTree>
    <p:extLst>
      <p:ext uri="{BB962C8B-B14F-4D97-AF65-F5344CB8AC3E}">
        <p14:creationId xmlns:p14="http://schemas.microsoft.com/office/powerpoint/2010/main" val="558313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43</a:t>
            </a:fld>
            <a:endParaRPr lang="en-US"/>
          </a:p>
        </p:txBody>
      </p:sp>
    </p:spTree>
    <p:extLst>
      <p:ext uri="{BB962C8B-B14F-4D97-AF65-F5344CB8AC3E}">
        <p14:creationId xmlns:p14="http://schemas.microsoft.com/office/powerpoint/2010/main" val="2783603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a:p>
        </p:txBody>
      </p:sp>
    </p:spTree>
    <p:extLst>
      <p:ext uri="{BB962C8B-B14F-4D97-AF65-F5344CB8AC3E}">
        <p14:creationId xmlns:p14="http://schemas.microsoft.com/office/powerpoint/2010/main" val="3580486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a:p>
        </p:txBody>
      </p:sp>
    </p:spTree>
    <p:extLst>
      <p:ext uri="{BB962C8B-B14F-4D97-AF65-F5344CB8AC3E}">
        <p14:creationId xmlns:p14="http://schemas.microsoft.com/office/powerpoint/2010/main" val="3627384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46</a:t>
            </a:fld>
            <a:endParaRPr lang="en-US"/>
          </a:p>
        </p:txBody>
      </p:sp>
    </p:spTree>
    <p:extLst>
      <p:ext uri="{BB962C8B-B14F-4D97-AF65-F5344CB8AC3E}">
        <p14:creationId xmlns:p14="http://schemas.microsoft.com/office/powerpoint/2010/main" val="2764348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47</a:t>
            </a:fld>
            <a:endParaRPr lang="en-US"/>
          </a:p>
        </p:txBody>
      </p:sp>
    </p:spTree>
    <p:extLst>
      <p:ext uri="{BB962C8B-B14F-4D97-AF65-F5344CB8AC3E}">
        <p14:creationId xmlns:p14="http://schemas.microsoft.com/office/powerpoint/2010/main" val="2211543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48</a:t>
            </a:fld>
            <a:endParaRPr lang="en-US"/>
          </a:p>
        </p:txBody>
      </p:sp>
    </p:spTree>
    <p:extLst>
      <p:ext uri="{BB962C8B-B14F-4D97-AF65-F5344CB8AC3E}">
        <p14:creationId xmlns:p14="http://schemas.microsoft.com/office/powerpoint/2010/main" val="3149371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49</a:t>
            </a:fld>
            <a:endParaRPr lang="en-US"/>
          </a:p>
        </p:txBody>
      </p:sp>
    </p:spTree>
    <p:extLst>
      <p:ext uri="{BB962C8B-B14F-4D97-AF65-F5344CB8AC3E}">
        <p14:creationId xmlns:p14="http://schemas.microsoft.com/office/powerpoint/2010/main" val="189304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a:p>
        </p:txBody>
      </p:sp>
    </p:spTree>
    <p:extLst>
      <p:ext uri="{BB962C8B-B14F-4D97-AF65-F5344CB8AC3E}">
        <p14:creationId xmlns:p14="http://schemas.microsoft.com/office/powerpoint/2010/main" val="2216621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50</a:t>
            </a:fld>
            <a:endParaRPr lang="en-US"/>
          </a:p>
        </p:txBody>
      </p:sp>
    </p:spTree>
    <p:extLst>
      <p:ext uri="{BB962C8B-B14F-4D97-AF65-F5344CB8AC3E}">
        <p14:creationId xmlns:p14="http://schemas.microsoft.com/office/powerpoint/2010/main" val="2711024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51</a:t>
            </a:fld>
            <a:endParaRPr lang="en-US"/>
          </a:p>
        </p:txBody>
      </p:sp>
    </p:spTree>
    <p:extLst>
      <p:ext uri="{BB962C8B-B14F-4D97-AF65-F5344CB8AC3E}">
        <p14:creationId xmlns:p14="http://schemas.microsoft.com/office/powerpoint/2010/main" val="1652141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52</a:t>
            </a:fld>
            <a:endParaRPr lang="en-US"/>
          </a:p>
        </p:txBody>
      </p:sp>
    </p:spTree>
    <p:extLst>
      <p:ext uri="{BB962C8B-B14F-4D97-AF65-F5344CB8AC3E}">
        <p14:creationId xmlns:p14="http://schemas.microsoft.com/office/powerpoint/2010/main" val="25222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53</a:t>
            </a:fld>
            <a:endParaRPr lang="en-US"/>
          </a:p>
        </p:txBody>
      </p:sp>
    </p:spTree>
    <p:extLst>
      <p:ext uri="{BB962C8B-B14F-4D97-AF65-F5344CB8AC3E}">
        <p14:creationId xmlns:p14="http://schemas.microsoft.com/office/powerpoint/2010/main" val="952307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54</a:t>
            </a:fld>
            <a:endParaRPr lang="en-US"/>
          </a:p>
        </p:txBody>
      </p:sp>
    </p:spTree>
    <p:extLst>
      <p:ext uri="{BB962C8B-B14F-4D97-AF65-F5344CB8AC3E}">
        <p14:creationId xmlns:p14="http://schemas.microsoft.com/office/powerpoint/2010/main" val="477641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55</a:t>
            </a:fld>
            <a:endParaRPr lang="en-US"/>
          </a:p>
        </p:txBody>
      </p:sp>
    </p:spTree>
    <p:extLst>
      <p:ext uri="{BB962C8B-B14F-4D97-AF65-F5344CB8AC3E}">
        <p14:creationId xmlns:p14="http://schemas.microsoft.com/office/powerpoint/2010/main" val="3225464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56</a:t>
            </a:fld>
            <a:endParaRPr lang="en-US"/>
          </a:p>
        </p:txBody>
      </p:sp>
    </p:spTree>
    <p:extLst>
      <p:ext uri="{BB962C8B-B14F-4D97-AF65-F5344CB8AC3E}">
        <p14:creationId xmlns:p14="http://schemas.microsoft.com/office/powerpoint/2010/main" val="3945400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57</a:t>
            </a:fld>
            <a:endParaRPr lang="en-US"/>
          </a:p>
        </p:txBody>
      </p:sp>
    </p:spTree>
    <p:extLst>
      <p:ext uri="{BB962C8B-B14F-4D97-AF65-F5344CB8AC3E}">
        <p14:creationId xmlns:p14="http://schemas.microsoft.com/office/powerpoint/2010/main" val="3723911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58</a:t>
            </a:fld>
            <a:endParaRPr lang="en-US" dirty="0"/>
          </a:p>
        </p:txBody>
      </p:sp>
    </p:spTree>
    <p:extLst>
      <p:ext uri="{BB962C8B-B14F-4D97-AF65-F5344CB8AC3E}">
        <p14:creationId xmlns:p14="http://schemas.microsoft.com/office/powerpoint/2010/main" val="22890490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59</a:t>
            </a:fld>
            <a:endParaRPr lang="en-US"/>
          </a:p>
        </p:txBody>
      </p:sp>
    </p:spTree>
    <p:extLst>
      <p:ext uri="{BB962C8B-B14F-4D97-AF65-F5344CB8AC3E}">
        <p14:creationId xmlns:p14="http://schemas.microsoft.com/office/powerpoint/2010/main" val="398162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a:p>
        </p:txBody>
      </p:sp>
    </p:spTree>
    <p:extLst>
      <p:ext uri="{BB962C8B-B14F-4D97-AF65-F5344CB8AC3E}">
        <p14:creationId xmlns:p14="http://schemas.microsoft.com/office/powerpoint/2010/main" val="3463722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60</a:t>
            </a:fld>
            <a:endParaRPr lang="en-US"/>
          </a:p>
        </p:txBody>
      </p:sp>
    </p:spTree>
    <p:extLst>
      <p:ext uri="{BB962C8B-B14F-4D97-AF65-F5344CB8AC3E}">
        <p14:creationId xmlns:p14="http://schemas.microsoft.com/office/powerpoint/2010/main" val="15598988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61</a:t>
            </a:fld>
            <a:endParaRPr lang="en-US"/>
          </a:p>
        </p:txBody>
      </p:sp>
    </p:spTree>
    <p:extLst>
      <p:ext uri="{BB962C8B-B14F-4D97-AF65-F5344CB8AC3E}">
        <p14:creationId xmlns:p14="http://schemas.microsoft.com/office/powerpoint/2010/main" val="1126312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62</a:t>
            </a:fld>
            <a:endParaRPr lang="en-US"/>
          </a:p>
        </p:txBody>
      </p:sp>
    </p:spTree>
    <p:extLst>
      <p:ext uri="{BB962C8B-B14F-4D97-AF65-F5344CB8AC3E}">
        <p14:creationId xmlns:p14="http://schemas.microsoft.com/office/powerpoint/2010/main" val="4123823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63</a:t>
            </a:fld>
            <a:endParaRPr lang="en-US"/>
          </a:p>
        </p:txBody>
      </p:sp>
    </p:spTree>
    <p:extLst>
      <p:ext uri="{BB962C8B-B14F-4D97-AF65-F5344CB8AC3E}">
        <p14:creationId xmlns:p14="http://schemas.microsoft.com/office/powerpoint/2010/main" val="933055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64</a:t>
            </a:fld>
            <a:endParaRPr lang="en-US"/>
          </a:p>
        </p:txBody>
      </p:sp>
    </p:spTree>
    <p:extLst>
      <p:ext uri="{BB962C8B-B14F-4D97-AF65-F5344CB8AC3E}">
        <p14:creationId xmlns:p14="http://schemas.microsoft.com/office/powerpoint/2010/main" val="1492066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65</a:t>
            </a:fld>
            <a:endParaRPr lang="en-US"/>
          </a:p>
        </p:txBody>
      </p:sp>
    </p:spTree>
    <p:extLst>
      <p:ext uri="{BB962C8B-B14F-4D97-AF65-F5344CB8AC3E}">
        <p14:creationId xmlns:p14="http://schemas.microsoft.com/office/powerpoint/2010/main" val="39880797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66</a:t>
            </a:fld>
            <a:endParaRPr lang="en-US" dirty="0"/>
          </a:p>
        </p:txBody>
      </p:sp>
    </p:spTree>
    <p:extLst>
      <p:ext uri="{BB962C8B-B14F-4D97-AF65-F5344CB8AC3E}">
        <p14:creationId xmlns:p14="http://schemas.microsoft.com/office/powerpoint/2010/main" val="3862673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67</a:t>
            </a:fld>
            <a:endParaRPr lang="en-US"/>
          </a:p>
        </p:txBody>
      </p:sp>
    </p:spTree>
    <p:extLst>
      <p:ext uri="{BB962C8B-B14F-4D97-AF65-F5344CB8AC3E}">
        <p14:creationId xmlns:p14="http://schemas.microsoft.com/office/powerpoint/2010/main" val="1304896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68</a:t>
            </a:fld>
            <a:endParaRPr lang="en-US"/>
          </a:p>
        </p:txBody>
      </p:sp>
    </p:spTree>
    <p:extLst>
      <p:ext uri="{BB962C8B-B14F-4D97-AF65-F5344CB8AC3E}">
        <p14:creationId xmlns:p14="http://schemas.microsoft.com/office/powerpoint/2010/main" val="42509745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69</a:t>
            </a:fld>
            <a:endParaRPr lang="en-US"/>
          </a:p>
        </p:txBody>
      </p:sp>
    </p:spTree>
    <p:extLst>
      <p:ext uri="{BB962C8B-B14F-4D97-AF65-F5344CB8AC3E}">
        <p14:creationId xmlns:p14="http://schemas.microsoft.com/office/powerpoint/2010/main" val="11159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a:p>
        </p:txBody>
      </p:sp>
    </p:spTree>
    <p:extLst>
      <p:ext uri="{BB962C8B-B14F-4D97-AF65-F5344CB8AC3E}">
        <p14:creationId xmlns:p14="http://schemas.microsoft.com/office/powerpoint/2010/main" val="4499867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C5378-1C7F-C45D-5D76-A41176B78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444CD-9A13-274F-E6DD-70D7FA7DE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49A66-BB03-047D-B994-9501B3B275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E3B4B3-316C-AFA8-2B18-886799FA8C72}"/>
              </a:ext>
            </a:extLst>
          </p:cNvPr>
          <p:cNvSpPr>
            <a:spLocks noGrp="1"/>
          </p:cNvSpPr>
          <p:nvPr>
            <p:ph type="sldNum" sz="quarter" idx="10"/>
          </p:nvPr>
        </p:nvSpPr>
        <p:spPr/>
        <p:txBody>
          <a:bodyPr/>
          <a:lstStyle/>
          <a:p>
            <a:fld id="{8EC85C37-6C2B-4768-B9CF-DA6AC56DD7F0}" type="slidenum">
              <a:rPr lang="en-US" smtClean="0"/>
              <a:t>70</a:t>
            </a:fld>
            <a:endParaRPr lang="en-US"/>
          </a:p>
        </p:txBody>
      </p:sp>
    </p:spTree>
    <p:extLst>
      <p:ext uri="{BB962C8B-B14F-4D97-AF65-F5344CB8AC3E}">
        <p14:creationId xmlns:p14="http://schemas.microsoft.com/office/powerpoint/2010/main" val="42528311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54A06-D893-C87F-085C-2FC809764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67493-2C47-27F8-FC30-2037ECD6D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41D1A-6A48-5A0A-E69E-4C1063972C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6023A4-0D72-69CB-5411-C041CBF30199}"/>
              </a:ext>
            </a:extLst>
          </p:cNvPr>
          <p:cNvSpPr>
            <a:spLocks noGrp="1"/>
          </p:cNvSpPr>
          <p:nvPr>
            <p:ph type="sldNum" sz="quarter" idx="10"/>
          </p:nvPr>
        </p:nvSpPr>
        <p:spPr/>
        <p:txBody>
          <a:bodyPr/>
          <a:lstStyle/>
          <a:p>
            <a:fld id="{8EC85C37-6C2B-4768-B9CF-DA6AC56DD7F0}" type="slidenum">
              <a:rPr lang="en-US" smtClean="0"/>
              <a:t>71</a:t>
            </a:fld>
            <a:endParaRPr lang="en-US"/>
          </a:p>
        </p:txBody>
      </p:sp>
    </p:spTree>
    <p:extLst>
      <p:ext uri="{BB962C8B-B14F-4D97-AF65-F5344CB8AC3E}">
        <p14:creationId xmlns:p14="http://schemas.microsoft.com/office/powerpoint/2010/main" val="41683352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D9FF-19E7-EBD8-998B-C20F71B75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4B750-6A95-2577-F103-676C04366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FA5FB-A252-768F-1D90-7B8A88ABCA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00E75F-02AD-1624-F666-887CBC082A2F}"/>
              </a:ext>
            </a:extLst>
          </p:cNvPr>
          <p:cNvSpPr>
            <a:spLocks noGrp="1"/>
          </p:cNvSpPr>
          <p:nvPr>
            <p:ph type="sldNum" sz="quarter" idx="10"/>
          </p:nvPr>
        </p:nvSpPr>
        <p:spPr/>
        <p:txBody>
          <a:bodyPr/>
          <a:lstStyle/>
          <a:p>
            <a:fld id="{8EC85C37-6C2B-4768-B9CF-DA6AC56DD7F0}" type="slidenum">
              <a:rPr lang="en-US" smtClean="0"/>
              <a:t>72</a:t>
            </a:fld>
            <a:endParaRPr lang="en-US"/>
          </a:p>
        </p:txBody>
      </p:sp>
    </p:spTree>
    <p:extLst>
      <p:ext uri="{BB962C8B-B14F-4D97-AF65-F5344CB8AC3E}">
        <p14:creationId xmlns:p14="http://schemas.microsoft.com/office/powerpoint/2010/main" val="1493033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48E7-1D78-15CC-E7F0-B85E9A742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2FDA6-478D-CCB4-18D1-8390DF59D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E5F7D-C56F-A548-E28B-579B0B1487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ED53C6-D163-E82F-F641-D55859C0C34E}"/>
              </a:ext>
            </a:extLst>
          </p:cNvPr>
          <p:cNvSpPr>
            <a:spLocks noGrp="1"/>
          </p:cNvSpPr>
          <p:nvPr>
            <p:ph type="sldNum" sz="quarter" idx="10"/>
          </p:nvPr>
        </p:nvSpPr>
        <p:spPr/>
        <p:txBody>
          <a:bodyPr/>
          <a:lstStyle/>
          <a:p>
            <a:fld id="{8EC85C37-6C2B-4768-B9CF-DA6AC56DD7F0}" type="slidenum">
              <a:rPr lang="en-US" smtClean="0"/>
              <a:t>73</a:t>
            </a:fld>
            <a:endParaRPr lang="en-US"/>
          </a:p>
        </p:txBody>
      </p:sp>
    </p:spTree>
    <p:extLst>
      <p:ext uri="{BB962C8B-B14F-4D97-AF65-F5344CB8AC3E}">
        <p14:creationId xmlns:p14="http://schemas.microsoft.com/office/powerpoint/2010/main" val="9562941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31B1-4891-E7A0-1931-97DFB15A2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9BA1F-A5F6-9564-8A4C-977807518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08D20-31B7-8D48-200B-48B7774463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A9CE75-DA3B-2577-BA08-652964D0E10A}"/>
              </a:ext>
            </a:extLst>
          </p:cNvPr>
          <p:cNvSpPr>
            <a:spLocks noGrp="1"/>
          </p:cNvSpPr>
          <p:nvPr>
            <p:ph type="sldNum" sz="quarter" idx="10"/>
          </p:nvPr>
        </p:nvSpPr>
        <p:spPr/>
        <p:txBody>
          <a:bodyPr/>
          <a:lstStyle/>
          <a:p>
            <a:fld id="{8EC85C37-6C2B-4768-B9CF-DA6AC56DD7F0}" type="slidenum">
              <a:rPr lang="en-US" smtClean="0"/>
              <a:t>74</a:t>
            </a:fld>
            <a:endParaRPr lang="en-US"/>
          </a:p>
        </p:txBody>
      </p:sp>
    </p:spTree>
    <p:extLst>
      <p:ext uri="{BB962C8B-B14F-4D97-AF65-F5344CB8AC3E}">
        <p14:creationId xmlns:p14="http://schemas.microsoft.com/office/powerpoint/2010/main" val="8220382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60E72-F5FC-E47D-F753-5D84B7C6D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0E91F-98BE-1245-2F8D-D2FBCB5E9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5B1BF-800A-0F8D-F250-BDCF570FF7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B60DEE-18EA-2B7B-B48F-FD3179054EE2}"/>
              </a:ext>
            </a:extLst>
          </p:cNvPr>
          <p:cNvSpPr>
            <a:spLocks noGrp="1"/>
          </p:cNvSpPr>
          <p:nvPr>
            <p:ph type="sldNum" sz="quarter" idx="10"/>
          </p:nvPr>
        </p:nvSpPr>
        <p:spPr/>
        <p:txBody>
          <a:bodyPr/>
          <a:lstStyle/>
          <a:p>
            <a:fld id="{8EC85C37-6C2B-4768-B9CF-DA6AC56DD7F0}" type="slidenum">
              <a:rPr lang="en-US" smtClean="0"/>
              <a:t>75</a:t>
            </a:fld>
            <a:endParaRPr lang="en-US"/>
          </a:p>
        </p:txBody>
      </p:sp>
    </p:spTree>
    <p:extLst>
      <p:ext uri="{BB962C8B-B14F-4D97-AF65-F5344CB8AC3E}">
        <p14:creationId xmlns:p14="http://schemas.microsoft.com/office/powerpoint/2010/main" val="41483672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15EF9-9E89-8D2F-D1C7-B122CFFA7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BE341-6172-6C52-CAAE-A8AAD491D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8738B-251B-ACBD-68F6-4D30804AF6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7ED3A5-5D62-ACD4-DCA6-B37733CE4190}"/>
              </a:ext>
            </a:extLst>
          </p:cNvPr>
          <p:cNvSpPr>
            <a:spLocks noGrp="1"/>
          </p:cNvSpPr>
          <p:nvPr>
            <p:ph type="sldNum" sz="quarter" idx="10"/>
          </p:nvPr>
        </p:nvSpPr>
        <p:spPr/>
        <p:txBody>
          <a:bodyPr/>
          <a:lstStyle/>
          <a:p>
            <a:fld id="{8EC85C37-6C2B-4768-B9CF-DA6AC56DD7F0}" type="slidenum">
              <a:rPr lang="en-US" smtClean="0"/>
              <a:t>76</a:t>
            </a:fld>
            <a:endParaRPr lang="en-US"/>
          </a:p>
        </p:txBody>
      </p:sp>
    </p:spTree>
    <p:extLst>
      <p:ext uri="{BB962C8B-B14F-4D97-AF65-F5344CB8AC3E}">
        <p14:creationId xmlns:p14="http://schemas.microsoft.com/office/powerpoint/2010/main" val="3184980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A24CA-008B-3DD4-078A-7073A669B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88FE3-B740-3B18-73F3-F718BAF63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C3044-3EC5-33F4-8277-1BA8E37171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E76EBD-45F4-300C-9773-AD4F57082EA4}"/>
              </a:ext>
            </a:extLst>
          </p:cNvPr>
          <p:cNvSpPr>
            <a:spLocks noGrp="1"/>
          </p:cNvSpPr>
          <p:nvPr>
            <p:ph type="sldNum" sz="quarter" idx="10"/>
          </p:nvPr>
        </p:nvSpPr>
        <p:spPr/>
        <p:txBody>
          <a:bodyPr/>
          <a:lstStyle/>
          <a:p>
            <a:fld id="{8EC85C37-6C2B-4768-B9CF-DA6AC56DD7F0}" type="slidenum">
              <a:rPr lang="en-US" smtClean="0"/>
              <a:t>77</a:t>
            </a:fld>
            <a:endParaRPr lang="en-US"/>
          </a:p>
        </p:txBody>
      </p:sp>
    </p:spTree>
    <p:extLst>
      <p:ext uri="{BB962C8B-B14F-4D97-AF65-F5344CB8AC3E}">
        <p14:creationId xmlns:p14="http://schemas.microsoft.com/office/powerpoint/2010/main" val="33878580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EDCD-8E87-8BC3-1FEF-D5FC75B47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CF411-A46B-BFCA-78D6-1EA5DC9BF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32579-FD26-5A3B-BBC2-633B252940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6372B3-1604-5BE4-0233-AC0E6C7B6D71}"/>
              </a:ext>
            </a:extLst>
          </p:cNvPr>
          <p:cNvSpPr>
            <a:spLocks noGrp="1"/>
          </p:cNvSpPr>
          <p:nvPr>
            <p:ph type="sldNum" sz="quarter" idx="10"/>
          </p:nvPr>
        </p:nvSpPr>
        <p:spPr/>
        <p:txBody>
          <a:bodyPr/>
          <a:lstStyle/>
          <a:p>
            <a:fld id="{8EC85C37-6C2B-4768-B9CF-DA6AC56DD7F0}" type="slidenum">
              <a:rPr lang="en-US" smtClean="0"/>
              <a:t>78</a:t>
            </a:fld>
            <a:endParaRPr lang="en-US"/>
          </a:p>
        </p:txBody>
      </p:sp>
    </p:spTree>
    <p:extLst>
      <p:ext uri="{BB962C8B-B14F-4D97-AF65-F5344CB8AC3E}">
        <p14:creationId xmlns:p14="http://schemas.microsoft.com/office/powerpoint/2010/main" val="18078822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2534C-E434-752C-CD1F-4E9FCBAE6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09D00-3A48-5C76-B0F9-42972C002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5A9A1-C756-75D7-DE4D-C3E983CCD2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72147F-D2B1-1DEC-9267-8840C7BB3C95}"/>
              </a:ext>
            </a:extLst>
          </p:cNvPr>
          <p:cNvSpPr>
            <a:spLocks noGrp="1"/>
          </p:cNvSpPr>
          <p:nvPr>
            <p:ph type="sldNum" sz="quarter" idx="10"/>
          </p:nvPr>
        </p:nvSpPr>
        <p:spPr/>
        <p:txBody>
          <a:bodyPr/>
          <a:lstStyle/>
          <a:p>
            <a:fld id="{8EC85C37-6C2B-4768-B9CF-DA6AC56DD7F0}" type="slidenum">
              <a:rPr lang="en-US" smtClean="0"/>
              <a:t>79</a:t>
            </a:fld>
            <a:endParaRPr lang="en-US"/>
          </a:p>
        </p:txBody>
      </p:sp>
    </p:spTree>
    <p:extLst>
      <p:ext uri="{BB962C8B-B14F-4D97-AF65-F5344CB8AC3E}">
        <p14:creationId xmlns:p14="http://schemas.microsoft.com/office/powerpoint/2010/main" val="178151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a:p>
        </p:txBody>
      </p:sp>
    </p:spTree>
    <p:extLst>
      <p:ext uri="{BB962C8B-B14F-4D97-AF65-F5344CB8AC3E}">
        <p14:creationId xmlns:p14="http://schemas.microsoft.com/office/powerpoint/2010/main" val="19530589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8E4AF-AD52-21D9-AF5B-A770A1DE0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43FB6-A23B-8289-500E-03703FEA2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B8F7F-B2FA-535A-70FD-017B971915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21D08B-39F9-36F7-8F81-22F6E5D96DE5}"/>
              </a:ext>
            </a:extLst>
          </p:cNvPr>
          <p:cNvSpPr>
            <a:spLocks noGrp="1"/>
          </p:cNvSpPr>
          <p:nvPr>
            <p:ph type="sldNum" sz="quarter" idx="10"/>
          </p:nvPr>
        </p:nvSpPr>
        <p:spPr/>
        <p:txBody>
          <a:bodyPr/>
          <a:lstStyle/>
          <a:p>
            <a:fld id="{8EC85C37-6C2B-4768-B9CF-DA6AC56DD7F0}" type="slidenum">
              <a:rPr lang="en-US" smtClean="0"/>
              <a:t>80</a:t>
            </a:fld>
            <a:endParaRPr lang="en-US"/>
          </a:p>
        </p:txBody>
      </p:sp>
    </p:spTree>
    <p:extLst>
      <p:ext uri="{BB962C8B-B14F-4D97-AF65-F5344CB8AC3E}">
        <p14:creationId xmlns:p14="http://schemas.microsoft.com/office/powerpoint/2010/main" val="609291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F8CC-F68B-6709-163D-752A1CD04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DA093-09FC-0654-8B92-0745CC727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502F5-4B25-B80D-DC48-A7A898313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F701B9-0D08-7B86-2C6D-1E29FF9BCC42}"/>
              </a:ext>
            </a:extLst>
          </p:cNvPr>
          <p:cNvSpPr>
            <a:spLocks noGrp="1"/>
          </p:cNvSpPr>
          <p:nvPr>
            <p:ph type="sldNum" sz="quarter" idx="10"/>
          </p:nvPr>
        </p:nvSpPr>
        <p:spPr/>
        <p:txBody>
          <a:bodyPr/>
          <a:lstStyle/>
          <a:p>
            <a:fld id="{8EC85C37-6C2B-4768-B9CF-DA6AC56DD7F0}" type="slidenum">
              <a:rPr lang="en-US" smtClean="0"/>
              <a:t>81</a:t>
            </a:fld>
            <a:endParaRPr lang="en-US"/>
          </a:p>
        </p:txBody>
      </p:sp>
    </p:spTree>
    <p:extLst>
      <p:ext uri="{BB962C8B-B14F-4D97-AF65-F5344CB8AC3E}">
        <p14:creationId xmlns:p14="http://schemas.microsoft.com/office/powerpoint/2010/main" val="397889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a:p>
        </p:txBody>
      </p:sp>
    </p:spTree>
    <p:extLst>
      <p:ext uri="{BB962C8B-B14F-4D97-AF65-F5344CB8AC3E}">
        <p14:creationId xmlns:p14="http://schemas.microsoft.com/office/powerpoint/2010/main" val="398556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3/31/2025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607523877?share=copy"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607521892?share=copy"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vimeo.com/60750897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osha.oregon.gov/OSHARules/div2/div2I.pdf" TargetMode="External"/><Relationship Id="rId3" Type="http://schemas.openxmlformats.org/officeDocument/2006/relationships/image" Target="../media/image10.png"/><Relationship Id="rId7" Type="http://schemas.openxmlformats.org/officeDocument/2006/relationships/hyperlink" Target="https://osha.oregon.gov/OSHARules/div2/div2D.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osha.oregon.gov/OSHARules/div3/div3R.pdf" TargetMode="External"/><Relationship Id="rId5" Type="http://schemas.openxmlformats.org/officeDocument/2006/relationships/hyperlink" Target="https://osha.oregon.gov/OSHARules/div3/div3L.pdf" TargetMode="External"/><Relationship Id="rId4" Type="http://schemas.openxmlformats.org/officeDocument/2006/relationships/hyperlink" Target="https://osha.oregon.gov/OSHARules/div3/div3M.pdf" TargetMode="Externa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607518227"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osha.oregon.gov/OSHAPubs/factsheets/fs58.pdf" TargetMode="External"/><Relationship Id="rId5" Type="http://schemas.openxmlformats.org/officeDocument/2006/relationships/hyperlink" Target="https://osha.oregon.gov/OSHAPubs/factsheets/fs64.pdf"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60751509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osha.oregon.gov/OSHAPubs/factsheets/fs78.pdf"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vimeo.com/60751249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vimeo.com/60751065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osha.oregon.gov/OSHARules/div3/div3M.pdf#page=16"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vimeo.com/60750748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vimeo.com/607506470"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www.youtube.com/embed/COz0ZCV5Fvs" TargetMode="External"/><Relationship Id="rId6" Type="http://schemas.openxmlformats.org/officeDocument/2006/relationships/hyperlink" Target="https://vimeo.com/607502965"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hyperlink" Target="https://osha.oregon.gov/OSHARules/div3/div3M.pdf#page=17" TargetMode="External"/><Relationship Id="rId3" Type="http://schemas.openxmlformats.org/officeDocument/2006/relationships/image" Target="../media/image17.png"/><Relationship Id="rId7" Type="http://schemas.openxmlformats.org/officeDocument/2006/relationships/hyperlink" Target="https://osha.oregon.gov/OSHAPubs/2824.pdf#page=54"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osha.oregon.gov/OSHARules/div2/div2D.pdf#page=53" TargetMode="External"/><Relationship Id="rId5" Type="http://schemas.openxmlformats.org/officeDocument/2006/relationships/hyperlink" Target="https://osha.oregon.gov/OSHAPubs/factsheets/fs04.pdf" TargetMode="Externa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607537169?share=copy"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osha.oregon.gov/OSHARules/div3/div3M.pdf#page=24" TargetMode="Externa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media/videos-online/Pages/preventing-falls-skylights.asp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vimeo.com/60749815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1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607496870"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div3/div3M.pdf#page=2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osha.oregon.gov/OSHAPubs/stickers/fall-haz-sign-sp.pdf" TargetMode="External"/><Relationship Id="rId5" Type="http://schemas.openxmlformats.org/officeDocument/2006/relationships/hyperlink" Target="https://osha.oregon.gov/OSHAPubs/stickers/fall-haz-sign-eng.pdf"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osha.oregon.gov/OSHAPubs/factsheets/fs26.pdf" TargetMode="External"/><Relationship Id="rId4" Type="http://schemas.openxmlformats.org/officeDocument/2006/relationships/hyperlink" Target="https://osha.oregon.gov/OSHAPubs/factsheets/fs82.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hyperlink" Target="https://vimeo.com/607494261"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hyperlink" Target="https://vimeo.com/607494261"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607483939"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hyperlink" Target="https://vimeo.com/607533757?share=copy"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hyperlink" Target="https://vimeo.com/607483133"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www.cbs.state.or.us/osha/pubed/courses/fall-protection-fundamentals/resources/fall_safety/index.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osha.oregon.gov/OSHARules/technical-manual/Section5-Chapter4.pdf#page=31"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vimeo.com/607474376"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osha.oregon.gov/pubs/newsletters/constructiondepot/OSHAConstructionDepot/2015/03/personal-fall-arrest-systems.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607465159"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hyperlink" Target="https://vimeo.com/607462833"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hyperlink" Target="https://vimeo.com/607460198"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hyperlink" Target="https://vimeo.com/607461499"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8" Type="http://schemas.openxmlformats.org/officeDocument/2006/relationships/hyperlink" Target="https://osha.oregon.gov/OSHARules/div2/div2D.pdf#page=63" TargetMode="External"/><Relationship Id="rId3" Type="http://schemas.openxmlformats.org/officeDocument/2006/relationships/image" Target="../media/image41.png"/><Relationship Id="rId7" Type="http://schemas.openxmlformats.org/officeDocument/2006/relationships/hyperlink" Target="https://osha.oregon.gov/OSHAPubs/factsheets/fs74.pdf#page=3"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hyperlink" Target="https://osha.oregon.gov/OSHARules/div3/div3M.pdf#page=31" TargetMode="External"/><Relationship Id="rId5" Type="http://schemas.openxmlformats.org/officeDocument/2006/relationships/hyperlink" Target="https://osha.oregon.gov/OSHAPubs/factsheets/fs82.pdf#page=2" TargetMode="External"/><Relationship Id="rId4" Type="http://schemas.openxmlformats.org/officeDocument/2006/relationships/hyperlink" Target="https://osha.oregon.gov/OSHAPubs/2824.pdf#page=82" TargetMode="External"/><Relationship Id="rId9" Type="http://schemas.openxmlformats.org/officeDocument/2006/relationships/image" Target="../media/image38.png"/></Relationships>
</file>

<file path=ppt/slides/_rels/slide65.xml.rels><?xml version="1.0" encoding="UTF-8" standalone="yes"?>
<Relationships xmlns="http://schemas.openxmlformats.org/package/2006/relationships"><Relationship Id="rId8" Type="http://schemas.openxmlformats.org/officeDocument/2006/relationships/hyperlink" Target="https://industrialsafety.honeywell.com/en-us/training-and-support/training" TargetMode="External"/><Relationship Id="rId3" Type="http://schemas.openxmlformats.org/officeDocument/2006/relationships/image" Target="../media/image42.png"/><Relationship Id="rId7" Type="http://schemas.openxmlformats.org/officeDocument/2006/relationships/hyperlink" Target="https://www.acmetool.com/acmeuniversity"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s://gravitec.com/fall-protection-training/" TargetMode="External"/><Relationship Id="rId5" Type="http://schemas.openxmlformats.org/officeDocument/2006/relationships/hyperlink" Target="https://www.guardianfall.com/fall-protection-training/course-descriptions" TargetMode="External"/><Relationship Id="rId10" Type="http://schemas.openxmlformats.org/officeDocument/2006/relationships/image" Target="../media/image38.png"/><Relationship Id="rId4" Type="http://schemas.openxmlformats.org/officeDocument/2006/relationships/hyperlink" Target="https://www.3m.com/3M/en_US/worker-health-safety-us/safety-resources-training-news/" TargetMode="External"/><Relationship Id="rId9" Type="http://schemas.openxmlformats.org/officeDocument/2006/relationships/hyperlink" Target="https://osha.oregon.gov/Pages/topics/fall-protection.asp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vimeo.com/607458508"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s://vimeo.com/60745628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607532937?share=copy"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607530106?share=copy"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hyperlink" Target="https://osha.oregon.gov/consult/Pages/index.aspx" TargetMode="External"/><Relationship Id="rId4" Type="http://schemas.openxmlformats.org/officeDocument/2006/relationships/hyperlink" Target="https://osha.oregon.gov/Pages/az-index.asp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607525700?share=cop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1: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Introduction</a:t>
            </a:r>
          </a:p>
        </p:txBody>
      </p:sp>
      <p:pic>
        <p:nvPicPr>
          <p:cNvPr id="11" name="Picture 10" descr="Department of Consumer and Business Services (DCBS) logo">
            <a:extLst>
              <a:ext uri="{FF2B5EF4-FFF2-40B4-BE49-F238E27FC236}">
                <a16:creationId xmlns:a16="http://schemas.microsoft.com/office/drawing/2014/main" id="{3CD9BB6A-051F-46AF-ACA3-D1B7D9DFC9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0" name="Picture 9" descr="Oregon OSHA logo">
            <a:extLst>
              <a:ext uri="{FF2B5EF4-FFF2-40B4-BE49-F238E27FC236}">
                <a16:creationId xmlns:a16="http://schemas.microsoft.com/office/drawing/2014/main" id="{9596E17E-350C-48B0-9CE3-C3E27501629C}"/>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6" name="Title 4">
            <a:extLst>
              <a:ext uri="{FF2B5EF4-FFF2-40B4-BE49-F238E27FC236}">
                <a16:creationId xmlns:a16="http://schemas.microsoft.com/office/drawing/2014/main" id="{5F50D042-290F-FA04-F8A4-27C4F8A1467E}"/>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Accepted Claims</a:t>
            </a:r>
          </a:p>
        </p:txBody>
      </p:sp>
      <p:sp>
        <p:nvSpPr>
          <p:cNvPr id="7" name="TextBox 6"/>
          <p:cNvSpPr txBox="1"/>
          <p:nvPr/>
        </p:nvSpPr>
        <p:spPr>
          <a:xfrm>
            <a:off x="5719156" y="1070306"/>
            <a:ext cx="6274351"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2017, there were 5,780 resolved claims in Oregon that were due to slips, trips, and falls. The average cost for these claims was $23,570.</a:t>
            </a:r>
          </a:p>
          <a:p>
            <a:endParaRPr lang="en-US" dirty="0">
              <a:latin typeface="Arial" panose="020B0604020202020204" pitchFamily="34" charset="0"/>
              <a:cs typeface="Arial" panose="020B0604020202020204" pitchFamily="34" charset="0"/>
            </a:endParaRPr>
          </a:p>
          <a:p>
            <a:pPr algn="r"/>
            <a:r>
              <a:rPr lang="en-US" sz="1600" i="1" dirty="0">
                <a:latin typeface="Arial" panose="020B0604020202020204" pitchFamily="34" charset="0"/>
                <a:cs typeface="Arial" panose="020B0604020202020204" pitchFamily="34" charset="0"/>
              </a:rPr>
              <a:t>Oregon Department of Consumer &amp; Business Services</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516548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4" name="Title 4">
            <a:extLst>
              <a:ext uri="{FF2B5EF4-FFF2-40B4-BE49-F238E27FC236}">
                <a16:creationId xmlns:a16="http://schemas.microsoft.com/office/drawing/2014/main" id="{097D388F-A658-1E42-F59D-2F26C9F787A3}"/>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Accepted Claims</a:t>
            </a:r>
          </a:p>
        </p:txBody>
      </p:sp>
      <p:sp>
        <p:nvSpPr>
          <p:cNvPr id="7" name="TextBox 6"/>
          <p:cNvSpPr txBox="1"/>
          <p:nvPr/>
        </p:nvSpPr>
        <p:spPr>
          <a:xfrm>
            <a:off x="5719156" y="1053551"/>
            <a:ext cx="6274351"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Below are a few categories of accepted disabling worker’s compensation claims from Oregon in 2018 due to falls to a lower level.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(405) From Ladders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(44) From Roofs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(38) From Scaffold</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(128) Down Stairs</a:t>
            </a:r>
          </a:p>
          <a:p>
            <a:endParaRPr lang="en-US" dirty="0">
              <a:latin typeface="Arial" panose="020B0604020202020204" pitchFamily="34" charset="0"/>
              <a:cs typeface="Arial" panose="020B0604020202020204" pitchFamily="34" charset="0"/>
            </a:endParaRPr>
          </a:p>
          <a:p>
            <a:pPr algn="r"/>
            <a:r>
              <a:rPr lang="en-US" sz="1600" i="1" dirty="0">
                <a:latin typeface="Arial" panose="020B0604020202020204" pitchFamily="34" charset="0"/>
                <a:cs typeface="Arial" panose="020B0604020202020204" pitchFamily="34" charset="0"/>
              </a:rPr>
              <a:t>Oregon Department of Consumer &amp; Business Services</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224842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5B59C8C3-432C-7762-6A2E-077913650F65}"/>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Violations</a:t>
            </a:r>
          </a:p>
        </p:txBody>
      </p:sp>
      <p:sp>
        <p:nvSpPr>
          <p:cNvPr id="7" name="TextBox 6"/>
          <p:cNvSpPr txBox="1"/>
          <p:nvPr/>
        </p:nvSpPr>
        <p:spPr>
          <a:xfrm>
            <a:off x="5719156" y="1053554"/>
            <a:ext cx="6274351"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2018, fall protection was the most commonly cited violation for the Oregon construction industry.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Total number of violations </a:t>
            </a:r>
            <a:r>
              <a:rPr lang="en-US" b="1" dirty="0">
                <a:latin typeface="Arial" panose="020B0604020202020204" pitchFamily="34" charset="0"/>
                <a:cs typeface="Arial" panose="020B0604020202020204" pitchFamily="34" charset="0"/>
              </a:rPr>
              <a:t>(443)</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Total initial penalties </a:t>
            </a:r>
            <a:r>
              <a:rPr lang="en-US" b="1" dirty="0">
                <a:latin typeface="Arial" panose="020B0604020202020204" pitchFamily="34" charset="0"/>
                <a:cs typeface="Arial" panose="020B0604020202020204" pitchFamily="34" charset="0"/>
              </a:rPr>
              <a:t>($902,990)</a:t>
            </a:r>
          </a:p>
          <a:p>
            <a:endParaRPr lang="en-US" dirty="0">
              <a:latin typeface="Arial" panose="020B0604020202020204" pitchFamily="34" charset="0"/>
              <a:cs typeface="Arial" panose="020B0604020202020204" pitchFamily="34" charset="0"/>
            </a:endParaRPr>
          </a:p>
          <a:p>
            <a:pPr algn="r"/>
            <a:r>
              <a:rPr lang="en-US" sz="1600" i="1" dirty="0">
                <a:latin typeface="Arial" panose="020B0604020202020204" pitchFamily="34" charset="0"/>
                <a:cs typeface="Arial" panose="020B0604020202020204" pitchFamily="34" charset="0"/>
              </a:rPr>
              <a:t>Oregon Department of Consumer &amp; Business Services</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37252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7CE1498-9841-E1F7-1D82-4BD0916147A5}"/>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Who Needs Fall Protection?</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60999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6A911D1-CD1E-0F24-1BA7-31D2DE64184D}"/>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Does Fall Protection Work?</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583086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2: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3" name="Picture 2" descr="DCBS logo">
            <a:extLst>
              <a:ext uri="{FF2B5EF4-FFF2-40B4-BE49-F238E27FC236}">
                <a16:creationId xmlns:a16="http://schemas.microsoft.com/office/drawing/2014/main" id="{CA0EF480-D0C6-9974-E206-F815EE243F6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901B9F47-73F8-7948-793F-BDF2949B4E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5915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C183D7F6-B498-43B3-948B-1728B52AA6E4}">
                <adec:decorative xmlns:adec="http://schemas.microsoft.com/office/drawing/2017/decorative" val="1"/>
              </a:ext>
            </a:extLst>
          </p:cNvPr>
          <p:cNvSpPr txBox="1"/>
          <p:nvPr/>
        </p:nvSpPr>
        <p:spPr>
          <a:xfrm>
            <a:off x="5640185" y="2971800"/>
            <a:ext cx="65" cy="276999"/>
          </a:xfrm>
          <a:prstGeom prst="rect">
            <a:avLst/>
          </a:prstGeom>
          <a:noFill/>
        </p:spPr>
        <p:txBody>
          <a:bodyPr wrap="none" lIns="0" tIns="0" rIns="0" bIns="0" rtlCol="0">
            <a:spAutoFit/>
          </a:bodyPr>
          <a:lstStyle/>
          <a:p>
            <a:endParaRPr lang="en-US" dirty="0"/>
          </a:p>
        </p:txBody>
      </p:sp>
      <p:sp>
        <p:nvSpPr>
          <p:cNvPr id="4" name="Title 3">
            <a:extLst>
              <a:ext uri="{FF2B5EF4-FFF2-40B4-BE49-F238E27FC236}">
                <a16:creationId xmlns:a16="http://schemas.microsoft.com/office/drawing/2014/main" id="{6A2AA70C-1EC0-8FC7-CA25-3D5A385403E5}"/>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OSHA Standards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3707371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7A1D49C-D273-0954-0CBD-73BD584B41DA}"/>
              </a:ext>
            </a:extLst>
          </p:cNvPr>
          <p:cNvSpPr txBox="1">
            <a:spLocks noGrp="1"/>
          </p:cNvSpPr>
          <p:nvPr>
            <p:ph type="title" idx="4294967295"/>
          </p:nvPr>
        </p:nvSpPr>
        <p:spPr>
          <a:xfrm>
            <a:off x="5719155" y="113196"/>
            <a:ext cx="6177375" cy="13354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Oregon OSHA’s Fall Protection Standards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719155" y="1525276"/>
            <a:ext cx="6274352"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links below to view the different Oregon OSHA standards that are related to fall protection.</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Construction</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5"/>
              </a:rPr>
              <a:t>Scaffolding, Lifts, and Aerial Platforms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6"/>
              </a:rPr>
              <a:t>Steel Erection</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7"/>
              </a:rPr>
              <a:t>General Industry</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8"/>
              </a:rPr>
              <a:t>Personal Fall Protection</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974" y="8312"/>
            <a:ext cx="5465874" cy="5871309"/>
          </a:xfrm>
          <a:prstGeom prst="rect">
            <a:avLst/>
          </a:prstGeom>
        </p:spPr>
      </p:pic>
    </p:spTree>
    <p:extLst>
      <p:ext uri="{BB962C8B-B14F-4D97-AF65-F5344CB8AC3E}">
        <p14:creationId xmlns:p14="http://schemas.microsoft.com/office/powerpoint/2010/main" val="4018906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5B2C29-3B2E-647E-A64F-055EE6EFBA1E}"/>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Risk Assessment</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2297322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8" cy="601836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Title 4">
            <a:extLst>
              <a:ext uri="{FF2B5EF4-FFF2-40B4-BE49-F238E27FC236}">
                <a16:creationId xmlns:a16="http://schemas.microsoft.com/office/drawing/2014/main" id="{D4460A86-516E-E2FD-BBE3-1AEFE9A3B57C}"/>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Trigger Heights</a:t>
            </a:r>
          </a:p>
        </p:txBody>
      </p:sp>
      <p:sp>
        <p:nvSpPr>
          <p:cNvPr id="7" name="TextBox 6"/>
          <p:cNvSpPr txBox="1"/>
          <p:nvPr/>
        </p:nvSpPr>
        <p:spPr>
          <a:xfrm>
            <a:off x="5719156" y="1078954"/>
            <a:ext cx="6274351"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links below to view the fact sheets. The fact sheets contain trigger heights for construction and general industry activities.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Trigger Heights for Construction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rPr>
              <a:t>Trigger Heights for General Industry</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50336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7675F77F-8792-E576-9D45-35F510251133}"/>
              </a:ext>
            </a:extLst>
          </p:cNvPr>
          <p:cNvSpPr>
            <a:spLocks noGrp="1"/>
          </p:cNvSpPr>
          <p:nvPr>
            <p:ph type="title" idx="4294967295"/>
          </p:nvPr>
        </p:nvSpPr>
        <p:spPr>
          <a:xfrm>
            <a:off x="5719155" y="47880"/>
            <a:ext cx="6177375" cy="1015806"/>
          </a:xfrm>
        </p:spPr>
        <p:txBody>
          <a:bodyPr anchor="ctr">
            <a:normAutofit/>
          </a:bodyPr>
          <a:lstStyle/>
          <a:p>
            <a:r>
              <a:rPr lang="en-US" sz="3600" dirty="0">
                <a:latin typeface="Arial" panose="020B0604020202020204" pitchFamily="34" charset="0"/>
                <a:cs typeface="Arial" panose="020B0604020202020204" pitchFamily="34" charset="0"/>
              </a:rPr>
              <a:t>Disclaimer</a:t>
            </a:r>
          </a:p>
        </p:txBody>
      </p:sp>
      <p:sp>
        <p:nvSpPr>
          <p:cNvPr id="7" name="TextBox 6"/>
          <p:cNvSpPr txBox="1"/>
          <p:nvPr/>
        </p:nvSpPr>
        <p:spPr>
          <a:xfrm>
            <a:off x="5719156" y="1069625"/>
            <a:ext cx="6274351"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Completing this course will help you understand the rules and some of the hazards related to fall protection. However,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224539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64E0DF9-C620-67AA-AB31-82D5A7CEE138}"/>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Competent vs. Qualified</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189605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7" cy="601836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itle 4">
            <a:extLst>
              <a:ext uri="{FF2B5EF4-FFF2-40B4-BE49-F238E27FC236}">
                <a16:creationId xmlns:a16="http://schemas.microsoft.com/office/drawing/2014/main" id="{9A371BFA-0215-D744-6C8A-338ADC5BFC59}"/>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Competent Persons</a:t>
            </a:r>
          </a:p>
        </p:txBody>
      </p:sp>
      <p:sp>
        <p:nvSpPr>
          <p:cNvPr id="7" name="TextBox 6"/>
          <p:cNvSpPr txBox="1"/>
          <p:nvPr/>
        </p:nvSpPr>
        <p:spPr>
          <a:xfrm>
            <a:off x="5719156" y="1056237"/>
            <a:ext cx="6274351"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button to view the Oregon OSHA factsheet, “Fall protection in Construction: Requirements for Competent Persons.”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Competent Person Fact Sheet</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1627986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itle 3">
            <a:extLst>
              <a:ext uri="{FF2B5EF4-FFF2-40B4-BE49-F238E27FC236}">
                <a16:creationId xmlns:a16="http://schemas.microsoft.com/office/drawing/2014/main" id="{724479D3-3B27-A67E-FE37-F294CB0C6D89}"/>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ABC’s of Fall Protection</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3208918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itle 3">
            <a:extLst>
              <a:ext uri="{FF2B5EF4-FFF2-40B4-BE49-F238E27FC236}">
                <a16:creationId xmlns:a16="http://schemas.microsoft.com/office/drawing/2014/main" id="{C33F08B9-BE4E-AE02-1D8A-973F8CF63ACE}"/>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Falling Objects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2047919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2777" cy="601836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itle 4">
            <a:extLst>
              <a:ext uri="{FF2B5EF4-FFF2-40B4-BE49-F238E27FC236}">
                <a16:creationId xmlns:a16="http://schemas.microsoft.com/office/drawing/2014/main" id="{EB307FB2-CDCA-C8F1-01D3-76822874F79D}"/>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Falling Objects</a:t>
            </a:r>
          </a:p>
        </p:txBody>
      </p:sp>
      <p:sp>
        <p:nvSpPr>
          <p:cNvPr id="7" name="TextBox 6"/>
          <p:cNvSpPr txBox="1"/>
          <p:nvPr/>
        </p:nvSpPr>
        <p:spPr>
          <a:xfrm>
            <a:off x="5719156" y="1041631"/>
            <a:ext cx="627435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link below for more information on falling objects.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Falling Object Requirements in Division 3, Subdivision M, Fall Protection</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2: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getting started</a:t>
            </a:r>
          </a:p>
        </p:txBody>
      </p:sp>
    </p:spTree>
    <p:extLst>
      <p:ext uri="{BB962C8B-B14F-4D97-AF65-F5344CB8AC3E}">
        <p14:creationId xmlns:p14="http://schemas.microsoft.com/office/powerpoint/2010/main" val="238822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3: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descr="DCBS logo">
            <a:extLst>
              <a:ext uri="{FF2B5EF4-FFF2-40B4-BE49-F238E27FC236}">
                <a16:creationId xmlns:a16="http://schemas.microsoft.com/office/drawing/2014/main" id="{1AC05902-130B-E982-D616-77AEA56003E9}"/>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78AB4580-403D-A048-E2F6-FCF9F035D76D}"/>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266227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Title 4">
            <a:extLst>
              <a:ext uri="{FF2B5EF4-FFF2-40B4-BE49-F238E27FC236}">
                <a16:creationId xmlns:a16="http://schemas.microsoft.com/office/drawing/2014/main" id="{21300928-E1BF-8A1B-6171-343A658E4396}"/>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Overview of Options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3263355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Title 4">
            <a:extLst>
              <a:ext uri="{FF2B5EF4-FFF2-40B4-BE49-F238E27FC236}">
                <a16:creationId xmlns:a16="http://schemas.microsoft.com/office/drawing/2014/main" id="{4D1727F5-1FD4-CE66-5CE8-98C742BE9EBF}"/>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Eliminate</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4061111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COz0ZCV5Fvs">
            <a:extLst>
              <a:ext uri="{C183D7F6-B498-43B3-948B-1728B52AA6E4}">
                <adec:decorative xmlns:adec="http://schemas.microsoft.com/office/drawing/2017/decorative" val="1"/>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5" name="Title 4">
            <a:extLst>
              <a:ext uri="{FF2B5EF4-FFF2-40B4-BE49-F238E27FC236}">
                <a16:creationId xmlns:a16="http://schemas.microsoft.com/office/drawing/2014/main" id="{59CC2A20-8092-838F-E207-64477B2CF8F6}"/>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6"/>
              </a:rPr>
              <a:t>Prevent</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533967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602777" cy="590481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63D53093-C015-7FED-BFDD-D465C978D0F4}"/>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Guardrail Systems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602777" y="820186"/>
            <a:ext cx="6589223" cy="446276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benefit of guardrails over control options, is that after they are installed correctly, they reduce the amount of human error.</a:t>
            </a:r>
          </a:p>
          <a:p>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Parts include: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Top rail</a:t>
            </a:r>
          </a:p>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Midrail</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Intermediate vertical members</a:t>
            </a:r>
          </a:p>
          <a:p>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Can also be combined with </a:t>
            </a:r>
            <a:r>
              <a:rPr lang="en-US" dirty="0" err="1">
                <a:latin typeface="Arial" panose="020B0604020202020204" pitchFamily="34" charset="0"/>
                <a:cs typeface="Arial" panose="020B0604020202020204" pitchFamily="34" charset="0"/>
              </a:rPr>
              <a:t>toeboards</a:t>
            </a:r>
            <a:r>
              <a:rPr lang="en-US" dirty="0">
                <a:latin typeface="Arial" panose="020B0604020202020204" pitchFamily="34" charset="0"/>
                <a:cs typeface="Arial" panose="020B0604020202020204" pitchFamily="34" charset="0"/>
              </a:rPr>
              <a:t> that prevent materials from rolling off the walking/working surface.</a:t>
            </a:r>
          </a:p>
          <a:p>
            <a:endParaRPr lang="en-US" sz="16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more information on guardrails, click the links below:</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5"/>
              </a:rPr>
              <a:t>General Industry (Fact Sheet)</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6"/>
              </a:rPr>
              <a:t>Division 2, Subdivision D, Walking-Working Surfaces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7"/>
              </a:rPr>
              <a:t>Construction (Fact Sheet)</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8"/>
              </a:rPr>
              <a:t>Division 3, Subdivision M, Fall Protection</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3107654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89A5575F-517E-B628-4C3D-D2A097D7B0DD}"/>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The Russ Youngstrom Story</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2903639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66556" cy="586664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itle 4">
            <a:extLst>
              <a:ext uri="{FF2B5EF4-FFF2-40B4-BE49-F238E27FC236}">
                <a16:creationId xmlns:a16="http://schemas.microsoft.com/office/drawing/2014/main" id="{E69DB1C1-4FA6-4F73-6609-5365BD5542B0}"/>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Fall-Restraint Systems</a:t>
            </a:r>
          </a:p>
        </p:txBody>
      </p:sp>
      <p:sp>
        <p:nvSpPr>
          <p:cNvPr id="7" name="TextBox 6"/>
          <p:cNvSpPr txBox="1"/>
          <p:nvPr/>
        </p:nvSpPr>
        <p:spPr>
          <a:xfrm>
            <a:off x="5602777" y="1004909"/>
            <a:ext cx="6589223"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Fall restraint systems prevent workers from reaching an unprotected edge. Thus, prevents a fall from occurring.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Parts include: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Lanyard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Connectors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Body harness or body belt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anchorage must support at least 3,000 lbs. or be designed and installed by a qualified person and have a safety factor of at least 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link for more information.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Fall Restraint requirements in Division 3, Subdivision M, Fall Protection</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401855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6" cy="597946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52D481DD-AD29-4DAE-8574-2064FC9550B8}"/>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Hole Covers</a:t>
            </a:r>
          </a:p>
        </p:txBody>
      </p:sp>
      <p:sp>
        <p:nvSpPr>
          <p:cNvPr id="7" name="TextBox 6"/>
          <p:cNvSpPr txBox="1"/>
          <p:nvPr/>
        </p:nvSpPr>
        <p:spPr>
          <a:xfrm>
            <a:off x="5602777" y="1072163"/>
            <a:ext cx="6589223"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link for more information on hole covers.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Hole Cover Requirements in Division 3, Subdivision M, Fall Protection</a:t>
            </a:r>
            <a:endParaRPr lang="en-US" dirty="0">
              <a:latin typeface="Arial" panose="020B0604020202020204" pitchFamily="34" charset="0"/>
              <a:cs typeface="Arial" panose="020B060402020202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132099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6" cy="597946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00390D2B-5F3A-97CE-3B37-14169940FCC0}"/>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Skylights</a:t>
            </a:r>
          </a:p>
        </p:txBody>
      </p:sp>
      <p:sp>
        <p:nvSpPr>
          <p:cNvPr id="7" name="TextBox 6"/>
          <p:cNvSpPr txBox="1"/>
          <p:nvPr/>
        </p:nvSpPr>
        <p:spPr>
          <a:xfrm>
            <a:off x="5602777" y="1041859"/>
            <a:ext cx="6589223"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you are interested in watching an additional video about a true story where a man fell through a skylight, click the link below.</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Preventing Falls Through Skylights</a:t>
            </a:r>
            <a:endParaRPr lang="en-US" dirty="0">
              <a:latin typeface="Arial" panose="020B0604020202020204" pitchFamily="34" charset="0"/>
              <a:cs typeface="Arial" panose="020B060402020202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4114522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Title 4">
            <a:extLst>
              <a:ext uri="{FF2B5EF4-FFF2-40B4-BE49-F238E27FC236}">
                <a16:creationId xmlns:a16="http://schemas.microsoft.com/office/drawing/2014/main" id="{93A33243-9C07-1E10-C77C-E21A75FB13D5}"/>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Control</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3656883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66556" cy="586664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DB724159-26EE-F4A1-F526-580B56F586E4}"/>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Fall-Arrest Systems</a:t>
            </a:r>
          </a:p>
        </p:txBody>
      </p:sp>
      <p:sp>
        <p:nvSpPr>
          <p:cNvPr id="7" name="TextBox 6"/>
          <p:cNvSpPr txBox="1"/>
          <p:nvPr/>
        </p:nvSpPr>
        <p:spPr>
          <a:xfrm>
            <a:off x="5719155" y="1041857"/>
            <a:ext cx="5974081"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personal fall-arrest system consists of an anchorage, connectors, and a full-body harness that work together to stop a fall and to minimize the arrest force.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parts may include: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Lanyard</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Deceleration device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Lifeline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fall arrest system is only effective if you know how all the components work together to stop a fall.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Fall-Arrest Requirements in Division 3, Subdivision M, Fall Protection</a:t>
            </a:r>
            <a:endParaRPr lang="en-US" dirty="0">
              <a:latin typeface="Arial" panose="020B0604020202020204" pitchFamily="34" charset="0"/>
              <a:cs typeface="Arial" panose="020B060402020202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77663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66557" cy="586664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06F6906F-FFC4-57D8-B659-03A49AEDDB2A}"/>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Positioning Device Systems</a:t>
            </a:r>
          </a:p>
        </p:txBody>
      </p:sp>
      <p:sp>
        <p:nvSpPr>
          <p:cNvPr id="7" name="TextBox 6"/>
          <p:cNvSpPr txBox="1"/>
          <p:nvPr/>
        </p:nvSpPr>
        <p:spPr>
          <a:xfrm>
            <a:off x="5602777" y="1061770"/>
            <a:ext cx="6177375"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Positioning device systems support a person who needs to work with both hands free on surfaces such as walls or windowsills. Also used on formwork, and for placing rebar.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provide support, and must stop a free fall within 2 feet.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Parts include: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Anchorage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Connectors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Body support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link for more information.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Positioning Device Requirements in Division 3, Subdivision M, Fall Protection</a:t>
            </a:r>
            <a:endParaRPr lang="en-US" dirty="0">
              <a:latin typeface="Arial" panose="020B0604020202020204" pitchFamily="34" charset="0"/>
              <a:cs typeface="Arial" panose="020B060402020202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3828849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9AE6D837-C4D4-3501-D7B8-3C24BE518175}"/>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Safety Net System</a:t>
            </a:r>
          </a:p>
        </p:txBody>
      </p:sp>
      <p:sp>
        <p:nvSpPr>
          <p:cNvPr id="7" name="TextBox 6"/>
          <p:cNvSpPr txBox="1"/>
          <p:nvPr/>
        </p:nvSpPr>
        <p:spPr>
          <a:xfrm>
            <a:off x="5602777" y="759574"/>
            <a:ext cx="6589223" cy="480131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Safety net systems consist of mesh nets and connecting components.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Their openings can’t be more than 6 inches on a side, center to center.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They must not be installed more than 30 feet below working surface.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They must be able to withstand a drop test consisting of a 400-pound sandbag, 30 inches in diameter, dropped from the working surface.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They must have a minimum horizontal distance to the net’s outer edge which depends on how far below the working surface the net is placed.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link for more information.</a:t>
            </a:r>
          </a:p>
          <a:p>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Safety Net Requirements in Division 3, Subdivision M, Fall Protection</a:t>
            </a:r>
            <a:endParaRPr lang="en-US" dirty="0">
              <a:latin typeface="Arial" panose="020B0604020202020204" pitchFamily="34" charset="0"/>
              <a:cs typeface="Arial" panose="020B060402020202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1901298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679E974-97CD-E4EF-C346-9C4C1B60D034}"/>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Warn</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4184143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556655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B9F1BB83-281D-55EF-E60C-F5071F303169}"/>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Warning Line System</a:t>
            </a:r>
          </a:p>
        </p:txBody>
      </p:sp>
      <p:sp>
        <p:nvSpPr>
          <p:cNvPr id="7" name="TextBox 6"/>
          <p:cNvSpPr txBox="1"/>
          <p:nvPr/>
        </p:nvSpPr>
        <p:spPr>
          <a:xfrm>
            <a:off x="5602777" y="1035799"/>
            <a:ext cx="6589223"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warning line system’s purpose is to warn roofers that they are near an unprotected edge.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consist of ropes, wires, or chains, and supporting stanchions that mark off the area where work can be done without other types of fall protection.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can only be used for roofing work on roofs that have slopes of 2:12 or less, vertical to horizontal.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link for more information.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Warning Line Requirements in Division 3, Subdivision M, Fall Protection</a:t>
            </a:r>
            <a:endParaRPr lang="en-US" dirty="0">
              <a:latin typeface="Arial" panose="020B0604020202020204" pitchFamily="34" charset="0"/>
              <a:cs typeface="Arial" panose="020B060402020202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3603101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7" cy="597946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D8F811FE-C61A-2006-0B8C-BAC4A9AB1405}"/>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Safety Monitor</a:t>
            </a:r>
          </a:p>
        </p:txBody>
      </p:sp>
      <p:sp>
        <p:nvSpPr>
          <p:cNvPr id="7" name="TextBox 6"/>
          <p:cNvSpPr txBox="1"/>
          <p:nvPr/>
        </p:nvSpPr>
        <p:spPr>
          <a:xfrm>
            <a:off x="5719155" y="1054849"/>
            <a:ext cx="6060997"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Safety-monitoring systems for roofing work can be used only to protect employees on roofs that have slopes no greater than 2:12.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are not permitted on roofs more than 50 feet unless a warning-line system is also installed to keep employees from coming too close to an unprotected roof edge.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link for more information.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Safety Monitor Requirements in Division 3, Subdivision M, Fall Protection</a:t>
            </a:r>
            <a:endParaRPr lang="en-US" dirty="0">
              <a:latin typeface="Arial" panose="020B0604020202020204" pitchFamily="34" charset="0"/>
              <a:cs typeface="Arial" panose="020B060402020202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1536979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FC5B704-4EFB-1A04-A891-E8CEF8B110CD}"/>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Hazards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7" name="TextBox 6"/>
          <p:cNvSpPr txBox="1"/>
          <p:nvPr/>
        </p:nvSpPr>
        <p:spPr>
          <a:xfrm>
            <a:off x="5719156" y="1078954"/>
            <a:ext cx="6274351" cy="3139321"/>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Fall hazards are present at almost every workplace.</a:t>
            </a: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Any walking/working surface can be a potential fall hazard.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Below are warning signs that can be printed off and used at your jobsite.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Fall Hazard Sign (English)</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rPr>
              <a:t>Fall Hazard Sign (Spanish)</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2268902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566557" cy="597946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2E7BF08F-E01B-21E2-920C-2719C8E82885}"/>
              </a:ext>
            </a:extLst>
          </p:cNvPr>
          <p:cNvSpPr txBox="1">
            <a:spLocks noGrp="1"/>
          </p:cNvSpPr>
          <p:nvPr>
            <p:ph type="title" idx="4294967295"/>
          </p:nvPr>
        </p:nvSpPr>
        <p:spPr>
          <a:xfrm>
            <a:off x="5719155" y="38549"/>
            <a:ext cx="6274352"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Safety Monitor/Warning Lines</a:t>
            </a:r>
          </a:p>
        </p:txBody>
      </p:sp>
      <p:sp>
        <p:nvSpPr>
          <p:cNvPr id="7" name="TextBox 6"/>
          <p:cNvSpPr txBox="1"/>
          <p:nvPr/>
        </p:nvSpPr>
        <p:spPr>
          <a:xfrm>
            <a:off x="5719156" y="1054849"/>
            <a:ext cx="6006120"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links to view our Safety Monitoring for Roofing Work, and Using Warning Lines Fact Sheets.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Safety Monitor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Warning Lines</a:t>
            </a:r>
            <a:endParaRPr lang="en-US" dirty="0">
              <a:latin typeface="Arial" panose="020B0604020202020204" pitchFamily="34" charset="0"/>
              <a:cs typeface="Arial" panose="020B060402020202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options</a:t>
            </a:r>
          </a:p>
        </p:txBody>
      </p:sp>
    </p:spTree>
    <p:extLst>
      <p:ext uri="{BB962C8B-B14F-4D97-AF65-F5344CB8AC3E}">
        <p14:creationId xmlns:p14="http://schemas.microsoft.com/office/powerpoint/2010/main" val="2513611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4: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descr="DCBS logo">
            <a:extLst>
              <a:ext uri="{FF2B5EF4-FFF2-40B4-BE49-F238E27FC236}">
                <a16:creationId xmlns:a16="http://schemas.microsoft.com/office/drawing/2014/main" id="{6235AC3C-42B8-1CB6-9692-014F33F4FF2C}"/>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CC11ECAD-A081-B4BC-F0BA-9140B90BE45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113411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07142A5D-A0FF-8DC7-6B7F-000380C8D0E1}"/>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Inspection/Maintenance</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662208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517BB6D0-569E-AD06-7D07-9DA7FD22F18F}"/>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Donning a Harness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3529566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700B9F41-221A-6636-2068-D60EAEB3FCE9}"/>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Anchors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3500641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mages of different ancho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5852797"/>
          </a:xfrm>
          <a:prstGeom prst="rect">
            <a:avLst/>
          </a:prstGeom>
        </p:spPr>
      </p:pic>
      <p:sp>
        <p:nvSpPr>
          <p:cNvPr id="13" name="Title 12"/>
          <p:cNvSpPr txBox="1">
            <a:spLocks noGrp="1"/>
          </p:cNvSpPr>
          <p:nvPr>
            <p:ph type="title" idx="4294967295"/>
          </p:nvPr>
        </p:nvSpPr>
        <p:spPr>
          <a:xfrm>
            <a:off x="202630" y="6093788"/>
            <a:ext cx="579867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4: </a:t>
            </a:r>
            <a:r>
              <a:rPr kumimoji="0" lang="en-US" sz="28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220887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40"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28136A2-DB11-5553-54A0-9C052EDEF37D}"/>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719154" y="1054849"/>
            <a:ext cx="5929921" cy="203132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Peak anchors </a:t>
            </a:r>
            <a:r>
              <a:rPr lang="en-US" dirty="0">
                <a:latin typeface="Arial" panose="020B0604020202020204" pitchFamily="34" charset="0"/>
                <a:cs typeface="Arial" panose="020B0604020202020204" pitchFamily="34" charset="0"/>
              </a:rPr>
              <a:t>are typically used in the roofing industry, and are usually left in place after the job is done for future jobs.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Truss anchors </a:t>
            </a:r>
            <a:r>
              <a:rPr lang="en-US" dirty="0">
                <a:latin typeface="Arial" panose="020B0604020202020204" pitchFamily="34" charset="0"/>
                <a:cs typeface="Arial" panose="020B0604020202020204" pitchFamily="34" charset="0"/>
              </a:rPr>
              <a:t>and spreaders are used before a structure is fully framed. Specifically, a spreader is implemented before trusses are fully sheathed.</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15455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71203F4-EDC2-8880-CB85-A1BA54D8F830}"/>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719155" y="978649"/>
            <a:ext cx="6091845" cy="452431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Engineered Clamps </a:t>
            </a:r>
            <a:r>
              <a:rPr lang="en-US" dirty="0">
                <a:latin typeface="Arial" panose="020B0604020202020204" pitchFamily="34" charset="0"/>
                <a:cs typeface="Arial" panose="020B0604020202020204" pitchFamily="34" charset="0"/>
              </a:rPr>
              <a:t>are often associated with 4 different anchor types:</a:t>
            </a: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I-beam clamp, which adjusts to numerous steel beam sizes.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Trolley beam anchor, which allows workers greater access to greater work areas without the need for a longer lanyard.</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Standing seam metal roof anchor, which clamps to parallel seams of metal roofs.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Doorway and window opening clamp, which allows for anchoring between building framing or window openings.</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8" name="TextBox 7"/>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222547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40"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0C6D7B0-B3C1-E02C-A171-731EFBC809FA}"/>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719155" y="1073899"/>
            <a:ext cx="6060997" cy="369331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Strap Anchors </a:t>
            </a:r>
            <a:r>
              <a:rPr lang="en-US" dirty="0">
                <a:latin typeface="Arial" panose="020B0604020202020204" pitchFamily="34" charset="0"/>
                <a:cs typeface="Arial" panose="020B0604020202020204" pitchFamily="34" charset="0"/>
              </a:rPr>
              <a:t>are associated with 3 different anchor types:</a:t>
            </a: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cable anchorage sling, used around structural steel or I-beams.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Drop-through anchorage cable, suitable for concrete or steel, has an anchor point that drops through a small hole in an overhead surface.</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Strap anchor, which is used for sturdy horizontal structures like beams. Keep in mind, sharp or rough edges could lead to strap damage.</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143392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466ABBEE-5A1C-9035-E0B6-1B11273F9874}"/>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719156" y="969124"/>
            <a:ext cx="6101370" cy="452431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Concrete Anchors </a:t>
            </a:r>
            <a:r>
              <a:rPr lang="en-US" dirty="0">
                <a:latin typeface="Arial" panose="020B0604020202020204" pitchFamily="34" charset="0"/>
                <a:cs typeface="Arial" panose="020B0604020202020204" pitchFamily="34" charset="0"/>
              </a:rPr>
              <a:t>are associated with 3 different anchor types:</a:t>
            </a: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Concrete anchor strap with d-ring, typically used by foundation and formwork employees. The strap is protected with a sleeve or wear-pad from abrasion by the concrete. It is looped around the rebar during pouring, and is cut flush with the surface when it is no longer needed.</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Precast hollow core concrete anchor, which allows one worker to tie off, and is used for precast hollow concrete tasks.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Bolt-on wall anchor, which can be a temporary or permanent anchor point on a vertical concrete wall.</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2409772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7030D4D-A7A8-1291-61D2-C52DC7FA97D4}"/>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Why Falls are Dangerous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4287813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F1EE7B82-3C66-377D-E1A5-8FC811766901}"/>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602777" y="1064374"/>
            <a:ext cx="6589223" cy="341632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Welded Anchors </a:t>
            </a:r>
            <a:r>
              <a:rPr lang="en-US" dirty="0">
                <a:latin typeface="Arial" panose="020B0604020202020204" pitchFamily="34" charset="0"/>
                <a:cs typeface="Arial" panose="020B0604020202020204" pitchFamily="34" charset="0"/>
              </a:rPr>
              <a:t>consists of:</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Welded d-ring anchor, which is a single d-ring anchor point that can be temporary or permanently welded onto vertical structural steel.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Weld-on anchor post, which is a permanent anchor point that is welded to an I-beam.</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Trench Box Guardrail Anchor </a:t>
            </a:r>
            <a:r>
              <a:rPr lang="en-US" dirty="0">
                <a:latin typeface="Arial" panose="020B0604020202020204" pitchFamily="34" charset="0"/>
                <a:cs typeface="Arial" panose="020B0604020202020204" pitchFamily="34" charset="0"/>
              </a:rPr>
              <a:t>is used for performing deep excavation. It is designed with an anchor point on a post near the guardrail.</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821961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F6A1C462-EF13-AEEA-6269-132DADC892E6}"/>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Anchor Types</a:t>
            </a:r>
          </a:p>
        </p:txBody>
      </p:sp>
      <p:sp>
        <p:nvSpPr>
          <p:cNvPr id="7" name="TextBox 6"/>
          <p:cNvSpPr txBox="1"/>
          <p:nvPr/>
        </p:nvSpPr>
        <p:spPr>
          <a:xfrm>
            <a:off x="5719155" y="1022133"/>
            <a:ext cx="6177375" cy="480131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Anchors not welded, or clamped </a:t>
            </a:r>
            <a:r>
              <a:rPr lang="en-US" dirty="0">
                <a:latin typeface="Arial" panose="020B0604020202020204" pitchFamily="34" charset="0"/>
                <a:cs typeface="Arial" panose="020B0604020202020204" pitchFamily="34" charset="0"/>
              </a:rPr>
              <a:t>in place are comprised of:</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Mobile fall protection system, meant for a one employee using a fall arrest system. This anchor types allows to move quickly from location to location, and also come in versions that allow for more than one employee to anchor.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Rotating retractable anchor mast, which is most often seen used on sloped residential roofs. It allows the worker a large range of motion, and helps to elevate the anchor point above the worker.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Dead weight anchor, which is commonly used when performing roof work and you can not hammer or drill into the surface. It is made of concrete, steel, or other similar heavy materials to provide anchorage.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Bolt hole anchor, which is used in horizontal steel bolt holes.</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2394736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EBA0044-B973-FA7F-99C5-96D00EB22643}"/>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Calculating Fall Distance</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408943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536276" cy="594693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D9BCB58C-4602-9519-1B87-2DF7BD8B03D3}"/>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Distance Educator</a:t>
            </a:r>
          </a:p>
        </p:txBody>
      </p:sp>
      <p:sp>
        <p:nvSpPr>
          <p:cNvPr id="7" name="TextBox 6"/>
          <p:cNvSpPr txBox="1"/>
          <p:nvPr/>
        </p:nvSpPr>
        <p:spPr>
          <a:xfrm>
            <a:off x="5719154" y="1045324"/>
            <a:ext cx="5891821"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Click the link below to view the Oregon OSHA’s fall distance educator. The educator will provide you with 3 different scenarios.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Oregon OSHA’s Fall Distance Calculator</a:t>
            </a:r>
            <a:endParaRPr lang="en-US" dirty="0">
              <a:latin typeface="Arial" panose="020B0604020202020204" pitchFamily="34" charset="0"/>
              <a:cs typeface="Arial" panose="020B060402020202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540357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36274" cy="59469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9B0B8859-38CF-19F2-E69F-A4FF84AAA64A}"/>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Swing Fall</a:t>
            </a:r>
          </a:p>
        </p:txBody>
      </p:sp>
      <p:sp>
        <p:nvSpPr>
          <p:cNvPr id="7" name="TextBox 6"/>
          <p:cNvSpPr txBox="1"/>
          <p:nvPr/>
        </p:nvSpPr>
        <p:spPr>
          <a:xfrm>
            <a:off x="5719154" y="1073899"/>
            <a:ext cx="512982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more information on swing falls click the link below.</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How to Evaluate the Swing Fall Hazard</a:t>
            </a:r>
            <a:endParaRPr lang="en-US" dirty="0">
              <a:latin typeface="Arial" panose="020B0604020202020204" pitchFamily="34" charset="0"/>
              <a:cs typeface="Arial" panose="020B060402020202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14637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A68804B0-FDB6-3DE7-A942-1253A92424B9}"/>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Rescue</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1192027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57F2C90F-D749-5ED4-9173-07D033A95DCA}"/>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Rescue</a:t>
            </a:r>
          </a:p>
        </p:txBody>
      </p:sp>
      <p:sp>
        <p:nvSpPr>
          <p:cNvPr id="7" name="TextBox 6"/>
          <p:cNvSpPr txBox="1"/>
          <p:nvPr/>
        </p:nvSpPr>
        <p:spPr>
          <a:xfrm>
            <a:off x="5719155" y="1063880"/>
            <a:ext cx="6078695"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more information on rescue, click the link below to view the Oregon OSHA’s Safety and Health newsletter.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Newsletter (Rescue)</a:t>
            </a:r>
            <a:endParaRPr lang="en-US" dirty="0">
              <a:latin typeface="Arial" panose="020B0604020202020204" pitchFamily="34" charset="0"/>
              <a:cs typeface="Arial" panose="020B060402020202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spTree>
    <p:extLst>
      <p:ext uri="{BB962C8B-B14F-4D97-AF65-F5344CB8AC3E}">
        <p14:creationId xmlns:p14="http://schemas.microsoft.com/office/powerpoint/2010/main" val="2709015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7E701FF4-E329-4AB8-13C2-D8594AE762C2}"/>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Inspection Example</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4: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demonstrations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Tree>
    <p:extLst>
      <p:ext uri="{BB962C8B-B14F-4D97-AF65-F5344CB8AC3E}">
        <p14:creationId xmlns:p14="http://schemas.microsoft.com/office/powerpoint/2010/main" val="436956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5: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Training</a:t>
            </a:r>
          </a:p>
        </p:txBody>
      </p:sp>
      <p:pic>
        <p:nvPicPr>
          <p:cNvPr id="3" name="Picture 2" descr="DCBS logo">
            <a:extLst>
              <a:ext uri="{FF2B5EF4-FFF2-40B4-BE49-F238E27FC236}">
                <a16:creationId xmlns:a16="http://schemas.microsoft.com/office/drawing/2014/main" id="{590ED987-96C4-7A4F-E526-B4EDDEB807F2}"/>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79F3BE5D-2CE3-E3B9-A89C-5FD35B7A629F}"/>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20814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626143A-9234-2E7B-BE9A-73FBE8C2949F}"/>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Purpose of Training</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128377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4" name="Title 4">
            <a:extLst>
              <a:ext uri="{FF2B5EF4-FFF2-40B4-BE49-F238E27FC236}">
                <a16:creationId xmlns:a16="http://schemas.microsoft.com/office/drawing/2014/main" id="{4CACE4E9-E82B-FA8F-183D-376AA6161895}"/>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Fall Statistics</a:t>
            </a:r>
          </a:p>
        </p:txBody>
      </p:sp>
      <p:sp>
        <p:nvSpPr>
          <p:cNvPr id="7" name="TextBox 6"/>
          <p:cNvSpPr txBox="1"/>
          <p:nvPr/>
        </p:nvSpPr>
        <p:spPr>
          <a:xfrm>
            <a:off x="5719156" y="1050963"/>
            <a:ext cx="6274351"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Fatal falls to a lower level in private construction increased from 255 in 2011 to 370 in 2016, a 45% increase.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all other industries combined, the increase was 10%. Over the 6-year period, more than half the fatal falls to a lower level occurred in private construction.</a:t>
            </a:r>
          </a:p>
          <a:p>
            <a:endParaRPr lang="en-US" dirty="0">
              <a:latin typeface="Arial" panose="020B0604020202020204" pitchFamily="34" charset="0"/>
              <a:cs typeface="Arial" panose="020B0604020202020204" pitchFamily="34" charset="0"/>
            </a:endParaRPr>
          </a:p>
          <a:p>
            <a:pPr algn="r"/>
            <a:r>
              <a:rPr lang="en-US" sz="1600" i="1" dirty="0">
                <a:latin typeface="Arial" panose="020B0604020202020204" pitchFamily="34" charset="0"/>
                <a:cs typeface="Arial" panose="020B0604020202020204" pitchFamily="34" charset="0"/>
              </a:rPr>
              <a:t>U.S. Bureau of Labor Statistics</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1079308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7EE5251-02CB-EB93-5550-208C28B689D2}"/>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Training Topics</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3897261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3576A38-5F82-D42E-198A-DB5841958941}"/>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Train Your Team</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3920862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7963" cy="593800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BF3DEAB5-EC4D-59B2-DE51-EAB69A2A9D31}"/>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Training Certification</a:t>
            </a: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
        <p:nvSpPr>
          <p:cNvPr id="7" name="TextBox 6"/>
          <p:cNvSpPr txBox="1"/>
          <p:nvPr/>
        </p:nvSpPr>
        <p:spPr>
          <a:xfrm>
            <a:off x="5719155" y="1078227"/>
            <a:ext cx="6074873"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When talking about certification of the training, the employer must verify that they are compliant by preparing a written certification record. This record needs to have the name or other identity of the employee trained, dates of the training, and the signature of the person who conducted the training or the employer. Once all of this is completed, you need to maintain the latest training certification.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some instances the employee may have received training from a previous employer. If the current employer is relying on this, the record needs to indicate when the current employer determined the prior training was adequate rather than the date of the actual training.</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Tree>
    <p:extLst>
      <p:ext uri="{BB962C8B-B14F-4D97-AF65-F5344CB8AC3E}">
        <p14:creationId xmlns:p14="http://schemas.microsoft.com/office/powerpoint/2010/main" val="547422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46EE5CA3-4E3A-F27C-EB19-FAA0617D8BAA}"/>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Retraining</a:t>
            </a:r>
          </a:p>
        </p:txBody>
      </p:sp>
      <p:sp>
        <p:nvSpPr>
          <p:cNvPr id="7" name="TextBox 6"/>
          <p:cNvSpPr txBox="1"/>
          <p:nvPr/>
        </p:nvSpPr>
        <p:spPr>
          <a:xfrm>
            <a:off x="5719155" y="1049652"/>
            <a:ext cx="617737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When the employer has a reason to believe that an employee who has already been trained doesn’t have the knowledge or skills required they need to retrain the employee. Examples where retraining is required include:</a:t>
            </a: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Changes in the workplace or fall protection systems being used has made the previous training obsolete.</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It is evident that the employee has not retained the necessary knowledge and skills from the training.</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Tree>
    <p:extLst>
      <p:ext uri="{BB962C8B-B14F-4D97-AF65-F5344CB8AC3E}">
        <p14:creationId xmlns:p14="http://schemas.microsoft.com/office/powerpoint/2010/main" val="3110133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66555" cy="597945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FD9182E-BE18-5FDD-4BD2-8C463BFC9CF8}"/>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Training Requirements</a:t>
            </a:r>
          </a:p>
        </p:txBody>
      </p:sp>
      <p:sp>
        <p:nvSpPr>
          <p:cNvPr id="7" name="TextBox 6"/>
          <p:cNvSpPr txBox="1"/>
          <p:nvPr/>
        </p:nvSpPr>
        <p:spPr>
          <a:xfrm>
            <a:off x="5719155" y="1026101"/>
            <a:ext cx="6177375"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Before any employee is exposed to a fall hazard, the employer must provide training for each employee who uses personal fall protection systems or who is required to be trained as specified by Oregon OSHA.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more information on Training, click the links below:</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Fall Protection for Construction Activities</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5"/>
              </a:rPr>
              <a:t>Safety Monitoring for Roofing Work</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6"/>
              </a:rPr>
              <a:t>Division 3, Subdivision M, Fall Protection</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7"/>
              </a:rPr>
              <a:t>Walking-Working Surfaces: At a Glance</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8"/>
              </a:rPr>
              <a:t>Division 2, Subdivision D, Walking-Working Surfaces</a:t>
            </a:r>
            <a:endParaRPr lang="en-US" dirty="0">
              <a:latin typeface="Arial" panose="020B0604020202020204" pitchFamily="34" charset="0"/>
              <a:cs typeface="Arial" panose="020B060402020202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Tree>
    <p:extLst>
      <p:ext uri="{BB962C8B-B14F-4D97-AF65-F5344CB8AC3E}">
        <p14:creationId xmlns:p14="http://schemas.microsoft.com/office/powerpoint/2010/main" val="3132173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48641" cy="58527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9359215-E0B1-5232-3CF3-6E2B3C63F217}"/>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Additional Resources</a:t>
            </a:r>
          </a:p>
        </p:txBody>
      </p:sp>
      <p:sp>
        <p:nvSpPr>
          <p:cNvPr id="7" name="TextBox 6"/>
          <p:cNvSpPr txBox="1"/>
          <p:nvPr/>
        </p:nvSpPr>
        <p:spPr>
          <a:xfrm>
            <a:off x="5719154" y="1040127"/>
            <a:ext cx="6274350"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There are many places to get training resources you need. We have provided a list of a few companies that provide training materials.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Just click the links to view their websites.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3M | DBI SALA | PROTECTA</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5"/>
              </a:rPr>
              <a:t>Guardian Fall Protection</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6"/>
              </a:rPr>
              <a:t>GRAVITEC</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7"/>
              </a:rPr>
              <a:t>ACME University</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8"/>
              </a:rPr>
              <a:t>Honeywell</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9"/>
              </a:rPr>
              <a:t>OR OSHA Topic Index</a:t>
            </a:r>
            <a:endParaRPr lang="en-US" dirty="0">
              <a:latin typeface="Arial" panose="020B0604020202020204" pitchFamily="34" charset="0"/>
              <a:cs typeface="Arial" panose="020B060402020202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5: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spTree>
    <p:extLst>
      <p:ext uri="{BB962C8B-B14F-4D97-AF65-F5344CB8AC3E}">
        <p14:creationId xmlns:p14="http://schemas.microsoft.com/office/powerpoint/2010/main" val="1154548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FUNDAMENTALS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6: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Conclusion</a:t>
            </a:r>
          </a:p>
        </p:txBody>
      </p:sp>
      <p:pic>
        <p:nvPicPr>
          <p:cNvPr id="3" name="Picture 2" descr="DCBS logo">
            <a:extLst>
              <a:ext uri="{FF2B5EF4-FFF2-40B4-BE49-F238E27FC236}">
                <a16:creationId xmlns:a16="http://schemas.microsoft.com/office/drawing/2014/main" id="{60391B12-0AD4-7B2D-CCB3-F1ECCF3B0F04}"/>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1756C71B-9D83-C19D-2C4F-61C494F8EA62}"/>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57530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itle 3">
            <a:extLst>
              <a:ext uri="{FF2B5EF4-FFF2-40B4-BE49-F238E27FC236}">
                <a16:creationId xmlns:a16="http://schemas.microsoft.com/office/drawing/2014/main" id="{646A3E85-2B7C-0777-98D1-1AC944203E2A}"/>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Safety Culture</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3153171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26"/>
            <a:ext cx="5464118"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719D2BC-5124-B183-E452-FD443CE0B91D}"/>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Safety Culture</a:t>
            </a:r>
          </a:p>
        </p:txBody>
      </p:sp>
      <p:sp>
        <p:nvSpPr>
          <p:cNvPr id="7" name="TextBox 6"/>
          <p:cNvSpPr txBox="1"/>
          <p:nvPr/>
        </p:nvSpPr>
        <p:spPr>
          <a:xfrm>
            <a:off x="5558960" y="1031124"/>
            <a:ext cx="6434543" cy="4816703"/>
          </a:xfrm>
          <a:prstGeom prst="rect">
            <a:avLst/>
          </a:prstGeom>
          <a:noFill/>
        </p:spPr>
        <p:txBody>
          <a:bodyPr wrap="square" rtlCol="0">
            <a:spAutoFit/>
          </a:bodyPr>
          <a:lstStyle/>
          <a:p>
            <a:r>
              <a:rPr lang="en-US" sz="1650" dirty="0">
                <a:latin typeface="Arial" panose="020B0604020202020204" pitchFamily="34" charset="0"/>
                <a:cs typeface="Arial" panose="020B0604020202020204" pitchFamily="34" charset="0"/>
              </a:rPr>
              <a:t>While there isn’t one way to get a safety culture, here are some factors you can consider to get moving in the right direction:</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50" b="1" dirty="0">
                <a:latin typeface="Arial" panose="020B0604020202020204" pitchFamily="34" charset="0"/>
                <a:cs typeface="Arial" panose="020B0604020202020204" pitchFamily="34" charset="0"/>
              </a:rPr>
              <a:t>Management Values </a:t>
            </a:r>
            <a:r>
              <a:rPr lang="en-US" sz="1650" dirty="0">
                <a:latin typeface="Arial" panose="020B0604020202020204" pitchFamily="34" charset="0"/>
                <a:cs typeface="Arial" panose="020B0604020202020204" pitchFamily="34" charset="0"/>
              </a:rPr>
              <a:t>– Management should lead by example. This top-down strategy shows employees that safety is very important and valued by the company.</a:t>
            </a:r>
          </a:p>
          <a:p>
            <a:pPr marL="285750" indent="-285750">
              <a:buFont typeface="Arial" panose="020B0604020202020204" pitchFamily="34" charset="0"/>
              <a:buChar char="•"/>
            </a:pPr>
            <a:r>
              <a:rPr lang="en-US" sz="1650" b="1" dirty="0">
                <a:latin typeface="Arial" panose="020B0604020202020204" pitchFamily="34" charset="0"/>
                <a:cs typeface="Arial" panose="020B0604020202020204" pitchFamily="34" charset="0"/>
              </a:rPr>
              <a:t>Safety Communication </a:t>
            </a:r>
            <a:r>
              <a:rPr lang="en-US" sz="1650" dirty="0">
                <a:latin typeface="Arial" panose="020B0604020202020204" pitchFamily="34" charset="0"/>
                <a:cs typeface="Arial" panose="020B0604020202020204" pitchFamily="34" charset="0"/>
              </a:rPr>
              <a:t>– Communication should be on going with employees. If you see something wrong say something. </a:t>
            </a:r>
          </a:p>
          <a:p>
            <a:pPr marL="285750" indent="-285750">
              <a:buFont typeface="Arial" panose="020B0604020202020204" pitchFamily="34" charset="0"/>
              <a:buChar char="•"/>
            </a:pPr>
            <a:r>
              <a:rPr lang="en-US" sz="1650" b="1" dirty="0">
                <a:latin typeface="Arial" panose="020B0604020202020204" pitchFamily="34" charset="0"/>
                <a:cs typeface="Arial" panose="020B0604020202020204" pitchFamily="34" charset="0"/>
              </a:rPr>
              <a:t>Safety Practices </a:t>
            </a:r>
            <a:r>
              <a:rPr lang="en-US" sz="1650" dirty="0">
                <a:latin typeface="Arial" panose="020B0604020202020204" pitchFamily="34" charset="0"/>
                <a:cs typeface="Arial" panose="020B0604020202020204" pitchFamily="34" charset="0"/>
              </a:rPr>
              <a:t>– Throughout this training we have gone over several safety practices. You should always understand your company’s safety policies, and the Oregon OSHA standards as it relates to the tasks you are doing.</a:t>
            </a:r>
          </a:p>
          <a:p>
            <a:pPr marL="285750" indent="-285750">
              <a:buFont typeface="Arial" panose="020B0604020202020204" pitchFamily="34" charset="0"/>
              <a:buChar char="•"/>
            </a:pPr>
            <a:r>
              <a:rPr lang="en-US" sz="1650" b="1" dirty="0">
                <a:latin typeface="Arial" panose="020B0604020202020204" pitchFamily="34" charset="0"/>
                <a:cs typeface="Arial" panose="020B0604020202020204" pitchFamily="34" charset="0"/>
              </a:rPr>
              <a:t>Safety Training </a:t>
            </a:r>
            <a:r>
              <a:rPr lang="en-US" sz="1650" dirty="0">
                <a:latin typeface="Arial" panose="020B0604020202020204" pitchFamily="34" charset="0"/>
                <a:cs typeface="Arial" panose="020B0604020202020204" pitchFamily="34" charset="0"/>
              </a:rPr>
              <a:t>– It is crucial that employees using fall protection be trained to at least meet the standards presented by Oregon OSHA.</a:t>
            </a:r>
          </a:p>
          <a:p>
            <a:pPr marL="285750" indent="-285750">
              <a:buFont typeface="Arial" panose="020B0604020202020204" pitchFamily="34" charset="0"/>
              <a:buChar char="•"/>
            </a:pPr>
            <a:r>
              <a:rPr lang="en-US" sz="1650" b="1" dirty="0">
                <a:latin typeface="Arial" panose="020B0604020202020204" pitchFamily="34" charset="0"/>
                <a:cs typeface="Arial" panose="020B0604020202020204" pitchFamily="34" charset="0"/>
              </a:rPr>
              <a:t>Safety Equipment </a:t>
            </a:r>
            <a:r>
              <a:rPr lang="en-US" sz="1650" dirty="0">
                <a:latin typeface="Arial" panose="020B0604020202020204" pitchFamily="34" charset="0"/>
                <a:cs typeface="Arial" panose="020B0604020202020204" pitchFamily="34" charset="0"/>
              </a:rPr>
              <a:t>– Use the right equipment for the job or task.</a:t>
            </a:r>
          </a:p>
          <a:p>
            <a:pPr marL="285750" indent="-285750">
              <a:buFont typeface="Arial" panose="020B0604020202020204" pitchFamily="34" charset="0"/>
              <a:buChar char="•"/>
            </a:pPr>
            <a:r>
              <a:rPr lang="en-US" sz="1650" b="1" dirty="0">
                <a:latin typeface="Arial" panose="020B0604020202020204" pitchFamily="34" charset="0"/>
                <a:cs typeface="Arial" panose="020B0604020202020204" pitchFamily="34" charset="0"/>
              </a:rPr>
              <a:t>Safety Inspections </a:t>
            </a:r>
            <a:r>
              <a:rPr lang="en-US" sz="1650" dirty="0">
                <a:latin typeface="Arial" panose="020B0604020202020204" pitchFamily="34" charset="0"/>
                <a:cs typeface="Arial" panose="020B0604020202020204" pitchFamily="34" charset="0"/>
              </a:rPr>
              <a:t>– Contact Oregon OSHA’s consultation services with any questions or concerns you might have relating to your work.</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999468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5" name="Title 4">
            <a:extLst>
              <a:ext uri="{FF2B5EF4-FFF2-40B4-BE49-F238E27FC236}">
                <a16:creationId xmlns:a16="http://schemas.microsoft.com/office/drawing/2014/main" id="{57D8C3A2-78F5-203E-184E-9926C38D9A81}"/>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4"/>
              </a:rPr>
              <a:t>Getting Started</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TextBox 8"/>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206866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508B6E2-05CE-D240-BC28-F9C25E5507E7}"/>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What is Fall Protection?</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3687783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A25C-9728-A04E-57A6-EFD3FFCACCA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10832D-4FA2-9794-E92C-FA6DE3F6767C}"/>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FDAA2BDB-E598-2E7C-9B78-71E8C6C6431E}"/>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001CBE78-6251-63B6-3BE8-5D5A37DD27B5}"/>
              </a:ext>
            </a:extLst>
          </p:cNvPr>
          <p:cNvSpPr txBox="1"/>
          <p:nvPr/>
        </p:nvSpPr>
        <p:spPr>
          <a:xfrm>
            <a:off x="575655" y="1278252"/>
            <a:ext cx="456784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Guardrails are an example of what kind of fall protection?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Fall Restraint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Prevention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Control</a:t>
            </a:r>
          </a:p>
        </p:txBody>
      </p:sp>
      <p:sp>
        <p:nvSpPr>
          <p:cNvPr id="7" name="TextBox 6">
            <a:extLst>
              <a:ext uri="{FF2B5EF4-FFF2-40B4-BE49-F238E27FC236}">
                <a16:creationId xmlns:a16="http://schemas.microsoft.com/office/drawing/2014/main" id="{76CAAFD9-74BE-59AF-C4C4-4F72A0493AFA}"/>
              </a:ext>
            </a:extLst>
          </p:cNvPr>
          <p:cNvSpPr txBox="1"/>
          <p:nvPr/>
        </p:nvSpPr>
        <p:spPr>
          <a:xfrm>
            <a:off x="7048500" y="1287777"/>
            <a:ext cx="4567845"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can tie off to an anchor for fall restraint when it has been approved by a qualified person, or is capable of supporting at least 3,000 lbs.</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a:p>
            <a:r>
              <a:rPr lang="en-US"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C7CD88B2-642D-04B7-AE0F-1FBC8CD08E9A}"/>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6" name="Picture 5">
            <a:extLst>
              <a:ext uri="{FF2B5EF4-FFF2-40B4-BE49-F238E27FC236}">
                <a16:creationId xmlns:a16="http://schemas.microsoft.com/office/drawing/2014/main" id="{DF234520-78C2-4FFB-FD76-894FE89242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840193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99FAA-3F39-7A96-82B4-EBB5C0B7F33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05FD17-4BE1-3A5E-2049-B5A842421829}"/>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7DEF8CA-A744-9DF3-B559-01EFA56525BF}"/>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0A0726F8-3725-02B6-80E9-84F32C8EC7E2}"/>
              </a:ext>
            </a:extLst>
          </p:cNvPr>
          <p:cNvSpPr txBox="1"/>
          <p:nvPr/>
        </p:nvSpPr>
        <p:spPr>
          <a:xfrm>
            <a:off x="575655" y="1278252"/>
            <a:ext cx="456784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3: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fall restraint system is a method of fall prevention that when properly used, tethers a worker in a manner that will not allow a fall of any distance.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7" name="TextBox 6">
            <a:extLst>
              <a:ext uri="{FF2B5EF4-FFF2-40B4-BE49-F238E27FC236}">
                <a16:creationId xmlns:a16="http://schemas.microsoft.com/office/drawing/2014/main" id="{13866FF4-6B67-DAB8-80CA-6E8989980E93}"/>
              </a:ext>
            </a:extLst>
          </p:cNvPr>
          <p:cNvSpPr txBox="1"/>
          <p:nvPr/>
        </p:nvSpPr>
        <p:spPr>
          <a:xfrm>
            <a:off x="7048500" y="1287777"/>
            <a:ext cx="4567845"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4:</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personal fall arrest system includes: (Select all that apply)</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Anchorage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Body Support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Connecting Devices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Deceleration Device</a:t>
            </a:r>
          </a:p>
          <a:p>
            <a:r>
              <a:rPr lang="en-US"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B23A263B-E117-D447-80B8-9A43EC3E01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DFD49FC0-822B-3CB5-24BC-0C73012A347C}"/>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2217865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86C77-E9FB-0628-6207-AE7244025A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DCB0E6-E671-9ABC-9AC5-52F20BA55297}"/>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A858384D-6A1D-8491-85CD-1C5AB5C7C738}"/>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5579BAAE-2141-99C2-948C-D8517545C262}"/>
              </a:ext>
            </a:extLst>
          </p:cNvPr>
          <p:cNvSpPr txBox="1"/>
          <p:nvPr/>
        </p:nvSpPr>
        <p:spPr>
          <a:xfrm>
            <a:off x="575655" y="1278252"/>
            <a:ext cx="456784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5: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Which of the following is the last line of defense from falling objects?</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Compliant </a:t>
            </a:r>
            <a:r>
              <a:rPr lang="en-US" dirty="0" err="1">
                <a:latin typeface="Arial" panose="020B0604020202020204" pitchFamily="34" charset="0"/>
                <a:cs typeface="Arial" panose="020B0604020202020204" pitchFamily="34" charset="0"/>
              </a:rPr>
              <a:t>toeboards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Approved head protection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Canopy structures</a:t>
            </a:r>
          </a:p>
        </p:txBody>
      </p:sp>
      <p:sp>
        <p:nvSpPr>
          <p:cNvPr id="7" name="TextBox 6">
            <a:extLst>
              <a:ext uri="{FF2B5EF4-FFF2-40B4-BE49-F238E27FC236}">
                <a16:creationId xmlns:a16="http://schemas.microsoft.com/office/drawing/2014/main" id="{D2F80C21-E4DA-3715-ADCB-1B9EB04CFF0A}"/>
              </a:ext>
            </a:extLst>
          </p:cNvPr>
          <p:cNvSpPr txBox="1"/>
          <p:nvPr/>
        </p:nvSpPr>
        <p:spPr>
          <a:xfrm>
            <a:off x="7048500" y="1287777"/>
            <a:ext cx="4567845"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6:</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Harnesses should be inspected prior to each use.</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pic>
        <p:nvPicPr>
          <p:cNvPr id="6" name="Picture 5">
            <a:extLst>
              <a:ext uri="{FF2B5EF4-FFF2-40B4-BE49-F238E27FC236}">
                <a16:creationId xmlns:a16="http://schemas.microsoft.com/office/drawing/2014/main" id="{4F7FC2B9-4422-858A-6223-0719D4EC5D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35E5254F-834C-8465-79CF-4E30E553F05F}"/>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953637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BF4F8-338F-8FDC-A77E-C966A922F3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8A568D-8114-6E30-49BD-176FCB57CAE7}"/>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C17F3069-5313-4AD1-8F86-B9B07AD088BF}"/>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7DE319EF-C93E-7C44-500F-822449D69D9D}"/>
              </a:ext>
            </a:extLst>
          </p:cNvPr>
          <p:cNvSpPr txBox="1"/>
          <p:nvPr/>
        </p:nvSpPr>
        <p:spPr>
          <a:xfrm>
            <a:off x="575655" y="1278252"/>
            <a:ext cx="4567845"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7: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Equipment that does not pass inspection should be removed from service.</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7" name="TextBox 6">
            <a:extLst>
              <a:ext uri="{FF2B5EF4-FFF2-40B4-BE49-F238E27FC236}">
                <a16:creationId xmlns:a16="http://schemas.microsoft.com/office/drawing/2014/main" id="{FEE66581-C45D-3CCD-9083-C77D7E6315D2}"/>
              </a:ext>
            </a:extLst>
          </p:cNvPr>
          <p:cNvSpPr txBox="1"/>
          <p:nvPr/>
        </p:nvSpPr>
        <p:spPr>
          <a:xfrm>
            <a:off x="7048500" y="1287777"/>
            <a:ext cx="4567845"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8:</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Factors to consider with calculating fall distance include: (select all that apply)</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Anchorage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Body Support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Connecting Devices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Deceleration Device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Safety Factor</a:t>
            </a:r>
          </a:p>
        </p:txBody>
      </p:sp>
      <p:pic>
        <p:nvPicPr>
          <p:cNvPr id="6" name="Picture 5">
            <a:extLst>
              <a:ext uri="{FF2B5EF4-FFF2-40B4-BE49-F238E27FC236}">
                <a16:creationId xmlns:a16="http://schemas.microsoft.com/office/drawing/2014/main" id="{A0628922-657E-AFE6-F6F0-762A123D6B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30C023BB-3181-365E-268D-75D1329FACAC}"/>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3210958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1054A-5D07-4959-B3EA-7C59F1CC14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1E8658-06E4-7653-0638-58514C6344AA}"/>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A81E43AB-8509-5738-9757-B38355F4FEE8}"/>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2A7056F4-F520-2C32-DE18-A4A945B83C77}"/>
              </a:ext>
            </a:extLst>
          </p:cNvPr>
          <p:cNvSpPr txBox="1"/>
          <p:nvPr/>
        </p:nvSpPr>
        <p:spPr>
          <a:xfrm>
            <a:off x="575655" y="1278252"/>
            <a:ext cx="4567845"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9: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guardrail consists of a top rail, </a:t>
            </a:r>
            <a:r>
              <a:rPr lang="en-US" dirty="0" err="1">
                <a:latin typeface="Arial" panose="020B0604020202020204" pitchFamily="34" charset="0"/>
                <a:cs typeface="Arial" panose="020B0604020202020204" pitchFamily="34" charset="0"/>
              </a:rPr>
              <a:t>midrail</a:t>
            </a:r>
            <a:r>
              <a:rPr lang="en-US" dirty="0">
                <a:latin typeface="Arial" panose="020B0604020202020204" pitchFamily="34" charset="0"/>
                <a:cs typeface="Arial" panose="020B0604020202020204" pitchFamily="34" charset="0"/>
              </a:rPr>
              <a:t>, and shall have a vertical height of ____ inches from the upper surface of the top rail to the floor.</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16 plus or minus 3 inches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42 plus or minus 3 inches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32 plus or minus 3 inches</a:t>
            </a:r>
          </a:p>
        </p:txBody>
      </p:sp>
      <p:sp>
        <p:nvSpPr>
          <p:cNvPr id="7" name="TextBox 6">
            <a:extLst>
              <a:ext uri="{FF2B5EF4-FFF2-40B4-BE49-F238E27FC236}">
                <a16:creationId xmlns:a16="http://schemas.microsoft.com/office/drawing/2014/main" id="{270FDB4D-DD1F-CC16-4E7E-2E4B9109EB6D}"/>
              </a:ext>
            </a:extLst>
          </p:cNvPr>
          <p:cNvSpPr txBox="1"/>
          <p:nvPr/>
        </p:nvSpPr>
        <p:spPr>
          <a:xfrm>
            <a:off x="7048500" y="1287777"/>
            <a:ext cx="4567845"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Fall arrest may not work as intended if what is not performed? (Select all that apply.)</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Equipment inspection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Donning and adjustment of the harness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Fall distance calculation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Training</a:t>
            </a:r>
          </a:p>
        </p:txBody>
      </p:sp>
      <p:pic>
        <p:nvPicPr>
          <p:cNvPr id="6" name="Picture 5">
            <a:extLst>
              <a:ext uri="{FF2B5EF4-FFF2-40B4-BE49-F238E27FC236}">
                <a16:creationId xmlns:a16="http://schemas.microsoft.com/office/drawing/2014/main" id="{C2EB5D4F-1243-0FE7-7CD6-0001413764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415C2873-6DB4-9EE2-D2B0-B0CB0860A5A0}"/>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22554426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A60CE-8C06-3E21-BAFD-39C922CD6C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A6AF05-9E10-735C-3A25-25F4ED997841}"/>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9F531BDD-74F0-183A-C44D-52CC8035BBE1}"/>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87502BD5-3351-3B9E-F8B3-948DACA95B45}"/>
              </a:ext>
            </a:extLst>
          </p:cNvPr>
          <p:cNvSpPr txBox="1"/>
          <p:nvPr/>
        </p:nvSpPr>
        <p:spPr>
          <a:xfrm>
            <a:off x="575655" y="1278252"/>
            <a:ext cx="4567845"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11: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fall arrest anchorage point must support a static load of 5,000 </a:t>
            </a:r>
            <a:r>
              <a:rPr lang="en-US" dirty="0" err="1">
                <a:latin typeface="Arial" panose="020B0604020202020204" pitchFamily="34" charset="0"/>
                <a:cs typeface="Arial" panose="020B0604020202020204" pitchFamily="34" charset="0"/>
              </a:rPr>
              <a:t>lbs</a:t>
            </a:r>
            <a:r>
              <a:rPr lang="en-US" dirty="0">
                <a:latin typeface="Arial" panose="020B0604020202020204" pitchFamily="34" charset="0"/>
                <a:cs typeface="Arial" panose="020B0604020202020204" pitchFamily="34" charset="0"/>
              </a:rPr>
              <a:t> per person attached.</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7" name="TextBox 6">
            <a:extLst>
              <a:ext uri="{FF2B5EF4-FFF2-40B4-BE49-F238E27FC236}">
                <a16:creationId xmlns:a16="http://schemas.microsoft.com/office/drawing/2014/main" id="{EE5E888D-3BC5-26ED-0B6C-6DC661813A79}"/>
              </a:ext>
            </a:extLst>
          </p:cNvPr>
          <p:cNvSpPr txBox="1"/>
          <p:nvPr/>
        </p:nvSpPr>
        <p:spPr>
          <a:xfrm>
            <a:off x="7048500" y="1287777"/>
            <a:ext cx="456784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personal fall arrest system: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Does not include a deceleration device.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Requires an anchorage point that can only support a static load of 2,000 lbs.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None of the above.</a:t>
            </a:r>
          </a:p>
        </p:txBody>
      </p:sp>
      <p:pic>
        <p:nvPicPr>
          <p:cNvPr id="6" name="Picture 5">
            <a:extLst>
              <a:ext uri="{FF2B5EF4-FFF2-40B4-BE49-F238E27FC236}">
                <a16:creationId xmlns:a16="http://schemas.microsoft.com/office/drawing/2014/main" id="{EBC360F0-2A64-5E03-B9E3-DF1B442458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FD09870C-D495-4FF8-50D9-6C442040F265}"/>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924998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88933-66D2-5582-B013-4D57DAFAE8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BC531E-41A1-A528-10EB-33B033D1A49C}"/>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021C7474-88D2-A577-1C74-3C7AA7877373}"/>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A2D5C90F-A16A-3D54-BF16-8AF712016AAE}"/>
              </a:ext>
            </a:extLst>
          </p:cNvPr>
          <p:cNvSpPr txBox="1"/>
          <p:nvPr/>
        </p:nvSpPr>
        <p:spPr>
          <a:xfrm>
            <a:off x="575655" y="1278252"/>
            <a:ext cx="456784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13: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Warning lines are an example of what kind of fall protection.</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Warn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Prevention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Control</a:t>
            </a:r>
          </a:p>
        </p:txBody>
      </p:sp>
      <p:sp>
        <p:nvSpPr>
          <p:cNvPr id="7" name="TextBox 6">
            <a:extLst>
              <a:ext uri="{FF2B5EF4-FFF2-40B4-BE49-F238E27FC236}">
                <a16:creationId xmlns:a16="http://schemas.microsoft.com/office/drawing/2014/main" id="{71D73768-63BB-262B-C2C8-D99C1DFEDB2F}"/>
              </a:ext>
            </a:extLst>
          </p:cNvPr>
          <p:cNvSpPr txBox="1"/>
          <p:nvPr/>
        </p:nvSpPr>
        <p:spPr>
          <a:xfrm>
            <a:off x="7048500" y="1287777"/>
            <a:ext cx="456784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14:</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Which device is </a:t>
            </a:r>
            <a:r>
              <a:rPr lang="en-US" b="1" i="1" u="sng"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an example of the “Control” category of fall protection?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SRLs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Fall Arrest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Fall Restraint</a:t>
            </a:r>
          </a:p>
        </p:txBody>
      </p:sp>
      <p:pic>
        <p:nvPicPr>
          <p:cNvPr id="6" name="Picture 5">
            <a:extLst>
              <a:ext uri="{FF2B5EF4-FFF2-40B4-BE49-F238E27FC236}">
                <a16:creationId xmlns:a16="http://schemas.microsoft.com/office/drawing/2014/main" id="{E0FD8EE7-B08B-12B1-2F84-8276C7CF0E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E03CBFDE-9C0F-06B6-1593-AB61141C954F}"/>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3530159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00102-F0AD-9463-BC93-706BED4603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CF8DAC-35EF-1A18-CAEC-3BC8177CF323}"/>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2303BD8C-3B63-9086-00B6-33622EBE8A69}"/>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6B65AF48-A7B6-DE7C-5AA8-5DAD1C13AABB}"/>
              </a:ext>
            </a:extLst>
          </p:cNvPr>
          <p:cNvSpPr txBox="1"/>
          <p:nvPr/>
        </p:nvSpPr>
        <p:spPr>
          <a:xfrm>
            <a:off x="575655" y="1278252"/>
            <a:ext cx="4567845"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15: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trigger height requires that you take action to protect employees from fall hazards.</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7" name="TextBox 6">
            <a:extLst>
              <a:ext uri="{FF2B5EF4-FFF2-40B4-BE49-F238E27FC236}">
                <a16:creationId xmlns:a16="http://schemas.microsoft.com/office/drawing/2014/main" id="{4EA8E634-E89D-68CB-9A8A-13135F2724A9}"/>
              </a:ext>
            </a:extLst>
          </p:cNvPr>
          <p:cNvSpPr txBox="1"/>
          <p:nvPr/>
        </p:nvSpPr>
        <p:spPr>
          <a:xfrm>
            <a:off x="7048500" y="1287777"/>
            <a:ext cx="4567845"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16:</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competent person and a qualified person are the same thing.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 </a:t>
            </a:r>
          </a:p>
        </p:txBody>
      </p:sp>
      <p:pic>
        <p:nvPicPr>
          <p:cNvPr id="6" name="Picture 5">
            <a:extLst>
              <a:ext uri="{FF2B5EF4-FFF2-40B4-BE49-F238E27FC236}">
                <a16:creationId xmlns:a16="http://schemas.microsoft.com/office/drawing/2014/main" id="{5FEA040F-AC7E-45AF-EE45-A2532BDB8E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AD014EA0-6446-D686-904A-E773AC2805DD}"/>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354016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95F71-3CE5-133A-6AC5-C93862084B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9193D1-E64A-9B4A-43B0-45BF964C0A05}"/>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164B58FA-03A1-D9FD-97C1-761A252DE0E6}"/>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CB17D41B-5495-1FB7-84B3-34455E25D153}"/>
              </a:ext>
            </a:extLst>
          </p:cNvPr>
          <p:cNvSpPr txBox="1"/>
          <p:nvPr/>
        </p:nvSpPr>
        <p:spPr>
          <a:xfrm>
            <a:off x="575655" y="1278252"/>
            <a:ext cx="4567845"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17: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body belt will distribute the fall arrest forces over the thighs, pelvis, waist, chest and shoulders with means for attaching it to other components of a personal fall arrest system.</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7" name="TextBox 6">
            <a:extLst>
              <a:ext uri="{FF2B5EF4-FFF2-40B4-BE49-F238E27FC236}">
                <a16:creationId xmlns:a16="http://schemas.microsoft.com/office/drawing/2014/main" id="{56CFC802-23C9-2F6E-2EB1-8709DCF22A9A}"/>
              </a:ext>
            </a:extLst>
          </p:cNvPr>
          <p:cNvSpPr txBox="1"/>
          <p:nvPr/>
        </p:nvSpPr>
        <p:spPr>
          <a:xfrm>
            <a:off x="7048500" y="1287777"/>
            <a:ext cx="4567845"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18:</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Working above dangerous equipment has a trigger height of ___ feet.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10</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6</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4</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0 </a:t>
            </a:r>
          </a:p>
        </p:txBody>
      </p:sp>
      <p:pic>
        <p:nvPicPr>
          <p:cNvPr id="6" name="Picture 5">
            <a:extLst>
              <a:ext uri="{FF2B5EF4-FFF2-40B4-BE49-F238E27FC236}">
                <a16:creationId xmlns:a16="http://schemas.microsoft.com/office/drawing/2014/main" id="{FEA15165-6E90-A517-DED9-9029BE5124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66A1F771-C6A6-9F88-8DC8-5AC6ECD00693}"/>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30877322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BC953-BE1C-17CF-7CC2-5AEA2D6467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61DFFB8-5D49-A739-C3F3-A15F4E44C247}"/>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F8B60810-5282-CA6E-7EF2-7A7FDD192543}"/>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t>
            </a:r>
          </a:p>
        </p:txBody>
      </p:sp>
      <p:sp>
        <p:nvSpPr>
          <p:cNvPr id="5" name="TextBox 4">
            <a:extLst>
              <a:ext uri="{FF2B5EF4-FFF2-40B4-BE49-F238E27FC236}">
                <a16:creationId xmlns:a16="http://schemas.microsoft.com/office/drawing/2014/main" id="{C7FD1F48-BC65-BFDF-B4F7-EDDB665FFC54}"/>
              </a:ext>
            </a:extLst>
          </p:cNvPr>
          <p:cNvSpPr txBox="1"/>
          <p:nvPr/>
        </p:nvSpPr>
        <p:spPr>
          <a:xfrm>
            <a:off x="575655" y="1278252"/>
            <a:ext cx="4567845"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19: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employer shall provide for prompt rescue of employees in the event of a fall or shall assure that employees are able to rescue themselves.</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sp>
        <p:nvSpPr>
          <p:cNvPr id="7" name="TextBox 6">
            <a:extLst>
              <a:ext uri="{FF2B5EF4-FFF2-40B4-BE49-F238E27FC236}">
                <a16:creationId xmlns:a16="http://schemas.microsoft.com/office/drawing/2014/main" id="{099462D3-E018-C352-BD58-41FEB6CFEB77}"/>
              </a:ext>
            </a:extLst>
          </p:cNvPr>
          <p:cNvSpPr txBox="1"/>
          <p:nvPr/>
        </p:nvSpPr>
        <p:spPr>
          <a:xfrm>
            <a:off x="7048500" y="1287777"/>
            <a:ext cx="4567845"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Question 20: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All covers shall be color coded or they shall be marked with the word “HOLE” or “COVER” to provide warning of the hazard.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True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False</a:t>
            </a:r>
          </a:p>
        </p:txBody>
      </p:sp>
      <p:pic>
        <p:nvPicPr>
          <p:cNvPr id="6" name="Picture 5">
            <a:extLst>
              <a:ext uri="{FF2B5EF4-FFF2-40B4-BE49-F238E27FC236}">
                <a16:creationId xmlns:a16="http://schemas.microsoft.com/office/drawing/2014/main" id="{F51DAE58-096B-EC0E-8E2B-D6AD5EBFC3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CFE559EE-D954-54EC-D162-3B71F10EE935}"/>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221526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598CC52-6ECA-6949-BFEE-B082FCBD5309}"/>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History of Fall Protection</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27794025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A93F-07A3-8A88-0851-268B505465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A0083C-9F62-C247-C09D-A8A79A31ADB6}"/>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8E6B1956-4544-DF7F-8491-F2D9FCB50B66}"/>
              </a:ext>
            </a:extLst>
          </p:cNvPr>
          <p:cNvSpPr txBox="1">
            <a:spLocks noGrp="1"/>
          </p:cNvSpPr>
          <p:nvPr>
            <p:ph type="title" idx="4294967295"/>
          </p:nvPr>
        </p:nvSpPr>
        <p:spPr>
          <a:xfrm>
            <a:off x="0" y="38549"/>
            <a:ext cx="12191999"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Fundamentals of Fall Protection – QUIZ ANSWERS </a:t>
            </a:r>
          </a:p>
        </p:txBody>
      </p:sp>
      <p:sp>
        <p:nvSpPr>
          <p:cNvPr id="5" name="TextBox 4">
            <a:extLst>
              <a:ext uri="{FF2B5EF4-FFF2-40B4-BE49-F238E27FC236}">
                <a16:creationId xmlns:a16="http://schemas.microsoft.com/office/drawing/2014/main" id="{BE58594E-8AD0-E529-8BDA-6DFCB7237D15}"/>
              </a:ext>
            </a:extLst>
          </p:cNvPr>
          <p:cNvSpPr txBox="1"/>
          <p:nvPr/>
        </p:nvSpPr>
        <p:spPr>
          <a:xfrm>
            <a:off x="2487168" y="1323972"/>
            <a:ext cx="3081528" cy="3139321"/>
          </a:xfrm>
          <a:prstGeom prst="rect">
            <a:avLst/>
          </a:prstGeom>
          <a:noFill/>
        </p:spPr>
        <p:txBody>
          <a:bodyPr wrap="square" rtlCol="0">
            <a:spAutoFit/>
          </a:bodyPr>
          <a:lstStyle/>
          <a:p>
            <a:pPr marL="342900" indent="-342900">
              <a:buAutoNum type="arabicPeriod"/>
            </a:pPr>
            <a:r>
              <a:rPr lang="en-US" dirty="0">
                <a:latin typeface="Arial" panose="020B0604020202020204" pitchFamily="34" charset="0"/>
                <a:cs typeface="Arial" panose="020B0604020202020204" pitchFamily="34" charset="0"/>
              </a:rPr>
              <a:t>B</a:t>
            </a:r>
          </a:p>
          <a:p>
            <a:pPr marL="342900" indent="-342900">
              <a:buAutoNum type="arabicPeriod"/>
            </a:pPr>
            <a:r>
              <a:rPr lang="en-US" dirty="0">
                <a:latin typeface="Arial" panose="020B0604020202020204" pitchFamily="34" charset="0"/>
                <a:cs typeface="Arial" panose="020B0604020202020204" pitchFamily="34" charset="0"/>
              </a:rPr>
              <a:t>A</a:t>
            </a:r>
          </a:p>
          <a:p>
            <a:pPr marL="342900" indent="-342900">
              <a:buAutoNum type="arabicPeriod"/>
            </a:pPr>
            <a:r>
              <a:rPr lang="en-US" dirty="0">
                <a:latin typeface="Arial" panose="020B0604020202020204" pitchFamily="34" charset="0"/>
                <a:cs typeface="Arial" panose="020B0604020202020204" pitchFamily="34" charset="0"/>
              </a:rPr>
              <a:t>A</a:t>
            </a:r>
          </a:p>
          <a:p>
            <a:pPr marL="342900" indent="-342900">
              <a:buAutoNum type="arabicPeriod"/>
            </a:pPr>
            <a:r>
              <a:rPr lang="en-US" dirty="0">
                <a:latin typeface="Arial" panose="020B0604020202020204" pitchFamily="34" charset="0"/>
                <a:cs typeface="Arial" panose="020B0604020202020204" pitchFamily="34" charset="0"/>
              </a:rPr>
              <a:t>A, B, C, D</a:t>
            </a:r>
          </a:p>
          <a:p>
            <a:pPr marL="342900" indent="-342900">
              <a:buAutoNum type="arabicPeriod"/>
            </a:pPr>
            <a:r>
              <a:rPr lang="en-US" dirty="0">
                <a:latin typeface="Arial" panose="020B0604020202020204" pitchFamily="34" charset="0"/>
                <a:cs typeface="Arial" panose="020B0604020202020204" pitchFamily="34" charset="0"/>
              </a:rPr>
              <a:t>B</a:t>
            </a:r>
          </a:p>
          <a:p>
            <a:pPr marL="342900" indent="-342900">
              <a:buAutoNum type="arabicPeriod"/>
            </a:pPr>
            <a:r>
              <a:rPr lang="en-US" dirty="0">
                <a:latin typeface="Arial" panose="020B0604020202020204" pitchFamily="34" charset="0"/>
                <a:cs typeface="Arial" panose="020B0604020202020204" pitchFamily="34" charset="0"/>
              </a:rPr>
              <a:t>A</a:t>
            </a:r>
          </a:p>
          <a:p>
            <a:pPr marL="342900" indent="-342900">
              <a:buAutoNum type="arabicPeriod"/>
            </a:pPr>
            <a:r>
              <a:rPr lang="en-US" dirty="0">
                <a:latin typeface="Arial" panose="020B0604020202020204" pitchFamily="34" charset="0"/>
                <a:cs typeface="Arial" panose="020B0604020202020204" pitchFamily="34" charset="0"/>
              </a:rPr>
              <a:t>A</a:t>
            </a:r>
          </a:p>
          <a:p>
            <a:pPr marL="342900" indent="-342900">
              <a:buAutoNum type="arabicPeriod"/>
            </a:pPr>
            <a:r>
              <a:rPr lang="en-US" dirty="0">
                <a:latin typeface="Arial" panose="020B0604020202020204" pitchFamily="34" charset="0"/>
                <a:cs typeface="Arial" panose="020B0604020202020204" pitchFamily="34" charset="0"/>
              </a:rPr>
              <a:t>A, B, C, D, E</a:t>
            </a:r>
          </a:p>
          <a:p>
            <a:pPr marL="342900" indent="-342900">
              <a:buAutoNum type="arabicPeriod"/>
            </a:pPr>
            <a:r>
              <a:rPr lang="en-US" dirty="0">
                <a:latin typeface="Arial" panose="020B0604020202020204" pitchFamily="34" charset="0"/>
                <a:cs typeface="Arial" panose="020B0604020202020204" pitchFamily="34" charset="0"/>
              </a:rPr>
              <a:t>B </a:t>
            </a:r>
          </a:p>
          <a:p>
            <a:pPr marL="342900" indent="-342900">
              <a:buAutoNum type="arabicPeriod"/>
            </a:pPr>
            <a:r>
              <a:rPr lang="en-US" dirty="0">
                <a:latin typeface="Arial" panose="020B0604020202020204" pitchFamily="34" charset="0"/>
                <a:cs typeface="Arial" panose="020B0604020202020204" pitchFamily="34" charset="0"/>
              </a:rPr>
              <a:t> A, B, C, D</a:t>
            </a:r>
          </a:p>
          <a:p>
            <a:pPr marL="342900" indent="-342900">
              <a:buAutoNum type="arabicPeriod"/>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E716EA-B5BE-8DAF-BBBD-69E1C17FE606}"/>
              </a:ext>
            </a:extLst>
          </p:cNvPr>
          <p:cNvSpPr txBox="1"/>
          <p:nvPr/>
        </p:nvSpPr>
        <p:spPr>
          <a:xfrm>
            <a:off x="6106669" y="1333116"/>
            <a:ext cx="2543556"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11.   A</a:t>
            </a:r>
          </a:p>
          <a:p>
            <a:r>
              <a:rPr lang="en-US" dirty="0">
                <a:latin typeface="Arial" panose="020B0604020202020204" pitchFamily="34" charset="0"/>
                <a:cs typeface="Arial" panose="020B0604020202020204" pitchFamily="34" charset="0"/>
              </a:rPr>
              <a:t>12.   C</a:t>
            </a:r>
          </a:p>
          <a:p>
            <a:r>
              <a:rPr lang="en-US" dirty="0">
                <a:latin typeface="Arial" panose="020B0604020202020204" pitchFamily="34" charset="0"/>
                <a:cs typeface="Arial" panose="020B0604020202020204" pitchFamily="34" charset="0"/>
              </a:rPr>
              <a:t>13.   A</a:t>
            </a:r>
          </a:p>
          <a:p>
            <a:r>
              <a:rPr lang="en-US" dirty="0">
                <a:latin typeface="Arial" panose="020B0604020202020204" pitchFamily="34" charset="0"/>
                <a:cs typeface="Arial" panose="020B0604020202020204" pitchFamily="34" charset="0"/>
              </a:rPr>
              <a:t>14.   C</a:t>
            </a:r>
          </a:p>
          <a:p>
            <a:r>
              <a:rPr lang="en-US" dirty="0">
                <a:latin typeface="Arial" panose="020B0604020202020204" pitchFamily="34" charset="0"/>
                <a:cs typeface="Arial" panose="020B0604020202020204" pitchFamily="34" charset="0"/>
              </a:rPr>
              <a:t>15.   A</a:t>
            </a:r>
          </a:p>
          <a:p>
            <a:r>
              <a:rPr lang="en-US" dirty="0">
                <a:latin typeface="Arial" panose="020B0604020202020204" pitchFamily="34" charset="0"/>
                <a:cs typeface="Arial" panose="020B0604020202020204" pitchFamily="34" charset="0"/>
              </a:rPr>
              <a:t>16.   B</a:t>
            </a:r>
          </a:p>
          <a:p>
            <a:r>
              <a:rPr lang="en-US" dirty="0">
                <a:latin typeface="Arial" panose="020B0604020202020204" pitchFamily="34" charset="0"/>
                <a:cs typeface="Arial" panose="020B0604020202020204" pitchFamily="34" charset="0"/>
              </a:rPr>
              <a:t>17.   B</a:t>
            </a:r>
          </a:p>
          <a:p>
            <a:r>
              <a:rPr lang="en-US" dirty="0">
                <a:latin typeface="Arial" panose="020B0604020202020204" pitchFamily="34" charset="0"/>
                <a:cs typeface="Arial" panose="020B0604020202020204" pitchFamily="34" charset="0"/>
              </a:rPr>
              <a:t>18.   D</a:t>
            </a:r>
          </a:p>
          <a:p>
            <a:r>
              <a:rPr lang="en-US" dirty="0">
                <a:latin typeface="Arial" panose="020B0604020202020204" pitchFamily="34" charset="0"/>
                <a:cs typeface="Arial" panose="020B0604020202020204" pitchFamily="34" charset="0"/>
              </a:rPr>
              <a:t>19.   A</a:t>
            </a:r>
          </a:p>
          <a:p>
            <a:r>
              <a:rPr lang="en-US" dirty="0">
                <a:latin typeface="Arial" panose="020B0604020202020204" pitchFamily="34" charset="0"/>
                <a:cs typeface="Arial" panose="020B0604020202020204" pitchFamily="34" charset="0"/>
              </a:rPr>
              <a:t>20.   A </a:t>
            </a:r>
          </a:p>
        </p:txBody>
      </p:sp>
      <p:pic>
        <p:nvPicPr>
          <p:cNvPr id="6" name="Picture 5">
            <a:extLst>
              <a:ext uri="{FF2B5EF4-FFF2-40B4-BE49-F238E27FC236}">
                <a16:creationId xmlns:a16="http://schemas.microsoft.com/office/drawing/2014/main" id="{F24A53BA-E495-C305-E9B2-DAA089A8C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4" name="TextBox 3">
            <a:extLst>
              <a:ext uri="{FF2B5EF4-FFF2-40B4-BE49-F238E27FC236}">
                <a16:creationId xmlns:a16="http://schemas.microsoft.com/office/drawing/2014/main" id="{ADC0EB6C-0748-8F47-C2FD-99784A100F3B}"/>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spTree>
    <p:extLst>
      <p:ext uri="{BB962C8B-B14F-4D97-AF65-F5344CB8AC3E}">
        <p14:creationId xmlns:p14="http://schemas.microsoft.com/office/powerpoint/2010/main" val="1686709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F14C1-3B73-4896-F6ED-C566ECA3E1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269217-E3C0-65D4-1B41-ECB0500D3C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7964" cy="5938005"/>
          </a:xfrm>
          <a:prstGeom prst="rect">
            <a:avLst/>
          </a:prstGeom>
        </p:spPr>
      </p:pic>
      <p:sp>
        <p:nvSpPr>
          <p:cNvPr id="2" name="Rectangle 1">
            <a:extLst>
              <a:ext uri="{FF2B5EF4-FFF2-40B4-BE49-F238E27FC236}">
                <a16:creationId xmlns:a16="http://schemas.microsoft.com/office/drawing/2014/main" id="{1C868331-B19A-C881-6B03-ED9C25DBC55F}"/>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BC80E91A-9FF7-DAF4-4129-AFE2FB39A582}"/>
              </a:ext>
            </a:extLst>
          </p:cNvPr>
          <p:cNvSpPr txBox="1">
            <a:spLocks noGrp="1"/>
          </p:cNvSpPr>
          <p:nvPr>
            <p:ph type="title" idx="4294967295"/>
          </p:nvPr>
        </p:nvSpPr>
        <p:spPr>
          <a:xfrm>
            <a:off x="5719155" y="38549"/>
            <a:ext cx="6177375" cy="101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Where To Go From Here</a:t>
            </a:r>
          </a:p>
        </p:txBody>
      </p:sp>
      <p:sp>
        <p:nvSpPr>
          <p:cNvPr id="7" name="TextBox 6">
            <a:extLst>
              <a:ext uri="{FF2B5EF4-FFF2-40B4-BE49-F238E27FC236}">
                <a16:creationId xmlns:a16="http://schemas.microsoft.com/office/drawing/2014/main" id="{F543D2C2-DBAE-458F-E50C-5BB99ACA5289}"/>
              </a:ext>
            </a:extLst>
          </p:cNvPr>
          <p:cNvSpPr txBox="1"/>
          <p:nvPr/>
        </p:nvSpPr>
        <p:spPr>
          <a:xfrm>
            <a:off x="5719155" y="1049652"/>
            <a:ext cx="6177375"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An excellent resource to utilize is the </a:t>
            </a:r>
            <a:r>
              <a:rPr lang="en-US" dirty="0">
                <a:latin typeface="Arial" panose="020B0604020202020204" pitchFamily="34" charset="0"/>
                <a:cs typeface="Arial" panose="020B0604020202020204" pitchFamily="34" charset="0"/>
                <a:hlinkClick r:id="rId4"/>
              </a:rPr>
              <a:t>A-Z Topic Index</a:t>
            </a:r>
            <a:r>
              <a:rPr lang="en-US" dirty="0">
                <a:latin typeface="Arial" panose="020B0604020202020204" pitchFamily="34" charset="0"/>
                <a:cs typeface="Arial" panose="020B0604020202020204" pitchFamily="34" charset="0"/>
              </a:rPr>
              <a:t> on the Oregon OSHA website. It has lists of relevant publications, training materials, rules, interpretations, videos, and other miscellaneous materials.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want guidance in developing a safer work environment, you may consider our </a:t>
            </a:r>
            <a:r>
              <a:rPr lang="en-US" dirty="0">
                <a:latin typeface="Arial" panose="020B0604020202020204" pitchFamily="34" charset="0"/>
                <a:cs typeface="Arial" panose="020B0604020202020204" pitchFamily="34" charset="0"/>
                <a:hlinkClick r:id="rId5"/>
              </a:rPr>
              <a:t>free and confidential consultation service</a:t>
            </a:r>
            <a:r>
              <a:rPr lang="en-US" dirty="0">
                <a:latin typeface="Arial" panose="020B0604020202020204" pitchFamily="34" charset="0"/>
                <a:cs typeface="Arial" panose="020B0604020202020204" pitchFamily="34" charset="0"/>
              </a:rPr>
              <a:t>. Our consultants in workplace safety, industrial hygiene, and ergonomics can help you reduce accidents, related costs, and help you develop a comprehensive program to manage safety and health.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Congratulations, you’ve completed the </a:t>
            </a:r>
            <a:r>
              <a:rPr lang="en-US" i="1" dirty="0">
                <a:latin typeface="Arial" panose="020B0604020202020204" pitchFamily="34" charset="0"/>
                <a:cs typeface="Arial" panose="020B0604020202020204" pitchFamily="34" charset="0"/>
              </a:rPr>
              <a:t>Fundamentals of Fall </a:t>
            </a:r>
            <a:r>
              <a:rPr lang="en-US" i="1">
                <a:latin typeface="Arial" panose="020B0604020202020204" pitchFamily="34" charset="0"/>
                <a:cs typeface="Arial" panose="020B0604020202020204" pitchFamily="34" charset="0"/>
              </a:rPr>
              <a:t>Protection </a:t>
            </a:r>
            <a:r>
              <a:rPr lang="en-US">
                <a:latin typeface="Arial" panose="020B0604020202020204" pitchFamily="34" charset="0"/>
                <a:cs typeface="Arial" panose="020B0604020202020204" pitchFamily="34" charset="0"/>
              </a:rPr>
              <a:t>course.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48EA791-C3C9-12B5-12D1-2B91901373FC}"/>
              </a:ext>
            </a:extLst>
          </p:cNvPr>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6: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6" name="Picture 5">
            <a:extLst>
              <a:ext uri="{FF2B5EF4-FFF2-40B4-BE49-F238E27FC236}">
                <a16:creationId xmlns:a16="http://schemas.microsoft.com/office/drawing/2014/main" id="{C6FD2C19-FB8D-4BB2-9FE7-7D222DF05D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Tree>
    <p:extLst>
      <p:ext uri="{BB962C8B-B14F-4D97-AF65-F5344CB8AC3E}">
        <p14:creationId xmlns:p14="http://schemas.microsoft.com/office/powerpoint/2010/main" val="58181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A044674-8A04-E970-CAB7-BDE323693F76}"/>
              </a:ext>
            </a:extLst>
          </p:cNvPr>
          <p:cNvSpPr>
            <a:spLocks noGrp="1"/>
          </p:cNvSpPr>
          <p:nvPr>
            <p:ph type="title" idx="4294967295"/>
          </p:nvPr>
        </p:nvSpPr>
        <p:spPr>
          <a:xfrm>
            <a:off x="0" y="1"/>
            <a:ext cx="12192000" cy="586150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lt1"/>
                </a:solidFill>
                <a:effectLst/>
                <a:uLnTx/>
                <a:uFillTx/>
                <a:latin typeface="+mn-lt"/>
                <a:ea typeface="+mn-ea"/>
                <a:cs typeface="+mn-cs"/>
              </a:rPr>
              <a:t>Video: </a:t>
            </a:r>
            <a:r>
              <a:rPr kumimoji="0" lang="en-US" sz="4400" b="0" i="0" u="none" strike="noStrike" kern="1200" cap="none" spc="0" normalizeH="0" baseline="0" noProof="0" dirty="0">
                <a:ln>
                  <a:noFill/>
                </a:ln>
                <a:solidFill>
                  <a:schemeClr val="lt1"/>
                </a:solidFill>
                <a:effectLst/>
                <a:uLnTx/>
                <a:uFillTx/>
                <a:latin typeface="+mn-lt"/>
                <a:ea typeface="+mn-ea"/>
                <a:cs typeface="+mn-cs"/>
                <a:hlinkClick r:id="rId3"/>
              </a:rPr>
              <a:t>Aftermath</a:t>
            </a:r>
            <a:endParaRPr kumimoji="0" lang="en-US" sz="4400" b="0" i="0" u="none" strike="noStrike" kern="1200" cap="none" spc="0" normalizeH="0" baseline="0" noProof="0" dirty="0">
              <a:ln>
                <a:noFill/>
              </a:ln>
              <a:solidFill>
                <a:schemeClr val="lt1"/>
              </a:solidFill>
              <a:effectLst/>
              <a:uLnTx/>
              <a:uFillTx/>
              <a:latin typeface="+mn-lt"/>
              <a:ea typeface="+mn-ea"/>
              <a:cs typeface="+mn-cs"/>
            </a:endParaRPr>
          </a:p>
        </p:txBody>
      </p:sp>
      <p:sp>
        <p:nvSpPr>
          <p:cNvPr id="13" name="TextBox 12"/>
          <p:cNvSpPr txBox="1"/>
          <p:nvPr/>
        </p:nvSpPr>
        <p:spPr>
          <a:xfrm>
            <a:off x="202630" y="6093788"/>
            <a:ext cx="5798675" cy="523220"/>
          </a:xfrm>
          <a:prstGeom prst="rect">
            <a:avLst/>
          </a:prstGeom>
          <a:noFill/>
        </p:spPr>
        <p:txBody>
          <a:bodyPr wrap="square" rtlCol="0">
            <a:spAutoFit/>
          </a:bodyPr>
          <a:lstStyle/>
          <a:p>
            <a:r>
              <a:rPr lang="es-ES_trad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Tree>
    <p:extLst>
      <p:ext uri="{BB962C8B-B14F-4D97-AF65-F5344CB8AC3E}">
        <p14:creationId xmlns:p14="http://schemas.microsoft.com/office/powerpoint/2010/main" val="14228342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2219</TotalTime>
  <Words>3626</Words>
  <Application>Microsoft Office PowerPoint</Application>
  <PresentationFormat>Widescreen</PresentationFormat>
  <Paragraphs>636</Paragraphs>
  <Slides>81</Slides>
  <Notes>81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Calibri Light</vt:lpstr>
      <vt:lpstr>Verdana</vt:lpstr>
      <vt:lpstr>Office Theme</vt:lpstr>
      <vt:lpstr>Module 1: Introduction</vt:lpstr>
      <vt:lpstr>Disclaimer</vt:lpstr>
      <vt:lpstr>Video: The Russ Youngstrom Story</vt:lpstr>
      <vt:lpstr>Fall Hazards</vt:lpstr>
      <vt:lpstr>Video: Why Falls are Dangerous</vt:lpstr>
      <vt:lpstr>Fall Statistics</vt:lpstr>
      <vt:lpstr>Video: What is Fall Protection?</vt:lpstr>
      <vt:lpstr>Video: History of Fall Protection</vt:lpstr>
      <vt:lpstr>Video: Aftermath</vt:lpstr>
      <vt:lpstr>Accepted Claims</vt:lpstr>
      <vt:lpstr>Accepted Claims</vt:lpstr>
      <vt:lpstr>Violations</vt:lpstr>
      <vt:lpstr>Video: Who Needs Fall Protection?</vt:lpstr>
      <vt:lpstr>Video: Does Fall Protection Work?</vt:lpstr>
      <vt:lpstr>Module 2: Getting Started</vt:lpstr>
      <vt:lpstr>Video: OSHA Standards</vt:lpstr>
      <vt:lpstr>Oregon OSHA’s Fall Protection Standards</vt:lpstr>
      <vt:lpstr>Video: Risk Assessment</vt:lpstr>
      <vt:lpstr>Trigger Heights</vt:lpstr>
      <vt:lpstr>Video: Competent vs. Qualified</vt:lpstr>
      <vt:lpstr>Competent Persons</vt:lpstr>
      <vt:lpstr>Video: ABC’s of Fall Protection</vt:lpstr>
      <vt:lpstr>Video: Falling Objects</vt:lpstr>
      <vt:lpstr>Falling Objects</vt:lpstr>
      <vt:lpstr>Module 3: Options</vt:lpstr>
      <vt:lpstr>Video: Overview of Options</vt:lpstr>
      <vt:lpstr>Video: Eliminate</vt:lpstr>
      <vt:lpstr>Video: Prevent</vt:lpstr>
      <vt:lpstr>Guardrail Systems</vt:lpstr>
      <vt:lpstr>Fall-Restraint Systems</vt:lpstr>
      <vt:lpstr>Hole Covers</vt:lpstr>
      <vt:lpstr>Skylights</vt:lpstr>
      <vt:lpstr>Video: Control</vt:lpstr>
      <vt:lpstr>Fall-Arrest Systems</vt:lpstr>
      <vt:lpstr>Positioning Device Systems</vt:lpstr>
      <vt:lpstr>Safety Net System</vt:lpstr>
      <vt:lpstr>Video: Warn</vt:lpstr>
      <vt:lpstr>Warning Line System</vt:lpstr>
      <vt:lpstr>Safety Monitor</vt:lpstr>
      <vt:lpstr>Safety Monitor/Warning Lines</vt:lpstr>
      <vt:lpstr>Module 4: Demonstrations</vt:lpstr>
      <vt:lpstr>Video: Inspection/Maintenance</vt:lpstr>
      <vt:lpstr>Video: Donning a Harness</vt:lpstr>
      <vt:lpstr>Video: Anchors</vt:lpstr>
      <vt:lpstr>Module 4: demonstrations</vt:lpstr>
      <vt:lpstr>Anchor Types</vt:lpstr>
      <vt:lpstr>Anchor Types</vt:lpstr>
      <vt:lpstr>Anchor Types</vt:lpstr>
      <vt:lpstr>Anchor Types</vt:lpstr>
      <vt:lpstr>Anchor Types</vt:lpstr>
      <vt:lpstr>Anchor Types</vt:lpstr>
      <vt:lpstr>Video: Calculating Fall Distance</vt:lpstr>
      <vt:lpstr>Fall Distance Educator</vt:lpstr>
      <vt:lpstr>Swing Fall</vt:lpstr>
      <vt:lpstr>Video: Rescue</vt:lpstr>
      <vt:lpstr>Rescue</vt:lpstr>
      <vt:lpstr>Video: Inspection Example</vt:lpstr>
      <vt:lpstr>Module 5: Training</vt:lpstr>
      <vt:lpstr>Video: Purpose of Training</vt:lpstr>
      <vt:lpstr>Video: Training Topics</vt:lpstr>
      <vt:lpstr>Video: Train Your Team</vt:lpstr>
      <vt:lpstr>Training Certification</vt:lpstr>
      <vt:lpstr>Retraining</vt:lpstr>
      <vt:lpstr>Training Requirements</vt:lpstr>
      <vt:lpstr>Additional Resources</vt:lpstr>
      <vt:lpstr>Module 6: Conclusion</vt:lpstr>
      <vt:lpstr>Video: Safety Culture</vt:lpstr>
      <vt:lpstr>Safety Culture</vt:lpstr>
      <vt:lpstr>Video: Getting Started</vt:lpstr>
      <vt:lpstr>Fundamentals of Fall Protection - QUIZ </vt:lpstr>
      <vt:lpstr>Fundamentals of Fall Protection - QUIZ </vt:lpstr>
      <vt:lpstr>Fundamentals of Fall Protection - QUIZ </vt:lpstr>
      <vt:lpstr>Fundamentals of Fall Protection - QUIZ </vt:lpstr>
      <vt:lpstr>Fundamentals of Fall Protection - QUIZ </vt:lpstr>
      <vt:lpstr>Fundamentals of Fall Protection - QUIZ </vt:lpstr>
      <vt:lpstr>Fundamentals of Fall Protection - QUIZ </vt:lpstr>
      <vt:lpstr>Fundamentals of Fall Protection - QUIZ </vt:lpstr>
      <vt:lpstr>Fundamentals of Fall Protection - QUIZ </vt:lpstr>
      <vt:lpstr>Fundamentals of Fall Protection - QUIZ </vt:lpstr>
      <vt:lpstr>Fundamentals of Fall Protection – QUIZ ANSWERS </vt:lpstr>
      <vt:lpstr>Where To Go From Here</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101</cp:revision>
  <dcterms:created xsi:type="dcterms:W3CDTF">2018-12-06T15:15:36Z</dcterms:created>
  <dcterms:modified xsi:type="dcterms:W3CDTF">2025-03-31T15:57:34Z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2025-03-21T17:06:26Z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e042fe83-6ce7-4d96-add3-f762ba05ebe6</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