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sldIdLst>
    <p:sldId id="257" r:id="rId2"/>
    <p:sldId id="441" r:id="rId3"/>
    <p:sldId id="348" r:id="rId4"/>
    <p:sldId id="384" r:id="rId5"/>
    <p:sldId id="354" r:id="rId6"/>
    <p:sldId id="386" r:id="rId7"/>
    <p:sldId id="387" r:id="rId8"/>
    <p:sldId id="388" r:id="rId9"/>
    <p:sldId id="385" r:id="rId10"/>
    <p:sldId id="390" r:id="rId11"/>
    <p:sldId id="352" r:id="rId12"/>
    <p:sldId id="353" r:id="rId13"/>
    <p:sldId id="431" r:id="rId14"/>
    <p:sldId id="442" r:id="rId15"/>
    <p:sldId id="355" r:id="rId16"/>
    <p:sldId id="443" r:id="rId17"/>
    <p:sldId id="444" r:id="rId18"/>
    <p:sldId id="394" r:id="rId19"/>
    <p:sldId id="395" r:id="rId20"/>
    <p:sldId id="433" r:id="rId21"/>
    <p:sldId id="445" r:id="rId22"/>
    <p:sldId id="397" r:id="rId23"/>
    <p:sldId id="434" r:id="rId24"/>
    <p:sldId id="398" r:id="rId25"/>
    <p:sldId id="360" r:id="rId26"/>
    <p:sldId id="392" r:id="rId27"/>
    <p:sldId id="375" r:id="rId28"/>
    <p:sldId id="399" r:id="rId29"/>
    <p:sldId id="400" r:id="rId30"/>
    <p:sldId id="401" r:id="rId31"/>
    <p:sldId id="402" r:id="rId32"/>
    <p:sldId id="403" r:id="rId33"/>
    <p:sldId id="404" r:id="rId34"/>
    <p:sldId id="405" r:id="rId35"/>
    <p:sldId id="406" r:id="rId36"/>
    <p:sldId id="408" r:id="rId37"/>
    <p:sldId id="436" r:id="rId38"/>
    <p:sldId id="437" r:id="rId39"/>
    <p:sldId id="407" r:id="rId40"/>
    <p:sldId id="435" r:id="rId41"/>
    <p:sldId id="409" r:id="rId42"/>
    <p:sldId id="410" r:id="rId43"/>
    <p:sldId id="438" r:id="rId44"/>
    <p:sldId id="411" r:id="rId45"/>
    <p:sldId id="412" r:id="rId46"/>
    <p:sldId id="370" r:id="rId47"/>
    <p:sldId id="379" r:id="rId48"/>
    <p:sldId id="371" r:id="rId49"/>
    <p:sldId id="413" r:id="rId50"/>
    <p:sldId id="439" r:id="rId51"/>
    <p:sldId id="414" r:id="rId52"/>
    <p:sldId id="415" r:id="rId53"/>
    <p:sldId id="416" r:id="rId54"/>
    <p:sldId id="417" r:id="rId55"/>
    <p:sldId id="418" r:id="rId56"/>
    <p:sldId id="420" r:id="rId57"/>
    <p:sldId id="372" r:id="rId58"/>
    <p:sldId id="373" r:id="rId59"/>
    <p:sldId id="421" r:id="rId60"/>
    <p:sldId id="422" r:id="rId61"/>
    <p:sldId id="423" r:id="rId62"/>
    <p:sldId id="424" r:id="rId63"/>
    <p:sldId id="425" r:id="rId64"/>
    <p:sldId id="426" r:id="rId65"/>
    <p:sldId id="427" r:id="rId66"/>
    <p:sldId id="429" r:id="rId67"/>
    <p:sldId id="446" r:id="rId68"/>
    <p:sldId id="447" r:id="rId69"/>
    <p:sldId id="448" r:id="rId70"/>
    <p:sldId id="449" r:id="rId71"/>
    <p:sldId id="450" r:id="rId72"/>
    <p:sldId id="451" r:id="rId73"/>
    <p:sldId id="452" r:id="rId74"/>
    <p:sldId id="453" r:id="rId75"/>
    <p:sldId id="454" r:id="rId76"/>
    <p:sldId id="455" r:id="rId77"/>
    <p:sldId id="456" r:id="rId78"/>
    <p:sldId id="440" r:id="rId79"/>
    <p:sldId id="430"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cek Stephanie" initials="FS" lastIdx="3" clrIdx="0">
    <p:extLst>
      <p:ext uri="{19B8F6BF-5375-455C-9EA6-DF929625EA0E}">
        <p15:presenceInfo xmlns:p15="http://schemas.microsoft.com/office/powerpoint/2012/main" userId="Ficek Stephani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7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62" autoAdjust="0"/>
    <p:restoredTop sz="94602" autoAdjust="0"/>
  </p:normalViewPr>
  <p:slideViewPr>
    <p:cSldViewPr snapToGrid="0">
      <p:cViewPr varScale="1">
        <p:scale>
          <a:sx n="104" d="100"/>
          <a:sy n="104" d="100"/>
        </p:scale>
        <p:origin x="822" y="114"/>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ommentAuthors" Target="commen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29955-F981-4260-BFC2-0DC907102D4C}" type="datetimeFigureOut">
              <a:rPr lang="en-US" smtClean="0"/>
              <a:t>3/31/2025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C85C37-6C2B-4768-B9CF-DA6AC56DD7F0}" type="slidenum">
              <a:rPr lang="en-US" smtClean="0"/>
              <a:t>‹#›</a:t>
            </a:fld>
            <a:endParaRPr lang="en-US" dirty="0"/>
          </a:p>
        </p:txBody>
      </p:sp>
    </p:spTree>
    <p:extLst>
      <p:ext uri="{BB962C8B-B14F-4D97-AF65-F5344CB8AC3E}">
        <p14:creationId xmlns:p14="http://schemas.microsoft.com/office/powerpoint/2010/main" val="3740538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a:t>
            </a:fld>
            <a:endParaRPr lang="en-US" dirty="0"/>
          </a:p>
        </p:txBody>
      </p:sp>
    </p:spTree>
    <p:extLst>
      <p:ext uri="{BB962C8B-B14F-4D97-AF65-F5344CB8AC3E}">
        <p14:creationId xmlns:p14="http://schemas.microsoft.com/office/powerpoint/2010/main" val="2407614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https://vimeo.com/608744967</a:t>
            </a:r>
          </a:p>
        </p:txBody>
      </p:sp>
      <p:sp>
        <p:nvSpPr>
          <p:cNvPr id="4" name="Slide Number Placeholder 3"/>
          <p:cNvSpPr>
            <a:spLocks noGrp="1"/>
          </p:cNvSpPr>
          <p:nvPr>
            <p:ph type="sldNum" sz="quarter" idx="10"/>
          </p:nvPr>
        </p:nvSpPr>
        <p:spPr/>
        <p:txBody>
          <a:bodyPr/>
          <a:lstStyle/>
          <a:p>
            <a:fld id="{8EC85C37-6C2B-4768-B9CF-DA6AC56DD7F0}" type="slidenum">
              <a:rPr lang="en-US" smtClean="0"/>
              <a:t>10</a:t>
            </a:fld>
            <a:endParaRPr lang="en-US" dirty="0"/>
          </a:p>
        </p:txBody>
      </p:sp>
    </p:spTree>
    <p:extLst>
      <p:ext uri="{BB962C8B-B14F-4D97-AF65-F5344CB8AC3E}">
        <p14:creationId xmlns:p14="http://schemas.microsoft.com/office/powerpoint/2010/main" val="680737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11</a:t>
            </a:fld>
            <a:endParaRPr lang="en-US" dirty="0"/>
          </a:p>
        </p:txBody>
      </p:sp>
    </p:spTree>
    <p:extLst>
      <p:ext uri="{BB962C8B-B14F-4D97-AF65-F5344CB8AC3E}">
        <p14:creationId xmlns:p14="http://schemas.microsoft.com/office/powerpoint/2010/main" val="4023830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https://vimeo.com/608747421</a:t>
            </a:r>
          </a:p>
        </p:txBody>
      </p:sp>
      <p:sp>
        <p:nvSpPr>
          <p:cNvPr id="4" name="Slide Number Placeholder 3"/>
          <p:cNvSpPr>
            <a:spLocks noGrp="1"/>
          </p:cNvSpPr>
          <p:nvPr>
            <p:ph type="sldNum" sz="quarter" idx="10"/>
          </p:nvPr>
        </p:nvSpPr>
        <p:spPr/>
        <p:txBody>
          <a:bodyPr/>
          <a:lstStyle/>
          <a:p>
            <a:fld id="{8EC85C37-6C2B-4768-B9CF-DA6AC56DD7F0}" type="slidenum">
              <a:rPr lang="en-US" smtClean="0"/>
              <a:t>12</a:t>
            </a:fld>
            <a:endParaRPr lang="en-US" dirty="0"/>
          </a:p>
        </p:txBody>
      </p:sp>
    </p:spTree>
    <p:extLst>
      <p:ext uri="{BB962C8B-B14F-4D97-AF65-F5344CB8AC3E}">
        <p14:creationId xmlns:p14="http://schemas.microsoft.com/office/powerpoint/2010/main" val="2487931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13</a:t>
            </a:fld>
            <a:endParaRPr lang="en-US" dirty="0"/>
          </a:p>
        </p:txBody>
      </p:sp>
    </p:spTree>
    <p:extLst>
      <p:ext uri="{BB962C8B-B14F-4D97-AF65-F5344CB8AC3E}">
        <p14:creationId xmlns:p14="http://schemas.microsoft.com/office/powerpoint/2010/main" val="2386170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https://vimeo.com/608748432</a:t>
            </a:r>
          </a:p>
        </p:txBody>
      </p:sp>
      <p:sp>
        <p:nvSpPr>
          <p:cNvPr id="4" name="Slide Number Placeholder 3"/>
          <p:cNvSpPr>
            <a:spLocks noGrp="1"/>
          </p:cNvSpPr>
          <p:nvPr>
            <p:ph type="sldNum" sz="quarter" idx="10"/>
          </p:nvPr>
        </p:nvSpPr>
        <p:spPr/>
        <p:txBody>
          <a:bodyPr/>
          <a:lstStyle/>
          <a:p>
            <a:fld id="{8EC85C37-6C2B-4768-B9CF-DA6AC56DD7F0}" type="slidenum">
              <a:rPr lang="en-US" smtClean="0"/>
              <a:t>14</a:t>
            </a:fld>
            <a:endParaRPr lang="en-US" dirty="0"/>
          </a:p>
        </p:txBody>
      </p:sp>
    </p:spTree>
    <p:extLst>
      <p:ext uri="{BB962C8B-B14F-4D97-AF65-F5344CB8AC3E}">
        <p14:creationId xmlns:p14="http://schemas.microsoft.com/office/powerpoint/2010/main" val="3998056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15</a:t>
            </a:fld>
            <a:endParaRPr lang="en-US" dirty="0"/>
          </a:p>
        </p:txBody>
      </p:sp>
    </p:spTree>
    <p:extLst>
      <p:ext uri="{BB962C8B-B14F-4D97-AF65-F5344CB8AC3E}">
        <p14:creationId xmlns:p14="http://schemas.microsoft.com/office/powerpoint/2010/main" val="825583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https://vimeo.com/608750758</a:t>
            </a:r>
          </a:p>
        </p:txBody>
      </p:sp>
      <p:sp>
        <p:nvSpPr>
          <p:cNvPr id="4" name="Slide Number Placeholder 3"/>
          <p:cNvSpPr>
            <a:spLocks noGrp="1"/>
          </p:cNvSpPr>
          <p:nvPr>
            <p:ph type="sldNum" sz="quarter" idx="10"/>
          </p:nvPr>
        </p:nvSpPr>
        <p:spPr/>
        <p:txBody>
          <a:bodyPr/>
          <a:lstStyle/>
          <a:p>
            <a:fld id="{8EC85C37-6C2B-4768-B9CF-DA6AC56DD7F0}" type="slidenum">
              <a:rPr lang="en-US" smtClean="0"/>
              <a:t>16</a:t>
            </a:fld>
            <a:endParaRPr lang="en-US" dirty="0"/>
          </a:p>
        </p:txBody>
      </p:sp>
    </p:spTree>
    <p:extLst>
      <p:ext uri="{BB962C8B-B14F-4D97-AF65-F5344CB8AC3E}">
        <p14:creationId xmlns:p14="http://schemas.microsoft.com/office/powerpoint/2010/main" val="3252744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https://vimeo.com/608752333</a:t>
            </a:r>
          </a:p>
        </p:txBody>
      </p:sp>
      <p:sp>
        <p:nvSpPr>
          <p:cNvPr id="4" name="Slide Number Placeholder 3"/>
          <p:cNvSpPr>
            <a:spLocks noGrp="1"/>
          </p:cNvSpPr>
          <p:nvPr>
            <p:ph type="sldNum" sz="quarter" idx="10"/>
          </p:nvPr>
        </p:nvSpPr>
        <p:spPr/>
        <p:txBody>
          <a:bodyPr/>
          <a:lstStyle/>
          <a:p>
            <a:fld id="{8EC85C37-6C2B-4768-B9CF-DA6AC56DD7F0}" type="slidenum">
              <a:rPr lang="en-US" smtClean="0"/>
              <a:t>17</a:t>
            </a:fld>
            <a:endParaRPr lang="en-US" dirty="0"/>
          </a:p>
        </p:txBody>
      </p:sp>
    </p:spTree>
    <p:extLst>
      <p:ext uri="{BB962C8B-B14F-4D97-AF65-F5344CB8AC3E}">
        <p14:creationId xmlns:p14="http://schemas.microsoft.com/office/powerpoint/2010/main" val="3967404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18</a:t>
            </a:fld>
            <a:endParaRPr lang="en-US" dirty="0"/>
          </a:p>
        </p:txBody>
      </p:sp>
    </p:spTree>
    <p:extLst>
      <p:ext uri="{BB962C8B-B14F-4D97-AF65-F5344CB8AC3E}">
        <p14:creationId xmlns:p14="http://schemas.microsoft.com/office/powerpoint/2010/main" val="940420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19</a:t>
            </a:fld>
            <a:endParaRPr lang="en-US" dirty="0"/>
          </a:p>
        </p:txBody>
      </p:sp>
    </p:spTree>
    <p:extLst>
      <p:ext uri="{BB962C8B-B14F-4D97-AF65-F5344CB8AC3E}">
        <p14:creationId xmlns:p14="http://schemas.microsoft.com/office/powerpoint/2010/main" val="3329549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a:t>
            </a:fld>
            <a:endParaRPr lang="en-US" dirty="0"/>
          </a:p>
        </p:txBody>
      </p:sp>
    </p:spTree>
    <p:extLst>
      <p:ext uri="{BB962C8B-B14F-4D97-AF65-F5344CB8AC3E}">
        <p14:creationId xmlns:p14="http://schemas.microsoft.com/office/powerpoint/2010/main" val="3198545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20</a:t>
            </a:fld>
            <a:endParaRPr lang="en-US" dirty="0"/>
          </a:p>
        </p:txBody>
      </p:sp>
    </p:spTree>
    <p:extLst>
      <p:ext uri="{BB962C8B-B14F-4D97-AF65-F5344CB8AC3E}">
        <p14:creationId xmlns:p14="http://schemas.microsoft.com/office/powerpoint/2010/main" val="3553340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https://vimeo.com/608754316</a:t>
            </a:r>
          </a:p>
        </p:txBody>
      </p:sp>
      <p:sp>
        <p:nvSpPr>
          <p:cNvPr id="4" name="Slide Number Placeholder 3"/>
          <p:cNvSpPr>
            <a:spLocks noGrp="1"/>
          </p:cNvSpPr>
          <p:nvPr>
            <p:ph type="sldNum" sz="quarter" idx="10"/>
          </p:nvPr>
        </p:nvSpPr>
        <p:spPr/>
        <p:txBody>
          <a:bodyPr/>
          <a:lstStyle/>
          <a:p>
            <a:fld id="{8EC85C37-6C2B-4768-B9CF-DA6AC56DD7F0}" type="slidenum">
              <a:rPr lang="en-US" smtClean="0"/>
              <a:t>21</a:t>
            </a:fld>
            <a:endParaRPr lang="en-US" dirty="0"/>
          </a:p>
        </p:txBody>
      </p:sp>
    </p:spTree>
    <p:extLst>
      <p:ext uri="{BB962C8B-B14F-4D97-AF65-F5344CB8AC3E}">
        <p14:creationId xmlns:p14="http://schemas.microsoft.com/office/powerpoint/2010/main" val="3065282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22</a:t>
            </a:fld>
            <a:endParaRPr lang="en-US" dirty="0"/>
          </a:p>
        </p:txBody>
      </p:sp>
    </p:spTree>
    <p:extLst>
      <p:ext uri="{BB962C8B-B14F-4D97-AF65-F5344CB8AC3E}">
        <p14:creationId xmlns:p14="http://schemas.microsoft.com/office/powerpoint/2010/main" val="102969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23</a:t>
            </a:fld>
            <a:endParaRPr lang="en-US" dirty="0"/>
          </a:p>
        </p:txBody>
      </p:sp>
    </p:spTree>
    <p:extLst>
      <p:ext uri="{BB962C8B-B14F-4D97-AF65-F5344CB8AC3E}">
        <p14:creationId xmlns:p14="http://schemas.microsoft.com/office/powerpoint/2010/main" val="1462100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24</a:t>
            </a:fld>
            <a:endParaRPr lang="en-US" dirty="0"/>
          </a:p>
        </p:txBody>
      </p:sp>
    </p:spTree>
    <p:extLst>
      <p:ext uri="{BB962C8B-B14F-4D97-AF65-F5344CB8AC3E}">
        <p14:creationId xmlns:p14="http://schemas.microsoft.com/office/powerpoint/2010/main" val="2197254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25</a:t>
            </a:fld>
            <a:endParaRPr lang="en-US" dirty="0"/>
          </a:p>
        </p:txBody>
      </p:sp>
    </p:spTree>
    <p:extLst>
      <p:ext uri="{BB962C8B-B14F-4D97-AF65-F5344CB8AC3E}">
        <p14:creationId xmlns:p14="http://schemas.microsoft.com/office/powerpoint/2010/main" val="2925711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https://vimeo.com/608755515</a:t>
            </a:r>
          </a:p>
        </p:txBody>
      </p:sp>
      <p:sp>
        <p:nvSpPr>
          <p:cNvPr id="4" name="Slide Number Placeholder 3"/>
          <p:cNvSpPr>
            <a:spLocks noGrp="1"/>
          </p:cNvSpPr>
          <p:nvPr>
            <p:ph type="sldNum" sz="quarter" idx="10"/>
          </p:nvPr>
        </p:nvSpPr>
        <p:spPr/>
        <p:txBody>
          <a:bodyPr/>
          <a:lstStyle/>
          <a:p>
            <a:fld id="{8EC85C37-6C2B-4768-B9CF-DA6AC56DD7F0}" type="slidenum">
              <a:rPr lang="en-US" smtClean="0"/>
              <a:t>26</a:t>
            </a:fld>
            <a:endParaRPr lang="en-US" dirty="0"/>
          </a:p>
        </p:txBody>
      </p:sp>
    </p:spTree>
    <p:extLst>
      <p:ext uri="{BB962C8B-B14F-4D97-AF65-F5344CB8AC3E}">
        <p14:creationId xmlns:p14="http://schemas.microsoft.com/office/powerpoint/2010/main" val="3282002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27</a:t>
            </a:fld>
            <a:endParaRPr lang="en-US" dirty="0"/>
          </a:p>
        </p:txBody>
      </p:sp>
    </p:spTree>
    <p:extLst>
      <p:ext uri="{BB962C8B-B14F-4D97-AF65-F5344CB8AC3E}">
        <p14:creationId xmlns:p14="http://schemas.microsoft.com/office/powerpoint/2010/main" val="1467500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28</a:t>
            </a:fld>
            <a:endParaRPr lang="en-US" dirty="0"/>
          </a:p>
        </p:txBody>
      </p:sp>
    </p:spTree>
    <p:extLst>
      <p:ext uri="{BB962C8B-B14F-4D97-AF65-F5344CB8AC3E}">
        <p14:creationId xmlns:p14="http://schemas.microsoft.com/office/powerpoint/2010/main" val="1090086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29</a:t>
            </a:fld>
            <a:endParaRPr lang="en-US" dirty="0"/>
          </a:p>
        </p:txBody>
      </p:sp>
    </p:spTree>
    <p:extLst>
      <p:ext uri="{BB962C8B-B14F-4D97-AF65-F5344CB8AC3E}">
        <p14:creationId xmlns:p14="http://schemas.microsoft.com/office/powerpoint/2010/main" val="3967901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https://vimeo.com/608740654</a:t>
            </a:r>
          </a:p>
        </p:txBody>
      </p:sp>
      <p:sp>
        <p:nvSpPr>
          <p:cNvPr id="4" name="Slide Number Placeholder 3"/>
          <p:cNvSpPr>
            <a:spLocks noGrp="1"/>
          </p:cNvSpPr>
          <p:nvPr>
            <p:ph type="sldNum" sz="quarter" idx="10"/>
          </p:nvPr>
        </p:nvSpPr>
        <p:spPr/>
        <p:txBody>
          <a:bodyPr/>
          <a:lstStyle/>
          <a:p>
            <a:fld id="{8EC85C37-6C2B-4768-B9CF-DA6AC56DD7F0}" type="slidenum">
              <a:rPr lang="en-US" smtClean="0"/>
              <a:t>3</a:t>
            </a:fld>
            <a:endParaRPr lang="en-US" dirty="0"/>
          </a:p>
        </p:txBody>
      </p:sp>
    </p:spTree>
    <p:extLst>
      <p:ext uri="{BB962C8B-B14F-4D97-AF65-F5344CB8AC3E}">
        <p14:creationId xmlns:p14="http://schemas.microsoft.com/office/powerpoint/2010/main" val="544766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30</a:t>
            </a:fld>
            <a:endParaRPr lang="en-US" dirty="0"/>
          </a:p>
        </p:txBody>
      </p:sp>
    </p:spTree>
    <p:extLst>
      <p:ext uri="{BB962C8B-B14F-4D97-AF65-F5344CB8AC3E}">
        <p14:creationId xmlns:p14="http://schemas.microsoft.com/office/powerpoint/2010/main" val="3142254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https://vimeo.com/608757598</a:t>
            </a:r>
          </a:p>
        </p:txBody>
      </p:sp>
      <p:sp>
        <p:nvSpPr>
          <p:cNvPr id="4" name="Slide Number Placeholder 3"/>
          <p:cNvSpPr>
            <a:spLocks noGrp="1"/>
          </p:cNvSpPr>
          <p:nvPr>
            <p:ph type="sldNum" sz="quarter" idx="10"/>
          </p:nvPr>
        </p:nvSpPr>
        <p:spPr/>
        <p:txBody>
          <a:bodyPr/>
          <a:lstStyle/>
          <a:p>
            <a:fld id="{8EC85C37-6C2B-4768-B9CF-DA6AC56DD7F0}" type="slidenum">
              <a:rPr lang="en-US" smtClean="0"/>
              <a:t>31</a:t>
            </a:fld>
            <a:endParaRPr lang="en-US" dirty="0"/>
          </a:p>
        </p:txBody>
      </p:sp>
    </p:spTree>
    <p:extLst>
      <p:ext uri="{BB962C8B-B14F-4D97-AF65-F5344CB8AC3E}">
        <p14:creationId xmlns:p14="http://schemas.microsoft.com/office/powerpoint/2010/main" val="15418142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32</a:t>
            </a:fld>
            <a:endParaRPr lang="en-US" dirty="0"/>
          </a:p>
        </p:txBody>
      </p:sp>
    </p:spTree>
    <p:extLst>
      <p:ext uri="{BB962C8B-B14F-4D97-AF65-F5344CB8AC3E}">
        <p14:creationId xmlns:p14="http://schemas.microsoft.com/office/powerpoint/2010/main" val="668486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https://vimeo.com/608758233</a:t>
            </a:r>
          </a:p>
        </p:txBody>
      </p:sp>
      <p:sp>
        <p:nvSpPr>
          <p:cNvPr id="4" name="Slide Number Placeholder 3"/>
          <p:cNvSpPr>
            <a:spLocks noGrp="1"/>
          </p:cNvSpPr>
          <p:nvPr>
            <p:ph type="sldNum" sz="quarter" idx="10"/>
          </p:nvPr>
        </p:nvSpPr>
        <p:spPr/>
        <p:txBody>
          <a:bodyPr/>
          <a:lstStyle/>
          <a:p>
            <a:fld id="{8EC85C37-6C2B-4768-B9CF-DA6AC56DD7F0}" type="slidenum">
              <a:rPr lang="en-US" smtClean="0"/>
              <a:t>33</a:t>
            </a:fld>
            <a:endParaRPr lang="en-US" dirty="0"/>
          </a:p>
        </p:txBody>
      </p:sp>
    </p:spTree>
    <p:extLst>
      <p:ext uri="{BB962C8B-B14F-4D97-AF65-F5344CB8AC3E}">
        <p14:creationId xmlns:p14="http://schemas.microsoft.com/office/powerpoint/2010/main" val="357122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34</a:t>
            </a:fld>
            <a:endParaRPr lang="en-US" dirty="0"/>
          </a:p>
        </p:txBody>
      </p:sp>
    </p:spTree>
    <p:extLst>
      <p:ext uri="{BB962C8B-B14F-4D97-AF65-F5344CB8AC3E}">
        <p14:creationId xmlns:p14="http://schemas.microsoft.com/office/powerpoint/2010/main" val="28271149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https://vimeo.com/608759788</a:t>
            </a:r>
          </a:p>
        </p:txBody>
      </p:sp>
      <p:sp>
        <p:nvSpPr>
          <p:cNvPr id="4" name="Slide Number Placeholder 3"/>
          <p:cNvSpPr>
            <a:spLocks noGrp="1"/>
          </p:cNvSpPr>
          <p:nvPr>
            <p:ph type="sldNum" sz="quarter" idx="10"/>
          </p:nvPr>
        </p:nvSpPr>
        <p:spPr/>
        <p:txBody>
          <a:bodyPr/>
          <a:lstStyle/>
          <a:p>
            <a:fld id="{8EC85C37-6C2B-4768-B9CF-DA6AC56DD7F0}" type="slidenum">
              <a:rPr lang="en-US" smtClean="0"/>
              <a:t>35</a:t>
            </a:fld>
            <a:endParaRPr lang="en-US" dirty="0"/>
          </a:p>
        </p:txBody>
      </p:sp>
    </p:spTree>
    <p:extLst>
      <p:ext uri="{BB962C8B-B14F-4D97-AF65-F5344CB8AC3E}">
        <p14:creationId xmlns:p14="http://schemas.microsoft.com/office/powerpoint/2010/main" val="4870070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36</a:t>
            </a:fld>
            <a:endParaRPr lang="en-US" dirty="0"/>
          </a:p>
        </p:txBody>
      </p:sp>
    </p:spTree>
    <p:extLst>
      <p:ext uri="{BB962C8B-B14F-4D97-AF65-F5344CB8AC3E}">
        <p14:creationId xmlns:p14="http://schemas.microsoft.com/office/powerpoint/2010/main" val="36759586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37</a:t>
            </a:fld>
            <a:endParaRPr lang="en-US" dirty="0"/>
          </a:p>
        </p:txBody>
      </p:sp>
    </p:spTree>
    <p:extLst>
      <p:ext uri="{BB962C8B-B14F-4D97-AF65-F5344CB8AC3E}">
        <p14:creationId xmlns:p14="http://schemas.microsoft.com/office/powerpoint/2010/main" val="34926963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38</a:t>
            </a:fld>
            <a:endParaRPr lang="en-US" dirty="0"/>
          </a:p>
        </p:txBody>
      </p:sp>
    </p:spTree>
    <p:extLst>
      <p:ext uri="{BB962C8B-B14F-4D97-AF65-F5344CB8AC3E}">
        <p14:creationId xmlns:p14="http://schemas.microsoft.com/office/powerpoint/2010/main" val="22000272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https://vimeo.com/608760720</a:t>
            </a:r>
          </a:p>
        </p:txBody>
      </p:sp>
      <p:sp>
        <p:nvSpPr>
          <p:cNvPr id="4" name="Slide Number Placeholder 3"/>
          <p:cNvSpPr>
            <a:spLocks noGrp="1"/>
          </p:cNvSpPr>
          <p:nvPr>
            <p:ph type="sldNum" sz="quarter" idx="10"/>
          </p:nvPr>
        </p:nvSpPr>
        <p:spPr/>
        <p:txBody>
          <a:bodyPr/>
          <a:lstStyle/>
          <a:p>
            <a:fld id="{8EC85C37-6C2B-4768-B9CF-DA6AC56DD7F0}" type="slidenum">
              <a:rPr lang="en-US" smtClean="0"/>
              <a:t>39</a:t>
            </a:fld>
            <a:endParaRPr lang="en-US" dirty="0"/>
          </a:p>
        </p:txBody>
      </p:sp>
    </p:spTree>
    <p:extLst>
      <p:ext uri="{BB962C8B-B14F-4D97-AF65-F5344CB8AC3E}">
        <p14:creationId xmlns:p14="http://schemas.microsoft.com/office/powerpoint/2010/main" val="3080510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https://vimeo.com/608741643</a:t>
            </a:r>
          </a:p>
        </p:txBody>
      </p:sp>
      <p:sp>
        <p:nvSpPr>
          <p:cNvPr id="4" name="Slide Number Placeholder 3"/>
          <p:cNvSpPr>
            <a:spLocks noGrp="1"/>
          </p:cNvSpPr>
          <p:nvPr>
            <p:ph type="sldNum" sz="quarter" idx="10"/>
          </p:nvPr>
        </p:nvSpPr>
        <p:spPr/>
        <p:txBody>
          <a:bodyPr/>
          <a:lstStyle/>
          <a:p>
            <a:fld id="{8EC85C37-6C2B-4768-B9CF-DA6AC56DD7F0}" type="slidenum">
              <a:rPr lang="en-US" smtClean="0"/>
              <a:t>4</a:t>
            </a:fld>
            <a:endParaRPr lang="en-US" dirty="0"/>
          </a:p>
        </p:txBody>
      </p:sp>
    </p:spTree>
    <p:extLst>
      <p:ext uri="{BB962C8B-B14F-4D97-AF65-F5344CB8AC3E}">
        <p14:creationId xmlns:p14="http://schemas.microsoft.com/office/powerpoint/2010/main" val="42888190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40</a:t>
            </a:fld>
            <a:endParaRPr lang="en-US" dirty="0"/>
          </a:p>
        </p:txBody>
      </p:sp>
    </p:spTree>
    <p:extLst>
      <p:ext uri="{BB962C8B-B14F-4D97-AF65-F5344CB8AC3E}">
        <p14:creationId xmlns:p14="http://schemas.microsoft.com/office/powerpoint/2010/main" val="24921814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https://vimeo.com/608762514</a:t>
            </a:r>
          </a:p>
        </p:txBody>
      </p:sp>
      <p:sp>
        <p:nvSpPr>
          <p:cNvPr id="4" name="Slide Number Placeholder 3"/>
          <p:cNvSpPr>
            <a:spLocks noGrp="1"/>
          </p:cNvSpPr>
          <p:nvPr>
            <p:ph type="sldNum" sz="quarter" idx="10"/>
          </p:nvPr>
        </p:nvSpPr>
        <p:spPr/>
        <p:txBody>
          <a:bodyPr/>
          <a:lstStyle/>
          <a:p>
            <a:fld id="{8EC85C37-6C2B-4768-B9CF-DA6AC56DD7F0}" type="slidenum">
              <a:rPr lang="en-US" smtClean="0"/>
              <a:t>41</a:t>
            </a:fld>
            <a:endParaRPr lang="en-US" dirty="0"/>
          </a:p>
        </p:txBody>
      </p:sp>
    </p:spTree>
    <p:extLst>
      <p:ext uri="{BB962C8B-B14F-4D97-AF65-F5344CB8AC3E}">
        <p14:creationId xmlns:p14="http://schemas.microsoft.com/office/powerpoint/2010/main" val="36517146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42</a:t>
            </a:fld>
            <a:endParaRPr lang="en-US" dirty="0"/>
          </a:p>
        </p:txBody>
      </p:sp>
    </p:spTree>
    <p:extLst>
      <p:ext uri="{BB962C8B-B14F-4D97-AF65-F5344CB8AC3E}">
        <p14:creationId xmlns:p14="http://schemas.microsoft.com/office/powerpoint/2010/main" val="7110399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43</a:t>
            </a:fld>
            <a:endParaRPr lang="en-US" dirty="0"/>
          </a:p>
        </p:txBody>
      </p:sp>
    </p:spTree>
    <p:extLst>
      <p:ext uri="{BB962C8B-B14F-4D97-AF65-F5344CB8AC3E}">
        <p14:creationId xmlns:p14="http://schemas.microsoft.com/office/powerpoint/2010/main" val="9885264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44</a:t>
            </a:fld>
            <a:endParaRPr lang="en-US" dirty="0"/>
          </a:p>
        </p:txBody>
      </p:sp>
    </p:spTree>
    <p:extLst>
      <p:ext uri="{BB962C8B-B14F-4D97-AF65-F5344CB8AC3E}">
        <p14:creationId xmlns:p14="http://schemas.microsoft.com/office/powerpoint/2010/main" val="13461152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https://vimeo.com/608762514</a:t>
            </a:r>
          </a:p>
        </p:txBody>
      </p:sp>
      <p:sp>
        <p:nvSpPr>
          <p:cNvPr id="4" name="Slide Number Placeholder 3"/>
          <p:cNvSpPr>
            <a:spLocks noGrp="1"/>
          </p:cNvSpPr>
          <p:nvPr>
            <p:ph type="sldNum" sz="quarter" idx="10"/>
          </p:nvPr>
        </p:nvSpPr>
        <p:spPr/>
        <p:txBody>
          <a:bodyPr/>
          <a:lstStyle/>
          <a:p>
            <a:fld id="{8EC85C37-6C2B-4768-B9CF-DA6AC56DD7F0}" type="slidenum">
              <a:rPr lang="en-US" smtClean="0"/>
              <a:t>45</a:t>
            </a:fld>
            <a:endParaRPr lang="en-US" dirty="0"/>
          </a:p>
        </p:txBody>
      </p:sp>
    </p:spTree>
    <p:extLst>
      <p:ext uri="{BB962C8B-B14F-4D97-AF65-F5344CB8AC3E}">
        <p14:creationId xmlns:p14="http://schemas.microsoft.com/office/powerpoint/2010/main" val="26994572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46</a:t>
            </a:fld>
            <a:endParaRPr lang="en-US" dirty="0"/>
          </a:p>
        </p:txBody>
      </p:sp>
    </p:spTree>
    <p:extLst>
      <p:ext uri="{BB962C8B-B14F-4D97-AF65-F5344CB8AC3E}">
        <p14:creationId xmlns:p14="http://schemas.microsoft.com/office/powerpoint/2010/main" val="11566921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https://vimeo.com/608763486</a:t>
            </a:r>
          </a:p>
        </p:txBody>
      </p:sp>
      <p:sp>
        <p:nvSpPr>
          <p:cNvPr id="4" name="Slide Number Placeholder 3"/>
          <p:cNvSpPr>
            <a:spLocks noGrp="1"/>
          </p:cNvSpPr>
          <p:nvPr>
            <p:ph type="sldNum" sz="quarter" idx="10"/>
          </p:nvPr>
        </p:nvSpPr>
        <p:spPr/>
        <p:txBody>
          <a:bodyPr/>
          <a:lstStyle/>
          <a:p>
            <a:fld id="{8EC85C37-6C2B-4768-B9CF-DA6AC56DD7F0}" type="slidenum">
              <a:rPr lang="en-US" smtClean="0"/>
              <a:t>47</a:t>
            </a:fld>
            <a:endParaRPr lang="en-US" dirty="0"/>
          </a:p>
        </p:txBody>
      </p:sp>
    </p:spTree>
    <p:extLst>
      <p:ext uri="{BB962C8B-B14F-4D97-AF65-F5344CB8AC3E}">
        <p14:creationId xmlns:p14="http://schemas.microsoft.com/office/powerpoint/2010/main" val="21739004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48</a:t>
            </a:fld>
            <a:endParaRPr lang="en-US" dirty="0"/>
          </a:p>
        </p:txBody>
      </p:sp>
    </p:spTree>
    <p:extLst>
      <p:ext uri="{BB962C8B-B14F-4D97-AF65-F5344CB8AC3E}">
        <p14:creationId xmlns:p14="http://schemas.microsoft.com/office/powerpoint/2010/main" val="14087358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https://vimeo.com/608764775</a:t>
            </a:r>
          </a:p>
        </p:txBody>
      </p:sp>
      <p:sp>
        <p:nvSpPr>
          <p:cNvPr id="4" name="Slide Number Placeholder 3"/>
          <p:cNvSpPr>
            <a:spLocks noGrp="1"/>
          </p:cNvSpPr>
          <p:nvPr>
            <p:ph type="sldNum" sz="quarter" idx="10"/>
          </p:nvPr>
        </p:nvSpPr>
        <p:spPr/>
        <p:txBody>
          <a:bodyPr/>
          <a:lstStyle/>
          <a:p>
            <a:fld id="{8EC85C37-6C2B-4768-B9CF-DA6AC56DD7F0}" type="slidenum">
              <a:rPr lang="en-US" smtClean="0"/>
              <a:t>49</a:t>
            </a:fld>
            <a:endParaRPr lang="en-US" dirty="0"/>
          </a:p>
        </p:txBody>
      </p:sp>
    </p:spTree>
    <p:extLst>
      <p:ext uri="{BB962C8B-B14F-4D97-AF65-F5344CB8AC3E}">
        <p14:creationId xmlns:p14="http://schemas.microsoft.com/office/powerpoint/2010/main" val="1272479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5</a:t>
            </a:fld>
            <a:endParaRPr lang="en-US" dirty="0"/>
          </a:p>
        </p:txBody>
      </p:sp>
    </p:spTree>
    <p:extLst>
      <p:ext uri="{BB962C8B-B14F-4D97-AF65-F5344CB8AC3E}">
        <p14:creationId xmlns:p14="http://schemas.microsoft.com/office/powerpoint/2010/main" val="22316051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50</a:t>
            </a:fld>
            <a:endParaRPr lang="en-US" dirty="0"/>
          </a:p>
        </p:txBody>
      </p:sp>
    </p:spTree>
    <p:extLst>
      <p:ext uri="{BB962C8B-B14F-4D97-AF65-F5344CB8AC3E}">
        <p14:creationId xmlns:p14="http://schemas.microsoft.com/office/powerpoint/2010/main" val="32752397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51</a:t>
            </a:fld>
            <a:endParaRPr lang="en-US" dirty="0"/>
          </a:p>
        </p:txBody>
      </p:sp>
    </p:spTree>
    <p:extLst>
      <p:ext uri="{BB962C8B-B14F-4D97-AF65-F5344CB8AC3E}">
        <p14:creationId xmlns:p14="http://schemas.microsoft.com/office/powerpoint/2010/main" val="40313362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52</a:t>
            </a:fld>
            <a:endParaRPr lang="en-US" dirty="0"/>
          </a:p>
        </p:txBody>
      </p:sp>
    </p:spTree>
    <p:extLst>
      <p:ext uri="{BB962C8B-B14F-4D97-AF65-F5344CB8AC3E}">
        <p14:creationId xmlns:p14="http://schemas.microsoft.com/office/powerpoint/2010/main" val="4726140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53</a:t>
            </a:fld>
            <a:endParaRPr lang="en-US" dirty="0"/>
          </a:p>
        </p:txBody>
      </p:sp>
    </p:spTree>
    <p:extLst>
      <p:ext uri="{BB962C8B-B14F-4D97-AF65-F5344CB8AC3E}">
        <p14:creationId xmlns:p14="http://schemas.microsoft.com/office/powerpoint/2010/main" val="40045768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https://vimeo.com/608766418</a:t>
            </a:r>
          </a:p>
        </p:txBody>
      </p:sp>
      <p:sp>
        <p:nvSpPr>
          <p:cNvPr id="4" name="Slide Number Placeholder 3"/>
          <p:cNvSpPr>
            <a:spLocks noGrp="1"/>
          </p:cNvSpPr>
          <p:nvPr>
            <p:ph type="sldNum" sz="quarter" idx="10"/>
          </p:nvPr>
        </p:nvSpPr>
        <p:spPr/>
        <p:txBody>
          <a:bodyPr/>
          <a:lstStyle/>
          <a:p>
            <a:fld id="{8EC85C37-6C2B-4768-B9CF-DA6AC56DD7F0}" type="slidenum">
              <a:rPr lang="en-US" smtClean="0"/>
              <a:t>54</a:t>
            </a:fld>
            <a:endParaRPr lang="en-US" dirty="0"/>
          </a:p>
        </p:txBody>
      </p:sp>
    </p:spTree>
    <p:extLst>
      <p:ext uri="{BB962C8B-B14F-4D97-AF65-F5344CB8AC3E}">
        <p14:creationId xmlns:p14="http://schemas.microsoft.com/office/powerpoint/2010/main" val="38295793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https://vimeo.com/608767164</a:t>
            </a:r>
          </a:p>
        </p:txBody>
      </p:sp>
      <p:sp>
        <p:nvSpPr>
          <p:cNvPr id="4" name="Slide Number Placeholder 3"/>
          <p:cNvSpPr>
            <a:spLocks noGrp="1"/>
          </p:cNvSpPr>
          <p:nvPr>
            <p:ph type="sldNum" sz="quarter" idx="10"/>
          </p:nvPr>
        </p:nvSpPr>
        <p:spPr/>
        <p:txBody>
          <a:bodyPr/>
          <a:lstStyle/>
          <a:p>
            <a:fld id="{8EC85C37-6C2B-4768-B9CF-DA6AC56DD7F0}" type="slidenum">
              <a:rPr lang="en-US" smtClean="0"/>
              <a:t>55</a:t>
            </a:fld>
            <a:endParaRPr lang="en-US" dirty="0"/>
          </a:p>
        </p:txBody>
      </p:sp>
    </p:spTree>
    <p:extLst>
      <p:ext uri="{BB962C8B-B14F-4D97-AF65-F5344CB8AC3E}">
        <p14:creationId xmlns:p14="http://schemas.microsoft.com/office/powerpoint/2010/main" val="5567013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https://vimeo.com/608767723</a:t>
            </a:r>
          </a:p>
        </p:txBody>
      </p:sp>
      <p:sp>
        <p:nvSpPr>
          <p:cNvPr id="4" name="Slide Number Placeholder 3"/>
          <p:cNvSpPr>
            <a:spLocks noGrp="1"/>
          </p:cNvSpPr>
          <p:nvPr>
            <p:ph type="sldNum" sz="quarter" idx="10"/>
          </p:nvPr>
        </p:nvSpPr>
        <p:spPr/>
        <p:txBody>
          <a:bodyPr/>
          <a:lstStyle/>
          <a:p>
            <a:fld id="{8EC85C37-6C2B-4768-B9CF-DA6AC56DD7F0}" type="slidenum">
              <a:rPr lang="en-US" smtClean="0"/>
              <a:t>56</a:t>
            </a:fld>
            <a:endParaRPr lang="en-US" dirty="0"/>
          </a:p>
        </p:txBody>
      </p:sp>
    </p:spTree>
    <p:extLst>
      <p:ext uri="{BB962C8B-B14F-4D97-AF65-F5344CB8AC3E}">
        <p14:creationId xmlns:p14="http://schemas.microsoft.com/office/powerpoint/2010/main" val="36332191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57</a:t>
            </a:fld>
            <a:endParaRPr lang="en-US" dirty="0"/>
          </a:p>
        </p:txBody>
      </p:sp>
    </p:spTree>
    <p:extLst>
      <p:ext uri="{BB962C8B-B14F-4D97-AF65-F5344CB8AC3E}">
        <p14:creationId xmlns:p14="http://schemas.microsoft.com/office/powerpoint/2010/main" val="33575337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https://vimeo.com/608768672</a:t>
            </a:r>
          </a:p>
        </p:txBody>
      </p:sp>
      <p:sp>
        <p:nvSpPr>
          <p:cNvPr id="4" name="Slide Number Placeholder 3"/>
          <p:cNvSpPr>
            <a:spLocks noGrp="1"/>
          </p:cNvSpPr>
          <p:nvPr>
            <p:ph type="sldNum" sz="quarter" idx="10"/>
          </p:nvPr>
        </p:nvSpPr>
        <p:spPr/>
        <p:txBody>
          <a:bodyPr/>
          <a:lstStyle/>
          <a:p>
            <a:fld id="{8EC85C37-6C2B-4768-B9CF-DA6AC56DD7F0}" type="slidenum">
              <a:rPr lang="en-US" smtClean="0"/>
              <a:t>58</a:t>
            </a:fld>
            <a:endParaRPr lang="en-US" dirty="0"/>
          </a:p>
        </p:txBody>
      </p:sp>
    </p:spTree>
    <p:extLst>
      <p:ext uri="{BB962C8B-B14F-4D97-AF65-F5344CB8AC3E}">
        <p14:creationId xmlns:p14="http://schemas.microsoft.com/office/powerpoint/2010/main" val="15634175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https://vimeo.com/608770778</a:t>
            </a:r>
          </a:p>
        </p:txBody>
      </p:sp>
      <p:sp>
        <p:nvSpPr>
          <p:cNvPr id="4" name="Slide Number Placeholder 3"/>
          <p:cNvSpPr>
            <a:spLocks noGrp="1"/>
          </p:cNvSpPr>
          <p:nvPr>
            <p:ph type="sldNum" sz="quarter" idx="10"/>
          </p:nvPr>
        </p:nvSpPr>
        <p:spPr/>
        <p:txBody>
          <a:bodyPr/>
          <a:lstStyle/>
          <a:p>
            <a:fld id="{8EC85C37-6C2B-4768-B9CF-DA6AC56DD7F0}" type="slidenum">
              <a:rPr lang="en-US" smtClean="0"/>
              <a:t>59</a:t>
            </a:fld>
            <a:endParaRPr lang="en-US" dirty="0"/>
          </a:p>
        </p:txBody>
      </p:sp>
    </p:spTree>
    <p:extLst>
      <p:ext uri="{BB962C8B-B14F-4D97-AF65-F5344CB8AC3E}">
        <p14:creationId xmlns:p14="http://schemas.microsoft.com/office/powerpoint/2010/main" val="4005713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6</a:t>
            </a:fld>
            <a:endParaRPr lang="en-US" dirty="0"/>
          </a:p>
        </p:txBody>
      </p:sp>
    </p:spTree>
    <p:extLst>
      <p:ext uri="{BB962C8B-B14F-4D97-AF65-F5344CB8AC3E}">
        <p14:creationId xmlns:p14="http://schemas.microsoft.com/office/powerpoint/2010/main" val="35254212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https://vimeo.com/608772056</a:t>
            </a:r>
          </a:p>
        </p:txBody>
      </p:sp>
      <p:sp>
        <p:nvSpPr>
          <p:cNvPr id="4" name="Slide Number Placeholder 3"/>
          <p:cNvSpPr>
            <a:spLocks noGrp="1"/>
          </p:cNvSpPr>
          <p:nvPr>
            <p:ph type="sldNum" sz="quarter" idx="10"/>
          </p:nvPr>
        </p:nvSpPr>
        <p:spPr/>
        <p:txBody>
          <a:bodyPr/>
          <a:lstStyle/>
          <a:p>
            <a:fld id="{8EC85C37-6C2B-4768-B9CF-DA6AC56DD7F0}" type="slidenum">
              <a:rPr lang="en-US" smtClean="0"/>
              <a:t>60</a:t>
            </a:fld>
            <a:endParaRPr lang="en-US" dirty="0"/>
          </a:p>
        </p:txBody>
      </p:sp>
    </p:spTree>
    <p:extLst>
      <p:ext uri="{BB962C8B-B14F-4D97-AF65-F5344CB8AC3E}">
        <p14:creationId xmlns:p14="http://schemas.microsoft.com/office/powerpoint/2010/main" val="15360704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61</a:t>
            </a:fld>
            <a:endParaRPr lang="en-US" dirty="0"/>
          </a:p>
        </p:txBody>
      </p:sp>
    </p:spTree>
    <p:extLst>
      <p:ext uri="{BB962C8B-B14F-4D97-AF65-F5344CB8AC3E}">
        <p14:creationId xmlns:p14="http://schemas.microsoft.com/office/powerpoint/2010/main" val="7795177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62</a:t>
            </a:fld>
            <a:endParaRPr lang="en-US" dirty="0"/>
          </a:p>
        </p:txBody>
      </p:sp>
    </p:spTree>
    <p:extLst>
      <p:ext uri="{BB962C8B-B14F-4D97-AF65-F5344CB8AC3E}">
        <p14:creationId xmlns:p14="http://schemas.microsoft.com/office/powerpoint/2010/main" val="6775055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63</a:t>
            </a:fld>
            <a:endParaRPr lang="en-US" dirty="0"/>
          </a:p>
        </p:txBody>
      </p:sp>
    </p:spTree>
    <p:extLst>
      <p:ext uri="{BB962C8B-B14F-4D97-AF65-F5344CB8AC3E}">
        <p14:creationId xmlns:p14="http://schemas.microsoft.com/office/powerpoint/2010/main" val="12965852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64</a:t>
            </a:fld>
            <a:endParaRPr lang="en-US" dirty="0"/>
          </a:p>
        </p:txBody>
      </p:sp>
    </p:spTree>
    <p:extLst>
      <p:ext uri="{BB962C8B-B14F-4D97-AF65-F5344CB8AC3E}">
        <p14:creationId xmlns:p14="http://schemas.microsoft.com/office/powerpoint/2010/main" val="26468373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https://vimeo.com/608773492</a:t>
            </a:r>
          </a:p>
        </p:txBody>
      </p:sp>
      <p:sp>
        <p:nvSpPr>
          <p:cNvPr id="4" name="Slide Number Placeholder 3"/>
          <p:cNvSpPr>
            <a:spLocks noGrp="1"/>
          </p:cNvSpPr>
          <p:nvPr>
            <p:ph type="sldNum" sz="quarter" idx="10"/>
          </p:nvPr>
        </p:nvSpPr>
        <p:spPr/>
        <p:txBody>
          <a:bodyPr/>
          <a:lstStyle/>
          <a:p>
            <a:fld id="{8EC85C37-6C2B-4768-B9CF-DA6AC56DD7F0}" type="slidenum">
              <a:rPr lang="en-US" smtClean="0"/>
              <a:t>65</a:t>
            </a:fld>
            <a:endParaRPr lang="en-US" dirty="0"/>
          </a:p>
        </p:txBody>
      </p:sp>
    </p:spTree>
    <p:extLst>
      <p:ext uri="{BB962C8B-B14F-4D97-AF65-F5344CB8AC3E}">
        <p14:creationId xmlns:p14="http://schemas.microsoft.com/office/powerpoint/2010/main" val="31514775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66</a:t>
            </a:fld>
            <a:endParaRPr lang="en-US" dirty="0"/>
          </a:p>
        </p:txBody>
      </p:sp>
    </p:spTree>
    <p:extLst>
      <p:ext uri="{BB962C8B-B14F-4D97-AF65-F5344CB8AC3E}">
        <p14:creationId xmlns:p14="http://schemas.microsoft.com/office/powerpoint/2010/main" val="27694421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6215A-2EEF-5A41-1CF2-7F7DB82E70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1D26B5-8646-AD04-2AF2-9110C81D11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C8A6D8-B918-E12A-436C-E222BA0A82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0A248C-9344-A170-AC5B-3FD1787EDB6D}"/>
              </a:ext>
            </a:extLst>
          </p:cNvPr>
          <p:cNvSpPr>
            <a:spLocks noGrp="1"/>
          </p:cNvSpPr>
          <p:nvPr>
            <p:ph type="sldNum" sz="quarter" idx="10"/>
          </p:nvPr>
        </p:nvSpPr>
        <p:spPr/>
        <p:txBody>
          <a:bodyPr/>
          <a:lstStyle/>
          <a:p>
            <a:fld id="{8EC85C37-6C2B-4768-B9CF-DA6AC56DD7F0}" type="slidenum">
              <a:rPr lang="en-US" smtClean="0"/>
              <a:t>67</a:t>
            </a:fld>
            <a:endParaRPr lang="en-US" dirty="0"/>
          </a:p>
        </p:txBody>
      </p:sp>
    </p:spTree>
    <p:extLst>
      <p:ext uri="{BB962C8B-B14F-4D97-AF65-F5344CB8AC3E}">
        <p14:creationId xmlns:p14="http://schemas.microsoft.com/office/powerpoint/2010/main" val="1518844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AAC56-F6FE-49DA-8ACA-AF44F1E6D6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8DC2C9-DF7C-C909-EF16-EAEEDB5E9C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E3AE2F-4B83-AE7A-DF0A-B1C2C5FD43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B65F07-1B93-42F6-789F-9327366CEF65}"/>
              </a:ext>
            </a:extLst>
          </p:cNvPr>
          <p:cNvSpPr>
            <a:spLocks noGrp="1"/>
          </p:cNvSpPr>
          <p:nvPr>
            <p:ph type="sldNum" sz="quarter" idx="10"/>
          </p:nvPr>
        </p:nvSpPr>
        <p:spPr/>
        <p:txBody>
          <a:bodyPr/>
          <a:lstStyle/>
          <a:p>
            <a:fld id="{8EC85C37-6C2B-4768-B9CF-DA6AC56DD7F0}" type="slidenum">
              <a:rPr lang="en-US" smtClean="0"/>
              <a:t>68</a:t>
            </a:fld>
            <a:endParaRPr lang="en-US" dirty="0"/>
          </a:p>
        </p:txBody>
      </p:sp>
    </p:spTree>
    <p:extLst>
      <p:ext uri="{BB962C8B-B14F-4D97-AF65-F5344CB8AC3E}">
        <p14:creationId xmlns:p14="http://schemas.microsoft.com/office/powerpoint/2010/main" val="8614090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C8658-91C0-D839-DF06-4079647BC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02E77-75BC-6FF7-AE4E-9E211FBE96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C9143A-5E78-C0FA-E9B8-A121DB945C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0CB5CC-A8D6-3FFB-BAAA-A53DE9AA8581}"/>
              </a:ext>
            </a:extLst>
          </p:cNvPr>
          <p:cNvSpPr>
            <a:spLocks noGrp="1"/>
          </p:cNvSpPr>
          <p:nvPr>
            <p:ph type="sldNum" sz="quarter" idx="10"/>
          </p:nvPr>
        </p:nvSpPr>
        <p:spPr/>
        <p:txBody>
          <a:bodyPr/>
          <a:lstStyle/>
          <a:p>
            <a:fld id="{8EC85C37-6C2B-4768-B9CF-DA6AC56DD7F0}" type="slidenum">
              <a:rPr lang="en-US" smtClean="0"/>
              <a:t>69</a:t>
            </a:fld>
            <a:endParaRPr lang="en-US" dirty="0"/>
          </a:p>
        </p:txBody>
      </p:sp>
    </p:spTree>
    <p:extLst>
      <p:ext uri="{BB962C8B-B14F-4D97-AF65-F5344CB8AC3E}">
        <p14:creationId xmlns:p14="http://schemas.microsoft.com/office/powerpoint/2010/main" val="3065024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7</a:t>
            </a:fld>
            <a:endParaRPr lang="en-US" dirty="0"/>
          </a:p>
        </p:txBody>
      </p:sp>
    </p:spTree>
    <p:extLst>
      <p:ext uri="{BB962C8B-B14F-4D97-AF65-F5344CB8AC3E}">
        <p14:creationId xmlns:p14="http://schemas.microsoft.com/office/powerpoint/2010/main" val="1147589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83DC9-DE8B-2388-FA2C-86389C0BD8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0175EE-6683-3A66-015D-24E2517C71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378890-35DC-1712-1510-CB6FB93C02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E10466-58DF-840A-CF43-689302372E16}"/>
              </a:ext>
            </a:extLst>
          </p:cNvPr>
          <p:cNvSpPr>
            <a:spLocks noGrp="1"/>
          </p:cNvSpPr>
          <p:nvPr>
            <p:ph type="sldNum" sz="quarter" idx="10"/>
          </p:nvPr>
        </p:nvSpPr>
        <p:spPr/>
        <p:txBody>
          <a:bodyPr/>
          <a:lstStyle/>
          <a:p>
            <a:fld id="{8EC85C37-6C2B-4768-B9CF-DA6AC56DD7F0}" type="slidenum">
              <a:rPr lang="en-US" smtClean="0"/>
              <a:t>70</a:t>
            </a:fld>
            <a:endParaRPr lang="en-US" dirty="0"/>
          </a:p>
        </p:txBody>
      </p:sp>
    </p:spTree>
    <p:extLst>
      <p:ext uri="{BB962C8B-B14F-4D97-AF65-F5344CB8AC3E}">
        <p14:creationId xmlns:p14="http://schemas.microsoft.com/office/powerpoint/2010/main" val="26058354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94C97-F837-6CDE-6010-792EB1988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6D6BDD-62F5-92A6-6992-AA4B4E764A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B0A538-85BB-240D-E653-9768E6D656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E5DAE2-6678-30D5-1562-BD20ABDC4767}"/>
              </a:ext>
            </a:extLst>
          </p:cNvPr>
          <p:cNvSpPr>
            <a:spLocks noGrp="1"/>
          </p:cNvSpPr>
          <p:nvPr>
            <p:ph type="sldNum" sz="quarter" idx="10"/>
          </p:nvPr>
        </p:nvSpPr>
        <p:spPr/>
        <p:txBody>
          <a:bodyPr/>
          <a:lstStyle/>
          <a:p>
            <a:fld id="{8EC85C37-6C2B-4768-B9CF-DA6AC56DD7F0}" type="slidenum">
              <a:rPr lang="en-US" smtClean="0"/>
              <a:t>71</a:t>
            </a:fld>
            <a:endParaRPr lang="en-US" dirty="0"/>
          </a:p>
        </p:txBody>
      </p:sp>
    </p:spTree>
    <p:extLst>
      <p:ext uri="{BB962C8B-B14F-4D97-AF65-F5344CB8AC3E}">
        <p14:creationId xmlns:p14="http://schemas.microsoft.com/office/powerpoint/2010/main" val="15649804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52483-C3EE-88AF-F35B-4209A453DB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FA5D1-6DC2-32E7-9C67-0A5796D073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902F23-0678-6E33-5AD3-09F7A4C613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AAA01D-94EE-37B9-1E5D-F24FAC6E0A49}"/>
              </a:ext>
            </a:extLst>
          </p:cNvPr>
          <p:cNvSpPr>
            <a:spLocks noGrp="1"/>
          </p:cNvSpPr>
          <p:nvPr>
            <p:ph type="sldNum" sz="quarter" idx="10"/>
          </p:nvPr>
        </p:nvSpPr>
        <p:spPr/>
        <p:txBody>
          <a:bodyPr/>
          <a:lstStyle/>
          <a:p>
            <a:fld id="{8EC85C37-6C2B-4768-B9CF-DA6AC56DD7F0}" type="slidenum">
              <a:rPr lang="en-US" smtClean="0"/>
              <a:t>72</a:t>
            </a:fld>
            <a:endParaRPr lang="en-US" dirty="0"/>
          </a:p>
        </p:txBody>
      </p:sp>
    </p:spTree>
    <p:extLst>
      <p:ext uri="{BB962C8B-B14F-4D97-AF65-F5344CB8AC3E}">
        <p14:creationId xmlns:p14="http://schemas.microsoft.com/office/powerpoint/2010/main" val="25478348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82F27-7306-D3A6-1A0E-32C5310605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9C3FE2-E5C6-4519-F73B-A093C572B9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25CD1C-F332-A2DB-7DE7-6B1C3CBED5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E39B24-4815-77A2-334B-50B339FD2FBB}"/>
              </a:ext>
            </a:extLst>
          </p:cNvPr>
          <p:cNvSpPr>
            <a:spLocks noGrp="1"/>
          </p:cNvSpPr>
          <p:nvPr>
            <p:ph type="sldNum" sz="quarter" idx="10"/>
          </p:nvPr>
        </p:nvSpPr>
        <p:spPr/>
        <p:txBody>
          <a:bodyPr/>
          <a:lstStyle/>
          <a:p>
            <a:fld id="{8EC85C37-6C2B-4768-B9CF-DA6AC56DD7F0}" type="slidenum">
              <a:rPr lang="en-US" smtClean="0"/>
              <a:t>73</a:t>
            </a:fld>
            <a:endParaRPr lang="en-US" dirty="0"/>
          </a:p>
        </p:txBody>
      </p:sp>
    </p:spTree>
    <p:extLst>
      <p:ext uri="{BB962C8B-B14F-4D97-AF65-F5344CB8AC3E}">
        <p14:creationId xmlns:p14="http://schemas.microsoft.com/office/powerpoint/2010/main" val="18029891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E621D-1F28-F025-E11E-24F3BD2906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C5FAFF-0439-BA6E-EF80-DDD1E70B61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B75924-3419-8AA4-07D6-784AB2D280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7AF589-45B0-4EBE-1389-57C9E4B97769}"/>
              </a:ext>
            </a:extLst>
          </p:cNvPr>
          <p:cNvSpPr>
            <a:spLocks noGrp="1"/>
          </p:cNvSpPr>
          <p:nvPr>
            <p:ph type="sldNum" sz="quarter" idx="10"/>
          </p:nvPr>
        </p:nvSpPr>
        <p:spPr/>
        <p:txBody>
          <a:bodyPr/>
          <a:lstStyle/>
          <a:p>
            <a:fld id="{8EC85C37-6C2B-4768-B9CF-DA6AC56DD7F0}" type="slidenum">
              <a:rPr lang="en-US" smtClean="0"/>
              <a:t>74</a:t>
            </a:fld>
            <a:endParaRPr lang="en-US" dirty="0"/>
          </a:p>
        </p:txBody>
      </p:sp>
    </p:spTree>
    <p:extLst>
      <p:ext uri="{BB962C8B-B14F-4D97-AF65-F5344CB8AC3E}">
        <p14:creationId xmlns:p14="http://schemas.microsoft.com/office/powerpoint/2010/main" val="3158452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9709C-CCFB-36BA-753B-BACB25323D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5474E-2E0A-D4EA-C304-D101BAC24F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3130E0-4B0E-E24B-7CD6-37E973B31B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87F5AE-17D8-A3D8-9492-D65B3F5C0955}"/>
              </a:ext>
            </a:extLst>
          </p:cNvPr>
          <p:cNvSpPr>
            <a:spLocks noGrp="1"/>
          </p:cNvSpPr>
          <p:nvPr>
            <p:ph type="sldNum" sz="quarter" idx="10"/>
          </p:nvPr>
        </p:nvSpPr>
        <p:spPr/>
        <p:txBody>
          <a:bodyPr/>
          <a:lstStyle/>
          <a:p>
            <a:fld id="{8EC85C37-6C2B-4768-B9CF-DA6AC56DD7F0}" type="slidenum">
              <a:rPr lang="en-US" smtClean="0"/>
              <a:t>75</a:t>
            </a:fld>
            <a:endParaRPr lang="en-US" dirty="0"/>
          </a:p>
        </p:txBody>
      </p:sp>
    </p:spTree>
    <p:extLst>
      <p:ext uri="{BB962C8B-B14F-4D97-AF65-F5344CB8AC3E}">
        <p14:creationId xmlns:p14="http://schemas.microsoft.com/office/powerpoint/2010/main" val="29789195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78101-EE72-0AFD-D8AA-179412B05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6ABE7-C37A-7520-2719-C4D7CFA835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A334DD-11E3-9B8D-EC75-313CEE7A12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45EF2F-867F-D63A-9AEB-674BC845A257}"/>
              </a:ext>
            </a:extLst>
          </p:cNvPr>
          <p:cNvSpPr>
            <a:spLocks noGrp="1"/>
          </p:cNvSpPr>
          <p:nvPr>
            <p:ph type="sldNum" sz="quarter" idx="10"/>
          </p:nvPr>
        </p:nvSpPr>
        <p:spPr/>
        <p:txBody>
          <a:bodyPr/>
          <a:lstStyle/>
          <a:p>
            <a:fld id="{8EC85C37-6C2B-4768-B9CF-DA6AC56DD7F0}" type="slidenum">
              <a:rPr lang="en-US" smtClean="0"/>
              <a:t>76</a:t>
            </a:fld>
            <a:endParaRPr lang="en-US" dirty="0"/>
          </a:p>
        </p:txBody>
      </p:sp>
    </p:spTree>
    <p:extLst>
      <p:ext uri="{BB962C8B-B14F-4D97-AF65-F5344CB8AC3E}">
        <p14:creationId xmlns:p14="http://schemas.microsoft.com/office/powerpoint/2010/main" val="27181603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4A93A-AC6F-83A3-DD64-552915DAAF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45949-204B-E0BF-C6B7-CD7510A688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0443B-EE7B-BF42-4B04-96F11C7EDF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FE7A02-328F-1ACE-A5B1-4997B210B4EB}"/>
              </a:ext>
            </a:extLst>
          </p:cNvPr>
          <p:cNvSpPr>
            <a:spLocks noGrp="1"/>
          </p:cNvSpPr>
          <p:nvPr>
            <p:ph type="sldNum" sz="quarter" idx="10"/>
          </p:nvPr>
        </p:nvSpPr>
        <p:spPr/>
        <p:txBody>
          <a:bodyPr/>
          <a:lstStyle/>
          <a:p>
            <a:fld id="{8EC85C37-6C2B-4768-B9CF-DA6AC56DD7F0}" type="slidenum">
              <a:rPr lang="en-US" smtClean="0"/>
              <a:t>77</a:t>
            </a:fld>
            <a:endParaRPr lang="en-US" dirty="0"/>
          </a:p>
        </p:txBody>
      </p:sp>
    </p:spTree>
    <p:extLst>
      <p:ext uri="{BB962C8B-B14F-4D97-AF65-F5344CB8AC3E}">
        <p14:creationId xmlns:p14="http://schemas.microsoft.com/office/powerpoint/2010/main" val="14910158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78</a:t>
            </a:fld>
            <a:endParaRPr lang="en-US" dirty="0"/>
          </a:p>
        </p:txBody>
      </p:sp>
    </p:spTree>
    <p:extLst>
      <p:ext uri="{BB962C8B-B14F-4D97-AF65-F5344CB8AC3E}">
        <p14:creationId xmlns:p14="http://schemas.microsoft.com/office/powerpoint/2010/main" val="9561940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79</a:t>
            </a:fld>
            <a:endParaRPr lang="en-US" dirty="0"/>
          </a:p>
        </p:txBody>
      </p:sp>
    </p:spTree>
    <p:extLst>
      <p:ext uri="{BB962C8B-B14F-4D97-AF65-F5344CB8AC3E}">
        <p14:creationId xmlns:p14="http://schemas.microsoft.com/office/powerpoint/2010/main" val="2779285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85C37-6C2B-4768-B9CF-DA6AC56DD7F0}" type="slidenum">
              <a:rPr lang="en-US" smtClean="0"/>
              <a:t>8</a:t>
            </a:fld>
            <a:endParaRPr lang="en-US" dirty="0"/>
          </a:p>
        </p:txBody>
      </p:sp>
    </p:spTree>
    <p:extLst>
      <p:ext uri="{BB962C8B-B14F-4D97-AF65-F5344CB8AC3E}">
        <p14:creationId xmlns:p14="http://schemas.microsoft.com/office/powerpoint/2010/main" val="2410405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https://vimeo.com/608743992</a:t>
            </a:r>
          </a:p>
        </p:txBody>
      </p:sp>
      <p:sp>
        <p:nvSpPr>
          <p:cNvPr id="4" name="Slide Number Placeholder 3"/>
          <p:cNvSpPr>
            <a:spLocks noGrp="1"/>
          </p:cNvSpPr>
          <p:nvPr>
            <p:ph type="sldNum" sz="quarter" idx="10"/>
          </p:nvPr>
        </p:nvSpPr>
        <p:spPr/>
        <p:txBody>
          <a:bodyPr/>
          <a:lstStyle/>
          <a:p>
            <a:fld id="{8EC85C37-6C2B-4768-B9CF-DA6AC56DD7F0}" type="slidenum">
              <a:rPr lang="en-US" smtClean="0"/>
              <a:t>9</a:t>
            </a:fld>
            <a:endParaRPr lang="en-US" dirty="0"/>
          </a:p>
        </p:txBody>
      </p:sp>
    </p:spTree>
    <p:extLst>
      <p:ext uri="{BB962C8B-B14F-4D97-AF65-F5344CB8AC3E}">
        <p14:creationId xmlns:p14="http://schemas.microsoft.com/office/powerpoint/2010/main" val="4167492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18667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986362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1865118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1776573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515096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2833441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130702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1227644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1487732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841759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6AD2786-6267-4384-87C1-BFAAC302BAAA}" type="datetimeFigureOut">
              <a:rPr lang="en-US" smtClean="0"/>
              <a:t>3/31/2025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D1CF35-2D6C-476D-9C9A-0342FD388C84}" type="slidenum">
              <a:rPr lang="en-US" smtClean="0"/>
              <a:t>‹#›</a:t>
            </a:fld>
            <a:endParaRPr lang="en-US" dirty="0"/>
          </a:p>
        </p:txBody>
      </p:sp>
    </p:spTree>
    <p:extLst>
      <p:ext uri="{BB962C8B-B14F-4D97-AF65-F5344CB8AC3E}">
        <p14:creationId xmlns:p14="http://schemas.microsoft.com/office/powerpoint/2010/main" val="354810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AD2786-6267-4384-87C1-BFAAC302BAAA}" type="datetimeFigureOut">
              <a:rPr lang="en-US" smtClean="0"/>
              <a:t>3/31/2025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D1CF35-2D6C-476D-9C9A-0342FD388C84}" type="slidenum">
              <a:rPr lang="en-US" smtClean="0"/>
              <a:t>‹#›</a:t>
            </a:fld>
            <a:endParaRPr lang="en-US" dirty="0"/>
          </a:p>
        </p:txBody>
      </p:sp>
    </p:spTree>
    <p:extLst>
      <p:ext uri="{BB962C8B-B14F-4D97-AF65-F5344CB8AC3E}">
        <p14:creationId xmlns:p14="http://schemas.microsoft.com/office/powerpoint/2010/main" val="3561534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vimeo.com/608744967"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hyperlink" Target="https://vimeo.com/608747421"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hyperlink" Target="https://vimeo.com/607515098?share=copy"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vimeo.com/608748432"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hyperlink" Target="http://www.cbs.state.or.us/osha/pubed/courses/ladder-safety/resources/LadderInspectionCheckList.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vimeo.com/608750758"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hyperlink" Target="https://vimeo.com/608752333"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hyperlink" Target="http://www.cbs.state.or.us/osha/pubed/courses/fall-protection-roofing/resources/holes-and-openings-checklist.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hyperlink" Target="https://osha.oregon.gov/media/videos-online/Pages/preventing-falls-skylights.asp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hyperlink" Target="https://osha.oregon.gov/OSHARules/div3/div3M.pdf#page=29"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vimeo.com/608754316"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hyperlink" Target="https://osha.oregon.gov/OSHARules/technical-manual/Section5-Chapter4.pdf#page=3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hyperlink" Target="http://www.cbs.state.or.us/osha/pubed/courses/fall-protection-fundamentals/resources/fall_safety/index.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hyperlink" Target="https://vimeo.com/608755515"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hyperlink" Target="https://vimeo.com/608740654"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hyperlink" Target="https://vimeo.com/608757598"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hyperlink" Target="https://vimeo.com/608758233"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hyperlink" Target="https://vimeo.com/608759788"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hyperlink" Target="https://osha.oregon.gov/OSHARules/div3/div3M.pdf#page=17" TargetMode="External"/><Relationship Id="rId4" Type="http://schemas.openxmlformats.org/officeDocument/2006/relationships/hyperlink" Target="https://osha.oregon.gov/OSHAPubs/2824.pdf#page=54"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vimeo.com/608760720"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hyperlink" Target="https://vimeo.com/608741643"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hyperlink" Target="https://osha.oregon.gov/OSHARules/div3/div3M.pdf#page=28"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hyperlink" Target="https://vimeo.com/608762514"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hyperlink" Target="https://osha.oregon.gov/OSHARules/div3/div3M.pdf#page=26"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hyperlink" Target="https://osha.oregon.gov/OSHAPubs/factsheets/fs26.pdf" TargetMode="External"/><Relationship Id="rId5" Type="http://schemas.openxmlformats.org/officeDocument/2006/relationships/hyperlink" Target="https://osha.oregon.gov/OSHAPubs/factsheets/fs82.pdf" TargetMode="External"/><Relationship Id="rId4" Type="http://schemas.openxmlformats.org/officeDocument/2006/relationships/hyperlink" Target="https://osha.oregon.gov/OSHARules/div3/div3M.pdf#page=26"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video" Target="https://www.youtube.com/embed/RBmYGDwzfWU" TargetMode="External"/><Relationship Id="rId6" Type="http://schemas.openxmlformats.org/officeDocument/2006/relationships/image" Target="../media/image19.png"/><Relationship Id="rId5" Type="http://schemas.openxmlformats.org/officeDocument/2006/relationships/hyperlink" Target="https://vimeo.com/608762514" TargetMode="Externa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video" Target="https://www.youtube.com/embed/RBmYGDwzfWU" TargetMode="External"/><Relationship Id="rId6" Type="http://schemas.openxmlformats.org/officeDocument/2006/relationships/image" Target="../media/image34.png"/><Relationship Id="rId5" Type="http://schemas.openxmlformats.org/officeDocument/2006/relationships/hyperlink" Target="https://vimeo.com/608763486" TargetMode="Externa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video" Target="https://www.youtube.com/embed/RBmYGDwzfWU" TargetMode="External"/><Relationship Id="rId6" Type="http://schemas.openxmlformats.org/officeDocument/2006/relationships/image" Target="../media/image34.png"/><Relationship Id="rId5" Type="http://schemas.openxmlformats.org/officeDocument/2006/relationships/hyperlink" Target="https://vimeo.com/608764775" TargetMode="Externa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hyperlink" Target="https://www.cdc.gov/niosh/topics/falls/mobileapp.html"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hyperlink" Target="https://osha.oregon.gov/edu/courses/Pages/portable-ladder-safety-online-course.aspx"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video" Target="https://www.youtube.com/embed/RBmYGDwzfWU" TargetMode="External"/><Relationship Id="rId6" Type="http://schemas.openxmlformats.org/officeDocument/2006/relationships/image" Target="../media/image34.png"/><Relationship Id="rId5" Type="http://schemas.openxmlformats.org/officeDocument/2006/relationships/hyperlink" Target="https://vimeo.com/608766418" TargetMode="External"/><Relationship Id="rId4" Type="http://schemas.openxmlformats.org/officeDocument/2006/relationships/image" Target="../media/image3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ideo" Target="https://www.youtube.com/embed/RBmYGDwzfWU" TargetMode="External"/><Relationship Id="rId6" Type="http://schemas.openxmlformats.org/officeDocument/2006/relationships/image" Target="../media/image34.png"/><Relationship Id="rId5" Type="http://schemas.openxmlformats.org/officeDocument/2006/relationships/hyperlink" Target="https://vimeo.com/608767164" TargetMode="External"/><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video" Target="https://www.youtube.com/embed/RBmYGDwzfWU" TargetMode="External"/><Relationship Id="rId6" Type="http://schemas.openxmlformats.org/officeDocument/2006/relationships/image" Target="../media/image34.png"/><Relationship Id="rId5" Type="http://schemas.openxmlformats.org/officeDocument/2006/relationships/hyperlink" Target="https://vimeo.com/608767723" TargetMode="External"/><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video" Target="https://www.youtube.com/embed/FlLCu28ieYs" TargetMode="External"/><Relationship Id="rId6" Type="http://schemas.openxmlformats.org/officeDocument/2006/relationships/image" Target="../media/image40.png"/><Relationship Id="rId5" Type="http://schemas.openxmlformats.org/officeDocument/2006/relationships/hyperlink" Target="https://vimeo.com/608768672" TargetMode="External"/><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video" Target="https://www.youtube.com/embed/VuRZgNTifDw" TargetMode="External"/><Relationship Id="rId6" Type="http://schemas.openxmlformats.org/officeDocument/2006/relationships/image" Target="../media/image40.png"/><Relationship Id="rId5" Type="http://schemas.openxmlformats.org/officeDocument/2006/relationships/hyperlink" Target="https://vimeo.com/608770778" TargetMode="Externa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video" Target="https://www.youtube.com/embed/43EdRQZ0UP8" TargetMode="External"/><Relationship Id="rId6" Type="http://schemas.openxmlformats.org/officeDocument/2006/relationships/image" Target="../media/image40.png"/><Relationship Id="rId5" Type="http://schemas.openxmlformats.org/officeDocument/2006/relationships/hyperlink" Target="https://vimeo.com/608772056" TargetMode="External"/><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8" Type="http://schemas.openxmlformats.org/officeDocument/2006/relationships/hyperlink" Target="https://osha.oregon.gov/OSHARules/div2/div2D.pdf#page=63" TargetMode="External"/><Relationship Id="rId3" Type="http://schemas.openxmlformats.org/officeDocument/2006/relationships/image" Target="../media/image42.png"/><Relationship Id="rId7" Type="http://schemas.openxmlformats.org/officeDocument/2006/relationships/hyperlink" Target="https://osha.oregon.gov/OSHAPubs/factsheets/fs74.pdf#page=3"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hyperlink" Target="https://osha.oregon.gov/OSHARules/div3/div3M.pdf#page=31" TargetMode="External"/><Relationship Id="rId5" Type="http://schemas.openxmlformats.org/officeDocument/2006/relationships/hyperlink" Target="https://osha.oregon.gov/OSHAPubs/factsheets/fs82.pdf#page=2" TargetMode="External"/><Relationship Id="rId4" Type="http://schemas.openxmlformats.org/officeDocument/2006/relationships/hyperlink" Target="https://osha.oregon.gov/OSHAPubs/2824.pdf#page=82" TargetMode="External"/><Relationship Id="rId9" Type="http://schemas.openxmlformats.org/officeDocument/2006/relationships/image" Target="../media/image40.png"/></Relationships>
</file>

<file path=ppt/slides/_rels/slide64.xml.rels><?xml version="1.0" encoding="UTF-8" standalone="yes"?>
<Relationships xmlns="http://schemas.openxmlformats.org/package/2006/relationships"><Relationship Id="rId8" Type="http://schemas.openxmlformats.org/officeDocument/2006/relationships/hyperlink" Target="https://industrialsafety.honeywell.com/en-us/training-and-support/training" TargetMode="External"/><Relationship Id="rId3" Type="http://schemas.openxmlformats.org/officeDocument/2006/relationships/image" Target="../media/image43.png"/><Relationship Id="rId7" Type="http://schemas.openxmlformats.org/officeDocument/2006/relationships/hyperlink" Target="https://www.acmetool.com/safety-training" TargetMode="External"/><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hyperlink" Target="https://gravitec.com/fall-protection-training/" TargetMode="External"/><Relationship Id="rId5" Type="http://schemas.openxmlformats.org/officeDocument/2006/relationships/hyperlink" Target="https://guardian-fall-protection.myshopify.com/" TargetMode="External"/><Relationship Id="rId10" Type="http://schemas.openxmlformats.org/officeDocument/2006/relationships/image" Target="../media/image40.png"/><Relationship Id="rId4" Type="http://schemas.openxmlformats.org/officeDocument/2006/relationships/hyperlink" Target="https://www.3m.com/3M/en_US/worker-health-safety-us/safety-resources-training-news/" TargetMode="External"/><Relationship Id="rId9" Type="http://schemas.openxmlformats.org/officeDocument/2006/relationships/hyperlink" Target="https://osha.oregon.gov/Pages/topics/fall-protection.aspx" TargetMode="Externa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video" Target="https://www.youtube.com/embed/43EdRQZ0UP8" TargetMode="External"/><Relationship Id="rId6" Type="http://schemas.openxmlformats.org/officeDocument/2006/relationships/image" Target="../media/image40.png"/><Relationship Id="rId5" Type="http://schemas.openxmlformats.org/officeDocument/2006/relationships/hyperlink" Target="https://vimeo.com/608773492" TargetMode="External"/><Relationship Id="rId4" Type="http://schemas.openxmlformats.org/officeDocument/2006/relationships/image" Target="../media/image33.png"/></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hyperlink" Target="https://osha.oregon.gov/OSHAPubs/4755.pdf"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hyperlink" Target="https://osha.oregon.gov/consult/Pages/index.aspx" TargetMode="External"/><Relationship Id="rId4" Type="http://schemas.openxmlformats.org/officeDocument/2006/relationships/hyperlink" Target="https://osha.oregon.gov/Pages/az-index.aspx"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hyperlink" Target="https://www.cdc.gov/niosh/topics/heatstress/heatapp.html"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vimeo.com/608743992"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 y="2799876"/>
            <a:ext cx="12110485"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FALL PROTECTION FOR ROOFING</a:t>
            </a:r>
          </a:p>
        </p:txBody>
      </p:sp>
      <p:sp>
        <p:nvSpPr>
          <p:cNvPr id="8" name="Title 7"/>
          <p:cNvSpPr txBox="1">
            <a:spLocks noGrp="1"/>
          </p:cNvSpPr>
          <p:nvPr>
            <p:ph type="title" idx="4294967295"/>
          </p:nvPr>
        </p:nvSpPr>
        <p:spPr>
          <a:xfrm>
            <a:off x="0" y="3569317"/>
            <a:ext cx="121920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Module 1: </a:t>
            </a:r>
            <a:r>
              <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Introduction</a:t>
            </a:r>
          </a:p>
        </p:txBody>
      </p:sp>
      <p:pic>
        <p:nvPicPr>
          <p:cNvPr id="10" name="Picture 9" descr="Department of Consumer and Business Services (DCBS) logo">
            <a:extLst>
              <a:ext uri="{FF2B5EF4-FFF2-40B4-BE49-F238E27FC236}">
                <a16:creationId xmlns:a16="http://schemas.microsoft.com/office/drawing/2014/main" id="{52C2D6B7-6339-43B0-9F82-2827D9BBD5EB}"/>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11" name="Picture 10" descr="Oregon OSHA logo">
            <a:extLst>
              <a:ext uri="{FF2B5EF4-FFF2-40B4-BE49-F238E27FC236}">
                <a16:creationId xmlns:a16="http://schemas.microsoft.com/office/drawing/2014/main" id="{0CE76258-C572-4B1F-860E-62A50437F962}"/>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2687275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E4F54D0-4E7A-47D5-95ED-1E711EB65D72}"/>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7" name="Google Shape;104;p2">
            <a:extLst>
              <a:ext uri="{FF2B5EF4-FFF2-40B4-BE49-F238E27FC236}">
                <a16:creationId xmlns:a16="http://schemas.microsoft.com/office/drawing/2014/main" id="{319B8D94-97D9-4990-983A-7B594EF4CBE3}"/>
              </a:ext>
            </a:extLst>
          </p:cNvPr>
          <p:cNvSpPr txBox="1">
            <a:spLocks noGrp="1"/>
          </p:cNvSpPr>
          <p:nvPr>
            <p:ph type="title" idx="4294967295"/>
          </p:nvPr>
        </p:nvSpPr>
        <p:spPr>
          <a:xfrm>
            <a:off x="1716834" y="2531200"/>
            <a:ext cx="8817428" cy="144650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3"/>
              </a:rPr>
              <a:t>Commercial vs Residential Roofing</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5" name="Picture 4" descr="Modul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Tree>
    <p:extLst>
      <p:ext uri="{BB962C8B-B14F-4D97-AF65-F5344CB8AC3E}">
        <p14:creationId xmlns:p14="http://schemas.microsoft.com/office/powerpoint/2010/main" val="3547805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0" y="2799876"/>
            <a:ext cx="12192000"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FALL PROTECTION FOR ROOFING</a:t>
            </a:r>
          </a:p>
        </p:txBody>
      </p:sp>
      <p:sp>
        <p:nvSpPr>
          <p:cNvPr id="8" name="Title 7"/>
          <p:cNvSpPr txBox="1">
            <a:spLocks noGrp="1"/>
          </p:cNvSpPr>
          <p:nvPr>
            <p:ph type="title" idx="4294967295"/>
          </p:nvPr>
        </p:nvSpPr>
        <p:spPr>
          <a:xfrm>
            <a:off x="-1" y="3569317"/>
            <a:ext cx="12192001"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Module 2: </a:t>
            </a:r>
            <a:r>
              <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Pre-job Tasks</a:t>
            </a:r>
          </a:p>
        </p:txBody>
      </p:sp>
      <p:pic>
        <p:nvPicPr>
          <p:cNvPr id="10" name="Picture 9" descr="DCBS logo">
            <a:extLst>
              <a:ext uri="{FF2B5EF4-FFF2-40B4-BE49-F238E27FC236}">
                <a16:creationId xmlns:a16="http://schemas.microsoft.com/office/drawing/2014/main" id="{869686D8-3CA6-4B9A-AB65-5EA766AF86A0}"/>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11" name="Picture 10" descr="Oregon OSHA logo">
            <a:extLst>
              <a:ext uri="{FF2B5EF4-FFF2-40B4-BE49-F238E27FC236}">
                <a16:creationId xmlns:a16="http://schemas.microsoft.com/office/drawing/2014/main" id="{0AD102C6-6D9B-49A4-A167-3EB8CE600F22}"/>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507782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CA2AE11-BC6A-4CF9-BFF0-6513E8BD173F}"/>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7" name="Google Shape;104;p2">
            <a:extLst>
              <a:ext uri="{FF2B5EF4-FFF2-40B4-BE49-F238E27FC236}">
                <a16:creationId xmlns:a16="http://schemas.microsoft.com/office/drawing/2014/main" id="{49535710-934F-4D74-B968-2E563CF1BFAC}"/>
              </a:ext>
            </a:extLst>
          </p:cNvPr>
          <p:cNvSpPr txBox="1">
            <a:spLocks noGrp="1"/>
          </p:cNvSpPr>
          <p:nvPr>
            <p:ph type="title" idx="4294967295"/>
          </p:nvPr>
        </p:nvSpPr>
        <p:spPr>
          <a:xfrm>
            <a:off x="1716834" y="2531200"/>
            <a:ext cx="8817428"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3"/>
              </a:rPr>
              <a:t>Planning</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pre-job tasks</a:t>
            </a:r>
          </a:p>
        </p:txBody>
      </p:sp>
      <p:pic>
        <p:nvPicPr>
          <p:cNvPr id="5" name="Picture 4" descr="Modul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639468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99"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10CA1603-502E-47EF-F1C4-6EF715482666}"/>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Competent vs. Qualified</a:t>
            </a:r>
          </a:p>
        </p:txBody>
      </p:sp>
      <p:sp>
        <p:nvSpPr>
          <p:cNvPr id="3" name="TextBox 2"/>
          <p:cNvSpPr txBox="1"/>
          <p:nvPr/>
        </p:nvSpPr>
        <p:spPr>
          <a:xfrm>
            <a:off x="5486401" y="1327530"/>
            <a:ext cx="6358270" cy="3785652"/>
          </a:xfrm>
          <a:prstGeom prst="rect">
            <a:avLst/>
          </a:prstGeom>
          <a:noFill/>
        </p:spPr>
        <p:txBody>
          <a:bodyPr wrap="square" rtlCol="0">
            <a:spAutoFit/>
          </a:bodyPr>
          <a:lstStyle/>
          <a:p>
            <a:r>
              <a:rPr lang="en-US" sz="2000" dirty="0">
                <a:latin typeface="Myriad Pro" panose="020B0503030403020204" pitchFamily="34" charset="0"/>
              </a:rPr>
              <a:t>What is the difference between competent and qualified people?</a:t>
            </a:r>
          </a:p>
          <a:p>
            <a:endParaRPr lang="en-US" sz="2000" dirty="0">
              <a:latin typeface="Myriad Pro" panose="020B0503030403020204" pitchFamily="34" charset="0"/>
            </a:endParaRPr>
          </a:p>
          <a:p>
            <a:r>
              <a:rPr lang="en-US" sz="2000" dirty="0">
                <a:latin typeface="Myriad Pro" panose="020B0503030403020204" pitchFamily="34" charset="0"/>
              </a:rPr>
              <a:t>Click the link to view our video that covers the differences between the two, and how it relates to fall protection. </a:t>
            </a:r>
          </a:p>
          <a:p>
            <a:endParaRPr lang="en-US" sz="2000" dirty="0">
              <a:latin typeface="Myriad Pro" panose="020B0503030403020204" pitchFamily="34" charset="0"/>
            </a:endParaRPr>
          </a:p>
          <a:p>
            <a:r>
              <a:rPr lang="en-US" sz="2000" dirty="0">
                <a:latin typeface="Myriad Pro" panose="020B0503030403020204" pitchFamily="34" charset="0"/>
              </a:rPr>
              <a:t>You hear from a leading fall protection expert detailing who these people are, what they can do, and how to become one.</a:t>
            </a:r>
            <a:endParaRPr lang="en-US" sz="2000" i="1" dirty="0">
              <a:latin typeface="Myriad Pro" panose="020B0503030403020204" pitchFamily="34" charset="0"/>
            </a:endParaRPr>
          </a:p>
          <a:p>
            <a:endParaRPr lang="en-US" sz="2000" i="1" dirty="0">
              <a:latin typeface="Myriad Pro" panose="020B0503030403020204" pitchFamily="34" charset="0"/>
            </a:endParaRPr>
          </a:p>
          <a:p>
            <a:r>
              <a:rPr lang="en-US" sz="2000" i="1" dirty="0">
                <a:latin typeface="Myriad Pro" panose="020B0503030403020204" pitchFamily="34" charset="0"/>
                <a:hlinkClick r:id="rId4"/>
              </a:rPr>
              <a:t>Competent vs. Qualified Person Video</a:t>
            </a:r>
            <a:endParaRPr lang="en-US" sz="2000" i="1" dirty="0">
              <a:latin typeface="Myriad Pro" panose="020B0503030403020204" pitchFamily="34" charset="0"/>
            </a:endParaRPr>
          </a:p>
        </p:txBody>
      </p:sp>
      <p:sp>
        <p:nvSpPr>
          <p:cNvPr id="9" name="TextBox 8"/>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pre-job tasks</a:t>
            </a:r>
          </a:p>
        </p:txBody>
      </p:sp>
      <p:pic>
        <p:nvPicPr>
          <p:cNvPr id="5" name="Picture 4" descr="Modul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3203148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CA2AE11-BC6A-4CF9-BFF0-6513E8BD173F}"/>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7" name="Google Shape;104;p2">
            <a:extLst>
              <a:ext uri="{FF2B5EF4-FFF2-40B4-BE49-F238E27FC236}">
                <a16:creationId xmlns:a16="http://schemas.microsoft.com/office/drawing/2014/main" id="{49535710-934F-4D74-B968-2E563CF1BFAC}"/>
              </a:ext>
            </a:extLst>
          </p:cNvPr>
          <p:cNvSpPr txBox="1">
            <a:spLocks noGrp="1"/>
          </p:cNvSpPr>
          <p:nvPr>
            <p:ph type="title" idx="4294967295"/>
          </p:nvPr>
        </p:nvSpPr>
        <p:spPr>
          <a:xfrm>
            <a:off x="1716834" y="2531200"/>
            <a:ext cx="8817428"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3"/>
              </a:rPr>
              <a:t>Hazard Identification</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pre-job tasks</a:t>
            </a:r>
          </a:p>
        </p:txBody>
      </p:sp>
      <p:pic>
        <p:nvPicPr>
          <p:cNvPr id="5" name="Picture 4" descr="Modul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1295096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400"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AE914F74-434B-4AB6-4397-61FDCF0DFAFB}"/>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Ladder Inspection Form</a:t>
            </a:r>
          </a:p>
        </p:txBody>
      </p:sp>
      <p:sp>
        <p:nvSpPr>
          <p:cNvPr id="3" name="TextBox 2"/>
          <p:cNvSpPr txBox="1"/>
          <p:nvPr/>
        </p:nvSpPr>
        <p:spPr>
          <a:xfrm>
            <a:off x="5418306" y="1032440"/>
            <a:ext cx="6415731" cy="4708981"/>
          </a:xfrm>
          <a:prstGeom prst="rect">
            <a:avLst/>
          </a:prstGeom>
          <a:noFill/>
        </p:spPr>
        <p:txBody>
          <a:bodyPr wrap="square" rtlCol="0">
            <a:spAutoFit/>
          </a:bodyPr>
          <a:lstStyle/>
          <a:p>
            <a:r>
              <a:rPr lang="en-US" sz="2000" dirty="0">
                <a:latin typeface="Myriad Pro" panose="020B0503030403020204" pitchFamily="34" charset="0"/>
              </a:rPr>
              <a:t>A ladder inspection form is a valuable tool for identifying some of the hazards that are present when using a ladder.</a:t>
            </a:r>
          </a:p>
          <a:p>
            <a:endParaRPr lang="en-US" sz="2000" dirty="0">
              <a:latin typeface="Myriad Pro" panose="020B0503030403020204" pitchFamily="34" charset="0"/>
            </a:endParaRPr>
          </a:p>
          <a:p>
            <a:r>
              <a:rPr lang="en-US" sz="2000" dirty="0">
                <a:latin typeface="Myriad Pro" panose="020B0503030403020204" pitchFamily="34" charset="0"/>
              </a:rPr>
              <a:t>The benefit is you can also see if there are trends developing, like defective parts. If any defect or damage is found during the inspection, you must do the following:</a:t>
            </a:r>
            <a:br>
              <a:rPr lang="en-US" sz="2000" dirty="0">
                <a:latin typeface="Myriad Pro" panose="020B0503030403020204" pitchFamily="34" charset="0"/>
              </a:rPr>
            </a:br>
            <a:endParaRPr lang="en-US" sz="2000" dirty="0">
              <a:latin typeface="Myriad Pro" panose="020B0503030403020204" pitchFamily="34" charset="0"/>
            </a:endParaRPr>
          </a:p>
          <a:p>
            <a:pPr marL="457200" indent="-457200">
              <a:buAutoNum type="arabicPeriod"/>
            </a:pPr>
            <a:r>
              <a:rPr lang="en-US" sz="2000" dirty="0">
                <a:latin typeface="Myriad Pro" panose="020B0503030403020204" pitchFamily="34" charset="0"/>
              </a:rPr>
              <a:t>Tag the ladder “Dangerous, DO NOT USE!” </a:t>
            </a:r>
          </a:p>
          <a:p>
            <a:pPr marL="457200" indent="-457200">
              <a:buAutoNum type="arabicPeriod"/>
            </a:pPr>
            <a:r>
              <a:rPr lang="en-US" sz="2000" dirty="0">
                <a:latin typeface="Myriad Pro" panose="020B0503030403020204" pitchFamily="34" charset="0"/>
              </a:rPr>
              <a:t>Repair the ladder immediately to original condition, </a:t>
            </a:r>
            <a:br>
              <a:rPr lang="en-US" sz="2000" dirty="0">
                <a:latin typeface="Myriad Pro" panose="020B0503030403020204" pitchFamily="34" charset="0"/>
              </a:rPr>
            </a:br>
            <a:r>
              <a:rPr lang="en-US" sz="2000" dirty="0">
                <a:latin typeface="Myriad Pro" panose="020B0503030403020204" pitchFamily="34" charset="0"/>
              </a:rPr>
              <a:t>or destroy the ladder.</a:t>
            </a:r>
          </a:p>
          <a:p>
            <a:endParaRPr lang="en-US" sz="2000" dirty="0">
              <a:latin typeface="Myriad Pro" panose="020B0503030403020204" pitchFamily="34" charset="0"/>
            </a:endParaRPr>
          </a:p>
          <a:p>
            <a:r>
              <a:rPr lang="en-US" sz="2000" dirty="0">
                <a:latin typeface="Myriad Pro" panose="020B0503030403020204" pitchFamily="34" charset="0"/>
              </a:rPr>
              <a:t>Click the link to view the ladder inspection form:</a:t>
            </a:r>
            <a:endParaRPr lang="en-US" sz="2000" i="1" dirty="0">
              <a:latin typeface="Myriad Pro" panose="020B0503030403020204" pitchFamily="34" charset="0"/>
            </a:endParaRPr>
          </a:p>
          <a:p>
            <a:r>
              <a:rPr lang="en-US" sz="2000" i="1" dirty="0">
                <a:latin typeface="Myriad Pro" panose="020B0503030403020204" pitchFamily="34" charset="0"/>
                <a:hlinkClick r:id="rId4"/>
              </a:rPr>
              <a:t>Ladder Inspection Form</a:t>
            </a:r>
            <a:endParaRPr lang="en-US" sz="2400" i="1" dirty="0">
              <a:latin typeface="Myriad Pro" panose="020B0503030403020204" pitchFamily="34" charset="0"/>
            </a:endParaRPr>
          </a:p>
        </p:txBody>
      </p:sp>
      <p:sp>
        <p:nvSpPr>
          <p:cNvPr id="9" name="TextBox 8"/>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pre-job tasks</a:t>
            </a:r>
          </a:p>
        </p:txBody>
      </p:sp>
      <p:pic>
        <p:nvPicPr>
          <p:cNvPr id="5" name="Picture 4" descr="Modul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574665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CA2AE11-BC6A-4CF9-BFF0-6513E8BD173F}"/>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7" name="Google Shape;104;p2">
            <a:extLst>
              <a:ext uri="{FF2B5EF4-FFF2-40B4-BE49-F238E27FC236}">
                <a16:creationId xmlns:a16="http://schemas.microsoft.com/office/drawing/2014/main" id="{49535710-934F-4D74-B968-2E563CF1BFAC}"/>
              </a:ext>
            </a:extLst>
          </p:cNvPr>
          <p:cNvSpPr txBox="1">
            <a:spLocks noGrp="1"/>
          </p:cNvSpPr>
          <p:nvPr>
            <p:ph type="title" idx="4294967295"/>
          </p:nvPr>
        </p:nvSpPr>
        <p:spPr>
          <a:xfrm>
            <a:off x="1716834" y="2531200"/>
            <a:ext cx="8817428"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3"/>
              </a:rPr>
              <a:t>Public Communication</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pre-job tasks</a:t>
            </a:r>
          </a:p>
        </p:txBody>
      </p:sp>
      <p:pic>
        <p:nvPicPr>
          <p:cNvPr id="5" name="Picture 4" descr="Modul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2622180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CA2AE11-BC6A-4CF9-BFF0-6513E8BD173F}"/>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7" name="Google Shape;104;p2">
            <a:extLst>
              <a:ext uri="{FF2B5EF4-FFF2-40B4-BE49-F238E27FC236}">
                <a16:creationId xmlns:a16="http://schemas.microsoft.com/office/drawing/2014/main" id="{49535710-934F-4D74-B968-2E563CF1BFAC}"/>
              </a:ext>
            </a:extLst>
          </p:cNvPr>
          <p:cNvSpPr txBox="1">
            <a:spLocks noGrp="1"/>
          </p:cNvSpPr>
          <p:nvPr>
            <p:ph type="title" idx="4294967295"/>
          </p:nvPr>
        </p:nvSpPr>
        <p:spPr>
          <a:xfrm>
            <a:off x="1716834" y="2531200"/>
            <a:ext cx="8817428"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3"/>
              </a:rPr>
              <a:t>Skylights</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pre-job tasks</a:t>
            </a:r>
          </a:p>
        </p:txBody>
      </p:sp>
      <p:pic>
        <p:nvPicPr>
          <p:cNvPr id="5" name="Picture 4" descr="Modul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1874995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400"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183A184-50F1-C4D0-0DB2-9F823FDA8162}"/>
              </a:ext>
            </a:extLst>
          </p:cNvPr>
          <p:cNvSpPr txBox="1">
            <a:spLocks noGrp="1"/>
          </p:cNvSpPr>
          <p:nvPr>
            <p:ph type="title" idx="4294967295"/>
          </p:nvPr>
        </p:nvSpPr>
        <p:spPr>
          <a:xfrm>
            <a:off x="5740132" y="158628"/>
            <a:ext cx="6093905" cy="123178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Holes and Openings Inspection Form</a:t>
            </a:r>
          </a:p>
        </p:txBody>
      </p:sp>
      <p:sp>
        <p:nvSpPr>
          <p:cNvPr id="3" name="TextBox 2"/>
          <p:cNvSpPr txBox="1"/>
          <p:nvPr/>
        </p:nvSpPr>
        <p:spPr>
          <a:xfrm>
            <a:off x="5740132" y="1518004"/>
            <a:ext cx="6093905" cy="2862322"/>
          </a:xfrm>
          <a:prstGeom prst="rect">
            <a:avLst/>
          </a:prstGeom>
          <a:noFill/>
        </p:spPr>
        <p:txBody>
          <a:bodyPr wrap="square" rtlCol="0">
            <a:spAutoFit/>
          </a:bodyPr>
          <a:lstStyle/>
          <a:p>
            <a:r>
              <a:rPr lang="en-US" sz="2000" dirty="0">
                <a:latin typeface="Myriad Pro" panose="020B0503030403020204" pitchFamily="34" charset="0"/>
              </a:rPr>
              <a:t>A holes and openings inspection form is a valuable tool for identifying and correcting some of the hazards that are present when working around holes and openings.</a:t>
            </a:r>
          </a:p>
          <a:p>
            <a:endParaRPr lang="en-US" sz="2000" dirty="0">
              <a:latin typeface="Myriad Pro" panose="020B0503030403020204" pitchFamily="34" charset="0"/>
            </a:endParaRPr>
          </a:p>
          <a:p>
            <a:r>
              <a:rPr lang="en-US" sz="2000" dirty="0">
                <a:latin typeface="Myriad Pro" panose="020B0503030403020204" pitchFamily="34" charset="0"/>
              </a:rPr>
              <a:t>Click the link to view the holes and openings inspection form:</a:t>
            </a:r>
            <a:br>
              <a:rPr lang="en-US" sz="2000" dirty="0">
                <a:latin typeface="Myriad Pro" panose="020B0503030403020204" pitchFamily="34" charset="0"/>
              </a:rPr>
            </a:br>
            <a:endParaRPr lang="en-US" sz="2000" i="1" dirty="0">
              <a:latin typeface="Myriad Pro" panose="020B0503030403020204" pitchFamily="34" charset="0"/>
            </a:endParaRPr>
          </a:p>
          <a:p>
            <a:r>
              <a:rPr lang="en-US" sz="2000" i="1" dirty="0">
                <a:latin typeface="Myriad Pro" panose="020B0503030403020204" pitchFamily="34" charset="0"/>
                <a:hlinkClick r:id="rId4"/>
              </a:rPr>
              <a:t>Holes and Openings Inspection Form</a:t>
            </a:r>
            <a:endParaRPr lang="en-US" sz="2000" i="1" dirty="0">
              <a:latin typeface="Myriad Pro" panose="020B0503030403020204" pitchFamily="34" charset="0"/>
            </a:endParaRPr>
          </a:p>
        </p:txBody>
      </p:sp>
      <p:sp>
        <p:nvSpPr>
          <p:cNvPr id="9" name="TextBox 8"/>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pre-job tasks</a:t>
            </a:r>
          </a:p>
        </p:txBody>
      </p:sp>
      <p:pic>
        <p:nvPicPr>
          <p:cNvPr id="5" name="Picture 4" descr="Modul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161038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99"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473099F-FD9A-4921-68F6-465F26223878}"/>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Skylights</a:t>
            </a:r>
          </a:p>
        </p:txBody>
      </p:sp>
      <p:sp>
        <p:nvSpPr>
          <p:cNvPr id="3" name="TextBox 2"/>
          <p:cNvSpPr txBox="1"/>
          <p:nvPr/>
        </p:nvSpPr>
        <p:spPr>
          <a:xfrm>
            <a:off x="5740133" y="1326610"/>
            <a:ext cx="6072640" cy="1938992"/>
          </a:xfrm>
          <a:prstGeom prst="rect">
            <a:avLst/>
          </a:prstGeom>
          <a:noFill/>
        </p:spPr>
        <p:txBody>
          <a:bodyPr wrap="square" rtlCol="0">
            <a:spAutoFit/>
          </a:bodyPr>
          <a:lstStyle/>
          <a:p>
            <a:r>
              <a:rPr lang="en-US" sz="2000" dirty="0">
                <a:latin typeface="Myriad Pro" panose="020B0503030403020204" pitchFamily="34" charset="0"/>
              </a:rPr>
              <a:t>If you are interested in watching an additional video about a true story where a man fell through a skylight, click the link below:</a:t>
            </a:r>
          </a:p>
          <a:p>
            <a:endParaRPr lang="en-US" sz="2000" i="1" dirty="0">
              <a:latin typeface="Myriad Pro" panose="020B0503030403020204" pitchFamily="34" charset="0"/>
            </a:endParaRPr>
          </a:p>
          <a:p>
            <a:endParaRPr lang="en-US" sz="2000" i="1" dirty="0">
              <a:latin typeface="Myriad Pro" panose="020B0503030403020204" pitchFamily="34" charset="0"/>
            </a:endParaRPr>
          </a:p>
          <a:p>
            <a:r>
              <a:rPr lang="en-US" sz="2000" i="1" dirty="0">
                <a:latin typeface="Myriad Pro" panose="020B0503030403020204" pitchFamily="34" charset="0"/>
                <a:hlinkClick r:id="rId4"/>
              </a:rPr>
              <a:t>Prevent Falls Through Skylights</a:t>
            </a:r>
            <a:endParaRPr lang="en-US" sz="2000" i="1" dirty="0">
              <a:latin typeface="Myriad Pro" panose="020B0503030403020204" pitchFamily="34" charset="0"/>
            </a:endParaRPr>
          </a:p>
        </p:txBody>
      </p:sp>
      <p:sp>
        <p:nvSpPr>
          <p:cNvPr id="9" name="TextBox 8"/>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pre-job tasks</a:t>
            </a:r>
          </a:p>
        </p:txBody>
      </p:sp>
      <p:pic>
        <p:nvPicPr>
          <p:cNvPr id="5" name="Picture 4" descr="Modul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4186487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7C957BCB-0139-23D4-E024-109259B70ACE}"/>
              </a:ext>
            </a:extLst>
          </p:cNvPr>
          <p:cNvSpPr>
            <a:spLocks noGrp="1"/>
          </p:cNvSpPr>
          <p:nvPr>
            <p:ph type="title" idx="4294967295"/>
          </p:nvPr>
        </p:nvSpPr>
        <p:spPr>
          <a:xfrm>
            <a:off x="5740132" y="94830"/>
            <a:ext cx="5729177" cy="924050"/>
          </a:xfrm>
        </p:spPr>
        <p:txBody>
          <a:bodyPr>
            <a:normAutofit/>
          </a:bodyPr>
          <a:lstStyle/>
          <a:p>
            <a:r>
              <a:rPr lang="en-US" sz="3600" dirty="0">
                <a:latin typeface="Myriad Pro" panose="020B0503030403020204"/>
                <a:cs typeface="Arial" panose="020B0604020202020204" pitchFamily="34" charset="0"/>
              </a:rPr>
              <a:t>Disclaimer</a:t>
            </a:r>
          </a:p>
        </p:txBody>
      </p:sp>
      <p:sp>
        <p:nvSpPr>
          <p:cNvPr id="3" name="TextBox 2"/>
          <p:cNvSpPr txBox="1"/>
          <p:nvPr/>
        </p:nvSpPr>
        <p:spPr>
          <a:xfrm>
            <a:off x="5740132" y="1246643"/>
            <a:ext cx="6180803" cy="3139321"/>
          </a:xfrm>
          <a:prstGeom prst="rect">
            <a:avLst/>
          </a:prstGeom>
          <a:noFill/>
        </p:spPr>
        <p:txBody>
          <a:bodyPr wrap="square" rtlCol="0">
            <a:spAutoFit/>
          </a:bodyPr>
          <a:lstStyle/>
          <a:p>
            <a:r>
              <a:rPr lang="en-US" dirty="0">
                <a:latin typeface="Myriad Pro" panose="020B0503030403020204"/>
              </a:rPr>
              <a:t>Completing this course will help you understand the rules and some of the hazards related to fall protection. However, it is your employer’s responsibility to further your training where it is specific to your organization, such as permits, policies, and practices. This material should not be considered a substitute for any provisions of the Oregon Safe Employment Act, or for any standards issued by Oregon OSHA. Manufacturers, products, or services displayed in this material are for informational purposes only and do not constitute an endorsement by Oregon OSHA.</a:t>
            </a:r>
          </a:p>
        </p:txBody>
      </p:sp>
      <p:sp>
        <p:nvSpPr>
          <p:cNvPr id="9" name="TextBox 8"/>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8" name="Picture 7" descr="Modul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pic>
        <p:nvPicPr>
          <p:cNvPr id="7" name="Picture 6" descr="A group of men in safety vests standing in a yard&#10;&#10;AI-generated content may be incorrect.">
            <a:extLst>
              <a:ext uri="{FF2B5EF4-FFF2-40B4-BE49-F238E27FC236}">
                <a16:creationId xmlns:a16="http://schemas.microsoft.com/office/drawing/2014/main" id="{9FDB0435-C01C-4626-B8B3-BC65F961848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14"/>
            <a:ext cx="5486392" cy="5893349"/>
          </a:xfrm>
          <a:prstGeom prst="rect">
            <a:avLst/>
          </a:prstGeom>
        </p:spPr>
      </p:pic>
    </p:spTree>
    <p:extLst>
      <p:ext uri="{BB962C8B-B14F-4D97-AF65-F5344CB8AC3E}">
        <p14:creationId xmlns:p14="http://schemas.microsoft.com/office/powerpoint/2010/main" val="881909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99" cy="589335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2B1F22C-6A63-47CB-DF46-5A0AFE781088}"/>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Hole Covers</a:t>
            </a:r>
          </a:p>
        </p:txBody>
      </p:sp>
      <p:sp>
        <p:nvSpPr>
          <p:cNvPr id="3" name="TextBox 2"/>
          <p:cNvSpPr txBox="1"/>
          <p:nvPr/>
        </p:nvSpPr>
        <p:spPr>
          <a:xfrm>
            <a:off x="5740132" y="1294711"/>
            <a:ext cx="5870621" cy="1323439"/>
          </a:xfrm>
          <a:prstGeom prst="rect">
            <a:avLst/>
          </a:prstGeom>
          <a:noFill/>
        </p:spPr>
        <p:txBody>
          <a:bodyPr wrap="square" rtlCol="0">
            <a:spAutoFit/>
          </a:bodyPr>
          <a:lstStyle/>
          <a:p>
            <a:r>
              <a:rPr lang="en-US" sz="2000" dirty="0">
                <a:latin typeface="Myriad Pro" panose="020B0503030403020204" pitchFamily="34" charset="0"/>
              </a:rPr>
              <a:t>For more information on hole covers, click the link.</a:t>
            </a:r>
            <a:endParaRPr lang="en-US" sz="2000" i="1" dirty="0">
              <a:latin typeface="Myriad Pro" panose="020B0503030403020204" pitchFamily="34" charset="0"/>
            </a:endParaRPr>
          </a:p>
          <a:p>
            <a:endParaRPr lang="en-US" sz="2000" i="1" dirty="0">
              <a:latin typeface="Myriad Pro" panose="020B0503030403020204" pitchFamily="34" charset="0"/>
            </a:endParaRPr>
          </a:p>
          <a:p>
            <a:r>
              <a:rPr lang="en-US" sz="2000" i="1" dirty="0">
                <a:latin typeface="Myriad Pro" panose="020B0503030403020204" pitchFamily="34" charset="0"/>
                <a:hlinkClick r:id="rId4"/>
              </a:rPr>
              <a:t>Hole Cover Requirements</a:t>
            </a:r>
            <a:endParaRPr lang="en-US" sz="2000" i="1" dirty="0">
              <a:latin typeface="Myriad Pro" panose="020B0503030403020204" pitchFamily="34" charset="0"/>
            </a:endParaRPr>
          </a:p>
        </p:txBody>
      </p:sp>
      <p:sp>
        <p:nvSpPr>
          <p:cNvPr id="9" name="TextBox 8"/>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pre-job tasks</a:t>
            </a:r>
          </a:p>
        </p:txBody>
      </p:sp>
      <p:pic>
        <p:nvPicPr>
          <p:cNvPr id="5" name="Picture 4" descr="Modul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2415970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CA2AE11-BC6A-4CF9-BFF0-6513E8BD173F}"/>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7" name="Google Shape;104;p2">
            <a:extLst>
              <a:ext uri="{FF2B5EF4-FFF2-40B4-BE49-F238E27FC236}">
                <a16:creationId xmlns:a16="http://schemas.microsoft.com/office/drawing/2014/main" id="{49535710-934F-4D74-B968-2E563CF1BFAC}"/>
              </a:ext>
            </a:extLst>
          </p:cNvPr>
          <p:cNvSpPr txBox="1">
            <a:spLocks noGrp="1"/>
          </p:cNvSpPr>
          <p:nvPr>
            <p:ph type="title" idx="4294967295"/>
          </p:nvPr>
        </p:nvSpPr>
        <p:spPr>
          <a:xfrm>
            <a:off x="1716834" y="2531200"/>
            <a:ext cx="8817428"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3"/>
              </a:rPr>
              <a:t>Swing Falls</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pre-job tasks</a:t>
            </a:r>
          </a:p>
        </p:txBody>
      </p:sp>
      <p:pic>
        <p:nvPicPr>
          <p:cNvPr id="5" name="Picture 4" descr="Modul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2301746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99"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989D6FC7-676E-FB73-BA42-0E8B93459677}"/>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Swing Fall</a:t>
            </a:r>
          </a:p>
        </p:txBody>
      </p:sp>
      <p:sp>
        <p:nvSpPr>
          <p:cNvPr id="3" name="TextBox 2"/>
          <p:cNvSpPr txBox="1"/>
          <p:nvPr/>
        </p:nvSpPr>
        <p:spPr>
          <a:xfrm>
            <a:off x="5740132" y="1297606"/>
            <a:ext cx="6008846" cy="1938992"/>
          </a:xfrm>
          <a:prstGeom prst="rect">
            <a:avLst/>
          </a:prstGeom>
          <a:noFill/>
        </p:spPr>
        <p:txBody>
          <a:bodyPr wrap="square" rtlCol="0">
            <a:spAutoFit/>
          </a:bodyPr>
          <a:lstStyle/>
          <a:p>
            <a:r>
              <a:rPr lang="en-US" sz="2000" dirty="0">
                <a:latin typeface="Myriad Pro" panose="020B0503030403020204" pitchFamily="34" charset="0"/>
              </a:rPr>
              <a:t>In order to limit swing in the event a worker falls, workers should not go further than 30 degrees from the anchor point.</a:t>
            </a:r>
          </a:p>
          <a:p>
            <a:endParaRPr lang="en-US" sz="2000" dirty="0">
              <a:latin typeface="Myriad Pro" panose="020B0503030403020204" pitchFamily="34" charset="0"/>
            </a:endParaRPr>
          </a:p>
          <a:p>
            <a:r>
              <a:rPr lang="en-US" sz="2000" i="1" dirty="0">
                <a:latin typeface="Myriad Pro" panose="020B0503030403020204" pitchFamily="34" charset="0"/>
              </a:rPr>
              <a:t>*Remember, always consult with your manufacturer’s instructions.</a:t>
            </a:r>
            <a:endParaRPr lang="en-US" sz="2400" i="1" dirty="0">
              <a:latin typeface="Myriad Pro" panose="020B0503030403020204" pitchFamily="34" charset="0"/>
            </a:endParaRPr>
          </a:p>
        </p:txBody>
      </p:sp>
      <p:sp>
        <p:nvSpPr>
          <p:cNvPr id="9" name="TextBox 8"/>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pre-job tasks</a:t>
            </a:r>
          </a:p>
        </p:txBody>
      </p:sp>
      <p:pic>
        <p:nvPicPr>
          <p:cNvPr id="5" name="Picture 4" descr="Modul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855351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400"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3E53FBAD-2E2E-54AE-34FF-52A095327155}"/>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Swing Fall</a:t>
            </a:r>
          </a:p>
        </p:txBody>
      </p:sp>
      <p:sp>
        <p:nvSpPr>
          <p:cNvPr id="3" name="TextBox 2"/>
          <p:cNvSpPr txBox="1"/>
          <p:nvPr/>
        </p:nvSpPr>
        <p:spPr>
          <a:xfrm>
            <a:off x="5740132" y="1308245"/>
            <a:ext cx="5891888" cy="1015663"/>
          </a:xfrm>
          <a:prstGeom prst="rect">
            <a:avLst/>
          </a:prstGeom>
          <a:noFill/>
        </p:spPr>
        <p:txBody>
          <a:bodyPr wrap="square" rtlCol="0">
            <a:spAutoFit/>
          </a:bodyPr>
          <a:lstStyle/>
          <a:p>
            <a:r>
              <a:rPr lang="en-US" sz="2000" dirty="0">
                <a:latin typeface="Myriad Pro" panose="020B0503030403020204" pitchFamily="34" charset="0"/>
              </a:rPr>
              <a:t>For more information on swing fall click the link.</a:t>
            </a:r>
            <a:endParaRPr lang="en-US" sz="2000" i="1" dirty="0">
              <a:latin typeface="Myriad Pro" panose="020B0503030403020204" pitchFamily="34" charset="0"/>
            </a:endParaRPr>
          </a:p>
          <a:p>
            <a:endParaRPr lang="en-US" sz="2000" i="1" dirty="0">
              <a:latin typeface="Myriad Pro" panose="020B0503030403020204" pitchFamily="34" charset="0"/>
            </a:endParaRPr>
          </a:p>
          <a:p>
            <a:r>
              <a:rPr lang="en-US" sz="2000" i="1" dirty="0">
                <a:latin typeface="Myriad Pro" panose="020B0503030403020204" pitchFamily="34" charset="0"/>
                <a:hlinkClick r:id="rId4"/>
              </a:rPr>
              <a:t>How to Evaluate the Swing Fall</a:t>
            </a:r>
            <a:endParaRPr lang="en-US" sz="2000" i="1" dirty="0">
              <a:latin typeface="Myriad Pro" panose="020B0503030403020204" pitchFamily="34" charset="0"/>
            </a:endParaRPr>
          </a:p>
        </p:txBody>
      </p:sp>
      <p:sp>
        <p:nvSpPr>
          <p:cNvPr id="9" name="TextBox 8"/>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pre-job tasks</a:t>
            </a:r>
          </a:p>
        </p:txBody>
      </p:sp>
      <p:pic>
        <p:nvPicPr>
          <p:cNvPr id="5" name="Picture 4" descr="Modul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536385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56625" cy="5861109"/>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99DC90D-3495-A8A7-4463-4485EBA56C60}"/>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Fall Distance Educator</a:t>
            </a:r>
          </a:p>
        </p:txBody>
      </p:sp>
      <p:sp>
        <p:nvSpPr>
          <p:cNvPr id="3" name="TextBox 2"/>
          <p:cNvSpPr txBox="1"/>
          <p:nvPr/>
        </p:nvSpPr>
        <p:spPr>
          <a:xfrm>
            <a:off x="5756563" y="1296036"/>
            <a:ext cx="5896721" cy="1631216"/>
          </a:xfrm>
          <a:prstGeom prst="rect">
            <a:avLst/>
          </a:prstGeom>
          <a:noFill/>
        </p:spPr>
        <p:txBody>
          <a:bodyPr wrap="square" rtlCol="0">
            <a:spAutoFit/>
          </a:bodyPr>
          <a:lstStyle/>
          <a:p>
            <a:r>
              <a:rPr lang="en-US" sz="2000" dirty="0">
                <a:latin typeface="Myriad Pro" panose="020B0503030403020204" pitchFamily="34" charset="0"/>
              </a:rPr>
              <a:t>Click the link to view the Oregon OSHA fall distance educator. The educator will provide you with 3 different scenarios.</a:t>
            </a:r>
            <a:endParaRPr lang="en-US" sz="2000" i="1" dirty="0">
              <a:latin typeface="Myriad Pro" panose="020B0503030403020204" pitchFamily="34" charset="0"/>
            </a:endParaRPr>
          </a:p>
          <a:p>
            <a:endParaRPr lang="en-US" sz="2000" i="1" dirty="0">
              <a:latin typeface="Myriad Pro" panose="020B0503030403020204" pitchFamily="34" charset="0"/>
            </a:endParaRPr>
          </a:p>
          <a:p>
            <a:r>
              <a:rPr lang="en-US" sz="2000" i="1" dirty="0">
                <a:latin typeface="Myriad Pro" panose="020B0503030403020204" pitchFamily="34" charset="0"/>
                <a:hlinkClick r:id="rId4"/>
              </a:rPr>
              <a:t>Fall Distance Educator</a:t>
            </a:r>
            <a:endParaRPr lang="en-US" sz="2000" i="1" dirty="0">
              <a:latin typeface="Myriad Pro" panose="020B0503030403020204" pitchFamily="34" charset="0"/>
            </a:endParaRPr>
          </a:p>
        </p:txBody>
      </p:sp>
      <p:sp>
        <p:nvSpPr>
          <p:cNvPr id="9" name="TextBox 8"/>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pre-job tasks</a:t>
            </a:r>
          </a:p>
        </p:txBody>
      </p:sp>
      <p:pic>
        <p:nvPicPr>
          <p:cNvPr id="5" name="Picture 4" descr="Modul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7"/>
          </a:xfrm>
          <a:prstGeom prst="rect">
            <a:avLst/>
          </a:prstGeom>
        </p:spPr>
      </p:pic>
    </p:spTree>
    <p:extLst>
      <p:ext uri="{BB962C8B-B14F-4D97-AF65-F5344CB8AC3E}">
        <p14:creationId xmlns:p14="http://schemas.microsoft.com/office/powerpoint/2010/main" val="1900936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p:cNvSpPr txBox="1">
            <a:spLocks noGrp="1"/>
          </p:cNvSpPr>
          <p:nvPr>
            <p:ph type="title" idx="4294967295"/>
          </p:nvPr>
        </p:nvSpPr>
        <p:spPr>
          <a:xfrm>
            <a:off x="0" y="2799876"/>
            <a:ext cx="121920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FALL PROTECTION FOR ROOFING</a:t>
            </a:r>
          </a:p>
        </p:txBody>
      </p:sp>
      <p:sp>
        <p:nvSpPr>
          <p:cNvPr id="8" name="TextBox 7"/>
          <p:cNvSpPr txBox="1"/>
          <p:nvPr/>
        </p:nvSpPr>
        <p:spPr>
          <a:xfrm>
            <a:off x="0" y="3569317"/>
            <a:ext cx="12192000"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Module 3: </a:t>
            </a:r>
            <a:r>
              <a:rPr lang="en-US" sz="4400" b="1" i="1" dirty="0">
                <a:solidFill>
                  <a:schemeClr val="bg1"/>
                </a:solidFill>
                <a:latin typeface="Verdana" panose="020B0604030504040204" pitchFamily="34" charset="0"/>
                <a:ea typeface="Verdana" panose="020B0604030504040204" pitchFamily="34" charset="0"/>
                <a:cs typeface="Verdana" panose="020B0604030504040204" pitchFamily="34" charset="0"/>
              </a:rPr>
              <a:t>Systems and Devices</a:t>
            </a:r>
          </a:p>
        </p:txBody>
      </p:sp>
      <p:pic>
        <p:nvPicPr>
          <p:cNvPr id="10" name="Picture 9" descr="DCBS logo">
            <a:extLst>
              <a:ext uri="{FF2B5EF4-FFF2-40B4-BE49-F238E27FC236}">
                <a16:creationId xmlns:a16="http://schemas.microsoft.com/office/drawing/2014/main" id="{5DD55A26-6AA3-4046-818F-C5D06E620259}"/>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11" name="Picture 10" descr="Oregon OSHA logo">
            <a:extLst>
              <a:ext uri="{FF2B5EF4-FFF2-40B4-BE49-F238E27FC236}">
                <a16:creationId xmlns:a16="http://schemas.microsoft.com/office/drawing/2014/main" id="{174E24A6-974E-45CB-829A-5FAF6202156E}"/>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3171778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9AF5AEF-4DA7-40F1-8108-1EBCABDF172B}"/>
              </a:ext>
              <a:ext uri="{C183D7F6-B498-43B3-948B-1728B52AA6E4}">
                <adec:decorative xmlns:adec="http://schemas.microsoft.com/office/drawing/2017/decorative" val="1"/>
              </a:ext>
            </a:extLst>
          </p:cNvPr>
          <p:cNvSpPr/>
          <p:nvPr/>
        </p:nvSpPr>
        <p:spPr>
          <a:xfrm>
            <a:off x="0" y="-19664"/>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7" name="Google Shape;104;p2">
            <a:extLst>
              <a:ext uri="{FF2B5EF4-FFF2-40B4-BE49-F238E27FC236}">
                <a16:creationId xmlns:a16="http://schemas.microsoft.com/office/drawing/2014/main" id="{9EE3669D-0DC9-423A-BF3F-F3C71F0A5BC9}"/>
              </a:ext>
            </a:extLst>
          </p:cNvPr>
          <p:cNvSpPr txBox="1">
            <a:spLocks noGrp="1"/>
          </p:cNvSpPr>
          <p:nvPr>
            <p:ph type="title" idx="4294967295"/>
          </p:nvPr>
        </p:nvSpPr>
        <p:spPr>
          <a:xfrm>
            <a:off x="1716834" y="2531200"/>
            <a:ext cx="8817428"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3"/>
              </a:rPr>
              <a:t>Anchors</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systems and devices</a:t>
            </a:r>
          </a:p>
        </p:txBody>
      </p:sp>
      <p:pic>
        <p:nvPicPr>
          <p:cNvPr id="3" name="Picture 2" descr="Module 2">
            <a:extLst>
              <a:ext uri="{FF2B5EF4-FFF2-40B4-BE49-F238E27FC236}">
                <a16:creationId xmlns:a16="http://schemas.microsoft.com/office/drawing/2014/main" id="{EFF01B88-3F17-0B84-7032-D046D1F2A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518266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8" y="0"/>
            <a:ext cx="5486398" cy="589335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5740132" y="1306434"/>
            <a:ext cx="5998212" cy="1323439"/>
          </a:xfrm>
          <a:prstGeom prst="rect">
            <a:avLst/>
          </a:prstGeom>
          <a:noFill/>
        </p:spPr>
        <p:txBody>
          <a:bodyPr wrap="square" rtlCol="0">
            <a:spAutoFit/>
          </a:bodyPr>
          <a:lstStyle/>
          <a:p>
            <a:r>
              <a:rPr lang="en-US" sz="2000" b="1" dirty="0">
                <a:latin typeface="Myriad Pro" panose="020B0503030403020204" pitchFamily="34" charset="0"/>
              </a:rPr>
              <a:t>Peak anchors </a:t>
            </a:r>
            <a:r>
              <a:rPr lang="en-US" sz="2000" dirty="0">
                <a:latin typeface="Myriad Pro" panose="020B0503030403020204" pitchFamily="34" charset="0"/>
              </a:rPr>
              <a:t>are typically left in place after the job is done, so they can be used for future jobs. However, some models are meant to be temporary and reusable on other jobsites.</a:t>
            </a:r>
            <a:endParaRPr lang="en-US" sz="2000" i="1" dirty="0">
              <a:latin typeface="Myriad Pro" panose="020B0503030403020204" pitchFamily="34" charset="0"/>
            </a:endParaRP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systems and devices</a:t>
            </a:r>
          </a:p>
        </p:txBody>
      </p:sp>
      <p:sp>
        <p:nvSpPr>
          <p:cNvPr id="7" name="Title 3">
            <a:extLst>
              <a:ext uri="{FF2B5EF4-FFF2-40B4-BE49-F238E27FC236}">
                <a16:creationId xmlns:a16="http://schemas.microsoft.com/office/drawing/2014/main" id="{7DC5579C-395D-C8FC-E2A0-30616B68696E}"/>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Peak Anchors</a:t>
            </a:r>
          </a:p>
        </p:txBody>
      </p:sp>
      <p:pic>
        <p:nvPicPr>
          <p:cNvPr id="5" name="Picture 4" descr="Modul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859483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11091" cy="602729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E9A85B3D-9FFA-7CC9-CCEC-7121784B9AF1}"/>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Decking Anchors</a:t>
            </a:r>
          </a:p>
        </p:txBody>
      </p:sp>
      <p:sp>
        <p:nvSpPr>
          <p:cNvPr id="3" name="TextBox 2"/>
          <p:cNvSpPr txBox="1"/>
          <p:nvPr/>
        </p:nvSpPr>
        <p:spPr>
          <a:xfrm>
            <a:off x="5740132" y="1306439"/>
            <a:ext cx="5891887" cy="1323439"/>
          </a:xfrm>
          <a:prstGeom prst="rect">
            <a:avLst/>
          </a:prstGeom>
          <a:noFill/>
        </p:spPr>
        <p:txBody>
          <a:bodyPr wrap="square" rtlCol="0">
            <a:spAutoFit/>
          </a:bodyPr>
          <a:lstStyle/>
          <a:p>
            <a:r>
              <a:rPr lang="en-US" sz="2000" b="1" dirty="0">
                <a:latin typeface="Myriad Pro" panose="020B0503030403020204" pitchFamily="34" charset="0"/>
              </a:rPr>
              <a:t>Decking anchors </a:t>
            </a:r>
            <a:r>
              <a:rPr lang="en-US" sz="2000" dirty="0">
                <a:latin typeface="Myriad Pro" panose="020B0503030403020204" pitchFamily="34" charset="0"/>
              </a:rPr>
              <a:t>in the roofing industry are often used on low-slope roofs. They can work as a single anchor point, or be used in a horizontal lifeline system. </a:t>
            </a:r>
            <a:endParaRPr lang="en-US" sz="2000" i="1" dirty="0">
              <a:latin typeface="Myriad Pro" panose="020B0503030403020204" pitchFamily="34" charset="0"/>
            </a:endParaRP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systems and devices</a:t>
            </a:r>
          </a:p>
        </p:txBody>
      </p:sp>
      <p:pic>
        <p:nvPicPr>
          <p:cNvPr id="5" name="Picture 4" descr="Modul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1344162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48639" cy="585279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6D719ACF-9601-FF1B-29A0-851310E7E1FF}"/>
              </a:ext>
            </a:extLst>
          </p:cNvPr>
          <p:cNvSpPr txBox="1">
            <a:spLocks noGrp="1"/>
          </p:cNvSpPr>
          <p:nvPr>
            <p:ph type="title" idx="4294967295"/>
          </p:nvPr>
        </p:nvSpPr>
        <p:spPr>
          <a:xfrm>
            <a:off x="5740132" y="31032"/>
            <a:ext cx="5729177" cy="15000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Rotating Retractable Anchor Masts</a:t>
            </a:r>
          </a:p>
        </p:txBody>
      </p:sp>
      <p:pic>
        <p:nvPicPr>
          <p:cNvPr id="5" name="Picture 4" descr="Modul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
        <p:nvSpPr>
          <p:cNvPr id="3" name="TextBox 2"/>
          <p:cNvSpPr txBox="1"/>
          <p:nvPr/>
        </p:nvSpPr>
        <p:spPr>
          <a:xfrm>
            <a:off x="5740132" y="1561617"/>
            <a:ext cx="5881254" cy="1323439"/>
          </a:xfrm>
          <a:prstGeom prst="rect">
            <a:avLst/>
          </a:prstGeom>
          <a:noFill/>
        </p:spPr>
        <p:txBody>
          <a:bodyPr wrap="square" rtlCol="0">
            <a:spAutoFit/>
          </a:bodyPr>
          <a:lstStyle/>
          <a:p>
            <a:r>
              <a:rPr lang="en-US" sz="2000" b="1" dirty="0">
                <a:latin typeface="Myriad Pro" panose="020B0503030403020204" pitchFamily="34" charset="0"/>
              </a:rPr>
              <a:t>Rotating retractable anchor masts </a:t>
            </a:r>
            <a:r>
              <a:rPr lang="en-US" sz="2000" dirty="0">
                <a:latin typeface="Myriad Pro" panose="020B0503030403020204" pitchFamily="34" charset="0"/>
              </a:rPr>
              <a:t>are most often used on sloped residential roofs. They allow the worker a large range of motion, and helps to elevate the anchor point above the worker.</a:t>
            </a:r>
            <a:endParaRPr lang="en-US" sz="2000" i="1" dirty="0">
              <a:latin typeface="Myriad Pro" panose="020B0503030403020204" pitchFamily="34" charset="0"/>
            </a:endParaRP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systems and devices</a:t>
            </a:r>
          </a:p>
        </p:txBody>
      </p:sp>
    </p:spTree>
    <p:extLst>
      <p:ext uri="{BB962C8B-B14F-4D97-AF65-F5344CB8AC3E}">
        <p14:creationId xmlns:p14="http://schemas.microsoft.com/office/powerpoint/2010/main" val="2157985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05634C-8AA7-47A9-8E77-1B6B09DEA9F6}"/>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104;p2">
            <a:extLst>
              <a:ext uri="{FF2B5EF4-FFF2-40B4-BE49-F238E27FC236}">
                <a16:creationId xmlns:a16="http://schemas.microsoft.com/office/drawing/2014/main" id="{FE652905-A5DD-46F2-AB6B-D9E87211281B}"/>
              </a:ext>
            </a:extLst>
          </p:cNvPr>
          <p:cNvSpPr txBox="1">
            <a:spLocks noGrp="1"/>
          </p:cNvSpPr>
          <p:nvPr>
            <p:ph type="title" idx="4294967295"/>
          </p:nvPr>
        </p:nvSpPr>
        <p:spPr>
          <a:xfrm>
            <a:off x="1716834" y="2531200"/>
            <a:ext cx="8817428"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3"/>
              </a:rPr>
              <a:t>Creating a Safety Policy</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5" name="Picture 4" descr="Modul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Tree>
    <p:extLst>
      <p:ext uri="{BB962C8B-B14F-4D97-AF65-F5344CB8AC3E}">
        <p14:creationId xmlns:p14="http://schemas.microsoft.com/office/powerpoint/2010/main" val="2903639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11339" cy="592014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F799F03-6D20-6ADB-9E15-9AE0D9C1505C}"/>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Dead Weight Anchors</a:t>
            </a:r>
          </a:p>
        </p:txBody>
      </p:sp>
      <p:sp>
        <p:nvSpPr>
          <p:cNvPr id="3" name="TextBox 2"/>
          <p:cNvSpPr txBox="1"/>
          <p:nvPr/>
        </p:nvSpPr>
        <p:spPr>
          <a:xfrm>
            <a:off x="5740132" y="1306438"/>
            <a:ext cx="5729177" cy="1631216"/>
          </a:xfrm>
          <a:prstGeom prst="rect">
            <a:avLst/>
          </a:prstGeom>
          <a:noFill/>
        </p:spPr>
        <p:txBody>
          <a:bodyPr wrap="square" rtlCol="0">
            <a:spAutoFit/>
          </a:bodyPr>
          <a:lstStyle/>
          <a:p>
            <a:r>
              <a:rPr lang="en-US" sz="2000" b="1" dirty="0">
                <a:latin typeface="Myriad Pro" panose="020B0503030403020204" pitchFamily="34" charset="0"/>
              </a:rPr>
              <a:t>Dead weight anchors </a:t>
            </a:r>
            <a:r>
              <a:rPr lang="en-US" sz="2000" dirty="0">
                <a:latin typeface="Myriad Pro" panose="020B0503030403020204" pitchFamily="34" charset="0"/>
              </a:rPr>
              <a:t>are commonly used in roofing work when you cannot hammer or drill into the surface. They are made of concrete, steel, or other similar heavy materials to provide anchorage.</a:t>
            </a:r>
            <a:endParaRPr lang="en-US" sz="2000" i="1" dirty="0">
              <a:latin typeface="Myriad Pro" panose="020B0503030403020204" pitchFamily="34" charset="0"/>
            </a:endParaRP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systems and devices</a:t>
            </a:r>
          </a:p>
        </p:txBody>
      </p:sp>
      <p:pic>
        <p:nvPicPr>
          <p:cNvPr id="5" name="Picture 4" descr="Modul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1757096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1DBA34-7AC2-444E-8A29-139B9007E8DD}"/>
              </a:ext>
              <a:ext uri="{C183D7F6-B498-43B3-948B-1728B52AA6E4}">
                <adec:decorative xmlns:adec="http://schemas.microsoft.com/office/drawing/2017/decorative" val="1"/>
              </a:ext>
            </a:extLst>
          </p:cNvPr>
          <p:cNvSpPr/>
          <p:nvPr/>
        </p:nvSpPr>
        <p:spPr>
          <a:xfrm>
            <a:off x="0" y="-19664"/>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Google Shape;104;p2">
            <a:extLst>
              <a:ext uri="{FF2B5EF4-FFF2-40B4-BE49-F238E27FC236}">
                <a16:creationId xmlns:a16="http://schemas.microsoft.com/office/drawing/2014/main" id="{2ECE863C-273B-4D2C-B8A0-F9DE0C0C910E}"/>
              </a:ext>
            </a:extLst>
          </p:cNvPr>
          <p:cNvSpPr txBox="1">
            <a:spLocks noGrp="1"/>
          </p:cNvSpPr>
          <p:nvPr>
            <p:ph type="title" idx="4294967295"/>
          </p:nvPr>
        </p:nvSpPr>
        <p:spPr>
          <a:xfrm>
            <a:off x="1716834" y="2531200"/>
            <a:ext cx="8817428"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3"/>
              </a:rPr>
              <a:t>Horizontal Lifelines</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systems and devices</a:t>
            </a:r>
          </a:p>
        </p:txBody>
      </p:sp>
      <p:pic>
        <p:nvPicPr>
          <p:cNvPr id="5" name="Picture 4" descr="Modul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610138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5529200" cy="5939334"/>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D7A8EB09-CADE-A2F2-50C7-5F173BA21FF1}"/>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Horizontal Lifeline</a:t>
            </a:r>
          </a:p>
        </p:txBody>
      </p:sp>
      <p:sp>
        <p:nvSpPr>
          <p:cNvPr id="3" name="TextBox 2"/>
          <p:cNvSpPr txBox="1"/>
          <p:nvPr/>
        </p:nvSpPr>
        <p:spPr>
          <a:xfrm>
            <a:off x="5740132" y="1174610"/>
            <a:ext cx="5934417" cy="2862322"/>
          </a:xfrm>
          <a:prstGeom prst="rect">
            <a:avLst/>
          </a:prstGeom>
          <a:noFill/>
        </p:spPr>
        <p:txBody>
          <a:bodyPr wrap="square" rtlCol="0">
            <a:spAutoFit/>
          </a:bodyPr>
          <a:lstStyle/>
          <a:p>
            <a:r>
              <a:rPr lang="en-US" sz="2000" dirty="0">
                <a:latin typeface="Myriad Pro" panose="020B0503030403020204" pitchFamily="34" charset="0"/>
              </a:rPr>
              <a:t>The horizontal lifeline stretches between two anchorages. When you connect a lanyard or rope grab to a horizontal lifeline, you can move about freely, thus reducing the risk of a swing fall.</a:t>
            </a:r>
          </a:p>
          <a:p>
            <a:endParaRPr lang="en-US" sz="2000" dirty="0">
              <a:latin typeface="Myriad Pro" panose="020B0503030403020204" pitchFamily="34" charset="0"/>
            </a:endParaRPr>
          </a:p>
          <a:p>
            <a:r>
              <a:rPr lang="en-US" sz="2000" dirty="0">
                <a:latin typeface="Myriad Pro" panose="020B0503030403020204" pitchFamily="34" charset="0"/>
              </a:rPr>
              <a:t>Horizontal lifelines can fail at the anchorage points if they’re not installed correctly. For this reason, horizontal lifelines must be designed, installed, and used under the supervision of a qualified person.</a:t>
            </a:r>
            <a:endParaRPr lang="en-US" sz="2000" i="1" dirty="0">
              <a:latin typeface="Myriad Pro" panose="020B0503030403020204" pitchFamily="34" charset="0"/>
            </a:endParaRP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systems and devices</a:t>
            </a:r>
          </a:p>
        </p:txBody>
      </p:sp>
      <p:pic>
        <p:nvPicPr>
          <p:cNvPr id="5" name="Picture 4" descr="Modul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24506103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F61441-4D90-4F4B-BDF1-799F3CDD545F}"/>
              </a:ext>
              <a:ext uri="{C183D7F6-B498-43B3-948B-1728B52AA6E4}">
                <adec:decorative xmlns:adec="http://schemas.microsoft.com/office/drawing/2017/decorative" val="1"/>
              </a:ext>
            </a:extLst>
          </p:cNvPr>
          <p:cNvSpPr/>
          <p:nvPr/>
        </p:nvSpPr>
        <p:spPr>
          <a:xfrm>
            <a:off x="0" y="-19664"/>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Google Shape;104;p2">
            <a:extLst>
              <a:ext uri="{FF2B5EF4-FFF2-40B4-BE49-F238E27FC236}">
                <a16:creationId xmlns:a16="http://schemas.microsoft.com/office/drawing/2014/main" id="{9F44615F-B456-424D-9EC2-391D53FBA860}"/>
              </a:ext>
            </a:extLst>
          </p:cNvPr>
          <p:cNvSpPr txBox="1">
            <a:spLocks noGrp="1"/>
          </p:cNvSpPr>
          <p:nvPr>
            <p:ph type="title" idx="4294967295"/>
          </p:nvPr>
        </p:nvSpPr>
        <p:spPr>
          <a:xfrm>
            <a:off x="1716834" y="2531200"/>
            <a:ext cx="8817428"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3"/>
              </a:rPr>
              <a:t>Rope Adjustment</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systems and devices</a:t>
            </a:r>
          </a:p>
        </p:txBody>
      </p:sp>
      <p:pic>
        <p:nvPicPr>
          <p:cNvPr id="5" name="Picture 4" descr="Modul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1650015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529200" cy="5939333"/>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39FD479-E6E8-E2B8-A310-3E32D4347DF3}"/>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Rope Adjuster</a:t>
            </a:r>
          </a:p>
        </p:txBody>
      </p:sp>
      <p:sp>
        <p:nvSpPr>
          <p:cNvPr id="3" name="TextBox 2"/>
          <p:cNvSpPr txBox="1"/>
          <p:nvPr/>
        </p:nvSpPr>
        <p:spPr>
          <a:xfrm>
            <a:off x="5701763" y="1279399"/>
            <a:ext cx="6317673" cy="4462760"/>
          </a:xfrm>
          <a:prstGeom prst="rect">
            <a:avLst/>
          </a:prstGeom>
          <a:noFill/>
        </p:spPr>
        <p:txBody>
          <a:bodyPr wrap="square" rtlCol="0">
            <a:spAutoFit/>
          </a:bodyPr>
          <a:lstStyle/>
          <a:p>
            <a:r>
              <a:rPr lang="en-US" sz="2000" dirty="0">
                <a:latin typeface="Myriad Pro" panose="020B0503030403020204" pitchFamily="34" charset="0"/>
              </a:rPr>
              <a:t>A rope adjuster allows a worker to move along a vertical lifeline, but engages and locks on the lifeline when the worker releases the lever. </a:t>
            </a:r>
          </a:p>
          <a:p>
            <a:endParaRPr lang="en-US" sz="2000" dirty="0">
              <a:latin typeface="Myriad Pro" panose="020B0503030403020204" pitchFamily="34" charset="0"/>
            </a:endParaRPr>
          </a:p>
          <a:p>
            <a:r>
              <a:rPr lang="en-US" sz="2000" dirty="0">
                <a:latin typeface="Myriad Pro" panose="020B0503030403020204" pitchFamily="34" charset="0"/>
              </a:rPr>
              <a:t>When using a rope adjuster, keep the following in mind:</a:t>
            </a:r>
            <a:br>
              <a:rPr lang="en-US" sz="2000" dirty="0">
                <a:latin typeface="Myriad Pro" panose="020B0503030403020204" pitchFamily="34" charset="0"/>
              </a:rPr>
            </a:br>
            <a:endParaRPr lang="en-US" sz="1200" dirty="0">
              <a:latin typeface="Myriad Pro" panose="020B0503030403020204" pitchFamily="34" charset="0"/>
            </a:endParaRPr>
          </a:p>
          <a:p>
            <a:pPr marL="342900" indent="-342900">
              <a:buFont typeface="Arial" panose="020B0604020202020204" pitchFamily="34" charset="0"/>
              <a:buChar char="•"/>
            </a:pPr>
            <a:r>
              <a:rPr lang="en-US" sz="2000" dirty="0">
                <a:latin typeface="Myriad Pro" panose="020B0503030403020204" pitchFamily="34" charset="0"/>
              </a:rPr>
              <a:t>The rope adjuster must be compatible with the lifeline.</a:t>
            </a:r>
          </a:p>
          <a:p>
            <a:pPr marL="342900" indent="-342900">
              <a:buFont typeface="Arial" panose="020B0604020202020204" pitchFamily="34" charset="0"/>
              <a:buChar char="•"/>
            </a:pPr>
            <a:endParaRPr lang="en-US" sz="1200" dirty="0">
              <a:latin typeface="Myriad Pro" panose="020B0503030403020204" pitchFamily="34" charset="0"/>
            </a:endParaRPr>
          </a:p>
          <a:p>
            <a:pPr marL="342900" indent="-342900">
              <a:buFont typeface="Arial" panose="020B0604020202020204" pitchFamily="34" charset="0"/>
              <a:buChar char="•"/>
            </a:pPr>
            <a:r>
              <a:rPr lang="en-US" sz="2000" dirty="0">
                <a:latin typeface="Myriad Pro" panose="020B0503030403020204" pitchFamily="34" charset="0"/>
              </a:rPr>
              <a:t>The rope adjuster must be correctly attached to the lifeline (not upside down).</a:t>
            </a:r>
          </a:p>
          <a:p>
            <a:pPr marL="342900" indent="-342900">
              <a:buFont typeface="Arial" panose="020B0604020202020204" pitchFamily="34" charset="0"/>
              <a:buChar char="•"/>
            </a:pPr>
            <a:endParaRPr lang="en-US" sz="1200" dirty="0">
              <a:latin typeface="Myriad Pro" panose="020B0503030403020204" pitchFamily="34" charset="0"/>
            </a:endParaRPr>
          </a:p>
          <a:p>
            <a:pPr marL="342900" indent="-342900">
              <a:buFont typeface="Arial" panose="020B0604020202020204" pitchFamily="34" charset="0"/>
              <a:buChar char="•"/>
            </a:pPr>
            <a:r>
              <a:rPr lang="en-US" sz="2000" dirty="0">
                <a:latin typeface="Myriad Pro" panose="020B0503030403020204" pitchFamily="34" charset="0"/>
              </a:rPr>
              <a:t>Keep the rope adjuster as close to the anchor as possible on the lifeline.</a:t>
            </a:r>
            <a:endParaRPr lang="en-US" sz="2000" i="1" dirty="0">
              <a:latin typeface="Myriad Pro" panose="020B0503030403020204" pitchFamily="34" charset="0"/>
            </a:endParaRP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systems and devices</a:t>
            </a:r>
          </a:p>
        </p:txBody>
      </p:sp>
      <p:pic>
        <p:nvPicPr>
          <p:cNvPr id="5" name="Picture 4" descr="Modul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603664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A961094-0520-47BA-BE7F-4621F23E9114}"/>
              </a:ext>
              <a:ext uri="{C183D7F6-B498-43B3-948B-1728B52AA6E4}">
                <adec:decorative xmlns:adec="http://schemas.microsoft.com/office/drawing/2017/decorative" val="1"/>
              </a:ext>
            </a:extLst>
          </p:cNvPr>
          <p:cNvSpPr/>
          <p:nvPr/>
        </p:nvSpPr>
        <p:spPr>
          <a:xfrm>
            <a:off x="0" y="-19664"/>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7" name="Google Shape;104;p2">
            <a:extLst>
              <a:ext uri="{FF2B5EF4-FFF2-40B4-BE49-F238E27FC236}">
                <a16:creationId xmlns:a16="http://schemas.microsoft.com/office/drawing/2014/main" id="{C4EE3BA6-A746-44FB-B343-BE0253655101}"/>
              </a:ext>
            </a:extLst>
          </p:cNvPr>
          <p:cNvSpPr txBox="1">
            <a:spLocks noGrp="1"/>
          </p:cNvSpPr>
          <p:nvPr>
            <p:ph type="title" idx="4294967295"/>
          </p:nvPr>
        </p:nvSpPr>
        <p:spPr>
          <a:xfrm>
            <a:off x="1716834" y="2531200"/>
            <a:ext cx="8817428"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3"/>
              </a:rPr>
              <a:t>Parapets</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systems and devices</a:t>
            </a:r>
          </a:p>
        </p:txBody>
      </p:sp>
      <p:pic>
        <p:nvPicPr>
          <p:cNvPr id="5" name="Picture 4" descr="Modul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215447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93" t="22674" b="23582"/>
          <a:stretch/>
        </p:blipFill>
        <p:spPr>
          <a:xfrm>
            <a:off x="0" y="1336959"/>
            <a:ext cx="5418695" cy="451360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A3229264-0FC9-E8F3-EFC7-7E6BB9AFE597}"/>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Parapet Clamp Guardrail</a:t>
            </a:r>
          </a:p>
        </p:txBody>
      </p:sp>
      <p:sp>
        <p:nvSpPr>
          <p:cNvPr id="3" name="TextBox 2"/>
          <p:cNvSpPr txBox="1"/>
          <p:nvPr/>
        </p:nvSpPr>
        <p:spPr>
          <a:xfrm>
            <a:off x="5740132" y="1273167"/>
            <a:ext cx="6279304" cy="2862322"/>
          </a:xfrm>
          <a:prstGeom prst="rect">
            <a:avLst/>
          </a:prstGeom>
          <a:noFill/>
        </p:spPr>
        <p:txBody>
          <a:bodyPr wrap="square" rtlCol="0">
            <a:spAutoFit/>
          </a:bodyPr>
          <a:lstStyle/>
          <a:p>
            <a:r>
              <a:rPr lang="en-US" sz="2000" dirty="0">
                <a:latin typeface="Myriad Pro" panose="020B0503030403020204" pitchFamily="34" charset="0"/>
              </a:rPr>
              <a:t>An often-overlooked option, the parapet clamp guardrail can provide a temporary fall prevention system. </a:t>
            </a:r>
          </a:p>
          <a:p>
            <a:endParaRPr lang="en-US" sz="2000" dirty="0">
              <a:latin typeface="Myriad Pro" panose="020B0503030403020204" pitchFamily="34" charset="0"/>
            </a:endParaRPr>
          </a:p>
          <a:p>
            <a:r>
              <a:rPr lang="en-US" sz="2000" dirty="0">
                <a:latin typeface="Myriad Pro" panose="020B0503030403020204" pitchFamily="34" charset="0"/>
              </a:rPr>
              <a:t>The system is adjustable, and when set up correctly, complies with Oregon OSHA standards. </a:t>
            </a:r>
          </a:p>
          <a:p>
            <a:endParaRPr lang="en-US" sz="2000" dirty="0">
              <a:latin typeface="Myriad Pro" panose="020B0503030403020204" pitchFamily="34" charset="0"/>
            </a:endParaRPr>
          </a:p>
          <a:p>
            <a:r>
              <a:rPr lang="en-US" sz="2000" dirty="0">
                <a:latin typeface="Myriad Pro" panose="020B0503030403020204" pitchFamily="34" charset="0"/>
              </a:rPr>
              <a:t>*Remember, always consult with your manufacturer’s instructions.</a:t>
            </a:r>
            <a:endParaRPr lang="en-US" sz="2000" i="1" dirty="0">
              <a:latin typeface="Myriad Pro" panose="020B0503030403020204" pitchFamily="34" charset="0"/>
            </a:endParaRP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systems and devices</a:t>
            </a:r>
          </a:p>
        </p:txBody>
      </p:sp>
      <p:pic>
        <p:nvPicPr>
          <p:cNvPr id="5" name="Picture 4" descr="Modul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1053069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29200" cy="593933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74D2B40-2155-C2E5-FBCD-6D0D5D5BAE1B}"/>
              </a:ext>
            </a:extLst>
          </p:cNvPr>
          <p:cNvSpPr txBox="1">
            <a:spLocks noGrp="1"/>
          </p:cNvSpPr>
          <p:nvPr>
            <p:ph type="title" idx="4294967295"/>
          </p:nvPr>
        </p:nvSpPr>
        <p:spPr>
          <a:xfrm>
            <a:off x="5740132" y="9766"/>
            <a:ext cx="6083273" cy="10641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Residential Guardrail System</a:t>
            </a:r>
          </a:p>
        </p:txBody>
      </p:sp>
      <p:sp>
        <p:nvSpPr>
          <p:cNvPr id="3" name="TextBox 2"/>
          <p:cNvSpPr txBox="1"/>
          <p:nvPr/>
        </p:nvSpPr>
        <p:spPr>
          <a:xfrm>
            <a:off x="5701763" y="1309891"/>
            <a:ext cx="6317673" cy="1938992"/>
          </a:xfrm>
          <a:prstGeom prst="rect">
            <a:avLst/>
          </a:prstGeom>
          <a:noFill/>
        </p:spPr>
        <p:txBody>
          <a:bodyPr wrap="square" rtlCol="0">
            <a:spAutoFit/>
          </a:bodyPr>
          <a:lstStyle/>
          <a:p>
            <a:r>
              <a:rPr lang="en-US" sz="2000" dirty="0">
                <a:latin typeface="Myriad Pro" panose="020B0503030403020204" pitchFamily="34" charset="0"/>
              </a:rPr>
              <a:t>While not as common as other options, guardrail systems can be used as fall protection on residential roofs.</a:t>
            </a:r>
          </a:p>
          <a:p>
            <a:r>
              <a:rPr lang="en-US" sz="2000" dirty="0">
                <a:latin typeface="Myriad Pro" panose="020B0503030403020204" pitchFamily="34" charset="0"/>
              </a:rPr>
              <a:t> </a:t>
            </a:r>
          </a:p>
          <a:p>
            <a:r>
              <a:rPr lang="en-US" sz="2000" i="1" dirty="0">
                <a:latin typeface="Myriad Pro" panose="020B0503030403020204" pitchFamily="34" charset="0"/>
              </a:rPr>
              <a:t>*Remember, always consult with your manufacturer’s instructions.</a:t>
            </a: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systems and devices</a:t>
            </a:r>
          </a:p>
        </p:txBody>
      </p:sp>
      <p:pic>
        <p:nvPicPr>
          <p:cNvPr id="5" name="Picture 4" descr="Modul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665083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29199" cy="593933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03C8127-B8D3-6856-4236-0E1F2639233C}"/>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Guardrails</a:t>
            </a:r>
          </a:p>
        </p:txBody>
      </p:sp>
      <p:sp>
        <p:nvSpPr>
          <p:cNvPr id="3" name="TextBox 2"/>
          <p:cNvSpPr txBox="1"/>
          <p:nvPr/>
        </p:nvSpPr>
        <p:spPr>
          <a:xfrm>
            <a:off x="5701763" y="1260817"/>
            <a:ext cx="6317673" cy="4401205"/>
          </a:xfrm>
          <a:prstGeom prst="rect">
            <a:avLst/>
          </a:prstGeom>
          <a:noFill/>
        </p:spPr>
        <p:txBody>
          <a:bodyPr wrap="square" rtlCol="0">
            <a:spAutoFit/>
          </a:bodyPr>
          <a:lstStyle/>
          <a:p>
            <a:r>
              <a:rPr lang="en-US" sz="2000" dirty="0">
                <a:latin typeface="Myriad Pro" panose="020B0503030403020204" pitchFamily="34" charset="0"/>
              </a:rPr>
              <a:t>Guardrails over other options, when installed correctly, reduce the amount of human error, inherent with other systems. Parts include:</a:t>
            </a:r>
          </a:p>
          <a:p>
            <a:pPr marL="342900" indent="-342900">
              <a:buFont typeface="Arial" panose="020B0604020202020204" pitchFamily="34" charset="0"/>
              <a:buChar char="•"/>
            </a:pPr>
            <a:r>
              <a:rPr lang="en-US" sz="2000" dirty="0">
                <a:latin typeface="Myriad Pro" panose="020B0503030403020204" pitchFamily="34" charset="0"/>
              </a:rPr>
              <a:t>Top rail</a:t>
            </a:r>
          </a:p>
          <a:p>
            <a:pPr marL="342900" indent="-342900">
              <a:buFont typeface="Arial" panose="020B0604020202020204" pitchFamily="34" charset="0"/>
              <a:buChar char="•"/>
            </a:pPr>
            <a:r>
              <a:rPr lang="en-US" sz="2000" dirty="0" err="1">
                <a:latin typeface="Myriad Pro" panose="020B0503030403020204" pitchFamily="34" charset="0"/>
              </a:rPr>
              <a:t>Midrail</a:t>
            </a:r>
            <a:r>
              <a:rPr lang="en-US" sz="2000" dirty="0">
                <a:latin typeface="Myriad Pro" panose="020B0503030403020204" pitchFamily="34" charset="0"/>
              </a:rPr>
              <a:t>, screens, mesh, intermediate vertical members, etc.</a:t>
            </a:r>
          </a:p>
          <a:p>
            <a:endParaRPr lang="en-US" sz="2000" dirty="0">
              <a:latin typeface="Myriad Pro" panose="020B0503030403020204" pitchFamily="34" charset="0"/>
            </a:endParaRPr>
          </a:p>
          <a:p>
            <a:r>
              <a:rPr lang="en-US" sz="2000" dirty="0">
                <a:latin typeface="Myriad Pro" panose="020B0503030403020204" pitchFamily="34" charset="0"/>
              </a:rPr>
              <a:t>They can also be combined with </a:t>
            </a:r>
            <a:r>
              <a:rPr lang="en-US" sz="2000" dirty="0" err="1">
                <a:latin typeface="Myriad Pro" panose="020B0503030403020204" pitchFamily="34" charset="0"/>
              </a:rPr>
              <a:t>toeboards</a:t>
            </a:r>
            <a:r>
              <a:rPr lang="en-US" sz="2000" dirty="0">
                <a:latin typeface="Myriad Pro" panose="020B0503030403020204" pitchFamily="34" charset="0"/>
              </a:rPr>
              <a:t> for falling object protection.</a:t>
            </a:r>
          </a:p>
          <a:p>
            <a:endParaRPr lang="en-US" sz="2000" dirty="0">
              <a:latin typeface="Myriad Pro" panose="020B0503030403020204" pitchFamily="34" charset="0"/>
            </a:endParaRPr>
          </a:p>
          <a:p>
            <a:r>
              <a:rPr lang="en-US" sz="2000" dirty="0">
                <a:latin typeface="Myriad Pro" panose="020B0503030403020204" pitchFamily="34" charset="0"/>
              </a:rPr>
              <a:t>Click the links for more information.</a:t>
            </a:r>
          </a:p>
          <a:p>
            <a:pPr marL="342900" indent="-342900">
              <a:buFont typeface="Arial" panose="020B0604020202020204" pitchFamily="34" charset="0"/>
              <a:buChar char="•"/>
            </a:pPr>
            <a:r>
              <a:rPr lang="en-US" sz="2000" i="1" dirty="0">
                <a:latin typeface="Myriad Pro" panose="020B0503030403020204" pitchFamily="34" charset="0"/>
                <a:hlinkClick r:id="rId4"/>
              </a:rPr>
              <a:t>Construction (Fact Sheet)</a:t>
            </a:r>
            <a:endParaRPr lang="en-US" sz="2000" i="1" dirty="0">
              <a:latin typeface="Myriad Pro" panose="020B0503030403020204" pitchFamily="34" charset="0"/>
            </a:endParaRPr>
          </a:p>
          <a:p>
            <a:pPr marL="342900" indent="-342900">
              <a:buFont typeface="Arial" panose="020B0604020202020204" pitchFamily="34" charset="0"/>
              <a:buChar char="•"/>
            </a:pPr>
            <a:r>
              <a:rPr lang="en-US" sz="2000" i="1" dirty="0">
                <a:latin typeface="Myriad Pro" panose="020B0503030403020204" pitchFamily="34" charset="0"/>
                <a:hlinkClick r:id="rId5"/>
              </a:rPr>
              <a:t>Guardrail Requirements in Division 3, Subdivision M, Fall Protection</a:t>
            </a:r>
            <a:endParaRPr lang="en-US" sz="2000" i="1" dirty="0">
              <a:latin typeface="Myriad Pro" panose="020B0503030403020204" pitchFamily="34" charset="0"/>
            </a:endParaRP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systems and devices</a:t>
            </a:r>
          </a:p>
        </p:txBody>
      </p:sp>
      <p:pic>
        <p:nvPicPr>
          <p:cNvPr id="5" name="Picture 4" descr="Modul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2063158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7973E50-1471-4046-9D6D-412E6C79C1A4}"/>
              </a:ext>
              <a:ext uri="{C183D7F6-B498-43B3-948B-1728B52AA6E4}">
                <adec:decorative xmlns:adec="http://schemas.microsoft.com/office/drawing/2017/decorative" val="1"/>
              </a:ext>
            </a:extLst>
          </p:cNvPr>
          <p:cNvSpPr/>
          <p:nvPr/>
        </p:nvSpPr>
        <p:spPr>
          <a:xfrm>
            <a:off x="0" y="-19664"/>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7" name="Google Shape;104;p2">
            <a:extLst>
              <a:ext uri="{FF2B5EF4-FFF2-40B4-BE49-F238E27FC236}">
                <a16:creationId xmlns:a16="http://schemas.microsoft.com/office/drawing/2014/main" id="{F66E71B4-E5FD-498A-BF2E-D252A5B99E7D}"/>
              </a:ext>
            </a:extLst>
          </p:cNvPr>
          <p:cNvSpPr txBox="1">
            <a:spLocks noGrp="1"/>
          </p:cNvSpPr>
          <p:nvPr>
            <p:ph type="title" idx="4294967295"/>
          </p:nvPr>
        </p:nvSpPr>
        <p:spPr>
          <a:xfrm>
            <a:off x="1716834" y="2531200"/>
            <a:ext cx="8817428"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3"/>
              </a:rPr>
              <a:t>Safety Monitor</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systems and devices</a:t>
            </a:r>
          </a:p>
        </p:txBody>
      </p:sp>
      <p:pic>
        <p:nvPicPr>
          <p:cNvPr id="5" name="Picture 4" descr="Module 3">
            <a:extLs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3549059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DF91FA3-7A2B-42A0-AE56-193886220D27}"/>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7" name="Google Shape;104;p2">
            <a:extLst>
              <a:ext uri="{FF2B5EF4-FFF2-40B4-BE49-F238E27FC236}">
                <a16:creationId xmlns:a16="http://schemas.microsoft.com/office/drawing/2014/main" id="{9895E618-DE2D-49AE-BA57-675477C42A6C}"/>
              </a:ext>
            </a:extLst>
          </p:cNvPr>
          <p:cNvSpPr txBox="1">
            <a:spLocks noGrp="1"/>
          </p:cNvSpPr>
          <p:nvPr>
            <p:ph type="title" idx="4294967295"/>
          </p:nvPr>
        </p:nvSpPr>
        <p:spPr>
          <a:xfrm>
            <a:off x="1716834" y="2531200"/>
            <a:ext cx="8817428"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3"/>
              </a:rPr>
              <a:t>Roofing Hazards</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5" name="Picture 4" descr="Modul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Tree>
    <p:extLst>
      <p:ext uri="{BB962C8B-B14F-4D97-AF65-F5344CB8AC3E}">
        <p14:creationId xmlns:p14="http://schemas.microsoft.com/office/powerpoint/2010/main" val="2061492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29200" cy="5939333"/>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91AD9B6D-1792-AEEE-05B2-13177D9251FF}"/>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Safety Monitor</a:t>
            </a:r>
          </a:p>
        </p:txBody>
      </p:sp>
      <p:sp>
        <p:nvSpPr>
          <p:cNvPr id="3" name="TextBox 2"/>
          <p:cNvSpPr txBox="1"/>
          <p:nvPr/>
        </p:nvSpPr>
        <p:spPr>
          <a:xfrm>
            <a:off x="5740132" y="1279392"/>
            <a:ext cx="6279304" cy="3785652"/>
          </a:xfrm>
          <a:prstGeom prst="rect">
            <a:avLst/>
          </a:prstGeom>
          <a:noFill/>
        </p:spPr>
        <p:txBody>
          <a:bodyPr wrap="square" rtlCol="0">
            <a:spAutoFit/>
          </a:bodyPr>
          <a:lstStyle/>
          <a:p>
            <a:r>
              <a:rPr lang="en-US" sz="2000" dirty="0">
                <a:latin typeface="Myriad Pro" panose="020B0503030403020204" pitchFamily="34" charset="0"/>
              </a:rPr>
              <a:t>Safety monitoring systems for roofing work can</a:t>
            </a:r>
            <a:r>
              <a:rPr lang="en-US" sz="2000" dirty="0">
                <a:solidFill>
                  <a:srgbClr val="FF0000"/>
                </a:solidFill>
                <a:latin typeface="Myriad Pro" panose="020B0503030403020204" pitchFamily="34" charset="0"/>
              </a:rPr>
              <a:t> </a:t>
            </a:r>
            <a:r>
              <a:rPr lang="en-US" sz="2000" dirty="0">
                <a:latin typeface="Myriad Pro" panose="020B0503030403020204" pitchFamily="34" charset="0"/>
              </a:rPr>
              <a:t>only be used to protect employees on roofs that have slopes no greater than 2:12. </a:t>
            </a:r>
          </a:p>
          <a:p>
            <a:endParaRPr lang="en-US" sz="2000" dirty="0">
              <a:latin typeface="Myriad Pro" panose="020B0503030403020204" pitchFamily="34" charset="0"/>
            </a:endParaRPr>
          </a:p>
          <a:p>
            <a:r>
              <a:rPr lang="en-US" sz="2000" dirty="0">
                <a:latin typeface="Myriad Pro" panose="020B0503030403020204" pitchFamily="34" charset="0"/>
              </a:rPr>
              <a:t>They are not permitted on roofs more than 50 feet in width, unless a warning-line system is also installed to keep employees from coming too close to an unprotected roof edge. </a:t>
            </a:r>
          </a:p>
          <a:p>
            <a:endParaRPr lang="en-US" sz="2000" dirty="0">
              <a:latin typeface="Myriad Pro" panose="020B0503030403020204" pitchFamily="34" charset="0"/>
            </a:endParaRPr>
          </a:p>
          <a:p>
            <a:r>
              <a:rPr lang="en-US" sz="2000" dirty="0">
                <a:latin typeface="Myriad Pro" panose="020B0503030403020204" pitchFamily="34" charset="0"/>
              </a:rPr>
              <a:t>Click the link for more information:</a:t>
            </a:r>
            <a:endParaRPr lang="en-US" sz="2000" i="1" dirty="0">
              <a:latin typeface="Myriad Pro" panose="020B0503030403020204" pitchFamily="34" charset="0"/>
            </a:endParaRPr>
          </a:p>
          <a:p>
            <a:r>
              <a:rPr lang="en-US" sz="2000" i="1" dirty="0">
                <a:latin typeface="Myriad Pro" panose="020B0503030403020204" pitchFamily="34" charset="0"/>
                <a:hlinkClick r:id="rId4"/>
              </a:rPr>
              <a:t>Safety Monitor Requirements in Division 3, Subdivision M, Fall Protection</a:t>
            </a:r>
            <a:endParaRPr lang="en-US" sz="2000" i="1" dirty="0">
              <a:latin typeface="Myriad Pro" panose="020B0503030403020204" pitchFamily="34" charset="0"/>
            </a:endParaRP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systems and devices</a:t>
            </a:r>
          </a:p>
        </p:txBody>
      </p:sp>
      <p:pic>
        <p:nvPicPr>
          <p:cNvPr id="5" name="Picture 4" descr="Modul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1671898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systems and devices</a:t>
            </a:r>
          </a:p>
        </p:txBody>
      </p:sp>
      <p:pic>
        <p:nvPicPr>
          <p:cNvPr id="5" name="Picture 4" descr="Modul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
        <p:nvSpPr>
          <p:cNvPr id="6" name="Rectangle 5">
            <a:extLst>
              <a:ext uri="{FF2B5EF4-FFF2-40B4-BE49-F238E27FC236}">
                <a16:creationId xmlns:a16="http://schemas.microsoft.com/office/drawing/2014/main" id="{09343B28-1CA7-4461-A0DD-4D765B8A5B7F}"/>
              </a:ext>
              <a:ext uri="{C183D7F6-B498-43B3-948B-1728B52AA6E4}">
                <adec:decorative xmlns:adec="http://schemas.microsoft.com/office/drawing/2017/decorative" val="1"/>
              </a:ext>
            </a:extLst>
          </p:cNvPr>
          <p:cNvSpPr/>
          <p:nvPr/>
        </p:nvSpPr>
        <p:spPr>
          <a:xfrm>
            <a:off x="0" y="-19664"/>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7" name="Google Shape;104;p2">
            <a:extLst>
              <a:ext uri="{FF2B5EF4-FFF2-40B4-BE49-F238E27FC236}">
                <a16:creationId xmlns:a16="http://schemas.microsoft.com/office/drawing/2014/main" id="{81822107-20EE-4094-B8A6-77A9C055720D}"/>
              </a:ext>
            </a:extLst>
          </p:cNvPr>
          <p:cNvSpPr txBox="1">
            <a:spLocks noGrp="1"/>
          </p:cNvSpPr>
          <p:nvPr>
            <p:ph type="title" idx="4294967295"/>
          </p:nvPr>
        </p:nvSpPr>
        <p:spPr>
          <a:xfrm>
            <a:off x="1716834" y="2531200"/>
            <a:ext cx="8817428"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4"/>
              </a:rPr>
              <a:t>Warning Lines</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Tree>
    <p:extLst>
      <p:ext uri="{BB962C8B-B14F-4D97-AF65-F5344CB8AC3E}">
        <p14:creationId xmlns:p14="http://schemas.microsoft.com/office/powerpoint/2010/main" val="3547311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8908" cy="5896053"/>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EEA71A8E-D2F1-4E90-4ACF-DC9E3EA4DCDD}"/>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Warning Lines</a:t>
            </a:r>
          </a:p>
        </p:txBody>
      </p:sp>
      <p:sp>
        <p:nvSpPr>
          <p:cNvPr id="3" name="TextBox 2"/>
          <p:cNvSpPr txBox="1"/>
          <p:nvPr/>
        </p:nvSpPr>
        <p:spPr>
          <a:xfrm>
            <a:off x="5740132" y="1257496"/>
            <a:ext cx="6246053" cy="2862322"/>
          </a:xfrm>
          <a:prstGeom prst="rect">
            <a:avLst/>
          </a:prstGeom>
          <a:noFill/>
        </p:spPr>
        <p:txBody>
          <a:bodyPr wrap="square" rtlCol="0">
            <a:spAutoFit/>
          </a:bodyPr>
          <a:lstStyle/>
          <a:p>
            <a:r>
              <a:rPr lang="en-US" sz="2000" dirty="0">
                <a:latin typeface="Myriad Pro" panose="020B0503030403020204" pitchFamily="34" charset="0"/>
              </a:rPr>
              <a:t>A warning line system is designed to warn roofers that they are near an unprotected edge.</a:t>
            </a:r>
          </a:p>
          <a:p>
            <a:endParaRPr lang="en-US" sz="2000" dirty="0">
              <a:latin typeface="Myriad Pro" panose="020B0503030403020204" pitchFamily="34" charset="0"/>
            </a:endParaRPr>
          </a:p>
          <a:p>
            <a:r>
              <a:rPr lang="en-US" sz="2000" dirty="0">
                <a:latin typeface="Myriad Pro" panose="020B0503030403020204" pitchFamily="34" charset="0"/>
              </a:rPr>
              <a:t>It consists of ropes, wires, or chains, and supporting stanchions that mark off the area where work can be done without other types of fall protection.</a:t>
            </a:r>
          </a:p>
          <a:p>
            <a:endParaRPr lang="en-US" sz="2000" dirty="0">
              <a:latin typeface="Myriad Pro" panose="020B0503030403020204" pitchFamily="34" charset="0"/>
            </a:endParaRPr>
          </a:p>
          <a:p>
            <a:r>
              <a:rPr lang="en-US" sz="2000" dirty="0">
                <a:latin typeface="Myriad Pro" panose="020B0503030403020204" pitchFamily="34" charset="0"/>
              </a:rPr>
              <a:t>It can only be used for roofing work on roofs that have slopes of 2:12 or less, vertical to horizontal.</a:t>
            </a:r>
            <a:endParaRPr lang="en-US" sz="2000" i="1" dirty="0">
              <a:latin typeface="Myriad Pro" panose="020B0503030403020204" pitchFamily="34" charset="0"/>
            </a:endParaRP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systems and devices</a:t>
            </a:r>
          </a:p>
        </p:txBody>
      </p:sp>
      <p:pic>
        <p:nvPicPr>
          <p:cNvPr id="5" name="Picture 4" descr="Modul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983645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3" y="0"/>
            <a:ext cx="5511338" cy="5872642"/>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0839064-0A0C-F244-1C8D-0C23D038B47A}"/>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Warning Lines</a:t>
            </a:r>
          </a:p>
        </p:txBody>
      </p:sp>
      <p:sp>
        <p:nvSpPr>
          <p:cNvPr id="3" name="TextBox 2"/>
          <p:cNvSpPr txBox="1"/>
          <p:nvPr/>
        </p:nvSpPr>
        <p:spPr>
          <a:xfrm>
            <a:off x="5668512" y="1289395"/>
            <a:ext cx="6317673" cy="3785652"/>
          </a:xfrm>
          <a:prstGeom prst="rect">
            <a:avLst/>
          </a:prstGeom>
          <a:noFill/>
        </p:spPr>
        <p:txBody>
          <a:bodyPr wrap="square" rtlCol="0">
            <a:spAutoFit/>
          </a:bodyPr>
          <a:lstStyle/>
          <a:p>
            <a:r>
              <a:rPr lang="en-US" sz="2000" dirty="0">
                <a:latin typeface="Myriad Pro" panose="020B0503030403020204" pitchFamily="34" charset="0"/>
              </a:rPr>
              <a:t>Those who do roofing work between the warning line and an unprotected roof edge must be protected with personal fall-arrest systems, fall-restraint systems, guardrail systems, safety monitoring systems, or safety nets.</a:t>
            </a:r>
          </a:p>
          <a:p>
            <a:endParaRPr lang="en-US" sz="2000" dirty="0">
              <a:latin typeface="Myriad Pro" panose="020B0503030403020204" pitchFamily="34" charset="0"/>
            </a:endParaRPr>
          </a:p>
          <a:p>
            <a:r>
              <a:rPr lang="en-US" sz="2000" dirty="0">
                <a:latin typeface="Myriad Pro" panose="020B0503030403020204" pitchFamily="34" charset="0"/>
              </a:rPr>
              <a:t>Warning line systems for roofing work where mobile equipment is being used, must be set up at least 10 feet from an unprotected edge.</a:t>
            </a:r>
          </a:p>
          <a:p>
            <a:endParaRPr lang="en-US" sz="2000" dirty="0">
              <a:latin typeface="Myriad Pro" panose="020B0503030403020204" pitchFamily="34" charset="0"/>
            </a:endParaRPr>
          </a:p>
          <a:p>
            <a:r>
              <a:rPr lang="en-US" sz="2000" dirty="0">
                <a:latin typeface="Myriad Pro" panose="020B0503030403020204" pitchFamily="34" charset="0"/>
              </a:rPr>
              <a:t>Click the link for more information.</a:t>
            </a:r>
          </a:p>
          <a:p>
            <a:r>
              <a:rPr lang="en-US" sz="2000" i="1" dirty="0">
                <a:latin typeface="Myriad Pro" panose="020B0503030403020204" pitchFamily="34" charset="0"/>
                <a:hlinkClick r:id="rId4"/>
              </a:rPr>
              <a:t>Warning Line Requirements</a:t>
            </a:r>
            <a:endParaRPr lang="en-US" sz="2000" i="1" dirty="0">
              <a:latin typeface="Myriad Pro" panose="020B0503030403020204" pitchFamily="34" charset="0"/>
            </a:endParaRP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systems and devices</a:t>
            </a:r>
          </a:p>
        </p:txBody>
      </p:sp>
      <p:pic>
        <p:nvPicPr>
          <p:cNvPr id="5" name="Picture 4" descr="Modul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921037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594465" cy="6009439"/>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D4B5B4B8-7C83-AF6C-133F-E0CABE82590C}"/>
              </a:ext>
            </a:extLst>
          </p:cNvPr>
          <p:cNvSpPr txBox="1">
            <a:spLocks noGrp="1"/>
          </p:cNvSpPr>
          <p:nvPr>
            <p:ph type="title" idx="4294967295"/>
          </p:nvPr>
        </p:nvSpPr>
        <p:spPr>
          <a:xfrm>
            <a:off x="5740132" y="94830"/>
            <a:ext cx="6051375"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Safety Monitor / Warning Lines </a:t>
            </a:r>
          </a:p>
        </p:txBody>
      </p:sp>
      <p:sp>
        <p:nvSpPr>
          <p:cNvPr id="3" name="TextBox 2"/>
          <p:cNvSpPr txBox="1"/>
          <p:nvPr/>
        </p:nvSpPr>
        <p:spPr>
          <a:xfrm>
            <a:off x="5740132" y="1324239"/>
            <a:ext cx="6311937" cy="1938992"/>
          </a:xfrm>
          <a:prstGeom prst="rect">
            <a:avLst/>
          </a:prstGeom>
          <a:noFill/>
        </p:spPr>
        <p:txBody>
          <a:bodyPr wrap="square" rtlCol="0">
            <a:spAutoFit/>
          </a:bodyPr>
          <a:lstStyle/>
          <a:p>
            <a:r>
              <a:rPr lang="en-US" sz="2000" dirty="0">
                <a:latin typeface="Myriad Pro" panose="020B0503030403020204" pitchFamily="34" charset="0"/>
              </a:rPr>
              <a:t>Click the links to view our Safety Monitoring for Roofing Work, and Using Warning Lines Fact Sheets.</a:t>
            </a:r>
          </a:p>
          <a:p>
            <a:endParaRPr lang="en-US" sz="2000" i="1" dirty="0">
              <a:latin typeface="Myriad Pro" panose="020B0503030403020204" pitchFamily="34" charset="0"/>
              <a:hlinkClick r:id="rId4"/>
            </a:endParaRPr>
          </a:p>
          <a:p>
            <a:r>
              <a:rPr lang="en-US" sz="2000" i="1" dirty="0">
                <a:latin typeface="Myriad Pro" panose="020B0503030403020204" pitchFamily="34" charset="0"/>
                <a:hlinkClick r:id="rId5"/>
              </a:rPr>
              <a:t>Safety Monitor</a:t>
            </a:r>
            <a:endParaRPr lang="en-US" sz="2000" i="1" dirty="0">
              <a:latin typeface="Myriad Pro" panose="020B0503030403020204" pitchFamily="34" charset="0"/>
            </a:endParaRPr>
          </a:p>
          <a:p>
            <a:endParaRPr lang="en-US" sz="2000" i="1" dirty="0">
              <a:latin typeface="Myriad Pro" panose="020B0503030403020204" pitchFamily="34" charset="0"/>
            </a:endParaRPr>
          </a:p>
          <a:p>
            <a:r>
              <a:rPr lang="en-US" sz="2000" i="1" dirty="0">
                <a:latin typeface="Myriad Pro" panose="020B0503030403020204" pitchFamily="34" charset="0"/>
                <a:hlinkClick r:id="rId6"/>
              </a:rPr>
              <a:t>Warning Lines</a:t>
            </a:r>
            <a:endParaRPr lang="en-US" sz="2000" i="1" dirty="0">
              <a:latin typeface="Myriad Pro" panose="020B0503030403020204" pitchFamily="34" charset="0"/>
            </a:endParaRP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systems and devices</a:t>
            </a:r>
          </a:p>
        </p:txBody>
      </p:sp>
      <p:pic>
        <p:nvPicPr>
          <p:cNvPr id="5" name="Picture 4" descr="Modul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2386666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RBmYGDwzfWU">
            <a:extLst>
              <a:ext uri="{C183D7F6-B498-43B3-948B-1728B52AA6E4}">
                <adec:decorative xmlns:adec="http://schemas.microsoft.com/office/drawing/2017/decorative" val="1"/>
              </a:ext>
            </a:extLst>
          </p:cNvPr>
          <p:cNvPicPr>
            <a:picLocks noRot="1" noChangeAspect="1"/>
          </p:cNvPicPr>
          <p:nvPr>
            <a:videoFile r:link="rId1"/>
          </p:nvPr>
        </p:nvPicPr>
        <p:blipFill>
          <a:blip r:embed="rId4"/>
          <a:stretch>
            <a:fillRect/>
          </a:stretch>
        </p:blipFill>
        <p:spPr>
          <a:xfrm>
            <a:off x="0" y="5081"/>
            <a:ext cx="12192000" cy="5852793"/>
          </a:xfrm>
          <a:prstGeom prst="rect">
            <a:avLst/>
          </a:prstGeom>
        </p:spPr>
      </p:pic>
      <p:sp>
        <p:nvSpPr>
          <p:cNvPr id="6" name="Google Shape;104;p2">
            <a:extLst>
              <a:ext uri="{FF2B5EF4-FFF2-40B4-BE49-F238E27FC236}">
                <a16:creationId xmlns:a16="http://schemas.microsoft.com/office/drawing/2014/main" id="{69D25827-D364-4042-BC4B-8F3A71BAB3E3}"/>
              </a:ext>
            </a:extLst>
          </p:cNvPr>
          <p:cNvSpPr txBox="1">
            <a:spLocks noGrp="1"/>
          </p:cNvSpPr>
          <p:nvPr>
            <p:ph type="title" idx="4294967295"/>
          </p:nvPr>
        </p:nvSpPr>
        <p:spPr>
          <a:xfrm>
            <a:off x="1716834" y="2531200"/>
            <a:ext cx="8817428"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5"/>
              </a:rPr>
              <a:t>Trauma Straps</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systems and devices</a:t>
            </a:r>
          </a:p>
        </p:txBody>
      </p:sp>
      <p:pic>
        <p:nvPicPr>
          <p:cNvPr id="5" name="Picture 4" descr="Modul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0675" y="5939333"/>
            <a:ext cx="4420258" cy="832126"/>
          </a:xfrm>
          <a:prstGeom prst="rect">
            <a:avLst/>
          </a:prstGeom>
        </p:spPr>
      </p:pic>
    </p:spTree>
    <p:extLst>
      <p:ext uri="{BB962C8B-B14F-4D97-AF65-F5344CB8AC3E}">
        <p14:creationId xmlns:p14="http://schemas.microsoft.com/office/powerpoint/2010/main" val="15088189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0" y="2799876"/>
            <a:ext cx="12192000"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FALL PROTECTION FOR ROOFING</a:t>
            </a:r>
          </a:p>
        </p:txBody>
      </p:sp>
      <p:sp>
        <p:nvSpPr>
          <p:cNvPr id="8" name="Title 7"/>
          <p:cNvSpPr txBox="1">
            <a:spLocks noGrp="1"/>
          </p:cNvSpPr>
          <p:nvPr>
            <p:ph type="title" idx="4294967295"/>
          </p:nvPr>
        </p:nvSpPr>
        <p:spPr>
          <a:xfrm>
            <a:off x="0" y="3569317"/>
            <a:ext cx="121920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Module 4: </a:t>
            </a:r>
            <a:r>
              <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Additional Considerations</a:t>
            </a:r>
          </a:p>
        </p:txBody>
      </p:sp>
      <p:pic>
        <p:nvPicPr>
          <p:cNvPr id="10" name="Picture 9" descr="DCBS logo">
            <a:extLst>
              <a:ext uri="{FF2B5EF4-FFF2-40B4-BE49-F238E27FC236}">
                <a16:creationId xmlns:a16="http://schemas.microsoft.com/office/drawing/2014/main" id="{3F9F882F-1775-4277-9A12-FB2A359FEC78}"/>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11" name="Picture 10" descr="Oregon OSHA logo">
            <a:extLst>
              <a:ext uri="{FF2B5EF4-FFF2-40B4-BE49-F238E27FC236}">
                <a16:creationId xmlns:a16="http://schemas.microsoft.com/office/drawing/2014/main" id="{2542EA8B-DC96-4D79-9369-B7359487A9AA}"/>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4152305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RBmYGDwzfWU">
            <a:extLst>
              <a:ext uri="{FF2B5EF4-FFF2-40B4-BE49-F238E27FC236}">
                <a16:creationId xmlns:a16="http://schemas.microsoft.com/office/drawing/2014/main" id="{F7E4FA2F-D52E-457C-9620-E4E63989D960}"/>
              </a:ext>
              <a:ext uri="{C183D7F6-B498-43B3-948B-1728B52AA6E4}">
                <adec:decorative xmlns:adec="http://schemas.microsoft.com/office/drawing/2017/decorative" val="1"/>
              </a:ext>
            </a:extLst>
          </p:cNvPr>
          <p:cNvPicPr>
            <a:picLocks noRot="1" noChangeAspect="1"/>
          </p:cNvPicPr>
          <p:nvPr>
            <a:videoFile r:link="rId1"/>
          </p:nvPr>
        </p:nvPicPr>
        <p:blipFill>
          <a:blip r:embed="rId4"/>
          <a:stretch>
            <a:fillRect/>
          </a:stretch>
        </p:blipFill>
        <p:spPr>
          <a:xfrm>
            <a:off x="0" y="5081"/>
            <a:ext cx="12192000" cy="5852793"/>
          </a:xfrm>
          <a:prstGeom prst="rect">
            <a:avLst/>
          </a:prstGeom>
        </p:spPr>
      </p:pic>
      <p:sp>
        <p:nvSpPr>
          <p:cNvPr id="10" name="Google Shape;104;p2">
            <a:extLst>
              <a:ext uri="{FF2B5EF4-FFF2-40B4-BE49-F238E27FC236}">
                <a16:creationId xmlns:a16="http://schemas.microsoft.com/office/drawing/2014/main" id="{EE700D41-1475-4D3C-BFE3-DACFD434EE3E}"/>
              </a:ext>
            </a:extLst>
          </p:cNvPr>
          <p:cNvSpPr txBox="1">
            <a:spLocks noGrp="1"/>
          </p:cNvSpPr>
          <p:nvPr>
            <p:ph type="title" idx="4294967295"/>
          </p:nvPr>
        </p:nvSpPr>
        <p:spPr>
          <a:xfrm>
            <a:off x="1716834" y="2531200"/>
            <a:ext cx="8817428"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5"/>
              </a:rPr>
              <a:t>First Up, Last Down</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
        <p:nvSpPr>
          <p:cNvPr id="7" name="TextBox 6"/>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s-ES_tradnl"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additional</a:t>
            </a:r>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ES_tradnl"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considerations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Modul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1088358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94133" cy="5901664"/>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6CD5742D-1DEE-D201-7214-660631C8447B}"/>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Roof Ridge Ladder Hooks</a:t>
            </a:r>
          </a:p>
        </p:txBody>
      </p:sp>
      <p:sp>
        <p:nvSpPr>
          <p:cNvPr id="3" name="TextBox 2"/>
          <p:cNvSpPr txBox="1"/>
          <p:nvPr/>
        </p:nvSpPr>
        <p:spPr>
          <a:xfrm>
            <a:off x="5740132" y="1296816"/>
            <a:ext cx="6245839" cy="2554545"/>
          </a:xfrm>
          <a:prstGeom prst="rect">
            <a:avLst/>
          </a:prstGeom>
          <a:noFill/>
        </p:spPr>
        <p:txBody>
          <a:bodyPr wrap="square" rtlCol="0">
            <a:spAutoFit/>
          </a:bodyPr>
          <a:lstStyle/>
          <a:p>
            <a:r>
              <a:rPr lang="en-US" sz="2000" dirty="0">
                <a:latin typeface="Myriad Pro" panose="020B0503030403020204" pitchFamily="34" charset="0"/>
              </a:rPr>
              <a:t>Roof ridge ladder hooks can secure almost any straight or extension ladder to a roof. </a:t>
            </a:r>
          </a:p>
          <a:p>
            <a:endParaRPr lang="en-US" sz="2000" dirty="0">
              <a:latin typeface="Myriad Pro" panose="020B0503030403020204" pitchFamily="34" charset="0"/>
            </a:endParaRPr>
          </a:p>
          <a:p>
            <a:r>
              <a:rPr lang="en-US" sz="2000" dirty="0">
                <a:latin typeface="Myriad Pro" panose="020B0503030403020204" pitchFamily="34" charset="0"/>
              </a:rPr>
              <a:t>They can provide safer access when establishing your first anchor point.</a:t>
            </a:r>
          </a:p>
          <a:p>
            <a:endParaRPr lang="en-US" sz="2000" dirty="0">
              <a:latin typeface="Myriad Pro" panose="020B0503030403020204" pitchFamily="34" charset="0"/>
            </a:endParaRPr>
          </a:p>
          <a:p>
            <a:r>
              <a:rPr lang="en-US" sz="2000" i="1" dirty="0">
                <a:latin typeface="Myriad Pro" panose="020B0503030403020204" pitchFamily="34" charset="0"/>
              </a:rPr>
              <a:t>*Remember, always consult with your manufacturer’s instructions.</a:t>
            </a: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s-ES_tradnl"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additional</a:t>
            </a:r>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ES_tradnl"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considerations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40363832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RBmYGDwzfWU">
            <a:extLst>
              <a:ext uri="{FF2B5EF4-FFF2-40B4-BE49-F238E27FC236}">
                <a16:creationId xmlns:a16="http://schemas.microsoft.com/office/drawing/2014/main" id="{784C7C5B-C70C-4E9E-939C-0EAE4A39A426}"/>
              </a:ext>
              <a:ext uri="{C183D7F6-B498-43B3-948B-1728B52AA6E4}">
                <adec:decorative xmlns:adec="http://schemas.microsoft.com/office/drawing/2017/decorative" val="1"/>
              </a:ext>
            </a:extLst>
          </p:cNvPr>
          <p:cNvPicPr>
            <a:picLocks noRot="1" noChangeAspect="1"/>
          </p:cNvPicPr>
          <p:nvPr>
            <a:videoFile r:link="rId1"/>
          </p:nvPr>
        </p:nvPicPr>
        <p:blipFill>
          <a:blip r:embed="rId4"/>
          <a:stretch>
            <a:fillRect/>
          </a:stretch>
        </p:blipFill>
        <p:spPr>
          <a:xfrm>
            <a:off x="0" y="5081"/>
            <a:ext cx="12192000" cy="5852793"/>
          </a:xfrm>
          <a:prstGeom prst="rect">
            <a:avLst/>
          </a:prstGeom>
        </p:spPr>
      </p:pic>
      <p:sp>
        <p:nvSpPr>
          <p:cNvPr id="10" name="Google Shape;104;p2">
            <a:extLst>
              <a:ext uri="{FF2B5EF4-FFF2-40B4-BE49-F238E27FC236}">
                <a16:creationId xmlns:a16="http://schemas.microsoft.com/office/drawing/2014/main" id="{654A3F29-6CC3-402B-9654-009AC08E2494}"/>
              </a:ext>
            </a:extLst>
          </p:cNvPr>
          <p:cNvSpPr txBox="1">
            <a:spLocks noGrp="1"/>
          </p:cNvSpPr>
          <p:nvPr>
            <p:ph type="title" idx="4294967295"/>
          </p:nvPr>
        </p:nvSpPr>
        <p:spPr>
          <a:xfrm>
            <a:off x="1716834" y="2531200"/>
            <a:ext cx="8817428"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5"/>
              </a:rPr>
              <a:t>Safe Access</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
        <p:nvSpPr>
          <p:cNvPr id="7" name="TextBox 6"/>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s-ES_tradnl"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additional</a:t>
            </a:r>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ES_tradnl"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considerations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Modul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3698885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86400"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3">
            <a:extLst>
              <a:ext uri="{FF2B5EF4-FFF2-40B4-BE49-F238E27FC236}">
                <a16:creationId xmlns:a16="http://schemas.microsoft.com/office/drawing/2014/main" id="{B80A825A-20F7-B96D-E948-680C91F626C8}"/>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Fatal Work Injuries</a:t>
            </a:r>
          </a:p>
        </p:txBody>
      </p:sp>
      <p:sp>
        <p:nvSpPr>
          <p:cNvPr id="3" name="TextBox 2"/>
          <p:cNvSpPr txBox="1"/>
          <p:nvPr/>
        </p:nvSpPr>
        <p:spPr>
          <a:xfrm>
            <a:off x="5740132" y="1246643"/>
            <a:ext cx="6104538" cy="1877437"/>
          </a:xfrm>
          <a:prstGeom prst="rect">
            <a:avLst/>
          </a:prstGeom>
          <a:noFill/>
        </p:spPr>
        <p:txBody>
          <a:bodyPr wrap="square" rtlCol="0">
            <a:spAutoFit/>
          </a:bodyPr>
          <a:lstStyle/>
          <a:p>
            <a:r>
              <a:rPr lang="en-US" sz="2000" dirty="0">
                <a:latin typeface="Myriad Pro" panose="020B0503030403020204" pitchFamily="34" charset="0"/>
              </a:rPr>
              <a:t>In 2017, 91 roofers died on the job.</a:t>
            </a:r>
          </a:p>
          <a:p>
            <a:endParaRPr lang="en-US" sz="2000" dirty="0">
              <a:latin typeface="Myriad Pro" panose="020B0503030403020204" pitchFamily="34" charset="0"/>
            </a:endParaRPr>
          </a:p>
          <a:p>
            <a:r>
              <a:rPr lang="en-US" sz="2000" dirty="0">
                <a:latin typeface="Myriad Pro" panose="020B0503030403020204" pitchFamily="34" charset="0"/>
              </a:rPr>
              <a:t>Of the 91 fatal work injuries, 82% were due to slips, trips, and falls.</a:t>
            </a:r>
          </a:p>
          <a:p>
            <a:endParaRPr lang="en-US" sz="2000" dirty="0">
              <a:latin typeface="Myriad Pro" panose="020B0503030403020204" pitchFamily="34" charset="0"/>
            </a:endParaRPr>
          </a:p>
          <a:p>
            <a:pPr algn="r"/>
            <a:r>
              <a:rPr lang="en-US" sz="1600" i="1" dirty="0">
                <a:latin typeface="Myriad Pro" panose="020B0503030403020204" pitchFamily="34" charset="0"/>
              </a:rPr>
              <a:t>Bureau of Labor Statistics</a:t>
            </a:r>
          </a:p>
        </p:txBody>
      </p:sp>
      <p:sp>
        <p:nvSpPr>
          <p:cNvPr id="9" name="TextBox 8"/>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8" name="Picture 7" descr="Modul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Tree>
    <p:extLst>
      <p:ext uri="{BB962C8B-B14F-4D97-AF65-F5344CB8AC3E}">
        <p14:creationId xmlns:p14="http://schemas.microsoft.com/office/powerpoint/2010/main" val="38724015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A990A492-DDCE-A1CF-DDD7-13F3757E8DAB}"/>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NIOSH Ladder App</a:t>
            </a:r>
          </a:p>
        </p:txBody>
      </p:sp>
      <p:sp>
        <p:nvSpPr>
          <p:cNvPr id="3" name="TextBox 2"/>
          <p:cNvSpPr txBox="1"/>
          <p:nvPr/>
        </p:nvSpPr>
        <p:spPr>
          <a:xfrm>
            <a:off x="5696292" y="1238061"/>
            <a:ext cx="6285809" cy="4401205"/>
          </a:xfrm>
          <a:prstGeom prst="rect">
            <a:avLst/>
          </a:prstGeom>
          <a:noFill/>
        </p:spPr>
        <p:txBody>
          <a:bodyPr wrap="square" rtlCol="0">
            <a:spAutoFit/>
          </a:bodyPr>
          <a:lstStyle/>
          <a:p>
            <a:r>
              <a:rPr lang="en-US" sz="2000" dirty="0">
                <a:latin typeface="Myriad Pro" panose="020B0503030403020204" pitchFamily="34" charset="0"/>
              </a:rPr>
              <a:t>Click the link, or scan the QR Code to download the NIOSH Ladder app. The app can help with:</a:t>
            </a:r>
            <a:br>
              <a:rPr lang="en-US" sz="2000" dirty="0">
                <a:latin typeface="Myriad Pro" panose="020B0503030403020204" pitchFamily="34" charset="0"/>
              </a:rPr>
            </a:br>
            <a:endParaRPr lang="en-US" sz="2000" dirty="0">
              <a:latin typeface="Myriad Pro" panose="020B0503030403020204" pitchFamily="34" charset="0"/>
            </a:endParaRPr>
          </a:p>
          <a:p>
            <a:pPr marL="342900" indent="-342900">
              <a:buFont typeface="Arial" panose="020B0604020202020204" pitchFamily="34" charset="0"/>
              <a:buChar char="•"/>
            </a:pPr>
            <a:r>
              <a:rPr lang="en-US" sz="2000" dirty="0">
                <a:latin typeface="Myriad Pro" panose="020B0503030403020204" pitchFamily="34" charset="0"/>
              </a:rPr>
              <a:t>Planning</a:t>
            </a:r>
          </a:p>
          <a:p>
            <a:pPr marL="342900" indent="-342900">
              <a:buFont typeface="Arial" panose="020B0604020202020204" pitchFamily="34" charset="0"/>
              <a:buChar char="•"/>
            </a:pPr>
            <a:r>
              <a:rPr lang="en-US" sz="2000" dirty="0">
                <a:latin typeface="Myriad Pro" panose="020B0503030403020204" pitchFamily="34" charset="0"/>
              </a:rPr>
              <a:t>Selection</a:t>
            </a:r>
          </a:p>
          <a:p>
            <a:pPr marL="342900" indent="-342900">
              <a:buFont typeface="Arial" panose="020B0604020202020204" pitchFamily="34" charset="0"/>
              <a:buChar char="•"/>
            </a:pPr>
            <a:r>
              <a:rPr lang="en-US" sz="2000" dirty="0">
                <a:latin typeface="Myriad Pro" panose="020B0503030403020204" pitchFamily="34" charset="0"/>
              </a:rPr>
              <a:t>Inspection</a:t>
            </a:r>
          </a:p>
          <a:p>
            <a:pPr marL="342900" indent="-342900">
              <a:buFont typeface="Arial" panose="020B0604020202020204" pitchFamily="34" charset="0"/>
              <a:buChar char="•"/>
            </a:pPr>
            <a:r>
              <a:rPr lang="en-US" sz="2000" dirty="0">
                <a:latin typeface="Myriad Pro" panose="020B0503030403020204" pitchFamily="34" charset="0"/>
              </a:rPr>
              <a:t>Set-up</a:t>
            </a:r>
          </a:p>
          <a:p>
            <a:pPr marL="342900" indent="-342900">
              <a:buFont typeface="Arial" panose="020B0604020202020204" pitchFamily="34" charset="0"/>
              <a:buChar char="•"/>
            </a:pPr>
            <a:r>
              <a:rPr lang="en-US" sz="2000" dirty="0">
                <a:latin typeface="Myriad Pro" panose="020B0503030403020204" pitchFamily="34" charset="0"/>
              </a:rPr>
              <a:t>Proper Use</a:t>
            </a:r>
          </a:p>
          <a:p>
            <a:pPr marL="342900" indent="-342900">
              <a:buFont typeface="Arial" panose="020B0604020202020204" pitchFamily="34" charset="0"/>
              <a:buChar char="•"/>
            </a:pPr>
            <a:r>
              <a:rPr lang="en-US" sz="2000" dirty="0">
                <a:latin typeface="Myriad Pro" panose="020B0503030403020204" pitchFamily="34" charset="0"/>
              </a:rPr>
              <a:t>Accessories</a:t>
            </a:r>
          </a:p>
          <a:p>
            <a:endParaRPr lang="en-US" sz="2000" dirty="0">
              <a:latin typeface="Myriad Pro" panose="020B0503030403020204" pitchFamily="34" charset="0"/>
            </a:endParaRPr>
          </a:p>
          <a:p>
            <a:r>
              <a:rPr lang="en-US" sz="2000" dirty="0">
                <a:latin typeface="Myriad Pro" panose="020B0503030403020204" pitchFamily="34" charset="0"/>
              </a:rPr>
              <a:t>*The app is only available on mobile devices</a:t>
            </a:r>
          </a:p>
          <a:p>
            <a:r>
              <a:rPr lang="en-US" sz="2000" dirty="0">
                <a:latin typeface="Myriad Pro" panose="020B0503030403020204" pitchFamily="34" charset="0"/>
              </a:rPr>
              <a:t>(e.g. cellphones, tablets).</a:t>
            </a:r>
          </a:p>
          <a:p>
            <a:endParaRPr lang="en-US" sz="2000" i="1" dirty="0">
              <a:latin typeface="Myriad Pro" panose="020B0503030403020204" pitchFamily="34" charset="0"/>
            </a:endParaRPr>
          </a:p>
          <a:p>
            <a:r>
              <a:rPr lang="en-US" sz="2000" i="1" dirty="0">
                <a:latin typeface="Myriad Pro" panose="020B0503030403020204" pitchFamily="34" charset="0"/>
                <a:hlinkClick r:id="rId3"/>
              </a:rPr>
              <a:t>NIOSH Ladder Safety App</a:t>
            </a:r>
            <a:endParaRPr lang="en-US" sz="2000" i="1" dirty="0">
              <a:latin typeface="Myriad Pro" panose="020B0503030403020204" pitchFamily="34" charset="0"/>
            </a:endParaRPr>
          </a:p>
        </p:txBody>
      </p:sp>
      <p:pic>
        <p:nvPicPr>
          <p:cNvPr id="4" name="Picture 3" descr="NIOSH ladder app QR code to scan with your phone.">
            <a:extLs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494133" cy="5901665"/>
          </a:xfrm>
          <a:prstGeom prst="rect">
            <a:avLst/>
          </a:prstGeom>
        </p:spPr>
      </p:pic>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s-ES_tradnl"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additional</a:t>
            </a:r>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ES_tradnl"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considerations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9524590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94133" cy="5901665"/>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40CA18C-07C5-0930-0702-739E142D9C74}"/>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Access to Upper Landing</a:t>
            </a:r>
          </a:p>
        </p:txBody>
      </p:sp>
      <p:sp>
        <p:nvSpPr>
          <p:cNvPr id="3" name="TextBox 2"/>
          <p:cNvSpPr txBox="1"/>
          <p:nvPr/>
        </p:nvSpPr>
        <p:spPr>
          <a:xfrm>
            <a:off x="5740132" y="1198613"/>
            <a:ext cx="6245839" cy="2246769"/>
          </a:xfrm>
          <a:prstGeom prst="rect">
            <a:avLst/>
          </a:prstGeom>
          <a:noFill/>
        </p:spPr>
        <p:txBody>
          <a:bodyPr wrap="square" rtlCol="0">
            <a:spAutoFit/>
          </a:bodyPr>
          <a:lstStyle/>
          <a:p>
            <a:r>
              <a:rPr lang="en-US" sz="2000" dirty="0">
                <a:latin typeface="Myriad Pro" panose="020B0503030403020204" pitchFamily="34" charset="0"/>
              </a:rPr>
              <a:t>When portable ladders are used for access to an upper landing, they need to have the side rails extended at least 3 feet above the upper landing.</a:t>
            </a:r>
          </a:p>
          <a:p>
            <a:endParaRPr lang="en-US" sz="2000" dirty="0">
              <a:latin typeface="Myriad Pro" panose="020B0503030403020204" pitchFamily="34" charset="0"/>
            </a:endParaRPr>
          </a:p>
          <a:p>
            <a:r>
              <a:rPr lang="en-US" sz="2000" i="1" dirty="0">
                <a:latin typeface="Myriad Pro" panose="020B0503030403020204" pitchFamily="34" charset="0"/>
              </a:rPr>
              <a:t>*Do not place any weight on the rungs located above the upper landing when using non-self supporting ladders to access an upper level.</a:t>
            </a: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s-ES_tradnl"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additional</a:t>
            </a:r>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ES_tradnl"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considerations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1760093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94134" cy="590166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3">
            <a:extLst>
              <a:ext uri="{FF2B5EF4-FFF2-40B4-BE49-F238E27FC236}">
                <a16:creationId xmlns:a16="http://schemas.microsoft.com/office/drawing/2014/main" id="{D38169FC-8158-4199-EBD6-EBD973F2B3B5}"/>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4:1 Ratio</a:t>
            </a:r>
          </a:p>
        </p:txBody>
      </p:sp>
      <p:sp>
        <p:nvSpPr>
          <p:cNvPr id="3" name="TextBox 2"/>
          <p:cNvSpPr txBox="1"/>
          <p:nvPr/>
        </p:nvSpPr>
        <p:spPr>
          <a:xfrm>
            <a:off x="5740132" y="1301648"/>
            <a:ext cx="6270777" cy="1323439"/>
          </a:xfrm>
          <a:prstGeom prst="rect">
            <a:avLst/>
          </a:prstGeom>
          <a:noFill/>
        </p:spPr>
        <p:txBody>
          <a:bodyPr wrap="square" rtlCol="0">
            <a:spAutoFit/>
          </a:bodyPr>
          <a:lstStyle/>
          <a:p>
            <a:r>
              <a:rPr lang="en-US" sz="2000" dirty="0">
                <a:latin typeface="Myriad Pro" panose="020B0503030403020204" pitchFamily="34" charset="0"/>
              </a:rPr>
              <a:t>Extension ladders need to be placed so that the working length of the ladder is four times the</a:t>
            </a:r>
          </a:p>
          <a:p>
            <a:r>
              <a:rPr lang="en-US" sz="2000" dirty="0">
                <a:latin typeface="Myriad Pro" panose="020B0503030403020204" pitchFamily="34" charset="0"/>
              </a:rPr>
              <a:t>horizontal distance from the ladder’s base to the structure — a 4:1 ratio. </a:t>
            </a:r>
            <a:endParaRPr lang="en-US" sz="2000" i="1" dirty="0">
              <a:latin typeface="Myriad Pro" panose="020B0503030403020204" pitchFamily="34" charset="0"/>
            </a:endParaRP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s-ES_tradnl"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additional</a:t>
            </a:r>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ES_tradnl"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considerations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35304145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94133" cy="5901665"/>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E4167ECE-F952-1B53-7E21-5AEFDC55309A}"/>
              </a:ext>
            </a:extLst>
          </p:cNvPr>
          <p:cNvSpPr txBox="1">
            <a:spLocks noGrp="1"/>
          </p:cNvSpPr>
          <p:nvPr>
            <p:ph type="title" idx="4294967295"/>
          </p:nvPr>
        </p:nvSpPr>
        <p:spPr>
          <a:xfrm>
            <a:off x="5740132" y="94830"/>
            <a:ext cx="6051375"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Ladder Safety Training</a:t>
            </a:r>
          </a:p>
        </p:txBody>
      </p:sp>
      <p:sp>
        <p:nvSpPr>
          <p:cNvPr id="3" name="TextBox 2"/>
          <p:cNvSpPr txBox="1"/>
          <p:nvPr/>
        </p:nvSpPr>
        <p:spPr>
          <a:xfrm>
            <a:off x="5740132" y="1237854"/>
            <a:ext cx="6270777" cy="1692771"/>
          </a:xfrm>
          <a:prstGeom prst="rect">
            <a:avLst/>
          </a:prstGeom>
          <a:noFill/>
        </p:spPr>
        <p:txBody>
          <a:bodyPr wrap="square" rtlCol="0">
            <a:spAutoFit/>
          </a:bodyPr>
          <a:lstStyle/>
          <a:p>
            <a:r>
              <a:rPr lang="en-US" sz="2000" dirty="0">
                <a:latin typeface="Myriad Pro" panose="020B0503030403020204" pitchFamily="34" charset="0"/>
              </a:rPr>
              <a:t>If you would like to learn more about ladders and how to use them safely, checkout our online ladder safety training by clicking the link. </a:t>
            </a:r>
          </a:p>
          <a:p>
            <a:endParaRPr lang="en-US" sz="2000" i="1" dirty="0">
              <a:latin typeface="Myriad Pro" panose="020B0503030403020204" pitchFamily="34" charset="0"/>
            </a:endParaRPr>
          </a:p>
          <a:p>
            <a:r>
              <a:rPr lang="en-US" sz="2000" i="1" dirty="0">
                <a:latin typeface="Myriad Pro" panose="020B0503030403020204" pitchFamily="34" charset="0"/>
                <a:hlinkClick r:id="rId4"/>
              </a:rPr>
              <a:t>Ladder Safety Training</a:t>
            </a:r>
            <a:endParaRPr lang="en-US" sz="2000" i="1" dirty="0">
              <a:latin typeface="Myriad Pro" panose="020B0503030403020204" pitchFamily="34" charset="0"/>
            </a:endParaRP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s-ES_tradnl"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additional</a:t>
            </a:r>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ES_tradnl"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considerations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28213015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RBmYGDwzfWU">
            <a:extLst>
              <a:ext uri="{FF2B5EF4-FFF2-40B4-BE49-F238E27FC236}">
                <a16:creationId xmlns:a16="http://schemas.microsoft.com/office/drawing/2014/main" id="{3F75ED29-4F25-4F31-85D7-61917446C8C0}"/>
              </a:ext>
              <a:ext uri="{C183D7F6-B498-43B3-948B-1728B52AA6E4}">
                <adec:decorative xmlns:adec="http://schemas.microsoft.com/office/drawing/2017/decorative" val="1"/>
              </a:ext>
            </a:extLst>
          </p:cNvPr>
          <p:cNvPicPr>
            <a:picLocks noRot="1" noChangeAspect="1"/>
          </p:cNvPicPr>
          <p:nvPr>
            <a:videoFile r:link="rId1"/>
          </p:nvPr>
        </p:nvPicPr>
        <p:blipFill>
          <a:blip r:embed="rId4"/>
          <a:stretch>
            <a:fillRect/>
          </a:stretch>
        </p:blipFill>
        <p:spPr>
          <a:xfrm>
            <a:off x="0" y="5081"/>
            <a:ext cx="12192000" cy="5852793"/>
          </a:xfrm>
          <a:prstGeom prst="rect">
            <a:avLst/>
          </a:prstGeom>
        </p:spPr>
      </p:pic>
      <p:sp>
        <p:nvSpPr>
          <p:cNvPr id="9" name="Google Shape;104;p2">
            <a:extLst>
              <a:ext uri="{FF2B5EF4-FFF2-40B4-BE49-F238E27FC236}">
                <a16:creationId xmlns:a16="http://schemas.microsoft.com/office/drawing/2014/main" id="{42D56D11-165F-42A0-B0EB-314D72FEC4E7}"/>
              </a:ext>
            </a:extLst>
          </p:cNvPr>
          <p:cNvSpPr txBox="1">
            <a:spLocks noGrp="1"/>
          </p:cNvSpPr>
          <p:nvPr>
            <p:ph type="title" idx="4294967295"/>
          </p:nvPr>
        </p:nvSpPr>
        <p:spPr>
          <a:xfrm>
            <a:off x="1716834" y="2531200"/>
            <a:ext cx="8817428"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5"/>
              </a:rPr>
              <a:t>Transporting Materials</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
        <p:nvSpPr>
          <p:cNvPr id="7" name="TextBox 6"/>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s-ES_tradnl"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additional</a:t>
            </a:r>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ES_tradnl"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considerations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Modul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12019216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RBmYGDwzfWU">
            <a:extLst>
              <a:ext uri="{FF2B5EF4-FFF2-40B4-BE49-F238E27FC236}">
                <a16:creationId xmlns:a16="http://schemas.microsoft.com/office/drawing/2014/main" id="{A6AA2969-97CB-42CD-9992-609D43B3863E}"/>
              </a:ext>
              <a:ext uri="{C183D7F6-B498-43B3-948B-1728B52AA6E4}">
                <adec:decorative xmlns:adec="http://schemas.microsoft.com/office/drawing/2017/decorative" val="1"/>
              </a:ext>
            </a:extLst>
          </p:cNvPr>
          <p:cNvPicPr>
            <a:picLocks noRot="1" noChangeAspect="1"/>
          </p:cNvPicPr>
          <p:nvPr>
            <a:videoFile r:link="rId1"/>
          </p:nvPr>
        </p:nvPicPr>
        <p:blipFill>
          <a:blip r:embed="rId4"/>
          <a:stretch>
            <a:fillRect/>
          </a:stretch>
        </p:blipFill>
        <p:spPr>
          <a:xfrm>
            <a:off x="0" y="5081"/>
            <a:ext cx="12192000" cy="5852793"/>
          </a:xfrm>
          <a:prstGeom prst="rect">
            <a:avLst/>
          </a:prstGeom>
        </p:spPr>
      </p:pic>
      <p:sp>
        <p:nvSpPr>
          <p:cNvPr id="9" name="Google Shape;104;p2">
            <a:extLst>
              <a:ext uri="{FF2B5EF4-FFF2-40B4-BE49-F238E27FC236}">
                <a16:creationId xmlns:a16="http://schemas.microsoft.com/office/drawing/2014/main" id="{F690F87F-9436-4A20-8599-03B31620EABC}"/>
              </a:ext>
            </a:extLst>
          </p:cNvPr>
          <p:cNvSpPr txBox="1">
            <a:spLocks noGrp="1"/>
          </p:cNvSpPr>
          <p:nvPr>
            <p:ph type="title" idx="4294967295"/>
          </p:nvPr>
        </p:nvSpPr>
        <p:spPr>
          <a:xfrm>
            <a:off x="1716834" y="2531200"/>
            <a:ext cx="8817428"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5"/>
              </a:rPr>
              <a:t>Rescue</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
        <p:nvSpPr>
          <p:cNvPr id="7" name="TextBox 6"/>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s-ES_tradnl"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additional</a:t>
            </a:r>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ES_tradnl"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considerations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Modul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31818586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RBmYGDwzfWU">
            <a:extLst>
              <a:ext uri="{FF2B5EF4-FFF2-40B4-BE49-F238E27FC236}">
                <a16:creationId xmlns:a16="http://schemas.microsoft.com/office/drawing/2014/main" id="{811814B6-E036-4552-9075-F1EB9C1B6CD3}"/>
              </a:ext>
              <a:ext uri="{C183D7F6-B498-43B3-948B-1728B52AA6E4}">
                <adec:decorative xmlns:adec="http://schemas.microsoft.com/office/drawing/2017/decorative" val="1"/>
              </a:ext>
            </a:extLst>
          </p:cNvPr>
          <p:cNvPicPr>
            <a:picLocks noRot="1" noChangeAspect="1"/>
          </p:cNvPicPr>
          <p:nvPr>
            <a:videoFile r:link="rId1"/>
          </p:nvPr>
        </p:nvPicPr>
        <p:blipFill>
          <a:blip r:embed="rId4"/>
          <a:stretch>
            <a:fillRect/>
          </a:stretch>
        </p:blipFill>
        <p:spPr>
          <a:xfrm>
            <a:off x="0" y="5081"/>
            <a:ext cx="12192000" cy="5852793"/>
          </a:xfrm>
          <a:prstGeom prst="rect">
            <a:avLst/>
          </a:prstGeom>
        </p:spPr>
      </p:pic>
      <p:sp>
        <p:nvSpPr>
          <p:cNvPr id="9" name="Google Shape;104;p2">
            <a:extLst>
              <a:ext uri="{FF2B5EF4-FFF2-40B4-BE49-F238E27FC236}">
                <a16:creationId xmlns:a16="http://schemas.microsoft.com/office/drawing/2014/main" id="{6C379D4F-85DB-4015-B142-2EBF49F976B3}"/>
              </a:ext>
            </a:extLst>
          </p:cNvPr>
          <p:cNvSpPr txBox="1">
            <a:spLocks noGrp="1"/>
          </p:cNvSpPr>
          <p:nvPr>
            <p:ph type="title" idx="4294967295"/>
          </p:nvPr>
        </p:nvSpPr>
        <p:spPr>
          <a:xfrm>
            <a:off x="1716834" y="2531200"/>
            <a:ext cx="8817428"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5"/>
              </a:rPr>
              <a:t>Job Completion</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
        <p:nvSpPr>
          <p:cNvPr id="7" name="TextBox 6"/>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s-ES_tradnl"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additional</a:t>
            </a:r>
            <a:r>
              <a:rPr lang="es-ES_tradnl"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ES_tradnl" sz="2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considerations</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descr="Modul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0677" y="5939333"/>
            <a:ext cx="4420253" cy="832126"/>
          </a:xfrm>
          <a:prstGeom prst="rect">
            <a:avLst/>
          </a:prstGeom>
        </p:spPr>
      </p:pic>
    </p:spTree>
    <p:extLst>
      <p:ext uri="{BB962C8B-B14F-4D97-AF65-F5344CB8AC3E}">
        <p14:creationId xmlns:p14="http://schemas.microsoft.com/office/powerpoint/2010/main" val="12547859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28"/>
          <a:stretch/>
        </p:blipFill>
        <p:spPr>
          <a:xfrm>
            <a:off x="0" y="-12526"/>
            <a:ext cx="12192000" cy="6870526"/>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0" y="2542903"/>
            <a:ext cx="12192000" cy="2272938"/>
          </a:xfrm>
          <a:prstGeom prst="rect">
            <a:avLst/>
          </a:prstGeom>
          <a:solidFill>
            <a:srgbClr val="00577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0" y="2799876"/>
            <a:ext cx="12192000" cy="769441"/>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cs typeface="Verdana" panose="020B0604030504040204" pitchFamily="34" charset="0"/>
              </a:rPr>
              <a:t>FALL PROTECTION FOR ROOFING</a:t>
            </a:r>
          </a:p>
        </p:txBody>
      </p:sp>
      <p:sp>
        <p:nvSpPr>
          <p:cNvPr id="8" name="Title 7"/>
          <p:cNvSpPr txBox="1">
            <a:spLocks noGrp="1"/>
          </p:cNvSpPr>
          <p:nvPr>
            <p:ph type="title" idx="4294967295"/>
          </p:nvPr>
        </p:nvSpPr>
        <p:spPr>
          <a:xfrm>
            <a:off x="0" y="3569317"/>
            <a:ext cx="1219200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Module 5: </a:t>
            </a:r>
            <a:r>
              <a:rPr kumimoji="0" lang="es-ES_tradnl" sz="4400" b="1" i="1" u="none" strike="noStrike" kern="1200" cap="none" spc="0" normalizeH="0" baseline="0" noProof="0" dirty="0" err="1">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rPr>
              <a:t>Conclusion</a:t>
            </a:r>
            <a:endParaRPr kumimoji="0" lang="en-US" sz="4400" b="1" i="1" u="none" strike="noStrike" kern="120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descr="DCBS logo">
            <a:extLst>
              <a:ext uri="{FF2B5EF4-FFF2-40B4-BE49-F238E27FC236}">
                <a16:creationId xmlns:a16="http://schemas.microsoft.com/office/drawing/2014/main" id="{A87CB9C2-8E41-45FD-B92E-A99A8B596F11}"/>
              </a:ext>
            </a:extLst>
          </p:cNvPr>
          <p:cNvPicPr>
            <a:picLocks noChangeAspect="1"/>
          </p:cNvPicPr>
          <p:nvPr/>
        </p:nvPicPr>
        <p:blipFill>
          <a:blip r:embed="rId4"/>
          <a:stretch>
            <a:fillRect/>
          </a:stretch>
        </p:blipFill>
        <p:spPr>
          <a:xfrm>
            <a:off x="269066" y="260296"/>
            <a:ext cx="3119159" cy="1011156"/>
          </a:xfrm>
          <a:prstGeom prst="rect">
            <a:avLst/>
          </a:prstGeom>
        </p:spPr>
      </p:pic>
      <p:pic>
        <p:nvPicPr>
          <p:cNvPr id="11" name="Picture 10" descr="Oregon OSHA logo">
            <a:extLst>
              <a:ext uri="{FF2B5EF4-FFF2-40B4-BE49-F238E27FC236}">
                <a16:creationId xmlns:a16="http://schemas.microsoft.com/office/drawing/2014/main" id="{A4042745-8C51-48A5-AD68-50A61C7A79A9}"/>
              </a:ext>
            </a:extLst>
          </p:cNvPr>
          <p:cNvPicPr>
            <a:picLocks noChangeAspect="1"/>
          </p:cNvPicPr>
          <p:nvPr/>
        </p:nvPicPr>
        <p:blipFill>
          <a:blip r:embed="rId5"/>
          <a:stretch>
            <a:fillRect/>
          </a:stretch>
        </p:blipFill>
        <p:spPr>
          <a:xfrm>
            <a:off x="9111317" y="125950"/>
            <a:ext cx="2596877" cy="1077704"/>
          </a:xfrm>
          <a:prstGeom prst="rect">
            <a:avLst/>
          </a:prstGeom>
        </p:spPr>
      </p:pic>
    </p:spTree>
    <p:extLst>
      <p:ext uri="{BB962C8B-B14F-4D97-AF65-F5344CB8AC3E}">
        <p14:creationId xmlns:p14="http://schemas.microsoft.com/office/powerpoint/2010/main" val="12769930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FlLCu28ieYs">
            <a:extLst>
              <a:ext uri="{C183D7F6-B498-43B3-948B-1728B52AA6E4}">
                <adec:decorative xmlns:adec="http://schemas.microsoft.com/office/drawing/2017/decorative" val="1"/>
              </a:ext>
            </a:extLst>
          </p:cNvPr>
          <p:cNvPicPr>
            <a:picLocks noRot="1" noChangeAspect="1"/>
          </p:cNvPicPr>
          <p:nvPr>
            <a:videoFile r:link="rId1"/>
          </p:nvPr>
        </p:nvPicPr>
        <p:blipFill>
          <a:blip r:embed="rId4"/>
          <a:stretch>
            <a:fillRect/>
          </a:stretch>
        </p:blipFill>
        <p:spPr>
          <a:xfrm>
            <a:off x="0" y="0"/>
            <a:ext cx="12192000" cy="5852792"/>
          </a:xfrm>
          <a:prstGeom prst="rect">
            <a:avLst/>
          </a:prstGeom>
        </p:spPr>
      </p:pic>
      <p:sp>
        <p:nvSpPr>
          <p:cNvPr id="6" name="Google Shape;104;p2">
            <a:extLst>
              <a:ext uri="{FF2B5EF4-FFF2-40B4-BE49-F238E27FC236}">
                <a16:creationId xmlns:a16="http://schemas.microsoft.com/office/drawing/2014/main" id="{63DCDB60-33E5-478F-BA64-143B3FE73A03}"/>
              </a:ext>
            </a:extLst>
          </p:cNvPr>
          <p:cNvSpPr txBox="1">
            <a:spLocks noGrp="1"/>
          </p:cNvSpPr>
          <p:nvPr>
            <p:ph type="title" idx="4294967295"/>
          </p:nvPr>
        </p:nvSpPr>
        <p:spPr>
          <a:xfrm>
            <a:off x="1716834" y="2531200"/>
            <a:ext cx="8817428"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5"/>
              </a:rPr>
              <a:t>Training for Roofers</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1815466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VuRZgNTifDw">
            <a:extLst>
              <a:ext uri="{C183D7F6-B498-43B3-948B-1728B52AA6E4}">
                <adec:decorative xmlns:adec="http://schemas.microsoft.com/office/drawing/2017/decorative" val="1"/>
              </a:ext>
            </a:extLst>
          </p:cNvPr>
          <p:cNvPicPr>
            <a:picLocks noRot="1" noChangeAspect="1"/>
          </p:cNvPicPr>
          <p:nvPr>
            <a:videoFile r:link="rId1"/>
          </p:nvPr>
        </p:nvPicPr>
        <p:blipFill>
          <a:blip r:embed="rId4"/>
          <a:stretch>
            <a:fillRect/>
          </a:stretch>
        </p:blipFill>
        <p:spPr>
          <a:xfrm>
            <a:off x="0" y="0"/>
            <a:ext cx="12192000" cy="5852792"/>
          </a:xfrm>
          <a:prstGeom prst="rect">
            <a:avLst/>
          </a:prstGeom>
        </p:spPr>
      </p:pic>
      <p:sp>
        <p:nvSpPr>
          <p:cNvPr id="6" name="Google Shape;104;p2">
            <a:extLst>
              <a:ext uri="{FF2B5EF4-FFF2-40B4-BE49-F238E27FC236}">
                <a16:creationId xmlns:a16="http://schemas.microsoft.com/office/drawing/2014/main" id="{6F358076-28EA-46BB-BF94-BB73F09F2F9A}"/>
              </a:ext>
            </a:extLst>
          </p:cNvPr>
          <p:cNvSpPr txBox="1">
            <a:spLocks noGrp="1"/>
          </p:cNvSpPr>
          <p:nvPr>
            <p:ph type="title" idx="4294967295"/>
          </p:nvPr>
        </p:nvSpPr>
        <p:spPr>
          <a:xfrm>
            <a:off x="1716834" y="2531200"/>
            <a:ext cx="8817428"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5"/>
              </a:rPr>
              <a:t>Inspection Training</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1551592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86400"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AABED72-EF56-093E-2D5B-12ED940BB10A}"/>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Accepted Claims</a:t>
            </a:r>
          </a:p>
        </p:txBody>
      </p:sp>
      <p:sp>
        <p:nvSpPr>
          <p:cNvPr id="3" name="TextBox 2"/>
          <p:cNvSpPr txBox="1"/>
          <p:nvPr/>
        </p:nvSpPr>
        <p:spPr>
          <a:xfrm>
            <a:off x="5548746" y="1246643"/>
            <a:ext cx="6168334" cy="1631216"/>
          </a:xfrm>
          <a:prstGeom prst="rect">
            <a:avLst/>
          </a:prstGeom>
          <a:noFill/>
        </p:spPr>
        <p:txBody>
          <a:bodyPr wrap="square" rtlCol="0">
            <a:spAutoFit/>
          </a:bodyPr>
          <a:lstStyle/>
          <a:p>
            <a:r>
              <a:rPr lang="en-US" sz="2000" dirty="0">
                <a:latin typeface="Myriad Pro" panose="020B0503030403020204" pitchFamily="34" charset="0"/>
              </a:rPr>
              <a:t>In 2017, there were 5,780 resolved claims in Oregon that were due to slips, trips, and falls. The average cost for these claims was $23,570.</a:t>
            </a:r>
          </a:p>
          <a:p>
            <a:endParaRPr lang="en-US" sz="2000" dirty="0">
              <a:latin typeface="Myriad Pro" panose="020B0503030403020204" pitchFamily="34" charset="0"/>
            </a:endParaRPr>
          </a:p>
          <a:p>
            <a:pPr algn="r"/>
            <a:r>
              <a:rPr lang="en-US" sz="1600" i="1" dirty="0">
                <a:latin typeface="Myriad Pro" panose="020B0503030403020204" pitchFamily="34" charset="0"/>
              </a:rPr>
              <a:t>Oregon Department of Consumer &amp; Business Services</a:t>
            </a:r>
            <a:endParaRPr lang="en-US" i="1" dirty="0">
              <a:latin typeface="Myriad Pro" panose="020B0503030403020204" pitchFamily="34" charset="0"/>
            </a:endParaRPr>
          </a:p>
        </p:txBody>
      </p:sp>
      <p:sp>
        <p:nvSpPr>
          <p:cNvPr id="9" name="TextBox 8"/>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8" name="Picture 7" descr="Modul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Tree>
    <p:extLst>
      <p:ext uri="{BB962C8B-B14F-4D97-AF65-F5344CB8AC3E}">
        <p14:creationId xmlns:p14="http://schemas.microsoft.com/office/powerpoint/2010/main" val="10166638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43EdRQZ0UP8">
            <a:extLst>
              <a:ext uri="{C183D7F6-B498-43B3-948B-1728B52AA6E4}">
                <adec:decorative xmlns:adec="http://schemas.microsoft.com/office/drawing/2017/decorative" val="1"/>
              </a:ext>
            </a:extLst>
          </p:cNvPr>
          <p:cNvPicPr>
            <a:picLocks noRot="1" noChangeAspect="1"/>
          </p:cNvPicPr>
          <p:nvPr>
            <a:videoFile r:link="rId1"/>
          </p:nvPr>
        </p:nvPicPr>
        <p:blipFill>
          <a:blip r:embed="rId4"/>
          <a:stretch>
            <a:fillRect/>
          </a:stretch>
        </p:blipFill>
        <p:spPr>
          <a:xfrm>
            <a:off x="0" y="0"/>
            <a:ext cx="12192000" cy="5852792"/>
          </a:xfrm>
          <a:prstGeom prst="rect">
            <a:avLst/>
          </a:prstGeom>
        </p:spPr>
      </p:pic>
      <p:sp>
        <p:nvSpPr>
          <p:cNvPr id="6" name="Google Shape;104;p2">
            <a:extLst>
              <a:ext uri="{FF2B5EF4-FFF2-40B4-BE49-F238E27FC236}">
                <a16:creationId xmlns:a16="http://schemas.microsoft.com/office/drawing/2014/main" id="{61D0BF7A-5A16-4709-A54E-2036DD384190}"/>
              </a:ext>
            </a:extLst>
          </p:cNvPr>
          <p:cNvSpPr txBox="1">
            <a:spLocks noGrp="1"/>
          </p:cNvSpPr>
          <p:nvPr>
            <p:ph type="title" idx="4294967295"/>
          </p:nvPr>
        </p:nvSpPr>
        <p:spPr>
          <a:xfrm>
            <a:off x="1716834" y="2531200"/>
            <a:ext cx="8817428"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5"/>
              </a:rPr>
              <a:t>Ongoing Training</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11366408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14"/>
            <a:ext cx="5486392" cy="5893349"/>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0F2A5A6-FBE7-7817-85AF-1ECCA3ED2F8E}"/>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Training Certification</a:t>
            </a:r>
          </a:p>
        </p:txBody>
      </p:sp>
      <p:sp>
        <p:nvSpPr>
          <p:cNvPr id="3" name="TextBox 2"/>
          <p:cNvSpPr txBox="1"/>
          <p:nvPr/>
        </p:nvSpPr>
        <p:spPr>
          <a:xfrm>
            <a:off x="5740132" y="1223076"/>
            <a:ext cx="6180798" cy="4093428"/>
          </a:xfrm>
          <a:prstGeom prst="rect">
            <a:avLst/>
          </a:prstGeom>
          <a:noFill/>
        </p:spPr>
        <p:txBody>
          <a:bodyPr wrap="square" rtlCol="0">
            <a:spAutoFit/>
          </a:bodyPr>
          <a:lstStyle/>
          <a:p>
            <a:r>
              <a:rPr lang="en-US" sz="2000" dirty="0">
                <a:latin typeface="Myriad Pro" panose="020B0503030403020204" pitchFamily="34" charset="0"/>
              </a:rPr>
              <a:t>In regard to certification of training, the employer must prepare a written certification record. This record needs to have the name of the employee trained, dates of the training, and the signature of the person who conducted the training or the employer. Once all of this is completed, you need to maintain the latest training certification.</a:t>
            </a:r>
          </a:p>
          <a:p>
            <a:endParaRPr lang="en-US" sz="2000" dirty="0">
              <a:latin typeface="Myriad Pro" panose="020B0503030403020204" pitchFamily="34" charset="0"/>
            </a:endParaRPr>
          </a:p>
          <a:p>
            <a:r>
              <a:rPr lang="en-US" sz="2000" dirty="0">
                <a:latin typeface="Myriad Pro" panose="020B0503030403020204" pitchFamily="34" charset="0"/>
              </a:rPr>
              <a:t>In some instances the employee may have received training from a previous employer. If this is the case, the record needs to indicate when the current employer determined the prior training was adequate rather than the date of the actual training.</a:t>
            </a:r>
            <a:endParaRPr lang="en-US" sz="2400" i="1" dirty="0">
              <a:latin typeface="Myriad Pro" panose="020B0503030403020204" pitchFamily="34" charset="0"/>
            </a:endParaRP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9784277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14"/>
            <a:ext cx="5486391" cy="5893349"/>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3">
            <a:extLst>
              <a:ext uri="{FF2B5EF4-FFF2-40B4-BE49-F238E27FC236}">
                <a16:creationId xmlns:a16="http://schemas.microsoft.com/office/drawing/2014/main" id="{BBC28309-417F-1267-B522-2F544347C27F}"/>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Retraining</a:t>
            </a:r>
          </a:p>
        </p:txBody>
      </p:sp>
      <p:sp>
        <p:nvSpPr>
          <p:cNvPr id="3" name="TextBox 2"/>
          <p:cNvSpPr txBox="1"/>
          <p:nvPr/>
        </p:nvSpPr>
        <p:spPr>
          <a:xfrm>
            <a:off x="5740132" y="1261690"/>
            <a:ext cx="6241968" cy="4093428"/>
          </a:xfrm>
          <a:prstGeom prst="rect">
            <a:avLst/>
          </a:prstGeom>
          <a:noFill/>
        </p:spPr>
        <p:txBody>
          <a:bodyPr wrap="square" rtlCol="0">
            <a:spAutoFit/>
          </a:bodyPr>
          <a:lstStyle/>
          <a:p>
            <a:r>
              <a:rPr lang="en-US" sz="2000" dirty="0">
                <a:latin typeface="Myriad Pro" panose="020B0503030403020204" pitchFamily="34" charset="0"/>
              </a:rPr>
              <a:t>When the employer has a reason to believe that an employee, who has already been trained, doesn’t have the required knowledge or skills, they need to retrain the employee. Examples where retraining is required include:</a:t>
            </a:r>
          </a:p>
          <a:p>
            <a:endParaRPr lang="en-US" sz="2000" dirty="0">
              <a:latin typeface="Myriad Pro" panose="020B0503030403020204" pitchFamily="34" charset="0"/>
            </a:endParaRPr>
          </a:p>
          <a:p>
            <a:pPr marL="342900" indent="-342900">
              <a:buFont typeface="Arial" panose="020B0604020202020204" pitchFamily="34" charset="0"/>
              <a:buChar char="•"/>
            </a:pPr>
            <a:r>
              <a:rPr lang="en-US" sz="2000" dirty="0">
                <a:latin typeface="Myriad Pro" panose="020B0503030403020204" pitchFamily="34" charset="0"/>
              </a:rPr>
              <a:t>Changes in the workplace or fall protection systems being used has made the previous training obsolete.</a:t>
            </a:r>
          </a:p>
          <a:p>
            <a:pPr marL="342900" indent="-342900">
              <a:buFont typeface="Arial" panose="020B0604020202020204" pitchFamily="34" charset="0"/>
              <a:buChar char="•"/>
            </a:pPr>
            <a:endParaRPr lang="en-US" sz="2000" dirty="0">
              <a:latin typeface="Myriad Pro" panose="020B0503030403020204" pitchFamily="34" charset="0"/>
            </a:endParaRPr>
          </a:p>
          <a:p>
            <a:pPr marL="342900" indent="-342900">
              <a:buFont typeface="Arial" panose="020B0604020202020204" pitchFamily="34" charset="0"/>
              <a:buChar char="•"/>
            </a:pPr>
            <a:r>
              <a:rPr lang="en-US" sz="2000" dirty="0">
                <a:latin typeface="Myriad Pro" panose="020B0503030403020204" pitchFamily="34" charset="0"/>
              </a:rPr>
              <a:t>It is evident that the employee has not retained the necessary knowledge and skills from the training.</a:t>
            </a:r>
            <a:endParaRPr lang="en-US" sz="2400" i="1" dirty="0">
              <a:latin typeface="Myriad Pro" panose="020B0503030403020204" pitchFamily="34" charset="0"/>
            </a:endParaRP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22562192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57"/>
            <a:ext cx="5486391" cy="589334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CE2F5D1-1329-761D-F220-36131AD37D44}"/>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Training Requirements</a:t>
            </a:r>
          </a:p>
        </p:txBody>
      </p:sp>
      <p:sp>
        <p:nvSpPr>
          <p:cNvPr id="3" name="TextBox 2"/>
          <p:cNvSpPr txBox="1"/>
          <p:nvPr/>
        </p:nvSpPr>
        <p:spPr>
          <a:xfrm>
            <a:off x="5740132" y="1200415"/>
            <a:ext cx="6241968" cy="4401205"/>
          </a:xfrm>
          <a:prstGeom prst="rect">
            <a:avLst/>
          </a:prstGeom>
          <a:noFill/>
        </p:spPr>
        <p:txBody>
          <a:bodyPr wrap="square" rtlCol="0">
            <a:spAutoFit/>
          </a:bodyPr>
          <a:lstStyle/>
          <a:p>
            <a:r>
              <a:rPr lang="en-US" sz="2000" dirty="0">
                <a:latin typeface="Myriad Pro" panose="020B0503030403020204" pitchFamily="34" charset="0"/>
              </a:rPr>
              <a:t>Before any employee is exposed to a fall hazard, the employer must provide training for each employee who uses personal fall protection systems, or who is required to be trained as specified by Oregon OSHA.</a:t>
            </a:r>
          </a:p>
          <a:p>
            <a:endParaRPr lang="en-US" sz="2000" dirty="0">
              <a:latin typeface="Myriad Pro" panose="020B0503030403020204" pitchFamily="34" charset="0"/>
            </a:endParaRPr>
          </a:p>
          <a:p>
            <a:r>
              <a:rPr lang="en-US" sz="2000" dirty="0">
                <a:latin typeface="Myriad Pro" panose="020B0503030403020204" pitchFamily="34" charset="0"/>
              </a:rPr>
              <a:t>For more information on training, click the links.</a:t>
            </a:r>
          </a:p>
          <a:p>
            <a:endParaRPr lang="en-US" sz="2000" i="1" dirty="0">
              <a:latin typeface="Myriad Pro" panose="020B0503030403020204" pitchFamily="34" charset="0"/>
            </a:endParaRPr>
          </a:p>
          <a:p>
            <a:r>
              <a:rPr lang="en-US" sz="2000" i="1" dirty="0">
                <a:latin typeface="Myriad Pro" panose="020B0503030403020204" pitchFamily="34" charset="0"/>
                <a:hlinkClick r:id="rId4"/>
              </a:rPr>
              <a:t>Fall protection for construction activities</a:t>
            </a:r>
            <a:endParaRPr lang="en-US" sz="2000" i="1" dirty="0">
              <a:latin typeface="Myriad Pro" panose="020B0503030403020204" pitchFamily="34" charset="0"/>
            </a:endParaRPr>
          </a:p>
          <a:p>
            <a:endParaRPr lang="en-US" sz="1000" i="1" dirty="0">
              <a:latin typeface="Myriad Pro" panose="020B0503030403020204" pitchFamily="34" charset="0"/>
            </a:endParaRPr>
          </a:p>
          <a:p>
            <a:r>
              <a:rPr lang="en-US" sz="2000" i="1" dirty="0">
                <a:latin typeface="Myriad Pro" panose="020B0503030403020204" pitchFamily="34" charset="0"/>
                <a:hlinkClick r:id="rId5"/>
              </a:rPr>
              <a:t>Safety monitoring for roofing work</a:t>
            </a:r>
            <a:endParaRPr lang="en-US" sz="2000" i="1" dirty="0">
              <a:latin typeface="Myriad Pro" panose="020B0503030403020204" pitchFamily="34" charset="0"/>
            </a:endParaRPr>
          </a:p>
          <a:p>
            <a:endParaRPr lang="en-US" sz="1000" i="1" dirty="0">
              <a:latin typeface="Myriad Pro" panose="020B0503030403020204" pitchFamily="34" charset="0"/>
            </a:endParaRPr>
          </a:p>
          <a:p>
            <a:r>
              <a:rPr lang="en-US" sz="2000" i="1" dirty="0">
                <a:latin typeface="Myriad Pro" panose="020B0503030403020204" pitchFamily="34" charset="0"/>
                <a:hlinkClick r:id="rId6"/>
              </a:rPr>
              <a:t>Division 3, Subdivision M, Fall Protection</a:t>
            </a:r>
            <a:endParaRPr lang="en-US" sz="2000" i="1" dirty="0">
              <a:latin typeface="Myriad Pro" panose="020B0503030403020204" pitchFamily="34" charset="0"/>
            </a:endParaRPr>
          </a:p>
          <a:p>
            <a:endParaRPr lang="en-US" sz="1000" i="1" dirty="0">
              <a:latin typeface="Myriad Pro" panose="020B0503030403020204" pitchFamily="34" charset="0"/>
            </a:endParaRPr>
          </a:p>
          <a:p>
            <a:r>
              <a:rPr lang="en-US" sz="2000" i="1" dirty="0">
                <a:latin typeface="Myriad Pro" panose="020B0503030403020204" pitchFamily="34" charset="0"/>
                <a:hlinkClick r:id="rId7"/>
              </a:rPr>
              <a:t>Walking-working surfaces: At a glance</a:t>
            </a:r>
            <a:endParaRPr lang="en-US" sz="2000" i="1" dirty="0">
              <a:latin typeface="Myriad Pro" panose="020B0503030403020204" pitchFamily="34" charset="0"/>
            </a:endParaRPr>
          </a:p>
          <a:p>
            <a:endParaRPr lang="en-US" sz="1000" i="1" dirty="0">
              <a:latin typeface="Myriad Pro" panose="020B0503030403020204" pitchFamily="34" charset="0"/>
            </a:endParaRPr>
          </a:p>
          <a:p>
            <a:r>
              <a:rPr lang="en-US" sz="2000" i="1" dirty="0">
                <a:latin typeface="Myriad Pro" panose="020B0503030403020204" pitchFamily="34" charset="0"/>
                <a:hlinkClick r:id="rId8"/>
              </a:rPr>
              <a:t>Division 2, Subdivision D, Walking-Working Surfaces</a:t>
            </a:r>
            <a:endParaRPr lang="en-US" sz="2000" i="1" dirty="0">
              <a:latin typeface="Myriad Pro" panose="020B0503030403020204" pitchFamily="34" charset="0"/>
            </a:endParaRP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4855444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57"/>
            <a:ext cx="5486390" cy="589334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8627068-8C9F-CC50-E529-56A54FB60E80}"/>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Additional Resources</a:t>
            </a:r>
          </a:p>
        </p:txBody>
      </p:sp>
      <p:sp>
        <p:nvSpPr>
          <p:cNvPr id="3" name="TextBox 2"/>
          <p:cNvSpPr txBox="1"/>
          <p:nvPr/>
        </p:nvSpPr>
        <p:spPr>
          <a:xfrm>
            <a:off x="5740132" y="1177292"/>
            <a:ext cx="6241968" cy="4555093"/>
          </a:xfrm>
          <a:prstGeom prst="rect">
            <a:avLst/>
          </a:prstGeom>
          <a:noFill/>
        </p:spPr>
        <p:txBody>
          <a:bodyPr wrap="square" rtlCol="0">
            <a:spAutoFit/>
          </a:bodyPr>
          <a:lstStyle/>
          <a:p>
            <a:r>
              <a:rPr lang="en-US" sz="2000" dirty="0">
                <a:latin typeface="Myriad Pro" panose="020B0503030403020204" pitchFamily="34" charset="0"/>
              </a:rPr>
              <a:t>There are many places to get training resources. We have provided a list of a few companies that provide training materials. </a:t>
            </a:r>
          </a:p>
          <a:p>
            <a:endParaRPr lang="en-US" sz="2000" dirty="0">
              <a:latin typeface="Myriad Pro" panose="020B0503030403020204" pitchFamily="34" charset="0"/>
            </a:endParaRPr>
          </a:p>
          <a:p>
            <a:r>
              <a:rPr lang="en-US" sz="2000" dirty="0">
                <a:latin typeface="Myriad Pro" panose="020B0503030403020204" pitchFamily="34" charset="0"/>
              </a:rPr>
              <a:t>Just click the links to view their websites.</a:t>
            </a:r>
          </a:p>
          <a:p>
            <a:endParaRPr lang="en-US" sz="2000" i="1" dirty="0">
              <a:latin typeface="Myriad Pro" panose="020B0503030403020204" pitchFamily="34" charset="0"/>
            </a:endParaRPr>
          </a:p>
          <a:p>
            <a:r>
              <a:rPr lang="en-US" sz="2000" i="1" dirty="0">
                <a:latin typeface="Myriad Pro" panose="020B0503030403020204" pitchFamily="34" charset="0"/>
                <a:hlinkClick r:id="rId4"/>
              </a:rPr>
              <a:t>3M | DBI SALA | PROTECTA</a:t>
            </a:r>
            <a:endParaRPr lang="en-US" sz="2000" i="1" dirty="0">
              <a:latin typeface="Myriad Pro" panose="020B0503030403020204" pitchFamily="34" charset="0"/>
            </a:endParaRPr>
          </a:p>
          <a:p>
            <a:endParaRPr lang="en-US" sz="1000" i="1" dirty="0">
              <a:latin typeface="Myriad Pro" panose="020B0503030403020204" pitchFamily="34" charset="0"/>
            </a:endParaRPr>
          </a:p>
          <a:p>
            <a:r>
              <a:rPr lang="en-US" sz="2000" i="1" dirty="0">
                <a:latin typeface="Myriad Pro" panose="020B0503030403020204" pitchFamily="34" charset="0"/>
                <a:hlinkClick r:id="rId5"/>
              </a:rPr>
              <a:t>Guardian Fall Protection</a:t>
            </a:r>
            <a:endParaRPr lang="en-US" sz="2000" i="1" dirty="0">
              <a:latin typeface="Myriad Pro" panose="020B0503030403020204" pitchFamily="34" charset="0"/>
            </a:endParaRPr>
          </a:p>
          <a:p>
            <a:endParaRPr lang="en-US" sz="1000" i="1" dirty="0">
              <a:latin typeface="Myriad Pro" panose="020B0503030403020204" pitchFamily="34" charset="0"/>
            </a:endParaRPr>
          </a:p>
          <a:p>
            <a:r>
              <a:rPr lang="en-US" sz="2000" i="1" dirty="0">
                <a:latin typeface="Myriad Pro" panose="020B0503030403020204" pitchFamily="34" charset="0"/>
                <a:hlinkClick r:id="rId6"/>
              </a:rPr>
              <a:t>GRAVITEC</a:t>
            </a:r>
            <a:endParaRPr lang="en-US" sz="2000" i="1" dirty="0">
              <a:latin typeface="Myriad Pro" panose="020B0503030403020204" pitchFamily="34" charset="0"/>
            </a:endParaRPr>
          </a:p>
          <a:p>
            <a:endParaRPr lang="en-US" sz="1000" i="1" dirty="0">
              <a:latin typeface="Myriad Pro" panose="020B0503030403020204" pitchFamily="34" charset="0"/>
            </a:endParaRPr>
          </a:p>
          <a:p>
            <a:r>
              <a:rPr lang="en-US" sz="2000" i="1" dirty="0">
                <a:latin typeface="Myriad Pro" panose="020B0503030403020204" pitchFamily="34" charset="0"/>
                <a:hlinkClick r:id="rId7"/>
              </a:rPr>
              <a:t>ACME University</a:t>
            </a:r>
            <a:endParaRPr lang="en-US" sz="2000" i="1" dirty="0">
              <a:latin typeface="Myriad Pro" panose="020B0503030403020204" pitchFamily="34" charset="0"/>
            </a:endParaRPr>
          </a:p>
          <a:p>
            <a:endParaRPr lang="en-US" sz="1000" i="1" dirty="0">
              <a:latin typeface="Myriad Pro" panose="020B0503030403020204" pitchFamily="34" charset="0"/>
            </a:endParaRPr>
          </a:p>
          <a:p>
            <a:r>
              <a:rPr lang="en-US" sz="2000" i="1" dirty="0">
                <a:latin typeface="Myriad Pro" panose="020B0503030403020204" pitchFamily="34" charset="0"/>
                <a:hlinkClick r:id="rId8"/>
              </a:rPr>
              <a:t>Honeywell</a:t>
            </a:r>
            <a:endParaRPr lang="en-US" sz="2000" i="1" dirty="0">
              <a:latin typeface="Myriad Pro" panose="020B0503030403020204" pitchFamily="34" charset="0"/>
            </a:endParaRPr>
          </a:p>
          <a:p>
            <a:endParaRPr lang="en-US" sz="1000" i="1" dirty="0">
              <a:latin typeface="Myriad Pro" panose="020B0503030403020204" pitchFamily="34" charset="0"/>
            </a:endParaRPr>
          </a:p>
          <a:p>
            <a:r>
              <a:rPr lang="en-US" sz="2000" i="1" dirty="0">
                <a:latin typeface="Myriad Pro" panose="020B0503030403020204" pitchFamily="34" charset="0"/>
                <a:hlinkClick r:id="rId9"/>
              </a:rPr>
              <a:t>OR OSHA Topic Index</a:t>
            </a:r>
            <a:endParaRPr lang="en-US" sz="2000" i="1" dirty="0">
              <a:latin typeface="Myriad Pro" panose="020B0503030403020204" pitchFamily="34" charset="0"/>
            </a:endParaRP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a:extLst>
              <a:ext uri="{C183D7F6-B498-43B3-948B-1728B52AA6E4}">
                <adec:decorative xmlns:adec="http://schemas.microsoft.com/office/drawing/2017/decorative" val="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27712419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43EdRQZ0UP8">
            <a:extLst>
              <a:ext uri="{FF2B5EF4-FFF2-40B4-BE49-F238E27FC236}">
                <a16:creationId xmlns:a16="http://schemas.microsoft.com/office/drawing/2014/main" id="{75841E8E-59A4-4800-8FE4-CECBDBB9D3C5}"/>
              </a:ext>
              <a:ext uri="{C183D7F6-B498-43B3-948B-1728B52AA6E4}">
                <adec:decorative xmlns:adec="http://schemas.microsoft.com/office/drawing/2017/decorative" val="1"/>
              </a:ext>
            </a:extLst>
          </p:cNvPr>
          <p:cNvPicPr>
            <a:picLocks noRot="1" noChangeAspect="1"/>
          </p:cNvPicPr>
          <p:nvPr>
            <a:videoFile r:link="rId1"/>
          </p:nvPr>
        </p:nvPicPr>
        <p:blipFill>
          <a:blip r:embed="rId4"/>
          <a:stretch>
            <a:fillRect/>
          </a:stretch>
        </p:blipFill>
        <p:spPr>
          <a:xfrm>
            <a:off x="0" y="0"/>
            <a:ext cx="12192000" cy="5852792"/>
          </a:xfrm>
          <a:prstGeom prst="rect">
            <a:avLst/>
          </a:prstGeom>
        </p:spPr>
      </p:pic>
      <p:sp>
        <p:nvSpPr>
          <p:cNvPr id="7" name="Google Shape;104;p2">
            <a:extLst>
              <a:ext uri="{FF2B5EF4-FFF2-40B4-BE49-F238E27FC236}">
                <a16:creationId xmlns:a16="http://schemas.microsoft.com/office/drawing/2014/main" id="{BE3E5AD5-575A-4484-80E1-0C46CE10C01B}"/>
              </a:ext>
            </a:extLst>
          </p:cNvPr>
          <p:cNvSpPr txBox="1">
            <a:spLocks noGrp="1"/>
          </p:cNvSpPr>
          <p:nvPr>
            <p:ph type="title" idx="4294967295"/>
          </p:nvPr>
        </p:nvSpPr>
        <p:spPr>
          <a:xfrm>
            <a:off x="1716834" y="2531200"/>
            <a:ext cx="8817428"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5"/>
              </a:rPr>
              <a:t>Roofing Culture</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28806720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389" cy="5852796"/>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A186855-3DC5-4EAB-567B-F8628A583540}"/>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Safety and Health Program</a:t>
            </a:r>
          </a:p>
        </p:txBody>
      </p:sp>
      <p:sp>
        <p:nvSpPr>
          <p:cNvPr id="3" name="TextBox 2"/>
          <p:cNvSpPr txBox="1"/>
          <p:nvPr/>
        </p:nvSpPr>
        <p:spPr>
          <a:xfrm>
            <a:off x="5740132" y="1281600"/>
            <a:ext cx="5966315" cy="1631216"/>
          </a:xfrm>
          <a:prstGeom prst="rect">
            <a:avLst/>
          </a:prstGeom>
          <a:noFill/>
        </p:spPr>
        <p:txBody>
          <a:bodyPr wrap="square" rtlCol="0">
            <a:spAutoFit/>
          </a:bodyPr>
          <a:lstStyle/>
          <a:p>
            <a:r>
              <a:rPr lang="en-US" sz="2000" dirty="0">
                <a:latin typeface="Myriad Pro" panose="020B0503030403020204" pitchFamily="34" charset="0"/>
              </a:rPr>
              <a:t>To view more information on the fundamentals of an effective safety and health program, click the link below.</a:t>
            </a:r>
          </a:p>
          <a:p>
            <a:endParaRPr lang="en-US" sz="2000" i="1" dirty="0">
              <a:latin typeface="Myriad Pro" panose="020B0503030403020204" pitchFamily="34" charset="0"/>
            </a:endParaRPr>
          </a:p>
          <a:p>
            <a:r>
              <a:rPr lang="en-US" sz="2000" i="1" dirty="0">
                <a:latin typeface="Myriad Pro" panose="020B0503030403020204" pitchFamily="34" charset="0"/>
                <a:hlinkClick r:id="rId4"/>
              </a:rPr>
              <a:t>Foundation of a Safe Workplace</a:t>
            </a:r>
            <a:endParaRPr lang="en-US" sz="2000" i="1" dirty="0">
              <a:latin typeface="Myriad Pro" panose="020B0503030403020204" pitchFamily="34" charset="0"/>
            </a:endParaRP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10496700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F778F-57AB-9F2B-5F2A-72E3600DC4F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F35D704-F3EA-CD34-1533-44CAF0418E1E}"/>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EB58EAE-0F56-9700-4EB2-9CB22D544515}"/>
              </a:ext>
            </a:extLst>
          </p:cNvPr>
          <p:cNvSpPr txBox="1">
            <a:spLocks noGrp="1"/>
          </p:cNvSpPr>
          <p:nvPr>
            <p:ph type="title" idx="4294967295"/>
          </p:nvPr>
        </p:nvSpPr>
        <p:spPr>
          <a:xfrm>
            <a:off x="0" y="94830"/>
            <a:ext cx="11469309" cy="801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Fall Protection for Roofing - Quiz</a:t>
            </a:r>
          </a:p>
        </p:txBody>
      </p:sp>
      <p:sp>
        <p:nvSpPr>
          <p:cNvPr id="3" name="TextBox 2">
            <a:extLst>
              <a:ext uri="{FF2B5EF4-FFF2-40B4-BE49-F238E27FC236}">
                <a16:creationId xmlns:a16="http://schemas.microsoft.com/office/drawing/2014/main" id="{70FADBD6-9317-287D-69AE-67C66732AA13}"/>
              </a:ext>
            </a:extLst>
          </p:cNvPr>
          <p:cNvSpPr txBox="1"/>
          <p:nvPr/>
        </p:nvSpPr>
        <p:spPr>
          <a:xfrm>
            <a:off x="503114" y="1281600"/>
            <a:ext cx="4706195" cy="2862322"/>
          </a:xfrm>
          <a:prstGeom prst="rect">
            <a:avLst/>
          </a:prstGeom>
          <a:noFill/>
        </p:spPr>
        <p:txBody>
          <a:bodyPr wrap="square" rtlCol="0">
            <a:spAutoFit/>
          </a:bodyPr>
          <a:lstStyle/>
          <a:p>
            <a:r>
              <a:rPr lang="en-US" sz="2000" b="1" i="1" dirty="0">
                <a:latin typeface="Myriad Pro" panose="020B0503030403020204" pitchFamily="34" charset="0"/>
              </a:rPr>
              <a:t>Question 1</a:t>
            </a:r>
          </a:p>
          <a:p>
            <a:endParaRPr lang="en-US" sz="2000" dirty="0">
              <a:latin typeface="Myriad Pro" panose="020B0503030403020204" pitchFamily="34" charset="0"/>
            </a:endParaRPr>
          </a:p>
          <a:p>
            <a:r>
              <a:rPr lang="en-US" sz="2000" dirty="0">
                <a:latin typeface="Myriad Pro" panose="020B0503030403020204" pitchFamily="34" charset="0"/>
              </a:rPr>
              <a:t>What can help reduce the risk of swing fall? </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Vertical Lifeline</a:t>
            </a:r>
          </a:p>
          <a:p>
            <a:pPr marL="457200" indent="-457200">
              <a:buAutoNum type="alphaUcPeriod"/>
            </a:pPr>
            <a:r>
              <a:rPr lang="en-US" sz="2000" dirty="0">
                <a:latin typeface="Myriad Pro" panose="020B0503030403020204" pitchFamily="34" charset="0"/>
              </a:rPr>
              <a:t>Horizontal Lifeline</a:t>
            </a:r>
          </a:p>
          <a:p>
            <a:pPr marL="457200" indent="-457200">
              <a:buAutoNum type="alphaUcPeriod"/>
            </a:pPr>
            <a:r>
              <a:rPr lang="en-US" sz="2000" dirty="0">
                <a:latin typeface="Myriad Pro" panose="020B0503030403020204" pitchFamily="34" charset="0"/>
              </a:rPr>
              <a:t>Fall Arrest</a:t>
            </a:r>
          </a:p>
          <a:p>
            <a:pPr marL="457200" indent="-457200">
              <a:buAutoNum type="alphaUcPeriod"/>
            </a:pPr>
            <a:r>
              <a:rPr lang="en-US" sz="2000" dirty="0">
                <a:latin typeface="Myriad Pro" panose="020B0503030403020204" pitchFamily="34" charset="0"/>
              </a:rPr>
              <a:t>SRLs (Self-Retracting Lifelines)</a:t>
            </a:r>
          </a:p>
        </p:txBody>
      </p:sp>
      <p:sp>
        <p:nvSpPr>
          <p:cNvPr id="6" name="TextBox 5">
            <a:extLst>
              <a:ext uri="{FF2B5EF4-FFF2-40B4-BE49-F238E27FC236}">
                <a16:creationId xmlns:a16="http://schemas.microsoft.com/office/drawing/2014/main" id="{FB1879F0-25BA-605F-5317-082DF9AC7ED3}"/>
              </a:ext>
            </a:extLst>
          </p:cNvPr>
          <p:cNvSpPr txBox="1"/>
          <p:nvPr/>
        </p:nvSpPr>
        <p:spPr>
          <a:xfrm>
            <a:off x="5994139" y="1286224"/>
            <a:ext cx="4706195" cy="2246769"/>
          </a:xfrm>
          <a:prstGeom prst="rect">
            <a:avLst/>
          </a:prstGeom>
          <a:noFill/>
        </p:spPr>
        <p:txBody>
          <a:bodyPr wrap="square" rtlCol="0">
            <a:spAutoFit/>
          </a:bodyPr>
          <a:lstStyle/>
          <a:p>
            <a:r>
              <a:rPr lang="en-US" sz="2000" b="1" i="1" dirty="0">
                <a:latin typeface="Myriad Pro" panose="020B0503030403020204" pitchFamily="34" charset="0"/>
              </a:rPr>
              <a:t>Question 2</a:t>
            </a:r>
          </a:p>
          <a:p>
            <a:endParaRPr lang="en-US" sz="2000" dirty="0">
              <a:latin typeface="Myriad Pro" panose="020B0503030403020204" pitchFamily="34" charset="0"/>
            </a:endParaRPr>
          </a:p>
          <a:p>
            <a:r>
              <a:rPr lang="en-US" sz="2000" dirty="0">
                <a:latin typeface="Myriad Pro" panose="020B0503030403020204" pitchFamily="34" charset="0"/>
              </a:rPr>
              <a:t>A rope adjuster allows a worker to move along a vertical lifeline. </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True</a:t>
            </a:r>
          </a:p>
          <a:p>
            <a:pPr marL="457200" indent="-457200">
              <a:buAutoNum type="alphaUcPeriod"/>
            </a:pPr>
            <a:r>
              <a:rPr lang="en-US" sz="2000" dirty="0">
                <a:latin typeface="Myriad Pro" panose="020B0503030403020204" pitchFamily="34" charset="0"/>
              </a:rPr>
              <a:t>False</a:t>
            </a:r>
          </a:p>
        </p:txBody>
      </p:sp>
      <p:sp>
        <p:nvSpPr>
          <p:cNvPr id="8" name="TextBox 7">
            <a:extLst>
              <a:ext uri="{FF2B5EF4-FFF2-40B4-BE49-F238E27FC236}">
                <a16:creationId xmlns:a16="http://schemas.microsoft.com/office/drawing/2014/main" id="{F1FA0247-C408-EC2C-F19B-7423BF279D97}"/>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a:extLst>
              <a:ext uri="{FF2B5EF4-FFF2-40B4-BE49-F238E27FC236}">
                <a16:creationId xmlns:a16="http://schemas.microsoft.com/office/drawing/2014/main" id="{9C8DC505-E894-2251-C4F1-63392AA10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16031673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6D8BD-3683-9103-A292-6F8E58ECA09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29F3BD2-85B8-F508-DF39-B3E7C11F83B9}"/>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B852696-7416-FA92-98EC-F7D7546D1AFC}"/>
              </a:ext>
            </a:extLst>
          </p:cNvPr>
          <p:cNvSpPr txBox="1">
            <a:spLocks noGrp="1"/>
          </p:cNvSpPr>
          <p:nvPr>
            <p:ph type="title" idx="4294967295"/>
          </p:nvPr>
        </p:nvSpPr>
        <p:spPr>
          <a:xfrm>
            <a:off x="0" y="94830"/>
            <a:ext cx="11469309" cy="801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Fall Protection for Roofing - Quiz</a:t>
            </a:r>
          </a:p>
        </p:txBody>
      </p:sp>
      <p:sp>
        <p:nvSpPr>
          <p:cNvPr id="3" name="TextBox 2">
            <a:extLst>
              <a:ext uri="{FF2B5EF4-FFF2-40B4-BE49-F238E27FC236}">
                <a16:creationId xmlns:a16="http://schemas.microsoft.com/office/drawing/2014/main" id="{35BBB63B-AD34-7077-F527-6BC12C940BAE}"/>
              </a:ext>
            </a:extLst>
          </p:cNvPr>
          <p:cNvSpPr txBox="1"/>
          <p:nvPr/>
        </p:nvSpPr>
        <p:spPr>
          <a:xfrm>
            <a:off x="503114" y="1281600"/>
            <a:ext cx="4706195" cy="2862322"/>
          </a:xfrm>
          <a:prstGeom prst="rect">
            <a:avLst/>
          </a:prstGeom>
          <a:noFill/>
        </p:spPr>
        <p:txBody>
          <a:bodyPr wrap="square" rtlCol="0">
            <a:spAutoFit/>
          </a:bodyPr>
          <a:lstStyle/>
          <a:p>
            <a:r>
              <a:rPr lang="en-US" sz="2000" b="1" i="1" dirty="0">
                <a:latin typeface="Myriad Pro" panose="020B0503030403020204" pitchFamily="34" charset="0"/>
              </a:rPr>
              <a:t>Question 3</a:t>
            </a:r>
          </a:p>
          <a:p>
            <a:endParaRPr lang="en-US" sz="2000" dirty="0">
              <a:latin typeface="Myriad Pro" panose="020B0503030403020204" pitchFamily="34" charset="0"/>
            </a:endParaRPr>
          </a:p>
          <a:p>
            <a:r>
              <a:rPr lang="en-US" sz="2000" dirty="0">
                <a:latin typeface="Myriad Pro" panose="020B0503030403020204" pitchFamily="34" charset="0"/>
              </a:rPr>
              <a:t>When does a rope adjuster engage and lock? </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Automatically</a:t>
            </a:r>
          </a:p>
          <a:p>
            <a:pPr marL="457200" indent="-457200">
              <a:buAutoNum type="alphaUcPeriod"/>
            </a:pPr>
            <a:r>
              <a:rPr lang="en-US" sz="2000" dirty="0">
                <a:latin typeface="Myriad Pro" panose="020B0503030403020204" pitchFamily="34" charset="0"/>
              </a:rPr>
              <a:t>When the worker releases the lever</a:t>
            </a:r>
          </a:p>
          <a:p>
            <a:pPr marL="457200" indent="-457200">
              <a:buAutoNum type="alphaUcPeriod"/>
            </a:pPr>
            <a:r>
              <a:rPr lang="en-US" sz="2000" dirty="0">
                <a:latin typeface="Myriad Pro" panose="020B0503030403020204" pitchFamily="34" charset="0"/>
              </a:rPr>
              <a:t>Never</a:t>
            </a:r>
          </a:p>
          <a:p>
            <a:pPr marL="457200" indent="-457200">
              <a:buAutoNum type="alphaUcPeriod"/>
            </a:pPr>
            <a:r>
              <a:rPr lang="en-US" sz="2000" dirty="0">
                <a:latin typeface="Myriad Pro" panose="020B0503030403020204" pitchFamily="34" charset="0"/>
              </a:rPr>
              <a:t>None of the above</a:t>
            </a:r>
          </a:p>
        </p:txBody>
      </p:sp>
      <p:sp>
        <p:nvSpPr>
          <p:cNvPr id="6" name="TextBox 5">
            <a:extLst>
              <a:ext uri="{FF2B5EF4-FFF2-40B4-BE49-F238E27FC236}">
                <a16:creationId xmlns:a16="http://schemas.microsoft.com/office/drawing/2014/main" id="{35BE08AE-FEED-F80D-7F17-C9EF64BE7773}"/>
              </a:ext>
            </a:extLst>
          </p:cNvPr>
          <p:cNvSpPr txBox="1"/>
          <p:nvPr/>
        </p:nvSpPr>
        <p:spPr>
          <a:xfrm>
            <a:off x="5994139" y="1286224"/>
            <a:ext cx="4706195" cy="3170099"/>
          </a:xfrm>
          <a:prstGeom prst="rect">
            <a:avLst/>
          </a:prstGeom>
          <a:noFill/>
        </p:spPr>
        <p:txBody>
          <a:bodyPr wrap="square" rtlCol="0">
            <a:spAutoFit/>
          </a:bodyPr>
          <a:lstStyle/>
          <a:p>
            <a:r>
              <a:rPr lang="en-US" sz="2000" b="1" i="1" dirty="0">
                <a:latin typeface="Myriad Pro" panose="020B0503030403020204" pitchFamily="34" charset="0"/>
              </a:rPr>
              <a:t>Question 4</a:t>
            </a:r>
          </a:p>
          <a:p>
            <a:endParaRPr lang="en-US" sz="2000" dirty="0">
              <a:latin typeface="Myriad Pro" panose="020B0503030403020204" pitchFamily="34" charset="0"/>
            </a:endParaRPr>
          </a:p>
          <a:p>
            <a:r>
              <a:rPr lang="en-US" sz="2000" dirty="0">
                <a:latin typeface="Myriad Pro" panose="020B0503030403020204" pitchFamily="34" charset="0"/>
              </a:rPr>
              <a:t>When using a rope adjuster, you should check the following:</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It is compatible with the lifeline</a:t>
            </a:r>
          </a:p>
          <a:p>
            <a:pPr marL="457200" indent="-457200">
              <a:buAutoNum type="alphaUcPeriod"/>
            </a:pPr>
            <a:r>
              <a:rPr lang="en-US" sz="2000" dirty="0">
                <a:latin typeface="Myriad Pro" panose="020B0503030403020204" pitchFamily="34" charset="0"/>
              </a:rPr>
              <a:t>It is correctly attached to the lifeline</a:t>
            </a:r>
          </a:p>
          <a:p>
            <a:pPr marL="457200" indent="-457200">
              <a:buAutoNum type="alphaUcPeriod"/>
            </a:pPr>
            <a:r>
              <a:rPr lang="en-US" sz="2000" dirty="0">
                <a:latin typeface="Myriad Pro" panose="020B0503030403020204" pitchFamily="34" charset="0"/>
              </a:rPr>
              <a:t>It is as close to the anchor as possible on the lifeline</a:t>
            </a:r>
          </a:p>
          <a:p>
            <a:pPr marL="457200" indent="-457200">
              <a:buAutoNum type="alphaUcPeriod"/>
            </a:pPr>
            <a:r>
              <a:rPr lang="en-US" sz="2000" dirty="0">
                <a:latin typeface="Myriad Pro" panose="020B0503030403020204" pitchFamily="34" charset="0"/>
              </a:rPr>
              <a:t>All of the above</a:t>
            </a:r>
          </a:p>
        </p:txBody>
      </p:sp>
      <p:sp>
        <p:nvSpPr>
          <p:cNvPr id="8" name="TextBox 7">
            <a:extLst>
              <a:ext uri="{FF2B5EF4-FFF2-40B4-BE49-F238E27FC236}">
                <a16:creationId xmlns:a16="http://schemas.microsoft.com/office/drawing/2014/main" id="{D9AA515E-8BD3-DE28-E53D-35E078123D11}"/>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a:extLst>
              <a:ext uri="{FF2B5EF4-FFF2-40B4-BE49-F238E27FC236}">
                <a16:creationId xmlns:a16="http://schemas.microsoft.com/office/drawing/2014/main" id="{7C80EFF0-D52E-9136-2E09-0E37015A3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23759235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71972-D2C6-40F5-F754-50AE009BEE3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EB4D418-9E22-61E1-2037-14D203A2B718}"/>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BDA8BC5-0FDE-C937-D06F-8B090AB88C9F}"/>
              </a:ext>
            </a:extLst>
          </p:cNvPr>
          <p:cNvSpPr txBox="1">
            <a:spLocks noGrp="1"/>
          </p:cNvSpPr>
          <p:nvPr>
            <p:ph type="title" idx="4294967295"/>
          </p:nvPr>
        </p:nvSpPr>
        <p:spPr>
          <a:xfrm>
            <a:off x="0" y="94830"/>
            <a:ext cx="11469309" cy="801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Fall Protection for Roofing - Quiz</a:t>
            </a:r>
          </a:p>
        </p:txBody>
      </p:sp>
      <p:sp>
        <p:nvSpPr>
          <p:cNvPr id="3" name="TextBox 2">
            <a:extLst>
              <a:ext uri="{FF2B5EF4-FFF2-40B4-BE49-F238E27FC236}">
                <a16:creationId xmlns:a16="http://schemas.microsoft.com/office/drawing/2014/main" id="{2D1F9C92-85D3-4B8F-36AE-03AD85C40325}"/>
              </a:ext>
            </a:extLst>
          </p:cNvPr>
          <p:cNvSpPr txBox="1"/>
          <p:nvPr/>
        </p:nvSpPr>
        <p:spPr>
          <a:xfrm>
            <a:off x="503114" y="1281600"/>
            <a:ext cx="4706195" cy="3477875"/>
          </a:xfrm>
          <a:prstGeom prst="rect">
            <a:avLst/>
          </a:prstGeom>
          <a:noFill/>
        </p:spPr>
        <p:txBody>
          <a:bodyPr wrap="square" rtlCol="0">
            <a:spAutoFit/>
          </a:bodyPr>
          <a:lstStyle/>
          <a:p>
            <a:r>
              <a:rPr lang="en-US" sz="2000" b="1" i="1" dirty="0">
                <a:latin typeface="Myriad Pro" panose="020B0503030403020204" pitchFamily="34" charset="0"/>
              </a:rPr>
              <a:t>Question 5</a:t>
            </a:r>
          </a:p>
          <a:p>
            <a:endParaRPr lang="en-US" sz="2000" dirty="0">
              <a:latin typeface="Myriad Pro" panose="020B0503030403020204" pitchFamily="34" charset="0"/>
            </a:endParaRPr>
          </a:p>
          <a:p>
            <a:r>
              <a:rPr lang="en-US" sz="2000" dirty="0">
                <a:latin typeface="Myriad Pro" panose="020B0503030403020204" pitchFamily="34" charset="0"/>
              </a:rPr>
              <a:t>Safety monitor systems can be used as a sole fall protection option for roofing work on roofs with a slope no greater than:  </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2:12</a:t>
            </a:r>
          </a:p>
          <a:p>
            <a:pPr marL="457200" indent="-457200">
              <a:buAutoNum type="alphaUcPeriod"/>
            </a:pPr>
            <a:r>
              <a:rPr lang="en-US" sz="2000" dirty="0">
                <a:latin typeface="Myriad Pro" panose="020B0503030403020204" pitchFamily="34" charset="0"/>
              </a:rPr>
              <a:t>4:12</a:t>
            </a:r>
          </a:p>
          <a:p>
            <a:pPr marL="457200" indent="-457200">
              <a:buAutoNum type="alphaUcPeriod"/>
            </a:pPr>
            <a:r>
              <a:rPr lang="en-US" sz="2000" dirty="0">
                <a:latin typeface="Myriad Pro" panose="020B0503030403020204" pitchFamily="34" charset="0"/>
              </a:rPr>
              <a:t>6:12</a:t>
            </a:r>
          </a:p>
          <a:p>
            <a:pPr marL="457200" indent="-457200">
              <a:buAutoNum type="alphaUcPeriod"/>
            </a:pPr>
            <a:r>
              <a:rPr lang="en-US" sz="2000" dirty="0">
                <a:latin typeface="Myriad Pro" panose="020B0503030403020204" pitchFamily="34" charset="0"/>
              </a:rPr>
              <a:t>8:12</a:t>
            </a:r>
          </a:p>
        </p:txBody>
      </p:sp>
      <p:sp>
        <p:nvSpPr>
          <p:cNvPr id="6" name="TextBox 5">
            <a:extLst>
              <a:ext uri="{FF2B5EF4-FFF2-40B4-BE49-F238E27FC236}">
                <a16:creationId xmlns:a16="http://schemas.microsoft.com/office/drawing/2014/main" id="{84B32D5A-A660-8B27-3E77-7CA8D1321D87}"/>
              </a:ext>
            </a:extLst>
          </p:cNvPr>
          <p:cNvSpPr txBox="1"/>
          <p:nvPr/>
        </p:nvSpPr>
        <p:spPr>
          <a:xfrm>
            <a:off x="5994139" y="1286224"/>
            <a:ext cx="4706195" cy="2554545"/>
          </a:xfrm>
          <a:prstGeom prst="rect">
            <a:avLst/>
          </a:prstGeom>
          <a:noFill/>
        </p:spPr>
        <p:txBody>
          <a:bodyPr wrap="square" rtlCol="0">
            <a:spAutoFit/>
          </a:bodyPr>
          <a:lstStyle/>
          <a:p>
            <a:r>
              <a:rPr lang="en-US" sz="2000" b="1" i="1" dirty="0">
                <a:latin typeface="Myriad Pro" panose="020B0503030403020204" pitchFamily="34" charset="0"/>
              </a:rPr>
              <a:t>Question 6</a:t>
            </a:r>
          </a:p>
          <a:p>
            <a:endParaRPr lang="en-US" sz="2000" dirty="0">
              <a:latin typeface="Myriad Pro" panose="020B0503030403020204" pitchFamily="34" charset="0"/>
            </a:endParaRPr>
          </a:p>
          <a:p>
            <a:r>
              <a:rPr lang="en-US" sz="2000" dirty="0">
                <a:latin typeface="Myriad Pro" panose="020B0503030403020204" pitchFamily="34" charset="0"/>
              </a:rPr>
              <a:t>Safety monitor systems cannot be used as a sole fall protection option on roofs that are greater than 50 feet in width:</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True</a:t>
            </a:r>
          </a:p>
          <a:p>
            <a:pPr marL="457200" indent="-457200">
              <a:buAutoNum type="alphaUcPeriod"/>
            </a:pPr>
            <a:r>
              <a:rPr lang="en-US" sz="2000" dirty="0">
                <a:latin typeface="Myriad Pro" panose="020B0503030403020204" pitchFamily="34" charset="0"/>
              </a:rPr>
              <a:t>False</a:t>
            </a:r>
          </a:p>
        </p:txBody>
      </p:sp>
      <p:sp>
        <p:nvSpPr>
          <p:cNvPr id="8" name="TextBox 7">
            <a:extLst>
              <a:ext uri="{FF2B5EF4-FFF2-40B4-BE49-F238E27FC236}">
                <a16:creationId xmlns:a16="http://schemas.microsoft.com/office/drawing/2014/main" id="{D75872AD-511A-304A-684F-6E99DEB15D3D}"/>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a:extLst>
              <a:ext uri="{FF2B5EF4-FFF2-40B4-BE49-F238E27FC236}">
                <a16:creationId xmlns:a16="http://schemas.microsoft.com/office/drawing/2014/main" id="{E5BFC723-DE11-99DC-1F68-0A9944794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2651456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486400" cy="5893358"/>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3">
            <a:extLst>
              <a:ext uri="{FF2B5EF4-FFF2-40B4-BE49-F238E27FC236}">
                <a16:creationId xmlns:a16="http://schemas.microsoft.com/office/drawing/2014/main" id="{C723A198-9196-EB08-D2F1-D65880082D50}"/>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Accepted Claims</a:t>
            </a:r>
          </a:p>
        </p:txBody>
      </p:sp>
      <p:sp>
        <p:nvSpPr>
          <p:cNvPr id="3" name="TextBox 2"/>
          <p:cNvSpPr txBox="1"/>
          <p:nvPr/>
        </p:nvSpPr>
        <p:spPr>
          <a:xfrm>
            <a:off x="5548746" y="1246643"/>
            <a:ext cx="6093906" cy="2862322"/>
          </a:xfrm>
          <a:prstGeom prst="rect">
            <a:avLst/>
          </a:prstGeom>
          <a:noFill/>
        </p:spPr>
        <p:txBody>
          <a:bodyPr wrap="square" rtlCol="0">
            <a:spAutoFit/>
          </a:bodyPr>
          <a:lstStyle/>
          <a:p>
            <a:r>
              <a:rPr lang="en-US" sz="2000" dirty="0">
                <a:latin typeface="Myriad Pro" panose="020B0503030403020204" pitchFamily="34" charset="0"/>
              </a:rPr>
              <a:t>Below are a few categories of accepted disabling workers’ compensation claims from Oregon between 2013-2018, due to falls to a lower level. </a:t>
            </a:r>
          </a:p>
          <a:p>
            <a:endParaRPr lang="en-US" sz="2000" dirty="0">
              <a:latin typeface="Myriad Pro" panose="020B0503030403020204" pitchFamily="34" charset="0"/>
            </a:endParaRPr>
          </a:p>
          <a:p>
            <a:pPr marL="342900" indent="-342900">
              <a:buFont typeface="Arial" panose="020B0604020202020204" pitchFamily="34" charset="0"/>
              <a:buChar char="•"/>
            </a:pPr>
            <a:r>
              <a:rPr lang="en-US" sz="2000" b="1" dirty="0">
                <a:latin typeface="Myriad Pro" panose="020B0503030403020204" pitchFamily="34" charset="0"/>
              </a:rPr>
              <a:t>(2,258) from Ladders</a:t>
            </a:r>
          </a:p>
          <a:p>
            <a:pPr marL="342900" indent="-342900">
              <a:buFont typeface="Arial" panose="020B0604020202020204" pitchFamily="34" charset="0"/>
              <a:buChar char="•"/>
            </a:pPr>
            <a:endParaRPr lang="en-US" sz="2000" b="1" dirty="0">
              <a:latin typeface="Myriad Pro" panose="020B0503030403020204" pitchFamily="34" charset="0"/>
            </a:endParaRPr>
          </a:p>
          <a:p>
            <a:pPr marL="342900" indent="-342900">
              <a:buFont typeface="Arial" panose="020B0604020202020204" pitchFamily="34" charset="0"/>
              <a:buChar char="•"/>
            </a:pPr>
            <a:r>
              <a:rPr lang="en-US" sz="2000" b="1" dirty="0">
                <a:latin typeface="Myriad Pro" panose="020B0503030403020204" pitchFamily="34" charset="0"/>
              </a:rPr>
              <a:t>(329) from Roofs</a:t>
            </a:r>
          </a:p>
          <a:p>
            <a:endParaRPr lang="en-US" sz="2000" dirty="0">
              <a:latin typeface="Myriad Pro" panose="020B0503030403020204" pitchFamily="34" charset="0"/>
            </a:endParaRPr>
          </a:p>
          <a:p>
            <a:pPr algn="r"/>
            <a:r>
              <a:rPr lang="en-US" sz="1600" i="1" dirty="0">
                <a:latin typeface="Myriad Pro" panose="020B0503030403020204" pitchFamily="34" charset="0"/>
              </a:rPr>
              <a:t>Oregon Department of Consumer &amp; Business Services</a:t>
            </a:r>
          </a:p>
        </p:txBody>
      </p:sp>
      <p:sp>
        <p:nvSpPr>
          <p:cNvPr id="9" name="TextBox 8"/>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8" name="Picture 7" descr="Modul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Tree>
    <p:extLst>
      <p:ext uri="{BB962C8B-B14F-4D97-AF65-F5344CB8AC3E}">
        <p14:creationId xmlns:p14="http://schemas.microsoft.com/office/powerpoint/2010/main" val="16934169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6392E-137A-A20A-DE3E-53FBAEB06A4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8BFDEAD-AD27-0635-E8DB-C1A29F78C177}"/>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9DA7DAF-C222-6087-8263-7E35C05AB797}"/>
              </a:ext>
            </a:extLst>
          </p:cNvPr>
          <p:cNvSpPr txBox="1">
            <a:spLocks noGrp="1"/>
          </p:cNvSpPr>
          <p:nvPr>
            <p:ph type="title" idx="4294967295"/>
          </p:nvPr>
        </p:nvSpPr>
        <p:spPr>
          <a:xfrm>
            <a:off x="0" y="94830"/>
            <a:ext cx="11469309" cy="801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Fall Protection for Roofing - Quiz</a:t>
            </a:r>
          </a:p>
        </p:txBody>
      </p:sp>
      <p:sp>
        <p:nvSpPr>
          <p:cNvPr id="3" name="TextBox 2">
            <a:extLst>
              <a:ext uri="{FF2B5EF4-FFF2-40B4-BE49-F238E27FC236}">
                <a16:creationId xmlns:a16="http://schemas.microsoft.com/office/drawing/2014/main" id="{08CD5475-7D47-63E5-62A6-16D3028FC42A}"/>
              </a:ext>
            </a:extLst>
          </p:cNvPr>
          <p:cNvSpPr txBox="1"/>
          <p:nvPr/>
        </p:nvSpPr>
        <p:spPr>
          <a:xfrm>
            <a:off x="503114" y="1281600"/>
            <a:ext cx="4706195" cy="2554545"/>
          </a:xfrm>
          <a:prstGeom prst="rect">
            <a:avLst/>
          </a:prstGeom>
          <a:noFill/>
        </p:spPr>
        <p:txBody>
          <a:bodyPr wrap="square" rtlCol="0">
            <a:spAutoFit/>
          </a:bodyPr>
          <a:lstStyle/>
          <a:p>
            <a:r>
              <a:rPr lang="en-US" sz="2000" b="1" i="1" dirty="0">
                <a:latin typeface="Myriad Pro" panose="020B0503030403020204" pitchFamily="34" charset="0"/>
              </a:rPr>
              <a:t>Question 7</a:t>
            </a:r>
          </a:p>
          <a:p>
            <a:endParaRPr lang="en-US" sz="2000" dirty="0">
              <a:latin typeface="Myriad Pro" panose="020B0503030403020204" pitchFamily="34" charset="0"/>
            </a:endParaRPr>
          </a:p>
          <a:p>
            <a:r>
              <a:rPr lang="en-US" sz="2000" dirty="0">
                <a:latin typeface="Myriad Pro" panose="020B0503030403020204" pitchFamily="34" charset="0"/>
              </a:rPr>
              <a:t>Warning lines can be used as a sole fall protection option on roofs with a slope greater than 2:12.  </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True</a:t>
            </a:r>
          </a:p>
          <a:p>
            <a:pPr marL="457200" indent="-457200">
              <a:buAutoNum type="alphaUcPeriod"/>
            </a:pPr>
            <a:r>
              <a:rPr lang="en-US" sz="2000" dirty="0">
                <a:latin typeface="Myriad Pro" panose="020B0503030403020204" pitchFamily="34" charset="0"/>
              </a:rPr>
              <a:t>False</a:t>
            </a:r>
          </a:p>
        </p:txBody>
      </p:sp>
      <p:sp>
        <p:nvSpPr>
          <p:cNvPr id="6" name="TextBox 5">
            <a:extLst>
              <a:ext uri="{FF2B5EF4-FFF2-40B4-BE49-F238E27FC236}">
                <a16:creationId xmlns:a16="http://schemas.microsoft.com/office/drawing/2014/main" id="{95A6F5E1-86D1-F625-526C-4DED34C2CFB0}"/>
              </a:ext>
            </a:extLst>
          </p:cNvPr>
          <p:cNvSpPr txBox="1"/>
          <p:nvPr/>
        </p:nvSpPr>
        <p:spPr>
          <a:xfrm>
            <a:off x="5994139" y="1286224"/>
            <a:ext cx="4706195" cy="2862322"/>
          </a:xfrm>
          <a:prstGeom prst="rect">
            <a:avLst/>
          </a:prstGeom>
          <a:noFill/>
        </p:spPr>
        <p:txBody>
          <a:bodyPr wrap="square" rtlCol="0">
            <a:spAutoFit/>
          </a:bodyPr>
          <a:lstStyle/>
          <a:p>
            <a:r>
              <a:rPr lang="en-US" sz="2000" b="1" i="1" dirty="0">
                <a:latin typeface="Myriad Pro" panose="020B0503030403020204" pitchFamily="34" charset="0"/>
              </a:rPr>
              <a:t>Question 8</a:t>
            </a:r>
          </a:p>
          <a:p>
            <a:endParaRPr lang="en-US" sz="2000" dirty="0">
              <a:latin typeface="Myriad Pro" panose="020B0503030403020204" pitchFamily="34" charset="0"/>
            </a:endParaRPr>
          </a:p>
          <a:p>
            <a:r>
              <a:rPr lang="en-US" sz="2000" dirty="0">
                <a:latin typeface="Myriad Pro" panose="020B0503030403020204" pitchFamily="34" charset="0"/>
              </a:rPr>
              <a:t>Generally, warning lines need to be set how many feet back from the edge?</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1</a:t>
            </a:r>
          </a:p>
          <a:p>
            <a:pPr marL="457200" indent="-457200">
              <a:buAutoNum type="alphaUcPeriod"/>
            </a:pPr>
            <a:r>
              <a:rPr lang="en-US" sz="2000" dirty="0">
                <a:latin typeface="Myriad Pro" panose="020B0503030403020204" pitchFamily="34" charset="0"/>
              </a:rPr>
              <a:t>2</a:t>
            </a:r>
          </a:p>
          <a:p>
            <a:pPr marL="457200" indent="-457200">
              <a:buAutoNum type="alphaUcPeriod"/>
            </a:pPr>
            <a:r>
              <a:rPr lang="en-US" sz="2000" dirty="0">
                <a:latin typeface="Myriad Pro" panose="020B0503030403020204" pitchFamily="34" charset="0"/>
              </a:rPr>
              <a:t>4</a:t>
            </a:r>
          </a:p>
          <a:p>
            <a:pPr marL="457200" indent="-457200">
              <a:buAutoNum type="alphaUcPeriod"/>
            </a:pPr>
            <a:r>
              <a:rPr lang="en-US" sz="2000" dirty="0">
                <a:latin typeface="Myriad Pro" panose="020B0503030403020204" pitchFamily="34" charset="0"/>
              </a:rPr>
              <a:t>6</a:t>
            </a:r>
          </a:p>
        </p:txBody>
      </p:sp>
      <p:sp>
        <p:nvSpPr>
          <p:cNvPr id="8" name="TextBox 7">
            <a:extLst>
              <a:ext uri="{FF2B5EF4-FFF2-40B4-BE49-F238E27FC236}">
                <a16:creationId xmlns:a16="http://schemas.microsoft.com/office/drawing/2014/main" id="{E2DCE59E-D6EC-125E-AD58-517B5A3D1C1F}"/>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a:extLst>
              <a:ext uri="{FF2B5EF4-FFF2-40B4-BE49-F238E27FC236}">
                <a16:creationId xmlns:a16="http://schemas.microsoft.com/office/drawing/2014/main" id="{8BC371B6-3EB1-FBBF-DD52-7DD2AD801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41395646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FACC9-2A8D-EBEA-1680-593914F2E07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7861BA3-D8B1-ACF4-D85F-4EF966090D3E}"/>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26592DD-6659-662C-7D84-6FCE623EE41D}"/>
              </a:ext>
            </a:extLst>
          </p:cNvPr>
          <p:cNvSpPr txBox="1">
            <a:spLocks noGrp="1"/>
          </p:cNvSpPr>
          <p:nvPr>
            <p:ph type="title" idx="4294967295"/>
          </p:nvPr>
        </p:nvSpPr>
        <p:spPr>
          <a:xfrm>
            <a:off x="0" y="94830"/>
            <a:ext cx="11469309" cy="801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Fall Protection for Roofing - Quiz</a:t>
            </a:r>
          </a:p>
        </p:txBody>
      </p:sp>
      <p:sp>
        <p:nvSpPr>
          <p:cNvPr id="3" name="TextBox 2">
            <a:extLst>
              <a:ext uri="{FF2B5EF4-FFF2-40B4-BE49-F238E27FC236}">
                <a16:creationId xmlns:a16="http://schemas.microsoft.com/office/drawing/2014/main" id="{5D4A3EE9-B33F-D11B-B4F8-2340FA3AA600}"/>
              </a:ext>
            </a:extLst>
          </p:cNvPr>
          <p:cNvSpPr txBox="1"/>
          <p:nvPr/>
        </p:nvSpPr>
        <p:spPr>
          <a:xfrm>
            <a:off x="503114" y="1281600"/>
            <a:ext cx="4706195" cy="2246769"/>
          </a:xfrm>
          <a:prstGeom prst="rect">
            <a:avLst/>
          </a:prstGeom>
          <a:noFill/>
        </p:spPr>
        <p:txBody>
          <a:bodyPr wrap="square" rtlCol="0">
            <a:spAutoFit/>
          </a:bodyPr>
          <a:lstStyle/>
          <a:p>
            <a:r>
              <a:rPr lang="en-US" sz="2000" b="1" i="1" dirty="0">
                <a:latin typeface="Myriad Pro" panose="020B0503030403020204" pitchFamily="34" charset="0"/>
              </a:rPr>
              <a:t>Question 9</a:t>
            </a:r>
          </a:p>
          <a:p>
            <a:endParaRPr lang="en-US" sz="2000" dirty="0">
              <a:latin typeface="Myriad Pro" panose="020B0503030403020204" pitchFamily="34" charset="0"/>
            </a:endParaRPr>
          </a:p>
          <a:p>
            <a:r>
              <a:rPr lang="en-US" sz="2000" dirty="0">
                <a:latin typeface="Myriad Pro" panose="020B0503030403020204" pitchFamily="34" charset="0"/>
              </a:rPr>
              <a:t>The employer must have a written certification record of training.  </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True</a:t>
            </a:r>
          </a:p>
          <a:p>
            <a:pPr marL="457200" indent="-457200">
              <a:buAutoNum type="alphaUcPeriod"/>
            </a:pPr>
            <a:r>
              <a:rPr lang="en-US" sz="2000" dirty="0">
                <a:latin typeface="Myriad Pro" panose="020B0503030403020204" pitchFamily="34" charset="0"/>
              </a:rPr>
              <a:t>False</a:t>
            </a:r>
          </a:p>
        </p:txBody>
      </p:sp>
      <p:sp>
        <p:nvSpPr>
          <p:cNvPr id="6" name="TextBox 5">
            <a:extLst>
              <a:ext uri="{FF2B5EF4-FFF2-40B4-BE49-F238E27FC236}">
                <a16:creationId xmlns:a16="http://schemas.microsoft.com/office/drawing/2014/main" id="{82E7321D-FF09-5919-9D18-D0442E9F7E45}"/>
              </a:ext>
            </a:extLst>
          </p:cNvPr>
          <p:cNvSpPr txBox="1"/>
          <p:nvPr/>
        </p:nvSpPr>
        <p:spPr>
          <a:xfrm>
            <a:off x="5994139" y="1286224"/>
            <a:ext cx="4706195" cy="3785652"/>
          </a:xfrm>
          <a:prstGeom prst="rect">
            <a:avLst/>
          </a:prstGeom>
          <a:noFill/>
        </p:spPr>
        <p:txBody>
          <a:bodyPr wrap="square" rtlCol="0">
            <a:spAutoFit/>
          </a:bodyPr>
          <a:lstStyle/>
          <a:p>
            <a:r>
              <a:rPr lang="en-US" sz="2000" b="1" i="1" dirty="0">
                <a:latin typeface="Myriad Pro" panose="020B0503030403020204" pitchFamily="34" charset="0"/>
              </a:rPr>
              <a:t>Question 10</a:t>
            </a:r>
          </a:p>
          <a:p>
            <a:endParaRPr lang="en-US" sz="2000" dirty="0">
              <a:latin typeface="Myriad Pro" panose="020B0503030403020204" pitchFamily="34" charset="0"/>
            </a:endParaRPr>
          </a:p>
          <a:p>
            <a:r>
              <a:rPr lang="en-US" sz="2000" dirty="0">
                <a:latin typeface="Myriad Pro" panose="020B0503030403020204" pitchFamily="34" charset="0"/>
              </a:rPr>
              <a:t>Retraining is required when:</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Changes in workplace has made previous training obsolete</a:t>
            </a:r>
          </a:p>
          <a:p>
            <a:pPr marL="457200" indent="-457200">
              <a:buAutoNum type="alphaUcPeriod"/>
            </a:pPr>
            <a:r>
              <a:rPr lang="en-US" sz="2000" dirty="0">
                <a:latin typeface="Myriad Pro" panose="020B0503030403020204" pitchFamily="34" charset="0"/>
              </a:rPr>
              <a:t>Changes in fall protection systems made the previous training obsolete</a:t>
            </a:r>
          </a:p>
          <a:p>
            <a:pPr marL="457200" indent="-457200">
              <a:buAutoNum type="alphaUcPeriod"/>
            </a:pPr>
            <a:r>
              <a:rPr lang="en-US" sz="2000" dirty="0">
                <a:latin typeface="Myriad Pro" panose="020B0503030403020204" pitchFamily="34" charset="0"/>
              </a:rPr>
              <a:t>It is evident the employee has not retained the necessary knowledge and skills</a:t>
            </a:r>
          </a:p>
          <a:p>
            <a:pPr marL="457200" indent="-457200">
              <a:buAutoNum type="alphaUcPeriod"/>
            </a:pPr>
            <a:r>
              <a:rPr lang="en-US" sz="2000" dirty="0">
                <a:latin typeface="Myriad Pro" panose="020B0503030403020204" pitchFamily="34" charset="0"/>
              </a:rPr>
              <a:t>All of the above</a:t>
            </a:r>
          </a:p>
        </p:txBody>
      </p:sp>
      <p:sp>
        <p:nvSpPr>
          <p:cNvPr id="8" name="TextBox 7">
            <a:extLst>
              <a:ext uri="{FF2B5EF4-FFF2-40B4-BE49-F238E27FC236}">
                <a16:creationId xmlns:a16="http://schemas.microsoft.com/office/drawing/2014/main" id="{E212471C-4117-4678-FDE4-1634157C309F}"/>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a:extLst>
              <a:ext uri="{FF2B5EF4-FFF2-40B4-BE49-F238E27FC236}">
                <a16:creationId xmlns:a16="http://schemas.microsoft.com/office/drawing/2014/main" id="{2F8888DD-25D0-5BEE-A9C2-B4C5260DE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21436862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BB8EC-964E-3F36-3F31-6146DAB55AE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B40EA52-AC13-D012-09F3-4C516C4B5EE2}"/>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8558444-4657-7E4A-79FD-D0582485FD7B}"/>
              </a:ext>
            </a:extLst>
          </p:cNvPr>
          <p:cNvSpPr txBox="1">
            <a:spLocks noGrp="1"/>
          </p:cNvSpPr>
          <p:nvPr>
            <p:ph type="title" idx="4294967295"/>
          </p:nvPr>
        </p:nvSpPr>
        <p:spPr>
          <a:xfrm>
            <a:off x="0" y="94830"/>
            <a:ext cx="11469309" cy="801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Fall Protection for Roofing - Quiz</a:t>
            </a:r>
          </a:p>
        </p:txBody>
      </p:sp>
      <p:sp>
        <p:nvSpPr>
          <p:cNvPr id="3" name="TextBox 2">
            <a:extLst>
              <a:ext uri="{FF2B5EF4-FFF2-40B4-BE49-F238E27FC236}">
                <a16:creationId xmlns:a16="http://schemas.microsoft.com/office/drawing/2014/main" id="{8D450F94-B46B-9604-27AD-132C64795A0A}"/>
              </a:ext>
            </a:extLst>
          </p:cNvPr>
          <p:cNvSpPr txBox="1"/>
          <p:nvPr/>
        </p:nvSpPr>
        <p:spPr>
          <a:xfrm>
            <a:off x="503114" y="1281600"/>
            <a:ext cx="4706195" cy="2246769"/>
          </a:xfrm>
          <a:prstGeom prst="rect">
            <a:avLst/>
          </a:prstGeom>
          <a:noFill/>
        </p:spPr>
        <p:txBody>
          <a:bodyPr wrap="square" rtlCol="0">
            <a:spAutoFit/>
          </a:bodyPr>
          <a:lstStyle/>
          <a:p>
            <a:r>
              <a:rPr lang="en-US" sz="2000" b="1" i="1" dirty="0">
                <a:latin typeface="Myriad Pro" panose="020B0503030403020204" pitchFamily="34" charset="0"/>
              </a:rPr>
              <a:t>Question 11</a:t>
            </a:r>
          </a:p>
          <a:p>
            <a:endParaRPr lang="en-US" sz="2000" dirty="0">
              <a:latin typeface="Myriad Pro" panose="020B0503030403020204" pitchFamily="34" charset="0"/>
            </a:endParaRPr>
          </a:p>
          <a:p>
            <a:r>
              <a:rPr lang="en-US" sz="2000" dirty="0">
                <a:latin typeface="Myriad Pro" panose="020B0503030403020204" pitchFamily="34" charset="0"/>
              </a:rPr>
              <a:t>Skylights are the only kinds of holes that can be present on a roof.  </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True</a:t>
            </a:r>
          </a:p>
          <a:p>
            <a:pPr marL="457200" indent="-457200">
              <a:buAutoNum type="alphaUcPeriod"/>
            </a:pPr>
            <a:r>
              <a:rPr lang="en-US" sz="2000" dirty="0">
                <a:latin typeface="Myriad Pro" panose="020B0503030403020204" pitchFamily="34" charset="0"/>
              </a:rPr>
              <a:t>False</a:t>
            </a:r>
          </a:p>
        </p:txBody>
      </p:sp>
      <p:sp>
        <p:nvSpPr>
          <p:cNvPr id="6" name="TextBox 5">
            <a:extLst>
              <a:ext uri="{FF2B5EF4-FFF2-40B4-BE49-F238E27FC236}">
                <a16:creationId xmlns:a16="http://schemas.microsoft.com/office/drawing/2014/main" id="{D010145C-8CD1-0691-187E-E1E6CAB7E7A3}"/>
              </a:ext>
            </a:extLst>
          </p:cNvPr>
          <p:cNvSpPr txBox="1"/>
          <p:nvPr/>
        </p:nvSpPr>
        <p:spPr>
          <a:xfrm>
            <a:off x="5994139" y="1286224"/>
            <a:ext cx="4706195" cy="2554545"/>
          </a:xfrm>
          <a:prstGeom prst="rect">
            <a:avLst/>
          </a:prstGeom>
          <a:noFill/>
        </p:spPr>
        <p:txBody>
          <a:bodyPr wrap="square" rtlCol="0">
            <a:spAutoFit/>
          </a:bodyPr>
          <a:lstStyle/>
          <a:p>
            <a:r>
              <a:rPr lang="en-US" sz="2000" b="1" i="1" dirty="0">
                <a:latin typeface="Myriad Pro" panose="020B0503030403020204" pitchFamily="34" charset="0"/>
              </a:rPr>
              <a:t>Question 12</a:t>
            </a:r>
          </a:p>
          <a:p>
            <a:endParaRPr lang="en-US" sz="2000" dirty="0">
              <a:latin typeface="Myriad Pro" panose="020B0503030403020204" pitchFamily="34" charset="0"/>
            </a:endParaRPr>
          </a:p>
          <a:p>
            <a:r>
              <a:rPr lang="en-US" sz="2000" dirty="0">
                <a:latin typeface="Myriad Pro" panose="020B0503030403020204" pitchFamily="34" charset="0"/>
              </a:rPr>
              <a:t>When installing your anchors you should follow the manufacturer’s instructions.</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True</a:t>
            </a:r>
          </a:p>
          <a:p>
            <a:pPr marL="457200" indent="-457200">
              <a:buAutoNum type="alphaUcPeriod"/>
            </a:pPr>
            <a:r>
              <a:rPr lang="en-US" sz="2000" dirty="0">
                <a:latin typeface="Myriad Pro" panose="020B0503030403020204" pitchFamily="34" charset="0"/>
              </a:rPr>
              <a:t>False</a:t>
            </a:r>
          </a:p>
        </p:txBody>
      </p:sp>
      <p:sp>
        <p:nvSpPr>
          <p:cNvPr id="8" name="TextBox 7">
            <a:extLst>
              <a:ext uri="{FF2B5EF4-FFF2-40B4-BE49-F238E27FC236}">
                <a16:creationId xmlns:a16="http://schemas.microsoft.com/office/drawing/2014/main" id="{1E8EDF62-BA60-04FF-29AC-82FE9FBD8E1D}"/>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a:extLst>
              <a:ext uri="{FF2B5EF4-FFF2-40B4-BE49-F238E27FC236}">
                <a16:creationId xmlns:a16="http://schemas.microsoft.com/office/drawing/2014/main" id="{042150B3-F11B-8703-5834-3D7A12B6F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8041390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5B7AB-FD1F-A63D-B534-F68775B5A8A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4458BF4-1F93-2965-494C-A272A3EF3E9A}"/>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304E7FFB-7D60-4211-A2DC-96D48AD97280}"/>
              </a:ext>
            </a:extLst>
          </p:cNvPr>
          <p:cNvSpPr txBox="1">
            <a:spLocks noGrp="1"/>
          </p:cNvSpPr>
          <p:nvPr>
            <p:ph type="title" idx="4294967295"/>
          </p:nvPr>
        </p:nvSpPr>
        <p:spPr>
          <a:xfrm>
            <a:off x="0" y="94830"/>
            <a:ext cx="11469309" cy="801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Fall Protection for Roofing - Quiz</a:t>
            </a:r>
          </a:p>
        </p:txBody>
      </p:sp>
      <p:sp>
        <p:nvSpPr>
          <p:cNvPr id="3" name="TextBox 2">
            <a:extLst>
              <a:ext uri="{FF2B5EF4-FFF2-40B4-BE49-F238E27FC236}">
                <a16:creationId xmlns:a16="http://schemas.microsoft.com/office/drawing/2014/main" id="{01F1A3F1-976A-DE0F-D84E-AC27D7C9A6DE}"/>
              </a:ext>
            </a:extLst>
          </p:cNvPr>
          <p:cNvSpPr txBox="1"/>
          <p:nvPr/>
        </p:nvSpPr>
        <p:spPr>
          <a:xfrm>
            <a:off x="503114" y="1281600"/>
            <a:ext cx="4706195" cy="2862322"/>
          </a:xfrm>
          <a:prstGeom prst="rect">
            <a:avLst/>
          </a:prstGeom>
          <a:noFill/>
        </p:spPr>
        <p:txBody>
          <a:bodyPr wrap="square" rtlCol="0">
            <a:spAutoFit/>
          </a:bodyPr>
          <a:lstStyle/>
          <a:p>
            <a:r>
              <a:rPr lang="en-US" sz="2000" b="1" i="1" dirty="0">
                <a:latin typeface="Myriad Pro" panose="020B0503030403020204" pitchFamily="34" charset="0"/>
              </a:rPr>
              <a:t>Question 13</a:t>
            </a:r>
          </a:p>
          <a:p>
            <a:endParaRPr lang="en-US" sz="2000" dirty="0">
              <a:latin typeface="Myriad Pro" panose="020B0503030403020204" pitchFamily="34" charset="0"/>
            </a:endParaRPr>
          </a:p>
          <a:p>
            <a:r>
              <a:rPr lang="en-US" sz="2000" dirty="0">
                <a:latin typeface="Myriad Pro" panose="020B0503030403020204" pitchFamily="34" charset="0"/>
              </a:rPr>
              <a:t>A parapet can act as a form of fall protection if it is at least how tall?  </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30 inches</a:t>
            </a:r>
          </a:p>
          <a:p>
            <a:pPr marL="457200" indent="-457200">
              <a:buAutoNum type="alphaUcPeriod"/>
            </a:pPr>
            <a:r>
              <a:rPr lang="en-US" sz="2000" dirty="0">
                <a:latin typeface="Myriad Pro" panose="020B0503030403020204" pitchFamily="34" charset="0"/>
              </a:rPr>
              <a:t>33 inches</a:t>
            </a:r>
          </a:p>
          <a:p>
            <a:pPr marL="457200" indent="-457200">
              <a:buAutoNum type="alphaUcPeriod"/>
            </a:pPr>
            <a:r>
              <a:rPr lang="en-US" sz="2000" dirty="0">
                <a:latin typeface="Myriad Pro" panose="020B0503030403020204" pitchFamily="34" charset="0"/>
              </a:rPr>
              <a:t>39 inches</a:t>
            </a:r>
          </a:p>
          <a:p>
            <a:pPr marL="457200" indent="-457200">
              <a:buAutoNum type="alphaUcPeriod"/>
            </a:pPr>
            <a:r>
              <a:rPr lang="en-US" sz="2000" dirty="0">
                <a:latin typeface="Myriad Pro" panose="020B0503030403020204" pitchFamily="34" charset="0"/>
              </a:rPr>
              <a:t>None of the above</a:t>
            </a:r>
          </a:p>
        </p:txBody>
      </p:sp>
      <p:sp>
        <p:nvSpPr>
          <p:cNvPr id="6" name="TextBox 5">
            <a:extLst>
              <a:ext uri="{FF2B5EF4-FFF2-40B4-BE49-F238E27FC236}">
                <a16:creationId xmlns:a16="http://schemas.microsoft.com/office/drawing/2014/main" id="{388BA530-B7FE-B825-6364-31CEEF335C66}"/>
              </a:ext>
            </a:extLst>
          </p:cNvPr>
          <p:cNvSpPr txBox="1"/>
          <p:nvPr/>
        </p:nvSpPr>
        <p:spPr>
          <a:xfrm>
            <a:off x="5994139" y="1286224"/>
            <a:ext cx="4706195" cy="2862322"/>
          </a:xfrm>
          <a:prstGeom prst="rect">
            <a:avLst/>
          </a:prstGeom>
          <a:noFill/>
        </p:spPr>
        <p:txBody>
          <a:bodyPr wrap="square" rtlCol="0">
            <a:spAutoFit/>
          </a:bodyPr>
          <a:lstStyle/>
          <a:p>
            <a:r>
              <a:rPr lang="en-US" sz="2000" b="1" i="1" dirty="0">
                <a:latin typeface="Myriad Pro" panose="020B0503030403020204" pitchFamily="34" charset="0"/>
              </a:rPr>
              <a:t>Question 14</a:t>
            </a:r>
          </a:p>
          <a:p>
            <a:endParaRPr lang="en-US" sz="2000" dirty="0">
              <a:latin typeface="Myriad Pro" panose="020B0503030403020204" pitchFamily="34" charset="0"/>
            </a:endParaRPr>
          </a:p>
          <a:p>
            <a:r>
              <a:rPr lang="en-US" sz="2000" dirty="0">
                <a:latin typeface="Myriad Pro" panose="020B0503030403020204" pitchFamily="34" charset="0"/>
              </a:rPr>
              <a:t>Trauma straps are used to help prevent clots from forming that occur when a worker hangs in their harness for too long after a fall.</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True</a:t>
            </a:r>
          </a:p>
          <a:p>
            <a:pPr marL="457200" indent="-457200">
              <a:buAutoNum type="alphaUcPeriod"/>
            </a:pPr>
            <a:r>
              <a:rPr lang="en-US" sz="2000" dirty="0">
                <a:latin typeface="Myriad Pro" panose="020B0503030403020204" pitchFamily="34" charset="0"/>
              </a:rPr>
              <a:t>False</a:t>
            </a:r>
          </a:p>
        </p:txBody>
      </p:sp>
      <p:sp>
        <p:nvSpPr>
          <p:cNvPr id="8" name="TextBox 7">
            <a:extLst>
              <a:ext uri="{FF2B5EF4-FFF2-40B4-BE49-F238E27FC236}">
                <a16:creationId xmlns:a16="http://schemas.microsoft.com/office/drawing/2014/main" id="{A8F176A7-B351-305F-8343-55C277CDA995}"/>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a:extLst>
              <a:ext uri="{FF2B5EF4-FFF2-40B4-BE49-F238E27FC236}">
                <a16:creationId xmlns:a16="http://schemas.microsoft.com/office/drawing/2014/main" id="{27C0F837-1895-780B-9C9B-1540D062B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26552769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A5E03-A5B1-AC3F-1378-9664A28C180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9FF8CB5-57F3-C77D-DAAC-EB3C2E8F17D2}"/>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C7E9D61-7AD8-CF9D-F599-5B71E2E4756B}"/>
              </a:ext>
            </a:extLst>
          </p:cNvPr>
          <p:cNvSpPr txBox="1">
            <a:spLocks noGrp="1"/>
          </p:cNvSpPr>
          <p:nvPr>
            <p:ph type="title" idx="4294967295"/>
          </p:nvPr>
        </p:nvSpPr>
        <p:spPr>
          <a:xfrm>
            <a:off x="0" y="94830"/>
            <a:ext cx="11469309" cy="801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Fall Protection for Roofing - Quiz</a:t>
            </a:r>
          </a:p>
        </p:txBody>
      </p:sp>
      <p:sp>
        <p:nvSpPr>
          <p:cNvPr id="3" name="TextBox 2">
            <a:extLst>
              <a:ext uri="{FF2B5EF4-FFF2-40B4-BE49-F238E27FC236}">
                <a16:creationId xmlns:a16="http://schemas.microsoft.com/office/drawing/2014/main" id="{BB85066F-147D-9CA7-D1B0-FB2A10DC32C8}"/>
              </a:ext>
            </a:extLst>
          </p:cNvPr>
          <p:cNvSpPr txBox="1"/>
          <p:nvPr/>
        </p:nvSpPr>
        <p:spPr>
          <a:xfrm>
            <a:off x="503114" y="1281600"/>
            <a:ext cx="4706195" cy="2554545"/>
          </a:xfrm>
          <a:prstGeom prst="rect">
            <a:avLst/>
          </a:prstGeom>
          <a:noFill/>
        </p:spPr>
        <p:txBody>
          <a:bodyPr wrap="square" rtlCol="0">
            <a:spAutoFit/>
          </a:bodyPr>
          <a:lstStyle/>
          <a:p>
            <a:r>
              <a:rPr lang="en-US" sz="2000" b="1" i="1" dirty="0">
                <a:latin typeface="Myriad Pro" panose="020B0503030403020204" pitchFamily="34" charset="0"/>
              </a:rPr>
              <a:t>Question 15</a:t>
            </a:r>
          </a:p>
          <a:p>
            <a:endParaRPr lang="en-US" sz="2000" dirty="0">
              <a:latin typeface="Myriad Pro" panose="020B0503030403020204" pitchFamily="34" charset="0"/>
            </a:endParaRPr>
          </a:p>
          <a:p>
            <a:r>
              <a:rPr lang="en-US" sz="2000" dirty="0">
                <a:latin typeface="Myriad Pro" panose="020B0503030403020204" pitchFamily="34" charset="0"/>
              </a:rPr>
              <a:t>The first person up on the roof should only be installing and testing the anchor point.  </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True</a:t>
            </a:r>
          </a:p>
          <a:p>
            <a:pPr marL="457200" indent="-457200">
              <a:buAutoNum type="alphaUcPeriod"/>
            </a:pPr>
            <a:r>
              <a:rPr lang="en-US" sz="2000" dirty="0">
                <a:latin typeface="Myriad Pro" panose="020B0503030403020204" pitchFamily="34" charset="0"/>
              </a:rPr>
              <a:t>False</a:t>
            </a:r>
          </a:p>
        </p:txBody>
      </p:sp>
      <p:sp>
        <p:nvSpPr>
          <p:cNvPr id="6" name="TextBox 5">
            <a:extLst>
              <a:ext uri="{FF2B5EF4-FFF2-40B4-BE49-F238E27FC236}">
                <a16:creationId xmlns:a16="http://schemas.microsoft.com/office/drawing/2014/main" id="{2BA93F3E-A5CA-D956-E270-1F7C0611A174}"/>
              </a:ext>
            </a:extLst>
          </p:cNvPr>
          <p:cNvSpPr txBox="1"/>
          <p:nvPr/>
        </p:nvSpPr>
        <p:spPr>
          <a:xfrm>
            <a:off x="5994139" y="1286224"/>
            <a:ext cx="4706195" cy="2862322"/>
          </a:xfrm>
          <a:prstGeom prst="rect">
            <a:avLst/>
          </a:prstGeom>
          <a:noFill/>
        </p:spPr>
        <p:txBody>
          <a:bodyPr wrap="square" rtlCol="0">
            <a:spAutoFit/>
          </a:bodyPr>
          <a:lstStyle/>
          <a:p>
            <a:r>
              <a:rPr lang="en-US" sz="2000" b="1" i="1" dirty="0">
                <a:latin typeface="Myriad Pro" panose="020B0503030403020204" pitchFamily="34" charset="0"/>
              </a:rPr>
              <a:t>Question 16</a:t>
            </a:r>
          </a:p>
          <a:p>
            <a:endParaRPr lang="en-US" sz="2000" dirty="0">
              <a:latin typeface="Myriad Pro" panose="020B0503030403020204" pitchFamily="34" charset="0"/>
            </a:endParaRPr>
          </a:p>
          <a:p>
            <a:r>
              <a:rPr lang="en-US" sz="2000" dirty="0">
                <a:latin typeface="Myriad Pro" panose="020B0503030403020204" pitchFamily="34" charset="0"/>
              </a:rPr>
              <a:t>All covers shall be color coded or they shall be marked with the word “HOLE” or “HOLE COVER” to provide warning of the hazard.</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True</a:t>
            </a:r>
          </a:p>
          <a:p>
            <a:pPr marL="457200" indent="-457200">
              <a:buAutoNum type="alphaUcPeriod"/>
            </a:pPr>
            <a:r>
              <a:rPr lang="en-US" sz="2000" dirty="0">
                <a:latin typeface="Myriad Pro" panose="020B0503030403020204" pitchFamily="34" charset="0"/>
              </a:rPr>
              <a:t>False</a:t>
            </a:r>
          </a:p>
        </p:txBody>
      </p:sp>
      <p:sp>
        <p:nvSpPr>
          <p:cNvPr id="8" name="TextBox 7">
            <a:extLst>
              <a:ext uri="{FF2B5EF4-FFF2-40B4-BE49-F238E27FC236}">
                <a16:creationId xmlns:a16="http://schemas.microsoft.com/office/drawing/2014/main" id="{51A65763-69DF-020E-697E-46D9DBF31CC1}"/>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a:extLst>
              <a:ext uri="{FF2B5EF4-FFF2-40B4-BE49-F238E27FC236}">
                <a16:creationId xmlns:a16="http://schemas.microsoft.com/office/drawing/2014/main" id="{02B765F3-E917-5A0B-54AB-1523148A8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22860740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C8320-5F6C-078C-B9C5-6137F25CF2D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B9F9554-24FA-E6B9-ED05-3158F9D4DA98}"/>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066DCA2-76A7-689E-257C-8058CBF8D1F1}"/>
              </a:ext>
            </a:extLst>
          </p:cNvPr>
          <p:cNvSpPr txBox="1">
            <a:spLocks noGrp="1"/>
          </p:cNvSpPr>
          <p:nvPr>
            <p:ph type="title" idx="4294967295"/>
          </p:nvPr>
        </p:nvSpPr>
        <p:spPr>
          <a:xfrm>
            <a:off x="0" y="94830"/>
            <a:ext cx="11469309" cy="801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Fall Protection for Roofing - Quiz</a:t>
            </a:r>
          </a:p>
        </p:txBody>
      </p:sp>
      <p:sp>
        <p:nvSpPr>
          <p:cNvPr id="3" name="TextBox 2">
            <a:extLst>
              <a:ext uri="{FF2B5EF4-FFF2-40B4-BE49-F238E27FC236}">
                <a16:creationId xmlns:a16="http://schemas.microsoft.com/office/drawing/2014/main" id="{B9B4622A-BC84-5A9E-1995-32D24392077C}"/>
              </a:ext>
            </a:extLst>
          </p:cNvPr>
          <p:cNvSpPr txBox="1"/>
          <p:nvPr/>
        </p:nvSpPr>
        <p:spPr>
          <a:xfrm>
            <a:off x="503114" y="1281600"/>
            <a:ext cx="4706195" cy="2862322"/>
          </a:xfrm>
          <a:prstGeom prst="rect">
            <a:avLst/>
          </a:prstGeom>
          <a:noFill/>
        </p:spPr>
        <p:txBody>
          <a:bodyPr wrap="square" rtlCol="0">
            <a:spAutoFit/>
          </a:bodyPr>
          <a:lstStyle/>
          <a:p>
            <a:r>
              <a:rPr lang="en-US" sz="2000" b="1" i="1" dirty="0">
                <a:latin typeface="Myriad Pro" panose="020B0503030403020204" pitchFamily="34" charset="0"/>
              </a:rPr>
              <a:t>Question 17</a:t>
            </a:r>
          </a:p>
          <a:p>
            <a:endParaRPr lang="en-US" sz="2000" dirty="0">
              <a:latin typeface="Myriad Pro" panose="020B0503030403020204" pitchFamily="34" charset="0"/>
            </a:endParaRPr>
          </a:p>
          <a:p>
            <a:r>
              <a:rPr lang="en-US" sz="2000" dirty="0">
                <a:latin typeface="Myriad Pro" panose="020B0503030403020204" pitchFamily="34" charset="0"/>
              </a:rPr>
              <a:t>Which of the following can help limit swing fall?  </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Properly adjusting rope adjustor</a:t>
            </a:r>
          </a:p>
          <a:p>
            <a:pPr marL="457200" indent="-457200">
              <a:buAutoNum type="alphaUcPeriod"/>
            </a:pPr>
            <a:r>
              <a:rPr lang="en-US" sz="2000" dirty="0">
                <a:latin typeface="Myriad Pro" panose="020B0503030403020204" pitchFamily="34" charset="0"/>
              </a:rPr>
              <a:t>Using a horizontal lifeline</a:t>
            </a:r>
          </a:p>
          <a:p>
            <a:pPr marL="457200" indent="-457200">
              <a:buAutoNum type="alphaUcPeriod"/>
            </a:pPr>
            <a:r>
              <a:rPr lang="en-US" sz="2000" dirty="0">
                <a:latin typeface="Myriad Pro" panose="020B0503030403020204" pitchFamily="34" charset="0"/>
              </a:rPr>
              <a:t>Using multiple anchors</a:t>
            </a:r>
          </a:p>
          <a:p>
            <a:pPr marL="457200" indent="-457200">
              <a:buAutoNum type="alphaUcPeriod"/>
            </a:pPr>
            <a:r>
              <a:rPr lang="en-US" sz="2000" dirty="0">
                <a:latin typeface="Myriad Pro" panose="020B0503030403020204" pitchFamily="34" charset="0"/>
              </a:rPr>
              <a:t>All of the above</a:t>
            </a:r>
          </a:p>
        </p:txBody>
      </p:sp>
      <p:sp>
        <p:nvSpPr>
          <p:cNvPr id="6" name="TextBox 5">
            <a:extLst>
              <a:ext uri="{FF2B5EF4-FFF2-40B4-BE49-F238E27FC236}">
                <a16:creationId xmlns:a16="http://schemas.microsoft.com/office/drawing/2014/main" id="{A65D2718-4DFF-DE53-5221-C826B25DD85E}"/>
              </a:ext>
            </a:extLst>
          </p:cNvPr>
          <p:cNvSpPr txBox="1"/>
          <p:nvPr/>
        </p:nvSpPr>
        <p:spPr>
          <a:xfrm>
            <a:off x="5994139" y="1286224"/>
            <a:ext cx="4706195" cy="2554545"/>
          </a:xfrm>
          <a:prstGeom prst="rect">
            <a:avLst/>
          </a:prstGeom>
          <a:noFill/>
        </p:spPr>
        <p:txBody>
          <a:bodyPr wrap="square" rtlCol="0">
            <a:spAutoFit/>
          </a:bodyPr>
          <a:lstStyle/>
          <a:p>
            <a:r>
              <a:rPr lang="en-US" sz="2000" b="1" i="1" dirty="0">
                <a:latin typeface="Myriad Pro" panose="020B0503030403020204" pitchFamily="34" charset="0"/>
              </a:rPr>
              <a:t>Question 18</a:t>
            </a:r>
          </a:p>
          <a:p>
            <a:endParaRPr lang="en-US" sz="2000" dirty="0">
              <a:latin typeface="Myriad Pro" panose="020B0503030403020204" pitchFamily="34" charset="0"/>
            </a:endParaRPr>
          </a:p>
          <a:p>
            <a:r>
              <a:rPr lang="en-US" sz="2000" dirty="0">
                <a:latin typeface="Myriad Pro" panose="020B0503030403020204" pitchFamily="34" charset="0"/>
              </a:rPr>
              <a:t>Employers need to train employees on how to inspect their fall protection equipment.</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True</a:t>
            </a:r>
          </a:p>
          <a:p>
            <a:pPr marL="457200" indent="-457200">
              <a:buAutoNum type="alphaUcPeriod"/>
            </a:pPr>
            <a:r>
              <a:rPr lang="en-US" sz="2000" dirty="0">
                <a:latin typeface="Myriad Pro" panose="020B0503030403020204" pitchFamily="34" charset="0"/>
              </a:rPr>
              <a:t>False</a:t>
            </a:r>
          </a:p>
        </p:txBody>
      </p:sp>
      <p:sp>
        <p:nvSpPr>
          <p:cNvPr id="8" name="TextBox 7">
            <a:extLst>
              <a:ext uri="{FF2B5EF4-FFF2-40B4-BE49-F238E27FC236}">
                <a16:creationId xmlns:a16="http://schemas.microsoft.com/office/drawing/2014/main" id="{1BA5B90B-5422-3593-D90A-17883C7FE713}"/>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a:extLst>
              <a:ext uri="{FF2B5EF4-FFF2-40B4-BE49-F238E27FC236}">
                <a16:creationId xmlns:a16="http://schemas.microsoft.com/office/drawing/2014/main" id="{4F62CE67-C736-E10E-D4A0-A71128077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15839281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85A64-9AB3-BBA2-52A0-785C1243004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EF144A7-4842-70FB-ABA1-EFB933E3BE65}"/>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057FBEF-C5D7-5C90-420D-376AF95E69F1}"/>
              </a:ext>
            </a:extLst>
          </p:cNvPr>
          <p:cNvSpPr txBox="1">
            <a:spLocks noGrp="1"/>
          </p:cNvSpPr>
          <p:nvPr>
            <p:ph type="title" idx="4294967295"/>
          </p:nvPr>
        </p:nvSpPr>
        <p:spPr>
          <a:xfrm>
            <a:off x="0" y="94830"/>
            <a:ext cx="11469309" cy="801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Fall Protection for Roofing - Quiz</a:t>
            </a:r>
          </a:p>
        </p:txBody>
      </p:sp>
      <p:sp>
        <p:nvSpPr>
          <p:cNvPr id="3" name="TextBox 2">
            <a:extLst>
              <a:ext uri="{FF2B5EF4-FFF2-40B4-BE49-F238E27FC236}">
                <a16:creationId xmlns:a16="http://schemas.microsoft.com/office/drawing/2014/main" id="{E88868FE-31B4-A588-8D38-AA45AC766826}"/>
              </a:ext>
            </a:extLst>
          </p:cNvPr>
          <p:cNvSpPr txBox="1"/>
          <p:nvPr/>
        </p:nvSpPr>
        <p:spPr>
          <a:xfrm>
            <a:off x="503114" y="1281600"/>
            <a:ext cx="4706195" cy="3170099"/>
          </a:xfrm>
          <a:prstGeom prst="rect">
            <a:avLst/>
          </a:prstGeom>
          <a:noFill/>
        </p:spPr>
        <p:txBody>
          <a:bodyPr wrap="square" rtlCol="0">
            <a:spAutoFit/>
          </a:bodyPr>
          <a:lstStyle/>
          <a:p>
            <a:r>
              <a:rPr lang="en-US" sz="2000" b="1" i="1" dirty="0">
                <a:latin typeface="Myriad Pro" panose="020B0503030403020204" pitchFamily="34" charset="0"/>
              </a:rPr>
              <a:t>Question 19</a:t>
            </a:r>
          </a:p>
          <a:p>
            <a:endParaRPr lang="en-US" sz="2000" dirty="0">
              <a:latin typeface="Myriad Pro" panose="020B0503030403020204" pitchFamily="34" charset="0"/>
            </a:endParaRPr>
          </a:p>
          <a:p>
            <a:r>
              <a:rPr lang="en-US" sz="2000" dirty="0">
                <a:latin typeface="Myriad Pro" panose="020B0503030403020204" pitchFamily="34" charset="0"/>
              </a:rPr>
              <a:t>When using a ladder to access the roof, how many feet should it extend above the edge?  </a:t>
            </a:r>
          </a:p>
          <a:p>
            <a:endParaRPr lang="en-US" sz="2000" dirty="0">
              <a:latin typeface="Myriad Pro" panose="020B0503030403020204" pitchFamily="34" charset="0"/>
            </a:endParaRPr>
          </a:p>
          <a:p>
            <a:pPr marL="457200" indent="-457200">
              <a:buAutoNum type="alphaUcPeriod"/>
            </a:pPr>
            <a:r>
              <a:rPr lang="en-US" sz="2000" dirty="0">
                <a:latin typeface="Myriad Pro" panose="020B0503030403020204" pitchFamily="34" charset="0"/>
              </a:rPr>
              <a:t>1</a:t>
            </a:r>
          </a:p>
          <a:p>
            <a:pPr marL="457200" indent="-457200">
              <a:buAutoNum type="alphaUcPeriod"/>
            </a:pPr>
            <a:r>
              <a:rPr lang="en-US" sz="2000" dirty="0">
                <a:latin typeface="Myriad Pro" panose="020B0503030403020204" pitchFamily="34" charset="0"/>
              </a:rPr>
              <a:t>2</a:t>
            </a:r>
          </a:p>
          <a:p>
            <a:pPr marL="457200" indent="-457200">
              <a:buAutoNum type="alphaUcPeriod"/>
            </a:pPr>
            <a:r>
              <a:rPr lang="en-US" sz="2000" dirty="0">
                <a:latin typeface="Myriad Pro" panose="020B0503030403020204" pitchFamily="34" charset="0"/>
              </a:rPr>
              <a:t>3</a:t>
            </a:r>
          </a:p>
          <a:p>
            <a:pPr marL="457200" indent="-457200">
              <a:buAutoNum type="alphaUcPeriod"/>
            </a:pPr>
            <a:r>
              <a:rPr lang="en-US" sz="2000" dirty="0">
                <a:latin typeface="Myriad Pro" panose="020B0503030403020204" pitchFamily="34" charset="0"/>
              </a:rPr>
              <a:t>4</a:t>
            </a:r>
          </a:p>
        </p:txBody>
      </p:sp>
      <p:sp>
        <p:nvSpPr>
          <p:cNvPr id="8" name="TextBox 7">
            <a:extLst>
              <a:ext uri="{FF2B5EF4-FFF2-40B4-BE49-F238E27FC236}">
                <a16:creationId xmlns:a16="http://schemas.microsoft.com/office/drawing/2014/main" id="{92926070-7C2D-D879-E8BA-395B09F85B88}"/>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a:extLst>
              <a:ext uri="{FF2B5EF4-FFF2-40B4-BE49-F238E27FC236}">
                <a16:creationId xmlns:a16="http://schemas.microsoft.com/office/drawing/2014/main" id="{FAFDC0BC-4DFF-F6F0-838E-74B2839CE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29598659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9FBB0-4CD0-F5FE-D9C4-7F583C7F93B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2AC810C-13E8-873C-EF0C-1629AD39B625}"/>
              </a:ex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DF74DB3-8380-D350-CF7B-ECE9969D1300}"/>
              </a:ext>
            </a:extLst>
          </p:cNvPr>
          <p:cNvSpPr txBox="1">
            <a:spLocks noGrp="1"/>
          </p:cNvSpPr>
          <p:nvPr>
            <p:ph type="title" idx="4294967295"/>
          </p:nvPr>
        </p:nvSpPr>
        <p:spPr>
          <a:xfrm>
            <a:off x="0" y="94830"/>
            <a:ext cx="11469309" cy="801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Fall Protection for Roofing – Quiz</a:t>
            </a:r>
            <a:r>
              <a:rPr lang="en-US" sz="3600" dirty="0">
                <a:latin typeface="Myriad Pro" panose="020B0503030403020204"/>
                <a:cs typeface="Arial" panose="020B0604020202020204" pitchFamily="34" charset="0"/>
              </a:rPr>
              <a:t> Answers</a:t>
            </a:r>
            <a:endPar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endParaRPr>
          </a:p>
        </p:txBody>
      </p:sp>
      <p:sp>
        <p:nvSpPr>
          <p:cNvPr id="3" name="TextBox 2">
            <a:extLst>
              <a:ext uri="{FF2B5EF4-FFF2-40B4-BE49-F238E27FC236}">
                <a16:creationId xmlns:a16="http://schemas.microsoft.com/office/drawing/2014/main" id="{527C0725-7578-99C8-BC12-AEBBAC0530B6}"/>
              </a:ext>
            </a:extLst>
          </p:cNvPr>
          <p:cNvSpPr txBox="1"/>
          <p:nvPr/>
        </p:nvSpPr>
        <p:spPr>
          <a:xfrm>
            <a:off x="3121890" y="1466327"/>
            <a:ext cx="6428510" cy="3170099"/>
          </a:xfrm>
          <a:prstGeom prst="rect">
            <a:avLst/>
          </a:prstGeom>
          <a:noFill/>
        </p:spPr>
        <p:txBody>
          <a:bodyPr wrap="square" numCol="2" rtlCol="0">
            <a:spAutoFit/>
          </a:bodyPr>
          <a:lstStyle/>
          <a:p>
            <a:pPr marL="457200" indent="-457200">
              <a:buAutoNum type="arabicPeriod"/>
            </a:pPr>
            <a:r>
              <a:rPr lang="en-US" sz="2000" dirty="0">
                <a:latin typeface="Myriad Pro" panose="020B0503030403020204" pitchFamily="34" charset="0"/>
              </a:rPr>
              <a:t>B</a:t>
            </a:r>
          </a:p>
          <a:p>
            <a:pPr marL="457200" indent="-457200">
              <a:buAutoNum type="arabicPeriod"/>
            </a:pPr>
            <a:r>
              <a:rPr lang="en-US" sz="2000" dirty="0">
                <a:latin typeface="Myriad Pro" panose="020B0503030403020204" pitchFamily="34" charset="0"/>
              </a:rPr>
              <a:t>A.</a:t>
            </a:r>
          </a:p>
          <a:p>
            <a:pPr marL="457200" indent="-457200">
              <a:buAutoNum type="arabicPeriod"/>
            </a:pPr>
            <a:r>
              <a:rPr lang="en-US" sz="2000" dirty="0">
                <a:latin typeface="Myriad Pro" panose="020B0503030403020204" pitchFamily="34" charset="0"/>
              </a:rPr>
              <a:t>B</a:t>
            </a:r>
          </a:p>
          <a:p>
            <a:pPr marL="457200" indent="-457200">
              <a:buAutoNum type="arabicPeriod"/>
            </a:pPr>
            <a:r>
              <a:rPr lang="en-US" sz="2000" dirty="0">
                <a:latin typeface="Myriad Pro" panose="020B0503030403020204" pitchFamily="34" charset="0"/>
              </a:rPr>
              <a:t>D</a:t>
            </a:r>
          </a:p>
          <a:p>
            <a:pPr marL="457200" indent="-457200">
              <a:buAutoNum type="arabicPeriod"/>
            </a:pPr>
            <a:r>
              <a:rPr lang="en-US" sz="2000" dirty="0">
                <a:latin typeface="Myriad Pro" panose="020B0503030403020204" pitchFamily="34" charset="0"/>
              </a:rPr>
              <a:t>A </a:t>
            </a:r>
          </a:p>
          <a:p>
            <a:pPr marL="457200" indent="-457200">
              <a:buAutoNum type="arabicPeriod"/>
            </a:pPr>
            <a:r>
              <a:rPr lang="en-US" sz="2000" dirty="0">
                <a:latin typeface="Myriad Pro" panose="020B0503030403020204" pitchFamily="34" charset="0"/>
              </a:rPr>
              <a:t>A</a:t>
            </a:r>
          </a:p>
          <a:p>
            <a:pPr marL="457200" indent="-457200">
              <a:buAutoNum type="arabicPeriod"/>
            </a:pPr>
            <a:r>
              <a:rPr lang="en-US" sz="2000" dirty="0">
                <a:latin typeface="Myriad Pro" panose="020B0503030403020204" pitchFamily="34" charset="0"/>
              </a:rPr>
              <a:t>B</a:t>
            </a:r>
          </a:p>
          <a:p>
            <a:pPr marL="457200" indent="-457200">
              <a:buAutoNum type="arabicPeriod"/>
            </a:pPr>
            <a:r>
              <a:rPr lang="en-US" sz="2000">
                <a:latin typeface="Myriad Pro" panose="020B0503030403020204" pitchFamily="34" charset="0"/>
              </a:rPr>
              <a:t>D</a:t>
            </a:r>
            <a:endParaRPr lang="en-US" sz="2000" dirty="0">
              <a:latin typeface="Myriad Pro" panose="020B0503030403020204" pitchFamily="34" charset="0"/>
            </a:endParaRPr>
          </a:p>
          <a:p>
            <a:pPr marL="457200" indent="-457200">
              <a:buAutoNum type="arabicPeriod"/>
            </a:pPr>
            <a:r>
              <a:rPr lang="en-US" sz="2000" dirty="0">
                <a:latin typeface="Myriad Pro" panose="020B0503030403020204" pitchFamily="34" charset="0"/>
              </a:rPr>
              <a:t>A</a:t>
            </a:r>
          </a:p>
          <a:p>
            <a:pPr marL="457200" indent="-457200">
              <a:buAutoNum type="arabicPeriod"/>
            </a:pPr>
            <a:r>
              <a:rPr lang="en-US" sz="2000" dirty="0">
                <a:latin typeface="Myriad Pro" panose="020B0503030403020204" pitchFamily="34" charset="0"/>
              </a:rPr>
              <a:t>D</a:t>
            </a:r>
          </a:p>
          <a:p>
            <a:pPr marL="457200" indent="-457200">
              <a:buAutoNum type="arabicPeriod"/>
            </a:pPr>
            <a:r>
              <a:rPr lang="en-US" sz="2000" dirty="0">
                <a:latin typeface="Myriad Pro" panose="020B0503030403020204" pitchFamily="34" charset="0"/>
              </a:rPr>
              <a:t>B</a:t>
            </a:r>
          </a:p>
          <a:p>
            <a:pPr marL="457200" indent="-457200">
              <a:buAutoNum type="arabicPeriod"/>
            </a:pPr>
            <a:r>
              <a:rPr lang="en-US" sz="2000" dirty="0">
                <a:latin typeface="Myriad Pro" panose="020B0503030403020204" pitchFamily="34" charset="0"/>
              </a:rPr>
              <a:t>A</a:t>
            </a:r>
          </a:p>
          <a:p>
            <a:pPr marL="457200" indent="-457200">
              <a:buAutoNum type="arabicPeriod"/>
            </a:pPr>
            <a:r>
              <a:rPr lang="en-US" sz="2000" dirty="0">
                <a:latin typeface="Myriad Pro" panose="020B0503030403020204" pitchFamily="34" charset="0"/>
              </a:rPr>
              <a:t>C</a:t>
            </a:r>
          </a:p>
          <a:p>
            <a:pPr marL="457200" indent="-457200">
              <a:buAutoNum type="arabicPeriod"/>
            </a:pPr>
            <a:r>
              <a:rPr lang="en-US" sz="2000" dirty="0">
                <a:latin typeface="Myriad Pro" panose="020B0503030403020204" pitchFamily="34" charset="0"/>
              </a:rPr>
              <a:t>A</a:t>
            </a:r>
          </a:p>
          <a:p>
            <a:pPr marL="457200" indent="-457200">
              <a:buAutoNum type="arabicPeriod"/>
            </a:pPr>
            <a:r>
              <a:rPr lang="en-US" sz="2000" dirty="0">
                <a:latin typeface="Myriad Pro" panose="020B0503030403020204" pitchFamily="34" charset="0"/>
              </a:rPr>
              <a:t>A</a:t>
            </a:r>
          </a:p>
          <a:p>
            <a:pPr marL="457200" indent="-457200">
              <a:buAutoNum type="arabicPeriod"/>
            </a:pPr>
            <a:r>
              <a:rPr lang="en-US" sz="2000" dirty="0">
                <a:latin typeface="Myriad Pro" panose="020B0503030403020204" pitchFamily="34" charset="0"/>
              </a:rPr>
              <a:t>A</a:t>
            </a:r>
          </a:p>
          <a:p>
            <a:pPr marL="457200" indent="-457200">
              <a:buAutoNum type="arabicPeriod"/>
            </a:pPr>
            <a:r>
              <a:rPr lang="en-US" sz="2000" dirty="0">
                <a:latin typeface="Myriad Pro" panose="020B0503030403020204" pitchFamily="34" charset="0"/>
              </a:rPr>
              <a:t>D</a:t>
            </a:r>
          </a:p>
          <a:p>
            <a:pPr marL="457200" indent="-457200">
              <a:buAutoNum type="arabicPeriod"/>
            </a:pPr>
            <a:r>
              <a:rPr lang="en-US" sz="2000" dirty="0">
                <a:latin typeface="Myriad Pro" panose="020B0503030403020204" pitchFamily="34" charset="0"/>
              </a:rPr>
              <a:t>A</a:t>
            </a:r>
          </a:p>
          <a:p>
            <a:pPr marL="457200" indent="-457200">
              <a:buAutoNum type="arabicPeriod"/>
            </a:pPr>
            <a:r>
              <a:rPr lang="en-US" sz="2000" dirty="0">
                <a:latin typeface="Myriad Pro" panose="020B0503030403020204" pitchFamily="34" charset="0"/>
              </a:rPr>
              <a:t>C</a:t>
            </a:r>
          </a:p>
          <a:p>
            <a:pPr marL="457200" indent="-457200">
              <a:buAutoNum type="arabicPeriod"/>
            </a:pPr>
            <a:endParaRPr lang="en-US" sz="2000" dirty="0">
              <a:latin typeface="Myriad Pro" panose="020B0503030403020204" pitchFamily="34" charset="0"/>
            </a:endParaRPr>
          </a:p>
        </p:txBody>
      </p:sp>
      <p:sp>
        <p:nvSpPr>
          <p:cNvPr id="8" name="TextBox 7">
            <a:extLst>
              <a:ext uri="{FF2B5EF4-FFF2-40B4-BE49-F238E27FC236}">
                <a16:creationId xmlns:a16="http://schemas.microsoft.com/office/drawing/2014/main" id="{92F17BE1-A23E-76CA-C597-7BCE1ACF5278}"/>
              </a:ext>
            </a:extLst>
          </p:cNvPr>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a:extLst>
              <a:ext uri="{FF2B5EF4-FFF2-40B4-BE49-F238E27FC236}">
                <a16:creationId xmlns:a16="http://schemas.microsoft.com/office/drawing/2014/main" id="{5C5B9837-A79F-2EA4-92BE-9444C1A30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41565308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57"/>
            <a:ext cx="5486390" cy="589334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C888586A-F210-2DED-C89F-710171C338B7}"/>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Where To Go From Here</a:t>
            </a:r>
          </a:p>
        </p:txBody>
      </p:sp>
      <p:sp>
        <p:nvSpPr>
          <p:cNvPr id="3" name="TextBox 2"/>
          <p:cNvSpPr txBox="1"/>
          <p:nvPr/>
        </p:nvSpPr>
        <p:spPr>
          <a:xfrm>
            <a:off x="5696290" y="1275438"/>
            <a:ext cx="6285809" cy="3785652"/>
          </a:xfrm>
          <a:prstGeom prst="rect">
            <a:avLst/>
          </a:prstGeom>
          <a:noFill/>
        </p:spPr>
        <p:txBody>
          <a:bodyPr wrap="square" rtlCol="0">
            <a:spAutoFit/>
          </a:bodyPr>
          <a:lstStyle/>
          <a:p>
            <a:r>
              <a:rPr lang="en-US" sz="2000" dirty="0">
                <a:latin typeface="Myriad Pro" panose="020B0503030403020204" pitchFamily="34" charset="0"/>
              </a:rPr>
              <a:t>Oregon OSHA’s online </a:t>
            </a:r>
            <a:r>
              <a:rPr lang="en-US" sz="2000" dirty="0">
                <a:latin typeface="Myriad Pro" panose="020B0503030403020204" pitchFamily="34" charset="0"/>
                <a:hlinkClick r:id="rId4"/>
              </a:rPr>
              <a:t>A-Z topic index</a:t>
            </a:r>
            <a:r>
              <a:rPr lang="en-US" sz="2000" dirty="0">
                <a:latin typeface="Myriad Pro" panose="020B0503030403020204" pitchFamily="34" charset="0"/>
              </a:rPr>
              <a:t> is an excellent resource for you to use. It lists relevant publications, training material, rules, interpretations, videos, and other miscellaneous material.</a:t>
            </a:r>
          </a:p>
          <a:p>
            <a:endParaRPr lang="en-US" sz="2000" dirty="0">
              <a:latin typeface="Myriad Pro" panose="020B0503030403020204" pitchFamily="34" charset="0"/>
            </a:endParaRPr>
          </a:p>
          <a:p>
            <a:r>
              <a:rPr lang="en-US" sz="2000" dirty="0">
                <a:latin typeface="Myriad Pro" panose="020B0503030403020204" pitchFamily="34" charset="0"/>
              </a:rPr>
              <a:t>If you want guidance in developing a safer work environment, you may consider our </a:t>
            </a:r>
            <a:r>
              <a:rPr lang="en-US" sz="2000" dirty="0">
                <a:latin typeface="Myriad Pro" panose="020B0503030403020204" pitchFamily="34" charset="0"/>
                <a:hlinkClick r:id="rId5"/>
              </a:rPr>
              <a:t>free and confidential consultation service</a:t>
            </a:r>
            <a:r>
              <a:rPr lang="en-US" sz="2000" dirty="0">
                <a:latin typeface="Myriad Pro" panose="020B0503030403020204" pitchFamily="34" charset="0"/>
              </a:rPr>
              <a:t>. Our consultants in workplace safety, industrial hygiene, and ergonomics can help you reduce accidents, and</a:t>
            </a:r>
            <a:r>
              <a:rPr lang="en-US" sz="2000" dirty="0">
                <a:solidFill>
                  <a:srgbClr val="FF0000"/>
                </a:solidFill>
                <a:latin typeface="Myriad Pro" panose="020B0503030403020204" pitchFamily="34" charset="0"/>
              </a:rPr>
              <a:t> </a:t>
            </a:r>
            <a:r>
              <a:rPr lang="en-US" sz="2000" dirty="0">
                <a:latin typeface="Myriad Pro" panose="020B0503030403020204" pitchFamily="34" charset="0"/>
              </a:rPr>
              <a:t>related costs, and develop a comprehensive program to manage safety and health. </a:t>
            </a:r>
            <a:endParaRPr lang="en-US" sz="2000" i="1" dirty="0">
              <a:latin typeface="Myriad Pro" panose="020B0503030403020204" pitchFamily="34" charset="0"/>
            </a:endParaRP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7943643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57"/>
            <a:ext cx="5486389" cy="5893347"/>
          </a:xfrm>
          <a:prstGeom prst="rect">
            <a:avLst/>
          </a:prstGeom>
        </p:spPr>
      </p:pic>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8A5BA97-3120-D191-CAB6-25F242AA779D}"/>
              </a:ext>
            </a:extLst>
          </p:cNvPr>
          <p:cNvSpPr txBox="1">
            <a:spLocks noGrp="1"/>
          </p:cNvSpPr>
          <p:nvPr>
            <p:ph type="title" idx="4294967295"/>
          </p:nvPr>
        </p:nvSpPr>
        <p:spPr>
          <a:xfrm>
            <a:off x="5740132" y="94830"/>
            <a:ext cx="5729177"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Congratulations</a:t>
            </a:r>
          </a:p>
        </p:txBody>
      </p:sp>
      <p:sp>
        <p:nvSpPr>
          <p:cNvPr id="3" name="TextBox 2"/>
          <p:cNvSpPr txBox="1"/>
          <p:nvPr/>
        </p:nvSpPr>
        <p:spPr>
          <a:xfrm>
            <a:off x="5740132" y="1338713"/>
            <a:ext cx="5729177" cy="707886"/>
          </a:xfrm>
          <a:prstGeom prst="rect">
            <a:avLst/>
          </a:prstGeom>
          <a:noFill/>
        </p:spPr>
        <p:txBody>
          <a:bodyPr wrap="square" rtlCol="0">
            <a:spAutoFit/>
          </a:bodyPr>
          <a:lstStyle/>
          <a:p>
            <a:r>
              <a:rPr lang="en-US" sz="2000" dirty="0">
                <a:latin typeface="Myriad Pro" panose="020B0503030403020204" pitchFamily="34" charset="0"/>
              </a:rPr>
              <a:t>You’ve completed the </a:t>
            </a:r>
            <a:r>
              <a:rPr lang="en-US" sz="2000" i="1" dirty="0">
                <a:latin typeface="Myriad Pro" panose="020B0503030403020204" pitchFamily="34" charset="0"/>
              </a:rPr>
              <a:t>Fall Protection for Roofing</a:t>
            </a:r>
            <a:r>
              <a:rPr lang="en-US" sz="2000" dirty="0">
                <a:latin typeface="Myriad Pro" panose="020B0503030403020204" pitchFamily="34" charset="0"/>
              </a:rPr>
              <a:t> training!</a:t>
            </a:r>
            <a:endParaRPr lang="en-US" sz="2000" dirty="0">
              <a:solidFill>
                <a:srgbClr val="FF0000"/>
              </a:solidFill>
              <a:latin typeface="Myriad Pro" panose="020B0503030403020204" pitchFamily="34" charset="0"/>
            </a:endParaRPr>
          </a:p>
        </p:txBody>
      </p:sp>
      <p:sp>
        <p:nvSpPr>
          <p:cNvPr id="8" name="TextBox 7"/>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conclusion</a:t>
            </a:r>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endPar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descr="Modul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7" y="5939333"/>
            <a:ext cx="4420253" cy="832125"/>
          </a:xfrm>
          <a:prstGeom prst="rect">
            <a:avLst/>
          </a:prstGeom>
        </p:spPr>
      </p:pic>
    </p:spTree>
    <p:extLst>
      <p:ext uri="{BB962C8B-B14F-4D97-AF65-F5344CB8AC3E}">
        <p14:creationId xmlns:p14="http://schemas.microsoft.com/office/powerpoint/2010/main" val="3955477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Modul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
        <p:nvSpPr>
          <p:cNvPr id="3" name="TextBox 2"/>
          <p:cNvSpPr txBox="1"/>
          <p:nvPr/>
        </p:nvSpPr>
        <p:spPr>
          <a:xfrm>
            <a:off x="5548745" y="1290522"/>
            <a:ext cx="6580909" cy="1631216"/>
          </a:xfrm>
          <a:prstGeom prst="rect">
            <a:avLst/>
          </a:prstGeom>
          <a:noFill/>
        </p:spPr>
        <p:txBody>
          <a:bodyPr wrap="square" rtlCol="0">
            <a:spAutoFit/>
          </a:bodyPr>
          <a:lstStyle/>
          <a:p>
            <a:r>
              <a:rPr lang="en-US" sz="2000" dirty="0">
                <a:latin typeface="Myriad Pro" panose="020B0503030403020204" pitchFamily="34" charset="0"/>
              </a:rPr>
              <a:t>Click the link, or scan the QR Code to download the NIOSH Heat Exhaustion app.</a:t>
            </a:r>
          </a:p>
          <a:p>
            <a:endParaRPr lang="en-US" sz="2000" b="1" i="1" dirty="0">
              <a:latin typeface="Myriad Pro" panose="020B0503030403020204" pitchFamily="34" charset="0"/>
            </a:endParaRPr>
          </a:p>
          <a:p>
            <a:r>
              <a:rPr lang="en-US" sz="2000" b="1" i="1" u="sng" dirty="0">
                <a:latin typeface="Myriad Pro" panose="020B0503030403020204" pitchFamily="34" charset="0"/>
                <a:hlinkClick r:id="rId4"/>
              </a:rPr>
              <a:t>NIOSH heat exhaustion app</a:t>
            </a:r>
            <a:endParaRPr lang="en-US" sz="2000" b="1" i="1" u="sng" dirty="0">
              <a:latin typeface="Myriad Pro" panose="020B0503030403020204" pitchFamily="34" charset="0"/>
            </a:endParaRPr>
          </a:p>
          <a:p>
            <a:endParaRPr lang="en-US" sz="2000" b="1" i="1" dirty="0">
              <a:latin typeface="Myriad Pro" panose="020B0503030403020204" pitchFamily="34" charset="0"/>
            </a:endParaRPr>
          </a:p>
        </p:txBody>
      </p:sp>
      <p:pic>
        <p:nvPicPr>
          <p:cNvPr id="5" name="Picture 4" descr="NIOSH Heat Exhaustion QR code to scan with your phon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486399" cy="5893357"/>
          </a:xfrm>
          <a:prstGeom prst="rect">
            <a:avLst/>
          </a:prstGeom>
        </p:spPr>
      </p:pic>
      <p:sp>
        <p:nvSpPr>
          <p:cNvPr id="9" name="TextBox 8"/>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sp>
        <p:nvSpPr>
          <p:cNvPr id="4" name="Title 3">
            <a:extLst>
              <a:ext uri="{FF2B5EF4-FFF2-40B4-BE49-F238E27FC236}">
                <a16:creationId xmlns:a16="http://schemas.microsoft.com/office/drawing/2014/main" id="{0A2F5C4F-6676-BC42-95A0-3636ED20AD7F}"/>
              </a:ext>
            </a:extLst>
          </p:cNvPr>
          <p:cNvSpPr txBox="1">
            <a:spLocks noGrp="1"/>
          </p:cNvSpPr>
          <p:nvPr>
            <p:ph type="title" idx="4294967295"/>
          </p:nvPr>
        </p:nvSpPr>
        <p:spPr>
          <a:xfrm>
            <a:off x="5740132" y="94830"/>
            <a:ext cx="6072640" cy="924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yriad Pro" panose="020B0503030403020204"/>
                <a:ea typeface="+mj-ea"/>
                <a:cs typeface="Arial" panose="020B0604020202020204" pitchFamily="34" charset="0"/>
              </a:rPr>
              <a:t>NIOSH Heat Exhaustion App</a:t>
            </a:r>
          </a:p>
        </p:txBody>
      </p:sp>
    </p:spTree>
    <p:extLst>
      <p:ext uri="{BB962C8B-B14F-4D97-AF65-F5344CB8AC3E}">
        <p14:creationId xmlns:p14="http://schemas.microsoft.com/office/powerpoint/2010/main" val="4084073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5857874"/>
            <a:ext cx="12192000" cy="1000125"/>
          </a:xfrm>
          <a:prstGeom prst="rect">
            <a:avLst/>
          </a:prstGeom>
          <a:solidFill>
            <a:srgbClr val="005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A6B5F97-6799-43EB-9CE9-62C9FDC4A620}"/>
              </a:ext>
              <a:ext uri="{C183D7F6-B498-43B3-948B-1728B52AA6E4}">
                <adec:decorative xmlns:adec="http://schemas.microsoft.com/office/drawing/2017/decorative" val="1"/>
              </a:ext>
            </a:extLst>
          </p:cNvPr>
          <p:cNvSpPr/>
          <p:nvPr/>
        </p:nvSpPr>
        <p:spPr>
          <a:xfrm>
            <a:off x="0" y="0"/>
            <a:ext cx="12192000" cy="5893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7" name="Google Shape;104;p2">
            <a:extLst>
              <a:ext uri="{FF2B5EF4-FFF2-40B4-BE49-F238E27FC236}">
                <a16:creationId xmlns:a16="http://schemas.microsoft.com/office/drawing/2014/main" id="{1928B9E4-551D-4DFC-A2FA-D258A68E62F5}"/>
              </a:ext>
            </a:extLst>
          </p:cNvPr>
          <p:cNvSpPr txBox="1">
            <a:spLocks noGrp="1"/>
          </p:cNvSpPr>
          <p:nvPr>
            <p:ph type="title" idx="4294967295"/>
          </p:nvPr>
        </p:nvSpPr>
        <p:spPr>
          <a:xfrm>
            <a:off x="1716834" y="2531200"/>
            <a:ext cx="8817428" cy="76940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0" i="0" u="none" strike="noStrike" kern="1200" cap="none" spc="0" normalizeH="0" baseline="0" noProof="0" dirty="0">
                <a:ln>
                  <a:noFill/>
                </a:ln>
                <a:solidFill>
                  <a:schemeClr val="bg1"/>
                </a:solidFill>
                <a:effectLst/>
                <a:uLnTx/>
                <a:uFillTx/>
                <a:latin typeface="+mj-lt"/>
                <a:ea typeface="Calibri"/>
                <a:cs typeface="Calibri"/>
                <a:sym typeface="Calibri"/>
              </a:rPr>
              <a:t>Video: </a:t>
            </a:r>
            <a:r>
              <a:rPr kumimoji="0" lang="en-US" sz="4400" b="0" i="0" u="sng" strike="noStrike" kern="1200" cap="none" spc="0" normalizeH="0" baseline="0" noProof="0" dirty="0">
                <a:ln>
                  <a:noFill/>
                </a:ln>
                <a:solidFill>
                  <a:schemeClr val="bg1"/>
                </a:solidFill>
                <a:effectLst/>
                <a:uLnTx/>
                <a:uFillTx/>
                <a:latin typeface="+mj-lt"/>
                <a:ea typeface="Calibri"/>
                <a:cs typeface="Calibri"/>
                <a:sym typeface="Calibri"/>
                <a:hlinkClick r:id="rId3"/>
              </a:rPr>
              <a:t>Choosing Fall Protection</a:t>
            </a:r>
            <a:endParaRPr kumimoji="0" lang="en-US" sz="4400" b="0" i="0" u="none" strike="noStrike" kern="1200" cap="none" spc="0" normalizeH="0" baseline="0" noProof="0" dirty="0">
              <a:ln>
                <a:noFill/>
              </a:ln>
              <a:solidFill>
                <a:schemeClr val="bg1"/>
              </a:solidFill>
              <a:effectLst/>
              <a:uLnTx/>
              <a:uFillTx/>
              <a:latin typeface="+mj-lt"/>
              <a:ea typeface="+mn-ea"/>
              <a:cs typeface="+mn-cs"/>
            </a:endParaRPr>
          </a:p>
        </p:txBody>
      </p:sp>
      <p:sp>
        <p:nvSpPr>
          <p:cNvPr id="13" name="TextBox 12"/>
          <p:cNvSpPr txBox="1"/>
          <p:nvPr/>
        </p:nvSpPr>
        <p:spPr>
          <a:xfrm>
            <a:off x="202630" y="6124565"/>
            <a:ext cx="7026979" cy="461665"/>
          </a:xfrm>
          <a:prstGeom prst="rect">
            <a:avLst/>
          </a:prstGeom>
          <a:noFill/>
        </p:spPr>
        <p:txBody>
          <a:bodyPr wrap="square" rtlCol="0">
            <a:spAutoFit/>
          </a:bodyPr>
          <a:lstStyle/>
          <a:p>
            <a:r>
              <a:rPr lang="es-ES_trad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ROOFING: </a:t>
            </a:r>
            <a:r>
              <a:rPr lang="en-US" sz="2400" b="1" i="1" dirty="0">
                <a:solidFill>
                  <a:schemeClr val="bg1"/>
                </a:solidFill>
                <a:latin typeface="Verdana" panose="020B0604030504040204" pitchFamily="34" charset="0"/>
                <a:ea typeface="Verdana" panose="020B0604030504040204" pitchFamily="34" charset="0"/>
                <a:cs typeface="Verdana" panose="020B0604030504040204" pitchFamily="34" charset="0"/>
              </a:rPr>
              <a:t>introduction</a:t>
            </a:r>
          </a:p>
        </p:txBody>
      </p:sp>
      <p:pic>
        <p:nvPicPr>
          <p:cNvPr id="5" name="Picture 4" descr="Modul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0674" y="5939333"/>
            <a:ext cx="4420261" cy="832127"/>
          </a:xfrm>
          <a:prstGeom prst="rect">
            <a:avLst/>
          </a:prstGeom>
        </p:spPr>
      </p:pic>
    </p:spTree>
    <p:extLst>
      <p:ext uri="{BB962C8B-B14F-4D97-AF65-F5344CB8AC3E}">
        <p14:creationId xmlns:p14="http://schemas.microsoft.com/office/powerpoint/2010/main" val="34516152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2922</TotalTime>
  <Words>3229</Words>
  <Application>Microsoft Office PowerPoint</Application>
  <PresentationFormat>Widescreen</PresentationFormat>
  <Paragraphs>589</Paragraphs>
  <Slides>79</Slides>
  <Notes>79</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79</vt:i4>
      </vt:variant>
    </vt:vector>
  </HeadingPairs>
  <TitlesOfParts>
    <vt:vector size="85" baseType="lpstr">
      <vt:lpstr>Arial</vt:lpstr>
      <vt:lpstr>Calibri</vt:lpstr>
      <vt:lpstr>Calibri Light</vt:lpstr>
      <vt:lpstr>Myriad Pro</vt:lpstr>
      <vt:lpstr>Verdana</vt:lpstr>
      <vt:lpstr>Office Theme</vt:lpstr>
      <vt:lpstr>Module 1: Introduction</vt:lpstr>
      <vt:lpstr>Disclaimer</vt:lpstr>
      <vt:lpstr>Video: Creating a Safety Policy</vt:lpstr>
      <vt:lpstr>Video: Roofing Hazards</vt:lpstr>
      <vt:lpstr>Fatal Work Injuries</vt:lpstr>
      <vt:lpstr>Accepted Claims</vt:lpstr>
      <vt:lpstr>Accepted Claims</vt:lpstr>
      <vt:lpstr>NIOSH Heat Exhaustion App</vt:lpstr>
      <vt:lpstr>Video: Choosing Fall Protection</vt:lpstr>
      <vt:lpstr>Video: Commercial vs Residential Roofing</vt:lpstr>
      <vt:lpstr>Module 2: Pre-job Tasks</vt:lpstr>
      <vt:lpstr>Video: Planning</vt:lpstr>
      <vt:lpstr>Competent vs. Qualified</vt:lpstr>
      <vt:lpstr>Video: Hazard Identification</vt:lpstr>
      <vt:lpstr>Ladder Inspection Form</vt:lpstr>
      <vt:lpstr>Video: Public Communication</vt:lpstr>
      <vt:lpstr>Video: Skylights</vt:lpstr>
      <vt:lpstr>Holes and Openings Inspection Form</vt:lpstr>
      <vt:lpstr>Skylights</vt:lpstr>
      <vt:lpstr>Hole Covers</vt:lpstr>
      <vt:lpstr>Video: Swing Falls</vt:lpstr>
      <vt:lpstr>Swing Fall</vt:lpstr>
      <vt:lpstr>Swing Fall</vt:lpstr>
      <vt:lpstr>Fall Distance Educator</vt:lpstr>
      <vt:lpstr>FALL PROTECTION FOR ROOFING</vt:lpstr>
      <vt:lpstr>Video: Anchors</vt:lpstr>
      <vt:lpstr>Peak Anchors</vt:lpstr>
      <vt:lpstr>Decking Anchors</vt:lpstr>
      <vt:lpstr>Rotating Retractable Anchor Masts</vt:lpstr>
      <vt:lpstr>Dead Weight Anchors</vt:lpstr>
      <vt:lpstr>Video: Horizontal Lifelines</vt:lpstr>
      <vt:lpstr>Horizontal Lifeline</vt:lpstr>
      <vt:lpstr>Video: Rope Adjustment</vt:lpstr>
      <vt:lpstr>Rope Adjuster</vt:lpstr>
      <vt:lpstr>Video: Parapets</vt:lpstr>
      <vt:lpstr>Parapet Clamp Guardrail</vt:lpstr>
      <vt:lpstr>Residential Guardrail System</vt:lpstr>
      <vt:lpstr>Guardrails</vt:lpstr>
      <vt:lpstr>Video: Safety Monitor</vt:lpstr>
      <vt:lpstr>Safety Monitor</vt:lpstr>
      <vt:lpstr>Video: Warning Lines</vt:lpstr>
      <vt:lpstr>Warning Lines</vt:lpstr>
      <vt:lpstr>Warning Lines</vt:lpstr>
      <vt:lpstr>Safety Monitor / Warning Lines </vt:lpstr>
      <vt:lpstr>Video: Trauma Straps</vt:lpstr>
      <vt:lpstr>Module 4: Additional Considerations</vt:lpstr>
      <vt:lpstr>Video: First Up, Last Down</vt:lpstr>
      <vt:lpstr>Roof Ridge Ladder Hooks</vt:lpstr>
      <vt:lpstr>Video: Safe Access</vt:lpstr>
      <vt:lpstr>NIOSH Ladder App</vt:lpstr>
      <vt:lpstr>Access to Upper Landing</vt:lpstr>
      <vt:lpstr>4:1 Ratio</vt:lpstr>
      <vt:lpstr>Ladder Safety Training</vt:lpstr>
      <vt:lpstr>Video: Transporting Materials</vt:lpstr>
      <vt:lpstr>Video: Rescue</vt:lpstr>
      <vt:lpstr>Video: Job Completion</vt:lpstr>
      <vt:lpstr>Module 5: Conclusion</vt:lpstr>
      <vt:lpstr>Video: Training for Roofers</vt:lpstr>
      <vt:lpstr>Video: Inspection Training</vt:lpstr>
      <vt:lpstr>Video: Ongoing Training</vt:lpstr>
      <vt:lpstr>Training Certification</vt:lpstr>
      <vt:lpstr>Retraining</vt:lpstr>
      <vt:lpstr>Training Requirements</vt:lpstr>
      <vt:lpstr>Additional Resources</vt:lpstr>
      <vt:lpstr>Video: Roofing Culture</vt:lpstr>
      <vt:lpstr>Safety and Health Program</vt:lpstr>
      <vt:lpstr>Fall Protection for Roofing - Quiz</vt:lpstr>
      <vt:lpstr>Fall Protection for Roofing - Quiz</vt:lpstr>
      <vt:lpstr>Fall Protection for Roofing - Quiz</vt:lpstr>
      <vt:lpstr>Fall Protection for Roofing - Quiz</vt:lpstr>
      <vt:lpstr>Fall Protection for Roofing - Quiz</vt:lpstr>
      <vt:lpstr>Fall Protection for Roofing - Quiz</vt:lpstr>
      <vt:lpstr>Fall Protection for Roofing - Quiz</vt:lpstr>
      <vt:lpstr>Fall Protection for Roofing - Quiz</vt:lpstr>
      <vt:lpstr>Fall Protection for Roofing - Quiz</vt:lpstr>
      <vt:lpstr>Fall Protection for Roofing - Quiz</vt:lpstr>
      <vt:lpstr>Fall Protection for Roofing – Quiz Answers</vt:lpstr>
      <vt:lpstr>Where To Go From Here</vt:lpstr>
      <vt:lpstr>Congratulations</vt:lpstr>
    </vt:vector>
  </TitlesOfParts>
  <Company>DCBS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Aubol Zachary T</dc:creator>
  <cp:lastModifiedBy>STEVENS Tammi E * DCBS</cp:lastModifiedBy>
  <cp:revision>175</cp:revision>
  <dcterms:created xsi:type="dcterms:W3CDTF">2018-12-06T15:15:36Z</dcterms:created>
  <dcterms:modified xsi:type="dcterms:W3CDTF">2025-03-31T17:40:56Z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9b73270-2993-4076-be47-9c78f42a1e84_Enabled">
    <vt:lpwstr>true</vt:lpwstr>
  </property>
  <property fmtid="{D5CDD505-2E9C-101B-9397-08002B2CF9AE}" pid="3" name="MSIP_Label_09b73270-2993-4076-be47-9c78f42a1e84_SetDate">
    <vt:lpwstr>2025-03-24T15:59:41Z</vt:lpwstr>
  </property>
  <property fmtid="{D5CDD505-2E9C-101B-9397-08002B2CF9AE}" pid="4" name="MSIP_Label_09b73270-2993-4076-be47-9c78f42a1e84_Method">
    <vt:lpwstr>Privileged</vt:lpwstr>
  </property>
  <property fmtid="{D5CDD505-2E9C-101B-9397-08002B2CF9AE}" pid="5" name="MSIP_Label_09b73270-2993-4076-be47-9c78f42a1e84_Name">
    <vt:lpwstr>Level 1 - Published (Items)</vt:lpwstr>
  </property>
  <property fmtid="{D5CDD505-2E9C-101B-9397-08002B2CF9AE}" pid="6" name="MSIP_Label_09b73270-2993-4076-be47-9c78f42a1e84_SiteId">
    <vt:lpwstr>aa3f6932-fa7c-47b4-a0ce-a598cad161cf</vt:lpwstr>
  </property>
  <property fmtid="{D5CDD505-2E9C-101B-9397-08002B2CF9AE}" pid="7" name="MSIP_Label_09b73270-2993-4076-be47-9c78f42a1e84_ActionId">
    <vt:lpwstr>8c358bf4-dd51-4ac4-8a20-5e7412142a97</vt:lpwstr>
  </property>
  <property fmtid="{D5CDD505-2E9C-101B-9397-08002B2CF9AE}" pid="8" name="MSIP_Label_09b73270-2993-4076-be47-9c78f42a1e84_ContentBits">
    <vt:lpwstr>0</vt:lpwstr>
  </property>
  <property fmtid="{D5CDD505-2E9C-101B-9397-08002B2CF9AE}" pid="9" name="MSIP_Label_09b73270-2993-4076-be47-9c78f42a1e84_Tag">
    <vt:lpwstr>10, 0, 1, 1</vt:lpwstr>
  </property>
</Properties>
</file>