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92"/>
  </p:notesMasterIdLst>
  <p:sldIdLst>
    <p:sldId id="256" r:id="rId2"/>
    <p:sldId id="257" r:id="rId3"/>
    <p:sldId id="385" r:id="rId4"/>
    <p:sldId id="386" r:id="rId5"/>
    <p:sldId id="387" r:id="rId6"/>
    <p:sldId id="388" r:id="rId7"/>
    <p:sldId id="389" r:id="rId8"/>
    <p:sldId id="390" r:id="rId9"/>
    <p:sldId id="391" r:id="rId10"/>
    <p:sldId id="392" r:id="rId11"/>
    <p:sldId id="393" r:id="rId12"/>
    <p:sldId id="394" r:id="rId13"/>
    <p:sldId id="396" r:id="rId14"/>
    <p:sldId id="395" r:id="rId15"/>
    <p:sldId id="397" r:id="rId16"/>
    <p:sldId id="398" r:id="rId17"/>
    <p:sldId id="399" r:id="rId18"/>
    <p:sldId id="400" r:id="rId19"/>
    <p:sldId id="259" r:id="rId20"/>
    <p:sldId id="401" r:id="rId21"/>
    <p:sldId id="402" r:id="rId22"/>
    <p:sldId id="403" r:id="rId23"/>
    <p:sldId id="404" r:id="rId24"/>
    <p:sldId id="405" r:id="rId25"/>
    <p:sldId id="406" r:id="rId26"/>
    <p:sldId id="319" r:id="rId27"/>
    <p:sldId id="323" r:id="rId28"/>
    <p:sldId id="407" r:id="rId29"/>
    <p:sldId id="409" r:id="rId30"/>
    <p:sldId id="410" r:id="rId31"/>
    <p:sldId id="411" r:id="rId32"/>
    <p:sldId id="412" r:id="rId33"/>
    <p:sldId id="413" r:id="rId34"/>
    <p:sldId id="414" r:id="rId35"/>
    <p:sldId id="415" r:id="rId36"/>
    <p:sldId id="416" r:id="rId37"/>
    <p:sldId id="417" r:id="rId38"/>
    <p:sldId id="418" r:id="rId39"/>
    <p:sldId id="419" r:id="rId40"/>
    <p:sldId id="420" r:id="rId41"/>
    <p:sldId id="383" r:id="rId42"/>
    <p:sldId id="421" r:id="rId43"/>
    <p:sldId id="322" r:id="rId44"/>
    <p:sldId id="324" r:id="rId45"/>
    <p:sldId id="422" r:id="rId46"/>
    <p:sldId id="423" r:id="rId47"/>
    <p:sldId id="424" r:id="rId48"/>
    <p:sldId id="425" r:id="rId49"/>
    <p:sldId id="426" r:id="rId50"/>
    <p:sldId id="427" r:id="rId51"/>
    <p:sldId id="428" r:id="rId52"/>
    <p:sldId id="429" r:id="rId53"/>
    <p:sldId id="430" r:id="rId54"/>
    <p:sldId id="431" r:id="rId55"/>
    <p:sldId id="432" r:id="rId56"/>
    <p:sldId id="433" r:id="rId57"/>
    <p:sldId id="434" r:id="rId58"/>
    <p:sldId id="435" r:id="rId59"/>
    <p:sldId id="436" r:id="rId60"/>
    <p:sldId id="355" r:id="rId61"/>
    <p:sldId id="438" r:id="rId62"/>
    <p:sldId id="439" r:id="rId63"/>
    <p:sldId id="440" r:id="rId64"/>
    <p:sldId id="441" r:id="rId65"/>
    <p:sldId id="442" r:id="rId66"/>
    <p:sldId id="443" r:id="rId67"/>
    <p:sldId id="444" r:id="rId68"/>
    <p:sldId id="445" r:id="rId69"/>
    <p:sldId id="446" r:id="rId70"/>
    <p:sldId id="447" r:id="rId71"/>
    <p:sldId id="448" r:id="rId72"/>
    <p:sldId id="450" r:id="rId73"/>
    <p:sldId id="451" r:id="rId74"/>
    <p:sldId id="437" r:id="rId75"/>
    <p:sldId id="452" r:id="rId76"/>
    <p:sldId id="321" r:id="rId77"/>
    <p:sldId id="325" r:id="rId78"/>
    <p:sldId id="453" r:id="rId79"/>
    <p:sldId id="454" r:id="rId80"/>
    <p:sldId id="455" r:id="rId81"/>
    <p:sldId id="456" r:id="rId82"/>
    <p:sldId id="309" r:id="rId83"/>
    <p:sldId id="457" r:id="rId84"/>
    <p:sldId id="458" r:id="rId85"/>
    <p:sldId id="459" r:id="rId86"/>
    <p:sldId id="460" r:id="rId87"/>
    <p:sldId id="314" r:id="rId88"/>
    <p:sldId id="315" r:id="rId89"/>
    <p:sldId id="318" r:id="rId90"/>
    <p:sldId id="316" r:id="rId91"/>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99" roundtripDataSignature="AMtx7mhcinHJO4xHeFPu+6163RVrGzjWuw=="/>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F2F2"/>
    <a:srgbClr val="AB9E3E"/>
    <a:srgbClr val="5F557D"/>
    <a:srgbClr val="3326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384" autoAdjust="0"/>
    <p:restoredTop sz="90920" autoAdjust="0"/>
  </p:normalViewPr>
  <p:slideViewPr>
    <p:cSldViewPr snapToGrid="0">
      <p:cViewPr varScale="1">
        <p:scale>
          <a:sx n="100" d="100"/>
          <a:sy n="100" d="100"/>
        </p:scale>
        <p:origin x="282" y="72"/>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9" Type="http://customschemas.google.com/relationships/presentationmetadata" Target="metadata"/><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osha.oregon.gov/edu/Documents/workshop-materials/1-110w.pdf#page=25"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https://osha.oregon.gov/OSHARules/div1/437-001-0053-0099.pdf</a:t>
            </a: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extLst>
      <p:ext uri="{BB962C8B-B14F-4D97-AF65-F5344CB8AC3E}">
        <p14:creationId xmlns:p14="http://schemas.microsoft.com/office/powerpoint/2010/main" val="3263067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US"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extLst>
      <p:ext uri="{BB962C8B-B14F-4D97-AF65-F5344CB8AC3E}">
        <p14:creationId xmlns:p14="http://schemas.microsoft.com/office/powerpoint/2010/main" val="9097678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US"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extLst>
      <p:ext uri="{BB962C8B-B14F-4D97-AF65-F5344CB8AC3E}">
        <p14:creationId xmlns:p14="http://schemas.microsoft.com/office/powerpoint/2010/main" val="16153370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US"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extLst>
      <p:ext uri="{BB962C8B-B14F-4D97-AF65-F5344CB8AC3E}">
        <p14:creationId xmlns:p14="http://schemas.microsoft.com/office/powerpoint/2010/main" val="226518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US"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extLst>
      <p:ext uri="{BB962C8B-B14F-4D97-AF65-F5344CB8AC3E}">
        <p14:creationId xmlns:p14="http://schemas.microsoft.com/office/powerpoint/2010/main" val="26970924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US"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extLst>
      <p:ext uri="{BB962C8B-B14F-4D97-AF65-F5344CB8AC3E}">
        <p14:creationId xmlns:p14="http://schemas.microsoft.com/office/powerpoint/2010/main" val="2572511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US"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extLst>
      <p:ext uri="{BB962C8B-B14F-4D97-AF65-F5344CB8AC3E}">
        <p14:creationId xmlns:p14="http://schemas.microsoft.com/office/powerpoint/2010/main" val="19485996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US"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extLst>
      <p:ext uri="{BB962C8B-B14F-4D97-AF65-F5344CB8AC3E}">
        <p14:creationId xmlns:p14="http://schemas.microsoft.com/office/powerpoint/2010/main" val="11083932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US"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extLst>
      <p:ext uri="{BB962C8B-B14F-4D97-AF65-F5344CB8AC3E}">
        <p14:creationId xmlns:p14="http://schemas.microsoft.com/office/powerpoint/2010/main" val="19579612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https://</a:t>
            </a:r>
            <a:r>
              <a:rPr lang="en-US" dirty="0" err="1"/>
              <a:t>vimeo.com</a:t>
            </a:r>
            <a:r>
              <a:rPr lang="en-US" dirty="0"/>
              <a:t>/740446626</a:t>
            </a:r>
          </a:p>
          <a:p>
            <a:pPr marL="0" lvl="0" indent="0" algn="l" rtl="0">
              <a:lnSpc>
                <a:spcPct val="100000"/>
              </a:lnSpc>
              <a:spcBef>
                <a:spcPts val="0"/>
              </a:spcBef>
              <a:spcAft>
                <a:spcPts val="0"/>
              </a:spcAft>
              <a:buSzPts val="1400"/>
              <a:buNone/>
            </a:pPr>
            <a:endParaRPr lang="en-US" dirty="0"/>
          </a:p>
        </p:txBody>
      </p:sp>
      <p:sp>
        <p:nvSpPr>
          <p:cNvPr id="118" name="Google Shape;118;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https://</a:t>
            </a:r>
            <a:r>
              <a:rPr lang="en-US" dirty="0" err="1"/>
              <a:t>osha.oregon.gov</a:t>
            </a:r>
            <a:r>
              <a:rPr lang="en-US" dirty="0"/>
              <a:t>/</a:t>
            </a:r>
            <a:r>
              <a:rPr lang="en-US" dirty="0" err="1"/>
              <a:t>OSHARules</a:t>
            </a:r>
            <a:r>
              <a:rPr lang="en-US" dirty="0"/>
              <a:t>/div1/437-001-0765.pdf</a:t>
            </a:r>
          </a:p>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US"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extLst>
      <p:ext uri="{BB962C8B-B14F-4D97-AF65-F5344CB8AC3E}">
        <p14:creationId xmlns:p14="http://schemas.microsoft.com/office/powerpoint/2010/main" val="27292698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US"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extLst>
      <p:ext uri="{BB962C8B-B14F-4D97-AF65-F5344CB8AC3E}">
        <p14:creationId xmlns:p14="http://schemas.microsoft.com/office/powerpoint/2010/main" val="33564440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US"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extLst>
      <p:ext uri="{BB962C8B-B14F-4D97-AF65-F5344CB8AC3E}">
        <p14:creationId xmlns:p14="http://schemas.microsoft.com/office/powerpoint/2010/main" val="292206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US"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extLst>
      <p:ext uri="{BB962C8B-B14F-4D97-AF65-F5344CB8AC3E}">
        <p14:creationId xmlns:p14="http://schemas.microsoft.com/office/powerpoint/2010/main" val="4903046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https://</a:t>
            </a:r>
            <a:r>
              <a:rPr lang="en-US" dirty="0" err="1"/>
              <a:t>vimeo.com</a:t>
            </a:r>
            <a:r>
              <a:rPr lang="en-US" dirty="0"/>
              <a:t>/637311590</a:t>
            </a:r>
            <a:endParaRPr dirty="0"/>
          </a:p>
        </p:txBody>
      </p:sp>
      <p:sp>
        <p:nvSpPr>
          <p:cNvPr id="118" name="Google Shape;118;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extLst>
      <p:ext uri="{BB962C8B-B14F-4D97-AF65-F5344CB8AC3E}">
        <p14:creationId xmlns:p14="http://schemas.microsoft.com/office/powerpoint/2010/main" val="18720354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US"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extLst>
      <p:ext uri="{BB962C8B-B14F-4D97-AF65-F5344CB8AC3E}">
        <p14:creationId xmlns:p14="http://schemas.microsoft.com/office/powerpoint/2010/main" val="16614575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extLst>
      <p:ext uri="{BB962C8B-B14F-4D97-AF65-F5344CB8AC3E}">
        <p14:creationId xmlns:p14="http://schemas.microsoft.com/office/powerpoint/2010/main" val="17033379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extLst>
      <p:ext uri="{BB962C8B-B14F-4D97-AF65-F5344CB8AC3E}">
        <p14:creationId xmlns:p14="http://schemas.microsoft.com/office/powerpoint/2010/main" val="21485402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extLst>
      <p:ext uri="{BB962C8B-B14F-4D97-AF65-F5344CB8AC3E}">
        <p14:creationId xmlns:p14="http://schemas.microsoft.com/office/powerpoint/2010/main" val="41261339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extLst>
      <p:ext uri="{BB962C8B-B14F-4D97-AF65-F5344CB8AC3E}">
        <p14:creationId xmlns:p14="http://schemas.microsoft.com/office/powerpoint/2010/main" val="5644464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US"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extLst>
      <p:ext uri="{BB962C8B-B14F-4D97-AF65-F5344CB8AC3E}">
        <p14:creationId xmlns:p14="http://schemas.microsoft.com/office/powerpoint/2010/main" val="30310800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extLst>
      <p:ext uri="{BB962C8B-B14F-4D97-AF65-F5344CB8AC3E}">
        <p14:creationId xmlns:p14="http://schemas.microsoft.com/office/powerpoint/2010/main" val="28495160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extLst>
      <p:ext uri="{BB962C8B-B14F-4D97-AF65-F5344CB8AC3E}">
        <p14:creationId xmlns:p14="http://schemas.microsoft.com/office/powerpoint/2010/main" val="21180976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extLst>
      <p:ext uri="{BB962C8B-B14F-4D97-AF65-F5344CB8AC3E}">
        <p14:creationId xmlns:p14="http://schemas.microsoft.com/office/powerpoint/2010/main" val="34277156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extLst>
      <p:ext uri="{BB962C8B-B14F-4D97-AF65-F5344CB8AC3E}">
        <p14:creationId xmlns:p14="http://schemas.microsoft.com/office/powerpoint/2010/main" val="5436619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SzPts val="1400"/>
              <a:buAutoNum type="arabicPeriod"/>
            </a:pPr>
            <a:r>
              <a:rPr lang="en-US" dirty="0"/>
              <a:t>https://</a:t>
            </a:r>
            <a:r>
              <a:rPr lang="en-US" dirty="0" err="1"/>
              <a:t>www.invensislearning.com</a:t>
            </a:r>
            <a:r>
              <a:rPr lang="en-US" dirty="0"/>
              <a:t>/blog/5-whys-root-cause-analysis/</a:t>
            </a:r>
          </a:p>
          <a:p>
            <a:pPr marL="228600" lvl="0" indent="-228600" algn="l" rtl="0">
              <a:lnSpc>
                <a:spcPct val="100000"/>
              </a:lnSpc>
              <a:spcBef>
                <a:spcPts val="0"/>
              </a:spcBef>
              <a:spcAft>
                <a:spcPts val="0"/>
              </a:spcAft>
              <a:buSzPts val="1400"/>
              <a:buAutoNum type="arabicPeriod"/>
            </a:pPr>
            <a:r>
              <a:rPr lang="en-US" dirty="0"/>
              <a:t>http://</a:t>
            </a:r>
            <a:r>
              <a:rPr lang="en-US" dirty="0" err="1"/>
              <a:t>andrew.mcgiffert.id.au</a:t>
            </a:r>
            <a:r>
              <a:rPr lang="en-US" dirty="0"/>
              <a:t>/blog/the-domino-theory-an-incident-analysis-tool/</a:t>
            </a:r>
          </a:p>
          <a:p>
            <a:pPr marL="228600" lvl="0" indent="-228600" algn="l" rtl="0">
              <a:lnSpc>
                <a:spcPct val="100000"/>
              </a:lnSpc>
              <a:spcBef>
                <a:spcPts val="0"/>
              </a:spcBef>
              <a:spcAft>
                <a:spcPts val="0"/>
              </a:spcAft>
              <a:buSzPts val="1400"/>
              <a:buAutoNum type="arabicPeriod"/>
            </a:pPr>
            <a:r>
              <a:rPr lang="en-US" dirty="0"/>
              <a:t>https://</a:t>
            </a:r>
            <a:r>
              <a:rPr lang="en-US" dirty="0" err="1"/>
              <a:t>www.invensislearning.com</a:t>
            </a:r>
            <a:r>
              <a:rPr lang="en-US" dirty="0"/>
              <a:t>/blog/fishbone-diagram-for-root-cause-analysis/</a:t>
            </a:r>
          </a:p>
          <a:p>
            <a:pPr marL="228600" lvl="0" indent="-228600" algn="l" rtl="0">
              <a:lnSpc>
                <a:spcPct val="100000"/>
              </a:lnSpc>
              <a:spcBef>
                <a:spcPts val="0"/>
              </a:spcBef>
              <a:spcAft>
                <a:spcPts val="0"/>
              </a:spcAft>
              <a:buSzPts val="1400"/>
              <a:buAutoNum type="arabicPeriod"/>
            </a:pPr>
            <a:r>
              <a:rPr lang="en-US" dirty="0"/>
              <a:t>https://</a:t>
            </a:r>
            <a:r>
              <a:rPr lang="en-US" dirty="0" err="1"/>
              <a:t>hfacs.com</a:t>
            </a:r>
            <a:r>
              <a:rPr lang="en-US" dirty="0"/>
              <a:t>/</a:t>
            </a:r>
            <a:r>
              <a:rPr lang="en-US" dirty="0" err="1"/>
              <a:t>hfacs-framework.html</a:t>
            </a:r>
            <a:endParaRPr lang="en-US" dirty="0"/>
          </a:p>
          <a:p>
            <a:pPr marL="228600" lvl="0" indent="-228600" algn="l" rtl="0">
              <a:lnSpc>
                <a:spcPct val="100000"/>
              </a:lnSpc>
              <a:spcBef>
                <a:spcPts val="0"/>
              </a:spcBef>
              <a:spcAft>
                <a:spcPts val="0"/>
              </a:spcAft>
              <a:buSzPts val="1400"/>
              <a:buAutoNum type="arabicPeriod"/>
            </a:pPr>
            <a:r>
              <a:rPr lang="en-US" dirty="0"/>
              <a:t>https://</a:t>
            </a:r>
            <a:r>
              <a:rPr lang="en-US" dirty="0" err="1"/>
              <a:t>www.saif.com</a:t>
            </a:r>
            <a:r>
              <a:rPr lang="en-US" dirty="0"/>
              <a:t>/safety-and-health/topics/be-a-leader/accident-and-incident-</a:t>
            </a:r>
            <a:r>
              <a:rPr lang="en-US" dirty="0" err="1"/>
              <a:t>analysis.html</a:t>
            </a:r>
            <a:endParaRPr lang="en-US" dirty="0"/>
          </a:p>
          <a:p>
            <a:pPr marL="228600" lvl="0" indent="-228600" algn="l" rtl="0">
              <a:lnSpc>
                <a:spcPct val="100000"/>
              </a:lnSpc>
              <a:spcBef>
                <a:spcPts val="0"/>
              </a:spcBef>
              <a:spcAft>
                <a:spcPts val="0"/>
              </a:spcAft>
              <a:buSzPts val="1400"/>
              <a:buAutoNum type="arabicPeriod"/>
            </a:pPr>
            <a:r>
              <a:rPr lang="en-US" dirty="0">
                <a:hlinkClick r:id="rId3"/>
              </a:rPr>
              <a:t>https://osha.oregon.gov/edu/Documents/workshop-materials/1-110w.pdf#page=25</a:t>
            </a:r>
            <a:r>
              <a:rPr lang="en-US" dirty="0"/>
              <a:t> </a:t>
            </a: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extLst>
      <p:ext uri="{BB962C8B-B14F-4D97-AF65-F5344CB8AC3E}">
        <p14:creationId xmlns:p14="http://schemas.microsoft.com/office/powerpoint/2010/main" val="7625031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extLst>
      <p:ext uri="{BB962C8B-B14F-4D97-AF65-F5344CB8AC3E}">
        <p14:creationId xmlns:p14="http://schemas.microsoft.com/office/powerpoint/2010/main" val="28019021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extLst>
      <p:ext uri="{BB962C8B-B14F-4D97-AF65-F5344CB8AC3E}">
        <p14:creationId xmlns:p14="http://schemas.microsoft.com/office/powerpoint/2010/main" val="10852481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extLst>
      <p:ext uri="{BB962C8B-B14F-4D97-AF65-F5344CB8AC3E}">
        <p14:creationId xmlns:p14="http://schemas.microsoft.com/office/powerpoint/2010/main" val="7577653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extLst>
      <p:ext uri="{BB962C8B-B14F-4D97-AF65-F5344CB8AC3E}">
        <p14:creationId xmlns:p14="http://schemas.microsoft.com/office/powerpoint/2010/main" val="17054447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extLst>
      <p:ext uri="{BB962C8B-B14F-4D97-AF65-F5344CB8AC3E}">
        <p14:creationId xmlns:p14="http://schemas.microsoft.com/office/powerpoint/2010/main" val="4229763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2 https://</a:t>
            </a:r>
            <a:r>
              <a:rPr lang="en-US" dirty="0" err="1"/>
              <a:t>www.oregonlegislature.gov</a:t>
            </a:r>
            <a:r>
              <a:rPr lang="en-US" dirty="0"/>
              <a:t>/</a:t>
            </a:r>
            <a:r>
              <a:rPr lang="en-US" dirty="0" err="1"/>
              <a:t>bills_laws</a:t>
            </a:r>
            <a:r>
              <a:rPr lang="en-US" dirty="0"/>
              <a:t>/</a:t>
            </a:r>
            <a:r>
              <a:rPr lang="en-US" dirty="0" err="1"/>
              <a:t>ors</a:t>
            </a:r>
            <a:r>
              <a:rPr lang="en-US" dirty="0"/>
              <a:t>/ors654.html</a:t>
            </a:r>
          </a:p>
          <a:p>
            <a:pPr marL="0" lvl="0" indent="0" algn="l" rtl="0">
              <a:lnSpc>
                <a:spcPct val="100000"/>
              </a:lnSpc>
              <a:spcBef>
                <a:spcPts val="0"/>
              </a:spcBef>
              <a:spcAft>
                <a:spcPts val="0"/>
              </a:spcAft>
              <a:buSzPts val="1400"/>
              <a:buNone/>
            </a:pPr>
            <a:r>
              <a:rPr lang="en-US" dirty="0"/>
              <a:t>3 https://</a:t>
            </a:r>
            <a:r>
              <a:rPr lang="en-US" dirty="0" err="1"/>
              <a:t>osha.oregon.gov</a:t>
            </a:r>
            <a:r>
              <a:rPr lang="en-US" dirty="0"/>
              <a:t>/</a:t>
            </a:r>
            <a:r>
              <a:rPr lang="en-US" dirty="0" err="1"/>
              <a:t>OSHARules</a:t>
            </a:r>
            <a:r>
              <a:rPr lang="en-US" dirty="0"/>
              <a:t>/div1/437-001-0760.pdf</a:t>
            </a:r>
          </a:p>
          <a:p>
            <a:pPr marL="0" lvl="0" indent="0" algn="l" rtl="0">
              <a:lnSpc>
                <a:spcPct val="100000"/>
              </a:lnSpc>
              <a:spcBef>
                <a:spcPts val="0"/>
              </a:spcBef>
              <a:spcAft>
                <a:spcPts val="0"/>
              </a:spcAft>
              <a:buSzPts val="1400"/>
              <a:buNone/>
            </a:pPr>
            <a:r>
              <a:rPr lang="en-US" dirty="0"/>
              <a:t>4 https://</a:t>
            </a:r>
            <a:r>
              <a:rPr lang="en-US" dirty="0" err="1"/>
              <a:t>osha.oregon.gov</a:t>
            </a:r>
            <a:r>
              <a:rPr lang="en-US" dirty="0"/>
              <a:t>/</a:t>
            </a:r>
            <a:r>
              <a:rPr lang="en-US" dirty="0" err="1"/>
              <a:t>OSHARules</a:t>
            </a:r>
            <a:r>
              <a:rPr lang="en-US" dirty="0"/>
              <a:t>/div1/437-001-0765.pdf</a:t>
            </a:r>
          </a:p>
          <a:p>
            <a:pPr marL="0" lvl="0" indent="0" algn="l" rtl="0">
              <a:lnSpc>
                <a:spcPct val="100000"/>
              </a:lnSpc>
              <a:spcBef>
                <a:spcPts val="0"/>
              </a:spcBef>
              <a:spcAft>
                <a:spcPts val="0"/>
              </a:spcAft>
              <a:buSzPts val="1400"/>
              <a:buNone/>
            </a:pPr>
            <a:r>
              <a:rPr lang="en-US" dirty="0"/>
              <a:t>5 https://</a:t>
            </a:r>
            <a:r>
              <a:rPr lang="en-US" dirty="0" err="1"/>
              <a:t>osha.oregon.gov</a:t>
            </a:r>
            <a:r>
              <a:rPr lang="en-US" dirty="0"/>
              <a:t>/</a:t>
            </a:r>
            <a:r>
              <a:rPr lang="en-US" dirty="0" err="1"/>
              <a:t>OSHARules</a:t>
            </a:r>
            <a:r>
              <a:rPr lang="en-US" dirty="0"/>
              <a:t>/div1/437-001-0053-0099.pdf</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extLst>
      <p:ext uri="{BB962C8B-B14F-4D97-AF65-F5344CB8AC3E}">
        <p14:creationId xmlns:p14="http://schemas.microsoft.com/office/powerpoint/2010/main" val="27030080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extLst>
      <p:ext uri="{BB962C8B-B14F-4D97-AF65-F5344CB8AC3E}">
        <p14:creationId xmlns:p14="http://schemas.microsoft.com/office/powerpoint/2010/main" val="39083720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https://</a:t>
            </a:r>
            <a:r>
              <a:rPr lang="en-US" dirty="0" err="1"/>
              <a:t>player.vimeo.com</a:t>
            </a:r>
            <a:r>
              <a:rPr lang="en-US" dirty="0"/>
              <a:t>/video/637311590</a:t>
            </a: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41</a:t>
            </a:fld>
            <a:endParaRPr/>
          </a:p>
        </p:txBody>
      </p:sp>
    </p:spTree>
    <p:extLst>
      <p:ext uri="{BB962C8B-B14F-4D97-AF65-F5344CB8AC3E}">
        <p14:creationId xmlns:p14="http://schemas.microsoft.com/office/powerpoint/2010/main" val="22534555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a:p>
        </p:txBody>
      </p:sp>
    </p:spTree>
    <p:extLst>
      <p:ext uri="{BB962C8B-B14F-4D97-AF65-F5344CB8AC3E}">
        <p14:creationId xmlns:p14="http://schemas.microsoft.com/office/powerpoint/2010/main" val="6707263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43</a:t>
            </a:fld>
            <a:endParaRPr/>
          </a:p>
        </p:txBody>
      </p:sp>
    </p:spTree>
    <p:extLst>
      <p:ext uri="{BB962C8B-B14F-4D97-AF65-F5344CB8AC3E}">
        <p14:creationId xmlns:p14="http://schemas.microsoft.com/office/powerpoint/2010/main" val="6985837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44</a:t>
            </a:fld>
            <a:endParaRPr/>
          </a:p>
        </p:txBody>
      </p:sp>
    </p:spTree>
    <p:extLst>
      <p:ext uri="{BB962C8B-B14F-4D97-AF65-F5344CB8AC3E}">
        <p14:creationId xmlns:p14="http://schemas.microsoft.com/office/powerpoint/2010/main" val="25099312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45</a:t>
            </a:fld>
            <a:endParaRPr/>
          </a:p>
        </p:txBody>
      </p:sp>
    </p:spTree>
    <p:extLst>
      <p:ext uri="{BB962C8B-B14F-4D97-AF65-F5344CB8AC3E}">
        <p14:creationId xmlns:p14="http://schemas.microsoft.com/office/powerpoint/2010/main" val="417684789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46</a:t>
            </a:fld>
            <a:endParaRPr/>
          </a:p>
        </p:txBody>
      </p:sp>
    </p:spTree>
    <p:extLst>
      <p:ext uri="{BB962C8B-B14F-4D97-AF65-F5344CB8AC3E}">
        <p14:creationId xmlns:p14="http://schemas.microsoft.com/office/powerpoint/2010/main" val="11333176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47</a:t>
            </a:fld>
            <a:endParaRPr/>
          </a:p>
        </p:txBody>
      </p:sp>
    </p:spTree>
    <p:extLst>
      <p:ext uri="{BB962C8B-B14F-4D97-AF65-F5344CB8AC3E}">
        <p14:creationId xmlns:p14="http://schemas.microsoft.com/office/powerpoint/2010/main" val="139235784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48</a:t>
            </a:fld>
            <a:endParaRPr/>
          </a:p>
        </p:txBody>
      </p:sp>
    </p:spTree>
    <p:extLst>
      <p:ext uri="{BB962C8B-B14F-4D97-AF65-F5344CB8AC3E}">
        <p14:creationId xmlns:p14="http://schemas.microsoft.com/office/powerpoint/2010/main" val="184116066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49</a:t>
            </a:fld>
            <a:endParaRPr/>
          </a:p>
        </p:txBody>
      </p:sp>
    </p:spTree>
    <p:extLst>
      <p:ext uri="{BB962C8B-B14F-4D97-AF65-F5344CB8AC3E}">
        <p14:creationId xmlns:p14="http://schemas.microsoft.com/office/powerpoint/2010/main" val="23302505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US"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extLst>
      <p:ext uri="{BB962C8B-B14F-4D97-AF65-F5344CB8AC3E}">
        <p14:creationId xmlns:p14="http://schemas.microsoft.com/office/powerpoint/2010/main" val="8897009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50</a:t>
            </a:fld>
            <a:endParaRPr/>
          </a:p>
        </p:txBody>
      </p:sp>
    </p:spTree>
    <p:extLst>
      <p:ext uri="{BB962C8B-B14F-4D97-AF65-F5344CB8AC3E}">
        <p14:creationId xmlns:p14="http://schemas.microsoft.com/office/powerpoint/2010/main" val="415327090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51</a:t>
            </a:fld>
            <a:endParaRPr/>
          </a:p>
        </p:txBody>
      </p:sp>
    </p:spTree>
    <p:extLst>
      <p:ext uri="{BB962C8B-B14F-4D97-AF65-F5344CB8AC3E}">
        <p14:creationId xmlns:p14="http://schemas.microsoft.com/office/powerpoint/2010/main" val="31557520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52</a:t>
            </a:fld>
            <a:endParaRPr/>
          </a:p>
        </p:txBody>
      </p:sp>
    </p:spTree>
    <p:extLst>
      <p:ext uri="{BB962C8B-B14F-4D97-AF65-F5344CB8AC3E}">
        <p14:creationId xmlns:p14="http://schemas.microsoft.com/office/powerpoint/2010/main" val="68091061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53</a:t>
            </a:fld>
            <a:endParaRPr/>
          </a:p>
        </p:txBody>
      </p:sp>
    </p:spTree>
    <p:extLst>
      <p:ext uri="{BB962C8B-B14F-4D97-AF65-F5344CB8AC3E}">
        <p14:creationId xmlns:p14="http://schemas.microsoft.com/office/powerpoint/2010/main" val="148918191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54</a:t>
            </a:fld>
            <a:endParaRPr/>
          </a:p>
        </p:txBody>
      </p:sp>
    </p:spTree>
    <p:extLst>
      <p:ext uri="{BB962C8B-B14F-4D97-AF65-F5344CB8AC3E}">
        <p14:creationId xmlns:p14="http://schemas.microsoft.com/office/powerpoint/2010/main" val="258884345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55</a:t>
            </a:fld>
            <a:endParaRPr/>
          </a:p>
        </p:txBody>
      </p:sp>
    </p:spTree>
    <p:extLst>
      <p:ext uri="{BB962C8B-B14F-4D97-AF65-F5344CB8AC3E}">
        <p14:creationId xmlns:p14="http://schemas.microsoft.com/office/powerpoint/2010/main" val="364282279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56</a:t>
            </a:fld>
            <a:endParaRPr/>
          </a:p>
        </p:txBody>
      </p:sp>
    </p:spTree>
    <p:extLst>
      <p:ext uri="{BB962C8B-B14F-4D97-AF65-F5344CB8AC3E}">
        <p14:creationId xmlns:p14="http://schemas.microsoft.com/office/powerpoint/2010/main" val="384054866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SzPts val="1400"/>
              <a:buAutoNum type="arabicPeriod"/>
            </a:pPr>
            <a:r>
              <a:rPr lang="en-US" dirty="0"/>
              <a:t>https://</a:t>
            </a:r>
            <a:r>
              <a:rPr lang="en-US" dirty="0" err="1"/>
              <a:t>www.osha.gov</a:t>
            </a:r>
            <a:r>
              <a:rPr lang="en-US" dirty="0"/>
              <a:t>/</a:t>
            </a:r>
            <a:r>
              <a:rPr lang="en-US" dirty="0" err="1"/>
              <a:t>safetypays</a:t>
            </a:r>
            <a:r>
              <a:rPr lang="en-US" dirty="0"/>
              <a:t>/</a:t>
            </a:r>
          </a:p>
          <a:p>
            <a:pPr marL="228600" lvl="0" indent="-228600" algn="l" rtl="0">
              <a:lnSpc>
                <a:spcPct val="100000"/>
              </a:lnSpc>
              <a:spcBef>
                <a:spcPts val="0"/>
              </a:spcBef>
              <a:spcAft>
                <a:spcPts val="0"/>
              </a:spcAft>
              <a:buSzPts val="1400"/>
              <a:buAutoNum type="arabicPeriod"/>
            </a:pPr>
            <a:r>
              <a:rPr lang="en-US" dirty="0"/>
              <a:t>https://</a:t>
            </a:r>
            <a:r>
              <a:rPr lang="en-US" dirty="0" err="1"/>
              <a:t>osha.oregon.gov</a:t>
            </a:r>
            <a:r>
              <a:rPr lang="en-US" dirty="0"/>
              <a:t>/pubs/reports/Pages/safety-</a:t>
            </a:r>
            <a:r>
              <a:rPr lang="en-US" dirty="0" err="1"/>
              <a:t>reports.aspx</a:t>
            </a: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57</a:t>
            </a:fld>
            <a:endParaRPr/>
          </a:p>
        </p:txBody>
      </p:sp>
    </p:spTree>
    <p:extLst>
      <p:ext uri="{BB962C8B-B14F-4D97-AF65-F5344CB8AC3E}">
        <p14:creationId xmlns:p14="http://schemas.microsoft.com/office/powerpoint/2010/main" val="173267607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58</a:t>
            </a:fld>
            <a:endParaRPr/>
          </a:p>
        </p:txBody>
      </p:sp>
    </p:spTree>
    <p:extLst>
      <p:ext uri="{BB962C8B-B14F-4D97-AF65-F5344CB8AC3E}">
        <p14:creationId xmlns:p14="http://schemas.microsoft.com/office/powerpoint/2010/main" val="91004954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59</a:t>
            </a:fld>
            <a:endParaRPr/>
          </a:p>
        </p:txBody>
      </p:sp>
    </p:spTree>
    <p:extLst>
      <p:ext uri="{BB962C8B-B14F-4D97-AF65-F5344CB8AC3E}">
        <p14:creationId xmlns:p14="http://schemas.microsoft.com/office/powerpoint/2010/main" val="30319074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US"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extLst>
      <p:ext uri="{BB962C8B-B14F-4D97-AF65-F5344CB8AC3E}">
        <p14:creationId xmlns:p14="http://schemas.microsoft.com/office/powerpoint/2010/main" val="357759489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https://</a:t>
            </a:r>
            <a:r>
              <a:rPr lang="en-US" dirty="0" err="1"/>
              <a:t>player.vimeo.com</a:t>
            </a:r>
            <a:r>
              <a:rPr lang="en-US" dirty="0"/>
              <a:t>/video/608033742</a:t>
            </a:r>
          </a:p>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60</a:t>
            </a:fld>
            <a:endParaRPr/>
          </a:p>
        </p:txBody>
      </p:sp>
    </p:spTree>
    <p:extLst>
      <p:ext uri="{BB962C8B-B14F-4D97-AF65-F5344CB8AC3E}">
        <p14:creationId xmlns:p14="http://schemas.microsoft.com/office/powerpoint/2010/main" val="336454398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61</a:t>
            </a:fld>
            <a:endParaRPr/>
          </a:p>
        </p:txBody>
      </p:sp>
    </p:spTree>
    <p:extLst>
      <p:ext uri="{BB962C8B-B14F-4D97-AF65-F5344CB8AC3E}">
        <p14:creationId xmlns:p14="http://schemas.microsoft.com/office/powerpoint/2010/main" val="329754387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3. https://</a:t>
            </a:r>
            <a:r>
              <a:rPr lang="en-US" dirty="0" err="1"/>
              <a:t>osha.oregon.gov</a:t>
            </a:r>
            <a:r>
              <a:rPr lang="en-US" dirty="0"/>
              <a:t>/</a:t>
            </a:r>
            <a:r>
              <a:rPr lang="en-US" dirty="0" err="1"/>
              <a:t>OSHAPubs</a:t>
            </a:r>
            <a:r>
              <a:rPr lang="en-US" dirty="0"/>
              <a:t>/</a:t>
            </a:r>
            <a:r>
              <a:rPr lang="en-US" dirty="0" err="1"/>
              <a:t>pubform</a:t>
            </a:r>
            <a:r>
              <a:rPr lang="en-US" dirty="0"/>
              <a:t>/form-investigating-an-accident-example1-sp.docx</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62</a:t>
            </a:fld>
            <a:endParaRPr/>
          </a:p>
        </p:txBody>
      </p:sp>
    </p:spTree>
    <p:extLst>
      <p:ext uri="{BB962C8B-B14F-4D97-AF65-F5344CB8AC3E}">
        <p14:creationId xmlns:p14="http://schemas.microsoft.com/office/powerpoint/2010/main" val="406386735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63</a:t>
            </a:fld>
            <a:endParaRPr/>
          </a:p>
        </p:txBody>
      </p:sp>
    </p:spTree>
    <p:extLst>
      <p:ext uri="{BB962C8B-B14F-4D97-AF65-F5344CB8AC3E}">
        <p14:creationId xmlns:p14="http://schemas.microsoft.com/office/powerpoint/2010/main" val="160533776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64</a:t>
            </a:fld>
            <a:endParaRPr/>
          </a:p>
        </p:txBody>
      </p:sp>
    </p:spTree>
    <p:extLst>
      <p:ext uri="{BB962C8B-B14F-4D97-AF65-F5344CB8AC3E}">
        <p14:creationId xmlns:p14="http://schemas.microsoft.com/office/powerpoint/2010/main" val="197440208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65</a:t>
            </a:fld>
            <a:endParaRPr/>
          </a:p>
        </p:txBody>
      </p:sp>
    </p:spTree>
    <p:extLst>
      <p:ext uri="{BB962C8B-B14F-4D97-AF65-F5344CB8AC3E}">
        <p14:creationId xmlns:p14="http://schemas.microsoft.com/office/powerpoint/2010/main" val="117580885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66</a:t>
            </a:fld>
            <a:endParaRPr/>
          </a:p>
        </p:txBody>
      </p:sp>
    </p:spTree>
    <p:extLst>
      <p:ext uri="{BB962C8B-B14F-4D97-AF65-F5344CB8AC3E}">
        <p14:creationId xmlns:p14="http://schemas.microsoft.com/office/powerpoint/2010/main" val="147851370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67</a:t>
            </a:fld>
            <a:endParaRPr/>
          </a:p>
        </p:txBody>
      </p:sp>
    </p:spTree>
    <p:extLst>
      <p:ext uri="{BB962C8B-B14F-4D97-AF65-F5344CB8AC3E}">
        <p14:creationId xmlns:p14="http://schemas.microsoft.com/office/powerpoint/2010/main" val="392014308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68</a:t>
            </a:fld>
            <a:endParaRPr/>
          </a:p>
        </p:txBody>
      </p:sp>
    </p:spTree>
    <p:extLst>
      <p:ext uri="{BB962C8B-B14F-4D97-AF65-F5344CB8AC3E}">
        <p14:creationId xmlns:p14="http://schemas.microsoft.com/office/powerpoint/2010/main" val="396641402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69</a:t>
            </a:fld>
            <a:endParaRPr/>
          </a:p>
        </p:txBody>
      </p:sp>
    </p:spTree>
    <p:extLst>
      <p:ext uri="{BB962C8B-B14F-4D97-AF65-F5344CB8AC3E}">
        <p14:creationId xmlns:p14="http://schemas.microsoft.com/office/powerpoint/2010/main" val="4412613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7 https://</a:t>
            </a:r>
            <a:r>
              <a:rPr lang="en-US" dirty="0" err="1"/>
              <a:t>osha.oregon.gov</a:t>
            </a:r>
            <a:r>
              <a:rPr lang="en-US" dirty="0"/>
              <a:t>/</a:t>
            </a:r>
            <a:r>
              <a:rPr lang="en-US" dirty="0" err="1"/>
              <a:t>OSHARules</a:t>
            </a:r>
            <a:r>
              <a:rPr lang="en-US" dirty="0"/>
              <a:t>/div1/437-001-0704-0742.pdf</a:t>
            </a:r>
          </a:p>
          <a:p>
            <a:pPr marL="0" lvl="0" indent="0" algn="l" rtl="0">
              <a:lnSpc>
                <a:spcPct val="100000"/>
              </a:lnSpc>
              <a:spcBef>
                <a:spcPts val="0"/>
              </a:spcBef>
              <a:spcAft>
                <a:spcPts val="0"/>
              </a:spcAft>
              <a:buSzPts val="1400"/>
              <a:buNone/>
            </a:pPr>
            <a:r>
              <a:rPr lang="en-US" dirty="0"/>
              <a:t>8 https://</a:t>
            </a:r>
            <a:r>
              <a:rPr lang="en-US" dirty="0" err="1"/>
              <a:t>osha.oregon.gov</a:t>
            </a:r>
            <a:r>
              <a:rPr lang="en-US" dirty="0"/>
              <a:t>/essentials/Pages/report-fatality-or-</a:t>
            </a:r>
            <a:r>
              <a:rPr lang="en-US" dirty="0" err="1"/>
              <a:t>injury.aspx</a:t>
            </a:r>
            <a:endParaRPr lang="en-US" dirty="0"/>
          </a:p>
          <a:p>
            <a:pPr marL="0" lvl="0" indent="0" algn="l" rtl="0">
              <a:lnSpc>
                <a:spcPct val="100000"/>
              </a:lnSpc>
              <a:spcBef>
                <a:spcPts val="0"/>
              </a:spcBef>
              <a:spcAft>
                <a:spcPts val="0"/>
              </a:spcAft>
              <a:buSzPts val="1400"/>
              <a:buNone/>
            </a:pPr>
            <a:r>
              <a:rPr lang="en-US" dirty="0"/>
              <a:t>9 https://</a:t>
            </a:r>
            <a:r>
              <a:rPr lang="en-US" dirty="0" err="1"/>
              <a:t>osha.oregon.gov</a:t>
            </a:r>
            <a:r>
              <a:rPr lang="en-US" dirty="0"/>
              <a:t>/Pages/topics/recordkeeping-and-</a:t>
            </a:r>
            <a:r>
              <a:rPr lang="en-US" dirty="0" err="1"/>
              <a:t>reporting.aspx</a:t>
            </a:r>
            <a:endParaRPr lang="en-US" dirty="0"/>
          </a:p>
          <a:p>
            <a:pPr marL="0" lvl="0" indent="0" algn="l" rtl="0">
              <a:lnSpc>
                <a:spcPct val="100000"/>
              </a:lnSpc>
              <a:spcBef>
                <a:spcPts val="0"/>
              </a:spcBef>
              <a:spcAft>
                <a:spcPts val="0"/>
              </a:spcAft>
              <a:buSzPts val="1400"/>
              <a:buNone/>
            </a:pPr>
            <a:r>
              <a:rPr lang="en-US" dirty="0"/>
              <a:t>10 https://</a:t>
            </a:r>
            <a:r>
              <a:rPr lang="en-US" dirty="0" err="1"/>
              <a:t>osha.oregon.gov</a:t>
            </a:r>
            <a:r>
              <a:rPr lang="en-US" dirty="0"/>
              <a:t>/</a:t>
            </a:r>
            <a:r>
              <a:rPr lang="en-US" dirty="0" err="1"/>
              <a:t>edu</a:t>
            </a:r>
            <a:r>
              <a:rPr lang="en-US" dirty="0"/>
              <a:t>/courses/Pages/recordkeeping-and-reporting-online-</a:t>
            </a:r>
            <a:r>
              <a:rPr lang="en-US" dirty="0" err="1"/>
              <a:t>course.aspx</a:t>
            </a:r>
            <a:endParaRPr lang="en-US"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extLst>
      <p:ext uri="{BB962C8B-B14F-4D97-AF65-F5344CB8AC3E}">
        <p14:creationId xmlns:p14="http://schemas.microsoft.com/office/powerpoint/2010/main" val="249514291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70</a:t>
            </a:fld>
            <a:endParaRPr/>
          </a:p>
        </p:txBody>
      </p:sp>
    </p:spTree>
    <p:extLst>
      <p:ext uri="{BB962C8B-B14F-4D97-AF65-F5344CB8AC3E}">
        <p14:creationId xmlns:p14="http://schemas.microsoft.com/office/powerpoint/2010/main" val="202436665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71</a:t>
            </a:fld>
            <a:endParaRPr/>
          </a:p>
        </p:txBody>
      </p:sp>
    </p:spTree>
    <p:extLst>
      <p:ext uri="{BB962C8B-B14F-4D97-AF65-F5344CB8AC3E}">
        <p14:creationId xmlns:p14="http://schemas.microsoft.com/office/powerpoint/2010/main" val="331205201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72</a:t>
            </a:fld>
            <a:endParaRPr/>
          </a:p>
        </p:txBody>
      </p:sp>
    </p:spTree>
    <p:extLst>
      <p:ext uri="{BB962C8B-B14F-4D97-AF65-F5344CB8AC3E}">
        <p14:creationId xmlns:p14="http://schemas.microsoft.com/office/powerpoint/2010/main" val="256662996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3. https://</a:t>
            </a:r>
            <a:r>
              <a:rPr lang="en-US" dirty="0" err="1"/>
              <a:t>osha.oregon.gov</a:t>
            </a:r>
            <a:r>
              <a:rPr lang="en-US" dirty="0"/>
              <a:t>/</a:t>
            </a:r>
            <a:r>
              <a:rPr lang="en-US" dirty="0" err="1"/>
              <a:t>OSHAPubs</a:t>
            </a:r>
            <a:r>
              <a:rPr lang="en-US" dirty="0"/>
              <a:t>/</a:t>
            </a:r>
            <a:r>
              <a:rPr lang="en-US" dirty="0" err="1"/>
              <a:t>pubform</a:t>
            </a:r>
            <a:r>
              <a:rPr lang="en-US" dirty="0"/>
              <a:t>/form-investigating-an-accident-example1.docx</a:t>
            </a: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73</a:t>
            </a:fld>
            <a:endParaRPr/>
          </a:p>
        </p:txBody>
      </p:sp>
    </p:spTree>
    <p:extLst>
      <p:ext uri="{BB962C8B-B14F-4D97-AF65-F5344CB8AC3E}">
        <p14:creationId xmlns:p14="http://schemas.microsoft.com/office/powerpoint/2010/main" val="300033355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https://</a:t>
            </a:r>
            <a:r>
              <a:rPr lang="en-US" dirty="0" err="1"/>
              <a:t>player.vimeo.com</a:t>
            </a:r>
            <a:r>
              <a:rPr lang="en-US" dirty="0"/>
              <a:t>/video/637311590</a:t>
            </a: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74</a:t>
            </a:fld>
            <a:endParaRPr/>
          </a:p>
        </p:txBody>
      </p:sp>
    </p:spTree>
    <p:extLst>
      <p:ext uri="{BB962C8B-B14F-4D97-AF65-F5344CB8AC3E}">
        <p14:creationId xmlns:p14="http://schemas.microsoft.com/office/powerpoint/2010/main" val="184911207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75</a:t>
            </a:fld>
            <a:endParaRPr/>
          </a:p>
        </p:txBody>
      </p:sp>
    </p:spTree>
    <p:extLst>
      <p:ext uri="{BB962C8B-B14F-4D97-AF65-F5344CB8AC3E}">
        <p14:creationId xmlns:p14="http://schemas.microsoft.com/office/powerpoint/2010/main" val="342884655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76</a:t>
            </a:fld>
            <a:endParaRPr/>
          </a:p>
        </p:txBody>
      </p:sp>
    </p:spTree>
    <p:extLst>
      <p:ext uri="{BB962C8B-B14F-4D97-AF65-F5344CB8AC3E}">
        <p14:creationId xmlns:p14="http://schemas.microsoft.com/office/powerpoint/2010/main" val="133761794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77</a:t>
            </a:fld>
            <a:endParaRPr/>
          </a:p>
        </p:txBody>
      </p:sp>
    </p:spTree>
    <p:extLst>
      <p:ext uri="{BB962C8B-B14F-4D97-AF65-F5344CB8AC3E}">
        <p14:creationId xmlns:p14="http://schemas.microsoft.com/office/powerpoint/2010/main" val="62418072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78</a:t>
            </a:fld>
            <a:endParaRPr/>
          </a:p>
        </p:txBody>
      </p:sp>
    </p:spTree>
    <p:extLst>
      <p:ext uri="{BB962C8B-B14F-4D97-AF65-F5344CB8AC3E}">
        <p14:creationId xmlns:p14="http://schemas.microsoft.com/office/powerpoint/2010/main" val="123104828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79</a:t>
            </a:fld>
            <a:endParaRPr/>
          </a:p>
        </p:txBody>
      </p:sp>
    </p:spTree>
    <p:extLst>
      <p:ext uri="{BB962C8B-B14F-4D97-AF65-F5344CB8AC3E}">
        <p14:creationId xmlns:p14="http://schemas.microsoft.com/office/powerpoint/2010/main" val="5361014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US"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extLst>
      <p:ext uri="{BB962C8B-B14F-4D97-AF65-F5344CB8AC3E}">
        <p14:creationId xmlns:p14="http://schemas.microsoft.com/office/powerpoint/2010/main" val="300042271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80</a:t>
            </a:fld>
            <a:endParaRPr/>
          </a:p>
        </p:txBody>
      </p:sp>
    </p:spTree>
    <p:extLst>
      <p:ext uri="{BB962C8B-B14F-4D97-AF65-F5344CB8AC3E}">
        <p14:creationId xmlns:p14="http://schemas.microsoft.com/office/powerpoint/2010/main" val="238802687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SzPts val="1400"/>
              <a:buAutoNum type="arabicPeriod"/>
            </a:pPr>
            <a:r>
              <a:rPr lang="en-US" dirty="0"/>
              <a:t>https://</a:t>
            </a:r>
            <a:r>
              <a:rPr lang="en-US" dirty="0" err="1"/>
              <a:t>osha.oregon.gov</a:t>
            </a:r>
            <a:r>
              <a:rPr lang="en-US" dirty="0"/>
              <a:t>/pubs/Pages/Rules-With-</a:t>
            </a:r>
            <a:r>
              <a:rPr lang="en-US" dirty="0" err="1"/>
              <a:t>Requirements.aspx</a:t>
            </a:r>
            <a:endParaRPr lang="en-US" dirty="0"/>
          </a:p>
          <a:p>
            <a:pPr marL="228600" lvl="0" indent="-228600" algn="l" rtl="0">
              <a:lnSpc>
                <a:spcPct val="100000"/>
              </a:lnSpc>
              <a:spcBef>
                <a:spcPts val="0"/>
              </a:spcBef>
              <a:spcAft>
                <a:spcPts val="0"/>
              </a:spcAft>
              <a:buSzPts val="1400"/>
              <a:buAutoNum type="arabicPeriod"/>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81</a:t>
            </a:fld>
            <a:endParaRPr/>
          </a:p>
        </p:txBody>
      </p:sp>
    </p:spTree>
    <p:extLst>
      <p:ext uri="{BB962C8B-B14F-4D97-AF65-F5344CB8AC3E}">
        <p14:creationId xmlns:p14="http://schemas.microsoft.com/office/powerpoint/2010/main" val="125064701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b3e8f5dbd0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gb3e8f5dbd0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8" name="Google Shape;618;gb3e8f5dbd0_0_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82</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b3e8f5dbd0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gb3e8f5dbd0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618" name="Google Shape;618;gb3e8f5dbd0_0_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83</a:t>
            </a:fld>
            <a:endParaRPr/>
          </a:p>
        </p:txBody>
      </p:sp>
    </p:spTree>
    <p:extLst>
      <p:ext uri="{BB962C8B-B14F-4D97-AF65-F5344CB8AC3E}">
        <p14:creationId xmlns:p14="http://schemas.microsoft.com/office/powerpoint/2010/main" val="44781785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b3e8f5dbd0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gb3e8f5dbd0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8" name="Google Shape;618;gb3e8f5dbd0_0_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84</a:t>
            </a:fld>
            <a:endParaRPr/>
          </a:p>
        </p:txBody>
      </p:sp>
    </p:spTree>
    <p:extLst>
      <p:ext uri="{BB962C8B-B14F-4D97-AF65-F5344CB8AC3E}">
        <p14:creationId xmlns:p14="http://schemas.microsoft.com/office/powerpoint/2010/main" val="89619029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b3e8f5dbd0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gb3e8f5dbd0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8" name="Google Shape;618;gb3e8f5dbd0_0_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85</a:t>
            </a:fld>
            <a:endParaRPr/>
          </a:p>
        </p:txBody>
      </p:sp>
    </p:spTree>
    <p:extLst>
      <p:ext uri="{BB962C8B-B14F-4D97-AF65-F5344CB8AC3E}">
        <p14:creationId xmlns:p14="http://schemas.microsoft.com/office/powerpoint/2010/main" val="70428065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b3e8f5dbd0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gb3e8f5dbd0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8" name="Google Shape;618;gb3e8f5dbd0_0_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86</a:t>
            </a:fld>
            <a:endParaRPr/>
          </a:p>
        </p:txBody>
      </p:sp>
    </p:spTree>
    <p:extLst>
      <p:ext uri="{BB962C8B-B14F-4D97-AF65-F5344CB8AC3E}">
        <p14:creationId xmlns:p14="http://schemas.microsoft.com/office/powerpoint/2010/main" val="341844790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gafa52f6668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2" name="Google Shape;672;gafa52f6668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Answers</a:t>
            </a:r>
            <a:endParaRPr/>
          </a:p>
        </p:txBody>
      </p:sp>
      <p:sp>
        <p:nvSpPr>
          <p:cNvPr id="673" name="Google Shape;673;gafa52f6668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87</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gaabb6530bf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3" name="Google Shape;683;gaabb6530bf_0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https://</a:t>
            </a:r>
            <a:r>
              <a:rPr lang="en-US" dirty="0" err="1"/>
              <a:t>osha.oregon.gov</a:t>
            </a:r>
            <a:r>
              <a:rPr lang="en-US" dirty="0"/>
              <a:t>/Pages/</a:t>
            </a:r>
            <a:r>
              <a:rPr lang="en-US" dirty="0" err="1"/>
              <a:t>az-index.aspx</a:t>
            </a: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https://</a:t>
            </a:r>
            <a:r>
              <a:rPr lang="en-US" dirty="0" err="1"/>
              <a:t>osha.oregon.gov</a:t>
            </a:r>
            <a:r>
              <a:rPr lang="en-US" dirty="0"/>
              <a:t>/consult/Pages/</a:t>
            </a:r>
            <a:r>
              <a:rPr lang="en-US" dirty="0" err="1"/>
              <a:t>index.aspx</a:t>
            </a: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https://</a:t>
            </a:r>
            <a:r>
              <a:rPr lang="en-US" dirty="0" err="1"/>
              <a:t>osha.oregon.gov</a:t>
            </a:r>
            <a:r>
              <a:rPr lang="en-US" dirty="0"/>
              <a:t>/Pages/topics/accident-</a:t>
            </a:r>
            <a:r>
              <a:rPr lang="en-US" dirty="0" err="1"/>
              <a:t>investigation.aspx</a:t>
            </a: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https://</a:t>
            </a:r>
            <a:r>
              <a:rPr lang="en-US" dirty="0" err="1"/>
              <a:t>osha.oregon.gov</a:t>
            </a:r>
            <a:r>
              <a:rPr lang="en-US" dirty="0"/>
              <a:t>/</a:t>
            </a:r>
            <a:r>
              <a:rPr lang="en-US" dirty="0" err="1"/>
              <a:t>edu</a:t>
            </a:r>
            <a:r>
              <a:rPr lang="en-US" dirty="0"/>
              <a:t>/courses/</a:t>
            </a:r>
            <a:r>
              <a:rPr lang="en-US" dirty="0" err="1"/>
              <a:t>espanol</a:t>
            </a:r>
            <a:r>
              <a:rPr lang="en-US" dirty="0"/>
              <a:t>/Pages/</a:t>
            </a:r>
            <a:r>
              <a:rPr lang="en-US" dirty="0" err="1"/>
              <a:t>default.aspx</a:t>
            </a: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https://</a:t>
            </a:r>
            <a:r>
              <a:rPr lang="en-US" dirty="0" err="1"/>
              <a:t>osha.oregon.gov</a:t>
            </a:r>
            <a:r>
              <a:rPr lang="en-US" dirty="0"/>
              <a:t>/consult/Pages/</a:t>
            </a:r>
            <a:r>
              <a:rPr lang="en-US" dirty="0" err="1"/>
              <a:t>index.aspx</a:t>
            </a: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https://</a:t>
            </a:r>
            <a:r>
              <a:rPr lang="en-US" dirty="0" err="1"/>
              <a:t>osha.oregon.gov</a:t>
            </a:r>
            <a:r>
              <a:rPr lang="en-US" dirty="0"/>
              <a:t>/workers/Pages/</a:t>
            </a:r>
            <a:r>
              <a:rPr lang="en-US" dirty="0" err="1"/>
              <a:t>index.aspx</a:t>
            </a: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dirty="0"/>
          </a:p>
        </p:txBody>
      </p:sp>
      <p:sp>
        <p:nvSpPr>
          <p:cNvPr id="684" name="Google Shape;684;gaabb6530bf_0_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88</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6" name="Google Shape;716;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17" name="Google Shape;717;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US"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extLst>
      <p:ext uri="{BB962C8B-B14F-4D97-AF65-F5344CB8AC3E}">
        <p14:creationId xmlns:p14="http://schemas.microsoft.com/office/powerpoint/2010/main" val="182976722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gaabb6530bf_0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7" name="Google Shape;697;gaabb6530bf_0_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698" name="Google Shape;698;gaabb6530bf_0_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90</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5"/>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2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2F2F2">
            <a:alpha val="50196"/>
          </a:srgbClr>
        </a:solidFill>
        <a:effectLst/>
      </p:bgPr>
    </p:bg>
    <p:spTree>
      <p:nvGrpSpPr>
        <p:cNvPr id="1" name="Shape 9"/>
        <p:cNvGrpSpPr/>
        <p:nvPr/>
      </p:nvGrpSpPr>
      <p:grpSpPr>
        <a:xfrm>
          <a:off x="0" y="0"/>
          <a:ext cx="0" cy="0"/>
          <a:chOff x="0" y="0"/>
          <a:chExt cx="0" cy="0"/>
        </a:xfrm>
      </p:grpSpPr>
      <p:sp>
        <p:nvSpPr>
          <p:cNvPr id="10" name="Google Shape;10;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s://osha.oregon.gov/OSHARules/div1/437-001-0053-0099.pdf"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hyperlink" Target="https://vimeo.com/740446626" TargetMode="External"/><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hyperlink" Target="https://osha.oregon.gov/OSHARules/div1/437-001-0765.pdf"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hyperlink" Target="https://vimeo.com/637311590" TargetMode="External"/><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8" Type="http://schemas.openxmlformats.org/officeDocument/2006/relationships/hyperlink" Target="https://osha.oregon.gov/edu/Documents/workshop-materials/1-110w.pdf#page=25" TargetMode="External"/><Relationship Id="rId3" Type="http://schemas.openxmlformats.org/officeDocument/2006/relationships/hyperlink" Target="https://www.invensislearning.com/blog/5-whys-root-cause-analysis/" TargetMode="External"/><Relationship Id="rId7" Type="http://schemas.openxmlformats.org/officeDocument/2006/relationships/hyperlink" Target="https://www.saif.com/safety-and-health/topics/be-a-leader/accident-and-incident-analysis.html" TargetMode="External"/><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hyperlink" Target="https://hfacs.com/hfacs-framework.html" TargetMode="External"/><Relationship Id="rId5" Type="http://schemas.openxmlformats.org/officeDocument/2006/relationships/hyperlink" Target="https://www.invensislearning.com/blog/fishbone-diagram-for-root-cause-analysis/" TargetMode="External"/><Relationship Id="rId10" Type="http://schemas.openxmlformats.org/officeDocument/2006/relationships/image" Target="../media/image28.png"/><Relationship Id="rId4" Type="http://schemas.openxmlformats.org/officeDocument/2006/relationships/hyperlink" Target="http://andrew.mcgiffert.id.au/blog/the-domino-theory-an-incident-analysis-tool/" TargetMode="External"/><Relationship Id="rId9"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s://www.oregonlegislature.gov/bills_laws/ors/ors654.html" TargetMode="External"/><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hyperlink" Target="https://osha.oregon.gov/OSHARules/div1/437-001-0053-0099.pdf" TargetMode="External"/><Relationship Id="rId5" Type="http://schemas.openxmlformats.org/officeDocument/2006/relationships/hyperlink" Target="https://osha.oregon.gov/OSHARules/div1/437-001-0765.pdf" TargetMode="External"/><Relationship Id="rId4" Type="http://schemas.openxmlformats.org/officeDocument/2006/relationships/hyperlink" Target="https://osha.oregon.gov/OSHARules/div1/437-001-0760.pdf"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41.xml.rels><?xml version="1.0" encoding="UTF-8" standalone="yes"?>
<Relationships xmlns="http://schemas.openxmlformats.org/package/2006/relationships"><Relationship Id="rId3" Type="http://schemas.openxmlformats.org/officeDocument/2006/relationships/hyperlink" Target="https://vimeo.com/637311590" TargetMode="External"/><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4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5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5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5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5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5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5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57.xml.rels><?xml version="1.0" encoding="UTF-8" standalone="yes"?>
<Relationships xmlns="http://schemas.openxmlformats.org/package/2006/relationships"><Relationship Id="rId3" Type="http://schemas.openxmlformats.org/officeDocument/2006/relationships/hyperlink" Target="https://www.osha.gov/safetypays/" TargetMode="External"/><Relationship Id="rId2" Type="http://schemas.openxmlformats.org/officeDocument/2006/relationships/notesSlide" Target="../notesSlides/notesSlide57.xml"/><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43.png"/><Relationship Id="rId4" Type="http://schemas.openxmlformats.org/officeDocument/2006/relationships/hyperlink" Target="https://osha.oregon.gov/pubs/reports/Pages/safety-reports.aspx"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5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hyperlink" Target="https://player.vimeo.com/video/608033742"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62.xml.rels><?xml version="1.0" encoding="UTF-8" standalone="yes"?>
<Relationships xmlns="http://schemas.openxmlformats.org/package/2006/relationships"><Relationship Id="rId3" Type="http://schemas.openxmlformats.org/officeDocument/2006/relationships/hyperlink" Target="https://osha.oregon.gov/OSHAPubs/pubform/form-investigating-an-accident-example1-sp.docx" TargetMode="External"/><Relationship Id="rId2" Type="http://schemas.openxmlformats.org/officeDocument/2006/relationships/notesSlide" Target="../notesSlides/notesSlide62.xml"/><Relationship Id="rId1" Type="http://schemas.openxmlformats.org/officeDocument/2006/relationships/slideLayout" Target="../slideLayouts/slideLayout1.xml"/><Relationship Id="rId5" Type="http://schemas.openxmlformats.org/officeDocument/2006/relationships/image" Target="../media/image60.png"/><Relationship Id="rId4" Type="http://schemas.openxmlformats.org/officeDocument/2006/relationships/image" Target="../media/image43.png"/></Relationships>
</file>

<file path=ppt/slides/_rels/slide6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3.xml"/><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6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4.xml"/><Relationship Id="rId1" Type="http://schemas.openxmlformats.org/officeDocument/2006/relationships/slideLayout" Target="../slideLayouts/slideLayout1.xml"/><Relationship Id="rId4" Type="http://schemas.openxmlformats.org/officeDocument/2006/relationships/image" Target="../media/image62.png"/></Relationships>
</file>

<file path=ppt/slides/_rels/slide6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5.xml"/><Relationship Id="rId1" Type="http://schemas.openxmlformats.org/officeDocument/2006/relationships/slideLayout" Target="../slideLayouts/slideLayout1.xml"/><Relationship Id="rId4" Type="http://schemas.openxmlformats.org/officeDocument/2006/relationships/image" Target="../media/image63.png"/></Relationships>
</file>

<file path=ppt/slides/_rels/slide6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6.xml"/><Relationship Id="rId1" Type="http://schemas.openxmlformats.org/officeDocument/2006/relationships/slideLayout" Target="../slideLayouts/slideLayout1.xml"/><Relationship Id="rId4" Type="http://schemas.openxmlformats.org/officeDocument/2006/relationships/image" Target="../media/image64.png"/></Relationships>
</file>

<file path=ppt/slides/_rels/slide6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7.xml"/><Relationship Id="rId1" Type="http://schemas.openxmlformats.org/officeDocument/2006/relationships/slideLayout" Target="../slideLayouts/slideLayout1.xml"/><Relationship Id="rId4" Type="http://schemas.openxmlformats.org/officeDocument/2006/relationships/image" Target="../media/image65.png"/></Relationships>
</file>

<file path=ppt/slides/_rels/slide6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8.xml"/><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6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9.xml"/><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s://osha.oregon.gov/essentials/Pages/report-fatality-or-injury.aspx" TargetMode="External"/><Relationship Id="rId7"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hyperlink" Target="https://osha.oregon.gov/edu/courses/Pages/recordkeeping-and-reporting-online-course.aspx" TargetMode="External"/><Relationship Id="rId5" Type="http://schemas.openxmlformats.org/officeDocument/2006/relationships/hyperlink" Target="https://osha.oregon.gov/Pages/topics/recordkeeping-and-reporting.aspx" TargetMode="External"/><Relationship Id="rId4" Type="http://schemas.openxmlformats.org/officeDocument/2006/relationships/hyperlink" Target="https://osha.oregon.gov/OSHARules/div1/437-001-0704-0742.pdf"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0.xml"/><Relationship Id="rId1" Type="http://schemas.openxmlformats.org/officeDocument/2006/relationships/slideLayout" Target="../slideLayouts/slideLayout1.xml"/><Relationship Id="rId4" Type="http://schemas.openxmlformats.org/officeDocument/2006/relationships/image" Target="../media/image68.png"/></Relationships>
</file>

<file path=ppt/slides/_rels/slide7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1.xml"/><Relationship Id="rId1" Type="http://schemas.openxmlformats.org/officeDocument/2006/relationships/slideLayout" Target="../slideLayouts/slideLayout1.xml"/><Relationship Id="rId4" Type="http://schemas.openxmlformats.org/officeDocument/2006/relationships/image" Target="../media/image69.png"/></Relationships>
</file>

<file path=ppt/slides/_rels/slide7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2.xml"/><Relationship Id="rId1" Type="http://schemas.openxmlformats.org/officeDocument/2006/relationships/slideLayout" Target="../slideLayouts/slideLayout1.xml"/><Relationship Id="rId4" Type="http://schemas.openxmlformats.org/officeDocument/2006/relationships/image" Target="../media/image70.png"/></Relationships>
</file>

<file path=ppt/slides/_rels/slide73.xml.rels><?xml version="1.0" encoding="UTF-8" standalone="yes"?>
<Relationships xmlns="http://schemas.openxmlformats.org/package/2006/relationships"><Relationship Id="rId3" Type="http://schemas.openxmlformats.org/officeDocument/2006/relationships/hyperlink" Target="https://osha.oregon.gov/OSHAPubs/pubform/form-investigating-an-accident-example1.docx" TargetMode="External"/><Relationship Id="rId2" Type="http://schemas.openxmlformats.org/officeDocument/2006/relationships/notesSlide" Target="../notesSlides/notesSlide73.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43.png"/></Relationships>
</file>

<file path=ppt/slides/_rels/slide74.xml.rels><?xml version="1.0" encoding="UTF-8" standalone="yes"?>
<Relationships xmlns="http://schemas.openxmlformats.org/package/2006/relationships"><Relationship Id="rId3" Type="http://schemas.openxmlformats.org/officeDocument/2006/relationships/hyperlink" Target="https://vimeo.com/637311590" TargetMode="External"/><Relationship Id="rId2" Type="http://schemas.openxmlformats.org/officeDocument/2006/relationships/notesSlide" Target="../notesSlides/notesSlide74.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7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5.xml"/><Relationship Id="rId1" Type="http://schemas.openxmlformats.org/officeDocument/2006/relationships/slideLayout" Target="../slideLayouts/slideLayout1.xml"/><Relationship Id="rId4" Type="http://schemas.openxmlformats.org/officeDocument/2006/relationships/image" Target="../media/image71.png"/></Relationships>
</file>

<file path=ppt/slides/_rels/slide7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6.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3.png"/></Relationships>
</file>

<file path=ppt/slides/_rels/slide7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7.xml"/><Relationship Id="rId1" Type="http://schemas.openxmlformats.org/officeDocument/2006/relationships/slideLayout" Target="../slideLayouts/slideLayout1.xml"/><Relationship Id="rId4" Type="http://schemas.openxmlformats.org/officeDocument/2006/relationships/image" Target="../media/image73.png"/></Relationships>
</file>

<file path=ppt/slides/_rels/slide7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8.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7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9.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8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0.xml"/><Relationship Id="rId1" Type="http://schemas.openxmlformats.org/officeDocument/2006/relationships/slideLayout" Target="../slideLayouts/slideLayout1.xml"/><Relationship Id="rId4" Type="http://schemas.openxmlformats.org/officeDocument/2006/relationships/image" Target="../media/image69.png"/></Relationships>
</file>

<file path=ppt/slides/_rels/slide81.xml.rels><?xml version="1.0" encoding="UTF-8" standalone="yes"?>
<Relationships xmlns="http://schemas.openxmlformats.org/package/2006/relationships"><Relationship Id="rId3" Type="http://schemas.openxmlformats.org/officeDocument/2006/relationships/hyperlink" Target="https://osha.oregon.gov/pubs/Pages/Rules-With-Requirements.aspx" TargetMode="External"/><Relationship Id="rId2" Type="http://schemas.openxmlformats.org/officeDocument/2006/relationships/notesSlide" Target="../notesSlides/notesSlide81.xml"/><Relationship Id="rId1" Type="http://schemas.openxmlformats.org/officeDocument/2006/relationships/slideLayout" Target="../slideLayouts/slideLayout1.xml"/><Relationship Id="rId5" Type="http://schemas.openxmlformats.org/officeDocument/2006/relationships/image" Target="../media/image74.png"/><Relationship Id="rId4" Type="http://schemas.openxmlformats.org/officeDocument/2006/relationships/image" Target="../media/image72.png"/></Relationships>
</file>

<file path=ppt/slides/_rels/slide8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8" Type="http://schemas.openxmlformats.org/officeDocument/2006/relationships/hyperlink" Target="https://osha.oregon.gov/workers/Pages/index.aspx" TargetMode="External"/><Relationship Id="rId3" Type="http://schemas.openxmlformats.org/officeDocument/2006/relationships/hyperlink" Target="https://osha.oregon.gov/Pages/az-index.aspx" TargetMode="External"/><Relationship Id="rId7" Type="http://schemas.openxmlformats.org/officeDocument/2006/relationships/hyperlink" Target="http://osha.oregon.gov/consult/Pages/index.aspx" TargetMode="External"/><Relationship Id="rId2" Type="http://schemas.openxmlformats.org/officeDocument/2006/relationships/notesSlide" Target="../notesSlides/notesSlide88.xml"/><Relationship Id="rId1" Type="http://schemas.openxmlformats.org/officeDocument/2006/relationships/slideLayout" Target="../slideLayouts/slideLayout1.xml"/><Relationship Id="rId6" Type="http://schemas.openxmlformats.org/officeDocument/2006/relationships/hyperlink" Target="https://osha.oregon.gov/edu/courses/espanol/Pages/default.aspx" TargetMode="External"/><Relationship Id="rId5" Type="http://schemas.openxmlformats.org/officeDocument/2006/relationships/hyperlink" Target="https://osha.oregon.gov/consult/Pages/index.aspx" TargetMode="External"/><Relationship Id="rId10" Type="http://schemas.openxmlformats.org/officeDocument/2006/relationships/image" Target="../media/image75.png"/><Relationship Id="rId4" Type="http://schemas.openxmlformats.org/officeDocument/2006/relationships/hyperlink" Target="https://osha.oregon.gov/Pages/topics/accident-investigation.aspx" TargetMode="External"/><Relationship Id="rId9" Type="http://schemas.openxmlformats.org/officeDocument/2006/relationships/image" Target="../media/image72.png"/></Relationships>
</file>

<file path=ppt/slides/_rels/slide8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9.xml"/><Relationship Id="rId1" Type="http://schemas.openxmlformats.org/officeDocument/2006/relationships/slideLayout" Target="../slideLayouts/slideLayout1.xml"/><Relationship Id="rId4" Type="http://schemas.openxmlformats.org/officeDocument/2006/relationships/image" Target="../media/image72.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9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90.xml"/><Relationship Id="rId1" Type="http://schemas.openxmlformats.org/officeDocument/2006/relationships/slideLayout" Target="../slideLayouts/slideLayout1.xml"/><Relationship Id="rId4" Type="http://schemas.openxmlformats.org/officeDocument/2006/relationships/image" Target="../media/image7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a:extLst>
              <a:ext uri="{C183D7F6-B498-43B3-948B-1728B52AA6E4}">
                <adec:decorative xmlns:adec="http://schemas.microsoft.com/office/drawing/2017/decorative" val="1"/>
              </a:ext>
            </a:extLst>
          </p:cNvPr>
          <p:cNvPicPr preferRelativeResize="0"/>
          <p:nvPr/>
        </p:nvPicPr>
        <p:blipFill rotWithShape="1">
          <a:blip r:embed="rId3">
            <a:alphaModFix/>
            <a:extLst>
              <a:ext uri="{28A0092B-C50C-407E-A947-70E740481C1C}">
                <a14:useLocalDpi xmlns:a14="http://schemas.microsoft.com/office/drawing/2010/main" val="0"/>
              </a:ext>
            </a:extLst>
          </a:blip>
          <a:srcRect/>
          <a:stretch/>
        </p:blipFill>
        <p:spPr>
          <a:xfrm>
            <a:off x="0" y="0"/>
            <a:ext cx="12169791" cy="6857998"/>
          </a:xfrm>
          <a:prstGeom prst="rect">
            <a:avLst/>
          </a:prstGeom>
          <a:noFill/>
          <a:ln>
            <a:noFill/>
          </a:ln>
        </p:spPr>
      </p:pic>
      <p:sp>
        <p:nvSpPr>
          <p:cNvPr id="92" name="Google Shape;92;p1">
            <a:extLst>
              <a:ext uri="{C183D7F6-B498-43B3-948B-1728B52AA6E4}">
                <adec:decorative xmlns:adec="http://schemas.microsoft.com/office/drawing/2017/decorative" val="1"/>
              </a:ext>
            </a:extLst>
          </p:cNvPr>
          <p:cNvSpPr/>
          <p:nvPr/>
        </p:nvSpPr>
        <p:spPr>
          <a:xfrm>
            <a:off x="0" y="2542903"/>
            <a:ext cx="12192000" cy="2272938"/>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3" name="Google Shape;93;p1"/>
          <p:cNvSpPr txBox="1">
            <a:spLocks noGrp="1"/>
          </p:cNvSpPr>
          <p:nvPr>
            <p:ph type="title" idx="4294967295"/>
          </p:nvPr>
        </p:nvSpPr>
        <p:spPr>
          <a:xfrm>
            <a:off x="22209" y="2788446"/>
            <a:ext cx="12169791" cy="70784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4000"/>
              <a:buFont typeface="Arial"/>
              <a:buNone/>
              <a:tabLst/>
              <a:defRPr/>
            </a:pPr>
            <a:r>
              <a:rPr kumimoji="0" lang="es-US" sz="4000" b="1" i="0" u="none" strike="noStrike" kern="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sym typeface="Arial"/>
              </a:rPr>
              <a:t>INVESTIGACIÓN DE ACCIDENTES</a:t>
            </a:r>
            <a:endParaRPr kumimoji="0" lang="en-US" sz="4000" b="1" i="0" u="none" strike="noStrike" kern="0" cap="none" spc="0" normalizeH="0" baseline="0" noProof="0" dirty="0">
              <a:ln>
                <a:noFill/>
              </a:ln>
              <a:solidFill>
                <a:schemeClr val="lt1"/>
              </a:solidFill>
              <a:effectLst/>
              <a:uLnTx/>
              <a:uFillTx/>
              <a:latin typeface="Verdana"/>
              <a:ea typeface="Verdana"/>
              <a:cs typeface="Verdana"/>
              <a:sym typeface="Verdana"/>
            </a:endParaRPr>
          </a:p>
        </p:txBody>
      </p:sp>
      <p:sp>
        <p:nvSpPr>
          <p:cNvPr id="94" name="Google Shape;94;p1"/>
          <p:cNvSpPr txBox="1"/>
          <p:nvPr/>
        </p:nvSpPr>
        <p:spPr>
          <a:xfrm>
            <a:off x="-22209" y="3569317"/>
            <a:ext cx="12192000"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1" i="0" u="none" strike="noStrike" cap="none" dirty="0" err="1">
                <a:solidFill>
                  <a:schemeClr val="lt1"/>
                </a:solidFill>
                <a:latin typeface="Verdana"/>
                <a:ea typeface="Verdana"/>
                <a:cs typeface="Verdana"/>
                <a:sym typeface="Verdana"/>
              </a:rPr>
              <a:t>Módulo</a:t>
            </a:r>
            <a:r>
              <a:rPr lang="en-US" sz="4400" b="1" i="0" u="none" strike="noStrike" cap="none" dirty="0">
                <a:solidFill>
                  <a:schemeClr val="lt1"/>
                </a:solidFill>
                <a:latin typeface="Verdana"/>
                <a:ea typeface="Verdana"/>
                <a:cs typeface="Verdana"/>
                <a:sym typeface="Verdana"/>
              </a:rPr>
              <a:t> 1: </a:t>
            </a:r>
            <a:r>
              <a:rPr lang="en-US" sz="4400" b="1" i="1" dirty="0" err="1">
                <a:solidFill>
                  <a:schemeClr val="lt1"/>
                </a:solidFill>
                <a:latin typeface="Verdana"/>
                <a:ea typeface="Verdana"/>
                <a:cs typeface="Verdana"/>
                <a:sym typeface="Verdana"/>
              </a:rPr>
              <a:t>Recopilar</a:t>
            </a:r>
            <a:r>
              <a:rPr lang="en-US" sz="4400" b="1" i="1" dirty="0">
                <a:solidFill>
                  <a:schemeClr val="lt1"/>
                </a:solidFill>
                <a:latin typeface="Verdana"/>
                <a:ea typeface="Verdana"/>
                <a:cs typeface="Verdana"/>
                <a:sym typeface="Verdana"/>
              </a:rPr>
              <a:t> </a:t>
            </a:r>
            <a:r>
              <a:rPr lang="en-US" sz="4400" b="1" i="1" dirty="0" err="1">
                <a:solidFill>
                  <a:schemeClr val="lt1"/>
                </a:solidFill>
                <a:latin typeface="Verdana"/>
                <a:ea typeface="Verdana"/>
                <a:cs typeface="Verdana"/>
                <a:sym typeface="Verdana"/>
              </a:rPr>
              <a:t>Información</a:t>
            </a:r>
            <a:endParaRPr sz="1400" b="0" i="0" u="none" strike="noStrike" cap="none" dirty="0">
              <a:solidFill>
                <a:srgbClr val="000000"/>
              </a:solidFill>
              <a:latin typeface="Arial"/>
              <a:ea typeface="Arial"/>
              <a:cs typeface="Arial"/>
              <a:sym typeface="Arial"/>
            </a:endParaRPr>
          </a:p>
        </p:txBody>
      </p:sp>
      <p:sp>
        <p:nvSpPr>
          <p:cNvPr id="8" name="Google Shape;92;p1">
            <a:extLst>
              <a:ext uri="{FF2B5EF4-FFF2-40B4-BE49-F238E27FC236}">
                <a16:creationId xmlns:a16="http://schemas.microsoft.com/office/drawing/2014/main" id="{0DDB95E3-4C5A-46BC-9A1B-EA19B1C94235}"/>
              </a:ext>
            </a:extLst>
          </p:cNvPr>
          <p:cNvSpPr/>
          <p:nvPr/>
        </p:nvSpPr>
        <p:spPr>
          <a:xfrm>
            <a:off x="992195" y="5689600"/>
            <a:ext cx="10185400" cy="1168398"/>
          </a:xfrm>
          <a:prstGeom prst="rect">
            <a:avLst/>
          </a:prstGeom>
          <a:solidFill>
            <a:schemeClr val="tx1">
              <a:lumMod val="85000"/>
              <a:lumOff val="15000"/>
            </a:schemeClr>
          </a:solidFill>
          <a:ln>
            <a:solidFill>
              <a:srgbClr val="AB9E3E"/>
            </a:solidFill>
          </a:ln>
        </p:spPr>
        <p:txBody>
          <a:bodyPr spcFirstLastPara="1" wrap="square" lIns="91425" tIns="45700" rIns="91425" bIns="45700" anchor="ctr" anchorCtr="0">
            <a:noAutofit/>
          </a:bodyPr>
          <a:lstStyle/>
          <a:p>
            <a:pPr lvl="0" algn="ctr">
              <a:buSzPts val="1800"/>
            </a:pPr>
            <a:r>
              <a:rPr lang="en-US" sz="1800" b="0" i="0" u="none" strike="noStrike" cap="none" dirty="0" err="1">
                <a:solidFill>
                  <a:schemeClr val="lt1"/>
                </a:solidFill>
                <a:latin typeface="Calibri"/>
                <a:ea typeface="Calibri"/>
                <a:cs typeface="Calibri"/>
                <a:sym typeface="Calibri"/>
              </a:rPr>
              <a:t>Tenga</a:t>
            </a:r>
            <a:r>
              <a:rPr lang="en-US" sz="1800" b="0" i="0" u="none" strike="noStrike" cap="none" dirty="0">
                <a:solidFill>
                  <a:schemeClr val="lt1"/>
                </a:solidFill>
                <a:latin typeface="Calibri"/>
                <a:ea typeface="Calibri"/>
                <a:cs typeface="Calibri"/>
                <a:sym typeface="Calibri"/>
              </a:rPr>
              <a:t> </a:t>
            </a:r>
            <a:r>
              <a:rPr lang="en-US" sz="1800" b="0" i="0" u="none" strike="noStrike" cap="none" dirty="0" err="1">
                <a:solidFill>
                  <a:schemeClr val="lt1"/>
                </a:solidFill>
                <a:latin typeface="Calibri"/>
                <a:ea typeface="Calibri"/>
                <a:cs typeface="Calibri"/>
                <a:sym typeface="Calibri"/>
              </a:rPr>
              <a:t>en</a:t>
            </a:r>
            <a:r>
              <a:rPr lang="en-US" sz="1800" b="0" i="0" u="none" strike="noStrike" cap="none" dirty="0">
                <a:solidFill>
                  <a:schemeClr val="lt1"/>
                </a:solidFill>
                <a:latin typeface="Calibri"/>
                <a:ea typeface="Calibri"/>
                <a:cs typeface="Calibri"/>
                <a:sym typeface="Calibri"/>
              </a:rPr>
              <a:t> </a:t>
            </a:r>
            <a:r>
              <a:rPr lang="en-US" sz="1800" b="0" i="0" u="none" strike="noStrike" cap="none" dirty="0" err="1">
                <a:solidFill>
                  <a:schemeClr val="lt1"/>
                </a:solidFill>
                <a:latin typeface="Calibri"/>
                <a:ea typeface="Calibri"/>
                <a:cs typeface="Calibri"/>
                <a:sym typeface="Calibri"/>
              </a:rPr>
              <a:t>cuenta</a:t>
            </a:r>
            <a:r>
              <a:rPr lang="en-US" sz="1800" b="0" i="0" u="none" strike="noStrike" cap="none" dirty="0">
                <a:solidFill>
                  <a:schemeClr val="lt1"/>
                </a:solidFill>
                <a:latin typeface="Calibri"/>
                <a:ea typeface="Calibri"/>
                <a:cs typeface="Calibri"/>
                <a:sym typeface="Calibri"/>
              </a:rPr>
              <a:t>: </a:t>
            </a:r>
            <a:r>
              <a:rPr lang="en-US" sz="1800" b="0" i="0" u="none" strike="noStrike" cap="none" dirty="0" err="1">
                <a:solidFill>
                  <a:schemeClr val="lt1"/>
                </a:solidFill>
                <a:latin typeface="Calibri"/>
                <a:ea typeface="Calibri"/>
                <a:cs typeface="Calibri"/>
                <a:sym typeface="Calibri"/>
              </a:rPr>
              <a:t>si</a:t>
            </a:r>
            <a:r>
              <a:rPr lang="en-US" sz="1800" b="0" i="0" u="none" strike="noStrike" cap="none" dirty="0">
                <a:solidFill>
                  <a:schemeClr val="lt1"/>
                </a:solidFill>
                <a:latin typeface="Calibri"/>
                <a:ea typeface="Calibri"/>
                <a:cs typeface="Calibri"/>
                <a:sym typeface="Calibri"/>
              </a:rPr>
              <a:t> </a:t>
            </a:r>
            <a:r>
              <a:rPr lang="en-US" sz="1800" b="0" i="0" u="none" strike="noStrike" cap="none" dirty="0" err="1">
                <a:solidFill>
                  <a:schemeClr val="lt1"/>
                </a:solidFill>
                <a:latin typeface="Calibri"/>
                <a:ea typeface="Calibri"/>
                <a:cs typeface="Calibri"/>
                <a:sym typeface="Calibri"/>
              </a:rPr>
              <a:t>el</a:t>
            </a:r>
            <a:r>
              <a:rPr lang="en-US" sz="1800" b="0" i="0" u="none" strike="noStrike" cap="none" dirty="0">
                <a:solidFill>
                  <a:schemeClr val="lt1"/>
                </a:solidFill>
                <a:latin typeface="Calibri"/>
                <a:ea typeface="Calibri"/>
                <a:cs typeface="Calibri"/>
                <a:sym typeface="Calibri"/>
              </a:rPr>
              <a:t> </a:t>
            </a:r>
            <a:r>
              <a:rPr lang="en-US" sz="1800" b="0" i="0" u="none" strike="noStrike" cap="none" dirty="0" err="1">
                <a:solidFill>
                  <a:schemeClr val="lt1"/>
                </a:solidFill>
                <a:latin typeface="Calibri"/>
                <a:ea typeface="Calibri"/>
                <a:cs typeface="Calibri"/>
                <a:sym typeface="Calibri"/>
              </a:rPr>
              <a:t>curso</a:t>
            </a:r>
            <a:r>
              <a:rPr lang="en-US" sz="1800" b="0" i="0" u="none" strike="noStrike" cap="none" dirty="0">
                <a:solidFill>
                  <a:schemeClr val="lt1"/>
                </a:solidFill>
                <a:latin typeface="Calibri"/>
                <a:ea typeface="Calibri"/>
                <a:cs typeface="Calibri"/>
                <a:sym typeface="Calibri"/>
              </a:rPr>
              <a:t> </a:t>
            </a:r>
            <a:r>
              <a:rPr lang="en-US" sz="1800" b="0" i="0" u="none" strike="noStrike" cap="none" dirty="0" err="1">
                <a:solidFill>
                  <a:schemeClr val="lt1"/>
                </a:solidFill>
                <a:latin typeface="Calibri"/>
                <a:ea typeface="Calibri"/>
                <a:cs typeface="Calibri"/>
                <a:sym typeface="Calibri"/>
              </a:rPr>
              <a:t>en</a:t>
            </a:r>
            <a:r>
              <a:rPr lang="en-US" sz="1800" b="0" i="0" u="none" strike="noStrike" cap="none" dirty="0">
                <a:solidFill>
                  <a:schemeClr val="lt1"/>
                </a:solidFill>
                <a:latin typeface="Calibri"/>
                <a:ea typeface="Calibri"/>
                <a:cs typeface="Calibri"/>
                <a:sym typeface="Calibri"/>
              </a:rPr>
              <a:t> </a:t>
            </a:r>
            <a:r>
              <a:rPr lang="en-US" sz="1800" b="0" i="0" u="none" strike="noStrike" cap="none" dirty="0" err="1">
                <a:solidFill>
                  <a:schemeClr val="lt1"/>
                </a:solidFill>
                <a:latin typeface="Calibri"/>
                <a:ea typeface="Calibri"/>
                <a:cs typeface="Calibri"/>
                <a:sym typeface="Calibri"/>
              </a:rPr>
              <a:t>línea</a:t>
            </a:r>
            <a:r>
              <a:rPr lang="en-US" sz="1800" b="0" i="0" u="none" strike="noStrike" cap="none" dirty="0">
                <a:solidFill>
                  <a:schemeClr val="lt1"/>
                </a:solidFill>
                <a:latin typeface="Calibri"/>
                <a:ea typeface="Calibri"/>
                <a:cs typeface="Calibri"/>
                <a:sym typeface="Calibri"/>
              </a:rPr>
              <a:t> </a:t>
            </a:r>
            <a:r>
              <a:rPr lang="en-US" sz="1800" b="0" i="0" u="none" strike="noStrike" cap="none" dirty="0" err="1">
                <a:solidFill>
                  <a:schemeClr val="lt1"/>
                </a:solidFill>
                <a:latin typeface="Calibri"/>
                <a:ea typeface="Calibri"/>
                <a:cs typeface="Calibri"/>
                <a:sym typeface="Calibri"/>
              </a:rPr>
              <a:t>contiene</a:t>
            </a:r>
            <a:r>
              <a:rPr lang="en-US" sz="1800" b="0" i="0" u="none" strike="noStrike" cap="none" dirty="0">
                <a:solidFill>
                  <a:schemeClr val="lt1"/>
                </a:solidFill>
                <a:latin typeface="Calibri"/>
                <a:ea typeface="Calibri"/>
                <a:cs typeface="Calibri"/>
                <a:sym typeface="Calibri"/>
              </a:rPr>
              <a:t> videos, </a:t>
            </a:r>
            <a:r>
              <a:rPr lang="en-US" sz="1800" b="0" i="0" u="none" strike="noStrike" cap="none" dirty="0" err="1">
                <a:solidFill>
                  <a:schemeClr val="lt1"/>
                </a:solidFill>
                <a:latin typeface="Calibri"/>
                <a:ea typeface="Calibri"/>
                <a:cs typeface="Calibri"/>
                <a:sym typeface="Calibri"/>
              </a:rPr>
              <a:t>los</a:t>
            </a:r>
            <a:r>
              <a:rPr lang="en-US" sz="1800" b="0" i="0" u="none" strike="noStrike" cap="none" dirty="0">
                <a:solidFill>
                  <a:schemeClr val="lt1"/>
                </a:solidFill>
                <a:latin typeface="Calibri"/>
                <a:ea typeface="Calibri"/>
                <a:cs typeface="Calibri"/>
                <a:sym typeface="Calibri"/>
              </a:rPr>
              <a:t> enlaces de video se </a:t>
            </a:r>
            <a:r>
              <a:rPr lang="en-US" sz="1800" b="0" i="0" u="none" strike="noStrike" cap="none" dirty="0" err="1">
                <a:solidFill>
                  <a:schemeClr val="lt1"/>
                </a:solidFill>
                <a:latin typeface="Calibri"/>
                <a:ea typeface="Calibri"/>
                <a:cs typeface="Calibri"/>
                <a:sym typeface="Calibri"/>
              </a:rPr>
              <a:t>incluyen</a:t>
            </a:r>
            <a:r>
              <a:rPr lang="en-US" sz="1800" b="0" i="0" u="none" strike="noStrike" cap="none" dirty="0">
                <a:solidFill>
                  <a:schemeClr val="lt1"/>
                </a:solidFill>
                <a:latin typeface="Calibri"/>
                <a:ea typeface="Calibri"/>
                <a:cs typeface="Calibri"/>
                <a:sym typeface="Calibri"/>
              </a:rPr>
              <a:t> </a:t>
            </a:r>
            <a:r>
              <a:rPr lang="en-US" sz="1800" b="0" i="0" u="none" strike="noStrike" cap="none" dirty="0" err="1">
                <a:solidFill>
                  <a:schemeClr val="lt1"/>
                </a:solidFill>
                <a:latin typeface="Calibri"/>
                <a:ea typeface="Calibri"/>
                <a:cs typeface="Calibri"/>
                <a:sym typeface="Calibri"/>
              </a:rPr>
              <a:t>en</a:t>
            </a:r>
            <a:r>
              <a:rPr lang="en-US" sz="1800" b="0" i="0" u="none" strike="noStrike" cap="none" dirty="0">
                <a:solidFill>
                  <a:schemeClr val="lt1"/>
                </a:solidFill>
                <a:latin typeface="Calibri"/>
                <a:ea typeface="Calibri"/>
                <a:cs typeface="Calibri"/>
                <a:sym typeface="Calibri"/>
              </a:rPr>
              <a:t> </a:t>
            </a:r>
            <a:r>
              <a:rPr lang="en-US" sz="1800" b="0" i="0" u="none" strike="noStrike" cap="none" dirty="0" err="1">
                <a:solidFill>
                  <a:schemeClr val="lt1"/>
                </a:solidFill>
                <a:latin typeface="Calibri"/>
                <a:ea typeface="Calibri"/>
                <a:cs typeface="Calibri"/>
                <a:sym typeface="Calibri"/>
              </a:rPr>
              <a:t>este</a:t>
            </a:r>
            <a:r>
              <a:rPr lang="en-US" sz="1800" b="0" i="0" u="none" strike="noStrike" cap="none" dirty="0">
                <a:solidFill>
                  <a:schemeClr val="lt1"/>
                </a:solidFill>
                <a:latin typeface="Calibri"/>
                <a:ea typeface="Calibri"/>
                <a:cs typeface="Calibri"/>
                <a:sym typeface="Calibri"/>
              </a:rPr>
              <a:t> PPT.</a:t>
            </a:r>
          </a:p>
          <a:p>
            <a:pPr lvl="0" algn="ctr">
              <a:buSzPts val="1800"/>
            </a:pPr>
            <a:r>
              <a:rPr lang="en-US" sz="1800" b="1" u="none" strike="noStrike" cap="none" dirty="0" err="1">
                <a:solidFill>
                  <a:schemeClr val="lt1"/>
                </a:solidFill>
                <a:latin typeface="Calibri" panose="020F0502020204030204" pitchFamily="34" charset="0"/>
                <a:ea typeface="Calibri"/>
                <a:cs typeface="Calibri" panose="020F0502020204030204" pitchFamily="34" charset="0"/>
                <a:sym typeface="Calibri"/>
              </a:rPr>
              <a:t>Deberá</a:t>
            </a:r>
            <a:r>
              <a:rPr lang="en-US" sz="1800" b="1" u="none" strike="noStrike" cap="none" dirty="0">
                <a:solidFill>
                  <a:schemeClr val="lt1"/>
                </a:solidFill>
                <a:latin typeface="Calibri" panose="020F0502020204030204" pitchFamily="34" charset="0"/>
                <a:ea typeface="Calibri"/>
                <a:cs typeface="Calibri" panose="020F0502020204030204" pitchFamily="34" charset="0"/>
                <a:sym typeface="Calibri"/>
              </a:rPr>
              <a:t> </a:t>
            </a:r>
            <a:r>
              <a:rPr lang="en-US" sz="1800" b="1" u="none" strike="noStrike" cap="none" dirty="0" err="1">
                <a:solidFill>
                  <a:schemeClr val="lt1"/>
                </a:solidFill>
                <a:latin typeface="Calibri" panose="020F0502020204030204" pitchFamily="34" charset="0"/>
                <a:ea typeface="Calibri"/>
                <a:cs typeface="Calibri" panose="020F0502020204030204" pitchFamily="34" charset="0"/>
                <a:sym typeface="Calibri"/>
              </a:rPr>
              <a:t>tener</a:t>
            </a:r>
            <a:r>
              <a:rPr lang="en-US" sz="1800" b="1" u="none" strike="noStrike" cap="none" dirty="0">
                <a:solidFill>
                  <a:schemeClr val="lt1"/>
                </a:solidFill>
                <a:latin typeface="Calibri" panose="020F0502020204030204" pitchFamily="34" charset="0"/>
                <a:ea typeface="Calibri"/>
                <a:cs typeface="Calibri" panose="020F0502020204030204" pitchFamily="34" charset="0"/>
                <a:sym typeface="Calibri"/>
              </a:rPr>
              <a:t> </a:t>
            </a:r>
            <a:r>
              <a:rPr lang="en-US" sz="1800" b="1" u="none" strike="noStrike" cap="none" dirty="0" err="1">
                <a:solidFill>
                  <a:schemeClr val="lt1"/>
                </a:solidFill>
                <a:latin typeface="Calibri" panose="020F0502020204030204" pitchFamily="34" charset="0"/>
                <a:ea typeface="Calibri"/>
                <a:cs typeface="Calibri" panose="020F0502020204030204" pitchFamily="34" charset="0"/>
                <a:sym typeface="Calibri"/>
              </a:rPr>
              <a:t>una</a:t>
            </a:r>
            <a:r>
              <a:rPr lang="en-US" sz="1800" b="1" u="none" strike="noStrike" cap="none" dirty="0">
                <a:solidFill>
                  <a:schemeClr val="lt1"/>
                </a:solidFill>
                <a:latin typeface="Calibri" panose="020F0502020204030204" pitchFamily="34" charset="0"/>
                <a:ea typeface="Calibri"/>
                <a:cs typeface="Calibri" panose="020F0502020204030204" pitchFamily="34" charset="0"/>
                <a:sym typeface="Calibri"/>
              </a:rPr>
              <a:t> </a:t>
            </a:r>
            <a:r>
              <a:rPr lang="en-US" sz="1800" b="1" u="none" strike="noStrike" cap="none" dirty="0" err="1">
                <a:solidFill>
                  <a:schemeClr val="lt1"/>
                </a:solidFill>
                <a:latin typeface="Calibri" panose="020F0502020204030204" pitchFamily="34" charset="0"/>
                <a:ea typeface="Calibri"/>
                <a:cs typeface="Calibri" panose="020F0502020204030204" pitchFamily="34" charset="0"/>
                <a:sym typeface="Calibri"/>
              </a:rPr>
              <a:t>conexión</a:t>
            </a:r>
            <a:r>
              <a:rPr lang="en-US" sz="1800" b="1" u="none" strike="noStrike" cap="none" dirty="0">
                <a:solidFill>
                  <a:schemeClr val="lt1"/>
                </a:solidFill>
                <a:latin typeface="Calibri" panose="020F0502020204030204" pitchFamily="34" charset="0"/>
                <a:ea typeface="Calibri"/>
                <a:cs typeface="Calibri" panose="020F0502020204030204" pitchFamily="34" charset="0"/>
                <a:sym typeface="Calibri"/>
              </a:rPr>
              <a:t> a Internet para </a:t>
            </a:r>
            <a:r>
              <a:rPr lang="en-US" sz="1800" b="1" u="none" strike="noStrike" cap="none" dirty="0" err="1">
                <a:solidFill>
                  <a:schemeClr val="lt1"/>
                </a:solidFill>
                <a:latin typeface="Calibri" panose="020F0502020204030204" pitchFamily="34" charset="0"/>
                <a:ea typeface="Calibri"/>
                <a:cs typeface="Calibri" panose="020F0502020204030204" pitchFamily="34" charset="0"/>
                <a:sym typeface="Calibri"/>
              </a:rPr>
              <a:t>reproducir</a:t>
            </a:r>
            <a:r>
              <a:rPr lang="en-US" sz="1800" b="1" u="none" strike="noStrike" cap="none" dirty="0">
                <a:solidFill>
                  <a:schemeClr val="lt1"/>
                </a:solidFill>
                <a:latin typeface="Calibri" panose="020F0502020204030204" pitchFamily="34" charset="0"/>
                <a:ea typeface="Calibri"/>
                <a:cs typeface="Calibri" panose="020F0502020204030204" pitchFamily="34" charset="0"/>
                <a:sym typeface="Calibri"/>
              </a:rPr>
              <a:t> </a:t>
            </a:r>
            <a:r>
              <a:rPr lang="en-US" sz="1800" b="1" u="none" strike="noStrike" cap="none" dirty="0" err="1">
                <a:solidFill>
                  <a:schemeClr val="lt1"/>
                </a:solidFill>
                <a:latin typeface="Calibri" panose="020F0502020204030204" pitchFamily="34" charset="0"/>
                <a:ea typeface="Calibri"/>
                <a:cs typeface="Calibri" panose="020F0502020204030204" pitchFamily="34" charset="0"/>
                <a:sym typeface="Calibri"/>
              </a:rPr>
              <a:t>los</a:t>
            </a:r>
            <a:r>
              <a:rPr lang="en-US" sz="1800" b="1" u="none" strike="noStrike" cap="none" dirty="0">
                <a:solidFill>
                  <a:schemeClr val="lt1"/>
                </a:solidFill>
                <a:latin typeface="Calibri" panose="020F0502020204030204" pitchFamily="34" charset="0"/>
                <a:ea typeface="Calibri"/>
                <a:cs typeface="Calibri" panose="020F0502020204030204" pitchFamily="34" charset="0"/>
                <a:sym typeface="Calibri"/>
              </a:rPr>
              <a:t> videos o</a:t>
            </a:r>
          </a:p>
          <a:p>
            <a:pPr lvl="0" algn="ctr">
              <a:buSzPts val="1800"/>
            </a:pPr>
            <a:r>
              <a:rPr lang="en-US" sz="1800" b="1" u="none" strike="noStrike" cap="none" dirty="0" err="1">
                <a:solidFill>
                  <a:schemeClr val="lt1"/>
                </a:solidFill>
                <a:latin typeface="Calibri" panose="020F0502020204030204" pitchFamily="34" charset="0"/>
                <a:ea typeface="Calibri"/>
                <a:cs typeface="Calibri" panose="020F0502020204030204" pitchFamily="34" charset="0"/>
                <a:sym typeface="Calibri"/>
              </a:rPr>
              <a:t>puede</a:t>
            </a:r>
            <a:r>
              <a:rPr lang="en-US" sz="1800" b="1" u="none" strike="noStrike" cap="none" dirty="0">
                <a:solidFill>
                  <a:schemeClr val="lt1"/>
                </a:solidFill>
                <a:latin typeface="Calibri" panose="020F0502020204030204" pitchFamily="34" charset="0"/>
                <a:ea typeface="Calibri"/>
                <a:cs typeface="Calibri" panose="020F0502020204030204" pitchFamily="34" charset="0"/>
                <a:sym typeface="Calibri"/>
              </a:rPr>
              <a:t> </a:t>
            </a:r>
            <a:r>
              <a:rPr lang="en-US" sz="1800" b="1" u="none" strike="noStrike" cap="none" dirty="0" err="1">
                <a:solidFill>
                  <a:schemeClr val="lt1"/>
                </a:solidFill>
                <a:latin typeface="Calibri" panose="020F0502020204030204" pitchFamily="34" charset="0"/>
                <a:ea typeface="Calibri"/>
                <a:cs typeface="Calibri" panose="020F0502020204030204" pitchFamily="34" charset="0"/>
                <a:sym typeface="Calibri"/>
              </a:rPr>
              <a:t>descargar</a:t>
            </a:r>
            <a:r>
              <a:rPr lang="en-US" sz="1800" b="1" u="none" strike="noStrike" cap="none" dirty="0">
                <a:solidFill>
                  <a:schemeClr val="lt1"/>
                </a:solidFill>
                <a:latin typeface="Calibri" panose="020F0502020204030204" pitchFamily="34" charset="0"/>
                <a:ea typeface="Calibri"/>
                <a:cs typeface="Calibri" panose="020F0502020204030204" pitchFamily="34" charset="0"/>
                <a:sym typeface="Calibri"/>
              </a:rPr>
              <a:t> </a:t>
            </a:r>
            <a:r>
              <a:rPr lang="en-US" sz="1800" b="1" u="none" strike="noStrike" cap="none" dirty="0" err="1">
                <a:solidFill>
                  <a:schemeClr val="lt1"/>
                </a:solidFill>
                <a:latin typeface="Calibri" panose="020F0502020204030204" pitchFamily="34" charset="0"/>
                <a:ea typeface="Calibri"/>
                <a:cs typeface="Calibri" panose="020F0502020204030204" pitchFamily="34" charset="0"/>
                <a:sym typeface="Calibri"/>
              </a:rPr>
              <a:t>los</a:t>
            </a:r>
            <a:r>
              <a:rPr lang="en-US" sz="1800" b="1" u="none" strike="noStrike" cap="none" dirty="0">
                <a:solidFill>
                  <a:schemeClr val="lt1"/>
                </a:solidFill>
                <a:latin typeface="Calibri" panose="020F0502020204030204" pitchFamily="34" charset="0"/>
                <a:ea typeface="Calibri"/>
                <a:cs typeface="Calibri" panose="020F0502020204030204" pitchFamily="34" charset="0"/>
                <a:sym typeface="Calibri"/>
              </a:rPr>
              <a:t> videos e </a:t>
            </a:r>
            <a:r>
              <a:rPr lang="en-US" sz="1800" b="1" u="none" strike="noStrike" cap="none" dirty="0" err="1">
                <a:solidFill>
                  <a:schemeClr val="lt1"/>
                </a:solidFill>
                <a:latin typeface="Calibri" panose="020F0502020204030204" pitchFamily="34" charset="0"/>
                <a:ea typeface="Calibri"/>
                <a:cs typeface="Calibri" panose="020F0502020204030204" pitchFamily="34" charset="0"/>
                <a:sym typeface="Calibri"/>
              </a:rPr>
              <a:t>incrustarlos</a:t>
            </a:r>
            <a:r>
              <a:rPr lang="en-US" sz="1800" b="1" u="none" strike="noStrike" cap="none" dirty="0">
                <a:solidFill>
                  <a:schemeClr val="lt1"/>
                </a:solidFill>
                <a:latin typeface="Calibri" panose="020F0502020204030204" pitchFamily="34" charset="0"/>
                <a:ea typeface="Calibri"/>
                <a:cs typeface="Calibri" panose="020F0502020204030204" pitchFamily="34" charset="0"/>
                <a:sym typeface="Calibri"/>
              </a:rPr>
              <a:t> </a:t>
            </a:r>
            <a:r>
              <a:rPr lang="en-US" sz="1800" b="1" u="none" strike="noStrike" cap="none" dirty="0" err="1">
                <a:solidFill>
                  <a:schemeClr val="lt1"/>
                </a:solidFill>
                <a:latin typeface="Calibri" panose="020F0502020204030204" pitchFamily="34" charset="0"/>
                <a:ea typeface="Calibri"/>
                <a:cs typeface="Calibri" panose="020F0502020204030204" pitchFamily="34" charset="0"/>
                <a:sym typeface="Calibri"/>
              </a:rPr>
              <a:t>en</a:t>
            </a:r>
            <a:r>
              <a:rPr lang="en-US" sz="1800" b="1" u="none" strike="noStrike" cap="none" dirty="0">
                <a:solidFill>
                  <a:schemeClr val="lt1"/>
                </a:solidFill>
                <a:latin typeface="Calibri" panose="020F0502020204030204" pitchFamily="34" charset="0"/>
                <a:ea typeface="Calibri"/>
                <a:cs typeface="Calibri" panose="020F0502020204030204" pitchFamily="34" charset="0"/>
                <a:sym typeface="Calibri"/>
              </a:rPr>
              <a:t> </a:t>
            </a:r>
            <a:r>
              <a:rPr lang="en-US" sz="1800" b="1" u="none" strike="noStrike" cap="none" dirty="0" err="1">
                <a:solidFill>
                  <a:schemeClr val="lt1"/>
                </a:solidFill>
                <a:latin typeface="Calibri" panose="020F0502020204030204" pitchFamily="34" charset="0"/>
                <a:ea typeface="Calibri"/>
                <a:cs typeface="Calibri" panose="020F0502020204030204" pitchFamily="34" charset="0"/>
                <a:sym typeface="Calibri"/>
              </a:rPr>
              <a:t>su</a:t>
            </a:r>
            <a:r>
              <a:rPr lang="en-US" sz="1800" b="1" u="none" strike="noStrike" cap="none" dirty="0">
                <a:solidFill>
                  <a:schemeClr val="lt1"/>
                </a:solidFill>
                <a:latin typeface="Calibri" panose="020F0502020204030204" pitchFamily="34" charset="0"/>
                <a:ea typeface="Calibri"/>
                <a:cs typeface="Calibri" panose="020F0502020204030204" pitchFamily="34" charset="0"/>
                <a:sym typeface="Calibri"/>
              </a:rPr>
              <a:t> </a:t>
            </a:r>
            <a:r>
              <a:rPr lang="en-US" sz="1800" b="1" u="none" strike="noStrike" cap="none" dirty="0" err="1">
                <a:solidFill>
                  <a:schemeClr val="lt1"/>
                </a:solidFill>
                <a:latin typeface="Calibri" panose="020F0502020204030204" pitchFamily="34" charset="0"/>
                <a:ea typeface="Calibri"/>
                <a:cs typeface="Calibri" panose="020F0502020204030204" pitchFamily="34" charset="0"/>
                <a:sym typeface="Calibri"/>
              </a:rPr>
              <a:t>copia</a:t>
            </a:r>
            <a:r>
              <a:rPr lang="en-US" sz="1800" b="1" u="none" strike="noStrike" cap="none" dirty="0">
                <a:solidFill>
                  <a:schemeClr val="lt1"/>
                </a:solidFill>
                <a:latin typeface="Calibri" panose="020F0502020204030204" pitchFamily="34" charset="0"/>
                <a:ea typeface="Calibri"/>
                <a:cs typeface="Calibri" panose="020F0502020204030204" pitchFamily="34" charset="0"/>
                <a:sym typeface="Calibri"/>
              </a:rPr>
              <a:t> de </a:t>
            </a:r>
            <a:r>
              <a:rPr lang="en-US" sz="1800" b="1" u="none" strike="noStrike" cap="none" dirty="0" err="1">
                <a:solidFill>
                  <a:schemeClr val="lt1"/>
                </a:solidFill>
                <a:latin typeface="Calibri" panose="020F0502020204030204" pitchFamily="34" charset="0"/>
                <a:ea typeface="Calibri"/>
                <a:cs typeface="Calibri" panose="020F0502020204030204" pitchFamily="34" charset="0"/>
                <a:sym typeface="Calibri"/>
              </a:rPr>
              <a:t>esta</a:t>
            </a:r>
            <a:r>
              <a:rPr lang="en-US" sz="1800" b="1" u="none" strike="noStrike" cap="none" dirty="0">
                <a:solidFill>
                  <a:schemeClr val="lt1"/>
                </a:solidFill>
                <a:latin typeface="Calibri" panose="020F0502020204030204" pitchFamily="34" charset="0"/>
                <a:ea typeface="Calibri"/>
                <a:cs typeface="Calibri" panose="020F0502020204030204" pitchFamily="34" charset="0"/>
                <a:sym typeface="Calibri"/>
              </a:rPr>
              <a:t> </a:t>
            </a:r>
            <a:r>
              <a:rPr lang="en-US" sz="1800" b="1" u="none" strike="noStrike" cap="none" dirty="0" err="1">
                <a:solidFill>
                  <a:schemeClr val="lt1"/>
                </a:solidFill>
                <a:latin typeface="Calibri" panose="020F0502020204030204" pitchFamily="34" charset="0"/>
                <a:ea typeface="Calibri"/>
                <a:cs typeface="Calibri" panose="020F0502020204030204" pitchFamily="34" charset="0"/>
                <a:sym typeface="Calibri"/>
              </a:rPr>
              <a:t>presentación</a:t>
            </a:r>
            <a:r>
              <a:rPr lang="en-US" sz="1800" b="1" u="none" strike="noStrike" cap="none" dirty="0">
                <a:solidFill>
                  <a:schemeClr val="lt1"/>
                </a:solidFill>
                <a:latin typeface="Calibri" panose="020F0502020204030204" pitchFamily="34" charset="0"/>
                <a:ea typeface="Calibri"/>
                <a:cs typeface="Calibri" panose="020F0502020204030204" pitchFamily="34" charset="0"/>
                <a:sym typeface="Calibri"/>
              </a:rPr>
              <a:t> PPT.</a:t>
            </a:r>
            <a:endParaRPr sz="1800" b="1" u="none" strike="noStrike" cap="none" dirty="0">
              <a:solidFill>
                <a:schemeClr val="bg1"/>
              </a:solidFill>
              <a:latin typeface="Calibri" panose="020F0502020204030204" pitchFamily="34" charset="0"/>
              <a:ea typeface="Calibri"/>
              <a:cs typeface="Calibri" panose="020F0502020204030204" pitchFamily="34" charset="0"/>
              <a:sym typeface="Calibri"/>
            </a:endParaRPr>
          </a:p>
        </p:txBody>
      </p:sp>
      <p:pic>
        <p:nvPicPr>
          <p:cNvPr id="2" name="Picture 1" descr="logotipo de DCBS">
            <a:extLst>
              <a:ext uri="{FF2B5EF4-FFF2-40B4-BE49-F238E27FC236}">
                <a16:creationId xmlns:a16="http://schemas.microsoft.com/office/drawing/2014/main" id="{698D0177-1ABD-3E1D-6535-953A93670B39}"/>
              </a:ext>
            </a:extLst>
          </p:cNvPr>
          <p:cNvPicPr>
            <a:picLocks noChangeAspect="1"/>
          </p:cNvPicPr>
          <p:nvPr/>
        </p:nvPicPr>
        <p:blipFill>
          <a:blip r:embed="rId4"/>
          <a:srcRect/>
          <a:stretch/>
        </p:blipFill>
        <p:spPr>
          <a:xfrm>
            <a:off x="288505" y="260296"/>
            <a:ext cx="3080280" cy="1011156"/>
          </a:xfrm>
          <a:prstGeom prst="rect">
            <a:avLst/>
          </a:prstGeom>
        </p:spPr>
      </p:pic>
      <p:pic>
        <p:nvPicPr>
          <p:cNvPr id="3" name="Picture 2" descr="logotipo de Oregon OSHA">
            <a:extLst>
              <a:ext uri="{FF2B5EF4-FFF2-40B4-BE49-F238E27FC236}">
                <a16:creationId xmlns:a16="http://schemas.microsoft.com/office/drawing/2014/main" id="{30E31546-B882-42B9-8004-73C162EC3D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11317" y="125950"/>
            <a:ext cx="2596877" cy="107770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4" name="Title 3">
            <a:extLst>
              <a:ext uri="{FF2B5EF4-FFF2-40B4-BE49-F238E27FC236}">
                <a16:creationId xmlns:a16="http://schemas.microsoft.com/office/drawing/2014/main" id="{5671D4B1-BDCA-BBC2-F112-C563A55102C8}"/>
              </a:ext>
            </a:extLst>
          </p:cNvPr>
          <p:cNvSpPr txBox="1">
            <a:spLocks noGrp="1"/>
          </p:cNvSpPr>
          <p:nvPr>
            <p:ph type="title" idx="4294967295"/>
          </p:nvPr>
        </p:nvSpPr>
        <p:spPr>
          <a:xfrm>
            <a:off x="5715019" y="274737"/>
            <a:ext cx="6097904"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en-US" sz="2800" b="0" i="0" u="none" strike="noStrike" kern="0" cap="none" spc="0" normalizeH="0" baseline="0" noProof="0" dirty="0" err="1">
                <a:ln>
                  <a:noFill/>
                </a:ln>
                <a:solidFill>
                  <a:schemeClr val="dk1"/>
                </a:solidFill>
                <a:effectLst/>
                <a:uLnTx/>
                <a:uFillTx/>
                <a:latin typeface="+mj-lt"/>
                <a:ea typeface="Calibri"/>
                <a:cs typeface="Calibri"/>
                <a:sym typeface="Calibri"/>
              </a:rPr>
              <a:t>Asegure</a:t>
            </a:r>
            <a:r>
              <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rPr>
              <a:t> la </a:t>
            </a:r>
            <a:r>
              <a:rPr kumimoji="0" lang="en-US" sz="2800" b="0" i="0" u="none" strike="noStrike" kern="0" cap="none" spc="0" normalizeH="0" baseline="0" noProof="0" dirty="0" err="1">
                <a:ln>
                  <a:noFill/>
                </a:ln>
                <a:solidFill>
                  <a:schemeClr val="dk1"/>
                </a:solidFill>
                <a:effectLst/>
                <a:uLnTx/>
                <a:uFillTx/>
                <a:latin typeface="+mj-lt"/>
                <a:ea typeface="Calibri"/>
                <a:cs typeface="Calibri"/>
                <a:sym typeface="Calibri"/>
              </a:rPr>
              <a:t>escena</a:t>
            </a:r>
            <a:endPar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endParaRPr>
          </a:p>
        </p:txBody>
      </p:sp>
      <p:sp>
        <p:nvSpPr>
          <p:cNvPr id="104" name="Google Shape;104;p2"/>
          <p:cNvSpPr txBox="1"/>
          <p:nvPr/>
        </p:nvSpPr>
        <p:spPr>
          <a:xfrm>
            <a:off x="5715019" y="764891"/>
            <a:ext cx="6274351" cy="5262939"/>
          </a:xfrm>
          <a:prstGeom prst="rect">
            <a:avLst/>
          </a:prstGeom>
          <a:noFill/>
          <a:ln>
            <a:noFill/>
          </a:ln>
        </p:spPr>
        <p:txBody>
          <a:bodyPr spcFirstLastPara="1" wrap="square" lIns="91425" tIns="45700" rIns="91425" bIns="45700" anchor="t" anchorCtr="0">
            <a:spAutoFit/>
          </a:bodyPr>
          <a:lstStyle/>
          <a:p>
            <a:r>
              <a:rPr lang="en-US" sz="1600" dirty="0">
                <a:hlinkClick r:id="rId3"/>
              </a:rPr>
              <a:t>OAR 437-001-0053</a:t>
            </a:r>
            <a:r>
              <a:rPr lang="en-US" sz="1600" baseline="30000" dirty="0"/>
              <a:t> </a:t>
            </a:r>
            <a:r>
              <a:rPr lang="en-US" sz="1600" dirty="0" err="1"/>
              <a:t>exige</a:t>
            </a:r>
            <a:r>
              <a:rPr lang="en-US" sz="1600" dirty="0"/>
              <a:t> que se conserve la </a:t>
            </a:r>
            <a:r>
              <a:rPr lang="en-US" sz="1600" dirty="0" err="1"/>
              <a:t>escena</a:t>
            </a:r>
            <a:r>
              <a:rPr lang="en-US" sz="1600" dirty="0"/>
              <a:t> del </a:t>
            </a:r>
            <a:r>
              <a:rPr lang="en-US" sz="1600" dirty="0" err="1"/>
              <a:t>accidente</a:t>
            </a:r>
            <a:r>
              <a:rPr lang="en-US" sz="1600" dirty="0"/>
              <a:t> y las </a:t>
            </a:r>
            <a:r>
              <a:rPr lang="en-US" sz="1600" dirty="0" err="1"/>
              <a:t>pruebas</a:t>
            </a:r>
            <a:r>
              <a:rPr lang="en-US" sz="1600" dirty="0"/>
              <a:t> </a:t>
            </a:r>
            <a:r>
              <a:rPr lang="en-US" sz="1600" dirty="0" err="1"/>
              <a:t>físicas</a:t>
            </a:r>
            <a:r>
              <a:rPr lang="en-US" sz="1600" dirty="0"/>
              <a:t> de </a:t>
            </a:r>
            <a:r>
              <a:rPr lang="en-US" sz="1600" dirty="0" err="1"/>
              <a:t>todas</a:t>
            </a:r>
            <a:r>
              <a:rPr lang="en-US" sz="1600" dirty="0"/>
              <a:t> las </a:t>
            </a:r>
            <a:r>
              <a:rPr lang="en-US" sz="1600" dirty="0" err="1"/>
              <a:t>muertes</a:t>
            </a:r>
            <a:r>
              <a:rPr lang="en-US" sz="1600" dirty="0"/>
              <a:t> y </a:t>
            </a:r>
            <a:r>
              <a:rPr lang="en-US" sz="1600" dirty="0" err="1"/>
              <a:t>catástrofes</a:t>
            </a:r>
            <a:r>
              <a:rPr lang="en-US" sz="1600" dirty="0"/>
              <a:t>, hasta que un </a:t>
            </a:r>
            <a:r>
              <a:rPr lang="en-US" sz="1600" dirty="0" err="1"/>
              <a:t>organismo</a:t>
            </a:r>
            <a:r>
              <a:rPr lang="en-US" sz="1600" dirty="0"/>
              <a:t> </a:t>
            </a:r>
            <a:r>
              <a:rPr lang="en-US" sz="1600" dirty="0" err="1"/>
              <a:t>policial</a:t>
            </a:r>
            <a:r>
              <a:rPr lang="en-US" sz="1600" dirty="0"/>
              <a:t> </a:t>
            </a:r>
            <a:r>
              <a:rPr lang="en-US" sz="1600" dirty="0" err="1"/>
              <a:t>indique</a:t>
            </a:r>
            <a:r>
              <a:rPr lang="en-US" sz="1600" dirty="0"/>
              <a:t> lo </a:t>
            </a:r>
            <a:r>
              <a:rPr lang="en-US" sz="1600" dirty="0" err="1"/>
              <a:t>contrario</a:t>
            </a:r>
            <a:r>
              <a:rPr lang="en-US" sz="1600" dirty="0"/>
              <a:t>. Es fundamental </a:t>
            </a:r>
            <a:r>
              <a:rPr lang="en-US" sz="1600" dirty="0" err="1"/>
              <a:t>asegurar</a:t>
            </a:r>
            <a:r>
              <a:rPr lang="en-US" sz="1600" dirty="0"/>
              <a:t> la </a:t>
            </a:r>
            <a:r>
              <a:rPr lang="en-US" sz="1600" dirty="0" err="1"/>
              <a:t>escena</a:t>
            </a:r>
            <a:r>
              <a:rPr lang="en-US" sz="1600" dirty="0"/>
              <a:t> y </a:t>
            </a:r>
            <a:r>
              <a:rPr lang="en-US" sz="1600" dirty="0" err="1"/>
              <a:t>comenzar</a:t>
            </a:r>
            <a:r>
              <a:rPr lang="en-US" sz="1600" dirty="0"/>
              <a:t> las </a:t>
            </a:r>
            <a:r>
              <a:rPr lang="en-US" sz="1600" dirty="0" err="1"/>
              <a:t>observaciones</a:t>
            </a:r>
            <a:r>
              <a:rPr lang="en-US" sz="1600" dirty="0"/>
              <a:t> </a:t>
            </a:r>
            <a:r>
              <a:rPr lang="en-US" sz="1600" dirty="0" err="1"/>
              <a:t>iniciales</a:t>
            </a:r>
            <a:r>
              <a:rPr lang="en-US" sz="1600" dirty="0"/>
              <a:t> lo antes </a:t>
            </a:r>
            <a:r>
              <a:rPr lang="en-US" sz="1600" dirty="0" err="1"/>
              <a:t>posible</a:t>
            </a:r>
            <a:r>
              <a:rPr lang="en-US" sz="1600" dirty="0"/>
              <a:t>, </a:t>
            </a:r>
            <a:r>
              <a:rPr lang="en-US" sz="1600" dirty="0" err="1"/>
              <a:t>ya</a:t>
            </a:r>
            <a:r>
              <a:rPr lang="en-US" sz="1600" dirty="0"/>
              <a:t> que las </a:t>
            </a:r>
            <a:r>
              <a:rPr lang="en-US" sz="1600" dirty="0" err="1"/>
              <a:t>pruebas</a:t>
            </a:r>
            <a:r>
              <a:rPr lang="en-US" sz="1600" dirty="0"/>
              <a:t> clave </a:t>
            </a:r>
            <a:r>
              <a:rPr lang="en-US" sz="1600" dirty="0" err="1"/>
              <a:t>pueden</a:t>
            </a:r>
            <a:r>
              <a:rPr lang="en-US" sz="1600" dirty="0"/>
              <a:t> </a:t>
            </a:r>
            <a:r>
              <a:rPr lang="en-US" sz="1600" dirty="0" err="1"/>
              <a:t>desplazarse</a:t>
            </a:r>
            <a:r>
              <a:rPr lang="en-US" sz="1600" dirty="0"/>
              <a:t> y la </a:t>
            </a:r>
            <a:r>
              <a:rPr lang="en-US" sz="1600" dirty="0" err="1"/>
              <a:t>memoria</a:t>
            </a:r>
            <a:r>
              <a:rPr lang="en-US" sz="1600" dirty="0"/>
              <a:t> de las personas </a:t>
            </a:r>
            <a:r>
              <a:rPr lang="en-US" sz="1600" dirty="0" err="1"/>
              <a:t>puede</a:t>
            </a:r>
            <a:r>
              <a:rPr lang="en-US" sz="1600" dirty="0"/>
              <a:t> </a:t>
            </a:r>
            <a:r>
              <a:rPr lang="en-US" sz="1600" dirty="0" err="1"/>
              <a:t>cambiar</a:t>
            </a:r>
            <a:r>
              <a:rPr lang="en-US" sz="1600" dirty="0"/>
              <a:t> con </a:t>
            </a:r>
            <a:r>
              <a:rPr lang="en-US" sz="1600" dirty="0" err="1"/>
              <a:t>el</a:t>
            </a:r>
            <a:r>
              <a:rPr lang="en-US" sz="1600" dirty="0"/>
              <a:t> paso del </a:t>
            </a:r>
            <a:r>
              <a:rPr lang="en-US" sz="1600" dirty="0" err="1"/>
              <a:t>tiempo</a:t>
            </a:r>
            <a:r>
              <a:rPr lang="en-US" sz="1600" dirty="0"/>
              <a:t>. </a:t>
            </a:r>
          </a:p>
          <a:p>
            <a:endParaRPr lang="en-US" sz="1600" dirty="0"/>
          </a:p>
          <a:p>
            <a:r>
              <a:rPr lang="en-US" sz="1600" dirty="0" err="1"/>
              <a:t>Asegurar</a:t>
            </a:r>
            <a:r>
              <a:rPr lang="en-US" sz="1600" dirty="0"/>
              <a:t> la </a:t>
            </a:r>
            <a:r>
              <a:rPr lang="en-US" sz="1600" dirty="0" err="1"/>
              <a:t>escena</a:t>
            </a:r>
            <a:r>
              <a:rPr lang="en-US" sz="1600" dirty="0"/>
              <a:t> </a:t>
            </a:r>
            <a:r>
              <a:rPr lang="en-US" sz="1600" dirty="0" err="1"/>
              <a:t>incluye</a:t>
            </a:r>
            <a:r>
              <a:rPr lang="en-US" sz="1600" dirty="0"/>
              <a:t> </a:t>
            </a:r>
            <a:r>
              <a:rPr lang="en-US" sz="1600" dirty="0" err="1"/>
              <a:t>aislar</a:t>
            </a:r>
            <a:r>
              <a:rPr lang="en-US" sz="1600" dirty="0"/>
              <a:t> las </a:t>
            </a:r>
            <a:r>
              <a:rPr lang="en-US" sz="1600" dirty="0" err="1"/>
              <a:t>fuentes</a:t>
            </a:r>
            <a:r>
              <a:rPr lang="en-US" sz="1600" dirty="0"/>
              <a:t> de </a:t>
            </a:r>
            <a:r>
              <a:rPr lang="en-US" sz="1600" dirty="0" err="1"/>
              <a:t>energía</a:t>
            </a:r>
            <a:r>
              <a:rPr lang="en-US" sz="1600" dirty="0"/>
              <a:t> y </a:t>
            </a:r>
            <a:r>
              <a:rPr lang="en-US" sz="1600" dirty="0" err="1"/>
              <a:t>bloquear</a:t>
            </a:r>
            <a:r>
              <a:rPr lang="en-US" sz="1600" dirty="0"/>
              <a:t> o </a:t>
            </a:r>
            <a:r>
              <a:rPr lang="en-US" sz="1600" dirty="0" err="1"/>
              <a:t>apuntalar</a:t>
            </a:r>
            <a:r>
              <a:rPr lang="en-US" sz="1600" dirty="0"/>
              <a:t> </a:t>
            </a:r>
            <a:r>
              <a:rPr lang="en-US" sz="1600" dirty="0" err="1"/>
              <a:t>cualquier</a:t>
            </a:r>
            <a:r>
              <a:rPr lang="en-US" sz="1600" dirty="0"/>
              <a:t> </a:t>
            </a:r>
            <a:r>
              <a:rPr lang="en-US" sz="1600" dirty="0" err="1"/>
              <a:t>equipo</a:t>
            </a:r>
            <a:r>
              <a:rPr lang="en-US" sz="1600" dirty="0"/>
              <a:t> o carga </a:t>
            </a:r>
            <a:r>
              <a:rPr lang="en-US" sz="1600" dirty="0" err="1"/>
              <a:t>inestable</a:t>
            </a:r>
            <a:r>
              <a:rPr lang="en-US" sz="1600" dirty="0"/>
              <a:t>. </a:t>
            </a:r>
            <a:r>
              <a:rPr lang="en-US" sz="1600" dirty="0" err="1"/>
              <a:t>Haga</a:t>
            </a:r>
            <a:r>
              <a:rPr lang="en-US" sz="1600" dirty="0"/>
              <a:t> que </a:t>
            </a:r>
            <a:r>
              <a:rPr lang="en-US" sz="1600" dirty="0" err="1"/>
              <a:t>el</a:t>
            </a:r>
            <a:r>
              <a:rPr lang="en-US" sz="1600" dirty="0"/>
              <a:t> </a:t>
            </a:r>
            <a:r>
              <a:rPr lang="en-US" sz="1600" dirty="0" err="1"/>
              <a:t>lugar</a:t>
            </a:r>
            <a:r>
              <a:rPr lang="en-US" sz="1600" dirty="0"/>
              <a:t> sea lo </a:t>
            </a:r>
            <a:r>
              <a:rPr lang="en-US" sz="1600" dirty="0" err="1"/>
              <a:t>más</a:t>
            </a:r>
            <a:r>
              <a:rPr lang="en-US" sz="1600" dirty="0"/>
              <a:t> </a:t>
            </a:r>
            <a:r>
              <a:rPr lang="en-US" sz="1600" dirty="0" err="1"/>
              <a:t>inaccesible</a:t>
            </a:r>
            <a:r>
              <a:rPr lang="en-US" sz="1600" dirty="0"/>
              <a:t> </a:t>
            </a:r>
            <a:r>
              <a:rPr lang="en-US" sz="1600" dirty="0" err="1"/>
              <a:t>posible</a:t>
            </a:r>
            <a:r>
              <a:rPr lang="en-US" sz="1600" dirty="0"/>
              <a:t> para </a:t>
            </a:r>
            <a:r>
              <a:rPr lang="en-US" sz="1600" dirty="0" err="1"/>
              <a:t>los</a:t>
            </a:r>
            <a:r>
              <a:rPr lang="en-US" sz="1600" dirty="0"/>
              <a:t> </a:t>
            </a:r>
            <a:r>
              <a:rPr lang="en-US" sz="1600" dirty="0" err="1"/>
              <a:t>demás</a:t>
            </a:r>
            <a:r>
              <a:rPr lang="en-US" sz="1600" dirty="0"/>
              <a:t>, </a:t>
            </a:r>
            <a:r>
              <a:rPr lang="en-US" sz="1600" dirty="0" err="1"/>
              <a:t>mediante</a:t>
            </a:r>
            <a:r>
              <a:rPr lang="en-US" sz="1600" dirty="0"/>
              <a:t> </a:t>
            </a:r>
            <a:r>
              <a:rPr lang="en-US" sz="1600" dirty="0" err="1"/>
              <a:t>el</a:t>
            </a:r>
            <a:r>
              <a:rPr lang="en-US" sz="1600" dirty="0"/>
              <a:t> </a:t>
            </a:r>
            <a:r>
              <a:rPr lang="en-US" sz="1600" dirty="0" err="1"/>
              <a:t>uso</a:t>
            </a:r>
            <a:r>
              <a:rPr lang="en-US" sz="1600" dirty="0"/>
              <a:t> de </a:t>
            </a:r>
            <a:r>
              <a:rPr lang="en-US" sz="1600" dirty="0" err="1"/>
              <a:t>conos</a:t>
            </a:r>
            <a:r>
              <a:rPr lang="en-US" sz="1600" dirty="0"/>
              <a:t>, </a:t>
            </a:r>
            <a:r>
              <a:rPr lang="en-US" sz="1600" dirty="0" err="1"/>
              <a:t>cinta</a:t>
            </a:r>
            <a:r>
              <a:rPr lang="en-US" sz="1600" dirty="0"/>
              <a:t> </a:t>
            </a:r>
            <a:r>
              <a:rPr lang="en-US" sz="1600" dirty="0" err="1"/>
              <a:t>adhesiva</a:t>
            </a:r>
            <a:r>
              <a:rPr lang="en-US" sz="1600" dirty="0"/>
              <a:t> o </a:t>
            </a:r>
            <a:r>
              <a:rPr lang="en-US" sz="1600" dirty="0" err="1"/>
              <a:t>cualquier</a:t>
            </a:r>
            <a:r>
              <a:rPr lang="en-US" sz="1600" dirty="0"/>
              <a:t> </a:t>
            </a:r>
            <a:r>
              <a:rPr lang="en-US" sz="1600" dirty="0" err="1"/>
              <a:t>otro</a:t>
            </a:r>
            <a:r>
              <a:rPr lang="en-US" sz="1600" dirty="0"/>
              <a:t> </a:t>
            </a:r>
            <a:r>
              <a:rPr lang="en-US" sz="1600" dirty="0" err="1"/>
              <a:t>elemento</a:t>
            </a:r>
            <a:r>
              <a:rPr lang="en-US" sz="1600" dirty="0"/>
              <a:t> disponible, hasta que se </a:t>
            </a:r>
            <a:r>
              <a:rPr lang="en-US" sz="1600" dirty="0" err="1"/>
              <a:t>pueda</a:t>
            </a:r>
            <a:r>
              <a:rPr lang="en-US" sz="1600" dirty="0"/>
              <a:t> </a:t>
            </a:r>
            <a:r>
              <a:rPr lang="en-US" sz="1600" dirty="0" err="1"/>
              <a:t>determinar</a:t>
            </a:r>
            <a:r>
              <a:rPr lang="en-US" sz="1600" dirty="0"/>
              <a:t> la causa </a:t>
            </a:r>
            <a:r>
              <a:rPr lang="en-US" sz="1600" dirty="0" err="1"/>
              <a:t>raíz</a:t>
            </a:r>
            <a:r>
              <a:rPr lang="en-US" sz="1600" dirty="0"/>
              <a:t> y </a:t>
            </a:r>
            <a:r>
              <a:rPr lang="en-US" sz="1600" dirty="0" err="1"/>
              <a:t>poner</a:t>
            </a:r>
            <a:r>
              <a:rPr lang="en-US" sz="1600" dirty="0"/>
              <a:t> </a:t>
            </a:r>
            <a:r>
              <a:rPr lang="en-US" sz="1600" dirty="0" err="1"/>
              <a:t>en</a:t>
            </a:r>
            <a:r>
              <a:rPr lang="en-US" sz="1600" dirty="0"/>
              <a:t> </a:t>
            </a:r>
            <a:r>
              <a:rPr lang="en-US" sz="1600" dirty="0" err="1"/>
              <a:t>práctica</a:t>
            </a:r>
            <a:r>
              <a:rPr lang="en-US" sz="1600" dirty="0"/>
              <a:t> </a:t>
            </a:r>
            <a:r>
              <a:rPr lang="en-US" sz="1600" dirty="0" err="1"/>
              <a:t>los</a:t>
            </a:r>
            <a:r>
              <a:rPr lang="en-US" sz="1600" dirty="0"/>
              <a:t> </a:t>
            </a:r>
            <a:r>
              <a:rPr lang="en-US" sz="1600" dirty="0" err="1"/>
              <a:t>controles</a:t>
            </a:r>
            <a:r>
              <a:rPr lang="en-US" sz="1600" dirty="0"/>
              <a:t> de </a:t>
            </a:r>
            <a:r>
              <a:rPr lang="en-US" sz="1600" dirty="0" err="1"/>
              <a:t>seguridad</a:t>
            </a:r>
            <a:r>
              <a:rPr lang="en-US" sz="1600" dirty="0"/>
              <a:t>.</a:t>
            </a:r>
          </a:p>
          <a:p>
            <a:endParaRPr lang="en-US" sz="1600" dirty="0"/>
          </a:p>
          <a:p>
            <a:r>
              <a:rPr lang="en-US" sz="1600" dirty="0" err="1"/>
              <a:t>Asegúrese</a:t>
            </a:r>
            <a:r>
              <a:rPr lang="en-US" sz="1600" dirty="0"/>
              <a:t> de que la </a:t>
            </a:r>
            <a:r>
              <a:rPr lang="en-US" sz="1600" dirty="0" err="1"/>
              <a:t>escena</a:t>
            </a:r>
            <a:r>
              <a:rPr lang="en-US" sz="1600" dirty="0"/>
              <a:t> de </a:t>
            </a:r>
            <a:r>
              <a:rPr lang="en-US" sz="1600" dirty="0" err="1"/>
              <a:t>los</a:t>
            </a:r>
            <a:r>
              <a:rPr lang="en-US" sz="1600" dirty="0"/>
              <a:t> </a:t>
            </a:r>
            <a:r>
              <a:rPr lang="en-US" sz="1600" dirty="0" err="1"/>
              <a:t>hechos</a:t>
            </a:r>
            <a:r>
              <a:rPr lang="en-US" sz="1600" dirty="0"/>
              <a:t> sea </a:t>
            </a:r>
            <a:r>
              <a:rPr lang="en-US" sz="1600" dirty="0" err="1"/>
              <a:t>segura</a:t>
            </a:r>
            <a:r>
              <a:rPr lang="en-US" sz="1600" dirty="0"/>
              <a:t> para </a:t>
            </a:r>
            <a:r>
              <a:rPr lang="en-US" sz="1600" dirty="0" err="1"/>
              <a:t>entrar</a:t>
            </a:r>
            <a:r>
              <a:rPr lang="en-US" sz="1600" dirty="0"/>
              <a:t> y </a:t>
            </a:r>
            <a:r>
              <a:rPr lang="en-US" sz="1600" dirty="0" err="1"/>
              <a:t>trate</a:t>
            </a:r>
            <a:r>
              <a:rPr lang="en-US" sz="1600" dirty="0"/>
              <a:t> </a:t>
            </a:r>
            <a:r>
              <a:rPr lang="en-US" sz="1600" dirty="0" err="1"/>
              <a:t>todos</a:t>
            </a:r>
            <a:r>
              <a:rPr lang="en-US" sz="1600" dirty="0"/>
              <a:t> </a:t>
            </a:r>
            <a:r>
              <a:rPr lang="en-US" sz="1600" dirty="0" err="1"/>
              <a:t>los</a:t>
            </a:r>
            <a:r>
              <a:rPr lang="en-US" sz="1600" dirty="0"/>
              <a:t> </a:t>
            </a:r>
            <a:r>
              <a:rPr lang="en-US" sz="1600" dirty="0" err="1"/>
              <a:t>objetos</a:t>
            </a:r>
            <a:r>
              <a:rPr lang="en-US" sz="1600" dirty="0"/>
              <a:t> de la </a:t>
            </a:r>
            <a:r>
              <a:rPr lang="en-US" sz="1600" dirty="0" err="1"/>
              <a:t>escena</a:t>
            </a:r>
            <a:r>
              <a:rPr lang="en-US" sz="1600" dirty="0"/>
              <a:t> </a:t>
            </a:r>
            <a:r>
              <a:rPr lang="en-US" sz="1600" dirty="0" err="1"/>
              <a:t>como</a:t>
            </a:r>
            <a:r>
              <a:rPr lang="en-US" sz="1600" dirty="0"/>
              <a:t> </a:t>
            </a:r>
            <a:r>
              <a:rPr lang="en-US" sz="1600" dirty="0" err="1"/>
              <a:t>importantes</a:t>
            </a:r>
            <a:r>
              <a:rPr lang="en-US" sz="1600" dirty="0"/>
              <a:t> y </a:t>
            </a:r>
            <a:r>
              <a:rPr lang="en-US" sz="1600" dirty="0" err="1"/>
              <a:t>potencialmente</a:t>
            </a:r>
            <a:r>
              <a:rPr lang="en-US" sz="1600" dirty="0"/>
              <a:t> </a:t>
            </a:r>
            <a:r>
              <a:rPr lang="en-US" sz="1600" dirty="0" err="1"/>
              <a:t>relevantes</a:t>
            </a:r>
            <a:r>
              <a:rPr lang="en-US" sz="1600" dirty="0"/>
              <a:t> para la </a:t>
            </a:r>
            <a:r>
              <a:rPr lang="en-US" sz="1600" dirty="0" err="1"/>
              <a:t>investigación</a:t>
            </a:r>
            <a:r>
              <a:rPr lang="en-US" sz="1600" dirty="0"/>
              <a:t>. A </a:t>
            </a:r>
            <a:r>
              <a:rPr lang="en-US" sz="1600" dirty="0" err="1"/>
              <a:t>veces</a:t>
            </a:r>
            <a:r>
              <a:rPr lang="en-US" sz="1600" dirty="0"/>
              <a:t> se </a:t>
            </a:r>
            <a:r>
              <a:rPr lang="en-US" sz="1600" dirty="0" err="1"/>
              <a:t>puede</a:t>
            </a:r>
            <a:r>
              <a:rPr lang="en-US" sz="1600" dirty="0"/>
              <a:t> </a:t>
            </a:r>
            <a:r>
              <a:rPr lang="en-US" sz="1600" dirty="0" err="1"/>
              <a:t>empezar</a:t>
            </a:r>
            <a:r>
              <a:rPr lang="en-US" sz="1600" dirty="0"/>
              <a:t> </a:t>
            </a:r>
            <a:r>
              <a:rPr lang="en-US" sz="1600" dirty="0" err="1"/>
              <a:t>mientras</a:t>
            </a:r>
            <a:r>
              <a:rPr lang="en-US" sz="1600" dirty="0"/>
              <a:t> </a:t>
            </a:r>
            <a:r>
              <a:rPr lang="en-US" sz="1600" dirty="0" err="1"/>
              <a:t>los</a:t>
            </a:r>
            <a:r>
              <a:rPr lang="en-US" sz="1600" dirty="0"/>
              <a:t> </a:t>
            </a:r>
            <a:r>
              <a:rPr lang="en-US" sz="1600" dirty="0" err="1"/>
              <a:t>socorristas</a:t>
            </a:r>
            <a:r>
              <a:rPr lang="en-US" sz="1600" dirty="0"/>
              <a:t> </a:t>
            </a:r>
            <a:r>
              <a:rPr lang="en-US" sz="1600" dirty="0" err="1"/>
              <a:t>ayudan</a:t>
            </a:r>
            <a:r>
              <a:rPr lang="en-US" sz="1600" dirty="0"/>
              <a:t> a las </a:t>
            </a:r>
            <a:r>
              <a:rPr lang="en-US" sz="1600" dirty="0" err="1"/>
              <a:t>víctimas</a:t>
            </a:r>
            <a:r>
              <a:rPr lang="en-US" sz="1600" dirty="0"/>
              <a:t>, </a:t>
            </a:r>
            <a:r>
              <a:rPr lang="en-US" sz="1600" dirty="0" err="1"/>
              <a:t>otras</a:t>
            </a:r>
            <a:r>
              <a:rPr lang="en-US" sz="1600" dirty="0"/>
              <a:t> </a:t>
            </a:r>
            <a:r>
              <a:rPr lang="en-US" sz="1600" dirty="0" err="1"/>
              <a:t>veces</a:t>
            </a:r>
            <a:r>
              <a:rPr lang="en-US" sz="1600" dirty="0"/>
              <a:t> hay que </a:t>
            </a:r>
            <a:r>
              <a:rPr lang="en-US" sz="1600" dirty="0" err="1"/>
              <a:t>esperar</a:t>
            </a:r>
            <a:r>
              <a:rPr lang="en-US" sz="1600" dirty="0"/>
              <a:t> a que </a:t>
            </a:r>
            <a:r>
              <a:rPr lang="en-US" sz="1600" dirty="0" err="1"/>
              <a:t>terminen</a:t>
            </a:r>
            <a:r>
              <a:rPr lang="en-US" sz="1600" dirty="0"/>
              <a:t>. Si </a:t>
            </a:r>
            <a:r>
              <a:rPr lang="en-US" sz="1600" dirty="0" err="1"/>
              <a:t>tiene</a:t>
            </a:r>
            <a:r>
              <a:rPr lang="en-US" sz="1600" dirty="0"/>
              <a:t> que </a:t>
            </a:r>
            <a:r>
              <a:rPr lang="en-US" sz="1600" dirty="0" err="1"/>
              <a:t>esperar</a:t>
            </a:r>
            <a:r>
              <a:rPr lang="en-US" sz="1600" dirty="0"/>
              <a:t>, </a:t>
            </a:r>
            <a:r>
              <a:rPr lang="en-US" sz="1600" dirty="0" err="1"/>
              <a:t>empiece</a:t>
            </a:r>
            <a:r>
              <a:rPr lang="en-US" sz="1600" dirty="0"/>
              <a:t> a </a:t>
            </a:r>
            <a:r>
              <a:rPr lang="en-US" sz="1600" dirty="0" err="1"/>
              <a:t>hacer</a:t>
            </a:r>
            <a:r>
              <a:rPr lang="en-US" sz="1600" dirty="0"/>
              <a:t> las </a:t>
            </a:r>
            <a:r>
              <a:rPr lang="en-US" sz="1600" dirty="0" err="1"/>
              <a:t>primeras</a:t>
            </a:r>
            <a:r>
              <a:rPr lang="en-US" sz="1600" dirty="0"/>
              <a:t> </a:t>
            </a:r>
            <a:r>
              <a:rPr lang="en-US" sz="1600" dirty="0" err="1"/>
              <a:t>observaciones</a:t>
            </a:r>
            <a:r>
              <a:rPr lang="en-US" sz="1600" dirty="0"/>
              <a:t>.</a:t>
            </a:r>
            <a:br>
              <a:rPr lang="en-US" sz="1600" dirty="0"/>
            </a:br>
            <a:endParaRPr lang="en-US" sz="1600" dirty="0"/>
          </a:p>
        </p:txBody>
      </p:sp>
      <p:pic>
        <p:nvPicPr>
          <p:cNvPr id="3" name="Picture 2">
            <a:extLst>
              <a:ext uri="{FF2B5EF4-FFF2-40B4-BE49-F238E27FC236}">
                <a16:creationId xmlns:a16="http://schemas.microsoft.com/office/drawing/2014/main" id="{6210598A-C1F7-4585-8CAE-A1AE8422B51D}"/>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14195"/>
            <a:ext cx="5202473" cy="5913277"/>
          </a:xfrm>
          <a:prstGeom prst="rect">
            <a:avLst/>
          </a:prstGeom>
        </p:spPr>
      </p:pic>
      <p:sp>
        <p:nvSpPr>
          <p:cNvPr id="8" name="Google Shape;102;p2">
            <a:extLst>
              <a:ext uri="{FF2B5EF4-FFF2-40B4-BE49-F238E27FC236}">
                <a16:creationId xmlns:a16="http://schemas.microsoft.com/office/drawing/2014/main" id="{9B8F1D9B-AD16-4800-976C-F51BDDC95348}"/>
              </a:ext>
            </a:extLst>
          </p:cNvPr>
          <p:cNvSpPr txBox="1"/>
          <p:nvPr/>
        </p:nvSpPr>
        <p:spPr>
          <a:xfrm>
            <a:off x="202629" y="5960955"/>
            <a:ext cx="7034749"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INVESTIGACIÓN DE ACCIDENTES: </a:t>
            </a:r>
            <a:r>
              <a:rPr lang="en-US" sz="2800" b="1" i="1" dirty="0" err="1">
                <a:solidFill>
                  <a:schemeClr val="lt1"/>
                </a:solidFill>
                <a:latin typeface="Verdana"/>
                <a:ea typeface="Verdana"/>
                <a:cs typeface="Verdana"/>
                <a:sym typeface="Verdana"/>
              </a:rPr>
              <a:t>Recopilar</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información</a:t>
            </a:r>
            <a:endParaRPr lang="en-US" sz="1400" b="0" i="0" u="none" strike="noStrike" cap="none" dirty="0">
              <a:solidFill>
                <a:srgbClr val="000000"/>
              </a:solidFill>
              <a:latin typeface="Arial"/>
              <a:ea typeface="Arial"/>
              <a:cs typeface="Arial"/>
              <a:sym typeface="Arial"/>
            </a:endParaRPr>
          </a:p>
        </p:txBody>
      </p:sp>
      <p:pic>
        <p:nvPicPr>
          <p:cNvPr id="7" name="Picture 6" descr="Módulo 1">
            <a:extLst>
              <a:ext uri="{FF2B5EF4-FFF2-40B4-BE49-F238E27FC236}">
                <a16:creationId xmlns:a16="http://schemas.microsoft.com/office/drawing/2014/main" id="{58437354-EBC0-4CCD-B1CF-A3316D648F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76437" y="5944191"/>
            <a:ext cx="3984776" cy="976661"/>
          </a:xfrm>
          <a:prstGeom prst="rect">
            <a:avLst/>
          </a:prstGeom>
        </p:spPr>
      </p:pic>
    </p:spTree>
    <p:extLst>
      <p:ext uri="{BB962C8B-B14F-4D97-AF65-F5344CB8AC3E}">
        <p14:creationId xmlns:p14="http://schemas.microsoft.com/office/powerpoint/2010/main" val="7962925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3" name="Title 2">
            <a:extLst>
              <a:ext uri="{FF2B5EF4-FFF2-40B4-BE49-F238E27FC236}">
                <a16:creationId xmlns:a16="http://schemas.microsoft.com/office/drawing/2014/main" id="{0EE83FBB-7255-412A-B5C1-C4A9AB08348F}"/>
              </a:ext>
            </a:extLst>
          </p:cNvPr>
          <p:cNvSpPr txBox="1">
            <a:spLocks noGrp="1"/>
          </p:cNvSpPr>
          <p:nvPr>
            <p:ph type="title" idx="4294967295"/>
          </p:nvPr>
        </p:nvSpPr>
        <p:spPr>
          <a:xfrm>
            <a:off x="5719156" y="277721"/>
            <a:ext cx="5374957" cy="95410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es-ES" sz="2800" b="0" i="0" u="none" strike="noStrike" kern="0" cap="none" spc="0" normalizeH="0" baseline="0" noProof="0" dirty="0">
                <a:ln>
                  <a:noFill/>
                </a:ln>
                <a:solidFill>
                  <a:schemeClr val="dk1"/>
                </a:solidFill>
                <a:effectLst/>
                <a:uLnTx/>
                <a:uFillTx/>
                <a:latin typeface="+mj-lt"/>
                <a:ea typeface="Calibri"/>
                <a:cs typeface="Calibri"/>
                <a:sym typeface="Calibri"/>
              </a:rPr>
              <a:t>Recopilación de datos:</a:t>
            </a:r>
            <a:br>
              <a:rPr kumimoji="0" lang="es-ES" sz="2800" b="0" i="0" u="none" strike="noStrike" kern="0" cap="none" spc="0" normalizeH="0" baseline="0" noProof="0" dirty="0">
                <a:ln>
                  <a:noFill/>
                </a:ln>
                <a:solidFill>
                  <a:schemeClr val="dk1"/>
                </a:solidFill>
                <a:effectLst/>
                <a:uLnTx/>
                <a:uFillTx/>
                <a:latin typeface="+mj-lt"/>
                <a:ea typeface="Calibri"/>
                <a:cs typeface="Calibri"/>
                <a:sym typeface="Calibri"/>
              </a:rPr>
            </a:br>
            <a:r>
              <a:rPr kumimoji="0" lang="es-ES" sz="2800" b="0" i="0" u="none" strike="noStrike" kern="0" cap="none" spc="0" normalizeH="0" baseline="0" noProof="0" dirty="0">
                <a:ln>
                  <a:noFill/>
                </a:ln>
                <a:solidFill>
                  <a:schemeClr val="dk1"/>
                </a:solidFill>
                <a:effectLst/>
                <a:uLnTx/>
                <a:uFillTx/>
                <a:latin typeface="+mj-lt"/>
                <a:ea typeface="Calibri"/>
                <a:cs typeface="Calibri"/>
                <a:sym typeface="Calibri"/>
              </a:rPr>
              <a:t>Observaciones iniciales</a:t>
            </a:r>
          </a:p>
        </p:txBody>
      </p:sp>
      <p:sp>
        <p:nvSpPr>
          <p:cNvPr id="104" name="Google Shape;104;p2"/>
          <p:cNvSpPr txBox="1"/>
          <p:nvPr/>
        </p:nvSpPr>
        <p:spPr>
          <a:xfrm>
            <a:off x="5719156" y="1189215"/>
            <a:ext cx="6274351" cy="4478109"/>
          </a:xfrm>
          <a:prstGeom prst="rect">
            <a:avLst/>
          </a:prstGeom>
          <a:noFill/>
          <a:ln>
            <a:noFill/>
          </a:ln>
        </p:spPr>
        <p:txBody>
          <a:bodyPr spcFirstLastPara="1" wrap="square" lIns="91425" tIns="45700" rIns="91425" bIns="45700" anchor="t" anchorCtr="0">
            <a:spAutoFit/>
          </a:bodyPr>
          <a:lstStyle/>
          <a:p>
            <a:r>
              <a:rPr lang="en-US" sz="1500" dirty="0"/>
              <a:t>Ya sea </a:t>
            </a:r>
            <a:r>
              <a:rPr lang="en-US" sz="1500" dirty="0" err="1"/>
              <a:t>cuando</a:t>
            </a:r>
            <a:r>
              <a:rPr lang="en-US" sz="1500" dirty="0"/>
              <a:t> </a:t>
            </a:r>
            <a:r>
              <a:rPr lang="en-US" sz="1500" dirty="0" err="1"/>
              <a:t>esté</a:t>
            </a:r>
            <a:r>
              <a:rPr lang="en-US" sz="1500" dirty="0"/>
              <a:t> </a:t>
            </a:r>
            <a:r>
              <a:rPr lang="en-US" sz="1500" dirty="0" err="1"/>
              <a:t>esperando</a:t>
            </a:r>
            <a:r>
              <a:rPr lang="en-US" sz="1500" dirty="0"/>
              <a:t> para </a:t>
            </a:r>
            <a:r>
              <a:rPr lang="en-US" sz="1500" dirty="0" err="1"/>
              <a:t>asegurar</a:t>
            </a:r>
            <a:r>
              <a:rPr lang="en-US" sz="1500" dirty="0"/>
              <a:t> la </a:t>
            </a:r>
            <a:r>
              <a:rPr lang="en-US" sz="1500" dirty="0" err="1"/>
              <a:t>escena</a:t>
            </a:r>
            <a:r>
              <a:rPr lang="en-US" sz="1500" dirty="0"/>
              <a:t> o </a:t>
            </a:r>
            <a:r>
              <a:rPr lang="en-US" sz="1500" dirty="0" err="1"/>
              <a:t>inmediatamente</a:t>
            </a:r>
            <a:r>
              <a:rPr lang="en-US" sz="1500" dirty="0"/>
              <a:t> </a:t>
            </a:r>
            <a:r>
              <a:rPr lang="en-US" sz="1500" dirty="0" err="1"/>
              <a:t>después</a:t>
            </a:r>
            <a:r>
              <a:rPr lang="en-US" sz="1500" dirty="0"/>
              <a:t> de </a:t>
            </a:r>
            <a:r>
              <a:rPr lang="en-US" sz="1500" dirty="0" err="1"/>
              <a:t>haberlo</a:t>
            </a:r>
            <a:r>
              <a:rPr lang="en-US" sz="1500" dirty="0"/>
              <a:t> </a:t>
            </a:r>
            <a:r>
              <a:rPr lang="en-US" sz="1500" dirty="0" err="1"/>
              <a:t>hecho</a:t>
            </a:r>
            <a:r>
              <a:rPr lang="en-US" sz="1500" dirty="0"/>
              <a:t>, </a:t>
            </a:r>
            <a:r>
              <a:rPr lang="en-US" sz="1500" dirty="0" err="1"/>
              <a:t>algunas</a:t>
            </a:r>
            <a:r>
              <a:rPr lang="en-US" sz="1500" dirty="0"/>
              <a:t> </a:t>
            </a:r>
            <a:r>
              <a:rPr lang="en-US" sz="1500" dirty="0" err="1"/>
              <a:t>observaciones</a:t>
            </a:r>
            <a:r>
              <a:rPr lang="en-US" sz="1500" dirty="0"/>
              <a:t> </a:t>
            </a:r>
            <a:r>
              <a:rPr lang="en-US" sz="1500" dirty="0" err="1"/>
              <a:t>iniciales</a:t>
            </a:r>
            <a:r>
              <a:rPr lang="en-US" sz="1500" dirty="0"/>
              <a:t> para </a:t>
            </a:r>
            <a:r>
              <a:rPr lang="en-US" sz="1500" dirty="0" err="1"/>
              <a:t>empezar</a:t>
            </a:r>
            <a:r>
              <a:rPr lang="en-US" sz="1500" dirty="0"/>
              <a:t> a </a:t>
            </a:r>
            <a:r>
              <a:rPr lang="en-US" sz="1500" dirty="0" err="1"/>
              <a:t>documentar</a:t>
            </a:r>
            <a:r>
              <a:rPr lang="en-US" sz="1500" dirty="0"/>
              <a:t> </a:t>
            </a:r>
            <a:r>
              <a:rPr lang="en-US" sz="1500" dirty="0" err="1"/>
              <a:t>incluyen</a:t>
            </a:r>
            <a:r>
              <a:rPr lang="en-US" sz="1500" dirty="0"/>
              <a:t> las </a:t>
            </a:r>
            <a:r>
              <a:rPr lang="en-US" sz="1500" dirty="0" err="1"/>
              <a:t>siguientes</a:t>
            </a:r>
            <a:r>
              <a:rPr lang="en-US" sz="1500" dirty="0"/>
              <a:t>: </a:t>
            </a:r>
          </a:p>
          <a:p>
            <a:pPr marL="285750" indent="-285750">
              <a:buFont typeface="Arial" panose="020B0604020202020204" pitchFamily="34" charset="0"/>
              <a:buChar char="•"/>
            </a:pPr>
            <a:r>
              <a:rPr lang="en-US" sz="1500" dirty="0" err="1"/>
              <a:t>Qué</a:t>
            </a:r>
            <a:r>
              <a:rPr lang="en-US" sz="1500" dirty="0"/>
              <a:t> </a:t>
            </a:r>
            <a:r>
              <a:rPr lang="en-US" sz="1500" dirty="0" err="1"/>
              <a:t>ve</a:t>
            </a:r>
            <a:r>
              <a:rPr lang="en-US" sz="1500" dirty="0"/>
              <a:t>, </a:t>
            </a:r>
            <a:r>
              <a:rPr lang="en-US" sz="1500" dirty="0" err="1"/>
              <a:t>huele</a:t>
            </a:r>
            <a:r>
              <a:rPr lang="en-US" sz="1500" dirty="0"/>
              <a:t> y </a:t>
            </a:r>
            <a:r>
              <a:rPr lang="en-US" sz="1500" dirty="0" err="1"/>
              <a:t>oye</a:t>
            </a:r>
            <a:r>
              <a:rPr lang="en-US" sz="1500" dirty="0"/>
              <a:t>.</a:t>
            </a:r>
          </a:p>
          <a:p>
            <a:pPr marL="285750" indent="-285750">
              <a:buFont typeface="Arial" panose="020B0604020202020204" pitchFamily="34" charset="0"/>
              <a:buChar char="•"/>
            </a:pPr>
            <a:r>
              <a:rPr lang="en-US" sz="1500" dirty="0" err="1"/>
              <a:t>Cualquier</a:t>
            </a:r>
            <a:r>
              <a:rPr lang="en-US" sz="1500" dirty="0"/>
              <a:t> </a:t>
            </a:r>
            <a:r>
              <a:rPr lang="en-US" sz="1500" dirty="0" err="1"/>
              <a:t>equipo</a:t>
            </a:r>
            <a:r>
              <a:rPr lang="en-US" sz="1500" dirty="0"/>
              <a:t>, </a:t>
            </a:r>
            <a:r>
              <a:rPr lang="en-US" sz="1500" dirty="0" err="1"/>
              <a:t>herramienta</a:t>
            </a:r>
            <a:r>
              <a:rPr lang="en-US" sz="1500" dirty="0"/>
              <a:t>, material y </a:t>
            </a:r>
            <a:r>
              <a:rPr lang="en-US" sz="1500" dirty="0" err="1"/>
              <a:t>estructura</a:t>
            </a:r>
            <a:r>
              <a:rPr lang="en-US" sz="1500" dirty="0"/>
              <a:t> que se </a:t>
            </a:r>
            <a:r>
              <a:rPr lang="en-US" sz="1500" dirty="0" err="1"/>
              <a:t>haya</a:t>
            </a:r>
            <a:r>
              <a:rPr lang="en-US" sz="1500" dirty="0"/>
              <a:t> roto, </a:t>
            </a:r>
            <a:r>
              <a:rPr lang="en-US" sz="1500" dirty="0" err="1"/>
              <a:t>dañado</a:t>
            </a:r>
            <a:r>
              <a:rPr lang="en-US" sz="1500" dirty="0"/>
              <a:t> o </a:t>
            </a:r>
            <a:r>
              <a:rPr lang="en-US" sz="1500" dirty="0" err="1"/>
              <a:t>esté</a:t>
            </a:r>
            <a:r>
              <a:rPr lang="en-US" sz="1500" dirty="0"/>
              <a:t> </a:t>
            </a:r>
            <a:r>
              <a:rPr lang="en-US" sz="1500" dirty="0" err="1"/>
              <a:t>implicado</a:t>
            </a:r>
            <a:r>
              <a:rPr lang="en-US" sz="1500" dirty="0"/>
              <a:t> de </a:t>
            </a:r>
            <a:r>
              <a:rPr lang="en-US" sz="1500" dirty="0" err="1"/>
              <a:t>otro</a:t>
            </a:r>
            <a:r>
              <a:rPr lang="en-US" sz="1500" dirty="0"/>
              <a:t> modo </a:t>
            </a:r>
            <a:r>
              <a:rPr lang="en-US" sz="1500" dirty="0" err="1"/>
              <a:t>en</a:t>
            </a:r>
            <a:r>
              <a:rPr lang="en-US" sz="1500" dirty="0"/>
              <a:t> </a:t>
            </a:r>
            <a:r>
              <a:rPr lang="en-US" sz="1500" dirty="0" err="1"/>
              <a:t>el</a:t>
            </a:r>
            <a:r>
              <a:rPr lang="en-US" sz="1500" dirty="0"/>
              <a:t> </a:t>
            </a:r>
            <a:r>
              <a:rPr lang="en-US" sz="1500" dirty="0" err="1"/>
              <a:t>accidente</a:t>
            </a:r>
            <a:r>
              <a:rPr lang="en-US" sz="1500" dirty="0"/>
              <a:t>, y sus </a:t>
            </a:r>
            <a:r>
              <a:rPr lang="en-US" sz="1500" dirty="0" err="1"/>
              <a:t>números</a:t>
            </a:r>
            <a:r>
              <a:rPr lang="en-US" sz="1500" dirty="0"/>
              <a:t> de </a:t>
            </a:r>
            <a:r>
              <a:rPr lang="en-US" sz="1500" dirty="0" err="1"/>
              <a:t>serie</a:t>
            </a:r>
            <a:r>
              <a:rPr lang="en-US" sz="1500" dirty="0"/>
              <a:t> o </a:t>
            </a:r>
            <a:r>
              <a:rPr lang="en-US" sz="1500" dirty="0" err="1"/>
              <a:t>fabricante</a:t>
            </a:r>
            <a:r>
              <a:rPr lang="en-US" sz="1500" dirty="0"/>
              <a:t>. </a:t>
            </a:r>
            <a:r>
              <a:rPr lang="en-US" sz="1500" dirty="0" err="1"/>
              <a:t>Busque</a:t>
            </a:r>
            <a:r>
              <a:rPr lang="en-US" sz="1500" dirty="0"/>
              <a:t> </a:t>
            </a:r>
            <a:r>
              <a:rPr lang="en-US" sz="1500" dirty="0" err="1"/>
              <a:t>gubias</a:t>
            </a:r>
            <a:r>
              <a:rPr lang="en-US" sz="1500" dirty="0"/>
              <a:t>, </a:t>
            </a:r>
            <a:r>
              <a:rPr lang="en-US" sz="1500" dirty="0" err="1"/>
              <a:t>arañazos</a:t>
            </a:r>
            <a:r>
              <a:rPr lang="en-US" sz="1500" dirty="0"/>
              <a:t>, </a:t>
            </a:r>
            <a:r>
              <a:rPr lang="en-US" sz="1500" dirty="0" err="1"/>
              <a:t>abolladuras</a:t>
            </a:r>
            <a:r>
              <a:rPr lang="en-US" sz="1500" dirty="0"/>
              <a:t>, etc. y </a:t>
            </a:r>
            <a:r>
              <a:rPr lang="en-US" sz="1500" dirty="0" err="1"/>
              <a:t>anote</a:t>
            </a:r>
            <a:r>
              <a:rPr lang="en-US" sz="1500" dirty="0"/>
              <a:t> la </a:t>
            </a:r>
            <a:r>
              <a:rPr lang="en-US" sz="1500" dirty="0" err="1"/>
              <a:t>orientación</a:t>
            </a:r>
            <a:r>
              <a:rPr lang="en-US" sz="1500" dirty="0"/>
              <a:t> del </a:t>
            </a:r>
            <a:r>
              <a:rPr lang="en-US" sz="1500" dirty="0" err="1"/>
              <a:t>equipo</a:t>
            </a:r>
            <a:r>
              <a:rPr lang="en-US" sz="1500" dirty="0"/>
              <a:t>.</a:t>
            </a:r>
          </a:p>
          <a:p>
            <a:pPr marL="285750" indent="-285750">
              <a:buFont typeface="Arial" panose="020B0604020202020204" pitchFamily="34" charset="0"/>
              <a:buChar char="•"/>
            </a:pPr>
            <a:r>
              <a:rPr lang="en-US" sz="1500" dirty="0"/>
              <a:t>Si hay </a:t>
            </a:r>
            <a:r>
              <a:rPr lang="en-US" sz="1500" dirty="0" err="1"/>
              <a:t>vehículos</a:t>
            </a:r>
            <a:r>
              <a:rPr lang="en-US" sz="1500" dirty="0"/>
              <a:t> </a:t>
            </a:r>
            <a:r>
              <a:rPr lang="en-US" sz="1500" dirty="0" err="1"/>
              <a:t>implicados</a:t>
            </a:r>
            <a:r>
              <a:rPr lang="en-US" sz="1500" dirty="0"/>
              <a:t>, </a:t>
            </a:r>
            <a:r>
              <a:rPr lang="en-US" sz="1500" dirty="0" err="1"/>
              <a:t>compruebe</a:t>
            </a:r>
            <a:r>
              <a:rPr lang="en-US" sz="1500" dirty="0"/>
              <a:t> </a:t>
            </a:r>
            <a:r>
              <a:rPr lang="en-US" sz="1500" dirty="0" err="1"/>
              <a:t>si</a:t>
            </a:r>
            <a:r>
              <a:rPr lang="en-US" sz="1500" dirty="0"/>
              <a:t> hay </a:t>
            </a:r>
            <a:r>
              <a:rPr lang="en-US" sz="1500" dirty="0" err="1"/>
              <a:t>huellas</a:t>
            </a:r>
            <a:r>
              <a:rPr lang="en-US" sz="1500" dirty="0"/>
              <a:t> y </a:t>
            </a:r>
            <a:r>
              <a:rPr lang="en-US" sz="1500" dirty="0" err="1"/>
              <a:t>marcas</a:t>
            </a:r>
            <a:r>
              <a:rPr lang="en-US" sz="1500" dirty="0"/>
              <a:t> de </a:t>
            </a:r>
            <a:r>
              <a:rPr lang="en-US" sz="1500" dirty="0" err="1"/>
              <a:t>derrape</a:t>
            </a:r>
            <a:r>
              <a:rPr lang="en-US" sz="1500" dirty="0"/>
              <a:t>, </a:t>
            </a:r>
            <a:r>
              <a:rPr lang="en-US" sz="1500" dirty="0" err="1"/>
              <a:t>cualquier</a:t>
            </a:r>
            <a:r>
              <a:rPr lang="en-US" sz="1500" dirty="0"/>
              <a:t> </a:t>
            </a:r>
            <a:r>
              <a:rPr lang="en-US" sz="1500" dirty="0" err="1"/>
              <a:t>derrame</a:t>
            </a:r>
            <a:r>
              <a:rPr lang="en-US" sz="1500" dirty="0"/>
              <a:t> de </a:t>
            </a:r>
            <a:r>
              <a:rPr lang="en-US" sz="1500" dirty="0" err="1"/>
              <a:t>fluidos</a:t>
            </a:r>
            <a:r>
              <a:rPr lang="en-US" sz="1500" dirty="0"/>
              <a:t>, </a:t>
            </a:r>
            <a:r>
              <a:rPr lang="en-US" sz="1500" dirty="0" err="1"/>
              <a:t>manchas</a:t>
            </a:r>
            <a:r>
              <a:rPr lang="en-US" sz="1500" dirty="0"/>
              <a:t>, </a:t>
            </a:r>
            <a:r>
              <a:rPr lang="en-US" sz="1500" dirty="0" err="1"/>
              <a:t>materiales</a:t>
            </a:r>
            <a:r>
              <a:rPr lang="en-US" sz="1500" dirty="0"/>
              <a:t> </a:t>
            </a:r>
            <a:r>
              <a:rPr lang="en-US" sz="1500" dirty="0" err="1"/>
              <a:t>contaminados</a:t>
            </a:r>
            <a:r>
              <a:rPr lang="en-US" sz="1500" dirty="0"/>
              <a:t> o </a:t>
            </a:r>
            <a:r>
              <a:rPr lang="en-US" sz="1500" dirty="0" err="1"/>
              <a:t>desechos</a:t>
            </a:r>
            <a:r>
              <a:rPr lang="en-US" sz="1500" dirty="0"/>
              <a:t>.</a:t>
            </a:r>
          </a:p>
          <a:p>
            <a:pPr marL="285750" indent="-285750">
              <a:buFont typeface="Arial" panose="020B0604020202020204" pitchFamily="34" charset="0"/>
              <a:buChar char="•"/>
            </a:pPr>
            <a:r>
              <a:rPr lang="en-US" sz="1500" dirty="0"/>
              <a:t>Las </a:t>
            </a:r>
            <a:r>
              <a:rPr lang="en-US" sz="1500" dirty="0" err="1"/>
              <a:t>condiciones</a:t>
            </a:r>
            <a:r>
              <a:rPr lang="en-US" sz="1500" dirty="0"/>
              <a:t> </a:t>
            </a:r>
            <a:r>
              <a:rPr lang="en-US" sz="1500" dirty="0" err="1"/>
              <a:t>ambientales</a:t>
            </a:r>
            <a:r>
              <a:rPr lang="en-US" sz="1500" dirty="0"/>
              <a:t>, </a:t>
            </a:r>
            <a:r>
              <a:rPr lang="en-US" sz="1500" dirty="0" err="1"/>
              <a:t>como</a:t>
            </a:r>
            <a:r>
              <a:rPr lang="en-US" sz="1500" dirty="0"/>
              <a:t> </a:t>
            </a:r>
            <a:r>
              <a:rPr lang="en-US" sz="1500" dirty="0" err="1"/>
              <a:t>el</a:t>
            </a:r>
            <a:r>
              <a:rPr lang="en-US" sz="1500" dirty="0"/>
              <a:t> </a:t>
            </a:r>
            <a:r>
              <a:rPr lang="en-US" sz="1500" dirty="0" err="1"/>
              <a:t>terreno</a:t>
            </a:r>
            <a:r>
              <a:rPr lang="en-US" sz="1500" dirty="0"/>
              <a:t> (llano o </a:t>
            </a:r>
            <a:r>
              <a:rPr lang="en-US" sz="1500" dirty="0" err="1"/>
              <a:t>accidentado</a:t>
            </a:r>
            <a:r>
              <a:rPr lang="en-US" sz="1500" dirty="0"/>
              <a:t>), y </a:t>
            </a:r>
            <a:r>
              <a:rPr lang="en-US" sz="1500" dirty="0" err="1"/>
              <a:t>el</a:t>
            </a:r>
            <a:r>
              <a:rPr lang="en-US" sz="1500" dirty="0"/>
              <a:t> </a:t>
            </a:r>
            <a:r>
              <a:rPr lang="en-US" sz="1500" dirty="0" err="1"/>
              <a:t>tiempo</a:t>
            </a:r>
            <a:r>
              <a:rPr lang="en-US" sz="1500" dirty="0"/>
              <a:t>. </a:t>
            </a:r>
            <a:r>
              <a:rPr lang="en-US" sz="1500" dirty="0" err="1"/>
              <a:t>Busque</a:t>
            </a:r>
            <a:r>
              <a:rPr lang="en-US" sz="1500" dirty="0"/>
              <a:t> </a:t>
            </a:r>
            <a:r>
              <a:rPr lang="en-US" sz="1500" dirty="0" err="1"/>
              <a:t>distracciones</a:t>
            </a:r>
            <a:r>
              <a:rPr lang="en-US" sz="1500" dirty="0"/>
              <a:t> o </a:t>
            </a:r>
            <a:r>
              <a:rPr lang="en-US" sz="1500" dirty="0" err="1"/>
              <a:t>condiciones</a:t>
            </a:r>
            <a:r>
              <a:rPr lang="en-US" sz="1500" dirty="0"/>
              <a:t> </a:t>
            </a:r>
            <a:r>
              <a:rPr lang="en-US" sz="1500" dirty="0" err="1"/>
              <a:t>adversas</a:t>
            </a:r>
            <a:r>
              <a:rPr lang="en-US" sz="1500" dirty="0"/>
              <a:t>.</a:t>
            </a:r>
          </a:p>
          <a:p>
            <a:pPr marL="285750" indent="-285750">
              <a:buFont typeface="Arial" panose="020B0604020202020204" pitchFamily="34" charset="0"/>
              <a:buChar char="•"/>
            </a:pPr>
            <a:r>
              <a:rPr lang="en-US" sz="1500" dirty="0"/>
              <a:t>La hora del día, </a:t>
            </a:r>
            <a:r>
              <a:rPr lang="en-US" sz="1500" dirty="0" err="1"/>
              <a:t>el</a:t>
            </a:r>
            <a:r>
              <a:rPr lang="en-US" sz="1500" dirty="0"/>
              <a:t> </a:t>
            </a:r>
            <a:r>
              <a:rPr lang="en-US" sz="1500" dirty="0" err="1"/>
              <a:t>lugar</a:t>
            </a:r>
            <a:r>
              <a:rPr lang="en-US" sz="1500" dirty="0"/>
              <a:t>, las </a:t>
            </a:r>
            <a:r>
              <a:rPr lang="en-US" sz="1500" dirty="0" err="1"/>
              <a:t>condiciones</a:t>
            </a:r>
            <a:r>
              <a:rPr lang="en-US" sz="1500" dirty="0"/>
              <a:t> de </a:t>
            </a:r>
            <a:r>
              <a:rPr lang="en-US" sz="1500" dirty="0" err="1"/>
              <a:t>iluminación</a:t>
            </a:r>
            <a:r>
              <a:rPr lang="en-US" sz="1500" dirty="0"/>
              <a:t>, etc. </a:t>
            </a:r>
          </a:p>
          <a:p>
            <a:pPr marL="285750" indent="-285750">
              <a:buFont typeface="Arial" panose="020B0604020202020204" pitchFamily="34" charset="0"/>
              <a:buChar char="•"/>
            </a:pPr>
            <a:r>
              <a:rPr lang="en-US" sz="1500" dirty="0"/>
              <a:t>Las </a:t>
            </a:r>
            <a:r>
              <a:rPr lang="en-US" sz="1500" dirty="0" err="1"/>
              <a:t>distancias</a:t>
            </a:r>
            <a:r>
              <a:rPr lang="en-US" sz="1500" dirty="0"/>
              <a:t> y </a:t>
            </a:r>
            <a:r>
              <a:rPr lang="en-US" sz="1500" dirty="0" err="1"/>
              <a:t>posiciones</a:t>
            </a:r>
            <a:r>
              <a:rPr lang="en-US" sz="1500" dirty="0"/>
              <a:t> de </a:t>
            </a:r>
            <a:r>
              <a:rPr lang="en-US" sz="1500" dirty="0" err="1"/>
              <a:t>todo</a:t>
            </a:r>
            <a:r>
              <a:rPr lang="en-US" sz="1500" dirty="0"/>
              <a:t> lo que se </a:t>
            </a:r>
            <a:r>
              <a:rPr lang="en-US" sz="1500" dirty="0" err="1"/>
              <a:t>encuentra</a:t>
            </a:r>
            <a:r>
              <a:rPr lang="en-US" sz="1500" dirty="0"/>
              <a:t> </a:t>
            </a:r>
            <a:r>
              <a:rPr lang="en-US" sz="1500" dirty="0" err="1"/>
              <a:t>en</a:t>
            </a:r>
            <a:r>
              <a:rPr lang="en-US" sz="1500" dirty="0"/>
              <a:t> la </a:t>
            </a:r>
            <a:r>
              <a:rPr lang="en-US" sz="1500" dirty="0" err="1"/>
              <a:t>escena</a:t>
            </a:r>
            <a:r>
              <a:rPr lang="en-US" sz="1500" dirty="0"/>
              <a:t>.</a:t>
            </a:r>
          </a:p>
          <a:p>
            <a:pPr marL="285750" indent="-285750">
              <a:buFont typeface="Arial" panose="020B0604020202020204" pitchFamily="34" charset="0"/>
              <a:buChar char="•"/>
            </a:pPr>
            <a:r>
              <a:rPr lang="en-US" sz="1500" dirty="0"/>
              <a:t>La </a:t>
            </a:r>
            <a:r>
              <a:rPr lang="en-US" sz="1500" dirty="0" err="1"/>
              <a:t>actividad</a:t>
            </a:r>
            <a:r>
              <a:rPr lang="en-US" sz="1500" dirty="0"/>
              <a:t> que se produce </a:t>
            </a:r>
            <a:r>
              <a:rPr lang="en-US" sz="1500" dirty="0" err="1"/>
              <a:t>en</a:t>
            </a:r>
            <a:r>
              <a:rPr lang="en-US" sz="1500" dirty="0"/>
              <a:t> </a:t>
            </a:r>
            <a:r>
              <a:rPr lang="en-US" sz="1500" dirty="0" err="1"/>
              <a:t>torno</a:t>
            </a:r>
            <a:r>
              <a:rPr lang="en-US" sz="1500" dirty="0"/>
              <a:t> a la </a:t>
            </a:r>
            <a:r>
              <a:rPr lang="en-US" sz="1500" dirty="0" err="1"/>
              <a:t>escena</a:t>
            </a:r>
            <a:r>
              <a:rPr lang="en-US" sz="1500" dirty="0"/>
              <a:t>.</a:t>
            </a:r>
          </a:p>
          <a:p>
            <a:pPr marL="285750" indent="-285750">
              <a:buFont typeface="Arial" panose="020B0604020202020204" pitchFamily="34" charset="0"/>
              <a:buChar char="•"/>
            </a:pPr>
            <a:r>
              <a:rPr lang="en-US" sz="1500" dirty="0" err="1"/>
              <a:t>Quién</a:t>
            </a:r>
            <a:r>
              <a:rPr lang="en-US" sz="1500" dirty="0"/>
              <a:t> </a:t>
            </a:r>
            <a:r>
              <a:rPr lang="en-US" sz="1500" dirty="0" err="1"/>
              <a:t>está</a:t>
            </a:r>
            <a:r>
              <a:rPr lang="en-US" sz="1500" dirty="0"/>
              <a:t> y </a:t>
            </a:r>
            <a:r>
              <a:rPr lang="en-US" sz="1500" dirty="0" err="1"/>
              <a:t>quién</a:t>
            </a:r>
            <a:r>
              <a:rPr lang="en-US" sz="1500" dirty="0"/>
              <a:t> no </a:t>
            </a:r>
            <a:r>
              <a:rPr lang="en-US" sz="1500" dirty="0" err="1"/>
              <a:t>está</a:t>
            </a:r>
            <a:r>
              <a:rPr lang="en-US" sz="1500" dirty="0"/>
              <a:t> </a:t>
            </a:r>
            <a:r>
              <a:rPr lang="en-US" sz="1500" dirty="0" err="1"/>
              <a:t>en</a:t>
            </a:r>
            <a:r>
              <a:rPr lang="en-US" sz="1500" dirty="0"/>
              <a:t> la </a:t>
            </a:r>
            <a:r>
              <a:rPr lang="en-US" sz="1500" dirty="0" err="1"/>
              <a:t>escena</a:t>
            </a:r>
            <a:r>
              <a:rPr lang="en-US" sz="1500" dirty="0"/>
              <a:t>. </a:t>
            </a:r>
            <a:r>
              <a:rPr lang="en-US" sz="1500" dirty="0" err="1"/>
              <a:t>Necesitará</a:t>
            </a:r>
            <a:r>
              <a:rPr lang="en-US" sz="1500" dirty="0"/>
              <a:t> </a:t>
            </a:r>
            <a:r>
              <a:rPr lang="en-US" sz="1500" dirty="0" err="1"/>
              <a:t>esta</a:t>
            </a:r>
            <a:r>
              <a:rPr lang="en-US" sz="1500" dirty="0"/>
              <a:t> </a:t>
            </a:r>
            <a:r>
              <a:rPr lang="en-US" sz="1500" dirty="0" err="1"/>
              <a:t>información</a:t>
            </a:r>
            <a:r>
              <a:rPr lang="en-US" sz="1500" dirty="0"/>
              <a:t> para las </a:t>
            </a:r>
            <a:r>
              <a:rPr lang="en-US" sz="1500" dirty="0" err="1"/>
              <a:t>declaraciones</a:t>
            </a:r>
            <a:r>
              <a:rPr lang="en-US" sz="1500" dirty="0"/>
              <a:t> </a:t>
            </a:r>
            <a:r>
              <a:rPr lang="en-US" sz="1500" dirty="0" err="1"/>
              <a:t>iniciales</a:t>
            </a:r>
            <a:r>
              <a:rPr lang="en-US" sz="1500" dirty="0"/>
              <a:t> y las </a:t>
            </a:r>
            <a:r>
              <a:rPr lang="en-US" sz="1500" dirty="0" err="1"/>
              <a:t>entrevistas</a:t>
            </a:r>
            <a:r>
              <a:rPr lang="en-US" sz="1500" dirty="0"/>
              <a:t>.</a:t>
            </a:r>
          </a:p>
        </p:txBody>
      </p:sp>
      <p:pic>
        <p:nvPicPr>
          <p:cNvPr id="5" name="Picture 4">
            <a:extLst>
              <a:ext uri="{FF2B5EF4-FFF2-40B4-BE49-F238E27FC236}">
                <a16:creationId xmlns:a16="http://schemas.microsoft.com/office/drawing/2014/main" id="{E978AECB-1497-4E10-9B0D-52214321CB0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774"/>
            <a:ext cx="5502507" cy="5910659"/>
          </a:xfrm>
          <a:prstGeom prst="rect">
            <a:avLst/>
          </a:prstGeom>
        </p:spPr>
      </p:pic>
      <p:sp>
        <p:nvSpPr>
          <p:cNvPr id="8" name="Google Shape;102;p2">
            <a:extLst>
              <a:ext uri="{FF2B5EF4-FFF2-40B4-BE49-F238E27FC236}">
                <a16:creationId xmlns:a16="http://schemas.microsoft.com/office/drawing/2014/main" id="{5B2A6475-B3BB-4456-A528-3A2AA4FA5CA2}"/>
              </a:ext>
            </a:extLst>
          </p:cNvPr>
          <p:cNvSpPr txBox="1"/>
          <p:nvPr/>
        </p:nvSpPr>
        <p:spPr>
          <a:xfrm>
            <a:off x="202630" y="5960955"/>
            <a:ext cx="7054204"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INVESTIGACIÓN DE ACCIDENTES: </a:t>
            </a:r>
            <a:r>
              <a:rPr lang="en-US" sz="2800" b="1" i="1" dirty="0" err="1">
                <a:solidFill>
                  <a:schemeClr val="lt1"/>
                </a:solidFill>
                <a:latin typeface="Verdana"/>
                <a:ea typeface="Verdana"/>
                <a:cs typeface="Verdana"/>
                <a:sym typeface="Verdana"/>
              </a:rPr>
              <a:t>Recopilar</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información</a:t>
            </a:r>
            <a:endParaRPr lang="en-US" sz="1400" b="0" i="0" u="none" strike="noStrike" cap="none" dirty="0">
              <a:solidFill>
                <a:srgbClr val="000000"/>
              </a:solidFill>
              <a:latin typeface="Arial"/>
              <a:ea typeface="Arial"/>
              <a:cs typeface="Arial"/>
              <a:sym typeface="Arial"/>
            </a:endParaRPr>
          </a:p>
        </p:txBody>
      </p:sp>
      <p:pic>
        <p:nvPicPr>
          <p:cNvPr id="7" name="Picture 6" descr="Módulo 1">
            <a:extLst>
              <a:ext uri="{FF2B5EF4-FFF2-40B4-BE49-F238E27FC236}">
                <a16:creationId xmlns:a16="http://schemas.microsoft.com/office/drawing/2014/main" id="{736B62F5-8D81-4447-BD32-2D3584848F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6437" y="5944191"/>
            <a:ext cx="3984776" cy="976661"/>
          </a:xfrm>
          <a:prstGeom prst="rect">
            <a:avLst/>
          </a:prstGeom>
        </p:spPr>
      </p:pic>
    </p:spTree>
    <p:extLst>
      <p:ext uri="{BB962C8B-B14F-4D97-AF65-F5344CB8AC3E}">
        <p14:creationId xmlns:p14="http://schemas.microsoft.com/office/powerpoint/2010/main" val="38762975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30787" y="5914822"/>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4" name="Title 3">
            <a:extLst>
              <a:ext uri="{FF2B5EF4-FFF2-40B4-BE49-F238E27FC236}">
                <a16:creationId xmlns:a16="http://schemas.microsoft.com/office/drawing/2014/main" id="{61A24DC2-7F94-73EB-3625-B65EC4A581AF}"/>
              </a:ext>
            </a:extLst>
          </p:cNvPr>
          <p:cNvSpPr txBox="1">
            <a:spLocks noGrp="1"/>
          </p:cNvSpPr>
          <p:nvPr>
            <p:ph type="title" idx="4294967295"/>
          </p:nvPr>
        </p:nvSpPr>
        <p:spPr>
          <a:xfrm>
            <a:off x="5719156" y="231807"/>
            <a:ext cx="5892124" cy="95410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es-ES" sz="2800" b="0" i="0" u="none" strike="noStrike" kern="0" cap="none" spc="0" normalizeH="0" baseline="0" noProof="0" dirty="0">
                <a:ln>
                  <a:noFill/>
                </a:ln>
                <a:solidFill>
                  <a:schemeClr val="dk1"/>
                </a:solidFill>
                <a:effectLst/>
                <a:uLnTx/>
                <a:uFillTx/>
                <a:latin typeface="+mj-lt"/>
                <a:ea typeface="Calibri"/>
                <a:cs typeface="Calibri"/>
                <a:sym typeface="Calibri"/>
              </a:rPr>
              <a:t>Desafíos en la recopilación de datos</a:t>
            </a:r>
          </a:p>
        </p:txBody>
      </p:sp>
      <p:sp>
        <p:nvSpPr>
          <p:cNvPr id="104" name="Google Shape;104;p2"/>
          <p:cNvSpPr txBox="1"/>
          <p:nvPr/>
        </p:nvSpPr>
        <p:spPr>
          <a:xfrm>
            <a:off x="5719156" y="1394955"/>
            <a:ext cx="6274351" cy="3785611"/>
          </a:xfrm>
          <a:prstGeom prst="rect">
            <a:avLst/>
          </a:prstGeom>
          <a:noFill/>
          <a:ln>
            <a:noFill/>
          </a:ln>
        </p:spPr>
        <p:txBody>
          <a:bodyPr spcFirstLastPara="1" wrap="square" lIns="91425" tIns="45700" rIns="91425" bIns="45700" anchor="t" anchorCtr="0">
            <a:spAutoFit/>
          </a:bodyPr>
          <a:lstStyle/>
          <a:p>
            <a:r>
              <a:rPr lang="en-US" sz="1600" dirty="0"/>
              <a:t>Uno de </a:t>
            </a:r>
            <a:r>
              <a:rPr lang="en-US" sz="1600" dirty="0" err="1"/>
              <a:t>los</a:t>
            </a:r>
            <a:r>
              <a:rPr lang="en-US" sz="1600" dirty="0"/>
              <a:t> </a:t>
            </a:r>
            <a:r>
              <a:rPr lang="en-US" sz="1600" dirty="0" err="1"/>
              <a:t>mayores</a:t>
            </a:r>
            <a:r>
              <a:rPr lang="en-US" sz="1600" dirty="0"/>
              <a:t> </a:t>
            </a:r>
            <a:r>
              <a:rPr lang="en-US" sz="1600" dirty="0" err="1"/>
              <a:t>desafíos</a:t>
            </a:r>
            <a:r>
              <a:rPr lang="en-US" sz="1600" dirty="0"/>
              <a:t> a </a:t>
            </a:r>
            <a:r>
              <a:rPr lang="en-US" sz="1600" dirty="0" err="1"/>
              <a:t>los</a:t>
            </a:r>
            <a:r>
              <a:rPr lang="en-US" sz="1600" dirty="0"/>
              <a:t> que se </a:t>
            </a:r>
            <a:r>
              <a:rPr lang="en-US" sz="1600" dirty="0" err="1"/>
              <a:t>enfrenta</a:t>
            </a:r>
            <a:r>
              <a:rPr lang="en-US" sz="1600" dirty="0"/>
              <a:t> un </a:t>
            </a:r>
            <a:r>
              <a:rPr lang="en-US" sz="1600" dirty="0" err="1"/>
              <a:t>investigador</a:t>
            </a:r>
            <a:r>
              <a:rPr lang="en-US" sz="1600" dirty="0"/>
              <a:t> es </a:t>
            </a:r>
            <a:r>
              <a:rPr lang="en-US" sz="1600" dirty="0" err="1"/>
              <a:t>determinar</a:t>
            </a:r>
            <a:r>
              <a:rPr lang="en-US" sz="1600" dirty="0"/>
              <a:t> </a:t>
            </a:r>
            <a:r>
              <a:rPr lang="en-US" sz="1600" dirty="0" err="1"/>
              <a:t>qué</a:t>
            </a:r>
            <a:r>
              <a:rPr lang="en-US" sz="1600" dirty="0"/>
              <a:t> </a:t>
            </a:r>
            <a:r>
              <a:rPr lang="en-US" sz="1600" dirty="0" err="1"/>
              <a:t>información</a:t>
            </a:r>
            <a:r>
              <a:rPr lang="en-US" sz="1600" dirty="0"/>
              <a:t> es </a:t>
            </a:r>
            <a:r>
              <a:rPr lang="en-US" sz="1600" dirty="0" err="1"/>
              <a:t>relevante</a:t>
            </a:r>
            <a:r>
              <a:rPr lang="en-US" sz="1600" dirty="0"/>
              <a:t> para saber </a:t>
            </a:r>
            <a:r>
              <a:rPr lang="en-US" sz="1600" dirty="0" err="1"/>
              <a:t>qué</a:t>
            </a:r>
            <a:r>
              <a:rPr lang="en-US" sz="1600" dirty="0"/>
              <a:t>, </a:t>
            </a:r>
            <a:r>
              <a:rPr lang="en-US" sz="1600" dirty="0" err="1"/>
              <a:t>cómo</a:t>
            </a:r>
            <a:r>
              <a:rPr lang="en-US" sz="1600" dirty="0"/>
              <a:t> y </a:t>
            </a:r>
            <a:r>
              <a:rPr lang="en-US" sz="1600" dirty="0" err="1"/>
              <a:t>por</a:t>
            </a:r>
            <a:r>
              <a:rPr lang="en-US" sz="1600" dirty="0"/>
              <a:t> </a:t>
            </a:r>
            <a:r>
              <a:rPr lang="en-US" sz="1600" dirty="0" err="1"/>
              <a:t>qué</a:t>
            </a:r>
            <a:r>
              <a:rPr lang="en-US" sz="1600" dirty="0"/>
              <a:t> </a:t>
            </a:r>
            <a:r>
              <a:rPr lang="en-US" sz="1600" dirty="0" err="1"/>
              <a:t>ocurrió</a:t>
            </a:r>
            <a:r>
              <a:rPr lang="en-US" sz="1600" dirty="0"/>
              <a:t> </a:t>
            </a:r>
            <a:r>
              <a:rPr lang="en-US" sz="1600" dirty="0" err="1"/>
              <a:t>el</a:t>
            </a:r>
            <a:r>
              <a:rPr lang="en-US" sz="1600" dirty="0"/>
              <a:t> </a:t>
            </a:r>
            <a:r>
              <a:rPr lang="en-US" sz="1600" dirty="0" err="1"/>
              <a:t>evento</a:t>
            </a:r>
            <a:r>
              <a:rPr lang="en-US" sz="1600" dirty="0"/>
              <a:t>. Y hay que </a:t>
            </a:r>
            <a:r>
              <a:rPr lang="en-US" sz="1600" dirty="0" err="1"/>
              <a:t>tener</a:t>
            </a:r>
            <a:r>
              <a:rPr lang="en-US" sz="1600" dirty="0"/>
              <a:t> </a:t>
            </a:r>
            <a:r>
              <a:rPr lang="en-US" sz="1600" dirty="0" err="1"/>
              <a:t>en</a:t>
            </a:r>
            <a:r>
              <a:rPr lang="en-US" sz="1600" dirty="0"/>
              <a:t> </a:t>
            </a:r>
            <a:r>
              <a:rPr lang="en-US" sz="1600" dirty="0" err="1"/>
              <a:t>cuenta</a:t>
            </a:r>
            <a:r>
              <a:rPr lang="en-US" sz="1600" dirty="0"/>
              <a:t> las ideas </a:t>
            </a:r>
            <a:r>
              <a:rPr lang="en-US" sz="1600" dirty="0" err="1"/>
              <a:t>preconcebidas</a:t>
            </a:r>
            <a:r>
              <a:rPr lang="en-US" sz="1600" dirty="0"/>
              <a:t> que se </a:t>
            </a:r>
            <a:r>
              <a:rPr lang="en-US" sz="1600" dirty="0" err="1"/>
              <a:t>puedan</a:t>
            </a:r>
            <a:r>
              <a:rPr lang="en-US" sz="1600" dirty="0"/>
              <a:t> </a:t>
            </a:r>
            <a:r>
              <a:rPr lang="en-US" sz="1600" dirty="0" err="1"/>
              <a:t>tener</a:t>
            </a:r>
            <a:r>
              <a:rPr lang="en-US" sz="1600" dirty="0"/>
              <a:t> </a:t>
            </a:r>
            <a:r>
              <a:rPr lang="en-US" sz="1600" dirty="0" err="1"/>
              <a:t>sobre</a:t>
            </a:r>
            <a:r>
              <a:rPr lang="en-US" sz="1600" dirty="0"/>
              <a:t> </a:t>
            </a:r>
            <a:r>
              <a:rPr lang="en-US" sz="1600" dirty="0" err="1"/>
              <a:t>el</a:t>
            </a:r>
            <a:r>
              <a:rPr lang="en-US" sz="1600" dirty="0"/>
              <a:t> </a:t>
            </a:r>
            <a:r>
              <a:rPr lang="en-US" sz="1600" dirty="0" err="1"/>
              <a:t>evento</a:t>
            </a:r>
            <a:r>
              <a:rPr lang="en-US" sz="1600" dirty="0"/>
              <a:t>. Si </a:t>
            </a:r>
            <a:r>
              <a:rPr lang="en-US" sz="1600" dirty="0" err="1"/>
              <a:t>cree</a:t>
            </a:r>
            <a:r>
              <a:rPr lang="en-US" sz="1600" dirty="0"/>
              <a:t> que </a:t>
            </a:r>
            <a:r>
              <a:rPr lang="en-US" sz="1600" dirty="0" err="1"/>
              <a:t>ya</a:t>
            </a:r>
            <a:r>
              <a:rPr lang="en-US" sz="1600" dirty="0"/>
              <a:t> sabe lo que </a:t>
            </a:r>
            <a:r>
              <a:rPr lang="en-US" sz="1600" dirty="0" err="1"/>
              <a:t>pasó</a:t>
            </a:r>
            <a:r>
              <a:rPr lang="en-US" sz="1600" dirty="0"/>
              <a:t>, es </a:t>
            </a:r>
            <a:r>
              <a:rPr lang="en-US" sz="1600" dirty="0" err="1"/>
              <a:t>posible</a:t>
            </a:r>
            <a:r>
              <a:rPr lang="en-US" sz="1600" dirty="0"/>
              <a:t> que de </a:t>
            </a:r>
            <a:r>
              <a:rPr lang="en-US" sz="1600" dirty="0" err="1"/>
              <a:t>manera</a:t>
            </a:r>
            <a:r>
              <a:rPr lang="en-US" sz="1600" dirty="0"/>
              <a:t> </a:t>
            </a:r>
            <a:r>
              <a:rPr lang="en-US" sz="1600" dirty="0" err="1"/>
              <a:t>inconsciente</a:t>
            </a:r>
            <a:r>
              <a:rPr lang="en-US" sz="1600" dirty="0"/>
              <a:t> ignore </a:t>
            </a:r>
            <a:r>
              <a:rPr lang="en-US" sz="1600" dirty="0" err="1"/>
              <a:t>pruebas</a:t>
            </a:r>
            <a:r>
              <a:rPr lang="en-US" sz="1600" dirty="0"/>
              <a:t> </a:t>
            </a:r>
            <a:r>
              <a:rPr lang="en-US" sz="1600" dirty="0" err="1"/>
              <a:t>importantes</a:t>
            </a:r>
            <a:r>
              <a:rPr lang="en-US" sz="1600" dirty="0"/>
              <a:t>.</a:t>
            </a:r>
          </a:p>
          <a:p>
            <a:endParaRPr lang="en-US" sz="1600" dirty="0"/>
          </a:p>
          <a:p>
            <a:r>
              <a:rPr lang="en-US" sz="1600" dirty="0"/>
              <a:t>Antes de </a:t>
            </a:r>
            <a:r>
              <a:rPr lang="en-US" sz="1600" dirty="0" err="1"/>
              <a:t>decidir</a:t>
            </a:r>
            <a:r>
              <a:rPr lang="en-US" sz="1600" dirty="0"/>
              <a:t> </a:t>
            </a:r>
            <a:r>
              <a:rPr lang="en-US" sz="1600" dirty="0" err="1"/>
              <a:t>qué</a:t>
            </a:r>
            <a:r>
              <a:rPr lang="en-US" sz="1600" dirty="0"/>
              <a:t> es </a:t>
            </a:r>
            <a:r>
              <a:rPr lang="en-US" sz="1600" dirty="0" err="1"/>
              <a:t>relevante</a:t>
            </a:r>
            <a:r>
              <a:rPr lang="en-US" sz="1600" dirty="0"/>
              <a:t>, </a:t>
            </a:r>
            <a:r>
              <a:rPr lang="en-US" sz="1600" dirty="0" err="1"/>
              <a:t>debe</a:t>
            </a:r>
            <a:r>
              <a:rPr lang="en-US" sz="1600" dirty="0"/>
              <a:t> </a:t>
            </a:r>
            <a:r>
              <a:rPr lang="en-US" sz="1600" dirty="0" err="1"/>
              <a:t>recopilar</a:t>
            </a:r>
            <a:r>
              <a:rPr lang="en-US" sz="1600" dirty="0"/>
              <a:t> </a:t>
            </a:r>
            <a:r>
              <a:rPr lang="en-US" sz="1600" dirty="0" err="1"/>
              <a:t>hechos</a:t>
            </a:r>
            <a:r>
              <a:rPr lang="en-US" sz="1600" dirty="0"/>
              <a:t> de </a:t>
            </a:r>
            <a:r>
              <a:rPr lang="en-US" sz="1600" dirty="0" err="1"/>
              <a:t>tantas</a:t>
            </a:r>
            <a:r>
              <a:rPr lang="en-US" sz="1600" dirty="0"/>
              <a:t> </a:t>
            </a:r>
            <a:r>
              <a:rPr lang="en-US" sz="1600" dirty="0" err="1"/>
              <a:t>fuentes</a:t>
            </a:r>
            <a:r>
              <a:rPr lang="en-US" sz="1600" dirty="0"/>
              <a:t> </a:t>
            </a:r>
            <a:r>
              <a:rPr lang="en-US" sz="1600" dirty="0" err="1"/>
              <a:t>como</a:t>
            </a:r>
            <a:r>
              <a:rPr lang="en-US" sz="1600" dirty="0"/>
              <a:t> sea </a:t>
            </a:r>
            <a:r>
              <a:rPr lang="en-US" sz="1600" dirty="0" err="1"/>
              <a:t>posible</a:t>
            </a:r>
            <a:r>
              <a:rPr lang="en-US" sz="1600" dirty="0"/>
              <a:t> y </a:t>
            </a:r>
            <a:r>
              <a:rPr lang="en-US" sz="1600" dirty="0" err="1"/>
              <a:t>documentar</a:t>
            </a:r>
            <a:r>
              <a:rPr lang="en-US" sz="1600" dirty="0"/>
              <a:t> </a:t>
            </a:r>
            <a:r>
              <a:rPr lang="en-US" sz="1600" dirty="0" err="1"/>
              <a:t>todo</a:t>
            </a:r>
            <a:r>
              <a:rPr lang="en-US" sz="1600" dirty="0"/>
              <a:t> lo que se </a:t>
            </a:r>
            <a:r>
              <a:rPr lang="en-US" sz="1600" dirty="0" err="1"/>
              <a:t>pueda</a:t>
            </a:r>
            <a:r>
              <a:rPr lang="en-US" sz="1600" dirty="0"/>
              <a:t>. En </a:t>
            </a:r>
            <a:r>
              <a:rPr lang="en-US" sz="1600" dirty="0" err="1"/>
              <a:t>ocasiones</a:t>
            </a:r>
            <a:r>
              <a:rPr lang="en-US" sz="1600" dirty="0"/>
              <a:t> </a:t>
            </a:r>
            <a:r>
              <a:rPr lang="en-US" sz="1600" dirty="0" err="1"/>
              <a:t>esto</a:t>
            </a:r>
            <a:r>
              <a:rPr lang="en-US" sz="1600" dirty="0"/>
              <a:t> </a:t>
            </a:r>
            <a:r>
              <a:rPr lang="en-US" sz="1600" dirty="0" err="1"/>
              <a:t>puede</a:t>
            </a:r>
            <a:r>
              <a:rPr lang="en-US" sz="1600" dirty="0"/>
              <a:t> </a:t>
            </a:r>
            <a:r>
              <a:rPr lang="en-US" sz="1600" dirty="0" err="1"/>
              <a:t>parecer</a:t>
            </a:r>
            <a:r>
              <a:rPr lang="en-US" sz="1600" dirty="0"/>
              <a:t> </a:t>
            </a:r>
            <a:r>
              <a:rPr lang="en-US" sz="1600" dirty="0" err="1"/>
              <a:t>una</a:t>
            </a:r>
            <a:r>
              <a:rPr lang="en-US" sz="1600" dirty="0"/>
              <a:t> </a:t>
            </a:r>
            <a:r>
              <a:rPr lang="en-US" sz="1600" dirty="0" err="1"/>
              <a:t>sobrecarga</a:t>
            </a:r>
            <a:r>
              <a:rPr lang="en-US" sz="1600" dirty="0"/>
              <a:t> de </a:t>
            </a:r>
            <a:r>
              <a:rPr lang="en-US" sz="1600" dirty="0" err="1"/>
              <a:t>información</a:t>
            </a:r>
            <a:r>
              <a:rPr lang="en-US" sz="1600" dirty="0"/>
              <a:t>, </a:t>
            </a:r>
            <a:r>
              <a:rPr lang="en-US" sz="1600" dirty="0" err="1"/>
              <a:t>pero</a:t>
            </a:r>
            <a:r>
              <a:rPr lang="en-US" sz="1600" dirty="0"/>
              <a:t> </a:t>
            </a:r>
            <a:r>
              <a:rPr lang="en-US" sz="1600" dirty="0" err="1"/>
              <a:t>siempre</a:t>
            </a:r>
            <a:r>
              <a:rPr lang="en-US" sz="1600" dirty="0"/>
              <a:t> </a:t>
            </a:r>
            <a:r>
              <a:rPr lang="en-US" sz="1600" dirty="0" err="1"/>
              <a:t>puede</a:t>
            </a:r>
            <a:r>
              <a:rPr lang="en-US" sz="1600" dirty="0"/>
              <a:t> </a:t>
            </a:r>
            <a:r>
              <a:rPr lang="en-US" sz="1600" dirty="0" err="1"/>
              <a:t>desechar</a:t>
            </a:r>
            <a:r>
              <a:rPr lang="en-US" sz="1600" dirty="0"/>
              <a:t> la </a:t>
            </a:r>
            <a:r>
              <a:rPr lang="en-US" sz="1600" dirty="0" err="1"/>
              <a:t>información</a:t>
            </a:r>
            <a:r>
              <a:rPr lang="en-US" sz="1600" dirty="0"/>
              <a:t> </a:t>
            </a:r>
            <a:r>
              <a:rPr lang="en-US" sz="1600" dirty="0" err="1"/>
              <a:t>más</a:t>
            </a:r>
            <a:r>
              <a:rPr lang="en-US" sz="1600" dirty="0"/>
              <a:t> </a:t>
            </a:r>
            <a:r>
              <a:rPr lang="en-US" sz="1600" dirty="0" err="1"/>
              <a:t>adelante</a:t>
            </a:r>
            <a:r>
              <a:rPr lang="en-US" sz="1600" dirty="0"/>
              <a:t> </a:t>
            </a:r>
            <a:r>
              <a:rPr lang="en-US" sz="1600" dirty="0" err="1"/>
              <a:t>si</a:t>
            </a:r>
            <a:r>
              <a:rPr lang="en-US" sz="1600" dirty="0"/>
              <a:t> no </a:t>
            </a:r>
            <a:r>
              <a:rPr lang="en-US" sz="1600" dirty="0" err="1"/>
              <a:t>resulta</a:t>
            </a:r>
            <a:r>
              <a:rPr lang="en-US" sz="1600" dirty="0"/>
              <a:t> </a:t>
            </a:r>
            <a:r>
              <a:rPr lang="en-US" sz="1600" dirty="0" err="1"/>
              <a:t>útil</a:t>
            </a:r>
            <a:r>
              <a:rPr lang="en-US" sz="1600" dirty="0"/>
              <a:t> para la </a:t>
            </a:r>
            <a:r>
              <a:rPr lang="en-US" sz="1600" dirty="0" err="1"/>
              <a:t>investigación</a:t>
            </a:r>
            <a:r>
              <a:rPr lang="en-US" sz="1600" dirty="0"/>
              <a:t>. </a:t>
            </a:r>
            <a:r>
              <a:rPr lang="en-US" sz="1600" dirty="0" err="1"/>
              <a:t>Algunas</a:t>
            </a:r>
            <a:r>
              <a:rPr lang="en-US" sz="1600" dirty="0"/>
              <a:t> personas </a:t>
            </a:r>
            <a:r>
              <a:rPr lang="en-US" sz="1600" dirty="0" err="1"/>
              <a:t>utilizan</a:t>
            </a:r>
            <a:r>
              <a:rPr lang="en-US" sz="1600" dirty="0"/>
              <a:t> las hojas de </a:t>
            </a:r>
            <a:r>
              <a:rPr lang="en-US" sz="1600" dirty="0" err="1"/>
              <a:t>cálculo</a:t>
            </a:r>
            <a:r>
              <a:rPr lang="en-US" sz="1600" dirty="0"/>
              <a:t> </a:t>
            </a:r>
            <a:r>
              <a:rPr lang="en-US" sz="1600" dirty="0" err="1"/>
              <a:t>como</a:t>
            </a:r>
            <a:r>
              <a:rPr lang="en-US" sz="1600" dirty="0"/>
              <a:t> </a:t>
            </a:r>
            <a:r>
              <a:rPr lang="en-US" sz="1600" dirty="0" err="1"/>
              <a:t>una</a:t>
            </a:r>
            <a:r>
              <a:rPr lang="en-US" sz="1600" dirty="0"/>
              <a:t> </a:t>
            </a:r>
            <a:r>
              <a:rPr lang="en-US" sz="1600" dirty="0" err="1"/>
              <a:t>herramienta</a:t>
            </a:r>
            <a:r>
              <a:rPr lang="en-US" sz="1600" dirty="0"/>
              <a:t> de </a:t>
            </a:r>
            <a:r>
              <a:rPr lang="en-US" sz="1600" dirty="0" err="1"/>
              <a:t>documentación</a:t>
            </a:r>
            <a:r>
              <a:rPr lang="en-US" sz="1600" dirty="0"/>
              <a:t> </a:t>
            </a:r>
            <a:r>
              <a:rPr lang="en-US" sz="1600" dirty="0" err="1"/>
              <a:t>útil</a:t>
            </a:r>
            <a:r>
              <a:rPr lang="en-US" sz="1600" dirty="0"/>
              <a:t> para </a:t>
            </a:r>
            <a:r>
              <a:rPr lang="en-US" sz="1600" dirty="0" err="1"/>
              <a:t>organizar</a:t>
            </a:r>
            <a:r>
              <a:rPr lang="en-US" sz="1600" dirty="0"/>
              <a:t> </a:t>
            </a:r>
            <a:r>
              <a:rPr lang="en-US" sz="1600" dirty="0" err="1"/>
              <a:t>toda</a:t>
            </a:r>
            <a:r>
              <a:rPr lang="en-US" sz="1600" dirty="0"/>
              <a:t> la </a:t>
            </a:r>
            <a:r>
              <a:rPr lang="en-US" sz="1600" dirty="0" err="1"/>
              <a:t>información</a:t>
            </a:r>
            <a:r>
              <a:rPr lang="en-US" sz="1600" dirty="0"/>
              <a:t> que </a:t>
            </a:r>
            <a:r>
              <a:rPr lang="en-US" sz="1600" dirty="0" err="1"/>
              <a:t>han</a:t>
            </a:r>
            <a:r>
              <a:rPr lang="en-US" sz="1600" dirty="0"/>
              <a:t> </a:t>
            </a:r>
            <a:r>
              <a:rPr lang="en-US" sz="1600" dirty="0" err="1"/>
              <a:t>recopilado</a:t>
            </a:r>
            <a:r>
              <a:rPr lang="en-US" sz="1600" dirty="0"/>
              <a:t>. (</a:t>
            </a:r>
            <a:r>
              <a:rPr lang="en-US" sz="1600" dirty="0" err="1"/>
              <a:t>Volveremos</a:t>
            </a:r>
            <a:r>
              <a:rPr lang="en-US" sz="1600" dirty="0"/>
              <a:t> a </a:t>
            </a:r>
            <a:r>
              <a:rPr lang="en-US" sz="1600" dirty="0" err="1"/>
              <a:t>ver</a:t>
            </a:r>
            <a:r>
              <a:rPr lang="en-US" sz="1600" dirty="0"/>
              <a:t> </a:t>
            </a:r>
            <a:r>
              <a:rPr lang="en-US" sz="1600" dirty="0" err="1"/>
              <a:t>esta</a:t>
            </a:r>
            <a:r>
              <a:rPr lang="en-US" sz="1600" dirty="0"/>
              <a:t> idea </a:t>
            </a:r>
            <a:r>
              <a:rPr lang="en-US" sz="1600" dirty="0" err="1"/>
              <a:t>en</a:t>
            </a:r>
            <a:r>
              <a:rPr lang="en-US" sz="1600" dirty="0"/>
              <a:t> </a:t>
            </a:r>
            <a:r>
              <a:rPr lang="en-US" sz="1600" dirty="0" err="1"/>
              <a:t>el</a:t>
            </a:r>
            <a:r>
              <a:rPr lang="en-US" sz="1600" dirty="0"/>
              <a:t> </a:t>
            </a:r>
            <a:r>
              <a:rPr lang="en-US" sz="1600" dirty="0" err="1"/>
              <a:t>Módulo</a:t>
            </a:r>
            <a:r>
              <a:rPr lang="en-US" sz="1600" dirty="0"/>
              <a:t> 2).</a:t>
            </a:r>
            <a:endParaRPr lang="en-US" sz="1600" b="1" dirty="0"/>
          </a:p>
        </p:txBody>
      </p:sp>
      <p:pic>
        <p:nvPicPr>
          <p:cNvPr id="3" name="Picture 2">
            <a:extLst>
              <a:ext uri="{FF2B5EF4-FFF2-40B4-BE49-F238E27FC236}">
                <a16:creationId xmlns:a16="http://schemas.microsoft.com/office/drawing/2014/main" id="{249648BD-B399-4A91-B030-C6326DE2C0B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98"/>
            <a:ext cx="5513376" cy="5922335"/>
          </a:xfrm>
          <a:prstGeom prst="rect">
            <a:avLst/>
          </a:prstGeom>
        </p:spPr>
      </p:pic>
      <p:sp>
        <p:nvSpPr>
          <p:cNvPr id="8" name="Google Shape;102;p2">
            <a:extLst>
              <a:ext uri="{FF2B5EF4-FFF2-40B4-BE49-F238E27FC236}">
                <a16:creationId xmlns:a16="http://schemas.microsoft.com/office/drawing/2014/main" id="{288B3273-71D4-4071-9F36-904E7CDE0D62}"/>
              </a:ext>
            </a:extLst>
          </p:cNvPr>
          <p:cNvSpPr txBox="1"/>
          <p:nvPr/>
        </p:nvSpPr>
        <p:spPr>
          <a:xfrm>
            <a:off x="202629" y="5960955"/>
            <a:ext cx="7015293"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INVESTIGACIÓN DE ACCIDENTES: </a:t>
            </a:r>
            <a:r>
              <a:rPr lang="en-US" sz="2800" b="1" i="1" dirty="0" err="1">
                <a:solidFill>
                  <a:schemeClr val="lt1"/>
                </a:solidFill>
                <a:latin typeface="Verdana"/>
                <a:ea typeface="Verdana"/>
                <a:cs typeface="Verdana"/>
                <a:sym typeface="Verdana"/>
              </a:rPr>
              <a:t>Recopilar</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información</a:t>
            </a:r>
            <a:endParaRPr lang="en-US" sz="1400" b="0" i="0" u="none" strike="noStrike" cap="none" dirty="0">
              <a:solidFill>
                <a:srgbClr val="000000"/>
              </a:solidFill>
              <a:latin typeface="Arial"/>
              <a:ea typeface="Arial"/>
              <a:cs typeface="Arial"/>
              <a:sym typeface="Arial"/>
            </a:endParaRPr>
          </a:p>
        </p:txBody>
      </p:sp>
      <p:pic>
        <p:nvPicPr>
          <p:cNvPr id="7" name="Picture 6" descr="Módulo 1">
            <a:extLst>
              <a:ext uri="{FF2B5EF4-FFF2-40B4-BE49-F238E27FC236}">
                <a16:creationId xmlns:a16="http://schemas.microsoft.com/office/drawing/2014/main" id="{87BE262F-84C5-4D5D-B446-670AAB29E5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6437" y="5944191"/>
            <a:ext cx="3984776" cy="976661"/>
          </a:xfrm>
          <a:prstGeom prst="rect">
            <a:avLst/>
          </a:prstGeom>
        </p:spPr>
      </p:pic>
    </p:spTree>
    <p:extLst>
      <p:ext uri="{BB962C8B-B14F-4D97-AF65-F5344CB8AC3E}">
        <p14:creationId xmlns:p14="http://schemas.microsoft.com/office/powerpoint/2010/main" val="33455940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4" name="TextBox 3">
            <a:extLst>
              <a:ext uri="{FF2B5EF4-FFF2-40B4-BE49-F238E27FC236}">
                <a16:creationId xmlns:a16="http://schemas.microsoft.com/office/drawing/2014/main" id="{C4432717-BC01-AA7A-39F6-E5B96DCB3072}"/>
              </a:ext>
            </a:extLst>
          </p:cNvPr>
          <p:cNvSpPr txBox="1"/>
          <p:nvPr/>
        </p:nvSpPr>
        <p:spPr>
          <a:xfrm>
            <a:off x="5719156" y="278026"/>
            <a:ext cx="5928014" cy="954107"/>
          </a:xfrm>
          <a:prstGeom prst="rect">
            <a:avLst/>
          </a:prstGeom>
          <a:noFill/>
        </p:spPr>
        <p:txBody>
          <a:bodyPr wrap="square">
            <a:spAutoFit/>
          </a:bodyPr>
          <a:lstStyle/>
          <a:p>
            <a:pPr marL="0" marR="0" lvl="0" indent="0" rtl="0">
              <a:lnSpc>
                <a:spcPct val="100000"/>
              </a:lnSpc>
              <a:spcBef>
                <a:spcPts val="0"/>
              </a:spcBef>
              <a:spcAft>
                <a:spcPts val="0"/>
              </a:spcAft>
              <a:buClr>
                <a:srgbClr val="000000"/>
              </a:buClr>
              <a:buSzPts val="4800"/>
              <a:buFont typeface="Arial"/>
              <a:buNone/>
            </a:pPr>
            <a:r>
              <a:rPr lang="es-ES" sz="2800" b="0" i="0" strike="noStrike" cap="none" dirty="0">
                <a:solidFill>
                  <a:schemeClr val="dk1"/>
                </a:solidFill>
                <a:latin typeface="+mj-lt"/>
                <a:ea typeface="Calibri"/>
                <a:cs typeface="Calibri"/>
                <a:sym typeface="Calibri"/>
              </a:rPr>
              <a:t>Recopilación de datos: declaraciones y entrevistas Iniciales</a:t>
            </a:r>
          </a:p>
        </p:txBody>
      </p:sp>
      <p:sp>
        <p:nvSpPr>
          <p:cNvPr id="104" name="Google Shape;104;p2"/>
          <p:cNvSpPr txBox="1"/>
          <p:nvPr/>
        </p:nvSpPr>
        <p:spPr>
          <a:xfrm>
            <a:off x="5719156" y="1383525"/>
            <a:ext cx="6274351" cy="414724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550" dirty="0"/>
              <a:t>Las </a:t>
            </a:r>
            <a:r>
              <a:rPr lang="en-US" sz="1550" dirty="0" err="1"/>
              <a:t>entrevistas</a:t>
            </a:r>
            <a:r>
              <a:rPr lang="en-US" sz="1550" dirty="0"/>
              <a:t> </a:t>
            </a:r>
            <a:r>
              <a:rPr lang="en-US" sz="1550" dirty="0" err="1"/>
              <a:t>deben</a:t>
            </a:r>
            <a:r>
              <a:rPr lang="en-US" sz="1550" dirty="0"/>
              <a:t> </a:t>
            </a:r>
            <a:r>
              <a:rPr lang="en-US" sz="1550" dirty="0" err="1"/>
              <a:t>realizarse</a:t>
            </a:r>
            <a:r>
              <a:rPr lang="en-US" sz="1550" dirty="0"/>
              <a:t> lo antes </a:t>
            </a:r>
            <a:r>
              <a:rPr lang="en-US" sz="1550" dirty="0" err="1"/>
              <a:t>posible</a:t>
            </a:r>
            <a:r>
              <a:rPr lang="en-US" sz="1550" dirty="0"/>
              <a:t>; a </a:t>
            </a:r>
            <a:r>
              <a:rPr lang="en-US" sz="1550" dirty="0" err="1"/>
              <a:t>veces</a:t>
            </a:r>
            <a:r>
              <a:rPr lang="en-US" sz="1550" dirty="0"/>
              <a:t> se </a:t>
            </a:r>
            <a:r>
              <a:rPr lang="en-US" sz="1550" dirty="0" err="1"/>
              <a:t>puede</a:t>
            </a:r>
            <a:r>
              <a:rPr lang="en-US" sz="1550" dirty="0"/>
              <a:t> </a:t>
            </a:r>
            <a:r>
              <a:rPr lang="en-US" sz="1550" dirty="0" err="1"/>
              <a:t>empezar</a:t>
            </a:r>
            <a:r>
              <a:rPr lang="en-US" sz="1550" dirty="0"/>
              <a:t> </a:t>
            </a:r>
            <a:r>
              <a:rPr lang="en-US" sz="1550" dirty="0" err="1"/>
              <a:t>mientras</a:t>
            </a:r>
            <a:r>
              <a:rPr lang="en-US" sz="1550" dirty="0"/>
              <a:t> se </a:t>
            </a:r>
            <a:r>
              <a:rPr lang="en-US" sz="1550" dirty="0" err="1"/>
              <a:t>atiende</a:t>
            </a:r>
            <a:r>
              <a:rPr lang="en-US" sz="1550" dirty="0"/>
              <a:t> la </a:t>
            </a:r>
            <a:r>
              <a:rPr lang="en-US" sz="1550" dirty="0" err="1"/>
              <a:t>emergencia</a:t>
            </a:r>
            <a:r>
              <a:rPr lang="en-US" sz="1550" dirty="0"/>
              <a:t>, </a:t>
            </a:r>
            <a:r>
              <a:rPr lang="en-US" sz="1550" dirty="0" err="1"/>
              <a:t>siempre</a:t>
            </a:r>
            <a:r>
              <a:rPr lang="en-US" sz="1550" dirty="0"/>
              <a:t> que sea </a:t>
            </a:r>
            <a:r>
              <a:rPr lang="en-US" sz="1550" dirty="0" err="1"/>
              <a:t>seguro</a:t>
            </a:r>
            <a:r>
              <a:rPr lang="en-US" sz="1550" dirty="0"/>
              <a:t> </a:t>
            </a:r>
            <a:r>
              <a:rPr lang="en-US" sz="1550" dirty="0" err="1"/>
              <a:t>hacerlo</a:t>
            </a:r>
            <a:r>
              <a:rPr lang="en-US" sz="1550" dirty="0"/>
              <a:t>. </a:t>
            </a:r>
            <a:r>
              <a:rPr lang="en-US" sz="1550" dirty="0" err="1"/>
              <a:t>Tendrá</a:t>
            </a:r>
            <a:r>
              <a:rPr lang="en-US" sz="1550" dirty="0"/>
              <a:t> que </a:t>
            </a:r>
            <a:r>
              <a:rPr lang="en-US" sz="1550" dirty="0" err="1"/>
              <a:t>determinar</a:t>
            </a:r>
            <a:r>
              <a:rPr lang="en-US" sz="1550" dirty="0"/>
              <a:t> a </a:t>
            </a:r>
            <a:r>
              <a:rPr lang="en-US" sz="1550" dirty="0" err="1"/>
              <a:t>quién</a:t>
            </a:r>
            <a:r>
              <a:rPr lang="en-US" sz="1550" dirty="0"/>
              <a:t> se </a:t>
            </a:r>
            <a:r>
              <a:rPr lang="en-US" sz="1550" dirty="0" err="1"/>
              <a:t>debe</a:t>
            </a:r>
            <a:r>
              <a:rPr lang="en-US" sz="1550" dirty="0"/>
              <a:t> </a:t>
            </a:r>
            <a:r>
              <a:rPr lang="en-US" sz="1550" dirty="0" err="1"/>
              <a:t>entrevistar</a:t>
            </a:r>
            <a:r>
              <a:rPr lang="en-US" sz="1550" dirty="0"/>
              <a:t> y, a </a:t>
            </a:r>
            <a:r>
              <a:rPr lang="en-US" sz="1550" dirty="0" err="1"/>
              <a:t>continuación</a:t>
            </a:r>
            <a:r>
              <a:rPr lang="en-US" sz="1550" dirty="0"/>
              <a:t>, </a:t>
            </a:r>
            <a:r>
              <a:rPr lang="en-US" sz="1550" dirty="0" err="1"/>
              <a:t>diseñar</a:t>
            </a:r>
            <a:r>
              <a:rPr lang="en-US" sz="1550" dirty="0"/>
              <a:t> las </a:t>
            </a:r>
            <a:r>
              <a:rPr lang="en-US" sz="1550" dirty="0" err="1"/>
              <a:t>preguntas</a:t>
            </a:r>
            <a:r>
              <a:rPr lang="en-US" sz="1550" dirty="0"/>
              <a:t> para </a:t>
            </a:r>
            <a:r>
              <a:rPr lang="en-US" sz="1550" dirty="0" err="1"/>
              <a:t>cada</a:t>
            </a:r>
            <a:r>
              <a:rPr lang="en-US" sz="1550" dirty="0"/>
              <a:t> </a:t>
            </a:r>
            <a:r>
              <a:rPr lang="en-US" sz="1550" dirty="0" err="1"/>
              <a:t>entrevistado</a:t>
            </a:r>
            <a:r>
              <a:rPr lang="en-US" sz="1550" dirty="0"/>
              <a:t>. </a:t>
            </a:r>
            <a:r>
              <a:rPr lang="en-US" sz="1550" dirty="0" err="1"/>
              <a:t>Hablaremos</a:t>
            </a:r>
            <a:r>
              <a:rPr lang="en-US" sz="1550" dirty="0"/>
              <a:t> de </a:t>
            </a:r>
            <a:r>
              <a:rPr lang="en-US" sz="1550" dirty="0" err="1"/>
              <a:t>los</a:t>
            </a:r>
            <a:r>
              <a:rPr lang="en-US" sz="1550" dirty="0"/>
              <a:t> </a:t>
            </a:r>
            <a:r>
              <a:rPr lang="en-US" sz="1550" dirty="0" err="1"/>
              <a:t>entrevistados</a:t>
            </a:r>
            <a:r>
              <a:rPr lang="en-US" sz="1550" dirty="0"/>
              <a:t> con </a:t>
            </a:r>
            <a:r>
              <a:rPr lang="en-US" sz="1550" dirty="0" err="1"/>
              <a:t>más</a:t>
            </a:r>
            <a:r>
              <a:rPr lang="en-US" sz="1550" dirty="0"/>
              <a:t> </a:t>
            </a:r>
            <a:r>
              <a:rPr lang="en-US" sz="1550" dirty="0" err="1"/>
              <a:t>detalle</a:t>
            </a:r>
            <a:r>
              <a:rPr lang="en-US" sz="1550" dirty="0"/>
              <a:t> </a:t>
            </a:r>
            <a:r>
              <a:rPr lang="en-US" sz="1550" dirty="0" err="1"/>
              <a:t>en</a:t>
            </a:r>
            <a:r>
              <a:rPr lang="en-US" sz="1550" dirty="0"/>
              <a:t> las </a:t>
            </a:r>
            <a:r>
              <a:rPr lang="en-US" sz="1550" dirty="0" err="1"/>
              <a:t>siguientes</a:t>
            </a:r>
            <a:r>
              <a:rPr lang="en-US" sz="1550" dirty="0"/>
              <a:t> </a:t>
            </a:r>
            <a:r>
              <a:rPr lang="en-US" sz="1550" dirty="0" err="1"/>
              <a:t>diapositivas</a:t>
            </a:r>
            <a:r>
              <a:rPr lang="en-US" sz="1550" dirty="0"/>
              <a:t>. </a:t>
            </a:r>
          </a:p>
          <a:p>
            <a:pPr marL="0" marR="0" lvl="0" indent="0" algn="l" rtl="0">
              <a:lnSpc>
                <a:spcPct val="100000"/>
              </a:lnSpc>
              <a:spcBef>
                <a:spcPts val="0"/>
              </a:spcBef>
              <a:spcAft>
                <a:spcPts val="0"/>
              </a:spcAft>
              <a:buClr>
                <a:srgbClr val="000000"/>
              </a:buClr>
              <a:buSzPts val="1600"/>
              <a:buFont typeface="Arial"/>
              <a:buNone/>
            </a:pPr>
            <a:endParaRPr lang="en-US" sz="1550" dirty="0"/>
          </a:p>
          <a:p>
            <a:pPr marL="0" marR="0" lvl="0" indent="0" algn="l" rtl="0">
              <a:lnSpc>
                <a:spcPct val="100000"/>
              </a:lnSpc>
              <a:spcBef>
                <a:spcPts val="0"/>
              </a:spcBef>
              <a:spcAft>
                <a:spcPts val="0"/>
              </a:spcAft>
              <a:buClr>
                <a:srgbClr val="000000"/>
              </a:buClr>
              <a:buSzPts val="1600"/>
              <a:buFont typeface="Arial"/>
              <a:buNone/>
            </a:pPr>
            <a:r>
              <a:rPr lang="en-US" sz="1550" dirty="0"/>
              <a:t>Si hay </a:t>
            </a:r>
            <a:r>
              <a:rPr lang="en-US" sz="1550" dirty="0" err="1"/>
              <a:t>testigos</a:t>
            </a:r>
            <a:r>
              <a:rPr lang="en-US" sz="1550" dirty="0"/>
              <a:t> del </a:t>
            </a:r>
            <a:r>
              <a:rPr lang="en-US" sz="1550" dirty="0" err="1"/>
              <a:t>accidente</a:t>
            </a:r>
            <a:r>
              <a:rPr lang="en-US" sz="1550" dirty="0"/>
              <a:t>, </a:t>
            </a:r>
            <a:r>
              <a:rPr lang="en-US" sz="1550" dirty="0" err="1"/>
              <a:t>solicite</a:t>
            </a:r>
            <a:r>
              <a:rPr lang="en-US" sz="1550" dirty="0"/>
              <a:t> a </a:t>
            </a:r>
            <a:r>
              <a:rPr lang="en-US" sz="1550" dirty="0" err="1"/>
              <a:t>cada</a:t>
            </a:r>
            <a:r>
              <a:rPr lang="en-US" sz="1550" dirty="0"/>
              <a:t> uno de </a:t>
            </a:r>
            <a:r>
              <a:rPr lang="en-US" sz="1550" dirty="0" err="1"/>
              <a:t>ellos</a:t>
            </a:r>
            <a:r>
              <a:rPr lang="en-US" sz="1550" dirty="0"/>
              <a:t> </a:t>
            </a:r>
            <a:r>
              <a:rPr lang="en-US" sz="1550" dirty="0" err="1"/>
              <a:t>por</a:t>
            </a:r>
            <a:r>
              <a:rPr lang="en-US" sz="1550" dirty="0"/>
              <a:t> </a:t>
            </a:r>
            <a:r>
              <a:rPr lang="en-US" sz="1550" dirty="0" err="1"/>
              <a:t>separado</a:t>
            </a:r>
            <a:r>
              <a:rPr lang="en-US" sz="1550" dirty="0"/>
              <a:t> </a:t>
            </a:r>
            <a:r>
              <a:rPr lang="en-US" sz="1550" dirty="0" err="1"/>
              <a:t>una</a:t>
            </a:r>
            <a:r>
              <a:rPr lang="en-US" sz="1550" dirty="0"/>
              <a:t> </a:t>
            </a:r>
            <a:r>
              <a:rPr lang="en-US" sz="1550" dirty="0" err="1"/>
              <a:t>declaración</a:t>
            </a:r>
            <a:r>
              <a:rPr lang="en-US" sz="1550" dirty="0"/>
              <a:t> </a:t>
            </a:r>
            <a:r>
              <a:rPr lang="en-US" sz="1550" dirty="0" err="1"/>
              <a:t>inicial</a:t>
            </a:r>
            <a:r>
              <a:rPr lang="en-US" sz="1550" dirty="0"/>
              <a:t> </a:t>
            </a:r>
            <a:r>
              <a:rPr lang="en-US" sz="1550" dirty="0" err="1"/>
              <a:t>en</a:t>
            </a:r>
            <a:r>
              <a:rPr lang="en-US" sz="1550" dirty="0"/>
              <a:t> la que </a:t>
            </a:r>
            <a:r>
              <a:rPr lang="en-US" sz="1550" dirty="0" err="1"/>
              <a:t>describan</a:t>
            </a:r>
            <a:r>
              <a:rPr lang="en-US" sz="1550" dirty="0"/>
              <a:t> lo que </a:t>
            </a:r>
            <a:r>
              <a:rPr lang="en-US" sz="1550" dirty="0" err="1"/>
              <a:t>vieron</a:t>
            </a:r>
            <a:r>
              <a:rPr lang="en-US" sz="1550" dirty="0"/>
              <a:t>. </a:t>
            </a:r>
            <a:r>
              <a:rPr lang="en-US" sz="1550" dirty="0" err="1"/>
              <a:t>Aunque</a:t>
            </a:r>
            <a:r>
              <a:rPr lang="en-US" sz="1550" dirty="0"/>
              <a:t> </a:t>
            </a:r>
            <a:r>
              <a:rPr lang="en-US" sz="1550" dirty="0" err="1"/>
              <a:t>normalmente</a:t>
            </a:r>
            <a:r>
              <a:rPr lang="en-US" sz="1550" dirty="0"/>
              <a:t> se describe a un </a:t>
            </a:r>
            <a:r>
              <a:rPr lang="en-US" sz="1550" dirty="0" err="1"/>
              <a:t>testigo</a:t>
            </a:r>
            <a:r>
              <a:rPr lang="en-US" sz="1550" dirty="0"/>
              <a:t> </a:t>
            </a:r>
            <a:r>
              <a:rPr lang="en-US" sz="1550" dirty="0" err="1"/>
              <a:t>como</a:t>
            </a:r>
            <a:r>
              <a:rPr lang="en-US" sz="1550" dirty="0"/>
              <a:t> </a:t>
            </a:r>
            <a:r>
              <a:rPr lang="en-US" sz="1550" dirty="0" err="1"/>
              <a:t>alguien</a:t>
            </a:r>
            <a:r>
              <a:rPr lang="en-US" sz="1550" dirty="0"/>
              <a:t> que </a:t>
            </a:r>
            <a:r>
              <a:rPr lang="en-US" sz="1550" dirty="0" err="1"/>
              <a:t>observó</a:t>
            </a:r>
            <a:r>
              <a:rPr lang="en-US" sz="1550" dirty="0"/>
              <a:t> </a:t>
            </a:r>
            <a:r>
              <a:rPr lang="en-US" sz="1550" dirty="0" err="1"/>
              <a:t>cómo</a:t>
            </a:r>
            <a:r>
              <a:rPr lang="en-US" sz="1550" dirty="0"/>
              <a:t> se </a:t>
            </a:r>
            <a:r>
              <a:rPr lang="en-US" sz="1550" dirty="0" err="1"/>
              <a:t>produjo</a:t>
            </a:r>
            <a:r>
              <a:rPr lang="en-US" sz="1550" dirty="0"/>
              <a:t> </a:t>
            </a:r>
            <a:r>
              <a:rPr lang="en-US" sz="1550" dirty="0" err="1"/>
              <a:t>el</a:t>
            </a:r>
            <a:r>
              <a:rPr lang="en-US" sz="1550" dirty="0"/>
              <a:t> </a:t>
            </a:r>
            <a:r>
              <a:rPr lang="en-US" sz="1550" dirty="0" err="1"/>
              <a:t>accidente</a:t>
            </a:r>
            <a:r>
              <a:rPr lang="en-US" sz="1550" dirty="0"/>
              <a:t>, a </a:t>
            </a:r>
            <a:r>
              <a:rPr lang="en-US" sz="1550" dirty="0" err="1"/>
              <a:t>efectos</a:t>
            </a:r>
            <a:r>
              <a:rPr lang="en-US" sz="1550" dirty="0"/>
              <a:t> de la </a:t>
            </a:r>
            <a:r>
              <a:rPr lang="en-US" sz="1550" dirty="0" err="1"/>
              <a:t>investigación</a:t>
            </a:r>
            <a:r>
              <a:rPr lang="en-US" sz="1550" dirty="0"/>
              <a:t>, “</a:t>
            </a:r>
            <a:r>
              <a:rPr lang="en-US" sz="1550" dirty="0" err="1"/>
              <a:t>testigo</a:t>
            </a:r>
            <a:r>
              <a:rPr lang="en-US" sz="1550" dirty="0"/>
              <a:t>” </a:t>
            </a:r>
            <a:r>
              <a:rPr lang="en-US" sz="1550" dirty="0" err="1"/>
              <a:t>adopta</a:t>
            </a:r>
            <a:r>
              <a:rPr lang="en-US" sz="1550" dirty="0"/>
              <a:t> </a:t>
            </a:r>
            <a:r>
              <a:rPr lang="en-US" sz="1550" dirty="0" err="1"/>
              <a:t>una</a:t>
            </a:r>
            <a:r>
              <a:rPr lang="en-US" sz="1550" dirty="0"/>
              <a:t> </a:t>
            </a:r>
            <a:r>
              <a:rPr lang="en-US" sz="1550" dirty="0" err="1"/>
              <a:t>definición</a:t>
            </a:r>
            <a:r>
              <a:rPr lang="en-US" sz="1550" dirty="0"/>
              <a:t> </a:t>
            </a:r>
            <a:r>
              <a:rPr lang="en-US" sz="1550" dirty="0" err="1"/>
              <a:t>más</a:t>
            </a:r>
            <a:r>
              <a:rPr lang="en-US" sz="1550" dirty="0"/>
              <a:t> </a:t>
            </a:r>
            <a:r>
              <a:rPr lang="en-US" sz="1550" dirty="0" err="1"/>
              <a:t>amplia</a:t>
            </a:r>
            <a:r>
              <a:rPr lang="en-US" sz="1550" dirty="0"/>
              <a:t> y </a:t>
            </a:r>
            <a:r>
              <a:rPr lang="en-US" sz="1550" dirty="0" err="1"/>
              <a:t>puede</a:t>
            </a:r>
            <a:r>
              <a:rPr lang="en-US" sz="1550" dirty="0"/>
              <a:t> ser </a:t>
            </a:r>
            <a:r>
              <a:rPr lang="en-US" sz="1550" dirty="0" err="1"/>
              <a:t>alguien</a:t>
            </a:r>
            <a:r>
              <a:rPr lang="en-US" sz="1550" dirty="0"/>
              <a:t> que:</a:t>
            </a:r>
          </a:p>
          <a:p>
            <a:pPr marL="285750" marR="0" lvl="0" indent="-285750" algn="l" rtl="0">
              <a:lnSpc>
                <a:spcPct val="100000"/>
              </a:lnSpc>
              <a:spcBef>
                <a:spcPts val="0"/>
              </a:spcBef>
              <a:spcAft>
                <a:spcPts val="0"/>
              </a:spcAft>
              <a:buClr>
                <a:srgbClr val="000000"/>
              </a:buClr>
              <a:buSzPts val="1600"/>
              <a:buFont typeface="Arial" panose="020B0604020202020204" pitchFamily="34" charset="0"/>
              <a:buChar char="•"/>
            </a:pPr>
            <a:r>
              <a:rPr lang="en-US" sz="1550" dirty="0" err="1"/>
              <a:t>escuchó</a:t>
            </a:r>
            <a:r>
              <a:rPr lang="en-US" sz="1550" dirty="0"/>
              <a:t> </a:t>
            </a:r>
            <a:r>
              <a:rPr lang="en-US" sz="1550" dirty="0" err="1"/>
              <a:t>el</a:t>
            </a:r>
            <a:r>
              <a:rPr lang="en-US" sz="1550" dirty="0"/>
              <a:t> </a:t>
            </a:r>
            <a:r>
              <a:rPr lang="en-US" sz="1550" dirty="0" err="1"/>
              <a:t>accidente</a:t>
            </a:r>
            <a:r>
              <a:rPr lang="en-US" sz="1550" dirty="0"/>
              <a:t>,</a:t>
            </a:r>
          </a:p>
          <a:p>
            <a:pPr marL="285750" marR="0" lvl="0" indent="-285750" algn="l" rtl="0">
              <a:lnSpc>
                <a:spcPct val="100000"/>
              </a:lnSpc>
              <a:spcBef>
                <a:spcPts val="0"/>
              </a:spcBef>
              <a:spcAft>
                <a:spcPts val="0"/>
              </a:spcAft>
              <a:buClr>
                <a:srgbClr val="000000"/>
              </a:buClr>
              <a:buSzPts val="1600"/>
              <a:buFont typeface="Arial" panose="020B0604020202020204" pitchFamily="34" charset="0"/>
              <a:buChar char="•"/>
            </a:pPr>
            <a:r>
              <a:rPr lang="en-US" sz="1550" dirty="0" err="1"/>
              <a:t>fue</a:t>
            </a:r>
            <a:r>
              <a:rPr lang="en-US" sz="1550" dirty="0"/>
              <a:t> </a:t>
            </a:r>
            <a:r>
              <a:rPr lang="en-US" sz="1550" dirty="0" err="1"/>
              <a:t>el</a:t>
            </a:r>
            <a:r>
              <a:rPr lang="en-US" sz="1550" dirty="0"/>
              <a:t> primero </a:t>
            </a:r>
            <a:r>
              <a:rPr lang="en-US" sz="1550" dirty="0" err="1"/>
              <a:t>en</a:t>
            </a:r>
            <a:r>
              <a:rPr lang="en-US" sz="1550" dirty="0"/>
              <a:t> </a:t>
            </a:r>
            <a:r>
              <a:rPr lang="en-US" sz="1550" dirty="0" err="1"/>
              <a:t>llegar</a:t>
            </a:r>
            <a:r>
              <a:rPr lang="en-US" sz="1550" dirty="0"/>
              <a:t> a la </a:t>
            </a:r>
            <a:r>
              <a:rPr lang="en-US" sz="1550" dirty="0" err="1"/>
              <a:t>escena</a:t>
            </a:r>
            <a:r>
              <a:rPr lang="en-US" sz="1550" dirty="0"/>
              <a:t> del </a:t>
            </a:r>
            <a:r>
              <a:rPr lang="en-US" sz="1550" dirty="0" err="1"/>
              <a:t>accidente</a:t>
            </a:r>
            <a:r>
              <a:rPr lang="en-US" sz="1550" dirty="0"/>
              <a:t>,</a:t>
            </a:r>
          </a:p>
          <a:p>
            <a:pPr marL="285750" marR="0" lvl="0" indent="-285750" algn="l" rtl="0">
              <a:lnSpc>
                <a:spcPct val="100000"/>
              </a:lnSpc>
              <a:spcBef>
                <a:spcPts val="0"/>
              </a:spcBef>
              <a:spcAft>
                <a:spcPts val="0"/>
              </a:spcAft>
              <a:buClr>
                <a:srgbClr val="000000"/>
              </a:buClr>
              <a:buSzPts val="1600"/>
              <a:buFont typeface="Arial" panose="020B0604020202020204" pitchFamily="34" charset="0"/>
              <a:buChar char="•"/>
            </a:pPr>
            <a:r>
              <a:rPr lang="en-US" sz="1550" dirty="0" err="1"/>
              <a:t>fue</a:t>
            </a:r>
            <a:r>
              <a:rPr lang="en-US" sz="1550" dirty="0"/>
              <a:t> la </a:t>
            </a:r>
            <a:r>
              <a:rPr lang="en-US" sz="1550" dirty="0" err="1"/>
              <a:t>última</a:t>
            </a:r>
            <a:r>
              <a:rPr lang="en-US" sz="1550" dirty="0"/>
              <a:t> persona que </a:t>
            </a:r>
            <a:r>
              <a:rPr lang="en-US" sz="1550" dirty="0" err="1"/>
              <a:t>vio</a:t>
            </a:r>
            <a:r>
              <a:rPr lang="en-US" sz="1550" dirty="0"/>
              <a:t> o </a:t>
            </a:r>
            <a:r>
              <a:rPr lang="en-US" sz="1550" dirty="0" err="1"/>
              <a:t>interactuó</a:t>
            </a:r>
            <a:r>
              <a:rPr lang="en-US" sz="1550" dirty="0"/>
              <a:t> con la </a:t>
            </a:r>
            <a:r>
              <a:rPr lang="en-US" sz="1550" dirty="0" err="1"/>
              <a:t>víctima</a:t>
            </a:r>
            <a:r>
              <a:rPr lang="en-US" sz="1550" dirty="0"/>
              <a:t> antes del </a:t>
            </a:r>
            <a:r>
              <a:rPr lang="en-US" sz="1550" dirty="0" err="1"/>
              <a:t>accidente</a:t>
            </a:r>
            <a:r>
              <a:rPr lang="en-US" sz="1550" dirty="0"/>
              <a:t>, o</a:t>
            </a:r>
          </a:p>
          <a:p>
            <a:pPr marL="285750" marR="0" lvl="0" indent="-285750" algn="l" rtl="0">
              <a:lnSpc>
                <a:spcPct val="100000"/>
              </a:lnSpc>
              <a:spcBef>
                <a:spcPts val="0"/>
              </a:spcBef>
              <a:spcAft>
                <a:spcPts val="0"/>
              </a:spcAft>
              <a:buClr>
                <a:srgbClr val="000000"/>
              </a:buClr>
              <a:buSzPts val="1600"/>
              <a:buFont typeface="Arial" panose="020B0604020202020204" pitchFamily="34" charset="0"/>
              <a:buChar char="•"/>
            </a:pPr>
            <a:r>
              <a:rPr lang="en-US" sz="1550" dirty="0" err="1"/>
              <a:t>tiene</a:t>
            </a:r>
            <a:r>
              <a:rPr lang="en-US" sz="1550" dirty="0"/>
              <a:t> </a:t>
            </a:r>
            <a:r>
              <a:rPr lang="en-US" sz="1550" dirty="0" err="1"/>
              <a:t>alguna</a:t>
            </a:r>
            <a:r>
              <a:rPr lang="en-US" sz="1550" dirty="0"/>
              <a:t> </a:t>
            </a:r>
            <a:r>
              <a:rPr lang="en-US" sz="1550" dirty="0" err="1"/>
              <a:t>información</a:t>
            </a:r>
            <a:r>
              <a:rPr lang="en-US" sz="1550" dirty="0"/>
              <a:t> </a:t>
            </a:r>
            <a:r>
              <a:rPr lang="en-US" sz="1550" dirty="0" err="1"/>
              <a:t>relevante</a:t>
            </a:r>
            <a:r>
              <a:rPr lang="en-US" sz="1550" dirty="0"/>
              <a:t>.</a:t>
            </a:r>
          </a:p>
        </p:txBody>
      </p:sp>
      <p:pic>
        <p:nvPicPr>
          <p:cNvPr id="3" name="Picture 2">
            <a:extLst>
              <a:ext uri="{FF2B5EF4-FFF2-40B4-BE49-F238E27FC236}">
                <a16:creationId xmlns:a16="http://schemas.microsoft.com/office/drawing/2014/main" id="{C8FB6E22-CE59-4B73-9252-7791524A89D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97"/>
            <a:ext cx="5511795" cy="5920636"/>
          </a:xfrm>
          <a:prstGeom prst="rect">
            <a:avLst/>
          </a:prstGeom>
        </p:spPr>
      </p:pic>
      <p:sp>
        <p:nvSpPr>
          <p:cNvPr id="8" name="Google Shape;102;p2">
            <a:extLst>
              <a:ext uri="{FF2B5EF4-FFF2-40B4-BE49-F238E27FC236}">
                <a16:creationId xmlns:a16="http://schemas.microsoft.com/office/drawing/2014/main" id="{8D34F80F-F71B-4AE7-991C-C2911874B9C4}"/>
              </a:ext>
            </a:extLst>
          </p:cNvPr>
          <p:cNvSpPr txBox="1">
            <a:spLocks noGrp="1"/>
          </p:cNvSpPr>
          <p:nvPr>
            <p:ph type="title" idx="4294967295"/>
          </p:nvPr>
        </p:nvSpPr>
        <p:spPr>
          <a:xfrm>
            <a:off x="202629" y="5960955"/>
            <a:ext cx="7073659" cy="954067"/>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0" cap="none" spc="0" normalizeH="0" baseline="0" noProof="0" dirty="0">
                <a:ln>
                  <a:noFill/>
                </a:ln>
                <a:solidFill>
                  <a:schemeClr val="lt1"/>
                </a:solidFill>
                <a:effectLst/>
                <a:uLnTx/>
                <a:uFillTx/>
                <a:latin typeface="Verdana"/>
                <a:ea typeface="Verdana"/>
                <a:cs typeface="Verdana"/>
                <a:sym typeface="Verdana"/>
              </a:rPr>
              <a:t>INVESTIGACIÓN DE ACCIDENTES: </a:t>
            </a:r>
            <a:r>
              <a:rPr kumimoji="0" lang="en-US" sz="2800" b="1" i="1" u="none" strike="noStrike" kern="0" cap="none" spc="0" normalizeH="0" baseline="0" noProof="0" dirty="0" err="1">
                <a:ln>
                  <a:noFill/>
                </a:ln>
                <a:solidFill>
                  <a:schemeClr val="lt1"/>
                </a:solidFill>
                <a:effectLst/>
                <a:uLnTx/>
                <a:uFillTx/>
                <a:latin typeface="Verdana"/>
                <a:ea typeface="Verdana"/>
                <a:cs typeface="Verdana"/>
                <a:sym typeface="Verdana"/>
              </a:rPr>
              <a:t>Recopilar</a:t>
            </a:r>
            <a:r>
              <a:rPr kumimoji="0" lang="en-US" sz="2800" b="1" i="1" u="none" strike="noStrike" kern="0" cap="none" spc="0" normalizeH="0" baseline="0" noProof="0" dirty="0">
                <a:ln>
                  <a:noFill/>
                </a:ln>
                <a:solidFill>
                  <a:schemeClr val="lt1"/>
                </a:solidFill>
                <a:effectLst/>
                <a:uLnTx/>
                <a:uFillTx/>
                <a:latin typeface="Verdana"/>
                <a:ea typeface="Verdana"/>
                <a:cs typeface="Verdana"/>
                <a:sym typeface="Verdana"/>
              </a:rPr>
              <a:t> </a:t>
            </a:r>
            <a:r>
              <a:rPr kumimoji="0" lang="en-US" sz="2800" b="1" i="1" u="none" strike="noStrike" kern="0" cap="none" spc="0" normalizeH="0" baseline="0" noProof="0" dirty="0" err="1">
                <a:ln>
                  <a:noFill/>
                </a:ln>
                <a:solidFill>
                  <a:schemeClr val="lt1"/>
                </a:solidFill>
                <a:effectLst/>
                <a:uLnTx/>
                <a:uFillTx/>
                <a:latin typeface="Verdana"/>
                <a:ea typeface="Verdana"/>
                <a:cs typeface="Verdana"/>
                <a:sym typeface="Verdana"/>
              </a:rPr>
              <a:t>información</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7" name="Picture 6" descr="Módulo 1">
            <a:extLst>
              <a:ext uri="{FF2B5EF4-FFF2-40B4-BE49-F238E27FC236}">
                <a16:creationId xmlns:a16="http://schemas.microsoft.com/office/drawing/2014/main" id="{2948DA32-D385-456C-9BE9-F2177AEADD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6437" y="5944191"/>
            <a:ext cx="3984776" cy="976661"/>
          </a:xfrm>
          <a:prstGeom prst="rect">
            <a:avLst/>
          </a:prstGeom>
        </p:spPr>
      </p:pic>
    </p:spTree>
    <p:extLst>
      <p:ext uri="{BB962C8B-B14F-4D97-AF65-F5344CB8AC3E}">
        <p14:creationId xmlns:p14="http://schemas.microsoft.com/office/powerpoint/2010/main" val="26459831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3" name="Title 2">
            <a:extLst>
              <a:ext uri="{FF2B5EF4-FFF2-40B4-BE49-F238E27FC236}">
                <a16:creationId xmlns:a16="http://schemas.microsoft.com/office/drawing/2014/main" id="{F376A1B1-90D2-765B-90A3-568FB5861BB7}"/>
              </a:ext>
            </a:extLst>
          </p:cNvPr>
          <p:cNvSpPr txBox="1">
            <a:spLocks noGrp="1"/>
          </p:cNvSpPr>
          <p:nvPr>
            <p:ph type="title" idx="4294967295"/>
          </p:nvPr>
        </p:nvSpPr>
        <p:spPr>
          <a:xfrm>
            <a:off x="5719156" y="232729"/>
            <a:ext cx="6097904"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en-US" sz="2800" b="0" i="0" u="none" strike="noStrike" kern="0" cap="none" spc="0" normalizeH="0" baseline="0" noProof="0" dirty="0" err="1">
                <a:ln>
                  <a:noFill/>
                </a:ln>
                <a:solidFill>
                  <a:schemeClr val="dk1"/>
                </a:solidFill>
                <a:effectLst/>
                <a:uLnTx/>
                <a:uFillTx/>
                <a:latin typeface="+mj-lt"/>
                <a:ea typeface="Calibri"/>
                <a:cs typeface="Calibri"/>
                <a:sym typeface="Calibri"/>
              </a:rPr>
              <a:t>Entrevistados</a:t>
            </a:r>
            <a:r>
              <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rPr>
              <a:t> (I)</a:t>
            </a:r>
          </a:p>
        </p:txBody>
      </p:sp>
      <p:sp>
        <p:nvSpPr>
          <p:cNvPr id="104" name="Google Shape;104;p2"/>
          <p:cNvSpPr txBox="1"/>
          <p:nvPr/>
        </p:nvSpPr>
        <p:spPr>
          <a:xfrm>
            <a:off x="5719156" y="983475"/>
            <a:ext cx="6274351" cy="4770496"/>
          </a:xfrm>
          <a:prstGeom prst="rect">
            <a:avLst/>
          </a:prstGeom>
          <a:noFill/>
          <a:ln>
            <a:noFill/>
          </a:ln>
        </p:spPr>
        <p:txBody>
          <a:bodyPr spcFirstLastPara="1" wrap="square" lIns="91425" tIns="45700" rIns="91425" bIns="45700" anchor="t" anchorCtr="0">
            <a:spAutoFit/>
          </a:bodyPr>
          <a:lstStyle/>
          <a:p>
            <a:r>
              <a:rPr lang="en-US" sz="1600" dirty="0"/>
              <a:t>A </a:t>
            </a:r>
            <a:r>
              <a:rPr lang="en-US" sz="1600" dirty="0" err="1"/>
              <a:t>continuación</a:t>
            </a:r>
            <a:r>
              <a:rPr lang="en-US" sz="1600" dirty="0"/>
              <a:t>, se </a:t>
            </a:r>
            <a:r>
              <a:rPr lang="en-US" sz="1600" dirty="0" err="1"/>
              <a:t>ofrecen</a:t>
            </a:r>
            <a:r>
              <a:rPr lang="en-US" sz="1600" dirty="0"/>
              <a:t> </a:t>
            </a:r>
            <a:r>
              <a:rPr lang="en-US" sz="1600" dirty="0" err="1"/>
              <a:t>algunos</a:t>
            </a:r>
            <a:r>
              <a:rPr lang="en-US" sz="1600" dirty="0"/>
              <a:t> </a:t>
            </a:r>
            <a:r>
              <a:rPr lang="en-US" sz="1600" dirty="0" err="1"/>
              <a:t>ejemplos</a:t>
            </a:r>
            <a:r>
              <a:rPr lang="en-US" sz="1600" dirty="0"/>
              <a:t> de personas a las que se </a:t>
            </a:r>
            <a:r>
              <a:rPr lang="en-US" sz="1600" dirty="0" err="1"/>
              <a:t>debe</a:t>
            </a:r>
            <a:r>
              <a:rPr lang="en-US" sz="1600" dirty="0"/>
              <a:t> </a:t>
            </a:r>
            <a:r>
              <a:rPr lang="en-US" sz="1600" dirty="0" err="1"/>
              <a:t>entrevistar</a:t>
            </a:r>
            <a:r>
              <a:rPr lang="en-US" sz="1600" dirty="0"/>
              <a:t> </a:t>
            </a:r>
            <a:r>
              <a:rPr lang="en-US" sz="1600" dirty="0" err="1"/>
              <a:t>sobre</a:t>
            </a:r>
            <a:r>
              <a:rPr lang="en-US" sz="1600" dirty="0"/>
              <a:t> </a:t>
            </a:r>
            <a:r>
              <a:rPr lang="en-US" sz="1600" dirty="0" err="1"/>
              <a:t>el</a:t>
            </a:r>
            <a:r>
              <a:rPr lang="en-US" sz="1600" dirty="0"/>
              <a:t> </a:t>
            </a:r>
            <a:r>
              <a:rPr lang="en-US" sz="1600" dirty="0" err="1"/>
              <a:t>accidente</a:t>
            </a:r>
            <a:r>
              <a:rPr lang="en-US" sz="1600" dirty="0"/>
              <a:t> y </a:t>
            </a:r>
            <a:r>
              <a:rPr lang="en-US" sz="1600" dirty="0" err="1"/>
              <a:t>el</a:t>
            </a:r>
            <a:r>
              <a:rPr lang="en-US" sz="1600" dirty="0"/>
              <a:t> </a:t>
            </a:r>
            <a:r>
              <a:rPr lang="en-US" sz="1600" dirty="0" err="1"/>
              <a:t>motivo</a:t>
            </a:r>
            <a:r>
              <a:rPr lang="en-US" sz="1600" dirty="0"/>
              <a:t>. </a:t>
            </a:r>
          </a:p>
          <a:p>
            <a:pPr marL="285750" indent="-285750">
              <a:buFont typeface="Arial" panose="020B0604020202020204" pitchFamily="34" charset="0"/>
              <a:buChar char="•"/>
            </a:pPr>
            <a:r>
              <a:rPr lang="en-US" sz="1600" b="1" dirty="0" err="1"/>
              <a:t>Testigos</a:t>
            </a:r>
            <a:r>
              <a:rPr lang="en-US" sz="1600" b="1" dirty="0"/>
              <a:t>: </a:t>
            </a:r>
            <a:r>
              <a:rPr lang="en-US" sz="1600" dirty="0"/>
              <a:t>para </a:t>
            </a:r>
            <a:r>
              <a:rPr lang="en-US" sz="1600" dirty="0" err="1"/>
              <a:t>reunir</a:t>
            </a:r>
            <a:r>
              <a:rPr lang="en-US" sz="1600" dirty="0"/>
              <a:t> </a:t>
            </a:r>
            <a:r>
              <a:rPr lang="en-US" sz="1600" dirty="0" err="1"/>
              <a:t>todos</a:t>
            </a:r>
            <a:r>
              <a:rPr lang="en-US" sz="1600" dirty="0"/>
              <a:t> </a:t>
            </a:r>
            <a:r>
              <a:rPr lang="en-US" sz="1600" dirty="0" err="1"/>
              <a:t>los</a:t>
            </a:r>
            <a:r>
              <a:rPr lang="en-US" sz="1600" dirty="0"/>
              <a:t> </a:t>
            </a:r>
            <a:r>
              <a:rPr lang="en-US" sz="1600" dirty="0" err="1"/>
              <a:t>detalles</a:t>
            </a:r>
            <a:r>
              <a:rPr lang="en-US" sz="1600" dirty="0"/>
              <a:t> de lo que </a:t>
            </a:r>
            <a:r>
              <a:rPr lang="en-US" sz="1600" dirty="0" err="1"/>
              <a:t>ocurre</a:t>
            </a:r>
            <a:r>
              <a:rPr lang="en-US" sz="1600" dirty="0"/>
              <a:t>. </a:t>
            </a:r>
          </a:p>
          <a:p>
            <a:pPr marL="285750" indent="-285750">
              <a:buFont typeface="Arial" panose="020B0604020202020204" pitchFamily="34" charset="0"/>
              <a:buChar char="•"/>
            </a:pPr>
            <a:r>
              <a:rPr lang="en-US" sz="1600" b="1" dirty="0"/>
              <a:t>La </a:t>
            </a:r>
            <a:r>
              <a:rPr lang="en-US" sz="1600" b="1" dirty="0" err="1"/>
              <a:t>víctima</a:t>
            </a:r>
            <a:r>
              <a:rPr lang="en-US" sz="1600" b="1" dirty="0"/>
              <a:t>: </a:t>
            </a:r>
            <a:r>
              <a:rPr lang="en-US" sz="1600" dirty="0"/>
              <a:t>para </a:t>
            </a:r>
            <a:r>
              <a:rPr lang="en-US" sz="1600" dirty="0" err="1"/>
              <a:t>determinar</a:t>
            </a:r>
            <a:r>
              <a:rPr lang="en-US" sz="1600" dirty="0"/>
              <a:t> </a:t>
            </a:r>
            <a:r>
              <a:rPr lang="en-US" sz="1600" dirty="0" err="1"/>
              <a:t>los</a:t>
            </a:r>
            <a:r>
              <a:rPr lang="en-US" sz="1600" dirty="0"/>
              <a:t> </a:t>
            </a:r>
            <a:r>
              <a:rPr lang="en-US" sz="1600" dirty="0" err="1"/>
              <a:t>eventos</a:t>
            </a:r>
            <a:r>
              <a:rPr lang="en-US" sz="1600" dirty="0"/>
              <a:t> </a:t>
            </a:r>
            <a:r>
              <a:rPr lang="en-US" sz="1600" dirty="0" err="1"/>
              <a:t>específicos</a:t>
            </a:r>
            <a:r>
              <a:rPr lang="en-US" sz="1600" dirty="0"/>
              <a:t> que </a:t>
            </a:r>
            <a:r>
              <a:rPr lang="en-US" sz="1600" dirty="0" err="1"/>
              <a:t>condujeron</a:t>
            </a:r>
            <a:r>
              <a:rPr lang="en-US" sz="1600" dirty="0"/>
              <a:t> al </a:t>
            </a:r>
            <a:r>
              <a:rPr lang="en-US" sz="1600" dirty="0" err="1"/>
              <a:t>accidente</a:t>
            </a:r>
            <a:r>
              <a:rPr lang="en-US" sz="1600" dirty="0"/>
              <a:t>.</a:t>
            </a:r>
          </a:p>
          <a:p>
            <a:pPr marL="285750" indent="-285750">
              <a:buFont typeface="Arial" panose="020B0604020202020204" pitchFamily="34" charset="0"/>
              <a:buChar char="•"/>
            </a:pPr>
            <a:r>
              <a:rPr lang="en-US" sz="1600" b="1" dirty="0" err="1"/>
              <a:t>Compañeros</a:t>
            </a:r>
            <a:r>
              <a:rPr lang="en-US" sz="1600" b="1" dirty="0"/>
              <a:t>: </a:t>
            </a:r>
            <a:r>
              <a:rPr lang="en-US" sz="1600" dirty="0"/>
              <a:t>para </a:t>
            </a:r>
            <a:r>
              <a:rPr lang="en-US" sz="1600" dirty="0" err="1"/>
              <a:t>comprobar</a:t>
            </a:r>
            <a:r>
              <a:rPr lang="en-US" sz="1600" dirty="0"/>
              <a:t> que se </a:t>
            </a:r>
            <a:r>
              <a:rPr lang="en-US" sz="1600" dirty="0" err="1"/>
              <a:t>han</a:t>
            </a:r>
            <a:r>
              <a:rPr lang="en-US" sz="1600" dirty="0"/>
              <a:t> </a:t>
            </a:r>
            <a:r>
              <a:rPr lang="en-US" sz="1600" dirty="0" err="1"/>
              <a:t>seguido</a:t>
            </a:r>
            <a:r>
              <a:rPr lang="en-US" sz="1600" dirty="0"/>
              <a:t> </a:t>
            </a:r>
            <a:r>
              <a:rPr lang="en-US" sz="1600" dirty="0" err="1"/>
              <a:t>los</a:t>
            </a:r>
            <a:r>
              <a:rPr lang="en-US" sz="1600" dirty="0"/>
              <a:t> </a:t>
            </a:r>
            <a:r>
              <a:rPr lang="en-US" sz="1600" dirty="0" err="1"/>
              <a:t>procedimientos</a:t>
            </a:r>
            <a:r>
              <a:rPr lang="en-US" sz="1600" dirty="0"/>
              <a:t> de </a:t>
            </a:r>
            <a:r>
              <a:rPr lang="en-US" sz="1600" dirty="0" err="1"/>
              <a:t>seguridad</a:t>
            </a:r>
            <a:r>
              <a:rPr lang="en-US" sz="1600" dirty="0"/>
              <a:t> de la </a:t>
            </a:r>
            <a:r>
              <a:rPr lang="en-US" sz="1600" dirty="0" err="1"/>
              <a:t>tarea</a:t>
            </a:r>
            <a:r>
              <a:rPr lang="en-US" sz="1600" dirty="0"/>
              <a:t>.</a:t>
            </a:r>
          </a:p>
          <a:p>
            <a:pPr marL="285750" indent="-285750">
              <a:buFont typeface="Arial" panose="020B0604020202020204" pitchFamily="34" charset="0"/>
              <a:buChar char="•"/>
            </a:pPr>
            <a:r>
              <a:rPr lang="en-US" sz="1600" b="1" dirty="0"/>
              <a:t>Supervisor </a:t>
            </a:r>
            <a:r>
              <a:rPr lang="en-US" sz="1600" b="1" dirty="0" err="1"/>
              <a:t>directo</a:t>
            </a:r>
            <a:r>
              <a:rPr lang="en-US" sz="1600" b="1" dirty="0"/>
              <a:t>: </a:t>
            </a:r>
            <a:r>
              <a:rPr lang="en-US" sz="1600" dirty="0"/>
              <a:t>para </a:t>
            </a:r>
            <a:r>
              <a:rPr lang="en-US" sz="1600" dirty="0" err="1"/>
              <a:t>reunir</a:t>
            </a:r>
            <a:r>
              <a:rPr lang="en-US" sz="1600" dirty="0"/>
              <a:t> </a:t>
            </a:r>
            <a:r>
              <a:rPr lang="en-US" sz="1600" dirty="0" err="1"/>
              <a:t>información</a:t>
            </a:r>
            <a:r>
              <a:rPr lang="en-US" sz="1600" dirty="0"/>
              <a:t> </a:t>
            </a:r>
            <a:r>
              <a:rPr lang="en-US" sz="1600" dirty="0" err="1"/>
              <a:t>sobre</a:t>
            </a:r>
            <a:r>
              <a:rPr lang="en-US" sz="1600" dirty="0"/>
              <a:t> </a:t>
            </a:r>
            <a:r>
              <a:rPr lang="en-US" sz="1600" dirty="0" err="1"/>
              <a:t>los</a:t>
            </a:r>
            <a:r>
              <a:rPr lang="en-US" sz="1600" dirty="0"/>
              <a:t> </a:t>
            </a:r>
            <a:r>
              <a:rPr lang="en-US" sz="1600" dirty="0" err="1"/>
              <a:t>antecedentes</a:t>
            </a:r>
            <a:r>
              <a:rPr lang="en-US" sz="1600" dirty="0"/>
              <a:t> de la </a:t>
            </a:r>
            <a:r>
              <a:rPr lang="en-US" sz="1600" dirty="0" err="1"/>
              <a:t>víctima</a:t>
            </a:r>
            <a:r>
              <a:rPr lang="en-US" sz="1600" dirty="0"/>
              <a:t> e </a:t>
            </a:r>
            <a:r>
              <a:rPr lang="en-US" sz="1600" dirty="0" err="1"/>
              <a:t>información</a:t>
            </a:r>
            <a:r>
              <a:rPr lang="en-US" sz="1600" dirty="0"/>
              <a:t> </a:t>
            </a:r>
            <a:r>
              <a:rPr lang="en-US" sz="1600" dirty="0" err="1"/>
              <a:t>sobre</a:t>
            </a:r>
            <a:r>
              <a:rPr lang="en-US" sz="1600" dirty="0"/>
              <a:t> </a:t>
            </a:r>
            <a:r>
              <a:rPr lang="en-US" sz="1600" dirty="0" err="1"/>
              <a:t>los</a:t>
            </a:r>
            <a:r>
              <a:rPr lang="en-US" sz="1600" dirty="0"/>
              <a:t> </a:t>
            </a:r>
            <a:r>
              <a:rPr lang="en-US" sz="1600" dirty="0" err="1"/>
              <a:t>procedimientos</a:t>
            </a:r>
            <a:r>
              <a:rPr lang="en-US" sz="1600" dirty="0"/>
              <a:t> de la </a:t>
            </a:r>
            <a:r>
              <a:rPr lang="en-US" sz="1600" dirty="0" err="1"/>
              <a:t>tarea</a:t>
            </a:r>
            <a:r>
              <a:rPr lang="en-US" sz="1600" dirty="0"/>
              <a:t> que se </a:t>
            </a:r>
            <a:r>
              <a:rPr lang="en-US" sz="1600" dirty="0" err="1"/>
              <a:t>estaba</a:t>
            </a:r>
            <a:r>
              <a:rPr lang="en-US" sz="1600" dirty="0"/>
              <a:t> </a:t>
            </a:r>
            <a:r>
              <a:rPr lang="en-US" sz="1600" dirty="0" err="1"/>
              <a:t>realizando</a:t>
            </a:r>
            <a:r>
              <a:rPr lang="en-US" sz="1600" dirty="0"/>
              <a:t> </a:t>
            </a:r>
            <a:r>
              <a:rPr lang="en-US" sz="1600" dirty="0" err="1"/>
              <a:t>cuando</a:t>
            </a:r>
            <a:r>
              <a:rPr lang="en-US" sz="1600" dirty="0"/>
              <a:t> </a:t>
            </a:r>
            <a:r>
              <a:rPr lang="en-US" sz="1600" dirty="0" err="1"/>
              <a:t>ocurrió</a:t>
            </a:r>
            <a:r>
              <a:rPr lang="en-US" sz="1600" dirty="0"/>
              <a:t> </a:t>
            </a:r>
            <a:r>
              <a:rPr lang="en-US" sz="1600" dirty="0" err="1"/>
              <a:t>el</a:t>
            </a:r>
            <a:r>
              <a:rPr lang="en-US" sz="1600" dirty="0"/>
              <a:t> </a:t>
            </a:r>
            <a:r>
              <a:rPr lang="en-US" sz="1600" dirty="0" err="1"/>
              <a:t>accidente</a:t>
            </a:r>
            <a:r>
              <a:rPr lang="en-US" sz="1600" dirty="0"/>
              <a:t>. </a:t>
            </a:r>
          </a:p>
          <a:p>
            <a:pPr marL="285750" indent="-285750">
              <a:buFont typeface="Arial" panose="020B0604020202020204" pitchFamily="34" charset="0"/>
              <a:buChar char="•"/>
            </a:pPr>
            <a:r>
              <a:rPr lang="en-US" sz="1600" b="1" dirty="0" err="1"/>
              <a:t>Otros</a:t>
            </a:r>
            <a:r>
              <a:rPr lang="en-US" sz="1600" b="1" dirty="0"/>
              <a:t> que </a:t>
            </a:r>
            <a:r>
              <a:rPr lang="en-US" sz="1600" b="1" dirty="0" err="1"/>
              <a:t>hacen</a:t>
            </a:r>
            <a:r>
              <a:rPr lang="en-US" sz="1600" b="1" dirty="0"/>
              <a:t> </a:t>
            </a:r>
            <a:r>
              <a:rPr lang="en-US" sz="1600" b="1" dirty="0" err="1"/>
              <a:t>el</a:t>
            </a:r>
            <a:r>
              <a:rPr lang="en-US" sz="1600" b="1" dirty="0"/>
              <a:t> </a:t>
            </a:r>
            <a:r>
              <a:rPr lang="en-US" sz="1600" b="1" dirty="0" err="1"/>
              <a:t>mismo</a:t>
            </a:r>
            <a:r>
              <a:rPr lang="en-US" sz="1600" b="1" dirty="0"/>
              <a:t> </a:t>
            </a:r>
            <a:r>
              <a:rPr lang="en-US" sz="1600" b="1" dirty="0" err="1"/>
              <a:t>trabajo</a:t>
            </a:r>
            <a:r>
              <a:rPr lang="en-US" sz="1600" b="1" dirty="0"/>
              <a:t> (</a:t>
            </a:r>
            <a:r>
              <a:rPr lang="en-US" sz="1600" b="1" dirty="0" err="1"/>
              <a:t>todos</a:t>
            </a:r>
            <a:r>
              <a:rPr lang="en-US" sz="1600" b="1" dirty="0"/>
              <a:t> </a:t>
            </a:r>
            <a:r>
              <a:rPr lang="en-US" sz="1600" b="1" dirty="0" err="1"/>
              <a:t>los</a:t>
            </a:r>
            <a:r>
              <a:rPr lang="en-US" sz="1600" b="1" dirty="0"/>
              <a:t> </a:t>
            </a:r>
            <a:r>
              <a:rPr lang="en-US" sz="1600" b="1" dirty="0" err="1"/>
              <a:t>turnos</a:t>
            </a:r>
            <a:r>
              <a:rPr lang="en-US" sz="1600" b="1" dirty="0"/>
              <a:t>): </a:t>
            </a:r>
            <a:r>
              <a:rPr lang="en-US" sz="1600" dirty="0"/>
              <a:t>a fin de </a:t>
            </a:r>
            <a:r>
              <a:rPr lang="en-US" sz="1600" dirty="0" err="1"/>
              <a:t>establecer</a:t>
            </a:r>
            <a:r>
              <a:rPr lang="en-US" sz="1600" dirty="0"/>
              <a:t> </a:t>
            </a:r>
            <a:r>
              <a:rPr lang="en-US" sz="1600" dirty="0" err="1"/>
              <a:t>cuáles</a:t>
            </a:r>
            <a:r>
              <a:rPr lang="en-US" sz="1600" dirty="0"/>
              <a:t> son las </a:t>
            </a:r>
            <a:r>
              <a:rPr lang="en-US" sz="1600" dirty="0" err="1"/>
              <a:t>prácticas</a:t>
            </a:r>
            <a:r>
              <a:rPr lang="en-US" sz="1600" dirty="0"/>
              <a:t> </a:t>
            </a:r>
            <a:r>
              <a:rPr lang="en-US" sz="1600" dirty="0" err="1"/>
              <a:t>normales</a:t>
            </a:r>
            <a:r>
              <a:rPr lang="en-US" sz="1600" dirty="0"/>
              <a:t> para la </a:t>
            </a:r>
            <a:r>
              <a:rPr lang="en-US" sz="1600" dirty="0" err="1"/>
              <a:t>tarea</a:t>
            </a:r>
            <a:r>
              <a:rPr lang="en-US" sz="1600" dirty="0"/>
              <a:t> que </a:t>
            </a:r>
            <a:r>
              <a:rPr lang="en-US" sz="1600" dirty="0" err="1"/>
              <a:t>realizaba</a:t>
            </a:r>
            <a:r>
              <a:rPr lang="en-US" sz="1600" dirty="0"/>
              <a:t> la </a:t>
            </a:r>
            <a:r>
              <a:rPr lang="en-US" sz="1600" dirty="0" err="1"/>
              <a:t>víctima</a:t>
            </a:r>
            <a:r>
              <a:rPr lang="en-US" sz="1600" dirty="0"/>
              <a:t>.</a:t>
            </a:r>
          </a:p>
          <a:p>
            <a:pPr marL="285750" indent="-285750">
              <a:buFont typeface="Arial" panose="020B0604020202020204" pitchFamily="34" charset="0"/>
              <a:buChar char="•"/>
            </a:pPr>
            <a:r>
              <a:rPr lang="en-US" sz="1600" b="1" dirty="0" err="1"/>
              <a:t>Comité</a:t>
            </a:r>
            <a:r>
              <a:rPr lang="en-US" sz="1600" b="1" dirty="0"/>
              <a:t> de </a:t>
            </a:r>
            <a:r>
              <a:rPr lang="en-US" sz="1600" b="1" dirty="0" err="1"/>
              <a:t>Seguridad</a:t>
            </a:r>
            <a:r>
              <a:rPr lang="en-US" sz="1600" b="1" dirty="0"/>
              <a:t>: </a:t>
            </a:r>
            <a:r>
              <a:rPr lang="en-US" sz="1600" dirty="0"/>
              <a:t>para </a:t>
            </a:r>
            <a:r>
              <a:rPr lang="en-US" sz="1600" dirty="0" err="1"/>
              <a:t>determinar</a:t>
            </a:r>
            <a:r>
              <a:rPr lang="en-US" sz="1600" dirty="0"/>
              <a:t> </a:t>
            </a:r>
            <a:r>
              <a:rPr lang="en-US" sz="1600" dirty="0" err="1"/>
              <a:t>si</a:t>
            </a:r>
            <a:r>
              <a:rPr lang="en-US" sz="1600" dirty="0"/>
              <a:t> hay </a:t>
            </a:r>
            <a:r>
              <a:rPr lang="en-US" sz="1600" dirty="0" err="1"/>
              <a:t>antecedentes</a:t>
            </a:r>
            <a:r>
              <a:rPr lang="en-US" sz="1600" dirty="0"/>
              <a:t> de </a:t>
            </a:r>
            <a:r>
              <a:rPr lang="en-US" sz="1600" dirty="0" err="1"/>
              <a:t>este</a:t>
            </a:r>
            <a:r>
              <a:rPr lang="en-US" sz="1600" dirty="0"/>
              <a:t> </a:t>
            </a:r>
            <a:r>
              <a:rPr lang="en-US" sz="1600" dirty="0" err="1"/>
              <a:t>problema</a:t>
            </a:r>
            <a:r>
              <a:rPr lang="en-US" sz="1600" dirty="0"/>
              <a:t> de </a:t>
            </a:r>
            <a:r>
              <a:rPr lang="en-US" sz="1600" dirty="0" err="1"/>
              <a:t>seguridad</a:t>
            </a:r>
            <a:r>
              <a:rPr lang="en-US" sz="1600" dirty="0"/>
              <a:t>.</a:t>
            </a:r>
          </a:p>
          <a:p>
            <a:pPr marL="285750" indent="-285750">
              <a:buFont typeface="Arial" panose="020B0604020202020204" pitchFamily="34" charset="0"/>
              <a:buChar char="•"/>
            </a:pPr>
            <a:r>
              <a:rPr lang="en-US" sz="1600" b="1" dirty="0" err="1"/>
              <a:t>Departamento</a:t>
            </a:r>
            <a:r>
              <a:rPr lang="en-US" sz="1600" b="1" dirty="0"/>
              <a:t> de </a:t>
            </a:r>
            <a:r>
              <a:rPr lang="en-US" sz="1600" b="1" dirty="0" err="1"/>
              <a:t>Capacitación</a:t>
            </a:r>
            <a:r>
              <a:rPr lang="en-US" sz="1600" b="1" dirty="0"/>
              <a:t>: </a:t>
            </a:r>
            <a:r>
              <a:rPr lang="en-US" sz="1600" dirty="0"/>
              <a:t>para </a:t>
            </a:r>
            <a:r>
              <a:rPr lang="en-US" sz="1600" dirty="0" err="1"/>
              <a:t>obtener</a:t>
            </a:r>
            <a:r>
              <a:rPr lang="en-US" sz="1600" dirty="0"/>
              <a:t> </a:t>
            </a:r>
            <a:r>
              <a:rPr lang="en-US" sz="1600" dirty="0" err="1"/>
              <a:t>información</a:t>
            </a:r>
            <a:r>
              <a:rPr lang="en-US" sz="1600" dirty="0"/>
              <a:t> </a:t>
            </a:r>
            <a:r>
              <a:rPr lang="en-US" sz="1600" dirty="0" err="1"/>
              <a:t>sobre</a:t>
            </a:r>
            <a:r>
              <a:rPr lang="en-US" sz="1600" dirty="0"/>
              <a:t> la </a:t>
            </a:r>
            <a:r>
              <a:rPr lang="en-US" sz="1600" dirty="0" err="1"/>
              <a:t>cantidad</a:t>
            </a:r>
            <a:r>
              <a:rPr lang="en-US" sz="1600" dirty="0"/>
              <a:t> y </a:t>
            </a:r>
            <a:r>
              <a:rPr lang="en-US" sz="1600" dirty="0" err="1"/>
              <a:t>calidad</a:t>
            </a:r>
            <a:r>
              <a:rPr lang="en-US" sz="1600" dirty="0"/>
              <a:t> de la </a:t>
            </a:r>
            <a:r>
              <a:rPr lang="en-US" sz="1600" dirty="0" err="1"/>
              <a:t>capacitación</a:t>
            </a:r>
            <a:r>
              <a:rPr lang="en-US" sz="1600" dirty="0"/>
              <a:t> que </a:t>
            </a:r>
            <a:r>
              <a:rPr lang="en-US" sz="1600" dirty="0" err="1"/>
              <a:t>recibieron</a:t>
            </a:r>
            <a:r>
              <a:rPr lang="en-US" sz="1600" dirty="0"/>
              <a:t> la </a:t>
            </a:r>
            <a:r>
              <a:rPr lang="en-US" sz="1600" dirty="0" err="1"/>
              <a:t>víctima</a:t>
            </a:r>
            <a:r>
              <a:rPr lang="en-US" sz="1600" dirty="0"/>
              <a:t> y </a:t>
            </a:r>
            <a:r>
              <a:rPr lang="en-US" sz="1600" dirty="0" err="1"/>
              <a:t>otras</a:t>
            </a:r>
            <a:r>
              <a:rPr lang="en-US" sz="1600" dirty="0"/>
              <a:t> personas.</a:t>
            </a:r>
            <a:endParaRPr lang="en-US" sz="1600" b="1" dirty="0"/>
          </a:p>
        </p:txBody>
      </p:sp>
      <p:pic>
        <p:nvPicPr>
          <p:cNvPr id="5" name="Picture 4">
            <a:extLst>
              <a:ext uri="{FF2B5EF4-FFF2-40B4-BE49-F238E27FC236}">
                <a16:creationId xmlns:a16="http://schemas.microsoft.com/office/drawing/2014/main" id="{538042BD-95E0-40D5-ABC0-5C704F91A2E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33" y="-7624"/>
            <a:ext cx="5524289" cy="5934057"/>
          </a:xfrm>
          <a:prstGeom prst="rect">
            <a:avLst/>
          </a:prstGeom>
        </p:spPr>
      </p:pic>
      <p:sp>
        <p:nvSpPr>
          <p:cNvPr id="8" name="Google Shape;102;p2">
            <a:extLst>
              <a:ext uri="{FF2B5EF4-FFF2-40B4-BE49-F238E27FC236}">
                <a16:creationId xmlns:a16="http://schemas.microsoft.com/office/drawing/2014/main" id="{6CE4D0F6-0287-4438-AFDA-B74A7B189C47}"/>
              </a:ext>
            </a:extLst>
          </p:cNvPr>
          <p:cNvSpPr txBox="1"/>
          <p:nvPr/>
        </p:nvSpPr>
        <p:spPr>
          <a:xfrm>
            <a:off x="202630" y="5960955"/>
            <a:ext cx="7044476"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INVESTIGACIÓN DE ACCIDENTES: </a:t>
            </a:r>
            <a:r>
              <a:rPr lang="en-US" sz="2800" b="1" i="1" dirty="0" err="1">
                <a:solidFill>
                  <a:schemeClr val="lt1"/>
                </a:solidFill>
                <a:latin typeface="Verdana"/>
                <a:ea typeface="Verdana"/>
                <a:cs typeface="Verdana"/>
                <a:sym typeface="Verdana"/>
              </a:rPr>
              <a:t>Recopilar</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información</a:t>
            </a:r>
            <a:endParaRPr lang="en-US" sz="1400" b="0" i="0" u="none" strike="noStrike" cap="none" dirty="0">
              <a:solidFill>
                <a:srgbClr val="000000"/>
              </a:solidFill>
              <a:latin typeface="Arial"/>
              <a:ea typeface="Arial"/>
              <a:cs typeface="Arial"/>
              <a:sym typeface="Arial"/>
            </a:endParaRPr>
          </a:p>
        </p:txBody>
      </p:sp>
      <p:pic>
        <p:nvPicPr>
          <p:cNvPr id="7" name="Picture 6" descr="Módulo 1">
            <a:extLst>
              <a:ext uri="{FF2B5EF4-FFF2-40B4-BE49-F238E27FC236}">
                <a16:creationId xmlns:a16="http://schemas.microsoft.com/office/drawing/2014/main" id="{B15F5C2C-9B9C-4473-A63D-F0D5FC8C17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6437" y="5944191"/>
            <a:ext cx="3984776" cy="976661"/>
          </a:xfrm>
          <a:prstGeom prst="rect">
            <a:avLst/>
          </a:prstGeom>
        </p:spPr>
      </p:pic>
    </p:spTree>
    <p:extLst>
      <p:ext uri="{BB962C8B-B14F-4D97-AF65-F5344CB8AC3E}">
        <p14:creationId xmlns:p14="http://schemas.microsoft.com/office/powerpoint/2010/main" val="10410426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22FF703A-097F-0E9B-EF39-E1ED89B2F25D}"/>
              </a:ext>
            </a:extLst>
          </p:cNvPr>
          <p:cNvSpPr txBox="1">
            <a:spLocks noGrp="1"/>
          </p:cNvSpPr>
          <p:nvPr>
            <p:ph type="title" idx="4294967295"/>
          </p:nvPr>
        </p:nvSpPr>
        <p:spPr>
          <a:xfrm>
            <a:off x="5719156" y="232729"/>
            <a:ext cx="6097904"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en-US" sz="2800" b="0" i="0" u="none" strike="noStrike" kern="0" cap="none" spc="0" normalizeH="0" baseline="0" noProof="0" dirty="0" err="1">
                <a:ln>
                  <a:noFill/>
                </a:ln>
                <a:solidFill>
                  <a:schemeClr val="dk1"/>
                </a:solidFill>
                <a:effectLst/>
                <a:uLnTx/>
                <a:uFillTx/>
                <a:latin typeface="+mj-lt"/>
                <a:ea typeface="Calibri"/>
                <a:cs typeface="Calibri"/>
                <a:sym typeface="Calibri"/>
              </a:rPr>
              <a:t>Entrevistados</a:t>
            </a:r>
            <a:r>
              <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rPr>
              <a:t> (II)</a:t>
            </a:r>
          </a:p>
        </p:txBody>
      </p:sp>
      <p:sp>
        <p:nvSpPr>
          <p:cNvPr id="104" name="Google Shape;104;p2"/>
          <p:cNvSpPr txBox="1"/>
          <p:nvPr/>
        </p:nvSpPr>
        <p:spPr>
          <a:xfrm>
            <a:off x="5719156" y="1006335"/>
            <a:ext cx="6274351" cy="4278054"/>
          </a:xfrm>
          <a:prstGeom prst="rect">
            <a:avLst/>
          </a:prstGeom>
          <a:noFill/>
          <a:ln>
            <a:noFill/>
          </a:ln>
        </p:spPr>
        <p:txBody>
          <a:bodyPr spcFirstLastPara="1" wrap="square" lIns="91425" tIns="45700" rIns="91425" bIns="45700" anchor="t" anchorCtr="0">
            <a:spAutoFit/>
          </a:bodyPr>
          <a:lstStyle/>
          <a:p>
            <a:pPr marL="285750" indent="-285750" fontAlgn="base">
              <a:buFont typeface="Arial" panose="020B0604020202020204" pitchFamily="34" charset="0"/>
              <a:buChar char="•"/>
            </a:pPr>
            <a:r>
              <a:rPr lang="en-US" sz="1600" b="1" dirty="0"/>
              <a:t>Departamento de Personal: </a:t>
            </a:r>
            <a:r>
              <a:rPr lang="en-US" sz="1600" dirty="0"/>
              <a:t>para </a:t>
            </a:r>
            <a:r>
              <a:rPr lang="en-US" sz="1600" dirty="0" err="1"/>
              <a:t>obtener</a:t>
            </a:r>
            <a:r>
              <a:rPr lang="en-US" sz="1600" dirty="0"/>
              <a:t> </a:t>
            </a:r>
            <a:r>
              <a:rPr lang="en-US" sz="1600" dirty="0" err="1"/>
              <a:t>información</a:t>
            </a:r>
            <a:r>
              <a:rPr lang="en-US" sz="1600" dirty="0"/>
              <a:t> </a:t>
            </a:r>
            <a:r>
              <a:rPr lang="en-US" sz="1600" dirty="0" err="1"/>
              <a:t>sobre</a:t>
            </a:r>
            <a:r>
              <a:rPr lang="en-US" sz="1600" dirty="0"/>
              <a:t> </a:t>
            </a:r>
            <a:r>
              <a:rPr lang="en-US" sz="1600" dirty="0" err="1"/>
              <a:t>el</a:t>
            </a:r>
            <a:r>
              <a:rPr lang="en-US" sz="1600" dirty="0"/>
              <a:t> </a:t>
            </a:r>
            <a:r>
              <a:rPr lang="en-US" sz="1600" dirty="0" err="1"/>
              <a:t>historial</a:t>
            </a:r>
            <a:r>
              <a:rPr lang="en-US" sz="1600" dirty="0"/>
              <a:t> </a:t>
            </a:r>
            <a:r>
              <a:rPr lang="en-US" sz="1600" dirty="0" err="1"/>
              <a:t>laboral</a:t>
            </a:r>
            <a:r>
              <a:rPr lang="en-US" sz="1600" dirty="0"/>
              <a:t> de la </a:t>
            </a:r>
            <a:r>
              <a:rPr lang="en-US" sz="1600" dirty="0" err="1"/>
              <a:t>víctima</a:t>
            </a:r>
            <a:r>
              <a:rPr lang="en-US" sz="1600" dirty="0"/>
              <a:t>, </a:t>
            </a:r>
            <a:r>
              <a:rPr lang="en-US" sz="1600" dirty="0" err="1"/>
              <a:t>su</a:t>
            </a:r>
            <a:r>
              <a:rPr lang="en-US" sz="1600" dirty="0"/>
              <a:t> </a:t>
            </a:r>
            <a:r>
              <a:rPr lang="en-US" sz="1600" dirty="0" err="1"/>
              <a:t>disciplina</a:t>
            </a:r>
            <a:r>
              <a:rPr lang="en-US" sz="1600" dirty="0"/>
              <a:t> y </a:t>
            </a:r>
            <a:r>
              <a:rPr lang="en-US" sz="1600" dirty="0" err="1"/>
              <a:t>valoraciones</a:t>
            </a:r>
            <a:r>
              <a:rPr lang="en-US" sz="1600" dirty="0"/>
              <a:t>.</a:t>
            </a:r>
          </a:p>
          <a:p>
            <a:pPr marL="285750" indent="-285750" fontAlgn="base">
              <a:buFont typeface="Arial" panose="020B0604020202020204" pitchFamily="34" charset="0"/>
              <a:buChar char="•"/>
            </a:pPr>
            <a:r>
              <a:rPr lang="en-US" sz="1600" b="1" dirty="0"/>
              <a:t>Personal de </a:t>
            </a:r>
            <a:r>
              <a:rPr lang="en-US" sz="1600" b="1" dirty="0" err="1"/>
              <a:t>mantenimiento</a:t>
            </a:r>
            <a:r>
              <a:rPr lang="en-US" sz="1600" b="1" dirty="0"/>
              <a:t>: </a:t>
            </a:r>
            <a:r>
              <a:rPr lang="en-US" sz="1600" dirty="0"/>
              <a:t>para </a:t>
            </a:r>
            <a:r>
              <a:rPr lang="en-US" sz="1600" dirty="0" err="1"/>
              <a:t>determinar</a:t>
            </a:r>
            <a:r>
              <a:rPr lang="en-US" sz="1600" dirty="0"/>
              <a:t> </a:t>
            </a:r>
            <a:r>
              <a:rPr lang="en-US" sz="1600" dirty="0" err="1"/>
              <a:t>los</a:t>
            </a:r>
            <a:r>
              <a:rPr lang="en-US" sz="1600" dirty="0"/>
              <a:t> </a:t>
            </a:r>
            <a:r>
              <a:rPr lang="en-US" sz="1600" dirty="0" err="1"/>
              <a:t>antecedentes</a:t>
            </a:r>
            <a:r>
              <a:rPr lang="en-US" sz="1600" dirty="0"/>
              <a:t> </a:t>
            </a:r>
            <a:r>
              <a:rPr lang="en-US" sz="1600" dirty="0" err="1"/>
              <a:t>en</a:t>
            </a:r>
            <a:r>
              <a:rPr lang="en-US" sz="1600" dirty="0"/>
              <a:t> </a:t>
            </a:r>
            <a:r>
              <a:rPr lang="en-US" sz="1600" dirty="0" err="1"/>
              <a:t>el</a:t>
            </a:r>
            <a:r>
              <a:rPr lang="en-US" sz="1600" dirty="0"/>
              <a:t> </a:t>
            </a:r>
            <a:r>
              <a:rPr lang="en-US" sz="1600" dirty="0" err="1"/>
              <a:t>mantenimiento</a:t>
            </a:r>
            <a:r>
              <a:rPr lang="en-US" sz="1600" dirty="0"/>
              <a:t> de </a:t>
            </a:r>
            <a:r>
              <a:rPr lang="en-US" sz="1600" dirty="0" err="1"/>
              <a:t>equipos</a:t>
            </a:r>
            <a:r>
              <a:rPr lang="en-US" sz="1600" dirty="0"/>
              <a:t>/</a:t>
            </a:r>
            <a:r>
              <a:rPr lang="en-US" sz="1600" dirty="0" err="1"/>
              <a:t>maquinaria</a:t>
            </a:r>
            <a:r>
              <a:rPr lang="en-US" sz="1600" dirty="0"/>
              <a:t>. El personal de </a:t>
            </a:r>
            <a:r>
              <a:rPr lang="en-US" sz="1600" dirty="0" err="1"/>
              <a:t>mantenimiento</a:t>
            </a:r>
            <a:r>
              <a:rPr lang="en-US" sz="1600" dirty="0"/>
              <a:t> </a:t>
            </a:r>
            <a:r>
              <a:rPr lang="en-US" sz="1600" dirty="0" err="1"/>
              <a:t>trabaja</a:t>
            </a:r>
            <a:r>
              <a:rPr lang="en-US" sz="1600" dirty="0"/>
              <a:t> con </a:t>
            </a:r>
            <a:r>
              <a:rPr lang="en-US" sz="1600" dirty="0" err="1"/>
              <a:t>el</a:t>
            </a:r>
            <a:r>
              <a:rPr lang="en-US" sz="1600" dirty="0"/>
              <a:t> </a:t>
            </a:r>
            <a:r>
              <a:rPr lang="en-US" sz="1600" dirty="0" err="1"/>
              <a:t>equipo</a:t>
            </a:r>
            <a:r>
              <a:rPr lang="en-US" sz="1600" dirty="0"/>
              <a:t> de </a:t>
            </a:r>
            <a:r>
              <a:rPr lang="en-US" sz="1600" dirty="0" err="1"/>
              <a:t>manera</a:t>
            </a:r>
            <a:r>
              <a:rPr lang="en-US" sz="1600" dirty="0"/>
              <a:t> </a:t>
            </a:r>
            <a:r>
              <a:rPr lang="en-US" sz="1600" dirty="0" err="1"/>
              <a:t>rutinaria</a:t>
            </a:r>
            <a:r>
              <a:rPr lang="en-US" sz="1600" dirty="0"/>
              <a:t> y </a:t>
            </a:r>
            <a:r>
              <a:rPr lang="en-US" sz="1600" dirty="0" err="1"/>
              <a:t>debe</a:t>
            </a:r>
            <a:r>
              <a:rPr lang="en-US" sz="1600" dirty="0"/>
              <a:t> ser </a:t>
            </a:r>
            <a:r>
              <a:rPr lang="en-US" sz="1600" dirty="0" err="1"/>
              <a:t>una</a:t>
            </a:r>
            <a:r>
              <a:rPr lang="en-US" sz="1600" dirty="0"/>
              <a:t> </a:t>
            </a:r>
            <a:r>
              <a:rPr lang="en-US" sz="1600" dirty="0" err="1"/>
              <a:t>fuente</a:t>
            </a:r>
            <a:r>
              <a:rPr lang="en-US" sz="1600" dirty="0"/>
              <a:t> de </a:t>
            </a:r>
            <a:r>
              <a:rPr lang="en-US" sz="1600" dirty="0" err="1"/>
              <a:t>información</a:t>
            </a:r>
            <a:r>
              <a:rPr lang="en-US" sz="1600" dirty="0"/>
              <a:t> bien </a:t>
            </a:r>
            <a:r>
              <a:rPr lang="en-US" sz="1600" dirty="0" err="1"/>
              <a:t>informada</a:t>
            </a:r>
            <a:r>
              <a:rPr lang="en-US" sz="1600" dirty="0"/>
              <a:t>.</a:t>
            </a:r>
          </a:p>
          <a:p>
            <a:pPr marL="285750" indent="-285750" fontAlgn="base">
              <a:buFont typeface="Arial" panose="020B0604020202020204" pitchFamily="34" charset="0"/>
              <a:buChar char="•"/>
            </a:pPr>
            <a:r>
              <a:rPr lang="en-US" sz="1600" b="1" dirty="0"/>
              <a:t>Personal de </a:t>
            </a:r>
            <a:r>
              <a:rPr lang="en-US" sz="1600" b="1" dirty="0" err="1"/>
              <a:t>emergencias</a:t>
            </a:r>
            <a:r>
              <a:rPr lang="en-US" sz="1600" b="1" dirty="0"/>
              <a:t>: </a:t>
            </a:r>
            <a:r>
              <a:rPr lang="en-US" sz="1600" dirty="0"/>
              <a:t>para </a:t>
            </a:r>
            <a:r>
              <a:rPr lang="en-US" sz="1600" dirty="0" err="1"/>
              <a:t>aprender</a:t>
            </a:r>
            <a:r>
              <a:rPr lang="en-US" sz="1600" dirty="0"/>
              <a:t> </a:t>
            </a:r>
            <a:r>
              <a:rPr lang="en-US" sz="1600" dirty="0" err="1"/>
              <a:t>qué</a:t>
            </a:r>
            <a:r>
              <a:rPr lang="en-US" sz="1600" dirty="0"/>
              <a:t> </a:t>
            </a:r>
            <a:r>
              <a:rPr lang="en-US" sz="1600" dirty="0" err="1"/>
              <a:t>vieron</a:t>
            </a:r>
            <a:r>
              <a:rPr lang="en-US" sz="1600" dirty="0"/>
              <a:t> al </a:t>
            </a:r>
            <a:r>
              <a:rPr lang="en-US" sz="1600" dirty="0" err="1"/>
              <a:t>llegar</a:t>
            </a:r>
            <a:r>
              <a:rPr lang="en-US" sz="1600" dirty="0"/>
              <a:t> y </a:t>
            </a:r>
            <a:r>
              <a:rPr lang="en-US" sz="1600" dirty="0" err="1"/>
              <a:t>durante</a:t>
            </a:r>
            <a:r>
              <a:rPr lang="en-US" sz="1600" dirty="0"/>
              <a:t> la </a:t>
            </a:r>
            <a:r>
              <a:rPr lang="en-US" sz="1600" dirty="0" err="1"/>
              <a:t>respuesta</a:t>
            </a:r>
            <a:r>
              <a:rPr lang="en-US" sz="1600" dirty="0"/>
              <a:t>.</a:t>
            </a:r>
          </a:p>
          <a:p>
            <a:pPr marL="285750" indent="-285750" fontAlgn="base">
              <a:buFont typeface="Arial" panose="020B0604020202020204" pitchFamily="34" charset="0"/>
              <a:buChar char="•"/>
            </a:pPr>
            <a:r>
              <a:rPr lang="en-US" sz="1600" b="1" dirty="0"/>
              <a:t>Personal </a:t>
            </a:r>
            <a:r>
              <a:rPr lang="en-US" sz="1600" b="1" dirty="0" err="1"/>
              <a:t>médico</a:t>
            </a:r>
            <a:r>
              <a:rPr lang="en-US" sz="1600" b="1" dirty="0"/>
              <a:t>: </a:t>
            </a:r>
            <a:r>
              <a:rPr lang="en-US" sz="1600" dirty="0"/>
              <a:t>para </a:t>
            </a:r>
            <a:r>
              <a:rPr lang="en-US" sz="1600" dirty="0" err="1"/>
              <a:t>obtener</a:t>
            </a:r>
            <a:r>
              <a:rPr lang="en-US" sz="1600" dirty="0"/>
              <a:t> </a:t>
            </a:r>
            <a:r>
              <a:rPr lang="en-US" sz="1600" dirty="0" err="1"/>
              <a:t>información</a:t>
            </a:r>
            <a:r>
              <a:rPr lang="en-US" sz="1600" dirty="0"/>
              <a:t> </a:t>
            </a:r>
            <a:r>
              <a:rPr lang="en-US" sz="1600" dirty="0" err="1"/>
              <a:t>médica</a:t>
            </a:r>
            <a:r>
              <a:rPr lang="en-US" sz="1600" dirty="0"/>
              <a:t> (</a:t>
            </a:r>
            <a:r>
              <a:rPr lang="en-US" sz="1600" dirty="0" err="1"/>
              <a:t>según</a:t>
            </a:r>
            <a:r>
              <a:rPr lang="en-US" sz="1600" dirty="0"/>
              <a:t> lo </a:t>
            </a:r>
            <a:r>
              <a:rPr lang="en-US" sz="1600" dirty="0" err="1"/>
              <a:t>permita</a:t>
            </a:r>
            <a:r>
              <a:rPr lang="en-US" sz="1600" dirty="0"/>
              <a:t> la ley)</a:t>
            </a:r>
          </a:p>
          <a:p>
            <a:pPr marL="285750" indent="-285750" fontAlgn="base">
              <a:buFont typeface="Arial" panose="020B0604020202020204" pitchFamily="34" charset="0"/>
              <a:buChar char="•"/>
            </a:pPr>
            <a:r>
              <a:rPr lang="en-US" sz="1600" b="1" dirty="0"/>
              <a:t>Médico </a:t>
            </a:r>
            <a:r>
              <a:rPr lang="en-US" sz="1600" b="1" dirty="0" err="1"/>
              <a:t>forense</a:t>
            </a:r>
            <a:r>
              <a:rPr lang="en-US" sz="1600" b="1" dirty="0"/>
              <a:t>: </a:t>
            </a:r>
            <a:r>
              <a:rPr lang="en-US" sz="1600" dirty="0"/>
              <a:t>para </a:t>
            </a:r>
            <a:r>
              <a:rPr lang="en-US" sz="1600" dirty="0" err="1"/>
              <a:t>determinar</a:t>
            </a:r>
            <a:r>
              <a:rPr lang="en-US" sz="1600" dirty="0"/>
              <a:t> </a:t>
            </a:r>
            <a:r>
              <a:rPr lang="en-US" sz="1600" dirty="0" err="1"/>
              <a:t>el</a:t>
            </a:r>
            <a:r>
              <a:rPr lang="en-US" sz="1600" dirty="0"/>
              <a:t> </a:t>
            </a:r>
            <a:r>
              <a:rPr lang="en-US" sz="1600" dirty="0" err="1"/>
              <a:t>tipo</a:t>
            </a:r>
            <a:r>
              <a:rPr lang="en-US" sz="1600" dirty="0"/>
              <a:t>/la </a:t>
            </a:r>
            <a:r>
              <a:rPr lang="en-US" sz="1600" dirty="0" err="1"/>
              <a:t>extensión</a:t>
            </a:r>
            <a:r>
              <a:rPr lang="en-US" sz="1600" dirty="0"/>
              <a:t> de las </a:t>
            </a:r>
            <a:r>
              <a:rPr lang="en-US" sz="1600" dirty="0" err="1"/>
              <a:t>lesiones</a:t>
            </a:r>
            <a:r>
              <a:rPr lang="en-US" sz="1600" dirty="0"/>
              <a:t> </a:t>
            </a:r>
            <a:r>
              <a:rPr lang="en-US" sz="1600" dirty="0" err="1"/>
              <a:t>mortales</a:t>
            </a:r>
            <a:r>
              <a:rPr lang="en-US" sz="1600" dirty="0"/>
              <a:t>.</a:t>
            </a:r>
          </a:p>
          <a:p>
            <a:pPr marL="285750" indent="-285750" fontAlgn="base">
              <a:buFont typeface="Arial" panose="020B0604020202020204" pitchFamily="34" charset="0"/>
              <a:buChar char="•"/>
            </a:pPr>
            <a:r>
              <a:rPr lang="en-US" sz="1600" b="1" dirty="0"/>
              <a:t>El </a:t>
            </a:r>
            <a:r>
              <a:rPr lang="en-US" sz="1600" b="1" dirty="0" err="1"/>
              <a:t>cónyuge</a:t>
            </a:r>
            <a:r>
              <a:rPr lang="en-US" sz="1600" b="1" dirty="0"/>
              <a:t> o la </a:t>
            </a:r>
            <a:r>
              <a:rPr lang="en-US" sz="1600" b="1" dirty="0" err="1"/>
              <a:t>familia</a:t>
            </a:r>
            <a:r>
              <a:rPr lang="en-US" sz="1600" b="1" dirty="0"/>
              <a:t> de la </a:t>
            </a:r>
            <a:r>
              <a:rPr lang="en-US" sz="1600" b="1" dirty="0" err="1"/>
              <a:t>víctima</a:t>
            </a:r>
            <a:r>
              <a:rPr lang="en-US" sz="1600" b="1" dirty="0"/>
              <a:t>: </a:t>
            </a:r>
            <a:r>
              <a:rPr lang="en-US" sz="1600" dirty="0"/>
              <a:t>para saber </a:t>
            </a:r>
            <a:r>
              <a:rPr lang="en-US" sz="1600" dirty="0" err="1"/>
              <a:t>si</a:t>
            </a:r>
            <a:r>
              <a:rPr lang="en-US" sz="1600" dirty="0"/>
              <a:t> </a:t>
            </a:r>
            <a:r>
              <a:rPr lang="en-US" sz="1600" dirty="0" err="1"/>
              <a:t>tienen</a:t>
            </a:r>
            <a:r>
              <a:rPr lang="en-US" sz="1600" dirty="0"/>
              <a:t> </a:t>
            </a:r>
            <a:r>
              <a:rPr lang="en-US" sz="1600" dirty="0" err="1"/>
              <a:t>una</a:t>
            </a:r>
            <a:r>
              <a:rPr lang="en-US" sz="1600" dirty="0"/>
              <a:t> idea del </a:t>
            </a:r>
            <a:r>
              <a:rPr lang="en-US" sz="1600" dirty="0" err="1"/>
              <a:t>estado</a:t>
            </a:r>
            <a:r>
              <a:rPr lang="en-US" sz="1600" dirty="0"/>
              <a:t> de </a:t>
            </a:r>
            <a:r>
              <a:rPr lang="en-US" sz="1600" dirty="0" err="1"/>
              <a:t>ánimo</a:t>
            </a:r>
            <a:r>
              <a:rPr lang="en-US" sz="1600" dirty="0"/>
              <a:t> de la </a:t>
            </a:r>
            <a:r>
              <a:rPr lang="en-US" sz="1600" dirty="0" err="1"/>
              <a:t>víctima</a:t>
            </a:r>
            <a:r>
              <a:rPr lang="en-US" sz="1600" dirty="0"/>
              <a:t> o de </a:t>
            </a:r>
            <a:r>
              <a:rPr lang="en-US" sz="1600" dirty="0" err="1"/>
              <a:t>cualquier</a:t>
            </a:r>
            <a:r>
              <a:rPr lang="en-US" sz="1600" dirty="0"/>
              <a:t> </a:t>
            </a:r>
            <a:r>
              <a:rPr lang="en-US" sz="1600" dirty="0" err="1"/>
              <a:t>problema</a:t>
            </a:r>
            <a:r>
              <a:rPr lang="en-US" sz="1600" dirty="0"/>
              <a:t> que </a:t>
            </a:r>
            <a:r>
              <a:rPr lang="en-US" sz="1600" dirty="0" err="1"/>
              <a:t>pueda</a:t>
            </a:r>
            <a:r>
              <a:rPr lang="en-US" sz="1600" dirty="0"/>
              <a:t> </a:t>
            </a:r>
            <a:r>
              <a:rPr lang="en-US" sz="1600" dirty="0" err="1"/>
              <a:t>afectarle</a:t>
            </a:r>
            <a:r>
              <a:rPr lang="en-US" sz="1600" dirty="0"/>
              <a:t>.</a:t>
            </a:r>
          </a:p>
          <a:p>
            <a:pPr marL="285750" indent="-285750" fontAlgn="base">
              <a:buFont typeface="Arial" panose="020B0604020202020204" pitchFamily="34" charset="0"/>
              <a:buChar char="•"/>
            </a:pPr>
            <a:endParaRPr lang="en-US" sz="1600" b="1" dirty="0"/>
          </a:p>
          <a:p>
            <a:pPr fontAlgn="base"/>
            <a:r>
              <a:rPr lang="en-US" sz="1600" dirty="0"/>
              <a:t>A </a:t>
            </a:r>
            <a:r>
              <a:rPr lang="en-US" sz="1600" dirty="0" err="1"/>
              <a:t>continuación</a:t>
            </a:r>
            <a:r>
              <a:rPr lang="en-US" sz="1600" dirty="0"/>
              <a:t>, </a:t>
            </a:r>
            <a:r>
              <a:rPr lang="en-US" sz="1600" dirty="0" err="1"/>
              <a:t>hablaremos</a:t>
            </a:r>
            <a:r>
              <a:rPr lang="en-US" sz="1600" dirty="0"/>
              <a:t> de </a:t>
            </a:r>
            <a:r>
              <a:rPr lang="en-US" sz="1600" dirty="0" err="1"/>
              <a:t>los</a:t>
            </a:r>
            <a:r>
              <a:rPr lang="en-US" sz="1600" dirty="0"/>
              <a:t> </a:t>
            </a:r>
            <a:r>
              <a:rPr lang="en-US" sz="1600" dirty="0" err="1"/>
              <a:t>consejos</a:t>
            </a:r>
            <a:r>
              <a:rPr lang="en-US" sz="1600" dirty="0"/>
              <a:t> para las </a:t>
            </a:r>
            <a:r>
              <a:rPr lang="en-US" sz="1600" dirty="0" err="1"/>
              <a:t>entrevistas</a:t>
            </a:r>
            <a:r>
              <a:rPr lang="en-US" sz="1600" dirty="0"/>
              <a:t>.</a:t>
            </a:r>
          </a:p>
        </p:txBody>
      </p:sp>
      <p:pic>
        <p:nvPicPr>
          <p:cNvPr id="3" name="Picture 2">
            <a:extLst>
              <a:ext uri="{FF2B5EF4-FFF2-40B4-BE49-F238E27FC236}">
                <a16:creationId xmlns:a16="http://schemas.microsoft.com/office/drawing/2014/main" id="{B38B28C9-0BB5-4FC9-9588-5B8B8389199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342"/>
            <a:ext cx="5502909" cy="5911091"/>
          </a:xfrm>
          <a:prstGeom prst="rect">
            <a:avLst/>
          </a:prstGeom>
        </p:spPr>
      </p:pic>
      <p:sp>
        <p:nvSpPr>
          <p:cNvPr id="8" name="Google Shape;102;p2">
            <a:extLst>
              <a:ext uri="{FF2B5EF4-FFF2-40B4-BE49-F238E27FC236}">
                <a16:creationId xmlns:a16="http://schemas.microsoft.com/office/drawing/2014/main" id="{CB0824B1-75E6-4C2C-A58B-F63C5E20987E}"/>
              </a:ext>
            </a:extLst>
          </p:cNvPr>
          <p:cNvSpPr txBox="1"/>
          <p:nvPr/>
        </p:nvSpPr>
        <p:spPr>
          <a:xfrm>
            <a:off x="202629" y="5960955"/>
            <a:ext cx="7034749"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INVESTIGACIÓN DE ACCIDENTES: </a:t>
            </a:r>
            <a:r>
              <a:rPr lang="en-US" sz="2800" b="1" i="1" dirty="0" err="1">
                <a:solidFill>
                  <a:schemeClr val="lt1"/>
                </a:solidFill>
                <a:latin typeface="Verdana"/>
                <a:ea typeface="Verdana"/>
                <a:cs typeface="Verdana"/>
                <a:sym typeface="Verdana"/>
              </a:rPr>
              <a:t>Recopilar</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información</a:t>
            </a:r>
            <a:endParaRPr lang="en-US" sz="1400" b="0" i="0" u="none" strike="noStrike" cap="none" dirty="0">
              <a:solidFill>
                <a:srgbClr val="000000"/>
              </a:solidFill>
              <a:latin typeface="Arial"/>
              <a:ea typeface="Arial"/>
              <a:cs typeface="Arial"/>
              <a:sym typeface="Arial"/>
            </a:endParaRPr>
          </a:p>
        </p:txBody>
      </p:sp>
      <p:pic>
        <p:nvPicPr>
          <p:cNvPr id="7" name="Picture 6" descr="Módulo 1">
            <a:extLst>
              <a:ext uri="{FF2B5EF4-FFF2-40B4-BE49-F238E27FC236}">
                <a16:creationId xmlns:a16="http://schemas.microsoft.com/office/drawing/2014/main" id="{057EC11C-D57B-4AEE-8DA8-7D68AB149B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6437" y="5944191"/>
            <a:ext cx="3984776" cy="976661"/>
          </a:xfrm>
          <a:prstGeom prst="rect">
            <a:avLst/>
          </a:prstGeom>
        </p:spPr>
      </p:pic>
    </p:spTree>
    <p:extLst>
      <p:ext uri="{BB962C8B-B14F-4D97-AF65-F5344CB8AC3E}">
        <p14:creationId xmlns:p14="http://schemas.microsoft.com/office/powerpoint/2010/main" val="26901141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3" name="Title 2">
            <a:extLst>
              <a:ext uri="{FF2B5EF4-FFF2-40B4-BE49-F238E27FC236}">
                <a16:creationId xmlns:a16="http://schemas.microsoft.com/office/drawing/2014/main" id="{EC104FCE-992E-DC08-AD67-8121BDF7F72C}"/>
              </a:ext>
            </a:extLst>
          </p:cNvPr>
          <p:cNvSpPr txBox="1">
            <a:spLocks noGrp="1"/>
          </p:cNvSpPr>
          <p:nvPr>
            <p:ph type="title" idx="4294967295"/>
          </p:nvPr>
        </p:nvSpPr>
        <p:spPr>
          <a:xfrm>
            <a:off x="5719156" y="261844"/>
            <a:ext cx="5779424"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err="1">
                <a:ln>
                  <a:noFill/>
                </a:ln>
                <a:solidFill>
                  <a:schemeClr val="dk1"/>
                </a:solidFill>
                <a:effectLst/>
                <a:uLnTx/>
                <a:uFillTx/>
                <a:latin typeface="+mj-lt"/>
                <a:ea typeface="Calibri"/>
                <a:cs typeface="Calibri"/>
                <a:sym typeface="Calibri"/>
              </a:rPr>
              <a:t>Consejos</a:t>
            </a:r>
            <a:r>
              <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rPr>
              <a:t> para las </a:t>
            </a:r>
            <a:r>
              <a:rPr kumimoji="0" lang="en-US" sz="2800" b="0" i="0" u="none" strike="noStrike" kern="0" cap="none" spc="0" normalizeH="0" baseline="0" noProof="0" dirty="0" err="1">
                <a:ln>
                  <a:noFill/>
                </a:ln>
                <a:solidFill>
                  <a:schemeClr val="dk1"/>
                </a:solidFill>
                <a:effectLst/>
                <a:uLnTx/>
                <a:uFillTx/>
                <a:latin typeface="+mj-lt"/>
                <a:ea typeface="Calibri"/>
                <a:cs typeface="Calibri"/>
                <a:sym typeface="Calibri"/>
              </a:rPr>
              <a:t>Entrevistas</a:t>
            </a:r>
            <a:r>
              <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rPr>
              <a:t> (I)</a:t>
            </a:r>
            <a:endParaRPr kumimoji="0" lang="en-US"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4" name="Google Shape;104;p2"/>
          <p:cNvSpPr txBox="1"/>
          <p:nvPr/>
        </p:nvSpPr>
        <p:spPr>
          <a:xfrm>
            <a:off x="5719156" y="994905"/>
            <a:ext cx="6274351" cy="4031833"/>
          </a:xfrm>
          <a:prstGeom prst="rect">
            <a:avLst/>
          </a:prstGeom>
          <a:noFill/>
          <a:ln>
            <a:noFill/>
          </a:ln>
        </p:spPr>
        <p:txBody>
          <a:bodyPr spcFirstLastPara="1" wrap="square" lIns="91425" tIns="45700" rIns="91425" bIns="45700" anchor="t" anchorCtr="0">
            <a:spAutoFit/>
          </a:bodyPr>
          <a:lstStyle/>
          <a:p>
            <a:r>
              <a:rPr lang="en-US" sz="1600" dirty="0"/>
              <a:t>Las personas </a:t>
            </a:r>
            <a:r>
              <a:rPr lang="en-US" sz="1600" dirty="0" err="1"/>
              <a:t>pueden</a:t>
            </a:r>
            <a:r>
              <a:rPr lang="en-US" sz="1600" dirty="0"/>
              <a:t> </a:t>
            </a:r>
            <a:r>
              <a:rPr lang="en-US" sz="1600" dirty="0" err="1"/>
              <a:t>sentirse</a:t>
            </a:r>
            <a:r>
              <a:rPr lang="en-US" sz="1600" dirty="0"/>
              <a:t> </a:t>
            </a:r>
            <a:r>
              <a:rPr lang="en-US" sz="1600" dirty="0" err="1"/>
              <a:t>nerviosas</a:t>
            </a:r>
            <a:r>
              <a:rPr lang="en-US" sz="1600" dirty="0"/>
              <a:t> al ser </a:t>
            </a:r>
            <a:r>
              <a:rPr lang="en-US" sz="1600" dirty="0" err="1"/>
              <a:t>entrevistadas</a:t>
            </a:r>
            <a:r>
              <a:rPr lang="en-US" sz="1600" dirty="0"/>
              <a:t> </a:t>
            </a:r>
            <a:r>
              <a:rPr lang="en-US" sz="1600" dirty="0" err="1"/>
              <a:t>sobre</a:t>
            </a:r>
            <a:r>
              <a:rPr lang="en-US" sz="1600" dirty="0"/>
              <a:t> un </a:t>
            </a:r>
            <a:r>
              <a:rPr lang="en-US" sz="1600" dirty="0" err="1"/>
              <a:t>accidente</a:t>
            </a:r>
            <a:r>
              <a:rPr lang="en-US" sz="1600" dirty="0"/>
              <a:t>, </a:t>
            </a:r>
            <a:r>
              <a:rPr lang="en-US" sz="1600" dirty="0" err="1"/>
              <a:t>por</a:t>
            </a:r>
            <a:r>
              <a:rPr lang="en-US" sz="1600" dirty="0"/>
              <a:t> lo que es </a:t>
            </a:r>
            <a:r>
              <a:rPr lang="en-US" sz="1600" dirty="0" err="1"/>
              <a:t>importante</a:t>
            </a:r>
            <a:r>
              <a:rPr lang="en-US" sz="1600" dirty="0"/>
              <a:t> </a:t>
            </a:r>
            <a:r>
              <a:rPr lang="en-US" sz="1600" dirty="0" err="1"/>
              <a:t>asegurarles</a:t>
            </a:r>
            <a:r>
              <a:rPr lang="en-US" sz="1600" dirty="0"/>
              <a:t> </a:t>
            </a:r>
            <a:r>
              <a:rPr lang="en-US" sz="1600" dirty="0" err="1"/>
              <a:t>su</a:t>
            </a:r>
            <a:r>
              <a:rPr lang="en-US" sz="1600" dirty="0"/>
              <a:t> </a:t>
            </a:r>
            <a:r>
              <a:rPr lang="en-US" sz="1600" dirty="0" err="1"/>
              <a:t>objetivo</a:t>
            </a:r>
            <a:r>
              <a:rPr lang="en-US" sz="1600" dirty="0"/>
              <a:t> de </a:t>
            </a:r>
            <a:r>
              <a:rPr lang="en-US" sz="1600" dirty="0" err="1"/>
              <a:t>reunir</a:t>
            </a:r>
            <a:r>
              <a:rPr lang="en-US" sz="1600" dirty="0"/>
              <a:t> la mayor </a:t>
            </a:r>
            <a:r>
              <a:rPr lang="en-US" sz="1600" dirty="0" err="1"/>
              <a:t>cantidad</a:t>
            </a:r>
            <a:r>
              <a:rPr lang="en-US" sz="1600" dirty="0"/>
              <a:t> de </a:t>
            </a:r>
            <a:r>
              <a:rPr lang="en-US" sz="1600" dirty="0" err="1"/>
              <a:t>información</a:t>
            </a:r>
            <a:r>
              <a:rPr lang="en-US" sz="1600" dirty="0"/>
              <a:t> para </a:t>
            </a:r>
            <a:r>
              <a:rPr lang="en-US" sz="1600" dirty="0" err="1"/>
              <a:t>ayudar</a:t>
            </a:r>
            <a:r>
              <a:rPr lang="en-US" sz="1600" dirty="0"/>
              <a:t> a </a:t>
            </a:r>
            <a:r>
              <a:rPr lang="en-US" sz="1600" dirty="0" err="1"/>
              <a:t>prevenir</a:t>
            </a:r>
            <a:r>
              <a:rPr lang="en-US" sz="1600" dirty="0"/>
              <a:t> la </a:t>
            </a:r>
            <a:r>
              <a:rPr lang="en-US" sz="1600" dirty="0" err="1"/>
              <a:t>recurrencia</a:t>
            </a:r>
            <a:r>
              <a:rPr lang="en-US" sz="1600" dirty="0"/>
              <a:t> de </a:t>
            </a:r>
            <a:r>
              <a:rPr lang="en-US" sz="1600" dirty="0" err="1"/>
              <a:t>este</a:t>
            </a:r>
            <a:r>
              <a:rPr lang="en-US" sz="1600" dirty="0"/>
              <a:t> </a:t>
            </a:r>
            <a:r>
              <a:rPr lang="en-US" sz="1600" dirty="0" err="1"/>
              <a:t>tipo</a:t>
            </a:r>
            <a:r>
              <a:rPr lang="en-US" sz="1600" dirty="0"/>
              <a:t> de </a:t>
            </a:r>
            <a:r>
              <a:rPr lang="en-US" sz="1600" dirty="0" err="1"/>
              <a:t>accidentes</a:t>
            </a:r>
            <a:r>
              <a:rPr lang="en-US" sz="1600" dirty="0"/>
              <a:t>. </a:t>
            </a:r>
            <a:r>
              <a:rPr lang="en-US" sz="1600" dirty="0" err="1"/>
              <a:t>Algunos</a:t>
            </a:r>
            <a:r>
              <a:rPr lang="en-US" sz="1600" dirty="0"/>
              <a:t> </a:t>
            </a:r>
            <a:r>
              <a:rPr lang="en-US" sz="1600" dirty="0" err="1"/>
              <a:t>consejos</a:t>
            </a:r>
            <a:r>
              <a:rPr lang="en-US" sz="1600" dirty="0"/>
              <a:t> que se </a:t>
            </a:r>
            <a:r>
              <a:rPr lang="en-US" sz="1600" dirty="0" err="1"/>
              <a:t>deben</a:t>
            </a:r>
            <a:r>
              <a:rPr lang="en-US" sz="1600" dirty="0"/>
              <a:t> </a:t>
            </a:r>
            <a:r>
              <a:rPr lang="en-US" sz="1600" dirty="0" err="1"/>
              <a:t>tener</a:t>
            </a:r>
            <a:r>
              <a:rPr lang="en-US" sz="1600" dirty="0"/>
              <a:t> </a:t>
            </a:r>
            <a:r>
              <a:rPr lang="en-US" sz="1600" dirty="0" err="1"/>
              <a:t>en</a:t>
            </a:r>
            <a:r>
              <a:rPr lang="en-US" sz="1600" dirty="0"/>
              <a:t> </a:t>
            </a:r>
            <a:r>
              <a:rPr lang="en-US" sz="1600" dirty="0" err="1"/>
              <a:t>cuenta</a:t>
            </a:r>
            <a:r>
              <a:rPr lang="en-US" sz="1600" dirty="0"/>
              <a:t> a la hora de </a:t>
            </a:r>
            <a:r>
              <a:rPr lang="en-US" sz="1600" dirty="0" err="1"/>
              <a:t>realizar</a:t>
            </a:r>
            <a:r>
              <a:rPr lang="en-US" sz="1600" dirty="0"/>
              <a:t> las </a:t>
            </a:r>
            <a:r>
              <a:rPr lang="en-US" sz="1600" dirty="0" err="1"/>
              <a:t>entrevistas</a:t>
            </a:r>
            <a:r>
              <a:rPr lang="en-US" sz="1600" dirty="0"/>
              <a:t> son </a:t>
            </a:r>
            <a:r>
              <a:rPr lang="en-US" sz="1600" dirty="0" err="1"/>
              <a:t>los</a:t>
            </a:r>
            <a:r>
              <a:rPr lang="en-US" sz="1600" dirty="0"/>
              <a:t> </a:t>
            </a:r>
            <a:r>
              <a:rPr lang="en-US" sz="1600" dirty="0" err="1"/>
              <a:t>siguientes</a:t>
            </a:r>
            <a:r>
              <a:rPr lang="en-US" sz="1600" dirty="0"/>
              <a:t>:</a:t>
            </a:r>
          </a:p>
          <a:p>
            <a:endParaRPr lang="en-US" sz="1600" dirty="0"/>
          </a:p>
          <a:p>
            <a:pPr marL="285750" indent="-285750">
              <a:buFont typeface="Arial" panose="020B0604020202020204" pitchFamily="34" charset="0"/>
              <a:buChar char="•"/>
            </a:pPr>
            <a:r>
              <a:rPr lang="en-US" sz="1600" dirty="0" err="1"/>
              <a:t>Entreviste</a:t>
            </a:r>
            <a:r>
              <a:rPr lang="en-US" sz="1600" dirty="0"/>
              <a:t> a las personas de a </a:t>
            </a:r>
            <a:r>
              <a:rPr lang="en-US" sz="1600" dirty="0" err="1"/>
              <a:t>una</a:t>
            </a:r>
            <a:r>
              <a:rPr lang="en-US" sz="1600" dirty="0"/>
              <a:t> a la </a:t>
            </a:r>
            <a:r>
              <a:rPr lang="en-US" sz="1600" dirty="0" err="1"/>
              <a:t>vez</a:t>
            </a:r>
            <a:r>
              <a:rPr lang="en-US" sz="1600" dirty="0"/>
              <a:t> para que </a:t>
            </a:r>
            <a:r>
              <a:rPr lang="en-US" sz="1600" dirty="0" err="1"/>
              <a:t>puedan</a:t>
            </a:r>
            <a:r>
              <a:rPr lang="en-US" sz="1600" dirty="0"/>
              <a:t> ser </a:t>
            </a:r>
            <a:r>
              <a:rPr lang="en-US" sz="1600" dirty="0" err="1"/>
              <a:t>sinceras</a:t>
            </a:r>
            <a:r>
              <a:rPr lang="en-US" sz="1600" dirty="0"/>
              <a:t> y </a:t>
            </a:r>
            <a:r>
              <a:rPr lang="en-US" sz="1600" dirty="0" err="1"/>
              <a:t>recordar</a:t>
            </a:r>
            <a:r>
              <a:rPr lang="en-US" sz="1600" dirty="0"/>
              <a:t> </a:t>
            </a:r>
            <a:r>
              <a:rPr lang="en-US" sz="1600" dirty="0" err="1"/>
              <a:t>su</a:t>
            </a:r>
            <a:r>
              <a:rPr lang="en-US" sz="1600" dirty="0"/>
              <a:t> </a:t>
            </a:r>
            <a:r>
              <a:rPr lang="en-US" sz="1600" dirty="0" err="1"/>
              <a:t>información</a:t>
            </a:r>
            <a:r>
              <a:rPr lang="en-US" sz="1600" dirty="0"/>
              <a:t> sin la </a:t>
            </a:r>
            <a:r>
              <a:rPr lang="en-US" sz="1600" dirty="0" err="1"/>
              <a:t>influencia</a:t>
            </a:r>
            <a:r>
              <a:rPr lang="en-US" sz="1600" dirty="0"/>
              <a:t> del </a:t>
            </a:r>
            <a:r>
              <a:rPr lang="en-US" sz="1600" dirty="0" err="1"/>
              <a:t>relato</a:t>
            </a:r>
            <a:r>
              <a:rPr lang="en-US" sz="1600" dirty="0"/>
              <a:t> de </a:t>
            </a:r>
            <a:r>
              <a:rPr lang="en-US" sz="1600" dirty="0" err="1"/>
              <a:t>otra</a:t>
            </a:r>
            <a:r>
              <a:rPr lang="en-US" sz="1600" dirty="0"/>
              <a:t> persona.</a:t>
            </a:r>
          </a:p>
          <a:p>
            <a:pPr marL="285750" indent="-285750">
              <a:buFont typeface="Arial" panose="020B0604020202020204" pitchFamily="34" charset="0"/>
              <a:buChar char="•"/>
            </a:pPr>
            <a:r>
              <a:rPr lang="en-US" sz="1600" dirty="0"/>
              <a:t>Si </a:t>
            </a:r>
            <a:r>
              <a:rPr lang="en-US" sz="1600" dirty="0" err="1"/>
              <a:t>graba</a:t>
            </a:r>
            <a:r>
              <a:rPr lang="en-US" sz="1600" dirty="0"/>
              <a:t> la </a:t>
            </a:r>
            <a:r>
              <a:rPr lang="en-US" sz="1600" dirty="0" err="1"/>
              <a:t>conversación</a:t>
            </a:r>
            <a:r>
              <a:rPr lang="en-US" sz="1600" dirty="0"/>
              <a:t> para que sea </a:t>
            </a:r>
            <a:r>
              <a:rPr lang="en-US" sz="1600" dirty="0" err="1"/>
              <a:t>más</a:t>
            </a:r>
            <a:r>
              <a:rPr lang="en-US" sz="1600" dirty="0"/>
              <a:t> </a:t>
            </a:r>
            <a:r>
              <a:rPr lang="en-US" sz="1600" dirty="0" err="1"/>
              <a:t>precisa</a:t>
            </a:r>
            <a:r>
              <a:rPr lang="en-US" sz="1600" dirty="0"/>
              <a:t>, </a:t>
            </a:r>
            <a:r>
              <a:rPr lang="en-US" sz="1600" dirty="0" err="1"/>
              <a:t>pida</a:t>
            </a:r>
            <a:r>
              <a:rPr lang="en-US" sz="1600" dirty="0"/>
              <a:t> y </a:t>
            </a:r>
            <a:r>
              <a:rPr lang="en-US" sz="1600" dirty="0" err="1"/>
              <a:t>obtenga</a:t>
            </a:r>
            <a:r>
              <a:rPr lang="en-US" sz="1600" dirty="0"/>
              <a:t> primero </a:t>
            </a:r>
            <a:r>
              <a:rPr lang="en-US" sz="1600" dirty="0" err="1"/>
              <a:t>el</a:t>
            </a:r>
            <a:r>
              <a:rPr lang="en-US" sz="1600" dirty="0"/>
              <a:t> </a:t>
            </a:r>
            <a:r>
              <a:rPr lang="en-US" sz="1600" dirty="0" err="1"/>
              <a:t>permiso</a:t>
            </a:r>
            <a:r>
              <a:rPr lang="en-US" sz="1600" dirty="0"/>
              <a:t>.</a:t>
            </a:r>
          </a:p>
          <a:p>
            <a:pPr marL="285750" indent="-285750">
              <a:buFont typeface="Arial" panose="020B0604020202020204" pitchFamily="34" charset="0"/>
              <a:buChar char="•"/>
            </a:pPr>
            <a:r>
              <a:rPr lang="en-US" sz="1600" dirty="0" err="1"/>
              <a:t>Acérquese</a:t>
            </a:r>
            <a:r>
              <a:rPr lang="en-US" sz="1600" dirty="0"/>
              <a:t> con la </a:t>
            </a:r>
            <a:r>
              <a:rPr lang="en-US" sz="1600" dirty="0" err="1"/>
              <a:t>mente</a:t>
            </a:r>
            <a:r>
              <a:rPr lang="en-US" sz="1600" dirty="0"/>
              <a:t> </a:t>
            </a:r>
            <a:r>
              <a:rPr lang="en-US" sz="1600" dirty="0" err="1"/>
              <a:t>abierta</a:t>
            </a:r>
            <a:r>
              <a:rPr lang="en-US" sz="1600" dirty="0"/>
              <a:t> y </a:t>
            </a:r>
            <a:r>
              <a:rPr lang="en-US" sz="1600" dirty="0" err="1"/>
              <a:t>trátelos</a:t>
            </a:r>
            <a:r>
              <a:rPr lang="en-US" sz="1600" dirty="0"/>
              <a:t> </a:t>
            </a:r>
            <a:r>
              <a:rPr lang="en-US" sz="1600" dirty="0" err="1"/>
              <a:t>como</a:t>
            </a:r>
            <a:r>
              <a:rPr lang="en-US" sz="1600" dirty="0"/>
              <a:t> le </a:t>
            </a:r>
            <a:r>
              <a:rPr lang="en-US" sz="1600" dirty="0" err="1"/>
              <a:t>gustaría</a:t>
            </a:r>
            <a:r>
              <a:rPr lang="en-US" sz="1600" dirty="0"/>
              <a:t> que lo </a:t>
            </a:r>
            <a:r>
              <a:rPr lang="en-US" sz="1600" dirty="0" err="1"/>
              <a:t>trataran</a:t>
            </a:r>
            <a:r>
              <a:rPr lang="en-US" sz="1600" dirty="0"/>
              <a:t> a </a:t>
            </a:r>
            <a:r>
              <a:rPr lang="en-US" sz="1600" dirty="0" err="1"/>
              <a:t>usted</a:t>
            </a:r>
            <a:r>
              <a:rPr lang="en-US" sz="1600" dirty="0"/>
              <a:t>.</a:t>
            </a:r>
          </a:p>
          <a:p>
            <a:pPr marL="285750" indent="-285750">
              <a:buFont typeface="Arial" panose="020B0604020202020204" pitchFamily="34" charset="0"/>
              <a:buChar char="•"/>
            </a:pPr>
            <a:r>
              <a:rPr lang="en-US" sz="1600" dirty="0" err="1"/>
              <a:t>Haga</a:t>
            </a:r>
            <a:r>
              <a:rPr lang="en-US" sz="1600" dirty="0"/>
              <a:t> </a:t>
            </a:r>
            <a:r>
              <a:rPr lang="en-US" sz="1600" dirty="0" err="1"/>
              <a:t>preguntas</a:t>
            </a:r>
            <a:r>
              <a:rPr lang="en-US" sz="1600" dirty="0"/>
              <a:t> </a:t>
            </a:r>
            <a:r>
              <a:rPr lang="en-US" sz="1600" dirty="0" err="1"/>
              <a:t>abiertas</a:t>
            </a:r>
            <a:r>
              <a:rPr lang="en-US" sz="1600" dirty="0"/>
              <a:t>.</a:t>
            </a:r>
          </a:p>
          <a:p>
            <a:pPr marL="285750" indent="-285750">
              <a:buFont typeface="Arial" panose="020B0604020202020204" pitchFamily="34" charset="0"/>
              <a:buChar char="•"/>
            </a:pPr>
            <a:r>
              <a:rPr lang="en-US" sz="1600" dirty="0"/>
              <a:t>No </a:t>
            </a:r>
            <a:r>
              <a:rPr lang="en-US" sz="1600" dirty="0" err="1"/>
              <a:t>prometa</a:t>
            </a:r>
            <a:r>
              <a:rPr lang="en-US" sz="1600" dirty="0"/>
              <a:t> </a:t>
            </a:r>
            <a:r>
              <a:rPr lang="en-US" sz="1600" dirty="0" err="1"/>
              <a:t>confidencialidad</a:t>
            </a:r>
            <a:r>
              <a:rPr lang="en-US" sz="1600" dirty="0"/>
              <a:t> </a:t>
            </a:r>
            <a:r>
              <a:rPr lang="en-US" sz="1600" dirty="0" err="1"/>
              <a:t>porque</a:t>
            </a:r>
            <a:r>
              <a:rPr lang="en-US" sz="1600" dirty="0"/>
              <a:t> no se </a:t>
            </a:r>
            <a:r>
              <a:rPr lang="en-US" sz="1600" dirty="0" err="1"/>
              <a:t>puede</a:t>
            </a:r>
            <a:r>
              <a:rPr lang="en-US" sz="1600" dirty="0"/>
              <a:t> </a:t>
            </a:r>
            <a:r>
              <a:rPr lang="en-US" sz="1600" dirty="0" err="1"/>
              <a:t>garantizar</a:t>
            </a:r>
            <a:r>
              <a:rPr lang="en-US" sz="1600" dirty="0"/>
              <a:t>.</a:t>
            </a:r>
            <a:endParaRPr lang="en-US" sz="1600" b="1" dirty="0"/>
          </a:p>
        </p:txBody>
      </p:sp>
      <p:pic>
        <p:nvPicPr>
          <p:cNvPr id="6" name="Picture 5">
            <a:extLst>
              <a:ext uri="{FF2B5EF4-FFF2-40B4-BE49-F238E27FC236}">
                <a16:creationId xmlns:a16="http://schemas.microsoft.com/office/drawing/2014/main" id="{9377B8D3-EBFA-47CE-8352-52995D77876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518298" cy="5927622"/>
          </a:xfrm>
          <a:prstGeom prst="rect">
            <a:avLst/>
          </a:prstGeom>
        </p:spPr>
      </p:pic>
      <p:sp>
        <p:nvSpPr>
          <p:cNvPr id="8" name="Google Shape;102;p2">
            <a:extLst>
              <a:ext uri="{FF2B5EF4-FFF2-40B4-BE49-F238E27FC236}">
                <a16:creationId xmlns:a16="http://schemas.microsoft.com/office/drawing/2014/main" id="{F1FF6718-B606-4507-BDF7-1F07885FCC14}"/>
              </a:ext>
            </a:extLst>
          </p:cNvPr>
          <p:cNvSpPr txBox="1"/>
          <p:nvPr/>
        </p:nvSpPr>
        <p:spPr>
          <a:xfrm>
            <a:off x="202630" y="5960955"/>
            <a:ext cx="7044476"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INVESTIGACIÓN DE ACCIDENTES: </a:t>
            </a:r>
            <a:r>
              <a:rPr lang="en-US" sz="2800" b="1" i="1" dirty="0" err="1">
                <a:solidFill>
                  <a:schemeClr val="lt1"/>
                </a:solidFill>
                <a:latin typeface="Verdana"/>
                <a:ea typeface="Verdana"/>
                <a:cs typeface="Verdana"/>
                <a:sym typeface="Verdana"/>
              </a:rPr>
              <a:t>Recopilar</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información</a:t>
            </a:r>
            <a:endParaRPr lang="en-US" sz="1400" b="0" i="0" u="none" strike="noStrike" cap="none" dirty="0">
              <a:solidFill>
                <a:srgbClr val="000000"/>
              </a:solidFill>
              <a:latin typeface="Arial"/>
              <a:ea typeface="Arial"/>
              <a:cs typeface="Arial"/>
              <a:sym typeface="Arial"/>
            </a:endParaRPr>
          </a:p>
        </p:txBody>
      </p:sp>
      <p:pic>
        <p:nvPicPr>
          <p:cNvPr id="7" name="Picture 6" descr="Módulo 1">
            <a:extLst>
              <a:ext uri="{FF2B5EF4-FFF2-40B4-BE49-F238E27FC236}">
                <a16:creationId xmlns:a16="http://schemas.microsoft.com/office/drawing/2014/main" id="{FE6DC5F8-D5A3-498A-B0EE-E4F04EC483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6437" y="5944191"/>
            <a:ext cx="3984776" cy="976661"/>
          </a:xfrm>
          <a:prstGeom prst="rect">
            <a:avLst/>
          </a:prstGeom>
        </p:spPr>
      </p:pic>
    </p:spTree>
    <p:extLst>
      <p:ext uri="{BB962C8B-B14F-4D97-AF65-F5344CB8AC3E}">
        <p14:creationId xmlns:p14="http://schemas.microsoft.com/office/powerpoint/2010/main" val="19709251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9A6B8005-FB9D-FBBB-10BA-F412B672C7C4}"/>
              </a:ext>
            </a:extLst>
          </p:cNvPr>
          <p:cNvSpPr txBox="1">
            <a:spLocks noGrp="1"/>
          </p:cNvSpPr>
          <p:nvPr>
            <p:ph type="title" idx="4294967295"/>
          </p:nvPr>
        </p:nvSpPr>
        <p:spPr>
          <a:xfrm>
            <a:off x="5719156" y="261844"/>
            <a:ext cx="5779424"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err="1">
                <a:ln>
                  <a:noFill/>
                </a:ln>
                <a:solidFill>
                  <a:schemeClr val="dk1"/>
                </a:solidFill>
                <a:effectLst/>
                <a:uLnTx/>
                <a:uFillTx/>
                <a:latin typeface="+mj-lt"/>
                <a:ea typeface="Calibri"/>
                <a:cs typeface="Calibri"/>
                <a:sym typeface="Calibri"/>
              </a:rPr>
              <a:t>Consejos</a:t>
            </a:r>
            <a:r>
              <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rPr>
              <a:t> para las </a:t>
            </a:r>
            <a:r>
              <a:rPr kumimoji="0" lang="en-US" sz="2800" b="0" i="0" u="none" strike="noStrike" kern="0" cap="none" spc="0" normalizeH="0" baseline="0" noProof="0" dirty="0" err="1">
                <a:ln>
                  <a:noFill/>
                </a:ln>
                <a:solidFill>
                  <a:schemeClr val="dk1"/>
                </a:solidFill>
                <a:effectLst/>
                <a:uLnTx/>
                <a:uFillTx/>
                <a:latin typeface="+mj-lt"/>
                <a:ea typeface="Calibri"/>
                <a:cs typeface="Calibri"/>
                <a:sym typeface="Calibri"/>
              </a:rPr>
              <a:t>Entrevistas</a:t>
            </a:r>
            <a:r>
              <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rPr>
              <a:t> (II)</a:t>
            </a:r>
            <a:endParaRPr kumimoji="0" lang="en-US"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4" name="Google Shape;104;p2"/>
          <p:cNvSpPr txBox="1"/>
          <p:nvPr/>
        </p:nvSpPr>
        <p:spPr>
          <a:xfrm>
            <a:off x="5719156" y="1074915"/>
            <a:ext cx="6274351" cy="3046948"/>
          </a:xfrm>
          <a:prstGeom prst="rect">
            <a:avLst/>
          </a:prstGeom>
          <a:noFill/>
          <a:ln>
            <a:noFill/>
          </a:ln>
        </p:spPr>
        <p:txBody>
          <a:bodyPr spcFirstLastPara="1" wrap="square" lIns="91425" tIns="45700" rIns="91425" bIns="45700" anchor="t" anchorCtr="0">
            <a:spAutoFit/>
          </a:bodyPr>
          <a:lstStyle/>
          <a:p>
            <a:pPr marL="285750" indent="-285750" fontAlgn="base">
              <a:buFont typeface="Arial" panose="020B0604020202020204" pitchFamily="34" charset="0"/>
              <a:buChar char="•"/>
            </a:pPr>
            <a:r>
              <a:rPr lang="en-US" sz="1600" dirty="0" err="1"/>
              <a:t>Preste</a:t>
            </a:r>
            <a:r>
              <a:rPr lang="en-US" sz="1600" dirty="0"/>
              <a:t> </a:t>
            </a:r>
            <a:r>
              <a:rPr lang="en-US" sz="1600" dirty="0" err="1"/>
              <a:t>atención</a:t>
            </a:r>
            <a:r>
              <a:rPr lang="en-US" sz="1600" dirty="0"/>
              <a:t> al </a:t>
            </a:r>
            <a:r>
              <a:rPr lang="en-US" sz="1600" dirty="0" err="1"/>
              <a:t>tomar</a:t>
            </a:r>
            <a:r>
              <a:rPr lang="en-US" sz="1600" dirty="0"/>
              <a:t> </a:t>
            </a:r>
            <a:r>
              <a:rPr lang="en-US" sz="1600" dirty="0" err="1"/>
              <a:t>notas</a:t>
            </a:r>
            <a:r>
              <a:rPr lang="en-US" sz="1600" dirty="0"/>
              <a:t> y </a:t>
            </a:r>
            <a:r>
              <a:rPr lang="en-US" sz="1600" dirty="0" err="1"/>
              <a:t>verifique</a:t>
            </a:r>
            <a:r>
              <a:rPr lang="en-US" sz="1600" dirty="0"/>
              <a:t> las </a:t>
            </a:r>
            <a:r>
              <a:rPr lang="en-US" sz="1600" dirty="0" err="1"/>
              <a:t>respuestas</a:t>
            </a:r>
            <a:r>
              <a:rPr lang="en-US" sz="1600" dirty="0"/>
              <a:t> con </a:t>
            </a:r>
            <a:r>
              <a:rPr lang="en-US" sz="1600" dirty="0" err="1"/>
              <a:t>el</a:t>
            </a:r>
            <a:r>
              <a:rPr lang="en-US" sz="1600" dirty="0"/>
              <a:t> </a:t>
            </a:r>
            <a:r>
              <a:rPr lang="en-US" sz="1600" dirty="0" err="1"/>
              <a:t>entrevistado</a:t>
            </a:r>
            <a:r>
              <a:rPr lang="en-US" sz="1600" dirty="0"/>
              <a:t>.</a:t>
            </a:r>
          </a:p>
          <a:p>
            <a:pPr marL="285750" indent="-285750" fontAlgn="base">
              <a:buFont typeface="Arial" panose="020B0604020202020204" pitchFamily="34" charset="0"/>
              <a:buChar char="•"/>
            </a:pPr>
            <a:r>
              <a:rPr lang="en-US" sz="1600" dirty="0" err="1"/>
              <a:t>Mantenga</a:t>
            </a:r>
            <a:r>
              <a:rPr lang="en-US" sz="1600" dirty="0"/>
              <a:t> </a:t>
            </a:r>
            <a:r>
              <a:rPr lang="en-US" sz="1600" dirty="0" err="1"/>
              <a:t>el</a:t>
            </a:r>
            <a:r>
              <a:rPr lang="en-US" sz="1600" dirty="0"/>
              <a:t> </a:t>
            </a:r>
            <a:r>
              <a:rPr lang="en-US" sz="1600" dirty="0" err="1"/>
              <a:t>contacto</a:t>
            </a:r>
            <a:r>
              <a:rPr lang="en-US" sz="1600" dirty="0"/>
              <a:t> visual con </a:t>
            </a:r>
            <a:r>
              <a:rPr lang="en-US" sz="1600" dirty="0" err="1"/>
              <a:t>el</a:t>
            </a:r>
            <a:r>
              <a:rPr lang="en-US" sz="1600" dirty="0"/>
              <a:t> </a:t>
            </a:r>
            <a:r>
              <a:rPr lang="en-US" sz="1600" dirty="0" err="1"/>
              <a:t>entrevistado</a:t>
            </a:r>
            <a:r>
              <a:rPr lang="en-US" sz="1600" dirty="0"/>
              <a:t> </a:t>
            </a:r>
            <a:r>
              <a:rPr lang="en-US" sz="1600" dirty="0" err="1"/>
              <a:t>en</a:t>
            </a:r>
            <a:r>
              <a:rPr lang="en-US" sz="1600" dirty="0"/>
              <a:t> </a:t>
            </a:r>
            <a:r>
              <a:rPr lang="en-US" sz="1600" dirty="0" err="1"/>
              <a:t>lugar</a:t>
            </a:r>
            <a:r>
              <a:rPr lang="en-US" sz="1600" dirty="0"/>
              <a:t> de </a:t>
            </a:r>
            <a:r>
              <a:rPr lang="en-US" sz="1600" dirty="0" err="1"/>
              <a:t>mirar</a:t>
            </a:r>
            <a:r>
              <a:rPr lang="en-US" sz="1600" dirty="0"/>
              <a:t> solo sus </a:t>
            </a:r>
            <a:r>
              <a:rPr lang="en-US" sz="1600" dirty="0" err="1"/>
              <a:t>notas</a:t>
            </a:r>
            <a:r>
              <a:rPr lang="en-US" sz="1600" dirty="0"/>
              <a:t>. Sea </a:t>
            </a:r>
            <a:r>
              <a:rPr lang="en-US" sz="1600" dirty="0" err="1"/>
              <a:t>amable</a:t>
            </a:r>
            <a:r>
              <a:rPr lang="en-US" sz="1600" dirty="0"/>
              <a:t> y </a:t>
            </a:r>
            <a:r>
              <a:rPr lang="en-US" sz="1600" dirty="0" err="1"/>
              <a:t>hágale</a:t>
            </a:r>
            <a:r>
              <a:rPr lang="en-US" sz="1600" dirty="0"/>
              <a:t> saber que </a:t>
            </a:r>
            <a:r>
              <a:rPr lang="en-US" sz="1600" dirty="0" err="1"/>
              <a:t>tiene</a:t>
            </a:r>
            <a:r>
              <a:rPr lang="en-US" sz="1600" dirty="0"/>
              <a:t> </a:t>
            </a:r>
            <a:r>
              <a:rPr lang="en-US" sz="1600" dirty="0" err="1"/>
              <a:t>su</a:t>
            </a:r>
            <a:r>
              <a:rPr lang="en-US" sz="1600" dirty="0"/>
              <a:t> </a:t>
            </a:r>
            <a:r>
              <a:rPr lang="en-US" sz="1600" dirty="0" err="1"/>
              <a:t>atención</a:t>
            </a:r>
            <a:r>
              <a:rPr lang="en-US" sz="1600" dirty="0"/>
              <a:t>.</a:t>
            </a:r>
          </a:p>
          <a:p>
            <a:pPr marL="285750" indent="-285750" fontAlgn="base">
              <a:buFont typeface="Arial" panose="020B0604020202020204" pitchFamily="34" charset="0"/>
              <a:buChar char="•"/>
            </a:pPr>
            <a:r>
              <a:rPr lang="en-US" sz="1600" dirty="0" err="1"/>
              <a:t>Pregúnteles</a:t>
            </a:r>
            <a:r>
              <a:rPr lang="en-US" sz="1600" dirty="0"/>
              <a:t> </a:t>
            </a:r>
            <a:r>
              <a:rPr lang="en-US" sz="1600" dirty="0" err="1"/>
              <a:t>si</a:t>
            </a:r>
            <a:r>
              <a:rPr lang="en-US" sz="1600" dirty="0"/>
              <a:t> </a:t>
            </a:r>
            <a:r>
              <a:rPr lang="en-US" sz="1600" dirty="0" err="1"/>
              <a:t>tienen</a:t>
            </a:r>
            <a:r>
              <a:rPr lang="en-US" sz="1600" dirty="0"/>
              <a:t> </a:t>
            </a:r>
            <a:r>
              <a:rPr lang="en-US" sz="1600" dirty="0" err="1"/>
              <a:t>alguna</a:t>
            </a:r>
            <a:r>
              <a:rPr lang="en-US" sz="1600" dirty="0"/>
              <a:t> </a:t>
            </a:r>
            <a:r>
              <a:rPr lang="en-US" sz="1600" dirty="0" err="1"/>
              <a:t>sugerencia</a:t>
            </a:r>
            <a:r>
              <a:rPr lang="en-US" sz="1600" dirty="0"/>
              <a:t> </a:t>
            </a:r>
            <a:r>
              <a:rPr lang="en-US" sz="1600" dirty="0" err="1"/>
              <a:t>sobre</a:t>
            </a:r>
            <a:r>
              <a:rPr lang="en-US" sz="1600" dirty="0"/>
              <a:t> </a:t>
            </a:r>
            <a:r>
              <a:rPr lang="en-US" sz="1600" dirty="0" err="1"/>
              <a:t>cómo</a:t>
            </a:r>
            <a:r>
              <a:rPr lang="en-US" sz="1600" dirty="0"/>
              <a:t> se </a:t>
            </a:r>
            <a:r>
              <a:rPr lang="en-US" sz="1600" dirty="0" err="1"/>
              <a:t>podría</a:t>
            </a:r>
            <a:r>
              <a:rPr lang="en-US" sz="1600" dirty="0"/>
              <a:t> </a:t>
            </a:r>
            <a:r>
              <a:rPr lang="en-US" sz="1600" dirty="0" err="1"/>
              <a:t>haber</a:t>
            </a:r>
            <a:r>
              <a:rPr lang="en-US" sz="1600" dirty="0"/>
              <a:t> </a:t>
            </a:r>
            <a:r>
              <a:rPr lang="en-US" sz="1600" dirty="0" err="1"/>
              <a:t>evitado</a:t>
            </a:r>
            <a:r>
              <a:rPr lang="en-US" sz="1600" dirty="0"/>
              <a:t> </a:t>
            </a:r>
            <a:r>
              <a:rPr lang="en-US" sz="1600" dirty="0" err="1"/>
              <a:t>el</a:t>
            </a:r>
            <a:r>
              <a:rPr lang="en-US" sz="1600" dirty="0"/>
              <a:t> </a:t>
            </a:r>
            <a:r>
              <a:rPr lang="en-US" sz="1600" dirty="0" err="1"/>
              <a:t>accidente</a:t>
            </a:r>
            <a:r>
              <a:rPr lang="en-US" sz="1600" dirty="0"/>
              <a:t>.</a:t>
            </a:r>
          </a:p>
          <a:p>
            <a:pPr marL="285750" indent="-285750" fontAlgn="base">
              <a:buFont typeface="Arial" panose="020B0604020202020204" pitchFamily="34" charset="0"/>
              <a:buChar char="•"/>
            </a:pPr>
            <a:endParaRPr lang="en-US" sz="1600" dirty="0"/>
          </a:p>
          <a:p>
            <a:pPr fontAlgn="base"/>
            <a:r>
              <a:rPr lang="en-US" sz="1600" dirty="0" err="1"/>
              <a:t>Concluya</a:t>
            </a:r>
            <a:r>
              <a:rPr lang="en-US" sz="1600" dirty="0"/>
              <a:t> la </a:t>
            </a:r>
            <a:r>
              <a:rPr lang="en-US" sz="1600" dirty="0" err="1"/>
              <a:t>entrevista</a:t>
            </a:r>
            <a:r>
              <a:rPr lang="en-US" sz="1600" dirty="0"/>
              <a:t> </a:t>
            </a:r>
            <a:r>
              <a:rPr lang="en-US" sz="1600" dirty="0" err="1"/>
              <a:t>agradeciéndoles</a:t>
            </a:r>
            <a:r>
              <a:rPr lang="en-US" sz="1600" dirty="0"/>
              <a:t> </a:t>
            </a:r>
            <a:r>
              <a:rPr lang="en-US" sz="1600" dirty="0" err="1"/>
              <a:t>su</a:t>
            </a:r>
            <a:r>
              <a:rPr lang="en-US" sz="1600" dirty="0"/>
              <a:t> </a:t>
            </a:r>
            <a:r>
              <a:rPr lang="en-US" sz="1600" dirty="0" err="1"/>
              <a:t>contribución</a:t>
            </a:r>
            <a:r>
              <a:rPr lang="en-US" sz="1600" dirty="0"/>
              <a:t> e </a:t>
            </a:r>
            <a:r>
              <a:rPr lang="en-US" sz="1600" dirty="0" err="1"/>
              <a:t>indíqueles</a:t>
            </a:r>
            <a:r>
              <a:rPr lang="en-US" sz="1600" dirty="0"/>
              <a:t> que </a:t>
            </a:r>
            <a:r>
              <a:rPr lang="en-US" sz="1600" dirty="0" err="1"/>
              <a:t>pueden</a:t>
            </a:r>
            <a:r>
              <a:rPr lang="en-US" sz="1600" dirty="0"/>
              <a:t> </a:t>
            </a:r>
            <a:r>
              <a:rPr lang="en-US" sz="1600" dirty="0" err="1"/>
              <a:t>ponerse</a:t>
            </a:r>
            <a:r>
              <a:rPr lang="en-US" sz="1600" dirty="0"/>
              <a:t> </a:t>
            </a:r>
            <a:r>
              <a:rPr lang="en-US" sz="1600" dirty="0" err="1"/>
              <a:t>en</a:t>
            </a:r>
            <a:r>
              <a:rPr lang="en-US" sz="1600" dirty="0"/>
              <a:t> </a:t>
            </a:r>
            <a:r>
              <a:rPr lang="en-US" sz="1600" dirty="0" err="1"/>
              <a:t>contacto</a:t>
            </a:r>
            <a:r>
              <a:rPr lang="en-US" sz="1600" dirty="0"/>
              <a:t> con </a:t>
            </a:r>
            <a:r>
              <a:rPr lang="en-US" sz="1600" dirty="0" err="1"/>
              <a:t>usted</a:t>
            </a:r>
            <a:r>
              <a:rPr lang="en-US" sz="1600" dirty="0"/>
              <a:t> </a:t>
            </a:r>
            <a:r>
              <a:rPr lang="en-US" sz="1600" dirty="0" err="1"/>
              <a:t>si</a:t>
            </a:r>
            <a:r>
              <a:rPr lang="en-US" sz="1600" dirty="0"/>
              <a:t> </a:t>
            </a:r>
            <a:r>
              <a:rPr lang="en-US" sz="1600" dirty="0" err="1"/>
              <a:t>recuerdan</a:t>
            </a:r>
            <a:r>
              <a:rPr lang="en-US" sz="1600" dirty="0"/>
              <a:t> </a:t>
            </a:r>
            <a:r>
              <a:rPr lang="en-US" sz="1600" dirty="0" err="1"/>
              <a:t>alguna</a:t>
            </a:r>
            <a:r>
              <a:rPr lang="en-US" sz="1600" dirty="0"/>
              <a:t> </a:t>
            </a:r>
            <a:r>
              <a:rPr lang="en-US" sz="1600" dirty="0" err="1"/>
              <a:t>otra</a:t>
            </a:r>
            <a:r>
              <a:rPr lang="en-US" sz="1600" dirty="0"/>
              <a:t> </a:t>
            </a:r>
            <a:r>
              <a:rPr lang="en-US" sz="1600" dirty="0" err="1"/>
              <a:t>información</a:t>
            </a:r>
            <a:r>
              <a:rPr lang="en-US" sz="1600" dirty="0"/>
              <a:t> </a:t>
            </a:r>
            <a:r>
              <a:rPr lang="en-US" sz="1600" dirty="0" err="1"/>
              <a:t>importante</a:t>
            </a:r>
            <a:r>
              <a:rPr lang="en-US" sz="1600" dirty="0"/>
              <a:t> </a:t>
            </a:r>
            <a:r>
              <a:rPr lang="en-US" sz="1600" dirty="0" err="1"/>
              <a:t>más</a:t>
            </a:r>
            <a:r>
              <a:rPr lang="en-US" sz="1600" dirty="0"/>
              <a:t> </a:t>
            </a:r>
            <a:r>
              <a:rPr lang="en-US" sz="1600" dirty="0" err="1"/>
              <a:t>adelante</a:t>
            </a:r>
            <a:r>
              <a:rPr lang="en-US" sz="1600" dirty="0"/>
              <a:t>.</a:t>
            </a:r>
            <a:br>
              <a:rPr lang="en-US" sz="1600" dirty="0"/>
            </a:br>
            <a:endParaRPr lang="en-US" sz="1600" b="1" dirty="0"/>
          </a:p>
        </p:txBody>
      </p:sp>
      <p:pic>
        <p:nvPicPr>
          <p:cNvPr id="3" name="Picture 2">
            <a:extLst>
              <a:ext uri="{FF2B5EF4-FFF2-40B4-BE49-F238E27FC236}">
                <a16:creationId xmlns:a16="http://schemas.microsoft.com/office/drawing/2014/main" id="{61741C9C-48E0-44F6-9BF1-321C64FECC0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86"/>
            <a:ext cx="5513657" cy="5922637"/>
          </a:xfrm>
          <a:prstGeom prst="rect">
            <a:avLst/>
          </a:prstGeom>
        </p:spPr>
      </p:pic>
      <p:sp>
        <p:nvSpPr>
          <p:cNvPr id="8" name="Google Shape;102;p2">
            <a:extLst>
              <a:ext uri="{FF2B5EF4-FFF2-40B4-BE49-F238E27FC236}">
                <a16:creationId xmlns:a16="http://schemas.microsoft.com/office/drawing/2014/main" id="{7B78A70E-E5CF-4CC1-86F2-C8552CC22A27}"/>
              </a:ext>
            </a:extLst>
          </p:cNvPr>
          <p:cNvSpPr txBox="1"/>
          <p:nvPr/>
        </p:nvSpPr>
        <p:spPr>
          <a:xfrm>
            <a:off x="202629" y="5960955"/>
            <a:ext cx="7034749"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INVESTIGACIÓN DE ACCIDENTES: </a:t>
            </a:r>
            <a:r>
              <a:rPr lang="en-US" sz="2800" b="1" i="1" dirty="0" err="1">
                <a:solidFill>
                  <a:schemeClr val="lt1"/>
                </a:solidFill>
                <a:latin typeface="Verdana"/>
                <a:ea typeface="Verdana"/>
                <a:cs typeface="Verdana"/>
                <a:sym typeface="Verdana"/>
              </a:rPr>
              <a:t>Recopilar</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información</a:t>
            </a:r>
            <a:endParaRPr lang="en-US" sz="1400" b="0" i="0" u="none" strike="noStrike" cap="none" dirty="0">
              <a:solidFill>
                <a:srgbClr val="000000"/>
              </a:solidFill>
              <a:latin typeface="Arial"/>
              <a:ea typeface="Arial"/>
              <a:cs typeface="Arial"/>
              <a:sym typeface="Arial"/>
            </a:endParaRPr>
          </a:p>
        </p:txBody>
      </p:sp>
      <p:pic>
        <p:nvPicPr>
          <p:cNvPr id="7" name="Picture 6" descr="Módulo 1">
            <a:extLst>
              <a:ext uri="{FF2B5EF4-FFF2-40B4-BE49-F238E27FC236}">
                <a16:creationId xmlns:a16="http://schemas.microsoft.com/office/drawing/2014/main" id="{75F94091-A3C7-405D-A110-C96539D109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6437" y="5944191"/>
            <a:ext cx="3984776" cy="976661"/>
          </a:xfrm>
          <a:prstGeom prst="rect">
            <a:avLst/>
          </a:prstGeom>
        </p:spPr>
      </p:pic>
    </p:spTree>
    <p:extLst>
      <p:ext uri="{BB962C8B-B14F-4D97-AF65-F5344CB8AC3E}">
        <p14:creationId xmlns:p14="http://schemas.microsoft.com/office/powerpoint/2010/main" val="31166735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3" name="Title 2">
            <a:extLst>
              <a:ext uri="{FF2B5EF4-FFF2-40B4-BE49-F238E27FC236}">
                <a16:creationId xmlns:a16="http://schemas.microsoft.com/office/drawing/2014/main" id="{FC87CE8E-B560-200D-EB4A-8321903A3873}"/>
              </a:ext>
            </a:extLst>
          </p:cNvPr>
          <p:cNvSpPr txBox="1">
            <a:spLocks noGrp="1"/>
          </p:cNvSpPr>
          <p:nvPr>
            <p:ph type="title" idx="4294967295"/>
          </p:nvPr>
        </p:nvSpPr>
        <p:spPr>
          <a:xfrm>
            <a:off x="5719156" y="123523"/>
            <a:ext cx="6120764"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en-US" sz="2800" b="0" i="0" u="none" strike="noStrike" kern="0" cap="none" spc="0" normalizeH="0" baseline="0" noProof="0" dirty="0" err="1">
                <a:ln>
                  <a:noFill/>
                </a:ln>
                <a:solidFill>
                  <a:schemeClr val="dk1"/>
                </a:solidFill>
                <a:effectLst/>
                <a:uLnTx/>
                <a:uFillTx/>
                <a:latin typeface="+mj-lt"/>
                <a:ea typeface="Calibri"/>
                <a:cs typeface="Calibri"/>
                <a:sym typeface="Calibri"/>
              </a:rPr>
              <a:t>Documentando</a:t>
            </a:r>
            <a:r>
              <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rPr>
              <a:t> la </a:t>
            </a:r>
            <a:r>
              <a:rPr kumimoji="0" lang="en-US" sz="2800" b="0" i="0" u="none" strike="noStrike" kern="0" cap="none" spc="0" normalizeH="0" baseline="0" noProof="0" dirty="0" err="1">
                <a:ln>
                  <a:noFill/>
                </a:ln>
                <a:solidFill>
                  <a:schemeClr val="dk1"/>
                </a:solidFill>
                <a:effectLst/>
                <a:uLnTx/>
                <a:uFillTx/>
                <a:latin typeface="+mj-lt"/>
                <a:ea typeface="Calibri"/>
                <a:cs typeface="Calibri"/>
                <a:sym typeface="Calibri"/>
              </a:rPr>
              <a:t>escena</a:t>
            </a:r>
            <a:endPar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endParaRPr>
          </a:p>
        </p:txBody>
      </p:sp>
      <p:sp>
        <p:nvSpPr>
          <p:cNvPr id="104" name="Google Shape;104;p2"/>
          <p:cNvSpPr txBox="1"/>
          <p:nvPr/>
        </p:nvSpPr>
        <p:spPr>
          <a:xfrm>
            <a:off x="5719156" y="777735"/>
            <a:ext cx="6472844" cy="5093662"/>
          </a:xfrm>
          <a:prstGeom prst="rect">
            <a:avLst/>
          </a:prstGeom>
          <a:noFill/>
          <a:ln>
            <a:noFill/>
          </a:ln>
        </p:spPr>
        <p:txBody>
          <a:bodyPr spcFirstLastPara="1" wrap="square" lIns="91425" tIns="45700" rIns="91425" bIns="45700" anchor="t" anchorCtr="0">
            <a:spAutoFit/>
          </a:bodyPr>
          <a:lstStyle/>
          <a:p>
            <a:r>
              <a:rPr lang="en-US" dirty="0"/>
              <a:t>Si </a:t>
            </a:r>
            <a:r>
              <a:rPr lang="en-US" dirty="0" err="1"/>
              <a:t>toma</a:t>
            </a:r>
            <a:r>
              <a:rPr lang="en-US" dirty="0"/>
              <a:t> </a:t>
            </a:r>
            <a:r>
              <a:rPr lang="en-US" dirty="0" err="1"/>
              <a:t>fotografías</a:t>
            </a:r>
            <a:r>
              <a:rPr lang="en-US" dirty="0"/>
              <a:t> o </a:t>
            </a:r>
            <a:r>
              <a:rPr lang="en-US" dirty="0" err="1"/>
              <a:t>graba</a:t>
            </a:r>
            <a:r>
              <a:rPr lang="en-US" dirty="0"/>
              <a:t> videos de la </a:t>
            </a:r>
            <a:r>
              <a:rPr lang="en-US" dirty="0" err="1"/>
              <a:t>escena</a:t>
            </a:r>
            <a:r>
              <a:rPr lang="en-US" dirty="0"/>
              <a:t> </a:t>
            </a:r>
            <a:r>
              <a:rPr lang="en-US" dirty="0" err="1"/>
              <a:t>puede</a:t>
            </a:r>
            <a:r>
              <a:rPr lang="en-US" dirty="0"/>
              <a:t> </a:t>
            </a:r>
            <a:r>
              <a:rPr lang="en-US" dirty="0" err="1"/>
              <a:t>recoger</a:t>
            </a:r>
            <a:r>
              <a:rPr lang="en-US" dirty="0"/>
              <a:t> </a:t>
            </a:r>
            <a:r>
              <a:rPr lang="en-US" dirty="0" err="1"/>
              <a:t>detalles</a:t>
            </a:r>
            <a:r>
              <a:rPr lang="en-US" dirty="0"/>
              <a:t> que se le </a:t>
            </a:r>
            <a:r>
              <a:rPr lang="en-US" dirty="0" err="1"/>
              <a:t>escapen</a:t>
            </a:r>
            <a:r>
              <a:rPr lang="en-US" dirty="0"/>
              <a:t> </a:t>
            </a:r>
            <a:r>
              <a:rPr lang="en-US" dirty="0" err="1"/>
              <a:t>durante</a:t>
            </a:r>
            <a:r>
              <a:rPr lang="en-US" dirty="0"/>
              <a:t> sus </a:t>
            </a:r>
            <a:r>
              <a:rPr lang="en-US" dirty="0" err="1"/>
              <a:t>observaciones</a:t>
            </a:r>
            <a:r>
              <a:rPr lang="en-US" dirty="0"/>
              <a:t> </a:t>
            </a:r>
            <a:r>
              <a:rPr lang="en-US" dirty="0" err="1"/>
              <a:t>iniciales</a:t>
            </a:r>
            <a:r>
              <a:rPr lang="en-US" dirty="0"/>
              <a:t> y </a:t>
            </a:r>
            <a:r>
              <a:rPr lang="en-US" dirty="0" err="1"/>
              <a:t>proporcionar</a:t>
            </a:r>
            <a:r>
              <a:rPr lang="en-US" dirty="0"/>
              <a:t> </a:t>
            </a:r>
            <a:r>
              <a:rPr lang="en-US" dirty="0" err="1"/>
              <a:t>información</a:t>
            </a:r>
            <a:r>
              <a:rPr lang="en-US" dirty="0"/>
              <a:t> </a:t>
            </a:r>
            <a:r>
              <a:rPr lang="en-US" dirty="0" err="1"/>
              <a:t>valiosa</a:t>
            </a:r>
            <a:r>
              <a:rPr lang="en-US" dirty="0"/>
              <a:t> para la </a:t>
            </a:r>
            <a:r>
              <a:rPr lang="en-US" dirty="0" err="1"/>
              <a:t>investigación</a:t>
            </a:r>
            <a:r>
              <a:rPr lang="en-US" dirty="0"/>
              <a:t>. Si </a:t>
            </a:r>
            <a:r>
              <a:rPr lang="en-US" dirty="0" err="1"/>
              <a:t>los</a:t>
            </a:r>
            <a:r>
              <a:rPr lang="en-US" dirty="0"/>
              <a:t> </a:t>
            </a:r>
            <a:r>
              <a:rPr lang="en-US" dirty="0" err="1"/>
              <a:t>servicios</a:t>
            </a:r>
            <a:r>
              <a:rPr lang="en-US" dirty="0"/>
              <a:t> de </a:t>
            </a:r>
            <a:r>
              <a:rPr lang="en-US" dirty="0" err="1"/>
              <a:t>emergencia</a:t>
            </a:r>
            <a:r>
              <a:rPr lang="en-US" dirty="0"/>
              <a:t> </a:t>
            </a:r>
            <a:r>
              <a:rPr lang="en-US" dirty="0" err="1"/>
              <a:t>están</a:t>
            </a:r>
            <a:r>
              <a:rPr lang="en-US" dirty="0"/>
              <a:t> </a:t>
            </a:r>
            <a:r>
              <a:rPr lang="en-US" dirty="0" err="1"/>
              <a:t>en</a:t>
            </a:r>
            <a:r>
              <a:rPr lang="en-US" dirty="0"/>
              <a:t> </a:t>
            </a:r>
            <a:r>
              <a:rPr lang="en-US" dirty="0" err="1"/>
              <a:t>el</a:t>
            </a:r>
            <a:r>
              <a:rPr lang="en-US" dirty="0"/>
              <a:t> </a:t>
            </a:r>
            <a:r>
              <a:rPr lang="en-US" dirty="0" err="1"/>
              <a:t>lugar</a:t>
            </a:r>
            <a:r>
              <a:rPr lang="en-US" dirty="0"/>
              <a:t> de </a:t>
            </a:r>
            <a:r>
              <a:rPr lang="en-US" dirty="0" err="1"/>
              <a:t>los</a:t>
            </a:r>
            <a:r>
              <a:rPr lang="en-US" dirty="0"/>
              <a:t> </a:t>
            </a:r>
            <a:r>
              <a:rPr lang="en-US" dirty="0" err="1"/>
              <a:t>hechos</a:t>
            </a:r>
            <a:r>
              <a:rPr lang="en-US" dirty="0"/>
              <a:t> con la </a:t>
            </a:r>
            <a:r>
              <a:rPr lang="en-US" dirty="0" err="1"/>
              <a:t>víctima</a:t>
            </a:r>
            <a:r>
              <a:rPr lang="en-US" dirty="0"/>
              <a:t>, </a:t>
            </a:r>
            <a:r>
              <a:rPr lang="en-US" dirty="0" err="1"/>
              <a:t>fotografíe</a:t>
            </a:r>
            <a:r>
              <a:rPr lang="en-US" dirty="0"/>
              <a:t> o </a:t>
            </a:r>
            <a:r>
              <a:rPr lang="en-US" dirty="0" err="1"/>
              <a:t>grabe</a:t>
            </a:r>
            <a:r>
              <a:rPr lang="en-US" dirty="0"/>
              <a:t> la </a:t>
            </a:r>
            <a:r>
              <a:rPr lang="en-US" dirty="0" err="1"/>
              <a:t>escena</a:t>
            </a:r>
            <a:r>
              <a:rPr lang="en-US" dirty="0"/>
              <a:t> sin </a:t>
            </a:r>
            <a:r>
              <a:rPr lang="en-US" dirty="0" err="1"/>
              <a:t>obstaculizar</a:t>
            </a:r>
            <a:r>
              <a:rPr lang="en-US" dirty="0"/>
              <a:t> </a:t>
            </a:r>
            <a:r>
              <a:rPr lang="en-US" dirty="0" err="1"/>
              <a:t>su</a:t>
            </a:r>
            <a:r>
              <a:rPr lang="en-US" dirty="0"/>
              <a:t> </a:t>
            </a:r>
            <a:r>
              <a:rPr lang="en-US" dirty="0" err="1"/>
              <a:t>trabajo</a:t>
            </a:r>
            <a:r>
              <a:rPr lang="en-US" dirty="0"/>
              <a:t>. </a:t>
            </a:r>
          </a:p>
          <a:p>
            <a:endParaRPr lang="en-US" dirty="0"/>
          </a:p>
          <a:p>
            <a:r>
              <a:rPr lang="en-US" dirty="0" err="1"/>
              <a:t>Algunos</a:t>
            </a:r>
            <a:r>
              <a:rPr lang="en-US" dirty="0"/>
              <a:t> </a:t>
            </a:r>
            <a:r>
              <a:rPr lang="en-US" dirty="0" err="1"/>
              <a:t>consejos</a:t>
            </a:r>
            <a:r>
              <a:rPr lang="en-US" dirty="0"/>
              <a:t> para </a:t>
            </a:r>
            <a:r>
              <a:rPr lang="en-US" dirty="0" err="1"/>
              <a:t>el</a:t>
            </a:r>
            <a:r>
              <a:rPr lang="en-US" dirty="0"/>
              <a:t> </a:t>
            </a:r>
            <a:r>
              <a:rPr lang="en-US" dirty="0" err="1"/>
              <a:t>proceso</a:t>
            </a:r>
            <a:r>
              <a:rPr lang="en-US" dirty="0"/>
              <a:t> de la </a:t>
            </a:r>
            <a:r>
              <a:rPr lang="en-US" dirty="0" err="1"/>
              <a:t>toma</a:t>
            </a:r>
            <a:r>
              <a:rPr lang="en-US" dirty="0"/>
              <a:t> de </a:t>
            </a:r>
            <a:r>
              <a:rPr lang="en-US" dirty="0" err="1"/>
              <a:t>fotografías</a:t>
            </a:r>
            <a:r>
              <a:rPr lang="en-US" dirty="0"/>
              <a:t>/</a:t>
            </a:r>
            <a:r>
              <a:rPr lang="en-US" dirty="0" err="1"/>
              <a:t>grabación</a:t>
            </a:r>
            <a:r>
              <a:rPr lang="en-US" dirty="0"/>
              <a:t> de videos:</a:t>
            </a:r>
          </a:p>
          <a:p>
            <a:endParaRPr lang="en-US" dirty="0"/>
          </a:p>
          <a:p>
            <a:pPr marL="285750" indent="-285750">
              <a:buFont typeface="Arial" panose="020B0604020202020204" pitchFamily="34" charset="0"/>
              <a:buChar char="•"/>
            </a:pPr>
            <a:r>
              <a:rPr lang="en-US" dirty="0" err="1"/>
              <a:t>Empiece</a:t>
            </a:r>
            <a:r>
              <a:rPr lang="en-US" dirty="0"/>
              <a:t> con </a:t>
            </a:r>
            <a:r>
              <a:rPr lang="en-US" dirty="0" err="1"/>
              <a:t>tomas</a:t>
            </a:r>
            <a:r>
              <a:rPr lang="en-US" dirty="0"/>
              <a:t> a </a:t>
            </a:r>
            <a:r>
              <a:rPr lang="en-US" dirty="0" err="1"/>
              <a:t>distancia</a:t>
            </a:r>
            <a:r>
              <a:rPr lang="en-US" dirty="0"/>
              <a:t> y </a:t>
            </a:r>
            <a:r>
              <a:rPr lang="en-US" dirty="0" err="1"/>
              <a:t>luego</a:t>
            </a:r>
            <a:r>
              <a:rPr lang="en-US" dirty="0"/>
              <a:t> </a:t>
            </a:r>
            <a:r>
              <a:rPr lang="en-US" dirty="0" err="1"/>
              <a:t>acérquese</a:t>
            </a:r>
            <a:r>
              <a:rPr lang="en-US" dirty="0"/>
              <a:t>.</a:t>
            </a:r>
          </a:p>
          <a:p>
            <a:pPr marL="285750" indent="-285750">
              <a:buFont typeface="Arial" panose="020B0604020202020204" pitchFamily="34" charset="0"/>
              <a:buChar char="•"/>
            </a:pPr>
            <a:r>
              <a:rPr lang="en-US" dirty="0"/>
              <a:t>Tome </a:t>
            </a:r>
            <a:r>
              <a:rPr lang="en-US" dirty="0" err="1"/>
              <a:t>fotografías</a:t>
            </a:r>
            <a:r>
              <a:rPr lang="en-US" dirty="0"/>
              <a:t>/videos </a:t>
            </a:r>
            <a:r>
              <a:rPr lang="en-US" dirty="0" err="1"/>
              <a:t>desde</a:t>
            </a:r>
            <a:r>
              <a:rPr lang="en-US" dirty="0"/>
              <a:t> </a:t>
            </a:r>
            <a:r>
              <a:rPr lang="en-US" dirty="0" err="1"/>
              <a:t>diferentes</a:t>
            </a:r>
            <a:r>
              <a:rPr lang="en-US" dirty="0"/>
              <a:t> </a:t>
            </a:r>
            <a:r>
              <a:rPr lang="en-US" dirty="0" err="1"/>
              <a:t>ángulos</a:t>
            </a:r>
            <a:r>
              <a:rPr lang="en-US" dirty="0"/>
              <a:t> para </a:t>
            </a:r>
            <a:r>
              <a:rPr lang="en-US" dirty="0" err="1"/>
              <a:t>mostrar</a:t>
            </a:r>
            <a:r>
              <a:rPr lang="en-US" dirty="0"/>
              <a:t> las </a:t>
            </a:r>
            <a:r>
              <a:rPr lang="en-US" dirty="0" err="1"/>
              <a:t>relaciones</a:t>
            </a:r>
            <a:r>
              <a:rPr lang="en-US" dirty="0"/>
              <a:t> entre </a:t>
            </a:r>
            <a:r>
              <a:rPr lang="en-US" dirty="0" err="1"/>
              <a:t>los</a:t>
            </a:r>
            <a:r>
              <a:rPr lang="en-US" dirty="0"/>
              <a:t> </a:t>
            </a:r>
            <a:r>
              <a:rPr lang="en-US" dirty="0" err="1"/>
              <a:t>objetos</a:t>
            </a:r>
            <a:r>
              <a:rPr lang="en-US" dirty="0"/>
              <a:t>.</a:t>
            </a:r>
          </a:p>
          <a:p>
            <a:pPr marL="285750" indent="-285750">
              <a:buFont typeface="Arial" panose="020B0604020202020204" pitchFamily="34" charset="0"/>
              <a:buChar char="•"/>
            </a:pPr>
            <a:r>
              <a:rPr lang="en-US" dirty="0" err="1"/>
              <a:t>Haga</a:t>
            </a:r>
            <a:r>
              <a:rPr lang="en-US" dirty="0"/>
              <a:t> videos de 360° y tome </a:t>
            </a:r>
            <a:r>
              <a:rPr lang="en-US" dirty="0" err="1"/>
              <a:t>fotografías</a:t>
            </a:r>
            <a:r>
              <a:rPr lang="en-US" dirty="0"/>
              <a:t> </a:t>
            </a:r>
            <a:r>
              <a:rPr lang="en-US" dirty="0" err="1"/>
              <a:t>panorámicas</a:t>
            </a:r>
            <a:r>
              <a:rPr lang="en-US" dirty="0"/>
              <a:t> para </a:t>
            </a:r>
            <a:r>
              <a:rPr lang="en-US" dirty="0" err="1"/>
              <a:t>captar</a:t>
            </a:r>
            <a:r>
              <a:rPr lang="en-US" dirty="0"/>
              <a:t> </a:t>
            </a:r>
            <a:r>
              <a:rPr lang="en-US" dirty="0" err="1"/>
              <a:t>el</a:t>
            </a:r>
            <a:r>
              <a:rPr lang="en-US" dirty="0"/>
              <a:t> </a:t>
            </a:r>
            <a:r>
              <a:rPr lang="en-US" dirty="0" err="1"/>
              <a:t>máximo</a:t>
            </a:r>
            <a:r>
              <a:rPr lang="en-US" dirty="0"/>
              <a:t> de la </a:t>
            </a:r>
            <a:r>
              <a:rPr lang="en-US" dirty="0" err="1"/>
              <a:t>escena</a:t>
            </a:r>
            <a:r>
              <a:rPr lang="en-US" dirty="0"/>
              <a:t>.</a:t>
            </a:r>
          </a:p>
          <a:p>
            <a:pPr marL="285750" indent="-285750">
              <a:buFont typeface="Arial" panose="020B0604020202020204" pitchFamily="34" charset="0"/>
              <a:buChar char="•"/>
            </a:pPr>
            <a:r>
              <a:rPr lang="en-US" dirty="0"/>
              <a:t>Para </a:t>
            </a:r>
            <a:r>
              <a:rPr lang="en-US" dirty="0" err="1"/>
              <a:t>los</a:t>
            </a:r>
            <a:r>
              <a:rPr lang="en-US" dirty="0"/>
              <a:t> </a:t>
            </a:r>
            <a:r>
              <a:rPr lang="en-US" dirty="0" err="1"/>
              <a:t>primeros</a:t>
            </a:r>
            <a:r>
              <a:rPr lang="en-US" dirty="0"/>
              <a:t> </a:t>
            </a:r>
            <a:r>
              <a:rPr lang="en-US" dirty="0" err="1"/>
              <a:t>planos</a:t>
            </a:r>
            <a:r>
              <a:rPr lang="en-US" dirty="0"/>
              <a:t>, </a:t>
            </a:r>
            <a:r>
              <a:rPr lang="en-US" dirty="0" err="1"/>
              <a:t>incluya</a:t>
            </a:r>
            <a:r>
              <a:rPr lang="en-US" dirty="0"/>
              <a:t> un </a:t>
            </a:r>
            <a:r>
              <a:rPr lang="en-US" dirty="0" err="1"/>
              <a:t>objeto</a:t>
            </a:r>
            <a:r>
              <a:rPr lang="en-US" dirty="0"/>
              <a:t> que </a:t>
            </a:r>
            <a:r>
              <a:rPr lang="en-US" dirty="0" err="1"/>
              <a:t>indique</a:t>
            </a:r>
            <a:r>
              <a:rPr lang="en-US" dirty="0"/>
              <a:t> </a:t>
            </a:r>
            <a:r>
              <a:rPr lang="en-US" dirty="0" err="1"/>
              <a:t>el</a:t>
            </a:r>
            <a:r>
              <a:rPr lang="en-US" dirty="0"/>
              <a:t> </a:t>
            </a:r>
            <a:r>
              <a:rPr lang="en-US" dirty="0" err="1"/>
              <a:t>tamaño</a:t>
            </a:r>
            <a:r>
              <a:rPr lang="en-US" dirty="0"/>
              <a:t> </a:t>
            </a:r>
            <a:r>
              <a:rPr lang="en-US" dirty="0" err="1"/>
              <a:t>relativo</a:t>
            </a:r>
            <a:r>
              <a:rPr lang="en-US" dirty="0"/>
              <a:t>, </a:t>
            </a:r>
            <a:r>
              <a:rPr lang="en-US" dirty="0" err="1"/>
              <a:t>como</a:t>
            </a:r>
            <a:r>
              <a:rPr lang="en-US" dirty="0"/>
              <a:t> </a:t>
            </a:r>
            <a:r>
              <a:rPr lang="en-US" dirty="0" err="1"/>
              <a:t>una</a:t>
            </a:r>
            <a:r>
              <a:rPr lang="en-US" dirty="0"/>
              <a:t> </a:t>
            </a:r>
            <a:r>
              <a:rPr lang="en-US" dirty="0" err="1"/>
              <a:t>regla</a:t>
            </a:r>
            <a:r>
              <a:rPr lang="en-US" dirty="0"/>
              <a:t> o un </a:t>
            </a:r>
            <a:r>
              <a:rPr lang="en-US" dirty="0" err="1"/>
              <a:t>billete</a:t>
            </a:r>
            <a:r>
              <a:rPr lang="en-US" dirty="0"/>
              <a:t> de un </a:t>
            </a:r>
            <a:r>
              <a:rPr lang="en-US" dirty="0" err="1"/>
              <a:t>dólar</a:t>
            </a:r>
            <a:r>
              <a:rPr lang="en-US" dirty="0"/>
              <a:t>.</a:t>
            </a:r>
          </a:p>
          <a:p>
            <a:pPr marL="285750" indent="-285750">
              <a:buFont typeface="Arial" panose="020B0604020202020204" pitchFamily="34" charset="0"/>
              <a:buChar char="•"/>
            </a:pPr>
            <a:r>
              <a:rPr lang="en-US" dirty="0"/>
              <a:t>Narre </a:t>
            </a:r>
            <a:r>
              <a:rPr lang="en-US" dirty="0" err="1"/>
              <a:t>mientras</a:t>
            </a:r>
            <a:r>
              <a:rPr lang="en-US" dirty="0"/>
              <a:t> </a:t>
            </a:r>
            <a:r>
              <a:rPr lang="en-US" dirty="0" err="1"/>
              <a:t>graba</a:t>
            </a:r>
            <a:r>
              <a:rPr lang="en-US" dirty="0"/>
              <a:t> y </a:t>
            </a:r>
            <a:r>
              <a:rPr lang="en-US" dirty="0" err="1"/>
              <a:t>etiquete</a:t>
            </a:r>
            <a:r>
              <a:rPr lang="en-US" dirty="0"/>
              <a:t> sus </a:t>
            </a:r>
            <a:r>
              <a:rPr lang="en-US" dirty="0" err="1"/>
              <a:t>fotografías</a:t>
            </a:r>
            <a:r>
              <a:rPr lang="en-US" dirty="0"/>
              <a:t> con </a:t>
            </a:r>
            <a:r>
              <a:rPr lang="en-US" dirty="0" err="1"/>
              <a:t>detalles</a:t>
            </a:r>
            <a:r>
              <a:rPr lang="en-US" dirty="0"/>
              <a:t> </a:t>
            </a:r>
            <a:r>
              <a:rPr lang="en-US" dirty="0" err="1"/>
              <a:t>como</a:t>
            </a:r>
            <a:r>
              <a:rPr lang="en-US" dirty="0"/>
              <a:t> la </a:t>
            </a:r>
            <a:r>
              <a:rPr lang="en-US" dirty="0" err="1"/>
              <a:t>fecha</a:t>
            </a:r>
            <a:r>
              <a:rPr lang="en-US" dirty="0"/>
              <a:t>, la hora, </a:t>
            </a:r>
            <a:r>
              <a:rPr lang="en-US" dirty="0" err="1"/>
              <a:t>el</a:t>
            </a:r>
            <a:r>
              <a:rPr lang="en-US" dirty="0"/>
              <a:t> </a:t>
            </a:r>
            <a:r>
              <a:rPr lang="en-US" dirty="0" err="1"/>
              <a:t>lugar</a:t>
            </a:r>
            <a:r>
              <a:rPr lang="en-US" dirty="0"/>
              <a:t>, </a:t>
            </a:r>
            <a:r>
              <a:rPr lang="en-US" dirty="0" err="1"/>
              <a:t>el</a:t>
            </a:r>
            <a:r>
              <a:rPr lang="en-US" dirty="0"/>
              <a:t> </a:t>
            </a:r>
            <a:r>
              <a:rPr lang="en-US" dirty="0" err="1"/>
              <a:t>sujeto</a:t>
            </a:r>
            <a:r>
              <a:rPr lang="en-US" dirty="0"/>
              <a:t>, las </a:t>
            </a:r>
            <a:r>
              <a:rPr lang="en-US" dirty="0" err="1"/>
              <a:t>condiciones</a:t>
            </a:r>
            <a:r>
              <a:rPr lang="en-US" dirty="0"/>
              <a:t> del </a:t>
            </a:r>
            <a:r>
              <a:rPr lang="en-US" dirty="0" err="1"/>
              <a:t>tiempo</a:t>
            </a:r>
            <a:r>
              <a:rPr lang="en-US" dirty="0"/>
              <a:t>, las </a:t>
            </a:r>
            <a:r>
              <a:rPr lang="en-US" dirty="0" err="1"/>
              <a:t>medidas</a:t>
            </a:r>
            <a:r>
              <a:rPr lang="en-US" dirty="0"/>
              <a:t> y </a:t>
            </a:r>
            <a:r>
              <a:rPr lang="en-US" dirty="0" err="1"/>
              <a:t>el</a:t>
            </a:r>
            <a:r>
              <a:rPr lang="en-US" dirty="0"/>
              <a:t> </a:t>
            </a:r>
            <a:r>
              <a:rPr lang="en-US" dirty="0" err="1"/>
              <a:t>nombre</a:t>
            </a:r>
            <a:r>
              <a:rPr lang="en-US" dirty="0"/>
              <a:t> del </a:t>
            </a:r>
            <a:r>
              <a:rPr lang="en-US" dirty="0" err="1"/>
              <a:t>videógrafo</a:t>
            </a:r>
            <a:r>
              <a:rPr lang="en-US" dirty="0"/>
              <a:t>/</a:t>
            </a:r>
            <a:r>
              <a:rPr lang="en-US" dirty="0" err="1"/>
              <a:t>fotógrafo</a:t>
            </a:r>
            <a:r>
              <a:rPr lang="en-US" dirty="0"/>
              <a:t>.</a:t>
            </a:r>
          </a:p>
          <a:p>
            <a:pPr marL="285750" indent="-285750">
              <a:buFont typeface="Arial" panose="020B0604020202020204" pitchFamily="34" charset="0"/>
              <a:buChar char="•"/>
            </a:pPr>
            <a:r>
              <a:rPr lang="en-US" dirty="0"/>
              <a:t>Si hay un </a:t>
            </a:r>
            <a:r>
              <a:rPr lang="en-US" dirty="0" err="1"/>
              <a:t>vehículo</a:t>
            </a:r>
            <a:r>
              <a:rPr lang="en-US" dirty="0"/>
              <a:t> </a:t>
            </a:r>
            <a:r>
              <a:rPr lang="en-US" dirty="0" err="1"/>
              <a:t>implicado</a:t>
            </a:r>
            <a:r>
              <a:rPr lang="en-US" dirty="0"/>
              <a:t>, </a:t>
            </a:r>
            <a:r>
              <a:rPr lang="en-US" dirty="0" err="1"/>
              <a:t>grabe</a:t>
            </a:r>
            <a:r>
              <a:rPr lang="en-US" dirty="0"/>
              <a:t> un video/tome </a:t>
            </a:r>
            <a:r>
              <a:rPr lang="en-US" dirty="0" err="1"/>
              <a:t>una</a:t>
            </a:r>
            <a:r>
              <a:rPr lang="en-US" dirty="0"/>
              <a:t> </a:t>
            </a:r>
            <a:r>
              <a:rPr lang="en-US" dirty="0" err="1"/>
              <a:t>fotografía</a:t>
            </a:r>
            <a:r>
              <a:rPr lang="en-US" dirty="0"/>
              <a:t> tanto de la </a:t>
            </a:r>
            <a:r>
              <a:rPr lang="en-US" dirty="0" err="1"/>
              <a:t>dirección</a:t>
            </a:r>
            <a:r>
              <a:rPr lang="en-US" dirty="0"/>
              <a:t> de </a:t>
            </a:r>
            <a:r>
              <a:rPr lang="en-US" dirty="0" err="1"/>
              <a:t>ida</a:t>
            </a:r>
            <a:r>
              <a:rPr lang="en-US" dirty="0"/>
              <a:t> </a:t>
            </a:r>
            <a:r>
              <a:rPr lang="en-US" dirty="0" err="1"/>
              <a:t>como</a:t>
            </a:r>
            <a:r>
              <a:rPr lang="en-US" dirty="0"/>
              <a:t> la de Vuelta</a:t>
            </a:r>
          </a:p>
          <a:p>
            <a:endParaRPr lang="en-US" sz="300" dirty="0"/>
          </a:p>
          <a:p>
            <a:r>
              <a:rPr lang="en-US" dirty="0"/>
              <a:t>Mire </a:t>
            </a:r>
            <a:r>
              <a:rPr lang="en-US" dirty="0" err="1"/>
              <a:t>el</a:t>
            </a:r>
            <a:r>
              <a:rPr lang="en-US" dirty="0"/>
              <a:t> video </a:t>
            </a:r>
            <a:r>
              <a:rPr lang="en-US" dirty="0" err="1"/>
              <a:t>en</a:t>
            </a:r>
            <a:r>
              <a:rPr lang="en-US" dirty="0"/>
              <a:t> la </a:t>
            </a:r>
            <a:r>
              <a:rPr lang="en-US" dirty="0" err="1"/>
              <a:t>siguiente</a:t>
            </a:r>
            <a:r>
              <a:rPr lang="en-US" dirty="0"/>
              <a:t> </a:t>
            </a:r>
            <a:r>
              <a:rPr lang="en-US" dirty="0" err="1"/>
              <a:t>diapositiva</a:t>
            </a:r>
            <a:r>
              <a:rPr lang="en-US" dirty="0"/>
              <a:t> para </a:t>
            </a:r>
            <a:r>
              <a:rPr lang="en-US" dirty="0" err="1"/>
              <a:t>escuchar</a:t>
            </a:r>
            <a:r>
              <a:rPr lang="en-US" dirty="0"/>
              <a:t> la </a:t>
            </a:r>
            <a:r>
              <a:rPr lang="en-US" dirty="0" err="1"/>
              <a:t>experiencia</a:t>
            </a:r>
            <a:r>
              <a:rPr lang="en-US" dirty="0"/>
              <a:t> de un </a:t>
            </a:r>
            <a:r>
              <a:rPr lang="en-US" dirty="0" err="1"/>
              <a:t>investigador</a:t>
            </a:r>
            <a:r>
              <a:rPr lang="en-US" dirty="0"/>
              <a:t> al </a:t>
            </a:r>
            <a:r>
              <a:rPr lang="en-US" dirty="0" err="1"/>
              <a:t>fotografiar</a:t>
            </a:r>
            <a:r>
              <a:rPr lang="en-US" dirty="0"/>
              <a:t> la </a:t>
            </a:r>
            <a:r>
              <a:rPr lang="en-US" dirty="0" err="1"/>
              <a:t>escena</a:t>
            </a:r>
            <a:r>
              <a:rPr lang="en-US" dirty="0"/>
              <a:t> de un </a:t>
            </a:r>
            <a:r>
              <a:rPr lang="en-US" dirty="0" err="1"/>
              <a:t>accidente</a:t>
            </a:r>
            <a:r>
              <a:rPr lang="en-US" dirty="0"/>
              <a:t>.</a:t>
            </a:r>
          </a:p>
        </p:txBody>
      </p:sp>
      <p:pic>
        <p:nvPicPr>
          <p:cNvPr id="5" name="Picture 4">
            <a:extLst>
              <a:ext uri="{FF2B5EF4-FFF2-40B4-BE49-F238E27FC236}">
                <a16:creationId xmlns:a16="http://schemas.microsoft.com/office/drawing/2014/main" id="{75C63930-A7D1-4553-991B-0447953BF54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518298" cy="5927622"/>
          </a:xfrm>
          <a:prstGeom prst="rect">
            <a:avLst/>
          </a:prstGeom>
        </p:spPr>
      </p:pic>
      <p:sp>
        <p:nvSpPr>
          <p:cNvPr id="8" name="Google Shape;102;p2">
            <a:extLst>
              <a:ext uri="{FF2B5EF4-FFF2-40B4-BE49-F238E27FC236}">
                <a16:creationId xmlns:a16="http://schemas.microsoft.com/office/drawing/2014/main" id="{BE3F6FD6-DC8F-4182-8A3B-182669467A9C}"/>
              </a:ext>
            </a:extLst>
          </p:cNvPr>
          <p:cNvSpPr txBox="1"/>
          <p:nvPr/>
        </p:nvSpPr>
        <p:spPr>
          <a:xfrm>
            <a:off x="202630" y="5960955"/>
            <a:ext cx="7063932"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INVESTIGACIÓN DE ACCIDENTES: </a:t>
            </a:r>
            <a:r>
              <a:rPr lang="en-US" sz="2800" b="1" i="1" dirty="0" err="1">
                <a:solidFill>
                  <a:schemeClr val="lt1"/>
                </a:solidFill>
                <a:latin typeface="Verdana"/>
                <a:ea typeface="Verdana"/>
                <a:cs typeface="Verdana"/>
                <a:sym typeface="Verdana"/>
              </a:rPr>
              <a:t>Recopilar</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información</a:t>
            </a:r>
            <a:endParaRPr lang="en-US" sz="1400" b="0" i="0" u="none" strike="noStrike" cap="none" dirty="0">
              <a:solidFill>
                <a:srgbClr val="000000"/>
              </a:solidFill>
              <a:latin typeface="Arial"/>
              <a:ea typeface="Arial"/>
              <a:cs typeface="Arial"/>
              <a:sym typeface="Arial"/>
            </a:endParaRPr>
          </a:p>
        </p:txBody>
      </p:sp>
      <p:pic>
        <p:nvPicPr>
          <p:cNvPr id="7" name="Picture 6" descr="Módulo 1">
            <a:extLst>
              <a:ext uri="{FF2B5EF4-FFF2-40B4-BE49-F238E27FC236}">
                <a16:creationId xmlns:a16="http://schemas.microsoft.com/office/drawing/2014/main" id="{D7AC5FF7-084F-4B75-8244-D7FC62C6EA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6437" y="5944191"/>
            <a:ext cx="3984776" cy="976661"/>
          </a:xfrm>
          <a:prstGeom prst="rect">
            <a:avLst/>
          </a:prstGeom>
        </p:spPr>
      </p:pic>
    </p:spTree>
    <p:extLst>
      <p:ext uri="{BB962C8B-B14F-4D97-AF65-F5344CB8AC3E}">
        <p14:creationId xmlns:p14="http://schemas.microsoft.com/office/powerpoint/2010/main" val="20442292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4">
            <a:extLst>
              <a:ext uri="{C183D7F6-B498-43B3-948B-1728B52AA6E4}">
                <adec:decorative xmlns:adec="http://schemas.microsoft.com/office/drawing/2017/decorative" val="1"/>
              </a:ext>
            </a:extLst>
          </p:cNvPr>
          <p:cNvSpPr/>
          <p:nvPr/>
        </p:nvSpPr>
        <p:spPr>
          <a:xfrm>
            <a:off x="-11232" y="5860556"/>
            <a:ext cx="12192000" cy="1000125"/>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 name="Title 2">
            <a:extLst>
              <a:ext uri="{FF2B5EF4-FFF2-40B4-BE49-F238E27FC236}">
                <a16:creationId xmlns:a16="http://schemas.microsoft.com/office/drawing/2014/main" id="{A49D5436-BD26-4DE8-B1B3-0C62F0176845}"/>
              </a:ext>
            </a:extLst>
          </p:cNvPr>
          <p:cNvSpPr>
            <a:spLocks noGrp="1"/>
          </p:cNvSpPr>
          <p:nvPr>
            <p:ph type="title" idx="4294967295"/>
          </p:nvPr>
        </p:nvSpPr>
        <p:spPr>
          <a:xfrm>
            <a:off x="0" y="28110"/>
            <a:ext cx="12192000" cy="5822921"/>
          </a:xfrm>
          <a:prstGeom prst="rect">
            <a:avLst/>
          </a:prstGeom>
          <a:solidFill>
            <a:schemeClr val="tx1"/>
          </a:solidFill>
          <a:ln w="25400" cap="flat" cmpd="sng" algn="ctr">
            <a:solidFill>
              <a:schemeClr val="tx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0" cap="none" spc="0" normalizeH="0" baseline="0" noProof="0" dirty="0">
                <a:ln>
                  <a:noFill/>
                </a:ln>
                <a:solidFill>
                  <a:schemeClr val="lt1"/>
                </a:solidFill>
                <a:effectLst/>
                <a:uLnTx/>
                <a:uFillTx/>
                <a:latin typeface="+mn-lt"/>
                <a:ea typeface="+mn-ea"/>
                <a:cs typeface="+mn-cs"/>
                <a:sym typeface="Arial"/>
                <a:hlinkClick r:id="rId3" tooltip="La Importancia de documentar con Imágenes"/>
              </a:rPr>
              <a:t>La </a:t>
            </a:r>
            <a:r>
              <a:rPr kumimoji="0" lang="en-US" sz="4400" b="0" i="0" u="none" strike="noStrike" kern="0" cap="none" spc="0" normalizeH="0" baseline="0" noProof="0" dirty="0" err="1">
                <a:ln>
                  <a:noFill/>
                </a:ln>
                <a:solidFill>
                  <a:schemeClr val="lt1"/>
                </a:solidFill>
                <a:effectLst/>
                <a:uLnTx/>
                <a:uFillTx/>
                <a:latin typeface="+mn-lt"/>
                <a:ea typeface="+mn-ea"/>
                <a:cs typeface="+mn-cs"/>
                <a:sym typeface="Arial"/>
                <a:hlinkClick r:id="rId3" tooltip="La Importancia de documentar con Imágenes"/>
              </a:rPr>
              <a:t>Importancia</a:t>
            </a:r>
            <a:r>
              <a:rPr kumimoji="0" lang="en-US" sz="4400" b="0" i="0" u="none" strike="noStrike" kern="0" cap="none" spc="0" normalizeH="0" baseline="0" noProof="0" dirty="0">
                <a:ln>
                  <a:noFill/>
                </a:ln>
                <a:solidFill>
                  <a:schemeClr val="lt1"/>
                </a:solidFill>
                <a:effectLst/>
                <a:uLnTx/>
                <a:uFillTx/>
                <a:latin typeface="+mn-lt"/>
                <a:ea typeface="+mn-ea"/>
                <a:cs typeface="+mn-cs"/>
                <a:sym typeface="Arial"/>
                <a:hlinkClick r:id="rId3" tooltip="La Importancia de documentar con Imágenes"/>
              </a:rPr>
              <a:t> de </a:t>
            </a:r>
            <a:r>
              <a:rPr kumimoji="0" lang="en-US" sz="4400" b="0" i="0" u="none" strike="noStrike" kern="0" cap="none" spc="0" normalizeH="0" baseline="0" noProof="0" dirty="0" err="1">
                <a:ln>
                  <a:noFill/>
                </a:ln>
                <a:solidFill>
                  <a:schemeClr val="lt1"/>
                </a:solidFill>
                <a:effectLst/>
                <a:uLnTx/>
                <a:uFillTx/>
                <a:latin typeface="+mn-lt"/>
                <a:ea typeface="+mn-ea"/>
                <a:cs typeface="+mn-cs"/>
                <a:sym typeface="Arial"/>
                <a:hlinkClick r:id="rId3" tooltip="La Importancia de documentar con Imágenes"/>
              </a:rPr>
              <a:t>Documentar</a:t>
            </a:r>
            <a:endParaRPr kumimoji="0" lang="en-US" sz="4400" b="0" i="0" u="none" strike="noStrike" kern="0" cap="none" spc="0" normalizeH="0" baseline="0" noProof="0" dirty="0">
              <a:ln>
                <a:noFill/>
              </a:ln>
              <a:solidFill>
                <a:schemeClr val="lt1"/>
              </a:solidFill>
              <a:effectLst/>
              <a:uLnTx/>
              <a:uFillTx/>
              <a:latin typeface="+mn-lt"/>
              <a:ea typeface="+mn-ea"/>
              <a:cs typeface="+mn-cs"/>
              <a:sym typeface="Arial"/>
              <a:hlinkClick r:id="rId3" tooltip="La Importancia de documentar con Imágenes"/>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0" cap="none" spc="0" normalizeH="0" baseline="0" noProof="0" dirty="0">
                <a:ln>
                  <a:noFill/>
                </a:ln>
                <a:solidFill>
                  <a:schemeClr val="lt1"/>
                </a:solidFill>
                <a:effectLst/>
                <a:uLnTx/>
                <a:uFillTx/>
                <a:latin typeface="+mn-lt"/>
                <a:ea typeface="+mn-ea"/>
                <a:cs typeface="+mn-cs"/>
                <a:sym typeface="Arial"/>
                <a:hlinkClick r:id="rId3" tooltip="La Importancia de documentar con Imágenes"/>
              </a:rPr>
              <a:t>con </a:t>
            </a:r>
            <a:r>
              <a:rPr kumimoji="0" lang="en-US" sz="4400" b="0" i="0" u="none" strike="noStrike" kern="0" cap="none" spc="0" normalizeH="0" baseline="0" noProof="0" dirty="0" err="1">
                <a:ln>
                  <a:noFill/>
                </a:ln>
                <a:solidFill>
                  <a:schemeClr val="lt1"/>
                </a:solidFill>
                <a:effectLst/>
                <a:uLnTx/>
                <a:uFillTx/>
                <a:latin typeface="+mn-lt"/>
                <a:ea typeface="+mn-ea"/>
                <a:cs typeface="+mn-cs"/>
                <a:sym typeface="Arial"/>
                <a:hlinkClick r:id="rId3" tooltip="La Importancia de documentar con Imágenes"/>
              </a:rPr>
              <a:t>Imágenes</a:t>
            </a:r>
            <a:endParaRPr kumimoji="0" lang="en-US" sz="4400" b="0" i="0" u="none" strike="noStrike" kern="0" cap="none" spc="0" normalizeH="0" baseline="0" noProof="0" dirty="0">
              <a:ln>
                <a:noFill/>
              </a:ln>
              <a:solidFill>
                <a:schemeClr val="lt1"/>
              </a:solidFill>
              <a:effectLst/>
              <a:uLnTx/>
              <a:uFillTx/>
              <a:latin typeface="+mn-lt"/>
              <a:ea typeface="+mn-ea"/>
              <a:cs typeface="+mn-cs"/>
              <a:sym typeface="Arial"/>
            </a:endParaRPr>
          </a:p>
        </p:txBody>
      </p:sp>
      <p:pic>
        <p:nvPicPr>
          <p:cNvPr id="6" name="Picture 5" descr="Módulo 1">
            <a:extLst>
              <a:ext uri="{FF2B5EF4-FFF2-40B4-BE49-F238E27FC236}">
                <a16:creationId xmlns:a16="http://schemas.microsoft.com/office/drawing/2014/main" id="{2F5DF325-0BA1-4A1C-AEFA-D5AF4EBCF7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6437" y="5869760"/>
            <a:ext cx="3984776" cy="976661"/>
          </a:xfrm>
          <a:prstGeom prst="rect">
            <a:avLst/>
          </a:prstGeom>
        </p:spPr>
      </p:pic>
      <p:sp>
        <p:nvSpPr>
          <p:cNvPr id="8" name="Google Shape;102;p2">
            <a:extLst>
              <a:ext uri="{FF2B5EF4-FFF2-40B4-BE49-F238E27FC236}">
                <a16:creationId xmlns:a16="http://schemas.microsoft.com/office/drawing/2014/main" id="{E9DA1F07-CF43-4F21-8B74-DA3B130DD6F8}"/>
              </a:ext>
            </a:extLst>
          </p:cNvPr>
          <p:cNvSpPr txBox="1"/>
          <p:nvPr/>
        </p:nvSpPr>
        <p:spPr>
          <a:xfrm>
            <a:off x="202630" y="5875611"/>
            <a:ext cx="7054204"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INVESTIGACIÓN DE ACCIDENTES: </a:t>
            </a:r>
            <a:r>
              <a:rPr lang="en-US" sz="2800" b="1" i="1" dirty="0" err="1">
                <a:solidFill>
                  <a:schemeClr val="lt1"/>
                </a:solidFill>
                <a:latin typeface="Verdana"/>
                <a:ea typeface="Verdana"/>
                <a:cs typeface="Verdana"/>
                <a:sym typeface="Verdana"/>
              </a:rPr>
              <a:t>Recopilar</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información</a:t>
            </a:r>
            <a:endParaRPr lang="en-US"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5" name="Title 4">
            <a:extLst>
              <a:ext uri="{FF2B5EF4-FFF2-40B4-BE49-F238E27FC236}">
                <a16:creationId xmlns:a16="http://schemas.microsoft.com/office/drawing/2014/main" id="{DC2272F0-FA37-3B7D-08A2-6215E0F41446}"/>
              </a:ext>
            </a:extLst>
          </p:cNvPr>
          <p:cNvSpPr txBox="1">
            <a:spLocks noGrp="1"/>
          </p:cNvSpPr>
          <p:nvPr>
            <p:ph type="title" idx="4294967295"/>
          </p:nvPr>
        </p:nvSpPr>
        <p:spPr>
          <a:xfrm>
            <a:off x="5719156" y="197983"/>
            <a:ext cx="6274351"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US" sz="2800" b="0" i="0" u="none" strike="noStrike" kern="0" cap="none" spc="0" normalizeH="0" baseline="0" noProof="0" dirty="0">
                <a:ln>
                  <a:noFill/>
                </a:ln>
                <a:solidFill>
                  <a:srgbClr val="000000"/>
                </a:solidFill>
                <a:effectLst/>
                <a:uLnTx/>
                <a:uFillTx/>
                <a:latin typeface="+mj-lt"/>
                <a:ea typeface="Calibri" panose="020F0502020204030204" pitchFamily="34" charset="0"/>
                <a:cs typeface="Mangal" panose="02040503050203030202" pitchFamily="18" charset="0"/>
                <a:sym typeface="Arial"/>
              </a:rPr>
              <a:t>Descargo de responsabilidad</a:t>
            </a:r>
            <a:endParaRPr kumimoji="0" lang="en-US"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4" name="Google Shape;104;p2"/>
          <p:cNvSpPr txBox="1"/>
          <p:nvPr/>
        </p:nvSpPr>
        <p:spPr>
          <a:xfrm>
            <a:off x="5719156" y="902670"/>
            <a:ext cx="6274351" cy="4312935"/>
          </a:xfrm>
          <a:prstGeom prst="rect">
            <a:avLst/>
          </a:prstGeom>
          <a:noFill/>
          <a:ln>
            <a:noFill/>
          </a:ln>
        </p:spPr>
        <p:txBody>
          <a:bodyPr spcFirstLastPara="1" wrap="square" lIns="91425" tIns="45700" rIns="91425" bIns="45700" anchor="t" anchorCtr="0">
            <a:spAutoFit/>
          </a:bodyPr>
          <a:lstStyle/>
          <a:p>
            <a:pPr marL="0" marR="0">
              <a:lnSpc>
                <a:spcPct val="115000"/>
              </a:lnSpc>
              <a:spcBef>
                <a:spcPts val="0"/>
              </a:spcBef>
              <a:spcAft>
                <a:spcPts val="1000"/>
              </a:spcAft>
            </a:pPr>
            <a:r>
              <a:rPr lang="es-US" sz="1600" dirty="0">
                <a:effectLst/>
                <a:latin typeface="+mn-lt"/>
                <a:ea typeface="Calibri" panose="020F0502020204030204" pitchFamily="34" charset="0"/>
                <a:cs typeface="Mangal" panose="02040503050203030202" pitchFamily="18" charset="0"/>
              </a:rPr>
              <a:t>Este programa de capacitación en línea se creó con el objetivo de ayudarlo a adquirir los conocimientos básicos necesarios para llevar a cabo una investigación de accidente eficaz y completar un informe de investigación de accidente. Este curso ayuda a cumplir con los </a:t>
            </a:r>
            <a:r>
              <a:rPr lang="es-US" sz="1600" dirty="0">
                <a:effectLst/>
                <a:latin typeface="+mn-lt"/>
                <a:ea typeface="Calibri" panose="020F0502020204030204" pitchFamily="34" charset="0"/>
                <a:cs typeface="Mangal" panose="02040503050203030202" pitchFamily="18" charset="0"/>
                <a:hlinkClick r:id="rId3"/>
              </a:rPr>
              <a:t>requisitos</a:t>
            </a:r>
            <a:r>
              <a:rPr lang="es-US" sz="1600" dirty="0">
                <a:effectLst/>
                <a:latin typeface="+mn-lt"/>
                <a:ea typeface="Calibri" panose="020F0502020204030204" pitchFamily="34" charset="0"/>
                <a:cs typeface="Mangal" panose="02040503050203030202" pitchFamily="18" charset="0"/>
              </a:rPr>
              <a:t> de los miembros del comité de seguridad en cuanto a la capacitación en principios de investigación de accidente e incidente. Su empleador tiene la responsabilidad de ampliar la capacitación específica con su organización, como formularios, políticas y prácticas. Los fabricantes, productos o servicios que aparecen en este material son sólo para fines informativos y no constituyen un respaldo de </a:t>
            </a:r>
            <a:r>
              <a:rPr lang="es-US" sz="1600" dirty="0" err="1">
                <a:effectLst/>
                <a:latin typeface="+mn-lt"/>
                <a:ea typeface="Calibri" panose="020F0502020204030204" pitchFamily="34" charset="0"/>
                <a:cs typeface="Mangal" panose="02040503050203030202" pitchFamily="18" charset="0"/>
              </a:rPr>
              <a:t>Oregon</a:t>
            </a:r>
            <a:r>
              <a:rPr lang="es-US" sz="1600" dirty="0">
                <a:effectLst/>
                <a:latin typeface="+mn-lt"/>
                <a:ea typeface="Calibri" panose="020F0502020204030204" pitchFamily="34" charset="0"/>
                <a:cs typeface="Mangal" panose="02040503050203030202" pitchFamily="18" charset="0"/>
              </a:rPr>
              <a:t> OSHA.</a:t>
            </a:r>
            <a:endParaRPr lang="en-US" sz="1600" dirty="0">
              <a:effectLst/>
              <a:latin typeface="+mn-lt"/>
              <a:ea typeface="Calibri" panose="020F0502020204030204" pitchFamily="34" charset="0"/>
              <a:cs typeface="Mangal" panose="02040503050203030202" pitchFamily="18" charset="0"/>
            </a:endParaRPr>
          </a:p>
          <a:p>
            <a:pPr marL="0" marR="0">
              <a:lnSpc>
                <a:spcPct val="115000"/>
              </a:lnSpc>
              <a:spcBef>
                <a:spcPts val="0"/>
              </a:spcBef>
              <a:spcAft>
                <a:spcPts val="1000"/>
              </a:spcAft>
            </a:pPr>
            <a:r>
              <a:rPr lang="es-US" sz="1600" dirty="0">
                <a:effectLst/>
                <a:latin typeface="+mn-lt"/>
                <a:ea typeface="Calibri" panose="020F0502020204030204" pitchFamily="34" charset="0"/>
                <a:cs typeface="Mangal" panose="02040503050203030202" pitchFamily="18" charset="0"/>
              </a:rPr>
              <a:t>Este material no debe considerarse como sustituto de ninguna disposición de la </a:t>
            </a:r>
            <a:r>
              <a:rPr lang="es-US" sz="1600" dirty="0">
                <a:solidFill>
                  <a:srgbClr val="333333"/>
                </a:solidFill>
                <a:effectLst/>
                <a:latin typeface="+mn-lt"/>
                <a:ea typeface="Calibri" panose="020F0502020204030204" pitchFamily="34" charset="0"/>
                <a:cs typeface="Mangal" panose="02040503050203030202" pitchFamily="18" charset="0"/>
              </a:rPr>
              <a:t>Acta de Empleo Seguro de </a:t>
            </a:r>
            <a:r>
              <a:rPr lang="es-US" sz="1600" dirty="0" err="1">
                <a:solidFill>
                  <a:srgbClr val="333333"/>
                </a:solidFill>
                <a:effectLst/>
                <a:latin typeface="+mn-lt"/>
                <a:ea typeface="Calibri" panose="020F0502020204030204" pitchFamily="34" charset="0"/>
                <a:cs typeface="Mangal" panose="02040503050203030202" pitchFamily="18" charset="0"/>
              </a:rPr>
              <a:t>Oregon</a:t>
            </a:r>
            <a:r>
              <a:rPr lang="es-US" sz="1600" dirty="0">
                <a:solidFill>
                  <a:srgbClr val="333333"/>
                </a:solidFill>
                <a:effectLst/>
                <a:latin typeface="+mn-lt"/>
                <a:ea typeface="Calibri" panose="020F0502020204030204" pitchFamily="34" charset="0"/>
                <a:cs typeface="Mangal" panose="02040503050203030202" pitchFamily="18" charset="0"/>
              </a:rPr>
              <a:t> </a:t>
            </a:r>
            <a:r>
              <a:rPr lang="es-US" sz="1600" dirty="0">
                <a:effectLst/>
                <a:latin typeface="+mn-lt"/>
                <a:ea typeface="Calibri" panose="020F0502020204030204" pitchFamily="34" charset="0"/>
                <a:cs typeface="Mangal" panose="02040503050203030202" pitchFamily="18" charset="0"/>
              </a:rPr>
              <a:t>ni de ninguna norma emitida por </a:t>
            </a:r>
            <a:r>
              <a:rPr lang="es-US" sz="1600" dirty="0" err="1">
                <a:effectLst/>
                <a:latin typeface="+mn-lt"/>
                <a:ea typeface="Calibri" panose="020F0502020204030204" pitchFamily="34" charset="0"/>
                <a:cs typeface="Mangal" panose="02040503050203030202" pitchFamily="18" charset="0"/>
              </a:rPr>
              <a:t>Oregon</a:t>
            </a:r>
            <a:r>
              <a:rPr lang="es-US" sz="1600" dirty="0">
                <a:effectLst/>
                <a:latin typeface="+mn-lt"/>
                <a:ea typeface="Calibri" panose="020F0502020204030204" pitchFamily="34" charset="0"/>
                <a:cs typeface="Mangal" panose="02040503050203030202" pitchFamily="18" charset="0"/>
              </a:rPr>
              <a:t> OSHA. </a:t>
            </a:r>
            <a:endParaRPr lang="en-US" sz="1100" dirty="0">
              <a:effectLst/>
              <a:latin typeface="+mn-lt"/>
              <a:ea typeface="Calibri" panose="020F0502020204030204" pitchFamily="34" charset="0"/>
              <a:cs typeface="Mangal" panose="02040503050203030202" pitchFamily="18" charset="0"/>
            </a:endParaRPr>
          </a:p>
        </p:txBody>
      </p:sp>
      <p:sp>
        <p:nvSpPr>
          <p:cNvPr id="102" name="Google Shape;102;p2"/>
          <p:cNvSpPr txBox="1"/>
          <p:nvPr/>
        </p:nvSpPr>
        <p:spPr>
          <a:xfrm>
            <a:off x="202629" y="5960955"/>
            <a:ext cx="7044477"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INVESTIGACIÓN DE ACCIDENTES: </a:t>
            </a:r>
            <a:r>
              <a:rPr lang="en-US" sz="2800" b="1" i="1" dirty="0" err="1">
                <a:solidFill>
                  <a:schemeClr val="lt1"/>
                </a:solidFill>
                <a:latin typeface="Verdana"/>
                <a:ea typeface="Verdana"/>
                <a:cs typeface="Verdana"/>
                <a:sym typeface="Verdana"/>
              </a:rPr>
              <a:t>Recopilar</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información</a:t>
            </a:r>
            <a:endParaRPr sz="1400" b="0" i="0" u="none" strike="noStrike" cap="none" dirty="0">
              <a:solidFill>
                <a:srgbClr val="000000"/>
              </a:solidFill>
              <a:latin typeface="Arial"/>
              <a:ea typeface="Arial"/>
              <a:cs typeface="Arial"/>
              <a:sym typeface="Arial"/>
            </a:endParaRPr>
          </a:p>
        </p:txBody>
      </p:sp>
      <p:pic>
        <p:nvPicPr>
          <p:cNvPr id="3" name="Picture 2" descr="Módulo 1">
            <a:extLst>
              <a:ext uri="{FF2B5EF4-FFF2-40B4-BE49-F238E27FC236}">
                <a16:creationId xmlns:a16="http://schemas.microsoft.com/office/drawing/2014/main" id="{47046E9A-48FB-41CE-8A82-4D9A4CE168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6437" y="5944191"/>
            <a:ext cx="3984776" cy="976661"/>
          </a:xfrm>
          <a:prstGeom prst="rect">
            <a:avLst/>
          </a:prstGeom>
        </p:spPr>
      </p:pic>
      <p:pic>
        <p:nvPicPr>
          <p:cNvPr id="4" name="Picture 3">
            <a:extLst>
              <a:ext uri="{FF2B5EF4-FFF2-40B4-BE49-F238E27FC236}">
                <a16:creationId xmlns:a16="http://schemas.microsoft.com/office/drawing/2014/main" id="{7D6C9CA0-3B05-4375-9DCE-0839B63580F1}"/>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5102"/>
            <a:ext cx="5486400" cy="5893358"/>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4" name="Title 3">
            <a:extLst>
              <a:ext uri="{FF2B5EF4-FFF2-40B4-BE49-F238E27FC236}">
                <a16:creationId xmlns:a16="http://schemas.microsoft.com/office/drawing/2014/main" id="{F04895D4-8879-E360-6616-772115C78D7A}"/>
              </a:ext>
            </a:extLst>
          </p:cNvPr>
          <p:cNvSpPr txBox="1">
            <a:spLocks noGrp="1"/>
          </p:cNvSpPr>
          <p:nvPr>
            <p:ph type="title" idx="4294967295"/>
          </p:nvPr>
        </p:nvSpPr>
        <p:spPr>
          <a:xfrm>
            <a:off x="5719156" y="209932"/>
            <a:ext cx="5203507"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en-US" sz="2800" b="0" i="0" u="none" strike="noStrike" kern="0" cap="none" spc="0" normalizeH="0" baseline="0" noProof="0" dirty="0" err="1">
                <a:ln>
                  <a:noFill/>
                </a:ln>
                <a:solidFill>
                  <a:schemeClr val="dk1"/>
                </a:solidFill>
                <a:effectLst/>
                <a:uLnTx/>
                <a:uFillTx/>
                <a:latin typeface="+mj-lt"/>
                <a:ea typeface="Calibri"/>
                <a:cs typeface="Calibri"/>
                <a:sym typeface="Calibri"/>
              </a:rPr>
              <a:t>Dibujando</a:t>
            </a:r>
            <a:r>
              <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rPr>
              <a:t> la </a:t>
            </a:r>
            <a:r>
              <a:rPr kumimoji="0" lang="en-US" sz="2800" b="0" i="0" u="none" strike="noStrike" kern="0" cap="none" spc="0" normalizeH="0" baseline="0" noProof="0" dirty="0" err="1">
                <a:ln>
                  <a:noFill/>
                </a:ln>
                <a:solidFill>
                  <a:schemeClr val="dk1"/>
                </a:solidFill>
                <a:effectLst/>
                <a:uLnTx/>
                <a:uFillTx/>
                <a:latin typeface="+mj-lt"/>
                <a:ea typeface="Calibri"/>
                <a:cs typeface="Calibri"/>
                <a:sym typeface="Calibri"/>
              </a:rPr>
              <a:t>escena</a:t>
            </a:r>
            <a:endPar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endParaRPr>
          </a:p>
        </p:txBody>
      </p:sp>
      <p:sp>
        <p:nvSpPr>
          <p:cNvPr id="104" name="Google Shape;104;p2"/>
          <p:cNvSpPr txBox="1"/>
          <p:nvPr/>
        </p:nvSpPr>
        <p:spPr>
          <a:xfrm>
            <a:off x="5719156" y="743445"/>
            <a:ext cx="6316900" cy="5350655"/>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4800"/>
              <a:buFont typeface="Arial"/>
              <a:buNone/>
            </a:pPr>
            <a:r>
              <a:rPr lang="en-US" sz="1570" dirty="0" err="1"/>
              <a:t>Otra</a:t>
            </a:r>
            <a:r>
              <a:rPr lang="en-US" sz="1570" dirty="0"/>
              <a:t> forma de </a:t>
            </a:r>
            <a:r>
              <a:rPr lang="en-US" sz="1570" dirty="0" err="1"/>
              <a:t>recopilar</a:t>
            </a:r>
            <a:r>
              <a:rPr lang="en-US" sz="1570" dirty="0"/>
              <a:t> </a:t>
            </a:r>
            <a:r>
              <a:rPr lang="en-US" sz="1570" dirty="0" err="1"/>
              <a:t>datos</a:t>
            </a:r>
            <a:r>
              <a:rPr lang="en-US" sz="1570" dirty="0"/>
              <a:t> es </a:t>
            </a:r>
            <a:r>
              <a:rPr lang="en-US" sz="1570" dirty="0" err="1"/>
              <a:t>dibujar</a:t>
            </a:r>
            <a:r>
              <a:rPr lang="en-US" sz="1570" dirty="0"/>
              <a:t> la </a:t>
            </a:r>
            <a:r>
              <a:rPr lang="en-US" sz="1570" dirty="0" err="1"/>
              <a:t>escena</a:t>
            </a:r>
            <a:r>
              <a:rPr lang="en-US" sz="1570" dirty="0"/>
              <a:t>. Los </a:t>
            </a:r>
            <a:r>
              <a:rPr lang="en-US" sz="1570" dirty="0" err="1"/>
              <a:t>bocetos</a:t>
            </a:r>
            <a:r>
              <a:rPr lang="en-US" sz="1570" dirty="0"/>
              <a:t> </a:t>
            </a:r>
            <a:r>
              <a:rPr lang="en-US" sz="1570" dirty="0" err="1"/>
              <a:t>pueden</a:t>
            </a:r>
            <a:r>
              <a:rPr lang="en-US" sz="1570" dirty="0"/>
              <a:t> </a:t>
            </a:r>
            <a:r>
              <a:rPr lang="en-US" sz="1570" dirty="0" err="1"/>
              <a:t>complementar</a:t>
            </a:r>
            <a:r>
              <a:rPr lang="en-US" sz="1570" dirty="0"/>
              <a:t> las </a:t>
            </a:r>
            <a:r>
              <a:rPr lang="en-US" sz="1570" dirty="0" err="1"/>
              <a:t>fotografías</a:t>
            </a:r>
            <a:r>
              <a:rPr lang="en-US" sz="1570" dirty="0"/>
              <a:t>/videos de la </a:t>
            </a:r>
            <a:r>
              <a:rPr lang="en-US" sz="1570" dirty="0" err="1"/>
              <a:t>escena</a:t>
            </a:r>
            <a:r>
              <a:rPr lang="en-US" sz="1570" dirty="0"/>
              <a:t> de </a:t>
            </a:r>
            <a:r>
              <a:rPr lang="en-US" sz="1570" dirty="0" err="1"/>
              <a:t>los</a:t>
            </a:r>
            <a:r>
              <a:rPr lang="en-US" sz="1570" dirty="0"/>
              <a:t> </a:t>
            </a:r>
            <a:r>
              <a:rPr lang="en-US" sz="1570" dirty="0" err="1"/>
              <a:t>hechos</a:t>
            </a:r>
            <a:r>
              <a:rPr lang="en-US" sz="1570" dirty="0"/>
              <a:t> al </a:t>
            </a:r>
            <a:r>
              <a:rPr lang="en-US" sz="1570" dirty="0" err="1"/>
              <a:t>proporcionar</a:t>
            </a:r>
            <a:r>
              <a:rPr lang="en-US" sz="1570" dirty="0"/>
              <a:t> las </a:t>
            </a:r>
            <a:r>
              <a:rPr lang="en-US" sz="1570" dirty="0" err="1"/>
              <a:t>distancias</a:t>
            </a:r>
            <a:r>
              <a:rPr lang="en-US" sz="1570" dirty="0"/>
              <a:t> entre </a:t>
            </a:r>
            <a:r>
              <a:rPr lang="en-US" sz="1570" dirty="0" err="1"/>
              <a:t>los</a:t>
            </a:r>
            <a:r>
              <a:rPr lang="en-US" sz="1570" dirty="0"/>
              <a:t> </a:t>
            </a:r>
            <a:r>
              <a:rPr lang="en-US" sz="1570" dirty="0" err="1"/>
              <a:t>objetos</a:t>
            </a:r>
            <a:r>
              <a:rPr lang="en-US" sz="1570" dirty="0"/>
              <a:t>, la </a:t>
            </a:r>
            <a:r>
              <a:rPr lang="en-US" sz="1570" dirty="0" err="1"/>
              <a:t>ubicación</a:t>
            </a:r>
            <a:r>
              <a:rPr lang="en-US" sz="1570" dirty="0"/>
              <a:t> de las </a:t>
            </a:r>
            <a:r>
              <a:rPr lang="en-US" sz="1570" dirty="0" err="1"/>
              <a:t>pruebas</a:t>
            </a:r>
            <a:r>
              <a:rPr lang="en-US" sz="1570" dirty="0"/>
              <a:t> y </a:t>
            </a:r>
            <a:r>
              <a:rPr lang="en-US" sz="1570" dirty="0" err="1"/>
              <a:t>mostrar</a:t>
            </a:r>
            <a:r>
              <a:rPr lang="en-US" sz="1570" dirty="0"/>
              <a:t> </a:t>
            </a:r>
            <a:r>
              <a:rPr lang="en-US" sz="1570" dirty="0" err="1"/>
              <a:t>dónde</a:t>
            </a:r>
            <a:r>
              <a:rPr lang="en-US" sz="1570" dirty="0"/>
              <a:t> </a:t>
            </a:r>
            <a:r>
              <a:rPr lang="en-US" sz="1570" dirty="0" err="1"/>
              <a:t>estaban</a:t>
            </a:r>
            <a:r>
              <a:rPr lang="en-US" sz="1570" dirty="0"/>
              <a:t> las personas </a:t>
            </a:r>
            <a:r>
              <a:rPr lang="en-US" sz="1570" dirty="0" err="1"/>
              <a:t>en</a:t>
            </a:r>
            <a:r>
              <a:rPr lang="en-US" sz="1570" dirty="0"/>
              <a:t> </a:t>
            </a:r>
            <a:r>
              <a:rPr lang="en-US" sz="1570" dirty="0" err="1"/>
              <a:t>el</a:t>
            </a:r>
            <a:r>
              <a:rPr lang="en-US" sz="1570" dirty="0"/>
              <a:t> </a:t>
            </a:r>
            <a:r>
              <a:rPr lang="en-US" sz="1570" dirty="0" err="1"/>
              <a:t>momento</a:t>
            </a:r>
            <a:r>
              <a:rPr lang="en-US" sz="1570" dirty="0"/>
              <a:t> del </a:t>
            </a:r>
            <a:r>
              <a:rPr lang="en-US" sz="1570" dirty="0" err="1"/>
              <a:t>accidente</a:t>
            </a:r>
            <a:r>
              <a:rPr lang="en-US" sz="1570" dirty="0"/>
              <a:t>. </a:t>
            </a:r>
            <a:r>
              <a:rPr lang="en-US" sz="1570" dirty="0" err="1"/>
              <a:t>También</a:t>
            </a:r>
            <a:r>
              <a:rPr lang="en-US" sz="1570" dirty="0"/>
              <a:t> </a:t>
            </a:r>
            <a:r>
              <a:rPr lang="en-US" sz="1570" dirty="0" err="1"/>
              <a:t>ayuda</a:t>
            </a:r>
            <a:r>
              <a:rPr lang="en-US" sz="1570" dirty="0"/>
              <a:t> a la </a:t>
            </a:r>
            <a:r>
              <a:rPr lang="en-US" sz="1570" dirty="0" err="1"/>
              <a:t>retención</a:t>
            </a:r>
            <a:r>
              <a:rPr lang="en-US" sz="1570" dirty="0"/>
              <a:t> de la </a:t>
            </a:r>
            <a:r>
              <a:rPr lang="en-US" sz="1570" dirty="0" err="1"/>
              <a:t>memoria</a:t>
            </a:r>
            <a:r>
              <a:rPr lang="en-US" sz="1570" dirty="0"/>
              <a:t>, </a:t>
            </a:r>
            <a:r>
              <a:rPr lang="en-US" sz="1570" dirty="0" err="1"/>
              <a:t>porque</a:t>
            </a:r>
            <a:r>
              <a:rPr lang="en-US" sz="1570" dirty="0"/>
              <a:t> </a:t>
            </a:r>
            <a:r>
              <a:rPr lang="en-US" sz="1570" dirty="0" err="1"/>
              <a:t>requiere</a:t>
            </a:r>
            <a:r>
              <a:rPr lang="en-US" sz="1570" dirty="0"/>
              <a:t> </a:t>
            </a:r>
            <a:r>
              <a:rPr lang="en-US" sz="1570" dirty="0" err="1"/>
              <a:t>más</a:t>
            </a:r>
            <a:r>
              <a:rPr lang="en-US" sz="1570" dirty="0"/>
              <a:t> </a:t>
            </a:r>
            <a:r>
              <a:rPr lang="en-US" sz="1570" dirty="0" err="1"/>
              <a:t>tiempo</a:t>
            </a:r>
            <a:r>
              <a:rPr lang="en-US" sz="1570" dirty="0"/>
              <a:t>, </a:t>
            </a:r>
            <a:r>
              <a:rPr lang="en-US" sz="1570" dirty="0" err="1"/>
              <a:t>concentración</a:t>
            </a:r>
            <a:r>
              <a:rPr lang="en-US" sz="1570" dirty="0"/>
              <a:t> y </a:t>
            </a:r>
            <a:r>
              <a:rPr lang="en-US" sz="1570" dirty="0" err="1"/>
              <a:t>atención</a:t>
            </a:r>
            <a:r>
              <a:rPr lang="en-US" sz="1570" dirty="0"/>
              <a:t> </a:t>
            </a:r>
            <a:r>
              <a:rPr lang="en-US" sz="1570" dirty="0" err="1"/>
              <a:t>dedicados</a:t>
            </a:r>
            <a:r>
              <a:rPr lang="en-US" sz="1570" dirty="0"/>
              <a:t> a la </a:t>
            </a:r>
            <a:r>
              <a:rPr lang="en-US" sz="1570" dirty="0" err="1"/>
              <a:t>tarea</a:t>
            </a:r>
            <a:r>
              <a:rPr lang="en-US" sz="1570" dirty="0"/>
              <a:t>.</a:t>
            </a:r>
          </a:p>
          <a:p>
            <a:pPr marL="0" marR="0" lvl="0" indent="0" rtl="0">
              <a:lnSpc>
                <a:spcPct val="100000"/>
              </a:lnSpc>
              <a:spcBef>
                <a:spcPts val="0"/>
              </a:spcBef>
              <a:spcAft>
                <a:spcPts val="0"/>
              </a:spcAft>
              <a:buClr>
                <a:srgbClr val="000000"/>
              </a:buClr>
              <a:buSzPts val="4800"/>
              <a:buFont typeface="Arial"/>
              <a:buNone/>
            </a:pPr>
            <a:endParaRPr lang="en-US" sz="1570" dirty="0"/>
          </a:p>
          <a:p>
            <a:pPr marL="0" marR="0" lvl="0" indent="0" rtl="0">
              <a:lnSpc>
                <a:spcPct val="100000"/>
              </a:lnSpc>
              <a:spcBef>
                <a:spcPts val="0"/>
              </a:spcBef>
              <a:spcAft>
                <a:spcPts val="0"/>
              </a:spcAft>
              <a:buClr>
                <a:srgbClr val="000000"/>
              </a:buClr>
              <a:buSzPts val="4800"/>
              <a:buFont typeface="Arial"/>
              <a:buNone/>
            </a:pPr>
            <a:r>
              <a:rPr lang="en-US" sz="1570" dirty="0" err="1"/>
              <a:t>Algunos</a:t>
            </a:r>
            <a:r>
              <a:rPr lang="en-US" sz="1570" dirty="0"/>
              <a:t> </a:t>
            </a:r>
            <a:r>
              <a:rPr lang="en-US" sz="1570" dirty="0" err="1"/>
              <a:t>aspectos</a:t>
            </a:r>
            <a:r>
              <a:rPr lang="en-US" sz="1570" dirty="0"/>
              <a:t> </a:t>
            </a:r>
            <a:r>
              <a:rPr lang="en-US" sz="1570" dirty="0" err="1"/>
              <a:t>útiles</a:t>
            </a:r>
            <a:r>
              <a:rPr lang="en-US" sz="1570" dirty="0"/>
              <a:t> que </a:t>
            </a:r>
            <a:r>
              <a:rPr lang="en-US" sz="1570" dirty="0" err="1"/>
              <a:t>debe</a:t>
            </a:r>
            <a:r>
              <a:rPr lang="en-US" sz="1570" dirty="0"/>
              <a:t> </a:t>
            </a:r>
            <a:r>
              <a:rPr lang="en-US" sz="1570" dirty="0" err="1"/>
              <a:t>incluir</a:t>
            </a:r>
            <a:r>
              <a:rPr lang="en-US" sz="1570" dirty="0"/>
              <a:t> </a:t>
            </a:r>
            <a:r>
              <a:rPr lang="en-US" sz="1570" dirty="0" err="1"/>
              <a:t>en</a:t>
            </a:r>
            <a:r>
              <a:rPr lang="en-US" sz="1570" dirty="0"/>
              <a:t> sus </a:t>
            </a:r>
            <a:r>
              <a:rPr lang="en-US" sz="1570" dirty="0" err="1"/>
              <a:t>bocetos</a:t>
            </a:r>
            <a:r>
              <a:rPr lang="en-US" sz="1570" dirty="0"/>
              <a:t> son </a:t>
            </a:r>
            <a:r>
              <a:rPr lang="en-US" sz="1570" dirty="0" err="1"/>
              <a:t>los</a:t>
            </a:r>
            <a:r>
              <a:rPr lang="en-US" sz="1570" dirty="0"/>
              <a:t> </a:t>
            </a:r>
            <a:r>
              <a:rPr lang="en-US" sz="1570" dirty="0" err="1"/>
              <a:t>siguientes</a:t>
            </a:r>
            <a:r>
              <a:rPr lang="en-US" sz="1570" dirty="0"/>
              <a:t>:</a:t>
            </a:r>
          </a:p>
          <a:p>
            <a:pPr marL="0" marR="0" lvl="0" indent="0" rtl="0">
              <a:lnSpc>
                <a:spcPct val="100000"/>
              </a:lnSpc>
              <a:spcBef>
                <a:spcPts val="0"/>
              </a:spcBef>
              <a:spcAft>
                <a:spcPts val="0"/>
              </a:spcAft>
              <a:buClr>
                <a:srgbClr val="000000"/>
              </a:buClr>
              <a:buSzPts val="4800"/>
              <a:buFont typeface="Arial"/>
              <a:buNone/>
            </a:pPr>
            <a:endParaRPr lang="en-US" sz="1570" dirty="0"/>
          </a:p>
          <a:p>
            <a:pPr marL="285750" marR="0" lvl="0" indent="-285750" rtl="0">
              <a:lnSpc>
                <a:spcPct val="100000"/>
              </a:lnSpc>
              <a:spcBef>
                <a:spcPts val="0"/>
              </a:spcBef>
              <a:spcAft>
                <a:spcPts val="0"/>
              </a:spcAft>
              <a:buClr>
                <a:srgbClr val="000000"/>
              </a:buClr>
              <a:buSzPct val="100000"/>
              <a:buFont typeface="Arial" panose="020B0604020202020204" pitchFamily="34" charset="0"/>
              <a:buChar char="•"/>
            </a:pPr>
            <a:r>
              <a:rPr lang="en-US" sz="1570" dirty="0" err="1"/>
              <a:t>Información</a:t>
            </a:r>
            <a:r>
              <a:rPr lang="en-US" sz="1570" dirty="0"/>
              <a:t> </a:t>
            </a:r>
            <a:r>
              <a:rPr lang="en-US" sz="1570" dirty="0" err="1"/>
              <a:t>básica</a:t>
            </a:r>
            <a:r>
              <a:rPr lang="en-US" sz="1570" dirty="0"/>
              <a:t> de la </a:t>
            </a:r>
            <a:r>
              <a:rPr lang="en-US" sz="1570" dirty="0" err="1"/>
              <a:t>escena</a:t>
            </a:r>
            <a:r>
              <a:rPr lang="en-US" sz="1570" dirty="0"/>
              <a:t>, </a:t>
            </a:r>
            <a:r>
              <a:rPr lang="en-US" sz="1570" dirty="0" err="1"/>
              <a:t>como</a:t>
            </a:r>
            <a:r>
              <a:rPr lang="en-US" sz="1570" dirty="0"/>
              <a:t> </a:t>
            </a:r>
            <a:r>
              <a:rPr lang="en-US" sz="1570" dirty="0" err="1"/>
              <a:t>fecha</a:t>
            </a:r>
            <a:r>
              <a:rPr lang="en-US" sz="1570" dirty="0"/>
              <a:t>, hora, </a:t>
            </a:r>
            <a:r>
              <a:rPr lang="en-US" sz="1570" dirty="0" err="1"/>
              <a:t>ubicación</a:t>
            </a:r>
            <a:r>
              <a:rPr lang="en-US" sz="1570" dirty="0"/>
              <a:t> e </a:t>
            </a:r>
            <a:r>
              <a:rPr lang="en-US" sz="1570" dirty="0" err="1"/>
              <a:t>identidad</a:t>
            </a:r>
            <a:r>
              <a:rPr lang="en-US" sz="1570" dirty="0"/>
              <a:t> de </a:t>
            </a:r>
            <a:r>
              <a:rPr lang="en-US" sz="1570" dirty="0" err="1"/>
              <a:t>los</a:t>
            </a:r>
            <a:r>
              <a:rPr lang="en-US" sz="1570" dirty="0"/>
              <a:t> </a:t>
            </a:r>
            <a:r>
              <a:rPr lang="en-US" sz="1570" dirty="0" err="1"/>
              <a:t>objetos</a:t>
            </a:r>
            <a:r>
              <a:rPr lang="en-US" sz="1570" dirty="0"/>
              <a:t> y las personas.</a:t>
            </a:r>
          </a:p>
          <a:p>
            <a:pPr marL="285750" marR="0" lvl="0" indent="-285750" rtl="0">
              <a:lnSpc>
                <a:spcPct val="100000"/>
              </a:lnSpc>
              <a:spcBef>
                <a:spcPts val="0"/>
              </a:spcBef>
              <a:spcAft>
                <a:spcPts val="0"/>
              </a:spcAft>
              <a:buClr>
                <a:srgbClr val="000000"/>
              </a:buClr>
              <a:buSzPct val="100000"/>
              <a:buFont typeface="Arial" panose="020B0604020202020204" pitchFamily="34" charset="0"/>
              <a:buChar char="•"/>
            </a:pPr>
            <a:r>
              <a:rPr lang="en-US" sz="1570" dirty="0" err="1"/>
              <a:t>Medidas</a:t>
            </a:r>
            <a:r>
              <a:rPr lang="en-US" sz="1570" dirty="0"/>
              <a:t> y puntos de </a:t>
            </a:r>
            <a:r>
              <a:rPr lang="en-US" sz="1570" dirty="0" err="1"/>
              <a:t>referencia</a:t>
            </a:r>
            <a:r>
              <a:rPr lang="en-US" sz="1570" dirty="0"/>
              <a:t> </a:t>
            </a:r>
            <a:r>
              <a:rPr lang="en-US" sz="1570" dirty="0" err="1"/>
              <a:t>permanentes</a:t>
            </a:r>
            <a:r>
              <a:rPr lang="en-US" sz="1570" dirty="0"/>
              <a:t>, </a:t>
            </a:r>
            <a:r>
              <a:rPr lang="en-US" sz="1570" dirty="0" err="1"/>
              <a:t>como</a:t>
            </a:r>
            <a:r>
              <a:rPr lang="en-US" sz="1570" dirty="0"/>
              <a:t> un poste de </a:t>
            </a:r>
            <a:r>
              <a:rPr lang="en-US" sz="1570" dirty="0" err="1"/>
              <a:t>teléfono</a:t>
            </a:r>
            <a:r>
              <a:rPr lang="en-US" sz="1570" dirty="0"/>
              <a:t> o </a:t>
            </a:r>
            <a:r>
              <a:rPr lang="en-US" sz="1570" dirty="0" err="1"/>
              <a:t>una</a:t>
            </a:r>
            <a:r>
              <a:rPr lang="en-US" sz="1570" dirty="0"/>
              <a:t> pared.</a:t>
            </a:r>
          </a:p>
          <a:p>
            <a:pPr marL="285750" marR="0" lvl="0" indent="-285750" rtl="0">
              <a:lnSpc>
                <a:spcPct val="100000"/>
              </a:lnSpc>
              <a:spcBef>
                <a:spcPts val="0"/>
              </a:spcBef>
              <a:spcAft>
                <a:spcPts val="0"/>
              </a:spcAft>
              <a:buClr>
                <a:srgbClr val="000000"/>
              </a:buClr>
              <a:buSzPct val="100000"/>
              <a:buFont typeface="Arial" panose="020B0604020202020204" pitchFamily="34" charset="0"/>
              <a:buChar char="•"/>
            </a:pPr>
            <a:r>
              <a:rPr lang="en-US" sz="1570" dirty="0" err="1"/>
              <a:t>Cada</a:t>
            </a:r>
            <a:r>
              <a:rPr lang="en-US" sz="1570" dirty="0"/>
              <a:t> uno de </a:t>
            </a:r>
            <a:r>
              <a:rPr lang="en-US" sz="1570" dirty="0" err="1"/>
              <a:t>los</a:t>
            </a:r>
            <a:r>
              <a:rPr lang="en-US" sz="1570" dirty="0"/>
              <a:t> </a:t>
            </a:r>
            <a:r>
              <a:rPr lang="en-US" sz="1570" dirty="0" err="1"/>
              <a:t>elementos</a:t>
            </a:r>
            <a:r>
              <a:rPr lang="en-US" sz="1570" dirty="0"/>
              <a:t> de la </a:t>
            </a:r>
            <a:r>
              <a:rPr lang="en-US" sz="1570" dirty="0" err="1"/>
              <a:t>escena</a:t>
            </a:r>
            <a:r>
              <a:rPr lang="en-US" sz="1570" dirty="0"/>
              <a:t>, al </a:t>
            </a:r>
            <a:r>
              <a:rPr lang="en-US" sz="1570" dirty="0" err="1"/>
              <a:t>hacer</a:t>
            </a:r>
            <a:r>
              <a:rPr lang="en-US" sz="1570" dirty="0"/>
              <a:t> </a:t>
            </a:r>
            <a:r>
              <a:rPr lang="en-US" sz="1570" dirty="0" err="1"/>
              <a:t>el</a:t>
            </a:r>
            <a:r>
              <a:rPr lang="en-US" sz="1570" dirty="0"/>
              <a:t> </a:t>
            </a:r>
            <a:r>
              <a:rPr lang="en-US" sz="1570" dirty="0" err="1"/>
              <a:t>boceto</a:t>
            </a:r>
            <a:r>
              <a:rPr lang="en-US" sz="1570" dirty="0"/>
              <a:t> </a:t>
            </a:r>
            <a:r>
              <a:rPr lang="en-US" sz="1570" dirty="0" err="1"/>
              <a:t>grande</a:t>
            </a:r>
            <a:r>
              <a:rPr lang="en-US" sz="1570" dirty="0"/>
              <a:t>, claro y lo </a:t>
            </a:r>
            <a:r>
              <a:rPr lang="en-US" sz="1570" dirty="0" err="1"/>
              <a:t>más</a:t>
            </a:r>
            <a:r>
              <a:rPr lang="en-US" sz="1570" dirty="0"/>
              <a:t> </a:t>
            </a:r>
            <a:r>
              <a:rPr lang="en-US" sz="1570" dirty="0" err="1"/>
              <a:t>preciso</a:t>
            </a:r>
            <a:r>
              <a:rPr lang="en-US" sz="1570" dirty="0"/>
              <a:t> </a:t>
            </a:r>
            <a:r>
              <a:rPr lang="en-US" sz="1570" dirty="0" err="1"/>
              <a:t>posible</a:t>
            </a:r>
            <a:r>
              <a:rPr lang="en-US" sz="1570" dirty="0"/>
              <a:t>.</a:t>
            </a:r>
          </a:p>
          <a:p>
            <a:pPr marL="285750" marR="0" lvl="0" indent="-285750" rtl="0">
              <a:lnSpc>
                <a:spcPct val="100000"/>
              </a:lnSpc>
              <a:spcBef>
                <a:spcPts val="0"/>
              </a:spcBef>
              <a:spcAft>
                <a:spcPts val="0"/>
              </a:spcAft>
              <a:buClr>
                <a:srgbClr val="000000"/>
              </a:buClr>
              <a:buSzPct val="100000"/>
              <a:buFont typeface="Arial" panose="020B0604020202020204" pitchFamily="34" charset="0"/>
              <a:buChar char="•"/>
            </a:pPr>
            <a:r>
              <a:rPr lang="en-US" sz="1570" dirty="0" err="1"/>
              <a:t>Direcciones</a:t>
            </a:r>
            <a:r>
              <a:rPr lang="en-US" sz="1570" dirty="0"/>
              <a:t> y </a:t>
            </a:r>
            <a:r>
              <a:rPr lang="en-US" sz="1570" dirty="0" err="1"/>
              <a:t>notas</a:t>
            </a:r>
            <a:r>
              <a:rPr lang="en-US" sz="1570" dirty="0"/>
              <a:t> </a:t>
            </a:r>
            <a:r>
              <a:rPr lang="en-US" sz="1570" dirty="0" err="1"/>
              <a:t>si</a:t>
            </a:r>
            <a:r>
              <a:rPr lang="en-US" sz="1570" dirty="0"/>
              <a:t> </a:t>
            </a:r>
            <a:r>
              <a:rPr lang="en-US" sz="1570" dirty="0" err="1"/>
              <a:t>el</a:t>
            </a:r>
            <a:r>
              <a:rPr lang="en-US" sz="1570" dirty="0"/>
              <a:t> </a:t>
            </a:r>
            <a:r>
              <a:rPr lang="en-US" sz="1570" dirty="0" err="1"/>
              <a:t>dibujo</a:t>
            </a:r>
            <a:r>
              <a:rPr lang="en-US" sz="1570" dirty="0"/>
              <a:t> no </a:t>
            </a:r>
            <a:r>
              <a:rPr lang="en-US" sz="1570" dirty="0" err="1"/>
              <a:t>está</a:t>
            </a:r>
            <a:r>
              <a:rPr lang="en-US" sz="1570" dirty="0"/>
              <a:t> a </a:t>
            </a:r>
            <a:r>
              <a:rPr lang="en-US" sz="1570" dirty="0" err="1"/>
              <a:t>escala</a:t>
            </a:r>
            <a:r>
              <a:rPr lang="en-US" sz="1570" dirty="0"/>
              <a:t>.</a:t>
            </a:r>
          </a:p>
          <a:p>
            <a:pPr marL="285750" marR="0" lvl="0" indent="-285750" rtl="0">
              <a:lnSpc>
                <a:spcPct val="100000"/>
              </a:lnSpc>
              <a:spcBef>
                <a:spcPts val="0"/>
              </a:spcBef>
              <a:spcAft>
                <a:spcPts val="0"/>
              </a:spcAft>
              <a:buClr>
                <a:srgbClr val="000000"/>
              </a:buClr>
              <a:buSzPct val="100000"/>
              <a:buFont typeface="Arial" panose="020B0604020202020204" pitchFamily="34" charset="0"/>
              <a:buChar char="•"/>
            </a:pPr>
            <a:r>
              <a:rPr lang="en-US" sz="1570" dirty="0" err="1"/>
              <a:t>Ubicación</a:t>
            </a:r>
            <a:r>
              <a:rPr lang="en-US" sz="1570" dirty="0"/>
              <a:t> del </a:t>
            </a:r>
            <a:r>
              <a:rPr lang="en-US" sz="1570" dirty="0" err="1"/>
              <a:t>lugar</a:t>
            </a:r>
            <a:r>
              <a:rPr lang="en-US" sz="1570" dirty="0"/>
              <a:t> </a:t>
            </a:r>
            <a:r>
              <a:rPr lang="en-US" sz="1570" dirty="0" err="1"/>
              <a:t>donde</a:t>
            </a:r>
            <a:r>
              <a:rPr lang="en-US" sz="1570" dirty="0"/>
              <a:t> se </a:t>
            </a:r>
            <a:r>
              <a:rPr lang="en-US" sz="1570" dirty="0" err="1"/>
              <a:t>tomó</a:t>
            </a:r>
            <a:r>
              <a:rPr lang="en-US" sz="1570" dirty="0"/>
              <a:t> </a:t>
            </a:r>
            <a:r>
              <a:rPr lang="en-US" sz="1570" dirty="0" err="1"/>
              <a:t>cada</a:t>
            </a:r>
            <a:r>
              <a:rPr lang="en-US" sz="1570" dirty="0"/>
              <a:t> </a:t>
            </a:r>
            <a:r>
              <a:rPr lang="en-US" sz="1570" dirty="0" err="1"/>
              <a:t>fotografía</a:t>
            </a:r>
            <a:r>
              <a:rPr lang="en-US" sz="1570" dirty="0"/>
              <a:t> </a:t>
            </a:r>
            <a:r>
              <a:rPr lang="en-US" sz="1570" dirty="0" err="1"/>
              <a:t>en</a:t>
            </a:r>
            <a:r>
              <a:rPr lang="en-US" sz="1570" dirty="0"/>
              <a:t> </a:t>
            </a:r>
            <a:r>
              <a:rPr lang="en-US" sz="1570" dirty="0" err="1"/>
              <a:t>relación</a:t>
            </a:r>
            <a:r>
              <a:rPr lang="en-US" sz="1570" dirty="0"/>
              <a:t> con la </a:t>
            </a:r>
            <a:r>
              <a:rPr lang="en-US" sz="1570" dirty="0" err="1"/>
              <a:t>escena</a:t>
            </a:r>
            <a:r>
              <a:rPr lang="en-US" sz="1570" dirty="0"/>
              <a:t>.</a:t>
            </a:r>
          </a:p>
          <a:p>
            <a:pPr marL="285750" marR="0" lvl="0" indent="-285750" rtl="0">
              <a:lnSpc>
                <a:spcPct val="100000"/>
              </a:lnSpc>
              <a:spcBef>
                <a:spcPts val="0"/>
              </a:spcBef>
              <a:spcAft>
                <a:spcPts val="0"/>
              </a:spcAft>
              <a:buClr>
                <a:srgbClr val="000000"/>
              </a:buClr>
              <a:buSzPct val="100000"/>
              <a:buFont typeface="Arial" panose="020B0604020202020204" pitchFamily="34" charset="0"/>
              <a:buChar char="•"/>
            </a:pPr>
            <a:r>
              <a:rPr lang="en-US" sz="1570" dirty="0"/>
              <a:t>Una clave para </a:t>
            </a:r>
            <a:r>
              <a:rPr lang="en-US" sz="1570" dirty="0" err="1"/>
              <a:t>los</a:t>
            </a:r>
            <a:r>
              <a:rPr lang="en-US" sz="1570" dirty="0"/>
              <a:t> </a:t>
            </a:r>
            <a:r>
              <a:rPr lang="en-US" sz="1570" dirty="0" err="1"/>
              <a:t>acrónimos</a:t>
            </a:r>
            <a:r>
              <a:rPr lang="en-US" sz="1570" dirty="0"/>
              <a:t>, </a:t>
            </a:r>
            <a:r>
              <a:rPr lang="en-US" sz="1570" dirty="0" err="1"/>
              <a:t>símbolos</a:t>
            </a:r>
            <a:r>
              <a:rPr lang="en-US" sz="1570" dirty="0"/>
              <a:t> o </a:t>
            </a:r>
            <a:r>
              <a:rPr lang="en-US" sz="1570" dirty="0" err="1"/>
              <a:t>colores</a:t>
            </a:r>
            <a:r>
              <a:rPr lang="en-US" sz="1570" dirty="0"/>
              <a:t> </a:t>
            </a:r>
            <a:r>
              <a:rPr lang="en-US" sz="1570" dirty="0" err="1"/>
              <a:t>utilizados</a:t>
            </a:r>
            <a:r>
              <a:rPr lang="en-US" sz="1570" dirty="0"/>
              <a:t>.</a:t>
            </a:r>
          </a:p>
        </p:txBody>
      </p:sp>
      <p:pic>
        <p:nvPicPr>
          <p:cNvPr id="3" name="Picture 2">
            <a:extLst>
              <a:ext uri="{FF2B5EF4-FFF2-40B4-BE49-F238E27FC236}">
                <a16:creationId xmlns:a16="http://schemas.microsoft.com/office/drawing/2014/main" id="{F51EECD2-075D-49D2-B784-8B5310FCB35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218"/>
            <a:ext cx="5503024" cy="5911215"/>
          </a:xfrm>
          <a:prstGeom prst="rect">
            <a:avLst/>
          </a:prstGeom>
        </p:spPr>
      </p:pic>
      <p:sp>
        <p:nvSpPr>
          <p:cNvPr id="8" name="Google Shape;102;p2">
            <a:extLst>
              <a:ext uri="{FF2B5EF4-FFF2-40B4-BE49-F238E27FC236}">
                <a16:creationId xmlns:a16="http://schemas.microsoft.com/office/drawing/2014/main" id="{B4BB00A5-0BF9-40A5-BCD5-5C93D3D73906}"/>
              </a:ext>
            </a:extLst>
          </p:cNvPr>
          <p:cNvSpPr txBox="1"/>
          <p:nvPr/>
        </p:nvSpPr>
        <p:spPr>
          <a:xfrm>
            <a:off x="202630" y="5960955"/>
            <a:ext cx="7063932"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INVESTIGACIÓN DE ACCIDENTES: </a:t>
            </a:r>
            <a:r>
              <a:rPr lang="en-US" sz="2800" b="1" i="1" dirty="0" err="1">
                <a:solidFill>
                  <a:schemeClr val="lt1"/>
                </a:solidFill>
                <a:latin typeface="Verdana"/>
                <a:ea typeface="Verdana"/>
                <a:cs typeface="Verdana"/>
                <a:sym typeface="Verdana"/>
              </a:rPr>
              <a:t>Recopilar</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información</a:t>
            </a:r>
            <a:endParaRPr lang="en-US" sz="1400" b="0" i="0" u="none" strike="noStrike" cap="none" dirty="0">
              <a:solidFill>
                <a:srgbClr val="000000"/>
              </a:solidFill>
              <a:latin typeface="Arial"/>
              <a:ea typeface="Arial"/>
              <a:cs typeface="Arial"/>
              <a:sym typeface="Arial"/>
            </a:endParaRPr>
          </a:p>
        </p:txBody>
      </p:sp>
      <p:pic>
        <p:nvPicPr>
          <p:cNvPr id="7" name="Picture 6" descr="Módulo 1">
            <a:extLst>
              <a:ext uri="{FF2B5EF4-FFF2-40B4-BE49-F238E27FC236}">
                <a16:creationId xmlns:a16="http://schemas.microsoft.com/office/drawing/2014/main" id="{20CB7438-ED16-41F1-B645-2C782C6E56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6437" y="5944191"/>
            <a:ext cx="3984776" cy="976661"/>
          </a:xfrm>
          <a:prstGeom prst="rect">
            <a:avLst/>
          </a:prstGeom>
        </p:spPr>
      </p:pic>
    </p:spTree>
    <p:extLst>
      <p:ext uri="{BB962C8B-B14F-4D97-AF65-F5344CB8AC3E}">
        <p14:creationId xmlns:p14="http://schemas.microsoft.com/office/powerpoint/2010/main" val="4556032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47797"/>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732015"/>
            <a:ext cx="6334648" cy="5409133"/>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4800"/>
              <a:buFont typeface="Arial"/>
              <a:buNone/>
            </a:pPr>
            <a:r>
              <a:rPr lang="en-US" sz="1450" dirty="0"/>
              <a:t>La </a:t>
            </a:r>
            <a:r>
              <a:rPr lang="en-US" sz="1450" dirty="0" err="1"/>
              <a:t>última</a:t>
            </a:r>
            <a:r>
              <a:rPr lang="en-US" sz="1450" dirty="0"/>
              <a:t> </a:t>
            </a:r>
            <a:r>
              <a:rPr lang="en-US" sz="1450" dirty="0" err="1"/>
              <a:t>tarea</a:t>
            </a:r>
            <a:r>
              <a:rPr lang="en-US" sz="1450" dirty="0"/>
              <a:t> de </a:t>
            </a:r>
            <a:r>
              <a:rPr lang="en-US" sz="1450" dirty="0" err="1"/>
              <a:t>recopilación</a:t>
            </a:r>
            <a:r>
              <a:rPr lang="en-US" sz="1450" dirty="0"/>
              <a:t> de </a:t>
            </a:r>
            <a:r>
              <a:rPr lang="en-US" sz="1450" dirty="0" err="1"/>
              <a:t>hechos</a:t>
            </a:r>
            <a:r>
              <a:rPr lang="en-US" sz="1450" dirty="0"/>
              <a:t> </a:t>
            </a:r>
            <a:r>
              <a:rPr lang="en-US" sz="1450" dirty="0" err="1"/>
              <a:t>consiste</a:t>
            </a:r>
            <a:r>
              <a:rPr lang="en-US" sz="1450" dirty="0"/>
              <a:t> </a:t>
            </a:r>
            <a:r>
              <a:rPr lang="en-US" sz="1450" dirty="0" err="1"/>
              <a:t>en</a:t>
            </a:r>
            <a:r>
              <a:rPr lang="en-US" sz="1450" dirty="0"/>
              <a:t> </a:t>
            </a:r>
            <a:r>
              <a:rPr lang="en-US" sz="1450" dirty="0" err="1"/>
              <a:t>revisar</a:t>
            </a:r>
            <a:r>
              <a:rPr lang="en-US" sz="1450" dirty="0"/>
              <a:t> </a:t>
            </a:r>
            <a:r>
              <a:rPr lang="en-US" sz="1450" dirty="0" err="1"/>
              <a:t>los</a:t>
            </a:r>
            <a:r>
              <a:rPr lang="en-US" sz="1450" dirty="0"/>
              <a:t> </a:t>
            </a:r>
            <a:r>
              <a:rPr lang="en-US" sz="1450" dirty="0" err="1"/>
              <a:t>documentos</a:t>
            </a:r>
            <a:r>
              <a:rPr lang="en-US" sz="1450" dirty="0"/>
              <a:t> y </a:t>
            </a:r>
            <a:r>
              <a:rPr lang="en-US" sz="1450" dirty="0" err="1"/>
              <a:t>registros</a:t>
            </a:r>
            <a:r>
              <a:rPr lang="en-US" sz="1450" dirty="0"/>
              <a:t> </a:t>
            </a:r>
            <a:r>
              <a:rPr lang="en-US" sz="1450" dirty="0" err="1"/>
              <a:t>pertinentes</a:t>
            </a:r>
            <a:r>
              <a:rPr lang="en-US" sz="1450" dirty="0"/>
              <a:t>. </a:t>
            </a:r>
            <a:r>
              <a:rPr lang="en-US" sz="1450" dirty="0" err="1"/>
              <a:t>Algunos</a:t>
            </a:r>
            <a:r>
              <a:rPr lang="en-US" sz="1450" dirty="0"/>
              <a:t> de </a:t>
            </a:r>
            <a:r>
              <a:rPr lang="en-US" sz="1450" dirty="0" err="1"/>
              <a:t>los</a:t>
            </a:r>
            <a:r>
              <a:rPr lang="en-US" sz="1450" dirty="0"/>
              <a:t> que </a:t>
            </a:r>
            <a:r>
              <a:rPr lang="en-US" sz="1450" dirty="0" err="1"/>
              <a:t>puede</a:t>
            </a:r>
            <a:r>
              <a:rPr lang="en-US" sz="1450" dirty="0"/>
              <a:t> </a:t>
            </a:r>
            <a:r>
              <a:rPr lang="en-US" sz="1450" dirty="0" err="1"/>
              <a:t>querer</a:t>
            </a:r>
            <a:r>
              <a:rPr lang="en-US" sz="1450" dirty="0"/>
              <a:t> </a:t>
            </a:r>
            <a:r>
              <a:rPr lang="en-US" sz="1450" dirty="0" err="1"/>
              <a:t>revisar</a:t>
            </a:r>
            <a:r>
              <a:rPr lang="en-US" sz="1450" dirty="0"/>
              <a:t> son </a:t>
            </a:r>
            <a:r>
              <a:rPr lang="en-US" sz="1450" dirty="0" err="1"/>
              <a:t>los</a:t>
            </a:r>
            <a:r>
              <a:rPr lang="en-US" sz="1450" dirty="0"/>
              <a:t> </a:t>
            </a:r>
            <a:r>
              <a:rPr lang="en-US" sz="1450" dirty="0" err="1"/>
              <a:t>siguientes</a:t>
            </a:r>
            <a:r>
              <a:rPr lang="en-US" sz="1450" dirty="0"/>
              <a:t>:</a:t>
            </a:r>
          </a:p>
          <a:p>
            <a:pPr marL="285750" marR="0" lvl="0" indent="-285750" rtl="0">
              <a:lnSpc>
                <a:spcPct val="100000"/>
              </a:lnSpc>
              <a:spcBef>
                <a:spcPts val="0"/>
              </a:spcBef>
              <a:spcAft>
                <a:spcPts val="0"/>
              </a:spcAft>
              <a:buClr>
                <a:srgbClr val="000000"/>
              </a:buClr>
              <a:buSzPct val="100000"/>
              <a:buFont typeface="Arial" panose="020B0604020202020204" pitchFamily="34" charset="0"/>
              <a:buChar char="•"/>
            </a:pPr>
            <a:r>
              <a:rPr lang="en-US" sz="1450" dirty="0" err="1"/>
              <a:t>Registros</a:t>
            </a:r>
            <a:r>
              <a:rPr lang="en-US" sz="1450" dirty="0"/>
              <a:t> de </a:t>
            </a:r>
            <a:r>
              <a:rPr lang="en-US" sz="1450" dirty="0" err="1"/>
              <a:t>mantenimiento</a:t>
            </a:r>
            <a:r>
              <a:rPr lang="en-US" sz="1450" dirty="0"/>
              <a:t> e </a:t>
            </a:r>
            <a:r>
              <a:rPr lang="en-US" sz="1450" dirty="0" err="1"/>
              <a:t>inspección</a:t>
            </a:r>
            <a:r>
              <a:rPr lang="en-US" sz="1450" dirty="0"/>
              <a:t> para </a:t>
            </a:r>
            <a:r>
              <a:rPr lang="en-US" sz="1450" dirty="0" err="1"/>
              <a:t>determinar</a:t>
            </a:r>
            <a:r>
              <a:rPr lang="en-US" sz="1450" dirty="0"/>
              <a:t> </a:t>
            </a:r>
            <a:r>
              <a:rPr lang="en-US" sz="1450" dirty="0" err="1"/>
              <a:t>el</a:t>
            </a:r>
            <a:r>
              <a:rPr lang="en-US" sz="1450" dirty="0"/>
              <a:t> </a:t>
            </a:r>
            <a:r>
              <a:rPr lang="en-US" sz="1450" dirty="0" err="1"/>
              <a:t>historial</a:t>
            </a:r>
            <a:r>
              <a:rPr lang="en-US" sz="1450" dirty="0"/>
              <a:t> de </a:t>
            </a:r>
            <a:r>
              <a:rPr lang="en-US" sz="1450" dirty="0" err="1"/>
              <a:t>mantenimiento</a:t>
            </a:r>
            <a:r>
              <a:rPr lang="en-US" sz="1450" dirty="0"/>
              <a:t> e </a:t>
            </a:r>
            <a:r>
              <a:rPr lang="en-US" sz="1450" dirty="0" err="1"/>
              <a:t>inspección</a:t>
            </a:r>
            <a:r>
              <a:rPr lang="en-US" sz="1450" dirty="0"/>
              <a:t> de las </a:t>
            </a:r>
            <a:r>
              <a:rPr lang="en-US" sz="1450" dirty="0" err="1"/>
              <a:t>herramientas</a:t>
            </a:r>
            <a:r>
              <a:rPr lang="en-US" sz="1450" dirty="0"/>
              <a:t>, </a:t>
            </a:r>
            <a:r>
              <a:rPr lang="en-US" sz="1450" dirty="0" err="1"/>
              <a:t>el</a:t>
            </a:r>
            <a:r>
              <a:rPr lang="en-US" sz="1450" dirty="0"/>
              <a:t> </a:t>
            </a:r>
            <a:r>
              <a:rPr lang="en-US" sz="1450" dirty="0" err="1"/>
              <a:t>equipo</a:t>
            </a:r>
            <a:r>
              <a:rPr lang="en-US" sz="1450" dirty="0"/>
              <a:t> y las </a:t>
            </a:r>
            <a:r>
              <a:rPr lang="en-US" sz="1450" dirty="0" err="1"/>
              <a:t>máquinas</a:t>
            </a:r>
            <a:r>
              <a:rPr lang="en-US" sz="1450" dirty="0"/>
              <a:t> </a:t>
            </a:r>
            <a:r>
              <a:rPr lang="en-US" sz="1450" dirty="0" err="1"/>
              <a:t>implicadas</a:t>
            </a:r>
            <a:r>
              <a:rPr lang="en-US" sz="1450" dirty="0"/>
              <a:t> </a:t>
            </a:r>
            <a:r>
              <a:rPr lang="en-US" sz="1450" dirty="0" err="1"/>
              <a:t>en</a:t>
            </a:r>
            <a:r>
              <a:rPr lang="en-US" sz="1450" dirty="0"/>
              <a:t> </a:t>
            </a:r>
            <a:r>
              <a:rPr lang="en-US" sz="1450" dirty="0" err="1"/>
              <a:t>el</a:t>
            </a:r>
            <a:r>
              <a:rPr lang="en-US" sz="1450" dirty="0"/>
              <a:t> </a:t>
            </a:r>
            <a:r>
              <a:rPr lang="en-US" sz="1450" dirty="0" err="1"/>
              <a:t>accidente</a:t>
            </a:r>
            <a:r>
              <a:rPr lang="en-US" sz="1450" dirty="0"/>
              <a:t>.</a:t>
            </a:r>
          </a:p>
          <a:p>
            <a:pPr marL="285750" marR="0" lvl="0" indent="-285750" rtl="0">
              <a:lnSpc>
                <a:spcPct val="100000"/>
              </a:lnSpc>
              <a:spcBef>
                <a:spcPts val="0"/>
              </a:spcBef>
              <a:spcAft>
                <a:spcPts val="0"/>
              </a:spcAft>
              <a:buClr>
                <a:srgbClr val="000000"/>
              </a:buClr>
              <a:buSzPct val="100000"/>
              <a:buFont typeface="Arial" panose="020B0604020202020204" pitchFamily="34" charset="0"/>
              <a:buChar char="•"/>
            </a:pPr>
            <a:r>
              <a:rPr lang="en-US" sz="1450" dirty="0"/>
              <a:t>Hojas de </a:t>
            </a:r>
            <a:r>
              <a:rPr lang="en-US" sz="1450" dirty="0" err="1"/>
              <a:t>datos</a:t>
            </a:r>
            <a:r>
              <a:rPr lang="en-US" sz="1450" dirty="0"/>
              <a:t> de </a:t>
            </a:r>
            <a:r>
              <a:rPr lang="en-US" sz="1450" dirty="0" err="1"/>
              <a:t>seguridad</a:t>
            </a:r>
            <a:r>
              <a:rPr lang="en-US" sz="1450" dirty="0"/>
              <a:t> (SDS) y </a:t>
            </a:r>
            <a:r>
              <a:rPr lang="en-US" sz="1450" dirty="0" err="1"/>
              <a:t>especificaciones</a:t>
            </a:r>
            <a:r>
              <a:rPr lang="en-US" sz="1450" dirty="0"/>
              <a:t> del </a:t>
            </a:r>
            <a:r>
              <a:rPr lang="en-US" sz="1450" dirty="0" err="1"/>
              <a:t>fabricante</a:t>
            </a:r>
            <a:r>
              <a:rPr lang="en-US" sz="1450" dirty="0"/>
              <a:t> para </a:t>
            </a:r>
            <a:r>
              <a:rPr lang="en-US" sz="1450" dirty="0" err="1"/>
              <a:t>calificar</a:t>
            </a:r>
            <a:r>
              <a:rPr lang="en-US" sz="1450" dirty="0"/>
              <a:t> las </a:t>
            </a:r>
            <a:r>
              <a:rPr lang="en-US" sz="1450" dirty="0" err="1"/>
              <a:t>medidas</a:t>
            </a:r>
            <a:r>
              <a:rPr lang="en-US" sz="1450" dirty="0"/>
              <a:t> de </a:t>
            </a:r>
            <a:r>
              <a:rPr lang="en-US" sz="1450" dirty="0" err="1"/>
              <a:t>seguridad</a:t>
            </a:r>
            <a:r>
              <a:rPr lang="en-US" sz="1450" dirty="0"/>
              <a:t> </a:t>
            </a:r>
            <a:r>
              <a:rPr lang="en-US" sz="1450" dirty="0" err="1"/>
              <a:t>necesarias</a:t>
            </a:r>
            <a:r>
              <a:rPr lang="en-US" sz="1450" dirty="0"/>
              <a:t>.</a:t>
            </a:r>
          </a:p>
          <a:p>
            <a:pPr marL="285750" marR="0" lvl="0" indent="-285750" rtl="0">
              <a:lnSpc>
                <a:spcPct val="100000"/>
              </a:lnSpc>
              <a:spcBef>
                <a:spcPts val="0"/>
              </a:spcBef>
              <a:spcAft>
                <a:spcPts val="0"/>
              </a:spcAft>
              <a:buClr>
                <a:srgbClr val="000000"/>
              </a:buClr>
              <a:buSzPct val="100000"/>
              <a:buFont typeface="Arial" panose="020B0604020202020204" pitchFamily="34" charset="0"/>
              <a:buChar char="•"/>
            </a:pPr>
            <a:r>
              <a:rPr lang="en-US" sz="1450" dirty="0" err="1"/>
              <a:t>Registros</a:t>
            </a:r>
            <a:r>
              <a:rPr lang="en-US" sz="1450" dirty="0"/>
              <a:t> de </a:t>
            </a:r>
            <a:r>
              <a:rPr lang="en-US" sz="1450" dirty="0" err="1"/>
              <a:t>entrenamiento</a:t>
            </a:r>
            <a:r>
              <a:rPr lang="en-US" sz="1450" dirty="0"/>
              <a:t> para </a:t>
            </a:r>
            <a:r>
              <a:rPr lang="en-US" sz="1450" dirty="0" err="1"/>
              <a:t>determinar</a:t>
            </a:r>
            <a:r>
              <a:rPr lang="en-US" sz="1450" dirty="0"/>
              <a:t> la </a:t>
            </a:r>
            <a:r>
              <a:rPr lang="en-US" sz="1450" dirty="0" err="1"/>
              <a:t>cantidad</a:t>
            </a:r>
            <a:r>
              <a:rPr lang="en-US" sz="1450" dirty="0"/>
              <a:t> y </a:t>
            </a:r>
            <a:r>
              <a:rPr lang="en-US" sz="1450" dirty="0" err="1"/>
              <a:t>calidad</a:t>
            </a:r>
            <a:r>
              <a:rPr lang="en-US" sz="1450" dirty="0"/>
              <a:t> del </a:t>
            </a:r>
            <a:r>
              <a:rPr lang="en-US" sz="1450" dirty="0" err="1"/>
              <a:t>entrenamiento</a:t>
            </a:r>
            <a:r>
              <a:rPr lang="en-US" sz="1450" dirty="0"/>
              <a:t> </a:t>
            </a:r>
            <a:r>
              <a:rPr lang="en-US" sz="1450" dirty="0" err="1"/>
              <a:t>recibido</a:t>
            </a:r>
            <a:r>
              <a:rPr lang="en-US" sz="1450" dirty="0"/>
              <a:t> </a:t>
            </a:r>
            <a:r>
              <a:rPr lang="en-US" sz="1450" dirty="0" err="1"/>
              <a:t>por</a:t>
            </a:r>
            <a:r>
              <a:rPr lang="en-US" sz="1450" dirty="0"/>
              <a:t> la </a:t>
            </a:r>
            <a:r>
              <a:rPr lang="en-US" sz="1450" dirty="0" err="1"/>
              <a:t>víctima</a:t>
            </a:r>
            <a:r>
              <a:rPr lang="en-US" sz="1450" dirty="0"/>
              <a:t> y </a:t>
            </a:r>
            <a:r>
              <a:rPr lang="en-US" sz="1450" dirty="0" err="1"/>
              <a:t>otras</a:t>
            </a:r>
            <a:r>
              <a:rPr lang="en-US" sz="1450" dirty="0"/>
              <a:t> personas.</a:t>
            </a:r>
          </a:p>
          <a:p>
            <a:pPr marL="285750" marR="0" lvl="0" indent="-285750" rtl="0">
              <a:lnSpc>
                <a:spcPct val="100000"/>
              </a:lnSpc>
              <a:spcBef>
                <a:spcPts val="0"/>
              </a:spcBef>
              <a:spcAft>
                <a:spcPts val="0"/>
              </a:spcAft>
              <a:buClr>
                <a:srgbClr val="000000"/>
              </a:buClr>
              <a:buSzPct val="100000"/>
              <a:buFont typeface="Arial" panose="020B0604020202020204" pitchFamily="34" charset="0"/>
              <a:buChar char="•"/>
            </a:pPr>
            <a:r>
              <a:rPr lang="en-US" sz="1450" dirty="0" err="1"/>
              <a:t>Procedimientos</a:t>
            </a:r>
            <a:r>
              <a:rPr lang="en-US" sz="1450" dirty="0"/>
              <a:t> </a:t>
            </a:r>
            <a:r>
              <a:rPr lang="en-US" sz="1450" dirty="0" err="1"/>
              <a:t>operativos</a:t>
            </a:r>
            <a:r>
              <a:rPr lang="en-US" sz="1450" dirty="0"/>
              <a:t> </a:t>
            </a:r>
            <a:r>
              <a:rPr lang="en-US" sz="1450" dirty="0" err="1"/>
              <a:t>estándar</a:t>
            </a:r>
            <a:r>
              <a:rPr lang="en-US" sz="1450" dirty="0"/>
              <a:t> (SOP </a:t>
            </a:r>
            <a:r>
              <a:rPr lang="en-US" sz="1450" dirty="0" err="1"/>
              <a:t>por</a:t>
            </a:r>
            <a:r>
              <a:rPr lang="en-US" sz="1450" dirty="0"/>
              <a:t> sus </a:t>
            </a:r>
            <a:r>
              <a:rPr lang="en-US" sz="1450" dirty="0" err="1"/>
              <a:t>siglas</a:t>
            </a:r>
            <a:r>
              <a:rPr lang="en-US" sz="1450" dirty="0"/>
              <a:t> </a:t>
            </a:r>
            <a:r>
              <a:rPr lang="en-US" sz="1450" dirty="0" err="1"/>
              <a:t>en</a:t>
            </a:r>
            <a:r>
              <a:rPr lang="en-US" sz="1450" dirty="0"/>
              <a:t> </a:t>
            </a:r>
            <a:r>
              <a:rPr lang="en-US" sz="1450" dirty="0" err="1"/>
              <a:t>Inglés</a:t>
            </a:r>
            <a:r>
              <a:rPr lang="en-US" sz="1450" dirty="0"/>
              <a:t>) para </a:t>
            </a:r>
            <a:r>
              <a:rPr lang="en-US" sz="1450" dirty="0" err="1"/>
              <a:t>determinar</a:t>
            </a:r>
            <a:r>
              <a:rPr lang="en-US" sz="1450" dirty="0"/>
              <a:t> </a:t>
            </a:r>
            <a:r>
              <a:rPr lang="en-US" sz="1450" dirty="0" err="1"/>
              <a:t>los</a:t>
            </a:r>
            <a:r>
              <a:rPr lang="en-US" sz="1450" dirty="0"/>
              <a:t> pasos </a:t>
            </a:r>
            <a:r>
              <a:rPr lang="en-US" sz="1450" dirty="0" err="1"/>
              <a:t>formalmente</a:t>
            </a:r>
            <a:r>
              <a:rPr lang="en-US" sz="1450" dirty="0"/>
              <a:t> </a:t>
            </a:r>
            <a:r>
              <a:rPr lang="en-US" sz="1450" dirty="0" err="1"/>
              <a:t>establecidos</a:t>
            </a:r>
            <a:r>
              <a:rPr lang="en-US" sz="1450" dirty="0"/>
              <a:t> </a:t>
            </a:r>
            <a:r>
              <a:rPr lang="en-US" sz="1450" dirty="0" err="1"/>
              <a:t>en</a:t>
            </a:r>
            <a:r>
              <a:rPr lang="en-US" sz="1450" dirty="0"/>
              <a:t> </a:t>
            </a:r>
            <a:r>
              <a:rPr lang="en-US" sz="1450" dirty="0" err="1"/>
              <a:t>los</a:t>
            </a:r>
            <a:r>
              <a:rPr lang="en-US" sz="1450" dirty="0"/>
              <a:t> </a:t>
            </a:r>
            <a:r>
              <a:rPr lang="en-US" sz="1450" dirty="0" err="1"/>
              <a:t>procedimientos</a:t>
            </a:r>
            <a:r>
              <a:rPr lang="en-US" sz="1450" dirty="0"/>
              <a:t>.</a:t>
            </a:r>
          </a:p>
          <a:p>
            <a:pPr marL="285750" marR="0" lvl="0" indent="-285750" rtl="0">
              <a:lnSpc>
                <a:spcPct val="100000"/>
              </a:lnSpc>
              <a:spcBef>
                <a:spcPts val="0"/>
              </a:spcBef>
              <a:spcAft>
                <a:spcPts val="0"/>
              </a:spcAft>
              <a:buClr>
                <a:srgbClr val="000000"/>
              </a:buClr>
              <a:buSzPct val="100000"/>
              <a:buFont typeface="Arial" panose="020B0604020202020204" pitchFamily="34" charset="0"/>
              <a:buChar char="•"/>
            </a:pPr>
            <a:r>
              <a:rPr lang="en-US" sz="1450" dirty="0" err="1"/>
              <a:t>Análisis</a:t>
            </a:r>
            <a:r>
              <a:rPr lang="en-US" sz="1450" dirty="0"/>
              <a:t> de </a:t>
            </a:r>
            <a:r>
              <a:rPr lang="en-US" sz="1450" dirty="0" err="1"/>
              <a:t>riesgos</a:t>
            </a:r>
            <a:r>
              <a:rPr lang="en-US" sz="1450" dirty="0"/>
              <a:t> del </a:t>
            </a:r>
            <a:r>
              <a:rPr lang="en-US" sz="1450" dirty="0" err="1"/>
              <a:t>trabajo</a:t>
            </a:r>
            <a:r>
              <a:rPr lang="en-US" sz="1450" dirty="0"/>
              <a:t> (JHA </a:t>
            </a:r>
            <a:r>
              <a:rPr lang="en-US" sz="1450" dirty="0" err="1"/>
              <a:t>por</a:t>
            </a:r>
            <a:r>
              <a:rPr lang="en-US" sz="1450" dirty="0"/>
              <a:t> sus </a:t>
            </a:r>
            <a:r>
              <a:rPr lang="en-US" sz="1450" dirty="0" err="1"/>
              <a:t>siglas</a:t>
            </a:r>
            <a:r>
              <a:rPr lang="en-US" sz="1450" dirty="0"/>
              <a:t> </a:t>
            </a:r>
            <a:r>
              <a:rPr lang="en-US" sz="1450" dirty="0" err="1"/>
              <a:t>en</a:t>
            </a:r>
            <a:r>
              <a:rPr lang="en-US" sz="1450" dirty="0"/>
              <a:t> </a:t>
            </a:r>
            <a:r>
              <a:rPr lang="en-US" sz="1450" dirty="0" err="1"/>
              <a:t>Inglés</a:t>
            </a:r>
            <a:r>
              <a:rPr lang="en-US" sz="1450" dirty="0"/>
              <a:t>) para </a:t>
            </a:r>
            <a:r>
              <a:rPr lang="en-US" sz="1450" dirty="0" err="1"/>
              <a:t>determinar</a:t>
            </a:r>
            <a:r>
              <a:rPr lang="en-US" sz="1450" dirty="0"/>
              <a:t> </a:t>
            </a:r>
            <a:r>
              <a:rPr lang="en-US" sz="1450" dirty="0" err="1"/>
              <a:t>si</a:t>
            </a:r>
            <a:r>
              <a:rPr lang="en-US" sz="1450" dirty="0"/>
              <a:t> se ha </a:t>
            </a:r>
            <a:r>
              <a:rPr lang="en-US" sz="1450" dirty="0" err="1"/>
              <a:t>identificado</a:t>
            </a:r>
            <a:r>
              <a:rPr lang="en-US" sz="1450" dirty="0"/>
              <a:t> </a:t>
            </a:r>
            <a:r>
              <a:rPr lang="en-US" sz="1450" dirty="0" err="1"/>
              <a:t>algún</a:t>
            </a:r>
            <a:r>
              <a:rPr lang="en-US" sz="1450" dirty="0"/>
              <a:t> </a:t>
            </a:r>
            <a:r>
              <a:rPr lang="en-US" sz="1450" dirty="0" err="1"/>
              <a:t>riesgo</a:t>
            </a:r>
            <a:r>
              <a:rPr lang="en-US" sz="1450" dirty="0"/>
              <a:t>.</a:t>
            </a:r>
          </a:p>
          <a:p>
            <a:pPr marL="285750" marR="0" lvl="0" indent="-285750" rtl="0">
              <a:lnSpc>
                <a:spcPct val="100000"/>
              </a:lnSpc>
              <a:spcBef>
                <a:spcPts val="0"/>
              </a:spcBef>
              <a:spcAft>
                <a:spcPts val="0"/>
              </a:spcAft>
              <a:buClr>
                <a:srgbClr val="000000"/>
              </a:buClr>
              <a:buSzPct val="100000"/>
              <a:buFont typeface="Arial" panose="020B0604020202020204" pitchFamily="34" charset="0"/>
              <a:buChar char="•"/>
            </a:pPr>
            <a:r>
              <a:rPr lang="en-US" sz="1450" dirty="0" err="1"/>
              <a:t>Políticas</a:t>
            </a:r>
            <a:r>
              <a:rPr lang="en-US" sz="1450" dirty="0"/>
              <a:t>, planes y </a:t>
            </a:r>
            <a:r>
              <a:rPr lang="en-US" sz="1450" dirty="0" err="1"/>
              <a:t>normas</a:t>
            </a:r>
            <a:r>
              <a:rPr lang="en-US" sz="1450" dirty="0"/>
              <a:t> de </a:t>
            </a:r>
            <a:r>
              <a:rPr lang="en-US" sz="1450" dirty="0" err="1"/>
              <a:t>seguridad</a:t>
            </a:r>
            <a:r>
              <a:rPr lang="en-US" sz="1450" dirty="0"/>
              <a:t> para </a:t>
            </a:r>
            <a:r>
              <a:rPr lang="en-US" sz="1450" dirty="0" err="1"/>
              <a:t>garantizar</a:t>
            </a:r>
            <a:r>
              <a:rPr lang="en-US" sz="1450" dirty="0"/>
              <a:t> que </a:t>
            </a:r>
            <a:r>
              <a:rPr lang="en-US" sz="1450" dirty="0" err="1"/>
              <a:t>existen</a:t>
            </a:r>
            <a:r>
              <a:rPr lang="en-US" sz="1450" dirty="0"/>
              <a:t> y son </a:t>
            </a:r>
            <a:r>
              <a:rPr lang="en-US" sz="1450" dirty="0" err="1"/>
              <a:t>adecuados</a:t>
            </a:r>
            <a:r>
              <a:rPr lang="en-US" sz="1450" dirty="0"/>
              <a:t>.</a:t>
            </a:r>
          </a:p>
          <a:p>
            <a:pPr marL="285750" marR="0" lvl="0" indent="-285750" rtl="0">
              <a:lnSpc>
                <a:spcPct val="100000"/>
              </a:lnSpc>
              <a:spcBef>
                <a:spcPts val="0"/>
              </a:spcBef>
              <a:spcAft>
                <a:spcPts val="0"/>
              </a:spcAft>
              <a:buClr>
                <a:srgbClr val="000000"/>
              </a:buClr>
              <a:buSzPct val="100000"/>
              <a:buFont typeface="Arial" panose="020B0604020202020204" pitchFamily="34" charset="0"/>
              <a:buChar char="•"/>
            </a:pPr>
            <a:r>
              <a:rPr lang="en-US" sz="1450" dirty="0" err="1"/>
              <a:t>Horarios</a:t>
            </a:r>
            <a:r>
              <a:rPr lang="en-US" sz="1450" dirty="0"/>
              <a:t> de </a:t>
            </a:r>
            <a:r>
              <a:rPr lang="en-US" sz="1450" dirty="0" err="1"/>
              <a:t>trabajo</a:t>
            </a:r>
            <a:r>
              <a:rPr lang="en-US" sz="1450" dirty="0"/>
              <a:t> para </a:t>
            </a:r>
            <a:r>
              <a:rPr lang="en-US" sz="1450" dirty="0" err="1"/>
              <a:t>determinar</a:t>
            </a:r>
            <a:r>
              <a:rPr lang="en-US" sz="1450" dirty="0"/>
              <a:t> </a:t>
            </a:r>
            <a:r>
              <a:rPr lang="en-US" sz="1450" dirty="0" err="1"/>
              <a:t>el</a:t>
            </a:r>
            <a:r>
              <a:rPr lang="en-US" sz="1450" dirty="0"/>
              <a:t> </a:t>
            </a:r>
            <a:r>
              <a:rPr lang="en-US" sz="1450" dirty="0" err="1"/>
              <a:t>estado</a:t>
            </a:r>
            <a:r>
              <a:rPr lang="en-US" sz="1450" dirty="0"/>
              <a:t> de la </a:t>
            </a:r>
            <a:r>
              <a:rPr lang="en-US" sz="1450" dirty="0" err="1"/>
              <a:t>víctima</a:t>
            </a:r>
            <a:r>
              <a:rPr lang="en-US" sz="1450" dirty="0"/>
              <a:t> </a:t>
            </a:r>
            <a:r>
              <a:rPr lang="en-US" sz="1450" dirty="0" err="1"/>
              <a:t>en</a:t>
            </a:r>
            <a:r>
              <a:rPr lang="en-US" sz="1450" dirty="0"/>
              <a:t> </a:t>
            </a:r>
            <a:r>
              <a:rPr lang="en-US" sz="1450" dirty="0" err="1"/>
              <a:t>el</a:t>
            </a:r>
            <a:r>
              <a:rPr lang="en-US" sz="1450" dirty="0"/>
              <a:t> </a:t>
            </a:r>
            <a:r>
              <a:rPr lang="en-US" sz="1450" dirty="0" err="1"/>
              <a:t>momento</a:t>
            </a:r>
            <a:r>
              <a:rPr lang="en-US" sz="1450" dirty="0"/>
              <a:t> del </a:t>
            </a:r>
            <a:r>
              <a:rPr lang="en-US" sz="1450" dirty="0" err="1"/>
              <a:t>accidente</a:t>
            </a:r>
            <a:r>
              <a:rPr lang="en-US" sz="1450" dirty="0"/>
              <a:t>, </a:t>
            </a:r>
            <a:r>
              <a:rPr lang="en-US" sz="1450" dirty="0" err="1"/>
              <a:t>como</a:t>
            </a:r>
            <a:r>
              <a:rPr lang="en-US" sz="1450" dirty="0"/>
              <a:t> </a:t>
            </a:r>
            <a:r>
              <a:rPr lang="en-US" sz="1450" dirty="0" err="1"/>
              <a:t>el</a:t>
            </a:r>
            <a:r>
              <a:rPr lang="en-US" sz="1450" dirty="0"/>
              <a:t> </a:t>
            </a:r>
            <a:r>
              <a:rPr lang="en-US" sz="1450" dirty="0" err="1"/>
              <a:t>cansancio</a:t>
            </a:r>
            <a:r>
              <a:rPr lang="en-US" sz="1450" dirty="0"/>
              <a:t> </a:t>
            </a:r>
            <a:r>
              <a:rPr lang="en-US" sz="1450" dirty="0" err="1"/>
              <a:t>por</a:t>
            </a:r>
            <a:r>
              <a:rPr lang="en-US" sz="1450" dirty="0"/>
              <a:t> </a:t>
            </a:r>
            <a:r>
              <a:rPr lang="en-US" sz="1450" dirty="0" err="1"/>
              <a:t>haber</a:t>
            </a:r>
            <a:r>
              <a:rPr lang="en-US" sz="1450" dirty="0"/>
              <a:t> </a:t>
            </a:r>
            <a:r>
              <a:rPr lang="en-US" sz="1450" dirty="0" err="1"/>
              <a:t>trabajado</a:t>
            </a:r>
            <a:r>
              <a:rPr lang="en-US" sz="1450" dirty="0"/>
              <a:t> horas extras.</a:t>
            </a:r>
          </a:p>
          <a:p>
            <a:pPr marL="285750" marR="0" lvl="0" indent="-285750" rtl="0">
              <a:lnSpc>
                <a:spcPct val="100000"/>
              </a:lnSpc>
              <a:spcBef>
                <a:spcPts val="0"/>
              </a:spcBef>
              <a:spcAft>
                <a:spcPts val="0"/>
              </a:spcAft>
              <a:buClr>
                <a:srgbClr val="000000"/>
              </a:buClr>
              <a:buSzPct val="100000"/>
              <a:buFont typeface="Arial" panose="020B0604020202020204" pitchFamily="34" charset="0"/>
              <a:buChar char="•"/>
            </a:pPr>
            <a:r>
              <a:rPr lang="en-US" sz="1450" dirty="0"/>
              <a:t>Las </a:t>
            </a:r>
            <a:r>
              <a:rPr lang="en-US" sz="1450" dirty="0" err="1"/>
              <a:t>actas</a:t>
            </a:r>
            <a:r>
              <a:rPr lang="en-US" sz="1450" dirty="0"/>
              <a:t> del </a:t>
            </a:r>
            <a:r>
              <a:rPr lang="en-US" sz="1450" dirty="0" err="1"/>
              <a:t>comité</a:t>
            </a:r>
            <a:r>
              <a:rPr lang="en-US" sz="1450" dirty="0"/>
              <a:t> de </a:t>
            </a:r>
            <a:r>
              <a:rPr lang="en-US" sz="1450" dirty="0" err="1"/>
              <a:t>seguridad</a:t>
            </a:r>
            <a:r>
              <a:rPr lang="en-US" sz="1450" dirty="0"/>
              <a:t> para </a:t>
            </a:r>
            <a:r>
              <a:rPr lang="en-US" sz="1450" dirty="0" err="1"/>
              <a:t>determinar</a:t>
            </a:r>
            <a:r>
              <a:rPr lang="en-US" sz="1450" dirty="0"/>
              <a:t> </a:t>
            </a:r>
            <a:r>
              <a:rPr lang="en-US" sz="1450" dirty="0" err="1"/>
              <a:t>el</a:t>
            </a:r>
            <a:r>
              <a:rPr lang="en-US" sz="1450" dirty="0"/>
              <a:t> </a:t>
            </a:r>
            <a:r>
              <a:rPr lang="en-US" sz="1450" dirty="0" err="1"/>
              <a:t>historial</a:t>
            </a:r>
            <a:r>
              <a:rPr lang="en-US" sz="1450" dirty="0"/>
              <a:t> de </a:t>
            </a:r>
            <a:r>
              <a:rPr lang="en-US" sz="1450" dirty="0" err="1"/>
              <a:t>cualquier</a:t>
            </a:r>
            <a:r>
              <a:rPr lang="en-US" sz="1450" dirty="0"/>
              <a:t> debate </a:t>
            </a:r>
            <a:r>
              <a:rPr lang="en-US" sz="1450" dirty="0" err="1"/>
              <a:t>sobre</a:t>
            </a:r>
            <a:r>
              <a:rPr lang="en-US" sz="1450" dirty="0"/>
              <a:t> </a:t>
            </a:r>
            <a:r>
              <a:rPr lang="en-US" sz="1450" dirty="0" err="1"/>
              <a:t>condiciones</a:t>
            </a:r>
            <a:r>
              <a:rPr lang="en-US" sz="1450" dirty="0"/>
              <a:t> </a:t>
            </a:r>
            <a:r>
              <a:rPr lang="en-US" sz="1450" dirty="0" err="1"/>
              <a:t>peligrosas</a:t>
            </a:r>
            <a:r>
              <a:rPr lang="en-US" sz="1450" dirty="0"/>
              <a:t>, </a:t>
            </a:r>
            <a:r>
              <a:rPr lang="en-US" sz="1450" dirty="0" err="1"/>
              <a:t>conductas</a:t>
            </a:r>
            <a:r>
              <a:rPr lang="en-US" sz="1450" dirty="0"/>
              <a:t> </a:t>
            </a:r>
            <a:r>
              <a:rPr lang="en-US" sz="1450" dirty="0" err="1"/>
              <a:t>inseguras</a:t>
            </a:r>
            <a:r>
              <a:rPr lang="en-US" sz="1450" dirty="0"/>
              <a:t> o </a:t>
            </a:r>
            <a:r>
              <a:rPr lang="en-US" sz="1450" dirty="0" err="1"/>
              <a:t>elementos</a:t>
            </a:r>
            <a:r>
              <a:rPr lang="en-US" sz="1450" dirty="0"/>
              <a:t> del </a:t>
            </a:r>
            <a:r>
              <a:rPr lang="en-US" sz="1450" dirty="0" err="1"/>
              <a:t>programa</a:t>
            </a:r>
            <a:r>
              <a:rPr lang="en-US" sz="1450" dirty="0"/>
              <a:t> </a:t>
            </a:r>
            <a:r>
              <a:rPr lang="en-US" sz="1450" dirty="0" err="1"/>
              <a:t>relacionados</a:t>
            </a:r>
            <a:r>
              <a:rPr lang="en-US" sz="1450" dirty="0"/>
              <a:t>.</a:t>
            </a:r>
          </a:p>
        </p:txBody>
      </p:sp>
      <p:sp>
        <p:nvSpPr>
          <p:cNvPr id="3" name="Title 2">
            <a:extLst>
              <a:ext uri="{FF2B5EF4-FFF2-40B4-BE49-F238E27FC236}">
                <a16:creationId xmlns:a16="http://schemas.microsoft.com/office/drawing/2014/main" id="{B8999270-E3F3-1B5C-3BE7-E160F242989C}"/>
              </a:ext>
            </a:extLst>
          </p:cNvPr>
          <p:cNvSpPr txBox="1">
            <a:spLocks noGrp="1"/>
          </p:cNvSpPr>
          <p:nvPr>
            <p:ph type="title" idx="4294967295"/>
          </p:nvPr>
        </p:nvSpPr>
        <p:spPr>
          <a:xfrm>
            <a:off x="5719156" y="160437"/>
            <a:ext cx="5032057"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en-US" sz="2800" b="0" i="0" u="none" strike="noStrike" kern="0" cap="none" spc="0" normalizeH="0" baseline="0" noProof="0" dirty="0" err="1">
                <a:ln>
                  <a:noFill/>
                </a:ln>
                <a:solidFill>
                  <a:schemeClr val="dk1"/>
                </a:solidFill>
                <a:effectLst/>
                <a:uLnTx/>
                <a:uFillTx/>
                <a:latin typeface="+mj-lt"/>
                <a:ea typeface="Calibri"/>
                <a:cs typeface="Calibri"/>
                <a:sym typeface="Calibri"/>
              </a:rPr>
              <a:t>Revisión</a:t>
            </a:r>
            <a:r>
              <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rPr>
              <a:t> de </a:t>
            </a:r>
            <a:r>
              <a:rPr kumimoji="0" lang="en-US" sz="2800" b="0" i="0" u="none" strike="noStrike" kern="0" cap="none" spc="0" normalizeH="0" baseline="0" noProof="0" dirty="0" err="1">
                <a:ln>
                  <a:noFill/>
                </a:ln>
                <a:solidFill>
                  <a:schemeClr val="dk1"/>
                </a:solidFill>
                <a:effectLst/>
                <a:uLnTx/>
                <a:uFillTx/>
                <a:latin typeface="+mj-lt"/>
                <a:ea typeface="Calibri"/>
                <a:cs typeface="Calibri"/>
                <a:sym typeface="Calibri"/>
              </a:rPr>
              <a:t>documentos</a:t>
            </a:r>
            <a:endPar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endParaRPr>
          </a:p>
        </p:txBody>
      </p:sp>
      <p:pic>
        <p:nvPicPr>
          <p:cNvPr id="5" name="Picture 4">
            <a:extLst>
              <a:ext uri="{FF2B5EF4-FFF2-40B4-BE49-F238E27FC236}">
                <a16:creationId xmlns:a16="http://schemas.microsoft.com/office/drawing/2014/main" id="{B9B91A4B-A806-438A-90C9-64C35346BF3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528"/>
            <a:ext cx="5481759" cy="5888373"/>
          </a:xfrm>
          <a:prstGeom prst="rect">
            <a:avLst/>
          </a:prstGeom>
        </p:spPr>
      </p:pic>
      <p:sp>
        <p:nvSpPr>
          <p:cNvPr id="8" name="Google Shape;102;p2">
            <a:extLst>
              <a:ext uri="{FF2B5EF4-FFF2-40B4-BE49-F238E27FC236}">
                <a16:creationId xmlns:a16="http://schemas.microsoft.com/office/drawing/2014/main" id="{28EF6A8B-EDD7-4C89-8E71-5089BC39471D}"/>
              </a:ext>
            </a:extLst>
          </p:cNvPr>
          <p:cNvSpPr txBox="1"/>
          <p:nvPr/>
        </p:nvSpPr>
        <p:spPr>
          <a:xfrm>
            <a:off x="202629" y="5960955"/>
            <a:ext cx="7034749"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INVESTIGACIÓN DE ACCIDENTES: </a:t>
            </a:r>
            <a:r>
              <a:rPr lang="en-US" sz="2800" b="1" i="1" dirty="0" err="1">
                <a:solidFill>
                  <a:schemeClr val="lt1"/>
                </a:solidFill>
                <a:latin typeface="Verdana"/>
                <a:ea typeface="Verdana"/>
                <a:cs typeface="Verdana"/>
                <a:sym typeface="Verdana"/>
              </a:rPr>
              <a:t>Recopilar</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información</a:t>
            </a:r>
            <a:endParaRPr lang="en-US" sz="1400" b="0" i="0" u="none" strike="noStrike" cap="none" dirty="0">
              <a:solidFill>
                <a:srgbClr val="000000"/>
              </a:solidFill>
              <a:latin typeface="Arial"/>
              <a:ea typeface="Arial"/>
              <a:cs typeface="Arial"/>
              <a:sym typeface="Arial"/>
            </a:endParaRPr>
          </a:p>
        </p:txBody>
      </p:sp>
      <p:pic>
        <p:nvPicPr>
          <p:cNvPr id="7" name="Picture 6" descr="Módulo 1">
            <a:extLst>
              <a:ext uri="{FF2B5EF4-FFF2-40B4-BE49-F238E27FC236}">
                <a16:creationId xmlns:a16="http://schemas.microsoft.com/office/drawing/2014/main" id="{1739001A-3CB5-4C57-ADCF-9D1506B652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6437" y="5944191"/>
            <a:ext cx="3984776" cy="976661"/>
          </a:xfrm>
          <a:prstGeom prst="rect">
            <a:avLst/>
          </a:prstGeom>
        </p:spPr>
      </p:pic>
    </p:spTree>
    <p:extLst>
      <p:ext uri="{BB962C8B-B14F-4D97-AF65-F5344CB8AC3E}">
        <p14:creationId xmlns:p14="http://schemas.microsoft.com/office/powerpoint/2010/main" val="23795225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4" name="Title 3">
            <a:extLst>
              <a:ext uri="{FF2B5EF4-FFF2-40B4-BE49-F238E27FC236}">
                <a16:creationId xmlns:a16="http://schemas.microsoft.com/office/drawing/2014/main" id="{A0FEB107-2EB8-279B-9B1C-04D3CAB60C93}"/>
              </a:ext>
            </a:extLst>
          </p:cNvPr>
          <p:cNvSpPr txBox="1">
            <a:spLocks noGrp="1"/>
          </p:cNvSpPr>
          <p:nvPr>
            <p:ph type="title" idx="4294967295"/>
          </p:nvPr>
        </p:nvSpPr>
        <p:spPr>
          <a:xfrm>
            <a:off x="5769574" y="240447"/>
            <a:ext cx="4460557"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en-US" sz="2800" b="0" i="0" u="none" strike="noStrike" kern="0" cap="none" spc="0" normalizeH="0" baseline="0" noProof="0" dirty="0" err="1">
                <a:ln>
                  <a:noFill/>
                </a:ln>
                <a:solidFill>
                  <a:schemeClr val="dk1"/>
                </a:solidFill>
                <a:effectLst/>
                <a:uLnTx/>
                <a:uFillTx/>
                <a:latin typeface="+mj-lt"/>
                <a:ea typeface="Calibri"/>
                <a:cs typeface="Calibri"/>
                <a:sym typeface="Calibri"/>
              </a:rPr>
              <a:t>Documentos</a:t>
            </a:r>
            <a:r>
              <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rPr>
              <a:t> </a:t>
            </a:r>
            <a:r>
              <a:rPr kumimoji="0" lang="en-US" sz="2800" b="0" i="0" u="none" strike="noStrike" kern="0" cap="none" spc="0" normalizeH="0" baseline="0" noProof="0" dirty="0" err="1">
                <a:ln>
                  <a:noFill/>
                </a:ln>
                <a:solidFill>
                  <a:schemeClr val="dk1"/>
                </a:solidFill>
                <a:effectLst/>
                <a:uLnTx/>
                <a:uFillTx/>
                <a:latin typeface="+mj-lt"/>
                <a:ea typeface="Calibri"/>
                <a:cs typeface="Calibri"/>
                <a:sym typeface="Calibri"/>
              </a:rPr>
              <a:t>protegidos</a:t>
            </a:r>
            <a:endPar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endParaRPr>
          </a:p>
        </p:txBody>
      </p:sp>
      <p:sp>
        <p:nvSpPr>
          <p:cNvPr id="104" name="Google Shape;104;p2"/>
          <p:cNvSpPr txBox="1"/>
          <p:nvPr/>
        </p:nvSpPr>
        <p:spPr>
          <a:xfrm>
            <a:off x="5719156" y="857745"/>
            <a:ext cx="6274370" cy="3046948"/>
          </a:xfrm>
          <a:prstGeom prst="rect">
            <a:avLst/>
          </a:prstGeom>
          <a:noFill/>
          <a:ln>
            <a:noFill/>
          </a:ln>
        </p:spPr>
        <p:txBody>
          <a:bodyPr spcFirstLastPara="1" wrap="square" lIns="91425" tIns="45700" rIns="91425" bIns="45700" anchor="t" anchorCtr="0">
            <a:spAutoFit/>
          </a:bodyPr>
          <a:lstStyle/>
          <a:p>
            <a:r>
              <a:rPr lang="en-US" sz="1600" dirty="0" err="1"/>
              <a:t>Algunos</a:t>
            </a:r>
            <a:r>
              <a:rPr lang="en-US" sz="1600" dirty="0"/>
              <a:t> </a:t>
            </a:r>
            <a:r>
              <a:rPr lang="en-US" sz="1600" dirty="0" err="1"/>
              <a:t>documentos</a:t>
            </a:r>
            <a:r>
              <a:rPr lang="en-US" sz="1600" dirty="0"/>
              <a:t> que </a:t>
            </a:r>
            <a:r>
              <a:rPr lang="en-US" sz="1600" dirty="0" err="1"/>
              <a:t>podrían</a:t>
            </a:r>
            <a:r>
              <a:rPr lang="en-US" sz="1600" dirty="0"/>
              <a:t> ser </a:t>
            </a:r>
            <a:r>
              <a:rPr lang="en-US" sz="1600" dirty="0" err="1"/>
              <a:t>útiles</a:t>
            </a:r>
            <a:r>
              <a:rPr lang="en-US" sz="1600" dirty="0"/>
              <a:t> para la </a:t>
            </a:r>
            <a:r>
              <a:rPr lang="en-US" sz="1600" dirty="0" err="1"/>
              <a:t>investigación</a:t>
            </a:r>
            <a:r>
              <a:rPr lang="en-US" sz="1600" dirty="0"/>
              <a:t> también </a:t>
            </a:r>
            <a:r>
              <a:rPr lang="en-US" sz="1600" dirty="0" err="1"/>
              <a:t>pueden</a:t>
            </a:r>
            <a:r>
              <a:rPr lang="en-US" sz="1600" dirty="0"/>
              <a:t> ser </a:t>
            </a:r>
            <a:r>
              <a:rPr lang="en-US" sz="1600" dirty="0" err="1"/>
              <a:t>clasificados</a:t>
            </a:r>
            <a:r>
              <a:rPr lang="en-US" sz="1600" dirty="0"/>
              <a:t> </a:t>
            </a:r>
            <a:r>
              <a:rPr lang="en-US" sz="1600" dirty="0" err="1"/>
              <a:t>como</a:t>
            </a:r>
            <a:r>
              <a:rPr lang="en-US" sz="1600" dirty="0"/>
              <a:t> </a:t>
            </a:r>
            <a:r>
              <a:rPr lang="en-US" sz="1600" dirty="0" err="1"/>
              <a:t>protegidos</a:t>
            </a:r>
            <a:r>
              <a:rPr lang="en-US" sz="1600" dirty="0"/>
              <a:t>. Si </a:t>
            </a:r>
            <a:r>
              <a:rPr lang="en-US" sz="1600" dirty="0" err="1"/>
              <a:t>el</a:t>
            </a:r>
            <a:r>
              <a:rPr lang="en-US" sz="1600" dirty="0"/>
              <a:t> </a:t>
            </a:r>
            <a:r>
              <a:rPr lang="en-US" sz="1600" dirty="0" err="1"/>
              <a:t>documento</a:t>
            </a:r>
            <a:r>
              <a:rPr lang="en-US" sz="1600" dirty="0"/>
              <a:t> se </a:t>
            </a:r>
            <a:r>
              <a:rPr lang="en-US" sz="1600" dirty="0" err="1"/>
              <a:t>considera</a:t>
            </a:r>
            <a:r>
              <a:rPr lang="en-US" sz="1600" dirty="0"/>
              <a:t> </a:t>
            </a:r>
            <a:r>
              <a:rPr lang="en-US" sz="1600" dirty="0" err="1"/>
              <a:t>protegido</a:t>
            </a:r>
            <a:r>
              <a:rPr lang="en-US" sz="1600" dirty="0"/>
              <a:t>, </a:t>
            </a:r>
            <a:r>
              <a:rPr lang="en-US" sz="1600" dirty="0" err="1"/>
              <a:t>debe</a:t>
            </a:r>
            <a:r>
              <a:rPr lang="en-US" sz="1600" dirty="0"/>
              <a:t> </a:t>
            </a:r>
            <a:r>
              <a:rPr lang="en-US" sz="1600" dirty="0" err="1"/>
              <a:t>revisarlo</a:t>
            </a:r>
            <a:r>
              <a:rPr lang="en-US" sz="1600" dirty="0"/>
              <a:t> </a:t>
            </a:r>
            <a:r>
              <a:rPr lang="en-US" sz="1600" dirty="0" err="1"/>
              <a:t>el</a:t>
            </a:r>
            <a:r>
              <a:rPr lang="en-US" sz="1600" dirty="0"/>
              <a:t> personal de </a:t>
            </a:r>
            <a:r>
              <a:rPr lang="en-US" sz="1600" dirty="0" err="1"/>
              <a:t>recursos</a:t>
            </a:r>
            <a:r>
              <a:rPr lang="en-US" sz="1600" dirty="0"/>
              <a:t> </a:t>
            </a:r>
            <a:r>
              <a:rPr lang="en-US" sz="1600" dirty="0" err="1"/>
              <a:t>humanos</a:t>
            </a:r>
            <a:r>
              <a:rPr lang="en-US" sz="1600" dirty="0"/>
              <a:t> </a:t>
            </a:r>
            <a:r>
              <a:rPr lang="en-US" sz="1600" dirty="0" err="1"/>
              <a:t>autorizado</a:t>
            </a:r>
            <a:r>
              <a:rPr lang="en-US" sz="1600" dirty="0"/>
              <a:t>. </a:t>
            </a:r>
            <a:r>
              <a:rPr lang="en-US" sz="1600" dirty="0" err="1"/>
              <a:t>Algunos</a:t>
            </a:r>
            <a:r>
              <a:rPr lang="en-US" sz="1600" dirty="0"/>
              <a:t> </a:t>
            </a:r>
            <a:r>
              <a:rPr lang="en-US" sz="1600" dirty="0" err="1"/>
              <a:t>ejemplos</a:t>
            </a:r>
            <a:r>
              <a:rPr lang="en-US" sz="1600" dirty="0"/>
              <a:t> de </a:t>
            </a:r>
            <a:r>
              <a:rPr lang="en-US" sz="1600" dirty="0" err="1"/>
              <a:t>documentos</a:t>
            </a:r>
            <a:r>
              <a:rPr lang="en-US" sz="1600" dirty="0"/>
              <a:t> son </a:t>
            </a:r>
            <a:r>
              <a:rPr lang="en-US" sz="1600" dirty="0" err="1"/>
              <a:t>los</a:t>
            </a:r>
            <a:r>
              <a:rPr lang="en-US" sz="1600" dirty="0"/>
              <a:t> </a:t>
            </a:r>
            <a:r>
              <a:rPr lang="en-US" sz="1600" dirty="0" err="1"/>
              <a:t>siguientes</a:t>
            </a:r>
            <a:r>
              <a:rPr lang="en-US" sz="1600" dirty="0"/>
              <a:t>:</a:t>
            </a:r>
          </a:p>
          <a:p>
            <a:endParaRPr lang="en-US" sz="1600" dirty="0"/>
          </a:p>
          <a:p>
            <a:pPr marL="285750" indent="-285750">
              <a:buFont typeface="Arial" panose="020B0604020202020204" pitchFamily="34" charset="0"/>
              <a:buChar char="•"/>
            </a:pPr>
            <a:r>
              <a:rPr lang="en-US" sz="1600" dirty="0" err="1"/>
              <a:t>Registros</a:t>
            </a:r>
            <a:r>
              <a:rPr lang="en-US" sz="1600" dirty="0"/>
              <a:t> </a:t>
            </a:r>
            <a:r>
              <a:rPr lang="en-US" sz="1600" dirty="0" err="1"/>
              <a:t>disciplinarios</a:t>
            </a:r>
            <a:r>
              <a:rPr lang="en-US" sz="1600" dirty="0"/>
              <a:t> para </a:t>
            </a:r>
            <a:r>
              <a:rPr lang="en-US" sz="1600" dirty="0" err="1"/>
              <a:t>determinar</a:t>
            </a:r>
            <a:r>
              <a:rPr lang="en-US" sz="1600" dirty="0"/>
              <a:t> </a:t>
            </a:r>
            <a:r>
              <a:rPr lang="en-US" sz="1600" dirty="0" err="1"/>
              <a:t>si</a:t>
            </a:r>
            <a:r>
              <a:rPr lang="en-US" sz="1600" dirty="0"/>
              <a:t> se </a:t>
            </a:r>
            <a:r>
              <a:rPr lang="en-US" sz="1600" dirty="0" err="1"/>
              <a:t>han</a:t>
            </a:r>
            <a:r>
              <a:rPr lang="en-US" sz="1600" dirty="0"/>
              <a:t> </a:t>
            </a:r>
            <a:r>
              <a:rPr lang="en-US" sz="1600" dirty="0" err="1"/>
              <a:t>producido</a:t>
            </a:r>
            <a:r>
              <a:rPr lang="en-US" sz="1600" dirty="0"/>
              <a:t> </a:t>
            </a:r>
            <a:r>
              <a:rPr lang="en-US" sz="1600" dirty="0" err="1"/>
              <a:t>acciones</a:t>
            </a:r>
            <a:r>
              <a:rPr lang="en-US" sz="1600" dirty="0"/>
              <a:t> </a:t>
            </a:r>
            <a:r>
              <a:rPr lang="en-US" sz="1600" dirty="0" err="1"/>
              <a:t>disciplinarias</a:t>
            </a:r>
            <a:r>
              <a:rPr lang="en-US" sz="1600" dirty="0"/>
              <a:t> </a:t>
            </a:r>
            <a:r>
              <a:rPr lang="en-US" sz="1600" dirty="0" err="1"/>
              <a:t>anteriormente</a:t>
            </a:r>
            <a:r>
              <a:rPr lang="en-US" sz="1600" dirty="0"/>
              <a:t>.</a:t>
            </a:r>
          </a:p>
          <a:p>
            <a:pPr marL="285750" indent="-285750">
              <a:buFont typeface="Arial" panose="020B0604020202020204" pitchFamily="34" charset="0"/>
              <a:buChar char="•"/>
            </a:pPr>
            <a:r>
              <a:rPr lang="en-US" sz="1600" dirty="0" err="1"/>
              <a:t>Informes</a:t>
            </a:r>
            <a:r>
              <a:rPr lang="en-US" sz="1600" dirty="0"/>
              <a:t> de </a:t>
            </a:r>
            <a:r>
              <a:rPr lang="en-US" sz="1600" dirty="0" err="1"/>
              <a:t>lesiones</a:t>
            </a:r>
            <a:r>
              <a:rPr lang="en-US" sz="1600" dirty="0"/>
              <a:t> y </a:t>
            </a:r>
            <a:r>
              <a:rPr lang="en-US" sz="1600" dirty="0" err="1"/>
              <a:t>enfermedades</a:t>
            </a:r>
            <a:r>
              <a:rPr lang="en-US" sz="1600" dirty="0"/>
              <a:t>, </a:t>
            </a:r>
            <a:r>
              <a:rPr lang="en-US" sz="1600" dirty="0" err="1"/>
              <a:t>como</a:t>
            </a:r>
            <a:r>
              <a:rPr lang="en-US" sz="1600" dirty="0"/>
              <a:t> </a:t>
            </a:r>
            <a:r>
              <a:rPr lang="en-US" sz="1600" dirty="0" err="1"/>
              <a:t>el</a:t>
            </a:r>
            <a:r>
              <a:rPr lang="en-US" sz="1600" dirty="0"/>
              <a:t> </a:t>
            </a:r>
            <a:r>
              <a:rPr lang="en-US" sz="1600" dirty="0" err="1"/>
              <a:t>registro</a:t>
            </a:r>
            <a:r>
              <a:rPr lang="en-US" sz="1600" dirty="0"/>
              <a:t> OSHA 300, </a:t>
            </a:r>
            <a:r>
              <a:rPr lang="en-US" sz="1600" dirty="0" err="1"/>
              <a:t>el</a:t>
            </a:r>
            <a:r>
              <a:rPr lang="en-US" sz="1600" dirty="0"/>
              <a:t> </a:t>
            </a:r>
            <a:r>
              <a:rPr lang="en-US" sz="1600" dirty="0" err="1"/>
              <a:t>formulario</a:t>
            </a:r>
            <a:r>
              <a:rPr lang="en-US" sz="1600" dirty="0"/>
              <a:t> 801 y </a:t>
            </a:r>
            <a:r>
              <a:rPr lang="en-US" sz="1600" dirty="0" err="1"/>
              <a:t>el</a:t>
            </a:r>
            <a:r>
              <a:rPr lang="en-US" sz="1600" dirty="0"/>
              <a:t> </a:t>
            </a:r>
            <a:r>
              <a:rPr lang="en-US" sz="1600" dirty="0" err="1"/>
              <a:t>Registro</a:t>
            </a:r>
            <a:r>
              <a:rPr lang="en-US" sz="1600" dirty="0"/>
              <a:t> de </a:t>
            </a:r>
            <a:r>
              <a:rPr lang="en-US" sz="1600" dirty="0" err="1"/>
              <a:t>lesiones</a:t>
            </a:r>
            <a:r>
              <a:rPr lang="en-US" sz="1600" dirty="0"/>
              <a:t> SHARPS. </a:t>
            </a:r>
          </a:p>
          <a:p>
            <a:pPr marL="285750" indent="-285750">
              <a:buFont typeface="Arial" panose="020B0604020202020204" pitchFamily="34" charset="0"/>
              <a:buChar char="•"/>
            </a:pPr>
            <a:r>
              <a:rPr lang="en-US" sz="1600" dirty="0"/>
              <a:t>Informe del </a:t>
            </a:r>
            <a:r>
              <a:rPr lang="en-US" sz="1600" dirty="0" err="1"/>
              <a:t>médico</a:t>
            </a:r>
            <a:r>
              <a:rPr lang="en-US" sz="1600" dirty="0"/>
              <a:t> </a:t>
            </a:r>
            <a:r>
              <a:rPr lang="en-US" sz="1600" dirty="0" err="1"/>
              <a:t>forense</a:t>
            </a:r>
            <a:r>
              <a:rPr lang="en-US" sz="1600" dirty="0"/>
              <a:t> para </a:t>
            </a:r>
            <a:r>
              <a:rPr lang="en-US" sz="1600" dirty="0" err="1"/>
              <a:t>determinar</a:t>
            </a:r>
            <a:r>
              <a:rPr lang="en-US" sz="1600" dirty="0"/>
              <a:t> la causa </a:t>
            </a:r>
            <a:r>
              <a:rPr lang="en-US" sz="1600" dirty="0" err="1"/>
              <a:t>directa</a:t>
            </a:r>
            <a:r>
              <a:rPr lang="en-US" sz="1600" dirty="0"/>
              <a:t> de la </a:t>
            </a:r>
            <a:r>
              <a:rPr lang="en-US" sz="1600" dirty="0" err="1"/>
              <a:t>lesión</a:t>
            </a:r>
            <a:r>
              <a:rPr lang="en-US" sz="1600" dirty="0"/>
              <a:t> que </a:t>
            </a:r>
            <a:r>
              <a:rPr lang="en-US" sz="1600" dirty="0" err="1"/>
              <a:t>causó</a:t>
            </a:r>
            <a:r>
              <a:rPr lang="en-US" sz="1600" dirty="0"/>
              <a:t> la </a:t>
            </a:r>
            <a:r>
              <a:rPr lang="en-US" sz="1600" dirty="0" err="1"/>
              <a:t>muerte</a:t>
            </a:r>
            <a:r>
              <a:rPr lang="en-US" sz="1600" dirty="0"/>
              <a:t>.</a:t>
            </a:r>
          </a:p>
        </p:txBody>
      </p:sp>
      <p:pic>
        <p:nvPicPr>
          <p:cNvPr id="3" name="Picture 2">
            <a:extLst>
              <a:ext uri="{FF2B5EF4-FFF2-40B4-BE49-F238E27FC236}">
                <a16:creationId xmlns:a16="http://schemas.microsoft.com/office/drawing/2014/main" id="{9C0A5F5B-4DD4-4781-B25F-6258CF29E03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9046"/>
            <a:ext cx="5230805" cy="5945479"/>
          </a:xfrm>
          <a:prstGeom prst="rect">
            <a:avLst/>
          </a:prstGeom>
        </p:spPr>
      </p:pic>
      <p:sp>
        <p:nvSpPr>
          <p:cNvPr id="8" name="Google Shape;102;p2">
            <a:extLst>
              <a:ext uri="{FF2B5EF4-FFF2-40B4-BE49-F238E27FC236}">
                <a16:creationId xmlns:a16="http://schemas.microsoft.com/office/drawing/2014/main" id="{5FE8BC9E-4FB1-4E5D-9B8B-9D41E32920F8}"/>
              </a:ext>
            </a:extLst>
          </p:cNvPr>
          <p:cNvSpPr txBox="1"/>
          <p:nvPr/>
        </p:nvSpPr>
        <p:spPr>
          <a:xfrm>
            <a:off x="202629" y="5960955"/>
            <a:ext cx="7083387"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INVESTIGACIÓN DE ACCIDENTES: </a:t>
            </a:r>
            <a:r>
              <a:rPr lang="en-US" sz="2800" b="1" i="1" dirty="0" err="1">
                <a:solidFill>
                  <a:schemeClr val="lt1"/>
                </a:solidFill>
                <a:latin typeface="Verdana"/>
                <a:ea typeface="Verdana"/>
                <a:cs typeface="Verdana"/>
                <a:sym typeface="Verdana"/>
              </a:rPr>
              <a:t>Recopilar</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información</a:t>
            </a:r>
            <a:endParaRPr lang="en-US" sz="1400" b="0" i="0" u="none" strike="noStrike" cap="none" dirty="0">
              <a:solidFill>
                <a:srgbClr val="000000"/>
              </a:solidFill>
              <a:latin typeface="Arial"/>
              <a:ea typeface="Arial"/>
              <a:cs typeface="Arial"/>
              <a:sym typeface="Arial"/>
            </a:endParaRPr>
          </a:p>
        </p:txBody>
      </p:sp>
      <p:pic>
        <p:nvPicPr>
          <p:cNvPr id="7" name="Picture 6" descr="Módulo 1">
            <a:extLst>
              <a:ext uri="{FF2B5EF4-FFF2-40B4-BE49-F238E27FC236}">
                <a16:creationId xmlns:a16="http://schemas.microsoft.com/office/drawing/2014/main" id="{24DBE306-8C56-48C5-8214-A1EFC83D09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6437" y="5944191"/>
            <a:ext cx="3984776" cy="976661"/>
          </a:xfrm>
          <a:prstGeom prst="rect">
            <a:avLst/>
          </a:prstGeom>
        </p:spPr>
      </p:pic>
    </p:spTree>
    <p:extLst>
      <p:ext uri="{BB962C8B-B14F-4D97-AF65-F5344CB8AC3E}">
        <p14:creationId xmlns:p14="http://schemas.microsoft.com/office/powerpoint/2010/main" val="4046037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3" name="Title 2">
            <a:extLst>
              <a:ext uri="{FF2B5EF4-FFF2-40B4-BE49-F238E27FC236}">
                <a16:creationId xmlns:a16="http://schemas.microsoft.com/office/drawing/2014/main" id="{B7CA581A-0DE5-FD01-C395-51CAAEFB676B}"/>
              </a:ext>
            </a:extLst>
          </p:cNvPr>
          <p:cNvSpPr txBox="1">
            <a:spLocks noGrp="1"/>
          </p:cNvSpPr>
          <p:nvPr>
            <p:ph type="title" idx="4294967295"/>
          </p:nvPr>
        </p:nvSpPr>
        <p:spPr>
          <a:xfrm>
            <a:off x="5719156" y="215908"/>
            <a:ext cx="5653694"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en-US" sz="2800" b="0" i="0" u="none" strike="noStrike" kern="0" cap="none" spc="0" normalizeH="0" baseline="0" noProof="0" dirty="0" err="1">
                <a:ln>
                  <a:noFill/>
                </a:ln>
                <a:solidFill>
                  <a:schemeClr val="dk1"/>
                </a:solidFill>
                <a:effectLst/>
                <a:uLnTx/>
                <a:uFillTx/>
                <a:latin typeface="+mj-lt"/>
                <a:ea typeface="Calibri"/>
                <a:cs typeface="Calibri"/>
                <a:sym typeface="Calibri"/>
              </a:rPr>
              <a:t>Práctica</a:t>
            </a:r>
            <a:r>
              <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rPr>
              <a:t>!</a:t>
            </a:r>
            <a:endParaRPr kumimoji="0" lang="en-US"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4" name="Google Shape;104;p2"/>
          <p:cNvSpPr txBox="1"/>
          <p:nvPr/>
        </p:nvSpPr>
        <p:spPr>
          <a:xfrm>
            <a:off x="5719156" y="777735"/>
            <a:ext cx="6274370" cy="5355272"/>
          </a:xfrm>
          <a:prstGeom prst="rect">
            <a:avLst/>
          </a:prstGeom>
          <a:noFill/>
          <a:ln>
            <a:noFill/>
          </a:ln>
        </p:spPr>
        <p:txBody>
          <a:bodyPr spcFirstLastPara="1" wrap="square" lIns="91425" tIns="45700" rIns="91425" bIns="45700" anchor="t" anchorCtr="0">
            <a:spAutoFit/>
          </a:bodyPr>
          <a:lstStyle/>
          <a:p>
            <a:r>
              <a:rPr lang="en-US" sz="1450" dirty="0"/>
              <a:t>Lo </a:t>
            </a:r>
            <a:r>
              <a:rPr lang="en-US" sz="1450" dirty="0" err="1"/>
              <a:t>más</a:t>
            </a:r>
            <a:r>
              <a:rPr lang="en-US" sz="1450" dirty="0"/>
              <a:t> probable es que </a:t>
            </a:r>
            <a:r>
              <a:rPr lang="en-US" sz="1450" dirty="0" err="1"/>
              <a:t>usted</a:t>
            </a:r>
            <a:r>
              <a:rPr lang="en-US" sz="1450" dirty="0"/>
              <a:t> no </a:t>
            </a:r>
            <a:r>
              <a:rPr lang="en-US" sz="1450" dirty="0" err="1"/>
              <a:t>esté</a:t>
            </a:r>
            <a:r>
              <a:rPr lang="en-US" sz="1450" dirty="0"/>
              <a:t> </a:t>
            </a:r>
            <a:r>
              <a:rPr lang="en-US" sz="1450" dirty="0" err="1"/>
              <a:t>presente</a:t>
            </a:r>
            <a:r>
              <a:rPr lang="en-US" sz="1450" dirty="0"/>
              <a:t> </a:t>
            </a:r>
            <a:r>
              <a:rPr lang="en-US" sz="1450" dirty="0" err="1"/>
              <a:t>cuando</a:t>
            </a:r>
            <a:r>
              <a:rPr lang="en-US" sz="1450" dirty="0"/>
              <a:t> </a:t>
            </a:r>
            <a:r>
              <a:rPr lang="en-US" sz="1450" dirty="0" err="1"/>
              <a:t>ocurra</a:t>
            </a:r>
            <a:r>
              <a:rPr lang="en-US" sz="1450" dirty="0"/>
              <a:t> un </a:t>
            </a:r>
            <a:r>
              <a:rPr lang="en-US" sz="1450" dirty="0" err="1"/>
              <a:t>accidente</a:t>
            </a:r>
            <a:r>
              <a:rPr lang="en-US" sz="1450" dirty="0"/>
              <a:t> o </a:t>
            </a:r>
            <a:r>
              <a:rPr lang="en-US" sz="1450" dirty="0" err="1"/>
              <a:t>incidente</a:t>
            </a:r>
            <a:r>
              <a:rPr lang="en-US" sz="1450" dirty="0"/>
              <a:t>. </a:t>
            </a:r>
            <a:r>
              <a:rPr lang="en-US" sz="1450" dirty="0" err="1"/>
              <a:t>En</a:t>
            </a:r>
            <a:r>
              <a:rPr lang="en-US" sz="1450" dirty="0"/>
              <a:t> ese </a:t>
            </a:r>
            <a:r>
              <a:rPr lang="en-US" sz="1450" dirty="0" err="1"/>
              <a:t>caso</a:t>
            </a:r>
            <a:r>
              <a:rPr lang="en-US" sz="1450" dirty="0"/>
              <a:t>, </a:t>
            </a:r>
            <a:r>
              <a:rPr lang="en-US" sz="1450" dirty="0" err="1"/>
              <a:t>tendrá</a:t>
            </a:r>
            <a:r>
              <a:rPr lang="en-US" sz="1450" dirty="0"/>
              <a:t> que </a:t>
            </a:r>
            <a:r>
              <a:rPr lang="en-US" sz="1450" dirty="0" err="1"/>
              <a:t>depender</a:t>
            </a:r>
            <a:r>
              <a:rPr lang="en-US" sz="1450" dirty="0"/>
              <a:t> de </a:t>
            </a:r>
            <a:r>
              <a:rPr lang="en-US" sz="1450" dirty="0" err="1"/>
              <a:t>los</a:t>
            </a:r>
            <a:r>
              <a:rPr lang="en-US" sz="1450" dirty="0"/>
              <a:t> </a:t>
            </a:r>
            <a:r>
              <a:rPr lang="en-US" sz="1450" dirty="0" err="1"/>
              <a:t>recuerdos</a:t>
            </a:r>
            <a:r>
              <a:rPr lang="en-US" sz="1450" dirty="0"/>
              <a:t> de </a:t>
            </a:r>
            <a:r>
              <a:rPr lang="en-US" sz="1450" dirty="0" err="1"/>
              <a:t>los</a:t>
            </a:r>
            <a:r>
              <a:rPr lang="en-US" sz="1450" dirty="0"/>
              <a:t> </a:t>
            </a:r>
            <a:r>
              <a:rPr lang="en-US" sz="1450" dirty="0" err="1"/>
              <a:t>testigos</a:t>
            </a:r>
            <a:r>
              <a:rPr lang="en-US" sz="1450" dirty="0"/>
              <a:t> del </a:t>
            </a:r>
            <a:r>
              <a:rPr lang="en-US" sz="1450" dirty="0" err="1"/>
              <a:t>evento</a:t>
            </a:r>
            <a:r>
              <a:rPr lang="en-US" sz="1450" dirty="0"/>
              <a:t>. </a:t>
            </a:r>
          </a:p>
          <a:p>
            <a:endParaRPr lang="en-US" sz="1450" dirty="0"/>
          </a:p>
          <a:p>
            <a:r>
              <a:rPr lang="en-US" sz="1450" dirty="0"/>
              <a:t>Sin embargo, </a:t>
            </a:r>
            <a:r>
              <a:rPr lang="en-US" sz="1450" dirty="0" err="1"/>
              <a:t>en</a:t>
            </a:r>
            <a:r>
              <a:rPr lang="en-US" sz="1450" dirty="0"/>
              <a:t> </a:t>
            </a:r>
            <a:r>
              <a:rPr lang="en-US" sz="1450" dirty="0" err="1"/>
              <a:t>este</a:t>
            </a:r>
            <a:r>
              <a:rPr lang="en-US" sz="1450" dirty="0"/>
              <a:t> </a:t>
            </a:r>
            <a:r>
              <a:rPr lang="en-US" sz="1450" dirty="0" err="1"/>
              <a:t>curso</a:t>
            </a:r>
            <a:r>
              <a:rPr lang="en-US" sz="1450" dirty="0"/>
              <a:t> </a:t>
            </a:r>
            <a:r>
              <a:rPr lang="en-US" sz="1450" dirty="0" err="1"/>
              <a:t>tiene</a:t>
            </a:r>
            <a:r>
              <a:rPr lang="en-US" sz="1450" dirty="0"/>
              <a:t> la </a:t>
            </a:r>
            <a:r>
              <a:rPr lang="en-US" sz="1450" dirty="0" err="1"/>
              <a:t>oportunidad</a:t>
            </a:r>
            <a:r>
              <a:rPr lang="en-US" sz="1450" dirty="0"/>
              <a:t> de </a:t>
            </a:r>
            <a:r>
              <a:rPr lang="en-US" sz="1450" dirty="0" err="1"/>
              <a:t>aplicar</a:t>
            </a:r>
            <a:r>
              <a:rPr lang="en-US" sz="1450" dirty="0"/>
              <a:t> lo que ha </a:t>
            </a:r>
            <a:r>
              <a:rPr lang="en-US" sz="1450" dirty="0" err="1"/>
              <a:t>aprendido</a:t>
            </a:r>
            <a:r>
              <a:rPr lang="en-US" sz="1450" dirty="0"/>
              <a:t> hasta </a:t>
            </a:r>
            <a:r>
              <a:rPr lang="en-US" sz="1450" dirty="0" err="1"/>
              <a:t>ahora</a:t>
            </a:r>
            <a:r>
              <a:rPr lang="en-US" sz="1450" dirty="0"/>
              <a:t>. La </a:t>
            </a:r>
            <a:r>
              <a:rPr lang="en-US" sz="1450" dirty="0" err="1"/>
              <a:t>siguiente</a:t>
            </a:r>
            <a:r>
              <a:rPr lang="en-US" sz="1450" dirty="0"/>
              <a:t> </a:t>
            </a:r>
            <a:r>
              <a:rPr lang="en-US" sz="1450" dirty="0" err="1"/>
              <a:t>diapositiva</a:t>
            </a:r>
            <a:r>
              <a:rPr lang="en-US" sz="1450" dirty="0"/>
              <a:t> </a:t>
            </a:r>
            <a:r>
              <a:rPr lang="en-US" sz="1450" dirty="0" err="1"/>
              <a:t>contiene</a:t>
            </a:r>
            <a:r>
              <a:rPr lang="en-US" sz="1450" dirty="0"/>
              <a:t> </a:t>
            </a:r>
            <a:r>
              <a:rPr lang="en-US" sz="1450" dirty="0" err="1"/>
              <a:t>imágenes</a:t>
            </a:r>
            <a:r>
              <a:rPr lang="en-US" sz="1450" dirty="0"/>
              <a:t> </a:t>
            </a:r>
            <a:r>
              <a:rPr lang="en-US" sz="1450" dirty="0" err="1"/>
              <a:t>reales</a:t>
            </a:r>
            <a:r>
              <a:rPr lang="en-US" sz="1450" dirty="0"/>
              <a:t> de un </a:t>
            </a:r>
            <a:r>
              <a:rPr lang="en-US" sz="1450" dirty="0" err="1"/>
              <a:t>accidente</a:t>
            </a:r>
            <a:r>
              <a:rPr lang="en-US" sz="1450" dirty="0"/>
              <a:t>. </a:t>
            </a:r>
            <a:r>
              <a:rPr lang="en-US" sz="1450" dirty="0" err="1"/>
              <a:t>Mientras</a:t>
            </a:r>
            <a:r>
              <a:rPr lang="en-US" sz="1450" dirty="0"/>
              <a:t> la </a:t>
            </a:r>
            <a:r>
              <a:rPr lang="en-US" sz="1450" dirty="0" err="1"/>
              <a:t>ve</a:t>
            </a:r>
            <a:r>
              <a:rPr lang="en-US" sz="1450" dirty="0"/>
              <a:t>, </a:t>
            </a:r>
            <a:r>
              <a:rPr lang="en-US" sz="1450" dirty="0" err="1"/>
              <a:t>recuerde</a:t>
            </a:r>
            <a:r>
              <a:rPr lang="en-US" sz="1450" dirty="0"/>
              <a:t> que la </a:t>
            </a:r>
            <a:r>
              <a:rPr lang="en-US" sz="1450" dirty="0" err="1"/>
              <a:t>investigación</a:t>
            </a:r>
            <a:r>
              <a:rPr lang="en-US" sz="1450" dirty="0"/>
              <a:t> de un </a:t>
            </a:r>
            <a:r>
              <a:rPr lang="en-US" sz="1450" dirty="0" err="1"/>
              <a:t>evento</a:t>
            </a:r>
            <a:r>
              <a:rPr lang="en-US" sz="1450" dirty="0"/>
              <a:t> </a:t>
            </a:r>
            <a:r>
              <a:rPr lang="en-US" sz="1450" dirty="0" err="1"/>
              <a:t>consiste</a:t>
            </a:r>
            <a:r>
              <a:rPr lang="en-US" sz="1450" dirty="0"/>
              <a:t> </a:t>
            </a:r>
            <a:r>
              <a:rPr lang="en-US" sz="1450" dirty="0" err="1"/>
              <a:t>en</a:t>
            </a:r>
            <a:r>
              <a:rPr lang="en-US" sz="1450" dirty="0"/>
              <a:t> </a:t>
            </a:r>
            <a:r>
              <a:rPr lang="en-US" sz="1450" dirty="0" err="1"/>
              <a:t>averiguar</a:t>
            </a:r>
            <a:r>
              <a:rPr lang="en-US" sz="1450" dirty="0"/>
              <a:t> </a:t>
            </a:r>
            <a:r>
              <a:rPr lang="en-US" sz="1450" dirty="0" err="1"/>
              <a:t>los</a:t>
            </a:r>
            <a:r>
              <a:rPr lang="en-US" sz="1450" dirty="0"/>
              <a:t> </a:t>
            </a:r>
            <a:r>
              <a:rPr lang="en-US" sz="1450" dirty="0" err="1"/>
              <a:t>hechos</a:t>
            </a:r>
            <a:r>
              <a:rPr lang="en-US" sz="1450" dirty="0"/>
              <a:t>, no </a:t>
            </a:r>
            <a:r>
              <a:rPr lang="en-US" sz="1450" dirty="0" err="1"/>
              <a:t>en</a:t>
            </a:r>
            <a:r>
              <a:rPr lang="en-US" sz="1450" dirty="0"/>
              <a:t> </a:t>
            </a:r>
            <a:r>
              <a:rPr lang="en-US" sz="1450" dirty="0" err="1"/>
              <a:t>encontrar</a:t>
            </a:r>
            <a:r>
              <a:rPr lang="en-US" sz="1450" dirty="0"/>
              <a:t> </a:t>
            </a:r>
            <a:r>
              <a:rPr lang="en-US" sz="1450" dirty="0" err="1"/>
              <a:t>culpables</a:t>
            </a:r>
            <a:r>
              <a:rPr lang="en-US" sz="1450" dirty="0"/>
              <a:t>. </a:t>
            </a:r>
            <a:r>
              <a:rPr lang="en-US" sz="1450" dirty="0" err="1"/>
              <a:t>En</a:t>
            </a:r>
            <a:r>
              <a:rPr lang="en-US" sz="1450" dirty="0"/>
              <a:t> </a:t>
            </a:r>
            <a:r>
              <a:rPr lang="en-US" sz="1450" dirty="0" err="1"/>
              <a:t>este</a:t>
            </a:r>
            <a:r>
              <a:rPr lang="en-US" sz="1450" dirty="0"/>
              <a:t> </a:t>
            </a:r>
            <a:r>
              <a:rPr lang="en-US" sz="1450" dirty="0" err="1"/>
              <a:t>momento</a:t>
            </a:r>
            <a:r>
              <a:rPr lang="en-US" sz="1450" dirty="0"/>
              <a:t>, </a:t>
            </a:r>
            <a:r>
              <a:rPr lang="en-US" sz="1450" dirty="0" err="1"/>
              <a:t>su</a:t>
            </a:r>
            <a:r>
              <a:rPr lang="en-US" sz="1450" dirty="0"/>
              <a:t> </a:t>
            </a:r>
            <a:r>
              <a:rPr lang="en-US" sz="1450" dirty="0" err="1"/>
              <a:t>función</a:t>
            </a:r>
            <a:r>
              <a:rPr lang="en-US" sz="1450" dirty="0"/>
              <a:t> </a:t>
            </a:r>
            <a:r>
              <a:rPr lang="en-US" sz="1450" dirty="0" err="1"/>
              <a:t>como</a:t>
            </a:r>
            <a:r>
              <a:rPr lang="en-US" sz="1450" dirty="0"/>
              <a:t> </a:t>
            </a:r>
            <a:r>
              <a:rPr lang="en-US" sz="1450" dirty="0" err="1"/>
              <a:t>investigador</a:t>
            </a:r>
            <a:r>
              <a:rPr lang="en-US" sz="1450" dirty="0"/>
              <a:t> es </a:t>
            </a:r>
            <a:r>
              <a:rPr lang="en-US" sz="1450" dirty="0" err="1"/>
              <a:t>asegurar</a:t>
            </a:r>
            <a:r>
              <a:rPr lang="en-US" sz="1450" dirty="0"/>
              <a:t> la </a:t>
            </a:r>
            <a:r>
              <a:rPr lang="en-US" sz="1450" dirty="0" err="1"/>
              <a:t>escena</a:t>
            </a:r>
            <a:r>
              <a:rPr lang="en-US" sz="1450" dirty="0"/>
              <a:t> y </a:t>
            </a:r>
            <a:r>
              <a:rPr lang="en-US" sz="1450" dirty="0" err="1"/>
              <a:t>recopilar</a:t>
            </a:r>
            <a:r>
              <a:rPr lang="en-US" sz="1450" dirty="0"/>
              <a:t> </a:t>
            </a:r>
            <a:r>
              <a:rPr lang="en-US" sz="1450" dirty="0" err="1"/>
              <a:t>los</a:t>
            </a:r>
            <a:r>
              <a:rPr lang="en-US" sz="1450" dirty="0"/>
              <a:t> </a:t>
            </a:r>
            <a:r>
              <a:rPr lang="en-US" sz="1450" dirty="0" err="1"/>
              <a:t>hechos</a:t>
            </a:r>
            <a:r>
              <a:rPr lang="en-US" sz="1450" dirty="0"/>
              <a:t>. </a:t>
            </a:r>
          </a:p>
          <a:p>
            <a:endParaRPr lang="en-US" sz="1100" dirty="0"/>
          </a:p>
          <a:p>
            <a:r>
              <a:rPr lang="en-US" sz="1450" dirty="0" err="1"/>
              <a:t>Piense</a:t>
            </a:r>
            <a:r>
              <a:rPr lang="en-US" sz="1450" dirty="0"/>
              <a:t> </a:t>
            </a:r>
            <a:r>
              <a:rPr lang="en-US" sz="1450" dirty="0" err="1"/>
              <a:t>en</a:t>
            </a:r>
            <a:r>
              <a:rPr lang="en-US" sz="1450" dirty="0"/>
              <a:t> </a:t>
            </a:r>
            <a:r>
              <a:rPr lang="en-US" sz="1450" dirty="0" err="1"/>
              <a:t>estas</a:t>
            </a:r>
            <a:r>
              <a:rPr lang="en-US" sz="1450" dirty="0"/>
              <a:t> </a:t>
            </a:r>
            <a:r>
              <a:rPr lang="en-US" sz="1450" dirty="0" err="1"/>
              <a:t>preguntas</a:t>
            </a:r>
            <a:r>
              <a:rPr lang="en-US" sz="1450" dirty="0"/>
              <a:t> para </a:t>
            </a:r>
            <a:r>
              <a:rPr lang="en-US" sz="1450" dirty="0" err="1"/>
              <a:t>este</a:t>
            </a:r>
            <a:r>
              <a:rPr lang="en-US" sz="1450" dirty="0"/>
              <a:t> </a:t>
            </a:r>
            <a:r>
              <a:rPr lang="en-US" sz="1450" dirty="0" err="1"/>
              <a:t>accidente</a:t>
            </a:r>
            <a:r>
              <a:rPr lang="en-US" sz="1450" dirty="0"/>
              <a:t>:</a:t>
            </a:r>
          </a:p>
          <a:p>
            <a:endParaRPr lang="en-US" sz="1450" dirty="0"/>
          </a:p>
          <a:p>
            <a:pPr marL="285750" indent="-285750">
              <a:buFont typeface="Arial" panose="020B0604020202020204" pitchFamily="34" charset="0"/>
              <a:buChar char="•"/>
            </a:pPr>
            <a:r>
              <a:rPr lang="en-US" sz="1450" dirty="0"/>
              <a:t>¿</a:t>
            </a:r>
            <a:r>
              <a:rPr lang="en-US" sz="1450" dirty="0" err="1"/>
              <a:t>Cuál</a:t>
            </a:r>
            <a:r>
              <a:rPr lang="en-US" sz="1450" dirty="0"/>
              <a:t> es la </a:t>
            </a:r>
            <a:r>
              <a:rPr lang="en-US" sz="1450" dirty="0" err="1"/>
              <a:t>mejor</a:t>
            </a:r>
            <a:r>
              <a:rPr lang="en-US" sz="1450" dirty="0"/>
              <a:t> </a:t>
            </a:r>
            <a:r>
              <a:rPr lang="en-US" sz="1450" dirty="0" err="1"/>
              <a:t>manera</a:t>
            </a:r>
            <a:r>
              <a:rPr lang="en-US" sz="1450" dirty="0"/>
              <a:t> de </a:t>
            </a:r>
            <a:r>
              <a:rPr lang="en-US" sz="1450" dirty="0" err="1"/>
              <a:t>asegurar</a:t>
            </a:r>
            <a:r>
              <a:rPr lang="en-US" sz="1450" dirty="0"/>
              <a:t> la </a:t>
            </a:r>
            <a:r>
              <a:rPr lang="en-US" sz="1450" dirty="0" err="1"/>
              <a:t>escena</a:t>
            </a:r>
            <a:r>
              <a:rPr lang="en-US" sz="1450" dirty="0"/>
              <a:t>?</a:t>
            </a:r>
          </a:p>
          <a:p>
            <a:pPr marL="285750" indent="-285750">
              <a:buFont typeface="Arial" panose="020B0604020202020204" pitchFamily="34" charset="0"/>
              <a:buChar char="•"/>
            </a:pPr>
            <a:r>
              <a:rPr lang="en-US" sz="1450" dirty="0"/>
              <a:t>¿</a:t>
            </a:r>
            <a:r>
              <a:rPr lang="en-US" sz="1450" dirty="0" err="1"/>
              <a:t>Cómo</a:t>
            </a:r>
            <a:r>
              <a:rPr lang="en-US" sz="1450" dirty="0"/>
              <a:t> </a:t>
            </a:r>
            <a:r>
              <a:rPr lang="en-US" sz="1450" dirty="0" err="1"/>
              <a:t>puedo</a:t>
            </a:r>
            <a:r>
              <a:rPr lang="en-US" sz="1450" dirty="0"/>
              <a:t> </a:t>
            </a:r>
            <a:r>
              <a:rPr lang="en-US" sz="1450" dirty="0" err="1"/>
              <a:t>mantener</a:t>
            </a:r>
            <a:r>
              <a:rPr lang="en-US" sz="1450" dirty="0"/>
              <a:t> </a:t>
            </a:r>
            <a:r>
              <a:rPr lang="en-US" sz="1450" dirty="0" err="1"/>
              <a:t>el</a:t>
            </a:r>
            <a:r>
              <a:rPr lang="en-US" sz="1450" dirty="0"/>
              <a:t> </a:t>
            </a:r>
            <a:r>
              <a:rPr lang="en-US" sz="1450" dirty="0" err="1"/>
              <a:t>área</a:t>
            </a:r>
            <a:r>
              <a:rPr lang="en-US" sz="1450" dirty="0"/>
              <a:t> </a:t>
            </a:r>
            <a:r>
              <a:rPr lang="en-US" sz="1450" dirty="0" err="1"/>
              <a:t>segura</a:t>
            </a:r>
            <a:r>
              <a:rPr lang="en-US" sz="1450" dirty="0"/>
              <a:t> para </a:t>
            </a:r>
            <a:r>
              <a:rPr lang="en-US" sz="1450" dirty="0" err="1"/>
              <a:t>otros</a:t>
            </a:r>
            <a:r>
              <a:rPr lang="en-US" sz="1450" dirty="0"/>
              <a:t> </a:t>
            </a:r>
            <a:r>
              <a:rPr lang="en-US" sz="1450" dirty="0" err="1"/>
              <a:t>empleados</a:t>
            </a:r>
            <a:r>
              <a:rPr lang="en-US" sz="1450" dirty="0"/>
              <a:t> </a:t>
            </a:r>
            <a:r>
              <a:rPr lang="en-US" sz="1450" dirty="0" err="1"/>
              <a:t>durante</a:t>
            </a:r>
            <a:r>
              <a:rPr lang="en-US" sz="1450" dirty="0"/>
              <a:t> mi </a:t>
            </a:r>
            <a:r>
              <a:rPr lang="en-US" sz="1450" dirty="0" err="1"/>
              <a:t>investigación</a:t>
            </a:r>
            <a:r>
              <a:rPr lang="en-US" sz="1450" dirty="0"/>
              <a:t>? </a:t>
            </a:r>
          </a:p>
          <a:p>
            <a:pPr marL="285750" indent="-285750">
              <a:buFont typeface="Arial" panose="020B0604020202020204" pitchFamily="34" charset="0"/>
              <a:buChar char="•"/>
            </a:pPr>
            <a:r>
              <a:rPr lang="en-US" sz="1450" dirty="0"/>
              <a:t>¿</a:t>
            </a:r>
            <a:r>
              <a:rPr lang="en-US" sz="1450" dirty="0" err="1"/>
              <a:t>Cómo</a:t>
            </a:r>
            <a:r>
              <a:rPr lang="en-US" sz="1450" dirty="0"/>
              <a:t> </a:t>
            </a:r>
            <a:r>
              <a:rPr lang="en-US" sz="1450" dirty="0" err="1"/>
              <a:t>puedo</a:t>
            </a:r>
            <a:r>
              <a:rPr lang="en-US" sz="1450" dirty="0"/>
              <a:t> </a:t>
            </a:r>
            <a:r>
              <a:rPr lang="en-US" sz="1450" dirty="0" err="1"/>
              <a:t>proteger</a:t>
            </a:r>
            <a:r>
              <a:rPr lang="en-US" sz="1450" dirty="0"/>
              <a:t> las </a:t>
            </a:r>
            <a:r>
              <a:rPr lang="en-US" sz="1450" dirty="0" err="1"/>
              <a:t>pruebas</a:t>
            </a:r>
            <a:r>
              <a:rPr lang="en-US" sz="1450" dirty="0"/>
              <a:t>?</a:t>
            </a:r>
          </a:p>
          <a:p>
            <a:pPr marL="285750" indent="-285750">
              <a:buFont typeface="Arial" panose="020B0604020202020204" pitchFamily="34" charset="0"/>
              <a:buChar char="•"/>
            </a:pPr>
            <a:r>
              <a:rPr lang="en-US" sz="1450" dirty="0"/>
              <a:t>¿A </a:t>
            </a:r>
            <a:r>
              <a:rPr lang="en-US" sz="1450" dirty="0" err="1"/>
              <a:t>quién</a:t>
            </a:r>
            <a:r>
              <a:rPr lang="en-US" sz="1450" dirty="0"/>
              <a:t> </a:t>
            </a:r>
            <a:r>
              <a:rPr lang="en-US" sz="1450" dirty="0" err="1"/>
              <a:t>debo</a:t>
            </a:r>
            <a:r>
              <a:rPr lang="en-US" sz="1450" dirty="0"/>
              <a:t> </a:t>
            </a:r>
            <a:r>
              <a:rPr lang="en-US" sz="1450" dirty="0" err="1"/>
              <a:t>entrevistar</a:t>
            </a:r>
            <a:r>
              <a:rPr lang="en-US" sz="1450" dirty="0"/>
              <a:t>?</a:t>
            </a:r>
          </a:p>
          <a:p>
            <a:pPr marL="285750" indent="-285750">
              <a:buFont typeface="Arial" panose="020B0604020202020204" pitchFamily="34" charset="0"/>
              <a:buChar char="•"/>
            </a:pPr>
            <a:r>
              <a:rPr lang="en-US" sz="1450" dirty="0"/>
              <a:t>¿</a:t>
            </a:r>
            <a:r>
              <a:rPr lang="en-US" sz="1450" dirty="0" err="1"/>
              <a:t>Qué</a:t>
            </a:r>
            <a:r>
              <a:rPr lang="en-US" sz="1450" dirty="0"/>
              <a:t> </a:t>
            </a:r>
            <a:r>
              <a:rPr lang="en-US" sz="1450" dirty="0" err="1"/>
              <a:t>documentos</a:t>
            </a:r>
            <a:r>
              <a:rPr lang="en-US" sz="1450" dirty="0"/>
              <a:t> </a:t>
            </a:r>
            <a:r>
              <a:rPr lang="en-US" sz="1450" dirty="0" err="1"/>
              <a:t>debo</a:t>
            </a:r>
            <a:r>
              <a:rPr lang="en-US" sz="1450" dirty="0"/>
              <a:t> </a:t>
            </a:r>
            <a:r>
              <a:rPr lang="en-US" sz="1450" dirty="0" err="1"/>
              <a:t>revisar</a:t>
            </a:r>
            <a:r>
              <a:rPr lang="en-US" sz="1450" dirty="0"/>
              <a:t>?</a:t>
            </a:r>
          </a:p>
          <a:p>
            <a:endParaRPr lang="en-US" sz="1450" dirty="0"/>
          </a:p>
          <a:p>
            <a:r>
              <a:rPr lang="en-US" sz="1450" i="1" dirty="0"/>
              <a:t>Nota: La </a:t>
            </a:r>
            <a:r>
              <a:rPr lang="en-US" sz="1450" i="1" dirty="0" err="1"/>
              <a:t>siguiente</a:t>
            </a:r>
            <a:r>
              <a:rPr lang="en-US" sz="1450" i="1" dirty="0"/>
              <a:t> </a:t>
            </a:r>
            <a:r>
              <a:rPr lang="en-US" sz="1450" i="1" dirty="0" err="1"/>
              <a:t>diapositiva</a:t>
            </a:r>
            <a:r>
              <a:rPr lang="en-US" sz="1450" i="1" dirty="0"/>
              <a:t> </a:t>
            </a:r>
            <a:r>
              <a:rPr lang="en-US" sz="1450" i="1" dirty="0" err="1"/>
              <a:t>muestra</a:t>
            </a:r>
            <a:r>
              <a:rPr lang="en-US" sz="1450" i="1" dirty="0"/>
              <a:t> un video </a:t>
            </a:r>
            <a:r>
              <a:rPr lang="en-US" sz="1450" i="1" dirty="0" err="1"/>
              <a:t>silencioso</a:t>
            </a:r>
            <a:r>
              <a:rPr lang="en-US" sz="1450" i="1" dirty="0"/>
              <a:t> de un </a:t>
            </a:r>
            <a:r>
              <a:rPr lang="en-US" sz="1450" i="1" dirty="0" err="1"/>
              <a:t>accidente</a:t>
            </a:r>
            <a:r>
              <a:rPr lang="en-US" sz="1450" i="1" dirty="0"/>
              <a:t> real; la </a:t>
            </a:r>
            <a:r>
              <a:rPr lang="en-US" sz="1450" i="1" dirty="0" err="1"/>
              <a:t>víctima</a:t>
            </a:r>
            <a:r>
              <a:rPr lang="en-US" sz="1450" i="1" dirty="0"/>
              <a:t> </a:t>
            </a:r>
            <a:r>
              <a:rPr lang="en-US" sz="1450" i="1" dirty="0" err="1"/>
              <a:t>está</a:t>
            </a:r>
            <a:r>
              <a:rPr lang="en-US" sz="1450" i="1" dirty="0"/>
              <a:t> </a:t>
            </a:r>
            <a:r>
              <a:rPr lang="en-US" sz="1450" i="1" dirty="0" err="1"/>
              <a:t>fuera</a:t>
            </a:r>
            <a:r>
              <a:rPr lang="en-US" sz="1450" i="1" dirty="0"/>
              <a:t> de </a:t>
            </a:r>
            <a:r>
              <a:rPr lang="en-US" sz="1450" i="1" dirty="0" err="1"/>
              <a:t>cámara</a:t>
            </a:r>
            <a:r>
              <a:rPr lang="en-US" sz="1450" i="1" dirty="0"/>
              <a:t> </a:t>
            </a:r>
            <a:r>
              <a:rPr lang="en-US" sz="1450" i="1" dirty="0" err="1"/>
              <a:t>cuando</a:t>
            </a:r>
            <a:r>
              <a:rPr lang="en-US" sz="1450" i="1" dirty="0"/>
              <a:t> se </a:t>
            </a:r>
            <a:r>
              <a:rPr lang="en-US" sz="1450" i="1" dirty="0" err="1"/>
              <a:t>producen</a:t>
            </a:r>
            <a:r>
              <a:rPr lang="en-US" sz="1450" i="1" dirty="0"/>
              <a:t> las </a:t>
            </a:r>
            <a:r>
              <a:rPr lang="en-US" sz="1450" i="1" dirty="0" err="1"/>
              <a:t>lesiones</a:t>
            </a:r>
            <a:r>
              <a:rPr lang="en-US" sz="1450" i="1" dirty="0"/>
              <a:t> y se </a:t>
            </a:r>
            <a:r>
              <a:rPr lang="en-US" sz="1450" i="1" dirty="0" err="1"/>
              <a:t>recuperó</a:t>
            </a:r>
            <a:r>
              <a:rPr lang="en-US" sz="1450" i="1" dirty="0"/>
              <a:t> </a:t>
            </a:r>
            <a:r>
              <a:rPr lang="en-US" sz="1450" i="1" dirty="0" err="1"/>
              <a:t>completamente</a:t>
            </a:r>
            <a:r>
              <a:rPr lang="en-US" sz="1450" i="1" dirty="0"/>
              <a:t>.</a:t>
            </a:r>
          </a:p>
        </p:txBody>
      </p:sp>
      <p:pic>
        <p:nvPicPr>
          <p:cNvPr id="5" name="Picture 4">
            <a:extLst>
              <a:ext uri="{FF2B5EF4-FFF2-40B4-BE49-F238E27FC236}">
                <a16:creationId xmlns:a16="http://schemas.microsoft.com/office/drawing/2014/main" id="{DE755E09-0C41-4140-B5D6-C12F767CE0D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20748"/>
            <a:ext cx="5194998" cy="5904780"/>
          </a:xfrm>
          <a:prstGeom prst="rect">
            <a:avLst/>
          </a:prstGeom>
        </p:spPr>
      </p:pic>
      <p:sp>
        <p:nvSpPr>
          <p:cNvPr id="8" name="Google Shape;102;p2">
            <a:extLst>
              <a:ext uri="{FF2B5EF4-FFF2-40B4-BE49-F238E27FC236}">
                <a16:creationId xmlns:a16="http://schemas.microsoft.com/office/drawing/2014/main" id="{0A41AF79-66A1-44BF-B51D-345CD8B3372F}"/>
              </a:ext>
            </a:extLst>
          </p:cNvPr>
          <p:cNvSpPr txBox="1"/>
          <p:nvPr/>
        </p:nvSpPr>
        <p:spPr>
          <a:xfrm>
            <a:off x="202629" y="5960955"/>
            <a:ext cx="7083387"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INVESTIGACIÓN DE ACCIDENTES: </a:t>
            </a:r>
            <a:r>
              <a:rPr lang="en-US" sz="2800" b="1" i="1" dirty="0" err="1">
                <a:solidFill>
                  <a:schemeClr val="lt1"/>
                </a:solidFill>
                <a:latin typeface="Verdana"/>
                <a:ea typeface="Verdana"/>
                <a:cs typeface="Verdana"/>
                <a:sym typeface="Verdana"/>
              </a:rPr>
              <a:t>Recopilar</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información</a:t>
            </a:r>
            <a:endParaRPr lang="en-US" sz="1400" b="0" i="0" u="none" strike="noStrike" cap="none" dirty="0">
              <a:solidFill>
                <a:srgbClr val="000000"/>
              </a:solidFill>
              <a:latin typeface="Arial"/>
              <a:ea typeface="Arial"/>
              <a:cs typeface="Arial"/>
              <a:sym typeface="Arial"/>
            </a:endParaRPr>
          </a:p>
        </p:txBody>
      </p:sp>
      <p:pic>
        <p:nvPicPr>
          <p:cNvPr id="7" name="Picture 6" descr="Módulo 1">
            <a:extLst>
              <a:ext uri="{FF2B5EF4-FFF2-40B4-BE49-F238E27FC236}">
                <a16:creationId xmlns:a16="http://schemas.microsoft.com/office/drawing/2014/main" id="{AD4426E0-199F-4764-8E95-DBF1CB062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6437" y="5944191"/>
            <a:ext cx="3984776" cy="976661"/>
          </a:xfrm>
          <a:prstGeom prst="rect">
            <a:avLst/>
          </a:prstGeom>
        </p:spPr>
      </p:pic>
    </p:spTree>
    <p:extLst>
      <p:ext uri="{BB962C8B-B14F-4D97-AF65-F5344CB8AC3E}">
        <p14:creationId xmlns:p14="http://schemas.microsoft.com/office/powerpoint/2010/main" val="28193120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4">
            <a:extLst>
              <a:ext uri="{C183D7F6-B498-43B3-948B-1728B52AA6E4}">
                <adec:decorative xmlns:adec="http://schemas.microsoft.com/office/drawing/2017/decorative" val="1"/>
              </a:ext>
            </a:extLst>
          </p:cNvPr>
          <p:cNvSpPr/>
          <p:nvPr/>
        </p:nvSpPr>
        <p:spPr>
          <a:xfrm>
            <a:off x="-11232" y="5851031"/>
            <a:ext cx="12192000" cy="1000125"/>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 name="Title 2">
            <a:extLst>
              <a:ext uri="{FF2B5EF4-FFF2-40B4-BE49-F238E27FC236}">
                <a16:creationId xmlns:a16="http://schemas.microsoft.com/office/drawing/2014/main" id="{A49D5436-BD26-4DE8-B1B3-0C62F0176845}"/>
              </a:ext>
            </a:extLst>
          </p:cNvPr>
          <p:cNvSpPr>
            <a:spLocks noGrp="1"/>
          </p:cNvSpPr>
          <p:nvPr>
            <p:ph type="title" idx="4294967295"/>
          </p:nvPr>
        </p:nvSpPr>
        <p:spPr>
          <a:xfrm>
            <a:off x="0" y="17477"/>
            <a:ext cx="12192000" cy="5822921"/>
          </a:xfrm>
          <a:prstGeom prst="rect">
            <a:avLst/>
          </a:prstGeom>
          <a:solidFill>
            <a:schemeClr val="tx1"/>
          </a:solidFill>
          <a:ln w="25400" cap="flat" cmpd="sng" algn="ctr">
            <a:solidFill>
              <a:schemeClr val="tx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0" cap="none" spc="0" normalizeH="0" baseline="0" noProof="0" dirty="0">
                <a:ln>
                  <a:noFill/>
                </a:ln>
                <a:solidFill>
                  <a:schemeClr val="lt1"/>
                </a:solidFill>
                <a:effectLst/>
                <a:uLnTx/>
                <a:uFillTx/>
                <a:latin typeface="+mn-lt"/>
                <a:ea typeface="+mn-ea"/>
                <a:cs typeface="+mn-cs"/>
                <a:sym typeface="Arial"/>
                <a:hlinkClick r:id="rId3"/>
              </a:rPr>
              <a:t>Accident Investigation Example</a:t>
            </a:r>
            <a:endParaRPr kumimoji="0" lang="en-US" sz="4400" b="0" i="0" u="none" strike="noStrike" kern="0" cap="none" spc="0" normalizeH="0" baseline="0" noProof="0" dirty="0">
              <a:ln>
                <a:noFill/>
              </a:ln>
              <a:solidFill>
                <a:schemeClr val="lt1"/>
              </a:solidFill>
              <a:effectLst/>
              <a:uLnTx/>
              <a:uFillTx/>
              <a:latin typeface="+mn-lt"/>
              <a:ea typeface="+mn-ea"/>
              <a:cs typeface="+mn-cs"/>
              <a:sym typeface="Arial"/>
            </a:endParaRPr>
          </a:p>
        </p:txBody>
      </p:sp>
      <p:sp>
        <p:nvSpPr>
          <p:cNvPr id="8" name="Google Shape;102;p2">
            <a:extLst>
              <a:ext uri="{FF2B5EF4-FFF2-40B4-BE49-F238E27FC236}">
                <a16:creationId xmlns:a16="http://schemas.microsoft.com/office/drawing/2014/main" id="{C634DC0B-AC14-4457-A710-D8057818ECC2}"/>
              </a:ext>
            </a:extLst>
          </p:cNvPr>
          <p:cNvSpPr txBox="1"/>
          <p:nvPr/>
        </p:nvSpPr>
        <p:spPr>
          <a:xfrm>
            <a:off x="202629" y="5887803"/>
            <a:ext cx="7083387"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INVESTIGACIÓN DE ACCIDENTES: </a:t>
            </a:r>
            <a:r>
              <a:rPr lang="en-US" sz="2800" b="1" i="1" dirty="0" err="1">
                <a:solidFill>
                  <a:schemeClr val="lt1"/>
                </a:solidFill>
                <a:latin typeface="Verdana"/>
                <a:ea typeface="Verdana"/>
                <a:cs typeface="Verdana"/>
                <a:sym typeface="Verdana"/>
              </a:rPr>
              <a:t>Recopilar</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información</a:t>
            </a:r>
            <a:endParaRPr lang="en-US" sz="1400" b="0" i="0" u="none" strike="noStrike" cap="none" dirty="0">
              <a:solidFill>
                <a:srgbClr val="000000"/>
              </a:solidFill>
              <a:latin typeface="Arial"/>
              <a:ea typeface="Arial"/>
              <a:cs typeface="Arial"/>
              <a:sym typeface="Arial"/>
            </a:endParaRPr>
          </a:p>
        </p:txBody>
      </p:sp>
      <p:pic>
        <p:nvPicPr>
          <p:cNvPr id="6" name="Picture 5" descr="Módulo 1">
            <a:extLst>
              <a:ext uri="{FF2B5EF4-FFF2-40B4-BE49-F238E27FC236}">
                <a16:creationId xmlns:a16="http://schemas.microsoft.com/office/drawing/2014/main" id="{E0B8A285-6209-443D-8EAF-FCECEFB194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6437" y="5869760"/>
            <a:ext cx="3984776" cy="976661"/>
          </a:xfrm>
          <a:prstGeom prst="rect">
            <a:avLst/>
          </a:prstGeom>
        </p:spPr>
      </p:pic>
    </p:spTree>
    <p:extLst>
      <p:ext uri="{BB962C8B-B14F-4D97-AF65-F5344CB8AC3E}">
        <p14:creationId xmlns:p14="http://schemas.microsoft.com/office/powerpoint/2010/main" val="39050738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4" name="Title 3">
            <a:extLst>
              <a:ext uri="{FF2B5EF4-FFF2-40B4-BE49-F238E27FC236}">
                <a16:creationId xmlns:a16="http://schemas.microsoft.com/office/drawing/2014/main" id="{530E0AA5-963A-FD5D-9A74-7872A27C8B08}"/>
              </a:ext>
            </a:extLst>
          </p:cNvPr>
          <p:cNvSpPr txBox="1">
            <a:spLocks noGrp="1"/>
          </p:cNvSpPr>
          <p:nvPr>
            <p:ph type="title" idx="4294967295"/>
          </p:nvPr>
        </p:nvSpPr>
        <p:spPr>
          <a:xfrm>
            <a:off x="5719156" y="269022"/>
            <a:ext cx="3969067"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en-US" sz="2800" b="0" i="0" u="none" strike="noStrike" kern="0" cap="none" spc="0" normalizeH="0" baseline="0" noProof="0" dirty="0" err="1">
                <a:ln>
                  <a:noFill/>
                </a:ln>
                <a:solidFill>
                  <a:schemeClr val="dk1"/>
                </a:solidFill>
                <a:effectLst/>
                <a:uLnTx/>
                <a:uFillTx/>
                <a:latin typeface="+mj-lt"/>
                <a:ea typeface="Calibri"/>
                <a:cs typeface="Calibri"/>
                <a:sym typeface="Calibri"/>
              </a:rPr>
              <a:t>Resumen</a:t>
            </a:r>
            <a:endParaRPr kumimoji="0" lang="en-US"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4" name="Google Shape;104;p2"/>
          <p:cNvSpPr txBox="1"/>
          <p:nvPr/>
        </p:nvSpPr>
        <p:spPr>
          <a:xfrm>
            <a:off x="5719156" y="1006335"/>
            <a:ext cx="6274370" cy="3539390"/>
          </a:xfrm>
          <a:prstGeom prst="rect">
            <a:avLst/>
          </a:prstGeom>
          <a:noFill/>
          <a:ln>
            <a:noFill/>
          </a:ln>
        </p:spPr>
        <p:txBody>
          <a:bodyPr spcFirstLastPara="1" wrap="square" lIns="91425" tIns="45700" rIns="91425" bIns="45700" anchor="t" anchorCtr="0">
            <a:spAutoFit/>
          </a:bodyPr>
          <a:lstStyle/>
          <a:p>
            <a:r>
              <a:rPr lang="en-US" sz="1600" dirty="0"/>
              <a:t>¡</a:t>
            </a:r>
            <a:r>
              <a:rPr lang="en-US" sz="1600" dirty="0" err="1"/>
              <a:t>Felicidades</a:t>
            </a:r>
            <a:r>
              <a:rPr lang="en-US" sz="1600" dirty="0"/>
              <a:t>, </a:t>
            </a:r>
            <a:r>
              <a:rPr lang="en-US" sz="1600" dirty="0" err="1"/>
              <a:t>usted</a:t>
            </a:r>
            <a:r>
              <a:rPr lang="en-US" sz="1600" dirty="0"/>
              <a:t> ha </a:t>
            </a:r>
            <a:r>
              <a:rPr lang="en-US" sz="1600" dirty="0" err="1"/>
              <a:t>completado</a:t>
            </a:r>
            <a:r>
              <a:rPr lang="en-US" sz="1600" dirty="0"/>
              <a:t> </a:t>
            </a:r>
            <a:r>
              <a:rPr lang="en-US" sz="1600" dirty="0" err="1"/>
              <a:t>el</a:t>
            </a:r>
            <a:r>
              <a:rPr lang="en-US" sz="1600" dirty="0"/>
              <a:t> primer </a:t>
            </a:r>
            <a:r>
              <a:rPr lang="en-US" sz="1600" dirty="0" err="1"/>
              <a:t>módulo</a:t>
            </a:r>
            <a:r>
              <a:rPr lang="en-US" sz="1600" dirty="0"/>
              <a:t>!</a:t>
            </a:r>
          </a:p>
          <a:p>
            <a:endParaRPr lang="en-US" sz="1600" dirty="0"/>
          </a:p>
          <a:p>
            <a:r>
              <a:rPr lang="en-US" sz="1600" dirty="0"/>
              <a:t>Durante </a:t>
            </a:r>
            <a:r>
              <a:rPr lang="en-US" sz="1600" dirty="0" err="1"/>
              <a:t>este</a:t>
            </a:r>
            <a:r>
              <a:rPr lang="en-US" sz="1600" dirty="0"/>
              <a:t> </a:t>
            </a:r>
            <a:r>
              <a:rPr lang="en-US" sz="1600" dirty="0" err="1"/>
              <a:t>módulo</a:t>
            </a:r>
            <a:r>
              <a:rPr lang="en-US" sz="1600" dirty="0"/>
              <a:t> </a:t>
            </a:r>
            <a:r>
              <a:rPr lang="en-US" sz="1600" dirty="0" err="1"/>
              <a:t>usted</a:t>
            </a:r>
            <a:r>
              <a:rPr lang="en-US" sz="1600" dirty="0"/>
              <a:t> </a:t>
            </a:r>
            <a:r>
              <a:rPr lang="en-US" sz="1600" dirty="0" err="1"/>
              <a:t>aprendió</a:t>
            </a:r>
            <a:r>
              <a:rPr lang="en-US" sz="1600" dirty="0"/>
              <a:t> </a:t>
            </a:r>
            <a:r>
              <a:rPr lang="en-US" sz="1600" dirty="0" err="1"/>
              <a:t>sobre</a:t>
            </a:r>
            <a:r>
              <a:rPr lang="en-US" sz="1600" dirty="0"/>
              <a:t> las </a:t>
            </a:r>
            <a:r>
              <a:rPr lang="en-US" sz="1600" dirty="0" err="1"/>
              <a:t>normas</a:t>
            </a:r>
            <a:r>
              <a:rPr lang="en-US" sz="1600" dirty="0"/>
              <a:t> de Oregon OSHA que </a:t>
            </a:r>
            <a:r>
              <a:rPr lang="en-US" sz="1600" dirty="0" err="1"/>
              <a:t>cubren</a:t>
            </a:r>
            <a:r>
              <a:rPr lang="en-US" sz="1600" dirty="0"/>
              <a:t> </a:t>
            </a:r>
            <a:r>
              <a:rPr lang="en-US" sz="1600" dirty="0" err="1"/>
              <a:t>los</a:t>
            </a:r>
            <a:r>
              <a:rPr lang="en-US" sz="1600" dirty="0"/>
              <a:t> </a:t>
            </a:r>
            <a:r>
              <a:rPr lang="en-US" sz="1600" dirty="0" err="1"/>
              <a:t>accidentes</a:t>
            </a:r>
            <a:r>
              <a:rPr lang="en-US" sz="1600" dirty="0"/>
              <a:t> y la </a:t>
            </a:r>
            <a:r>
              <a:rPr lang="en-US" sz="1600" dirty="0" err="1"/>
              <a:t>investigación</a:t>
            </a:r>
            <a:r>
              <a:rPr lang="en-US" sz="1600" dirty="0"/>
              <a:t>, y que un </a:t>
            </a:r>
            <a:r>
              <a:rPr lang="en-US" sz="1600" dirty="0" err="1"/>
              <a:t>accidente</a:t>
            </a:r>
            <a:r>
              <a:rPr lang="en-US" sz="1600" dirty="0"/>
              <a:t> es un </a:t>
            </a:r>
            <a:r>
              <a:rPr lang="en-US" sz="1600" dirty="0" err="1"/>
              <a:t>evento</a:t>
            </a:r>
            <a:r>
              <a:rPr lang="en-US" sz="1600" dirty="0"/>
              <a:t> no </a:t>
            </a:r>
            <a:r>
              <a:rPr lang="en-US" sz="1600" dirty="0" err="1"/>
              <a:t>planeado</a:t>
            </a:r>
            <a:r>
              <a:rPr lang="en-US" sz="1600" dirty="0"/>
              <a:t> que </a:t>
            </a:r>
            <a:r>
              <a:rPr lang="en-US" sz="1600" dirty="0" err="1"/>
              <a:t>provoca</a:t>
            </a:r>
            <a:r>
              <a:rPr lang="en-US" sz="1600" dirty="0"/>
              <a:t> </a:t>
            </a:r>
            <a:r>
              <a:rPr lang="en-US" sz="1600" dirty="0" err="1"/>
              <a:t>lesiones</a:t>
            </a:r>
            <a:r>
              <a:rPr lang="en-US" sz="1600" dirty="0"/>
              <a:t> o </a:t>
            </a:r>
            <a:r>
              <a:rPr lang="en-US" sz="1600" dirty="0" err="1"/>
              <a:t>daños</a:t>
            </a:r>
            <a:r>
              <a:rPr lang="en-US" sz="1600" dirty="0"/>
              <a:t> a la </a:t>
            </a:r>
            <a:r>
              <a:rPr lang="en-US" sz="1600" dirty="0" err="1"/>
              <a:t>propiedad</a:t>
            </a:r>
            <a:r>
              <a:rPr lang="en-US" sz="1600" dirty="0"/>
              <a:t>.  </a:t>
            </a:r>
            <a:r>
              <a:rPr lang="en-US" sz="1600" dirty="0" err="1"/>
              <a:t>También</a:t>
            </a:r>
            <a:r>
              <a:rPr lang="en-US" sz="1600" dirty="0"/>
              <a:t> </a:t>
            </a:r>
            <a:r>
              <a:rPr lang="en-US" sz="1600" dirty="0" err="1"/>
              <a:t>aprendió</a:t>
            </a:r>
            <a:r>
              <a:rPr lang="en-US" sz="1600" dirty="0"/>
              <a:t> </a:t>
            </a:r>
            <a:r>
              <a:rPr lang="en-US" sz="1600" dirty="0" err="1"/>
              <a:t>sobre</a:t>
            </a:r>
            <a:r>
              <a:rPr lang="en-US" sz="1600" dirty="0"/>
              <a:t> la </a:t>
            </a:r>
            <a:r>
              <a:rPr lang="en-US" sz="1600" dirty="0" err="1"/>
              <a:t>primera</a:t>
            </a:r>
            <a:r>
              <a:rPr lang="en-US" sz="1600" dirty="0"/>
              <a:t> </a:t>
            </a:r>
            <a:r>
              <a:rPr lang="en-US" sz="1600" dirty="0" err="1"/>
              <a:t>tarea</a:t>
            </a:r>
            <a:r>
              <a:rPr lang="en-US" sz="1600" dirty="0"/>
              <a:t> principal </a:t>
            </a:r>
            <a:r>
              <a:rPr lang="en-US" sz="1600" dirty="0" err="1"/>
              <a:t>en</a:t>
            </a:r>
            <a:r>
              <a:rPr lang="en-US" sz="1600" dirty="0"/>
              <a:t> </a:t>
            </a:r>
            <a:r>
              <a:rPr lang="en-US" sz="1600" dirty="0" err="1"/>
              <a:t>una</a:t>
            </a:r>
            <a:r>
              <a:rPr lang="en-US" sz="1600" dirty="0"/>
              <a:t> </a:t>
            </a:r>
            <a:r>
              <a:rPr lang="en-US" sz="1600" dirty="0" err="1"/>
              <a:t>investigación</a:t>
            </a:r>
            <a:r>
              <a:rPr lang="en-US" sz="1600" dirty="0"/>
              <a:t> de </a:t>
            </a:r>
            <a:r>
              <a:rPr lang="en-US" sz="1600" dirty="0" err="1"/>
              <a:t>accidente</a:t>
            </a:r>
            <a:r>
              <a:rPr lang="en-US" sz="1600" dirty="0"/>
              <a:t>, la </a:t>
            </a:r>
            <a:r>
              <a:rPr lang="en-US" sz="1600" dirty="0" err="1"/>
              <a:t>recopilación</a:t>
            </a:r>
            <a:r>
              <a:rPr lang="en-US" sz="1600" dirty="0"/>
              <a:t> de </a:t>
            </a:r>
            <a:r>
              <a:rPr lang="en-US" sz="1600" dirty="0" err="1"/>
              <a:t>información</a:t>
            </a:r>
            <a:r>
              <a:rPr lang="en-US" sz="1600" dirty="0"/>
              <a:t> y </a:t>
            </a:r>
            <a:r>
              <a:rPr lang="en-US" sz="1600" dirty="0" err="1"/>
              <a:t>los</a:t>
            </a:r>
            <a:r>
              <a:rPr lang="en-US" sz="1600" dirty="0"/>
              <a:t> 2 pasos para </a:t>
            </a:r>
            <a:r>
              <a:rPr lang="en-US" sz="1600" dirty="0" err="1"/>
              <a:t>asegurar</a:t>
            </a:r>
            <a:r>
              <a:rPr lang="en-US" sz="1600" dirty="0"/>
              <a:t> la </a:t>
            </a:r>
            <a:r>
              <a:rPr lang="en-US" sz="1600" dirty="0" err="1"/>
              <a:t>escena</a:t>
            </a:r>
            <a:r>
              <a:rPr lang="en-US" sz="1600" dirty="0"/>
              <a:t> y </a:t>
            </a:r>
            <a:r>
              <a:rPr lang="en-US" sz="1600" dirty="0" err="1"/>
              <a:t>recopilar</a:t>
            </a:r>
            <a:r>
              <a:rPr lang="en-US" sz="1600" dirty="0"/>
              <a:t> </a:t>
            </a:r>
            <a:r>
              <a:rPr lang="en-US" sz="1600" dirty="0" err="1"/>
              <a:t>los</a:t>
            </a:r>
            <a:r>
              <a:rPr lang="en-US" sz="1600" dirty="0"/>
              <a:t> </a:t>
            </a:r>
            <a:r>
              <a:rPr lang="en-US" sz="1600" dirty="0" err="1"/>
              <a:t>hechos</a:t>
            </a:r>
            <a:r>
              <a:rPr lang="en-US" sz="1600" dirty="0"/>
              <a:t>. </a:t>
            </a:r>
            <a:r>
              <a:rPr lang="en-US" sz="1600" dirty="0" err="1"/>
              <a:t>Además</a:t>
            </a:r>
            <a:r>
              <a:rPr lang="en-US" sz="1600" dirty="0"/>
              <a:t>, </a:t>
            </a:r>
            <a:r>
              <a:rPr lang="en-US" sz="1600" dirty="0" err="1"/>
              <a:t>tuvo</a:t>
            </a:r>
            <a:r>
              <a:rPr lang="en-US" sz="1600" dirty="0"/>
              <a:t> la </a:t>
            </a:r>
            <a:r>
              <a:rPr lang="en-US" sz="1600" dirty="0" err="1"/>
              <a:t>oportunidad</a:t>
            </a:r>
            <a:r>
              <a:rPr lang="en-US" sz="1600" dirty="0"/>
              <a:t> de </a:t>
            </a:r>
            <a:r>
              <a:rPr lang="en-US" sz="1600" dirty="0" err="1"/>
              <a:t>practicar</a:t>
            </a:r>
            <a:r>
              <a:rPr lang="en-US" sz="1600" dirty="0"/>
              <a:t> sus </a:t>
            </a:r>
            <a:r>
              <a:rPr lang="en-US" sz="1600" dirty="0" err="1"/>
              <a:t>conocimientos</a:t>
            </a:r>
            <a:r>
              <a:rPr lang="en-US" sz="1600" dirty="0"/>
              <a:t> con </a:t>
            </a:r>
            <a:r>
              <a:rPr lang="en-US" sz="1600" dirty="0" err="1"/>
              <a:t>una</a:t>
            </a:r>
            <a:r>
              <a:rPr lang="en-US" sz="1600" dirty="0"/>
              <a:t> </a:t>
            </a:r>
            <a:r>
              <a:rPr lang="en-US" sz="1600" dirty="0" err="1"/>
              <a:t>escena</a:t>
            </a:r>
            <a:r>
              <a:rPr lang="en-US" sz="1600" dirty="0"/>
              <a:t> de </a:t>
            </a:r>
            <a:r>
              <a:rPr lang="en-US" sz="1600" dirty="0" err="1"/>
              <a:t>accidente</a:t>
            </a:r>
            <a:r>
              <a:rPr lang="en-US" sz="1600" dirty="0"/>
              <a:t> </a:t>
            </a:r>
            <a:r>
              <a:rPr lang="en-US" sz="1600" dirty="0" err="1"/>
              <a:t>grabada</a:t>
            </a:r>
            <a:r>
              <a:rPr lang="en-US" sz="1600" dirty="0"/>
              <a:t>.</a:t>
            </a:r>
          </a:p>
          <a:p>
            <a:endParaRPr lang="en-US" sz="1600" dirty="0"/>
          </a:p>
          <a:p>
            <a:r>
              <a:rPr lang="en-US" sz="1600" dirty="0" err="1"/>
              <a:t>Ahora</a:t>
            </a:r>
            <a:r>
              <a:rPr lang="en-US" sz="1600" dirty="0"/>
              <a:t> es </a:t>
            </a:r>
            <a:r>
              <a:rPr lang="en-US" sz="1600" dirty="0" err="1"/>
              <a:t>el</a:t>
            </a:r>
            <a:r>
              <a:rPr lang="en-US" sz="1600" dirty="0"/>
              <a:t> </a:t>
            </a:r>
            <a:r>
              <a:rPr lang="en-US" sz="1600" dirty="0" err="1"/>
              <a:t>momento</a:t>
            </a:r>
            <a:r>
              <a:rPr lang="en-US" sz="1600" dirty="0"/>
              <a:t> de </a:t>
            </a:r>
            <a:r>
              <a:rPr lang="en-US" sz="1600" dirty="0" err="1"/>
              <a:t>aprender</a:t>
            </a:r>
            <a:r>
              <a:rPr lang="en-US" sz="1600" dirty="0"/>
              <a:t> </a:t>
            </a:r>
            <a:r>
              <a:rPr lang="en-US" sz="1600" dirty="0" err="1"/>
              <a:t>sobre</a:t>
            </a:r>
            <a:r>
              <a:rPr lang="en-US" sz="1600" dirty="0"/>
              <a:t> </a:t>
            </a:r>
            <a:r>
              <a:rPr lang="en-US" sz="1600" dirty="0" err="1"/>
              <a:t>el</a:t>
            </a:r>
            <a:r>
              <a:rPr lang="en-US" sz="1600" dirty="0"/>
              <a:t> </a:t>
            </a:r>
            <a:r>
              <a:rPr lang="en-US" sz="1600" dirty="0" err="1"/>
              <a:t>segundo</a:t>
            </a:r>
            <a:r>
              <a:rPr lang="en-US" sz="1600" dirty="0"/>
              <a:t> paso del </a:t>
            </a:r>
            <a:r>
              <a:rPr lang="en-US" sz="1600" dirty="0" err="1"/>
              <a:t>análisis</a:t>
            </a:r>
            <a:r>
              <a:rPr lang="en-US" sz="1600" dirty="0"/>
              <a:t> de </a:t>
            </a:r>
            <a:r>
              <a:rPr lang="en-US" sz="1600" dirty="0" err="1"/>
              <a:t>los</a:t>
            </a:r>
            <a:r>
              <a:rPr lang="en-US" sz="1600" dirty="0"/>
              <a:t> </a:t>
            </a:r>
            <a:r>
              <a:rPr lang="en-US" sz="1600" dirty="0" err="1"/>
              <a:t>hechos</a:t>
            </a:r>
            <a:r>
              <a:rPr lang="en-US" sz="1600" dirty="0"/>
              <a:t> de un </a:t>
            </a:r>
            <a:r>
              <a:rPr lang="en-US" sz="1600" dirty="0" err="1"/>
              <a:t>evento</a:t>
            </a:r>
            <a:r>
              <a:rPr lang="en-US" sz="1600" dirty="0"/>
              <a:t> de </a:t>
            </a:r>
            <a:r>
              <a:rPr lang="en-US" sz="1600" dirty="0" err="1"/>
              <a:t>accidente</a:t>
            </a:r>
            <a:r>
              <a:rPr lang="en-US" sz="1600" dirty="0"/>
              <a:t>. ¡</a:t>
            </a:r>
            <a:r>
              <a:rPr lang="en-US" sz="1600" dirty="0" err="1"/>
              <a:t>Haga</a:t>
            </a:r>
            <a:r>
              <a:rPr lang="en-US" sz="1600" dirty="0"/>
              <a:t> </a:t>
            </a:r>
            <a:r>
              <a:rPr lang="en-US" sz="1600" dirty="0" err="1"/>
              <a:t>clic</a:t>
            </a:r>
            <a:r>
              <a:rPr lang="en-US" sz="1600" dirty="0"/>
              <a:t> </a:t>
            </a:r>
            <a:r>
              <a:rPr lang="en-US" sz="1600" dirty="0" err="1"/>
              <a:t>en</a:t>
            </a:r>
            <a:r>
              <a:rPr lang="en-US" sz="1600" dirty="0"/>
              <a:t> la </a:t>
            </a:r>
            <a:r>
              <a:rPr lang="en-US" sz="1600" dirty="0" err="1"/>
              <a:t>flecha</a:t>
            </a:r>
            <a:r>
              <a:rPr lang="en-US" sz="1600" dirty="0"/>
              <a:t> de la </a:t>
            </a:r>
            <a:r>
              <a:rPr lang="en-US" sz="1600" dirty="0" err="1"/>
              <a:t>derecha</a:t>
            </a:r>
            <a:r>
              <a:rPr lang="en-US" sz="1600" dirty="0"/>
              <a:t> para </a:t>
            </a:r>
            <a:r>
              <a:rPr lang="en-US" sz="1600" dirty="0" err="1"/>
              <a:t>continuar</a:t>
            </a:r>
            <a:r>
              <a:rPr lang="en-US" sz="1600" dirty="0"/>
              <a:t> con </a:t>
            </a:r>
            <a:r>
              <a:rPr lang="en-US" sz="1600" dirty="0" err="1"/>
              <a:t>el</a:t>
            </a:r>
            <a:r>
              <a:rPr lang="en-US" sz="1600" dirty="0"/>
              <a:t> </a:t>
            </a:r>
            <a:r>
              <a:rPr lang="en-US" sz="1600" dirty="0" err="1"/>
              <a:t>Módulo</a:t>
            </a:r>
            <a:r>
              <a:rPr lang="en-US" sz="1600" dirty="0"/>
              <a:t> 2!</a:t>
            </a:r>
            <a:endParaRPr lang="en-US" sz="2000" dirty="0"/>
          </a:p>
        </p:txBody>
      </p:sp>
      <p:pic>
        <p:nvPicPr>
          <p:cNvPr id="3" name="Picture 2">
            <a:extLst>
              <a:ext uri="{FF2B5EF4-FFF2-40B4-BE49-F238E27FC236}">
                <a16:creationId xmlns:a16="http://schemas.microsoft.com/office/drawing/2014/main" id="{826C4DBE-C762-4B74-9732-03BC54205FD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33" y="-6837"/>
            <a:ext cx="5513657" cy="5922637"/>
          </a:xfrm>
          <a:prstGeom prst="rect">
            <a:avLst/>
          </a:prstGeom>
        </p:spPr>
      </p:pic>
      <p:sp>
        <p:nvSpPr>
          <p:cNvPr id="8" name="Google Shape;102;p2">
            <a:extLst>
              <a:ext uri="{FF2B5EF4-FFF2-40B4-BE49-F238E27FC236}">
                <a16:creationId xmlns:a16="http://schemas.microsoft.com/office/drawing/2014/main" id="{F0D38315-AF57-4C69-8B24-A7AB2FCD38C5}"/>
              </a:ext>
            </a:extLst>
          </p:cNvPr>
          <p:cNvSpPr txBox="1"/>
          <p:nvPr/>
        </p:nvSpPr>
        <p:spPr>
          <a:xfrm>
            <a:off x="202630" y="5960955"/>
            <a:ext cx="7044476"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INVESTIGACIÓN DE ACCIDENTES: </a:t>
            </a:r>
            <a:r>
              <a:rPr lang="en-US" sz="2800" b="1" i="1" dirty="0" err="1">
                <a:solidFill>
                  <a:schemeClr val="lt1"/>
                </a:solidFill>
                <a:latin typeface="Verdana"/>
                <a:ea typeface="Verdana"/>
                <a:cs typeface="Verdana"/>
                <a:sym typeface="Verdana"/>
              </a:rPr>
              <a:t>Recopilar</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información</a:t>
            </a:r>
            <a:endParaRPr lang="en-US" sz="1400" b="0" i="0" u="none" strike="noStrike" cap="none" dirty="0">
              <a:solidFill>
                <a:srgbClr val="000000"/>
              </a:solidFill>
              <a:latin typeface="Arial"/>
              <a:ea typeface="Arial"/>
              <a:cs typeface="Arial"/>
              <a:sym typeface="Arial"/>
            </a:endParaRPr>
          </a:p>
        </p:txBody>
      </p:sp>
      <p:pic>
        <p:nvPicPr>
          <p:cNvPr id="7" name="Picture 6" descr="Módulo 1">
            <a:extLst>
              <a:ext uri="{FF2B5EF4-FFF2-40B4-BE49-F238E27FC236}">
                <a16:creationId xmlns:a16="http://schemas.microsoft.com/office/drawing/2014/main" id="{1B9DC0FD-A2EE-490C-A188-9F2B195D47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6437" y="5944191"/>
            <a:ext cx="3984776" cy="976661"/>
          </a:xfrm>
          <a:prstGeom prst="rect">
            <a:avLst/>
          </a:prstGeom>
        </p:spPr>
      </p:pic>
    </p:spTree>
    <p:extLst>
      <p:ext uri="{BB962C8B-B14F-4D97-AF65-F5344CB8AC3E}">
        <p14:creationId xmlns:p14="http://schemas.microsoft.com/office/powerpoint/2010/main" val="22925472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a:extLst>
              <a:ext uri="{C183D7F6-B498-43B3-948B-1728B52AA6E4}">
                <adec:decorative xmlns:adec="http://schemas.microsoft.com/office/drawing/2017/decorative" val="1"/>
              </a:ext>
            </a:extLst>
          </p:cNvPr>
          <p:cNvPicPr preferRelativeResize="0"/>
          <p:nvPr/>
        </p:nvPicPr>
        <p:blipFill rotWithShape="1">
          <a:blip r:embed="rId3">
            <a:alphaModFix/>
            <a:extLst>
              <a:ext uri="{28A0092B-C50C-407E-A947-70E740481C1C}">
                <a14:useLocalDpi xmlns:a14="http://schemas.microsoft.com/office/drawing/2010/main" val="0"/>
              </a:ext>
            </a:extLst>
          </a:blip>
          <a:srcRect/>
          <a:stretch/>
        </p:blipFill>
        <p:spPr>
          <a:xfrm>
            <a:off x="0" y="0"/>
            <a:ext cx="12169791" cy="6857998"/>
          </a:xfrm>
          <a:prstGeom prst="rect">
            <a:avLst/>
          </a:prstGeom>
          <a:noFill/>
          <a:ln>
            <a:noFill/>
          </a:ln>
        </p:spPr>
      </p:pic>
      <p:sp>
        <p:nvSpPr>
          <p:cNvPr id="92" name="Google Shape;92;p1">
            <a:extLst>
              <a:ext uri="{C183D7F6-B498-43B3-948B-1728B52AA6E4}">
                <adec:decorative xmlns:adec="http://schemas.microsoft.com/office/drawing/2017/decorative" val="1"/>
              </a:ext>
            </a:extLst>
          </p:cNvPr>
          <p:cNvSpPr/>
          <p:nvPr/>
        </p:nvSpPr>
        <p:spPr>
          <a:xfrm>
            <a:off x="0" y="2542903"/>
            <a:ext cx="12192000" cy="2272938"/>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3" name="Google Shape;93;p1"/>
          <p:cNvSpPr txBox="1">
            <a:spLocks noGrp="1"/>
          </p:cNvSpPr>
          <p:nvPr>
            <p:ph type="title" idx="4294967295"/>
          </p:nvPr>
        </p:nvSpPr>
        <p:spPr>
          <a:xfrm>
            <a:off x="-22209" y="2799876"/>
            <a:ext cx="12214209" cy="70788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4000"/>
              <a:buFont typeface="Arial"/>
              <a:buNone/>
              <a:tabLst/>
              <a:defRPr/>
            </a:pPr>
            <a:r>
              <a:rPr kumimoji="0" lang="en-US" sz="4000" b="1" i="0" u="none" strike="noStrike" kern="0" cap="none" spc="0" normalizeH="0" baseline="0" noProof="0" dirty="0">
                <a:ln>
                  <a:noFill/>
                </a:ln>
                <a:solidFill>
                  <a:schemeClr val="lt1"/>
                </a:solidFill>
                <a:effectLst/>
                <a:uLnTx/>
                <a:uFillTx/>
                <a:latin typeface="Verdana"/>
                <a:ea typeface="Verdana"/>
                <a:cs typeface="Verdana"/>
                <a:sym typeface="Verdana"/>
              </a:rPr>
              <a:t>INVESTIGACIÓN DE ACCIDENTES</a:t>
            </a:r>
          </a:p>
        </p:txBody>
      </p:sp>
      <p:sp>
        <p:nvSpPr>
          <p:cNvPr id="94" name="Google Shape;94;p1"/>
          <p:cNvSpPr txBox="1"/>
          <p:nvPr/>
        </p:nvSpPr>
        <p:spPr>
          <a:xfrm>
            <a:off x="-22209" y="3569317"/>
            <a:ext cx="12192000" cy="13233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000" b="1" i="0" u="none" strike="noStrike" cap="none" dirty="0" err="1">
                <a:solidFill>
                  <a:schemeClr val="lt1"/>
                </a:solidFill>
                <a:latin typeface="Verdana"/>
                <a:ea typeface="Verdana"/>
                <a:cs typeface="Verdana"/>
                <a:sym typeface="Verdana"/>
              </a:rPr>
              <a:t>Módule</a:t>
            </a:r>
            <a:r>
              <a:rPr lang="en-US" sz="4000" b="1" i="0" u="none" strike="noStrike" cap="none" dirty="0">
                <a:solidFill>
                  <a:schemeClr val="lt1"/>
                </a:solidFill>
                <a:latin typeface="Verdana"/>
                <a:ea typeface="Verdana"/>
                <a:cs typeface="Verdana"/>
                <a:sym typeface="Verdana"/>
              </a:rPr>
              <a:t> 2: </a:t>
            </a:r>
            <a:r>
              <a:rPr lang="en-US" sz="4000" b="1" i="1" dirty="0" err="1">
                <a:solidFill>
                  <a:schemeClr val="lt1"/>
                </a:solidFill>
                <a:latin typeface="Verdana"/>
                <a:ea typeface="Verdana"/>
                <a:cs typeface="Verdana"/>
                <a:sym typeface="Verdana"/>
              </a:rPr>
              <a:t>Análisis</a:t>
            </a:r>
            <a:r>
              <a:rPr lang="en-US" sz="4000" b="1" i="1" dirty="0">
                <a:solidFill>
                  <a:schemeClr val="lt1"/>
                </a:solidFill>
                <a:latin typeface="Verdana"/>
                <a:ea typeface="Verdana"/>
                <a:cs typeface="Verdana"/>
                <a:sym typeface="Verdana"/>
              </a:rPr>
              <a:t> de </a:t>
            </a:r>
            <a:r>
              <a:rPr lang="en-US" sz="4000" b="1" i="1" dirty="0" err="1">
                <a:solidFill>
                  <a:schemeClr val="lt1"/>
                </a:solidFill>
                <a:latin typeface="Verdana"/>
                <a:ea typeface="Verdana"/>
                <a:cs typeface="Verdana"/>
                <a:sym typeface="Verdana"/>
              </a:rPr>
              <a:t>los</a:t>
            </a:r>
            <a:r>
              <a:rPr lang="en-US" sz="4000" b="1" i="1" dirty="0">
                <a:solidFill>
                  <a:schemeClr val="lt1"/>
                </a:solidFill>
                <a:latin typeface="Verdana"/>
                <a:ea typeface="Verdana"/>
                <a:cs typeface="Verdana"/>
                <a:sym typeface="Verdana"/>
              </a:rPr>
              <a:t> </a:t>
            </a:r>
            <a:r>
              <a:rPr lang="en-US" sz="4000" b="1" i="1" dirty="0" err="1">
                <a:solidFill>
                  <a:schemeClr val="lt1"/>
                </a:solidFill>
                <a:latin typeface="Verdana"/>
                <a:ea typeface="Verdana"/>
                <a:cs typeface="Verdana"/>
                <a:sym typeface="Verdana"/>
              </a:rPr>
              <a:t>hechos</a:t>
            </a:r>
            <a:r>
              <a:rPr lang="en-US" sz="4000" b="1" i="1" dirty="0">
                <a:solidFill>
                  <a:schemeClr val="lt1"/>
                </a:solidFill>
                <a:latin typeface="Verdana"/>
                <a:ea typeface="Verdana"/>
                <a:cs typeface="Verdana"/>
                <a:sym typeface="Verdana"/>
              </a:rPr>
              <a:t> del </a:t>
            </a:r>
            <a:r>
              <a:rPr lang="en-US" sz="4000" b="1" i="1" dirty="0" err="1">
                <a:solidFill>
                  <a:schemeClr val="lt1"/>
                </a:solidFill>
                <a:latin typeface="Verdana"/>
                <a:ea typeface="Verdana"/>
                <a:cs typeface="Verdana"/>
                <a:sym typeface="Verdana"/>
              </a:rPr>
              <a:t>evento</a:t>
            </a:r>
            <a:endParaRPr sz="4000" b="0" i="0" u="none" strike="noStrike" cap="none" dirty="0">
              <a:solidFill>
                <a:srgbClr val="000000"/>
              </a:solidFill>
              <a:latin typeface="Arial"/>
              <a:ea typeface="Arial"/>
              <a:cs typeface="Arial"/>
              <a:sym typeface="Arial"/>
            </a:endParaRPr>
          </a:p>
        </p:txBody>
      </p:sp>
      <p:pic>
        <p:nvPicPr>
          <p:cNvPr id="3" name="Picture 2" descr="logotipo de Oregon OSHA">
            <a:extLst>
              <a:ext uri="{FF2B5EF4-FFF2-40B4-BE49-F238E27FC236}">
                <a16:creationId xmlns:a16="http://schemas.microsoft.com/office/drawing/2014/main" id="{30E31546-B882-42B9-8004-73C162EC3D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11317" y="125950"/>
            <a:ext cx="2596877" cy="1077704"/>
          </a:xfrm>
          <a:prstGeom prst="rect">
            <a:avLst/>
          </a:prstGeom>
        </p:spPr>
      </p:pic>
      <p:pic>
        <p:nvPicPr>
          <p:cNvPr id="2" name="Picture 1" descr="logotipo de DCBS">
            <a:extLst>
              <a:ext uri="{FF2B5EF4-FFF2-40B4-BE49-F238E27FC236}">
                <a16:creationId xmlns:a16="http://schemas.microsoft.com/office/drawing/2014/main" id="{99210261-5DCD-BDB6-D317-A9EF4BCC470F}"/>
              </a:ext>
            </a:extLst>
          </p:cNvPr>
          <p:cNvPicPr>
            <a:picLocks noChangeAspect="1"/>
          </p:cNvPicPr>
          <p:nvPr/>
        </p:nvPicPr>
        <p:blipFill>
          <a:blip r:embed="rId5"/>
          <a:srcRect/>
          <a:stretch/>
        </p:blipFill>
        <p:spPr>
          <a:xfrm>
            <a:off x="288505" y="260296"/>
            <a:ext cx="3080280" cy="1011156"/>
          </a:xfrm>
          <a:prstGeom prst="rect">
            <a:avLst/>
          </a:prstGeom>
        </p:spPr>
      </p:pic>
    </p:spTree>
    <p:extLst>
      <p:ext uri="{BB962C8B-B14F-4D97-AF65-F5344CB8AC3E}">
        <p14:creationId xmlns:p14="http://schemas.microsoft.com/office/powerpoint/2010/main" val="30093604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3" name="Title 2">
            <a:extLst>
              <a:ext uri="{FF2B5EF4-FFF2-40B4-BE49-F238E27FC236}">
                <a16:creationId xmlns:a16="http://schemas.microsoft.com/office/drawing/2014/main" id="{88889515-7B4B-315F-9A08-4C79F86B97A5}"/>
              </a:ext>
            </a:extLst>
          </p:cNvPr>
          <p:cNvSpPr txBox="1">
            <a:spLocks noGrp="1"/>
          </p:cNvSpPr>
          <p:nvPr>
            <p:ph type="title" idx="4294967295"/>
          </p:nvPr>
        </p:nvSpPr>
        <p:spPr>
          <a:xfrm>
            <a:off x="5719156" y="238162"/>
            <a:ext cx="6096000"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rPr>
              <a:t>Bienvenido al modulo 2</a:t>
            </a:r>
          </a:p>
        </p:txBody>
      </p:sp>
      <p:sp>
        <p:nvSpPr>
          <p:cNvPr id="104" name="Google Shape;104;p2"/>
          <p:cNvSpPr txBox="1"/>
          <p:nvPr/>
        </p:nvSpPr>
        <p:spPr>
          <a:xfrm>
            <a:off x="5719156" y="1073015"/>
            <a:ext cx="6274351" cy="4031833"/>
          </a:xfrm>
          <a:prstGeom prst="rect">
            <a:avLst/>
          </a:prstGeom>
          <a:noFill/>
          <a:ln>
            <a:noFill/>
          </a:ln>
        </p:spPr>
        <p:txBody>
          <a:bodyPr spcFirstLastPara="1" wrap="square" lIns="91425" tIns="45700" rIns="91425" bIns="45700" anchor="t" anchorCtr="0">
            <a:spAutoFit/>
          </a:bodyPr>
          <a:lstStyle/>
          <a:p>
            <a:r>
              <a:rPr lang="en-US" sz="1600" dirty="0"/>
              <a:t>En </a:t>
            </a:r>
            <a:r>
              <a:rPr lang="en-US" sz="1600" dirty="0" err="1"/>
              <a:t>el</a:t>
            </a:r>
            <a:r>
              <a:rPr lang="en-US" sz="1600" dirty="0"/>
              <a:t> </a:t>
            </a:r>
            <a:r>
              <a:rPr lang="en-US" sz="1600" dirty="0" err="1"/>
              <a:t>módulo</a:t>
            </a:r>
            <a:r>
              <a:rPr lang="en-US" sz="1600" dirty="0"/>
              <a:t> anterior, </a:t>
            </a:r>
            <a:r>
              <a:rPr lang="en-US" sz="1600" dirty="0" err="1"/>
              <a:t>aprendió</a:t>
            </a:r>
            <a:r>
              <a:rPr lang="en-US" sz="1600" dirty="0"/>
              <a:t> a </a:t>
            </a:r>
            <a:r>
              <a:rPr lang="en-US" sz="1600" dirty="0" err="1"/>
              <a:t>reunir</a:t>
            </a:r>
            <a:r>
              <a:rPr lang="en-US" sz="1600" dirty="0"/>
              <a:t> </a:t>
            </a:r>
            <a:r>
              <a:rPr lang="en-US" sz="1600" dirty="0" err="1"/>
              <a:t>información</a:t>
            </a:r>
            <a:r>
              <a:rPr lang="en-US" sz="1600" dirty="0"/>
              <a:t>, la </a:t>
            </a:r>
            <a:r>
              <a:rPr lang="en-US" sz="1600" dirty="0" err="1"/>
              <a:t>primera</a:t>
            </a:r>
            <a:r>
              <a:rPr lang="en-US" sz="1600" dirty="0"/>
              <a:t> </a:t>
            </a:r>
            <a:r>
              <a:rPr lang="en-US" sz="1600" dirty="0" err="1"/>
              <a:t>tarea</a:t>
            </a:r>
            <a:r>
              <a:rPr lang="en-US" sz="1600" dirty="0"/>
              <a:t> primordial </a:t>
            </a:r>
            <a:r>
              <a:rPr lang="en-US" sz="1600" dirty="0" err="1"/>
              <a:t>en</a:t>
            </a:r>
            <a:r>
              <a:rPr lang="en-US" sz="1600" dirty="0"/>
              <a:t> la </a:t>
            </a:r>
            <a:r>
              <a:rPr lang="en-US" sz="1600" dirty="0" err="1"/>
              <a:t>investigación</a:t>
            </a:r>
            <a:r>
              <a:rPr lang="en-US" sz="1600" dirty="0"/>
              <a:t> de </a:t>
            </a:r>
            <a:r>
              <a:rPr lang="en-US" sz="1600" dirty="0" err="1"/>
              <a:t>accidentes</a:t>
            </a:r>
            <a:r>
              <a:rPr lang="en-US" sz="1600" dirty="0"/>
              <a:t>. </a:t>
            </a:r>
            <a:r>
              <a:rPr lang="en-US" sz="1600" dirty="0" err="1"/>
              <a:t>Ahora</a:t>
            </a:r>
            <a:r>
              <a:rPr lang="en-US" sz="1600" dirty="0"/>
              <a:t> es </a:t>
            </a:r>
            <a:r>
              <a:rPr lang="en-US" sz="1600" dirty="0" err="1"/>
              <a:t>el</a:t>
            </a:r>
            <a:r>
              <a:rPr lang="en-US" sz="1600" dirty="0"/>
              <a:t> </a:t>
            </a:r>
            <a:r>
              <a:rPr lang="en-US" sz="1600" dirty="0" err="1"/>
              <a:t>momento</a:t>
            </a:r>
            <a:r>
              <a:rPr lang="en-US" sz="1600" dirty="0"/>
              <a:t> de </a:t>
            </a:r>
            <a:r>
              <a:rPr lang="en-US" sz="1600" dirty="0" err="1"/>
              <a:t>explorar</a:t>
            </a:r>
            <a:r>
              <a:rPr lang="en-US" sz="1600" dirty="0"/>
              <a:t> la </a:t>
            </a:r>
            <a:r>
              <a:rPr lang="en-US" sz="1600" dirty="0" err="1"/>
              <a:t>segunda</a:t>
            </a:r>
            <a:r>
              <a:rPr lang="en-US" sz="1600" dirty="0"/>
              <a:t> </a:t>
            </a:r>
            <a:r>
              <a:rPr lang="en-US" sz="1600" dirty="0" err="1"/>
              <a:t>tarea</a:t>
            </a:r>
            <a:r>
              <a:rPr lang="en-US" sz="1600" dirty="0"/>
              <a:t> principal que </a:t>
            </a:r>
            <a:r>
              <a:rPr lang="en-US" sz="1600" dirty="0" err="1"/>
              <a:t>consiste</a:t>
            </a:r>
            <a:r>
              <a:rPr lang="en-US" sz="1600" dirty="0"/>
              <a:t> </a:t>
            </a:r>
            <a:r>
              <a:rPr lang="en-US" sz="1600" dirty="0" err="1"/>
              <a:t>en</a:t>
            </a:r>
            <a:r>
              <a:rPr lang="en-US" sz="1600" dirty="0"/>
              <a:t> </a:t>
            </a:r>
            <a:r>
              <a:rPr lang="en-US" sz="1600" dirty="0" err="1"/>
              <a:t>analizar</a:t>
            </a:r>
            <a:r>
              <a:rPr lang="en-US" sz="1600" dirty="0"/>
              <a:t> </a:t>
            </a:r>
            <a:r>
              <a:rPr lang="en-US" sz="1600" dirty="0" err="1"/>
              <a:t>los</a:t>
            </a:r>
            <a:r>
              <a:rPr lang="en-US" sz="1600" dirty="0"/>
              <a:t> </a:t>
            </a:r>
            <a:r>
              <a:rPr lang="en-US" sz="1600" dirty="0" err="1"/>
              <a:t>hechos</a:t>
            </a:r>
            <a:r>
              <a:rPr lang="en-US" sz="1600" dirty="0"/>
              <a:t> del </a:t>
            </a:r>
            <a:r>
              <a:rPr lang="en-US" sz="1600" dirty="0" err="1"/>
              <a:t>evento</a:t>
            </a:r>
            <a:r>
              <a:rPr lang="en-US" sz="1600" dirty="0"/>
              <a:t> del </a:t>
            </a:r>
            <a:r>
              <a:rPr lang="en-US" sz="1600" dirty="0" err="1"/>
              <a:t>accidente</a:t>
            </a:r>
            <a:r>
              <a:rPr lang="en-US" sz="1600" dirty="0"/>
              <a:t>.</a:t>
            </a:r>
          </a:p>
          <a:p>
            <a:endParaRPr lang="en-US" sz="1600" dirty="0"/>
          </a:p>
          <a:p>
            <a:r>
              <a:rPr lang="en-US" sz="1600" dirty="0">
                <a:solidFill>
                  <a:schemeClr val="bg1">
                    <a:lumMod val="50000"/>
                  </a:schemeClr>
                </a:solidFill>
              </a:rPr>
              <a:t>1. </a:t>
            </a:r>
            <a:r>
              <a:rPr lang="en-US" sz="1600" dirty="0" err="1">
                <a:solidFill>
                  <a:schemeClr val="bg1">
                    <a:lumMod val="50000"/>
                  </a:schemeClr>
                </a:solidFill>
              </a:rPr>
              <a:t>Recopilación</a:t>
            </a:r>
            <a:r>
              <a:rPr lang="en-US" sz="1600" dirty="0">
                <a:solidFill>
                  <a:schemeClr val="bg1">
                    <a:lumMod val="50000"/>
                  </a:schemeClr>
                </a:solidFill>
              </a:rPr>
              <a:t> de </a:t>
            </a:r>
            <a:r>
              <a:rPr lang="en-US" sz="1600" dirty="0" err="1">
                <a:solidFill>
                  <a:schemeClr val="bg1">
                    <a:lumMod val="50000"/>
                  </a:schemeClr>
                </a:solidFill>
              </a:rPr>
              <a:t>información</a:t>
            </a:r>
            <a:r>
              <a:rPr lang="en-US" sz="1600" dirty="0">
                <a:solidFill>
                  <a:schemeClr val="bg1">
                    <a:lumMod val="50000"/>
                  </a:schemeClr>
                </a:solidFill>
              </a:rPr>
              <a:t> </a:t>
            </a:r>
          </a:p>
          <a:p>
            <a:r>
              <a:rPr lang="en-US" sz="1600" dirty="0">
                <a:solidFill>
                  <a:schemeClr val="bg1">
                    <a:lumMod val="50000"/>
                  </a:schemeClr>
                </a:solidFill>
              </a:rPr>
              <a:t>	A) </a:t>
            </a:r>
            <a:r>
              <a:rPr lang="en-US" sz="1600" dirty="0" err="1">
                <a:solidFill>
                  <a:schemeClr val="bg1">
                    <a:lumMod val="50000"/>
                  </a:schemeClr>
                </a:solidFill>
              </a:rPr>
              <a:t>Asegure</a:t>
            </a:r>
            <a:r>
              <a:rPr lang="en-US" sz="1600" dirty="0">
                <a:solidFill>
                  <a:schemeClr val="bg1">
                    <a:lumMod val="50000"/>
                  </a:schemeClr>
                </a:solidFill>
              </a:rPr>
              <a:t> la </a:t>
            </a:r>
            <a:r>
              <a:rPr lang="en-US" sz="1600" dirty="0" err="1">
                <a:solidFill>
                  <a:schemeClr val="bg1">
                    <a:lumMod val="50000"/>
                  </a:schemeClr>
                </a:solidFill>
              </a:rPr>
              <a:t>escena</a:t>
            </a:r>
            <a:endParaRPr lang="en-US" sz="1600" dirty="0">
              <a:solidFill>
                <a:schemeClr val="bg1">
                  <a:lumMod val="50000"/>
                </a:schemeClr>
              </a:solidFill>
            </a:endParaRPr>
          </a:p>
          <a:p>
            <a:r>
              <a:rPr lang="en-US" sz="1600" dirty="0">
                <a:solidFill>
                  <a:schemeClr val="bg1">
                    <a:lumMod val="50000"/>
                  </a:schemeClr>
                </a:solidFill>
              </a:rPr>
              <a:t>	B) </a:t>
            </a:r>
            <a:r>
              <a:rPr lang="en-US" sz="1600" dirty="0" err="1">
                <a:solidFill>
                  <a:schemeClr val="bg1">
                    <a:lumMod val="50000"/>
                  </a:schemeClr>
                </a:solidFill>
              </a:rPr>
              <a:t>Reuna</a:t>
            </a:r>
            <a:r>
              <a:rPr lang="en-US" sz="1600" dirty="0">
                <a:solidFill>
                  <a:schemeClr val="bg1">
                    <a:lumMod val="50000"/>
                  </a:schemeClr>
                </a:solidFill>
              </a:rPr>
              <a:t> </a:t>
            </a:r>
            <a:r>
              <a:rPr lang="en-US" sz="1600" dirty="0" err="1">
                <a:solidFill>
                  <a:schemeClr val="bg1">
                    <a:lumMod val="50000"/>
                  </a:schemeClr>
                </a:solidFill>
              </a:rPr>
              <a:t>datos</a:t>
            </a:r>
            <a:r>
              <a:rPr lang="en-US" sz="1600" dirty="0">
                <a:solidFill>
                  <a:schemeClr val="bg1">
                    <a:lumMod val="50000"/>
                  </a:schemeClr>
                </a:solidFill>
              </a:rPr>
              <a:t> </a:t>
            </a:r>
            <a:r>
              <a:rPr lang="en-US" sz="1600" dirty="0" err="1">
                <a:solidFill>
                  <a:schemeClr val="bg1">
                    <a:lumMod val="50000"/>
                  </a:schemeClr>
                </a:solidFill>
              </a:rPr>
              <a:t>sobre</a:t>
            </a:r>
            <a:r>
              <a:rPr lang="en-US" sz="1600" dirty="0">
                <a:solidFill>
                  <a:schemeClr val="bg1">
                    <a:lumMod val="50000"/>
                  </a:schemeClr>
                </a:solidFill>
              </a:rPr>
              <a:t> lo </a:t>
            </a:r>
            <a:r>
              <a:rPr lang="en-US" sz="1600" dirty="0" err="1">
                <a:solidFill>
                  <a:schemeClr val="bg1">
                    <a:lumMod val="50000"/>
                  </a:schemeClr>
                </a:solidFill>
              </a:rPr>
              <a:t>sucedido</a:t>
            </a:r>
            <a:endParaRPr lang="en-US" sz="1600" dirty="0">
              <a:solidFill>
                <a:schemeClr val="bg1">
                  <a:lumMod val="50000"/>
                </a:schemeClr>
              </a:solidFill>
            </a:endParaRPr>
          </a:p>
          <a:p>
            <a:endParaRPr lang="en-US" sz="1600" dirty="0"/>
          </a:p>
          <a:p>
            <a:r>
              <a:rPr lang="en-US" sz="1600" dirty="0"/>
              <a:t>2. </a:t>
            </a:r>
            <a:r>
              <a:rPr lang="en-US" sz="1600" dirty="0" err="1"/>
              <a:t>Análisis</a:t>
            </a:r>
            <a:r>
              <a:rPr lang="en-US" sz="1600" dirty="0"/>
              <a:t> de </a:t>
            </a:r>
            <a:r>
              <a:rPr lang="en-US" sz="1600" dirty="0" err="1"/>
              <a:t>los</a:t>
            </a:r>
            <a:r>
              <a:rPr lang="en-US" sz="1600" dirty="0"/>
              <a:t> </a:t>
            </a:r>
            <a:r>
              <a:rPr lang="en-US" sz="1600" dirty="0" err="1"/>
              <a:t>hechos</a:t>
            </a:r>
            <a:r>
              <a:rPr lang="en-US" sz="1600" dirty="0"/>
              <a:t> del </a:t>
            </a:r>
            <a:r>
              <a:rPr lang="en-US" sz="1600" dirty="0" err="1"/>
              <a:t>evento</a:t>
            </a:r>
            <a:endParaRPr lang="en-US" sz="1600" dirty="0"/>
          </a:p>
          <a:p>
            <a:r>
              <a:rPr lang="en-US" sz="1600" dirty="0"/>
              <a:t>	A) </a:t>
            </a:r>
            <a:r>
              <a:rPr lang="en-US" sz="1600" dirty="0" err="1"/>
              <a:t>Desarrolle</a:t>
            </a:r>
            <a:r>
              <a:rPr lang="en-US" sz="1600" dirty="0"/>
              <a:t> la </a:t>
            </a:r>
            <a:r>
              <a:rPr lang="en-US" sz="1600" dirty="0" err="1"/>
              <a:t>secuencia</a:t>
            </a:r>
            <a:r>
              <a:rPr lang="en-US" sz="1600" dirty="0"/>
              <a:t> de </a:t>
            </a:r>
            <a:r>
              <a:rPr lang="en-US" sz="1600" dirty="0" err="1"/>
              <a:t>eventos</a:t>
            </a:r>
            <a:endParaRPr lang="en-US" sz="1600" dirty="0"/>
          </a:p>
          <a:p>
            <a:r>
              <a:rPr lang="en-US" sz="1600" dirty="0"/>
              <a:t> 	B) Determine las </a:t>
            </a:r>
            <a:r>
              <a:rPr lang="en-US" sz="1600" dirty="0" err="1"/>
              <a:t>causas</a:t>
            </a:r>
            <a:endParaRPr lang="en-US" sz="1600" dirty="0"/>
          </a:p>
          <a:p>
            <a:endParaRPr lang="en-US" sz="1600" dirty="0"/>
          </a:p>
          <a:p>
            <a:r>
              <a:rPr lang="en-US" sz="1600" dirty="0">
                <a:solidFill>
                  <a:schemeClr val="bg1">
                    <a:lumMod val="50000"/>
                  </a:schemeClr>
                </a:solidFill>
              </a:rPr>
              <a:t>3. </a:t>
            </a:r>
            <a:r>
              <a:rPr lang="en-US" sz="1600" dirty="0" err="1">
                <a:solidFill>
                  <a:schemeClr val="bg1">
                    <a:lumMod val="50000"/>
                  </a:schemeClr>
                </a:solidFill>
              </a:rPr>
              <a:t>Puesta</a:t>
            </a:r>
            <a:r>
              <a:rPr lang="en-US" sz="1600" dirty="0">
                <a:solidFill>
                  <a:schemeClr val="bg1">
                    <a:lumMod val="50000"/>
                  </a:schemeClr>
                </a:solidFill>
              </a:rPr>
              <a:t> </a:t>
            </a:r>
            <a:r>
              <a:rPr lang="en-US" sz="1600" dirty="0" err="1">
                <a:solidFill>
                  <a:schemeClr val="bg1">
                    <a:lumMod val="50000"/>
                  </a:schemeClr>
                </a:solidFill>
              </a:rPr>
              <a:t>en</a:t>
            </a:r>
            <a:r>
              <a:rPr lang="en-US" sz="1600" dirty="0">
                <a:solidFill>
                  <a:schemeClr val="bg1">
                    <a:lumMod val="50000"/>
                  </a:schemeClr>
                </a:solidFill>
              </a:rPr>
              <a:t> </a:t>
            </a:r>
            <a:r>
              <a:rPr lang="en-US" sz="1600" dirty="0" err="1">
                <a:solidFill>
                  <a:schemeClr val="bg1">
                    <a:lumMod val="50000"/>
                  </a:schemeClr>
                </a:solidFill>
              </a:rPr>
              <a:t>práctica</a:t>
            </a:r>
            <a:r>
              <a:rPr lang="en-US" sz="1600" dirty="0">
                <a:solidFill>
                  <a:schemeClr val="bg1">
                    <a:lumMod val="50000"/>
                  </a:schemeClr>
                </a:solidFill>
              </a:rPr>
              <a:t> de las </a:t>
            </a:r>
            <a:r>
              <a:rPr lang="en-US" sz="1600" dirty="0" err="1">
                <a:solidFill>
                  <a:schemeClr val="bg1">
                    <a:lumMod val="50000"/>
                  </a:schemeClr>
                </a:solidFill>
              </a:rPr>
              <a:t>soluciones</a:t>
            </a:r>
            <a:endParaRPr lang="en-US" sz="1600" dirty="0">
              <a:solidFill>
                <a:schemeClr val="bg1">
                  <a:lumMod val="50000"/>
                </a:schemeClr>
              </a:solidFill>
            </a:endParaRPr>
          </a:p>
          <a:p>
            <a:r>
              <a:rPr lang="en-US" sz="1600" dirty="0">
                <a:solidFill>
                  <a:schemeClr val="bg1">
                    <a:lumMod val="50000"/>
                  </a:schemeClr>
                </a:solidFill>
              </a:rPr>
              <a:t>	A) </a:t>
            </a:r>
            <a:r>
              <a:rPr lang="en-US" sz="1600" dirty="0" err="1">
                <a:solidFill>
                  <a:schemeClr val="bg1">
                    <a:lumMod val="50000"/>
                  </a:schemeClr>
                </a:solidFill>
              </a:rPr>
              <a:t>Recomiende</a:t>
            </a:r>
            <a:r>
              <a:rPr lang="en-US" sz="1600" dirty="0">
                <a:solidFill>
                  <a:schemeClr val="bg1">
                    <a:lumMod val="50000"/>
                  </a:schemeClr>
                </a:solidFill>
              </a:rPr>
              <a:t> </a:t>
            </a:r>
            <a:r>
              <a:rPr lang="en-US" sz="1600" dirty="0" err="1">
                <a:solidFill>
                  <a:schemeClr val="bg1">
                    <a:lumMod val="50000"/>
                  </a:schemeClr>
                </a:solidFill>
              </a:rPr>
              <a:t>mejoras</a:t>
            </a:r>
            <a:endParaRPr lang="en-US" sz="1600" dirty="0">
              <a:solidFill>
                <a:schemeClr val="bg1">
                  <a:lumMod val="50000"/>
                </a:schemeClr>
              </a:solidFill>
            </a:endParaRPr>
          </a:p>
          <a:p>
            <a:r>
              <a:rPr lang="en-US" sz="1600" dirty="0">
                <a:solidFill>
                  <a:schemeClr val="bg1">
                    <a:lumMod val="50000"/>
                  </a:schemeClr>
                </a:solidFill>
              </a:rPr>
              <a:t>	B) </a:t>
            </a:r>
            <a:r>
              <a:rPr lang="en-US" sz="1600" dirty="0" err="1">
                <a:solidFill>
                  <a:schemeClr val="bg1">
                    <a:lumMod val="50000"/>
                  </a:schemeClr>
                </a:solidFill>
              </a:rPr>
              <a:t>Escriba</a:t>
            </a:r>
            <a:r>
              <a:rPr lang="en-US" sz="1600" dirty="0">
                <a:solidFill>
                  <a:schemeClr val="bg1">
                    <a:lumMod val="50000"/>
                  </a:schemeClr>
                </a:solidFill>
              </a:rPr>
              <a:t> </a:t>
            </a:r>
            <a:r>
              <a:rPr lang="en-US" sz="1600" dirty="0" err="1">
                <a:solidFill>
                  <a:schemeClr val="bg1">
                    <a:lumMod val="50000"/>
                  </a:schemeClr>
                </a:solidFill>
              </a:rPr>
              <a:t>el</a:t>
            </a:r>
            <a:r>
              <a:rPr lang="en-US" sz="1600" dirty="0">
                <a:solidFill>
                  <a:schemeClr val="bg1">
                    <a:lumMod val="50000"/>
                  </a:schemeClr>
                </a:solidFill>
              </a:rPr>
              <a:t> </a:t>
            </a:r>
            <a:r>
              <a:rPr lang="en-US" sz="1600" dirty="0" err="1">
                <a:solidFill>
                  <a:schemeClr val="bg1">
                    <a:lumMod val="50000"/>
                  </a:schemeClr>
                </a:solidFill>
              </a:rPr>
              <a:t>informe</a:t>
            </a:r>
            <a:endParaRPr lang="en-US" sz="1600" dirty="0">
              <a:solidFill>
                <a:schemeClr val="bg1">
                  <a:lumMod val="50000"/>
                </a:schemeClr>
              </a:solidFill>
            </a:endParaRPr>
          </a:p>
        </p:txBody>
      </p:sp>
      <p:pic>
        <p:nvPicPr>
          <p:cNvPr id="4" name="Picture 3">
            <a:extLst>
              <a:ext uri="{FF2B5EF4-FFF2-40B4-BE49-F238E27FC236}">
                <a16:creationId xmlns:a16="http://schemas.microsoft.com/office/drawing/2014/main" id="{EBBEF0E7-1D85-4994-923D-742A40E77C3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4" y="0"/>
            <a:ext cx="5517126" cy="5926363"/>
          </a:xfrm>
          <a:prstGeom prst="rect">
            <a:avLst/>
          </a:prstGeom>
        </p:spPr>
      </p:pic>
      <p:sp>
        <p:nvSpPr>
          <p:cNvPr id="7" name="Google Shape;102;p2">
            <a:extLst>
              <a:ext uri="{FF2B5EF4-FFF2-40B4-BE49-F238E27FC236}">
                <a16:creationId xmlns:a16="http://schemas.microsoft.com/office/drawing/2014/main" id="{13F6B4ED-C9E7-454F-9B5B-EAFF827E51EC}"/>
              </a:ext>
            </a:extLst>
          </p:cNvPr>
          <p:cNvSpPr txBox="1"/>
          <p:nvPr/>
        </p:nvSpPr>
        <p:spPr>
          <a:xfrm>
            <a:off x="202630" y="5960955"/>
            <a:ext cx="7063932"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INVESTIGACIÓN DE ACCIDENTES: </a:t>
            </a:r>
            <a:br>
              <a:rPr lang="en-US" sz="2800" b="1" i="1" u="none" strike="noStrike" cap="none" dirty="0">
                <a:solidFill>
                  <a:schemeClr val="lt1"/>
                </a:solidFill>
                <a:latin typeface="Verdana"/>
                <a:ea typeface="Verdana"/>
                <a:cs typeface="Verdana"/>
                <a:sym typeface="Verdana"/>
              </a:rPr>
            </a:br>
            <a:r>
              <a:rPr lang="en-US" sz="2800" b="1" i="1" u="none" strike="noStrike" cap="none" dirty="0" err="1">
                <a:solidFill>
                  <a:schemeClr val="lt1"/>
                </a:solidFill>
                <a:latin typeface="Verdana"/>
                <a:ea typeface="Verdana"/>
                <a:cs typeface="Verdana"/>
                <a:sym typeface="Verdana"/>
              </a:rPr>
              <a:t>análisis</a:t>
            </a:r>
            <a:r>
              <a:rPr lang="en-US" sz="2800" b="1" i="1" u="none" strike="noStrike" cap="none" dirty="0">
                <a:solidFill>
                  <a:schemeClr val="lt1"/>
                </a:solidFill>
                <a:latin typeface="Verdana"/>
                <a:ea typeface="Verdana"/>
                <a:cs typeface="Verdana"/>
                <a:sym typeface="Verdana"/>
              </a:rPr>
              <a:t> de </a:t>
            </a:r>
            <a:r>
              <a:rPr lang="en-US" sz="2800" b="1" i="1" u="none" strike="noStrike" cap="none" dirty="0" err="1">
                <a:solidFill>
                  <a:schemeClr val="lt1"/>
                </a:solidFill>
                <a:latin typeface="Verdana"/>
                <a:ea typeface="Verdana"/>
                <a:cs typeface="Verdana"/>
                <a:sym typeface="Verdana"/>
              </a:rPr>
              <a:t>los</a:t>
            </a:r>
            <a:r>
              <a:rPr lang="en-US" sz="2800" b="1" i="1" u="none" strike="noStrike" cap="none" dirty="0">
                <a:solidFill>
                  <a:schemeClr val="lt1"/>
                </a:solidFill>
                <a:latin typeface="Verdana"/>
                <a:ea typeface="Verdana"/>
                <a:cs typeface="Verdana"/>
                <a:sym typeface="Verdana"/>
              </a:rPr>
              <a:t> </a:t>
            </a:r>
            <a:r>
              <a:rPr lang="en-US" sz="2800" b="1" i="1" u="none" strike="noStrike" cap="none" dirty="0" err="1">
                <a:solidFill>
                  <a:schemeClr val="lt1"/>
                </a:solidFill>
                <a:latin typeface="Verdana"/>
                <a:ea typeface="Verdana"/>
                <a:cs typeface="Verdana"/>
                <a:sym typeface="Verdana"/>
              </a:rPr>
              <a:t>hechos</a:t>
            </a:r>
            <a:r>
              <a:rPr lang="en-US" sz="2800" b="1" i="1" u="none" strike="noStrike" cap="none" dirty="0">
                <a:solidFill>
                  <a:schemeClr val="lt1"/>
                </a:solidFill>
                <a:latin typeface="Verdana"/>
                <a:ea typeface="Verdana"/>
                <a:cs typeface="Verdana"/>
                <a:sym typeface="Verdana"/>
              </a:rPr>
              <a:t> del </a:t>
            </a:r>
            <a:r>
              <a:rPr lang="en-US" sz="2800" b="1" i="1" u="none" strike="noStrike" cap="none" dirty="0" err="1">
                <a:solidFill>
                  <a:schemeClr val="lt1"/>
                </a:solidFill>
                <a:latin typeface="Verdana"/>
                <a:ea typeface="Verdana"/>
                <a:cs typeface="Verdana"/>
                <a:sym typeface="Verdana"/>
              </a:rPr>
              <a:t>evento</a:t>
            </a:r>
            <a:endParaRPr sz="1400" b="0" i="0" u="none" strike="noStrike" cap="none" dirty="0">
              <a:solidFill>
                <a:srgbClr val="000000"/>
              </a:solidFill>
              <a:latin typeface="Arial"/>
              <a:ea typeface="Arial"/>
              <a:cs typeface="Arial"/>
              <a:sym typeface="Arial"/>
            </a:endParaRPr>
          </a:p>
        </p:txBody>
      </p:sp>
      <p:pic>
        <p:nvPicPr>
          <p:cNvPr id="5" name="Picture 4" descr="Módulo 2">
            <a:extLst>
              <a:ext uri="{FF2B5EF4-FFF2-40B4-BE49-F238E27FC236}">
                <a16:creationId xmlns:a16="http://schemas.microsoft.com/office/drawing/2014/main" id="{BD029CE6-0FBC-445E-B040-DC49903128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1188" y="5931125"/>
            <a:ext cx="4080812" cy="1000200"/>
          </a:xfrm>
          <a:prstGeom prst="rect">
            <a:avLst/>
          </a:prstGeom>
        </p:spPr>
      </p:pic>
    </p:spTree>
    <p:extLst>
      <p:ext uri="{BB962C8B-B14F-4D97-AF65-F5344CB8AC3E}">
        <p14:creationId xmlns:p14="http://schemas.microsoft.com/office/powerpoint/2010/main" val="27623029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4" name="Title 3">
            <a:extLst>
              <a:ext uri="{FF2B5EF4-FFF2-40B4-BE49-F238E27FC236}">
                <a16:creationId xmlns:a16="http://schemas.microsoft.com/office/drawing/2014/main" id="{7D845BFA-B7D6-E5EB-A977-CD6537B9136E}"/>
              </a:ext>
            </a:extLst>
          </p:cNvPr>
          <p:cNvSpPr txBox="1">
            <a:spLocks noGrp="1"/>
          </p:cNvSpPr>
          <p:nvPr>
            <p:ph type="title" idx="4294967295"/>
          </p:nvPr>
        </p:nvSpPr>
        <p:spPr>
          <a:xfrm>
            <a:off x="5381625" y="250924"/>
            <a:ext cx="6096000"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es-ES" sz="2800" b="0" i="0" u="none" strike="noStrike" kern="0" cap="none" spc="0" normalizeH="0" baseline="0" noProof="0" dirty="0">
                <a:ln>
                  <a:noFill/>
                </a:ln>
                <a:solidFill>
                  <a:schemeClr val="dk1"/>
                </a:solidFill>
                <a:effectLst/>
                <a:uLnTx/>
                <a:uFillTx/>
                <a:latin typeface="+mj-lt"/>
                <a:ea typeface="Calibri"/>
                <a:cs typeface="Calibri"/>
                <a:sym typeface="Calibri"/>
              </a:rPr>
              <a:t>Desarrolle la secuencia de eventos</a:t>
            </a:r>
          </a:p>
        </p:txBody>
      </p:sp>
      <p:sp>
        <p:nvSpPr>
          <p:cNvPr id="104" name="Google Shape;104;p2"/>
          <p:cNvSpPr txBox="1"/>
          <p:nvPr/>
        </p:nvSpPr>
        <p:spPr>
          <a:xfrm>
            <a:off x="5381625" y="1060746"/>
            <a:ext cx="6611883" cy="3046948"/>
          </a:xfrm>
          <a:prstGeom prst="rect">
            <a:avLst/>
          </a:prstGeom>
          <a:noFill/>
          <a:ln>
            <a:noFill/>
          </a:ln>
        </p:spPr>
        <p:txBody>
          <a:bodyPr spcFirstLastPara="1" wrap="square" lIns="91425" tIns="45700" rIns="91425" bIns="45700" anchor="t" anchorCtr="0">
            <a:spAutoFit/>
          </a:bodyPr>
          <a:lstStyle/>
          <a:p>
            <a:r>
              <a:rPr lang="en-US" sz="1600" dirty="0"/>
              <a:t>Cuando </a:t>
            </a:r>
            <a:r>
              <a:rPr lang="en-US" sz="1600" dirty="0" err="1"/>
              <a:t>entendemos</a:t>
            </a:r>
            <a:r>
              <a:rPr lang="en-US" sz="1600" dirty="0"/>
              <a:t> que un </a:t>
            </a:r>
            <a:r>
              <a:rPr lang="en-US" sz="1600" dirty="0" err="1"/>
              <a:t>accidente</a:t>
            </a:r>
            <a:r>
              <a:rPr lang="en-US" sz="1600" dirty="0"/>
              <a:t> es </a:t>
            </a:r>
            <a:r>
              <a:rPr lang="en-US" sz="1600" dirty="0" err="1"/>
              <a:t>el</a:t>
            </a:r>
            <a:r>
              <a:rPr lang="en-US" sz="1600" dirty="0"/>
              <a:t> </a:t>
            </a:r>
            <a:r>
              <a:rPr lang="en-US" sz="1600" dirty="0" err="1"/>
              <a:t>evento</a:t>
            </a:r>
            <a:r>
              <a:rPr lang="en-US" sz="1600" dirty="0"/>
              <a:t> final de un </a:t>
            </a:r>
            <a:r>
              <a:rPr lang="en-US" sz="1600" dirty="0" err="1"/>
              <a:t>proceso</a:t>
            </a:r>
            <a:r>
              <a:rPr lang="en-US" sz="1600" dirty="0"/>
              <a:t> no </a:t>
            </a:r>
            <a:r>
              <a:rPr lang="en-US" sz="1600" dirty="0" err="1"/>
              <a:t>planificado</a:t>
            </a:r>
            <a:r>
              <a:rPr lang="en-US" sz="1600" dirty="0"/>
              <a:t>, </a:t>
            </a:r>
            <a:r>
              <a:rPr lang="en-US" sz="1600" dirty="0" err="1"/>
              <a:t>naturalmente</a:t>
            </a:r>
            <a:r>
              <a:rPr lang="en-US" sz="1600" dirty="0"/>
              <a:t> </a:t>
            </a:r>
            <a:r>
              <a:rPr lang="en-US" sz="1600" dirty="0" err="1"/>
              <a:t>queremos</a:t>
            </a:r>
            <a:r>
              <a:rPr lang="en-US" sz="1600" dirty="0"/>
              <a:t> saber </a:t>
            </a:r>
            <a:r>
              <a:rPr lang="en-US" sz="1600" dirty="0" err="1"/>
              <a:t>cuáles</a:t>
            </a:r>
            <a:r>
              <a:rPr lang="en-US" sz="1600" dirty="0"/>
              <a:t> </a:t>
            </a:r>
            <a:r>
              <a:rPr lang="en-US" sz="1600" dirty="0" err="1"/>
              <a:t>fueron</a:t>
            </a:r>
            <a:r>
              <a:rPr lang="en-US" sz="1600" dirty="0"/>
              <a:t> </a:t>
            </a:r>
            <a:r>
              <a:rPr lang="en-US" sz="1600" dirty="0" err="1"/>
              <a:t>los</a:t>
            </a:r>
            <a:r>
              <a:rPr lang="en-US" sz="1600" dirty="0"/>
              <a:t> </a:t>
            </a:r>
            <a:r>
              <a:rPr lang="en-US" sz="1600" dirty="0" err="1"/>
              <a:t>eventos</a:t>
            </a:r>
            <a:r>
              <a:rPr lang="en-US" sz="1600" dirty="0"/>
              <a:t> y </a:t>
            </a:r>
            <a:r>
              <a:rPr lang="en-US" sz="1600" dirty="0" err="1"/>
              <a:t>factores</a:t>
            </a:r>
            <a:r>
              <a:rPr lang="en-US" sz="1600" dirty="0"/>
              <a:t> que </a:t>
            </a:r>
            <a:r>
              <a:rPr lang="en-US" sz="1600" dirty="0" err="1"/>
              <a:t>precedieron</a:t>
            </a:r>
            <a:r>
              <a:rPr lang="en-US" sz="1600" dirty="0"/>
              <a:t> al </a:t>
            </a:r>
            <a:r>
              <a:rPr lang="en-US" sz="1600" dirty="0" err="1"/>
              <a:t>accidente</a:t>
            </a:r>
            <a:r>
              <a:rPr lang="en-US" sz="1600" dirty="0"/>
              <a:t>.</a:t>
            </a:r>
          </a:p>
          <a:p>
            <a:endParaRPr lang="en-US" sz="1600" dirty="0"/>
          </a:p>
          <a:p>
            <a:r>
              <a:rPr lang="en-US" sz="1600" dirty="0"/>
              <a:t>El </a:t>
            </a:r>
            <a:r>
              <a:rPr lang="en-US" sz="1600" dirty="0" err="1"/>
              <a:t>objetivo</a:t>
            </a:r>
            <a:r>
              <a:rPr lang="en-US" sz="1600" dirty="0"/>
              <a:t> </a:t>
            </a:r>
            <a:r>
              <a:rPr lang="en-US" sz="1600" dirty="0" err="1"/>
              <a:t>en</a:t>
            </a:r>
            <a:r>
              <a:rPr lang="en-US" sz="1600" dirty="0"/>
              <a:t> </a:t>
            </a:r>
            <a:r>
              <a:rPr lang="en-US" sz="1600" dirty="0" err="1"/>
              <a:t>este</a:t>
            </a:r>
            <a:r>
              <a:rPr lang="en-US" sz="1600" dirty="0"/>
              <a:t> punto de la </a:t>
            </a:r>
            <a:r>
              <a:rPr lang="en-US" sz="1600" dirty="0" err="1"/>
              <a:t>investigación</a:t>
            </a:r>
            <a:r>
              <a:rPr lang="en-US" sz="1600" dirty="0"/>
              <a:t> es </a:t>
            </a:r>
            <a:r>
              <a:rPr lang="en-US" sz="1600" dirty="0" err="1"/>
              <a:t>determinar</a:t>
            </a:r>
            <a:r>
              <a:rPr lang="en-US" sz="1600" dirty="0"/>
              <a:t> la </a:t>
            </a:r>
            <a:r>
              <a:rPr lang="en-US" sz="1600" dirty="0" err="1"/>
              <a:t>secuencia</a:t>
            </a:r>
            <a:r>
              <a:rPr lang="en-US" sz="1600" dirty="0"/>
              <a:t> de </a:t>
            </a:r>
            <a:r>
              <a:rPr lang="en-US" sz="1600" dirty="0" err="1"/>
              <a:t>eventos</a:t>
            </a:r>
            <a:r>
              <a:rPr lang="en-US" sz="1600" dirty="0"/>
              <a:t> que </a:t>
            </a:r>
            <a:r>
              <a:rPr lang="en-US" sz="1600" dirty="0" err="1"/>
              <a:t>condujeron</a:t>
            </a:r>
            <a:r>
              <a:rPr lang="en-US" sz="1600" dirty="0"/>
              <a:t> al </a:t>
            </a:r>
            <a:r>
              <a:rPr lang="en-US" sz="1600" dirty="0" err="1"/>
              <a:t>accidente</a:t>
            </a:r>
            <a:r>
              <a:rPr lang="en-US" sz="1600" dirty="0"/>
              <a:t> </a:t>
            </a:r>
            <a:r>
              <a:rPr lang="en-US" sz="1600" dirty="0" err="1"/>
              <a:t>en</a:t>
            </a:r>
            <a:r>
              <a:rPr lang="en-US" sz="1600" dirty="0"/>
              <a:t> </a:t>
            </a:r>
            <a:r>
              <a:rPr lang="en-US" sz="1600" dirty="0" err="1"/>
              <a:t>función</a:t>
            </a:r>
            <a:r>
              <a:rPr lang="en-US" sz="1600" dirty="0"/>
              <a:t> de </a:t>
            </a:r>
            <a:r>
              <a:rPr lang="en-US" sz="1600" dirty="0" err="1"/>
              <a:t>los</a:t>
            </a:r>
            <a:r>
              <a:rPr lang="en-US" sz="1600" dirty="0"/>
              <a:t> </a:t>
            </a:r>
            <a:r>
              <a:rPr lang="en-US" sz="1600" dirty="0" err="1"/>
              <a:t>hechos</a:t>
            </a:r>
            <a:r>
              <a:rPr lang="en-US" sz="1600" dirty="0"/>
              <a:t> </a:t>
            </a:r>
            <a:r>
              <a:rPr lang="en-US" sz="1600" dirty="0" err="1"/>
              <a:t>recopilados</a:t>
            </a:r>
            <a:r>
              <a:rPr lang="en-US" sz="1600" dirty="0"/>
              <a:t>. </a:t>
            </a:r>
            <a:r>
              <a:rPr lang="en-US" sz="1600" dirty="0" err="1"/>
              <a:t>Organice</a:t>
            </a:r>
            <a:r>
              <a:rPr lang="en-US" sz="1600" dirty="0"/>
              <a:t> la </a:t>
            </a:r>
            <a:r>
              <a:rPr lang="en-US" sz="1600" dirty="0" err="1"/>
              <a:t>información</a:t>
            </a:r>
            <a:r>
              <a:rPr lang="en-US" sz="1600" dirty="0"/>
              <a:t> para </a:t>
            </a:r>
            <a:r>
              <a:rPr lang="en-US" sz="1600" dirty="0" err="1"/>
              <a:t>describir</a:t>
            </a:r>
            <a:r>
              <a:rPr lang="en-US" sz="1600" dirty="0"/>
              <a:t> con </a:t>
            </a:r>
            <a:r>
              <a:rPr lang="en-US" sz="1600" dirty="0" err="1"/>
              <a:t>precisión</a:t>
            </a:r>
            <a:r>
              <a:rPr lang="en-US" sz="1600" dirty="0"/>
              <a:t> </a:t>
            </a:r>
            <a:r>
              <a:rPr lang="en-US" sz="1600" dirty="0" err="1"/>
              <a:t>los</a:t>
            </a:r>
            <a:r>
              <a:rPr lang="en-US" sz="1600" dirty="0"/>
              <a:t> </a:t>
            </a:r>
            <a:r>
              <a:rPr lang="en-US" sz="1600" dirty="0" err="1"/>
              <a:t>plazos</a:t>
            </a:r>
            <a:r>
              <a:rPr lang="en-US" sz="1600" dirty="0"/>
              <a:t> y las </a:t>
            </a:r>
            <a:r>
              <a:rPr lang="en-US" sz="1600" dirty="0" err="1"/>
              <a:t>condiciones</a:t>
            </a:r>
            <a:r>
              <a:rPr lang="en-US" sz="1600" dirty="0"/>
              <a:t> y </a:t>
            </a:r>
            <a:r>
              <a:rPr lang="en-US" sz="1600" dirty="0" err="1"/>
              <a:t>acciones</a:t>
            </a:r>
            <a:r>
              <a:rPr lang="en-US" sz="1600" dirty="0"/>
              <a:t> </a:t>
            </a:r>
            <a:r>
              <a:rPr lang="en-US" sz="1600" dirty="0" err="1"/>
              <a:t>iniciales</a:t>
            </a:r>
            <a:r>
              <a:rPr lang="en-US" sz="1600" dirty="0"/>
              <a:t> que </a:t>
            </a:r>
            <a:r>
              <a:rPr lang="en-US" sz="1600" dirty="0" err="1"/>
              <a:t>transformaron</a:t>
            </a:r>
            <a:r>
              <a:rPr lang="en-US" sz="1600" dirty="0"/>
              <a:t> </a:t>
            </a:r>
            <a:r>
              <a:rPr lang="en-US" sz="1600" dirty="0" err="1"/>
              <a:t>el</a:t>
            </a:r>
            <a:r>
              <a:rPr lang="en-US" sz="1600" dirty="0"/>
              <a:t> </a:t>
            </a:r>
            <a:r>
              <a:rPr lang="en-US" sz="1600" dirty="0" err="1"/>
              <a:t>proceso</a:t>
            </a:r>
            <a:r>
              <a:rPr lang="en-US" sz="1600" dirty="0"/>
              <a:t> de </a:t>
            </a:r>
            <a:r>
              <a:rPr lang="en-US" sz="1600" dirty="0" err="1"/>
              <a:t>trabajo</a:t>
            </a:r>
            <a:r>
              <a:rPr lang="en-US" sz="1600" dirty="0"/>
              <a:t> </a:t>
            </a:r>
            <a:r>
              <a:rPr lang="en-US" sz="1600" dirty="0" err="1"/>
              <a:t>planificado</a:t>
            </a:r>
            <a:r>
              <a:rPr lang="en-US" sz="1600" dirty="0"/>
              <a:t> </a:t>
            </a:r>
            <a:r>
              <a:rPr lang="en-US" sz="1600" dirty="0" err="1"/>
              <a:t>en</a:t>
            </a:r>
            <a:r>
              <a:rPr lang="en-US" sz="1600" dirty="0"/>
              <a:t> un </a:t>
            </a:r>
            <a:r>
              <a:rPr lang="en-US" sz="1600" dirty="0" err="1"/>
              <a:t>proceso</a:t>
            </a:r>
            <a:r>
              <a:rPr lang="en-US" sz="1600" dirty="0"/>
              <a:t> de </a:t>
            </a:r>
            <a:r>
              <a:rPr lang="en-US" sz="1600" dirty="0" err="1"/>
              <a:t>accidente</a:t>
            </a:r>
            <a:r>
              <a:rPr lang="en-US" sz="1600" dirty="0"/>
              <a:t> no </a:t>
            </a:r>
            <a:r>
              <a:rPr lang="en-US" sz="1600" dirty="0" err="1"/>
              <a:t>planificado</a:t>
            </a:r>
            <a:r>
              <a:rPr lang="en-US" sz="1600" dirty="0"/>
              <a:t>. Como se </a:t>
            </a:r>
            <a:r>
              <a:rPr lang="en-US" sz="1600" dirty="0" err="1"/>
              <a:t>mencionó</a:t>
            </a:r>
            <a:r>
              <a:rPr lang="en-US" sz="1600" dirty="0"/>
              <a:t> </a:t>
            </a:r>
            <a:r>
              <a:rPr lang="en-US" sz="1600" dirty="0" err="1"/>
              <a:t>en</a:t>
            </a:r>
            <a:r>
              <a:rPr lang="en-US" sz="1600" dirty="0"/>
              <a:t> </a:t>
            </a:r>
            <a:r>
              <a:rPr lang="en-US" sz="1600" dirty="0" err="1"/>
              <a:t>el</a:t>
            </a:r>
            <a:r>
              <a:rPr lang="en-US" sz="1600" dirty="0"/>
              <a:t> </a:t>
            </a:r>
            <a:r>
              <a:rPr lang="en-US" sz="1600" dirty="0" err="1"/>
              <a:t>Módulo</a:t>
            </a:r>
            <a:r>
              <a:rPr lang="en-US" sz="1600" dirty="0"/>
              <a:t> 1, a </a:t>
            </a:r>
            <a:r>
              <a:rPr lang="en-US" sz="1600" dirty="0" err="1"/>
              <a:t>algunas</a:t>
            </a:r>
            <a:r>
              <a:rPr lang="en-US" sz="1600" dirty="0"/>
              <a:t> personas les </a:t>
            </a:r>
            <a:r>
              <a:rPr lang="en-US" sz="1600" dirty="0" err="1"/>
              <a:t>resulta</a:t>
            </a:r>
            <a:r>
              <a:rPr lang="en-US" sz="1600" dirty="0"/>
              <a:t> </a:t>
            </a:r>
            <a:r>
              <a:rPr lang="en-US" sz="1600" dirty="0" err="1"/>
              <a:t>útil</a:t>
            </a:r>
            <a:r>
              <a:rPr lang="en-US" sz="1600" dirty="0"/>
              <a:t> </a:t>
            </a:r>
            <a:r>
              <a:rPr lang="en-US" sz="1600" dirty="0" err="1"/>
              <a:t>utilizar</a:t>
            </a:r>
            <a:r>
              <a:rPr lang="en-US" sz="1600" dirty="0"/>
              <a:t> </a:t>
            </a:r>
            <a:r>
              <a:rPr lang="en-US" sz="1600" dirty="0" err="1"/>
              <a:t>una</a:t>
            </a:r>
            <a:r>
              <a:rPr lang="en-US" sz="1600" dirty="0"/>
              <a:t> hoja de </a:t>
            </a:r>
            <a:r>
              <a:rPr lang="en-US" sz="1600" dirty="0" err="1"/>
              <a:t>cálculo</a:t>
            </a:r>
            <a:r>
              <a:rPr lang="en-US" sz="1600" dirty="0"/>
              <a:t> para </a:t>
            </a:r>
            <a:r>
              <a:rPr lang="en-US" sz="1600" dirty="0" err="1"/>
              <a:t>organizar</a:t>
            </a:r>
            <a:r>
              <a:rPr lang="en-US" sz="1600" dirty="0"/>
              <a:t> la </a:t>
            </a:r>
            <a:r>
              <a:rPr lang="en-US" sz="1600" dirty="0" err="1"/>
              <a:t>información</a:t>
            </a:r>
            <a:r>
              <a:rPr lang="en-US" sz="1600" dirty="0"/>
              <a:t> (</a:t>
            </a:r>
            <a:r>
              <a:rPr lang="en-US" sz="1600" dirty="0" err="1"/>
              <a:t>consulte</a:t>
            </a:r>
            <a:r>
              <a:rPr lang="en-US" sz="1600" dirty="0"/>
              <a:t> </a:t>
            </a:r>
            <a:r>
              <a:rPr lang="en-US" sz="1600" dirty="0" err="1"/>
              <a:t>el</a:t>
            </a:r>
            <a:r>
              <a:rPr lang="en-US" sz="1600" dirty="0"/>
              <a:t> </a:t>
            </a:r>
            <a:r>
              <a:rPr lang="en-US" sz="1600" dirty="0" err="1"/>
              <a:t>ejemplo</a:t>
            </a:r>
            <a:r>
              <a:rPr lang="en-US" sz="1600" dirty="0"/>
              <a:t> de la </a:t>
            </a:r>
            <a:r>
              <a:rPr lang="en-US" sz="1600" dirty="0" err="1"/>
              <a:t>izquierda</a:t>
            </a:r>
            <a:r>
              <a:rPr lang="en-US" sz="1600" dirty="0"/>
              <a:t>).</a:t>
            </a:r>
          </a:p>
        </p:txBody>
      </p:sp>
      <p:pic>
        <p:nvPicPr>
          <p:cNvPr id="5" name="Picture 4">
            <a:extLst>
              <a:ext uri="{FF2B5EF4-FFF2-40B4-BE49-F238E27FC236}">
                <a16:creationId xmlns:a16="http://schemas.microsoft.com/office/drawing/2014/main" id="{B3EB26AF-7AEB-4125-84C6-130C5497E16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203"/>
            <a:ext cx="5205045" cy="5916200"/>
          </a:xfrm>
          <a:prstGeom prst="rect">
            <a:avLst/>
          </a:prstGeom>
        </p:spPr>
      </p:pic>
      <p:sp>
        <p:nvSpPr>
          <p:cNvPr id="2" name="Google Shape;102;p2">
            <a:extLst>
              <a:ext uri="{FF2B5EF4-FFF2-40B4-BE49-F238E27FC236}">
                <a16:creationId xmlns:a16="http://schemas.microsoft.com/office/drawing/2014/main" id="{B7317135-4B98-AB7D-E156-BC806E8F9C68}"/>
              </a:ext>
            </a:extLst>
          </p:cNvPr>
          <p:cNvSpPr txBox="1"/>
          <p:nvPr/>
        </p:nvSpPr>
        <p:spPr>
          <a:xfrm>
            <a:off x="202630" y="5960955"/>
            <a:ext cx="7063932"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INVESTIGACIÓN DE ACCIDENTES: </a:t>
            </a:r>
            <a:br>
              <a:rPr lang="en-US" sz="2800" b="1" i="1" u="none" strike="noStrike" cap="none" dirty="0">
                <a:solidFill>
                  <a:schemeClr val="lt1"/>
                </a:solidFill>
                <a:latin typeface="Verdana"/>
                <a:ea typeface="Verdana"/>
                <a:cs typeface="Verdana"/>
                <a:sym typeface="Verdana"/>
              </a:rPr>
            </a:br>
            <a:r>
              <a:rPr lang="en-US" sz="2800" b="1" i="1" u="none" strike="noStrike" cap="none" dirty="0" err="1">
                <a:solidFill>
                  <a:schemeClr val="lt1"/>
                </a:solidFill>
                <a:latin typeface="Verdana"/>
                <a:ea typeface="Verdana"/>
                <a:cs typeface="Verdana"/>
                <a:sym typeface="Verdana"/>
              </a:rPr>
              <a:t>análisis</a:t>
            </a:r>
            <a:r>
              <a:rPr lang="en-US" sz="2800" b="1" i="1" u="none" strike="noStrike" cap="none" dirty="0">
                <a:solidFill>
                  <a:schemeClr val="lt1"/>
                </a:solidFill>
                <a:latin typeface="Verdana"/>
                <a:ea typeface="Verdana"/>
                <a:cs typeface="Verdana"/>
                <a:sym typeface="Verdana"/>
              </a:rPr>
              <a:t> de </a:t>
            </a:r>
            <a:r>
              <a:rPr lang="en-US" sz="2800" b="1" i="1" u="none" strike="noStrike" cap="none" dirty="0" err="1">
                <a:solidFill>
                  <a:schemeClr val="lt1"/>
                </a:solidFill>
                <a:latin typeface="Verdana"/>
                <a:ea typeface="Verdana"/>
                <a:cs typeface="Verdana"/>
                <a:sym typeface="Verdana"/>
              </a:rPr>
              <a:t>los</a:t>
            </a:r>
            <a:r>
              <a:rPr lang="en-US" sz="2800" b="1" i="1" u="none" strike="noStrike" cap="none" dirty="0">
                <a:solidFill>
                  <a:schemeClr val="lt1"/>
                </a:solidFill>
                <a:latin typeface="Verdana"/>
                <a:ea typeface="Verdana"/>
                <a:cs typeface="Verdana"/>
                <a:sym typeface="Verdana"/>
              </a:rPr>
              <a:t> </a:t>
            </a:r>
            <a:r>
              <a:rPr lang="en-US" sz="2800" b="1" i="1" u="none" strike="noStrike" cap="none" dirty="0" err="1">
                <a:solidFill>
                  <a:schemeClr val="lt1"/>
                </a:solidFill>
                <a:latin typeface="Verdana"/>
                <a:ea typeface="Verdana"/>
                <a:cs typeface="Verdana"/>
                <a:sym typeface="Verdana"/>
              </a:rPr>
              <a:t>hechos</a:t>
            </a:r>
            <a:r>
              <a:rPr lang="en-US" sz="2800" b="1" i="1" u="none" strike="noStrike" cap="none" dirty="0">
                <a:solidFill>
                  <a:schemeClr val="lt1"/>
                </a:solidFill>
                <a:latin typeface="Verdana"/>
                <a:ea typeface="Verdana"/>
                <a:cs typeface="Verdana"/>
                <a:sym typeface="Verdana"/>
              </a:rPr>
              <a:t> del </a:t>
            </a:r>
            <a:r>
              <a:rPr lang="en-US" sz="2800" b="1" i="1" u="none" strike="noStrike" cap="none" dirty="0" err="1">
                <a:solidFill>
                  <a:schemeClr val="lt1"/>
                </a:solidFill>
                <a:latin typeface="Verdana"/>
                <a:ea typeface="Verdana"/>
                <a:cs typeface="Verdana"/>
                <a:sym typeface="Verdana"/>
              </a:rPr>
              <a:t>evento</a:t>
            </a:r>
            <a:endParaRPr sz="1400" b="0" i="0" u="none" strike="noStrike" cap="none" dirty="0">
              <a:solidFill>
                <a:srgbClr val="000000"/>
              </a:solidFill>
              <a:latin typeface="Arial"/>
              <a:ea typeface="Arial"/>
              <a:cs typeface="Arial"/>
              <a:sym typeface="Arial"/>
            </a:endParaRPr>
          </a:p>
        </p:txBody>
      </p:sp>
      <p:pic>
        <p:nvPicPr>
          <p:cNvPr id="8" name="Picture 7" descr="Módulo 2">
            <a:extLst>
              <a:ext uri="{FF2B5EF4-FFF2-40B4-BE49-F238E27FC236}">
                <a16:creationId xmlns:a16="http://schemas.microsoft.com/office/drawing/2014/main" id="{F055D5AE-59D2-4903-9748-E7FB2B011F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1188" y="5931125"/>
            <a:ext cx="4080812" cy="1000200"/>
          </a:xfrm>
          <a:prstGeom prst="rect">
            <a:avLst/>
          </a:prstGeom>
        </p:spPr>
      </p:pic>
    </p:spTree>
    <p:extLst>
      <p:ext uri="{BB962C8B-B14F-4D97-AF65-F5344CB8AC3E}">
        <p14:creationId xmlns:p14="http://schemas.microsoft.com/office/powerpoint/2010/main" val="14726582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4" name="Title 3">
            <a:extLst>
              <a:ext uri="{FF2B5EF4-FFF2-40B4-BE49-F238E27FC236}">
                <a16:creationId xmlns:a16="http://schemas.microsoft.com/office/drawing/2014/main" id="{B748CE68-34A5-EB23-CE0E-95D093C05B89}"/>
              </a:ext>
            </a:extLst>
          </p:cNvPr>
          <p:cNvSpPr txBox="1">
            <a:spLocks noGrp="1"/>
          </p:cNvSpPr>
          <p:nvPr>
            <p:ph type="title" idx="4294967295"/>
          </p:nvPr>
        </p:nvSpPr>
        <p:spPr>
          <a:xfrm>
            <a:off x="5848350" y="244508"/>
            <a:ext cx="6096000"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rPr>
              <a:t>Imagen </a:t>
            </a:r>
            <a:r>
              <a:rPr kumimoji="0" lang="en-US" sz="2800" b="0" i="0" u="none" strike="noStrike" kern="0" cap="none" spc="0" normalizeH="0" baseline="0" noProof="0" dirty="0" err="1">
                <a:ln>
                  <a:noFill/>
                </a:ln>
                <a:solidFill>
                  <a:schemeClr val="dk1"/>
                </a:solidFill>
                <a:effectLst/>
                <a:uLnTx/>
                <a:uFillTx/>
                <a:latin typeface="+mj-lt"/>
                <a:ea typeface="Calibri"/>
                <a:cs typeface="Calibri"/>
                <a:sym typeface="Calibri"/>
              </a:rPr>
              <a:t>clara</a:t>
            </a:r>
            <a:endPar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endParaRPr>
          </a:p>
        </p:txBody>
      </p:sp>
      <p:sp>
        <p:nvSpPr>
          <p:cNvPr id="104" name="Google Shape;104;p2"/>
          <p:cNvSpPr txBox="1"/>
          <p:nvPr/>
        </p:nvSpPr>
        <p:spPr>
          <a:xfrm>
            <a:off x="5848350" y="1180001"/>
            <a:ext cx="6145157" cy="3539390"/>
          </a:xfrm>
          <a:prstGeom prst="rect">
            <a:avLst/>
          </a:prstGeom>
          <a:noFill/>
          <a:ln>
            <a:noFill/>
          </a:ln>
        </p:spPr>
        <p:txBody>
          <a:bodyPr spcFirstLastPara="1" wrap="square" lIns="91425" tIns="45700" rIns="91425" bIns="45700" anchor="t" anchorCtr="0">
            <a:spAutoFit/>
          </a:bodyPr>
          <a:lstStyle/>
          <a:p>
            <a:r>
              <a:rPr lang="en-US" sz="1600" dirty="0"/>
              <a:t>La </a:t>
            </a:r>
            <a:r>
              <a:rPr lang="en-US" sz="1600" dirty="0" err="1"/>
              <a:t>secuencia</a:t>
            </a:r>
            <a:r>
              <a:rPr lang="en-US" sz="1600" dirty="0"/>
              <a:t> de </a:t>
            </a:r>
            <a:r>
              <a:rPr lang="en-US" sz="1600" dirty="0" err="1"/>
              <a:t>los</a:t>
            </a:r>
            <a:r>
              <a:rPr lang="en-US" sz="1600" dirty="0"/>
              <a:t> </a:t>
            </a:r>
            <a:r>
              <a:rPr lang="en-US" sz="1600" dirty="0" err="1"/>
              <a:t>eventos</a:t>
            </a:r>
            <a:r>
              <a:rPr lang="en-US" sz="1600" dirty="0"/>
              <a:t> </a:t>
            </a:r>
            <a:r>
              <a:rPr lang="en-US" sz="1600" dirty="0" err="1"/>
              <a:t>debe</a:t>
            </a:r>
            <a:r>
              <a:rPr lang="en-US" sz="1600" dirty="0"/>
              <a:t> </a:t>
            </a:r>
            <a:r>
              <a:rPr lang="en-US" sz="1600" dirty="0" err="1"/>
              <a:t>describir</a:t>
            </a:r>
            <a:r>
              <a:rPr lang="en-US" sz="1600" dirty="0"/>
              <a:t> </a:t>
            </a:r>
            <a:r>
              <a:rPr lang="en-US" sz="1600" dirty="0" err="1"/>
              <a:t>claramente</a:t>
            </a:r>
            <a:r>
              <a:rPr lang="en-US" sz="1600" dirty="0"/>
              <a:t> lo </a:t>
            </a:r>
            <a:r>
              <a:rPr lang="en-US" sz="1600" dirty="0" err="1"/>
              <a:t>ocurrido</a:t>
            </a:r>
            <a:r>
              <a:rPr lang="en-US" sz="1600" dirty="0"/>
              <a:t> para que </a:t>
            </a:r>
            <a:r>
              <a:rPr lang="en-US" sz="1600" dirty="0" err="1"/>
              <a:t>alguien</a:t>
            </a:r>
            <a:r>
              <a:rPr lang="en-US" sz="1600" dirty="0"/>
              <a:t> que no </a:t>
            </a:r>
            <a:r>
              <a:rPr lang="en-US" sz="1600" dirty="0" err="1"/>
              <a:t>esté</a:t>
            </a:r>
            <a:r>
              <a:rPr lang="en-US" sz="1600" dirty="0"/>
              <a:t> </a:t>
            </a:r>
            <a:r>
              <a:rPr lang="en-US" sz="1600" dirty="0" err="1"/>
              <a:t>familiarizado</a:t>
            </a:r>
            <a:r>
              <a:rPr lang="en-US" sz="1600" dirty="0"/>
              <a:t> con </a:t>
            </a:r>
            <a:r>
              <a:rPr lang="en-US" sz="1600" dirty="0" err="1"/>
              <a:t>el</a:t>
            </a:r>
            <a:r>
              <a:rPr lang="en-US" sz="1600" dirty="0"/>
              <a:t> </a:t>
            </a:r>
            <a:r>
              <a:rPr lang="en-US" sz="1600" dirty="0" err="1"/>
              <a:t>accidente</a:t>
            </a:r>
            <a:r>
              <a:rPr lang="en-US" sz="1600" dirty="0"/>
              <a:t> sea </a:t>
            </a:r>
            <a:r>
              <a:rPr lang="en-US" sz="1600" dirty="0" err="1"/>
              <a:t>capaz</a:t>
            </a:r>
            <a:r>
              <a:rPr lang="en-US" sz="1600" dirty="0"/>
              <a:t> de </a:t>
            </a:r>
            <a:r>
              <a:rPr lang="en-US" sz="1600" dirty="0" err="1"/>
              <a:t>visualizarlo</a:t>
            </a:r>
            <a:r>
              <a:rPr lang="en-US" sz="1600" dirty="0"/>
              <a:t> al leer </a:t>
            </a:r>
            <a:r>
              <a:rPr lang="en-US" sz="1600" dirty="0" err="1"/>
              <a:t>el</a:t>
            </a:r>
            <a:r>
              <a:rPr lang="en-US" sz="1600" dirty="0"/>
              <a:t> </a:t>
            </a:r>
            <a:r>
              <a:rPr lang="en-US" sz="1600" dirty="0" err="1"/>
              <a:t>informe</a:t>
            </a:r>
            <a:r>
              <a:rPr lang="en-US" sz="1600" dirty="0"/>
              <a:t> del </a:t>
            </a:r>
            <a:r>
              <a:rPr lang="en-US" sz="1600" dirty="0" err="1"/>
              <a:t>accidente</a:t>
            </a:r>
            <a:r>
              <a:rPr lang="en-US" sz="1600" dirty="0"/>
              <a:t>. Si un </a:t>
            </a:r>
            <a:r>
              <a:rPr lang="en-US" sz="1600" dirty="0" err="1"/>
              <a:t>accidente</a:t>
            </a:r>
            <a:r>
              <a:rPr lang="en-US" sz="1600" dirty="0"/>
              <a:t> </a:t>
            </a:r>
            <a:r>
              <a:rPr lang="en-US" sz="1600" dirty="0" err="1"/>
              <a:t>incluye</a:t>
            </a:r>
            <a:r>
              <a:rPr lang="en-US" sz="1600" dirty="0"/>
              <a:t> </a:t>
            </a:r>
            <a:r>
              <a:rPr lang="en-US" sz="1600" dirty="0" err="1"/>
              <a:t>acciones</a:t>
            </a:r>
            <a:r>
              <a:rPr lang="en-US" sz="1600" dirty="0"/>
              <a:t> de </a:t>
            </a:r>
            <a:r>
              <a:rPr lang="en-US" sz="1600" dirty="0" err="1"/>
              <a:t>más</a:t>
            </a:r>
            <a:r>
              <a:rPr lang="en-US" sz="1600" dirty="0"/>
              <a:t> de </a:t>
            </a:r>
            <a:r>
              <a:rPr lang="en-US" sz="1600" dirty="0" err="1"/>
              <a:t>una</a:t>
            </a:r>
            <a:r>
              <a:rPr lang="en-US" sz="1600" dirty="0"/>
              <a:t> persona, </a:t>
            </a:r>
            <a:r>
              <a:rPr lang="en-US" sz="1600" dirty="0" err="1"/>
              <a:t>divida</a:t>
            </a:r>
            <a:r>
              <a:rPr lang="en-US" sz="1600" dirty="0"/>
              <a:t> </a:t>
            </a:r>
            <a:r>
              <a:rPr lang="en-US" sz="1600" dirty="0" err="1"/>
              <a:t>el</a:t>
            </a:r>
            <a:r>
              <a:rPr lang="en-US" sz="1600" dirty="0"/>
              <a:t> </a:t>
            </a:r>
            <a:r>
              <a:rPr lang="en-US" sz="1600" dirty="0" err="1"/>
              <a:t>accidente</a:t>
            </a:r>
            <a:r>
              <a:rPr lang="en-US" sz="1600" dirty="0"/>
              <a:t> </a:t>
            </a:r>
            <a:r>
              <a:rPr lang="en-US" sz="1600" dirty="0" err="1"/>
              <a:t>en</a:t>
            </a:r>
            <a:r>
              <a:rPr lang="en-US" sz="1600" dirty="0"/>
              <a:t> </a:t>
            </a:r>
            <a:r>
              <a:rPr lang="en-US" sz="1600" dirty="0" err="1"/>
              <a:t>eventos</a:t>
            </a:r>
            <a:r>
              <a:rPr lang="en-US" sz="1600" dirty="0"/>
              <a:t> e </a:t>
            </a:r>
            <a:r>
              <a:rPr lang="en-US" sz="1600" dirty="0" err="1"/>
              <a:t>indique</a:t>
            </a:r>
            <a:r>
              <a:rPr lang="en-US" sz="1600" dirty="0"/>
              <a:t> </a:t>
            </a:r>
            <a:r>
              <a:rPr lang="en-US" sz="1600" dirty="0" err="1"/>
              <a:t>claramente</a:t>
            </a:r>
            <a:r>
              <a:rPr lang="en-US" sz="1600" dirty="0"/>
              <a:t> </a:t>
            </a:r>
            <a:r>
              <a:rPr lang="en-US" sz="1600" dirty="0" err="1"/>
              <a:t>qué</a:t>
            </a:r>
            <a:r>
              <a:rPr lang="en-US" sz="1600" dirty="0"/>
              <a:t> persona </a:t>
            </a:r>
            <a:r>
              <a:rPr lang="en-US" sz="1600" dirty="0" err="1"/>
              <a:t>llevó</a:t>
            </a:r>
            <a:r>
              <a:rPr lang="en-US" sz="1600" dirty="0"/>
              <a:t> a </a:t>
            </a:r>
            <a:r>
              <a:rPr lang="en-US" sz="1600" dirty="0" err="1"/>
              <a:t>cabo</a:t>
            </a:r>
            <a:r>
              <a:rPr lang="en-US" sz="1600" dirty="0"/>
              <a:t> </a:t>
            </a:r>
            <a:r>
              <a:rPr lang="en-US" sz="1600" dirty="0" err="1"/>
              <a:t>qué</a:t>
            </a:r>
            <a:r>
              <a:rPr lang="en-US" sz="1600" dirty="0"/>
              <a:t> </a:t>
            </a:r>
            <a:r>
              <a:rPr lang="en-US" sz="1600" dirty="0" err="1"/>
              <a:t>acción</a:t>
            </a:r>
            <a:r>
              <a:rPr lang="en-US" sz="1600" dirty="0"/>
              <a:t>. Si un </a:t>
            </a:r>
            <a:r>
              <a:rPr lang="en-US" sz="1600" dirty="0" err="1"/>
              <a:t>accidente</a:t>
            </a:r>
            <a:r>
              <a:rPr lang="en-US" sz="1600" dirty="0"/>
              <a:t> es </a:t>
            </a:r>
            <a:r>
              <a:rPr lang="en-US" sz="1600" dirty="0" err="1"/>
              <a:t>difícil</a:t>
            </a:r>
            <a:r>
              <a:rPr lang="en-US" sz="1600" dirty="0"/>
              <a:t> de </a:t>
            </a:r>
            <a:r>
              <a:rPr lang="en-US" sz="1600" dirty="0" err="1"/>
              <a:t>entender</a:t>
            </a:r>
            <a:r>
              <a:rPr lang="en-US" sz="1600" dirty="0"/>
              <a:t>, la </a:t>
            </a:r>
            <a:r>
              <a:rPr lang="en-US" sz="1600" dirty="0" err="1"/>
              <a:t>descripción</a:t>
            </a:r>
            <a:r>
              <a:rPr lang="en-US" sz="1600" dirty="0"/>
              <a:t> </a:t>
            </a:r>
            <a:r>
              <a:rPr lang="en-US" sz="1600" dirty="0" err="1"/>
              <a:t>puede</a:t>
            </a:r>
            <a:r>
              <a:rPr lang="en-US" sz="1600" dirty="0"/>
              <a:t> ser </a:t>
            </a:r>
            <a:r>
              <a:rPr lang="en-US" sz="1600" dirty="0" err="1"/>
              <a:t>demasiado</a:t>
            </a:r>
            <a:r>
              <a:rPr lang="en-US" sz="1600" dirty="0"/>
              <a:t> </a:t>
            </a:r>
            <a:r>
              <a:rPr lang="en-US" sz="1600" dirty="0" err="1"/>
              <a:t>imprecisa</a:t>
            </a:r>
            <a:r>
              <a:rPr lang="en-US" sz="1600" dirty="0"/>
              <a:t>. </a:t>
            </a:r>
            <a:r>
              <a:rPr lang="en-US" sz="1600" dirty="0" err="1"/>
              <a:t>Aumente</a:t>
            </a:r>
            <a:r>
              <a:rPr lang="en-US" sz="1600" dirty="0"/>
              <a:t> </a:t>
            </a:r>
            <a:r>
              <a:rPr lang="en-US" sz="1600" dirty="0" err="1"/>
              <a:t>el</a:t>
            </a:r>
            <a:r>
              <a:rPr lang="en-US" sz="1600" dirty="0"/>
              <a:t> </a:t>
            </a:r>
            <a:r>
              <a:rPr lang="en-US" sz="1600" dirty="0" err="1"/>
              <a:t>detalle</a:t>
            </a:r>
            <a:r>
              <a:rPr lang="en-US" sz="1600" dirty="0"/>
              <a:t> </a:t>
            </a:r>
            <a:r>
              <a:rPr lang="en-US" sz="1600" dirty="0" err="1"/>
              <a:t>mediante</a:t>
            </a:r>
            <a:r>
              <a:rPr lang="en-US" sz="1600" dirty="0"/>
              <a:t> la </a:t>
            </a:r>
            <a:r>
              <a:rPr lang="en-US" sz="1600" dirty="0" err="1"/>
              <a:t>determinación</a:t>
            </a:r>
            <a:r>
              <a:rPr lang="en-US" sz="1600" dirty="0"/>
              <a:t> </a:t>
            </a:r>
            <a:r>
              <a:rPr lang="en-US" sz="1600" dirty="0" err="1"/>
              <a:t>si</a:t>
            </a:r>
            <a:r>
              <a:rPr lang="en-US" sz="1600" dirty="0"/>
              <a:t> </a:t>
            </a:r>
            <a:r>
              <a:rPr lang="en-US" sz="1600" dirty="0" err="1"/>
              <a:t>hubo</a:t>
            </a:r>
            <a:r>
              <a:rPr lang="en-US" sz="1600" dirty="0"/>
              <a:t> </a:t>
            </a:r>
            <a:r>
              <a:rPr lang="en-US" sz="1600" dirty="0" err="1"/>
              <a:t>otras</a:t>
            </a:r>
            <a:r>
              <a:rPr lang="en-US" sz="1600" dirty="0"/>
              <a:t> personas </a:t>
            </a:r>
            <a:r>
              <a:rPr lang="en-US" sz="1600" dirty="0" err="1"/>
              <a:t>implicadas</a:t>
            </a:r>
            <a:r>
              <a:rPr lang="en-US" sz="1600" dirty="0"/>
              <a:t> o </a:t>
            </a:r>
            <a:r>
              <a:rPr lang="en-US" sz="1600" dirty="0" err="1"/>
              <a:t>si</a:t>
            </a:r>
            <a:r>
              <a:rPr lang="en-US" sz="1600" dirty="0"/>
              <a:t> </a:t>
            </a:r>
            <a:r>
              <a:rPr lang="en-US" sz="1600" dirty="0" err="1"/>
              <a:t>tuvieron</a:t>
            </a:r>
            <a:r>
              <a:rPr lang="en-US" sz="1600" dirty="0"/>
              <a:t> </a:t>
            </a:r>
            <a:r>
              <a:rPr lang="en-US" sz="1600" dirty="0" err="1"/>
              <a:t>lugar</a:t>
            </a:r>
            <a:r>
              <a:rPr lang="en-US" sz="1600" dirty="0"/>
              <a:t> </a:t>
            </a:r>
            <a:r>
              <a:rPr lang="en-US" sz="1600" dirty="0" err="1"/>
              <a:t>otras</a:t>
            </a:r>
            <a:r>
              <a:rPr lang="en-US" sz="1600" dirty="0"/>
              <a:t> </a:t>
            </a:r>
            <a:r>
              <a:rPr lang="en-US" sz="1600" dirty="0" err="1"/>
              <a:t>acciones</a:t>
            </a:r>
            <a:r>
              <a:rPr lang="en-US" sz="1600" dirty="0"/>
              <a:t>.</a:t>
            </a:r>
          </a:p>
          <a:p>
            <a:endParaRPr lang="en-US" sz="1600" dirty="0"/>
          </a:p>
          <a:p>
            <a:r>
              <a:rPr lang="en-US" sz="1600" dirty="0"/>
              <a:t>Para </a:t>
            </a:r>
            <a:r>
              <a:rPr lang="en-US" sz="1600" dirty="0" err="1"/>
              <a:t>hacerse</a:t>
            </a:r>
            <a:r>
              <a:rPr lang="en-US" sz="1600" dirty="0"/>
              <a:t> </a:t>
            </a:r>
            <a:r>
              <a:rPr lang="en-US" sz="1600" dirty="0" err="1"/>
              <a:t>una</a:t>
            </a:r>
            <a:r>
              <a:rPr lang="en-US" sz="1600" dirty="0"/>
              <a:t> idea de </a:t>
            </a:r>
            <a:r>
              <a:rPr lang="en-US" sz="1600" dirty="0" err="1"/>
              <a:t>cómo</a:t>
            </a:r>
            <a:r>
              <a:rPr lang="en-US" sz="1600" dirty="0"/>
              <a:t> </a:t>
            </a:r>
            <a:r>
              <a:rPr lang="en-US" sz="1600" dirty="0" err="1"/>
              <a:t>podría</a:t>
            </a:r>
            <a:r>
              <a:rPr lang="en-US" sz="1600" dirty="0"/>
              <a:t> ser </a:t>
            </a:r>
            <a:r>
              <a:rPr lang="en-US" sz="1600" dirty="0" err="1"/>
              <a:t>una</a:t>
            </a:r>
            <a:r>
              <a:rPr lang="en-US" sz="1600" dirty="0"/>
              <a:t> </a:t>
            </a:r>
            <a:r>
              <a:rPr lang="en-US" sz="1600" dirty="0" err="1"/>
              <a:t>secuencia</a:t>
            </a:r>
            <a:r>
              <a:rPr lang="en-US" sz="1600" dirty="0"/>
              <a:t> de </a:t>
            </a:r>
            <a:r>
              <a:rPr lang="en-US" sz="1600" dirty="0" err="1"/>
              <a:t>eventos</a:t>
            </a:r>
            <a:r>
              <a:rPr lang="en-US" sz="1600" dirty="0"/>
              <a:t>, revise </a:t>
            </a:r>
            <a:r>
              <a:rPr lang="en-US" sz="1600" dirty="0" err="1"/>
              <a:t>el</a:t>
            </a:r>
            <a:r>
              <a:rPr lang="en-US" sz="1600" dirty="0"/>
              <a:t> </a:t>
            </a:r>
            <a:r>
              <a:rPr lang="en-US" sz="1600" dirty="0" err="1"/>
              <a:t>ejemplo</a:t>
            </a:r>
            <a:r>
              <a:rPr lang="en-US" sz="1600" dirty="0"/>
              <a:t> de las dos </a:t>
            </a:r>
            <a:r>
              <a:rPr lang="en-US" sz="1600" dirty="0" err="1"/>
              <a:t>diapositivas</a:t>
            </a:r>
            <a:r>
              <a:rPr lang="en-US" sz="1600" dirty="0"/>
              <a:t> </a:t>
            </a:r>
            <a:r>
              <a:rPr lang="en-US" sz="1600" dirty="0" err="1"/>
              <a:t>siguientes</a:t>
            </a:r>
            <a:r>
              <a:rPr lang="en-US" sz="1600" dirty="0"/>
              <a:t>. Se </a:t>
            </a:r>
            <a:r>
              <a:rPr lang="en-US" sz="1600" dirty="0" err="1"/>
              <a:t>preparó</a:t>
            </a:r>
            <a:r>
              <a:rPr lang="en-US" sz="1600" dirty="0"/>
              <a:t> para </a:t>
            </a:r>
            <a:r>
              <a:rPr lang="en-US" sz="1600" dirty="0" err="1"/>
              <a:t>una</a:t>
            </a:r>
            <a:r>
              <a:rPr lang="en-US" sz="1600" dirty="0"/>
              <a:t> </a:t>
            </a:r>
            <a:r>
              <a:rPr lang="en-US" sz="1600" dirty="0" err="1"/>
              <a:t>investigación</a:t>
            </a:r>
            <a:r>
              <a:rPr lang="en-US" sz="1600" dirty="0"/>
              <a:t> de </a:t>
            </a:r>
            <a:r>
              <a:rPr lang="en-US" sz="1600" dirty="0" err="1"/>
              <a:t>lesiones</a:t>
            </a:r>
            <a:r>
              <a:rPr lang="en-US" sz="1600" dirty="0"/>
              <a:t> </a:t>
            </a:r>
            <a:r>
              <a:rPr lang="en-US" sz="1600" dirty="0" err="1"/>
              <a:t>realizada</a:t>
            </a:r>
            <a:r>
              <a:rPr lang="en-US" sz="1600" dirty="0"/>
              <a:t> </a:t>
            </a:r>
            <a:r>
              <a:rPr lang="en-US" sz="1600" dirty="0" err="1"/>
              <a:t>por</a:t>
            </a:r>
            <a:r>
              <a:rPr lang="en-US" sz="1600" dirty="0"/>
              <a:t> Oregon OSHA y </a:t>
            </a:r>
            <a:r>
              <a:rPr lang="en-US" sz="1600" dirty="0" err="1"/>
              <a:t>separa</a:t>
            </a:r>
            <a:r>
              <a:rPr lang="en-US" sz="1600" dirty="0"/>
              <a:t> la </a:t>
            </a:r>
            <a:r>
              <a:rPr lang="en-US" sz="1600" dirty="0" err="1"/>
              <a:t>secuencia</a:t>
            </a:r>
            <a:r>
              <a:rPr lang="en-US" sz="1600" dirty="0"/>
              <a:t> </a:t>
            </a:r>
            <a:r>
              <a:rPr lang="en-US" sz="1600" dirty="0" err="1"/>
              <a:t>en</a:t>
            </a:r>
            <a:r>
              <a:rPr lang="en-US" sz="1600" dirty="0"/>
              <a:t> 12 </a:t>
            </a:r>
            <a:r>
              <a:rPr lang="en-US" sz="1600" dirty="0" err="1"/>
              <a:t>acciones</a:t>
            </a:r>
            <a:r>
              <a:rPr lang="en-US" sz="1600" dirty="0"/>
              <a:t>. </a:t>
            </a:r>
          </a:p>
        </p:txBody>
      </p:sp>
      <p:pic>
        <p:nvPicPr>
          <p:cNvPr id="5" name="Picture 4">
            <a:extLst>
              <a:ext uri="{FF2B5EF4-FFF2-40B4-BE49-F238E27FC236}">
                <a16:creationId xmlns:a16="http://schemas.microsoft.com/office/drawing/2014/main" id="{B5D4AB1A-99F7-4B74-AD58-04E50388BE8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3084"/>
            <a:ext cx="5665386" cy="6085620"/>
          </a:xfrm>
          <a:prstGeom prst="rect">
            <a:avLst/>
          </a:prstGeom>
        </p:spPr>
      </p:pic>
      <p:sp>
        <p:nvSpPr>
          <p:cNvPr id="2" name="Google Shape;102;p2">
            <a:extLst>
              <a:ext uri="{FF2B5EF4-FFF2-40B4-BE49-F238E27FC236}">
                <a16:creationId xmlns:a16="http://schemas.microsoft.com/office/drawing/2014/main" id="{03EA8126-E05A-A3D7-509F-8DFE91D11E0B}"/>
              </a:ext>
            </a:extLst>
          </p:cNvPr>
          <p:cNvSpPr txBox="1"/>
          <p:nvPr/>
        </p:nvSpPr>
        <p:spPr>
          <a:xfrm>
            <a:off x="202630" y="5960955"/>
            <a:ext cx="7063932"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INVESTIGACIÓN DE ACCIDENTES: </a:t>
            </a:r>
            <a:br>
              <a:rPr lang="en-US" sz="2800" b="1" i="1" u="none" strike="noStrike" cap="none" dirty="0">
                <a:solidFill>
                  <a:schemeClr val="lt1"/>
                </a:solidFill>
                <a:latin typeface="Verdana"/>
                <a:ea typeface="Verdana"/>
                <a:cs typeface="Verdana"/>
                <a:sym typeface="Verdana"/>
              </a:rPr>
            </a:br>
            <a:r>
              <a:rPr lang="en-US" sz="2800" b="1" i="1" u="none" strike="noStrike" cap="none" dirty="0" err="1">
                <a:solidFill>
                  <a:schemeClr val="lt1"/>
                </a:solidFill>
                <a:latin typeface="Verdana"/>
                <a:ea typeface="Verdana"/>
                <a:cs typeface="Verdana"/>
                <a:sym typeface="Verdana"/>
              </a:rPr>
              <a:t>análisis</a:t>
            </a:r>
            <a:r>
              <a:rPr lang="en-US" sz="2800" b="1" i="1" u="none" strike="noStrike" cap="none" dirty="0">
                <a:solidFill>
                  <a:schemeClr val="lt1"/>
                </a:solidFill>
                <a:latin typeface="Verdana"/>
                <a:ea typeface="Verdana"/>
                <a:cs typeface="Verdana"/>
                <a:sym typeface="Verdana"/>
              </a:rPr>
              <a:t> de </a:t>
            </a:r>
            <a:r>
              <a:rPr lang="en-US" sz="2800" b="1" i="1" u="none" strike="noStrike" cap="none" dirty="0" err="1">
                <a:solidFill>
                  <a:schemeClr val="lt1"/>
                </a:solidFill>
                <a:latin typeface="Verdana"/>
                <a:ea typeface="Verdana"/>
                <a:cs typeface="Verdana"/>
                <a:sym typeface="Verdana"/>
              </a:rPr>
              <a:t>los</a:t>
            </a:r>
            <a:r>
              <a:rPr lang="en-US" sz="2800" b="1" i="1" u="none" strike="noStrike" cap="none" dirty="0">
                <a:solidFill>
                  <a:schemeClr val="lt1"/>
                </a:solidFill>
                <a:latin typeface="Verdana"/>
                <a:ea typeface="Verdana"/>
                <a:cs typeface="Verdana"/>
                <a:sym typeface="Verdana"/>
              </a:rPr>
              <a:t> </a:t>
            </a:r>
            <a:r>
              <a:rPr lang="en-US" sz="2800" b="1" i="1" u="none" strike="noStrike" cap="none" dirty="0" err="1">
                <a:solidFill>
                  <a:schemeClr val="lt1"/>
                </a:solidFill>
                <a:latin typeface="Verdana"/>
                <a:ea typeface="Verdana"/>
                <a:cs typeface="Verdana"/>
                <a:sym typeface="Verdana"/>
              </a:rPr>
              <a:t>hechos</a:t>
            </a:r>
            <a:r>
              <a:rPr lang="en-US" sz="2800" b="1" i="1" u="none" strike="noStrike" cap="none" dirty="0">
                <a:solidFill>
                  <a:schemeClr val="lt1"/>
                </a:solidFill>
                <a:latin typeface="Verdana"/>
                <a:ea typeface="Verdana"/>
                <a:cs typeface="Verdana"/>
                <a:sym typeface="Verdana"/>
              </a:rPr>
              <a:t> del </a:t>
            </a:r>
            <a:r>
              <a:rPr lang="en-US" sz="2800" b="1" i="1" u="none" strike="noStrike" cap="none" dirty="0" err="1">
                <a:solidFill>
                  <a:schemeClr val="lt1"/>
                </a:solidFill>
                <a:latin typeface="Verdana"/>
                <a:ea typeface="Verdana"/>
                <a:cs typeface="Verdana"/>
                <a:sym typeface="Verdana"/>
              </a:rPr>
              <a:t>evento</a:t>
            </a:r>
            <a:endParaRPr sz="1400" b="0" i="0" u="none" strike="noStrike" cap="none" dirty="0">
              <a:solidFill>
                <a:srgbClr val="000000"/>
              </a:solidFill>
              <a:latin typeface="Arial"/>
              <a:ea typeface="Arial"/>
              <a:cs typeface="Arial"/>
              <a:sym typeface="Arial"/>
            </a:endParaRPr>
          </a:p>
        </p:txBody>
      </p:sp>
      <p:pic>
        <p:nvPicPr>
          <p:cNvPr id="8" name="Picture 7" descr="Módulo 2">
            <a:extLst>
              <a:ext uri="{FF2B5EF4-FFF2-40B4-BE49-F238E27FC236}">
                <a16:creationId xmlns:a16="http://schemas.microsoft.com/office/drawing/2014/main" id="{E200FB02-24AA-4E79-9D0D-4DF1281D41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1188" y="5931125"/>
            <a:ext cx="4080812" cy="1000200"/>
          </a:xfrm>
          <a:prstGeom prst="rect">
            <a:avLst/>
          </a:prstGeom>
        </p:spPr>
      </p:pic>
    </p:spTree>
    <p:extLst>
      <p:ext uri="{BB962C8B-B14F-4D97-AF65-F5344CB8AC3E}">
        <p14:creationId xmlns:p14="http://schemas.microsoft.com/office/powerpoint/2010/main" val="10518374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4ED21290-4BA4-5FA8-B2E6-A2B93668E7A4}"/>
              </a:ext>
            </a:extLst>
          </p:cNvPr>
          <p:cNvSpPr txBox="1">
            <a:spLocks noGrp="1"/>
          </p:cNvSpPr>
          <p:nvPr>
            <p:ph type="title" idx="4294967295"/>
          </p:nvPr>
        </p:nvSpPr>
        <p:spPr>
          <a:xfrm>
            <a:off x="5719156" y="197983"/>
            <a:ext cx="6274351"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US" sz="2800" b="0" i="0" u="none" strike="noStrike" kern="0" cap="none" spc="0" normalizeH="0" baseline="0" noProof="0" dirty="0">
                <a:ln>
                  <a:noFill/>
                </a:ln>
                <a:solidFill>
                  <a:srgbClr val="000000"/>
                </a:solidFill>
                <a:effectLst/>
                <a:uLnTx/>
                <a:uFillTx/>
                <a:latin typeface="+mj-lt"/>
                <a:ea typeface="Calibri" panose="020F0502020204030204" pitchFamily="34" charset="0"/>
                <a:cs typeface="Mangal" panose="02040503050203030202" pitchFamily="18" charset="0"/>
                <a:sym typeface="Arial"/>
              </a:rPr>
              <a:t>Objetivos del curso</a:t>
            </a:r>
            <a:endParaRPr kumimoji="0" lang="en-US"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4" name="Google Shape;104;p2"/>
          <p:cNvSpPr txBox="1"/>
          <p:nvPr/>
        </p:nvSpPr>
        <p:spPr>
          <a:xfrm>
            <a:off x="5719156" y="857753"/>
            <a:ext cx="6274351" cy="4697656"/>
          </a:xfrm>
          <a:prstGeom prst="rect">
            <a:avLst/>
          </a:prstGeom>
          <a:noFill/>
          <a:ln>
            <a:noFill/>
          </a:ln>
        </p:spPr>
        <p:txBody>
          <a:bodyPr spcFirstLastPara="1" wrap="square" lIns="91425" tIns="45700" rIns="91425" bIns="45700" anchor="t" anchorCtr="0">
            <a:spAutoFit/>
          </a:bodyPr>
          <a:lstStyle/>
          <a:p>
            <a:pPr marL="0" marR="0">
              <a:lnSpc>
                <a:spcPct val="115000"/>
              </a:lnSpc>
              <a:spcBef>
                <a:spcPts val="0"/>
              </a:spcBef>
              <a:spcAft>
                <a:spcPts val="1000"/>
              </a:spcAft>
            </a:pPr>
            <a:r>
              <a:rPr lang="es-US" sz="1600" dirty="0">
                <a:solidFill>
                  <a:srgbClr val="000000"/>
                </a:solidFill>
                <a:effectLst/>
                <a:latin typeface="Arial" panose="020B0604020202020204" pitchFamily="34" charset="0"/>
                <a:ea typeface="Calibri" panose="020F0502020204030204" pitchFamily="34" charset="0"/>
                <a:cs typeface="Mangal" panose="02040503050203030202" pitchFamily="18" charset="0"/>
              </a:rPr>
              <a:t>¡Bienvenido a la Investigación de accidente! </a:t>
            </a:r>
            <a:r>
              <a:rPr lang="es-US" sz="1600" dirty="0" err="1">
                <a:solidFill>
                  <a:srgbClr val="000000"/>
                </a:solidFill>
                <a:effectLst/>
                <a:latin typeface="Arial" panose="020B0604020202020204" pitchFamily="34" charset="0"/>
                <a:ea typeface="Calibri" panose="020F0502020204030204" pitchFamily="34" charset="0"/>
                <a:cs typeface="Mangal" panose="02040503050203030202" pitchFamily="18" charset="0"/>
              </a:rPr>
              <a:t>Oregon</a:t>
            </a:r>
            <a:r>
              <a:rPr lang="es-US" sz="1600" dirty="0">
                <a:solidFill>
                  <a:srgbClr val="000000"/>
                </a:solidFill>
                <a:effectLst/>
                <a:latin typeface="Arial" panose="020B0604020202020204" pitchFamily="34" charset="0"/>
                <a:ea typeface="Calibri" panose="020F0502020204030204" pitchFamily="34" charset="0"/>
                <a:cs typeface="Mangal" panose="02040503050203030202" pitchFamily="18" charset="0"/>
              </a:rPr>
              <a:t> OSHA se esfuerza por avanzar y mejorar la seguridad y salud en la planta de trabajo, sin embargo, los accidentes siguen ocurriendo. Por lo tanto, contamos con normas para investigar los accidentes y que no se repita el mismo tipo de accidente. En este curso, aprenderá lo siguiente: </a:t>
            </a:r>
            <a:endParaRPr lang="en-US" sz="1600" dirty="0">
              <a:effectLst/>
              <a:latin typeface="Calibri" panose="020F0502020204030204" pitchFamily="34" charset="0"/>
              <a:ea typeface="Calibri" panose="020F0502020204030204" pitchFamily="34" charset="0"/>
              <a:cs typeface="Mangal" panose="02040503050203030202" pitchFamily="18" charset="0"/>
            </a:endParaRPr>
          </a:p>
          <a:p>
            <a:pPr marL="285750" marR="0" indent="-285750">
              <a:lnSpc>
                <a:spcPct val="115000"/>
              </a:lnSpc>
              <a:spcBef>
                <a:spcPts val="0"/>
              </a:spcBef>
              <a:spcAft>
                <a:spcPts val="1000"/>
              </a:spcAft>
              <a:buFont typeface="Arial" panose="020B0604020202020204" pitchFamily="34" charset="0"/>
              <a:buChar char="•"/>
            </a:pPr>
            <a:r>
              <a:rPr lang="es-US" sz="1600" dirty="0">
                <a:solidFill>
                  <a:srgbClr val="000000"/>
                </a:solidFill>
                <a:effectLst/>
                <a:latin typeface="Arial" panose="020B0604020202020204" pitchFamily="34" charset="0"/>
                <a:ea typeface="Calibri" panose="020F0502020204030204" pitchFamily="34" charset="0"/>
                <a:cs typeface="Mangal" panose="02040503050203030202" pitchFamily="18" charset="0"/>
              </a:rPr>
              <a:t>Las 3 tareas principales de una investigación de accidente y los pasos que implica cada una de esas tareas, </a:t>
            </a:r>
            <a:endParaRPr lang="en-US" sz="1600" dirty="0">
              <a:effectLst/>
              <a:latin typeface="Calibri" panose="020F0502020204030204" pitchFamily="34" charset="0"/>
              <a:ea typeface="Calibri" panose="020F0502020204030204" pitchFamily="34" charset="0"/>
              <a:cs typeface="Mangal" panose="02040503050203030202" pitchFamily="18" charset="0"/>
            </a:endParaRPr>
          </a:p>
          <a:p>
            <a:pPr marL="285750" marR="0" indent="-285750">
              <a:lnSpc>
                <a:spcPct val="115000"/>
              </a:lnSpc>
              <a:spcBef>
                <a:spcPts val="0"/>
              </a:spcBef>
              <a:spcAft>
                <a:spcPts val="1000"/>
              </a:spcAft>
              <a:buFont typeface="Arial" panose="020B0604020202020204" pitchFamily="34" charset="0"/>
              <a:buChar char="•"/>
            </a:pPr>
            <a:r>
              <a:rPr lang="es-US" sz="1600" dirty="0">
                <a:solidFill>
                  <a:srgbClr val="000000"/>
                </a:solidFill>
                <a:effectLst/>
                <a:latin typeface="Arial" panose="020B0604020202020204" pitchFamily="34" charset="0"/>
                <a:ea typeface="Calibri" panose="020F0502020204030204" pitchFamily="34" charset="0"/>
                <a:cs typeface="Mangal" panose="02040503050203030202" pitchFamily="18" charset="0"/>
              </a:rPr>
              <a:t>las normas </a:t>
            </a:r>
            <a:r>
              <a:rPr lang="es-US" sz="1600" dirty="0" err="1">
                <a:solidFill>
                  <a:srgbClr val="000000"/>
                </a:solidFill>
                <a:effectLst/>
                <a:latin typeface="Arial" panose="020B0604020202020204" pitchFamily="34" charset="0"/>
                <a:ea typeface="Calibri" panose="020F0502020204030204" pitchFamily="34" charset="0"/>
                <a:cs typeface="Mangal" panose="02040503050203030202" pitchFamily="18" charset="0"/>
              </a:rPr>
              <a:t>Oregon</a:t>
            </a:r>
            <a:r>
              <a:rPr lang="es-US" sz="1600" dirty="0">
                <a:solidFill>
                  <a:srgbClr val="000000"/>
                </a:solidFill>
                <a:effectLst/>
                <a:latin typeface="Arial" panose="020B0604020202020204" pitchFamily="34" charset="0"/>
                <a:ea typeface="Calibri" panose="020F0502020204030204" pitchFamily="34" charset="0"/>
                <a:cs typeface="Mangal" panose="02040503050203030202" pitchFamily="18" charset="0"/>
              </a:rPr>
              <a:t> OSHA relacionadas con los accidentes, y  </a:t>
            </a:r>
            <a:endParaRPr lang="en-US" sz="1600" dirty="0">
              <a:effectLst/>
              <a:latin typeface="Calibri" panose="020F0502020204030204" pitchFamily="34" charset="0"/>
              <a:ea typeface="Calibri" panose="020F0502020204030204" pitchFamily="34" charset="0"/>
              <a:cs typeface="Mangal" panose="02040503050203030202" pitchFamily="18" charset="0"/>
            </a:endParaRPr>
          </a:p>
          <a:p>
            <a:pPr marL="285750" marR="0" indent="-285750">
              <a:lnSpc>
                <a:spcPct val="115000"/>
              </a:lnSpc>
              <a:spcBef>
                <a:spcPts val="0"/>
              </a:spcBef>
              <a:spcAft>
                <a:spcPts val="1000"/>
              </a:spcAft>
              <a:buFont typeface="Arial" panose="020B0604020202020204" pitchFamily="34" charset="0"/>
              <a:buChar char="•"/>
            </a:pPr>
            <a:r>
              <a:rPr lang="es-US" sz="1600" dirty="0">
                <a:solidFill>
                  <a:srgbClr val="000000"/>
                </a:solidFill>
                <a:effectLst/>
                <a:latin typeface="Arial" panose="020B0604020202020204" pitchFamily="34" charset="0"/>
                <a:ea typeface="Calibri" panose="020F0502020204030204" pitchFamily="34" charset="0"/>
                <a:cs typeface="Mangal" panose="02040503050203030202" pitchFamily="18" charset="0"/>
              </a:rPr>
              <a:t>la diferencia entre accidentes e incidentes. </a:t>
            </a:r>
            <a:endParaRPr lang="en-US" sz="1600" dirty="0">
              <a:effectLst/>
              <a:latin typeface="Calibri" panose="020F0502020204030204" pitchFamily="34" charset="0"/>
              <a:ea typeface="Calibri" panose="020F0502020204030204" pitchFamily="34" charset="0"/>
              <a:cs typeface="Mangal" panose="02040503050203030202" pitchFamily="18" charset="0"/>
            </a:endParaRPr>
          </a:p>
          <a:p>
            <a:pPr marL="0" marR="0">
              <a:lnSpc>
                <a:spcPct val="115000"/>
              </a:lnSpc>
              <a:spcBef>
                <a:spcPts val="0"/>
              </a:spcBef>
              <a:spcAft>
                <a:spcPts val="1000"/>
              </a:spcAft>
            </a:pPr>
            <a:r>
              <a:rPr lang="es-US" sz="1600" dirty="0">
                <a:solidFill>
                  <a:srgbClr val="000000"/>
                </a:solidFill>
                <a:effectLst/>
                <a:latin typeface="Arial" panose="020B0604020202020204" pitchFamily="34" charset="0"/>
                <a:ea typeface="Calibri" panose="020F0502020204030204" pitchFamily="34" charset="0"/>
                <a:cs typeface="Mangal" panose="02040503050203030202" pitchFamily="18" charset="0"/>
              </a:rPr>
              <a:t>En este primer módulo, cubriremos los accidentes e incidentes, y las normas pertinentes de </a:t>
            </a:r>
            <a:r>
              <a:rPr lang="es-US" sz="1600" dirty="0" err="1">
                <a:solidFill>
                  <a:srgbClr val="000000"/>
                </a:solidFill>
                <a:effectLst/>
                <a:latin typeface="Arial" panose="020B0604020202020204" pitchFamily="34" charset="0"/>
                <a:ea typeface="Calibri" panose="020F0502020204030204" pitchFamily="34" charset="0"/>
                <a:cs typeface="Mangal" panose="02040503050203030202" pitchFamily="18" charset="0"/>
              </a:rPr>
              <a:t>Oregon</a:t>
            </a:r>
            <a:r>
              <a:rPr lang="es-US" sz="1600" dirty="0">
                <a:solidFill>
                  <a:srgbClr val="000000"/>
                </a:solidFill>
                <a:effectLst/>
                <a:latin typeface="Arial" panose="020B0604020202020204" pitchFamily="34" charset="0"/>
                <a:ea typeface="Calibri" panose="020F0502020204030204" pitchFamily="34" charset="0"/>
                <a:cs typeface="Mangal" panose="02040503050203030202" pitchFamily="18" charset="0"/>
              </a:rPr>
              <a:t> OSHA que se aplican a ellos, así como la primera tarea principal en una investigación de accidente: la reunión de información. ¡Comencemos!</a:t>
            </a:r>
            <a:endParaRPr lang="en-US" sz="1600" dirty="0">
              <a:effectLst/>
              <a:latin typeface="Calibri" panose="020F0502020204030204" pitchFamily="34" charset="0"/>
              <a:ea typeface="Calibri" panose="020F0502020204030204" pitchFamily="34" charset="0"/>
              <a:cs typeface="Mangal" panose="02040503050203030202" pitchFamily="18" charset="0"/>
            </a:endParaRPr>
          </a:p>
        </p:txBody>
      </p:sp>
      <p:pic>
        <p:nvPicPr>
          <p:cNvPr id="3" name="Picture 2">
            <a:extLst>
              <a:ext uri="{FF2B5EF4-FFF2-40B4-BE49-F238E27FC236}">
                <a16:creationId xmlns:a16="http://schemas.microsoft.com/office/drawing/2014/main" id="{AA21FA96-8A4A-4D3D-80D4-D31E1C8DCFE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4493"/>
            <a:ext cx="5199640" cy="5910057"/>
          </a:xfrm>
          <a:prstGeom prst="rect">
            <a:avLst/>
          </a:prstGeom>
        </p:spPr>
      </p:pic>
      <p:sp>
        <p:nvSpPr>
          <p:cNvPr id="8" name="Google Shape;102;p2">
            <a:extLst>
              <a:ext uri="{FF2B5EF4-FFF2-40B4-BE49-F238E27FC236}">
                <a16:creationId xmlns:a16="http://schemas.microsoft.com/office/drawing/2014/main" id="{1519BEAA-B3DC-49F2-8A10-AF27855B6114}"/>
              </a:ext>
            </a:extLst>
          </p:cNvPr>
          <p:cNvSpPr txBox="1"/>
          <p:nvPr/>
        </p:nvSpPr>
        <p:spPr>
          <a:xfrm>
            <a:off x="202630" y="5960955"/>
            <a:ext cx="7005566"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INVESTIGACIÓN DE ACCIDENTES: </a:t>
            </a:r>
            <a:r>
              <a:rPr lang="en-US" sz="2800" b="1" i="1" dirty="0" err="1">
                <a:solidFill>
                  <a:schemeClr val="lt1"/>
                </a:solidFill>
                <a:latin typeface="Verdana"/>
                <a:ea typeface="Verdana"/>
                <a:cs typeface="Verdana"/>
                <a:sym typeface="Verdana"/>
              </a:rPr>
              <a:t>Recopilar</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información</a:t>
            </a:r>
            <a:endParaRPr lang="en-US" sz="1400" b="0" i="0" u="none" strike="noStrike" cap="none" dirty="0">
              <a:solidFill>
                <a:srgbClr val="000000"/>
              </a:solidFill>
              <a:latin typeface="Arial"/>
              <a:ea typeface="Arial"/>
              <a:cs typeface="Arial"/>
              <a:sym typeface="Arial"/>
            </a:endParaRPr>
          </a:p>
        </p:txBody>
      </p:sp>
      <p:pic>
        <p:nvPicPr>
          <p:cNvPr id="7" name="Picture 6" descr="Módulo 1">
            <a:extLst>
              <a:ext uri="{FF2B5EF4-FFF2-40B4-BE49-F238E27FC236}">
                <a16:creationId xmlns:a16="http://schemas.microsoft.com/office/drawing/2014/main" id="{08FD9982-EAF8-41BD-BAA9-B4335A5685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6437" y="5944191"/>
            <a:ext cx="3984776" cy="976661"/>
          </a:xfrm>
          <a:prstGeom prst="rect">
            <a:avLst/>
          </a:prstGeom>
        </p:spPr>
      </p:pic>
    </p:spTree>
    <p:extLst>
      <p:ext uri="{BB962C8B-B14F-4D97-AF65-F5344CB8AC3E}">
        <p14:creationId xmlns:p14="http://schemas.microsoft.com/office/powerpoint/2010/main" val="37856935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5" name="Title 4">
            <a:extLst>
              <a:ext uri="{FF2B5EF4-FFF2-40B4-BE49-F238E27FC236}">
                <a16:creationId xmlns:a16="http://schemas.microsoft.com/office/drawing/2014/main" id="{F5BEBEBA-75F9-5CAE-C906-E8F91F662383}"/>
              </a:ext>
            </a:extLst>
          </p:cNvPr>
          <p:cNvSpPr txBox="1">
            <a:spLocks noGrp="1"/>
          </p:cNvSpPr>
          <p:nvPr>
            <p:ph type="title" idx="4294967295"/>
          </p:nvPr>
        </p:nvSpPr>
        <p:spPr>
          <a:xfrm>
            <a:off x="5719156" y="327124"/>
            <a:ext cx="6100762" cy="95410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en-US" sz="2800" b="0" i="0" u="none" strike="noStrike" kern="0" cap="none" spc="0" normalizeH="0" baseline="0" noProof="0" dirty="0" err="1">
                <a:ln>
                  <a:noFill/>
                </a:ln>
                <a:solidFill>
                  <a:schemeClr val="dk1"/>
                </a:solidFill>
                <a:effectLst/>
                <a:uLnTx/>
                <a:uFillTx/>
                <a:latin typeface="+mn-lt"/>
                <a:ea typeface="Calibri"/>
                <a:cs typeface="Calibri"/>
                <a:sym typeface="Calibri"/>
              </a:rPr>
              <a:t>Ejemplo</a:t>
            </a:r>
            <a:r>
              <a:rPr kumimoji="0" lang="en-US" sz="2800" b="0" i="0" u="none" strike="noStrike" kern="0" cap="none" spc="0" normalizeH="0" baseline="0" noProof="0" dirty="0">
                <a:ln>
                  <a:noFill/>
                </a:ln>
                <a:solidFill>
                  <a:schemeClr val="dk1"/>
                </a:solidFill>
                <a:effectLst/>
                <a:uLnTx/>
                <a:uFillTx/>
                <a:latin typeface="+mn-lt"/>
                <a:ea typeface="Calibri"/>
                <a:cs typeface="Calibri"/>
                <a:sym typeface="Calibri"/>
              </a:rPr>
              <a:t> de </a:t>
            </a:r>
            <a:r>
              <a:rPr kumimoji="0" lang="en-US" sz="2800" b="0" i="0" u="none" strike="noStrike" kern="0" cap="none" spc="0" normalizeH="0" baseline="0" noProof="0" dirty="0" err="1">
                <a:ln>
                  <a:noFill/>
                </a:ln>
                <a:solidFill>
                  <a:schemeClr val="dk1"/>
                </a:solidFill>
                <a:effectLst/>
                <a:uLnTx/>
                <a:uFillTx/>
                <a:latin typeface="+mn-lt"/>
                <a:ea typeface="Calibri"/>
                <a:cs typeface="Calibri"/>
                <a:sym typeface="Calibri"/>
              </a:rPr>
              <a:t>investigación</a:t>
            </a:r>
            <a:r>
              <a:rPr kumimoji="0" lang="en-US" sz="2800" b="0" i="0" u="none" strike="noStrike" kern="0" cap="none" spc="0" normalizeH="0" baseline="0" noProof="0" dirty="0">
                <a:ln>
                  <a:noFill/>
                </a:ln>
                <a:solidFill>
                  <a:schemeClr val="dk1"/>
                </a:solidFill>
                <a:effectLst/>
                <a:uLnTx/>
                <a:uFillTx/>
                <a:latin typeface="+mn-lt"/>
                <a:ea typeface="Calibri"/>
                <a:cs typeface="Calibri"/>
                <a:sym typeface="Calibri"/>
              </a:rPr>
              <a:t>: </a:t>
            </a:r>
            <a:br>
              <a:rPr kumimoji="0" lang="en-US" sz="2800" b="0" i="0" u="none" strike="noStrike" kern="0" cap="none" spc="0" normalizeH="0" baseline="0" noProof="0" dirty="0">
                <a:ln>
                  <a:noFill/>
                </a:ln>
                <a:solidFill>
                  <a:schemeClr val="dk1"/>
                </a:solidFill>
                <a:effectLst/>
                <a:uLnTx/>
                <a:uFillTx/>
                <a:latin typeface="+mn-lt"/>
                <a:ea typeface="Calibri"/>
                <a:cs typeface="Calibri"/>
                <a:sym typeface="Calibri"/>
              </a:rPr>
            </a:br>
            <a:r>
              <a:rPr kumimoji="0" lang="en-US" sz="2800" b="0" i="0" u="none" strike="noStrike" kern="0" cap="none" spc="0" normalizeH="0" baseline="0" noProof="0" dirty="0" err="1">
                <a:ln>
                  <a:noFill/>
                </a:ln>
                <a:solidFill>
                  <a:schemeClr val="dk1"/>
                </a:solidFill>
                <a:effectLst/>
                <a:uLnTx/>
                <a:uFillTx/>
                <a:latin typeface="+mn-lt"/>
                <a:ea typeface="Calibri"/>
                <a:cs typeface="Calibri"/>
                <a:sym typeface="Calibri"/>
              </a:rPr>
              <a:t>Acciones</a:t>
            </a:r>
            <a:r>
              <a:rPr kumimoji="0" lang="en-US" sz="2800" b="0" i="0" u="none" strike="noStrike" kern="0" cap="none" spc="0" normalizeH="0" baseline="0" noProof="0" dirty="0">
                <a:ln>
                  <a:noFill/>
                </a:ln>
                <a:solidFill>
                  <a:schemeClr val="dk1"/>
                </a:solidFill>
                <a:effectLst/>
                <a:uLnTx/>
                <a:uFillTx/>
                <a:latin typeface="+mn-lt"/>
                <a:ea typeface="Calibri"/>
                <a:cs typeface="Calibri"/>
                <a:sym typeface="Calibri"/>
              </a:rPr>
              <a:t> 1-7 </a:t>
            </a:r>
          </a:p>
        </p:txBody>
      </p:sp>
      <p:sp>
        <p:nvSpPr>
          <p:cNvPr id="104" name="Google Shape;104;p2"/>
          <p:cNvSpPr txBox="1"/>
          <p:nvPr/>
        </p:nvSpPr>
        <p:spPr>
          <a:xfrm>
            <a:off x="5719156" y="1445595"/>
            <a:ext cx="6274351" cy="3785611"/>
          </a:xfrm>
          <a:prstGeom prst="rect">
            <a:avLst/>
          </a:prstGeom>
          <a:noFill/>
          <a:ln>
            <a:noFill/>
          </a:ln>
        </p:spPr>
        <p:txBody>
          <a:bodyPr spcFirstLastPara="1" wrap="square" lIns="91425" tIns="45700" rIns="91425" bIns="45700" anchor="t" anchorCtr="0">
            <a:spAutoFit/>
          </a:bodyPr>
          <a:lstStyle/>
          <a:p>
            <a:pPr marL="342900" indent="-342900">
              <a:buFont typeface="+mj-lt"/>
              <a:buAutoNum type="arabicPeriod"/>
            </a:pPr>
            <a:r>
              <a:rPr lang="en-US" sz="1600" dirty="0" err="1"/>
              <a:t>Aproximadamente</a:t>
            </a:r>
            <a:r>
              <a:rPr lang="en-US" sz="1600" dirty="0"/>
              <a:t> a las 9 a. m., </a:t>
            </a:r>
            <a:r>
              <a:rPr lang="en-US" sz="1600" dirty="0" err="1"/>
              <a:t>el</a:t>
            </a:r>
            <a:r>
              <a:rPr lang="en-US" sz="1600" dirty="0"/>
              <a:t> </a:t>
            </a:r>
            <a:r>
              <a:rPr lang="en-US" sz="1600" dirty="0" err="1"/>
              <a:t>Empleado</a:t>
            </a:r>
            <a:r>
              <a:rPr lang="en-US" sz="1600" dirty="0"/>
              <a:t> 1 se </a:t>
            </a:r>
            <a:r>
              <a:rPr lang="en-US" sz="1600" dirty="0" err="1"/>
              <a:t>encontraba</a:t>
            </a:r>
            <a:r>
              <a:rPr lang="en-US" sz="1600" dirty="0"/>
              <a:t> de pie del </a:t>
            </a:r>
            <a:r>
              <a:rPr lang="en-US" sz="1600" dirty="0" err="1"/>
              <a:t>lado</a:t>
            </a:r>
            <a:r>
              <a:rPr lang="en-US" sz="1600" dirty="0"/>
              <a:t> de entrada de la </a:t>
            </a:r>
            <a:r>
              <a:rPr lang="en-US" sz="1600" dirty="0" err="1"/>
              <a:t>sierra</a:t>
            </a:r>
            <a:r>
              <a:rPr lang="en-US" sz="1600" dirty="0"/>
              <a:t> de mesa. </a:t>
            </a:r>
          </a:p>
          <a:p>
            <a:pPr marL="342900" indent="-342900">
              <a:buFont typeface="+mj-lt"/>
              <a:buAutoNum type="arabicPeriod"/>
            </a:pPr>
            <a:r>
              <a:rPr lang="en-US" sz="1600" dirty="0"/>
              <a:t>El </a:t>
            </a:r>
            <a:r>
              <a:rPr lang="en-US" sz="1600" dirty="0" err="1"/>
              <a:t>Empleado</a:t>
            </a:r>
            <a:r>
              <a:rPr lang="en-US" sz="1600" dirty="0"/>
              <a:t> 1 </a:t>
            </a:r>
            <a:r>
              <a:rPr lang="en-US" sz="1600" dirty="0" err="1"/>
              <a:t>estaba</a:t>
            </a:r>
            <a:r>
              <a:rPr lang="en-US" sz="1600" dirty="0"/>
              <a:t> </a:t>
            </a:r>
            <a:r>
              <a:rPr lang="en-US" sz="1600" dirty="0" err="1"/>
              <a:t>cortando</a:t>
            </a:r>
            <a:r>
              <a:rPr lang="en-US" sz="1600" dirty="0"/>
              <a:t> </a:t>
            </a:r>
            <a:r>
              <a:rPr lang="en-US" sz="1600" dirty="0" err="1"/>
              <a:t>una</a:t>
            </a:r>
            <a:r>
              <a:rPr lang="en-US" sz="1600" dirty="0"/>
              <a:t> </a:t>
            </a:r>
            <a:r>
              <a:rPr lang="en-US" sz="1600" dirty="0" err="1"/>
              <a:t>tabla</a:t>
            </a:r>
            <a:r>
              <a:rPr lang="en-US" sz="1600" dirty="0"/>
              <a:t> de 5 pies de largo </a:t>
            </a:r>
            <a:r>
              <a:rPr lang="en-US" sz="1600" dirty="0" err="1"/>
              <a:t>en</a:t>
            </a:r>
            <a:r>
              <a:rPr lang="en-US" sz="1600" dirty="0"/>
              <a:t> 3 </a:t>
            </a:r>
            <a:r>
              <a:rPr lang="en-US" sz="1600" dirty="0" err="1"/>
              <a:t>trozos</a:t>
            </a:r>
            <a:r>
              <a:rPr lang="en-US" sz="1600" dirty="0"/>
              <a:t>.</a:t>
            </a:r>
          </a:p>
          <a:p>
            <a:pPr marL="342900" indent="-342900">
              <a:buFont typeface="+mj-lt"/>
              <a:buAutoNum type="arabicPeriod"/>
            </a:pPr>
            <a:r>
              <a:rPr lang="en-US" sz="1600" dirty="0"/>
              <a:t>El </a:t>
            </a:r>
            <a:r>
              <a:rPr lang="en-US" sz="1600" dirty="0" err="1"/>
              <a:t>Empleado</a:t>
            </a:r>
            <a:r>
              <a:rPr lang="en-US" sz="1600" dirty="0"/>
              <a:t> 1 </a:t>
            </a:r>
            <a:r>
              <a:rPr lang="en-US" sz="1600" dirty="0" err="1"/>
              <a:t>había</a:t>
            </a:r>
            <a:r>
              <a:rPr lang="en-US" sz="1600" dirty="0"/>
              <a:t> </a:t>
            </a:r>
            <a:r>
              <a:rPr lang="en-US" sz="1600" dirty="0" err="1"/>
              <a:t>hecho</a:t>
            </a:r>
            <a:r>
              <a:rPr lang="en-US" sz="1600" dirty="0"/>
              <a:t> 2 </a:t>
            </a:r>
            <a:r>
              <a:rPr lang="en-US" sz="1600" dirty="0" err="1"/>
              <a:t>cortes</a:t>
            </a:r>
            <a:r>
              <a:rPr lang="en-US" sz="1600" dirty="0"/>
              <a:t> y </a:t>
            </a:r>
            <a:r>
              <a:rPr lang="en-US" sz="1600" dirty="0" err="1"/>
              <a:t>estaba</a:t>
            </a:r>
            <a:r>
              <a:rPr lang="en-US" sz="1600" dirty="0"/>
              <a:t> a punto de </a:t>
            </a:r>
            <a:r>
              <a:rPr lang="en-US" sz="1600" dirty="0" err="1"/>
              <a:t>hacer</a:t>
            </a:r>
            <a:r>
              <a:rPr lang="en-US" sz="1600" dirty="0"/>
              <a:t> </a:t>
            </a:r>
            <a:r>
              <a:rPr lang="en-US" sz="1600" dirty="0" err="1"/>
              <a:t>el</a:t>
            </a:r>
            <a:r>
              <a:rPr lang="en-US" sz="1600" dirty="0"/>
              <a:t> </a:t>
            </a:r>
            <a:r>
              <a:rPr lang="en-US" sz="1600" dirty="0" err="1"/>
              <a:t>corte</a:t>
            </a:r>
            <a:r>
              <a:rPr lang="en-US" sz="1600" dirty="0"/>
              <a:t> final.</a:t>
            </a:r>
          </a:p>
          <a:p>
            <a:pPr marL="342900" indent="-342900">
              <a:buFont typeface="+mj-lt"/>
              <a:buAutoNum type="arabicPeriod"/>
            </a:pPr>
            <a:r>
              <a:rPr lang="en-US" sz="1600" dirty="0"/>
              <a:t>El </a:t>
            </a:r>
            <a:r>
              <a:rPr lang="en-US" sz="1600" dirty="0" err="1"/>
              <a:t>Empleado</a:t>
            </a:r>
            <a:r>
              <a:rPr lang="en-US" sz="1600" dirty="0"/>
              <a:t> 1 </a:t>
            </a:r>
            <a:r>
              <a:rPr lang="en-US" sz="1600" dirty="0" err="1"/>
              <a:t>colocó</a:t>
            </a:r>
            <a:r>
              <a:rPr lang="en-US" sz="1600" dirty="0"/>
              <a:t> la </a:t>
            </a:r>
            <a:r>
              <a:rPr lang="en-US" sz="1600" dirty="0" err="1"/>
              <a:t>tabla</a:t>
            </a:r>
            <a:r>
              <a:rPr lang="en-US" sz="1600" dirty="0"/>
              <a:t> </a:t>
            </a:r>
            <a:r>
              <a:rPr lang="en-US" sz="1600" dirty="0" err="1"/>
              <a:t>en</a:t>
            </a:r>
            <a:r>
              <a:rPr lang="en-US" sz="1600" dirty="0"/>
              <a:t> la </a:t>
            </a:r>
            <a:r>
              <a:rPr lang="en-US" sz="1600" dirty="0" err="1"/>
              <a:t>sierra</a:t>
            </a:r>
            <a:r>
              <a:rPr lang="en-US" sz="1600" dirty="0"/>
              <a:t> de mesa y, con la </a:t>
            </a:r>
            <a:r>
              <a:rPr lang="en-US" sz="1600" dirty="0" err="1"/>
              <a:t>cuchilla</a:t>
            </a:r>
            <a:r>
              <a:rPr lang="en-US" sz="1600" dirty="0"/>
              <a:t> de 10 </a:t>
            </a:r>
            <a:r>
              <a:rPr lang="en-US" sz="1600" dirty="0" err="1"/>
              <a:t>pulgadas</a:t>
            </a:r>
            <a:r>
              <a:rPr lang="en-US" sz="1600" dirty="0"/>
              <a:t>, </a:t>
            </a:r>
            <a:r>
              <a:rPr lang="en-US" sz="1600" dirty="0" err="1"/>
              <a:t>pasó</a:t>
            </a:r>
            <a:r>
              <a:rPr lang="en-US" sz="1600" dirty="0"/>
              <a:t> la </a:t>
            </a:r>
            <a:r>
              <a:rPr lang="en-US" sz="1600" dirty="0" err="1"/>
              <a:t>sierra</a:t>
            </a:r>
            <a:r>
              <a:rPr lang="en-US" sz="1600" dirty="0"/>
              <a:t> </a:t>
            </a:r>
            <a:r>
              <a:rPr lang="en-US" sz="1600" dirty="0" err="1"/>
              <a:t>por</a:t>
            </a:r>
            <a:r>
              <a:rPr lang="en-US" sz="1600" dirty="0"/>
              <a:t> </a:t>
            </a:r>
            <a:r>
              <a:rPr lang="en-US" sz="1600" dirty="0" err="1"/>
              <a:t>todo</a:t>
            </a:r>
            <a:r>
              <a:rPr lang="en-US" sz="1600" dirty="0"/>
              <a:t> </a:t>
            </a:r>
            <a:r>
              <a:rPr lang="en-US" sz="1600" dirty="0" err="1"/>
              <a:t>el</a:t>
            </a:r>
            <a:r>
              <a:rPr lang="en-US" sz="1600" dirty="0"/>
              <a:t> largo de la </a:t>
            </a:r>
            <a:r>
              <a:rPr lang="en-US" sz="1600" dirty="0" err="1"/>
              <a:t>tabla</a:t>
            </a:r>
            <a:r>
              <a:rPr lang="en-US" sz="1600" dirty="0"/>
              <a:t>.</a:t>
            </a:r>
          </a:p>
          <a:p>
            <a:pPr marL="342900" indent="-342900">
              <a:buFont typeface="+mj-lt"/>
              <a:buAutoNum type="arabicPeriod"/>
            </a:pPr>
            <a:r>
              <a:rPr lang="en-US" sz="1600" dirty="0"/>
              <a:t>El </a:t>
            </a:r>
            <a:r>
              <a:rPr lang="en-US" sz="1600" dirty="0" err="1"/>
              <a:t>Empleado</a:t>
            </a:r>
            <a:r>
              <a:rPr lang="en-US" sz="1600" dirty="0"/>
              <a:t> 1 se </a:t>
            </a:r>
            <a:r>
              <a:rPr lang="en-US" sz="1600" dirty="0" err="1"/>
              <a:t>acercó</a:t>
            </a:r>
            <a:r>
              <a:rPr lang="en-US" sz="1600" dirty="0"/>
              <a:t> para </a:t>
            </a:r>
            <a:r>
              <a:rPr lang="en-US" sz="1600" dirty="0" err="1"/>
              <a:t>retirar</a:t>
            </a:r>
            <a:r>
              <a:rPr lang="en-US" sz="1600" dirty="0"/>
              <a:t> </a:t>
            </a:r>
            <a:r>
              <a:rPr lang="en-US" sz="1600" dirty="0" err="1"/>
              <a:t>el</a:t>
            </a:r>
            <a:r>
              <a:rPr lang="en-US" sz="1600" dirty="0"/>
              <a:t> </a:t>
            </a:r>
            <a:r>
              <a:rPr lang="en-US" sz="1600" dirty="0" err="1"/>
              <a:t>recorte</a:t>
            </a:r>
            <a:r>
              <a:rPr lang="en-US" sz="1600" dirty="0"/>
              <a:t> y, al </a:t>
            </a:r>
            <a:r>
              <a:rPr lang="en-US" sz="1600" dirty="0" err="1"/>
              <a:t>tocarlo</a:t>
            </a:r>
            <a:r>
              <a:rPr lang="en-US" sz="1600" dirty="0"/>
              <a:t>, </a:t>
            </a:r>
            <a:r>
              <a:rPr lang="en-US" sz="1600" dirty="0" err="1"/>
              <a:t>golpeó</a:t>
            </a:r>
            <a:r>
              <a:rPr lang="en-US" sz="1600" dirty="0"/>
              <a:t> la </a:t>
            </a:r>
            <a:r>
              <a:rPr lang="en-US" sz="1600" dirty="0" err="1"/>
              <a:t>cuchilla</a:t>
            </a:r>
            <a:r>
              <a:rPr lang="en-US" sz="1600" dirty="0"/>
              <a:t> </a:t>
            </a:r>
            <a:r>
              <a:rPr lang="en-US" sz="1600" dirty="0" err="1"/>
              <a:t>giratoria</a:t>
            </a:r>
            <a:r>
              <a:rPr lang="en-US" sz="1600" dirty="0"/>
              <a:t>. </a:t>
            </a:r>
          </a:p>
          <a:p>
            <a:pPr marL="342900" indent="-342900">
              <a:buFont typeface="+mj-lt"/>
              <a:buAutoNum type="arabicPeriod"/>
            </a:pPr>
            <a:r>
              <a:rPr lang="en-US" sz="1600" dirty="0"/>
              <a:t>La </a:t>
            </a:r>
            <a:r>
              <a:rPr lang="en-US" sz="1600" dirty="0" err="1"/>
              <a:t>cuchilla</a:t>
            </a:r>
            <a:r>
              <a:rPr lang="en-US" sz="1600" dirty="0"/>
              <a:t>, que </a:t>
            </a:r>
            <a:r>
              <a:rPr lang="en-US" sz="1600" dirty="0" err="1"/>
              <a:t>giraba</a:t>
            </a:r>
            <a:r>
              <a:rPr lang="en-US" sz="1600" dirty="0"/>
              <a:t> a 3500 rpm, </a:t>
            </a:r>
            <a:r>
              <a:rPr lang="en-US" sz="1600" dirty="0" err="1"/>
              <a:t>hizo</a:t>
            </a:r>
            <a:r>
              <a:rPr lang="en-US" sz="1600" dirty="0"/>
              <a:t> que la </a:t>
            </a:r>
            <a:r>
              <a:rPr lang="en-US" sz="1600" dirty="0" err="1"/>
              <a:t>tabla</a:t>
            </a:r>
            <a:r>
              <a:rPr lang="en-US" sz="1600" dirty="0"/>
              <a:t> </a:t>
            </a:r>
            <a:r>
              <a:rPr lang="en-US" sz="1600" dirty="0" err="1"/>
              <a:t>cortada</a:t>
            </a:r>
            <a:r>
              <a:rPr lang="en-US" sz="1600" dirty="0"/>
              <a:t> </a:t>
            </a:r>
            <a:r>
              <a:rPr lang="en-US" sz="1600" dirty="0" err="1"/>
              <a:t>fuera</a:t>
            </a:r>
            <a:r>
              <a:rPr lang="en-US" sz="1600" dirty="0"/>
              <a:t> </a:t>
            </a:r>
            <a:r>
              <a:rPr lang="en-US" sz="1600" dirty="0" err="1"/>
              <a:t>expulsada</a:t>
            </a:r>
            <a:r>
              <a:rPr lang="en-US" sz="1600" dirty="0"/>
              <a:t> </a:t>
            </a:r>
            <a:r>
              <a:rPr lang="en-US" sz="1600" dirty="0" err="1"/>
              <a:t>hacia</a:t>
            </a:r>
            <a:r>
              <a:rPr lang="en-US" sz="1600" dirty="0"/>
              <a:t> </a:t>
            </a:r>
            <a:r>
              <a:rPr lang="en-US" sz="1600" dirty="0" err="1"/>
              <a:t>el</a:t>
            </a:r>
            <a:r>
              <a:rPr lang="en-US" sz="1600" dirty="0"/>
              <a:t> </a:t>
            </a:r>
            <a:r>
              <a:rPr lang="en-US" sz="1600" dirty="0" err="1"/>
              <a:t>Empleado</a:t>
            </a:r>
            <a:r>
              <a:rPr lang="en-US" sz="1600" dirty="0"/>
              <a:t> 1.</a:t>
            </a:r>
          </a:p>
          <a:p>
            <a:pPr marL="342900" indent="-342900">
              <a:buFont typeface="+mj-lt"/>
              <a:buAutoNum type="arabicPeriod"/>
            </a:pPr>
            <a:r>
              <a:rPr lang="en-US" sz="1600" dirty="0"/>
              <a:t>La </a:t>
            </a:r>
            <a:r>
              <a:rPr lang="en-US" sz="1600" dirty="0" err="1"/>
              <a:t>tabla</a:t>
            </a:r>
            <a:r>
              <a:rPr lang="en-US" sz="1600" dirty="0"/>
              <a:t> </a:t>
            </a:r>
            <a:r>
              <a:rPr lang="en-US" sz="1600" dirty="0" err="1"/>
              <a:t>cortó</a:t>
            </a:r>
            <a:r>
              <a:rPr lang="en-US" sz="1600" dirty="0"/>
              <a:t> </a:t>
            </a:r>
            <a:r>
              <a:rPr lang="en-US" sz="1600" dirty="0" err="1"/>
              <a:t>el</a:t>
            </a:r>
            <a:r>
              <a:rPr lang="en-US" sz="1600" dirty="0"/>
              <a:t> </a:t>
            </a:r>
            <a:r>
              <a:rPr lang="en-US" sz="1600" dirty="0" err="1"/>
              <a:t>cinturón</a:t>
            </a:r>
            <a:r>
              <a:rPr lang="en-US" sz="1600" dirty="0"/>
              <a:t> y la </a:t>
            </a:r>
            <a:r>
              <a:rPr lang="en-US" sz="1600" dirty="0" err="1"/>
              <a:t>banda</a:t>
            </a:r>
            <a:r>
              <a:rPr lang="en-US" sz="1600" dirty="0"/>
              <a:t> de </a:t>
            </a:r>
            <a:r>
              <a:rPr lang="en-US" sz="1600" dirty="0" err="1"/>
              <a:t>cuero</a:t>
            </a:r>
            <a:r>
              <a:rPr lang="en-US" sz="1600" dirty="0"/>
              <a:t> del </a:t>
            </a:r>
            <a:r>
              <a:rPr lang="en-US" sz="1600" dirty="0" err="1"/>
              <a:t>Empleado</a:t>
            </a:r>
            <a:r>
              <a:rPr lang="en-US" sz="1600" dirty="0"/>
              <a:t> 1, y le </a:t>
            </a:r>
            <a:r>
              <a:rPr lang="en-US" sz="1600" dirty="0" err="1"/>
              <a:t>atravesó</a:t>
            </a:r>
            <a:r>
              <a:rPr lang="en-US" sz="1600" dirty="0"/>
              <a:t> </a:t>
            </a:r>
            <a:r>
              <a:rPr lang="en-US" sz="1600" dirty="0" err="1"/>
              <a:t>el</a:t>
            </a:r>
            <a:r>
              <a:rPr lang="en-US" sz="1600" dirty="0"/>
              <a:t> abdomen </a:t>
            </a:r>
            <a:r>
              <a:rPr lang="en-US" sz="1600" dirty="0" err="1"/>
              <a:t>aproximadamente</a:t>
            </a:r>
            <a:r>
              <a:rPr lang="en-US" sz="1600" dirty="0"/>
              <a:t> 4.5 </a:t>
            </a:r>
            <a:r>
              <a:rPr lang="en-US" sz="1600" dirty="0" err="1"/>
              <a:t>pulgadas</a:t>
            </a:r>
            <a:endParaRPr lang="en-US" sz="1600" dirty="0"/>
          </a:p>
        </p:txBody>
      </p:sp>
      <p:pic>
        <p:nvPicPr>
          <p:cNvPr id="4" name="Picture 3">
            <a:extLst>
              <a:ext uri="{FF2B5EF4-FFF2-40B4-BE49-F238E27FC236}">
                <a16:creationId xmlns:a16="http://schemas.microsoft.com/office/drawing/2014/main" id="{1FE85013-B1E0-4B7A-85E5-A2D1ED3A1D1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5" y="0"/>
            <a:ext cx="5525558" cy="5935421"/>
          </a:xfrm>
          <a:prstGeom prst="rect">
            <a:avLst/>
          </a:prstGeom>
        </p:spPr>
      </p:pic>
      <p:sp>
        <p:nvSpPr>
          <p:cNvPr id="2" name="Google Shape;102;p2">
            <a:extLst>
              <a:ext uri="{FF2B5EF4-FFF2-40B4-BE49-F238E27FC236}">
                <a16:creationId xmlns:a16="http://schemas.microsoft.com/office/drawing/2014/main" id="{6BBD9D9E-1667-50DC-6485-426C3B0409BA}"/>
              </a:ext>
            </a:extLst>
          </p:cNvPr>
          <p:cNvSpPr txBox="1"/>
          <p:nvPr/>
        </p:nvSpPr>
        <p:spPr>
          <a:xfrm>
            <a:off x="202630" y="5960955"/>
            <a:ext cx="7063932"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INVESTIGACIÓN DE ACCIDENTES: </a:t>
            </a:r>
            <a:br>
              <a:rPr lang="en-US" sz="2800" b="1" i="1" u="none" strike="noStrike" cap="none" dirty="0">
                <a:solidFill>
                  <a:schemeClr val="lt1"/>
                </a:solidFill>
                <a:latin typeface="Verdana"/>
                <a:ea typeface="Verdana"/>
                <a:cs typeface="Verdana"/>
                <a:sym typeface="Verdana"/>
              </a:rPr>
            </a:br>
            <a:r>
              <a:rPr lang="en-US" sz="2800" b="1" i="1" u="none" strike="noStrike" cap="none" dirty="0" err="1">
                <a:solidFill>
                  <a:schemeClr val="lt1"/>
                </a:solidFill>
                <a:latin typeface="Verdana"/>
                <a:ea typeface="Verdana"/>
                <a:cs typeface="Verdana"/>
                <a:sym typeface="Verdana"/>
              </a:rPr>
              <a:t>análisis</a:t>
            </a:r>
            <a:r>
              <a:rPr lang="en-US" sz="2800" b="1" i="1" u="none" strike="noStrike" cap="none" dirty="0">
                <a:solidFill>
                  <a:schemeClr val="lt1"/>
                </a:solidFill>
                <a:latin typeface="Verdana"/>
                <a:ea typeface="Verdana"/>
                <a:cs typeface="Verdana"/>
                <a:sym typeface="Verdana"/>
              </a:rPr>
              <a:t> de </a:t>
            </a:r>
            <a:r>
              <a:rPr lang="en-US" sz="2800" b="1" i="1" u="none" strike="noStrike" cap="none" dirty="0" err="1">
                <a:solidFill>
                  <a:schemeClr val="lt1"/>
                </a:solidFill>
                <a:latin typeface="Verdana"/>
                <a:ea typeface="Verdana"/>
                <a:cs typeface="Verdana"/>
                <a:sym typeface="Verdana"/>
              </a:rPr>
              <a:t>los</a:t>
            </a:r>
            <a:r>
              <a:rPr lang="en-US" sz="2800" b="1" i="1" u="none" strike="noStrike" cap="none" dirty="0">
                <a:solidFill>
                  <a:schemeClr val="lt1"/>
                </a:solidFill>
                <a:latin typeface="Verdana"/>
                <a:ea typeface="Verdana"/>
                <a:cs typeface="Verdana"/>
                <a:sym typeface="Verdana"/>
              </a:rPr>
              <a:t> </a:t>
            </a:r>
            <a:r>
              <a:rPr lang="en-US" sz="2800" b="1" i="1" u="none" strike="noStrike" cap="none" dirty="0" err="1">
                <a:solidFill>
                  <a:schemeClr val="lt1"/>
                </a:solidFill>
                <a:latin typeface="Verdana"/>
                <a:ea typeface="Verdana"/>
                <a:cs typeface="Verdana"/>
                <a:sym typeface="Verdana"/>
              </a:rPr>
              <a:t>hechos</a:t>
            </a:r>
            <a:r>
              <a:rPr lang="en-US" sz="2800" b="1" i="1" u="none" strike="noStrike" cap="none" dirty="0">
                <a:solidFill>
                  <a:schemeClr val="lt1"/>
                </a:solidFill>
                <a:latin typeface="Verdana"/>
                <a:ea typeface="Verdana"/>
                <a:cs typeface="Verdana"/>
                <a:sym typeface="Verdana"/>
              </a:rPr>
              <a:t> del </a:t>
            </a:r>
            <a:r>
              <a:rPr lang="en-US" sz="2800" b="1" i="1" u="none" strike="noStrike" cap="none" dirty="0" err="1">
                <a:solidFill>
                  <a:schemeClr val="lt1"/>
                </a:solidFill>
                <a:latin typeface="Verdana"/>
                <a:ea typeface="Verdana"/>
                <a:cs typeface="Verdana"/>
                <a:sym typeface="Verdana"/>
              </a:rPr>
              <a:t>evento</a:t>
            </a:r>
            <a:endParaRPr sz="1400" b="0" i="0" u="none" strike="noStrike" cap="none" dirty="0">
              <a:solidFill>
                <a:srgbClr val="000000"/>
              </a:solidFill>
              <a:latin typeface="Arial"/>
              <a:ea typeface="Arial"/>
              <a:cs typeface="Arial"/>
              <a:sym typeface="Arial"/>
            </a:endParaRPr>
          </a:p>
        </p:txBody>
      </p:sp>
      <p:pic>
        <p:nvPicPr>
          <p:cNvPr id="8" name="Picture 7" descr="Módulo 2">
            <a:extLst>
              <a:ext uri="{FF2B5EF4-FFF2-40B4-BE49-F238E27FC236}">
                <a16:creationId xmlns:a16="http://schemas.microsoft.com/office/drawing/2014/main" id="{974B7EA8-1BE2-4860-882E-16BB670CD9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1188" y="5931125"/>
            <a:ext cx="4080812" cy="1000200"/>
          </a:xfrm>
          <a:prstGeom prst="rect">
            <a:avLst/>
          </a:prstGeom>
        </p:spPr>
      </p:pic>
    </p:spTree>
    <p:extLst>
      <p:ext uri="{BB962C8B-B14F-4D97-AF65-F5344CB8AC3E}">
        <p14:creationId xmlns:p14="http://schemas.microsoft.com/office/powerpoint/2010/main" val="6956592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5" name="Title 4">
            <a:extLst>
              <a:ext uri="{FF2B5EF4-FFF2-40B4-BE49-F238E27FC236}">
                <a16:creationId xmlns:a16="http://schemas.microsoft.com/office/drawing/2014/main" id="{ACDB36F1-6D2B-4258-386B-BD69E2F45EC9}"/>
              </a:ext>
            </a:extLst>
          </p:cNvPr>
          <p:cNvSpPr txBox="1">
            <a:spLocks noGrp="1"/>
          </p:cNvSpPr>
          <p:nvPr>
            <p:ph type="title" idx="4294967295"/>
          </p:nvPr>
        </p:nvSpPr>
        <p:spPr>
          <a:xfrm>
            <a:off x="5719156" y="222349"/>
            <a:ext cx="6096000" cy="95410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en-US" sz="2800" b="0" i="0" u="none" strike="noStrike" kern="0" cap="none" spc="0" normalizeH="0" baseline="0" noProof="0" dirty="0" err="1">
                <a:ln>
                  <a:noFill/>
                </a:ln>
                <a:solidFill>
                  <a:schemeClr val="dk1"/>
                </a:solidFill>
                <a:effectLst/>
                <a:uLnTx/>
                <a:uFillTx/>
                <a:latin typeface="+mn-lt"/>
                <a:ea typeface="Calibri"/>
                <a:cs typeface="Calibri"/>
                <a:sym typeface="Calibri"/>
              </a:rPr>
              <a:t>Ejemplo</a:t>
            </a:r>
            <a:r>
              <a:rPr kumimoji="0" lang="en-US" sz="2800" b="0" i="0" u="none" strike="noStrike" kern="0" cap="none" spc="0" normalizeH="0" baseline="0" noProof="0" dirty="0">
                <a:ln>
                  <a:noFill/>
                </a:ln>
                <a:solidFill>
                  <a:schemeClr val="dk1"/>
                </a:solidFill>
                <a:effectLst/>
                <a:uLnTx/>
                <a:uFillTx/>
                <a:latin typeface="+mn-lt"/>
                <a:ea typeface="Calibri"/>
                <a:cs typeface="Calibri"/>
                <a:sym typeface="Calibri"/>
              </a:rPr>
              <a:t> de </a:t>
            </a:r>
            <a:r>
              <a:rPr kumimoji="0" lang="en-US" sz="2800" b="0" i="0" u="none" strike="noStrike" kern="0" cap="none" spc="0" normalizeH="0" baseline="0" noProof="0" dirty="0" err="1">
                <a:ln>
                  <a:noFill/>
                </a:ln>
                <a:solidFill>
                  <a:schemeClr val="dk1"/>
                </a:solidFill>
                <a:effectLst/>
                <a:uLnTx/>
                <a:uFillTx/>
                <a:latin typeface="+mn-lt"/>
                <a:ea typeface="Calibri"/>
                <a:cs typeface="Calibri"/>
                <a:sym typeface="Calibri"/>
              </a:rPr>
              <a:t>Investigación</a:t>
            </a:r>
            <a:r>
              <a:rPr kumimoji="0" lang="en-US" sz="2800" b="0" i="0" u="none" strike="noStrike" kern="0" cap="none" spc="0" normalizeH="0" baseline="0" noProof="0" dirty="0">
                <a:ln>
                  <a:noFill/>
                </a:ln>
                <a:solidFill>
                  <a:schemeClr val="dk1"/>
                </a:solidFill>
                <a:effectLst/>
                <a:uLnTx/>
                <a:uFillTx/>
                <a:latin typeface="+mn-lt"/>
                <a:ea typeface="Calibri"/>
                <a:cs typeface="Calibri"/>
                <a:sym typeface="Calibri"/>
              </a:rPr>
              <a:t>: </a:t>
            </a:r>
            <a:br>
              <a:rPr kumimoji="0" lang="en-US" sz="2800" b="0" i="0" u="none" strike="noStrike" kern="0" cap="none" spc="0" normalizeH="0" baseline="0" noProof="0" dirty="0">
                <a:ln>
                  <a:noFill/>
                </a:ln>
                <a:solidFill>
                  <a:schemeClr val="dk1"/>
                </a:solidFill>
                <a:effectLst/>
                <a:uLnTx/>
                <a:uFillTx/>
                <a:latin typeface="+mn-lt"/>
                <a:ea typeface="Calibri"/>
                <a:cs typeface="Calibri"/>
                <a:sym typeface="Calibri"/>
              </a:rPr>
            </a:br>
            <a:r>
              <a:rPr kumimoji="0" lang="en-US" sz="2800" b="0" i="0" u="none" strike="noStrike" kern="0" cap="none" spc="0" normalizeH="0" baseline="0" noProof="0" dirty="0" err="1">
                <a:ln>
                  <a:noFill/>
                </a:ln>
                <a:solidFill>
                  <a:schemeClr val="dk1"/>
                </a:solidFill>
                <a:effectLst/>
                <a:uLnTx/>
                <a:uFillTx/>
                <a:latin typeface="+mn-lt"/>
                <a:ea typeface="Calibri"/>
                <a:cs typeface="Calibri"/>
                <a:sym typeface="Calibri"/>
              </a:rPr>
              <a:t>Acciones</a:t>
            </a:r>
            <a:r>
              <a:rPr kumimoji="0" lang="en-US" sz="2800" b="0" i="0" u="none" strike="noStrike" kern="0" cap="none" spc="0" normalizeH="0" baseline="0" noProof="0" dirty="0">
                <a:ln>
                  <a:noFill/>
                </a:ln>
                <a:solidFill>
                  <a:schemeClr val="dk1"/>
                </a:solidFill>
                <a:effectLst/>
                <a:uLnTx/>
                <a:uFillTx/>
                <a:latin typeface="+mn-lt"/>
                <a:ea typeface="Calibri"/>
                <a:cs typeface="Calibri"/>
                <a:sym typeface="Calibri"/>
              </a:rPr>
              <a:t> 8-12</a:t>
            </a:r>
          </a:p>
        </p:txBody>
      </p:sp>
      <p:sp>
        <p:nvSpPr>
          <p:cNvPr id="104" name="Google Shape;104;p2"/>
          <p:cNvSpPr txBox="1"/>
          <p:nvPr/>
        </p:nvSpPr>
        <p:spPr>
          <a:xfrm>
            <a:off x="5719156" y="1340834"/>
            <a:ext cx="6472844" cy="4447331"/>
          </a:xfrm>
          <a:prstGeom prst="rect">
            <a:avLst/>
          </a:prstGeom>
          <a:noFill/>
          <a:ln>
            <a:noFill/>
          </a:ln>
        </p:spPr>
        <p:txBody>
          <a:bodyPr spcFirstLastPara="1" wrap="square" lIns="91425" tIns="45700" rIns="91425" bIns="45700" anchor="t" anchorCtr="0">
            <a:spAutoFit/>
          </a:bodyPr>
          <a:lstStyle/>
          <a:p>
            <a:r>
              <a:rPr lang="en-US" sz="1600" dirty="0"/>
              <a:t>8. El </a:t>
            </a:r>
            <a:r>
              <a:rPr lang="en-US" sz="1600" dirty="0" err="1"/>
              <a:t>Empleado</a:t>
            </a:r>
            <a:r>
              <a:rPr lang="en-US" sz="1600" dirty="0"/>
              <a:t> 1 </a:t>
            </a:r>
            <a:r>
              <a:rPr lang="en-US" sz="1600" dirty="0" err="1"/>
              <a:t>cayó</a:t>
            </a:r>
            <a:r>
              <a:rPr lang="en-US" sz="1600" dirty="0"/>
              <a:t> </a:t>
            </a:r>
            <a:r>
              <a:rPr lang="en-US" sz="1600" dirty="0" err="1"/>
              <a:t>hacia</a:t>
            </a:r>
            <a:r>
              <a:rPr lang="en-US" sz="1600" dirty="0"/>
              <a:t> </a:t>
            </a:r>
            <a:r>
              <a:rPr lang="en-US" sz="1600" dirty="0" err="1"/>
              <a:t>atrás</a:t>
            </a:r>
            <a:r>
              <a:rPr lang="en-US" sz="1600" dirty="0"/>
              <a:t> y, </a:t>
            </a:r>
            <a:r>
              <a:rPr lang="en-US" sz="1600" dirty="0" err="1"/>
              <a:t>mientras</a:t>
            </a:r>
            <a:r>
              <a:rPr lang="en-US" sz="1600" dirty="0"/>
              <a:t> </a:t>
            </a:r>
            <a:r>
              <a:rPr lang="en-US" sz="1600" dirty="0" err="1"/>
              <a:t>caía</a:t>
            </a:r>
            <a:r>
              <a:rPr lang="en-US" sz="1600" dirty="0"/>
              <a:t> al </a:t>
            </a:r>
            <a:r>
              <a:rPr lang="en-US" sz="1600" dirty="0" err="1"/>
              <a:t>suelo</a:t>
            </a:r>
            <a:r>
              <a:rPr lang="en-US" sz="1600" dirty="0"/>
              <a:t>, se </a:t>
            </a:r>
            <a:r>
              <a:rPr lang="en-US" sz="1600" dirty="0" err="1"/>
              <a:t>sacó</a:t>
            </a:r>
            <a:r>
              <a:rPr lang="en-US" sz="1600" dirty="0"/>
              <a:t> la </a:t>
            </a:r>
            <a:r>
              <a:rPr lang="en-US" sz="1600" dirty="0" err="1"/>
              <a:t>tabla</a:t>
            </a:r>
            <a:r>
              <a:rPr lang="en-US" sz="1600" dirty="0"/>
              <a:t> del abdomen.</a:t>
            </a:r>
          </a:p>
          <a:p>
            <a:r>
              <a:rPr lang="en-US" sz="1600" dirty="0"/>
              <a:t>9. El </a:t>
            </a:r>
            <a:r>
              <a:rPr lang="en-US" sz="1600" dirty="0" err="1"/>
              <a:t>Empleado</a:t>
            </a:r>
            <a:r>
              <a:rPr lang="en-US" sz="1600" dirty="0"/>
              <a:t> 2 </a:t>
            </a:r>
            <a:r>
              <a:rPr lang="en-US" sz="1600" dirty="0" err="1"/>
              <a:t>oyó</a:t>
            </a:r>
            <a:r>
              <a:rPr lang="en-US" sz="1600" dirty="0"/>
              <a:t> la </a:t>
            </a:r>
            <a:r>
              <a:rPr lang="en-US" sz="1600" dirty="0" err="1"/>
              <a:t>sierra</a:t>
            </a:r>
            <a:r>
              <a:rPr lang="en-US" sz="1600" dirty="0"/>
              <a:t> y </a:t>
            </a:r>
            <a:r>
              <a:rPr lang="en-US" sz="1600" dirty="0" err="1"/>
              <a:t>los</a:t>
            </a:r>
            <a:r>
              <a:rPr lang="en-US" sz="1600" dirty="0"/>
              <a:t> </a:t>
            </a:r>
            <a:r>
              <a:rPr lang="en-US" sz="1600" dirty="0" err="1"/>
              <a:t>gritos</a:t>
            </a:r>
            <a:r>
              <a:rPr lang="en-US" sz="1600" dirty="0"/>
              <a:t> del </a:t>
            </a:r>
            <a:r>
              <a:rPr lang="en-US" sz="1600" dirty="0" err="1"/>
              <a:t>Empleado</a:t>
            </a:r>
            <a:r>
              <a:rPr lang="en-US" sz="1600" dirty="0"/>
              <a:t> 1 </a:t>
            </a:r>
            <a:r>
              <a:rPr lang="en-US" sz="1600" dirty="0" err="1"/>
              <a:t>desde</a:t>
            </a:r>
            <a:r>
              <a:rPr lang="en-US" sz="1600" dirty="0"/>
              <a:t> la </a:t>
            </a:r>
            <a:r>
              <a:rPr lang="en-US" sz="1600" dirty="0" err="1"/>
              <a:t>sala</a:t>
            </a:r>
            <a:r>
              <a:rPr lang="en-US" sz="1600" dirty="0"/>
              <a:t> </a:t>
            </a:r>
            <a:r>
              <a:rPr lang="en-US" sz="1600" dirty="0" err="1"/>
              <a:t>contigua</a:t>
            </a:r>
            <a:r>
              <a:rPr lang="en-US" sz="1600" dirty="0"/>
              <a:t> y </a:t>
            </a:r>
            <a:r>
              <a:rPr lang="en-US" sz="1600" dirty="0" err="1"/>
              <a:t>corrió</a:t>
            </a:r>
            <a:r>
              <a:rPr lang="en-US" sz="1600" dirty="0"/>
              <a:t> </a:t>
            </a:r>
            <a:r>
              <a:rPr lang="en-US" sz="1600" dirty="0" err="1"/>
              <a:t>hacia</a:t>
            </a:r>
            <a:r>
              <a:rPr lang="en-US" sz="1600" dirty="0"/>
              <a:t> </a:t>
            </a:r>
            <a:r>
              <a:rPr lang="en-US" sz="1600" dirty="0" err="1"/>
              <a:t>el</a:t>
            </a:r>
            <a:r>
              <a:rPr lang="en-US" sz="1600" dirty="0"/>
              <a:t> </a:t>
            </a:r>
            <a:r>
              <a:rPr lang="en-US" sz="1600" dirty="0" err="1"/>
              <a:t>Empleado</a:t>
            </a:r>
            <a:r>
              <a:rPr lang="en-US" sz="1600" dirty="0"/>
              <a:t> 1.</a:t>
            </a:r>
          </a:p>
          <a:p>
            <a:r>
              <a:rPr lang="en-US" sz="1600" dirty="0"/>
              <a:t>10. </a:t>
            </a:r>
            <a:r>
              <a:rPr lang="en-US" sz="1600" dirty="0" err="1"/>
              <a:t>Después</a:t>
            </a:r>
            <a:r>
              <a:rPr lang="en-US" sz="1600" dirty="0"/>
              <a:t> de </a:t>
            </a:r>
            <a:r>
              <a:rPr lang="en-US" sz="1600" dirty="0" err="1"/>
              <a:t>evaluar</a:t>
            </a:r>
            <a:r>
              <a:rPr lang="en-US" sz="1600" dirty="0"/>
              <a:t> la </a:t>
            </a:r>
            <a:r>
              <a:rPr lang="en-US" sz="1600" dirty="0" err="1"/>
              <a:t>herida</a:t>
            </a:r>
            <a:r>
              <a:rPr lang="en-US" sz="1600" dirty="0"/>
              <a:t> del </a:t>
            </a:r>
            <a:r>
              <a:rPr lang="en-US" sz="1600" dirty="0" err="1"/>
              <a:t>Empleado</a:t>
            </a:r>
            <a:r>
              <a:rPr lang="en-US" sz="1600" dirty="0"/>
              <a:t> 1, </a:t>
            </a:r>
            <a:r>
              <a:rPr lang="en-US" sz="1600" dirty="0" err="1"/>
              <a:t>el</a:t>
            </a:r>
            <a:r>
              <a:rPr lang="en-US" sz="1600" dirty="0"/>
              <a:t> </a:t>
            </a:r>
            <a:r>
              <a:rPr lang="en-US" sz="1600" dirty="0" err="1"/>
              <a:t>Empleado</a:t>
            </a:r>
            <a:r>
              <a:rPr lang="en-US" sz="1600" dirty="0"/>
              <a:t> 2 </a:t>
            </a:r>
            <a:r>
              <a:rPr lang="en-US" sz="1600" dirty="0" err="1"/>
              <a:t>llamó</a:t>
            </a:r>
            <a:r>
              <a:rPr lang="en-US" sz="1600" dirty="0"/>
              <a:t> al supervisor del taller </a:t>
            </a:r>
            <a:r>
              <a:rPr lang="en-US" sz="1600" dirty="0" err="1"/>
              <a:t>cercano</a:t>
            </a:r>
            <a:r>
              <a:rPr lang="en-US" sz="1600" dirty="0"/>
              <a:t>.</a:t>
            </a:r>
          </a:p>
          <a:p>
            <a:r>
              <a:rPr lang="en-US" sz="1600" dirty="0"/>
              <a:t>11. El supervisor, </a:t>
            </a:r>
            <a:r>
              <a:rPr lang="en-US" sz="1600" dirty="0" err="1"/>
              <a:t>después</a:t>
            </a:r>
            <a:r>
              <a:rPr lang="en-US" sz="1600" dirty="0"/>
              <a:t> de </a:t>
            </a:r>
            <a:r>
              <a:rPr lang="en-US" sz="1600" dirty="0" err="1"/>
              <a:t>ver</a:t>
            </a:r>
            <a:r>
              <a:rPr lang="en-US" sz="1600" dirty="0"/>
              <a:t> la </a:t>
            </a:r>
            <a:r>
              <a:rPr lang="en-US" sz="1600" dirty="0" err="1"/>
              <a:t>lesión</a:t>
            </a:r>
            <a:r>
              <a:rPr lang="en-US" sz="1600" dirty="0"/>
              <a:t>, </a:t>
            </a:r>
            <a:r>
              <a:rPr lang="en-US" sz="1600" dirty="0" err="1"/>
              <a:t>llamó</a:t>
            </a:r>
            <a:r>
              <a:rPr lang="en-US" sz="1600" dirty="0"/>
              <a:t> al 911 y </a:t>
            </a:r>
            <a:r>
              <a:rPr lang="en-US" sz="1600" dirty="0" err="1"/>
              <a:t>luego</a:t>
            </a:r>
            <a:r>
              <a:rPr lang="en-US" sz="1600" dirty="0"/>
              <a:t> </a:t>
            </a:r>
            <a:r>
              <a:rPr lang="en-US" sz="1600" dirty="0" err="1"/>
              <a:t>intentó</a:t>
            </a:r>
            <a:r>
              <a:rPr lang="en-US" sz="1600" dirty="0"/>
              <a:t> que </a:t>
            </a:r>
            <a:r>
              <a:rPr lang="en-US" sz="1600" dirty="0" err="1"/>
              <a:t>el</a:t>
            </a:r>
            <a:r>
              <a:rPr lang="en-US" sz="1600" dirty="0"/>
              <a:t> </a:t>
            </a:r>
            <a:r>
              <a:rPr lang="en-US" sz="1600" dirty="0" err="1"/>
              <a:t>Empleado</a:t>
            </a:r>
            <a:r>
              <a:rPr lang="en-US" sz="1600" dirty="0"/>
              <a:t> 1 </a:t>
            </a:r>
            <a:r>
              <a:rPr lang="en-US" sz="1600" dirty="0" err="1"/>
              <a:t>estuviera</a:t>
            </a:r>
            <a:r>
              <a:rPr lang="en-US" sz="1600" dirty="0"/>
              <a:t> </a:t>
            </a:r>
            <a:r>
              <a:rPr lang="en-US" sz="1600" dirty="0" err="1"/>
              <a:t>cómodo</a:t>
            </a:r>
            <a:r>
              <a:rPr lang="en-US" sz="1600" dirty="0"/>
              <a:t> hasta la </a:t>
            </a:r>
            <a:r>
              <a:rPr lang="en-US" sz="1600" dirty="0" err="1"/>
              <a:t>llegada</a:t>
            </a:r>
            <a:r>
              <a:rPr lang="en-US" sz="1600" dirty="0"/>
              <a:t> de la </a:t>
            </a:r>
            <a:r>
              <a:rPr lang="en-US" sz="1600" dirty="0" err="1"/>
              <a:t>ambulancia</a:t>
            </a:r>
            <a:r>
              <a:rPr lang="en-US" sz="1600" dirty="0"/>
              <a:t>.</a:t>
            </a:r>
          </a:p>
          <a:p>
            <a:r>
              <a:rPr lang="en-US" sz="1600" dirty="0"/>
              <a:t>12. Los </a:t>
            </a:r>
            <a:r>
              <a:rPr lang="en-US" sz="1600" dirty="0" err="1"/>
              <a:t>paramédicos</a:t>
            </a:r>
            <a:r>
              <a:rPr lang="en-US" sz="1600" dirty="0"/>
              <a:t> </a:t>
            </a:r>
            <a:r>
              <a:rPr lang="en-US" sz="1600" dirty="0" err="1"/>
              <a:t>llegaron</a:t>
            </a:r>
            <a:r>
              <a:rPr lang="en-US" sz="1600" dirty="0"/>
              <a:t> a la </a:t>
            </a:r>
            <a:r>
              <a:rPr lang="en-US" sz="1600" dirty="0" err="1"/>
              <a:t>escena</a:t>
            </a:r>
            <a:r>
              <a:rPr lang="en-US" sz="1600" dirty="0"/>
              <a:t>, </a:t>
            </a:r>
            <a:r>
              <a:rPr lang="en-US" sz="1600" dirty="0" err="1"/>
              <a:t>estabilizaron</a:t>
            </a:r>
            <a:r>
              <a:rPr lang="en-US" sz="1600" dirty="0"/>
              <a:t> al </a:t>
            </a:r>
            <a:r>
              <a:rPr lang="en-US" sz="1600" dirty="0" err="1"/>
              <a:t>Empleado</a:t>
            </a:r>
            <a:r>
              <a:rPr lang="en-US" sz="1600" dirty="0"/>
              <a:t> 1 y lo </a:t>
            </a:r>
            <a:r>
              <a:rPr lang="en-US" sz="1600" dirty="0" err="1"/>
              <a:t>trasladaron</a:t>
            </a:r>
            <a:r>
              <a:rPr lang="en-US" sz="1600" dirty="0"/>
              <a:t> al hospital, </a:t>
            </a:r>
            <a:r>
              <a:rPr lang="en-US" sz="1600" dirty="0" err="1"/>
              <a:t>donde</a:t>
            </a:r>
            <a:r>
              <a:rPr lang="en-US" sz="1600" dirty="0"/>
              <a:t> lo </a:t>
            </a:r>
            <a:r>
              <a:rPr lang="en-US" sz="1600" dirty="0" err="1"/>
              <a:t>operaron</a:t>
            </a:r>
            <a:r>
              <a:rPr lang="en-US" sz="1600" dirty="0"/>
              <a:t> de la </a:t>
            </a:r>
            <a:r>
              <a:rPr lang="en-US" sz="1600" dirty="0" err="1"/>
              <a:t>lesión</a:t>
            </a:r>
            <a:r>
              <a:rPr lang="en-US" sz="1600" dirty="0"/>
              <a:t>.</a:t>
            </a:r>
          </a:p>
          <a:p>
            <a:endParaRPr lang="en-US" sz="1600" dirty="0"/>
          </a:p>
          <a:p>
            <a:r>
              <a:rPr lang="en-US" sz="1600" dirty="0"/>
              <a:t>Este </a:t>
            </a:r>
            <a:r>
              <a:rPr lang="en-US" sz="1600" dirty="0" err="1"/>
              <a:t>ejemplo</a:t>
            </a:r>
            <a:r>
              <a:rPr lang="en-US" sz="1600" dirty="0"/>
              <a:t> es breve y </a:t>
            </a:r>
            <a:r>
              <a:rPr lang="en-US" sz="1600" dirty="0" err="1"/>
              <a:t>puede</a:t>
            </a:r>
            <a:r>
              <a:rPr lang="en-US" sz="1600" dirty="0"/>
              <a:t> </a:t>
            </a:r>
            <a:r>
              <a:rPr lang="en-US" sz="1600" dirty="0" err="1"/>
              <a:t>haber</a:t>
            </a:r>
            <a:r>
              <a:rPr lang="en-US" sz="1600" dirty="0"/>
              <a:t> </a:t>
            </a:r>
            <a:r>
              <a:rPr lang="en-US" sz="1600" dirty="0" err="1"/>
              <a:t>otros</a:t>
            </a:r>
            <a:r>
              <a:rPr lang="en-US" sz="1600" dirty="0"/>
              <a:t> </a:t>
            </a:r>
            <a:r>
              <a:rPr lang="en-US" sz="1600" dirty="0" err="1"/>
              <a:t>factores</a:t>
            </a:r>
            <a:r>
              <a:rPr lang="en-US" sz="1600" dirty="0"/>
              <a:t>/</a:t>
            </a:r>
            <a:r>
              <a:rPr lang="en-US" sz="1600" dirty="0" err="1"/>
              <a:t>causas</a:t>
            </a:r>
            <a:r>
              <a:rPr lang="en-US" sz="1600" dirty="0"/>
              <a:t> </a:t>
            </a:r>
            <a:r>
              <a:rPr lang="en-US" sz="1600" dirty="0" err="1"/>
              <a:t>relacionados</a:t>
            </a:r>
            <a:r>
              <a:rPr lang="en-US" sz="1600" dirty="0"/>
              <a:t> que </a:t>
            </a:r>
            <a:r>
              <a:rPr lang="en-US" sz="1600" dirty="0" err="1"/>
              <a:t>contribuyeron</a:t>
            </a:r>
            <a:r>
              <a:rPr lang="en-US" sz="1600" dirty="0"/>
              <a:t> </a:t>
            </a:r>
            <a:r>
              <a:rPr lang="en-US" sz="1600" dirty="0" err="1"/>
              <a:t>indirectamente</a:t>
            </a:r>
            <a:r>
              <a:rPr lang="en-US" sz="1600" dirty="0"/>
              <a:t> al </a:t>
            </a:r>
            <a:r>
              <a:rPr lang="en-US" sz="1600" dirty="0" err="1"/>
              <a:t>accidente</a:t>
            </a:r>
            <a:r>
              <a:rPr lang="en-US" sz="1600" dirty="0"/>
              <a:t>. Sin embargo, </a:t>
            </a:r>
            <a:r>
              <a:rPr lang="en-US" sz="1600" dirty="0" err="1"/>
              <a:t>ofrece</a:t>
            </a:r>
            <a:r>
              <a:rPr lang="en-US" sz="1600" dirty="0"/>
              <a:t> </a:t>
            </a:r>
            <a:r>
              <a:rPr lang="en-US" sz="1600" dirty="0" err="1"/>
              <a:t>suficientes</a:t>
            </a:r>
            <a:r>
              <a:rPr lang="en-US" sz="1600" dirty="0"/>
              <a:t> </a:t>
            </a:r>
            <a:r>
              <a:rPr lang="en-US" sz="1600" dirty="0" err="1"/>
              <a:t>detalles</a:t>
            </a:r>
            <a:r>
              <a:rPr lang="en-US" sz="1600" dirty="0"/>
              <a:t> </a:t>
            </a:r>
            <a:r>
              <a:rPr lang="en-US" sz="1600" dirty="0" err="1"/>
              <a:t>descriptivos</a:t>
            </a:r>
            <a:r>
              <a:rPr lang="en-US" sz="1600" dirty="0"/>
              <a:t> para </a:t>
            </a:r>
            <a:r>
              <a:rPr lang="en-US" sz="1600" dirty="0" err="1"/>
              <a:t>obtener</a:t>
            </a:r>
            <a:r>
              <a:rPr lang="en-US" sz="1600" dirty="0"/>
              <a:t> </a:t>
            </a:r>
            <a:r>
              <a:rPr lang="en-US" sz="1600" dirty="0" err="1"/>
              <a:t>una</a:t>
            </a:r>
            <a:r>
              <a:rPr lang="en-US" sz="1600" dirty="0"/>
              <a:t> imagen </a:t>
            </a:r>
            <a:r>
              <a:rPr lang="en-US" sz="1600" dirty="0" err="1"/>
              <a:t>despejada</a:t>
            </a:r>
            <a:r>
              <a:rPr lang="en-US" sz="1600" dirty="0"/>
              <a:t> de las personas y </a:t>
            </a:r>
            <a:r>
              <a:rPr lang="en-US" sz="1600" dirty="0" err="1"/>
              <a:t>acciones</a:t>
            </a:r>
            <a:r>
              <a:rPr lang="en-US" sz="1600" dirty="0"/>
              <a:t> que se </a:t>
            </a:r>
            <a:r>
              <a:rPr lang="en-US" sz="1600" dirty="0" err="1"/>
              <a:t>produjeron</a:t>
            </a:r>
            <a:r>
              <a:rPr lang="en-US" sz="1600" dirty="0"/>
              <a:t> </a:t>
            </a:r>
            <a:r>
              <a:rPr lang="en-US" sz="1600" dirty="0" err="1"/>
              <a:t>inmediatamente</a:t>
            </a:r>
            <a:r>
              <a:rPr lang="en-US" sz="1600" dirty="0"/>
              <a:t> antes, </a:t>
            </a:r>
            <a:r>
              <a:rPr lang="en-US" sz="1600" dirty="0" err="1"/>
              <a:t>durante</a:t>
            </a:r>
            <a:r>
              <a:rPr lang="en-US" sz="1600" dirty="0"/>
              <a:t> y </a:t>
            </a:r>
            <a:r>
              <a:rPr lang="en-US" sz="1600" dirty="0" err="1"/>
              <a:t>después</a:t>
            </a:r>
            <a:r>
              <a:rPr lang="en-US" sz="1600" dirty="0"/>
              <a:t> del </a:t>
            </a:r>
            <a:r>
              <a:rPr lang="en-US" sz="1600" dirty="0" err="1"/>
              <a:t>accidente</a:t>
            </a:r>
            <a:r>
              <a:rPr lang="en-US" sz="1600" dirty="0"/>
              <a:t>.</a:t>
            </a:r>
          </a:p>
        </p:txBody>
      </p:sp>
      <p:pic>
        <p:nvPicPr>
          <p:cNvPr id="4" name="Picture 3">
            <a:extLst>
              <a:ext uri="{FF2B5EF4-FFF2-40B4-BE49-F238E27FC236}">
                <a16:creationId xmlns:a16="http://schemas.microsoft.com/office/drawing/2014/main" id="{E24B2B53-3FF0-4682-94A3-892B63E8F2D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634"/>
            <a:ext cx="5507665" cy="5916200"/>
          </a:xfrm>
          <a:prstGeom prst="rect">
            <a:avLst/>
          </a:prstGeom>
        </p:spPr>
      </p:pic>
      <p:sp>
        <p:nvSpPr>
          <p:cNvPr id="2" name="Google Shape;102;p2">
            <a:extLst>
              <a:ext uri="{FF2B5EF4-FFF2-40B4-BE49-F238E27FC236}">
                <a16:creationId xmlns:a16="http://schemas.microsoft.com/office/drawing/2014/main" id="{4E4F9475-D8A1-9293-3E12-D7AEB57430F3}"/>
              </a:ext>
            </a:extLst>
          </p:cNvPr>
          <p:cNvSpPr txBox="1"/>
          <p:nvPr/>
        </p:nvSpPr>
        <p:spPr>
          <a:xfrm>
            <a:off x="202630" y="5960955"/>
            <a:ext cx="7063932"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INVESTIGACIÓN DE ACCIDENTES: </a:t>
            </a:r>
            <a:br>
              <a:rPr lang="en-US" sz="2800" b="1" i="1" u="none" strike="noStrike" cap="none" dirty="0">
                <a:solidFill>
                  <a:schemeClr val="lt1"/>
                </a:solidFill>
                <a:latin typeface="Verdana"/>
                <a:ea typeface="Verdana"/>
                <a:cs typeface="Verdana"/>
                <a:sym typeface="Verdana"/>
              </a:rPr>
            </a:br>
            <a:r>
              <a:rPr lang="en-US" sz="2800" b="1" i="1" u="none" strike="noStrike" cap="none" dirty="0" err="1">
                <a:solidFill>
                  <a:schemeClr val="lt1"/>
                </a:solidFill>
                <a:latin typeface="Verdana"/>
                <a:ea typeface="Verdana"/>
                <a:cs typeface="Verdana"/>
                <a:sym typeface="Verdana"/>
              </a:rPr>
              <a:t>análisis</a:t>
            </a:r>
            <a:r>
              <a:rPr lang="en-US" sz="2800" b="1" i="1" u="none" strike="noStrike" cap="none" dirty="0">
                <a:solidFill>
                  <a:schemeClr val="lt1"/>
                </a:solidFill>
                <a:latin typeface="Verdana"/>
                <a:ea typeface="Verdana"/>
                <a:cs typeface="Verdana"/>
                <a:sym typeface="Verdana"/>
              </a:rPr>
              <a:t> de </a:t>
            </a:r>
            <a:r>
              <a:rPr lang="en-US" sz="2800" b="1" i="1" u="none" strike="noStrike" cap="none" dirty="0" err="1">
                <a:solidFill>
                  <a:schemeClr val="lt1"/>
                </a:solidFill>
                <a:latin typeface="Verdana"/>
                <a:ea typeface="Verdana"/>
                <a:cs typeface="Verdana"/>
                <a:sym typeface="Verdana"/>
              </a:rPr>
              <a:t>los</a:t>
            </a:r>
            <a:r>
              <a:rPr lang="en-US" sz="2800" b="1" i="1" u="none" strike="noStrike" cap="none" dirty="0">
                <a:solidFill>
                  <a:schemeClr val="lt1"/>
                </a:solidFill>
                <a:latin typeface="Verdana"/>
                <a:ea typeface="Verdana"/>
                <a:cs typeface="Verdana"/>
                <a:sym typeface="Verdana"/>
              </a:rPr>
              <a:t> </a:t>
            </a:r>
            <a:r>
              <a:rPr lang="en-US" sz="2800" b="1" i="1" u="none" strike="noStrike" cap="none" dirty="0" err="1">
                <a:solidFill>
                  <a:schemeClr val="lt1"/>
                </a:solidFill>
                <a:latin typeface="Verdana"/>
                <a:ea typeface="Verdana"/>
                <a:cs typeface="Verdana"/>
                <a:sym typeface="Verdana"/>
              </a:rPr>
              <a:t>hechos</a:t>
            </a:r>
            <a:r>
              <a:rPr lang="en-US" sz="2800" b="1" i="1" u="none" strike="noStrike" cap="none" dirty="0">
                <a:solidFill>
                  <a:schemeClr val="lt1"/>
                </a:solidFill>
                <a:latin typeface="Verdana"/>
                <a:ea typeface="Verdana"/>
                <a:cs typeface="Verdana"/>
                <a:sym typeface="Verdana"/>
              </a:rPr>
              <a:t> del </a:t>
            </a:r>
            <a:r>
              <a:rPr lang="en-US" sz="2800" b="1" i="1" u="none" strike="noStrike" cap="none" dirty="0" err="1">
                <a:solidFill>
                  <a:schemeClr val="lt1"/>
                </a:solidFill>
                <a:latin typeface="Verdana"/>
                <a:ea typeface="Verdana"/>
                <a:cs typeface="Verdana"/>
                <a:sym typeface="Verdana"/>
              </a:rPr>
              <a:t>evento</a:t>
            </a:r>
            <a:endParaRPr sz="1400" b="0" i="0" u="none" strike="noStrike" cap="none" dirty="0">
              <a:solidFill>
                <a:srgbClr val="000000"/>
              </a:solidFill>
              <a:latin typeface="Arial"/>
              <a:ea typeface="Arial"/>
              <a:cs typeface="Arial"/>
              <a:sym typeface="Arial"/>
            </a:endParaRPr>
          </a:p>
        </p:txBody>
      </p:sp>
      <p:pic>
        <p:nvPicPr>
          <p:cNvPr id="8" name="Picture 7" descr="Módulo 2">
            <a:extLst>
              <a:ext uri="{FF2B5EF4-FFF2-40B4-BE49-F238E27FC236}">
                <a16:creationId xmlns:a16="http://schemas.microsoft.com/office/drawing/2014/main" id="{FDE6DD13-6DE6-47E0-9C0F-4B35B579E9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1188" y="5931125"/>
            <a:ext cx="4080812" cy="1000200"/>
          </a:xfrm>
          <a:prstGeom prst="rect">
            <a:avLst/>
          </a:prstGeom>
        </p:spPr>
      </p:pic>
    </p:spTree>
    <p:extLst>
      <p:ext uri="{BB962C8B-B14F-4D97-AF65-F5344CB8AC3E}">
        <p14:creationId xmlns:p14="http://schemas.microsoft.com/office/powerpoint/2010/main" val="30703025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5" name="Title 4">
            <a:extLst>
              <a:ext uri="{FF2B5EF4-FFF2-40B4-BE49-F238E27FC236}">
                <a16:creationId xmlns:a16="http://schemas.microsoft.com/office/drawing/2014/main" id="{D0F5D093-3261-BDEC-9D42-264E6F79A715}"/>
              </a:ext>
            </a:extLst>
          </p:cNvPr>
          <p:cNvSpPr txBox="1">
            <a:spLocks noGrp="1"/>
          </p:cNvSpPr>
          <p:nvPr>
            <p:ph type="title" idx="4294967295"/>
          </p:nvPr>
        </p:nvSpPr>
        <p:spPr>
          <a:xfrm>
            <a:off x="5719156" y="260449"/>
            <a:ext cx="6096000" cy="95410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es-ES" sz="2800" b="0" i="0" u="none" strike="noStrike" kern="0" cap="none" spc="0" normalizeH="0" baseline="0" noProof="0" dirty="0">
                <a:ln>
                  <a:noFill/>
                </a:ln>
                <a:solidFill>
                  <a:schemeClr val="dk1"/>
                </a:solidFill>
                <a:effectLst/>
                <a:uLnTx/>
                <a:uFillTx/>
                <a:latin typeface="+mj-lt"/>
                <a:ea typeface="Calibri"/>
                <a:cs typeface="Calibri"/>
                <a:sym typeface="Calibri"/>
              </a:rPr>
              <a:t>Determine las causas de un accidente</a:t>
            </a:r>
          </a:p>
        </p:txBody>
      </p:sp>
      <p:sp>
        <p:nvSpPr>
          <p:cNvPr id="104" name="Google Shape;104;p2"/>
          <p:cNvSpPr txBox="1"/>
          <p:nvPr/>
        </p:nvSpPr>
        <p:spPr>
          <a:xfrm>
            <a:off x="5719156" y="1265731"/>
            <a:ext cx="6274351" cy="4031833"/>
          </a:xfrm>
          <a:prstGeom prst="rect">
            <a:avLst/>
          </a:prstGeom>
          <a:noFill/>
          <a:ln>
            <a:noFill/>
          </a:ln>
        </p:spPr>
        <p:txBody>
          <a:bodyPr spcFirstLastPara="1" wrap="square" lIns="91425" tIns="45700" rIns="91425" bIns="45700" anchor="t" anchorCtr="0">
            <a:spAutoFit/>
          </a:bodyPr>
          <a:lstStyle/>
          <a:p>
            <a:r>
              <a:rPr lang="en-US" sz="1600" dirty="0"/>
              <a:t>Una </a:t>
            </a:r>
            <a:r>
              <a:rPr lang="en-US" sz="1600" dirty="0" err="1"/>
              <a:t>vez</a:t>
            </a:r>
            <a:r>
              <a:rPr lang="en-US" sz="1600" dirty="0"/>
              <a:t> </a:t>
            </a:r>
            <a:r>
              <a:rPr lang="en-US" sz="1600" dirty="0" err="1"/>
              <a:t>desarrollada</a:t>
            </a:r>
            <a:r>
              <a:rPr lang="en-US" sz="1600" dirty="0"/>
              <a:t> la </a:t>
            </a:r>
            <a:r>
              <a:rPr lang="en-US" sz="1600" dirty="0" err="1"/>
              <a:t>secuencia</a:t>
            </a:r>
            <a:r>
              <a:rPr lang="en-US" sz="1600" dirty="0"/>
              <a:t> de </a:t>
            </a:r>
            <a:r>
              <a:rPr lang="en-US" sz="1600" dirty="0" err="1"/>
              <a:t>eventos</a:t>
            </a:r>
            <a:r>
              <a:rPr lang="en-US" sz="1600" dirty="0"/>
              <a:t>, se </a:t>
            </a:r>
            <a:r>
              <a:rPr lang="en-US" sz="1600" dirty="0" err="1"/>
              <a:t>puede</a:t>
            </a:r>
            <a:r>
              <a:rPr lang="en-US" sz="1600" dirty="0"/>
              <a:t> </a:t>
            </a:r>
            <a:r>
              <a:rPr lang="en-US" sz="1600" dirty="0" err="1"/>
              <a:t>estudiar</a:t>
            </a:r>
            <a:r>
              <a:rPr lang="en-US" sz="1600" dirty="0"/>
              <a:t> </a:t>
            </a:r>
            <a:r>
              <a:rPr lang="en-US" sz="1600" dirty="0" err="1"/>
              <a:t>cada</a:t>
            </a:r>
            <a:r>
              <a:rPr lang="en-US" sz="1600" dirty="0"/>
              <a:t> factor de la </a:t>
            </a:r>
            <a:r>
              <a:rPr lang="en-US" sz="1600" dirty="0" err="1"/>
              <a:t>secuencia</a:t>
            </a:r>
            <a:r>
              <a:rPr lang="en-US" sz="1600" dirty="0"/>
              <a:t> para </a:t>
            </a:r>
            <a:r>
              <a:rPr lang="en-US" sz="1600" dirty="0" err="1"/>
              <a:t>determinar</a:t>
            </a:r>
            <a:r>
              <a:rPr lang="en-US" sz="1600" dirty="0"/>
              <a:t> </a:t>
            </a:r>
            <a:r>
              <a:rPr lang="en-US" sz="1600" dirty="0" err="1"/>
              <a:t>qué</a:t>
            </a:r>
            <a:r>
              <a:rPr lang="en-US" sz="1600" dirty="0"/>
              <a:t> </a:t>
            </a:r>
            <a:r>
              <a:rPr lang="en-US" sz="1600" dirty="0" err="1"/>
              <a:t>contribuyó</a:t>
            </a:r>
            <a:r>
              <a:rPr lang="en-US" sz="1600" dirty="0"/>
              <a:t> o </a:t>
            </a:r>
            <a:r>
              <a:rPr lang="en-US" sz="1600" dirty="0" err="1"/>
              <a:t>causó</a:t>
            </a:r>
            <a:r>
              <a:rPr lang="en-US" sz="1600" dirty="0"/>
              <a:t> </a:t>
            </a:r>
            <a:r>
              <a:rPr lang="en-US" sz="1600" dirty="0" err="1"/>
              <a:t>el</a:t>
            </a:r>
            <a:r>
              <a:rPr lang="en-US" sz="1600" dirty="0"/>
              <a:t> </a:t>
            </a:r>
            <a:r>
              <a:rPr lang="en-US" sz="1600" dirty="0" err="1"/>
              <a:t>accidente</a:t>
            </a:r>
            <a:r>
              <a:rPr lang="en-US" sz="1600" dirty="0"/>
              <a:t>: </a:t>
            </a:r>
          </a:p>
          <a:p>
            <a:pPr marL="285750" indent="-285750">
              <a:buFont typeface="Arial" panose="020B0604020202020204" pitchFamily="34" charset="0"/>
              <a:buChar char="•"/>
            </a:pPr>
            <a:r>
              <a:rPr lang="en-US" sz="1600" dirty="0" err="1"/>
              <a:t>condiciones</a:t>
            </a:r>
            <a:r>
              <a:rPr lang="en-US" sz="1600" dirty="0"/>
              <a:t>, </a:t>
            </a:r>
            <a:r>
              <a:rPr lang="en-US" sz="1600" dirty="0" err="1"/>
              <a:t>elementos</a:t>
            </a:r>
            <a:r>
              <a:rPr lang="en-US" sz="1600" dirty="0"/>
              <a:t> o </a:t>
            </a:r>
            <a:r>
              <a:rPr lang="en-US" sz="1600" dirty="0" err="1"/>
              <a:t>situaciones</a:t>
            </a:r>
            <a:r>
              <a:rPr lang="en-US" sz="1600" dirty="0"/>
              <a:t> </a:t>
            </a:r>
            <a:r>
              <a:rPr lang="en-US" sz="1600" dirty="0" err="1"/>
              <a:t>inseguras</a:t>
            </a:r>
            <a:r>
              <a:rPr lang="en-US" sz="1600" dirty="0"/>
              <a:t>,</a:t>
            </a:r>
          </a:p>
          <a:p>
            <a:pPr marL="285750" indent="-285750">
              <a:buFont typeface="Arial" panose="020B0604020202020204" pitchFamily="34" charset="0"/>
              <a:buChar char="•"/>
            </a:pPr>
            <a:r>
              <a:rPr lang="en-US" sz="1600" dirty="0" err="1"/>
              <a:t>acciones</a:t>
            </a:r>
            <a:r>
              <a:rPr lang="en-US" sz="1600" dirty="0"/>
              <a:t> </a:t>
            </a:r>
            <a:r>
              <a:rPr lang="en-US" sz="1600" dirty="0" err="1"/>
              <a:t>inseguras</a:t>
            </a:r>
            <a:r>
              <a:rPr lang="en-US" sz="1600" dirty="0"/>
              <a:t> </a:t>
            </a:r>
            <a:r>
              <a:rPr lang="en-US" sz="1600" dirty="0" err="1"/>
              <a:t>tomadas</a:t>
            </a:r>
            <a:r>
              <a:rPr lang="en-US" sz="1600" dirty="0"/>
              <a:t> o no </a:t>
            </a:r>
            <a:r>
              <a:rPr lang="en-US" sz="1600" dirty="0" err="1"/>
              <a:t>tomadas</a:t>
            </a:r>
            <a:r>
              <a:rPr lang="en-US" sz="1600" dirty="0"/>
              <a:t>, y</a:t>
            </a:r>
          </a:p>
          <a:p>
            <a:pPr marL="285750" indent="-285750">
              <a:buFont typeface="Arial" panose="020B0604020202020204" pitchFamily="34" charset="0"/>
              <a:buChar char="•"/>
            </a:pPr>
            <a:r>
              <a:rPr lang="en-US" sz="1600" dirty="0" err="1"/>
              <a:t>debilidades</a:t>
            </a:r>
            <a:r>
              <a:rPr lang="en-US" sz="1600" dirty="0"/>
              <a:t> del </a:t>
            </a:r>
            <a:r>
              <a:rPr lang="en-US" sz="1600" dirty="0" err="1"/>
              <a:t>sistema</a:t>
            </a:r>
            <a:r>
              <a:rPr lang="en-US" sz="1600" dirty="0"/>
              <a:t>, </a:t>
            </a:r>
            <a:r>
              <a:rPr lang="en-US" sz="1600" dirty="0" err="1"/>
              <a:t>como</a:t>
            </a:r>
            <a:r>
              <a:rPr lang="en-US" sz="1600" dirty="0"/>
              <a:t> </a:t>
            </a:r>
            <a:r>
              <a:rPr lang="en-US" sz="1600" dirty="0" err="1"/>
              <a:t>programas</a:t>
            </a:r>
            <a:r>
              <a:rPr lang="en-US" sz="1600" dirty="0"/>
              <a:t>, planes, </a:t>
            </a:r>
            <a:r>
              <a:rPr lang="en-US" sz="1600" dirty="0" err="1"/>
              <a:t>políticas</a:t>
            </a:r>
            <a:r>
              <a:rPr lang="en-US" sz="1600" dirty="0"/>
              <a:t> o </a:t>
            </a:r>
            <a:r>
              <a:rPr lang="en-US" sz="1600" dirty="0" err="1"/>
              <a:t>procedimientos</a:t>
            </a:r>
            <a:r>
              <a:rPr lang="en-US" sz="1600" dirty="0"/>
              <a:t> </a:t>
            </a:r>
            <a:r>
              <a:rPr lang="en-US" sz="1600" dirty="0" err="1"/>
              <a:t>inadecuados</a:t>
            </a:r>
            <a:r>
              <a:rPr lang="en-US" sz="1600" dirty="0"/>
              <a:t> o </a:t>
            </a:r>
            <a:r>
              <a:rPr lang="en-US" sz="1600" dirty="0" err="1"/>
              <a:t>inexistentes</a:t>
            </a:r>
            <a:r>
              <a:rPr lang="en-US" sz="1600" dirty="0"/>
              <a:t>.</a:t>
            </a:r>
          </a:p>
          <a:p>
            <a:endParaRPr lang="en-US" sz="1600" dirty="0"/>
          </a:p>
          <a:p>
            <a:r>
              <a:rPr lang="en-US" sz="1600" dirty="0" err="1"/>
              <a:t>Todos</a:t>
            </a:r>
            <a:r>
              <a:rPr lang="en-US" sz="1600" dirty="0"/>
              <a:t> </a:t>
            </a:r>
            <a:r>
              <a:rPr lang="en-US" sz="1600" dirty="0" err="1"/>
              <a:t>los</a:t>
            </a:r>
            <a:r>
              <a:rPr lang="en-US" sz="1600" dirty="0"/>
              <a:t> </a:t>
            </a:r>
            <a:r>
              <a:rPr lang="en-US" sz="1600" dirty="0" err="1"/>
              <a:t>sistemas</a:t>
            </a:r>
            <a:r>
              <a:rPr lang="en-US" sz="1600" dirty="0"/>
              <a:t> </a:t>
            </a:r>
            <a:r>
              <a:rPr lang="en-US" sz="1600" dirty="0" err="1"/>
              <a:t>cuentan</a:t>
            </a:r>
            <a:r>
              <a:rPr lang="en-US" sz="1600" dirty="0"/>
              <a:t> con </a:t>
            </a:r>
            <a:r>
              <a:rPr lang="en-US" sz="1600" dirty="0" err="1"/>
              <a:t>numerosas</a:t>
            </a:r>
            <a:r>
              <a:rPr lang="en-US" sz="1600" dirty="0"/>
              <a:t> </a:t>
            </a:r>
            <a:r>
              <a:rPr lang="en-US" sz="1600" dirty="0" err="1"/>
              <a:t>piezas</a:t>
            </a:r>
            <a:r>
              <a:rPr lang="en-US" sz="1600" dirty="0"/>
              <a:t> que </a:t>
            </a:r>
            <a:r>
              <a:rPr lang="en-US" sz="1600" dirty="0" err="1"/>
              <a:t>deben</a:t>
            </a:r>
            <a:r>
              <a:rPr lang="en-US" sz="1600" dirty="0"/>
              <a:t> </a:t>
            </a:r>
            <a:r>
              <a:rPr lang="en-US" sz="1600" dirty="0" err="1"/>
              <a:t>funcionar</a:t>
            </a:r>
            <a:r>
              <a:rPr lang="en-US" sz="1600" dirty="0"/>
              <a:t> juntas para </a:t>
            </a:r>
            <a:r>
              <a:rPr lang="en-US" sz="1600" dirty="0" err="1"/>
              <a:t>garantizar</a:t>
            </a:r>
            <a:r>
              <a:rPr lang="en-US" sz="1600" dirty="0"/>
              <a:t> un </a:t>
            </a:r>
            <a:r>
              <a:rPr lang="en-US" sz="1600" dirty="0" err="1"/>
              <a:t>entorno</a:t>
            </a:r>
            <a:r>
              <a:rPr lang="en-US" sz="1600" dirty="0"/>
              <a:t> de </a:t>
            </a:r>
            <a:r>
              <a:rPr lang="en-US" sz="1600" dirty="0" err="1"/>
              <a:t>trabajo</a:t>
            </a:r>
            <a:r>
              <a:rPr lang="en-US" sz="1600" dirty="0"/>
              <a:t> </a:t>
            </a:r>
            <a:r>
              <a:rPr lang="en-US" sz="1600" dirty="0" err="1"/>
              <a:t>seguro</a:t>
            </a:r>
            <a:r>
              <a:rPr lang="en-US" sz="1600" dirty="0"/>
              <a:t>. </a:t>
            </a:r>
            <a:r>
              <a:rPr lang="en-US" sz="1600" dirty="0" err="1"/>
              <a:t>Cualquier</a:t>
            </a:r>
            <a:r>
              <a:rPr lang="en-US" sz="1600" dirty="0"/>
              <a:t> </a:t>
            </a:r>
            <a:r>
              <a:rPr lang="en-US" sz="1600" dirty="0" err="1"/>
              <a:t>sistema</a:t>
            </a:r>
            <a:r>
              <a:rPr lang="en-US" sz="1600" dirty="0"/>
              <a:t> de </a:t>
            </a:r>
            <a:r>
              <a:rPr lang="en-US" sz="1600" dirty="0" err="1"/>
              <a:t>seguridad</a:t>
            </a:r>
            <a:r>
              <a:rPr lang="en-US" sz="1600" dirty="0"/>
              <a:t> particular </a:t>
            </a:r>
            <a:r>
              <a:rPr lang="en-US" sz="1600" dirty="0" err="1"/>
              <a:t>puede</a:t>
            </a:r>
            <a:r>
              <a:rPr lang="en-US" sz="1600" dirty="0"/>
              <a:t> </a:t>
            </a:r>
            <a:r>
              <a:rPr lang="en-US" sz="1600" dirty="0" err="1"/>
              <a:t>incluir</a:t>
            </a:r>
            <a:r>
              <a:rPr lang="en-US" sz="1600" dirty="0"/>
              <a:t>: </a:t>
            </a:r>
          </a:p>
          <a:p>
            <a:pPr marL="285750" indent="-285750">
              <a:buFont typeface="Arial" panose="020B0604020202020204" pitchFamily="34" charset="0"/>
              <a:buChar char="•"/>
            </a:pPr>
            <a:r>
              <a:rPr lang="en-US" sz="1600" dirty="0"/>
              <a:t>personal de </a:t>
            </a:r>
            <a:r>
              <a:rPr lang="en-US" sz="1600" dirty="0" err="1"/>
              <a:t>seguridad</a:t>
            </a:r>
            <a:r>
              <a:rPr lang="en-US" sz="1600" dirty="0"/>
              <a:t> </a:t>
            </a:r>
            <a:r>
              <a:rPr lang="en-US" sz="1600" dirty="0" err="1"/>
              <a:t>en</a:t>
            </a:r>
            <a:r>
              <a:rPr lang="en-US" sz="1600" dirty="0"/>
              <a:t> </a:t>
            </a:r>
            <a:r>
              <a:rPr lang="en-US" sz="1600" dirty="0" err="1"/>
              <a:t>su</a:t>
            </a:r>
            <a:r>
              <a:rPr lang="en-US" sz="1600" dirty="0"/>
              <a:t> </a:t>
            </a:r>
            <a:r>
              <a:rPr lang="en-US" sz="1600" dirty="0" err="1"/>
              <a:t>lugar</a:t>
            </a:r>
            <a:r>
              <a:rPr lang="en-US" sz="1600" dirty="0"/>
              <a:t> de </a:t>
            </a:r>
            <a:r>
              <a:rPr lang="en-US" sz="1600" dirty="0" err="1"/>
              <a:t>trabajo</a:t>
            </a:r>
            <a:r>
              <a:rPr lang="en-US" sz="1600" dirty="0"/>
              <a:t>,</a:t>
            </a:r>
          </a:p>
          <a:p>
            <a:pPr marL="285750" indent="-285750">
              <a:buFont typeface="Arial" panose="020B0604020202020204" pitchFamily="34" charset="0"/>
              <a:buChar char="•"/>
            </a:pPr>
            <a:r>
              <a:rPr lang="en-US" sz="1600" dirty="0"/>
              <a:t>la </a:t>
            </a:r>
            <a:r>
              <a:rPr lang="en-US" sz="1600" dirty="0" err="1"/>
              <a:t>existencia</a:t>
            </a:r>
            <a:r>
              <a:rPr lang="en-US" sz="1600" dirty="0"/>
              <a:t> de </a:t>
            </a:r>
            <a:r>
              <a:rPr lang="en-US" sz="1600" dirty="0" err="1"/>
              <a:t>políticas</a:t>
            </a:r>
            <a:r>
              <a:rPr lang="en-US" sz="1600" dirty="0"/>
              <a:t> de </a:t>
            </a:r>
            <a:r>
              <a:rPr lang="en-US" sz="1600" dirty="0" err="1"/>
              <a:t>seguridad</a:t>
            </a:r>
            <a:r>
              <a:rPr lang="en-US" sz="1600" dirty="0"/>
              <a:t>, </a:t>
            </a:r>
            <a:r>
              <a:rPr lang="en-US" sz="1600" dirty="0" err="1"/>
              <a:t>procedimientos</a:t>
            </a:r>
            <a:r>
              <a:rPr lang="en-US" sz="1600" dirty="0"/>
              <a:t> y </a:t>
            </a:r>
            <a:r>
              <a:rPr lang="en-US" sz="1600" dirty="0" err="1"/>
              <a:t>capacitación</a:t>
            </a:r>
            <a:r>
              <a:rPr lang="en-US" sz="1600" dirty="0"/>
              <a:t>, y</a:t>
            </a:r>
          </a:p>
          <a:p>
            <a:pPr marL="285750" indent="-285750">
              <a:buFont typeface="Arial" panose="020B0604020202020204" pitchFamily="34" charset="0"/>
              <a:buChar char="•"/>
            </a:pPr>
            <a:r>
              <a:rPr lang="en-US" sz="1600" dirty="0" err="1"/>
              <a:t>aplicación</a:t>
            </a:r>
            <a:r>
              <a:rPr lang="en-US" sz="1600" dirty="0"/>
              <a:t> y </a:t>
            </a:r>
            <a:r>
              <a:rPr lang="en-US" sz="1600" dirty="0" err="1"/>
              <a:t>cumplimiento</a:t>
            </a:r>
            <a:r>
              <a:rPr lang="en-US" sz="1600" dirty="0"/>
              <a:t> de </a:t>
            </a:r>
            <a:r>
              <a:rPr lang="en-US" sz="1600" dirty="0" err="1"/>
              <a:t>esas</a:t>
            </a:r>
            <a:r>
              <a:rPr lang="en-US" sz="1600" dirty="0"/>
              <a:t> </a:t>
            </a:r>
            <a:r>
              <a:rPr lang="en-US" sz="1600" dirty="0" err="1"/>
              <a:t>políticas</a:t>
            </a:r>
            <a:r>
              <a:rPr lang="en-US" sz="1600" dirty="0"/>
              <a:t>, </a:t>
            </a:r>
            <a:r>
              <a:rPr lang="en-US" sz="1600" dirty="0" err="1"/>
              <a:t>procedimientos</a:t>
            </a:r>
            <a:r>
              <a:rPr lang="en-US" sz="1600" dirty="0"/>
              <a:t> y </a:t>
            </a:r>
            <a:r>
              <a:rPr lang="en-US" sz="1600" dirty="0" err="1"/>
              <a:t>capacitación</a:t>
            </a:r>
            <a:r>
              <a:rPr lang="en-US" sz="1600" dirty="0"/>
              <a:t>.</a:t>
            </a:r>
          </a:p>
        </p:txBody>
      </p:sp>
      <p:pic>
        <p:nvPicPr>
          <p:cNvPr id="4" name="Picture 3">
            <a:extLst>
              <a:ext uri="{FF2B5EF4-FFF2-40B4-BE49-F238E27FC236}">
                <a16:creationId xmlns:a16="http://schemas.microsoft.com/office/drawing/2014/main" id="{6B270BF3-12C3-4890-946E-F766E90E163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33" y="0"/>
            <a:ext cx="5489078" cy="5896235"/>
          </a:xfrm>
          <a:prstGeom prst="rect">
            <a:avLst/>
          </a:prstGeom>
        </p:spPr>
      </p:pic>
      <p:sp>
        <p:nvSpPr>
          <p:cNvPr id="2" name="Google Shape;102;p2">
            <a:extLst>
              <a:ext uri="{FF2B5EF4-FFF2-40B4-BE49-F238E27FC236}">
                <a16:creationId xmlns:a16="http://schemas.microsoft.com/office/drawing/2014/main" id="{09D87565-EEB4-1EE9-7DC1-509E4AB534D0}"/>
              </a:ext>
            </a:extLst>
          </p:cNvPr>
          <p:cNvSpPr txBox="1"/>
          <p:nvPr/>
        </p:nvSpPr>
        <p:spPr>
          <a:xfrm>
            <a:off x="202630" y="5960955"/>
            <a:ext cx="7063932"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INVESTIGACIÓN DE ACCIDENTES: </a:t>
            </a:r>
            <a:br>
              <a:rPr lang="en-US" sz="2800" b="1" i="1" u="none" strike="noStrike" cap="none" dirty="0">
                <a:solidFill>
                  <a:schemeClr val="lt1"/>
                </a:solidFill>
                <a:latin typeface="Verdana"/>
                <a:ea typeface="Verdana"/>
                <a:cs typeface="Verdana"/>
                <a:sym typeface="Verdana"/>
              </a:rPr>
            </a:br>
            <a:r>
              <a:rPr lang="en-US" sz="2800" b="1" i="1" u="none" strike="noStrike" cap="none" dirty="0" err="1">
                <a:solidFill>
                  <a:schemeClr val="lt1"/>
                </a:solidFill>
                <a:latin typeface="Verdana"/>
                <a:ea typeface="Verdana"/>
                <a:cs typeface="Verdana"/>
                <a:sym typeface="Verdana"/>
              </a:rPr>
              <a:t>análisis</a:t>
            </a:r>
            <a:r>
              <a:rPr lang="en-US" sz="2800" b="1" i="1" u="none" strike="noStrike" cap="none" dirty="0">
                <a:solidFill>
                  <a:schemeClr val="lt1"/>
                </a:solidFill>
                <a:latin typeface="Verdana"/>
                <a:ea typeface="Verdana"/>
                <a:cs typeface="Verdana"/>
                <a:sym typeface="Verdana"/>
              </a:rPr>
              <a:t> de </a:t>
            </a:r>
            <a:r>
              <a:rPr lang="en-US" sz="2800" b="1" i="1" u="none" strike="noStrike" cap="none" dirty="0" err="1">
                <a:solidFill>
                  <a:schemeClr val="lt1"/>
                </a:solidFill>
                <a:latin typeface="Verdana"/>
                <a:ea typeface="Verdana"/>
                <a:cs typeface="Verdana"/>
                <a:sym typeface="Verdana"/>
              </a:rPr>
              <a:t>los</a:t>
            </a:r>
            <a:r>
              <a:rPr lang="en-US" sz="2800" b="1" i="1" u="none" strike="noStrike" cap="none" dirty="0">
                <a:solidFill>
                  <a:schemeClr val="lt1"/>
                </a:solidFill>
                <a:latin typeface="Verdana"/>
                <a:ea typeface="Verdana"/>
                <a:cs typeface="Verdana"/>
                <a:sym typeface="Verdana"/>
              </a:rPr>
              <a:t> </a:t>
            </a:r>
            <a:r>
              <a:rPr lang="en-US" sz="2800" b="1" i="1" u="none" strike="noStrike" cap="none" dirty="0" err="1">
                <a:solidFill>
                  <a:schemeClr val="lt1"/>
                </a:solidFill>
                <a:latin typeface="Verdana"/>
                <a:ea typeface="Verdana"/>
                <a:cs typeface="Verdana"/>
                <a:sym typeface="Verdana"/>
              </a:rPr>
              <a:t>hechos</a:t>
            </a:r>
            <a:r>
              <a:rPr lang="en-US" sz="2800" b="1" i="1" u="none" strike="noStrike" cap="none" dirty="0">
                <a:solidFill>
                  <a:schemeClr val="lt1"/>
                </a:solidFill>
                <a:latin typeface="Verdana"/>
                <a:ea typeface="Verdana"/>
                <a:cs typeface="Verdana"/>
                <a:sym typeface="Verdana"/>
              </a:rPr>
              <a:t> del </a:t>
            </a:r>
            <a:r>
              <a:rPr lang="en-US" sz="2800" b="1" i="1" u="none" strike="noStrike" cap="none" dirty="0" err="1">
                <a:solidFill>
                  <a:schemeClr val="lt1"/>
                </a:solidFill>
                <a:latin typeface="Verdana"/>
                <a:ea typeface="Verdana"/>
                <a:cs typeface="Verdana"/>
                <a:sym typeface="Verdana"/>
              </a:rPr>
              <a:t>evento</a:t>
            </a:r>
            <a:endParaRPr sz="1400" b="0" i="0" u="none" strike="noStrike" cap="none" dirty="0">
              <a:solidFill>
                <a:srgbClr val="000000"/>
              </a:solidFill>
              <a:latin typeface="Arial"/>
              <a:ea typeface="Arial"/>
              <a:cs typeface="Arial"/>
              <a:sym typeface="Arial"/>
            </a:endParaRPr>
          </a:p>
        </p:txBody>
      </p:sp>
      <p:pic>
        <p:nvPicPr>
          <p:cNvPr id="8" name="Picture 7" descr="Módulo 2">
            <a:extLst>
              <a:ext uri="{FF2B5EF4-FFF2-40B4-BE49-F238E27FC236}">
                <a16:creationId xmlns:a16="http://schemas.microsoft.com/office/drawing/2014/main" id="{9B0BD116-8139-4CBB-B9E0-531AF8187E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1188" y="5931125"/>
            <a:ext cx="4080812" cy="1000200"/>
          </a:xfrm>
          <a:prstGeom prst="rect">
            <a:avLst/>
          </a:prstGeom>
        </p:spPr>
      </p:pic>
    </p:spTree>
    <p:extLst>
      <p:ext uri="{BB962C8B-B14F-4D97-AF65-F5344CB8AC3E}">
        <p14:creationId xmlns:p14="http://schemas.microsoft.com/office/powerpoint/2010/main" val="14541104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5" name="Title 4">
            <a:extLst>
              <a:ext uri="{FF2B5EF4-FFF2-40B4-BE49-F238E27FC236}">
                <a16:creationId xmlns:a16="http://schemas.microsoft.com/office/drawing/2014/main" id="{BB57E6E2-1DB9-7F7C-99EE-8CFACE6C3080}"/>
              </a:ext>
            </a:extLst>
          </p:cNvPr>
          <p:cNvSpPr txBox="1">
            <a:spLocks noGrp="1"/>
          </p:cNvSpPr>
          <p:nvPr>
            <p:ph type="title" idx="4294967295"/>
          </p:nvPr>
        </p:nvSpPr>
        <p:spPr>
          <a:xfrm>
            <a:off x="5719156" y="244143"/>
            <a:ext cx="6096000"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err="1">
                <a:ln>
                  <a:noFill/>
                </a:ln>
                <a:solidFill>
                  <a:schemeClr val="dk1"/>
                </a:solidFill>
                <a:effectLst/>
                <a:uLnTx/>
                <a:uFillTx/>
                <a:latin typeface="+mj-lt"/>
                <a:ea typeface="Calibri"/>
                <a:cs typeface="Calibri"/>
                <a:sym typeface="Calibri"/>
              </a:rPr>
              <a:t>Análisis</a:t>
            </a:r>
            <a:r>
              <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rPr>
              <a:t> de la causa</a:t>
            </a:r>
            <a:endParaRPr kumimoji="0" lang="en-US"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4" name="Google Shape;104;p2"/>
          <p:cNvSpPr txBox="1"/>
          <p:nvPr/>
        </p:nvSpPr>
        <p:spPr>
          <a:xfrm>
            <a:off x="5719156" y="1040534"/>
            <a:ext cx="6274351" cy="3785611"/>
          </a:xfrm>
          <a:prstGeom prst="rect">
            <a:avLst/>
          </a:prstGeom>
          <a:noFill/>
          <a:ln>
            <a:noFill/>
          </a:ln>
        </p:spPr>
        <p:txBody>
          <a:bodyPr spcFirstLastPara="1" wrap="square" lIns="91425" tIns="45700" rIns="91425" bIns="45700" anchor="t" anchorCtr="0">
            <a:spAutoFit/>
          </a:bodyPr>
          <a:lstStyle/>
          <a:p>
            <a:r>
              <a:rPr lang="en-US" sz="1600" dirty="0"/>
              <a:t>En </a:t>
            </a:r>
            <a:r>
              <a:rPr lang="en-US" sz="1600" dirty="0" err="1"/>
              <a:t>este</a:t>
            </a:r>
            <a:r>
              <a:rPr lang="en-US" sz="1600" dirty="0"/>
              <a:t> punto de la </a:t>
            </a:r>
            <a:r>
              <a:rPr lang="en-US" sz="1600" dirty="0" err="1"/>
              <a:t>investigación</a:t>
            </a:r>
            <a:r>
              <a:rPr lang="en-US" sz="1600" dirty="0"/>
              <a:t>, </a:t>
            </a:r>
            <a:r>
              <a:rPr lang="en-US" sz="1600" dirty="0" err="1"/>
              <a:t>ya</a:t>
            </a:r>
            <a:r>
              <a:rPr lang="en-US" sz="1600" dirty="0"/>
              <a:t> ha </a:t>
            </a:r>
            <a:r>
              <a:rPr lang="en-US" sz="1600" dirty="0" err="1"/>
              <a:t>reunido</a:t>
            </a:r>
            <a:r>
              <a:rPr lang="en-US" sz="1600" dirty="0"/>
              <a:t> </a:t>
            </a:r>
            <a:r>
              <a:rPr lang="en-US" sz="1600" dirty="0" err="1"/>
              <a:t>información</a:t>
            </a:r>
            <a:r>
              <a:rPr lang="en-US" sz="1600" dirty="0"/>
              <a:t> y </a:t>
            </a:r>
            <a:r>
              <a:rPr lang="en-US" sz="1600" dirty="0" err="1"/>
              <a:t>desarrollado</a:t>
            </a:r>
            <a:r>
              <a:rPr lang="en-US" sz="1600" dirty="0"/>
              <a:t> </a:t>
            </a:r>
            <a:r>
              <a:rPr lang="en-US" sz="1600" dirty="0" err="1"/>
              <a:t>una</a:t>
            </a:r>
            <a:r>
              <a:rPr lang="en-US" sz="1600" dirty="0"/>
              <a:t> </a:t>
            </a:r>
            <a:r>
              <a:rPr lang="en-US" sz="1600" dirty="0" err="1"/>
              <a:t>secuencia</a:t>
            </a:r>
            <a:r>
              <a:rPr lang="en-US" sz="1600" dirty="0"/>
              <a:t> de </a:t>
            </a:r>
            <a:r>
              <a:rPr lang="en-US" sz="1600" dirty="0" err="1"/>
              <a:t>eventos</a:t>
            </a:r>
            <a:r>
              <a:rPr lang="en-US" sz="1600" dirty="0"/>
              <a:t>. Tiene </a:t>
            </a:r>
            <a:r>
              <a:rPr lang="en-US" sz="1600" dirty="0" err="1"/>
              <a:t>una</a:t>
            </a:r>
            <a:r>
              <a:rPr lang="en-US" sz="1600" dirty="0"/>
              <a:t> </a:t>
            </a:r>
            <a:r>
              <a:rPr lang="en-US" sz="1600" dirty="0" err="1"/>
              <a:t>buena</a:t>
            </a:r>
            <a:r>
              <a:rPr lang="en-US" sz="1600" dirty="0"/>
              <a:t> imagen mental de lo </a:t>
            </a:r>
            <a:r>
              <a:rPr lang="en-US" sz="1600" dirty="0" err="1"/>
              <a:t>ocurrido</a:t>
            </a:r>
            <a:r>
              <a:rPr lang="en-US" sz="1600" dirty="0"/>
              <a:t>. </a:t>
            </a:r>
            <a:r>
              <a:rPr lang="en-US" sz="1600" dirty="0" err="1"/>
              <a:t>Ahora</a:t>
            </a:r>
            <a:r>
              <a:rPr lang="en-US" sz="1600" dirty="0"/>
              <a:t> es </a:t>
            </a:r>
            <a:r>
              <a:rPr lang="en-US" sz="1600" dirty="0" err="1"/>
              <a:t>el</a:t>
            </a:r>
            <a:r>
              <a:rPr lang="en-US" sz="1600" dirty="0"/>
              <a:t> </a:t>
            </a:r>
            <a:r>
              <a:rPr lang="en-US" sz="1600" dirty="0" err="1"/>
              <a:t>momento</a:t>
            </a:r>
            <a:r>
              <a:rPr lang="en-US" sz="1600" dirty="0"/>
              <a:t> de </a:t>
            </a:r>
            <a:r>
              <a:rPr lang="en-US" sz="1600" dirty="0" err="1"/>
              <a:t>realizar</a:t>
            </a:r>
            <a:r>
              <a:rPr lang="en-US" sz="1600" dirty="0"/>
              <a:t> un </a:t>
            </a:r>
            <a:r>
              <a:rPr lang="en-US" sz="1600" dirty="0" err="1"/>
              <a:t>análisis</a:t>
            </a:r>
            <a:r>
              <a:rPr lang="en-US" sz="1600" dirty="0"/>
              <a:t> de </a:t>
            </a:r>
            <a:r>
              <a:rPr lang="en-US" sz="1600" dirty="0" err="1"/>
              <a:t>cada</a:t>
            </a:r>
            <a:r>
              <a:rPr lang="en-US" sz="1600" dirty="0"/>
              <a:t> </a:t>
            </a:r>
            <a:r>
              <a:rPr lang="en-US" sz="1600" dirty="0" err="1"/>
              <a:t>evento</a:t>
            </a:r>
            <a:r>
              <a:rPr lang="en-US" sz="1600" dirty="0"/>
              <a:t> para </a:t>
            </a:r>
            <a:r>
              <a:rPr lang="en-US" sz="1600" dirty="0" err="1"/>
              <a:t>determinar</a:t>
            </a:r>
            <a:r>
              <a:rPr lang="en-US" sz="1600" dirty="0"/>
              <a:t> las </a:t>
            </a:r>
            <a:r>
              <a:rPr lang="en-US" sz="1600" dirty="0" err="1"/>
              <a:t>causas</a:t>
            </a:r>
            <a:r>
              <a:rPr lang="en-US" sz="1600" dirty="0"/>
              <a:t> </a:t>
            </a:r>
            <a:r>
              <a:rPr lang="en-US" sz="1600" dirty="0" err="1"/>
              <a:t>superficiales</a:t>
            </a:r>
            <a:r>
              <a:rPr lang="en-US" sz="1600" dirty="0"/>
              <a:t> y </a:t>
            </a:r>
            <a:r>
              <a:rPr lang="en-US" sz="1600" dirty="0" err="1"/>
              <a:t>llegar</a:t>
            </a:r>
            <a:r>
              <a:rPr lang="en-US" sz="1600" dirty="0"/>
              <a:t> a las </a:t>
            </a:r>
            <a:r>
              <a:rPr lang="en-US" sz="1600" dirty="0" err="1"/>
              <a:t>causas</a:t>
            </a:r>
            <a:r>
              <a:rPr lang="en-US" sz="1600" dirty="0"/>
              <a:t> </a:t>
            </a:r>
            <a:r>
              <a:rPr lang="en-US" sz="1600" dirty="0" err="1"/>
              <a:t>raíz</a:t>
            </a:r>
            <a:r>
              <a:rPr lang="en-US" sz="1600" dirty="0"/>
              <a:t>. </a:t>
            </a:r>
          </a:p>
          <a:p>
            <a:endParaRPr lang="en-US" sz="1600" dirty="0"/>
          </a:p>
          <a:p>
            <a:r>
              <a:rPr lang="en-US" sz="1600" dirty="0"/>
              <a:t>Si bien hay </a:t>
            </a:r>
            <a:r>
              <a:rPr lang="en-US" sz="1600" dirty="0" err="1"/>
              <a:t>muchos</a:t>
            </a:r>
            <a:r>
              <a:rPr lang="en-US" sz="1600" dirty="0"/>
              <a:t> </a:t>
            </a:r>
            <a:r>
              <a:rPr lang="en-US" sz="1600" dirty="0" err="1"/>
              <a:t>métodos</a:t>
            </a:r>
            <a:r>
              <a:rPr lang="en-US" sz="1600" dirty="0"/>
              <a:t> de </a:t>
            </a:r>
            <a:r>
              <a:rPr lang="en-US" sz="1600" dirty="0" err="1"/>
              <a:t>análisis</a:t>
            </a:r>
            <a:r>
              <a:rPr lang="en-US" sz="1600" dirty="0"/>
              <a:t> entre </a:t>
            </a:r>
            <a:r>
              <a:rPr lang="en-US" sz="1600" dirty="0" err="1"/>
              <a:t>los</a:t>
            </a:r>
            <a:r>
              <a:rPr lang="en-US" sz="1600" dirty="0"/>
              <a:t> que </a:t>
            </a:r>
            <a:r>
              <a:rPr lang="en-US" sz="1600" dirty="0" err="1"/>
              <a:t>elegir</a:t>
            </a:r>
            <a:r>
              <a:rPr lang="en-US" sz="1600" dirty="0"/>
              <a:t>, </a:t>
            </a:r>
            <a:r>
              <a:rPr lang="en-US" sz="1600" dirty="0" err="1"/>
              <a:t>en</a:t>
            </a:r>
            <a:r>
              <a:rPr lang="en-US" sz="1600" dirty="0"/>
              <a:t> la </a:t>
            </a:r>
            <a:r>
              <a:rPr lang="en-US" sz="1600" dirty="0" err="1"/>
              <a:t>siguiente</a:t>
            </a:r>
            <a:r>
              <a:rPr lang="en-US" sz="1600" dirty="0"/>
              <a:t> </a:t>
            </a:r>
            <a:r>
              <a:rPr lang="en-US" sz="1600" dirty="0" err="1"/>
              <a:t>diapositiva</a:t>
            </a:r>
            <a:r>
              <a:rPr lang="en-US" sz="1600" dirty="0"/>
              <a:t> </a:t>
            </a:r>
            <a:r>
              <a:rPr lang="en-US" sz="1600" dirty="0" err="1"/>
              <a:t>echaremos</a:t>
            </a:r>
            <a:r>
              <a:rPr lang="en-US" sz="1600" dirty="0"/>
              <a:t> un </a:t>
            </a:r>
            <a:r>
              <a:rPr lang="en-US" sz="1600" dirty="0" err="1"/>
              <a:t>vistazo</a:t>
            </a:r>
            <a:r>
              <a:rPr lang="en-US" sz="1600" dirty="0"/>
              <a:t> </a:t>
            </a:r>
            <a:r>
              <a:rPr lang="en-US" sz="1600" dirty="0" err="1"/>
              <a:t>rápido</a:t>
            </a:r>
            <a:r>
              <a:rPr lang="en-US" sz="1600" dirty="0"/>
              <a:t> a 6 </a:t>
            </a:r>
            <a:r>
              <a:rPr lang="en-US" sz="1600" dirty="0" err="1"/>
              <a:t>métodos</a:t>
            </a:r>
            <a:r>
              <a:rPr lang="en-US" sz="1600" dirty="0"/>
              <a:t>. </a:t>
            </a:r>
            <a:r>
              <a:rPr lang="en-US" sz="1600" dirty="0" err="1"/>
              <a:t>Cualquiera</a:t>
            </a:r>
            <a:r>
              <a:rPr lang="en-US" sz="1600" dirty="0"/>
              <a:t> sea </a:t>
            </a:r>
            <a:r>
              <a:rPr lang="en-US" sz="1600" dirty="0" err="1"/>
              <a:t>el</a:t>
            </a:r>
            <a:r>
              <a:rPr lang="en-US" sz="1600" dirty="0"/>
              <a:t> </a:t>
            </a:r>
            <a:r>
              <a:rPr lang="en-US" sz="1600" dirty="0" err="1"/>
              <a:t>método</a:t>
            </a:r>
            <a:r>
              <a:rPr lang="en-US" sz="1600" dirty="0"/>
              <a:t> que </a:t>
            </a:r>
            <a:r>
              <a:rPr lang="en-US" sz="1600" dirty="0" err="1"/>
              <a:t>elija</a:t>
            </a:r>
            <a:r>
              <a:rPr lang="en-US" sz="1600" dirty="0"/>
              <a:t>, lo </a:t>
            </a:r>
            <a:r>
              <a:rPr lang="en-US" sz="1600" dirty="0" err="1"/>
              <a:t>utilizará</a:t>
            </a:r>
            <a:r>
              <a:rPr lang="en-US" sz="1600" dirty="0"/>
              <a:t> al </a:t>
            </a:r>
            <a:r>
              <a:rPr lang="en-US" sz="1600" dirty="0" err="1"/>
              <a:t>realizar</a:t>
            </a:r>
            <a:r>
              <a:rPr lang="en-US" sz="1600" dirty="0"/>
              <a:t> un:</a:t>
            </a:r>
          </a:p>
          <a:p>
            <a:pPr marL="285750" indent="-285750">
              <a:buFont typeface="Arial" panose="020B0604020202020204" pitchFamily="34" charset="0"/>
              <a:buChar char="•"/>
            </a:pPr>
            <a:r>
              <a:rPr lang="en-US" sz="1600" dirty="0" err="1"/>
              <a:t>Análisis</a:t>
            </a:r>
            <a:r>
              <a:rPr lang="en-US" sz="1600" dirty="0"/>
              <a:t> de </a:t>
            </a:r>
            <a:r>
              <a:rPr lang="en-US" sz="1600" dirty="0" err="1"/>
              <a:t>lesiones</a:t>
            </a:r>
            <a:endParaRPr lang="en-US" sz="1600" dirty="0"/>
          </a:p>
          <a:p>
            <a:pPr marL="285750" indent="-285750">
              <a:buFont typeface="Arial" panose="020B0604020202020204" pitchFamily="34" charset="0"/>
              <a:buChar char="•"/>
            </a:pPr>
            <a:r>
              <a:rPr lang="en-US" sz="1600" dirty="0" err="1"/>
              <a:t>Análisis</a:t>
            </a:r>
            <a:r>
              <a:rPr lang="en-US" sz="1600" dirty="0"/>
              <a:t> de </a:t>
            </a:r>
            <a:r>
              <a:rPr lang="en-US" sz="1600" dirty="0" err="1"/>
              <a:t>eventos</a:t>
            </a:r>
            <a:endParaRPr lang="en-US" sz="1600" dirty="0"/>
          </a:p>
          <a:p>
            <a:pPr marL="285750" indent="-285750">
              <a:buFont typeface="Arial" panose="020B0604020202020204" pitchFamily="34" charset="0"/>
              <a:buChar char="•"/>
            </a:pPr>
            <a:r>
              <a:rPr lang="en-US" sz="1600" dirty="0" err="1"/>
              <a:t>Análisis</a:t>
            </a:r>
            <a:r>
              <a:rPr lang="en-US" sz="1600" dirty="0"/>
              <a:t> de </a:t>
            </a:r>
            <a:r>
              <a:rPr lang="en-US" sz="1600" dirty="0" err="1"/>
              <a:t>los</a:t>
            </a:r>
            <a:r>
              <a:rPr lang="en-US" sz="1600" dirty="0"/>
              <a:t> </a:t>
            </a:r>
            <a:r>
              <a:rPr lang="en-US" sz="1600" dirty="0" err="1"/>
              <a:t>sistemas</a:t>
            </a:r>
            <a:endParaRPr lang="en-US" sz="1600" dirty="0"/>
          </a:p>
          <a:p>
            <a:endParaRPr lang="en-US" sz="1600" dirty="0"/>
          </a:p>
          <a:p>
            <a:r>
              <a:rPr lang="en-US" sz="1600" dirty="0" err="1"/>
              <a:t>En</a:t>
            </a:r>
            <a:r>
              <a:rPr lang="en-US" sz="1600" dirty="0"/>
              <a:t> las </a:t>
            </a:r>
            <a:r>
              <a:rPr lang="en-US" sz="1600" dirty="0" err="1"/>
              <a:t>siguientes</a:t>
            </a:r>
            <a:r>
              <a:rPr lang="en-US" sz="1600" dirty="0"/>
              <a:t> </a:t>
            </a:r>
            <a:r>
              <a:rPr lang="en-US" sz="1600" dirty="0" err="1"/>
              <a:t>diapositivas</a:t>
            </a:r>
            <a:r>
              <a:rPr lang="en-US" sz="1600" dirty="0"/>
              <a:t> </a:t>
            </a:r>
            <a:r>
              <a:rPr lang="en-US" sz="1600" dirty="0" err="1"/>
              <a:t>repasaremos</a:t>
            </a:r>
            <a:r>
              <a:rPr lang="en-US" sz="1600" dirty="0"/>
              <a:t> </a:t>
            </a:r>
            <a:r>
              <a:rPr lang="en-US" sz="1600" dirty="0" err="1"/>
              <a:t>el</a:t>
            </a:r>
            <a:r>
              <a:rPr lang="en-US" sz="1600" dirty="0"/>
              <a:t> </a:t>
            </a:r>
            <a:r>
              <a:rPr lang="en-US" sz="1600" dirty="0" err="1"/>
              <a:t>análisis</a:t>
            </a:r>
            <a:r>
              <a:rPr lang="en-US" sz="1600" dirty="0"/>
              <a:t> de </a:t>
            </a:r>
            <a:r>
              <a:rPr lang="en-US" sz="1600" dirty="0" err="1"/>
              <a:t>lesiones</a:t>
            </a:r>
            <a:r>
              <a:rPr lang="en-US" sz="1600" dirty="0"/>
              <a:t>, </a:t>
            </a:r>
            <a:r>
              <a:rPr lang="en-US" sz="1600" dirty="0" err="1"/>
              <a:t>eventos</a:t>
            </a:r>
            <a:r>
              <a:rPr lang="en-US" sz="1600" dirty="0"/>
              <a:t> y </a:t>
            </a:r>
            <a:r>
              <a:rPr lang="en-US" sz="1600" dirty="0" err="1"/>
              <a:t>sistemas</a:t>
            </a:r>
            <a:r>
              <a:rPr lang="en-US" sz="1600" dirty="0"/>
              <a:t>.</a:t>
            </a:r>
          </a:p>
        </p:txBody>
      </p:sp>
      <p:pic>
        <p:nvPicPr>
          <p:cNvPr id="4" name="Picture 3">
            <a:extLst>
              <a:ext uri="{FF2B5EF4-FFF2-40B4-BE49-F238E27FC236}">
                <a16:creationId xmlns:a16="http://schemas.microsoft.com/office/drawing/2014/main" id="{C02A9C50-2A6A-42E4-B725-4EA6808E22A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33" y="26138"/>
            <a:ext cx="5466893" cy="5872404"/>
          </a:xfrm>
          <a:prstGeom prst="rect">
            <a:avLst/>
          </a:prstGeom>
        </p:spPr>
      </p:pic>
      <p:sp>
        <p:nvSpPr>
          <p:cNvPr id="2" name="Google Shape;102;p2">
            <a:extLst>
              <a:ext uri="{FF2B5EF4-FFF2-40B4-BE49-F238E27FC236}">
                <a16:creationId xmlns:a16="http://schemas.microsoft.com/office/drawing/2014/main" id="{717AD77F-A15B-EBC1-C7BB-E87CE439EFA2}"/>
              </a:ext>
            </a:extLst>
          </p:cNvPr>
          <p:cNvSpPr txBox="1"/>
          <p:nvPr/>
        </p:nvSpPr>
        <p:spPr>
          <a:xfrm>
            <a:off x="202630" y="5960955"/>
            <a:ext cx="7063932"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INVESTIGACIÓN DE ACCIDENTES: </a:t>
            </a:r>
            <a:br>
              <a:rPr lang="en-US" sz="2800" b="1" i="1" u="none" strike="noStrike" cap="none" dirty="0">
                <a:solidFill>
                  <a:schemeClr val="lt1"/>
                </a:solidFill>
                <a:latin typeface="Verdana"/>
                <a:ea typeface="Verdana"/>
                <a:cs typeface="Verdana"/>
                <a:sym typeface="Verdana"/>
              </a:rPr>
            </a:br>
            <a:r>
              <a:rPr lang="en-US" sz="2800" b="1" i="1" u="none" strike="noStrike" cap="none" dirty="0" err="1">
                <a:solidFill>
                  <a:schemeClr val="lt1"/>
                </a:solidFill>
                <a:latin typeface="Verdana"/>
                <a:ea typeface="Verdana"/>
                <a:cs typeface="Verdana"/>
                <a:sym typeface="Verdana"/>
              </a:rPr>
              <a:t>análisis</a:t>
            </a:r>
            <a:r>
              <a:rPr lang="en-US" sz="2800" b="1" i="1" u="none" strike="noStrike" cap="none" dirty="0">
                <a:solidFill>
                  <a:schemeClr val="lt1"/>
                </a:solidFill>
                <a:latin typeface="Verdana"/>
                <a:ea typeface="Verdana"/>
                <a:cs typeface="Verdana"/>
                <a:sym typeface="Verdana"/>
              </a:rPr>
              <a:t> de </a:t>
            </a:r>
            <a:r>
              <a:rPr lang="en-US" sz="2800" b="1" i="1" u="none" strike="noStrike" cap="none" dirty="0" err="1">
                <a:solidFill>
                  <a:schemeClr val="lt1"/>
                </a:solidFill>
                <a:latin typeface="Verdana"/>
                <a:ea typeface="Verdana"/>
                <a:cs typeface="Verdana"/>
                <a:sym typeface="Verdana"/>
              </a:rPr>
              <a:t>los</a:t>
            </a:r>
            <a:r>
              <a:rPr lang="en-US" sz="2800" b="1" i="1" u="none" strike="noStrike" cap="none" dirty="0">
                <a:solidFill>
                  <a:schemeClr val="lt1"/>
                </a:solidFill>
                <a:latin typeface="Verdana"/>
                <a:ea typeface="Verdana"/>
                <a:cs typeface="Verdana"/>
                <a:sym typeface="Verdana"/>
              </a:rPr>
              <a:t> </a:t>
            </a:r>
            <a:r>
              <a:rPr lang="en-US" sz="2800" b="1" i="1" u="none" strike="noStrike" cap="none" dirty="0" err="1">
                <a:solidFill>
                  <a:schemeClr val="lt1"/>
                </a:solidFill>
                <a:latin typeface="Verdana"/>
                <a:ea typeface="Verdana"/>
                <a:cs typeface="Verdana"/>
                <a:sym typeface="Verdana"/>
              </a:rPr>
              <a:t>hechos</a:t>
            </a:r>
            <a:r>
              <a:rPr lang="en-US" sz="2800" b="1" i="1" u="none" strike="noStrike" cap="none" dirty="0">
                <a:solidFill>
                  <a:schemeClr val="lt1"/>
                </a:solidFill>
                <a:latin typeface="Verdana"/>
                <a:ea typeface="Verdana"/>
                <a:cs typeface="Verdana"/>
                <a:sym typeface="Verdana"/>
              </a:rPr>
              <a:t> del </a:t>
            </a:r>
            <a:r>
              <a:rPr lang="en-US" sz="2800" b="1" i="1" u="none" strike="noStrike" cap="none" dirty="0" err="1">
                <a:solidFill>
                  <a:schemeClr val="lt1"/>
                </a:solidFill>
                <a:latin typeface="Verdana"/>
                <a:ea typeface="Verdana"/>
                <a:cs typeface="Verdana"/>
                <a:sym typeface="Verdana"/>
              </a:rPr>
              <a:t>evento</a:t>
            </a:r>
            <a:endParaRPr sz="1400" b="0" i="0" u="none" strike="noStrike" cap="none" dirty="0">
              <a:solidFill>
                <a:srgbClr val="000000"/>
              </a:solidFill>
              <a:latin typeface="Arial"/>
              <a:ea typeface="Arial"/>
              <a:cs typeface="Arial"/>
              <a:sym typeface="Arial"/>
            </a:endParaRPr>
          </a:p>
        </p:txBody>
      </p:sp>
      <p:pic>
        <p:nvPicPr>
          <p:cNvPr id="9" name="Picture 8" descr="Módulo 2">
            <a:extLst>
              <a:ext uri="{FF2B5EF4-FFF2-40B4-BE49-F238E27FC236}">
                <a16:creationId xmlns:a16="http://schemas.microsoft.com/office/drawing/2014/main" id="{2C8B1DB6-44B2-4B73-8EE1-587BCBF93F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1188" y="5931125"/>
            <a:ext cx="4080812" cy="1000200"/>
          </a:xfrm>
          <a:prstGeom prst="rect">
            <a:avLst/>
          </a:prstGeom>
        </p:spPr>
      </p:pic>
    </p:spTree>
    <p:extLst>
      <p:ext uri="{BB962C8B-B14F-4D97-AF65-F5344CB8AC3E}">
        <p14:creationId xmlns:p14="http://schemas.microsoft.com/office/powerpoint/2010/main" val="35089085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4" name="Title 3">
            <a:extLst>
              <a:ext uri="{FF2B5EF4-FFF2-40B4-BE49-F238E27FC236}">
                <a16:creationId xmlns:a16="http://schemas.microsoft.com/office/drawing/2014/main" id="{F210358A-32F7-97F4-C047-441E4ECFCA95}"/>
              </a:ext>
            </a:extLst>
          </p:cNvPr>
          <p:cNvSpPr txBox="1">
            <a:spLocks noGrp="1"/>
          </p:cNvSpPr>
          <p:nvPr>
            <p:ph type="title" idx="4294967295"/>
          </p:nvPr>
        </p:nvSpPr>
        <p:spPr>
          <a:xfrm>
            <a:off x="5719156" y="265212"/>
            <a:ext cx="6096000"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en-US" sz="2800" b="0" i="0" u="none" strike="noStrike" kern="0" cap="none" spc="0" normalizeH="0" baseline="0" noProof="0" dirty="0" err="1">
                <a:ln>
                  <a:noFill/>
                </a:ln>
                <a:solidFill>
                  <a:schemeClr val="dk1"/>
                </a:solidFill>
                <a:effectLst/>
                <a:uLnTx/>
                <a:uFillTx/>
                <a:latin typeface="+mj-lt"/>
                <a:ea typeface="Calibri"/>
                <a:cs typeface="Calibri"/>
                <a:sym typeface="Calibri"/>
              </a:rPr>
              <a:t>Métodos</a:t>
            </a:r>
            <a:r>
              <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rPr>
              <a:t> de </a:t>
            </a:r>
            <a:r>
              <a:rPr kumimoji="0" lang="en-US" sz="2800" b="0" i="0" u="none" strike="noStrike" kern="0" cap="none" spc="0" normalizeH="0" baseline="0" noProof="0" dirty="0" err="1">
                <a:ln>
                  <a:noFill/>
                </a:ln>
                <a:solidFill>
                  <a:schemeClr val="dk1"/>
                </a:solidFill>
                <a:effectLst/>
                <a:uLnTx/>
                <a:uFillTx/>
                <a:latin typeface="+mj-lt"/>
                <a:ea typeface="Calibri"/>
                <a:cs typeface="Calibri"/>
                <a:sym typeface="Calibri"/>
              </a:rPr>
              <a:t>análisis</a:t>
            </a:r>
            <a:endParaRPr kumimoji="0" lang="en-US"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4" name="Google Shape;104;p2" descr="Maleza del accidente ejemplo."/>
          <p:cNvSpPr txBox="1"/>
          <p:nvPr/>
        </p:nvSpPr>
        <p:spPr>
          <a:xfrm>
            <a:off x="5719156" y="1040534"/>
            <a:ext cx="6274351" cy="4785885"/>
          </a:xfrm>
          <a:prstGeom prst="rect">
            <a:avLst/>
          </a:prstGeom>
          <a:noFill/>
          <a:ln>
            <a:noFill/>
          </a:ln>
        </p:spPr>
        <p:txBody>
          <a:bodyPr spcFirstLastPara="1" wrap="square" lIns="91425" tIns="45700" rIns="91425" bIns="45700" anchor="t" anchorCtr="0">
            <a:spAutoFit/>
          </a:bodyPr>
          <a:lstStyle/>
          <a:p>
            <a:r>
              <a:rPr lang="en-US" sz="1600" dirty="0"/>
              <a:t>A </a:t>
            </a:r>
            <a:r>
              <a:rPr lang="en-US" sz="1600" dirty="0" err="1"/>
              <a:t>continuación</a:t>
            </a:r>
            <a:r>
              <a:rPr lang="en-US" sz="1600" dirty="0"/>
              <a:t>, se </a:t>
            </a:r>
            <a:r>
              <a:rPr lang="en-US" sz="1600" dirty="0" err="1"/>
              <a:t>enumeran</a:t>
            </a:r>
            <a:r>
              <a:rPr lang="en-US" sz="1600" dirty="0"/>
              <a:t> </a:t>
            </a:r>
            <a:r>
              <a:rPr lang="en-US" sz="1600" dirty="0" err="1"/>
              <a:t>algunos</a:t>
            </a:r>
            <a:r>
              <a:rPr lang="en-US" sz="1600" dirty="0"/>
              <a:t> </a:t>
            </a:r>
            <a:r>
              <a:rPr lang="en-US" sz="1600" dirty="0" err="1"/>
              <a:t>métodos</a:t>
            </a:r>
            <a:r>
              <a:rPr lang="en-US" sz="1600" dirty="0"/>
              <a:t> de </a:t>
            </a:r>
            <a:r>
              <a:rPr lang="en-US" sz="1600" dirty="0" err="1"/>
              <a:t>análisis</a:t>
            </a:r>
            <a:r>
              <a:rPr lang="en-US" sz="1600" dirty="0"/>
              <a:t> </a:t>
            </a:r>
            <a:r>
              <a:rPr lang="en-US" sz="1600" dirty="0" err="1"/>
              <a:t>utilizados</a:t>
            </a:r>
            <a:r>
              <a:rPr lang="en-US" sz="1600" dirty="0"/>
              <a:t> con </a:t>
            </a:r>
            <a:r>
              <a:rPr lang="en-US" sz="1600" dirty="0" err="1"/>
              <a:t>frecuencia</a:t>
            </a:r>
            <a:r>
              <a:rPr lang="en-US" sz="1600" dirty="0"/>
              <a:t> para </a:t>
            </a:r>
            <a:r>
              <a:rPr lang="en-US" sz="1600" dirty="0" err="1"/>
              <a:t>ayudarlo</a:t>
            </a:r>
            <a:r>
              <a:rPr lang="en-US" sz="1600" dirty="0"/>
              <a:t> a </a:t>
            </a:r>
            <a:r>
              <a:rPr lang="en-US" sz="1600" dirty="0" err="1"/>
              <a:t>comprender</a:t>
            </a:r>
            <a:r>
              <a:rPr lang="en-US" sz="1600" dirty="0"/>
              <a:t> las </a:t>
            </a:r>
            <a:r>
              <a:rPr lang="en-US" sz="1600" dirty="0" err="1"/>
              <a:t>causas</a:t>
            </a:r>
            <a:r>
              <a:rPr lang="en-US" sz="1600" dirty="0"/>
              <a:t> de un </a:t>
            </a:r>
            <a:r>
              <a:rPr lang="en-US" sz="1600" dirty="0" err="1"/>
              <a:t>evento</a:t>
            </a:r>
            <a:r>
              <a:rPr lang="en-US" sz="1600" dirty="0"/>
              <a:t>.</a:t>
            </a:r>
          </a:p>
          <a:p>
            <a:pPr marL="285750" indent="-285750">
              <a:buFont typeface="Arial" panose="020B0604020202020204" pitchFamily="34" charset="0"/>
              <a:buChar char="•"/>
            </a:pPr>
            <a:r>
              <a:rPr lang="en-US" sz="1600" dirty="0">
                <a:hlinkClick r:id="rId3"/>
              </a:rPr>
              <a:t>Los 5 </a:t>
            </a:r>
            <a:r>
              <a:rPr lang="en-US" sz="1600" dirty="0" err="1">
                <a:hlinkClick r:id="rId3"/>
              </a:rPr>
              <a:t>porqués</a:t>
            </a:r>
            <a:r>
              <a:rPr lang="en-US" sz="1600" dirty="0"/>
              <a:t>:</a:t>
            </a:r>
            <a:r>
              <a:rPr lang="en-US" sz="1600" baseline="30000" dirty="0"/>
              <a:t> </a:t>
            </a:r>
            <a:r>
              <a:rPr lang="en-US" sz="1600" dirty="0" err="1"/>
              <a:t>requiere</a:t>
            </a:r>
            <a:r>
              <a:rPr lang="en-US" sz="1600" dirty="0"/>
              <a:t> que se </a:t>
            </a:r>
            <a:r>
              <a:rPr lang="en-US" sz="1600" dirty="0" err="1"/>
              <a:t>trabaje</a:t>
            </a:r>
            <a:r>
              <a:rPr lang="en-US" sz="1600" dirty="0"/>
              <a:t> a </a:t>
            </a:r>
            <a:r>
              <a:rPr lang="en-US" sz="1600" dirty="0" err="1"/>
              <a:t>través</a:t>
            </a:r>
            <a:r>
              <a:rPr lang="en-US" sz="1600" dirty="0"/>
              <a:t> de las </a:t>
            </a:r>
            <a:r>
              <a:rPr lang="en-US" sz="1600" dirty="0" err="1"/>
              <a:t>causas</a:t>
            </a:r>
            <a:r>
              <a:rPr lang="en-US" sz="1600" dirty="0"/>
              <a:t> </a:t>
            </a:r>
            <a:r>
              <a:rPr lang="en-US" sz="1600" dirty="0" err="1"/>
              <a:t>superficiales</a:t>
            </a:r>
            <a:r>
              <a:rPr lang="en-US" sz="1600" dirty="0"/>
              <a:t> hasta que se </a:t>
            </a:r>
            <a:r>
              <a:rPr lang="en-US" sz="1600" dirty="0" err="1"/>
              <a:t>descubra</a:t>
            </a:r>
            <a:r>
              <a:rPr lang="en-US" sz="1600" dirty="0"/>
              <a:t> la causa </a:t>
            </a:r>
            <a:r>
              <a:rPr lang="en-US" sz="1600" dirty="0" err="1"/>
              <a:t>raíz</a:t>
            </a:r>
            <a:r>
              <a:rPr lang="en-US" sz="1600" dirty="0"/>
              <a:t>. </a:t>
            </a:r>
          </a:p>
          <a:p>
            <a:pPr marL="285750" indent="-285750">
              <a:buFont typeface="Arial" panose="020B0604020202020204" pitchFamily="34" charset="0"/>
              <a:buChar char="•"/>
            </a:pPr>
            <a:r>
              <a:rPr lang="en-US" sz="1600" dirty="0">
                <a:hlinkClick r:id="rId4"/>
              </a:rPr>
              <a:t>Teoría del </a:t>
            </a:r>
            <a:r>
              <a:rPr lang="en-US" sz="1600" dirty="0" err="1">
                <a:hlinkClick r:id="rId4"/>
              </a:rPr>
              <a:t>dominó</a:t>
            </a:r>
            <a:r>
              <a:rPr lang="en-US" sz="1600" dirty="0"/>
              <a:t>:</a:t>
            </a:r>
            <a:r>
              <a:rPr lang="en-US" sz="1600" baseline="30000" dirty="0"/>
              <a:t> </a:t>
            </a:r>
            <a:r>
              <a:rPr lang="en-US" sz="1600" dirty="0"/>
              <a:t>un </a:t>
            </a:r>
            <a:r>
              <a:rPr lang="en-US" sz="1600" dirty="0" err="1"/>
              <a:t>modelo</a:t>
            </a:r>
            <a:r>
              <a:rPr lang="en-US" sz="1600" dirty="0"/>
              <a:t> </a:t>
            </a:r>
            <a:r>
              <a:rPr lang="en-US" sz="1600" dirty="0" err="1"/>
              <a:t>basado</a:t>
            </a:r>
            <a:r>
              <a:rPr lang="en-US" sz="1600" dirty="0"/>
              <a:t> </a:t>
            </a:r>
            <a:r>
              <a:rPr lang="en-US" sz="1600" dirty="0" err="1"/>
              <a:t>en</a:t>
            </a:r>
            <a:r>
              <a:rPr lang="en-US" sz="1600" dirty="0"/>
              <a:t> </a:t>
            </a:r>
            <a:r>
              <a:rPr lang="en-US" sz="1600" dirty="0" err="1"/>
              <a:t>eventos</a:t>
            </a:r>
            <a:r>
              <a:rPr lang="en-US" sz="1600" dirty="0"/>
              <a:t> que se </a:t>
            </a:r>
            <a:r>
              <a:rPr lang="en-US" sz="1600" dirty="0" err="1"/>
              <a:t>utiliza</a:t>
            </a:r>
            <a:r>
              <a:rPr lang="en-US" sz="1600" dirty="0"/>
              <a:t> para </a:t>
            </a:r>
            <a:r>
              <a:rPr lang="en-US" sz="1600" dirty="0" err="1"/>
              <a:t>explicar</a:t>
            </a:r>
            <a:r>
              <a:rPr lang="en-US" sz="1600" dirty="0"/>
              <a:t> la </a:t>
            </a:r>
            <a:r>
              <a:rPr lang="en-US" sz="1600" dirty="0" err="1"/>
              <a:t>cadena</a:t>
            </a:r>
            <a:r>
              <a:rPr lang="en-US" sz="1600" dirty="0"/>
              <a:t> de </a:t>
            </a:r>
            <a:r>
              <a:rPr lang="en-US" sz="1600" dirty="0" err="1"/>
              <a:t>eventos</a:t>
            </a:r>
            <a:r>
              <a:rPr lang="en-US" sz="1600" dirty="0"/>
              <a:t> </a:t>
            </a:r>
            <a:r>
              <a:rPr lang="en-US" sz="1600" dirty="0" err="1"/>
              <a:t>ocurridos</a:t>
            </a:r>
            <a:r>
              <a:rPr lang="en-US" sz="1600" dirty="0"/>
              <a:t>.</a:t>
            </a:r>
          </a:p>
          <a:p>
            <a:pPr marL="285750" indent="-285750">
              <a:buFont typeface="Arial" panose="020B0604020202020204" pitchFamily="34" charset="0"/>
              <a:buChar char="•"/>
            </a:pPr>
            <a:r>
              <a:rPr lang="en-US" sz="1600" dirty="0">
                <a:hlinkClick r:id="rId5"/>
              </a:rPr>
              <a:t>Espina de pescado/Ishikawa</a:t>
            </a:r>
            <a:r>
              <a:rPr lang="en-US" sz="1600" dirty="0"/>
              <a:t>:</a:t>
            </a:r>
            <a:r>
              <a:rPr lang="en-US" sz="1600" baseline="30000" dirty="0"/>
              <a:t> </a:t>
            </a:r>
            <a:r>
              <a:rPr lang="en-US" sz="1600" dirty="0" err="1"/>
              <a:t>diagrama</a:t>
            </a:r>
            <a:r>
              <a:rPr lang="en-US" sz="1600" dirty="0"/>
              <a:t> que </a:t>
            </a:r>
            <a:r>
              <a:rPr lang="en-US" sz="1600" dirty="0" err="1"/>
              <a:t>examina</a:t>
            </a:r>
            <a:r>
              <a:rPr lang="en-US" sz="1600" dirty="0"/>
              <a:t> un conjunto de </a:t>
            </a:r>
            <a:r>
              <a:rPr lang="en-US" sz="1600" dirty="0" err="1"/>
              <a:t>categorías</a:t>
            </a:r>
            <a:r>
              <a:rPr lang="en-US" sz="1600" dirty="0"/>
              <a:t> </a:t>
            </a:r>
            <a:r>
              <a:rPr lang="en-US" sz="1600" dirty="0" err="1"/>
              <a:t>relacionadas</a:t>
            </a:r>
            <a:r>
              <a:rPr lang="en-US" sz="1600" dirty="0"/>
              <a:t> con </a:t>
            </a:r>
            <a:r>
              <a:rPr lang="en-US" sz="1600" dirty="0" err="1"/>
              <a:t>el</a:t>
            </a:r>
            <a:r>
              <a:rPr lang="en-US" sz="1600" dirty="0"/>
              <a:t> </a:t>
            </a:r>
            <a:r>
              <a:rPr lang="en-US" sz="1600" dirty="0" err="1"/>
              <a:t>problema</a:t>
            </a:r>
            <a:r>
              <a:rPr lang="en-US" sz="1600" dirty="0"/>
              <a:t>.</a:t>
            </a:r>
          </a:p>
          <a:p>
            <a:pPr marL="285750" indent="-285750">
              <a:buFont typeface="Arial" panose="020B0604020202020204" pitchFamily="34" charset="0"/>
              <a:buChar char="•"/>
            </a:pPr>
            <a:r>
              <a:rPr lang="en-US" sz="1600" dirty="0">
                <a:hlinkClick r:id="rId6"/>
              </a:rPr>
              <a:t>Modelo de HFACS/queso </a:t>
            </a:r>
            <a:r>
              <a:rPr lang="en-US" sz="1600" dirty="0" err="1">
                <a:hlinkClick r:id="rId6"/>
              </a:rPr>
              <a:t>suizo</a:t>
            </a:r>
            <a:r>
              <a:rPr lang="en-US" sz="1600" dirty="0"/>
              <a:t>: </a:t>
            </a:r>
            <a:r>
              <a:rPr lang="en-US" sz="1600" dirty="0" err="1"/>
              <a:t>adopta</a:t>
            </a:r>
            <a:r>
              <a:rPr lang="en-US" sz="1600" dirty="0"/>
              <a:t> un </a:t>
            </a:r>
            <a:r>
              <a:rPr lang="en-US" sz="1600" dirty="0" err="1"/>
              <a:t>enfoque</a:t>
            </a:r>
            <a:r>
              <a:rPr lang="en-US" sz="1600" dirty="0"/>
              <a:t> </a:t>
            </a:r>
            <a:r>
              <a:rPr lang="en-US" sz="1600" dirty="0" err="1"/>
              <a:t>sistémico</a:t>
            </a:r>
            <a:r>
              <a:rPr lang="en-US" sz="1600" dirty="0"/>
              <a:t> </a:t>
            </a:r>
            <a:r>
              <a:rPr lang="en-US" sz="1600" dirty="0" err="1"/>
              <a:t>en</a:t>
            </a:r>
            <a:r>
              <a:rPr lang="en-US" sz="1600" dirty="0"/>
              <a:t> </a:t>
            </a:r>
            <a:r>
              <a:rPr lang="en-US" sz="1600" dirty="0" err="1"/>
              <a:t>el</a:t>
            </a:r>
            <a:r>
              <a:rPr lang="en-US" sz="1600" dirty="0"/>
              <a:t> que </a:t>
            </a:r>
            <a:r>
              <a:rPr lang="en-US" sz="1600" dirty="0" err="1"/>
              <a:t>el</a:t>
            </a:r>
            <a:r>
              <a:rPr lang="en-US" sz="1600" dirty="0"/>
              <a:t> error </a:t>
            </a:r>
            <a:r>
              <a:rPr lang="en-US" sz="1600" dirty="0" err="1"/>
              <a:t>humano</a:t>
            </a:r>
            <a:r>
              <a:rPr lang="en-US" sz="1600" dirty="0"/>
              <a:t> es un </a:t>
            </a:r>
            <a:r>
              <a:rPr lang="en-US" sz="1600" dirty="0" err="1"/>
              <a:t>síntoma</a:t>
            </a:r>
            <a:r>
              <a:rPr lang="en-US" sz="1600" dirty="0"/>
              <a:t> de un </a:t>
            </a:r>
            <a:r>
              <a:rPr lang="en-US" sz="1600" dirty="0" err="1"/>
              <a:t>problema</a:t>
            </a:r>
            <a:r>
              <a:rPr lang="en-US" sz="1600" dirty="0"/>
              <a:t> mayor y no la causa real del </a:t>
            </a:r>
            <a:r>
              <a:rPr lang="en-US" sz="1600" dirty="0" err="1"/>
              <a:t>accidente</a:t>
            </a:r>
            <a:r>
              <a:rPr lang="en-US" sz="1600" dirty="0"/>
              <a:t>.</a:t>
            </a:r>
          </a:p>
          <a:p>
            <a:pPr marL="285750" indent="-285750">
              <a:buFont typeface="Arial" panose="020B0604020202020204" pitchFamily="34" charset="0"/>
              <a:buChar char="•"/>
            </a:pPr>
            <a:r>
              <a:rPr lang="en-US" sz="1600" dirty="0">
                <a:hlinkClick r:id="rId7"/>
              </a:rPr>
              <a:t>MEEE</a:t>
            </a:r>
            <a:r>
              <a:rPr lang="en-US" sz="1600" dirty="0"/>
              <a:t>: Un </a:t>
            </a:r>
            <a:r>
              <a:rPr lang="en-US" sz="1600" dirty="0" err="1"/>
              <a:t>método</a:t>
            </a:r>
            <a:r>
              <a:rPr lang="en-US" sz="1600" dirty="0"/>
              <a:t> para </a:t>
            </a:r>
            <a:r>
              <a:rPr lang="en-US" sz="1600" dirty="0" err="1"/>
              <a:t>identificar</a:t>
            </a:r>
            <a:r>
              <a:rPr lang="en-US" sz="1600" dirty="0"/>
              <a:t> </a:t>
            </a:r>
            <a:r>
              <a:rPr lang="en-US" sz="1600" dirty="0" err="1"/>
              <a:t>problemas</a:t>
            </a:r>
            <a:r>
              <a:rPr lang="en-US" sz="1600" dirty="0"/>
              <a:t> </a:t>
            </a:r>
            <a:r>
              <a:rPr lang="en-US" sz="1600" dirty="0" err="1"/>
              <a:t>dentro</a:t>
            </a:r>
            <a:r>
              <a:rPr lang="en-US" sz="1600" dirty="0"/>
              <a:t> de </a:t>
            </a:r>
            <a:r>
              <a:rPr lang="en-US" sz="1600" dirty="0" err="1"/>
              <a:t>los</a:t>
            </a:r>
            <a:r>
              <a:rPr lang="en-US" sz="1600" dirty="0"/>
              <a:t> </a:t>
            </a:r>
            <a:r>
              <a:rPr lang="en-US" sz="1600" dirty="0" err="1"/>
              <a:t>sistemas</a:t>
            </a:r>
            <a:r>
              <a:rPr lang="en-US" sz="1600" dirty="0"/>
              <a:t> de </a:t>
            </a:r>
            <a:r>
              <a:rPr lang="en-US" sz="1600" dirty="0" err="1"/>
              <a:t>administración</a:t>
            </a:r>
            <a:r>
              <a:rPr lang="en-US" sz="1600" dirty="0"/>
              <a:t>, </a:t>
            </a:r>
            <a:r>
              <a:rPr lang="en-US" sz="1600" dirty="0" err="1"/>
              <a:t>empleados</a:t>
            </a:r>
            <a:r>
              <a:rPr lang="en-US" sz="1600" dirty="0"/>
              <a:t>, </a:t>
            </a:r>
            <a:r>
              <a:rPr lang="en-US" sz="1600" dirty="0" err="1"/>
              <a:t>equipos</a:t>
            </a:r>
            <a:r>
              <a:rPr lang="en-US" sz="1600" dirty="0"/>
              <a:t> y medio </a:t>
            </a:r>
            <a:r>
              <a:rPr lang="en-US" sz="1600" dirty="0" err="1"/>
              <a:t>ambiente</a:t>
            </a:r>
            <a:r>
              <a:rPr lang="en-US" sz="1600" dirty="0"/>
              <a:t>.</a:t>
            </a:r>
          </a:p>
          <a:p>
            <a:pPr marL="285750" indent="-285750">
              <a:buFont typeface="Arial" panose="020B0604020202020204" pitchFamily="34" charset="0"/>
              <a:buChar char="•"/>
            </a:pPr>
            <a:r>
              <a:rPr lang="en-US" sz="1600" dirty="0">
                <a:hlinkClick r:id="rId8"/>
              </a:rPr>
              <a:t>Maleza del </a:t>
            </a:r>
            <a:r>
              <a:rPr lang="en-US" sz="1600" dirty="0" err="1">
                <a:hlinkClick r:id="rId8"/>
              </a:rPr>
              <a:t>accidente</a:t>
            </a:r>
            <a:r>
              <a:rPr lang="en-US" sz="1600" dirty="0"/>
              <a:t>: </a:t>
            </a:r>
            <a:r>
              <a:rPr lang="en-US" sz="1600" dirty="0" err="1"/>
              <a:t>identifica</a:t>
            </a:r>
            <a:r>
              <a:rPr lang="en-US" sz="1600" dirty="0"/>
              <a:t> las </a:t>
            </a:r>
            <a:r>
              <a:rPr lang="en-US" sz="1600" dirty="0" err="1"/>
              <a:t>causas</a:t>
            </a:r>
            <a:r>
              <a:rPr lang="en-US" sz="1600" dirty="0"/>
              <a:t> </a:t>
            </a:r>
            <a:r>
              <a:rPr lang="en-US" sz="1600" dirty="0" err="1"/>
              <a:t>directas</a:t>
            </a:r>
            <a:r>
              <a:rPr lang="en-US" sz="1600" dirty="0"/>
              <a:t>, </a:t>
            </a:r>
            <a:r>
              <a:rPr lang="en-US" sz="1600" dirty="0" err="1"/>
              <a:t>superficiales</a:t>
            </a:r>
            <a:r>
              <a:rPr lang="en-US" sz="1600" dirty="0"/>
              <a:t> y </a:t>
            </a:r>
            <a:r>
              <a:rPr lang="en-US" sz="1600" dirty="0" err="1"/>
              <a:t>raíz</a:t>
            </a:r>
            <a:r>
              <a:rPr lang="en-US" sz="1600" dirty="0"/>
              <a:t>. (</a:t>
            </a:r>
            <a:r>
              <a:rPr lang="en-US" sz="1600" dirty="0" err="1"/>
              <a:t>Ejemplo</a:t>
            </a:r>
            <a:r>
              <a:rPr lang="en-US" sz="1600" dirty="0"/>
              <a:t> </a:t>
            </a:r>
            <a:r>
              <a:rPr lang="en-US" sz="1600" dirty="0" err="1"/>
              <a:t>representado</a:t>
            </a:r>
            <a:r>
              <a:rPr lang="en-US" sz="1600" dirty="0"/>
              <a:t> a la </a:t>
            </a:r>
            <a:r>
              <a:rPr lang="en-US" sz="1600" dirty="0" err="1"/>
              <a:t>izquierda</a:t>
            </a:r>
            <a:r>
              <a:rPr lang="en-US" sz="1600" dirty="0"/>
              <a:t>.)</a:t>
            </a:r>
          </a:p>
          <a:p>
            <a:endParaRPr lang="en-US" sz="1100" i="1" dirty="0"/>
          </a:p>
          <a:p>
            <a:r>
              <a:rPr lang="en-US" sz="1100" i="1" dirty="0"/>
              <a:t>Los enlaces </a:t>
            </a:r>
            <a:r>
              <a:rPr lang="en-US" sz="1100" i="1" dirty="0" err="1"/>
              <a:t>en</a:t>
            </a:r>
            <a:r>
              <a:rPr lang="en-US" sz="1100" i="1" dirty="0"/>
              <a:t> la </a:t>
            </a:r>
            <a:r>
              <a:rPr lang="en-US" sz="1100" i="1" dirty="0" err="1"/>
              <a:t>lista</a:t>
            </a:r>
            <a:r>
              <a:rPr lang="en-US" sz="1100" i="1" dirty="0"/>
              <a:t> anterior solo </a:t>
            </a:r>
            <a:r>
              <a:rPr lang="en-US" sz="1100" i="1" dirty="0" err="1"/>
              <a:t>están</a:t>
            </a:r>
            <a:r>
              <a:rPr lang="en-US" sz="1100" i="1" dirty="0"/>
              <a:t> </a:t>
            </a:r>
            <a:r>
              <a:rPr lang="en-US" sz="1100" i="1" dirty="0" err="1"/>
              <a:t>destinados</a:t>
            </a:r>
            <a:r>
              <a:rPr lang="en-US" sz="1100" i="1" dirty="0"/>
              <a:t> a </a:t>
            </a:r>
            <a:r>
              <a:rPr lang="en-US" sz="1100" i="1" dirty="0" err="1"/>
              <a:t>proporcionar</a:t>
            </a:r>
            <a:r>
              <a:rPr lang="en-US" sz="1100" i="1" dirty="0"/>
              <a:t> </a:t>
            </a:r>
            <a:r>
              <a:rPr lang="en-US" sz="1100" i="1" dirty="0" err="1"/>
              <a:t>más</a:t>
            </a:r>
            <a:r>
              <a:rPr lang="en-US" sz="1100" i="1" dirty="0"/>
              <a:t> </a:t>
            </a:r>
            <a:r>
              <a:rPr lang="en-US" sz="1100" i="1" dirty="0" err="1"/>
              <a:t>información</a:t>
            </a:r>
            <a:r>
              <a:rPr lang="en-US" sz="1100" i="1" dirty="0"/>
              <a:t> </a:t>
            </a:r>
            <a:r>
              <a:rPr lang="en-US" sz="1100" i="1" dirty="0" err="1"/>
              <a:t>sobre</a:t>
            </a:r>
            <a:r>
              <a:rPr lang="en-US" sz="1100" i="1" dirty="0"/>
              <a:t> </a:t>
            </a:r>
            <a:r>
              <a:rPr lang="en-US" sz="1100" i="1" dirty="0" err="1"/>
              <a:t>cada</a:t>
            </a:r>
            <a:r>
              <a:rPr lang="en-US" sz="1100" i="1" dirty="0"/>
              <a:t> </a:t>
            </a:r>
            <a:r>
              <a:rPr lang="en-US" sz="1100" i="1" dirty="0" err="1"/>
              <a:t>método</a:t>
            </a:r>
            <a:r>
              <a:rPr lang="en-US" sz="1100" i="1" dirty="0"/>
              <a:t>; Oregon OSHA no </a:t>
            </a:r>
            <a:r>
              <a:rPr lang="en-US" sz="1100" i="1" dirty="0" err="1"/>
              <a:t>respalda</a:t>
            </a:r>
            <a:r>
              <a:rPr lang="en-US" sz="1100" i="1" dirty="0"/>
              <a:t> </a:t>
            </a:r>
            <a:r>
              <a:rPr lang="en-US" sz="1100" i="1" dirty="0" err="1"/>
              <a:t>ninguno</a:t>
            </a:r>
            <a:r>
              <a:rPr lang="en-US" sz="1100" i="1" dirty="0"/>
              <a:t> de </a:t>
            </a:r>
            <a:r>
              <a:rPr lang="en-US" sz="1100" i="1" dirty="0" err="1"/>
              <a:t>los</a:t>
            </a:r>
            <a:r>
              <a:rPr lang="en-US" sz="1100" i="1" dirty="0"/>
              <a:t> </a:t>
            </a:r>
            <a:r>
              <a:rPr lang="en-US" sz="1100" i="1" dirty="0" err="1"/>
              <a:t>métodos</a:t>
            </a:r>
            <a:r>
              <a:rPr lang="en-US" sz="1100" i="1" dirty="0"/>
              <a:t>, </a:t>
            </a:r>
            <a:r>
              <a:rPr lang="en-US" sz="1100" i="1" dirty="0" err="1"/>
              <a:t>productos</a:t>
            </a:r>
            <a:r>
              <a:rPr lang="en-US" sz="1100" i="1" dirty="0"/>
              <a:t> o </a:t>
            </a:r>
            <a:r>
              <a:rPr lang="en-US" sz="1100" i="1" dirty="0" err="1"/>
              <a:t>empresas</a:t>
            </a:r>
            <a:r>
              <a:rPr lang="en-US" sz="1100" i="1" dirty="0"/>
              <a:t>. </a:t>
            </a:r>
          </a:p>
        </p:txBody>
      </p:sp>
      <p:pic>
        <p:nvPicPr>
          <p:cNvPr id="5" name="Picture 4" descr="Ejemplo de maleza del accidente.">
            <a:extLst>
              <a:ext uri="{FF2B5EF4-FFF2-40B4-BE49-F238E27FC236}">
                <a16:creationId xmlns:a16="http://schemas.microsoft.com/office/drawing/2014/main" id="{AC8F1F8D-EE3E-434A-BC53-7BA2759D01C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0" y="-7061"/>
            <a:ext cx="5212447" cy="5924613"/>
          </a:xfrm>
          <a:prstGeom prst="rect">
            <a:avLst/>
          </a:prstGeom>
        </p:spPr>
      </p:pic>
      <p:sp>
        <p:nvSpPr>
          <p:cNvPr id="2" name="Google Shape;102;p2">
            <a:extLst>
              <a:ext uri="{FF2B5EF4-FFF2-40B4-BE49-F238E27FC236}">
                <a16:creationId xmlns:a16="http://schemas.microsoft.com/office/drawing/2014/main" id="{DFAD3B42-5906-498B-3EB7-4AA265C4AD27}"/>
              </a:ext>
            </a:extLst>
          </p:cNvPr>
          <p:cNvSpPr txBox="1"/>
          <p:nvPr/>
        </p:nvSpPr>
        <p:spPr>
          <a:xfrm>
            <a:off x="202630" y="5960955"/>
            <a:ext cx="7063932"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INVESTIGACIÓN DE ACCIDENTES: </a:t>
            </a:r>
            <a:br>
              <a:rPr lang="en-US" sz="2800" b="1" i="1" u="none" strike="noStrike" cap="none" dirty="0">
                <a:solidFill>
                  <a:schemeClr val="lt1"/>
                </a:solidFill>
                <a:latin typeface="Verdana"/>
                <a:ea typeface="Verdana"/>
                <a:cs typeface="Verdana"/>
                <a:sym typeface="Verdana"/>
              </a:rPr>
            </a:br>
            <a:r>
              <a:rPr lang="en-US" sz="2800" b="1" i="1" u="none" strike="noStrike" cap="none" dirty="0" err="1">
                <a:solidFill>
                  <a:schemeClr val="lt1"/>
                </a:solidFill>
                <a:latin typeface="Verdana"/>
                <a:ea typeface="Verdana"/>
                <a:cs typeface="Verdana"/>
                <a:sym typeface="Verdana"/>
              </a:rPr>
              <a:t>análisis</a:t>
            </a:r>
            <a:r>
              <a:rPr lang="en-US" sz="2800" b="1" i="1" u="none" strike="noStrike" cap="none" dirty="0">
                <a:solidFill>
                  <a:schemeClr val="lt1"/>
                </a:solidFill>
                <a:latin typeface="Verdana"/>
                <a:ea typeface="Verdana"/>
                <a:cs typeface="Verdana"/>
                <a:sym typeface="Verdana"/>
              </a:rPr>
              <a:t> de </a:t>
            </a:r>
            <a:r>
              <a:rPr lang="en-US" sz="2800" b="1" i="1" u="none" strike="noStrike" cap="none" dirty="0" err="1">
                <a:solidFill>
                  <a:schemeClr val="lt1"/>
                </a:solidFill>
                <a:latin typeface="Verdana"/>
                <a:ea typeface="Verdana"/>
                <a:cs typeface="Verdana"/>
                <a:sym typeface="Verdana"/>
              </a:rPr>
              <a:t>los</a:t>
            </a:r>
            <a:r>
              <a:rPr lang="en-US" sz="2800" b="1" i="1" u="none" strike="noStrike" cap="none" dirty="0">
                <a:solidFill>
                  <a:schemeClr val="lt1"/>
                </a:solidFill>
                <a:latin typeface="Verdana"/>
                <a:ea typeface="Verdana"/>
                <a:cs typeface="Verdana"/>
                <a:sym typeface="Verdana"/>
              </a:rPr>
              <a:t> </a:t>
            </a:r>
            <a:r>
              <a:rPr lang="en-US" sz="2800" b="1" i="1" u="none" strike="noStrike" cap="none" dirty="0" err="1">
                <a:solidFill>
                  <a:schemeClr val="lt1"/>
                </a:solidFill>
                <a:latin typeface="Verdana"/>
                <a:ea typeface="Verdana"/>
                <a:cs typeface="Verdana"/>
                <a:sym typeface="Verdana"/>
              </a:rPr>
              <a:t>hechos</a:t>
            </a:r>
            <a:r>
              <a:rPr lang="en-US" sz="2800" b="1" i="1" u="none" strike="noStrike" cap="none" dirty="0">
                <a:solidFill>
                  <a:schemeClr val="lt1"/>
                </a:solidFill>
                <a:latin typeface="Verdana"/>
                <a:ea typeface="Verdana"/>
                <a:cs typeface="Verdana"/>
                <a:sym typeface="Verdana"/>
              </a:rPr>
              <a:t> del </a:t>
            </a:r>
            <a:r>
              <a:rPr lang="en-US" sz="2800" b="1" i="1" u="none" strike="noStrike" cap="none" dirty="0" err="1">
                <a:solidFill>
                  <a:schemeClr val="lt1"/>
                </a:solidFill>
                <a:latin typeface="Verdana"/>
                <a:ea typeface="Verdana"/>
                <a:cs typeface="Verdana"/>
                <a:sym typeface="Verdana"/>
              </a:rPr>
              <a:t>evento</a:t>
            </a:r>
            <a:endParaRPr sz="1400" b="0" i="0" u="none" strike="noStrike" cap="none" dirty="0">
              <a:solidFill>
                <a:srgbClr val="000000"/>
              </a:solidFill>
              <a:latin typeface="Arial"/>
              <a:ea typeface="Arial"/>
              <a:cs typeface="Arial"/>
              <a:sym typeface="Arial"/>
            </a:endParaRPr>
          </a:p>
        </p:txBody>
      </p:sp>
      <p:pic>
        <p:nvPicPr>
          <p:cNvPr id="10" name="Picture 9" descr="Módulo 2">
            <a:extLst>
              <a:ext uri="{FF2B5EF4-FFF2-40B4-BE49-F238E27FC236}">
                <a16:creationId xmlns:a16="http://schemas.microsoft.com/office/drawing/2014/main" id="{64979757-26F5-4A77-8DE9-2F395228799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11188" y="5931125"/>
            <a:ext cx="4080812" cy="1000200"/>
          </a:xfrm>
          <a:prstGeom prst="rect">
            <a:avLst/>
          </a:prstGeom>
        </p:spPr>
      </p:pic>
    </p:spTree>
    <p:extLst>
      <p:ext uri="{BB962C8B-B14F-4D97-AF65-F5344CB8AC3E}">
        <p14:creationId xmlns:p14="http://schemas.microsoft.com/office/powerpoint/2010/main" val="14982430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12130" y="590529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5" name="Title 4">
            <a:extLst>
              <a:ext uri="{FF2B5EF4-FFF2-40B4-BE49-F238E27FC236}">
                <a16:creationId xmlns:a16="http://schemas.microsoft.com/office/drawing/2014/main" id="{DCF4A70F-D5A8-875F-949D-F6D29AC2A218}"/>
              </a:ext>
            </a:extLst>
          </p:cNvPr>
          <p:cNvSpPr txBox="1">
            <a:spLocks noGrp="1"/>
          </p:cNvSpPr>
          <p:nvPr>
            <p:ph type="title" idx="4294967295"/>
          </p:nvPr>
        </p:nvSpPr>
        <p:spPr>
          <a:xfrm>
            <a:off x="5634136" y="231874"/>
            <a:ext cx="6100762"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en-US" sz="2800" b="0" i="0" u="none" strike="noStrike" kern="0" cap="none" spc="0" normalizeH="0" baseline="0" noProof="0" dirty="0" err="1">
                <a:ln>
                  <a:noFill/>
                </a:ln>
                <a:solidFill>
                  <a:schemeClr val="dk1"/>
                </a:solidFill>
                <a:effectLst/>
                <a:uLnTx/>
                <a:uFillTx/>
                <a:latin typeface="+mj-lt"/>
                <a:ea typeface="Calibri"/>
                <a:cs typeface="Calibri"/>
                <a:sym typeface="Calibri"/>
              </a:rPr>
              <a:t>Análisis</a:t>
            </a:r>
            <a:r>
              <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rPr>
              <a:t> de </a:t>
            </a:r>
            <a:r>
              <a:rPr kumimoji="0" lang="en-US" sz="2800" b="0" i="0" u="none" strike="noStrike" kern="0" cap="none" spc="0" normalizeH="0" baseline="0" noProof="0" dirty="0" err="1">
                <a:ln>
                  <a:noFill/>
                </a:ln>
                <a:solidFill>
                  <a:schemeClr val="dk1"/>
                </a:solidFill>
                <a:effectLst/>
                <a:uLnTx/>
                <a:uFillTx/>
                <a:latin typeface="+mj-lt"/>
                <a:ea typeface="Calibri"/>
                <a:cs typeface="Calibri"/>
                <a:sym typeface="Calibri"/>
              </a:rPr>
              <a:t>lesiones</a:t>
            </a:r>
            <a:endParaRPr kumimoji="0" lang="en-US"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4" name="Google Shape;104;p2"/>
          <p:cNvSpPr txBox="1"/>
          <p:nvPr/>
        </p:nvSpPr>
        <p:spPr>
          <a:xfrm>
            <a:off x="5634136" y="1084898"/>
            <a:ext cx="6274351" cy="2308284"/>
          </a:xfrm>
          <a:prstGeom prst="rect">
            <a:avLst/>
          </a:prstGeom>
          <a:noFill/>
          <a:ln>
            <a:noFill/>
          </a:ln>
        </p:spPr>
        <p:txBody>
          <a:bodyPr spcFirstLastPara="1" wrap="square" lIns="91425" tIns="45700" rIns="91425" bIns="45700" anchor="t" anchorCtr="0">
            <a:spAutoFit/>
          </a:bodyPr>
          <a:lstStyle/>
          <a:p>
            <a:r>
              <a:rPr lang="en-US" sz="1600" dirty="0"/>
              <a:t>El </a:t>
            </a:r>
            <a:r>
              <a:rPr lang="en-US" sz="1600" dirty="0" err="1"/>
              <a:t>análisis</a:t>
            </a:r>
            <a:r>
              <a:rPr lang="en-US" sz="1600" dirty="0"/>
              <a:t> de las </a:t>
            </a:r>
            <a:r>
              <a:rPr lang="en-US" sz="1600" dirty="0" err="1"/>
              <a:t>lesiones</a:t>
            </a:r>
            <a:r>
              <a:rPr lang="en-US" sz="1600" dirty="0"/>
              <a:t> </a:t>
            </a:r>
            <a:r>
              <a:rPr lang="en-US" sz="1600" dirty="0" err="1"/>
              <a:t>consiste</a:t>
            </a:r>
            <a:r>
              <a:rPr lang="en-US" sz="1600" dirty="0"/>
              <a:t> </a:t>
            </a:r>
            <a:r>
              <a:rPr lang="en-US" sz="1600" dirty="0" err="1"/>
              <a:t>simplemente</a:t>
            </a:r>
            <a:r>
              <a:rPr lang="en-US" sz="1600" dirty="0"/>
              <a:t> </a:t>
            </a:r>
            <a:r>
              <a:rPr lang="en-US" sz="1600" dirty="0" err="1"/>
              <a:t>en</a:t>
            </a:r>
            <a:r>
              <a:rPr lang="en-US" sz="1600" dirty="0"/>
              <a:t> </a:t>
            </a:r>
            <a:r>
              <a:rPr lang="en-US" sz="1600" dirty="0" err="1"/>
              <a:t>identificar</a:t>
            </a:r>
            <a:r>
              <a:rPr lang="en-US" sz="1600" dirty="0"/>
              <a:t> la causa </a:t>
            </a:r>
            <a:r>
              <a:rPr lang="en-US" sz="1600" dirty="0" err="1"/>
              <a:t>directa</a:t>
            </a:r>
            <a:r>
              <a:rPr lang="en-US" sz="1600" dirty="0"/>
              <a:t> de </a:t>
            </a:r>
            <a:r>
              <a:rPr lang="en-US" sz="1600" dirty="0" err="1"/>
              <a:t>estas</a:t>
            </a:r>
            <a:r>
              <a:rPr lang="en-US" sz="1600" dirty="0"/>
              <a:t>. </a:t>
            </a:r>
            <a:r>
              <a:rPr lang="en-US" sz="1600" dirty="0" err="1"/>
              <a:t>Básicamente</a:t>
            </a:r>
            <a:r>
              <a:rPr lang="en-US" sz="1600" dirty="0"/>
              <a:t>, </a:t>
            </a:r>
            <a:r>
              <a:rPr lang="en-US" sz="1600" dirty="0" err="1"/>
              <a:t>eso</a:t>
            </a:r>
            <a:r>
              <a:rPr lang="en-US" sz="1600" dirty="0"/>
              <a:t> </a:t>
            </a:r>
            <a:r>
              <a:rPr lang="en-US" sz="1600" dirty="0" err="1"/>
              <a:t>significa</a:t>
            </a:r>
            <a:r>
              <a:rPr lang="en-US" sz="1600" dirty="0"/>
              <a:t> </a:t>
            </a:r>
            <a:r>
              <a:rPr lang="en-US" sz="1600" dirty="0" err="1"/>
              <a:t>documentar</a:t>
            </a:r>
            <a:r>
              <a:rPr lang="en-US" sz="1600" dirty="0"/>
              <a:t> la </a:t>
            </a:r>
            <a:r>
              <a:rPr lang="en-US" sz="1600" dirty="0" err="1"/>
              <a:t>parte</a:t>
            </a:r>
            <a:r>
              <a:rPr lang="en-US" sz="1600" dirty="0"/>
              <a:t> del </a:t>
            </a:r>
            <a:r>
              <a:rPr lang="en-US" sz="1600" dirty="0" err="1"/>
              <a:t>cuerpo</a:t>
            </a:r>
            <a:r>
              <a:rPr lang="en-US" sz="1600" dirty="0"/>
              <a:t> que se </a:t>
            </a:r>
            <a:r>
              <a:rPr lang="en-US" sz="1600" dirty="0" err="1"/>
              <a:t>lesionó</a:t>
            </a:r>
            <a:r>
              <a:rPr lang="en-US" sz="1600" dirty="0"/>
              <a:t> y </a:t>
            </a:r>
            <a:r>
              <a:rPr lang="en-US" sz="1600" dirty="0" err="1"/>
              <a:t>el</a:t>
            </a:r>
            <a:r>
              <a:rPr lang="en-US" sz="1600" dirty="0"/>
              <a:t> </a:t>
            </a:r>
            <a:r>
              <a:rPr lang="en-US" sz="1600" dirty="0" err="1"/>
              <a:t>objeto</a:t>
            </a:r>
            <a:r>
              <a:rPr lang="en-US" sz="1600" dirty="0"/>
              <a:t> que </a:t>
            </a:r>
            <a:r>
              <a:rPr lang="en-US" sz="1600" dirty="0" err="1"/>
              <a:t>entró</a:t>
            </a:r>
            <a:r>
              <a:rPr lang="en-US" sz="1600" dirty="0"/>
              <a:t> </a:t>
            </a:r>
            <a:r>
              <a:rPr lang="en-US" sz="1600" dirty="0" err="1"/>
              <a:t>en</a:t>
            </a:r>
            <a:r>
              <a:rPr lang="en-US" sz="1600" dirty="0"/>
              <a:t> </a:t>
            </a:r>
            <a:r>
              <a:rPr lang="en-US" sz="1600" dirty="0" err="1"/>
              <a:t>contacto</a:t>
            </a:r>
            <a:r>
              <a:rPr lang="en-US" sz="1600" dirty="0"/>
              <a:t> con </a:t>
            </a:r>
            <a:r>
              <a:rPr lang="en-US" sz="1600" dirty="0" err="1"/>
              <a:t>esa</a:t>
            </a:r>
            <a:r>
              <a:rPr lang="en-US" sz="1600" dirty="0"/>
              <a:t> </a:t>
            </a:r>
            <a:r>
              <a:rPr lang="en-US" sz="1600" dirty="0" err="1"/>
              <a:t>parte</a:t>
            </a:r>
            <a:r>
              <a:rPr lang="en-US" sz="1600" dirty="0"/>
              <a:t> del </a:t>
            </a:r>
            <a:r>
              <a:rPr lang="en-US" sz="1600" dirty="0" err="1"/>
              <a:t>cuerpo</a:t>
            </a:r>
            <a:r>
              <a:rPr lang="en-US" sz="1600" dirty="0"/>
              <a:t>. </a:t>
            </a:r>
            <a:r>
              <a:rPr lang="en-US" sz="1600" dirty="0" err="1"/>
              <a:t>En</a:t>
            </a:r>
            <a:r>
              <a:rPr lang="en-US" sz="1600" dirty="0"/>
              <a:t> </a:t>
            </a:r>
            <a:r>
              <a:rPr lang="en-US" sz="1600" dirty="0" err="1"/>
              <a:t>nuestro</a:t>
            </a:r>
            <a:r>
              <a:rPr lang="en-US" sz="1600" dirty="0"/>
              <a:t> </a:t>
            </a:r>
            <a:r>
              <a:rPr lang="en-US" sz="1600" dirty="0" err="1"/>
              <a:t>escenario</a:t>
            </a:r>
            <a:r>
              <a:rPr lang="en-US" sz="1600" dirty="0"/>
              <a:t> de </a:t>
            </a:r>
            <a:r>
              <a:rPr lang="en-US" sz="1600" dirty="0" err="1"/>
              <a:t>ejemplo</a:t>
            </a:r>
            <a:r>
              <a:rPr lang="en-US" sz="1600" dirty="0"/>
              <a:t>, </a:t>
            </a:r>
            <a:r>
              <a:rPr lang="en-US" sz="1600" dirty="0" err="1"/>
              <a:t>podría</a:t>
            </a:r>
            <a:r>
              <a:rPr lang="en-US" sz="1600" dirty="0"/>
              <a:t> ser: </a:t>
            </a:r>
          </a:p>
          <a:p>
            <a:endParaRPr lang="en-US" sz="1600" dirty="0"/>
          </a:p>
          <a:p>
            <a:pPr marL="285750" indent="-285750">
              <a:buFont typeface="Arial" panose="020B0604020202020204" pitchFamily="34" charset="0"/>
              <a:buChar char="•"/>
            </a:pPr>
            <a:r>
              <a:rPr lang="en-US" sz="1600" dirty="0"/>
              <a:t>El abdomen del </a:t>
            </a:r>
            <a:r>
              <a:rPr lang="en-US" sz="1600" dirty="0" err="1"/>
              <a:t>empleado</a:t>
            </a:r>
            <a:r>
              <a:rPr lang="en-US" sz="1600" dirty="0"/>
              <a:t> </a:t>
            </a:r>
            <a:r>
              <a:rPr lang="en-US" sz="1600" dirty="0" err="1"/>
              <a:t>perforado</a:t>
            </a:r>
            <a:r>
              <a:rPr lang="en-US" sz="1600" dirty="0"/>
              <a:t> </a:t>
            </a:r>
            <a:r>
              <a:rPr lang="en-US" sz="1600" dirty="0" err="1"/>
              <a:t>por</a:t>
            </a:r>
            <a:r>
              <a:rPr lang="en-US" sz="1600" dirty="0"/>
              <a:t> </a:t>
            </a:r>
            <a:r>
              <a:rPr lang="en-US" sz="1600" dirty="0" err="1"/>
              <a:t>una</a:t>
            </a:r>
            <a:r>
              <a:rPr lang="en-US" sz="1600" dirty="0"/>
              <a:t> </a:t>
            </a:r>
            <a:r>
              <a:rPr lang="en-US" sz="1600" dirty="0" err="1"/>
              <a:t>tabla</a:t>
            </a:r>
            <a:r>
              <a:rPr lang="en-US" sz="1600" dirty="0"/>
              <a:t> que se </a:t>
            </a:r>
            <a:r>
              <a:rPr lang="en-US" sz="1600" dirty="0" err="1"/>
              <a:t>echó</a:t>
            </a:r>
            <a:r>
              <a:rPr lang="en-US" sz="1600" dirty="0"/>
              <a:t> </a:t>
            </a:r>
            <a:r>
              <a:rPr lang="en-US" sz="1600" dirty="0" err="1"/>
              <a:t>hacia</a:t>
            </a:r>
            <a:r>
              <a:rPr lang="en-US" sz="1600" dirty="0"/>
              <a:t> </a:t>
            </a:r>
            <a:r>
              <a:rPr lang="en-US" sz="1600" dirty="0" err="1"/>
              <a:t>atrás</a:t>
            </a:r>
            <a:r>
              <a:rPr lang="en-US" sz="1600" dirty="0"/>
              <a:t> al </a:t>
            </a:r>
            <a:r>
              <a:rPr lang="en-US" sz="1600" dirty="0" err="1"/>
              <a:t>entrar</a:t>
            </a:r>
            <a:r>
              <a:rPr lang="en-US" sz="1600" dirty="0"/>
              <a:t> </a:t>
            </a:r>
            <a:r>
              <a:rPr lang="en-US" sz="1600" dirty="0" err="1"/>
              <a:t>en</a:t>
            </a:r>
            <a:r>
              <a:rPr lang="en-US" sz="1600" dirty="0"/>
              <a:t> </a:t>
            </a:r>
            <a:r>
              <a:rPr lang="en-US" sz="1600" dirty="0" err="1"/>
              <a:t>contacto</a:t>
            </a:r>
            <a:r>
              <a:rPr lang="en-US" sz="1600" dirty="0"/>
              <a:t> con la </a:t>
            </a:r>
            <a:r>
              <a:rPr lang="en-US" sz="1600" dirty="0" err="1"/>
              <a:t>cuchilla</a:t>
            </a:r>
            <a:r>
              <a:rPr lang="en-US" sz="1600" dirty="0"/>
              <a:t> de </a:t>
            </a:r>
            <a:r>
              <a:rPr lang="en-US" sz="1600" dirty="0" err="1"/>
              <a:t>sierra</a:t>
            </a:r>
            <a:r>
              <a:rPr lang="en-US" sz="1600" dirty="0"/>
              <a:t> </a:t>
            </a:r>
            <a:r>
              <a:rPr lang="en-US" sz="1600" dirty="0" err="1"/>
              <a:t>giratoria</a:t>
            </a:r>
            <a:r>
              <a:rPr lang="en-US" sz="1600" dirty="0"/>
              <a:t>.</a:t>
            </a:r>
          </a:p>
        </p:txBody>
      </p:sp>
      <p:pic>
        <p:nvPicPr>
          <p:cNvPr id="3" name="Picture 2">
            <a:extLst>
              <a:ext uri="{FF2B5EF4-FFF2-40B4-BE49-F238E27FC236}">
                <a16:creationId xmlns:a16="http://schemas.microsoft.com/office/drawing/2014/main" id="{E333035D-8002-46FE-AD82-A51754A9331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30" y="24963"/>
            <a:ext cx="5474270" cy="5880328"/>
          </a:xfrm>
          <a:prstGeom prst="rect">
            <a:avLst/>
          </a:prstGeom>
        </p:spPr>
      </p:pic>
      <p:sp>
        <p:nvSpPr>
          <p:cNvPr id="2" name="Google Shape;102;p2">
            <a:extLst>
              <a:ext uri="{FF2B5EF4-FFF2-40B4-BE49-F238E27FC236}">
                <a16:creationId xmlns:a16="http://schemas.microsoft.com/office/drawing/2014/main" id="{B1D8C0E6-BF96-5736-09CA-8B671A233C94}"/>
              </a:ext>
            </a:extLst>
          </p:cNvPr>
          <p:cNvSpPr txBox="1"/>
          <p:nvPr/>
        </p:nvSpPr>
        <p:spPr>
          <a:xfrm>
            <a:off x="202630" y="5960955"/>
            <a:ext cx="7063932"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INVESTIGACIÓN DE ACCIDENTES: </a:t>
            </a:r>
            <a:br>
              <a:rPr lang="en-US" sz="2800" b="1" i="1" u="none" strike="noStrike" cap="none" dirty="0">
                <a:solidFill>
                  <a:schemeClr val="lt1"/>
                </a:solidFill>
                <a:latin typeface="Verdana"/>
                <a:ea typeface="Verdana"/>
                <a:cs typeface="Verdana"/>
                <a:sym typeface="Verdana"/>
              </a:rPr>
            </a:br>
            <a:r>
              <a:rPr lang="en-US" sz="2800" b="1" i="1" u="none" strike="noStrike" cap="none" dirty="0" err="1">
                <a:solidFill>
                  <a:schemeClr val="lt1"/>
                </a:solidFill>
                <a:latin typeface="Verdana"/>
                <a:ea typeface="Verdana"/>
                <a:cs typeface="Verdana"/>
                <a:sym typeface="Verdana"/>
              </a:rPr>
              <a:t>análisis</a:t>
            </a:r>
            <a:r>
              <a:rPr lang="en-US" sz="2800" b="1" i="1" u="none" strike="noStrike" cap="none" dirty="0">
                <a:solidFill>
                  <a:schemeClr val="lt1"/>
                </a:solidFill>
                <a:latin typeface="Verdana"/>
                <a:ea typeface="Verdana"/>
                <a:cs typeface="Verdana"/>
                <a:sym typeface="Verdana"/>
              </a:rPr>
              <a:t> de </a:t>
            </a:r>
            <a:r>
              <a:rPr lang="en-US" sz="2800" b="1" i="1" u="none" strike="noStrike" cap="none" dirty="0" err="1">
                <a:solidFill>
                  <a:schemeClr val="lt1"/>
                </a:solidFill>
                <a:latin typeface="Verdana"/>
                <a:ea typeface="Verdana"/>
                <a:cs typeface="Verdana"/>
                <a:sym typeface="Verdana"/>
              </a:rPr>
              <a:t>los</a:t>
            </a:r>
            <a:r>
              <a:rPr lang="en-US" sz="2800" b="1" i="1" u="none" strike="noStrike" cap="none" dirty="0">
                <a:solidFill>
                  <a:schemeClr val="lt1"/>
                </a:solidFill>
                <a:latin typeface="Verdana"/>
                <a:ea typeface="Verdana"/>
                <a:cs typeface="Verdana"/>
                <a:sym typeface="Verdana"/>
              </a:rPr>
              <a:t> </a:t>
            </a:r>
            <a:r>
              <a:rPr lang="en-US" sz="2800" b="1" i="1" u="none" strike="noStrike" cap="none" dirty="0" err="1">
                <a:solidFill>
                  <a:schemeClr val="lt1"/>
                </a:solidFill>
                <a:latin typeface="Verdana"/>
                <a:ea typeface="Verdana"/>
                <a:cs typeface="Verdana"/>
                <a:sym typeface="Verdana"/>
              </a:rPr>
              <a:t>hechos</a:t>
            </a:r>
            <a:r>
              <a:rPr lang="en-US" sz="2800" b="1" i="1" u="none" strike="noStrike" cap="none" dirty="0">
                <a:solidFill>
                  <a:schemeClr val="lt1"/>
                </a:solidFill>
                <a:latin typeface="Verdana"/>
                <a:ea typeface="Verdana"/>
                <a:cs typeface="Verdana"/>
                <a:sym typeface="Verdana"/>
              </a:rPr>
              <a:t> del </a:t>
            </a:r>
            <a:r>
              <a:rPr lang="en-US" sz="2800" b="1" i="1" u="none" strike="noStrike" cap="none" dirty="0" err="1">
                <a:solidFill>
                  <a:schemeClr val="lt1"/>
                </a:solidFill>
                <a:latin typeface="Verdana"/>
                <a:ea typeface="Verdana"/>
                <a:cs typeface="Verdana"/>
                <a:sym typeface="Verdana"/>
              </a:rPr>
              <a:t>evento</a:t>
            </a:r>
            <a:endParaRPr sz="1400" b="0" i="0" u="none" strike="noStrike" cap="none" dirty="0">
              <a:solidFill>
                <a:srgbClr val="000000"/>
              </a:solidFill>
              <a:latin typeface="Arial"/>
              <a:ea typeface="Arial"/>
              <a:cs typeface="Arial"/>
              <a:sym typeface="Arial"/>
            </a:endParaRPr>
          </a:p>
        </p:txBody>
      </p:sp>
      <p:pic>
        <p:nvPicPr>
          <p:cNvPr id="10" name="Picture 9" descr="Módulo 2">
            <a:extLst>
              <a:ext uri="{FF2B5EF4-FFF2-40B4-BE49-F238E27FC236}">
                <a16:creationId xmlns:a16="http://schemas.microsoft.com/office/drawing/2014/main" id="{1DCD2CCB-34D4-4E44-B23E-55A524E66F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1188" y="5931125"/>
            <a:ext cx="4080812" cy="1000200"/>
          </a:xfrm>
          <a:prstGeom prst="rect">
            <a:avLst/>
          </a:prstGeom>
        </p:spPr>
      </p:pic>
    </p:spTree>
    <p:extLst>
      <p:ext uri="{BB962C8B-B14F-4D97-AF65-F5344CB8AC3E}">
        <p14:creationId xmlns:p14="http://schemas.microsoft.com/office/powerpoint/2010/main" val="34439683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5" name="Title 4">
            <a:extLst>
              <a:ext uri="{FF2B5EF4-FFF2-40B4-BE49-F238E27FC236}">
                <a16:creationId xmlns:a16="http://schemas.microsoft.com/office/drawing/2014/main" id="{99F9353F-E363-D2A0-7B3F-92052B6DE423}"/>
              </a:ext>
            </a:extLst>
          </p:cNvPr>
          <p:cNvSpPr txBox="1">
            <a:spLocks noGrp="1"/>
          </p:cNvSpPr>
          <p:nvPr>
            <p:ph type="title" idx="4294967295"/>
          </p:nvPr>
        </p:nvSpPr>
        <p:spPr>
          <a:xfrm>
            <a:off x="5710336" y="231874"/>
            <a:ext cx="6134100"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en-US" sz="2800" b="0" i="0" u="none" strike="noStrike" kern="0" cap="none" spc="0" normalizeH="0" baseline="0" noProof="0" dirty="0" err="1">
                <a:ln>
                  <a:noFill/>
                </a:ln>
                <a:solidFill>
                  <a:schemeClr val="dk1"/>
                </a:solidFill>
                <a:effectLst/>
                <a:uLnTx/>
                <a:uFillTx/>
                <a:latin typeface="+mj-lt"/>
                <a:ea typeface="Calibri"/>
                <a:cs typeface="Calibri"/>
                <a:sym typeface="Calibri"/>
              </a:rPr>
              <a:t>Análisis</a:t>
            </a:r>
            <a:r>
              <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rPr>
              <a:t> de </a:t>
            </a:r>
            <a:r>
              <a:rPr kumimoji="0" lang="en-US" sz="2800" b="0" i="0" u="none" strike="noStrike" kern="0" cap="none" spc="0" normalizeH="0" baseline="0" noProof="0" dirty="0" err="1">
                <a:ln>
                  <a:noFill/>
                </a:ln>
                <a:solidFill>
                  <a:schemeClr val="dk1"/>
                </a:solidFill>
                <a:effectLst/>
                <a:uLnTx/>
                <a:uFillTx/>
                <a:latin typeface="+mj-lt"/>
                <a:ea typeface="Calibri"/>
                <a:cs typeface="Calibri"/>
                <a:sym typeface="Calibri"/>
              </a:rPr>
              <a:t>eventos</a:t>
            </a:r>
            <a:endParaRPr kumimoji="0" lang="en-US"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4" name="Google Shape;104;p2"/>
          <p:cNvSpPr txBox="1"/>
          <p:nvPr/>
        </p:nvSpPr>
        <p:spPr>
          <a:xfrm>
            <a:off x="5710336" y="809483"/>
            <a:ext cx="6481664" cy="5332189"/>
          </a:xfrm>
          <a:prstGeom prst="rect">
            <a:avLst/>
          </a:prstGeom>
          <a:noFill/>
          <a:ln>
            <a:noFill/>
          </a:ln>
        </p:spPr>
        <p:txBody>
          <a:bodyPr spcFirstLastPara="1" wrap="square" lIns="91425" tIns="45700" rIns="91425" bIns="45700" anchor="t" anchorCtr="0">
            <a:spAutoFit/>
          </a:bodyPr>
          <a:lstStyle/>
          <a:p>
            <a:r>
              <a:rPr lang="en-US" sz="1500" dirty="0"/>
              <a:t>Con </a:t>
            </a:r>
            <a:r>
              <a:rPr lang="en-US" sz="1500" dirty="0" err="1"/>
              <a:t>este</a:t>
            </a:r>
            <a:r>
              <a:rPr lang="en-US" sz="1500" dirty="0"/>
              <a:t> </a:t>
            </a:r>
            <a:r>
              <a:rPr lang="en-US" sz="1500" dirty="0" err="1"/>
              <a:t>análisis</a:t>
            </a:r>
            <a:r>
              <a:rPr lang="en-US" sz="1500" dirty="0"/>
              <a:t>, </a:t>
            </a:r>
            <a:r>
              <a:rPr lang="en-US" sz="1500" dirty="0" err="1"/>
              <a:t>trabajará</a:t>
            </a:r>
            <a:r>
              <a:rPr lang="en-US" sz="1500" dirty="0"/>
              <a:t> para </a:t>
            </a:r>
            <a:r>
              <a:rPr lang="en-US" sz="1500" dirty="0" err="1"/>
              <a:t>identificar</a:t>
            </a:r>
            <a:r>
              <a:rPr lang="en-US" sz="1500" dirty="0"/>
              <a:t> las </a:t>
            </a:r>
            <a:r>
              <a:rPr lang="en-US" sz="1500" dirty="0" err="1"/>
              <a:t>causas</a:t>
            </a:r>
            <a:r>
              <a:rPr lang="en-US" sz="1500" dirty="0"/>
              <a:t> </a:t>
            </a:r>
            <a:r>
              <a:rPr lang="en-US" sz="1500" dirty="0" err="1"/>
              <a:t>superficiales</a:t>
            </a:r>
            <a:r>
              <a:rPr lang="en-US" sz="1500" dirty="0"/>
              <a:t> del </a:t>
            </a:r>
            <a:r>
              <a:rPr lang="en-US" sz="1500" dirty="0" err="1"/>
              <a:t>accidente</a:t>
            </a:r>
            <a:r>
              <a:rPr lang="en-US" sz="1500" dirty="0"/>
              <a:t> </a:t>
            </a:r>
            <a:r>
              <a:rPr lang="en-US" sz="1500" dirty="0" err="1"/>
              <a:t>mediante</a:t>
            </a:r>
            <a:r>
              <a:rPr lang="en-US" sz="1500" dirty="0"/>
              <a:t> </a:t>
            </a:r>
            <a:r>
              <a:rPr lang="en-US" sz="1500" dirty="0" err="1"/>
              <a:t>el</a:t>
            </a:r>
            <a:r>
              <a:rPr lang="en-US" sz="1500" dirty="0"/>
              <a:t> </a:t>
            </a:r>
            <a:r>
              <a:rPr lang="en-US" sz="1500" dirty="0" err="1"/>
              <a:t>análisis</a:t>
            </a:r>
            <a:r>
              <a:rPr lang="en-US" sz="1500" dirty="0"/>
              <a:t> del </a:t>
            </a:r>
            <a:r>
              <a:rPr lang="en-US" sz="1500" dirty="0" err="1"/>
              <a:t>evento</a:t>
            </a:r>
            <a:r>
              <a:rPr lang="en-US" sz="1500" dirty="0"/>
              <a:t>. A </a:t>
            </a:r>
            <a:r>
              <a:rPr lang="en-US" sz="1500" dirty="0" err="1"/>
              <a:t>diferencia</a:t>
            </a:r>
            <a:r>
              <a:rPr lang="en-US" sz="1500" dirty="0"/>
              <a:t> del </a:t>
            </a:r>
            <a:r>
              <a:rPr lang="en-US" sz="1500" dirty="0" err="1"/>
              <a:t>análisis</a:t>
            </a:r>
            <a:r>
              <a:rPr lang="en-US" sz="1500" dirty="0"/>
              <a:t> de las </a:t>
            </a:r>
            <a:r>
              <a:rPr lang="en-US" sz="1500" dirty="0" err="1"/>
              <a:t>lesiones</a:t>
            </a:r>
            <a:r>
              <a:rPr lang="en-US" sz="1500" dirty="0"/>
              <a:t>, las </a:t>
            </a:r>
            <a:r>
              <a:rPr lang="en-US" sz="1500" dirty="0" err="1"/>
              <a:t>causas</a:t>
            </a:r>
            <a:r>
              <a:rPr lang="en-US" sz="1500" dirty="0"/>
              <a:t> </a:t>
            </a:r>
            <a:r>
              <a:rPr lang="en-US" sz="1500" dirty="0" err="1"/>
              <a:t>superficiales</a:t>
            </a:r>
            <a:r>
              <a:rPr lang="en-US" sz="1500" dirty="0"/>
              <a:t> son </a:t>
            </a:r>
            <a:r>
              <a:rPr lang="en-US" sz="1500" dirty="0" err="1"/>
              <a:t>condiciones</a:t>
            </a:r>
            <a:r>
              <a:rPr lang="en-US" sz="1500" dirty="0"/>
              <a:t> </a:t>
            </a:r>
            <a:r>
              <a:rPr lang="en-US" sz="1500" dirty="0" err="1"/>
              <a:t>inseguras</a:t>
            </a:r>
            <a:r>
              <a:rPr lang="en-US" sz="1500" dirty="0"/>
              <a:t> </a:t>
            </a:r>
            <a:r>
              <a:rPr lang="en-US" sz="1500" dirty="0" err="1"/>
              <a:t>específicas</a:t>
            </a:r>
            <a:r>
              <a:rPr lang="en-US" sz="1500" dirty="0"/>
              <a:t> o </a:t>
            </a:r>
            <a:r>
              <a:rPr lang="en-US" sz="1500" dirty="0" err="1"/>
              <a:t>actos</a:t>
            </a:r>
            <a:r>
              <a:rPr lang="en-US" sz="1500" dirty="0"/>
              <a:t> </a:t>
            </a:r>
            <a:r>
              <a:rPr lang="en-US" sz="1500" dirty="0" err="1"/>
              <a:t>inseguros</a:t>
            </a:r>
            <a:r>
              <a:rPr lang="en-US" sz="1500" dirty="0"/>
              <a:t> que </a:t>
            </a:r>
            <a:r>
              <a:rPr lang="en-US" sz="1500" dirty="0" err="1"/>
              <a:t>causan</a:t>
            </a:r>
            <a:r>
              <a:rPr lang="en-US" sz="1500" dirty="0"/>
              <a:t> o </a:t>
            </a:r>
            <a:r>
              <a:rPr lang="en-US" sz="1500" dirty="0" err="1"/>
              <a:t>contribuyen</a:t>
            </a:r>
            <a:r>
              <a:rPr lang="en-US" sz="1500" dirty="0"/>
              <a:t> al </a:t>
            </a:r>
            <a:r>
              <a:rPr lang="en-US" sz="1500" dirty="0" err="1"/>
              <a:t>accidente</a:t>
            </a:r>
            <a:r>
              <a:rPr lang="en-US" sz="1500" dirty="0"/>
              <a:t>.</a:t>
            </a:r>
          </a:p>
          <a:p>
            <a:endParaRPr lang="en-US" sz="1500" dirty="0"/>
          </a:p>
          <a:p>
            <a:r>
              <a:rPr lang="en-US" sz="1500" b="1" dirty="0"/>
              <a:t>Las </a:t>
            </a:r>
            <a:r>
              <a:rPr lang="en-US" sz="1500" b="1" dirty="0" err="1"/>
              <a:t>condiciones</a:t>
            </a:r>
            <a:r>
              <a:rPr lang="en-US" sz="1500" b="1" dirty="0"/>
              <a:t> </a:t>
            </a:r>
            <a:r>
              <a:rPr lang="en-US" sz="1500" b="1" dirty="0" err="1"/>
              <a:t>inseguras</a:t>
            </a:r>
            <a:r>
              <a:rPr lang="en-US" sz="1500" b="1" dirty="0"/>
              <a:t> </a:t>
            </a:r>
            <a:r>
              <a:rPr lang="en-US" sz="1500" dirty="0" err="1"/>
              <a:t>pueden</a:t>
            </a:r>
            <a:r>
              <a:rPr lang="en-US" sz="1500" dirty="0"/>
              <a:t> </a:t>
            </a:r>
            <a:r>
              <a:rPr lang="en-US" sz="1500" dirty="0" err="1"/>
              <a:t>incluir</a:t>
            </a:r>
            <a:r>
              <a:rPr lang="en-US" sz="1500" dirty="0"/>
              <a:t> </a:t>
            </a:r>
            <a:r>
              <a:rPr lang="en-US" sz="1500" dirty="0" err="1"/>
              <a:t>materiales</a:t>
            </a:r>
            <a:r>
              <a:rPr lang="en-US" sz="1500" dirty="0"/>
              <a:t>, </a:t>
            </a:r>
            <a:r>
              <a:rPr lang="en-US" sz="1500" dirty="0" err="1"/>
              <a:t>maquinaria</a:t>
            </a:r>
            <a:r>
              <a:rPr lang="en-US" sz="1500" dirty="0"/>
              <a:t>, </a:t>
            </a:r>
            <a:r>
              <a:rPr lang="en-US" sz="1500" dirty="0" err="1"/>
              <a:t>productos</a:t>
            </a:r>
            <a:r>
              <a:rPr lang="en-US" sz="1500" dirty="0"/>
              <a:t> </a:t>
            </a:r>
            <a:r>
              <a:rPr lang="en-US" sz="1500" dirty="0" err="1"/>
              <a:t>químicos</a:t>
            </a:r>
            <a:r>
              <a:rPr lang="en-US" sz="1500" dirty="0"/>
              <a:t> y personas. Por </a:t>
            </a:r>
            <a:r>
              <a:rPr lang="en-US" sz="1500" dirty="0" err="1"/>
              <a:t>ejemplo</a:t>
            </a:r>
            <a:r>
              <a:rPr lang="en-US" sz="1500" dirty="0"/>
              <a:t>: </a:t>
            </a:r>
          </a:p>
          <a:p>
            <a:pPr marL="285750" indent="-285750">
              <a:buFont typeface="Arial" panose="020B0604020202020204" pitchFamily="34" charset="0"/>
              <a:buChar char="•"/>
            </a:pPr>
            <a:r>
              <a:rPr lang="en-US" sz="1500" dirty="0" err="1"/>
              <a:t>Materiales</a:t>
            </a:r>
            <a:r>
              <a:rPr lang="en-US" sz="1500" dirty="0"/>
              <a:t> no </a:t>
            </a:r>
            <a:r>
              <a:rPr lang="en-US" sz="1500" dirty="0" err="1"/>
              <a:t>almacenados</a:t>
            </a:r>
            <a:r>
              <a:rPr lang="en-US" sz="1500" dirty="0"/>
              <a:t> </a:t>
            </a:r>
            <a:r>
              <a:rPr lang="en-US" sz="1500" dirty="0" err="1"/>
              <a:t>adecuadamente</a:t>
            </a:r>
            <a:r>
              <a:rPr lang="en-US" sz="1500" dirty="0"/>
              <a:t>,</a:t>
            </a:r>
          </a:p>
          <a:p>
            <a:pPr marL="285750" indent="-285750">
              <a:buFont typeface="Arial" panose="020B0604020202020204" pitchFamily="34" charset="0"/>
              <a:buChar char="•"/>
            </a:pPr>
            <a:r>
              <a:rPr lang="en-US" sz="1500" dirty="0" err="1"/>
              <a:t>Máquinas</a:t>
            </a:r>
            <a:r>
              <a:rPr lang="en-US" sz="1500" dirty="0"/>
              <a:t> sin </a:t>
            </a:r>
            <a:r>
              <a:rPr lang="en-US" sz="1500" dirty="0" err="1"/>
              <a:t>mantenimiento</a:t>
            </a:r>
            <a:r>
              <a:rPr lang="en-US" sz="1500" dirty="0"/>
              <a:t> regular, y </a:t>
            </a:r>
          </a:p>
          <a:p>
            <a:pPr marL="285750" indent="-285750">
              <a:buFont typeface="Arial" panose="020B0604020202020204" pitchFamily="34" charset="0"/>
              <a:buChar char="•"/>
            </a:pPr>
            <a:r>
              <a:rPr lang="en-US" sz="1500" dirty="0"/>
              <a:t>Personas sin la </a:t>
            </a:r>
            <a:r>
              <a:rPr lang="en-US" sz="1500" dirty="0" err="1"/>
              <a:t>protección</a:t>
            </a:r>
            <a:r>
              <a:rPr lang="en-US" sz="1500" dirty="0"/>
              <a:t> </a:t>
            </a:r>
            <a:r>
              <a:rPr lang="en-US" sz="1500" dirty="0" err="1"/>
              <a:t>adecuada</a:t>
            </a:r>
            <a:r>
              <a:rPr lang="en-US" sz="1500" dirty="0"/>
              <a:t>. </a:t>
            </a:r>
          </a:p>
          <a:p>
            <a:pPr marL="285750" indent="-285750">
              <a:buFont typeface="Wingdings" pitchFamily="2" charset="2"/>
              <a:buChar char="v"/>
            </a:pPr>
            <a:r>
              <a:rPr lang="en-US" sz="1500" i="1" dirty="0"/>
              <a:t>Una </a:t>
            </a:r>
            <a:r>
              <a:rPr lang="en-US" sz="1500" i="1" dirty="0" err="1"/>
              <a:t>cuchilla</a:t>
            </a:r>
            <a:r>
              <a:rPr lang="en-US" sz="1500" i="1" dirty="0"/>
              <a:t> de </a:t>
            </a:r>
            <a:r>
              <a:rPr lang="en-US" sz="1500" i="1" dirty="0" err="1"/>
              <a:t>sierra</a:t>
            </a:r>
            <a:r>
              <a:rPr lang="en-US" sz="1500" i="1" dirty="0"/>
              <a:t> no </a:t>
            </a:r>
            <a:r>
              <a:rPr lang="en-US" sz="1500" i="1" dirty="0" err="1"/>
              <a:t>protegida</a:t>
            </a:r>
            <a:r>
              <a:rPr lang="en-US" sz="1500" i="1" dirty="0"/>
              <a:t> es </a:t>
            </a:r>
            <a:r>
              <a:rPr lang="en-US" sz="1500" i="1" dirty="0" err="1"/>
              <a:t>una</a:t>
            </a:r>
            <a:r>
              <a:rPr lang="en-US" sz="1500" i="1" dirty="0"/>
              <a:t> </a:t>
            </a:r>
            <a:r>
              <a:rPr lang="en-US" sz="1500" b="1" i="1" dirty="0" err="1"/>
              <a:t>condición</a:t>
            </a:r>
            <a:r>
              <a:rPr lang="en-US" sz="1500" i="1" dirty="0"/>
              <a:t> </a:t>
            </a:r>
            <a:r>
              <a:rPr lang="en-US" sz="1500" i="1" dirty="0" err="1"/>
              <a:t>insegura</a:t>
            </a:r>
            <a:r>
              <a:rPr lang="en-US" sz="1500" i="1" dirty="0"/>
              <a:t>.</a:t>
            </a:r>
          </a:p>
          <a:p>
            <a:endParaRPr lang="en-US" sz="1500" dirty="0"/>
          </a:p>
          <a:p>
            <a:r>
              <a:rPr lang="en-US" sz="1500" b="1" dirty="0"/>
              <a:t>Los </a:t>
            </a:r>
            <a:r>
              <a:rPr lang="en-US" sz="1500" b="1" dirty="0" err="1"/>
              <a:t>actos</a:t>
            </a:r>
            <a:r>
              <a:rPr lang="en-US" sz="1500" b="1" dirty="0"/>
              <a:t> </a:t>
            </a:r>
            <a:r>
              <a:rPr lang="en-US" sz="1500" b="1" dirty="0" err="1"/>
              <a:t>inseguros</a:t>
            </a:r>
            <a:r>
              <a:rPr lang="en-US" sz="1500" b="1" dirty="0"/>
              <a:t> </a:t>
            </a:r>
            <a:r>
              <a:rPr lang="en-US" sz="1500" dirty="0"/>
              <a:t>son </a:t>
            </a:r>
            <a:r>
              <a:rPr lang="en-US" sz="1500" dirty="0" err="1"/>
              <a:t>acciones</a:t>
            </a:r>
            <a:r>
              <a:rPr lang="en-US" sz="1500" dirty="0"/>
              <a:t> que </a:t>
            </a:r>
            <a:r>
              <a:rPr lang="en-US" sz="1500" dirty="0" err="1"/>
              <a:t>realizamos</a:t>
            </a:r>
            <a:r>
              <a:rPr lang="en-US" sz="1500" dirty="0"/>
              <a:t> o </a:t>
            </a:r>
            <a:r>
              <a:rPr lang="en-US" sz="1500" dirty="0" err="1"/>
              <a:t>dejamos</a:t>
            </a:r>
            <a:r>
              <a:rPr lang="en-US" sz="1500" dirty="0"/>
              <a:t> de </a:t>
            </a:r>
            <a:r>
              <a:rPr lang="en-US" sz="1500" dirty="0" err="1"/>
              <a:t>realizar</a:t>
            </a:r>
            <a:r>
              <a:rPr lang="en-US" sz="1500" dirty="0"/>
              <a:t> y que </a:t>
            </a:r>
            <a:r>
              <a:rPr lang="en-US" sz="1500" dirty="0" err="1"/>
              <a:t>aumentan</a:t>
            </a:r>
            <a:r>
              <a:rPr lang="en-US" sz="1500" dirty="0"/>
              <a:t> </a:t>
            </a:r>
            <a:r>
              <a:rPr lang="en-US" sz="1500" dirty="0" err="1"/>
              <a:t>el</a:t>
            </a:r>
            <a:r>
              <a:rPr lang="en-US" sz="1500" dirty="0"/>
              <a:t> </a:t>
            </a:r>
            <a:r>
              <a:rPr lang="en-US" sz="1500" dirty="0" err="1"/>
              <a:t>riesgo</a:t>
            </a:r>
            <a:r>
              <a:rPr lang="en-US" sz="1500" dirty="0"/>
              <a:t> de </a:t>
            </a:r>
            <a:r>
              <a:rPr lang="en-US" sz="1500" dirty="0" err="1"/>
              <a:t>lesión</a:t>
            </a:r>
            <a:r>
              <a:rPr lang="en-US" sz="1500" dirty="0"/>
              <a:t> o </a:t>
            </a:r>
            <a:r>
              <a:rPr lang="en-US" sz="1500" dirty="0" err="1"/>
              <a:t>enfermedad</a:t>
            </a:r>
            <a:r>
              <a:rPr lang="en-US" sz="1500" dirty="0"/>
              <a:t>. </a:t>
            </a:r>
            <a:r>
              <a:rPr lang="en-US" sz="1500" dirty="0" err="1"/>
              <a:t>Estos</a:t>
            </a:r>
            <a:r>
              <a:rPr lang="en-US" sz="1500" dirty="0"/>
              <a:t> </a:t>
            </a:r>
            <a:r>
              <a:rPr lang="en-US" sz="1500" dirty="0" err="1"/>
              <a:t>podrían</a:t>
            </a:r>
            <a:r>
              <a:rPr lang="en-US" sz="1500" dirty="0"/>
              <a:t> </a:t>
            </a:r>
            <a:r>
              <a:rPr lang="en-US" sz="1500" dirty="0" err="1"/>
              <a:t>incluir</a:t>
            </a:r>
            <a:r>
              <a:rPr lang="en-US" sz="1500" dirty="0"/>
              <a:t>: </a:t>
            </a:r>
          </a:p>
          <a:p>
            <a:pPr marL="285750" indent="-285750">
              <a:buFont typeface="Arial" panose="020B0604020202020204" pitchFamily="34" charset="0"/>
              <a:buChar char="•"/>
            </a:pPr>
            <a:r>
              <a:rPr lang="en-US" sz="1500" dirty="0" err="1"/>
              <a:t>Incumplimiento</a:t>
            </a:r>
            <a:r>
              <a:rPr lang="en-US" sz="1500" dirty="0"/>
              <a:t> de las </a:t>
            </a:r>
            <a:r>
              <a:rPr lang="en-US" sz="1500" dirty="0" err="1"/>
              <a:t>normas</a:t>
            </a:r>
            <a:r>
              <a:rPr lang="en-US" sz="1500" dirty="0"/>
              <a:t>,</a:t>
            </a:r>
          </a:p>
          <a:p>
            <a:pPr marL="285750" indent="-285750">
              <a:buFont typeface="Arial" panose="020B0604020202020204" pitchFamily="34" charset="0"/>
              <a:buChar char="•"/>
            </a:pPr>
            <a:r>
              <a:rPr lang="en-US" sz="1500" dirty="0" err="1"/>
              <a:t>Utilización</a:t>
            </a:r>
            <a:r>
              <a:rPr lang="en-US" sz="1500" dirty="0"/>
              <a:t> de </a:t>
            </a:r>
            <a:r>
              <a:rPr lang="en-US" sz="1500" dirty="0" err="1"/>
              <a:t>métodos</a:t>
            </a:r>
            <a:r>
              <a:rPr lang="en-US" sz="1500" dirty="0"/>
              <a:t> </a:t>
            </a:r>
            <a:r>
              <a:rPr lang="en-US" sz="1500" dirty="0" err="1"/>
              <a:t>inseguros</a:t>
            </a:r>
            <a:r>
              <a:rPr lang="en-US" sz="1500" dirty="0"/>
              <a:t>, </a:t>
            </a:r>
          </a:p>
          <a:p>
            <a:pPr marL="285750" indent="-285750">
              <a:buFont typeface="Arial" panose="020B0604020202020204" pitchFamily="34" charset="0"/>
              <a:buChar char="•"/>
            </a:pPr>
            <a:r>
              <a:rPr lang="en-US" sz="1500" dirty="0" err="1"/>
              <a:t>Uso</a:t>
            </a:r>
            <a:r>
              <a:rPr lang="en-US" sz="1500" dirty="0"/>
              <a:t> de atajos,</a:t>
            </a:r>
          </a:p>
          <a:p>
            <a:pPr marL="285750" indent="-285750">
              <a:buFont typeface="Arial" panose="020B0604020202020204" pitchFamily="34" charset="0"/>
              <a:buChar char="•"/>
            </a:pPr>
            <a:r>
              <a:rPr lang="en-US" sz="1500" dirty="0" err="1"/>
              <a:t>Bromas</a:t>
            </a:r>
            <a:r>
              <a:rPr lang="en-US" sz="1500" dirty="0"/>
              <a:t>,</a:t>
            </a:r>
          </a:p>
          <a:p>
            <a:pPr marL="285750" indent="-285750">
              <a:buFont typeface="Arial" panose="020B0604020202020204" pitchFamily="34" charset="0"/>
              <a:buChar char="•"/>
            </a:pPr>
            <a:r>
              <a:rPr lang="en-US" sz="1500" dirty="0" err="1"/>
              <a:t>Apacitación</a:t>
            </a:r>
            <a:r>
              <a:rPr lang="en-US" sz="1500" dirty="0"/>
              <a:t> </a:t>
            </a:r>
            <a:r>
              <a:rPr lang="en-US" sz="1500" dirty="0" err="1"/>
              <a:t>insuficiente</a:t>
            </a:r>
            <a:r>
              <a:rPr lang="en-US" sz="1500" dirty="0"/>
              <a:t>, y</a:t>
            </a:r>
          </a:p>
          <a:p>
            <a:pPr marL="285750" indent="-285750">
              <a:buFont typeface="Arial" panose="020B0604020202020204" pitchFamily="34" charset="0"/>
              <a:buChar char="•"/>
            </a:pPr>
            <a:r>
              <a:rPr lang="en-US" sz="1500" dirty="0" err="1"/>
              <a:t>Estrés</a:t>
            </a:r>
            <a:r>
              <a:rPr lang="en-US" sz="1500" dirty="0"/>
              <a:t> de </a:t>
            </a:r>
            <a:r>
              <a:rPr lang="en-US" sz="1500" dirty="0" err="1"/>
              <a:t>los</a:t>
            </a:r>
            <a:r>
              <a:rPr lang="en-US" sz="1500" dirty="0"/>
              <a:t> </a:t>
            </a:r>
            <a:r>
              <a:rPr lang="en-US" sz="1500" dirty="0" err="1"/>
              <a:t>trabajadores</a:t>
            </a:r>
            <a:r>
              <a:rPr lang="en-US" sz="1500" dirty="0"/>
              <a:t>.</a:t>
            </a:r>
          </a:p>
          <a:p>
            <a:pPr marL="285750" indent="-285750">
              <a:buFont typeface="Wingdings" pitchFamily="2" charset="2"/>
              <a:buChar char="v"/>
            </a:pPr>
            <a:r>
              <a:rPr lang="en-US" sz="1500" i="1" dirty="0"/>
              <a:t>La </a:t>
            </a:r>
            <a:r>
              <a:rPr lang="en-US" sz="1500" i="1" dirty="0" err="1"/>
              <a:t>utilización</a:t>
            </a:r>
            <a:r>
              <a:rPr lang="en-US" sz="1500" i="1" dirty="0"/>
              <a:t> de </a:t>
            </a:r>
            <a:r>
              <a:rPr lang="en-US" sz="1500" i="1" dirty="0" err="1"/>
              <a:t>una</a:t>
            </a:r>
            <a:r>
              <a:rPr lang="en-US" sz="1500" i="1" dirty="0"/>
              <a:t> </a:t>
            </a:r>
            <a:r>
              <a:rPr lang="en-US" sz="1500" i="1" dirty="0" err="1"/>
              <a:t>sierra</a:t>
            </a:r>
            <a:r>
              <a:rPr lang="en-US" sz="1500" i="1" dirty="0"/>
              <a:t> con </a:t>
            </a:r>
            <a:r>
              <a:rPr lang="en-US" sz="1500" i="1" dirty="0" err="1"/>
              <a:t>una</a:t>
            </a:r>
            <a:r>
              <a:rPr lang="en-US" sz="1500" i="1" dirty="0"/>
              <a:t> </a:t>
            </a:r>
            <a:r>
              <a:rPr lang="en-US" sz="1500" i="1" dirty="0" err="1"/>
              <a:t>cuchilla</a:t>
            </a:r>
            <a:r>
              <a:rPr lang="en-US" sz="1500" i="1" dirty="0"/>
              <a:t> no </a:t>
            </a:r>
            <a:r>
              <a:rPr lang="en-US" sz="1500" i="1" dirty="0" err="1"/>
              <a:t>protegida</a:t>
            </a:r>
            <a:r>
              <a:rPr lang="en-US" sz="1500" i="1" dirty="0"/>
              <a:t> es un </a:t>
            </a:r>
            <a:r>
              <a:rPr lang="en-US" sz="1500" b="1" i="1" dirty="0" err="1"/>
              <a:t>acto</a:t>
            </a:r>
            <a:r>
              <a:rPr lang="en-US" sz="1500" i="1" dirty="0"/>
              <a:t> </a:t>
            </a:r>
            <a:r>
              <a:rPr lang="en-US" sz="1500" i="1" dirty="0" err="1"/>
              <a:t>inseguro</a:t>
            </a:r>
            <a:r>
              <a:rPr lang="en-US" sz="1500" i="1" dirty="0"/>
              <a:t>.</a:t>
            </a:r>
            <a:endParaRPr lang="en-US" sz="1600" i="1" dirty="0"/>
          </a:p>
        </p:txBody>
      </p:sp>
      <p:pic>
        <p:nvPicPr>
          <p:cNvPr id="4" name="Picture 3">
            <a:extLst>
              <a:ext uri="{FF2B5EF4-FFF2-40B4-BE49-F238E27FC236}">
                <a16:creationId xmlns:a16="http://schemas.microsoft.com/office/drawing/2014/main" id="{519D3394-8EDC-46A9-9B46-A24249DDAB2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71" y="27965"/>
            <a:ext cx="5478215" cy="5884566"/>
          </a:xfrm>
          <a:prstGeom prst="rect">
            <a:avLst/>
          </a:prstGeom>
        </p:spPr>
      </p:pic>
      <p:sp>
        <p:nvSpPr>
          <p:cNvPr id="2" name="Google Shape;102;p2">
            <a:extLst>
              <a:ext uri="{FF2B5EF4-FFF2-40B4-BE49-F238E27FC236}">
                <a16:creationId xmlns:a16="http://schemas.microsoft.com/office/drawing/2014/main" id="{D3A44717-225E-A834-B89F-51FF102E01B0}"/>
              </a:ext>
            </a:extLst>
          </p:cNvPr>
          <p:cNvSpPr txBox="1"/>
          <p:nvPr/>
        </p:nvSpPr>
        <p:spPr>
          <a:xfrm>
            <a:off x="202630" y="5960955"/>
            <a:ext cx="7063932"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INVESTIGACIÓN DE ACCIDENTES: </a:t>
            </a:r>
            <a:br>
              <a:rPr lang="en-US" sz="2800" b="1" i="1" u="none" strike="noStrike" cap="none" dirty="0">
                <a:solidFill>
                  <a:schemeClr val="lt1"/>
                </a:solidFill>
                <a:latin typeface="Verdana"/>
                <a:ea typeface="Verdana"/>
                <a:cs typeface="Verdana"/>
                <a:sym typeface="Verdana"/>
              </a:rPr>
            </a:br>
            <a:r>
              <a:rPr lang="en-US" sz="2800" b="1" i="1" u="none" strike="noStrike" cap="none" dirty="0" err="1">
                <a:solidFill>
                  <a:schemeClr val="lt1"/>
                </a:solidFill>
                <a:latin typeface="Verdana"/>
                <a:ea typeface="Verdana"/>
                <a:cs typeface="Verdana"/>
                <a:sym typeface="Verdana"/>
              </a:rPr>
              <a:t>análisis</a:t>
            </a:r>
            <a:r>
              <a:rPr lang="en-US" sz="2800" b="1" i="1" u="none" strike="noStrike" cap="none" dirty="0">
                <a:solidFill>
                  <a:schemeClr val="lt1"/>
                </a:solidFill>
                <a:latin typeface="Verdana"/>
                <a:ea typeface="Verdana"/>
                <a:cs typeface="Verdana"/>
                <a:sym typeface="Verdana"/>
              </a:rPr>
              <a:t> de </a:t>
            </a:r>
            <a:r>
              <a:rPr lang="en-US" sz="2800" b="1" i="1" u="none" strike="noStrike" cap="none" dirty="0" err="1">
                <a:solidFill>
                  <a:schemeClr val="lt1"/>
                </a:solidFill>
                <a:latin typeface="Verdana"/>
                <a:ea typeface="Verdana"/>
                <a:cs typeface="Verdana"/>
                <a:sym typeface="Verdana"/>
              </a:rPr>
              <a:t>los</a:t>
            </a:r>
            <a:r>
              <a:rPr lang="en-US" sz="2800" b="1" i="1" u="none" strike="noStrike" cap="none" dirty="0">
                <a:solidFill>
                  <a:schemeClr val="lt1"/>
                </a:solidFill>
                <a:latin typeface="Verdana"/>
                <a:ea typeface="Verdana"/>
                <a:cs typeface="Verdana"/>
                <a:sym typeface="Verdana"/>
              </a:rPr>
              <a:t> </a:t>
            </a:r>
            <a:r>
              <a:rPr lang="en-US" sz="2800" b="1" i="1" u="none" strike="noStrike" cap="none" dirty="0" err="1">
                <a:solidFill>
                  <a:schemeClr val="lt1"/>
                </a:solidFill>
                <a:latin typeface="Verdana"/>
                <a:ea typeface="Verdana"/>
                <a:cs typeface="Verdana"/>
                <a:sym typeface="Verdana"/>
              </a:rPr>
              <a:t>hechos</a:t>
            </a:r>
            <a:r>
              <a:rPr lang="en-US" sz="2800" b="1" i="1" u="none" strike="noStrike" cap="none" dirty="0">
                <a:solidFill>
                  <a:schemeClr val="lt1"/>
                </a:solidFill>
                <a:latin typeface="Verdana"/>
                <a:ea typeface="Verdana"/>
                <a:cs typeface="Verdana"/>
                <a:sym typeface="Verdana"/>
              </a:rPr>
              <a:t> del </a:t>
            </a:r>
            <a:r>
              <a:rPr lang="en-US" sz="2800" b="1" i="1" u="none" strike="noStrike" cap="none" dirty="0" err="1">
                <a:solidFill>
                  <a:schemeClr val="lt1"/>
                </a:solidFill>
                <a:latin typeface="Verdana"/>
                <a:ea typeface="Verdana"/>
                <a:cs typeface="Verdana"/>
                <a:sym typeface="Verdana"/>
              </a:rPr>
              <a:t>evento</a:t>
            </a:r>
            <a:endParaRPr sz="1400" b="0" i="0" u="none" strike="noStrike" cap="none" dirty="0">
              <a:solidFill>
                <a:srgbClr val="000000"/>
              </a:solidFill>
              <a:latin typeface="Arial"/>
              <a:ea typeface="Arial"/>
              <a:cs typeface="Arial"/>
              <a:sym typeface="Arial"/>
            </a:endParaRPr>
          </a:p>
        </p:txBody>
      </p:sp>
      <p:pic>
        <p:nvPicPr>
          <p:cNvPr id="10" name="Picture 9" descr="Módulo 2">
            <a:extLst>
              <a:ext uri="{FF2B5EF4-FFF2-40B4-BE49-F238E27FC236}">
                <a16:creationId xmlns:a16="http://schemas.microsoft.com/office/drawing/2014/main" id="{1DCD2CCB-34D4-4E44-B23E-55A524E66F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1188" y="5931125"/>
            <a:ext cx="4080812" cy="1000200"/>
          </a:xfrm>
          <a:prstGeom prst="rect">
            <a:avLst/>
          </a:prstGeom>
        </p:spPr>
      </p:pic>
    </p:spTree>
    <p:extLst>
      <p:ext uri="{BB962C8B-B14F-4D97-AF65-F5344CB8AC3E}">
        <p14:creationId xmlns:p14="http://schemas.microsoft.com/office/powerpoint/2010/main" val="25982612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5" name="Title 4">
            <a:extLst>
              <a:ext uri="{FF2B5EF4-FFF2-40B4-BE49-F238E27FC236}">
                <a16:creationId xmlns:a16="http://schemas.microsoft.com/office/drawing/2014/main" id="{1289D12D-CE75-AB0B-2822-B255A9396CB7}"/>
              </a:ext>
            </a:extLst>
          </p:cNvPr>
          <p:cNvSpPr txBox="1">
            <a:spLocks noGrp="1"/>
          </p:cNvSpPr>
          <p:nvPr>
            <p:ph type="title" idx="4294967295"/>
          </p:nvPr>
        </p:nvSpPr>
        <p:spPr>
          <a:xfrm>
            <a:off x="5710336" y="241399"/>
            <a:ext cx="6096000"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en-US" sz="2800" b="0" i="0" u="none" strike="noStrike" kern="0" cap="none" spc="0" normalizeH="0" baseline="0" noProof="0" dirty="0" err="1">
                <a:ln>
                  <a:noFill/>
                </a:ln>
                <a:solidFill>
                  <a:schemeClr val="dk1"/>
                </a:solidFill>
                <a:effectLst/>
                <a:uLnTx/>
                <a:uFillTx/>
                <a:latin typeface="+mj-lt"/>
                <a:ea typeface="Calibri"/>
                <a:cs typeface="Calibri"/>
                <a:sym typeface="Calibri"/>
              </a:rPr>
              <a:t>Causas</a:t>
            </a:r>
            <a:r>
              <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rPr>
              <a:t> </a:t>
            </a:r>
            <a:r>
              <a:rPr kumimoji="0" lang="en-US" sz="2800" b="0" i="0" u="none" strike="noStrike" kern="0" cap="none" spc="0" normalizeH="0" baseline="0" noProof="0" dirty="0" err="1">
                <a:ln>
                  <a:noFill/>
                </a:ln>
                <a:solidFill>
                  <a:schemeClr val="dk1"/>
                </a:solidFill>
                <a:effectLst/>
                <a:uLnTx/>
                <a:uFillTx/>
                <a:latin typeface="+mj-lt"/>
                <a:ea typeface="Calibri"/>
                <a:cs typeface="Calibri"/>
                <a:sym typeface="Calibri"/>
              </a:rPr>
              <a:t>superficiales</a:t>
            </a:r>
            <a:endParaRPr kumimoji="0" lang="en-US"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4" name="Google Shape;104;p2"/>
          <p:cNvSpPr txBox="1"/>
          <p:nvPr/>
        </p:nvSpPr>
        <p:spPr>
          <a:xfrm>
            <a:off x="5710336" y="1024573"/>
            <a:ext cx="6274351" cy="2554505"/>
          </a:xfrm>
          <a:prstGeom prst="rect">
            <a:avLst/>
          </a:prstGeom>
          <a:noFill/>
          <a:ln>
            <a:noFill/>
          </a:ln>
        </p:spPr>
        <p:txBody>
          <a:bodyPr spcFirstLastPara="1" wrap="square" lIns="91425" tIns="45700" rIns="91425" bIns="45700" anchor="t" anchorCtr="0">
            <a:spAutoFit/>
          </a:bodyPr>
          <a:lstStyle/>
          <a:p>
            <a:r>
              <a:rPr lang="en-US" sz="1600" dirty="0"/>
              <a:t>Examine las </a:t>
            </a:r>
            <a:r>
              <a:rPr lang="en-US" sz="1600" dirty="0" err="1"/>
              <a:t>causas</a:t>
            </a:r>
            <a:r>
              <a:rPr lang="en-US" sz="1600" dirty="0"/>
              <a:t> </a:t>
            </a:r>
            <a:r>
              <a:rPr lang="en-US" sz="1600" dirty="0" err="1"/>
              <a:t>superficiales</a:t>
            </a:r>
            <a:r>
              <a:rPr lang="en-US" sz="1600" dirty="0"/>
              <a:t> que </a:t>
            </a:r>
            <a:r>
              <a:rPr lang="en-US" sz="1600" dirty="0" err="1"/>
              <a:t>identificó</a:t>
            </a:r>
            <a:r>
              <a:rPr lang="en-US" sz="1600" dirty="0"/>
              <a:t> al pasar </a:t>
            </a:r>
            <a:r>
              <a:rPr lang="en-US" sz="1600" dirty="0" err="1"/>
              <a:t>por</a:t>
            </a:r>
            <a:r>
              <a:rPr lang="en-US" sz="1600" dirty="0"/>
              <a:t> </a:t>
            </a:r>
            <a:r>
              <a:rPr lang="en-US" sz="1600" dirty="0" err="1"/>
              <a:t>el</a:t>
            </a:r>
            <a:r>
              <a:rPr lang="en-US" sz="1600" dirty="0"/>
              <a:t> </a:t>
            </a:r>
            <a:r>
              <a:rPr lang="en-US" sz="1600" dirty="0" err="1"/>
              <a:t>método</a:t>
            </a:r>
            <a:r>
              <a:rPr lang="en-US" sz="1600" dirty="0"/>
              <a:t> de </a:t>
            </a:r>
            <a:r>
              <a:rPr lang="en-US" sz="1600" dirty="0" err="1"/>
              <a:t>análisis</a:t>
            </a:r>
            <a:r>
              <a:rPr lang="en-US" sz="1600" dirty="0"/>
              <a:t> </a:t>
            </a:r>
            <a:r>
              <a:rPr lang="en-US" sz="1600" dirty="0" err="1"/>
              <a:t>elegido</a:t>
            </a:r>
            <a:r>
              <a:rPr lang="en-US" sz="1600" dirty="0"/>
              <a:t> para </a:t>
            </a:r>
            <a:r>
              <a:rPr lang="en-US" sz="1600" dirty="0" err="1"/>
              <a:t>determinar</a:t>
            </a:r>
            <a:r>
              <a:rPr lang="en-US" sz="1600" dirty="0"/>
              <a:t> </a:t>
            </a:r>
            <a:r>
              <a:rPr lang="en-US" sz="1600" dirty="0" err="1"/>
              <a:t>si</a:t>
            </a:r>
            <a:r>
              <a:rPr lang="en-US" sz="1600" dirty="0"/>
              <a:t> hay </a:t>
            </a:r>
            <a:r>
              <a:rPr lang="en-US" sz="1600" dirty="0" err="1"/>
              <a:t>otras</a:t>
            </a:r>
            <a:r>
              <a:rPr lang="en-US" sz="1600" dirty="0"/>
              <a:t> </a:t>
            </a:r>
            <a:r>
              <a:rPr lang="en-US" sz="1600" dirty="0" err="1"/>
              <a:t>causas</a:t>
            </a:r>
            <a:r>
              <a:rPr lang="en-US" sz="1600" dirty="0"/>
              <a:t> </a:t>
            </a:r>
            <a:r>
              <a:rPr lang="en-US" sz="1600" dirty="0" err="1"/>
              <a:t>superficiales</a:t>
            </a:r>
            <a:r>
              <a:rPr lang="en-US" sz="1600" dirty="0"/>
              <a:t> que </a:t>
            </a:r>
            <a:r>
              <a:rPr lang="en-US" sz="1600" dirty="0" err="1"/>
              <a:t>contribuyan</a:t>
            </a:r>
            <a:r>
              <a:rPr lang="en-US" sz="1600" dirty="0"/>
              <a:t>.</a:t>
            </a:r>
          </a:p>
          <a:p>
            <a:endParaRPr lang="en-US" sz="1600" dirty="0"/>
          </a:p>
          <a:p>
            <a:r>
              <a:rPr lang="en-US" sz="1600" dirty="0" err="1"/>
              <a:t>Volviendo</a:t>
            </a:r>
            <a:r>
              <a:rPr lang="en-US" sz="1600" dirty="0"/>
              <a:t> a </a:t>
            </a:r>
            <a:r>
              <a:rPr lang="en-US" sz="1600" dirty="0" err="1"/>
              <a:t>nuestro</a:t>
            </a:r>
            <a:r>
              <a:rPr lang="en-US" sz="1600" dirty="0"/>
              <a:t> </a:t>
            </a:r>
            <a:r>
              <a:rPr lang="en-US" sz="1600" dirty="0" err="1"/>
              <a:t>ejemplo</a:t>
            </a:r>
            <a:r>
              <a:rPr lang="en-US" sz="1600" dirty="0"/>
              <a:t> de la </a:t>
            </a:r>
            <a:r>
              <a:rPr lang="en-US" sz="1600" dirty="0" err="1"/>
              <a:t>sierra</a:t>
            </a:r>
            <a:r>
              <a:rPr lang="en-US" sz="1600" dirty="0"/>
              <a:t>, la </a:t>
            </a:r>
            <a:r>
              <a:rPr lang="en-US" sz="1600" dirty="0" err="1"/>
              <a:t>tabla</a:t>
            </a:r>
            <a:r>
              <a:rPr lang="en-US" sz="1600" dirty="0"/>
              <a:t> que </a:t>
            </a:r>
            <a:r>
              <a:rPr lang="en-US" sz="1600" dirty="0" err="1"/>
              <a:t>resultó</a:t>
            </a:r>
            <a:r>
              <a:rPr lang="en-US" sz="1600" dirty="0"/>
              <a:t> </a:t>
            </a:r>
            <a:r>
              <a:rPr lang="en-US" sz="1600" dirty="0" err="1"/>
              <a:t>expulsada</a:t>
            </a:r>
            <a:r>
              <a:rPr lang="en-US" sz="1600" dirty="0"/>
              <a:t> </a:t>
            </a:r>
            <a:r>
              <a:rPr lang="en-US" sz="1600" dirty="0" err="1"/>
              <a:t>por</a:t>
            </a:r>
            <a:r>
              <a:rPr lang="en-US" sz="1600" dirty="0"/>
              <a:t> la </a:t>
            </a:r>
            <a:r>
              <a:rPr lang="en-US" sz="1600" dirty="0" err="1"/>
              <a:t>cuchilla</a:t>
            </a:r>
            <a:r>
              <a:rPr lang="en-US" sz="1600" dirty="0"/>
              <a:t> de la </a:t>
            </a:r>
            <a:r>
              <a:rPr lang="en-US" sz="1600" dirty="0" err="1"/>
              <a:t>sierra</a:t>
            </a:r>
            <a:r>
              <a:rPr lang="en-US" sz="1600" dirty="0"/>
              <a:t> </a:t>
            </a:r>
            <a:r>
              <a:rPr lang="en-US" sz="1600" dirty="0" err="1"/>
              <a:t>en</a:t>
            </a:r>
            <a:r>
              <a:rPr lang="en-US" sz="1600" dirty="0"/>
              <a:t> </a:t>
            </a:r>
            <a:r>
              <a:rPr lang="en-US" sz="1600" dirty="0" err="1"/>
              <a:t>rotación</a:t>
            </a:r>
            <a:r>
              <a:rPr lang="en-US" sz="1600" dirty="0"/>
              <a:t> </a:t>
            </a:r>
            <a:r>
              <a:rPr lang="en-US" sz="1600" dirty="0" err="1"/>
              <a:t>fue</a:t>
            </a:r>
            <a:r>
              <a:rPr lang="en-US" sz="1600" dirty="0"/>
              <a:t> la causa </a:t>
            </a:r>
            <a:r>
              <a:rPr lang="en-US" sz="1600" dirty="0" err="1"/>
              <a:t>directa</a:t>
            </a:r>
            <a:r>
              <a:rPr lang="en-US" sz="1600" dirty="0"/>
              <a:t> de la </a:t>
            </a:r>
            <a:r>
              <a:rPr lang="en-US" sz="1600" dirty="0" err="1"/>
              <a:t>lesión</a:t>
            </a:r>
            <a:r>
              <a:rPr lang="en-US" sz="1600" dirty="0"/>
              <a:t>; </a:t>
            </a:r>
            <a:r>
              <a:rPr lang="en-US" sz="1600" dirty="0" err="1"/>
              <a:t>por</a:t>
            </a:r>
            <a:r>
              <a:rPr lang="en-US" sz="1600" dirty="0"/>
              <a:t> lo tanto, la </a:t>
            </a:r>
            <a:r>
              <a:rPr lang="en-US" sz="1600" dirty="0" err="1"/>
              <a:t>cuchilla</a:t>
            </a:r>
            <a:r>
              <a:rPr lang="en-US" sz="1600" dirty="0"/>
              <a:t> de la </a:t>
            </a:r>
            <a:r>
              <a:rPr lang="en-US" sz="1600" dirty="0" err="1"/>
              <a:t>sierra</a:t>
            </a:r>
            <a:r>
              <a:rPr lang="en-US" sz="1600" dirty="0"/>
              <a:t> no </a:t>
            </a:r>
            <a:r>
              <a:rPr lang="en-US" sz="1600" dirty="0" err="1"/>
              <a:t>protegida</a:t>
            </a:r>
            <a:r>
              <a:rPr lang="en-US" sz="1600" dirty="0"/>
              <a:t> </a:t>
            </a:r>
            <a:r>
              <a:rPr lang="en-US" sz="1600" dirty="0" err="1"/>
              <a:t>fue</a:t>
            </a:r>
            <a:r>
              <a:rPr lang="en-US" sz="1600" dirty="0"/>
              <a:t> la causa superficial </a:t>
            </a:r>
            <a:r>
              <a:rPr lang="en-US" sz="1600" dirty="0" err="1"/>
              <a:t>inicial</a:t>
            </a:r>
            <a:r>
              <a:rPr lang="en-US" sz="1600" dirty="0"/>
              <a:t>. </a:t>
            </a:r>
            <a:r>
              <a:rPr lang="en-US" sz="1600" dirty="0" err="1"/>
              <a:t>Otras</a:t>
            </a:r>
            <a:r>
              <a:rPr lang="en-US" sz="1600" dirty="0"/>
              <a:t> </a:t>
            </a:r>
            <a:r>
              <a:rPr lang="en-US" sz="1600" dirty="0" err="1"/>
              <a:t>causas</a:t>
            </a:r>
            <a:r>
              <a:rPr lang="en-US" sz="1600" dirty="0"/>
              <a:t> que </a:t>
            </a:r>
            <a:r>
              <a:rPr lang="en-US" sz="1600" dirty="0" err="1"/>
              <a:t>contribuyen</a:t>
            </a:r>
            <a:r>
              <a:rPr lang="en-US" sz="1600" dirty="0"/>
              <a:t> a </a:t>
            </a:r>
            <a:r>
              <a:rPr lang="en-US" sz="1600" dirty="0" err="1"/>
              <a:t>ello</a:t>
            </a:r>
            <a:r>
              <a:rPr lang="en-US" sz="1600" dirty="0"/>
              <a:t> </a:t>
            </a:r>
            <a:r>
              <a:rPr lang="en-US" sz="1600" dirty="0" err="1"/>
              <a:t>podrían</a:t>
            </a:r>
            <a:r>
              <a:rPr lang="en-US" sz="1600" dirty="0"/>
              <a:t> ser que las </a:t>
            </a:r>
            <a:r>
              <a:rPr lang="en-US" sz="1600" dirty="0" err="1"/>
              <a:t>inspecciones</a:t>
            </a:r>
            <a:r>
              <a:rPr lang="en-US" sz="1600" dirty="0"/>
              <a:t> de </a:t>
            </a:r>
            <a:r>
              <a:rPr lang="en-US" sz="1600" dirty="0" err="1"/>
              <a:t>seguridad</a:t>
            </a:r>
            <a:r>
              <a:rPr lang="en-US" sz="1600" dirty="0"/>
              <a:t> y la </a:t>
            </a:r>
            <a:r>
              <a:rPr lang="en-US" sz="1600" dirty="0" err="1"/>
              <a:t>capacitación</a:t>
            </a:r>
            <a:r>
              <a:rPr lang="en-US" sz="1600" dirty="0"/>
              <a:t> </a:t>
            </a:r>
            <a:r>
              <a:rPr lang="en-US" sz="1600" dirty="0" err="1"/>
              <a:t>en</a:t>
            </a:r>
            <a:r>
              <a:rPr lang="en-US" sz="1600" dirty="0"/>
              <a:t> </a:t>
            </a:r>
            <a:r>
              <a:rPr lang="en-US" sz="1600" dirty="0" err="1"/>
              <a:t>seguridad</a:t>
            </a:r>
            <a:r>
              <a:rPr lang="en-US" sz="1600" dirty="0"/>
              <a:t> de </a:t>
            </a:r>
            <a:r>
              <a:rPr lang="en-US" sz="1600" dirty="0" err="1"/>
              <a:t>los</a:t>
            </a:r>
            <a:r>
              <a:rPr lang="en-US" sz="1600" dirty="0"/>
              <a:t> </a:t>
            </a:r>
            <a:r>
              <a:rPr lang="en-US" sz="1600" dirty="0" err="1"/>
              <a:t>equipos</a:t>
            </a:r>
            <a:r>
              <a:rPr lang="en-US" sz="1600" dirty="0"/>
              <a:t> son </a:t>
            </a:r>
            <a:r>
              <a:rPr lang="en-US" sz="1600" dirty="0" err="1"/>
              <a:t>inconsistentes</a:t>
            </a:r>
            <a:r>
              <a:rPr lang="en-US" sz="1600" dirty="0"/>
              <a:t>.</a:t>
            </a:r>
          </a:p>
        </p:txBody>
      </p:sp>
      <p:pic>
        <p:nvPicPr>
          <p:cNvPr id="3" name="Picture 2">
            <a:extLst>
              <a:ext uri="{FF2B5EF4-FFF2-40B4-BE49-F238E27FC236}">
                <a16:creationId xmlns:a16="http://schemas.microsoft.com/office/drawing/2014/main" id="{CD78514B-60DD-49A3-87C0-8D3E6C2AD08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5920"/>
            <a:ext cx="5518297" cy="5927621"/>
          </a:xfrm>
          <a:prstGeom prst="rect">
            <a:avLst/>
          </a:prstGeom>
        </p:spPr>
      </p:pic>
      <p:sp>
        <p:nvSpPr>
          <p:cNvPr id="2" name="Google Shape;102;p2">
            <a:extLst>
              <a:ext uri="{FF2B5EF4-FFF2-40B4-BE49-F238E27FC236}">
                <a16:creationId xmlns:a16="http://schemas.microsoft.com/office/drawing/2014/main" id="{D0F2455B-3DAF-787E-966D-6279EE3D0B13}"/>
              </a:ext>
            </a:extLst>
          </p:cNvPr>
          <p:cNvSpPr txBox="1"/>
          <p:nvPr/>
        </p:nvSpPr>
        <p:spPr>
          <a:xfrm>
            <a:off x="202630" y="5960955"/>
            <a:ext cx="7063932"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INVESTIGACIÓN DE ACCIDENTES: </a:t>
            </a:r>
            <a:br>
              <a:rPr lang="en-US" sz="2800" b="1" i="1" u="none" strike="noStrike" cap="none" dirty="0">
                <a:solidFill>
                  <a:schemeClr val="lt1"/>
                </a:solidFill>
                <a:latin typeface="Verdana"/>
                <a:ea typeface="Verdana"/>
                <a:cs typeface="Verdana"/>
                <a:sym typeface="Verdana"/>
              </a:rPr>
            </a:br>
            <a:r>
              <a:rPr lang="en-US" sz="2800" b="1" i="1" u="none" strike="noStrike" cap="none" dirty="0" err="1">
                <a:solidFill>
                  <a:schemeClr val="lt1"/>
                </a:solidFill>
                <a:latin typeface="Verdana"/>
                <a:ea typeface="Verdana"/>
                <a:cs typeface="Verdana"/>
                <a:sym typeface="Verdana"/>
              </a:rPr>
              <a:t>análisis</a:t>
            </a:r>
            <a:r>
              <a:rPr lang="en-US" sz="2800" b="1" i="1" u="none" strike="noStrike" cap="none" dirty="0">
                <a:solidFill>
                  <a:schemeClr val="lt1"/>
                </a:solidFill>
                <a:latin typeface="Verdana"/>
                <a:ea typeface="Verdana"/>
                <a:cs typeface="Verdana"/>
                <a:sym typeface="Verdana"/>
              </a:rPr>
              <a:t> de </a:t>
            </a:r>
            <a:r>
              <a:rPr lang="en-US" sz="2800" b="1" i="1" u="none" strike="noStrike" cap="none" dirty="0" err="1">
                <a:solidFill>
                  <a:schemeClr val="lt1"/>
                </a:solidFill>
                <a:latin typeface="Verdana"/>
                <a:ea typeface="Verdana"/>
                <a:cs typeface="Verdana"/>
                <a:sym typeface="Verdana"/>
              </a:rPr>
              <a:t>los</a:t>
            </a:r>
            <a:r>
              <a:rPr lang="en-US" sz="2800" b="1" i="1" u="none" strike="noStrike" cap="none" dirty="0">
                <a:solidFill>
                  <a:schemeClr val="lt1"/>
                </a:solidFill>
                <a:latin typeface="Verdana"/>
                <a:ea typeface="Verdana"/>
                <a:cs typeface="Verdana"/>
                <a:sym typeface="Verdana"/>
              </a:rPr>
              <a:t> </a:t>
            </a:r>
            <a:r>
              <a:rPr lang="en-US" sz="2800" b="1" i="1" u="none" strike="noStrike" cap="none" dirty="0" err="1">
                <a:solidFill>
                  <a:schemeClr val="lt1"/>
                </a:solidFill>
                <a:latin typeface="Verdana"/>
                <a:ea typeface="Verdana"/>
                <a:cs typeface="Verdana"/>
                <a:sym typeface="Verdana"/>
              </a:rPr>
              <a:t>hechos</a:t>
            </a:r>
            <a:r>
              <a:rPr lang="en-US" sz="2800" b="1" i="1" u="none" strike="noStrike" cap="none" dirty="0">
                <a:solidFill>
                  <a:schemeClr val="lt1"/>
                </a:solidFill>
                <a:latin typeface="Verdana"/>
                <a:ea typeface="Verdana"/>
                <a:cs typeface="Verdana"/>
                <a:sym typeface="Verdana"/>
              </a:rPr>
              <a:t> del </a:t>
            </a:r>
            <a:r>
              <a:rPr lang="en-US" sz="2800" b="1" i="1" u="none" strike="noStrike" cap="none" dirty="0" err="1">
                <a:solidFill>
                  <a:schemeClr val="lt1"/>
                </a:solidFill>
                <a:latin typeface="Verdana"/>
                <a:ea typeface="Verdana"/>
                <a:cs typeface="Verdana"/>
                <a:sym typeface="Verdana"/>
              </a:rPr>
              <a:t>evento</a:t>
            </a:r>
            <a:endParaRPr sz="1400" b="0" i="0" u="none" strike="noStrike" cap="none" dirty="0">
              <a:solidFill>
                <a:srgbClr val="000000"/>
              </a:solidFill>
              <a:latin typeface="Arial"/>
              <a:ea typeface="Arial"/>
              <a:cs typeface="Arial"/>
              <a:sym typeface="Arial"/>
            </a:endParaRPr>
          </a:p>
        </p:txBody>
      </p:sp>
      <p:pic>
        <p:nvPicPr>
          <p:cNvPr id="10" name="Picture 9" descr="Módulo 2">
            <a:extLst>
              <a:ext uri="{FF2B5EF4-FFF2-40B4-BE49-F238E27FC236}">
                <a16:creationId xmlns:a16="http://schemas.microsoft.com/office/drawing/2014/main" id="{1DCD2CCB-34D4-4E44-B23E-55A524E66F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1188" y="5931125"/>
            <a:ext cx="4080812" cy="1000200"/>
          </a:xfrm>
          <a:prstGeom prst="rect">
            <a:avLst/>
          </a:prstGeom>
        </p:spPr>
      </p:pic>
    </p:spTree>
    <p:extLst>
      <p:ext uri="{BB962C8B-B14F-4D97-AF65-F5344CB8AC3E}">
        <p14:creationId xmlns:p14="http://schemas.microsoft.com/office/powerpoint/2010/main" val="22335997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4" name="Title 3">
            <a:extLst>
              <a:ext uri="{FF2B5EF4-FFF2-40B4-BE49-F238E27FC236}">
                <a16:creationId xmlns:a16="http://schemas.microsoft.com/office/drawing/2014/main" id="{6285C3F2-545E-C40E-E72D-D6FA07A2DC50}"/>
              </a:ext>
            </a:extLst>
          </p:cNvPr>
          <p:cNvSpPr txBox="1">
            <a:spLocks noGrp="1"/>
          </p:cNvSpPr>
          <p:nvPr>
            <p:ph type="title" idx="4294967295"/>
          </p:nvPr>
        </p:nvSpPr>
        <p:spPr>
          <a:xfrm>
            <a:off x="5710336" y="217587"/>
            <a:ext cx="6096000"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en-US" sz="2800" b="0" i="0" u="none" strike="noStrike" kern="0" cap="none" spc="0" normalizeH="0" baseline="0" noProof="0" dirty="0" err="1">
                <a:ln>
                  <a:noFill/>
                </a:ln>
                <a:solidFill>
                  <a:schemeClr val="dk1"/>
                </a:solidFill>
                <a:effectLst/>
                <a:uLnTx/>
                <a:uFillTx/>
                <a:latin typeface="+mj-lt"/>
                <a:ea typeface="Calibri"/>
                <a:cs typeface="Calibri"/>
                <a:sym typeface="Calibri"/>
              </a:rPr>
              <a:t>Análisis</a:t>
            </a:r>
            <a:r>
              <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rPr>
              <a:t> de </a:t>
            </a:r>
            <a:r>
              <a:rPr kumimoji="0" lang="en-US" sz="2800" b="0" i="0" u="none" strike="noStrike" kern="0" cap="none" spc="0" normalizeH="0" baseline="0" noProof="0" dirty="0" err="1">
                <a:ln>
                  <a:noFill/>
                </a:ln>
                <a:solidFill>
                  <a:schemeClr val="dk1"/>
                </a:solidFill>
                <a:effectLst/>
                <a:uLnTx/>
                <a:uFillTx/>
                <a:latin typeface="+mj-lt"/>
                <a:ea typeface="Calibri"/>
                <a:cs typeface="Calibri"/>
                <a:sym typeface="Calibri"/>
              </a:rPr>
              <a:t>los</a:t>
            </a:r>
            <a:r>
              <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rPr>
              <a:t> </a:t>
            </a:r>
            <a:r>
              <a:rPr kumimoji="0" lang="en-US" sz="2800" b="0" i="0" u="none" strike="noStrike" kern="0" cap="none" spc="0" normalizeH="0" baseline="0" noProof="0" dirty="0" err="1">
                <a:ln>
                  <a:noFill/>
                </a:ln>
                <a:solidFill>
                  <a:schemeClr val="dk1"/>
                </a:solidFill>
                <a:effectLst/>
                <a:uLnTx/>
                <a:uFillTx/>
                <a:latin typeface="+mj-lt"/>
                <a:ea typeface="Calibri"/>
                <a:cs typeface="Calibri"/>
                <a:sym typeface="Calibri"/>
              </a:rPr>
              <a:t>sistemas</a:t>
            </a:r>
            <a:endParaRPr kumimoji="0" lang="en-US"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4" name="Google Shape;104;p2"/>
          <p:cNvSpPr txBox="1"/>
          <p:nvPr/>
        </p:nvSpPr>
        <p:spPr>
          <a:xfrm>
            <a:off x="5710336" y="1062673"/>
            <a:ext cx="6274351" cy="4278054"/>
          </a:xfrm>
          <a:prstGeom prst="rect">
            <a:avLst/>
          </a:prstGeom>
          <a:noFill/>
          <a:ln>
            <a:noFill/>
          </a:ln>
        </p:spPr>
        <p:txBody>
          <a:bodyPr spcFirstLastPara="1" wrap="square" lIns="91425" tIns="45700" rIns="91425" bIns="45700" anchor="t" anchorCtr="0">
            <a:spAutoFit/>
          </a:bodyPr>
          <a:lstStyle/>
          <a:p>
            <a:r>
              <a:rPr lang="en-US" sz="1600" dirty="0"/>
              <a:t>Durante </a:t>
            </a:r>
            <a:r>
              <a:rPr lang="en-US" sz="1600" dirty="0" err="1"/>
              <a:t>el</a:t>
            </a:r>
            <a:r>
              <a:rPr lang="en-US" sz="1600" dirty="0"/>
              <a:t> </a:t>
            </a:r>
            <a:r>
              <a:rPr lang="en-US" sz="1600" dirty="0" err="1"/>
              <a:t>análisis</a:t>
            </a:r>
            <a:r>
              <a:rPr lang="en-US" sz="1600" dirty="0"/>
              <a:t>, al </a:t>
            </a:r>
            <a:r>
              <a:rPr lang="en-US" sz="1600" dirty="0" err="1"/>
              <a:t>identificar</a:t>
            </a:r>
            <a:r>
              <a:rPr lang="en-US" sz="1600" dirty="0"/>
              <a:t> </a:t>
            </a:r>
            <a:r>
              <a:rPr lang="en-US" sz="1600" dirty="0" err="1"/>
              <a:t>políticas</a:t>
            </a:r>
            <a:r>
              <a:rPr lang="en-US" sz="1600" dirty="0"/>
              <a:t>, </a:t>
            </a:r>
            <a:r>
              <a:rPr lang="en-US" sz="1600" dirty="0" err="1"/>
              <a:t>programas</a:t>
            </a:r>
            <a:r>
              <a:rPr lang="en-US" sz="1600" dirty="0"/>
              <a:t>, planes, </a:t>
            </a:r>
            <a:r>
              <a:rPr lang="en-US" sz="1600" dirty="0" err="1"/>
              <a:t>procesos</a:t>
            </a:r>
            <a:r>
              <a:rPr lang="en-US" sz="1600" dirty="0"/>
              <a:t> y </a:t>
            </a:r>
            <a:r>
              <a:rPr lang="en-US" sz="1600" dirty="0" err="1"/>
              <a:t>procedimientos</a:t>
            </a:r>
            <a:r>
              <a:rPr lang="en-US" sz="1600" dirty="0"/>
              <a:t> </a:t>
            </a:r>
            <a:r>
              <a:rPr lang="en-US" sz="1600" dirty="0" err="1"/>
              <a:t>inadecuados</a:t>
            </a:r>
            <a:r>
              <a:rPr lang="en-US" sz="1600" dirty="0"/>
              <a:t>, </a:t>
            </a:r>
            <a:r>
              <a:rPr lang="en-US" sz="1600" dirty="0" err="1"/>
              <a:t>llega</a:t>
            </a:r>
            <a:r>
              <a:rPr lang="en-US" sz="1600" dirty="0"/>
              <a:t> a las </a:t>
            </a:r>
            <a:r>
              <a:rPr lang="en-US" sz="1600" dirty="0" err="1"/>
              <a:t>causas</a:t>
            </a:r>
            <a:r>
              <a:rPr lang="en-US" sz="1600" dirty="0"/>
              <a:t> </a:t>
            </a:r>
            <a:r>
              <a:rPr lang="en-US" sz="1600" dirty="0" err="1"/>
              <a:t>raíz</a:t>
            </a:r>
            <a:r>
              <a:rPr lang="en-US" sz="1600" dirty="0"/>
              <a:t> de un </a:t>
            </a:r>
            <a:r>
              <a:rPr lang="en-US" sz="1600" dirty="0" err="1"/>
              <a:t>accidente</a:t>
            </a:r>
            <a:r>
              <a:rPr lang="en-US" sz="1600" dirty="0"/>
              <a:t>. Las </a:t>
            </a:r>
            <a:r>
              <a:rPr lang="en-US" sz="1600" dirty="0" err="1"/>
              <a:t>causas</a:t>
            </a:r>
            <a:r>
              <a:rPr lang="en-US" sz="1600" dirty="0"/>
              <a:t> </a:t>
            </a:r>
            <a:r>
              <a:rPr lang="en-US" sz="1600" dirty="0" err="1"/>
              <a:t>raíz</a:t>
            </a:r>
            <a:r>
              <a:rPr lang="en-US" sz="1600" dirty="0"/>
              <a:t> son las </a:t>
            </a:r>
            <a:r>
              <a:rPr lang="en-US" sz="1600" dirty="0" err="1"/>
              <a:t>debilidades</a:t>
            </a:r>
            <a:r>
              <a:rPr lang="en-US" sz="1600" dirty="0"/>
              <a:t> </a:t>
            </a:r>
            <a:r>
              <a:rPr lang="en-US" sz="1600" dirty="0" err="1"/>
              <a:t>subyacentes</a:t>
            </a:r>
            <a:r>
              <a:rPr lang="en-US" sz="1600" dirty="0"/>
              <a:t> del </a:t>
            </a:r>
            <a:r>
              <a:rPr lang="en-US" sz="1600" dirty="0" err="1"/>
              <a:t>sistema</a:t>
            </a:r>
            <a:r>
              <a:rPr lang="en-US" sz="1600" dirty="0"/>
              <a:t> de </a:t>
            </a:r>
            <a:r>
              <a:rPr lang="en-US" sz="1600" dirty="0" err="1"/>
              <a:t>seguridad</a:t>
            </a:r>
            <a:r>
              <a:rPr lang="en-US" sz="1600" dirty="0"/>
              <a:t> que </a:t>
            </a:r>
            <a:r>
              <a:rPr lang="en-US" sz="1600" dirty="0" err="1"/>
              <a:t>contribuyen</a:t>
            </a:r>
            <a:r>
              <a:rPr lang="en-US" sz="1600" dirty="0"/>
              <a:t> a la </a:t>
            </a:r>
            <a:r>
              <a:rPr lang="en-US" sz="1600" dirty="0" err="1"/>
              <a:t>existencia</a:t>
            </a:r>
            <a:r>
              <a:rPr lang="en-US" sz="1600" dirty="0"/>
              <a:t> de </a:t>
            </a:r>
            <a:r>
              <a:rPr lang="en-US" sz="1600" dirty="0" err="1"/>
              <a:t>condiciones</a:t>
            </a:r>
            <a:r>
              <a:rPr lang="en-US" sz="1600" dirty="0"/>
              <a:t> y </a:t>
            </a:r>
            <a:r>
              <a:rPr lang="en-US" sz="1600" dirty="0" err="1"/>
              <a:t>acciones</a:t>
            </a:r>
            <a:r>
              <a:rPr lang="en-US" sz="1600" dirty="0"/>
              <a:t> </a:t>
            </a:r>
            <a:r>
              <a:rPr lang="en-US" sz="1600" dirty="0" err="1"/>
              <a:t>inseguras</a:t>
            </a:r>
            <a:r>
              <a:rPr lang="en-US" sz="1600" dirty="0"/>
              <a:t> que son las </a:t>
            </a:r>
            <a:r>
              <a:rPr lang="en-US" sz="1600" dirty="0" err="1"/>
              <a:t>causas</a:t>
            </a:r>
            <a:r>
              <a:rPr lang="en-US" sz="1600" dirty="0"/>
              <a:t> </a:t>
            </a:r>
            <a:r>
              <a:rPr lang="en-US" sz="1600" dirty="0" err="1"/>
              <a:t>superficiales</a:t>
            </a:r>
            <a:r>
              <a:rPr lang="en-US" sz="1600" dirty="0"/>
              <a:t> de un </a:t>
            </a:r>
            <a:r>
              <a:rPr lang="en-US" sz="1600" dirty="0" err="1"/>
              <a:t>accidente</a:t>
            </a:r>
            <a:r>
              <a:rPr lang="en-US" sz="1600" dirty="0"/>
              <a:t>.</a:t>
            </a:r>
          </a:p>
          <a:p>
            <a:endParaRPr lang="en-US" sz="1600" dirty="0"/>
          </a:p>
          <a:p>
            <a:r>
              <a:rPr lang="en-US" sz="1600" dirty="0"/>
              <a:t>Las </a:t>
            </a:r>
            <a:r>
              <a:rPr lang="en-US" sz="1600" dirty="0" err="1"/>
              <a:t>debilidades</a:t>
            </a:r>
            <a:r>
              <a:rPr lang="en-US" sz="1600" dirty="0"/>
              <a:t> </a:t>
            </a:r>
            <a:r>
              <a:rPr lang="en-US" sz="1600" dirty="0" err="1"/>
              <a:t>subyacentes</a:t>
            </a:r>
            <a:r>
              <a:rPr lang="en-US" sz="1600" dirty="0"/>
              <a:t> del </a:t>
            </a:r>
            <a:r>
              <a:rPr lang="en-US" sz="1600" dirty="0" err="1"/>
              <a:t>sistema</a:t>
            </a:r>
            <a:r>
              <a:rPr lang="en-US" sz="1600" dirty="0"/>
              <a:t> de </a:t>
            </a:r>
            <a:r>
              <a:rPr lang="en-US" sz="1600" dirty="0" err="1"/>
              <a:t>seguridad</a:t>
            </a:r>
            <a:r>
              <a:rPr lang="en-US" sz="1600" dirty="0"/>
              <a:t> (</a:t>
            </a:r>
            <a:r>
              <a:rPr lang="en-US" sz="1600" dirty="0" err="1"/>
              <a:t>causas</a:t>
            </a:r>
            <a:r>
              <a:rPr lang="en-US" sz="1600" dirty="0"/>
              <a:t> </a:t>
            </a:r>
            <a:r>
              <a:rPr lang="en-US" sz="1600" dirty="0" err="1"/>
              <a:t>raíz</a:t>
            </a:r>
            <a:r>
              <a:rPr lang="en-US" sz="1600" dirty="0"/>
              <a:t>) se </a:t>
            </a:r>
            <a:r>
              <a:rPr lang="en-US" sz="1600" dirty="0" err="1"/>
              <a:t>presentan</a:t>
            </a:r>
            <a:r>
              <a:rPr lang="en-US" sz="1600" dirty="0"/>
              <a:t> de dos </a:t>
            </a:r>
            <a:r>
              <a:rPr lang="en-US" sz="1600" dirty="0" err="1"/>
              <a:t>formas</a:t>
            </a:r>
            <a:r>
              <a:rPr lang="en-US" sz="1600" dirty="0"/>
              <a:t>:</a:t>
            </a:r>
          </a:p>
          <a:p>
            <a:endParaRPr lang="en-US" sz="1600" dirty="0"/>
          </a:p>
          <a:p>
            <a:r>
              <a:rPr lang="en-US" sz="1600" dirty="0"/>
              <a:t>1. </a:t>
            </a:r>
            <a:r>
              <a:rPr lang="en-US" sz="1600" b="1" i="1" dirty="0" err="1"/>
              <a:t>Causas</a:t>
            </a:r>
            <a:r>
              <a:rPr lang="en-US" sz="1600" b="1" i="1" dirty="0"/>
              <a:t> </a:t>
            </a:r>
            <a:r>
              <a:rPr lang="en-US" sz="1600" b="1" i="1" dirty="0" err="1"/>
              <a:t>raíz</a:t>
            </a:r>
            <a:r>
              <a:rPr lang="en-US" sz="1600" b="1" i="1" dirty="0"/>
              <a:t> de </a:t>
            </a:r>
            <a:r>
              <a:rPr lang="en-US" sz="1600" b="1" i="1" dirty="0" err="1"/>
              <a:t>diseño</a:t>
            </a:r>
            <a:r>
              <a:rPr lang="en-US" sz="1600" b="1" i="1" dirty="0"/>
              <a:t>: </a:t>
            </a:r>
            <a:r>
              <a:rPr lang="en-US" sz="1600" dirty="0" err="1"/>
              <a:t>planificación</a:t>
            </a:r>
            <a:r>
              <a:rPr lang="en-US" sz="1600" dirty="0"/>
              <a:t> y </a:t>
            </a:r>
            <a:r>
              <a:rPr lang="en-US" sz="1600" dirty="0" err="1"/>
              <a:t>diseño</a:t>
            </a:r>
            <a:r>
              <a:rPr lang="en-US" sz="1600" dirty="0"/>
              <a:t> </a:t>
            </a:r>
            <a:r>
              <a:rPr lang="en-US" sz="1600" dirty="0" err="1"/>
              <a:t>inadecuados</a:t>
            </a:r>
            <a:r>
              <a:rPr lang="en-US" sz="1600" dirty="0"/>
              <a:t> del </a:t>
            </a:r>
            <a:r>
              <a:rPr lang="en-US" sz="1600" dirty="0" err="1"/>
              <a:t>sistema</a:t>
            </a:r>
            <a:r>
              <a:rPr lang="en-US" sz="1600" dirty="0"/>
              <a:t> de </a:t>
            </a:r>
            <a:r>
              <a:rPr lang="en-US" sz="1600" dirty="0" err="1"/>
              <a:t>seguridad</a:t>
            </a:r>
            <a:r>
              <a:rPr lang="en-US" sz="1600" dirty="0"/>
              <a:t>, </a:t>
            </a:r>
            <a:r>
              <a:rPr lang="en-US" sz="1600" dirty="0" err="1"/>
              <a:t>como</a:t>
            </a:r>
            <a:r>
              <a:rPr lang="en-US" sz="1600" dirty="0"/>
              <a:t> </a:t>
            </a:r>
            <a:r>
              <a:rPr lang="en-US" sz="1600" dirty="0" err="1"/>
              <a:t>políticas</a:t>
            </a:r>
            <a:r>
              <a:rPr lang="en-US" sz="1600" dirty="0"/>
              <a:t> y </a:t>
            </a:r>
            <a:r>
              <a:rPr lang="en-US" sz="1600" dirty="0" err="1"/>
              <a:t>procedimientos</a:t>
            </a:r>
            <a:r>
              <a:rPr lang="en-US" sz="1600" dirty="0"/>
              <a:t> de </a:t>
            </a:r>
            <a:r>
              <a:rPr lang="en-US" sz="1600" dirty="0" err="1"/>
              <a:t>seguridad</a:t>
            </a:r>
            <a:r>
              <a:rPr lang="en-US" sz="1600" dirty="0"/>
              <a:t> mal </a:t>
            </a:r>
            <a:r>
              <a:rPr lang="en-US" sz="1600" dirty="0" err="1"/>
              <a:t>redactados</a:t>
            </a:r>
            <a:r>
              <a:rPr lang="en-US" sz="1600" dirty="0"/>
              <a:t> o </a:t>
            </a:r>
            <a:r>
              <a:rPr lang="en-US" sz="1600" dirty="0" err="1"/>
              <a:t>incompletos</a:t>
            </a:r>
            <a:r>
              <a:rPr lang="en-US" sz="1600" dirty="0"/>
              <a:t>.</a:t>
            </a:r>
          </a:p>
          <a:p>
            <a:endParaRPr lang="en-US" sz="1600" dirty="0"/>
          </a:p>
          <a:p>
            <a:r>
              <a:rPr lang="en-US" sz="1600" dirty="0"/>
              <a:t>2. </a:t>
            </a:r>
            <a:r>
              <a:rPr lang="en-US" sz="1600" b="1" i="1" dirty="0" err="1"/>
              <a:t>Causas</a:t>
            </a:r>
            <a:r>
              <a:rPr lang="en-US" sz="1600" b="1" i="1" dirty="0"/>
              <a:t> </a:t>
            </a:r>
            <a:r>
              <a:rPr lang="en-US" sz="1600" b="1" i="1" dirty="0" err="1"/>
              <a:t>raíz</a:t>
            </a:r>
            <a:r>
              <a:rPr lang="en-US" sz="1600" b="1" i="1" dirty="0"/>
              <a:t> de </a:t>
            </a:r>
            <a:r>
              <a:rPr lang="en-US" sz="1600" b="1" i="1" dirty="0" err="1"/>
              <a:t>implementación</a:t>
            </a:r>
            <a:r>
              <a:rPr lang="en-US" sz="1600" b="1" i="1" dirty="0"/>
              <a:t>: </a:t>
            </a:r>
            <a:r>
              <a:rPr lang="en-US" sz="1600" dirty="0" err="1"/>
              <a:t>puesta</a:t>
            </a:r>
            <a:r>
              <a:rPr lang="en-US" sz="1600" dirty="0"/>
              <a:t> </a:t>
            </a:r>
            <a:r>
              <a:rPr lang="en-US" sz="1600" dirty="0" err="1"/>
              <a:t>en</a:t>
            </a:r>
            <a:r>
              <a:rPr lang="en-US" sz="1600" dirty="0"/>
              <a:t> </a:t>
            </a:r>
            <a:r>
              <a:rPr lang="en-US" sz="1600" dirty="0" err="1"/>
              <a:t>práctica</a:t>
            </a:r>
            <a:r>
              <a:rPr lang="en-US" sz="1600" dirty="0"/>
              <a:t> </a:t>
            </a:r>
            <a:r>
              <a:rPr lang="en-US" sz="1600" dirty="0" err="1"/>
              <a:t>inadecuada</a:t>
            </a:r>
            <a:r>
              <a:rPr lang="en-US" sz="1600" dirty="0"/>
              <a:t> del </a:t>
            </a:r>
            <a:r>
              <a:rPr lang="en-US" sz="1600" dirty="0" err="1"/>
              <a:t>sistema</a:t>
            </a:r>
            <a:r>
              <a:rPr lang="en-US" sz="1600" dirty="0"/>
              <a:t> de </a:t>
            </a:r>
            <a:r>
              <a:rPr lang="en-US" sz="1600" dirty="0" err="1"/>
              <a:t>seguridad</a:t>
            </a:r>
            <a:r>
              <a:rPr lang="en-US" sz="1600" dirty="0"/>
              <a:t>, </a:t>
            </a:r>
            <a:r>
              <a:rPr lang="en-US" sz="1600" dirty="0" err="1"/>
              <a:t>como</a:t>
            </a:r>
            <a:r>
              <a:rPr lang="en-US" sz="1600" dirty="0"/>
              <a:t> la </a:t>
            </a:r>
            <a:r>
              <a:rPr lang="en-US" sz="1600" dirty="0" err="1"/>
              <a:t>implementación</a:t>
            </a:r>
            <a:r>
              <a:rPr lang="en-US" sz="1600" dirty="0"/>
              <a:t> no </a:t>
            </a:r>
            <a:r>
              <a:rPr lang="en-US" sz="1600" dirty="0" err="1"/>
              <a:t>efectiva</a:t>
            </a:r>
            <a:r>
              <a:rPr lang="en-US" sz="1600" dirty="0"/>
              <a:t> de las </a:t>
            </a:r>
            <a:r>
              <a:rPr lang="en-US" sz="1600" dirty="0" err="1"/>
              <a:t>políticas</a:t>
            </a:r>
            <a:r>
              <a:rPr lang="en-US" sz="1600" dirty="0"/>
              <a:t> de </a:t>
            </a:r>
            <a:r>
              <a:rPr lang="en-US" sz="1600" dirty="0" err="1"/>
              <a:t>seguridad</a:t>
            </a:r>
            <a:r>
              <a:rPr lang="en-US" sz="1600" dirty="0"/>
              <a:t>.</a:t>
            </a:r>
          </a:p>
        </p:txBody>
      </p:sp>
      <p:pic>
        <p:nvPicPr>
          <p:cNvPr id="6" name="Picture 5">
            <a:extLst>
              <a:ext uri="{FF2B5EF4-FFF2-40B4-BE49-F238E27FC236}">
                <a16:creationId xmlns:a16="http://schemas.microsoft.com/office/drawing/2014/main" id="{757FFF7C-C646-4386-9FF7-D362878A650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9369" y="-69303"/>
            <a:ext cx="5187481" cy="5896236"/>
          </a:xfrm>
          <a:prstGeom prst="rect">
            <a:avLst/>
          </a:prstGeom>
        </p:spPr>
      </p:pic>
      <p:sp>
        <p:nvSpPr>
          <p:cNvPr id="2" name="Google Shape;102;p2">
            <a:extLst>
              <a:ext uri="{FF2B5EF4-FFF2-40B4-BE49-F238E27FC236}">
                <a16:creationId xmlns:a16="http://schemas.microsoft.com/office/drawing/2014/main" id="{3EC0F8B7-9627-4EFD-072F-DC2DAAEBACCF}"/>
              </a:ext>
            </a:extLst>
          </p:cNvPr>
          <p:cNvSpPr txBox="1"/>
          <p:nvPr/>
        </p:nvSpPr>
        <p:spPr>
          <a:xfrm>
            <a:off x="202630" y="5960955"/>
            <a:ext cx="7063932"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INVESTIGACIÓN DE ACCIDENTES: </a:t>
            </a:r>
            <a:br>
              <a:rPr lang="en-US" sz="2800" b="1" i="1" u="none" strike="noStrike" cap="none" dirty="0">
                <a:solidFill>
                  <a:schemeClr val="lt1"/>
                </a:solidFill>
                <a:latin typeface="Verdana"/>
                <a:ea typeface="Verdana"/>
                <a:cs typeface="Verdana"/>
                <a:sym typeface="Verdana"/>
              </a:rPr>
            </a:br>
            <a:r>
              <a:rPr lang="en-US" sz="2800" b="1" i="1" u="none" strike="noStrike" cap="none" dirty="0" err="1">
                <a:solidFill>
                  <a:schemeClr val="lt1"/>
                </a:solidFill>
                <a:latin typeface="Verdana"/>
                <a:ea typeface="Verdana"/>
                <a:cs typeface="Verdana"/>
                <a:sym typeface="Verdana"/>
              </a:rPr>
              <a:t>análisis</a:t>
            </a:r>
            <a:r>
              <a:rPr lang="en-US" sz="2800" b="1" i="1" u="none" strike="noStrike" cap="none" dirty="0">
                <a:solidFill>
                  <a:schemeClr val="lt1"/>
                </a:solidFill>
                <a:latin typeface="Verdana"/>
                <a:ea typeface="Verdana"/>
                <a:cs typeface="Verdana"/>
                <a:sym typeface="Verdana"/>
              </a:rPr>
              <a:t> de </a:t>
            </a:r>
            <a:r>
              <a:rPr lang="en-US" sz="2800" b="1" i="1" u="none" strike="noStrike" cap="none" dirty="0" err="1">
                <a:solidFill>
                  <a:schemeClr val="lt1"/>
                </a:solidFill>
                <a:latin typeface="Verdana"/>
                <a:ea typeface="Verdana"/>
                <a:cs typeface="Verdana"/>
                <a:sym typeface="Verdana"/>
              </a:rPr>
              <a:t>los</a:t>
            </a:r>
            <a:r>
              <a:rPr lang="en-US" sz="2800" b="1" i="1" u="none" strike="noStrike" cap="none" dirty="0">
                <a:solidFill>
                  <a:schemeClr val="lt1"/>
                </a:solidFill>
                <a:latin typeface="Verdana"/>
                <a:ea typeface="Verdana"/>
                <a:cs typeface="Verdana"/>
                <a:sym typeface="Verdana"/>
              </a:rPr>
              <a:t> </a:t>
            </a:r>
            <a:r>
              <a:rPr lang="en-US" sz="2800" b="1" i="1" u="none" strike="noStrike" cap="none" dirty="0" err="1">
                <a:solidFill>
                  <a:schemeClr val="lt1"/>
                </a:solidFill>
                <a:latin typeface="Verdana"/>
                <a:ea typeface="Verdana"/>
                <a:cs typeface="Verdana"/>
                <a:sym typeface="Verdana"/>
              </a:rPr>
              <a:t>hechos</a:t>
            </a:r>
            <a:r>
              <a:rPr lang="en-US" sz="2800" b="1" i="1" u="none" strike="noStrike" cap="none" dirty="0">
                <a:solidFill>
                  <a:schemeClr val="lt1"/>
                </a:solidFill>
                <a:latin typeface="Verdana"/>
                <a:ea typeface="Verdana"/>
                <a:cs typeface="Verdana"/>
                <a:sym typeface="Verdana"/>
              </a:rPr>
              <a:t> del </a:t>
            </a:r>
            <a:r>
              <a:rPr lang="en-US" sz="2800" b="1" i="1" u="none" strike="noStrike" cap="none" dirty="0" err="1">
                <a:solidFill>
                  <a:schemeClr val="lt1"/>
                </a:solidFill>
                <a:latin typeface="Verdana"/>
                <a:ea typeface="Verdana"/>
                <a:cs typeface="Verdana"/>
                <a:sym typeface="Verdana"/>
              </a:rPr>
              <a:t>evento</a:t>
            </a:r>
            <a:endParaRPr sz="1400" b="0" i="0" u="none" strike="noStrike" cap="none" dirty="0">
              <a:solidFill>
                <a:srgbClr val="000000"/>
              </a:solidFill>
              <a:latin typeface="Arial"/>
              <a:ea typeface="Arial"/>
              <a:cs typeface="Arial"/>
              <a:sym typeface="Arial"/>
            </a:endParaRPr>
          </a:p>
        </p:txBody>
      </p:sp>
      <p:pic>
        <p:nvPicPr>
          <p:cNvPr id="10" name="Picture 9" descr="Módulo 2">
            <a:extLst>
              <a:ext uri="{FF2B5EF4-FFF2-40B4-BE49-F238E27FC236}">
                <a16:creationId xmlns:a16="http://schemas.microsoft.com/office/drawing/2014/main" id="{1DCD2CCB-34D4-4E44-B23E-55A524E66F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1188" y="5931125"/>
            <a:ext cx="4080812" cy="1000200"/>
          </a:xfrm>
          <a:prstGeom prst="rect">
            <a:avLst/>
          </a:prstGeom>
        </p:spPr>
      </p:pic>
    </p:spTree>
    <p:extLst>
      <p:ext uri="{BB962C8B-B14F-4D97-AF65-F5344CB8AC3E}">
        <p14:creationId xmlns:p14="http://schemas.microsoft.com/office/powerpoint/2010/main" val="41789029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5" name="Title 4">
            <a:extLst>
              <a:ext uri="{FF2B5EF4-FFF2-40B4-BE49-F238E27FC236}">
                <a16:creationId xmlns:a16="http://schemas.microsoft.com/office/drawing/2014/main" id="{B6CA6F81-46D9-CE4B-F8AC-8819FD8C5338}"/>
              </a:ext>
            </a:extLst>
          </p:cNvPr>
          <p:cNvSpPr txBox="1">
            <a:spLocks noGrp="1"/>
          </p:cNvSpPr>
          <p:nvPr>
            <p:ph type="title" idx="4294967295"/>
          </p:nvPr>
        </p:nvSpPr>
        <p:spPr>
          <a:xfrm>
            <a:off x="5710336" y="215582"/>
            <a:ext cx="6096000"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en-US" sz="2800" b="0" i="0" u="none" strike="noStrike" kern="0" cap="none" spc="0" normalizeH="0" baseline="0" noProof="0" dirty="0" err="1">
                <a:ln>
                  <a:noFill/>
                </a:ln>
                <a:solidFill>
                  <a:schemeClr val="dk1"/>
                </a:solidFill>
                <a:effectLst/>
                <a:uLnTx/>
                <a:uFillTx/>
                <a:latin typeface="+mj-lt"/>
                <a:ea typeface="Calibri"/>
                <a:cs typeface="Calibri"/>
                <a:sym typeface="Calibri"/>
              </a:rPr>
              <a:t>Ejemplo</a:t>
            </a:r>
            <a:r>
              <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rPr>
              <a:t> de </a:t>
            </a:r>
            <a:r>
              <a:rPr kumimoji="0" lang="en-US" sz="2800" b="0" i="0" u="none" strike="noStrike" kern="0" cap="none" spc="0" normalizeH="0" baseline="0" noProof="0" dirty="0" err="1">
                <a:ln>
                  <a:noFill/>
                </a:ln>
                <a:solidFill>
                  <a:schemeClr val="dk1"/>
                </a:solidFill>
                <a:effectLst/>
                <a:uLnTx/>
                <a:uFillTx/>
                <a:latin typeface="+mj-lt"/>
                <a:ea typeface="Calibri"/>
                <a:cs typeface="Calibri"/>
                <a:sym typeface="Calibri"/>
              </a:rPr>
              <a:t>análisis</a:t>
            </a:r>
            <a:r>
              <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rPr>
              <a:t> de </a:t>
            </a:r>
            <a:r>
              <a:rPr kumimoji="0" lang="en-US" sz="2800" b="0" i="0" u="none" strike="noStrike" kern="0" cap="none" spc="0" normalizeH="0" baseline="0" noProof="0" dirty="0" err="1">
                <a:ln>
                  <a:noFill/>
                </a:ln>
                <a:solidFill>
                  <a:schemeClr val="dk1"/>
                </a:solidFill>
                <a:effectLst/>
                <a:uLnTx/>
                <a:uFillTx/>
                <a:latin typeface="+mj-lt"/>
                <a:ea typeface="Calibri"/>
                <a:cs typeface="Calibri"/>
                <a:sym typeface="Calibri"/>
              </a:rPr>
              <a:t>accidente</a:t>
            </a:r>
            <a:endParaRPr kumimoji="0" lang="en-US"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4" name="Google Shape;104;p2"/>
          <p:cNvSpPr txBox="1"/>
          <p:nvPr/>
        </p:nvSpPr>
        <p:spPr>
          <a:xfrm>
            <a:off x="5710336" y="859324"/>
            <a:ext cx="6378883" cy="5216772"/>
          </a:xfrm>
          <a:prstGeom prst="rect">
            <a:avLst/>
          </a:prstGeom>
          <a:noFill/>
          <a:ln>
            <a:noFill/>
          </a:ln>
        </p:spPr>
        <p:txBody>
          <a:bodyPr spcFirstLastPara="1" wrap="square" lIns="91425" tIns="45700" rIns="91425" bIns="45700" anchor="t" anchorCtr="0">
            <a:spAutoFit/>
          </a:bodyPr>
          <a:lstStyle/>
          <a:p>
            <a:r>
              <a:rPr lang="en-US" dirty="0" err="1"/>
              <a:t>Accidente</a:t>
            </a:r>
            <a:r>
              <a:rPr lang="en-US" dirty="0"/>
              <a:t>: un </a:t>
            </a:r>
            <a:r>
              <a:rPr lang="en-US" dirty="0" err="1"/>
              <a:t>trabajador</a:t>
            </a:r>
            <a:r>
              <a:rPr lang="en-US" dirty="0"/>
              <a:t> </a:t>
            </a:r>
            <a:r>
              <a:rPr lang="en-US" dirty="0" err="1"/>
              <a:t>sufre</a:t>
            </a:r>
            <a:r>
              <a:rPr lang="en-US" dirty="0"/>
              <a:t> la </a:t>
            </a:r>
            <a:r>
              <a:rPr lang="en-US" dirty="0" err="1"/>
              <a:t>perforación</a:t>
            </a:r>
            <a:r>
              <a:rPr lang="en-US" dirty="0"/>
              <a:t> del abdomen con </a:t>
            </a:r>
            <a:r>
              <a:rPr lang="en-US" dirty="0" err="1"/>
              <a:t>una</a:t>
            </a:r>
            <a:r>
              <a:rPr lang="en-US" dirty="0"/>
              <a:t> </a:t>
            </a:r>
            <a:r>
              <a:rPr lang="en-US" dirty="0" err="1"/>
              <a:t>tabla</a:t>
            </a:r>
            <a:r>
              <a:rPr lang="en-US" dirty="0"/>
              <a:t> </a:t>
            </a:r>
            <a:r>
              <a:rPr lang="en-US" dirty="0" err="1"/>
              <a:t>expulsada</a:t>
            </a:r>
            <a:r>
              <a:rPr lang="en-US" dirty="0"/>
              <a:t> </a:t>
            </a:r>
            <a:r>
              <a:rPr lang="en-US" dirty="0" err="1"/>
              <a:t>por</a:t>
            </a:r>
            <a:r>
              <a:rPr lang="en-US" dirty="0"/>
              <a:t> </a:t>
            </a:r>
            <a:r>
              <a:rPr lang="en-US" dirty="0" err="1"/>
              <a:t>una</a:t>
            </a:r>
            <a:r>
              <a:rPr lang="en-US" dirty="0"/>
              <a:t> </a:t>
            </a:r>
            <a:r>
              <a:rPr lang="en-US" dirty="0" err="1"/>
              <a:t>sierra</a:t>
            </a:r>
            <a:r>
              <a:rPr lang="en-US" dirty="0"/>
              <a:t> de mesa.</a:t>
            </a:r>
          </a:p>
          <a:p>
            <a:r>
              <a:rPr lang="en-US" b="1" dirty="0" err="1"/>
              <a:t>Causas</a:t>
            </a:r>
            <a:r>
              <a:rPr lang="en-US" b="1" dirty="0"/>
              <a:t> </a:t>
            </a:r>
            <a:r>
              <a:rPr lang="en-US" b="1" dirty="0" err="1"/>
              <a:t>superficiales</a:t>
            </a:r>
            <a:r>
              <a:rPr lang="en-US" b="1" dirty="0"/>
              <a:t>:</a:t>
            </a:r>
          </a:p>
          <a:p>
            <a:pPr marL="342900" indent="-342900">
              <a:buSzPct val="90000"/>
              <a:buFont typeface="+mj-lt"/>
              <a:buAutoNum type="arabicPeriod"/>
            </a:pPr>
            <a:r>
              <a:rPr lang="en-US" dirty="0"/>
              <a:t>La </a:t>
            </a:r>
            <a:r>
              <a:rPr lang="en-US" dirty="0" err="1"/>
              <a:t>cuchilla</a:t>
            </a:r>
            <a:r>
              <a:rPr lang="en-US" dirty="0"/>
              <a:t> de la </a:t>
            </a:r>
            <a:r>
              <a:rPr lang="en-US" dirty="0" err="1"/>
              <a:t>sierra</a:t>
            </a:r>
            <a:r>
              <a:rPr lang="en-US" dirty="0"/>
              <a:t> no </a:t>
            </a:r>
            <a:r>
              <a:rPr lang="en-US" dirty="0" err="1"/>
              <a:t>estaba</a:t>
            </a:r>
            <a:r>
              <a:rPr lang="en-US" dirty="0"/>
              <a:t> </a:t>
            </a:r>
            <a:r>
              <a:rPr lang="en-US" dirty="0" err="1"/>
              <a:t>protegida</a:t>
            </a:r>
            <a:r>
              <a:rPr lang="en-US" dirty="0"/>
              <a:t>, sin </a:t>
            </a:r>
            <a:r>
              <a:rPr lang="en-US" dirty="0" err="1"/>
              <a:t>ganchos</a:t>
            </a:r>
            <a:r>
              <a:rPr lang="en-US" dirty="0"/>
              <a:t> </a:t>
            </a:r>
            <a:r>
              <a:rPr lang="en-US" dirty="0" err="1"/>
              <a:t>antirretroceso</a:t>
            </a:r>
            <a:r>
              <a:rPr lang="en-US" dirty="0"/>
              <a:t>, </a:t>
            </a:r>
            <a:r>
              <a:rPr lang="en-US" dirty="0" err="1"/>
              <a:t>cuchillas</a:t>
            </a:r>
            <a:r>
              <a:rPr lang="en-US" dirty="0"/>
              <a:t> de </a:t>
            </a:r>
            <a:r>
              <a:rPr lang="en-US" dirty="0" err="1"/>
              <a:t>remachar</a:t>
            </a:r>
            <a:r>
              <a:rPr lang="en-US" dirty="0"/>
              <a:t>, </a:t>
            </a:r>
            <a:r>
              <a:rPr lang="en-US" dirty="0" err="1"/>
              <a:t>divisores</a:t>
            </a:r>
            <a:r>
              <a:rPr lang="en-US" dirty="0"/>
              <a:t>, etc.</a:t>
            </a:r>
          </a:p>
          <a:p>
            <a:pPr marL="342900" indent="-342900">
              <a:buSzPct val="90000"/>
              <a:buFont typeface="+mj-lt"/>
              <a:buAutoNum type="arabicPeriod"/>
            </a:pPr>
            <a:r>
              <a:rPr lang="en-US" dirty="0"/>
              <a:t>El supervisor no </a:t>
            </a:r>
            <a:r>
              <a:rPr lang="en-US" dirty="0" err="1"/>
              <a:t>realizó</a:t>
            </a:r>
            <a:r>
              <a:rPr lang="en-US" dirty="0"/>
              <a:t> las </a:t>
            </a:r>
            <a:r>
              <a:rPr lang="en-US" dirty="0" err="1"/>
              <a:t>inspecciones</a:t>
            </a:r>
            <a:r>
              <a:rPr lang="en-US" dirty="0"/>
              <a:t> de </a:t>
            </a:r>
            <a:r>
              <a:rPr lang="en-US" dirty="0" err="1"/>
              <a:t>seguridad</a:t>
            </a:r>
            <a:r>
              <a:rPr lang="en-US" dirty="0"/>
              <a:t> </a:t>
            </a:r>
            <a:r>
              <a:rPr lang="en-US" dirty="0" err="1"/>
              <a:t>programadas</a:t>
            </a:r>
            <a:r>
              <a:rPr lang="en-US" dirty="0"/>
              <a:t>.</a:t>
            </a:r>
          </a:p>
          <a:p>
            <a:pPr marL="342900" indent="-342900">
              <a:buSzPct val="90000"/>
              <a:buFont typeface="+mj-lt"/>
              <a:buAutoNum type="arabicPeriod"/>
            </a:pPr>
            <a:r>
              <a:rPr lang="en-US" dirty="0"/>
              <a:t>Las </a:t>
            </a:r>
            <a:r>
              <a:rPr lang="en-US" dirty="0" err="1"/>
              <a:t>inspecciones</a:t>
            </a:r>
            <a:r>
              <a:rPr lang="en-US" dirty="0"/>
              <a:t> de </a:t>
            </a:r>
            <a:r>
              <a:rPr lang="en-US" dirty="0" err="1"/>
              <a:t>seguridad</a:t>
            </a:r>
            <a:r>
              <a:rPr lang="en-US" dirty="0"/>
              <a:t> </a:t>
            </a:r>
            <a:r>
              <a:rPr lang="en-US" dirty="0" err="1"/>
              <a:t>resultaron</a:t>
            </a:r>
            <a:r>
              <a:rPr lang="en-US" dirty="0"/>
              <a:t> </a:t>
            </a:r>
            <a:r>
              <a:rPr lang="en-US" dirty="0" err="1"/>
              <a:t>inconsistentes</a:t>
            </a:r>
            <a:r>
              <a:rPr lang="en-US" dirty="0"/>
              <a:t>.</a:t>
            </a:r>
          </a:p>
          <a:p>
            <a:r>
              <a:rPr lang="en-US" b="1" dirty="0" err="1"/>
              <a:t>Causas</a:t>
            </a:r>
            <a:r>
              <a:rPr lang="en-US" b="1" dirty="0"/>
              <a:t> </a:t>
            </a:r>
            <a:r>
              <a:rPr lang="en-US" b="1" dirty="0" err="1"/>
              <a:t>raíz</a:t>
            </a:r>
            <a:r>
              <a:rPr lang="en-US" b="1" dirty="0"/>
              <a:t>: </a:t>
            </a:r>
          </a:p>
          <a:p>
            <a:pPr marL="342900" indent="-342900">
              <a:buSzPct val="90000"/>
              <a:buFont typeface="+mj-lt"/>
              <a:buAutoNum type="arabicPeriod"/>
            </a:pPr>
            <a:r>
              <a:rPr lang="en-US" dirty="0"/>
              <a:t>No hay </a:t>
            </a:r>
            <a:r>
              <a:rPr lang="en-US" dirty="0" err="1"/>
              <a:t>políticas</a:t>
            </a:r>
            <a:r>
              <a:rPr lang="en-US" dirty="0"/>
              <a:t> que </a:t>
            </a:r>
            <a:r>
              <a:rPr lang="en-US" dirty="0" err="1"/>
              <a:t>exijan</a:t>
            </a:r>
            <a:r>
              <a:rPr lang="en-US" dirty="0"/>
              <a:t> que las sierras </a:t>
            </a:r>
            <a:r>
              <a:rPr lang="en-US" dirty="0" err="1"/>
              <a:t>estén</a:t>
            </a:r>
            <a:r>
              <a:rPr lang="en-US" dirty="0"/>
              <a:t> </a:t>
            </a:r>
            <a:r>
              <a:rPr lang="en-US" dirty="0" err="1"/>
              <a:t>protegidas</a:t>
            </a:r>
            <a:r>
              <a:rPr lang="en-US" dirty="0"/>
              <a:t> de </a:t>
            </a:r>
            <a:r>
              <a:rPr lang="en-US" dirty="0" err="1"/>
              <a:t>alguna</a:t>
            </a:r>
            <a:r>
              <a:rPr lang="en-US" dirty="0"/>
              <a:t> </a:t>
            </a:r>
            <a:r>
              <a:rPr lang="en-US" dirty="0" err="1"/>
              <a:t>manera</a:t>
            </a:r>
            <a:r>
              <a:rPr lang="en-US" dirty="0"/>
              <a:t>.</a:t>
            </a:r>
          </a:p>
          <a:p>
            <a:pPr marL="342900" indent="-342900">
              <a:buSzPct val="90000"/>
              <a:buFont typeface="+mj-lt"/>
              <a:buAutoNum type="arabicPeriod"/>
            </a:pPr>
            <a:r>
              <a:rPr lang="en-US" dirty="0"/>
              <a:t>No hay </a:t>
            </a:r>
            <a:r>
              <a:rPr lang="en-US" dirty="0" err="1"/>
              <a:t>requisitos</a:t>
            </a:r>
            <a:r>
              <a:rPr lang="en-US" dirty="0"/>
              <a:t> de </a:t>
            </a:r>
            <a:r>
              <a:rPr lang="en-US" dirty="0" err="1"/>
              <a:t>capacitación</a:t>
            </a:r>
            <a:r>
              <a:rPr lang="en-US" dirty="0"/>
              <a:t> </a:t>
            </a:r>
            <a:r>
              <a:rPr lang="en-US" dirty="0" err="1"/>
              <a:t>en</a:t>
            </a:r>
            <a:r>
              <a:rPr lang="en-US" dirty="0"/>
              <a:t> </a:t>
            </a:r>
            <a:r>
              <a:rPr lang="en-US" dirty="0" err="1"/>
              <a:t>materia</a:t>
            </a:r>
            <a:r>
              <a:rPr lang="en-US" dirty="0"/>
              <a:t> de </a:t>
            </a:r>
            <a:r>
              <a:rPr lang="en-US" dirty="0" err="1"/>
              <a:t>seguridad</a:t>
            </a:r>
            <a:r>
              <a:rPr lang="en-US" dirty="0"/>
              <a:t> para </a:t>
            </a:r>
            <a:r>
              <a:rPr lang="en-US" dirty="0" err="1"/>
              <a:t>trabajar</a:t>
            </a:r>
            <a:r>
              <a:rPr lang="en-US" dirty="0"/>
              <a:t> con sierras. </a:t>
            </a:r>
          </a:p>
          <a:p>
            <a:endParaRPr lang="en-US" dirty="0"/>
          </a:p>
          <a:p>
            <a:r>
              <a:rPr lang="en-US" dirty="0" err="1"/>
              <a:t>En</a:t>
            </a:r>
            <a:r>
              <a:rPr lang="en-US" dirty="0"/>
              <a:t> </a:t>
            </a:r>
            <a:r>
              <a:rPr lang="en-US" dirty="0" err="1"/>
              <a:t>este</a:t>
            </a:r>
            <a:r>
              <a:rPr lang="en-US" dirty="0"/>
              <a:t> </a:t>
            </a:r>
            <a:r>
              <a:rPr lang="en-US" dirty="0" err="1"/>
              <a:t>ejemplo</a:t>
            </a:r>
            <a:r>
              <a:rPr lang="en-US" dirty="0"/>
              <a:t> es </a:t>
            </a:r>
            <a:r>
              <a:rPr lang="en-US" dirty="0" err="1"/>
              <a:t>fácil</a:t>
            </a:r>
            <a:r>
              <a:rPr lang="en-US" dirty="0"/>
              <a:t> </a:t>
            </a:r>
            <a:r>
              <a:rPr lang="en-US" dirty="0" err="1"/>
              <a:t>echar</a:t>
            </a:r>
            <a:r>
              <a:rPr lang="en-US" dirty="0"/>
              <a:t> la culpa, </a:t>
            </a:r>
            <a:r>
              <a:rPr lang="en-US" dirty="0" err="1"/>
              <a:t>pero</a:t>
            </a:r>
            <a:r>
              <a:rPr lang="en-US" dirty="0"/>
              <a:t> </a:t>
            </a:r>
            <a:r>
              <a:rPr lang="en-US" dirty="0" err="1"/>
              <a:t>eso</a:t>
            </a:r>
            <a:r>
              <a:rPr lang="en-US" dirty="0"/>
              <a:t> no </a:t>
            </a:r>
            <a:r>
              <a:rPr lang="en-US" dirty="0" err="1"/>
              <a:t>evitaría</a:t>
            </a:r>
            <a:r>
              <a:rPr lang="en-US" dirty="0"/>
              <a:t> que </a:t>
            </a:r>
            <a:r>
              <a:rPr lang="en-US" dirty="0" err="1"/>
              <a:t>el</a:t>
            </a:r>
            <a:r>
              <a:rPr lang="en-US" dirty="0"/>
              <a:t> </a:t>
            </a:r>
            <a:r>
              <a:rPr lang="en-US" dirty="0" err="1"/>
              <a:t>accidente</a:t>
            </a:r>
            <a:r>
              <a:rPr lang="en-US" dirty="0"/>
              <a:t> se </a:t>
            </a:r>
            <a:r>
              <a:rPr lang="en-US" dirty="0" err="1"/>
              <a:t>repitiera</a:t>
            </a:r>
            <a:r>
              <a:rPr lang="en-US" dirty="0"/>
              <a:t>. Sin embargo, la </a:t>
            </a:r>
            <a:r>
              <a:rPr lang="en-US" dirty="0" err="1"/>
              <a:t>reparación</a:t>
            </a:r>
            <a:r>
              <a:rPr lang="en-US" dirty="0"/>
              <a:t> del </a:t>
            </a:r>
            <a:r>
              <a:rPr lang="en-US" dirty="0" err="1"/>
              <a:t>sistema</a:t>
            </a:r>
            <a:r>
              <a:rPr lang="en-US" dirty="0"/>
              <a:t> de </a:t>
            </a:r>
            <a:r>
              <a:rPr lang="en-US" dirty="0" err="1"/>
              <a:t>seguridad</a:t>
            </a:r>
            <a:r>
              <a:rPr lang="en-US" dirty="0"/>
              <a:t> </a:t>
            </a:r>
            <a:r>
              <a:rPr lang="en-US" dirty="0" err="1"/>
              <a:t>mediante</a:t>
            </a:r>
            <a:r>
              <a:rPr lang="en-US" dirty="0"/>
              <a:t> la </a:t>
            </a:r>
            <a:r>
              <a:rPr lang="en-US" dirty="0" err="1"/>
              <a:t>aplicación</a:t>
            </a:r>
            <a:r>
              <a:rPr lang="en-US" dirty="0"/>
              <a:t> de </a:t>
            </a:r>
            <a:r>
              <a:rPr lang="en-US" dirty="0" err="1"/>
              <a:t>una</a:t>
            </a:r>
            <a:r>
              <a:rPr lang="en-US" dirty="0"/>
              <a:t> </a:t>
            </a:r>
            <a:r>
              <a:rPr lang="en-US" dirty="0" err="1"/>
              <a:t>política</a:t>
            </a:r>
            <a:r>
              <a:rPr lang="en-US" dirty="0"/>
              <a:t> que </a:t>
            </a:r>
            <a:r>
              <a:rPr lang="en-US" dirty="0" err="1"/>
              <a:t>exija</a:t>
            </a:r>
            <a:r>
              <a:rPr lang="en-US" dirty="0"/>
              <a:t> </a:t>
            </a:r>
            <a:r>
              <a:rPr lang="en-US" dirty="0" err="1"/>
              <a:t>protectores</a:t>
            </a:r>
            <a:r>
              <a:rPr lang="en-US" dirty="0"/>
              <a:t> (y </a:t>
            </a:r>
            <a:r>
              <a:rPr lang="en-US" dirty="0" err="1"/>
              <a:t>cuchillas</a:t>
            </a:r>
            <a:r>
              <a:rPr lang="en-US" dirty="0"/>
              <a:t> de </a:t>
            </a:r>
            <a:r>
              <a:rPr lang="en-US" dirty="0" err="1"/>
              <a:t>remachar</a:t>
            </a:r>
            <a:r>
              <a:rPr lang="en-US" dirty="0"/>
              <a:t>, </a:t>
            </a:r>
            <a:r>
              <a:rPr lang="en-US" dirty="0" err="1"/>
              <a:t>divisores</a:t>
            </a:r>
            <a:r>
              <a:rPr lang="en-US" dirty="0"/>
              <a:t>, etc.), </a:t>
            </a:r>
            <a:r>
              <a:rPr lang="en-US" dirty="0" err="1"/>
              <a:t>inspecciones</a:t>
            </a:r>
            <a:r>
              <a:rPr lang="en-US" dirty="0"/>
              <a:t> de </a:t>
            </a:r>
            <a:r>
              <a:rPr lang="en-US" dirty="0" err="1"/>
              <a:t>seguridad</a:t>
            </a:r>
            <a:r>
              <a:rPr lang="en-US" dirty="0"/>
              <a:t> </a:t>
            </a:r>
            <a:r>
              <a:rPr lang="en-US" dirty="0" err="1"/>
              <a:t>periódicas</a:t>
            </a:r>
            <a:r>
              <a:rPr lang="en-US" dirty="0"/>
              <a:t> y </a:t>
            </a:r>
            <a:r>
              <a:rPr lang="en-US" dirty="0" err="1"/>
              <a:t>capacitación</a:t>
            </a:r>
            <a:r>
              <a:rPr lang="en-US" dirty="0"/>
              <a:t> </a:t>
            </a:r>
            <a:r>
              <a:rPr lang="en-US" dirty="0" err="1"/>
              <a:t>en</a:t>
            </a:r>
            <a:r>
              <a:rPr lang="en-US" dirty="0"/>
              <a:t> </a:t>
            </a:r>
            <a:r>
              <a:rPr lang="en-US" dirty="0" err="1"/>
              <a:t>materia</a:t>
            </a:r>
            <a:r>
              <a:rPr lang="en-US" dirty="0"/>
              <a:t> de </a:t>
            </a:r>
            <a:r>
              <a:rPr lang="en-US" dirty="0" err="1"/>
              <a:t>seguridad</a:t>
            </a:r>
            <a:r>
              <a:rPr lang="en-US" dirty="0"/>
              <a:t> </a:t>
            </a:r>
            <a:r>
              <a:rPr lang="en-US" dirty="0" err="1"/>
              <a:t>ayudaría</a:t>
            </a:r>
            <a:r>
              <a:rPr lang="en-US" dirty="0"/>
              <a:t> a </a:t>
            </a:r>
            <a:r>
              <a:rPr lang="en-US" dirty="0" err="1"/>
              <a:t>evitar</a:t>
            </a:r>
            <a:r>
              <a:rPr lang="en-US" dirty="0"/>
              <a:t> </a:t>
            </a:r>
            <a:r>
              <a:rPr lang="en-US" dirty="0" err="1"/>
              <a:t>este</a:t>
            </a:r>
            <a:r>
              <a:rPr lang="en-US" dirty="0"/>
              <a:t> </a:t>
            </a:r>
            <a:r>
              <a:rPr lang="en-US" dirty="0" err="1"/>
              <a:t>accidente</a:t>
            </a:r>
            <a:r>
              <a:rPr lang="en-US" dirty="0"/>
              <a:t> </a:t>
            </a:r>
            <a:r>
              <a:rPr lang="en-US" dirty="0" err="1"/>
              <a:t>en</a:t>
            </a:r>
            <a:r>
              <a:rPr lang="en-US" dirty="0"/>
              <a:t> </a:t>
            </a:r>
            <a:r>
              <a:rPr lang="en-US" dirty="0" err="1"/>
              <a:t>el</a:t>
            </a:r>
            <a:r>
              <a:rPr lang="en-US" dirty="0"/>
              <a:t> </a:t>
            </a:r>
            <a:r>
              <a:rPr lang="en-US" dirty="0" err="1"/>
              <a:t>futuro</a:t>
            </a:r>
            <a:r>
              <a:rPr lang="en-US" dirty="0"/>
              <a:t>.</a:t>
            </a:r>
          </a:p>
          <a:p>
            <a:endParaRPr lang="en-US" dirty="0"/>
          </a:p>
          <a:p>
            <a:r>
              <a:rPr lang="en-US" dirty="0" err="1"/>
              <a:t>Además</a:t>
            </a:r>
            <a:r>
              <a:rPr lang="en-US" dirty="0"/>
              <a:t>, </a:t>
            </a:r>
            <a:r>
              <a:rPr lang="en-US" dirty="0" err="1"/>
              <a:t>brindar</a:t>
            </a:r>
            <a:r>
              <a:rPr lang="en-US" dirty="0"/>
              <a:t> </a:t>
            </a:r>
            <a:r>
              <a:rPr lang="en-US" dirty="0" err="1"/>
              <a:t>capacitación</a:t>
            </a:r>
            <a:r>
              <a:rPr lang="en-US" dirty="0"/>
              <a:t> </a:t>
            </a:r>
            <a:r>
              <a:rPr lang="en-US" dirty="0" err="1"/>
              <a:t>en</a:t>
            </a:r>
            <a:r>
              <a:rPr lang="en-US" dirty="0"/>
              <a:t> </a:t>
            </a:r>
            <a:r>
              <a:rPr lang="en-US" dirty="0" err="1"/>
              <a:t>seguridad</a:t>
            </a:r>
            <a:r>
              <a:rPr lang="en-US" dirty="0"/>
              <a:t> a </a:t>
            </a:r>
            <a:r>
              <a:rPr lang="en-US" dirty="0" err="1"/>
              <a:t>todos</a:t>
            </a:r>
            <a:r>
              <a:rPr lang="en-US" dirty="0"/>
              <a:t> </a:t>
            </a:r>
            <a:r>
              <a:rPr lang="en-US" dirty="0" err="1"/>
              <a:t>los</a:t>
            </a:r>
            <a:r>
              <a:rPr lang="en-US" dirty="0"/>
              <a:t> </a:t>
            </a:r>
            <a:r>
              <a:rPr lang="en-US" dirty="0" err="1"/>
              <a:t>trabajadores</a:t>
            </a:r>
            <a:r>
              <a:rPr lang="en-US" dirty="0"/>
              <a:t> que </a:t>
            </a:r>
            <a:r>
              <a:rPr lang="en-US" dirty="0" err="1"/>
              <a:t>usan</a:t>
            </a:r>
            <a:r>
              <a:rPr lang="en-US" dirty="0"/>
              <a:t> las sierras y </a:t>
            </a:r>
            <a:r>
              <a:rPr lang="en-US" dirty="0" err="1"/>
              <a:t>reescribir</a:t>
            </a:r>
            <a:r>
              <a:rPr lang="en-US" dirty="0"/>
              <a:t> la </a:t>
            </a:r>
            <a:r>
              <a:rPr lang="en-US" dirty="0" err="1"/>
              <a:t>política</a:t>
            </a:r>
            <a:r>
              <a:rPr lang="en-US" dirty="0"/>
              <a:t> de </a:t>
            </a:r>
            <a:r>
              <a:rPr lang="en-US" dirty="0" err="1"/>
              <a:t>inspección</a:t>
            </a:r>
            <a:r>
              <a:rPr lang="en-US" dirty="0"/>
              <a:t> para </a:t>
            </a:r>
            <a:r>
              <a:rPr lang="en-US" dirty="0" err="1"/>
              <a:t>incluir</a:t>
            </a:r>
            <a:r>
              <a:rPr lang="en-US" dirty="0"/>
              <a:t> </a:t>
            </a:r>
            <a:r>
              <a:rPr lang="en-US" dirty="0" err="1"/>
              <a:t>quién</a:t>
            </a:r>
            <a:r>
              <a:rPr lang="en-US" dirty="0"/>
              <a:t> </a:t>
            </a:r>
            <a:r>
              <a:rPr lang="en-US" dirty="0" err="1"/>
              <a:t>debe</a:t>
            </a:r>
            <a:r>
              <a:rPr lang="en-US" dirty="0"/>
              <a:t> </a:t>
            </a:r>
            <a:r>
              <a:rPr lang="en-US" dirty="0" err="1"/>
              <a:t>realizar</a:t>
            </a:r>
            <a:r>
              <a:rPr lang="en-US" dirty="0"/>
              <a:t> las </a:t>
            </a:r>
            <a:r>
              <a:rPr lang="en-US" dirty="0" err="1"/>
              <a:t>inspecciones</a:t>
            </a:r>
            <a:r>
              <a:rPr lang="en-US" dirty="0"/>
              <a:t> de </a:t>
            </a:r>
            <a:r>
              <a:rPr lang="en-US" dirty="0" err="1"/>
              <a:t>seguridad</a:t>
            </a:r>
            <a:r>
              <a:rPr lang="en-US" dirty="0"/>
              <a:t> y </a:t>
            </a:r>
            <a:r>
              <a:rPr lang="en-US" dirty="0" err="1"/>
              <a:t>cuándo</a:t>
            </a:r>
            <a:r>
              <a:rPr lang="en-US" dirty="0"/>
              <a:t> </a:t>
            </a:r>
            <a:r>
              <a:rPr lang="en-US" dirty="0" err="1"/>
              <a:t>deben</a:t>
            </a:r>
            <a:r>
              <a:rPr lang="en-US" dirty="0"/>
              <a:t> </a:t>
            </a:r>
            <a:r>
              <a:rPr lang="en-US" dirty="0" err="1"/>
              <a:t>realizarse</a:t>
            </a:r>
            <a:r>
              <a:rPr lang="en-US" dirty="0"/>
              <a:t> </a:t>
            </a:r>
            <a:r>
              <a:rPr lang="en-US" dirty="0" err="1"/>
              <a:t>también</a:t>
            </a:r>
            <a:r>
              <a:rPr lang="en-US" dirty="0"/>
              <a:t> </a:t>
            </a:r>
            <a:r>
              <a:rPr lang="en-US" dirty="0" err="1"/>
              <a:t>ayudará</a:t>
            </a:r>
            <a:r>
              <a:rPr lang="en-US" dirty="0"/>
              <a:t> a </a:t>
            </a:r>
            <a:r>
              <a:rPr lang="en-US" dirty="0" err="1"/>
              <a:t>prevenir</a:t>
            </a:r>
            <a:r>
              <a:rPr lang="en-US" dirty="0"/>
              <a:t> </a:t>
            </a:r>
            <a:r>
              <a:rPr lang="en-US" dirty="0" err="1"/>
              <a:t>futuros</a:t>
            </a:r>
            <a:r>
              <a:rPr lang="en-US" dirty="0"/>
              <a:t> </a:t>
            </a:r>
            <a:r>
              <a:rPr lang="en-US" dirty="0" err="1"/>
              <a:t>accidentes</a:t>
            </a:r>
            <a:r>
              <a:rPr lang="en-US" dirty="0"/>
              <a:t>.</a:t>
            </a:r>
          </a:p>
        </p:txBody>
      </p:sp>
      <p:pic>
        <p:nvPicPr>
          <p:cNvPr id="3" name="Picture 2">
            <a:extLst>
              <a:ext uri="{FF2B5EF4-FFF2-40B4-BE49-F238E27FC236}">
                <a16:creationId xmlns:a16="http://schemas.microsoft.com/office/drawing/2014/main" id="{6D305DB6-0B7F-40D9-A858-E7A11310CE7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32" y="-5744"/>
            <a:ext cx="5507666" cy="5916202"/>
          </a:xfrm>
          <a:prstGeom prst="rect">
            <a:avLst/>
          </a:prstGeom>
        </p:spPr>
      </p:pic>
      <p:sp>
        <p:nvSpPr>
          <p:cNvPr id="2" name="Google Shape;102;p2">
            <a:extLst>
              <a:ext uri="{FF2B5EF4-FFF2-40B4-BE49-F238E27FC236}">
                <a16:creationId xmlns:a16="http://schemas.microsoft.com/office/drawing/2014/main" id="{CED5FFA4-C78A-FE4E-6E0A-C3E11B4E90C3}"/>
              </a:ext>
            </a:extLst>
          </p:cNvPr>
          <p:cNvSpPr txBox="1"/>
          <p:nvPr/>
        </p:nvSpPr>
        <p:spPr>
          <a:xfrm>
            <a:off x="202630" y="5960955"/>
            <a:ext cx="7063932"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INVESTIGACIÓN DE ACCIDENTES: </a:t>
            </a:r>
            <a:br>
              <a:rPr lang="en-US" sz="2800" b="1" i="1" u="none" strike="noStrike" cap="none" dirty="0">
                <a:solidFill>
                  <a:schemeClr val="lt1"/>
                </a:solidFill>
                <a:latin typeface="Verdana"/>
                <a:ea typeface="Verdana"/>
                <a:cs typeface="Verdana"/>
                <a:sym typeface="Verdana"/>
              </a:rPr>
            </a:br>
            <a:r>
              <a:rPr lang="en-US" sz="2800" b="1" i="1" u="none" strike="noStrike" cap="none" dirty="0" err="1">
                <a:solidFill>
                  <a:schemeClr val="lt1"/>
                </a:solidFill>
                <a:latin typeface="Verdana"/>
                <a:ea typeface="Verdana"/>
                <a:cs typeface="Verdana"/>
                <a:sym typeface="Verdana"/>
              </a:rPr>
              <a:t>análisis</a:t>
            </a:r>
            <a:r>
              <a:rPr lang="en-US" sz="2800" b="1" i="1" u="none" strike="noStrike" cap="none" dirty="0">
                <a:solidFill>
                  <a:schemeClr val="lt1"/>
                </a:solidFill>
                <a:latin typeface="Verdana"/>
                <a:ea typeface="Verdana"/>
                <a:cs typeface="Verdana"/>
                <a:sym typeface="Verdana"/>
              </a:rPr>
              <a:t> de </a:t>
            </a:r>
            <a:r>
              <a:rPr lang="en-US" sz="2800" b="1" i="1" u="none" strike="noStrike" cap="none" dirty="0" err="1">
                <a:solidFill>
                  <a:schemeClr val="lt1"/>
                </a:solidFill>
                <a:latin typeface="Verdana"/>
                <a:ea typeface="Verdana"/>
                <a:cs typeface="Verdana"/>
                <a:sym typeface="Verdana"/>
              </a:rPr>
              <a:t>los</a:t>
            </a:r>
            <a:r>
              <a:rPr lang="en-US" sz="2800" b="1" i="1" u="none" strike="noStrike" cap="none" dirty="0">
                <a:solidFill>
                  <a:schemeClr val="lt1"/>
                </a:solidFill>
                <a:latin typeface="Verdana"/>
                <a:ea typeface="Verdana"/>
                <a:cs typeface="Verdana"/>
                <a:sym typeface="Verdana"/>
              </a:rPr>
              <a:t> </a:t>
            </a:r>
            <a:r>
              <a:rPr lang="en-US" sz="2800" b="1" i="1" u="none" strike="noStrike" cap="none" dirty="0" err="1">
                <a:solidFill>
                  <a:schemeClr val="lt1"/>
                </a:solidFill>
                <a:latin typeface="Verdana"/>
                <a:ea typeface="Verdana"/>
                <a:cs typeface="Verdana"/>
                <a:sym typeface="Verdana"/>
              </a:rPr>
              <a:t>hechos</a:t>
            </a:r>
            <a:r>
              <a:rPr lang="en-US" sz="2800" b="1" i="1" u="none" strike="noStrike" cap="none" dirty="0">
                <a:solidFill>
                  <a:schemeClr val="lt1"/>
                </a:solidFill>
                <a:latin typeface="Verdana"/>
                <a:ea typeface="Verdana"/>
                <a:cs typeface="Verdana"/>
                <a:sym typeface="Verdana"/>
              </a:rPr>
              <a:t> del </a:t>
            </a:r>
            <a:r>
              <a:rPr lang="en-US" sz="2800" b="1" i="1" u="none" strike="noStrike" cap="none" dirty="0" err="1">
                <a:solidFill>
                  <a:schemeClr val="lt1"/>
                </a:solidFill>
                <a:latin typeface="Verdana"/>
                <a:ea typeface="Verdana"/>
                <a:cs typeface="Verdana"/>
                <a:sym typeface="Verdana"/>
              </a:rPr>
              <a:t>evento</a:t>
            </a:r>
            <a:endParaRPr sz="1400" b="0" i="0" u="none" strike="noStrike" cap="none" dirty="0">
              <a:solidFill>
                <a:srgbClr val="000000"/>
              </a:solidFill>
              <a:latin typeface="Arial"/>
              <a:ea typeface="Arial"/>
              <a:cs typeface="Arial"/>
              <a:sym typeface="Arial"/>
            </a:endParaRPr>
          </a:p>
        </p:txBody>
      </p:sp>
      <p:pic>
        <p:nvPicPr>
          <p:cNvPr id="10" name="Picture 9" descr="Módulo 2">
            <a:extLst>
              <a:ext uri="{FF2B5EF4-FFF2-40B4-BE49-F238E27FC236}">
                <a16:creationId xmlns:a16="http://schemas.microsoft.com/office/drawing/2014/main" id="{1DCD2CCB-34D4-4E44-B23E-55A524E66F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1188" y="5931125"/>
            <a:ext cx="4080812" cy="1000200"/>
          </a:xfrm>
          <a:prstGeom prst="rect">
            <a:avLst/>
          </a:prstGeom>
        </p:spPr>
      </p:pic>
    </p:spTree>
    <p:extLst>
      <p:ext uri="{BB962C8B-B14F-4D97-AF65-F5344CB8AC3E}">
        <p14:creationId xmlns:p14="http://schemas.microsoft.com/office/powerpoint/2010/main" val="18761106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3" name="Title 2">
            <a:extLst>
              <a:ext uri="{FF2B5EF4-FFF2-40B4-BE49-F238E27FC236}">
                <a16:creationId xmlns:a16="http://schemas.microsoft.com/office/drawing/2014/main" id="{0A84C6CA-FF9D-7523-006F-C204D16BC069}"/>
              </a:ext>
            </a:extLst>
          </p:cNvPr>
          <p:cNvSpPr txBox="1">
            <a:spLocks noGrp="1"/>
          </p:cNvSpPr>
          <p:nvPr>
            <p:ph type="title" idx="4294967295"/>
          </p:nvPr>
        </p:nvSpPr>
        <p:spPr>
          <a:xfrm>
            <a:off x="5715019" y="241162"/>
            <a:ext cx="6097904" cy="5559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15000"/>
              </a:lnSpc>
              <a:spcBef>
                <a:spcPts val="0"/>
              </a:spcBef>
              <a:spcAft>
                <a:spcPts val="1000"/>
              </a:spcAft>
              <a:buClr>
                <a:srgbClr val="000000"/>
              </a:buClr>
              <a:buSzTx/>
              <a:buFont typeface="Arial"/>
              <a:buNone/>
              <a:tabLst/>
              <a:defRPr/>
            </a:pPr>
            <a:r>
              <a:rPr kumimoji="0" lang="es-US" sz="2800" b="0" i="0" u="none" strike="noStrike" kern="0" cap="none" spc="0" normalizeH="0" baseline="0" noProof="0" dirty="0">
                <a:ln>
                  <a:noFill/>
                </a:ln>
                <a:solidFill>
                  <a:srgbClr val="000000"/>
                </a:solidFill>
                <a:effectLst/>
                <a:uLnTx/>
                <a:uFillTx/>
                <a:latin typeface="+mj-lt"/>
                <a:ea typeface="Calibri" panose="020F0502020204030204" pitchFamily="34" charset="0"/>
                <a:cs typeface="Mangal" panose="02040503050203030202" pitchFamily="18" charset="0"/>
                <a:sym typeface="Arial"/>
              </a:rPr>
              <a:t>Normas de </a:t>
            </a:r>
            <a:r>
              <a:rPr kumimoji="0" lang="es-US" sz="2800" b="0" i="0" u="none" strike="noStrike" kern="0" cap="none" spc="0" normalizeH="0" baseline="0" noProof="0" dirty="0" err="1">
                <a:ln>
                  <a:noFill/>
                </a:ln>
                <a:solidFill>
                  <a:srgbClr val="000000"/>
                </a:solidFill>
                <a:effectLst/>
                <a:uLnTx/>
                <a:uFillTx/>
                <a:latin typeface="+mj-lt"/>
                <a:ea typeface="Calibri" panose="020F0502020204030204" pitchFamily="34" charset="0"/>
                <a:cs typeface="Mangal" panose="02040503050203030202" pitchFamily="18" charset="0"/>
                <a:sym typeface="Arial"/>
              </a:rPr>
              <a:t>Oregon</a:t>
            </a:r>
            <a:endParaRPr kumimoji="0" lang="es-US" sz="2800" b="0" i="0" u="none" strike="noStrike" kern="0" cap="none" spc="0" normalizeH="0" baseline="0" noProof="0" dirty="0">
              <a:ln>
                <a:noFill/>
              </a:ln>
              <a:solidFill>
                <a:schemeClr val="dk1"/>
              </a:solidFill>
              <a:effectLst/>
              <a:uLnTx/>
              <a:uFillTx/>
              <a:latin typeface="Calibri"/>
              <a:ea typeface="Calibri" panose="020F0502020204030204" pitchFamily="34" charset="0"/>
              <a:cs typeface="Calibri"/>
              <a:sym typeface="Calibri"/>
            </a:endParaRPr>
          </a:p>
        </p:txBody>
      </p:sp>
      <p:sp>
        <p:nvSpPr>
          <p:cNvPr id="104" name="Google Shape;104;p2"/>
          <p:cNvSpPr txBox="1"/>
          <p:nvPr/>
        </p:nvSpPr>
        <p:spPr>
          <a:xfrm>
            <a:off x="5715019" y="817036"/>
            <a:ext cx="6274351" cy="5015692"/>
          </a:xfrm>
          <a:prstGeom prst="rect">
            <a:avLst/>
          </a:prstGeom>
          <a:noFill/>
          <a:ln>
            <a:noFill/>
          </a:ln>
        </p:spPr>
        <p:txBody>
          <a:bodyPr spcFirstLastPara="1" wrap="square" lIns="91425" tIns="45700" rIns="91425" bIns="45700" anchor="t" anchorCtr="0">
            <a:spAutoFit/>
          </a:bodyPr>
          <a:lstStyle/>
          <a:p>
            <a:pPr marL="0" marR="0">
              <a:lnSpc>
                <a:spcPct val="115000"/>
              </a:lnSpc>
              <a:spcBef>
                <a:spcPts val="0"/>
              </a:spcBef>
              <a:spcAft>
                <a:spcPts val="1000"/>
              </a:spcAft>
            </a:pPr>
            <a:r>
              <a:rPr lang="es-US" sz="1600">
                <a:solidFill>
                  <a:srgbClr val="000000"/>
                </a:solidFill>
                <a:effectLst/>
                <a:latin typeface="Arial" panose="020B0604020202020204" pitchFamily="34" charset="0"/>
                <a:ea typeface="Calibri" panose="020F0502020204030204" pitchFamily="34" charset="0"/>
                <a:cs typeface="Arial" panose="020B0604020202020204" pitchFamily="34" charset="0"/>
              </a:rPr>
              <a:t>Existen varias normas sobre la investigación de accidentes: </a:t>
            </a:r>
            <a:endParaRPr lang="en-US" sz="1600">
              <a:effectLst/>
              <a:latin typeface="Arial" panose="020B0604020202020204" pitchFamily="34" charset="0"/>
              <a:ea typeface="Calibri" panose="020F0502020204030204" pitchFamily="34" charset="0"/>
              <a:cs typeface="Arial" panose="020B0604020202020204" pitchFamily="34" charset="0"/>
            </a:endParaRPr>
          </a:p>
          <a:p>
            <a:pPr marL="285750" marR="0" indent="-285750">
              <a:spcBef>
                <a:spcPts val="0"/>
              </a:spcBef>
              <a:spcAft>
                <a:spcPts val="1000"/>
              </a:spcAft>
              <a:buFont typeface="Arial" panose="020B0604020202020204" pitchFamily="34" charset="0"/>
              <a:buChar char="•"/>
            </a:pPr>
            <a:r>
              <a:rPr lang="es-US" sz="1490">
                <a:solidFill>
                  <a:srgbClr val="000000"/>
                </a:solidFill>
                <a:effectLst/>
                <a:latin typeface="Arial" panose="020B0604020202020204" pitchFamily="34" charset="0"/>
                <a:ea typeface="Calibri" panose="020F0502020204030204" pitchFamily="34" charset="0"/>
                <a:cs typeface="Arial" panose="020B0604020202020204" pitchFamily="34" charset="0"/>
              </a:rPr>
              <a:t>la </a:t>
            </a:r>
            <a:r>
              <a:rPr lang="es-US" sz="1490">
                <a:solidFill>
                  <a:srgbClr val="333333"/>
                </a:solidFill>
                <a:effectLst/>
                <a:latin typeface="Arial" panose="020B0604020202020204" pitchFamily="34" charset="0"/>
                <a:ea typeface="Calibri" panose="020F0502020204030204" pitchFamily="34" charset="0"/>
                <a:cs typeface="Arial" panose="020B0604020202020204" pitchFamily="34" charset="0"/>
              </a:rPr>
              <a:t>Acta de Empleo Seguro de Oregon </a:t>
            </a:r>
            <a:r>
              <a:rPr lang="es-US" sz="1490">
                <a:solidFill>
                  <a:srgbClr val="000000"/>
                </a:solidFill>
                <a:effectLst/>
                <a:highlight>
                  <a:srgbClr val="00FFFF"/>
                </a:highlight>
                <a:latin typeface="Arial" panose="020B0604020202020204" pitchFamily="34" charset="0"/>
                <a:ea typeface="Calibri" panose="020F0502020204030204" pitchFamily="34" charset="0"/>
                <a:cs typeface="Arial" panose="020B0604020202020204" pitchFamily="34" charset="0"/>
                <a:hlinkClick r:id="rId3"/>
              </a:rPr>
              <a:t>ORS 654.182 y .176</a:t>
            </a:r>
            <a:r>
              <a:rPr lang="es-US" sz="1490">
                <a:solidFill>
                  <a:srgbClr val="000000"/>
                </a:solidFill>
                <a:effectLst/>
                <a:latin typeface="Arial" panose="020B0604020202020204" pitchFamily="34" charset="0"/>
                <a:ea typeface="Calibri" panose="020F0502020204030204" pitchFamily="34" charset="0"/>
                <a:cs typeface="Arial" panose="020B0604020202020204" pitchFamily="34" charset="0"/>
                <a:hlinkClick r:id="rId3"/>
              </a:rPr>
              <a:t> </a:t>
            </a:r>
            <a:r>
              <a:rPr lang="es-US" sz="1490" baseline="30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s-US" sz="1490">
                <a:solidFill>
                  <a:srgbClr val="000000"/>
                </a:solidFill>
                <a:effectLst/>
                <a:latin typeface="Arial" panose="020B0604020202020204" pitchFamily="34" charset="0"/>
                <a:ea typeface="Calibri" panose="020F0502020204030204" pitchFamily="34" charset="0"/>
                <a:cs typeface="Arial" panose="020B0604020202020204" pitchFamily="34" charset="0"/>
              </a:rPr>
              <a:t>exige que los comités de seguridad: (B) establezcan procedimientos para investigar todos los incidentes de seguridad, accidentes, enfermedades y muertes.</a:t>
            </a:r>
            <a:endParaRPr lang="en-US" sz="1490">
              <a:effectLst/>
              <a:latin typeface="Arial" panose="020B0604020202020204" pitchFamily="34" charset="0"/>
              <a:ea typeface="Calibri" panose="020F0502020204030204" pitchFamily="34" charset="0"/>
              <a:cs typeface="Arial" panose="020B0604020202020204" pitchFamily="34" charset="0"/>
            </a:endParaRPr>
          </a:p>
          <a:p>
            <a:pPr marL="285750" marR="0" indent="-285750">
              <a:spcBef>
                <a:spcPts val="0"/>
              </a:spcBef>
              <a:spcAft>
                <a:spcPts val="1000"/>
              </a:spcAft>
              <a:buFont typeface="Arial" panose="020B0604020202020204" pitchFamily="34" charset="0"/>
              <a:buChar char="•"/>
            </a:pPr>
            <a:r>
              <a:rPr lang="es-US" sz="1490">
                <a:solidFill>
                  <a:srgbClr val="000000"/>
                </a:solidFill>
                <a:effectLst/>
                <a:latin typeface="Arial" panose="020B0604020202020204" pitchFamily="34" charset="0"/>
                <a:ea typeface="Calibri" panose="020F0502020204030204" pitchFamily="34" charset="0"/>
                <a:cs typeface="Arial" panose="020B0604020202020204" pitchFamily="34" charset="0"/>
                <a:hlinkClick r:id="rId4"/>
              </a:rPr>
              <a:t>OAR 437-001-0760: </a:t>
            </a:r>
            <a:r>
              <a:rPr lang="es-US" sz="1490">
                <a:solidFill>
                  <a:srgbClr val="000000"/>
                </a:solidFill>
                <a:effectLst/>
                <a:latin typeface="Arial" panose="020B0604020202020204" pitchFamily="34" charset="0"/>
                <a:ea typeface="Calibri" panose="020F0502020204030204" pitchFamily="34" charset="0"/>
                <a:cs typeface="Arial" panose="020B0604020202020204" pitchFamily="34" charset="0"/>
              </a:rPr>
              <a:t>(3) Investigación de lesiones. (a) Cada patrón debe investigar... todas las lesiones con pérdida de tiempo que sufran los trabajadores... para determinar los medios que deben adoptarse para evitar que se repita.</a:t>
            </a:r>
            <a:endParaRPr lang="en-US" sz="1490">
              <a:effectLst/>
              <a:latin typeface="Arial" panose="020B0604020202020204" pitchFamily="34" charset="0"/>
              <a:ea typeface="Calibri" panose="020F0502020204030204" pitchFamily="34" charset="0"/>
              <a:cs typeface="Arial" panose="020B0604020202020204" pitchFamily="34" charset="0"/>
            </a:endParaRPr>
          </a:p>
          <a:p>
            <a:pPr marL="285750" marR="0" indent="-285750">
              <a:spcBef>
                <a:spcPts val="0"/>
              </a:spcBef>
              <a:spcAft>
                <a:spcPts val="1000"/>
              </a:spcAft>
              <a:buFont typeface="Arial" panose="020B0604020202020204" pitchFamily="34" charset="0"/>
              <a:buChar char="•"/>
            </a:pPr>
            <a:r>
              <a:rPr lang="es-US" sz="1490">
                <a:solidFill>
                  <a:srgbClr val="000000"/>
                </a:solidFill>
                <a:effectLst/>
                <a:latin typeface="Arial" panose="020B0604020202020204" pitchFamily="34" charset="0"/>
                <a:ea typeface="Calibri" panose="020F0502020204030204" pitchFamily="34" charset="0"/>
                <a:cs typeface="Arial" panose="020B0604020202020204" pitchFamily="34" charset="0"/>
                <a:hlinkClick r:id="rId5"/>
              </a:rPr>
              <a:t>OAR 437-001-0765</a:t>
            </a:r>
            <a:r>
              <a:rPr lang="es-US" sz="1490">
                <a:solidFill>
                  <a:srgbClr val="000000"/>
                </a:solidFill>
                <a:effectLst/>
                <a:latin typeface="Arial" panose="020B0604020202020204" pitchFamily="34" charset="0"/>
                <a:ea typeface="Calibri" panose="020F0502020204030204" pitchFamily="34" charset="0"/>
                <a:cs typeface="Arial" panose="020B0604020202020204" pitchFamily="34" charset="0"/>
              </a:rPr>
              <a:t>:(4) …los miembros del comité de seguridad deben: Tener capacitación en los principios de las investigaciones de accidentes e incidentes para utilizarlos en la evaluación de esos eventos.</a:t>
            </a:r>
            <a:r>
              <a:rPr lang="en-US" sz="1490">
                <a:latin typeface="Arial" panose="020B0604020202020204" pitchFamily="34" charset="0"/>
                <a:ea typeface="Calibri" panose="020F0502020204030204" pitchFamily="34" charset="0"/>
                <a:cs typeface="Arial" panose="020B0604020202020204" pitchFamily="34" charset="0"/>
              </a:rPr>
              <a:t> </a:t>
            </a:r>
            <a:r>
              <a:rPr lang="es-US" sz="1490">
                <a:solidFill>
                  <a:srgbClr val="000000"/>
                </a:solidFill>
                <a:effectLst/>
                <a:latin typeface="Arial" panose="020B0604020202020204" pitchFamily="34" charset="0"/>
                <a:ea typeface="Calibri" panose="020F0502020204030204" pitchFamily="34" charset="0"/>
                <a:cs typeface="Arial" panose="020B0604020202020204" pitchFamily="34" charset="0"/>
              </a:rPr>
              <a:t>(8) Su comité de seguridad debe adoptar procedimientos de investigación de accidentes que identifiquen y corrijan los peligros; y evaluar todas las investigaciones de accidentes e incidentes y hacer recomendaciones para evitar que se produzcan eventos similares.</a:t>
            </a:r>
            <a:endParaRPr lang="en-US" sz="1490">
              <a:effectLst/>
              <a:latin typeface="Arial" panose="020B060402020202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s-US" sz="1490">
                <a:solidFill>
                  <a:srgbClr val="000000"/>
                </a:solidFill>
                <a:effectLst/>
                <a:latin typeface="Arial" panose="020B0604020202020204" pitchFamily="34" charset="0"/>
                <a:ea typeface="Calibri" panose="020F0502020204030204" pitchFamily="34" charset="0"/>
                <a:cs typeface="Arial" panose="020B0604020202020204" pitchFamily="34" charset="0"/>
                <a:hlinkClick r:id="rId6"/>
              </a:rPr>
              <a:t>OAR 437-001-0053</a:t>
            </a:r>
            <a:r>
              <a:rPr lang="es-US" sz="1490">
                <a:solidFill>
                  <a:srgbClr val="000000"/>
                </a:solidFill>
                <a:effectLst/>
                <a:latin typeface="Arial" panose="020B0604020202020204" pitchFamily="34" charset="0"/>
                <a:ea typeface="Calibri" panose="020F0502020204030204" pitchFamily="34" charset="0"/>
                <a:cs typeface="Arial" panose="020B0604020202020204" pitchFamily="34" charset="0"/>
              </a:rPr>
              <a:t>: los empleadores deben preservar las pruebas físicas y no alterar el lugar del accidente de una víctima mortal o catástrofe.</a:t>
            </a:r>
            <a:endParaRPr lang="en-US" sz="149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2150B898-E08E-4D0D-A55E-BAC571CE5BE9}"/>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819" y="0"/>
            <a:ext cx="5498824" cy="5906704"/>
          </a:xfrm>
          <a:prstGeom prst="rect">
            <a:avLst/>
          </a:prstGeom>
        </p:spPr>
      </p:pic>
      <p:sp>
        <p:nvSpPr>
          <p:cNvPr id="8" name="Google Shape;102;p2">
            <a:extLst>
              <a:ext uri="{FF2B5EF4-FFF2-40B4-BE49-F238E27FC236}">
                <a16:creationId xmlns:a16="http://schemas.microsoft.com/office/drawing/2014/main" id="{7B860E19-25CC-4119-82C2-1AFFAAF28CD5}"/>
              </a:ext>
            </a:extLst>
          </p:cNvPr>
          <p:cNvSpPr txBox="1"/>
          <p:nvPr/>
        </p:nvSpPr>
        <p:spPr>
          <a:xfrm>
            <a:off x="202630" y="5960955"/>
            <a:ext cx="7054204"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INVESTIGACIÓN DE ACCIDENTES: </a:t>
            </a:r>
            <a:r>
              <a:rPr lang="en-US" sz="2800" b="1" i="1" dirty="0" err="1">
                <a:solidFill>
                  <a:schemeClr val="lt1"/>
                </a:solidFill>
                <a:latin typeface="Verdana"/>
                <a:ea typeface="Verdana"/>
                <a:cs typeface="Verdana"/>
                <a:sym typeface="Verdana"/>
              </a:rPr>
              <a:t>Recopilar</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información</a:t>
            </a:r>
            <a:endParaRPr lang="en-US" sz="1400" b="0" i="0" u="none" strike="noStrike" cap="none" dirty="0">
              <a:solidFill>
                <a:srgbClr val="000000"/>
              </a:solidFill>
              <a:latin typeface="Arial"/>
              <a:ea typeface="Arial"/>
              <a:cs typeface="Arial"/>
              <a:sym typeface="Arial"/>
            </a:endParaRPr>
          </a:p>
        </p:txBody>
      </p:sp>
      <p:pic>
        <p:nvPicPr>
          <p:cNvPr id="7" name="Picture 6" descr="Módulo 1">
            <a:extLst>
              <a:ext uri="{FF2B5EF4-FFF2-40B4-BE49-F238E27FC236}">
                <a16:creationId xmlns:a16="http://schemas.microsoft.com/office/drawing/2014/main" id="{8E3936A6-A280-443D-9D95-C02BC0D0333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76437" y="5944191"/>
            <a:ext cx="3984776" cy="976661"/>
          </a:xfrm>
          <a:prstGeom prst="rect">
            <a:avLst/>
          </a:prstGeom>
        </p:spPr>
      </p:pic>
    </p:spTree>
    <p:extLst>
      <p:ext uri="{BB962C8B-B14F-4D97-AF65-F5344CB8AC3E}">
        <p14:creationId xmlns:p14="http://schemas.microsoft.com/office/powerpoint/2010/main" val="32997502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5" name="Title 4">
            <a:extLst>
              <a:ext uri="{FF2B5EF4-FFF2-40B4-BE49-F238E27FC236}">
                <a16:creationId xmlns:a16="http://schemas.microsoft.com/office/drawing/2014/main" id="{BDC71F20-287E-EAE1-F6A4-9009F8747576}"/>
              </a:ext>
            </a:extLst>
          </p:cNvPr>
          <p:cNvSpPr txBox="1">
            <a:spLocks noGrp="1"/>
          </p:cNvSpPr>
          <p:nvPr>
            <p:ph type="title" idx="4294967295"/>
          </p:nvPr>
        </p:nvSpPr>
        <p:spPr>
          <a:xfrm>
            <a:off x="5710336" y="212824"/>
            <a:ext cx="6096000"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rPr>
              <a:t>¡</a:t>
            </a:r>
            <a:r>
              <a:rPr kumimoji="0" lang="en-US" sz="2800" b="0" i="0" u="none" strike="noStrike" kern="0" cap="none" spc="0" normalizeH="0" baseline="0" noProof="0" dirty="0" err="1">
                <a:ln>
                  <a:noFill/>
                </a:ln>
                <a:solidFill>
                  <a:schemeClr val="dk1"/>
                </a:solidFill>
                <a:effectLst/>
                <a:uLnTx/>
                <a:uFillTx/>
                <a:latin typeface="+mj-lt"/>
                <a:ea typeface="Calibri"/>
                <a:cs typeface="Calibri"/>
                <a:sym typeface="Calibri"/>
              </a:rPr>
              <a:t>Práctica</a:t>
            </a:r>
            <a:r>
              <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rPr>
              <a:t>!</a:t>
            </a:r>
            <a:endParaRPr kumimoji="0" lang="en-US"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4" name="Google Shape;104;p2"/>
          <p:cNvSpPr txBox="1"/>
          <p:nvPr/>
        </p:nvSpPr>
        <p:spPr>
          <a:xfrm>
            <a:off x="5710336" y="967423"/>
            <a:ext cx="6274351" cy="2554505"/>
          </a:xfrm>
          <a:prstGeom prst="rect">
            <a:avLst/>
          </a:prstGeom>
          <a:noFill/>
          <a:ln>
            <a:noFill/>
          </a:ln>
        </p:spPr>
        <p:txBody>
          <a:bodyPr spcFirstLastPara="1" wrap="square" lIns="91425" tIns="45700" rIns="91425" bIns="45700" anchor="t" anchorCtr="0">
            <a:spAutoFit/>
          </a:bodyPr>
          <a:lstStyle/>
          <a:p>
            <a:r>
              <a:rPr lang="en-US" sz="1600" dirty="0"/>
              <a:t>¡Ha </a:t>
            </a:r>
            <a:r>
              <a:rPr lang="en-US" sz="1600" dirty="0" err="1"/>
              <a:t>llegado</a:t>
            </a:r>
            <a:r>
              <a:rPr lang="en-US" sz="1600" dirty="0"/>
              <a:t> </a:t>
            </a:r>
            <a:r>
              <a:rPr lang="en-US" sz="1600" dirty="0" err="1"/>
              <a:t>el</a:t>
            </a:r>
            <a:r>
              <a:rPr lang="en-US" sz="1600" dirty="0"/>
              <a:t> </a:t>
            </a:r>
            <a:r>
              <a:rPr lang="en-US" sz="1600" dirty="0" err="1"/>
              <a:t>momento</a:t>
            </a:r>
            <a:r>
              <a:rPr lang="en-US" sz="1600" dirty="0"/>
              <a:t> de </a:t>
            </a:r>
            <a:r>
              <a:rPr lang="en-US" sz="1600" dirty="0" err="1"/>
              <a:t>poner</a:t>
            </a:r>
            <a:r>
              <a:rPr lang="en-US" sz="1600" dirty="0"/>
              <a:t> </a:t>
            </a:r>
            <a:r>
              <a:rPr lang="en-US" sz="1600" dirty="0" err="1"/>
              <a:t>en</a:t>
            </a:r>
            <a:r>
              <a:rPr lang="en-US" sz="1600" dirty="0"/>
              <a:t> </a:t>
            </a:r>
            <a:r>
              <a:rPr lang="en-US" sz="1600" dirty="0" err="1"/>
              <a:t>práctica</a:t>
            </a:r>
            <a:r>
              <a:rPr lang="en-US" sz="1600" dirty="0"/>
              <a:t> sus </a:t>
            </a:r>
            <a:r>
              <a:rPr lang="en-US" sz="1600" dirty="0" err="1"/>
              <a:t>conocimientos</a:t>
            </a:r>
            <a:r>
              <a:rPr lang="en-US" sz="1600" dirty="0"/>
              <a:t>! </a:t>
            </a:r>
            <a:r>
              <a:rPr lang="en-US" sz="1600" dirty="0" err="1"/>
              <a:t>En</a:t>
            </a:r>
            <a:r>
              <a:rPr lang="en-US" sz="1600" dirty="0"/>
              <a:t> la </a:t>
            </a:r>
            <a:r>
              <a:rPr lang="en-US" sz="1600" dirty="0" err="1"/>
              <a:t>siguiente</a:t>
            </a:r>
            <a:r>
              <a:rPr lang="en-US" sz="1600" dirty="0"/>
              <a:t> </a:t>
            </a:r>
            <a:r>
              <a:rPr lang="en-US" sz="1600" dirty="0" err="1"/>
              <a:t>diapositiva</a:t>
            </a:r>
            <a:r>
              <a:rPr lang="en-US" sz="1600" dirty="0"/>
              <a:t> se </a:t>
            </a:r>
            <a:r>
              <a:rPr lang="en-US" sz="1600" dirty="0" err="1"/>
              <a:t>muestra</a:t>
            </a:r>
            <a:r>
              <a:rPr lang="en-US" sz="1600" dirty="0"/>
              <a:t> </a:t>
            </a:r>
            <a:r>
              <a:rPr lang="en-US" sz="1600" dirty="0" err="1"/>
              <a:t>el</a:t>
            </a:r>
            <a:r>
              <a:rPr lang="en-US" sz="1600" dirty="0"/>
              <a:t> </a:t>
            </a:r>
            <a:r>
              <a:rPr lang="en-US" sz="1600" dirty="0" err="1"/>
              <a:t>mismo</a:t>
            </a:r>
            <a:r>
              <a:rPr lang="en-US" sz="1600" dirty="0"/>
              <a:t> video de un </a:t>
            </a:r>
            <a:r>
              <a:rPr lang="en-US" sz="1600" dirty="0" err="1"/>
              <a:t>accidente</a:t>
            </a:r>
            <a:r>
              <a:rPr lang="en-US" sz="1600" dirty="0"/>
              <a:t> que </a:t>
            </a:r>
            <a:r>
              <a:rPr lang="en-US" sz="1600" dirty="0" err="1"/>
              <a:t>vio</a:t>
            </a:r>
            <a:r>
              <a:rPr lang="en-US" sz="1600" dirty="0"/>
              <a:t> </a:t>
            </a:r>
            <a:r>
              <a:rPr lang="en-US" sz="1600" dirty="0" err="1"/>
              <a:t>en</a:t>
            </a:r>
            <a:r>
              <a:rPr lang="en-US" sz="1600" dirty="0"/>
              <a:t> </a:t>
            </a:r>
            <a:r>
              <a:rPr lang="en-US" sz="1600" dirty="0" err="1"/>
              <a:t>el</a:t>
            </a:r>
            <a:r>
              <a:rPr lang="en-US" sz="1600" dirty="0"/>
              <a:t> </a:t>
            </a:r>
            <a:r>
              <a:rPr lang="en-US" sz="1600" dirty="0" err="1"/>
              <a:t>Módulo</a:t>
            </a:r>
            <a:r>
              <a:rPr lang="en-US" sz="1600" dirty="0"/>
              <a:t> 1. Como se </a:t>
            </a:r>
            <a:r>
              <a:rPr lang="en-US" sz="1600" dirty="0" err="1"/>
              <a:t>trata</a:t>
            </a:r>
            <a:r>
              <a:rPr lang="en-US" sz="1600" dirty="0"/>
              <a:t> de </a:t>
            </a:r>
            <a:r>
              <a:rPr lang="en-US" sz="1600" dirty="0" err="1"/>
              <a:t>una</a:t>
            </a:r>
            <a:r>
              <a:rPr lang="en-US" sz="1600" dirty="0"/>
              <a:t> </a:t>
            </a:r>
            <a:r>
              <a:rPr lang="en-US" sz="1600" dirty="0" err="1"/>
              <a:t>práctica</a:t>
            </a:r>
            <a:r>
              <a:rPr lang="en-US" sz="1600" dirty="0"/>
              <a:t> y no </a:t>
            </a:r>
            <a:r>
              <a:rPr lang="en-US" sz="1600" dirty="0" err="1"/>
              <a:t>tiene</a:t>
            </a:r>
            <a:r>
              <a:rPr lang="en-US" sz="1600" dirty="0"/>
              <a:t> que </a:t>
            </a:r>
            <a:r>
              <a:rPr lang="en-US" sz="1600" dirty="0" err="1"/>
              <a:t>hablar</a:t>
            </a:r>
            <a:r>
              <a:rPr lang="en-US" sz="1600" dirty="0"/>
              <a:t> con las personas </a:t>
            </a:r>
            <a:r>
              <a:rPr lang="en-US" sz="1600" dirty="0" err="1"/>
              <a:t>implicadas</a:t>
            </a:r>
            <a:r>
              <a:rPr lang="en-US" sz="1600" dirty="0"/>
              <a:t> </a:t>
            </a:r>
            <a:r>
              <a:rPr lang="en-US" sz="1600" dirty="0" err="1"/>
              <a:t>en</a:t>
            </a:r>
            <a:r>
              <a:rPr lang="en-US" sz="1600" dirty="0"/>
              <a:t> </a:t>
            </a:r>
            <a:r>
              <a:rPr lang="en-US" sz="1600" dirty="0" err="1"/>
              <a:t>el</a:t>
            </a:r>
            <a:r>
              <a:rPr lang="en-US" sz="1600" dirty="0"/>
              <a:t> </a:t>
            </a:r>
            <a:r>
              <a:rPr lang="en-US" sz="1600" dirty="0" err="1"/>
              <a:t>accidente</a:t>
            </a:r>
            <a:r>
              <a:rPr lang="en-US" sz="1600" dirty="0"/>
              <a:t>, use </a:t>
            </a:r>
            <a:r>
              <a:rPr lang="en-US" sz="1600" dirty="0" err="1"/>
              <a:t>su</a:t>
            </a:r>
            <a:r>
              <a:rPr lang="en-US" sz="1600" dirty="0"/>
              <a:t> </a:t>
            </a:r>
            <a:r>
              <a:rPr lang="en-US" sz="1600" dirty="0" err="1"/>
              <a:t>imaginación</a:t>
            </a:r>
            <a:r>
              <a:rPr lang="en-US" sz="1600" dirty="0"/>
              <a:t> para </a:t>
            </a:r>
            <a:r>
              <a:rPr lang="en-US" sz="1600" dirty="0" err="1"/>
              <a:t>completar</a:t>
            </a:r>
            <a:r>
              <a:rPr lang="en-US" sz="1600" dirty="0"/>
              <a:t> la </a:t>
            </a:r>
            <a:r>
              <a:rPr lang="en-US" sz="1600" dirty="0" err="1"/>
              <a:t>información</a:t>
            </a:r>
            <a:r>
              <a:rPr lang="en-US" sz="1600" dirty="0"/>
              <a:t> que </a:t>
            </a:r>
            <a:r>
              <a:rPr lang="en-US" sz="1600" dirty="0" err="1"/>
              <a:t>falta</a:t>
            </a:r>
            <a:r>
              <a:rPr lang="en-US" sz="1600" dirty="0"/>
              <a:t> </a:t>
            </a:r>
            <a:r>
              <a:rPr lang="en-US" sz="1600" dirty="0" err="1"/>
              <a:t>mientras</a:t>
            </a:r>
            <a:r>
              <a:rPr lang="en-US" sz="1600" dirty="0"/>
              <a:t> </a:t>
            </a:r>
            <a:r>
              <a:rPr lang="en-US" sz="1600" dirty="0" err="1"/>
              <a:t>realiza</a:t>
            </a:r>
            <a:r>
              <a:rPr lang="en-US" sz="1600" dirty="0"/>
              <a:t> las </a:t>
            </a:r>
            <a:r>
              <a:rPr lang="en-US" sz="1600" dirty="0" err="1"/>
              <a:t>siguientes</a:t>
            </a:r>
            <a:r>
              <a:rPr lang="en-US" sz="1600" dirty="0"/>
              <a:t> </a:t>
            </a:r>
            <a:r>
              <a:rPr lang="en-US" sz="1600" dirty="0" err="1"/>
              <a:t>tareas</a:t>
            </a:r>
            <a:r>
              <a:rPr lang="en-US" sz="1600" dirty="0"/>
              <a:t> </a:t>
            </a:r>
            <a:r>
              <a:rPr lang="en-US" sz="1600" dirty="0" err="1"/>
              <a:t>después</a:t>
            </a:r>
            <a:r>
              <a:rPr lang="en-US" sz="1600" dirty="0"/>
              <a:t> de </a:t>
            </a:r>
            <a:r>
              <a:rPr lang="en-US" sz="1600" dirty="0" err="1"/>
              <a:t>ver</a:t>
            </a:r>
            <a:r>
              <a:rPr lang="en-US" sz="1600" dirty="0"/>
              <a:t> </a:t>
            </a:r>
            <a:r>
              <a:rPr lang="en-US" sz="1600" dirty="0" err="1"/>
              <a:t>el</a:t>
            </a:r>
            <a:r>
              <a:rPr lang="en-US" sz="1600" dirty="0"/>
              <a:t> video.</a:t>
            </a:r>
          </a:p>
          <a:p>
            <a:endParaRPr lang="en-US" sz="1600" dirty="0"/>
          </a:p>
          <a:p>
            <a:pPr marL="285750" indent="-285750">
              <a:buFont typeface="Arial" panose="020B0604020202020204" pitchFamily="34" charset="0"/>
              <a:buChar char="•"/>
            </a:pPr>
            <a:r>
              <a:rPr lang="en-US" sz="1600" dirty="0" err="1"/>
              <a:t>Anote</a:t>
            </a:r>
            <a:r>
              <a:rPr lang="en-US" sz="1600" dirty="0"/>
              <a:t> </a:t>
            </a:r>
            <a:r>
              <a:rPr lang="en-US" sz="1600" dirty="0" err="1"/>
              <a:t>una</a:t>
            </a:r>
            <a:r>
              <a:rPr lang="en-US" sz="1600" dirty="0"/>
              <a:t> </a:t>
            </a:r>
            <a:r>
              <a:rPr lang="en-US" sz="1600" dirty="0" err="1"/>
              <a:t>secuencia</a:t>
            </a:r>
            <a:r>
              <a:rPr lang="en-US" sz="1600" dirty="0"/>
              <a:t> de </a:t>
            </a:r>
            <a:r>
              <a:rPr lang="en-US" sz="1600" dirty="0" err="1"/>
              <a:t>eventos</a:t>
            </a:r>
            <a:r>
              <a:rPr lang="en-US" sz="1600" dirty="0"/>
              <a:t> </a:t>
            </a:r>
            <a:r>
              <a:rPr lang="en-US" sz="1600" dirty="0" err="1"/>
              <a:t>en</a:t>
            </a:r>
            <a:r>
              <a:rPr lang="en-US" sz="1600" dirty="0"/>
              <a:t> </a:t>
            </a:r>
            <a:r>
              <a:rPr lang="en-US" sz="1600" dirty="0" err="1"/>
              <a:t>el</a:t>
            </a:r>
            <a:r>
              <a:rPr lang="en-US" sz="1600" dirty="0"/>
              <a:t> </a:t>
            </a:r>
            <a:r>
              <a:rPr lang="en-US" sz="1600" dirty="0" err="1"/>
              <a:t>lugar</a:t>
            </a:r>
            <a:r>
              <a:rPr lang="en-US" sz="1600" dirty="0"/>
              <a:t> del </a:t>
            </a:r>
            <a:r>
              <a:rPr lang="en-US" sz="1600" dirty="0" err="1"/>
              <a:t>accidente</a:t>
            </a:r>
            <a:r>
              <a:rPr lang="en-US" sz="1600" dirty="0"/>
              <a:t>.</a:t>
            </a:r>
          </a:p>
          <a:p>
            <a:pPr marL="285750" indent="-285750">
              <a:buFont typeface="Arial" panose="020B0604020202020204" pitchFamily="34" charset="0"/>
              <a:buChar char="•"/>
            </a:pPr>
            <a:r>
              <a:rPr lang="en-US" sz="1600" dirty="0" err="1"/>
              <a:t>Realice</a:t>
            </a:r>
            <a:r>
              <a:rPr lang="en-US" sz="1600" dirty="0"/>
              <a:t> un </a:t>
            </a:r>
            <a:r>
              <a:rPr lang="en-US" sz="1600" dirty="0" err="1"/>
              <a:t>análisis</a:t>
            </a:r>
            <a:r>
              <a:rPr lang="en-US" sz="1600" dirty="0"/>
              <a:t> de la </a:t>
            </a:r>
            <a:r>
              <a:rPr lang="en-US" sz="1600" dirty="0" err="1"/>
              <a:t>lesión</a:t>
            </a:r>
            <a:r>
              <a:rPr lang="en-US" sz="1600" dirty="0"/>
              <a:t>, </a:t>
            </a:r>
            <a:r>
              <a:rPr lang="en-US" sz="1600" dirty="0" err="1"/>
              <a:t>el</a:t>
            </a:r>
            <a:r>
              <a:rPr lang="en-US" sz="1600" dirty="0"/>
              <a:t> </a:t>
            </a:r>
            <a:r>
              <a:rPr lang="en-US" sz="1600" dirty="0" err="1"/>
              <a:t>evento</a:t>
            </a:r>
            <a:r>
              <a:rPr lang="en-US" sz="1600" dirty="0"/>
              <a:t> y </a:t>
            </a:r>
            <a:r>
              <a:rPr lang="en-US" sz="1600" dirty="0" err="1"/>
              <a:t>el</a:t>
            </a:r>
            <a:r>
              <a:rPr lang="en-US" sz="1600" dirty="0"/>
              <a:t> </a:t>
            </a:r>
            <a:r>
              <a:rPr lang="en-US" sz="1600" dirty="0" err="1"/>
              <a:t>sistema</a:t>
            </a:r>
            <a:r>
              <a:rPr lang="en-US" sz="1600" dirty="0"/>
              <a:t> para </a:t>
            </a:r>
            <a:r>
              <a:rPr lang="en-US" sz="1600" dirty="0" err="1"/>
              <a:t>establecer</a:t>
            </a:r>
            <a:r>
              <a:rPr lang="en-US" sz="1600" dirty="0"/>
              <a:t> las </a:t>
            </a:r>
            <a:r>
              <a:rPr lang="en-US" sz="1600" dirty="0" err="1"/>
              <a:t>causas</a:t>
            </a:r>
            <a:r>
              <a:rPr lang="en-US" sz="1600" dirty="0"/>
              <a:t> </a:t>
            </a:r>
            <a:r>
              <a:rPr lang="en-US" sz="1600" dirty="0" err="1"/>
              <a:t>superficiales</a:t>
            </a:r>
            <a:r>
              <a:rPr lang="en-US" sz="1600" dirty="0"/>
              <a:t> y </a:t>
            </a:r>
            <a:r>
              <a:rPr lang="en-US" sz="1600" dirty="0" err="1"/>
              <a:t>raíz</a:t>
            </a:r>
            <a:r>
              <a:rPr lang="en-US" sz="1600" dirty="0"/>
              <a:t> del </a:t>
            </a:r>
            <a:r>
              <a:rPr lang="en-US" sz="1600" dirty="0" err="1"/>
              <a:t>accidente</a:t>
            </a:r>
            <a:r>
              <a:rPr lang="en-US" sz="1600" dirty="0"/>
              <a:t>.</a:t>
            </a:r>
          </a:p>
        </p:txBody>
      </p:sp>
      <p:pic>
        <p:nvPicPr>
          <p:cNvPr id="4" name="Picture 3">
            <a:extLst>
              <a:ext uri="{FF2B5EF4-FFF2-40B4-BE49-F238E27FC236}">
                <a16:creationId xmlns:a16="http://schemas.microsoft.com/office/drawing/2014/main" id="{76D3579F-F125-41AC-96A6-4E8491FDBC8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8376"/>
            <a:ext cx="5183579" cy="5891801"/>
          </a:xfrm>
          <a:prstGeom prst="rect">
            <a:avLst/>
          </a:prstGeom>
        </p:spPr>
      </p:pic>
      <p:sp>
        <p:nvSpPr>
          <p:cNvPr id="2" name="Google Shape;102;p2">
            <a:extLst>
              <a:ext uri="{FF2B5EF4-FFF2-40B4-BE49-F238E27FC236}">
                <a16:creationId xmlns:a16="http://schemas.microsoft.com/office/drawing/2014/main" id="{8072E829-E6D9-FFF9-36D4-1661D74BE1FD}"/>
              </a:ext>
            </a:extLst>
          </p:cNvPr>
          <p:cNvSpPr txBox="1"/>
          <p:nvPr/>
        </p:nvSpPr>
        <p:spPr>
          <a:xfrm>
            <a:off x="202630" y="5960955"/>
            <a:ext cx="7063932"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INVESTIGACIÓN DE ACCIDENTES: </a:t>
            </a:r>
            <a:br>
              <a:rPr lang="en-US" sz="2800" b="1" i="1" u="none" strike="noStrike" cap="none" dirty="0">
                <a:solidFill>
                  <a:schemeClr val="lt1"/>
                </a:solidFill>
                <a:latin typeface="Verdana"/>
                <a:ea typeface="Verdana"/>
                <a:cs typeface="Verdana"/>
                <a:sym typeface="Verdana"/>
              </a:rPr>
            </a:br>
            <a:r>
              <a:rPr lang="en-US" sz="2800" b="1" i="1" u="none" strike="noStrike" cap="none" dirty="0" err="1">
                <a:solidFill>
                  <a:schemeClr val="lt1"/>
                </a:solidFill>
                <a:latin typeface="Verdana"/>
                <a:ea typeface="Verdana"/>
                <a:cs typeface="Verdana"/>
                <a:sym typeface="Verdana"/>
              </a:rPr>
              <a:t>análisis</a:t>
            </a:r>
            <a:r>
              <a:rPr lang="en-US" sz="2800" b="1" i="1" u="none" strike="noStrike" cap="none" dirty="0">
                <a:solidFill>
                  <a:schemeClr val="lt1"/>
                </a:solidFill>
                <a:latin typeface="Verdana"/>
                <a:ea typeface="Verdana"/>
                <a:cs typeface="Verdana"/>
                <a:sym typeface="Verdana"/>
              </a:rPr>
              <a:t> de </a:t>
            </a:r>
            <a:r>
              <a:rPr lang="en-US" sz="2800" b="1" i="1" u="none" strike="noStrike" cap="none" dirty="0" err="1">
                <a:solidFill>
                  <a:schemeClr val="lt1"/>
                </a:solidFill>
                <a:latin typeface="Verdana"/>
                <a:ea typeface="Verdana"/>
                <a:cs typeface="Verdana"/>
                <a:sym typeface="Verdana"/>
              </a:rPr>
              <a:t>los</a:t>
            </a:r>
            <a:r>
              <a:rPr lang="en-US" sz="2800" b="1" i="1" u="none" strike="noStrike" cap="none" dirty="0">
                <a:solidFill>
                  <a:schemeClr val="lt1"/>
                </a:solidFill>
                <a:latin typeface="Verdana"/>
                <a:ea typeface="Verdana"/>
                <a:cs typeface="Verdana"/>
                <a:sym typeface="Verdana"/>
              </a:rPr>
              <a:t> </a:t>
            </a:r>
            <a:r>
              <a:rPr lang="en-US" sz="2800" b="1" i="1" u="none" strike="noStrike" cap="none" dirty="0" err="1">
                <a:solidFill>
                  <a:schemeClr val="lt1"/>
                </a:solidFill>
                <a:latin typeface="Verdana"/>
                <a:ea typeface="Verdana"/>
                <a:cs typeface="Verdana"/>
                <a:sym typeface="Verdana"/>
              </a:rPr>
              <a:t>hechos</a:t>
            </a:r>
            <a:r>
              <a:rPr lang="en-US" sz="2800" b="1" i="1" u="none" strike="noStrike" cap="none" dirty="0">
                <a:solidFill>
                  <a:schemeClr val="lt1"/>
                </a:solidFill>
                <a:latin typeface="Verdana"/>
                <a:ea typeface="Verdana"/>
                <a:cs typeface="Verdana"/>
                <a:sym typeface="Verdana"/>
              </a:rPr>
              <a:t> del </a:t>
            </a:r>
            <a:r>
              <a:rPr lang="en-US" sz="2800" b="1" i="1" u="none" strike="noStrike" cap="none" dirty="0" err="1">
                <a:solidFill>
                  <a:schemeClr val="lt1"/>
                </a:solidFill>
                <a:latin typeface="Verdana"/>
                <a:ea typeface="Verdana"/>
                <a:cs typeface="Verdana"/>
                <a:sym typeface="Verdana"/>
              </a:rPr>
              <a:t>evento</a:t>
            </a:r>
            <a:endParaRPr sz="1400" b="0" i="0" u="none" strike="noStrike" cap="none" dirty="0">
              <a:solidFill>
                <a:srgbClr val="000000"/>
              </a:solidFill>
              <a:latin typeface="Arial"/>
              <a:ea typeface="Arial"/>
              <a:cs typeface="Arial"/>
              <a:sym typeface="Arial"/>
            </a:endParaRPr>
          </a:p>
        </p:txBody>
      </p:sp>
      <p:pic>
        <p:nvPicPr>
          <p:cNvPr id="10" name="Picture 9" descr="Módulo 2">
            <a:extLst>
              <a:ext uri="{FF2B5EF4-FFF2-40B4-BE49-F238E27FC236}">
                <a16:creationId xmlns:a16="http://schemas.microsoft.com/office/drawing/2014/main" id="{1DCD2CCB-34D4-4E44-B23E-55A524E66F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1188" y="5931125"/>
            <a:ext cx="4080812" cy="1000200"/>
          </a:xfrm>
          <a:prstGeom prst="rect">
            <a:avLst/>
          </a:prstGeom>
        </p:spPr>
      </p:pic>
    </p:spTree>
    <p:extLst>
      <p:ext uri="{BB962C8B-B14F-4D97-AF65-F5344CB8AC3E}">
        <p14:creationId xmlns:p14="http://schemas.microsoft.com/office/powerpoint/2010/main" val="35335013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4606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24A01A04-E476-4946-83C8-942818EF32A4}"/>
              </a:ext>
            </a:extLst>
          </p:cNvPr>
          <p:cNvSpPr>
            <a:spLocks noGrp="1"/>
          </p:cNvSpPr>
          <p:nvPr>
            <p:ph type="title" idx="4294967295"/>
          </p:nvPr>
        </p:nvSpPr>
        <p:spPr>
          <a:xfrm>
            <a:off x="0" y="-73152"/>
            <a:ext cx="12192000" cy="5945074"/>
          </a:xfrm>
          <a:prstGeom prst="rect">
            <a:avLst/>
          </a:prstGeom>
          <a:solidFill>
            <a:schemeClr val="tx1"/>
          </a:solidFill>
          <a:ln w="25400" cap="flat" cmpd="sng" algn="ctr">
            <a:solidFill>
              <a:schemeClr val="bg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0" cap="none" spc="0" normalizeH="0" baseline="0" noProof="0" dirty="0">
                <a:ln>
                  <a:noFill/>
                </a:ln>
                <a:solidFill>
                  <a:schemeClr val="lt1"/>
                </a:solidFill>
                <a:effectLst/>
                <a:uLnTx/>
                <a:uFillTx/>
                <a:latin typeface="+mn-lt"/>
                <a:ea typeface="+mn-ea"/>
                <a:cs typeface="+mn-cs"/>
                <a:sym typeface="Arial"/>
                <a:hlinkClick r:id="rId3"/>
              </a:rPr>
              <a:t>Accident Investigation Example</a:t>
            </a:r>
            <a:endParaRPr kumimoji="0" lang="en-US" sz="4400" b="0" i="0" u="none" strike="noStrike" kern="0" cap="none" spc="0" normalizeH="0" baseline="0" noProof="0" dirty="0">
              <a:ln>
                <a:noFill/>
              </a:ln>
              <a:solidFill>
                <a:schemeClr val="lt1"/>
              </a:solidFill>
              <a:effectLst/>
              <a:uLnTx/>
              <a:uFillTx/>
              <a:latin typeface="+mn-lt"/>
              <a:ea typeface="+mn-ea"/>
              <a:cs typeface="+mn-cs"/>
              <a:sym typeface="Arial"/>
            </a:endParaRPr>
          </a:p>
        </p:txBody>
      </p:sp>
      <p:sp>
        <p:nvSpPr>
          <p:cNvPr id="3" name="Google Shape;102;p2">
            <a:extLst>
              <a:ext uri="{FF2B5EF4-FFF2-40B4-BE49-F238E27FC236}">
                <a16:creationId xmlns:a16="http://schemas.microsoft.com/office/drawing/2014/main" id="{6A7691FA-2EB8-2059-1ACB-80FEDBF24369}"/>
              </a:ext>
            </a:extLst>
          </p:cNvPr>
          <p:cNvSpPr txBox="1"/>
          <p:nvPr/>
        </p:nvSpPr>
        <p:spPr>
          <a:xfrm>
            <a:off x="202630" y="5960955"/>
            <a:ext cx="7063932"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INVESTIGACIÓN DE ACCIDENTES: </a:t>
            </a:r>
            <a:br>
              <a:rPr lang="en-US" sz="2800" b="1" i="1" u="none" strike="noStrike" cap="none" dirty="0">
                <a:solidFill>
                  <a:schemeClr val="lt1"/>
                </a:solidFill>
                <a:latin typeface="Verdana"/>
                <a:ea typeface="Verdana"/>
                <a:cs typeface="Verdana"/>
                <a:sym typeface="Verdana"/>
              </a:rPr>
            </a:br>
            <a:r>
              <a:rPr lang="en-US" sz="2800" b="1" i="1" u="none" strike="noStrike" cap="none" dirty="0" err="1">
                <a:solidFill>
                  <a:schemeClr val="lt1"/>
                </a:solidFill>
                <a:latin typeface="Verdana"/>
                <a:ea typeface="Verdana"/>
                <a:cs typeface="Verdana"/>
                <a:sym typeface="Verdana"/>
              </a:rPr>
              <a:t>análisis</a:t>
            </a:r>
            <a:r>
              <a:rPr lang="en-US" sz="2800" b="1" i="1" u="none" strike="noStrike" cap="none" dirty="0">
                <a:solidFill>
                  <a:schemeClr val="lt1"/>
                </a:solidFill>
                <a:latin typeface="Verdana"/>
                <a:ea typeface="Verdana"/>
                <a:cs typeface="Verdana"/>
                <a:sym typeface="Verdana"/>
              </a:rPr>
              <a:t> de </a:t>
            </a:r>
            <a:r>
              <a:rPr lang="en-US" sz="2800" b="1" i="1" u="none" strike="noStrike" cap="none" dirty="0" err="1">
                <a:solidFill>
                  <a:schemeClr val="lt1"/>
                </a:solidFill>
                <a:latin typeface="Verdana"/>
                <a:ea typeface="Verdana"/>
                <a:cs typeface="Verdana"/>
                <a:sym typeface="Verdana"/>
              </a:rPr>
              <a:t>los</a:t>
            </a:r>
            <a:r>
              <a:rPr lang="en-US" sz="2800" b="1" i="1" u="none" strike="noStrike" cap="none" dirty="0">
                <a:solidFill>
                  <a:schemeClr val="lt1"/>
                </a:solidFill>
                <a:latin typeface="Verdana"/>
                <a:ea typeface="Verdana"/>
                <a:cs typeface="Verdana"/>
                <a:sym typeface="Verdana"/>
              </a:rPr>
              <a:t> </a:t>
            </a:r>
            <a:r>
              <a:rPr lang="en-US" sz="2800" b="1" i="1" u="none" strike="noStrike" cap="none" dirty="0" err="1">
                <a:solidFill>
                  <a:schemeClr val="lt1"/>
                </a:solidFill>
                <a:latin typeface="Verdana"/>
                <a:ea typeface="Verdana"/>
                <a:cs typeface="Verdana"/>
                <a:sym typeface="Verdana"/>
              </a:rPr>
              <a:t>hechos</a:t>
            </a:r>
            <a:r>
              <a:rPr lang="en-US" sz="2800" b="1" i="1" u="none" strike="noStrike" cap="none" dirty="0">
                <a:solidFill>
                  <a:schemeClr val="lt1"/>
                </a:solidFill>
                <a:latin typeface="Verdana"/>
                <a:ea typeface="Verdana"/>
                <a:cs typeface="Verdana"/>
                <a:sym typeface="Verdana"/>
              </a:rPr>
              <a:t> del </a:t>
            </a:r>
            <a:r>
              <a:rPr lang="en-US" sz="2800" b="1" i="1" u="none" strike="noStrike" cap="none" dirty="0" err="1">
                <a:solidFill>
                  <a:schemeClr val="lt1"/>
                </a:solidFill>
                <a:latin typeface="Verdana"/>
                <a:ea typeface="Verdana"/>
                <a:cs typeface="Verdana"/>
                <a:sym typeface="Verdana"/>
              </a:rPr>
              <a:t>evento</a:t>
            </a:r>
            <a:endParaRPr sz="1400" b="0" i="0" u="none" strike="noStrike" cap="none" dirty="0">
              <a:solidFill>
                <a:srgbClr val="000000"/>
              </a:solidFill>
              <a:latin typeface="Arial"/>
              <a:ea typeface="Arial"/>
              <a:cs typeface="Arial"/>
              <a:sym typeface="Arial"/>
            </a:endParaRPr>
          </a:p>
        </p:txBody>
      </p:sp>
      <p:pic>
        <p:nvPicPr>
          <p:cNvPr id="8" name="Picture 7" descr="Módulo 2">
            <a:extLst>
              <a:ext uri="{FF2B5EF4-FFF2-40B4-BE49-F238E27FC236}">
                <a16:creationId xmlns:a16="http://schemas.microsoft.com/office/drawing/2014/main" id="{88D27237-4D38-44DE-800E-8C0EEEF0E7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1188" y="5846061"/>
            <a:ext cx="4080812" cy="1000200"/>
          </a:xfrm>
          <a:prstGeom prst="rect">
            <a:avLst/>
          </a:prstGeom>
        </p:spPr>
      </p:pic>
    </p:spTree>
    <p:extLst>
      <p:ext uri="{BB962C8B-B14F-4D97-AF65-F5344CB8AC3E}">
        <p14:creationId xmlns:p14="http://schemas.microsoft.com/office/powerpoint/2010/main" val="30792543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5" name="Title 4">
            <a:extLst>
              <a:ext uri="{FF2B5EF4-FFF2-40B4-BE49-F238E27FC236}">
                <a16:creationId xmlns:a16="http://schemas.microsoft.com/office/drawing/2014/main" id="{E335FE6E-425F-A324-03CD-5BAECCFDD518}"/>
              </a:ext>
            </a:extLst>
          </p:cNvPr>
          <p:cNvSpPr txBox="1">
            <a:spLocks noGrp="1"/>
          </p:cNvSpPr>
          <p:nvPr>
            <p:ph type="title" idx="4294967295"/>
          </p:nvPr>
        </p:nvSpPr>
        <p:spPr>
          <a:xfrm>
            <a:off x="5719861" y="271875"/>
            <a:ext cx="6096000"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en-US" sz="2800" b="0" i="0" u="none" strike="noStrike" kern="0" cap="none" spc="0" normalizeH="0" baseline="0" noProof="0" dirty="0" err="1">
                <a:ln>
                  <a:noFill/>
                </a:ln>
                <a:solidFill>
                  <a:schemeClr val="dk1"/>
                </a:solidFill>
                <a:effectLst/>
                <a:uLnTx/>
                <a:uFillTx/>
                <a:latin typeface="+mj-lt"/>
                <a:ea typeface="Calibri"/>
                <a:cs typeface="Calibri"/>
                <a:sym typeface="Calibri"/>
              </a:rPr>
              <a:t>Resumen</a:t>
            </a:r>
            <a:endParaRPr kumimoji="0" lang="en-US"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4" name="Google Shape;104;p2"/>
          <p:cNvSpPr txBox="1"/>
          <p:nvPr/>
        </p:nvSpPr>
        <p:spPr>
          <a:xfrm>
            <a:off x="5710336" y="1015048"/>
            <a:ext cx="6274351" cy="4031833"/>
          </a:xfrm>
          <a:prstGeom prst="rect">
            <a:avLst/>
          </a:prstGeom>
          <a:noFill/>
          <a:ln>
            <a:noFill/>
          </a:ln>
        </p:spPr>
        <p:txBody>
          <a:bodyPr spcFirstLastPara="1" wrap="square" lIns="91425" tIns="45700" rIns="91425" bIns="45700" anchor="t" anchorCtr="0">
            <a:spAutoFit/>
          </a:bodyPr>
          <a:lstStyle/>
          <a:p>
            <a:r>
              <a:rPr lang="en-US" sz="1600" dirty="0"/>
              <a:t>¡</a:t>
            </a:r>
            <a:r>
              <a:rPr lang="en-US" sz="1600" dirty="0" err="1"/>
              <a:t>Felicidades</a:t>
            </a:r>
            <a:r>
              <a:rPr lang="en-US" sz="1600" dirty="0"/>
              <a:t>, </a:t>
            </a:r>
            <a:r>
              <a:rPr lang="en-US" sz="1600" dirty="0" err="1"/>
              <a:t>usted</a:t>
            </a:r>
            <a:r>
              <a:rPr lang="en-US" sz="1600" dirty="0"/>
              <a:t> ha </a:t>
            </a:r>
            <a:r>
              <a:rPr lang="en-US" sz="1600" dirty="0" err="1"/>
              <a:t>completado</a:t>
            </a:r>
            <a:r>
              <a:rPr lang="en-US" sz="1600" dirty="0"/>
              <a:t> </a:t>
            </a:r>
            <a:r>
              <a:rPr lang="en-US" sz="1600" dirty="0" err="1"/>
              <a:t>el</a:t>
            </a:r>
            <a:r>
              <a:rPr lang="en-US" sz="1600" dirty="0"/>
              <a:t> </a:t>
            </a:r>
            <a:r>
              <a:rPr lang="en-US" sz="1600" dirty="0" err="1"/>
              <a:t>Módulo</a:t>
            </a:r>
            <a:r>
              <a:rPr lang="en-US" sz="1600" dirty="0"/>
              <a:t> 2! </a:t>
            </a:r>
            <a:r>
              <a:rPr lang="en-US" sz="1600" dirty="0" err="1"/>
              <a:t>En</a:t>
            </a:r>
            <a:r>
              <a:rPr lang="en-US" sz="1600" dirty="0"/>
              <a:t> </a:t>
            </a:r>
            <a:r>
              <a:rPr lang="en-US" sz="1600" dirty="0" err="1"/>
              <a:t>este</a:t>
            </a:r>
            <a:r>
              <a:rPr lang="en-US" sz="1600" dirty="0"/>
              <a:t> </a:t>
            </a:r>
            <a:r>
              <a:rPr lang="en-US" sz="1600" dirty="0" err="1"/>
              <a:t>módulo</a:t>
            </a:r>
            <a:r>
              <a:rPr lang="en-US" sz="1600" dirty="0"/>
              <a:t> </a:t>
            </a:r>
            <a:r>
              <a:rPr lang="en-US" sz="1600" dirty="0" err="1"/>
              <a:t>hemos</a:t>
            </a:r>
            <a:r>
              <a:rPr lang="en-US" sz="1600" dirty="0"/>
              <a:t> </a:t>
            </a:r>
            <a:r>
              <a:rPr lang="en-US" sz="1600" dirty="0" err="1"/>
              <a:t>aprendido</a:t>
            </a:r>
            <a:r>
              <a:rPr lang="en-US" sz="1600" dirty="0"/>
              <a:t> a </a:t>
            </a:r>
            <a:r>
              <a:rPr lang="en-US" sz="1600" dirty="0" err="1"/>
              <a:t>analizar</a:t>
            </a:r>
            <a:r>
              <a:rPr lang="en-US" sz="1600" dirty="0"/>
              <a:t> </a:t>
            </a:r>
            <a:r>
              <a:rPr lang="en-US" sz="1600" dirty="0" err="1"/>
              <a:t>los</a:t>
            </a:r>
            <a:r>
              <a:rPr lang="en-US" sz="1600" dirty="0"/>
              <a:t> </a:t>
            </a:r>
            <a:r>
              <a:rPr lang="en-US" sz="1600" dirty="0" err="1"/>
              <a:t>eventos</a:t>
            </a:r>
            <a:r>
              <a:rPr lang="en-US" sz="1600" dirty="0"/>
              <a:t> de un </a:t>
            </a:r>
            <a:r>
              <a:rPr lang="en-US" sz="1600" dirty="0" err="1"/>
              <a:t>accidente</a:t>
            </a:r>
            <a:r>
              <a:rPr lang="en-US" sz="1600" dirty="0"/>
              <a:t> al </a:t>
            </a:r>
            <a:r>
              <a:rPr lang="en-US" sz="1600" dirty="0" err="1"/>
              <a:t>desarrollar</a:t>
            </a:r>
            <a:r>
              <a:rPr lang="en-US" sz="1600" dirty="0"/>
              <a:t> primero la </a:t>
            </a:r>
            <a:r>
              <a:rPr lang="en-US" sz="1600" dirty="0" err="1"/>
              <a:t>secuencia</a:t>
            </a:r>
            <a:r>
              <a:rPr lang="en-US" sz="1600" dirty="0"/>
              <a:t> de </a:t>
            </a:r>
            <a:r>
              <a:rPr lang="en-US" sz="1600" dirty="0" err="1"/>
              <a:t>eventos</a:t>
            </a:r>
            <a:r>
              <a:rPr lang="en-US" sz="1600" dirty="0"/>
              <a:t> y </a:t>
            </a:r>
            <a:r>
              <a:rPr lang="en-US" sz="1600" dirty="0" err="1"/>
              <a:t>luego</a:t>
            </a:r>
            <a:r>
              <a:rPr lang="en-US" sz="1600" dirty="0"/>
              <a:t> </a:t>
            </a:r>
            <a:r>
              <a:rPr lang="en-US" sz="1600" dirty="0" err="1"/>
              <a:t>determinar</a:t>
            </a:r>
            <a:r>
              <a:rPr lang="en-US" sz="1600" dirty="0"/>
              <a:t> las </a:t>
            </a:r>
            <a:r>
              <a:rPr lang="en-US" sz="1600" dirty="0" err="1"/>
              <a:t>causas</a:t>
            </a:r>
            <a:r>
              <a:rPr lang="en-US" sz="1600" dirty="0"/>
              <a:t>. </a:t>
            </a:r>
            <a:r>
              <a:rPr lang="en-US" sz="1600" dirty="0" err="1"/>
              <a:t>Trabajamos</a:t>
            </a:r>
            <a:r>
              <a:rPr lang="en-US" sz="1600" dirty="0"/>
              <a:t> </a:t>
            </a:r>
            <a:r>
              <a:rPr lang="en-US" sz="1600" dirty="0" err="1"/>
              <a:t>en</a:t>
            </a:r>
            <a:r>
              <a:rPr lang="en-US" sz="1600" dirty="0"/>
              <a:t> un </a:t>
            </a:r>
            <a:r>
              <a:rPr lang="en-US" sz="1600" dirty="0" err="1"/>
              <a:t>análisis</a:t>
            </a:r>
            <a:r>
              <a:rPr lang="en-US" sz="1600" dirty="0"/>
              <a:t> de la </a:t>
            </a:r>
            <a:r>
              <a:rPr lang="en-US" sz="1600" dirty="0" err="1"/>
              <a:t>lesión</a:t>
            </a:r>
            <a:r>
              <a:rPr lang="en-US" sz="1600" dirty="0"/>
              <a:t>, </a:t>
            </a:r>
            <a:r>
              <a:rPr lang="en-US" sz="1600" dirty="0" err="1"/>
              <a:t>el</a:t>
            </a:r>
            <a:r>
              <a:rPr lang="en-US" sz="1600" dirty="0"/>
              <a:t> </a:t>
            </a:r>
            <a:r>
              <a:rPr lang="en-US" sz="1600" dirty="0" err="1"/>
              <a:t>evento</a:t>
            </a:r>
            <a:r>
              <a:rPr lang="en-US" sz="1600" dirty="0"/>
              <a:t> y </a:t>
            </a:r>
            <a:r>
              <a:rPr lang="en-US" sz="1600" dirty="0" err="1"/>
              <a:t>el</a:t>
            </a:r>
            <a:r>
              <a:rPr lang="en-US" sz="1600" dirty="0"/>
              <a:t> </a:t>
            </a:r>
            <a:r>
              <a:rPr lang="en-US" sz="1600" dirty="0" err="1"/>
              <a:t>sistema</a:t>
            </a:r>
            <a:r>
              <a:rPr lang="en-US" sz="1600" dirty="0"/>
              <a:t> de </a:t>
            </a:r>
            <a:r>
              <a:rPr lang="en-US" sz="1600" dirty="0" err="1"/>
              <a:t>seguridad</a:t>
            </a:r>
            <a:r>
              <a:rPr lang="en-US" sz="1600" dirty="0"/>
              <a:t> para </a:t>
            </a:r>
            <a:r>
              <a:rPr lang="en-US" sz="1600" dirty="0" err="1"/>
              <a:t>ayudar</a:t>
            </a:r>
            <a:r>
              <a:rPr lang="en-US" sz="1600" dirty="0"/>
              <a:t> a </a:t>
            </a:r>
            <a:r>
              <a:rPr lang="en-US" sz="1600" dirty="0" err="1"/>
              <a:t>identificar</a:t>
            </a:r>
            <a:r>
              <a:rPr lang="en-US" sz="1600" dirty="0"/>
              <a:t> las </a:t>
            </a:r>
            <a:r>
              <a:rPr lang="en-US" sz="1600" dirty="0" err="1"/>
              <a:t>causas</a:t>
            </a:r>
            <a:r>
              <a:rPr lang="en-US" sz="1600" dirty="0"/>
              <a:t> </a:t>
            </a:r>
            <a:r>
              <a:rPr lang="en-US" sz="1600" dirty="0" err="1"/>
              <a:t>superficiales</a:t>
            </a:r>
            <a:r>
              <a:rPr lang="en-US" sz="1600" dirty="0"/>
              <a:t> y </a:t>
            </a:r>
            <a:r>
              <a:rPr lang="en-US" sz="1600" dirty="0" err="1"/>
              <a:t>raíz</a:t>
            </a:r>
            <a:r>
              <a:rPr lang="en-US" sz="1600" dirty="0"/>
              <a:t> del </a:t>
            </a:r>
            <a:r>
              <a:rPr lang="en-US" sz="1600" dirty="0" err="1"/>
              <a:t>accidente</a:t>
            </a:r>
            <a:r>
              <a:rPr lang="en-US" sz="1600" dirty="0"/>
              <a:t>. </a:t>
            </a:r>
            <a:r>
              <a:rPr lang="en-US" sz="1600" dirty="0" err="1"/>
              <a:t>Aprendimos</a:t>
            </a:r>
            <a:r>
              <a:rPr lang="en-US" sz="1600" dirty="0"/>
              <a:t> que </a:t>
            </a:r>
            <a:r>
              <a:rPr lang="en-US" sz="1600" dirty="0" err="1"/>
              <a:t>llegar</a:t>
            </a:r>
            <a:r>
              <a:rPr lang="en-US" sz="1600" dirty="0"/>
              <a:t> a las </a:t>
            </a:r>
            <a:r>
              <a:rPr lang="en-US" sz="1600" dirty="0" err="1"/>
              <a:t>causas</a:t>
            </a:r>
            <a:r>
              <a:rPr lang="en-US" sz="1600" dirty="0"/>
              <a:t> </a:t>
            </a:r>
            <a:r>
              <a:rPr lang="en-US" sz="1600" dirty="0" err="1"/>
              <a:t>raíz</a:t>
            </a:r>
            <a:r>
              <a:rPr lang="en-US" sz="1600" dirty="0"/>
              <a:t> de un </a:t>
            </a:r>
            <a:r>
              <a:rPr lang="en-US" sz="1600" dirty="0" err="1"/>
              <a:t>accidente</a:t>
            </a:r>
            <a:r>
              <a:rPr lang="en-US" sz="1600" dirty="0"/>
              <a:t> </a:t>
            </a:r>
            <a:r>
              <a:rPr lang="en-US" sz="1600" dirty="0" err="1"/>
              <a:t>ayudará</a:t>
            </a:r>
            <a:r>
              <a:rPr lang="en-US" sz="1600" dirty="0"/>
              <a:t> a </a:t>
            </a:r>
            <a:r>
              <a:rPr lang="en-US" sz="1600" dirty="0" err="1"/>
              <a:t>identificar</a:t>
            </a:r>
            <a:r>
              <a:rPr lang="en-US" sz="1600" dirty="0"/>
              <a:t> </a:t>
            </a:r>
            <a:r>
              <a:rPr lang="en-US" sz="1600" dirty="0" err="1"/>
              <a:t>los</a:t>
            </a:r>
            <a:r>
              <a:rPr lang="en-US" sz="1600" dirty="0"/>
              <a:t> puntos </a:t>
            </a:r>
            <a:r>
              <a:rPr lang="en-US" sz="1600" dirty="0" err="1"/>
              <a:t>débiles</a:t>
            </a:r>
            <a:r>
              <a:rPr lang="en-US" sz="1600" dirty="0"/>
              <a:t> del </a:t>
            </a:r>
            <a:r>
              <a:rPr lang="en-US" sz="1600" dirty="0" err="1"/>
              <a:t>sistema</a:t>
            </a:r>
            <a:r>
              <a:rPr lang="en-US" sz="1600" dirty="0"/>
              <a:t>; y al </a:t>
            </a:r>
            <a:r>
              <a:rPr lang="en-US" sz="1600" dirty="0" err="1"/>
              <a:t>solucionarlos</a:t>
            </a:r>
            <a:r>
              <a:rPr lang="en-US" sz="1600" dirty="0"/>
              <a:t>, ¡</a:t>
            </a:r>
            <a:r>
              <a:rPr lang="en-US" sz="1600" dirty="0" err="1"/>
              <a:t>podemos</a:t>
            </a:r>
            <a:r>
              <a:rPr lang="en-US" sz="1600" dirty="0"/>
              <a:t> </a:t>
            </a:r>
            <a:r>
              <a:rPr lang="en-US" sz="1600" dirty="0" err="1"/>
              <a:t>proporcionar</a:t>
            </a:r>
            <a:r>
              <a:rPr lang="en-US" sz="1600" dirty="0"/>
              <a:t> un </a:t>
            </a:r>
            <a:r>
              <a:rPr lang="en-US" sz="1600" dirty="0" err="1"/>
              <a:t>mejor</a:t>
            </a:r>
            <a:r>
              <a:rPr lang="en-US" sz="1600" dirty="0"/>
              <a:t> </a:t>
            </a:r>
            <a:r>
              <a:rPr lang="en-US" sz="1600" dirty="0" err="1"/>
              <a:t>entorno</a:t>
            </a:r>
            <a:r>
              <a:rPr lang="en-US" sz="1600" dirty="0"/>
              <a:t> de </a:t>
            </a:r>
            <a:r>
              <a:rPr lang="en-US" sz="1600" dirty="0" err="1"/>
              <a:t>trabajo</a:t>
            </a:r>
            <a:r>
              <a:rPr lang="en-US" sz="1600" dirty="0"/>
              <a:t> para </a:t>
            </a:r>
            <a:r>
              <a:rPr lang="en-US" sz="1600" dirty="0" err="1"/>
              <a:t>todos</a:t>
            </a:r>
            <a:r>
              <a:rPr lang="en-US" sz="1600" dirty="0"/>
              <a:t> al </a:t>
            </a:r>
            <a:r>
              <a:rPr lang="en-US" sz="1600" dirty="0" err="1"/>
              <a:t>prevenir</a:t>
            </a:r>
            <a:r>
              <a:rPr lang="en-US" sz="1600" dirty="0"/>
              <a:t> </a:t>
            </a:r>
            <a:r>
              <a:rPr lang="en-US" sz="1600" dirty="0" err="1"/>
              <a:t>los</a:t>
            </a:r>
            <a:r>
              <a:rPr lang="en-US" sz="1600" dirty="0"/>
              <a:t> </a:t>
            </a:r>
            <a:r>
              <a:rPr lang="en-US" sz="1600" dirty="0" err="1"/>
              <a:t>accidentes</a:t>
            </a:r>
            <a:r>
              <a:rPr lang="en-US" sz="1600" dirty="0"/>
              <a:t>! Y, </a:t>
            </a:r>
            <a:r>
              <a:rPr lang="en-US" sz="1600" dirty="0" err="1"/>
              <a:t>por</a:t>
            </a:r>
            <a:r>
              <a:rPr lang="en-US" sz="1600" dirty="0"/>
              <a:t> </a:t>
            </a:r>
            <a:r>
              <a:rPr lang="en-US" sz="1600" dirty="0" err="1"/>
              <a:t>último</a:t>
            </a:r>
            <a:r>
              <a:rPr lang="en-US" sz="1600" dirty="0"/>
              <a:t>, ha </a:t>
            </a:r>
            <a:r>
              <a:rPr lang="en-US" sz="1600" dirty="0" err="1"/>
              <a:t>practicado</a:t>
            </a:r>
            <a:r>
              <a:rPr lang="en-US" sz="1600" dirty="0"/>
              <a:t> la </a:t>
            </a:r>
            <a:r>
              <a:rPr lang="en-US" sz="1600" dirty="0" err="1"/>
              <a:t>aplicación</a:t>
            </a:r>
            <a:r>
              <a:rPr lang="en-US" sz="1600" dirty="0"/>
              <a:t> de sus </a:t>
            </a:r>
            <a:r>
              <a:rPr lang="en-US" sz="1600" dirty="0" err="1"/>
              <a:t>conocimientos</a:t>
            </a:r>
            <a:r>
              <a:rPr lang="en-US" sz="1600" dirty="0"/>
              <a:t> con </a:t>
            </a:r>
            <a:r>
              <a:rPr lang="en-US" sz="1600" dirty="0" err="1"/>
              <a:t>el</a:t>
            </a:r>
            <a:r>
              <a:rPr lang="en-US" sz="1600" dirty="0"/>
              <a:t> </a:t>
            </a:r>
            <a:r>
              <a:rPr lang="en-US" sz="1600" dirty="0" err="1"/>
              <a:t>accidente</a:t>
            </a:r>
            <a:r>
              <a:rPr lang="en-US" sz="1600" dirty="0"/>
              <a:t> </a:t>
            </a:r>
            <a:r>
              <a:rPr lang="en-US" sz="1600" dirty="0" err="1"/>
              <a:t>registrado</a:t>
            </a:r>
            <a:r>
              <a:rPr lang="en-US" sz="1600" dirty="0"/>
              <a:t>.</a:t>
            </a:r>
          </a:p>
          <a:p>
            <a:r>
              <a:rPr lang="en-US" sz="1600" dirty="0"/>
              <a:t> </a:t>
            </a:r>
          </a:p>
          <a:p>
            <a:r>
              <a:rPr lang="en-US" sz="1600" dirty="0"/>
              <a:t>¡</a:t>
            </a:r>
            <a:r>
              <a:rPr lang="en-US" sz="1600" dirty="0" err="1"/>
              <a:t>Ahora</a:t>
            </a:r>
            <a:r>
              <a:rPr lang="en-US" sz="1600" dirty="0"/>
              <a:t>, es </a:t>
            </a:r>
            <a:r>
              <a:rPr lang="en-US" sz="1600" dirty="0" err="1"/>
              <a:t>el</a:t>
            </a:r>
            <a:r>
              <a:rPr lang="en-US" sz="1600" dirty="0"/>
              <a:t> </a:t>
            </a:r>
            <a:r>
              <a:rPr lang="en-US" sz="1600" dirty="0" err="1"/>
              <a:t>momento</a:t>
            </a:r>
            <a:r>
              <a:rPr lang="en-US" sz="1600" dirty="0"/>
              <a:t> de </a:t>
            </a:r>
            <a:r>
              <a:rPr lang="en-US" sz="1600" dirty="0" err="1"/>
              <a:t>aprender</a:t>
            </a:r>
            <a:r>
              <a:rPr lang="en-US" sz="1600" dirty="0"/>
              <a:t> a </a:t>
            </a:r>
            <a:r>
              <a:rPr lang="en-US" sz="1600" dirty="0" err="1"/>
              <a:t>realizar</a:t>
            </a:r>
            <a:r>
              <a:rPr lang="en-US" sz="1600" dirty="0"/>
              <a:t> </a:t>
            </a:r>
            <a:r>
              <a:rPr lang="en-US" sz="1600" dirty="0" err="1"/>
              <a:t>recomendaciones</a:t>
            </a:r>
            <a:r>
              <a:rPr lang="en-US" sz="1600" dirty="0"/>
              <a:t> y </a:t>
            </a:r>
            <a:r>
              <a:rPr lang="en-US" sz="1600" dirty="0" err="1"/>
              <a:t>utilizar</a:t>
            </a:r>
            <a:r>
              <a:rPr lang="en-US" sz="1600" dirty="0"/>
              <a:t> la </a:t>
            </a:r>
            <a:r>
              <a:rPr lang="en-US" sz="1600" dirty="0" err="1"/>
              <a:t>información</a:t>
            </a:r>
            <a:r>
              <a:rPr lang="en-US" sz="1600" dirty="0"/>
              <a:t> que </a:t>
            </a:r>
            <a:r>
              <a:rPr lang="en-US" sz="1600" dirty="0" err="1"/>
              <a:t>hemos</a:t>
            </a:r>
            <a:r>
              <a:rPr lang="en-US" sz="1600" dirty="0"/>
              <a:t> </a:t>
            </a:r>
            <a:r>
              <a:rPr lang="en-US" sz="1600" dirty="0" err="1"/>
              <a:t>reunido</a:t>
            </a:r>
            <a:r>
              <a:rPr lang="en-US" sz="1600" dirty="0"/>
              <a:t> y </a:t>
            </a:r>
            <a:r>
              <a:rPr lang="en-US" sz="1600" dirty="0" err="1"/>
              <a:t>analizado</a:t>
            </a:r>
            <a:r>
              <a:rPr lang="en-US" sz="1600" dirty="0"/>
              <a:t> para </a:t>
            </a:r>
            <a:r>
              <a:rPr lang="en-US" sz="1600" dirty="0" err="1"/>
              <a:t>escribir</a:t>
            </a:r>
            <a:r>
              <a:rPr lang="en-US" sz="1600" dirty="0"/>
              <a:t> un </a:t>
            </a:r>
            <a:r>
              <a:rPr lang="en-US" sz="1600" dirty="0" err="1"/>
              <a:t>informe</a:t>
            </a:r>
            <a:r>
              <a:rPr lang="en-US" sz="1600" dirty="0"/>
              <a:t>! </a:t>
            </a:r>
            <a:r>
              <a:rPr lang="en-US" sz="1600" dirty="0" err="1"/>
              <a:t>Haga</a:t>
            </a:r>
            <a:r>
              <a:rPr lang="en-US" sz="1600" dirty="0"/>
              <a:t> </a:t>
            </a:r>
            <a:r>
              <a:rPr lang="en-US" sz="1600" dirty="0" err="1"/>
              <a:t>clic</a:t>
            </a:r>
            <a:r>
              <a:rPr lang="en-US" sz="1600" dirty="0"/>
              <a:t> </a:t>
            </a:r>
            <a:r>
              <a:rPr lang="en-US" sz="1600" dirty="0" err="1"/>
              <a:t>en</a:t>
            </a:r>
            <a:r>
              <a:rPr lang="en-US" sz="1600" dirty="0"/>
              <a:t> la </a:t>
            </a:r>
            <a:r>
              <a:rPr lang="en-US" sz="1600" dirty="0" err="1"/>
              <a:t>flecha</a:t>
            </a:r>
            <a:r>
              <a:rPr lang="en-US" sz="1600" dirty="0"/>
              <a:t> a la </a:t>
            </a:r>
            <a:r>
              <a:rPr lang="en-US" sz="1600" dirty="0" err="1"/>
              <a:t>derecha</a:t>
            </a:r>
            <a:r>
              <a:rPr lang="en-US" sz="1600" dirty="0"/>
              <a:t> para </a:t>
            </a:r>
            <a:r>
              <a:rPr lang="en-US" sz="1600" dirty="0" err="1"/>
              <a:t>continuar</a:t>
            </a:r>
            <a:r>
              <a:rPr lang="en-US" sz="1600" dirty="0"/>
              <a:t> con </a:t>
            </a:r>
            <a:r>
              <a:rPr lang="en-US" sz="1600" dirty="0" err="1"/>
              <a:t>el</a:t>
            </a:r>
            <a:r>
              <a:rPr lang="en-US" sz="1600" dirty="0"/>
              <a:t> </a:t>
            </a:r>
            <a:r>
              <a:rPr lang="en-US" sz="1600" dirty="0" err="1"/>
              <a:t>módulo</a:t>
            </a:r>
            <a:r>
              <a:rPr lang="en-US" sz="1600" dirty="0"/>
              <a:t> 3.</a:t>
            </a:r>
          </a:p>
        </p:txBody>
      </p:sp>
      <p:pic>
        <p:nvPicPr>
          <p:cNvPr id="3" name="Picture 2">
            <a:extLst>
              <a:ext uri="{FF2B5EF4-FFF2-40B4-BE49-F238E27FC236}">
                <a16:creationId xmlns:a16="http://schemas.microsoft.com/office/drawing/2014/main" id="{D817C892-12D8-4D15-8A5F-229B2A028DB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34" y="17583"/>
            <a:ext cx="5485392" cy="5892275"/>
          </a:xfrm>
          <a:prstGeom prst="rect">
            <a:avLst/>
          </a:prstGeom>
        </p:spPr>
      </p:pic>
      <p:sp>
        <p:nvSpPr>
          <p:cNvPr id="2" name="Google Shape;102;p2">
            <a:extLst>
              <a:ext uri="{FF2B5EF4-FFF2-40B4-BE49-F238E27FC236}">
                <a16:creationId xmlns:a16="http://schemas.microsoft.com/office/drawing/2014/main" id="{43F6DCCD-DAEE-4F10-DA64-B69FE38DC73B}"/>
              </a:ext>
            </a:extLst>
          </p:cNvPr>
          <p:cNvSpPr txBox="1"/>
          <p:nvPr/>
        </p:nvSpPr>
        <p:spPr>
          <a:xfrm>
            <a:off x="202630" y="5960955"/>
            <a:ext cx="7063932"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INVESTIGACIÓN DE ACCIDENTES: </a:t>
            </a:r>
            <a:br>
              <a:rPr lang="en-US" sz="2800" b="1" i="1" u="none" strike="noStrike" cap="none" dirty="0">
                <a:solidFill>
                  <a:schemeClr val="lt1"/>
                </a:solidFill>
                <a:latin typeface="Verdana"/>
                <a:ea typeface="Verdana"/>
                <a:cs typeface="Verdana"/>
                <a:sym typeface="Verdana"/>
              </a:rPr>
            </a:br>
            <a:r>
              <a:rPr lang="en-US" sz="2800" b="1" i="1" u="none" strike="noStrike" cap="none" dirty="0" err="1">
                <a:solidFill>
                  <a:schemeClr val="lt1"/>
                </a:solidFill>
                <a:latin typeface="Verdana"/>
                <a:ea typeface="Verdana"/>
                <a:cs typeface="Verdana"/>
                <a:sym typeface="Verdana"/>
              </a:rPr>
              <a:t>análisis</a:t>
            </a:r>
            <a:r>
              <a:rPr lang="en-US" sz="2800" b="1" i="1" u="none" strike="noStrike" cap="none" dirty="0">
                <a:solidFill>
                  <a:schemeClr val="lt1"/>
                </a:solidFill>
                <a:latin typeface="Verdana"/>
                <a:ea typeface="Verdana"/>
                <a:cs typeface="Verdana"/>
                <a:sym typeface="Verdana"/>
              </a:rPr>
              <a:t> de </a:t>
            </a:r>
            <a:r>
              <a:rPr lang="en-US" sz="2800" b="1" i="1" u="none" strike="noStrike" cap="none" dirty="0" err="1">
                <a:solidFill>
                  <a:schemeClr val="lt1"/>
                </a:solidFill>
                <a:latin typeface="Verdana"/>
                <a:ea typeface="Verdana"/>
                <a:cs typeface="Verdana"/>
                <a:sym typeface="Verdana"/>
              </a:rPr>
              <a:t>los</a:t>
            </a:r>
            <a:r>
              <a:rPr lang="en-US" sz="2800" b="1" i="1" u="none" strike="noStrike" cap="none" dirty="0">
                <a:solidFill>
                  <a:schemeClr val="lt1"/>
                </a:solidFill>
                <a:latin typeface="Verdana"/>
                <a:ea typeface="Verdana"/>
                <a:cs typeface="Verdana"/>
                <a:sym typeface="Verdana"/>
              </a:rPr>
              <a:t> </a:t>
            </a:r>
            <a:r>
              <a:rPr lang="en-US" sz="2800" b="1" i="1" u="none" strike="noStrike" cap="none" dirty="0" err="1">
                <a:solidFill>
                  <a:schemeClr val="lt1"/>
                </a:solidFill>
                <a:latin typeface="Verdana"/>
                <a:ea typeface="Verdana"/>
                <a:cs typeface="Verdana"/>
                <a:sym typeface="Verdana"/>
              </a:rPr>
              <a:t>hechos</a:t>
            </a:r>
            <a:r>
              <a:rPr lang="en-US" sz="2800" b="1" i="1" u="none" strike="noStrike" cap="none" dirty="0">
                <a:solidFill>
                  <a:schemeClr val="lt1"/>
                </a:solidFill>
                <a:latin typeface="Verdana"/>
                <a:ea typeface="Verdana"/>
                <a:cs typeface="Verdana"/>
                <a:sym typeface="Verdana"/>
              </a:rPr>
              <a:t> del </a:t>
            </a:r>
            <a:r>
              <a:rPr lang="en-US" sz="2800" b="1" i="1" u="none" strike="noStrike" cap="none" dirty="0" err="1">
                <a:solidFill>
                  <a:schemeClr val="lt1"/>
                </a:solidFill>
                <a:latin typeface="Verdana"/>
                <a:ea typeface="Verdana"/>
                <a:cs typeface="Verdana"/>
                <a:sym typeface="Verdana"/>
              </a:rPr>
              <a:t>evento</a:t>
            </a:r>
            <a:endParaRPr sz="1400" b="0" i="0" u="none" strike="noStrike" cap="none" dirty="0">
              <a:solidFill>
                <a:srgbClr val="000000"/>
              </a:solidFill>
              <a:latin typeface="Arial"/>
              <a:ea typeface="Arial"/>
              <a:cs typeface="Arial"/>
              <a:sym typeface="Arial"/>
            </a:endParaRPr>
          </a:p>
        </p:txBody>
      </p:sp>
      <p:pic>
        <p:nvPicPr>
          <p:cNvPr id="10" name="Picture 9" descr="Módulo 2">
            <a:extLst>
              <a:ext uri="{FF2B5EF4-FFF2-40B4-BE49-F238E27FC236}">
                <a16:creationId xmlns:a16="http://schemas.microsoft.com/office/drawing/2014/main" id="{1DCD2CCB-34D4-4E44-B23E-55A524E66F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1188" y="5931125"/>
            <a:ext cx="4080812" cy="1000200"/>
          </a:xfrm>
          <a:prstGeom prst="rect">
            <a:avLst/>
          </a:prstGeom>
        </p:spPr>
      </p:pic>
    </p:spTree>
    <p:extLst>
      <p:ext uri="{BB962C8B-B14F-4D97-AF65-F5344CB8AC3E}">
        <p14:creationId xmlns:p14="http://schemas.microsoft.com/office/powerpoint/2010/main" val="37069374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a:extLst>
              <a:ext uri="{C183D7F6-B498-43B3-948B-1728B52AA6E4}">
                <adec:decorative xmlns:adec="http://schemas.microsoft.com/office/drawing/2017/decorative" val="1"/>
              </a:ext>
            </a:extLst>
          </p:cNvPr>
          <p:cNvPicPr preferRelativeResize="0"/>
          <p:nvPr/>
        </p:nvPicPr>
        <p:blipFill rotWithShape="1">
          <a:blip r:embed="rId3">
            <a:alphaModFix/>
            <a:extLst>
              <a:ext uri="{28A0092B-C50C-407E-A947-70E740481C1C}">
                <a14:useLocalDpi xmlns:a14="http://schemas.microsoft.com/office/drawing/2010/main" val="0"/>
              </a:ext>
            </a:extLst>
          </a:blip>
          <a:srcRect/>
          <a:stretch/>
        </p:blipFill>
        <p:spPr>
          <a:xfrm>
            <a:off x="0" y="0"/>
            <a:ext cx="12169791" cy="6857998"/>
          </a:xfrm>
          <a:prstGeom prst="rect">
            <a:avLst/>
          </a:prstGeom>
          <a:noFill/>
          <a:ln>
            <a:noFill/>
          </a:ln>
        </p:spPr>
      </p:pic>
      <p:sp>
        <p:nvSpPr>
          <p:cNvPr id="92" name="Google Shape;92;p1">
            <a:extLst>
              <a:ext uri="{C183D7F6-B498-43B3-948B-1728B52AA6E4}">
                <adec:decorative xmlns:adec="http://schemas.microsoft.com/office/drawing/2017/decorative" val="1"/>
              </a:ext>
            </a:extLst>
          </p:cNvPr>
          <p:cNvSpPr/>
          <p:nvPr/>
        </p:nvSpPr>
        <p:spPr>
          <a:xfrm>
            <a:off x="0" y="2542903"/>
            <a:ext cx="12192000" cy="2272938"/>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3" name="Google Shape;93;p1"/>
          <p:cNvSpPr txBox="1">
            <a:spLocks noGrp="1"/>
          </p:cNvSpPr>
          <p:nvPr>
            <p:ph type="title" idx="4294967295"/>
          </p:nvPr>
        </p:nvSpPr>
        <p:spPr>
          <a:xfrm>
            <a:off x="0" y="2789243"/>
            <a:ext cx="12192000" cy="70788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4000"/>
              <a:buFont typeface="Arial"/>
              <a:buNone/>
              <a:tabLst/>
              <a:defRPr/>
            </a:pPr>
            <a:r>
              <a:rPr kumimoji="0" lang="en-US" sz="4000" b="1" i="0" u="none" strike="noStrike" kern="0" cap="none" spc="0" normalizeH="0" baseline="0" noProof="0" dirty="0">
                <a:ln>
                  <a:noFill/>
                </a:ln>
                <a:solidFill>
                  <a:schemeClr val="lt1"/>
                </a:solidFill>
                <a:effectLst/>
                <a:uLnTx/>
                <a:uFillTx/>
                <a:latin typeface="Verdana"/>
                <a:ea typeface="Verdana"/>
                <a:cs typeface="Verdana"/>
                <a:sym typeface="Verdana"/>
              </a:rPr>
              <a:t>INVESTIGACIÓN DE ACCIDENTES</a:t>
            </a:r>
          </a:p>
        </p:txBody>
      </p:sp>
      <p:sp>
        <p:nvSpPr>
          <p:cNvPr id="94" name="Google Shape;94;p1"/>
          <p:cNvSpPr txBox="1"/>
          <p:nvPr/>
        </p:nvSpPr>
        <p:spPr>
          <a:xfrm>
            <a:off x="-1" y="3558684"/>
            <a:ext cx="12192001" cy="13233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000" b="1" i="0" u="none" strike="noStrike" cap="none" dirty="0" err="1">
                <a:solidFill>
                  <a:schemeClr val="lt1"/>
                </a:solidFill>
                <a:latin typeface="Verdana"/>
                <a:ea typeface="Verdana"/>
                <a:cs typeface="Verdana"/>
                <a:sym typeface="Verdana"/>
              </a:rPr>
              <a:t>Módulo</a:t>
            </a:r>
            <a:r>
              <a:rPr lang="en-US" sz="4000" b="1" i="0" u="none" strike="noStrike" cap="none" dirty="0">
                <a:solidFill>
                  <a:schemeClr val="lt1"/>
                </a:solidFill>
                <a:latin typeface="Verdana"/>
                <a:ea typeface="Verdana"/>
                <a:cs typeface="Verdana"/>
                <a:sym typeface="Verdana"/>
              </a:rPr>
              <a:t> 3: </a:t>
            </a:r>
            <a:r>
              <a:rPr lang="en-US" sz="4000" b="1" i="1" dirty="0" err="1">
                <a:solidFill>
                  <a:schemeClr val="lt1"/>
                </a:solidFill>
                <a:latin typeface="Verdana"/>
                <a:ea typeface="Verdana"/>
                <a:cs typeface="Verdana"/>
                <a:sym typeface="Verdana"/>
              </a:rPr>
              <a:t>Puesta</a:t>
            </a:r>
            <a:r>
              <a:rPr lang="en-US" sz="4000" b="1" i="1" dirty="0">
                <a:solidFill>
                  <a:schemeClr val="lt1"/>
                </a:solidFill>
                <a:latin typeface="Verdana"/>
                <a:ea typeface="Verdana"/>
                <a:cs typeface="Verdana"/>
                <a:sym typeface="Verdana"/>
              </a:rPr>
              <a:t> </a:t>
            </a:r>
            <a:r>
              <a:rPr lang="en-US" sz="4000" b="1" i="1" dirty="0" err="1">
                <a:solidFill>
                  <a:schemeClr val="lt1"/>
                </a:solidFill>
                <a:latin typeface="Verdana"/>
                <a:ea typeface="Verdana"/>
                <a:cs typeface="Verdana"/>
                <a:sym typeface="Verdana"/>
              </a:rPr>
              <a:t>en</a:t>
            </a:r>
            <a:r>
              <a:rPr lang="en-US" sz="4000" b="1" i="1" dirty="0">
                <a:solidFill>
                  <a:schemeClr val="lt1"/>
                </a:solidFill>
                <a:latin typeface="Verdana"/>
                <a:ea typeface="Verdana"/>
                <a:cs typeface="Verdana"/>
                <a:sym typeface="Verdana"/>
              </a:rPr>
              <a:t> </a:t>
            </a:r>
            <a:r>
              <a:rPr lang="en-US" sz="4000" b="1" i="1" dirty="0" err="1">
                <a:solidFill>
                  <a:schemeClr val="lt1"/>
                </a:solidFill>
                <a:latin typeface="Verdana"/>
                <a:ea typeface="Verdana"/>
                <a:cs typeface="Verdana"/>
                <a:sym typeface="Verdana"/>
              </a:rPr>
              <a:t>práctica</a:t>
            </a:r>
            <a:r>
              <a:rPr lang="en-US" sz="4000" b="1" i="1" dirty="0">
                <a:solidFill>
                  <a:schemeClr val="lt1"/>
                </a:solidFill>
                <a:latin typeface="Verdana"/>
                <a:ea typeface="Verdana"/>
                <a:cs typeface="Verdana"/>
                <a:sym typeface="Verdana"/>
              </a:rPr>
              <a:t> de las </a:t>
            </a:r>
            <a:r>
              <a:rPr lang="en-US" sz="4000" b="1" i="1" dirty="0" err="1">
                <a:solidFill>
                  <a:schemeClr val="lt1"/>
                </a:solidFill>
                <a:latin typeface="Verdana"/>
                <a:ea typeface="Verdana"/>
                <a:cs typeface="Verdana"/>
                <a:sym typeface="Verdana"/>
              </a:rPr>
              <a:t>soluciones</a:t>
            </a:r>
            <a:endParaRPr lang="en-US" sz="4000" b="0" i="0" u="none" strike="noStrike" cap="none" dirty="0">
              <a:solidFill>
                <a:srgbClr val="000000"/>
              </a:solidFill>
              <a:latin typeface="Arial"/>
              <a:ea typeface="Arial"/>
              <a:cs typeface="Arial"/>
              <a:sym typeface="Arial"/>
            </a:endParaRPr>
          </a:p>
        </p:txBody>
      </p:sp>
      <p:pic>
        <p:nvPicPr>
          <p:cNvPr id="3" name="Picture 2" descr="logotipo de Oregon OSHA">
            <a:extLst>
              <a:ext uri="{FF2B5EF4-FFF2-40B4-BE49-F238E27FC236}">
                <a16:creationId xmlns:a16="http://schemas.microsoft.com/office/drawing/2014/main" id="{30E31546-B882-42B9-8004-73C162EC3D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11317" y="125950"/>
            <a:ext cx="2596877" cy="1077704"/>
          </a:xfrm>
          <a:prstGeom prst="rect">
            <a:avLst/>
          </a:prstGeom>
        </p:spPr>
      </p:pic>
      <p:pic>
        <p:nvPicPr>
          <p:cNvPr id="2" name="Picture 1" descr="logotipo de DCBS">
            <a:extLst>
              <a:ext uri="{FF2B5EF4-FFF2-40B4-BE49-F238E27FC236}">
                <a16:creationId xmlns:a16="http://schemas.microsoft.com/office/drawing/2014/main" id="{F63DDCE1-53B8-9C63-920E-EC26AC09A6FA}"/>
              </a:ext>
            </a:extLst>
          </p:cNvPr>
          <p:cNvPicPr>
            <a:picLocks noChangeAspect="1"/>
          </p:cNvPicPr>
          <p:nvPr/>
        </p:nvPicPr>
        <p:blipFill>
          <a:blip r:embed="rId5"/>
          <a:srcRect/>
          <a:stretch/>
        </p:blipFill>
        <p:spPr>
          <a:xfrm>
            <a:off x="288505" y="260296"/>
            <a:ext cx="3080280" cy="1011156"/>
          </a:xfrm>
          <a:prstGeom prst="rect">
            <a:avLst/>
          </a:prstGeom>
        </p:spPr>
      </p:pic>
    </p:spTree>
    <p:extLst>
      <p:ext uri="{BB962C8B-B14F-4D97-AF65-F5344CB8AC3E}">
        <p14:creationId xmlns:p14="http://schemas.microsoft.com/office/powerpoint/2010/main" val="34040280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5" name="Title 4">
            <a:extLst>
              <a:ext uri="{FF2B5EF4-FFF2-40B4-BE49-F238E27FC236}">
                <a16:creationId xmlns:a16="http://schemas.microsoft.com/office/drawing/2014/main" id="{D4A10C42-8D2F-B6AF-2555-A8A15C7E6BF8}"/>
              </a:ext>
            </a:extLst>
          </p:cNvPr>
          <p:cNvSpPr txBox="1">
            <a:spLocks noGrp="1"/>
          </p:cNvSpPr>
          <p:nvPr>
            <p:ph type="title" idx="4294967295"/>
          </p:nvPr>
        </p:nvSpPr>
        <p:spPr>
          <a:xfrm>
            <a:off x="5719156" y="179726"/>
            <a:ext cx="6157912"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dk1"/>
                </a:solidFill>
                <a:effectLst/>
                <a:uLnTx/>
                <a:uFillTx/>
                <a:latin typeface="+mn-lt"/>
                <a:ea typeface="Calibri"/>
                <a:cs typeface="Calibri"/>
                <a:sym typeface="Calibri"/>
              </a:rPr>
              <a:t>¡Bienvenido al </a:t>
            </a:r>
            <a:r>
              <a:rPr kumimoji="0" lang="en-US" sz="2800" b="0" i="0" u="none" strike="noStrike" kern="0" cap="none" spc="0" normalizeH="0" baseline="0" noProof="0" dirty="0" err="1">
                <a:ln>
                  <a:noFill/>
                </a:ln>
                <a:solidFill>
                  <a:schemeClr val="dk1"/>
                </a:solidFill>
                <a:effectLst/>
                <a:uLnTx/>
                <a:uFillTx/>
                <a:latin typeface="+mn-lt"/>
                <a:ea typeface="Calibri"/>
                <a:cs typeface="Calibri"/>
                <a:sym typeface="Calibri"/>
              </a:rPr>
              <a:t>módulo</a:t>
            </a:r>
            <a:r>
              <a:rPr kumimoji="0" lang="en-US" sz="2800" b="0" i="0" u="none" strike="noStrike" kern="0" cap="none" spc="0" normalizeH="0" baseline="0" noProof="0" dirty="0">
                <a:ln>
                  <a:noFill/>
                </a:ln>
                <a:solidFill>
                  <a:schemeClr val="dk1"/>
                </a:solidFill>
                <a:effectLst/>
                <a:uLnTx/>
                <a:uFillTx/>
                <a:latin typeface="+mn-lt"/>
                <a:ea typeface="Calibri"/>
                <a:cs typeface="Calibri"/>
                <a:sym typeface="Calibri"/>
              </a:rPr>
              <a:t> 3!</a:t>
            </a:r>
            <a:endParaRPr kumimoji="0" lang="en-US"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4" name="Google Shape;104;p2"/>
          <p:cNvSpPr txBox="1"/>
          <p:nvPr/>
        </p:nvSpPr>
        <p:spPr>
          <a:xfrm>
            <a:off x="5719156" y="1034332"/>
            <a:ext cx="6274351" cy="3539390"/>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4800"/>
              <a:buFont typeface="Arial"/>
              <a:buNone/>
            </a:pPr>
            <a:r>
              <a:rPr lang="en-US" sz="1600" dirty="0" err="1"/>
              <a:t>Hemos</a:t>
            </a:r>
            <a:r>
              <a:rPr lang="en-US" sz="1600" dirty="0"/>
              <a:t> </a:t>
            </a:r>
            <a:r>
              <a:rPr lang="en-US" sz="1600" dirty="0" err="1"/>
              <a:t>llegado</a:t>
            </a:r>
            <a:r>
              <a:rPr lang="en-US" sz="1600" dirty="0"/>
              <a:t> a la </a:t>
            </a:r>
            <a:r>
              <a:rPr lang="en-US" sz="1600" dirty="0" err="1"/>
              <a:t>tercera</a:t>
            </a:r>
            <a:r>
              <a:rPr lang="en-US" sz="1600" dirty="0"/>
              <a:t> y </a:t>
            </a:r>
            <a:r>
              <a:rPr lang="en-US" sz="1600" dirty="0" err="1"/>
              <a:t>última</a:t>
            </a:r>
            <a:r>
              <a:rPr lang="en-US" sz="1600" dirty="0"/>
              <a:t> </a:t>
            </a:r>
            <a:r>
              <a:rPr lang="en-US" sz="1600" dirty="0" err="1"/>
              <a:t>tarea</a:t>
            </a:r>
            <a:r>
              <a:rPr lang="en-US" sz="1600" dirty="0"/>
              <a:t> principal del </a:t>
            </a:r>
            <a:r>
              <a:rPr lang="en-US" sz="1600" dirty="0" err="1"/>
              <a:t>proceso</a:t>
            </a:r>
            <a:r>
              <a:rPr lang="en-US" sz="1600" dirty="0"/>
              <a:t> de </a:t>
            </a:r>
            <a:r>
              <a:rPr lang="en-US" sz="1600" dirty="0" err="1"/>
              <a:t>Investigación</a:t>
            </a:r>
            <a:r>
              <a:rPr lang="en-US" sz="1600" dirty="0"/>
              <a:t> de </a:t>
            </a:r>
            <a:r>
              <a:rPr lang="en-US" sz="1600" dirty="0" err="1"/>
              <a:t>accidente</a:t>
            </a:r>
            <a:r>
              <a:rPr lang="en-US" sz="1600" dirty="0"/>
              <a:t>:</a:t>
            </a:r>
          </a:p>
          <a:p>
            <a:pPr marL="0" marR="0" lvl="0" indent="0" rtl="0">
              <a:lnSpc>
                <a:spcPct val="100000"/>
              </a:lnSpc>
              <a:spcBef>
                <a:spcPts val="0"/>
              </a:spcBef>
              <a:spcAft>
                <a:spcPts val="0"/>
              </a:spcAft>
              <a:buClr>
                <a:srgbClr val="000000"/>
              </a:buClr>
              <a:buSzPts val="4800"/>
              <a:buFont typeface="Arial"/>
              <a:buNone/>
            </a:pPr>
            <a:endParaRPr lang="en-US" sz="1600" dirty="0"/>
          </a:p>
          <a:p>
            <a:pPr marL="0" marR="0" lvl="0" indent="0" rtl="0">
              <a:lnSpc>
                <a:spcPct val="100000"/>
              </a:lnSpc>
              <a:spcBef>
                <a:spcPts val="0"/>
              </a:spcBef>
              <a:spcAft>
                <a:spcPts val="0"/>
              </a:spcAft>
              <a:buClr>
                <a:srgbClr val="000000"/>
              </a:buClr>
              <a:buSzPts val="4800"/>
              <a:buFont typeface="Arial"/>
              <a:buNone/>
            </a:pPr>
            <a:r>
              <a:rPr lang="en-US" sz="1600" dirty="0">
                <a:solidFill>
                  <a:schemeClr val="bg1">
                    <a:lumMod val="50000"/>
                  </a:schemeClr>
                </a:solidFill>
              </a:rPr>
              <a:t>1) </a:t>
            </a:r>
            <a:r>
              <a:rPr lang="en-US" sz="1600" dirty="0" err="1">
                <a:solidFill>
                  <a:schemeClr val="bg1">
                    <a:lumMod val="50000"/>
                  </a:schemeClr>
                </a:solidFill>
              </a:rPr>
              <a:t>Recopilación</a:t>
            </a:r>
            <a:r>
              <a:rPr lang="en-US" sz="1600" dirty="0">
                <a:solidFill>
                  <a:schemeClr val="bg1">
                    <a:lumMod val="50000"/>
                  </a:schemeClr>
                </a:solidFill>
              </a:rPr>
              <a:t> de </a:t>
            </a:r>
            <a:r>
              <a:rPr lang="en-US" sz="1600" dirty="0" err="1">
                <a:solidFill>
                  <a:schemeClr val="bg1">
                    <a:lumMod val="50000"/>
                  </a:schemeClr>
                </a:solidFill>
              </a:rPr>
              <a:t>información</a:t>
            </a:r>
            <a:r>
              <a:rPr lang="en-US" sz="1600" dirty="0">
                <a:solidFill>
                  <a:schemeClr val="bg1">
                    <a:lumMod val="50000"/>
                  </a:schemeClr>
                </a:solidFill>
              </a:rPr>
              <a:t> </a:t>
            </a:r>
          </a:p>
          <a:p>
            <a:pPr marL="0" marR="0" lvl="0" indent="0" rtl="0">
              <a:lnSpc>
                <a:spcPct val="100000"/>
              </a:lnSpc>
              <a:spcBef>
                <a:spcPts val="0"/>
              </a:spcBef>
              <a:spcAft>
                <a:spcPts val="0"/>
              </a:spcAft>
              <a:buClr>
                <a:srgbClr val="000000"/>
              </a:buClr>
              <a:buSzPts val="4800"/>
              <a:buFont typeface="Arial"/>
              <a:buNone/>
            </a:pPr>
            <a:r>
              <a:rPr lang="en-US" sz="1600" dirty="0">
                <a:solidFill>
                  <a:schemeClr val="bg1">
                    <a:lumMod val="50000"/>
                  </a:schemeClr>
                </a:solidFill>
              </a:rPr>
              <a:t>	A) </a:t>
            </a:r>
            <a:r>
              <a:rPr lang="en-US" sz="1600" dirty="0" err="1">
                <a:solidFill>
                  <a:schemeClr val="bg1">
                    <a:lumMod val="50000"/>
                  </a:schemeClr>
                </a:solidFill>
              </a:rPr>
              <a:t>Asegure</a:t>
            </a:r>
            <a:r>
              <a:rPr lang="en-US" sz="1600" dirty="0">
                <a:solidFill>
                  <a:schemeClr val="bg1">
                    <a:lumMod val="50000"/>
                  </a:schemeClr>
                </a:solidFill>
              </a:rPr>
              <a:t> la </a:t>
            </a:r>
            <a:r>
              <a:rPr lang="en-US" sz="1600" dirty="0" err="1">
                <a:solidFill>
                  <a:schemeClr val="bg1">
                    <a:lumMod val="50000"/>
                  </a:schemeClr>
                </a:solidFill>
              </a:rPr>
              <a:t>escena</a:t>
            </a:r>
            <a:r>
              <a:rPr lang="en-US" sz="1600" dirty="0">
                <a:solidFill>
                  <a:schemeClr val="bg1">
                    <a:lumMod val="50000"/>
                  </a:schemeClr>
                </a:solidFill>
              </a:rPr>
              <a:t> </a:t>
            </a:r>
          </a:p>
          <a:p>
            <a:pPr marL="0" marR="0" lvl="0" indent="0" rtl="0">
              <a:lnSpc>
                <a:spcPct val="100000"/>
              </a:lnSpc>
              <a:spcBef>
                <a:spcPts val="0"/>
              </a:spcBef>
              <a:spcAft>
                <a:spcPts val="0"/>
              </a:spcAft>
              <a:buClr>
                <a:srgbClr val="000000"/>
              </a:buClr>
              <a:buSzPts val="4800"/>
              <a:buFont typeface="Arial"/>
              <a:buNone/>
            </a:pPr>
            <a:r>
              <a:rPr lang="en-US" sz="1600" dirty="0">
                <a:solidFill>
                  <a:schemeClr val="bg1">
                    <a:lumMod val="50000"/>
                  </a:schemeClr>
                </a:solidFill>
              </a:rPr>
              <a:t>	B) </a:t>
            </a:r>
            <a:r>
              <a:rPr lang="en-US" sz="1600" dirty="0" err="1">
                <a:solidFill>
                  <a:schemeClr val="bg1">
                    <a:lumMod val="50000"/>
                  </a:schemeClr>
                </a:solidFill>
              </a:rPr>
              <a:t>Reuna</a:t>
            </a:r>
            <a:r>
              <a:rPr lang="en-US" sz="1600" dirty="0">
                <a:solidFill>
                  <a:schemeClr val="bg1">
                    <a:lumMod val="50000"/>
                  </a:schemeClr>
                </a:solidFill>
              </a:rPr>
              <a:t> </a:t>
            </a:r>
            <a:r>
              <a:rPr lang="en-US" sz="1600" dirty="0" err="1">
                <a:solidFill>
                  <a:schemeClr val="bg1">
                    <a:lumMod val="50000"/>
                  </a:schemeClr>
                </a:solidFill>
              </a:rPr>
              <a:t>datos</a:t>
            </a:r>
            <a:r>
              <a:rPr lang="en-US" sz="1600" dirty="0">
                <a:solidFill>
                  <a:schemeClr val="bg1">
                    <a:lumMod val="50000"/>
                  </a:schemeClr>
                </a:solidFill>
              </a:rPr>
              <a:t> </a:t>
            </a:r>
            <a:r>
              <a:rPr lang="en-US" sz="1600" dirty="0" err="1">
                <a:solidFill>
                  <a:schemeClr val="bg1">
                    <a:lumMod val="50000"/>
                  </a:schemeClr>
                </a:solidFill>
              </a:rPr>
              <a:t>sobre</a:t>
            </a:r>
            <a:r>
              <a:rPr lang="en-US" sz="1600" dirty="0">
                <a:solidFill>
                  <a:schemeClr val="bg1">
                    <a:lumMod val="50000"/>
                  </a:schemeClr>
                </a:solidFill>
              </a:rPr>
              <a:t> lo </a:t>
            </a:r>
            <a:r>
              <a:rPr lang="en-US" sz="1600" dirty="0" err="1">
                <a:solidFill>
                  <a:schemeClr val="bg1">
                    <a:lumMod val="50000"/>
                  </a:schemeClr>
                </a:solidFill>
              </a:rPr>
              <a:t>sucedido</a:t>
            </a:r>
            <a:endParaRPr lang="en-US" sz="1600" dirty="0">
              <a:solidFill>
                <a:schemeClr val="bg1">
                  <a:lumMod val="50000"/>
                </a:schemeClr>
              </a:solidFill>
            </a:endParaRPr>
          </a:p>
          <a:p>
            <a:pPr marL="0" marR="0" lvl="0" indent="0" rtl="0">
              <a:lnSpc>
                <a:spcPct val="100000"/>
              </a:lnSpc>
              <a:spcBef>
                <a:spcPts val="0"/>
              </a:spcBef>
              <a:spcAft>
                <a:spcPts val="0"/>
              </a:spcAft>
              <a:buClr>
                <a:srgbClr val="000000"/>
              </a:buClr>
              <a:buSzPts val="4800"/>
              <a:buFont typeface="Arial"/>
              <a:buNone/>
            </a:pPr>
            <a:endParaRPr lang="en-US" sz="1600" dirty="0">
              <a:solidFill>
                <a:schemeClr val="bg1">
                  <a:lumMod val="50000"/>
                </a:schemeClr>
              </a:solidFill>
            </a:endParaRPr>
          </a:p>
          <a:p>
            <a:pPr marL="0" marR="0" lvl="0" indent="0" rtl="0">
              <a:lnSpc>
                <a:spcPct val="100000"/>
              </a:lnSpc>
              <a:spcBef>
                <a:spcPts val="0"/>
              </a:spcBef>
              <a:spcAft>
                <a:spcPts val="0"/>
              </a:spcAft>
              <a:buClr>
                <a:srgbClr val="000000"/>
              </a:buClr>
              <a:buSzPts val="4800"/>
              <a:buFont typeface="Arial"/>
              <a:buNone/>
            </a:pPr>
            <a:r>
              <a:rPr lang="en-US" sz="1600" dirty="0">
                <a:solidFill>
                  <a:schemeClr val="bg1">
                    <a:lumMod val="50000"/>
                  </a:schemeClr>
                </a:solidFill>
              </a:rPr>
              <a:t>2) </a:t>
            </a:r>
            <a:r>
              <a:rPr lang="en-US" sz="1600" dirty="0" err="1">
                <a:solidFill>
                  <a:schemeClr val="bg1">
                    <a:lumMod val="50000"/>
                  </a:schemeClr>
                </a:solidFill>
              </a:rPr>
              <a:t>Análisis</a:t>
            </a:r>
            <a:r>
              <a:rPr lang="en-US" sz="1600" dirty="0">
                <a:solidFill>
                  <a:schemeClr val="bg1">
                    <a:lumMod val="50000"/>
                  </a:schemeClr>
                </a:solidFill>
              </a:rPr>
              <a:t> de </a:t>
            </a:r>
            <a:r>
              <a:rPr lang="en-US" sz="1600" dirty="0" err="1">
                <a:solidFill>
                  <a:schemeClr val="bg1">
                    <a:lumMod val="50000"/>
                  </a:schemeClr>
                </a:solidFill>
              </a:rPr>
              <a:t>los</a:t>
            </a:r>
            <a:r>
              <a:rPr lang="en-US" sz="1600" dirty="0">
                <a:solidFill>
                  <a:schemeClr val="bg1">
                    <a:lumMod val="50000"/>
                  </a:schemeClr>
                </a:solidFill>
              </a:rPr>
              <a:t> </a:t>
            </a:r>
            <a:r>
              <a:rPr lang="en-US" sz="1600" dirty="0" err="1">
                <a:solidFill>
                  <a:schemeClr val="bg1">
                    <a:lumMod val="50000"/>
                  </a:schemeClr>
                </a:solidFill>
              </a:rPr>
              <a:t>hechos</a:t>
            </a:r>
            <a:r>
              <a:rPr lang="en-US" sz="1600" dirty="0">
                <a:solidFill>
                  <a:schemeClr val="bg1">
                    <a:lumMod val="50000"/>
                  </a:schemeClr>
                </a:solidFill>
              </a:rPr>
              <a:t> del </a:t>
            </a:r>
            <a:r>
              <a:rPr lang="en-US" sz="1600" dirty="0" err="1">
                <a:solidFill>
                  <a:schemeClr val="bg1">
                    <a:lumMod val="50000"/>
                  </a:schemeClr>
                </a:solidFill>
              </a:rPr>
              <a:t>evento</a:t>
            </a:r>
            <a:r>
              <a:rPr lang="en-US" sz="1600" dirty="0">
                <a:solidFill>
                  <a:schemeClr val="bg1">
                    <a:lumMod val="50000"/>
                  </a:schemeClr>
                </a:solidFill>
              </a:rPr>
              <a:t> </a:t>
            </a:r>
          </a:p>
          <a:p>
            <a:pPr marL="0" marR="0" lvl="0" indent="0" rtl="0">
              <a:lnSpc>
                <a:spcPct val="100000"/>
              </a:lnSpc>
              <a:spcBef>
                <a:spcPts val="0"/>
              </a:spcBef>
              <a:spcAft>
                <a:spcPts val="0"/>
              </a:spcAft>
              <a:buClr>
                <a:srgbClr val="000000"/>
              </a:buClr>
              <a:buSzPts val="4800"/>
              <a:buFont typeface="Arial"/>
              <a:buNone/>
            </a:pPr>
            <a:r>
              <a:rPr lang="en-US" sz="1600" dirty="0">
                <a:solidFill>
                  <a:schemeClr val="bg1">
                    <a:lumMod val="50000"/>
                  </a:schemeClr>
                </a:solidFill>
              </a:rPr>
              <a:t>	A) </a:t>
            </a:r>
            <a:r>
              <a:rPr lang="en-US" sz="1600" dirty="0" err="1">
                <a:solidFill>
                  <a:schemeClr val="bg1">
                    <a:lumMod val="50000"/>
                  </a:schemeClr>
                </a:solidFill>
              </a:rPr>
              <a:t>Desarrolle</a:t>
            </a:r>
            <a:r>
              <a:rPr lang="en-US" sz="1600" dirty="0">
                <a:solidFill>
                  <a:schemeClr val="bg1">
                    <a:lumMod val="50000"/>
                  </a:schemeClr>
                </a:solidFill>
              </a:rPr>
              <a:t> la </a:t>
            </a:r>
            <a:r>
              <a:rPr lang="en-US" sz="1600" dirty="0" err="1">
                <a:solidFill>
                  <a:schemeClr val="bg1">
                    <a:lumMod val="50000"/>
                  </a:schemeClr>
                </a:solidFill>
              </a:rPr>
              <a:t>secuencia</a:t>
            </a:r>
            <a:r>
              <a:rPr lang="en-US" sz="1600" dirty="0">
                <a:solidFill>
                  <a:schemeClr val="bg1">
                    <a:lumMod val="50000"/>
                  </a:schemeClr>
                </a:solidFill>
              </a:rPr>
              <a:t> de </a:t>
            </a:r>
            <a:r>
              <a:rPr lang="en-US" sz="1600" dirty="0" err="1">
                <a:solidFill>
                  <a:schemeClr val="bg1">
                    <a:lumMod val="50000"/>
                  </a:schemeClr>
                </a:solidFill>
              </a:rPr>
              <a:t>eventos</a:t>
            </a:r>
            <a:endParaRPr lang="en-US" sz="1600" dirty="0">
              <a:solidFill>
                <a:schemeClr val="bg1">
                  <a:lumMod val="50000"/>
                </a:schemeClr>
              </a:solidFill>
            </a:endParaRPr>
          </a:p>
          <a:p>
            <a:pPr marL="0" marR="0" lvl="0" indent="0" rtl="0">
              <a:lnSpc>
                <a:spcPct val="100000"/>
              </a:lnSpc>
              <a:spcBef>
                <a:spcPts val="0"/>
              </a:spcBef>
              <a:spcAft>
                <a:spcPts val="0"/>
              </a:spcAft>
              <a:buClr>
                <a:srgbClr val="000000"/>
              </a:buClr>
              <a:buSzPts val="4800"/>
              <a:buFont typeface="Arial"/>
              <a:buNone/>
            </a:pPr>
            <a:r>
              <a:rPr lang="en-US" sz="1600" dirty="0">
                <a:solidFill>
                  <a:schemeClr val="bg1">
                    <a:lumMod val="50000"/>
                  </a:schemeClr>
                </a:solidFill>
              </a:rPr>
              <a:t>	B) Determine las </a:t>
            </a:r>
            <a:r>
              <a:rPr lang="en-US" sz="1600" dirty="0" err="1">
                <a:solidFill>
                  <a:schemeClr val="bg1">
                    <a:lumMod val="50000"/>
                  </a:schemeClr>
                </a:solidFill>
              </a:rPr>
              <a:t>causas</a:t>
            </a:r>
            <a:endParaRPr lang="en-US" sz="1600" dirty="0">
              <a:solidFill>
                <a:schemeClr val="bg1">
                  <a:lumMod val="50000"/>
                </a:schemeClr>
              </a:solidFill>
            </a:endParaRPr>
          </a:p>
          <a:p>
            <a:pPr marL="0" marR="0" lvl="0" indent="0" rtl="0">
              <a:lnSpc>
                <a:spcPct val="100000"/>
              </a:lnSpc>
              <a:spcBef>
                <a:spcPts val="0"/>
              </a:spcBef>
              <a:spcAft>
                <a:spcPts val="0"/>
              </a:spcAft>
              <a:buClr>
                <a:srgbClr val="000000"/>
              </a:buClr>
              <a:buSzPts val="4800"/>
              <a:buFont typeface="Arial"/>
              <a:buNone/>
            </a:pPr>
            <a:endParaRPr lang="en-US" sz="1600" dirty="0"/>
          </a:p>
          <a:p>
            <a:pPr marL="0" marR="0" lvl="0" indent="0" rtl="0">
              <a:lnSpc>
                <a:spcPct val="100000"/>
              </a:lnSpc>
              <a:spcBef>
                <a:spcPts val="0"/>
              </a:spcBef>
              <a:spcAft>
                <a:spcPts val="0"/>
              </a:spcAft>
              <a:buClr>
                <a:srgbClr val="000000"/>
              </a:buClr>
              <a:buSzPts val="4800"/>
              <a:buFont typeface="Arial"/>
              <a:buNone/>
            </a:pPr>
            <a:r>
              <a:rPr lang="en-US" sz="1600" dirty="0"/>
              <a:t>3) </a:t>
            </a:r>
            <a:r>
              <a:rPr lang="en-US" sz="1600" dirty="0" err="1"/>
              <a:t>Puesta</a:t>
            </a:r>
            <a:r>
              <a:rPr lang="en-US" sz="1600" dirty="0"/>
              <a:t> </a:t>
            </a:r>
            <a:r>
              <a:rPr lang="en-US" sz="1600" dirty="0" err="1"/>
              <a:t>en</a:t>
            </a:r>
            <a:r>
              <a:rPr lang="en-US" sz="1600" dirty="0"/>
              <a:t> </a:t>
            </a:r>
            <a:r>
              <a:rPr lang="en-US" sz="1600" dirty="0" err="1"/>
              <a:t>práctica</a:t>
            </a:r>
            <a:r>
              <a:rPr lang="en-US" sz="1600" dirty="0"/>
              <a:t> de las </a:t>
            </a:r>
            <a:r>
              <a:rPr lang="en-US" sz="1600" dirty="0" err="1"/>
              <a:t>soluciones</a:t>
            </a:r>
            <a:r>
              <a:rPr lang="en-US" sz="1600" dirty="0"/>
              <a:t> </a:t>
            </a:r>
          </a:p>
          <a:p>
            <a:pPr marL="0" marR="0" lvl="0" indent="0" rtl="0">
              <a:lnSpc>
                <a:spcPct val="100000"/>
              </a:lnSpc>
              <a:spcBef>
                <a:spcPts val="0"/>
              </a:spcBef>
              <a:spcAft>
                <a:spcPts val="0"/>
              </a:spcAft>
              <a:buClr>
                <a:srgbClr val="000000"/>
              </a:buClr>
              <a:buSzPts val="4800"/>
              <a:buFont typeface="Arial"/>
              <a:buNone/>
            </a:pPr>
            <a:r>
              <a:rPr lang="en-US" sz="1600" dirty="0"/>
              <a:t>	A) </a:t>
            </a:r>
            <a:r>
              <a:rPr lang="en-US" sz="1600" dirty="0" err="1"/>
              <a:t>Recomiende</a:t>
            </a:r>
            <a:r>
              <a:rPr lang="en-US" sz="1600" dirty="0"/>
              <a:t> </a:t>
            </a:r>
            <a:r>
              <a:rPr lang="en-US" sz="1600" dirty="0" err="1"/>
              <a:t>mejoras</a:t>
            </a:r>
            <a:r>
              <a:rPr lang="en-US" sz="1600" dirty="0"/>
              <a:t> </a:t>
            </a:r>
          </a:p>
          <a:p>
            <a:pPr marL="0" marR="0" lvl="0" indent="0" rtl="0">
              <a:lnSpc>
                <a:spcPct val="100000"/>
              </a:lnSpc>
              <a:spcBef>
                <a:spcPts val="0"/>
              </a:spcBef>
              <a:spcAft>
                <a:spcPts val="0"/>
              </a:spcAft>
              <a:buClr>
                <a:srgbClr val="000000"/>
              </a:buClr>
              <a:buSzPts val="4800"/>
              <a:buFont typeface="Arial"/>
              <a:buNone/>
            </a:pPr>
            <a:r>
              <a:rPr lang="en-US" sz="1600" dirty="0"/>
              <a:t>	B) </a:t>
            </a:r>
            <a:r>
              <a:rPr lang="en-US" sz="1600" dirty="0" err="1"/>
              <a:t>Escriba</a:t>
            </a:r>
            <a:r>
              <a:rPr lang="en-US" sz="1600" dirty="0"/>
              <a:t> </a:t>
            </a:r>
            <a:r>
              <a:rPr lang="en-US" sz="1600" dirty="0" err="1"/>
              <a:t>el</a:t>
            </a:r>
            <a:r>
              <a:rPr lang="en-US" sz="1600" dirty="0"/>
              <a:t> </a:t>
            </a:r>
            <a:r>
              <a:rPr lang="en-US" sz="1600" dirty="0" err="1"/>
              <a:t>informe</a:t>
            </a:r>
            <a:endParaRPr lang="en-US" sz="1600" b="1" i="0" u="none" strike="noStrike" cap="none" dirty="0">
              <a:solidFill>
                <a:schemeClr val="tx1"/>
              </a:solidFill>
              <a:latin typeface="+mn-lt"/>
              <a:sym typeface="Arial"/>
            </a:endParaRPr>
          </a:p>
        </p:txBody>
      </p:sp>
      <p:pic>
        <p:nvPicPr>
          <p:cNvPr id="7" name="Picture 6">
            <a:extLst>
              <a:ext uri="{FF2B5EF4-FFF2-40B4-BE49-F238E27FC236}">
                <a16:creationId xmlns:a16="http://schemas.microsoft.com/office/drawing/2014/main" id="{AF18D83A-9A11-4D58-A1BE-A857C3700ED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6" y="22489"/>
            <a:ext cx="5481911" cy="5888537"/>
          </a:xfrm>
          <a:prstGeom prst="rect">
            <a:avLst/>
          </a:prstGeom>
        </p:spPr>
      </p:pic>
      <p:sp>
        <p:nvSpPr>
          <p:cNvPr id="2" name="Google Shape;102;p2">
            <a:extLst>
              <a:ext uri="{FF2B5EF4-FFF2-40B4-BE49-F238E27FC236}">
                <a16:creationId xmlns:a16="http://schemas.microsoft.com/office/drawing/2014/main" id="{A31195C7-73DA-81A4-7E30-513A69080110}"/>
              </a:ext>
            </a:extLst>
          </p:cNvPr>
          <p:cNvSpPr txBox="1"/>
          <p:nvPr/>
        </p:nvSpPr>
        <p:spPr>
          <a:xfrm>
            <a:off x="6746" y="5966784"/>
            <a:ext cx="7511405"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INVESTIGACIÓN DE ACCIDENTES: </a:t>
            </a:r>
            <a:br>
              <a:rPr lang="en-US" sz="2800" b="1" i="1" u="none" strike="noStrike" cap="none" dirty="0">
                <a:solidFill>
                  <a:schemeClr val="lt1"/>
                </a:solidFill>
                <a:latin typeface="Verdana"/>
                <a:ea typeface="Verdana"/>
                <a:cs typeface="Verdana"/>
                <a:sym typeface="Verdana"/>
              </a:rPr>
            </a:br>
            <a:r>
              <a:rPr lang="en-US" sz="2800" b="1" i="1" u="none" strike="noStrike" cap="none" dirty="0" err="1">
                <a:solidFill>
                  <a:schemeClr val="lt1"/>
                </a:solidFill>
                <a:latin typeface="Verdana"/>
                <a:ea typeface="Verdana"/>
                <a:cs typeface="Verdana"/>
                <a:sym typeface="Verdana"/>
              </a:rPr>
              <a:t>puesta</a:t>
            </a:r>
            <a:r>
              <a:rPr lang="en-US" sz="2800" b="1" i="1" u="none" strike="noStrike" cap="none" dirty="0">
                <a:solidFill>
                  <a:schemeClr val="lt1"/>
                </a:solidFill>
                <a:latin typeface="Verdana"/>
                <a:ea typeface="Verdana"/>
                <a:cs typeface="Verdana"/>
                <a:sym typeface="Verdana"/>
              </a:rPr>
              <a:t> </a:t>
            </a:r>
            <a:r>
              <a:rPr lang="en-US" sz="2800" b="1" i="1" u="none" strike="noStrike" cap="none" dirty="0" err="1">
                <a:solidFill>
                  <a:schemeClr val="lt1"/>
                </a:solidFill>
                <a:latin typeface="Verdana"/>
                <a:ea typeface="Verdana"/>
                <a:cs typeface="Verdana"/>
                <a:sym typeface="Verdana"/>
              </a:rPr>
              <a:t>en</a:t>
            </a:r>
            <a:r>
              <a:rPr lang="en-US" sz="2800" b="1" i="1" u="none" strike="noStrike" cap="none" dirty="0">
                <a:solidFill>
                  <a:schemeClr val="lt1"/>
                </a:solidFill>
                <a:latin typeface="Verdana"/>
                <a:ea typeface="Verdana"/>
                <a:cs typeface="Verdana"/>
                <a:sym typeface="Verdana"/>
              </a:rPr>
              <a:t> </a:t>
            </a:r>
            <a:r>
              <a:rPr lang="en-US" sz="2800" b="1" i="1" u="none" strike="noStrike" cap="none" dirty="0" err="1">
                <a:solidFill>
                  <a:schemeClr val="lt1"/>
                </a:solidFill>
                <a:latin typeface="Verdana"/>
                <a:ea typeface="Verdana"/>
                <a:cs typeface="Verdana"/>
                <a:sym typeface="Verdana"/>
              </a:rPr>
              <a:t>práctica</a:t>
            </a:r>
            <a:r>
              <a:rPr lang="en-US" sz="2800" b="1" i="1" u="none" strike="noStrike" cap="none" dirty="0">
                <a:solidFill>
                  <a:schemeClr val="lt1"/>
                </a:solidFill>
                <a:latin typeface="Verdana"/>
                <a:ea typeface="Verdana"/>
                <a:cs typeface="Verdana"/>
                <a:sym typeface="Verdana"/>
              </a:rPr>
              <a:t> de las </a:t>
            </a:r>
            <a:r>
              <a:rPr lang="en-US" sz="2800" b="1" i="1" u="none" strike="noStrike" cap="none" dirty="0" err="1">
                <a:solidFill>
                  <a:schemeClr val="lt1"/>
                </a:solidFill>
                <a:latin typeface="Verdana"/>
                <a:ea typeface="Verdana"/>
                <a:cs typeface="Verdana"/>
                <a:sym typeface="Verdana"/>
              </a:rPr>
              <a:t>soluciones</a:t>
            </a:r>
            <a:endParaRPr sz="1400" b="0" i="0" u="none" strike="noStrike" cap="none" dirty="0">
              <a:solidFill>
                <a:srgbClr val="000000"/>
              </a:solidFill>
              <a:latin typeface="Arial"/>
              <a:ea typeface="Arial"/>
              <a:cs typeface="Arial"/>
              <a:sym typeface="Arial"/>
            </a:endParaRPr>
          </a:p>
        </p:txBody>
      </p:sp>
      <p:pic>
        <p:nvPicPr>
          <p:cNvPr id="3" name="Picture 2" descr="Módulo 3">
            <a:extLst>
              <a:ext uri="{FF2B5EF4-FFF2-40B4-BE49-F238E27FC236}">
                <a16:creationId xmlns:a16="http://schemas.microsoft.com/office/drawing/2014/main" id="{AAE7EC66-FC62-47BD-AA47-C3242056D7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1893" y="5935440"/>
            <a:ext cx="4020478" cy="985411"/>
          </a:xfrm>
          <a:prstGeom prst="rect">
            <a:avLst/>
          </a:prstGeom>
        </p:spPr>
      </p:pic>
    </p:spTree>
    <p:extLst>
      <p:ext uri="{BB962C8B-B14F-4D97-AF65-F5344CB8AC3E}">
        <p14:creationId xmlns:p14="http://schemas.microsoft.com/office/powerpoint/2010/main" val="39316870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6" name="Title 5">
            <a:extLst>
              <a:ext uri="{FF2B5EF4-FFF2-40B4-BE49-F238E27FC236}">
                <a16:creationId xmlns:a16="http://schemas.microsoft.com/office/drawing/2014/main" id="{5463AA56-80FA-37BB-BE62-2009182B7274}"/>
              </a:ext>
            </a:extLst>
          </p:cNvPr>
          <p:cNvSpPr txBox="1">
            <a:spLocks noGrp="1"/>
          </p:cNvSpPr>
          <p:nvPr>
            <p:ph type="title" idx="4294967295"/>
          </p:nvPr>
        </p:nvSpPr>
        <p:spPr>
          <a:xfrm>
            <a:off x="5713787" y="217491"/>
            <a:ext cx="5830513"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en-US" sz="2800" b="0" i="0" u="none" strike="noStrike" kern="0" cap="none" spc="0" normalizeH="0" baseline="0" noProof="0" dirty="0" err="1">
                <a:ln>
                  <a:noFill/>
                </a:ln>
                <a:solidFill>
                  <a:schemeClr val="dk1"/>
                </a:solidFill>
                <a:effectLst/>
                <a:uLnTx/>
                <a:uFillTx/>
                <a:latin typeface="+mn-lt"/>
                <a:ea typeface="Calibri"/>
                <a:cs typeface="Calibri"/>
                <a:sym typeface="Calibri"/>
              </a:rPr>
              <a:t>Herramientas</a:t>
            </a:r>
            <a:r>
              <a:rPr kumimoji="0" lang="en-US" sz="2800" b="0" i="0" u="none" strike="noStrike" kern="0" cap="none" spc="0" normalizeH="0" baseline="0" noProof="0" dirty="0">
                <a:ln>
                  <a:noFill/>
                </a:ln>
                <a:solidFill>
                  <a:schemeClr val="dk1"/>
                </a:solidFill>
                <a:effectLst/>
                <a:uLnTx/>
                <a:uFillTx/>
                <a:latin typeface="+mn-lt"/>
                <a:ea typeface="Calibri"/>
                <a:cs typeface="Calibri"/>
                <a:sym typeface="Calibri"/>
              </a:rPr>
              <a:t> de </a:t>
            </a:r>
            <a:r>
              <a:rPr kumimoji="0" lang="en-US" sz="2800" b="0" i="0" u="none" strike="noStrike" kern="0" cap="none" spc="0" normalizeH="0" baseline="0" noProof="0" dirty="0" err="1">
                <a:ln>
                  <a:noFill/>
                </a:ln>
                <a:solidFill>
                  <a:schemeClr val="dk1"/>
                </a:solidFill>
                <a:effectLst/>
                <a:uLnTx/>
                <a:uFillTx/>
                <a:latin typeface="+mn-lt"/>
                <a:ea typeface="Calibri"/>
                <a:cs typeface="Calibri"/>
                <a:sym typeface="Calibri"/>
              </a:rPr>
              <a:t>recomendación</a:t>
            </a:r>
            <a:endParaRPr kumimoji="0" lang="en-US" sz="2800" b="0" i="0" u="none" strike="noStrike" kern="0" cap="none" spc="0" normalizeH="0" baseline="0" noProof="0" dirty="0">
              <a:ln>
                <a:noFill/>
              </a:ln>
              <a:solidFill>
                <a:schemeClr val="dk1"/>
              </a:solidFill>
              <a:effectLst/>
              <a:uLnTx/>
              <a:uFillTx/>
              <a:latin typeface="+mn-lt"/>
              <a:ea typeface="Calibri"/>
              <a:cs typeface="Calibri"/>
              <a:sym typeface="Calibri"/>
            </a:endParaRPr>
          </a:p>
        </p:txBody>
      </p:sp>
      <p:sp>
        <p:nvSpPr>
          <p:cNvPr id="104" name="Google Shape;104;p2"/>
          <p:cNvSpPr txBox="1"/>
          <p:nvPr/>
        </p:nvSpPr>
        <p:spPr>
          <a:xfrm>
            <a:off x="5719156" y="977699"/>
            <a:ext cx="6274351" cy="4031833"/>
          </a:xfrm>
          <a:prstGeom prst="rect">
            <a:avLst/>
          </a:prstGeom>
          <a:noFill/>
          <a:ln>
            <a:noFill/>
          </a:ln>
        </p:spPr>
        <p:txBody>
          <a:bodyPr spcFirstLastPara="1" wrap="square" lIns="91425" tIns="45700" rIns="91425" bIns="45700" anchor="t" anchorCtr="0">
            <a:spAutoFit/>
          </a:bodyPr>
          <a:lstStyle/>
          <a:p>
            <a:r>
              <a:rPr lang="en-US" sz="1600" dirty="0"/>
              <a:t>En </a:t>
            </a:r>
            <a:r>
              <a:rPr lang="en-US" sz="1600" dirty="0" err="1"/>
              <a:t>este</a:t>
            </a:r>
            <a:r>
              <a:rPr lang="en-US" sz="1600" dirty="0"/>
              <a:t> punto de la </a:t>
            </a:r>
            <a:r>
              <a:rPr lang="en-US" sz="1600" dirty="0" err="1"/>
              <a:t>investigación</a:t>
            </a:r>
            <a:r>
              <a:rPr lang="en-US" sz="1600" dirty="0"/>
              <a:t> de </a:t>
            </a:r>
            <a:r>
              <a:rPr lang="en-US" sz="1600" dirty="0" err="1"/>
              <a:t>accidente</a:t>
            </a:r>
            <a:r>
              <a:rPr lang="en-US" sz="1600" dirty="0"/>
              <a:t>, </a:t>
            </a:r>
            <a:r>
              <a:rPr lang="en-US" sz="1600" dirty="0" err="1"/>
              <a:t>usted</a:t>
            </a:r>
            <a:r>
              <a:rPr lang="en-US" sz="1600" dirty="0"/>
              <a:t> ha </a:t>
            </a:r>
            <a:r>
              <a:rPr lang="en-US" sz="1600" dirty="0" err="1"/>
              <a:t>reunido</a:t>
            </a:r>
            <a:r>
              <a:rPr lang="en-US" sz="1600" dirty="0"/>
              <a:t> la </a:t>
            </a:r>
            <a:r>
              <a:rPr lang="en-US" sz="1600" dirty="0" err="1"/>
              <a:t>información</a:t>
            </a:r>
            <a:r>
              <a:rPr lang="en-US" sz="1600" dirty="0"/>
              <a:t> </a:t>
            </a:r>
            <a:r>
              <a:rPr lang="en-US" sz="1600" dirty="0" err="1"/>
              <a:t>necesaria</a:t>
            </a:r>
            <a:r>
              <a:rPr lang="en-US" sz="1600" dirty="0"/>
              <a:t>, ha </a:t>
            </a:r>
            <a:r>
              <a:rPr lang="en-US" sz="1600" dirty="0" err="1"/>
              <a:t>completado</a:t>
            </a:r>
            <a:r>
              <a:rPr lang="en-US" sz="1600" dirty="0"/>
              <a:t> </a:t>
            </a:r>
            <a:r>
              <a:rPr lang="en-US" sz="1600" dirty="0" err="1"/>
              <a:t>su</a:t>
            </a:r>
            <a:r>
              <a:rPr lang="en-US" sz="1600" dirty="0"/>
              <a:t> </a:t>
            </a:r>
            <a:r>
              <a:rPr lang="en-US" sz="1600" dirty="0" err="1"/>
              <a:t>análisis</a:t>
            </a:r>
            <a:r>
              <a:rPr lang="en-US" sz="1600" dirty="0"/>
              <a:t> del </a:t>
            </a:r>
            <a:r>
              <a:rPr lang="en-US" sz="1600" dirty="0" err="1"/>
              <a:t>evento</a:t>
            </a:r>
            <a:r>
              <a:rPr lang="en-US" sz="1600" dirty="0"/>
              <a:t> del </a:t>
            </a:r>
            <a:r>
              <a:rPr lang="en-US" sz="1600" dirty="0" err="1"/>
              <a:t>accidente</a:t>
            </a:r>
            <a:r>
              <a:rPr lang="en-US" sz="1600" dirty="0"/>
              <a:t> y ha </a:t>
            </a:r>
            <a:r>
              <a:rPr lang="en-US" sz="1600" dirty="0" err="1"/>
              <a:t>identificado</a:t>
            </a:r>
            <a:r>
              <a:rPr lang="en-US" sz="1600" dirty="0"/>
              <a:t> </a:t>
            </a:r>
            <a:r>
              <a:rPr lang="en-US" sz="1600" dirty="0" err="1"/>
              <a:t>los</a:t>
            </a:r>
            <a:r>
              <a:rPr lang="en-US" sz="1600" dirty="0"/>
              <a:t> 3 </a:t>
            </a:r>
            <a:r>
              <a:rPr lang="en-US" sz="1600" dirty="0" err="1"/>
              <a:t>tipos</a:t>
            </a:r>
            <a:r>
              <a:rPr lang="en-US" sz="1600" dirty="0"/>
              <a:t> de </a:t>
            </a:r>
            <a:r>
              <a:rPr lang="en-US" sz="1600" dirty="0" err="1"/>
              <a:t>causas</a:t>
            </a:r>
            <a:r>
              <a:rPr lang="en-US" sz="1600" dirty="0"/>
              <a:t> del </a:t>
            </a:r>
            <a:r>
              <a:rPr lang="en-US" sz="1600" dirty="0" err="1"/>
              <a:t>accidente</a:t>
            </a:r>
            <a:r>
              <a:rPr lang="en-US" sz="1600" dirty="0"/>
              <a:t>:</a:t>
            </a:r>
          </a:p>
          <a:p>
            <a:pPr marL="285750" indent="-285750">
              <a:buFont typeface="Arial" panose="020B0604020202020204" pitchFamily="34" charset="0"/>
              <a:buChar char="•"/>
            </a:pPr>
            <a:r>
              <a:rPr lang="en-US" sz="1600" dirty="0" err="1"/>
              <a:t>directas</a:t>
            </a:r>
            <a:r>
              <a:rPr lang="en-US" sz="1600" dirty="0"/>
              <a:t>,</a:t>
            </a:r>
          </a:p>
          <a:p>
            <a:pPr marL="285750" indent="-285750">
              <a:buFont typeface="Arial" panose="020B0604020202020204" pitchFamily="34" charset="0"/>
              <a:buChar char="•"/>
            </a:pPr>
            <a:r>
              <a:rPr lang="en-US" sz="1600" dirty="0" err="1"/>
              <a:t>superficiales</a:t>
            </a:r>
            <a:r>
              <a:rPr lang="en-US" sz="1600" dirty="0"/>
              <a:t>, y</a:t>
            </a:r>
          </a:p>
          <a:p>
            <a:pPr marL="285750" indent="-285750">
              <a:buFont typeface="Arial" panose="020B0604020202020204" pitchFamily="34" charset="0"/>
              <a:buChar char="•"/>
            </a:pPr>
            <a:r>
              <a:rPr lang="en-US" sz="1600" dirty="0" err="1"/>
              <a:t>raíz</a:t>
            </a:r>
            <a:r>
              <a:rPr lang="en-US" sz="1600" dirty="0"/>
              <a:t>.</a:t>
            </a:r>
          </a:p>
          <a:p>
            <a:endParaRPr lang="en-US" sz="1600" dirty="0"/>
          </a:p>
          <a:p>
            <a:r>
              <a:rPr lang="en-US" sz="1600" dirty="0" err="1"/>
              <a:t>Ahora</a:t>
            </a:r>
            <a:r>
              <a:rPr lang="en-US" sz="1600" dirty="0"/>
              <a:t>, </a:t>
            </a:r>
            <a:r>
              <a:rPr lang="en-US" sz="1600" dirty="0" err="1"/>
              <a:t>durante</a:t>
            </a:r>
            <a:r>
              <a:rPr lang="en-US" sz="1600" dirty="0"/>
              <a:t> la </a:t>
            </a:r>
            <a:r>
              <a:rPr lang="en-US" sz="1600" dirty="0" err="1"/>
              <a:t>etapa</a:t>
            </a:r>
            <a:r>
              <a:rPr lang="en-US" sz="1600" dirty="0"/>
              <a:t> de </a:t>
            </a:r>
            <a:r>
              <a:rPr lang="en-US" sz="1600" dirty="0" err="1"/>
              <a:t>recomendación</a:t>
            </a:r>
            <a:r>
              <a:rPr lang="en-US" sz="1600" dirty="0"/>
              <a:t> de la </a:t>
            </a:r>
            <a:r>
              <a:rPr lang="en-US" sz="1600" dirty="0" err="1"/>
              <a:t>investigación</a:t>
            </a:r>
            <a:r>
              <a:rPr lang="en-US" sz="1600" dirty="0"/>
              <a:t>, </a:t>
            </a:r>
            <a:r>
              <a:rPr lang="en-US" sz="1600" dirty="0" err="1"/>
              <a:t>usted</a:t>
            </a:r>
            <a:r>
              <a:rPr lang="en-US" sz="1600" dirty="0"/>
              <a:t> </a:t>
            </a:r>
            <a:r>
              <a:rPr lang="en-US" sz="1600" dirty="0" err="1"/>
              <a:t>abordará</a:t>
            </a:r>
            <a:r>
              <a:rPr lang="en-US" sz="1600" dirty="0"/>
              <a:t> </a:t>
            </a:r>
            <a:r>
              <a:rPr lang="en-US" sz="1600" dirty="0" err="1"/>
              <a:t>los</a:t>
            </a:r>
            <a:r>
              <a:rPr lang="en-US" sz="1600" dirty="0"/>
              <a:t> 3 </a:t>
            </a:r>
            <a:r>
              <a:rPr lang="en-US" sz="1600" dirty="0" err="1"/>
              <a:t>tipos</a:t>
            </a:r>
            <a:r>
              <a:rPr lang="en-US" sz="1600" dirty="0"/>
              <a:t> de </a:t>
            </a:r>
            <a:r>
              <a:rPr lang="en-US" sz="1600" dirty="0" err="1"/>
              <a:t>causas</a:t>
            </a:r>
            <a:r>
              <a:rPr lang="en-US" sz="1600" dirty="0"/>
              <a:t> con las </a:t>
            </a:r>
            <a:r>
              <a:rPr lang="en-US" sz="1600" dirty="0" err="1"/>
              <a:t>herramientas</a:t>
            </a:r>
            <a:r>
              <a:rPr lang="en-US" sz="1600" dirty="0"/>
              <a:t> que </a:t>
            </a:r>
            <a:r>
              <a:rPr lang="en-US" sz="1600" dirty="0" err="1"/>
              <a:t>cubriremos</a:t>
            </a:r>
            <a:r>
              <a:rPr lang="en-US" sz="1600" dirty="0"/>
              <a:t> </a:t>
            </a:r>
            <a:r>
              <a:rPr lang="en-US" sz="1600" dirty="0" err="1"/>
              <a:t>en</a:t>
            </a:r>
            <a:r>
              <a:rPr lang="en-US" sz="1600" dirty="0"/>
              <a:t> </a:t>
            </a:r>
            <a:r>
              <a:rPr lang="en-US" sz="1600" dirty="0" err="1"/>
              <a:t>este</a:t>
            </a:r>
            <a:r>
              <a:rPr lang="en-US" sz="1600" dirty="0"/>
              <a:t> </a:t>
            </a:r>
            <a:r>
              <a:rPr lang="en-US" sz="1600" dirty="0" err="1"/>
              <a:t>módulo</a:t>
            </a:r>
            <a:r>
              <a:rPr lang="en-US" sz="1600" dirty="0"/>
              <a:t>: </a:t>
            </a:r>
          </a:p>
          <a:p>
            <a:pPr marL="285750" indent="-285750">
              <a:buFont typeface="Arial" panose="020B0604020202020204" pitchFamily="34" charset="0"/>
              <a:buChar char="•"/>
            </a:pPr>
            <a:r>
              <a:rPr lang="en-US" sz="1600" dirty="0" err="1"/>
              <a:t>controles</a:t>
            </a:r>
            <a:r>
              <a:rPr lang="en-US" sz="1600" dirty="0"/>
              <a:t>, </a:t>
            </a:r>
          </a:p>
          <a:p>
            <a:pPr marL="285750" indent="-285750">
              <a:buFont typeface="Arial" panose="020B0604020202020204" pitchFamily="34" charset="0"/>
              <a:buChar char="•"/>
            </a:pPr>
            <a:r>
              <a:rPr lang="en-US" sz="1600" dirty="0" err="1"/>
              <a:t>mejoras</a:t>
            </a:r>
            <a:r>
              <a:rPr lang="en-US" sz="1600" dirty="0"/>
              <a:t> del </a:t>
            </a:r>
            <a:r>
              <a:rPr lang="en-US" sz="1600" dirty="0" err="1"/>
              <a:t>sistema</a:t>
            </a:r>
            <a:r>
              <a:rPr lang="en-US" sz="1600" dirty="0"/>
              <a:t>, y</a:t>
            </a:r>
          </a:p>
          <a:p>
            <a:pPr marL="285750" indent="-285750">
              <a:buFont typeface="Arial" panose="020B0604020202020204" pitchFamily="34" charset="0"/>
              <a:buChar char="•"/>
            </a:pPr>
            <a:r>
              <a:rPr lang="en-US" sz="1600" dirty="0" err="1"/>
              <a:t>análisis</a:t>
            </a:r>
            <a:r>
              <a:rPr lang="en-US" sz="1600" dirty="0"/>
              <a:t> </a:t>
            </a:r>
            <a:r>
              <a:rPr lang="en-US" sz="1600" dirty="0" err="1"/>
              <a:t>costo-beneficio</a:t>
            </a:r>
            <a:r>
              <a:rPr lang="en-US" sz="1600" dirty="0"/>
              <a:t>. </a:t>
            </a:r>
          </a:p>
          <a:p>
            <a:r>
              <a:rPr lang="en-US" sz="1600" dirty="0"/>
              <a:t> </a:t>
            </a:r>
          </a:p>
          <a:p>
            <a:r>
              <a:rPr lang="en-US" sz="1600" dirty="0"/>
              <a:t>Más </a:t>
            </a:r>
            <a:r>
              <a:rPr lang="en-US" sz="1600" dirty="0" err="1"/>
              <a:t>adelante</a:t>
            </a:r>
            <a:r>
              <a:rPr lang="en-US" sz="1600" dirty="0"/>
              <a:t> </a:t>
            </a:r>
            <a:r>
              <a:rPr lang="en-US" sz="1600" dirty="0" err="1"/>
              <a:t>en</a:t>
            </a:r>
            <a:r>
              <a:rPr lang="en-US" sz="1600" dirty="0"/>
              <a:t> </a:t>
            </a:r>
            <a:r>
              <a:rPr lang="en-US" sz="1600" dirty="0" err="1"/>
              <a:t>este</a:t>
            </a:r>
            <a:r>
              <a:rPr lang="en-US" sz="1600" dirty="0"/>
              <a:t> </a:t>
            </a:r>
            <a:r>
              <a:rPr lang="en-US" sz="1600" dirty="0" err="1"/>
              <a:t>módulo</a:t>
            </a:r>
            <a:r>
              <a:rPr lang="en-US" sz="1600" dirty="0"/>
              <a:t>, </a:t>
            </a:r>
            <a:r>
              <a:rPr lang="en-US" sz="1600" dirty="0" err="1"/>
              <a:t>aprenderá</a:t>
            </a:r>
            <a:r>
              <a:rPr lang="en-US" sz="1600" dirty="0"/>
              <a:t> a </a:t>
            </a:r>
            <a:r>
              <a:rPr lang="en-US" sz="1600" dirty="0" err="1"/>
              <a:t>completar</a:t>
            </a:r>
            <a:r>
              <a:rPr lang="en-US" sz="1600" dirty="0"/>
              <a:t> un </a:t>
            </a:r>
            <a:r>
              <a:rPr lang="en-US" sz="1600" dirty="0" err="1"/>
              <a:t>formulario</a:t>
            </a:r>
            <a:r>
              <a:rPr lang="en-US" sz="1600" dirty="0"/>
              <a:t> de </a:t>
            </a:r>
            <a:r>
              <a:rPr lang="en-US" sz="1600" dirty="0" err="1"/>
              <a:t>informe</a:t>
            </a:r>
            <a:r>
              <a:rPr lang="en-US" sz="1600" dirty="0"/>
              <a:t> de </a:t>
            </a:r>
            <a:r>
              <a:rPr lang="en-US" sz="1600" dirty="0" err="1"/>
              <a:t>accidente</a:t>
            </a:r>
            <a:r>
              <a:rPr lang="en-US" sz="1600" dirty="0"/>
              <a:t>.</a:t>
            </a:r>
          </a:p>
        </p:txBody>
      </p:sp>
      <p:pic>
        <p:nvPicPr>
          <p:cNvPr id="4" name="Picture 3">
            <a:extLst>
              <a:ext uri="{FF2B5EF4-FFF2-40B4-BE49-F238E27FC236}">
                <a16:creationId xmlns:a16="http://schemas.microsoft.com/office/drawing/2014/main" id="{5BCC9F08-8CF6-482E-9E24-8CCAFE0A778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9" y="14037"/>
            <a:ext cx="5486400" cy="5893358"/>
          </a:xfrm>
          <a:prstGeom prst="rect">
            <a:avLst/>
          </a:prstGeom>
        </p:spPr>
      </p:pic>
      <p:sp>
        <p:nvSpPr>
          <p:cNvPr id="2" name="Google Shape;102;p2">
            <a:extLst>
              <a:ext uri="{FF2B5EF4-FFF2-40B4-BE49-F238E27FC236}">
                <a16:creationId xmlns:a16="http://schemas.microsoft.com/office/drawing/2014/main" id="{EA6FCDA8-E85A-87A5-CEB7-FC9F59E9B958}"/>
              </a:ext>
            </a:extLst>
          </p:cNvPr>
          <p:cNvSpPr txBox="1"/>
          <p:nvPr/>
        </p:nvSpPr>
        <p:spPr>
          <a:xfrm>
            <a:off x="6746" y="5966784"/>
            <a:ext cx="7511405"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INVESTIGACIÓN DE ACCIDENTES: </a:t>
            </a:r>
            <a:br>
              <a:rPr lang="en-US" sz="2800" b="1" i="1" u="none" strike="noStrike" cap="none" dirty="0">
                <a:solidFill>
                  <a:schemeClr val="lt1"/>
                </a:solidFill>
                <a:latin typeface="Verdana"/>
                <a:ea typeface="Verdana"/>
                <a:cs typeface="Verdana"/>
                <a:sym typeface="Verdana"/>
              </a:rPr>
            </a:br>
            <a:r>
              <a:rPr lang="en-US" sz="2800" b="1" i="1" u="none" strike="noStrike" cap="none" dirty="0" err="1">
                <a:solidFill>
                  <a:schemeClr val="lt1"/>
                </a:solidFill>
                <a:latin typeface="Verdana"/>
                <a:ea typeface="Verdana"/>
                <a:cs typeface="Verdana"/>
                <a:sym typeface="Verdana"/>
              </a:rPr>
              <a:t>puesta</a:t>
            </a:r>
            <a:r>
              <a:rPr lang="en-US" sz="2800" b="1" i="1" u="none" strike="noStrike" cap="none" dirty="0">
                <a:solidFill>
                  <a:schemeClr val="lt1"/>
                </a:solidFill>
                <a:latin typeface="Verdana"/>
                <a:ea typeface="Verdana"/>
                <a:cs typeface="Verdana"/>
                <a:sym typeface="Verdana"/>
              </a:rPr>
              <a:t> </a:t>
            </a:r>
            <a:r>
              <a:rPr lang="en-US" sz="2800" b="1" i="1" u="none" strike="noStrike" cap="none" dirty="0" err="1">
                <a:solidFill>
                  <a:schemeClr val="lt1"/>
                </a:solidFill>
                <a:latin typeface="Verdana"/>
                <a:ea typeface="Verdana"/>
                <a:cs typeface="Verdana"/>
                <a:sym typeface="Verdana"/>
              </a:rPr>
              <a:t>en</a:t>
            </a:r>
            <a:r>
              <a:rPr lang="en-US" sz="2800" b="1" i="1" u="none" strike="noStrike" cap="none" dirty="0">
                <a:solidFill>
                  <a:schemeClr val="lt1"/>
                </a:solidFill>
                <a:latin typeface="Verdana"/>
                <a:ea typeface="Verdana"/>
                <a:cs typeface="Verdana"/>
                <a:sym typeface="Verdana"/>
              </a:rPr>
              <a:t> </a:t>
            </a:r>
            <a:r>
              <a:rPr lang="en-US" sz="2800" b="1" i="1" u="none" strike="noStrike" cap="none" dirty="0" err="1">
                <a:solidFill>
                  <a:schemeClr val="lt1"/>
                </a:solidFill>
                <a:latin typeface="Verdana"/>
                <a:ea typeface="Verdana"/>
                <a:cs typeface="Verdana"/>
                <a:sym typeface="Verdana"/>
              </a:rPr>
              <a:t>práctica</a:t>
            </a:r>
            <a:r>
              <a:rPr lang="en-US" sz="2800" b="1" i="1" u="none" strike="noStrike" cap="none" dirty="0">
                <a:solidFill>
                  <a:schemeClr val="lt1"/>
                </a:solidFill>
                <a:latin typeface="Verdana"/>
                <a:ea typeface="Verdana"/>
                <a:cs typeface="Verdana"/>
                <a:sym typeface="Verdana"/>
              </a:rPr>
              <a:t> de las </a:t>
            </a:r>
            <a:r>
              <a:rPr lang="en-US" sz="2800" b="1" i="1" u="none" strike="noStrike" cap="none" dirty="0" err="1">
                <a:solidFill>
                  <a:schemeClr val="lt1"/>
                </a:solidFill>
                <a:latin typeface="Verdana"/>
                <a:ea typeface="Verdana"/>
                <a:cs typeface="Verdana"/>
                <a:sym typeface="Verdana"/>
              </a:rPr>
              <a:t>soluciones</a:t>
            </a:r>
            <a:endParaRPr sz="1400" b="0" i="0" u="none" strike="noStrike" cap="none" dirty="0">
              <a:solidFill>
                <a:srgbClr val="000000"/>
              </a:solidFill>
              <a:latin typeface="Arial"/>
              <a:ea typeface="Arial"/>
              <a:cs typeface="Arial"/>
              <a:sym typeface="Arial"/>
            </a:endParaRPr>
          </a:p>
        </p:txBody>
      </p:sp>
      <p:pic>
        <p:nvPicPr>
          <p:cNvPr id="3" name="Picture 2" descr="Módulo 3">
            <a:extLst>
              <a:ext uri="{FF2B5EF4-FFF2-40B4-BE49-F238E27FC236}">
                <a16:creationId xmlns:a16="http://schemas.microsoft.com/office/drawing/2014/main" id="{AAE7EC66-FC62-47BD-AA47-C3242056D7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1893" y="5935440"/>
            <a:ext cx="4020478" cy="985411"/>
          </a:xfrm>
          <a:prstGeom prst="rect">
            <a:avLst/>
          </a:prstGeom>
        </p:spPr>
      </p:pic>
    </p:spTree>
    <p:extLst>
      <p:ext uri="{BB962C8B-B14F-4D97-AF65-F5344CB8AC3E}">
        <p14:creationId xmlns:p14="http://schemas.microsoft.com/office/powerpoint/2010/main" val="26682865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6" name="Title 5">
            <a:extLst>
              <a:ext uri="{FF2B5EF4-FFF2-40B4-BE49-F238E27FC236}">
                <a16:creationId xmlns:a16="http://schemas.microsoft.com/office/drawing/2014/main" id="{3910C23C-A8DE-1335-C5B7-6580CDE5FD56}"/>
              </a:ext>
            </a:extLst>
          </p:cNvPr>
          <p:cNvSpPr txBox="1">
            <a:spLocks noGrp="1"/>
          </p:cNvSpPr>
          <p:nvPr>
            <p:ph type="title" idx="4294967295"/>
          </p:nvPr>
        </p:nvSpPr>
        <p:spPr>
          <a:xfrm>
            <a:off x="5719156" y="250924"/>
            <a:ext cx="6157912"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en-US" sz="2800" b="0" i="0" u="none" strike="noStrike" kern="0" cap="none" spc="0" normalizeH="0" baseline="0" noProof="0" dirty="0" err="1">
                <a:ln>
                  <a:noFill/>
                </a:ln>
                <a:solidFill>
                  <a:schemeClr val="dk1"/>
                </a:solidFill>
                <a:effectLst/>
                <a:uLnTx/>
                <a:uFillTx/>
                <a:latin typeface="+mn-lt"/>
                <a:ea typeface="Calibri"/>
                <a:cs typeface="Calibri"/>
                <a:sym typeface="Calibri"/>
              </a:rPr>
              <a:t>Controles</a:t>
            </a:r>
            <a:r>
              <a:rPr kumimoji="0" lang="en-US" sz="2800" b="0" i="0" u="none" strike="noStrike" kern="0" cap="none" spc="0" normalizeH="0" baseline="0" noProof="0" dirty="0">
                <a:ln>
                  <a:noFill/>
                </a:ln>
                <a:solidFill>
                  <a:schemeClr val="dk1"/>
                </a:solidFill>
                <a:effectLst/>
                <a:uLnTx/>
                <a:uFillTx/>
                <a:latin typeface="+mn-lt"/>
                <a:ea typeface="Calibri"/>
                <a:cs typeface="Calibri"/>
                <a:sym typeface="Calibri"/>
              </a:rPr>
              <a:t> y </a:t>
            </a:r>
            <a:r>
              <a:rPr kumimoji="0" lang="en-US" sz="2800" b="0" i="0" u="none" strike="noStrike" kern="0" cap="none" spc="0" normalizeH="0" baseline="0" noProof="0" dirty="0" err="1">
                <a:ln>
                  <a:noFill/>
                </a:ln>
                <a:solidFill>
                  <a:schemeClr val="dk1"/>
                </a:solidFill>
                <a:effectLst/>
                <a:uLnTx/>
                <a:uFillTx/>
                <a:latin typeface="+mn-lt"/>
                <a:ea typeface="Calibri"/>
                <a:cs typeface="Calibri"/>
                <a:sym typeface="Calibri"/>
              </a:rPr>
              <a:t>mejoras</a:t>
            </a:r>
            <a:r>
              <a:rPr kumimoji="0" lang="en-US" sz="2800" b="0" i="0" u="none" strike="noStrike" kern="0" cap="none" spc="0" normalizeH="0" baseline="0" noProof="0" dirty="0">
                <a:ln>
                  <a:noFill/>
                </a:ln>
                <a:solidFill>
                  <a:schemeClr val="dk1"/>
                </a:solidFill>
                <a:effectLst/>
                <a:uLnTx/>
                <a:uFillTx/>
                <a:latin typeface="+mn-lt"/>
                <a:ea typeface="Calibri"/>
                <a:cs typeface="Calibri"/>
                <a:sym typeface="Calibri"/>
              </a:rPr>
              <a:t> del </a:t>
            </a:r>
            <a:r>
              <a:rPr kumimoji="0" lang="en-US" sz="2800" b="0" i="0" u="none" strike="noStrike" kern="0" cap="none" spc="0" normalizeH="0" baseline="0" noProof="0" dirty="0" err="1">
                <a:ln>
                  <a:noFill/>
                </a:ln>
                <a:solidFill>
                  <a:schemeClr val="dk1"/>
                </a:solidFill>
                <a:effectLst/>
                <a:uLnTx/>
                <a:uFillTx/>
                <a:latin typeface="+mn-lt"/>
                <a:ea typeface="Calibri"/>
                <a:cs typeface="Calibri"/>
                <a:sym typeface="Calibri"/>
              </a:rPr>
              <a:t>sistema</a:t>
            </a:r>
            <a:endParaRPr kumimoji="0" lang="en-US" sz="2800" b="0" i="0" u="none" strike="noStrike" kern="0" cap="none" spc="0" normalizeH="0" baseline="0" noProof="0" dirty="0">
              <a:ln>
                <a:noFill/>
              </a:ln>
              <a:solidFill>
                <a:schemeClr val="dk1"/>
              </a:solidFill>
              <a:effectLst/>
              <a:uLnTx/>
              <a:uFillTx/>
              <a:latin typeface="+mn-lt"/>
              <a:ea typeface="Calibri"/>
              <a:cs typeface="Calibri"/>
              <a:sym typeface="Calibri"/>
            </a:endParaRPr>
          </a:p>
        </p:txBody>
      </p:sp>
      <p:sp>
        <p:nvSpPr>
          <p:cNvPr id="104" name="Google Shape;104;p2"/>
          <p:cNvSpPr txBox="1"/>
          <p:nvPr/>
        </p:nvSpPr>
        <p:spPr>
          <a:xfrm>
            <a:off x="5719156" y="1053899"/>
            <a:ext cx="6274351" cy="2800726"/>
          </a:xfrm>
          <a:prstGeom prst="rect">
            <a:avLst/>
          </a:prstGeom>
          <a:noFill/>
          <a:ln>
            <a:noFill/>
          </a:ln>
        </p:spPr>
        <p:txBody>
          <a:bodyPr spcFirstLastPara="1" wrap="square" lIns="91425" tIns="45700" rIns="91425" bIns="45700" anchor="t" anchorCtr="0">
            <a:spAutoFit/>
          </a:bodyPr>
          <a:lstStyle/>
          <a:p>
            <a:r>
              <a:rPr lang="en-US" sz="1600" dirty="0"/>
              <a:t>Los </a:t>
            </a:r>
            <a:r>
              <a:rPr lang="en-US" sz="1600" dirty="0" err="1"/>
              <a:t>tres</a:t>
            </a:r>
            <a:r>
              <a:rPr lang="en-US" sz="1600" dirty="0"/>
              <a:t> </a:t>
            </a:r>
            <a:r>
              <a:rPr lang="en-US" sz="1600" dirty="0" err="1"/>
              <a:t>niveles</a:t>
            </a:r>
            <a:r>
              <a:rPr lang="en-US" sz="1600" dirty="0"/>
              <a:t> de </a:t>
            </a:r>
            <a:r>
              <a:rPr lang="en-US" sz="1600" dirty="0" err="1"/>
              <a:t>causas</a:t>
            </a:r>
            <a:r>
              <a:rPr lang="en-US" sz="1600" dirty="0"/>
              <a:t> (</a:t>
            </a:r>
            <a:r>
              <a:rPr lang="en-US" sz="1600" dirty="0" err="1"/>
              <a:t>directas</a:t>
            </a:r>
            <a:r>
              <a:rPr lang="en-US" sz="1600" dirty="0"/>
              <a:t>, </a:t>
            </a:r>
            <a:r>
              <a:rPr lang="en-US" sz="1600" dirty="0" err="1"/>
              <a:t>superficiales</a:t>
            </a:r>
            <a:r>
              <a:rPr lang="en-US" sz="1600" dirty="0"/>
              <a:t> y </a:t>
            </a:r>
            <a:r>
              <a:rPr lang="en-US" sz="1600" dirty="0" err="1"/>
              <a:t>raíz</a:t>
            </a:r>
            <a:r>
              <a:rPr lang="en-US" sz="1600" dirty="0"/>
              <a:t>) que </a:t>
            </a:r>
            <a:r>
              <a:rPr lang="en-US" sz="1600" dirty="0" err="1"/>
              <a:t>contribuyen</a:t>
            </a:r>
            <a:r>
              <a:rPr lang="en-US" sz="1600" dirty="0"/>
              <a:t> a un </a:t>
            </a:r>
            <a:r>
              <a:rPr lang="en-US" sz="1600" dirty="0" err="1"/>
              <a:t>accidente</a:t>
            </a:r>
            <a:r>
              <a:rPr lang="en-US" sz="1600" dirty="0"/>
              <a:t> se </a:t>
            </a:r>
            <a:r>
              <a:rPr lang="en-US" sz="1600" dirty="0" err="1"/>
              <a:t>eliminan</a:t>
            </a:r>
            <a:r>
              <a:rPr lang="en-US" sz="1600" dirty="0"/>
              <a:t> o </a:t>
            </a:r>
            <a:r>
              <a:rPr lang="en-US" sz="1600" dirty="0" err="1"/>
              <a:t>reducen</a:t>
            </a:r>
            <a:r>
              <a:rPr lang="en-US" sz="1600" dirty="0"/>
              <a:t> </a:t>
            </a:r>
            <a:r>
              <a:rPr lang="en-US" sz="1600" dirty="0" err="1"/>
              <a:t>mediante</a:t>
            </a:r>
            <a:r>
              <a:rPr lang="en-US" sz="1600" dirty="0"/>
              <a:t> la </a:t>
            </a:r>
            <a:r>
              <a:rPr lang="en-US" sz="1600" dirty="0" err="1"/>
              <a:t>recomendación</a:t>
            </a:r>
            <a:r>
              <a:rPr lang="en-US" sz="1600" dirty="0"/>
              <a:t> de </a:t>
            </a:r>
            <a:r>
              <a:rPr lang="en-US" sz="1600" dirty="0" err="1"/>
              <a:t>controles</a:t>
            </a:r>
            <a:r>
              <a:rPr lang="en-US" sz="1600" dirty="0"/>
              <a:t> o </a:t>
            </a:r>
            <a:r>
              <a:rPr lang="en-US" sz="1600" dirty="0" err="1"/>
              <a:t>mejoras</a:t>
            </a:r>
            <a:r>
              <a:rPr lang="en-US" sz="1600" dirty="0"/>
              <a:t> del </a:t>
            </a:r>
            <a:r>
              <a:rPr lang="en-US" sz="1600" dirty="0" err="1"/>
              <a:t>sistema</a:t>
            </a:r>
            <a:r>
              <a:rPr lang="en-US" sz="1600" dirty="0"/>
              <a:t>.  </a:t>
            </a:r>
          </a:p>
          <a:p>
            <a:endParaRPr lang="en-US" sz="1600" dirty="0"/>
          </a:p>
          <a:p>
            <a:pPr marL="285750" indent="-285750">
              <a:buFont typeface="Arial" panose="020B0604020202020204" pitchFamily="34" charset="0"/>
              <a:buChar char="•"/>
            </a:pPr>
            <a:r>
              <a:rPr lang="en-US" sz="1600" dirty="0"/>
              <a:t>Los </a:t>
            </a:r>
            <a:r>
              <a:rPr lang="en-US" sz="1600" dirty="0" err="1"/>
              <a:t>controles</a:t>
            </a:r>
            <a:r>
              <a:rPr lang="en-US" sz="1600" dirty="0"/>
              <a:t> </a:t>
            </a:r>
            <a:r>
              <a:rPr lang="en-US" sz="1600" dirty="0" err="1"/>
              <a:t>abordan</a:t>
            </a:r>
            <a:r>
              <a:rPr lang="en-US" sz="1600" dirty="0"/>
              <a:t> las </a:t>
            </a:r>
            <a:r>
              <a:rPr lang="en-US" sz="1600" dirty="0" err="1"/>
              <a:t>causas</a:t>
            </a:r>
            <a:r>
              <a:rPr lang="en-US" sz="1600" dirty="0"/>
              <a:t> </a:t>
            </a:r>
            <a:r>
              <a:rPr lang="en-US" sz="1600" b="1" dirty="0" err="1"/>
              <a:t>directas</a:t>
            </a:r>
            <a:r>
              <a:rPr lang="en-US" sz="1600" dirty="0"/>
              <a:t> y </a:t>
            </a:r>
            <a:r>
              <a:rPr lang="en-US" sz="1600" b="1" dirty="0" err="1"/>
              <a:t>superficiales</a:t>
            </a:r>
            <a:r>
              <a:rPr lang="en-US" sz="1600" dirty="0"/>
              <a:t> de un </a:t>
            </a:r>
            <a:r>
              <a:rPr lang="en-US" sz="1600" dirty="0" err="1"/>
              <a:t>accidente</a:t>
            </a:r>
            <a:r>
              <a:rPr lang="en-US" sz="1600" dirty="0"/>
              <a:t>. </a:t>
            </a:r>
          </a:p>
          <a:p>
            <a:pPr marL="285750" indent="-285750">
              <a:buFont typeface="Arial" panose="020B0604020202020204" pitchFamily="34" charset="0"/>
              <a:buChar char="•"/>
            </a:pPr>
            <a:r>
              <a:rPr lang="en-US" sz="1600" dirty="0"/>
              <a:t>Las </a:t>
            </a:r>
            <a:r>
              <a:rPr lang="en-US" sz="1600" dirty="0" err="1"/>
              <a:t>mejoras</a:t>
            </a:r>
            <a:r>
              <a:rPr lang="en-US" sz="1600" dirty="0"/>
              <a:t> del </a:t>
            </a:r>
            <a:r>
              <a:rPr lang="en-US" sz="1600" dirty="0" err="1"/>
              <a:t>sistema</a:t>
            </a:r>
            <a:r>
              <a:rPr lang="en-US" sz="1600" dirty="0"/>
              <a:t> </a:t>
            </a:r>
            <a:r>
              <a:rPr lang="en-US" sz="1600" dirty="0" err="1"/>
              <a:t>abordan</a:t>
            </a:r>
            <a:r>
              <a:rPr lang="en-US" sz="1600" dirty="0"/>
              <a:t> las </a:t>
            </a:r>
            <a:r>
              <a:rPr lang="en-US" sz="1600" dirty="0" err="1"/>
              <a:t>causas</a:t>
            </a:r>
            <a:r>
              <a:rPr lang="en-US" sz="1600" dirty="0"/>
              <a:t> </a:t>
            </a:r>
            <a:r>
              <a:rPr lang="en-US" sz="1600" b="1" dirty="0" err="1"/>
              <a:t>raíz</a:t>
            </a:r>
            <a:r>
              <a:rPr lang="en-US" sz="1600" dirty="0"/>
              <a:t> de las </a:t>
            </a:r>
            <a:r>
              <a:rPr lang="en-US" sz="1600" dirty="0" err="1"/>
              <a:t>políticas</a:t>
            </a:r>
            <a:r>
              <a:rPr lang="en-US" sz="1600" dirty="0"/>
              <a:t> y </a:t>
            </a:r>
            <a:r>
              <a:rPr lang="en-US" sz="1600" dirty="0" err="1"/>
              <a:t>procedimientos</a:t>
            </a:r>
            <a:r>
              <a:rPr lang="en-US" sz="1600" dirty="0"/>
              <a:t> del </a:t>
            </a:r>
            <a:r>
              <a:rPr lang="en-US" sz="1600" dirty="0" err="1"/>
              <a:t>sistema</a:t>
            </a:r>
            <a:r>
              <a:rPr lang="en-US" sz="1600" dirty="0"/>
              <a:t> de </a:t>
            </a:r>
            <a:r>
              <a:rPr lang="en-US" sz="1600" dirty="0" err="1"/>
              <a:t>seguridad</a:t>
            </a:r>
            <a:r>
              <a:rPr lang="en-US" sz="1600" dirty="0"/>
              <a:t> </a:t>
            </a:r>
            <a:r>
              <a:rPr lang="en-US" sz="1600" dirty="0" err="1"/>
              <a:t>ausentes</a:t>
            </a:r>
            <a:r>
              <a:rPr lang="en-US" sz="1600" dirty="0"/>
              <a:t> o </a:t>
            </a:r>
            <a:r>
              <a:rPr lang="en-US" sz="1600" dirty="0" err="1"/>
              <a:t>inadecuados</a:t>
            </a:r>
            <a:r>
              <a:rPr lang="en-US" sz="1600" dirty="0"/>
              <a:t> que </a:t>
            </a:r>
            <a:r>
              <a:rPr lang="en-US" sz="1600" dirty="0" err="1"/>
              <a:t>contribuyeron</a:t>
            </a:r>
            <a:r>
              <a:rPr lang="en-US" sz="1600" dirty="0"/>
              <a:t> al </a:t>
            </a:r>
            <a:r>
              <a:rPr lang="en-US" sz="1600" dirty="0" err="1"/>
              <a:t>accidente</a:t>
            </a:r>
            <a:r>
              <a:rPr lang="en-US" sz="1600" dirty="0"/>
              <a:t>.</a:t>
            </a:r>
          </a:p>
          <a:p>
            <a:endParaRPr lang="en-US" sz="1600" dirty="0"/>
          </a:p>
          <a:p>
            <a:r>
              <a:rPr lang="en-US" sz="1600" dirty="0" err="1"/>
              <a:t>Repasemos</a:t>
            </a:r>
            <a:r>
              <a:rPr lang="en-US" sz="1600" dirty="0"/>
              <a:t> primero </a:t>
            </a:r>
            <a:r>
              <a:rPr lang="en-US" sz="1600" dirty="0" err="1"/>
              <a:t>los</a:t>
            </a:r>
            <a:r>
              <a:rPr lang="en-US" sz="1600" dirty="0"/>
              <a:t> </a:t>
            </a:r>
            <a:r>
              <a:rPr lang="en-US" sz="1600" dirty="0" err="1"/>
              <a:t>controles</a:t>
            </a:r>
            <a:r>
              <a:rPr lang="en-US" sz="1600" dirty="0"/>
              <a:t>.</a:t>
            </a:r>
          </a:p>
        </p:txBody>
      </p:sp>
      <p:pic>
        <p:nvPicPr>
          <p:cNvPr id="5" name="Picture 4">
            <a:extLst>
              <a:ext uri="{FF2B5EF4-FFF2-40B4-BE49-F238E27FC236}">
                <a16:creationId xmlns:a16="http://schemas.microsoft.com/office/drawing/2014/main" id="{1D86D3AE-FF08-4D53-B24C-5FCFC3EB093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 y="0"/>
            <a:ext cx="5497514" cy="5905296"/>
          </a:xfrm>
          <a:prstGeom prst="rect">
            <a:avLst/>
          </a:prstGeom>
        </p:spPr>
      </p:pic>
      <p:sp>
        <p:nvSpPr>
          <p:cNvPr id="4" name="Google Shape;102;p2">
            <a:extLst>
              <a:ext uri="{FF2B5EF4-FFF2-40B4-BE49-F238E27FC236}">
                <a16:creationId xmlns:a16="http://schemas.microsoft.com/office/drawing/2014/main" id="{F76991B0-04B5-C25F-956F-F3E14D09453B}"/>
              </a:ext>
            </a:extLst>
          </p:cNvPr>
          <p:cNvSpPr txBox="1"/>
          <p:nvPr/>
        </p:nvSpPr>
        <p:spPr>
          <a:xfrm>
            <a:off x="6746" y="5966784"/>
            <a:ext cx="7511405"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INVESTIGACIÓN DE ACCIDENTES: </a:t>
            </a:r>
            <a:br>
              <a:rPr lang="en-US" sz="2800" b="1" i="1" u="none" strike="noStrike" cap="none" dirty="0">
                <a:solidFill>
                  <a:schemeClr val="lt1"/>
                </a:solidFill>
                <a:latin typeface="Verdana"/>
                <a:ea typeface="Verdana"/>
                <a:cs typeface="Verdana"/>
                <a:sym typeface="Verdana"/>
              </a:rPr>
            </a:br>
            <a:r>
              <a:rPr lang="en-US" sz="2800" b="1" i="1" u="none" strike="noStrike" cap="none" dirty="0" err="1">
                <a:solidFill>
                  <a:schemeClr val="lt1"/>
                </a:solidFill>
                <a:latin typeface="Verdana"/>
                <a:ea typeface="Verdana"/>
                <a:cs typeface="Verdana"/>
                <a:sym typeface="Verdana"/>
              </a:rPr>
              <a:t>puesta</a:t>
            </a:r>
            <a:r>
              <a:rPr lang="en-US" sz="2800" b="1" i="1" u="none" strike="noStrike" cap="none" dirty="0">
                <a:solidFill>
                  <a:schemeClr val="lt1"/>
                </a:solidFill>
                <a:latin typeface="Verdana"/>
                <a:ea typeface="Verdana"/>
                <a:cs typeface="Verdana"/>
                <a:sym typeface="Verdana"/>
              </a:rPr>
              <a:t> </a:t>
            </a:r>
            <a:r>
              <a:rPr lang="en-US" sz="2800" b="1" i="1" u="none" strike="noStrike" cap="none" dirty="0" err="1">
                <a:solidFill>
                  <a:schemeClr val="lt1"/>
                </a:solidFill>
                <a:latin typeface="Verdana"/>
                <a:ea typeface="Verdana"/>
                <a:cs typeface="Verdana"/>
                <a:sym typeface="Verdana"/>
              </a:rPr>
              <a:t>en</a:t>
            </a:r>
            <a:r>
              <a:rPr lang="en-US" sz="2800" b="1" i="1" u="none" strike="noStrike" cap="none" dirty="0">
                <a:solidFill>
                  <a:schemeClr val="lt1"/>
                </a:solidFill>
                <a:latin typeface="Verdana"/>
                <a:ea typeface="Verdana"/>
                <a:cs typeface="Verdana"/>
                <a:sym typeface="Verdana"/>
              </a:rPr>
              <a:t> </a:t>
            </a:r>
            <a:r>
              <a:rPr lang="en-US" sz="2800" b="1" i="1" u="none" strike="noStrike" cap="none" dirty="0" err="1">
                <a:solidFill>
                  <a:schemeClr val="lt1"/>
                </a:solidFill>
                <a:latin typeface="Verdana"/>
                <a:ea typeface="Verdana"/>
                <a:cs typeface="Verdana"/>
                <a:sym typeface="Verdana"/>
              </a:rPr>
              <a:t>práctica</a:t>
            </a:r>
            <a:r>
              <a:rPr lang="en-US" sz="2800" b="1" i="1" u="none" strike="noStrike" cap="none" dirty="0">
                <a:solidFill>
                  <a:schemeClr val="lt1"/>
                </a:solidFill>
                <a:latin typeface="Verdana"/>
                <a:ea typeface="Verdana"/>
                <a:cs typeface="Verdana"/>
                <a:sym typeface="Verdana"/>
              </a:rPr>
              <a:t> de las </a:t>
            </a:r>
            <a:r>
              <a:rPr lang="en-US" sz="2800" b="1" i="1" u="none" strike="noStrike" cap="none" dirty="0" err="1">
                <a:solidFill>
                  <a:schemeClr val="lt1"/>
                </a:solidFill>
                <a:latin typeface="Verdana"/>
                <a:ea typeface="Verdana"/>
                <a:cs typeface="Verdana"/>
                <a:sym typeface="Verdana"/>
              </a:rPr>
              <a:t>soluciones</a:t>
            </a:r>
            <a:endParaRPr sz="1400" b="0" i="0" u="none" strike="noStrike" cap="none" dirty="0">
              <a:solidFill>
                <a:srgbClr val="000000"/>
              </a:solidFill>
              <a:latin typeface="Arial"/>
              <a:ea typeface="Arial"/>
              <a:cs typeface="Arial"/>
              <a:sym typeface="Arial"/>
            </a:endParaRPr>
          </a:p>
        </p:txBody>
      </p:sp>
      <p:pic>
        <p:nvPicPr>
          <p:cNvPr id="3" name="Picture 2" descr="Módulo 3">
            <a:extLst>
              <a:ext uri="{FF2B5EF4-FFF2-40B4-BE49-F238E27FC236}">
                <a16:creationId xmlns:a16="http://schemas.microsoft.com/office/drawing/2014/main" id="{AAE7EC66-FC62-47BD-AA47-C3242056D7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1893" y="5935440"/>
            <a:ext cx="4020478" cy="985411"/>
          </a:xfrm>
          <a:prstGeom prst="rect">
            <a:avLst/>
          </a:prstGeom>
        </p:spPr>
      </p:pic>
    </p:spTree>
    <p:extLst>
      <p:ext uri="{BB962C8B-B14F-4D97-AF65-F5344CB8AC3E}">
        <p14:creationId xmlns:p14="http://schemas.microsoft.com/office/powerpoint/2010/main" val="20005954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1492049"/>
            <a:ext cx="6274351" cy="3046948"/>
          </a:xfrm>
          <a:prstGeom prst="rect">
            <a:avLst/>
          </a:prstGeom>
          <a:noFill/>
          <a:ln>
            <a:noFill/>
          </a:ln>
        </p:spPr>
        <p:txBody>
          <a:bodyPr spcFirstLastPara="1" wrap="square" lIns="91425" tIns="45700" rIns="91425" bIns="45700" anchor="t" anchorCtr="0">
            <a:spAutoFit/>
          </a:bodyPr>
          <a:lstStyle/>
          <a:p>
            <a:r>
              <a:rPr lang="en-US" sz="1600" dirty="0"/>
              <a:t>Los </a:t>
            </a:r>
            <a:r>
              <a:rPr lang="en-US" sz="1600" dirty="0" err="1"/>
              <a:t>controles</a:t>
            </a:r>
            <a:r>
              <a:rPr lang="en-US" sz="1600" dirty="0"/>
              <a:t> de </a:t>
            </a:r>
            <a:r>
              <a:rPr lang="en-US" sz="1600" dirty="0" err="1"/>
              <a:t>peligros</a:t>
            </a:r>
            <a:r>
              <a:rPr lang="en-US" sz="1600" dirty="0"/>
              <a:t> </a:t>
            </a:r>
            <a:r>
              <a:rPr lang="en-US" sz="1600" dirty="0" err="1"/>
              <a:t>tienen</a:t>
            </a:r>
            <a:r>
              <a:rPr lang="en-US" sz="1600" dirty="0"/>
              <a:t> </a:t>
            </a:r>
            <a:r>
              <a:rPr lang="en-US" sz="1600" dirty="0" err="1"/>
              <a:t>una</a:t>
            </a:r>
            <a:r>
              <a:rPr lang="en-US" sz="1600" dirty="0"/>
              <a:t> </a:t>
            </a:r>
            <a:r>
              <a:rPr lang="en-US" sz="1600" dirty="0" err="1"/>
              <a:t>jerarquía</a:t>
            </a:r>
            <a:r>
              <a:rPr lang="en-US" sz="1600" dirty="0"/>
              <a:t> o </a:t>
            </a:r>
            <a:r>
              <a:rPr lang="en-US" sz="1600" dirty="0" err="1"/>
              <a:t>prioridad</a:t>
            </a:r>
            <a:r>
              <a:rPr lang="en-US" sz="1600" dirty="0"/>
              <a:t> de mayor a </a:t>
            </a:r>
            <a:r>
              <a:rPr lang="en-US" sz="1600" dirty="0" err="1"/>
              <a:t>menor</a:t>
            </a:r>
            <a:r>
              <a:rPr lang="en-US" sz="1600" dirty="0"/>
              <a:t> </a:t>
            </a:r>
            <a:r>
              <a:rPr lang="en-US" sz="1600" dirty="0" err="1"/>
              <a:t>eficacia</a:t>
            </a:r>
            <a:r>
              <a:rPr lang="en-US" sz="1600" dirty="0"/>
              <a:t>.</a:t>
            </a:r>
          </a:p>
          <a:p>
            <a:endParaRPr lang="en-US" sz="1600" dirty="0"/>
          </a:p>
          <a:p>
            <a:pPr marL="285750" indent="-285750">
              <a:buFont typeface="Arial" panose="020B0604020202020204" pitchFamily="34" charset="0"/>
              <a:buChar char="•"/>
            </a:pPr>
            <a:r>
              <a:rPr lang="en-US" sz="1600" b="1" dirty="0" err="1"/>
              <a:t>Controles</a:t>
            </a:r>
            <a:r>
              <a:rPr lang="en-US" sz="1600" b="1" dirty="0"/>
              <a:t> de </a:t>
            </a:r>
            <a:r>
              <a:rPr lang="en-US" sz="1600" b="1" dirty="0" err="1"/>
              <a:t>eliminación</a:t>
            </a:r>
            <a:r>
              <a:rPr lang="en-US" sz="1600" dirty="0"/>
              <a:t>: </a:t>
            </a:r>
            <a:r>
              <a:rPr lang="en-US" sz="1600" dirty="0" err="1"/>
              <a:t>eliminan</a:t>
            </a:r>
            <a:r>
              <a:rPr lang="en-US" sz="1600" dirty="0"/>
              <a:t> </a:t>
            </a:r>
            <a:r>
              <a:rPr lang="en-US" sz="1600" dirty="0" err="1"/>
              <a:t>físicamente</a:t>
            </a:r>
            <a:r>
              <a:rPr lang="en-US" sz="1600" dirty="0"/>
              <a:t> </a:t>
            </a:r>
            <a:r>
              <a:rPr lang="en-US" sz="1600" dirty="0" err="1"/>
              <a:t>el</a:t>
            </a:r>
            <a:r>
              <a:rPr lang="en-US" sz="1600" dirty="0"/>
              <a:t> </a:t>
            </a:r>
            <a:r>
              <a:rPr lang="en-US" sz="1600" dirty="0" err="1"/>
              <a:t>peligro</a:t>
            </a:r>
            <a:endParaRPr lang="en-US" sz="1600" dirty="0"/>
          </a:p>
          <a:p>
            <a:pPr marL="285750" indent="-285750">
              <a:buFont typeface="Arial" panose="020B0604020202020204" pitchFamily="34" charset="0"/>
              <a:buChar char="•"/>
            </a:pPr>
            <a:r>
              <a:rPr lang="en-US" sz="1600" b="1" dirty="0" err="1"/>
              <a:t>Sustitución</a:t>
            </a:r>
            <a:r>
              <a:rPr lang="en-US" sz="1600" b="1" dirty="0"/>
              <a:t>: </a:t>
            </a:r>
            <a:r>
              <a:rPr lang="en-US" sz="1600" b="1" dirty="0" err="1"/>
              <a:t>sustituye</a:t>
            </a:r>
            <a:r>
              <a:rPr lang="en-US" sz="1600" b="1" dirty="0"/>
              <a:t> </a:t>
            </a:r>
            <a:r>
              <a:rPr lang="en-US" sz="1600" b="1" dirty="0" err="1"/>
              <a:t>el</a:t>
            </a:r>
            <a:r>
              <a:rPr lang="en-US" sz="1600" b="1" dirty="0"/>
              <a:t> </a:t>
            </a:r>
            <a:r>
              <a:rPr lang="en-US" sz="1600" b="1" dirty="0" err="1"/>
              <a:t>peligro</a:t>
            </a:r>
            <a:endParaRPr lang="en-US" sz="1600" b="1" dirty="0"/>
          </a:p>
          <a:p>
            <a:pPr marL="285750" indent="-285750">
              <a:buFont typeface="Arial" panose="020B0604020202020204" pitchFamily="34" charset="0"/>
              <a:buChar char="•"/>
            </a:pPr>
            <a:r>
              <a:rPr lang="en-US" sz="1600" b="1" dirty="0" err="1"/>
              <a:t>Controles</a:t>
            </a:r>
            <a:r>
              <a:rPr lang="en-US" sz="1600" b="1" dirty="0"/>
              <a:t> de </a:t>
            </a:r>
            <a:r>
              <a:rPr lang="en-US" sz="1600" b="1" dirty="0" err="1"/>
              <a:t>ingeniería</a:t>
            </a:r>
            <a:r>
              <a:rPr lang="en-US" sz="1600" dirty="0"/>
              <a:t>: </a:t>
            </a:r>
            <a:r>
              <a:rPr lang="en-US" sz="1600" dirty="0" err="1"/>
              <a:t>aíslan</a:t>
            </a:r>
            <a:r>
              <a:rPr lang="en-US" sz="1600" dirty="0"/>
              <a:t> a </a:t>
            </a:r>
            <a:r>
              <a:rPr lang="en-US" sz="1600" dirty="0" err="1"/>
              <a:t>los</a:t>
            </a:r>
            <a:r>
              <a:rPr lang="en-US" sz="1600" dirty="0"/>
              <a:t> </a:t>
            </a:r>
            <a:r>
              <a:rPr lang="en-US" sz="1600" dirty="0" err="1"/>
              <a:t>trabajadores</a:t>
            </a:r>
            <a:r>
              <a:rPr lang="en-US" sz="1600" dirty="0"/>
              <a:t> del </a:t>
            </a:r>
            <a:r>
              <a:rPr lang="en-US" sz="1600" dirty="0" err="1"/>
              <a:t>peligro</a:t>
            </a:r>
            <a:endParaRPr lang="en-US" sz="1600" dirty="0"/>
          </a:p>
          <a:p>
            <a:pPr marL="285750" indent="-285750">
              <a:buFont typeface="Arial" panose="020B0604020202020204" pitchFamily="34" charset="0"/>
              <a:buChar char="•"/>
            </a:pPr>
            <a:r>
              <a:rPr lang="en-US" sz="1600" b="1" dirty="0" err="1"/>
              <a:t>Controles</a:t>
            </a:r>
            <a:r>
              <a:rPr lang="en-US" sz="1600" b="1" dirty="0"/>
              <a:t> </a:t>
            </a:r>
            <a:r>
              <a:rPr lang="en-US" sz="1600" b="1" dirty="0" err="1"/>
              <a:t>administrativos</a:t>
            </a:r>
            <a:r>
              <a:rPr lang="en-US" sz="1600" b="1" dirty="0"/>
              <a:t>/de </a:t>
            </a:r>
            <a:r>
              <a:rPr lang="en-US" sz="1600" b="1" dirty="0" err="1"/>
              <a:t>gestión</a:t>
            </a:r>
            <a:r>
              <a:rPr lang="en-US" sz="1600" dirty="0"/>
              <a:t>: </a:t>
            </a:r>
            <a:r>
              <a:rPr lang="en-US" sz="1600" dirty="0" err="1"/>
              <a:t>cambian</a:t>
            </a:r>
            <a:r>
              <a:rPr lang="en-US" sz="1600" dirty="0"/>
              <a:t> la </a:t>
            </a:r>
            <a:r>
              <a:rPr lang="en-US" sz="1600" dirty="0" err="1"/>
              <a:t>manera</a:t>
            </a:r>
            <a:r>
              <a:rPr lang="en-US" sz="1600" dirty="0"/>
              <a:t> de </a:t>
            </a:r>
            <a:r>
              <a:rPr lang="en-US" sz="1600" dirty="0" err="1"/>
              <a:t>realizar</a:t>
            </a:r>
            <a:r>
              <a:rPr lang="en-US" sz="1600" dirty="0"/>
              <a:t> </a:t>
            </a:r>
            <a:r>
              <a:rPr lang="en-US" sz="1600" dirty="0" err="1"/>
              <a:t>el</a:t>
            </a:r>
            <a:r>
              <a:rPr lang="en-US" sz="1600" dirty="0"/>
              <a:t> </a:t>
            </a:r>
            <a:r>
              <a:rPr lang="en-US" sz="1600" dirty="0" err="1"/>
              <a:t>trabajo</a:t>
            </a:r>
            <a:endParaRPr lang="en-US" sz="1600" dirty="0"/>
          </a:p>
          <a:p>
            <a:pPr marL="285750" indent="-285750">
              <a:buFont typeface="Arial" panose="020B0604020202020204" pitchFamily="34" charset="0"/>
              <a:buChar char="•"/>
            </a:pPr>
            <a:r>
              <a:rPr lang="en-US" sz="1600" b="1" dirty="0" err="1"/>
              <a:t>Equipo</a:t>
            </a:r>
            <a:r>
              <a:rPr lang="en-US" sz="1600" b="1" dirty="0"/>
              <a:t> de </a:t>
            </a:r>
            <a:r>
              <a:rPr lang="en-US" sz="1600" b="1" dirty="0" err="1"/>
              <a:t>protección</a:t>
            </a:r>
            <a:r>
              <a:rPr lang="en-US" sz="1600" b="1" dirty="0"/>
              <a:t> personal (PPE): </a:t>
            </a:r>
            <a:r>
              <a:rPr lang="en-US" sz="1600" dirty="0"/>
              <a:t>protege al </a:t>
            </a:r>
            <a:r>
              <a:rPr lang="en-US" sz="1600" dirty="0" err="1"/>
              <a:t>trabajador</a:t>
            </a:r>
            <a:r>
              <a:rPr lang="en-US" sz="1600" dirty="0"/>
              <a:t> con </a:t>
            </a:r>
            <a:r>
              <a:rPr lang="en-US" sz="1600" dirty="0" err="1"/>
              <a:t>equipo</a:t>
            </a:r>
            <a:r>
              <a:rPr lang="en-US" sz="1600" dirty="0"/>
              <a:t> de </a:t>
            </a:r>
            <a:r>
              <a:rPr lang="en-US" sz="1600" dirty="0" err="1"/>
              <a:t>protección</a:t>
            </a:r>
            <a:r>
              <a:rPr lang="en-US" sz="1600" dirty="0"/>
              <a:t> personal</a:t>
            </a:r>
          </a:p>
          <a:p>
            <a:endParaRPr lang="en-US" sz="1600" dirty="0"/>
          </a:p>
          <a:p>
            <a:r>
              <a:rPr lang="en-US" sz="1600" dirty="0" err="1"/>
              <a:t>Veamos</a:t>
            </a:r>
            <a:r>
              <a:rPr lang="en-US" sz="1600" dirty="0"/>
              <a:t> con </a:t>
            </a:r>
            <a:r>
              <a:rPr lang="en-US" sz="1600" dirty="0" err="1"/>
              <a:t>más</a:t>
            </a:r>
            <a:r>
              <a:rPr lang="en-US" sz="1600" dirty="0"/>
              <a:t> </a:t>
            </a:r>
            <a:r>
              <a:rPr lang="en-US" sz="1600" dirty="0" err="1"/>
              <a:t>detalle</a:t>
            </a:r>
            <a:r>
              <a:rPr lang="en-US" sz="1600" dirty="0"/>
              <a:t> </a:t>
            </a:r>
            <a:r>
              <a:rPr lang="en-US" sz="1600" dirty="0" err="1"/>
              <a:t>cada</a:t>
            </a:r>
            <a:r>
              <a:rPr lang="en-US" sz="1600" dirty="0"/>
              <a:t> uno de </a:t>
            </a:r>
            <a:r>
              <a:rPr lang="en-US" sz="1600" dirty="0" err="1"/>
              <a:t>ellos</a:t>
            </a:r>
            <a:r>
              <a:rPr lang="en-US" sz="1600" dirty="0"/>
              <a:t>.</a:t>
            </a:r>
          </a:p>
        </p:txBody>
      </p:sp>
      <p:pic>
        <p:nvPicPr>
          <p:cNvPr id="3" name="Picture 2" descr="Módulo 3">
            <a:extLst>
              <a:ext uri="{FF2B5EF4-FFF2-40B4-BE49-F238E27FC236}">
                <a16:creationId xmlns:a16="http://schemas.microsoft.com/office/drawing/2014/main" id="{AAE7EC66-FC62-47BD-AA47-C3242056D7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1893" y="5935440"/>
            <a:ext cx="4020478" cy="985411"/>
          </a:xfrm>
          <a:prstGeom prst="rect">
            <a:avLst/>
          </a:prstGeom>
        </p:spPr>
      </p:pic>
      <p:pic>
        <p:nvPicPr>
          <p:cNvPr id="4" name="Picture 3">
            <a:extLst>
              <a:ext uri="{FF2B5EF4-FFF2-40B4-BE49-F238E27FC236}">
                <a16:creationId xmlns:a16="http://schemas.microsoft.com/office/drawing/2014/main" id="{16706CEF-4EBE-4864-8800-46F403C7BA04}"/>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150194" y="14548"/>
            <a:ext cx="5166676" cy="5872589"/>
          </a:xfrm>
          <a:prstGeom prst="rect">
            <a:avLst/>
          </a:prstGeom>
        </p:spPr>
      </p:pic>
      <p:sp>
        <p:nvSpPr>
          <p:cNvPr id="2" name="Google Shape;102;p2">
            <a:extLst>
              <a:ext uri="{FF2B5EF4-FFF2-40B4-BE49-F238E27FC236}">
                <a16:creationId xmlns:a16="http://schemas.microsoft.com/office/drawing/2014/main" id="{52919395-03B2-F5A9-EC21-421F9D43BF12}"/>
              </a:ext>
            </a:extLst>
          </p:cNvPr>
          <p:cNvSpPr txBox="1"/>
          <p:nvPr/>
        </p:nvSpPr>
        <p:spPr>
          <a:xfrm>
            <a:off x="6746" y="5966784"/>
            <a:ext cx="7511405"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INVESTIGACIÓN DE ACCIDENTES: </a:t>
            </a:r>
            <a:br>
              <a:rPr lang="en-US" sz="2800" b="1" i="1" u="none" strike="noStrike" cap="none" dirty="0">
                <a:solidFill>
                  <a:schemeClr val="lt1"/>
                </a:solidFill>
                <a:latin typeface="Verdana"/>
                <a:ea typeface="Verdana"/>
                <a:cs typeface="Verdana"/>
                <a:sym typeface="Verdana"/>
              </a:rPr>
            </a:br>
            <a:r>
              <a:rPr lang="en-US" sz="2800" b="1" i="1" u="none" strike="noStrike" cap="none" dirty="0" err="1">
                <a:solidFill>
                  <a:schemeClr val="lt1"/>
                </a:solidFill>
                <a:latin typeface="Verdana"/>
                <a:ea typeface="Verdana"/>
                <a:cs typeface="Verdana"/>
                <a:sym typeface="Verdana"/>
              </a:rPr>
              <a:t>puesta</a:t>
            </a:r>
            <a:r>
              <a:rPr lang="en-US" sz="2800" b="1" i="1" u="none" strike="noStrike" cap="none" dirty="0">
                <a:solidFill>
                  <a:schemeClr val="lt1"/>
                </a:solidFill>
                <a:latin typeface="Verdana"/>
                <a:ea typeface="Verdana"/>
                <a:cs typeface="Verdana"/>
                <a:sym typeface="Verdana"/>
              </a:rPr>
              <a:t> </a:t>
            </a:r>
            <a:r>
              <a:rPr lang="en-US" sz="2800" b="1" i="1" u="none" strike="noStrike" cap="none" dirty="0" err="1">
                <a:solidFill>
                  <a:schemeClr val="lt1"/>
                </a:solidFill>
                <a:latin typeface="Verdana"/>
                <a:ea typeface="Verdana"/>
                <a:cs typeface="Verdana"/>
                <a:sym typeface="Verdana"/>
              </a:rPr>
              <a:t>en</a:t>
            </a:r>
            <a:r>
              <a:rPr lang="en-US" sz="2800" b="1" i="1" u="none" strike="noStrike" cap="none" dirty="0">
                <a:solidFill>
                  <a:schemeClr val="lt1"/>
                </a:solidFill>
                <a:latin typeface="Verdana"/>
                <a:ea typeface="Verdana"/>
                <a:cs typeface="Verdana"/>
                <a:sym typeface="Verdana"/>
              </a:rPr>
              <a:t> </a:t>
            </a:r>
            <a:r>
              <a:rPr lang="en-US" sz="2800" b="1" i="1" u="none" strike="noStrike" cap="none" dirty="0" err="1">
                <a:solidFill>
                  <a:schemeClr val="lt1"/>
                </a:solidFill>
                <a:latin typeface="Verdana"/>
                <a:ea typeface="Verdana"/>
                <a:cs typeface="Verdana"/>
                <a:sym typeface="Verdana"/>
              </a:rPr>
              <a:t>práctica</a:t>
            </a:r>
            <a:r>
              <a:rPr lang="en-US" sz="2800" b="1" i="1" u="none" strike="noStrike" cap="none" dirty="0">
                <a:solidFill>
                  <a:schemeClr val="lt1"/>
                </a:solidFill>
                <a:latin typeface="Verdana"/>
                <a:ea typeface="Verdana"/>
                <a:cs typeface="Verdana"/>
                <a:sym typeface="Verdana"/>
              </a:rPr>
              <a:t> de las </a:t>
            </a:r>
            <a:r>
              <a:rPr lang="en-US" sz="2800" b="1" i="1" u="none" strike="noStrike" cap="none" dirty="0" err="1">
                <a:solidFill>
                  <a:schemeClr val="lt1"/>
                </a:solidFill>
                <a:latin typeface="Verdana"/>
                <a:ea typeface="Verdana"/>
                <a:cs typeface="Verdana"/>
                <a:sym typeface="Verdana"/>
              </a:rPr>
              <a:t>soluciones</a:t>
            </a:r>
            <a:endParaRPr sz="1400" b="0" i="0" u="none" strike="noStrike" cap="none" dirty="0">
              <a:solidFill>
                <a:srgbClr val="000000"/>
              </a:solidFill>
              <a:latin typeface="Arial"/>
              <a:ea typeface="Arial"/>
              <a:cs typeface="Arial"/>
              <a:sym typeface="Arial"/>
            </a:endParaRPr>
          </a:p>
        </p:txBody>
      </p:sp>
      <p:sp>
        <p:nvSpPr>
          <p:cNvPr id="6" name="Title 5">
            <a:extLst>
              <a:ext uri="{FF2B5EF4-FFF2-40B4-BE49-F238E27FC236}">
                <a16:creationId xmlns:a16="http://schemas.microsoft.com/office/drawing/2014/main" id="{083568CC-C1AE-9626-C8E2-C108207A12DC}"/>
              </a:ext>
            </a:extLst>
          </p:cNvPr>
          <p:cNvSpPr txBox="1">
            <a:spLocks noGrp="1"/>
          </p:cNvSpPr>
          <p:nvPr>
            <p:ph type="title" idx="4294967295"/>
          </p:nvPr>
        </p:nvSpPr>
        <p:spPr>
          <a:xfrm>
            <a:off x="5719156" y="244307"/>
            <a:ext cx="6157912"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err="1">
                <a:ln>
                  <a:noFill/>
                </a:ln>
                <a:solidFill>
                  <a:schemeClr val="dk1"/>
                </a:solidFill>
                <a:effectLst/>
                <a:uLnTx/>
                <a:uFillTx/>
                <a:latin typeface="+mn-lt"/>
                <a:ea typeface="Calibri"/>
                <a:cs typeface="Calibri"/>
                <a:sym typeface="Calibri"/>
              </a:rPr>
              <a:t>Estrategias</a:t>
            </a:r>
            <a:r>
              <a:rPr kumimoji="0" lang="en-US" sz="2800" b="0" i="0" u="none" strike="noStrike" kern="0" cap="none" spc="0" normalizeH="0" baseline="0" noProof="0" dirty="0">
                <a:ln>
                  <a:noFill/>
                </a:ln>
                <a:solidFill>
                  <a:schemeClr val="dk1"/>
                </a:solidFill>
                <a:effectLst/>
                <a:uLnTx/>
                <a:uFillTx/>
                <a:latin typeface="+mn-lt"/>
                <a:ea typeface="Calibri"/>
                <a:cs typeface="Calibri"/>
                <a:sym typeface="Calibri"/>
              </a:rPr>
              <a:t> de control</a:t>
            </a:r>
            <a:endParaRPr kumimoji="0" lang="en-US"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6206281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939599"/>
            <a:ext cx="6274351" cy="4031833"/>
          </a:xfrm>
          <a:prstGeom prst="rect">
            <a:avLst/>
          </a:prstGeom>
          <a:noFill/>
          <a:ln>
            <a:noFill/>
          </a:ln>
        </p:spPr>
        <p:txBody>
          <a:bodyPr spcFirstLastPara="1" wrap="square" lIns="91425" tIns="45700" rIns="91425" bIns="45700" anchor="t" anchorCtr="0">
            <a:spAutoFit/>
          </a:bodyPr>
          <a:lstStyle/>
          <a:p>
            <a:r>
              <a:rPr lang="en-US" sz="1600" dirty="0"/>
              <a:t>Oregon OSHA </a:t>
            </a:r>
            <a:r>
              <a:rPr lang="en-US" sz="1600" dirty="0" err="1"/>
              <a:t>recomienda</a:t>
            </a:r>
            <a:r>
              <a:rPr lang="en-US" sz="1600" dirty="0"/>
              <a:t> que </a:t>
            </a:r>
            <a:r>
              <a:rPr lang="en-US" sz="1600" dirty="0" err="1"/>
              <a:t>los</a:t>
            </a:r>
            <a:r>
              <a:rPr lang="en-US" sz="1600" dirty="0"/>
              <a:t> </a:t>
            </a:r>
            <a:r>
              <a:rPr lang="en-US" sz="1600" dirty="0" err="1"/>
              <a:t>empleadores</a:t>
            </a:r>
            <a:r>
              <a:rPr lang="en-US" sz="1600" dirty="0"/>
              <a:t> </a:t>
            </a:r>
            <a:r>
              <a:rPr lang="en-US" sz="1600" dirty="0" err="1"/>
              <a:t>intenten</a:t>
            </a:r>
            <a:r>
              <a:rPr lang="en-US" sz="1600" dirty="0"/>
              <a:t> </a:t>
            </a:r>
            <a:r>
              <a:rPr lang="en-US" sz="1600" b="1" dirty="0" err="1"/>
              <a:t>eliminar</a:t>
            </a:r>
            <a:r>
              <a:rPr lang="en-US" sz="1600" b="1" dirty="0"/>
              <a:t> o </a:t>
            </a:r>
            <a:r>
              <a:rPr lang="en-US" sz="1600" b="1" dirty="0" err="1"/>
              <a:t>sustituir</a:t>
            </a:r>
            <a:r>
              <a:rPr lang="en-US" sz="1600" dirty="0"/>
              <a:t> las </a:t>
            </a:r>
            <a:r>
              <a:rPr lang="en-US" sz="1600" dirty="0" err="1"/>
              <a:t>condiciones</a:t>
            </a:r>
            <a:r>
              <a:rPr lang="en-US" sz="1600" dirty="0"/>
              <a:t> </a:t>
            </a:r>
            <a:r>
              <a:rPr lang="en-US" sz="1600" dirty="0" err="1"/>
              <a:t>inseguras</a:t>
            </a:r>
            <a:r>
              <a:rPr lang="en-US" sz="1600" dirty="0"/>
              <a:t>, </a:t>
            </a:r>
            <a:r>
              <a:rPr lang="en-US" sz="1600" dirty="0" err="1"/>
              <a:t>si</a:t>
            </a:r>
            <a:r>
              <a:rPr lang="en-US" sz="1600" dirty="0"/>
              <a:t> es </a:t>
            </a:r>
            <a:r>
              <a:rPr lang="en-US" sz="1600" dirty="0" err="1"/>
              <a:t>posible</a:t>
            </a:r>
            <a:r>
              <a:rPr lang="en-US" sz="1600" dirty="0"/>
              <a:t>, </a:t>
            </a:r>
            <a:r>
              <a:rPr lang="en-US" sz="1600" dirty="0" err="1"/>
              <a:t>como</a:t>
            </a:r>
            <a:r>
              <a:rPr lang="en-US" sz="1600" dirty="0"/>
              <a:t> la </a:t>
            </a:r>
            <a:r>
              <a:rPr lang="en-US" sz="1600" dirty="0" err="1"/>
              <a:t>mejor</a:t>
            </a:r>
            <a:r>
              <a:rPr lang="en-US" sz="1600" dirty="0"/>
              <a:t> </a:t>
            </a:r>
            <a:r>
              <a:rPr lang="en-US" sz="1600" dirty="0" err="1"/>
              <a:t>manera</a:t>
            </a:r>
            <a:r>
              <a:rPr lang="en-US" sz="1600" dirty="0"/>
              <a:t> de </a:t>
            </a:r>
            <a:r>
              <a:rPr lang="en-US" sz="1600" dirty="0" err="1"/>
              <a:t>proporcionar</a:t>
            </a:r>
            <a:r>
              <a:rPr lang="en-US" sz="1600" dirty="0"/>
              <a:t> un </a:t>
            </a:r>
            <a:r>
              <a:rPr lang="en-US" sz="1600" dirty="0" err="1"/>
              <a:t>lugar</a:t>
            </a:r>
            <a:r>
              <a:rPr lang="en-US" sz="1600" dirty="0"/>
              <a:t> de </a:t>
            </a:r>
            <a:r>
              <a:rPr lang="en-US" sz="1600" dirty="0" err="1"/>
              <a:t>trabajo</a:t>
            </a:r>
            <a:r>
              <a:rPr lang="en-US" sz="1600" dirty="0"/>
              <a:t> </a:t>
            </a:r>
            <a:r>
              <a:rPr lang="en-US" sz="1600" dirty="0" err="1"/>
              <a:t>seguro</a:t>
            </a:r>
            <a:r>
              <a:rPr lang="en-US" sz="1600" dirty="0"/>
              <a:t> y </a:t>
            </a:r>
            <a:r>
              <a:rPr lang="en-US" sz="1600" dirty="0" err="1"/>
              <a:t>saludable</a:t>
            </a:r>
            <a:r>
              <a:rPr lang="en-US" sz="1600" dirty="0"/>
              <a:t>. Sin embargo, </a:t>
            </a:r>
            <a:r>
              <a:rPr lang="en-US" sz="1600" dirty="0" err="1"/>
              <a:t>en</a:t>
            </a:r>
            <a:r>
              <a:rPr lang="en-US" sz="1600" dirty="0"/>
              <a:t> </a:t>
            </a:r>
            <a:r>
              <a:rPr lang="en-US" sz="1600" dirty="0" err="1"/>
              <a:t>algunos</a:t>
            </a:r>
            <a:r>
              <a:rPr lang="en-US" sz="1600" dirty="0"/>
              <a:t> </a:t>
            </a:r>
            <a:r>
              <a:rPr lang="en-US" sz="1600" dirty="0" err="1"/>
              <a:t>casos</a:t>
            </a:r>
            <a:r>
              <a:rPr lang="en-US" sz="1600" dirty="0"/>
              <a:t>, </a:t>
            </a:r>
            <a:r>
              <a:rPr lang="en-US" sz="1600" dirty="0" err="1"/>
              <a:t>los</a:t>
            </a:r>
            <a:r>
              <a:rPr lang="en-US" sz="1600" dirty="0"/>
              <a:t> </a:t>
            </a:r>
            <a:r>
              <a:rPr lang="en-US" sz="1600" dirty="0" err="1"/>
              <a:t>controles</a:t>
            </a:r>
            <a:r>
              <a:rPr lang="en-US" sz="1600" dirty="0"/>
              <a:t> de </a:t>
            </a:r>
            <a:r>
              <a:rPr lang="en-US" sz="1600" dirty="0" err="1"/>
              <a:t>eliminación</a:t>
            </a:r>
            <a:r>
              <a:rPr lang="en-US" sz="1600" dirty="0"/>
              <a:t> y </a:t>
            </a:r>
            <a:r>
              <a:rPr lang="en-US" sz="1600" dirty="0" err="1"/>
              <a:t>sustitución</a:t>
            </a:r>
            <a:r>
              <a:rPr lang="en-US" sz="1600" dirty="0"/>
              <a:t> </a:t>
            </a:r>
            <a:r>
              <a:rPr lang="en-US" sz="1600" dirty="0" err="1"/>
              <a:t>tal</a:t>
            </a:r>
            <a:r>
              <a:rPr lang="en-US" sz="1600" dirty="0"/>
              <a:t> </a:t>
            </a:r>
            <a:r>
              <a:rPr lang="en-US" sz="1600" dirty="0" err="1"/>
              <a:t>vez</a:t>
            </a:r>
            <a:r>
              <a:rPr lang="en-US" sz="1600" dirty="0"/>
              <a:t> no </a:t>
            </a:r>
            <a:r>
              <a:rPr lang="en-US" sz="1600" dirty="0" err="1"/>
              <a:t>sean</a:t>
            </a:r>
            <a:r>
              <a:rPr lang="en-US" sz="1600" dirty="0"/>
              <a:t> </a:t>
            </a:r>
            <a:r>
              <a:rPr lang="en-US" sz="1600" dirty="0" err="1"/>
              <a:t>económicamente</a:t>
            </a:r>
            <a:r>
              <a:rPr lang="en-US" sz="1600" dirty="0"/>
              <a:t> </a:t>
            </a:r>
            <a:r>
              <a:rPr lang="en-US" sz="1600" dirty="0" err="1"/>
              <a:t>viables</a:t>
            </a:r>
            <a:r>
              <a:rPr lang="en-US" sz="1600" dirty="0"/>
              <a:t>. </a:t>
            </a:r>
            <a:r>
              <a:rPr lang="en-US" sz="1600" dirty="0" err="1"/>
              <a:t>En</a:t>
            </a:r>
            <a:r>
              <a:rPr lang="en-US" sz="1600" dirty="0"/>
              <a:t> </a:t>
            </a:r>
            <a:r>
              <a:rPr lang="en-US" sz="1600" dirty="0" err="1"/>
              <a:t>esos</a:t>
            </a:r>
            <a:r>
              <a:rPr lang="en-US" sz="1600" dirty="0"/>
              <a:t> </a:t>
            </a:r>
            <a:r>
              <a:rPr lang="en-US" sz="1600" dirty="0" err="1"/>
              <a:t>casos</a:t>
            </a:r>
            <a:r>
              <a:rPr lang="en-US" sz="1600" dirty="0"/>
              <a:t>, </a:t>
            </a:r>
            <a:r>
              <a:rPr lang="en-US" sz="1600" dirty="0" err="1"/>
              <a:t>considere</a:t>
            </a:r>
            <a:r>
              <a:rPr lang="en-US" sz="1600" dirty="0"/>
              <a:t> un control de </a:t>
            </a:r>
            <a:r>
              <a:rPr lang="en-US" sz="1600" b="1" dirty="0" err="1"/>
              <a:t>ingeniería</a:t>
            </a:r>
            <a:r>
              <a:rPr lang="en-US" sz="1600" dirty="0"/>
              <a:t>. </a:t>
            </a:r>
          </a:p>
          <a:p>
            <a:endParaRPr lang="en-US" sz="1600" dirty="0"/>
          </a:p>
          <a:p>
            <a:r>
              <a:rPr lang="en-US" sz="1600" dirty="0"/>
              <a:t>Los </a:t>
            </a:r>
            <a:r>
              <a:rPr lang="en-US" sz="1600" dirty="0" err="1"/>
              <a:t>controles</a:t>
            </a:r>
            <a:r>
              <a:rPr lang="en-US" sz="1600" dirty="0"/>
              <a:t> de </a:t>
            </a:r>
            <a:r>
              <a:rPr lang="en-US" sz="1600" b="1" dirty="0" err="1"/>
              <a:t>ingeniería</a:t>
            </a:r>
            <a:r>
              <a:rPr lang="en-US" sz="1600" dirty="0"/>
              <a:t> son </a:t>
            </a:r>
            <a:r>
              <a:rPr lang="en-US" sz="1600" dirty="0" err="1"/>
              <a:t>soluciones</a:t>
            </a:r>
            <a:r>
              <a:rPr lang="en-US" sz="1600" dirty="0"/>
              <a:t> </a:t>
            </a:r>
            <a:r>
              <a:rPr lang="en-US" sz="1600" dirty="0" err="1"/>
              <a:t>físicas</a:t>
            </a:r>
            <a:r>
              <a:rPr lang="en-US" sz="1600" dirty="0"/>
              <a:t> que </a:t>
            </a:r>
            <a:r>
              <a:rPr lang="en-US" sz="1600" dirty="0" err="1"/>
              <a:t>abordan</a:t>
            </a:r>
            <a:r>
              <a:rPr lang="en-US" sz="1600" dirty="0"/>
              <a:t> la </a:t>
            </a:r>
            <a:r>
              <a:rPr lang="en-US" sz="1600" dirty="0" err="1"/>
              <a:t>condición</a:t>
            </a:r>
            <a:r>
              <a:rPr lang="en-US" sz="1600" dirty="0"/>
              <a:t> </a:t>
            </a:r>
            <a:r>
              <a:rPr lang="en-US" sz="1600" dirty="0" err="1"/>
              <a:t>insegura</a:t>
            </a:r>
            <a:r>
              <a:rPr lang="en-US" sz="1600" dirty="0"/>
              <a:t> sin </a:t>
            </a:r>
            <a:r>
              <a:rPr lang="en-US" sz="1600" dirty="0" err="1"/>
              <a:t>depender</a:t>
            </a:r>
            <a:r>
              <a:rPr lang="en-US" sz="1600" dirty="0"/>
              <a:t> de la </a:t>
            </a:r>
            <a:r>
              <a:rPr lang="en-US" sz="1600" dirty="0" err="1"/>
              <a:t>conducta</a:t>
            </a:r>
            <a:r>
              <a:rPr lang="en-US" sz="1600" dirty="0"/>
              <a:t> </a:t>
            </a:r>
            <a:r>
              <a:rPr lang="en-US" sz="1600" dirty="0" err="1"/>
              <a:t>humana</a:t>
            </a:r>
            <a:r>
              <a:rPr lang="en-US" sz="1600" dirty="0"/>
              <a:t> para </a:t>
            </a:r>
            <a:r>
              <a:rPr lang="en-US" sz="1600" dirty="0" err="1"/>
              <a:t>su</a:t>
            </a:r>
            <a:r>
              <a:rPr lang="en-US" sz="1600" dirty="0"/>
              <a:t> </a:t>
            </a:r>
            <a:r>
              <a:rPr lang="en-US" sz="1600" dirty="0" err="1"/>
              <a:t>eficacia</a:t>
            </a:r>
            <a:r>
              <a:rPr lang="en-US" sz="1600" dirty="0"/>
              <a:t>.</a:t>
            </a:r>
          </a:p>
          <a:p>
            <a:endParaRPr lang="en-US" sz="1600" dirty="0"/>
          </a:p>
          <a:p>
            <a:r>
              <a:rPr lang="en-US" sz="1600" dirty="0"/>
              <a:t>Como </a:t>
            </a:r>
            <a:r>
              <a:rPr lang="en-US" sz="1600" dirty="0" err="1"/>
              <a:t>ejemplo</a:t>
            </a:r>
            <a:r>
              <a:rPr lang="en-US" sz="1600" dirty="0"/>
              <a:t> de control de </a:t>
            </a:r>
            <a:r>
              <a:rPr lang="en-US" sz="1600" dirty="0" err="1"/>
              <a:t>ingeniería</a:t>
            </a:r>
            <a:r>
              <a:rPr lang="en-US" sz="1600" dirty="0"/>
              <a:t> para </a:t>
            </a:r>
            <a:r>
              <a:rPr lang="en-US" sz="1600" dirty="0" err="1"/>
              <a:t>abordar</a:t>
            </a:r>
            <a:r>
              <a:rPr lang="en-US" sz="1600" dirty="0"/>
              <a:t> </a:t>
            </a:r>
            <a:r>
              <a:rPr lang="en-US" sz="1600" dirty="0" err="1"/>
              <a:t>una</a:t>
            </a:r>
            <a:r>
              <a:rPr lang="en-US" sz="1600" dirty="0"/>
              <a:t> causa </a:t>
            </a:r>
            <a:r>
              <a:rPr lang="en-US" sz="1600" dirty="0" err="1"/>
              <a:t>directa</a:t>
            </a:r>
            <a:r>
              <a:rPr lang="en-US" sz="1600" dirty="0"/>
              <a:t>/superficial, </a:t>
            </a:r>
            <a:r>
              <a:rPr lang="en-US" sz="1600" dirty="0" err="1"/>
              <a:t>veamos</a:t>
            </a:r>
            <a:r>
              <a:rPr lang="en-US" sz="1600" dirty="0"/>
              <a:t> la </a:t>
            </a:r>
            <a:r>
              <a:rPr lang="en-US" sz="1600" dirty="0" err="1"/>
              <a:t>imaginaria</a:t>
            </a:r>
            <a:r>
              <a:rPr lang="en-US" sz="1600" dirty="0"/>
              <a:t> “</a:t>
            </a:r>
            <a:r>
              <a:rPr lang="en-US" sz="1600" dirty="0" err="1"/>
              <a:t>empresa</a:t>
            </a:r>
            <a:r>
              <a:rPr lang="en-US" sz="1600" dirty="0"/>
              <a:t> ABC”: </a:t>
            </a:r>
          </a:p>
          <a:p>
            <a:pPr marL="285750" indent="-285750">
              <a:buFont typeface="Arial" panose="020B0604020202020204" pitchFamily="34" charset="0"/>
              <a:buChar char="•"/>
            </a:pPr>
            <a:r>
              <a:rPr lang="en-US" sz="1600" dirty="0"/>
              <a:t>La </a:t>
            </a:r>
            <a:r>
              <a:rPr lang="en-US" sz="1600" dirty="0" err="1"/>
              <a:t>empresa</a:t>
            </a:r>
            <a:r>
              <a:rPr lang="en-US" sz="1600" dirty="0"/>
              <a:t> ABC ha </a:t>
            </a:r>
            <a:r>
              <a:rPr lang="en-US" sz="1600" dirty="0" err="1"/>
              <a:t>agregado</a:t>
            </a:r>
            <a:r>
              <a:rPr lang="en-US" sz="1600" dirty="0"/>
              <a:t> </a:t>
            </a:r>
            <a:r>
              <a:rPr lang="en-US" sz="1600" dirty="0" err="1"/>
              <a:t>protecciones</a:t>
            </a:r>
            <a:r>
              <a:rPr lang="en-US" sz="1600" dirty="0"/>
              <a:t> con </a:t>
            </a:r>
            <a:r>
              <a:rPr lang="en-US" sz="1600" dirty="0" err="1"/>
              <a:t>ganchos</a:t>
            </a:r>
            <a:r>
              <a:rPr lang="en-US" sz="1600" dirty="0"/>
              <a:t> </a:t>
            </a:r>
            <a:r>
              <a:rPr lang="en-US" sz="1600" dirty="0" err="1"/>
              <a:t>antirretroceso</a:t>
            </a:r>
            <a:r>
              <a:rPr lang="en-US" sz="1600" dirty="0"/>
              <a:t> </a:t>
            </a:r>
            <a:r>
              <a:rPr lang="en-US" sz="1600" dirty="0" err="1"/>
              <a:t>en</a:t>
            </a:r>
            <a:r>
              <a:rPr lang="en-US" sz="1600" dirty="0"/>
              <a:t> </a:t>
            </a:r>
            <a:r>
              <a:rPr lang="en-US" sz="1600" dirty="0" err="1"/>
              <a:t>todas</a:t>
            </a:r>
            <a:r>
              <a:rPr lang="en-US" sz="1600" dirty="0"/>
              <a:t> sus sierras. </a:t>
            </a:r>
            <a:r>
              <a:rPr lang="en-US" sz="1600" dirty="0" err="1"/>
              <a:t>Esto</a:t>
            </a:r>
            <a:r>
              <a:rPr lang="en-US" sz="1600" dirty="0"/>
              <a:t> </a:t>
            </a:r>
            <a:r>
              <a:rPr lang="en-US" sz="1600" dirty="0" err="1"/>
              <a:t>separa</a:t>
            </a:r>
            <a:r>
              <a:rPr lang="en-US" sz="1600" dirty="0"/>
              <a:t> o </a:t>
            </a:r>
            <a:r>
              <a:rPr lang="en-US" sz="1600" dirty="0" err="1"/>
              <a:t>aísla</a:t>
            </a:r>
            <a:r>
              <a:rPr lang="en-US" sz="1600" dirty="0"/>
              <a:t> al </a:t>
            </a:r>
            <a:r>
              <a:rPr lang="en-US" sz="1600" dirty="0" err="1"/>
              <a:t>trabajador</a:t>
            </a:r>
            <a:r>
              <a:rPr lang="en-US" sz="1600" dirty="0"/>
              <a:t> del </a:t>
            </a:r>
            <a:r>
              <a:rPr lang="en-US" sz="1600" dirty="0" err="1"/>
              <a:t>peligro</a:t>
            </a:r>
            <a:r>
              <a:rPr lang="en-US" sz="1600" dirty="0"/>
              <a:t> (la hoja de </a:t>
            </a:r>
            <a:r>
              <a:rPr lang="en-US" sz="1600" dirty="0" err="1"/>
              <a:t>sierra</a:t>
            </a:r>
            <a:r>
              <a:rPr lang="en-US" sz="1600" dirty="0"/>
              <a:t> y </a:t>
            </a:r>
            <a:r>
              <a:rPr lang="en-US" sz="1600" dirty="0" err="1"/>
              <a:t>el</a:t>
            </a:r>
            <a:r>
              <a:rPr lang="en-US" sz="1600" dirty="0"/>
              <a:t> </a:t>
            </a:r>
            <a:r>
              <a:rPr lang="en-US" sz="1600" dirty="0" err="1"/>
              <a:t>contragolpe</a:t>
            </a:r>
            <a:r>
              <a:rPr lang="en-US" sz="1600" dirty="0"/>
              <a:t>).</a:t>
            </a:r>
          </a:p>
        </p:txBody>
      </p:sp>
      <p:pic>
        <p:nvPicPr>
          <p:cNvPr id="3" name="Picture 2" descr="Módulo 3">
            <a:extLst>
              <a:ext uri="{FF2B5EF4-FFF2-40B4-BE49-F238E27FC236}">
                <a16:creationId xmlns:a16="http://schemas.microsoft.com/office/drawing/2014/main" id="{AAE7EC66-FC62-47BD-AA47-C3242056D7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1893" y="5935440"/>
            <a:ext cx="4020478" cy="985411"/>
          </a:xfrm>
          <a:prstGeom prst="rect">
            <a:avLst/>
          </a:prstGeom>
        </p:spPr>
      </p:pic>
      <p:pic>
        <p:nvPicPr>
          <p:cNvPr id="5" name="Picture 4">
            <a:extLst>
              <a:ext uri="{FF2B5EF4-FFF2-40B4-BE49-F238E27FC236}">
                <a16:creationId xmlns:a16="http://schemas.microsoft.com/office/drawing/2014/main" id="{8B56608B-972F-4243-A2A4-669812423777}"/>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161053" y="0"/>
            <a:ext cx="5208961" cy="5920651"/>
          </a:xfrm>
          <a:prstGeom prst="rect">
            <a:avLst/>
          </a:prstGeom>
        </p:spPr>
      </p:pic>
      <p:sp>
        <p:nvSpPr>
          <p:cNvPr id="2" name="Google Shape;102;p2">
            <a:extLst>
              <a:ext uri="{FF2B5EF4-FFF2-40B4-BE49-F238E27FC236}">
                <a16:creationId xmlns:a16="http://schemas.microsoft.com/office/drawing/2014/main" id="{2EB6612E-5D02-CD85-7253-D107186E604B}"/>
              </a:ext>
            </a:extLst>
          </p:cNvPr>
          <p:cNvSpPr txBox="1"/>
          <p:nvPr/>
        </p:nvSpPr>
        <p:spPr>
          <a:xfrm>
            <a:off x="6746" y="5966784"/>
            <a:ext cx="7511405"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INVESTIGACIÓN DE ACCIDENTES: </a:t>
            </a:r>
            <a:br>
              <a:rPr lang="en-US" sz="2800" b="1" i="1" u="none" strike="noStrike" cap="none" dirty="0">
                <a:solidFill>
                  <a:schemeClr val="lt1"/>
                </a:solidFill>
                <a:latin typeface="Verdana"/>
                <a:ea typeface="Verdana"/>
                <a:cs typeface="Verdana"/>
                <a:sym typeface="Verdana"/>
              </a:rPr>
            </a:br>
            <a:r>
              <a:rPr lang="en-US" sz="2800" b="1" i="1" u="none" strike="noStrike" cap="none" dirty="0" err="1">
                <a:solidFill>
                  <a:schemeClr val="lt1"/>
                </a:solidFill>
                <a:latin typeface="Verdana"/>
                <a:ea typeface="Verdana"/>
                <a:cs typeface="Verdana"/>
                <a:sym typeface="Verdana"/>
              </a:rPr>
              <a:t>puesta</a:t>
            </a:r>
            <a:r>
              <a:rPr lang="en-US" sz="2800" b="1" i="1" u="none" strike="noStrike" cap="none" dirty="0">
                <a:solidFill>
                  <a:schemeClr val="lt1"/>
                </a:solidFill>
                <a:latin typeface="Verdana"/>
                <a:ea typeface="Verdana"/>
                <a:cs typeface="Verdana"/>
                <a:sym typeface="Verdana"/>
              </a:rPr>
              <a:t> </a:t>
            </a:r>
            <a:r>
              <a:rPr lang="en-US" sz="2800" b="1" i="1" u="none" strike="noStrike" cap="none" dirty="0" err="1">
                <a:solidFill>
                  <a:schemeClr val="lt1"/>
                </a:solidFill>
                <a:latin typeface="Verdana"/>
                <a:ea typeface="Verdana"/>
                <a:cs typeface="Verdana"/>
                <a:sym typeface="Verdana"/>
              </a:rPr>
              <a:t>en</a:t>
            </a:r>
            <a:r>
              <a:rPr lang="en-US" sz="2800" b="1" i="1" u="none" strike="noStrike" cap="none" dirty="0">
                <a:solidFill>
                  <a:schemeClr val="lt1"/>
                </a:solidFill>
                <a:latin typeface="Verdana"/>
                <a:ea typeface="Verdana"/>
                <a:cs typeface="Verdana"/>
                <a:sym typeface="Verdana"/>
              </a:rPr>
              <a:t> </a:t>
            </a:r>
            <a:r>
              <a:rPr lang="en-US" sz="2800" b="1" i="1" u="none" strike="noStrike" cap="none" dirty="0" err="1">
                <a:solidFill>
                  <a:schemeClr val="lt1"/>
                </a:solidFill>
                <a:latin typeface="Verdana"/>
                <a:ea typeface="Verdana"/>
                <a:cs typeface="Verdana"/>
                <a:sym typeface="Verdana"/>
              </a:rPr>
              <a:t>práctica</a:t>
            </a:r>
            <a:r>
              <a:rPr lang="en-US" sz="2800" b="1" i="1" u="none" strike="noStrike" cap="none" dirty="0">
                <a:solidFill>
                  <a:schemeClr val="lt1"/>
                </a:solidFill>
                <a:latin typeface="Verdana"/>
                <a:ea typeface="Verdana"/>
                <a:cs typeface="Verdana"/>
                <a:sym typeface="Verdana"/>
              </a:rPr>
              <a:t> de las </a:t>
            </a:r>
            <a:r>
              <a:rPr lang="en-US" sz="2800" b="1" i="1" u="none" strike="noStrike" cap="none" dirty="0" err="1">
                <a:solidFill>
                  <a:schemeClr val="lt1"/>
                </a:solidFill>
                <a:latin typeface="Verdana"/>
                <a:ea typeface="Verdana"/>
                <a:cs typeface="Verdana"/>
                <a:sym typeface="Verdana"/>
              </a:rPr>
              <a:t>soluciones</a:t>
            </a:r>
            <a:endParaRPr sz="1400" b="0" i="0" u="none" strike="noStrike" cap="none" dirty="0">
              <a:solidFill>
                <a:srgbClr val="000000"/>
              </a:solidFill>
              <a:latin typeface="Arial"/>
              <a:ea typeface="Arial"/>
              <a:cs typeface="Arial"/>
              <a:sym typeface="Arial"/>
            </a:endParaRPr>
          </a:p>
        </p:txBody>
      </p:sp>
      <p:sp>
        <p:nvSpPr>
          <p:cNvPr id="6" name="Title 5">
            <a:extLst>
              <a:ext uri="{FF2B5EF4-FFF2-40B4-BE49-F238E27FC236}">
                <a16:creationId xmlns:a16="http://schemas.microsoft.com/office/drawing/2014/main" id="{ED152527-F819-0903-3DA6-CC13B0CB966B}"/>
              </a:ext>
            </a:extLst>
          </p:cNvPr>
          <p:cNvSpPr txBox="1">
            <a:spLocks noGrp="1"/>
          </p:cNvSpPr>
          <p:nvPr>
            <p:ph type="title" idx="4294967295"/>
          </p:nvPr>
        </p:nvSpPr>
        <p:spPr>
          <a:xfrm>
            <a:off x="5719155" y="260449"/>
            <a:ext cx="6140807"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err="1">
                <a:ln>
                  <a:noFill/>
                </a:ln>
                <a:solidFill>
                  <a:schemeClr val="dk1"/>
                </a:solidFill>
                <a:effectLst/>
                <a:uLnTx/>
                <a:uFillTx/>
                <a:latin typeface="+mn-lt"/>
                <a:ea typeface="Calibri"/>
                <a:cs typeface="Calibri"/>
                <a:sym typeface="Calibri"/>
              </a:rPr>
              <a:t>Controles</a:t>
            </a:r>
            <a:r>
              <a:rPr kumimoji="0" lang="en-US" sz="2800" b="0" i="0" u="none" strike="noStrike" kern="0" cap="none" spc="0" normalizeH="0" baseline="0" noProof="0" dirty="0">
                <a:ln>
                  <a:noFill/>
                </a:ln>
                <a:solidFill>
                  <a:schemeClr val="dk1"/>
                </a:solidFill>
                <a:effectLst/>
                <a:uLnTx/>
                <a:uFillTx/>
                <a:latin typeface="+mn-lt"/>
                <a:ea typeface="Calibri"/>
                <a:cs typeface="Calibri"/>
                <a:sym typeface="Calibri"/>
              </a:rPr>
              <a:t> de </a:t>
            </a:r>
            <a:r>
              <a:rPr kumimoji="0" lang="en-US" sz="2800" b="0" i="0" u="none" strike="noStrike" kern="0" cap="none" spc="0" normalizeH="0" baseline="0" noProof="0" dirty="0" err="1">
                <a:ln>
                  <a:noFill/>
                </a:ln>
                <a:solidFill>
                  <a:schemeClr val="dk1"/>
                </a:solidFill>
                <a:effectLst/>
                <a:uLnTx/>
                <a:uFillTx/>
                <a:latin typeface="+mn-lt"/>
                <a:ea typeface="Calibri"/>
                <a:cs typeface="Calibri"/>
                <a:sym typeface="Calibri"/>
              </a:rPr>
              <a:t>peligro</a:t>
            </a:r>
            <a:endParaRPr kumimoji="0" lang="en-US"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2219044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987224"/>
            <a:ext cx="6274351" cy="4524275"/>
          </a:xfrm>
          <a:prstGeom prst="rect">
            <a:avLst/>
          </a:prstGeom>
          <a:noFill/>
          <a:ln>
            <a:noFill/>
          </a:ln>
        </p:spPr>
        <p:txBody>
          <a:bodyPr spcFirstLastPara="1" wrap="square" lIns="91425" tIns="45700" rIns="91425" bIns="45700" anchor="t" anchorCtr="0">
            <a:spAutoFit/>
          </a:bodyPr>
          <a:lstStyle/>
          <a:p>
            <a:r>
              <a:rPr lang="en-US" sz="1600" dirty="0"/>
              <a:t>Es </a:t>
            </a:r>
            <a:r>
              <a:rPr lang="en-US" sz="1600" dirty="0" err="1"/>
              <a:t>posible</a:t>
            </a:r>
            <a:r>
              <a:rPr lang="en-US" sz="1600" dirty="0"/>
              <a:t> que </a:t>
            </a:r>
            <a:r>
              <a:rPr lang="en-US" sz="1600" dirty="0" err="1"/>
              <a:t>en</a:t>
            </a:r>
            <a:r>
              <a:rPr lang="en-US" sz="1600" dirty="0"/>
              <a:t> </a:t>
            </a:r>
            <a:r>
              <a:rPr lang="en-US" sz="1600" dirty="0" err="1"/>
              <a:t>ocasiones</a:t>
            </a:r>
            <a:r>
              <a:rPr lang="en-US" sz="1600" dirty="0"/>
              <a:t>, </a:t>
            </a:r>
            <a:r>
              <a:rPr lang="en-US" sz="1600" dirty="0" err="1"/>
              <a:t>los</a:t>
            </a:r>
            <a:r>
              <a:rPr lang="en-US" sz="1600" dirty="0"/>
              <a:t> </a:t>
            </a:r>
            <a:r>
              <a:rPr lang="en-US" sz="1600" dirty="0" err="1"/>
              <a:t>controles</a:t>
            </a:r>
            <a:r>
              <a:rPr lang="en-US" sz="1600" dirty="0"/>
              <a:t> de </a:t>
            </a:r>
            <a:r>
              <a:rPr lang="en-US" sz="1600" dirty="0" err="1"/>
              <a:t>ingeniería</a:t>
            </a:r>
            <a:r>
              <a:rPr lang="en-US" sz="1600" dirty="0"/>
              <a:t> no </a:t>
            </a:r>
            <a:r>
              <a:rPr lang="en-US" sz="1600" dirty="0" err="1"/>
              <a:t>sean</a:t>
            </a:r>
            <a:r>
              <a:rPr lang="en-US" sz="1600" dirty="0"/>
              <a:t> </a:t>
            </a:r>
            <a:r>
              <a:rPr lang="en-US" sz="1600" dirty="0" err="1"/>
              <a:t>factibles</a:t>
            </a:r>
            <a:r>
              <a:rPr lang="en-US" sz="1600" dirty="0"/>
              <a:t>, de modo que </a:t>
            </a:r>
            <a:r>
              <a:rPr lang="en-US" sz="1600" dirty="0" err="1"/>
              <a:t>los</a:t>
            </a:r>
            <a:r>
              <a:rPr lang="en-US" sz="1600" dirty="0"/>
              <a:t> </a:t>
            </a:r>
            <a:r>
              <a:rPr lang="en-US" sz="1600" dirty="0" err="1"/>
              <a:t>controles</a:t>
            </a:r>
            <a:r>
              <a:rPr lang="en-US" sz="1600" dirty="0"/>
              <a:t> </a:t>
            </a:r>
            <a:r>
              <a:rPr lang="en-US" sz="1600" dirty="0" err="1"/>
              <a:t>administrativos</a:t>
            </a:r>
            <a:r>
              <a:rPr lang="en-US" sz="1600" dirty="0"/>
              <a:t> </a:t>
            </a:r>
            <a:r>
              <a:rPr lang="en-US" sz="1600" dirty="0" err="1"/>
              <a:t>serían</a:t>
            </a:r>
            <a:r>
              <a:rPr lang="en-US" sz="1600" dirty="0"/>
              <a:t> </a:t>
            </a:r>
            <a:r>
              <a:rPr lang="en-US" sz="1600" dirty="0" err="1"/>
              <a:t>el</a:t>
            </a:r>
            <a:r>
              <a:rPr lang="en-US" sz="1600" dirty="0"/>
              <a:t> </a:t>
            </a:r>
            <a:r>
              <a:rPr lang="en-US" sz="1600" dirty="0" err="1"/>
              <a:t>siguiente</a:t>
            </a:r>
            <a:r>
              <a:rPr lang="en-US" sz="1600" dirty="0"/>
              <a:t> </a:t>
            </a:r>
            <a:r>
              <a:rPr lang="en-US" sz="1600" dirty="0" err="1"/>
              <a:t>nivel</a:t>
            </a:r>
            <a:r>
              <a:rPr lang="en-US" sz="1600" dirty="0"/>
              <a:t>. Los </a:t>
            </a:r>
            <a:r>
              <a:rPr lang="en-US" sz="1600" dirty="0" err="1"/>
              <a:t>controles</a:t>
            </a:r>
            <a:r>
              <a:rPr lang="en-US" sz="1600" dirty="0"/>
              <a:t> </a:t>
            </a:r>
            <a:r>
              <a:rPr lang="en-US" sz="1600" dirty="0" err="1"/>
              <a:t>administrativos</a:t>
            </a:r>
            <a:r>
              <a:rPr lang="en-US" sz="1600" dirty="0"/>
              <a:t> (o de </a:t>
            </a:r>
            <a:r>
              <a:rPr lang="en-US" sz="1600" dirty="0" err="1"/>
              <a:t>gestión</a:t>
            </a:r>
            <a:r>
              <a:rPr lang="en-US" sz="1600" dirty="0"/>
              <a:t>) </a:t>
            </a:r>
            <a:r>
              <a:rPr lang="en-US" sz="1600" dirty="0" err="1"/>
              <a:t>pueden</a:t>
            </a:r>
            <a:r>
              <a:rPr lang="en-US" sz="1600" dirty="0"/>
              <a:t> </a:t>
            </a:r>
            <a:r>
              <a:rPr lang="en-US" sz="1600" dirty="0" err="1"/>
              <a:t>eliminar</a:t>
            </a:r>
            <a:r>
              <a:rPr lang="en-US" sz="1600" dirty="0"/>
              <a:t> o </a:t>
            </a:r>
            <a:r>
              <a:rPr lang="en-US" sz="1600" dirty="0" err="1"/>
              <a:t>reducir</a:t>
            </a:r>
            <a:r>
              <a:rPr lang="en-US" sz="1600" dirty="0"/>
              <a:t> la </a:t>
            </a:r>
            <a:r>
              <a:rPr lang="en-US" sz="1600" dirty="0" err="1"/>
              <a:t>frecuencia</a:t>
            </a:r>
            <a:r>
              <a:rPr lang="en-US" sz="1600" dirty="0"/>
              <a:t> y </a:t>
            </a:r>
            <a:r>
              <a:rPr lang="en-US" sz="1600" dirty="0" err="1"/>
              <a:t>duración</a:t>
            </a:r>
            <a:r>
              <a:rPr lang="en-US" sz="1600" dirty="0"/>
              <a:t> de la </a:t>
            </a:r>
            <a:r>
              <a:rPr lang="en-US" sz="1600" dirty="0" err="1"/>
              <a:t>exposición</a:t>
            </a:r>
            <a:r>
              <a:rPr lang="en-US" sz="1600" dirty="0"/>
              <a:t> a </a:t>
            </a:r>
            <a:r>
              <a:rPr lang="en-US" sz="1600" dirty="0" err="1"/>
              <a:t>condiciones</a:t>
            </a:r>
            <a:r>
              <a:rPr lang="en-US" sz="1600" dirty="0"/>
              <a:t> </a:t>
            </a:r>
            <a:r>
              <a:rPr lang="en-US" sz="1600" dirty="0" err="1"/>
              <a:t>inseguras</a:t>
            </a:r>
            <a:r>
              <a:rPr lang="en-US" sz="1600" dirty="0"/>
              <a:t> al </a:t>
            </a:r>
            <a:r>
              <a:rPr lang="en-US" sz="1600" dirty="0" err="1"/>
              <a:t>abordar</a:t>
            </a:r>
            <a:r>
              <a:rPr lang="en-US" sz="1600" dirty="0"/>
              <a:t> las </a:t>
            </a:r>
            <a:r>
              <a:rPr lang="en-US" sz="1600" dirty="0" err="1"/>
              <a:t>acciones</a:t>
            </a:r>
            <a:r>
              <a:rPr lang="en-US" sz="1600" dirty="0"/>
              <a:t> de </a:t>
            </a:r>
            <a:r>
              <a:rPr lang="en-US" sz="1600" dirty="0" err="1"/>
              <a:t>los</a:t>
            </a:r>
            <a:r>
              <a:rPr lang="en-US" sz="1600" dirty="0"/>
              <a:t> </a:t>
            </a:r>
            <a:r>
              <a:rPr lang="en-US" sz="1600" dirty="0" err="1"/>
              <a:t>trabajadores</a:t>
            </a:r>
            <a:r>
              <a:rPr lang="en-US" sz="1600" dirty="0"/>
              <a:t>, </a:t>
            </a:r>
            <a:r>
              <a:rPr lang="en-US" sz="1600" dirty="0" err="1"/>
              <a:t>descritas</a:t>
            </a:r>
            <a:r>
              <a:rPr lang="en-US" sz="1600" dirty="0"/>
              <a:t> a </a:t>
            </a:r>
            <a:r>
              <a:rPr lang="en-US" sz="1600" dirty="0" err="1"/>
              <a:t>continuación</a:t>
            </a:r>
            <a:r>
              <a:rPr lang="en-US" sz="1600" dirty="0"/>
              <a:t>. </a:t>
            </a:r>
          </a:p>
          <a:p>
            <a:pPr marL="285750" indent="-285750">
              <a:buFont typeface="Arial" panose="020B0604020202020204" pitchFamily="34" charset="0"/>
              <a:buChar char="•"/>
            </a:pPr>
            <a:r>
              <a:rPr lang="en-US" sz="1600" dirty="0" err="1"/>
              <a:t>Gestión</a:t>
            </a:r>
            <a:r>
              <a:rPr lang="en-US" sz="1600" dirty="0"/>
              <a:t> de las </a:t>
            </a:r>
            <a:r>
              <a:rPr lang="en-US" sz="1600" dirty="0" err="1"/>
              <a:t>prácticas</a:t>
            </a:r>
            <a:r>
              <a:rPr lang="en-US" sz="1600" dirty="0"/>
              <a:t> de </a:t>
            </a:r>
            <a:r>
              <a:rPr lang="en-US" sz="1600" dirty="0" err="1"/>
              <a:t>trabajo</a:t>
            </a:r>
            <a:r>
              <a:rPr lang="en-US" sz="1600" dirty="0"/>
              <a:t>: </a:t>
            </a:r>
            <a:r>
              <a:rPr lang="en-US" sz="1600" dirty="0" err="1"/>
              <a:t>cambios</a:t>
            </a:r>
            <a:r>
              <a:rPr lang="en-US" sz="1600" dirty="0"/>
              <a:t> </a:t>
            </a:r>
            <a:r>
              <a:rPr lang="en-US" sz="1600" dirty="0" err="1"/>
              <a:t>en</a:t>
            </a:r>
            <a:r>
              <a:rPr lang="en-US" sz="1600" dirty="0"/>
              <a:t> </a:t>
            </a:r>
            <a:r>
              <a:rPr lang="en-US" sz="1600" dirty="0" err="1"/>
              <a:t>los</a:t>
            </a:r>
            <a:r>
              <a:rPr lang="en-US" sz="1600" dirty="0"/>
              <a:t> </a:t>
            </a:r>
            <a:r>
              <a:rPr lang="en-US" sz="1600" dirty="0" err="1"/>
              <a:t>procedimientos</a:t>
            </a:r>
            <a:r>
              <a:rPr lang="en-US" sz="1600" dirty="0"/>
              <a:t> y </a:t>
            </a:r>
            <a:r>
              <a:rPr lang="en-US" sz="1600" dirty="0" err="1"/>
              <a:t>prácticas</a:t>
            </a:r>
            <a:r>
              <a:rPr lang="en-US" sz="1600" dirty="0"/>
              <a:t> de </a:t>
            </a:r>
            <a:r>
              <a:rPr lang="en-US" sz="1600" dirty="0" err="1"/>
              <a:t>trabajo</a:t>
            </a:r>
            <a:r>
              <a:rPr lang="en-US" sz="1600" dirty="0"/>
              <a:t>, </a:t>
            </a:r>
            <a:r>
              <a:rPr lang="en-US" sz="1600" dirty="0" err="1"/>
              <a:t>como</a:t>
            </a:r>
            <a:r>
              <a:rPr lang="en-US" sz="1600" dirty="0"/>
              <a:t> </a:t>
            </a:r>
            <a:r>
              <a:rPr lang="en-US" sz="1600" dirty="0" err="1"/>
              <a:t>en</a:t>
            </a:r>
            <a:r>
              <a:rPr lang="en-US" sz="1600" dirty="0"/>
              <a:t> </a:t>
            </a:r>
            <a:r>
              <a:rPr lang="en-US" sz="1600" dirty="0" err="1"/>
              <a:t>el</a:t>
            </a:r>
            <a:r>
              <a:rPr lang="en-US" sz="1600" dirty="0"/>
              <a:t> </a:t>
            </a:r>
            <a:r>
              <a:rPr lang="en-US" sz="1600" dirty="0" err="1"/>
              <a:t>desarrollo</a:t>
            </a:r>
            <a:r>
              <a:rPr lang="en-US" sz="1600" dirty="0"/>
              <a:t> y la </a:t>
            </a:r>
            <a:r>
              <a:rPr lang="en-US" sz="1600" dirty="0" err="1"/>
              <a:t>aplicación</a:t>
            </a:r>
            <a:r>
              <a:rPr lang="en-US" sz="1600" dirty="0"/>
              <a:t> del </a:t>
            </a:r>
            <a:r>
              <a:rPr lang="en-US" sz="1600" dirty="0" err="1"/>
              <a:t>análisis</a:t>
            </a:r>
            <a:r>
              <a:rPr lang="en-US" sz="1600" dirty="0"/>
              <a:t> de </a:t>
            </a:r>
            <a:r>
              <a:rPr lang="en-US" sz="1600" dirty="0" err="1"/>
              <a:t>los</a:t>
            </a:r>
            <a:r>
              <a:rPr lang="en-US" sz="1600" dirty="0"/>
              <a:t> </a:t>
            </a:r>
            <a:r>
              <a:rPr lang="en-US" sz="1600" dirty="0" err="1"/>
              <a:t>riesgos</a:t>
            </a:r>
            <a:r>
              <a:rPr lang="en-US" sz="1600" dirty="0"/>
              <a:t> del </a:t>
            </a:r>
            <a:r>
              <a:rPr lang="en-US" sz="1600" dirty="0" err="1"/>
              <a:t>trabajo</a:t>
            </a:r>
            <a:r>
              <a:rPr lang="en-US" sz="1600" dirty="0"/>
              <a:t> (JHA </a:t>
            </a:r>
            <a:r>
              <a:rPr lang="en-US" sz="1600" dirty="0" err="1"/>
              <a:t>por</a:t>
            </a:r>
            <a:r>
              <a:rPr lang="en-US" sz="1600" dirty="0"/>
              <a:t> sus </a:t>
            </a:r>
            <a:r>
              <a:rPr lang="en-US" sz="1600" dirty="0" err="1"/>
              <a:t>siglas</a:t>
            </a:r>
            <a:r>
              <a:rPr lang="en-US" sz="1600" dirty="0"/>
              <a:t> </a:t>
            </a:r>
            <a:r>
              <a:rPr lang="en-US" sz="1600" dirty="0" err="1"/>
              <a:t>en</a:t>
            </a:r>
            <a:r>
              <a:rPr lang="en-US" sz="1600" dirty="0"/>
              <a:t> </a:t>
            </a:r>
            <a:r>
              <a:rPr lang="en-US" sz="1600" dirty="0" err="1"/>
              <a:t>inglés</a:t>
            </a:r>
            <a:r>
              <a:rPr lang="en-US" sz="1600" dirty="0"/>
              <a:t>),</a:t>
            </a:r>
          </a:p>
          <a:p>
            <a:pPr marL="285750" indent="-285750">
              <a:buFont typeface="Arial" panose="020B0604020202020204" pitchFamily="34" charset="0"/>
              <a:buChar char="•"/>
            </a:pPr>
            <a:r>
              <a:rPr lang="en-US" sz="1600" dirty="0" err="1"/>
              <a:t>Gestión</a:t>
            </a:r>
            <a:r>
              <a:rPr lang="en-US" sz="1600" dirty="0"/>
              <a:t> de </a:t>
            </a:r>
            <a:r>
              <a:rPr lang="en-US" sz="1600" dirty="0" err="1"/>
              <a:t>los</a:t>
            </a:r>
            <a:r>
              <a:rPr lang="en-US" sz="1600" dirty="0"/>
              <a:t> </a:t>
            </a:r>
            <a:r>
              <a:rPr lang="en-US" sz="1600" dirty="0" err="1"/>
              <a:t>horarios</a:t>
            </a:r>
            <a:r>
              <a:rPr lang="en-US" sz="1600" dirty="0"/>
              <a:t> de </a:t>
            </a:r>
            <a:r>
              <a:rPr lang="en-US" sz="1600" dirty="0" err="1"/>
              <a:t>trabajo</a:t>
            </a:r>
            <a:r>
              <a:rPr lang="en-US" sz="1600" dirty="0"/>
              <a:t>: </a:t>
            </a:r>
            <a:r>
              <a:rPr lang="en-US" sz="1600" dirty="0" err="1"/>
              <a:t>turnos</a:t>
            </a:r>
            <a:r>
              <a:rPr lang="en-US" sz="1600" dirty="0"/>
              <a:t>, </a:t>
            </a:r>
            <a:r>
              <a:rPr lang="en-US" sz="1600" dirty="0" err="1"/>
              <a:t>rotaciones</a:t>
            </a:r>
            <a:r>
              <a:rPr lang="en-US" sz="1600" dirty="0"/>
              <a:t> de </a:t>
            </a:r>
            <a:r>
              <a:rPr lang="en-US" sz="1600" dirty="0" err="1"/>
              <a:t>trabajo</a:t>
            </a:r>
            <a:r>
              <a:rPr lang="en-US" sz="1600" dirty="0"/>
              <a:t>, </a:t>
            </a:r>
            <a:r>
              <a:rPr lang="en-US" sz="1600" dirty="0" err="1"/>
              <a:t>descansos</a:t>
            </a:r>
            <a:r>
              <a:rPr lang="en-US" sz="1600" dirty="0"/>
              <a:t> y </a:t>
            </a:r>
            <a:r>
              <a:rPr lang="en-US" sz="1600" dirty="0" err="1"/>
              <a:t>lugares</a:t>
            </a:r>
            <a:r>
              <a:rPr lang="en-US" sz="1600" dirty="0"/>
              <a:t> para </a:t>
            </a:r>
            <a:r>
              <a:rPr lang="en-US" sz="1600" dirty="0" err="1"/>
              <a:t>reducir</a:t>
            </a:r>
            <a:r>
              <a:rPr lang="en-US" sz="1600" dirty="0"/>
              <a:t> la </a:t>
            </a:r>
            <a:r>
              <a:rPr lang="en-US" sz="1600" dirty="0" err="1"/>
              <a:t>exposición</a:t>
            </a:r>
            <a:r>
              <a:rPr lang="en-US" sz="1600" dirty="0"/>
              <a:t>.</a:t>
            </a:r>
          </a:p>
          <a:p>
            <a:endParaRPr lang="en-US" sz="1600" dirty="0"/>
          </a:p>
          <a:p>
            <a:r>
              <a:rPr lang="en-US" sz="1600" dirty="0"/>
              <a:t>Dado que </a:t>
            </a:r>
            <a:r>
              <a:rPr lang="en-US" sz="1600" dirty="0" err="1"/>
              <a:t>estos</a:t>
            </a:r>
            <a:r>
              <a:rPr lang="en-US" sz="1600" dirty="0"/>
              <a:t> </a:t>
            </a:r>
            <a:r>
              <a:rPr lang="en-US" sz="1600" dirty="0" err="1"/>
              <a:t>abordan</a:t>
            </a:r>
            <a:r>
              <a:rPr lang="en-US" sz="1600" dirty="0"/>
              <a:t> las </a:t>
            </a:r>
            <a:r>
              <a:rPr lang="en-US" sz="1600" dirty="0" err="1"/>
              <a:t>acciones</a:t>
            </a:r>
            <a:r>
              <a:rPr lang="en-US" sz="1600" dirty="0"/>
              <a:t> de </a:t>
            </a:r>
            <a:r>
              <a:rPr lang="en-US" sz="1600" dirty="0" err="1"/>
              <a:t>los</a:t>
            </a:r>
            <a:r>
              <a:rPr lang="en-US" sz="1600" dirty="0"/>
              <a:t> </a:t>
            </a:r>
            <a:r>
              <a:rPr lang="en-US" sz="1600" dirty="0" err="1"/>
              <a:t>trabajadores</a:t>
            </a:r>
            <a:r>
              <a:rPr lang="en-US" sz="1600" dirty="0"/>
              <a:t>, </a:t>
            </a:r>
            <a:r>
              <a:rPr lang="en-US" sz="1600" dirty="0" err="1"/>
              <a:t>tienden</a:t>
            </a:r>
            <a:r>
              <a:rPr lang="en-US" sz="1600" dirty="0"/>
              <a:t> a </a:t>
            </a:r>
            <a:r>
              <a:rPr lang="en-US" sz="1600" dirty="0" err="1"/>
              <a:t>reducir</a:t>
            </a:r>
            <a:r>
              <a:rPr lang="en-US" sz="1600" dirty="0"/>
              <a:t> </a:t>
            </a:r>
            <a:r>
              <a:rPr lang="en-US" sz="1600" dirty="0" err="1"/>
              <a:t>únicamente</a:t>
            </a:r>
            <a:r>
              <a:rPr lang="en-US" sz="1600" dirty="0"/>
              <a:t> la </a:t>
            </a:r>
            <a:r>
              <a:rPr lang="en-US" sz="1600" dirty="0" err="1"/>
              <a:t>exposición</a:t>
            </a:r>
            <a:r>
              <a:rPr lang="en-US" sz="1600" dirty="0"/>
              <a:t> a las </a:t>
            </a:r>
            <a:r>
              <a:rPr lang="en-US" sz="1600" dirty="0" err="1"/>
              <a:t>condiciones</a:t>
            </a:r>
            <a:r>
              <a:rPr lang="en-US" sz="1600" dirty="0"/>
              <a:t> </a:t>
            </a:r>
            <a:r>
              <a:rPr lang="en-US" sz="1600" dirty="0" err="1"/>
              <a:t>inseguras</a:t>
            </a:r>
            <a:r>
              <a:rPr lang="en-US" sz="1600" dirty="0"/>
              <a:t>, </a:t>
            </a:r>
            <a:r>
              <a:rPr lang="en-US" sz="1600" dirty="0" err="1"/>
              <a:t>pero</a:t>
            </a:r>
            <a:r>
              <a:rPr lang="en-US" sz="1600" dirty="0"/>
              <a:t> </a:t>
            </a:r>
            <a:r>
              <a:rPr lang="en-US" sz="1600" dirty="0" err="1"/>
              <a:t>pueden</a:t>
            </a:r>
            <a:r>
              <a:rPr lang="en-US" sz="1600" dirty="0"/>
              <a:t> </a:t>
            </a:r>
            <a:r>
              <a:rPr lang="en-US" sz="1600" dirty="0" err="1"/>
              <a:t>utilizarse</a:t>
            </a:r>
            <a:r>
              <a:rPr lang="en-US" sz="1600" dirty="0"/>
              <a:t> </a:t>
            </a:r>
            <a:r>
              <a:rPr lang="en-US" sz="1600" dirty="0" err="1"/>
              <a:t>en</a:t>
            </a:r>
            <a:r>
              <a:rPr lang="en-US" sz="1600" dirty="0"/>
              <a:t> </a:t>
            </a:r>
            <a:r>
              <a:rPr lang="en-US" sz="1600" dirty="0" err="1"/>
              <a:t>combinación</a:t>
            </a:r>
            <a:r>
              <a:rPr lang="en-US" sz="1600" dirty="0"/>
              <a:t> con </a:t>
            </a:r>
            <a:r>
              <a:rPr lang="en-US" sz="1600" dirty="0" err="1"/>
              <a:t>otros</a:t>
            </a:r>
            <a:r>
              <a:rPr lang="en-US" sz="1600" dirty="0"/>
              <a:t> </a:t>
            </a:r>
            <a:r>
              <a:rPr lang="en-US" sz="1600" dirty="0" err="1"/>
              <a:t>controles</a:t>
            </a:r>
            <a:r>
              <a:rPr lang="en-US" sz="1600" dirty="0"/>
              <a:t>. </a:t>
            </a:r>
            <a:r>
              <a:rPr lang="en-US" sz="1600" dirty="0" err="1"/>
              <a:t>En</a:t>
            </a:r>
            <a:r>
              <a:rPr lang="en-US" sz="1600" dirty="0"/>
              <a:t> la </a:t>
            </a:r>
            <a:r>
              <a:rPr lang="en-US" sz="1600" dirty="0" err="1"/>
              <a:t>siguiente</a:t>
            </a:r>
            <a:r>
              <a:rPr lang="en-US" sz="1600" dirty="0"/>
              <a:t> </a:t>
            </a:r>
            <a:r>
              <a:rPr lang="en-US" sz="1600" dirty="0" err="1"/>
              <a:t>diapositiva</a:t>
            </a:r>
            <a:r>
              <a:rPr lang="en-US" sz="1600" dirty="0"/>
              <a:t> se </a:t>
            </a:r>
            <a:r>
              <a:rPr lang="en-US" sz="1600" dirty="0" err="1"/>
              <a:t>presenta</a:t>
            </a:r>
            <a:r>
              <a:rPr lang="en-US" sz="1600" dirty="0"/>
              <a:t> un </a:t>
            </a:r>
            <a:r>
              <a:rPr lang="en-US" sz="1600" dirty="0" err="1"/>
              <a:t>ejemplo</a:t>
            </a:r>
            <a:r>
              <a:rPr lang="en-US" sz="1600" dirty="0"/>
              <a:t> de control </a:t>
            </a:r>
            <a:r>
              <a:rPr lang="en-US" sz="1600" dirty="0" err="1"/>
              <a:t>administrativo</a:t>
            </a:r>
            <a:r>
              <a:rPr lang="en-US" sz="1600" dirty="0"/>
              <a:t>.</a:t>
            </a:r>
            <a:endParaRPr lang="en-US" sz="1800" dirty="0"/>
          </a:p>
        </p:txBody>
      </p:sp>
      <p:pic>
        <p:nvPicPr>
          <p:cNvPr id="3" name="Picture 2" descr="Módulo 3">
            <a:extLst>
              <a:ext uri="{FF2B5EF4-FFF2-40B4-BE49-F238E27FC236}">
                <a16:creationId xmlns:a16="http://schemas.microsoft.com/office/drawing/2014/main" id="{AAE7EC66-FC62-47BD-AA47-C3242056D7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1893" y="5935440"/>
            <a:ext cx="4020478" cy="985411"/>
          </a:xfrm>
          <a:prstGeom prst="rect">
            <a:avLst/>
          </a:prstGeom>
        </p:spPr>
      </p:pic>
      <p:pic>
        <p:nvPicPr>
          <p:cNvPr id="4" name="Picture 3">
            <a:extLst>
              <a:ext uri="{FF2B5EF4-FFF2-40B4-BE49-F238E27FC236}">
                <a16:creationId xmlns:a16="http://schemas.microsoft.com/office/drawing/2014/main" id="{696749EA-06BA-41CB-806C-4D59B483DE9B}"/>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6746" y="0"/>
            <a:ext cx="5156461" cy="5860978"/>
          </a:xfrm>
          <a:prstGeom prst="rect">
            <a:avLst/>
          </a:prstGeom>
        </p:spPr>
      </p:pic>
      <p:sp>
        <p:nvSpPr>
          <p:cNvPr id="2" name="Google Shape;102;p2">
            <a:extLst>
              <a:ext uri="{FF2B5EF4-FFF2-40B4-BE49-F238E27FC236}">
                <a16:creationId xmlns:a16="http://schemas.microsoft.com/office/drawing/2014/main" id="{A82F04F7-2CEB-BA02-3EC6-A5382EB50DDF}"/>
              </a:ext>
            </a:extLst>
          </p:cNvPr>
          <p:cNvSpPr txBox="1"/>
          <p:nvPr/>
        </p:nvSpPr>
        <p:spPr>
          <a:xfrm>
            <a:off x="6746" y="5966784"/>
            <a:ext cx="7511405"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INVESTIGACIÓN DE ACCIDENTES: </a:t>
            </a:r>
            <a:br>
              <a:rPr lang="en-US" sz="2800" b="1" i="1" u="none" strike="noStrike" cap="none" dirty="0">
                <a:solidFill>
                  <a:schemeClr val="lt1"/>
                </a:solidFill>
                <a:latin typeface="Verdana"/>
                <a:ea typeface="Verdana"/>
                <a:cs typeface="Verdana"/>
                <a:sym typeface="Verdana"/>
              </a:rPr>
            </a:br>
            <a:r>
              <a:rPr lang="en-US" sz="2800" b="1" i="1" u="none" strike="noStrike" cap="none" dirty="0" err="1">
                <a:solidFill>
                  <a:schemeClr val="lt1"/>
                </a:solidFill>
                <a:latin typeface="Verdana"/>
                <a:ea typeface="Verdana"/>
                <a:cs typeface="Verdana"/>
                <a:sym typeface="Verdana"/>
              </a:rPr>
              <a:t>puesta</a:t>
            </a:r>
            <a:r>
              <a:rPr lang="en-US" sz="2800" b="1" i="1" u="none" strike="noStrike" cap="none" dirty="0">
                <a:solidFill>
                  <a:schemeClr val="lt1"/>
                </a:solidFill>
                <a:latin typeface="Verdana"/>
                <a:ea typeface="Verdana"/>
                <a:cs typeface="Verdana"/>
                <a:sym typeface="Verdana"/>
              </a:rPr>
              <a:t> </a:t>
            </a:r>
            <a:r>
              <a:rPr lang="en-US" sz="2800" b="1" i="1" u="none" strike="noStrike" cap="none" dirty="0" err="1">
                <a:solidFill>
                  <a:schemeClr val="lt1"/>
                </a:solidFill>
                <a:latin typeface="Verdana"/>
                <a:ea typeface="Verdana"/>
                <a:cs typeface="Verdana"/>
                <a:sym typeface="Verdana"/>
              </a:rPr>
              <a:t>en</a:t>
            </a:r>
            <a:r>
              <a:rPr lang="en-US" sz="2800" b="1" i="1" u="none" strike="noStrike" cap="none" dirty="0">
                <a:solidFill>
                  <a:schemeClr val="lt1"/>
                </a:solidFill>
                <a:latin typeface="Verdana"/>
                <a:ea typeface="Verdana"/>
                <a:cs typeface="Verdana"/>
                <a:sym typeface="Verdana"/>
              </a:rPr>
              <a:t> </a:t>
            </a:r>
            <a:r>
              <a:rPr lang="en-US" sz="2800" b="1" i="1" u="none" strike="noStrike" cap="none" dirty="0" err="1">
                <a:solidFill>
                  <a:schemeClr val="lt1"/>
                </a:solidFill>
                <a:latin typeface="Verdana"/>
                <a:ea typeface="Verdana"/>
                <a:cs typeface="Verdana"/>
                <a:sym typeface="Verdana"/>
              </a:rPr>
              <a:t>práctica</a:t>
            </a:r>
            <a:r>
              <a:rPr lang="en-US" sz="2800" b="1" i="1" u="none" strike="noStrike" cap="none" dirty="0">
                <a:solidFill>
                  <a:schemeClr val="lt1"/>
                </a:solidFill>
                <a:latin typeface="Verdana"/>
                <a:ea typeface="Verdana"/>
                <a:cs typeface="Verdana"/>
                <a:sym typeface="Verdana"/>
              </a:rPr>
              <a:t> de las </a:t>
            </a:r>
            <a:r>
              <a:rPr lang="en-US" sz="2800" b="1" i="1" u="none" strike="noStrike" cap="none" dirty="0" err="1">
                <a:solidFill>
                  <a:schemeClr val="lt1"/>
                </a:solidFill>
                <a:latin typeface="Verdana"/>
                <a:ea typeface="Verdana"/>
                <a:cs typeface="Verdana"/>
                <a:sym typeface="Verdana"/>
              </a:rPr>
              <a:t>soluciones</a:t>
            </a:r>
            <a:endParaRPr sz="1400" b="0" i="0" u="none" strike="noStrike" cap="none" dirty="0">
              <a:solidFill>
                <a:srgbClr val="000000"/>
              </a:solidFill>
              <a:latin typeface="Arial"/>
              <a:ea typeface="Arial"/>
              <a:cs typeface="Arial"/>
              <a:sym typeface="Arial"/>
            </a:endParaRPr>
          </a:p>
        </p:txBody>
      </p:sp>
      <p:sp>
        <p:nvSpPr>
          <p:cNvPr id="6" name="Title 5">
            <a:extLst>
              <a:ext uri="{FF2B5EF4-FFF2-40B4-BE49-F238E27FC236}">
                <a16:creationId xmlns:a16="http://schemas.microsoft.com/office/drawing/2014/main" id="{BA48725D-C73E-A18A-F739-90285A7664C0}"/>
              </a:ext>
            </a:extLst>
          </p:cNvPr>
          <p:cNvSpPr txBox="1">
            <a:spLocks noGrp="1"/>
          </p:cNvSpPr>
          <p:nvPr>
            <p:ph type="title" idx="4294967295"/>
          </p:nvPr>
        </p:nvSpPr>
        <p:spPr>
          <a:xfrm>
            <a:off x="5719156" y="244783"/>
            <a:ext cx="6157912"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err="1">
                <a:ln>
                  <a:noFill/>
                </a:ln>
                <a:solidFill>
                  <a:schemeClr val="dk1"/>
                </a:solidFill>
                <a:effectLst/>
                <a:uLnTx/>
                <a:uFillTx/>
                <a:latin typeface="+mn-lt"/>
                <a:ea typeface="Calibri"/>
                <a:cs typeface="Calibri"/>
                <a:sym typeface="Calibri"/>
              </a:rPr>
              <a:t>Controles</a:t>
            </a:r>
            <a:r>
              <a:rPr kumimoji="0" lang="en-US" sz="2800" b="0" i="0" u="none" strike="noStrike" kern="0" cap="none" spc="0" normalizeH="0" baseline="0" noProof="0" dirty="0">
                <a:ln>
                  <a:noFill/>
                </a:ln>
                <a:solidFill>
                  <a:schemeClr val="dk1"/>
                </a:solidFill>
                <a:effectLst/>
                <a:uLnTx/>
                <a:uFillTx/>
                <a:latin typeface="+mn-lt"/>
                <a:ea typeface="Calibri"/>
                <a:cs typeface="Calibri"/>
                <a:sym typeface="Calibri"/>
              </a:rPr>
              <a:t> </a:t>
            </a:r>
            <a:r>
              <a:rPr kumimoji="0" lang="en-US" sz="2800" b="0" i="0" u="none" strike="noStrike" kern="0" cap="none" spc="0" normalizeH="0" baseline="0" noProof="0" dirty="0" err="1">
                <a:ln>
                  <a:noFill/>
                </a:ln>
                <a:solidFill>
                  <a:schemeClr val="dk1"/>
                </a:solidFill>
                <a:effectLst/>
                <a:uLnTx/>
                <a:uFillTx/>
                <a:latin typeface="+mn-lt"/>
                <a:ea typeface="Calibri"/>
                <a:cs typeface="Calibri"/>
                <a:sym typeface="Calibri"/>
              </a:rPr>
              <a:t>administrativos</a:t>
            </a:r>
            <a:endParaRPr kumimoji="0" lang="en-US"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5935006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3" name="Title 2">
            <a:extLst>
              <a:ext uri="{FF2B5EF4-FFF2-40B4-BE49-F238E27FC236}">
                <a16:creationId xmlns:a16="http://schemas.microsoft.com/office/drawing/2014/main" id="{390A214B-5083-61AF-D8D1-EC92F8CFD018}"/>
              </a:ext>
            </a:extLst>
          </p:cNvPr>
          <p:cNvSpPr txBox="1">
            <a:spLocks noGrp="1"/>
          </p:cNvSpPr>
          <p:nvPr>
            <p:ph type="title" idx="4294967295"/>
          </p:nvPr>
        </p:nvSpPr>
        <p:spPr>
          <a:xfrm>
            <a:off x="5719155" y="206157"/>
            <a:ext cx="5736561"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en-US" sz="2800" b="0" i="0" u="none" strike="noStrike" kern="0" cap="none" spc="0" normalizeH="0" baseline="0" noProof="0" dirty="0" err="1">
                <a:ln>
                  <a:noFill/>
                </a:ln>
                <a:solidFill>
                  <a:schemeClr val="dk1"/>
                </a:solidFill>
                <a:effectLst/>
                <a:uLnTx/>
                <a:uFillTx/>
                <a:latin typeface="+mj-lt"/>
                <a:ea typeface="Calibri"/>
                <a:cs typeface="Calibri"/>
                <a:sym typeface="Calibri"/>
              </a:rPr>
              <a:t>Accidente</a:t>
            </a:r>
            <a:r>
              <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rPr>
              <a:t> vs </a:t>
            </a:r>
            <a:r>
              <a:rPr kumimoji="0" lang="en-US" sz="2800" b="0" i="0" u="none" strike="noStrike" kern="0" cap="none" spc="0" normalizeH="0" baseline="0" noProof="0" dirty="0" err="1">
                <a:ln>
                  <a:noFill/>
                </a:ln>
                <a:solidFill>
                  <a:schemeClr val="dk1"/>
                </a:solidFill>
                <a:effectLst/>
                <a:uLnTx/>
                <a:uFillTx/>
                <a:latin typeface="+mj-lt"/>
                <a:ea typeface="Calibri"/>
                <a:cs typeface="Calibri"/>
                <a:sym typeface="Calibri"/>
              </a:rPr>
              <a:t>Incidente</a:t>
            </a:r>
            <a:endPar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endParaRPr>
          </a:p>
        </p:txBody>
      </p:sp>
      <p:sp>
        <p:nvSpPr>
          <p:cNvPr id="104" name="Google Shape;104;p2"/>
          <p:cNvSpPr txBox="1"/>
          <p:nvPr/>
        </p:nvSpPr>
        <p:spPr>
          <a:xfrm>
            <a:off x="5719156" y="926325"/>
            <a:ext cx="6274351" cy="4682267"/>
          </a:xfrm>
          <a:prstGeom prst="rect">
            <a:avLst/>
          </a:prstGeom>
          <a:noFill/>
          <a:ln>
            <a:noFill/>
          </a:ln>
        </p:spPr>
        <p:txBody>
          <a:bodyPr spcFirstLastPara="1" wrap="square" lIns="91425" tIns="45700" rIns="91425" bIns="45700" anchor="t" anchorCtr="0">
            <a:spAutoFit/>
          </a:bodyPr>
          <a:lstStyle/>
          <a:p>
            <a:pPr marL="0" marR="0"/>
            <a:r>
              <a:rPr lang="es-U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Hablemos de la diferencia entre accidente e incidente.</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p>
            <a:pPr marL="285750" marR="0" indent="-285750">
              <a:buFont typeface="Arial" panose="020B0604020202020204" pitchFamily="34" charset="0"/>
              <a:buChar char="•"/>
            </a:pPr>
            <a:r>
              <a:rPr lang="es-U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Un accidente es un evento o exposición inesperada que provoca una lesión o enfermedad a un empleado o daños a la propiedad.</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p>
            <a:pPr marL="285750" marR="0" indent="-285750">
              <a:buFont typeface="Arial" panose="020B0604020202020204" pitchFamily="34" charset="0"/>
              <a:buChar char="•"/>
            </a:pPr>
            <a:r>
              <a:rPr lang="es-U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Un incidente es un evento que podría haber provocado daños personales o materiales. </a:t>
            </a:r>
          </a:p>
          <a:p>
            <a:pPr marL="285750" marR="0" indent="-285750">
              <a:buFont typeface="Arial" panose="020B0604020202020204" pitchFamily="34" charset="0"/>
              <a:buChar char="•"/>
            </a:pP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p>
            <a:pPr marL="0" marR="0"/>
            <a:r>
              <a:rPr lang="es-U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Un incidente suele denominarse cuasi accidente o conato de accidente. Un accidente se puede considerar un incidente con consecuencias. La investigación proactiva de un incidente podría ayudar a evitar que se produzca un accidente. Tanto los accidentes como los incidentes se pueden prevenir y se deben investigar. </a:t>
            </a:r>
          </a:p>
          <a:p>
            <a:pPr marL="0" marR="0"/>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15000"/>
              </a:lnSpc>
              <a:spcBef>
                <a:spcPts val="0"/>
              </a:spcBef>
              <a:spcAft>
                <a:spcPts val="1000"/>
              </a:spcAft>
            </a:pPr>
            <a:r>
              <a:rPr lang="es-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El objetivo de toda investigación es descubrir los hechos para recomendar soluciones que eviten la repetición del accidente.</a:t>
            </a: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1000"/>
              </a:spcAft>
            </a:pPr>
            <a:r>
              <a:rPr lang="es-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El objetivo de toda investigación es prevenir la repetición del accidente y descubrir hechos para recomendar soluciones.</a:t>
            </a:r>
            <a:endParaRPr lang="en-US" sz="1600" dirty="0"/>
          </a:p>
        </p:txBody>
      </p:sp>
      <p:pic>
        <p:nvPicPr>
          <p:cNvPr id="5" name="Picture 4">
            <a:extLst>
              <a:ext uri="{FF2B5EF4-FFF2-40B4-BE49-F238E27FC236}">
                <a16:creationId xmlns:a16="http://schemas.microsoft.com/office/drawing/2014/main" id="{D75F4294-3050-4C94-B996-DB08D55B07D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5613"/>
            <a:ext cx="5217330" cy="5930163"/>
          </a:xfrm>
          <a:prstGeom prst="rect">
            <a:avLst/>
          </a:prstGeom>
        </p:spPr>
      </p:pic>
      <p:sp>
        <p:nvSpPr>
          <p:cNvPr id="8" name="Google Shape;102;p2">
            <a:extLst>
              <a:ext uri="{FF2B5EF4-FFF2-40B4-BE49-F238E27FC236}">
                <a16:creationId xmlns:a16="http://schemas.microsoft.com/office/drawing/2014/main" id="{710C397A-034D-459F-968C-5CA9744FA076}"/>
              </a:ext>
            </a:extLst>
          </p:cNvPr>
          <p:cNvSpPr txBox="1"/>
          <p:nvPr/>
        </p:nvSpPr>
        <p:spPr>
          <a:xfrm>
            <a:off x="202629" y="5960955"/>
            <a:ext cx="7034749"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INVESTIGACIÓN DE ACCIDENTES: </a:t>
            </a:r>
            <a:r>
              <a:rPr lang="en-US" sz="2800" b="1" i="1" dirty="0" err="1">
                <a:solidFill>
                  <a:schemeClr val="lt1"/>
                </a:solidFill>
                <a:latin typeface="Verdana"/>
                <a:ea typeface="Verdana"/>
                <a:cs typeface="Verdana"/>
                <a:sym typeface="Verdana"/>
              </a:rPr>
              <a:t>Recopilar</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información</a:t>
            </a:r>
            <a:endParaRPr lang="en-US" sz="1400" b="0" i="0" u="none" strike="noStrike" cap="none" dirty="0">
              <a:solidFill>
                <a:srgbClr val="000000"/>
              </a:solidFill>
              <a:latin typeface="Arial"/>
              <a:ea typeface="Arial"/>
              <a:cs typeface="Arial"/>
              <a:sym typeface="Arial"/>
            </a:endParaRPr>
          </a:p>
        </p:txBody>
      </p:sp>
      <p:pic>
        <p:nvPicPr>
          <p:cNvPr id="7" name="Picture 6" descr="Módulo 1">
            <a:extLst>
              <a:ext uri="{FF2B5EF4-FFF2-40B4-BE49-F238E27FC236}">
                <a16:creationId xmlns:a16="http://schemas.microsoft.com/office/drawing/2014/main" id="{4B0E0F82-439C-43AF-AEC0-C6ED967A16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6437" y="5944191"/>
            <a:ext cx="3984776" cy="976661"/>
          </a:xfrm>
          <a:prstGeom prst="rect">
            <a:avLst/>
          </a:prstGeom>
        </p:spPr>
      </p:pic>
    </p:spTree>
    <p:extLst>
      <p:ext uri="{BB962C8B-B14F-4D97-AF65-F5344CB8AC3E}">
        <p14:creationId xmlns:p14="http://schemas.microsoft.com/office/powerpoint/2010/main" val="12612591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1063424"/>
            <a:ext cx="6274351" cy="3570168"/>
          </a:xfrm>
          <a:prstGeom prst="rect">
            <a:avLst/>
          </a:prstGeom>
          <a:noFill/>
          <a:ln>
            <a:noFill/>
          </a:ln>
        </p:spPr>
        <p:txBody>
          <a:bodyPr spcFirstLastPara="1" wrap="square" lIns="91425" tIns="45700" rIns="91425" bIns="45700" anchor="t" anchorCtr="0">
            <a:spAutoFit/>
          </a:bodyPr>
          <a:lstStyle/>
          <a:p>
            <a:pPr algn="ctr"/>
            <a:r>
              <a:rPr lang="en-US" sz="1600" dirty="0"/>
              <a:t>Un control </a:t>
            </a:r>
            <a:r>
              <a:rPr lang="en-US" sz="1600" dirty="0" err="1"/>
              <a:t>administrativo</a:t>
            </a:r>
            <a:r>
              <a:rPr lang="en-US" sz="1600" dirty="0"/>
              <a:t> que </a:t>
            </a:r>
            <a:r>
              <a:rPr lang="en-US" sz="1600" dirty="0" err="1"/>
              <a:t>aborda</a:t>
            </a:r>
            <a:r>
              <a:rPr lang="en-US" sz="1600" dirty="0"/>
              <a:t> </a:t>
            </a:r>
            <a:r>
              <a:rPr lang="en-US" sz="1600" dirty="0" err="1"/>
              <a:t>una</a:t>
            </a:r>
            <a:r>
              <a:rPr lang="en-US" sz="1600" dirty="0"/>
              <a:t> causa </a:t>
            </a:r>
            <a:r>
              <a:rPr lang="en-US" sz="1600" dirty="0" err="1"/>
              <a:t>directa</a:t>
            </a:r>
            <a:r>
              <a:rPr lang="en-US" sz="1600" dirty="0"/>
              <a:t>/superficial </a:t>
            </a:r>
            <a:r>
              <a:rPr lang="en-US" sz="1600" dirty="0" err="1"/>
              <a:t>en</a:t>
            </a:r>
            <a:r>
              <a:rPr lang="en-US" sz="1600" dirty="0"/>
              <a:t> </a:t>
            </a:r>
            <a:r>
              <a:rPr lang="en-US" sz="1600" dirty="0" err="1"/>
              <a:t>nuestra</a:t>
            </a:r>
            <a:r>
              <a:rPr lang="en-US" sz="1600" dirty="0"/>
              <a:t> planta de </a:t>
            </a:r>
            <a:r>
              <a:rPr lang="en-US" sz="1600" dirty="0" err="1"/>
              <a:t>trabajo</a:t>
            </a:r>
            <a:r>
              <a:rPr lang="en-US" sz="1600" dirty="0"/>
              <a:t> </a:t>
            </a:r>
            <a:r>
              <a:rPr lang="en-US" sz="1600" dirty="0" err="1"/>
              <a:t>imaginaria</a:t>
            </a:r>
            <a:r>
              <a:rPr lang="en-US" sz="1600" dirty="0"/>
              <a:t>:  </a:t>
            </a:r>
          </a:p>
          <a:p>
            <a:endParaRPr lang="en-US" sz="1600" dirty="0"/>
          </a:p>
          <a:p>
            <a:r>
              <a:rPr lang="en-US" sz="1600" dirty="0"/>
              <a:t>La </a:t>
            </a:r>
            <a:r>
              <a:rPr lang="en-US" sz="1600" dirty="0" err="1"/>
              <a:t>empresa</a:t>
            </a:r>
            <a:r>
              <a:rPr lang="en-US" sz="1600" dirty="0"/>
              <a:t> ABC </a:t>
            </a:r>
            <a:r>
              <a:rPr lang="en-US" sz="1600" dirty="0" err="1"/>
              <a:t>adopta</a:t>
            </a:r>
            <a:r>
              <a:rPr lang="en-US" sz="1600" dirty="0"/>
              <a:t> </a:t>
            </a:r>
            <a:r>
              <a:rPr lang="en-US" sz="1600" dirty="0" err="1"/>
              <a:t>una</a:t>
            </a:r>
            <a:r>
              <a:rPr lang="en-US" sz="1600" dirty="0"/>
              <a:t> </a:t>
            </a:r>
            <a:r>
              <a:rPr lang="en-US" sz="1600" dirty="0" err="1"/>
              <a:t>nueva</a:t>
            </a:r>
            <a:r>
              <a:rPr lang="en-US" sz="1600" dirty="0"/>
              <a:t> </a:t>
            </a:r>
            <a:r>
              <a:rPr lang="en-US" sz="1600" dirty="0" err="1"/>
              <a:t>política</a:t>
            </a:r>
            <a:r>
              <a:rPr lang="en-US" sz="1600" dirty="0"/>
              <a:t> que </a:t>
            </a:r>
            <a:r>
              <a:rPr lang="en-US" sz="1600" dirty="0" err="1"/>
              <a:t>exige</a:t>
            </a:r>
            <a:r>
              <a:rPr lang="en-US" sz="1600" dirty="0"/>
              <a:t> que </a:t>
            </a:r>
            <a:r>
              <a:rPr lang="en-US" sz="1600" dirty="0" err="1"/>
              <a:t>todos</a:t>
            </a:r>
            <a:r>
              <a:rPr lang="en-US" sz="1600" dirty="0"/>
              <a:t> </a:t>
            </a:r>
            <a:r>
              <a:rPr lang="en-US" sz="1600" dirty="0" err="1"/>
              <a:t>los</a:t>
            </a:r>
            <a:r>
              <a:rPr lang="en-US" sz="1600" dirty="0"/>
              <a:t> </a:t>
            </a:r>
            <a:r>
              <a:rPr lang="en-US" sz="1600" dirty="0" err="1"/>
              <a:t>puestos</a:t>
            </a:r>
            <a:r>
              <a:rPr lang="en-US" sz="1600" dirty="0"/>
              <a:t> de </a:t>
            </a:r>
            <a:r>
              <a:rPr lang="en-US" sz="1600" dirty="0" err="1"/>
              <a:t>trabajo</a:t>
            </a:r>
            <a:r>
              <a:rPr lang="en-US" sz="1600" dirty="0"/>
              <a:t> se </a:t>
            </a:r>
            <a:r>
              <a:rPr lang="en-US" sz="1600" dirty="0" err="1"/>
              <a:t>limpien</a:t>
            </a:r>
            <a:r>
              <a:rPr lang="en-US" sz="1600" dirty="0"/>
              <a:t> con </a:t>
            </a:r>
            <a:r>
              <a:rPr lang="en-US" sz="1600" dirty="0" err="1"/>
              <a:t>frecuencia</a:t>
            </a:r>
            <a:r>
              <a:rPr lang="en-US" sz="1600" dirty="0"/>
              <a:t> para </a:t>
            </a:r>
            <a:r>
              <a:rPr lang="en-US" sz="1600" dirty="0" err="1"/>
              <a:t>evitar</a:t>
            </a:r>
            <a:r>
              <a:rPr lang="en-US" sz="1600" dirty="0"/>
              <a:t> la </a:t>
            </a:r>
            <a:r>
              <a:rPr lang="en-US" sz="1600" dirty="0" err="1"/>
              <a:t>acumulación</a:t>
            </a:r>
            <a:r>
              <a:rPr lang="en-US" sz="1600" dirty="0"/>
              <a:t> de </a:t>
            </a:r>
            <a:r>
              <a:rPr lang="en-US" sz="1600" dirty="0" err="1"/>
              <a:t>piezas</a:t>
            </a:r>
            <a:r>
              <a:rPr lang="en-US" sz="1600" dirty="0"/>
              <a:t> </a:t>
            </a:r>
            <a:r>
              <a:rPr lang="en-US" sz="1600" dirty="0" err="1"/>
              <a:t>cortadas</a:t>
            </a:r>
            <a:r>
              <a:rPr lang="en-US" sz="1600" dirty="0"/>
              <a:t> y </a:t>
            </a:r>
            <a:r>
              <a:rPr lang="en-US" sz="1600" dirty="0" err="1"/>
              <a:t>el</a:t>
            </a:r>
            <a:r>
              <a:rPr lang="en-US" sz="1600" dirty="0"/>
              <a:t> </a:t>
            </a:r>
            <a:r>
              <a:rPr lang="en-US" sz="1600" dirty="0" err="1"/>
              <a:t>aserrín</a:t>
            </a:r>
            <a:r>
              <a:rPr lang="en-US" sz="1600" dirty="0"/>
              <a:t>. Han </a:t>
            </a:r>
            <a:r>
              <a:rPr lang="en-US" sz="1600" dirty="0" err="1"/>
              <a:t>colocado</a:t>
            </a:r>
            <a:r>
              <a:rPr lang="en-US" sz="1600" dirty="0"/>
              <a:t> </a:t>
            </a:r>
            <a:r>
              <a:rPr lang="en-US" sz="1600" dirty="0" err="1"/>
              <a:t>carteles</a:t>
            </a:r>
            <a:r>
              <a:rPr lang="en-US" sz="1600" dirty="0"/>
              <a:t> </a:t>
            </a:r>
            <a:r>
              <a:rPr lang="en-US" sz="1600" dirty="0" err="1"/>
              <a:t>en</a:t>
            </a:r>
            <a:r>
              <a:rPr lang="en-US" sz="1600" dirty="0"/>
              <a:t> </a:t>
            </a:r>
            <a:r>
              <a:rPr lang="en-US" sz="1600" dirty="0" err="1"/>
              <a:t>cada</a:t>
            </a:r>
            <a:r>
              <a:rPr lang="en-US" sz="1600" dirty="0"/>
              <a:t> </a:t>
            </a:r>
            <a:r>
              <a:rPr lang="en-US" sz="1600" dirty="0" err="1"/>
              <a:t>puesto</a:t>
            </a:r>
            <a:r>
              <a:rPr lang="en-US" sz="1600" dirty="0"/>
              <a:t> de </a:t>
            </a:r>
            <a:r>
              <a:rPr lang="en-US" sz="1600" dirty="0" err="1"/>
              <a:t>trabajo</a:t>
            </a:r>
            <a:r>
              <a:rPr lang="en-US" sz="1600" dirty="0"/>
              <a:t> para </a:t>
            </a:r>
            <a:r>
              <a:rPr lang="en-US" sz="1600" dirty="0" err="1"/>
              <a:t>recordar</a:t>
            </a:r>
            <a:r>
              <a:rPr lang="en-US" sz="1600" dirty="0"/>
              <a:t> a </a:t>
            </a:r>
            <a:r>
              <a:rPr lang="en-US" sz="1600" dirty="0" err="1"/>
              <a:t>los</a:t>
            </a:r>
            <a:r>
              <a:rPr lang="en-US" sz="1600" dirty="0"/>
              <a:t> </a:t>
            </a:r>
            <a:r>
              <a:rPr lang="en-US" sz="1600" dirty="0" err="1"/>
              <a:t>trabajadores</a:t>
            </a:r>
            <a:r>
              <a:rPr lang="en-US" sz="1600" dirty="0"/>
              <a:t> la </a:t>
            </a:r>
            <a:r>
              <a:rPr lang="en-US" sz="1600" dirty="0" err="1"/>
              <a:t>nueva</a:t>
            </a:r>
            <a:r>
              <a:rPr lang="en-US" sz="1600" dirty="0"/>
              <a:t> </a:t>
            </a:r>
            <a:r>
              <a:rPr lang="en-US" sz="1600" dirty="0" err="1"/>
              <a:t>política</a:t>
            </a:r>
            <a:r>
              <a:rPr lang="en-US" sz="1600" dirty="0"/>
              <a:t>. Sin embargo, para que </a:t>
            </a:r>
            <a:r>
              <a:rPr lang="en-US" sz="1600" dirty="0" err="1"/>
              <a:t>el</a:t>
            </a:r>
            <a:r>
              <a:rPr lang="en-US" sz="1600" dirty="0"/>
              <a:t> nuevo control </a:t>
            </a:r>
            <a:r>
              <a:rPr lang="en-US" sz="1600" dirty="0" err="1"/>
              <a:t>administrativo</a:t>
            </a:r>
            <a:r>
              <a:rPr lang="en-US" sz="1600" dirty="0"/>
              <a:t> sea </a:t>
            </a:r>
            <a:r>
              <a:rPr lang="en-US" sz="1600" dirty="0" err="1"/>
              <a:t>eficaz</a:t>
            </a:r>
            <a:r>
              <a:rPr lang="en-US" sz="1600" dirty="0"/>
              <a:t>:</a:t>
            </a:r>
          </a:p>
          <a:p>
            <a:pPr marL="285750" indent="-285750">
              <a:buFont typeface="Arial" panose="020B0604020202020204" pitchFamily="34" charset="0"/>
              <a:buChar char="•"/>
            </a:pPr>
            <a:r>
              <a:rPr lang="en-US" sz="1600" dirty="0" err="1"/>
              <a:t>los</a:t>
            </a:r>
            <a:r>
              <a:rPr lang="en-US" sz="1600" dirty="0"/>
              <a:t> </a:t>
            </a:r>
            <a:r>
              <a:rPr lang="en-US" sz="1600" dirty="0" err="1"/>
              <a:t>trabajadores</a:t>
            </a:r>
            <a:r>
              <a:rPr lang="en-US" sz="1600" dirty="0"/>
              <a:t> </a:t>
            </a:r>
            <a:r>
              <a:rPr lang="en-US" sz="1600" dirty="0" err="1"/>
              <a:t>deben</a:t>
            </a:r>
            <a:r>
              <a:rPr lang="en-US" sz="1600" dirty="0"/>
              <a:t> </a:t>
            </a:r>
            <a:r>
              <a:rPr lang="en-US" sz="1600" dirty="0" err="1"/>
              <a:t>recibir</a:t>
            </a:r>
            <a:r>
              <a:rPr lang="en-US" sz="1600" dirty="0"/>
              <a:t> </a:t>
            </a:r>
            <a:r>
              <a:rPr lang="en-US" sz="1600" dirty="0" err="1"/>
              <a:t>capacitación</a:t>
            </a:r>
            <a:r>
              <a:rPr lang="en-US" sz="1600" dirty="0"/>
              <a:t> </a:t>
            </a:r>
            <a:r>
              <a:rPr lang="en-US" sz="1600" dirty="0" err="1"/>
              <a:t>sobre</a:t>
            </a:r>
            <a:r>
              <a:rPr lang="en-US" sz="1600" dirty="0"/>
              <a:t> la </a:t>
            </a:r>
            <a:r>
              <a:rPr lang="en-US" sz="1600" dirty="0" err="1"/>
              <a:t>política</a:t>
            </a:r>
            <a:r>
              <a:rPr lang="en-US" sz="1600" dirty="0"/>
              <a:t> y </a:t>
            </a:r>
            <a:r>
              <a:rPr lang="en-US" sz="1600" dirty="0" err="1"/>
              <a:t>entenderla</a:t>
            </a:r>
            <a:r>
              <a:rPr lang="en-US" sz="1600" dirty="0"/>
              <a:t>,</a:t>
            </a:r>
          </a:p>
          <a:p>
            <a:pPr marL="285750" indent="-285750">
              <a:buFont typeface="Arial" panose="020B0604020202020204" pitchFamily="34" charset="0"/>
              <a:buChar char="•"/>
            </a:pPr>
            <a:r>
              <a:rPr lang="en-US" sz="1600" dirty="0" err="1"/>
              <a:t>los</a:t>
            </a:r>
            <a:r>
              <a:rPr lang="en-US" sz="1600" dirty="0"/>
              <a:t> </a:t>
            </a:r>
            <a:r>
              <a:rPr lang="en-US" sz="1600" dirty="0" err="1"/>
              <a:t>trabajadores</a:t>
            </a:r>
            <a:r>
              <a:rPr lang="en-US" sz="1600" dirty="0"/>
              <a:t> </a:t>
            </a:r>
            <a:r>
              <a:rPr lang="en-US" sz="1600" dirty="0" err="1"/>
              <a:t>deben</a:t>
            </a:r>
            <a:r>
              <a:rPr lang="en-US" sz="1600" dirty="0"/>
              <a:t> </a:t>
            </a:r>
            <a:r>
              <a:rPr lang="en-US" sz="1600" dirty="0" err="1"/>
              <a:t>seguir</a:t>
            </a:r>
            <a:r>
              <a:rPr lang="en-US" sz="1600" dirty="0"/>
              <a:t> </a:t>
            </a:r>
            <a:r>
              <a:rPr lang="en-US" sz="1600" dirty="0" err="1"/>
              <a:t>sistemáticamente</a:t>
            </a:r>
            <a:r>
              <a:rPr lang="en-US" sz="1600" dirty="0"/>
              <a:t> la </a:t>
            </a:r>
            <a:r>
              <a:rPr lang="en-US" sz="1600" dirty="0" err="1"/>
              <a:t>política</a:t>
            </a:r>
            <a:r>
              <a:rPr lang="en-US" sz="1600" dirty="0"/>
              <a:t>, y </a:t>
            </a:r>
          </a:p>
          <a:p>
            <a:pPr marL="285750" indent="-285750">
              <a:buFont typeface="Arial" panose="020B0604020202020204" pitchFamily="34" charset="0"/>
              <a:buChar char="•"/>
            </a:pPr>
            <a:r>
              <a:rPr lang="en-US" sz="1600" dirty="0" err="1"/>
              <a:t>los</a:t>
            </a:r>
            <a:r>
              <a:rPr lang="en-US" sz="1600" dirty="0"/>
              <a:t> </a:t>
            </a:r>
            <a:r>
              <a:rPr lang="en-US" sz="1600" dirty="0" err="1"/>
              <a:t>directivos</a:t>
            </a:r>
            <a:r>
              <a:rPr lang="en-US" sz="1600" dirty="0"/>
              <a:t> </a:t>
            </a:r>
            <a:r>
              <a:rPr lang="en-US" sz="1600" dirty="0" err="1"/>
              <a:t>deben</a:t>
            </a:r>
            <a:r>
              <a:rPr lang="en-US" sz="1600" dirty="0"/>
              <a:t> </a:t>
            </a:r>
            <a:r>
              <a:rPr lang="en-US" sz="1600" dirty="0" err="1"/>
              <a:t>hacerla</a:t>
            </a:r>
            <a:r>
              <a:rPr lang="en-US" sz="1600" dirty="0"/>
              <a:t> </a:t>
            </a:r>
            <a:r>
              <a:rPr lang="en-US" sz="1600" dirty="0" err="1"/>
              <a:t>cumplir</a:t>
            </a:r>
            <a:r>
              <a:rPr lang="en-US" sz="1600" dirty="0"/>
              <a:t> con diligencia.</a:t>
            </a:r>
            <a:endParaRPr lang="en-US" sz="1800" dirty="0"/>
          </a:p>
          <a:p>
            <a:endParaRPr lang="en-US" sz="1800" dirty="0"/>
          </a:p>
        </p:txBody>
      </p:sp>
      <p:pic>
        <p:nvPicPr>
          <p:cNvPr id="3" name="Picture 2" descr="Módulo 3">
            <a:extLst>
              <a:ext uri="{FF2B5EF4-FFF2-40B4-BE49-F238E27FC236}">
                <a16:creationId xmlns:a16="http://schemas.microsoft.com/office/drawing/2014/main" id="{AAE7EC66-FC62-47BD-AA47-C3242056D7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1893" y="5935440"/>
            <a:ext cx="4020478" cy="985411"/>
          </a:xfrm>
          <a:prstGeom prst="rect">
            <a:avLst/>
          </a:prstGeom>
        </p:spPr>
      </p:pic>
      <p:pic>
        <p:nvPicPr>
          <p:cNvPr id="4" name="Picture 3">
            <a:extLst>
              <a:ext uri="{FF2B5EF4-FFF2-40B4-BE49-F238E27FC236}">
                <a16:creationId xmlns:a16="http://schemas.microsoft.com/office/drawing/2014/main" id="{9A35C7B8-326C-48A8-85C8-C31E9C990678}"/>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 y="0"/>
            <a:ext cx="5511808" cy="5920651"/>
          </a:xfrm>
          <a:prstGeom prst="rect">
            <a:avLst/>
          </a:prstGeom>
        </p:spPr>
      </p:pic>
      <p:sp>
        <p:nvSpPr>
          <p:cNvPr id="2" name="Google Shape;102;p2">
            <a:extLst>
              <a:ext uri="{FF2B5EF4-FFF2-40B4-BE49-F238E27FC236}">
                <a16:creationId xmlns:a16="http://schemas.microsoft.com/office/drawing/2014/main" id="{5E15982F-6157-2749-71E4-C85D7048C34E}"/>
              </a:ext>
            </a:extLst>
          </p:cNvPr>
          <p:cNvSpPr txBox="1"/>
          <p:nvPr/>
        </p:nvSpPr>
        <p:spPr>
          <a:xfrm>
            <a:off x="6746" y="5966784"/>
            <a:ext cx="7511405"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INVESTIGACIÓN DE ACCIDENTES: </a:t>
            </a:r>
            <a:br>
              <a:rPr lang="en-US" sz="2800" b="1" i="1" u="none" strike="noStrike" cap="none" dirty="0">
                <a:solidFill>
                  <a:schemeClr val="lt1"/>
                </a:solidFill>
                <a:latin typeface="Verdana"/>
                <a:ea typeface="Verdana"/>
                <a:cs typeface="Verdana"/>
                <a:sym typeface="Verdana"/>
              </a:rPr>
            </a:br>
            <a:r>
              <a:rPr lang="en-US" sz="2800" b="1" i="1" u="none" strike="noStrike" cap="none" dirty="0" err="1">
                <a:solidFill>
                  <a:schemeClr val="lt1"/>
                </a:solidFill>
                <a:latin typeface="Verdana"/>
                <a:ea typeface="Verdana"/>
                <a:cs typeface="Verdana"/>
                <a:sym typeface="Verdana"/>
              </a:rPr>
              <a:t>puesta</a:t>
            </a:r>
            <a:r>
              <a:rPr lang="en-US" sz="2800" b="1" i="1" u="none" strike="noStrike" cap="none" dirty="0">
                <a:solidFill>
                  <a:schemeClr val="lt1"/>
                </a:solidFill>
                <a:latin typeface="Verdana"/>
                <a:ea typeface="Verdana"/>
                <a:cs typeface="Verdana"/>
                <a:sym typeface="Verdana"/>
              </a:rPr>
              <a:t> </a:t>
            </a:r>
            <a:r>
              <a:rPr lang="en-US" sz="2800" b="1" i="1" u="none" strike="noStrike" cap="none" dirty="0" err="1">
                <a:solidFill>
                  <a:schemeClr val="lt1"/>
                </a:solidFill>
                <a:latin typeface="Verdana"/>
                <a:ea typeface="Verdana"/>
                <a:cs typeface="Verdana"/>
                <a:sym typeface="Verdana"/>
              </a:rPr>
              <a:t>en</a:t>
            </a:r>
            <a:r>
              <a:rPr lang="en-US" sz="2800" b="1" i="1" u="none" strike="noStrike" cap="none" dirty="0">
                <a:solidFill>
                  <a:schemeClr val="lt1"/>
                </a:solidFill>
                <a:latin typeface="Verdana"/>
                <a:ea typeface="Verdana"/>
                <a:cs typeface="Verdana"/>
                <a:sym typeface="Verdana"/>
              </a:rPr>
              <a:t> </a:t>
            </a:r>
            <a:r>
              <a:rPr lang="en-US" sz="2800" b="1" i="1" u="none" strike="noStrike" cap="none" dirty="0" err="1">
                <a:solidFill>
                  <a:schemeClr val="lt1"/>
                </a:solidFill>
                <a:latin typeface="Verdana"/>
                <a:ea typeface="Verdana"/>
                <a:cs typeface="Verdana"/>
                <a:sym typeface="Verdana"/>
              </a:rPr>
              <a:t>práctica</a:t>
            </a:r>
            <a:r>
              <a:rPr lang="en-US" sz="2800" b="1" i="1" u="none" strike="noStrike" cap="none" dirty="0">
                <a:solidFill>
                  <a:schemeClr val="lt1"/>
                </a:solidFill>
                <a:latin typeface="Verdana"/>
                <a:ea typeface="Verdana"/>
                <a:cs typeface="Verdana"/>
                <a:sym typeface="Verdana"/>
              </a:rPr>
              <a:t> de las </a:t>
            </a:r>
            <a:r>
              <a:rPr lang="en-US" sz="2800" b="1" i="1" u="none" strike="noStrike" cap="none" dirty="0" err="1">
                <a:solidFill>
                  <a:schemeClr val="lt1"/>
                </a:solidFill>
                <a:latin typeface="Verdana"/>
                <a:ea typeface="Verdana"/>
                <a:cs typeface="Verdana"/>
                <a:sym typeface="Verdana"/>
              </a:rPr>
              <a:t>soluciones</a:t>
            </a:r>
            <a:endParaRPr sz="1400" b="0" i="0" u="none" strike="noStrike" cap="none" dirty="0">
              <a:solidFill>
                <a:srgbClr val="000000"/>
              </a:solidFill>
              <a:latin typeface="Arial"/>
              <a:ea typeface="Arial"/>
              <a:cs typeface="Arial"/>
              <a:sym typeface="Arial"/>
            </a:endParaRPr>
          </a:p>
        </p:txBody>
      </p:sp>
      <p:sp>
        <p:nvSpPr>
          <p:cNvPr id="6" name="Title 5">
            <a:extLst>
              <a:ext uri="{FF2B5EF4-FFF2-40B4-BE49-F238E27FC236}">
                <a16:creationId xmlns:a16="http://schemas.microsoft.com/office/drawing/2014/main" id="{94786249-A877-6F4A-000E-0BE7CF116679}"/>
              </a:ext>
            </a:extLst>
          </p:cNvPr>
          <p:cNvSpPr txBox="1">
            <a:spLocks noGrp="1"/>
          </p:cNvSpPr>
          <p:nvPr>
            <p:ph type="title" idx="4294967295"/>
          </p:nvPr>
        </p:nvSpPr>
        <p:spPr>
          <a:xfrm>
            <a:off x="5719156" y="215435"/>
            <a:ext cx="6157912"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dk1"/>
                </a:solidFill>
                <a:effectLst/>
                <a:uLnTx/>
                <a:uFillTx/>
                <a:latin typeface="+mn-lt"/>
                <a:ea typeface="Calibri"/>
                <a:cs typeface="Calibri"/>
                <a:sym typeface="Calibri"/>
              </a:rPr>
              <a:t>Control </a:t>
            </a:r>
            <a:r>
              <a:rPr kumimoji="0" lang="en-US" sz="2800" b="0" i="0" u="none" strike="noStrike" kern="0" cap="none" spc="0" normalizeH="0" baseline="0" noProof="0" dirty="0" err="1">
                <a:ln>
                  <a:noFill/>
                </a:ln>
                <a:solidFill>
                  <a:schemeClr val="dk1"/>
                </a:solidFill>
                <a:effectLst/>
                <a:uLnTx/>
                <a:uFillTx/>
                <a:latin typeface="+mn-lt"/>
                <a:ea typeface="Calibri"/>
                <a:cs typeface="Calibri"/>
                <a:sym typeface="Calibri"/>
              </a:rPr>
              <a:t>administrativo</a:t>
            </a:r>
            <a:r>
              <a:rPr kumimoji="0" lang="en-US" sz="2800" b="0" i="0" u="none" strike="noStrike" kern="0" cap="none" spc="0" normalizeH="0" baseline="0" noProof="0" dirty="0">
                <a:ln>
                  <a:noFill/>
                </a:ln>
                <a:solidFill>
                  <a:schemeClr val="dk1"/>
                </a:solidFill>
                <a:effectLst/>
                <a:uLnTx/>
                <a:uFillTx/>
                <a:latin typeface="+mn-lt"/>
                <a:ea typeface="Calibri"/>
                <a:cs typeface="Calibri"/>
                <a:sym typeface="Calibri"/>
              </a:rPr>
              <a:t>: </a:t>
            </a:r>
            <a:r>
              <a:rPr kumimoji="0" lang="en-US" sz="2800" b="0" i="0" u="none" strike="noStrike" kern="0" cap="none" spc="0" normalizeH="0" baseline="0" noProof="0" dirty="0" err="1">
                <a:ln>
                  <a:noFill/>
                </a:ln>
                <a:solidFill>
                  <a:schemeClr val="dk1"/>
                </a:solidFill>
                <a:effectLst/>
                <a:uLnTx/>
                <a:uFillTx/>
                <a:latin typeface="+mn-lt"/>
                <a:ea typeface="Calibri"/>
                <a:cs typeface="Calibri"/>
                <a:sym typeface="Calibri"/>
              </a:rPr>
              <a:t>ejemplo</a:t>
            </a:r>
            <a:endParaRPr kumimoji="0" lang="en-US"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5888813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644324"/>
            <a:ext cx="6451669" cy="5447605"/>
          </a:xfrm>
          <a:prstGeom prst="rect">
            <a:avLst/>
          </a:prstGeom>
          <a:noFill/>
          <a:ln>
            <a:noFill/>
          </a:ln>
        </p:spPr>
        <p:txBody>
          <a:bodyPr spcFirstLastPara="1" wrap="square" lIns="91425" tIns="45700" rIns="91425" bIns="45700" anchor="t" anchorCtr="0">
            <a:spAutoFit/>
          </a:bodyPr>
          <a:lstStyle/>
          <a:p>
            <a:r>
              <a:rPr lang="en-US" sz="1500" dirty="0"/>
              <a:t>El </a:t>
            </a:r>
            <a:r>
              <a:rPr lang="en-US" sz="1500" dirty="0" err="1"/>
              <a:t>último</a:t>
            </a:r>
            <a:r>
              <a:rPr lang="en-US" sz="1500" dirty="0"/>
              <a:t> </a:t>
            </a:r>
            <a:r>
              <a:rPr lang="en-US" sz="1500" dirty="0" err="1"/>
              <a:t>nivel</a:t>
            </a:r>
            <a:r>
              <a:rPr lang="en-US" sz="1500" dirty="0"/>
              <a:t> de la </a:t>
            </a:r>
            <a:r>
              <a:rPr lang="en-US" sz="1500" dirty="0" err="1"/>
              <a:t>jerarquía</a:t>
            </a:r>
            <a:r>
              <a:rPr lang="en-US" sz="1500" dirty="0"/>
              <a:t> de </a:t>
            </a:r>
            <a:r>
              <a:rPr lang="en-US" sz="1500" dirty="0" err="1"/>
              <a:t>controles</a:t>
            </a:r>
            <a:r>
              <a:rPr lang="en-US" sz="1500" dirty="0"/>
              <a:t> es </a:t>
            </a:r>
            <a:r>
              <a:rPr lang="en-US" sz="1500" dirty="0" err="1"/>
              <a:t>el</a:t>
            </a:r>
            <a:r>
              <a:rPr lang="en-US" sz="1500" dirty="0"/>
              <a:t> </a:t>
            </a:r>
            <a:r>
              <a:rPr lang="en-US" sz="1500" dirty="0" err="1"/>
              <a:t>uso</a:t>
            </a:r>
            <a:r>
              <a:rPr lang="en-US" sz="1500" dirty="0"/>
              <a:t> de </a:t>
            </a:r>
            <a:r>
              <a:rPr lang="en-US" sz="1500" dirty="0" err="1"/>
              <a:t>equipo</a:t>
            </a:r>
            <a:r>
              <a:rPr lang="en-US" sz="1500" dirty="0"/>
              <a:t> de </a:t>
            </a:r>
            <a:r>
              <a:rPr lang="en-US" sz="1500" dirty="0" err="1"/>
              <a:t>protección</a:t>
            </a:r>
            <a:r>
              <a:rPr lang="en-US" sz="1500" dirty="0"/>
              <a:t> personal (PPE </a:t>
            </a:r>
            <a:r>
              <a:rPr lang="en-US" sz="1500" dirty="0" err="1"/>
              <a:t>por</a:t>
            </a:r>
            <a:r>
              <a:rPr lang="en-US" sz="1500" dirty="0"/>
              <a:t> sus </a:t>
            </a:r>
            <a:r>
              <a:rPr lang="en-US" sz="1500" dirty="0" err="1"/>
              <a:t>siglas</a:t>
            </a:r>
            <a:r>
              <a:rPr lang="en-US" sz="1500" dirty="0"/>
              <a:t> </a:t>
            </a:r>
            <a:r>
              <a:rPr lang="en-US" sz="1500" dirty="0" err="1"/>
              <a:t>en</a:t>
            </a:r>
            <a:r>
              <a:rPr lang="en-US" sz="1500" dirty="0"/>
              <a:t> </a:t>
            </a:r>
            <a:r>
              <a:rPr lang="en-US" sz="1500" dirty="0" err="1"/>
              <a:t>inglés</a:t>
            </a:r>
            <a:r>
              <a:rPr lang="en-US" sz="1500" dirty="0"/>
              <a:t>). El PPE </a:t>
            </a:r>
            <a:r>
              <a:rPr lang="en-US" sz="1500" dirty="0" err="1"/>
              <a:t>simplemente</a:t>
            </a:r>
            <a:r>
              <a:rPr lang="en-US" sz="1500" dirty="0"/>
              <a:t> </a:t>
            </a:r>
            <a:r>
              <a:rPr lang="en-US" sz="1500" dirty="0" err="1"/>
              <a:t>proporciona</a:t>
            </a:r>
            <a:r>
              <a:rPr lang="en-US" sz="1500" dirty="0"/>
              <a:t> </a:t>
            </a:r>
            <a:r>
              <a:rPr lang="en-US" sz="1500" dirty="0" err="1"/>
              <a:t>una</a:t>
            </a:r>
            <a:r>
              <a:rPr lang="en-US" sz="1500" dirty="0"/>
              <a:t> barrera entre </a:t>
            </a:r>
            <a:r>
              <a:rPr lang="en-US" sz="1500" dirty="0" err="1"/>
              <a:t>el</a:t>
            </a:r>
            <a:r>
              <a:rPr lang="en-US" sz="1500" dirty="0"/>
              <a:t> </a:t>
            </a:r>
            <a:r>
              <a:rPr lang="en-US" sz="1500" dirty="0" err="1"/>
              <a:t>trabajador</a:t>
            </a:r>
            <a:r>
              <a:rPr lang="en-US" sz="1500" dirty="0"/>
              <a:t> y la </a:t>
            </a:r>
            <a:r>
              <a:rPr lang="en-US" sz="1500" dirty="0" err="1"/>
              <a:t>condición</a:t>
            </a:r>
            <a:r>
              <a:rPr lang="en-US" sz="1500" dirty="0"/>
              <a:t> </a:t>
            </a:r>
            <a:r>
              <a:rPr lang="en-US" sz="1500" dirty="0" err="1"/>
              <a:t>insegura</a:t>
            </a:r>
            <a:r>
              <a:rPr lang="en-US" sz="1500" dirty="0"/>
              <a:t>, y de nuevo, </a:t>
            </a:r>
            <a:r>
              <a:rPr lang="en-US" sz="1500" dirty="0" err="1"/>
              <a:t>depende</a:t>
            </a:r>
            <a:r>
              <a:rPr lang="en-US" sz="1500" dirty="0"/>
              <a:t> de las </a:t>
            </a:r>
            <a:r>
              <a:rPr lang="en-US" sz="1500" dirty="0" err="1"/>
              <a:t>acciones</a:t>
            </a:r>
            <a:r>
              <a:rPr lang="en-US" sz="1500" dirty="0"/>
              <a:t> del </a:t>
            </a:r>
            <a:r>
              <a:rPr lang="en-US" sz="1500" dirty="0" err="1"/>
              <a:t>trabajador</a:t>
            </a:r>
            <a:r>
              <a:rPr lang="en-US" sz="1500" dirty="0"/>
              <a:t> para ser </a:t>
            </a:r>
            <a:r>
              <a:rPr lang="en-US" sz="1500" dirty="0" err="1"/>
              <a:t>eficaz</a:t>
            </a:r>
            <a:r>
              <a:rPr lang="en-US" sz="1500" dirty="0"/>
              <a:t>. Si se </a:t>
            </a:r>
            <a:r>
              <a:rPr lang="en-US" sz="1500" dirty="0" err="1"/>
              <a:t>utiliza</a:t>
            </a:r>
            <a:r>
              <a:rPr lang="en-US" sz="1500" dirty="0"/>
              <a:t> un PPE, </a:t>
            </a:r>
            <a:r>
              <a:rPr lang="en-US" sz="1500" dirty="0" err="1"/>
              <a:t>debe</a:t>
            </a:r>
            <a:r>
              <a:rPr lang="en-US" sz="1500" dirty="0"/>
              <a:t> ser junto con </a:t>
            </a:r>
            <a:r>
              <a:rPr lang="en-US" sz="1500" dirty="0" err="1"/>
              <a:t>los</a:t>
            </a:r>
            <a:r>
              <a:rPr lang="en-US" sz="1500" dirty="0"/>
              <a:t> </a:t>
            </a:r>
            <a:r>
              <a:rPr lang="en-US" sz="1500" dirty="0" err="1"/>
              <a:t>demás</a:t>
            </a:r>
            <a:r>
              <a:rPr lang="en-US" sz="1500" dirty="0"/>
              <a:t> </a:t>
            </a:r>
            <a:r>
              <a:rPr lang="en-US" sz="1500" dirty="0" err="1"/>
              <a:t>controles</a:t>
            </a:r>
            <a:r>
              <a:rPr lang="en-US" sz="1500" dirty="0"/>
              <a:t>. </a:t>
            </a:r>
          </a:p>
          <a:p>
            <a:endParaRPr lang="en-US" sz="1500" dirty="0"/>
          </a:p>
          <a:p>
            <a:r>
              <a:rPr lang="en-US" sz="1500" dirty="0"/>
              <a:t>Por </a:t>
            </a:r>
            <a:r>
              <a:rPr lang="en-US" sz="1500" dirty="0" err="1"/>
              <a:t>ejemplo</a:t>
            </a:r>
            <a:r>
              <a:rPr lang="en-US" sz="1500" dirty="0"/>
              <a:t>, la </a:t>
            </a:r>
            <a:r>
              <a:rPr lang="en-US" sz="1500" dirty="0" err="1"/>
              <a:t>empresa</a:t>
            </a:r>
            <a:r>
              <a:rPr lang="en-US" sz="1500" dirty="0"/>
              <a:t> ABC </a:t>
            </a:r>
            <a:r>
              <a:rPr lang="en-US" sz="1500" dirty="0" err="1"/>
              <a:t>exige</a:t>
            </a:r>
            <a:r>
              <a:rPr lang="en-US" sz="1500" dirty="0"/>
              <a:t> </a:t>
            </a:r>
            <a:r>
              <a:rPr lang="en-US" sz="1500" dirty="0" err="1"/>
              <a:t>ahora</a:t>
            </a:r>
            <a:r>
              <a:rPr lang="en-US" sz="1500" dirty="0"/>
              <a:t> </a:t>
            </a:r>
            <a:r>
              <a:rPr lang="en-US" sz="1500" dirty="0" err="1"/>
              <a:t>el</a:t>
            </a:r>
            <a:r>
              <a:rPr lang="en-US" sz="1500" dirty="0"/>
              <a:t> </a:t>
            </a:r>
            <a:r>
              <a:rPr lang="en-US" sz="1500" dirty="0" err="1"/>
              <a:t>uso</a:t>
            </a:r>
            <a:r>
              <a:rPr lang="en-US" sz="1500" dirty="0"/>
              <a:t> de </a:t>
            </a:r>
            <a:r>
              <a:rPr lang="en-US" sz="1500" dirty="0" err="1"/>
              <a:t>gafas</a:t>
            </a:r>
            <a:r>
              <a:rPr lang="en-US" sz="1500" dirty="0"/>
              <a:t> de </a:t>
            </a:r>
            <a:r>
              <a:rPr lang="en-US" sz="1500" dirty="0" err="1"/>
              <a:t>seguridad</a:t>
            </a:r>
            <a:r>
              <a:rPr lang="en-US" sz="1500" dirty="0"/>
              <a:t> a </a:t>
            </a:r>
            <a:r>
              <a:rPr lang="en-US" sz="1500" dirty="0" err="1"/>
              <a:t>los</a:t>
            </a:r>
            <a:r>
              <a:rPr lang="en-US" sz="1500" dirty="0"/>
              <a:t> </a:t>
            </a:r>
            <a:r>
              <a:rPr lang="en-US" sz="1500" dirty="0" err="1"/>
              <a:t>trabajadores</a:t>
            </a:r>
            <a:r>
              <a:rPr lang="en-US" sz="1500" dirty="0"/>
              <a:t> que </a:t>
            </a:r>
            <a:r>
              <a:rPr lang="en-US" sz="1500" dirty="0" err="1"/>
              <a:t>utilizan</a:t>
            </a:r>
            <a:r>
              <a:rPr lang="en-US" sz="1500" dirty="0"/>
              <a:t> sierras, </a:t>
            </a:r>
            <a:r>
              <a:rPr lang="en-US" sz="1500" dirty="0" err="1"/>
              <a:t>además</a:t>
            </a:r>
            <a:r>
              <a:rPr lang="en-US" sz="1500" dirty="0"/>
              <a:t> de sus </a:t>
            </a:r>
            <a:r>
              <a:rPr lang="en-US" sz="1500" dirty="0" err="1"/>
              <a:t>otros</a:t>
            </a:r>
            <a:r>
              <a:rPr lang="en-US" sz="1500" dirty="0"/>
              <a:t> </a:t>
            </a:r>
            <a:r>
              <a:rPr lang="en-US" sz="1500" dirty="0" err="1"/>
              <a:t>controles</a:t>
            </a:r>
            <a:r>
              <a:rPr lang="en-US" sz="1500" dirty="0"/>
              <a:t>.  Las </a:t>
            </a:r>
            <a:r>
              <a:rPr lang="en-US" sz="1500" dirty="0" err="1"/>
              <a:t>gafas</a:t>
            </a:r>
            <a:r>
              <a:rPr lang="en-US" sz="1500" dirty="0"/>
              <a:t> no </a:t>
            </a:r>
            <a:r>
              <a:rPr lang="en-US" sz="1500" dirty="0" err="1"/>
              <a:t>solucionan</a:t>
            </a:r>
            <a:r>
              <a:rPr lang="en-US" sz="1500" dirty="0"/>
              <a:t> la </a:t>
            </a:r>
            <a:r>
              <a:rPr lang="en-US" sz="1500" dirty="0" err="1"/>
              <a:t>lesión</a:t>
            </a:r>
            <a:r>
              <a:rPr lang="en-US" sz="1500" dirty="0"/>
              <a:t> </a:t>
            </a:r>
            <a:r>
              <a:rPr lang="en-US" sz="1500" dirty="0" err="1"/>
              <a:t>en</a:t>
            </a:r>
            <a:r>
              <a:rPr lang="en-US" sz="1500" dirty="0"/>
              <a:t> </a:t>
            </a:r>
            <a:r>
              <a:rPr lang="en-US" sz="1500" dirty="0" err="1"/>
              <a:t>el</a:t>
            </a:r>
            <a:r>
              <a:rPr lang="en-US" sz="1500" dirty="0"/>
              <a:t> abdomen del </a:t>
            </a:r>
            <a:r>
              <a:rPr lang="en-US" sz="1500" dirty="0" err="1"/>
              <a:t>ejemplo</a:t>
            </a:r>
            <a:r>
              <a:rPr lang="en-US" sz="1500" dirty="0"/>
              <a:t>, </a:t>
            </a:r>
            <a:r>
              <a:rPr lang="en-US" sz="1500" dirty="0" err="1"/>
              <a:t>pero</a:t>
            </a:r>
            <a:r>
              <a:rPr lang="en-US" sz="1500" dirty="0"/>
              <a:t> </a:t>
            </a:r>
            <a:r>
              <a:rPr lang="en-US" sz="1500" dirty="0" err="1"/>
              <a:t>sí</a:t>
            </a:r>
            <a:r>
              <a:rPr lang="en-US" sz="1500" dirty="0"/>
              <a:t> un </a:t>
            </a:r>
            <a:r>
              <a:rPr lang="en-US" sz="1500" dirty="0" err="1"/>
              <a:t>peligro</a:t>
            </a:r>
            <a:r>
              <a:rPr lang="en-US" sz="1500" dirty="0"/>
              <a:t> </a:t>
            </a:r>
            <a:r>
              <a:rPr lang="en-US" sz="1500" dirty="0" err="1"/>
              <a:t>existente</a:t>
            </a:r>
            <a:r>
              <a:rPr lang="en-US" sz="1500" dirty="0"/>
              <a:t>.  </a:t>
            </a:r>
          </a:p>
          <a:p>
            <a:br>
              <a:rPr lang="en-US" sz="900" dirty="0"/>
            </a:br>
            <a:r>
              <a:rPr lang="en-US" sz="1500" dirty="0" err="1"/>
              <a:t>En</a:t>
            </a:r>
            <a:r>
              <a:rPr lang="en-US" sz="1500" dirty="0"/>
              <a:t> </a:t>
            </a:r>
            <a:r>
              <a:rPr lang="en-US" sz="1500" dirty="0" err="1"/>
              <a:t>resumen</a:t>
            </a:r>
            <a:r>
              <a:rPr lang="en-US" sz="1500" dirty="0"/>
              <a:t>, </a:t>
            </a:r>
            <a:r>
              <a:rPr lang="en-US" sz="1500" dirty="0" err="1"/>
              <a:t>los</a:t>
            </a:r>
            <a:r>
              <a:rPr lang="en-US" sz="1500" dirty="0"/>
              <a:t> </a:t>
            </a:r>
            <a:r>
              <a:rPr lang="en-US" sz="1500" dirty="0" err="1"/>
              <a:t>controles</a:t>
            </a:r>
            <a:r>
              <a:rPr lang="en-US" sz="1500" dirty="0"/>
              <a:t> de </a:t>
            </a:r>
            <a:r>
              <a:rPr lang="en-US" sz="1500" dirty="0" err="1"/>
              <a:t>riesgos</a:t>
            </a:r>
            <a:r>
              <a:rPr lang="en-US" sz="1500" dirty="0"/>
              <a:t> </a:t>
            </a:r>
            <a:r>
              <a:rPr lang="en-US" sz="1500" dirty="0" err="1"/>
              <a:t>ayudan</a:t>
            </a:r>
            <a:r>
              <a:rPr lang="en-US" sz="1500" dirty="0"/>
              <a:t> a </a:t>
            </a:r>
            <a:r>
              <a:rPr lang="en-US" sz="1500" dirty="0" err="1"/>
              <a:t>abordar</a:t>
            </a:r>
            <a:r>
              <a:rPr lang="en-US" sz="1500" dirty="0"/>
              <a:t> las </a:t>
            </a:r>
            <a:r>
              <a:rPr lang="en-US" sz="1500" dirty="0" err="1"/>
              <a:t>causas</a:t>
            </a:r>
            <a:r>
              <a:rPr lang="en-US" sz="1500" dirty="0"/>
              <a:t> </a:t>
            </a:r>
            <a:r>
              <a:rPr lang="en-US" sz="1500" dirty="0" err="1"/>
              <a:t>directas</a:t>
            </a:r>
            <a:r>
              <a:rPr lang="en-US" sz="1500" dirty="0"/>
              <a:t> y </a:t>
            </a:r>
            <a:r>
              <a:rPr lang="en-US" sz="1500" dirty="0" err="1"/>
              <a:t>superficiales</a:t>
            </a:r>
            <a:r>
              <a:rPr lang="en-US" sz="1500" dirty="0"/>
              <a:t> de un </a:t>
            </a:r>
            <a:r>
              <a:rPr lang="en-US" sz="1500" dirty="0" err="1"/>
              <a:t>accidente</a:t>
            </a:r>
            <a:r>
              <a:rPr lang="en-US" sz="1500" dirty="0"/>
              <a:t>. Con </a:t>
            </a:r>
            <a:r>
              <a:rPr lang="en-US" sz="1500" dirty="0" err="1"/>
              <a:t>los</a:t>
            </a:r>
            <a:r>
              <a:rPr lang="en-US" sz="1500" dirty="0"/>
              <a:t> </a:t>
            </a:r>
            <a:r>
              <a:rPr lang="en-US" sz="1500" dirty="0" err="1"/>
              <a:t>nuevos</a:t>
            </a:r>
            <a:r>
              <a:rPr lang="en-US" sz="1500" dirty="0"/>
              <a:t> </a:t>
            </a:r>
            <a:r>
              <a:rPr lang="en-US" sz="1500" dirty="0" err="1"/>
              <a:t>controles</a:t>
            </a:r>
            <a:r>
              <a:rPr lang="en-US" sz="1500" dirty="0"/>
              <a:t> de la </a:t>
            </a:r>
            <a:r>
              <a:rPr lang="en-US" sz="1500" dirty="0" err="1"/>
              <a:t>empresa</a:t>
            </a:r>
            <a:r>
              <a:rPr lang="en-US" sz="1500" dirty="0"/>
              <a:t> ABC, las </a:t>
            </a:r>
            <a:r>
              <a:rPr lang="en-US" sz="1500" dirty="0" err="1"/>
              <a:t>causas</a:t>
            </a:r>
            <a:r>
              <a:rPr lang="en-US" sz="1500" dirty="0"/>
              <a:t> </a:t>
            </a:r>
            <a:r>
              <a:rPr lang="en-US" sz="1500" b="1" dirty="0" err="1"/>
              <a:t>directas</a:t>
            </a:r>
            <a:r>
              <a:rPr lang="en-US" sz="1500" b="1" dirty="0"/>
              <a:t> y </a:t>
            </a:r>
            <a:r>
              <a:rPr lang="en-US" sz="1500" b="1" dirty="0" err="1"/>
              <a:t>superficiales</a:t>
            </a:r>
            <a:r>
              <a:rPr lang="en-US" sz="1500" b="1" dirty="0"/>
              <a:t> </a:t>
            </a:r>
            <a:r>
              <a:rPr lang="en-US" sz="1500" dirty="0"/>
              <a:t>se </a:t>
            </a:r>
            <a:r>
              <a:rPr lang="en-US" sz="1500" dirty="0" err="1"/>
              <a:t>abordan</a:t>
            </a:r>
            <a:r>
              <a:rPr lang="en-US" sz="1500" dirty="0"/>
              <a:t> </a:t>
            </a:r>
            <a:r>
              <a:rPr lang="en-US" sz="1500" dirty="0" err="1"/>
              <a:t>como</a:t>
            </a:r>
            <a:r>
              <a:rPr lang="en-US" sz="1500" dirty="0"/>
              <a:t> se indica a </a:t>
            </a:r>
            <a:r>
              <a:rPr lang="en-US" sz="1500" dirty="0" err="1"/>
              <a:t>continuación</a:t>
            </a:r>
            <a:r>
              <a:rPr lang="en-US" sz="1500" dirty="0"/>
              <a:t>.</a:t>
            </a:r>
          </a:p>
          <a:p>
            <a:endParaRPr lang="en-US" sz="1500" dirty="0"/>
          </a:p>
          <a:p>
            <a:pPr marL="285750" indent="-285750">
              <a:buFont typeface="Arial" panose="020B0604020202020204" pitchFamily="34" charset="0"/>
              <a:buChar char="•"/>
            </a:pPr>
            <a:r>
              <a:rPr lang="en-US" sz="1500" dirty="0"/>
              <a:t>Control de </a:t>
            </a:r>
            <a:r>
              <a:rPr lang="en-US" sz="1500" dirty="0" err="1"/>
              <a:t>ingeniería</a:t>
            </a:r>
            <a:r>
              <a:rPr lang="en-US" sz="1500" dirty="0"/>
              <a:t>: </a:t>
            </a:r>
            <a:r>
              <a:rPr lang="en-US" sz="1500" dirty="0" err="1"/>
              <a:t>colocación</a:t>
            </a:r>
            <a:r>
              <a:rPr lang="en-US" sz="1500" dirty="0"/>
              <a:t> de </a:t>
            </a:r>
            <a:r>
              <a:rPr lang="en-US" sz="1500" dirty="0" err="1"/>
              <a:t>protectores</a:t>
            </a:r>
            <a:r>
              <a:rPr lang="en-US" sz="1500" dirty="0"/>
              <a:t> </a:t>
            </a:r>
            <a:r>
              <a:rPr lang="en-US" sz="1500" dirty="0" err="1"/>
              <a:t>en</a:t>
            </a:r>
            <a:r>
              <a:rPr lang="en-US" sz="1500" dirty="0"/>
              <a:t> </a:t>
            </a:r>
            <a:r>
              <a:rPr lang="en-US" sz="1500" dirty="0" err="1"/>
              <a:t>todas</a:t>
            </a:r>
            <a:r>
              <a:rPr lang="en-US" sz="1500" dirty="0"/>
              <a:t> las sierras,</a:t>
            </a:r>
          </a:p>
          <a:p>
            <a:pPr marL="285750" indent="-285750">
              <a:buFont typeface="Arial" panose="020B0604020202020204" pitchFamily="34" charset="0"/>
              <a:buChar char="•"/>
            </a:pPr>
            <a:r>
              <a:rPr lang="en-US" sz="1500" dirty="0"/>
              <a:t>Control </a:t>
            </a:r>
            <a:r>
              <a:rPr lang="en-US" sz="1500" dirty="0" err="1"/>
              <a:t>administrativo</a:t>
            </a:r>
            <a:r>
              <a:rPr lang="en-US" sz="1500" dirty="0"/>
              <a:t>: </a:t>
            </a:r>
            <a:r>
              <a:rPr lang="en-US" sz="1500" dirty="0" err="1"/>
              <a:t>aplicación</a:t>
            </a:r>
            <a:r>
              <a:rPr lang="en-US" sz="1500" dirty="0"/>
              <a:t> de </a:t>
            </a:r>
            <a:r>
              <a:rPr lang="en-US" sz="1500" dirty="0" err="1"/>
              <a:t>una</a:t>
            </a:r>
            <a:r>
              <a:rPr lang="en-US" sz="1500" dirty="0"/>
              <a:t> </a:t>
            </a:r>
            <a:r>
              <a:rPr lang="en-US" sz="1500" dirty="0" err="1"/>
              <a:t>nueva</a:t>
            </a:r>
            <a:r>
              <a:rPr lang="en-US" sz="1500" dirty="0"/>
              <a:t> </a:t>
            </a:r>
            <a:r>
              <a:rPr lang="en-US" sz="1500" dirty="0" err="1"/>
              <a:t>política</a:t>
            </a:r>
            <a:r>
              <a:rPr lang="en-US" sz="1500" dirty="0"/>
              <a:t> que </a:t>
            </a:r>
            <a:r>
              <a:rPr lang="en-US" sz="1500" dirty="0" err="1"/>
              <a:t>exige</a:t>
            </a:r>
            <a:r>
              <a:rPr lang="en-US" sz="1500" dirty="0"/>
              <a:t> que </a:t>
            </a:r>
            <a:r>
              <a:rPr lang="en-US" sz="1500" dirty="0" err="1"/>
              <a:t>los</a:t>
            </a:r>
            <a:r>
              <a:rPr lang="en-US" sz="1500" dirty="0"/>
              <a:t> </a:t>
            </a:r>
            <a:r>
              <a:rPr lang="en-US" sz="1500" dirty="0" err="1"/>
              <a:t>puestos</a:t>
            </a:r>
            <a:r>
              <a:rPr lang="en-US" sz="1500" dirty="0"/>
              <a:t> de </a:t>
            </a:r>
            <a:r>
              <a:rPr lang="en-US" sz="1500" dirty="0" err="1"/>
              <a:t>trabajo</a:t>
            </a:r>
            <a:r>
              <a:rPr lang="en-US" sz="1500" dirty="0"/>
              <a:t> se </a:t>
            </a:r>
            <a:r>
              <a:rPr lang="en-US" sz="1500" dirty="0" err="1"/>
              <a:t>mantengan</a:t>
            </a:r>
            <a:r>
              <a:rPr lang="en-US" sz="1500" dirty="0"/>
              <a:t> </a:t>
            </a:r>
            <a:r>
              <a:rPr lang="en-US" sz="1500" dirty="0" err="1"/>
              <a:t>libres</a:t>
            </a:r>
            <a:r>
              <a:rPr lang="en-US" sz="1500" dirty="0"/>
              <a:t> de </a:t>
            </a:r>
            <a:r>
              <a:rPr lang="en-US" sz="1500" dirty="0" err="1"/>
              <a:t>aserrín</a:t>
            </a:r>
            <a:r>
              <a:rPr lang="en-US" sz="1500" dirty="0"/>
              <a:t> y </a:t>
            </a:r>
            <a:r>
              <a:rPr lang="en-US" sz="1500" dirty="0" err="1"/>
              <a:t>recortes</a:t>
            </a:r>
            <a:r>
              <a:rPr lang="en-US" sz="1500" dirty="0"/>
              <a:t>, con </a:t>
            </a:r>
            <a:r>
              <a:rPr lang="en-US" sz="1500" dirty="0" err="1"/>
              <a:t>carteles</a:t>
            </a:r>
            <a:r>
              <a:rPr lang="en-US" sz="1500" dirty="0"/>
              <a:t> </a:t>
            </a:r>
            <a:r>
              <a:rPr lang="en-US" sz="1500" dirty="0" err="1"/>
              <a:t>en</a:t>
            </a:r>
            <a:r>
              <a:rPr lang="en-US" sz="1500" dirty="0"/>
              <a:t> </a:t>
            </a:r>
            <a:r>
              <a:rPr lang="en-US" sz="1500" dirty="0" err="1"/>
              <a:t>cada</a:t>
            </a:r>
            <a:r>
              <a:rPr lang="en-US" sz="1500" dirty="0"/>
              <a:t> </a:t>
            </a:r>
            <a:r>
              <a:rPr lang="en-US" sz="1500" dirty="0" err="1"/>
              <a:t>puesto</a:t>
            </a:r>
            <a:r>
              <a:rPr lang="en-US" sz="1500" dirty="0"/>
              <a:t> de </a:t>
            </a:r>
            <a:r>
              <a:rPr lang="en-US" sz="1500" dirty="0" err="1"/>
              <a:t>trabajo</a:t>
            </a:r>
            <a:r>
              <a:rPr lang="en-US" sz="1500" dirty="0"/>
              <a:t>, y </a:t>
            </a:r>
          </a:p>
          <a:p>
            <a:pPr marL="285750" indent="-285750">
              <a:buFont typeface="Arial" panose="020B0604020202020204" pitchFamily="34" charset="0"/>
              <a:buChar char="•"/>
            </a:pPr>
            <a:r>
              <a:rPr lang="en-US" sz="1500" dirty="0"/>
              <a:t>PPE: </a:t>
            </a:r>
            <a:r>
              <a:rPr lang="en-US" sz="1500" dirty="0" err="1"/>
              <a:t>requiere</a:t>
            </a:r>
            <a:r>
              <a:rPr lang="en-US" sz="1500" dirty="0"/>
              <a:t> </a:t>
            </a:r>
            <a:r>
              <a:rPr lang="en-US" sz="1500" dirty="0" err="1"/>
              <a:t>el</a:t>
            </a:r>
            <a:r>
              <a:rPr lang="en-US" sz="1500" dirty="0"/>
              <a:t> </a:t>
            </a:r>
            <a:r>
              <a:rPr lang="en-US" sz="1500" dirty="0" err="1"/>
              <a:t>uso</a:t>
            </a:r>
            <a:r>
              <a:rPr lang="en-US" sz="1500" dirty="0"/>
              <a:t> de </a:t>
            </a:r>
            <a:r>
              <a:rPr lang="en-US" sz="1500" dirty="0" err="1"/>
              <a:t>gafas</a:t>
            </a:r>
            <a:r>
              <a:rPr lang="en-US" sz="1500" dirty="0"/>
              <a:t>.</a:t>
            </a:r>
          </a:p>
          <a:p>
            <a:endParaRPr lang="en-US" sz="1500" dirty="0"/>
          </a:p>
          <a:p>
            <a:r>
              <a:rPr lang="en-US" sz="1500" dirty="0" err="1"/>
              <a:t>Ahora</a:t>
            </a:r>
            <a:r>
              <a:rPr lang="en-US" sz="1500" dirty="0"/>
              <a:t> </a:t>
            </a:r>
            <a:r>
              <a:rPr lang="en-US" sz="1500" dirty="0" err="1"/>
              <a:t>veamos</a:t>
            </a:r>
            <a:r>
              <a:rPr lang="en-US" sz="1500" dirty="0"/>
              <a:t> </a:t>
            </a:r>
            <a:r>
              <a:rPr lang="en-US" sz="1500" dirty="0" err="1"/>
              <a:t>cómo</a:t>
            </a:r>
            <a:r>
              <a:rPr lang="en-US" sz="1500" dirty="0"/>
              <a:t> </a:t>
            </a:r>
            <a:r>
              <a:rPr lang="en-US" sz="1500" dirty="0" err="1"/>
              <a:t>abordar</a:t>
            </a:r>
            <a:r>
              <a:rPr lang="en-US" sz="1500" dirty="0"/>
              <a:t> las </a:t>
            </a:r>
            <a:r>
              <a:rPr lang="en-US" sz="1500" dirty="0" err="1"/>
              <a:t>causas</a:t>
            </a:r>
            <a:r>
              <a:rPr lang="en-US" sz="1500" dirty="0"/>
              <a:t> </a:t>
            </a:r>
            <a:r>
              <a:rPr lang="en-US" sz="1500" b="1" dirty="0" err="1"/>
              <a:t>raíz</a:t>
            </a:r>
            <a:r>
              <a:rPr lang="en-US" sz="1500" dirty="0"/>
              <a:t>.</a:t>
            </a:r>
          </a:p>
        </p:txBody>
      </p:sp>
      <p:pic>
        <p:nvPicPr>
          <p:cNvPr id="3" name="Picture 2" descr="Módulo 3">
            <a:extLst>
              <a:ext uri="{FF2B5EF4-FFF2-40B4-BE49-F238E27FC236}">
                <a16:creationId xmlns:a16="http://schemas.microsoft.com/office/drawing/2014/main" id="{AAE7EC66-FC62-47BD-AA47-C3242056D7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1893" y="5935440"/>
            <a:ext cx="4020478" cy="985411"/>
          </a:xfrm>
          <a:prstGeom prst="rect">
            <a:avLst/>
          </a:prstGeom>
        </p:spPr>
      </p:pic>
      <p:pic>
        <p:nvPicPr>
          <p:cNvPr id="4" name="Picture 3">
            <a:extLst>
              <a:ext uri="{FF2B5EF4-FFF2-40B4-BE49-F238E27FC236}">
                <a16:creationId xmlns:a16="http://schemas.microsoft.com/office/drawing/2014/main" id="{86281812-F11E-4799-9C92-C707F2FF2BB8}"/>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0" y="21626"/>
            <a:ext cx="5189935" cy="5899025"/>
          </a:xfrm>
          <a:prstGeom prst="rect">
            <a:avLst/>
          </a:prstGeom>
        </p:spPr>
      </p:pic>
      <p:sp>
        <p:nvSpPr>
          <p:cNvPr id="2" name="Google Shape;102;p2">
            <a:extLst>
              <a:ext uri="{FF2B5EF4-FFF2-40B4-BE49-F238E27FC236}">
                <a16:creationId xmlns:a16="http://schemas.microsoft.com/office/drawing/2014/main" id="{C6A64E25-6489-CEC4-62C2-592994761047}"/>
              </a:ext>
            </a:extLst>
          </p:cNvPr>
          <p:cNvSpPr txBox="1"/>
          <p:nvPr/>
        </p:nvSpPr>
        <p:spPr>
          <a:xfrm>
            <a:off x="6746" y="5966784"/>
            <a:ext cx="7511405"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INVESTIGACIÓN DE ACCIDENTES: </a:t>
            </a:r>
            <a:br>
              <a:rPr lang="en-US" sz="2800" b="1" i="1" u="none" strike="noStrike" cap="none" dirty="0">
                <a:solidFill>
                  <a:schemeClr val="lt1"/>
                </a:solidFill>
                <a:latin typeface="Verdana"/>
                <a:ea typeface="Verdana"/>
                <a:cs typeface="Verdana"/>
                <a:sym typeface="Verdana"/>
              </a:rPr>
            </a:br>
            <a:r>
              <a:rPr lang="en-US" sz="2800" b="1" i="1" u="none" strike="noStrike" cap="none" dirty="0" err="1">
                <a:solidFill>
                  <a:schemeClr val="lt1"/>
                </a:solidFill>
                <a:latin typeface="Verdana"/>
                <a:ea typeface="Verdana"/>
                <a:cs typeface="Verdana"/>
                <a:sym typeface="Verdana"/>
              </a:rPr>
              <a:t>puesta</a:t>
            </a:r>
            <a:r>
              <a:rPr lang="en-US" sz="2800" b="1" i="1" u="none" strike="noStrike" cap="none" dirty="0">
                <a:solidFill>
                  <a:schemeClr val="lt1"/>
                </a:solidFill>
                <a:latin typeface="Verdana"/>
                <a:ea typeface="Verdana"/>
                <a:cs typeface="Verdana"/>
                <a:sym typeface="Verdana"/>
              </a:rPr>
              <a:t> </a:t>
            </a:r>
            <a:r>
              <a:rPr lang="en-US" sz="2800" b="1" i="1" u="none" strike="noStrike" cap="none" dirty="0" err="1">
                <a:solidFill>
                  <a:schemeClr val="lt1"/>
                </a:solidFill>
                <a:latin typeface="Verdana"/>
                <a:ea typeface="Verdana"/>
                <a:cs typeface="Verdana"/>
                <a:sym typeface="Verdana"/>
              </a:rPr>
              <a:t>en</a:t>
            </a:r>
            <a:r>
              <a:rPr lang="en-US" sz="2800" b="1" i="1" u="none" strike="noStrike" cap="none" dirty="0">
                <a:solidFill>
                  <a:schemeClr val="lt1"/>
                </a:solidFill>
                <a:latin typeface="Verdana"/>
                <a:ea typeface="Verdana"/>
                <a:cs typeface="Verdana"/>
                <a:sym typeface="Verdana"/>
              </a:rPr>
              <a:t> </a:t>
            </a:r>
            <a:r>
              <a:rPr lang="en-US" sz="2800" b="1" i="1" u="none" strike="noStrike" cap="none" dirty="0" err="1">
                <a:solidFill>
                  <a:schemeClr val="lt1"/>
                </a:solidFill>
                <a:latin typeface="Verdana"/>
                <a:ea typeface="Verdana"/>
                <a:cs typeface="Verdana"/>
                <a:sym typeface="Verdana"/>
              </a:rPr>
              <a:t>práctica</a:t>
            </a:r>
            <a:r>
              <a:rPr lang="en-US" sz="2800" b="1" i="1" u="none" strike="noStrike" cap="none" dirty="0">
                <a:solidFill>
                  <a:schemeClr val="lt1"/>
                </a:solidFill>
                <a:latin typeface="Verdana"/>
                <a:ea typeface="Verdana"/>
                <a:cs typeface="Verdana"/>
                <a:sym typeface="Verdana"/>
              </a:rPr>
              <a:t> de las </a:t>
            </a:r>
            <a:r>
              <a:rPr lang="en-US" sz="2800" b="1" i="1" u="none" strike="noStrike" cap="none" dirty="0" err="1">
                <a:solidFill>
                  <a:schemeClr val="lt1"/>
                </a:solidFill>
                <a:latin typeface="Verdana"/>
                <a:ea typeface="Verdana"/>
                <a:cs typeface="Verdana"/>
                <a:sym typeface="Verdana"/>
              </a:rPr>
              <a:t>soluciones</a:t>
            </a:r>
            <a:endParaRPr sz="1400" b="0" i="0" u="none" strike="noStrike" cap="none" dirty="0">
              <a:solidFill>
                <a:srgbClr val="000000"/>
              </a:solidFill>
              <a:latin typeface="Arial"/>
              <a:ea typeface="Arial"/>
              <a:cs typeface="Arial"/>
              <a:sym typeface="Arial"/>
            </a:endParaRPr>
          </a:p>
        </p:txBody>
      </p:sp>
      <p:sp>
        <p:nvSpPr>
          <p:cNvPr id="6" name="Title 5">
            <a:extLst>
              <a:ext uri="{FF2B5EF4-FFF2-40B4-BE49-F238E27FC236}">
                <a16:creationId xmlns:a16="http://schemas.microsoft.com/office/drawing/2014/main" id="{9567B883-8D07-2637-D666-9A987A54618A}"/>
              </a:ext>
            </a:extLst>
          </p:cNvPr>
          <p:cNvSpPr txBox="1">
            <a:spLocks noGrp="1"/>
          </p:cNvSpPr>
          <p:nvPr>
            <p:ph type="title" idx="4294967295"/>
          </p:nvPr>
        </p:nvSpPr>
        <p:spPr>
          <a:xfrm>
            <a:off x="5719156" y="146689"/>
            <a:ext cx="6167436"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en-US" sz="2800" b="0" i="0" u="none" strike="noStrike" kern="0" cap="none" spc="0" normalizeH="0" baseline="0" noProof="0" dirty="0">
                <a:ln>
                  <a:noFill/>
                </a:ln>
                <a:solidFill>
                  <a:schemeClr val="dk1"/>
                </a:solidFill>
                <a:effectLst/>
                <a:uLnTx/>
                <a:uFillTx/>
                <a:latin typeface="+mn-lt"/>
                <a:ea typeface="Calibri"/>
                <a:cs typeface="Calibri"/>
                <a:sym typeface="Calibri"/>
              </a:rPr>
              <a:t>Equipo de </a:t>
            </a:r>
            <a:r>
              <a:rPr kumimoji="0" lang="en-US" sz="2800" b="0" i="0" u="none" strike="noStrike" kern="0" cap="none" spc="0" normalizeH="0" baseline="0" noProof="0" dirty="0" err="1">
                <a:ln>
                  <a:noFill/>
                </a:ln>
                <a:solidFill>
                  <a:schemeClr val="dk1"/>
                </a:solidFill>
                <a:effectLst/>
                <a:uLnTx/>
                <a:uFillTx/>
                <a:latin typeface="+mn-lt"/>
                <a:ea typeface="Calibri"/>
                <a:cs typeface="Calibri"/>
                <a:sym typeface="Calibri"/>
              </a:rPr>
              <a:t>protección</a:t>
            </a:r>
            <a:r>
              <a:rPr kumimoji="0" lang="en-US" sz="2800" b="0" i="0" u="none" strike="noStrike" kern="0" cap="none" spc="0" normalizeH="0" baseline="0" noProof="0" dirty="0">
                <a:ln>
                  <a:noFill/>
                </a:ln>
                <a:solidFill>
                  <a:schemeClr val="dk1"/>
                </a:solidFill>
                <a:effectLst/>
                <a:uLnTx/>
                <a:uFillTx/>
                <a:latin typeface="+mn-lt"/>
                <a:ea typeface="Calibri"/>
                <a:cs typeface="Calibri"/>
                <a:sym typeface="Calibri"/>
              </a:rPr>
              <a:t> personal</a:t>
            </a:r>
          </a:p>
        </p:txBody>
      </p:sp>
    </p:spTree>
    <p:extLst>
      <p:ext uri="{BB962C8B-B14F-4D97-AF65-F5344CB8AC3E}">
        <p14:creationId xmlns:p14="http://schemas.microsoft.com/office/powerpoint/2010/main" val="36165604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7" y="1063424"/>
            <a:ext cx="6228334" cy="4693552"/>
          </a:xfrm>
          <a:prstGeom prst="rect">
            <a:avLst/>
          </a:prstGeom>
          <a:noFill/>
          <a:ln>
            <a:noFill/>
          </a:ln>
        </p:spPr>
        <p:txBody>
          <a:bodyPr spcFirstLastPara="1" wrap="square" lIns="91425" tIns="45700" rIns="91425" bIns="45700" anchor="t" anchorCtr="0">
            <a:spAutoFit/>
          </a:bodyPr>
          <a:lstStyle/>
          <a:p>
            <a:r>
              <a:rPr lang="en-US" sz="1600" dirty="0"/>
              <a:t>Los </a:t>
            </a:r>
            <a:r>
              <a:rPr lang="en-US" sz="1600" dirty="0" err="1"/>
              <a:t>componentes</a:t>
            </a:r>
            <a:r>
              <a:rPr lang="en-US" sz="1600" dirty="0"/>
              <a:t> del </a:t>
            </a:r>
            <a:r>
              <a:rPr lang="en-US" sz="1600" dirty="0" err="1"/>
              <a:t>sistema</a:t>
            </a:r>
            <a:r>
              <a:rPr lang="en-US" sz="1600" dirty="0"/>
              <a:t> de </a:t>
            </a:r>
            <a:r>
              <a:rPr lang="en-US" sz="1600" dirty="0" err="1"/>
              <a:t>seguridad</a:t>
            </a:r>
            <a:r>
              <a:rPr lang="en-US" sz="1600" dirty="0"/>
              <a:t> que </a:t>
            </a:r>
            <a:r>
              <a:rPr lang="en-US" sz="1600" dirty="0" err="1"/>
              <a:t>faltan</a:t>
            </a:r>
            <a:r>
              <a:rPr lang="en-US" sz="1600" dirty="0"/>
              <a:t> o son </a:t>
            </a:r>
            <a:r>
              <a:rPr lang="en-US" sz="1600" dirty="0" err="1"/>
              <a:t>inadecuados</a:t>
            </a:r>
            <a:r>
              <a:rPr lang="en-US" sz="1600" dirty="0"/>
              <a:t> </a:t>
            </a:r>
            <a:r>
              <a:rPr lang="en-US" sz="1600" dirty="0" err="1"/>
              <a:t>siempre</a:t>
            </a:r>
            <a:r>
              <a:rPr lang="en-US" sz="1600" dirty="0"/>
              <a:t> </a:t>
            </a:r>
            <a:r>
              <a:rPr lang="en-US" sz="1600" dirty="0" err="1"/>
              <a:t>constituyen</a:t>
            </a:r>
            <a:r>
              <a:rPr lang="en-US" sz="1600" dirty="0"/>
              <a:t> las </a:t>
            </a:r>
            <a:r>
              <a:rPr lang="en-US" sz="1600" dirty="0" err="1"/>
              <a:t>causas</a:t>
            </a:r>
            <a:r>
              <a:rPr lang="en-US" sz="1600" dirty="0"/>
              <a:t> </a:t>
            </a:r>
            <a:r>
              <a:rPr lang="en-US" sz="1600" dirty="0" err="1"/>
              <a:t>raíz</a:t>
            </a:r>
            <a:r>
              <a:rPr lang="en-US" sz="1600" dirty="0"/>
              <a:t> de </a:t>
            </a:r>
            <a:r>
              <a:rPr lang="en-US" sz="1600" dirty="0" err="1"/>
              <a:t>los</a:t>
            </a:r>
            <a:r>
              <a:rPr lang="en-US" sz="1600" dirty="0"/>
              <a:t> </a:t>
            </a:r>
            <a:r>
              <a:rPr lang="en-US" sz="1600" dirty="0" err="1"/>
              <a:t>accidentes</a:t>
            </a:r>
            <a:r>
              <a:rPr lang="en-US" sz="1600" dirty="0"/>
              <a:t> </a:t>
            </a:r>
            <a:r>
              <a:rPr lang="en-US" sz="1600" dirty="0" err="1"/>
              <a:t>en</a:t>
            </a:r>
            <a:r>
              <a:rPr lang="en-US" sz="1600" dirty="0"/>
              <a:t> </a:t>
            </a:r>
            <a:r>
              <a:rPr lang="en-US" sz="1600" dirty="0" err="1"/>
              <a:t>el</a:t>
            </a:r>
            <a:r>
              <a:rPr lang="en-US" sz="1600" dirty="0"/>
              <a:t> </a:t>
            </a:r>
            <a:r>
              <a:rPr lang="en-US" sz="1600" dirty="0" err="1"/>
              <a:t>lugar</a:t>
            </a:r>
            <a:r>
              <a:rPr lang="en-US" sz="1600" dirty="0"/>
              <a:t> de </a:t>
            </a:r>
            <a:r>
              <a:rPr lang="en-US" sz="1600" dirty="0" err="1"/>
              <a:t>trabajo</a:t>
            </a:r>
            <a:r>
              <a:rPr lang="en-US" sz="1600" dirty="0"/>
              <a:t>. Por lo tanto, hay que </a:t>
            </a:r>
            <a:r>
              <a:rPr lang="en-US" sz="1600" dirty="0" err="1"/>
              <a:t>hacer</a:t>
            </a:r>
            <a:r>
              <a:rPr lang="en-US" sz="1600" dirty="0"/>
              <a:t> </a:t>
            </a:r>
            <a:r>
              <a:rPr lang="en-US" sz="1600" dirty="0" err="1"/>
              <a:t>todo</a:t>
            </a:r>
            <a:r>
              <a:rPr lang="en-US" sz="1600" dirty="0"/>
              <a:t> lo </a:t>
            </a:r>
            <a:r>
              <a:rPr lang="en-US" sz="1600" dirty="0" err="1"/>
              <a:t>posible</a:t>
            </a:r>
            <a:r>
              <a:rPr lang="en-US" sz="1600" dirty="0"/>
              <a:t> para </a:t>
            </a:r>
            <a:r>
              <a:rPr lang="en-US" sz="1600" dirty="0" err="1"/>
              <a:t>mejorar</a:t>
            </a:r>
            <a:r>
              <a:rPr lang="en-US" sz="1600" dirty="0"/>
              <a:t> </a:t>
            </a:r>
            <a:r>
              <a:rPr lang="en-US" sz="1600" dirty="0" err="1"/>
              <a:t>su</a:t>
            </a:r>
            <a:r>
              <a:rPr lang="en-US" sz="1600" dirty="0"/>
              <a:t> </a:t>
            </a:r>
            <a:r>
              <a:rPr lang="en-US" sz="1600" dirty="0" err="1"/>
              <a:t>sistema</a:t>
            </a:r>
            <a:r>
              <a:rPr lang="en-US" sz="1600" dirty="0"/>
              <a:t> de </a:t>
            </a:r>
            <a:r>
              <a:rPr lang="en-US" sz="1600" dirty="0" err="1"/>
              <a:t>seguridad</a:t>
            </a:r>
            <a:r>
              <a:rPr lang="en-US" sz="1600" dirty="0"/>
              <a:t>. Las </a:t>
            </a:r>
            <a:r>
              <a:rPr lang="en-US" sz="1600" dirty="0" err="1"/>
              <a:t>mejoras</a:t>
            </a:r>
            <a:r>
              <a:rPr lang="en-US" sz="1600" dirty="0"/>
              <a:t> </a:t>
            </a:r>
            <a:r>
              <a:rPr lang="en-US" sz="1600" dirty="0" err="1"/>
              <a:t>podrían</a:t>
            </a:r>
            <a:r>
              <a:rPr lang="en-US" sz="1600" dirty="0"/>
              <a:t> </a:t>
            </a:r>
            <a:r>
              <a:rPr lang="en-US" sz="1600" dirty="0" err="1"/>
              <a:t>incluir</a:t>
            </a:r>
            <a:r>
              <a:rPr lang="en-US" sz="1600" dirty="0"/>
              <a:t> las </a:t>
            </a:r>
            <a:r>
              <a:rPr lang="en-US" sz="1600" dirty="0" err="1"/>
              <a:t>siguientes</a:t>
            </a:r>
            <a:r>
              <a:rPr lang="en-US" sz="1600" dirty="0"/>
              <a:t>:</a:t>
            </a:r>
          </a:p>
          <a:p>
            <a:pPr marL="285750" indent="-285750">
              <a:buFont typeface="Arial" panose="020B0604020202020204" pitchFamily="34" charset="0"/>
              <a:buChar char="•"/>
            </a:pPr>
            <a:r>
              <a:rPr lang="en-US" sz="1600" dirty="0" err="1"/>
              <a:t>Establecer</a:t>
            </a:r>
            <a:r>
              <a:rPr lang="en-US" sz="1600" dirty="0"/>
              <a:t> </a:t>
            </a:r>
            <a:r>
              <a:rPr lang="en-US" sz="1600" dirty="0" err="1"/>
              <a:t>claramente</a:t>
            </a:r>
            <a:r>
              <a:rPr lang="en-US" sz="1600" dirty="0"/>
              <a:t> la </a:t>
            </a:r>
            <a:r>
              <a:rPr lang="en-US" sz="1600" dirty="0" err="1"/>
              <a:t>responsabilidad</a:t>
            </a:r>
            <a:r>
              <a:rPr lang="en-US" sz="1600" dirty="0"/>
              <a:t> y </a:t>
            </a:r>
            <a:r>
              <a:rPr lang="en-US" sz="1600" dirty="0" err="1"/>
              <a:t>rendición</a:t>
            </a:r>
            <a:r>
              <a:rPr lang="en-US" sz="1600" dirty="0"/>
              <a:t> de </a:t>
            </a:r>
            <a:r>
              <a:rPr lang="en-US" sz="1600" dirty="0" err="1"/>
              <a:t>cuentas</a:t>
            </a:r>
            <a:r>
              <a:rPr lang="en-US" sz="1600" dirty="0"/>
              <a:t> de la </a:t>
            </a:r>
            <a:r>
              <a:rPr lang="en-US" sz="1600" dirty="0" err="1"/>
              <a:t>política</a:t>
            </a:r>
            <a:r>
              <a:rPr lang="en-US" sz="1600" dirty="0"/>
              <a:t> de </a:t>
            </a:r>
            <a:r>
              <a:rPr lang="en-US" sz="1600" dirty="0" err="1"/>
              <a:t>seguridad</a:t>
            </a:r>
            <a:r>
              <a:rPr lang="en-US" sz="1600" dirty="0"/>
              <a:t>.</a:t>
            </a:r>
          </a:p>
          <a:p>
            <a:pPr marL="285750" indent="-285750">
              <a:buFont typeface="Arial" panose="020B0604020202020204" pitchFamily="34" charset="0"/>
              <a:buChar char="•"/>
            </a:pPr>
            <a:r>
              <a:rPr lang="en-US" sz="1600" dirty="0" err="1"/>
              <a:t>Cambiar</a:t>
            </a:r>
            <a:r>
              <a:rPr lang="en-US" sz="1600" dirty="0"/>
              <a:t> un </a:t>
            </a:r>
            <a:r>
              <a:rPr lang="en-US" sz="1600" dirty="0" err="1"/>
              <a:t>proceso</a:t>
            </a:r>
            <a:r>
              <a:rPr lang="en-US" sz="1600" dirty="0"/>
              <a:t> de </a:t>
            </a:r>
            <a:r>
              <a:rPr lang="en-US" sz="1600" dirty="0" err="1"/>
              <a:t>trabajo</a:t>
            </a:r>
            <a:r>
              <a:rPr lang="en-US" sz="1600" dirty="0"/>
              <a:t> para </a:t>
            </a:r>
            <a:r>
              <a:rPr lang="en-US" sz="1600" dirty="0" err="1"/>
              <a:t>exigir</a:t>
            </a:r>
            <a:r>
              <a:rPr lang="en-US" sz="1600" dirty="0"/>
              <a:t> </a:t>
            </a:r>
            <a:r>
              <a:rPr lang="en-US" sz="1600" dirty="0" err="1"/>
              <a:t>el</a:t>
            </a:r>
            <a:r>
              <a:rPr lang="en-US" sz="1600" dirty="0"/>
              <a:t> </a:t>
            </a:r>
            <a:r>
              <a:rPr lang="en-US" sz="1600" dirty="0" err="1"/>
              <a:t>uso</a:t>
            </a:r>
            <a:r>
              <a:rPr lang="en-US" sz="1600" dirty="0"/>
              <a:t> de </a:t>
            </a:r>
            <a:r>
              <a:rPr lang="en-US" sz="1600" dirty="0" err="1"/>
              <a:t>listas</a:t>
            </a:r>
            <a:r>
              <a:rPr lang="en-US" sz="1600" dirty="0"/>
              <a:t> de </a:t>
            </a:r>
            <a:r>
              <a:rPr lang="en-US" sz="1600" dirty="0" err="1"/>
              <a:t>comprobación</a:t>
            </a:r>
            <a:r>
              <a:rPr lang="en-US" sz="1600" dirty="0"/>
              <a:t> que </a:t>
            </a:r>
            <a:r>
              <a:rPr lang="en-US" sz="1600" dirty="0" err="1"/>
              <a:t>incluyan</a:t>
            </a:r>
            <a:r>
              <a:rPr lang="en-US" sz="1600" dirty="0"/>
              <a:t> </a:t>
            </a:r>
            <a:r>
              <a:rPr lang="en-US" sz="1600" dirty="0" err="1"/>
              <a:t>comprobaciones</a:t>
            </a:r>
            <a:r>
              <a:rPr lang="en-US" sz="1600" dirty="0"/>
              <a:t> de </a:t>
            </a:r>
            <a:r>
              <a:rPr lang="en-US" sz="1600" dirty="0" err="1"/>
              <a:t>seguridad</a:t>
            </a:r>
            <a:r>
              <a:rPr lang="en-US" sz="1600" dirty="0"/>
              <a:t>.</a:t>
            </a:r>
          </a:p>
          <a:p>
            <a:pPr marL="285750" indent="-285750">
              <a:buFont typeface="Arial" panose="020B0604020202020204" pitchFamily="34" charset="0"/>
              <a:buChar char="•"/>
            </a:pPr>
            <a:r>
              <a:rPr lang="en-US" sz="1600" dirty="0" err="1"/>
              <a:t>Cambiar</a:t>
            </a:r>
            <a:r>
              <a:rPr lang="en-US" sz="1600" dirty="0"/>
              <a:t> </a:t>
            </a:r>
            <a:r>
              <a:rPr lang="en-US" sz="1600" dirty="0" err="1"/>
              <a:t>el</a:t>
            </a:r>
            <a:r>
              <a:rPr lang="en-US" sz="1600" dirty="0"/>
              <a:t> </a:t>
            </a:r>
            <a:r>
              <a:rPr lang="en-US" sz="1600" dirty="0" err="1"/>
              <a:t>proceso</a:t>
            </a:r>
            <a:r>
              <a:rPr lang="en-US" sz="1600" dirty="0"/>
              <a:t> de </a:t>
            </a:r>
            <a:r>
              <a:rPr lang="en-US" sz="1600" dirty="0" err="1"/>
              <a:t>inspección</a:t>
            </a:r>
            <a:r>
              <a:rPr lang="en-US" sz="1600" dirty="0"/>
              <a:t> de </a:t>
            </a:r>
            <a:r>
              <a:rPr lang="en-US" sz="1600" dirty="0" err="1"/>
              <a:t>seguridad</a:t>
            </a:r>
            <a:r>
              <a:rPr lang="en-US" sz="1600" dirty="0"/>
              <a:t> para </a:t>
            </a:r>
            <a:r>
              <a:rPr lang="en-US" sz="1600" dirty="0" err="1"/>
              <a:t>incluir</a:t>
            </a:r>
            <a:r>
              <a:rPr lang="en-US" sz="1600" dirty="0"/>
              <a:t> la </a:t>
            </a:r>
            <a:r>
              <a:rPr lang="en-US" sz="1600" dirty="0" err="1"/>
              <a:t>participación</a:t>
            </a:r>
            <a:r>
              <a:rPr lang="en-US" sz="1600" dirty="0"/>
              <a:t> y </a:t>
            </a:r>
            <a:r>
              <a:rPr lang="en-US" sz="1600" dirty="0" err="1"/>
              <a:t>el</a:t>
            </a:r>
            <a:r>
              <a:rPr lang="en-US" sz="1600" dirty="0"/>
              <a:t> visto bueno de la </a:t>
            </a:r>
            <a:r>
              <a:rPr lang="en-US" sz="1600" dirty="0" err="1"/>
              <a:t>dirección</a:t>
            </a:r>
            <a:r>
              <a:rPr lang="en-US" sz="1600" dirty="0"/>
              <a:t>, </a:t>
            </a:r>
            <a:r>
              <a:rPr lang="en-US" sz="1600" dirty="0" err="1"/>
              <a:t>los</a:t>
            </a:r>
            <a:r>
              <a:rPr lang="en-US" sz="1600" dirty="0"/>
              <a:t> </a:t>
            </a:r>
            <a:r>
              <a:rPr lang="en-US" sz="1600" dirty="0" err="1"/>
              <a:t>supervisores</a:t>
            </a:r>
            <a:r>
              <a:rPr lang="en-US" sz="1600" dirty="0"/>
              <a:t> y </a:t>
            </a:r>
            <a:r>
              <a:rPr lang="en-US" sz="1600" dirty="0" err="1"/>
              <a:t>los</a:t>
            </a:r>
            <a:r>
              <a:rPr lang="en-US" sz="1600" dirty="0"/>
              <a:t> </a:t>
            </a:r>
            <a:r>
              <a:rPr lang="en-US" sz="1600" dirty="0" err="1"/>
              <a:t>empleados</a:t>
            </a:r>
            <a:r>
              <a:rPr lang="en-US" sz="1600" dirty="0"/>
              <a:t>.</a:t>
            </a:r>
          </a:p>
          <a:p>
            <a:r>
              <a:rPr lang="en-US" sz="1600" dirty="0"/>
              <a:t>Por </a:t>
            </a:r>
            <a:r>
              <a:rPr lang="en-US" sz="1600" dirty="0" err="1"/>
              <a:t>ejemplo</a:t>
            </a:r>
            <a:r>
              <a:rPr lang="en-US" sz="1600" dirty="0"/>
              <a:t>, la </a:t>
            </a:r>
            <a:r>
              <a:rPr lang="en-US" sz="1600" dirty="0" err="1"/>
              <a:t>empresa</a:t>
            </a:r>
            <a:r>
              <a:rPr lang="en-US" sz="1600" dirty="0"/>
              <a:t> ABC </a:t>
            </a:r>
            <a:r>
              <a:rPr lang="en-US" sz="1600" dirty="0" err="1"/>
              <a:t>podría</a:t>
            </a:r>
            <a:r>
              <a:rPr lang="en-US" sz="1600" dirty="0"/>
              <a:t> </a:t>
            </a:r>
            <a:r>
              <a:rPr lang="en-US" sz="1600" dirty="0" err="1"/>
              <a:t>redactar</a:t>
            </a:r>
            <a:r>
              <a:rPr lang="en-US" sz="1600" dirty="0"/>
              <a:t> </a:t>
            </a:r>
            <a:r>
              <a:rPr lang="en-US" sz="1600" dirty="0" err="1"/>
              <a:t>una</a:t>
            </a:r>
            <a:r>
              <a:rPr lang="en-US" sz="1600" dirty="0"/>
              <a:t> </a:t>
            </a:r>
            <a:r>
              <a:rPr lang="en-US" sz="1600" dirty="0" err="1"/>
              <a:t>política</a:t>
            </a:r>
            <a:r>
              <a:rPr lang="en-US" sz="1600" dirty="0"/>
              <a:t> de </a:t>
            </a:r>
            <a:r>
              <a:rPr lang="en-US" sz="1600" dirty="0" err="1"/>
              <a:t>seguridad</a:t>
            </a:r>
            <a:r>
              <a:rPr lang="en-US" sz="1600" dirty="0"/>
              <a:t> que </a:t>
            </a:r>
            <a:r>
              <a:rPr lang="en-US" sz="1600" dirty="0" err="1"/>
              <a:t>asigne</a:t>
            </a:r>
            <a:r>
              <a:rPr lang="en-US" sz="1600" dirty="0"/>
              <a:t> </a:t>
            </a:r>
            <a:r>
              <a:rPr lang="en-US" sz="1600" dirty="0" err="1"/>
              <a:t>claramente</a:t>
            </a:r>
            <a:r>
              <a:rPr lang="en-US" sz="1600" dirty="0"/>
              <a:t> la </a:t>
            </a:r>
            <a:r>
              <a:rPr lang="en-US" sz="1600" dirty="0" err="1"/>
              <a:t>responsabilidad</a:t>
            </a:r>
            <a:r>
              <a:rPr lang="en-US" sz="1600" dirty="0"/>
              <a:t> a </a:t>
            </a:r>
            <a:r>
              <a:rPr lang="en-US" sz="1600" dirty="0" err="1"/>
              <a:t>puestos</a:t>
            </a:r>
            <a:r>
              <a:rPr lang="en-US" sz="1600" dirty="0"/>
              <a:t> de </a:t>
            </a:r>
            <a:r>
              <a:rPr lang="en-US" sz="1600" dirty="0" err="1"/>
              <a:t>supervisión</a:t>
            </a:r>
            <a:r>
              <a:rPr lang="en-US" sz="1600" dirty="0"/>
              <a:t> </a:t>
            </a:r>
            <a:r>
              <a:rPr lang="en-US" sz="1600" dirty="0" err="1"/>
              <a:t>específicos</a:t>
            </a:r>
            <a:r>
              <a:rPr lang="en-US" sz="1600" dirty="0"/>
              <a:t>, </a:t>
            </a:r>
            <a:r>
              <a:rPr lang="en-US" sz="1600" dirty="0" err="1"/>
              <a:t>reescribir</a:t>
            </a:r>
            <a:r>
              <a:rPr lang="en-US" sz="1600" dirty="0"/>
              <a:t> </a:t>
            </a:r>
            <a:r>
              <a:rPr lang="en-US" sz="1600" dirty="0" err="1"/>
              <a:t>su</a:t>
            </a:r>
            <a:r>
              <a:rPr lang="en-US" sz="1600" dirty="0"/>
              <a:t> </a:t>
            </a:r>
            <a:r>
              <a:rPr lang="en-US" sz="1600" dirty="0" err="1"/>
              <a:t>proceso</a:t>
            </a:r>
            <a:r>
              <a:rPr lang="en-US" sz="1600" dirty="0"/>
              <a:t> de </a:t>
            </a:r>
            <a:r>
              <a:rPr lang="en-US" sz="1600" dirty="0" err="1"/>
              <a:t>trabajo</a:t>
            </a:r>
            <a:r>
              <a:rPr lang="en-US" sz="1600" dirty="0"/>
              <a:t> para </a:t>
            </a:r>
            <a:r>
              <a:rPr lang="en-US" sz="1600" dirty="0" err="1"/>
              <a:t>incluir</a:t>
            </a:r>
            <a:r>
              <a:rPr lang="en-US" sz="1600" dirty="0"/>
              <a:t> </a:t>
            </a:r>
            <a:r>
              <a:rPr lang="en-US" sz="1600" dirty="0" err="1"/>
              <a:t>una</a:t>
            </a:r>
            <a:r>
              <a:rPr lang="en-US" sz="1600" dirty="0"/>
              <a:t> </a:t>
            </a:r>
            <a:r>
              <a:rPr lang="en-US" sz="1600" dirty="0" err="1"/>
              <a:t>lista</a:t>
            </a:r>
            <a:r>
              <a:rPr lang="en-US" sz="1600" dirty="0"/>
              <a:t> de </a:t>
            </a:r>
            <a:r>
              <a:rPr lang="en-US" sz="1600" dirty="0" err="1"/>
              <a:t>comprobación</a:t>
            </a:r>
            <a:r>
              <a:rPr lang="en-US" sz="1600" dirty="0"/>
              <a:t> con </a:t>
            </a:r>
            <a:r>
              <a:rPr lang="en-US" sz="1600" dirty="0" err="1"/>
              <a:t>todos</a:t>
            </a:r>
            <a:r>
              <a:rPr lang="en-US" sz="1600" dirty="0"/>
              <a:t> </a:t>
            </a:r>
            <a:r>
              <a:rPr lang="en-US" sz="1600" dirty="0" err="1"/>
              <a:t>los</a:t>
            </a:r>
            <a:r>
              <a:rPr lang="en-US" sz="1600" dirty="0"/>
              <a:t> </a:t>
            </a:r>
            <a:r>
              <a:rPr lang="en-US" sz="1600" dirty="0" err="1"/>
              <a:t>controles</a:t>
            </a:r>
            <a:r>
              <a:rPr lang="en-US" sz="1600" dirty="0"/>
              <a:t> de </a:t>
            </a:r>
            <a:r>
              <a:rPr lang="en-US" sz="1600" dirty="0" err="1"/>
              <a:t>seguridad</a:t>
            </a:r>
            <a:r>
              <a:rPr lang="en-US" sz="1600" dirty="0"/>
              <a:t>, </a:t>
            </a:r>
            <a:r>
              <a:rPr lang="en-US" sz="1600" dirty="0" err="1"/>
              <a:t>así</a:t>
            </a:r>
            <a:r>
              <a:rPr lang="en-US" sz="1600" dirty="0"/>
              <a:t> </a:t>
            </a:r>
            <a:r>
              <a:rPr lang="en-US" sz="1600" dirty="0" err="1"/>
              <a:t>como</a:t>
            </a:r>
            <a:r>
              <a:rPr lang="en-US" sz="1600" dirty="0"/>
              <a:t> </a:t>
            </a:r>
            <a:r>
              <a:rPr lang="en-US" sz="1600" dirty="0" err="1"/>
              <a:t>asignar</a:t>
            </a:r>
            <a:r>
              <a:rPr lang="en-US" sz="1600" dirty="0"/>
              <a:t> </a:t>
            </a:r>
            <a:r>
              <a:rPr lang="en-US" sz="1600" dirty="0" err="1"/>
              <a:t>varios</a:t>
            </a:r>
            <a:r>
              <a:rPr lang="en-US" sz="1600" dirty="0"/>
              <a:t> </a:t>
            </a:r>
            <a:r>
              <a:rPr lang="en-US" sz="1600" dirty="0" err="1"/>
              <a:t>puestos</a:t>
            </a:r>
            <a:r>
              <a:rPr lang="en-US" sz="1600" dirty="0"/>
              <a:t> para que </a:t>
            </a:r>
            <a:r>
              <a:rPr lang="en-US" sz="1600" dirty="0" err="1"/>
              <a:t>firmen</a:t>
            </a:r>
            <a:r>
              <a:rPr lang="en-US" sz="1600" dirty="0"/>
              <a:t> las </a:t>
            </a:r>
            <a:r>
              <a:rPr lang="en-US" sz="1600" dirty="0" err="1"/>
              <a:t>inspecciones</a:t>
            </a:r>
            <a:r>
              <a:rPr lang="en-US" sz="1600" dirty="0"/>
              <a:t> de </a:t>
            </a:r>
            <a:r>
              <a:rPr lang="en-US" sz="1600" dirty="0" err="1"/>
              <a:t>seguridad</a:t>
            </a:r>
            <a:r>
              <a:rPr lang="en-US" sz="1600" dirty="0"/>
              <a:t> </a:t>
            </a:r>
            <a:r>
              <a:rPr lang="en-US" sz="1600" dirty="0" err="1"/>
              <a:t>en</a:t>
            </a:r>
            <a:r>
              <a:rPr lang="en-US" sz="1600" dirty="0"/>
              <a:t> </a:t>
            </a:r>
            <a:r>
              <a:rPr lang="en-US" sz="1600" dirty="0" err="1"/>
              <a:t>intervalos</a:t>
            </a:r>
            <a:r>
              <a:rPr lang="en-US" sz="1600" dirty="0"/>
              <a:t> de </a:t>
            </a:r>
            <a:r>
              <a:rPr lang="en-US" sz="1600" dirty="0" err="1"/>
              <a:t>tiempo</a:t>
            </a:r>
            <a:r>
              <a:rPr lang="en-US" sz="1600" dirty="0"/>
              <a:t> </a:t>
            </a:r>
            <a:r>
              <a:rPr lang="en-US" sz="1600" dirty="0" err="1"/>
              <a:t>específicos</a:t>
            </a:r>
            <a:r>
              <a:rPr lang="en-US" sz="1600" dirty="0"/>
              <a:t>.</a:t>
            </a:r>
          </a:p>
        </p:txBody>
      </p:sp>
      <p:pic>
        <p:nvPicPr>
          <p:cNvPr id="3" name="Picture 2" descr="Módulo 3">
            <a:extLst>
              <a:ext uri="{FF2B5EF4-FFF2-40B4-BE49-F238E27FC236}">
                <a16:creationId xmlns:a16="http://schemas.microsoft.com/office/drawing/2014/main" id="{AAE7EC66-FC62-47BD-AA47-C3242056D7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1893" y="5935440"/>
            <a:ext cx="4020478" cy="985411"/>
          </a:xfrm>
          <a:prstGeom prst="rect">
            <a:avLst/>
          </a:prstGeom>
        </p:spPr>
      </p:pic>
      <p:pic>
        <p:nvPicPr>
          <p:cNvPr id="5" name="Picture 4">
            <a:extLst>
              <a:ext uri="{FF2B5EF4-FFF2-40B4-BE49-F238E27FC236}">
                <a16:creationId xmlns:a16="http://schemas.microsoft.com/office/drawing/2014/main" id="{ED3A3B16-DD57-4B09-A5C6-13F695FA6BEE}"/>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09" y="0"/>
            <a:ext cx="5511809" cy="5920651"/>
          </a:xfrm>
          <a:prstGeom prst="rect">
            <a:avLst/>
          </a:prstGeom>
        </p:spPr>
      </p:pic>
      <p:sp>
        <p:nvSpPr>
          <p:cNvPr id="2" name="Google Shape;102;p2">
            <a:extLst>
              <a:ext uri="{FF2B5EF4-FFF2-40B4-BE49-F238E27FC236}">
                <a16:creationId xmlns:a16="http://schemas.microsoft.com/office/drawing/2014/main" id="{FE0D6F7B-CE62-AAF3-3F75-5DE405B895F2}"/>
              </a:ext>
            </a:extLst>
          </p:cNvPr>
          <p:cNvSpPr txBox="1"/>
          <p:nvPr/>
        </p:nvSpPr>
        <p:spPr>
          <a:xfrm>
            <a:off x="6746" y="5966784"/>
            <a:ext cx="7511405"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INVESTIGACIÓN DE ACCIDENTES: </a:t>
            </a:r>
            <a:br>
              <a:rPr lang="en-US" sz="2800" b="1" i="1" u="none" strike="noStrike" cap="none" dirty="0">
                <a:solidFill>
                  <a:schemeClr val="lt1"/>
                </a:solidFill>
                <a:latin typeface="Verdana"/>
                <a:ea typeface="Verdana"/>
                <a:cs typeface="Verdana"/>
                <a:sym typeface="Verdana"/>
              </a:rPr>
            </a:br>
            <a:r>
              <a:rPr lang="en-US" sz="2800" b="1" i="1" u="none" strike="noStrike" cap="none" dirty="0" err="1">
                <a:solidFill>
                  <a:schemeClr val="lt1"/>
                </a:solidFill>
                <a:latin typeface="Verdana"/>
                <a:ea typeface="Verdana"/>
                <a:cs typeface="Verdana"/>
                <a:sym typeface="Verdana"/>
              </a:rPr>
              <a:t>puesta</a:t>
            </a:r>
            <a:r>
              <a:rPr lang="en-US" sz="2800" b="1" i="1" u="none" strike="noStrike" cap="none" dirty="0">
                <a:solidFill>
                  <a:schemeClr val="lt1"/>
                </a:solidFill>
                <a:latin typeface="Verdana"/>
                <a:ea typeface="Verdana"/>
                <a:cs typeface="Verdana"/>
                <a:sym typeface="Verdana"/>
              </a:rPr>
              <a:t> </a:t>
            </a:r>
            <a:r>
              <a:rPr lang="en-US" sz="2800" b="1" i="1" u="none" strike="noStrike" cap="none" dirty="0" err="1">
                <a:solidFill>
                  <a:schemeClr val="lt1"/>
                </a:solidFill>
                <a:latin typeface="Verdana"/>
                <a:ea typeface="Verdana"/>
                <a:cs typeface="Verdana"/>
                <a:sym typeface="Verdana"/>
              </a:rPr>
              <a:t>en</a:t>
            </a:r>
            <a:r>
              <a:rPr lang="en-US" sz="2800" b="1" i="1" u="none" strike="noStrike" cap="none" dirty="0">
                <a:solidFill>
                  <a:schemeClr val="lt1"/>
                </a:solidFill>
                <a:latin typeface="Verdana"/>
                <a:ea typeface="Verdana"/>
                <a:cs typeface="Verdana"/>
                <a:sym typeface="Verdana"/>
              </a:rPr>
              <a:t> </a:t>
            </a:r>
            <a:r>
              <a:rPr lang="en-US" sz="2800" b="1" i="1" u="none" strike="noStrike" cap="none" dirty="0" err="1">
                <a:solidFill>
                  <a:schemeClr val="lt1"/>
                </a:solidFill>
                <a:latin typeface="Verdana"/>
                <a:ea typeface="Verdana"/>
                <a:cs typeface="Verdana"/>
                <a:sym typeface="Verdana"/>
              </a:rPr>
              <a:t>práctica</a:t>
            </a:r>
            <a:r>
              <a:rPr lang="en-US" sz="2800" b="1" i="1" u="none" strike="noStrike" cap="none" dirty="0">
                <a:solidFill>
                  <a:schemeClr val="lt1"/>
                </a:solidFill>
                <a:latin typeface="Verdana"/>
                <a:ea typeface="Verdana"/>
                <a:cs typeface="Verdana"/>
                <a:sym typeface="Verdana"/>
              </a:rPr>
              <a:t> de las </a:t>
            </a:r>
            <a:r>
              <a:rPr lang="en-US" sz="2800" b="1" i="1" u="none" strike="noStrike" cap="none" dirty="0" err="1">
                <a:solidFill>
                  <a:schemeClr val="lt1"/>
                </a:solidFill>
                <a:latin typeface="Verdana"/>
                <a:ea typeface="Verdana"/>
                <a:cs typeface="Verdana"/>
                <a:sym typeface="Verdana"/>
              </a:rPr>
              <a:t>soluciones</a:t>
            </a:r>
            <a:endParaRPr sz="1400" b="0" i="0" u="none" strike="noStrike" cap="none" dirty="0">
              <a:solidFill>
                <a:srgbClr val="000000"/>
              </a:solidFill>
              <a:latin typeface="Arial"/>
              <a:ea typeface="Arial"/>
              <a:cs typeface="Arial"/>
              <a:sym typeface="Arial"/>
            </a:endParaRPr>
          </a:p>
        </p:txBody>
      </p:sp>
      <p:sp>
        <p:nvSpPr>
          <p:cNvPr id="6" name="Title 5">
            <a:extLst>
              <a:ext uri="{FF2B5EF4-FFF2-40B4-BE49-F238E27FC236}">
                <a16:creationId xmlns:a16="http://schemas.microsoft.com/office/drawing/2014/main" id="{4075D2C0-36BF-0167-A532-56BEA013274B}"/>
              </a:ext>
            </a:extLst>
          </p:cNvPr>
          <p:cNvSpPr txBox="1">
            <a:spLocks noGrp="1"/>
          </p:cNvSpPr>
          <p:nvPr>
            <p:ph type="title" idx="4294967295"/>
          </p:nvPr>
        </p:nvSpPr>
        <p:spPr>
          <a:xfrm>
            <a:off x="5719157" y="365224"/>
            <a:ext cx="4910743"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en-US" sz="2800" b="0" i="0" u="none" strike="noStrike" kern="0" cap="none" spc="0" normalizeH="0" baseline="0" noProof="0" dirty="0" err="1">
                <a:ln>
                  <a:noFill/>
                </a:ln>
                <a:solidFill>
                  <a:schemeClr val="dk1"/>
                </a:solidFill>
                <a:effectLst/>
                <a:uLnTx/>
                <a:uFillTx/>
                <a:latin typeface="+mn-lt"/>
                <a:ea typeface="Calibri"/>
                <a:cs typeface="Calibri"/>
                <a:sym typeface="Calibri"/>
              </a:rPr>
              <a:t>Mejoras</a:t>
            </a:r>
            <a:r>
              <a:rPr kumimoji="0" lang="en-US" sz="2800" b="0" i="0" u="none" strike="noStrike" kern="0" cap="none" spc="0" normalizeH="0" baseline="0" noProof="0" dirty="0">
                <a:ln>
                  <a:noFill/>
                </a:ln>
                <a:solidFill>
                  <a:schemeClr val="dk1"/>
                </a:solidFill>
                <a:effectLst/>
                <a:uLnTx/>
                <a:uFillTx/>
                <a:latin typeface="+mn-lt"/>
                <a:ea typeface="Calibri"/>
                <a:cs typeface="Calibri"/>
                <a:sym typeface="Calibri"/>
              </a:rPr>
              <a:t> del </a:t>
            </a:r>
            <a:r>
              <a:rPr kumimoji="0" lang="en-US" sz="2800" b="0" i="0" u="none" strike="noStrike" kern="0" cap="none" spc="0" normalizeH="0" baseline="0" noProof="0" dirty="0" err="1">
                <a:ln>
                  <a:noFill/>
                </a:ln>
                <a:solidFill>
                  <a:schemeClr val="dk1"/>
                </a:solidFill>
                <a:effectLst/>
                <a:uLnTx/>
                <a:uFillTx/>
                <a:latin typeface="+mn-lt"/>
                <a:ea typeface="Calibri"/>
                <a:cs typeface="Calibri"/>
                <a:sym typeface="Calibri"/>
              </a:rPr>
              <a:t>sistema</a:t>
            </a:r>
            <a:endParaRPr kumimoji="0" lang="en-US"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1816592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7" y="1042547"/>
            <a:ext cx="6228334" cy="4524275"/>
          </a:xfrm>
          <a:prstGeom prst="rect">
            <a:avLst/>
          </a:prstGeom>
          <a:noFill/>
          <a:ln>
            <a:noFill/>
          </a:ln>
        </p:spPr>
        <p:txBody>
          <a:bodyPr spcFirstLastPara="1" wrap="square" lIns="91425" tIns="45700" rIns="91425" bIns="45700" anchor="t" anchorCtr="0">
            <a:spAutoFit/>
          </a:bodyPr>
          <a:lstStyle/>
          <a:p>
            <a:r>
              <a:rPr lang="en-US" sz="1600" dirty="0"/>
              <a:t>Es </a:t>
            </a:r>
            <a:r>
              <a:rPr lang="en-US" sz="1600" dirty="0" err="1"/>
              <a:t>importante</a:t>
            </a:r>
            <a:r>
              <a:rPr lang="en-US" sz="1600" dirty="0"/>
              <a:t> </a:t>
            </a:r>
            <a:r>
              <a:rPr lang="en-US" sz="1600" dirty="0" err="1"/>
              <a:t>anticiparse</a:t>
            </a:r>
            <a:r>
              <a:rPr lang="en-US" sz="1600" dirty="0"/>
              <a:t> a las </a:t>
            </a:r>
            <a:r>
              <a:rPr lang="en-US" sz="1600" dirty="0" err="1"/>
              <a:t>preguntas</a:t>
            </a:r>
            <a:r>
              <a:rPr lang="en-US" sz="1600" dirty="0"/>
              <a:t> y </a:t>
            </a:r>
            <a:r>
              <a:rPr lang="en-US" sz="1600" dirty="0" err="1"/>
              <a:t>problemas</a:t>
            </a:r>
            <a:r>
              <a:rPr lang="en-US" sz="1600" dirty="0"/>
              <a:t> que </a:t>
            </a:r>
            <a:r>
              <a:rPr lang="en-US" sz="1600" dirty="0" err="1"/>
              <a:t>puedan</a:t>
            </a:r>
            <a:r>
              <a:rPr lang="en-US" sz="1600" dirty="0"/>
              <a:t> </a:t>
            </a:r>
            <a:r>
              <a:rPr lang="en-US" sz="1600" dirty="0" err="1"/>
              <a:t>surgir</a:t>
            </a:r>
            <a:r>
              <a:rPr lang="en-US" sz="1600" dirty="0"/>
              <a:t> </a:t>
            </a:r>
            <a:r>
              <a:rPr lang="en-US" sz="1600" dirty="0" err="1"/>
              <a:t>cuando</a:t>
            </a:r>
            <a:r>
              <a:rPr lang="en-US" sz="1600" dirty="0"/>
              <a:t> </a:t>
            </a:r>
            <a:r>
              <a:rPr lang="en-US" sz="1600" dirty="0" err="1"/>
              <a:t>el</a:t>
            </a:r>
            <a:r>
              <a:rPr lang="en-US" sz="1600" dirty="0"/>
              <a:t> </a:t>
            </a:r>
            <a:r>
              <a:rPr lang="en-US" sz="1600" dirty="0" err="1"/>
              <a:t>comité</a:t>
            </a:r>
            <a:r>
              <a:rPr lang="en-US" sz="1600" dirty="0"/>
              <a:t> de </a:t>
            </a:r>
            <a:r>
              <a:rPr lang="en-US" sz="1600" dirty="0" err="1"/>
              <a:t>seguridad</a:t>
            </a:r>
            <a:r>
              <a:rPr lang="en-US" sz="1600" dirty="0"/>
              <a:t> y la </a:t>
            </a:r>
            <a:r>
              <a:rPr lang="en-US" sz="1600" dirty="0" err="1"/>
              <a:t>dirección</a:t>
            </a:r>
            <a:r>
              <a:rPr lang="en-US" sz="1600" dirty="0"/>
              <a:t> </a:t>
            </a:r>
            <a:r>
              <a:rPr lang="en-US" sz="1600" dirty="0" err="1"/>
              <a:t>decidan</a:t>
            </a:r>
            <a:r>
              <a:rPr lang="en-US" sz="1600" dirty="0"/>
              <a:t> </a:t>
            </a:r>
            <a:r>
              <a:rPr lang="en-US" sz="1600" dirty="0" err="1"/>
              <a:t>qué</a:t>
            </a:r>
            <a:r>
              <a:rPr lang="en-US" sz="1600" dirty="0"/>
              <a:t> </a:t>
            </a:r>
            <a:r>
              <a:rPr lang="en-US" sz="1600" dirty="0" err="1"/>
              <a:t>medidas</a:t>
            </a:r>
            <a:r>
              <a:rPr lang="en-US" sz="1600" dirty="0"/>
              <a:t> </a:t>
            </a:r>
            <a:r>
              <a:rPr lang="en-US" sz="1600" dirty="0" err="1"/>
              <a:t>tomar</a:t>
            </a:r>
            <a:r>
              <a:rPr lang="en-US" sz="1600" dirty="0"/>
              <a:t>. Para </a:t>
            </a:r>
            <a:r>
              <a:rPr lang="en-US" sz="1600" dirty="0" err="1"/>
              <a:t>asegurarse</a:t>
            </a:r>
            <a:r>
              <a:rPr lang="en-US" sz="1600" dirty="0"/>
              <a:t> de que </a:t>
            </a:r>
            <a:r>
              <a:rPr lang="en-US" sz="1600" dirty="0" err="1"/>
              <a:t>proporciona</a:t>
            </a:r>
            <a:r>
              <a:rPr lang="en-US" sz="1600" dirty="0"/>
              <a:t> </a:t>
            </a:r>
            <a:r>
              <a:rPr lang="en-US" sz="1600" dirty="0" err="1"/>
              <a:t>buena</a:t>
            </a:r>
            <a:r>
              <a:rPr lang="en-US" sz="1600" dirty="0"/>
              <a:t> </a:t>
            </a:r>
            <a:r>
              <a:rPr lang="en-US" sz="1600" dirty="0" err="1"/>
              <a:t>información</a:t>
            </a:r>
            <a:r>
              <a:rPr lang="en-US" sz="1600" dirty="0"/>
              <a:t>, </a:t>
            </a:r>
            <a:r>
              <a:rPr lang="en-US" sz="1600" dirty="0" err="1"/>
              <a:t>hágase</a:t>
            </a:r>
            <a:r>
              <a:rPr lang="en-US" sz="1600" dirty="0"/>
              <a:t> </a:t>
            </a:r>
            <a:r>
              <a:rPr lang="en-US" sz="1600" dirty="0" err="1"/>
              <a:t>preguntas</a:t>
            </a:r>
            <a:r>
              <a:rPr lang="en-US" sz="1600" dirty="0"/>
              <a:t> </a:t>
            </a:r>
            <a:r>
              <a:rPr lang="en-US" sz="1600" dirty="0" err="1"/>
              <a:t>proactivas</a:t>
            </a:r>
            <a:r>
              <a:rPr lang="en-US" sz="1600" dirty="0"/>
              <a:t> </a:t>
            </a:r>
            <a:r>
              <a:rPr lang="en-US" sz="1600" dirty="0" err="1"/>
              <a:t>como</a:t>
            </a:r>
            <a:r>
              <a:rPr lang="en-US" sz="1600" dirty="0"/>
              <a:t> las que se </a:t>
            </a:r>
            <a:r>
              <a:rPr lang="en-US" sz="1600" dirty="0" err="1"/>
              <a:t>describen</a:t>
            </a:r>
            <a:r>
              <a:rPr lang="en-US" sz="1600" dirty="0"/>
              <a:t> a </a:t>
            </a:r>
            <a:r>
              <a:rPr lang="en-US" sz="1600" dirty="0" err="1"/>
              <a:t>continuación</a:t>
            </a:r>
            <a:r>
              <a:rPr lang="en-US" sz="1600" dirty="0"/>
              <a:t> y </a:t>
            </a:r>
            <a:r>
              <a:rPr lang="en-US" sz="1600" dirty="0" err="1"/>
              <a:t>en</a:t>
            </a:r>
            <a:r>
              <a:rPr lang="en-US" sz="1600" dirty="0"/>
              <a:t> las </a:t>
            </a:r>
            <a:r>
              <a:rPr lang="en-US" sz="1600" dirty="0" err="1"/>
              <a:t>siguientes</a:t>
            </a:r>
            <a:r>
              <a:rPr lang="en-US" sz="1600" dirty="0"/>
              <a:t> </a:t>
            </a:r>
            <a:r>
              <a:rPr lang="en-US" sz="1600" dirty="0" err="1"/>
              <a:t>diapositivas</a:t>
            </a:r>
            <a:r>
              <a:rPr lang="en-US" sz="1600" dirty="0"/>
              <a:t>.</a:t>
            </a:r>
          </a:p>
          <a:p>
            <a:r>
              <a:rPr lang="en-US" sz="1600" b="1" dirty="0" err="1"/>
              <a:t>Aclare</a:t>
            </a:r>
            <a:r>
              <a:rPr lang="en-US" sz="1600" b="1" dirty="0"/>
              <a:t> </a:t>
            </a:r>
            <a:r>
              <a:rPr lang="en-US" sz="1600" b="1" dirty="0" err="1"/>
              <a:t>el</a:t>
            </a:r>
            <a:r>
              <a:rPr lang="en-US" sz="1600" b="1" dirty="0"/>
              <a:t> </a:t>
            </a:r>
            <a:r>
              <a:rPr lang="en-US" sz="1600" b="1" dirty="0" err="1"/>
              <a:t>problema</a:t>
            </a:r>
            <a:r>
              <a:rPr lang="en-US" sz="1600" b="1" dirty="0"/>
              <a:t> </a:t>
            </a:r>
          </a:p>
          <a:p>
            <a:pPr marL="285750" indent="-285750">
              <a:buFont typeface="Arial" panose="020B0604020202020204" pitchFamily="34" charset="0"/>
              <a:buChar char="•"/>
            </a:pPr>
            <a:r>
              <a:rPr lang="en-US" sz="1600" dirty="0"/>
              <a:t>¿</a:t>
            </a:r>
            <a:r>
              <a:rPr lang="en-US" sz="1600" dirty="0" err="1"/>
              <a:t>Cuáles</a:t>
            </a:r>
            <a:r>
              <a:rPr lang="en-US" sz="1600" dirty="0"/>
              <a:t> son las </a:t>
            </a:r>
            <a:r>
              <a:rPr lang="en-US" sz="1600" dirty="0" err="1"/>
              <a:t>condiciones</a:t>
            </a:r>
            <a:r>
              <a:rPr lang="en-US" sz="1600" dirty="0"/>
              <a:t> </a:t>
            </a:r>
            <a:r>
              <a:rPr lang="en-US" sz="1600" dirty="0" err="1"/>
              <a:t>específicas</a:t>
            </a:r>
            <a:r>
              <a:rPr lang="en-US" sz="1600" dirty="0"/>
              <a:t> de </a:t>
            </a:r>
            <a:r>
              <a:rPr lang="en-US" sz="1600" dirty="0" err="1"/>
              <a:t>inseguridad</a:t>
            </a:r>
            <a:r>
              <a:rPr lang="en-US" sz="1600" dirty="0"/>
              <a:t> y las </a:t>
            </a:r>
            <a:r>
              <a:rPr lang="en-US" sz="1600" dirty="0" err="1"/>
              <a:t>prácticas</a:t>
            </a:r>
            <a:r>
              <a:rPr lang="en-US" sz="1600" dirty="0"/>
              <a:t> de </a:t>
            </a:r>
            <a:r>
              <a:rPr lang="en-US" sz="1600" dirty="0" err="1"/>
              <a:t>trabajo</a:t>
            </a:r>
            <a:r>
              <a:rPr lang="en-US" sz="1600" dirty="0"/>
              <a:t> </a:t>
            </a:r>
            <a:r>
              <a:rPr lang="en-US" sz="1600" dirty="0" err="1"/>
              <a:t>inseguras</a:t>
            </a:r>
            <a:r>
              <a:rPr lang="en-US" sz="1600" dirty="0"/>
              <a:t> que </a:t>
            </a:r>
            <a:r>
              <a:rPr lang="en-US" sz="1600" dirty="0" err="1"/>
              <a:t>causaron</a:t>
            </a:r>
            <a:r>
              <a:rPr lang="en-US" sz="1600" dirty="0"/>
              <a:t> </a:t>
            </a:r>
            <a:r>
              <a:rPr lang="en-US" sz="1600" dirty="0" err="1"/>
              <a:t>el</a:t>
            </a:r>
            <a:r>
              <a:rPr lang="en-US" sz="1600" dirty="0"/>
              <a:t> </a:t>
            </a:r>
            <a:r>
              <a:rPr lang="en-US" sz="1600" dirty="0" err="1"/>
              <a:t>accidente</a:t>
            </a:r>
            <a:r>
              <a:rPr lang="en-US" sz="1600" dirty="0"/>
              <a:t>? </a:t>
            </a:r>
          </a:p>
          <a:p>
            <a:pPr marL="285750" indent="-285750">
              <a:buFont typeface="Arial" panose="020B0604020202020204" pitchFamily="34" charset="0"/>
              <a:buChar char="•"/>
            </a:pPr>
            <a:r>
              <a:rPr lang="en-US" sz="1600" dirty="0"/>
              <a:t>¿</a:t>
            </a:r>
            <a:r>
              <a:rPr lang="en-US" sz="1600" dirty="0" err="1"/>
              <a:t>Cuáles</a:t>
            </a:r>
            <a:r>
              <a:rPr lang="en-US" sz="1600" dirty="0"/>
              <a:t> son </a:t>
            </a:r>
            <a:r>
              <a:rPr lang="en-US" sz="1600" dirty="0" err="1"/>
              <a:t>los</a:t>
            </a:r>
            <a:r>
              <a:rPr lang="en-US" sz="1600" dirty="0"/>
              <a:t> </a:t>
            </a:r>
            <a:r>
              <a:rPr lang="en-US" sz="1600" dirty="0" err="1"/>
              <a:t>componentes</a:t>
            </a:r>
            <a:r>
              <a:rPr lang="en-US" sz="1600" dirty="0"/>
              <a:t> del </a:t>
            </a:r>
            <a:r>
              <a:rPr lang="en-US" sz="1600" dirty="0" err="1"/>
              <a:t>sistema</a:t>
            </a:r>
            <a:r>
              <a:rPr lang="en-US" sz="1600" dirty="0"/>
              <a:t> de </a:t>
            </a:r>
            <a:r>
              <a:rPr lang="en-US" sz="1600" dirty="0" err="1"/>
              <a:t>seguridad</a:t>
            </a:r>
            <a:r>
              <a:rPr lang="en-US" sz="1600" dirty="0"/>
              <a:t> que </a:t>
            </a:r>
            <a:r>
              <a:rPr lang="en-US" sz="1600" dirty="0" err="1"/>
              <a:t>faltan</a:t>
            </a:r>
            <a:r>
              <a:rPr lang="en-US" sz="1600" dirty="0"/>
              <a:t> (las </a:t>
            </a:r>
            <a:r>
              <a:rPr lang="en-US" sz="1600" dirty="0" err="1"/>
              <a:t>políticas</a:t>
            </a:r>
            <a:r>
              <a:rPr lang="en-US" sz="1600" dirty="0"/>
              <a:t>, </a:t>
            </a:r>
            <a:r>
              <a:rPr lang="en-US" sz="1600" dirty="0" err="1"/>
              <a:t>los</a:t>
            </a:r>
            <a:r>
              <a:rPr lang="en-US" sz="1600" dirty="0"/>
              <a:t> </a:t>
            </a:r>
            <a:r>
              <a:rPr lang="en-US" sz="1600" dirty="0" err="1"/>
              <a:t>procesos</a:t>
            </a:r>
            <a:r>
              <a:rPr lang="en-US" sz="1600" dirty="0"/>
              <a:t> y las </a:t>
            </a:r>
            <a:r>
              <a:rPr lang="en-US" sz="1600" dirty="0" err="1"/>
              <a:t>normas</a:t>
            </a:r>
            <a:r>
              <a:rPr lang="en-US" sz="1600" dirty="0"/>
              <a:t> </a:t>
            </a:r>
            <a:r>
              <a:rPr lang="en-US" sz="1600" dirty="0" err="1"/>
              <a:t>inadecuadas</a:t>
            </a:r>
            <a:r>
              <a:rPr lang="en-US" sz="1600" dirty="0"/>
              <a:t> o </a:t>
            </a:r>
            <a:r>
              <a:rPr lang="en-US" sz="1600" dirty="0" err="1"/>
              <a:t>inexistentes</a:t>
            </a:r>
            <a:r>
              <a:rPr lang="en-US" sz="1600" dirty="0"/>
              <a:t>) que </a:t>
            </a:r>
            <a:r>
              <a:rPr lang="en-US" sz="1600" dirty="0" err="1"/>
              <a:t>permitieron</a:t>
            </a:r>
            <a:r>
              <a:rPr lang="en-US" sz="1600" dirty="0"/>
              <a:t> la </a:t>
            </a:r>
            <a:r>
              <a:rPr lang="en-US" sz="1600" dirty="0" err="1"/>
              <a:t>existencia</a:t>
            </a:r>
            <a:r>
              <a:rPr lang="en-US" sz="1600" dirty="0"/>
              <a:t> de </a:t>
            </a:r>
            <a:r>
              <a:rPr lang="en-US" sz="1600" dirty="0" err="1"/>
              <a:t>esas</a:t>
            </a:r>
            <a:r>
              <a:rPr lang="en-US" sz="1600" dirty="0"/>
              <a:t> </a:t>
            </a:r>
            <a:r>
              <a:rPr lang="en-US" sz="1600" dirty="0" err="1"/>
              <a:t>condiciones</a:t>
            </a:r>
            <a:r>
              <a:rPr lang="en-US" sz="1600" dirty="0"/>
              <a:t> y </a:t>
            </a:r>
            <a:r>
              <a:rPr lang="en-US" sz="1600" dirty="0" err="1"/>
              <a:t>prácticas</a:t>
            </a:r>
            <a:r>
              <a:rPr lang="en-US" sz="1600" dirty="0"/>
              <a:t>? </a:t>
            </a:r>
          </a:p>
          <a:p>
            <a:r>
              <a:rPr lang="en-US" sz="1600" b="1" dirty="0" err="1"/>
              <a:t>Datos</a:t>
            </a:r>
            <a:r>
              <a:rPr lang="en-US" sz="1600" b="1" dirty="0"/>
              <a:t> </a:t>
            </a:r>
            <a:r>
              <a:rPr lang="en-US" sz="1600" b="1" dirty="0" err="1"/>
              <a:t>históricos</a:t>
            </a:r>
            <a:endParaRPr lang="en-US" sz="1600" b="1" dirty="0"/>
          </a:p>
          <a:p>
            <a:pPr marL="285750" indent="-285750">
              <a:buFont typeface="Arial" panose="020B0604020202020204" pitchFamily="34" charset="0"/>
              <a:buChar char="•"/>
            </a:pPr>
            <a:r>
              <a:rPr lang="en-US" sz="1600" dirty="0"/>
              <a:t>¿Se </a:t>
            </a:r>
            <a:r>
              <a:rPr lang="en-US" sz="1600" dirty="0" err="1"/>
              <a:t>han</a:t>
            </a:r>
            <a:r>
              <a:rPr lang="en-US" sz="1600" dirty="0"/>
              <a:t> </a:t>
            </a:r>
            <a:r>
              <a:rPr lang="en-US" sz="1600" dirty="0" err="1"/>
              <a:t>producido</a:t>
            </a:r>
            <a:r>
              <a:rPr lang="en-US" sz="1600" dirty="0"/>
              <a:t> </a:t>
            </a:r>
            <a:r>
              <a:rPr lang="en-US" sz="1600" dirty="0" err="1"/>
              <a:t>accidentes</a:t>
            </a:r>
            <a:r>
              <a:rPr lang="en-US" sz="1600" dirty="0"/>
              <a:t> </a:t>
            </a:r>
            <a:r>
              <a:rPr lang="en-US" sz="1600" dirty="0" err="1"/>
              <a:t>similares</a:t>
            </a:r>
            <a:r>
              <a:rPr lang="en-US" sz="1600" dirty="0"/>
              <a:t> </a:t>
            </a:r>
            <a:r>
              <a:rPr lang="en-US" sz="1600" dirty="0" err="1"/>
              <a:t>en</a:t>
            </a:r>
            <a:r>
              <a:rPr lang="en-US" sz="1600" dirty="0"/>
              <a:t> </a:t>
            </a:r>
            <a:r>
              <a:rPr lang="en-US" sz="1600" dirty="0" err="1"/>
              <a:t>el</a:t>
            </a:r>
            <a:r>
              <a:rPr lang="en-US" sz="1600" dirty="0"/>
              <a:t> </a:t>
            </a:r>
            <a:r>
              <a:rPr lang="en-US" sz="1600" dirty="0" err="1"/>
              <a:t>pasado</a:t>
            </a:r>
            <a:r>
              <a:rPr lang="en-US" sz="1600" dirty="0"/>
              <a:t>? </a:t>
            </a:r>
          </a:p>
          <a:p>
            <a:pPr marL="285750" indent="-285750">
              <a:buFont typeface="Arial" panose="020B0604020202020204" pitchFamily="34" charset="0"/>
              <a:buChar char="•"/>
            </a:pPr>
            <a:r>
              <a:rPr lang="en-US" sz="1600" dirty="0"/>
              <a:t>¿</a:t>
            </a:r>
            <a:r>
              <a:rPr lang="en-US" sz="1600" dirty="0" err="1"/>
              <a:t>Cuáles</a:t>
            </a:r>
            <a:r>
              <a:rPr lang="en-US" sz="1600" dirty="0"/>
              <a:t> son </a:t>
            </a:r>
            <a:r>
              <a:rPr lang="en-US" sz="1600" dirty="0" err="1"/>
              <a:t>los</a:t>
            </a:r>
            <a:r>
              <a:rPr lang="en-US" sz="1600" dirty="0"/>
              <a:t> </a:t>
            </a:r>
            <a:r>
              <a:rPr lang="en-US" sz="1600" dirty="0" err="1"/>
              <a:t>costos</a:t>
            </a:r>
            <a:r>
              <a:rPr lang="en-US" sz="1600" dirty="0"/>
              <a:t> </a:t>
            </a:r>
            <a:r>
              <a:rPr lang="en-US" sz="1600" dirty="0" err="1"/>
              <a:t>directos</a:t>
            </a:r>
            <a:r>
              <a:rPr lang="en-US" sz="1600" dirty="0"/>
              <a:t> e </a:t>
            </a:r>
            <a:r>
              <a:rPr lang="en-US" sz="1600" dirty="0" err="1"/>
              <a:t>indirectos</a:t>
            </a:r>
            <a:r>
              <a:rPr lang="en-US" sz="1600" dirty="0"/>
              <a:t> </a:t>
            </a:r>
            <a:r>
              <a:rPr lang="en-US" sz="1600" dirty="0" err="1"/>
              <a:t>anteriores</a:t>
            </a:r>
            <a:r>
              <a:rPr lang="en-US" sz="1600" dirty="0"/>
              <a:t> de </a:t>
            </a:r>
            <a:r>
              <a:rPr lang="en-US" sz="1600" dirty="0" err="1"/>
              <a:t>accidentes</a:t>
            </a:r>
            <a:r>
              <a:rPr lang="en-US" sz="1600" dirty="0"/>
              <a:t> </a:t>
            </a:r>
            <a:r>
              <a:rPr lang="en-US" sz="1600" dirty="0" err="1"/>
              <a:t>similares</a:t>
            </a:r>
            <a:r>
              <a:rPr lang="en-US" sz="1600" dirty="0"/>
              <a:t>? </a:t>
            </a:r>
          </a:p>
          <a:p>
            <a:pPr marL="285750" indent="-285750">
              <a:buFont typeface="Arial" panose="020B0604020202020204" pitchFamily="34" charset="0"/>
              <a:buChar char="•"/>
            </a:pPr>
            <a:r>
              <a:rPr lang="en-US" sz="1600" dirty="0"/>
              <a:t>¿</a:t>
            </a:r>
            <a:r>
              <a:rPr lang="en-US" sz="1600" dirty="0" err="1"/>
              <a:t>Cómo</a:t>
            </a:r>
            <a:r>
              <a:rPr lang="en-US" sz="1600" dirty="0"/>
              <a:t> </a:t>
            </a:r>
            <a:r>
              <a:rPr lang="en-US" sz="1600" dirty="0" err="1"/>
              <a:t>han</a:t>
            </a:r>
            <a:r>
              <a:rPr lang="en-US" sz="1600" dirty="0"/>
              <a:t> </a:t>
            </a:r>
            <a:r>
              <a:rPr lang="en-US" sz="1600" dirty="0" err="1"/>
              <a:t>afectado</a:t>
            </a:r>
            <a:r>
              <a:rPr lang="en-US" sz="1600" dirty="0"/>
              <a:t> </a:t>
            </a:r>
            <a:r>
              <a:rPr lang="en-US" sz="1600" dirty="0" err="1"/>
              <a:t>los</a:t>
            </a:r>
            <a:r>
              <a:rPr lang="en-US" sz="1600" dirty="0"/>
              <a:t> </a:t>
            </a:r>
            <a:r>
              <a:rPr lang="en-US" sz="1600" dirty="0" err="1"/>
              <a:t>accidentes</a:t>
            </a:r>
            <a:r>
              <a:rPr lang="en-US" sz="1600" dirty="0"/>
              <a:t> </a:t>
            </a:r>
            <a:r>
              <a:rPr lang="en-US" sz="1600" dirty="0" err="1"/>
              <a:t>similares</a:t>
            </a:r>
            <a:r>
              <a:rPr lang="en-US" sz="1600" dirty="0"/>
              <a:t> a la </a:t>
            </a:r>
            <a:r>
              <a:rPr lang="en-US" sz="1600" dirty="0" err="1"/>
              <a:t>producción</a:t>
            </a:r>
            <a:r>
              <a:rPr lang="en-US" sz="1600" dirty="0"/>
              <a:t> y moral?</a:t>
            </a:r>
            <a:endParaRPr lang="en-US" dirty="0"/>
          </a:p>
        </p:txBody>
      </p:sp>
      <p:pic>
        <p:nvPicPr>
          <p:cNvPr id="3" name="Picture 2" descr="Módulo 3">
            <a:extLst>
              <a:ext uri="{FF2B5EF4-FFF2-40B4-BE49-F238E27FC236}">
                <a16:creationId xmlns:a16="http://schemas.microsoft.com/office/drawing/2014/main" id="{AAE7EC66-FC62-47BD-AA47-C3242056D7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1893" y="5935440"/>
            <a:ext cx="4020478" cy="985411"/>
          </a:xfrm>
          <a:prstGeom prst="rect">
            <a:avLst/>
          </a:prstGeom>
        </p:spPr>
      </p:pic>
      <p:pic>
        <p:nvPicPr>
          <p:cNvPr id="4" name="Picture 3">
            <a:extLst>
              <a:ext uri="{FF2B5EF4-FFF2-40B4-BE49-F238E27FC236}">
                <a16:creationId xmlns:a16="http://schemas.microsoft.com/office/drawing/2014/main" id="{0D56AC77-BEB6-4F1C-A9EF-EF34433E833E}"/>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9" y="0"/>
            <a:ext cx="5511808" cy="5920651"/>
          </a:xfrm>
          <a:prstGeom prst="rect">
            <a:avLst/>
          </a:prstGeom>
        </p:spPr>
      </p:pic>
      <p:sp>
        <p:nvSpPr>
          <p:cNvPr id="2" name="Google Shape;102;p2">
            <a:extLst>
              <a:ext uri="{FF2B5EF4-FFF2-40B4-BE49-F238E27FC236}">
                <a16:creationId xmlns:a16="http://schemas.microsoft.com/office/drawing/2014/main" id="{D5A62758-00D1-22BD-BDB4-1B53B6AA4392}"/>
              </a:ext>
            </a:extLst>
          </p:cNvPr>
          <p:cNvSpPr txBox="1"/>
          <p:nvPr/>
        </p:nvSpPr>
        <p:spPr>
          <a:xfrm>
            <a:off x="6746" y="5966784"/>
            <a:ext cx="7511405"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INVESTIGACIÓN DE ACCIDENTES: </a:t>
            </a:r>
            <a:br>
              <a:rPr lang="en-US" sz="2800" b="1" i="1" u="none" strike="noStrike" cap="none" dirty="0">
                <a:solidFill>
                  <a:schemeClr val="lt1"/>
                </a:solidFill>
                <a:latin typeface="Verdana"/>
                <a:ea typeface="Verdana"/>
                <a:cs typeface="Verdana"/>
                <a:sym typeface="Verdana"/>
              </a:rPr>
            </a:br>
            <a:r>
              <a:rPr lang="en-US" sz="2800" b="1" i="1" u="none" strike="noStrike" cap="none" dirty="0" err="1">
                <a:solidFill>
                  <a:schemeClr val="lt1"/>
                </a:solidFill>
                <a:latin typeface="Verdana"/>
                <a:ea typeface="Verdana"/>
                <a:cs typeface="Verdana"/>
                <a:sym typeface="Verdana"/>
              </a:rPr>
              <a:t>puesta</a:t>
            </a:r>
            <a:r>
              <a:rPr lang="en-US" sz="2800" b="1" i="1" u="none" strike="noStrike" cap="none" dirty="0">
                <a:solidFill>
                  <a:schemeClr val="lt1"/>
                </a:solidFill>
                <a:latin typeface="Verdana"/>
                <a:ea typeface="Verdana"/>
                <a:cs typeface="Verdana"/>
                <a:sym typeface="Verdana"/>
              </a:rPr>
              <a:t> </a:t>
            </a:r>
            <a:r>
              <a:rPr lang="en-US" sz="2800" b="1" i="1" u="none" strike="noStrike" cap="none" dirty="0" err="1">
                <a:solidFill>
                  <a:schemeClr val="lt1"/>
                </a:solidFill>
                <a:latin typeface="Verdana"/>
                <a:ea typeface="Verdana"/>
                <a:cs typeface="Verdana"/>
                <a:sym typeface="Verdana"/>
              </a:rPr>
              <a:t>en</a:t>
            </a:r>
            <a:r>
              <a:rPr lang="en-US" sz="2800" b="1" i="1" u="none" strike="noStrike" cap="none" dirty="0">
                <a:solidFill>
                  <a:schemeClr val="lt1"/>
                </a:solidFill>
                <a:latin typeface="Verdana"/>
                <a:ea typeface="Verdana"/>
                <a:cs typeface="Verdana"/>
                <a:sym typeface="Verdana"/>
              </a:rPr>
              <a:t> </a:t>
            </a:r>
            <a:r>
              <a:rPr lang="en-US" sz="2800" b="1" i="1" u="none" strike="noStrike" cap="none" dirty="0" err="1">
                <a:solidFill>
                  <a:schemeClr val="lt1"/>
                </a:solidFill>
                <a:latin typeface="Verdana"/>
                <a:ea typeface="Verdana"/>
                <a:cs typeface="Verdana"/>
                <a:sym typeface="Verdana"/>
              </a:rPr>
              <a:t>práctica</a:t>
            </a:r>
            <a:r>
              <a:rPr lang="en-US" sz="2800" b="1" i="1" u="none" strike="noStrike" cap="none" dirty="0">
                <a:solidFill>
                  <a:schemeClr val="lt1"/>
                </a:solidFill>
                <a:latin typeface="Verdana"/>
                <a:ea typeface="Verdana"/>
                <a:cs typeface="Verdana"/>
                <a:sym typeface="Verdana"/>
              </a:rPr>
              <a:t> de las </a:t>
            </a:r>
            <a:r>
              <a:rPr lang="en-US" sz="2800" b="1" i="1" u="none" strike="noStrike" cap="none" dirty="0" err="1">
                <a:solidFill>
                  <a:schemeClr val="lt1"/>
                </a:solidFill>
                <a:latin typeface="Verdana"/>
                <a:ea typeface="Verdana"/>
                <a:cs typeface="Verdana"/>
                <a:sym typeface="Verdana"/>
              </a:rPr>
              <a:t>soluciones</a:t>
            </a:r>
            <a:endParaRPr sz="1400" b="0" i="0" u="none" strike="noStrike" cap="none" dirty="0">
              <a:solidFill>
                <a:srgbClr val="000000"/>
              </a:solidFill>
              <a:latin typeface="Arial"/>
              <a:ea typeface="Arial"/>
              <a:cs typeface="Arial"/>
              <a:sym typeface="Arial"/>
            </a:endParaRPr>
          </a:p>
        </p:txBody>
      </p:sp>
      <p:sp>
        <p:nvSpPr>
          <p:cNvPr id="6" name="Title 5">
            <a:extLst>
              <a:ext uri="{FF2B5EF4-FFF2-40B4-BE49-F238E27FC236}">
                <a16:creationId xmlns:a16="http://schemas.microsoft.com/office/drawing/2014/main" id="{65C49C8B-AE36-C81B-C07E-7FE8F588ABC8}"/>
              </a:ext>
            </a:extLst>
          </p:cNvPr>
          <p:cNvSpPr txBox="1">
            <a:spLocks noGrp="1"/>
          </p:cNvSpPr>
          <p:nvPr>
            <p:ph type="title" idx="4294967295"/>
          </p:nvPr>
        </p:nvSpPr>
        <p:spPr>
          <a:xfrm>
            <a:off x="5719157" y="228541"/>
            <a:ext cx="6157912"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err="1">
                <a:ln>
                  <a:noFill/>
                </a:ln>
                <a:solidFill>
                  <a:schemeClr val="dk1"/>
                </a:solidFill>
                <a:effectLst/>
                <a:uLnTx/>
                <a:uFillTx/>
                <a:latin typeface="+mn-lt"/>
                <a:ea typeface="Calibri"/>
                <a:cs typeface="Calibri"/>
                <a:sym typeface="Calibri"/>
              </a:rPr>
              <a:t>Preguntas</a:t>
            </a:r>
            <a:r>
              <a:rPr kumimoji="0" lang="en-US" sz="2800" b="0" i="0" u="none" strike="noStrike" kern="0" cap="none" spc="0" normalizeH="0" baseline="0" noProof="0" dirty="0">
                <a:ln>
                  <a:noFill/>
                </a:ln>
                <a:solidFill>
                  <a:schemeClr val="dk1"/>
                </a:solidFill>
                <a:effectLst/>
                <a:uLnTx/>
                <a:uFillTx/>
                <a:latin typeface="+mn-lt"/>
                <a:ea typeface="Calibri"/>
                <a:cs typeface="Calibri"/>
                <a:sym typeface="Calibri"/>
              </a:rPr>
              <a:t> clave para formular (I)</a:t>
            </a:r>
            <a:endParaRPr kumimoji="0" lang="en-US"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4461823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7" y="1025324"/>
            <a:ext cx="6228334" cy="3785611"/>
          </a:xfrm>
          <a:prstGeom prst="rect">
            <a:avLst/>
          </a:prstGeom>
          <a:noFill/>
          <a:ln>
            <a:noFill/>
          </a:ln>
        </p:spPr>
        <p:txBody>
          <a:bodyPr spcFirstLastPara="1" wrap="square" lIns="91425" tIns="45700" rIns="91425" bIns="45700" anchor="t" anchorCtr="0">
            <a:spAutoFit/>
          </a:bodyPr>
          <a:lstStyle/>
          <a:p>
            <a:r>
              <a:rPr lang="en-US" sz="1600" b="1" dirty="0" err="1"/>
              <a:t>Soluciones</a:t>
            </a:r>
            <a:r>
              <a:rPr lang="en-US" sz="1600" b="1" dirty="0"/>
              <a:t> </a:t>
            </a:r>
            <a:r>
              <a:rPr lang="en-US" sz="1600" b="1" dirty="0" err="1"/>
              <a:t>específicas</a:t>
            </a:r>
            <a:endParaRPr lang="en-US" sz="1600" b="1" dirty="0"/>
          </a:p>
          <a:p>
            <a:pPr marL="285750" indent="-285750">
              <a:buFont typeface="Arial" panose="020B0604020202020204" pitchFamily="34" charset="0"/>
              <a:buChar char="•"/>
            </a:pPr>
            <a:r>
              <a:rPr lang="en-US" sz="1600" dirty="0"/>
              <a:t>¿</a:t>
            </a:r>
            <a:r>
              <a:rPr lang="en-US" sz="1600" dirty="0" err="1"/>
              <a:t>Cuáles</a:t>
            </a:r>
            <a:r>
              <a:rPr lang="en-US" sz="1600" dirty="0"/>
              <a:t> son </a:t>
            </a:r>
            <a:r>
              <a:rPr lang="en-US" sz="1600" dirty="0" err="1"/>
              <a:t>los</a:t>
            </a:r>
            <a:r>
              <a:rPr lang="en-US" sz="1600" dirty="0"/>
              <a:t> </a:t>
            </a:r>
            <a:r>
              <a:rPr lang="en-US" sz="1600" dirty="0" err="1"/>
              <a:t>controles</a:t>
            </a:r>
            <a:r>
              <a:rPr lang="en-US" sz="1600" dirty="0"/>
              <a:t> </a:t>
            </a:r>
            <a:r>
              <a:rPr lang="en-US" sz="1600" dirty="0" err="1"/>
              <a:t>específicos</a:t>
            </a:r>
            <a:r>
              <a:rPr lang="en-US" sz="1600" dirty="0"/>
              <a:t> de </a:t>
            </a:r>
            <a:r>
              <a:rPr lang="en-US" sz="1600" dirty="0" err="1"/>
              <a:t>ingeniería</a:t>
            </a:r>
            <a:r>
              <a:rPr lang="en-US" sz="1600" dirty="0"/>
              <a:t>, </a:t>
            </a:r>
            <a:r>
              <a:rPr lang="en-US" sz="1600" dirty="0" err="1"/>
              <a:t>administrativos</a:t>
            </a:r>
            <a:r>
              <a:rPr lang="en-US" sz="1600" dirty="0"/>
              <a:t> y de PPE que, </a:t>
            </a:r>
            <a:r>
              <a:rPr lang="en-US" sz="1600" dirty="0" err="1"/>
              <a:t>una</a:t>
            </a:r>
            <a:r>
              <a:rPr lang="en-US" sz="1600" dirty="0"/>
              <a:t> </a:t>
            </a:r>
            <a:r>
              <a:rPr lang="en-US" sz="1600" dirty="0" err="1"/>
              <a:t>vez</a:t>
            </a:r>
            <a:r>
              <a:rPr lang="en-US" sz="1600" dirty="0"/>
              <a:t> </a:t>
            </a:r>
            <a:r>
              <a:rPr lang="en-US" sz="1600" dirty="0" err="1"/>
              <a:t>aplicados</a:t>
            </a:r>
            <a:r>
              <a:rPr lang="en-US" sz="1600" dirty="0"/>
              <a:t>, </a:t>
            </a:r>
            <a:r>
              <a:rPr lang="en-US" sz="1600" dirty="0" err="1"/>
              <a:t>eliminarán</a:t>
            </a:r>
            <a:r>
              <a:rPr lang="en-US" sz="1600" dirty="0"/>
              <a:t> o </a:t>
            </a:r>
            <a:r>
              <a:rPr lang="en-US" sz="1600" dirty="0" err="1"/>
              <a:t>reducirán</a:t>
            </a:r>
            <a:r>
              <a:rPr lang="en-US" sz="1600" dirty="0"/>
              <a:t> la </a:t>
            </a:r>
            <a:r>
              <a:rPr lang="en-US" sz="1600" dirty="0" err="1"/>
              <a:t>exposición</a:t>
            </a:r>
            <a:r>
              <a:rPr lang="en-US" sz="1600" dirty="0"/>
              <a:t> a las </a:t>
            </a:r>
            <a:r>
              <a:rPr lang="en-US" sz="1600" dirty="0" err="1"/>
              <a:t>condiciones</a:t>
            </a:r>
            <a:r>
              <a:rPr lang="en-US" sz="1600" dirty="0"/>
              <a:t> </a:t>
            </a:r>
            <a:r>
              <a:rPr lang="en-US" sz="1600" dirty="0" err="1"/>
              <a:t>inseguras</a:t>
            </a:r>
            <a:r>
              <a:rPr lang="en-US" sz="1600" dirty="0"/>
              <a:t>? </a:t>
            </a:r>
          </a:p>
          <a:p>
            <a:pPr marL="285750" indent="-285750">
              <a:buFont typeface="Arial" panose="020B0604020202020204" pitchFamily="34" charset="0"/>
              <a:buChar char="•"/>
            </a:pPr>
            <a:r>
              <a:rPr lang="en-US" sz="1600" dirty="0"/>
              <a:t>¿</a:t>
            </a:r>
            <a:r>
              <a:rPr lang="en-US" sz="1600" dirty="0" err="1"/>
              <a:t>Cuáles</a:t>
            </a:r>
            <a:r>
              <a:rPr lang="en-US" sz="1600" dirty="0"/>
              <a:t> son las </a:t>
            </a:r>
            <a:r>
              <a:rPr lang="en-US" sz="1600" dirty="0" err="1"/>
              <a:t>mejoras</a:t>
            </a:r>
            <a:r>
              <a:rPr lang="en-US" sz="1600" dirty="0"/>
              <a:t> </a:t>
            </a:r>
            <a:r>
              <a:rPr lang="en-US" sz="1600" dirty="0" err="1"/>
              <a:t>específicas</a:t>
            </a:r>
            <a:r>
              <a:rPr lang="en-US" sz="1600" dirty="0"/>
              <a:t> del </a:t>
            </a:r>
            <a:r>
              <a:rPr lang="en-US" sz="1600" dirty="0" err="1"/>
              <a:t>sistema</a:t>
            </a:r>
            <a:r>
              <a:rPr lang="en-US" sz="1600" dirty="0"/>
              <a:t> </a:t>
            </a:r>
            <a:r>
              <a:rPr lang="en-US" sz="1600" dirty="0" err="1"/>
              <a:t>necesarias</a:t>
            </a:r>
            <a:r>
              <a:rPr lang="en-US" sz="1600" dirty="0"/>
              <a:t> para </a:t>
            </a:r>
            <a:r>
              <a:rPr lang="en-US" sz="1600" dirty="0" err="1"/>
              <a:t>garantizar</a:t>
            </a:r>
            <a:r>
              <a:rPr lang="en-US" sz="1600" dirty="0"/>
              <a:t> </a:t>
            </a:r>
            <a:r>
              <a:rPr lang="en-US" sz="1600" dirty="0" err="1"/>
              <a:t>una</a:t>
            </a:r>
            <a:r>
              <a:rPr lang="en-US" sz="1600" dirty="0"/>
              <a:t> </a:t>
            </a:r>
            <a:r>
              <a:rPr lang="en-US" sz="1600" dirty="0" err="1"/>
              <a:t>solución</a:t>
            </a:r>
            <a:r>
              <a:rPr lang="en-US" sz="1600" dirty="0"/>
              <a:t> a largo </a:t>
            </a:r>
            <a:r>
              <a:rPr lang="en-US" sz="1600" dirty="0" err="1"/>
              <a:t>plazo</a:t>
            </a:r>
            <a:r>
              <a:rPr lang="en-US" sz="1600" dirty="0"/>
              <a:t>? </a:t>
            </a:r>
          </a:p>
          <a:p>
            <a:pPr marL="285750" indent="-285750">
              <a:buFont typeface="Arial" panose="020B0604020202020204" pitchFamily="34" charset="0"/>
              <a:buChar char="•"/>
            </a:pPr>
            <a:r>
              <a:rPr lang="en-US" sz="1600" dirty="0"/>
              <a:t>¿De </a:t>
            </a:r>
            <a:r>
              <a:rPr lang="en-US" sz="1600" dirty="0" err="1"/>
              <a:t>qué</a:t>
            </a:r>
            <a:r>
              <a:rPr lang="en-US" sz="1600" dirty="0"/>
              <a:t> </a:t>
            </a:r>
            <a:r>
              <a:rPr lang="en-US" sz="1600" dirty="0" err="1"/>
              <a:t>datos</a:t>
            </a:r>
            <a:r>
              <a:rPr lang="en-US" sz="1600" dirty="0"/>
              <a:t> se dispone para </a:t>
            </a:r>
            <a:r>
              <a:rPr lang="en-US" sz="1600" dirty="0" err="1"/>
              <a:t>evaluar</a:t>
            </a:r>
            <a:r>
              <a:rPr lang="en-US" sz="1600" dirty="0"/>
              <a:t> </a:t>
            </a:r>
            <a:r>
              <a:rPr lang="en-US" sz="1600" dirty="0" err="1"/>
              <a:t>este</a:t>
            </a:r>
            <a:r>
              <a:rPr lang="en-US" sz="1600" dirty="0"/>
              <a:t> </a:t>
            </a:r>
            <a:r>
              <a:rPr lang="en-US" sz="1600" dirty="0" err="1"/>
              <a:t>tipo</a:t>
            </a:r>
            <a:r>
              <a:rPr lang="en-US" sz="1600" dirty="0"/>
              <a:t> de </a:t>
            </a:r>
            <a:r>
              <a:rPr lang="en-US" sz="1600" dirty="0" err="1"/>
              <a:t>soluciones</a:t>
            </a:r>
            <a:r>
              <a:rPr lang="en-US" sz="1600" dirty="0"/>
              <a:t>?</a:t>
            </a:r>
          </a:p>
          <a:p>
            <a:endParaRPr lang="en-US" sz="1600" b="1" dirty="0"/>
          </a:p>
          <a:p>
            <a:r>
              <a:rPr lang="en-US" sz="1600" b="1" dirty="0"/>
              <a:t>Último </a:t>
            </a:r>
            <a:r>
              <a:rPr lang="en-US" sz="1600" b="1" dirty="0" err="1"/>
              <a:t>responsable</a:t>
            </a:r>
            <a:r>
              <a:rPr lang="en-US" sz="1600" b="1" dirty="0"/>
              <a:t> de la </a:t>
            </a:r>
            <a:r>
              <a:rPr lang="en-US" sz="1600" b="1" dirty="0" err="1"/>
              <a:t>toma</a:t>
            </a:r>
            <a:r>
              <a:rPr lang="en-US" sz="1600" b="1" dirty="0"/>
              <a:t> de </a:t>
            </a:r>
            <a:r>
              <a:rPr lang="en-US" sz="1600" b="1" dirty="0" err="1"/>
              <a:t>decisiones</a:t>
            </a:r>
            <a:r>
              <a:rPr lang="en-US" sz="1600" b="1" dirty="0"/>
              <a:t> </a:t>
            </a:r>
          </a:p>
          <a:p>
            <a:pPr marL="285750" indent="-285750">
              <a:buFont typeface="Arial" panose="020B0604020202020204" pitchFamily="34" charset="0"/>
              <a:buChar char="•"/>
            </a:pPr>
            <a:r>
              <a:rPr lang="en-US" sz="1600" dirty="0"/>
              <a:t>¿</a:t>
            </a:r>
            <a:r>
              <a:rPr lang="en-US" sz="1600" dirty="0" err="1"/>
              <a:t>Quién</a:t>
            </a:r>
            <a:r>
              <a:rPr lang="en-US" sz="1600" dirty="0"/>
              <a:t> es la persona que </a:t>
            </a:r>
            <a:r>
              <a:rPr lang="en-US" sz="1600" dirty="0" err="1"/>
              <a:t>puede</a:t>
            </a:r>
            <a:r>
              <a:rPr lang="en-US" sz="1600" dirty="0"/>
              <a:t> </a:t>
            </a:r>
            <a:r>
              <a:rPr lang="en-US" sz="1600" dirty="0" err="1"/>
              <a:t>aprobar</a:t>
            </a:r>
            <a:r>
              <a:rPr lang="en-US" sz="1600" dirty="0"/>
              <a:t>, </a:t>
            </a:r>
            <a:r>
              <a:rPr lang="en-US" sz="1600" dirty="0" err="1"/>
              <a:t>autorizar</a:t>
            </a:r>
            <a:r>
              <a:rPr lang="en-US" sz="1600" dirty="0"/>
              <a:t> y </a:t>
            </a:r>
            <a:r>
              <a:rPr lang="en-US" sz="1600" dirty="0" err="1"/>
              <a:t>actuar</a:t>
            </a:r>
            <a:r>
              <a:rPr lang="en-US" sz="1600" dirty="0"/>
              <a:t> </a:t>
            </a:r>
            <a:r>
              <a:rPr lang="en-US" sz="1600" dirty="0" err="1"/>
              <a:t>sobre</a:t>
            </a:r>
            <a:r>
              <a:rPr lang="en-US" sz="1600" dirty="0"/>
              <a:t> las </a:t>
            </a:r>
            <a:r>
              <a:rPr lang="en-US" sz="1600" dirty="0" err="1"/>
              <a:t>medidas</a:t>
            </a:r>
            <a:r>
              <a:rPr lang="en-US" sz="1600" dirty="0"/>
              <a:t> </a:t>
            </a:r>
            <a:r>
              <a:rPr lang="en-US" sz="1600" dirty="0" err="1"/>
              <a:t>correctivas</a:t>
            </a:r>
            <a:r>
              <a:rPr lang="en-US" sz="1600" dirty="0"/>
              <a:t>? </a:t>
            </a:r>
          </a:p>
          <a:p>
            <a:pPr marL="285750" indent="-285750">
              <a:buFont typeface="Arial" panose="020B0604020202020204" pitchFamily="34" charset="0"/>
              <a:buChar char="•"/>
            </a:pPr>
            <a:r>
              <a:rPr lang="en-US" sz="1600" dirty="0"/>
              <a:t>¿</a:t>
            </a:r>
            <a:r>
              <a:rPr lang="en-US" sz="1600" dirty="0" err="1"/>
              <a:t>Cuáles</a:t>
            </a:r>
            <a:r>
              <a:rPr lang="en-US" sz="1600" dirty="0"/>
              <a:t> son las </a:t>
            </a:r>
            <a:r>
              <a:rPr lang="en-US" sz="1600" dirty="0" err="1"/>
              <a:t>posibles</a:t>
            </a:r>
            <a:r>
              <a:rPr lang="en-US" sz="1600" dirty="0"/>
              <a:t> </a:t>
            </a:r>
            <a:r>
              <a:rPr lang="en-US" sz="1600" dirty="0" err="1"/>
              <a:t>objeciones</a:t>
            </a:r>
            <a:r>
              <a:rPr lang="en-US" sz="1600" dirty="0"/>
              <a:t> que </a:t>
            </a:r>
            <a:r>
              <a:rPr lang="en-US" sz="1600" dirty="0" err="1"/>
              <a:t>pueden</a:t>
            </a:r>
            <a:r>
              <a:rPr lang="en-US" sz="1600" dirty="0"/>
              <a:t> </a:t>
            </a:r>
            <a:r>
              <a:rPr lang="en-US" sz="1600" dirty="0" err="1"/>
              <a:t>tener</a:t>
            </a:r>
            <a:r>
              <a:rPr lang="en-US" sz="1600" dirty="0"/>
              <a:t>? </a:t>
            </a:r>
          </a:p>
          <a:p>
            <a:pPr marL="285750" indent="-285750">
              <a:buFont typeface="Arial" panose="020B0604020202020204" pitchFamily="34" charset="0"/>
              <a:buChar char="•"/>
            </a:pPr>
            <a:r>
              <a:rPr lang="en-US" sz="1600" dirty="0"/>
              <a:t>¿</a:t>
            </a:r>
            <a:r>
              <a:rPr lang="en-US" sz="1600" dirty="0" err="1"/>
              <a:t>Qué</a:t>
            </a:r>
            <a:r>
              <a:rPr lang="en-US" sz="1600" dirty="0"/>
              <a:t> </a:t>
            </a:r>
            <a:r>
              <a:rPr lang="en-US" sz="1600" dirty="0" err="1"/>
              <a:t>información</a:t>
            </a:r>
            <a:r>
              <a:rPr lang="en-US" sz="1600" dirty="0"/>
              <a:t> o </a:t>
            </a:r>
            <a:r>
              <a:rPr lang="en-US" sz="1600" dirty="0" err="1"/>
              <a:t>datos</a:t>
            </a:r>
            <a:r>
              <a:rPr lang="en-US" sz="1600" dirty="0"/>
              <a:t> </a:t>
            </a:r>
            <a:r>
              <a:rPr lang="en-US" sz="1600" dirty="0" err="1"/>
              <a:t>serán</a:t>
            </a:r>
            <a:r>
              <a:rPr lang="en-US" sz="1600" dirty="0"/>
              <a:t> </a:t>
            </a:r>
            <a:r>
              <a:rPr lang="en-US" sz="1600" dirty="0" err="1"/>
              <a:t>más</a:t>
            </a:r>
            <a:r>
              <a:rPr lang="en-US" sz="1600" dirty="0"/>
              <a:t> </a:t>
            </a:r>
            <a:r>
              <a:rPr lang="en-US" sz="1600" dirty="0" err="1"/>
              <a:t>eficaces</a:t>
            </a:r>
            <a:r>
              <a:rPr lang="en-US" sz="1600" dirty="0"/>
              <a:t> para </a:t>
            </a:r>
            <a:r>
              <a:rPr lang="en-US" sz="1600" dirty="0" err="1"/>
              <a:t>superar</a:t>
            </a:r>
            <a:r>
              <a:rPr lang="en-US" sz="1600" dirty="0"/>
              <a:t> las </a:t>
            </a:r>
            <a:r>
              <a:rPr lang="en-US" sz="1600" dirty="0" err="1"/>
              <a:t>objeciones</a:t>
            </a:r>
            <a:r>
              <a:rPr lang="en-US" sz="1600" dirty="0"/>
              <a:t>?</a:t>
            </a:r>
            <a:endParaRPr lang="en-US" dirty="0"/>
          </a:p>
        </p:txBody>
      </p:sp>
      <p:pic>
        <p:nvPicPr>
          <p:cNvPr id="3" name="Picture 2" descr="Módulo 3">
            <a:extLst>
              <a:ext uri="{FF2B5EF4-FFF2-40B4-BE49-F238E27FC236}">
                <a16:creationId xmlns:a16="http://schemas.microsoft.com/office/drawing/2014/main" id="{AAE7EC66-FC62-47BD-AA47-C3242056D7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1893" y="5935440"/>
            <a:ext cx="4020478" cy="985411"/>
          </a:xfrm>
          <a:prstGeom prst="rect">
            <a:avLst/>
          </a:prstGeom>
        </p:spPr>
      </p:pic>
      <p:pic>
        <p:nvPicPr>
          <p:cNvPr id="5" name="Picture 4">
            <a:extLst>
              <a:ext uri="{FF2B5EF4-FFF2-40B4-BE49-F238E27FC236}">
                <a16:creationId xmlns:a16="http://schemas.microsoft.com/office/drawing/2014/main" id="{092CC741-6181-4595-A51F-9EF2ADAA729E}"/>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9" y="0"/>
            <a:ext cx="5511808" cy="5920651"/>
          </a:xfrm>
          <a:prstGeom prst="rect">
            <a:avLst/>
          </a:prstGeom>
        </p:spPr>
      </p:pic>
      <p:sp>
        <p:nvSpPr>
          <p:cNvPr id="2" name="Google Shape;102;p2">
            <a:extLst>
              <a:ext uri="{FF2B5EF4-FFF2-40B4-BE49-F238E27FC236}">
                <a16:creationId xmlns:a16="http://schemas.microsoft.com/office/drawing/2014/main" id="{0780C978-5CEC-DA7A-84BB-CF4AEC134AE0}"/>
              </a:ext>
            </a:extLst>
          </p:cNvPr>
          <p:cNvSpPr txBox="1"/>
          <p:nvPr/>
        </p:nvSpPr>
        <p:spPr>
          <a:xfrm>
            <a:off x="6746" y="5966784"/>
            <a:ext cx="7511405"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INVESTIGACIÓN DE ACCIDENTES: </a:t>
            </a:r>
            <a:br>
              <a:rPr lang="en-US" sz="2800" b="1" i="1" u="none" strike="noStrike" cap="none" dirty="0">
                <a:solidFill>
                  <a:schemeClr val="lt1"/>
                </a:solidFill>
                <a:latin typeface="Verdana"/>
                <a:ea typeface="Verdana"/>
                <a:cs typeface="Verdana"/>
                <a:sym typeface="Verdana"/>
              </a:rPr>
            </a:br>
            <a:r>
              <a:rPr lang="en-US" sz="2800" b="1" i="1" u="none" strike="noStrike" cap="none" dirty="0" err="1">
                <a:solidFill>
                  <a:schemeClr val="lt1"/>
                </a:solidFill>
                <a:latin typeface="Verdana"/>
                <a:ea typeface="Verdana"/>
                <a:cs typeface="Verdana"/>
                <a:sym typeface="Verdana"/>
              </a:rPr>
              <a:t>puesta</a:t>
            </a:r>
            <a:r>
              <a:rPr lang="en-US" sz="2800" b="1" i="1" u="none" strike="noStrike" cap="none" dirty="0">
                <a:solidFill>
                  <a:schemeClr val="lt1"/>
                </a:solidFill>
                <a:latin typeface="Verdana"/>
                <a:ea typeface="Verdana"/>
                <a:cs typeface="Verdana"/>
                <a:sym typeface="Verdana"/>
              </a:rPr>
              <a:t> </a:t>
            </a:r>
            <a:r>
              <a:rPr lang="en-US" sz="2800" b="1" i="1" u="none" strike="noStrike" cap="none" dirty="0" err="1">
                <a:solidFill>
                  <a:schemeClr val="lt1"/>
                </a:solidFill>
                <a:latin typeface="Verdana"/>
                <a:ea typeface="Verdana"/>
                <a:cs typeface="Verdana"/>
                <a:sym typeface="Verdana"/>
              </a:rPr>
              <a:t>en</a:t>
            </a:r>
            <a:r>
              <a:rPr lang="en-US" sz="2800" b="1" i="1" u="none" strike="noStrike" cap="none" dirty="0">
                <a:solidFill>
                  <a:schemeClr val="lt1"/>
                </a:solidFill>
                <a:latin typeface="Verdana"/>
                <a:ea typeface="Verdana"/>
                <a:cs typeface="Verdana"/>
                <a:sym typeface="Verdana"/>
              </a:rPr>
              <a:t> </a:t>
            </a:r>
            <a:r>
              <a:rPr lang="en-US" sz="2800" b="1" i="1" u="none" strike="noStrike" cap="none" dirty="0" err="1">
                <a:solidFill>
                  <a:schemeClr val="lt1"/>
                </a:solidFill>
                <a:latin typeface="Verdana"/>
                <a:ea typeface="Verdana"/>
                <a:cs typeface="Verdana"/>
                <a:sym typeface="Verdana"/>
              </a:rPr>
              <a:t>práctica</a:t>
            </a:r>
            <a:r>
              <a:rPr lang="en-US" sz="2800" b="1" i="1" u="none" strike="noStrike" cap="none" dirty="0">
                <a:solidFill>
                  <a:schemeClr val="lt1"/>
                </a:solidFill>
                <a:latin typeface="Verdana"/>
                <a:ea typeface="Verdana"/>
                <a:cs typeface="Verdana"/>
                <a:sym typeface="Verdana"/>
              </a:rPr>
              <a:t> de las </a:t>
            </a:r>
            <a:r>
              <a:rPr lang="en-US" sz="2800" b="1" i="1" u="none" strike="noStrike" cap="none" dirty="0" err="1">
                <a:solidFill>
                  <a:schemeClr val="lt1"/>
                </a:solidFill>
                <a:latin typeface="Verdana"/>
                <a:ea typeface="Verdana"/>
                <a:cs typeface="Verdana"/>
                <a:sym typeface="Verdana"/>
              </a:rPr>
              <a:t>soluciones</a:t>
            </a:r>
            <a:endParaRPr sz="1400" b="0" i="0" u="none" strike="noStrike" cap="none" dirty="0">
              <a:solidFill>
                <a:srgbClr val="000000"/>
              </a:solidFill>
              <a:latin typeface="Arial"/>
              <a:ea typeface="Arial"/>
              <a:cs typeface="Arial"/>
              <a:sym typeface="Arial"/>
            </a:endParaRPr>
          </a:p>
        </p:txBody>
      </p:sp>
      <p:sp>
        <p:nvSpPr>
          <p:cNvPr id="6" name="Title 5">
            <a:extLst>
              <a:ext uri="{FF2B5EF4-FFF2-40B4-BE49-F238E27FC236}">
                <a16:creationId xmlns:a16="http://schemas.microsoft.com/office/drawing/2014/main" id="{C510AE62-A2F6-2FD0-2226-CA00A2BD0624}"/>
              </a:ext>
            </a:extLst>
          </p:cNvPr>
          <p:cNvSpPr txBox="1">
            <a:spLocks noGrp="1"/>
          </p:cNvSpPr>
          <p:nvPr>
            <p:ph type="title" idx="4294967295"/>
          </p:nvPr>
        </p:nvSpPr>
        <p:spPr>
          <a:xfrm>
            <a:off x="5719157" y="229364"/>
            <a:ext cx="6082318"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err="1">
                <a:ln>
                  <a:noFill/>
                </a:ln>
                <a:solidFill>
                  <a:schemeClr val="dk1"/>
                </a:solidFill>
                <a:effectLst/>
                <a:uLnTx/>
                <a:uFillTx/>
                <a:latin typeface="+mn-lt"/>
                <a:ea typeface="Calibri"/>
                <a:cs typeface="Calibri"/>
                <a:sym typeface="Calibri"/>
              </a:rPr>
              <a:t>Preguntas</a:t>
            </a:r>
            <a:r>
              <a:rPr kumimoji="0" lang="en-US" sz="2800" b="0" i="0" u="none" strike="noStrike" kern="0" cap="none" spc="0" normalizeH="0" baseline="0" noProof="0" dirty="0">
                <a:ln>
                  <a:noFill/>
                </a:ln>
                <a:solidFill>
                  <a:schemeClr val="dk1"/>
                </a:solidFill>
                <a:effectLst/>
                <a:uLnTx/>
                <a:uFillTx/>
                <a:latin typeface="+mn-lt"/>
                <a:ea typeface="Calibri"/>
                <a:cs typeface="Calibri"/>
                <a:sym typeface="Calibri"/>
              </a:rPr>
              <a:t> clave para formular (II)</a:t>
            </a:r>
            <a:endParaRPr kumimoji="0" lang="en-US"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0159311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7" y="901499"/>
            <a:ext cx="6228334" cy="4278054"/>
          </a:xfrm>
          <a:prstGeom prst="rect">
            <a:avLst/>
          </a:prstGeom>
          <a:noFill/>
          <a:ln>
            <a:noFill/>
          </a:ln>
        </p:spPr>
        <p:txBody>
          <a:bodyPr spcFirstLastPara="1" wrap="square" lIns="91425" tIns="45700" rIns="91425" bIns="45700" anchor="t" anchorCtr="0">
            <a:spAutoFit/>
          </a:bodyPr>
          <a:lstStyle/>
          <a:p>
            <a:r>
              <a:rPr lang="en-US" sz="1600" b="1" dirty="0"/>
              <a:t>Costos y </a:t>
            </a:r>
            <a:r>
              <a:rPr lang="en-US" sz="1600" b="1" dirty="0" err="1"/>
              <a:t>beneficios</a:t>
            </a:r>
            <a:endParaRPr lang="en-US" sz="1600" b="1" dirty="0"/>
          </a:p>
          <a:p>
            <a:pPr marL="285750" indent="-285750">
              <a:buFont typeface="Arial" panose="020B0604020202020204" pitchFamily="34" charset="0"/>
              <a:buChar char="•"/>
            </a:pPr>
            <a:r>
              <a:rPr lang="en-US" sz="1600" dirty="0"/>
              <a:t>¿</a:t>
            </a:r>
            <a:r>
              <a:rPr lang="en-US" sz="1600" dirty="0" err="1"/>
              <a:t>Cuáles</a:t>
            </a:r>
            <a:r>
              <a:rPr lang="en-US" sz="1600" dirty="0"/>
              <a:t> son </a:t>
            </a:r>
            <a:r>
              <a:rPr lang="en-US" sz="1600" dirty="0" err="1"/>
              <a:t>los</a:t>
            </a:r>
            <a:r>
              <a:rPr lang="en-US" sz="1600" dirty="0"/>
              <a:t> </a:t>
            </a:r>
            <a:r>
              <a:rPr lang="en-US" sz="1600" dirty="0" err="1"/>
              <a:t>costos</a:t>
            </a:r>
            <a:r>
              <a:rPr lang="en-US" sz="1600" dirty="0"/>
              <a:t> y </a:t>
            </a:r>
            <a:r>
              <a:rPr lang="en-US" sz="1600" dirty="0" err="1"/>
              <a:t>beneficios</a:t>
            </a:r>
            <a:r>
              <a:rPr lang="en-US" sz="1600" dirty="0"/>
              <a:t> </a:t>
            </a:r>
            <a:r>
              <a:rPr lang="en-US" sz="1600" dirty="0" err="1"/>
              <a:t>estimados</a:t>
            </a:r>
            <a:r>
              <a:rPr lang="en-US" sz="1600" dirty="0"/>
              <a:t> de la </a:t>
            </a:r>
            <a:r>
              <a:rPr lang="en-US" sz="1600" dirty="0" err="1"/>
              <a:t>adopción</a:t>
            </a:r>
            <a:r>
              <a:rPr lang="en-US" sz="1600" dirty="0"/>
              <a:t> de </a:t>
            </a:r>
            <a:r>
              <a:rPr lang="en-US" sz="1600" dirty="0" err="1"/>
              <a:t>medidas</a:t>
            </a:r>
            <a:r>
              <a:rPr lang="en-US" sz="1600" dirty="0"/>
              <a:t> </a:t>
            </a:r>
            <a:r>
              <a:rPr lang="en-US" sz="1600" dirty="0" err="1"/>
              <a:t>correctivas</a:t>
            </a:r>
            <a:r>
              <a:rPr lang="en-US" sz="1600" dirty="0"/>
              <a:t> </a:t>
            </a:r>
            <a:r>
              <a:rPr lang="en-US" sz="1600" dirty="0" err="1"/>
              <a:t>frente</a:t>
            </a:r>
            <a:r>
              <a:rPr lang="en-US" sz="1600" dirty="0"/>
              <a:t> a </a:t>
            </a:r>
            <a:r>
              <a:rPr lang="en-US" sz="1600" dirty="0" err="1"/>
              <a:t>los</a:t>
            </a:r>
            <a:r>
              <a:rPr lang="en-US" sz="1600" dirty="0"/>
              <a:t> </a:t>
            </a:r>
            <a:r>
              <a:rPr lang="en-US" sz="1600" dirty="0" err="1"/>
              <a:t>posibles</a:t>
            </a:r>
            <a:r>
              <a:rPr lang="en-US" sz="1600" dirty="0"/>
              <a:t> </a:t>
            </a:r>
            <a:r>
              <a:rPr lang="en-US" sz="1600" dirty="0" err="1"/>
              <a:t>costos</a:t>
            </a:r>
            <a:r>
              <a:rPr lang="en-US" sz="1600" dirty="0"/>
              <a:t> y </a:t>
            </a:r>
            <a:r>
              <a:rPr lang="en-US" sz="1600" dirty="0" err="1"/>
              <a:t>daños</a:t>
            </a:r>
            <a:r>
              <a:rPr lang="en-US" sz="1600" dirty="0"/>
              <a:t> </a:t>
            </a:r>
            <a:r>
              <a:rPr lang="en-US" sz="1600" dirty="0" err="1"/>
              <a:t>si</a:t>
            </a:r>
            <a:r>
              <a:rPr lang="en-US" sz="1600" dirty="0"/>
              <a:t> no se toman </a:t>
            </a:r>
            <a:r>
              <a:rPr lang="en-US" sz="1600" dirty="0" err="1"/>
              <a:t>medidas</a:t>
            </a:r>
            <a:r>
              <a:rPr lang="en-US" sz="1600" dirty="0"/>
              <a:t>? </a:t>
            </a:r>
          </a:p>
          <a:p>
            <a:pPr marL="285750" indent="-285750">
              <a:buFont typeface="Arial" panose="020B0604020202020204" pitchFamily="34" charset="0"/>
              <a:buChar char="•"/>
            </a:pPr>
            <a:r>
              <a:rPr lang="en-US" sz="1600" dirty="0"/>
              <a:t>¿</a:t>
            </a:r>
            <a:r>
              <a:rPr lang="en-US" sz="1600" dirty="0" err="1"/>
              <a:t>Cómo</a:t>
            </a:r>
            <a:r>
              <a:rPr lang="en-US" sz="1600" dirty="0"/>
              <a:t> se </a:t>
            </a:r>
            <a:r>
              <a:rPr lang="en-US" sz="1600" dirty="0" err="1"/>
              <a:t>amortizará</a:t>
            </a:r>
            <a:r>
              <a:rPr lang="en-US" sz="1600" dirty="0"/>
              <a:t> la </a:t>
            </a:r>
            <a:r>
              <a:rPr lang="en-US" sz="1600" dirty="0" err="1"/>
              <a:t>acción</a:t>
            </a:r>
            <a:r>
              <a:rPr lang="en-US" sz="1600" dirty="0"/>
              <a:t> </a:t>
            </a:r>
            <a:r>
              <a:rPr lang="en-US" sz="1600" dirty="0" err="1"/>
              <a:t>correctiva</a:t>
            </a:r>
            <a:r>
              <a:rPr lang="en-US" sz="1600" dirty="0"/>
              <a:t>? </a:t>
            </a:r>
          </a:p>
          <a:p>
            <a:pPr marL="285750" indent="-285750">
              <a:buFont typeface="Arial" panose="020B0604020202020204" pitchFamily="34" charset="0"/>
              <a:buChar char="•"/>
            </a:pPr>
            <a:r>
              <a:rPr lang="en-US" sz="1600" dirty="0"/>
              <a:t>¿</a:t>
            </a:r>
            <a:r>
              <a:rPr lang="en-US" sz="1600" dirty="0" err="1"/>
              <a:t>Cuáles</a:t>
            </a:r>
            <a:r>
              <a:rPr lang="en-US" sz="1600" dirty="0"/>
              <a:t> son las </a:t>
            </a:r>
            <a:r>
              <a:rPr lang="en-US" sz="1600" dirty="0" err="1"/>
              <a:t>obligaciones</a:t>
            </a:r>
            <a:r>
              <a:rPr lang="en-US" sz="1600" dirty="0"/>
              <a:t> del </a:t>
            </a:r>
            <a:r>
              <a:rPr lang="en-US" sz="1600" dirty="0" err="1"/>
              <a:t>empleador</a:t>
            </a:r>
            <a:r>
              <a:rPr lang="en-US" sz="1600" dirty="0"/>
              <a:t> </a:t>
            </a:r>
            <a:r>
              <a:rPr lang="en-US" sz="1600" dirty="0" err="1"/>
              <a:t>en</a:t>
            </a:r>
            <a:r>
              <a:rPr lang="en-US" sz="1600" dirty="0"/>
              <a:t> </a:t>
            </a:r>
            <a:r>
              <a:rPr lang="en-US" sz="1600" dirty="0" err="1"/>
              <a:t>virtud</a:t>
            </a:r>
            <a:r>
              <a:rPr lang="en-US" sz="1600" dirty="0"/>
              <a:t> del derecho </a:t>
            </a:r>
            <a:r>
              <a:rPr lang="en-US" sz="1600" dirty="0" err="1"/>
              <a:t>administrativo</a:t>
            </a:r>
            <a:r>
              <a:rPr lang="en-US" sz="1600" dirty="0"/>
              <a:t>?  </a:t>
            </a:r>
          </a:p>
          <a:p>
            <a:endParaRPr lang="en-US" sz="1600" dirty="0"/>
          </a:p>
          <a:p>
            <a:r>
              <a:rPr lang="en-US" sz="1600" dirty="0"/>
              <a:t>Para </a:t>
            </a:r>
            <a:r>
              <a:rPr lang="en-US" sz="1600" dirty="0" err="1"/>
              <a:t>todas</a:t>
            </a:r>
            <a:r>
              <a:rPr lang="en-US" sz="1600" dirty="0"/>
              <a:t> las </a:t>
            </a:r>
            <a:r>
              <a:rPr lang="en-US" sz="1600" dirty="0" err="1"/>
              <a:t>empresas</a:t>
            </a:r>
            <a:r>
              <a:rPr lang="en-US" sz="1600" dirty="0"/>
              <a:t>, </a:t>
            </a:r>
            <a:r>
              <a:rPr lang="en-US" sz="1600" dirty="0" err="1"/>
              <a:t>el</a:t>
            </a:r>
            <a:r>
              <a:rPr lang="en-US" sz="1600" dirty="0"/>
              <a:t> </a:t>
            </a:r>
            <a:r>
              <a:rPr lang="en-US" sz="1600" dirty="0" err="1"/>
              <a:t>análisis</a:t>
            </a:r>
            <a:r>
              <a:rPr lang="en-US" sz="1600" dirty="0"/>
              <a:t> de </a:t>
            </a:r>
            <a:r>
              <a:rPr lang="en-US" sz="1600" dirty="0" err="1"/>
              <a:t>los</a:t>
            </a:r>
            <a:r>
              <a:rPr lang="en-US" sz="1600" dirty="0"/>
              <a:t> </a:t>
            </a:r>
            <a:r>
              <a:rPr lang="en-US" sz="1600" dirty="0" err="1"/>
              <a:t>costos</a:t>
            </a:r>
            <a:r>
              <a:rPr lang="en-US" sz="1600" dirty="0"/>
              <a:t> </a:t>
            </a:r>
            <a:r>
              <a:rPr lang="en-US" sz="1600" dirty="0" err="1"/>
              <a:t>asociados</a:t>
            </a:r>
            <a:r>
              <a:rPr lang="en-US" sz="1600" dirty="0"/>
              <a:t> con la </a:t>
            </a:r>
            <a:r>
              <a:rPr lang="en-US" sz="1600" dirty="0" err="1"/>
              <a:t>puesta</a:t>
            </a:r>
            <a:r>
              <a:rPr lang="en-US" sz="1600" dirty="0"/>
              <a:t> </a:t>
            </a:r>
            <a:r>
              <a:rPr lang="en-US" sz="1600" dirty="0" err="1"/>
              <a:t>en</a:t>
            </a:r>
            <a:r>
              <a:rPr lang="en-US" sz="1600" dirty="0"/>
              <a:t> </a:t>
            </a:r>
            <a:r>
              <a:rPr lang="en-US" sz="1600" dirty="0" err="1"/>
              <a:t>práctica</a:t>
            </a:r>
            <a:r>
              <a:rPr lang="en-US" sz="1600" dirty="0"/>
              <a:t> de </a:t>
            </a:r>
            <a:r>
              <a:rPr lang="en-US" sz="1600" dirty="0" err="1"/>
              <a:t>nuevas</a:t>
            </a:r>
            <a:r>
              <a:rPr lang="en-US" sz="1600" dirty="0"/>
              <a:t> </a:t>
            </a:r>
            <a:r>
              <a:rPr lang="en-US" sz="1600" dirty="0" err="1"/>
              <a:t>políticas</a:t>
            </a:r>
            <a:r>
              <a:rPr lang="en-US" sz="1600" dirty="0"/>
              <a:t>, </a:t>
            </a:r>
            <a:r>
              <a:rPr lang="en-US" sz="1600" dirty="0" err="1"/>
              <a:t>procedimientos</a:t>
            </a:r>
            <a:r>
              <a:rPr lang="en-US" sz="1600" dirty="0"/>
              <a:t>, </a:t>
            </a:r>
            <a:r>
              <a:rPr lang="en-US" sz="1600" dirty="0" err="1"/>
              <a:t>equipos</a:t>
            </a:r>
            <a:r>
              <a:rPr lang="en-US" sz="1600" dirty="0"/>
              <a:t>, etc. es un </a:t>
            </a:r>
            <a:r>
              <a:rPr lang="en-US" sz="1600" dirty="0" err="1"/>
              <a:t>proceso</a:t>
            </a:r>
            <a:r>
              <a:rPr lang="en-US" sz="1600" dirty="0"/>
              <a:t> </a:t>
            </a:r>
            <a:r>
              <a:rPr lang="en-US" sz="1600" dirty="0" err="1"/>
              <a:t>necesario</a:t>
            </a:r>
            <a:r>
              <a:rPr lang="en-US" sz="1600" dirty="0"/>
              <a:t> para </a:t>
            </a:r>
            <a:r>
              <a:rPr lang="en-US" sz="1600" dirty="0" err="1"/>
              <a:t>tomar</a:t>
            </a:r>
            <a:r>
              <a:rPr lang="en-US" sz="1600" dirty="0"/>
              <a:t> </a:t>
            </a:r>
            <a:r>
              <a:rPr lang="en-US" sz="1600" dirty="0" err="1"/>
              <a:t>una</a:t>
            </a:r>
            <a:r>
              <a:rPr lang="en-US" sz="1600" dirty="0"/>
              <a:t> </a:t>
            </a:r>
            <a:r>
              <a:rPr lang="en-US" sz="1600" dirty="0" err="1"/>
              <a:t>decisión</a:t>
            </a:r>
            <a:r>
              <a:rPr lang="en-US" sz="1600" dirty="0"/>
              <a:t> </a:t>
            </a:r>
            <a:r>
              <a:rPr lang="en-US" sz="1600" dirty="0" err="1"/>
              <a:t>informada</a:t>
            </a:r>
            <a:r>
              <a:rPr lang="en-US" sz="1600" dirty="0"/>
              <a:t> </a:t>
            </a:r>
            <a:r>
              <a:rPr lang="en-US" sz="1600" dirty="0" err="1"/>
              <a:t>sobre</a:t>
            </a:r>
            <a:r>
              <a:rPr lang="en-US" sz="1600" dirty="0"/>
              <a:t> lo que la </a:t>
            </a:r>
            <a:r>
              <a:rPr lang="en-US" sz="1600" dirty="0" err="1"/>
              <a:t>empresa</a:t>
            </a:r>
            <a:r>
              <a:rPr lang="en-US" sz="1600" dirty="0"/>
              <a:t> </a:t>
            </a:r>
            <a:r>
              <a:rPr lang="en-US" sz="1600" dirty="0" err="1"/>
              <a:t>puede</a:t>
            </a:r>
            <a:r>
              <a:rPr lang="en-US" sz="1600" dirty="0"/>
              <a:t> </a:t>
            </a:r>
            <a:r>
              <a:rPr lang="en-US" sz="1600" dirty="0" err="1"/>
              <a:t>permitirse</a:t>
            </a:r>
            <a:r>
              <a:rPr lang="en-US" sz="1600" dirty="0"/>
              <a:t> </a:t>
            </a:r>
            <a:r>
              <a:rPr lang="en-US" sz="1600" dirty="0" err="1"/>
              <a:t>en</a:t>
            </a:r>
            <a:r>
              <a:rPr lang="en-US" sz="1600" dirty="0"/>
              <a:t> </a:t>
            </a:r>
            <a:r>
              <a:rPr lang="en-US" sz="1600" dirty="0" err="1"/>
              <a:t>cuanto</a:t>
            </a:r>
            <a:r>
              <a:rPr lang="en-US" sz="1600" dirty="0"/>
              <a:t> a </a:t>
            </a:r>
            <a:r>
              <a:rPr lang="en-US" sz="1600" dirty="0" err="1"/>
              <a:t>soluciones</a:t>
            </a:r>
            <a:r>
              <a:rPr lang="en-US" sz="1600" dirty="0"/>
              <a:t> a </a:t>
            </a:r>
            <a:r>
              <a:rPr lang="en-US" sz="1600" dirty="0" err="1"/>
              <a:t>corto</a:t>
            </a:r>
            <a:r>
              <a:rPr lang="en-US" sz="1600" dirty="0"/>
              <a:t> y largo </a:t>
            </a:r>
            <a:r>
              <a:rPr lang="en-US" sz="1600" dirty="0" err="1"/>
              <a:t>plazo</a:t>
            </a:r>
            <a:r>
              <a:rPr lang="en-US" sz="1600" dirty="0"/>
              <a:t>. La </a:t>
            </a:r>
            <a:r>
              <a:rPr lang="en-US" sz="1600" dirty="0" err="1"/>
              <a:t>información</a:t>
            </a:r>
            <a:r>
              <a:rPr lang="en-US" sz="1600" dirty="0"/>
              <a:t> </a:t>
            </a:r>
            <a:r>
              <a:rPr lang="en-US" sz="1600" dirty="0" err="1"/>
              <a:t>sobre</a:t>
            </a:r>
            <a:r>
              <a:rPr lang="en-US" sz="1600" dirty="0"/>
              <a:t> </a:t>
            </a:r>
            <a:r>
              <a:rPr lang="en-US" sz="1600" dirty="0" err="1"/>
              <a:t>costos</a:t>
            </a:r>
            <a:r>
              <a:rPr lang="en-US" sz="1600" dirty="0"/>
              <a:t> y </a:t>
            </a:r>
            <a:r>
              <a:rPr lang="en-US" sz="1600" dirty="0" err="1"/>
              <a:t>beneficios</a:t>
            </a:r>
            <a:r>
              <a:rPr lang="en-US" sz="1600" dirty="0"/>
              <a:t> </a:t>
            </a:r>
            <a:r>
              <a:rPr lang="en-US" sz="1600" dirty="0" err="1"/>
              <a:t>debe</a:t>
            </a:r>
            <a:r>
              <a:rPr lang="en-US" sz="1600" dirty="0"/>
              <a:t> </a:t>
            </a:r>
            <a:r>
              <a:rPr lang="en-US" sz="1600" dirty="0" err="1"/>
              <a:t>incluirse</a:t>
            </a:r>
            <a:r>
              <a:rPr lang="en-US" sz="1600" dirty="0"/>
              <a:t> </a:t>
            </a:r>
            <a:r>
              <a:rPr lang="en-US" sz="1600" dirty="0" err="1"/>
              <a:t>siempre</a:t>
            </a:r>
            <a:r>
              <a:rPr lang="en-US" sz="1600" dirty="0"/>
              <a:t> </a:t>
            </a:r>
            <a:r>
              <a:rPr lang="en-US" sz="1600" dirty="0" err="1"/>
              <a:t>en</a:t>
            </a:r>
            <a:r>
              <a:rPr lang="en-US" sz="1600" dirty="0"/>
              <a:t> la </a:t>
            </a:r>
            <a:r>
              <a:rPr lang="en-US" sz="1600" dirty="0" err="1"/>
              <a:t>recomendación</a:t>
            </a:r>
            <a:r>
              <a:rPr lang="en-US" sz="1600" dirty="0"/>
              <a:t>. </a:t>
            </a:r>
            <a:r>
              <a:rPr lang="en-US" sz="1600" dirty="0" err="1"/>
              <a:t>Veamos</a:t>
            </a:r>
            <a:r>
              <a:rPr lang="en-US" sz="1600" dirty="0"/>
              <a:t> un poco </a:t>
            </a:r>
            <a:r>
              <a:rPr lang="en-US" sz="1600" dirty="0" err="1"/>
              <a:t>más</a:t>
            </a:r>
            <a:r>
              <a:rPr lang="en-US" sz="1600" dirty="0"/>
              <a:t> de </a:t>
            </a:r>
            <a:r>
              <a:rPr lang="en-US" sz="1600" dirty="0" err="1"/>
              <a:t>cerca</a:t>
            </a:r>
            <a:r>
              <a:rPr lang="en-US" sz="1600" dirty="0"/>
              <a:t> </a:t>
            </a:r>
            <a:r>
              <a:rPr lang="en-US" sz="1600" dirty="0" err="1"/>
              <a:t>los</a:t>
            </a:r>
            <a:r>
              <a:rPr lang="en-US" sz="1600" dirty="0"/>
              <a:t> </a:t>
            </a:r>
            <a:r>
              <a:rPr lang="en-US" sz="1600" dirty="0" err="1"/>
              <a:t>costos</a:t>
            </a:r>
            <a:r>
              <a:rPr lang="en-US" sz="1600" dirty="0"/>
              <a:t> </a:t>
            </a:r>
            <a:r>
              <a:rPr lang="en-US" sz="1600" dirty="0" err="1"/>
              <a:t>frente</a:t>
            </a:r>
            <a:r>
              <a:rPr lang="en-US" sz="1600" dirty="0"/>
              <a:t> a </a:t>
            </a:r>
            <a:r>
              <a:rPr lang="en-US" sz="1600" dirty="0" err="1"/>
              <a:t>los</a:t>
            </a:r>
            <a:r>
              <a:rPr lang="en-US" sz="1600" dirty="0"/>
              <a:t> </a:t>
            </a:r>
            <a:r>
              <a:rPr lang="en-US" sz="1600" dirty="0" err="1"/>
              <a:t>beneficios</a:t>
            </a:r>
            <a:r>
              <a:rPr lang="en-US" sz="1600" dirty="0"/>
              <a:t> </a:t>
            </a:r>
            <a:r>
              <a:rPr lang="en-US" sz="1600" dirty="0" err="1"/>
              <a:t>en</a:t>
            </a:r>
            <a:r>
              <a:rPr lang="en-US" sz="1600" dirty="0"/>
              <a:t> la </a:t>
            </a:r>
            <a:r>
              <a:rPr lang="en-US" sz="1600" dirty="0" err="1"/>
              <a:t>siguiente</a:t>
            </a:r>
            <a:r>
              <a:rPr lang="en-US" sz="1600" dirty="0"/>
              <a:t> </a:t>
            </a:r>
            <a:r>
              <a:rPr lang="en-US" sz="1600" dirty="0" err="1"/>
              <a:t>diapositiva</a:t>
            </a:r>
            <a:r>
              <a:rPr lang="en-US" sz="1600" dirty="0"/>
              <a:t>.</a:t>
            </a:r>
            <a:br>
              <a:rPr lang="en-US" sz="1600" dirty="0"/>
            </a:br>
            <a:endParaRPr lang="en-US" sz="1600" dirty="0"/>
          </a:p>
        </p:txBody>
      </p:sp>
      <p:pic>
        <p:nvPicPr>
          <p:cNvPr id="3" name="Picture 2" descr="Módulo 3">
            <a:extLst>
              <a:ext uri="{FF2B5EF4-FFF2-40B4-BE49-F238E27FC236}">
                <a16:creationId xmlns:a16="http://schemas.microsoft.com/office/drawing/2014/main" id="{AAE7EC66-FC62-47BD-AA47-C3242056D7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1893" y="5935440"/>
            <a:ext cx="4020478" cy="985411"/>
          </a:xfrm>
          <a:prstGeom prst="rect">
            <a:avLst/>
          </a:prstGeom>
        </p:spPr>
      </p:pic>
      <p:pic>
        <p:nvPicPr>
          <p:cNvPr id="4" name="Picture 3">
            <a:extLst>
              <a:ext uri="{FF2B5EF4-FFF2-40B4-BE49-F238E27FC236}">
                <a16:creationId xmlns:a16="http://schemas.microsoft.com/office/drawing/2014/main" id="{2D556CBC-AE32-492E-8FBD-FEFEC793AB48}"/>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9" y="0"/>
            <a:ext cx="5511808" cy="5920651"/>
          </a:xfrm>
          <a:prstGeom prst="rect">
            <a:avLst/>
          </a:prstGeom>
        </p:spPr>
      </p:pic>
      <p:sp>
        <p:nvSpPr>
          <p:cNvPr id="2" name="Google Shape;102;p2">
            <a:extLst>
              <a:ext uri="{FF2B5EF4-FFF2-40B4-BE49-F238E27FC236}">
                <a16:creationId xmlns:a16="http://schemas.microsoft.com/office/drawing/2014/main" id="{8666B852-513D-8878-0AB8-96423BDFBC47}"/>
              </a:ext>
            </a:extLst>
          </p:cNvPr>
          <p:cNvSpPr txBox="1"/>
          <p:nvPr/>
        </p:nvSpPr>
        <p:spPr>
          <a:xfrm>
            <a:off x="6746" y="5966784"/>
            <a:ext cx="7511405"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INVESTIGACIÓN DE ACCIDENTES: </a:t>
            </a:r>
            <a:br>
              <a:rPr lang="en-US" sz="2800" b="1" i="1" u="none" strike="noStrike" cap="none" dirty="0">
                <a:solidFill>
                  <a:schemeClr val="lt1"/>
                </a:solidFill>
                <a:latin typeface="Verdana"/>
                <a:ea typeface="Verdana"/>
                <a:cs typeface="Verdana"/>
                <a:sym typeface="Verdana"/>
              </a:rPr>
            </a:br>
            <a:r>
              <a:rPr lang="en-US" sz="2800" b="1" i="1" u="none" strike="noStrike" cap="none" dirty="0" err="1">
                <a:solidFill>
                  <a:schemeClr val="lt1"/>
                </a:solidFill>
                <a:latin typeface="Verdana"/>
                <a:ea typeface="Verdana"/>
                <a:cs typeface="Verdana"/>
                <a:sym typeface="Verdana"/>
              </a:rPr>
              <a:t>puesta</a:t>
            </a:r>
            <a:r>
              <a:rPr lang="en-US" sz="2800" b="1" i="1" u="none" strike="noStrike" cap="none" dirty="0">
                <a:solidFill>
                  <a:schemeClr val="lt1"/>
                </a:solidFill>
                <a:latin typeface="Verdana"/>
                <a:ea typeface="Verdana"/>
                <a:cs typeface="Verdana"/>
                <a:sym typeface="Verdana"/>
              </a:rPr>
              <a:t> </a:t>
            </a:r>
            <a:r>
              <a:rPr lang="en-US" sz="2800" b="1" i="1" u="none" strike="noStrike" cap="none" dirty="0" err="1">
                <a:solidFill>
                  <a:schemeClr val="lt1"/>
                </a:solidFill>
                <a:latin typeface="Verdana"/>
                <a:ea typeface="Verdana"/>
                <a:cs typeface="Verdana"/>
                <a:sym typeface="Verdana"/>
              </a:rPr>
              <a:t>en</a:t>
            </a:r>
            <a:r>
              <a:rPr lang="en-US" sz="2800" b="1" i="1" u="none" strike="noStrike" cap="none" dirty="0">
                <a:solidFill>
                  <a:schemeClr val="lt1"/>
                </a:solidFill>
                <a:latin typeface="Verdana"/>
                <a:ea typeface="Verdana"/>
                <a:cs typeface="Verdana"/>
                <a:sym typeface="Verdana"/>
              </a:rPr>
              <a:t> </a:t>
            </a:r>
            <a:r>
              <a:rPr lang="en-US" sz="2800" b="1" i="1" u="none" strike="noStrike" cap="none" dirty="0" err="1">
                <a:solidFill>
                  <a:schemeClr val="lt1"/>
                </a:solidFill>
                <a:latin typeface="Verdana"/>
                <a:ea typeface="Verdana"/>
                <a:cs typeface="Verdana"/>
                <a:sym typeface="Verdana"/>
              </a:rPr>
              <a:t>práctica</a:t>
            </a:r>
            <a:r>
              <a:rPr lang="en-US" sz="2800" b="1" i="1" u="none" strike="noStrike" cap="none" dirty="0">
                <a:solidFill>
                  <a:schemeClr val="lt1"/>
                </a:solidFill>
                <a:latin typeface="Verdana"/>
                <a:ea typeface="Verdana"/>
                <a:cs typeface="Verdana"/>
                <a:sym typeface="Verdana"/>
              </a:rPr>
              <a:t> de las </a:t>
            </a:r>
            <a:r>
              <a:rPr lang="en-US" sz="2800" b="1" i="1" u="none" strike="noStrike" cap="none" dirty="0" err="1">
                <a:solidFill>
                  <a:schemeClr val="lt1"/>
                </a:solidFill>
                <a:latin typeface="Verdana"/>
                <a:ea typeface="Verdana"/>
                <a:cs typeface="Verdana"/>
                <a:sym typeface="Verdana"/>
              </a:rPr>
              <a:t>soluciones</a:t>
            </a:r>
            <a:endParaRPr sz="1400" b="0" i="0" u="none" strike="noStrike" cap="none" dirty="0">
              <a:solidFill>
                <a:srgbClr val="000000"/>
              </a:solidFill>
              <a:latin typeface="Arial"/>
              <a:ea typeface="Arial"/>
              <a:cs typeface="Arial"/>
              <a:sym typeface="Arial"/>
            </a:endParaRPr>
          </a:p>
        </p:txBody>
      </p:sp>
      <p:sp>
        <p:nvSpPr>
          <p:cNvPr id="6" name="Title 5">
            <a:extLst>
              <a:ext uri="{FF2B5EF4-FFF2-40B4-BE49-F238E27FC236}">
                <a16:creationId xmlns:a16="http://schemas.microsoft.com/office/drawing/2014/main" id="{A58BBEB7-D221-2C89-18B1-82CF7096CAC2}"/>
              </a:ext>
            </a:extLst>
          </p:cNvPr>
          <p:cNvSpPr txBox="1">
            <a:spLocks noGrp="1"/>
          </p:cNvSpPr>
          <p:nvPr>
            <p:ph type="title" idx="4294967295"/>
          </p:nvPr>
        </p:nvSpPr>
        <p:spPr>
          <a:xfrm>
            <a:off x="5719157" y="222349"/>
            <a:ext cx="6157912"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err="1">
                <a:ln>
                  <a:noFill/>
                </a:ln>
                <a:solidFill>
                  <a:schemeClr val="dk1"/>
                </a:solidFill>
                <a:effectLst/>
                <a:uLnTx/>
                <a:uFillTx/>
                <a:latin typeface="+mn-lt"/>
                <a:ea typeface="Calibri"/>
                <a:cs typeface="Calibri"/>
                <a:sym typeface="Calibri"/>
              </a:rPr>
              <a:t>Preguntas</a:t>
            </a:r>
            <a:r>
              <a:rPr kumimoji="0" lang="en-US" sz="2800" b="0" i="0" u="none" strike="noStrike" kern="0" cap="none" spc="0" normalizeH="0" baseline="0" noProof="0" dirty="0">
                <a:ln>
                  <a:noFill/>
                </a:ln>
                <a:solidFill>
                  <a:schemeClr val="dk1"/>
                </a:solidFill>
                <a:effectLst/>
                <a:uLnTx/>
                <a:uFillTx/>
                <a:latin typeface="+mn-lt"/>
                <a:ea typeface="Calibri"/>
                <a:cs typeface="Calibri"/>
                <a:sym typeface="Calibri"/>
              </a:rPr>
              <a:t> clave para formular (III)</a:t>
            </a:r>
            <a:endParaRPr kumimoji="0" lang="en-US"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41960089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7" y="996749"/>
            <a:ext cx="6228334" cy="3785611"/>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4800"/>
              <a:buFont typeface="Arial"/>
              <a:buNone/>
            </a:pPr>
            <a:r>
              <a:rPr lang="en-US" sz="1600" dirty="0"/>
              <a:t>El </a:t>
            </a:r>
            <a:r>
              <a:rPr lang="en-US" sz="1600" dirty="0" err="1"/>
              <a:t>objetivo</a:t>
            </a:r>
            <a:r>
              <a:rPr lang="en-US" sz="1600" dirty="0"/>
              <a:t> de un </a:t>
            </a:r>
            <a:r>
              <a:rPr lang="en-US" sz="1600" dirty="0" err="1"/>
              <a:t>análisis</a:t>
            </a:r>
            <a:r>
              <a:rPr lang="en-US" sz="1600" dirty="0"/>
              <a:t> </a:t>
            </a:r>
            <a:r>
              <a:rPr lang="en-US" sz="1600" dirty="0" err="1"/>
              <a:t>costo-beneficio</a:t>
            </a:r>
            <a:r>
              <a:rPr lang="en-US" sz="1600" dirty="0"/>
              <a:t> es </a:t>
            </a:r>
            <a:r>
              <a:rPr lang="en-US" sz="1600" dirty="0" err="1"/>
              <a:t>contrastar</a:t>
            </a:r>
            <a:r>
              <a:rPr lang="en-US" sz="1600" dirty="0"/>
              <a:t> </a:t>
            </a:r>
            <a:r>
              <a:rPr lang="en-US" sz="1600" dirty="0" err="1"/>
              <a:t>el</a:t>
            </a:r>
            <a:r>
              <a:rPr lang="en-US" sz="1600" dirty="0"/>
              <a:t> </a:t>
            </a:r>
            <a:r>
              <a:rPr lang="en-US" sz="1600" dirty="0" err="1"/>
              <a:t>costo</a:t>
            </a:r>
            <a:r>
              <a:rPr lang="en-US" sz="1600" dirty="0"/>
              <a:t> </a:t>
            </a:r>
            <a:r>
              <a:rPr lang="en-US" sz="1600" dirty="0" err="1"/>
              <a:t>relativamente</a:t>
            </a:r>
            <a:r>
              <a:rPr lang="en-US" sz="1600" dirty="0"/>
              <a:t> alto/</a:t>
            </a:r>
            <a:r>
              <a:rPr lang="en-US" sz="1600" dirty="0" err="1"/>
              <a:t>beneficio</a:t>
            </a:r>
            <a:r>
              <a:rPr lang="en-US" sz="1600" dirty="0"/>
              <a:t> bajo </a:t>
            </a:r>
            <a:r>
              <a:rPr lang="en-US" sz="1600" dirty="0" err="1"/>
              <a:t>si</a:t>
            </a:r>
            <a:r>
              <a:rPr lang="en-US" sz="1600" dirty="0"/>
              <a:t> no se </a:t>
            </a:r>
            <a:r>
              <a:rPr lang="en-US" sz="1600" dirty="0" err="1"/>
              <a:t>elimina</a:t>
            </a:r>
            <a:r>
              <a:rPr lang="en-US" sz="1600" dirty="0"/>
              <a:t> la </a:t>
            </a:r>
            <a:r>
              <a:rPr lang="en-US" sz="1600" dirty="0" err="1"/>
              <a:t>condición</a:t>
            </a:r>
            <a:r>
              <a:rPr lang="en-US" sz="1600" dirty="0"/>
              <a:t> </a:t>
            </a:r>
            <a:r>
              <a:rPr lang="en-US" sz="1600" dirty="0" err="1"/>
              <a:t>insegura</a:t>
            </a:r>
            <a:r>
              <a:rPr lang="en-US" sz="1600" dirty="0"/>
              <a:t> con </a:t>
            </a:r>
            <a:r>
              <a:rPr lang="en-US" sz="1600" dirty="0" err="1"/>
              <a:t>el</a:t>
            </a:r>
            <a:r>
              <a:rPr lang="en-US" sz="1600" dirty="0"/>
              <a:t> </a:t>
            </a:r>
            <a:r>
              <a:rPr lang="en-US" sz="1600" dirty="0" err="1"/>
              <a:t>costo</a:t>
            </a:r>
            <a:r>
              <a:rPr lang="en-US" sz="1600" dirty="0"/>
              <a:t> bajo/</a:t>
            </a:r>
            <a:r>
              <a:rPr lang="en-US" sz="1600" dirty="0" err="1"/>
              <a:t>beneficio</a:t>
            </a:r>
            <a:r>
              <a:rPr lang="en-US" sz="1600" dirty="0"/>
              <a:t> alto </a:t>
            </a:r>
            <a:r>
              <a:rPr lang="en-US" sz="1600" dirty="0" err="1"/>
              <a:t>si</a:t>
            </a:r>
            <a:r>
              <a:rPr lang="en-US" sz="1600" dirty="0"/>
              <a:t> la </a:t>
            </a:r>
            <a:r>
              <a:rPr lang="en-US" sz="1600" dirty="0" err="1"/>
              <a:t>condición</a:t>
            </a:r>
            <a:r>
              <a:rPr lang="en-US" sz="1600" dirty="0"/>
              <a:t> </a:t>
            </a:r>
            <a:r>
              <a:rPr lang="en-US" sz="1600" dirty="0" err="1"/>
              <a:t>insegura</a:t>
            </a:r>
            <a:r>
              <a:rPr lang="en-US" sz="1600" dirty="0"/>
              <a:t> </a:t>
            </a:r>
            <a:r>
              <a:rPr lang="en-US" sz="1600" dirty="0" err="1"/>
              <a:t>sí</a:t>
            </a:r>
            <a:r>
              <a:rPr lang="en-US" sz="1600" dirty="0"/>
              <a:t> se </a:t>
            </a:r>
            <a:r>
              <a:rPr lang="en-US" sz="1600" dirty="0" err="1"/>
              <a:t>elimina</a:t>
            </a:r>
            <a:r>
              <a:rPr lang="en-US" sz="1600" dirty="0"/>
              <a:t>.</a:t>
            </a:r>
          </a:p>
          <a:p>
            <a:pPr marL="0" marR="0" lvl="0" indent="0" rtl="0">
              <a:lnSpc>
                <a:spcPct val="100000"/>
              </a:lnSpc>
              <a:spcBef>
                <a:spcPts val="0"/>
              </a:spcBef>
              <a:spcAft>
                <a:spcPts val="0"/>
              </a:spcAft>
              <a:buClr>
                <a:srgbClr val="000000"/>
              </a:buClr>
              <a:buSzPts val="4800"/>
              <a:buFont typeface="Arial"/>
              <a:buNone/>
            </a:pPr>
            <a:endParaRPr lang="en-US" sz="1600" dirty="0"/>
          </a:p>
          <a:p>
            <a:pPr marL="0" marR="0" lvl="0" indent="0" rtl="0">
              <a:lnSpc>
                <a:spcPct val="100000"/>
              </a:lnSpc>
              <a:spcBef>
                <a:spcPts val="0"/>
              </a:spcBef>
              <a:spcAft>
                <a:spcPts val="0"/>
              </a:spcAft>
              <a:buClr>
                <a:srgbClr val="000000"/>
              </a:buClr>
              <a:buSzPts val="4800"/>
              <a:buFont typeface="Arial"/>
              <a:buNone/>
            </a:pPr>
            <a:r>
              <a:rPr lang="en-US" sz="1600" dirty="0"/>
              <a:t>Se </a:t>
            </a:r>
            <a:r>
              <a:rPr lang="en-US" sz="1600" dirty="0" err="1"/>
              <a:t>debe</a:t>
            </a:r>
            <a:r>
              <a:rPr lang="en-US" sz="1600" dirty="0"/>
              <a:t> </a:t>
            </a:r>
            <a:r>
              <a:rPr lang="en-US" sz="1600" dirty="0" err="1"/>
              <a:t>tener</a:t>
            </a:r>
            <a:r>
              <a:rPr lang="en-US" sz="1600" dirty="0"/>
              <a:t> </a:t>
            </a:r>
            <a:r>
              <a:rPr lang="en-US" sz="1600" dirty="0" err="1"/>
              <a:t>en</a:t>
            </a:r>
            <a:r>
              <a:rPr lang="en-US" sz="1600" dirty="0"/>
              <a:t> </a:t>
            </a:r>
            <a:r>
              <a:rPr lang="en-US" sz="1600" dirty="0" err="1"/>
              <a:t>cuenta</a:t>
            </a:r>
            <a:r>
              <a:rPr lang="en-US" sz="1600" dirty="0"/>
              <a:t> la gran </a:t>
            </a:r>
            <a:r>
              <a:rPr lang="en-US" sz="1600" dirty="0" err="1"/>
              <a:t>cantidad</a:t>
            </a:r>
            <a:r>
              <a:rPr lang="en-US" sz="1600" dirty="0"/>
              <a:t> de </a:t>
            </a:r>
            <a:r>
              <a:rPr lang="en-US" sz="1600" dirty="0" err="1"/>
              <a:t>costos</a:t>
            </a:r>
            <a:r>
              <a:rPr lang="en-US" sz="1600" dirty="0"/>
              <a:t> </a:t>
            </a:r>
            <a:r>
              <a:rPr lang="en-US" sz="1600" dirty="0" err="1"/>
              <a:t>ocultos</a:t>
            </a:r>
            <a:r>
              <a:rPr lang="en-US" sz="1600" dirty="0"/>
              <a:t> o </a:t>
            </a:r>
            <a:r>
              <a:rPr lang="en-US" sz="1600" dirty="0" err="1"/>
              <a:t>indirectos</a:t>
            </a:r>
            <a:r>
              <a:rPr lang="en-US" sz="1600" dirty="0"/>
              <a:t> </a:t>
            </a:r>
            <a:r>
              <a:rPr lang="en-US" sz="1600" dirty="0" err="1"/>
              <a:t>relacionados</a:t>
            </a:r>
            <a:r>
              <a:rPr lang="en-US" sz="1600" dirty="0"/>
              <a:t> con un </a:t>
            </a:r>
            <a:r>
              <a:rPr lang="en-US" sz="1600" dirty="0" err="1"/>
              <a:t>accidente</a:t>
            </a:r>
            <a:r>
              <a:rPr lang="en-US" sz="1600" dirty="0"/>
              <a:t>. Como </a:t>
            </a:r>
            <a:r>
              <a:rPr lang="en-US" sz="1600" dirty="0" err="1"/>
              <a:t>muestra</a:t>
            </a:r>
            <a:r>
              <a:rPr lang="en-US" sz="1600" dirty="0"/>
              <a:t> la imagen de la </a:t>
            </a:r>
            <a:r>
              <a:rPr lang="en-US" sz="1600" dirty="0" err="1"/>
              <a:t>izquierda</a:t>
            </a:r>
            <a:r>
              <a:rPr lang="en-US" sz="1600" dirty="0"/>
              <a:t>, </a:t>
            </a:r>
            <a:r>
              <a:rPr lang="en-US" sz="1600" dirty="0" err="1"/>
              <a:t>los</a:t>
            </a:r>
            <a:r>
              <a:rPr lang="en-US" sz="1600" dirty="0"/>
              <a:t> </a:t>
            </a:r>
            <a:r>
              <a:rPr lang="en-US" sz="1600" dirty="0" err="1"/>
              <a:t>costos</a:t>
            </a:r>
            <a:r>
              <a:rPr lang="en-US" sz="1600" dirty="0"/>
              <a:t> </a:t>
            </a:r>
            <a:r>
              <a:rPr lang="en-US" sz="1600" dirty="0" err="1"/>
              <a:t>iniciales</a:t>
            </a:r>
            <a:r>
              <a:rPr lang="en-US" sz="1600" dirty="0"/>
              <a:t> de la </a:t>
            </a:r>
            <a:r>
              <a:rPr lang="en-US" sz="1600" dirty="0" err="1"/>
              <a:t>lesión</a:t>
            </a:r>
            <a:r>
              <a:rPr lang="en-US" sz="1600" dirty="0"/>
              <a:t>, </a:t>
            </a:r>
            <a:r>
              <a:rPr lang="en-US" sz="1600" dirty="0" err="1"/>
              <a:t>el</a:t>
            </a:r>
            <a:r>
              <a:rPr lang="en-US" sz="1600" dirty="0"/>
              <a:t> </a:t>
            </a:r>
            <a:r>
              <a:rPr lang="en-US" sz="1600" dirty="0" err="1"/>
              <a:t>pago</a:t>
            </a:r>
            <a:r>
              <a:rPr lang="en-US" sz="1600" dirty="0"/>
              <a:t> </a:t>
            </a:r>
            <a:r>
              <a:rPr lang="en-US" sz="1600" dirty="0" err="1"/>
              <a:t>por</a:t>
            </a:r>
            <a:r>
              <a:rPr lang="en-US" sz="1600" dirty="0"/>
              <a:t> </a:t>
            </a:r>
            <a:r>
              <a:rPr lang="en-US" sz="1600" dirty="0" err="1"/>
              <a:t>enfermedad</a:t>
            </a:r>
            <a:r>
              <a:rPr lang="en-US" sz="1600" dirty="0"/>
              <a:t> y </a:t>
            </a:r>
            <a:r>
              <a:rPr lang="en-US" sz="1600" dirty="0" err="1"/>
              <a:t>los</a:t>
            </a:r>
            <a:r>
              <a:rPr lang="en-US" sz="1600" dirty="0"/>
              <a:t> </a:t>
            </a:r>
            <a:r>
              <a:rPr lang="en-US" sz="1600" dirty="0" err="1"/>
              <a:t>daños</a:t>
            </a:r>
            <a:r>
              <a:rPr lang="en-US" sz="1600" dirty="0"/>
              <a:t> </a:t>
            </a:r>
            <a:r>
              <a:rPr lang="en-US" sz="1600" dirty="0" err="1"/>
              <a:t>en</a:t>
            </a:r>
            <a:r>
              <a:rPr lang="en-US" sz="1600" dirty="0"/>
              <a:t> </a:t>
            </a:r>
            <a:r>
              <a:rPr lang="en-US" sz="1600" dirty="0" err="1"/>
              <a:t>los</a:t>
            </a:r>
            <a:r>
              <a:rPr lang="en-US" sz="1600" dirty="0"/>
              <a:t> </a:t>
            </a:r>
            <a:r>
              <a:rPr lang="en-US" sz="1600" dirty="0" err="1"/>
              <a:t>equipos</a:t>
            </a:r>
            <a:r>
              <a:rPr lang="en-US" sz="1600" dirty="0"/>
              <a:t> son solo la </a:t>
            </a:r>
            <a:r>
              <a:rPr lang="en-US" sz="1600" dirty="0" err="1"/>
              <a:t>punta</a:t>
            </a:r>
            <a:r>
              <a:rPr lang="en-US" sz="1600" dirty="0"/>
              <a:t> del iceberg </a:t>
            </a:r>
            <a:r>
              <a:rPr lang="en-US" sz="1600" dirty="0" err="1"/>
              <a:t>cuando</a:t>
            </a:r>
            <a:r>
              <a:rPr lang="en-US" sz="1600" dirty="0"/>
              <a:t> se </a:t>
            </a:r>
            <a:r>
              <a:rPr lang="en-US" sz="1600" dirty="0" err="1"/>
              <a:t>trata</a:t>
            </a:r>
            <a:r>
              <a:rPr lang="en-US" sz="1600" dirty="0"/>
              <a:t> de lo que la </a:t>
            </a:r>
            <a:r>
              <a:rPr lang="en-US" sz="1600" dirty="0" err="1"/>
              <a:t>empresa</a:t>
            </a:r>
            <a:r>
              <a:rPr lang="en-US" sz="1600" dirty="0"/>
              <a:t> </a:t>
            </a:r>
            <a:r>
              <a:rPr lang="en-US" sz="1600" dirty="0" err="1"/>
              <a:t>pagará</a:t>
            </a:r>
            <a:r>
              <a:rPr lang="en-US" sz="1600" dirty="0"/>
              <a:t> </a:t>
            </a:r>
            <a:r>
              <a:rPr lang="en-US" sz="1600" dirty="0" err="1"/>
              <a:t>por</a:t>
            </a:r>
            <a:r>
              <a:rPr lang="en-US" sz="1600" dirty="0"/>
              <a:t> </a:t>
            </a:r>
            <a:r>
              <a:rPr lang="en-US" sz="1600" dirty="0" err="1"/>
              <a:t>el</a:t>
            </a:r>
            <a:r>
              <a:rPr lang="en-US" sz="1600" dirty="0"/>
              <a:t> </a:t>
            </a:r>
            <a:r>
              <a:rPr lang="en-US" sz="1600" dirty="0" err="1"/>
              <a:t>accidente</a:t>
            </a:r>
            <a:r>
              <a:rPr lang="en-US" sz="1600" dirty="0"/>
              <a:t>. </a:t>
            </a:r>
            <a:r>
              <a:rPr lang="en-US" sz="1600" dirty="0" err="1"/>
              <a:t>Cuando</a:t>
            </a:r>
            <a:r>
              <a:rPr lang="en-US" sz="1600" dirty="0"/>
              <a:t> se </a:t>
            </a:r>
            <a:r>
              <a:rPr lang="en-US" sz="1600" dirty="0" err="1"/>
              <a:t>mira</a:t>
            </a:r>
            <a:r>
              <a:rPr lang="en-US" sz="1600" dirty="0"/>
              <a:t> </a:t>
            </a:r>
            <a:r>
              <a:rPr lang="en-US" sz="1600" dirty="0" err="1"/>
              <a:t>por</a:t>
            </a:r>
            <a:r>
              <a:rPr lang="en-US" sz="1600" dirty="0"/>
              <a:t> </a:t>
            </a:r>
            <a:r>
              <a:rPr lang="en-US" sz="1600" dirty="0" err="1"/>
              <a:t>debajo</a:t>
            </a:r>
            <a:r>
              <a:rPr lang="en-US" sz="1600" dirty="0"/>
              <a:t> de la </a:t>
            </a:r>
            <a:r>
              <a:rPr lang="en-US" sz="1600" dirty="0" err="1"/>
              <a:t>superficie</a:t>
            </a:r>
            <a:r>
              <a:rPr lang="en-US" sz="1600" dirty="0"/>
              <a:t>, se </a:t>
            </a:r>
            <a:r>
              <a:rPr lang="en-US" sz="1600" dirty="0" err="1"/>
              <a:t>descubren</a:t>
            </a:r>
            <a:r>
              <a:rPr lang="en-US" sz="1600" dirty="0"/>
              <a:t> </a:t>
            </a:r>
            <a:r>
              <a:rPr lang="en-US" sz="1600" dirty="0" err="1"/>
              <a:t>los</a:t>
            </a:r>
            <a:r>
              <a:rPr lang="en-US" sz="1600" dirty="0"/>
              <a:t> </a:t>
            </a:r>
            <a:r>
              <a:rPr lang="en-US" sz="1600" dirty="0" err="1"/>
              <a:t>costos</a:t>
            </a:r>
            <a:r>
              <a:rPr lang="en-US" sz="1600" dirty="0"/>
              <a:t> </a:t>
            </a:r>
            <a:r>
              <a:rPr lang="en-US" sz="1600" dirty="0" err="1"/>
              <a:t>relacionados</a:t>
            </a:r>
            <a:r>
              <a:rPr lang="en-US" sz="1600" dirty="0"/>
              <a:t> con las </a:t>
            </a:r>
            <a:r>
              <a:rPr lang="en-US" sz="1600" dirty="0" err="1"/>
              <a:t>pérdidas</a:t>
            </a:r>
            <a:r>
              <a:rPr lang="en-US" sz="1600" dirty="0"/>
              <a:t> de </a:t>
            </a:r>
            <a:r>
              <a:rPr lang="en-US" sz="1600" dirty="0" err="1"/>
              <a:t>tiempo</a:t>
            </a:r>
            <a:r>
              <a:rPr lang="en-US" sz="1600" dirty="0"/>
              <a:t>, </a:t>
            </a:r>
            <a:r>
              <a:rPr lang="en-US" sz="1600" dirty="0" err="1"/>
              <a:t>los</a:t>
            </a:r>
            <a:r>
              <a:rPr lang="en-US" sz="1600" dirty="0"/>
              <a:t> </a:t>
            </a:r>
            <a:r>
              <a:rPr lang="en-US" sz="1600" dirty="0" err="1"/>
              <a:t>retrasos</a:t>
            </a:r>
            <a:r>
              <a:rPr lang="en-US" sz="1600" dirty="0"/>
              <a:t> </a:t>
            </a:r>
            <a:r>
              <a:rPr lang="en-US" sz="1600" dirty="0" err="1"/>
              <a:t>en</a:t>
            </a:r>
            <a:r>
              <a:rPr lang="en-US" sz="1600" dirty="0"/>
              <a:t> la </a:t>
            </a:r>
            <a:r>
              <a:rPr lang="en-US" sz="1600" dirty="0" err="1"/>
              <a:t>producción</a:t>
            </a:r>
            <a:r>
              <a:rPr lang="en-US" sz="1600" dirty="0"/>
              <a:t>, </a:t>
            </a:r>
            <a:r>
              <a:rPr lang="en-US" sz="1600" dirty="0" err="1"/>
              <a:t>los</a:t>
            </a:r>
            <a:r>
              <a:rPr lang="en-US" sz="1600" dirty="0"/>
              <a:t> </a:t>
            </a:r>
            <a:r>
              <a:rPr lang="en-US" sz="1600" dirty="0" err="1"/>
              <a:t>costos</a:t>
            </a:r>
            <a:r>
              <a:rPr lang="en-US" sz="1600" dirty="0"/>
              <a:t> </a:t>
            </a:r>
            <a:r>
              <a:rPr lang="en-US" sz="1600" dirty="0" err="1"/>
              <a:t>legales</a:t>
            </a:r>
            <a:r>
              <a:rPr lang="en-US" sz="1600" dirty="0"/>
              <a:t>, las </a:t>
            </a:r>
            <a:r>
              <a:rPr lang="en-US" sz="1600" dirty="0" err="1"/>
              <a:t>multas</a:t>
            </a:r>
            <a:r>
              <a:rPr lang="en-US" sz="1600" dirty="0"/>
              <a:t>, </a:t>
            </a:r>
            <a:r>
              <a:rPr lang="en-US" sz="1600" dirty="0" err="1"/>
              <a:t>el</a:t>
            </a:r>
            <a:r>
              <a:rPr lang="en-US" sz="1600" dirty="0"/>
              <a:t> </a:t>
            </a:r>
            <a:r>
              <a:rPr lang="en-US" sz="1600" dirty="0" err="1"/>
              <a:t>aumento</a:t>
            </a:r>
            <a:r>
              <a:rPr lang="en-US" sz="1600" dirty="0"/>
              <a:t> </a:t>
            </a:r>
            <a:r>
              <a:rPr lang="en-US" sz="1600" dirty="0" err="1"/>
              <a:t>potencial</a:t>
            </a:r>
            <a:r>
              <a:rPr lang="en-US" sz="1600" dirty="0"/>
              <a:t> de las </a:t>
            </a:r>
            <a:r>
              <a:rPr lang="en-US" sz="1600" dirty="0" err="1"/>
              <a:t>cuotas</a:t>
            </a:r>
            <a:r>
              <a:rPr lang="en-US" sz="1600" dirty="0"/>
              <a:t> de </a:t>
            </a:r>
            <a:r>
              <a:rPr lang="en-US" sz="1600" dirty="0" err="1"/>
              <a:t>los</a:t>
            </a:r>
            <a:r>
              <a:rPr lang="en-US" sz="1600" dirty="0"/>
              <a:t> </a:t>
            </a:r>
            <a:r>
              <a:rPr lang="en-US" sz="1600" dirty="0" err="1"/>
              <a:t>seguros</a:t>
            </a:r>
            <a:r>
              <a:rPr lang="en-US" sz="1600" dirty="0"/>
              <a:t> y las </a:t>
            </a:r>
            <a:r>
              <a:rPr lang="en-US" sz="1600" dirty="0" err="1"/>
              <a:t>indemnizaciones</a:t>
            </a:r>
            <a:r>
              <a:rPr lang="en-US" sz="1600" dirty="0"/>
              <a:t> de </a:t>
            </a:r>
            <a:r>
              <a:rPr lang="en-US" sz="1600" dirty="0" err="1"/>
              <a:t>los</a:t>
            </a:r>
            <a:r>
              <a:rPr lang="en-US" sz="1600" dirty="0"/>
              <a:t> </a:t>
            </a:r>
            <a:r>
              <a:rPr lang="en-US" sz="1600" dirty="0" err="1"/>
              <a:t>trabajadores</a:t>
            </a:r>
            <a:r>
              <a:rPr lang="en-US" sz="1600" dirty="0"/>
              <a:t>, ¡y </a:t>
            </a:r>
            <a:r>
              <a:rPr lang="en-US" sz="1600" dirty="0" err="1"/>
              <a:t>mucho</a:t>
            </a:r>
            <a:r>
              <a:rPr lang="en-US" sz="1600" dirty="0"/>
              <a:t> </a:t>
            </a:r>
            <a:r>
              <a:rPr lang="en-US" sz="1600" dirty="0" err="1"/>
              <a:t>más</a:t>
            </a:r>
            <a:r>
              <a:rPr lang="en-US" sz="1600" dirty="0"/>
              <a:t>!</a:t>
            </a:r>
          </a:p>
        </p:txBody>
      </p:sp>
      <p:pic>
        <p:nvPicPr>
          <p:cNvPr id="3" name="Picture 2" descr="Módulo 3">
            <a:extLst>
              <a:ext uri="{FF2B5EF4-FFF2-40B4-BE49-F238E27FC236}">
                <a16:creationId xmlns:a16="http://schemas.microsoft.com/office/drawing/2014/main" id="{AAE7EC66-FC62-47BD-AA47-C3242056D7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1893" y="5935440"/>
            <a:ext cx="4020478" cy="985411"/>
          </a:xfrm>
          <a:prstGeom prst="rect">
            <a:avLst/>
          </a:prstGeom>
        </p:spPr>
      </p:pic>
      <p:pic>
        <p:nvPicPr>
          <p:cNvPr id="5" name="Picture 4" descr="ejemplo: todo accidente genera costos directos e indirectos.">
            <a:extLst>
              <a:ext uri="{FF2B5EF4-FFF2-40B4-BE49-F238E27FC236}">
                <a16:creationId xmlns:a16="http://schemas.microsoft.com/office/drawing/2014/main" id="{AFE882EE-2AC7-486F-9F45-AD6CD85065C7}"/>
              </a:ext>
            </a:extLst>
          </p:cNvPr>
          <p:cNvPicPr>
            <a:picLocks noChangeAspect="1"/>
          </p:cNvPicPr>
          <p:nvPr/>
        </p:nvPicPr>
        <p:blipFill>
          <a:blip r:embed="rId4"/>
          <a:srcRect/>
          <a:stretch/>
        </p:blipFill>
        <p:spPr>
          <a:xfrm>
            <a:off x="6746" y="0"/>
            <a:ext cx="5557475" cy="5920651"/>
          </a:xfrm>
          <a:prstGeom prst="rect">
            <a:avLst/>
          </a:prstGeom>
        </p:spPr>
      </p:pic>
      <p:sp>
        <p:nvSpPr>
          <p:cNvPr id="2" name="Google Shape;102;p2">
            <a:extLst>
              <a:ext uri="{FF2B5EF4-FFF2-40B4-BE49-F238E27FC236}">
                <a16:creationId xmlns:a16="http://schemas.microsoft.com/office/drawing/2014/main" id="{6B91793C-FC29-C7DC-48F0-A1F51F43E0F7}"/>
              </a:ext>
            </a:extLst>
          </p:cNvPr>
          <p:cNvSpPr txBox="1"/>
          <p:nvPr/>
        </p:nvSpPr>
        <p:spPr>
          <a:xfrm>
            <a:off x="6746" y="5966784"/>
            <a:ext cx="7511405"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INVESTIGACIÓN DE ACCIDENTES: </a:t>
            </a:r>
            <a:br>
              <a:rPr lang="en-US" sz="2800" b="1" i="1" u="none" strike="noStrike" cap="none" dirty="0">
                <a:solidFill>
                  <a:schemeClr val="lt1"/>
                </a:solidFill>
                <a:latin typeface="Verdana"/>
                <a:ea typeface="Verdana"/>
                <a:cs typeface="Verdana"/>
                <a:sym typeface="Verdana"/>
              </a:rPr>
            </a:br>
            <a:r>
              <a:rPr lang="en-US" sz="2800" b="1" i="1" u="none" strike="noStrike" cap="none" dirty="0" err="1">
                <a:solidFill>
                  <a:schemeClr val="lt1"/>
                </a:solidFill>
                <a:latin typeface="Verdana"/>
                <a:ea typeface="Verdana"/>
                <a:cs typeface="Verdana"/>
                <a:sym typeface="Verdana"/>
              </a:rPr>
              <a:t>puesta</a:t>
            </a:r>
            <a:r>
              <a:rPr lang="en-US" sz="2800" b="1" i="1" u="none" strike="noStrike" cap="none" dirty="0">
                <a:solidFill>
                  <a:schemeClr val="lt1"/>
                </a:solidFill>
                <a:latin typeface="Verdana"/>
                <a:ea typeface="Verdana"/>
                <a:cs typeface="Verdana"/>
                <a:sym typeface="Verdana"/>
              </a:rPr>
              <a:t> </a:t>
            </a:r>
            <a:r>
              <a:rPr lang="en-US" sz="2800" b="1" i="1" u="none" strike="noStrike" cap="none" dirty="0" err="1">
                <a:solidFill>
                  <a:schemeClr val="lt1"/>
                </a:solidFill>
                <a:latin typeface="Verdana"/>
                <a:ea typeface="Verdana"/>
                <a:cs typeface="Verdana"/>
                <a:sym typeface="Verdana"/>
              </a:rPr>
              <a:t>en</a:t>
            </a:r>
            <a:r>
              <a:rPr lang="en-US" sz="2800" b="1" i="1" u="none" strike="noStrike" cap="none" dirty="0">
                <a:solidFill>
                  <a:schemeClr val="lt1"/>
                </a:solidFill>
                <a:latin typeface="Verdana"/>
                <a:ea typeface="Verdana"/>
                <a:cs typeface="Verdana"/>
                <a:sym typeface="Verdana"/>
              </a:rPr>
              <a:t> </a:t>
            </a:r>
            <a:r>
              <a:rPr lang="en-US" sz="2800" b="1" i="1" u="none" strike="noStrike" cap="none" dirty="0" err="1">
                <a:solidFill>
                  <a:schemeClr val="lt1"/>
                </a:solidFill>
                <a:latin typeface="Verdana"/>
                <a:ea typeface="Verdana"/>
                <a:cs typeface="Verdana"/>
                <a:sym typeface="Verdana"/>
              </a:rPr>
              <a:t>práctica</a:t>
            </a:r>
            <a:r>
              <a:rPr lang="en-US" sz="2800" b="1" i="1" u="none" strike="noStrike" cap="none" dirty="0">
                <a:solidFill>
                  <a:schemeClr val="lt1"/>
                </a:solidFill>
                <a:latin typeface="Verdana"/>
                <a:ea typeface="Verdana"/>
                <a:cs typeface="Verdana"/>
                <a:sym typeface="Verdana"/>
              </a:rPr>
              <a:t> de las </a:t>
            </a:r>
            <a:r>
              <a:rPr lang="en-US" sz="2800" b="1" i="1" u="none" strike="noStrike" cap="none" dirty="0" err="1">
                <a:solidFill>
                  <a:schemeClr val="lt1"/>
                </a:solidFill>
                <a:latin typeface="Verdana"/>
                <a:ea typeface="Verdana"/>
                <a:cs typeface="Verdana"/>
                <a:sym typeface="Verdana"/>
              </a:rPr>
              <a:t>soluciones</a:t>
            </a:r>
            <a:endParaRPr sz="1400" b="0" i="0" u="none" strike="noStrike" cap="none" dirty="0">
              <a:solidFill>
                <a:srgbClr val="000000"/>
              </a:solidFill>
              <a:latin typeface="Arial"/>
              <a:ea typeface="Arial"/>
              <a:cs typeface="Arial"/>
              <a:sym typeface="Arial"/>
            </a:endParaRPr>
          </a:p>
        </p:txBody>
      </p:sp>
      <p:sp>
        <p:nvSpPr>
          <p:cNvPr id="6" name="Title 5">
            <a:extLst>
              <a:ext uri="{FF2B5EF4-FFF2-40B4-BE49-F238E27FC236}">
                <a16:creationId xmlns:a16="http://schemas.microsoft.com/office/drawing/2014/main" id="{22692A9A-984F-3EE7-A7D4-B14BE90BE09F}"/>
              </a:ext>
            </a:extLst>
          </p:cNvPr>
          <p:cNvSpPr txBox="1">
            <a:spLocks noGrp="1"/>
          </p:cNvSpPr>
          <p:nvPr>
            <p:ph type="title" idx="4294967295"/>
          </p:nvPr>
        </p:nvSpPr>
        <p:spPr>
          <a:xfrm>
            <a:off x="5719157" y="264190"/>
            <a:ext cx="5120293"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err="1">
                <a:ln>
                  <a:noFill/>
                </a:ln>
                <a:solidFill>
                  <a:schemeClr val="dk1"/>
                </a:solidFill>
                <a:effectLst/>
                <a:uLnTx/>
                <a:uFillTx/>
                <a:latin typeface="+mn-lt"/>
                <a:ea typeface="Calibri"/>
                <a:cs typeface="Calibri"/>
                <a:sym typeface="Calibri"/>
              </a:rPr>
              <a:t>Análisis</a:t>
            </a:r>
            <a:r>
              <a:rPr kumimoji="0" lang="en-US" sz="2800" b="0" i="0" u="none" strike="noStrike" kern="0" cap="none" spc="0" normalizeH="0" baseline="0" noProof="0" dirty="0">
                <a:ln>
                  <a:noFill/>
                </a:ln>
                <a:solidFill>
                  <a:schemeClr val="dk1"/>
                </a:solidFill>
                <a:effectLst/>
                <a:uLnTx/>
                <a:uFillTx/>
                <a:latin typeface="+mn-lt"/>
                <a:ea typeface="Calibri"/>
                <a:cs typeface="Calibri"/>
                <a:sym typeface="Calibri"/>
              </a:rPr>
              <a:t> </a:t>
            </a:r>
            <a:r>
              <a:rPr kumimoji="0" lang="en-US" sz="2800" b="0" i="0" u="none" strike="noStrike" kern="0" cap="none" spc="0" normalizeH="0" baseline="0" noProof="0" dirty="0" err="1">
                <a:ln>
                  <a:noFill/>
                </a:ln>
                <a:solidFill>
                  <a:schemeClr val="dk1"/>
                </a:solidFill>
                <a:effectLst/>
                <a:uLnTx/>
                <a:uFillTx/>
                <a:latin typeface="+mn-lt"/>
                <a:ea typeface="Calibri"/>
                <a:cs typeface="Calibri"/>
                <a:sym typeface="Calibri"/>
              </a:rPr>
              <a:t>costo-beneficio</a:t>
            </a:r>
            <a:endParaRPr kumimoji="0" lang="en-US"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405198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7" y="804422"/>
            <a:ext cx="6369010" cy="5170606"/>
          </a:xfrm>
          <a:prstGeom prst="rect">
            <a:avLst/>
          </a:prstGeom>
          <a:noFill/>
          <a:ln>
            <a:noFill/>
          </a:ln>
        </p:spPr>
        <p:txBody>
          <a:bodyPr spcFirstLastPara="1" wrap="square" lIns="91425" tIns="45700" rIns="91425" bIns="45700" anchor="t" anchorCtr="0">
            <a:spAutoFit/>
          </a:bodyPr>
          <a:lstStyle/>
          <a:p>
            <a:r>
              <a:rPr lang="en-US" sz="1500" dirty="0" err="1"/>
              <a:t>Proporcionar</a:t>
            </a:r>
            <a:r>
              <a:rPr lang="en-US" sz="1500" dirty="0"/>
              <a:t> </a:t>
            </a:r>
            <a:r>
              <a:rPr lang="en-US" sz="1500" dirty="0" err="1"/>
              <a:t>información</a:t>
            </a:r>
            <a:r>
              <a:rPr lang="en-US" sz="1500" dirty="0"/>
              <a:t> </a:t>
            </a:r>
            <a:r>
              <a:rPr lang="en-US" sz="1500" dirty="0" err="1"/>
              <a:t>sobre</a:t>
            </a:r>
            <a:r>
              <a:rPr lang="en-US" sz="1500" dirty="0"/>
              <a:t> </a:t>
            </a:r>
            <a:r>
              <a:rPr lang="en-US" sz="1500" dirty="0" err="1"/>
              <a:t>los</a:t>
            </a:r>
            <a:r>
              <a:rPr lang="en-US" sz="1500" dirty="0"/>
              <a:t> </a:t>
            </a:r>
            <a:r>
              <a:rPr lang="en-US" sz="1500" dirty="0" err="1"/>
              <a:t>costos</a:t>
            </a:r>
            <a:r>
              <a:rPr lang="en-US" sz="1500" dirty="0"/>
              <a:t> y </a:t>
            </a:r>
            <a:r>
              <a:rPr lang="en-US" sz="1500" dirty="0" err="1"/>
              <a:t>beneficios</a:t>
            </a:r>
            <a:r>
              <a:rPr lang="en-US" sz="1500" dirty="0"/>
              <a:t> de sus </a:t>
            </a:r>
            <a:r>
              <a:rPr lang="en-US" sz="1500" dirty="0" err="1"/>
              <a:t>recomendaciones</a:t>
            </a:r>
            <a:r>
              <a:rPr lang="en-US" sz="1500" dirty="0"/>
              <a:t> es </a:t>
            </a:r>
            <a:r>
              <a:rPr lang="en-US" sz="1500" dirty="0" err="1"/>
              <a:t>útil</a:t>
            </a:r>
            <a:r>
              <a:rPr lang="en-US" sz="1500" dirty="0"/>
              <a:t> para </a:t>
            </a:r>
            <a:r>
              <a:rPr lang="en-US" sz="1500" dirty="0" err="1"/>
              <a:t>los</a:t>
            </a:r>
            <a:r>
              <a:rPr lang="en-US" sz="1500" dirty="0"/>
              <a:t> </a:t>
            </a:r>
            <a:r>
              <a:rPr lang="en-US" sz="1500" dirty="0" err="1"/>
              <a:t>responsables</a:t>
            </a:r>
            <a:r>
              <a:rPr lang="en-US" sz="1500" dirty="0"/>
              <a:t> de la </a:t>
            </a:r>
            <a:r>
              <a:rPr lang="en-US" sz="1500" dirty="0" err="1"/>
              <a:t>toma</a:t>
            </a:r>
            <a:r>
              <a:rPr lang="en-US" sz="1500" dirty="0"/>
              <a:t> de </a:t>
            </a:r>
            <a:r>
              <a:rPr lang="en-US" sz="1500" dirty="0" err="1"/>
              <a:t>decisiones</a:t>
            </a:r>
            <a:r>
              <a:rPr lang="en-US" sz="1500" dirty="0"/>
              <a:t>, </a:t>
            </a:r>
            <a:r>
              <a:rPr lang="en-US" sz="1500" dirty="0" err="1"/>
              <a:t>ya</a:t>
            </a:r>
            <a:r>
              <a:rPr lang="en-US" sz="1500" dirty="0"/>
              <a:t> que les </a:t>
            </a:r>
            <a:r>
              <a:rPr lang="en-US" sz="1500" dirty="0" err="1"/>
              <a:t>ayuda</a:t>
            </a:r>
            <a:r>
              <a:rPr lang="en-US" sz="1500" dirty="0"/>
              <a:t> a </a:t>
            </a:r>
            <a:r>
              <a:rPr lang="en-US" sz="1500" dirty="0" err="1"/>
              <a:t>ver</a:t>
            </a:r>
            <a:r>
              <a:rPr lang="en-US" sz="1500" dirty="0"/>
              <a:t> </a:t>
            </a:r>
            <a:r>
              <a:rPr lang="en-US" sz="1500" dirty="0" err="1"/>
              <a:t>el</a:t>
            </a:r>
            <a:r>
              <a:rPr lang="en-US" sz="1500" dirty="0"/>
              <a:t> </a:t>
            </a:r>
            <a:r>
              <a:rPr lang="en-US" sz="1500" dirty="0" err="1"/>
              <a:t>amplio</a:t>
            </a:r>
            <a:r>
              <a:rPr lang="en-US" sz="1500" dirty="0"/>
              <a:t> </a:t>
            </a:r>
            <a:r>
              <a:rPr lang="en-US" sz="1500" dirty="0" err="1"/>
              <a:t>impacto</a:t>
            </a:r>
            <a:r>
              <a:rPr lang="en-US" sz="1500" dirty="0"/>
              <a:t> de la </a:t>
            </a:r>
            <a:r>
              <a:rPr lang="en-US" sz="1500" dirty="0" err="1"/>
              <a:t>solución</a:t>
            </a:r>
            <a:r>
              <a:rPr lang="en-US" sz="1500" dirty="0"/>
              <a:t> de </a:t>
            </a:r>
            <a:r>
              <a:rPr lang="en-US" sz="1500" dirty="0" err="1"/>
              <a:t>los</a:t>
            </a:r>
            <a:r>
              <a:rPr lang="en-US" sz="1500" dirty="0"/>
              <a:t> </a:t>
            </a:r>
            <a:r>
              <a:rPr lang="en-US" sz="1500" dirty="0" err="1"/>
              <a:t>problemas</a:t>
            </a:r>
            <a:r>
              <a:rPr lang="en-US" sz="1500" dirty="0"/>
              <a:t>. Para </a:t>
            </a:r>
            <a:r>
              <a:rPr lang="en-US" sz="1500" dirty="0" err="1"/>
              <a:t>estimar</a:t>
            </a:r>
            <a:r>
              <a:rPr lang="en-US" sz="1500" dirty="0"/>
              <a:t> </a:t>
            </a:r>
            <a:r>
              <a:rPr lang="en-US" sz="1500" dirty="0" err="1"/>
              <a:t>los</a:t>
            </a:r>
            <a:r>
              <a:rPr lang="en-US" sz="1500" dirty="0"/>
              <a:t> </a:t>
            </a:r>
            <a:r>
              <a:rPr lang="en-US" sz="1500" dirty="0" err="1"/>
              <a:t>costos</a:t>
            </a:r>
            <a:r>
              <a:rPr lang="en-US" sz="1500" dirty="0"/>
              <a:t>, OSHA federal dispone de </a:t>
            </a:r>
            <a:r>
              <a:rPr lang="en-US" sz="1500" dirty="0" err="1"/>
              <a:t>una</a:t>
            </a:r>
            <a:r>
              <a:rPr lang="en-US" sz="1500" dirty="0"/>
              <a:t> </a:t>
            </a:r>
            <a:r>
              <a:rPr lang="en-US" sz="1500" dirty="0" err="1"/>
              <a:t>herramienta</a:t>
            </a:r>
            <a:r>
              <a:rPr lang="en-US" sz="1500" dirty="0"/>
              <a:t> </a:t>
            </a:r>
            <a:r>
              <a:rPr lang="en-US" sz="1500" i="1" dirty="0">
                <a:hlinkClick r:id="rId3"/>
              </a:rPr>
              <a:t>Safety Pays </a:t>
            </a:r>
            <a:r>
              <a:rPr lang="en-US" sz="1500" dirty="0"/>
              <a:t>y Oregon OSHA </a:t>
            </a:r>
            <a:r>
              <a:rPr lang="en-US" sz="1500" dirty="0" err="1"/>
              <a:t>ofrece</a:t>
            </a:r>
            <a:r>
              <a:rPr lang="en-US" sz="1500" dirty="0"/>
              <a:t> </a:t>
            </a:r>
            <a:r>
              <a:rPr lang="en-US" sz="1500" dirty="0" err="1">
                <a:hlinkClick r:id="rId4"/>
              </a:rPr>
              <a:t>recursos</a:t>
            </a:r>
            <a:r>
              <a:rPr lang="en-US" sz="1500" baseline="30000" dirty="0"/>
              <a:t> </a:t>
            </a:r>
            <a:r>
              <a:rPr lang="en-US" sz="1500" dirty="0"/>
              <a:t>para </a:t>
            </a:r>
            <a:r>
              <a:rPr lang="en-US" sz="1500" dirty="0" err="1"/>
              <a:t>ayudar</a:t>
            </a:r>
            <a:r>
              <a:rPr lang="en-US" sz="1500" dirty="0"/>
              <a:t> a </a:t>
            </a:r>
            <a:r>
              <a:rPr lang="en-US" sz="1500" dirty="0" err="1"/>
              <a:t>evaluar</a:t>
            </a:r>
            <a:r>
              <a:rPr lang="en-US" sz="1500" dirty="0"/>
              <a:t> </a:t>
            </a:r>
            <a:r>
              <a:rPr lang="en-US" sz="1500" dirty="0" err="1"/>
              <a:t>el</a:t>
            </a:r>
            <a:r>
              <a:rPr lang="en-US" sz="1500" dirty="0"/>
              <a:t> </a:t>
            </a:r>
            <a:r>
              <a:rPr lang="en-US" sz="1500" dirty="0" err="1"/>
              <a:t>impacto</a:t>
            </a:r>
            <a:r>
              <a:rPr lang="en-US" sz="1500" dirty="0"/>
              <a:t> de las </a:t>
            </a:r>
            <a:r>
              <a:rPr lang="en-US" sz="1500" dirty="0" err="1"/>
              <a:t>lesiones</a:t>
            </a:r>
            <a:r>
              <a:rPr lang="en-US" sz="1500" dirty="0"/>
              <a:t> </a:t>
            </a:r>
            <a:r>
              <a:rPr lang="en-US" sz="1500" dirty="0" err="1"/>
              <a:t>laborales</a:t>
            </a:r>
            <a:r>
              <a:rPr lang="en-US" sz="1500" dirty="0"/>
              <a:t>. </a:t>
            </a:r>
            <a:r>
              <a:rPr lang="en-US" sz="1500" dirty="0" err="1"/>
              <a:t>También</a:t>
            </a:r>
            <a:r>
              <a:rPr lang="en-US" sz="1500" dirty="0"/>
              <a:t> </a:t>
            </a:r>
            <a:r>
              <a:rPr lang="en-US" sz="1500" dirty="0" err="1"/>
              <a:t>puede</a:t>
            </a:r>
            <a:r>
              <a:rPr lang="en-US" sz="1500" dirty="0"/>
              <a:t> </a:t>
            </a:r>
            <a:r>
              <a:rPr lang="en-US" sz="1500" dirty="0" err="1"/>
              <a:t>consultar</a:t>
            </a:r>
            <a:r>
              <a:rPr lang="en-US" sz="1500" dirty="0"/>
              <a:t> a la </a:t>
            </a:r>
            <a:r>
              <a:rPr lang="en-US" sz="1500" dirty="0" err="1"/>
              <a:t>compañía</a:t>
            </a:r>
            <a:r>
              <a:rPr lang="en-US" sz="1500" dirty="0"/>
              <a:t> de </a:t>
            </a:r>
            <a:r>
              <a:rPr lang="en-US" sz="1500" dirty="0" err="1"/>
              <a:t>seguros</a:t>
            </a:r>
            <a:r>
              <a:rPr lang="en-US" sz="1500" dirty="0"/>
              <a:t> de </a:t>
            </a:r>
            <a:r>
              <a:rPr lang="en-US" sz="1500" dirty="0" err="1"/>
              <a:t>accidentes</a:t>
            </a:r>
            <a:r>
              <a:rPr lang="en-US" sz="1500" dirty="0"/>
              <a:t> de </a:t>
            </a:r>
            <a:r>
              <a:rPr lang="en-US" sz="1500" dirty="0" err="1"/>
              <a:t>trabajo</a:t>
            </a:r>
            <a:r>
              <a:rPr lang="en-US" sz="1500" dirty="0"/>
              <a:t> de </a:t>
            </a:r>
            <a:r>
              <a:rPr lang="en-US" sz="1500" dirty="0" err="1"/>
              <a:t>su</a:t>
            </a:r>
            <a:r>
              <a:rPr lang="en-US" sz="1500" dirty="0"/>
              <a:t> </a:t>
            </a:r>
            <a:r>
              <a:rPr lang="en-US" sz="1500" dirty="0" err="1"/>
              <a:t>empresa</a:t>
            </a:r>
            <a:r>
              <a:rPr lang="en-US" sz="1500" dirty="0"/>
              <a:t> para </a:t>
            </a:r>
            <a:r>
              <a:rPr lang="en-US" sz="1500" dirty="0" err="1"/>
              <a:t>conocer</a:t>
            </a:r>
            <a:r>
              <a:rPr lang="en-US" sz="1500" dirty="0"/>
              <a:t> </a:t>
            </a:r>
            <a:r>
              <a:rPr lang="en-US" sz="1500" dirty="0" err="1"/>
              <a:t>los</a:t>
            </a:r>
            <a:r>
              <a:rPr lang="en-US" sz="1500" dirty="0"/>
              <a:t> </a:t>
            </a:r>
            <a:r>
              <a:rPr lang="en-US" sz="1500" dirty="0" err="1"/>
              <a:t>recursos</a:t>
            </a:r>
            <a:r>
              <a:rPr lang="en-US" sz="1500" dirty="0"/>
              <a:t> que </a:t>
            </a:r>
            <a:r>
              <a:rPr lang="en-US" sz="1500" dirty="0" err="1"/>
              <a:t>ofrecen</a:t>
            </a:r>
            <a:r>
              <a:rPr lang="en-US" sz="1500" dirty="0"/>
              <a:t>.</a:t>
            </a:r>
          </a:p>
          <a:p>
            <a:br>
              <a:rPr lang="en-US" sz="1500" dirty="0"/>
            </a:br>
            <a:r>
              <a:rPr lang="en-US" sz="1500" dirty="0"/>
              <a:t>Una </a:t>
            </a:r>
            <a:r>
              <a:rPr lang="en-US" sz="1500" dirty="0" err="1"/>
              <a:t>lista</a:t>
            </a:r>
            <a:r>
              <a:rPr lang="en-US" sz="1500" dirty="0"/>
              <a:t> de </a:t>
            </a:r>
            <a:r>
              <a:rPr lang="en-US" sz="1500" dirty="0" err="1"/>
              <a:t>beneficios</a:t>
            </a:r>
            <a:r>
              <a:rPr lang="en-US" sz="1500" dirty="0"/>
              <a:t> que se </a:t>
            </a:r>
            <a:r>
              <a:rPr lang="en-US" sz="1500" dirty="0" err="1"/>
              <a:t>producen</a:t>
            </a:r>
            <a:r>
              <a:rPr lang="en-US" sz="1500" dirty="0"/>
              <a:t> </a:t>
            </a:r>
            <a:r>
              <a:rPr lang="en-US" sz="1500" dirty="0" err="1"/>
              <a:t>cuando</a:t>
            </a:r>
            <a:r>
              <a:rPr lang="en-US" sz="1500" dirty="0"/>
              <a:t> se </a:t>
            </a:r>
            <a:r>
              <a:rPr lang="en-US" sz="1500" dirty="0" err="1"/>
              <a:t>realizan</a:t>
            </a:r>
            <a:r>
              <a:rPr lang="en-US" sz="1500" dirty="0"/>
              <a:t> </a:t>
            </a:r>
            <a:r>
              <a:rPr lang="en-US" sz="1500" dirty="0" err="1"/>
              <a:t>mejoras</a:t>
            </a:r>
            <a:r>
              <a:rPr lang="en-US" sz="1500" dirty="0"/>
              <a:t> de </a:t>
            </a:r>
            <a:r>
              <a:rPr lang="en-US" sz="1500" dirty="0" err="1"/>
              <a:t>seguridad</a:t>
            </a:r>
            <a:r>
              <a:rPr lang="en-US" sz="1500" dirty="0"/>
              <a:t> </a:t>
            </a:r>
            <a:r>
              <a:rPr lang="en-US" sz="1500" dirty="0" err="1"/>
              <a:t>después</a:t>
            </a:r>
            <a:r>
              <a:rPr lang="en-US" sz="1500" dirty="0"/>
              <a:t> de un </a:t>
            </a:r>
            <a:r>
              <a:rPr lang="en-US" sz="1500" dirty="0" err="1"/>
              <a:t>accidente</a:t>
            </a:r>
            <a:r>
              <a:rPr lang="en-US" sz="1500" dirty="0"/>
              <a:t> </a:t>
            </a:r>
            <a:r>
              <a:rPr lang="en-US" sz="1500" dirty="0" err="1"/>
              <a:t>podría</a:t>
            </a:r>
            <a:r>
              <a:rPr lang="en-US" sz="1500" dirty="0"/>
              <a:t> </a:t>
            </a:r>
            <a:r>
              <a:rPr lang="en-US" sz="1500" dirty="0" err="1"/>
              <a:t>incluir</a:t>
            </a:r>
            <a:r>
              <a:rPr lang="en-US" sz="1500" dirty="0"/>
              <a:t>:</a:t>
            </a:r>
          </a:p>
          <a:p>
            <a:pPr marL="285750" indent="-285750">
              <a:buFont typeface="Arial" panose="020B0604020202020204" pitchFamily="34" charset="0"/>
              <a:buChar char="•"/>
            </a:pPr>
            <a:r>
              <a:rPr lang="en-US" sz="1500" dirty="0" err="1"/>
              <a:t>menos</a:t>
            </a:r>
            <a:r>
              <a:rPr lang="en-US" sz="1500" dirty="0"/>
              <a:t> </a:t>
            </a:r>
            <a:r>
              <a:rPr lang="en-US" sz="1500" dirty="0" err="1"/>
              <a:t>lesiones</a:t>
            </a:r>
            <a:r>
              <a:rPr lang="en-US" sz="1500" dirty="0"/>
              <a:t> </a:t>
            </a:r>
          </a:p>
          <a:p>
            <a:pPr marL="285750" indent="-285750">
              <a:buFont typeface="Arial" panose="020B0604020202020204" pitchFamily="34" charset="0"/>
              <a:buChar char="•"/>
            </a:pPr>
            <a:r>
              <a:rPr lang="en-US" sz="1500" dirty="0" err="1"/>
              <a:t>mejora</a:t>
            </a:r>
            <a:r>
              <a:rPr lang="en-US" sz="1500" dirty="0"/>
              <a:t> de la </a:t>
            </a:r>
            <a:r>
              <a:rPr lang="en-US" sz="1500" dirty="0" err="1"/>
              <a:t>productividad</a:t>
            </a:r>
            <a:r>
              <a:rPr lang="en-US" sz="1500" dirty="0"/>
              <a:t>, </a:t>
            </a:r>
          </a:p>
          <a:p>
            <a:pPr marL="285750" indent="-285750">
              <a:buFont typeface="Arial" panose="020B0604020202020204" pitchFamily="34" charset="0"/>
              <a:buChar char="•"/>
            </a:pPr>
            <a:r>
              <a:rPr lang="en-US" sz="1500" dirty="0"/>
              <a:t>moral </a:t>
            </a:r>
            <a:r>
              <a:rPr lang="en-US" sz="1500" dirty="0" err="1"/>
              <a:t>más</a:t>
            </a:r>
            <a:r>
              <a:rPr lang="en-US" sz="1500" dirty="0"/>
              <a:t> </a:t>
            </a:r>
            <a:r>
              <a:rPr lang="en-US" sz="1500" dirty="0" err="1"/>
              <a:t>alta</a:t>
            </a:r>
            <a:r>
              <a:rPr lang="en-US" sz="1500" dirty="0"/>
              <a:t> de </a:t>
            </a:r>
            <a:r>
              <a:rPr lang="en-US" sz="1500" dirty="0" err="1"/>
              <a:t>los</a:t>
            </a:r>
            <a:r>
              <a:rPr lang="en-US" sz="1500" dirty="0"/>
              <a:t> </a:t>
            </a:r>
            <a:r>
              <a:rPr lang="en-US" sz="1500" dirty="0" err="1"/>
              <a:t>trabajadores</a:t>
            </a:r>
            <a:r>
              <a:rPr lang="en-US" sz="1500" dirty="0"/>
              <a:t> </a:t>
            </a:r>
          </a:p>
          <a:p>
            <a:pPr marL="285750" indent="-285750">
              <a:buFont typeface="Arial" panose="020B0604020202020204" pitchFamily="34" charset="0"/>
              <a:buChar char="•"/>
            </a:pPr>
            <a:r>
              <a:rPr lang="en-US" sz="1500" dirty="0" err="1"/>
              <a:t>longevidad</a:t>
            </a:r>
            <a:r>
              <a:rPr lang="en-US" sz="1500" dirty="0"/>
              <a:t> de </a:t>
            </a:r>
            <a:r>
              <a:rPr lang="en-US" sz="1500" dirty="0" err="1"/>
              <a:t>los</a:t>
            </a:r>
            <a:r>
              <a:rPr lang="en-US" sz="1500" dirty="0"/>
              <a:t> </a:t>
            </a:r>
            <a:r>
              <a:rPr lang="en-US" sz="1500" dirty="0" err="1"/>
              <a:t>trabajadores</a:t>
            </a:r>
            <a:r>
              <a:rPr lang="en-US" sz="1500" dirty="0"/>
              <a:t>, </a:t>
            </a:r>
          </a:p>
          <a:p>
            <a:pPr marL="285750" indent="-285750">
              <a:buFont typeface="Arial" panose="020B0604020202020204" pitchFamily="34" charset="0"/>
              <a:buChar char="•"/>
            </a:pPr>
            <a:r>
              <a:rPr lang="en-US" sz="1500" dirty="0" err="1"/>
              <a:t>menos</a:t>
            </a:r>
            <a:r>
              <a:rPr lang="en-US" sz="1500" dirty="0"/>
              <a:t> </a:t>
            </a:r>
            <a:r>
              <a:rPr lang="en-US" sz="1500" dirty="0" err="1"/>
              <a:t>reclamos</a:t>
            </a:r>
            <a:r>
              <a:rPr lang="en-US" sz="1500" dirty="0"/>
              <a:t> de </a:t>
            </a:r>
            <a:r>
              <a:rPr lang="en-US" sz="1500" dirty="0" err="1"/>
              <a:t>indemnización</a:t>
            </a:r>
            <a:r>
              <a:rPr lang="en-US" sz="1500" dirty="0"/>
              <a:t> de </a:t>
            </a:r>
            <a:r>
              <a:rPr lang="en-US" sz="1500" dirty="0" err="1"/>
              <a:t>los</a:t>
            </a:r>
            <a:r>
              <a:rPr lang="en-US" sz="1500" dirty="0"/>
              <a:t> </a:t>
            </a:r>
            <a:r>
              <a:rPr lang="en-US" sz="1500" dirty="0" err="1"/>
              <a:t>trabajadores</a:t>
            </a:r>
            <a:r>
              <a:rPr lang="en-US" sz="1500" dirty="0"/>
              <a:t> y </a:t>
            </a:r>
            <a:r>
              <a:rPr lang="en-US" sz="1500" dirty="0" err="1"/>
              <a:t>posiblemente</a:t>
            </a:r>
            <a:r>
              <a:rPr lang="en-US" sz="1500" dirty="0"/>
              <a:t> </a:t>
            </a:r>
            <a:r>
              <a:rPr lang="en-US" sz="1500" dirty="0" err="1"/>
              <a:t>una</a:t>
            </a:r>
            <a:r>
              <a:rPr lang="en-US" sz="1500" dirty="0"/>
              <a:t> </a:t>
            </a:r>
            <a:r>
              <a:rPr lang="en-US" sz="1500" dirty="0" err="1"/>
              <a:t>reducción</a:t>
            </a:r>
            <a:r>
              <a:rPr lang="en-US" sz="1500" dirty="0"/>
              <a:t> de las </a:t>
            </a:r>
            <a:r>
              <a:rPr lang="en-US" sz="1500" dirty="0" err="1"/>
              <a:t>tasas</a:t>
            </a:r>
            <a:r>
              <a:rPr lang="en-US" sz="1500" dirty="0"/>
              <a:t> de </a:t>
            </a:r>
            <a:r>
              <a:rPr lang="en-US" sz="1500" dirty="0" err="1"/>
              <a:t>seguro</a:t>
            </a:r>
            <a:r>
              <a:rPr lang="en-US" sz="1500" dirty="0"/>
              <a:t> de </a:t>
            </a:r>
            <a:r>
              <a:rPr lang="en-US" sz="1500" dirty="0" err="1"/>
              <a:t>indemnización</a:t>
            </a:r>
            <a:r>
              <a:rPr lang="en-US" sz="1500" dirty="0"/>
              <a:t> de </a:t>
            </a:r>
            <a:r>
              <a:rPr lang="en-US" sz="1500" dirty="0" err="1"/>
              <a:t>los</a:t>
            </a:r>
            <a:r>
              <a:rPr lang="en-US" sz="1500" dirty="0"/>
              <a:t> </a:t>
            </a:r>
            <a:r>
              <a:rPr lang="en-US" sz="1500" dirty="0" err="1"/>
              <a:t>trabajadores</a:t>
            </a:r>
            <a:r>
              <a:rPr lang="en-US" sz="1500" dirty="0"/>
              <a:t>, y</a:t>
            </a:r>
          </a:p>
          <a:p>
            <a:pPr marL="285750" indent="-285750">
              <a:buFont typeface="Arial" panose="020B0604020202020204" pitchFamily="34" charset="0"/>
              <a:buChar char="•"/>
            </a:pPr>
            <a:r>
              <a:rPr lang="en-US" sz="1500" dirty="0" err="1"/>
              <a:t>ahorro</a:t>
            </a:r>
            <a:r>
              <a:rPr lang="en-US" sz="1500" dirty="0"/>
              <a:t> de dinero al </a:t>
            </a:r>
            <a:r>
              <a:rPr lang="en-US" sz="1500" dirty="0" err="1"/>
              <a:t>mantener</a:t>
            </a:r>
            <a:r>
              <a:rPr lang="en-US" sz="1500" dirty="0"/>
              <a:t> la </a:t>
            </a:r>
            <a:r>
              <a:rPr lang="en-US" sz="1500" dirty="0" err="1"/>
              <a:t>seguridad</a:t>
            </a:r>
            <a:r>
              <a:rPr lang="en-US" sz="1500" dirty="0"/>
              <a:t> de </a:t>
            </a:r>
            <a:r>
              <a:rPr lang="en-US" sz="1500" dirty="0" err="1"/>
              <a:t>los</a:t>
            </a:r>
            <a:r>
              <a:rPr lang="en-US" sz="1500" dirty="0"/>
              <a:t> </a:t>
            </a:r>
            <a:r>
              <a:rPr lang="en-US" sz="1500" dirty="0" err="1"/>
              <a:t>empleados</a:t>
            </a:r>
            <a:r>
              <a:rPr lang="en-US" sz="1500" dirty="0"/>
              <a:t> al </a:t>
            </a:r>
            <a:r>
              <a:rPr lang="en-US" sz="1500" dirty="0" err="1"/>
              <a:t>evitar</a:t>
            </a:r>
            <a:r>
              <a:rPr lang="en-US" sz="1500" dirty="0"/>
              <a:t> </a:t>
            </a:r>
            <a:r>
              <a:rPr lang="en-US" sz="1500" dirty="0" err="1"/>
              <a:t>todos</a:t>
            </a:r>
            <a:r>
              <a:rPr lang="en-US" sz="1500" dirty="0"/>
              <a:t> </a:t>
            </a:r>
            <a:r>
              <a:rPr lang="en-US" sz="1500" dirty="0" err="1"/>
              <a:t>los</a:t>
            </a:r>
            <a:r>
              <a:rPr lang="en-US" sz="1500" dirty="0"/>
              <a:t> </a:t>
            </a:r>
            <a:r>
              <a:rPr lang="en-US" sz="1500" dirty="0" err="1"/>
              <a:t>costos</a:t>
            </a:r>
            <a:r>
              <a:rPr lang="en-US" sz="1500" dirty="0"/>
              <a:t> </a:t>
            </a:r>
            <a:r>
              <a:rPr lang="en-US" sz="1500" dirty="0" err="1"/>
              <a:t>ocultos</a:t>
            </a:r>
            <a:r>
              <a:rPr lang="en-US" sz="1500" dirty="0"/>
              <a:t> de un </a:t>
            </a:r>
            <a:r>
              <a:rPr lang="en-US" sz="1500" dirty="0" err="1"/>
              <a:t>accidente</a:t>
            </a:r>
            <a:r>
              <a:rPr lang="en-US" sz="1500" dirty="0"/>
              <a:t>.</a:t>
            </a:r>
          </a:p>
          <a:p>
            <a:r>
              <a:rPr lang="en-US" sz="1500" dirty="0" err="1"/>
              <a:t>Describa</a:t>
            </a:r>
            <a:r>
              <a:rPr lang="en-US" sz="1500" dirty="0"/>
              <a:t> </a:t>
            </a:r>
            <a:r>
              <a:rPr lang="en-US" sz="1500" dirty="0" err="1"/>
              <a:t>cómo</a:t>
            </a:r>
            <a:r>
              <a:rPr lang="en-US" sz="1500" dirty="0"/>
              <a:t> </a:t>
            </a:r>
            <a:r>
              <a:rPr lang="en-US" sz="1500" dirty="0" err="1"/>
              <a:t>los</a:t>
            </a:r>
            <a:r>
              <a:rPr lang="en-US" sz="1500" dirty="0"/>
              <a:t> </a:t>
            </a:r>
            <a:r>
              <a:rPr lang="en-US" sz="1500" dirty="0" err="1"/>
              <a:t>beneficios</a:t>
            </a:r>
            <a:r>
              <a:rPr lang="en-US" sz="1500" dirty="0"/>
              <a:t> </a:t>
            </a:r>
            <a:r>
              <a:rPr lang="en-US" sz="1500" dirty="0" err="1"/>
              <a:t>afectarán</a:t>
            </a:r>
            <a:r>
              <a:rPr lang="en-US" sz="1500" dirty="0"/>
              <a:t> a sus </a:t>
            </a:r>
            <a:r>
              <a:rPr lang="en-US" sz="1500" dirty="0" err="1"/>
              <a:t>trabajadores</a:t>
            </a:r>
            <a:r>
              <a:rPr lang="en-US" sz="1500" dirty="0"/>
              <a:t>, a </a:t>
            </a:r>
            <a:r>
              <a:rPr lang="en-US" sz="1500" dirty="0" err="1"/>
              <a:t>su</a:t>
            </a:r>
            <a:r>
              <a:rPr lang="en-US" sz="1500" dirty="0"/>
              <a:t> </a:t>
            </a:r>
            <a:r>
              <a:rPr lang="en-US" sz="1500" dirty="0" err="1"/>
              <a:t>equipo</a:t>
            </a:r>
            <a:r>
              <a:rPr lang="en-US" sz="1500" dirty="0"/>
              <a:t> </a:t>
            </a:r>
            <a:r>
              <a:rPr lang="en-US" sz="1500" dirty="0" err="1"/>
              <a:t>directivo</a:t>
            </a:r>
            <a:r>
              <a:rPr lang="en-US" sz="1500" dirty="0"/>
              <a:t> y a </a:t>
            </a:r>
            <a:r>
              <a:rPr lang="en-US" sz="1500" dirty="0" err="1"/>
              <a:t>su</a:t>
            </a:r>
            <a:r>
              <a:rPr lang="en-US" sz="1500" dirty="0"/>
              <a:t> </a:t>
            </a:r>
            <a:r>
              <a:rPr lang="en-US" sz="1500" dirty="0" err="1"/>
              <a:t>negocio</a:t>
            </a:r>
            <a:r>
              <a:rPr lang="en-US" sz="1500" dirty="0"/>
              <a:t> </a:t>
            </a:r>
            <a:r>
              <a:rPr lang="en-US" sz="1500" dirty="0" err="1"/>
              <a:t>en</a:t>
            </a:r>
            <a:r>
              <a:rPr lang="en-US" sz="1500" dirty="0"/>
              <a:t> general.</a:t>
            </a:r>
          </a:p>
        </p:txBody>
      </p:sp>
      <p:pic>
        <p:nvPicPr>
          <p:cNvPr id="3" name="Picture 2" descr="Módulo 3">
            <a:extLst>
              <a:ext uri="{FF2B5EF4-FFF2-40B4-BE49-F238E27FC236}">
                <a16:creationId xmlns:a16="http://schemas.microsoft.com/office/drawing/2014/main" id="{AAE7EC66-FC62-47BD-AA47-C3242056D7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61893" y="5935440"/>
            <a:ext cx="4020478" cy="985411"/>
          </a:xfrm>
          <a:prstGeom prst="rect">
            <a:avLst/>
          </a:prstGeom>
        </p:spPr>
      </p:pic>
      <p:pic>
        <p:nvPicPr>
          <p:cNvPr id="4" name="Picture 3">
            <a:extLst>
              <a:ext uri="{FF2B5EF4-FFF2-40B4-BE49-F238E27FC236}">
                <a16:creationId xmlns:a16="http://schemas.microsoft.com/office/drawing/2014/main" id="{57008E2B-5542-4469-9CD8-FDA8088EC807}"/>
              </a:ext>
              <a:ext uri="{C183D7F6-B498-43B3-948B-1728B52AA6E4}">
                <adec:decorative xmlns:adec="http://schemas.microsoft.com/office/drawing/2017/decorative" val="1"/>
              </a:ext>
            </a:extLst>
          </p:cNvPr>
          <p:cNvPicPr>
            <a:picLocks noChangeAspect="1"/>
          </p:cNvPicPr>
          <p:nvPr/>
        </p:nvPicPr>
        <p:blipFill>
          <a:blip r:embed="rId6"/>
          <a:srcRect/>
          <a:stretch/>
        </p:blipFill>
        <p:spPr>
          <a:xfrm>
            <a:off x="-2982" y="13847"/>
            <a:ext cx="5608577" cy="5920651"/>
          </a:xfrm>
          <a:prstGeom prst="rect">
            <a:avLst/>
          </a:prstGeom>
        </p:spPr>
      </p:pic>
      <p:sp>
        <p:nvSpPr>
          <p:cNvPr id="2" name="Google Shape;102;p2">
            <a:extLst>
              <a:ext uri="{FF2B5EF4-FFF2-40B4-BE49-F238E27FC236}">
                <a16:creationId xmlns:a16="http://schemas.microsoft.com/office/drawing/2014/main" id="{061DB7D0-71AA-6354-0E14-2BC8901B662E}"/>
              </a:ext>
            </a:extLst>
          </p:cNvPr>
          <p:cNvSpPr txBox="1"/>
          <p:nvPr/>
        </p:nvSpPr>
        <p:spPr>
          <a:xfrm>
            <a:off x="6746" y="5966784"/>
            <a:ext cx="7511405"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INVESTIGACIÓN DE ACCIDENTES: </a:t>
            </a:r>
            <a:br>
              <a:rPr lang="en-US" sz="2800" b="1" i="1" u="none" strike="noStrike" cap="none" dirty="0">
                <a:solidFill>
                  <a:schemeClr val="lt1"/>
                </a:solidFill>
                <a:latin typeface="Verdana"/>
                <a:ea typeface="Verdana"/>
                <a:cs typeface="Verdana"/>
                <a:sym typeface="Verdana"/>
              </a:rPr>
            </a:br>
            <a:r>
              <a:rPr lang="en-US" sz="2800" b="1" i="1" u="none" strike="noStrike" cap="none" dirty="0" err="1">
                <a:solidFill>
                  <a:schemeClr val="lt1"/>
                </a:solidFill>
                <a:latin typeface="Verdana"/>
                <a:ea typeface="Verdana"/>
                <a:cs typeface="Verdana"/>
                <a:sym typeface="Verdana"/>
              </a:rPr>
              <a:t>puesta</a:t>
            </a:r>
            <a:r>
              <a:rPr lang="en-US" sz="2800" b="1" i="1" u="none" strike="noStrike" cap="none" dirty="0">
                <a:solidFill>
                  <a:schemeClr val="lt1"/>
                </a:solidFill>
                <a:latin typeface="Verdana"/>
                <a:ea typeface="Verdana"/>
                <a:cs typeface="Verdana"/>
                <a:sym typeface="Verdana"/>
              </a:rPr>
              <a:t> </a:t>
            </a:r>
            <a:r>
              <a:rPr lang="en-US" sz="2800" b="1" i="1" u="none" strike="noStrike" cap="none" dirty="0" err="1">
                <a:solidFill>
                  <a:schemeClr val="lt1"/>
                </a:solidFill>
                <a:latin typeface="Verdana"/>
                <a:ea typeface="Verdana"/>
                <a:cs typeface="Verdana"/>
                <a:sym typeface="Verdana"/>
              </a:rPr>
              <a:t>en</a:t>
            </a:r>
            <a:r>
              <a:rPr lang="en-US" sz="2800" b="1" i="1" u="none" strike="noStrike" cap="none" dirty="0">
                <a:solidFill>
                  <a:schemeClr val="lt1"/>
                </a:solidFill>
                <a:latin typeface="Verdana"/>
                <a:ea typeface="Verdana"/>
                <a:cs typeface="Verdana"/>
                <a:sym typeface="Verdana"/>
              </a:rPr>
              <a:t> </a:t>
            </a:r>
            <a:r>
              <a:rPr lang="en-US" sz="2800" b="1" i="1" u="none" strike="noStrike" cap="none" dirty="0" err="1">
                <a:solidFill>
                  <a:schemeClr val="lt1"/>
                </a:solidFill>
                <a:latin typeface="Verdana"/>
                <a:ea typeface="Verdana"/>
                <a:cs typeface="Verdana"/>
                <a:sym typeface="Verdana"/>
              </a:rPr>
              <a:t>práctica</a:t>
            </a:r>
            <a:r>
              <a:rPr lang="en-US" sz="2800" b="1" i="1" u="none" strike="noStrike" cap="none" dirty="0">
                <a:solidFill>
                  <a:schemeClr val="lt1"/>
                </a:solidFill>
                <a:latin typeface="Verdana"/>
                <a:ea typeface="Verdana"/>
                <a:cs typeface="Verdana"/>
                <a:sym typeface="Verdana"/>
              </a:rPr>
              <a:t> de las </a:t>
            </a:r>
            <a:r>
              <a:rPr lang="en-US" sz="2800" b="1" i="1" u="none" strike="noStrike" cap="none" dirty="0" err="1">
                <a:solidFill>
                  <a:schemeClr val="lt1"/>
                </a:solidFill>
                <a:latin typeface="Verdana"/>
                <a:ea typeface="Verdana"/>
                <a:cs typeface="Verdana"/>
                <a:sym typeface="Verdana"/>
              </a:rPr>
              <a:t>soluciones</a:t>
            </a:r>
            <a:endParaRPr sz="1400" b="0" i="0" u="none" strike="noStrike" cap="none" dirty="0">
              <a:solidFill>
                <a:srgbClr val="000000"/>
              </a:solidFill>
              <a:latin typeface="Arial"/>
              <a:ea typeface="Arial"/>
              <a:cs typeface="Arial"/>
              <a:sym typeface="Arial"/>
            </a:endParaRPr>
          </a:p>
        </p:txBody>
      </p:sp>
      <p:sp>
        <p:nvSpPr>
          <p:cNvPr id="6" name="Title 5">
            <a:extLst>
              <a:ext uri="{FF2B5EF4-FFF2-40B4-BE49-F238E27FC236}">
                <a16:creationId xmlns:a16="http://schemas.microsoft.com/office/drawing/2014/main" id="{54145936-46BE-82B1-477A-2C656B66A66E}"/>
              </a:ext>
            </a:extLst>
          </p:cNvPr>
          <p:cNvSpPr txBox="1">
            <a:spLocks noGrp="1"/>
          </p:cNvSpPr>
          <p:nvPr>
            <p:ph type="title" idx="4294967295"/>
          </p:nvPr>
        </p:nvSpPr>
        <p:spPr>
          <a:xfrm>
            <a:off x="5719157" y="241399"/>
            <a:ext cx="5748943"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dk1"/>
                </a:solidFill>
                <a:effectLst/>
                <a:uLnTx/>
                <a:uFillTx/>
                <a:latin typeface="+mn-lt"/>
                <a:ea typeface="Calibri"/>
                <a:cs typeface="Calibri"/>
                <a:sym typeface="Calibri"/>
              </a:rPr>
              <a:t>Costos y </a:t>
            </a:r>
            <a:r>
              <a:rPr kumimoji="0" lang="en-US" sz="2800" b="0" i="0" u="none" strike="noStrike" kern="0" cap="none" spc="0" normalizeH="0" baseline="0" noProof="0" dirty="0" err="1">
                <a:ln>
                  <a:noFill/>
                </a:ln>
                <a:solidFill>
                  <a:schemeClr val="dk1"/>
                </a:solidFill>
                <a:effectLst/>
                <a:uLnTx/>
                <a:uFillTx/>
                <a:latin typeface="+mn-lt"/>
                <a:ea typeface="Calibri"/>
                <a:cs typeface="Calibri"/>
                <a:sym typeface="Calibri"/>
              </a:rPr>
              <a:t>beneficios</a:t>
            </a:r>
            <a:endParaRPr kumimoji="0" lang="en-US"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9616550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7" y="1101524"/>
            <a:ext cx="6369010" cy="3539390"/>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4800"/>
              <a:buFont typeface="Arial"/>
              <a:buNone/>
            </a:pPr>
            <a:r>
              <a:rPr lang="en-US" sz="1600" dirty="0"/>
              <a:t>Por </a:t>
            </a:r>
            <a:r>
              <a:rPr lang="en-US" sz="1600" dirty="0" err="1"/>
              <a:t>último</a:t>
            </a:r>
            <a:r>
              <a:rPr lang="en-US" sz="1600" dirty="0"/>
              <a:t>, a la hora de formular sus </a:t>
            </a:r>
            <a:r>
              <a:rPr lang="en-US" sz="1600" dirty="0" err="1"/>
              <a:t>recomendaciones</a:t>
            </a:r>
            <a:r>
              <a:rPr lang="en-US" sz="1600" dirty="0"/>
              <a:t> también es </a:t>
            </a:r>
            <a:r>
              <a:rPr lang="en-US" sz="1600" dirty="0" err="1"/>
              <a:t>importante</a:t>
            </a:r>
            <a:r>
              <a:rPr lang="en-US" sz="1600" dirty="0"/>
              <a:t> </a:t>
            </a:r>
            <a:r>
              <a:rPr lang="en-US" sz="1600" dirty="0" err="1"/>
              <a:t>proporcionar</a:t>
            </a:r>
            <a:r>
              <a:rPr lang="en-US" sz="1600" dirty="0"/>
              <a:t> </a:t>
            </a:r>
            <a:r>
              <a:rPr lang="en-US" sz="1600" dirty="0" err="1"/>
              <a:t>alternativas</a:t>
            </a:r>
            <a:r>
              <a:rPr lang="en-US" sz="1600" dirty="0"/>
              <a:t>. Es </a:t>
            </a:r>
            <a:r>
              <a:rPr lang="en-US" sz="1600" dirty="0" err="1"/>
              <a:t>más</a:t>
            </a:r>
            <a:r>
              <a:rPr lang="en-US" sz="1600" dirty="0"/>
              <a:t> probable que se </a:t>
            </a:r>
            <a:r>
              <a:rPr lang="en-US" sz="1600" dirty="0" err="1"/>
              <a:t>adopten</a:t>
            </a:r>
            <a:r>
              <a:rPr lang="en-US" sz="1600" dirty="0"/>
              <a:t> </a:t>
            </a:r>
            <a:r>
              <a:rPr lang="en-US" sz="1600" dirty="0" err="1"/>
              <a:t>medidas</a:t>
            </a:r>
            <a:r>
              <a:rPr lang="en-US" sz="1600" dirty="0"/>
              <a:t> </a:t>
            </a:r>
            <a:r>
              <a:rPr lang="en-US" sz="1600" dirty="0" err="1"/>
              <a:t>correctivas</a:t>
            </a:r>
            <a:r>
              <a:rPr lang="en-US" sz="1600" dirty="0"/>
              <a:t> </a:t>
            </a:r>
            <a:r>
              <a:rPr lang="en-US" sz="1600" dirty="0" err="1"/>
              <a:t>cuando</a:t>
            </a:r>
            <a:r>
              <a:rPr lang="en-US" sz="1600" dirty="0"/>
              <a:t> hay </a:t>
            </a:r>
            <a:r>
              <a:rPr lang="en-US" sz="1600" dirty="0" err="1"/>
              <a:t>varias</a:t>
            </a:r>
            <a:r>
              <a:rPr lang="en-US" sz="1600" dirty="0"/>
              <a:t> </a:t>
            </a:r>
            <a:r>
              <a:rPr lang="en-US" sz="1600" dirty="0" err="1"/>
              <a:t>opciones</a:t>
            </a:r>
            <a:r>
              <a:rPr lang="en-US" sz="1600" dirty="0"/>
              <a:t> entre las que </a:t>
            </a:r>
            <a:r>
              <a:rPr lang="en-US" sz="1600" dirty="0" err="1"/>
              <a:t>escoger</a:t>
            </a:r>
            <a:r>
              <a:rPr lang="en-US" sz="1600" dirty="0"/>
              <a:t>. Para </a:t>
            </a:r>
            <a:r>
              <a:rPr lang="en-US" sz="1600" dirty="0" err="1"/>
              <a:t>cada</a:t>
            </a:r>
            <a:r>
              <a:rPr lang="en-US" sz="1600" dirty="0"/>
              <a:t> </a:t>
            </a:r>
            <a:r>
              <a:rPr lang="en-US" sz="1600" dirty="0" err="1"/>
              <a:t>recomendación</a:t>
            </a:r>
            <a:r>
              <a:rPr lang="en-US" sz="1600" dirty="0"/>
              <a:t>, </a:t>
            </a:r>
            <a:r>
              <a:rPr lang="en-US" sz="1600" dirty="0" err="1"/>
              <a:t>explique</a:t>
            </a:r>
            <a:r>
              <a:rPr lang="en-US" sz="1600" dirty="0"/>
              <a:t> al </a:t>
            </a:r>
            <a:r>
              <a:rPr lang="en-US" sz="1600" dirty="0" err="1"/>
              <a:t>responsable</a:t>
            </a:r>
            <a:r>
              <a:rPr lang="en-US" sz="1600" dirty="0"/>
              <a:t> de la </a:t>
            </a:r>
            <a:r>
              <a:rPr lang="en-US" sz="1600" dirty="0" err="1"/>
              <a:t>toma</a:t>
            </a:r>
            <a:r>
              <a:rPr lang="en-US" sz="1600" dirty="0"/>
              <a:t> de </a:t>
            </a:r>
            <a:r>
              <a:rPr lang="en-US" sz="1600" dirty="0" err="1"/>
              <a:t>decisiones</a:t>
            </a:r>
            <a:r>
              <a:rPr lang="en-US" sz="1600" dirty="0"/>
              <a:t> </a:t>
            </a:r>
            <a:r>
              <a:rPr lang="en-US" sz="1600" dirty="0" err="1"/>
              <a:t>por</a:t>
            </a:r>
            <a:r>
              <a:rPr lang="en-US" sz="1600" dirty="0"/>
              <a:t> </a:t>
            </a:r>
            <a:r>
              <a:rPr lang="en-US" sz="1600" dirty="0" err="1"/>
              <a:t>qué</a:t>
            </a:r>
            <a:r>
              <a:rPr lang="en-US" sz="1600" dirty="0"/>
              <a:t> </a:t>
            </a:r>
            <a:r>
              <a:rPr lang="en-US" sz="1600" dirty="0" err="1"/>
              <a:t>cree</a:t>
            </a:r>
            <a:r>
              <a:rPr lang="en-US" sz="1600" dirty="0"/>
              <a:t> que es la </a:t>
            </a:r>
            <a:r>
              <a:rPr lang="en-US" sz="1600" dirty="0" err="1"/>
              <a:t>solución</a:t>
            </a:r>
            <a:r>
              <a:rPr lang="en-US" sz="1600" dirty="0"/>
              <a:t> </a:t>
            </a:r>
            <a:r>
              <a:rPr lang="en-US" sz="1600" dirty="0" err="1"/>
              <a:t>correcta</a:t>
            </a:r>
            <a:r>
              <a:rPr lang="en-US" sz="1600" dirty="0"/>
              <a:t> y </a:t>
            </a:r>
            <a:r>
              <a:rPr lang="en-US" sz="1600" dirty="0" err="1"/>
              <a:t>qué</a:t>
            </a:r>
            <a:r>
              <a:rPr lang="en-US" sz="1600" dirty="0"/>
              <a:t> </a:t>
            </a:r>
            <a:r>
              <a:rPr lang="en-US" sz="1600" dirty="0" err="1"/>
              <a:t>condición</a:t>
            </a:r>
            <a:r>
              <a:rPr lang="en-US" sz="1600" dirty="0"/>
              <a:t>/</a:t>
            </a:r>
            <a:r>
              <a:rPr lang="en-US" sz="1600" dirty="0" err="1"/>
              <a:t>acción</a:t>
            </a:r>
            <a:r>
              <a:rPr lang="en-US" sz="1600" dirty="0"/>
              <a:t> </a:t>
            </a:r>
            <a:r>
              <a:rPr lang="en-US" sz="1600" dirty="0" err="1"/>
              <a:t>insegura</a:t>
            </a:r>
            <a:r>
              <a:rPr lang="en-US" sz="1600" dirty="0"/>
              <a:t> </a:t>
            </a:r>
            <a:r>
              <a:rPr lang="en-US" sz="1600" dirty="0" err="1"/>
              <a:t>aborda</a:t>
            </a:r>
            <a:r>
              <a:rPr lang="en-US" sz="1600" dirty="0"/>
              <a:t>.</a:t>
            </a:r>
          </a:p>
          <a:p>
            <a:pPr marL="0" marR="0" lvl="0" indent="0" rtl="0">
              <a:lnSpc>
                <a:spcPct val="100000"/>
              </a:lnSpc>
              <a:spcBef>
                <a:spcPts val="0"/>
              </a:spcBef>
              <a:spcAft>
                <a:spcPts val="0"/>
              </a:spcAft>
              <a:buClr>
                <a:srgbClr val="000000"/>
              </a:buClr>
              <a:buSzPts val="4800"/>
              <a:buFont typeface="Arial"/>
              <a:buNone/>
            </a:pPr>
            <a:endParaRPr lang="en-US" sz="1600" dirty="0"/>
          </a:p>
          <a:p>
            <a:pPr marL="0" marR="0" lvl="0" indent="0" rtl="0">
              <a:lnSpc>
                <a:spcPct val="100000"/>
              </a:lnSpc>
              <a:spcBef>
                <a:spcPts val="0"/>
              </a:spcBef>
              <a:spcAft>
                <a:spcPts val="0"/>
              </a:spcAft>
              <a:buClr>
                <a:srgbClr val="000000"/>
              </a:buClr>
              <a:buSzPts val="4800"/>
              <a:buFont typeface="Arial"/>
              <a:buNone/>
            </a:pPr>
            <a:r>
              <a:rPr lang="en-US" sz="1600" dirty="0" err="1"/>
              <a:t>Puede</a:t>
            </a:r>
            <a:r>
              <a:rPr lang="en-US" sz="1600" dirty="0"/>
              <a:t> </a:t>
            </a:r>
            <a:r>
              <a:rPr lang="en-US" sz="1600" dirty="0" err="1"/>
              <a:t>presentar</a:t>
            </a:r>
            <a:r>
              <a:rPr lang="en-US" sz="1600" dirty="0"/>
              <a:t> la </a:t>
            </a:r>
            <a:r>
              <a:rPr lang="en-US" sz="1600" dirty="0" err="1"/>
              <a:t>recomendación</a:t>
            </a:r>
            <a:r>
              <a:rPr lang="en-US" sz="1600" dirty="0"/>
              <a:t> con </a:t>
            </a:r>
            <a:r>
              <a:rPr lang="en-US" sz="1600" dirty="0" err="1"/>
              <a:t>alternativas</a:t>
            </a:r>
            <a:r>
              <a:rPr lang="en-US" sz="1600" dirty="0"/>
              <a:t> </a:t>
            </a:r>
            <a:r>
              <a:rPr lang="en-US" sz="1600" dirty="0" err="1"/>
              <a:t>como</a:t>
            </a:r>
            <a:r>
              <a:rPr lang="en-US" sz="1600" dirty="0"/>
              <a:t> las </a:t>
            </a:r>
            <a:r>
              <a:rPr lang="en-US" sz="1600" dirty="0" err="1"/>
              <a:t>siguientes</a:t>
            </a:r>
            <a:r>
              <a:rPr lang="en-US" sz="1600" dirty="0"/>
              <a:t>:</a:t>
            </a:r>
          </a:p>
          <a:p>
            <a:pPr marL="285750" marR="0" lvl="0" indent="-285750" rtl="0">
              <a:lnSpc>
                <a:spcPct val="100000"/>
              </a:lnSpc>
              <a:spcBef>
                <a:spcPts val="0"/>
              </a:spcBef>
              <a:spcAft>
                <a:spcPts val="0"/>
              </a:spcAft>
              <a:buClr>
                <a:srgbClr val="000000"/>
              </a:buClr>
              <a:buSzPct val="100000"/>
              <a:buFont typeface="Arial" panose="020B0604020202020204" pitchFamily="34" charset="0"/>
              <a:buChar char="•"/>
            </a:pPr>
            <a:r>
              <a:rPr lang="en-US" sz="1600" dirty="0" err="1"/>
              <a:t>eliminar</a:t>
            </a:r>
            <a:r>
              <a:rPr lang="en-US" sz="1600" dirty="0"/>
              <a:t> la </a:t>
            </a:r>
            <a:r>
              <a:rPr lang="en-US" sz="1600" dirty="0" err="1"/>
              <a:t>condición</a:t>
            </a:r>
            <a:r>
              <a:rPr lang="en-US" sz="1600" dirty="0"/>
              <a:t> </a:t>
            </a:r>
            <a:r>
              <a:rPr lang="en-US" sz="1600" dirty="0" err="1"/>
              <a:t>insegura</a:t>
            </a:r>
            <a:r>
              <a:rPr lang="en-US" sz="1600" dirty="0"/>
              <a:t> e </a:t>
            </a:r>
            <a:r>
              <a:rPr lang="en-US" sz="1600" dirty="0" err="1"/>
              <a:t>incluir</a:t>
            </a:r>
            <a:r>
              <a:rPr lang="en-US" sz="1600" dirty="0"/>
              <a:t> </a:t>
            </a:r>
            <a:r>
              <a:rPr lang="en-US" sz="1600" dirty="0" err="1"/>
              <a:t>controles</a:t>
            </a:r>
            <a:r>
              <a:rPr lang="en-US" sz="1600" dirty="0"/>
              <a:t> </a:t>
            </a:r>
            <a:r>
              <a:rPr lang="en-US" sz="1600" dirty="0" err="1"/>
              <a:t>administrativos</a:t>
            </a:r>
            <a:r>
              <a:rPr lang="en-US" sz="1600" dirty="0"/>
              <a:t> y de </a:t>
            </a:r>
            <a:r>
              <a:rPr lang="en-US" sz="1600" dirty="0" err="1"/>
              <a:t>ingeniería</a:t>
            </a:r>
            <a:r>
              <a:rPr lang="en-US" sz="1600" dirty="0"/>
              <a:t> </a:t>
            </a:r>
            <a:r>
              <a:rPr lang="en-US" sz="1600" dirty="0" err="1"/>
              <a:t>adicionales</a:t>
            </a:r>
            <a:r>
              <a:rPr lang="en-US" sz="1600" dirty="0"/>
              <a:t> </a:t>
            </a:r>
            <a:r>
              <a:rPr lang="en-US" sz="1600" dirty="0" err="1"/>
              <a:t>si</a:t>
            </a:r>
            <a:r>
              <a:rPr lang="en-US" sz="1600" dirty="0"/>
              <a:t> es </a:t>
            </a:r>
            <a:r>
              <a:rPr lang="en-US" sz="1600" dirty="0" err="1"/>
              <a:t>necesario</a:t>
            </a:r>
            <a:r>
              <a:rPr lang="en-US" sz="1600" dirty="0"/>
              <a:t> o,  </a:t>
            </a:r>
          </a:p>
          <a:p>
            <a:pPr marL="285750" marR="0" lvl="0" indent="-285750" rtl="0">
              <a:lnSpc>
                <a:spcPct val="100000"/>
              </a:lnSpc>
              <a:spcBef>
                <a:spcPts val="0"/>
              </a:spcBef>
              <a:spcAft>
                <a:spcPts val="0"/>
              </a:spcAft>
              <a:buClr>
                <a:srgbClr val="000000"/>
              </a:buClr>
              <a:buSzPct val="100000"/>
              <a:buFont typeface="Arial" panose="020B0604020202020204" pitchFamily="34" charset="0"/>
              <a:buChar char="•"/>
            </a:pPr>
            <a:r>
              <a:rPr lang="en-US" sz="1600" dirty="0" err="1"/>
              <a:t>reducir</a:t>
            </a:r>
            <a:r>
              <a:rPr lang="en-US" sz="1600" dirty="0"/>
              <a:t> la </a:t>
            </a:r>
            <a:r>
              <a:rPr lang="en-US" sz="1600" dirty="0" err="1"/>
              <a:t>condición</a:t>
            </a:r>
            <a:r>
              <a:rPr lang="en-US" sz="1600" dirty="0"/>
              <a:t> </a:t>
            </a:r>
            <a:r>
              <a:rPr lang="en-US" sz="1600" dirty="0" err="1"/>
              <a:t>insegura</a:t>
            </a:r>
            <a:r>
              <a:rPr lang="en-US" sz="1600" dirty="0"/>
              <a:t> </a:t>
            </a:r>
            <a:r>
              <a:rPr lang="en-US" sz="1600" dirty="0" err="1"/>
              <a:t>mediante</a:t>
            </a:r>
            <a:r>
              <a:rPr lang="en-US" sz="1600" dirty="0"/>
              <a:t> </a:t>
            </a:r>
            <a:r>
              <a:rPr lang="en-US" sz="1600" dirty="0" err="1"/>
              <a:t>controles</a:t>
            </a:r>
            <a:r>
              <a:rPr lang="en-US" sz="1600" dirty="0"/>
              <a:t> </a:t>
            </a:r>
            <a:r>
              <a:rPr lang="en-US" sz="1600" dirty="0" err="1"/>
              <a:t>administrativos</a:t>
            </a:r>
            <a:r>
              <a:rPr lang="en-US" sz="1600" dirty="0"/>
              <a:t>, </a:t>
            </a:r>
            <a:r>
              <a:rPr lang="en-US" sz="1600" dirty="0" err="1"/>
              <a:t>agregar</a:t>
            </a:r>
            <a:r>
              <a:rPr lang="en-US" sz="1600" dirty="0"/>
              <a:t> </a:t>
            </a:r>
            <a:r>
              <a:rPr lang="en-US" sz="1600" dirty="0" err="1"/>
              <a:t>controles</a:t>
            </a:r>
            <a:r>
              <a:rPr lang="en-US" sz="1600" dirty="0"/>
              <a:t> de </a:t>
            </a:r>
            <a:r>
              <a:rPr lang="en-US" sz="1600" dirty="0" err="1"/>
              <a:t>ingeniería</a:t>
            </a:r>
            <a:r>
              <a:rPr lang="en-US" sz="1600" dirty="0"/>
              <a:t> </a:t>
            </a:r>
            <a:r>
              <a:rPr lang="en-US" sz="1600" dirty="0" err="1"/>
              <a:t>si</a:t>
            </a:r>
            <a:r>
              <a:rPr lang="en-US" sz="1600" dirty="0"/>
              <a:t> es </a:t>
            </a:r>
            <a:r>
              <a:rPr lang="en-US" sz="1600" dirty="0" err="1"/>
              <a:t>necesario</a:t>
            </a:r>
            <a:r>
              <a:rPr lang="en-US" sz="1600" dirty="0"/>
              <a:t> y </a:t>
            </a:r>
            <a:r>
              <a:rPr lang="en-US" sz="1600" dirty="0" err="1"/>
              <a:t>agregar</a:t>
            </a:r>
            <a:r>
              <a:rPr lang="en-US" sz="1600" dirty="0"/>
              <a:t> </a:t>
            </a:r>
            <a:r>
              <a:rPr lang="en-US" sz="1600" dirty="0" err="1"/>
              <a:t>el</a:t>
            </a:r>
            <a:r>
              <a:rPr lang="en-US" sz="1600" dirty="0"/>
              <a:t> </a:t>
            </a:r>
            <a:r>
              <a:rPr lang="en-US" sz="1600" dirty="0" err="1"/>
              <a:t>uso</a:t>
            </a:r>
            <a:r>
              <a:rPr lang="en-US" sz="1600" dirty="0"/>
              <a:t> de PPE para </a:t>
            </a:r>
            <a:r>
              <a:rPr lang="en-US" sz="1600" dirty="0" err="1"/>
              <a:t>reducir</a:t>
            </a:r>
            <a:r>
              <a:rPr lang="en-US" sz="1600" dirty="0"/>
              <a:t> </a:t>
            </a:r>
            <a:r>
              <a:rPr lang="en-US" sz="1600" dirty="0" err="1"/>
              <a:t>el</a:t>
            </a:r>
            <a:r>
              <a:rPr lang="en-US" sz="1600" dirty="0"/>
              <a:t> </a:t>
            </a:r>
            <a:r>
              <a:rPr lang="en-US" sz="1600" dirty="0" err="1"/>
              <a:t>peligro</a:t>
            </a:r>
            <a:r>
              <a:rPr lang="en-US" sz="1600" dirty="0"/>
              <a:t> un poco </a:t>
            </a:r>
            <a:r>
              <a:rPr lang="en-US" sz="1600" dirty="0" err="1"/>
              <a:t>más</a:t>
            </a:r>
            <a:r>
              <a:rPr lang="en-US" sz="1600" dirty="0"/>
              <a:t>.</a:t>
            </a:r>
          </a:p>
        </p:txBody>
      </p:sp>
      <p:pic>
        <p:nvPicPr>
          <p:cNvPr id="3" name="Picture 2" descr="Módulo 3">
            <a:extLst>
              <a:ext uri="{FF2B5EF4-FFF2-40B4-BE49-F238E27FC236}">
                <a16:creationId xmlns:a16="http://schemas.microsoft.com/office/drawing/2014/main" id="{AAE7EC66-FC62-47BD-AA47-C3242056D7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1893" y="5935440"/>
            <a:ext cx="4020478" cy="985411"/>
          </a:xfrm>
          <a:prstGeom prst="rect">
            <a:avLst/>
          </a:prstGeom>
        </p:spPr>
      </p:pic>
      <p:pic>
        <p:nvPicPr>
          <p:cNvPr id="5" name="Picture 4">
            <a:extLst>
              <a:ext uri="{FF2B5EF4-FFF2-40B4-BE49-F238E27FC236}">
                <a16:creationId xmlns:a16="http://schemas.microsoft.com/office/drawing/2014/main" id="{24134CF1-D431-4BAC-BAC5-54607E8D9BE7}"/>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511808" cy="5920651"/>
          </a:xfrm>
          <a:prstGeom prst="rect">
            <a:avLst/>
          </a:prstGeom>
        </p:spPr>
      </p:pic>
      <p:sp>
        <p:nvSpPr>
          <p:cNvPr id="2" name="Google Shape;102;p2">
            <a:extLst>
              <a:ext uri="{FF2B5EF4-FFF2-40B4-BE49-F238E27FC236}">
                <a16:creationId xmlns:a16="http://schemas.microsoft.com/office/drawing/2014/main" id="{8A75E348-E75F-3E3A-80FF-19C195961DDE}"/>
              </a:ext>
            </a:extLst>
          </p:cNvPr>
          <p:cNvSpPr txBox="1"/>
          <p:nvPr/>
        </p:nvSpPr>
        <p:spPr>
          <a:xfrm>
            <a:off x="6746" y="5966784"/>
            <a:ext cx="7511405"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INVESTIGACIÓN DE ACCIDENTES: </a:t>
            </a:r>
            <a:br>
              <a:rPr lang="en-US" sz="2800" b="1" i="1" u="none" strike="noStrike" cap="none" dirty="0">
                <a:solidFill>
                  <a:schemeClr val="lt1"/>
                </a:solidFill>
                <a:latin typeface="Verdana"/>
                <a:ea typeface="Verdana"/>
                <a:cs typeface="Verdana"/>
                <a:sym typeface="Verdana"/>
              </a:rPr>
            </a:br>
            <a:r>
              <a:rPr lang="en-US" sz="2800" b="1" i="1" u="none" strike="noStrike" cap="none" dirty="0" err="1">
                <a:solidFill>
                  <a:schemeClr val="lt1"/>
                </a:solidFill>
                <a:latin typeface="Verdana"/>
                <a:ea typeface="Verdana"/>
                <a:cs typeface="Verdana"/>
                <a:sym typeface="Verdana"/>
              </a:rPr>
              <a:t>puesta</a:t>
            </a:r>
            <a:r>
              <a:rPr lang="en-US" sz="2800" b="1" i="1" u="none" strike="noStrike" cap="none" dirty="0">
                <a:solidFill>
                  <a:schemeClr val="lt1"/>
                </a:solidFill>
                <a:latin typeface="Verdana"/>
                <a:ea typeface="Verdana"/>
                <a:cs typeface="Verdana"/>
                <a:sym typeface="Verdana"/>
              </a:rPr>
              <a:t> </a:t>
            </a:r>
            <a:r>
              <a:rPr lang="en-US" sz="2800" b="1" i="1" u="none" strike="noStrike" cap="none" dirty="0" err="1">
                <a:solidFill>
                  <a:schemeClr val="lt1"/>
                </a:solidFill>
                <a:latin typeface="Verdana"/>
                <a:ea typeface="Verdana"/>
                <a:cs typeface="Verdana"/>
                <a:sym typeface="Verdana"/>
              </a:rPr>
              <a:t>en</a:t>
            </a:r>
            <a:r>
              <a:rPr lang="en-US" sz="2800" b="1" i="1" u="none" strike="noStrike" cap="none" dirty="0">
                <a:solidFill>
                  <a:schemeClr val="lt1"/>
                </a:solidFill>
                <a:latin typeface="Verdana"/>
                <a:ea typeface="Verdana"/>
                <a:cs typeface="Verdana"/>
                <a:sym typeface="Verdana"/>
              </a:rPr>
              <a:t> </a:t>
            </a:r>
            <a:r>
              <a:rPr lang="en-US" sz="2800" b="1" i="1" u="none" strike="noStrike" cap="none" dirty="0" err="1">
                <a:solidFill>
                  <a:schemeClr val="lt1"/>
                </a:solidFill>
                <a:latin typeface="Verdana"/>
                <a:ea typeface="Verdana"/>
                <a:cs typeface="Verdana"/>
                <a:sym typeface="Verdana"/>
              </a:rPr>
              <a:t>práctica</a:t>
            </a:r>
            <a:r>
              <a:rPr lang="en-US" sz="2800" b="1" i="1" u="none" strike="noStrike" cap="none" dirty="0">
                <a:solidFill>
                  <a:schemeClr val="lt1"/>
                </a:solidFill>
                <a:latin typeface="Verdana"/>
                <a:ea typeface="Verdana"/>
                <a:cs typeface="Verdana"/>
                <a:sym typeface="Verdana"/>
              </a:rPr>
              <a:t> de las </a:t>
            </a:r>
            <a:r>
              <a:rPr lang="en-US" sz="2800" b="1" i="1" u="none" strike="noStrike" cap="none" dirty="0" err="1">
                <a:solidFill>
                  <a:schemeClr val="lt1"/>
                </a:solidFill>
                <a:latin typeface="Verdana"/>
                <a:ea typeface="Verdana"/>
                <a:cs typeface="Verdana"/>
                <a:sym typeface="Verdana"/>
              </a:rPr>
              <a:t>soluciones</a:t>
            </a:r>
            <a:endParaRPr sz="1400" b="0" i="0" u="none" strike="noStrike" cap="none" dirty="0">
              <a:solidFill>
                <a:srgbClr val="000000"/>
              </a:solidFill>
              <a:latin typeface="Arial"/>
              <a:ea typeface="Arial"/>
              <a:cs typeface="Arial"/>
              <a:sym typeface="Arial"/>
            </a:endParaRPr>
          </a:p>
        </p:txBody>
      </p:sp>
      <p:sp>
        <p:nvSpPr>
          <p:cNvPr id="6" name="Title 5">
            <a:extLst>
              <a:ext uri="{FF2B5EF4-FFF2-40B4-BE49-F238E27FC236}">
                <a16:creationId xmlns:a16="http://schemas.microsoft.com/office/drawing/2014/main" id="{9AF0F958-3BCD-7714-DEFC-50478A2067B2}"/>
              </a:ext>
            </a:extLst>
          </p:cNvPr>
          <p:cNvSpPr txBox="1">
            <a:spLocks noGrp="1"/>
          </p:cNvSpPr>
          <p:nvPr>
            <p:ph type="title" idx="4294967295"/>
          </p:nvPr>
        </p:nvSpPr>
        <p:spPr>
          <a:xfrm>
            <a:off x="5719157" y="250924"/>
            <a:ext cx="6157912"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err="1">
                <a:ln>
                  <a:noFill/>
                </a:ln>
                <a:solidFill>
                  <a:schemeClr val="dk1"/>
                </a:solidFill>
                <a:effectLst/>
                <a:uLnTx/>
                <a:uFillTx/>
                <a:latin typeface="+mn-lt"/>
                <a:ea typeface="Calibri"/>
                <a:cs typeface="Calibri"/>
                <a:sym typeface="Calibri"/>
              </a:rPr>
              <a:t>Recomendaciones</a:t>
            </a:r>
            <a:r>
              <a:rPr kumimoji="0" lang="en-US" sz="2800" b="0" i="0" u="none" strike="noStrike" kern="0" cap="none" spc="0" normalizeH="0" baseline="0" noProof="0" dirty="0">
                <a:ln>
                  <a:noFill/>
                </a:ln>
                <a:solidFill>
                  <a:schemeClr val="dk1"/>
                </a:solidFill>
                <a:effectLst/>
                <a:uLnTx/>
                <a:uFillTx/>
                <a:latin typeface="+mn-lt"/>
                <a:ea typeface="Calibri"/>
                <a:cs typeface="Calibri"/>
                <a:sym typeface="Calibri"/>
              </a:rPr>
              <a:t> y </a:t>
            </a:r>
            <a:r>
              <a:rPr kumimoji="0" lang="en-US" sz="2800" b="0" i="0" u="none" strike="noStrike" kern="0" cap="none" spc="0" normalizeH="0" baseline="0" noProof="0" dirty="0" err="1">
                <a:ln>
                  <a:noFill/>
                </a:ln>
                <a:solidFill>
                  <a:schemeClr val="dk1"/>
                </a:solidFill>
                <a:effectLst/>
                <a:uLnTx/>
                <a:uFillTx/>
                <a:latin typeface="+mn-lt"/>
                <a:ea typeface="Calibri"/>
                <a:cs typeface="Calibri"/>
                <a:sym typeface="Calibri"/>
              </a:rPr>
              <a:t>alternativas</a:t>
            </a:r>
            <a:endParaRPr kumimoji="0" lang="en-US"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9725796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7" y="1434899"/>
            <a:ext cx="6369010" cy="3293169"/>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4800"/>
              <a:buFont typeface="Arial"/>
              <a:buNone/>
            </a:pPr>
            <a:r>
              <a:rPr lang="en-US" sz="1600" dirty="0"/>
              <a:t>Para </a:t>
            </a:r>
            <a:r>
              <a:rPr lang="en-US" sz="1600" dirty="0" err="1"/>
              <a:t>concluir</a:t>
            </a:r>
            <a:r>
              <a:rPr lang="en-US" sz="1600" dirty="0"/>
              <a:t> la </a:t>
            </a:r>
            <a:r>
              <a:rPr lang="en-US" sz="1600" dirty="0" err="1"/>
              <a:t>sección</a:t>
            </a:r>
            <a:r>
              <a:rPr lang="en-US" sz="1600" dirty="0"/>
              <a:t> </a:t>
            </a:r>
            <a:r>
              <a:rPr lang="en-US" sz="1600" dirty="0" err="1"/>
              <a:t>Recomiende</a:t>
            </a:r>
            <a:r>
              <a:rPr lang="en-US" sz="1600" dirty="0"/>
              <a:t> </a:t>
            </a:r>
            <a:r>
              <a:rPr lang="en-US" sz="1600" dirty="0" err="1"/>
              <a:t>mejoras</a:t>
            </a:r>
            <a:r>
              <a:rPr lang="en-US" sz="1600" dirty="0"/>
              <a:t> de </a:t>
            </a:r>
            <a:r>
              <a:rPr lang="en-US" sz="1600" dirty="0" err="1"/>
              <a:t>este</a:t>
            </a:r>
            <a:r>
              <a:rPr lang="en-US" sz="1600" dirty="0"/>
              <a:t> </a:t>
            </a:r>
            <a:r>
              <a:rPr lang="en-US" sz="1600" dirty="0" err="1"/>
              <a:t>módulo</a:t>
            </a:r>
            <a:r>
              <a:rPr lang="en-US" sz="1600" dirty="0"/>
              <a:t>, </a:t>
            </a:r>
            <a:r>
              <a:rPr lang="en-US" sz="1600" dirty="0" err="1"/>
              <a:t>dediquemos</a:t>
            </a:r>
            <a:r>
              <a:rPr lang="en-US" sz="1600" dirty="0"/>
              <a:t> algo de </a:t>
            </a:r>
            <a:r>
              <a:rPr lang="en-US" sz="1600" dirty="0" err="1"/>
              <a:t>tiempo</a:t>
            </a:r>
            <a:r>
              <a:rPr lang="en-US" sz="1600" dirty="0"/>
              <a:t> a </a:t>
            </a:r>
            <a:r>
              <a:rPr lang="en-US" sz="1600" dirty="0" err="1"/>
              <a:t>examinar</a:t>
            </a:r>
            <a:r>
              <a:rPr lang="en-US" sz="1600" dirty="0"/>
              <a:t> un </a:t>
            </a:r>
            <a:r>
              <a:rPr lang="en-US" sz="1600" dirty="0" err="1"/>
              <a:t>accidente</a:t>
            </a:r>
            <a:r>
              <a:rPr lang="en-US" sz="1600" dirty="0"/>
              <a:t> </a:t>
            </a:r>
            <a:r>
              <a:rPr lang="en-US" sz="1600" dirty="0" err="1"/>
              <a:t>diferente</a:t>
            </a:r>
            <a:r>
              <a:rPr lang="en-US" sz="1600" dirty="0"/>
              <a:t> y </a:t>
            </a:r>
            <a:r>
              <a:rPr lang="en-US" sz="1600" dirty="0" err="1"/>
              <a:t>reflexionemos</a:t>
            </a:r>
            <a:r>
              <a:rPr lang="en-US" sz="1600" dirty="0"/>
              <a:t> </a:t>
            </a:r>
            <a:r>
              <a:rPr lang="en-US" sz="1600" dirty="0" err="1"/>
              <a:t>sobre</a:t>
            </a:r>
            <a:r>
              <a:rPr lang="en-US" sz="1600" dirty="0"/>
              <a:t> </a:t>
            </a:r>
            <a:r>
              <a:rPr lang="en-US" sz="1600" dirty="0" err="1"/>
              <a:t>algunos</a:t>
            </a:r>
            <a:r>
              <a:rPr lang="en-US" sz="1600" dirty="0"/>
              <a:t> de </a:t>
            </a:r>
            <a:r>
              <a:rPr lang="en-US" sz="1600" dirty="0" err="1"/>
              <a:t>los</a:t>
            </a:r>
            <a:r>
              <a:rPr lang="en-US" sz="1600" dirty="0"/>
              <a:t> </a:t>
            </a:r>
            <a:r>
              <a:rPr lang="en-US" sz="1600" dirty="0" err="1"/>
              <a:t>conceptos</a:t>
            </a:r>
            <a:r>
              <a:rPr lang="en-US" sz="1600" dirty="0"/>
              <a:t> que </a:t>
            </a:r>
            <a:r>
              <a:rPr lang="en-US" sz="1600" dirty="0" err="1"/>
              <a:t>acabamos</a:t>
            </a:r>
            <a:r>
              <a:rPr lang="en-US" sz="1600" dirty="0"/>
              <a:t> de </a:t>
            </a:r>
            <a:r>
              <a:rPr lang="en-US" sz="1600" dirty="0" err="1"/>
              <a:t>tratar</a:t>
            </a:r>
            <a:r>
              <a:rPr lang="en-US" sz="1600" dirty="0"/>
              <a:t>.</a:t>
            </a:r>
          </a:p>
          <a:p>
            <a:pPr marL="0" marR="0" lvl="0" indent="0" rtl="0">
              <a:lnSpc>
                <a:spcPct val="100000"/>
              </a:lnSpc>
              <a:spcBef>
                <a:spcPts val="0"/>
              </a:spcBef>
              <a:spcAft>
                <a:spcPts val="0"/>
              </a:spcAft>
              <a:buClr>
                <a:srgbClr val="000000"/>
              </a:buClr>
              <a:buSzPts val="4800"/>
              <a:buFont typeface="Arial"/>
              <a:buNone/>
            </a:pPr>
            <a:endParaRPr lang="en-US" sz="1600" dirty="0"/>
          </a:p>
          <a:p>
            <a:pPr marL="0" marR="0" lvl="0" indent="0" rtl="0">
              <a:lnSpc>
                <a:spcPct val="100000"/>
              </a:lnSpc>
              <a:spcBef>
                <a:spcPts val="0"/>
              </a:spcBef>
              <a:spcAft>
                <a:spcPts val="0"/>
              </a:spcAft>
              <a:buClr>
                <a:srgbClr val="000000"/>
              </a:buClr>
              <a:buSzPts val="4800"/>
              <a:buFont typeface="Arial"/>
              <a:buNone/>
            </a:pPr>
            <a:r>
              <a:rPr lang="en-US" sz="1600" dirty="0"/>
              <a:t>La </a:t>
            </a:r>
            <a:r>
              <a:rPr lang="en-US" sz="1600" dirty="0" err="1"/>
              <a:t>siguiente</a:t>
            </a:r>
            <a:r>
              <a:rPr lang="en-US" sz="1600" dirty="0"/>
              <a:t> </a:t>
            </a:r>
            <a:r>
              <a:rPr lang="en-US" sz="1600" dirty="0" err="1"/>
              <a:t>diapositiva</a:t>
            </a:r>
            <a:r>
              <a:rPr lang="en-US" sz="1600" dirty="0"/>
              <a:t> </a:t>
            </a:r>
            <a:r>
              <a:rPr lang="en-US" sz="1600" dirty="0" err="1"/>
              <a:t>muestra</a:t>
            </a:r>
            <a:r>
              <a:rPr lang="en-US" sz="1600" dirty="0"/>
              <a:t> un video de </a:t>
            </a:r>
            <a:r>
              <a:rPr lang="en-US" sz="1600" dirty="0" err="1"/>
              <a:t>una</a:t>
            </a:r>
            <a:r>
              <a:rPr lang="en-US" sz="1600" dirty="0"/>
              <a:t> </a:t>
            </a:r>
            <a:r>
              <a:rPr lang="en-US" sz="1600" dirty="0" err="1"/>
              <a:t>historia</a:t>
            </a:r>
            <a:r>
              <a:rPr lang="en-US" sz="1600" dirty="0"/>
              <a:t> real de Russ </a:t>
            </a:r>
            <a:r>
              <a:rPr lang="en-US" sz="1600" dirty="0" err="1"/>
              <a:t>Youngstrom</a:t>
            </a:r>
            <a:r>
              <a:rPr lang="en-US" sz="1600" dirty="0"/>
              <a:t>, un </a:t>
            </a:r>
            <a:r>
              <a:rPr lang="en-US" sz="1600" dirty="0" err="1"/>
              <a:t>trabajador</a:t>
            </a:r>
            <a:r>
              <a:rPr lang="en-US" sz="1600" dirty="0"/>
              <a:t> que </a:t>
            </a:r>
            <a:r>
              <a:rPr lang="en-US" sz="1600" dirty="0" err="1"/>
              <a:t>sufrió</a:t>
            </a:r>
            <a:r>
              <a:rPr lang="en-US" sz="1600" dirty="0"/>
              <a:t> un </a:t>
            </a:r>
            <a:r>
              <a:rPr lang="en-US" sz="1600" dirty="0" err="1"/>
              <a:t>accidente</a:t>
            </a:r>
            <a:r>
              <a:rPr lang="en-US" sz="1600" dirty="0"/>
              <a:t> </a:t>
            </a:r>
            <a:r>
              <a:rPr lang="en-US" sz="1600" dirty="0" err="1"/>
              <a:t>en</a:t>
            </a:r>
            <a:r>
              <a:rPr lang="en-US" sz="1600" dirty="0"/>
              <a:t> </a:t>
            </a:r>
            <a:r>
              <a:rPr lang="en-US" sz="1600" dirty="0" err="1"/>
              <a:t>el</a:t>
            </a:r>
            <a:r>
              <a:rPr lang="en-US" sz="1600" dirty="0"/>
              <a:t> </a:t>
            </a:r>
            <a:r>
              <a:rPr lang="en-US" sz="1600" dirty="0" err="1"/>
              <a:t>trabajo</a:t>
            </a:r>
            <a:r>
              <a:rPr lang="en-US" sz="1600" dirty="0"/>
              <a:t>. Se </a:t>
            </a:r>
            <a:r>
              <a:rPr lang="en-US" sz="1600" dirty="0" err="1"/>
              <a:t>muestra</a:t>
            </a:r>
            <a:r>
              <a:rPr lang="en-US" sz="1600" dirty="0"/>
              <a:t> la causa </a:t>
            </a:r>
            <a:r>
              <a:rPr lang="en-US" sz="1600" dirty="0" err="1"/>
              <a:t>directa</a:t>
            </a:r>
            <a:r>
              <a:rPr lang="en-US" sz="1600" dirty="0"/>
              <a:t> del </a:t>
            </a:r>
            <a:r>
              <a:rPr lang="en-US" sz="1600" dirty="0" err="1"/>
              <a:t>accidente</a:t>
            </a:r>
            <a:r>
              <a:rPr lang="en-US" sz="1600" dirty="0"/>
              <a:t>. </a:t>
            </a:r>
            <a:r>
              <a:rPr lang="en-US" sz="1600" dirty="0" err="1"/>
              <a:t>Mientras</a:t>
            </a:r>
            <a:r>
              <a:rPr lang="en-US" sz="1600" dirty="0"/>
              <a:t> </a:t>
            </a:r>
            <a:r>
              <a:rPr lang="en-US" sz="1600" dirty="0" err="1"/>
              <a:t>mira</a:t>
            </a:r>
            <a:r>
              <a:rPr lang="en-US" sz="1600" dirty="0"/>
              <a:t> </a:t>
            </a:r>
            <a:r>
              <a:rPr lang="en-US" sz="1600" dirty="0" err="1"/>
              <a:t>el</a:t>
            </a:r>
            <a:r>
              <a:rPr lang="en-US" sz="1600" dirty="0"/>
              <a:t> video, </a:t>
            </a:r>
            <a:r>
              <a:rPr lang="en-US" sz="1600" dirty="0" err="1"/>
              <a:t>piense</a:t>
            </a:r>
            <a:r>
              <a:rPr lang="en-US" sz="1600" dirty="0"/>
              <a:t> </a:t>
            </a:r>
            <a:r>
              <a:rPr lang="en-US" sz="1600" dirty="0" err="1"/>
              <a:t>en</a:t>
            </a:r>
            <a:r>
              <a:rPr lang="en-US" sz="1600" dirty="0"/>
              <a:t>: </a:t>
            </a:r>
          </a:p>
          <a:p>
            <a:pPr marL="0" marR="0" lvl="0" indent="0" rtl="0">
              <a:lnSpc>
                <a:spcPct val="100000"/>
              </a:lnSpc>
              <a:spcBef>
                <a:spcPts val="0"/>
              </a:spcBef>
              <a:spcAft>
                <a:spcPts val="0"/>
              </a:spcAft>
              <a:buClr>
                <a:srgbClr val="000000"/>
              </a:buClr>
              <a:buSzPts val="4800"/>
              <a:buFont typeface="Arial"/>
              <a:buNone/>
            </a:pPr>
            <a:endParaRPr lang="en-US" sz="1600" dirty="0"/>
          </a:p>
          <a:p>
            <a:pPr marL="285750" marR="0" lvl="0" indent="-285750" rtl="0">
              <a:lnSpc>
                <a:spcPct val="100000"/>
              </a:lnSpc>
              <a:spcBef>
                <a:spcPts val="0"/>
              </a:spcBef>
              <a:spcAft>
                <a:spcPts val="0"/>
              </a:spcAft>
              <a:buClr>
                <a:srgbClr val="000000"/>
              </a:buClr>
              <a:buSzPct val="100000"/>
              <a:buFont typeface="Arial" panose="020B0604020202020204" pitchFamily="34" charset="0"/>
              <a:buChar char="•"/>
            </a:pPr>
            <a:r>
              <a:rPr lang="en-US" sz="1600" dirty="0" err="1"/>
              <a:t>cuál</a:t>
            </a:r>
            <a:r>
              <a:rPr lang="en-US" sz="1600" dirty="0"/>
              <a:t> </a:t>
            </a:r>
            <a:r>
              <a:rPr lang="en-US" sz="1600" dirty="0" err="1"/>
              <a:t>podría</a:t>
            </a:r>
            <a:r>
              <a:rPr lang="en-US" sz="1600" dirty="0"/>
              <a:t> </a:t>
            </a:r>
            <a:r>
              <a:rPr lang="en-US" sz="1600" dirty="0" err="1"/>
              <a:t>haber</a:t>
            </a:r>
            <a:r>
              <a:rPr lang="en-US" sz="1600" dirty="0"/>
              <a:t> </a:t>
            </a:r>
            <a:r>
              <a:rPr lang="en-US" sz="1600" dirty="0" err="1"/>
              <a:t>sido</a:t>
            </a:r>
            <a:r>
              <a:rPr lang="en-US" sz="1600" dirty="0"/>
              <a:t> la causa </a:t>
            </a:r>
            <a:r>
              <a:rPr lang="en-US" sz="1600" dirty="0" err="1"/>
              <a:t>raíz</a:t>
            </a:r>
            <a:r>
              <a:rPr lang="en-US" sz="1600" dirty="0"/>
              <a:t> de </a:t>
            </a:r>
            <a:r>
              <a:rPr lang="en-US" sz="1600" dirty="0" err="1"/>
              <a:t>este</a:t>
            </a:r>
            <a:r>
              <a:rPr lang="en-US" sz="1600" dirty="0"/>
              <a:t> </a:t>
            </a:r>
            <a:r>
              <a:rPr lang="en-US" sz="1600" dirty="0" err="1"/>
              <a:t>accidente</a:t>
            </a:r>
            <a:r>
              <a:rPr lang="en-US" sz="1600" dirty="0"/>
              <a:t>, y</a:t>
            </a:r>
          </a:p>
          <a:p>
            <a:pPr marL="285750" marR="0" lvl="0" indent="-285750" rtl="0">
              <a:lnSpc>
                <a:spcPct val="100000"/>
              </a:lnSpc>
              <a:spcBef>
                <a:spcPts val="0"/>
              </a:spcBef>
              <a:spcAft>
                <a:spcPts val="0"/>
              </a:spcAft>
              <a:buClr>
                <a:srgbClr val="000000"/>
              </a:buClr>
              <a:buSzPct val="100000"/>
              <a:buFont typeface="Arial" panose="020B0604020202020204" pitchFamily="34" charset="0"/>
              <a:buChar char="•"/>
            </a:pPr>
            <a:r>
              <a:rPr lang="en-US" sz="1600" dirty="0" err="1"/>
              <a:t>una</a:t>
            </a:r>
            <a:r>
              <a:rPr lang="en-US" sz="1600" dirty="0"/>
              <a:t> </a:t>
            </a:r>
            <a:r>
              <a:rPr lang="en-US" sz="1600" dirty="0" err="1"/>
              <a:t>posible</a:t>
            </a:r>
            <a:r>
              <a:rPr lang="en-US" sz="1600" dirty="0"/>
              <a:t> </a:t>
            </a:r>
            <a:r>
              <a:rPr lang="en-US" sz="1600" dirty="0" err="1"/>
              <a:t>recomendación</a:t>
            </a:r>
            <a:r>
              <a:rPr lang="en-US" sz="1600" dirty="0"/>
              <a:t> para que no se </a:t>
            </a:r>
            <a:r>
              <a:rPr lang="en-US" sz="1600" dirty="0" err="1"/>
              <a:t>repita</a:t>
            </a:r>
            <a:r>
              <a:rPr lang="en-US" sz="1600" dirty="0"/>
              <a:t> </a:t>
            </a:r>
            <a:r>
              <a:rPr lang="en-US" sz="1600" dirty="0" err="1"/>
              <a:t>este</a:t>
            </a:r>
            <a:r>
              <a:rPr lang="en-US" sz="1600" dirty="0"/>
              <a:t> </a:t>
            </a:r>
            <a:r>
              <a:rPr lang="en-US" sz="1600" dirty="0" err="1"/>
              <a:t>tipo</a:t>
            </a:r>
            <a:r>
              <a:rPr lang="en-US" sz="1600" dirty="0"/>
              <a:t> de </a:t>
            </a:r>
            <a:r>
              <a:rPr lang="en-US" sz="1600" dirty="0" err="1"/>
              <a:t>accidente</a:t>
            </a:r>
            <a:r>
              <a:rPr lang="en-US" sz="1600" dirty="0"/>
              <a:t>.</a:t>
            </a:r>
          </a:p>
        </p:txBody>
      </p:sp>
      <p:pic>
        <p:nvPicPr>
          <p:cNvPr id="3" name="Picture 2" descr="Módulo 3">
            <a:extLst>
              <a:ext uri="{FF2B5EF4-FFF2-40B4-BE49-F238E27FC236}">
                <a16:creationId xmlns:a16="http://schemas.microsoft.com/office/drawing/2014/main" id="{AAE7EC66-FC62-47BD-AA47-C3242056D7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1893" y="5935440"/>
            <a:ext cx="4020478" cy="985411"/>
          </a:xfrm>
          <a:prstGeom prst="rect">
            <a:avLst/>
          </a:prstGeom>
        </p:spPr>
      </p:pic>
      <p:pic>
        <p:nvPicPr>
          <p:cNvPr id="4" name="Picture 3">
            <a:extLst>
              <a:ext uri="{FF2B5EF4-FFF2-40B4-BE49-F238E27FC236}">
                <a16:creationId xmlns:a16="http://schemas.microsoft.com/office/drawing/2014/main" id="{F930F30B-7A60-40F5-8859-9ECEF6C0AAE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511808" cy="5920651"/>
          </a:xfrm>
          <a:prstGeom prst="rect">
            <a:avLst/>
          </a:prstGeom>
        </p:spPr>
      </p:pic>
      <p:sp>
        <p:nvSpPr>
          <p:cNvPr id="2" name="Google Shape;102;p2">
            <a:extLst>
              <a:ext uri="{FF2B5EF4-FFF2-40B4-BE49-F238E27FC236}">
                <a16:creationId xmlns:a16="http://schemas.microsoft.com/office/drawing/2014/main" id="{C7079493-7EAE-74E5-D62D-DCFBC71E34F5}"/>
              </a:ext>
            </a:extLst>
          </p:cNvPr>
          <p:cNvSpPr txBox="1"/>
          <p:nvPr/>
        </p:nvSpPr>
        <p:spPr>
          <a:xfrm>
            <a:off x="6746" y="5966784"/>
            <a:ext cx="7511405"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INVESTIGACIÓN DE ACCIDENTES: </a:t>
            </a:r>
            <a:br>
              <a:rPr lang="en-US" sz="2800" b="1" i="1" u="none" strike="noStrike" cap="none" dirty="0">
                <a:solidFill>
                  <a:schemeClr val="lt1"/>
                </a:solidFill>
                <a:latin typeface="Verdana"/>
                <a:ea typeface="Verdana"/>
                <a:cs typeface="Verdana"/>
                <a:sym typeface="Verdana"/>
              </a:rPr>
            </a:br>
            <a:r>
              <a:rPr lang="en-US" sz="2800" b="1" i="1" u="none" strike="noStrike" cap="none" dirty="0" err="1">
                <a:solidFill>
                  <a:schemeClr val="lt1"/>
                </a:solidFill>
                <a:latin typeface="Verdana"/>
                <a:ea typeface="Verdana"/>
                <a:cs typeface="Verdana"/>
                <a:sym typeface="Verdana"/>
              </a:rPr>
              <a:t>puesta</a:t>
            </a:r>
            <a:r>
              <a:rPr lang="en-US" sz="2800" b="1" i="1" u="none" strike="noStrike" cap="none" dirty="0">
                <a:solidFill>
                  <a:schemeClr val="lt1"/>
                </a:solidFill>
                <a:latin typeface="Verdana"/>
                <a:ea typeface="Verdana"/>
                <a:cs typeface="Verdana"/>
                <a:sym typeface="Verdana"/>
              </a:rPr>
              <a:t> </a:t>
            </a:r>
            <a:r>
              <a:rPr lang="en-US" sz="2800" b="1" i="1" u="none" strike="noStrike" cap="none" dirty="0" err="1">
                <a:solidFill>
                  <a:schemeClr val="lt1"/>
                </a:solidFill>
                <a:latin typeface="Verdana"/>
                <a:ea typeface="Verdana"/>
                <a:cs typeface="Verdana"/>
                <a:sym typeface="Verdana"/>
              </a:rPr>
              <a:t>en</a:t>
            </a:r>
            <a:r>
              <a:rPr lang="en-US" sz="2800" b="1" i="1" u="none" strike="noStrike" cap="none" dirty="0">
                <a:solidFill>
                  <a:schemeClr val="lt1"/>
                </a:solidFill>
                <a:latin typeface="Verdana"/>
                <a:ea typeface="Verdana"/>
                <a:cs typeface="Verdana"/>
                <a:sym typeface="Verdana"/>
              </a:rPr>
              <a:t> </a:t>
            </a:r>
            <a:r>
              <a:rPr lang="en-US" sz="2800" b="1" i="1" u="none" strike="noStrike" cap="none" dirty="0" err="1">
                <a:solidFill>
                  <a:schemeClr val="lt1"/>
                </a:solidFill>
                <a:latin typeface="Verdana"/>
                <a:ea typeface="Verdana"/>
                <a:cs typeface="Verdana"/>
                <a:sym typeface="Verdana"/>
              </a:rPr>
              <a:t>práctica</a:t>
            </a:r>
            <a:r>
              <a:rPr lang="en-US" sz="2800" b="1" i="1" u="none" strike="noStrike" cap="none" dirty="0">
                <a:solidFill>
                  <a:schemeClr val="lt1"/>
                </a:solidFill>
                <a:latin typeface="Verdana"/>
                <a:ea typeface="Verdana"/>
                <a:cs typeface="Verdana"/>
                <a:sym typeface="Verdana"/>
              </a:rPr>
              <a:t> de las </a:t>
            </a:r>
            <a:r>
              <a:rPr lang="en-US" sz="2800" b="1" i="1" u="none" strike="noStrike" cap="none" dirty="0" err="1">
                <a:solidFill>
                  <a:schemeClr val="lt1"/>
                </a:solidFill>
                <a:latin typeface="Verdana"/>
                <a:ea typeface="Verdana"/>
                <a:cs typeface="Verdana"/>
                <a:sym typeface="Verdana"/>
              </a:rPr>
              <a:t>soluciones</a:t>
            </a:r>
            <a:endParaRPr sz="1400" b="0" i="0" u="none" strike="noStrike" cap="none" dirty="0">
              <a:solidFill>
                <a:srgbClr val="000000"/>
              </a:solidFill>
              <a:latin typeface="Arial"/>
              <a:ea typeface="Arial"/>
              <a:cs typeface="Arial"/>
              <a:sym typeface="Arial"/>
            </a:endParaRPr>
          </a:p>
        </p:txBody>
      </p:sp>
      <p:sp>
        <p:nvSpPr>
          <p:cNvPr id="6" name="Title 5">
            <a:extLst>
              <a:ext uri="{FF2B5EF4-FFF2-40B4-BE49-F238E27FC236}">
                <a16:creationId xmlns:a16="http://schemas.microsoft.com/office/drawing/2014/main" id="{1956B379-DA38-9A92-5CB5-632A0178E971}"/>
              </a:ext>
            </a:extLst>
          </p:cNvPr>
          <p:cNvSpPr txBox="1">
            <a:spLocks noGrp="1"/>
          </p:cNvSpPr>
          <p:nvPr>
            <p:ph type="title" idx="4294967295"/>
          </p:nvPr>
        </p:nvSpPr>
        <p:spPr>
          <a:xfrm>
            <a:off x="5719157" y="250924"/>
            <a:ext cx="6157912" cy="95410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err="1">
                <a:ln>
                  <a:noFill/>
                </a:ln>
                <a:solidFill>
                  <a:schemeClr val="dk1"/>
                </a:solidFill>
                <a:effectLst/>
                <a:uLnTx/>
                <a:uFillTx/>
                <a:latin typeface="+mn-lt"/>
                <a:ea typeface="Calibri"/>
                <a:cs typeface="Calibri"/>
                <a:sym typeface="Calibri"/>
              </a:rPr>
              <a:t>Práctica</a:t>
            </a:r>
            <a:r>
              <a:rPr kumimoji="0" lang="en-US" sz="2800" b="0" i="0" u="none" strike="noStrike" kern="0" cap="none" spc="0" normalizeH="0" baseline="0" noProof="0" dirty="0">
                <a:ln>
                  <a:noFill/>
                </a:ln>
                <a:solidFill>
                  <a:schemeClr val="dk1"/>
                </a:solidFill>
                <a:effectLst/>
                <a:uLnTx/>
                <a:uFillTx/>
                <a:latin typeface="+mn-lt"/>
                <a:ea typeface="Calibri"/>
                <a:cs typeface="Calibri"/>
                <a:sym typeface="Calibri"/>
              </a:rPr>
              <a:t>: Causa </a:t>
            </a:r>
            <a:r>
              <a:rPr kumimoji="0" lang="en-US" sz="2800" b="0" i="0" u="none" strike="noStrike" kern="0" cap="none" spc="0" normalizeH="0" baseline="0" noProof="0" dirty="0" err="1">
                <a:ln>
                  <a:noFill/>
                </a:ln>
                <a:solidFill>
                  <a:schemeClr val="dk1"/>
                </a:solidFill>
                <a:effectLst/>
                <a:uLnTx/>
                <a:uFillTx/>
                <a:latin typeface="+mn-lt"/>
                <a:ea typeface="Calibri"/>
                <a:cs typeface="Calibri"/>
                <a:sym typeface="Calibri"/>
              </a:rPr>
              <a:t>raíz</a:t>
            </a:r>
            <a:r>
              <a:rPr kumimoji="0" lang="en-US" sz="2800" b="0" i="0" u="none" strike="noStrike" kern="0" cap="none" spc="0" normalizeH="0" baseline="0" noProof="0" dirty="0">
                <a:ln>
                  <a:noFill/>
                </a:ln>
                <a:solidFill>
                  <a:schemeClr val="dk1"/>
                </a:solidFill>
                <a:effectLst/>
                <a:uLnTx/>
                <a:uFillTx/>
                <a:latin typeface="+mn-lt"/>
                <a:ea typeface="Calibri"/>
                <a:cs typeface="Calibri"/>
                <a:sym typeface="Calibri"/>
              </a:rPr>
              <a:t> / </a:t>
            </a:r>
            <a:r>
              <a:rPr kumimoji="0" lang="en-US" sz="2800" b="0" i="0" u="none" strike="noStrike" kern="0" cap="none" spc="0" normalizeH="0" baseline="0" noProof="0" dirty="0" err="1">
                <a:ln>
                  <a:noFill/>
                </a:ln>
                <a:solidFill>
                  <a:schemeClr val="dk1"/>
                </a:solidFill>
                <a:effectLst/>
                <a:uLnTx/>
                <a:uFillTx/>
                <a:latin typeface="+mn-lt"/>
                <a:ea typeface="Calibri"/>
                <a:cs typeface="Calibri"/>
                <a:sym typeface="Calibri"/>
              </a:rPr>
              <a:t>Recomendación</a:t>
            </a:r>
            <a:endParaRPr kumimoji="0" lang="en-US"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0115979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4" name="Title 3">
            <a:extLst>
              <a:ext uri="{FF2B5EF4-FFF2-40B4-BE49-F238E27FC236}">
                <a16:creationId xmlns:a16="http://schemas.microsoft.com/office/drawing/2014/main" id="{134C8CB6-F181-6797-72FD-D978EC9F51C9}"/>
              </a:ext>
            </a:extLst>
          </p:cNvPr>
          <p:cNvSpPr txBox="1">
            <a:spLocks noGrp="1"/>
          </p:cNvSpPr>
          <p:nvPr>
            <p:ph type="title" idx="4294967295"/>
          </p:nvPr>
        </p:nvSpPr>
        <p:spPr>
          <a:xfrm>
            <a:off x="5719156" y="154282"/>
            <a:ext cx="6097904"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es-ES" sz="2800" b="0" i="0" u="none" strike="noStrike" kern="0" cap="none" spc="0" normalizeH="0" baseline="0" noProof="0" dirty="0">
                <a:ln>
                  <a:noFill/>
                </a:ln>
                <a:solidFill>
                  <a:schemeClr val="dk1"/>
                </a:solidFill>
                <a:effectLst/>
                <a:uLnTx/>
                <a:uFillTx/>
                <a:latin typeface="+mj-lt"/>
                <a:ea typeface="Calibri"/>
                <a:cs typeface="Calibri"/>
                <a:sym typeface="Calibri"/>
              </a:rPr>
              <a:t>Creación de un plan de acción</a:t>
            </a:r>
            <a:endParaRPr kumimoji="0" lang="es-ES" sz="2800" b="0" i="0" u="none" strike="noStrike" kern="0" cap="none" spc="0" normalizeH="0" baseline="0" noProof="0" dirty="0">
              <a:ln>
                <a:noFill/>
              </a:ln>
              <a:solidFill>
                <a:schemeClr val="dk1"/>
              </a:solidFill>
              <a:effectLst/>
              <a:uLnTx/>
              <a:uFillTx/>
              <a:latin typeface="Calibri"/>
              <a:ea typeface="Calibri"/>
              <a:cs typeface="Calibri"/>
              <a:sym typeface="Calibri"/>
            </a:endParaRPr>
          </a:p>
        </p:txBody>
      </p:sp>
      <p:sp>
        <p:nvSpPr>
          <p:cNvPr id="104" name="Google Shape;104;p2"/>
          <p:cNvSpPr txBox="1"/>
          <p:nvPr/>
        </p:nvSpPr>
        <p:spPr>
          <a:xfrm>
            <a:off x="5719156" y="686295"/>
            <a:ext cx="6274351" cy="5093662"/>
          </a:xfrm>
          <a:prstGeom prst="rect">
            <a:avLst/>
          </a:prstGeom>
          <a:noFill/>
          <a:ln>
            <a:noFill/>
          </a:ln>
        </p:spPr>
        <p:txBody>
          <a:bodyPr spcFirstLastPara="1" wrap="square" lIns="91425" tIns="45700" rIns="91425" bIns="45700" anchor="t" anchorCtr="0">
            <a:spAutoFit/>
          </a:bodyPr>
          <a:lstStyle/>
          <a:p>
            <a:pPr marL="0" marR="0">
              <a:spcBef>
                <a:spcPts val="0"/>
              </a:spcBef>
              <a:spcAft>
                <a:spcPts val="1000"/>
              </a:spcAft>
            </a:pPr>
            <a:r>
              <a:rPr lang="es-US" sz="1500" dirty="0">
                <a:solidFill>
                  <a:srgbClr val="000000"/>
                </a:solidFill>
                <a:effectLst/>
                <a:latin typeface="Arial" panose="020B0604020202020204" pitchFamily="34" charset="0"/>
                <a:ea typeface="Calibri" panose="020F0502020204030204" pitchFamily="34" charset="0"/>
                <a:cs typeface="Arial" panose="020B0604020202020204" pitchFamily="34" charset="0"/>
              </a:rPr>
              <a:t>Los accidentes pueden ser momentos de confusión, caos y grandes emociones. Algunas personas estarán ocupadas con la emergencia en cuestión y otras pueden estar demasiado conmocionadas para pensar con claridad en ese momento. Disponer de un plan de acción por escrito que describa qué, cuándo y quién debe hacer las cosas puede ahorrar un tiempo valioso. En su plan, incluya lo siguiente:</a:t>
            </a:r>
            <a:endParaRPr lang="en-US" sz="1500" dirty="0">
              <a:effectLst/>
              <a:latin typeface="Arial" panose="020B0604020202020204" pitchFamily="34" charset="0"/>
              <a:ea typeface="Calibri" panose="020F0502020204030204" pitchFamily="34" charset="0"/>
              <a:cs typeface="Arial" panose="020B0604020202020204" pitchFamily="34" charset="0"/>
            </a:endParaRPr>
          </a:p>
          <a:p>
            <a:pPr marL="285750" marR="0" lvl="0" indent="-285750">
              <a:spcBef>
                <a:spcPts val="0"/>
              </a:spcBef>
              <a:spcAft>
                <a:spcPts val="0"/>
              </a:spcAft>
              <a:buSzPts val="1000"/>
              <a:buFont typeface="Arial" panose="020B0604020202020204" pitchFamily="34" charset="0"/>
              <a:buChar char="•"/>
              <a:tabLst>
                <a:tab pos="457200" algn="l"/>
              </a:tabLst>
            </a:pPr>
            <a:r>
              <a:rPr lang="es-US" sz="1500" dirty="0">
                <a:solidFill>
                  <a:srgbClr val="000000"/>
                </a:solidFill>
                <a:effectLst/>
                <a:latin typeface="Arial" panose="020B0604020202020204" pitchFamily="34" charset="0"/>
                <a:ea typeface="Calibri" panose="020F0502020204030204" pitchFamily="34" charset="0"/>
                <a:cs typeface="Arial" panose="020B0604020202020204" pitchFamily="34" charset="0"/>
              </a:rPr>
              <a:t>a quién se debe notificar en caso de accidente y quién está autorizado a notificar a organismos externos (bomberos, policía de rescate, </a:t>
            </a:r>
            <a:r>
              <a:rPr lang="es-US" sz="1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Oregon</a:t>
            </a:r>
            <a:r>
              <a:rPr lang="es-US" sz="1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OSHA, etc.),</a:t>
            </a:r>
            <a:endParaRPr lang="en-US" sz="1500" dirty="0">
              <a:effectLst/>
              <a:latin typeface="Arial" panose="020B0604020202020204" pitchFamily="34" charset="0"/>
              <a:ea typeface="Calibri" panose="020F0502020204030204" pitchFamily="34" charset="0"/>
              <a:cs typeface="Arial" panose="020B0604020202020204" pitchFamily="34" charset="0"/>
            </a:endParaRPr>
          </a:p>
          <a:p>
            <a:pPr marL="285750" marR="0" lvl="0" indent="-285750">
              <a:spcBef>
                <a:spcPts val="0"/>
              </a:spcBef>
              <a:spcAft>
                <a:spcPts val="0"/>
              </a:spcAft>
              <a:buSzPts val="1000"/>
              <a:buFont typeface="Arial" panose="020B0604020202020204" pitchFamily="34" charset="0"/>
              <a:buChar char="•"/>
              <a:tabLst>
                <a:tab pos="457200" algn="l"/>
              </a:tabLst>
            </a:pPr>
            <a:r>
              <a:rPr lang="es-US" sz="1500" dirty="0">
                <a:solidFill>
                  <a:srgbClr val="000000"/>
                </a:solidFill>
                <a:effectLst/>
                <a:latin typeface="Arial" panose="020B0604020202020204" pitchFamily="34" charset="0"/>
                <a:ea typeface="Calibri" panose="020F0502020204030204" pitchFamily="34" charset="0"/>
                <a:cs typeface="Arial" panose="020B0604020202020204" pitchFamily="34" charset="0"/>
              </a:rPr>
              <a:t>a quién se le asigna la realización de las investigaciones,</a:t>
            </a:r>
            <a:endParaRPr lang="en-US" sz="1500" dirty="0">
              <a:effectLst/>
              <a:latin typeface="Arial" panose="020B0604020202020204" pitchFamily="34" charset="0"/>
              <a:ea typeface="Calibri" panose="020F0502020204030204" pitchFamily="34" charset="0"/>
              <a:cs typeface="Arial" panose="020B0604020202020204" pitchFamily="34" charset="0"/>
            </a:endParaRPr>
          </a:p>
          <a:p>
            <a:pPr marL="285750" marR="0" lvl="0" indent="-285750">
              <a:spcBef>
                <a:spcPts val="0"/>
              </a:spcBef>
              <a:spcAft>
                <a:spcPts val="0"/>
              </a:spcAft>
              <a:buSzPts val="1000"/>
              <a:buFont typeface="Arial" panose="020B0604020202020204" pitchFamily="34" charset="0"/>
              <a:buChar char="•"/>
              <a:tabLst>
                <a:tab pos="457200" algn="l"/>
              </a:tabLst>
            </a:pPr>
            <a:r>
              <a:rPr lang="es-US" sz="1500" dirty="0">
                <a:solidFill>
                  <a:srgbClr val="000000"/>
                </a:solidFill>
                <a:effectLst/>
                <a:latin typeface="Arial" panose="020B0604020202020204" pitchFamily="34" charset="0"/>
                <a:ea typeface="Calibri" panose="020F0502020204030204" pitchFamily="34" charset="0"/>
                <a:cs typeface="Arial" panose="020B0604020202020204" pitchFamily="34" charset="0"/>
              </a:rPr>
              <a:t>quién recibe y actúa sobre los informes de investigación, </a:t>
            </a:r>
            <a:endParaRPr lang="en-US" sz="1500" dirty="0">
              <a:effectLst/>
              <a:latin typeface="Arial" panose="020B0604020202020204" pitchFamily="34" charset="0"/>
              <a:ea typeface="Calibri" panose="020F0502020204030204" pitchFamily="34" charset="0"/>
              <a:cs typeface="Arial" panose="020B0604020202020204" pitchFamily="34" charset="0"/>
            </a:endParaRPr>
          </a:p>
          <a:p>
            <a:pPr marL="285750" marR="0" lvl="0" indent="-285750">
              <a:spcBef>
                <a:spcPts val="0"/>
              </a:spcBef>
              <a:spcAft>
                <a:spcPts val="0"/>
              </a:spcAft>
              <a:buSzPts val="1000"/>
              <a:buFont typeface="Arial" panose="020B0604020202020204" pitchFamily="34" charset="0"/>
              <a:buChar char="•"/>
              <a:tabLst>
                <a:tab pos="457200" algn="l"/>
              </a:tabLst>
            </a:pPr>
            <a:r>
              <a:rPr lang="es-US" sz="1500" dirty="0">
                <a:solidFill>
                  <a:srgbClr val="000000"/>
                </a:solidFill>
                <a:effectLst/>
                <a:latin typeface="Arial" panose="020B0604020202020204" pitchFamily="34" charset="0"/>
                <a:ea typeface="Calibri" panose="020F0502020204030204" pitchFamily="34" charset="0"/>
                <a:cs typeface="Arial" panose="020B0604020202020204" pitchFamily="34" charset="0"/>
              </a:rPr>
              <a:t>una lista de las personas que rodean el evento y otras con conocimiento del proceso para entrevistar (recuerde hablar con los gerentes y supervisores),</a:t>
            </a:r>
            <a:endParaRPr lang="en-US" sz="1500" dirty="0">
              <a:effectLst/>
              <a:latin typeface="Arial" panose="020B0604020202020204" pitchFamily="34" charset="0"/>
              <a:ea typeface="Calibri" panose="020F0502020204030204" pitchFamily="34" charset="0"/>
              <a:cs typeface="Arial" panose="020B0604020202020204" pitchFamily="34" charset="0"/>
            </a:endParaRPr>
          </a:p>
          <a:p>
            <a:pPr marL="285750" marR="0" lvl="0" indent="-285750">
              <a:spcBef>
                <a:spcPts val="0"/>
              </a:spcBef>
              <a:spcAft>
                <a:spcPts val="0"/>
              </a:spcAft>
              <a:buSzPts val="1000"/>
              <a:buFont typeface="Arial" panose="020B0604020202020204" pitchFamily="34" charset="0"/>
              <a:buChar char="•"/>
              <a:tabLst>
                <a:tab pos="457200" algn="l"/>
              </a:tabLst>
            </a:pPr>
            <a:r>
              <a:rPr lang="es-US" sz="1500" dirty="0">
                <a:solidFill>
                  <a:srgbClr val="000000"/>
                </a:solidFill>
                <a:effectLst/>
                <a:latin typeface="Arial" panose="020B0604020202020204" pitchFamily="34" charset="0"/>
                <a:ea typeface="Calibri" panose="020F0502020204030204" pitchFamily="34" charset="0"/>
                <a:cs typeface="Arial" panose="020B0604020202020204" pitchFamily="34" charset="0"/>
              </a:rPr>
              <a:t>expectativa de plazos para llevar a cabo la investigación y las acciones de seguimiento, </a:t>
            </a:r>
            <a:endParaRPr lang="en-US" sz="1500" dirty="0">
              <a:effectLst/>
              <a:latin typeface="Arial" panose="020B0604020202020204" pitchFamily="34" charset="0"/>
              <a:ea typeface="Calibri" panose="020F0502020204030204" pitchFamily="34" charset="0"/>
              <a:cs typeface="Arial" panose="020B0604020202020204" pitchFamily="34" charset="0"/>
            </a:endParaRPr>
          </a:p>
          <a:p>
            <a:pPr marL="285750" marR="0" lvl="0" indent="-285750">
              <a:spcBef>
                <a:spcPts val="0"/>
              </a:spcBef>
              <a:spcAft>
                <a:spcPts val="1000"/>
              </a:spcAft>
              <a:buSzPts val="1000"/>
              <a:buFont typeface="Arial" panose="020B0604020202020204" pitchFamily="34" charset="0"/>
              <a:buChar char="•"/>
              <a:tabLst>
                <a:tab pos="457200" algn="l"/>
              </a:tabLst>
            </a:pPr>
            <a:r>
              <a:rPr lang="es-US" sz="1500" dirty="0">
                <a:solidFill>
                  <a:srgbClr val="000000"/>
                </a:solidFill>
                <a:effectLst/>
                <a:latin typeface="Arial" panose="020B0604020202020204" pitchFamily="34" charset="0"/>
                <a:ea typeface="Calibri" panose="020F0502020204030204" pitchFamily="34" charset="0"/>
                <a:cs typeface="Arial" panose="020B0604020202020204" pitchFamily="34" charset="0"/>
              </a:rPr>
              <a:t>dónde se encuentra el kit del investigador (más adelante se hablará de esto), y </a:t>
            </a:r>
            <a:endParaRPr lang="en-US" sz="1500" dirty="0">
              <a:effectLst/>
              <a:latin typeface="Arial" panose="020B0604020202020204" pitchFamily="34" charset="0"/>
              <a:ea typeface="Calibri" panose="020F0502020204030204" pitchFamily="34" charset="0"/>
              <a:cs typeface="Arial" panose="020B0604020202020204" pitchFamily="34" charset="0"/>
            </a:endParaRPr>
          </a:p>
          <a:p>
            <a:pPr marL="285750" marR="0" lvl="0" indent="-285750" fontAlgn="base">
              <a:spcBef>
                <a:spcPts val="0"/>
              </a:spcBef>
              <a:spcAft>
                <a:spcPts val="1000"/>
              </a:spcAft>
              <a:buSzPts val="1000"/>
              <a:buFont typeface="Arial" panose="020B0604020202020204" pitchFamily="34" charset="0"/>
              <a:buChar char="•"/>
              <a:tabLst>
                <a:tab pos="457200" algn="l"/>
              </a:tabLst>
            </a:pPr>
            <a:r>
              <a:rPr lang="es-US" sz="1500" dirty="0">
                <a:solidFill>
                  <a:srgbClr val="000000"/>
                </a:solidFill>
                <a:effectLst/>
                <a:latin typeface="Arial" panose="020B0604020202020204" pitchFamily="34" charset="0"/>
                <a:ea typeface="Calibri" panose="020F0502020204030204" pitchFamily="34" charset="0"/>
                <a:cs typeface="Arial" panose="020B0604020202020204" pitchFamily="34" charset="0"/>
              </a:rPr>
              <a:t>quién presenta un informe a </a:t>
            </a:r>
            <a:r>
              <a:rPr lang="es-US" sz="1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Oregon</a:t>
            </a:r>
            <a:r>
              <a:rPr lang="es-US" sz="1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OSHA, si es necesario, y los plazos correspondientes (consulte la siguiente diapositiva). </a:t>
            </a:r>
            <a:endParaRPr lang="en-US" sz="15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3DB113BF-D36B-491F-834D-5C8A97983D5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5656"/>
            <a:ext cx="5204693" cy="5915800"/>
          </a:xfrm>
          <a:prstGeom prst="rect">
            <a:avLst/>
          </a:prstGeom>
        </p:spPr>
      </p:pic>
      <p:sp>
        <p:nvSpPr>
          <p:cNvPr id="8" name="Google Shape;102;p2">
            <a:extLst>
              <a:ext uri="{FF2B5EF4-FFF2-40B4-BE49-F238E27FC236}">
                <a16:creationId xmlns:a16="http://schemas.microsoft.com/office/drawing/2014/main" id="{1793DB8D-A23C-4185-92DA-2F9F0573EB69}"/>
              </a:ext>
            </a:extLst>
          </p:cNvPr>
          <p:cNvSpPr txBox="1"/>
          <p:nvPr/>
        </p:nvSpPr>
        <p:spPr>
          <a:xfrm>
            <a:off x="202630" y="5960955"/>
            <a:ext cx="7054204"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INVESTIGACIÓN DE ACCIDENTES: </a:t>
            </a:r>
            <a:r>
              <a:rPr lang="en-US" sz="2800" b="1" i="1" dirty="0" err="1">
                <a:solidFill>
                  <a:schemeClr val="lt1"/>
                </a:solidFill>
                <a:latin typeface="Verdana"/>
                <a:ea typeface="Verdana"/>
                <a:cs typeface="Verdana"/>
                <a:sym typeface="Verdana"/>
              </a:rPr>
              <a:t>Recopilar</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información</a:t>
            </a:r>
            <a:endParaRPr lang="en-US" sz="1400" b="0" i="0" u="none" strike="noStrike" cap="none" dirty="0">
              <a:solidFill>
                <a:srgbClr val="000000"/>
              </a:solidFill>
              <a:latin typeface="Arial"/>
              <a:ea typeface="Arial"/>
              <a:cs typeface="Arial"/>
              <a:sym typeface="Arial"/>
            </a:endParaRPr>
          </a:p>
        </p:txBody>
      </p:sp>
      <p:pic>
        <p:nvPicPr>
          <p:cNvPr id="7" name="Picture 6" descr="Módulo 1">
            <a:extLst>
              <a:ext uri="{FF2B5EF4-FFF2-40B4-BE49-F238E27FC236}">
                <a16:creationId xmlns:a16="http://schemas.microsoft.com/office/drawing/2014/main" id="{C377C1D5-1F49-4D72-A61F-E7E47475FA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2699" y="5910144"/>
            <a:ext cx="3984776" cy="976661"/>
          </a:xfrm>
          <a:prstGeom prst="rect">
            <a:avLst/>
          </a:prstGeom>
        </p:spPr>
      </p:pic>
    </p:spTree>
    <p:extLst>
      <p:ext uri="{BB962C8B-B14F-4D97-AF65-F5344CB8AC3E}">
        <p14:creationId xmlns:p14="http://schemas.microsoft.com/office/powerpoint/2010/main" val="212886264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7" name="Rectangle 6">
            <a:extLst>
              <a:ext uri="{FF2B5EF4-FFF2-40B4-BE49-F238E27FC236}">
                <a16:creationId xmlns:a16="http://schemas.microsoft.com/office/drawing/2014/main" id="{FC270C14-51FB-47DD-80DA-CE094A0E5B93}"/>
              </a:ext>
              <a:ext uri="{C183D7F6-B498-43B3-948B-1728B52AA6E4}">
                <adec:decorative xmlns:adec="http://schemas.microsoft.com/office/drawing/2017/decorative" val="1"/>
              </a:ext>
            </a:extLst>
          </p:cNvPr>
          <p:cNvSpPr/>
          <p:nvPr/>
        </p:nvSpPr>
        <p:spPr>
          <a:xfrm>
            <a:off x="0" y="0"/>
            <a:ext cx="12192000" cy="589335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p>
        </p:txBody>
      </p:sp>
      <p:pic>
        <p:nvPicPr>
          <p:cNvPr id="8" name="Picture 7" descr="Módulo 3">
            <a:extLst>
              <a:ext uri="{FF2B5EF4-FFF2-40B4-BE49-F238E27FC236}">
                <a16:creationId xmlns:a16="http://schemas.microsoft.com/office/drawing/2014/main" id="{6A295C48-4F85-496F-8D82-41DB7863C6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1893" y="5903541"/>
            <a:ext cx="4020478" cy="985411"/>
          </a:xfrm>
          <a:prstGeom prst="rect">
            <a:avLst/>
          </a:prstGeom>
        </p:spPr>
      </p:pic>
      <p:sp>
        <p:nvSpPr>
          <p:cNvPr id="2" name="Google Shape;102;p2">
            <a:extLst>
              <a:ext uri="{FF2B5EF4-FFF2-40B4-BE49-F238E27FC236}">
                <a16:creationId xmlns:a16="http://schemas.microsoft.com/office/drawing/2014/main" id="{4D0704B2-0BF4-356E-7091-DAD5F28230D3}"/>
              </a:ext>
            </a:extLst>
          </p:cNvPr>
          <p:cNvSpPr txBox="1"/>
          <p:nvPr/>
        </p:nvSpPr>
        <p:spPr>
          <a:xfrm>
            <a:off x="6746" y="5966784"/>
            <a:ext cx="7511405"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INVESTIGACIÓN DE ACCIDENTES: </a:t>
            </a:r>
            <a:br>
              <a:rPr lang="en-US" sz="2800" b="1" i="1" u="none" strike="noStrike" cap="none" dirty="0">
                <a:solidFill>
                  <a:schemeClr val="lt1"/>
                </a:solidFill>
                <a:latin typeface="Verdana"/>
                <a:ea typeface="Verdana"/>
                <a:cs typeface="Verdana"/>
                <a:sym typeface="Verdana"/>
              </a:rPr>
            </a:br>
            <a:r>
              <a:rPr lang="en-US" sz="2800" b="1" i="1" u="none" strike="noStrike" cap="none" dirty="0" err="1">
                <a:solidFill>
                  <a:schemeClr val="lt1"/>
                </a:solidFill>
                <a:latin typeface="Verdana"/>
                <a:ea typeface="Verdana"/>
                <a:cs typeface="Verdana"/>
                <a:sym typeface="Verdana"/>
              </a:rPr>
              <a:t>puesta</a:t>
            </a:r>
            <a:r>
              <a:rPr lang="en-US" sz="2800" b="1" i="1" u="none" strike="noStrike" cap="none" dirty="0">
                <a:solidFill>
                  <a:schemeClr val="lt1"/>
                </a:solidFill>
                <a:latin typeface="Verdana"/>
                <a:ea typeface="Verdana"/>
                <a:cs typeface="Verdana"/>
                <a:sym typeface="Verdana"/>
              </a:rPr>
              <a:t> </a:t>
            </a:r>
            <a:r>
              <a:rPr lang="en-US" sz="2800" b="1" i="1" u="none" strike="noStrike" cap="none" dirty="0" err="1">
                <a:solidFill>
                  <a:schemeClr val="lt1"/>
                </a:solidFill>
                <a:latin typeface="Verdana"/>
                <a:ea typeface="Verdana"/>
                <a:cs typeface="Verdana"/>
                <a:sym typeface="Verdana"/>
              </a:rPr>
              <a:t>en</a:t>
            </a:r>
            <a:r>
              <a:rPr lang="en-US" sz="2800" b="1" i="1" u="none" strike="noStrike" cap="none" dirty="0">
                <a:solidFill>
                  <a:schemeClr val="lt1"/>
                </a:solidFill>
                <a:latin typeface="Verdana"/>
                <a:ea typeface="Verdana"/>
                <a:cs typeface="Verdana"/>
                <a:sym typeface="Verdana"/>
              </a:rPr>
              <a:t> </a:t>
            </a:r>
            <a:r>
              <a:rPr lang="en-US" sz="2800" b="1" i="1" u="none" strike="noStrike" cap="none" dirty="0" err="1">
                <a:solidFill>
                  <a:schemeClr val="lt1"/>
                </a:solidFill>
                <a:latin typeface="Verdana"/>
                <a:ea typeface="Verdana"/>
                <a:cs typeface="Verdana"/>
                <a:sym typeface="Verdana"/>
              </a:rPr>
              <a:t>práctica</a:t>
            </a:r>
            <a:r>
              <a:rPr lang="en-US" sz="2800" b="1" i="1" u="none" strike="noStrike" cap="none" dirty="0">
                <a:solidFill>
                  <a:schemeClr val="lt1"/>
                </a:solidFill>
                <a:latin typeface="Verdana"/>
                <a:ea typeface="Verdana"/>
                <a:cs typeface="Verdana"/>
                <a:sym typeface="Verdana"/>
              </a:rPr>
              <a:t> de las </a:t>
            </a:r>
            <a:r>
              <a:rPr lang="en-US" sz="2800" b="1" i="1" u="none" strike="noStrike" cap="none" dirty="0" err="1">
                <a:solidFill>
                  <a:schemeClr val="lt1"/>
                </a:solidFill>
                <a:latin typeface="Verdana"/>
                <a:ea typeface="Verdana"/>
                <a:cs typeface="Verdana"/>
                <a:sym typeface="Verdana"/>
              </a:rPr>
              <a:t>soluciones</a:t>
            </a:r>
            <a:endParaRPr sz="1400" b="0" i="0" u="none" strike="noStrike" cap="none" dirty="0">
              <a:solidFill>
                <a:srgbClr val="000000"/>
              </a:solidFill>
              <a:latin typeface="Arial"/>
              <a:ea typeface="Arial"/>
              <a:cs typeface="Arial"/>
              <a:sym typeface="Arial"/>
            </a:endParaRPr>
          </a:p>
        </p:txBody>
      </p:sp>
      <p:sp>
        <p:nvSpPr>
          <p:cNvPr id="4" name="Title 3">
            <a:extLst>
              <a:ext uri="{FF2B5EF4-FFF2-40B4-BE49-F238E27FC236}">
                <a16:creationId xmlns:a16="http://schemas.microsoft.com/office/drawing/2014/main" id="{1C76219E-D2E6-A1AB-B23A-3B8540781194}"/>
              </a:ext>
            </a:extLst>
          </p:cNvPr>
          <p:cNvSpPr txBox="1">
            <a:spLocks noGrp="1"/>
          </p:cNvSpPr>
          <p:nvPr>
            <p:ph type="title" idx="4294967295"/>
          </p:nvPr>
        </p:nvSpPr>
        <p:spPr>
          <a:xfrm>
            <a:off x="1864468" y="2561957"/>
            <a:ext cx="8463064"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_tradnl" sz="4400" b="0" i="0" u="none" strike="noStrike" kern="0" cap="none" spc="0" normalizeH="0" baseline="0" noProof="0" dirty="0">
                <a:ln>
                  <a:noFill/>
                </a:ln>
                <a:solidFill>
                  <a:schemeClr val="bg1"/>
                </a:solidFill>
                <a:effectLst/>
                <a:uLnTx/>
                <a:uFillTx/>
                <a:latin typeface="Arial"/>
                <a:ea typeface="Arial"/>
                <a:cs typeface="Arial"/>
                <a:sym typeface="Arial"/>
                <a:hlinkClick r:id="rId4"/>
              </a:rPr>
              <a:t>La Historia de </a:t>
            </a:r>
            <a:r>
              <a:rPr kumimoji="0" lang="es-ES_tradnl" sz="4400" b="0" i="0" u="none" strike="noStrike" kern="0" cap="none" spc="0" normalizeH="0" baseline="0" noProof="0" dirty="0" err="1">
                <a:ln>
                  <a:noFill/>
                </a:ln>
                <a:solidFill>
                  <a:schemeClr val="bg1"/>
                </a:solidFill>
                <a:effectLst/>
                <a:uLnTx/>
                <a:uFillTx/>
                <a:latin typeface="Arial"/>
                <a:ea typeface="Arial"/>
                <a:cs typeface="Arial"/>
                <a:sym typeface="Arial"/>
                <a:hlinkClick r:id="rId4"/>
              </a:rPr>
              <a:t>Russ</a:t>
            </a:r>
            <a:r>
              <a:rPr kumimoji="0" lang="es-ES_tradnl" sz="4400" b="0" i="0" u="none" strike="noStrike" kern="0" cap="none" spc="0" normalizeH="0" baseline="0" noProof="0" dirty="0">
                <a:ln>
                  <a:noFill/>
                </a:ln>
                <a:solidFill>
                  <a:schemeClr val="bg1"/>
                </a:solidFill>
                <a:effectLst/>
                <a:uLnTx/>
                <a:uFillTx/>
                <a:latin typeface="Arial"/>
                <a:ea typeface="Arial"/>
                <a:cs typeface="Arial"/>
                <a:sym typeface="Arial"/>
                <a:hlinkClick r:id="rId4"/>
              </a:rPr>
              <a:t> </a:t>
            </a:r>
            <a:r>
              <a:rPr kumimoji="0" lang="es-ES_tradnl" sz="4400" b="0" i="0" u="none" strike="noStrike" kern="0" cap="none" spc="0" normalizeH="0" baseline="0" noProof="0" dirty="0" err="1">
                <a:ln>
                  <a:noFill/>
                </a:ln>
                <a:solidFill>
                  <a:schemeClr val="bg1"/>
                </a:solidFill>
                <a:effectLst/>
                <a:uLnTx/>
                <a:uFillTx/>
                <a:latin typeface="Arial"/>
                <a:ea typeface="Arial"/>
                <a:cs typeface="Arial"/>
                <a:sym typeface="Arial"/>
                <a:hlinkClick r:id="rId4"/>
              </a:rPr>
              <a:t>Youngstrom</a:t>
            </a:r>
            <a:r>
              <a:rPr kumimoji="0" lang="es-ES_tradnl" sz="4400" b="0" i="0" u="none" strike="noStrike" kern="0" cap="none" spc="0" normalizeH="0" baseline="0" noProof="0" dirty="0">
                <a:ln>
                  <a:noFill/>
                </a:ln>
                <a:solidFill>
                  <a:schemeClr val="bg1"/>
                </a:solidFill>
                <a:effectLst/>
                <a:uLnTx/>
                <a:uFillTx/>
                <a:latin typeface="Arial"/>
                <a:ea typeface="Arial"/>
                <a:cs typeface="Arial"/>
                <a:sym typeface="Arial"/>
                <a:hlinkClick r:id="rId4"/>
              </a:rPr>
              <a:t> </a:t>
            </a:r>
            <a:endParaRPr kumimoji="0" lang="es-ES_tradnl" sz="4400" b="0"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39005266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7" y="1091999"/>
            <a:ext cx="6369010" cy="3046948"/>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4800"/>
              <a:buFont typeface="Arial"/>
              <a:buNone/>
            </a:pPr>
            <a:r>
              <a:rPr lang="en-US" sz="1600" dirty="0" err="1"/>
              <a:t>Ahora</a:t>
            </a:r>
            <a:r>
              <a:rPr lang="en-US" sz="1600" dirty="0"/>
              <a:t> que </a:t>
            </a:r>
            <a:r>
              <a:rPr lang="en-US" sz="1600" dirty="0" err="1"/>
              <a:t>hemos</a:t>
            </a:r>
            <a:r>
              <a:rPr lang="en-US" sz="1600" dirty="0"/>
              <a:t> </a:t>
            </a:r>
            <a:r>
              <a:rPr lang="en-US" sz="1600" dirty="0" err="1"/>
              <a:t>cubierto</a:t>
            </a:r>
            <a:r>
              <a:rPr lang="en-US" sz="1600" dirty="0"/>
              <a:t> las </a:t>
            </a:r>
            <a:r>
              <a:rPr lang="en-US" sz="1600" dirty="0" err="1"/>
              <a:t>estrategias</a:t>
            </a:r>
            <a:r>
              <a:rPr lang="en-US" sz="1600" dirty="0"/>
              <a:t> de control y las </a:t>
            </a:r>
            <a:r>
              <a:rPr lang="en-US" sz="1600" dirty="0" err="1"/>
              <a:t>cuestiones</a:t>
            </a:r>
            <a:r>
              <a:rPr lang="en-US" sz="1600" dirty="0"/>
              <a:t> que se </a:t>
            </a:r>
            <a:r>
              <a:rPr lang="en-US" sz="1600" dirty="0" err="1"/>
              <a:t>deben</a:t>
            </a:r>
            <a:r>
              <a:rPr lang="en-US" sz="1600" dirty="0"/>
              <a:t> </a:t>
            </a:r>
            <a:r>
              <a:rPr lang="en-US" sz="1600" dirty="0" err="1"/>
              <a:t>tener</a:t>
            </a:r>
            <a:r>
              <a:rPr lang="en-US" sz="1600" dirty="0"/>
              <a:t> </a:t>
            </a:r>
            <a:r>
              <a:rPr lang="en-US" sz="1600" dirty="0" err="1"/>
              <a:t>en</a:t>
            </a:r>
            <a:r>
              <a:rPr lang="en-US" sz="1600" dirty="0"/>
              <a:t> </a:t>
            </a:r>
            <a:r>
              <a:rPr lang="en-US" sz="1600" dirty="0" err="1"/>
              <a:t>cuenta</a:t>
            </a:r>
            <a:r>
              <a:rPr lang="en-US" sz="1600" dirty="0"/>
              <a:t> para sus </a:t>
            </a:r>
            <a:r>
              <a:rPr lang="en-US" sz="1600" dirty="0" err="1"/>
              <a:t>recomendaciones</a:t>
            </a:r>
            <a:r>
              <a:rPr lang="en-US" sz="1600" dirty="0"/>
              <a:t>, </a:t>
            </a:r>
            <a:r>
              <a:rPr lang="en-US" sz="1600" dirty="0" err="1"/>
              <a:t>podemos</a:t>
            </a:r>
            <a:r>
              <a:rPr lang="en-US" sz="1600" dirty="0"/>
              <a:t> </a:t>
            </a:r>
            <a:r>
              <a:rPr lang="en-US" sz="1600" dirty="0" err="1"/>
              <a:t>empezar</a:t>
            </a:r>
            <a:r>
              <a:rPr lang="en-US" sz="1600" dirty="0"/>
              <a:t> a </a:t>
            </a:r>
            <a:r>
              <a:rPr lang="en-US" sz="1600" dirty="0" err="1"/>
              <a:t>redactar</a:t>
            </a:r>
            <a:r>
              <a:rPr lang="en-US" sz="1600" dirty="0"/>
              <a:t> </a:t>
            </a:r>
            <a:r>
              <a:rPr lang="en-US" sz="1600" dirty="0" err="1"/>
              <a:t>el</a:t>
            </a:r>
            <a:r>
              <a:rPr lang="en-US" sz="1600" dirty="0"/>
              <a:t> </a:t>
            </a:r>
            <a:r>
              <a:rPr lang="en-US" sz="1600" dirty="0" err="1"/>
              <a:t>informe</a:t>
            </a:r>
            <a:r>
              <a:rPr lang="en-US" sz="1600" dirty="0"/>
              <a:t> del </a:t>
            </a:r>
            <a:r>
              <a:rPr lang="en-US" sz="1600" dirty="0" err="1"/>
              <a:t>accidente</a:t>
            </a:r>
            <a:r>
              <a:rPr lang="en-US" sz="1600" dirty="0"/>
              <a:t>. </a:t>
            </a:r>
          </a:p>
          <a:p>
            <a:pPr marL="0" marR="0" lvl="0" indent="0" rtl="0">
              <a:lnSpc>
                <a:spcPct val="100000"/>
              </a:lnSpc>
              <a:spcBef>
                <a:spcPts val="0"/>
              </a:spcBef>
              <a:spcAft>
                <a:spcPts val="0"/>
              </a:spcAft>
              <a:buClr>
                <a:srgbClr val="000000"/>
              </a:buClr>
              <a:buSzPts val="4800"/>
              <a:buFont typeface="Arial"/>
              <a:buNone/>
            </a:pPr>
            <a:endParaRPr lang="en-US" sz="1600" dirty="0"/>
          </a:p>
          <a:p>
            <a:pPr marL="0" marR="0" lvl="0" indent="0" rtl="0">
              <a:lnSpc>
                <a:spcPct val="100000"/>
              </a:lnSpc>
              <a:spcBef>
                <a:spcPts val="0"/>
              </a:spcBef>
              <a:spcAft>
                <a:spcPts val="0"/>
              </a:spcAft>
              <a:buClr>
                <a:srgbClr val="000000"/>
              </a:buClr>
              <a:buSzPts val="4800"/>
              <a:buFont typeface="Arial"/>
              <a:buNone/>
            </a:pPr>
            <a:r>
              <a:rPr lang="en-US" sz="1600" dirty="0" err="1"/>
              <a:t>Recuerde</a:t>
            </a:r>
            <a:r>
              <a:rPr lang="en-US" sz="1600" dirty="0"/>
              <a:t> del </a:t>
            </a:r>
            <a:r>
              <a:rPr lang="en-US" sz="1600" dirty="0" err="1"/>
              <a:t>Módulo</a:t>
            </a:r>
            <a:r>
              <a:rPr lang="en-US" sz="1600" dirty="0"/>
              <a:t> 1 que </a:t>
            </a:r>
            <a:r>
              <a:rPr lang="en-US" sz="1600" dirty="0" err="1"/>
              <a:t>su</a:t>
            </a:r>
            <a:r>
              <a:rPr lang="en-US" sz="1600" dirty="0"/>
              <a:t> </a:t>
            </a:r>
            <a:r>
              <a:rPr lang="en-US" sz="1600" dirty="0" err="1"/>
              <a:t>objetivo</a:t>
            </a:r>
            <a:r>
              <a:rPr lang="en-US" sz="1600" dirty="0"/>
              <a:t> </a:t>
            </a:r>
            <a:r>
              <a:rPr lang="en-US" sz="1600" dirty="0" err="1"/>
              <a:t>como</a:t>
            </a:r>
            <a:r>
              <a:rPr lang="en-US" sz="1600" dirty="0"/>
              <a:t> </a:t>
            </a:r>
            <a:r>
              <a:rPr lang="en-US" sz="1600" dirty="0" err="1"/>
              <a:t>investigador</a:t>
            </a:r>
            <a:r>
              <a:rPr lang="en-US" sz="1600" dirty="0"/>
              <a:t> es </a:t>
            </a:r>
            <a:r>
              <a:rPr lang="en-US" sz="1600" dirty="0" err="1"/>
              <a:t>descubrir</a:t>
            </a:r>
            <a:r>
              <a:rPr lang="en-US" sz="1600" dirty="0"/>
              <a:t> las </a:t>
            </a:r>
            <a:r>
              <a:rPr lang="en-US" sz="1600" dirty="0" err="1"/>
              <a:t>causas</a:t>
            </a:r>
            <a:r>
              <a:rPr lang="en-US" sz="1600" dirty="0"/>
              <a:t> del </a:t>
            </a:r>
            <a:r>
              <a:rPr lang="en-US" sz="1600" dirty="0" err="1"/>
              <a:t>accidente</a:t>
            </a:r>
            <a:r>
              <a:rPr lang="en-US" sz="1600" dirty="0"/>
              <a:t> de la forma </a:t>
            </a:r>
            <a:r>
              <a:rPr lang="en-US" sz="1600" dirty="0" err="1"/>
              <a:t>más</a:t>
            </a:r>
            <a:r>
              <a:rPr lang="en-US" sz="1600" dirty="0"/>
              <a:t> </a:t>
            </a:r>
            <a:r>
              <a:rPr lang="en-US" sz="1600" dirty="0" err="1"/>
              <a:t>objetiva</a:t>
            </a:r>
            <a:r>
              <a:rPr lang="en-US" sz="1600" dirty="0"/>
              <a:t> y </a:t>
            </a:r>
            <a:r>
              <a:rPr lang="en-US" sz="1600" dirty="0" err="1"/>
              <a:t>precisa</a:t>
            </a:r>
            <a:r>
              <a:rPr lang="en-US" sz="1600" dirty="0"/>
              <a:t> </a:t>
            </a:r>
            <a:r>
              <a:rPr lang="en-US" sz="1600" dirty="0" err="1"/>
              <a:t>posible</a:t>
            </a:r>
            <a:r>
              <a:rPr lang="en-US" sz="1600" dirty="0"/>
              <a:t>, sin </a:t>
            </a:r>
            <a:r>
              <a:rPr lang="en-US" sz="1600" dirty="0" err="1"/>
              <a:t>culpar</a:t>
            </a:r>
            <a:r>
              <a:rPr lang="en-US" sz="1600" dirty="0"/>
              <a:t> a </a:t>
            </a:r>
            <a:r>
              <a:rPr lang="en-US" sz="1600" dirty="0" err="1"/>
              <a:t>nadie</a:t>
            </a:r>
            <a:r>
              <a:rPr lang="en-US" sz="1600" dirty="0"/>
              <a:t>. Sus </a:t>
            </a:r>
            <a:r>
              <a:rPr lang="en-US" sz="1600" dirty="0" err="1"/>
              <a:t>conclusiones</a:t>
            </a:r>
            <a:r>
              <a:rPr lang="en-US" sz="1600" dirty="0"/>
              <a:t> y la forma de </a:t>
            </a:r>
            <a:r>
              <a:rPr lang="en-US" sz="1600" dirty="0" err="1"/>
              <a:t>presentarlas</a:t>
            </a:r>
            <a:r>
              <a:rPr lang="en-US" sz="1600" dirty="0"/>
              <a:t> </a:t>
            </a:r>
            <a:r>
              <a:rPr lang="en-US" sz="1600" dirty="0" err="1"/>
              <a:t>determinarán</a:t>
            </a:r>
            <a:r>
              <a:rPr lang="en-US" sz="1600" dirty="0"/>
              <a:t> las </a:t>
            </a:r>
            <a:r>
              <a:rPr lang="en-US" sz="1600" dirty="0" err="1"/>
              <a:t>percepciones</a:t>
            </a:r>
            <a:r>
              <a:rPr lang="en-US" sz="1600" dirty="0"/>
              <a:t> y </a:t>
            </a:r>
            <a:r>
              <a:rPr lang="en-US" sz="1600" dirty="0" err="1"/>
              <a:t>medidas</a:t>
            </a:r>
            <a:r>
              <a:rPr lang="en-US" sz="1600" dirty="0"/>
              <a:t> </a:t>
            </a:r>
            <a:r>
              <a:rPr lang="en-US" sz="1600" dirty="0" err="1"/>
              <a:t>correctivas</a:t>
            </a:r>
            <a:r>
              <a:rPr lang="en-US" sz="1600" dirty="0"/>
              <a:t> de la </a:t>
            </a:r>
            <a:r>
              <a:rPr lang="en-US" sz="1600" dirty="0" err="1"/>
              <a:t>dirección</a:t>
            </a:r>
            <a:r>
              <a:rPr lang="en-US" sz="1600" dirty="0"/>
              <a:t>. Una </a:t>
            </a:r>
            <a:r>
              <a:rPr lang="en-US" sz="1600" dirty="0" err="1"/>
              <a:t>vez</a:t>
            </a:r>
            <a:r>
              <a:rPr lang="en-US" sz="1600" dirty="0"/>
              <a:t> </a:t>
            </a:r>
            <a:r>
              <a:rPr lang="en-US" sz="1600" dirty="0" err="1"/>
              <a:t>completado</a:t>
            </a:r>
            <a:r>
              <a:rPr lang="en-US" sz="1600" dirty="0"/>
              <a:t> </a:t>
            </a:r>
            <a:r>
              <a:rPr lang="en-US" sz="1600" dirty="0" err="1"/>
              <a:t>el</a:t>
            </a:r>
            <a:r>
              <a:rPr lang="en-US" sz="1600" dirty="0"/>
              <a:t> </a:t>
            </a:r>
            <a:r>
              <a:rPr lang="en-US" sz="1600" dirty="0" err="1"/>
              <a:t>informe</a:t>
            </a:r>
            <a:r>
              <a:rPr lang="en-US" sz="1600" dirty="0"/>
              <a:t>, </a:t>
            </a:r>
            <a:r>
              <a:rPr lang="en-US" sz="1600" dirty="0" err="1"/>
              <a:t>colóquelo</a:t>
            </a:r>
            <a:r>
              <a:rPr lang="en-US" sz="1600" dirty="0"/>
              <a:t> a </a:t>
            </a:r>
            <a:r>
              <a:rPr lang="en-US" sz="1600" dirty="0" err="1"/>
              <a:t>disposición</a:t>
            </a:r>
            <a:r>
              <a:rPr lang="en-US" sz="1600" dirty="0"/>
              <a:t> del </a:t>
            </a:r>
            <a:r>
              <a:rPr lang="en-US" sz="1600" dirty="0" err="1"/>
              <a:t>comité</a:t>
            </a:r>
            <a:r>
              <a:rPr lang="en-US" sz="1600" dirty="0"/>
              <a:t> de </a:t>
            </a:r>
            <a:r>
              <a:rPr lang="en-US" sz="1600" dirty="0" err="1"/>
              <a:t>seguridad</a:t>
            </a:r>
            <a:r>
              <a:rPr lang="en-US" sz="1600" dirty="0"/>
              <a:t> de </a:t>
            </a:r>
            <a:r>
              <a:rPr lang="en-US" sz="1600" dirty="0" err="1"/>
              <a:t>su</a:t>
            </a:r>
            <a:r>
              <a:rPr lang="en-US" sz="1600" dirty="0"/>
              <a:t> </a:t>
            </a:r>
            <a:r>
              <a:rPr lang="en-US" sz="1600" dirty="0" err="1"/>
              <a:t>empresa</a:t>
            </a:r>
            <a:r>
              <a:rPr lang="en-US" sz="1600" dirty="0"/>
              <a:t> o de la </a:t>
            </a:r>
            <a:r>
              <a:rPr lang="en-US" sz="1600" dirty="0" err="1"/>
              <a:t>reunión</a:t>
            </a:r>
            <a:r>
              <a:rPr lang="en-US" sz="1600" dirty="0"/>
              <a:t> de </a:t>
            </a:r>
            <a:r>
              <a:rPr lang="en-US" sz="1600" dirty="0" err="1"/>
              <a:t>seguridad</a:t>
            </a:r>
            <a:r>
              <a:rPr lang="en-US" sz="1600" dirty="0"/>
              <a:t>.</a:t>
            </a:r>
            <a:endParaRPr lang="en-US" sz="1600" baseline="30000" dirty="0"/>
          </a:p>
        </p:txBody>
      </p:sp>
      <p:pic>
        <p:nvPicPr>
          <p:cNvPr id="3" name="Picture 2" descr="Módulo 3">
            <a:extLst>
              <a:ext uri="{FF2B5EF4-FFF2-40B4-BE49-F238E27FC236}">
                <a16:creationId xmlns:a16="http://schemas.microsoft.com/office/drawing/2014/main" id="{AAE7EC66-FC62-47BD-AA47-C3242056D7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1893" y="5935440"/>
            <a:ext cx="4020478" cy="985411"/>
          </a:xfrm>
          <a:prstGeom prst="rect">
            <a:avLst/>
          </a:prstGeom>
        </p:spPr>
      </p:pic>
      <p:pic>
        <p:nvPicPr>
          <p:cNvPr id="5" name="Picture 4">
            <a:extLst>
              <a:ext uri="{FF2B5EF4-FFF2-40B4-BE49-F238E27FC236}">
                <a16:creationId xmlns:a16="http://schemas.microsoft.com/office/drawing/2014/main" id="{0BFF1E95-59BC-4580-9253-2172EB1FDE89}"/>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511808" cy="5920651"/>
          </a:xfrm>
          <a:prstGeom prst="rect">
            <a:avLst/>
          </a:prstGeom>
        </p:spPr>
      </p:pic>
      <p:sp>
        <p:nvSpPr>
          <p:cNvPr id="2" name="Google Shape;102;p2">
            <a:extLst>
              <a:ext uri="{FF2B5EF4-FFF2-40B4-BE49-F238E27FC236}">
                <a16:creationId xmlns:a16="http://schemas.microsoft.com/office/drawing/2014/main" id="{45B67BD5-2286-3665-DBDC-655D8E1F7E6B}"/>
              </a:ext>
            </a:extLst>
          </p:cNvPr>
          <p:cNvSpPr txBox="1"/>
          <p:nvPr/>
        </p:nvSpPr>
        <p:spPr>
          <a:xfrm>
            <a:off x="6746" y="5966784"/>
            <a:ext cx="7511405"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INVESTIGACIÓN DE ACCIDENTES: </a:t>
            </a:r>
            <a:br>
              <a:rPr lang="en-US" sz="2800" b="1" i="1" u="none" strike="noStrike" cap="none" dirty="0">
                <a:solidFill>
                  <a:schemeClr val="lt1"/>
                </a:solidFill>
                <a:latin typeface="Verdana"/>
                <a:ea typeface="Verdana"/>
                <a:cs typeface="Verdana"/>
                <a:sym typeface="Verdana"/>
              </a:rPr>
            </a:br>
            <a:r>
              <a:rPr lang="en-US" sz="2800" b="1" i="1" u="none" strike="noStrike" cap="none" dirty="0" err="1">
                <a:solidFill>
                  <a:schemeClr val="lt1"/>
                </a:solidFill>
                <a:latin typeface="Verdana"/>
                <a:ea typeface="Verdana"/>
                <a:cs typeface="Verdana"/>
                <a:sym typeface="Verdana"/>
              </a:rPr>
              <a:t>puesta</a:t>
            </a:r>
            <a:r>
              <a:rPr lang="en-US" sz="2800" b="1" i="1" u="none" strike="noStrike" cap="none" dirty="0">
                <a:solidFill>
                  <a:schemeClr val="lt1"/>
                </a:solidFill>
                <a:latin typeface="Verdana"/>
                <a:ea typeface="Verdana"/>
                <a:cs typeface="Verdana"/>
                <a:sym typeface="Verdana"/>
              </a:rPr>
              <a:t> </a:t>
            </a:r>
            <a:r>
              <a:rPr lang="en-US" sz="2800" b="1" i="1" u="none" strike="noStrike" cap="none" dirty="0" err="1">
                <a:solidFill>
                  <a:schemeClr val="lt1"/>
                </a:solidFill>
                <a:latin typeface="Verdana"/>
                <a:ea typeface="Verdana"/>
                <a:cs typeface="Verdana"/>
                <a:sym typeface="Verdana"/>
              </a:rPr>
              <a:t>en</a:t>
            </a:r>
            <a:r>
              <a:rPr lang="en-US" sz="2800" b="1" i="1" u="none" strike="noStrike" cap="none" dirty="0">
                <a:solidFill>
                  <a:schemeClr val="lt1"/>
                </a:solidFill>
                <a:latin typeface="Verdana"/>
                <a:ea typeface="Verdana"/>
                <a:cs typeface="Verdana"/>
                <a:sym typeface="Verdana"/>
              </a:rPr>
              <a:t> </a:t>
            </a:r>
            <a:r>
              <a:rPr lang="en-US" sz="2800" b="1" i="1" u="none" strike="noStrike" cap="none" dirty="0" err="1">
                <a:solidFill>
                  <a:schemeClr val="lt1"/>
                </a:solidFill>
                <a:latin typeface="Verdana"/>
                <a:ea typeface="Verdana"/>
                <a:cs typeface="Verdana"/>
                <a:sym typeface="Verdana"/>
              </a:rPr>
              <a:t>práctica</a:t>
            </a:r>
            <a:r>
              <a:rPr lang="en-US" sz="2800" b="1" i="1" u="none" strike="noStrike" cap="none" dirty="0">
                <a:solidFill>
                  <a:schemeClr val="lt1"/>
                </a:solidFill>
                <a:latin typeface="Verdana"/>
                <a:ea typeface="Verdana"/>
                <a:cs typeface="Verdana"/>
                <a:sym typeface="Verdana"/>
              </a:rPr>
              <a:t> de las </a:t>
            </a:r>
            <a:r>
              <a:rPr lang="en-US" sz="2800" b="1" i="1" u="none" strike="noStrike" cap="none" dirty="0" err="1">
                <a:solidFill>
                  <a:schemeClr val="lt1"/>
                </a:solidFill>
                <a:latin typeface="Verdana"/>
                <a:ea typeface="Verdana"/>
                <a:cs typeface="Verdana"/>
                <a:sym typeface="Verdana"/>
              </a:rPr>
              <a:t>soluciones</a:t>
            </a:r>
            <a:endParaRPr sz="1400" b="0" i="0" u="none" strike="noStrike" cap="none" dirty="0">
              <a:solidFill>
                <a:srgbClr val="000000"/>
              </a:solidFill>
              <a:latin typeface="Arial"/>
              <a:ea typeface="Arial"/>
              <a:cs typeface="Arial"/>
              <a:sym typeface="Arial"/>
            </a:endParaRPr>
          </a:p>
        </p:txBody>
      </p:sp>
      <p:sp>
        <p:nvSpPr>
          <p:cNvPr id="6" name="Title 5">
            <a:extLst>
              <a:ext uri="{FF2B5EF4-FFF2-40B4-BE49-F238E27FC236}">
                <a16:creationId xmlns:a16="http://schemas.microsoft.com/office/drawing/2014/main" id="{C8B79C30-B7C1-3446-83BC-46C4AD9A2F0C}"/>
              </a:ext>
            </a:extLst>
          </p:cNvPr>
          <p:cNvSpPr txBox="1">
            <a:spLocks noGrp="1"/>
          </p:cNvSpPr>
          <p:nvPr>
            <p:ph type="title" idx="4294967295"/>
          </p:nvPr>
        </p:nvSpPr>
        <p:spPr>
          <a:xfrm>
            <a:off x="5719157" y="269974"/>
            <a:ext cx="6157912"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dk1"/>
                </a:solidFill>
                <a:effectLst/>
                <a:uLnTx/>
                <a:uFillTx/>
                <a:latin typeface="+mn-lt"/>
                <a:ea typeface="Calibri"/>
                <a:cs typeface="Calibri"/>
                <a:sym typeface="Calibri"/>
              </a:rPr>
              <a:t>Complete </a:t>
            </a:r>
            <a:r>
              <a:rPr kumimoji="0" lang="en-US" sz="2800" b="0" i="0" u="none" strike="noStrike" kern="0" cap="none" spc="0" normalizeH="0" baseline="0" noProof="0" dirty="0" err="1">
                <a:ln>
                  <a:noFill/>
                </a:ln>
                <a:solidFill>
                  <a:schemeClr val="dk1"/>
                </a:solidFill>
                <a:effectLst/>
                <a:uLnTx/>
                <a:uFillTx/>
                <a:latin typeface="+mn-lt"/>
                <a:ea typeface="Calibri"/>
                <a:cs typeface="Calibri"/>
                <a:sym typeface="Calibri"/>
              </a:rPr>
              <a:t>el</a:t>
            </a:r>
            <a:r>
              <a:rPr kumimoji="0" lang="en-US" sz="2800" b="0" i="0" u="none" strike="noStrike" kern="0" cap="none" spc="0" normalizeH="0" baseline="0" noProof="0" dirty="0">
                <a:ln>
                  <a:noFill/>
                </a:ln>
                <a:solidFill>
                  <a:schemeClr val="dk1"/>
                </a:solidFill>
                <a:effectLst/>
                <a:uLnTx/>
                <a:uFillTx/>
                <a:latin typeface="+mn-lt"/>
                <a:ea typeface="Calibri"/>
                <a:cs typeface="Calibri"/>
                <a:sym typeface="Calibri"/>
              </a:rPr>
              <a:t> </a:t>
            </a:r>
            <a:r>
              <a:rPr kumimoji="0" lang="en-US" sz="2800" b="0" i="0" u="none" strike="noStrike" kern="0" cap="none" spc="0" normalizeH="0" baseline="0" noProof="0" dirty="0" err="1">
                <a:ln>
                  <a:noFill/>
                </a:ln>
                <a:solidFill>
                  <a:schemeClr val="dk1"/>
                </a:solidFill>
                <a:effectLst/>
                <a:uLnTx/>
                <a:uFillTx/>
                <a:latin typeface="+mn-lt"/>
                <a:ea typeface="Calibri"/>
                <a:cs typeface="Calibri"/>
                <a:sym typeface="Calibri"/>
              </a:rPr>
              <a:t>informe</a:t>
            </a:r>
            <a:r>
              <a:rPr kumimoji="0" lang="en-US" sz="2800" b="0" i="0" u="none" strike="noStrike" kern="0" cap="none" spc="0" normalizeH="0" baseline="0" noProof="0" dirty="0">
                <a:ln>
                  <a:noFill/>
                </a:ln>
                <a:solidFill>
                  <a:schemeClr val="dk1"/>
                </a:solidFill>
                <a:effectLst/>
                <a:uLnTx/>
                <a:uFillTx/>
                <a:latin typeface="+mn-lt"/>
                <a:ea typeface="Calibri"/>
                <a:cs typeface="Calibri"/>
                <a:sym typeface="Calibri"/>
              </a:rPr>
              <a:t> del </a:t>
            </a:r>
            <a:r>
              <a:rPr kumimoji="0" lang="en-US" sz="2800" b="0" i="0" u="none" strike="noStrike" kern="0" cap="none" spc="0" normalizeH="0" baseline="0" noProof="0" dirty="0" err="1">
                <a:ln>
                  <a:noFill/>
                </a:ln>
                <a:solidFill>
                  <a:schemeClr val="dk1"/>
                </a:solidFill>
                <a:effectLst/>
                <a:uLnTx/>
                <a:uFillTx/>
                <a:latin typeface="+mn-lt"/>
                <a:ea typeface="Calibri"/>
                <a:cs typeface="Calibri"/>
                <a:sym typeface="Calibri"/>
              </a:rPr>
              <a:t>accidente</a:t>
            </a:r>
            <a:endParaRPr kumimoji="0" lang="en-US"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46742095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7" y="1425374"/>
            <a:ext cx="6288623" cy="2800726"/>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4800"/>
              <a:buFont typeface="Arial"/>
              <a:buNone/>
            </a:pPr>
            <a:r>
              <a:rPr lang="en-US" sz="1600" dirty="0"/>
              <a:t>Hay </a:t>
            </a:r>
            <a:r>
              <a:rPr lang="en-US" sz="1600" dirty="0" err="1"/>
              <a:t>muchos</a:t>
            </a:r>
            <a:r>
              <a:rPr lang="en-US" sz="1600" dirty="0"/>
              <a:t> </a:t>
            </a:r>
            <a:r>
              <a:rPr lang="en-US" sz="1600" dirty="0" err="1"/>
              <a:t>formatos</a:t>
            </a:r>
            <a:r>
              <a:rPr lang="en-US" sz="1600" dirty="0"/>
              <a:t> </a:t>
            </a:r>
            <a:r>
              <a:rPr lang="en-US" sz="1600" dirty="0" err="1"/>
              <a:t>diferentes</a:t>
            </a:r>
            <a:r>
              <a:rPr lang="en-US" sz="1600" dirty="0"/>
              <a:t> de </a:t>
            </a:r>
            <a:r>
              <a:rPr lang="en-US" sz="1600" dirty="0" err="1"/>
              <a:t>informes</a:t>
            </a:r>
            <a:r>
              <a:rPr lang="en-US" sz="1600" dirty="0"/>
              <a:t>, </a:t>
            </a:r>
            <a:r>
              <a:rPr lang="en-US" sz="1600" dirty="0" err="1"/>
              <a:t>pero</a:t>
            </a:r>
            <a:r>
              <a:rPr lang="en-US" sz="1600" dirty="0"/>
              <a:t> </a:t>
            </a:r>
            <a:r>
              <a:rPr lang="en-US" sz="1600" dirty="0" err="1"/>
              <a:t>el</a:t>
            </a:r>
            <a:r>
              <a:rPr lang="en-US" sz="1600" dirty="0"/>
              <a:t> que </a:t>
            </a:r>
            <a:r>
              <a:rPr lang="en-US" sz="1600" dirty="0" err="1"/>
              <a:t>veremos</a:t>
            </a:r>
            <a:r>
              <a:rPr lang="en-US" sz="1600" dirty="0"/>
              <a:t> es similar al que </a:t>
            </a:r>
            <a:r>
              <a:rPr lang="en-US" sz="1600" dirty="0" err="1"/>
              <a:t>utilizan</a:t>
            </a:r>
            <a:r>
              <a:rPr lang="en-US" sz="1600" dirty="0"/>
              <a:t> </a:t>
            </a:r>
            <a:r>
              <a:rPr lang="en-US" sz="1600" dirty="0" err="1"/>
              <a:t>los</a:t>
            </a:r>
            <a:r>
              <a:rPr lang="en-US" sz="1600" dirty="0"/>
              <a:t> </a:t>
            </a:r>
            <a:r>
              <a:rPr lang="en-US" sz="1600" dirty="0" err="1"/>
              <a:t>investigadores</a:t>
            </a:r>
            <a:r>
              <a:rPr lang="en-US" sz="1600" dirty="0"/>
              <a:t> de Oregon OSHA. </a:t>
            </a:r>
            <a:r>
              <a:rPr lang="en-US" sz="1600" dirty="0" err="1"/>
              <a:t>Incluye</a:t>
            </a:r>
            <a:r>
              <a:rPr lang="en-US" sz="1600" dirty="0"/>
              <a:t> las </a:t>
            </a:r>
            <a:r>
              <a:rPr lang="en-US" sz="1600" dirty="0" err="1"/>
              <a:t>siguientes</a:t>
            </a:r>
            <a:r>
              <a:rPr lang="en-US" sz="1600" dirty="0"/>
              <a:t> </a:t>
            </a:r>
            <a:r>
              <a:rPr lang="en-US" sz="1600" dirty="0" err="1"/>
              <a:t>secciones</a:t>
            </a:r>
            <a:r>
              <a:rPr lang="en-US" sz="1600" dirty="0"/>
              <a:t>: </a:t>
            </a:r>
          </a:p>
          <a:p>
            <a:pPr marL="285750" marR="0" lvl="0" indent="-285750" rtl="0">
              <a:lnSpc>
                <a:spcPct val="100000"/>
              </a:lnSpc>
              <a:spcBef>
                <a:spcPts val="0"/>
              </a:spcBef>
              <a:spcAft>
                <a:spcPts val="0"/>
              </a:spcAft>
              <a:buClr>
                <a:srgbClr val="000000"/>
              </a:buClr>
              <a:buSzPct val="100000"/>
              <a:buFont typeface="Arial" panose="020B0604020202020204" pitchFamily="34" charset="0"/>
              <a:buChar char="•"/>
            </a:pPr>
            <a:r>
              <a:rPr lang="en-US" sz="1600" dirty="0" err="1"/>
              <a:t>Contexto</a:t>
            </a:r>
            <a:endParaRPr lang="en-US" sz="1600" dirty="0"/>
          </a:p>
          <a:p>
            <a:pPr marL="285750" marR="0" lvl="0" indent="-285750" rtl="0">
              <a:lnSpc>
                <a:spcPct val="100000"/>
              </a:lnSpc>
              <a:spcBef>
                <a:spcPts val="0"/>
              </a:spcBef>
              <a:spcAft>
                <a:spcPts val="0"/>
              </a:spcAft>
              <a:buClr>
                <a:srgbClr val="000000"/>
              </a:buClr>
              <a:buSzPct val="100000"/>
              <a:buFont typeface="Arial" panose="020B0604020202020204" pitchFamily="34" charset="0"/>
              <a:buChar char="•"/>
            </a:pPr>
            <a:r>
              <a:rPr lang="en-US" sz="1600" dirty="0" err="1"/>
              <a:t>Descripción</a:t>
            </a:r>
            <a:r>
              <a:rPr lang="en-US" sz="1600" dirty="0"/>
              <a:t> del </a:t>
            </a:r>
            <a:r>
              <a:rPr lang="en-US" sz="1600" dirty="0" err="1"/>
              <a:t>accidente</a:t>
            </a:r>
            <a:endParaRPr lang="en-US" sz="1600" dirty="0"/>
          </a:p>
          <a:p>
            <a:pPr marL="285750" marR="0" lvl="0" indent="-285750" rtl="0">
              <a:lnSpc>
                <a:spcPct val="100000"/>
              </a:lnSpc>
              <a:spcBef>
                <a:spcPts val="0"/>
              </a:spcBef>
              <a:spcAft>
                <a:spcPts val="0"/>
              </a:spcAft>
              <a:buClr>
                <a:srgbClr val="000000"/>
              </a:buClr>
              <a:buSzPct val="100000"/>
              <a:buFont typeface="Arial" panose="020B0604020202020204" pitchFamily="34" charset="0"/>
              <a:buChar char="•"/>
            </a:pPr>
            <a:r>
              <a:rPr lang="en-US" sz="1600" dirty="0" err="1"/>
              <a:t>Conclusiones</a:t>
            </a:r>
            <a:endParaRPr lang="en-US" sz="1600" dirty="0"/>
          </a:p>
          <a:p>
            <a:pPr marL="285750" marR="0" lvl="0" indent="-285750" rtl="0">
              <a:lnSpc>
                <a:spcPct val="100000"/>
              </a:lnSpc>
              <a:spcBef>
                <a:spcPts val="0"/>
              </a:spcBef>
              <a:spcAft>
                <a:spcPts val="0"/>
              </a:spcAft>
              <a:buClr>
                <a:srgbClr val="000000"/>
              </a:buClr>
              <a:buSzPct val="100000"/>
              <a:buFont typeface="Arial" panose="020B0604020202020204" pitchFamily="34" charset="0"/>
              <a:buChar char="•"/>
            </a:pPr>
            <a:r>
              <a:rPr lang="en-US" sz="1600" dirty="0" err="1"/>
              <a:t>Recomendaciones</a:t>
            </a:r>
            <a:r>
              <a:rPr lang="en-US" sz="1600" dirty="0"/>
              <a:t> </a:t>
            </a:r>
          </a:p>
          <a:p>
            <a:pPr marL="285750" marR="0" lvl="0" indent="-285750" rtl="0">
              <a:lnSpc>
                <a:spcPct val="100000"/>
              </a:lnSpc>
              <a:spcBef>
                <a:spcPts val="0"/>
              </a:spcBef>
              <a:spcAft>
                <a:spcPts val="0"/>
              </a:spcAft>
              <a:buClr>
                <a:srgbClr val="000000"/>
              </a:buClr>
              <a:buSzPct val="100000"/>
              <a:buFont typeface="Arial" panose="020B0604020202020204" pitchFamily="34" charset="0"/>
              <a:buChar char="•"/>
            </a:pPr>
            <a:r>
              <a:rPr lang="en-US" sz="1600" dirty="0" err="1"/>
              <a:t>Anexos</a:t>
            </a:r>
            <a:endParaRPr lang="en-US" sz="1600" dirty="0"/>
          </a:p>
          <a:p>
            <a:pPr marL="0" marR="0" lvl="0" indent="0" rtl="0">
              <a:lnSpc>
                <a:spcPct val="100000"/>
              </a:lnSpc>
              <a:spcBef>
                <a:spcPts val="0"/>
              </a:spcBef>
              <a:spcAft>
                <a:spcPts val="0"/>
              </a:spcAft>
              <a:buClr>
                <a:srgbClr val="000000"/>
              </a:buClr>
              <a:buSzPts val="4800"/>
              <a:buFont typeface="Arial"/>
              <a:buNone/>
            </a:pPr>
            <a:endParaRPr lang="en-US" sz="1600" dirty="0"/>
          </a:p>
          <a:p>
            <a:pPr marL="0" marR="0" lvl="0" indent="0" rtl="0">
              <a:lnSpc>
                <a:spcPct val="100000"/>
              </a:lnSpc>
              <a:spcBef>
                <a:spcPts val="0"/>
              </a:spcBef>
              <a:spcAft>
                <a:spcPts val="0"/>
              </a:spcAft>
              <a:buClr>
                <a:srgbClr val="000000"/>
              </a:buClr>
              <a:buSzPts val="4800"/>
              <a:buFont typeface="Arial"/>
              <a:buNone/>
            </a:pPr>
            <a:r>
              <a:rPr lang="en-US" sz="1600" dirty="0" err="1"/>
              <a:t>Veamos</a:t>
            </a:r>
            <a:r>
              <a:rPr lang="en-US" sz="1600" dirty="0"/>
              <a:t> </a:t>
            </a:r>
            <a:r>
              <a:rPr lang="en-US" sz="1600" dirty="0" err="1"/>
              <a:t>cada</a:t>
            </a:r>
            <a:r>
              <a:rPr lang="en-US" sz="1600" dirty="0"/>
              <a:t> </a:t>
            </a:r>
            <a:r>
              <a:rPr lang="en-US" sz="1600" dirty="0" err="1"/>
              <a:t>sección</a:t>
            </a:r>
            <a:r>
              <a:rPr lang="en-US" sz="1600" dirty="0"/>
              <a:t> y lo que </a:t>
            </a:r>
            <a:r>
              <a:rPr lang="en-US" sz="1600" dirty="0" err="1"/>
              <a:t>implica</a:t>
            </a:r>
            <a:r>
              <a:rPr lang="en-US" sz="1600" dirty="0"/>
              <a:t>. </a:t>
            </a:r>
            <a:r>
              <a:rPr lang="en-US" sz="1600" dirty="0" err="1"/>
              <a:t>Puede</a:t>
            </a:r>
            <a:r>
              <a:rPr lang="en-US" sz="1600" dirty="0"/>
              <a:t> </a:t>
            </a:r>
            <a:r>
              <a:rPr lang="en-US" sz="1600" dirty="0" err="1"/>
              <a:t>practicar</a:t>
            </a:r>
            <a:r>
              <a:rPr lang="en-US" sz="1600" dirty="0"/>
              <a:t> con </a:t>
            </a:r>
            <a:r>
              <a:rPr lang="en-US" sz="1600" dirty="0" err="1"/>
              <a:t>este</a:t>
            </a:r>
            <a:r>
              <a:rPr lang="en-US" sz="1600" dirty="0"/>
              <a:t> </a:t>
            </a:r>
            <a:r>
              <a:rPr lang="en-US" sz="1600" dirty="0">
                <a:hlinkClick r:id="rId3"/>
              </a:rPr>
              <a:t>modelo de Informe de accidente. </a:t>
            </a:r>
            <a:endParaRPr lang="en-US" sz="1600" baseline="30000" dirty="0"/>
          </a:p>
        </p:txBody>
      </p:sp>
      <p:pic>
        <p:nvPicPr>
          <p:cNvPr id="3" name="Picture 2" descr="Módulo 3">
            <a:extLst>
              <a:ext uri="{FF2B5EF4-FFF2-40B4-BE49-F238E27FC236}">
                <a16:creationId xmlns:a16="http://schemas.microsoft.com/office/drawing/2014/main" id="{AAE7EC66-FC62-47BD-AA47-C3242056D7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1893" y="5935440"/>
            <a:ext cx="4020478" cy="985411"/>
          </a:xfrm>
          <a:prstGeom prst="rect">
            <a:avLst/>
          </a:prstGeom>
        </p:spPr>
      </p:pic>
      <p:pic>
        <p:nvPicPr>
          <p:cNvPr id="4" name="Picture 3">
            <a:extLst>
              <a:ext uri="{FF2B5EF4-FFF2-40B4-BE49-F238E27FC236}">
                <a16:creationId xmlns:a16="http://schemas.microsoft.com/office/drawing/2014/main" id="{D19A448E-6277-449B-97D3-7229ACD83DCD}"/>
              </a:ext>
              <a:ext uri="{C183D7F6-B498-43B3-948B-1728B52AA6E4}">
                <adec:decorative xmlns:adec="http://schemas.microsoft.com/office/drawing/2017/decorative" val="1"/>
              </a:ext>
            </a:extLst>
          </p:cNvPr>
          <p:cNvPicPr>
            <a:picLocks noChangeAspect="1"/>
          </p:cNvPicPr>
          <p:nvPr/>
        </p:nvPicPr>
        <p:blipFill>
          <a:blip r:embed="rId5"/>
          <a:srcRect/>
          <a:stretch/>
        </p:blipFill>
        <p:spPr>
          <a:xfrm>
            <a:off x="6747" y="93842"/>
            <a:ext cx="5401832" cy="5796665"/>
          </a:xfrm>
          <a:prstGeom prst="rect">
            <a:avLst/>
          </a:prstGeom>
        </p:spPr>
      </p:pic>
      <p:sp>
        <p:nvSpPr>
          <p:cNvPr id="2" name="Google Shape;102;p2">
            <a:extLst>
              <a:ext uri="{FF2B5EF4-FFF2-40B4-BE49-F238E27FC236}">
                <a16:creationId xmlns:a16="http://schemas.microsoft.com/office/drawing/2014/main" id="{1DAE7AE4-BE8B-53A2-55FA-DD6186830B11}"/>
              </a:ext>
            </a:extLst>
          </p:cNvPr>
          <p:cNvSpPr txBox="1"/>
          <p:nvPr/>
        </p:nvSpPr>
        <p:spPr>
          <a:xfrm>
            <a:off x="6746" y="5966784"/>
            <a:ext cx="7511405"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INVESTIGACIÓN DE ACCIDENTES: </a:t>
            </a:r>
            <a:br>
              <a:rPr lang="en-US" sz="2800" b="1" i="1" u="none" strike="noStrike" cap="none" dirty="0">
                <a:solidFill>
                  <a:schemeClr val="lt1"/>
                </a:solidFill>
                <a:latin typeface="Verdana"/>
                <a:ea typeface="Verdana"/>
                <a:cs typeface="Verdana"/>
                <a:sym typeface="Verdana"/>
              </a:rPr>
            </a:br>
            <a:r>
              <a:rPr lang="en-US" sz="2800" b="1" i="1" u="none" strike="noStrike" cap="none" dirty="0" err="1">
                <a:solidFill>
                  <a:schemeClr val="lt1"/>
                </a:solidFill>
                <a:latin typeface="Verdana"/>
                <a:ea typeface="Verdana"/>
                <a:cs typeface="Verdana"/>
                <a:sym typeface="Verdana"/>
              </a:rPr>
              <a:t>puesta</a:t>
            </a:r>
            <a:r>
              <a:rPr lang="en-US" sz="2800" b="1" i="1" u="none" strike="noStrike" cap="none" dirty="0">
                <a:solidFill>
                  <a:schemeClr val="lt1"/>
                </a:solidFill>
                <a:latin typeface="Verdana"/>
                <a:ea typeface="Verdana"/>
                <a:cs typeface="Verdana"/>
                <a:sym typeface="Verdana"/>
              </a:rPr>
              <a:t> </a:t>
            </a:r>
            <a:r>
              <a:rPr lang="en-US" sz="2800" b="1" i="1" u="none" strike="noStrike" cap="none" dirty="0" err="1">
                <a:solidFill>
                  <a:schemeClr val="lt1"/>
                </a:solidFill>
                <a:latin typeface="Verdana"/>
                <a:ea typeface="Verdana"/>
                <a:cs typeface="Verdana"/>
                <a:sym typeface="Verdana"/>
              </a:rPr>
              <a:t>en</a:t>
            </a:r>
            <a:r>
              <a:rPr lang="en-US" sz="2800" b="1" i="1" u="none" strike="noStrike" cap="none" dirty="0">
                <a:solidFill>
                  <a:schemeClr val="lt1"/>
                </a:solidFill>
                <a:latin typeface="Verdana"/>
                <a:ea typeface="Verdana"/>
                <a:cs typeface="Verdana"/>
                <a:sym typeface="Verdana"/>
              </a:rPr>
              <a:t> </a:t>
            </a:r>
            <a:r>
              <a:rPr lang="en-US" sz="2800" b="1" i="1" u="none" strike="noStrike" cap="none" dirty="0" err="1">
                <a:solidFill>
                  <a:schemeClr val="lt1"/>
                </a:solidFill>
                <a:latin typeface="Verdana"/>
                <a:ea typeface="Verdana"/>
                <a:cs typeface="Verdana"/>
                <a:sym typeface="Verdana"/>
              </a:rPr>
              <a:t>práctica</a:t>
            </a:r>
            <a:r>
              <a:rPr lang="en-US" sz="2800" b="1" i="1" u="none" strike="noStrike" cap="none" dirty="0">
                <a:solidFill>
                  <a:schemeClr val="lt1"/>
                </a:solidFill>
                <a:latin typeface="Verdana"/>
                <a:ea typeface="Verdana"/>
                <a:cs typeface="Verdana"/>
                <a:sym typeface="Verdana"/>
              </a:rPr>
              <a:t> de las </a:t>
            </a:r>
            <a:r>
              <a:rPr lang="en-US" sz="2800" b="1" i="1" u="none" strike="noStrike" cap="none" dirty="0" err="1">
                <a:solidFill>
                  <a:schemeClr val="lt1"/>
                </a:solidFill>
                <a:latin typeface="Verdana"/>
                <a:ea typeface="Verdana"/>
                <a:cs typeface="Verdana"/>
                <a:sym typeface="Verdana"/>
              </a:rPr>
              <a:t>soluciones</a:t>
            </a:r>
            <a:endParaRPr sz="1400" b="0" i="0" u="none" strike="noStrike" cap="none" dirty="0">
              <a:solidFill>
                <a:srgbClr val="000000"/>
              </a:solidFill>
              <a:latin typeface="Arial"/>
              <a:ea typeface="Arial"/>
              <a:cs typeface="Arial"/>
              <a:sym typeface="Arial"/>
            </a:endParaRPr>
          </a:p>
        </p:txBody>
      </p:sp>
      <p:sp>
        <p:nvSpPr>
          <p:cNvPr id="6" name="Title 5">
            <a:extLst>
              <a:ext uri="{FF2B5EF4-FFF2-40B4-BE49-F238E27FC236}">
                <a16:creationId xmlns:a16="http://schemas.microsoft.com/office/drawing/2014/main" id="{A83B60AF-D583-1624-2951-A6CD7FA2A036}"/>
              </a:ext>
            </a:extLst>
          </p:cNvPr>
          <p:cNvSpPr txBox="1">
            <a:spLocks noGrp="1"/>
          </p:cNvSpPr>
          <p:nvPr>
            <p:ph type="title" idx="4294967295"/>
          </p:nvPr>
        </p:nvSpPr>
        <p:spPr>
          <a:xfrm>
            <a:off x="5719157" y="241399"/>
            <a:ext cx="6157912" cy="95410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err="1">
                <a:ln>
                  <a:noFill/>
                </a:ln>
                <a:solidFill>
                  <a:schemeClr val="dk1"/>
                </a:solidFill>
                <a:effectLst/>
                <a:uLnTx/>
                <a:uFillTx/>
                <a:latin typeface="+mn-lt"/>
                <a:ea typeface="Calibri"/>
                <a:cs typeface="Calibri"/>
                <a:sym typeface="Calibri"/>
              </a:rPr>
              <a:t>Formularios</a:t>
            </a:r>
            <a:r>
              <a:rPr kumimoji="0" lang="en-US" sz="2800" b="0" i="0" u="none" strike="noStrike" kern="0" cap="none" spc="0" normalizeH="0" baseline="0" noProof="0" dirty="0">
                <a:ln>
                  <a:noFill/>
                </a:ln>
                <a:solidFill>
                  <a:schemeClr val="dk1"/>
                </a:solidFill>
                <a:effectLst/>
                <a:uLnTx/>
                <a:uFillTx/>
                <a:latin typeface="+mn-lt"/>
                <a:ea typeface="Calibri"/>
                <a:cs typeface="Calibri"/>
                <a:sym typeface="Calibri"/>
              </a:rPr>
              <a:t> de </a:t>
            </a:r>
            <a:r>
              <a:rPr kumimoji="0" lang="en-US" sz="2800" b="0" i="0" u="none" strike="noStrike" kern="0" cap="none" spc="0" normalizeH="0" baseline="0" noProof="0" dirty="0" err="1">
                <a:ln>
                  <a:noFill/>
                </a:ln>
                <a:solidFill>
                  <a:schemeClr val="dk1"/>
                </a:solidFill>
                <a:effectLst/>
                <a:uLnTx/>
                <a:uFillTx/>
                <a:latin typeface="+mn-lt"/>
                <a:ea typeface="Calibri"/>
                <a:cs typeface="Calibri"/>
                <a:sym typeface="Calibri"/>
              </a:rPr>
              <a:t>notificación</a:t>
            </a:r>
            <a:r>
              <a:rPr kumimoji="0" lang="en-US" sz="2800" b="0" i="0" u="none" strike="noStrike" kern="0" cap="none" spc="0" normalizeH="0" baseline="0" noProof="0" dirty="0">
                <a:ln>
                  <a:noFill/>
                </a:ln>
                <a:solidFill>
                  <a:schemeClr val="dk1"/>
                </a:solidFill>
                <a:effectLst/>
                <a:uLnTx/>
                <a:uFillTx/>
                <a:latin typeface="+mn-lt"/>
                <a:ea typeface="Calibri"/>
                <a:cs typeface="Calibri"/>
                <a:sym typeface="Calibri"/>
              </a:rPr>
              <a:t> de </a:t>
            </a:r>
            <a:r>
              <a:rPr kumimoji="0" lang="en-US" sz="2800" b="0" i="0" u="none" strike="noStrike" kern="0" cap="none" spc="0" normalizeH="0" baseline="0" noProof="0" dirty="0" err="1">
                <a:ln>
                  <a:noFill/>
                </a:ln>
                <a:solidFill>
                  <a:schemeClr val="dk1"/>
                </a:solidFill>
                <a:effectLst/>
                <a:uLnTx/>
                <a:uFillTx/>
                <a:latin typeface="+mn-lt"/>
                <a:ea typeface="Calibri"/>
                <a:cs typeface="Calibri"/>
                <a:sym typeface="Calibri"/>
              </a:rPr>
              <a:t>accidentes</a:t>
            </a:r>
            <a:endParaRPr kumimoji="0" lang="en-US"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72616277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7" y="1098579"/>
            <a:ext cx="6288623" cy="4278054"/>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4800"/>
              <a:buFont typeface="Arial"/>
              <a:buNone/>
            </a:pPr>
            <a:r>
              <a:rPr lang="en-US" sz="1600" b="1" dirty="0" err="1"/>
              <a:t>Contexto</a:t>
            </a:r>
            <a:endParaRPr lang="en-US" sz="1600" b="1" dirty="0"/>
          </a:p>
          <a:p>
            <a:pPr marL="0" marR="0" lvl="0" indent="0" rtl="0">
              <a:lnSpc>
                <a:spcPct val="100000"/>
              </a:lnSpc>
              <a:spcBef>
                <a:spcPts val="0"/>
              </a:spcBef>
              <a:spcAft>
                <a:spcPts val="0"/>
              </a:spcAft>
              <a:buClr>
                <a:srgbClr val="000000"/>
              </a:buClr>
              <a:buSzPts val="4800"/>
              <a:buFont typeface="Arial"/>
              <a:buNone/>
            </a:pPr>
            <a:endParaRPr lang="en-US" sz="1600" b="1" dirty="0"/>
          </a:p>
          <a:p>
            <a:pPr marR="0" lvl="0" rtl="0">
              <a:lnSpc>
                <a:spcPct val="100000"/>
              </a:lnSpc>
              <a:spcBef>
                <a:spcPts val="0"/>
              </a:spcBef>
              <a:spcAft>
                <a:spcPts val="0"/>
              </a:spcAft>
              <a:buClr>
                <a:srgbClr val="000000"/>
              </a:buClr>
              <a:buSzPct val="100000"/>
            </a:pPr>
            <a:r>
              <a:rPr lang="en-US" sz="1600" dirty="0"/>
              <a:t>La </a:t>
            </a:r>
            <a:r>
              <a:rPr lang="en-US" sz="1600" dirty="0" err="1"/>
              <a:t>sección</a:t>
            </a:r>
            <a:r>
              <a:rPr lang="en-US" sz="1600" dirty="0"/>
              <a:t> de </a:t>
            </a:r>
            <a:r>
              <a:rPr lang="en-US" sz="1600" dirty="0" err="1"/>
              <a:t>contexto</a:t>
            </a:r>
            <a:r>
              <a:rPr lang="en-US" sz="1600" dirty="0"/>
              <a:t> </a:t>
            </a:r>
            <a:r>
              <a:rPr lang="en-US" sz="1600" dirty="0" err="1"/>
              <a:t>contiene</a:t>
            </a:r>
            <a:r>
              <a:rPr lang="en-US" sz="1600" dirty="0"/>
              <a:t> </a:t>
            </a:r>
            <a:r>
              <a:rPr lang="en-US" sz="1600" dirty="0" err="1"/>
              <a:t>información</a:t>
            </a:r>
            <a:r>
              <a:rPr lang="en-US" sz="1600" dirty="0"/>
              <a:t> que </a:t>
            </a:r>
            <a:r>
              <a:rPr lang="en-US" sz="1600" dirty="0" err="1"/>
              <a:t>responde</a:t>
            </a:r>
            <a:r>
              <a:rPr lang="en-US" sz="1600" dirty="0"/>
              <a:t> a </a:t>
            </a:r>
            <a:r>
              <a:rPr lang="en-US" sz="1600" dirty="0" err="1"/>
              <a:t>preguntas</a:t>
            </a:r>
            <a:r>
              <a:rPr lang="en-US" sz="1600" dirty="0"/>
              <a:t> </a:t>
            </a:r>
            <a:r>
              <a:rPr lang="en-US" sz="1600" dirty="0" err="1"/>
              <a:t>sobre</a:t>
            </a:r>
            <a:r>
              <a:rPr lang="en-US" sz="1600" dirty="0"/>
              <a:t>:</a:t>
            </a:r>
          </a:p>
          <a:p>
            <a:pPr marR="0" lvl="0" rtl="0">
              <a:lnSpc>
                <a:spcPct val="100000"/>
              </a:lnSpc>
              <a:spcBef>
                <a:spcPts val="0"/>
              </a:spcBef>
              <a:spcAft>
                <a:spcPts val="0"/>
              </a:spcAft>
              <a:buClr>
                <a:srgbClr val="000000"/>
              </a:buClr>
              <a:buSzPct val="100000"/>
            </a:pPr>
            <a:r>
              <a:rPr lang="en-US" sz="1600" dirty="0"/>
              <a:t> </a:t>
            </a:r>
          </a:p>
          <a:p>
            <a:pPr marL="285750" marR="0" lvl="0" indent="-285750" rtl="0">
              <a:lnSpc>
                <a:spcPct val="100000"/>
              </a:lnSpc>
              <a:spcBef>
                <a:spcPts val="0"/>
              </a:spcBef>
              <a:spcAft>
                <a:spcPts val="0"/>
              </a:spcAft>
              <a:buClr>
                <a:srgbClr val="000000"/>
              </a:buClr>
              <a:buSzPct val="100000"/>
              <a:buFont typeface="Arial" panose="020B0604020202020204" pitchFamily="34" charset="0"/>
              <a:buChar char="•"/>
            </a:pPr>
            <a:r>
              <a:rPr lang="en-US" sz="1600" dirty="0"/>
              <a:t>la </a:t>
            </a:r>
            <a:r>
              <a:rPr lang="en-US" sz="1600" dirty="0" err="1"/>
              <a:t>identidad</a:t>
            </a:r>
            <a:r>
              <a:rPr lang="en-US" sz="1600" dirty="0"/>
              <a:t> de la </a:t>
            </a:r>
            <a:r>
              <a:rPr lang="en-US" sz="1600" dirty="0" err="1"/>
              <a:t>víctima</a:t>
            </a:r>
            <a:r>
              <a:rPr lang="en-US" sz="1600" dirty="0"/>
              <a:t>,</a:t>
            </a:r>
          </a:p>
          <a:p>
            <a:pPr marL="285750" marR="0" lvl="0" indent="-285750" rtl="0">
              <a:lnSpc>
                <a:spcPct val="100000"/>
              </a:lnSpc>
              <a:spcBef>
                <a:spcPts val="0"/>
              </a:spcBef>
              <a:spcAft>
                <a:spcPts val="0"/>
              </a:spcAft>
              <a:buClr>
                <a:srgbClr val="000000"/>
              </a:buClr>
              <a:buSzPct val="100000"/>
              <a:buFont typeface="Arial" panose="020B0604020202020204" pitchFamily="34" charset="0"/>
              <a:buChar char="•"/>
            </a:pPr>
            <a:r>
              <a:rPr lang="en-US" sz="1600" dirty="0"/>
              <a:t>la hora y </a:t>
            </a:r>
            <a:r>
              <a:rPr lang="en-US" sz="1600" dirty="0" err="1"/>
              <a:t>fecha</a:t>
            </a:r>
            <a:r>
              <a:rPr lang="en-US" sz="1600" dirty="0"/>
              <a:t> del </a:t>
            </a:r>
            <a:r>
              <a:rPr lang="en-US" sz="1600" dirty="0" err="1"/>
              <a:t>accidente</a:t>
            </a:r>
            <a:r>
              <a:rPr lang="en-US" sz="1600" dirty="0"/>
              <a:t>, y </a:t>
            </a:r>
          </a:p>
          <a:p>
            <a:pPr marL="285750" marR="0" lvl="0" indent="-285750" rtl="0">
              <a:lnSpc>
                <a:spcPct val="100000"/>
              </a:lnSpc>
              <a:spcBef>
                <a:spcPts val="0"/>
              </a:spcBef>
              <a:spcAft>
                <a:spcPts val="0"/>
              </a:spcAft>
              <a:buClr>
                <a:srgbClr val="000000"/>
              </a:buClr>
              <a:buSzPct val="100000"/>
              <a:buFont typeface="Arial" panose="020B0604020202020204" pitchFamily="34" charset="0"/>
              <a:buChar char="•"/>
            </a:pPr>
            <a:r>
              <a:rPr lang="en-US" sz="1600" dirty="0" err="1"/>
              <a:t>el</a:t>
            </a:r>
            <a:r>
              <a:rPr lang="en-US" sz="1600" dirty="0"/>
              <a:t> </a:t>
            </a:r>
            <a:r>
              <a:rPr lang="en-US" sz="1600" dirty="0" err="1"/>
              <a:t>lugar</a:t>
            </a:r>
            <a:r>
              <a:rPr lang="en-US" sz="1600" dirty="0"/>
              <a:t> del </a:t>
            </a:r>
            <a:r>
              <a:rPr lang="en-US" sz="1600" dirty="0" err="1"/>
              <a:t>accidente</a:t>
            </a:r>
            <a:r>
              <a:rPr lang="en-US" sz="1600" dirty="0"/>
              <a:t>. </a:t>
            </a:r>
          </a:p>
          <a:p>
            <a:pPr marL="0" marR="0" lvl="0" indent="0" rtl="0">
              <a:lnSpc>
                <a:spcPct val="100000"/>
              </a:lnSpc>
              <a:spcBef>
                <a:spcPts val="0"/>
              </a:spcBef>
              <a:spcAft>
                <a:spcPts val="0"/>
              </a:spcAft>
              <a:buClr>
                <a:srgbClr val="000000"/>
              </a:buClr>
              <a:buSzPts val="4800"/>
              <a:buFont typeface="Arial"/>
              <a:buNone/>
            </a:pPr>
            <a:endParaRPr lang="en-US" sz="1600" b="1" dirty="0"/>
          </a:p>
          <a:p>
            <a:pPr marL="0" marR="0" lvl="0" indent="0" rtl="0">
              <a:lnSpc>
                <a:spcPct val="100000"/>
              </a:lnSpc>
              <a:spcBef>
                <a:spcPts val="0"/>
              </a:spcBef>
              <a:spcAft>
                <a:spcPts val="0"/>
              </a:spcAft>
              <a:buClr>
                <a:srgbClr val="000000"/>
              </a:buClr>
              <a:buSzPts val="4800"/>
              <a:buFont typeface="Arial"/>
              <a:buNone/>
            </a:pPr>
            <a:r>
              <a:rPr lang="en-US" sz="1600" b="1" dirty="0" err="1"/>
              <a:t>Descripción</a:t>
            </a:r>
            <a:r>
              <a:rPr lang="en-US" sz="1600" b="1" dirty="0"/>
              <a:t> del </a:t>
            </a:r>
            <a:r>
              <a:rPr lang="en-US" sz="1600" b="1" dirty="0" err="1"/>
              <a:t>accidente</a:t>
            </a:r>
            <a:endParaRPr lang="en-US" sz="1600" b="1" dirty="0"/>
          </a:p>
          <a:p>
            <a:pPr marL="0" marR="0" lvl="0" indent="0" rtl="0">
              <a:lnSpc>
                <a:spcPct val="100000"/>
              </a:lnSpc>
              <a:spcBef>
                <a:spcPts val="0"/>
              </a:spcBef>
              <a:spcAft>
                <a:spcPts val="0"/>
              </a:spcAft>
              <a:buClr>
                <a:srgbClr val="000000"/>
              </a:buClr>
              <a:buSzPts val="4800"/>
              <a:buFont typeface="Arial"/>
              <a:buNone/>
            </a:pPr>
            <a:endParaRPr lang="en-US" sz="1600" dirty="0"/>
          </a:p>
          <a:p>
            <a:pPr marL="0" marR="0" lvl="0" indent="0" rtl="0">
              <a:lnSpc>
                <a:spcPct val="100000"/>
              </a:lnSpc>
              <a:spcBef>
                <a:spcPts val="0"/>
              </a:spcBef>
              <a:spcAft>
                <a:spcPts val="0"/>
              </a:spcAft>
              <a:buClr>
                <a:srgbClr val="000000"/>
              </a:buClr>
              <a:buSzPts val="4800"/>
              <a:buFont typeface="Arial"/>
              <a:buNone/>
            </a:pPr>
            <a:r>
              <a:rPr lang="en-US" sz="1600" dirty="0" err="1"/>
              <a:t>Esta</a:t>
            </a:r>
            <a:r>
              <a:rPr lang="en-US" sz="1600" dirty="0"/>
              <a:t> </a:t>
            </a:r>
            <a:r>
              <a:rPr lang="en-US" sz="1600" dirty="0" err="1"/>
              <a:t>sección</a:t>
            </a:r>
            <a:r>
              <a:rPr lang="en-US" sz="1600" dirty="0"/>
              <a:t> </a:t>
            </a:r>
            <a:r>
              <a:rPr lang="en-US" sz="1600" dirty="0" err="1"/>
              <a:t>cuenta</a:t>
            </a:r>
            <a:r>
              <a:rPr lang="en-US" sz="1600" dirty="0"/>
              <a:t> la </a:t>
            </a:r>
            <a:r>
              <a:rPr lang="en-US" sz="1600" dirty="0" err="1"/>
              <a:t>historia</a:t>
            </a:r>
            <a:r>
              <a:rPr lang="en-US" sz="1600" dirty="0"/>
              <a:t> de </a:t>
            </a:r>
            <a:r>
              <a:rPr lang="en-US" sz="1600" dirty="0" err="1"/>
              <a:t>los</a:t>
            </a:r>
            <a:r>
              <a:rPr lang="en-US" sz="1600" dirty="0"/>
              <a:t> </a:t>
            </a:r>
            <a:r>
              <a:rPr lang="en-US" sz="1600" dirty="0" err="1"/>
              <a:t>eventos</a:t>
            </a:r>
            <a:r>
              <a:rPr lang="en-US" sz="1600" dirty="0"/>
              <a:t> </a:t>
            </a:r>
            <a:r>
              <a:rPr lang="en-US" sz="1600" dirty="0" err="1"/>
              <a:t>previos</a:t>
            </a:r>
            <a:r>
              <a:rPr lang="en-US" sz="1600" dirty="0"/>
              <a:t>, </a:t>
            </a:r>
            <a:r>
              <a:rPr lang="en-US" sz="1600" dirty="0" err="1"/>
              <a:t>incluidos</a:t>
            </a:r>
            <a:r>
              <a:rPr lang="en-US" sz="1600" dirty="0"/>
              <a:t> e </a:t>
            </a:r>
            <a:r>
              <a:rPr lang="en-US" sz="1600" dirty="0" err="1"/>
              <a:t>inmediatamente</a:t>
            </a:r>
            <a:r>
              <a:rPr lang="en-US" sz="1600" dirty="0"/>
              <a:t> </a:t>
            </a:r>
            <a:r>
              <a:rPr lang="en-US" sz="1600" dirty="0" err="1"/>
              <a:t>posteriores</a:t>
            </a:r>
            <a:r>
              <a:rPr lang="en-US" sz="1600" dirty="0"/>
              <a:t> al </a:t>
            </a:r>
            <a:r>
              <a:rPr lang="en-US" sz="1600" dirty="0" err="1"/>
              <a:t>accidente</a:t>
            </a:r>
            <a:r>
              <a:rPr lang="en-US" sz="1600" dirty="0"/>
              <a:t>. </a:t>
            </a:r>
            <a:r>
              <a:rPr lang="en-US" sz="1600" dirty="0" err="1"/>
              <a:t>Recuerde</a:t>
            </a:r>
            <a:r>
              <a:rPr lang="en-US" sz="1600" dirty="0"/>
              <a:t> que </a:t>
            </a:r>
            <a:r>
              <a:rPr lang="en-US" sz="1600" dirty="0" err="1"/>
              <a:t>ya</a:t>
            </a:r>
            <a:r>
              <a:rPr lang="en-US" sz="1600" dirty="0"/>
              <a:t> ha </a:t>
            </a:r>
            <a:r>
              <a:rPr lang="en-US" sz="1600" dirty="0" err="1"/>
              <a:t>desarrollado</a:t>
            </a:r>
            <a:r>
              <a:rPr lang="en-US" sz="1600" dirty="0"/>
              <a:t> </a:t>
            </a:r>
            <a:r>
              <a:rPr lang="en-US" sz="1600" dirty="0" err="1"/>
              <a:t>este</a:t>
            </a:r>
            <a:r>
              <a:rPr lang="en-US" sz="1600" dirty="0"/>
              <a:t> </a:t>
            </a:r>
            <a:r>
              <a:rPr lang="en-US" sz="1600" dirty="0" err="1"/>
              <a:t>relato</a:t>
            </a:r>
            <a:r>
              <a:rPr lang="en-US" sz="1600" dirty="0"/>
              <a:t> </a:t>
            </a:r>
            <a:r>
              <a:rPr lang="en-US" sz="1600" dirty="0" err="1"/>
              <a:t>durante</a:t>
            </a:r>
            <a:r>
              <a:rPr lang="en-US" sz="1600" dirty="0"/>
              <a:t> la </a:t>
            </a:r>
            <a:r>
              <a:rPr lang="en-US" sz="1600" dirty="0" err="1"/>
              <a:t>fase</a:t>
            </a:r>
            <a:r>
              <a:rPr lang="en-US" sz="1600" dirty="0"/>
              <a:t> de </a:t>
            </a:r>
            <a:r>
              <a:rPr lang="en-US" sz="1600" dirty="0" err="1"/>
              <a:t>análisis</a:t>
            </a:r>
            <a:r>
              <a:rPr lang="en-US" sz="1600" dirty="0"/>
              <a:t> de </a:t>
            </a:r>
            <a:r>
              <a:rPr lang="en-US" sz="1600" dirty="0" err="1"/>
              <a:t>los</a:t>
            </a:r>
            <a:r>
              <a:rPr lang="en-US" sz="1600" dirty="0"/>
              <a:t> </a:t>
            </a:r>
            <a:r>
              <a:rPr lang="en-US" sz="1600" dirty="0" err="1"/>
              <a:t>hechos</a:t>
            </a:r>
            <a:r>
              <a:rPr lang="en-US" sz="1600" dirty="0"/>
              <a:t> del </a:t>
            </a:r>
            <a:r>
              <a:rPr lang="en-US" sz="1600" dirty="0" err="1"/>
              <a:t>proceso</a:t>
            </a:r>
            <a:r>
              <a:rPr lang="en-US" sz="1600" dirty="0"/>
              <a:t> de </a:t>
            </a:r>
            <a:r>
              <a:rPr lang="en-US" sz="1600" dirty="0" err="1"/>
              <a:t>investigación</a:t>
            </a:r>
            <a:r>
              <a:rPr lang="en-US" sz="1600" dirty="0"/>
              <a:t> de </a:t>
            </a:r>
            <a:r>
              <a:rPr lang="en-US" sz="1600" dirty="0" err="1"/>
              <a:t>accidente</a:t>
            </a:r>
            <a:r>
              <a:rPr lang="en-US" sz="1600" dirty="0"/>
              <a:t>. Se describe </a:t>
            </a:r>
            <a:r>
              <a:rPr lang="en-US" sz="1600" dirty="0" err="1"/>
              <a:t>claramente</a:t>
            </a:r>
            <a:r>
              <a:rPr lang="en-US" sz="1600" dirty="0"/>
              <a:t> para que </a:t>
            </a:r>
            <a:r>
              <a:rPr lang="en-US" sz="1600" dirty="0" err="1"/>
              <a:t>alguien</a:t>
            </a:r>
            <a:r>
              <a:rPr lang="en-US" sz="1600" dirty="0"/>
              <a:t> que no </a:t>
            </a:r>
            <a:r>
              <a:rPr lang="en-US" sz="1600" dirty="0" err="1"/>
              <a:t>esté</a:t>
            </a:r>
            <a:r>
              <a:rPr lang="en-US" sz="1600" dirty="0"/>
              <a:t> </a:t>
            </a:r>
            <a:r>
              <a:rPr lang="en-US" sz="1600" dirty="0" err="1"/>
              <a:t>familiarizado</a:t>
            </a:r>
            <a:r>
              <a:rPr lang="en-US" sz="1600" dirty="0"/>
              <a:t> con </a:t>
            </a:r>
            <a:r>
              <a:rPr lang="en-US" sz="1600" dirty="0" err="1"/>
              <a:t>el</a:t>
            </a:r>
            <a:r>
              <a:rPr lang="en-US" sz="1600" dirty="0"/>
              <a:t> </a:t>
            </a:r>
            <a:r>
              <a:rPr lang="en-US" sz="1600" dirty="0" err="1"/>
              <a:t>accidente</a:t>
            </a:r>
            <a:r>
              <a:rPr lang="en-US" sz="1600" dirty="0"/>
              <a:t> </a:t>
            </a:r>
            <a:r>
              <a:rPr lang="en-US" sz="1600" dirty="0" err="1"/>
              <a:t>pueda</a:t>
            </a:r>
            <a:r>
              <a:rPr lang="en-US" sz="1600" dirty="0"/>
              <a:t> “</a:t>
            </a:r>
            <a:r>
              <a:rPr lang="en-US" sz="1600" dirty="0" err="1"/>
              <a:t>ver</a:t>
            </a:r>
            <a:r>
              <a:rPr lang="en-US" sz="1600" dirty="0"/>
              <a:t>” lo que </a:t>
            </a:r>
            <a:r>
              <a:rPr lang="en-US" sz="1600" dirty="0" err="1"/>
              <a:t>ocurrió</a:t>
            </a:r>
            <a:r>
              <a:rPr lang="en-US" sz="1600" dirty="0"/>
              <a:t>.</a:t>
            </a:r>
            <a:endParaRPr lang="en-US" sz="1600" baseline="30000" dirty="0"/>
          </a:p>
        </p:txBody>
      </p:sp>
      <p:pic>
        <p:nvPicPr>
          <p:cNvPr id="3" name="Picture 2" descr="Módulo 3">
            <a:extLst>
              <a:ext uri="{FF2B5EF4-FFF2-40B4-BE49-F238E27FC236}">
                <a16:creationId xmlns:a16="http://schemas.microsoft.com/office/drawing/2014/main" id="{AAE7EC66-FC62-47BD-AA47-C3242056D7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1893" y="5935440"/>
            <a:ext cx="4020478" cy="985411"/>
          </a:xfrm>
          <a:prstGeom prst="rect">
            <a:avLst/>
          </a:prstGeom>
        </p:spPr>
      </p:pic>
      <p:pic>
        <p:nvPicPr>
          <p:cNvPr id="5" name="Picture 4">
            <a:extLst>
              <a:ext uri="{FF2B5EF4-FFF2-40B4-BE49-F238E27FC236}">
                <a16:creationId xmlns:a16="http://schemas.microsoft.com/office/drawing/2014/main" id="{1C7E99EE-9CD8-4BB5-91C5-60001A12C384}"/>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511808" cy="5920651"/>
          </a:xfrm>
          <a:prstGeom prst="rect">
            <a:avLst/>
          </a:prstGeom>
        </p:spPr>
      </p:pic>
      <p:sp>
        <p:nvSpPr>
          <p:cNvPr id="2" name="Google Shape;102;p2">
            <a:extLst>
              <a:ext uri="{FF2B5EF4-FFF2-40B4-BE49-F238E27FC236}">
                <a16:creationId xmlns:a16="http://schemas.microsoft.com/office/drawing/2014/main" id="{A8B5F6BF-CEB8-5687-CA0D-F88CF36D27FA}"/>
              </a:ext>
            </a:extLst>
          </p:cNvPr>
          <p:cNvSpPr txBox="1"/>
          <p:nvPr/>
        </p:nvSpPr>
        <p:spPr>
          <a:xfrm>
            <a:off x="6746" y="5966784"/>
            <a:ext cx="7511405"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INVESTIGACIÓN DE ACCIDENTES: </a:t>
            </a:r>
            <a:br>
              <a:rPr lang="en-US" sz="2800" b="1" i="1" u="none" strike="noStrike" cap="none" dirty="0">
                <a:solidFill>
                  <a:schemeClr val="lt1"/>
                </a:solidFill>
                <a:latin typeface="Verdana"/>
                <a:ea typeface="Verdana"/>
                <a:cs typeface="Verdana"/>
                <a:sym typeface="Verdana"/>
              </a:rPr>
            </a:br>
            <a:r>
              <a:rPr lang="en-US" sz="2800" b="1" i="1" u="none" strike="noStrike" cap="none" dirty="0" err="1">
                <a:solidFill>
                  <a:schemeClr val="lt1"/>
                </a:solidFill>
                <a:latin typeface="Verdana"/>
                <a:ea typeface="Verdana"/>
                <a:cs typeface="Verdana"/>
                <a:sym typeface="Verdana"/>
              </a:rPr>
              <a:t>puesta</a:t>
            </a:r>
            <a:r>
              <a:rPr lang="en-US" sz="2800" b="1" i="1" u="none" strike="noStrike" cap="none" dirty="0">
                <a:solidFill>
                  <a:schemeClr val="lt1"/>
                </a:solidFill>
                <a:latin typeface="Verdana"/>
                <a:ea typeface="Verdana"/>
                <a:cs typeface="Verdana"/>
                <a:sym typeface="Verdana"/>
              </a:rPr>
              <a:t> </a:t>
            </a:r>
            <a:r>
              <a:rPr lang="en-US" sz="2800" b="1" i="1" u="none" strike="noStrike" cap="none" dirty="0" err="1">
                <a:solidFill>
                  <a:schemeClr val="lt1"/>
                </a:solidFill>
                <a:latin typeface="Verdana"/>
                <a:ea typeface="Verdana"/>
                <a:cs typeface="Verdana"/>
                <a:sym typeface="Verdana"/>
              </a:rPr>
              <a:t>en</a:t>
            </a:r>
            <a:r>
              <a:rPr lang="en-US" sz="2800" b="1" i="1" u="none" strike="noStrike" cap="none" dirty="0">
                <a:solidFill>
                  <a:schemeClr val="lt1"/>
                </a:solidFill>
                <a:latin typeface="Verdana"/>
                <a:ea typeface="Verdana"/>
                <a:cs typeface="Verdana"/>
                <a:sym typeface="Verdana"/>
              </a:rPr>
              <a:t> </a:t>
            </a:r>
            <a:r>
              <a:rPr lang="en-US" sz="2800" b="1" i="1" u="none" strike="noStrike" cap="none" dirty="0" err="1">
                <a:solidFill>
                  <a:schemeClr val="lt1"/>
                </a:solidFill>
                <a:latin typeface="Verdana"/>
                <a:ea typeface="Verdana"/>
                <a:cs typeface="Verdana"/>
                <a:sym typeface="Verdana"/>
              </a:rPr>
              <a:t>práctica</a:t>
            </a:r>
            <a:r>
              <a:rPr lang="en-US" sz="2800" b="1" i="1" u="none" strike="noStrike" cap="none" dirty="0">
                <a:solidFill>
                  <a:schemeClr val="lt1"/>
                </a:solidFill>
                <a:latin typeface="Verdana"/>
                <a:ea typeface="Verdana"/>
                <a:cs typeface="Verdana"/>
                <a:sym typeface="Verdana"/>
              </a:rPr>
              <a:t> de las </a:t>
            </a:r>
            <a:r>
              <a:rPr lang="en-US" sz="2800" b="1" i="1" u="none" strike="noStrike" cap="none" dirty="0" err="1">
                <a:solidFill>
                  <a:schemeClr val="lt1"/>
                </a:solidFill>
                <a:latin typeface="Verdana"/>
                <a:ea typeface="Verdana"/>
                <a:cs typeface="Verdana"/>
                <a:sym typeface="Verdana"/>
              </a:rPr>
              <a:t>soluciones</a:t>
            </a:r>
            <a:endParaRPr sz="1400" b="0" i="0" u="none" strike="noStrike" cap="none" dirty="0">
              <a:solidFill>
                <a:srgbClr val="000000"/>
              </a:solidFill>
              <a:latin typeface="Arial"/>
              <a:ea typeface="Arial"/>
              <a:cs typeface="Arial"/>
              <a:sym typeface="Arial"/>
            </a:endParaRPr>
          </a:p>
        </p:txBody>
      </p:sp>
      <p:sp>
        <p:nvSpPr>
          <p:cNvPr id="6" name="Title 5">
            <a:extLst>
              <a:ext uri="{FF2B5EF4-FFF2-40B4-BE49-F238E27FC236}">
                <a16:creationId xmlns:a16="http://schemas.microsoft.com/office/drawing/2014/main" id="{6EBBDB96-21F8-CC21-71E4-46D9DDF80411}"/>
              </a:ext>
            </a:extLst>
          </p:cNvPr>
          <p:cNvSpPr txBox="1">
            <a:spLocks noGrp="1"/>
          </p:cNvSpPr>
          <p:nvPr>
            <p:ph type="title" idx="4294967295"/>
          </p:nvPr>
        </p:nvSpPr>
        <p:spPr>
          <a:xfrm>
            <a:off x="5719157" y="241399"/>
            <a:ext cx="6157912"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err="1">
                <a:ln>
                  <a:noFill/>
                </a:ln>
                <a:solidFill>
                  <a:schemeClr val="dk1"/>
                </a:solidFill>
                <a:effectLst/>
                <a:uLnTx/>
                <a:uFillTx/>
                <a:latin typeface="+mn-lt"/>
                <a:ea typeface="Calibri"/>
                <a:cs typeface="Calibri"/>
                <a:sym typeface="Calibri"/>
              </a:rPr>
              <a:t>Contexto</a:t>
            </a:r>
            <a:r>
              <a:rPr kumimoji="0" lang="en-US" sz="2800" b="0" i="0" u="none" strike="noStrike" kern="0" cap="none" spc="0" normalizeH="0" baseline="0" noProof="0" dirty="0">
                <a:ln>
                  <a:noFill/>
                </a:ln>
                <a:solidFill>
                  <a:schemeClr val="dk1"/>
                </a:solidFill>
                <a:effectLst/>
                <a:uLnTx/>
                <a:uFillTx/>
                <a:latin typeface="+mn-lt"/>
                <a:ea typeface="Calibri"/>
                <a:cs typeface="Calibri"/>
                <a:sym typeface="Calibri"/>
              </a:rPr>
              <a:t> y </a:t>
            </a:r>
            <a:r>
              <a:rPr kumimoji="0" lang="en-US" sz="2800" b="0" i="0" u="none" strike="noStrike" kern="0" cap="none" spc="0" normalizeH="0" baseline="0" noProof="0" dirty="0" err="1">
                <a:ln>
                  <a:noFill/>
                </a:ln>
                <a:solidFill>
                  <a:schemeClr val="dk1"/>
                </a:solidFill>
                <a:effectLst/>
                <a:uLnTx/>
                <a:uFillTx/>
                <a:latin typeface="+mn-lt"/>
                <a:ea typeface="Calibri"/>
                <a:cs typeface="Calibri"/>
                <a:sym typeface="Calibri"/>
              </a:rPr>
              <a:t>descripción</a:t>
            </a:r>
            <a:endParaRPr kumimoji="0" lang="en-US"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96252930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7" y="1111049"/>
            <a:ext cx="6288623" cy="2718653"/>
          </a:xfrm>
          <a:prstGeom prst="rect">
            <a:avLst/>
          </a:prstGeom>
          <a:noFill/>
          <a:ln>
            <a:noFill/>
          </a:ln>
        </p:spPr>
        <p:txBody>
          <a:bodyPr spcFirstLastPara="1" wrap="square" lIns="91425" tIns="45700" rIns="91425" bIns="45700" anchor="t" anchorCtr="0">
            <a:spAutoFit/>
          </a:bodyPr>
          <a:lstStyle/>
          <a:p>
            <a:r>
              <a:rPr lang="en-US" sz="1600" dirty="0"/>
              <a:t>La </a:t>
            </a:r>
            <a:r>
              <a:rPr lang="en-US" sz="1600" dirty="0" err="1"/>
              <a:t>sección</a:t>
            </a:r>
            <a:r>
              <a:rPr lang="en-US" sz="1600" dirty="0"/>
              <a:t> de </a:t>
            </a:r>
            <a:r>
              <a:rPr lang="en-US" sz="1600" dirty="0" err="1"/>
              <a:t>conclusiones</a:t>
            </a:r>
            <a:r>
              <a:rPr lang="en-US" sz="1600" dirty="0"/>
              <a:t> describe las </a:t>
            </a:r>
            <a:r>
              <a:rPr lang="en-US" sz="1600" dirty="0" err="1"/>
              <a:t>condiciones</a:t>
            </a:r>
            <a:r>
              <a:rPr lang="en-US" sz="1600" dirty="0"/>
              <a:t> y </a:t>
            </a:r>
            <a:r>
              <a:rPr lang="en-US" sz="1600" dirty="0" err="1"/>
              <a:t>acciones</a:t>
            </a:r>
            <a:r>
              <a:rPr lang="en-US" sz="1600" dirty="0"/>
              <a:t> </a:t>
            </a:r>
            <a:r>
              <a:rPr lang="en-US" sz="1600" dirty="0" err="1"/>
              <a:t>inseguras</a:t>
            </a:r>
            <a:r>
              <a:rPr lang="en-US" sz="1600" dirty="0"/>
              <a:t>, y las </a:t>
            </a:r>
            <a:r>
              <a:rPr lang="en-US" sz="1600" dirty="0" err="1"/>
              <a:t>debilidades</a:t>
            </a:r>
            <a:r>
              <a:rPr lang="en-US" sz="1600" dirty="0"/>
              <a:t> del </a:t>
            </a:r>
            <a:r>
              <a:rPr lang="en-US" sz="1600" dirty="0" err="1"/>
              <a:t>sistema</a:t>
            </a:r>
            <a:r>
              <a:rPr lang="en-US" sz="1600" dirty="0"/>
              <a:t> de </a:t>
            </a:r>
            <a:r>
              <a:rPr lang="en-US" sz="1600" dirty="0" err="1"/>
              <a:t>seguridad</a:t>
            </a:r>
            <a:r>
              <a:rPr lang="en-US" sz="1600" dirty="0"/>
              <a:t>. </a:t>
            </a:r>
            <a:r>
              <a:rPr lang="en-US" sz="1600" dirty="0" err="1"/>
              <a:t>Su</a:t>
            </a:r>
            <a:r>
              <a:rPr lang="en-US" sz="1600" dirty="0"/>
              <a:t> </a:t>
            </a:r>
            <a:r>
              <a:rPr lang="en-US" sz="1600" dirty="0" err="1"/>
              <a:t>investigación</a:t>
            </a:r>
            <a:r>
              <a:rPr lang="en-US" sz="1600" dirty="0"/>
              <a:t> las ha </a:t>
            </a:r>
            <a:r>
              <a:rPr lang="en-US" sz="1600" dirty="0" err="1"/>
              <a:t>descubierto</a:t>
            </a:r>
            <a:r>
              <a:rPr lang="en-US" sz="1600" dirty="0"/>
              <a:t> e </a:t>
            </a:r>
            <a:r>
              <a:rPr lang="en-US" sz="1600" dirty="0" err="1"/>
              <a:t>identifica</a:t>
            </a:r>
            <a:r>
              <a:rPr lang="en-US" sz="1600" dirty="0"/>
              <a:t> </a:t>
            </a:r>
            <a:r>
              <a:rPr lang="en-US" sz="1600" dirty="0" err="1"/>
              <a:t>como</a:t>
            </a:r>
            <a:r>
              <a:rPr lang="en-US" sz="1600" dirty="0"/>
              <a:t>:</a:t>
            </a:r>
          </a:p>
          <a:p>
            <a:pPr marL="285750" indent="-285750">
              <a:buFont typeface="Arial" panose="020B0604020202020204" pitchFamily="34" charset="0"/>
              <a:buChar char="•"/>
            </a:pPr>
            <a:r>
              <a:rPr lang="en-US" sz="1600" dirty="0" err="1"/>
              <a:t>causas</a:t>
            </a:r>
            <a:r>
              <a:rPr lang="en-US" sz="1600" dirty="0"/>
              <a:t> </a:t>
            </a:r>
            <a:r>
              <a:rPr lang="en-US" sz="1600" dirty="0" err="1"/>
              <a:t>directas</a:t>
            </a:r>
            <a:endParaRPr lang="en-US" sz="1600" dirty="0"/>
          </a:p>
          <a:p>
            <a:pPr marL="285750" indent="-285750">
              <a:buFont typeface="Arial" panose="020B0604020202020204" pitchFamily="34" charset="0"/>
              <a:buChar char="•"/>
            </a:pPr>
            <a:r>
              <a:rPr lang="en-US" sz="1600" dirty="0" err="1"/>
              <a:t>causas</a:t>
            </a:r>
            <a:r>
              <a:rPr lang="en-US" sz="1600" dirty="0"/>
              <a:t> </a:t>
            </a:r>
            <a:r>
              <a:rPr lang="en-US" sz="1600" dirty="0" err="1"/>
              <a:t>superficiales</a:t>
            </a:r>
            <a:endParaRPr lang="en-US" sz="1600" dirty="0"/>
          </a:p>
          <a:p>
            <a:pPr marL="285750" indent="-285750">
              <a:buFont typeface="Arial" panose="020B0604020202020204" pitchFamily="34" charset="0"/>
              <a:buChar char="•"/>
            </a:pPr>
            <a:r>
              <a:rPr lang="en-US" sz="1600" dirty="0" err="1"/>
              <a:t>causas</a:t>
            </a:r>
            <a:r>
              <a:rPr lang="en-US" sz="1600" dirty="0"/>
              <a:t> </a:t>
            </a:r>
            <a:r>
              <a:rPr lang="en-US" sz="1600" dirty="0" err="1"/>
              <a:t>raíz</a:t>
            </a:r>
            <a:endParaRPr lang="en-US" sz="1600" dirty="0"/>
          </a:p>
          <a:p>
            <a:endParaRPr lang="en-US" sz="1600" dirty="0"/>
          </a:p>
          <a:p>
            <a:r>
              <a:rPr lang="en-US" sz="1600" dirty="0" err="1"/>
              <a:t>Incluya</a:t>
            </a:r>
            <a:r>
              <a:rPr lang="en-US" sz="1600" dirty="0"/>
              <a:t> </a:t>
            </a:r>
            <a:r>
              <a:rPr lang="en-US" sz="1600" dirty="0" err="1"/>
              <a:t>una</a:t>
            </a:r>
            <a:r>
              <a:rPr lang="en-US" sz="1600" dirty="0"/>
              <a:t> </a:t>
            </a:r>
            <a:r>
              <a:rPr lang="en-US" sz="1600" dirty="0" err="1"/>
              <a:t>razón</a:t>
            </a:r>
            <a:r>
              <a:rPr lang="en-US" sz="1600" dirty="0"/>
              <a:t> con </a:t>
            </a:r>
            <a:r>
              <a:rPr lang="en-US" sz="1600" dirty="0" err="1"/>
              <a:t>cada</a:t>
            </a:r>
            <a:r>
              <a:rPr lang="en-US" sz="1600" dirty="0"/>
              <a:t> </a:t>
            </a:r>
            <a:r>
              <a:rPr lang="en-US" sz="1600" dirty="0" err="1"/>
              <a:t>conclusión</a:t>
            </a:r>
            <a:r>
              <a:rPr lang="en-US" sz="1600" dirty="0"/>
              <a:t>. </a:t>
            </a:r>
            <a:r>
              <a:rPr lang="en-US" sz="1600" dirty="0" err="1"/>
              <a:t>Explique</a:t>
            </a:r>
            <a:r>
              <a:rPr lang="en-US" sz="1600" dirty="0"/>
              <a:t> y </a:t>
            </a:r>
            <a:r>
              <a:rPr lang="en-US" sz="1600" dirty="0" err="1"/>
              <a:t>apoye</a:t>
            </a:r>
            <a:r>
              <a:rPr lang="en-US" sz="1600" dirty="0"/>
              <a:t> </a:t>
            </a:r>
            <a:r>
              <a:rPr lang="en-US" sz="1600" dirty="0" err="1"/>
              <a:t>su</a:t>
            </a:r>
            <a:r>
              <a:rPr lang="en-US" sz="1600" dirty="0"/>
              <a:t> </a:t>
            </a:r>
            <a:r>
              <a:rPr lang="en-US" sz="1600" dirty="0" err="1"/>
              <a:t>razón</a:t>
            </a:r>
            <a:r>
              <a:rPr lang="en-US" sz="1600" dirty="0"/>
              <a:t> con las </a:t>
            </a:r>
            <a:r>
              <a:rPr lang="en-US" sz="1600" dirty="0" err="1"/>
              <a:t>pruebas</a:t>
            </a:r>
            <a:r>
              <a:rPr lang="en-US" sz="1600" dirty="0"/>
              <a:t> </a:t>
            </a:r>
            <a:r>
              <a:rPr lang="en-US" sz="1600" dirty="0" err="1"/>
              <a:t>pertinentes</a:t>
            </a:r>
            <a:r>
              <a:rPr lang="en-US" sz="1600" dirty="0"/>
              <a:t>. </a:t>
            </a:r>
            <a:r>
              <a:rPr lang="en-US" sz="1600" dirty="0" err="1"/>
              <a:t>En</a:t>
            </a:r>
            <a:r>
              <a:rPr lang="en-US" sz="1600" dirty="0"/>
              <a:t> las </a:t>
            </a:r>
            <a:r>
              <a:rPr lang="en-US" sz="1600" dirty="0" err="1"/>
              <a:t>siguientes</a:t>
            </a:r>
            <a:r>
              <a:rPr lang="en-US" sz="1600" dirty="0"/>
              <a:t> </a:t>
            </a:r>
            <a:r>
              <a:rPr lang="en-US" sz="1600" dirty="0" err="1"/>
              <a:t>diapositivas</a:t>
            </a:r>
            <a:r>
              <a:rPr lang="en-US" sz="1600" dirty="0"/>
              <a:t> </a:t>
            </a:r>
            <a:r>
              <a:rPr lang="en-US" sz="1600" dirty="0" err="1"/>
              <a:t>trataremos</a:t>
            </a:r>
            <a:r>
              <a:rPr lang="en-US" sz="1600" dirty="0"/>
              <a:t> </a:t>
            </a:r>
            <a:r>
              <a:rPr lang="en-US" sz="1600" dirty="0" err="1"/>
              <a:t>cada</a:t>
            </a:r>
            <a:r>
              <a:rPr lang="en-US" sz="1600" dirty="0"/>
              <a:t> </a:t>
            </a:r>
            <a:r>
              <a:rPr lang="en-US" sz="1600" dirty="0" err="1"/>
              <a:t>una</a:t>
            </a:r>
            <a:r>
              <a:rPr lang="en-US" sz="1600" dirty="0"/>
              <a:t> de las 3 </a:t>
            </a:r>
            <a:r>
              <a:rPr lang="en-US" sz="1600" dirty="0" err="1"/>
              <a:t>conclusiones</a:t>
            </a:r>
            <a:r>
              <a:rPr lang="en-US" sz="1600" dirty="0"/>
              <a:t>/</a:t>
            </a:r>
            <a:r>
              <a:rPr lang="en-US" sz="1600" dirty="0" err="1"/>
              <a:t>causas</a:t>
            </a:r>
            <a:r>
              <a:rPr lang="en-US" sz="1600" dirty="0"/>
              <a:t> con </a:t>
            </a:r>
            <a:r>
              <a:rPr lang="en-US" sz="1600" dirty="0" err="1"/>
              <a:t>ejemplos</a:t>
            </a:r>
            <a:r>
              <a:rPr lang="en-US" sz="1600" dirty="0"/>
              <a:t>.</a:t>
            </a:r>
            <a:br>
              <a:rPr lang="en-US" sz="1600" dirty="0"/>
            </a:br>
            <a:endParaRPr lang="en-US" sz="1600" baseline="30000" dirty="0"/>
          </a:p>
        </p:txBody>
      </p:sp>
      <p:pic>
        <p:nvPicPr>
          <p:cNvPr id="3" name="Picture 2" descr="Módulo 3">
            <a:extLst>
              <a:ext uri="{FF2B5EF4-FFF2-40B4-BE49-F238E27FC236}">
                <a16:creationId xmlns:a16="http://schemas.microsoft.com/office/drawing/2014/main" id="{AAE7EC66-FC62-47BD-AA47-C3242056D7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1893" y="5935440"/>
            <a:ext cx="4020478" cy="985411"/>
          </a:xfrm>
          <a:prstGeom prst="rect">
            <a:avLst/>
          </a:prstGeom>
        </p:spPr>
      </p:pic>
      <p:pic>
        <p:nvPicPr>
          <p:cNvPr id="4" name="Picture 3">
            <a:extLst>
              <a:ext uri="{FF2B5EF4-FFF2-40B4-BE49-F238E27FC236}">
                <a16:creationId xmlns:a16="http://schemas.microsoft.com/office/drawing/2014/main" id="{0DE429A7-5E78-4D45-95AB-CFC065ED39A9}"/>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9" y="0"/>
            <a:ext cx="5511808" cy="5920651"/>
          </a:xfrm>
          <a:prstGeom prst="rect">
            <a:avLst/>
          </a:prstGeom>
        </p:spPr>
      </p:pic>
      <p:sp>
        <p:nvSpPr>
          <p:cNvPr id="2" name="Google Shape;102;p2">
            <a:extLst>
              <a:ext uri="{FF2B5EF4-FFF2-40B4-BE49-F238E27FC236}">
                <a16:creationId xmlns:a16="http://schemas.microsoft.com/office/drawing/2014/main" id="{BBAE15DD-2986-A02D-BFFE-CD90E074B6C2}"/>
              </a:ext>
            </a:extLst>
          </p:cNvPr>
          <p:cNvSpPr txBox="1"/>
          <p:nvPr/>
        </p:nvSpPr>
        <p:spPr>
          <a:xfrm>
            <a:off x="6746" y="5966784"/>
            <a:ext cx="7511405"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INVESTIGACIÓN DE ACCIDENTES: </a:t>
            </a:r>
            <a:br>
              <a:rPr lang="en-US" sz="2800" b="1" i="1" u="none" strike="noStrike" cap="none" dirty="0">
                <a:solidFill>
                  <a:schemeClr val="lt1"/>
                </a:solidFill>
                <a:latin typeface="Verdana"/>
                <a:ea typeface="Verdana"/>
                <a:cs typeface="Verdana"/>
                <a:sym typeface="Verdana"/>
              </a:rPr>
            </a:br>
            <a:r>
              <a:rPr lang="en-US" sz="2800" b="1" i="1" u="none" strike="noStrike" cap="none" dirty="0" err="1">
                <a:solidFill>
                  <a:schemeClr val="lt1"/>
                </a:solidFill>
                <a:latin typeface="Verdana"/>
                <a:ea typeface="Verdana"/>
                <a:cs typeface="Verdana"/>
                <a:sym typeface="Verdana"/>
              </a:rPr>
              <a:t>puesta</a:t>
            </a:r>
            <a:r>
              <a:rPr lang="en-US" sz="2800" b="1" i="1" u="none" strike="noStrike" cap="none" dirty="0">
                <a:solidFill>
                  <a:schemeClr val="lt1"/>
                </a:solidFill>
                <a:latin typeface="Verdana"/>
                <a:ea typeface="Verdana"/>
                <a:cs typeface="Verdana"/>
                <a:sym typeface="Verdana"/>
              </a:rPr>
              <a:t> </a:t>
            </a:r>
            <a:r>
              <a:rPr lang="en-US" sz="2800" b="1" i="1" u="none" strike="noStrike" cap="none" dirty="0" err="1">
                <a:solidFill>
                  <a:schemeClr val="lt1"/>
                </a:solidFill>
                <a:latin typeface="Verdana"/>
                <a:ea typeface="Verdana"/>
                <a:cs typeface="Verdana"/>
                <a:sym typeface="Verdana"/>
              </a:rPr>
              <a:t>en</a:t>
            </a:r>
            <a:r>
              <a:rPr lang="en-US" sz="2800" b="1" i="1" u="none" strike="noStrike" cap="none" dirty="0">
                <a:solidFill>
                  <a:schemeClr val="lt1"/>
                </a:solidFill>
                <a:latin typeface="Verdana"/>
                <a:ea typeface="Verdana"/>
                <a:cs typeface="Verdana"/>
                <a:sym typeface="Verdana"/>
              </a:rPr>
              <a:t> </a:t>
            </a:r>
            <a:r>
              <a:rPr lang="en-US" sz="2800" b="1" i="1" u="none" strike="noStrike" cap="none" dirty="0" err="1">
                <a:solidFill>
                  <a:schemeClr val="lt1"/>
                </a:solidFill>
                <a:latin typeface="Verdana"/>
                <a:ea typeface="Verdana"/>
                <a:cs typeface="Verdana"/>
                <a:sym typeface="Verdana"/>
              </a:rPr>
              <a:t>práctica</a:t>
            </a:r>
            <a:r>
              <a:rPr lang="en-US" sz="2800" b="1" i="1" u="none" strike="noStrike" cap="none" dirty="0">
                <a:solidFill>
                  <a:schemeClr val="lt1"/>
                </a:solidFill>
                <a:latin typeface="Verdana"/>
                <a:ea typeface="Verdana"/>
                <a:cs typeface="Verdana"/>
                <a:sym typeface="Verdana"/>
              </a:rPr>
              <a:t> de las </a:t>
            </a:r>
            <a:r>
              <a:rPr lang="en-US" sz="2800" b="1" i="1" u="none" strike="noStrike" cap="none" dirty="0" err="1">
                <a:solidFill>
                  <a:schemeClr val="lt1"/>
                </a:solidFill>
                <a:latin typeface="Verdana"/>
                <a:ea typeface="Verdana"/>
                <a:cs typeface="Verdana"/>
                <a:sym typeface="Verdana"/>
              </a:rPr>
              <a:t>soluciones</a:t>
            </a:r>
            <a:endParaRPr sz="1400" b="0" i="0" u="none" strike="noStrike" cap="none" dirty="0">
              <a:solidFill>
                <a:srgbClr val="000000"/>
              </a:solidFill>
              <a:latin typeface="Arial"/>
              <a:ea typeface="Arial"/>
              <a:cs typeface="Arial"/>
              <a:sym typeface="Arial"/>
            </a:endParaRPr>
          </a:p>
        </p:txBody>
      </p:sp>
      <p:sp>
        <p:nvSpPr>
          <p:cNvPr id="6" name="Title 5">
            <a:extLst>
              <a:ext uri="{FF2B5EF4-FFF2-40B4-BE49-F238E27FC236}">
                <a16:creationId xmlns:a16="http://schemas.microsoft.com/office/drawing/2014/main" id="{1B328AB9-8308-701B-B3B3-D8957D527A25}"/>
              </a:ext>
            </a:extLst>
          </p:cNvPr>
          <p:cNvSpPr txBox="1">
            <a:spLocks noGrp="1"/>
          </p:cNvSpPr>
          <p:nvPr>
            <p:ph type="title" idx="4294967295"/>
          </p:nvPr>
        </p:nvSpPr>
        <p:spPr>
          <a:xfrm>
            <a:off x="5719157" y="250924"/>
            <a:ext cx="6157912"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en-US" sz="2800" b="0" i="0" u="none" strike="noStrike" kern="0" cap="none" spc="0" normalizeH="0" baseline="0" noProof="0" dirty="0" err="1">
                <a:ln>
                  <a:noFill/>
                </a:ln>
                <a:solidFill>
                  <a:schemeClr val="dk1"/>
                </a:solidFill>
                <a:effectLst/>
                <a:uLnTx/>
                <a:uFillTx/>
                <a:latin typeface="+mn-lt"/>
                <a:ea typeface="Calibri"/>
                <a:cs typeface="Calibri"/>
                <a:sym typeface="Calibri"/>
              </a:rPr>
              <a:t>Conclusiones</a:t>
            </a:r>
            <a:endParaRPr kumimoji="0" lang="en-US" sz="2800" b="0" i="0" u="none" strike="noStrike" kern="0" cap="none" spc="0" normalizeH="0" baseline="0" noProof="0" dirty="0">
              <a:ln>
                <a:noFill/>
              </a:ln>
              <a:solidFill>
                <a:schemeClr val="dk1"/>
              </a:solidFill>
              <a:effectLst/>
              <a:uLnTx/>
              <a:uFillTx/>
              <a:latin typeface="+mn-lt"/>
              <a:ea typeface="Calibri"/>
              <a:cs typeface="Calibri"/>
              <a:sym typeface="Calibri"/>
            </a:endParaRPr>
          </a:p>
        </p:txBody>
      </p:sp>
    </p:spTree>
    <p:extLst>
      <p:ext uri="{BB962C8B-B14F-4D97-AF65-F5344CB8AC3E}">
        <p14:creationId xmlns:p14="http://schemas.microsoft.com/office/powerpoint/2010/main" val="258089671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7" y="1091999"/>
            <a:ext cx="6288623" cy="2964874"/>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4800"/>
              <a:buFont typeface="Arial"/>
              <a:buNone/>
            </a:pPr>
            <a:r>
              <a:rPr lang="en-US" sz="1600" b="1" dirty="0"/>
              <a:t>Las </a:t>
            </a:r>
            <a:r>
              <a:rPr lang="en-US" sz="1600" b="1" dirty="0" err="1"/>
              <a:t>conclusiones</a:t>
            </a:r>
            <a:r>
              <a:rPr lang="en-US" sz="1600" b="1" dirty="0"/>
              <a:t> </a:t>
            </a:r>
            <a:r>
              <a:rPr lang="en-US" sz="1600" dirty="0" err="1"/>
              <a:t>sobre</a:t>
            </a:r>
            <a:r>
              <a:rPr lang="en-US" sz="1600" dirty="0"/>
              <a:t> la causa </a:t>
            </a:r>
            <a:r>
              <a:rPr lang="en-US" sz="1600" dirty="0" err="1"/>
              <a:t>directa</a:t>
            </a:r>
            <a:r>
              <a:rPr lang="en-US" sz="1600" dirty="0"/>
              <a:t> </a:t>
            </a:r>
            <a:r>
              <a:rPr lang="en-US" sz="1600" dirty="0" err="1"/>
              <a:t>describen</a:t>
            </a:r>
            <a:r>
              <a:rPr lang="en-US" sz="1600" dirty="0"/>
              <a:t> las </a:t>
            </a:r>
            <a:r>
              <a:rPr lang="en-US" sz="1600" dirty="0" err="1"/>
              <a:t>condiciones</a:t>
            </a:r>
            <a:r>
              <a:rPr lang="en-US" sz="1600" dirty="0"/>
              <a:t> o </a:t>
            </a:r>
            <a:r>
              <a:rPr lang="en-US" sz="1600" dirty="0" err="1"/>
              <a:t>acciones</a:t>
            </a:r>
            <a:r>
              <a:rPr lang="en-US" sz="1600" dirty="0"/>
              <a:t> </a:t>
            </a:r>
            <a:r>
              <a:rPr lang="en-US" sz="1600" dirty="0" err="1"/>
              <a:t>inseguras</a:t>
            </a:r>
            <a:r>
              <a:rPr lang="en-US" sz="1600" dirty="0"/>
              <a:t> que </a:t>
            </a:r>
            <a:r>
              <a:rPr lang="en-US" sz="1600" dirty="0" err="1"/>
              <a:t>existen</a:t>
            </a:r>
            <a:r>
              <a:rPr lang="en-US" sz="1600" dirty="0"/>
              <a:t> u </a:t>
            </a:r>
            <a:r>
              <a:rPr lang="en-US" sz="1600" dirty="0" err="1"/>
              <a:t>ocurren</a:t>
            </a:r>
            <a:r>
              <a:rPr lang="en-US" sz="1600" dirty="0"/>
              <a:t> </a:t>
            </a:r>
            <a:r>
              <a:rPr lang="en-US" sz="1600" dirty="0" err="1"/>
              <a:t>inmediatamente</a:t>
            </a:r>
            <a:r>
              <a:rPr lang="en-US" sz="1600" dirty="0"/>
              <a:t> antes de la </a:t>
            </a:r>
            <a:r>
              <a:rPr lang="en-US" sz="1600" dirty="0" err="1"/>
              <a:t>lesión</a:t>
            </a:r>
            <a:r>
              <a:rPr lang="en-US" sz="1600" dirty="0"/>
              <a:t>. </a:t>
            </a:r>
            <a:r>
              <a:rPr lang="en-US" sz="1600" dirty="0" err="1"/>
              <a:t>Vea</a:t>
            </a:r>
            <a:r>
              <a:rPr lang="en-US" sz="1600" dirty="0"/>
              <a:t> a </a:t>
            </a:r>
            <a:r>
              <a:rPr lang="en-US" sz="1600" dirty="0" err="1"/>
              <a:t>continuación</a:t>
            </a:r>
            <a:r>
              <a:rPr lang="en-US" sz="1600" dirty="0"/>
              <a:t> 2 </a:t>
            </a:r>
            <a:r>
              <a:rPr lang="en-US" sz="1600" dirty="0" err="1"/>
              <a:t>ejemplos</a:t>
            </a:r>
            <a:r>
              <a:rPr lang="en-US" sz="1600" dirty="0"/>
              <a:t>.</a:t>
            </a:r>
          </a:p>
          <a:p>
            <a:pPr marL="0" marR="0" lvl="0" indent="0" rtl="0">
              <a:lnSpc>
                <a:spcPct val="100000"/>
              </a:lnSpc>
              <a:spcBef>
                <a:spcPts val="0"/>
              </a:spcBef>
              <a:spcAft>
                <a:spcPts val="0"/>
              </a:spcAft>
              <a:buClr>
                <a:srgbClr val="000000"/>
              </a:buClr>
              <a:buSzPts val="4800"/>
              <a:buFont typeface="Arial"/>
              <a:buNone/>
            </a:pPr>
            <a:endParaRPr lang="en-US" sz="1600" b="1" dirty="0"/>
          </a:p>
          <a:p>
            <a:pPr marL="0" marR="0" lvl="0" indent="0" rtl="0">
              <a:lnSpc>
                <a:spcPct val="100000"/>
              </a:lnSpc>
              <a:spcBef>
                <a:spcPts val="0"/>
              </a:spcBef>
              <a:spcAft>
                <a:spcPts val="0"/>
              </a:spcAft>
              <a:buClr>
                <a:srgbClr val="000000"/>
              </a:buClr>
              <a:buSzPts val="4800"/>
              <a:buFont typeface="Arial"/>
              <a:buNone/>
            </a:pPr>
            <a:r>
              <a:rPr lang="en-US" sz="1600" b="1" dirty="0" err="1"/>
              <a:t>Condición</a:t>
            </a:r>
            <a:r>
              <a:rPr lang="en-US" sz="1600" b="1" dirty="0"/>
              <a:t> </a:t>
            </a:r>
            <a:r>
              <a:rPr lang="en-US" sz="1600" b="1" dirty="0" err="1"/>
              <a:t>insegura</a:t>
            </a:r>
            <a:r>
              <a:rPr lang="en-US" sz="1600" b="1" dirty="0"/>
              <a:t> </a:t>
            </a:r>
          </a:p>
          <a:p>
            <a:pPr marL="285750" marR="0" lvl="0" indent="-285750" rtl="0">
              <a:lnSpc>
                <a:spcPct val="100000"/>
              </a:lnSpc>
              <a:spcBef>
                <a:spcPts val="0"/>
              </a:spcBef>
              <a:spcAft>
                <a:spcPts val="0"/>
              </a:spcAft>
              <a:buClr>
                <a:srgbClr val="000000"/>
              </a:buClr>
              <a:buSzPct val="100000"/>
              <a:buFont typeface="Arial" panose="020B0604020202020204" pitchFamily="34" charset="0"/>
              <a:buChar char="•"/>
            </a:pPr>
            <a:r>
              <a:rPr lang="en-US" sz="1600" dirty="0" err="1"/>
              <a:t>Faltaban</a:t>
            </a:r>
            <a:r>
              <a:rPr lang="en-US" sz="1600" dirty="0"/>
              <a:t> </a:t>
            </a:r>
            <a:r>
              <a:rPr lang="en-US" sz="1600" dirty="0" err="1"/>
              <a:t>los</a:t>
            </a:r>
            <a:r>
              <a:rPr lang="en-US" sz="1600" dirty="0"/>
              <a:t> </a:t>
            </a:r>
            <a:r>
              <a:rPr lang="en-US" sz="1600" dirty="0" err="1"/>
              <a:t>pernos</a:t>
            </a:r>
            <a:r>
              <a:rPr lang="en-US" sz="1600" dirty="0"/>
              <a:t> de la </a:t>
            </a:r>
            <a:r>
              <a:rPr lang="en-US" sz="1600" dirty="0" err="1"/>
              <a:t>protección</a:t>
            </a:r>
            <a:r>
              <a:rPr lang="en-US" sz="1600" dirty="0"/>
              <a:t> de la </a:t>
            </a:r>
            <a:r>
              <a:rPr lang="en-US" sz="1600" dirty="0" err="1"/>
              <a:t>máquina</a:t>
            </a:r>
            <a:r>
              <a:rPr lang="en-US" sz="1600" dirty="0"/>
              <a:t> </a:t>
            </a:r>
            <a:r>
              <a:rPr lang="en-US" sz="1600" dirty="0" err="1"/>
              <a:t>en</a:t>
            </a:r>
            <a:r>
              <a:rPr lang="en-US" sz="1600" dirty="0"/>
              <a:t> la </a:t>
            </a:r>
            <a:r>
              <a:rPr lang="en-US" sz="1600" dirty="0" err="1"/>
              <a:t>sierra</a:t>
            </a:r>
            <a:r>
              <a:rPr lang="en-US" sz="1600" dirty="0"/>
              <a:t> y </a:t>
            </a:r>
            <a:r>
              <a:rPr lang="en-US" sz="1600" dirty="0" err="1"/>
              <a:t>el</a:t>
            </a:r>
            <a:r>
              <a:rPr lang="en-US" sz="1600" dirty="0"/>
              <a:t> protector </a:t>
            </a:r>
            <a:r>
              <a:rPr lang="en-US" sz="1600" dirty="0" err="1"/>
              <a:t>estaba</a:t>
            </a:r>
            <a:r>
              <a:rPr lang="en-US" sz="1600" dirty="0"/>
              <a:t> </a:t>
            </a:r>
            <a:r>
              <a:rPr lang="en-US" sz="1600" dirty="0" err="1"/>
              <a:t>separado</a:t>
            </a:r>
            <a:r>
              <a:rPr lang="en-US" sz="1600" dirty="0"/>
              <a:t> de la hoja.</a:t>
            </a:r>
          </a:p>
          <a:p>
            <a:pPr marL="0" marR="0" lvl="0" indent="0" rtl="0">
              <a:lnSpc>
                <a:spcPct val="100000"/>
              </a:lnSpc>
              <a:spcBef>
                <a:spcPts val="0"/>
              </a:spcBef>
              <a:spcAft>
                <a:spcPts val="0"/>
              </a:spcAft>
              <a:buClr>
                <a:srgbClr val="000000"/>
              </a:buClr>
              <a:buSzPts val="4800"/>
              <a:buFont typeface="Arial"/>
              <a:buNone/>
            </a:pPr>
            <a:endParaRPr lang="en-US" sz="1600" b="1" dirty="0"/>
          </a:p>
          <a:p>
            <a:pPr marL="0" marR="0" lvl="0" indent="0" rtl="0">
              <a:lnSpc>
                <a:spcPct val="100000"/>
              </a:lnSpc>
              <a:spcBef>
                <a:spcPts val="0"/>
              </a:spcBef>
              <a:spcAft>
                <a:spcPts val="0"/>
              </a:spcAft>
              <a:buClr>
                <a:srgbClr val="000000"/>
              </a:buClr>
              <a:buSzPts val="4800"/>
              <a:buFont typeface="Arial"/>
              <a:buNone/>
            </a:pPr>
            <a:r>
              <a:rPr lang="en-US" sz="1600" b="1" dirty="0" err="1"/>
              <a:t>Acción</a:t>
            </a:r>
            <a:r>
              <a:rPr lang="en-US" sz="1600" b="1" dirty="0"/>
              <a:t> </a:t>
            </a:r>
            <a:r>
              <a:rPr lang="en-US" sz="1600" b="1" dirty="0" err="1"/>
              <a:t>insegura</a:t>
            </a:r>
            <a:endParaRPr lang="en-US" sz="1600" b="1" dirty="0"/>
          </a:p>
          <a:p>
            <a:pPr marL="285750" marR="0" lvl="0" indent="-285750" rtl="0">
              <a:lnSpc>
                <a:spcPct val="100000"/>
              </a:lnSpc>
              <a:spcBef>
                <a:spcPts val="0"/>
              </a:spcBef>
              <a:spcAft>
                <a:spcPts val="0"/>
              </a:spcAft>
              <a:buClr>
                <a:srgbClr val="000000"/>
              </a:buClr>
              <a:buSzPct val="100000"/>
              <a:buFont typeface="Arial" panose="020B0604020202020204" pitchFamily="34" charset="0"/>
              <a:buChar char="•"/>
            </a:pPr>
            <a:r>
              <a:rPr lang="en-US" sz="1600" dirty="0"/>
              <a:t>La </a:t>
            </a:r>
            <a:r>
              <a:rPr lang="en-US" sz="1600" dirty="0" err="1"/>
              <a:t>sierra</a:t>
            </a:r>
            <a:r>
              <a:rPr lang="en-US" sz="1600" dirty="0"/>
              <a:t> se </a:t>
            </a:r>
            <a:r>
              <a:rPr lang="en-US" sz="1600" dirty="0" err="1"/>
              <a:t>utilizó</a:t>
            </a:r>
            <a:r>
              <a:rPr lang="en-US" sz="1600" dirty="0"/>
              <a:t> sin </a:t>
            </a:r>
            <a:r>
              <a:rPr lang="en-US" sz="1600" dirty="0" err="1"/>
              <a:t>el</a:t>
            </a:r>
            <a:r>
              <a:rPr lang="en-US" sz="1600" dirty="0"/>
              <a:t> protector y </a:t>
            </a:r>
            <a:r>
              <a:rPr lang="en-US" sz="1600" dirty="0" err="1"/>
              <a:t>exponía</a:t>
            </a:r>
            <a:r>
              <a:rPr lang="en-US" sz="1600" dirty="0"/>
              <a:t> al </a:t>
            </a:r>
            <a:r>
              <a:rPr lang="en-US" sz="1600" dirty="0" err="1"/>
              <a:t>empleado</a:t>
            </a:r>
            <a:r>
              <a:rPr lang="en-US" sz="1600" dirty="0"/>
              <a:t> a la </a:t>
            </a:r>
            <a:r>
              <a:rPr lang="en-US" sz="1600" dirty="0" err="1"/>
              <a:t>condición</a:t>
            </a:r>
            <a:r>
              <a:rPr lang="en-US" sz="1600" dirty="0"/>
              <a:t> </a:t>
            </a:r>
            <a:r>
              <a:rPr lang="en-US" sz="1600" dirty="0" err="1"/>
              <a:t>insegura</a:t>
            </a:r>
            <a:r>
              <a:rPr lang="en-US" sz="1600" dirty="0"/>
              <a:t>.</a:t>
            </a:r>
            <a:br>
              <a:rPr lang="en-US" sz="1600" dirty="0"/>
            </a:br>
            <a:endParaRPr lang="en-US" sz="1600" baseline="30000" dirty="0"/>
          </a:p>
        </p:txBody>
      </p:sp>
      <p:pic>
        <p:nvPicPr>
          <p:cNvPr id="3" name="Picture 2" descr="Módulo 3">
            <a:extLst>
              <a:ext uri="{FF2B5EF4-FFF2-40B4-BE49-F238E27FC236}">
                <a16:creationId xmlns:a16="http://schemas.microsoft.com/office/drawing/2014/main" id="{AAE7EC66-FC62-47BD-AA47-C3242056D7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1893" y="5935440"/>
            <a:ext cx="4020478" cy="985411"/>
          </a:xfrm>
          <a:prstGeom prst="rect">
            <a:avLst/>
          </a:prstGeom>
        </p:spPr>
      </p:pic>
      <p:pic>
        <p:nvPicPr>
          <p:cNvPr id="5" name="Picture 4">
            <a:extLst>
              <a:ext uri="{FF2B5EF4-FFF2-40B4-BE49-F238E27FC236}">
                <a16:creationId xmlns:a16="http://schemas.microsoft.com/office/drawing/2014/main" id="{1AB8DE93-3D27-4753-B29F-3649B740A011}"/>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14" y="6605"/>
            <a:ext cx="5505659" cy="5914046"/>
          </a:xfrm>
          <a:prstGeom prst="rect">
            <a:avLst/>
          </a:prstGeom>
        </p:spPr>
      </p:pic>
      <p:sp>
        <p:nvSpPr>
          <p:cNvPr id="2" name="Google Shape;102;p2">
            <a:extLst>
              <a:ext uri="{FF2B5EF4-FFF2-40B4-BE49-F238E27FC236}">
                <a16:creationId xmlns:a16="http://schemas.microsoft.com/office/drawing/2014/main" id="{9EB42853-74CA-69D7-29B0-72D5A6156FFC}"/>
              </a:ext>
            </a:extLst>
          </p:cNvPr>
          <p:cNvSpPr txBox="1"/>
          <p:nvPr/>
        </p:nvSpPr>
        <p:spPr>
          <a:xfrm>
            <a:off x="6746" y="5966784"/>
            <a:ext cx="7511405"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INVESTIGACIÓN DE ACCIDENTES: </a:t>
            </a:r>
            <a:br>
              <a:rPr lang="en-US" sz="2800" b="1" i="1" u="none" strike="noStrike" cap="none" dirty="0">
                <a:solidFill>
                  <a:schemeClr val="lt1"/>
                </a:solidFill>
                <a:latin typeface="Verdana"/>
                <a:ea typeface="Verdana"/>
                <a:cs typeface="Verdana"/>
                <a:sym typeface="Verdana"/>
              </a:rPr>
            </a:br>
            <a:r>
              <a:rPr lang="en-US" sz="2800" b="1" i="1" u="none" strike="noStrike" cap="none" dirty="0" err="1">
                <a:solidFill>
                  <a:schemeClr val="lt1"/>
                </a:solidFill>
                <a:latin typeface="Verdana"/>
                <a:ea typeface="Verdana"/>
                <a:cs typeface="Verdana"/>
                <a:sym typeface="Verdana"/>
              </a:rPr>
              <a:t>puesta</a:t>
            </a:r>
            <a:r>
              <a:rPr lang="en-US" sz="2800" b="1" i="1" u="none" strike="noStrike" cap="none" dirty="0">
                <a:solidFill>
                  <a:schemeClr val="lt1"/>
                </a:solidFill>
                <a:latin typeface="Verdana"/>
                <a:ea typeface="Verdana"/>
                <a:cs typeface="Verdana"/>
                <a:sym typeface="Verdana"/>
              </a:rPr>
              <a:t> </a:t>
            </a:r>
            <a:r>
              <a:rPr lang="en-US" sz="2800" b="1" i="1" u="none" strike="noStrike" cap="none" dirty="0" err="1">
                <a:solidFill>
                  <a:schemeClr val="lt1"/>
                </a:solidFill>
                <a:latin typeface="Verdana"/>
                <a:ea typeface="Verdana"/>
                <a:cs typeface="Verdana"/>
                <a:sym typeface="Verdana"/>
              </a:rPr>
              <a:t>en</a:t>
            </a:r>
            <a:r>
              <a:rPr lang="en-US" sz="2800" b="1" i="1" u="none" strike="noStrike" cap="none" dirty="0">
                <a:solidFill>
                  <a:schemeClr val="lt1"/>
                </a:solidFill>
                <a:latin typeface="Verdana"/>
                <a:ea typeface="Verdana"/>
                <a:cs typeface="Verdana"/>
                <a:sym typeface="Verdana"/>
              </a:rPr>
              <a:t> </a:t>
            </a:r>
            <a:r>
              <a:rPr lang="en-US" sz="2800" b="1" i="1" u="none" strike="noStrike" cap="none" dirty="0" err="1">
                <a:solidFill>
                  <a:schemeClr val="lt1"/>
                </a:solidFill>
                <a:latin typeface="Verdana"/>
                <a:ea typeface="Verdana"/>
                <a:cs typeface="Verdana"/>
                <a:sym typeface="Verdana"/>
              </a:rPr>
              <a:t>práctica</a:t>
            </a:r>
            <a:r>
              <a:rPr lang="en-US" sz="2800" b="1" i="1" u="none" strike="noStrike" cap="none" dirty="0">
                <a:solidFill>
                  <a:schemeClr val="lt1"/>
                </a:solidFill>
                <a:latin typeface="Verdana"/>
                <a:ea typeface="Verdana"/>
                <a:cs typeface="Verdana"/>
                <a:sym typeface="Verdana"/>
              </a:rPr>
              <a:t> de las </a:t>
            </a:r>
            <a:r>
              <a:rPr lang="en-US" sz="2800" b="1" i="1" u="none" strike="noStrike" cap="none" dirty="0" err="1">
                <a:solidFill>
                  <a:schemeClr val="lt1"/>
                </a:solidFill>
                <a:latin typeface="Verdana"/>
                <a:ea typeface="Verdana"/>
                <a:cs typeface="Verdana"/>
                <a:sym typeface="Verdana"/>
              </a:rPr>
              <a:t>soluciones</a:t>
            </a:r>
            <a:endParaRPr sz="1400" b="0" i="0" u="none" strike="noStrike" cap="none" dirty="0">
              <a:solidFill>
                <a:srgbClr val="000000"/>
              </a:solidFill>
              <a:latin typeface="Arial"/>
              <a:ea typeface="Arial"/>
              <a:cs typeface="Arial"/>
              <a:sym typeface="Arial"/>
            </a:endParaRPr>
          </a:p>
        </p:txBody>
      </p:sp>
      <p:sp>
        <p:nvSpPr>
          <p:cNvPr id="6" name="Title 5">
            <a:extLst>
              <a:ext uri="{FF2B5EF4-FFF2-40B4-BE49-F238E27FC236}">
                <a16:creationId xmlns:a16="http://schemas.microsoft.com/office/drawing/2014/main" id="{82240D7A-CB22-00E8-125A-CB461A02654A}"/>
              </a:ext>
            </a:extLst>
          </p:cNvPr>
          <p:cNvSpPr txBox="1">
            <a:spLocks noGrp="1"/>
          </p:cNvSpPr>
          <p:nvPr>
            <p:ph type="title" idx="4294967295"/>
          </p:nvPr>
        </p:nvSpPr>
        <p:spPr>
          <a:xfrm>
            <a:off x="5719157" y="271433"/>
            <a:ext cx="6157912"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err="1">
                <a:ln>
                  <a:noFill/>
                </a:ln>
                <a:solidFill>
                  <a:schemeClr val="dk1"/>
                </a:solidFill>
                <a:effectLst/>
                <a:uLnTx/>
                <a:uFillTx/>
                <a:latin typeface="+mn-lt"/>
                <a:ea typeface="Calibri"/>
                <a:cs typeface="Calibri"/>
                <a:sym typeface="Calibri"/>
              </a:rPr>
              <a:t>Conclusiones</a:t>
            </a:r>
            <a:r>
              <a:rPr kumimoji="0" lang="en-US" sz="2800" b="0" i="0" u="none" strike="noStrike" kern="0" cap="none" spc="0" normalizeH="0" baseline="0" noProof="0" dirty="0">
                <a:ln>
                  <a:noFill/>
                </a:ln>
                <a:solidFill>
                  <a:schemeClr val="dk1"/>
                </a:solidFill>
                <a:effectLst/>
                <a:uLnTx/>
                <a:uFillTx/>
                <a:latin typeface="+mn-lt"/>
                <a:ea typeface="Calibri"/>
                <a:cs typeface="Calibri"/>
                <a:sym typeface="Calibri"/>
              </a:rPr>
              <a:t>: causa </a:t>
            </a:r>
            <a:r>
              <a:rPr kumimoji="0" lang="en-US" sz="2800" b="0" i="0" u="none" strike="noStrike" kern="0" cap="none" spc="0" normalizeH="0" baseline="0" noProof="0" dirty="0" err="1">
                <a:ln>
                  <a:noFill/>
                </a:ln>
                <a:solidFill>
                  <a:schemeClr val="dk1"/>
                </a:solidFill>
                <a:effectLst/>
                <a:uLnTx/>
                <a:uFillTx/>
                <a:latin typeface="+mn-lt"/>
                <a:ea typeface="Calibri"/>
                <a:cs typeface="Calibri"/>
                <a:sym typeface="Calibri"/>
              </a:rPr>
              <a:t>directa</a:t>
            </a:r>
            <a:endParaRPr kumimoji="0" lang="en-US"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00517186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7" y="1061800"/>
            <a:ext cx="6288623" cy="4631997"/>
          </a:xfrm>
          <a:prstGeom prst="rect">
            <a:avLst/>
          </a:prstGeom>
          <a:noFill/>
          <a:ln>
            <a:noFill/>
          </a:ln>
        </p:spPr>
        <p:txBody>
          <a:bodyPr spcFirstLastPara="1" wrap="square" lIns="91425" tIns="45700" rIns="91425" bIns="45700" anchor="t" anchorCtr="0">
            <a:spAutoFit/>
          </a:bodyPr>
          <a:lstStyle/>
          <a:p>
            <a:pPr lvl="0" algn="ctr">
              <a:buSzPts val="4800"/>
            </a:pPr>
            <a:r>
              <a:rPr lang="en-US" sz="1500" dirty="0"/>
              <a:t>Las </a:t>
            </a:r>
            <a:r>
              <a:rPr lang="en-US" sz="1500" dirty="0" err="1"/>
              <a:t>conclusiones</a:t>
            </a:r>
            <a:r>
              <a:rPr lang="en-US" sz="1500" dirty="0"/>
              <a:t> de la causa superficial </a:t>
            </a:r>
            <a:r>
              <a:rPr lang="en-US" sz="1500" dirty="0" err="1"/>
              <a:t>describen</a:t>
            </a:r>
            <a:r>
              <a:rPr lang="en-US" sz="1500" dirty="0"/>
              <a:t> lo que </a:t>
            </a:r>
            <a:r>
              <a:rPr lang="en-US" sz="1500" dirty="0" err="1"/>
              <a:t>existía</a:t>
            </a:r>
            <a:r>
              <a:rPr lang="en-US" sz="1500" dirty="0"/>
              <a:t>, o lo que </a:t>
            </a:r>
            <a:r>
              <a:rPr lang="en-US" sz="1500" dirty="0" err="1"/>
              <a:t>ocurrió</a:t>
            </a:r>
            <a:r>
              <a:rPr lang="en-US" sz="1500" dirty="0"/>
              <a:t>, </a:t>
            </a:r>
            <a:r>
              <a:rPr lang="en-US" sz="1500" dirty="0" err="1"/>
              <a:t>en</a:t>
            </a:r>
            <a:r>
              <a:rPr lang="en-US" sz="1500" dirty="0"/>
              <a:t> </a:t>
            </a:r>
            <a:r>
              <a:rPr lang="en-US" sz="1500" dirty="0" err="1"/>
              <a:t>algún</a:t>
            </a:r>
            <a:r>
              <a:rPr lang="en-US" sz="1500" dirty="0"/>
              <a:t> </a:t>
            </a:r>
            <a:r>
              <a:rPr lang="en-US" sz="1500" dirty="0" err="1"/>
              <a:t>momento</a:t>
            </a:r>
            <a:r>
              <a:rPr lang="en-US" sz="1500" dirty="0"/>
              <a:t> antes del </a:t>
            </a:r>
            <a:r>
              <a:rPr lang="en-US" sz="1500" dirty="0" err="1"/>
              <a:t>accidente</a:t>
            </a:r>
            <a:r>
              <a:rPr lang="en-US" sz="1500" dirty="0"/>
              <a:t> con </a:t>
            </a:r>
            <a:r>
              <a:rPr lang="en-US" sz="1500" dirty="0" err="1"/>
              <a:t>lesiones</a:t>
            </a:r>
            <a:r>
              <a:rPr lang="en-US" sz="1500" dirty="0"/>
              <a:t>, que </a:t>
            </a:r>
            <a:r>
              <a:rPr lang="en-US" sz="1500" dirty="0" err="1"/>
              <a:t>incluyen</a:t>
            </a:r>
            <a:r>
              <a:rPr lang="en-US" sz="1500" dirty="0"/>
              <a:t>:</a:t>
            </a:r>
          </a:p>
          <a:p>
            <a:pPr marL="285750" marR="0" lvl="0" indent="-285750" rtl="0">
              <a:lnSpc>
                <a:spcPct val="100000"/>
              </a:lnSpc>
              <a:spcBef>
                <a:spcPts val="0"/>
              </a:spcBef>
              <a:spcAft>
                <a:spcPts val="0"/>
              </a:spcAft>
              <a:buClr>
                <a:srgbClr val="000000"/>
              </a:buClr>
              <a:buSzPct val="100000"/>
              <a:buFont typeface="Arial" panose="020B0604020202020204" pitchFamily="34" charset="0"/>
              <a:buChar char="•"/>
            </a:pPr>
            <a:r>
              <a:rPr lang="en-US" sz="1500" dirty="0" err="1"/>
              <a:t>condiciones</a:t>
            </a:r>
            <a:endParaRPr lang="en-US" sz="1500" dirty="0"/>
          </a:p>
          <a:p>
            <a:pPr marL="285750" marR="0" lvl="0" indent="-285750" rtl="0">
              <a:lnSpc>
                <a:spcPct val="100000"/>
              </a:lnSpc>
              <a:spcBef>
                <a:spcPts val="0"/>
              </a:spcBef>
              <a:spcAft>
                <a:spcPts val="0"/>
              </a:spcAft>
              <a:buClr>
                <a:srgbClr val="000000"/>
              </a:buClr>
              <a:buSzPct val="100000"/>
              <a:buFont typeface="Arial" panose="020B0604020202020204" pitchFamily="34" charset="0"/>
              <a:buChar char="•"/>
            </a:pPr>
            <a:r>
              <a:rPr lang="en-US" sz="1500" dirty="0" err="1"/>
              <a:t>actividades</a:t>
            </a:r>
            <a:r>
              <a:rPr lang="en-US" sz="1500" dirty="0"/>
              <a:t> </a:t>
            </a:r>
          </a:p>
          <a:p>
            <a:pPr marL="285750" marR="0" lvl="0" indent="-285750" rtl="0">
              <a:lnSpc>
                <a:spcPct val="100000"/>
              </a:lnSpc>
              <a:spcBef>
                <a:spcPts val="0"/>
              </a:spcBef>
              <a:spcAft>
                <a:spcPts val="0"/>
              </a:spcAft>
              <a:buClr>
                <a:srgbClr val="000000"/>
              </a:buClr>
              <a:buSzPct val="100000"/>
              <a:buFont typeface="Arial" panose="020B0604020202020204" pitchFamily="34" charset="0"/>
              <a:buChar char="•"/>
            </a:pPr>
            <a:r>
              <a:rPr lang="en-US" sz="1500" dirty="0" err="1"/>
              <a:t>prácticas</a:t>
            </a:r>
            <a:endParaRPr lang="en-US" sz="1500" dirty="0"/>
          </a:p>
          <a:p>
            <a:pPr marL="285750" marR="0" lvl="0" indent="-285750" rtl="0">
              <a:lnSpc>
                <a:spcPct val="100000"/>
              </a:lnSpc>
              <a:spcBef>
                <a:spcPts val="0"/>
              </a:spcBef>
              <a:spcAft>
                <a:spcPts val="0"/>
              </a:spcAft>
              <a:buClr>
                <a:srgbClr val="000000"/>
              </a:buClr>
              <a:buSzPct val="100000"/>
              <a:buFont typeface="Arial" panose="020B0604020202020204" pitchFamily="34" charset="0"/>
              <a:buChar char="•"/>
            </a:pPr>
            <a:r>
              <a:rPr lang="en-US" sz="1500" dirty="0" err="1"/>
              <a:t>acciones</a:t>
            </a:r>
            <a:endParaRPr lang="en-US" sz="1500" dirty="0"/>
          </a:p>
          <a:p>
            <a:pPr marL="0" marR="0" lvl="0" indent="0" rtl="0">
              <a:lnSpc>
                <a:spcPct val="100000"/>
              </a:lnSpc>
              <a:spcBef>
                <a:spcPts val="0"/>
              </a:spcBef>
              <a:spcAft>
                <a:spcPts val="0"/>
              </a:spcAft>
              <a:buClr>
                <a:srgbClr val="000000"/>
              </a:buClr>
              <a:buSzPts val="4800"/>
              <a:buFont typeface="Arial"/>
              <a:buNone/>
            </a:pPr>
            <a:endParaRPr lang="en-US" sz="1500" dirty="0"/>
          </a:p>
          <a:p>
            <a:pPr marL="0" marR="0" lvl="0" indent="0" rtl="0">
              <a:lnSpc>
                <a:spcPct val="100000"/>
              </a:lnSpc>
              <a:spcBef>
                <a:spcPts val="0"/>
              </a:spcBef>
              <a:spcAft>
                <a:spcPts val="0"/>
              </a:spcAft>
              <a:buClr>
                <a:srgbClr val="000000"/>
              </a:buClr>
              <a:buSzPts val="4800"/>
              <a:buFont typeface="Arial"/>
              <a:buNone/>
            </a:pPr>
            <a:r>
              <a:rPr lang="en-US" sz="1500" dirty="0" err="1"/>
              <a:t>Ejemplos</a:t>
            </a:r>
            <a:r>
              <a:rPr lang="en-US" sz="1500" dirty="0"/>
              <a:t> de las </a:t>
            </a:r>
            <a:r>
              <a:rPr lang="en-US" sz="1500" dirty="0" err="1"/>
              <a:t>conclusiones</a:t>
            </a:r>
            <a:r>
              <a:rPr lang="en-US" sz="1500" dirty="0"/>
              <a:t> de </a:t>
            </a:r>
            <a:r>
              <a:rPr lang="en-US" sz="1500" dirty="0" err="1"/>
              <a:t>causas</a:t>
            </a:r>
            <a:r>
              <a:rPr lang="en-US" sz="1500" dirty="0"/>
              <a:t> </a:t>
            </a:r>
            <a:r>
              <a:rPr lang="en-US" sz="1500" dirty="0" err="1"/>
              <a:t>superficiales</a:t>
            </a:r>
            <a:r>
              <a:rPr lang="en-US" sz="1500" dirty="0"/>
              <a:t> son:</a:t>
            </a:r>
          </a:p>
          <a:p>
            <a:pPr marL="0" marR="0" lvl="0" indent="0" rtl="0">
              <a:lnSpc>
                <a:spcPct val="100000"/>
              </a:lnSpc>
              <a:spcBef>
                <a:spcPts val="0"/>
              </a:spcBef>
              <a:spcAft>
                <a:spcPts val="0"/>
              </a:spcAft>
              <a:buClr>
                <a:srgbClr val="000000"/>
              </a:buClr>
              <a:buSzPts val="4800"/>
              <a:buFont typeface="Arial"/>
              <a:buNone/>
            </a:pPr>
            <a:r>
              <a:rPr lang="en-US" sz="1500" b="1" u="sng" dirty="0" err="1"/>
              <a:t>Condiciones</a:t>
            </a:r>
            <a:r>
              <a:rPr lang="en-US" sz="1500" b="1" dirty="0"/>
              <a:t> </a:t>
            </a:r>
            <a:r>
              <a:rPr lang="en-US" sz="1500" b="1" dirty="0" err="1"/>
              <a:t>inseguras</a:t>
            </a:r>
            <a:endParaRPr lang="en-US" sz="1500" b="1" dirty="0"/>
          </a:p>
          <a:p>
            <a:pPr marL="285750" marR="0" lvl="0" indent="-285750" rtl="0">
              <a:lnSpc>
                <a:spcPct val="100000"/>
              </a:lnSpc>
              <a:spcBef>
                <a:spcPts val="0"/>
              </a:spcBef>
              <a:spcAft>
                <a:spcPts val="0"/>
              </a:spcAft>
              <a:buClr>
                <a:srgbClr val="000000"/>
              </a:buClr>
              <a:buSzPct val="100000"/>
              <a:buFont typeface="Arial" panose="020B0604020202020204" pitchFamily="34" charset="0"/>
              <a:buChar char="•"/>
            </a:pPr>
            <a:r>
              <a:rPr lang="en-US" sz="1500" dirty="0"/>
              <a:t>El protector de la </a:t>
            </a:r>
            <a:r>
              <a:rPr lang="en-US" sz="1500" dirty="0" err="1"/>
              <a:t>máquina</a:t>
            </a:r>
            <a:r>
              <a:rPr lang="en-US" sz="1500" dirty="0"/>
              <a:t> </a:t>
            </a:r>
            <a:r>
              <a:rPr lang="en-US" sz="1500" dirty="0" err="1"/>
              <a:t>estaba</a:t>
            </a:r>
            <a:r>
              <a:rPr lang="en-US" sz="1500" dirty="0"/>
              <a:t> </a:t>
            </a:r>
            <a:r>
              <a:rPr lang="en-US" sz="1500" dirty="0" err="1"/>
              <a:t>dañado</a:t>
            </a:r>
            <a:r>
              <a:rPr lang="en-US" sz="1500" dirty="0"/>
              <a:t>. </a:t>
            </a:r>
          </a:p>
          <a:p>
            <a:pPr marL="285750" marR="0" lvl="0" indent="-285750" rtl="0">
              <a:lnSpc>
                <a:spcPct val="100000"/>
              </a:lnSpc>
              <a:spcBef>
                <a:spcPts val="0"/>
              </a:spcBef>
              <a:spcAft>
                <a:spcPts val="0"/>
              </a:spcAft>
              <a:buClr>
                <a:srgbClr val="000000"/>
              </a:buClr>
              <a:buSzPct val="100000"/>
              <a:buFont typeface="Arial" panose="020B0604020202020204" pitchFamily="34" charset="0"/>
              <a:buChar char="•"/>
            </a:pPr>
            <a:r>
              <a:rPr lang="en-US" sz="1500" dirty="0" err="1"/>
              <a:t>Faltaban</a:t>
            </a:r>
            <a:r>
              <a:rPr lang="en-US" sz="1500" dirty="0"/>
              <a:t> las </a:t>
            </a:r>
            <a:r>
              <a:rPr lang="en-US" sz="1500" dirty="0" err="1"/>
              <a:t>herramientas</a:t>
            </a:r>
            <a:r>
              <a:rPr lang="en-US" sz="1500" dirty="0"/>
              <a:t> para </a:t>
            </a:r>
            <a:r>
              <a:rPr lang="en-US" sz="1500" dirty="0" err="1"/>
              <a:t>reparar</a:t>
            </a:r>
            <a:r>
              <a:rPr lang="en-US" sz="1500" dirty="0"/>
              <a:t> </a:t>
            </a:r>
            <a:r>
              <a:rPr lang="en-US" sz="1500" dirty="0" err="1"/>
              <a:t>el</a:t>
            </a:r>
            <a:r>
              <a:rPr lang="en-US" sz="1500" dirty="0"/>
              <a:t> protector de la </a:t>
            </a:r>
            <a:r>
              <a:rPr lang="en-US" sz="1500" dirty="0" err="1"/>
              <a:t>máquina</a:t>
            </a:r>
            <a:r>
              <a:rPr lang="en-US" sz="1500" dirty="0"/>
              <a:t>, </a:t>
            </a:r>
            <a:r>
              <a:rPr lang="en-US" sz="1500" dirty="0" err="1"/>
              <a:t>estaban</a:t>
            </a:r>
            <a:r>
              <a:rPr lang="en-US" sz="1500" dirty="0"/>
              <a:t> </a:t>
            </a:r>
            <a:r>
              <a:rPr lang="en-US" sz="1500" dirty="0" err="1"/>
              <a:t>rotas</a:t>
            </a:r>
            <a:r>
              <a:rPr lang="en-US" sz="1500" dirty="0"/>
              <a:t> y no se </a:t>
            </a:r>
            <a:r>
              <a:rPr lang="en-US" sz="1500" dirty="0" err="1"/>
              <a:t>podían</a:t>
            </a:r>
            <a:r>
              <a:rPr lang="en-US" sz="1500" dirty="0"/>
              <a:t> </a:t>
            </a:r>
            <a:r>
              <a:rPr lang="en-US" sz="1500" dirty="0" err="1"/>
              <a:t>utilizar</a:t>
            </a:r>
            <a:r>
              <a:rPr lang="en-US" sz="1500" dirty="0"/>
              <a:t>.</a:t>
            </a:r>
          </a:p>
          <a:p>
            <a:pPr marL="0" marR="0" lvl="0" indent="0" rtl="0">
              <a:lnSpc>
                <a:spcPct val="100000"/>
              </a:lnSpc>
              <a:spcBef>
                <a:spcPts val="0"/>
              </a:spcBef>
              <a:spcAft>
                <a:spcPts val="0"/>
              </a:spcAft>
              <a:buClr>
                <a:srgbClr val="000000"/>
              </a:buClr>
              <a:buSzPts val="4800"/>
              <a:buFont typeface="Arial"/>
              <a:buNone/>
            </a:pPr>
            <a:endParaRPr lang="en-US" sz="1500" dirty="0"/>
          </a:p>
          <a:p>
            <a:pPr marL="0" marR="0" lvl="0" indent="0" rtl="0">
              <a:lnSpc>
                <a:spcPct val="100000"/>
              </a:lnSpc>
              <a:spcBef>
                <a:spcPts val="0"/>
              </a:spcBef>
              <a:spcAft>
                <a:spcPts val="0"/>
              </a:spcAft>
              <a:buClr>
                <a:srgbClr val="000000"/>
              </a:buClr>
              <a:buSzPts val="4800"/>
              <a:buFont typeface="Arial"/>
              <a:buNone/>
            </a:pPr>
            <a:r>
              <a:rPr lang="en-US" sz="1500" b="1" u="sng" dirty="0" err="1"/>
              <a:t>Acciones</a:t>
            </a:r>
            <a:r>
              <a:rPr lang="en-US" sz="1500" b="1" dirty="0"/>
              <a:t> </a:t>
            </a:r>
            <a:r>
              <a:rPr lang="en-US" sz="1500" b="1" dirty="0" err="1"/>
              <a:t>inseguras</a:t>
            </a:r>
            <a:r>
              <a:rPr lang="en-US" sz="1500" dirty="0"/>
              <a:t> </a:t>
            </a:r>
          </a:p>
          <a:p>
            <a:pPr marL="285750" marR="0" lvl="0" indent="-285750" rtl="0">
              <a:lnSpc>
                <a:spcPct val="100000"/>
              </a:lnSpc>
              <a:spcBef>
                <a:spcPts val="0"/>
              </a:spcBef>
              <a:spcAft>
                <a:spcPts val="0"/>
              </a:spcAft>
              <a:buClr>
                <a:srgbClr val="000000"/>
              </a:buClr>
              <a:buSzPct val="100000"/>
              <a:buFont typeface="Arial" panose="020B0604020202020204" pitchFamily="34" charset="0"/>
              <a:buChar char="•"/>
            </a:pPr>
            <a:r>
              <a:rPr lang="en-US" sz="1500" dirty="0"/>
              <a:t>No se </a:t>
            </a:r>
            <a:r>
              <a:rPr lang="en-US" sz="1500" dirty="0" err="1"/>
              <a:t>reemplazaron</a:t>
            </a:r>
            <a:r>
              <a:rPr lang="en-US" sz="1500" dirty="0"/>
              <a:t> </a:t>
            </a:r>
            <a:r>
              <a:rPr lang="en-US" sz="1500" dirty="0" err="1"/>
              <a:t>los</a:t>
            </a:r>
            <a:r>
              <a:rPr lang="en-US" sz="1500" dirty="0"/>
              <a:t> tornillos </a:t>
            </a:r>
            <a:r>
              <a:rPr lang="en-US" sz="1500" dirty="0" err="1"/>
              <a:t>en</a:t>
            </a:r>
            <a:r>
              <a:rPr lang="en-US" sz="1500" dirty="0"/>
              <a:t> </a:t>
            </a:r>
            <a:r>
              <a:rPr lang="en-US" sz="1500" dirty="0" err="1"/>
              <a:t>el</a:t>
            </a:r>
            <a:r>
              <a:rPr lang="en-US" sz="1500" dirty="0"/>
              <a:t> protector.</a:t>
            </a:r>
          </a:p>
          <a:p>
            <a:pPr marL="285750" marR="0" lvl="0" indent="-285750" rtl="0">
              <a:lnSpc>
                <a:spcPct val="100000"/>
              </a:lnSpc>
              <a:spcBef>
                <a:spcPts val="0"/>
              </a:spcBef>
              <a:spcAft>
                <a:spcPts val="0"/>
              </a:spcAft>
              <a:buClr>
                <a:srgbClr val="000000"/>
              </a:buClr>
              <a:buSzPct val="100000"/>
              <a:buFont typeface="Arial" panose="020B0604020202020204" pitchFamily="34" charset="0"/>
              <a:buChar char="•"/>
            </a:pPr>
            <a:r>
              <a:rPr lang="en-US" sz="1500" dirty="0"/>
              <a:t>La </a:t>
            </a:r>
            <a:r>
              <a:rPr lang="en-US" sz="1500" dirty="0" err="1"/>
              <a:t>sierra</a:t>
            </a:r>
            <a:r>
              <a:rPr lang="en-US" sz="1500" dirty="0"/>
              <a:t> se </a:t>
            </a:r>
            <a:r>
              <a:rPr lang="en-US" sz="1500" dirty="0" err="1"/>
              <a:t>utilizó</a:t>
            </a:r>
            <a:r>
              <a:rPr lang="en-US" sz="1500" dirty="0"/>
              <a:t> sin </a:t>
            </a:r>
            <a:r>
              <a:rPr lang="en-US" sz="1500" dirty="0" err="1"/>
              <a:t>el</a:t>
            </a:r>
            <a:r>
              <a:rPr lang="en-US" sz="1500" dirty="0"/>
              <a:t> protector </a:t>
            </a:r>
            <a:r>
              <a:rPr lang="en-US" sz="1500" dirty="0" err="1"/>
              <a:t>colocado</a:t>
            </a:r>
            <a:r>
              <a:rPr lang="en-US" sz="1500" dirty="0"/>
              <a:t>. </a:t>
            </a:r>
          </a:p>
          <a:p>
            <a:pPr marL="285750" marR="0" lvl="0" indent="-285750" rtl="0">
              <a:lnSpc>
                <a:spcPct val="100000"/>
              </a:lnSpc>
              <a:spcBef>
                <a:spcPts val="0"/>
              </a:spcBef>
              <a:spcAft>
                <a:spcPts val="0"/>
              </a:spcAft>
              <a:buClr>
                <a:srgbClr val="000000"/>
              </a:buClr>
              <a:buSzPct val="100000"/>
              <a:buFont typeface="Arial" panose="020B0604020202020204" pitchFamily="34" charset="0"/>
              <a:buChar char="•"/>
            </a:pPr>
            <a:r>
              <a:rPr lang="en-US" sz="1500" dirty="0"/>
              <a:t>No se </a:t>
            </a:r>
            <a:r>
              <a:rPr lang="en-US" sz="1500" dirty="0" err="1"/>
              <a:t>impartió</a:t>
            </a:r>
            <a:r>
              <a:rPr lang="en-US" sz="1500" dirty="0"/>
              <a:t> </a:t>
            </a:r>
            <a:r>
              <a:rPr lang="en-US" sz="1500" dirty="0" err="1"/>
              <a:t>capacitación</a:t>
            </a:r>
            <a:r>
              <a:rPr lang="en-US" sz="1500" dirty="0"/>
              <a:t> </a:t>
            </a:r>
            <a:r>
              <a:rPr lang="en-US" sz="1500" dirty="0" err="1"/>
              <a:t>sobre</a:t>
            </a:r>
            <a:r>
              <a:rPr lang="en-US" sz="1500" dirty="0"/>
              <a:t> la </a:t>
            </a:r>
            <a:r>
              <a:rPr lang="en-US" sz="1500" dirty="0" err="1"/>
              <a:t>operación</a:t>
            </a:r>
            <a:r>
              <a:rPr lang="en-US" sz="1500" dirty="0"/>
              <a:t> de la </a:t>
            </a:r>
            <a:r>
              <a:rPr lang="en-US" sz="1500" dirty="0" err="1"/>
              <a:t>sierra</a:t>
            </a:r>
            <a:r>
              <a:rPr lang="en-US" sz="1500" dirty="0"/>
              <a:t> </a:t>
            </a:r>
            <a:r>
              <a:rPr lang="en-US" sz="1500" dirty="0" err="1"/>
              <a:t>ni</a:t>
            </a:r>
            <a:r>
              <a:rPr lang="en-US" sz="1500" dirty="0"/>
              <a:t> </a:t>
            </a:r>
            <a:r>
              <a:rPr lang="en-US" sz="1500" dirty="0" err="1"/>
              <a:t>sobre</a:t>
            </a:r>
            <a:r>
              <a:rPr lang="en-US" sz="1500" dirty="0"/>
              <a:t> </a:t>
            </a:r>
            <a:r>
              <a:rPr lang="en-US" sz="1500" dirty="0" err="1"/>
              <a:t>los</a:t>
            </a:r>
            <a:r>
              <a:rPr lang="en-US" sz="1500" dirty="0"/>
              <a:t> </a:t>
            </a:r>
            <a:r>
              <a:rPr lang="en-US" sz="1500" dirty="0" err="1"/>
              <a:t>principios</a:t>
            </a:r>
            <a:r>
              <a:rPr lang="en-US" sz="1500" dirty="0"/>
              <a:t> del protector de la </a:t>
            </a:r>
            <a:r>
              <a:rPr lang="en-US" sz="1500" dirty="0" err="1"/>
              <a:t>máquina</a:t>
            </a:r>
            <a:r>
              <a:rPr lang="en-US" sz="1500" dirty="0"/>
              <a:t>. </a:t>
            </a:r>
            <a:br>
              <a:rPr lang="en-US" sz="1500" dirty="0"/>
            </a:br>
            <a:endParaRPr lang="en-US" sz="1500" baseline="30000" dirty="0"/>
          </a:p>
        </p:txBody>
      </p:sp>
      <p:pic>
        <p:nvPicPr>
          <p:cNvPr id="3" name="Picture 2" descr="Módulo 3">
            <a:extLst>
              <a:ext uri="{FF2B5EF4-FFF2-40B4-BE49-F238E27FC236}">
                <a16:creationId xmlns:a16="http://schemas.microsoft.com/office/drawing/2014/main" id="{AAE7EC66-FC62-47BD-AA47-C3242056D7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1893" y="5935440"/>
            <a:ext cx="4020478" cy="985411"/>
          </a:xfrm>
          <a:prstGeom prst="rect">
            <a:avLst/>
          </a:prstGeom>
        </p:spPr>
      </p:pic>
      <p:pic>
        <p:nvPicPr>
          <p:cNvPr id="7" name="Picture 6">
            <a:extLst>
              <a:ext uri="{FF2B5EF4-FFF2-40B4-BE49-F238E27FC236}">
                <a16:creationId xmlns:a16="http://schemas.microsoft.com/office/drawing/2014/main" id="{74656061-82B1-444B-A17D-3D4B32D5FD1E}"/>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081"/>
            <a:ext cx="5506497" cy="5914946"/>
          </a:xfrm>
          <a:prstGeom prst="rect">
            <a:avLst/>
          </a:prstGeom>
        </p:spPr>
      </p:pic>
      <p:sp>
        <p:nvSpPr>
          <p:cNvPr id="2" name="Google Shape;102;p2">
            <a:extLst>
              <a:ext uri="{FF2B5EF4-FFF2-40B4-BE49-F238E27FC236}">
                <a16:creationId xmlns:a16="http://schemas.microsoft.com/office/drawing/2014/main" id="{A8EFEF10-F4D9-EDD2-EBAF-2C19B252B536}"/>
              </a:ext>
            </a:extLst>
          </p:cNvPr>
          <p:cNvSpPr txBox="1"/>
          <p:nvPr/>
        </p:nvSpPr>
        <p:spPr>
          <a:xfrm>
            <a:off x="6746" y="5966784"/>
            <a:ext cx="7511405"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INVESTIGACIÓN DE ACCIDENTES: </a:t>
            </a:r>
            <a:br>
              <a:rPr lang="en-US" sz="2800" b="1" i="1" u="none" strike="noStrike" cap="none" dirty="0">
                <a:solidFill>
                  <a:schemeClr val="lt1"/>
                </a:solidFill>
                <a:latin typeface="Verdana"/>
                <a:ea typeface="Verdana"/>
                <a:cs typeface="Verdana"/>
                <a:sym typeface="Verdana"/>
              </a:rPr>
            </a:br>
            <a:r>
              <a:rPr lang="en-US" sz="2800" b="1" i="1" u="none" strike="noStrike" cap="none" dirty="0" err="1">
                <a:solidFill>
                  <a:schemeClr val="lt1"/>
                </a:solidFill>
                <a:latin typeface="Verdana"/>
                <a:ea typeface="Verdana"/>
                <a:cs typeface="Verdana"/>
                <a:sym typeface="Verdana"/>
              </a:rPr>
              <a:t>puesta</a:t>
            </a:r>
            <a:r>
              <a:rPr lang="en-US" sz="2800" b="1" i="1" u="none" strike="noStrike" cap="none" dirty="0">
                <a:solidFill>
                  <a:schemeClr val="lt1"/>
                </a:solidFill>
                <a:latin typeface="Verdana"/>
                <a:ea typeface="Verdana"/>
                <a:cs typeface="Verdana"/>
                <a:sym typeface="Verdana"/>
              </a:rPr>
              <a:t> </a:t>
            </a:r>
            <a:r>
              <a:rPr lang="en-US" sz="2800" b="1" i="1" u="none" strike="noStrike" cap="none" dirty="0" err="1">
                <a:solidFill>
                  <a:schemeClr val="lt1"/>
                </a:solidFill>
                <a:latin typeface="Verdana"/>
                <a:ea typeface="Verdana"/>
                <a:cs typeface="Verdana"/>
                <a:sym typeface="Verdana"/>
              </a:rPr>
              <a:t>en</a:t>
            </a:r>
            <a:r>
              <a:rPr lang="en-US" sz="2800" b="1" i="1" u="none" strike="noStrike" cap="none" dirty="0">
                <a:solidFill>
                  <a:schemeClr val="lt1"/>
                </a:solidFill>
                <a:latin typeface="Verdana"/>
                <a:ea typeface="Verdana"/>
                <a:cs typeface="Verdana"/>
                <a:sym typeface="Verdana"/>
              </a:rPr>
              <a:t> </a:t>
            </a:r>
            <a:r>
              <a:rPr lang="en-US" sz="2800" b="1" i="1" u="none" strike="noStrike" cap="none" dirty="0" err="1">
                <a:solidFill>
                  <a:schemeClr val="lt1"/>
                </a:solidFill>
                <a:latin typeface="Verdana"/>
                <a:ea typeface="Verdana"/>
                <a:cs typeface="Verdana"/>
                <a:sym typeface="Verdana"/>
              </a:rPr>
              <a:t>práctica</a:t>
            </a:r>
            <a:r>
              <a:rPr lang="en-US" sz="2800" b="1" i="1" u="none" strike="noStrike" cap="none" dirty="0">
                <a:solidFill>
                  <a:schemeClr val="lt1"/>
                </a:solidFill>
                <a:latin typeface="Verdana"/>
                <a:ea typeface="Verdana"/>
                <a:cs typeface="Verdana"/>
                <a:sym typeface="Verdana"/>
              </a:rPr>
              <a:t> de las </a:t>
            </a:r>
            <a:r>
              <a:rPr lang="en-US" sz="2800" b="1" i="1" u="none" strike="noStrike" cap="none" dirty="0" err="1">
                <a:solidFill>
                  <a:schemeClr val="lt1"/>
                </a:solidFill>
                <a:latin typeface="Verdana"/>
                <a:ea typeface="Verdana"/>
                <a:cs typeface="Verdana"/>
                <a:sym typeface="Verdana"/>
              </a:rPr>
              <a:t>soluciones</a:t>
            </a:r>
            <a:endParaRPr sz="1400" b="0" i="0" u="none" strike="noStrike" cap="none" dirty="0">
              <a:solidFill>
                <a:srgbClr val="000000"/>
              </a:solidFill>
              <a:latin typeface="Arial"/>
              <a:ea typeface="Arial"/>
              <a:cs typeface="Arial"/>
              <a:sym typeface="Arial"/>
            </a:endParaRPr>
          </a:p>
        </p:txBody>
      </p:sp>
      <p:sp>
        <p:nvSpPr>
          <p:cNvPr id="5" name="Title 4">
            <a:extLst>
              <a:ext uri="{FF2B5EF4-FFF2-40B4-BE49-F238E27FC236}">
                <a16:creationId xmlns:a16="http://schemas.microsoft.com/office/drawing/2014/main" id="{4B95FBED-8A8A-2B5E-5081-EC020059CB7D}"/>
              </a:ext>
            </a:extLst>
          </p:cNvPr>
          <p:cNvSpPr txBox="1">
            <a:spLocks noGrp="1"/>
          </p:cNvSpPr>
          <p:nvPr>
            <p:ph type="title" idx="4294967295"/>
          </p:nvPr>
        </p:nvSpPr>
        <p:spPr>
          <a:xfrm>
            <a:off x="5719157" y="227112"/>
            <a:ext cx="6157912"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err="1">
                <a:ln>
                  <a:noFill/>
                </a:ln>
                <a:solidFill>
                  <a:schemeClr val="dk1"/>
                </a:solidFill>
                <a:effectLst/>
                <a:uLnTx/>
                <a:uFillTx/>
                <a:latin typeface="+mn-lt"/>
                <a:ea typeface="Calibri"/>
                <a:cs typeface="Calibri"/>
                <a:sym typeface="Calibri"/>
              </a:rPr>
              <a:t>Conclusiones</a:t>
            </a:r>
            <a:r>
              <a:rPr kumimoji="0" lang="en-US" sz="2800" b="0" i="0" u="none" strike="noStrike" kern="0" cap="none" spc="0" normalizeH="0" baseline="0" noProof="0" dirty="0">
                <a:ln>
                  <a:noFill/>
                </a:ln>
                <a:solidFill>
                  <a:schemeClr val="dk1"/>
                </a:solidFill>
                <a:effectLst/>
                <a:uLnTx/>
                <a:uFillTx/>
                <a:latin typeface="+mn-lt"/>
                <a:ea typeface="Calibri"/>
                <a:cs typeface="Calibri"/>
                <a:sym typeface="Calibri"/>
              </a:rPr>
              <a:t>: causa superficial</a:t>
            </a:r>
            <a:endParaRPr kumimoji="0" lang="en-US"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28148211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7" y="1120574"/>
            <a:ext cx="6288623" cy="4624302"/>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4800"/>
              <a:buFont typeface="Arial"/>
              <a:buNone/>
            </a:pPr>
            <a:r>
              <a:rPr lang="en-US" sz="1550" b="1" dirty="0"/>
              <a:t>La </a:t>
            </a:r>
            <a:r>
              <a:rPr lang="en-US" sz="1550" b="1" dirty="0" err="1"/>
              <a:t>puesta</a:t>
            </a:r>
            <a:r>
              <a:rPr lang="en-US" sz="1550" b="1" dirty="0"/>
              <a:t> </a:t>
            </a:r>
            <a:r>
              <a:rPr lang="en-US" sz="1550" b="1" dirty="0" err="1"/>
              <a:t>en</a:t>
            </a:r>
            <a:r>
              <a:rPr lang="en-US" sz="1550" b="1" dirty="0"/>
              <a:t> </a:t>
            </a:r>
            <a:r>
              <a:rPr lang="en-US" sz="1550" b="1" dirty="0" err="1"/>
              <a:t>práctica</a:t>
            </a:r>
            <a:r>
              <a:rPr lang="en-US" sz="1550" b="1" dirty="0"/>
              <a:t> </a:t>
            </a:r>
            <a:r>
              <a:rPr lang="en-US" sz="1550" dirty="0"/>
              <a:t>y </a:t>
            </a:r>
            <a:r>
              <a:rPr lang="en-US" sz="1550" dirty="0" err="1"/>
              <a:t>el</a:t>
            </a:r>
            <a:r>
              <a:rPr lang="en-US" sz="1550" dirty="0"/>
              <a:t> </a:t>
            </a:r>
            <a:r>
              <a:rPr lang="en-US" sz="1550" b="1" dirty="0" err="1"/>
              <a:t>diseño</a:t>
            </a:r>
            <a:r>
              <a:rPr lang="en-US" sz="1550" b="1" dirty="0"/>
              <a:t> </a:t>
            </a:r>
            <a:r>
              <a:rPr lang="en-US" sz="1550" dirty="0"/>
              <a:t>son </a:t>
            </a:r>
            <a:r>
              <a:rPr lang="en-US" sz="1550" dirty="0" err="1"/>
              <a:t>los</a:t>
            </a:r>
            <a:r>
              <a:rPr lang="en-US" sz="1550" dirty="0"/>
              <a:t> dos </a:t>
            </a:r>
            <a:r>
              <a:rPr lang="en-US" sz="1550" dirty="0" err="1"/>
              <a:t>tipos</a:t>
            </a:r>
            <a:r>
              <a:rPr lang="en-US" sz="1550" dirty="0"/>
              <a:t> de </a:t>
            </a:r>
            <a:r>
              <a:rPr lang="en-US" sz="1550" dirty="0" err="1"/>
              <a:t>hallazgos</a:t>
            </a:r>
            <a:r>
              <a:rPr lang="en-US" sz="1550" dirty="0"/>
              <a:t> de la causa </a:t>
            </a:r>
            <a:r>
              <a:rPr lang="en-US" sz="1550" dirty="0" err="1"/>
              <a:t>raíz</a:t>
            </a:r>
            <a:r>
              <a:rPr lang="en-US" sz="1550" dirty="0"/>
              <a:t>. </a:t>
            </a:r>
          </a:p>
          <a:p>
            <a:pPr marL="0" marR="0" lvl="0" indent="0" rtl="0">
              <a:lnSpc>
                <a:spcPct val="100000"/>
              </a:lnSpc>
              <a:spcBef>
                <a:spcPts val="0"/>
              </a:spcBef>
              <a:spcAft>
                <a:spcPts val="0"/>
              </a:spcAft>
              <a:buClr>
                <a:srgbClr val="000000"/>
              </a:buClr>
              <a:buSzPts val="4800"/>
              <a:buFont typeface="Arial"/>
              <a:buNone/>
            </a:pPr>
            <a:endParaRPr lang="en-US" sz="1550" b="1" dirty="0"/>
          </a:p>
          <a:p>
            <a:pPr marL="0" marR="0" lvl="0" indent="0" rtl="0">
              <a:lnSpc>
                <a:spcPct val="100000"/>
              </a:lnSpc>
              <a:spcBef>
                <a:spcPts val="0"/>
              </a:spcBef>
              <a:spcAft>
                <a:spcPts val="0"/>
              </a:spcAft>
              <a:buClr>
                <a:srgbClr val="000000"/>
              </a:buClr>
              <a:buSzPts val="4800"/>
              <a:buFont typeface="Arial"/>
              <a:buNone/>
            </a:pPr>
            <a:r>
              <a:rPr lang="en-US" sz="1550" dirty="0"/>
              <a:t>Las </a:t>
            </a:r>
            <a:r>
              <a:rPr lang="en-US" sz="1550" dirty="0" err="1"/>
              <a:t>conclusiones</a:t>
            </a:r>
            <a:r>
              <a:rPr lang="en-US" sz="1550" dirty="0"/>
              <a:t> </a:t>
            </a:r>
            <a:r>
              <a:rPr lang="en-US" sz="1550" dirty="0" err="1"/>
              <a:t>sobre</a:t>
            </a:r>
            <a:r>
              <a:rPr lang="en-US" sz="1550" dirty="0"/>
              <a:t> la causa </a:t>
            </a:r>
            <a:r>
              <a:rPr lang="en-US" sz="1550" dirty="0" err="1"/>
              <a:t>raíz</a:t>
            </a:r>
            <a:r>
              <a:rPr lang="en-US" sz="1550" dirty="0"/>
              <a:t> </a:t>
            </a:r>
            <a:r>
              <a:rPr lang="en-US" sz="1550" dirty="0" err="1"/>
              <a:t>en</a:t>
            </a:r>
            <a:r>
              <a:rPr lang="en-US" sz="1550" dirty="0"/>
              <a:t> </a:t>
            </a:r>
            <a:r>
              <a:rPr lang="en-US" sz="1550" dirty="0" err="1"/>
              <a:t>relación</a:t>
            </a:r>
            <a:r>
              <a:rPr lang="en-US" sz="1550" dirty="0"/>
              <a:t> con la </a:t>
            </a:r>
            <a:r>
              <a:rPr lang="en-US" sz="1550" b="1" dirty="0" err="1"/>
              <a:t>puesta</a:t>
            </a:r>
            <a:r>
              <a:rPr lang="en-US" sz="1550" b="1" dirty="0"/>
              <a:t> </a:t>
            </a:r>
            <a:r>
              <a:rPr lang="en-US" sz="1550" b="1" dirty="0" err="1"/>
              <a:t>en</a:t>
            </a:r>
            <a:r>
              <a:rPr lang="en-US" sz="1550" b="1" dirty="0"/>
              <a:t> </a:t>
            </a:r>
            <a:r>
              <a:rPr lang="en-US" sz="1550" b="1" dirty="0" err="1"/>
              <a:t>práctica</a:t>
            </a:r>
            <a:r>
              <a:rPr lang="en-US" sz="1550" dirty="0"/>
              <a:t> </a:t>
            </a:r>
            <a:r>
              <a:rPr lang="en-US" sz="1550" dirty="0" err="1"/>
              <a:t>describen</a:t>
            </a:r>
            <a:r>
              <a:rPr lang="en-US" sz="1550" dirty="0"/>
              <a:t> </a:t>
            </a:r>
            <a:r>
              <a:rPr lang="en-US" sz="1550" dirty="0" err="1"/>
              <a:t>el</a:t>
            </a:r>
            <a:r>
              <a:rPr lang="en-US" sz="1550" dirty="0"/>
              <a:t> </a:t>
            </a:r>
            <a:r>
              <a:rPr lang="en-US" sz="1550" dirty="0" err="1"/>
              <a:t>fracaso</a:t>
            </a:r>
            <a:r>
              <a:rPr lang="en-US" sz="1550" dirty="0"/>
              <a:t> de la </a:t>
            </a:r>
            <a:r>
              <a:rPr lang="en-US" sz="1550" dirty="0" err="1"/>
              <a:t>dirección</a:t>
            </a:r>
            <a:r>
              <a:rPr lang="en-US" sz="1550" dirty="0"/>
              <a:t> </a:t>
            </a:r>
            <a:r>
              <a:rPr lang="en-US" sz="1550" dirty="0" err="1"/>
              <a:t>en</a:t>
            </a:r>
            <a:r>
              <a:rPr lang="en-US" sz="1550" dirty="0"/>
              <a:t> la </a:t>
            </a:r>
            <a:r>
              <a:rPr lang="en-US" sz="1550" dirty="0" err="1"/>
              <a:t>ejecución</a:t>
            </a:r>
            <a:r>
              <a:rPr lang="en-US" sz="1550" dirty="0"/>
              <a:t> de </a:t>
            </a:r>
            <a:r>
              <a:rPr lang="en-US" sz="1550" dirty="0" err="1"/>
              <a:t>los</a:t>
            </a:r>
            <a:r>
              <a:rPr lang="en-US" sz="1550" dirty="0"/>
              <a:t> </a:t>
            </a:r>
            <a:r>
              <a:rPr lang="en-US" sz="1550" dirty="0" err="1"/>
              <a:t>programas</a:t>
            </a:r>
            <a:r>
              <a:rPr lang="en-US" sz="1550" dirty="0"/>
              <a:t>, </a:t>
            </a:r>
            <a:r>
              <a:rPr lang="en-US" sz="1550" dirty="0" err="1"/>
              <a:t>procesos</a:t>
            </a:r>
            <a:r>
              <a:rPr lang="en-US" sz="1550" dirty="0"/>
              <a:t>, planes o </a:t>
            </a:r>
            <a:r>
              <a:rPr lang="en-US" sz="1550" dirty="0" err="1"/>
              <a:t>procedimientos</a:t>
            </a:r>
            <a:r>
              <a:rPr lang="en-US" sz="1550" dirty="0"/>
              <a:t> </a:t>
            </a:r>
            <a:r>
              <a:rPr lang="en-US" sz="1550" dirty="0" err="1"/>
              <a:t>descritos</a:t>
            </a:r>
            <a:r>
              <a:rPr lang="en-US" sz="1550" dirty="0"/>
              <a:t> </a:t>
            </a:r>
            <a:r>
              <a:rPr lang="en-US" sz="1550" dirty="0" err="1"/>
              <a:t>en</a:t>
            </a:r>
            <a:r>
              <a:rPr lang="en-US" sz="1550" dirty="0"/>
              <a:t> </a:t>
            </a:r>
            <a:r>
              <a:rPr lang="en-US" sz="1550" dirty="0" err="1"/>
              <a:t>el</a:t>
            </a:r>
            <a:r>
              <a:rPr lang="en-US" sz="1550" dirty="0"/>
              <a:t> </a:t>
            </a:r>
            <a:r>
              <a:rPr lang="en-US" sz="1550" dirty="0" err="1"/>
              <a:t>sistema</a:t>
            </a:r>
            <a:r>
              <a:rPr lang="en-US" sz="1550" dirty="0"/>
              <a:t> de </a:t>
            </a:r>
            <a:r>
              <a:rPr lang="en-US" sz="1550" dirty="0" err="1"/>
              <a:t>gestión</a:t>
            </a:r>
            <a:r>
              <a:rPr lang="en-US" sz="1550" dirty="0"/>
              <a:t> de la </a:t>
            </a:r>
            <a:r>
              <a:rPr lang="en-US" sz="1550" dirty="0" err="1"/>
              <a:t>seguridad</a:t>
            </a:r>
            <a:r>
              <a:rPr lang="en-US" sz="1550" dirty="0"/>
              <a:t> de la </a:t>
            </a:r>
            <a:r>
              <a:rPr lang="en-US" sz="1550" dirty="0" err="1"/>
              <a:t>empresa</a:t>
            </a:r>
            <a:r>
              <a:rPr lang="en-US" sz="1550" dirty="0"/>
              <a:t>. Las </a:t>
            </a:r>
            <a:r>
              <a:rPr lang="en-US" sz="1550" dirty="0" err="1"/>
              <a:t>conclusiones</a:t>
            </a:r>
            <a:r>
              <a:rPr lang="en-US" sz="1550" dirty="0"/>
              <a:t> </a:t>
            </a:r>
            <a:r>
              <a:rPr lang="en-US" sz="1550" dirty="0" err="1"/>
              <a:t>sobre</a:t>
            </a:r>
            <a:r>
              <a:rPr lang="en-US" sz="1550" dirty="0"/>
              <a:t> la causa </a:t>
            </a:r>
            <a:r>
              <a:rPr lang="en-US" sz="1550" dirty="0" err="1"/>
              <a:t>raíz</a:t>
            </a:r>
            <a:r>
              <a:rPr lang="en-US" sz="1550" dirty="0"/>
              <a:t> </a:t>
            </a:r>
            <a:r>
              <a:rPr lang="en-US" sz="1550" dirty="0" err="1"/>
              <a:t>en</a:t>
            </a:r>
            <a:r>
              <a:rPr lang="en-US" sz="1550" dirty="0"/>
              <a:t> </a:t>
            </a:r>
            <a:r>
              <a:rPr lang="en-US" sz="1550" dirty="0" err="1"/>
              <a:t>relación</a:t>
            </a:r>
            <a:r>
              <a:rPr lang="en-US" sz="1550" dirty="0"/>
              <a:t> con </a:t>
            </a:r>
            <a:r>
              <a:rPr lang="en-US" sz="1550" dirty="0" err="1"/>
              <a:t>el</a:t>
            </a:r>
            <a:r>
              <a:rPr lang="en-US" sz="1550" dirty="0"/>
              <a:t> </a:t>
            </a:r>
            <a:r>
              <a:rPr lang="en-US" sz="1550" b="1" dirty="0" err="1"/>
              <a:t>diseño</a:t>
            </a:r>
            <a:r>
              <a:rPr lang="en-US" sz="1550" dirty="0"/>
              <a:t> </a:t>
            </a:r>
            <a:r>
              <a:rPr lang="en-US" sz="1550" dirty="0" err="1"/>
              <a:t>describen</a:t>
            </a:r>
            <a:r>
              <a:rPr lang="en-US" sz="1550" dirty="0"/>
              <a:t> </a:t>
            </a:r>
            <a:r>
              <a:rPr lang="en-US" sz="1550" dirty="0" err="1"/>
              <a:t>programas</a:t>
            </a:r>
            <a:r>
              <a:rPr lang="en-US" sz="1550" dirty="0"/>
              <a:t>, </a:t>
            </a:r>
            <a:r>
              <a:rPr lang="en-US" sz="1550" dirty="0" err="1"/>
              <a:t>políticas</a:t>
            </a:r>
            <a:r>
              <a:rPr lang="en-US" sz="1550" dirty="0"/>
              <a:t> o </a:t>
            </a:r>
            <a:r>
              <a:rPr lang="en-US" sz="1550" dirty="0" err="1"/>
              <a:t>procesos</a:t>
            </a:r>
            <a:r>
              <a:rPr lang="en-US" sz="1550" dirty="0"/>
              <a:t> que se </a:t>
            </a:r>
            <a:r>
              <a:rPr lang="en-US" sz="1550" dirty="0" err="1"/>
              <a:t>diseñaron</a:t>
            </a:r>
            <a:r>
              <a:rPr lang="en-US" sz="1550" dirty="0"/>
              <a:t> de </a:t>
            </a:r>
            <a:r>
              <a:rPr lang="en-US" sz="1550" dirty="0" err="1"/>
              <a:t>manera</a:t>
            </a:r>
            <a:r>
              <a:rPr lang="en-US" sz="1550" dirty="0"/>
              <a:t> </a:t>
            </a:r>
            <a:r>
              <a:rPr lang="en-US" sz="1550" dirty="0" err="1"/>
              <a:t>inadecuada</a:t>
            </a:r>
            <a:r>
              <a:rPr lang="en-US" sz="1550" dirty="0"/>
              <a:t>.</a:t>
            </a:r>
          </a:p>
          <a:p>
            <a:pPr marL="0" marR="0" lvl="0" indent="0" rtl="0">
              <a:lnSpc>
                <a:spcPct val="100000"/>
              </a:lnSpc>
              <a:spcBef>
                <a:spcPts val="0"/>
              </a:spcBef>
              <a:spcAft>
                <a:spcPts val="0"/>
              </a:spcAft>
              <a:buClr>
                <a:srgbClr val="000000"/>
              </a:buClr>
              <a:buSzPts val="4800"/>
              <a:buFont typeface="Arial"/>
              <a:buNone/>
            </a:pPr>
            <a:r>
              <a:rPr lang="en-US" sz="1550" dirty="0" err="1"/>
              <a:t>Ejemplo</a:t>
            </a:r>
            <a:r>
              <a:rPr lang="en-US" sz="1550" dirty="0"/>
              <a:t> de </a:t>
            </a:r>
            <a:r>
              <a:rPr lang="en-US" sz="1550" b="1" dirty="0" err="1"/>
              <a:t>puesta</a:t>
            </a:r>
            <a:r>
              <a:rPr lang="en-US" sz="1550" b="1" dirty="0"/>
              <a:t> </a:t>
            </a:r>
            <a:r>
              <a:rPr lang="en-US" sz="1550" b="1" dirty="0" err="1"/>
              <a:t>en</a:t>
            </a:r>
            <a:r>
              <a:rPr lang="en-US" sz="1550" b="1" dirty="0"/>
              <a:t> </a:t>
            </a:r>
            <a:r>
              <a:rPr lang="en-US" sz="1550" b="1" dirty="0" err="1"/>
              <a:t>práctica</a:t>
            </a:r>
            <a:r>
              <a:rPr lang="en-US" sz="1550" b="1" dirty="0"/>
              <a:t> </a:t>
            </a:r>
            <a:r>
              <a:rPr lang="en-US" sz="1550" dirty="0" err="1"/>
              <a:t>inadecuada</a:t>
            </a:r>
            <a:r>
              <a:rPr lang="en-US" sz="1550" dirty="0"/>
              <a:t>:  </a:t>
            </a:r>
          </a:p>
          <a:p>
            <a:pPr marL="285750" marR="0" lvl="0" indent="-285750" rtl="0">
              <a:lnSpc>
                <a:spcPct val="100000"/>
              </a:lnSpc>
              <a:spcBef>
                <a:spcPts val="0"/>
              </a:spcBef>
              <a:spcAft>
                <a:spcPts val="0"/>
              </a:spcAft>
              <a:buClr>
                <a:srgbClr val="000000"/>
              </a:buClr>
              <a:buSzPct val="100000"/>
              <a:buFont typeface="Arial" panose="020B0604020202020204" pitchFamily="34" charset="0"/>
              <a:buChar char="•"/>
            </a:pPr>
            <a:r>
              <a:rPr lang="en-US" sz="1550" dirty="0"/>
              <a:t>Los </a:t>
            </a:r>
            <a:r>
              <a:rPr lang="en-US" sz="1550" dirty="0" err="1"/>
              <a:t>empleados</a:t>
            </a:r>
            <a:r>
              <a:rPr lang="en-US" sz="1550" dirty="0"/>
              <a:t> y </a:t>
            </a:r>
            <a:r>
              <a:rPr lang="en-US" sz="1550" dirty="0" err="1"/>
              <a:t>supervisores</a:t>
            </a:r>
            <a:r>
              <a:rPr lang="en-US" sz="1550" dirty="0"/>
              <a:t> no </a:t>
            </a:r>
            <a:r>
              <a:rPr lang="en-US" sz="1550" dirty="0" err="1"/>
              <a:t>conocen</a:t>
            </a:r>
            <a:r>
              <a:rPr lang="en-US" sz="1550" dirty="0"/>
              <a:t> las </a:t>
            </a:r>
            <a:r>
              <a:rPr lang="en-US" sz="1550" dirty="0" err="1"/>
              <a:t>políticas</a:t>
            </a:r>
            <a:r>
              <a:rPr lang="en-US" sz="1550" dirty="0"/>
              <a:t> y </a:t>
            </a:r>
            <a:r>
              <a:rPr lang="en-US" sz="1550" dirty="0" err="1"/>
              <a:t>los</a:t>
            </a:r>
            <a:r>
              <a:rPr lang="en-US" sz="1550" dirty="0"/>
              <a:t> </a:t>
            </a:r>
            <a:r>
              <a:rPr lang="en-US" sz="1550" dirty="0" err="1"/>
              <a:t>procedimientos</a:t>
            </a:r>
            <a:r>
              <a:rPr lang="en-US" sz="1550" dirty="0"/>
              <a:t> de </a:t>
            </a:r>
            <a:r>
              <a:rPr lang="en-US" sz="1550" dirty="0" err="1"/>
              <a:t>seguridad</a:t>
            </a:r>
            <a:r>
              <a:rPr lang="en-US" sz="1550" dirty="0"/>
              <a:t> para las sierras </a:t>
            </a:r>
            <a:r>
              <a:rPr lang="en-US" sz="1550" dirty="0" err="1"/>
              <a:t>mecánicas</a:t>
            </a:r>
            <a:r>
              <a:rPr lang="en-US" sz="1550" dirty="0"/>
              <a:t>, y la </a:t>
            </a:r>
            <a:r>
              <a:rPr lang="en-US" sz="1550" dirty="0" err="1"/>
              <a:t>dirección</a:t>
            </a:r>
            <a:r>
              <a:rPr lang="en-US" sz="1550" dirty="0"/>
              <a:t> no ha </a:t>
            </a:r>
            <a:r>
              <a:rPr lang="en-US" sz="1550" dirty="0" err="1"/>
              <a:t>proporcionado</a:t>
            </a:r>
            <a:r>
              <a:rPr lang="en-US" sz="1550" dirty="0"/>
              <a:t> </a:t>
            </a:r>
            <a:r>
              <a:rPr lang="en-US" sz="1550" dirty="0" err="1"/>
              <a:t>capacitación</a:t>
            </a:r>
            <a:r>
              <a:rPr lang="en-US" sz="1550" dirty="0"/>
              <a:t>. Por lo tanto, </a:t>
            </a:r>
            <a:r>
              <a:rPr lang="en-US" sz="1550" dirty="0" err="1"/>
              <a:t>los</a:t>
            </a:r>
            <a:r>
              <a:rPr lang="en-US" sz="1550" dirty="0"/>
              <a:t> </a:t>
            </a:r>
            <a:r>
              <a:rPr lang="en-US" sz="1550" dirty="0" err="1"/>
              <a:t>supervisores</a:t>
            </a:r>
            <a:r>
              <a:rPr lang="en-US" sz="1550" dirty="0"/>
              <a:t> y la </a:t>
            </a:r>
            <a:r>
              <a:rPr lang="en-US" sz="1550" dirty="0" err="1"/>
              <a:t>dirección</a:t>
            </a:r>
            <a:r>
              <a:rPr lang="en-US" sz="1550" dirty="0"/>
              <a:t> </a:t>
            </a:r>
            <a:r>
              <a:rPr lang="en-US" sz="1550" dirty="0" err="1"/>
              <a:t>permiten</a:t>
            </a:r>
            <a:r>
              <a:rPr lang="en-US" sz="1550" dirty="0"/>
              <a:t> </a:t>
            </a:r>
            <a:r>
              <a:rPr lang="en-US" sz="1550" dirty="0" err="1"/>
              <a:t>prácticas</a:t>
            </a:r>
            <a:r>
              <a:rPr lang="en-US" sz="1550" dirty="0"/>
              <a:t> de </a:t>
            </a:r>
            <a:r>
              <a:rPr lang="en-US" sz="1550" dirty="0" err="1"/>
              <a:t>trabajo</a:t>
            </a:r>
            <a:r>
              <a:rPr lang="en-US" sz="1550" dirty="0"/>
              <a:t> </a:t>
            </a:r>
            <a:r>
              <a:rPr lang="en-US" sz="1550" dirty="0" err="1"/>
              <a:t>inseguras</a:t>
            </a:r>
            <a:r>
              <a:rPr lang="en-US" sz="1550" dirty="0"/>
              <a:t> </a:t>
            </a:r>
            <a:r>
              <a:rPr lang="en-US" sz="1550" dirty="0" err="1"/>
              <a:t>asociadas</a:t>
            </a:r>
            <a:r>
              <a:rPr lang="en-US" sz="1550" dirty="0"/>
              <a:t> con las sierras </a:t>
            </a:r>
            <a:r>
              <a:rPr lang="en-US" sz="1550" dirty="0" err="1"/>
              <a:t>eléctricas</a:t>
            </a:r>
            <a:r>
              <a:rPr lang="en-US" sz="1550" dirty="0"/>
              <a:t>.</a:t>
            </a:r>
          </a:p>
          <a:p>
            <a:pPr marL="0" marR="0" lvl="0" indent="0" rtl="0">
              <a:lnSpc>
                <a:spcPct val="100000"/>
              </a:lnSpc>
              <a:spcBef>
                <a:spcPts val="0"/>
              </a:spcBef>
              <a:spcAft>
                <a:spcPts val="0"/>
              </a:spcAft>
              <a:buClr>
                <a:srgbClr val="000000"/>
              </a:buClr>
              <a:buSzPts val="4800"/>
              <a:buFont typeface="Arial"/>
              <a:buNone/>
            </a:pPr>
            <a:endParaRPr lang="en-US" sz="1550" dirty="0"/>
          </a:p>
          <a:p>
            <a:pPr marL="0" marR="0" lvl="0" indent="0" rtl="0">
              <a:lnSpc>
                <a:spcPct val="100000"/>
              </a:lnSpc>
              <a:spcBef>
                <a:spcPts val="0"/>
              </a:spcBef>
              <a:spcAft>
                <a:spcPts val="0"/>
              </a:spcAft>
              <a:buClr>
                <a:srgbClr val="000000"/>
              </a:buClr>
              <a:buSzPts val="4800"/>
              <a:buFont typeface="Arial"/>
              <a:buNone/>
            </a:pPr>
            <a:r>
              <a:rPr lang="en-US" sz="1550" dirty="0" err="1"/>
              <a:t>Ejemplo</a:t>
            </a:r>
            <a:r>
              <a:rPr lang="en-US" sz="1550" dirty="0"/>
              <a:t> de </a:t>
            </a:r>
            <a:r>
              <a:rPr lang="en-US" sz="1550" b="1" dirty="0" err="1"/>
              <a:t>diseño</a:t>
            </a:r>
            <a:r>
              <a:rPr lang="en-US" sz="1550" dirty="0"/>
              <a:t> </a:t>
            </a:r>
            <a:r>
              <a:rPr lang="en-US" sz="1550" dirty="0" err="1"/>
              <a:t>inadecuado</a:t>
            </a:r>
            <a:r>
              <a:rPr lang="en-US" sz="1550" dirty="0"/>
              <a:t>:</a:t>
            </a:r>
          </a:p>
          <a:p>
            <a:pPr marL="285750" marR="0" lvl="0" indent="-285750" rtl="0">
              <a:lnSpc>
                <a:spcPct val="100000"/>
              </a:lnSpc>
              <a:spcBef>
                <a:spcPts val="0"/>
              </a:spcBef>
              <a:spcAft>
                <a:spcPts val="0"/>
              </a:spcAft>
              <a:buClr>
                <a:srgbClr val="000000"/>
              </a:buClr>
              <a:buSzPct val="100000"/>
              <a:buFont typeface="Arial" panose="020B0604020202020204" pitchFamily="34" charset="0"/>
              <a:buChar char="•"/>
            </a:pPr>
            <a:r>
              <a:rPr lang="en-US" sz="1550" dirty="0"/>
              <a:t>Los planes de </a:t>
            </a:r>
            <a:r>
              <a:rPr lang="en-US" sz="1550" dirty="0" err="1"/>
              <a:t>capacitación</a:t>
            </a:r>
            <a:r>
              <a:rPr lang="en-US" sz="1550" dirty="0"/>
              <a:t> </a:t>
            </a:r>
            <a:r>
              <a:rPr lang="en-US" sz="1550" dirty="0" err="1"/>
              <a:t>en</a:t>
            </a:r>
            <a:r>
              <a:rPr lang="en-US" sz="1550" dirty="0"/>
              <a:t> </a:t>
            </a:r>
            <a:r>
              <a:rPr lang="en-US" sz="1550" dirty="0" err="1"/>
              <a:t>seguridad</a:t>
            </a:r>
            <a:r>
              <a:rPr lang="en-US" sz="1550" dirty="0"/>
              <a:t> no </a:t>
            </a:r>
            <a:r>
              <a:rPr lang="en-US" sz="1550" dirty="0" err="1"/>
              <a:t>incluyen</a:t>
            </a:r>
            <a:r>
              <a:rPr lang="en-US" sz="1550" dirty="0"/>
              <a:t> </a:t>
            </a:r>
            <a:r>
              <a:rPr lang="en-US" sz="1550" dirty="0" err="1"/>
              <a:t>políticas</a:t>
            </a:r>
            <a:r>
              <a:rPr lang="en-US" sz="1550" dirty="0"/>
              <a:t> y </a:t>
            </a:r>
            <a:r>
              <a:rPr lang="en-US" sz="1550" dirty="0" err="1"/>
              <a:t>prácticas</a:t>
            </a:r>
            <a:r>
              <a:rPr lang="en-US" sz="1550" dirty="0"/>
              <a:t> para </a:t>
            </a:r>
            <a:r>
              <a:rPr lang="en-US" sz="1550" dirty="0" err="1"/>
              <a:t>los</a:t>
            </a:r>
            <a:r>
              <a:rPr lang="en-US" sz="1550" dirty="0"/>
              <a:t> </a:t>
            </a:r>
            <a:r>
              <a:rPr lang="en-US" sz="1550" dirty="0" err="1"/>
              <a:t>empleados</a:t>
            </a:r>
            <a:r>
              <a:rPr lang="en-US" sz="1550" dirty="0"/>
              <a:t> que </a:t>
            </a:r>
            <a:r>
              <a:rPr lang="en-US" sz="1550" dirty="0" err="1"/>
              <a:t>trabajan</a:t>
            </a:r>
            <a:r>
              <a:rPr lang="en-US" sz="1550" dirty="0"/>
              <a:t> con sierras </a:t>
            </a:r>
            <a:r>
              <a:rPr lang="en-US" sz="1550" dirty="0" err="1"/>
              <a:t>eléctricas</a:t>
            </a:r>
            <a:r>
              <a:rPr lang="en-US" sz="1550" dirty="0"/>
              <a:t>.</a:t>
            </a:r>
            <a:endParaRPr lang="en-US" sz="1550" baseline="30000" dirty="0"/>
          </a:p>
        </p:txBody>
      </p:sp>
      <p:pic>
        <p:nvPicPr>
          <p:cNvPr id="3" name="Picture 2" descr="Módulo 3">
            <a:extLst>
              <a:ext uri="{FF2B5EF4-FFF2-40B4-BE49-F238E27FC236}">
                <a16:creationId xmlns:a16="http://schemas.microsoft.com/office/drawing/2014/main" id="{AAE7EC66-FC62-47BD-AA47-C3242056D7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1893" y="5935440"/>
            <a:ext cx="4020478" cy="985411"/>
          </a:xfrm>
          <a:prstGeom prst="rect">
            <a:avLst/>
          </a:prstGeom>
        </p:spPr>
      </p:pic>
      <p:pic>
        <p:nvPicPr>
          <p:cNvPr id="4" name="Picture 3">
            <a:extLst>
              <a:ext uri="{FF2B5EF4-FFF2-40B4-BE49-F238E27FC236}">
                <a16:creationId xmlns:a16="http://schemas.microsoft.com/office/drawing/2014/main" id="{56D8CA5F-2605-444C-9086-7B0856329452}"/>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 y="0"/>
            <a:ext cx="5525576" cy="5935440"/>
          </a:xfrm>
          <a:prstGeom prst="rect">
            <a:avLst/>
          </a:prstGeom>
        </p:spPr>
      </p:pic>
      <p:sp>
        <p:nvSpPr>
          <p:cNvPr id="2" name="Google Shape;102;p2">
            <a:extLst>
              <a:ext uri="{FF2B5EF4-FFF2-40B4-BE49-F238E27FC236}">
                <a16:creationId xmlns:a16="http://schemas.microsoft.com/office/drawing/2014/main" id="{26386471-414C-009C-17D7-18AEA6430450}"/>
              </a:ext>
            </a:extLst>
          </p:cNvPr>
          <p:cNvSpPr txBox="1"/>
          <p:nvPr/>
        </p:nvSpPr>
        <p:spPr>
          <a:xfrm>
            <a:off x="6746" y="5966784"/>
            <a:ext cx="7511405"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INVESTIGACIÓN DE ACCIDENTES: </a:t>
            </a:r>
            <a:br>
              <a:rPr lang="en-US" sz="2800" b="1" i="1" u="none" strike="noStrike" cap="none" dirty="0">
                <a:solidFill>
                  <a:schemeClr val="lt1"/>
                </a:solidFill>
                <a:latin typeface="Verdana"/>
                <a:ea typeface="Verdana"/>
                <a:cs typeface="Verdana"/>
                <a:sym typeface="Verdana"/>
              </a:rPr>
            </a:br>
            <a:r>
              <a:rPr lang="en-US" sz="2800" b="1" i="1" u="none" strike="noStrike" cap="none" dirty="0" err="1">
                <a:solidFill>
                  <a:schemeClr val="lt1"/>
                </a:solidFill>
                <a:latin typeface="Verdana"/>
                <a:ea typeface="Verdana"/>
                <a:cs typeface="Verdana"/>
                <a:sym typeface="Verdana"/>
              </a:rPr>
              <a:t>puesta</a:t>
            </a:r>
            <a:r>
              <a:rPr lang="en-US" sz="2800" b="1" i="1" u="none" strike="noStrike" cap="none" dirty="0">
                <a:solidFill>
                  <a:schemeClr val="lt1"/>
                </a:solidFill>
                <a:latin typeface="Verdana"/>
                <a:ea typeface="Verdana"/>
                <a:cs typeface="Verdana"/>
                <a:sym typeface="Verdana"/>
              </a:rPr>
              <a:t> </a:t>
            </a:r>
            <a:r>
              <a:rPr lang="en-US" sz="2800" b="1" i="1" u="none" strike="noStrike" cap="none" dirty="0" err="1">
                <a:solidFill>
                  <a:schemeClr val="lt1"/>
                </a:solidFill>
                <a:latin typeface="Verdana"/>
                <a:ea typeface="Verdana"/>
                <a:cs typeface="Verdana"/>
                <a:sym typeface="Verdana"/>
              </a:rPr>
              <a:t>en</a:t>
            </a:r>
            <a:r>
              <a:rPr lang="en-US" sz="2800" b="1" i="1" u="none" strike="noStrike" cap="none" dirty="0">
                <a:solidFill>
                  <a:schemeClr val="lt1"/>
                </a:solidFill>
                <a:latin typeface="Verdana"/>
                <a:ea typeface="Verdana"/>
                <a:cs typeface="Verdana"/>
                <a:sym typeface="Verdana"/>
              </a:rPr>
              <a:t> </a:t>
            </a:r>
            <a:r>
              <a:rPr lang="en-US" sz="2800" b="1" i="1" u="none" strike="noStrike" cap="none" dirty="0" err="1">
                <a:solidFill>
                  <a:schemeClr val="lt1"/>
                </a:solidFill>
                <a:latin typeface="Verdana"/>
                <a:ea typeface="Verdana"/>
                <a:cs typeface="Verdana"/>
                <a:sym typeface="Verdana"/>
              </a:rPr>
              <a:t>práctica</a:t>
            </a:r>
            <a:r>
              <a:rPr lang="en-US" sz="2800" b="1" i="1" u="none" strike="noStrike" cap="none" dirty="0">
                <a:solidFill>
                  <a:schemeClr val="lt1"/>
                </a:solidFill>
                <a:latin typeface="Verdana"/>
                <a:ea typeface="Verdana"/>
                <a:cs typeface="Verdana"/>
                <a:sym typeface="Verdana"/>
              </a:rPr>
              <a:t> de las </a:t>
            </a:r>
            <a:r>
              <a:rPr lang="en-US" sz="2800" b="1" i="1" u="none" strike="noStrike" cap="none" dirty="0" err="1">
                <a:solidFill>
                  <a:schemeClr val="lt1"/>
                </a:solidFill>
                <a:latin typeface="Verdana"/>
                <a:ea typeface="Verdana"/>
                <a:cs typeface="Verdana"/>
                <a:sym typeface="Verdana"/>
              </a:rPr>
              <a:t>soluciones</a:t>
            </a:r>
            <a:endParaRPr sz="1400" b="0" i="0" u="none" strike="noStrike" cap="none" dirty="0">
              <a:solidFill>
                <a:srgbClr val="000000"/>
              </a:solidFill>
              <a:latin typeface="Arial"/>
              <a:ea typeface="Arial"/>
              <a:cs typeface="Arial"/>
              <a:sym typeface="Arial"/>
            </a:endParaRPr>
          </a:p>
        </p:txBody>
      </p:sp>
      <p:sp>
        <p:nvSpPr>
          <p:cNvPr id="6" name="Title 5">
            <a:extLst>
              <a:ext uri="{FF2B5EF4-FFF2-40B4-BE49-F238E27FC236}">
                <a16:creationId xmlns:a16="http://schemas.microsoft.com/office/drawing/2014/main" id="{5EAB9151-DC95-78A5-397A-4D21E089E7CC}"/>
              </a:ext>
            </a:extLst>
          </p:cNvPr>
          <p:cNvSpPr txBox="1">
            <a:spLocks noGrp="1"/>
          </p:cNvSpPr>
          <p:nvPr>
            <p:ph type="title" idx="4294967295"/>
          </p:nvPr>
        </p:nvSpPr>
        <p:spPr>
          <a:xfrm>
            <a:off x="5719157" y="231874"/>
            <a:ext cx="6157912"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err="1">
                <a:ln>
                  <a:noFill/>
                </a:ln>
                <a:solidFill>
                  <a:schemeClr val="dk1"/>
                </a:solidFill>
                <a:effectLst/>
                <a:uLnTx/>
                <a:uFillTx/>
                <a:latin typeface="+mn-lt"/>
                <a:ea typeface="Calibri"/>
                <a:cs typeface="Calibri"/>
                <a:sym typeface="Calibri"/>
              </a:rPr>
              <a:t>Conclusiones</a:t>
            </a:r>
            <a:r>
              <a:rPr kumimoji="0" lang="en-US" sz="2800" b="0" i="0" u="none" strike="noStrike" kern="0" cap="none" spc="0" normalizeH="0" baseline="0" noProof="0" dirty="0">
                <a:ln>
                  <a:noFill/>
                </a:ln>
                <a:solidFill>
                  <a:schemeClr val="dk1"/>
                </a:solidFill>
                <a:effectLst/>
                <a:uLnTx/>
                <a:uFillTx/>
                <a:latin typeface="+mn-lt"/>
                <a:ea typeface="Calibri"/>
                <a:cs typeface="Calibri"/>
                <a:sym typeface="Calibri"/>
              </a:rPr>
              <a:t>: causa </a:t>
            </a:r>
            <a:r>
              <a:rPr kumimoji="0" lang="en-US" sz="2800" b="0" i="0" u="none" strike="noStrike" kern="0" cap="none" spc="0" normalizeH="0" baseline="0" noProof="0" dirty="0" err="1">
                <a:ln>
                  <a:noFill/>
                </a:ln>
                <a:solidFill>
                  <a:schemeClr val="dk1"/>
                </a:solidFill>
                <a:effectLst/>
                <a:uLnTx/>
                <a:uFillTx/>
                <a:latin typeface="+mn-lt"/>
                <a:ea typeface="Calibri"/>
                <a:cs typeface="Calibri"/>
                <a:sym typeface="Calibri"/>
              </a:rPr>
              <a:t>raíz</a:t>
            </a:r>
            <a:endParaRPr kumimoji="0" lang="en-US"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9848403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7" y="852250"/>
            <a:ext cx="6288623" cy="5101356"/>
          </a:xfrm>
          <a:prstGeom prst="rect">
            <a:avLst/>
          </a:prstGeom>
          <a:noFill/>
          <a:ln>
            <a:noFill/>
          </a:ln>
        </p:spPr>
        <p:txBody>
          <a:bodyPr spcFirstLastPara="1" wrap="square" lIns="91425" tIns="45700" rIns="91425" bIns="45700" anchor="t" anchorCtr="0">
            <a:spAutoFit/>
          </a:bodyPr>
          <a:lstStyle/>
          <a:p>
            <a:r>
              <a:rPr lang="en-US" sz="1550" dirty="0"/>
              <a:t>Las </a:t>
            </a:r>
            <a:r>
              <a:rPr lang="en-US" sz="1550" dirty="0" err="1"/>
              <a:t>recomendaciones</a:t>
            </a:r>
            <a:r>
              <a:rPr lang="en-US" sz="1550" dirty="0"/>
              <a:t> </a:t>
            </a:r>
            <a:r>
              <a:rPr lang="en-US" sz="1550" dirty="0" err="1"/>
              <a:t>eficaces</a:t>
            </a:r>
            <a:r>
              <a:rPr lang="en-US" sz="1550" dirty="0"/>
              <a:t> </a:t>
            </a:r>
            <a:r>
              <a:rPr lang="en-US" sz="1550" dirty="0" err="1"/>
              <a:t>describen</a:t>
            </a:r>
            <a:r>
              <a:rPr lang="en-US" sz="1550" dirty="0"/>
              <a:t> </a:t>
            </a:r>
            <a:r>
              <a:rPr lang="en-US" sz="1550" dirty="0" err="1"/>
              <a:t>formas</a:t>
            </a:r>
            <a:r>
              <a:rPr lang="en-US" sz="1550" dirty="0"/>
              <a:t> de </a:t>
            </a:r>
            <a:r>
              <a:rPr lang="en-US" sz="1550" dirty="0" err="1"/>
              <a:t>eliminar</a:t>
            </a:r>
            <a:r>
              <a:rPr lang="en-US" sz="1550" dirty="0"/>
              <a:t> o </a:t>
            </a:r>
            <a:r>
              <a:rPr lang="en-US" sz="1550" dirty="0" err="1"/>
              <a:t>reducir</a:t>
            </a:r>
            <a:r>
              <a:rPr lang="en-US" sz="1550" dirty="0"/>
              <a:t> tanto las </a:t>
            </a:r>
            <a:r>
              <a:rPr lang="en-US" sz="1550" dirty="0" err="1"/>
              <a:t>causas</a:t>
            </a:r>
            <a:r>
              <a:rPr lang="en-US" sz="1550" dirty="0"/>
              <a:t> </a:t>
            </a:r>
            <a:r>
              <a:rPr lang="en-US" sz="1550" b="1" dirty="0" err="1"/>
              <a:t>superficiales</a:t>
            </a:r>
            <a:r>
              <a:rPr lang="en-US" sz="1550" dirty="0"/>
              <a:t> y </a:t>
            </a:r>
            <a:r>
              <a:rPr lang="en-US" sz="1550" b="1" dirty="0" err="1"/>
              <a:t>raíz</a:t>
            </a:r>
            <a:r>
              <a:rPr lang="en-US" sz="1550" dirty="0"/>
              <a:t>. </a:t>
            </a:r>
            <a:r>
              <a:rPr lang="en-US" sz="1550" dirty="0" err="1"/>
              <a:t>También</a:t>
            </a:r>
            <a:r>
              <a:rPr lang="en-US" sz="1550" dirty="0"/>
              <a:t> </a:t>
            </a:r>
            <a:r>
              <a:rPr lang="en-US" sz="1550" dirty="0" err="1"/>
              <a:t>incluyen</a:t>
            </a:r>
            <a:r>
              <a:rPr lang="en-US" sz="1550" dirty="0"/>
              <a:t> </a:t>
            </a:r>
            <a:r>
              <a:rPr lang="en-US" sz="1550" dirty="0" err="1"/>
              <a:t>los</a:t>
            </a:r>
            <a:r>
              <a:rPr lang="en-US" sz="1550" dirty="0"/>
              <a:t> </a:t>
            </a:r>
            <a:r>
              <a:rPr lang="en-US" sz="1550" dirty="0" err="1"/>
              <a:t>gastos</a:t>
            </a:r>
            <a:r>
              <a:rPr lang="en-US" sz="1550" dirty="0"/>
              <a:t> </a:t>
            </a:r>
            <a:r>
              <a:rPr lang="en-US" sz="1550" dirty="0" err="1"/>
              <a:t>estimados</a:t>
            </a:r>
            <a:r>
              <a:rPr lang="en-US" sz="1550" dirty="0"/>
              <a:t> para </a:t>
            </a:r>
            <a:r>
              <a:rPr lang="en-US" sz="1550" dirty="0" err="1"/>
              <a:t>llevar</a:t>
            </a:r>
            <a:r>
              <a:rPr lang="en-US" sz="1550" dirty="0"/>
              <a:t> a </a:t>
            </a:r>
            <a:r>
              <a:rPr lang="en-US" sz="1550" dirty="0" err="1"/>
              <a:t>cabo</a:t>
            </a:r>
            <a:r>
              <a:rPr lang="en-US" sz="1550" dirty="0"/>
              <a:t> las </a:t>
            </a:r>
            <a:r>
              <a:rPr lang="en-US" sz="1550" dirty="0" err="1"/>
              <a:t>acciones</a:t>
            </a:r>
            <a:r>
              <a:rPr lang="en-US" sz="1550" dirty="0"/>
              <a:t> </a:t>
            </a:r>
            <a:r>
              <a:rPr lang="en-US" sz="1550" dirty="0" err="1"/>
              <a:t>correctivas</a:t>
            </a:r>
            <a:r>
              <a:rPr lang="en-US" sz="1550" dirty="0"/>
              <a:t> y </a:t>
            </a:r>
            <a:r>
              <a:rPr lang="en-US" sz="1550" dirty="0" err="1"/>
              <a:t>mejoras</a:t>
            </a:r>
            <a:r>
              <a:rPr lang="en-US" sz="1550" dirty="0"/>
              <a:t> del </a:t>
            </a:r>
            <a:r>
              <a:rPr lang="en-US" sz="1550" dirty="0" err="1"/>
              <a:t>sistema</a:t>
            </a:r>
            <a:r>
              <a:rPr lang="en-US" sz="1550" dirty="0"/>
              <a:t> de </a:t>
            </a:r>
            <a:r>
              <a:rPr lang="en-US" sz="1550" dirty="0" err="1"/>
              <a:t>seguridad</a:t>
            </a:r>
            <a:r>
              <a:rPr lang="en-US" sz="1550" dirty="0"/>
              <a:t>. </a:t>
            </a:r>
            <a:r>
              <a:rPr lang="en-US" sz="1550" dirty="0" err="1"/>
              <a:t>Asegúrese</a:t>
            </a:r>
            <a:r>
              <a:rPr lang="en-US" sz="1550" dirty="0"/>
              <a:t> de </a:t>
            </a:r>
            <a:r>
              <a:rPr lang="en-US" sz="1550" dirty="0" err="1"/>
              <a:t>designar</a:t>
            </a:r>
            <a:r>
              <a:rPr lang="en-US" sz="1550" dirty="0"/>
              <a:t> a la persona </a:t>
            </a:r>
            <a:r>
              <a:rPr lang="en-US" sz="1550" dirty="0" err="1"/>
              <a:t>responsable</a:t>
            </a:r>
            <a:r>
              <a:rPr lang="en-US" sz="1550" dirty="0"/>
              <a:t> de las </a:t>
            </a:r>
            <a:r>
              <a:rPr lang="en-US" sz="1550" dirty="0" err="1"/>
              <a:t>acciones</a:t>
            </a:r>
            <a:r>
              <a:rPr lang="en-US" sz="1550" dirty="0"/>
              <a:t> </a:t>
            </a:r>
            <a:r>
              <a:rPr lang="en-US" sz="1550" dirty="0" err="1"/>
              <a:t>correctivas</a:t>
            </a:r>
            <a:r>
              <a:rPr lang="en-US" sz="1550" dirty="0"/>
              <a:t> y </a:t>
            </a:r>
            <a:r>
              <a:rPr lang="en-US" sz="1550" dirty="0" err="1"/>
              <a:t>una</a:t>
            </a:r>
            <a:r>
              <a:rPr lang="en-US" sz="1550" dirty="0"/>
              <a:t> </a:t>
            </a:r>
            <a:r>
              <a:rPr lang="en-US" sz="1550" dirty="0" err="1"/>
              <a:t>fecha</a:t>
            </a:r>
            <a:r>
              <a:rPr lang="en-US" sz="1550" dirty="0"/>
              <a:t> de </a:t>
            </a:r>
            <a:r>
              <a:rPr lang="en-US" sz="1550" dirty="0" err="1"/>
              <a:t>finalización</a:t>
            </a:r>
            <a:r>
              <a:rPr lang="en-US" sz="1550" dirty="0"/>
              <a:t> </a:t>
            </a:r>
            <a:r>
              <a:rPr lang="en-US" sz="1550" dirty="0" err="1"/>
              <a:t>prevista</a:t>
            </a:r>
            <a:r>
              <a:rPr lang="en-US" sz="1550" dirty="0"/>
              <a:t>.   </a:t>
            </a:r>
          </a:p>
          <a:p>
            <a:endParaRPr lang="en-US" sz="1550" dirty="0"/>
          </a:p>
          <a:p>
            <a:r>
              <a:rPr lang="en-US" sz="1550" dirty="0"/>
              <a:t>Una </a:t>
            </a:r>
            <a:r>
              <a:rPr lang="en-US" sz="1550" dirty="0" err="1"/>
              <a:t>recomendación</a:t>
            </a:r>
            <a:r>
              <a:rPr lang="en-US" sz="1550" dirty="0"/>
              <a:t> </a:t>
            </a:r>
            <a:r>
              <a:rPr lang="en-US" sz="1550" dirty="0" err="1"/>
              <a:t>sobre</a:t>
            </a:r>
            <a:r>
              <a:rPr lang="en-US" sz="1550" dirty="0"/>
              <a:t> </a:t>
            </a:r>
            <a:r>
              <a:rPr lang="en-US" sz="1550" dirty="0" err="1"/>
              <a:t>una</a:t>
            </a:r>
            <a:r>
              <a:rPr lang="en-US" sz="1550" dirty="0"/>
              <a:t> causa </a:t>
            </a:r>
            <a:r>
              <a:rPr lang="en-US" sz="1550" b="1" dirty="0" err="1"/>
              <a:t>directa</a:t>
            </a:r>
            <a:r>
              <a:rPr lang="en-US" sz="1550" dirty="0"/>
              <a:t> del </a:t>
            </a:r>
            <a:r>
              <a:rPr lang="en-US" sz="1550" dirty="0" err="1"/>
              <a:t>accidente</a:t>
            </a:r>
            <a:r>
              <a:rPr lang="en-US" sz="1550" dirty="0"/>
              <a:t> </a:t>
            </a:r>
            <a:r>
              <a:rPr lang="en-US" sz="1550" dirty="0" err="1"/>
              <a:t>puede</a:t>
            </a:r>
            <a:r>
              <a:rPr lang="en-US" sz="1550" dirty="0"/>
              <a:t> </a:t>
            </a:r>
            <a:r>
              <a:rPr lang="en-US" sz="1550" dirty="0" err="1"/>
              <a:t>solucionar</a:t>
            </a:r>
            <a:r>
              <a:rPr lang="en-US" sz="1550" dirty="0"/>
              <a:t> </a:t>
            </a:r>
            <a:r>
              <a:rPr lang="en-US" sz="1550" dirty="0" err="1"/>
              <a:t>el</a:t>
            </a:r>
            <a:r>
              <a:rPr lang="en-US" sz="1550" dirty="0"/>
              <a:t> </a:t>
            </a:r>
            <a:r>
              <a:rPr lang="en-US" sz="1550" dirty="0" err="1"/>
              <a:t>problema</a:t>
            </a:r>
            <a:r>
              <a:rPr lang="en-US" sz="1550" dirty="0"/>
              <a:t> </a:t>
            </a:r>
            <a:r>
              <a:rPr lang="en-US" sz="1550" dirty="0" err="1"/>
              <a:t>inmediato</a:t>
            </a:r>
            <a:r>
              <a:rPr lang="en-US" sz="1550" dirty="0"/>
              <a:t>, </a:t>
            </a:r>
            <a:r>
              <a:rPr lang="en-US" sz="1550" dirty="0" err="1"/>
              <a:t>pero</a:t>
            </a:r>
            <a:r>
              <a:rPr lang="en-US" sz="1550" dirty="0"/>
              <a:t> no </a:t>
            </a:r>
            <a:r>
              <a:rPr lang="en-US" sz="1550" dirty="0" err="1"/>
              <a:t>tiene</a:t>
            </a:r>
            <a:r>
              <a:rPr lang="en-US" sz="1550" dirty="0"/>
              <a:t> un </a:t>
            </a:r>
            <a:r>
              <a:rPr lang="en-US" sz="1550" dirty="0" err="1"/>
              <a:t>efecto</a:t>
            </a:r>
            <a:r>
              <a:rPr lang="en-US" sz="1550" dirty="0"/>
              <a:t> </a:t>
            </a:r>
            <a:r>
              <a:rPr lang="en-US" sz="1550" dirty="0" err="1"/>
              <a:t>en</a:t>
            </a:r>
            <a:r>
              <a:rPr lang="en-US" sz="1550" dirty="0"/>
              <a:t> </a:t>
            </a:r>
            <a:r>
              <a:rPr lang="en-US" sz="1550" dirty="0" err="1"/>
              <a:t>todo</a:t>
            </a:r>
            <a:r>
              <a:rPr lang="en-US" sz="1550" dirty="0"/>
              <a:t> </a:t>
            </a:r>
            <a:r>
              <a:rPr lang="en-US" sz="1550" dirty="0" err="1"/>
              <a:t>el</a:t>
            </a:r>
            <a:r>
              <a:rPr lang="en-US" sz="1550" dirty="0"/>
              <a:t> </a:t>
            </a:r>
            <a:r>
              <a:rPr lang="en-US" sz="1550" dirty="0" err="1"/>
              <a:t>sistema</a:t>
            </a:r>
            <a:r>
              <a:rPr lang="en-US" sz="1550" dirty="0"/>
              <a:t>. Por </a:t>
            </a:r>
            <a:r>
              <a:rPr lang="en-US" sz="1550" dirty="0" err="1"/>
              <a:t>ejemplo</a:t>
            </a:r>
            <a:r>
              <a:rPr lang="en-US" sz="1550" dirty="0"/>
              <a:t>, </a:t>
            </a:r>
            <a:r>
              <a:rPr lang="en-US" sz="1550" dirty="0" err="1"/>
              <a:t>una</a:t>
            </a:r>
            <a:r>
              <a:rPr lang="en-US" sz="1550" dirty="0"/>
              <a:t> </a:t>
            </a:r>
            <a:r>
              <a:rPr lang="en-US" sz="1550" dirty="0" err="1"/>
              <a:t>recomendación</a:t>
            </a:r>
            <a:r>
              <a:rPr lang="en-US" sz="1550" dirty="0"/>
              <a:t> de causa </a:t>
            </a:r>
            <a:r>
              <a:rPr lang="en-US" sz="1550" dirty="0" err="1"/>
              <a:t>directa</a:t>
            </a:r>
            <a:r>
              <a:rPr lang="en-US" sz="1550" dirty="0"/>
              <a:t> </a:t>
            </a:r>
            <a:r>
              <a:rPr lang="en-US" sz="1550" dirty="0" err="1"/>
              <a:t>podría</a:t>
            </a:r>
            <a:r>
              <a:rPr lang="en-US" sz="1550" dirty="0"/>
              <a:t> ser la </a:t>
            </a:r>
            <a:r>
              <a:rPr lang="en-US" sz="1550" dirty="0" err="1"/>
              <a:t>siguiente</a:t>
            </a:r>
            <a:r>
              <a:rPr lang="en-US" sz="1550" dirty="0"/>
              <a:t>: </a:t>
            </a:r>
          </a:p>
          <a:p>
            <a:endParaRPr lang="en-US" sz="1550" dirty="0"/>
          </a:p>
          <a:p>
            <a:r>
              <a:rPr lang="en-US" sz="1550" dirty="0" err="1"/>
              <a:t>Repare</a:t>
            </a:r>
            <a:r>
              <a:rPr lang="en-US" sz="1550" dirty="0"/>
              <a:t> </a:t>
            </a:r>
            <a:r>
              <a:rPr lang="en-US" sz="1550" dirty="0" err="1"/>
              <a:t>el</a:t>
            </a:r>
            <a:r>
              <a:rPr lang="en-US" sz="1550" dirty="0"/>
              <a:t> protector de la </a:t>
            </a:r>
            <a:r>
              <a:rPr lang="en-US" sz="1550" dirty="0" err="1"/>
              <a:t>máquina</a:t>
            </a:r>
            <a:r>
              <a:rPr lang="en-US" sz="1550" dirty="0"/>
              <a:t> </a:t>
            </a:r>
            <a:r>
              <a:rPr lang="en-US" sz="1550" dirty="0" err="1"/>
              <a:t>en</a:t>
            </a:r>
            <a:r>
              <a:rPr lang="en-US" sz="1550" dirty="0"/>
              <a:t> la </a:t>
            </a:r>
            <a:r>
              <a:rPr lang="en-US" sz="1550" dirty="0" err="1"/>
              <a:t>sierra</a:t>
            </a:r>
            <a:r>
              <a:rPr lang="en-US" sz="1550" dirty="0"/>
              <a:t> </a:t>
            </a:r>
            <a:r>
              <a:rPr lang="en-US" sz="1550" dirty="0" err="1"/>
              <a:t>afectada</a:t>
            </a:r>
            <a:r>
              <a:rPr lang="en-US" sz="1550" dirty="0"/>
              <a:t> y </a:t>
            </a:r>
            <a:r>
              <a:rPr lang="en-US" sz="1550" dirty="0" err="1"/>
              <a:t>entrene</a:t>
            </a:r>
            <a:r>
              <a:rPr lang="en-US" sz="1550" dirty="0"/>
              <a:t> al </a:t>
            </a:r>
            <a:r>
              <a:rPr lang="en-US" sz="1550" dirty="0" err="1"/>
              <a:t>empleado</a:t>
            </a:r>
            <a:r>
              <a:rPr lang="en-US" sz="1550" dirty="0"/>
              <a:t> </a:t>
            </a:r>
            <a:r>
              <a:rPr lang="en-US" sz="1550" dirty="0" err="1"/>
              <a:t>lesionado</a:t>
            </a:r>
            <a:r>
              <a:rPr lang="en-US" sz="1550" dirty="0"/>
              <a:t> </a:t>
            </a:r>
            <a:r>
              <a:rPr lang="en-US" sz="1550" dirty="0" err="1"/>
              <a:t>sobre</a:t>
            </a:r>
            <a:r>
              <a:rPr lang="en-US" sz="1550" dirty="0"/>
              <a:t> </a:t>
            </a:r>
            <a:r>
              <a:rPr lang="en-US" sz="1550" dirty="0" err="1"/>
              <a:t>los</a:t>
            </a:r>
            <a:r>
              <a:rPr lang="en-US" sz="1550" dirty="0"/>
              <a:t> </a:t>
            </a:r>
            <a:r>
              <a:rPr lang="en-US" sz="1550" dirty="0" err="1"/>
              <a:t>procedimientos</a:t>
            </a:r>
            <a:r>
              <a:rPr lang="en-US" sz="1550" dirty="0"/>
              <a:t> de </a:t>
            </a:r>
            <a:r>
              <a:rPr lang="en-US" sz="1550" dirty="0" err="1"/>
              <a:t>identificación</a:t>
            </a:r>
            <a:r>
              <a:rPr lang="en-US" sz="1550" dirty="0"/>
              <a:t> y </a:t>
            </a:r>
            <a:r>
              <a:rPr lang="en-US" sz="1550" dirty="0" err="1"/>
              <a:t>notificación</a:t>
            </a:r>
            <a:r>
              <a:rPr lang="en-US" sz="1550" dirty="0"/>
              <a:t> de </a:t>
            </a:r>
            <a:r>
              <a:rPr lang="en-US" sz="1550" dirty="0" err="1"/>
              <a:t>riesgos</a:t>
            </a:r>
            <a:r>
              <a:rPr lang="en-US" sz="1550" dirty="0"/>
              <a:t>. </a:t>
            </a:r>
          </a:p>
          <a:p>
            <a:pPr marL="285750" indent="-285750">
              <a:buFont typeface="Arial" panose="020B0604020202020204" pitchFamily="34" charset="0"/>
              <a:buChar char="•"/>
            </a:pPr>
            <a:r>
              <a:rPr lang="en-US" sz="1550" dirty="0" err="1"/>
              <a:t>Inversión</a:t>
            </a:r>
            <a:r>
              <a:rPr lang="en-US" sz="1550" dirty="0"/>
              <a:t> </a:t>
            </a:r>
            <a:r>
              <a:rPr lang="en-US" sz="1550" dirty="0" err="1"/>
              <a:t>estimada</a:t>
            </a:r>
            <a:r>
              <a:rPr lang="en-US" sz="1550" dirty="0"/>
              <a:t>: $250.</a:t>
            </a:r>
          </a:p>
          <a:p>
            <a:endParaRPr lang="en-US" sz="1550" dirty="0"/>
          </a:p>
          <a:p>
            <a:r>
              <a:rPr lang="en-US" sz="1550" dirty="0" err="1"/>
              <a:t>Esta</a:t>
            </a:r>
            <a:r>
              <a:rPr lang="en-US" sz="1550" dirty="0"/>
              <a:t> </a:t>
            </a:r>
            <a:r>
              <a:rPr lang="en-US" sz="1550" dirty="0" err="1"/>
              <a:t>recomendación</a:t>
            </a:r>
            <a:r>
              <a:rPr lang="en-US" sz="1550" dirty="0"/>
              <a:t> es </a:t>
            </a:r>
            <a:r>
              <a:rPr lang="en-US" sz="1550" dirty="0" err="1"/>
              <a:t>correcta</a:t>
            </a:r>
            <a:r>
              <a:rPr lang="en-US" sz="1550" dirty="0"/>
              <a:t> para </a:t>
            </a:r>
            <a:r>
              <a:rPr lang="en-US" sz="1550" dirty="0" err="1"/>
              <a:t>solucionar</a:t>
            </a:r>
            <a:r>
              <a:rPr lang="en-US" sz="1550" dirty="0"/>
              <a:t> la </a:t>
            </a:r>
            <a:r>
              <a:rPr lang="en-US" sz="1550" dirty="0" err="1"/>
              <a:t>única</a:t>
            </a:r>
            <a:r>
              <a:rPr lang="en-US" sz="1550" dirty="0"/>
              <a:t> </a:t>
            </a:r>
            <a:r>
              <a:rPr lang="en-US" sz="1550" dirty="0" err="1"/>
              <a:t>condición</a:t>
            </a:r>
            <a:r>
              <a:rPr lang="en-US" sz="1550" dirty="0"/>
              <a:t> </a:t>
            </a:r>
            <a:r>
              <a:rPr lang="en-US" sz="1550" dirty="0" err="1"/>
              <a:t>insegura</a:t>
            </a:r>
            <a:r>
              <a:rPr lang="en-US" sz="1550" dirty="0"/>
              <a:t> y las </a:t>
            </a:r>
            <a:r>
              <a:rPr lang="en-US" sz="1550" dirty="0" err="1"/>
              <a:t>acciones</a:t>
            </a:r>
            <a:r>
              <a:rPr lang="en-US" sz="1550" dirty="0"/>
              <a:t> del </a:t>
            </a:r>
            <a:r>
              <a:rPr lang="en-US" sz="1550" dirty="0" err="1"/>
              <a:t>empleado</a:t>
            </a:r>
            <a:r>
              <a:rPr lang="en-US" sz="1550" dirty="0"/>
              <a:t> </a:t>
            </a:r>
            <a:r>
              <a:rPr lang="en-US" sz="1550" dirty="0" err="1"/>
              <a:t>lesionado</a:t>
            </a:r>
            <a:r>
              <a:rPr lang="en-US" sz="1550" dirty="0"/>
              <a:t>; sin embargo, no </a:t>
            </a:r>
            <a:r>
              <a:rPr lang="en-US" sz="1550" dirty="0" err="1"/>
              <a:t>aborda</a:t>
            </a:r>
            <a:r>
              <a:rPr lang="en-US" sz="1550" dirty="0"/>
              <a:t> las </a:t>
            </a:r>
            <a:r>
              <a:rPr lang="en-US" sz="1550" dirty="0" err="1"/>
              <a:t>causas</a:t>
            </a:r>
            <a:r>
              <a:rPr lang="en-US" sz="1550" dirty="0"/>
              <a:t> </a:t>
            </a:r>
            <a:r>
              <a:rPr lang="en-US" sz="1550" dirty="0" err="1"/>
              <a:t>superficiales</a:t>
            </a:r>
            <a:r>
              <a:rPr lang="en-US" sz="1550" dirty="0"/>
              <a:t> o </a:t>
            </a:r>
            <a:r>
              <a:rPr lang="en-US" sz="1550" dirty="0" err="1"/>
              <a:t>raíz</a:t>
            </a:r>
            <a:r>
              <a:rPr lang="en-US" sz="1550" dirty="0"/>
              <a:t>, </a:t>
            </a:r>
            <a:r>
              <a:rPr lang="en-US" sz="1550" dirty="0" err="1"/>
              <a:t>ni</a:t>
            </a:r>
            <a:r>
              <a:rPr lang="en-US" sz="1550" dirty="0"/>
              <a:t> </a:t>
            </a:r>
            <a:r>
              <a:rPr lang="en-US" sz="1550" dirty="0" err="1"/>
              <a:t>ayuda</a:t>
            </a:r>
            <a:r>
              <a:rPr lang="en-US" sz="1550" dirty="0"/>
              <a:t> a </a:t>
            </a:r>
            <a:r>
              <a:rPr lang="en-US" sz="1550" dirty="0" err="1"/>
              <a:t>otros</a:t>
            </a:r>
            <a:r>
              <a:rPr lang="en-US" sz="1550" dirty="0"/>
              <a:t> </a:t>
            </a:r>
            <a:r>
              <a:rPr lang="en-US" sz="1550" dirty="0" err="1"/>
              <a:t>empleados</a:t>
            </a:r>
            <a:r>
              <a:rPr lang="en-US" sz="1550" dirty="0"/>
              <a:t>. A </a:t>
            </a:r>
            <a:r>
              <a:rPr lang="en-US" sz="1550" dirty="0" err="1"/>
              <a:t>esas</a:t>
            </a:r>
            <a:r>
              <a:rPr lang="en-US" sz="1550" dirty="0"/>
              <a:t> las </a:t>
            </a:r>
            <a:r>
              <a:rPr lang="en-US" sz="1550" dirty="0" err="1"/>
              <a:t>exploraremos</a:t>
            </a:r>
            <a:r>
              <a:rPr lang="en-US" sz="1550" dirty="0"/>
              <a:t> </a:t>
            </a:r>
            <a:r>
              <a:rPr lang="en-US" sz="1550" dirty="0" err="1"/>
              <a:t>en</a:t>
            </a:r>
            <a:r>
              <a:rPr lang="en-US" sz="1550" dirty="0"/>
              <a:t> las </a:t>
            </a:r>
            <a:r>
              <a:rPr lang="en-US" sz="1550" dirty="0" err="1"/>
              <a:t>siguientes</a:t>
            </a:r>
            <a:r>
              <a:rPr lang="en-US" sz="1550" dirty="0"/>
              <a:t> </a:t>
            </a:r>
            <a:r>
              <a:rPr lang="en-US" sz="1550" dirty="0" err="1"/>
              <a:t>diapositivas</a:t>
            </a:r>
            <a:r>
              <a:rPr lang="en-US" sz="1550" dirty="0"/>
              <a:t>.</a:t>
            </a:r>
          </a:p>
        </p:txBody>
      </p:sp>
      <p:pic>
        <p:nvPicPr>
          <p:cNvPr id="3" name="Picture 2" descr="Módulo 3">
            <a:extLst>
              <a:ext uri="{FF2B5EF4-FFF2-40B4-BE49-F238E27FC236}">
                <a16:creationId xmlns:a16="http://schemas.microsoft.com/office/drawing/2014/main" id="{AAE7EC66-FC62-47BD-AA47-C3242056D7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1893" y="5935440"/>
            <a:ext cx="4020478" cy="985411"/>
          </a:xfrm>
          <a:prstGeom prst="rect">
            <a:avLst/>
          </a:prstGeom>
        </p:spPr>
      </p:pic>
      <p:pic>
        <p:nvPicPr>
          <p:cNvPr id="5" name="Picture 4">
            <a:extLst>
              <a:ext uri="{FF2B5EF4-FFF2-40B4-BE49-F238E27FC236}">
                <a16:creationId xmlns:a16="http://schemas.microsoft.com/office/drawing/2014/main" id="{DD2D711F-B435-4145-81A9-47D47FCAF51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9" y="5255"/>
            <a:ext cx="5506916" cy="5915396"/>
          </a:xfrm>
          <a:prstGeom prst="rect">
            <a:avLst/>
          </a:prstGeom>
        </p:spPr>
      </p:pic>
      <p:sp>
        <p:nvSpPr>
          <p:cNvPr id="2" name="Google Shape;102;p2">
            <a:extLst>
              <a:ext uri="{FF2B5EF4-FFF2-40B4-BE49-F238E27FC236}">
                <a16:creationId xmlns:a16="http://schemas.microsoft.com/office/drawing/2014/main" id="{40063C63-AFE7-4DF7-4E3B-BA875B202E58}"/>
              </a:ext>
            </a:extLst>
          </p:cNvPr>
          <p:cNvSpPr txBox="1"/>
          <p:nvPr/>
        </p:nvSpPr>
        <p:spPr>
          <a:xfrm>
            <a:off x="6746" y="5966784"/>
            <a:ext cx="7511405"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INVESTIGACIÓN DE ACCIDENTES: </a:t>
            </a:r>
            <a:br>
              <a:rPr lang="en-US" sz="2800" b="1" i="1" u="none" strike="noStrike" cap="none" dirty="0">
                <a:solidFill>
                  <a:schemeClr val="lt1"/>
                </a:solidFill>
                <a:latin typeface="Verdana"/>
                <a:ea typeface="Verdana"/>
                <a:cs typeface="Verdana"/>
                <a:sym typeface="Verdana"/>
              </a:rPr>
            </a:br>
            <a:r>
              <a:rPr lang="en-US" sz="2800" b="1" i="1" u="none" strike="noStrike" cap="none" dirty="0" err="1">
                <a:solidFill>
                  <a:schemeClr val="lt1"/>
                </a:solidFill>
                <a:latin typeface="Verdana"/>
                <a:ea typeface="Verdana"/>
                <a:cs typeface="Verdana"/>
                <a:sym typeface="Verdana"/>
              </a:rPr>
              <a:t>puesta</a:t>
            </a:r>
            <a:r>
              <a:rPr lang="en-US" sz="2800" b="1" i="1" u="none" strike="noStrike" cap="none" dirty="0">
                <a:solidFill>
                  <a:schemeClr val="lt1"/>
                </a:solidFill>
                <a:latin typeface="Verdana"/>
                <a:ea typeface="Verdana"/>
                <a:cs typeface="Verdana"/>
                <a:sym typeface="Verdana"/>
              </a:rPr>
              <a:t> </a:t>
            </a:r>
            <a:r>
              <a:rPr lang="en-US" sz="2800" b="1" i="1" u="none" strike="noStrike" cap="none" dirty="0" err="1">
                <a:solidFill>
                  <a:schemeClr val="lt1"/>
                </a:solidFill>
                <a:latin typeface="Verdana"/>
                <a:ea typeface="Verdana"/>
                <a:cs typeface="Verdana"/>
                <a:sym typeface="Verdana"/>
              </a:rPr>
              <a:t>en</a:t>
            </a:r>
            <a:r>
              <a:rPr lang="en-US" sz="2800" b="1" i="1" u="none" strike="noStrike" cap="none" dirty="0">
                <a:solidFill>
                  <a:schemeClr val="lt1"/>
                </a:solidFill>
                <a:latin typeface="Verdana"/>
                <a:ea typeface="Verdana"/>
                <a:cs typeface="Verdana"/>
                <a:sym typeface="Verdana"/>
              </a:rPr>
              <a:t> </a:t>
            </a:r>
            <a:r>
              <a:rPr lang="en-US" sz="2800" b="1" i="1" u="none" strike="noStrike" cap="none" dirty="0" err="1">
                <a:solidFill>
                  <a:schemeClr val="lt1"/>
                </a:solidFill>
                <a:latin typeface="Verdana"/>
                <a:ea typeface="Verdana"/>
                <a:cs typeface="Verdana"/>
                <a:sym typeface="Verdana"/>
              </a:rPr>
              <a:t>práctica</a:t>
            </a:r>
            <a:r>
              <a:rPr lang="en-US" sz="2800" b="1" i="1" u="none" strike="noStrike" cap="none" dirty="0">
                <a:solidFill>
                  <a:schemeClr val="lt1"/>
                </a:solidFill>
                <a:latin typeface="Verdana"/>
                <a:ea typeface="Verdana"/>
                <a:cs typeface="Verdana"/>
                <a:sym typeface="Verdana"/>
              </a:rPr>
              <a:t> de las </a:t>
            </a:r>
            <a:r>
              <a:rPr lang="en-US" sz="2800" b="1" i="1" u="none" strike="noStrike" cap="none" dirty="0" err="1">
                <a:solidFill>
                  <a:schemeClr val="lt1"/>
                </a:solidFill>
                <a:latin typeface="Verdana"/>
                <a:ea typeface="Verdana"/>
                <a:cs typeface="Verdana"/>
                <a:sym typeface="Verdana"/>
              </a:rPr>
              <a:t>soluciones</a:t>
            </a:r>
            <a:endParaRPr sz="1400" b="0" i="0" u="none" strike="noStrike" cap="none" dirty="0">
              <a:solidFill>
                <a:srgbClr val="000000"/>
              </a:solidFill>
              <a:latin typeface="Arial"/>
              <a:ea typeface="Arial"/>
              <a:cs typeface="Arial"/>
              <a:sym typeface="Arial"/>
            </a:endParaRPr>
          </a:p>
        </p:txBody>
      </p:sp>
      <p:sp>
        <p:nvSpPr>
          <p:cNvPr id="6" name="Title 5">
            <a:extLst>
              <a:ext uri="{FF2B5EF4-FFF2-40B4-BE49-F238E27FC236}">
                <a16:creationId xmlns:a16="http://schemas.microsoft.com/office/drawing/2014/main" id="{D4BEBB9E-53E0-DFF5-2E04-64E26F3057FF}"/>
              </a:ext>
            </a:extLst>
          </p:cNvPr>
          <p:cNvSpPr txBox="1">
            <a:spLocks noGrp="1"/>
          </p:cNvSpPr>
          <p:nvPr>
            <p:ph type="title" idx="4294967295"/>
          </p:nvPr>
        </p:nvSpPr>
        <p:spPr>
          <a:xfrm>
            <a:off x="5747732" y="250924"/>
            <a:ext cx="6157912"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en-US" sz="2800" b="0" i="0" u="none" strike="noStrike" kern="0" cap="none" spc="0" normalizeH="0" baseline="0" noProof="0" dirty="0" err="1">
                <a:ln>
                  <a:noFill/>
                </a:ln>
                <a:solidFill>
                  <a:schemeClr val="dk1"/>
                </a:solidFill>
                <a:effectLst/>
                <a:uLnTx/>
                <a:uFillTx/>
                <a:latin typeface="+mn-lt"/>
                <a:ea typeface="Calibri"/>
                <a:cs typeface="Calibri"/>
                <a:sym typeface="Calibri"/>
              </a:rPr>
              <a:t>Recomendaciones</a:t>
            </a:r>
            <a:endParaRPr kumimoji="0" lang="en-US" sz="2800" b="0" i="0" u="none" strike="noStrike" kern="0" cap="none" spc="0" normalizeH="0" baseline="0" noProof="0" dirty="0">
              <a:ln>
                <a:noFill/>
              </a:ln>
              <a:solidFill>
                <a:schemeClr val="dk1"/>
              </a:solidFill>
              <a:effectLst/>
              <a:uLnTx/>
              <a:uFillTx/>
              <a:latin typeface="+mn-lt"/>
              <a:ea typeface="Calibri"/>
              <a:cs typeface="Calibri"/>
              <a:sym typeface="Calibri"/>
            </a:endParaRPr>
          </a:p>
        </p:txBody>
      </p:sp>
    </p:spTree>
    <p:extLst>
      <p:ext uri="{BB962C8B-B14F-4D97-AF65-F5344CB8AC3E}">
        <p14:creationId xmlns:p14="http://schemas.microsoft.com/office/powerpoint/2010/main" val="20739198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7" y="1330124"/>
            <a:ext cx="6288623" cy="3785611"/>
          </a:xfrm>
          <a:prstGeom prst="rect">
            <a:avLst/>
          </a:prstGeom>
          <a:noFill/>
          <a:ln>
            <a:noFill/>
          </a:ln>
        </p:spPr>
        <p:txBody>
          <a:bodyPr spcFirstLastPara="1" wrap="square" lIns="91425" tIns="45700" rIns="91425" bIns="45700" anchor="t" anchorCtr="0">
            <a:spAutoFit/>
          </a:bodyPr>
          <a:lstStyle/>
          <a:p>
            <a:r>
              <a:rPr lang="en-US" sz="1600" dirty="0"/>
              <a:t>Las </a:t>
            </a:r>
            <a:r>
              <a:rPr lang="en-US" sz="1600" dirty="0" err="1"/>
              <a:t>recomendaciones</a:t>
            </a:r>
            <a:r>
              <a:rPr lang="en-US" sz="1600" dirty="0"/>
              <a:t> </a:t>
            </a:r>
            <a:r>
              <a:rPr lang="en-US" sz="1600" dirty="0" err="1"/>
              <a:t>sobre</a:t>
            </a:r>
            <a:r>
              <a:rPr lang="en-US" sz="1600" dirty="0"/>
              <a:t> la causa superficial </a:t>
            </a:r>
            <a:r>
              <a:rPr lang="en-US" sz="1600" dirty="0" err="1"/>
              <a:t>describen</a:t>
            </a:r>
            <a:r>
              <a:rPr lang="en-US" sz="1600" dirty="0"/>
              <a:t> </a:t>
            </a:r>
            <a:r>
              <a:rPr lang="en-US" sz="1600" dirty="0" err="1"/>
              <a:t>cómo</a:t>
            </a:r>
            <a:r>
              <a:rPr lang="en-US" sz="1600" dirty="0"/>
              <a:t> </a:t>
            </a:r>
            <a:r>
              <a:rPr lang="en-US" sz="1600" dirty="0" err="1"/>
              <a:t>corregir</a:t>
            </a:r>
            <a:r>
              <a:rPr lang="en-US" sz="1600" dirty="0"/>
              <a:t> las </a:t>
            </a:r>
            <a:r>
              <a:rPr lang="en-US" sz="1600" dirty="0" err="1"/>
              <a:t>condiciones</a:t>
            </a:r>
            <a:r>
              <a:rPr lang="en-US" sz="1600" dirty="0"/>
              <a:t> y </a:t>
            </a:r>
            <a:r>
              <a:rPr lang="en-US" sz="1600" dirty="0" err="1"/>
              <a:t>acciones</a:t>
            </a:r>
            <a:r>
              <a:rPr lang="en-US" sz="1600" dirty="0"/>
              <a:t> </a:t>
            </a:r>
            <a:r>
              <a:rPr lang="en-US" sz="1600" dirty="0" err="1"/>
              <a:t>inseguras</a:t>
            </a:r>
            <a:r>
              <a:rPr lang="en-US" sz="1600" dirty="0"/>
              <a:t> que </a:t>
            </a:r>
            <a:r>
              <a:rPr lang="en-US" sz="1600" dirty="0" err="1"/>
              <a:t>producen</a:t>
            </a:r>
            <a:r>
              <a:rPr lang="en-US" sz="1600" dirty="0"/>
              <a:t> las </a:t>
            </a:r>
            <a:r>
              <a:rPr lang="en-US" sz="1600" dirty="0" err="1"/>
              <a:t>condiciones</a:t>
            </a:r>
            <a:r>
              <a:rPr lang="en-US" sz="1600" dirty="0"/>
              <a:t> para que </a:t>
            </a:r>
            <a:r>
              <a:rPr lang="en-US" sz="1600" dirty="0" err="1"/>
              <a:t>ocurra</a:t>
            </a:r>
            <a:r>
              <a:rPr lang="en-US" sz="1600" dirty="0"/>
              <a:t> </a:t>
            </a:r>
            <a:r>
              <a:rPr lang="en-US" sz="1600" dirty="0" err="1"/>
              <a:t>una</a:t>
            </a:r>
            <a:r>
              <a:rPr lang="en-US" sz="1600" dirty="0"/>
              <a:t> </a:t>
            </a:r>
            <a:r>
              <a:rPr lang="en-US" sz="1600" dirty="0" err="1"/>
              <a:t>lesión</a:t>
            </a:r>
            <a:r>
              <a:rPr lang="en-US" sz="1600" dirty="0"/>
              <a:t>.  La </a:t>
            </a:r>
            <a:r>
              <a:rPr lang="en-US" sz="1600" dirty="0" err="1"/>
              <a:t>corrección</a:t>
            </a:r>
            <a:r>
              <a:rPr lang="en-US" sz="1600" dirty="0"/>
              <a:t> de las </a:t>
            </a:r>
            <a:r>
              <a:rPr lang="en-US" sz="1600" dirty="0" err="1"/>
              <a:t>causas</a:t>
            </a:r>
            <a:r>
              <a:rPr lang="en-US" sz="1600" dirty="0"/>
              <a:t> </a:t>
            </a:r>
            <a:r>
              <a:rPr lang="en-US" sz="1600" dirty="0" err="1"/>
              <a:t>superficiales</a:t>
            </a:r>
            <a:r>
              <a:rPr lang="en-US" sz="1600" dirty="0"/>
              <a:t> se </a:t>
            </a:r>
            <a:r>
              <a:rPr lang="en-US" sz="1600" dirty="0" err="1"/>
              <a:t>logra</a:t>
            </a:r>
            <a:r>
              <a:rPr lang="en-US" sz="1600" dirty="0"/>
              <a:t> al </a:t>
            </a:r>
            <a:r>
              <a:rPr lang="en-US" sz="1600" dirty="0" err="1"/>
              <a:t>mejorar</a:t>
            </a:r>
            <a:r>
              <a:rPr lang="en-US" sz="1600" dirty="0"/>
              <a:t> la </a:t>
            </a:r>
            <a:r>
              <a:rPr lang="en-US" sz="1600" dirty="0" err="1"/>
              <a:t>aplicación</a:t>
            </a:r>
            <a:r>
              <a:rPr lang="en-US" sz="1600" dirty="0"/>
              <a:t> del </a:t>
            </a:r>
            <a:r>
              <a:rPr lang="en-US" sz="1600" dirty="0" err="1"/>
              <a:t>sistema</a:t>
            </a:r>
            <a:r>
              <a:rPr lang="en-US" sz="1600" dirty="0"/>
              <a:t> de </a:t>
            </a:r>
            <a:r>
              <a:rPr lang="en-US" sz="1600" dirty="0" err="1"/>
              <a:t>seguridad</a:t>
            </a:r>
            <a:r>
              <a:rPr lang="en-US" sz="1600" dirty="0"/>
              <a:t> y </a:t>
            </a:r>
            <a:r>
              <a:rPr lang="en-US" sz="1600" dirty="0" err="1"/>
              <a:t>tendrá</a:t>
            </a:r>
            <a:r>
              <a:rPr lang="en-US" sz="1600" dirty="0"/>
              <a:t> un </a:t>
            </a:r>
            <a:r>
              <a:rPr lang="en-US" sz="1600" dirty="0" err="1"/>
              <a:t>impacto</a:t>
            </a:r>
            <a:r>
              <a:rPr lang="en-US" sz="1600" dirty="0"/>
              <a:t> </a:t>
            </a:r>
            <a:r>
              <a:rPr lang="en-US" sz="1600" dirty="0" err="1"/>
              <a:t>positivo</a:t>
            </a:r>
            <a:r>
              <a:rPr lang="en-US" sz="1600" dirty="0"/>
              <a:t> general </a:t>
            </a:r>
            <a:r>
              <a:rPr lang="en-US" sz="1600" dirty="0" err="1"/>
              <a:t>en</a:t>
            </a:r>
            <a:r>
              <a:rPr lang="en-US" sz="1600" dirty="0"/>
              <a:t> </a:t>
            </a:r>
            <a:r>
              <a:rPr lang="en-US" sz="1600" dirty="0" err="1"/>
              <a:t>todo</a:t>
            </a:r>
            <a:r>
              <a:rPr lang="en-US" sz="1600" dirty="0"/>
              <a:t> </a:t>
            </a:r>
            <a:r>
              <a:rPr lang="en-US" sz="1600" dirty="0" err="1"/>
              <a:t>el</a:t>
            </a:r>
            <a:r>
              <a:rPr lang="en-US" sz="1600" dirty="0"/>
              <a:t> </a:t>
            </a:r>
            <a:r>
              <a:rPr lang="en-US" sz="1600" dirty="0" err="1"/>
              <a:t>grupo</a:t>
            </a:r>
            <a:r>
              <a:rPr lang="en-US" sz="1600" dirty="0"/>
              <a:t> de </a:t>
            </a:r>
            <a:r>
              <a:rPr lang="en-US" sz="1600" dirty="0" err="1"/>
              <a:t>trabajo</a:t>
            </a:r>
            <a:r>
              <a:rPr lang="en-US" sz="1600" dirty="0"/>
              <a:t> u </a:t>
            </a:r>
            <a:r>
              <a:rPr lang="en-US" sz="1600" dirty="0" err="1"/>
              <a:t>organización</a:t>
            </a:r>
            <a:r>
              <a:rPr lang="en-US" sz="1600" dirty="0"/>
              <a:t>.</a:t>
            </a:r>
          </a:p>
          <a:p>
            <a:endParaRPr lang="en-US" sz="1600" dirty="0"/>
          </a:p>
          <a:p>
            <a:r>
              <a:rPr lang="en-US" sz="1600" dirty="0"/>
              <a:t>Un </a:t>
            </a:r>
            <a:r>
              <a:rPr lang="en-US" sz="1600" dirty="0" err="1"/>
              <a:t>ejemplo</a:t>
            </a:r>
            <a:r>
              <a:rPr lang="en-US" sz="1600" dirty="0"/>
              <a:t> de </a:t>
            </a:r>
            <a:r>
              <a:rPr lang="en-US" sz="1600" dirty="0" err="1"/>
              <a:t>recomendación</a:t>
            </a:r>
            <a:r>
              <a:rPr lang="en-US" sz="1600" dirty="0"/>
              <a:t> de causa superficial:</a:t>
            </a:r>
          </a:p>
          <a:p>
            <a:r>
              <a:rPr lang="en-US" sz="1600" dirty="0"/>
              <a:t> </a:t>
            </a:r>
          </a:p>
          <a:p>
            <a:r>
              <a:rPr lang="en-US" sz="1600" dirty="0" err="1"/>
              <a:t>Garantice</a:t>
            </a:r>
            <a:r>
              <a:rPr lang="en-US" sz="1600" dirty="0"/>
              <a:t> la </a:t>
            </a:r>
            <a:r>
              <a:rPr lang="en-US" sz="1600" dirty="0" err="1"/>
              <a:t>disponibilidad</a:t>
            </a:r>
            <a:r>
              <a:rPr lang="en-US" sz="1600" dirty="0"/>
              <a:t> de las </a:t>
            </a:r>
            <a:r>
              <a:rPr lang="en-US" sz="1600" dirty="0" err="1"/>
              <a:t>herramientas</a:t>
            </a:r>
            <a:r>
              <a:rPr lang="en-US" sz="1600" dirty="0"/>
              <a:t> de </a:t>
            </a:r>
            <a:r>
              <a:rPr lang="en-US" sz="1600" dirty="0" err="1"/>
              <a:t>instalación</a:t>
            </a:r>
            <a:r>
              <a:rPr lang="en-US" sz="1600" dirty="0"/>
              <a:t> y </a:t>
            </a:r>
            <a:r>
              <a:rPr lang="en-US" sz="1600" dirty="0" err="1"/>
              <a:t>reparación</a:t>
            </a:r>
            <a:r>
              <a:rPr lang="en-US" sz="1600" dirty="0"/>
              <a:t>; </a:t>
            </a:r>
            <a:r>
              <a:rPr lang="en-US" sz="1600" dirty="0" err="1"/>
              <a:t>lleve</a:t>
            </a:r>
            <a:r>
              <a:rPr lang="en-US" sz="1600" dirty="0"/>
              <a:t> a </a:t>
            </a:r>
            <a:r>
              <a:rPr lang="en-US" sz="1600" dirty="0" err="1"/>
              <a:t>cabo</a:t>
            </a:r>
            <a:r>
              <a:rPr lang="en-US" sz="1600" dirty="0"/>
              <a:t> la </a:t>
            </a:r>
            <a:r>
              <a:rPr lang="en-US" sz="1600" dirty="0" err="1"/>
              <a:t>capacitación</a:t>
            </a:r>
            <a:r>
              <a:rPr lang="en-US" sz="1600" dirty="0"/>
              <a:t> </a:t>
            </a:r>
            <a:r>
              <a:rPr lang="en-US" sz="1600" dirty="0" err="1"/>
              <a:t>inmediata</a:t>
            </a:r>
            <a:r>
              <a:rPr lang="en-US" sz="1600" dirty="0"/>
              <a:t> de </a:t>
            </a:r>
            <a:r>
              <a:rPr lang="en-US" sz="1600" dirty="0" err="1"/>
              <a:t>otros</a:t>
            </a:r>
            <a:r>
              <a:rPr lang="en-US" sz="1600" dirty="0"/>
              <a:t> </a:t>
            </a:r>
            <a:r>
              <a:rPr lang="en-US" sz="1600" dirty="0" err="1"/>
              <a:t>trabajadores</a:t>
            </a:r>
            <a:r>
              <a:rPr lang="en-US" sz="1600" dirty="0"/>
              <a:t> </a:t>
            </a:r>
            <a:r>
              <a:rPr lang="en-US" sz="1600" dirty="0" err="1"/>
              <a:t>afectados</a:t>
            </a:r>
            <a:r>
              <a:rPr lang="en-US" sz="1600" dirty="0"/>
              <a:t>, </a:t>
            </a:r>
            <a:r>
              <a:rPr lang="en-US" sz="1600" dirty="0" err="1"/>
              <a:t>el</a:t>
            </a:r>
            <a:r>
              <a:rPr lang="en-US" sz="1600" dirty="0"/>
              <a:t> personal de </a:t>
            </a:r>
            <a:r>
              <a:rPr lang="en-US" sz="1600" dirty="0" err="1"/>
              <a:t>mantenimiento</a:t>
            </a:r>
            <a:r>
              <a:rPr lang="en-US" sz="1600" dirty="0"/>
              <a:t> y </a:t>
            </a:r>
            <a:r>
              <a:rPr lang="en-US" sz="1600" dirty="0" err="1"/>
              <a:t>los</a:t>
            </a:r>
            <a:r>
              <a:rPr lang="en-US" sz="1600" dirty="0"/>
              <a:t> </a:t>
            </a:r>
            <a:r>
              <a:rPr lang="en-US" sz="1600" dirty="0" err="1"/>
              <a:t>supervisores</a:t>
            </a:r>
            <a:r>
              <a:rPr lang="en-US" sz="1600" dirty="0"/>
              <a:t>; </a:t>
            </a:r>
            <a:r>
              <a:rPr lang="en-US" sz="1600" dirty="0" err="1"/>
              <a:t>restablezca</a:t>
            </a:r>
            <a:r>
              <a:rPr lang="en-US" sz="1600" dirty="0"/>
              <a:t> las </a:t>
            </a:r>
            <a:r>
              <a:rPr lang="en-US" sz="1600" dirty="0" err="1"/>
              <a:t>expectativas</a:t>
            </a:r>
            <a:r>
              <a:rPr lang="en-US" sz="1600" dirty="0"/>
              <a:t> y </a:t>
            </a:r>
            <a:r>
              <a:rPr lang="en-US" sz="1600" dirty="0" err="1"/>
              <a:t>agregue</a:t>
            </a:r>
            <a:r>
              <a:rPr lang="en-US" sz="1600" dirty="0"/>
              <a:t> </a:t>
            </a:r>
            <a:r>
              <a:rPr lang="en-US" sz="1600" dirty="0" err="1"/>
              <a:t>señales</a:t>
            </a:r>
            <a:r>
              <a:rPr lang="en-US" sz="1600" dirty="0"/>
              <a:t> y </a:t>
            </a:r>
            <a:r>
              <a:rPr lang="en-US" sz="1600" dirty="0" err="1"/>
              <a:t>recordatorios</a:t>
            </a:r>
            <a:r>
              <a:rPr lang="en-US" sz="1600" dirty="0"/>
              <a:t> </a:t>
            </a:r>
            <a:r>
              <a:rPr lang="en-US" sz="1600" dirty="0" err="1"/>
              <a:t>en</a:t>
            </a:r>
            <a:r>
              <a:rPr lang="en-US" sz="1600" dirty="0"/>
              <a:t> </a:t>
            </a:r>
            <a:r>
              <a:rPr lang="en-US" sz="1600" dirty="0" err="1"/>
              <a:t>los</a:t>
            </a:r>
            <a:r>
              <a:rPr lang="en-US" sz="1600" dirty="0"/>
              <a:t> </a:t>
            </a:r>
            <a:r>
              <a:rPr lang="en-US" sz="1600" dirty="0" err="1"/>
              <a:t>puestos</a:t>
            </a:r>
            <a:r>
              <a:rPr lang="en-US" sz="1600" dirty="0"/>
              <a:t> de </a:t>
            </a:r>
            <a:r>
              <a:rPr lang="en-US" sz="1600" dirty="0" err="1"/>
              <a:t>trabajo</a:t>
            </a:r>
            <a:r>
              <a:rPr lang="en-US" sz="1600" dirty="0"/>
              <a:t>. </a:t>
            </a:r>
          </a:p>
          <a:p>
            <a:pPr marL="285750" indent="-285750">
              <a:buFont typeface="Arial" panose="020B0604020202020204" pitchFamily="34" charset="0"/>
              <a:buChar char="•"/>
            </a:pPr>
            <a:r>
              <a:rPr lang="en-US" sz="1600" dirty="0" err="1"/>
              <a:t>Inversión</a:t>
            </a:r>
            <a:r>
              <a:rPr lang="en-US" sz="1600" dirty="0"/>
              <a:t> </a:t>
            </a:r>
            <a:r>
              <a:rPr lang="en-US" sz="1600" dirty="0" err="1"/>
              <a:t>estimada</a:t>
            </a:r>
            <a:r>
              <a:rPr lang="en-US" sz="1600" dirty="0"/>
              <a:t>: $200.</a:t>
            </a:r>
            <a:endParaRPr lang="en-US" sz="1600" i="1" dirty="0"/>
          </a:p>
        </p:txBody>
      </p:sp>
      <p:pic>
        <p:nvPicPr>
          <p:cNvPr id="3" name="Picture 2" descr="Módulo 3">
            <a:extLst>
              <a:ext uri="{FF2B5EF4-FFF2-40B4-BE49-F238E27FC236}">
                <a16:creationId xmlns:a16="http://schemas.microsoft.com/office/drawing/2014/main" id="{AAE7EC66-FC62-47BD-AA47-C3242056D7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1893" y="5935440"/>
            <a:ext cx="4020478" cy="985411"/>
          </a:xfrm>
          <a:prstGeom prst="rect">
            <a:avLst/>
          </a:prstGeom>
        </p:spPr>
      </p:pic>
      <p:pic>
        <p:nvPicPr>
          <p:cNvPr id="4" name="Picture 3">
            <a:extLst>
              <a:ext uri="{FF2B5EF4-FFF2-40B4-BE49-F238E27FC236}">
                <a16:creationId xmlns:a16="http://schemas.microsoft.com/office/drawing/2014/main" id="{3D7F0CBE-3238-4B09-BC5D-4B44A161DDF8}"/>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9" y="0"/>
            <a:ext cx="5511808" cy="5920651"/>
          </a:xfrm>
          <a:prstGeom prst="rect">
            <a:avLst/>
          </a:prstGeom>
        </p:spPr>
      </p:pic>
      <p:sp>
        <p:nvSpPr>
          <p:cNvPr id="2" name="Google Shape;102;p2">
            <a:extLst>
              <a:ext uri="{FF2B5EF4-FFF2-40B4-BE49-F238E27FC236}">
                <a16:creationId xmlns:a16="http://schemas.microsoft.com/office/drawing/2014/main" id="{F2A5FAF4-45FE-1237-B2FC-C48AAFBC2E9D}"/>
              </a:ext>
            </a:extLst>
          </p:cNvPr>
          <p:cNvSpPr txBox="1"/>
          <p:nvPr/>
        </p:nvSpPr>
        <p:spPr>
          <a:xfrm>
            <a:off x="6746" y="5966784"/>
            <a:ext cx="7511405"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INVESTIGACIÓN DE ACCIDENTES: </a:t>
            </a:r>
            <a:br>
              <a:rPr lang="en-US" sz="2800" b="1" i="1" u="none" strike="noStrike" cap="none" dirty="0">
                <a:solidFill>
                  <a:schemeClr val="lt1"/>
                </a:solidFill>
                <a:latin typeface="Verdana"/>
                <a:ea typeface="Verdana"/>
                <a:cs typeface="Verdana"/>
                <a:sym typeface="Verdana"/>
              </a:rPr>
            </a:br>
            <a:r>
              <a:rPr lang="en-US" sz="2800" b="1" i="1" u="none" strike="noStrike" cap="none" dirty="0" err="1">
                <a:solidFill>
                  <a:schemeClr val="lt1"/>
                </a:solidFill>
                <a:latin typeface="Verdana"/>
                <a:ea typeface="Verdana"/>
                <a:cs typeface="Verdana"/>
                <a:sym typeface="Verdana"/>
              </a:rPr>
              <a:t>puesta</a:t>
            </a:r>
            <a:r>
              <a:rPr lang="en-US" sz="2800" b="1" i="1" u="none" strike="noStrike" cap="none" dirty="0">
                <a:solidFill>
                  <a:schemeClr val="lt1"/>
                </a:solidFill>
                <a:latin typeface="Verdana"/>
                <a:ea typeface="Verdana"/>
                <a:cs typeface="Verdana"/>
                <a:sym typeface="Verdana"/>
              </a:rPr>
              <a:t> </a:t>
            </a:r>
            <a:r>
              <a:rPr lang="en-US" sz="2800" b="1" i="1" u="none" strike="noStrike" cap="none" dirty="0" err="1">
                <a:solidFill>
                  <a:schemeClr val="lt1"/>
                </a:solidFill>
                <a:latin typeface="Verdana"/>
                <a:ea typeface="Verdana"/>
                <a:cs typeface="Verdana"/>
                <a:sym typeface="Verdana"/>
              </a:rPr>
              <a:t>en</a:t>
            </a:r>
            <a:r>
              <a:rPr lang="en-US" sz="2800" b="1" i="1" u="none" strike="noStrike" cap="none" dirty="0">
                <a:solidFill>
                  <a:schemeClr val="lt1"/>
                </a:solidFill>
                <a:latin typeface="Verdana"/>
                <a:ea typeface="Verdana"/>
                <a:cs typeface="Verdana"/>
                <a:sym typeface="Verdana"/>
              </a:rPr>
              <a:t> </a:t>
            </a:r>
            <a:r>
              <a:rPr lang="en-US" sz="2800" b="1" i="1" u="none" strike="noStrike" cap="none" dirty="0" err="1">
                <a:solidFill>
                  <a:schemeClr val="lt1"/>
                </a:solidFill>
                <a:latin typeface="Verdana"/>
                <a:ea typeface="Verdana"/>
                <a:cs typeface="Verdana"/>
                <a:sym typeface="Verdana"/>
              </a:rPr>
              <a:t>práctica</a:t>
            </a:r>
            <a:r>
              <a:rPr lang="en-US" sz="2800" b="1" i="1" u="none" strike="noStrike" cap="none" dirty="0">
                <a:solidFill>
                  <a:schemeClr val="lt1"/>
                </a:solidFill>
                <a:latin typeface="Verdana"/>
                <a:ea typeface="Verdana"/>
                <a:cs typeface="Verdana"/>
                <a:sym typeface="Verdana"/>
              </a:rPr>
              <a:t> de las </a:t>
            </a:r>
            <a:r>
              <a:rPr lang="en-US" sz="2800" b="1" i="1" u="none" strike="noStrike" cap="none" dirty="0" err="1">
                <a:solidFill>
                  <a:schemeClr val="lt1"/>
                </a:solidFill>
                <a:latin typeface="Verdana"/>
                <a:ea typeface="Verdana"/>
                <a:cs typeface="Verdana"/>
                <a:sym typeface="Verdana"/>
              </a:rPr>
              <a:t>soluciones</a:t>
            </a:r>
            <a:endParaRPr sz="1400" b="0" i="0" u="none" strike="noStrike" cap="none" dirty="0">
              <a:solidFill>
                <a:srgbClr val="000000"/>
              </a:solidFill>
              <a:latin typeface="Arial"/>
              <a:ea typeface="Arial"/>
              <a:cs typeface="Arial"/>
              <a:sym typeface="Arial"/>
            </a:endParaRPr>
          </a:p>
        </p:txBody>
      </p:sp>
      <p:sp>
        <p:nvSpPr>
          <p:cNvPr id="6" name="Title 5">
            <a:extLst>
              <a:ext uri="{FF2B5EF4-FFF2-40B4-BE49-F238E27FC236}">
                <a16:creationId xmlns:a16="http://schemas.microsoft.com/office/drawing/2014/main" id="{3A13CECA-86F6-C7F3-7F09-B0D4F2F05F3A}"/>
              </a:ext>
            </a:extLst>
          </p:cNvPr>
          <p:cNvSpPr txBox="1">
            <a:spLocks noGrp="1"/>
          </p:cNvSpPr>
          <p:nvPr>
            <p:ph type="title" idx="4294967295"/>
          </p:nvPr>
        </p:nvSpPr>
        <p:spPr>
          <a:xfrm>
            <a:off x="5719157" y="234126"/>
            <a:ext cx="5327461" cy="95410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en-US" sz="2800" b="0" i="0" u="none" strike="noStrike" kern="0" cap="none" spc="0" normalizeH="0" baseline="0" noProof="0" dirty="0" err="1">
                <a:ln>
                  <a:noFill/>
                </a:ln>
                <a:solidFill>
                  <a:schemeClr val="dk1"/>
                </a:solidFill>
                <a:effectLst/>
                <a:uLnTx/>
                <a:uFillTx/>
                <a:latin typeface="+mn-lt"/>
                <a:ea typeface="Calibri"/>
                <a:cs typeface="Calibri"/>
                <a:sym typeface="Calibri"/>
              </a:rPr>
              <a:t>Recomendación</a:t>
            </a:r>
            <a:r>
              <a:rPr kumimoji="0" lang="en-US" sz="2800" b="0" i="0" u="none" strike="noStrike" kern="0" cap="none" spc="0" normalizeH="0" baseline="0" noProof="0" dirty="0">
                <a:ln>
                  <a:noFill/>
                </a:ln>
                <a:solidFill>
                  <a:schemeClr val="dk1"/>
                </a:solidFill>
                <a:effectLst/>
                <a:uLnTx/>
                <a:uFillTx/>
                <a:latin typeface="+mn-lt"/>
                <a:ea typeface="Calibri"/>
                <a:cs typeface="Calibri"/>
                <a:sym typeface="Calibri"/>
              </a:rPr>
              <a:t> de causa superficial</a:t>
            </a:r>
          </a:p>
        </p:txBody>
      </p:sp>
    </p:spTree>
    <p:extLst>
      <p:ext uri="{BB962C8B-B14F-4D97-AF65-F5344CB8AC3E}">
        <p14:creationId xmlns:p14="http://schemas.microsoft.com/office/powerpoint/2010/main" val="27038575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3" name="Title 2">
            <a:extLst>
              <a:ext uri="{FF2B5EF4-FFF2-40B4-BE49-F238E27FC236}">
                <a16:creationId xmlns:a16="http://schemas.microsoft.com/office/drawing/2014/main" id="{045E5FEB-ABF4-6AE2-E4A7-1EDE63470D99}"/>
              </a:ext>
            </a:extLst>
          </p:cNvPr>
          <p:cNvSpPr txBox="1">
            <a:spLocks noGrp="1"/>
          </p:cNvSpPr>
          <p:nvPr>
            <p:ph type="title" idx="4294967295"/>
          </p:nvPr>
        </p:nvSpPr>
        <p:spPr>
          <a:xfrm>
            <a:off x="5719156" y="273369"/>
            <a:ext cx="6097904"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en-US" sz="2800" b="0" i="0" u="none" strike="noStrike" kern="0" cap="none" spc="0" normalizeH="0" baseline="0" noProof="0" dirty="0" err="1">
                <a:ln>
                  <a:noFill/>
                </a:ln>
                <a:solidFill>
                  <a:schemeClr val="dk1"/>
                </a:solidFill>
                <a:effectLst/>
                <a:uLnTx/>
                <a:uFillTx/>
                <a:latin typeface="+mj-lt"/>
                <a:ea typeface="Calibri"/>
                <a:cs typeface="Calibri"/>
                <a:sym typeface="Calibri"/>
              </a:rPr>
              <a:t>Reportar</a:t>
            </a:r>
            <a:r>
              <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rPr>
              <a:t> un </a:t>
            </a:r>
            <a:r>
              <a:rPr kumimoji="0" lang="en-US" sz="2800" b="0" i="0" u="none" strike="noStrike" kern="0" cap="none" spc="0" normalizeH="0" baseline="0" noProof="0" dirty="0" err="1">
                <a:ln>
                  <a:noFill/>
                </a:ln>
                <a:solidFill>
                  <a:schemeClr val="dk1"/>
                </a:solidFill>
                <a:effectLst/>
                <a:uLnTx/>
                <a:uFillTx/>
                <a:latin typeface="+mj-lt"/>
                <a:ea typeface="Calibri"/>
                <a:cs typeface="Calibri"/>
                <a:sym typeface="Calibri"/>
              </a:rPr>
              <a:t>Accidente</a:t>
            </a:r>
            <a:endPar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endParaRPr>
          </a:p>
        </p:txBody>
      </p:sp>
      <p:sp>
        <p:nvSpPr>
          <p:cNvPr id="104" name="Google Shape;104;p2"/>
          <p:cNvSpPr txBox="1"/>
          <p:nvPr/>
        </p:nvSpPr>
        <p:spPr>
          <a:xfrm>
            <a:off x="5719156" y="914895"/>
            <a:ext cx="6274351" cy="5042366"/>
          </a:xfrm>
          <a:prstGeom prst="rect">
            <a:avLst/>
          </a:prstGeom>
          <a:noFill/>
          <a:ln>
            <a:noFill/>
          </a:ln>
        </p:spPr>
        <p:txBody>
          <a:bodyPr spcFirstLastPara="1" wrap="square" lIns="91425" tIns="45700" rIns="91425" bIns="45700" anchor="t" anchorCtr="0">
            <a:spAutoFit/>
          </a:bodyPr>
          <a:lstStyle/>
          <a:p>
            <a:pPr lvl="1">
              <a:spcAft>
                <a:spcPts val="600"/>
              </a:spcAft>
            </a:pPr>
            <a:r>
              <a:rPr lang="es-US" sz="1500" dirty="0">
                <a:solidFill>
                  <a:srgbClr val="000000"/>
                </a:solidFill>
                <a:effectLst/>
                <a:latin typeface="+mn-lt"/>
                <a:ea typeface="Calibri" panose="020F0502020204030204" pitchFamily="34" charset="0"/>
                <a:cs typeface="Mangal" panose="02040503050203030202" pitchFamily="18" charset="0"/>
              </a:rPr>
              <a:t>Si el accidente resulta en una </a:t>
            </a:r>
            <a:r>
              <a:rPr lang="es-US" sz="1500" dirty="0">
                <a:solidFill>
                  <a:srgbClr val="000000"/>
                </a:solidFill>
                <a:effectLst/>
                <a:latin typeface="+mn-lt"/>
                <a:ea typeface="Calibri" panose="020F0502020204030204" pitchFamily="34" charset="0"/>
                <a:cs typeface="Mangal" panose="02040503050203030202" pitchFamily="18" charset="0"/>
                <a:hlinkClick r:id="rId3"/>
              </a:rPr>
              <a:t>lesión grave</a:t>
            </a:r>
            <a:r>
              <a:rPr lang="es-US" sz="1500" dirty="0">
                <a:solidFill>
                  <a:srgbClr val="000000"/>
                </a:solidFill>
                <a:effectLst/>
                <a:latin typeface="+mn-lt"/>
                <a:ea typeface="Calibri" panose="020F0502020204030204" pitchFamily="34" charset="0"/>
                <a:cs typeface="Mangal" panose="02040503050203030202" pitchFamily="18" charset="0"/>
              </a:rPr>
              <a:t>,</a:t>
            </a:r>
            <a:r>
              <a:rPr lang="es-US" sz="1500" baseline="30000" dirty="0">
                <a:solidFill>
                  <a:srgbClr val="000000"/>
                </a:solidFill>
                <a:effectLst/>
                <a:latin typeface="+mn-lt"/>
                <a:ea typeface="Calibri" panose="020F0502020204030204" pitchFamily="34" charset="0"/>
                <a:cs typeface="Mangal" panose="02040503050203030202" pitchFamily="18" charset="0"/>
              </a:rPr>
              <a:t> </a:t>
            </a:r>
            <a:r>
              <a:rPr lang="es-US" sz="1500" dirty="0">
                <a:solidFill>
                  <a:srgbClr val="000000"/>
                </a:solidFill>
                <a:effectLst/>
                <a:latin typeface="+mn-lt"/>
                <a:ea typeface="Calibri" panose="020F0502020204030204" pitchFamily="34" charset="0"/>
                <a:cs typeface="Mangal" panose="02040503050203030202" pitchFamily="18" charset="0"/>
              </a:rPr>
              <a:t>usted está </a:t>
            </a:r>
            <a:r>
              <a:rPr lang="es-US" sz="1500" dirty="0">
                <a:solidFill>
                  <a:srgbClr val="000000"/>
                </a:solidFill>
                <a:effectLst/>
                <a:latin typeface="+mn-lt"/>
                <a:ea typeface="Calibri" panose="020F0502020204030204" pitchFamily="34" charset="0"/>
                <a:cs typeface="Mangal" panose="02040503050203030202" pitchFamily="18" charset="0"/>
                <a:hlinkClick r:id="rId4"/>
              </a:rPr>
              <a:t>obligado</a:t>
            </a:r>
            <a:r>
              <a:rPr lang="es-US" sz="1500" baseline="30000" dirty="0">
                <a:solidFill>
                  <a:srgbClr val="000000"/>
                </a:solidFill>
                <a:effectLst/>
                <a:latin typeface="+mn-lt"/>
                <a:ea typeface="Calibri" panose="020F0502020204030204" pitchFamily="34" charset="0"/>
                <a:cs typeface="Mangal" panose="02040503050203030202" pitchFamily="18" charset="0"/>
              </a:rPr>
              <a:t> </a:t>
            </a:r>
            <a:r>
              <a:rPr lang="es-US" sz="1500" dirty="0">
                <a:solidFill>
                  <a:srgbClr val="000000"/>
                </a:solidFill>
                <a:effectLst/>
                <a:latin typeface="+mn-lt"/>
                <a:ea typeface="Calibri" panose="020F0502020204030204" pitchFamily="34" charset="0"/>
                <a:cs typeface="Mangal" panose="02040503050203030202" pitchFamily="18" charset="0"/>
              </a:rPr>
              <a:t>a informar a </a:t>
            </a:r>
            <a:r>
              <a:rPr lang="es-US" sz="1500" dirty="0" err="1">
                <a:solidFill>
                  <a:srgbClr val="000000"/>
                </a:solidFill>
                <a:effectLst/>
                <a:latin typeface="+mn-lt"/>
                <a:ea typeface="Calibri" panose="020F0502020204030204" pitchFamily="34" charset="0"/>
                <a:cs typeface="Mangal" panose="02040503050203030202" pitchFamily="18" charset="0"/>
              </a:rPr>
              <a:t>Oregon</a:t>
            </a:r>
            <a:r>
              <a:rPr lang="es-US" sz="1500" dirty="0">
                <a:solidFill>
                  <a:srgbClr val="000000"/>
                </a:solidFill>
                <a:effectLst/>
                <a:latin typeface="+mn-lt"/>
                <a:ea typeface="Calibri" panose="020F0502020204030204" pitchFamily="34" charset="0"/>
                <a:cs typeface="Mangal" panose="02040503050203030202" pitchFamily="18" charset="0"/>
              </a:rPr>
              <a:t> OSHA sobre los accidentes que provocan </a:t>
            </a:r>
            <a:r>
              <a:rPr lang="es-US" sz="1500" dirty="0">
                <a:solidFill>
                  <a:srgbClr val="000000"/>
                </a:solidFill>
                <a:effectLst/>
                <a:latin typeface="+mn-lt"/>
                <a:ea typeface="Calibri" panose="020F0502020204030204" pitchFamily="34" charset="0"/>
                <a:cs typeface="Mangal" panose="02040503050203030202" pitchFamily="18" charset="0"/>
                <a:hlinkClick r:id="rId3"/>
              </a:rPr>
              <a:t>muertes o lesiones</a:t>
            </a:r>
            <a:r>
              <a:rPr lang="es-US" sz="1500" dirty="0">
                <a:solidFill>
                  <a:srgbClr val="000000"/>
                </a:solidFill>
                <a:effectLst/>
                <a:latin typeface="+mn-lt"/>
                <a:ea typeface="Calibri" panose="020F0502020204030204" pitchFamily="34" charset="0"/>
                <a:cs typeface="Mangal" panose="02040503050203030202" pitchFamily="18" charset="0"/>
              </a:rPr>
              <a:t>. Los plazos de notificación comienzan en cuanto el representante del patrón tiene conocimiento del accidente y son los siguientes:</a:t>
            </a:r>
            <a:br>
              <a:rPr lang="es-US" sz="1500" dirty="0">
                <a:solidFill>
                  <a:srgbClr val="000000"/>
                </a:solidFill>
                <a:effectLst/>
                <a:latin typeface="+mn-lt"/>
                <a:ea typeface="Calibri" panose="020F0502020204030204" pitchFamily="34" charset="0"/>
                <a:cs typeface="Mangal" panose="02040503050203030202" pitchFamily="18" charset="0"/>
              </a:rPr>
            </a:br>
            <a:br>
              <a:rPr lang="en-US" sz="1000" dirty="0"/>
            </a:br>
            <a:r>
              <a:rPr lang="es-US" sz="1500" b="1" dirty="0">
                <a:solidFill>
                  <a:srgbClr val="000000"/>
                </a:solidFill>
                <a:effectLst/>
                <a:latin typeface="+mn-lt"/>
                <a:ea typeface="Calibri" panose="020F0502020204030204" pitchFamily="34" charset="0"/>
                <a:cs typeface="Mangal" panose="02040503050203030202" pitchFamily="18" charset="0"/>
              </a:rPr>
              <a:t>Dentro de las 8 horas</a:t>
            </a:r>
            <a:r>
              <a:rPr lang="es-US" sz="1500" dirty="0">
                <a:solidFill>
                  <a:srgbClr val="000000"/>
                </a:solidFill>
                <a:effectLst/>
                <a:latin typeface="+mn-lt"/>
                <a:ea typeface="Calibri" panose="020F0502020204030204" pitchFamily="34" charset="0"/>
                <a:cs typeface="Mangal" panose="02040503050203030202" pitchFamily="18" charset="0"/>
              </a:rPr>
              <a:t>:</a:t>
            </a:r>
            <a:endParaRPr lang="en-US" sz="1500" dirty="0">
              <a:effectLst/>
              <a:latin typeface="+mn-lt"/>
              <a:ea typeface="Calibri" panose="020F0502020204030204" pitchFamily="34" charset="0"/>
              <a:cs typeface="Mangal" panose="02040503050203030202" pitchFamily="18" charset="0"/>
            </a:endParaRPr>
          </a:p>
          <a:p>
            <a:pPr marL="342900" marR="0" lvl="0" indent="-342900" fontAlgn="base">
              <a:spcBef>
                <a:spcPts val="0"/>
              </a:spcBef>
              <a:spcAft>
                <a:spcPts val="600"/>
              </a:spcAft>
              <a:buSzPts val="1000"/>
              <a:buFont typeface="Symbol" pitchFamily="2" charset="2"/>
              <a:buChar char=""/>
              <a:tabLst>
                <a:tab pos="457200" algn="l"/>
              </a:tabLst>
            </a:pPr>
            <a:r>
              <a:rPr lang="es-US" sz="1500" dirty="0">
                <a:solidFill>
                  <a:srgbClr val="000000"/>
                </a:solidFill>
                <a:effectLst/>
                <a:latin typeface="+mn-lt"/>
                <a:ea typeface="Calibri" panose="020F0502020204030204" pitchFamily="34" charset="0"/>
                <a:cs typeface="Mangal" panose="02040503050203030202" pitchFamily="18" charset="0"/>
              </a:rPr>
              <a:t>Fatalidad*</a:t>
            </a:r>
            <a:endParaRPr lang="en-US" sz="1500" dirty="0">
              <a:solidFill>
                <a:srgbClr val="000000"/>
              </a:solidFill>
              <a:effectLst/>
              <a:latin typeface="+mn-lt"/>
              <a:ea typeface="Calibri" panose="020F0502020204030204" pitchFamily="34" charset="0"/>
              <a:cs typeface="Mangal" panose="02040503050203030202" pitchFamily="18" charset="0"/>
            </a:endParaRPr>
          </a:p>
          <a:p>
            <a:pPr marL="342900" marR="0" lvl="0" indent="-342900" fontAlgn="base">
              <a:spcBef>
                <a:spcPts val="0"/>
              </a:spcBef>
              <a:spcAft>
                <a:spcPts val="600"/>
              </a:spcAft>
              <a:buSzPts val="1000"/>
              <a:buFont typeface="Symbol" pitchFamily="2" charset="2"/>
              <a:buChar char=""/>
              <a:tabLst>
                <a:tab pos="457200" algn="l"/>
              </a:tabLst>
            </a:pPr>
            <a:r>
              <a:rPr lang="es-US" sz="1500" dirty="0">
                <a:solidFill>
                  <a:srgbClr val="000000"/>
                </a:solidFill>
                <a:effectLst/>
                <a:latin typeface="+mn-lt"/>
                <a:ea typeface="Calibri" panose="020F0502020204030204" pitchFamily="34" charset="0"/>
                <a:cs typeface="Mangal" panose="02040503050203030202" pitchFamily="18" charset="0"/>
              </a:rPr>
              <a:t>Catástrofe**</a:t>
            </a:r>
            <a:endParaRPr lang="en-US" sz="1500" dirty="0">
              <a:solidFill>
                <a:srgbClr val="000000"/>
              </a:solidFill>
              <a:effectLst/>
              <a:latin typeface="+mn-lt"/>
              <a:ea typeface="Calibri" panose="020F0502020204030204" pitchFamily="34" charset="0"/>
              <a:cs typeface="Mangal" panose="02040503050203030202" pitchFamily="18" charset="0"/>
            </a:endParaRPr>
          </a:p>
          <a:p>
            <a:pPr marL="0" marR="0">
              <a:spcBef>
                <a:spcPts val="0"/>
              </a:spcBef>
              <a:spcAft>
                <a:spcPts val="600"/>
              </a:spcAft>
            </a:pPr>
            <a:r>
              <a:rPr lang="es-US" sz="1500" b="1" dirty="0">
                <a:solidFill>
                  <a:srgbClr val="000000"/>
                </a:solidFill>
                <a:effectLst/>
                <a:latin typeface="+mn-lt"/>
                <a:ea typeface="Calibri" panose="020F0502020204030204" pitchFamily="34" charset="0"/>
                <a:cs typeface="Mangal" panose="02040503050203030202" pitchFamily="18" charset="0"/>
              </a:rPr>
              <a:t>Dentro de las 24 horas</a:t>
            </a:r>
            <a:r>
              <a:rPr lang="es-US" sz="1500" dirty="0">
                <a:solidFill>
                  <a:srgbClr val="000000"/>
                </a:solidFill>
                <a:effectLst/>
                <a:latin typeface="+mn-lt"/>
                <a:ea typeface="Calibri" panose="020F0502020204030204" pitchFamily="34" charset="0"/>
                <a:cs typeface="Mangal" panose="02040503050203030202" pitchFamily="18" charset="0"/>
              </a:rPr>
              <a:t>:</a:t>
            </a:r>
            <a:endParaRPr lang="en-US" sz="1500" dirty="0">
              <a:effectLst/>
              <a:latin typeface="+mn-lt"/>
              <a:ea typeface="Calibri" panose="020F0502020204030204" pitchFamily="34" charset="0"/>
              <a:cs typeface="Mangal" panose="02040503050203030202" pitchFamily="18" charset="0"/>
            </a:endParaRPr>
          </a:p>
          <a:p>
            <a:pPr marL="342900" marR="0" lvl="0" indent="-342900" fontAlgn="base">
              <a:spcBef>
                <a:spcPts val="0"/>
              </a:spcBef>
              <a:spcAft>
                <a:spcPts val="600"/>
              </a:spcAft>
              <a:buSzPts val="1000"/>
              <a:buFont typeface="Symbol" pitchFamily="2" charset="2"/>
              <a:buChar char=""/>
              <a:tabLst>
                <a:tab pos="457200" algn="l"/>
              </a:tabLst>
            </a:pPr>
            <a:r>
              <a:rPr lang="es-US" sz="1500" dirty="0">
                <a:solidFill>
                  <a:srgbClr val="000000"/>
                </a:solidFill>
                <a:effectLst/>
                <a:latin typeface="+mn-lt"/>
                <a:ea typeface="Calibri" panose="020F0502020204030204" pitchFamily="34" charset="0"/>
                <a:cs typeface="Mangal" panose="02040503050203030202" pitchFamily="18" charset="0"/>
              </a:rPr>
              <a:t>Todas las internaciones hospitalarias</a:t>
            </a:r>
            <a:endParaRPr lang="en-US" sz="1500" dirty="0">
              <a:solidFill>
                <a:srgbClr val="000000"/>
              </a:solidFill>
              <a:effectLst/>
              <a:latin typeface="+mn-lt"/>
              <a:ea typeface="Calibri" panose="020F0502020204030204" pitchFamily="34" charset="0"/>
              <a:cs typeface="Mangal" panose="02040503050203030202" pitchFamily="18" charset="0"/>
            </a:endParaRPr>
          </a:p>
          <a:p>
            <a:pPr marL="342900" marR="0" lvl="0" indent="-342900" fontAlgn="base">
              <a:spcBef>
                <a:spcPts val="0"/>
              </a:spcBef>
              <a:spcAft>
                <a:spcPts val="600"/>
              </a:spcAft>
              <a:buSzPts val="1000"/>
              <a:buFont typeface="Symbol" pitchFamily="2" charset="2"/>
              <a:buChar char=""/>
              <a:tabLst>
                <a:tab pos="457200" algn="l"/>
              </a:tabLst>
            </a:pPr>
            <a:r>
              <a:rPr lang="es-US" sz="1500" dirty="0">
                <a:solidFill>
                  <a:srgbClr val="000000"/>
                </a:solidFill>
                <a:effectLst/>
                <a:latin typeface="+mn-lt"/>
                <a:ea typeface="Calibri" panose="020F0502020204030204" pitchFamily="34" charset="0"/>
                <a:cs typeface="Mangal" panose="02040503050203030202" pitchFamily="18" charset="0"/>
              </a:rPr>
              <a:t>Amputaciones y avulsiones que incluyen la pérdida de hueso o cartílago, y la pérdida de un ojo</a:t>
            </a:r>
            <a:br>
              <a:rPr lang="es-US" sz="1500" dirty="0">
                <a:solidFill>
                  <a:srgbClr val="000000"/>
                </a:solidFill>
                <a:effectLst/>
                <a:latin typeface="+mn-lt"/>
                <a:ea typeface="Calibri" panose="020F0502020204030204" pitchFamily="34" charset="0"/>
                <a:cs typeface="Mangal" panose="02040503050203030202" pitchFamily="18" charset="0"/>
              </a:rPr>
            </a:br>
            <a:endParaRPr lang="en-US" sz="1000" dirty="0">
              <a:solidFill>
                <a:srgbClr val="000000"/>
              </a:solidFill>
              <a:effectLst/>
              <a:latin typeface="+mn-lt"/>
              <a:ea typeface="Calibri" panose="020F0502020204030204" pitchFamily="34" charset="0"/>
              <a:cs typeface="Mangal" panose="02040503050203030202" pitchFamily="18" charset="0"/>
            </a:endParaRPr>
          </a:p>
          <a:p>
            <a:pPr marL="0" marR="0">
              <a:spcBef>
                <a:spcPts val="0"/>
              </a:spcBef>
              <a:spcAft>
                <a:spcPts val="1000"/>
              </a:spcAft>
            </a:pPr>
            <a:r>
              <a:rPr lang="es-US" sz="1500" dirty="0">
                <a:solidFill>
                  <a:srgbClr val="000000"/>
                </a:solidFill>
                <a:effectLst/>
                <a:latin typeface="+mn-lt"/>
                <a:ea typeface="Calibri" panose="020F0502020204030204" pitchFamily="34" charset="0"/>
                <a:cs typeface="Mangal" panose="02040503050203030202" pitchFamily="18" charset="0"/>
              </a:rPr>
              <a:t>Para obtener más información, consulte los </a:t>
            </a:r>
            <a:r>
              <a:rPr lang="es-US" sz="1500" dirty="0">
                <a:solidFill>
                  <a:srgbClr val="000000"/>
                </a:solidFill>
                <a:effectLst/>
                <a:latin typeface="+mn-lt"/>
                <a:ea typeface="Calibri" panose="020F0502020204030204" pitchFamily="34" charset="0"/>
                <a:cs typeface="Mangal" panose="02040503050203030202" pitchFamily="18" charset="0"/>
                <a:hlinkClick r:id="rId5"/>
              </a:rPr>
              <a:t>recursos</a:t>
            </a:r>
            <a:r>
              <a:rPr lang="es-US" sz="1500" baseline="30000" dirty="0">
                <a:solidFill>
                  <a:srgbClr val="000000"/>
                </a:solidFill>
                <a:effectLst/>
                <a:latin typeface="+mn-lt"/>
                <a:ea typeface="Calibri" panose="020F0502020204030204" pitchFamily="34" charset="0"/>
                <a:cs typeface="Mangal" panose="02040503050203030202" pitchFamily="18" charset="0"/>
              </a:rPr>
              <a:t> </a:t>
            </a:r>
            <a:r>
              <a:rPr lang="es-US" sz="1500" dirty="0">
                <a:solidFill>
                  <a:srgbClr val="000000"/>
                </a:solidFill>
                <a:effectLst/>
                <a:latin typeface="+mn-lt"/>
                <a:ea typeface="Calibri" panose="020F0502020204030204" pitchFamily="34" charset="0"/>
                <a:cs typeface="Mangal" panose="02040503050203030202" pitchFamily="18" charset="0"/>
              </a:rPr>
              <a:t>de </a:t>
            </a:r>
            <a:r>
              <a:rPr lang="es-US" sz="1500" dirty="0" err="1">
                <a:solidFill>
                  <a:srgbClr val="000000"/>
                </a:solidFill>
                <a:effectLst/>
                <a:latin typeface="+mn-lt"/>
                <a:ea typeface="Calibri" panose="020F0502020204030204" pitchFamily="34" charset="0"/>
                <a:cs typeface="Mangal" panose="02040503050203030202" pitchFamily="18" charset="0"/>
              </a:rPr>
              <a:t>Oregon</a:t>
            </a:r>
            <a:r>
              <a:rPr lang="es-US" sz="1500" dirty="0">
                <a:solidFill>
                  <a:srgbClr val="000000"/>
                </a:solidFill>
                <a:effectLst/>
                <a:latin typeface="+mn-lt"/>
                <a:ea typeface="Calibri" panose="020F0502020204030204" pitchFamily="34" charset="0"/>
                <a:cs typeface="Mangal" panose="02040503050203030202" pitchFamily="18" charset="0"/>
              </a:rPr>
              <a:t> OSHA sobre las normas de notificación, incluido un </a:t>
            </a:r>
            <a:r>
              <a:rPr lang="es-US" sz="1500" dirty="0">
                <a:solidFill>
                  <a:srgbClr val="000000"/>
                </a:solidFill>
                <a:effectLst/>
                <a:latin typeface="+mn-lt"/>
                <a:ea typeface="Calibri" panose="020F0502020204030204" pitchFamily="34" charset="0"/>
                <a:cs typeface="Mangal" panose="02040503050203030202" pitchFamily="18" charset="0"/>
                <a:hlinkClick r:id="rId6"/>
              </a:rPr>
              <a:t>curso en línea</a:t>
            </a:r>
            <a:r>
              <a:rPr lang="es-US" sz="1500" dirty="0">
                <a:solidFill>
                  <a:srgbClr val="000000"/>
                </a:solidFill>
                <a:effectLst/>
                <a:latin typeface="+mn-lt"/>
                <a:ea typeface="Calibri" panose="020F0502020204030204" pitchFamily="34" charset="0"/>
                <a:cs typeface="Mangal" panose="02040503050203030202" pitchFamily="18" charset="0"/>
              </a:rPr>
              <a:t>.</a:t>
            </a:r>
            <a:br>
              <a:rPr lang="en-US" sz="1500" dirty="0"/>
            </a:br>
            <a:r>
              <a:rPr lang="es-US" sz="1500" i="1" dirty="0">
                <a:solidFill>
                  <a:srgbClr val="000000"/>
                </a:solidFill>
                <a:effectLst/>
                <a:latin typeface="+mj-lt"/>
                <a:ea typeface="Calibri" panose="020F0502020204030204" pitchFamily="34" charset="0"/>
                <a:cs typeface="Mangal" panose="02040503050203030202" pitchFamily="18" charset="0"/>
              </a:rPr>
              <a:t>*  </a:t>
            </a:r>
            <a:r>
              <a:rPr lang="es-US" sz="1500" i="1" dirty="0" err="1">
                <a:solidFill>
                  <a:srgbClr val="000000"/>
                </a:solidFill>
                <a:effectLst/>
                <a:latin typeface="+mj-lt"/>
                <a:ea typeface="Calibri" panose="020F0502020204030204" pitchFamily="34" charset="0"/>
                <a:cs typeface="Mangal" panose="02040503050203030202" pitchFamily="18" charset="0"/>
              </a:rPr>
              <a:t>Oregon</a:t>
            </a:r>
            <a:r>
              <a:rPr lang="es-US" sz="1500" i="1" dirty="0">
                <a:solidFill>
                  <a:srgbClr val="000000"/>
                </a:solidFill>
                <a:effectLst/>
                <a:latin typeface="+mj-lt"/>
                <a:ea typeface="Calibri" panose="020F0502020204030204" pitchFamily="34" charset="0"/>
                <a:cs typeface="Mangal" panose="02040503050203030202" pitchFamily="18" charset="0"/>
              </a:rPr>
              <a:t> OSHA investiga las muertes y algunas lesiones graves.</a:t>
            </a:r>
            <a:endParaRPr lang="en-US" sz="1500" i="1" dirty="0">
              <a:effectLst/>
              <a:latin typeface="+mj-lt"/>
              <a:ea typeface="Calibri" panose="020F0502020204030204" pitchFamily="34" charset="0"/>
              <a:cs typeface="Mangal" panose="02040503050203030202" pitchFamily="18" charset="0"/>
            </a:endParaRPr>
          </a:p>
          <a:p>
            <a:pPr marL="0" marR="0">
              <a:spcBef>
                <a:spcPts val="0"/>
              </a:spcBef>
              <a:spcAft>
                <a:spcPts val="1000"/>
              </a:spcAft>
            </a:pPr>
            <a:r>
              <a:rPr lang="es-US" sz="1500" i="1" dirty="0">
                <a:solidFill>
                  <a:srgbClr val="000000"/>
                </a:solidFill>
                <a:effectLst/>
                <a:latin typeface="+mj-lt"/>
                <a:ea typeface="Calibri" panose="020F0502020204030204" pitchFamily="34" charset="0"/>
                <a:cs typeface="Mangal" panose="02040503050203030202" pitchFamily="18" charset="0"/>
              </a:rPr>
              <a:t>** Una catástrofe consiste en 2 o más muertes, o 3 o más empleados hospitalizados por el mismo evento. </a:t>
            </a:r>
            <a:endParaRPr lang="en-US" sz="1500" i="1" dirty="0">
              <a:effectLst/>
              <a:latin typeface="+mj-lt"/>
              <a:ea typeface="Calibri" panose="020F0502020204030204" pitchFamily="34" charset="0"/>
              <a:cs typeface="Mangal" panose="02040503050203030202" pitchFamily="18" charset="0"/>
            </a:endParaRPr>
          </a:p>
        </p:txBody>
      </p:sp>
      <p:pic>
        <p:nvPicPr>
          <p:cNvPr id="5" name="Picture 4">
            <a:extLst>
              <a:ext uri="{FF2B5EF4-FFF2-40B4-BE49-F238E27FC236}">
                <a16:creationId xmlns:a16="http://schemas.microsoft.com/office/drawing/2014/main" id="{6E143AF3-E8FF-416F-B556-289745A78F0B}"/>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5518298" cy="5927622"/>
          </a:xfrm>
          <a:prstGeom prst="rect">
            <a:avLst/>
          </a:prstGeom>
        </p:spPr>
      </p:pic>
      <p:sp>
        <p:nvSpPr>
          <p:cNvPr id="8" name="Google Shape;102;p2">
            <a:extLst>
              <a:ext uri="{FF2B5EF4-FFF2-40B4-BE49-F238E27FC236}">
                <a16:creationId xmlns:a16="http://schemas.microsoft.com/office/drawing/2014/main" id="{B10AEAF6-A6AD-4787-B12C-C85AD44F6E35}"/>
              </a:ext>
            </a:extLst>
          </p:cNvPr>
          <p:cNvSpPr txBox="1"/>
          <p:nvPr/>
        </p:nvSpPr>
        <p:spPr>
          <a:xfrm>
            <a:off x="202629" y="5960955"/>
            <a:ext cx="7073659"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INVESTIGACIÓN DE ACCIDENTES: </a:t>
            </a:r>
            <a:r>
              <a:rPr lang="en-US" sz="2800" b="1" i="1" dirty="0" err="1">
                <a:solidFill>
                  <a:schemeClr val="lt1"/>
                </a:solidFill>
                <a:latin typeface="Verdana"/>
                <a:ea typeface="Verdana"/>
                <a:cs typeface="Verdana"/>
                <a:sym typeface="Verdana"/>
              </a:rPr>
              <a:t>Recopilar</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información</a:t>
            </a:r>
            <a:endParaRPr lang="en-US" sz="1400" b="0" i="0" u="none" strike="noStrike" cap="none" dirty="0">
              <a:solidFill>
                <a:srgbClr val="000000"/>
              </a:solidFill>
              <a:latin typeface="Arial"/>
              <a:ea typeface="Arial"/>
              <a:cs typeface="Arial"/>
              <a:sym typeface="Arial"/>
            </a:endParaRPr>
          </a:p>
        </p:txBody>
      </p:sp>
      <p:pic>
        <p:nvPicPr>
          <p:cNvPr id="7" name="Picture 6" descr="Módulo 1">
            <a:extLst>
              <a:ext uri="{FF2B5EF4-FFF2-40B4-BE49-F238E27FC236}">
                <a16:creationId xmlns:a16="http://schemas.microsoft.com/office/drawing/2014/main" id="{31DA1F48-814E-4FD1-BDE0-792D3998CAC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76437" y="5944191"/>
            <a:ext cx="3984776" cy="976661"/>
          </a:xfrm>
          <a:prstGeom prst="rect">
            <a:avLst/>
          </a:prstGeom>
        </p:spPr>
      </p:pic>
    </p:spTree>
    <p:extLst>
      <p:ext uri="{BB962C8B-B14F-4D97-AF65-F5344CB8AC3E}">
        <p14:creationId xmlns:p14="http://schemas.microsoft.com/office/powerpoint/2010/main" val="52316555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7" y="1511099"/>
            <a:ext cx="6288623" cy="3785611"/>
          </a:xfrm>
          <a:prstGeom prst="rect">
            <a:avLst/>
          </a:prstGeom>
          <a:noFill/>
          <a:ln>
            <a:noFill/>
          </a:ln>
        </p:spPr>
        <p:txBody>
          <a:bodyPr spcFirstLastPara="1" wrap="square" lIns="91425" tIns="45700" rIns="91425" bIns="45700" anchor="t" anchorCtr="0">
            <a:spAutoFit/>
          </a:bodyPr>
          <a:lstStyle/>
          <a:p>
            <a:r>
              <a:rPr lang="en-US" sz="1600" dirty="0"/>
              <a:t>Una </a:t>
            </a:r>
            <a:r>
              <a:rPr lang="en-US" sz="1600" dirty="0" err="1"/>
              <a:t>recomendación</a:t>
            </a:r>
            <a:r>
              <a:rPr lang="en-US" sz="1600" dirty="0"/>
              <a:t> de la </a:t>
            </a:r>
            <a:r>
              <a:rPr lang="en-US" sz="1600" dirty="0" err="1"/>
              <a:t>puesta</a:t>
            </a:r>
            <a:r>
              <a:rPr lang="en-US" sz="1600" dirty="0"/>
              <a:t> </a:t>
            </a:r>
            <a:r>
              <a:rPr lang="en-US" sz="1600" dirty="0" err="1"/>
              <a:t>en</a:t>
            </a:r>
            <a:r>
              <a:rPr lang="en-US" sz="1600" dirty="0"/>
              <a:t> </a:t>
            </a:r>
            <a:r>
              <a:rPr lang="en-US" sz="1600" dirty="0" err="1"/>
              <a:t>práctica</a:t>
            </a:r>
            <a:r>
              <a:rPr lang="en-US" sz="1600" dirty="0"/>
              <a:t> de la causa </a:t>
            </a:r>
            <a:r>
              <a:rPr lang="en-US" sz="1600" dirty="0" err="1"/>
              <a:t>raíz</a:t>
            </a:r>
            <a:r>
              <a:rPr lang="en-US" sz="1600" dirty="0"/>
              <a:t> que se </a:t>
            </a:r>
            <a:r>
              <a:rPr lang="en-US" sz="1600" dirty="0" err="1"/>
              <a:t>podría</a:t>
            </a:r>
            <a:r>
              <a:rPr lang="en-US" sz="1600" dirty="0"/>
              <a:t> </a:t>
            </a:r>
            <a:r>
              <a:rPr lang="en-US" sz="1600" dirty="0" err="1"/>
              <a:t>utilizar</a:t>
            </a:r>
            <a:r>
              <a:rPr lang="en-US" sz="1600" dirty="0"/>
              <a:t> </a:t>
            </a:r>
            <a:r>
              <a:rPr lang="en-US" sz="1600" dirty="0" err="1"/>
              <a:t>además</a:t>
            </a:r>
            <a:r>
              <a:rPr lang="en-US" sz="1600" dirty="0"/>
              <a:t> de la </a:t>
            </a:r>
            <a:r>
              <a:rPr lang="en-US" sz="1600" dirty="0" err="1"/>
              <a:t>recomendación</a:t>
            </a:r>
            <a:r>
              <a:rPr lang="en-US" sz="1600" dirty="0"/>
              <a:t> de la causa superficial anterior </a:t>
            </a:r>
            <a:r>
              <a:rPr lang="en-US" sz="1600" dirty="0" err="1"/>
              <a:t>puede</a:t>
            </a:r>
            <a:r>
              <a:rPr lang="en-US" sz="1600" dirty="0"/>
              <a:t> ser la </a:t>
            </a:r>
            <a:r>
              <a:rPr lang="en-US" sz="1600" dirty="0" err="1"/>
              <a:t>siguiente</a:t>
            </a:r>
            <a:r>
              <a:rPr lang="en-US" sz="1600" dirty="0"/>
              <a:t>:</a:t>
            </a:r>
          </a:p>
          <a:p>
            <a:endParaRPr lang="en-US" sz="1600" dirty="0"/>
          </a:p>
          <a:p>
            <a:r>
              <a:rPr lang="en-US" sz="1600" dirty="0" err="1"/>
              <a:t>Ponga</a:t>
            </a:r>
            <a:r>
              <a:rPr lang="en-US" sz="1600" dirty="0"/>
              <a:t> </a:t>
            </a:r>
            <a:r>
              <a:rPr lang="en-US" sz="1600" dirty="0" err="1"/>
              <a:t>en</a:t>
            </a:r>
            <a:r>
              <a:rPr lang="en-US" sz="1600" dirty="0"/>
              <a:t> </a:t>
            </a:r>
            <a:r>
              <a:rPr lang="en-US" sz="1600" dirty="0" err="1"/>
              <a:t>práctica</a:t>
            </a:r>
            <a:r>
              <a:rPr lang="en-US" sz="1600" dirty="0"/>
              <a:t> un </a:t>
            </a:r>
            <a:r>
              <a:rPr lang="en-US" sz="1600" dirty="0" err="1"/>
              <a:t>horario</a:t>
            </a:r>
            <a:r>
              <a:rPr lang="en-US" sz="1600" dirty="0"/>
              <a:t> de </a:t>
            </a:r>
            <a:r>
              <a:rPr lang="en-US" sz="1600" dirty="0" err="1"/>
              <a:t>capacitación</a:t>
            </a:r>
            <a:r>
              <a:rPr lang="en-US" sz="1600" dirty="0"/>
              <a:t> e </a:t>
            </a:r>
            <a:r>
              <a:rPr lang="en-US" sz="1600" dirty="0" err="1"/>
              <a:t>inspecciones</a:t>
            </a:r>
            <a:r>
              <a:rPr lang="en-US" sz="1600" dirty="0"/>
              <a:t> </a:t>
            </a:r>
            <a:r>
              <a:rPr lang="en-US" sz="1600" dirty="0" err="1"/>
              <a:t>semanales</a:t>
            </a:r>
            <a:r>
              <a:rPr lang="en-US" sz="1600" dirty="0"/>
              <a:t> con </a:t>
            </a:r>
            <a:r>
              <a:rPr lang="en-US" sz="1600" dirty="0" err="1"/>
              <a:t>documentación</a:t>
            </a:r>
            <a:r>
              <a:rPr lang="en-US" sz="1600" dirty="0"/>
              <a:t>; revise </a:t>
            </a:r>
            <a:r>
              <a:rPr lang="en-US" sz="1600" dirty="0" err="1"/>
              <a:t>periódicamente</a:t>
            </a:r>
            <a:r>
              <a:rPr lang="en-US" sz="1600" dirty="0"/>
              <a:t> </a:t>
            </a:r>
            <a:r>
              <a:rPr lang="en-US" sz="1600" dirty="0" err="1"/>
              <a:t>los</a:t>
            </a:r>
            <a:r>
              <a:rPr lang="en-US" sz="1600" dirty="0"/>
              <a:t> </a:t>
            </a:r>
            <a:r>
              <a:rPr lang="en-US" sz="1600" dirty="0" err="1"/>
              <a:t>principios</a:t>
            </a:r>
            <a:r>
              <a:rPr lang="en-US" sz="1600" dirty="0"/>
              <a:t> de </a:t>
            </a:r>
            <a:r>
              <a:rPr lang="en-US" sz="1600" dirty="0" err="1"/>
              <a:t>protección</a:t>
            </a:r>
            <a:r>
              <a:rPr lang="en-US" sz="1600" dirty="0"/>
              <a:t> de las </a:t>
            </a:r>
            <a:r>
              <a:rPr lang="en-US" sz="1600" dirty="0" err="1"/>
              <a:t>máquinas</a:t>
            </a:r>
            <a:r>
              <a:rPr lang="en-US" sz="1600" dirty="0"/>
              <a:t> para </a:t>
            </a:r>
            <a:r>
              <a:rPr lang="en-US" sz="1600" dirty="0" err="1"/>
              <a:t>todo</a:t>
            </a:r>
            <a:r>
              <a:rPr lang="en-US" sz="1600" dirty="0"/>
              <a:t> </a:t>
            </a:r>
            <a:r>
              <a:rPr lang="en-US" sz="1600" dirty="0" err="1"/>
              <a:t>el</a:t>
            </a:r>
            <a:r>
              <a:rPr lang="en-US" sz="1600" dirty="0"/>
              <a:t> personal de </a:t>
            </a:r>
            <a:r>
              <a:rPr lang="en-US" sz="1600" dirty="0" err="1"/>
              <a:t>mantenimiento</a:t>
            </a:r>
            <a:r>
              <a:rPr lang="en-US" sz="1600" dirty="0"/>
              <a:t>, </a:t>
            </a:r>
            <a:r>
              <a:rPr lang="en-US" sz="1600" dirty="0" err="1"/>
              <a:t>los</a:t>
            </a:r>
            <a:r>
              <a:rPr lang="en-US" sz="1600" dirty="0"/>
              <a:t> </a:t>
            </a:r>
            <a:r>
              <a:rPr lang="en-US" sz="1600" dirty="0" err="1"/>
              <a:t>empleados</a:t>
            </a:r>
            <a:r>
              <a:rPr lang="en-US" sz="1600" dirty="0"/>
              <a:t> </a:t>
            </a:r>
            <a:r>
              <a:rPr lang="en-US" sz="1600" dirty="0" err="1"/>
              <a:t>afectados</a:t>
            </a:r>
            <a:r>
              <a:rPr lang="en-US" sz="1600" dirty="0"/>
              <a:t> y </a:t>
            </a:r>
            <a:r>
              <a:rPr lang="en-US" sz="1600" dirty="0" err="1"/>
              <a:t>directivos</a:t>
            </a:r>
            <a:r>
              <a:rPr lang="en-US" sz="1600" dirty="0"/>
              <a:t>; rote a </a:t>
            </a:r>
            <a:r>
              <a:rPr lang="en-US" sz="1600" dirty="0" err="1"/>
              <a:t>los</a:t>
            </a:r>
            <a:r>
              <a:rPr lang="en-US" sz="1600" dirty="0"/>
              <a:t> </a:t>
            </a:r>
            <a:r>
              <a:rPr lang="en-US" sz="1600" dirty="0" err="1"/>
              <a:t>trabajadores</a:t>
            </a:r>
            <a:r>
              <a:rPr lang="en-US" sz="1600" dirty="0"/>
              <a:t> para que </a:t>
            </a:r>
            <a:r>
              <a:rPr lang="en-US" sz="1600" dirty="0" err="1"/>
              <a:t>todos</a:t>
            </a:r>
            <a:r>
              <a:rPr lang="en-US" sz="1600" dirty="0"/>
              <a:t> </a:t>
            </a:r>
            <a:r>
              <a:rPr lang="en-US" sz="1600" dirty="0" err="1"/>
              <a:t>participen</a:t>
            </a:r>
            <a:r>
              <a:rPr lang="en-US" sz="1600" dirty="0"/>
              <a:t> </a:t>
            </a:r>
            <a:r>
              <a:rPr lang="en-US" sz="1600" dirty="0" err="1"/>
              <a:t>en</a:t>
            </a:r>
            <a:r>
              <a:rPr lang="en-US" sz="1600" dirty="0"/>
              <a:t> la </a:t>
            </a:r>
            <a:r>
              <a:rPr lang="en-US" sz="1600" dirty="0" err="1"/>
              <a:t>capacitación</a:t>
            </a:r>
            <a:r>
              <a:rPr lang="en-US" sz="1600" dirty="0"/>
              <a:t> y las </a:t>
            </a:r>
            <a:r>
              <a:rPr lang="en-US" sz="1600" dirty="0" err="1"/>
              <a:t>inspecciones</a:t>
            </a:r>
            <a:r>
              <a:rPr lang="en-US" sz="1600" dirty="0"/>
              <a:t>, y </a:t>
            </a:r>
            <a:r>
              <a:rPr lang="en-US" sz="1600" dirty="0" err="1"/>
              <a:t>responsabilice</a:t>
            </a:r>
            <a:r>
              <a:rPr lang="en-US" sz="1600" dirty="0"/>
              <a:t> a </a:t>
            </a:r>
            <a:r>
              <a:rPr lang="en-US" sz="1600" dirty="0" err="1"/>
              <a:t>los</a:t>
            </a:r>
            <a:r>
              <a:rPr lang="en-US" sz="1600" dirty="0"/>
              <a:t> </a:t>
            </a:r>
            <a:r>
              <a:rPr lang="en-US" sz="1600" dirty="0" err="1"/>
              <a:t>supervisores</a:t>
            </a:r>
            <a:r>
              <a:rPr lang="en-US" sz="1600" dirty="0"/>
              <a:t>. </a:t>
            </a:r>
          </a:p>
          <a:p>
            <a:pPr marL="285750" indent="-285750">
              <a:buFont typeface="Arial" panose="020B0604020202020204" pitchFamily="34" charset="0"/>
              <a:buChar char="•"/>
            </a:pPr>
            <a:r>
              <a:rPr lang="en-US" sz="1600" dirty="0" err="1"/>
              <a:t>Inversión</a:t>
            </a:r>
            <a:r>
              <a:rPr lang="en-US" sz="1600" dirty="0"/>
              <a:t> </a:t>
            </a:r>
            <a:r>
              <a:rPr lang="en-US" sz="1600" dirty="0" err="1"/>
              <a:t>estimada</a:t>
            </a:r>
            <a:r>
              <a:rPr lang="en-US" sz="1600" dirty="0"/>
              <a:t>: $700.</a:t>
            </a:r>
          </a:p>
          <a:p>
            <a:endParaRPr lang="en-US" sz="1600" dirty="0"/>
          </a:p>
          <a:p>
            <a:r>
              <a:rPr lang="en-US" sz="1600" dirty="0"/>
              <a:t>¡</a:t>
            </a:r>
            <a:r>
              <a:rPr lang="en-US" sz="1600" dirty="0" err="1"/>
              <a:t>Estas</a:t>
            </a:r>
            <a:r>
              <a:rPr lang="en-US" sz="1600" dirty="0"/>
              <a:t> </a:t>
            </a:r>
            <a:r>
              <a:rPr lang="en-US" sz="1600" dirty="0" err="1"/>
              <a:t>recomendaciones</a:t>
            </a:r>
            <a:r>
              <a:rPr lang="en-US" sz="1600" dirty="0"/>
              <a:t> son </a:t>
            </a:r>
            <a:r>
              <a:rPr lang="en-US" sz="1600" dirty="0" err="1"/>
              <a:t>magníficas</a:t>
            </a:r>
            <a:r>
              <a:rPr lang="en-US" sz="1600" dirty="0"/>
              <a:t> y </a:t>
            </a:r>
            <a:r>
              <a:rPr lang="en-US" sz="1600" dirty="0" err="1"/>
              <a:t>además</a:t>
            </a:r>
            <a:r>
              <a:rPr lang="en-US" sz="1600" dirty="0"/>
              <a:t> </a:t>
            </a:r>
            <a:r>
              <a:rPr lang="en-US" sz="1600" dirty="0" err="1"/>
              <a:t>podemos</a:t>
            </a:r>
            <a:r>
              <a:rPr lang="en-US" sz="1600" dirty="0"/>
              <a:t> </a:t>
            </a:r>
            <a:r>
              <a:rPr lang="en-US" sz="1600" dirty="0" err="1"/>
              <a:t>agregar</a:t>
            </a:r>
            <a:r>
              <a:rPr lang="en-US" sz="1600" dirty="0"/>
              <a:t> </a:t>
            </a:r>
            <a:r>
              <a:rPr lang="en-US" sz="1600" dirty="0" err="1"/>
              <a:t>el</a:t>
            </a:r>
            <a:r>
              <a:rPr lang="en-US" sz="1600" dirty="0"/>
              <a:t> </a:t>
            </a:r>
            <a:r>
              <a:rPr lang="en-US" sz="1600" dirty="0" err="1"/>
              <a:t>aspecto</a:t>
            </a:r>
            <a:r>
              <a:rPr lang="en-US" sz="1600" dirty="0"/>
              <a:t> del </a:t>
            </a:r>
            <a:r>
              <a:rPr lang="en-US" sz="1600" dirty="0" err="1"/>
              <a:t>diseño</a:t>
            </a:r>
            <a:r>
              <a:rPr lang="en-US" sz="1600" dirty="0"/>
              <a:t> de las </a:t>
            </a:r>
            <a:r>
              <a:rPr lang="en-US" sz="1600" dirty="0" err="1"/>
              <a:t>causas</a:t>
            </a:r>
            <a:r>
              <a:rPr lang="en-US" sz="1600" dirty="0"/>
              <a:t> </a:t>
            </a:r>
            <a:r>
              <a:rPr lang="en-US" sz="1600" dirty="0" err="1"/>
              <a:t>raíz</a:t>
            </a:r>
            <a:r>
              <a:rPr lang="en-US" sz="1600" dirty="0"/>
              <a:t>! </a:t>
            </a:r>
            <a:r>
              <a:rPr lang="en-US" sz="1600" dirty="0" err="1"/>
              <a:t>Avancemos</a:t>
            </a:r>
            <a:r>
              <a:rPr lang="en-US" sz="1600" dirty="0"/>
              <a:t> un poco </a:t>
            </a:r>
            <a:r>
              <a:rPr lang="en-US" sz="1600" dirty="0" err="1"/>
              <a:t>más</a:t>
            </a:r>
            <a:r>
              <a:rPr lang="en-US" sz="1600" dirty="0"/>
              <a:t>...</a:t>
            </a:r>
          </a:p>
        </p:txBody>
      </p:sp>
      <p:pic>
        <p:nvPicPr>
          <p:cNvPr id="3" name="Picture 2" descr="Módulo 3">
            <a:extLst>
              <a:ext uri="{FF2B5EF4-FFF2-40B4-BE49-F238E27FC236}">
                <a16:creationId xmlns:a16="http://schemas.microsoft.com/office/drawing/2014/main" id="{AAE7EC66-FC62-47BD-AA47-C3242056D7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1893" y="5935440"/>
            <a:ext cx="4020478" cy="985411"/>
          </a:xfrm>
          <a:prstGeom prst="rect">
            <a:avLst/>
          </a:prstGeom>
        </p:spPr>
      </p:pic>
      <p:pic>
        <p:nvPicPr>
          <p:cNvPr id="5" name="Picture 4">
            <a:extLst>
              <a:ext uri="{FF2B5EF4-FFF2-40B4-BE49-F238E27FC236}">
                <a16:creationId xmlns:a16="http://schemas.microsoft.com/office/drawing/2014/main" id="{351B55D7-1D00-43E7-9B8B-C315A9A90DE3}"/>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9" y="0"/>
            <a:ext cx="5511808" cy="5920651"/>
          </a:xfrm>
          <a:prstGeom prst="rect">
            <a:avLst/>
          </a:prstGeom>
        </p:spPr>
      </p:pic>
      <p:sp>
        <p:nvSpPr>
          <p:cNvPr id="2" name="Google Shape;102;p2">
            <a:extLst>
              <a:ext uri="{FF2B5EF4-FFF2-40B4-BE49-F238E27FC236}">
                <a16:creationId xmlns:a16="http://schemas.microsoft.com/office/drawing/2014/main" id="{B9B8A906-403B-6E4F-0D57-446C3BB00422}"/>
              </a:ext>
            </a:extLst>
          </p:cNvPr>
          <p:cNvSpPr txBox="1"/>
          <p:nvPr/>
        </p:nvSpPr>
        <p:spPr>
          <a:xfrm>
            <a:off x="6746" y="5966784"/>
            <a:ext cx="7511405"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INVESTIGACIÓN DE ACCIDENTES: </a:t>
            </a:r>
            <a:br>
              <a:rPr lang="en-US" sz="2800" b="1" i="1" u="none" strike="noStrike" cap="none" dirty="0">
                <a:solidFill>
                  <a:schemeClr val="lt1"/>
                </a:solidFill>
                <a:latin typeface="Verdana"/>
                <a:ea typeface="Verdana"/>
                <a:cs typeface="Verdana"/>
                <a:sym typeface="Verdana"/>
              </a:rPr>
            </a:br>
            <a:r>
              <a:rPr lang="en-US" sz="2800" b="1" i="1" u="none" strike="noStrike" cap="none" dirty="0" err="1">
                <a:solidFill>
                  <a:schemeClr val="lt1"/>
                </a:solidFill>
                <a:latin typeface="Verdana"/>
                <a:ea typeface="Verdana"/>
                <a:cs typeface="Verdana"/>
                <a:sym typeface="Verdana"/>
              </a:rPr>
              <a:t>puesta</a:t>
            </a:r>
            <a:r>
              <a:rPr lang="en-US" sz="2800" b="1" i="1" u="none" strike="noStrike" cap="none" dirty="0">
                <a:solidFill>
                  <a:schemeClr val="lt1"/>
                </a:solidFill>
                <a:latin typeface="Verdana"/>
                <a:ea typeface="Verdana"/>
                <a:cs typeface="Verdana"/>
                <a:sym typeface="Verdana"/>
              </a:rPr>
              <a:t> </a:t>
            </a:r>
            <a:r>
              <a:rPr lang="en-US" sz="2800" b="1" i="1" u="none" strike="noStrike" cap="none" dirty="0" err="1">
                <a:solidFill>
                  <a:schemeClr val="lt1"/>
                </a:solidFill>
                <a:latin typeface="Verdana"/>
                <a:ea typeface="Verdana"/>
                <a:cs typeface="Verdana"/>
                <a:sym typeface="Verdana"/>
              </a:rPr>
              <a:t>en</a:t>
            </a:r>
            <a:r>
              <a:rPr lang="en-US" sz="2800" b="1" i="1" u="none" strike="noStrike" cap="none" dirty="0">
                <a:solidFill>
                  <a:schemeClr val="lt1"/>
                </a:solidFill>
                <a:latin typeface="Verdana"/>
                <a:ea typeface="Verdana"/>
                <a:cs typeface="Verdana"/>
                <a:sym typeface="Verdana"/>
              </a:rPr>
              <a:t> </a:t>
            </a:r>
            <a:r>
              <a:rPr lang="en-US" sz="2800" b="1" i="1" u="none" strike="noStrike" cap="none" dirty="0" err="1">
                <a:solidFill>
                  <a:schemeClr val="lt1"/>
                </a:solidFill>
                <a:latin typeface="Verdana"/>
                <a:ea typeface="Verdana"/>
                <a:cs typeface="Verdana"/>
                <a:sym typeface="Verdana"/>
              </a:rPr>
              <a:t>práctica</a:t>
            </a:r>
            <a:r>
              <a:rPr lang="en-US" sz="2800" b="1" i="1" u="none" strike="noStrike" cap="none" dirty="0">
                <a:solidFill>
                  <a:schemeClr val="lt1"/>
                </a:solidFill>
                <a:latin typeface="Verdana"/>
                <a:ea typeface="Verdana"/>
                <a:cs typeface="Verdana"/>
                <a:sym typeface="Verdana"/>
              </a:rPr>
              <a:t> de las </a:t>
            </a:r>
            <a:r>
              <a:rPr lang="en-US" sz="2800" b="1" i="1" u="none" strike="noStrike" cap="none" dirty="0" err="1">
                <a:solidFill>
                  <a:schemeClr val="lt1"/>
                </a:solidFill>
                <a:latin typeface="Verdana"/>
                <a:ea typeface="Verdana"/>
                <a:cs typeface="Verdana"/>
                <a:sym typeface="Verdana"/>
              </a:rPr>
              <a:t>soluciones</a:t>
            </a:r>
            <a:endParaRPr sz="1400" b="0" i="0" u="none" strike="noStrike" cap="none" dirty="0">
              <a:solidFill>
                <a:srgbClr val="000000"/>
              </a:solidFill>
              <a:latin typeface="Arial"/>
              <a:ea typeface="Arial"/>
              <a:cs typeface="Arial"/>
              <a:sym typeface="Arial"/>
            </a:endParaRPr>
          </a:p>
        </p:txBody>
      </p:sp>
      <p:sp>
        <p:nvSpPr>
          <p:cNvPr id="6" name="Title 5">
            <a:extLst>
              <a:ext uri="{FF2B5EF4-FFF2-40B4-BE49-F238E27FC236}">
                <a16:creationId xmlns:a16="http://schemas.microsoft.com/office/drawing/2014/main" id="{C81BDA13-CC6E-7DB3-C300-DB17F9C5262F}"/>
              </a:ext>
            </a:extLst>
          </p:cNvPr>
          <p:cNvSpPr txBox="1">
            <a:spLocks noGrp="1"/>
          </p:cNvSpPr>
          <p:nvPr>
            <p:ph type="title" idx="4294967295"/>
          </p:nvPr>
        </p:nvSpPr>
        <p:spPr>
          <a:xfrm>
            <a:off x="5791199" y="276069"/>
            <a:ext cx="5722143" cy="95410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en-US" sz="2800" b="0" i="0" u="none" strike="noStrike" kern="0" cap="none" spc="0" normalizeH="0" baseline="0" noProof="0" dirty="0" err="1">
                <a:ln>
                  <a:noFill/>
                </a:ln>
                <a:solidFill>
                  <a:schemeClr val="dk1"/>
                </a:solidFill>
                <a:effectLst/>
                <a:uLnTx/>
                <a:uFillTx/>
                <a:latin typeface="+mn-lt"/>
                <a:ea typeface="Calibri"/>
                <a:cs typeface="Calibri"/>
                <a:sym typeface="Calibri"/>
              </a:rPr>
              <a:t>Recomendación</a:t>
            </a:r>
            <a:r>
              <a:rPr kumimoji="0" lang="en-US" sz="2800" b="0" i="0" u="none" strike="noStrike" kern="0" cap="none" spc="0" normalizeH="0" baseline="0" noProof="0" dirty="0">
                <a:ln>
                  <a:noFill/>
                </a:ln>
                <a:solidFill>
                  <a:schemeClr val="dk1"/>
                </a:solidFill>
                <a:effectLst/>
                <a:uLnTx/>
                <a:uFillTx/>
                <a:latin typeface="+mn-lt"/>
                <a:ea typeface="Calibri"/>
                <a:cs typeface="Calibri"/>
                <a:sym typeface="Calibri"/>
              </a:rPr>
              <a:t> de la </a:t>
            </a:r>
            <a:r>
              <a:rPr kumimoji="0" lang="en-US" sz="2800" b="0" i="0" u="none" strike="noStrike" kern="0" cap="none" spc="0" normalizeH="0" baseline="0" noProof="0" dirty="0" err="1">
                <a:ln>
                  <a:noFill/>
                </a:ln>
                <a:solidFill>
                  <a:schemeClr val="dk1"/>
                </a:solidFill>
                <a:effectLst/>
                <a:uLnTx/>
                <a:uFillTx/>
                <a:latin typeface="+mn-lt"/>
                <a:ea typeface="Calibri"/>
                <a:cs typeface="Calibri"/>
                <a:sym typeface="Calibri"/>
              </a:rPr>
              <a:t>puesta</a:t>
            </a:r>
            <a:r>
              <a:rPr kumimoji="0" lang="en-US" sz="2800" b="0" i="0" u="none" strike="noStrike" kern="0" cap="none" spc="0" normalizeH="0" baseline="0" noProof="0" dirty="0">
                <a:ln>
                  <a:noFill/>
                </a:ln>
                <a:solidFill>
                  <a:schemeClr val="dk1"/>
                </a:solidFill>
                <a:effectLst/>
                <a:uLnTx/>
                <a:uFillTx/>
                <a:latin typeface="+mn-lt"/>
                <a:ea typeface="Calibri"/>
                <a:cs typeface="Calibri"/>
                <a:sym typeface="Calibri"/>
              </a:rPr>
              <a:t> </a:t>
            </a:r>
            <a:r>
              <a:rPr kumimoji="0" lang="en-US" sz="2800" b="0" i="0" u="none" strike="noStrike" kern="0" cap="none" spc="0" normalizeH="0" baseline="0" noProof="0" dirty="0" err="1">
                <a:ln>
                  <a:noFill/>
                </a:ln>
                <a:solidFill>
                  <a:schemeClr val="dk1"/>
                </a:solidFill>
                <a:effectLst/>
                <a:uLnTx/>
                <a:uFillTx/>
                <a:latin typeface="+mn-lt"/>
                <a:ea typeface="Calibri"/>
                <a:cs typeface="Calibri"/>
                <a:sym typeface="Calibri"/>
              </a:rPr>
              <a:t>en</a:t>
            </a:r>
            <a:r>
              <a:rPr kumimoji="0" lang="en-US" sz="2800" b="0" i="0" u="none" strike="noStrike" kern="0" cap="none" spc="0" normalizeH="0" baseline="0" noProof="0" dirty="0">
                <a:ln>
                  <a:noFill/>
                </a:ln>
                <a:solidFill>
                  <a:schemeClr val="dk1"/>
                </a:solidFill>
                <a:effectLst/>
                <a:uLnTx/>
                <a:uFillTx/>
                <a:latin typeface="+mn-lt"/>
                <a:ea typeface="Calibri"/>
                <a:cs typeface="Calibri"/>
                <a:sym typeface="Calibri"/>
              </a:rPr>
              <a:t> </a:t>
            </a:r>
            <a:r>
              <a:rPr kumimoji="0" lang="en-US" sz="2800" b="0" i="0" u="none" strike="noStrike" kern="0" cap="none" spc="0" normalizeH="0" baseline="0" noProof="0" dirty="0" err="1">
                <a:ln>
                  <a:noFill/>
                </a:ln>
                <a:solidFill>
                  <a:schemeClr val="dk1"/>
                </a:solidFill>
                <a:effectLst/>
                <a:uLnTx/>
                <a:uFillTx/>
                <a:latin typeface="+mn-lt"/>
                <a:ea typeface="Calibri"/>
                <a:cs typeface="Calibri"/>
                <a:sym typeface="Calibri"/>
              </a:rPr>
              <a:t>práctica</a:t>
            </a:r>
            <a:r>
              <a:rPr kumimoji="0" lang="en-US" sz="2800" b="0" i="0" u="none" strike="noStrike" kern="0" cap="none" spc="0" normalizeH="0" baseline="0" noProof="0" dirty="0">
                <a:ln>
                  <a:noFill/>
                </a:ln>
                <a:solidFill>
                  <a:schemeClr val="dk1"/>
                </a:solidFill>
                <a:effectLst/>
                <a:uLnTx/>
                <a:uFillTx/>
                <a:latin typeface="+mn-lt"/>
                <a:ea typeface="Calibri"/>
                <a:cs typeface="Calibri"/>
                <a:sym typeface="Calibri"/>
              </a:rPr>
              <a:t> de la causa </a:t>
            </a:r>
            <a:r>
              <a:rPr kumimoji="0" lang="en-US" sz="2800" b="0" i="0" u="none" strike="noStrike" kern="0" cap="none" spc="0" normalizeH="0" baseline="0" noProof="0" dirty="0" err="1">
                <a:ln>
                  <a:noFill/>
                </a:ln>
                <a:solidFill>
                  <a:schemeClr val="dk1"/>
                </a:solidFill>
                <a:effectLst/>
                <a:uLnTx/>
                <a:uFillTx/>
                <a:latin typeface="+mn-lt"/>
                <a:ea typeface="Calibri"/>
                <a:cs typeface="Calibri"/>
                <a:sym typeface="Calibri"/>
              </a:rPr>
              <a:t>raíz</a:t>
            </a:r>
            <a:endParaRPr kumimoji="0" lang="en-US" sz="2800" b="0" i="0" u="none" strike="noStrike" kern="0" cap="none" spc="0" normalizeH="0" baseline="0" noProof="0" dirty="0">
              <a:ln>
                <a:noFill/>
              </a:ln>
              <a:solidFill>
                <a:schemeClr val="dk1"/>
              </a:solidFill>
              <a:effectLst/>
              <a:uLnTx/>
              <a:uFillTx/>
              <a:latin typeface="+mn-lt"/>
              <a:ea typeface="Calibri"/>
              <a:cs typeface="Calibri"/>
              <a:sym typeface="Calibri"/>
            </a:endParaRPr>
          </a:p>
        </p:txBody>
      </p:sp>
    </p:spTree>
    <p:extLst>
      <p:ext uri="{BB962C8B-B14F-4D97-AF65-F5344CB8AC3E}">
        <p14:creationId xmlns:p14="http://schemas.microsoft.com/office/powerpoint/2010/main" val="52794681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7" y="1244399"/>
            <a:ext cx="6288623" cy="4247276"/>
          </a:xfrm>
          <a:prstGeom prst="rect">
            <a:avLst/>
          </a:prstGeom>
          <a:noFill/>
          <a:ln>
            <a:noFill/>
          </a:ln>
        </p:spPr>
        <p:txBody>
          <a:bodyPr spcFirstLastPara="1" wrap="square" lIns="91425" tIns="45700" rIns="91425" bIns="45700" anchor="t" anchorCtr="0">
            <a:spAutoFit/>
          </a:bodyPr>
          <a:lstStyle/>
          <a:p>
            <a:r>
              <a:rPr lang="en-US" sz="1500" dirty="0"/>
              <a:t>La </a:t>
            </a:r>
            <a:r>
              <a:rPr lang="en-US" sz="1500" dirty="0" err="1"/>
              <a:t>solución</a:t>
            </a:r>
            <a:r>
              <a:rPr lang="en-US" sz="1500" dirty="0"/>
              <a:t> de </a:t>
            </a:r>
            <a:r>
              <a:rPr lang="en-US" sz="1500" dirty="0" err="1"/>
              <a:t>los</a:t>
            </a:r>
            <a:r>
              <a:rPr lang="en-US" sz="1500" dirty="0"/>
              <a:t> puntos </a:t>
            </a:r>
            <a:r>
              <a:rPr lang="en-US" sz="1500" dirty="0" err="1"/>
              <a:t>débiles</a:t>
            </a:r>
            <a:r>
              <a:rPr lang="en-US" sz="1500" dirty="0"/>
              <a:t> de la </a:t>
            </a:r>
            <a:r>
              <a:rPr lang="en-US" sz="1500" dirty="0" err="1"/>
              <a:t>puesta</a:t>
            </a:r>
            <a:r>
              <a:rPr lang="en-US" sz="1500" dirty="0"/>
              <a:t> </a:t>
            </a:r>
            <a:r>
              <a:rPr lang="en-US" sz="1500" dirty="0" err="1"/>
              <a:t>en</a:t>
            </a:r>
            <a:r>
              <a:rPr lang="en-US" sz="1500" dirty="0"/>
              <a:t> </a:t>
            </a:r>
            <a:r>
              <a:rPr lang="en-US" sz="1500" dirty="0" err="1"/>
              <a:t>práctica</a:t>
            </a:r>
            <a:r>
              <a:rPr lang="en-US" sz="1500" dirty="0"/>
              <a:t> del </a:t>
            </a:r>
            <a:r>
              <a:rPr lang="en-US" sz="1500" dirty="0" err="1"/>
              <a:t>sistema</a:t>
            </a:r>
            <a:r>
              <a:rPr lang="en-US" sz="1500" dirty="0"/>
              <a:t> de </a:t>
            </a:r>
            <a:r>
              <a:rPr lang="en-US" sz="1500" dirty="0" err="1"/>
              <a:t>seguridad</a:t>
            </a:r>
            <a:r>
              <a:rPr lang="en-US" sz="1500" dirty="0"/>
              <a:t> se </a:t>
            </a:r>
            <a:r>
              <a:rPr lang="en-US" sz="1500" dirty="0" err="1"/>
              <a:t>logra</a:t>
            </a:r>
            <a:r>
              <a:rPr lang="en-US" sz="1500" dirty="0"/>
              <a:t> al </a:t>
            </a:r>
            <a:r>
              <a:rPr lang="en-US" sz="1500" dirty="0" err="1"/>
              <a:t>mejorar</a:t>
            </a:r>
            <a:r>
              <a:rPr lang="en-US" sz="1500" dirty="0"/>
              <a:t> </a:t>
            </a:r>
            <a:r>
              <a:rPr lang="en-US" sz="1500" dirty="0" err="1"/>
              <a:t>el</a:t>
            </a:r>
            <a:r>
              <a:rPr lang="en-US" sz="1500" dirty="0"/>
              <a:t> </a:t>
            </a:r>
            <a:r>
              <a:rPr lang="en-US" sz="1500" dirty="0" err="1"/>
              <a:t>diseño</a:t>
            </a:r>
            <a:r>
              <a:rPr lang="en-US" sz="1500" dirty="0"/>
              <a:t> del </a:t>
            </a:r>
            <a:r>
              <a:rPr lang="en-US" sz="1500" dirty="0" err="1"/>
              <a:t>sistema</a:t>
            </a:r>
            <a:r>
              <a:rPr lang="en-US" sz="1500" dirty="0"/>
              <a:t> de </a:t>
            </a:r>
            <a:r>
              <a:rPr lang="en-US" sz="1500" dirty="0" err="1"/>
              <a:t>seguridad</a:t>
            </a:r>
            <a:r>
              <a:rPr lang="en-US" sz="1500" dirty="0"/>
              <a:t>. </a:t>
            </a:r>
            <a:r>
              <a:rPr lang="en-US" sz="1500" dirty="0" err="1"/>
              <a:t>Estas</a:t>
            </a:r>
            <a:r>
              <a:rPr lang="en-US" sz="1500" dirty="0"/>
              <a:t> </a:t>
            </a:r>
            <a:r>
              <a:rPr lang="en-US" sz="1500" dirty="0" err="1"/>
              <a:t>recomendaciones</a:t>
            </a:r>
            <a:r>
              <a:rPr lang="en-US" sz="1500" dirty="0"/>
              <a:t> </a:t>
            </a:r>
            <a:r>
              <a:rPr lang="en-US" sz="1500" dirty="0" err="1"/>
              <a:t>abordan</a:t>
            </a:r>
            <a:r>
              <a:rPr lang="en-US" sz="1500" dirty="0"/>
              <a:t> las </a:t>
            </a:r>
            <a:r>
              <a:rPr lang="en-US" sz="1500" dirty="0" err="1"/>
              <a:t>mejoras</a:t>
            </a:r>
            <a:r>
              <a:rPr lang="en-US" sz="1500" dirty="0"/>
              <a:t> o </a:t>
            </a:r>
            <a:r>
              <a:rPr lang="en-US" sz="1500" dirty="0" err="1"/>
              <a:t>adiciones</a:t>
            </a:r>
            <a:r>
              <a:rPr lang="en-US" sz="1500" dirty="0"/>
              <a:t> a </a:t>
            </a:r>
            <a:r>
              <a:rPr lang="en-US" sz="1500" dirty="0" err="1"/>
              <a:t>su</a:t>
            </a:r>
            <a:r>
              <a:rPr lang="en-US" sz="1500" dirty="0"/>
              <a:t> </a:t>
            </a:r>
            <a:r>
              <a:rPr lang="en-US" sz="1500" dirty="0" err="1"/>
              <a:t>sistema</a:t>
            </a:r>
            <a:r>
              <a:rPr lang="en-US" sz="1500" dirty="0"/>
              <a:t> de </a:t>
            </a:r>
            <a:r>
              <a:rPr lang="en-US" sz="1500" dirty="0" err="1"/>
              <a:t>gestión</a:t>
            </a:r>
            <a:r>
              <a:rPr lang="en-US" sz="1500" dirty="0"/>
              <a:t> de la </a:t>
            </a:r>
            <a:r>
              <a:rPr lang="en-US" sz="1500" dirty="0" err="1"/>
              <a:t>seguridad</a:t>
            </a:r>
            <a:r>
              <a:rPr lang="en-US" sz="1500" dirty="0"/>
              <a:t> </a:t>
            </a:r>
            <a:r>
              <a:rPr lang="en-US" sz="1500" dirty="0" err="1"/>
              <a:t>por</a:t>
            </a:r>
            <a:r>
              <a:rPr lang="en-US" sz="1500" dirty="0"/>
              <a:t> </a:t>
            </a:r>
            <a:r>
              <a:rPr lang="en-US" sz="1500" dirty="0" err="1"/>
              <a:t>escrito</a:t>
            </a:r>
            <a:r>
              <a:rPr lang="en-US" sz="1500" dirty="0"/>
              <a:t> para </a:t>
            </a:r>
            <a:r>
              <a:rPr lang="en-US" sz="1500" dirty="0" err="1"/>
              <a:t>corregir</a:t>
            </a:r>
            <a:r>
              <a:rPr lang="en-US" sz="1500" dirty="0"/>
              <a:t> las </a:t>
            </a:r>
            <a:r>
              <a:rPr lang="en-US" sz="1500" dirty="0" err="1"/>
              <a:t>políticas</a:t>
            </a:r>
            <a:r>
              <a:rPr lang="en-US" sz="1500" dirty="0"/>
              <a:t> </a:t>
            </a:r>
            <a:r>
              <a:rPr lang="en-US" sz="1500" dirty="0" err="1"/>
              <a:t>débiles</a:t>
            </a:r>
            <a:r>
              <a:rPr lang="en-US" sz="1500" dirty="0"/>
              <a:t> o </a:t>
            </a:r>
            <a:r>
              <a:rPr lang="en-US" sz="1500" dirty="0" err="1"/>
              <a:t>ausentes</a:t>
            </a:r>
            <a:r>
              <a:rPr lang="en-US" sz="1500" dirty="0"/>
              <a:t> que, </a:t>
            </a:r>
            <a:r>
              <a:rPr lang="en-US" sz="1500" dirty="0" err="1"/>
              <a:t>en</a:t>
            </a:r>
            <a:r>
              <a:rPr lang="en-US" sz="1500" dirty="0"/>
              <a:t> </a:t>
            </a:r>
            <a:r>
              <a:rPr lang="en-US" sz="1500" dirty="0" err="1"/>
              <a:t>última</a:t>
            </a:r>
            <a:r>
              <a:rPr lang="en-US" sz="1500" dirty="0"/>
              <a:t> </a:t>
            </a:r>
            <a:r>
              <a:rPr lang="en-US" sz="1500" dirty="0" err="1"/>
              <a:t>instancia</a:t>
            </a:r>
            <a:r>
              <a:rPr lang="en-US" sz="1500" dirty="0"/>
              <a:t>, </a:t>
            </a:r>
            <a:r>
              <a:rPr lang="en-US" sz="1500" dirty="0" err="1"/>
              <a:t>permitieron</a:t>
            </a:r>
            <a:r>
              <a:rPr lang="en-US" sz="1500" dirty="0"/>
              <a:t> la </a:t>
            </a:r>
            <a:r>
              <a:rPr lang="en-US" sz="1500" dirty="0" err="1"/>
              <a:t>existencia</a:t>
            </a:r>
            <a:r>
              <a:rPr lang="en-US" sz="1500" dirty="0"/>
              <a:t> de las </a:t>
            </a:r>
            <a:r>
              <a:rPr lang="en-US" sz="1500" dirty="0" err="1"/>
              <a:t>condiciones</a:t>
            </a:r>
            <a:r>
              <a:rPr lang="en-US" sz="1500" dirty="0"/>
              <a:t> del </a:t>
            </a:r>
            <a:r>
              <a:rPr lang="en-US" sz="1500" dirty="0" err="1"/>
              <a:t>accidente</a:t>
            </a:r>
            <a:r>
              <a:rPr lang="en-US" sz="1500" dirty="0"/>
              <a:t>. La </a:t>
            </a:r>
            <a:r>
              <a:rPr lang="en-US" sz="1500" dirty="0" err="1"/>
              <a:t>recomendación</a:t>
            </a:r>
            <a:r>
              <a:rPr lang="en-US" sz="1500" dirty="0"/>
              <a:t> </a:t>
            </a:r>
            <a:r>
              <a:rPr lang="en-US" sz="1500" dirty="0" err="1"/>
              <a:t>podría</a:t>
            </a:r>
            <a:r>
              <a:rPr lang="en-US" sz="1500" dirty="0"/>
              <a:t> ser </a:t>
            </a:r>
            <a:r>
              <a:rPr lang="en-US" sz="1500" dirty="0" err="1"/>
              <a:t>así</a:t>
            </a:r>
            <a:r>
              <a:rPr lang="en-US" sz="1500" dirty="0"/>
              <a:t>: </a:t>
            </a:r>
          </a:p>
          <a:p>
            <a:endParaRPr lang="en-US" sz="1500" dirty="0"/>
          </a:p>
          <a:p>
            <a:r>
              <a:rPr lang="en-US" sz="1500" dirty="0"/>
              <a:t>Revise y </a:t>
            </a:r>
            <a:r>
              <a:rPr lang="en-US" sz="1500" dirty="0" err="1"/>
              <a:t>mejore</a:t>
            </a:r>
            <a:r>
              <a:rPr lang="en-US" sz="1500" dirty="0"/>
              <a:t> </a:t>
            </a:r>
            <a:r>
              <a:rPr lang="en-US" sz="1500" dirty="0" err="1"/>
              <a:t>el</a:t>
            </a:r>
            <a:r>
              <a:rPr lang="en-US" sz="1500" dirty="0"/>
              <a:t> plan de </a:t>
            </a:r>
            <a:r>
              <a:rPr lang="en-US" sz="1500" dirty="0" err="1"/>
              <a:t>capacitación</a:t>
            </a:r>
            <a:r>
              <a:rPr lang="en-US" sz="1500" dirty="0"/>
              <a:t> </a:t>
            </a:r>
            <a:r>
              <a:rPr lang="en-US" sz="1500" dirty="0" err="1"/>
              <a:t>en</a:t>
            </a:r>
            <a:r>
              <a:rPr lang="en-US" sz="1500" dirty="0"/>
              <a:t> </a:t>
            </a:r>
            <a:r>
              <a:rPr lang="en-US" sz="1500" dirty="0" err="1"/>
              <a:t>materia</a:t>
            </a:r>
            <a:r>
              <a:rPr lang="en-US" sz="1500" dirty="0"/>
              <a:t> de </a:t>
            </a:r>
            <a:r>
              <a:rPr lang="en-US" sz="1500" dirty="0" err="1"/>
              <a:t>seguridad</a:t>
            </a:r>
            <a:r>
              <a:rPr lang="en-US" sz="1500" dirty="0"/>
              <a:t> para </a:t>
            </a:r>
            <a:r>
              <a:rPr lang="en-US" sz="1500" dirty="0" err="1"/>
              <a:t>garantizar</a:t>
            </a:r>
            <a:r>
              <a:rPr lang="en-US" sz="1500" dirty="0"/>
              <a:t> que </a:t>
            </a:r>
            <a:r>
              <a:rPr lang="en-US" sz="1500" dirty="0" err="1"/>
              <a:t>incluya</a:t>
            </a:r>
            <a:r>
              <a:rPr lang="en-US" sz="1500" dirty="0"/>
              <a:t> </a:t>
            </a:r>
            <a:r>
              <a:rPr lang="en-US" sz="1500" dirty="0" err="1"/>
              <a:t>los</a:t>
            </a:r>
            <a:r>
              <a:rPr lang="en-US" sz="1500" dirty="0"/>
              <a:t> </a:t>
            </a:r>
            <a:r>
              <a:rPr lang="en-US" sz="1500" dirty="0" err="1"/>
              <a:t>procedimientos</a:t>
            </a:r>
            <a:r>
              <a:rPr lang="en-US" sz="1500" dirty="0"/>
              <a:t> de </a:t>
            </a:r>
            <a:r>
              <a:rPr lang="en-US" sz="1500" dirty="0" err="1"/>
              <a:t>protección</a:t>
            </a:r>
            <a:r>
              <a:rPr lang="en-US" sz="1500" dirty="0"/>
              <a:t> de las </a:t>
            </a:r>
            <a:r>
              <a:rPr lang="en-US" sz="1500" dirty="0" err="1"/>
              <a:t>máquinas</a:t>
            </a:r>
            <a:r>
              <a:rPr lang="en-US" sz="1500" dirty="0"/>
              <a:t>, </a:t>
            </a:r>
            <a:r>
              <a:rPr lang="en-US" sz="1500" dirty="0" err="1"/>
              <a:t>bloqueo</a:t>
            </a:r>
            <a:r>
              <a:rPr lang="en-US" sz="1500" dirty="0"/>
              <a:t> y </a:t>
            </a:r>
            <a:r>
              <a:rPr lang="en-US" sz="1500" dirty="0" err="1"/>
              <a:t>etiquetado</a:t>
            </a:r>
            <a:r>
              <a:rPr lang="en-US" sz="1500" dirty="0"/>
              <a:t>, y </a:t>
            </a:r>
            <a:r>
              <a:rPr lang="en-US" sz="1500" dirty="0" err="1"/>
              <a:t>notificación</a:t>
            </a:r>
            <a:r>
              <a:rPr lang="en-US" sz="1500" dirty="0"/>
              <a:t> de </a:t>
            </a:r>
            <a:r>
              <a:rPr lang="en-US" sz="1500" dirty="0" err="1"/>
              <a:t>riesgos</a:t>
            </a:r>
            <a:r>
              <a:rPr lang="en-US" sz="1500" dirty="0"/>
              <a:t>; </a:t>
            </a:r>
            <a:r>
              <a:rPr lang="en-US" sz="1500" dirty="0" err="1"/>
              <a:t>elabore</a:t>
            </a:r>
            <a:r>
              <a:rPr lang="en-US" sz="1500" dirty="0"/>
              <a:t> o revise la </a:t>
            </a:r>
            <a:r>
              <a:rPr lang="en-US" sz="1500" dirty="0" err="1"/>
              <a:t>política</a:t>
            </a:r>
            <a:r>
              <a:rPr lang="en-US" sz="1500" dirty="0"/>
              <a:t> para </a:t>
            </a:r>
            <a:r>
              <a:rPr lang="en-US" sz="1500" dirty="0" err="1"/>
              <a:t>garantizar</a:t>
            </a:r>
            <a:r>
              <a:rPr lang="en-US" sz="1500" dirty="0"/>
              <a:t> que </a:t>
            </a:r>
            <a:r>
              <a:rPr lang="en-US" sz="1500" dirty="0" err="1"/>
              <a:t>los</a:t>
            </a:r>
            <a:r>
              <a:rPr lang="en-US" sz="1500" dirty="0"/>
              <a:t> </a:t>
            </a:r>
            <a:r>
              <a:rPr lang="en-US" sz="1500" dirty="0" err="1"/>
              <a:t>directivos</a:t>
            </a:r>
            <a:r>
              <a:rPr lang="en-US" sz="1500" dirty="0"/>
              <a:t> </a:t>
            </a:r>
            <a:r>
              <a:rPr lang="en-US" sz="1500" dirty="0" err="1"/>
              <a:t>reciban</a:t>
            </a:r>
            <a:r>
              <a:rPr lang="en-US" sz="1500" dirty="0"/>
              <a:t> la </a:t>
            </a:r>
            <a:r>
              <a:rPr lang="en-US" sz="1500" dirty="0" err="1"/>
              <a:t>capacitación</a:t>
            </a:r>
            <a:r>
              <a:rPr lang="en-US" sz="1500" dirty="0"/>
              <a:t> y </a:t>
            </a:r>
            <a:r>
              <a:rPr lang="en-US" sz="1500" dirty="0" err="1"/>
              <a:t>los</a:t>
            </a:r>
            <a:r>
              <a:rPr lang="en-US" sz="1500" dirty="0"/>
              <a:t> </a:t>
            </a:r>
            <a:r>
              <a:rPr lang="en-US" sz="1500" dirty="0" err="1"/>
              <a:t>recursos</a:t>
            </a:r>
            <a:r>
              <a:rPr lang="en-US" sz="1500" dirty="0"/>
              <a:t> </a:t>
            </a:r>
            <a:r>
              <a:rPr lang="en-US" sz="1500" dirty="0" err="1"/>
              <a:t>necesarios</a:t>
            </a:r>
            <a:r>
              <a:rPr lang="en-US" sz="1500" dirty="0"/>
              <a:t> para </a:t>
            </a:r>
            <a:r>
              <a:rPr lang="en-US" sz="1500" dirty="0" err="1"/>
              <a:t>garantizar</a:t>
            </a:r>
            <a:r>
              <a:rPr lang="en-US" sz="1500" dirty="0"/>
              <a:t> que la </a:t>
            </a:r>
            <a:r>
              <a:rPr lang="en-US" sz="1500" dirty="0" err="1"/>
              <a:t>aplicación</a:t>
            </a:r>
            <a:r>
              <a:rPr lang="en-US" sz="1500" dirty="0"/>
              <a:t> de la ley se </a:t>
            </a:r>
            <a:r>
              <a:rPr lang="en-US" sz="1500" dirty="0" err="1"/>
              <a:t>lleve</a:t>
            </a:r>
            <a:r>
              <a:rPr lang="en-US" sz="1500" dirty="0"/>
              <a:t> a </a:t>
            </a:r>
            <a:r>
              <a:rPr lang="en-US" sz="1500" dirty="0" err="1"/>
              <a:t>cabo</a:t>
            </a:r>
            <a:r>
              <a:rPr lang="en-US" sz="1500" dirty="0"/>
              <a:t> de </a:t>
            </a:r>
            <a:r>
              <a:rPr lang="en-US" sz="1500" dirty="0" err="1"/>
              <a:t>manera</a:t>
            </a:r>
            <a:r>
              <a:rPr lang="en-US" sz="1500" dirty="0"/>
              <a:t> </a:t>
            </a:r>
            <a:r>
              <a:rPr lang="en-US" sz="1500" dirty="0" err="1"/>
              <a:t>coherente</a:t>
            </a:r>
            <a:r>
              <a:rPr lang="en-US" sz="1500" dirty="0"/>
              <a:t> y se </a:t>
            </a:r>
            <a:r>
              <a:rPr lang="en-US" sz="1500" dirty="0" err="1"/>
              <a:t>establezca</a:t>
            </a:r>
            <a:r>
              <a:rPr lang="en-US" sz="1500" dirty="0"/>
              <a:t> </a:t>
            </a:r>
            <a:r>
              <a:rPr lang="en-US" sz="1500" dirty="0" err="1"/>
              <a:t>claramente</a:t>
            </a:r>
            <a:r>
              <a:rPr lang="en-US" sz="1500" dirty="0"/>
              <a:t> la </a:t>
            </a:r>
            <a:r>
              <a:rPr lang="en-US" sz="1500" dirty="0" err="1"/>
              <a:t>responsabilidad</a:t>
            </a:r>
            <a:r>
              <a:rPr lang="en-US" sz="1500" dirty="0"/>
              <a:t>. </a:t>
            </a:r>
          </a:p>
          <a:p>
            <a:pPr marL="285750" indent="-285750">
              <a:buFont typeface="Arial" panose="020B0604020202020204" pitchFamily="34" charset="0"/>
              <a:buChar char="•"/>
            </a:pPr>
            <a:r>
              <a:rPr lang="en-US" sz="1500" dirty="0" err="1"/>
              <a:t>Inversión</a:t>
            </a:r>
            <a:r>
              <a:rPr lang="en-US" sz="1500" dirty="0"/>
              <a:t> </a:t>
            </a:r>
            <a:r>
              <a:rPr lang="en-US" sz="1500" dirty="0" err="1"/>
              <a:t>estimada</a:t>
            </a:r>
            <a:r>
              <a:rPr lang="en-US" sz="1500" dirty="0"/>
              <a:t>: $2,000. </a:t>
            </a:r>
          </a:p>
          <a:p>
            <a:endParaRPr lang="en-US" sz="1500" dirty="0"/>
          </a:p>
          <a:p>
            <a:r>
              <a:rPr lang="en-US" sz="1500" dirty="0" err="1"/>
              <a:t>Recuerde</a:t>
            </a:r>
            <a:r>
              <a:rPr lang="en-US" sz="1500" dirty="0"/>
              <a:t> </a:t>
            </a:r>
            <a:r>
              <a:rPr lang="en-US" sz="1500" dirty="0" err="1"/>
              <a:t>incluir</a:t>
            </a:r>
            <a:r>
              <a:rPr lang="en-US" sz="1500" dirty="0"/>
              <a:t> </a:t>
            </a:r>
            <a:r>
              <a:rPr lang="en-US" sz="1500" dirty="0" err="1"/>
              <a:t>quién</a:t>
            </a:r>
            <a:r>
              <a:rPr lang="en-US" sz="1500" dirty="0"/>
              <a:t> es </a:t>
            </a:r>
            <a:r>
              <a:rPr lang="en-US" sz="1500" dirty="0" err="1"/>
              <a:t>el</a:t>
            </a:r>
            <a:r>
              <a:rPr lang="en-US" sz="1500" dirty="0"/>
              <a:t> </a:t>
            </a:r>
            <a:r>
              <a:rPr lang="en-US" sz="1500" dirty="0" err="1"/>
              <a:t>responsable</a:t>
            </a:r>
            <a:r>
              <a:rPr lang="en-US" sz="1500" dirty="0"/>
              <a:t> de las </a:t>
            </a:r>
            <a:r>
              <a:rPr lang="en-US" sz="1500" dirty="0" err="1"/>
              <a:t>acciones</a:t>
            </a:r>
            <a:r>
              <a:rPr lang="en-US" sz="1500" dirty="0"/>
              <a:t> </a:t>
            </a:r>
            <a:r>
              <a:rPr lang="en-US" sz="1500" dirty="0" err="1"/>
              <a:t>correctivas</a:t>
            </a:r>
            <a:r>
              <a:rPr lang="en-US" sz="1500" dirty="0"/>
              <a:t> y </a:t>
            </a:r>
            <a:r>
              <a:rPr lang="en-US" sz="1500" dirty="0" err="1"/>
              <a:t>en</a:t>
            </a:r>
            <a:r>
              <a:rPr lang="en-US" sz="1500" dirty="0"/>
              <a:t> </a:t>
            </a:r>
            <a:r>
              <a:rPr lang="en-US" sz="1500" dirty="0" err="1"/>
              <a:t>qué</a:t>
            </a:r>
            <a:r>
              <a:rPr lang="en-US" sz="1500" dirty="0"/>
              <a:t> </a:t>
            </a:r>
            <a:r>
              <a:rPr lang="en-US" sz="1500" dirty="0" err="1"/>
              <a:t>fecha</a:t>
            </a:r>
            <a:r>
              <a:rPr lang="en-US" sz="1500" dirty="0"/>
              <a:t>.</a:t>
            </a:r>
          </a:p>
        </p:txBody>
      </p:sp>
      <p:pic>
        <p:nvPicPr>
          <p:cNvPr id="3" name="Picture 2" descr="Módulo 3">
            <a:extLst>
              <a:ext uri="{FF2B5EF4-FFF2-40B4-BE49-F238E27FC236}">
                <a16:creationId xmlns:a16="http://schemas.microsoft.com/office/drawing/2014/main" id="{AAE7EC66-FC62-47BD-AA47-C3242056D7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1893" y="5935440"/>
            <a:ext cx="4020478" cy="985411"/>
          </a:xfrm>
          <a:prstGeom prst="rect">
            <a:avLst/>
          </a:prstGeom>
        </p:spPr>
      </p:pic>
      <p:pic>
        <p:nvPicPr>
          <p:cNvPr id="4" name="Picture 3">
            <a:extLst>
              <a:ext uri="{FF2B5EF4-FFF2-40B4-BE49-F238E27FC236}">
                <a16:creationId xmlns:a16="http://schemas.microsoft.com/office/drawing/2014/main" id="{57F77EF9-81BD-470D-A5E7-B794BA93093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9" y="0"/>
            <a:ext cx="5511808" cy="5920651"/>
          </a:xfrm>
          <a:prstGeom prst="rect">
            <a:avLst/>
          </a:prstGeom>
        </p:spPr>
      </p:pic>
      <p:sp>
        <p:nvSpPr>
          <p:cNvPr id="2" name="Google Shape;102;p2">
            <a:extLst>
              <a:ext uri="{FF2B5EF4-FFF2-40B4-BE49-F238E27FC236}">
                <a16:creationId xmlns:a16="http://schemas.microsoft.com/office/drawing/2014/main" id="{2B30A49A-3550-AE50-A915-B3085C561E0E}"/>
              </a:ext>
            </a:extLst>
          </p:cNvPr>
          <p:cNvSpPr txBox="1"/>
          <p:nvPr/>
        </p:nvSpPr>
        <p:spPr>
          <a:xfrm>
            <a:off x="6746" y="5966784"/>
            <a:ext cx="7511405"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INVESTIGACIÓN DE ACCIDENTES: </a:t>
            </a:r>
            <a:br>
              <a:rPr lang="en-US" sz="2800" b="1" i="1" u="none" strike="noStrike" cap="none" dirty="0">
                <a:solidFill>
                  <a:schemeClr val="lt1"/>
                </a:solidFill>
                <a:latin typeface="Verdana"/>
                <a:ea typeface="Verdana"/>
                <a:cs typeface="Verdana"/>
                <a:sym typeface="Verdana"/>
              </a:rPr>
            </a:br>
            <a:r>
              <a:rPr lang="en-US" sz="2800" b="1" i="1" u="none" strike="noStrike" cap="none" dirty="0" err="1">
                <a:solidFill>
                  <a:schemeClr val="lt1"/>
                </a:solidFill>
                <a:latin typeface="Verdana"/>
                <a:ea typeface="Verdana"/>
                <a:cs typeface="Verdana"/>
                <a:sym typeface="Verdana"/>
              </a:rPr>
              <a:t>puesta</a:t>
            </a:r>
            <a:r>
              <a:rPr lang="en-US" sz="2800" b="1" i="1" u="none" strike="noStrike" cap="none" dirty="0">
                <a:solidFill>
                  <a:schemeClr val="lt1"/>
                </a:solidFill>
                <a:latin typeface="Verdana"/>
                <a:ea typeface="Verdana"/>
                <a:cs typeface="Verdana"/>
                <a:sym typeface="Verdana"/>
              </a:rPr>
              <a:t> </a:t>
            </a:r>
            <a:r>
              <a:rPr lang="en-US" sz="2800" b="1" i="1" u="none" strike="noStrike" cap="none" dirty="0" err="1">
                <a:solidFill>
                  <a:schemeClr val="lt1"/>
                </a:solidFill>
                <a:latin typeface="Verdana"/>
                <a:ea typeface="Verdana"/>
                <a:cs typeface="Verdana"/>
                <a:sym typeface="Verdana"/>
              </a:rPr>
              <a:t>en</a:t>
            </a:r>
            <a:r>
              <a:rPr lang="en-US" sz="2800" b="1" i="1" u="none" strike="noStrike" cap="none" dirty="0">
                <a:solidFill>
                  <a:schemeClr val="lt1"/>
                </a:solidFill>
                <a:latin typeface="Verdana"/>
                <a:ea typeface="Verdana"/>
                <a:cs typeface="Verdana"/>
                <a:sym typeface="Verdana"/>
              </a:rPr>
              <a:t> </a:t>
            </a:r>
            <a:r>
              <a:rPr lang="en-US" sz="2800" b="1" i="1" u="none" strike="noStrike" cap="none" dirty="0" err="1">
                <a:solidFill>
                  <a:schemeClr val="lt1"/>
                </a:solidFill>
                <a:latin typeface="Verdana"/>
                <a:ea typeface="Verdana"/>
                <a:cs typeface="Verdana"/>
                <a:sym typeface="Verdana"/>
              </a:rPr>
              <a:t>práctica</a:t>
            </a:r>
            <a:r>
              <a:rPr lang="en-US" sz="2800" b="1" i="1" u="none" strike="noStrike" cap="none" dirty="0">
                <a:solidFill>
                  <a:schemeClr val="lt1"/>
                </a:solidFill>
                <a:latin typeface="Verdana"/>
                <a:ea typeface="Verdana"/>
                <a:cs typeface="Verdana"/>
                <a:sym typeface="Verdana"/>
              </a:rPr>
              <a:t> de las </a:t>
            </a:r>
            <a:r>
              <a:rPr lang="en-US" sz="2800" b="1" i="1" u="none" strike="noStrike" cap="none" dirty="0" err="1">
                <a:solidFill>
                  <a:schemeClr val="lt1"/>
                </a:solidFill>
                <a:latin typeface="Verdana"/>
                <a:ea typeface="Verdana"/>
                <a:cs typeface="Verdana"/>
                <a:sym typeface="Verdana"/>
              </a:rPr>
              <a:t>soluciones</a:t>
            </a:r>
            <a:endParaRPr sz="1400" b="0" i="0" u="none" strike="noStrike" cap="none" dirty="0">
              <a:solidFill>
                <a:srgbClr val="000000"/>
              </a:solidFill>
              <a:latin typeface="Arial"/>
              <a:ea typeface="Arial"/>
              <a:cs typeface="Arial"/>
              <a:sym typeface="Arial"/>
            </a:endParaRPr>
          </a:p>
        </p:txBody>
      </p:sp>
      <p:sp>
        <p:nvSpPr>
          <p:cNvPr id="6" name="Title 5">
            <a:extLst>
              <a:ext uri="{FF2B5EF4-FFF2-40B4-BE49-F238E27FC236}">
                <a16:creationId xmlns:a16="http://schemas.microsoft.com/office/drawing/2014/main" id="{C686E835-D972-40F3-BEA3-E0A82FEB8C71}"/>
              </a:ext>
            </a:extLst>
          </p:cNvPr>
          <p:cNvSpPr txBox="1">
            <a:spLocks noGrp="1"/>
          </p:cNvSpPr>
          <p:nvPr>
            <p:ph type="title" idx="4294967295"/>
          </p:nvPr>
        </p:nvSpPr>
        <p:spPr>
          <a:xfrm>
            <a:off x="5719157" y="231874"/>
            <a:ext cx="6157912" cy="95410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en-US" sz="2800" b="0" i="0" u="none" strike="noStrike" kern="0" cap="none" spc="0" normalizeH="0" baseline="0" noProof="0" dirty="0" err="1">
                <a:ln>
                  <a:noFill/>
                </a:ln>
                <a:solidFill>
                  <a:schemeClr val="dk1"/>
                </a:solidFill>
                <a:effectLst/>
                <a:uLnTx/>
                <a:uFillTx/>
                <a:latin typeface="+mn-lt"/>
                <a:ea typeface="Calibri"/>
                <a:cs typeface="Calibri"/>
                <a:sym typeface="Calibri"/>
              </a:rPr>
              <a:t>Recomendación</a:t>
            </a:r>
            <a:r>
              <a:rPr kumimoji="0" lang="en-US" sz="2800" b="0" i="0" u="none" strike="noStrike" kern="0" cap="none" spc="0" normalizeH="0" baseline="0" noProof="0" dirty="0">
                <a:ln>
                  <a:noFill/>
                </a:ln>
                <a:solidFill>
                  <a:schemeClr val="dk1"/>
                </a:solidFill>
                <a:effectLst/>
                <a:uLnTx/>
                <a:uFillTx/>
                <a:latin typeface="+mn-lt"/>
                <a:ea typeface="Calibri"/>
                <a:cs typeface="Calibri"/>
                <a:sym typeface="Calibri"/>
              </a:rPr>
              <a:t> del </a:t>
            </a:r>
            <a:r>
              <a:rPr kumimoji="0" lang="en-US" sz="2800" b="0" i="0" u="none" strike="noStrike" kern="0" cap="none" spc="0" normalizeH="0" baseline="0" noProof="0" dirty="0" err="1">
                <a:ln>
                  <a:noFill/>
                </a:ln>
                <a:solidFill>
                  <a:schemeClr val="dk1"/>
                </a:solidFill>
                <a:effectLst/>
                <a:uLnTx/>
                <a:uFillTx/>
                <a:latin typeface="+mn-lt"/>
                <a:ea typeface="Calibri"/>
                <a:cs typeface="Calibri"/>
                <a:sym typeface="Calibri"/>
              </a:rPr>
              <a:t>diseño</a:t>
            </a:r>
            <a:r>
              <a:rPr kumimoji="0" lang="en-US" sz="2800" b="0" i="0" u="none" strike="noStrike" kern="0" cap="none" spc="0" normalizeH="0" baseline="0" noProof="0" dirty="0">
                <a:ln>
                  <a:noFill/>
                </a:ln>
                <a:solidFill>
                  <a:schemeClr val="dk1"/>
                </a:solidFill>
                <a:effectLst/>
                <a:uLnTx/>
                <a:uFillTx/>
                <a:latin typeface="+mn-lt"/>
                <a:ea typeface="Calibri"/>
                <a:cs typeface="Calibri"/>
                <a:sym typeface="Calibri"/>
              </a:rPr>
              <a:t> de la causa </a:t>
            </a:r>
            <a:r>
              <a:rPr kumimoji="0" lang="en-US" sz="2800" b="0" i="0" u="none" strike="noStrike" kern="0" cap="none" spc="0" normalizeH="0" baseline="0" noProof="0" dirty="0" err="1">
                <a:ln>
                  <a:noFill/>
                </a:ln>
                <a:solidFill>
                  <a:schemeClr val="dk1"/>
                </a:solidFill>
                <a:effectLst/>
                <a:uLnTx/>
                <a:uFillTx/>
                <a:latin typeface="+mn-lt"/>
                <a:ea typeface="Calibri"/>
                <a:cs typeface="Calibri"/>
                <a:sym typeface="Calibri"/>
              </a:rPr>
              <a:t>raíz</a:t>
            </a:r>
            <a:endParaRPr kumimoji="0" lang="en-US" sz="2800" b="0" i="0" u="none" strike="noStrike" kern="0" cap="none" spc="0" normalizeH="0" baseline="0" noProof="0" dirty="0">
              <a:ln>
                <a:noFill/>
              </a:ln>
              <a:solidFill>
                <a:schemeClr val="dk1"/>
              </a:solidFill>
              <a:effectLst/>
              <a:uLnTx/>
              <a:uFillTx/>
              <a:latin typeface="+mn-lt"/>
              <a:ea typeface="Calibri"/>
              <a:cs typeface="Calibri"/>
              <a:sym typeface="Calibri"/>
            </a:endParaRPr>
          </a:p>
        </p:txBody>
      </p:sp>
    </p:spTree>
    <p:extLst>
      <p:ext uri="{BB962C8B-B14F-4D97-AF65-F5344CB8AC3E}">
        <p14:creationId xmlns:p14="http://schemas.microsoft.com/office/powerpoint/2010/main" val="200046006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7" y="987224"/>
            <a:ext cx="6288623" cy="3293169"/>
          </a:xfrm>
          <a:prstGeom prst="rect">
            <a:avLst/>
          </a:prstGeom>
          <a:noFill/>
          <a:ln>
            <a:noFill/>
          </a:ln>
        </p:spPr>
        <p:txBody>
          <a:bodyPr spcFirstLastPara="1" wrap="square" lIns="91425" tIns="45700" rIns="91425" bIns="45700" anchor="t" anchorCtr="0">
            <a:spAutoFit/>
          </a:bodyPr>
          <a:lstStyle/>
          <a:p>
            <a:r>
              <a:rPr lang="en-US" sz="1600" dirty="0"/>
              <a:t>La </a:t>
            </a:r>
            <a:r>
              <a:rPr lang="en-US" sz="1600" dirty="0" err="1"/>
              <a:t>última</a:t>
            </a:r>
            <a:r>
              <a:rPr lang="en-US" sz="1600" dirty="0"/>
              <a:t> </a:t>
            </a:r>
            <a:r>
              <a:rPr lang="en-US" sz="1600" dirty="0" err="1"/>
              <a:t>sección</a:t>
            </a:r>
            <a:r>
              <a:rPr lang="en-US" sz="1600" dirty="0"/>
              <a:t> del </a:t>
            </a:r>
            <a:r>
              <a:rPr lang="en-US" sz="1600" dirty="0" err="1"/>
              <a:t>formulario</a:t>
            </a:r>
            <a:r>
              <a:rPr lang="en-US" sz="1600" dirty="0"/>
              <a:t>, </a:t>
            </a:r>
            <a:r>
              <a:rPr lang="en-US" sz="1600" dirty="0" err="1"/>
              <a:t>Anexos</a:t>
            </a:r>
            <a:r>
              <a:rPr lang="en-US" sz="1600" dirty="0"/>
              <a:t>, </a:t>
            </a:r>
            <a:r>
              <a:rPr lang="en-US" sz="1600" dirty="0" err="1"/>
              <a:t>está</a:t>
            </a:r>
            <a:r>
              <a:rPr lang="en-US" sz="1600" dirty="0"/>
              <a:t> </a:t>
            </a:r>
            <a:r>
              <a:rPr lang="en-US" sz="1600" dirty="0" err="1"/>
              <a:t>destinada</a:t>
            </a:r>
            <a:r>
              <a:rPr lang="en-US" sz="1600" dirty="0"/>
              <a:t> a </a:t>
            </a:r>
            <a:r>
              <a:rPr lang="en-US" sz="1600" dirty="0" err="1"/>
              <a:t>todos</a:t>
            </a:r>
            <a:r>
              <a:rPr lang="en-US" sz="1600" dirty="0"/>
              <a:t> </a:t>
            </a:r>
            <a:r>
              <a:rPr lang="en-US" sz="1600" dirty="0" err="1"/>
              <a:t>los</a:t>
            </a:r>
            <a:r>
              <a:rPr lang="en-US" sz="1600" dirty="0"/>
              <a:t> </a:t>
            </a:r>
            <a:r>
              <a:rPr lang="en-US" sz="1600" dirty="0" err="1"/>
              <a:t>datos</a:t>
            </a:r>
            <a:r>
              <a:rPr lang="en-US" sz="1600" dirty="0"/>
              <a:t> </a:t>
            </a:r>
            <a:r>
              <a:rPr lang="en-US" sz="1600" dirty="0" err="1"/>
              <a:t>recolectados</a:t>
            </a:r>
            <a:r>
              <a:rPr lang="en-US" sz="1600" dirty="0"/>
              <a:t> </a:t>
            </a:r>
            <a:r>
              <a:rPr lang="en-US" sz="1600" dirty="0" err="1"/>
              <a:t>durante</a:t>
            </a:r>
            <a:r>
              <a:rPr lang="en-US" sz="1600" dirty="0"/>
              <a:t> la </a:t>
            </a:r>
            <a:r>
              <a:rPr lang="en-US" sz="1600" dirty="0" err="1"/>
              <a:t>investigación</a:t>
            </a:r>
            <a:r>
              <a:rPr lang="en-US" sz="1600" dirty="0"/>
              <a:t> e </a:t>
            </a:r>
            <a:r>
              <a:rPr lang="en-US" sz="1600" dirty="0" err="1"/>
              <a:t>incluye</a:t>
            </a:r>
            <a:r>
              <a:rPr lang="en-US" sz="1600" dirty="0"/>
              <a:t>:</a:t>
            </a:r>
          </a:p>
          <a:p>
            <a:pPr marL="285750" indent="-285750">
              <a:buFont typeface="Arial" panose="020B0604020202020204" pitchFamily="34" charset="0"/>
              <a:buChar char="•"/>
            </a:pPr>
            <a:r>
              <a:rPr lang="en-US" sz="1600" dirty="0" err="1"/>
              <a:t>fotografías</a:t>
            </a:r>
            <a:r>
              <a:rPr lang="en-US" sz="1600" dirty="0"/>
              <a:t>,</a:t>
            </a:r>
          </a:p>
          <a:p>
            <a:pPr marL="285750" indent="-285750">
              <a:buFont typeface="Arial" panose="020B0604020202020204" pitchFamily="34" charset="0"/>
              <a:buChar char="•"/>
            </a:pPr>
            <a:r>
              <a:rPr lang="en-US" sz="1600" dirty="0"/>
              <a:t>videos,</a:t>
            </a:r>
          </a:p>
          <a:p>
            <a:pPr marL="285750" indent="-285750">
              <a:buFont typeface="Arial" panose="020B0604020202020204" pitchFamily="34" charset="0"/>
              <a:buChar char="•"/>
            </a:pPr>
            <a:r>
              <a:rPr lang="en-US" sz="1600" dirty="0" err="1"/>
              <a:t>bocetos</a:t>
            </a:r>
            <a:r>
              <a:rPr lang="en-US" sz="1600" dirty="0"/>
              <a:t>,</a:t>
            </a:r>
          </a:p>
          <a:p>
            <a:pPr marL="285750" indent="-285750">
              <a:buFont typeface="Arial" panose="020B0604020202020204" pitchFamily="34" charset="0"/>
              <a:buChar char="•"/>
            </a:pPr>
            <a:r>
              <a:rPr lang="en-US" sz="1600" dirty="0" err="1"/>
              <a:t>notas</a:t>
            </a:r>
            <a:r>
              <a:rPr lang="en-US" sz="1600" dirty="0"/>
              <a:t> de las </a:t>
            </a:r>
            <a:r>
              <a:rPr lang="en-US" sz="1600" dirty="0" err="1"/>
              <a:t>entrevistas</a:t>
            </a:r>
            <a:r>
              <a:rPr lang="en-US" sz="1600" dirty="0"/>
              <a:t>, y </a:t>
            </a:r>
          </a:p>
          <a:p>
            <a:pPr marL="285750" indent="-285750">
              <a:buFont typeface="Arial" panose="020B0604020202020204" pitchFamily="34" charset="0"/>
              <a:buChar char="•"/>
            </a:pPr>
            <a:r>
              <a:rPr lang="en-US" sz="1600" dirty="0" err="1"/>
              <a:t>otros</a:t>
            </a:r>
            <a:r>
              <a:rPr lang="en-US" sz="1600" dirty="0"/>
              <a:t> </a:t>
            </a:r>
            <a:r>
              <a:rPr lang="en-US" sz="1600" dirty="0" err="1"/>
              <a:t>documentos</a:t>
            </a:r>
            <a:r>
              <a:rPr lang="en-US" sz="1600" dirty="0"/>
              <a:t> </a:t>
            </a:r>
            <a:r>
              <a:rPr lang="en-US" sz="1600" dirty="0" err="1"/>
              <a:t>pertinentes</a:t>
            </a:r>
            <a:r>
              <a:rPr lang="en-US" sz="1600" dirty="0"/>
              <a:t>.</a:t>
            </a:r>
          </a:p>
          <a:p>
            <a:endParaRPr lang="en-US" sz="1600" dirty="0"/>
          </a:p>
          <a:p>
            <a:r>
              <a:rPr lang="en-US" sz="1600" dirty="0" err="1"/>
              <a:t>Escriba</a:t>
            </a:r>
            <a:r>
              <a:rPr lang="en-US" sz="1600" dirty="0"/>
              <a:t> </a:t>
            </a:r>
            <a:r>
              <a:rPr lang="en-US" sz="1600" dirty="0" err="1"/>
              <a:t>una</a:t>
            </a:r>
            <a:r>
              <a:rPr lang="en-US" sz="1600" dirty="0"/>
              <a:t> </a:t>
            </a:r>
            <a:r>
              <a:rPr lang="en-US" sz="1600" dirty="0" err="1"/>
              <a:t>descripción</a:t>
            </a:r>
            <a:r>
              <a:rPr lang="en-US" sz="1600" dirty="0"/>
              <a:t> de la </a:t>
            </a:r>
            <a:r>
              <a:rPr lang="en-US" sz="1600" dirty="0" err="1"/>
              <a:t>relevancia</a:t>
            </a:r>
            <a:r>
              <a:rPr lang="en-US" sz="1600" dirty="0"/>
              <a:t> de </a:t>
            </a:r>
            <a:r>
              <a:rPr lang="en-US" sz="1600" dirty="0" err="1"/>
              <a:t>cada</a:t>
            </a:r>
            <a:r>
              <a:rPr lang="en-US" sz="1600" dirty="0"/>
              <a:t> </a:t>
            </a:r>
            <a:r>
              <a:rPr lang="en-US" sz="1600" dirty="0" err="1"/>
              <a:t>elemento</a:t>
            </a:r>
            <a:r>
              <a:rPr lang="en-US" sz="1600" dirty="0"/>
              <a:t> que </a:t>
            </a:r>
            <a:r>
              <a:rPr lang="en-US" sz="1600" dirty="0" err="1"/>
              <a:t>incluya</a:t>
            </a:r>
            <a:r>
              <a:rPr lang="en-US" sz="1600" dirty="0"/>
              <a:t>.</a:t>
            </a:r>
          </a:p>
          <a:p>
            <a:endParaRPr lang="en-US" sz="1600" dirty="0"/>
          </a:p>
          <a:p>
            <a:r>
              <a:rPr lang="en-US" sz="1600" dirty="0"/>
              <a:t>Con </a:t>
            </a:r>
            <a:r>
              <a:rPr lang="en-US" sz="1600" dirty="0" err="1"/>
              <a:t>esto</a:t>
            </a:r>
            <a:r>
              <a:rPr lang="en-US" sz="1600" dirty="0"/>
              <a:t> </a:t>
            </a:r>
            <a:r>
              <a:rPr lang="en-US" sz="1600" dirty="0" err="1"/>
              <a:t>concluye</a:t>
            </a:r>
            <a:r>
              <a:rPr lang="en-US" sz="1600" dirty="0"/>
              <a:t> la </a:t>
            </a:r>
            <a:r>
              <a:rPr lang="en-US" sz="1600" dirty="0" err="1"/>
              <a:t>sección</a:t>
            </a:r>
            <a:r>
              <a:rPr lang="en-US" sz="1600" dirty="0"/>
              <a:t> del </a:t>
            </a:r>
            <a:r>
              <a:rPr lang="en-US" sz="1600" dirty="0" err="1"/>
              <a:t>informe</a:t>
            </a:r>
            <a:r>
              <a:rPr lang="en-US" sz="1600" dirty="0"/>
              <a:t> del </a:t>
            </a:r>
            <a:r>
              <a:rPr lang="en-US" sz="1600" dirty="0" err="1"/>
              <a:t>accidente</a:t>
            </a:r>
            <a:r>
              <a:rPr lang="en-US" sz="1600" dirty="0"/>
              <a:t>. </a:t>
            </a:r>
            <a:r>
              <a:rPr lang="en-US" sz="1600" dirty="0" err="1"/>
              <a:t>Ahora</a:t>
            </a:r>
            <a:r>
              <a:rPr lang="en-US" sz="1600" dirty="0"/>
              <a:t>, ¡</a:t>
            </a:r>
            <a:r>
              <a:rPr lang="en-US" sz="1600" dirty="0" err="1"/>
              <a:t>hagamos</a:t>
            </a:r>
            <a:r>
              <a:rPr lang="en-US" sz="1600" dirty="0"/>
              <a:t> </a:t>
            </a:r>
            <a:r>
              <a:rPr lang="en-US" sz="1600" dirty="0" err="1"/>
              <a:t>una</a:t>
            </a:r>
            <a:r>
              <a:rPr lang="en-US" sz="1600" dirty="0"/>
              <a:t> </a:t>
            </a:r>
            <a:r>
              <a:rPr lang="en-US" sz="1600" dirty="0" err="1"/>
              <a:t>última</a:t>
            </a:r>
            <a:r>
              <a:rPr lang="en-US" sz="1600" dirty="0"/>
              <a:t> </a:t>
            </a:r>
            <a:r>
              <a:rPr lang="en-US" sz="1600" dirty="0" err="1"/>
              <a:t>práctica</a:t>
            </a:r>
            <a:r>
              <a:rPr lang="en-US" sz="1600" dirty="0"/>
              <a:t> con </a:t>
            </a:r>
            <a:r>
              <a:rPr lang="en-US" sz="1600" dirty="0" err="1"/>
              <a:t>nuestro</a:t>
            </a:r>
            <a:r>
              <a:rPr lang="en-US" sz="1600" dirty="0"/>
              <a:t> </a:t>
            </a:r>
            <a:r>
              <a:rPr lang="en-US" sz="1600" dirty="0" err="1"/>
              <a:t>escenario</a:t>
            </a:r>
            <a:r>
              <a:rPr lang="en-US" sz="1600" dirty="0"/>
              <a:t>!</a:t>
            </a:r>
          </a:p>
        </p:txBody>
      </p:sp>
      <p:pic>
        <p:nvPicPr>
          <p:cNvPr id="3" name="Picture 2" descr="Módulo 3">
            <a:extLst>
              <a:ext uri="{FF2B5EF4-FFF2-40B4-BE49-F238E27FC236}">
                <a16:creationId xmlns:a16="http://schemas.microsoft.com/office/drawing/2014/main" id="{AAE7EC66-FC62-47BD-AA47-C3242056D7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1893" y="5935440"/>
            <a:ext cx="4020478" cy="985411"/>
          </a:xfrm>
          <a:prstGeom prst="rect">
            <a:avLst/>
          </a:prstGeom>
        </p:spPr>
      </p:pic>
      <p:pic>
        <p:nvPicPr>
          <p:cNvPr id="4" name="Picture 3">
            <a:extLst>
              <a:ext uri="{FF2B5EF4-FFF2-40B4-BE49-F238E27FC236}">
                <a16:creationId xmlns:a16="http://schemas.microsoft.com/office/drawing/2014/main" id="{A8146735-11A3-4039-8899-511F2AD680EF}"/>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 y="10048"/>
            <a:ext cx="5496868" cy="5904602"/>
          </a:xfrm>
          <a:prstGeom prst="rect">
            <a:avLst/>
          </a:prstGeom>
        </p:spPr>
      </p:pic>
      <p:sp>
        <p:nvSpPr>
          <p:cNvPr id="2" name="Google Shape;102;p2">
            <a:extLst>
              <a:ext uri="{FF2B5EF4-FFF2-40B4-BE49-F238E27FC236}">
                <a16:creationId xmlns:a16="http://schemas.microsoft.com/office/drawing/2014/main" id="{AFC1493A-2017-78C4-50F0-D4230F8187D3}"/>
              </a:ext>
            </a:extLst>
          </p:cNvPr>
          <p:cNvSpPr txBox="1"/>
          <p:nvPr/>
        </p:nvSpPr>
        <p:spPr>
          <a:xfrm>
            <a:off x="6746" y="5966784"/>
            <a:ext cx="7511405"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INVESTIGACIÓN DE ACCIDENTES: </a:t>
            </a:r>
            <a:br>
              <a:rPr lang="en-US" sz="2800" b="1" i="1" u="none" strike="noStrike" cap="none" dirty="0">
                <a:solidFill>
                  <a:schemeClr val="lt1"/>
                </a:solidFill>
                <a:latin typeface="Verdana"/>
                <a:ea typeface="Verdana"/>
                <a:cs typeface="Verdana"/>
                <a:sym typeface="Verdana"/>
              </a:rPr>
            </a:br>
            <a:r>
              <a:rPr lang="en-US" sz="2800" b="1" i="1" u="none" strike="noStrike" cap="none" dirty="0" err="1">
                <a:solidFill>
                  <a:schemeClr val="lt1"/>
                </a:solidFill>
                <a:latin typeface="Verdana"/>
                <a:ea typeface="Verdana"/>
                <a:cs typeface="Verdana"/>
                <a:sym typeface="Verdana"/>
              </a:rPr>
              <a:t>puesta</a:t>
            </a:r>
            <a:r>
              <a:rPr lang="en-US" sz="2800" b="1" i="1" u="none" strike="noStrike" cap="none" dirty="0">
                <a:solidFill>
                  <a:schemeClr val="lt1"/>
                </a:solidFill>
                <a:latin typeface="Verdana"/>
                <a:ea typeface="Verdana"/>
                <a:cs typeface="Verdana"/>
                <a:sym typeface="Verdana"/>
              </a:rPr>
              <a:t> </a:t>
            </a:r>
            <a:r>
              <a:rPr lang="en-US" sz="2800" b="1" i="1" u="none" strike="noStrike" cap="none" dirty="0" err="1">
                <a:solidFill>
                  <a:schemeClr val="lt1"/>
                </a:solidFill>
                <a:latin typeface="Verdana"/>
                <a:ea typeface="Verdana"/>
                <a:cs typeface="Verdana"/>
                <a:sym typeface="Verdana"/>
              </a:rPr>
              <a:t>en</a:t>
            </a:r>
            <a:r>
              <a:rPr lang="en-US" sz="2800" b="1" i="1" u="none" strike="noStrike" cap="none" dirty="0">
                <a:solidFill>
                  <a:schemeClr val="lt1"/>
                </a:solidFill>
                <a:latin typeface="Verdana"/>
                <a:ea typeface="Verdana"/>
                <a:cs typeface="Verdana"/>
                <a:sym typeface="Verdana"/>
              </a:rPr>
              <a:t> </a:t>
            </a:r>
            <a:r>
              <a:rPr lang="en-US" sz="2800" b="1" i="1" u="none" strike="noStrike" cap="none" dirty="0" err="1">
                <a:solidFill>
                  <a:schemeClr val="lt1"/>
                </a:solidFill>
                <a:latin typeface="Verdana"/>
                <a:ea typeface="Verdana"/>
                <a:cs typeface="Verdana"/>
                <a:sym typeface="Verdana"/>
              </a:rPr>
              <a:t>práctica</a:t>
            </a:r>
            <a:r>
              <a:rPr lang="en-US" sz="2800" b="1" i="1" u="none" strike="noStrike" cap="none" dirty="0">
                <a:solidFill>
                  <a:schemeClr val="lt1"/>
                </a:solidFill>
                <a:latin typeface="Verdana"/>
                <a:ea typeface="Verdana"/>
                <a:cs typeface="Verdana"/>
                <a:sym typeface="Verdana"/>
              </a:rPr>
              <a:t> de las </a:t>
            </a:r>
            <a:r>
              <a:rPr lang="en-US" sz="2800" b="1" i="1" u="none" strike="noStrike" cap="none" dirty="0" err="1">
                <a:solidFill>
                  <a:schemeClr val="lt1"/>
                </a:solidFill>
                <a:latin typeface="Verdana"/>
                <a:ea typeface="Verdana"/>
                <a:cs typeface="Verdana"/>
                <a:sym typeface="Verdana"/>
              </a:rPr>
              <a:t>soluciones</a:t>
            </a:r>
            <a:endParaRPr sz="1400" b="0" i="0" u="none" strike="noStrike" cap="none" dirty="0">
              <a:solidFill>
                <a:srgbClr val="000000"/>
              </a:solidFill>
              <a:latin typeface="Arial"/>
              <a:ea typeface="Arial"/>
              <a:cs typeface="Arial"/>
              <a:sym typeface="Arial"/>
            </a:endParaRPr>
          </a:p>
        </p:txBody>
      </p:sp>
      <p:sp>
        <p:nvSpPr>
          <p:cNvPr id="6" name="Title 5">
            <a:extLst>
              <a:ext uri="{FF2B5EF4-FFF2-40B4-BE49-F238E27FC236}">
                <a16:creationId xmlns:a16="http://schemas.microsoft.com/office/drawing/2014/main" id="{C2DB45E7-C83D-0175-2427-6B7D23347997}"/>
              </a:ext>
            </a:extLst>
          </p:cNvPr>
          <p:cNvSpPr txBox="1">
            <a:spLocks noGrp="1"/>
          </p:cNvSpPr>
          <p:nvPr>
            <p:ph type="title" idx="4294967295"/>
          </p:nvPr>
        </p:nvSpPr>
        <p:spPr>
          <a:xfrm>
            <a:off x="5719157" y="250924"/>
            <a:ext cx="6157912"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en-US" sz="2800" b="0" i="0" u="none" strike="noStrike" kern="0" cap="none" spc="0" normalizeH="0" baseline="0" noProof="0" dirty="0" err="1">
                <a:ln>
                  <a:noFill/>
                </a:ln>
                <a:solidFill>
                  <a:schemeClr val="dk1"/>
                </a:solidFill>
                <a:effectLst/>
                <a:uLnTx/>
                <a:uFillTx/>
                <a:latin typeface="+mn-lt"/>
                <a:ea typeface="Calibri"/>
                <a:cs typeface="Calibri"/>
                <a:sym typeface="Calibri"/>
              </a:rPr>
              <a:t>Anexos</a:t>
            </a:r>
            <a:endParaRPr kumimoji="0" lang="en-US" sz="2800" b="0" i="0" u="none" strike="noStrike" kern="0" cap="none" spc="0" normalizeH="0" baseline="0" noProof="0" dirty="0">
              <a:ln>
                <a:noFill/>
              </a:ln>
              <a:solidFill>
                <a:schemeClr val="dk1"/>
              </a:solidFill>
              <a:effectLst/>
              <a:uLnTx/>
              <a:uFillTx/>
              <a:latin typeface="+mn-lt"/>
              <a:ea typeface="Calibri"/>
              <a:cs typeface="Calibri"/>
              <a:sym typeface="Calibri"/>
            </a:endParaRPr>
          </a:p>
        </p:txBody>
      </p:sp>
    </p:spTree>
    <p:extLst>
      <p:ext uri="{BB962C8B-B14F-4D97-AF65-F5344CB8AC3E}">
        <p14:creationId xmlns:p14="http://schemas.microsoft.com/office/powerpoint/2010/main" val="321056657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7" y="1044374"/>
            <a:ext cx="6288623" cy="3293169"/>
          </a:xfrm>
          <a:prstGeom prst="rect">
            <a:avLst/>
          </a:prstGeom>
          <a:noFill/>
          <a:ln>
            <a:noFill/>
          </a:ln>
        </p:spPr>
        <p:txBody>
          <a:bodyPr spcFirstLastPara="1" wrap="square" lIns="91425" tIns="45700" rIns="91425" bIns="45700" anchor="t" anchorCtr="0">
            <a:spAutoFit/>
          </a:bodyPr>
          <a:lstStyle/>
          <a:p>
            <a:r>
              <a:rPr lang="en-US" sz="1600" dirty="0"/>
              <a:t>Esta es </a:t>
            </a:r>
            <a:r>
              <a:rPr lang="en-US" sz="1600" dirty="0" err="1"/>
              <a:t>una</a:t>
            </a:r>
            <a:r>
              <a:rPr lang="en-US" sz="1600" dirty="0"/>
              <a:t> </a:t>
            </a:r>
            <a:r>
              <a:rPr lang="en-US" sz="1600" dirty="0" err="1"/>
              <a:t>oportunidad</a:t>
            </a:r>
            <a:r>
              <a:rPr lang="en-US" sz="1600" dirty="0"/>
              <a:t> </a:t>
            </a:r>
            <a:r>
              <a:rPr lang="en-US" sz="1600" dirty="0" err="1"/>
              <a:t>más</a:t>
            </a:r>
            <a:r>
              <a:rPr lang="en-US" sz="1600" dirty="0"/>
              <a:t> para </a:t>
            </a:r>
            <a:r>
              <a:rPr lang="en-US" sz="1600" dirty="0" err="1"/>
              <a:t>practicar</a:t>
            </a:r>
            <a:r>
              <a:rPr lang="en-US" sz="1600" dirty="0"/>
              <a:t> con la </a:t>
            </a:r>
            <a:r>
              <a:rPr lang="en-US" sz="1600" dirty="0" err="1"/>
              <a:t>misma</a:t>
            </a:r>
            <a:r>
              <a:rPr lang="en-US" sz="1600" dirty="0"/>
              <a:t> </a:t>
            </a:r>
            <a:r>
              <a:rPr lang="en-US" sz="1600" dirty="0" err="1"/>
              <a:t>escena</a:t>
            </a:r>
            <a:r>
              <a:rPr lang="en-US" sz="1600" dirty="0"/>
              <a:t> de </a:t>
            </a:r>
            <a:r>
              <a:rPr lang="en-US" sz="1600" dirty="0" err="1"/>
              <a:t>accidente</a:t>
            </a:r>
            <a:r>
              <a:rPr lang="en-US" sz="1600" dirty="0"/>
              <a:t> que se </a:t>
            </a:r>
            <a:r>
              <a:rPr lang="en-US" sz="1600" dirty="0" err="1"/>
              <a:t>muestra</a:t>
            </a:r>
            <a:r>
              <a:rPr lang="en-US" sz="1600" dirty="0"/>
              <a:t> </a:t>
            </a:r>
            <a:r>
              <a:rPr lang="en-US" sz="1600" dirty="0" err="1"/>
              <a:t>en</a:t>
            </a:r>
            <a:r>
              <a:rPr lang="en-US" sz="1600" dirty="0"/>
              <a:t> </a:t>
            </a:r>
            <a:r>
              <a:rPr lang="en-US" sz="1600" dirty="0" err="1"/>
              <a:t>los</a:t>
            </a:r>
            <a:r>
              <a:rPr lang="en-US" sz="1600" dirty="0"/>
              <a:t> </a:t>
            </a:r>
            <a:r>
              <a:rPr lang="en-US" sz="1600" dirty="0" err="1"/>
              <a:t>Módulos</a:t>
            </a:r>
            <a:r>
              <a:rPr lang="en-US" sz="1600" dirty="0"/>
              <a:t> 1 y 2. Use sus </a:t>
            </a:r>
            <a:r>
              <a:rPr lang="en-US" sz="1600" dirty="0" err="1"/>
              <a:t>conclusiones</a:t>
            </a:r>
            <a:r>
              <a:rPr lang="en-US" sz="1600" dirty="0"/>
              <a:t> y </a:t>
            </a:r>
            <a:r>
              <a:rPr lang="en-US" sz="1600" dirty="0" err="1"/>
              <a:t>haga</a:t>
            </a:r>
            <a:r>
              <a:rPr lang="en-US" sz="1600" dirty="0"/>
              <a:t> </a:t>
            </a:r>
            <a:r>
              <a:rPr lang="en-US" sz="1600" dirty="0" err="1"/>
              <a:t>recomendaciones</a:t>
            </a:r>
            <a:r>
              <a:rPr lang="en-US" sz="1600" dirty="0"/>
              <a:t> para </a:t>
            </a:r>
            <a:r>
              <a:rPr lang="en-US" sz="1600" dirty="0" err="1"/>
              <a:t>esta</a:t>
            </a:r>
            <a:r>
              <a:rPr lang="en-US" sz="1600" dirty="0"/>
              <a:t> </a:t>
            </a:r>
            <a:r>
              <a:rPr lang="en-US" sz="1600" dirty="0" err="1"/>
              <a:t>empresa</a:t>
            </a:r>
            <a:r>
              <a:rPr lang="en-US" sz="1600" dirty="0"/>
              <a:t> y </a:t>
            </a:r>
            <a:r>
              <a:rPr lang="en-US" sz="1600" dirty="0" err="1"/>
              <a:t>su</a:t>
            </a:r>
            <a:r>
              <a:rPr lang="en-US" sz="1600" dirty="0"/>
              <a:t> </a:t>
            </a:r>
            <a:r>
              <a:rPr lang="en-US" sz="1600" dirty="0" err="1"/>
              <a:t>evento</a:t>
            </a:r>
            <a:r>
              <a:rPr lang="en-US" sz="1600" dirty="0"/>
              <a:t> de </a:t>
            </a:r>
            <a:r>
              <a:rPr lang="en-US" sz="1600" dirty="0" err="1"/>
              <a:t>accidente</a:t>
            </a:r>
            <a:r>
              <a:rPr lang="en-US" sz="1600" dirty="0"/>
              <a:t>: </a:t>
            </a:r>
          </a:p>
          <a:p>
            <a:pPr marL="285750" indent="-285750">
              <a:buFont typeface="Arial" panose="020B0604020202020204" pitchFamily="34" charset="0"/>
              <a:buChar char="•"/>
            </a:pPr>
            <a:r>
              <a:rPr lang="en-US" sz="1600" dirty="0" err="1"/>
              <a:t>Qué</a:t>
            </a:r>
            <a:r>
              <a:rPr lang="en-US" sz="1600" dirty="0"/>
              <a:t> </a:t>
            </a:r>
            <a:r>
              <a:rPr lang="en-US" sz="1600" dirty="0" err="1"/>
              <a:t>tipos</a:t>
            </a:r>
            <a:r>
              <a:rPr lang="en-US" sz="1600" dirty="0"/>
              <a:t> de </a:t>
            </a:r>
            <a:r>
              <a:rPr lang="en-US" sz="1600" dirty="0" err="1"/>
              <a:t>controles</a:t>
            </a:r>
            <a:r>
              <a:rPr lang="en-US" sz="1600" dirty="0"/>
              <a:t> </a:t>
            </a:r>
            <a:r>
              <a:rPr lang="en-US" sz="1600" dirty="0" err="1"/>
              <a:t>podrían</a:t>
            </a:r>
            <a:r>
              <a:rPr lang="en-US" sz="1600" dirty="0"/>
              <a:t> </a:t>
            </a:r>
            <a:r>
              <a:rPr lang="en-US" sz="1600" dirty="0" err="1"/>
              <a:t>ponerse</a:t>
            </a:r>
            <a:r>
              <a:rPr lang="en-US" sz="1600" dirty="0"/>
              <a:t> </a:t>
            </a:r>
            <a:r>
              <a:rPr lang="en-US" sz="1600" dirty="0" err="1"/>
              <a:t>en</a:t>
            </a:r>
            <a:r>
              <a:rPr lang="en-US" sz="1600" dirty="0"/>
              <a:t> </a:t>
            </a:r>
            <a:r>
              <a:rPr lang="en-US" sz="1600" dirty="0" err="1"/>
              <a:t>práctica</a:t>
            </a:r>
            <a:r>
              <a:rPr lang="en-US" sz="1600" dirty="0"/>
              <a:t>?</a:t>
            </a:r>
          </a:p>
          <a:p>
            <a:pPr marL="285750" indent="-285750">
              <a:buFont typeface="Arial" panose="020B0604020202020204" pitchFamily="34" charset="0"/>
              <a:buChar char="•"/>
            </a:pPr>
            <a:r>
              <a:rPr lang="en-US" sz="1600" dirty="0" err="1"/>
              <a:t>Tenga</a:t>
            </a:r>
            <a:r>
              <a:rPr lang="en-US" sz="1600" dirty="0"/>
              <a:t> </a:t>
            </a:r>
            <a:r>
              <a:rPr lang="en-US" sz="1600" dirty="0" err="1"/>
              <a:t>en</a:t>
            </a:r>
            <a:r>
              <a:rPr lang="en-US" sz="1600" dirty="0"/>
              <a:t> </a:t>
            </a:r>
            <a:r>
              <a:rPr lang="en-US" sz="1600" dirty="0" err="1"/>
              <a:t>cuenta</a:t>
            </a:r>
            <a:r>
              <a:rPr lang="en-US" sz="1600" dirty="0"/>
              <a:t> </a:t>
            </a:r>
            <a:r>
              <a:rPr lang="en-US" sz="1600" dirty="0" err="1"/>
              <a:t>los</a:t>
            </a:r>
            <a:r>
              <a:rPr lang="en-US" sz="1600" dirty="0"/>
              <a:t> </a:t>
            </a:r>
            <a:r>
              <a:rPr lang="en-US" sz="1600" dirty="0" err="1"/>
              <a:t>costos</a:t>
            </a:r>
            <a:r>
              <a:rPr lang="en-US" sz="1600" dirty="0"/>
              <a:t> y </a:t>
            </a:r>
            <a:r>
              <a:rPr lang="en-US" sz="1600" dirty="0" err="1"/>
              <a:t>beneficios</a:t>
            </a:r>
            <a:r>
              <a:rPr lang="en-US" sz="1600" dirty="0"/>
              <a:t>, y las </a:t>
            </a:r>
            <a:r>
              <a:rPr lang="en-US" sz="1600" dirty="0" err="1"/>
              <a:t>preguntas</a:t>
            </a:r>
            <a:r>
              <a:rPr lang="en-US" sz="1600" dirty="0"/>
              <a:t> clave a la hora de </a:t>
            </a:r>
            <a:r>
              <a:rPr lang="en-US" sz="1600" dirty="0" err="1"/>
              <a:t>elaborar</a:t>
            </a:r>
            <a:r>
              <a:rPr lang="en-US" sz="1600" dirty="0"/>
              <a:t> las </a:t>
            </a:r>
            <a:r>
              <a:rPr lang="en-US" sz="1600" dirty="0" err="1"/>
              <a:t>recomendaciones</a:t>
            </a:r>
            <a:r>
              <a:rPr lang="en-US" sz="1600" dirty="0"/>
              <a:t>.</a:t>
            </a:r>
          </a:p>
          <a:p>
            <a:pPr marL="285750" indent="-285750">
              <a:buFont typeface="Arial" panose="020B0604020202020204" pitchFamily="34" charset="0"/>
              <a:buChar char="•"/>
            </a:pPr>
            <a:r>
              <a:rPr lang="en-US" sz="1600" dirty="0" err="1"/>
              <a:t>Recomiende</a:t>
            </a:r>
            <a:r>
              <a:rPr lang="en-US" sz="1600" dirty="0"/>
              <a:t> </a:t>
            </a:r>
            <a:r>
              <a:rPr lang="en-US" sz="1600" dirty="0" err="1"/>
              <a:t>mejoras</a:t>
            </a:r>
            <a:r>
              <a:rPr lang="en-US" sz="1600" dirty="0"/>
              <a:t> que </a:t>
            </a:r>
            <a:r>
              <a:rPr lang="en-US" sz="1600" dirty="0" err="1"/>
              <a:t>aborden</a:t>
            </a:r>
            <a:r>
              <a:rPr lang="en-US" sz="1600" dirty="0"/>
              <a:t> las </a:t>
            </a:r>
            <a:r>
              <a:rPr lang="en-US" sz="1600" dirty="0" err="1"/>
              <a:t>causas</a:t>
            </a:r>
            <a:r>
              <a:rPr lang="en-US" sz="1600" dirty="0"/>
              <a:t> </a:t>
            </a:r>
            <a:r>
              <a:rPr lang="en-US" sz="1600" dirty="0" err="1"/>
              <a:t>superficiales</a:t>
            </a:r>
            <a:r>
              <a:rPr lang="en-US" sz="1600" dirty="0"/>
              <a:t> y </a:t>
            </a:r>
            <a:r>
              <a:rPr lang="en-US" sz="1600" dirty="0" err="1"/>
              <a:t>raíz</a:t>
            </a:r>
            <a:r>
              <a:rPr lang="en-US" sz="1600" dirty="0"/>
              <a:t>. </a:t>
            </a:r>
          </a:p>
          <a:p>
            <a:endParaRPr lang="en-US" sz="1600" dirty="0"/>
          </a:p>
          <a:p>
            <a:r>
              <a:rPr lang="en-US" sz="1600" dirty="0"/>
              <a:t>De nuevo, </a:t>
            </a:r>
            <a:r>
              <a:rPr lang="en-US" sz="1600" dirty="0" err="1"/>
              <a:t>como</a:t>
            </a:r>
            <a:r>
              <a:rPr lang="en-US" sz="1600" dirty="0"/>
              <a:t> </a:t>
            </a:r>
            <a:r>
              <a:rPr lang="en-US" sz="1600" dirty="0" err="1"/>
              <a:t>esto</a:t>
            </a:r>
            <a:r>
              <a:rPr lang="en-US" sz="1600" dirty="0"/>
              <a:t> es solo </a:t>
            </a:r>
            <a:r>
              <a:rPr lang="en-US" sz="1600" dirty="0" err="1"/>
              <a:t>una</a:t>
            </a:r>
            <a:r>
              <a:rPr lang="en-US" sz="1600" dirty="0"/>
              <a:t> </a:t>
            </a:r>
            <a:r>
              <a:rPr lang="en-US" sz="1600" dirty="0" err="1"/>
              <a:t>práctica</a:t>
            </a:r>
            <a:r>
              <a:rPr lang="en-US" sz="1600" dirty="0"/>
              <a:t>, </a:t>
            </a:r>
            <a:r>
              <a:rPr lang="en-US" sz="1600" dirty="0" err="1"/>
              <a:t>siéntase</a:t>
            </a:r>
            <a:r>
              <a:rPr lang="en-US" sz="1600" dirty="0"/>
              <a:t> libre de </a:t>
            </a:r>
            <a:r>
              <a:rPr lang="en-US" sz="1600" dirty="0" err="1"/>
              <a:t>utilizar</a:t>
            </a:r>
            <a:r>
              <a:rPr lang="en-US" sz="1600" dirty="0"/>
              <a:t> </a:t>
            </a:r>
            <a:r>
              <a:rPr lang="en-US" sz="1600" dirty="0" err="1"/>
              <a:t>el</a:t>
            </a:r>
            <a:r>
              <a:rPr lang="en-US" sz="1600" dirty="0"/>
              <a:t> </a:t>
            </a:r>
            <a:r>
              <a:rPr lang="en-US" sz="1600" dirty="0">
                <a:hlinkClick r:id="rId3"/>
              </a:rPr>
              <a:t>formulario de </a:t>
            </a:r>
            <a:r>
              <a:rPr lang="en-US" sz="1600" dirty="0" err="1">
                <a:hlinkClick r:id="rId3"/>
              </a:rPr>
              <a:t>accidente</a:t>
            </a:r>
            <a:r>
              <a:rPr lang="en-US" sz="1600" dirty="0"/>
              <a:t> y </a:t>
            </a:r>
            <a:r>
              <a:rPr lang="en-US" sz="1600" dirty="0" err="1"/>
              <a:t>su</a:t>
            </a:r>
            <a:r>
              <a:rPr lang="en-US" sz="1600" dirty="0"/>
              <a:t> </a:t>
            </a:r>
            <a:r>
              <a:rPr lang="en-US" sz="1600" dirty="0" err="1"/>
              <a:t>imaginación</a:t>
            </a:r>
            <a:r>
              <a:rPr lang="en-US" sz="1600" dirty="0"/>
              <a:t> para </a:t>
            </a:r>
            <a:r>
              <a:rPr lang="en-US" sz="1600" dirty="0" err="1"/>
              <a:t>completar</a:t>
            </a:r>
            <a:r>
              <a:rPr lang="en-US" sz="1600" dirty="0"/>
              <a:t> la </a:t>
            </a:r>
            <a:r>
              <a:rPr lang="en-US" sz="1600" dirty="0" err="1"/>
              <a:t>información</a:t>
            </a:r>
            <a:r>
              <a:rPr lang="en-US" sz="1600" dirty="0"/>
              <a:t> que </a:t>
            </a:r>
            <a:r>
              <a:rPr lang="en-US" sz="1600" dirty="0" err="1"/>
              <a:t>falta</a:t>
            </a:r>
            <a:r>
              <a:rPr lang="en-US" sz="1600" dirty="0"/>
              <a:t>.</a:t>
            </a:r>
          </a:p>
        </p:txBody>
      </p:sp>
      <p:pic>
        <p:nvPicPr>
          <p:cNvPr id="3" name="Picture 2" descr="Módulo 3">
            <a:extLst>
              <a:ext uri="{FF2B5EF4-FFF2-40B4-BE49-F238E27FC236}">
                <a16:creationId xmlns:a16="http://schemas.microsoft.com/office/drawing/2014/main" id="{AAE7EC66-FC62-47BD-AA47-C3242056D7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1893" y="5935440"/>
            <a:ext cx="4020478" cy="985411"/>
          </a:xfrm>
          <a:prstGeom prst="rect">
            <a:avLst/>
          </a:prstGeom>
        </p:spPr>
      </p:pic>
      <p:pic>
        <p:nvPicPr>
          <p:cNvPr id="5" name="Picture 4">
            <a:extLst>
              <a:ext uri="{FF2B5EF4-FFF2-40B4-BE49-F238E27FC236}">
                <a16:creationId xmlns:a16="http://schemas.microsoft.com/office/drawing/2014/main" id="{F4DE0149-1A51-4174-9DAF-509BE0534C34}"/>
              </a:ext>
              <a:ext uri="{C183D7F6-B498-43B3-948B-1728B52AA6E4}">
                <adec:decorative xmlns:adec="http://schemas.microsoft.com/office/drawing/2017/decorative" val="1"/>
              </a:ext>
            </a:extLst>
          </p:cNvPr>
          <p:cNvPicPr>
            <a:picLocks noChangeAspect="1"/>
          </p:cNvPicPr>
          <p:nvPr/>
        </p:nvPicPr>
        <p:blipFill>
          <a:blip r:embed="rId5"/>
          <a:srcRect/>
          <a:stretch/>
        </p:blipFill>
        <p:spPr>
          <a:xfrm>
            <a:off x="6746" y="0"/>
            <a:ext cx="5547748" cy="5920651"/>
          </a:xfrm>
          <a:prstGeom prst="rect">
            <a:avLst/>
          </a:prstGeom>
        </p:spPr>
      </p:pic>
      <p:sp>
        <p:nvSpPr>
          <p:cNvPr id="2" name="Google Shape;102;p2">
            <a:extLst>
              <a:ext uri="{FF2B5EF4-FFF2-40B4-BE49-F238E27FC236}">
                <a16:creationId xmlns:a16="http://schemas.microsoft.com/office/drawing/2014/main" id="{B094D02D-F82D-E52C-1A87-EFDF1443E602}"/>
              </a:ext>
            </a:extLst>
          </p:cNvPr>
          <p:cNvSpPr txBox="1"/>
          <p:nvPr/>
        </p:nvSpPr>
        <p:spPr>
          <a:xfrm>
            <a:off x="6746" y="5966784"/>
            <a:ext cx="7511405"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INVESTIGACIÓN DE ACCIDENTES: </a:t>
            </a:r>
            <a:br>
              <a:rPr lang="en-US" sz="2800" b="1" i="1" u="none" strike="noStrike" cap="none" dirty="0">
                <a:solidFill>
                  <a:schemeClr val="lt1"/>
                </a:solidFill>
                <a:latin typeface="Verdana"/>
                <a:ea typeface="Verdana"/>
                <a:cs typeface="Verdana"/>
                <a:sym typeface="Verdana"/>
              </a:rPr>
            </a:br>
            <a:r>
              <a:rPr lang="en-US" sz="2800" b="1" i="1" u="none" strike="noStrike" cap="none" dirty="0" err="1">
                <a:solidFill>
                  <a:schemeClr val="lt1"/>
                </a:solidFill>
                <a:latin typeface="Verdana"/>
                <a:ea typeface="Verdana"/>
                <a:cs typeface="Verdana"/>
                <a:sym typeface="Verdana"/>
              </a:rPr>
              <a:t>puesta</a:t>
            </a:r>
            <a:r>
              <a:rPr lang="en-US" sz="2800" b="1" i="1" u="none" strike="noStrike" cap="none" dirty="0">
                <a:solidFill>
                  <a:schemeClr val="lt1"/>
                </a:solidFill>
                <a:latin typeface="Verdana"/>
                <a:ea typeface="Verdana"/>
                <a:cs typeface="Verdana"/>
                <a:sym typeface="Verdana"/>
              </a:rPr>
              <a:t> </a:t>
            </a:r>
            <a:r>
              <a:rPr lang="en-US" sz="2800" b="1" i="1" u="none" strike="noStrike" cap="none" dirty="0" err="1">
                <a:solidFill>
                  <a:schemeClr val="lt1"/>
                </a:solidFill>
                <a:latin typeface="Verdana"/>
                <a:ea typeface="Verdana"/>
                <a:cs typeface="Verdana"/>
                <a:sym typeface="Verdana"/>
              </a:rPr>
              <a:t>en</a:t>
            </a:r>
            <a:r>
              <a:rPr lang="en-US" sz="2800" b="1" i="1" u="none" strike="noStrike" cap="none" dirty="0">
                <a:solidFill>
                  <a:schemeClr val="lt1"/>
                </a:solidFill>
                <a:latin typeface="Verdana"/>
                <a:ea typeface="Verdana"/>
                <a:cs typeface="Verdana"/>
                <a:sym typeface="Verdana"/>
              </a:rPr>
              <a:t> </a:t>
            </a:r>
            <a:r>
              <a:rPr lang="en-US" sz="2800" b="1" i="1" u="none" strike="noStrike" cap="none" dirty="0" err="1">
                <a:solidFill>
                  <a:schemeClr val="lt1"/>
                </a:solidFill>
                <a:latin typeface="Verdana"/>
                <a:ea typeface="Verdana"/>
                <a:cs typeface="Verdana"/>
                <a:sym typeface="Verdana"/>
              </a:rPr>
              <a:t>práctica</a:t>
            </a:r>
            <a:r>
              <a:rPr lang="en-US" sz="2800" b="1" i="1" u="none" strike="noStrike" cap="none" dirty="0">
                <a:solidFill>
                  <a:schemeClr val="lt1"/>
                </a:solidFill>
                <a:latin typeface="Verdana"/>
                <a:ea typeface="Verdana"/>
                <a:cs typeface="Verdana"/>
                <a:sym typeface="Verdana"/>
              </a:rPr>
              <a:t> de las </a:t>
            </a:r>
            <a:r>
              <a:rPr lang="en-US" sz="2800" b="1" i="1" u="none" strike="noStrike" cap="none" dirty="0" err="1">
                <a:solidFill>
                  <a:schemeClr val="lt1"/>
                </a:solidFill>
                <a:latin typeface="Verdana"/>
                <a:ea typeface="Verdana"/>
                <a:cs typeface="Verdana"/>
                <a:sym typeface="Verdana"/>
              </a:rPr>
              <a:t>soluciones</a:t>
            </a:r>
            <a:endParaRPr sz="1400" b="0" i="0" u="none" strike="noStrike" cap="none" dirty="0">
              <a:solidFill>
                <a:srgbClr val="000000"/>
              </a:solidFill>
              <a:latin typeface="Arial"/>
              <a:ea typeface="Arial"/>
              <a:cs typeface="Arial"/>
              <a:sym typeface="Arial"/>
            </a:endParaRPr>
          </a:p>
        </p:txBody>
      </p:sp>
      <p:sp>
        <p:nvSpPr>
          <p:cNvPr id="6" name="Title 5">
            <a:extLst>
              <a:ext uri="{FF2B5EF4-FFF2-40B4-BE49-F238E27FC236}">
                <a16:creationId xmlns:a16="http://schemas.microsoft.com/office/drawing/2014/main" id="{0E82BB55-5AF8-D5BA-F31D-5F281EF3E559}"/>
              </a:ext>
            </a:extLst>
          </p:cNvPr>
          <p:cNvSpPr txBox="1">
            <a:spLocks noGrp="1"/>
          </p:cNvSpPr>
          <p:nvPr>
            <p:ph type="title" idx="4294967295"/>
          </p:nvPr>
        </p:nvSpPr>
        <p:spPr>
          <a:xfrm>
            <a:off x="5719157" y="250924"/>
            <a:ext cx="6157912"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en-US" sz="2800" b="0" i="0" u="none" strike="noStrike" kern="0" cap="none" spc="0" normalizeH="0" baseline="0" noProof="0" dirty="0">
                <a:ln>
                  <a:noFill/>
                </a:ln>
                <a:solidFill>
                  <a:schemeClr val="dk1"/>
                </a:solidFill>
                <a:effectLst/>
                <a:uLnTx/>
                <a:uFillTx/>
                <a:latin typeface="+mn-lt"/>
                <a:ea typeface="Calibri"/>
                <a:cs typeface="Calibri"/>
                <a:sym typeface="Calibri"/>
              </a:rPr>
              <a:t>¡</a:t>
            </a:r>
            <a:r>
              <a:rPr kumimoji="0" lang="en-US" sz="2800" b="0" i="0" u="none" strike="noStrike" kern="0" cap="none" spc="0" normalizeH="0" baseline="0" noProof="0" dirty="0" err="1">
                <a:ln>
                  <a:noFill/>
                </a:ln>
                <a:solidFill>
                  <a:schemeClr val="dk1"/>
                </a:solidFill>
                <a:effectLst/>
                <a:uLnTx/>
                <a:uFillTx/>
                <a:latin typeface="+mn-lt"/>
                <a:ea typeface="Calibri"/>
                <a:cs typeface="Calibri"/>
                <a:sym typeface="Calibri"/>
              </a:rPr>
              <a:t>Práctica</a:t>
            </a:r>
            <a:r>
              <a:rPr kumimoji="0" lang="en-US" sz="2800" b="0" i="0" u="none" strike="noStrike" kern="0" cap="none" spc="0" normalizeH="0" baseline="0" noProof="0" dirty="0">
                <a:ln>
                  <a:noFill/>
                </a:ln>
                <a:solidFill>
                  <a:schemeClr val="dk1"/>
                </a:solidFill>
                <a:effectLst/>
                <a:uLnTx/>
                <a:uFillTx/>
                <a:latin typeface="+mn-lt"/>
                <a:ea typeface="Calibri"/>
                <a:cs typeface="Calibri"/>
                <a:sym typeface="Calibri"/>
              </a:rPr>
              <a:t>!</a:t>
            </a:r>
          </a:p>
        </p:txBody>
      </p:sp>
    </p:spTree>
    <p:extLst>
      <p:ext uri="{BB962C8B-B14F-4D97-AF65-F5344CB8AC3E}">
        <p14:creationId xmlns:p14="http://schemas.microsoft.com/office/powerpoint/2010/main" val="17364136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7" name="Title 6">
            <a:extLst>
              <a:ext uri="{FF2B5EF4-FFF2-40B4-BE49-F238E27FC236}">
                <a16:creationId xmlns:a16="http://schemas.microsoft.com/office/drawing/2014/main" id="{FC270C14-51FB-47DD-80DA-CE094A0E5B93}"/>
              </a:ext>
            </a:extLst>
          </p:cNvPr>
          <p:cNvSpPr>
            <a:spLocks noGrp="1"/>
          </p:cNvSpPr>
          <p:nvPr>
            <p:ph type="title" idx="4294967295"/>
          </p:nvPr>
        </p:nvSpPr>
        <p:spPr>
          <a:xfrm>
            <a:off x="0" y="0"/>
            <a:ext cx="12192000" cy="5893356"/>
          </a:xfrm>
          <a:prstGeom prst="rect">
            <a:avLst/>
          </a:prstGeom>
          <a:solidFill>
            <a:schemeClr val="tx1"/>
          </a:solidFill>
          <a:ln w="25400" cap="flat" cmpd="sng" algn="ctr">
            <a:solidFill>
              <a:schemeClr val="tx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0" cap="none" spc="0" normalizeH="0" baseline="0" noProof="0" dirty="0">
                <a:ln>
                  <a:noFill/>
                </a:ln>
                <a:solidFill>
                  <a:schemeClr val="lt1"/>
                </a:solidFill>
                <a:effectLst/>
                <a:uLnTx/>
                <a:uFillTx/>
                <a:latin typeface="+mn-lt"/>
                <a:ea typeface="+mn-ea"/>
                <a:cs typeface="+mn-cs"/>
                <a:sym typeface="Arial"/>
                <a:hlinkClick r:id="rId3"/>
              </a:rPr>
              <a:t>Accident Investigation Example</a:t>
            </a:r>
            <a:endParaRPr kumimoji="0" lang="en-US" sz="4400" b="0" i="0" u="none" strike="noStrike" kern="0" cap="none" spc="0" normalizeH="0" baseline="0" noProof="0" dirty="0">
              <a:ln>
                <a:noFill/>
              </a:ln>
              <a:solidFill>
                <a:schemeClr val="lt1"/>
              </a:solidFill>
              <a:effectLst/>
              <a:uLnTx/>
              <a:uFillTx/>
              <a:latin typeface="+mn-lt"/>
              <a:ea typeface="+mn-ea"/>
              <a:cs typeface="+mn-cs"/>
              <a:sym typeface="Arial"/>
            </a:endParaRPr>
          </a:p>
        </p:txBody>
      </p:sp>
      <p:pic>
        <p:nvPicPr>
          <p:cNvPr id="8" name="Picture 7" descr="Módulo 3">
            <a:extLst>
              <a:ext uri="{FF2B5EF4-FFF2-40B4-BE49-F238E27FC236}">
                <a16:creationId xmlns:a16="http://schemas.microsoft.com/office/drawing/2014/main" id="{6A295C48-4F85-496F-8D82-41DB7863C6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1893" y="5903541"/>
            <a:ext cx="4020478" cy="985411"/>
          </a:xfrm>
          <a:prstGeom prst="rect">
            <a:avLst/>
          </a:prstGeom>
        </p:spPr>
      </p:pic>
      <p:sp>
        <p:nvSpPr>
          <p:cNvPr id="2" name="Google Shape;102;p2">
            <a:extLst>
              <a:ext uri="{FF2B5EF4-FFF2-40B4-BE49-F238E27FC236}">
                <a16:creationId xmlns:a16="http://schemas.microsoft.com/office/drawing/2014/main" id="{E159C607-F90F-DB90-6E0D-4BC4D6FCDE07}"/>
              </a:ext>
            </a:extLst>
          </p:cNvPr>
          <p:cNvSpPr txBox="1"/>
          <p:nvPr/>
        </p:nvSpPr>
        <p:spPr>
          <a:xfrm>
            <a:off x="6746" y="5966784"/>
            <a:ext cx="7511405"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INVESTIGACIÓN DE ACCIDENTES: </a:t>
            </a:r>
            <a:br>
              <a:rPr lang="en-US" sz="2800" b="1" i="1" u="none" strike="noStrike" cap="none" dirty="0">
                <a:solidFill>
                  <a:schemeClr val="lt1"/>
                </a:solidFill>
                <a:latin typeface="Verdana"/>
                <a:ea typeface="Verdana"/>
                <a:cs typeface="Verdana"/>
                <a:sym typeface="Verdana"/>
              </a:rPr>
            </a:br>
            <a:r>
              <a:rPr lang="en-US" sz="2800" b="1" i="1" u="none" strike="noStrike" cap="none" dirty="0" err="1">
                <a:solidFill>
                  <a:schemeClr val="lt1"/>
                </a:solidFill>
                <a:latin typeface="Verdana"/>
                <a:ea typeface="Verdana"/>
                <a:cs typeface="Verdana"/>
                <a:sym typeface="Verdana"/>
              </a:rPr>
              <a:t>puesta</a:t>
            </a:r>
            <a:r>
              <a:rPr lang="en-US" sz="2800" b="1" i="1" u="none" strike="noStrike" cap="none" dirty="0">
                <a:solidFill>
                  <a:schemeClr val="lt1"/>
                </a:solidFill>
                <a:latin typeface="Verdana"/>
                <a:ea typeface="Verdana"/>
                <a:cs typeface="Verdana"/>
                <a:sym typeface="Verdana"/>
              </a:rPr>
              <a:t> </a:t>
            </a:r>
            <a:r>
              <a:rPr lang="en-US" sz="2800" b="1" i="1" u="none" strike="noStrike" cap="none" dirty="0" err="1">
                <a:solidFill>
                  <a:schemeClr val="lt1"/>
                </a:solidFill>
                <a:latin typeface="Verdana"/>
                <a:ea typeface="Verdana"/>
                <a:cs typeface="Verdana"/>
                <a:sym typeface="Verdana"/>
              </a:rPr>
              <a:t>en</a:t>
            </a:r>
            <a:r>
              <a:rPr lang="en-US" sz="2800" b="1" i="1" u="none" strike="noStrike" cap="none" dirty="0">
                <a:solidFill>
                  <a:schemeClr val="lt1"/>
                </a:solidFill>
                <a:latin typeface="Verdana"/>
                <a:ea typeface="Verdana"/>
                <a:cs typeface="Verdana"/>
                <a:sym typeface="Verdana"/>
              </a:rPr>
              <a:t> </a:t>
            </a:r>
            <a:r>
              <a:rPr lang="en-US" sz="2800" b="1" i="1" u="none" strike="noStrike" cap="none" dirty="0" err="1">
                <a:solidFill>
                  <a:schemeClr val="lt1"/>
                </a:solidFill>
                <a:latin typeface="Verdana"/>
                <a:ea typeface="Verdana"/>
                <a:cs typeface="Verdana"/>
                <a:sym typeface="Verdana"/>
              </a:rPr>
              <a:t>práctica</a:t>
            </a:r>
            <a:r>
              <a:rPr lang="en-US" sz="2800" b="1" i="1" u="none" strike="noStrike" cap="none" dirty="0">
                <a:solidFill>
                  <a:schemeClr val="lt1"/>
                </a:solidFill>
                <a:latin typeface="Verdana"/>
                <a:ea typeface="Verdana"/>
                <a:cs typeface="Verdana"/>
                <a:sym typeface="Verdana"/>
              </a:rPr>
              <a:t> de las </a:t>
            </a:r>
            <a:r>
              <a:rPr lang="en-US" sz="2800" b="1" i="1" u="none" strike="noStrike" cap="none" dirty="0" err="1">
                <a:solidFill>
                  <a:schemeClr val="lt1"/>
                </a:solidFill>
                <a:latin typeface="Verdana"/>
                <a:ea typeface="Verdana"/>
                <a:cs typeface="Verdana"/>
                <a:sym typeface="Verdana"/>
              </a:rPr>
              <a:t>soluciones</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89177105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7" y="782000"/>
            <a:ext cx="6463214" cy="5170606"/>
          </a:xfrm>
          <a:prstGeom prst="rect">
            <a:avLst/>
          </a:prstGeom>
          <a:noFill/>
          <a:ln>
            <a:noFill/>
          </a:ln>
        </p:spPr>
        <p:txBody>
          <a:bodyPr spcFirstLastPara="1" wrap="square" lIns="91425" tIns="45700" rIns="91425" bIns="45700" anchor="t" anchorCtr="0">
            <a:spAutoFit/>
          </a:bodyPr>
          <a:lstStyle/>
          <a:p>
            <a:r>
              <a:rPr lang="en-US" sz="1500" dirty="0"/>
              <a:t>¡Como </a:t>
            </a:r>
            <a:r>
              <a:rPr lang="en-US" sz="1500" dirty="0" err="1"/>
              <a:t>puede</a:t>
            </a:r>
            <a:r>
              <a:rPr lang="en-US" sz="1500" dirty="0"/>
              <a:t> </a:t>
            </a:r>
            <a:r>
              <a:rPr lang="en-US" sz="1500" dirty="0" err="1"/>
              <a:t>ver</a:t>
            </a:r>
            <a:r>
              <a:rPr lang="en-US" sz="1500" dirty="0"/>
              <a:t>, la </a:t>
            </a:r>
            <a:r>
              <a:rPr lang="en-US" sz="1500" dirty="0" err="1"/>
              <a:t>tarea</a:t>
            </a:r>
            <a:r>
              <a:rPr lang="en-US" sz="1500" dirty="0"/>
              <a:t> de </a:t>
            </a:r>
            <a:r>
              <a:rPr lang="en-US" sz="1500" dirty="0" err="1"/>
              <a:t>implementación</a:t>
            </a:r>
            <a:r>
              <a:rPr lang="en-US" sz="1500" dirty="0"/>
              <a:t> de </a:t>
            </a:r>
            <a:r>
              <a:rPr lang="en-US" sz="1500" dirty="0" err="1"/>
              <a:t>soluciones</a:t>
            </a:r>
            <a:r>
              <a:rPr lang="en-US" sz="1500" dirty="0"/>
              <a:t> del </a:t>
            </a:r>
            <a:r>
              <a:rPr lang="en-US" sz="1500" dirty="0" err="1"/>
              <a:t>proceso</a:t>
            </a:r>
            <a:r>
              <a:rPr lang="en-US" sz="1500" dirty="0"/>
              <a:t> de </a:t>
            </a:r>
            <a:r>
              <a:rPr lang="en-US" sz="1500" dirty="0" err="1"/>
              <a:t>investigación</a:t>
            </a:r>
            <a:r>
              <a:rPr lang="en-US" sz="1500" dirty="0"/>
              <a:t> de </a:t>
            </a:r>
            <a:r>
              <a:rPr lang="en-US" sz="1500" dirty="0" err="1"/>
              <a:t>accidentes</a:t>
            </a:r>
            <a:r>
              <a:rPr lang="en-US" sz="1500" dirty="0"/>
              <a:t> es </a:t>
            </a:r>
            <a:r>
              <a:rPr lang="en-US" sz="1500" dirty="0" err="1"/>
              <a:t>muy</a:t>
            </a:r>
            <a:r>
              <a:rPr lang="en-US" sz="1500" dirty="0"/>
              <a:t> </a:t>
            </a:r>
            <a:r>
              <a:rPr lang="en-US" sz="1500" dirty="0" err="1"/>
              <a:t>importante</a:t>
            </a:r>
            <a:r>
              <a:rPr lang="en-US" sz="1500" dirty="0"/>
              <a:t>! </a:t>
            </a:r>
            <a:r>
              <a:rPr lang="en-US" sz="1500" dirty="0" err="1"/>
              <a:t>Hemos</a:t>
            </a:r>
            <a:r>
              <a:rPr lang="en-US" sz="1500" dirty="0"/>
              <a:t> </a:t>
            </a:r>
            <a:r>
              <a:rPr lang="en-US" sz="1500" dirty="0" err="1"/>
              <a:t>cubierto</a:t>
            </a:r>
            <a:r>
              <a:rPr lang="en-US" sz="1500" dirty="0"/>
              <a:t> gran </a:t>
            </a:r>
            <a:r>
              <a:rPr lang="en-US" sz="1500" dirty="0" err="1"/>
              <a:t>cantidad</a:t>
            </a:r>
            <a:r>
              <a:rPr lang="en-US" sz="1500" dirty="0"/>
              <a:t> de </a:t>
            </a:r>
            <a:r>
              <a:rPr lang="en-US" sz="1500" dirty="0" err="1"/>
              <a:t>información</a:t>
            </a:r>
            <a:r>
              <a:rPr lang="en-US" sz="1500" dirty="0"/>
              <a:t> </a:t>
            </a:r>
            <a:r>
              <a:rPr lang="en-US" sz="1500" dirty="0" err="1"/>
              <a:t>en</a:t>
            </a:r>
            <a:r>
              <a:rPr lang="en-US" sz="1500" dirty="0"/>
              <a:t> </a:t>
            </a:r>
            <a:r>
              <a:rPr lang="en-US" sz="1500" dirty="0" err="1"/>
              <a:t>este</a:t>
            </a:r>
            <a:r>
              <a:rPr lang="en-US" sz="1500" dirty="0"/>
              <a:t> </a:t>
            </a:r>
            <a:r>
              <a:rPr lang="en-US" sz="1500" dirty="0" err="1"/>
              <a:t>módulo</a:t>
            </a:r>
            <a:r>
              <a:rPr lang="en-US" sz="1500" dirty="0"/>
              <a:t>: </a:t>
            </a:r>
          </a:p>
          <a:p>
            <a:pPr marL="285750" indent="-285750">
              <a:buFont typeface="Arial" panose="020B0604020202020204" pitchFamily="34" charset="0"/>
              <a:buChar char="•"/>
            </a:pPr>
            <a:r>
              <a:rPr lang="en-US" sz="1500" dirty="0" err="1"/>
              <a:t>Tipos</a:t>
            </a:r>
            <a:r>
              <a:rPr lang="en-US" sz="1500" dirty="0"/>
              <a:t> de </a:t>
            </a:r>
            <a:r>
              <a:rPr lang="en-US" sz="1500" dirty="0" err="1"/>
              <a:t>controles</a:t>
            </a:r>
            <a:r>
              <a:rPr lang="en-US" sz="1500" dirty="0"/>
              <a:t>: </a:t>
            </a:r>
            <a:r>
              <a:rPr lang="en-US" sz="1500" dirty="0" err="1"/>
              <a:t>eliminación</a:t>
            </a:r>
            <a:r>
              <a:rPr lang="en-US" sz="1500" dirty="0"/>
              <a:t>, </a:t>
            </a:r>
            <a:r>
              <a:rPr lang="en-US" sz="1500" dirty="0" err="1"/>
              <a:t>sustitución</a:t>
            </a:r>
            <a:r>
              <a:rPr lang="en-US" sz="1500" dirty="0"/>
              <a:t>, </a:t>
            </a:r>
            <a:r>
              <a:rPr lang="en-US" sz="1500" dirty="0" err="1"/>
              <a:t>ingeniería</a:t>
            </a:r>
            <a:r>
              <a:rPr lang="en-US" sz="1500" dirty="0"/>
              <a:t>, </a:t>
            </a:r>
            <a:r>
              <a:rPr lang="en-US" sz="1500" dirty="0" err="1"/>
              <a:t>administrativos</a:t>
            </a:r>
            <a:r>
              <a:rPr lang="en-US" sz="1500" dirty="0"/>
              <a:t> y PPE; </a:t>
            </a:r>
          </a:p>
          <a:p>
            <a:pPr marL="285750" indent="-285750">
              <a:buFont typeface="Arial" panose="020B0604020202020204" pitchFamily="34" charset="0"/>
              <a:buChar char="•"/>
            </a:pPr>
            <a:r>
              <a:rPr lang="en-US" sz="1500" dirty="0" err="1"/>
              <a:t>Mejoras</a:t>
            </a:r>
            <a:r>
              <a:rPr lang="en-US" sz="1500" dirty="0"/>
              <a:t> del </a:t>
            </a:r>
            <a:r>
              <a:rPr lang="en-US" sz="1500" dirty="0" err="1"/>
              <a:t>sistema</a:t>
            </a:r>
            <a:r>
              <a:rPr lang="en-US" sz="1500" dirty="0"/>
              <a:t> y </a:t>
            </a:r>
            <a:r>
              <a:rPr lang="en-US" sz="1500" dirty="0" err="1"/>
              <a:t>análisis</a:t>
            </a:r>
            <a:r>
              <a:rPr lang="en-US" sz="1500" dirty="0"/>
              <a:t> </a:t>
            </a:r>
            <a:r>
              <a:rPr lang="en-US" sz="1500" dirty="0" err="1"/>
              <a:t>costo-beneficio</a:t>
            </a:r>
            <a:r>
              <a:rPr lang="en-US" sz="1500" dirty="0"/>
              <a:t>;</a:t>
            </a:r>
          </a:p>
          <a:p>
            <a:pPr marL="285750" indent="-285750">
              <a:buFont typeface="Arial" panose="020B0604020202020204" pitchFamily="34" charset="0"/>
              <a:buChar char="•"/>
            </a:pPr>
            <a:r>
              <a:rPr lang="en-US" sz="1500" dirty="0" err="1"/>
              <a:t>Cuestiones</a:t>
            </a:r>
            <a:r>
              <a:rPr lang="en-US" sz="1500" dirty="0"/>
              <a:t> clave que </a:t>
            </a:r>
            <a:r>
              <a:rPr lang="en-US" sz="1500" dirty="0" err="1"/>
              <a:t>deben</a:t>
            </a:r>
            <a:r>
              <a:rPr lang="en-US" sz="1500" dirty="0"/>
              <a:t> </a:t>
            </a:r>
            <a:r>
              <a:rPr lang="en-US" sz="1500" dirty="0" err="1"/>
              <a:t>tenerse</a:t>
            </a:r>
            <a:r>
              <a:rPr lang="en-US" sz="1500" dirty="0"/>
              <a:t> </a:t>
            </a:r>
            <a:r>
              <a:rPr lang="en-US" sz="1500" dirty="0" err="1"/>
              <a:t>en</a:t>
            </a:r>
            <a:r>
              <a:rPr lang="en-US" sz="1500" dirty="0"/>
              <a:t> </a:t>
            </a:r>
            <a:r>
              <a:rPr lang="en-US" sz="1500" dirty="0" err="1"/>
              <a:t>cuenta</a:t>
            </a:r>
            <a:r>
              <a:rPr lang="en-US" sz="1500" dirty="0"/>
              <a:t> al </a:t>
            </a:r>
            <a:r>
              <a:rPr lang="en-US" sz="1500" dirty="0" err="1"/>
              <a:t>preparar</a:t>
            </a:r>
            <a:r>
              <a:rPr lang="en-US" sz="1500" dirty="0"/>
              <a:t> sus </a:t>
            </a:r>
            <a:r>
              <a:rPr lang="en-US" sz="1500" dirty="0" err="1"/>
              <a:t>recomendaciones</a:t>
            </a:r>
            <a:r>
              <a:rPr lang="en-US" sz="1500" dirty="0"/>
              <a:t>; </a:t>
            </a:r>
          </a:p>
          <a:p>
            <a:pPr marL="285750" indent="-285750">
              <a:buFont typeface="Arial" panose="020B0604020202020204" pitchFamily="34" charset="0"/>
              <a:buChar char="•"/>
            </a:pPr>
            <a:r>
              <a:rPr lang="en-US" sz="1500" dirty="0" err="1"/>
              <a:t>Recomendación</a:t>
            </a:r>
            <a:r>
              <a:rPr lang="en-US" sz="1500" dirty="0"/>
              <a:t> de </a:t>
            </a:r>
            <a:r>
              <a:rPr lang="en-US" sz="1500" dirty="0" err="1"/>
              <a:t>mejoras</a:t>
            </a:r>
            <a:r>
              <a:rPr lang="en-US" sz="1500" dirty="0"/>
              <a:t> para </a:t>
            </a:r>
            <a:r>
              <a:rPr lang="en-US" sz="1500" dirty="0" err="1"/>
              <a:t>abordar</a:t>
            </a:r>
            <a:r>
              <a:rPr lang="en-US" sz="1500" dirty="0"/>
              <a:t> las </a:t>
            </a:r>
            <a:r>
              <a:rPr lang="en-US" sz="1500" dirty="0" err="1"/>
              <a:t>causas</a:t>
            </a:r>
            <a:r>
              <a:rPr lang="en-US" sz="1500" dirty="0"/>
              <a:t> </a:t>
            </a:r>
            <a:r>
              <a:rPr lang="en-US" sz="1500" dirty="0" err="1"/>
              <a:t>superficiales</a:t>
            </a:r>
            <a:r>
              <a:rPr lang="en-US" sz="1500" dirty="0"/>
              <a:t> y </a:t>
            </a:r>
            <a:r>
              <a:rPr lang="en-US" sz="1500" dirty="0" err="1"/>
              <a:t>raíz</a:t>
            </a:r>
            <a:r>
              <a:rPr lang="en-US" sz="1500" dirty="0"/>
              <a:t>; y  </a:t>
            </a:r>
          </a:p>
          <a:p>
            <a:pPr marL="285750" indent="-285750">
              <a:buFont typeface="Arial" panose="020B0604020202020204" pitchFamily="34" charset="0"/>
              <a:buChar char="•"/>
            </a:pPr>
            <a:r>
              <a:rPr lang="en-US" sz="1500" dirty="0"/>
              <a:t>Las </a:t>
            </a:r>
            <a:r>
              <a:rPr lang="en-US" sz="1500" dirty="0" err="1"/>
              <a:t>secciones</a:t>
            </a:r>
            <a:r>
              <a:rPr lang="en-US" sz="1500" dirty="0"/>
              <a:t> de un </a:t>
            </a:r>
            <a:r>
              <a:rPr lang="en-US" sz="1500" dirty="0" err="1"/>
              <a:t>formulario</a:t>
            </a:r>
            <a:r>
              <a:rPr lang="en-US" sz="1500" dirty="0"/>
              <a:t> de </a:t>
            </a:r>
            <a:r>
              <a:rPr lang="en-US" sz="1500" dirty="0" err="1"/>
              <a:t>informe</a:t>
            </a:r>
            <a:r>
              <a:rPr lang="en-US" sz="1500" dirty="0"/>
              <a:t> de </a:t>
            </a:r>
            <a:r>
              <a:rPr lang="en-US" sz="1500" dirty="0" err="1"/>
              <a:t>accidente</a:t>
            </a:r>
            <a:r>
              <a:rPr lang="en-US" sz="1500" dirty="0"/>
              <a:t> y </a:t>
            </a:r>
            <a:r>
              <a:rPr lang="en-US" sz="1500" dirty="0" err="1"/>
              <a:t>cómo</a:t>
            </a:r>
            <a:r>
              <a:rPr lang="en-US" sz="1500" dirty="0"/>
              <a:t> </a:t>
            </a:r>
            <a:r>
              <a:rPr lang="en-US" sz="1500" dirty="0" err="1"/>
              <a:t>completarlo</a:t>
            </a:r>
            <a:r>
              <a:rPr lang="en-US" sz="1500" dirty="0"/>
              <a:t>.</a:t>
            </a:r>
          </a:p>
          <a:p>
            <a:endParaRPr lang="en-US" sz="1500" dirty="0"/>
          </a:p>
          <a:p>
            <a:r>
              <a:rPr lang="en-US" sz="1500" dirty="0"/>
              <a:t>El </a:t>
            </a:r>
            <a:r>
              <a:rPr lang="en-US" sz="1500" dirty="0" err="1"/>
              <a:t>formulario</a:t>
            </a:r>
            <a:r>
              <a:rPr lang="en-US" sz="1500" dirty="0"/>
              <a:t> de </a:t>
            </a:r>
            <a:r>
              <a:rPr lang="en-US" sz="1500" dirty="0" err="1"/>
              <a:t>informe</a:t>
            </a:r>
            <a:r>
              <a:rPr lang="en-US" sz="1500" dirty="0"/>
              <a:t> de </a:t>
            </a:r>
            <a:r>
              <a:rPr lang="en-US" sz="1500" dirty="0" err="1"/>
              <a:t>accidente</a:t>
            </a:r>
            <a:r>
              <a:rPr lang="en-US" sz="1500" dirty="0"/>
              <a:t> es un “</a:t>
            </a:r>
            <a:r>
              <a:rPr lang="en-US" sz="1500" dirty="0" err="1"/>
              <a:t>documento</a:t>
            </a:r>
            <a:r>
              <a:rPr lang="en-US" sz="1500" dirty="0"/>
              <a:t> vivo”, que solo se </a:t>
            </a:r>
            <a:r>
              <a:rPr lang="en-US" sz="1500" dirty="0" err="1"/>
              <a:t>considera</a:t>
            </a:r>
            <a:r>
              <a:rPr lang="en-US" sz="1500" dirty="0"/>
              <a:t> </a:t>
            </a:r>
            <a:r>
              <a:rPr lang="en-US" sz="1500" dirty="0" err="1"/>
              <a:t>completo</a:t>
            </a:r>
            <a:r>
              <a:rPr lang="en-US" sz="1500" dirty="0"/>
              <a:t> </a:t>
            </a:r>
            <a:r>
              <a:rPr lang="en-US" sz="1500" dirty="0" err="1"/>
              <a:t>cuando</a:t>
            </a:r>
            <a:r>
              <a:rPr lang="en-US" sz="1500" dirty="0"/>
              <a:t> se </a:t>
            </a:r>
            <a:r>
              <a:rPr lang="en-US" sz="1500" dirty="0" err="1"/>
              <a:t>han</a:t>
            </a:r>
            <a:r>
              <a:rPr lang="en-US" sz="1500" dirty="0"/>
              <a:t> </a:t>
            </a:r>
            <a:r>
              <a:rPr lang="en-US" sz="1500" dirty="0" err="1"/>
              <a:t>abordado</a:t>
            </a:r>
            <a:r>
              <a:rPr lang="en-US" sz="1500" dirty="0"/>
              <a:t> </a:t>
            </a:r>
            <a:r>
              <a:rPr lang="en-US" sz="1500" dirty="0" err="1"/>
              <a:t>todas</a:t>
            </a:r>
            <a:r>
              <a:rPr lang="en-US" sz="1500" dirty="0"/>
              <a:t> las </a:t>
            </a:r>
            <a:r>
              <a:rPr lang="en-US" sz="1500" dirty="0" err="1"/>
              <a:t>cuestiones</a:t>
            </a:r>
            <a:r>
              <a:rPr lang="en-US" sz="1500" dirty="0"/>
              <a:t> y </a:t>
            </a:r>
            <a:r>
              <a:rPr lang="en-US" sz="1500" dirty="0" err="1"/>
              <a:t>tomado</a:t>
            </a:r>
            <a:r>
              <a:rPr lang="en-US" sz="1500" dirty="0"/>
              <a:t> </a:t>
            </a:r>
            <a:r>
              <a:rPr lang="en-US" sz="1500" dirty="0" err="1"/>
              <a:t>todas</a:t>
            </a:r>
            <a:r>
              <a:rPr lang="en-US" sz="1500" dirty="0"/>
              <a:t> las </a:t>
            </a:r>
            <a:r>
              <a:rPr lang="en-US" sz="1500" dirty="0" err="1"/>
              <a:t>medidas</a:t>
            </a:r>
            <a:r>
              <a:rPr lang="en-US" sz="1500" dirty="0"/>
              <a:t>. </a:t>
            </a:r>
            <a:r>
              <a:rPr lang="en-US" sz="1500" dirty="0" err="1"/>
              <a:t>Esto</a:t>
            </a:r>
            <a:r>
              <a:rPr lang="en-US" sz="1500" dirty="0"/>
              <a:t> </a:t>
            </a:r>
            <a:r>
              <a:rPr lang="en-US" sz="1500" dirty="0" err="1"/>
              <a:t>puede</a:t>
            </a:r>
            <a:r>
              <a:rPr lang="en-US" sz="1500" dirty="0"/>
              <a:t> </a:t>
            </a:r>
            <a:r>
              <a:rPr lang="en-US" sz="1500" dirty="0" err="1"/>
              <a:t>llevar</a:t>
            </a:r>
            <a:r>
              <a:rPr lang="en-US" sz="1500" dirty="0"/>
              <a:t> días, </a:t>
            </a:r>
            <a:r>
              <a:rPr lang="en-US" sz="1500" dirty="0" err="1"/>
              <a:t>semanas</a:t>
            </a:r>
            <a:r>
              <a:rPr lang="en-US" sz="1500" dirty="0"/>
              <a:t> o meses </a:t>
            </a:r>
            <a:r>
              <a:rPr lang="en-US" sz="1500" dirty="0" err="1"/>
              <a:t>después</a:t>
            </a:r>
            <a:r>
              <a:rPr lang="en-US" sz="1500" dirty="0"/>
              <a:t> del </a:t>
            </a:r>
            <a:r>
              <a:rPr lang="en-US" sz="1500" dirty="0" err="1"/>
              <a:t>accidente</a:t>
            </a:r>
            <a:r>
              <a:rPr lang="en-US" sz="1500" dirty="0"/>
              <a:t>, </a:t>
            </a:r>
            <a:r>
              <a:rPr lang="en-US" sz="1500" dirty="0" err="1"/>
              <a:t>según</a:t>
            </a:r>
            <a:r>
              <a:rPr lang="en-US" sz="1500" dirty="0"/>
              <a:t> </a:t>
            </a:r>
            <a:r>
              <a:rPr lang="en-US" sz="1500" dirty="0" err="1"/>
              <a:t>los</a:t>
            </a:r>
            <a:r>
              <a:rPr lang="en-US" sz="1500" dirty="0"/>
              <a:t> </a:t>
            </a:r>
            <a:r>
              <a:rPr lang="en-US" sz="1500" dirty="0" err="1"/>
              <a:t>arreglos</a:t>
            </a:r>
            <a:r>
              <a:rPr lang="en-US" sz="1500" dirty="0"/>
              <a:t> </a:t>
            </a:r>
            <a:r>
              <a:rPr lang="en-US" sz="1500" dirty="0" err="1"/>
              <a:t>recomendado</a:t>
            </a:r>
            <a:r>
              <a:rPr lang="en-US" sz="1500" dirty="0"/>
              <a:t>. </a:t>
            </a:r>
          </a:p>
          <a:p>
            <a:endParaRPr lang="en-US" sz="1500" dirty="0"/>
          </a:p>
          <a:p>
            <a:r>
              <a:rPr lang="en-US" sz="1500" dirty="0" err="1"/>
              <a:t>Ahora</a:t>
            </a:r>
            <a:r>
              <a:rPr lang="en-US" sz="1500" dirty="0"/>
              <a:t> </a:t>
            </a:r>
            <a:r>
              <a:rPr lang="en-US" sz="1500" dirty="0" err="1"/>
              <a:t>ya</a:t>
            </a:r>
            <a:r>
              <a:rPr lang="en-US" sz="1500" dirty="0"/>
              <a:t> </a:t>
            </a:r>
            <a:r>
              <a:rPr lang="en-US" sz="1500" dirty="0" err="1"/>
              <a:t>tiene</a:t>
            </a:r>
            <a:r>
              <a:rPr lang="en-US" sz="1500" dirty="0"/>
              <a:t> </a:t>
            </a:r>
            <a:r>
              <a:rPr lang="en-US" sz="1500" dirty="0" err="1"/>
              <a:t>conocimientos</a:t>
            </a:r>
            <a:r>
              <a:rPr lang="en-US" sz="1500" dirty="0"/>
              <a:t> </a:t>
            </a:r>
            <a:r>
              <a:rPr lang="en-US" sz="1500" dirty="0" err="1"/>
              <a:t>básicos</a:t>
            </a:r>
            <a:r>
              <a:rPr lang="en-US" sz="1500" dirty="0"/>
              <a:t> </a:t>
            </a:r>
            <a:r>
              <a:rPr lang="en-US" sz="1500" dirty="0" err="1"/>
              <a:t>sobre</a:t>
            </a:r>
            <a:r>
              <a:rPr lang="en-US" sz="1500" dirty="0"/>
              <a:t> </a:t>
            </a:r>
            <a:r>
              <a:rPr lang="en-US" sz="1500" dirty="0" err="1"/>
              <a:t>los</a:t>
            </a:r>
            <a:r>
              <a:rPr lang="en-US" sz="1500" dirty="0"/>
              <a:t> </a:t>
            </a:r>
            <a:r>
              <a:rPr lang="en-US" sz="1500" dirty="0" err="1"/>
              <a:t>procedimientos</a:t>
            </a:r>
            <a:r>
              <a:rPr lang="en-US" sz="1500" dirty="0"/>
              <a:t> </a:t>
            </a:r>
            <a:r>
              <a:rPr lang="en-US" sz="1500" dirty="0" err="1"/>
              <a:t>eficaces</a:t>
            </a:r>
            <a:r>
              <a:rPr lang="en-US" sz="1500" dirty="0"/>
              <a:t> de </a:t>
            </a:r>
            <a:r>
              <a:rPr lang="en-US" sz="1500" dirty="0" err="1"/>
              <a:t>investigación</a:t>
            </a:r>
            <a:r>
              <a:rPr lang="en-US" sz="1500" dirty="0"/>
              <a:t> de </a:t>
            </a:r>
            <a:r>
              <a:rPr lang="en-US" sz="1500" dirty="0" err="1"/>
              <a:t>accidentes</a:t>
            </a:r>
            <a:r>
              <a:rPr lang="en-US" sz="1500" dirty="0"/>
              <a:t>. Con la </a:t>
            </a:r>
            <a:r>
              <a:rPr lang="en-US" sz="1500" dirty="0" err="1"/>
              <a:t>experiencia</a:t>
            </a:r>
            <a:r>
              <a:rPr lang="en-US" sz="1500" dirty="0"/>
              <a:t>, </a:t>
            </a:r>
            <a:r>
              <a:rPr lang="en-US" sz="1500" dirty="0" err="1"/>
              <a:t>esos</a:t>
            </a:r>
            <a:r>
              <a:rPr lang="en-US" sz="1500" dirty="0"/>
              <a:t> </a:t>
            </a:r>
            <a:r>
              <a:rPr lang="en-US" sz="1500" dirty="0" err="1"/>
              <a:t>conocimientos</a:t>
            </a:r>
            <a:r>
              <a:rPr lang="en-US" sz="1500" dirty="0"/>
              <a:t> se </a:t>
            </a:r>
            <a:r>
              <a:rPr lang="en-US" sz="1500" dirty="0" err="1"/>
              <a:t>transformarán</a:t>
            </a:r>
            <a:r>
              <a:rPr lang="en-US" sz="1500" dirty="0"/>
              <a:t> </a:t>
            </a:r>
            <a:r>
              <a:rPr lang="en-US" sz="1500" dirty="0" err="1"/>
              <a:t>en</a:t>
            </a:r>
            <a:r>
              <a:rPr lang="en-US" sz="1500" dirty="0"/>
              <a:t> </a:t>
            </a:r>
            <a:r>
              <a:rPr lang="en-US" sz="1500" dirty="0" err="1"/>
              <a:t>pericia</a:t>
            </a:r>
            <a:r>
              <a:rPr lang="en-US" sz="1500" dirty="0"/>
              <a:t>. </a:t>
            </a:r>
            <a:r>
              <a:rPr lang="en-US" sz="1500" dirty="0" err="1"/>
              <a:t>Haga</a:t>
            </a:r>
            <a:r>
              <a:rPr lang="en-US" sz="1500" dirty="0"/>
              <a:t> </a:t>
            </a:r>
            <a:r>
              <a:rPr lang="en-US" sz="1500" dirty="0" err="1"/>
              <a:t>clic</a:t>
            </a:r>
            <a:r>
              <a:rPr lang="en-US" sz="1500" dirty="0"/>
              <a:t> </a:t>
            </a:r>
            <a:r>
              <a:rPr lang="en-US" sz="1500" dirty="0" err="1"/>
              <a:t>en</a:t>
            </a:r>
            <a:r>
              <a:rPr lang="en-US" sz="1500" dirty="0"/>
              <a:t> la </a:t>
            </a:r>
            <a:r>
              <a:rPr lang="en-US" sz="1500" dirty="0" err="1"/>
              <a:t>flecha</a:t>
            </a:r>
            <a:r>
              <a:rPr lang="en-US" sz="1500" dirty="0"/>
              <a:t> de la </a:t>
            </a:r>
            <a:r>
              <a:rPr lang="en-US" sz="1500" dirty="0" err="1"/>
              <a:t>derecha</a:t>
            </a:r>
            <a:r>
              <a:rPr lang="en-US" sz="1500" dirty="0"/>
              <a:t> para pasar al </a:t>
            </a:r>
            <a:r>
              <a:rPr lang="en-US" sz="1500" dirty="0" err="1"/>
              <a:t>último</a:t>
            </a:r>
            <a:r>
              <a:rPr lang="en-US" sz="1500" dirty="0"/>
              <a:t> </a:t>
            </a:r>
            <a:r>
              <a:rPr lang="en-US" sz="1500" dirty="0" err="1"/>
              <a:t>módulo</a:t>
            </a:r>
            <a:r>
              <a:rPr lang="en-US" sz="1500" dirty="0"/>
              <a:t> del </a:t>
            </a:r>
            <a:r>
              <a:rPr lang="en-US" sz="1500" dirty="0" err="1"/>
              <a:t>curso</a:t>
            </a:r>
            <a:r>
              <a:rPr lang="en-US" sz="1500" dirty="0"/>
              <a:t>.</a:t>
            </a:r>
          </a:p>
        </p:txBody>
      </p:sp>
      <p:pic>
        <p:nvPicPr>
          <p:cNvPr id="3" name="Picture 2" descr="Módulo 3">
            <a:extLst>
              <a:ext uri="{FF2B5EF4-FFF2-40B4-BE49-F238E27FC236}">
                <a16:creationId xmlns:a16="http://schemas.microsoft.com/office/drawing/2014/main" id="{AAE7EC66-FC62-47BD-AA47-C3242056D7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1893" y="5935440"/>
            <a:ext cx="4020478" cy="985411"/>
          </a:xfrm>
          <a:prstGeom prst="rect">
            <a:avLst/>
          </a:prstGeom>
        </p:spPr>
      </p:pic>
      <p:pic>
        <p:nvPicPr>
          <p:cNvPr id="4" name="Picture 3">
            <a:extLst>
              <a:ext uri="{FF2B5EF4-FFF2-40B4-BE49-F238E27FC236}">
                <a16:creationId xmlns:a16="http://schemas.microsoft.com/office/drawing/2014/main" id="{E49C06FA-0922-436D-AEC4-7AEB456FB13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9" y="0"/>
            <a:ext cx="5511808" cy="5920651"/>
          </a:xfrm>
          <a:prstGeom prst="rect">
            <a:avLst/>
          </a:prstGeom>
        </p:spPr>
      </p:pic>
      <p:sp>
        <p:nvSpPr>
          <p:cNvPr id="2" name="Google Shape;102;p2">
            <a:extLst>
              <a:ext uri="{FF2B5EF4-FFF2-40B4-BE49-F238E27FC236}">
                <a16:creationId xmlns:a16="http://schemas.microsoft.com/office/drawing/2014/main" id="{A8C2EA73-18B0-21FE-BF4F-9A239A2F51EF}"/>
              </a:ext>
            </a:extLst>
          </p:cNvPr>
          <p:cNvSpPr txBox="1"/>
          <p:nvPr/>
        </p:nvSpPr>
        <p:spPr>
          <a:xfrm>
            <a:off x="6746" y="5966784"/>
            <a:ext cx="7511405"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INVESTIGACIÓN DE ACCIDENTES: </a:t>
            </a:r>
            <a:br>
              <a:rPr lang="en-US" sz="2800" b="1" i="1" u="none" strike="noStrike" cap="none" dirty="0">
                <a:solidFill>
                  <a:schemeClr val="lt1"/>
                </a:solidFill>
                <a:latin typeface="Verdana"/>
                <a:ea typeface="Verdana"/>
                <a:cs typeface="Verdana"/>
                <a:sym typeface="Verdana"/>
              </a:rPr>
            </a:br>
            <a:r>
              <a:rPr lang="en-US" sz="2800" b="1" i="1" u="none" strike="noStrike" cap="none" dirty="0" err="1">
                <a:solidFill>
                  <a:schemeClr val="lt1"/>
                </a:solidFill>
                <a:latin typeface="Verdana"/>
                <a:ea typeface="Verdana"/>
                <a:cs typeface="Verdana"/>
                <a:sym typeface="Verdana"/>
              </a:rPr>
              <a:t>puesta</a:t>
            </a:r>
            <a:r>
              <a:rPr lang="en-US" sz="2800" b="1" i="1" u="none" strike="noStrike" cap="none" dirty="0">
                <a:solidFill>
                  <a:schemeClr val="lt1"/>
                </a:solidFill>
                <a:latin typeface="Verdana"/>
                <a:ea typeface="Verdana"/>
                <a:cs typeface="Verdana"/>
                <a:sym typeface="Verdana"/>
              </a:rPr>
              <a:t> </a:t>
            </a:r>
            <a:r>
              <a:rPr lang="en-US" sz="2800" b="1" i="1" u="none" strike="noStrike" cap="none" dirty="0" err="1">
                <a:solidFill>
                  <a:schemeClr val="lt1"/>
                </a:solidFill>
                <a:latin typeface="Verdana"/>
                <a:ea typeface="Verdana"/>
                <a:cs typeface="Verdana"/>
                <a:sym typeface="Verdana"/>
              </a:rPr>
              <a:t>en</a:t>
            </a:r>
            <a:r>
              <a:rPr lang="en-US" sz="2800" b="1" i="1" u="none" strike="noStrike" cap="none" dirty="0">
                <a:solidFill>
                  <a:schemeClr val="lt1"/>
                </a:solidFill>
                <a:latin typeface="Verdana"/>
                <a:ea typeface="Verdana"/>
                <a:cs typeface="Verdana"/>
                <a:sym typeface="Verdana"/>
              </a:rPr>
              <a:t> </a:t>
            </a:r>
            <a:r>
              <a:rPr lang="en-US" sz="2800" b="1" i="1" u="none" strike="noStrike" cap="none" dirty="0" err="1">
                <a:solidFill>
                  <a:schemeClr val="lt1"/>
                </a:solidFill>
                <a:latin typeface="Verdana"/>
                <a:ea typeface="Verdana"/>
                <a:cs typeface="Verdana"/>
                <a:sym typeface="Verdana"/>
              </a:rPr>
              <a:t>práctica</a:t>
            </a:r>
            <a:r>
              <a:rPr lang="en-US" sz="2800" b="1" i="1" u="none" strike="noStrike" cap="none" dirty="0">
                <a:solidFill>
                  <a:schemeClr val="lt1"/>
                </a:solidFill>
                <a:latin typeface="Verdana"/>
                <a:ea typeface="Verdana"/>
                <a:cs typeface="Verdana"/>
                <a:sym typeface="Verdana"/>
              </a:rPr>
              <a:t> de las </a:t>
            </a:r>
            <a:r>
              <a:rPr lang="en-US" sz="2800" b="1" i="1" u="none" strike="noStrike" cap="none" dirty="0" err="1">
                <a:solidFill>
                  <a:schemeClr val="lt1"/>
                </a:solidFill>
                <a:latin typeface="Verdana"/>
                <a:ea typeface="Verdana"/>
                <a:cs typeface="Verdana"/>
                <a:sym typeface="Verdana"/>
              </a:rPr>
              <a:t>soluciones</a:t>
            </a:r>
            <a:endParaRPr sz="1400" b="0" i="0" u="none" strike="noStrike" cap="none" dirty="0">
              <a:solidFill>
                <a:srgbClr val="000000"/>
              </a:solidFill>
              <a:latin typeface="Arial"/>
              <a:ea typeface="Arial"/>
              <a:cs typeface="Arial"/>
              <a:sym typeface="Arial"/>
            </a:endParaRPr>
          </a:p>
        </p:txBody>
      </p:sp>
      <p:sp>
        <p:nvSpPr>
          <p:cNvPr id="6" name="Title 5">
            <a:extLst>
              <a:ext uri="{FF2B5EF4-FFF2-40B4-BE49-F238E27FC236}">
                <a16:creationId xmlns:a16="http://schemas.microsoft.com/office/drawing/2014/main" id="{60B88DA1-8FDA-9F90-B8E6-A20C3D1E7D74}"/>
              </a:ext>
            </a:extLst>
          </p:cNvPr>
          <p:cNvSpPr txBox="1">
            <a:spLocks noGrp="1"/>
          </p:cNvSpPr>
          <p:nvPr>
            <p:ph type="title" idx="4294967295"/>
          </p:nvPr>
        </p:nvSpPr>
        <p:spPr>
          <a:xfrm>
            <a:off x="5719157" y="240118"/>
            <a:ext cx="6191250"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en-US" sz="2800" b="0" i="0" u="none" strike="noStrike" kern="0" cap="none" spc="0" normalizeH="0" baseline="0" noProof="0" dirty="0" err="1">
                <a:ln>
                  <a:noFill/>
                </a:ln>
                <a:solidFill>
                  <a:schemeClr val="dk1"/>
                </a:solidFill>
                <a:effectLst/>
                <a:uLnTx/>
                <a:uFillTx/>
                <a:latin typeface="+mn-lt"/>
                <a:ea typeface="Calibri"/>
                <a:cs typeface="Calibri"/>
                <a:sym typeface="Calibri"/>
              </a:rPr>
              <a:t>Resumen</a:t>
            </a:r>
            <a:endParaRPr kumimoji="0" lang="en-US" sz="2800" b="0" i="0" u="none" strike="noStrike" kern="0" cap="none" spc="0" normalizeH="0" baseline="0" noProof="0" dirty="0">
              <a:ln>
                <a:noFill/>
              </a:ln>
              <a:solidFill>
                <a:schemeClr val="dk1"/>
              </a:solidFill>
              <a:effectLst/>
              <a:uLnTx/>
              <a:uFillTx/>
              <a:latin typeface="+mn-lt"/>
              <a:ea typeface="Calibri"/>
              <a:cs typeface="Calibri"/>
              <a:sym typeface="Calibri"/>
            </a:endParaRPr>
          </a:p>
        </p:txBody>
      </p:sp>
    </p:spTree>
    <p:extLst>
      <p:ext uri="{BB962C8B-B14F-4D97-AF65-F5344CB8AC3E}">
        <p14:creationId xmlns:p14="http://schemas.microsoft.com/office/powerpoint/2010/main" val="201927111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a:extLst>
              <a:ext uri="{C183D7F6-B498-43B3-948B-1728B52AA6E4}">
                <adec:decorative xmlns:adec="http://schemas.microsoft.com/office/drawing/2017/decorative" val="1"/>
              </a:ext>
            </a:extLst>
          </p:cNvPr>
          <p:cNvPicPr preferRelativeResize="0"/>
          <p:nvPr/>
        </p:nvPicPr>
        <p:blipFill rotWithShape="1">
          <a:blip r:embed="rId3">
            <a:alphaModFix/>
            <a:extLst>
              <a:ext uri="{28A0092B-C50C-407E-A947-70E740481C1C}">
                <a14:useLocalDpi xmlns:a14="http://schemas.microsoft.com/office/drawing/2010/main" val="0"/>
              </a:ext>
            </a:extLst>
          </a:blip>
          <a:srcRect/>
          <a:stretch/>
        </p:blipFill>
        <p:spPr>
          <a:xfrm>
            <a:off x="0" y="0"/>
            <a:ext cx="12169791" cy="6857998"/>
          </a:xfrm>
          <a:prstGeom prst="rect">
            <a:avLst/>
          </a:prstGeom>
          <a:noFill/>
          <a:ln>
            <a:noFill/>
          </a:ln>
        </p:spPr>
      </p:pic>
      <p:sp>
        <p:nvSpPr>
          <p:cNvPr id="92" name="Google Shape;92;p1">
            <a:extLst>
              <a:ext uri="{C183D7F6-B498-43B3-948B-1728B52AA6E4}">
                <adec:decorative xmlns:adec="http://schemas.microsoft.com/office/drawing/2017/decorative" val="1"/>
              </a:ext>
            </a:extLst>
          </p:cNvPr>
          <p:cNvSpPr/>
          <p:nvPr/>
        </p:nvSpPr>
        <p:spPr>
          <a:xfrm>
            <a:off x="0" y="2542903"/>
            <a:ext cx="12192000" cy="2272938"/>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3" name="Google Shape;93;p1"/>
          <p:cNvSpPr txBox="1">
            <a:spLocks noGrp="1"/>
          </p:cNvSpPr>
          <p:nvPr>
            <p:ph type="title" idx="4294967295"/>
          </p:nvPr>
        </p:nvSpPr>
        <p:spPr>
          <a:xfrm>
            <a:off x="-1" y="2799876"/>
            <a:ext cx="12192001" cy="70788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4000"/>
              <a:buFont typeface="Arial"/>
              <a:buNone/>
              <a:tabLst/>
              <a:defRPr/>
            </a:pPr>
            <a:r>
              <a:rPr kumimoji="0" lang="en-US" sz="4000" b="1" i="0" u="none" strike="noStrike" kern="0" cap="none" spc="0" normalizeH="0" baseline="0" noProof="0" dirty="0">
                <a:ln>
                  <a:noFill/>
                </a:ln>
                <a:solidFill>
                  <a:schemeClr val="lt1"/>
                </a:solidFill>
                <a:effectLst/>
                <a:uLnTx/>
                <a:uFillTx/>
                <a:latin typeface="Verdana"/>
                <a:ea typeface="Verdana"/>
                <a:cs typeface="Verdana"/>
                <a:sym typeface="Verdana"/>
              </a:rPr>
              <a:t>INVESTIGACIÓN DE ACCIDENTES</a:t>
            </a:r>
          </a:p>
        </p:txBody>
      </p:sp>
      <p:sp>
        <p:nvSpPr>
          <p:cNvPr id="94" name="Google Shape;94;p1"/>
          <p:cNvSpPr txBox="1"/>
          <p:nvPr/>
        </p:nvSpPr>
        <p:spPr>
          <a:xfrm>
            <a:off x="-1" y="3569317"/>
            <a:ext cx="12169791"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000" b="1" i="0" u="none" strike="noStrike" cap="none" dirty="0" err="1">
                <a:solidFill>
                  <a:schemeClr val="lt1"/>
                </a:solidFill>
                <a:latin typeface="Verdana"/>
                <a:ea typeface="Verdana"/>
                <a:cs typeface="Verdana"/>
                <a:sym typeface="Verdana"/>
              </a:rPr>
              <a:t>Módule</a:t>
            </a:r>
            <a:r>
              <a:rPr lang="en-US" sz="4000" b="1" i="0" u="none" strike="noStrike" cap="none" dirty="0">
                <a:solidFill>
                  <a:schemeClr val="lt1"/>
                </a:solidFill>
                <a:latin typeface="Verdana"/>
                <a:ea typeface="Verdana"/>
                <a:cs typeface="Verdana"/>
                <a:sym typeface="Verdana"/>
              </a:rPr>
              <a:t> 4</a:t>
            </a:r>
            <a:r>
              <a:rPr lang="en-US" sz="4000" b="1" dirty="0">
                <a:solidFill>
                  <a:schemeClr val="lt1"/>
                </a:solidFill>
                <a:latin typeface="Verdana"/>
                <a:ea typeface="Verdana"/>
                <a:cs typeface="Verdana"/>
                <a:sym typeface="Verdana"/>
              </a:rPr>
              <a:t>: </a:t>
            </a:r>
            <a:r>
              <a:rPr lang="en-US" sz="4000" b="1" i="1" dirty="0" err="1">
                <a:solidFill>
                  <a:schemeClr val="lt1"/>
                </a:solidFill>
                <a:latin typeface="Verdana"/>
                <a:ea typeface="Verdana"/>
                <a:cs typeface="Verdana"/>
                <a:sym typeface="Verdana"/>
              </a:rPr>
              <a:t>Conclusión</a:t>
            </a:r>
            <a:endParaRPr sz="4000" b="0" i="1" u="none" strike="noStrike" cap="none" dirty="0">
              <a:solidFill>
                <a:srgbClr val="000000"/>
              </a:solidFill>
              <a:latin typeface="Arial"/>
              <a:ea typeface="Arial"/>
              <a:cs typeface="Arial"/>
              <a:sym typeface="Arial"/>
            </a:endParaRPr>
          </a:p>
        </p:txBody>
      </p:sp>
      <p:pic>
        <p:nvPicPr>
          <p:cNvPr id="3" name="Picture 2" descr="logotipo de Oregon OSHA">
            <a:extLst>
              <a:ext uri="{FF2B5EF4-FFF2-40B4-BE49-F238E27FC236}">
                <a16:creationId xmlns:a16="http://schemas.microsoft.com/office/drawing/2014/main" id="{30E31546-B882-42B9-8004-73C162EC3D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11317" y="125950"/>
            <a:ext cx="2596877" cy="1077704"/>
          </a:xfrm>
          <a:prstGeom prst="rect">
            <a:avLst/>
          </a:prstGeom>
        </p:spPr>
      </p:pic>
      <p:pic>
        <p:nvPicPr>
          <p:cNvPr id="2" name="Picture 1" descr="logotipo de DCBS">
            <a:extLst>
              <a:ext uri="{FF2B5EF4-FFF2-40B4-BE49-F238E27FC236}">
                <a16:creationId xmlns:a16="http://schemas.microsoft.com/office/drawing/2014/main" id="{53DB2090-1A1C-2F96-68C6-EC6E9DA95D5D}"/>
              </a:ext>
            </a:extLst>
          </p:cNvPr>
          <p:cNvPicPr>
            <a:picLocks noChangeAspect="1"/>
          </p:cNvPicPr>
          <p:nvPr/>
        </p:nvPicPr>
        <p:blipFill>
          <a:blip r:embed="rId5"/>
          <a:srcRect/>
          <a:stretch/>
        </p:blipFill>
        <p:spPr>
          <a:xfrm>
            <a:off x="288505" y="260296"/>
            <a:ext cx="3080280" cy="1011156"/>
          </a:xfrm>
          <a:prstGeom prst="rect">
            <a:avLst/>
          </a:prstGeom>
        </p:spPr>
      </p:pic>
    </p:spTree>
    <p:extLst>
      <p:ext uri="{BB962C8B-B14F-4D97-AF65-F5344CB8AC3E}">
        <p14:creationId xmlns:p14="http://schemas.microsoft.com/office/powerpoint/2010/main" val="15441415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662507"/>
            <a:ext cx="6274351" cy="5016718"/>
          </a:xfrm>
          <a:prstGeom prst="rect">
            <a:avLst/>
          </a:prstGeom>
          <a:noFill/>
          <a:ln>
            <a:noFill/>
          </a:ln>
        </p:spPr>
        <p:txBody>
          <a:bodyPr spcFirstLastPara="1" wrap="square" lIns="91425" tIns="45700" rIns="91425" bIns="45700" anchor="t" anchorCtr="0">
            <a:spAutoFit/>
          </a:bodyPr>
          <a:lstStyle/>
          <a:p>
            <a:r>
              <a:rPr lang="en-US" sz="1600"/>
              <a:t>¡Hemos cubierto gran cantidad de información en este curso! Usted aprendió que el objetivo de la investigación de accidentes es averiguar qué ocurrió y por qué, para evitar que vuelva a ocurrir el mismo tipo de accidente. Ha tenido varias oportunidades de practicar y aplicar los conceptos con un escenario de accidente. Ahora hagamos una revisión de alto nivel de las tres tareas principales del proceso de investigación de accidentes antes de pasar al cuestionario. </a:t>
            </a:r>
          </a:p>
          <a:p>
            <a:endParaRPr lang="en-US" sz="1600"/>
          </a:p>
          <a:p>
            <a:r>
              <a:rPr lang="en-US" sz="1600" b="1"/>
              <a:t>1) Recopilación de información</a:t>
            </a:r>
          </a:p>
          <a:p>
            <a:r>
              <a:rPr lang="en-US" sz="1600" b="1"/>
              <a:t>    A) Asegure la escena</a:t>
            </a:r>
          </a:p>
          <a:p>
            <a:r>
              <a:rPr lang="en-US" sz="1600" b="1"/>
              <a:t>    B) Recopile datos sobre lo sucedido</a:t>
            </a:r>
          </a:p>
          <a:p>
            <a:endParaRPr lang="en-US" sz="1600" b="1"/>
          </a:p>
          <a:p>
            <a:r>
              <a:rPr lang="en-US" sz="1600" b="1"/>
              <a:t>2) Análisis de los hechos del evento</a:t>
            </a:r>
          </a:p>
          <a:p>
            <a:r>
              <a:rPr lang="en-US" sz="1600" b="1"/>
              <a:t>    A) Desarrolle la secuencia de eventos </a:t>
            </a:r>
          </a:p>
          <a:p>
            <a:r>
              <a:rPr lang="en-US" sz="1600" b="1"/>
              <a:t>    B) Determine las causas</a:t>
            </a:r>
          </a:p>
          <a:p>
            <a:endParaRPr lang="en-US" sz="1600" b="1"/>
          </a:p>
          <a:p>
            <a:r>
              <a:rPr lang="en-US" sz="1600" b="1"/>
              <a:t>3) Puesta en práctica de las soluciones</a:t>
            </a:r>
          </a:p>
          <a:p>
            <a:r>
              <a:rPr lang="en-US" sz="1600" b="1"/>
              <a:t>    A) Recomiende mejoras</a:t>
            </a:r>
          </a:p>
          <a:p>
            <a:r>
              <a:rPr lang="en-US" sz="1600" b="1"/>
              <a:t>    B) Escriba el informe</a:t>
            </a:r>
            <a:endParaRPr lang="en-US" sz="1600" b="1" dirty="0">
              <a:solidFill>
                <a:schemeClr val="tx1"/>
              </a:solidFill>
            </a:endParaRPr>
          </a:p>
        </p:txBody>
      </p:sp>
      <p:pic>
        <p:nvPicPr>
          <p:cNvPr id="4" name="Picture 3" descr="Módulo 4">
            <a:extLst>
              <a:ext uri="{FF2B5EF4-FFF2-40B4-BE49-F238E27FC236}">
                <a16:creationId xmlns:a16="http://schemas.microsoft.com/office/drawing/2014/main" id="{570A8219-1C2A-474F-9631-EFE23C8713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9600" y="5936360"/>
            <a:ext cx="3948209" cy="967699"/>
          </a:xfrm>
          <a:prstGeom prst="rect">
            <a:avLst/>
          </a:prstGeom>
        </p:spPr>
      </p:pic>
      <p:pic>
        <p:nvPicPr>
          <p:cNvPr id="6" name="Picture 5">
            <a:extLst>
              <a:ext uri="{FF2B5EF4-FFF2-40B4-BE49-F238E27FC236}">
                <a16:creationId xmlns:a16="http://schemas.microsoft.com/office/drawing/2014/main" id="{669E8D76-53D3-47BB-8B98-B42EC175150D}"/>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486398" cy="5893356"/>
          </a:xfrm>
          <a:prstGeom prst="rect">
            <a:avLst/>
          </a:prstGeom>
        </p:spPr>
      </p:pic>
      <p:sp>
        <p:nvSpPr>
          <p:cNvPr id="7" name="Google Shape;102;p2">
            <a:extLst>
              <a:ext uri="{FF2B5EF4-FFF2-40B4-BE49-F238E27FC236}">
                <a16:creationId xmlns:a16="http://schemas.microsoft.com/office/drawing/2014/main" id="{7B6B2363-5F2B-4059-ABED-004A532E1E7B}"/>
              </a:ext>
            </a:extLst>
          </p:cNvPr>
          <p:cNvSpPr txBox="1"/>
          <p:nvPr/>
        </p:nvSpPr>
        <p:spPr>
          <a:xfrm>
            <a:off x="202630" y="5936571"/>
            <a:ext cx="7102842"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INVESTIGACIÓN DE ACCIDENTES: </a:t>
            </a:r>
            <a:br>
              <a:rPr lang="en-US" sz="2800" b="1" i="1" u="none" strike="noStrike" cap="none" dirty="0">
                <a:solidFill>
                  <a:schemeClr val="lt1"/>
                </a:solidFill>
                <a:latin typeface="Verdana"/>
                <a:ea typeface="Verdana"/>
                <a:cs typeface="Verdana"/>
                <a:sym typeface="Verdana"/>
              </a:rPr>
            </a:br>
            <a:r>
              <a:rPr lang="en-US" sz="2800" b="1" i="1" u="none" strike="noStrike" cap="none" dirty="0" err="1">
                <a:solidFill>
                  <a:schemeClr val="lt1"/>
                </a:solidFill>
                <a:latin typeface="Verdana"/>
                <a:ea typeface="Verdana"/>
                <a:cs typeface="Verdana"/>
                <a:sym typeface="Verdana"/>
              </a:rPr>
              <a:t>conclusión</a:t>
            </a:r>
            <a:endParaRPr sz="1400" b="0" i="0" u="none" strike="noStrike" cap="none" dirty="0">
              <a:solidFill>
                <a:srgbClr val="000000"/>
              </a:solidFill>
              <a:latin typeface="Arial"/>
              <a:ea typeface="Arial"/>
              <a:cs typeface="Arial"/>
              <a:sym typeface="Arial"/>
            </a:endParaRPr>
          </a:p>
        </p:txBody>
      </p:sp>
      <p:sp>
        <p:nvSpPr>
          <p:cNvPr id="3" name="Title 2">
            <a:extLst>
              <a:ext uri="{FF2B5EF4-FFF2-40B4-BE49-F238E27FC236}">
                <a16:creationId xmlns:a16="http://schemas.microsoft.com/office/drawing/2014/main" id="{043594AA-7F84-47B6-FB46-65C43414F817}"/>
              </a:ext>
            </a:extLst>
          </p:cNvPr>
          <p:cNvSpPr txBox="1">
            <a:spLocks noGrp="1"/>
          </p:cNvSpPr>
          <p:nvPr>
            <p:ph type="title" idx="4294967295"/>
          </p:nvPr>
        </p:nvSpPr>
        <p:spPr>
          <a:xfrm>
            <a:off x="5719156" y="140599"/>
            <a:ext cx="6096000"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rPr>
              <a:t>¡Bienvenido al </a:t>
            </a:r>
            <a:r>
              <a:rPr kumimoji="0" lang="en-US" sz="2800" b="0" i="0" u="none" strike="noStrike" kern="0" cap="none" spc="0" normalizeH="0" baseline="0" noProof="0" dirty="0" err="1">
                <a:ln>
                  <a:noFill/>
                </a:ln>
                <a:solidFill>
                  <a:schemeClr val="dk1"/>
                </a:solidFill>
                <a:effectLst/>
                <a:uLnTx/>
                <a:uFillTx/>
                <a:latin typeface="+mj-lt"/>
                <a:ea typeface="Calibri"/>
                <a:cs typeface="Calibri"/>
                <a:sym typeface="Calibri"/>
              </a:rPr>
              <a:t>módulo</a:t>
            </a:r>
            <a:r>
              <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rPr>
              <a:t> 4!</a:t>
            </a:r>
            <a:endParaRPr kumimoji="0" lang="en-US" sz="2800" b="0" i="0" u="none" strike="noStrike" kern="0" cap="none" spc="0" normalizeH="0" baseline="0" noProof="0" dirty="0">
              <a:ln>
                <a:noFill/>
              </a:ln>
              <a:solidFill>
                <a:srgbClr val="000000"/>
              </a:solidFill>
              <a:effectLst/>
              <a:uLnTx/>
              <a:uFillTx/>
              <a:latin typeface="+mj-lt"/>
              <a:ea typeface="Arial"/>
              <a:cs typeface="Arial"/>
              <a:sym typeface="Arial"/>
            </a:endParaRPr>
          </a:p>
        </p:txBody>
      </p:sp>
    </p:spTree>
    <p:extLst>
      <p:ext uri="{BB962C8B-B14F-4D97-AF65-F5344CB8AC3E}">
        <p14:creationId xmlns:p14="http://schemas.microsoft.com/office/powerpoint/2010/main" val="267130984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824432"/>
            <a:ext cx="6274351" cy="5016718"/>
          </a:xfrm>
          <a:prstGeom prst="rect">
            <a:avLst/>
          </a:prstGeom>
          <a:noFill/>
          <a:ln>
            <a:noFill/>
          </a:ln>
        </p:spPr>
        <p:txBody>
          <a:bodyPr spcFirstLastPara="1" wrap="square" lIns="91425" tIns="45700" rIns="91425" bIns="45700" anchor="t" anchorCtr="0">
            <a:spAutoFit/>
          </a:bodyPr>
          <a:lstStyle/>
          <a:p>
            <a:r>
              <a:rPr lang="en-US" sz="1600" dirty="0"/>
              <a:t>La </a:t>
            </a:r>
            <a:r>
              <a:rPr lang="en-US" sz="1600" dirty="0" err="1"/>
              <a:t>primera</a:t>
            </a:r>
            <a:r>
              <a:rPr lang="en-US" sz="1600" dirty="0"/>
              <a:t> </a:t>
            </a:r>
            <a:r>
              <a:rPr lang="en-US" sz="1600" dirty="0" err="1"/>
              <a:t>tarea</a:t>
            </a:r>
            <a:r>
              <a:rPr lang="en-US" sz="1600" dirty="0"/>
              <a:t> del </a:t>
            </a:r>
            <a:r>
              <a:rPr lang="en-US" sz="1600" dirty="0" err="1"/>
              <a:t>proceso</a:t>
            </a:r>
            <a:r>
              <a:rPr lang="en-US" sz="1600" dirty="0"/>
              <a:t> de </a:t>
            </a:r>
            <a:r>
              <a:rPr lang="en-US" sz="1600" dirty="0" err="1"/>
              <a:t>investigación</a:t>
            </a:r>
            <a:r>
              <a:rPr lang="en-US" sz="1600" dirty="0"/>
              <a:t> es </a:t>
            </a:r>
            <a:r>
              <a:rPr lang="en-US" sz="1600" dirty="0" err="1"/>
              <a:t>reunir</a:t>
            </a:r>
            <a:r>
              <a:rPr lang="en-US" sz="1600" dirty="0"/>
              <a:t> </a:t>
            </a:r>
            <a:r>
              <a:rPr lang="en-US" sz="1600" dirty="0" err="1"/>
              <a:t>información</a:t>
            </a:r>
            <a:r>
              <a:rPr lang="en-US" sz="1600" dirty="0"/>
              <a:t> para </a:t>
            </a:r>
            <a:r>
              <a:rPr lang="en-US" sz="1600" dirty="0" err="1"/>
              <a:t>comprender</a:t>
            </a:r>
            <a:r>
              <a:rPr lang="en-US" sz="1600" dirty="0"/>
              <a:t> </a:t>
            </a:r>
            <a:r>
              <a:rPr lang="en-US" sz="1600" dirty="0" err="1"/>
              <a:t>el</a:t>
            </a:r>
            <a:r>
              <a:rPr lang="en-US" sz="1600" dirty="0"/>
              <a:t> </a:t>
            </a:r>
            <a:r>
              <a:rPr lang="en-US" sz="1600" dirty="0" err="1"/>
              <a:t>accidente</a:t>
            </a:r>
            <a:r>
              <a:rPr lang="en-US" sz="1600" dirty="0"/>
              <a:t>. </a:t>
            </a:r>
            <a:r>
              <a:rPr lang="en-US" sz="1600" dirty="0" err="1"/>
              <a:t>Asegure</a:t>
            </a:r>
            <a:r>
              <a:rPr lang="en-US" sz="1600" dirty="0"/>
              <a:t> </a:t>
            </a:r>
            <a:r>
              <a:rPr lang="en-US" sz="1600" dirty="0" err="1"/>
              <a:t>el</a:t>
            </a:r>
            <a:r>
              <a:rPr lang="en-US" sz="1600" dirty="0"/>
              <a:t> </a:t>
            </a:r>
            <a:r>
              <a:rPr lang="en-US" sz="1600" dirty="0" err="1"/>
              <a:t>lugar</a:t>
            </a:r>
            <a:r>
              <a:rPr lang="en-US" sz="1600" dirty="0"/>
              <a:t> de </a:t>
            </a:r>
            <a:r>
              <a:rPr lang="en-US" sz="1600" dirty="0" err="1"/>
              <a:t>los</a:t>
            </a:r>
            <a:r>
              <a:rPr lang="en-US" sz="1600" dirty="0"/>
              <a:t> </a:t>
            </a:r>
            <a:r>
              <a:rPr lang="en-US" sz="1600" dirty="0" err="1"/>
              <a:t>hechos</a:t>
            </a:r>
            <a:r>
              <a:rPr lang="en-US" sz="1600" dirty="0"/>
              <a:t> </a:t>
            </a:r>
            <a:r>
              <a:rPr lang="en-US" sz="1600" dirty="0" err="1"/>
              <a:t>según</a:t>
            </a:r>
            <a:r>
              <a:rPr lang="en-US" sz="1600" dirty="0"/>
              <a:t> sea </a:t>
            </a:r>
            <a:r>
              <a:rPr lang="en-US" sz="1600" dirty="0" err="1"/>
              <a:t>necesario</a:t>
            </a:r>
            <a:r>
              <a:rPr lang="en-US" sz="1600" dirty="0"/>
              <a:t> y </a:t>
            </a:r>
            <a:r>
              <a:rPr lang="en-US" sz="1600" dirty="0" err="1"/>
              <a:t>documente</a:t>
            </a:r>
            <a:r>
              <a:rPr lang="en-US" sz="1600" dirty="0"/>
              <a:t> sus </a:t>
            </a:r>
            <a:r>
              <a:rPr lang="en-US" sz="1600" dirty="0" err="1"/>
              <a:t>observaciones</a:t>
            </a:r>
            <a:r>
              <a:rPr lang="en-US" sz="1600" dirty="0"/>
              <a:t>, </a:t>
            </a:r>
            <a:r>
              <a:rPr lang="en-US" sz="1600" dirty="0" err="1"/>
              <a:t>como</a:t>
            </a:r>
            <a:r>
              <a:rPr lang="en-US" sz="1600" dirty="0"/>
              <a:t> </a:t>
            </a:r>
            <a:r>
              <a:rPr lang="en-US" sz="1600" dirty="0" err="1"/>
              <a:t>equipos</a:t>
            </a:r>
            <a:r>
              <a:rPr lang="en-US" sz="1600" dirty="0"/>
              <a:t> rotos, </a:t>
            </a:r>
            <a:r>
              <a:rPr lang="en-US" sz="1600" dirty="0" err="1"/>
              <a:t>derrames</a:t>
            </a:r>
            <a:r>
              <a:rPr lang="en-US" sz="1600" dirty="0"/>
              <a:t>, hora del día, </a:t>
            </a:r>
            <a:r>
              <a:rPr lang="en-US" sz="1600" dirty="0" err="1"/>
              <a:t>distracciones</a:t>
            </a:r>
            <a:r>
              <a:rPr lang="en-US" sz="1600" dirty="0"/>
              <a:t>, etc. Observe </a:t>
            </a:r>
            <a:r>
              <a:rPr lang="en-US" sz="1600" dirty="0" err="1"/>
              <a:t>qué</a:t>
            </a:r>
            <a:r>
              <a:rPr lang="en-US" sz="1600" dirty="0"/>
              <a:t> </a:t>
            </a:r>
            <a:r>
              <a:rPr lang="en-US" sz="1600" dirty="0" err="1"/>
              <a:t>tipo</a:t>
            </a:r>
            <a:r>
              <a:rPr lang="en-US" sz="1600" dirty="0"/>
              <a:t> de </a:t>
            </a:r>
            <a:r>
              <a:rPr lang="en-US" sz="1600" dirty="0" err="1"/>
              <a:t>actividad</a:t>
            </a:r>
            <a:r>
              <a:rPr lang="en-US" sz="1600" dirty="0"/>
              <a:t> se produce </a:t>
            </a:r>
            <a:r>
              <a:rPr lang="en-US" sz="1600" dirty="0" err="1"/>
              <a:t>en</a:t>
            </a:r>
            <a:r>
              <a:rPr lang="en-US" sz="1600" dirty="0"/>
              <a:t> </a:t>
            </a:r>
            <a:r>
              <a:rPr lang="en-US" sz="1600" dirty="0" err="1"/>
              <a:t>torno</a:t>
            </a:r>
            <a:r>
              <a:rPr lang="en-US" sz="1600" dirty="0"/>
              <a:t> al </a:t>
            </a:r>
            <a:r>
              <a:rPr lang="en-US" sz="1600" dirty="0" err="1"/>
              <a:t>lugar</a:t>
            </a:r>
            <a:r>
              <a:rPr lang="en-US" sz="1600" dirty="0"/>
              <a:t> de </a:t>
            </a:r>
            <a:r>
              <a:rPr lang="en-US" sz="1600" dirty="0" err="1"/>
              <a:t>los</a:t>
            </a:r>
            <a:r>
              <a:rPr lang="en-US" sz="1600" dirty="0"/>
              <a:t> </a:t>
            </a:r>
            <a:r>
              <a:rPr lang="en-US" sz="1600" dirty="0" err="1"/>
              <a:t>hechos</a:t>
            </a:r>
            <a:r>
              <a:rPr lang="en-US" sz="1600" dirty="0"/>
              <a:t> y </a:t>
            </a:r>
            <a:r>
              <a:rPr lang="en-US" sz="1600" dirty="0" err="1"/>
              <a:t>quién</a:t>
            </a:r>
            <a:r>
              <a:rPr lang="en-US" sz="1600" dirty="0"/>
              <a:t> </a:t>
            </a:r>
            <a:r>
              <a:rPr lang="en-US" sz="1600" dirty="0" err="1"/>
              <a:t>está</a:t>
            </a:r>
            <a:r>
              <a:rPr lang="en-US" sz="1600" dirty="0"/>
              <a:t> </a:t>
            </a:r>
            <a:r>
              <a:rPr lang="en-US" sz="1600" dirty="0" err="1"/>
              <a:t>allí</a:t>
            </a:r>
            <a:r>
              <a:rPr lang="en-US" sz="1600" dirty="0"/>
              <a:t>.</a:t>
            </a:r>
          </a:p>
          <a:p>
            <a:endParaRPr lang="en-US" sz="1600" dirty="0"/>
          </a:p>
          <a:p>
            <a:r>
              <a:rPr lang="en-US" sz="1600" dirty="0"/>
              <a:t>A </a:t>
            </a:r>
            <a:r>
              <a:rPr lang="en-US" sz="1600" dirty="0" err="1"/>
              <a:t>continuación</a:t>
            </a:r>
            <a:r>
              <a:rPr lang="en-US" sz="1600" dirty="0"/>
              <a:t>, </a:t>
            </a:r>
            <a:r>
              <a:rPr lang="en-US" sz="1600" dirty="0" err="1"/>
              <a:t>reuna</a:t>
            </a:r>
            <a:r>
              <a:rPr lang="en-US" sz="1600" dirty="0"/>
              <a:t> </a:t>
            </a:r>
            <a:r>
              <a:rPr lang="en-US" sz="1600" dirty="0" err="1"/>
              <a:t>los</a:t>
            </a:r>
            <a:r>
              <a:rPr lang="en-US" sz="1600" dirty="0"/>
              <a:t> </a:t>
            </a:r>
            <a:r>
              <a:rPr lang="en-US" sz="1600" dirty="0" err="1"/>
              <a:t>datos</a:t>
            </a:r>
            <a:r>
              <a:rPr lang="en-US" sz="1600" dirty="0"/>
              <a:t> </a:t>
            </a:r>
            <a:r>
              <a:rPr lang="en-US" sz="1600" dirty="0" err="1"/>
              <a:t>mediante</a:t>
            </a:r>
            <a:r>
              <a:rPr lang="en-US" sz="1600" dirty="0"/>
              <a:t> </a:t>
            </a:r>
            <a:r>
              <a:rPr lang="en-US" sz="1600" dirty="0" err="1"/>
              <a:t>entrevistas</a:t>
            </a:r>
            <a:r>
              <a:rPr lang="en-US" sz="1600" dirty="0"/>
              <a:t>. </a:t>
            </a:r>
            <a:r>
              <a:rPr lang="en-US" sz="1600" dirty="0" err="1"/>
              <a:t>Estas</a:t>
            </a:r>
            <a:r>
              <a:rPr lang="en-US" sz="1600" dirty="0"/>
              <a:t> </a:t>
            </a:r>
            <a:r>
              <a:rPr lang="en-US" sz="1600" dirty="0" err="1"/>
              <a:t>entrevistas</a:t>
            </a:r>
            <a:r>
              <a:rPr lang="en-US" sz="1600" dirty="0"/>
              <a:t> </a:t>
            </a:r>
            <a:r>
              <a:rPr lang="en-US" sz="1600" dirty="0" err="1"/>
              <a:t>pueden</a:t>
            </a:r>
            <a:r>
              <a:rPr lang="en-US" sz="1600" dirty="0"/>
              <a:t> ser con la </a:t>
            </a:r>
            <a:r>
              <a:rPr lang="en-US" sz="1600" dirty="0" err="1"/>
              <a:t>víctima</a:t>
            </a:r>
            <a:r>
              <a:rPr lang="en-US" sz="1600" dirty="0"/>
              <a:t>, </a:t>
            </a:r>
            <a:r>
              <a:rPr lang="en-US" sz="1600" dirty="0" err="1"/>
              <a:t>los</a:t>
            </a:r>
            <a:r>
              <a:rPr lang="en-US" sz="1600" dirty="0"/>
              <a:t> </a:t>
            </a:r>
            <a:r>
              <a:rPr lang="en-US" sz="1600" dirty="0" err="1"/>
              <a:t>testigos</a:t>
            </a:r>
            <a:r>
              <a:rPr lang="en-US" sz="1600" dirty="0"/>
              <a:t>, </a:t>
            </a:r>
            <a:r>
              <a:rPr lang="en-US" sz="1600" dirty="0" err="1"/>
              <a:t>supervisores</a:t>
            </a:r>
            <a:r>
              <a:rPr lang="en-US" sz="1600" dirty="0"/>
              <a:t>, </a:t>
            </a:r>
            <a:r>
              <a:rPr lang="en-US" sz="1600" dirty="0" err="1"/>
              <a:t>compañeros</a:t>
            </a:r>
            <a:r>
              <a:rPr lang="en-US" sz="1600" dirty="0"/>
              <a:t> de </a:t>
            </a:r>
            <a:r>
              <a:rPr lang="en-US" sz="1600" dirty="0" err="1"/>
              <a:t>trabajo</a:t>
            </a:r>
            <a:r>
              <a:rPr lang="en-US" sz="1600" dirty="0"/>
              <a:t> y </a:t>
            </a:r>
            <a:r>
              <a:rPr lang="en-US" sz="1600" dirty="0" err="1"/>
              <a:t>el</a:t>
            </a:r>
            <a:r>
              <a:rPr lang="en-US" sz="1600" dirty="0"/>
              <a:t> personal de </a:t>
            </a:r>
            <a:r>
              <a:rPr lang="en-US" sz="1600" dirty="0" err="1"/>
              <a:t>mantenimiento</a:t>
            </a:r>
            <a:r>
              <a:rPr lang="en-US" sz="1600" dirty="0"/>
              <a:t>, entre </a:t>
            </a:r>
            <a:r>
              <a:rPr lang="en-US" sz="1600" dirty="0" err="1"/>
              <a:t>otros</a:t>
            </a:r>
            <a:r>
              <a:rPr lang="en-US" sz="1600" dirty="0"/>
              <a:t>. Durante la </a:t>
            </a:r>
            <a:r>
              <a:rPr lang="en-US" sz="1600" dirty="0" err="1"/>
              <a:t>entrevista</a:t>
            </a:r>
            <a:r>
              <a:rPr lang="en-US" sz="1600" dirty="0"/>
              <a:t>, </a:t>
            </a:r>
            <a:r>
              <a:rPr lang="en-US" sz="1600" dirty="0" err="1"/>
              <a:t>recuerde</a:t>
            </a:r>
            <a:r>
              <a:rPr lang="en-US" sz="1600" dirty="0"/>
              <a:t> </a:t>
            </a:r>
            <a:r>
              <a:rPr lang="en-US" sz="1600" dirty="0" err="1"/>
              <a:t>mantener</a:t>
            </a:r>
            <a:r>
              <a:rPr lang="en-US" sz="1600" dirty="0"/>
              <a:t> la </a:t>
            </a:r>
            <a:r>
              <a:rPr lang="en-US" sz="1600" dirty="0" err="1"/>
              <a:t>mente</a:t>
            </a:r>
            <a:r>
              <a:rPr lang="en-US" sz="1600" dirty="0"/>
              <a:t> </a:t>
            </a:r>
            <a:r>
              <a:rPr lang="en-US" sz="1600" dirty="0" err="1"/>
              <a:t>abierta</a:t>
            </a:r>
            <a:r>
              <a:rPr lang="en-US" sz="1600" dirty="0"/>
              <a:t> </a:t>
            </a:r>
            <a:r>
              <a:rPr lang="en-US" sz="1600" dirty="0" err="1"/>
              <a:t>sobre</a:t>
            </a:r>
            <a:r>
              <a:rPr lang="en-US" sz="1600" dirty="0"/>
              <a:t> la </a:t>
            </a:r>
            <a:r>
              <a:rPr lang="en-US" sz="1600" dirty="0" err="1"/>
              <a:t>situación</a:t>
            </a:r>
            <a:r>
              <a:rPr lang="en-US" sz="1600" dirty="0"/>
              <a:t>, </a:t>
            </a:r>
            <a:r>
              <a:rPr lang="en-US" sz="1600" dirty="0" err="1"/>
              <a:t>el</a:t>
            </a:r>
            <a:r>
              <a:rPr lang="en-US" sz="1600" dirty="0"/>
              <a:t> </a:t>
            </a:r>
            <a:r>
              <a:rPr lang="en-US" sz="1600" dirty="0" err="1"/>
              <a:t>contacto</a:t>
            </a:r>
            <a:r>
              <a:rPr lang="en-US" sz="1600" dirty="0"/>
              <a:t> visual con </a:t>
            </a:r>
            <a:r>
              <a:rPr lang="en-US" sz="1600" dirty="0" err="1"/>
              <a:t>su</a:t>
            </a:r>
            <a:r>
              <a:rPr lang="en-US" sz="1600" dirty="0"/>
              <a:t> </a:t>
            </a:r>
            <a:r>
              <a:rPr lang="en-US" sz="1600" dirty="0" err="1"/>
              <a:t>entrevistado</a:t>
            </a:r>
            <a:r>
              <a:rPr lang="en-US" sz="1600" dirty="0"/>
              <a:t> y </a:t>
            </a:r>
            <a:r>
              <a:rPr lang="en-US" sz="1600" dirty="0" err="1"/>
              <a:t>tomar</a:t>
            </a:r>
            <a:r>
              <a:rPr lang="en-US" sz="1600" dirty="0"/>
              <a:t> </a:t>
            </a:r>
            <a:r>
              <a:rPr lang="en-US" sz="1600" dirty="0" err="1"/>
              <a:t>notas</a:t>
            </a:r>
            <a:r>
              <a:rPr lang="en-US" sz="1600" dirty="0"/>
              <a:t> con </a:t>
            </a:r>
            <a:r>
              <a:rPr lang="en-US" sz="1600" dirty="0" err="1"/>
              <a:t>atención</a:t>
            </a:r>
            <a:r>
              <a:rPr lang="en-US" sz="1600" dirty="0"/>
              <a:t>. </a:t>
            </a:r>
            <a:r>
              <a:rPr lang="en-US" sz="1600" dirty="0" err="1"/>
              <a:t>Continúe</a:t>
            </a:r>
            <a:r>
              <a:rPr lang="en-US" sz="1600" dirty="0"/>
              <a:t> con la </a:t>
            </a:r>
            <a:r>
              <a:rPr lang="en-US" sz="1600" dirty="0" err="1"/>
              <a:t>recopilación</a:t>
            </a:r>
            <a:r>
              <a:rPr lang="en-US" sz="1600" dirty="0"/>
              <a:t> de </a:t>
            </a:r>
            <a:r>
              <a:rPr lang="en-US" sz="1600" dirty="0" err="1"/>
              <a:t>datos</a:t>
            </a:r>
            <a:r>
              <a:rPr lang="en-US" sz="1600" dirty="0"/>
              <a:t> </a:t>
            </a:r>
            <a:r>
              <a:rPr lang="en-US" sz="1600" dirty="0" err="1"/>
              <a:t>mediante</a:t>
            </a:r>
            <a:r>
              <a:rPr lang="en-US" sz="1600" dirty="0"/>
              <a:t> la </a:t>
            </a:r>
            <a:r>
              <a:rPr lang="en-US" sz="1600" dirty="0" err="1"/>
              <a:t>documentación</a:t>
            </a:r>
            <a:r>
              <a:rPr lang="en-US" sz="1600" dirty="0"/>
              <a:t> de la </a:t>
            </a:r>
            <a:r>
              <a:rPr lang="en-US" sz="1600" dirty="0" err="1"/>
              <a:t>escena</a:t>
            </a:r>
            <a:r>
              <a:rPr lang="en-US" sz="1600" dirty="0"/>
              <a:t> con </a:t>
            </a:r>
            <a:r>
              <a:rPr lang="en-US" sz="1600" dirty="0" err="1"/>
              <a:t>fotografías</a:t>
            </a:r>
            <a:r>
              <a:rPr lang="en-US" sz="1600" dirty="0"/>
              <a:t>, </a:t>
            </a:r>
            <a:r>
              <a:rPr lang="en-US" sz="1600" dirty="0" err="1"/>
              <a:t>bocetos</a:t>
            </a:r>
            <a:r>
              <a:rPr lang="en-US" sz="1600" dirty="0"/>
              <a:t> y videos.</a:t>
            </a:r>
          </a:p>
          <a:p>
            <a:endParaRPr lang="en-US" sz="1600" dirty="0"/>
          </a:p>
          <a:p>
            <a:r>
              <a:rPr lang="en-US" sz="1600" dirty="0" err="1"/>
              <a:t>Concluya</a:t>
            </a:r>
            <a:r>
              <a:rPr lang="en-US" sz="1600" dirty="0"/>
              <a:t> la </a:t>
            </a:r>
            <a:r>
              <a:rPr lang="en-US" sz="1600" dirty="0" err="1"/>
              <a:t>tarea</a:t>
            </a:r>
            <a:r>
              <a:rPr lang="en-US" sz="1600" dirty="0"/>
              <a:t> 1 con la </a:t>
            </a:r>
            <a:r>
              <a:rPr lang="en-US" sz="1600" dirty="0" err="1"/>
              <a:t>revisión</a:t>
            </a:r>
            <a:r>
              <a:rPr lang="en-US" sz="1600" dirty="0"/>
              <a:t> de </a:t>
            </a:r>
            <a:r>
              <a:rPr lang="en-US" sz="1600" dirty="0" err="1"/>
              <a:t>cualquier</a:t>
            </a:r>
            <a:r>
              <a:rPr lang="en-US" sz="1600" dirty="0"/>
              <a:t> </a:t>
            </a:r>
            <a:r>
              <a:rPr lang="en-US" sz="1600" dirty="0" err="1"/>
              <a:t>documento</a:t>
            </a:r>
            <a:r>
              <a:rPr lang="en-US" sz="1600" dirty="0"/>
              <a:t> </a:t>
            </a:r>
            <a:r>
              <a:rPr lang="en-US" sz="1600" dirty="0" err="1"/>
              <a:t>relevante</a:t>
            </a:r>
            <a:r>
              <a:rPr lang="en-US" sz="1600" dirty="0"/>
              <a:t> que </a:t>
            </a:r>
            <a:r>
              <a:rPr lang="en-US" sz="1600" dirty="0" err="1"/>
              <a:t>pueda</a:t>
            </a:r>
            <a:r>
              <a:rPr lang="en-US" sz="1600" dirty="0"/>
              <a:t> </a:t>
            </a:r>
            <a:r>
              <a:rPr lang="en-US" sz="1600" dirty="0" err="1"/>
              <a:t>aportar</a:t>
            </a:r>
            <a:r>
              <a:rPr lang="en-US" sz="1600" dirty="0"/>
              <a:t> </a:t>
            </a:r>
            <a:r>
              <a:rPr lang="en-US" sz="1600" dirty="0" err="1"/>
              <a:t>información</a:t>
            </a:r>
            <a:r>
              <a:rPr lang="en-US" sz="1600" dirty="0"/>
              <a:t> </a:t>
            </a:r>
            <a:r>
              <a:rPr lang="en-US" sz="1600" dirty="0" err="1"/>
              <a:t>sobre</a:t>
            </a:r>
            <a:r>
              <a:rPr lang="en-US" sz="1600" dirty="0"/>
              <a:t> </a:t>
            </a:r>
            <a:r>
              <a:rPr lang="en-US" sz="1600" dirty="0" err="1"/>
              <a:t>el</a:t>
            </a:r>
            <a:r>
              <a:rPr lang="en-US" sz="1600" dirty="0"/>
              <a:t> </a:t>
            </a:r>
            <a:r>
              <a:rPr lang="en-US" sz="1600" dirty="0" err="1"/>
              <a:t>accidente</a:t>
            </a:r>
            <a:r>
              <a:rPr lang="en-US" sz="1600" dirty="0"/>
              <a:t>, </a:t>
            </a:r>
            <a:r>
              <a:rPr lang="en-US" sz="1600" dirty="0" err="1"/>
              <a:t>como</a:t>
            </a:r>
            <a:r>
              <a:rPr lang="en-US" sz="1600" dirty="0"/>
              <a:t> las </a:t>
            </a:r>
            <a:r>
              <a:rPr lang="en-US" sz="1600" dirty="0" err="1"/>
              <a:t>políticas</a:t>
            </a:r>
            <a:r>
              <a:rPr lang="en-US" sz="1600" dirty="0"/>
              <a:t> de </a:t>
            </a:r>
            <a:r>
              <a:rPr lang="en-US" sz="1600" dirty="0" err="1"/>
              <a:t>seguridad</a:t>
            </a:r>
            <a:r>
              <a:rPr lang="en-US" sz="1600" dirty="0"/>
              <a:t>, </a:t>
            </a:r>
            <a:r>
              <a:rPr lang="en-US" sz="1600" dirty="0" err="1"/>
              <a:t>los</a:t>
            </a:r>
            <a:r>
              <a:rPr lang="en-US" sz="1600" dirty="0"/>
              <a:t> </a:t>
            </a:r>
            <a:r>
              <a:rPr lang="en-US" sz="1600" dirty="0" err="1"/>
              <a:t>registros</a:t>
            </a:r>
            <a:r>
              <a:rPr lang="en-US" sz="1600" dirty="0"/>
              <a:t> de </a:t>
            </a:r>
            <a:r>
              <a:rPr lang="en-US" sz="1600" dirty="0" err="1"/>
              <a:t>capacitación</a:t>
            </a:r>
            <a:r>
              <a:rPr lang="en-US" sz="1600" dirty="0"/>
              <a:t>, </a:t>
            </a:r>
            <a:r>
              <a:rPr lang="en-US" sz="1600" dirty="0" err="1"/>
              <a:t>registros</a:t>
            </a:r>
            <a:r>
              <a:rPr lang="en-US" sz="1600" dirty="0"/>
              <a:t> de </a:t>
            </a:r>
            <a:r>
              <a:rPr lang="en-US" sz="1600" dirty="0" err="1"/>
              <a:t>mantenimiento</a:t>
            </a:r>
            <a:r>
              <a:rPr lang="en-US" sz="1600" dirty="0"/>
              <a:t> y </a:t>
            </a:r>
            <a:r>
              <a:rPr lang="en-US" sz="1600" dirty="0" err="1"/>
              <a:t>programas</a:t>
            </a:r>
            <a:r>
              <a:rPr lang="en-US" sz="1600" dirty="0"/>
              <a:t> de </a:t>
            </a:r>
            <a:r>
              <a:rPr lang="en-US" sz="1600" dirty="0" err="1"/>
              <a:t>trabajo</a:t>
            </a:r>
            <a:r>
              <a:rPr lang="en-US" sz="1600" dirty="0"/>
              <a:t>.</a:t>
            </a:r>
          </a:p>
        </p:txBody>
      </p:sp>
      <p:pic>
        <p:nvPicPr>
          <p:cNvPr id="4" name="Picture 3" descr="Módulo 4">
            <a:extLst>
              <a:ext uri="{FF2B5EF4-FFF2-40B4-BE49-F238E27FC236}">
                <a16:creationId xmlns:a16="http://schemas.microsoft.com/office/drawing/2014/main" id="{570A8219-1C2A-474F-9631-EFE23C8713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9600" y="5936360"/>
            <a:ext cx="3948209" cy="967699"/>
          </a:xfrm>
          <a:prstGeom prst="rect">
            <a:avLst/>
          </a:prstGeom>
        </p:spPr>
      </p:pic>
      <p:pic>
        <p:nvPicPr>
          <p:cNvPr id="3" name="Picture 2">
            <a:extLst>
              <a:ext uri="{FF2B5EF4-FFF2-40B4-BE49-F238E27FC236}">
                <a16:creationId xmlns:a16="http://schemas.microsoft.com/office/drawing/2014/main" id="{0D1F7F2B-E897-447F-AE9B-F2B2ACCB2CEB}"/>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0" y="5412"/>
            <a:ext cx="5520663" cy="5887944"/>
          </a:xfrm>
          <a:prstGeom prst="rect">
            <a:avLst/>
          </a:prstGeom>
        </p:spPr>
      </p:pic>
      <p:sp>
        <p:nvSpPr>
          <p:cNvPr id="2" name="Google Shape;102;p2">
            <a:extLst>
              <a:ext uri="{FF2B5EF4-FFF2-40B4-BE49-F238E27FC236}">
                <a16:creationId xmlns:a16="http://schemas.microsoft.com/office/drawing/2014/main" id="{AA60C94A-BD39-6410-0B2A-4B0AF584FB92}"/>
              </a:ext>
            </a:extLst>
          </p:cNvPr>
          <p:cNvSpPr txBox="1"/>
          <p:nvPr/>
        </p:nvSpPr>
        <p:spPr>
          <a:xfrm>
            <a:off x="202630" y="5936571"/>
            <a:ext cx="7102842"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INVESTIGACIÓN DE ACCIDENTES: </a:t>
            </a:r>
            <a:br>
              <a:rPr lang="en-US" sz="2800" b="1" i="1" u="none" strike="noStrike" cap="none" dirty="0">
                <a:solidFill>
                  <a:schemeClr val="lt1"/>
                </a:solidFill>
                <a:latin typeface="Verdana"/>
                <a:ea typeface="Verdana"/>
                <a:cs typeface="Verdana"/>
                <a:sym typeface="Verdana"/>
              </a:rPr>
            </a:br>
            <a:r>
              <a:rPr lang="en-US" sz="2800" b="1" i="1" u="none" strike="noStrike" cap="none" dirty="0" err="1">
                <a:solidFill>
                  <a:schemeClr val="lt1"/>
                </a:solidFill>
                <a:latin typeface="Verdana"/>
                <a:ea typeface="Verdana"/>
                <a:cs typeface="Verdana"/>
                <a:sym typeface="Verdana"/>
              </a:rPr>
              <a:t>conclusión</a:t>
            </a:r>
            <a:endParaRPr sz="1400" b="0" i="0" u="none" strike="noStrike" cap="none" dirty="0">
              <a:solidFill>
                <a:srgbClr val="000000"/>
              </a:solidFill>
              <a:latin typeface="Arial"/>
              <a:ea typeface="Arial"/>
              <a:cs typeface="Arial"/>
              <a:sym typeface="Arial"/>
            </a:endParaRPr>
          </a:p>
        </p:txBody>
      </p:sp>
      <p:sp>
        <p:nvSpPr>
          <p:cNvPr id="6" name="Title 5">
            <a:extLst>
              <a:ext uri="{FF2B5EF4-FFF2-40B4-BE49-F238E27FC236}">
                <a16:creationId xmlns:a16="http://schemas.microsoft.com/office/drawing/2014/main" id="{1908DDD0-B446-9DF1-4DE4-4424CF189494}"/>
              </a:ext>
            </a:extLst>
          </p:cNvPr>
          <p:cNvSpPr txBox="1">
            <a:spLocks noGrp="1"/>
          </p:cNvSpPr>
          <p:nvPr>
            <p:ph type="title" idx="4294967295"/>
          </p:nvPr>
        </p:nvSpPr>
        <p:spPr>
          <a:xfrm>
            <a:off x="5738206" y="243959"/>
            <a:ext cx="6096000"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rPr>
              <a:t>Tarea 1: </a:t>
            </a:r>
            <a:r>
              <a:rPr kumimoji="0" lang="en-US" sz="2800" b="0" i="0" u="none" strike="noStrike" kern="0" cap="none" spc="0" normalizeH="0" baseline="0" noProof="0" dirty="0" err="1">
                <a:ln>
                  <a:noFill/>
                </a:ln>
                <a:solidFill>
                  <a:schemeClr val="dk1"/>
                </a:solidFill>
                <a:effectLst/>
                <a:uLnTx/>
                <a:uFillTx/>
                <a:latin typeface="+mj-lt"/>
                <a:ea typeface="Calibri"/>
                <a:cs typeface="Calibri"/>
                <a:sym typeface="Calibri"/>
              </a:rPr>
              <a:t>recopile</a:t>
            </a:r>
            <a:r>
              <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rPr>
              <a:t> la </a:t>
            </a:r>
            <a:r>
              <a:rPr kumimoji="0" lang="en-US" sz="2800" b="0" i="0" u="none" strike="noStrike" kern="0" cap="none" spc="0" normalizeH="0" baseline="0" noProof="0" dirty="0" err="1">
                <a:ln>
                  <a:noFill/>
                </a:ln>
                <a:solidFill>
                  <a:schemeClr val="dk1"/>
                </a:solidFill>
                <a:effectLst/>
                <a:uLnTx/>
                <a:uFillTx/>
                <a:latin typeface="+mj-lt"/>
                <a:ea typeface="Calibri"/>
                <a:cs typeface="Calibri"/>
                <a:sym typeface="Calibri"/>
              </a:rPr>
              <a:t>información</a:t>
            </a:r>
            <a:endParaRPr kumimoji="0" lang="en-US"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72694236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1179293"/>
            <a:ext cx="6274351" cy="4278054"/>
          </a:xfrm>
          <a:prstGeom prst="rect">
            <a:avLst/>
          </a:prstGeom>
          <a:noFill/>
          <a:ln>
            <a:noFill/>
          </a:ln>
        </p:spPr>
        <p:txBody>
          <a:bodyPr spcFirstLastPara="1" wrap="square" lIns="91425" tIns="45700" rIns="91425" bIns="45700" anchor="t" anchorCtr="0">
            <a:spAutoFit/>
          </a:bodyPr>
          <a:lstStyle/>
          <a:p>
            <a:r>
              <a:rPr lang="en-US" sz="1600" dirty="0"/>
              <a:t>Un </a:t>
            </a:r>
            <a:r>
              <a:rPr lang="en-US" sz="1600" dirty="0" err="1"/>
              <a:t>accidente</a:t>
            </a:r>
            <a:r>
              <a:rPr lang="en-US" sz="1600" dirty="0"/>
              <a:t> es </a:t>
            </a:r>
            <a:r>
              <a:rPr lang="en-US" sz="1600" dirty="0" err="1"/>
              <a:t>el</a:t>
            </a:r>
            <a:r>
              <a:rPr lang="en-US" sz="1600" dirty="0"/>
              <a:t> </a:t>
            </a:r>
            <a:r>
              <a:rPr lang="en-US" sz="1600" dirty="0" err="1"/>
              <a:t>evento</a:t>
            </a:r>
            <a:r>
              <a:rPr lang="en-US" sz="1600" dirty="0"/>
              <a:t> final de un </a:t>
            </a:r>
            <a:r>
              <a:rPr lang="en-US" sz="1600" dirty="0" err="1"/>
              <a:t>proceso</a:t>
            </a:r>
            <a:r>
              <a:rPr lang="en-US" sz="1600" dirty="0"/>
              <a:t> no </a:t>
            </a:r>
            <a:r>
              <a:rPr lang="en-US" sz="1600" dirty="0" err="1"/>
              <a:t>planificado</a:t>
            </a:r>
            <a:r>
              <a:rPr lang="en-US" sz="1600" dirty="0"/>
              <a:t>. Para la </a:t>
            </a:r>
            <a:r>
              <a:rPr lang="en-US" sz="1600" dirty="0" err="1"/>
              <a:t>segunda</a:t>
            </a:r>
            <a:r>
              <a:rPr lang="en-US" sz="1600" dirty="0"/>
              <a:t> </a:t>
            </a:r>
            <a:r>
              <a:rPr lang="en-US" sz="1600" dirty="0" err="1"/>
              <a:t>tarea</a:t>
            </a:r>
            <a:r>
              <a:rPr lang="en-US" sz="1600" dirty="0"/>
              <a:t>, </a:t>
            </a:r>
            <a:r>
              <a:rPr lang="en-US" sz="1600" b="1" dirty="0" err="1"/>
              <a:t>analizará</a:t>
            </a:r>
            <a:r>
              <a:rPr lang="en-US" sz="1600" b="1" dirty="0"/>
              <a:t> </a:t>
            </a:r>
            <a:r>
              <a:rPr lang="en-US" sz="1600" b="1" dirty="0" err="1"/>
              <a:t>los</a:t>
            </a:r>
            <a:r>
              <a:rPr lang="en-US" sz="1600" b="1" dirty="0"/>
              <a:t> </a:t>
            </a:r>
            <a:r>
              <a:rPr lang="en-US" sz="1600" b="1" dirty="0" err="1"/>
              <a:t>hechos</a:t>
            </a:r>
            <a:r>
              <a:rPr lang="en-US" sz="1600" b="1" dirty="0"/>
              <a:t> </a:t>
            </a:r>
            <a:r>
              <a:rPr lang="en-US" sz="1600" dirty="0"/>
              <a:t>del </a:t>
            </a:r>
            <a:r>
              <a:rPr lang="en-US" sz="1600" dirty="0" err="1"/>
              <a:t>evento</a:t>
            </a:r>
            <a:r>
              <a:rPr lang="en-US" sz="1600" dirty="0"/>
              <a:t> </a:t>
            </a:r>
            <a:r>
              <a:rPr lang="en-US" sz="1600" dirty="0" err="1"/>
              <a:t>mediante</a:t>
            </a:r>
            <a:r>
              <a:rPr lang="en-US" sz="1600" dirty="0"/>
              <a:t> la </a:t>
            </a:r>
            <a:r>
              <a:rPr lang="en-US" sz="1600" dirty="0" err="1"/>
              <a:t>averiguación</a:t>
            </a:r>
            <a:r>
              <a:rPr lang="en-US" sz="1600" dirty="0"/>
              <a:t> de </a:t>
            </a:r>
            <a:r>
              <a:rPr lang="en-US" sz="1600" b="1" dirty="0"/>
              <a:t>la </a:t>
            </a:r>
            <a:r>
              <a:rPr lang="en-US" sz="1600" b="1" dirty="0" err="1"/>
              <a:t>secuencia</a:t>
            </a:r>
            <a:r>
              <a:rPr lang="en-US" sz="1600" b="1" dirty="0"/>
              <a:t> de </a:t>
            </a:r>
            <a:r>
              <a:rPr lang="en-US" sz="1600" b="1" dirty="0" err="1"/>
              <a:t>estos</a:t>
            </a:r>
            <a:r>
              <a:rPr lang="en-US" sz="1600" b="1" dirty="0"/>
              <a:t> </a:t>
            </a:r>
            <a:r>
              <a:rPr lang="en-US" sz="1600" dirty="0"/>
              <a:t>y </a:t>
            </a:r>
            <a:r>
              <a:rPr lang="en-US" sz="1600" dirty="0" err="1"/>
              <a:t>luego</a:t>
            </a:r>
            <a:r>
              <a:rPr lang="en-US" sz="1600" dirty="0"/>
              <a:t> </a:t>
            </a:r>
            <a:r>
              <a:rPr lang="en-US" sz="1600" b="1" dirty="0" err="1"/>
              <a:t>determinará</a:t>
            </a:r>
            <a:r>
              <a:rPr lang="en-US" sz="1600" b="1" dirty="0"/>
              <a:t> las </a:t>
            </a:r>
            <a:r>
              <a:rPr lang="en-US" sz="1600" b="1" dirty="0" err="1"/>
              <a:t>causas</a:t>
            </a:r>
            <a:r>
              <a:rPr lang="en-US" sz="1600" b="1" dirty="0"/>
              <a:t> del </a:t>
            </a:r>
            <a:r>
              <a:rPr lang="en-US" sz="1600" b="1" dirty="0" err="1"/>
              <a:t>accidente</a:t>
            </a:r>
            <a:r>
              <a:rPr lang="en-US" sz="1600" dirty="0"/>
              <a:t>. </a:t>
            </a:r>
          </a:p>
          <a:p>
            <a:endParaRPr lang="en-US" sz="1600" dirty="0"/>
          </a:p>
          <a:p>
            <a:r>
              <a:rPr lang="en-US" sz="1600" dirty="0"/>
              <a:t>Con </a:t>
            </a:r>
            <a:r>
              <a:rPr lang="en-US" sz="1600" dirty="0" err="1"/>
              <a:t>su</a:t>
            </a:r>
            <a:r>
              <a:rPr lang="en-US" sz="1600" dirty="0"/>
              <a:t> </a:t>
            </a:r>
            <a:r>
              <a:rPr lang="en-US" sz="1600" dirty="0" err="1"/>
              <a:t>secuencia</a:t>
            </a:r>
            <a:r>
              <a:rPr lang="en-US" sz="1600" dirty="0"/>
              <a:t> de </a:t>
            </a:r>
            <a:r>
              <a:rPr lang="en-US" sz="1600" dirty="0" err="1"/>
              <a:t>eventos</a:t>
            </a:r>
            <a:r>
              <a:rPr lang="en-US" sz="1600" dirty="0"/>
              <a:t>, </a:t>
            </a:r>
            <a:r>
              <a:rPr lang="en-US" sz="1600" dirty="0" err="1"/>
              <a:t>explique</a:t>
            </a:r>
            <a:r>
              <a:rPr lang="en-US" sz="1600" dirty="0"/>
              <a:t> lo que ha </a:t>
            </a:r>
            <a:r>
              <a:rPr lang="en-US" sz="1600" dirty="0" err="1"/>
              <a:t>sucedido</a:t>
            </a:r>
            <a:r>
              <a:rPr lang="en-US" sz="1600" dirty="0"/>
              <a:t> con la </a:t>
            </a:r>
            <a:r>
              <a:rPr lang="en-US" sz="1600" dirty="0" err="1"/>
              <a:t>suficiente</a:t>
            </a:r>
            <a:r>
              <a:rPr lang="en-US" sz="1600" dirty="0"/>
              <a:t> </a:t>
            </a:r>
            <a:r>
              <a:rPr lang="en-US" sz="1600" dirty="0" err="1"/>
              <a:t>claridad</a:t>
            </a:r>
            <a:r>
              <a:rPr lang="en-US" sz="1600" dirty="0"/>
              <a:t> </a:t>
            </a:r>
            <a:r>
              <a:rPr lang="en-US" sz="1600" dirty="0" err="1"/>
              <a:t>como</a:t>
            </a:r>
            <a:r>
              <a:rPr lang="en-US" sz="1600" dirty="0"/>
              <a:t> para que </a:t>
            </a:r>
            <a:r>
              <a:rPr lang="en-US" sz="1600" dirty="0" err="1"/>
              <a:t>alguien</a:t>
            </a:r>
            <a:r>
              <a:rPr lang="en-US" sz="1600" dirty="0"/>
              <a:t> que no </a:t>
            </a:r>
            <a:r>
              <a:rPr lang="en-US" sz="1600" dirty="0" err="1"/>
              <a:t>esté</a:t>
            </a:r>
            <a:r>
              <a:rPr lang="en-US" sz="1600" dirty="0"/>
              <a:t> </a:t>
            </a:r>
            <a:r>
              <a:rPr lang="en-US" sz="1600" dirty="0" err="1"/>
              <a:t>familiarizado</a:t>
            </a:r>
            <a:r>
              <a:rPr lang="en-US" sz="1600" dirty="0"/>
              <a:t> con </a:t>
            </a:r>
            <a:r>
              <a:rPr lang="en-US" sz="1600" dirty="0" err="1"/>
              <a:t>el</a:t>
            </a:r>
            <a:r>
              <a:rPr lang="en-US" sz="1600" dirty="0"/>
              <a:t> </a:t>
            </a:r>
            <a:r>
              <a:rPr lang="en-US" sz="1600" dirty="0" err="1"/>
              <a:t>evento</a:t>
            </a:r>
            <a:r>
              <a:rPr lang="en-US" sz="1600" dirty="0"/>
              <a:t> sea </a:t>
            </a:r>
            <a:r>
              <a:rPr lang="en-US" sz="1600" dirty="0" err="1"/>
              <a:t>capaz</a:t>
            </a:r>
            <a:r>
              <a:rPr lang="en-US" sz="1600" dirty="0"/>
              <a:t> de </a:t>
            </a:r>
            <a:r>
              <a:rPr lang="en-US" sz="1600" dirty="0" err="1"/>
              <a:t>crearse</a:t>
            </a:r>
            <a:r>
              <a:rPr lang="en-US" sz="1600" dirty="0"/>
              <a:t> </a:t>
            </a:r>
            <a:r>
              <a:rPr lang="en-US" sz="1600" dirty="0" err="1"/>
              <a:t>una</a:t>
            </a:r>
            <a:r>
              <a:rPr lang="en-US" sz="1600" dirty="0"/>
              <a:t> imagen </a:t>
            </a:r>
            <a:r>
              <a:rPr lang="en-US" sz="1600" dirty="0" err="1"/>
              <a:t>clara</a:t>
            </a:r>
            <a:r>
              <a:rPr lang="en-US" sz="1600" dirty="0"/>
              <a:t> de </a:t>
            </a:r>
            <a:r>
              <a:rPr lang="en-US" sz="1600" dirty="0" err="1"/>
              <a:t>este</a:t>
            </a:r>
            <a:r>
              <a:rPr lang="en-US" sz="1600" dirty="0"/>
              <a:t> </a:t>
            </a:r>
            <a:r>
              <a:rPr lang="en-US" sz="1600" dirty="0" err="1"/>
              <a:t>en</a:t>
            </a:r>
            <a:r>
              <a:rPr lang="en-US" sz="1600" dirty="0"/>
              <a:t> </a:t>
            </a:r>
            <a:r>
              <a:rPr lang="en-US" sz="1600" dirty="0" err="1"/>
              <a:t>su</a:t>
            </a:r>
            <a:r>
              <a:rPr lang="en-US" sz="1600" dirty="0"/>
              <a:t> </a:t>
            </a:r>
            <a:r>
              <a:rPr lang="en-US" sz="1600" dirty="0" err="1"/>
              <a:t>mente</a:t>
            </a:r>
            <a:r>
              <a:rPr lang="en-US" sz="1600" dirty="0"/>
              <a:t>. A </a:t>
            </a:r>
            <a:r>
              <a:rPr lang="en-US" sz="1600" dirty="0" err="1"/>
              <a:t>continuación</a:t>
            </a:r>
            <a:r>
              <a:rPr lang="en-US" sz="1600" dirty="0"/>
              <a:t>, </a:t>
            </a:r>
            <a:r>
              <a:rPr lang="en-US" sz="1600" dirty="0" err="1"/>
              <a:t>analiza</a:t>
            </a:r>
            <a:r>
              <a:rPr lang="en-US" sz="1600" dirty="0"/>
              <a:t> la </a:t>
            </a:r>
            <a:r>
              <a:rPr lang="en-US" sz="1600" dirty="0" err="1"/>
              <a:t>lesión</a:t>
            </a:r>
            <a:r>
              <a:rPr lang="en-US" sz="1600" dirty="0"/>
              <a:t>, </a:t>
            </a:r>
            <a:r>
              <a:rPr lang="en-US" sz="1600" dirty="0" err="1"/>
              <a:t>el</a:t>
            </a:r>
            <a:r>
              <a:rPr lang="en-US" sz="1600" dirty="0"/>
              <a:t> </a:t>
            </a:r>
            <a:r>
              <a:rPr lang="en-US" sz="1600" dirty="0" err="1"/>
              <a:t>evento</a:t>
            </a:r>
            <a:r>
              <a:rPr lang="en-US" sz="1600" dirty="0"/>
              <a:t> del </a:t>
            </a:r>
            <a:r>
              <a:rPr lang="en-US" sz="1600" dirty="0" err="1"/>
              <a:t>accidente</a:t>
            </a:r>
            <a:r>
              <a:rPr lang="en-US" sz="1600" dirty="0"/>
              <a:t> y </a:t>
            </a:r>
            <a:r>
              <a:rPr lang="en-US" sz="1600" dirty="0" err="1"/>
              <a:t>el</a:t>
            </a:r>
            <a:r>
              <a:rPr lang="en-US" sz="1600" dirty="0"/>
              <a:t> </a:t>
            </a:r>
            <a:r>
              <a:rPr lang="en-US" sz="1600" dirty="0" err="1"/>
              <a:t>sistema</a:t>
            </a:r>
            <a:r>
              <a:rPr lang="en-US" sz="1600" dirty="0"/>
              <a:t> de </a:t>
            </a:r>
            <a:r>
              <a:rPr lang="en-US" sz="1600" dirty="0" err="1"/>
              <a:t>seguridad</a:t>
            </a:r>
            <a:r>
              <a:rPr lang="en-US" sz="1600" dirty="0"/>
              <a:t> para </a:t>
            </a:r>
            <a:r>
              <a:rPr lang="en-US" sz="1600" dirty="0" err="1"/>
              <a:t>poder</a:t>
            </a:r>
            <a:r>
              <a:rPr lang="en-US" sz="1600" dirty="0"/>
              <a:t> </a:t>
            </a:r>
            <a:r>
              <a:rPr lang="en-US" sz="1600" dirty="0" err="1"/>
              <a:t>determinar</a:t>
            </a:r>
            <a:r>
              <a:rPr lang="en-US" sz="1600" dirty="0"/>
              <a:t> las </a:t>
            </a:r>
            <a:r>
              <a:rPr lang="en-US" sz="1600" dirty="0" err="1"/>
              <a:t>causas</a:t>
            </a:r>
            <a:r>
              <a:rPr lang="en-US" sz="1600" dirty="0"/>
              <a:t> </a:t>
            </a:r>
            <a:r>
              <a:rPr lang="en-US" sz="1600" dirty="0" err="1"/>
              <a:t>directas</a:t>
            </a:r>
            <a:r>
              <a:rPr lang="en-US" sz="1600" dirty="0"/>
              <a:t>, </a:t>
            </a:r>
            <a:r>
              <a:rPr lang="en-US" sz="1600" dirty="0" err="1"/>
              <a:t>superficiales</a:t>
            </a:r>
            <a:r>
              <a:rPr lang="en-US" sz="1600" dirty="0"/>
              <a:t> y </a:t>
            </a:r>
            <a:r>
              <a:rPr lang="en-US" sz="1600" dirty="0" err="1"/>
              <a:t>raíz</a:t>
            </a:r>
            <a:r>
              <a:rPr lang="en-US" sz="1600" dirty="0"/>
              <a:t>. </a:t>
            </a:r>
            <a:r>
              <a:rPr lang="en-US" sz="1600" dirty="0" err="1"/>
              <a:t>Proporcionamos</a:t>
            </a:r>
            <a:r>
              <a:rPr lang="en-US" sz="1600" dirty="0"/>
              <a:t> </a:t>
            </a:r>
            <a:r>
              <a:rPr lang="en-US" sz="1600" dirty="0" err="1"/>
              <a:t>información</a:t>
            </a:r>
            <a:r>
              <a:rPr lang="en-US" sz="1600" dirty="0"/>
              <a:t> </a:t>
            </a:r>
            <a:r>
              <a:rPr lang="en-US" sz="1600" dirty="0" err="1"/>
              <a:t>sobre</a:t>
            </a:r>
            <a:r>
              <a:rPr lang="en-US" sz="1600" dirty="0"/>
              <a:t> 6 </a:t>
            </a:r>
            <a:r>
              <a:rPr lang="en-US" sz="1600" dirty="0" err="1"/>
              <a:t>métodos</a:t>
            </a:r>
            <a:r>
              <a:rPr lang="en-US" sz="1600" dirty="0"/>
              <a:t> </a:t>
            </a:r>
            <a:r>
              <a:rPr lang="en-US" sz="1600" dirty="0" err="1"/>
              <a:t>diferentes</a:t>
            </a:r>
            <a:r>
              <a:rPr lang="en-US" sz="1600" dirty="0"/>
              <a:t> de </a:t>
            </a:r>
            <a:r>
              <a:rPr lang="en-US" sz="1600" dirty="0" err="1"/>
              <a:t>análisis</a:t>
            </a:r>
            <a:r>
              <a:rPr lang="en-US" sz="1600" dirty="0"/>
              <a:t> de </a:t>
            </a:r>
            <a:r>
              <a:rPr lang="en-US" sz="1600" dirty="0" err="1"/>
              <a:t>causas</a:t>
            </a:r>
            <a:r>
              <a:rPr lang="en-US" sz="1600" dirty="0"/>
              <a:t>.</a:t>
            </a:r>
          </a:p>
          <a:p>
            <a:endParaRPr lang="en-US" sz="1600" dirty="0"/>
          </a:p>
          <a:p>
            <a:r>
              <a:rPr lang="en-US" sz="1600" dirty="0"/>
              <a:t>Al </a:t>
            </a:r>
            <a:r>
              <a:rPr lang="en-US" sz="1600" dirty="0" err="1"/>
              <a:t>realizar</a:t>
            </a:r>
            <a:r>
              <a:rPr lang="en-US" sz="1600" dirty="0"/>
              <a:t> </a:t>
            </a:r>
            <a:r>
              <a:rPr lang="en-US" sz="1600" dirty="0" err="1"/>
              <a:t>el</a:t>
            </a:r>
            <a:r>
              <a:rPr lang="en-US" sz="1600" dirty="0"/>
              <a:t> </a:t>
            </a:r>
            <a:r>
              <a:rPr lang="en-US" sz="1600" b="1" dirty="0" err="1"/>
              <a:t>análisis</a:t>
            </a:r>
            <a:r>
              <a:rPr lang="en-US" sz="1600" b="1" dirty="0"/>
              <a:t> del </a:t>
            </a:r>
            <a:r>
              <a:rPr lang="en-US" sz="1600" b="1" dirty="0" err="1"/>
              <a:t>evento</a:t>
            </a:r>
            <a:r>
              <a:rPr lang="en-US" sz="1600" dirty="0"/>
              <a:t>, se </a:t>
            </a:r>
            <a:r>
              <a:rPr lang="en-US" sz="1600" dirty="0" err="1"/>
              <a:t>identifican</a:t>
            </a:r>
            <a:r>
              <a:rPr lang="en-US" sz="1600" dirty="0"/>
              <a:t> las </a:t>
            </a:r>
            <a:r>
              <a:rPr lang="en-US" sz="1600" dirty="0" err="1"/>
              <a:t>condiciones</a:t>
            </a:r>
            <a:r>
              <a:rPr lang="en-US" sz="1600" dirty="0"/>
              <a:t> y </a:t>
            </a:r>
            <a:r>
              <a:rPr lang="en-US" sz="1600" dirty="0" err="1"/>
              <a:t>los</a:t>
            </a:r>
            <a:r>
              <a:rPr lang="en-US" sz="1600" dirty="0"/>
              <a:t> </a:t>
            </a:r>
            <a:r>
              <a:rPr lang="en-US" sz="1600" dirty="0" err="1"/>
              <a:t>actos</a:t>
            </a:r>
            <a:r>
              <a:rPr lang="en-US" sz="1600" dirty="0"/>
              <a:t> </a:t>
            </a:r>
            <a:r>
              <a:rPr lang="en-US" sz="1600" dirty="0" err="1"/>
              <a:t>inseguros</a:t>
            </a:r>
            <a:r>
              <a:rPr lang="en-US" sz="1600" dirty="0"/>
              <a:t> para las </a:t>
            </a:r>
            <a:r>
              <a:rPr lang="en-US" sz="1600" dirty="0" err="1"/>
              <a:t>causas</a:t>
            </a:r>
            <a:r>
              <a:rPr lang="en-US" sz="1600" dirty="0"/>
              <a:t> </a:t>
            </a:r>
            <a:r>
              <a:rPr lang="en-US" sz="1600" dirty="0" err="1"/>
              <a:t>superficiales</a:t>
            </a:r>
            <a:r>
              <a:rPr lang="en-US" sz="1600" dirty="0"/>
              <a:t>. Durante </a:t>
            </a:r>
            <a:r>
              <a:rPr lang="en-US" sz="1600" dirty="0" err="1"/>
              <a:t>el</a:t>
            </a:r>
            <a:r>
              <a:rPr lang="en-US" sz="1600" dirty="0"/>
              <a:t> </a:t>
            </a:r>
            <a:r>
              <a:rPr lang="en-US" sz="1600" b="1" dirty="0" err="1"/>
              <a:t>análisis</a:t>
            </a:r>
            <a:r>
              <a:rPr lang="en-US" sz="1600" b="1" dirty="0"/>
              <a:t> del </a:t>
            </a:r>
            <a:r>
              <a:rPr lang="en-US" sz="1600" b="1" dirty="0" err="1"/>
              <a:t>sistema</a:t>
            </a:r>
            <a:r>
              <a:rPr lang="en-US" sz="1600" dirty="0"/>
              <a:t>, se </a:t>
            </a:r>
            <a:r>
              <a:rPr lang="en-US" sz="1600" dirty="0" err="1"/>
              <a:t>descubren</a:t>
            </a:r>
            <a:r>
              <a:rPr lang="en-US" sz="1600" dirty="0"/>
              <a:t> las </a:t>
            </a:r>
            <a:r>
              <a:rPr lang="en-US" sz="1600" dirty="0" err="1"/>
              <a:t>causas</a:t>
            </a:r>
            <a:r>
              <a:rPr lang="en-US" sz="1600" dirty="0"/>
              <a:t> </a:t>
            </a:r>
            <a:r>
              <a:rPr lang="en-US" sz="1600" dirty="0" err="1"/>
              <a:t>raíz</a:t>
            </a:r>
            <a:r>
              <a:rPr lang="en-US" sz="1600" dirty="0"/>
              <a:t> que se </a:t>
            </a:r>
            <a:r>
              <a:rPr lang="en-US" sz="1600" dirty="0" err="1"/>
              <a:t>aplican</a:t>
            </a:r>
            <a:r>
              <a:rPr lang="en-US" sz="1600" dirty="0"/>
              <a:t> al </a:t>
            </a:r>
            <a:r>
              <a:rPr lang="en-US" sz="1600" dirty="0" err="1"/>
              <a:t>diseño</a:t>
            </a:r>
            <a:r>
              <a:rPr lang="en-US" sz="1600" dirty="0"/>
              <a:t> o a la </a:t>
            </a:r>
            <a:r>
              <a:rPr lang="en-US" sz="1600" dirty="0" err="1"/>
              <a:t>puesta</a:t>
            </a:r>
            <a:r>
              <a:rPr lang="en-US" sz="1600" dirty="0"/>
              <a:t> </a:t>
            </a:r>
            <a:r>
              <a:rPr lang="en-US" sz="1600" dirty="0" err="1"/>
              <a:t>en</a:t>
            </a:r>
            <a:r>
              <a:rPr lang="en-US" sz="1600" dirty="0"/>
              <a:t> </a:t>
            </a:r>
            <a:r>
              <a:rPr lang="en-US" sz="1600" dirty="0" err="1"/>
              <a:t>práctica</a:t>
            </a:r>
            <a:r>
              <a:rPr lang="en-US" sz="1600" dirty="0"/>
              <a:t> del </a:t>
            </a:r>
            <a:r>
              <a:rPr lang="en-US" sz="1600" dirty="0" err="1"/>
              <a:t>sistema</a:t>
            </a:r>
            <a:r>
              <a:rPr lang="en-US" sz="1600" dirty="0"/>
              <a:t> de </a:t>
            </a:r>
            <a:r>
              <a:rPr lang="en-US" sz="1600" dirty="0" err="1"/>
              <a:t>seguridad</a:t>
            </a:r>
            <a:r>
              <a:rPr lang="en-US" sz="1600" dirty="0"/>
              <a:t>.</a:t>
            </a:r>
          </a:p>
        </p:txBody>
      </p:sp>
      <p:pic>
        <p:nvPicPr>
          <p:cNvPr id="4" name="Picture 3" descr="Módulo 4">
            <a:extLst>
              <a:ext uri="{FF2B5EF4-FFF2-40B4-BE49-F238E27FC236}">
                <a16:creationId xmlns:a16="http://schemas.microsoft.com/office/drawing/2014/main" id="{570A8219-1C2A-474F-9631-EFE23C8713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9600" y="5936360"/>
            <a:ext cx="3948209" cy="967699"/>
          </a:xfrm>
          <a:prstGeom prst="rect">
            <a:avLst/>
          </a:prstGeom>
        </p:spPr>
      </p:pic>
      <p:pic>
        <p:nvPicPr>
          <p:cNvPr id="5" name="Picture 4">
            <a:extLst>
              <a:ext uri="{FF2B5EF4-FFF2-40B4-BE49-F238E27FC236}">
                <a16:creationId xmlns:a16="http://schemas.microsoft.com/office/drawing/2014/main" id="{E577A733-2516-4B37-9399-320ABD64EEB5}"/>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71" y="9129"/>
            <a:ext cx="5477900" cy="5884227"/>
          </a:xfrm>
          <a:prstGeom prst="rect">
            <a:avLst/>
          </a:prstGeom>
        </p:spPr>
      </p:pic>
      <p:sp>
        <p:nvSpPr>
          <p:cNvPr id="3" name="Google Shape;102;p2">
            <a:extLst>
              <a:ext uri="{FF2B5EF4-FFF2-40B4-BE49-F238E27FC236}">
                <a16:creationId xmlns:a16="http://schemas.microsoft.com/office/drawing/2014/main" id="{70A0F37E-69EA-B6C3-D929-02393804A6CC}"/>
              </a:ext>
            </a:extLst>
          </p:cNvPr>
          <p:cNvSpPr txBox="1">
            <a:spLocks noGrp="1"/>
          </p:cNvSpPr>
          <p:nvPr>
            <p:ph type="title" idx="4294967295"/>
          </p:nvPr>
        </p:nvSpPr>
        <p:spPr>
          <a:xfrm>
            <a:off x="202630" y="5936571"/>
            <a:ext cx="7102842" cy="954067"/>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0" cap="none" spc="0" normalizeH="0" baseline="0" noProof="0" dirty="0">
                <a:ln>
                  <a:noFill/>
                </a:ln>
                <a:solidFill>
                  <a:schemeClr val="lt1"/>
                </a:solidFill>
                <a:effectLst/>
                <a:uLnTx/>
                <a:uFillTx/>
                <a:latin typeface="Verdana"/>
                <a:ea typeface="Verdana"/>
                <a:cs typeface="Verdana"/>
                <a:sym typeface="Verdana"/>
              </a:rPr>
              <a:t>INVESTIGACIÓN DE ACCIDENTES: </a:t>
            </a:r>
            <a:br>
              <a:rPr kumimoji="0" lang="en-US" sz="2800" b="1" i="1" u="none" strike="noStrike" kern="0" cap="none" spc="0" normalizeH="0" baseline="0" noProof="0" dirty="0">
                <a:ln>
                  <a:noFill/>
                </a:ln>
                <a:solidFill>
                  <a:schemeClr val="lt1"/>
                </a:solidFill>
                <a:effectLst/>
                <a:uLnTx/>
                <a:uFillTx/>
                <a:latin typeface="Verdana"/>
                <a:ea typeface="Verdana"/>
                <a:cs typeface="Verdana"/>
                <a:sym typeface="Verdana"/>
              </a:rPr>
            </a:br>
            <a:r>
              <a:rPr kumimoji="0" lang="en-US" sz="2800" b="1" i="1" u="none" strike="noStrike" kern="0" cap="none" spc="0" normalizeH="0" baseline="0" noProof="0" dirty="0" err="1">
                <a:ln>
                  <a:noFill/>
                </a:ln>
                <a:solidFill>
                  <a:schemeClr val="lt1"/>
                </a:solidFill>
                <a:effectLst/>
                <a:uLnTx/>
                <a:uFillTx/>
                <a:latin typeface="Verdana"/>
                <a:ea typeface="Verdana"/>
                <a:cs typeface="Verdana"/>
                <a:sym typeface="Verdana"/>
              </a:rPr>
              <a:t>conclusión</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6" name="TextBox 5">
            <a:extLst>
              <a:ext uri="{FF2B5EF4-FFF2-40B4-BE49-F238E27FC236}">
                <a16:creationId xmlns:a16="http://schemas.microsoft.com/office/drawing/2014/main" id="{823F0A03-8D8C-41F6-38CF-AE91ABBD9432}"/>
              </a:ext>
            </a:extLst>
          </p:cNvPr>
          <p:cNvSpPr txBox="1"/>
          <p:nvPr/>
        </p:nvSpPr>
        <p:spPr>
          <a:xfrm>
            <a:off x="5719156" y="219409"/>
            <a:ext cx="6096000" cy="954107"/>
          </a:xfrm>
          <a:prstGeom prst="rect">
            <a:avLst/>
          </a:prstGeom>
          <a:noFill/>
        </p:spPr>
        <p:txBody>
          <a:bodyPr wrap="square">
            <a:spAutoFit/>
          </a:bodyPr>
          <a:lstStyle/>
          <a:p>
            <a:pPr marL="0" marR="0" lvl="0" indent="0" rtl="0">
              <a:lnSpc>
                <a:spcPct val="100000"/>
              </a:lnSpc>
              <a:spcBef>
                <a:spcPts val="0"/>
              </a:spcBef>
              <a:spcAft>
                <a:spcPts val="0"/>
              </a:spcAft>
              <a:buClr>
                <a:srgbClr val="000000"/>
              </a:buClr>
              <a:buSzPts val="4800"/>
              <a:buFont typeface="Arial"/>
              <a:buNone/>
            </a:pPr>
            <a:r>
              <a:rPr lang="en-US" sz="2800" b="0" i="0" strike="noStrike" cap="none" dirty="0">
                <a:solidFill>
                  <a:schemeClr val="dk1"/>
                </a:solidFill>
                <a:latin typeface="+mj-lt"/>
                <a:ea typeface="Calibri"/>
                <a:cs typeface="Calibri"/>
                <a:sym typeface="Calibri"/>
              </a:rPr>
              <a:t>Tarea 2: </a:t>
            </a:r>
            <a:r>
              <a:rPr lang="en-US" sz="2800" b="0" i="0" strike="noStrike" cap="none" dirty="0" err="1">
                <a:solidFill>
                  <a:schemeClr val="dk1"/>
                </a:solidFill>
                <a:latin typeface="+mj-lt"/>
                <a:ea typeface="Calibri"/>
                <a:cs typeface="Calibri"/>
                <a:sym typeface="Calibri"/>
              </a:rPr>
              <a:t>análisis</a:t>
            </a:r>
            <a:r>
              <a:rPr lang="en-US" sz="2800" b="0" i="0" strike="noStrike" cap="none" dirty="0">
                <a:solidFill>
                  <a:schemeClr val="dk1"/>
                </a:solidFill>
                <a:latin typeface="+mj-lt"/>
                <a:ea typeface="Calibri"/>
                <a:cs typeface="Calibri"/>
                <a:sym typeface="Calibri"/>
              </a:rPr>
              <a:t> de </a:t>
            </a:r>
            <a:r>
              <a:rPr lang="en-US" sz="2800" b="0" i="0" strike="noStrike" cap="none" dirty="0" err="1">
                <a:solidFill>
                  <a:schemeClr val="dk1"/>
                </a:solidFill>
                <a:latin typeface="+mj-lt"/>
                <a:ea typeface="Calibri"/>
                <a:cs typeface="Calibri"/>
                <a:sym typeface="Calibri"/>
              </a:rPr>
              <a:t>los</a:t>
            </a:r>
            <a:r>
              <a:rPr lang="en-US" sz="2800" b="0" i="0" strike="noStrike" cap="none" dirty="0">
                <a:solidFill>
                  <a:schemeClr val="dk1"/>
                </a:solidFill>
                <a:latin typeface="+mj-lt"/>
                <a:ea typeface="Calibri"/>
                <a:cs typeface="Calibri"/>
                <a:sym typeface="Calibri"/>
              </a:rPr>
              <a:t> </a:t>
            </a:r>
            <a:r>
              <a:rPr lang="en-US" sz="2800" b="0" i="0" strike="noStrike" cap="none" dirty="0" err="1">
                <a:solidFill>
                  <a:schemeClr val="dk1"/>
                </a:solidFill>
                <a:latin typeface="+mj-lt"/>
                <a:ea typeface="Calibri"/>
                <a:cs typeface="Calibri"/>
                <a:sym typeface="Calibri"/>
              </a:rPr>
              <a:t>hechos</a:t>
            </a:r>
            <a:r>
              <a:rPr lang="en-US" sz="2800" b="0" i="0" strike="noStrike" cap="none" dirty="0">
                <a:solidFill>
                  <a:schemeClr val="dk1"/>
                </a:solidFill>
                <a:latin typeface="+mj-lt"/>
                <a:ea typeface="Calibri"/>
                <a:cs typeface="Calibri"/>
                <a:sym typeface="Calibri"/>
              </a:rPr>
              <a:t> del </a:t>
            </a:r>
            <a:r>
              <a:rPr lang="en-US" sz="2800" b="0" i="0" strike="noStrike" cap="none" dirty="0" err="1">
                <a:solidFill>
                  <a:schemeClr val="dk1"/>
                </a:solidFill>
                <a:latin typeface="+mj-lt"/>
                <a:ea typeface="Calibri"/>
                <a:cs typeface="Calibri"/>
                <a:sym typeface="Calibri"/>
              </a:rPr>
              <a:t>evento</a:t>
            </a:r>
            <a:endParaRPr lang="en-US" sz="2800" dirty="0">
              <a:latin typeface="+mj-lt"/>
            </a:endParaRPr>
          </a:p>
        </p:txBody>
      </p:sp>
    </p:spTree>
    <p:extLst>
      <p:ext uri="{BB962C8B-B14F-4D97-AF65-F5344CB8AC3E}">
        <p14:creationId xmlns:p14="http://schemas.microsoft.com/office/powerpoint/2010/main" val="29852335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4" name="Title 3">
            <a:extLst>
              <a:ext uri="{FF2B5EF4-FFF2-40B4-BE49-F238E27FC236}">
                <a16:creationId xmlns:a16="http://schemas.microsoft.com/office/drawing/2014/main" id="{EF936DA0-ADE3-D4CE-F55C-AEB8D62F3EAE}"/>
              </a:ext>
            </a:extLst>
          </p:cNvPr>
          <p:cNvSpPr txBox="1">
            <a:spLocks noGrp="1"/>
          </p:cNvSpPr>
          <p:nvPr>
            <p:ph type="title" idx="4294967295"/>
          </p:nvPr>
        </p:nvSpPr>
        <p:spPr>
          <a:xfrm>
            <a:off x="5719156" y="257592"/>
            <a:ext cx="6097904"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err="1">
                <a:ln>
                  <a:noFill/>
                </a:ln>
                <a:solidFill>
                  <a:schemeClr val="dk1"/>
                </a:solidFill>
                <a:effectLst/>
                <a:uLnTx/>
                <a:uFillTx/>
                <a:latin typeface="+mj-lt"/>
                <a:ea typeface="Calibri"/>
                <a:cs typeface="Calibri"/>
                <a:sym typeface="Calibri"/>
              </a:rPr>
              <a:t>Tareas</a:t>
            </a:r>
            <a:r>
              <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rPr>
              <a:t> </a:t>
            </a:r>
            <a:r>
              <a:rPr kumimoji="0" lang="en-US" sz="2800" b="0" i="0" u="none" strike="noStrike" kern="0" cap="none" spc="0" normalizeH="0" baseline="0" noProof="0" dirty="0" err="1">
                <a:ln>
                  <a:noFill/>
                </a:ln>
                <a:solidFill>
                  <a:schemeClr val="dk1"/>
                </a:solidFill>
                <a:effectLst/>
                <a:uLnTx/>
                <a:uFillTx/>
                <a:latin typeface="+mj-lt"/>
                <a:ea typeface="Calibri"/>
                <a:cs typeface="Calibri"/>
                <a:sym typeface="Calibri"/>
              </a:rPr>
              <a:t>principales</a:t>
            </a:r>
            <a:r>
              <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rPr>
              <a:t> y pasos</a:t>
            </a:r>
            <a:endParaRPr kumimoji="0" lang="en-US"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4" name="Google Shape;104;p2"/>
          <p:cNvSpPr txBox="1"/>
          <p:nvPr/>
        </p:nvSpPr>
        <p:spPr>
          <a:xfrm>
            <a:off x="5719156" y="1189215"/>
            <a:ext cx="6274351" cy="4652515"/>
          </a:xfrm>
          <a:prstGeom prst="rect">
            <a:avLst/>
          </a:prstGeom>
          <a:noFill/>
          <a:ln>
            <a:noFill/>
          </a:ln>
        </p:spPr>
        <p:txBody>
          <a:bodyPr spcFirstLastPara="1" wrap="square" lIns="91425" tIns="45700" rIns="91425" bIns="45700" anchor="t" anchorCtr="0">
            <a:spAutoFit/>
          </a:bodyPr>
          <a:lstStyle/>
          <a:p>
            <a:pPr marL="0" marR="0">
              <a:spcBef>
                <a:spcPts val="0"/>
              </a:spcBef>
              <a:spcAft>
                <a:spcPts val="1000"/>
              </a:spcAft>
            </a:pPr>
            <a:r>
              <a:rPr lang="es-US" sz="1600" dirty="0">
                <a:solidFill>
                  <a:srgbClr val="000000"/>
                </a:solidFill>
                <a:effectLst/>
                <a:latin typeface="Arial" panose="020B0604020202020204" pitchFamily="34" charset="0"/>
                <a:ea typeface="Calibri" panose="020F0502020204030204" pitchFamily="34" charset="0"/>
                <a:cs typeface="Mangal" panose="02040503050203030202" pitchFamily="18" charset="0"/>
              </a:rPr>
              <a:t>Existen 3 tareas principales en una investigación de accidente y 2 pasos dentro de cada tarea. En este módulo nos centraremos en la primera tarea y los pasos:</a:t>
            </a:r>
          </a:p>
          <a:p>
            <a:r>
              <a:rPr lang="en-US" sz="2000" b="1" dirty="0">
                <a:solidFill>
                  <a:schemeClr val="tx1"/>
                </a:solidFill>
                <a:effectLst/>
                <a:latin typeface="Helvetica Neue" panose="02000503000000020004" pitchFamily="2" charset="0"/>
              </a:rPr>
              <a:t>1. </a:t>
            </a:r>
            <a:r>
              <a:rPr lang="en-US" sz="2000" b="1" dirty="0" err="1">
                <a:solidFill>
                  <a:schemeClr val="tx1"/>
                </a:solidFill>
                <a:effectLst/>
                <a:latin typeface="Helvetica Neue" panose="02000503000000020004" pitchFamily="2" charset="0"/>
              </a:rPr>
              <a:t>Recopilación</a:t>
            </a:r>
            <a:r>
              <a:rPr lang="en-US" sz="2000" b="1" dirty="0">
                <a:solidFill>
                  <a:schemeClr val="tx1"/>
                </a:solidFill>
                <a:effectLst/>
                <a:latin typeface="Helvetica Neue" panose="02000503000000020004" pitchFamily="2" charset="0"/>
              </a:rPr>
              <a:t> de </a:t>
            </a:r>
            <a:r>
              <a:rPr lang="en-US" sz="2000" b="1" dirty="0" err="1">
                <a:solidFill>
                  <a:schemeClr val="tx1"/>
                </a:solidFill>
                <a:effectLst/>
                <a:latin typeface="Helvetica Neue" panose="02000503000000020004" pitchFamily="2" charset="0"/>
              </a:rPr>
              <a:t>información</a:t>
            </a:r>
            <a:r>
              <a:rPr lang="en-US" sz="2000" b="1" dirty="0">
                <a:solidFill>
                  <a:schemeClr val="tx1"/>
                </a:solidFill>
                <a:effectLst/>
                <a:latin typeface="Helvetica Neue" panose="02000503000000020004" pitchFamily="2" charset="0"/>
              </a:rPr>
              <a:t>  </a:t>
            </a:r>
          </a:p>
          <a:p>
            <a:r>
              <a:rPr lang="en-US" sz="2000" b="1" dirty="0">
                <a:solidFill>
                  <a:schemeClr val="tx1"/>
                </a:solidFill>
                <a:effectLst/>
                <a:latin typeface="Helvetica Neue" panose="02000503000000020004" pitchFamily="2" charset="0"/>
              </a:rPr>
              <a:t>	a. </a:t>
            </a:r>
            <a:r>
              <a:rPr lang="en-US" sz="2000" b="1" dirty="0" err="1">
                <a:solidFill>
                  <a:schemeClr val="tx1"/>
                </a:solidFill>
                <a:effectLst/>
                <a:latin typeface="Helvetica Neue" panose="02000503000000020004" pitchFamily="2" charset="0"/>
              </a:rPr>
              <a:t>Asegure</a:t>
            </a:r>
            <a:r>
              <a:rPr lang="en-US" sz="2000" b="1" dirty="0">
                <a:solidFill>
                  <a:schemeClr val="tx1"/>
                </a:solidFill>
                <a:effectLst/>
                <a:latin typeface="Helvetica Neue" panose="02000503000000020004" pitchFamily="2" charset="0"/>
              </a:rPr>
              <a:t> la </a:t>
            </a:r>
            <a:r>
              <a:rPr lang="en-US" sz="2000" b="1" dirty="0" err="1">
                <a:solidFill>
                  <a:schemeClr val="tx1"/>
                </a:solidFill>
                <a:effectLst/>
                <a:latin typeface="Helvetica Neue" panose="02000503000000020004" pitchFamily="2" charset="0"/>
              </a:rPr>
              <a:t>escena</a:t>
            </a:r>
            <a:endParaRPr lang="en-US" sz="2000" b="1" dirty="0">
              <a:solidFill>
                <a:schemeClr val="tx1"/>
              </a:solidFill>
              <a:effectLst/>
              <a:latin typeface="Helvetica Neue" panose="02000503000000020004" pitchFamily="2" charset="0"/>
            </a:endParaRPr>
          </a:p>
          <a:p>
            <a:r>
              <a:rPr lang="en-US" sz="2000" b="1" dirty="0">
                <a:solidFill>
                  <a:schemeClr val="tx1"/>
                </a:solidFill>
                <a:effectLst/>
                <a:latin typeface="Helvetica Neue" panose="02000503000000020004" pitchFamily="2" charset="0"/>
              </a:rPr>
              <a:t>	b. </a:t>
            </a:r>
            <a:r>
              <a:rPr lang="en-US" sz="2000" b="1" dirty="0" err="1">
                <a:solidFill>
                  <a:schemeClr val="tx1"/>
                </a:solidFill>
                <a:effectLst/>
                <a:latin typeface="Helvetica Neue" panose="02000503000000020004" pitchFamily="2" charset="0"/>
              </a:rPr>
              <a:t>Recopile</a:t>
            </a:r>
            <a:r>
              <a:rPr lang="en-US" sz="2000" b="1" dirty="0">
                <a:solidFill>
                  <a:schemeClr val="tx1"/>
                </a:solidFill>
                <a:effectLst/>
                <a:latin typeface="Helvetica Neue" panose="02000503000000020004" pitchFamily="2" charset="0"/>
              </a:rPr>
              <a:t> </a:t>
            </a:r>
            <a:r>
              <a:rPr lang="en-US" sz="2000" b="1" dirty="0" err="1">
                <a:solidFill>
                  <a:schemeClr val="tx1"/>
                </a:solidFill>
                <a:effectLst/>
                <a:latin typeface="Helvetica Neue" panose="02000503000000020004" pitchFamily="2" charset="0"/>
              </a:rPr>
              <a:t>datos</a:t>
            </a:r>
            <a:r>
              <a:rPr lang="en-US" sz="2000" b="1" dirty="0">
                <a:solidFill>
                  <a:schemeClr val="tx1"/>
                </a:solidFill>
                <a:effectLst/>
                <a:latin typeface="Helvetica Neue" panose="02000503000000020004" pitchFamily="2" charset="0"/>
              </a:rPr>
              <a:t> </a:t>
            </a:r>
            <a:r>
              <a:rPr lang="en-US" sz="2000" b="1" dirty="0" err="1">
                <a:solidFill>
                  <a:schemeClr val="tx1"/>
                </a:solidFill>
                <a:effectLst/>
                <a:latin typeface="Helvetica Neue" panose="02000503000000020004" pitchFamily="2" charset="0"/>
              </a:rPr>
              <a:t>sobre</a:t>
            </a:r>
            <a:r>
              <a:rPr lang="en-US" sz="2000" b="1" dirty="0">
                <a:solidFill>
                  <a:schemeClr val="tx1"/>
                </a:solidFill>
                <a:effectLst/>
                <a:latin typeface="Helvetica Neue" panose="02000503000000020004" pitchFamily="2" charset="0"/>
              </a:rPr>
              <a:t> lo </a:t>
            </a:r>
            <a:r>
              <a:rPr lang="en-US" sz="2000" b="1" dirty="0" err="1">
                <a:solidFill>
                  <a:schemeClr val="tx1"/>
                </a:solidFill>
                <a:effectLst/>
                <a:latin typeface="Helvetica Neue" panose="02000503000000020004" pitchFamily="2" charset="0"/>
              </a:rPr>
              <a:t>sucedido</a:t>
            </a:r>
            <a:endParaRPr lang="en-US" sz="2000" b="1" dirty="0">
              <a:solidFill>
                <a:schemeClr val="tx1"/>
              </a:solidFill>
              <a:effectLst/>
              <a:latin typeface="Helvetica Neue" panose="02000503000000020004" pitchFamily="2" charset="0"/>
            </a:endParaRPr>
          </a:p>
          <a:p>
            <a:br>
              <a:rPr lang="en-US" sz="2000" dirty="0">
                <a:effectLst/>
                <a:latin typeface="Helvetica Neue" panose="02000503000000020004" pitchFamily="2" charset="0"/>
              </a:rPr>
            </a:br>
            <a:endParaRPr lang="en-US" sz="2000" dirty="0">
              <a:effectLst/>
              <a:latin typeface="Helvetica Neue" panose="02000503000000020004" pitchFamily="2" charset="0"/>
            </a:endParaRPr>
          </a:p>
          <a:p>
            <a:r>
              <a:rPr lang="en-US" sz="2000" dirty="0">
                <a:solidFill>
                  <a:schemeClr val="bg1">
                    <a:lumMod val="50000"/>
                  </a:schemeClr>
                </a:solidFill>
                <a:effectLst/>
                <a:latin typeface="Helvetica Neue" panose="02000503000000020004" pitchFamily="2" charset="0"/>
              </a:rPr>
              <a:t>2. </a:t>
            </a:r>
            <a:r>
              <a:rPr lang="en-US" sz="2000" dirty="0" err="1">
                <a:solidFill>
                  <a:schemeClr val="bg1">
                    <a:lumMod val="50000"/>
                  </a:schemeClr>
                </a:solidFill>
                <a:effectLst/>
                <a:latin typeface="Helvetica Neue" panose="02000503000000020004" pitchFamily="2" charset="0"/>
              </a:rPr>
              <a:t>Análisis</a:t>
            </a:r>
            <a:r>
              <a:rPr lang="en-US" sz="2000" dirty="0">
                <a:solidFill>
                  <a:schemeClr val="bg1">
                    <a:lumMod val="50000"/>
                  </a:schemeClr>
                </a:solidFill>
                <a:effectLst/>
                <a:latin typeface="Helvetica Neue" panose="02000503000000020004" pitchFamily="2" charset="0"/>
              </a:rPr>
              <a:t> de </a:t>
            </a:r>
            <a:r>
              <a:rPr lang="en-US" sz="2000" dirty="0" err="1">
                <a:solidFill>
                  <a:schemeClr val="bg1">
                    <a:lumMod val="50000"/>
                  </a:schemeClr>
                </a:solidFill>
                <a:effectLst/>
                <a:latin typeface="Helvetica Neue" panose="02000503000000020004" pitchFamily="2" charset="0"/>
              </a:rPr>
              <a:t>los</a:t>
            </a:r>
            <a:r>
              <a:rPr lang="en-US" sz="2000" dirty="0">
                <a:solidFill>
                  <a:schemeClr val="bg1">
                    <a:lumMod val="50000"/>
                  </a:schemeClr>
                </a:solidFill>
                <a:effectLst/>
                <a:latin typeface="Helvetica Neue" panose="02000503000000020004" pitchFamily="2" charset="0"/>
              </a:rPr>
              <a:t> </a:t>
            </a:r>
            <a:r>
              <a:rPr lang="en-US" sz="2000" dirty="0" err="1">
                <a:solidFill>
                  <a:schemeClr val="bg1">
                    <a:lumMod val="50000"/>
                  </a:schemeClr>
                </a:solidFill>
                <a:effectLst/>
                <a:latin typeface="Helvetica Neue" panose="02000503000000020004" pitchFamily="2" charset="0"/>
              </a:rPr>
              <a:t>hechos</a:t>
            </a:r>
            <a:r>
              <a:rPr lang="en-US" sz="2000" dirty="0">
                <a:solidFill>
                  <a:schemeClr val="bg1">
                    <a:lumMod val="50000"/>
                  </a:schemeClr>
                </a:solidFill>
                <a:effectLst/>
                <a:latin typeface="Helvetica Neue" panose="02000503000000020004" pitchFamily="2" charset="0"/>
              </a:rPr>
              <a:t> del </a:t>
            </a:r>
            <a:r>
              <a:rPr lang="en-US" sz="2000" dirty="0" err="1">
                <a:solidFill>
                  <a:schemeClr val="bg1">
                    <a:lumMod val="50000"/>
                  </a:schemeClr>
                </a:solidFill>
                <a:effectLst/>
                <a:latin typeface="Helvetica Neue" panose="02000503000000020004" pitchFamily="2" charset="0"/>
              </a:rPr>
              <a:t>evento</a:t>
            </a:r>
            <a:endParaRPr lang="en-US" sz="2000" dirty="0">
              <a:solidFill>
                <a:schemeClr val="bg1">
                  <a:lumMod val="50000"/>
                </a:schemeClr>
              </a:solidFill>
              <a:effectLst/>
              <a:latin typeface="Helvetica Neue" panose="02000503000000020004" pitchFamily="2" charset="0"/>
            </a:endParaRPr>
          </a:p>
          <a:p>
            <a:r>
              <a:rPr lang="en-US" sz="2000" dirty="0">
                <a:solidFill>
                  <a:schemeClr val="bg1">
                    <a:lumMod val="50000"/>
                  </a:schemeClr>
                </a:solidFill>
                <a:effectLst/>
                <a:latin typeface="Helvetica Neue" panose="02000503000000020004" pitchFamily="2" charset="0"/>
              </a:rPr>
              <a:t>	a. </a:t>
            </a:r>
            <a:r>
              <a:rPr lang="en-US" sz="2000" dirty="0" err="1">
                <a:solidFill>
                  <a:schemeClr val="bg1">
                    <a:lumMod val="50000"/>
                  </a:schemeClr>
                </a:solidFill>
                <a:effectLst/>
                <a:latin typeface="Helvetica Neue" panose="02000503000000020004" pitchFamily="2" charset="0"/>
              </a:rPr>
              <a:t>Desarrolle</a:t>
            </a:r>
            <a:r>
              <a:rPr lang="en-US" sz="2000" dirty="0">
                <a:solidFill>
                  <a:schemeClr val="bg1">
                    <a:lumMod val="50000"/>
                  </a:schemeClr>
                </a:solidFill>
                <a:effectLst/>
                <a:latin typeface="Helvetica Neue" panose="02000503000000020004" pitchFamily="2" charset="0"/>
              </a:rPr>
              <a:t> la </a:t>
            </a:r>
            <a:r>
              <a:rPr lang="en-US" sz="2000" dirty="0" err="1">
                <a:solidFill>
                  <a:schemeClr val="bg1">
                    <a:lumMod val="50000"/>
                  </a:schemeClr>
                </a:solidFill>
                <a:effectLst/>
                <a:latin typeface="Helvetica Neue" panose="02000503000000020004" pitchFamily="2" charset="0"/>
              </a:rPr>
              <a:t>secuencia</a:t>
            </a:r>
            <a:r>
              <a:rPr lang="en-US" sz="2000" dirty="0">
                <a:solidFill>
                  <a:schemeClr val="bg1">
                    <a:lumMod val="50000"/>
                  </a:schemeClr>
                </a:solidFill>
                <a:effectLst/>
                <a:latin typeface="Helvetica Neue" panose="02000503000000020004" pitchFamily="2" charset="0"/>
              </a:rPr>
              <a:t> de </a:t>
            </a:r>
            <a:r>
              <a:rPr lang="en-US" sz="2000" dirty="0" err="1">
                <a:solidFill>
                  <a:schemeClr val="bg1">
                    <a:lumMod val="50000"/>
                  </a:schemeClr>
                </a:solidFill>
                <a:effectLst/>
                <a:latin typeface="Helvetica Neue" panose="02000503000000020004" pitchFamily="2" charset="0"/>
              </a:rPr>
              <a:t>eventos</a:t>
            </a:r>
            <a:endParaRPr lang="en-US" sz="2000" dirty="0">
              <a:solidFill>
                <a:schemeClr val="bg1">
                  <a:lumMod val="50000"/>
                </a:schemeClr>
              </a:solidFill>
              <a:effectLst/>
              <a:latin typeface="Helvetica Neue" panose="02000503000000020004" pitchFamily="2" charset="0"/>
            </a:endParaRPr>
          </a:p>
          <a:p>
            <a:r>
              <a:rPr lang="en-US" sz="2000" dirty="0">
                <a:solidFill>
                  <a:schemeClr val="bg1">
                    <a:lumMod val="50000"/>
                  </a:schemeClr>
                </a:solidFill>
                <a:effectLst/>
                <a:latin typeface="Helvetica Neue" panose="02000503000000020004" pitchFamily="2" charset="0"/>
              </a:rPr>
              <a:t>	b. Determine las </a:t>
            </a:r>
            <a:r>
              <a:rPr lang="en-US" sz="2000" dirty="0" err="1">
                <a:solidFill>
                  <a:schemeClr val="bg1">
                    <a:lumMod val="50000"/>
                  </a:schemeClr>
                </a:solidFill>
                <a:effectLst/>
                <a:latin typeface="Helvetica Neue" panose="02000503000000020004" pitchFamily="2" charset="0"/>
              </a:rPr>
              <a:t>causas</a:t>
            </a:r>
            <a:r>
              <a:rPr lang="en-US" sz="2000" dirty="0">
                <a:solidFill>
                  <a:schemeClr val="bg1">
                    <a:lumMod val="50000"/>
                  </a:schemeClr>
                </a:solidFill>
                <a:effectLst/>
                <a:latin typeface="Helvetica Neue" panose="02000503000000020004" pitchFamily="2" charset="0"/>
              </a:rPr>
              <a:t> </a:t>
            </a:r>
            <a:br>
              <a:rPr lang="en-US" sz="2000" dirty="0">
                <a:solidFill>
                  <a:schemeClr val="bg1">
                    <a:lumMod val="50000"/>
                  </a:schemeClr>
                </a:solidFill>
                <a:effectLst/>
                <a:latin typeface="Helvetica Neue" panose="02000503000000020004" pitchFamily="2" charset="0"/>
              </a:rPr>
            </a:br>
            <a:endParaRPr lang="en-US" sz="2000" dirty="0">
              <a:solidFill>
                <a:schemeClr val="bg1">
                  <a:lumMod val="50000"/>
                </a:schemeClr>
              </a:solidFill>
              <a:effectLst/>
              <a:latin typeface="Helvetica Neue" panose="02000503000000020004" pitchFamily="2" charset="0"/>
            </a:endParaRPr>
          </a:p>
          <a:p>
            <a:r>
              <a:rPr lang="en-US" sz="2000" dirty="0">
                <a:solidFill>
                  <a:schemeClr val="bg1">
                    <a:lumMod val="50000"/>
                  </a:schemeClr>
                </a:solidFill>
                <a:effectLst/>
                <a:latin typeface="Helvetica Neue" panose="02000503000000020004" pitchFamily="2" charset="0"/>
              </a:rPr>
              <a:t>3. </a:t>
            </a:r>
            <a:r>
              <a:rPr lang="en-US" sz="2000" dirty="0" err="1">
                <a:solidFill>
                  <a:schemeClr val="bg1">
                    <a:lumMod val="50000"/>
                  </a:schemeClr>
                </a:solidFill>
                <a:effectLst/>
                <a:latin typeface="Helvetica Neue" panose="02000503000000020004" pitchFamily="2" charset="0"/>
              </a:rPr>
              <a:t>Puesta</a:t>
            </a:r>
            <a:r>
              <a:rPr lang="en-US" sz="2000" dirty="0">
                <a:solidFill>
                  <a:schemeClr val="bg1">
                    <a:lumMod val="50000"/>
                  </a:schemeClr>
                </a:solidFill>
                <a:effectLst/>
                <a:latin typeface="Helvetica Neue" panose="02000503000000020004" pitchFamily="2" charset="0"/>
              </a:rPr>
              <a:t> </a:t>
            </a:r>
            <a:r>
              <a:rPr lang="en-US" sz="2000" dirty="0" err="1">
                <a:solidFill>
                  <a:schemeClr val="bg1">
                    <a:lumMod val="50000"/>
                  </a:schemeClr>
                </a:solidFill>
                <a:effectLst/>
                <a:latin typeface="Helvetica Neue" panose="02000503000000020004" pitchFamily="2" charset="0"/>
              </a:rPr>
              <a:t>en</a:t>
            </a:r>
            <a:r>
              <a:rPr lang="en-US" sz="2000" dirty="0">
                <a:solidFill>
                  <a:schemeClr val="bg1">
                    <a:lumMod val="50000"/>
                  </a:schemeClr>
                </a:solidFill>
                <a:effectLst/>
                <a:latin typeface="Helvetica Neue" panose="02000503000000020004" pitchFamily="2" charset="0"/>
              </a:rPr>
              <a:t> </a:t>
            </a:r>
            <a:r>
              <a:rPr lang="en-US" sz="2000" dirty="0" err="1">
                <a:solidFill>
                  <a:schemeClr val="bg1">
                    <a:lumMod val="50000"/>
                  </a:schemeClr>
                </a:solidFill>
                <a:effectLst/>
                <a:latin typeface="Helvetica Neue" panose="02000503000000020004" pitchFamily="2" charset="0"/>
              </a:rPr>
              <a:t>práctica</a:t>
            </a:r>
            <a:r>
              <a:rPr lang="en-US" sz="2000" dirty="0">
                <a:solidFill>
                  <a:schemeClr val="bg1">
                    <a:lumMod val="50000"/>
                  </a:schemeClr>
                </a:solidFill>
                <a:effectLst/>
                <a:latin typeface="Helvetica Neue" panose="02000503000000020004" pitchFamily="2" charset="0"/>
              </a:rPr>
              <a:t> de las </a:t>
            </a:r>
            <a:r>
              <a:rPr lang="en-US" sz="2000" dirty="0" err="1">
                <a:solidFill>
                  <a:schemeClr val="bg1">
                    <a:lumMod val="50000"/>
                  </a:schemeClr>
                </a:solidFill>
                <a:effectLst/>
                <a:latin typeface="Helvetica Neue" panose="02000503000000020004" pitchFamily="2" charset="0"/>
              </a:rPr>
              <a:t>soluciones</a:t>
            </a:r>
            <a:endParaRPr lang="en-US" sz="2000" dirty="0">
              <a:solidFill>
                <a:schemeClr val="bg1">
                  <a:lumMod val="50000"/>
                </a:schemeClr>
              </a:solidFill>
              <a:effectLst/>
              <a:latin typeface="Helvetica Neue" panose="02000503000000020004" pitchFamily="2" charset="0"/>
            </a:endParaRPr>
          </a:p>
          <a:p>
            <a:r>
              <a:rPr lang="en-US" sz="2000" dirty="0">
                <a:solidFill>
                  <a:schemeClr val="bg1">
                    <a:lumMod val="50000"/>
                  </a:schemeClr>
                </a:solidFill>
                <a:effectLst/>
                <a:latin typeface="Helvetica Neue" panose="02000503000000020004" pitchFamily="2" charset="0"/>
              </a:rPr>
              <a:t>	a. </a:t>
            </a:r>
            <a:r>
              <a:rPr lang="en-US" sz="2000" dirty="0" err="1">
                <a:solidFill>
                  <a:schemeClr val="bg1">
                    <a:lumMod val="50000"/>
                  </a:schemeClr>
                </a:solidFill>
                <a:effectLst/>
                <a:latin typeface="Helvetica Neue" panose="02000503000000020004" pitchFamily="2" charset="0"/>
              </a:rPr>
              <a:t>Recomiende</a:t>
            </a:r>
            <a:r>
              <a:rPr lang="en-US" sz="2000" dirty="0">
                <a:solidFill>
                  <a:schemeClr val="bg1">
                    <a:lumMod val="50000"/>
                  </a:schemeClr>
                </a:solidFill>
                <a:effectLst/>
                <a:latin typeface="Helvetica Neue" panose="02000503000000020004" pitchFamily="2" charset="0"/>
              </a:rPr>
              <a:t> </a:t>
            </a:r>
            <a:r>
              <a:rPr lang="en-US" sz="2000" dirty="0" err="1">
                <a:solidFill>
                  <a:schemeClr val="bg1">
                    <a:lumMod val="50000"/>
                  </a:schemeClr>
                </a:solidFill>
                <a:effectLst/>
                <a:latin typeface="Helvetica Neue" panose="02000503000000020004" pitchFamily="2" charset="0"/>
              </a:rPr>
              <a:t>mejoras</a:t>
            </a:r>
            <a:endParaRPr lang="en-US" sz="2000" dirty="0">
              <a:solidFill>
                <a:schemeClr val="bg1">
                  <a:lumMod val="50000"/>
                </a:schemeClr>
              </a:solidFill>
              <a:effectLst/>
              <a:latin typeface="Helvetica Neue" panose="02000503000000020004" pitchFamily="2" charset="0"/>
            </a:endParaRPr>
          </a:p>
          <a:p>
            <a:r>
              <a:rPr lang="en-US" sz="2000" dirty="0">
                <a:solidFill>
                  <a:schemeClr val="bg1">
                    <a:lumMod val="50000"/>
                  </a:schemeClr>
                </a:solidFill>
                <a:effectLst/>
                <a:latin typeface="Helvetica Neue" panose="02000503000000020004" pitchFamily="2" charset="0"/>
              </a:rPr>
              <a:t>	b. Escriba </a:t>
            </a:r>
            <a:r>
              <a:rPr lang="en-US" sz="2000" dirty="0" err="1">
                <a:solidFill>
                  <a:schemeClr val="bg1">
                    <a:lumMod val="50000"/>
                  </a:schemeClr>
                </a:solidFill>
                <a:effectLst/>
                <a:latin typeface="Helvetica Neue" panose="02000503000000020004" pitchFamily="2" charset="0"/>
              </a:rPr>
              <a:t>el</a:t>
            </a:r>
            <a:r>
              <a:rPr lang="en-US" sz="2000" dirty="0">
                <a:solidFill>
                  <a:schemeClr val="bg1">
                    <a:lumMod val="50000"/>
                  </a:schemeClr>
                </a:solidFill>
                <a:effectLst/>
                <a:latin typeface="Helvetica Neue" panose="02000503000000020004" pitchFamily="2" charset="0"/>
              </a:rPr>
              <a:t> </a:t>
            </a:r>
            <a:r>
              <a:rPr lang="en-US" sz="2000" dirty="0" err="1">
                <a:solidFill>
                  <a:schemeClr val="bg1">
                    <a:lumMod val="50000"/>
                  </a:schemeClr>
                </a:solidFill>
                <a:effectLst/>
                <a:latin typeface="Helvetica Neue" panose="02000503000000020004" pitchFamily="2" charset="0"/>
              </a:rPr>
              <a:t>informe</a:t>
            </a:r>
            <a:endParaRPr lang="en-US" sz="2000" dirty="0">
              <a:solidFill>
                <a:schemeClr val="bg1">
                  <a:lumMod val="50000"/>
                </a:schemeClr>
              </a:solidFill>
              <a:effectLst/>
              <a:latin typeface="Helvetica Neue" panose="02000503000000020004" pitchFamily="2" charset="0"/>
            </a:endParaRPr>
          </a:p>
        </p:txBody>
      </p:sp>
      <p:pic>
        <p:nvPicPr>
          <p:cNvPr id="3" name="Picture 2">
            <a:extLst>
              <a:ext uri="{FF2B5EF4-FFF2-40B4-BE49-F238E27FC236}">
                <a16:creationId xmlns:a16="http://schemas.microsoft.com/office/drawing/2014/main" id="{A8C29883-CC0E-4D82-801E-6E5B974ED03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837"/>
            <a:ext cx="5513657" cy="5922637"/>
          </a:xfrm>
          <a:prstGeom prst="rect">
            <a:avLst/>
          </a:prstGeom>
        </p:spPr>
      </p:pic>
      <p:sp>
        <p:nvSpPr>
          <p:cNvPr id="8" name="Google Shape;102;p2">
            <a:extLst>
              <a:ext uri="{FF2B5EF4-FFF2-40B4-BE49-F238E27FC236}">
                <a16:creationId xmlns:a16="http://schemas.microsoft.com/office/drawing/2014/main" id="{61A39932-FF4F-4C69-9761-ABF29247E3EE}"/>
              </a:ext>
            </a:extLst>
          </p:cNvPr>
          <p:cNvSpPr txBox="1"/>
          <p:nvPr/>
        </p:nvSpPr>
        <p:spPr>
          <a:xfrm>
            <a:off x="202630" y="5960955"/>
            <a:ext cx="7102842"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INVESTIGACIÓN DE ACCIDENTES: </a:t>
            </a:r>
            <a:r>
              <a:rPr lang="en-US" sz="2800" b="1" i="1" dirty="0" err="1">
                <a:solidFill>
                  <a:schemeClr val="lt1"/>
                </a:solidFill>
                <a:latin typeface="Verdana"/>
                <a:ea typeface="Verdana"/>
                <a:cs typeface="Verdana"/>
                <a:sym typeface="Verdana"/>
              </a:rPr>
              <a:t>Recopilar</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información</a:t>
            </a:r>
            <a:endParaRPr lang="en-US" sz="1400" b="0" i="0" u="none" strike="noStrike" cap="none" dirty="0">
              <a:solidFill>
                <a:srgbClr val="000000"/>
              </a:solidFill>
              <a:latin typeface="Arial"/>
              <a:ea typeface="Arial"/>
              <a:cs typeface="Arial"/>
              <a:sym typeface="Arial"/>
            </a:endParaRPr>
          </a:p>
        </p:txBody>
      </p:sp>
      <p:pic>
        <p:nvPicPr>
          <p:cNvPr id="7" name="Picture 6" descr="Módulo 1">
            <a:extLst>
              <a:ext uri="{FF2B5EF4-FFF2-40B4-BE49-F238E27FC236}">
                <a16:creationId xmlns:a16="http://schemas.microsoft.com/office/drawing/2014/main" id="{075BF4CA-51BA-4391-8B92-D5F4732132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6437" y="5944191"/>
            <a:ext cx="3984776" cy="976661"/>
          </a:xfrm>
          <a:prstGeom prst="rect">
            <a:avLst/>
          </a:prstGeom>
        </p:spPr>
      </p:pic>
    </p:spTree>
    <p:extLst>
      <p:ext uri="{BB962C8B-B14F-4D97-AF65-F5344CB8AC3E}">
        <p14:creationId xmlns:p14="http://schemas.microsoft.com/office/powerpoint/2010/main" val="379290634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1322168"/>
            <a:ext cx="6274351" cy="4031833"/>
          </a:xfrm>
          <a:prstGeom prst="rect">
            <a:avLst/>
          </a:prstGeom>
          <a:noFill/>
          <a:ln>
            <a:noFill/>
          </a:ln>
        </p:spPr>
        <p:txBody>
          <a:bodyPr spcFirstLastPara="1" wrap="square" lIns="91425" tIns="45700" rIns="91425" bIns="45700" anchor="t" anchorCtr="0">
            <a:spAutoFit/>
          </a:bodyPr>
          <a:lstStyle/>
          <a:p>
            <a:r>
              <a:rPr lang="en-US" sz="1600" dirty="0"/>
              <a:t>¡Ha </a:t>
            </a:r>
            <a:r>
              <a:rPr lang="en-US" sz="1600" dirty="0" err="1"/>
              <a:t>reunido</a:t>
            </a:r>
            <a:r>
              <a:rPr lang="en-US" sz="1600" dirty="0"/>
              <a:t> </a:t>
            </a:r>
            <a:r>
              <a:rPr lang="en-US" sz="1600" dirty="0" err="1"/>
              <a:t>toda</a:t>
            </a:r>
            <a:r>
              <a:rPr lang="en-US" sz="1600" dirty="0"/>
              <a:t> la </a:t>
            </a:r>
            <a:r>
              <a:rPr lang="en-US" sz="1600" dirty="0" err="1"/>
              <a:t>información</a:t>
            </a:r>
            <a:r>
              <a:rPr lang="en-US" sz="1600" dirty="0"/>
              <a:t>, la ha </a:t>
            </a:r>
            <a:r>
              <a:rPr lang="en-US" sz="1600" dirty="0" err="1"/>
              <a:t>analizado</a:t>
            </a:r>
            <a:r>
              <a:rPr lang="en-US" sz="1600" dirty="0"/>
              <a:t> para </a:t>
            </a:r>
            <a:r>
              <a:rPr lang="en-US" sz="1600" dirty="0" err="1"/>
              <a:t>determinar</a:t>
            </a:r>
            <a:r>
              <a:rPr lang="en-US" sz="1600" dirty="0"/>
              <a:t> las </a:t>
            </a:r>
            <a:r>
              <a:rPr lang="en-US" sz="1600" dirty="0" err="1"/>
              <a:t>causas</a:t>
            </a:r>
            <a:r>
              <a:rPr lang="en-US" sz="1600" dirty="0"/>
              <a:t> del </a:t>
            </a:r>
            <a:r>
              <a:rPr lang="en-US" sz="1600" dirty="0" err="1"/>
              <a:t>evento</a:t>
            </a:r>
            <a:r>
              <a:rPr lang="en-US" sz="1600" dirty="0"/>
              <a:t> del </a:t>
            </a:r>
            <a:r>
              <a:rPr lang="en-US" sz="1600" dirty="0" err="1"/>
              <a:t>accidente</a:t>
            </a:r>
            <a:r>
              <a:rPr lang="en-US" sz="1600" dirty="0"/>
              <a:t> y </a:t>
            </a:r>
            <a:r>
              <a:rPr lang="en-US" sz="1600" dirty="0" err="1"/>
              <a:t>ahora</a:t>
            </a:r>
            <a:r>
              <a:rPr lang="en-US" sz="1600" dirty="0"/>
              <a:t> </a:t>
            </a:r>
            <a:r>
              <a:rPr lang="en-US" sz="1600" dirty="0" err="1"/>
              <a:t>está</a:t>
            </a:r>
            <a:r>
              <a:rPr lang="en-US" sz="1600" dirty="0"/>
              <a:t> </a:t>
            </a:r>
            <a:r>
              <a:rPr lang="en-US" sz="1600" dirty="0" err="1"/>
              <a:t>listo</a:t>
            </a:r>
            <a:r>
              <a:rPr lang="en-US" sz="1600" dirty="0"/>
              <a:t> para </a:t>
            </a:r>
            <a:r>
              <a:rPr lang="en-US" sz="1600" b="1" dirty="0" err="1"/>
              <a:t>poner</a:t>
            </a:r>
            <a:r>
              <a:rPr lang="en-US" sz="1600" b="1" dirty="0"/>
              <a:t> </a:t>
            </a:r>
            <a:r>
              <a:rPr lang="en-US" sz="1600" b="1" dirty="0" err="1"/>
              <a:t>en</a:t>
            </a:r>
            <a:r>
              <a:rPr lang="en-US" sz="1600" b="1" dirty="0"/>
              <a:t> </a:t>
            </a:r>
            <a:r>
              <a:rPr lang="en-US" sz="1600" b="1" dirty="0" err="1"/>
              <a:t>práctica</a:t>
            </a:r>
            <a:r>
              <a:rPr lang="en-US" sz="1600" b="1" dirty="0"/>
              <a:t> </a:t>
            </a:r>
            <a:r>
              <a:rPr lang="en-US" sz="1600" b="1" dirty="0" err="1"/>
              <a:t>soluciones</a:t>
            </a:r>
            <a:r>
              <a:rPr lang="en-US" sz="1600" b="1" dirty="0"/>
              <a:t> al </a:t>
            </a:r>
            <a:r>
              <a:rPr lang="en-US" sz="1600" b="1" dirty="0" err="1"/>
              <a:t>hacer</a:t>
            </a:r>
            <a:r>
              <a:rPr lang="en-US" sz="1600" b="1" dirty="0"/>
              <a:t> </a:t>
            </a:r>
            <a:r>
              <a:rPr lang="en-US" sz="1600" b="1" dirty="0" err="1"/>
              <a:t>recomendaciones</a:t>
            </a:r>
            <a:r>
              <a:rPr lang="en-US" sz="1600" b="1" dirty="0"/>
              <a:t> y </a:t>
            </a:r>
            <a:r>
              <a:rPr lang="en-US" sz="1600" b="1" dirty="0" err="1"/>
              <a:t>escribir</a:t>
            </a:r>
            <a:r>
              <a:rPr lang="en-US" sz="1600" b="1" dirty="0"/>
              <a:t> </a:t>
            </a:r>
            <a:r>
              <a:rPr lang="en-US" sz="1600" b="1" dirty="0" err="1"/>
              <a:t>el</a:t>
            </a:r>
            <a:r>
              <a:rPr lang="en-US" sz="1600" b="1" dirty="0"/>
              <a:t> </a:t>
            </a:r>
            <a:r>
              <a:rPr lang="en-US" sz="1600" b="1" dirty="0" err="1"/>
              <a:t>informe</a:t>
            </a:r>
            <a:r>
              <a:rPr lang="en-US" sz="1600" b="1" dirty="0"/>
              <a:t> del </a:t>
            </a:r>
            <a:r>
              <a:rPr lang="en-US" sz="1600" b="1" dirty="0" err="1"/>
              <a:t>accidente</a:t>
            </a:r>
            <a:r>
              <a:rPr lang="en-US" sz="1600" b="1" dirty="0"/>
              <a:t>!</a:t>
            </a:r>
          </a:p>
          <a:p>
            <a:endParaRPr lang="en-US" sz="1600" dirty="0"/>
          </a:p>
          <a:p>
            <a:r>
              <a:rPr lang="en-US" sz="1600" dirty="0"/>
              <a:t>Examine la </a:t>
            </a:r>
            <a:r>
              <a:rPr lang="en-US" sz="1600" dirty="0" err="1"/>
              <a:t>jerarquía</a:t>
            </a:r>
            <a:r>
              <a:rPr lang="en-US" sz="1600" dirty="0"/>
              <a:t> de control de </a:t>
            </a:r>
            <a:r>
              <a:rPr lang="en-US" sz="1600" dirty="0" err="1"/>
              <a:t>peligros</a:t>
            </a:r>
            <a:r>
              <a:rPr lang="en-US" sz="1600" dirty="0"/>
              <a:t> para </a:t>
            </a:r>
            <a:r>
              <a:rPr lang="en-US" sz="1600" dirty="0" err="1"/>
              <a:t>encontrar</a:t>
            </a:r>
            <a:r>
              <a:rPr lang="en-US" sz="1600" dirty="0"/>
              <a:t> </a:t>
            </a:r>
            <a:r>
              <a:rPr lang="en-US" sz="1600" dirty="0" err="1"/>
              <a:t>los</a:t>
            </a:r>
            <a:r>
              <a:rPr lang="en-US" sz="1600" dirty="0"/>
              <a:t> </a:t>
            </a:r>
            <a:r>
              <a:rPr lang="en-US" sz="1600" dirty="0" err="1"/>
              <a:t>controles</a:t>
            </a:r>
            <a:r>
              <a:rPr lang="en-US" sz="1600" dirty="0"/>
              <a:t> </a:t>
            </a:r>
            <a:r>
              <a:rPr lang="en-US" sz="1600" dirty="0" err="1"/>
              <a:t>adecuados</a:t>
            </a:r>
            <a:r>
              <a:rPr lang="en-US" sz="1600" dirty="0"/>
              <a:t> a la </a:t>
            </a:r>
            <a:r>
              <a:rPr lang="en-US" sz="1600" dirty="0" err="1"/>
              <a:t>situación</a:t>
            </a:r>
            <a:r>
              <a:rPr lang="en-US" sz="1600" dirty="0"/>
              <a:t>, </a:t>
            </a:r>
            <a:r>
              <a:rPr lang="en-US" sz="1600" dirty="0" err="1"/>
              <a:t>considere</a:t>
            </a:r>
            <a:r>
              <a:rPr lang="en-US" sz="1600" dirty="0"/>
              <a:t> las </a:t>
            </a:r>
            <a:r>
              <a:rPr lang="en-US" sz="1600" dirty="0" err="1"/>
              <a:t>preguntas</a:t>
            </a:r>
            <a:r>
              <a:rPr lang="en-US" sz="1600" dirty="0"/>
              <a:t> clave, </a:t>
            </a:r>
            <a:r>
              <a:rPr lang="en-US" sz="1600" dirty="0" err="1"/>
              <a:t>analiza</a:t>
            </a:r>
            <a:r>
              <a:rPr lang="en-US" sz="1600" dirty="0"/>
              <a:t> </a:t>
            </a:r>
            <a:r>
              <a:rPr lang="en-US" sz="1600" dirty="0" err="1"/>
              <a:t>los</a:t>
            </a:r>
            <a:r>
              <a:rPr lang="en-US" sz="1600" dirty="0"/>
              <a:t> </a:t>
            </a:r>
            <a:r>
              <a:rPr lang="en-US" sz="1600" dirty="0" err="1"/>
              <a:t>costos</a:t>
            </a:r>
            <a:r>
              <a:rPr lang="en-US" sz="1600" dirty="0"/>
              <a:t> y </a:t>
            </a:r>
            <a:r>
              <a:rPr lang="en-US" sz="1600" dirty="0" err="1"/>
              <a:t>beneficios</a:t>
            </a:r>
            <a:r>
              <a:rPr lang="en-US" sz="1600" dirty="0"/>
              <a:t>, y </a:t>
            </a:r>
            <a:r>
              <a:rPr lang="en-US" sz="1600" dirty="0" err="1"/>
              <a:t>elabore</a:t>
            </a:r>
            <a:r>
              <a:rPr lang="en-US" sz="1600" dirty="0"/>
              <a:t> </a:t>
            </a:r>
            <a:r>
              <a:rPr lang="en-US" sz="1600" dirty="0" err="1"/>
              <a:t>recomendaciones</a:t>
            </a:r>
            <a:r>
              <a:rPr lang="en-US" sz="1600" dirty="0"/>
              <a:t> que </a:t>
            </a:r>
            <a:r>
              <a:rPr lang="en-US" sz="1600" dirty="0" err="1"/>
              <a:t>abordan</a:t>
            </a:r>
            <a:r>
              <a:rPr lang="en-US" sz="1600" dirty="0"/>
              <a:t> las </a:t>
            </a:r>
            <a:r>
              <a:rPr lang="en-US" sz="1600" dirty="0" err="1"/>
              <a:t>causas</a:t>
            </a:r>
            <a:r>
              <a:rPr lang="en-US" sz="1600" dirty="0"/>
              <a:t> </a:t>
            </a:r>
            <a:r>
              <a:rPr lang="en-US" sz="1600" dirty="0" err="1"/>
              <a:t>superficiales</a:t>
            </a:r>
            <a:r>
              <a:rPr lang="en-US" sz="1600" dirty="0"/>
              <a:t> y </a:t>
            </a:r>
            <a:r>
              <a:rPr lang="en-US" sz="1600" dirty="0" err="1"/>
              <a:t>raíz</a:t>
            </a:r>
            <a:r>
              <a:rPr lang="en-US" sz="1600" dirty="0"/>
              <a:t>. </a:t>
            </a:r>
            <a:r>
              <a:rPr lang="en-US" sz="1600" dirty="0" err="1"/>
              <a:t>También</a:t>
            </a:r>
            <a:r>
              <a:rPr lang="en-US" sz="1600" dirty="0"/>
              <a:t> </a:t>
            </a:r>
            <a:r>
              <a:rPr lang="en-US" sz="1600" dirty="0" err="1"/>
              <a:t>escriba</a:t>
            </a:r>
            <a:r>
              <a:rPr lang="en-US" sz="1600" dirty="0"/>
              <a:t> </a:t>
            </a:r>
            <a:r>
              <a:rPr lang="en-US" sz="1600" dirty="0" err="1"/>
              <a:t>recomendaciones</a:t>
            </a:r>
            <a:r>
              <a:rPr lang="en-US" sz="1600" dirty="0"/>
              <a:t> </a:t>
            </a:r>
            <a:r>
              <a:rPr lang="en-US" sz="1600" dirty="0" err="1"/>
              <a:t>alternativas</a:t>
            </a:r>
            <a:r>
              <a:rPr lang="en-US" sz="1600" dirty="0"/>
              <a:t>, que </a:t>
            </a:r>
            <a:r>
              <a:rPr lang="en-US" sz="1600" dirty="0" err="1"/>
              <a:t>aumentarán</a:t>
            </a:r>
            <a:r>
              <a:rPr lang="en-US" sz="1600" dirty="0"/>
              <a:t> la </a:t>
            </a:r>
            <a:r>
              <a:rPr lang="en-US" sz="1600" dirty="0" err="1"/>
              <a:t>probabilidad</a:t>
            </a:r>
            <a:r>
              <a:rPr lang="en-US" sz="1600" dirty="0"/>
              <a:t> de que la </a:t>
            </a:r>
            <a:r>
              <a:rPr lang="en-US" sz="1600" dirty="0" err="1"/>
              <a:t>empresa</a:t>
            </a:r>
            <a:r>
              <a:rPr lang="en-US" sz="1600" dirty="0"/>
              <a:t> </a:t>
            </a:r>
            <a:r>
              <a:rPr lang="en-US" sz="1600" dirty="0" err="1"/>
              <a:t>ponga</a:t>
            </a:r>
            <a:r>
              <a:rPr lang="en-US" sz="1600" dirty="0"/>
              <a:t> </a:t>
            </a:r>
            <a:r>
              <a:rPr lang="en-US" sz="1600" dirty="0" err="1"/>
              <a:t>en</a:t>
            </a:r>
            <a:r>
              <a:rPr lang="en-US" sz="1600" dirty="0"/>
              <a:t> </a:t>
            </a:r>
            <a:r>
              <a:rPr lang="en-US" sz="1600" dirty="0" err="1"/>
              <a:t>práctica</a:t>
            </a:r>
            <a:r>
              <a:rPr lang="en-US" sz="1600" dirty="0"/>
              <a:t> </a:t>
            </a:r>
            <a:r>
              <a:rPr lang="en-US" sz="1600" dirty="0" err="1"/>
              <a:t>una</a:t>
            </a:r>
            <a:r>
              <a:rPr lang="en-US" sz="1600" dirty="0"/>
              <a:t> </a:t>
            </a:r>
            <a:r>
              <a:rPr lang="en-US" sz="1600" dirty="0" err="1"/>
              <a:t>solución</a:t>
            </a:r>
            <a:r>
              <a:rPr lang="en-US" sz="1600" dirty="0"/>
              <a:t>. </a:t>
            </a:r>
          </a:p>
          <a:p>
            <a:endParaRPr lang="en-US" sz="1600" dirty="0"/>
          </a:p>
          <a:p>
            <a:r>
              <a:rPr lang="en-US" sz="1600" dirty="0"/>
              <a:t>Para </a:t>
            </a:r>
            <a:r>
              <a:rPr lang="en-US" sz="1600" dirty="0" err="1"/>
              <a:t>finalizar</a:t>
            </a:r>
            <a:r>
              <a:rPr lang="en-US" sz="1600" dirty="0"/>
              <a:t> </a:t>
            </a:r>
            <a:r>
              <a:rPr lang="en-US" sz="1600" dirty="0" err="1"/>
              <a:t>el</a:t>
            </a:r>
            <a:r>
              <a:rPr lang="en-US" sz="1600" dirty="0"/>
              <a:t> </a:t>
            </a:r>
            <a:r>
              <a:rPr lang="en-US" sz="1600" dirty="0" err="1"/>
              <a:t>proceso</a:t>
            </a:r>
            <a:r>
              <a:rPr lang="en-US" sz="1600" dirty="0"/>
              <a:t>, complete </a:t>
            </a:r>
            <a:r>
              <a:rPr lang="en-US" sz="1600" dirty="0" err="1"/>
              <a:t>cada</a:t>
            </a:r>
            <a:r>
              <a:rPr lang="en-US" sz="1600" dirty="0"/>
              <a:t> </a:t>
            </a:r>
            <a:r>
              <a:rPr lang="en-US" sz="1600" dirty="0" err="1"/>
              <a:t>sección</a:t>
            </a:r>
            <a:r>
              <a:rPr lang="en-US" sz="1600" dirty="0"/>
              <a:t> del </a:t>
            </a:r>
            <a:r>
              <a:rPr lang="en-US" sz="1600" dirty="0" err="1"/>
              <a:t>formulario</a:t>
            </a:r>
            <a:r>
              <a:rPr lang="en-US" sz="1600" dirty="0"/>
              <a:t> de </a:t>
            </a:r>
            <a:r>
              <a:rPr lang="en-US" sz="1600" dirty="0" err="1"/>
              <a:t>informe</a:t>
            </a:r>
            <a:r>
              <a:rPr lang="en-US" sz="1600" dirty="0"/>
              <a:t> de </a:t>
            </a:r>
            <a:r>
              <a:rPr lang="en-US" sz="1600" dirty="0" err="1"/>
              <a:t>accidente</a:t>
            </a:r>
            <a:r>
              <a:rPr lang="en-US" sz="1600" dirty="0"/>
              <a:t> que </a:t>
            </a:r>
            <a:r>
              <a:rPr lang="en-US" sz="1600" dirty="0" err="1"/>
              <a:t>utiliza</a:t>
            </a:r>
            <a:r>
              <a:rPr lang="en-US" sz="1600" dirty="0"/>
              <a:t> </a:t>
            </a:r>
            <a:r>
              <a:rPr lang="en-US" sz="1600" dirty="0" err="1"/>
              <a:t>su</a:t>
            </a:r>
            <a:r>
              <a:rPr lang="en-US" sz="1600" dirty="0"/>
              <a:t> </a:t>
            </a:r>
            <a:r>
              <a:rPr lang="en-US" sz="1600" dirty="0" err="1"/>
              <a:t>empresa</a:t>
            </a:r>
            <a:r>
              <a:rPr lang="en-US" sz="1600" dirty="0"/>
              <a:t> y </a:t>
            </a:r>
            <a:r>
              <a:rPr lang="en-US" sz="1600" dirty="0" err="1"/>
              <a:t>póngalo</a:t>
            </a:r>
            <a:r>
              <a:rPr lang="en-US" sz="1600" dirty="0"/>
              <a:t> a </a:t>
            </a:r>
            <a:r>
              <a:rPr lang="en-US" sz="1600" dirty="0" err="1"/>
              <a:t>disposición</a:t>
            </a:r>
            <a:r>
              <a:rPr lang="en-US" sz="1600" dirty="0"/>
              <a:t> de </a:t>
            </a:r>
            <a:r>
              <a:rPr lang="en-US" sz="1600" dirty="0" err="1"/>
              <a:t>su</a:t>
            </a:r>
            <a:r>
              <a:rPr lang="en-US" sz="1600" dirty="0"/>
              <a:t> </a:t>
            </a:r>
            <a:r>
              <a:rPr lang="en-US" sz="1600" dirty="0" err="1"/>
              <a:t>comité</a:t>
            </a:r>
            <a:r>
              <a:rPr lang="en-US" sz="1600" dirty="0"/>
              <a:t> de </a:t>
            </a:r>
            <a:r>
              <a:rPr lang="en-US" sz="1600" dirty="0" err="1"/>
              <a:t>seguridad</a:t>
            </a:r>
            <a:r>
              <a:rPr lang="en-US" sz="1600" dirty="0"/>
              <a:t> o de la </a:t>
            </a:r>
            <a:r>
              <a:rPr lang="en-US" sz="1600" dirty="0" err="1"/>
              <a:t>reunión</a:t>
            </a:r>
            <a:r>
              <a:rPr lang="en-US" sz="1600" dirty="0"/>
              <a:t> de </a:t>
            </a:r>
            <a:r>
              <a:rPr lang="en-US" sz="1600" dirty="0" err="1"/>
              <a:t>seguridad</a:t>
            </a:r>
            <a:r>
              <a:rPr lang="en-US" sz="1600" dirty="0"/>
              <a:t>.</a:t>
            </a:r>
          </a:p>
        </p:txBody>
      </p:sp>
      <p:pic>
        <p:nvPicPr>
          <p:cNvPr id="4" name="Picture 3" descr="Módulo 4">
            <a:extLst>
              <a:ext uri="{FF2B5EF4-FFF2-40B4-BE49-F238E27FC236}">
                <a16:creationId xmlns:a16="http://schemas.microsoft.com/office/drawing/2014/main" id="{570A8219-1C2A-474F-9631-EFE23C8713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9600" y="5936360"/>
            <a:ext cx="3948209" cy="967699"/>
          </a:xfrm>
          <a:prstGeom prst="rect">
            <a:avLst/>
          </a:prstGeom>
        </p:spPr>
      </p:pic>
      <p:pic>
        <p:nvPicPr>
          <p:cNvPr id="3" name="Picture 2">
            <a:extLst>
              <a:ext uri="{FF2B5EF4-FFF2-40B4-BE49-F238E27FC236}">
                <a16:creationId xmlns:a16="http://schemas.microsoft.com/office/drawing/2014/main" id="{A9FB2C2A-543D-4034-A4E8-89650F6BDA21}"/>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412"/>
            <a:ext cx="5481360" cy="5887944"/>
          </a:xfrm>
          <a:prstGeom prst="rect">
            <a:avLst/>
          </a:prstGeom>
        </p:spPr>
      </p:pic>
      <p:sp>
        <p:nvSpPr>
          <p:cNvPr id="2" name="Google Shape;102;p2">
            <a:extLst>
              <a:ext uri="{FF2B5EF4-FFF2-40B4-BE49-F238E27FC236}">
                <a16:creationId xmlns:a16="http://schemas.microsoft.com/office/drawing/2014/main" id="{54E01D41-40F9-F2F9-195A-5CC3C08A0BF3}"/>
              </a:ext>
            </a:extLst>
          </p:cNvPr>
          <p:cNvSpPr txBox="1"/>
          <p:nvPr/>
        </p:nvSpPr>
        <p:spPr>
          <a:xfrm>
            <a:off x="202630" y="5936571"/>
            <a:ext cx="7102842"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INVESTIGACIÓN DE ACCIDENTES: </a:t>
            </a:r>
            <a:br>
              <a:rPr lang="en-US" sz="2800" b="1" i="1" u="none" strike="noStrike" cap="none" dirty="0">
                <a:solidFill>
                  <a:schemeClr val="lt1"/>
                </a:solidFill>
                <a:latin typeface="Verdana"/>
                <a:ea typeface="Verdana"/>
                <a:cs typeface="Verdana"/>
                <a:sym typeface="Verdana"/>
              </a:rPr>
            </a:br>
            <a:r>
              <a:rPr lang="en-US" sz="2800" b="1" i="1" u="none" strike="noStrike" cap="none" dirty="0" err="1">
                <a:solidFill>
                  <a:schemeClr val="lt1"/>
                </a:solidFill>
                <a:latin typeface="Verdana"/>
                <a:ea typeface="Verdana"/>
                <a:cs typeface="Verdana"/>
                <a:sym typeface="Verdana"/>
              </a:rPr>
              <a:t>conclusión</a:t>
            </a:r>
            <a:endParaRPr sz="1400" b="0" i="0" u="none" strike="noStrike" cap="none" dirty="0">
              <a:solidFill>
                <a:srgbClr val="000000"/>
              </a:solidFill>
              <a:latin typeface="Arial"/>
              <a:ea typeface="Arial"/>
              <a:cs typeface="Arial"/>
              <a:sym typeface="Arial"/>
            </a:endParaRPr>
          </a:p>
        </p:txBody>
      </p:sp>
      <p:sp>
        <p:nvSpPr>
          <p:cNvPr id="6" name="Title 5">
            <a:extLst>
              <a:ext uri="{FF2B5EF4-FFF2-40B4-BE49-F238E27FC236}">
                <a16:creationId xmlns:a16="http://schemas.microsoft.com/office/drawing/2014/main" id="{F808B66A-A9FF-E9D1-9332-11D3CD5DFE00}"/>
              </a:ext>
            </a:extLst>
          </p:cNvPr>
          <p:cNvSpPr txBox="1">
            <a:spLocks noGrp="1"/>
          </p:cNvSpPr>
          <p:nvPr>
            <p:ph type="title" idx="4294967295"/>
          </p:nvPr>
        </p:nvSpPr>
        <p:spPr>
          <a:xfrm>
            <a:off x="5719156" y="251177"/>
            <a:ext cx="6096000" cy="95410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rPr>
              <a:t>Tarea 3: </a:t>
            </a:r>
            <a:r>
              <a:rPr kumimoji="0" lang="en-US" sz="2800" b="0" i="0" u="none" strike="noStrike" kern="0" cap="none" spc="0" normalizeH="0" baseline="0" noProof="0" dirty="0" err="1">
                <a:ln>
                  <a:noFill/>
                </a:ln>
                <a:solidFill>
                  <a:schemeClr val="dk1"/>
                </a:solidFill>
                <a:effectLst/>
                <a:uLnTx/>
                <a:uFillTx/>
                <a:latin typeface="+mj-lt"/>
                <a:ea typeface="Calibri"/>
                <a:cs typeface="Calibri"/>
                <a:sym typeface="Calibri"/>
              </a:rPr>
              <a:t>puesta</a:t>
            </a:r>
            <a:r>
              <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rPr>
              <a:t> </a:t>
            </a:r>
            <a:r>
              <a:rPr kumimoji="0" lang="en-US" sz="2800" b="0" i="0" u="none" strike="noStrike" kern="0" cap="none" spc="0" normalizeH="0" baseline="0" noProof="0" dirty="0" err="1">
                <a:ln>
                  <a:noFill/>
                </a:ln>
                <a:solidFill>
                  <a:schemeClr val="dk1"/>
                </a:solidFill>
                <a:effectLst/>
                <a:uLnTx/>
                <a:uFillTx/>
                <a:latin typeface="+mj-lt"/>
                <a:ea typeface="Calibri"/>
                <a:cs typeface="Calibri"/>
                <a:sym typeface="Calibri"/>
              </a:rPr>
              <a:t>en</a:t>
            </a:r>
            <a:r>
              <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rPr>
              <a:t> </a:t>
            </a:r>
            <a:r>
              <a:rPr kumimoji="0" lang="en-US" sz="2800" b="0" i="0" u="none" strike="noStrike" kern="0" cap="none" spc="0" normalizeH="0" baseline="0" noProof="0" dirty="0" err="1">
                <a:ln>
                  <a:noFill/>
                </a:ln>
                <a:solidFill>
                  <a:schemeClr val="dk1"/>
                </a:solidFill>
                <a:effectLst/>
                <a:uLnTx/>
                <a:uFillTx/>
                <a:latin typeface="+mj-lt"/>
                <a:ea typeface="Calibri"/>
                <a:cs typeface="Calibri"/>
                <a:sym typeface="Calibri"/>
              </a:rPr>
              <a:t>práctica</a:t>
            </a:r>
            <a:r>
              <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rPr>
              <a:t> de las </a:t>
            </a:r>
            <a:r>
              <a:rPr kumimoji="0" lang="en-US" sz="2800" b="0" i="0" u="none" strike="noStrike" kern="0" cap="none" spc="0" normalizeH="0" baseline="0" noProof="0" dirty="0" err="1">
                <a:ln>
                  <a:noFill/>
                </a:ln>
                <a:solidFill>
                  <a:schemeClr val="dk1"/>
                </a:solidFill>
                <a:effectLst/>
                <a:uLnTx/>
                <a:uFillTx/>
                <a:latin typeface="+mj-lt"/>
                <a:ea typeface="Calibri"/>
                <a:cs typeface="Calibri"/>
                <a:sym typeface="Calibri"/>
              </a:rPr>
              <a:t>soluciones</a:t>
            </a:r>
            <a:endParaRPr kumimoji="0" lang="en-US" sz="2800" b="0" i="0" u="none" strike="noStrike" kern="0" cap="none" spc="0" normalizeH="0" baseline="0" noProof="0" dirty="0">
              <a:ln>
                <a:noFill/>
              </a:ln>
              <a:solidFill>
                <a:srgbClr val="000000"/>
              </a:solidFill>
              <a:effectLst/>
              <a:uLnTx/>
              <a:uFillTx/>
              <a:latin typeface="+mj-lt"/>
              <a:ea typeface="Arial"/>
              <a:cs typeface="Arial"/>
              <a:sym typeface="Arial"/>
            </a:endParaRPr>
          </a:p>
        </p:txBody>
      </p:sp>
    </p:spTree>
    <p:extLst>
      <p:ext uri="{BB962C8B-B14F-4D97-AF65-F5344CB8AC3E}">
        <p14:creationId xmlns:p14="http://schemas.microsoft.com/office/powerpoint/2010/main" val="308353175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988793"/>
            <a:ext cx="6274351" cy="2800726"/>
          </a:xfrm>
          <a:prstGeom prst="rect">
            <a:avLst/>
          </a:prstGeom>
          <a:noFill/>
          <a:ln>
            <a:noFill/>
          </a:ln>
        </p:spPr>
        <p:txBody>
          <a:bodyPr spcFirstLastPara="1" wrap="square" lIns="91425" tIns="45700" rIns="91425" bIns="45700" anchor="t" anchorCtr="0">
            <a:spAutoFit/>
          </a:bodyPr>
          <a:lstStyle/>
          <a:p>
            <a:r>
              <a:rPr lang="en-US" sz="1600" dirty="0"/>
              <a:t>¡</a:t>
            </a:r>
            <a:r>
              <a:rPr lang="en-US" sz="1600" dirty="0" err="1"/>
              <a:t>Felicidades</a:t>
            </a:r>
            <a:r>
              <a:rPr lang="en-US" sz="1600" dirty="0"/>
              <a:t>, </a:t>
            </a:r>
            <a:r>
              <a:rPr lang="en-US" sz="1600" dirty="0" err="1"/>
              <a:t>usted</a:t>
            </a:r>
            <a:r>
              <a:rPr lang="en-US" sz="1600" dirty="0"/>
              <a:t> ha </a:t>
            </a:r>
            <a:r>
              <a:rPr lang="en-US" sz="1600" dirty="0" err="1"/>
              <a:t>superado</a:t>
            </a:r>
            <a:r>
              <a:rPr lang="en-US" sz="1600" dirty="0"/>
              <a:t> </a:t>
            </a:r>
            <a:r>
              <a:rPr lang="en-US" sz="1600" dirty="0" err="1"/>
              <a:t>todo</a:t>
            </a:r>
            <a:r>
              <a:rPr lang="en-US" sz="1600" dirty="0"/>
              <a:t> </a:t>
            </a:r>
            <a:r>
              <a:rPr lang="en-US" sz="1600" dirty="0" err="1"/>
              <a:t>el</a:t>
            </a:r>
            <a:r>
              <a:rPr lang="en-US" sz="1600" dirty="0"/>
              <a:t> </a:t>
            </a:r>
            <a:r>
              <a:rPr lang="en-US" sz="1600" dirty="0" err="1"/>
              <a:t>proceso</a:t>
            </a:r>
            <a:r>
              <a:rPr lang="en-US" sz="1600" dirty="0"/>
              <a:t> de </a:t>
            </a:r>
            <a:r>
              <a:rPr lang="en-US" sz="1600" dirty="0" err="1"/>
              <a:t>investigación</a:t>
            </a:r>
            <a:r>
              <a:rPr lang="en-US" sz="1600" dirty="0"/>
              <a:t> de </a:t>
            </a:r>
            <a:r>
              <a:rPr lang="en-US" sz="1600" dirty="0" err="1"/>
              <a:t>accidente</a:t>
            </a:r>
            <a:r>
              <a:rPr lang="en-US" sz="1600" dirty="0"/>
              <a:t>!  </a:t>
            </a:r>
            <a:r>
              <a:rPr lang="en-US" sz="1600" dirty="0" err="1"/>
              <a:t>Recuerde</a:t>
            </a:r>
            <a:r>
              <a:rPr lang="en-US" sz="1600" dirty="0"/>
              <a:t> que Oregon OSHA </a:t>
            </a:r>
            <a:r>
              <a:rPr lang="en-US" sz="1600" dirty="0" err="1"/>
              <a:t>cuenta</a:t>
            </a:r>
            <a:r>
              <a:rPr lang="en-US" sz="1600" dirty="0"/>
              <a:t> con </a:t>
            </a:r>
            <a:r>
              <a:rPr lang="en-US" sz="1600" dirty="0" err="1"/>
              <a:t>numerosos</a:t>
            </a:r>
            <a:r>
              <a:rPr lang="en-US" sz="1600" dirty="0"/>
              <a:t> </a:t>
            </a:r>
            <a:r>
              <a:rPr lang="en-US" sz="1600" dirty="0" err="1"/>
              <a:t>recursos</a:t>
            </a:r>
            <a:r>
              <a:rPr lang="en-US" sz="1600" dirty="0"/>
              <a:t> para </a:t>
            </a:r>
            <a:r>
              <a:rPr lang="en-US" sz="1600" dirty="0" err="1"/>
              <a:t>ayudarlo</a:t>
            </a:r>
            <a:r>
              <a:rPr lang="en-US" sz="1600" dirty="0"/>
              <a:t> a </a:t>
            </a:r>
            <a:r>
              <a:rPr lang="en-US" sz="1600" dirty="0" err="1"/>
              <a:t>entender</a:t>
            </a:r>
            <a:r>
              <a:rPr lang="en-US" sz="1600" dirty="0"/>
              <a:t> </a:t>
            </a:r>
            <a:r>
              <a:rPr lang="en-US" sz="1600" dirty="0" err="1"/>
              <a:t>qué</a:t>
            </a:r>
            <a:r>
              <a:rPr lang="en-US" sz="1600" dirty="0"/>
              <a:t> </a:t>
            </a:r>
            <a:r>
              <a:rPr lang="en-US" sz="1600" dirty="0" err="1"/>
              <a:t>normas</a:t>
            </a:r>
            <a:r>
              <a:rPr lang="en-US" sz="1600" dirty="0"/>
              <a:t> y </a:t>
            </a:r>
            <a:r>
              <a:rPr lang="en-US" sz="1600" dirty="0" err="1"/>
              <a:t>requisitos</a:t>
            </a:r>
            <a:r>
              <a:rPr lang="en-US" sz="1600" dirty="0"/>
              <a:t> se </a:t>
            </a:r>
            <a:r>
              <a:rPr lang="en-US" sz="1600" dirty="0" err="1"/>
              <a:t>aplican</a:t>
            </a:r>
            <a:r>
              <a:rPr lang="en-US" sz="1600" dirty="0"/>
              <a:t> a </a:t>
            </a:r>
            <a:r>
              <a:rPr lang="en-US" sz="1600" dirty="0" err="1"/>
              <a:t>su</a:t>
            </a:r>
            <a:r>
              <a:rPr lang="en-US" sz="1600" dirty="0"/>
              <a:t> </a:t>
            </a:r>
            <a:r>
              <a:rPr lang="en-US" sz="1600" dirty="0" err="1"/>
              <a:t>situación</a:t>
            </a:r>
            <a:r>
              <a:rPr lang="en-US" sz="1600" dirty="0"/>
              <a:t>. </a:t>
            </a:r>
            <a:r>
              <a:rPr lang="en-US" sz="1600" dirty="0" err="1"/>
              <a:t>Compruebe</a:t>
            </a:r>
            <a:r>
              <a:rPr lang="en-US" sz="1600" dirty="0"/>
              <a:t> la </a:t>
            </a:r>
            <a:r>
              <a:rPr lang="en-US" sz="1600" dirty="0" err="1"/>
              <a:t>herramienta</a:t>
            </a:r>
            <a:r>
              <a:rPr lang="en-US" sz="1600" dirty="0"/>
              <a:t> de Oregon OSHA con las </a:t>
            </a:r>
            <a:r>
              <a:rPr lang="en-US" sz="1600" dirty="0">
                <a:hlinkClick r:id="rId3"/>
              </a:rPr>
              <a:t>Normas con requisitos</a:t>
            </a:r>
            <a:r>
              <a:rPr lang="en-US" sz="1600" baseline="30000" dirty="0"/>
              <a:t>(1)</a:t>
            </a:r>
            <a:r>
              <a:rPr lang="en-US" sz="1600" dirty="0"/>
              <a:t> que </a:t>
            </a:r>
            <a:r>
              <a:rPr lang="en-US" sz="1600" dirty="0" err="1"/>
              <a:t>proporciona</a:t>
            </a:r>
            <a:r>
              <a:rPr lang="en-US" sz="1600" dirty="0"/>
              <a:t> </a:t>
            </a:r>
            <a:r>
              <a:rPr lang="en-US" sz="1600" dirty="0" err="1"/>
              <a:t>una</a:t>
            </a:r>
            <a:r>
              <a:rPr lang="en-US" sz="1600" dirty="0"/>
              <a:t> </a:t>
            </a:r>
            <a:r>
              <a:rPr lang="en-US" sz="1600" dirty="0" err="1"/>
              <a:t>búsqueda</a:t>
            </a:r>
            <a:r>
              <a:rPr lang="en-US" sz="1600" dirty="0"/>
              <a:t> </a:t>
            </a:r>
            <a:r>
              <a:rPr lang="en-US" sz="1600" dirty="0" err="1"/>
              <a:t>prefiltrada</a:t>
            </a:r>
            <a:r>
              <a:rPr lang="en-US" sz="1600" dirty="0"/>
              <a:t> para </a:t>
            </a:r>
            <a:r>
              <a:rPr lang="en-US" sz="1600" dirty="0" err="1"/>
              <a:t>usted</a:t>
            </a:r>
            <a:r>
              <a:rPr lang="en-US" sz="1600" dirty="0"/>
              <a:t>, disponible </a:t>
            </a:r>
            <a:r>
              <a:rPr lang="en-US" sz="1600" dirty="0" err="1"/>
              <a:t>en</a:t>
            </a:r>
            <a:r>
              <a:rPr lang="en-US" sz="1600" dirty="0"/>
              <a:t> </a:t>
            </a:r>
            <a:r>
              <a:rPr lang="en-US" sz="1600" dirty="0" err="1"/>
              <a:t>nuestro</a:t>
            </a:r>
            <a:r>
              <a:rPr lang="en-US" sz="1600" dirty="0"/>
              <a:t> sitio web.</a:t>
            </a:r>
          </a:p>
          <a:p>
            <a:endParaRPr lang="en-US" sz="1600" dirty="0"/>
          </a:p>
          <a:p>
            <a:r>
              <a:rPr lang="en-US" sz="1600" dirty="0"/>
              <a:t>Con </a:t>
            </a:r>
            <a:r>
              <a:rPr lang="en-US" sz="1600" dirty="0" err="1"/>
              <a:t>esto</a:t>
            </a:r>
            <a:r>
              <a:rPr lang="en-US" sz="1600" dirty="0"/>
              <a:t> </a:t>
            </a:r>
            <a:r>
              <a:rPr lang="en-US" sz="1600" dirty="0" err="1"/>
              <a:t>concluye</a:t>
            </a:r>
            <a:r>
              <a:rPr lang="en-US" sz="1600" dirty="0"/>
              <a:t> </a:t>
            </a:r>
            <a:r>
              <a:rPr lang="en-US" sz="1600" dirty="0" err="1"/>
              <a:t>nuestra</a:t>
            </a:r>
            <a:r>
              <a:rPr lang="en-US" sz="1600" dirty="0"/>
              <a:t> </a:t>
            </a:r>
            <a:r>
              <a:rPr lang="en-US" sz="1600" dirty="0" err="1"/>
              <a:t>revisión</a:t>
            </a:r>
            <a:r>
              <a:rPr lang="en-US" sz="1600" dirty="0"/>
              <a:t>. </a:t>
            </a:r>
            <a:r>
              <a:rPr lang="en-US" sz="1600" dirty="0" err="1"/>
              <a:t>Veamos</a:t>
            </a:r>
            <a:r>
              <a:rPr lang="en-US" sz="1600" dirty="0"/>
              <a:t> un breve video </a:t>
            </a:r>
            <a:r>
              <a:rPr lang="en-US" sz="1600" dirty="0" err="1"/>
              <a:t>en</a:t>
            </a:r>
            <a:r>
              <a:rPr lang="en-US" sz="1600" dirty="0"/>
              <a:t> la </a:t>
            </a:r>
            <a:r>
              <a:rPr lang="en-US" sz="1600" dirty="0" err="1"/>
              <a:t>siguiente</a:t>
            </a:r>
            <a:r>
              <a:rPr lang="en-US" sz="1600" dirty="0"/>
              <a:t> </a:t>
            </a:r>
            <a:r>
              <a:rPr lang="en-US" sz="1600" dirty="0" err="1"/>
              <a:t>diapositiva</a:t>
            </a:r>
            <a:r>
              <a:rPr lang="en-US" sz="1600" dirty="0"/>
              <a:t> y </a:t>
            </a:r>
            <a:r>
              <a:rPr lang="en-US" sz="1600" dirty="0" err="1"/>
              <a:t>luego</a:t>
            </a:r>
            <a:r>
              <a:rPr lang="en-US" sz="1600" dirty="0"/>
              <a:t> </a:t>
            </a:r>
            <a:r>
              <a:rPr lang="en-US" sz="1600" dirty="0" err="1"/>
              <a:t>puede</a:t>
            </a:r>
            <a:r>
              <a:rPr lang="en-US" sz="1600" dirty="0"/>
              <a:t> pasar al </a:t>
            </a:r>
            <a:r>
              <a:rPr lang="en-US" sz="1600" dirty="0" err="1"/>
              <a:t>cuestionario</a:t>
            </a:r>
            <a:r>
              <a:rPr lang="en-US" sz="1600" dirty="0"/>
              <a:t>.</a:t>
            </a:r>
          </a:p>
          <a:p>
            <a:br>
              <a:rPr lang="en-US" sz="1600" dirty="0"/>
            </a:br>
            <a:r>
              <a:rPr lang="en-US" sz="1600" dirty="0"/>
              <a:t>¡</a:t>
            </a:r>
            <a:r>
              <a:rPr lang="en-US" sz="1600" dirty="0" err="1"/>
              <a:t>Ahora</a:t>
            </a:r>
            <a:r>
              <a:rPr lang="en-US" sz="1600" dirty="0"/>
              <a:t>, </a:t>
            </a:r>
            <a:r>
              <a:rPr lang="en-US" sz="1600" dirty="0" err="1"/>
              <a:t>pasemos</a:t>
            </a:r>
            <a:r>
              <a:rPr lang="en-US" sz="1600" dirty="0"/>
              <a:t> al </a:t>
            </a:r>
            <a:r>
              <a:rPr lang="en-US" sz="1600" dirty="0" err="1"/>
              <a:t>cuestionario</a:t>
            </a:r>
            <a:r>
              <a:rPr lang="en-US" sz="1600" dirty="0"/>
              <a:t>!</a:t>
            </a:r>
          </a:p>
        </p:txBody>
      </p:sp>
      <p:pic>
        <p:nvPicPr>
          <p:cNvPr id="4" name="Picture 3" descr="Módulo 4">
            <a:extLst>
              <a:ext uri="{FF2B5EF4-FFF2-40B4-BE49-F238E27FC236}">
                <a16:creationId xmlns:a16="http://schemas.microsoft.com/office/drawing/2014/main" id="{570A8219-1C2A-474F-9631-EFE23C8713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29600" y="5936360"/>
            <a:ext cx="3948209" cy="967699"/>
          </a:xfrm>
          <a:prstGeom prst="rect">
            <a:avLst/>
          </a:prstGeom>
        </p:spPr>
      </p:pic>
      <p:pic>
        <p:nvPicPr>
          <p:cNvPr id="5" name="Picture 4">
            <a:extLst>
              <a:ext uri="{FF2B5EF4-FFF2-40B4-BE49-F238E27FC236}">
                <a16:creationId xmlns:a16="http://schemas.microsoft.com/office/drawing/2014/main" id="{73FC4500-9D70-4A97-862D-B8535DAED61D}"/>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275" y="5412"/>
            <a:ext cx="5481360" cy="5887944"/>
          </a:xfrm>
          <a:prstGeom prst="rect">
            <a:avLst/>
          </a:prstGeom>
        </p:spPr>
      </p:pic>
      <p:sp>
        <p:nvSpPr>
          <p:cNvPr id="2" name="Google Shape;102;p2">
            <a:extLst>
              <a:ext uri="{FF2B5EF4-FFF2-40B4-BE49-F238E27FC236}">
                <a16:creationId xmlns:a16="http://schemas.microsoft.com/office/drawing/2014/main" id="{B1610EC2-8A16-B038-8A7C-6A84B3FDF4B3}"/>
              </a:ext>
            </a:extLst>
          </p:cNvPr>
          <p:cNvSpPr txBox="1"/>
          <p:nvPr/>
        </p:nvSpPr>
        <p:spPr>
          <a:xfrm>
            <a:off x="202630" y="5936571"/>
            <a:ext cx="7102842"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INVESTIGACIÓN DE ACCIDENTES: </a:t>
            </a:r>
            <a:br>
              <a:rPr lang="en-US" sz="2800" b="1" i="1" u="none" strike="noStrike" cap="none" dirty="0">
                <a:solidFill>
                  <a:schemeClr val="lt1"/>
                </a:solidFill>
                <a:latin typeface="Verdana"/>
                <a:ea typeface="Verdana"/>
                <a:cs typeface="Verdana"/>
                <a:sym typeface="Verdana"/>
              </a:rPr>
            </a:br>
            <a:r>
              <a:rPr lang="en-US" sz="2800" b="1" i="1" u="none" strike="noStrike" cap="none" dirty="0" err="1">
                <a:solidFill>
                  <a:schemeClr val="lt1"/>
                </a:solidFill>
                <a:latin typeface="Verdana"/>
                <a:ea typeface="Verdana"/>
                <a:cs typeface="Verdana"/>
                <a:sym typeface="Verdana"/>
              </a:rPr>
              <a:t>conclusión</a:t>
            </a:r>
            <a:endParaRPr sz="1400" b="0" i="0" u="none" strike="noStrike" cap="none" dirty="0">
              <a:solidFill>
                <a:srgbClr val="000000"/>
              </a:solidFill>
              <a:latin typeface="Arial"/>
              <a:ea typeface="Arial"/>
              <a:cs typeface="Arial"/>
              <a:sym typeface="Arial"/>
            </a:endParaRPr>
          </a:p>
        </p:txBody>
      </p:sp>
      <p:sp>
        <p:nvSpPr>
          <p:cNvPr id="6" name="Title 5">
            <a:extLst>
              <a:ext uri="{FF2B5EF4-FFF2-40B4-BE49-F238E27FC236}">
                <a16:creationId xmlns:a16="http://schemas.microsoft.com/office/drawing/2014/main" id="{C1F90899-390E-3112-9F1E-EB309682E53F}"/>
              </a:ext>
            </a:extLst>
          </p:cNvPr>
          <p:cNvSpPr txBox="1">
            <a:spLocks noGrp="1"/>
          </p:cNvSpPr>
          <p:nvPr>
            <p:ph type="title" idx="4294967295"/>
          </p:nvPr>
        </p:nvSpPr>
        <p:spPr>
          <a:xfrm>
            <a:off x="5719156" y="227981"/>
            <a:ext cx="6004906"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en-US" sz="2800" b="0" i="0" u="none" strike="noStrike" kern="0" cap="none" spc="0" normalizeH="0" baseline="0" noProof="0" dirty="0" err="1">
                <a:ln>
                  <a:noFill/>
                </a:ln>
                <a:solidFill>
                  <a:schemeClr val="dk1"/>
                </a:solidFill>
                <a:effectLst/>
                <a:uLnTx/>
                <a:uFillTx/>
                <a:latin typeface="+mj-lt"/>
                <a:ea typeface="Calibri"/>
                <a:cs typeface="Calibri"/>
                <a:sym typeface="Calibri"/>
              </a:rPr>
              <a:t>Recursos</a:t>
            </a:r>
            <a:endPar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endParaRPr>
          </a:p>
        </p:txBody>
      </p:sp>
    </p:spTree>
    <p:extLst>
      <p:ext uri="{BB962C8B-B14F-4D97-AF65-F5344CB8AC3E}">
        <p14:creationId xmlns:p14="http://schemas.microsoft.com/office/powerpoint/2010/main" val="8293251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gb3e8f5dbd0_0_48">
            <a:extLst>
              <a:ext uri="{C183D7F6-B498-43B3-948B-1728B52AA6E4}">
                <adec:decorative xmlns:adec="http://schemas.microsoft.com/office/drawing/2017/decorative" val="1"/>
              </a:ext>
            </a:extLst>
          </p:cNvPr>
          <p:cNvSpPr/>
          <p:nvPr/>
        </p:nvSpPr>
        <p:spPr>
          <a:xfrm>
            <a:off x="0" y="5857874"/>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1" name="Google Shape;621;gb3e8f5dbd0_0_48"/>
          <p:cNvSpPr txBox="1">
            <a:spLocks noGrp="1"/>
          </p:cNvSpPr>
          <p:nvPr>
            <p:ph type="title" idx="4294967295"/>
          </p:nvPr>
        </p:nvSpPr>
        <p:spPr>
          <a:xfrm>
            <a:off x="259650" y="75535"/>
            <a:ext cx="11672700" cy="71240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3600" b="0" i="0" u="sng" strike="noStrike" kern="0" cap="none" spc="0" normalizeH="0" baseline="0" noProof="0" dirty="0">
                <a:ln>
                  <a:noFill/>
                </a:ln>
                <a:solidFill>
                  <a:schemeClr val="dk1"/>
                </a:solidFill>
                <a:effectLst/>
                <a:uLnTx/>
                <a:uFillTx/>
                <a:latin typeface="+mj-lt"/>
                <a:ea typeface="Calibri"/>
                <a:cs typeface="Calibri"/>
                <a:sym typeface="Calibri"/>
              </a:rPr>
              <a:t>INVESTIGACIÓN DE ACCIDENTES- CUESTIONARIO</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kumimoji="0" lang="en-US" sz="4000" b="0" i="0" u="none" strike="noStrike" kern="0" cap="none" spc="0" normalizeH="0" baseline="0" noProof="0" dirty="0">
              <a:ln>
                <a:noFill/>
              </a:ln>
              <a:solidFill>
                <a:schemeClr val="dk1"/>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kumimoji="0" lang="en-US" sz="4000" b="0" i="0" u="none" strike="noStrike" kern="0" cap="none" spc="0" normalizeH="0" baseline="0" noProof="0" dirty="0">
              <a:ln>
                <a:noFill/>
              </a:ln>
              <a:solidFill>
                <a:schemeClr val="dk1"/>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lang="en-US" sz="4000" b="0" i="0" u="none" strike="noStrike" kern="0" cap="none" spc="0" normalizeH="0" baseline="0" noProof="0" dirty="0">
              <a:ln>
                <a:noFill/>
              </a:ln>
              <a:solidFill>
                <a:schemeClr val="dk1"/>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2100"/>
              <a:buFont typeface="Arial"/>
              <a:buNone/>
              <a:tabLst/>
              <a:defRPr/>
            </a:pPr>
            <a:endParaRPr kumimoji="0" lang="en-US" sz="4000" b="0" i="0" u="none" strike="noStrike" kern="0" cap="none" spc="0" normalizeH="0" baseline="0" noProof="0" dirty="0">
              <a:ln>
                <a:noFill/>
              </a:ln>
              <a:solidFill>
                <a:schemeClr val="dk1"/>
              </a:solidFill>
              <a:effectLst/>
              <a:uLnTx/>
              <a:uFillTx/>
              <a:latin typeface="Calibri"/>
              <a:ea typeface="Calibri"/>
              <a:cs typeface="Calibri"/>
              <a:sym typeface="Calibri"/>
            </a:endParaRPr>
          </a:p>
        </p:txBody>
      </p:sp>
      <p:sp>
        <p:nvSpPr>
          <p:cNvPr id="624" name="Google Shape;624;gb3e8f5dbd0_0_48"/>
          <p:cNvSpPr txBox="1"/>
          <p:nvPr/>
        </p:nvSpPr>
        <p:spPr>
          <a:xfrm>
            <a:off x="531675" y="1761429"/>
            <a:ext cx="5798700" cy="3026842"/>
          </a:xfrm>
          <a:prstGeom prst="rect">
            <a:avLst/>
          </a:prstGeom>
          <a:noFill/>
          <a:ln>
            <a:noFill/>
          </a:ln>
        </p:spPr>
        <p:txBody>
          <a:bodyPr spcFirstLastPara="1" wrap="square" lIns="91425" tIns="91425" rIns="91425" bIns="91425" anchor="t" anchorCtr="0">
            <a:noAutofit/>
          </a:bodyPr>
          <a:lstStyle/>
          <a:p>
            <a:pPr marL="0" marR="0">
              <a:lnSpc>
                <a:spcPct val="115000"/>
              </a:lnSpc>
              <a:spcBef>
                <a:spcPts val="0"/>
              </a:spcBef>
              <a:spcAft>
                <a:spcPts val="1000"/>
              </a:spcAft>
            </a:pPr>
            <a:r>
              <a:rPr lang="es-US" sz="1800" dirty="0">
                <a:effectLst/>
                <a:latin typeface="Arial" panose="020B0604020202020204" pitchFamily="34" charset="0"/>
                <a:ea typeface="Calibri" panose="020F0502020204030204" pitchFamily="34" charset="0"/>
                <a:cs typeface="Mangal" panose="02040503050203030202" pitchFamily="18" charset="0"/>
              </a:rPr>
              <a:t>Pregunta 1</a:t>
            </a:r>
            <a:r>
              <a:rPr lang="en-US" sz="1800" dirty="0">
                <a:latin typeface="Calibri" panose="020F0502020204030204" pitchFamily="34" charset="0"/>
                <a:ea typeface="Calibri" panose="020F0502020204030204" pitchFamily="34" charset="0"/>
                <a:cs typeface="Mangal" panose="02040503050203030202" pitchFamily="18" charset="0"/>
              </a:rPr>
              <a:t>: </a:t>
            </a:r>
            <a:r>
              <a:rPr lang="es-US" sz="1800" dirty="0">
                <a:effectLst/>
                <a:latin typeface="Arial" panose="020B0604020202020204" pitchFamily="34" charset="0"/>
                <a:ea typeface="Calibri" panose="020F0502020204030204" pitchFamily="34" charset="0"/>
                <a:cs typeface="Mangal" panose="02040503050203030202" pitchFamily="18" charset="0"/>
              </a:rPr>
              <a:t>Un accidente es</a:t>
            </a:r>
            <a:r>
              <a:rPr lang="en-US" sz="2400" dirty="0">
                <a:effectLst/>
              </a:rPr>
              <a:t> </a:t>
            </a:r>
            <a:endParaRPr lang="en-US" sz="1800" dirty="0">
              <a:solidFill>
                <a:schemeClr val="dk1"/>
              </a:solidFill>
              <a:latin typeface="+mj-lt"/>
              <a:cs typeface="Calibri"/>
              <a:sym typeface="Calibri"/>
            </a:endParaRPr>
          </a:p>
          <a:p>
            <a:pPr marL="0" marR="0">
              <a:lnSpc>
                <a:spcPct val="115000"/>
              </a:lnSpc>
              <a:spcBef>
                <a:spcPts val="0"/>
              </a:spcBef>
              <a:spcAft>
                <a:spcPts val="1000"/>
              </a:spcAft>
            </a:pPr>
            <a:r>
              <a:rPr lang="es-US" sz="1800" dirty="0">
                <a:solidFill>
                  <a:srgbClr val="000000"/>
                </a:solidFill>
                <a:effectLst/>
                <a:latin typeface="Arial" panose="020B0604020202020204" pitchFamily="34" charset="0"/>
                <a:ea typeface="Calibri" panose="020F0502020204030204" pitchFamily="34" charset="0"/>
                <a:cs typeface="Mangal" panose="02040503050203030202" pitchFamily="18" charset="0"/>
              </a:rPr>
              <a:t>A. Un cuasi accidente que podría haber provocado daños personales.</a:t>
            </a:r>
            <a:r>
              <a:rPr lang="en-US" sz="2400" dirty="0">
                <a:effectLst/>
              </a:rPr>
              <a:t> </a:t>
            </a:r>
          </a:p>
          <a:p>
            <a:pPr marL="457200" lvl="0" indent="-342900" algn="l" rtl="0">
              <a:spcBef>
                <a:spcPts val="0"/>
              </a:spcBef>
              <a:spcAft>
                <a:spcPts val="0"/>
              </a:spcAft>
              <a:buClr>
                <a:schemeClr val="dk1"/>
              </a:buClr>
              <a:buSzPts val="1800"/>
              <a:buFont typeface="+mj-lt"/>
              <a:buAutoNum type="alphaUcPeriod"/>
            </a:pPr>
            <a:endParaRPr sz="1800" dirty="0">
              <a:solidFill>
                <a:schemeClr val="dk1"/>
              </a:solidFill>
              <a:latin typeface="+mj-lt"/>
              <a:ea typeface="Calibri"/>
              <a:cs typeface="Calibri"/>
              <a:sym typeface="Calibri"/>
            </a:endParaRPr>
          </a:p>
          <a:p>
            <a:pPr marR="0" lvl="0" fontAlgn="base">
              <a:spcBef>
                <a:spcPts val="0"/>
              </a:spcBef>
              <a:spcAft>
                <a:spcPts val="0"/>
              </a:spcAft>
            </a:pPr>
            <a:r>
              <a:rPr lang="es-U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 Un evento provoca lesiones o daños materiales.</a:t>
            </a:r>
            <a:endParaRPr lang="en-US" sz="1800" dirty="0">
              <a:effectLst/>
              <a:latin typeface="Times New Roman" panose="02020603050405020304" pitchFamily="18" charset="0"/>
              <a:ea typeface="Times New Roman" panose="02020603050405020304" pitchFamily="18" charset="0"/>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mj-lt"/>
              <a:ea typeface="Calibri"/>
              <a:cs typeface="Calibri"/>
              <a:sym typeface="Calibri"/>
            </a:endParaRPr>
          </a:p>
        </p:txBody>
      </p:sp>
      <p:sp>
        <p:nvSpPr>
          <p:cNvPr id="625" name="Google Shape;625;gb3e8f5dbd0_0_48"/>
          <p:cNvSpPr txBox="1"/>
          <p:nvPr/>
        </p:nvSpPr>
        <p:spPr>
          <a:xfrm>
            <a:off x="6688450" y="1768798"/>
            <a:ext cx="5133000" cy="2998155"/>
          </a:xfrm>
          <a:prstGeom prst="rect">
            <a:avLst/>
          </a:prstGeom>
          <a:noFill/>
          <a:ln>
            <a:noFill/>
          </a:ln>
        </p:spPr>
        <p:txBody>
          <a:bodyPr spcFirstLastPara="1" wrap="square" lIns="91425" tIns="91425" rIns="91425" bIns="91425" anchor="t" anchorCtr="0">
            <a:noAutofit/>
          </a:bodyPr>
          <a:lstStyle/>
          <a:p>
            <a:pPr marL="0" marR="0">
              <a:lnSpc>
                <a:spcPct val="115000"/>
              </a:lnSpc>
              <a:spcBef>
                <a:spcPts val="0"/>
              </a:spcBef>
              <a:spcAft>
                <a:spcPts val="1000"/>
              </a:spcAft>
            </a:pPr>
            <a:r>
              <a:rPr lang="en-US" sz="1800" dirty="0" err="1">
                <a:solidFill>
                  <a:schemeClr val="dk1"/>
                </a:solidFill>
                <a:latin typeface="+mj-lt"/>
                <a:ea typeface="Calibri"/>
                <a:cs typeface="Calibri"/>
                <a:sym typeface="Calibri"/>
              </a:rPr>
              <a:t>Pregunta</a:t>
            </a:r>
            <a:r>
              <a:rPr lang="en-US" sz="1800" dirty="0">
                <a:solidFill>
                  <a:schemeClr val="dk1"/>
                </a:solidFill>
                <a:latin typeface="+mj-lt"/>
                <a:ea typeface="Calibri"/>
                <a:cs typeface="Calibri"/>
                <a:sym typeface="Calibri"/>
              </a:rPr>
              <a:t> 2: </a:t>
            </a:r>
            <a:r>
              <a:rPr lang="es-US" sz="1800" dirty="0">
                <a:solidFill>
                  <a:srgbClr val="000000"/>
                </a:solidFill>
                <a:effectLst/>
                <a:latin typeface="Arial" panose="020B0604020202020204" pitchFamily="34" charset="0"/>
                <a:ea typeface="Calibri" panose="020F0502020204030204" pitchFamily="34" charset="0"/>
                <a:cs typeface="Mangal" panose="02040503050203030202" pitchFamily="18" charset="0"/>
              </a:rPr>
              <a:t>Los miembros de los comités de seguridad deben tener capacitación en los principios de la investigación de accidentes e incidentes y este curso proporciona la capacitación básica.</a:t>
            </a:r>
            <a:endParaRPr lang="en-US" sz="1800" dirty="0">
              <a:effectLst/>
              <a:latin typeface="Calibri" panose="020F0502020204030204" pitchFamily="34" charset="0"/>
              <a:ea typeface="Calibri" panose="020F0502020204030204" pitchFamily="34" charset="0"/>
              <a:cs typeface="Mangal" panose="02040503050203030202" pitchFamily="18" charset="0"/>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True.</a:t>
            </a:r>
            <a:endParaRPr sz="1800" dirty="0">
              <a:solidFill>
                <a:schemeClr val="dk1"/>
              </a:solidFill>
              <a:latin typeface="+mj-lt"/>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False.</a:t>
            </a: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lvl="0" indent="0" algn="l" rtl="0">
              <a:spcBef>
                <a:spcPts val="0"/>
              </a:spcBef>
              <a:spcAft>
                <a:spcPts val="0"/>
              </a:spcAft>
              <a:buNone/>
            </a:pPr>
            <a:endParaRPr dirty="0">
              <a:latin typeface="+mj-lt"/>
              <a:ea typeface="Calibri"/>
              <a:cs typeface="Calibri"/>
              <a:sym typeface="Calibri"/>
            </a:endParaRPr>
          </a:p>
        </p:txBody>
      </p:sp>
      <p:pic>
        <p:nvPicPr>
          <p:cNvPr id="9" name="Picture 8" descr="Módulo 4">
            <a:extLst>
              <a:ext uri="{FF2B5EF4-FFF2-40B4-BE49-F238E27FC236}">
                <a16:creationId xmlns:a16="http://schemas.microsoft.com/office/drawing/2014/main" id="{0445C8FE-D8CC-4913-8B18-D0C89EEE49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9600" y="5893828"/>
            <a:ext cx="3948209" cy="967699"/>
          </a:xfrm>
          <a:prstGeom prst="rect">
            <a:avLst/>
          </a:prstGeom>
        </p:spPr>
      </p:pic>
      <p:sp>
        <p:nvSpPr>
          <p:cNvPr id="2" name="Google Shape;102;p2">
            <a:extLst>
              <a:ext uri="{FF2B5EF4-FFF2-40B4-BE49-F238E27FC236}">
                <a16:creationId xmlns:a16="http://schemas.microsoft.com/office/drawing/2014/main" id="{C8223186-8C79-3C83-B7CE-FDC32E66A60B}"/>
              </a:ext>
            </a:extLst>
          </p:cNvPr>
          <p:cNvSpPr txBox="1"/>
          <p:nvPr/>
        </p:nvSpPr>
        <p:spPr>
          <a:xfrm>
            <a:off x="202630" y="5936571"/>
            <a:ext cx="7102842"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INVESTIGACIÓN DE ACCIDENTES: </a:t>
            </a:r>
            <a:br>
              <a:rPr lang="en-US" sz="2800" b="1" i="1" u="none" strike="noStrike" cap="none" dirty="0">
                <a:solidFill>
                  <a:schemeClr val="lt1"/>
                </a:solidFill>
                <a:latin typeface="Verdana"/>
                <a:ea typeface="Verdana"/>
                <a:cs typeface="Verdana"/>
                <a:sym typeface="Verdana"/>
              </a:rPr>
            </a:br>
            <a:r>
              <a:rPr lang="en-US" sz="2800" b="1" i="1" u="none" strike="noStrike" cap="none" dirty="0" err="1">
                <a:solidFill>
                  <a:schemeClr val="lt1"/>
                </a:solidFill>
                <a:latin typeface="Verdana"/>
                <a:ea typeface="Verdana"/>
                <a:cs typeface="Verdana"/>
                <a:sym typeface="Verdana"/>
              </a:rPr>
              <a:t>conclusión</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gb3e8f5dbd0_0_48">
            <a:extLst>
              <a:ext uri="{C183D7F6-B498-43B3-948B-1728B52AA6E4}">
                <adec:decorative xmlns:adec="http://schemas.microsoft.com/office/drawing/2017/decorative" val="1"/>
              </a:ext>
            </a:extLst>
          </p:cNvPr>
          <p:cNvSpPr/>
          <p:nvPr/>
        </p:nvSpPr>
        <p:spPr>
          <a:xfrm>
            <a:off x="0" y="5857874"/>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4" name="Google Shape;624;gb3e8f5dbd0_0_48"/>
          <p:cNvSpPr txBox="1"/>
          <p:nvPr/>
        </p:nvSpPr>
        <p:spPr>
          <a:xfrm>
            <a:off x="483037" y="1306539"/>
            <a:ext cx="5798700" cy="3343282"/>
          </a:xfrm>
          <a:prstGeom prst="rect">
            <a:avLst/>
          </a:prstGeom>
          <a:noFill/>
          <a:ln>
            <a:noFill/>
          </a:ln>
        </p:spPr>
        <p:txBody>
          <a:bodyPr spcFirstLastPara="1" wrap="square" lIns="91425" tIns="91425" rIns="91425" bIns="91425" anchor="t" anchorCtr="0">
            <a:noAutofit/>
          </a:bodyPr>
          <a:lstStyle/>
          <a:p>
            <a:pPr>
              <a:buClr>
                <a:schemeClr val="dk1"/>
              </a:buClr>
              <a:buSzPts val="1100"/>
            </a:pPr>
            <a:r>
              <a:rPr lang="en-US" sz="1800" dirty="0" err="1">
                <a:solidFill>
                  <a:schemeClr val="dk1"/>
                </a:solidFill>
                <a:latin typeface="+mj-lt"/>
                <a:ea typeface="Calibri"/>
                <a:cs typeface="Calibri"/>
                <a:sym typeface="Calibri"/>
              </a:rPr>
              <a:t>Pregunta</a:t>
            </a:r>
            <a:r>
              <a:rPr lang="en-US" sz="1800" dirty="0">
                <a:solidFill>
                  <a:schemeClr val="dk1"/>
                </a:solidFill>
                <a:latin typeface="+mj-lt"/>
                <a:ea typeface="Calibri"/>
                <a:cs typeface="Calibri"/>
                <a:sym typeface="Calibri"/>
              </a:rPr>
              <a:t> 3: </a:t>
            </a:r>
            <a:r>
              <a:rPr lang="es-US" sz="1800" dirty="0">
                <a:solidFill>
                  <a:srgbClr val="000000"/>
                </a:solidFill>
                <a:effectLst/>
                <a:latin typeface="Arial" panose="020B0604020202020204" pitchFamily="34" charset="0"/>
                <a:ea typeface="Calibri" panose="020F0502020204030204" pitchFamily="34" charset="0"/>
                <a:cs typeface="Mangal" panose="02040503050203030202" pitchFamily="18" charset="0"/>
              </a:rPr>
              <a:t>La seguridad de la escena incluye (seleccione todo lo que corresponda): </a:t>
            </a: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342900" marR="0" lvl="0" indent="-342900" fontAlgn="base">
              <a:lnSpc>
                <a:spcPct val="115000"/>
              </a:lnSpc>
              <a:spcBef>
                <a:spcPts val="0"/>
              </a:spcBef>
              <a:spcAft>
                <a:spcPts val="1000"/>
              </a:spcAft>
              <a:buFont typeface="+mj-lt"/>
              <a:buAutoNum type="alphaUcPeriod"/>
            </a:pPr>
            <a:r>
              <a:rPr lang="es-US" sz="1800" dirty="0">
                <a:solidFill>
                  <a:srgbClr val="000000"/>
                </a:solidFill>
                <a:effectLst/>
                <a:latin typeface="Arial" panose="020B0604020202020204" pitchFamily="34" charset="0"/>
                <a:ea typeface="Calibri" panose="020F0502020204030204" pitchFamily="34" charset="0"/>
                <a:cs typeface="Mangal" panose="02040503050203030202" pitchFamily="18" charset="0"/>
              </a:rPr>
              <a:t>Hacer que la escena sea lo más inaccesible posible.</a:t>
            </a:r>
            <a:endParaRPr lang="es-US" sz="1800" dirty="0">
              <a:solidFill>
                <a:schemeClr val="dk1"/>
              </a:solidFill>
              <a:latin typeface="+mj-lt"/>
              <a:ea typeface="Calibri" panose="020F0502020204030204" pitchFamily="34" charset="0"/>
              <a:cs typeface="Calibri"/>
              <a:sym typeface="Calibri"/>
            </a:endParaRPr>
          </a:p>
          <a:p>
            <a:pPr marL="342900" marR="0" lvl="0" indent="-342900" fontAlgn="base">
              <a:lnSpc>
                <a:spcPct val="115000"/>
              </a:lnSpc>
              <a:spcBef>
                <a:spcPts val="0"/>
              </a:spcBef>
              <a:spcAft>
                <a:spcPts val="1000"/>
              </a:spcAft>
              <a:buFont typeface="+mj-lt"/>
              <a:buAutoNum type="alphaUcPeriod"/>
            </a:pPr>
            <a:r>
              <a:rPr lang="es-US" sz="1800" dirty="0">
                <a:solidFill>
                  <a:srgbClr val="000000"/>
                </a:solidFill>
                <a:effectLst/>
                <a:latin typeface="Arial" panose="020B0604020202020204" pitchFamily="34" charset="0"/>
                <a:ea typeface="Calibri" panose="020F0502020204030204" pitchFamily="34" charset="0"/>
                <a:cs typeface="Mangal" panose="02040503050203030202" pitchFamily="18" charset="0"/>
              </a:rPr>
              <a:t>Bloquear/apuntalar cualquier equipo o carga inestable.</a:t>
            </a:r>
            <a:endParaRPr lang="en-US" sz="1800" dirty="0">
              <a:solidFill>
                <a:schemeClr val="dk1"/>
              </a:solidFill>
              <a:latin typeface="+mj-lt"/>
              <a:ea typeface="Calibri"/>
              <a:cs typeface="Calibri"/>
              <a:sym typeface="Calibri"/>
            </a:endParaRPr>
          </a:p>
          <a:p>
            <a:pPr marL="342900" marR="0" lvl="0" indent="-342900" fontAlgn="base">
              <a:lnSpc>
                <a:spcPct val="115000"/>
              </a:lnSpc>
              <a:spcBef>
                <a:spcPts val="0"/>
              </a:spcBef>
              <a:spcAft>
                <a:spcPts val="1000"/>
              </a:spcAft>
              <a:buFont typeface="+mj-lt"/>
              <a:buAutoNum type="alphaUcPeriod"/>
            </a:pPr>
            <a:r>
              <a:rPr lang="es-US" sz="1800" dirty="0">
                <a:solidFill>
                  <a:srgbClr val="000000"/>
                </a:solidFill>
                <a:effectLst/>
                <a:latin typeface="Arial" panose="020B0604020202020204" pitchFamily="34" charset="0"/>
                <a:ea typeface="Calibri" panose="020F0502020204030204" pitchFamily="34" charset="0"/>
                <a:cs typeface="Mangal" panose="02040503050203030202" pitchFamily="18" charset="0"/>
              </a:rPr>
              <a:t>Aislar las fuentes de energía.</a:t>
            </a:r>
            <a:endParaRPr lang="en-US" sz="1800" dirty="0">
              <a:solidFill>
                <a:schemeClr val="dk1"/>
              </a:solidFill>
              <a:latin typeface="+mj-lt"/>
              <a:ea typeface="Calibri"/>
              <a:cs typeface="Calibri"/>
              <a:sym typeface="Calibri"/>
            </a:endParaRPr>
          </a:p>
          <a:p>
            <a:pPr marL="342900" marR="0" lvl="0" indent="-342900" fontAlgn="base">
              <a:lnSpc>
                <a:spcPct val="115000"/>
              </a:lnSpc>
              <a:spcBef>
                <a:spcPts val="0"/>
              </a:spcBef>
              <a:spcAft>
                <a:spcPts val="1000"/>
              </a:spcAft>
              <a:buFont typeface="+mj-lt"/>
              <a:buAutoNum type="alphaUcPeriod"/>
            </a:pPr>
            <a:r>
              <a:rPr lang="es-US" sz="1800" dirty="0">
                <a:solidFill>
                  <a:srgbClr val="000000"/>
                </a:solidFill>
                <a:effectLst/>
                <a:latin typeface="Arial" panose="020B0604020202020204" pitchFamily="34" charset="0"/>
                <a:ea typeface="Calibri" panose="020F0502020204030204" pitchFamily="34" charset="0"/>
                <a:cs typeface="Mangal" panose="02040503050203030202" pitchFamily="18" charset="0"/>
              </a:rPr>
              <a:t>Retirar las pruebas clave de la escena.</a:t>
            </a:r>
            <a:endParaRPr lang="en-US" sz="1800" dirty="0">
              <a:effectLst/>
              <a:latin typeface="Calibri" panose="020F0502020204030204" pitchFamily="34" charset="0"/>
              <a:ea typeface="Calibri" panose="020F0502020204030204" pitchFamily="34" charset="0"/>
              <a:cs typeface="Mangal" panose="02040503050203030202" pitchFamily="18" charset="0"/>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mj-lt"/>
              <a:ea typeface="Calibri"/>
              <a:cs typeface="Calibri"/>
              <a:sym typeface="Calibri"/>
            </a:endParaRPr>
          </a:p>
          <a:p>
            <a:pPr marL="0" lvl="0" indent="0" algn="l" rtl="0">
              <a:spcBef>
                <a:spcPts val="0"/>
              </a:spcBef>
              <a:spcAft>
                <a:spcPts val="0"/>
              </a:spcAft>
              <a:buNone/>
            </a:pPr>
            <a:endParaRPr dirty="0">
              <a:latin typeface="+mj-lt"/>
              <a:ea typeface="Calibri"/>
              <a:cs typeface="Calibri"/>
              <a:sym typeface="Calibri"/>
            </a:endParaRPr>
          </a:p>
        </p:txBody>
      </p:sp>
      <p:sp>
        <p:nvSpPr>
          <p:cNvPr id="625" name="Google Shape;625;gb3e8f5dbd0_0_48"/>
          <p:cNvSpPr txBox="1"/>
          <p:nvPr/>
        </p:nvSpPr>
        <p:spPr>
          <a:xfrm>
            <a:off x="6668995" y="1306539"/>
            <a:ext cx="5133000" cy="4389600"/>
          </a:xfrm>
          <a:prstGeom prst="rect">
            <a:avLst/>
          </a:prstGeom>
          <a:noFill/>
          <a:ln>
            <a:noFill/>
          </a:ln>
        </p:spPr>
        <p:txBody>
          <a:bodyPr spcFirstLastPara="1" wrap="square" lIns="91425" tIns="91425" rIns="91425" bIns="91425" anchor="t" anchorCtr="0">
            <a:noAutofit/>
          </a:bodyPr>
          <a:lstStyle/>
          <a:p>
            <a:pPr marL="0" marR="0">
              <a:lnSpc>
                <a:spcPct val="115000"/>
              </a:lnSpc>
              <a:spcBef>
                <a:spcPts val="0"/>
              </a:spcBef>
              <a:spcAft>
                <a:spcPts val="1000"/>
              </a:spcAft>
            </a:pPr>
            <a:r>
              <a:rPr lang="en-US" sz="1800" dirty="0" err="1">
                <a:solidFill>
                  <a:schemeClr val="dk1"/>
                </a:solidFill>
                <a:latin typeface="+mj-lt"/>
                <a:ea typeface="Calibri"/>
                <a:cs typeface="Calibri"/>
                <a:sym typeface="Calibri"/>
              </a:rPr>
              <a:t>Pregunta</a:t>
            </a:r>
            <a:r>
              <a:rPr lang="en-US" sz="1800" dirty="0">
                <a:solidFill>
                  <a:schemeClr val="dk1"/>
                </a:solidFill>
                <a:latin typeface="+mj-lt"/>
                <a:ea typeface="Calibri"/>
                <a:cs typeface="Calibri"/>
                <a:sym typeface="Calibri"/>
              </a:rPr>
              <a:t> 4: </a:t>
            </a:r>
            <a:r>
              <a:rPr lang="es-US" sz="1800" dirty="0">
                <a:solidFill>
                  <a:srgbClr val="000000"/>
                </a:solidFill>
                <a:effectLst/>
                <a:latin typeface="Arial" panose="020B0604020202020204" pitchFamily="34" charset="0"/>
                <a:ea typeface="Calibri" panose="020F0502020204030204" pitchFamily="34" charset="0"/>
                <a:cs typeface="Mangal" panose="02040503050203030202" pitchFamily="18" charset="0"/>
              </a:rPr>
              <a:t>De acuerdo con este curso, ¿cuáles son las 3 </a:t>
            </a:r>
            <a:r>
              <a:rPr lang="es-US" sz="1800" b="1" dirty="0">
                <a:solidFill>
                  <a:srgbClr val="000000"/>
                </a:solidFill>
                <a:effectLst/>
                <a:latin typeface="Arial" panose="020B0604020202020204" pitchFamily="34" charset="0"/>
                <a:ea typeface="Calibri" panose="020F0502020204030204" pitchFamily="34" charset="0"/>
                <a:cs typeface="Mangal" panose="02040503050203030202" pitchFamily="18" charset="0"/>
              </a:rPr>
              <a:t>tareas principales</a:t>
            </a:r>
            <a:r>
              <a:rPr lang="es-US" sz="1800" dirty="0">
                <a:solidFill>
                  <a:srgbClr val="000000"/>
                </a:solidFill>
                <a:effectLst/>
                <a:latin typeface="Arial" panose="020B0604020202020204" pitchFamily="34" charset="0"/>
                <a:ea typeface="Calibri" panose="020F0502020204030204" pitchFamily="34" charset="0"/>
                <a:cs typeface="Mangal" panose="02040503050203030202" pitchFamily="18" charset="0"/>
              </a:rPr>
              <a:t> de una investigación de accidente?</a:t>
            </a:r>
            <a:endParaRPr sz="1800" dirty="0">
              <a:solidFill>
                <a:schemeClr val="dk1"/>
              </a:solidFill>
              <a:latin typeface="+mj-lt"/>
              <a:ea typeface="Calibri"/>
              <a:cs typeface="Calibri"/>
              <a:sym typeface="Calibri"/>
            </a:endParaRPr>
          </a:p>
          <a:p>
            <a:pPr marL="342900" marR="0" lvl="0" indent="-342900" fontAlgn="base">
              <a:lnSpc>
                <a:spcPct val="115000"/>
              </a:lnSpc>
              <a:spcBef>
                <a:spcPts val="0"/>
              </a:spcBef>
              <a:spcAft>
                <a:spcPts val="1000"/>
              </a:spcAft>
              <a:buFont typeface="+mj-lt"/>
              <a:buAutoNum type="alphaUcPeriod"/>
            </a:pPr>
            <a:r>
              <a:rPr lang="es-US" sz="1800" dirty="0">
                <a:solidFill>
                  <a:srgbClr val="000000"/>
                </a:solidFill>
                <a:effectLst/>
                <a:latin typeface="Arial" panose="020B0604020202020204" pitchFamily="34" charset="0"/>
                <a:ea typeface="Calibri" panose="020F0502020204030204" pitchFamily="34" charset="0"/>
                <a:cs typeface="Mangal" panose="02040503050203030202" pitchFamily="18" charset="0"/>
              </a:rPr>
              <a:t>Reunir información, asegurar la escena, hacer recomendaciones</a:t>
            </a:r>
            <a:r>
              <a:rPr lang="en-US" sz="1800" dirty="0">
                <a:latin typeface="Calibri" panose="020F0502020204030204" pitchFamily="34" charset="0"/>
                <a:ea typeface="Calibri" panose="020F0502020204030204" pitchFamily="34" charset="0"/>
                <a:cs typeface="Mangal" panose="02040503050203030202" pitchFamily="18" charset="0"/>
              </a:rPr>
              <a:t>.</a:t>
            </a:r>
            <a:endParaRPr sz="1800" dirty="0">
              <a:solidFill>
                <a:schemeClr val="dk1"/>
              </a:solidFill>
              <a:latin typeface="+mj-lt"/>
              <a:ea typeface="Calibri"/>
              <a:cs typeface="Calibri"/>
              <a:sym typeface="Calibri"/>
            </a:endParaRPr>
          </a:p>
          <a:p>
            <a:pPr marL="342900" marR="0" lvl="0" indent="-342900" fontAlgn="base">
              <a:lnSpc>
                <a:spcPct val="115000"/>
              </a:lnSpc>
              <a:spcBef>
                <a:spcPts val="0"/>
              </a:spcBef>
              <a:spcAft>
                <a:spcPts val="1000"/>
              </a:spcAft>
              <a:buFont typeface="+mj-lt"/>
              <a:buAutoNum type="alphaUcPeriod"/>
            </a:pPr>
            <a:r>
              <a:rPr lang="es-US" sz="1800" dirty="0">
                <a:solidFill>
                  <a:srgbClr val="000000"/>
                </a:solidFill>
                <a:effectLst/>
                <a:latin typeface="Arial" panose="020B0604020202020204" pitchFamily="34" charset="0"/>
                <a:ea typeface="Calibri" panose="020F0502020204030204" pitchFamily="34" charset="0"/>
                <a:cs typeface="Mangal" panose="02040503050203030202" pitchFamily="18" charset="0"/>
              </a:rPr>
              <a:t>Reunir información, analizar los hechos del evento, desarrollar la secuencia de eventos.</a:t>
            </a:r>
            <a:endParaRPr lang="en-US" sz="1800" dirty="0">
              <a:solidFill>
                <a:schemeClr val="dk1"/>
              </a:solidFill>
              <a:latin typeface="+mj-lt"/>
              <a:ea typeface="Calibri"/>
              <a:cs typeface="Calibri"/>
              <a:sym typeface="Calibri"/>
            </a:endParaRPr>
          </a:p>
          <a:p>
            <a:pPr marL="342900" marR="0" lvl="0" indent="-342900" fontAlgn="base">
              <a:lnSpc>
                <a:spcPct val="115000"/>
              </a:lnSpc>
              <a:spcBef>
                <a:spcPts val="0"/>
              </a:spcBef>
              <a:spcAft>
                <a:spcPts val="1000"/>
              </a:spcAft>
              <a:buFont typeface="+mj-lt"/>
              <a:buAutoNum type="alphaUcPeriod"/>
            </a:pPr>
            <a:r>
              <a:rPr lang="es-US" sz="1800" dirty="0">
                <a:solidFill>
                  <a:srgbClr val="000000"/>
                </a:solidFill>
                <a:effectLst/>
                <a:latin typeface="Arial" panose="020B0604020202020204" pitchFamily="34" charset="0"/>
                <a:ea typeface="Calibri" panose="020F0502020204030204" pitchFamily="34" charset="0"/>
                <a:cs typeface="Mangal" panose="02040503050203030202" pitchFamily="18" charset="0"/>
              </a:rPr>
              <a:t>Reunir información, analizar los hechos del evento, poner en práctica las soluciones.</a:t>
            </a:r>
            <a:endParaRPr lang="en-US" sz="1800" dirty="0">
              <a:solidFill>
                <a:schemeClr val="dk1"/>
              </a:solidFill>
              <a:latin typeface="+mj-lt"/>
              <a:ea typeface="Calibri"/>
              <a:cs typeface="Calibri"/>
              <a:sym typeface="Calibri"/>
            </a:endParaRPr>
          </a:p>
          <a:p>
            <a:pPr marL="342900" marR="0" lvl="0" indent="-342900" fontAlgn="base">
              <a:lnSpc>
                <a:spcPct val="115000"/>
              </a:lnSpc>
              <a:spcBef>
                <a:spcPts val="0"/>
              </a:spcBef>
              <a:spcAft>
                <a:spcPts val="1000"/>
              </a:spcAft>
              <a:buFont typeface="+mj-lt"/>
              <a:buAutoNum type="alphaUcPeriod"/>
            </a:pPr>
            <a:r>
              <a:rPr lang="es-US" sz="1800" dirty="0">
                <a:solidFill>
                  <a:srgbClr val="000000"/>
                </a:solidFill>
                <a:effectLst/>
                <a:latin typeface="Arial" panose="020B0604020202020204" pitchFamily="34" charset="0"/>
                <a:ea typeface="Calibri" panose="020F0502020204030204" pitchFamily="34" charset="0"/>
                <a:cs typeface="Mangal" panose="02040503050203030202" pitchFamily="18" charset="0"/>
              </a:rPr>
              <a:t>Reunir información, asegurar la escena, escribir el informe.</a:t>
            </a:r>
            <a:endParaRPr lang="en-US" sz="1800" dirty="0">
              <a:effectLst/>
              <a:latin typeface="Calibri" panose="020F0502020204030204" pitchFamily="34" charset="0"/>
              <a:ea typeface="Calibri" panose="020F0502020204030204" pitchFamily="34" charset="0"/>
              <a:cs typeface="Mangal" panose="02040503050203030202" pitchFamily="18" charset="0"/>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lvl="0" indent="0" algn="l" rtl="0">
              <a:spcBef>
                <a:spcPts val="0"/>
              </a:spcBef>
              <a:spcAft>
                <a:spcPts val="0"/>
              </a:spcAft>
              <a:buNone/>
            </a:pPr>
            <a:endParaRPr dirty="0">
              <a:latin typeface="+mj-lt"/>
              <a:ea typeface="Calibri"/>
              <a:cs typeface="Calibri"/>
              <a:sym typeface="Calibri"/>
            </a:endParaRPr>
          </a:p>
        </p:txBody>
      </p:sp>
      <p:pic>
        <p:nvPicPr>
          <p:cNvPr id="9" name="Picture 8" descr="Módulo 4">
            <a:extLst>
              <a:ext uri="{FF2B5EF4-FFF2-40B4-BE49-F238E27FC236}">
                <a16:creationId xmlns:a16="http://schemas.microsoft.com/office/drawing/2014/main" id="{0445C8FE-D8CC-4913-8B18-D0C89EEE49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9600" y="5893828"/>
            <a:ext cx="3948209" cy="967699"/>
          </a:xfrm>
          <a:prstGeom prst="rect">
            <a:avLst/>
          </a:prstGeom>
        </p:spPr>
      </p:pic>
      <p:sp>
        <p:nvSpPr>
          <p:cNvPr id="2" name="Google Shape;102;p2">
            <a:extLst>
              <a:ext uri="{FF2B5EF4-FFF2-40B4-BE49-F238E27FC236}">
                <a16:creationId xmlns:a16="http://schemas.microsoft.com/office/drawing/2014/main" id="{3B6D92BF-A703-4D59-402D-F4E88CA4E339}"/>
              </a:ext>
            </a:extLst>
          </p:cNvPr>
          <p:cNvSpPr txBox="1"/>
          <p:nvPr/>
        </p:nvSpPr>
        <p:spPr>
          <a:xfrm>
            <a:off x="202630" y="5936571"/>
            <a:ext cx="7102842"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INVESTIGACIÓN DE ACCIDENTES: </a:t>
            </a:r>
            <a:br>
              <a:rPr lang="en-US" sz="2800" b="1" i="1" u="none" strike="noStrike" cap="none" dirty="0">
                <a:solidFill>
                  <a:schemeClr val="lt1"/>
                </a:solidFill>
                <a:latin typeface="Verdana"/>
                <a:ea typeface="Verdana"/>
                <a:cs typeface="Verdana"/>
                <a:sym typeface="Verdana"/>
              </a:rPr>
            </a:br>
            <a:r>
              <a:rPr lang="en-US" sz="2800" b="1" i="1" u="none" strike="noStrike" cap="none" dirty="0" err="1">
                <a:solidFill>
                  <a:schemeClr val="lt1"/>
                </a:solidFill>
                <a:latin typeface="Verdana"/>
                <a:ea typeface="Verdana"/>
                <a:cs typeface="Verdana"/>
                <a:sym typeface="Verdana"/>
              </a:rPr>
              <a:t>conclusión</a:t>
            </a:r>
            <a:endParaRPr sz="1400" b="0" i="0" u="none" strike="noStrike" cap="none" dirty="0">
              <a:solidFill>
                <a:srgbClr val="000000"/>
              </a:solidFill>
              <a:latin typeface="Arial"/>
              <a:ea typeface="Arial"/>
              <a:cs typeface="Arial"/>
              <a:sym typeface="Arial"/>
            </a:endParaRPr>
          </a:p>
        </p:txBody>
      </p:sp>
      <p:sp>
        <p:nvSpPr>
          <p:cNvPr id="3" name="Google Shape;621;gb3e8f5dbd0_0_48">
            <a:extLst>
              <a:ext uri="{FF2B5EF4-FFF2-40B4-BE49-F238E27FC236}">
                <a16:creationId xmlns:a16="http://schemas.microsoft.com/office/drawing/2014/main" id="{C271BC4C-83BB-F627-9AF4-CA1CC78EBD78}"/>
              </a:ext>
            </a:extLst>
          </p:cNvPr>
          <p:cNvSpPr txBox="1">
            <a:spLocks noGrp="1"/>
          </p:cNvSpPr>
          <p:nvPr>
            <p:ph type="title" idx="4294967295"/>
          </p:nvPr>
        </p:nvSpPr>
        <p:spPr>
          <a:xfrm>
            <a:off x="259650" y="75535"/>
            <a:ext cx="11672700" cy="71240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3600" b="0" i="0" u="sng" strike="noStrike" kern="0" cap="none" spc="0" normalizeH="0" baseline="0" noProof="0" dirty="0">
                <a:ln>
                  <a:noFill/>
                </a:ln>
                <a:solidFill>
                  <a:schemeClr val="dk1"/>
                </a:solidFill>
                <a:effectLst/>
                <a:uLnTx/>
                <a:uFillTx/>
                <a:latin typeface="+mj-lt"/>
                <a:ea typeface="Calibri"/>
                <a:cs typeface="Calibri"/>
                <a:sym typeface="Calibri"/>
              </a:rPr>
              <a:t>INVESTIGACIÓN DE ACCIDENTES- CUESTIONARIO</a:t>
            </a:r>
            <a:endParaRPr kumimoji="0" lang="en-US" sz="4000" b="0" i="0" u="none" strike="noStrike" kern="0" cap="none" spc="0" normalizeH="0" baseline="0" noProof="0" dirty="0">
              <a:ln>
                <a:noFill/>
              </a:ln>
              <a:solidFill>
                <a:schemeClr val="dk1"/>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6144503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gb3e8f5dbd0_0_48">
            <a:extLst>
              <a:ext uri="{C183D7F6-B498-43B3-948B-1728B52AA6E4}">
                <adec:decorative xmlns:adec="http://schemas.microsoft.com/office/drawing/2017/decorative" val="1"/>
              </a:ext>
            </a:extLst>
          </p:cNvPr>
          <p:cNvSpPr/>
          <p:nvPr/>
        </p:nvSpPr>
        <p:spPr>
          <a:xfrm>
            <a:off x="0" y="5857874"/>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4" name="Google Shape;624;gb3e8f5dbd0_0_48"/>
          <p:cNvSpPr txBox="1"/>
          <p:nvPr/>
        </p:nvSpPr>
        <p:spPr>
          <a:xfrm>
            <a:off x="531675" y="1059050"/>
            <a:ext cx="5798700" cy="4431600"/>
          </a:xfrm>
          <a:prstGeom prst="rect">
            <a:avLst/>
          </a:prstGeom>
          <a:noFill/>
          <a:ln>
            <a:noFill/>
          </a:ln>
        </p:spPr>
        <p:txBody>
          <a:bodyPr spcFirstLastPara="1" wrap="square" lIns="91425" tIns="91425" rIns="91425" bIns="91425" anchor="t" anchorCtr="0">
            <a:noAutofit/>
          </a:bodyPr>
          <a:lstStyle/>
          <a:p>
            <a:pPr>
              <a:buClr>
                <a:schemeClr val="dk1"/>
              </a:buClr>
              <a:buSzPts val="1100"/>
            </a:pPr>
            <a:r>
              <a:rPr lang="en-US" sz="1800" dirty="0" err="1">
                <a:solidFill>
                  <a:schemeClr val="dk1"/>
                </a:solidFill>
                <a:latin typeface="+mj-lt"/>
                <a:ea typeface="Calibri"/>
                <a:cs typeface="Calibri"/>
                <a:sym typeface="Calibri"/>
              </a:rPr>
              <a:t>Pregunta</a:t>
            </a:r>
            <a:r>
              <a:rPr lang="en-US" sz="1800" dirty="0">
                <a:solidFill>
                  <a:schemeClr val="dk1"/>
                </a:solidFill>
                <a:latin typeface="+mj-lt"/>
                <a:ea typeface="Calibri"/>
                <a:cs typeface="Calibri"/>
                <a:sym typeface="Calibri"/>
              </a:rPr>
              <a:t> 5: </a:t>
            </a:r>
            <a:r>
              <a:rPr lang="es-US" sz="1800" dirty="0">
                <a:solidFill>
                  <a:srgbClr val="000000"/>
                </a:solidFill>
                <a:effectLst/>
                <a:latin typeface="Arial" panose="020B0604020202020204" pitchFamily="34" charset="0"/>
                <a:ea typeface="Calibri" panose="020F0502020204030204" pitchFamily="34" charset="0"/>
                <a:cs typeface="Mangal" panose="02040503050203030202" pitchFamily="18" charset="0"/>
              </a:rPr>
              <a:t>Una cuchilla de sierra motorizada no protegida es un/a__________ inseguro/a. </a:t>
            </a: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err="1">
                <a:solidFill>
                  <a:schemeClr val="dk1"/>
                </a:solidFill>
                <a:latin typeface="+mj-lt"/>
                <a:ea typeface="Calibri"/>
                <a:cs typeface="Calibri"/>
                <a:sym typeface="Calibri"/>
              </a:rPr>
              <a:t>Acto</a:t>
            </a:r>
            <a:r>
              <a:rPr lang="en-US" sz="1800" dirty="0">
                <a:solidFill>
                  <a:schemeClr val="dk1"/>
                </a:solidFill>
                <a:latin typeface="+mj-lt"/>
                <a:ea typeface="Calibri"/>
                <a:cs typeface="Calibri"/>
                <a:sym typeface="Calibri"/>
              </a:rPr>
              <a:t>.</a:t>
            </a:r>
            <a:endParaRPr sz="1800" dirty="0">
              <a:solidFill>
                <a:schemeClr val="dk1"/>
              </a:solidFill>
              <a:latin typeface="+mj-lt"/>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err="1">
                <a:solidFill>
                  <a:schemeClr val="dk1"/>
                </a:solidFill>
                <a:latin typeface="+mj-lt"/>
                <a:ea typeface="Calibri"/>
                <a:cs typeface="Calibri"/>
                <a:sym typeface="Calibri"/>
              </a:rPr>
              <a:t>Condición</a:t>
            </a:r>
            <a:r>
              <a:rPr lang="en-US" sz="1800" dirty="0">
                <a:solidFill>
                  <a:schemeClr val="dk1"/>
                </a:solidFill>
                <a:latin typeface="+mj-lt"/>
                <a:ea typeface="Calibri"/>
                <a:cs typeface="Calibri"/>
                <a:sym typeface="Calibri"/>
              </a:rPr>
              <a:t>.</a:t>
            </a: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mj-lt"/>
              <a:ea typeface="Calibri"/>
              <a:cs typeface="Calibri"/>
              <a:sym typeface="Calibri"/>
            </a:endParaRPr>
          </a:p>
          <a:p>
            <a:pPr marL="0" lvl="0" indent="0" algn="l" rtl="0">
              <a:spcBef>
                <a:spcPts val="0"/>
              </a:spcBef>
              <a:spcAft>
                <a:spcPts val="0"/>
              </a:spcAft>
              <a:buNone/>
            </a:pPr>
            <a:endParaRPr dirty="0">
              <a:latin typeface="+mj-lt"/>
              <a:ea typeface="Calibri"/>
              <a:cs typeface="Calibri"/>
              <a:sym typeface="Calibri"/>
            </a:endParaRPr>
          </a:p>
        </p:txBody>
      </p:sp>
      <p:sp>
        <p:nvSpPr>
          <p:cNvPr id="625" name="Google Shape;625;gb3e8f5dbd0_0_48"/>
          <p:cNvSpPr txBox="1"/>
          <p:nvPr/>
        </p:nvSpPr>
        <p:spPr>
          <a:xfrm>
            <a:off x="6688450" y="1073075"/>
            <a:ext cx="5133000" cy="4389600"/>
          </a:xfrm>
          <a:prstGeom prst="rect">
            <a:avLst/>
          </a:prstGeom>
          <a:noFill/>
          <a:ln>
            <a:noFill/>
          </a:ln>
        </p:spPr>
        <p:txBody>
          <a:bodyPr spcFirstLastPara="1" wrap="square" lIns="91425" tIns="91425" rIns="91425" bIns="91425" anchor="t" anchorCtr="0">
            <a:noAutofit/>
          </a:bodyPr>
          <a:lstStyle/>
          <a:p>
            <a:pPr marL="0" marR="0">
              <a:lnSpc>
                <a:spcPct val="115000"/>
              </a:lnSpc>
              <a:spcBef>
                <a:spcPts val="0"/>
              </a:spcBef>
              <a:spcAft>
                <a:spcPts val="1000"/>
              </a:spcAft>
            </a:pPr>
            <a:r>
              <a:rPr lang="en-US" sz="1800" dirty="0" err="1">
                <a:solidFill>
                  <a:schemeClr val="dk1"/>
                </a:solidFill>
                <a:latin typeface="+mj-lt"/>
                <a:ea typeface="Calibri"/>
                <a:cs typeface="Calibri"/>
                <a:sym typeface="Calibri"/>
              </a:rPr>
              <a:t>Pregunta</a:t>
            </a:r>
            <a:r>
              <a:rPr lang="en-US" sz="1800" dirty="0">
                <a:solidFill>
                  <a:schemeClr val="dk1"/>
                </a:solidFill>
                <a:latin typeface="+mj-lt"/>
                <a:ea typeface="Calibri"/>
                <a:cs typeface="Calibri"/>
                <a:sym typeface="Calibri"/>
              </a:rPr>
              <a:t> 6: </a:t>
            </a:r>
            <a:r>
              <a:rPr lang="es-US" sz="1800" dirty="0">
                <a:solidFill>
                  <a:srgbClr val="000000"/>
                </a:solidFill>
                <a:effectLst/>
                <a:latin typeface="Arial" panose="020B0604020202020204" pitchFamily="34" charset="0"/>
                <a:ea typeface="Calibri" panose="020F0502020204030204" pitchFamily="34" charset="0"/>
                <a:cs typeface="Mangal" panose="02040503050203030202" pitchFamily="18" charset="0"/>
              </a:rPr>
              <a:t>Durante el </a:t>
            </a:r>
            <a:r>
              <a:rPr lang="es-US" sz="1800" b="1" dirty="0">
                <a:solidFill>
                  <a:srgbClr val="000000"/>
                </a:solidFill>
                <a:effectLst/>
                <a:latin typeface="Arial" panose="020B0604020202020204" pitchFamily="34" charset="0"/>
                <a:ea typeface="Calibri" panose="020F0502020204030204" pitchFamily="34" charset="0"/>
                <a:cs typeface="Mangal" panose="02040503050203030202" pitchFamily="18" charset="0"/>
              </a:rPr>
              <a:t>análisis de los eventos</a:t>
            </a:r>
            <a:r>
              <a:rPr lang="es-US" sz="1800" dirty="0">
                <a:solidFill>
                  <a:srgbClr val="000000"/>
                </a:solidFill>
                <a:effectLst/>
                <a:latin typeface="Arial" panose="020B0604020202020204" pitchFamily="34" charset="0"/>
                <a:ea typeface="Calibri" panose="020F0502020204030204" pitchFamily="34" charset="0"/>
                <a:cs typeface="Mangal" panose="02040503050203030202" pitchFamily="18" charset="0"/>
              </a:rPr>
              <a:t> se trabajará para identificar las </a:t>
            </a:r>
            <a:r>
              <a:rPr lang="es-US" sz="1800" b="1" dirty="0">
                <a:solidFill>
                  <a:srgbClr val="000000"/>
                </a:solidFill>
                <a:effectLst/>
                <a:latin typeface="Arial" panose="020B0604020202020204" pitchFamily="34" charset="0"/>
                <a:ea typeface="Calibri" panose="020F0502020204030204" pitchFamily="34" charset="0"/>
                <a:cs typeface="Mangal" panose="02040503050203030202" pitchFamily="18" charset="0"/>
              </a:rPr>
              <a:t>causas</a:t>
            </a:r>
            <a:r>
              <a:rPr lang="es-US" sz="1800" dirty="0">
                <a:solidFill>
                  <a:srgbClr val="000000"/>
                </a:solidFill>
                <a:effectLst/>
                <a:latin typeface="Arial" panose="020B0604020202020204" pitchFamily="34" charset="0"/>
                <a:ea typeface="Calibri" panose="020F0502020204030204" pitchFamily="34" charset="0"/>
                <a:cs typeface="Mangal" panose="02040503050203030202" pitchFamily="18" charset="0"/>
              </a:rPr>
              <a:t> superficiales.</a:t>
            </a: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err="1">
                <a:solidFill>
                  <a:schemeClr val="dk1"/>
                </a:solidFill>
                <a:latin typeface="+mj-lt"/>
                <a:ea typeface="Calibri"/>
                <a:cs typeface="Calibri"/>
                <a:sym typeface="Calibri"/>
              </a:rPr>
              <a:t>Verdadero</a:t>
            </a:r>
            <a:r>
              <a:rPr lang="en-US" sz="1800" dirty="0">
                <a:solidFill>
                  <a:schemeClr val="dk1"/>
                </a:solidFill>
                <a:latin typeface="+mj-lt"/>
                <a:ea typeface="Calibri"/>
                <a:cs typeface="Calibri"/>
                <a:sym typeface="Calibri"/>
              </a:rPr>
              <a:t>.</a:t>
            </a:r>
            <a:endParaRPr sz="1800" dirty="0">
              <a:solidFill>
                <a:schemeClr val="dk1"/>
              </a:solidFill>
              <a:latin typeface="+mj-lt"/>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err="1">
                <a:solidFill>
                  <a:schemeClr val="dk1"/>
                </a:solidFill>
                <a:latin typeface="+mj-lt"/>
                <a:ea typeface="Calibri"/>
                <a:cs typeface="Calibri"/>
                <a:sym typeface="Calibri"/>
              </a:rPr>
              <a:t>Falso</a:t>
            </a:r>
            <a:r>
              <a:rPr lang="en-US" sz="1800" dirty="0">
                <a:solidFill>
                  <a:schemeClr val="dk1"/>
                </a:solidFill>
                <a:latin typeface="+mj-lt"/>
                <a:ea typeface="Calibri"/>
                <a:cs typeface="Calibri"/>
                <a:sym typeface="Calibri"/>
              </a:rPr>
              <a:t>.</a:t>
            </a: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lvl="0" indent="0" algn="l" rtl="0">
              <a:spcBef>
                <a:spcPts val="0"/>
              </a:spcBef>
              <a:spcAft>
                <a:spcPts val="0"/>
              </a:spcAft>
              <a:buNone/>
            </a:pPr>
            <a:endParaRPr dirty="0">
              <a:latin typeface="+mj-lt"/>
              <a:ea typeface="Calibri"/>
              <a:cs typeface="Calibri"/>
              <a:sym typeface="Calibri"/>
            </a:endParaRPr>
          </a:p>
        </p:txBody>
      </p:sp>
      <p:pic>
        <p:nvPicPr>
          <p:cNvPr id="9" name="Picture 8" descr="Módulo 4">
            <a:extLst>
              <a:ext uri="{FF2B5EF4-FFF2-40B4-BE49-F238E27FC236}">
                <a16:creationId xmlns:a16="http://schemas.microsoft.com/office/drawing/2014/main" id="{0445C8FE-D8CC-4913-8B18-D0C89EEE49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9600" y="5893828"/>
            <a:ext cx="3948209" cy="967699"/>
          </a:xfrm>
          <a:prstGeom prst="rect">
            <a:avLst/>
          </a:prstGeom>
        </p:spPr>
      </p:pic>
      <p:sp>
        <p:nvSpPr>
          <p:cNvPr id="2" name="Google Shape;102;p2">
            <a:extLst>
              <a:ext uri="{FF2B5EF4-FFF2-40B4-BE49-F238E27FC236}">
                <a16:creationId xmlns:a16="http://schemas.microsoft.com/office/drawing/2014/main" id="{BC0CA5DD-0648-1256-BAA0-7D80A70B9078}"/>
              </a:ext>
            </a:extLst>
          </p:cNvPr>
          <p:cNvSpPr txBox="1"/>
          <p:nvPr/>
        </p:nvSpPr>
        <p:spPr>
          <a:xfrm>
            <a:off x="202630" y="5936571"/>
            <a:ext cx="7102842"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INVESTIGACIÓN DE ACCIDENTES: </a:t>
            </a:r>
            <a:br>
              <a:rPr lang="en-US" sz="2800" b="1" i="1" u="none" strike="noStrike" cap="none" dirty="0">
                <a:solidFill>
                  <a:schemeClr val="lt1"/>
                </a:solidFill>
                <a:latin typeface="Verdana"/>
                <a:ea typeface="Verdana"/>
                <a:cs typeface="Verdana"/>
                <a:sym typeface="Verdana"/>
              </a:rPr>
            </a:br>
            <a:r>
              <a:rPr lang="en-US" sz="2800" b="1" i="1" u="none" strike="noStrike" cap="none" dirty="0" err="1">
                <a:solidFill>
                  <a:schemeClr val="lt1"/>
                </a:solidFill>
                <a:latin typeface="Verdana"/>
                <a:ea typeface="Verdana"/>
                <a:cs typeface="Verdana"/>
                <a:sym typeface="Verdana"/>
              </a:rPr>
              <a:t>conclusión</a:t>
            </a:r>
            <a:endParaRPr sz="1400" b="0" i="0" u="none" strike="noStrike" cap="none" dirty="0">
              <a:solidFill>
                <a:srgbClr val="000000"/>
              </a:solidFill>
              <a:latin typeface="Arial"/>
              <a:ea typeface="Arial"/>
              <a:cs typeface="Arial"/>
              <a:sym typeface="Arial"/>
            </a:endParaRPr>
          </a:p>
        </p:txBody>
      </p:sp>
      <p:sp>
        <p:nvSpPr>
          <p:cNvPr id="3" name="Google Shape;621;gb3e8f5dbd0_0_48">
            <a:extLst>
              <a:ext uri="{FF2B5EF4-FFF2-40B4-BE49-F238E27FC236}">
                <a16:creationId xmlns:a16="http://schemas.microsoft.com/office/drawing/2014/main" id="{BDF04F8A-DE16-4E44-3043-7D4EE8BC2515}"/>
              </a:ext>
            </a:extLst>
          </p:cNvPr>
          <p:cNvSpPr txBox="1">
            <a:spLocks noGrp="1"/>
          </p:cNvSpPr>
          <p:nvPr>
            <p:ph type="title" idx="4294967295"/>
          </p:nvPr>
        </p:nvSpPr>
        <p:spPr>
          <a:xfrm>
            <a:off x="259650" y="75535"/>
            <a:ext cx="11672700" cy="71240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3600" b="0" i="0" u="sng" strike="noStrike" kern="0" cap="none" spc="0" normalizeH="0" baseline="0" noProof="0" dirty="0">
                <a:ln>
                  <a:noFill/>
                </a:ln>
                <a:solidFill>
                  <a:schemeClr val="dk1"/>
                </a:solidFill>
                <a:effectLst/>
                <a:uLnTx/>
                <a:uFillTx/>
                <a:latin typeface="+mj-lt"/>
                <a:ea typeface="Calibri"/>
                <a:cs typeface="Calibri"/>
                <a:sym typeface="Calibri"/>
              </a:rPr>
              <a:t>INVESTIGACIÓN DE ACCIDENTES- CUESTIONARIO</a:t>
            </a:r>
          </a:p>
        </p:txBody>
      </p:sp>
    </p:spTree>
    <p:extLst>
      <p:ext uri="{BB962C8B-B14F-4D97-AF65-F5344CB8AC3E}">
        <p14:creationId xmlns:p14="http://schemas.microsoft.com/office/powerpoint/2010/main" val="183167149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gb3e8f5dbd0_0_48">
            <a:extLst>
              <a:ext uri="{C183D7F6-B498-43B3-948B-1728B52AA6E4}">
                <adec:decorative xmlns:adec="http://schemas.microsoft.com/office/drawing/2017/decorative" val="1"/>
              </a:ext>
            </a:extLst>
          </p:cNvPr>
          <p:cNvSpPr/>
          <p:nvPr/>
        </p:nvSpPr>
        <p:spPr>
          <a:xfrm>
            <a:off x="0" y="5857874"/>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4" name="Google Shape;624;gb3e8f5dbd0_0_48"/>
          <p:cNvSpPr txBox="1"/>
          <p:nvPr/>
        </p:nvSpPr>
        <p:spPr>
          <a:xfrm>
            <a:off x="531675" y="1059050"/>
            <a:ext cx="5798700" cy="4431600"/>
          </a:xfrm>
          <a:prstGeom prst="rect">
            <a:avLst/>
          </a:prstGeom>
          <a:noFill/>
          <a:ln>
            <a:noFill/>
          </a:ln>
        </p:spPr>
        <p:txBody>
          <a:bodyPr spcFirstLastPara="1" wrap="square" lIns="91425" tIns="91425" rIns="91425" bIns="91425" anchor="t" anchorCtr="0">
            <a:noAutofit/>
          </a:bodyPr>
          <a:lstStyle/>
          <a:p>
            <a:pPr>
              <a:buClr>
                <a:schemeClr val="dk1"/>
              </a:buClr>
              <a:buSzPts val="1100"/>
            </a:pPr>
            <a:r>
              <a:rPr lang="en-US" sz="1800" dirty="0" err="1">
                <a:solidFill>
                  <a:schemeClr val="dk1"/>
                </a:solidFill>
                <a:latin typeface="+mj-lt"/>
                <a:ea typeface="Calibri"/>
                <a:cs typeface="Calibri"/>
                <a:sym typeface="Calibri"/>
              </a:rPr>
              <a:t>Pregunta</a:t>
            </a:r>
            <a:r>
              <a:rPr lang="en-US" sz="1800" dirty="0">
                <a:solidFill>
                  <a:schemeClr val="dk1"/>
                </a:solidFill>
                <a:latin typeface="+mj-lt"/>
                <a:ea typeface="Calibri"/>
                <a:cs typeface="Calibri"/>
                <a:sym typeface="Calibri"/>
              </a:rPr>
              <a:t> 7: </a:t>
            </a:r>
            <a:r>
              <a:rPr lang="es-US" sz="1800" dirty="0">
                <a:solidFill>
                  <a:srgbClr val="000000"/>
                </a:solidFill>
                <a:effectLst/>
                <a:latin typeface="Arial" panose="020B0604020202020204" pitchFamily="34" charset="0"/>
                <a:ea typeface="Calibri" panose="020F0502020204030204" pitchFamily="34" charset="0"/>
                <a:cs typeface="Mangal" panose="02040503050203030202" pitchFamily="18" charset="0"/>
              </a:rPr>
              <a:t>Durante el </a:t>
            </a:r>
            <a:r>
              <a:rPr lang="es-US" sz="1800" b="1" dirty="0">
                <a:solidFill>
                  <a:srgbClr val="000000"/>
                </a:solidFill>
                <a:effectLst/>
                <a:latin typeface="Arial" panose="020B0604020202020204" pitchFamily="34" charset="0"/>
                <a:ea typeface="Calibri" panose="020F0502020204030204" pitchFamily="34" charset="0"/>
                <a:cs typeface="Mangal" panose="02040503050203030202" pitchFamily="18" charset="0"/>
              </a:rPr>
              <a:t>análisis</a:t>
            </a:r>
            <a:r>
              <a:rPr lang="es-US" sz="1800" dirty="0">
                <a:solidFill>
                  <a:srgbClr val="000000"/>
                </a:solidFill>
                <a:effectLst/>
                <a:latin typeface="Arial" panose="020B0604020202020204" pitchFamily="34" charset="0"/>
                <a:ea typeface="Calibri" panose="020F0502020204030204" pitchFamily="34" charset="0"/>
                <a:cs typeface="Mangal" panose="02040503050203030202" pitchFamily="18" charset="0"/>
              </a:rPr>
              <a:t> </a:t>
            </a:r>
            <a:r>
              <a:rPr lang="es-US" sz="1800" b="1" dirty="0">
                <a:solidFill>
                  <a:srgbClr val="000000"/>
                </a:solidFill>
                <a:effectLst/>
                <a:latin typeface="Arial" panose="020B0604020202020204" pitchFamily="34" charset="0"/>
                <a:ea typeface="Calibri" panose="020F0502020204030204" pitchFamily="34" charset="0"/>
                <a:cs typeface="Mangal" panose="02040503050203030202" pitchFamily="18" charset="0"/>
              </a:rPr>
              <a:t>de los sistemas</a:t>
            </a:r>
            <a:r>
              <a:rPr lang="es-US" sz="1800" dirty="0">
                <a:solidFill>
                  <a:srgbClr val="000000"/>
                </a:solidFill>
                <a:effectLst/>
                <a:latin typeface="Arial" panose="020B0604020202020204" pitchFamily="34" charset="0"/>
                <a:ea typeface="Calibri" panose="020F0502020204030204" pitchFamily="34" charset="0"/>
                <a:cs typeface="Mangal" panose="02040503050203030202" pitchFamily="18" charset="0"/>
              </a:rPr>
              <a:t>, se intenta identificar las________. </a:t>
            </a: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457200" indent="-342900">
              <a:buClr>
                <a:schemeClr val="dk1"/>
              </a:buClr>
              <a:buSzPts val="1800"/>
              <a:buFont typeface="+mj-lt"/>
              <a:buAutoNum type="alphaUcPeriod"/>
            </a:pPr>
            <a:r>
              <a:rPr lang="en-US" sz="1800" dirty="0">
                <a:solidFill>
                  <a:schemeClr val="dk1"/>
                </a:solidFill>
                <a:effectLst/>
                <a:latin typeface="+mj-lt"/>
                <a:ea typeface="Calibri" panose="020F0502020204030204" pitchFamily="34" charset="0"/>
                <a:cs typeface="Calibri"/>
                <a:sym typeface="Calibri"/>
              </a:rPr>
              <a:t>C</a:t>
            </a:r>
            <a:r>
              <a:rPr lang="es-US" sz="1800" dirty="0" err="1">
                <a:solidFill>
                  <a:srgbClr val="000000"/>
                </a:solidFill>
                <a:effectLst/>
                <a:latin typeface="Arial" panose="020B0604020202020204" pitchFamily="34" charset="0"/>
                <a:ea typeface="Calibri" panose="020F0502020204030204" pitchFamily="34" charset="0"/>
                <a:cs typeface="Mangal" panose="02040503050203030202" pitchFamily="18" charset="0"/>
              </a:rPr>
              <a:t>ausas</a:t>
            </a:r>
            <a:r>
              <a:rPr lang="en-US" sz="1800" dirty="0">
                <a:solidFill>
                  <a:schemeClr val="dk1"/>
                </a:solidFill>
                <a:latin typeface="+mj-lt"/>
                <a:ea typeface="Calibri"/>
                <a:cs typeface="Calibri"/>
                <a:sym typeface="Calibri"/>
              </a:rPr>
              <a:t>(s) </a:t>
            </a:r>
            <a:r>
              <a:rPr lang="es-US" sz="1800" dirty="0">
                <a:solidFill>
                  <a:srgbClr val="000000"/>
                </a:solidFill>
                <a:effectLst/>
                <a:latin typeface="Arial" panose="020B0604020202020204" pitchFamily="34" charset="0"/>
                <a:ea typeface="Calibri" panose="020F0502020204030204" pitchFamily="34" charset="0"/>
                <a:cs typeface="Mangal" panose="02040503050203030202" pitchFamily="18" charset="0"/>
              </a:rPr>
              <a:t>directas.</a:t>
            </a:r>
          </a:p>
          <a:p>
            <a:pPr marL="457200" indent="-342900">
              <a:buClr>
                <a:schemeClr val="dk1"/>
              </a:buClr>
              <a:buSzPts val="1800"/>
              <a:buFont typeface="+mj-lt"/>
              <a:buAutoNum type="alphaUcPeriod"/>
            </a:pPr>
            <a:endParaRPr sz="1800" dirty="0">
              <a:solidFill>
                <a:schemeClr val="dk1"/>
              </a:solidFill>
              <a:latin typeface="+mj-lt"/>
              <a:ea typeface="Calibri"/>
              <a:cs typeface="Calibri"/>
              <a:sym typeface="Calibri"/>
            </a:endParaRPr>
          </a:p>
          <a:p>
            <a:pPr marL="457200" indent="-342900">
              <a:buClr>
                <a:schemeClr val="dk1"/>
              </a:buClr>
              <a:buSzPts val="1800"/>
              <a:buFont typeface="+mj-lt"/>
              <a:buAutoNum type="alphaUcPeriod"/>
            </a:pPr>
            <a:r>
              <a:rPr lang="es-US" sz="1800" dirty="0">
                <a:solidFill>
                  <a:srgbClr val="000000"/>
                </a:solidFill>
                <a:effectLst/>
                <a:latin typeface="Arial" panose="020B0604020202020204" pitchFamily="34" charset="0"/>
                <a:ea typeface="Calibri" panose="020F0502020204030204" pitchFamily="34" charset="0"/>
                <a:cs typeface="Mangal" panose="02040503050203030202" pitchFamily="18" charset="0"/>
              </a:rPr>
              <a:t>Causa(s) superficiales.</a:t>
            </a:r>
            <a:endParaRPr lang="en-US"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endParaRPr lang="en-US"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Causa(s) </a:t>
            </a:r>
            <a:r>
              <a:rPr lang="en-US" sz="1800" dirty="0" err="1">
                <a:solidFill>
                  <a:schemeClr val="dk1"/>
                </a:solidFill>
                <a:latin typeface="+mj-lt"/>
                <a:ea typeface="Calibri"/>
                <a:cs typeface="Calibri"/>
                <a:sym typeface="Calibri"/>
              </a:rPr>
              <a:t>raíz</a:t>
            </a:r>
            <a:r>
              <a:rPr lang="en-US" sz="1800" dirty="0">
                <a:solidFill>
                  <a:schemeClr val="dk1"/>
                </a:solidFill>
                <a:latin typeface="+mj-lt"/>
                <a:ea typeface="Calibri"/>
                <a:cs typeface="Calibri"/>
                <a:sym typeface="Calibri"/>
              </a:rPr>
              <a:t>.</a:t>
            </a: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mj-lt"/>
              <a:ea typeface="Calibri"/>
              <a:cs typeface="Calibri"/>
              <a:sym typeface="Calibri"/>
            </a:endParaRPr>
          </a:p>
          <a:p>
            <a:pPr marL="0" lvl="0" indent="0" algn="l" rtl="0">
              <a:spcBef>
                <a:spcPts val="0"/>
              </a:spcBef>
              <a:spcAft>
                <a:spcPts val="0"/>
              </a:spcAft>
              <a:buNone/>
            </a:pPr>
            <a:endParaRPr dirty="0">
              <a:latin typeface="+mj-lt"/>
              <a:ea typeface="Calibri"/>
              <a:cs typeface="Calibri"/>
              <a:sym typeface="Calibri"/>
            </a:endParaRPr>
          </a:p>
        </p:txBody>
      </p:sp>
      <p:sp>
        <p:nvSpPr>
          <p:cNvPr id="625" name="Google Shape;625;gb3e8f5dbd0_0_48"/>
          <p:cNvSpPr txBox="1"/>
          <p:nvPr/>
        </p:nvSpPr>
        <p:spPr>
          <a:xfrm>
            <a:off x="6688450" y="1073075"/>
            <a:ext cx="5133000" cy="4389600"/>
          </a:xfrm>
          <a:prstGeom prst="rect">
            <a:avLst/>
          </a:prstGeom>
          <a:noFill/>
          <a:ln>
            <a:noFill/>
          </a:ln>
        </p:spPr>
        <p:txBody>
          <a:bodyPr spcFirstLastPara="1" wrap="square" lIns="91425" tIns="91425" rIns="91425" bIns="91425" anchor="t" anchorCtr="0">
            <a:noAutofit/>
          </a:bodyPr>
          <a:lstStyle/>
          <a:p>
            <a:pPr marL="0" marR="0">
              <a:lnSpc>
                <a:spcPct val="115000"/>
              </a:lnSpc>
              <a:spcBef>
                <a:spcPts val="0"/>
              </a:spcBef>
              <a:spcAft>
                <a:spcPts val="1000"/>
              </a:spcAft>
            </a:pPr>
            <a:r>
              <a:rPr lang="en-US" sz="1800" dirty="0" err="1">
                <a:solidFill>
                  <a:schemeClr val="dk1"/>
                </a:solidFill>
                <a:latin typeface="+mj-lt"/>
                <a:ea typeface="Calibri"/>
                <a:cs typeface="Calibri"/>
                <a:sym typeface="Calibri"/>
              </a:rPr>
              <a:t>Pregunta</a:t>
            </a:r>
            <a:r>
              <a:rPr lang="en-US" sz="1800" dirty="0">
                <a:solidFill>
                  <a:schemeClr val="dk1"/>
                </a:solidFill>
                <a:latin typeface="+mj-lt"/>
                <a:ea typeface="Calibri"/>
                <a:cs typeface="Calibri"/>
                <a:sym typeface="Calibri"/>
              </a:rPr>
              <a:t> 8: </a:t>
            </a:r>
            <a:r>
              <a:rPr lang="es-US" sz="1800" dirty="0">
                <a:solidFill>
                  <a:srgbClr val="000000"/>
                </a:solidFill>
                <a:effectLst/>
                <a:latin typeface="Arial" panose="020B0604020202020204" pitchFamily="34" charset="0"/>
                <a:ea typeface="Calibri" panose="020F0502020204030204" pitchFamily="34" charset="0"/>
                <a:cs typeface="Mangal" panose="02040503050203030202" pitchFamily="18" charset="0"/>
              </a:rPr>
              <a:t>De acuerdo con la jerarquía de control de peligros a la que se hace referencia en este curso de capacitación, los controles de ingeniería son </a:t>
            </a:r>
            <a:r>
              <a:rPr lang="es-US" sz="1800" b="1" dirty="0">
                <a:solidFill>
                  <a:srgbClr val="000000"/>
                </a:solidFill>
                <a:effectLst/>
                <a:latin typeface="Arial" panose="020B0604020202020204" pitchFamily="34" charset="0"/>
                <a:ea typeface="Calibri" panose="020F0502020204030204" pitchFamily="34" charset="0"/>
                <a:cs typeface="Mangal" panose="02040503050203030202" pitchFamily="18" charset="0"/>
              </a:rPr>
              <a:t>menos</a:t>
            </a:r>
            <a:r>
              <a:rPr lang="es-US" sz="1800" dirty="0">
                <a:solidFill>
                  <a:srgbClr val="000000"/>
                </a:solidFill>
                <a:effectLst/>
                <a:latin typeface="Arial" panose="020B0604020202020204" pitchFamily="34" charset="0"/>
                <a:ea typeface="Calibri" panose="020F0502020204030204" pitchFamily="34" charset="0"/>
                <a:cs typeface="Mangal" panose="02040503050203030202" pitchFamily="18" charset="0"/>
              </a:rPr>
              <a:t> eficaces que los PPE. </a:t>
            </a: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err="1">
                <a:solidFill>
                  <a:schemeClr val="dk1"/>
                </a:solidFill>
                <a:latin typeface="+mj-lt"/>
                <a:ea typeface="Calibri"/>
                <a:cs typeface="Calibri"/>
                <a:sym typeface="Calibri"/>
              </a:rPr>
              <a:t>Verdadero</a:t>
            </a:r>
            <a:r>
              <a:rPr lang="en-US" sz="1800" dirty="0">
                <a:solidFill>
                  <a:schemeClr val="dk1"/>
                </a:solidFill>
                <a:latin typeface="+mj-lt"/>
                <a:ea typeface="Calibri"/>
                <a:cs typeface="Calibri"/>
                <a:sym typeface="Calibri"/>
              </a:rPr>
              <a:t>.</a:t>
            </a:r>
            <a:endParaRPr sz="1800" dirty="0">
              <a:solidFill>
                <a:schemeClr val="dk1"/>
              </a:solidFill>
              <a:latin typeface="+mj-lt"/>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err="1">
                <a:solidFill>
                  <a:schemeClr val="dk1"/>
                </a:solidFill>
                <a:latin typeface="+mj-lt"/>
                <a:ea typeface="Calibri"/>
                <a:cs typeface="Calibri"/>
                <a:sym typeface="Calibri"/>
              </a:rPr>
              <a:t>Falso</a:t>
            </a:r>
            <a:r>
              <a:rPr lang="en-US" sz="1800" dirty="0">
                <a:solidFill>
                  <a:schemeClr val="dk1"/>
                </a:solidFill>
                <a:latin typeface="+mj-lt"/>
                <a:ea typeface="Calibri"/>
                <a:cs typeface="Calibri"/>
                <a:sym typeface="Calibri"/>
              </a:rPr>
              <a:t>.</a:t>
            </a: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lvl="0" indent="0" algn="l" rtl="0">
              <a:spcBef>
                <a:spcPts val="0"/>
              </a:spcBef>
              <a:spcAft>
                <a:spcPts val="0"/>
              </a:spcAft>
              <a:buNone/>
            </a:pPr>
            <a:endParaRPr dirty="0">
              <a:latin typeface="+mj-lt"/>
              <a:ea typeface="Calibri"/>
              <a:cs typeface="Calibri"/>
              <a:sym typeface="Calibri"/>
            </a:endParaRPr>
          </a:p>
        </p:txBody>
      </p:sp>
      <p:pic>
        <p:nvPicPr>
          <p:cNvPr id="9" name="Picture 8" descr="Módulo 4">
            <a:extLst>
              <a:ext uri="{FF2B5EF4-FFF2-40B4-BE49-F238E27FC236}">
                <a16:creationId xmlns:a16="http://schemas.microsoft.com/office/drawing/2014/main" id="{0445C8FE-D8CC-4913-8B18-D0C89EEE49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9600" y="5893828"/>
            <a:ext cx="3948209" cy="967699"/>
          </a:xfrm>
          <a:prstGeom prst="rect">
            <a:avLst/>
          </a:prstGeom>
        </p:spPr>
      </p:pic>
      <p:sp>
        <p:nvSpPr>
          <p:cNvPr id="2" name="Google Shape;102;p2">
            <a:extLst>
              <a:ext uri="{FF2B5EF4-FFF2-40B4-BE49-F238E27FC236}">
                <a16:creationId xmlns:a16="http://schemas.microsoft.com/office/drawing/2014/main" id="{B654F286-3550-7373-C8D1-E25097EBFF0D}"/>
              </a:ext>
            </a:extLst>
          </p:cNvPr>
          <p:cNvSpPr txBox="1"/>
          <p:nvPr/>
        </p:nvSpPr>
        <p:spPr>
          <a:xfrm>
            <a:off x="202630" y="5936571"/>
            <a:ext cx="7102842"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INVESTIGACIÓN DE ACCIDENTES: </a:t>
            </a:r>
            <a:br>
              <a:rPr lang="en-US" sz="2800" b="1" i="1" u="none" strike="noStrike" cap="none" dirty="0">
                <a:solidFill>
                  <a:schemeClr val="lt1"/>
                </a:solidFill>
                <a:latin typeface="Verdana"/>
                <a:ea typeface="Verdana"/>
                <a:cs typeface="Verdana"/>
                <a:sym typeface="Verdana"/>
              </a:rPr>
            </a:br>
            <a:r>
              <a:rPr lang="en-US" sz="2800" b="1" i="1" u="none" strike="noStrike" cap="none" dirty="0" err="1">
                <a:solidFill>
                  <a:schemeClr val="lt1"/>
                </a:solidFill>
                <a:latin typeface="Verdana"/>
                <a:ea typeface="Verdana"/>
                <a:cs typeface="Verdana"/>
                <a:sym typeface="Verdana"/>
              </a:rPr>
              <a:t>conclusión</a:t>
            </a:r>
            <a:endParaRPr sz="1400" b="0" i="0" u="none" strike="noStrike" cap="none" dirty="0">
              <a:solidFill>
                <a:srgbClr val="000000"/>
              </a:solidFill>
              <a:latin typeface="Arial"/>
              <a:ea typeface="Arial"/>
              <a:cs typeface="Arial"/>
              <a:sym typeface="Arial"/>
            </a:endParaRPr>
          </a:p>
        </p:txBody>
      </p:sp>
      <p:sp>
        <p:nvSpPr>
          <p:cNvPr id="3" name="Google Shape;621;gb3e8f5dbd0_0_48">
            <a:extLst>
              <a:ext uri="{FF2B5EF4-FFF2-40B4-BE49-F238E27FC236}">
                <a16:creationId xmlns:a16="http://schemas.microsoft.com/office/drawing/2014/main" id="{BCF50449-DB92-2DDA-F1B9-9EF24F8E9A62}"/>
              </a:ext>
            </a:extLst>
          </p:cNvPr>
          <p:cNvSpPr txBox="1">
            <a:spLocks noGrp="1"/>
          </p:cNvSpPr>
          <p:nvPr>
            <p:ph type="title" idx="4294967295"/>
          </p:nvPr>
        </p:nvSpPr>
        <p:spPr>
          <a:xfrm>
            <a:off x="259650" y="75535"/>
            <a:ext cx="11672700" cy="71240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3600" b="0" i="0" u="sng" strike="noStrike" kern="0" cap="none" spc="0" normalizeH="0" baseline="0" noProof="0" dirty="0">
                <a:ln>
                  <a:noFill/>
                </a:ln>
                <a:solidFill>
                  <a:schemeClr val="dk1"/>
                </a:solidFill>
                <a:effectLst/>
                <a:uLnTx/>
                <a:uFillTx/>
                <a:latin typeface="+mj-lt"/>
                <a:ea typeface="Calibri"/>
                <a:cs typeface="Calibri"/>
                <a:sym typeface="Calibri"/>
              </a:rPr>
              <a:t>INVESTIGACIÓN DE ACCIDENTES- CUESTIONARIO</a:t>
            </a:r>
          </a:p>
        </p:txBody>
      </p:sp>
    </p:spTree>
    <p:extLst>
      <p:ext uri="{BB962C8B-B14F-4D97-AF65-F5344CB8AC3E}">
        <p14:creationId xmlns:p14="http://schemas.microsoft.com/office/powerpoint/2010/main" val="310366684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gb3e8f5dbd0_0_48">
            <a:extLst>
              <a:ext uri="{C183D7F6-B498-43B3-948B-1728B52AA6E4}">
                <adec:decorative xmlns:adec="http://schemas.microsoft.com/office/drawing/2017/decorative" val="1"/>
              </a:ext>
            </a:extLst>
          </p:cNvPr>
          <p:cNvSpPr/>
          <p:nvPr/>
        </p:nvSpPr>
        <p:spPr>
          <a:xfrm>
            <a:off x="0" y="5857874"/>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4" name="Google Shape;624;gb3e8f5dbd0_0_48"/>
          <p:cNvSpPr txBox="1"/>
          <p:nvPr/>
        </p:nvSpPr>
        <p:spPr>
          <a:xfrm>
            <a:off x="531675" y="1059050"/>
            <a:ext cx="5798700" cy="4431600"/>
          </a:xfrm>
          <a:prstGeom prst="rect">
            <a:avLst/>
          </a:prstGeom>
          <a:noFill/>
          <a:ln>
            <a:noFill/>
          </a:ln>
        </p:spPr>
        <p:txBody>
          <a:bodyPr spcFirstLastPara="1" wrap="square" lIns="91425" tIns="91425" rIns="91425" bIns="91425" anchor="t" anchorCtr="0">
            <a:noAutofit/>
          </a:bodyPr>
          <a:lstStyle/>
          <a:p>
            <a:pPr>
              <a:buClr>
                <a:schemeClr val="dk1"/>
              </a:buClr>
              <a:buSzPts val="1100"/>
            </a:pPr>
            <a:r>
              <a:rPr lang="en-US" sz="1800" dirty="0" err="1">
                <a:solidFill>
                  <a:schemeClr val="dk1"/>
                </a:solidFill>
                <a:latin typeface="+mj-lt"/>
                <a:ea typeface="Calibri"/>
                <a:cs typeface="Calibri"/>
                <a:sym typeface="Calibri"/>
              </a:rPr>
              <a:t>Pregunta</a:t>
            </a:r>
            <a:r>
              <a:rPr lang="en-US" sz="1800" dirty="0">
                <a:solidFill>
                  <a:schemeClr val="dk1"/>
                </a:solidFill>
                <a:latin typeface="+mj-lt"/>
                <a:ea typeface="Calibri"/>
                <a:cs typeface="Calibri"/>
                <a:sym typeface="Calibri"/>
              </a:rPr>
              <a:t> 9: </a:t>
            </a:r>
            <a:r>
              <a:rPr lang="es-US" sz="1800" dirty="0">
                <a:solidFill>
                  <a:srgbClr val="000000"/>
                </a:solidFill>
                <a:effectLst/>
                <a:latin typeface="Arial" panose="020B0604020202020204" pitchFamily="34" charset="0"/>
                <a:ea typeface="Calibri" panose="020F0502020204030204" pitchFamily="34" charset="0"/>
                <a:cs typeface="Mangal" panose="02040503050203030202" pitchFamily="18" charset="0"/>
              </a:rPr>
              <a:t>Un análisis costo-beneficio ayuda a responder (seleccione todas las opciones que correspondan):</a:t>
            </a: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342900" marR="0" lvl="0" indent="-342900" fontAlgn="base">
              <a:lnSpc>
                <a:spcPct val="115000"/>
              </a:lnSpc>
              <a:spcBef>
                <a:spcPts val="0"/>
              </a:spcBef>
              <a:spcAft>
                <a:spcPts val="1000"/>
              </a:spcAft>
              <a:buFont typeface="+mj-lt"/>
              <a:buAutoNum type="alphaUcPeriod"/>
            </a:pPr>
            <a:r>
              <a:rPr lang="es-US" sz="1800" dirty="0">
                <a:solidFill>
                  <a:srgbClr val="000000"/>
                </a:solidFill>
                <a:effectLst/>
                <a:latin typeface="Arial" panose="020B0604020202020204" pitchFamily="34" charset="0"/>
                <a:ea typeface="Calibri" panose="020F0502020204030204" pitchFamily="34" charset="0"/>
                <a:cs typeface="Mangal" panose="02040503050203030202" pitchFamily="18" charset="0"/>
              </a:rPr>
              <a:t>Los costos potenciales para la empresa si no se soluciona la condición insegura.</a:t>
            </a:r>
            <a:endParaRPr sz="1800" dirty="0">
              <a:solidFill>
                <a:schemeClr val="dk1"/>
              </a:solidFill>
              <a:latin typeface="+mj-lt"/>
              <a:ea typeface="Calibri"/>
              <a:cs typeface="Calibri"/>
              <a:sym typeface="Calibri"/>
            </a:endParaRPr>
          </a:p>
          <a:p>
            <a:pPr marL="342900" marR="0" lvl="0" indent="-342900" fontAlgn="base">
              <a:lnSpc>
                <a:spcPct val="115000"/>
              </a:lnSpc>
              <a:spcBef>
                <a:spcPts val="0"/>
              </a:spcBef>
              <a:spcAft>
                <a:spcPts val="1000"/>
              </a:spcAft>
              <a:buFont typeface="+mj-lt"/>
              <a:buAutoNum type="alphaUcPeriod"/>
            </a:pPr>
            <a:r>
              <a:rPr lang="es-US" sz="1800" dirty="0">
                <a:solidFill>
                  <a:srgbClr val="000000"/>
                </a:solidFill>
                <a:effectLst/>
                <a:latin typeface="Arial" panose="020B0604020202020204" pitchFamily="34" charset="0"/>
                <a:ea typeface="Calibri" panose="020F0502020204030204" pitchFamily="34" charset="0"/>
                <a:cs typeface="Mangal" panose="02040503050203030202" pitchFamily="18" charset="0"/>
              </a:rPr>
              <a:t>Los costos potenciales para la empresa si se aborda la condición insegura.</a:t>
            </a:r>
            <a:endParaRPr lang="en-US" sz="1800" dirty="0">
              <a:solidFill>
                <a:schemeClr val="dk1"/>
              </a:solidFill>
              <a:latin typeface="+mj-lt"/>
              <a:ea typeface="Calibri"/>
              <a:cs typeface="Calibri"/>
              <a:sym typeface="Calibri"/>
            </a:endParaRPr>
          </a:p>
          <a:p>
            <a:pPr marL="342900" marR="0" lvl="0" indent="-342900" fontAlgn="base">
              <a:lnSpc>
                <a:spcPct val="115000"/>
              </a:lnSpc>
              <a:spcBef>
                <a:spcPts val="0"/>
              </a:spcBef>
              <a:spcAft>
                <a:spcPts val="1000"/>
              </a:spcAft>
              <a:buFont typeface="+mj-lt"/>
              <a:buAutoNum type="alphaUcPeriod"/>
            </a:pPr>
            <a:r>
              <a:rPr lang="es-US" sz="1800" dirty="0">
                <a:solidFill>
                  <a:srgbClr val="000000"/>
                </a:solidFill>
                <a:effectLst/>
                <a:latin typeface="Arial" panose="020B0604020202020204" pitchFamily="34" charset="0"/>
                <a:ea typeface="Calibri" panose="020F0502020204030204" pitchFamily="34" charset="0"/>
                <a:cs typeface="Mangal" panose="02040503050203030202" pitchFamily="18" charset="0"/>
              </a:rPr>
              <a:t>Cómo se amortizará la acción correctiva.</a:t>
            </a:r>
            <a:endParaRPr sz="1800" dirty="0">
              <a:solidFill>
                <a:schemeClr val="dk1"/>
              </a:solidFill>
              <a:latin typeface="+mj-lt"/>
              <a:ea typeface="Calibri"/>
              <a:cs typeface="Calibri"/>
              <a:sym typeface="Calibri"/>
            </a:endParaRPr>
          </a:p>
          <a:p>
            <a:pPr marL="0" lvl="0" indent="0" algn="l" rtl="0">
              <a:spcBef>
                <a:spcPts val="0"/>
              </a:spcBef>
              <a:spcAft>
                <a:spcPts val="0"/>
              </a:spcAft>
              <a:buNone/>
            </a:pPr>
            <a:endParaRPr dirty="0">
              <a:latin typeface="+mj-lt"/>
              <a:ea typeface="Calibri"/>
              <a:cs typeface="Calibri"/>
              <a:sym typeface="Calibri"/>
            </a:endParaRPr>
          </a:p>
        </p:txBody>
      </p:sp>
      <p:sp>
        <p:nvSpPr>
          <p:cNvPr id="625" name="Google Shape;625;gb3e8f5dbd0_0_48"/>
          <p:cNvSpPr txBox="1"/>
          <p:nvPr/>
        </p:nvSpPr>
        <p:spPr>
          <a:xfrm>
            <a:off x="6688450" y="1073075"/>
            <a:ext cx="5133000" cy="4389600"/>
          </a:xfrm>
          <a:prstGeom prst="rect">
            <a:avLst/>
          </a:prstGeom>
          <a:noFill/>
          <a:ln>
            <a:noFill/>
          </a:ln>
        </p:spPr>
        <p:txBody>
          <a:bodyPr spcFirstLastPara="1" wrap="square" lIns="91425" tIns="91425" rIns="91425" bIns="91425" anchor="t" anchorCtr="0">
            <a:noAutofit/>
          </a:bodyPr>
          <a:lstStyle/>
          <a:p>
            <a:pPr>
              <a:buClr>
                <a:schemeClr val="dk1"/>
              </a:buClr>
              <a:buSzPts val="1100"/>
            </a:pPr>
            <a:r>
              <a:rPr lang="en-US" sz="1800" dirty="0" err="1">
                <a:solidFill>
                  <a:schemeClr val="dk1"/>
                </a:solidFill>
                <a:latin typeface="+mj-lt"/>
                <a:ea typeface="Calibri"/>
                <a:cs typeface="Calibri"/>
                <a:sym typeface="Calibri"/>
              </a:rPr>
              <a:t>Pregunta</a:t>
            </a:r>
            <a:r>
              <a:rPr lang="en-US" sz="1800" dirty="0">
                <a:solidFill>
                  <a:schemeClr val="dk1"/>
                </a:solidFill>
                <a:latin typeface="+mj-lt"/>
                <a:ea typeface="Calibri"/>
                <a:cs typeface="Calibri"/>
                <a:sym typeface="Calibri"/>
              </a:rPr>
              <a:t> 10: </a:t>
            </a:r>
            <a:r>
              <a:rPr lang="es-US" sz="1800" dirty="0">
                <a:solidFill>
                  <a:srgbClr val="000000"/>
                </a:solidFill>
                <a:effectLst/>
                <a:latin typeface="Arial" panose="020B0604020202020204" pitchFamily="34" charset="0"/>
                <a:ea typeface="Calibri" panose="020F0502020204030204" pitchFamily="34" charset="0"/>
                <a:cs typeface="Mangal" panose="02040503050203030202" pitchFamily="18" charset="0"/>
              </a:rPr>
              <a:t>¿Cuáles son los 2 tipos de conclusiones sobre la causa raíz?</a:t>
            </a:r>
            <a:r>
              <a:rPr lang="en-US" sz="1800" dirty="0">
                <a:solidFill>
                  <a:schemeClr val="dk1"/>
                </a:solidFill>
                <a:latin typeface="+mj-lt"/>
                <a:ea typeface="Calibri"/>
                <a:cs typeface="Calibri"/>
                <a:sym typeface="Calibri"/>
              </a:rPr>
              <a:t> </a:t>
            </a: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342900" marR="0" lvl="0" indent="-342900" fontAlgn="base">
              <a:lnSpc>
                <a:spcPct val="115000"/>
              </a:lnSpc>
              <a:spcBef>
                <a:spcPts val="0"/>
              </a:spcBef>
              <a:spcAft>
                <a:spcPts val="1000"/>
              </a:spcAft>
              <a:buFont typeface="+mj-lt"/>
              <a:buAutoNum type="alphaUcPeriod"/>
            </a:pPr>
            <a:r>
              <a:rPr lang="es-US" sz="1800" dirty="0">
                <a:solidFill>
                  <a:srgbClr val="000000"/>
                </a:solidFill>
                <a:effectLst/>
                <a:latin typeface="Arial" panose="020B0604020202020204" pitchFamily="34" charset="0"/>
                <a:ea typeface="Calibri" panose="020F0502020204030204" pitchFamily="34" charset="0"/>
                <a:cs typeface="Mangal" panose="02040503050203030202" pitchFamily="18" charset="0"/>
              </a:rPr>
              <a:t>Directa y superficial.</a:t>
            </a:r>
            <a:endParaRPr sz="1800" dirty="0">
              <a:solidFill>
                <a:schemeClr val="dk1"/>
              </a:solidFill>
              <a:latin typeface="+mj-lt"/>
              <a:ea typeface="Calibri"/>
              <a:cs typeface="Calibri"/>
              <a:sym typeface="Calibri"/>
            </a:endParaRPr>
          </a:p>
          <a:p>
            <a:pPr marL="342900" marR="0" lvl="0" indent="-342900" fontAlgn="base">
              <a:lnSpc>
                <a:spcPct val="115000"/>
              </a:lnSpc>
              <a:spcBef>
                <a:spcPts val="0"/>
              </a:spcBef>
              <a:spcAft>
                <a:spcPts val="1000"/>
              </a:spcAft>
              <a:buFont typeface="+mj-lt"/>
              <a:buAutoNum type="alphaUcPeriod"/>
            </a:pPr>
            <a:r>
              <a:rPr lang="es-US" sz="1800" dirty="0">
                <a:solidFill>
                  <a:srgbClr val="000000"/>
                </a:solidFill>
                <a:effectLst/>
                <a:latin typeface="Arial" panose="020B0604020202020204" pitchFamily="34" charset="0"/>
                <a:ea typeface="Calibri" panose="020F0502020204030204" pitchFamily="34" charset="0"/>
                <a:cs typeface="Mangal" panose="02040503050203030202" pitchFamily="18" charset="0"/>
              </a:rPr>
              <a:t>Puesta en práctica y diseño.</a:t>
            </a:r>
            <a:endParaRPr lang="en-US" sz="1800" dirty="0">
              <a:solidFill>
                <a:schemeClr val="dk1"/>
              </a:solidFill>
              <a:latin typeface="+mj-lt"/>
              <a:ea typeface="Calibri"/>
              <a:cs typeface="Calibri"/>
              <a:sym typeface="Calibri"/>
            </a:endParaRPr>
          </a:p>
          <a:p>
            <a:pPr marL="342900" marR="0" lvl="0" indent="-342900" fontAlgn="base">
              <a:lnSpc>
                <a:spcPct val="115000"/>
              </a:lnSpc>
              <a:spcBef>
                <a:spcPts val="0"/>
              </a:spcBef>
              <a:spcAft>
                <a:spcPts val="1000"/>
              </a:spcAft>
              <a:buFont typeface="+mj-lt"/>
              <a:buAutoNum type="alphaUcPeriod"/>
            </a:pPr>
            <a:r>
              <a:rPr lang="es-US" sz="1800" dirty="0">
                <a:solidFill>
                  <a:srgbClr val="000000"/>
                </a:solidFill>
                <a:effectLst/>
                <a:latin typeface="Arial" panose="020B0604020202020204" pitchFamily="34" charset="0"/>
                <a:ea typeface="Calibri" panose="020F0502020204030204" pitchFamily="34" charset="0"/>
                <a:cs typeface="Mangal" panose="02040503050203030202" pitchFamily="18" charset="0"/>
              </a:rPr>
              <a:t>Contexto y descripción.</a:t>
            </a:r>
            <a:endParaRPr lang="en-US" sz="1800" dirty="0">
              <a:solidFill>
                <a:schemeClr val="dk1"/>
              </a:solidFill>
              <a:latin typeface="+mj-lt"/>
              <a:ea typeface="Calibri"/>
              <a:cs typeface="Calibri"/>
              <a:sym typeface="Calibri"/>
            </a:endParaRPr>
          </a:p>
          <a:p>
            <a:pPr marL="342900" marR="0" lvl="0" indent="-342900" fontAlgn="base">
              <a:lnSpc>
                <a:spcPct val="115000"/>
              </a:lnSpc>
              <a:spcBef>
                <a:spcPts val="0"/>
              </a:spcBef>
              <a:spcAft>
                <a:spcPts val="1000"/>
              </a:spcAft>
              <a:buFont typeface="+mj-lt"/>
              <a:buAutoNum type="alphaUcPeriod"/>
            </a:pPr>
            <a:r>
              <a:rPr lang="es-US" sz="1800" dirty="0">
                <a:solidFill>
                  <a:srgbClr val="000000"/>
                </a:solidFill>
                <a:effectLst/>
                <a:latin typeface="Arial" panose="020B0604020202020204" pitchFamily="34" charset="0"/>
                <a:ea typeface="Calibri" panose="020F0502020204030204" pitchFamily="34" charset="0"/>
                <a:cs typeface="Mangal" panose="02040503050203030202" pitchFamily="18" charset="0"/>
              </a:rPr>
              <a:t>Costos y beneficios</a:t>
            </a:r>
            <a:r>
              <a:rPr lang="en-US" sz="1800" dirty="0">
                <a:latin typeface="Calibri" panose="020F0502020204030204" pitchFamily="34" charset="0"/>
                <a:ea typeface="Calibri" panose="020F0502020204030204" pitchFamily="34" charset="0"/>
                <a:cs typeface="Mangal" panose="02040503050203030202" pitchFamily="18" charset="0"/>
              </a:rPr>
              <a:t>.</a:t>
            </a: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lvl="0" indent="0" algn="l" rtl="0">
              <a:spcBef>
                <a:spcPts val="0"/>
              </a:spcBef>
              <a:spcAft>
                <a:spcPts val="0"/>
              </a:spcAft>
              <a:buNone/>
            </a:pPr>
            <a:endParaRPr dirty="0">
              <a:latin typeface="+mj-lt"/>
              <a:ea typeface="Calibri"/>
              <a:cs typeface="Calibri"/>
              <a:sym typeface="Calibri"/>
            </a:endParaRPr>
          </a:p>
        </p:txBody>
      </p:sp>
      <p:pic>
        <p:nvPicPr>
          <p:cNvPr id="9" name="Picture 8" descr="Módulo 4">
            <a:extLst>
              <a:ext uri="{FF2B5EF4-FFF2-40B4-BE49-F238E27FC236}">
                <a16:creationId xmlns:a16="http://schemas.microsoft.com/office/drawing/2014/main" id="{0445C8FE-D8CC-4913-8B18-D0C89EEE49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9600" y="5893828"/>
            <a:ext cx="3948209" cy="967699"/>
          </a:xfrm>
          <a:prstGeom prst="rect">
            <a:avLst/>
          </a:prstGeom>
        </p:spPr>
      </p:pic>
      <p:sp>
        <p:nvSpPr>
          <p:cNvPr id="2" name="Google Shape;102;p2">
            <a:extLst>
              <a:ext uri="{FF2B5EF4-FFF2-40B4-BE49-F238E27FC236}">
                <a16:creationId xmlns:a16="http://schemas.microsoft.com/office/drawing/2014/main" id="{87C75DE8-E881-8B6B-20B2-759B5CBFC304}"/>
              </a:ext>
            </a:extLst>
          </p:cNvPr>
          <p:cNvSpPr txBox="1"/>
          <p:nvPr/>
        </p:nvSpPr>
        <p:spPr>
          <a:xfrm>
            <a:off x="202630" y="5936571"/>
            <a:ext cx="7102842"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INVESTIGACIÓN DE ACCIDENTES: </a:t>
            </a:r>
            <a:br>
              <a:rPr lang="en-US" sz="2800" b="1" i="1" u="none" strike="noStrike" cap="none" dirty="0">
                <a:solidFill>
                  <a:schemeClr val="lt1"/>
                </a:solidFill>
                <a:latin typeface="Verdana"/>
                <a:ea typeface="Verdana"/>
                <a:cs typeface="Verdana"/>
                <a:sym typeface="Verdana"/>
              </a:rPr>
            </a:br>
            <a:r>
              <a:rPr lang="en-US" sz="2800" b="1" i="1" u="none" strike="noStrike" cap="none" dirty="0" err="1">
                <a:solidFill>
                  <a:schemeClr val="lt1"/>
                </a:solidFill>
                <a:latin typeface="Verdana"/>
                <a:ea typeface="Verdana"/>
                <a:cs typeface="Verdana"/>
                <a:sym typeface="Verdana"/>
              </a:rPr>
              <a:t>conclusión</a:t>
            </a:r>
            <a:endParaRPr sz="1400" b="0" i="0" u="none" strike="noStrike" cap="none" dirty="0">
              <a:solidFill>
                <a:srgbClr val="000000"/>
              </a:solidFill>
              <a:latin typeface="Arial"/>
              <a:ea typeface="Arial"/>
              <a:cs typeface="Arial"/>
              <a:sym typeface="Arial"/>
            </a:endParaRPr>
          </a:p>
        </p:txBody>
      </p:sp>
      <p:sp>
        <p:nvSpPr>
          <p:cNvPr id="3" name="Google Shape;621;gb3e8f5dbd0_0_48">
            <a:extLst>
              <a:ext uri="{FF2B5EF4-FFF2-40B4-BE49-F238E27FC236}">
                <a16:creationId xmlns:a16="http://schemas.microsoft.com/office/drawing/2014/main" id="{39BBC79C-881A-F8B4-6D1C-37774DA4ABEA}"/>
              </a:ext>
            </a:extLst>
          </p:cNvPr>
          <p:cNvSpPr txBox="1">
            <a:spLocks noGrp="1"/>
          </p:cNvSpPr>
          <p:nvPr>
            <p:ph type="title" idx="4294967295"/>
          </p:nvPr>
        </p:nvSpPr>
        <p:spPr>
          <a:xfrm>
            <a:off x="259650" y="75535"/>
            <a:ext cx="11672700" cy="71240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3600" b="0" i="0" u="sng" strike="noStrike" kern="0" cap="none" spc="0" normalizeH="0" baseline="0" noProof="0" dirty="0">
                <a:ln>
                  <a:noFill/>
                </a:ln>
                <a:solidFill>
                  <a:schemeClr val="dk1"/>
                </a:solidFill>
                <a:effectLst/>
                <a:uLnTx/>
                <a:uFillTx/>
                <a:latin typeface="+mj-lt"/>
                <a:ea typeface="Calibri"/>
                <a:cs typeface="Calibri"/>
                <a:sym typeface="Calibri"/>
              </a:rPr>
              <a:t>INVESTIGACIÓN DE ACCIDENTES- CUESTIONARIO</a:t>
            </a:r>
          </a:p>
        </p:txBody>
      </p:sp>
    </p:spTree>
    <p:extLst>
      <p:ext uri="{BB962C8B-B14F-4D97-AF65-F5344CB8AC3E}">
        <p14:creationId xmlns:p14="http://schemas.microsoft.com/office/powerpoint/2010/main" val="73995409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Google Shape;675;gafa52f6668_0_0">
            <a:extLst>
              <a:ext uri="{C183D7F6-B498-43B3-948B-1728B52AA6E4}">
                <adec:decorative xmlns:adec="http://schemas.microsoft.com/office/drawing/2017/decorative" val="1"/>
              </a:ext>
            </a:extLst>
          </p:cNvPr>
          <p:cNvSpPr/>
          <p:nvPr/>
        </p:nvSpPr>
        <p:spPr>
          <a:xfrm>
            <a:off x="0" y="5857874"/>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79" name="Google Shape;679;gafa52f6668_0_0"/>
          <p:cNvSpPr txBox="1"/>
          <p:nvPr/>
        </p:nvSpPr>
        <p:spPr>
          <a:xfrm>
            <a:off x="531675" y="1876228"/>
            <a:ext cx="5798700" cy="3614421"/>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chemeClr val="dk1"/>
              </a:buClr>
              <a:buSzPts val="1800"/>
              <a:buFont typeface="+mj-lt"/>
              <a:buAutoNum type="arabicParenR"/>
            </a:pPr>
            <a:r>
              <a:rPr lang="en-US" sz="1800" dirty="0">
                <a:solidFill>
                  <a:schemeClr val="dk1"/>
                </a:solidFill>
                <a:latin typeface="+mj-lt"/>
                <a:ea typeface="Calibri"/>
                <a:cs typeface="Calibri"/>
                <a:sym typeface="Calibri"/>
              </a:rPr>
              <a:t>B</a:t>
            </a:r>
            <a:endParaRPr sz="1800" dirty="0">
              <a:solidFill>
                <a:schemeClr val="dk1"/>
              </a:solidFill>
              <a:latin typeface="+mj-lt"/>
              <a:ea typeface="Calibri"/>
              <a:cs typeface="Calibri"/>
              <a:sym typeface="Calibri"/>
            </a:endParaRPr>
          </a:p>
          <a:p>
            <a:pPr marL="342900" lvl="0" indent="-342900" algn="l" rtl="0">
              <a:spcBef>
                <a:spcPts val="0"/>
              </a:spcBef>
              <a:spcAft>
                <a:spcPts val="0"/>
              </a:spcAft>
              <a:buFont typeface="+mj-lt"/>
              <a:buAutoNum type="arabicParenR"/>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rabicParenR"/>
            </a:pPr>
            <a:r>
              <a:rPr lang="en-US" sz="1800" dirty="0">
                <a:solidFill>
                  <a:schemeClr val="dk1"/>
                </a:solidFill>
                <a:latin typeface="+mj-lt"/>
                <a:ea typeface="Calibri"/>
                <a:cs typeface="Calibri"/>
                <a:sym typeface="Calibri"/>
              </a:rPr>
              <a:t>A</a:t>
            </a:r>
            <a:endParaRPr sz="1800" dirty="0">
              <a:solidFill>
                <a:schemeClr val="dk1"/>
              </a:solidFill>
              <a:latin typeface="+mj-lt"/>
              <a:ea typeface="Calibri"/>
              <a:cs typeface="Calibri"/>
              <a:sym typeface="Calibri"/>
            </a:endParaRPr>
          </a:p>
          <a:p>
            <a:pPr marL="342900" lvl="0" indent="-342900" algn="l" rtl="0">
              <a:spcBef>
                <a:spcPts val="0"/>
              </a:spcBef>
              <a:spcAft>
                <a:spcPts val="0"/>
              </a:spcAft>
              <a:buFont typeface="+mj-lt"/>
              <a:buAutoNum type="arabicParenR"/>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rabicParenR"/>
            </a:pPr>
            <a:r>
              <a:rPr lang="en-US" sz="1800" dirty="0">
                <a:solidFill>
                  <a:schemeClr val="dk1"/>
                </a:solidFill>
                <a:latin typeface="+mj-lt"/>
                <a:ea typeface="Calibri"/>
                <a:cs typeface="Calibri"/>
                <a:sym typeface="Calibri"/>
              </a:rPr>
              <a:t>A, B, C</a:t>
            </a:r>
            <a:endParaRPr sz="1800" dirty="0">
              <a:solidFill>
                <a:schemeClr val="dk1"/>
              </a:solidFill>
              <a:latin typeface="+mj-lt"/>
              <a:ea typeface="Calibri"/>
              <a:cs typeface="Calibri"/>
              <a:sym typeface="Calibri"/>
            </a:endParaRPr>
          </a:p>
          <a:p>
            <a:pPr marL="342900" lvl="0" indent="-342900" algn="l" rtl="0">
              <a:spcBef>
                <a:spcPts val="0"/>
              </a:spcBef>
              <a:spcAft>
                <a:spcPts val="0"/>
              </a:spcAft>
              <a:buFont typeface="+mj-lt"/>
              <a:buAutoNum type="arabicParenR"/>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rabicParenR"/>
            </a:pPr>
            <a:r>
              <a:rPr lang="en-US" sz="1800" dirty="0">
                <a:solidFill>
                  <a:schemeClr val="dk1"/>
                </a:solidFill>
                <a:latin typeface="+mj-lt"/>
                <a:ea typeface="Calibri"/>
                <a:cs typeface="Calibri"/>
                <a:sym typeface="Calibri"/>
              </a:rPr>
              <a:t>C</a:t>
            </a:r>
            <a:endParaRPr sz="1800" dirty="0">
              <a:solidFill>
                <a:schemeClr val="dk1"/>
              </a:solidFill>
              <a:latin typeface="+mj-lt"/>
              <a:ea typeface="Calibri"/>
              <a:cs typeface="Calibri"/>
              <a:sym typeface="Calibri"/>
            </a:endParaRPr>
          </a:p>
          <a:p>
            <a:pPr marL="342900" lvl="0" indent="-342900" algn="l" rtl="0">
              <a:spcBef>
                <a:spcPts val="0"/>
              </a:spcBef>
              <a:spcAft>
                <a:spcPts val="0"/>
              </a:spcAft>
              <a:buFont typeface="+mj-lt"/>
              <a:buAutoNum type="arabicParenR"/>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rabicParenR"/>
            </a:pPr>
            <a:r>
              <a:rPr lang="en-US" sz="1800" dirty="0">
                <a:solidFill>
                  <a:schemeClr val="dk1"/>
                </a:solidFill>
                <a:latin typeface="+mj-lt"/>
                <a:ea typeface="Calibri"/>
                <a:cs typeface="Calibri"/>
                <a:sym typeface="Calibri"/>
              </a:rPr>
              <a:t>B</a:t>
            </a:r>
            <a:endParaRPr sz="1800" dirty="0">
              <a:solidFill>
                <a:schemeClr val="dk1"/>
              </a:solidFill>
              <a:latin typeface="+mj-lt"/>
              <a:ea typeface="Calibri"/>
              <a:cs typeface="Calibri"/>
              <a:sym typeface="Calibri"/>
            </a:endParaRPr>
          </a:p>
          <a:p>
            <a:pPr marL="342900" lvl="0" indent="-342900" algn="l" rtl="0">
              <a:spcBef>
                <a:spcPts val="0"/>
              </a:spcBef>
              <a:spcAft>
                <a:spcPts val="0"/>
              </a:spcAft>
              <a:buFont typeface="+mj-lt"/>
              <a:buAutoNum type="arabicParenR"/>
            </a:pPr>
            <a:endParaRPr sz="1800" dirty="0">
              <a:solidFill>
                <a:schemeClr val="dk1"/>
              </a:solidFill>
              <a:latin typeface="+mj-lt"/>
              <a:ea typeface="Calibri"/>
              <a:cs typeface="Calibri"/>
              <a:sym typeface="Calibri"/>
            </a:endParaRPr>
          </a:p>
        </p:txBody>
      </p:sp>
      <p:sp>
        <p:nvSpPr>
          <p:cNvPr id="680" name="Google Shape;680;gafa52f6668_0_0"/>
          <p:cNvSpPr txBox="1"/>
          <p:nvPr/>
        </p:nvSpPr>
        <p:spPr>
          <a:xfrm>
            <a:off x="6688450" y="1848255"/>
            <a:ext cx="5133000" cy="361442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chemeClr val="dk1"/>
              </a:buClr>
              <a:buSzPts val="1800"/>
              <a:buFont typeface="+mj-lt"/>
              <a:buAutoNum type="arabicParenR" startAt="6"/>
            </a:pPr>
            <a:r>
              <a:rPr lang="en-US" sz="1800" dirty="0">
                <a:solidFill>
                  <a:schemeClr val="dk1"/>
                </a:solidFill>
                <a:latin typeface="+mj-lt"/>
                <a:ea typeface="Calibri"/>
                <a:cs typeface="Calibri"/>
                <a:sym typeface="Calibri"/>
              </a:rPr>
              <a:t>A</a:t>
            </a:r>
          </a:p>
          <a:p>
            <a:pPr marL="342900" lvl="0" indent="-342900" algn="l" rtl="0">
              <a:spcBef>
                <a:spcPts val="0"/>
              </a:spcBef>
              <a:spcAft>
                <a:spcPts val="0"/>
              </a:spcAft>
              <a:buFont typeface="+mj-lt"/>
              <a:buAutoNum type="arabicParenR" startAt="6"/>
            </a:pPr>
            <a:endParaRPr lang="en-US"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rabicParenR" startAt="6"/>
            </a:pPr>
            <a:r>
              <a:rPr lang="en-US" sz="1800" dirty="0">
                <a:solidFill>
                  <a:schemeClr val="dk1"/>
                </a:solidFill>
                <a:latin typeface="+mj-lt"/>
                <a:ea typeface="Calibri"/>
                <a:cs typeface="Calibri"/>
                <a:sym typeface="Calibri"/>
              </a:rPr>
              <a:t>C</a:t>
            </a:r>
          </a:p>
          <a:p>
            <a:pPr marL="342900" lvl="0" indent="-342900" algn="l" rtl="0">
              <a:spcBef>
                <a:spcPts val="0"/>
              </a:spcBef>
              <a:spcAft>
                <a:spcPts val="0"/>
              </a:spcAft>
              <a:buFont typeface="+mj-lt"/>
              <a:buAutoNum type="arabicParenR" startAt="6"/>
            </a:pPr>
            <a:endParaRPr lang="en-US"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rabicParenR" startAt="6"/>
            </a:pPr>
            <a:r>
              <a:rPr lang="en-US" sz="1800" dirty="0">
                <a:solidFill>
                  <a:schemeClr val="dk1"/>
                </a:solidFill>
                <a:latin typeface="+mj-lt"/>
                <a:ea typeface="Calibri"/>
                <a:cs typeface="Calibri"/>
                <a:sym typeface="Calibri"/>
              </a:rPr>
              <a:t>B</a:t>
            </a:r>
          </a:p>
          <a:p>
            <a:pPr marL="342900" lvl="0" indent="-342900" algn="l" rtl="0">
              <a:spcBef>
                <a:spcPts val="0"/>
              </a:spcBef>
              <a:spcAft>
                <a:spcPts val="0"/>
              </a:spcAft>
              <a:buFont typeface="+mj-lt"/>
              <a:buAutoNum type="arabicParenR" startAt="6"/>
            </a:pPr>
            <a:endParaRPr lang="en-US" sz="1800" dirty="0">
              <a:latin typeface="+mj-lt"/>
              <a:ea typeface="Calibri"/>
              <a:cs typeface="Calibri"/>
              <a:sym typeface="Calibri"/>
            </a:endParaRPr>
          </a:p>
          <a:p>
            <a:pPr lvl="0" algn="l" rtl="0">
              <a:spcBef>
                <a:spcPts val="0"/>
              </a:spcBef>
              <a:spcAft>
                <a:spcPts val="0"/>
              </a:spcAft>
            </a:pPr>
            <a:r>
              <a:rPr lang="en-US" sz="1800" dirty="0">
                <a:latin typeface="+mj-lt"/>
                <a:ea typeface="Calibri"/>
                <a:cs typeface="Calibri"/>
                <a:sym typeface="Calibri"/>
              </a:rPr>
              <a:t>  9)  A, B, C</a:t>
            </a:r>
            <a:endParaRPr sz="1800" dirty="0">
              <a:latin typeface="+mj-lt"/>
              <a:ea typeface="Calibri"/>
              <a:cs typeface="Calibri"/>
              <a:sym typeface="Calibri"/>
            </a:endParaRPr>
          </a:p>
          <a:p>
            <a:pPr marL="342900" lvl="0" indent="-342900" algn="l" rtl="0">
              <a:spcBef>
                <a:spcPts val="0"/>
              </a:spcBef>
              <a:spcAft>
                <a:spcPts val="0"/>
              </a:spcAft>
              <a:buFont typeface="+mj-lt"/>
              <a:buAutoNum type="arabicParenR" startAt="6"/>
            </a:pPr>
            <a:endParaRPr sz="1800" dirty="0">
              <a:latin typeface="+mj-lt"/>
              <a:ea typeface="Calibri"/>
              <a:cs typeface="Calibri"/>
              <a:sym typeface="Calibri"/>
            </a:endParaRPr>
          </a:p>
          <a:p>
            <a:pPr lvl="0" algn="l" rtl="0">
              <a:spcBef>
                <a:spcPts val="0"/>
              </a:spcBef>
              <a:spcAft>
                <a:spcPts val="0"/>
              </a:spcAft>
            </a:pPr>
            <a:r>
              <a:rPr lang="en-US" sz="1800" dirty="0">
                <a:latin typeface="+mj-lt"/>
                <a:ea typeface="Calibri"/>
                <a:cs typeface="Calibri"/>
                <a:sym typeface="Calibri"/>
              </a:rPr>
              <a:t>10) B</a:t>
            </a:r>
          </a:p>
          <a:p>
            <a:pPr lvl="0" algn="l" rtl="0">
              <a:spcBef>
                <a:spcPts val="0"/>
              </a:spcBef>
              <a:spcAft>
                <a:spcPts val="0"/>
              </a:spcAft>
            </a:pPr>
            <a:endParaRPr lang="en-US" sz="1800" dirty="0">
              <a:latin typeface="+mj-lt"/>
              <a:ea typeface="Calibri"/>
              <a:cs typeface="Calibri"/>
              <a:sym typeface="Calibri"/>
            </a:endParaRPr>
          </a:p>
          <a:p>
            <a:pPr lvl="0" algn="l" rtl="0">
              <a:spcBef>
                <a:spcPts val="0"/>
              </a:spcBef>
              <a:spcAft>
                <a:spcPts val="0"/>
              </a:spcAft>
            </a:pPr>
            <a:r>
              <a:rPr lang="en-US" sz="1800" dirty="0">
                <a:latin typeface="+mj-lt"/>
                <a:ea typeface="Calibri"/>
                <a:cs typeface="Calibri"/>
                <a:sym typeface="Calibri"/>
              </a:rPr>
              <a:t> </a:t>
            </a:r>
            <a:endParaRPr sz="1800" dirty="0">
              <a:latin typeface="+mj-lt"/>
              <a:ea typeface="Calibri"/>
              <a:cs typeface="Calibri"/>
              <a:sym typeface="Calibri"/>
            </a:endParaRPr>
          </a:p>
        </p:txBody>
      </p:sp>
      <p:pic>
        <p:nvPicPr>
          <p:cNvPr id="10" name="Picture 9" descr="Módulo 4">
            <a:extLst>
              <a:ext uri="{FF2B5EF4-FFF2-40B4-BE49-F238E27FC236}">
                <a16:creationId xmlns:a16="http://schemas.microsoft.com/office/drawing/2014/main" id="{B1CC0872-8C77-40EE-B6AA-3085C88CBF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9600" y="5893828"/>
            <a:ext cx="3948209" cy="967699"/>
          </a:xfrm>
          <a:prstGeom prst="rect">
            <a:avLst/>
          </a:prstGeom>
        </p:spPr>
      </p:pic>
      <p:sp>
        <p:nvSpPr>
          <p:cNvPr id="2" name="Google Shape;102;p2">
            <a:extLst>
              <a:ext uri="{FF2B5EF4-FFF2-40B4-BE49-F238E27FC236}">
                <a16:creationId xmlns:a16="http://schemas.microsoft.com/office/drawing/2014/main" id="{2D2D39AE-BA9C-AB66-2A04-01A861F16198}"/>
              </a:ext>
            </a:extLst>
          </p:cNvPr>
          <p:cNvSpPr txBox="1"/>
          <p:nvPr/>
        </p:nvSpPr>
        <p:spPr>
          <a:xfrm>
            <a:off x="202630" y="5936571"/>
            <a:ext cx="7102842"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INVESTIGACIÓN DE ACCIDENTES: </a:t>
            </a:r>
            <a:br>
              <a:rPr lang="en-US" sz="2800" b="1" i="1" u="none" strike="noStrike" cap="none" dirty="0">
                <a:solidFill>
                  <a:schemeClr val="lt1"/>
                </a:solidFill>
                <a:latin typeface="Verdana"/>
                <a:ea typeface="Verdana"/>
                <a:cs typeface="Verdana"/>
                <a:sym typeface="Verdana"/>
              </a:rPr>
            </a:br>
            <a:r>
              <a:rPr lang="en-US" sz="2800" b="1" i="1" u="none" strike="noStrike" cap="none" dirty="0" err="1">
                <a:solidFill>
                  <a:schemeClr val="lt1"/>
                </a:solidFill>
                <a:latin typeface="Verdana"/>
                <a:ea typeface="Verdana"/>
                <a:cs typeface="Verdana"/>
                <a:sym typeface="Verdana"/>
              </a:rPr>
              <a:t>conclusión</a:t>
            </a:r>
            <a:endParaRPr sz="1400" b="0" i="0" u="none" strike="noStrike" cap="none" dirty="0">
              <a:solidFill>
                <a:srgbClr val="000000"/>
              </a:solidFill>
              <a:latin typeface="Arial"/>
              <a:ea typeface="Arial"/>
              <a:cs typeface="Arial"/>
              <a:sym typeface="Arial"/>
            </a:endParaRPr>
          </a:p>
        </p:txBody>
      </p:sp>
      <p:sp>
        <p:nvSpPr>
          <p:cNvPr id="7" name="Google Shape;621;gb3e8f5dbd0_0_48">
            <a:extLst>
              <a:ext uri="{FF2B5EF4-FFF2-40B4-BE49-F238E27FC236}">
                <a16:creationId xmlns:a16="http://schemas.microsoft.com/office/drawing/2014/main" id="{2C41D3C1-933F-9529-B341-DB12E9881267}"/>
              </a:ext>
            </a:extLst>
          </p:cNvPr>
          <p:cNvSpPr txBox="1">
            <a:spLocks noGrp="1"/>
          </p:cNvSpPr>
          <p:nvPr>
            <p:ph type="title" idx="4294967295"/>
          </p:nvPr>
        </p:nvSpPr>
        <p:spPr>
          <a:xfrm>
            <a:off x="259650" y="75534"/>
            <a:ext cx="11672700" cy="1377522"/>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s-ES" sz="3600" b="0" i="0" u="sng" strike="noStrike" kern="0" cap="none" spc="0" normalizeH="0" baseline="0" noProof="0" dirty="0">
                <a:ln>
                  <a:noFill/>
                </a:ln>
                <a:solidFill>
                  <a:schemeClr val="dk1"/>
                </a:solidFill>
                <a:effectLst/>
                <a:uLnTx/>
                <a:uFillTx/>
                <a:latin typeface="+mj-lt"/>
                <a:ea typeface="Calibri"/>
                <a:cs typeface="Calibri"/>
                <a:sym typeface="Calibri"/>
              </a:rPr>
              <a:t>INVESTIGACIÓN DE ACCIDENTES- </a:t>
            </a:r>
            <a:br>
              <a:rPr kumimoji="0" lang="es-ES" sz="3600" b="0" i="0" u="sng" strike="noStrike" kern="0" cap="none" spc="0" normalizeH="0" baseline="0" noProof="0" dirty="0">
                <a:ln>
                  <a:noFill/>
                </a:ln>
                <a:solidFill>
                  <a:schemeClr val="dk1"/>
                </a:solidFill>
                <a:effectLst/>
                <a:uLnTx/>
                <a:uFillTx/>
                <a:latin typeface="+mj-lt"/>
                <a:ea typeface="Calibri"/>
                <a:cs typeface="Calibri"/>
                <a:sym typeface="Calibri"/>
              </a:rPr>
            </a:br>
            <a:r>
              <a:rPr kumimoji="0" lang="es-ES" sz="3600" b="0" i="0" u="sng" strike="noStrike" kern="0" cap="none" spc="0" normalizeH="0" baseline="0" noProof="0" dirty="0">
                <a:ln>
                  <a:noFill/>
                </a:ln>
                <a:solidFill>
                  <a:schemeClr val="dk1"/>
                </a:solidFill>
                <a:effectLst/>
                <a:uLnTx/>
                <a:uFillTx/>
                <a:latin typeface="+mj-lt"/>
                <a:ea typeface="Calibri"/>
                <a:cs typeface="Calibri"/>
                <a:sym typeface="Calibri"/>
              </a:rPr>
              <a:t>RESPUESTAS DE CUESTIONARIO</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kumimoji="0" lang="es-ES" sz="4000" b="0" i="0" u="none" strike="noStrike" kern="0" cap="none" spc="0" normalizeH="0" baseline="0" noProof="0" dirty="0">
              <a:ln>
                <a:noFill/>
              </a:ln>
              <a:solidFill>
                <a:schemeClr val="dk1"/>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kumimoji="0" lang="es-ES" sz="4000" b="0" i="0" u="none" strike="noStrike" kern="0" cap="none" spc="0" normalizeH="0" baseline="0" noProof="0" dirty="0">
              <a:ln>
                <a:noFill/>
              </a:ln>
              <a:solidFill>
                <a:schemeClr val="dk1"/>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lang="es-ES" sz="4000" b="0" i="0" u="none" strike="noStrike" kern="0" cap="none" spc="0" normalizeH="0" baseline="0" noProof="0" dirty="0">
              <a:ln>
                <a:noFill/>
              </a:ln>
              <a:solidFill>
                <a:schemeClr val="dk1"/>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2100"/>
              <a:buFont typeface="Arial"/>
              <a:buNone/>
              <a:tabLst/>
              <a:defRPr/>
            </a:pPr>
            <a:endParaRPr kumimoji="0" lang="es-ES" sz="4000" b="0" i="0" u="none" strike="noStrike" kern="0" cap="none" spc="0" normalizeH="0" baseline="0" noProof="0" dirty="0">
              <a:ln>
                <a:noFill/>
              </a:ln>
              <a:solidFill>
                <a:schemeClr val="dk1"/>
              </a:solidFill>
              <a:effectLst/>
              <a:uLnTx/>
              <a:uFillTx/>
              <a:latin typeface="Calibri"/>
              <a:ea typeface="Calibri"/>
              <a:cs typeface="Calibri"/>
              <a:sym typeface="Calibri"/>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Google Shape;686;gaabb6530bf_0_8">
            <a:extLst>
              <a:ext uri="{C183D7F6-B498-43B3-948B-1728B52AA6E4}">
                <adec:decorative xmlns:adec="http://schemas.microsoft.com/office/drawing/2017/decorative" val="1"/>
              </a:ext>
            </a:extLst>
          </p:cNvPr>
          <p:cNvSpPr/>
          <p:nvPr/>
        </p:nvSpPr>
        <p:spPr>
          <a:xfrm>
            <a:off x="0" y="5857874"/>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87" name="Google Shape;687;gaabb6530bf_0_8"/>
          <p:cNvSpPr txBox="1"/>
          <p:nvPr/>
        </p:nvSpPr>
        <p:spPr>
          <a:xfrm>
            <a:off x="5558950" y="907300"/>
            <a:ext cx="6589200" cy="252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dirty="0">
                <a:solidFill>
                  <a:schemeClr val="dk1"/>
                </a:solidFill>
                <a:latin typeface="+mj-lt"/>
                <a:ea typeface="Calibri"/>
                <a:cs typeface="Calibri"/>
                <a:sym typeface="Calibri"/>
              </a:rPr>
              <a:t>Un </a:t>
            </a:r>
            <a:r>
              <a:rPr lang="en-US" dirty="0" err="1">
                <a:solidFill>
                  <a:schemeClr val="dk1"/>
                </a:solidFill>
                <a:latin typeface="+mj-lt"/>
                <a:ea typeface="Calibri"/>
                <a:cs typeface="Calibri"/>
                <a:sym typeface="Calibri"/>
              </a:rPr>
              <a:t>recurso</a:t>
            </a:r>
            <a:r>
              <a:rPr lang="en-US" dirty="0">
                <a:solidFill>
                  <a:schemeClr val="dk1"/>
                </a:solidFill>
                <a:latin typeface="+mj-lt"/>
                <a:ea typeface="Calibri"/>
                <a:cs typeface="Calibri"/>
                <a:sym typeface="Calibri"/>
              </a:rPr>
              <a:t> </a:t>
            </a:r>
            <a:r>
              <a:rPr lang="en-US" dirty="0" err="1">
                <a:solidFill>
                  <a:schemeClr val="dk1"/>
                </a:solidFill>
                <a:latin typeface="+mj-lt"/>
                <a:ea typeface="Calibri"/>
                <a:cs typeface="Calibri"/>
                <a:sym typeface="Calibri"/>
              </a:rPr>
              <a:t>excelente</a:t>
            </a:r>
            <a:r>
              <a:rPr lang="en-US" dirty="0">
                <a:solidFill>
                  <a:schemeClr val="dk1"/>
                </a:solidFill>
                <a:latin typeface="+mj-lt"/>
                <a:ea typeface="Calibri"/>
                <a:cs typeface="Calibri"/>
                <a:sym typeface="Calibri"/>
              </a:rPr>
              <a:t> que </a:t>
            </a:r>
            <a:r>
              <a:rPr lang="en-US" dirty="0" err="1">
                <a:solidFill>
                  <a:schemeClr val="dk1"/>
                </a:solidFill>
                <a:latin typeface="+mj-lt"/>
                <a:ea typeface="Calibri"/>
                <a:cs typeface="Calibri"/>
                <a:sym typeface="Calibri"/>
              </a:rPr>
              <a:t>puede</a:t>
            </a:r>
            <a:r>
              <a:rPr lang="en-US" dirty="0">
                <a:solidFill>
                  <a:schemeClr val="dk1"/>
                </a:solidFill>
                <a:latin typeface="+mj-lt"/>
                <a:ea typeface="Calibri"/>
                <a:cs typeface="Calibri"/>
                <a:sym typeface="Calibri"/>
              </a:rPr>
              <a:t> </a:t>
            </a:r>
            <a:r>
              <a:rPr lang="en-US" dirty="0" err="1">
                <a:solidFill>
                  <a:schemeClr val="dk1"/>
                </a:solidFill>
                <a:latin typeface="+mj-lt"/>
                <a:ea typeface="Calibri"/>
                <a:cs typeface="Calibri"/>
                <a:sym typeface="Calibri"/>
              </a:rPr>
              <a:t>utilizar</a:t>
            </a:r>
            <a:r>
              <a:rPr lang="en-US" dirty="0">
                <a:solidFill>
                  <a:schemeClr val="dk1"/>
                </a:solidFill>
                <a:latin typeface="+mj-lt"/>
                <a:ea typeface="Calibri"/>
                <a:cs typeface="Calibri"/>
                <a:sym typeface="Calibri"/>
              </a:rPr>
              <a:t> es </a:t>
            </a:r>
            <a:r>
              <a:rPr lang="en-US" dirty="0" err="1">
                <a:solidFill>
                  <a:schemeClr val="dk1"/>
                </a:solidFill>
                <a:latin typeface="+mj-lt"/>
                <a:ea typeface="Calibri"/>
                <a:cs typeface="Calibri"/>
                <a:sym typeface="Calibri"/>
              </a:rPr>
              <a:t>el</a:t>
            </a:r>
            <a:r>
              <a:rPr lang="en-US" dirty="0">
                <a:solidFill>
                  <a:schemeClr val="dk1"/>
                </a:solidFill>
                <a:latin typeface="+mj-lt"/>
                <a:ea typeface="Calibri"/>
                <a:cs typeface="Calibri"/>
                <a:sym typeface="Calibri"/>
              </a:rPr>
              <a:t> </a:t>
            </a:r>
            <a:r>
              <a:rPr lang="en-US" dirty="0" err="1">
                <a:solidFill>
                  <a:schemeClr val="dk1"/>
                </a:solidFill>
                <a:latin typeface="+mj-lt"/>
                <a:ea typeface="Calibri"/>
                <a:cs typeface="Calibri"/>
                <a:sym typeface="Calibri"/>
              </a:rPr>
              <a:t>Índice</a:t>
            </a:r>
            <a:r>
              <a:rPr lang="en-US" dirty="0">
                <a:solidFill>
                  <a:schemeClr val="dk1"/>
                </a:solidFill>
                <a:latin typeface="+mj-lt"/>
                <a:ea typeface="Calibri"/>
                <a:cs typeface="Calibri"/>
                <a:sym typeface="Calibri"/>
              </a:rPr>
              <a:t> </a:t>
            </a:r>
            <a:r>
              <a:rPr lang="en-US" dirty="0" err="1">
                <a:solidFill>
                  <a:schemeClr val="dk1"/>
                </a:solidFill>
                <a:latin typeface="+mj-lt"/>
                <a:ea typeface="Calibri"/>
                <a:cs typeface="Calibri"/>
                <a:sym typeface="Calibri"/>
              </a:rPr>
              <a:t>temático</a:t>
            </a:r>
            <a:r>
              <a:rPr lang="en-US" dirty="0">
                <a:solidFill>
                  <a:schemeClr val="dk1"/>
                </a:solidFill>
                <a:latin typeface="+mj-lt"/>
                <a:ea typeface="Calibri"/>
                <a:cs typeface="Calibri"/>
                <a:sym typeface="Calibri"/>
              </a:rPr>
              <a:t> de la </a:t>
            </a:r>
            <a:r>
              <a:rPr lang="en-US" dirty="0">
                <a:solidFill>
                  <a:schemeClr val="dk1"/>
                </a:solidFill>
                <a:latin typeface="+mj-lt"/>
                <a:ea typeface="Calibri"/>
                <a:cs typeface="Calibri"/>
                <a:sym typeface="Calibri"/>
                <a:hlinkClick r:id="rId3"/>
              </a:rPr>
              <a:t>A a la Z </a:t>
            </a:r>
            <a:r>
              <a:rPr lang="en-US" dirty="0">
                <a:solidFill>
                  <a:schemeClr val="dk1"/>
                </a:solidFill>
                <a:latin typeface="+mj-lt"/>
                <a:ea typeface="Calibri"/>
                <a:cs typeface="Calibri"/>
                <a:sym typeface="Calibri"/>
              </a:rPr>
              <a:t>del sitio web de Oregon OSHA. </a:t>
            </a:r>
            <a:r>
              <a:rPr lang="en-US" dirty="0" err="1">
                <a:solidFill>
                  <a:schemeClr val="dk1"/>
                </a:solidFill>
                <a:latin typeface="+mj-lt"/>
                <a:ea typeface="Calibri"/>
                <a:cs typeface="Calibri"/>
                <a:sym typeface="Calibri"/>
              </a:rPr>
              <a:t>Contiene</a:t>
            </a:r>
            <a:r>
              <a:rPr lang="en-US" dirty="0">
                <a:solidFill>
                  <a:schemeClr val="dk1"/>
                </a:solidFill>
                <a:latin typeface="+mj-lt"/>
                <a:ea typeface="Calibri"/>
                <a:cs typeface="Calibri"/>
                <a:sym typeface="Calibri"/>
              </a:rPr>
              <a:t> </a:t>
            </a:r>
            <a:r>
              <a:rPr lang="en-US" dirty="0" err="1">
                <a:solidFill>
                  <a:schemeClr val="dk1"/>
                </a:solidFill>
                <a:latin typeface="+mj-lt"/>
                <a:ea typeface="Calibri"/>
                <a:cs typeface="Calibri"/>
                <a:sym typeface="Calibri"/>
              </a:rPr>
              <a:t>listas</a:t>
            </a:r>
            <a:r>
              <a:rPr lang="en-US" dirty="0">
                <a:solidFill>
                  <a:schemeClr val="dk1"/>
                </a:solidFill>
                <a:latin typeface="+mj-lt"/>
                <a:ea typeface="Calibri"/>
                <a:cs typeface="Calibri"/>
                <a:sym typeface="Calibri"/>
              </a:rPr>
              <a:t> de </a:t>
            </a:r>
            <a:r>
              <a:rPr lang="en-US" dirty="0" err="1">
                <a:solidFill>
                  <a:schemeClr val="dk1"/>
                </a:solidFill>
                <a:latin typeface="+mj-lt"/>
                <a:ea typeface="Calibri"/>
                <a:cs typeface="Calibri"/>
                <a:sym typeface="Calibri"/>
              </a:rPr>
              <a:t>publicaciones</a:t>
            </a:r>
            <a:r>
              <a:rPr lang="en-US" dirty="0">
                <a:solidFill>
                  <a:schemeClr val="dk1"/>
                </a:solidFill>
                <a:latin typeface="+mj-lt"/>
                <a:ea typeface="Calibri"/>
                <a:cs typeface="Calibri"/>
                <a:sym typeface="Calibri"/>
              </a:rPr>
              <a:t> </a:t>
            </a:r>
            <a:r>
              <a:rPr lang="en-US" dirty="0" err="1">
                <a:solidFill>
                  <a:schemeClr val="dk1"/>
                </a:solidFill>
                <a:latin typeface="+mj-lt"/>
                <a:ea typeface="Calibri"/>
                <a:cs typeface="Calibri"/>
                <a:sym typeface="Calibri"/>
              </a:rPr>
              <a:t>relevantes</a:t>
            </a:r>
            <a:r>
              <a:rPr lang="en-US" dirty="0">
                <a:solidFill>
                  <a:schemeClr val="dk1"/>
                </a:solidFill>
                <a:latin typeface="+mj-lt"/>
                <a:ea typeface="Calibri"/>
                <a:cs typeface="Calibri"/>
                <a:sym typeface="Calibri"/>
              </a:rPr>
              <a:t>, </a:t>
            </a:r>
            <a:r>
              <a:rPr lang="en-US" dirty="0" err="1">
                <a:solidFill>
                  <a:schemeClr val="dk1"/>
                </a:solidFill>
                <a:latin typeface="+mj-lt"/>
                <a:ea typeface="Calibri"/>
                <a:cs typeface="Calibri"/>
                <a:sym typeface="Calibri"/>
              </a:rPr>
              <a:t>materiales</a:t>
            </a:r>
            <a:r>
              <a:rPr lang="en-US" dirty="0">
                <a:solidFill>
                  <a:schemeClr val="dk1"/>
                </a:solidFill>
                <a:latin typeface="+mj-lt"/>
                <a:ea typeface="Calibri"/>
                <a:cs typeface="Calibri"/>
                <a:sym typeface="Calibri"/>
              </a:rPr>
              <a:t> de </a:t>
            </a:r>
            <a:r>
              <a:rPr lang="en-US" dirty="0" err="1">
                <a:solidFill>
                  <a:schemeClr val="dk1"/>
                </a:solidFill>
                <a:latin typeface="+mj-lt"/>
                <a:ea typeface="Calibri"/>
                <a:cs typeface="Calibri"/>
                <a:sym typeface="Calibri"/>
              </a:rPr>
              <a:t>capacitación</a:t>
            </a:r>
            <a:r>
              <a:rPr lang="en-US" dirty="0">
                <a:solidFill>
                  <a:schemeClr val="dk1"/>
                </a:solidFill>
                <a:latin typeface="+mj-lt"/>
                <a:ea typeface="Calibri"/>
                <a:cs typeface="Calibri"/>
                <a:sym typeface="Calibri"/>
              </a:rPr>
              <a:t>, </a:t>
            </a:r>
            <a:r>
              <a:rPr lang="en-US" dirty="0" err="1">
                <a:solidFill>
                  <a:schemeClr val="dk1"/>
                </a:solidFill>
                <a:latin typeface="+mj-lt"/>
                <a:ea typeface="Calibri"/>
                <a:cs typeface="Calibri"/>
                <a:sym typeface="Calibri"/>
              </a:rPr>
              <a:t>normas</a:t>
            </a:r>
            <a:r>
              <a:rPr lang="en-US" dirty="0">
                <a:solidFill>
                  <a:schemeClr val="dk1"/>
                </a:solidFill>
                <a:latin typeface="+mj-lt"/>
                <a:ea typeface="Calibri"/>
                <a:cs typeface="Calibri"/>
                <a:sym typeface="Calibri"/>
              </a:rPr>
              <a:t>, </a:t>
            </a:r>
            <a:r>
              <a:rPr lang="en-US" dirty="0" err="1">
                <a:solidFill>
                  <a:schemeClr val="dk1"/>
                </a:solidFill>
                <a:latin typeface="+mj-lt"/>
                <a:ea typeface="Calibri"/>
                <a:cs typeface="Calibri"/>
                <a:sym typeface="Calibri"/>
              </a:rPr>
              <a:t>interpretaciones</a:t>
            </a:r>
            <a:r>
              <a:rPr lang="en-US" dirty="0">
                <a:solidFill>
                  <a:schemeClr val="dk1"/>
                </a:solidFill>
                <a:latin typeface="+mj-lt"/>
                <a:ea typeface="Calibri"/>
                <a:cs typeface="Calibri"/>
                <a:sym typeface="Calibri"/>
              </a:rPr>
              <a:t>, videos y </a:t>
            </a:r>
            <a:r>
              <a:rPr lang="en-US" dirty="0" err="1">
                <a:solidFill>
                  <a:schemeClr val="dk1"/>
                </a:solidFill>
                <a:latin typeface="+mj-lt"/>
                <a:ea typeface="Calibri"/>
                <a:cs typeface="Calibri"/>
                <a:sym typeface="Calibri"/>
              </a:rPr>
              <a:t>otros</a:t>
            </a:r>
            <a:r>
              <a:rPr lang="en-US" dirty="0">
                <a:solidFill>
                  <a:schemeClr val="dk1"/>
                </a:solidFill>
                <a:latin typeface="+mj-lt"/>
                <a:ea typeface="Calibri"/>
                <a:cs typeface="Calibri"/>
                <a:sym typeface="Calibri"/>
              </a:rPr>
              <a:t> </a:t>
            </a:r>
            <a:r>
              <a:rPr lang="en-US" dirty="0" err="1">
                <a:solidFill>
                  <a:schemeClr val="dk1"/>
                </a:solidFill>
                <a:latin typeface="+mj-lt"/>
                <a:ea typeface="Calibri"/>
                <a:cs typeface="Calibri"/>
                <a:sym typeface="Calibri"/>
              </a:rPr>
              <a:t>materiales</a:t>
            </a:r>
            <a:r>
              <a:rPr lang="en-US" dirty="0">
                <a:solidFill>
                  <a:schemeClr val="dk1"/>
                </a:solidFill>
                <a:latin typeface="+mj-lt"/>
                <a:ea typeface="Calibri"/>
                <a:cs typeface="Calibri"/>
                <a:sym typeface="Calibri"/>
              </a:rPr>
              <a:t>. Y </a:t>
            </a:r>
            <a:r>
              <a:rPr lang="en-US" dirty="0" err="1">
                <a:solidFill>
                  <a:schemeClr val="dk1"/>
                </a:solidFill>
                <a:latin typeface="+mj-lt"/>
                <a:ea typeface="Calibri"/>
                <a:cs typeface="Calibri"/>
                <a:sym typeface="Calibri"/>
              </a:rPr>
              <a:t>recuerde</a:t>
            </a:r>
            <a:r>
              <a:rPr lang="en-US" dirty="0">
                <a:solidFill>
                  <a:schemeClr val="dk1"/>
                </a:solidFill>
                <a:latin typeface="+mj-lt"/>
                <a:ea typeface="Calibri"/>
                <a:cs typeface="Calibri"/>
                <a:sym typeface="Calibri"/>
              </a:rPr>
              <a:t> que hay un PowerPoint de </a:t>
            </a:r>
            <a:r>
              <a:rPr lang="en-US" dirty="0" err="1">
                <a:solidFill>
                  <a:schemeClr val="dk1"/>
                </a:solidFill>
                <a:latin typeface="+mj-lt"/>
                <a:ea typeface="Calibri"/>
                <a:cs typeface="Calibri"/>
                <a:sym typeface="Calibri"/>
              </a:rPr>
              <a:t>este</a:t>
            </a:r>
            <a:r>
              <a:rPr lang="en-US" dirty="0">
                <a:solidFill>
                  <a:schemeClr val="dk1"/>
                </a:solidFill>
                <a:latin typeface="+mj-lt"/>
                <a:ea typeface="Calibri"/>
                <a:cs typeface="Calibri"/>
                <a:sym typeface="Calibri"/>
              </a:rPr>
              <a:t> </a:t>
            </a:r>
            <a:r>
              <a:rPr lang="en-US" dirty="0" err="1">
                <a:solidFill>
                  <a:schemeClr val="dk1"/>
                </a:solidFill>
                <a:latin typeface="+mj-lt"/>
                <a:ea typeface="Calibri"/>
                <a:cs typeface="Calibri"/>
                <a:sym typeface="Calibri"/>
              </a:rPr>
              <a:t>curso</a:t>
            </a:r>
            <a:r>
              <a:rPr lang="en-US" dirty="0">
                <a:solidFill>
                  <a:schemeClr val="dk1"/>
                </a:solidFill>
                <a:latin typeface="+mj-lt"/>
                <a:ea typeface="Calibri"/>
                <a:cs typeface="Calibri"/>
                <a:sym typeface="Calibri"/>
              </a:rPr>
              <a:t> disponible para </a:t>
            </a:r>
            <a:r>
              <a:rPr lang="en-US" dirty="0" err="1">
                <a:solidFill>
                  <a:schemeClr val="dk1"/>
                </a:solidFill>
                <a:latin typeface="+mj-lt"/>
                <a:ea typeface="Calibri"/>
                <a:cs typeface="Calibri"/>
                <a:sym typeface="Calibri"/>
              </a:rPr>
              <a:t>su</a:t>
            </a:r>
            <a:r>
              <a:rPr lang="en-US" dirty="0">
                <a:solidFill>
                  <a:schemeClr val="dk1"/>
                </a:solidFill>
                <a:latin typeface="+mj-lt"/>
                <a:ea typeface="Calibri"/>
                <a:cs typeface="Calibri"/>
                <a:sym typeface="Calibri"/>
              </a:rPr>
              <a:t> </a:t>
            </a:r>
            <a:r>
              <a:rPr lang="en-US" dirty="0" err="1">
                <a:solidFill>
                  <a:schemeClr val="dk1"/>
                </a:solidFill>
                <a:latin typeface="+mj-lt"/>
                <a:ea typeface="Calibri"/>
                <a:cs typeface="Calibri"/>
                <a:sym typeface="Calibri"/>
              </a:rPr>
              <a:t>descarga</a:t>
            </a:r>
            <a:r>
              <a:rPr lang="en-US" dirty="0">
                <a:solidFill>
                  <a:schemeClr val="dk1"/>
                </a:solidFill>
                <a:latin typeface="+mj-lt"/>
                <a:ea typeface="Calibri"/>
                <a:cs typeface="Calibri"/>
                <a:sym typeface="Calibri"/>
              </a:rPr>
              <a:t> </a:t>
            </a:r>
            <a:r>
              <a:rPr lang="en-US" dirty="0" err="1">
                <a:solidFill>
                  <a:schemeClr val="dk1"/>
                </a:solidFill>
                <a:latin typeface="+mj-lt"/>
                <a:ea typeface="Calibri"/>
                <a:cs typeface="Calibri"/>
                <a:sym typeface="Calibri"/>
              </a:rPr>
              <a:t>en</a:t>
            </a:r>
            <a:r>
              <a:rPr lang="en-US" dirty="0">
                <a:solidFill>
                  <a:schemeClr val="dk1"/>
                </a:solidFill>
                <a:latin typeface="+mj-lt"/>
                <a:ea typeface="Calibri"/>
                <a:cs typeface="Calibri"/>
                <a:sym typeface="Calibri"/>
              </a:rPr>
              <a:t> la </a:t>
            </a:r>
            <a:r>
              <a:rPr lang="en-US" dirty="0" err="1">
                <a:solidFill>
                  <a:schemeClr val="dk1"/>
                </a:solidFill>
                <a:latin typeface="+mj-lt"/>
                <a:ea typeface="Calibri"/>
                <a:cs typeface="Calibri"/>
                <a:sym typeface="Calibri"/>
              </a:rPr>
              <a:t>página</a:t>
            </a:r>
            <a:r>
              <a:rPr lang="en-US" dirty="0">
                <a:solidFill>
                  <a:schemeClr val="dk1"/>
                </a:solidFill>
                <a:latin typeface="+mj-lt"/>
                <a:ea typeface="Calibri"/>
                <a:cs typeface="Calibri"/>
                <a:sym typeface="Calibri"/>
              </a:rPr>
              <a:t> de </a:t>
            </a:r>
            <a:r>
              <a:rPr lang="en-US" dirty="0" err="1">
                <a:solidFill>
                  <a:schemeClr val="dk1"/>
                </a:solidFill>
                <a:latin typeface="+mj-lt"/>
                <a:ea typeface="Calibri"/>
                <a:cs typeface="Calibri"/>
                <a:sym typeface="Calibri"/>
                <a:hlinkClick r:id="rId4"/>
              </a:rPr>
              <a:t>resumen</a:t>
            </a:r>
            <a:r>
              <a:rPr lang="en-US" dirty="0">
                <a:solidFill>
                  <a:schemeClr val="dk1"/>
                </a:solidFill>
                <a:latin typeface="+mj-lt"/>
                <a:ea typeface="Calibri"/>
                <a:cs typeface="Calibri"/>
                <a:sym typeface="Calibri"/>
                <a:hlinkClick r:id="rId4"/>
              </a:rPr>
              <a:t> del </a:t>
            </a:r>
            <a:r>
              <a:rPr lang="en-US" dirty="0" err="1">
                <a:solidFill>
                  <a:schemeClr val="dk1"/>
                </a:solidFill>
                <a:latin typeface="+mj-lt"/>
                <a:ea typeface="Calibri"/>
                <a:cs typeface="Calibri"/>
                <a:sym typeface="Calibri"/>
                <a:hlinkClick r:id="rId4"/>
              </a:rPr>
              <a:t>curso</a:t>
            </a:r>
            <a:r>
              <a:rPr lang="en-US" dirty="0">
                <a:solidFill>
                  <a:schemeClr val="dk1"/>
                </a:solidFill>
                <a:latin typeface="+mj-lt"/>
                <a:ea typeface="Calibri"/>
                <a:cs typeface="Calibri"/>
                <a:sym typeface="Calibri"/>
              </a:rPr>
              <a:t>.  </a:t>
            </a:r>
          </a:p>
          <a:p>
            <a:pPr marL="0" marR="0" lvl="0" indent="0" algn="l" rtl="0">
              <a:lnSpc>
                <a:spcPct val="100000"/>
              </a:lnSpc>
              <a:spcBef>
                <a:spcPts val="0"/>
              </a:spcBef>
              <a:spcAft>
                <a:spcPts val="0"/>
              </a:spcAft>
              <a:buClr>
                <a:schemeClr val="dk1"/>
              </a:buClr>
              <a:buSzPts val="1100"/>
              <a:buFont typeface="Arial"/>
              <a:buNone/>
            </a:pPr>
            <a:endParaRPr lang="en-US"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dirty="0">
                <a:solidFill>
                  <a:schemeClr val="dk1"/>
                </a:solidFill>
                <a:latin typeface="+mj-lt"/>
                <a:ea typeface="Calibri"/>
                <a:cs typeface="Calibri"/>
                <a:sym typeface="Calibri"/>
              </a:rPr>
              <a:t>Si </a:t>
            </a:r>
            <a:r>
              <a:rPr lang="en-US" dirty="0" err="1">
                <a:solidFill>
                  <a:schemeClr val="dk1"/>
                </a:solidFill>
                <a:latin typeface="+mj-lt"/>
                <a:ea typeface="Calibri"/>
                <a:cs typeface="Calibri"/>
                <a:sym typeface="Calibri"/>
              </a:rPr>
              <a:t>desea</a:t>
            </a:r>
            <a:r>
              <a:rPr lang="en-US" dirty="0">
                <a:solidFill>
                  <a:schemeClr val="dk1"/>
                </a:solidFill>
                <a:latin typeface="+mj-lt"/>
                <a:ea typeface="Calibri"/>
                <a:cs typeface="Calibri"/>
                <a:sym typeface="Calibri"/>
              </a:rPr>
              <a:t> </a:t>
            </a:r>
            <a:r>
              <a:rPr lang="en-US" dirty="0" err="1">
                <a:solidFill>
                  <a:schemeClr val="dk1"/>
                </a:solidFill>
                <a:latin typeface="+mj-lt"/>
                <a:ea typeface="Calibri"/>
                <a:cs typeface="Calibri"/>
                <a:sym typeface="Calibri"/>
              </a:rPr>
              <a:t>obtener</a:t>
            </a:r>
            <a:r>
              <a:rPr lang="en-US" dirty="0">
                <a:solidFill>
                  <a:schemeClr val="dk1"/>
                </a:solidFill>
                <a:latin typeface="+mj-lt"/>
                <a:ea typeface="Calibri"/>
                <a:cs typeface="Calibri"/>
                <a:sym typeface="Calibri"/>
              </a:rPr>
              <a:t> </a:t>
            </a:r>
            <a:r>
              <a:rPr lang="en-US" dirty="0" err="1">
                <a:solidFill>
                  <a:schemeClr val="dk1"/>
                </a:solidFill>
                <a:latin typeface="+mj-lt"/>
                <a:ea typeface="Calibri"/>
                <a:cs typeface="Calibri"/>
                <a:sym typeface="Calibri"/>
              </a:rPr>
              <a:t>orientación</a:t>
            </a:r>
            <a:r>
              <a:rPr lang="en-US" dirty="0">
                <a:solidFill>
                  <a:schemeClr val="dk1"/>
                </a:solidFill>
                <a:latin typeface="+mj-lt"/>
                <a:ea typeface="Calibri"/>
                <a:cs typeface="Calibri"/>
                <a:sym typeface="Calibri"/>
              </a:rPr>
              <a:t> para </a:t>
            </a:r>
            <a:r>
              <a:rPr lang="en-US" dirty="0" err="1">
                <a:solidFill>
                  <a:schemeClr val="dk1"/>
                </a:solidFill>
                <a:latin typeface="+mj-lt"/>
                <a:ea typeface="Calibri"/>
                <a:cs typeface="Calibri"/>
                <a:sym typeface="Calibri"/>
              </a:rPr>
              <a:t>el</a:t>
            </a:r>
            <a:r>
              <a:rPr lang="en-US" dirty="0">
                <a:solidFill>
                  <a:schemeClr val="dk1"/>
                </a:solidFill>
                <a:latin typeface="+mj-lt"/>
                <a:ea typeface="Calibri"/>
                <a:cs typeface="Calibri"/>
                <a:sym typeface="Calibri"/>
              </a:rPr>
              <a:t> </a:t>
            </a:r>
            <a:r>
              <a:rPr lang="en-US" dirty="0" err="1">
                <a:solidFill>
                  <a:schemeClr val="dk1"/>
                </a:solidFill>
                <a:latin typeface="+mj-lt"/>
                <a:ea typeface="Calibri"/>
                <a:cs typeface="Calibri"/>
                <a:sym typeface="Calibri"/>
              </a:rPr>
              <a:t>desarrollo</a:t>
            </a:r>
            <a:r>
              <a:rPr lang="en-US" dirty="0">
                <a:solidFill>
                  <a:schemeClr val="dk1"/>
                </a:solidFill>
                <a:latin typeface="+mj-lt"/>
                <a:ea typeface="Calibri"/>
                <a:cs typeface="Calibri"/>
                <a:sym typeface="Calibri"/>
              </a:rPr>
              <a:t> de un </a:t>
            </a:r>
            <a:r>
              <a:rPr lang="en-US" dirty="0" err="1">
                <a:solidFill>
                  <a:schemeClr val="dk1"/>
                </a:solidFill>
                <a:latin typeface="+mj-lt"/>
                <a:ea typeface="Calibri"/>
                <a:cs typeface="Calibri"/>
                <a:sym typeface="Calibri"/>
              </a:rPr>
              <a:t>entorno</a:t>
            </a:r>
            <a:r>
              <a:rPr lang="en-US" dirty="0">
                <a:solidFill>
                  <a:schemeClr val="dk1"/>
                </a:solidFill>
                <a:latin typeface="+mj-lt"/>
                <a:ea typeface="Calibri"/>
                <a:cs typeface="Calibri"/>
                <a:sym typeface="Calibri"/>
              </a:rPr>
              <a:t> </a:t>
            </a:r>
            <a:r>
              <a:rPr lang="en-US" dirty="0" err="1">
                <a:solidFill>
                  <a:schemeClr val="dk1"/>
                </a:solidFill>
                <a:latin typeface="+mj-lt"/>
                <a:ea typeface="Calibri"/>
                <a:cs typeface="Calibri"/>
                <a:sym typeface="Calibri"/>
              </a:rPr>
              <a:t>laboral</a:t>
            </a:r>
            <a:r>
              <a:rPr lang="en-US" dirty="0">
                <a:solidFill>
                  <a:schemeClr val="dk1"/>
                </a:solidFill>
                <a:latin typeface="+mj-lt"/>
                <a:ea typeface="Calibri"/>
                <a:cs typeface="Calibri"/>
                <a:sym typeface="Calibri"/>
              </a:rPr>
              <a:t> </a:t>
            </a:r>
            <a:r>
              <a:rPr lang="en-US" dirty="0" err="1">
                <a:solidFill>
                  <a:schemeClr val="dk1"/>
                </a:solidFill>
                <a:latin typeface="+mj-lt"/>
                <a:ea typeface="Calibri"/>
                <a:cs typeface="Calibri"/>
                <a:sym typeface="Calibri"/>
              </a:rPr>
              <a:t>más</a:t>
            </a:r>
            <a:r>
              <a:rPr lang="en-US" dirty="0">
                <a:solidFill>
                  <a:schemeClr val="dk1"/>
                </a:solidFill>
                <a:latin typeface="+mj-lt"/>
                <a:ea typeface="Calibri"/>
                <a:cs typeface="Calibri"/>
                <a:sym typeface="Calibri"/>
              </a:rPr>
              <a:t> </a:t>
            </a:r>
            <a:r>
              <a:rPr lang="en-US" dirty="0" err="1">
                <a:solidFill>
                  <a:schemeClr val="dk1"/>
                </a:solidFill>
                <a:latin typeface="+mj-lt"/>
                <a:ea typeface="Calibri"/>
                <a:cs typeface="Calibri"/>
                <a:sym typeface="Calibri"/>
              </a:rPr>
              <a:t>seguro</a:t>
            </a:r>
            <a:r>
              <a:rPr lang="en-US" dirty="0">
                <a:solidFill>
                  <a:schemeClr val="dk1"/>
                </a:solidFill>
                <a:latin typeface="+mj-lt"/>
                <a:ea typeface="Calibri"/>
                <a:cs typeface="Calibri"/>
                <a:sym typeface="Calibri"/>
              </a:rPr>
              <a:t>, </a:t>
            </a:r>
            <a:r>
              <a:rPr lang="en-US" dirty="0" err="1">
                <a:solidFill>
                  <a:schemeClr val="dk1"/>
                </a:solidFill>
                <a:latin typeface="+mj-lt"/>
                <a:ea typeface="Calibri"/>
                <a:cs typeface="Calibri"/>
                <a:sym typeface="Calibri"/>
              </a:rPr>
              <a:t>puede</a:t>
            </a:r>
            <a:r>
              <a:rPr lang="en-US" dirty="0">
                <a:solidFill>
                  <a:schemeClr val="dk1"/>
                </a:solidFill>
                <a:latin typeface="+mj-lt"/>
                <a:ea typeface="Calibri"/>
                <a:cs typeface="Calibri"/>
                <a:sym typeface="Calibri"/>
              </a:rPr>
              <a:t> </a:t>
            </a:r>
            <a:r>
              <a:rPr lang="en-US" dirty="0" err="1">
                <a:solidFill>
                  <a:schemeClr val="dk1"/>
                </a:solidFill>
                <a:latin typeface="+mj-lt"/>
                <a:ea typeface="Calibri"/>
                <a:cs typeface="Calibri"/>
                <a:sym typeface="Calibri"/>
              </a:rPr>
              <a:t>tener</a:t>
            </a:r>
            <a:r>
              <a:rPr lang="en-US" dirty="0">
                <a:solidFill>
                  <a:schemeClr val="dk1"/>
                </a:solidFill>
                <a:latin typeface="+mj-lt"/>
                <a:ea typeface="Calibri"/>
                <a:cs typeface="Calibri"/>
                <a:sym typeface="Calibri"/>
              </a:rPr>
              <a:t> </a:t>
            </a:r>
            <a:r>
              <a:rPr lang="en-US" dirty="0" err="1">
                <a:solidFill>
                  <a:schemeClr val="dk1"/>
                </a:solidFill>
                <a:latin typeface="+mj-lt"/>
                <a:ea typeface="Calibri"/>
                <a:cs typeface="Calibri"/>
                <a:sym typeface="Calibri"/>
              </a:rPr>
              <a:t>en</a:t>
            </a:r>
            <a:r>
              <a:rPr lang="en-US" dirty="0">
                <a:solidFill>
                  <a:schemeClr val="dk1"/>
                </a:solidFill>
                <a:latin typeface="+mj-lt"/>
                <a:ea typeface="Calibri"/>
                <a:cs typeface="Calibri"/>
                <a:sym typeface="Calibri"/>
              </a:rPr>
              <a:t> </a:t>
            </a:r>
            <a:r>
              <a:rPr lang="en-US" dirty="0" err="1">
                <a:solidFill>
                  <a:schemeClr val="dk1"/>
                </a:solidFill>
                <a:latin typeface="+mj-lt"/>
                <a:ea typeface="Calibri"/>
                <a:cs typeface="Calibri"/>
                <a:sym typeface="Calibri"/>
              </a:rPr>
              <a:t>cuenta</a:t>
            </a:r>
            <a:r>
              <a:rPr lang="en-US" dirty="0">
                <a:solidFill>
                  <a:schemeClr val="dk1"/>
                </a:solidFill>
                <a:latin typeface="+mj-lt"/>
                <a:ea typeface="Calibri"/>
                <a:cs typeface="Calibri"/>
                <a:sym typeface="Calibri"/>
              </a:rPr>
              <a:t> </a:t>
            </a:r>
            <a:r>
              <a:rPr lang="en-US" dirty="0" err="1">
                <a:solidFill>
                  <a:schemeClr val="dk1"/>
                </a:solidFill>
                <a:latin typeface="+mj-lt"/>
                <a:ea typeface="Calibri"/>
                <a:cs typeface="Calibri"/>
                <a:sym typeface="Calibri"/>
              </a:rPr>
              <a:t>nuestro</a:t>
            </a:r>
            <a:r>
              <a:rPr lang="en-US" dirty="0">
                <a:solidFill>
                  <a:schemeClr val="dk1"/>
                </a:solidFill>
                <a:latin typeface="+mj-lt"/>
                <a:ea typeface="Calibri"/>
                <a:cs typeface="Calibri"/>
                <a:sym typeface="Calibri"/>
              </a:rPr>
              <a:t> </a:t>
            </a:r>
            <a:r>
              <a:rPr lang="en-US" dirty="0" err="1">
                <a:solidFill>
                  <a:schemeClr val="dk1"/>
                </a:solidFill>
                <a:latin typeface="+mj-lt"/>
                <a:ea typeface="Calibri"/>
                <a:cs typeface="Calibri"/>
                <a:sym typeface="Calibri"/>
              </a:rPr>
              <a:t>servicio</a:t>
            </a:r>
            <a:r>
              <a:rPr lang="en-US" dirty="0">
                <a:solidFill>
                  <a:schemeClr val="dk1"/>
                </a:solidFill>
                <a:latin typeface="+mj-lt"/>
                <a:ea typeface="Calibri"/>
                <a:cs typeface="Calibri"/>
                <a:sym typeface="Calibri"/>
              </a:rPr>
              <a:t> de </a:t>
            </a:r>
            <a:r>
              <a:rPr lang="en-US" dirty="0" err="1">
                <a:solidFill>
                  <a:schemeClr val="dk1"/>
                </a:solidFill>
                <a:latin typeface="+mj-lt"/>
                <a:ea typeface="Calibri"/>
                <a:cs typeface="Calibri"/>
                <a:sym typeface="Calibri"/>
                <a:hlinkClick r:id="rId5"/>
              </a:rPr>
              <a:t>asesoramiento</a:t>
            </a:r>
            <a:r>
              <a:rPr lang="en-US" dirty="0">
                <a:solidFill>
                  <a:schemeClr val="dk1"/>
                </a:solidFill>
                <a:latin typeface="+mj-lt"/>
                <a:ea typeface="Calibri"/>
                <a:cs typeface="Calibri"/>
                <a:sym typeface="Calibri"/>
              </a:rPr>
              <a:t> </a:t>
            </a:r>
            <a:r>
              <a:rPr lang="en-US" dirty="0" err="1">
                <a:solidFill>
                  <a:schemeClr val="dk1"/>
                </a:solidFill>
                <a:latin typeface="+mj-lt"/>
                <a:ea typeface="Calibri"/>
                <a:cs typeface="Calibri"/>
                <a:sym typeface="Calibri"/>
              </a:rPr>
              <a:t>gratuito</a:t>
            </a:r>
            <a:r>
              <a:rPr lang="en-US" dirty="0">
                <a:solidFill>
                  <a:schemeClr val="dk1"/>
                </a:solidFill>
                <a:latin typeface="+mj-lt"/>
                <a:ea typeface="Calibri"/>
                <a:cs typeface="Calibri"/>
                <a:sym typeface="Calibri"/>
              </a:rPr>
              <a:t> y </a:t>
            </a:r>
            <a:r>
              <a:rPr lang="en-US" dirty="0" err="1">
                <a:solidFill>
                  <a:schemeClr val="dk1"/>
                </a:solidFill>
                <a:latin typeface="+mj-lt"/>
                <a:ea typeface="Calibri"/>
                <a:cs typeface="Calibri"/>
                <a:sym typeface="Calibri"/>
              </a:rPr>
              <a:t>confidencial</a:t>
            </a:r>
            <a:r>
              <a:rPr lang="en-US" dirty="0">
                <a:solidFill>
                  <a:schemeClr val="dk1"/>
                </a:solidFill>
                <a:latin typeface="+mj-lt"/>
                <a:ea typeface="Calibri"/>
                <a:cs typeface="Calibri"/>
                <a:sym typeface="Calibri"/>
              </a:rPr>
              <a:t>. Nuestros </a:t>
            </a:r>
            <a:r>
              <a:rPr lang="en-US" dirty="0" err="1">
                <a:solidFill>
                  <a:schemeClr val="dk1"/>
                </a:solidFill>
                <a:latin typeface="+mj-lt"/>
                <a:ea typeface="Calibri"/>
                <a:cs typeface="Calibri"/>
                <a:sym typeface="Calibri"/>
              </a:rPr>
              <a:t>asesores</a:t>
            </a:r>
            <a:r>
              <a:rPr lang="en-US" dirty="0">
                <a:solidFill>
                  <a:schemeClr val="dk1"/>
                </a:solidFill>
                <a:latin typeface="+mj-lt"/>
                <a:ea typeface="Calibri"/>
                <a:cs typeface="Calibri"/>
                <a:sym typeface="Calibri"/>
              </a:rPr>
              <a:t> </a:t>
            </a:r>
            <a:r>
              <a:rPr lang="en-US" dirty="0" err="1">
                <a:solidFill>
                  <a:schemeClr val="dk1"/>
                </a:solidFill>
                <a:latin typeface="+mj-lt"/>
                <a:ea typeface="Calibri"/>
                <a:cs typeface="Calibri"/>
                <a:sym typeface="Calibri"/>
              </a:rPr>
              <a:t>sobre</a:t>
            </a:r>
            <a:r>
              <a:rPr lang="en-US" dirty="0">
                <a:solidFill>
                  <a:schemeClr val="dk1"/>
                </a:solidFill>
                <a:latin typeface="+mj-lt"/>
                <a:ea typeface="Calibri"/>
                <a:cs typeface="Calibri"/>
                <a:sym typeface="Calibri"/>
              </a:rPr>
              <a:t> la </a:t>
            </a:r>
            <a:r>
              <a:rPr lang="en-US" dirty="0" err="1">
                <a:solidFill>
                  <a:schemeClr val="dk1"/>
                </a:solidFill>
                <a:latin typeface="+mj-lt"/>
                <a:ea typeface="Calibri"/>
                <a:cs typeface="Calibri"/>
                <a:sym typeface="Calibri"/>
              </a:rPr>
              <a:t>seguridad</a:t>
            </a:r>
            <a:r>
              <a:rPr lang="en-US" dirty="0">
                <a:solidFill>
                  <a:schemeClr val="dk1"/>
                </a:solidFill>
                <a:latin typeface="+mj-lt"/>
                <a:ea typeface="Calibri"/>
                <a:cs typeface="Calibri"/>
                <a:sym typeface="Calibri"/>
              </a:rPr>
              <a:t> y </a:t>
            </a:r>
            <a:r>
              <a:rPr lang="en-US" dirty="0" err="1">
                <a:solidFill>
                  <a:schemeClr val="dk1"/>
                </a:solidFill>
                <a:latin typeface="+mj-lt"/>
                <a:ea typeface="Calibri"/>
                <a:cs typeface="Calibri"/>
                <a:sym typeface="Calibri"/>
              </a:rPr>
              <a:t>salud</a:t>
            </a:r>
            <a:r>
              <a:rPr lang="en-US" dirty="0">
                <a:solidFill>
                  <a:schemeClr val="dk1"/>
                </a:solidFill>
                <a:latin typeface="+mj-lt"/>
                <a:ea typeface="Calibri"/>
                <a:cs typeface="Calibri"/>
                <a:sym typeface="Calibri"/>
              </a:rPr>
              <a:t> </a:t>
            </a:r>
            <a:r>
              <a:rPr lang="en-US" dirty="0" err="1">
                <a:solidFill>
                  <a:schemeClr val="dk1"/>
                </a:solidFill>
                <a:latin typeface="+mj-lt"/>
                <a:ea typeface="Calibri"/>
                <a:cs typeface="Calibri"/>
                <a:sym typeface="Calibri"/>
              </a:rPr>
              <a:t>en</a:t>
            </a:r>
            <a:r>
              <a:rPr lang="en-US" dirty="0">
                <a:solidFill>
                  <a:schemeClr val="dk1"/>
                </a:solidFill>
                <a:latin typeface="+mj-lt"/>
                <a:ea typeface="Calibri"/>
                <a:cs typeface="Calibri"/>
                <a:sym typeface="Calibri"/>
              </a:rPr>
              <a:t> la planta de </a:t>
            </a:r>
            <a:r>
              <a:rPr lang="en-US" dirty="0" err="1">
                <a:solidFill>
                  <a:schemeClr val="dk1"/>
                </a:solidFill>
                <a:latin typeface="+mj-lt"/>
                <a:ea typeface="Calibri"/>
                <a:cs typeface="Calibri"/>
                <a:sym typeface="Calibri"/>
              </a:rPr>
              <a:t>trabajo</a:t>
            </a:r>
            <a:r>
              <a:rPr lang="en-US" dirty="0">
                <a:solidFill>
                  <a:schemeClr val="dk1"/>
                </a:solidFill>
                <a:latin typeface="+mj-lt"/>
                <a:ea typeface="Calibri"/>
                <a:cs typeface="Calibri"/>
                <a:sym typeface="Calibri"/>
              </a:rPr>
              <a:t> </a:t>
            </a:r>
            <a:r>
              <a:rPr lang="en-US" dirty="0" err="1">
                <a:solidFill>
                  <a:schemeClr val="dk1"/>
                </a:solidFill>
                <a:latin typeface="+mj-lt"/>
                <a:ea typeface="Calibri"/>
                <a:cs typeface="Calibri"/>
                <a:sym typeface="Calibri"/>
              </a:rPr>
              <a:t>pueden</a:t>
            </a:r>
            <a:r>
              <a:rPr lang="en-US" dirty="0">
                <a:solidFill>
                  <a:schemeClr val="dk1"/>
                </a:solidFill>
                <a:latin typeface="+mj-lt"/>
                <a:ea typeface="Calibri"/>
                <a:cs typeface="Calibri"/>
                <a:sym typeface="Calibri"/>
              </a:rPr>
              <a:t> </a:t>
            </a:r>
            <a:r>
              <a:rPr lang="en-US" dirty="0" err="1">
                <a:solidFill>
                  <a:schemeClr val="dk1"/>
                </a:solidFill>
                <a:latin typeface="+mj-lt"/>
                <a:ea typeface="Calibri"/>
                <a:cs typeface="Calibri"/>
                <a:sym typeface="Calibri"/>
              </a:rPr>
              <a:t>ayudarlo</a:t>
            </a:r>
            <a:r>
              <a:rPr lang="en-US" dirty="0">
                <a:solidFill>
                  <a:schemeClr val="dk1"/>
                </a:solidFill>
                <a:latin typeface="+mj-lt"/>
                <a:ea typeface="Calibri"/>
                <a:cs typeface="Calibri"/>
                <a:sym typeface="Calibri"/>
              </a:rPr>
              <a:t> a </a:t>
            </a:r>
            <a:r>
              <a:rPr lang="en-US" dirty="0" err="1">
                <a:solidFill>
                  <a:schemeClr val="dk1"/>
                </a:solidFill>
                <a:latin typeface="+mj-lt"/>
                <a:ea typeface="Calibri"/>
                <a:cs typeface="Calibri"/>
                <a:sym typeface="Calibri"/>
              </a:rPr>
              <a:t>reducir</a:t>
            </a:r>
            <a:r>
              <a:rPr lang="en-US" dirty="0">
                <a:solidFill>
                  <a:schemeClr val="dk1"/>
                </a:solidFill>
                <a:latin typeface="+mj-lt"/>
                <a:ea typeface="Calibri"/>
                <a:cs typeface="Calibri"/>
                <a:sym typeface="Calibri"/>
              </a:rPr>
              <a:t> </a:t>
            </a:r>
            <a:r>
              <a:rPr lang="en-US" dirty="0" err="1">
                <a:solidFill>
                  <a:schemeClr val="dk1"/>
                </a:solidFill>
                <a:latin typeface="+mj-lt"/>
                <a:ea typeface="Calibri"/>
                <a:cs typeface="Calibri"/>
                <a:sym typeface="Calibri"/>
              </a:rPr>
              <a:t>los</a:t>
            </a:r>
            <a:r>
              <a:rPr lang="en-US" dirty="0">
                <a:solidFill>
                  <a:schemeClr val="dk1"/>
                </a:solidFill>
                <a:latin typeface="+mj-lt"/>
                <a:ea typeface="Calibri"/>
                <a:cs typeface="Calibri"/>
                <a:sym typeface="Calibri"/>
              </a:rPr>
              <a:t> </a:t>
            </a:r>
            <a:r>
              <a:rPr lang="en-US" dirty="0" err="1">
                <a:solidFill>
                  <a:schemeClr val="dk1"/>
                </a:solidFill>
                <a:latin typeface="+mj-lt"/>
                <a:ea typeface="Calibri"/>
                <a:cs typeface="Calibri"/>
                <a:sym typeface="Calibri"/>
              </a:rPr>
              <a:t>accidentes</a:t>
            </a:r>
            <a:r>
              <a:rPr lang="en-US" dirty="0">
                <a:solidFill>
                  <a:schemeClr val="dk1"/>
                </a:solidFill>
                <a:latin typeface="+mj-lt"/>
                <a:ea typeface="Calibri"/>
                <a:cs typeface="Calibri"/>
                <a:sym typeface="Calibri"/>
              </a:rPr>
              <a:t>, </a:t>
            </a:r>
            <a:r>
              <a:rPr lang="en-US" dirty="0" err="1">
                <a:solidFill>
                  <a:schemeClr val="dk1"/>
                </a:solidFill>
                <a:latin typeface="+mj-lt"/>
                <a:ea typeface="Calibri"/>
                <a:cs typeface="Calibri"/>
                <a:sym typeface="Calibri"/>
              </a:rPr>
              <a:t>costos</a:t>
            </a:r>
            <a:r>
              <a:rPr lang="en-US" dirty="0">
                <a:solidFill>
                  <a:schemeClr val="dk1"/>
                </a:solidFill>
                <a:latin typeface="+mj-lt"/>
                <a:ea typeface="Calibri"/>
                <a:cs typeface="Calibri"/>
                <a:sym typeface="Calibri"/>
              </a:rPr>
              <a:t> </a:t>
            </a:r>
            <a:r>
              <a:rPr lang="en-US" dirty="0" err="1">
                <a:solidFill>
                  <a:schemeClr val="dk1"/>
                </a:solidFill>
                <a:latin typeface="+mj-lt"/>
                <a:ea typeface="Calibri"/>
                <a:cs typeface="Calibri"/>
                <a:sym typeface="Calibri"/>
              </a:rPr>
              <a:t>relacionados</a:t>
            </a:r>
            <a:r>
              <a:rPr lang="en-US" dirty="0">
                <a:solidFill>
                  <a:schemeClr val="dk1"/>
                </a:solidFill>
                <a:latin typeface="+mj-lt"/>
                <a:ea typeface="Calibri"/>
                <a:cs typeface="Calibri"/>
                <a:sym typeface="Calibri"/>
              </a:rPr>
              <a:t>, y </a:t>
            </a:r>
            <a:r>
              <a:rPr lang="en-US" dirty="0" err="1">
                <a:solidFill>
                  <a:schemeClr val="dk1"/>
                </a:solidFill>
                <a:latin typeface="+mj-lt"/>
                <a:ea typeface="Calibri"/>
                <a:cs typeface="Calibri"/>
                <a:sym typeface="Calibri"/>
              </a:rPr>
              <a:t>ayudarlo</a:t>
            </a:r>
            <a:r>
              <a:rPr lang="en-US" dirty="0">
                <a:solidFill>
                  <a:schemeClr val="dk1"/>
                </a:solidFill>
                <a:latin typeface="+mj-lt"/>
                <a:ea typeface="Calibri"/>
                <a:cs typeface="Calibri"/>
                <a:sym typeface="Calibri"/>
              </a:rPr>
              <a:t> a </a:t>
            </a:r>
            <a:r>
              <a:rPr lang="en-US" dirty="0" err="1">
                <a:solidFill>
                  <a:schemeClr val="dk1"/>
                </a:solidFill>
                <a:latin typeface="+mj-lt"/>
                <a:ea typeface="Calibri"/>
                <a:cs typeface="Calibri"/>
                <a:sym typeface="Calibri"/>
              </a:rPr>
              <a:t>desarrollar</a:t>
            </a:r>
            <a:r>
              <a:rPr lang="en-US" dirty="0">
                <a:solidFill>
                  <a:schemeClr val="dk1"/>
                </a:solidFill>
                <a:latin typeface="+mj-lt"/>
                <a:ea typeface="Calibri"/>
                <a:cs typeface="Calibri"/>
                <a:sym typeface="Calibri"/>
              </a:rPr>
              <a:t> un </a:t>
            </a:r>
            <a:r>
              <a:rPr lang="en-US" dirty="0" err="1">
                <a:solidFill>
                  <a:schemeClr val="dk1"/>
                </a:solidFill>
                <a:latin typeface="+mj-lt"/>
                <a:ea typeface="Calibri"/>
                <a:cs typeface="Calibri"/>
                <a:sym typeface="Calibri"/>
              </a:rPr>
              <a:t>programa</a:t>
            </a:r>
            <a:r>
              <a:rPr lang="en-US" dirty="0">
                <a:solidFill>
                  <a:schemeClr val="dk1"/>
                </a:solidFill>
                <a:latin typeface="+mj-lt"/>
                <a:ea typeface="Calibri"/>
                <a:cs typeface="Calibri"/>
                <a:sym typeface="Calibri"/>
              </a:rPr>
              <a:t> integral.</a:t>
            </a:r>
            <a:endParaRPr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18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00"/>
              <a:buFont typeface="Arial"/>
              <a:buNone/>
            </a:pPr>
            <a:endParaRPr sz="2100" b="0" i="0" u="none" strike="noStrike" cap="none" dirty="0">
              <a:solidFill>
                <a:schemeClr val="dk1"/>
              </a:solidFill>
              <a:latin typeface="Calibri"/>
              <a:ea typeface="Calibri"/>
              <a:cs typeface="Calibri"/>
              <a:sym typeface="Calibri"/>
            </a:endParaRPr>
          </a:p>
        </p:txBody>
      </p:sp>
      <p:sp>
        <p:nvSpPr>
          <p:cNvPr id="691" name="Google Shape;691;gaabb6530bf_0_8">
            <a:hlinkClick r:id="rId4"/>
          </p:cNvPr>
          <p:cNvSpPr/>
          <p:nvPr/>
        </p:nvSpPr>
        <p:spPr>
          <a:xfrm>
            <a:off x="5708175" y="3401600"/>
            <a:ext cx="5996700" cy="523200"/>
          </a:xfrm>
          <a:prstGeom prst="rect">
            <a:avLst/>
          </a:prstGeom>
          <a:solidFill>
            <a:srgbClr val="AB9E3E">
              <a:alpha val="5587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600" dirty="0" err="1">
                <a:solidFill>
                  <a:srgbClr val="FFFFFF"/>
                </a:solidFill>
              </a:rPr>
              <a:t>Recursos</a:t>
            </a:r>
            <a:r>
              <a:rPr lang="en-US" sz="2600" dirty="0">
                <a:solidFill>
                  <a:srgbClr val="FFFFFF"/>
                </a:solidFill>
              </a:rPr>
              <a:t> </a:t>
            </a:r>
            <a:r>
              <a:rPr lang="en-US" sz="2600" dirty="0" err="1">
                <a:solidFill>
                  <a:srgbClr val="FFFFFF"/>
                </a:solidFill>
              </a:rPr>
              <a:t>Investigación</a:t>
            </a:r>
            <a:r>
              <a:rPr lang="en-US" sz="2600" dirty="0">
                <a:solidFill>
                  <a:srgbClr val="FFFFFF"/>
                </a:solidFill>
              </a:rPr>
              <a:t> de </a:t>
            </a:r>
            <a:r>
              <a:rPr lang="en-US" sz="2600" dirty="0" err="1">
                <a:solidFill>
                  <a:srgbClr val="FFFFFF"/>
                </a:solidFill>
              </a:rPr>
              <a:t>Accidentes</a:t>
            </a:r>
            <a:r>
              <a:rPr lang="en-US" sz="2600" dirty="0">
                <a:solidFill>
                  <a:srgbClr val="FFFFFF"/>
                </a:solidFill>
              </a:rPr>
              <a:t> </a:t>
            </a:r>
            <a:endParaRPr sz="2600" dirty="0">
              <a:solidFill>
                <a:srgbClr val="FFFFFF"/>
              </a:solidFill>
            </a:endParaRPr>
          </a:p>
        </p:txBody>
      </p:sp>
      <p:sp>
        <p:nvSpPr>
          <p:cNvPr id="692" name="Google Shape;692;gaabb6530bf_0_8">
            <a:hlinkClick r:id="rId6"/>
          </p:cNvPr>
          <p:cNvSpPr/>
          <p:nvPr/>
        </p:nvSpPr>
        <p:spPr>
          <a:xfrm>
            <a:off x="5708175" y="4046063"/>
            <a:ext cx="5996700" cy="523200"/>
          </a:xfrm>
          <a:prstGeom prst="rect">
            <a:avLst/>
          </a:prstGeom>
          <a:solidFill>
            <a:srgbClr val="AB9E3E">
              <a:alpha val="5587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600" dirty="0" err="1">
                <a:solidFill>
                  <a:srgbClr val="FFFFFF"/>
                </a:solidFill>
              </a:rPr>
              <a:t>Cursos</a:t>
            </a:r>
            <a:r>
              <a:rPr lang="en-US" sz="2600" dirty="0">
                <a:solidFill>
                  <a:srgbClr val="FFFFFF"/>
                </a:solidFill>
              </a:rPr>
              <a:t> </a:t>
            </a:r>
            <a:r>
              <a:rPr lang="en-US" sz="2600" dirty="0" err="1">
                <a:solidFill>
                  <a:srgbClr val="FFFFFF"/>
                </a:solidFill>
              </a:rPr>
              <a:t>en</a:t>
            </a:r>
            <a:r>
              <a:rPr lang="en-US" sz="2600" dirty="0">
                <a:solidFill>
                  <a:srgbClr val="FFFFFF"/>
                </a:solidFill>
              </a:rPr>
              <a:t> </a:t>
            </a:r>
            <a:r>
              <a:rPr lang="en-US" sz="2600" dirty="0" err="1">
                <a:solidFill>
                  <a:srgbClr val="FFFFFF"/>
                </a:solidFill>
              </a:rPr>
              <a:t>Línea</a:t>
            </a:r>
            <a:r>
              <a:rPr lang="en-US" sz="2600" dirty="0">
                <a:solidFill>
                  <a:srgbClr val="FFFFFF"/>
                </a:solidFill>
              </a:rPr>
              <a:t> de Oregon OSHA</a:t>
            </a:r>
            <a:endParaRPr sz="2600" dirty="0">
              <a:solidFill>
                <a:srgbClr val="FFFFFF"/>
              </a:solidFill>
            </a:endParaRPr>
          </a:p>
        </p:txBody>
      </p:sp>
      <p:sp>
        <p:nvSpPr>
          <p:cNvPr id="693" name="Google Shape;693;gaabb6530bf_0_8">
            <a:hlinkClick r:id="rId7"/>
          </p:cNvPr>
          <p:cNvSpPr/>
          <p:nvPr/>
        </p:nvSpPr>
        <p:spPr>
          <a:xfrm>
            <a:off x="5708175" y="4663550"/>
            <a:ext cx="5996700" cy="523200"/>
          </a:xfrm>
          <a:prstGeom prst="rect">
            <a:avLst/>
          </a:prstGeom>
          <a:solidFill>
            <a:srgbClr val="AB9E3E">
              <a:alpha val="5587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000" dirty="0" err="1">
                <a:solidFill>
                  <a:srgbClr val="FFFFFF"/>
                </a:solidFill>
              </a:rPr>
              <a:t>Servicios</a:t>
            </a:r>
            <a:r>
              <a:rPr lang="en-US" sz="3000" dirty="0">
                <a:solidFill>
                  <a:srgbClr val="FFFFFF"/>
                </a:solidFill>
              </a:rPr>
              <a:t> de </a:t>
            </a:r>
            <a:r>
              <a:rPr lang="en-US" sz="3000" dirty="0" err="1">
                <a:solidFill>
                  <a:srgbClr val="FFFFFF"/>
                </a:solidFill>
              </a:rPr>
              <a:t>Asesoramiento</a:t>
            </a:r>
            <a:endParaRPr sz="3000" dirty="0">
              <a:solidFill>
                <a:srgbClr val="FFFFFF"/>
              </a:solidFill>
            </a:endParaRPr>
          </a:p>
        </p:txBody>
      </p:sp>
      <p:sp>
        <p:nvSpPr>
          <p:cNvPr id="694" name="Google Shape;694;gaabb6530bf_0_8">
            <a:hlinkClick r:id="rId8"/>
          </p:cNvPr>
          <p:cNvSpPr/>
          <p:nvPr/>
        </p:nvSpPr>
        <p:spPr>
          <a:xfrm>
            <a:off x="5708175" y="5260713"/>
            <a:ext cx="5996700" cy="523200"/>
          </a:xfrm>
          <a:prstGeom prst="rect">
            <a:avLst/>
          </a:prstGeom>
          <a:solidFill>
            <a:srgbClr val="AB9E3E">
              <a:alpha val="5587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000" dirty="0" err="1">
                <a:solidFill>
                  <a:srgbClr val="FFFFFF"/>
                </a:solidFill>
              </a:rPr>
              <a:t>Presentar</a:t>
            </a:r>
            <a:r>
              <a:rPr lang="en-US" sz="3000" dirty="0">
                <a:solidFill>
                  <a:srgbClr val="FFFFFF"/>
                </a:solidFill>
              </a:rPr>
              <a:t> </a:t>
            </a:r>
            <a:r>
              <a:rPr lang="en-US" sz="3000" dirty="0" err="1">
                <a:solidFill>
                  <a:srgbClr val="FFFFFF"/>
                </a:solidFill>
              </a:rPr>
              <a:t>una</a:t>
            </a:r>
            <a:r>
              <a:rPr lang="en-US" sz="3000" dirty="0">
                <a:solidFill>
                  <a:srgbClr val="FFFFFF"/>
                </a:solidFill>
              </a:rPr>
              <a:t> </a:t>
            </a:r>
            <a:r>
              <a:rPr lang="en-US" sz="3000" dirty="0" err="1">
                <a:solidFill>
                  <a:srgbClr val="FFFFFF"/>
                </a:solidFill>
              </a:rPr>
              <a:t>Queja</a:t>
            </a:r>
            <a:endParaRPr sz="3000" dirty="0">
              <a:solidFill>
                <a:srgbClr val="FFFFFF"/>
              </a:solidFill>
            </a:endParaRPr>
          </a:p>
        </p:txBody>
      </p:sp>
      <p:pic>
        <p:nvPicPr>
          <p:cNvPr id="12" name="Picture 11" descr="Módulo 4">
            <a:extLst>
              <a:ext uri="{FF2B5EF4-FFF2-40B4-BE49-F238E27FC236}">
                <a16:creationId xmlns:a16="http://schemas.microsoft.com/office/drawing/2014/main" id="{C59FBC9F-6D01-4D4A-8900-80B17E10E86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29600" y="5893828"/>
            <a:ext cx="3948209" cy="967699"/>
          </a:xfrm>
          <a:prstGeom prst="rect">
            <a:avLst/>
          </a:prstGeom>
        </p:spPr>
      </p:pic>
      <p:pic>
        <p:nvPicPr>
          <p:cNvPr id="3" name="Picture 2">
            <a:extLst>
              <a:ext uri="{FF2B5EF4-FFF2-40B4-BE49-F238E27FC236}">
                <a16:creationId xmlns:a16="http://schemas.microsoft.com/office/drawing/2014/main" id="{A1E306E2-9D84-4905-A766-4CDC4E3CF8B2}"/>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191" y="-15368"/>
            <a:ext cx="5474041" cy="5880082"/>
          </a:xfrm>
          <a:prstGeom prst="rect">
            <a:avLst/>
          </a:prstGeom>
        </p:spPr>
      </p:pic>
      <p:sp>
        <p:nvSpPr>
          <p:cNvPr id="2" name="Google Shape;102;p2">
            <a:extLst>
              <a:ext uri="{FF2B5EF4-FFF2-40B4-BE49-F238E27FC236}">
                <a16:creationId xmlns:a16="http://schemas.microsoft.com/office/drawing/2014/main" id="{FCE9AEE3-C33F-691E-1FC6-F3A4AE8BC4B8}"/>
              </a:ext>
            </a:extLst>
          </p:cNvPr>
          <p:cNvSpPr txBox="1"/>
          <p:nvPr/>
        </p:nvSpPr>
        <p:spPr>
          <a:xfrm>
            <a:off x="202630" y="5936571"/>
            <a:ext cx="7102842"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INVESTIGACIÓN DE ACCIDENTES: </a:t>
            </a:r>
            <a:br>
              <a:rPr lang="en-US" sz="2800" b="1" i="1" u="none" strike="noStrike" cap="none" dirty="0">
                <a:solidFill>
                  <a:schemeClr val="lt1"/>
                </a:solidFill>
                <a:latin typeface="Verdana"/>
                <a:ea typeface="Verdana"/>
                <a:cs typeface="Verdana"/>
                <a:sym typeface="Verdana"/>
              </a:rPr>
            </a:br>
            <a:r>
              <a:rPr lang="en-US" sz="2800" b="1" i="1" u="none" strike="noStrike" cap="none" dirty="0" err="1">
                <a:solidFill>
                  <a:schemeClr val="lt1"/>
                </a:solidFill>
                <a:latin typeface="Verdana"/>
                <a:ea typeface="Verdana"/>
                <a:cs typeface="Verdana"/>
                <a:sym typeface="Verdana"/>
              </a:rPr>
              <a:t>conclusión</a:t>
            </a:r>
            <a:endParaRPr sz="1400" b="0" i="0" u="none" strike="noStrike" cap="none" dirty="0">
              <a:solidFill>
                <a:srgbClr val="000000"/>
              </a:solidFill>
              <a:latin typeface="Arial"/>
              <a:ea typeface="Arial"/>
              <a:cs typeface="Arial"/>
              <a:sym typeface="Arial"/>
            </a:endParaRPr>
          </a:p>
        </p:txBody>
      </p:sp>
      <p:sp>
        <p:nvSpPr>
          <p:cNvPr id="5" name="Title 4">
            <a:extLst>
              <a:ext uri="{FF2B5EF4-FFF2-40B4-BE49-F238E27FC236}">
                <a16:creationId xmlns:a16="http://schemas.microsoft.com/office/drawing/2014/main" id="{9BB65DA1-0DC5-304E-4D88-0658381BB134}"/>
              </a:ext>
            </a:extLst>
          </p:cNvPr>
          <p:cNvSpPr txBox="1">
            <a:spLocks noGrp="1"/>
          </p:cNvSpPr>
          <p:nvPr>
            <p:ph type="title" idx="4294967295"/>
          </p:nvPr>
        </p:nvSpPr>
        <p:spPr>
          <a:xfrm>
            <a:off x="5558950" y="205323"/>
            <a:ext cx="6423500" cy="5078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2700" b="0" i="0" u="none" strike="noStrike" kern="0" cap="none" spc="0" normalizeH="0" baseline="0" noProof="0" dirty="0">
                <a:ln>
                  <a:noFill/>
                </a:ln>
                <a:solidFill>
                  <a:schemeClr val="dk1"/>
                </a:solidFill>
                <a:effectLst/>
                <a:uLnTx/>
                <a:uFillTx/>
                <a:latin typeface="+mj-lt"/>
                <a:ea typeface="Calibri"/>
                <a:cs typeface="Calibri"/>
                <a:sym typeface="Calibri"/>
              </a:rPr>
              <a:t>¿</a:t>
            </a:r>
            <a:r>
              <a:rPr kumimoji="0" lang="en-US" sz="2700" b="0" i="0" u="none" strike="noStrike" kern="0" cap="none" spc="0" normalizeH="0" baseline="0" noProof="0" dirty="0" err="1">
                <a:ln>
                  <a:noFill/>
                </a:ln>
                <a:solidFill>
                  <a:schemeClr val="dk1"/>
                </a:solidFill>
                <a:effectLst/>
                <a:uLnTx/>
                <a:uFillTx/>
                <a:latin typeface="+mj-lt"/>
                <a:ea typeface="Calibri"/>
                <a:cs typeface="Calibri"/>
                <a:sym typeface="Calibri"/>
              </a:rPr>
              <a:t>Hacia</a:t>
            </a:r>
            <a:r>
              <a:rPr kumimoji="0" lang="en-US" sz="2700" b="0" i="0" u="none" strike="noStrike" kern="0" cap="none" spc="0" normalizeH="0" baseline="0" noProof="0" dirty="0">
                <a:ln>
                  <a:noFill/>
                </a:ln>
                <a:solidFill>
                  <a:schemeClr val="dk1"/>
                </a:solidFill>
                <a:effectLst/>
                <a:uLnTx/>
                <a:uFillTx/>
                <a:latin typeface="+mj-lt"/>
                <a:ea typeface="Calibri"/>
                <a:cs typeface="Calibri"/>
                <a:sym typeface="Calibri"/>
              </a:rPr>
              <a:t> </a:t>
            </a:r>
            <a:r>
              <a:rPr kumimoji="0" lang="en-US" sz="2700" b="0" i="0" u="none" strike="noStrike" kern="0" cap="none" spc="0" normalizeH="0" baseline="0" noProof="0" dirty="0" err="1">
                <a:ln>
                  <a:noFill/>
                </a:ln>
                <a:solidFill>
                  <a:schemeClr val="dk1"/>
                </a:solidFill>
                <a:effectLst/>
                <a:uLnTx/>
                <a:uFillTx/>
                <a:latin typeface="+mj-lt"/>
                <a:ea typeface="Calibri"/>
                <a:cs typeface="Calibri"/>
                <a:sym typeface="Calibri"/>
              </a:rPr>
              <a:t>dónde</a:t>
            </a:r>
            <a:r>
              <a:rPr kumimoji="0" lang="en-US" sz="2700" b="0" i="0" u="none" strike="noStrike" kern="0" cap="none" spc="0" normalizeH="0" baseline="0" noProof="0" dirty="0">
                <a:ln>
                  <a:noFill/>
                </a:ln>
                <a:solidFill>
                  <a:schemeClr val="dk1"/>
                </a:solidFill>
                <a:effectLst/>
                <a:uLnTx/>
                <a:uFillTx/>
                <a:latin typeface="+mj-lt"/>
                <a:ea typeface="Calibri"/>
                <a:cs typeface="Calibri"/>
                <a:sym typeface="Calibri"/>
              </a:rPr>
              <a:t> </a:t>
            </a:r>
            <a:r>
              <a:rPr kumimoji="0" lang="en-US" sz="2700" b="0" i="0" u="none" strike="noStrike" kern="0" cap="none" spc="0" normalizeH="0" baseline="0" noProof="0" dirty="0" err="1">
                <a:ln>
                  <a:noFill/>
                </a:ln>
                <a:solidFill>
                  <a:schemeClr val="dk1"/>
                </a:solidFill>
                <a:effectLst/>
                <a:uLnTx/>
                <a:uFillTx/>
                <a:latin typeface="+mj-lt"/>
                <a:ea typeface="Calibri"/>
                <a:cs typeface="Calibri"/>
                <a:sym typeface="Calibri"/>
              </a:rPr>
              <a:t>nos</a:t>
            </a:r>
            <a:r>
              <a:rPr kumimoji="0" lang="en-US" sz="2700" b="0" i="0" u="none" strike="noStrike" kern="0" cap="none" spc="0" normalizeH="0" baseline="0" noProof="0" dirty="0">
                <a:ln>
                  <a:noFill/>
                </a:ln>
                <a:solidFill>
                  <a:schemeClr val="dk1"/>
                </a:solidFill>
                <a:effectLst/>
                <a:uLnTx/>
                <a:uFillTx/>
                <a:latin typeface="+mj-lt"/>
                <a:ea typeface="Calibri"/>
                <a:cs typeface="Calibri"/>
                <a:sym typeface="Calibri"/>
              </a:rPr>
              <a:t> </a:t>
            </a:r>
            <a:r>
              <a:rPr kumimoji="0" lang="en-US" sz="2700" b="0" i="0" u="none" strike="noStrike" kern="0" cap="none" spc="0" normalizeH="0" baseline="0" noProof="0" dirty="0" err="1">
                <a:ln>
                  <a:noFill/>
                </a:ln>
                <a:solidFill>
                  <a:schemeClr val="dk1"/>
                </a:solidFill>
                <a:effectLst/>
                <a:uLnTx/>
                <a:uFillTx/>
                <a:latin typeface="+mj-lt"/>
                <a:ea typeface="Calibri"/>
                <a:cs typeface="Calibri"/>
                <a:sym typeface="Calibri"/>
              </a:rPr>
              <a:t>dirigimos</a:t>
            </a:r>
            <a:r>
              <a:rPr kumimoji="0" lang="en-US" sz="2700" b="0" i="0" u="none" strike="noStrike" kern="0" cap="none" spc="0" normalizeH="0" baseline="0" noProof="0" dirty="0">
                <a:ln>
                  <a:noFill/>
                </a:ln>
                <a:solidFill>
                  <a:schemeClr val="dk1"/>
                </a:solidFill>
                <a:effectLst/>
                <a:uLnTx/>
                <a:uFillTx/>
                <a:latin typeface="+mj-lt"/>
                <a:ea typeface="Calibri"/>
                <a:cs typeface="Calibri"/>
                <a:sym typeface="Calibri"/>
              </a:rPr>
              <a:t> </a:t>
            </a:r>
            <a:r>
              <a:rPr kumimoji="0" lang="en-US" sz="2700" b="0" i="0" u="none" strike="noStrike" kern="0" cap="none" spc="0" normalizeH="0" baseline="0" noProof="0" dirty="0" err="1">
                <a:ln>
                  <a:noFill/>
                </a:ln>
                <a:solidFill>
                  <a:schemeClr val="dk1"/>
                </a:solidFill>
                <a:effectLst/>
                <a:uLnTx/>
                <a:uFillTx/>
                <a:latin typeface="+mj-lt"/>
                <a:ea typeface="Calibri"/>
                <a:cs typeface="Calibri"/>
                <a:sym typeface="Calibri"/>
              </a:rPr>
              <a:t>desde</a:t>
            </a:r>
            <a:r>
              <a:rPr kumimoji="0" lang="en-US" sz="2700" b="0" i="0" u="none" strike="noStrike" kern="0" cap="none" spc="0" normalizeH="0" baseline="0" noProof="0" dirty="0">
                <a:ln>
                  <a:noFill/>
                </a:ln>
                <a:solidFill>
                  <a:schemeClr val="dk1"/>
                </a:solidFill>
                <a:effectLst/>
                <a:uLnTx/>
                <a:uFillTx/>
                <a:latin typeface="+mj-lt"/>
                <a:ea typeface="Calibri"/>
                <a:cs typeface="Calibri"/>
                <a:sym typeface="Calibri"/>
              </a:rPr>
              <a:t> </a:t>
            </a:r>
            <a:r>
              <a:rPr kumimoji="0" lang="en-US" sz="2700" b="0" i="0" u="none" strike="noStrike" kern="0" cap="none" spc="0" normalizeH="0" baseline="0" noProof="0" dirty="0" err="1">
                <a:ln>
                  <a:noFill/>
                </a:ln>
                <a:solidFill>
                  <a:schemeClr val="dk1"/>
                </a:solidFill>
                <a:effectLst/>
                <a:uLnTx/>
                <a:uFillTx/>
                <a:latin typeface="+mj-lt"/>
                <a:ea typeface="Calibri"/>
                <a:cs typeface="Calibri"/>
                <a:sym typeface="Calibri"/>
              </a:rPr>
              <a:t>aquí</a:t>
            </a:r>
            <a:r>
              <a:rPr kumimoji="0" lang="en-US" sz="2700" b="0" i="0" u="none" strike="noStrike" kern="0" cap="none" spc="0" normalizeH="0" baseline="0" noProof="0" dirty="0">
                <a:ln>
                  <a:noFill/>
                </a:ln>
                <a:solidFill>
                  <a:schemeClr val="dk1"/>
                </a:solidFill>
                <a:effectLst/>
                <a:uLnTx/>
                <a:uFillTx/>
                <a:latin typeface="+mj-lt"/>
                <a:ea typeface="Calibri"/>
                <a:cs typeface="Calibri"/>
                <a:sym typeface="Calibri"/>
              </a:rPr>
              <a:t>?</a:t>
            </a:r>
            <a:endParaRPr kumimoji="0" lang="en-US" sz="2700" b="0" i="0" u="none" strike="noStrike" kern="0" cap="none" spc="0" normalizeH="0" baseline="0" noProof="0" dirty="0">
              <a:ln>
                <a:noFill/>
              </a:ln>
              <a:solidFill>
                <a:schemeClr val="dk1"/>
              </a:solidFill>
              <a:effectLst/>
              <a:uLnTx/>
              <a:uFillTx/>
              <a:latin typeface="Calibri"/>
              <a:ea typeface="Calibri"/>
              <a:cs typeface="Calibri"/>
              <a:sym typeface="Calibri"/>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p15">
            <a:extLst>
              <a:ext uri="{C183D7F6-B498-43B3-948B-1728B52AA6E4}">
                <adec:decorative xmlns:adec="http://schemas.microsoft.com/office/drawing/2017/decorative" val="1"/>
              </a:ext>
            </a:extLst>
          </p:cNvPr>
          <p:cNvSpPr/>
          <p:nvPr/>
        </p:nvSpPr>
        <p:spPr>
          <a:xfrm>
            <a:off x="0" y="5889718"/>
            <a:ext cx="12192000" cy="1000125"/>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 name="Picture 1" descr="503-947-7443 o &#10;ed.web@dcbs.oregon.gov">
            <a:extLst>
              <a:ext uri="{FF2B5EF4-FFF2-40B4-BE49-F238E27FC236}">
                <a16:creationId xmlns:a16="http://schemas.microsoft.com/office/drawing/2014/main" id="{AD0A6F4F-3201-45DC-A394-170949C65A57}"/>
              </a:ext>
            </a:extLst>
          </p:cNvPr>
          <p:cNvPicPr>
            <a:picLocks noChangeAspect="1"/>
          </p:cNvPicPr>
          <p:nvPr/>
        </p:nvPicPr>
        <p:blipFill rotWithShape="1">
          <a:blip r:embed="rId3">
            <a:extLst>
              <a:ext uri="{28A0092B-C50C-407E-A947-70E740481C1C}">
                <a14:useLocalDpi xmlns:a14="http://schemas.microsoft.com/office/drawing/2010/main" val="0"/>
              </a:ext>
            </a:extLst>
          </a:blip>
          <a:srcRect t="8208"/>
          <a:stretch/>
        </p:blipFill>
        <p:spPr>
          <a:xfrm>
            <a:off x="573817" y="135805"/>
            <a:ext cx="10960293" cy="5647301"/>
          </a:xfrm>
          <a:prstGeom prst="rect">
            <a:avLst/>
          </a:prstGeom>
        </p:spPr>
      </p:pic>
      <p:pic>
        <p:nvPicPr>
          <p:cNvPr id="8" name="Picture 7" descr="Módulo 4">
            <a:extLst>
              <a:ext uri="{FF2B5EF4-FFF2-40B4-BE49-F238E27FC236}">
                <a16:creationId xmlns:a16="http://schemas.microsoft.com/office/drawing/2014/main" id="{569040AD-34F7-46FE-B548-1CB90C8F57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29600" y="5893828"/>
            <a:ext cx="3948209" cy="967699"/>
          </a:xfrm>
          <a:prstGeom prst="rect">
            <a:avLst/>
          </a:prstGeom>
        </p:spPr>
      </p:pic>
      <p:sp>
        <p:nvSpPr>
          <p:cNvPr id="3" name="Google Shape;102;p2">
            <a:extLst>
              <a:ext uri="{FF2B5EF4-FFF2-40B4-BE49-F238E27FC236}">
                <a16:creationId xmlns:a16="http://schemas.microsoft.com/office/drawing/2014/main" id="{9603B1CB-63C9-5392-59B9-00AC94089887}"/>
              </a:ext>
            </a:extLst>
          </p:cNvPr>
          <p:cNvSpPr txBox="1">
            <a:spLocks noGrp="1"/>
          </p:cNvSpPr>
          <p:nvPr>
            <p:ph type="title" idx="4294967295"/>
          </p:nvPr>
        </p:nvSpPr>
        <p:spPr>
          <a:xfrm>
            <a:off x="202630" y="5936571"/>
            <a:ext cx="7102842" cy="954067"/>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0" cap="none" spc="0" normalizeH="0" baseline="0" noProof="0" dirty="0">
                <a:ln>
                  <a:noFill/>
                </a:ln>
                <a:solidFill>
                  <a:schemeClr val="lt1"/>
                </a:solidFill>
                <a:effectLst/>
                <a:uLnTx/>
                <a:uFillTx/>
                <a:latin typeface="Verdana"/>
                <a:ea typeface="Verdana"/>
                <a:cs typeface="Verdana"/>
                <a:sym typeface="Verdana"/>
              </a:rPr>
              <a:t>INVESTIGACIÓN DE ACCIDENTES: </a:t>
            </a:r>
            <a:br>
              <a:rPr kumimoji="0" lang="en-US" sz="2800" b="1" i="1" u="none" strike="noStrike" kern="0" cap="none" spc="0" normalizeH="0" baseline="0" noProof="0" dirty="0">
                <a:ln>
                  <a:noFill/>
                </a:ln>
                <a:solidFill>
                  <a:schemeClr val="lt1"/>
                </a:solidFill>
                <a:effectLst/>
                <a:uLnTx/>
                <a:uFillTx/>
                <a:latin typeface="Verdana"/>
                <a:ea typeface="Verdana"/>
                <a:cs typeface="Verdana"/>
                <a:sym typeface="Verdana"/>
              </a:rPr>
            </a:br>
            <a:r>
              <a:rPr kumimoji="0" lang="en-US" sz="2800" b="1" i="1" u="none" strike="noStrike" kern="0" cap="none" spc="0" normalizeH="0" baseline="0" noProof="0" dirty="0" err="1">
                <a:ln>
                  <a:noFill/>
                </a:ln>
                <a:solidFill>
                  <a:schemeClr val="lt1"/>
                </a:solidFill>
                <a:effectLst/>
                <a:uLnTx/>
                <a:uFillTx/>
                <a:latin typeface="Verdana"/>
                <a:ea typeface="Verdana"/>
                <a:cs typeface="Verdana"/>
                <a:sym typeface="Verdana"/>
              </a:rPr>
              <a:t>conclusión</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3" name="Title 2">
            <a:extLst>
              <a:ext uri="{FF2B5EF4-FFF2-40B4-BE49-F238E27FC236}">
                <a16:creationId xmlns:a16="http://schemas.microsoft.com/office/drawing/2014/main" id="{4C33E294-419A-8A7F-4436-7ED6EA9375AF}"/>
              </a:ext>
            </a:extLst>
          </p:cNvPr>
          <p:cNvSpPr txBox="1">
            <a:spLocks noGrp="1"/>
          </p:cNvSpPr>
          <p:nvPr>
            <p:ph type="title" idx="4294967295"/>
          </p:nvPr>
        </p:nvSpPr>
        <p:spPr>
          <a:xfrm>
            <a:off x="5719156" y="290895"/>
            <a:ext cx="6097904"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rPr>
              <a:t>Kit del </a:t>
            </a:r>
            <a:r>
              <a:rPr kumimoji="0" lang="en-US" sz="2800" b="0" i="0" u="none" strike="noStrike" kern="0" cap="none" spc="0" normalizeH="0" baseline="0" noProof="0" dirty="0" err="1">
                <a:ln>
                  <a:noFill/>
                </a:ln>
                <a:solidFill>
                  <a:schemeClr val="dk1"/>
                </a:solidFill>
                <a:effectLst/>
                <a:uLnTx/>
                <a:uFillTx/>
                <a:latin typeface="+mj-lt"/>
                <a:ea typeface="Calibri"/>
                <a:cs typeface="Calibri"/>
                <a:sym typeface="Calibri"/>
              </a:rPr>
              <a:t>investigador</a:t>
            </a:r>
            <a:endPar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endParaRPr>
          </a:p>
        </p:txBody>
      </p:sp>
      <p:sp>
        <p:nvSpPr>
          <p:cNvPr id="104" name="Google Shape;104;p2"/>
          <p:cNvSpPr txBox="1"/>
          <p:nvPr/>
        </p:nvSpPr>
        <p:spPr>
          <a:xfrm>
            <a:off x="5719156" y="1097775"/>
            <a:ext cx="6274351" cy="4278054"/>
          </a:xfrm>
          <a:prstGeom prst="rect">
            <a:avLst/>
          </a:prstGeom>
          <a:noFill/>
          <a:ln>
            <a:noFill/>
          </a:ln>
        </p:spPr>
        <p:txBody>
          <a:bodyPr spcFirstLastPara="1" wrap="square" lIns="91425" tIns="45700" rIns="91425" bIns="45700" anchor="t" anchorCtr="0">
            <a:spAutoFit/>
          </a:bodyPr>
          <a:lstStyle/>
          <a:p>
            <a:r>
              <a:rPr lang="en-US" sz="1600" dirty="0"/>
              <a:t>Como se ha </a:t>
            </a:r>
            <a:r>
              <a:rPr lang="en-US" sz="1600" dirty="0" err="1"/>
              <a:t>mencionado</a:t>
            </a:r>
            <a:r>
              <a:rPr lang="en-US" sz="1600" dirty="0"/>
              <a:t> </a:t>
            </a:r>
            <a:r>
              <a:rPr lang="en-US" sz="1600" dirty="0" err="1"/>
              <a:t>anteriormente</a:t>
            </a:r>
            <a:r>
              <a:rPr lang="en-US" sz="1600" dirty="0"/>
              <a:t>, la </a:t>
            </a:r>
            <a:r>
              <a:rPr lang="en-US" sz="1600" dirty="0" err="1"/>
              <a:t>situación</a:t>
            </a:r>
            <a:r>
              <a:rPr lang="en-US" sz="1600" dirty="0"/>
              <a:t> </a:t>
            </a:r>
            <a:r>
              <a:rPr lang="en-US" sz="1600" dirty="0" err="1"/>
              <a:t>puede</a:t>
            </a:r>
            <a:r>
              <a:rPr lang="en-US" sz="1600" dirty="0"/>
              <a:t> ser </a:t>
            </a:r>
            <a:r>
              <a:rPr lang="en-US" sz="1600" dirty="0" err="1"/>
              <a:t>caótica</a:t>
            </a:r>
            <a:r>
              <a:rPr lang="en-US" sz="1600" dirty="0"/>
              <a:t> </a:t>
            </a:r>
            <a:r>
              <a:rPr lang="en-US" sz="1600" dirty="0" err="1"/>
              <a:t>durante</a:t>
            </a:r>
            <a:r>
              <a:rPr lang="en-US" sz="1600" dirty="0"/>
              <a:t> un </a:t>
            </a:r>
            <a:r>
              <a:rPr lang="en-US" sz="1600" dirty="0" err="1"/>
              <a:t>accidente</a:t>
            </a:r>
            <a:r>
              <a:rPr lang="en-US" sz="1600" dirty="0"/>
              <a:t> y </a:t>
            </a:r>
            <a:r>
              <a:rPr lang="en-US" sz="1600" dirty="0" err="1"/>
              <a:t>el</a:t>
            </a:r>
            <a:r>
              <a:rPr lang="en-US" sz="1600" dirty="0"/>
              <a:t> </a:t>
            </a:r>
            <a:r>
              <a:rPr lang="en-US" sz="1600" dirty="0" err="1"/>
              <a:t>tiempo</a:t>
            </a:r>
            <a:r>
              <a:rPr lang="en-US" sz="1600" dirty="0"/>
              <a:t> es </a:t>
            </a:r>
            <a:r>
              <a:rPr lang="en-US" sz="1600" dirty="0" err="1"/>
              <a:t>esencial</a:t>
            </a:r>
            <a:r>
              <a:rPr lang="en-US" sz="1600" dirty="0"/>
              <a:t>. ¡No </a:t>
            </a:r>
            <a:r>
              <a:rPr lang="en-US" sz="1600" dirty="0" err="1"/>
              <a:t>pierda</a:t>
            </a:r>
            <a:r>
              <a:rPr lang="en-US" sz="1600" dirty="0"/>
              <a:t> la </a:t>
            </a:r>
            <a:r>
              <a:rPr lang="en-US" sz="1600" dirty="0" err="1"/>
              <a:t>oportunidad</a:t>
            </a:r>
            <a:r>
              <a:rPr lang="en-US" sz="1600" dirty="0"/>
              <a:t> de </a:t>
            </a:r>
            <a:r>
              <a:rPr lang="en-US" sz="1600" dirty="0" err="1"/>
              <a:t>reunir</a:t>
            </a:r>
            <a:r>
              <a:rPr lang="en-US" sz="1600" dirty="0"/>
              <a:t> </a:t>
            </a:r>
            <a:r>
              <a:rPr lang="en-US" sz="1600" dirty="0" err="1"/>
              <a:t>datos</a:t>
            </a:r>
            <a:r>
              <a:rPr lang="en-US" sz="1600" dirty="0"/>
              <a:t> </a:t>
            </a:r>
            <a:r>
              <a:rPr lang="en-US" sz="1600" dirty="0" err="1"/>
              <a:t>importantes</a:t>
            </a:r>
            <a:r>
              <a:rPr lang="en-US" sz="1600" dirty="0"/>
              <a:t> </a:t>
            </a:r>
            <a:r>
              <a:rPr lang="en-US" sz="1600" dirty="0" err="1"/>
              <a:t>por</a:t>
            </a:r>
            <a:r>
              <a:rPr lang="en-US" sz="1600" dirty="0"/>
              <a:t> no </a:t>
            </a:r>
            <a:r>
              <a:rPr lang="en-US" sz="1600" dirty="0" err="1"/>
              <a:t>tener</a:t>
            </a:r>
            <a:r>
              <a:rPr lang="en-US" sz="1600" dirty="0"/>
              <a:t> </a:t>
            </a:r>
            <a:r>
              <a:rPr lang="en-US" sz="1600" dirty="0" err="1"/>
              <a:t>su</a:t>
            </a:r>
            <a:r>
              <a:rPr lang="en-US" sz="1600" dirty="0"/>
              <a:t> </a:t>
            </a:r>
            <a:r>
              <a:rPr lang="en-US" sz="1600" dirty="0" err="1"/>
              <a:t>equipo</a:t>
            </a:r>
            <a:r>
              <a:rPr lang="en-US" sz="1600" dirty="0"/>
              <a:t> a mano! Cree un “kit de </a:t>
            </a:r>
            <a:r>
              <a:rPr lang="en-US" sz="1600" dirty="0" err="1"/>
              <a:t>investigador</a:t>
            </a:r>
            <a:r>
              <a:rPr lang="en-US" sz="1600" dirty="0"/>
              <a:t>” y </a:t>
            </a:r>
            <a:r>
              <a:rPr lang="en-US" sz="1600" dirty="0" err="1"/>
              <a:t>téngalo</a:t>
            </a:r>
            <a:r>
              <a:rPr lang="en-US" sz="1600" dirty="0"/>
              <a:t> </a:t>
            </a:r>
            <a:r>
              <a:rPr lang="en-US" sz="1600" dirty="0" err="1"/>
              <a:t>guardado</a:t>
            </a:r>
            <a:r>
              <a:rPr lang="en-US" sz="1600" dirty="0"/>
              <a:t> </a:t>
            </a:r>
            <a:r>
              <a:rPr lang="en-US" sz="1600" dirty="0" err="1"/>
              <a:t>en</a:t>
            </a:r>
            <a:r>
              <a:rPr lang="en-US" sz="1600" dirty="0"/>
              <a:t> </a:t>
            </a:r>
            <a:r>
              <a:rPr lang="en-US" sz="1600" dirty="0" err="1"/>
              <a:t>una</a:t>
            </a:r>
            <a:r>
              <a:rPr lang="en-US" sz="1600" dirty="0"/>
              <a:t> mochila o </a:t>
            </a:r>
            <a:r>
              <a:rPr lang="en-US" sz="1600" dirty="0" err="1"/>
              <a:t>bolsa</a:t>
            </a:r>
            <a:r>
              <a:rPr lang="en-US" sz="1600" dirty="0"/>
              <a:t> de </a:t>
            </a:r>
            <a:r>
              <a:rPr lang="en-US" sz="1600" dirty="0" err="1"/>
              <a:t>lona</a:t>
            </a:r>
            <a:r>
              <a:rPr lang="en-US" sz="1600" dirty="0"/>
              <a:t>, </a:t>
            </a:r>
            <a:r>
              <a:rPr lang="en-US" sz="1600" dirty="0" err="1"/>
              <a:t>listo</a:t>
            </a:r>
            <a:r>
              <a:rPr lang="en-US" sz="1600" dirty="0"/>
              <a:t> para </a:t>
            </a:r>
            <a:r>
              <a:rPr lang="en-US" sz="1600" dirty="0" err="1"/>
              <a:t>llevar</a:t>
            </a:r>
            <a:r>
              <a:rPr lang="en-US" sz="1600" dirty="0"/>
              <a:t> </a:t>
            </a:r>
            <a:r>
              <a:rPr lang="en-US" sz="1600" dirty="0" err="1"/>
              <a:t>en</a:t>
            </a:r>
            <a:r>
              <a:rPr lang="en-US" sz="1600" dirty="0"/>
              <a:t> </a:t>
            </a:r>
            <a:r>
              <a:rPr lang="en-US" sz="1600" dirty="0" err="1"/>
              <a:t>todo</a:t>
            </a:r>
            <a:r>
              <a:rPr lang="en-US" sz="1600" dirty="0"/>
              <a:t> </a:t>
            </a:r>
            <a:r>
              <a:rPr lang="en-US" sz="1600" dirty="0" err="1"/>
              <a:t>momento</a:t>
            </a:r>
            <a:r>
              <a:rPr lang="en-US" sz="1600" dirty="0"/>
              <a:t>. Los </a:t>
            </a:r>
            <a:r>
              <a:rPr lang="en-US" sz="1600" dirty="0" err="1"/>
              <a:t>artículos</a:t>
            </a:r>
            <a:r>
              <a:rPr lang="en-US" sz="1600" dirty="0"/>
              <a:t> de </a:t>
            </a:r>
            <a:r>
              <a:rPr lang="en-US" sz="1600" dirty="0" err="1"/>
              <a:t>su</a:t>
            </a:r>
            <a:r>
              <a:rPr lang="en-US" sz="1600" dirty="0"/>
              <a:t> kit </a:t>
            </a:r>
            <a:r>
              <a:rPr lang="en-US" sz="1600" dirty="0" err="1"/>
              <a:t>podrían</a:t>
            </a:r>
            <a:r>
              <a:rPr lang="en-US" sz="1600" dirty="0"/>
              <a:t> </a:t>
            </a:r>
            <a:r>
              <a:rPr lang="en-US" sz="1600" dirty="0" err="1"/>
              <a:t>incluir</a:t>
            </a:r>
            <a:r>
              <a:rPr lang="en-US" sz="1600" dirty="0"/>
              <a:t>:</a:t>
            </a:r>
          </a:p>
          <a:p>
            <a:endParaRPr lang="en-US" sz="1600" dirty="0"/>
          </a:p>
          <a:p>
            <a:pPr marL="285750" indent="-285750">
              <a:buFont typeface="Arial" panose="020B0604020202020204" pitchFamily="34" charset="0"/>
              <a:buChar char="•"/>
            </a:pPr>
            <a:r>
              <a:rPr lang="en-US" sz="1600" dirty="0" err="1"/>
              <a:t>Cinta</a:t>
            </a:r>
            <a:r>
              <a:rPr lang="en-US" sz="1600" dirty="0"/>
              <a:t> de </a:t>
            </a:r>
            <a:r>
              <a:rPr lang="en-US" sz="1600" dirty="0" err="1"/>
              <a:t>medir</a:t>
            </a:r>
            <a:endParaRPr lang="en-US" sz="1600" dirty="0"/>
          </a:p>
          <a:p>
            <a:pPr marL="285750" indent="-285750">
              <a:buFont typeface="Arial" panose="020B0604020202020204" pitchFamily="34" charset="0"/>
              <a:buChar char="•"/>
            </a:pPr>
            <a:r>
              <a:rPr lang="en-US" sz="1600" dirty="0" err="1"/>
              <a:t>Portapapeles</a:t>
            </a:r>
            <a:r>
              <a:rPr lang="en-US" sz="1600" dirty="0"/>
              <a:t>, </a:t>
            </a:r>
            <a:r>
              <a:rPr lang="en-US" sz="1600" dirty="0" err="1"/>
              <a:t>papel</a:t>
            </a:r>
            <a:r>
              <a:rPr lang="en-US" sz="1600" dirty="0"/>
              <a:t>, </a:t>
            </a:r>
            <a:r>
              <a:rPr lang="en-US" sz="1600" dirty="0" err="1"/>
              <a:t>lápiz</a:t>
            </a:r>
            <a:r>
              <a:rPr lang="en-US" sz="1600" dirty="0"/>
              <a:t>/</a:t>
            </a:r>
            <a:r>
              <a:rPr lang="en-US" sz="1600" dirty="0" err="1"/>
              <a:t>bolígrafos</a:t>
            </a:r>
            <a:endParaRPr lang="en-US" sz="1600" dirty="0"/>
          </a:p>
          <a:p>
            <a:pPr marL="285750" indent="-285750">
              <a:buFont typeface="Arial" panose="020B0604020202020204" pitchFamily="34" charset="0"/>
              <a:buChar char="•"/>
            </a:pPr>
            <a:r>
              <a:rPr lang="en-US" sz="1600" dirty="0" err="1"/>
              <a:t>Formularios</a:t>
            </a:r>
            <a:r>
              <a:rPr lang="en-US" sz="1600" dirty="0"/>
              <a:t> de </a:t>
            </a:r>
            <a:r>
              <a:rPr lang="en-US" sz="1600" dirty="0" err="1"/>
              <a:t>entrevistas</a:t>
            </a:r>
            <a:r>
              <a:rPr lang="en-US" sz="1600" dirty="0"/>
              <a:t>/</a:t>
            </a:r>
            <a:r>
              <a:rPr lang="en-US" sz="1600" dirty="0" err="1"/>
              <a:t>declaraciones</a:t>
            </a:r>
            <a:r>
              <a:rPr lang="en-US" sz="1600" dirty="0"/>
              <a:t> de </a:t>
            </a:r>
            <a:r>
              <a:rPr lang="en-US" sz="1600" dirty="0" err="1"/>
              <a:t>testigos</a:t>
            </a:r>
            <a:endParaRPr lang="en-US" sz="1600" dirty="0"/>
          </a:p>
          <a:p>
            <a:pPr marL="285750" indent="-285750">
              <a:buFont typeface="Arial" panose="020B0604020202020204" pitchFamily="34" charset="0"/>
              <a:buChar char="•"/>
            </a:pPr>
            <a:r>
              <a:rPr lang="en-US" sz="1600" dirty="0" err="1"/>
              <a:t>Botiquín</a:t>
            </a:r>
            <a:r>
              <a:rPr lang="en-US" sz="1600" dirty="0"/>
              <a:t> de </a:t>
            </a:r>
            <a:r>
              <a:rPr lang="en-US" sz="1600" dirty="0" err="1"/>
              <a:t>primeros</a:t>
            </a:r>
            <a:r>
              <a:rPr lang="en-US" sz="1600" dirty="0"/>
              <a:t> </a:t>
            </a:r>
            <a:r>
              <a:rPr lang="en-US" sz="1600" dirty="0" err="1"/>
              <a:t>auxilios</a:t>
            </a:r>
            <a:endParaRPr lang="en-US" sz="1600" dirty="0"/>
          </a:p>
          <a:p>
            <a:pPr marL="285750" indent="-285750">
              <a:buFont typeface="Arial" panose="020B0604020202020204" pitchFamily="34" charset="0"/>
              <a:buChar char="•"/>
            </a:pPr>
            <a:r>
              <a:rPr lang="en-US" sz="1600" dirty="0" err="1"/>
              <a:t>Linterna</a:t>
            </a:r>
            <a:endParaRPr lang="en-US" sz="1600" dirty="0"/>
          </a:p>
          <a:p>
            <a:pPr marL="285750" indent="-285750">
              <a:buFont typeface="Arial" panose="020B0604020202020204" pitchFamily="34" charset="0"/>
              <a:buChar char="•"/>
            </a:pPr>
            <a:r>
              <a:rPr lang="en-US" sz="1600" dirty="0" err="1"/>
              <a:t>Equipo</a:t>
            </a:r>
            <a:r>
              <a:rPr lang="en-US" sz="1600" dirty="0"/>
              <a:t> de </a:t>
            </a:r>
            <a:r>
              <a:rPr lang="en-US" sz="1600" dirty="0" err="1"/>
              <a:t>protección</a:t>
            </a:r>
            <a:r>
              <a:rPr lang="en-US" sz="1600" dirty="0"/>
              <a:t> personal </a:t>
            </a:r>
            <a:r>
              <a:rPr lang="en-US" sz="1600" dirty="0" err="1"/>
              <a:t>apropiado</a:t>
            </a:r>
            <a:r>
              <a:rPr lang="en-US" sz="1600" dirty="0"/>
              <a:t> para </a:t>
            </a:r>
            <a:r>
              <a:rPr lang="en-US" sz="1600" dirty="0" err="1"/>
              <a:t>su</a:t>
            </a:r>
            <a:r>
              <a:rPr lang="en-US" sz="1600" dirty="0"/>
              <a:t> </a:t>
            </a:r>
            <a:r>
              <a:rPr lang="en-US" sz="1600" dirty="0" err="1"/>
              <a:t>negocio</a:t>
            </a:r>
            <a:endParaRPr lang="en-US" sz="1600" dirty="0"/>
          </a:p>
          <a:p>
            <a:pPr marL="285750" indent="-285750">
              <a:buFont typeface="Arial" panose="020B0604020202020204" pitchFamily="34" charset="0"/>
              <a:buChar char="•"/>
            </a:pPr>
            <a:r>
              <a:rPr lang="en-US" sz="1600" dirty="0" err="1"/>
              <a:t>Formularios</a:t>
            </a:r>
            <a:r>
              <a:rPr lang="en-US" sz="1600" dirty="0"/>
              <a:t> de </a:t>
            </a:r>
            <a:r>
              <a:rPr lang="en-US" sz="1600" dirty="0" err="1"/>
              <a:t>informe</a:t>
            </a:r>
            <a:endParaRPr lang="en-US" sz="1600" dirty="0"/>
          </a:p>
          <a:p>
            <a:pPr marL="285750" indent="-285750">
              <a:buFont typeface="Arial" panose="020B0604020202020204" pitchFamily="34" charset="0"/>
              <a:buChar char="•"/>
            </a:pPr>
            <a:r>
              <a:rPr lang="en-US" sz="1600" dirty="0" err="1"/>
              <a:t>Bolsas</a:t>
            </a:r>
            <a:r>
              <a:rPr lang="en-US" sz="1600" dirty="0"/>
              <a:t> de </a:t>
            </a:r>
            <a:r>
              <a:rPr lang="en-US" sz="1600" dirty="0" err="1"/>
              <a:t>papel</a:t>
            </a:r>
            <a:r>
              <a:rPr lang="en-US" sz="1600" dirty="0"/>
              <a:t> o </a:t>
            </a:r>
            <a:r>
              <a:rPr lang="en-US" sz="1600" dirty="0" err="1"/>
              <a:t>plástico</a:t>
            </a:r>
            <a:r>
              <a:rPr lang="en-US" sz="1600" dirty="0"/>
              <a:t> con </a:t>
            </a:r>
            <a:r>
              <a:rPr lang="en-US" sz="1600" dirty="0" err="1"/>
              <a:t>ataduras</a:t>
            </a:r>
            <a:endParaRPr lang="en-US" sz="1600" dirty="0"/>
          </a:p>
          <a:p>
            <a:pPr marL="285750" indent="-285750">
              <a:buFont typeface="Arial" panose="020B0604020202020204" pitchFamily="34" charset="0"/>
              <a:buChar char="•"/>
            </a:pPr>
            <a:r>
              <a:rPr lang="en-US" sz="1600" dirty="0" err="1"/>
              <a:t>Cinta</a:t>
            </a:r>
            <a:r>
              <a:rPr lang="en-US" sz="1600" dirty="0"/>
              <a:t> de </a:t>
            </a:r>
            <a:r>
              <a:rPr lang="en-US" sz="1600" dirty="0" err="1"/>
              <a:t>precaución</a:t>
            </a:r>
            <a:r>
              <a:rPr lang="en-US" sz="1600" dirty="0"/>
              <a:t> o </a:t>
            </a:r>
            <a:r>
              <a:rPr lang="en-US" sz="1600" dirty="0" err="1"/>
              <a:t>barricada</a:t>
            </a:r>
            <a:r>
              <a:rPr lang="en-US" sz="1600" dirty="0"/>
              <a:t>, y </a:t>
            </a:r>
          </a:p>
          <a:p>
            <a:pPr marL="285750" indent="-285750">
              <a:buFont typeface="Arial" panose="020B0604020202020204" pitchFamily="34" charset="0"/>
              <a:buChar char="•"/>
            </a:pPr>
            <a:r>
              <a:rPr lang="en-US" sz="1600" dirty="0"/>
              <a:t>Cámara de </a:t>
            </a:r>
            <a:r>
              <a:rPr lang="en-US" sz="1600" dirty="0" err="1"/>
              <a:t>fotos</a:t>
            </a:r>
            <a:r>
              <a:rPr lang="en-US" sz="1600" dirty="0"/>
              <a:t> (o use </a:t>
            </a:r>
            <a:r>
              <a:rPr lang="en-US" sz="1600" dirty="0" err="1"/>
              <a:t>su</a:t>
            </a:r>
            <a:r>
              <a:rPr lang="en-US" sz="1600" dirty="0"/>
              <a:t> </a:t>
            </a:r>
            <a:r>
              <a:rPr lang="en-US" sz="1600" dirty="0" err="1"/>
              <a:t>teléfono</a:t>
            </a:r>
            <a:r>
              <a:rPr lang="en-US" sz="1600" dirty="0"/>
              <a:t> para </a:t>
            </a:r>
            <a:r>
              <a:rPr lang="en-US" sz="1600" dirty="0" err="1"/>
              <a:t>tomar</a:t>
            </a:r>
            <a:r>
              <a:rPr lang="en-US" sz="1600" dirty="0"/>
              <a:t> </a:t>
            </a:r>
            <a:r>
              <a:rPr lang="en-US" sz="1600" dirty="0" err="1"/>
              <a:t>fotos</a:t>
            </a:r>
            <a:r>
              <a:rPr lang="en-US" sz="1600" dirty="0"/>
              <a:t>).</a:t>
            </a:r>
            <a:endParaRPr lang="en-US" sz="1600" i="1" dirty="0"/>
          </a:p>
        </p:txBody>
      </p:sp>
      <p:pic>
        <p:nvPicPr>
          <p:cNvPr id="5" name="Picture 4">
            <a:extLst>
              <a:ext uri="{FF2B5EF4-FFF2-40B4-BE49-F238E27FC236}">
                <a16:creationId xmlns:a16="http://schemas.microsoft.com/office/drawing/2014/main" id="{91B2D3E1-1411-4267-AEBF-42C13EA9A29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9728"/>
            <a:ext cx="5204693" cy="5915800"/>
          </a:xfrm>
          <a:prstGeom prst="rect">
            <a:avLst/>
          </a:prstGeom>
        </p:spPr>
      </p:pic>
      <p:sp>
        <p:nvSpPr>
          <p:cNvPr id="8" name="Google Shape;102;p2">
            <a:extLst>
              <a:ext uri="{FF2B5EF4-FFF2-40B4-BE49-F238E27FC236}">
                <a16:creationId xmlns:a16="http://schemas.microsoft.com/office/drawing/2014/main" id="{07702C32-B64C-4F1F-BBF1-4D997FA756D8}"/>
              </a:ext>
            </a:extLst>
          </p:cNvPr>
          <p:cNvSpPr txBox="1"/>
          <p:nvPr/>
        </p:nvSpPr>
        <p:spPr>
          <a:xfrm>
            <a:off x="202629" y="5960955"/>
            <a:ext cx="7025021"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INVESTIGACIÓN DE ACCIDENTES: </a:t>
            </a:r>
            <a:r>
              <a:rPr lang="en-US" sz="2800" b="1" i="1" dirty="0" err="1">
                <a:solidFill>
                  <a:schemeClr val="lt1"/>
                </a:solidFill>
                <a:latin typeface="Verdana"/>
                <a:ea typeface="Verdana"/>
                <a:cs typeface="Verdana"/>
                <a:sym typeface="Verdana"/>
              </a:rPr>
              <a:t>Recopilar</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información</a:t>
            </a:r>
            <a:endParaRPr lang="en-US" sz="1400" b="0" i="0" u="none" strike="noStrike" cap="none" dirty="0">
              <a:solidFill>
                <a:srgbClr val="000000"/>
              </a:solidFill>
              <a:latin typeface="Arial"/>
              <a:ea typeface="Arial"/>
              <a:cs typeface="Arial"/>
              <a:sym typeface="Arial"/>
            </a:endParaRPr>
          </a:p>
        </p:txBody>
      </p:sp>
      <p:pic>
        <p:nvPicPr>
          <p:cNvPr id="7" name="Picture 6" descr="Módulo 1">
            <a:extLst>
              <a:ext uri="{FF2B5EF4-FFF2-40B4-BE49-F238E27FC236}">
                <a16:creationId xmlns:a16="http://schemas.microsoft.com/office/drawing/2014/main" id="{36C894DE-7EC6-4372-B4DB-F26F0479A9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6437" y="5944191"/>
            <a:ext cx="3984776" cy="976661"/>
          </a:xfrm>
          <a:prstGeom prst="rect">
            <a:avLst/>
          </a:prstGeom>
        </p:spPr>
      </p:pic>
    </p:spTree>
    <p:extLst>
      <p:ext uri="{BB962C8B-B14F-4D97-AF65-F5344CB8AC3E}">
        <p14:creationId xmlns:p14="http://schemas.microsoft.com/office/powerpoint/2010/main" val="377783596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0" name="Google Shape;700;gaabb6530bf_0_18">
            <a:extLst>
              <a:ext uri="{C183D7F6-B498-43B3-948B-1728B52AA6E4}">
                <adec:decorative xmlns:adec="http://schemas.microsoft.com/office/drawing/2017/decorative" val="1"/>
              </a:ext>
            </a:extLst>
          </p:cNvPr>
          <p:cNvSpPr/>
          <p:nvPr/>
        </p:nvSpPr>
        <p:spPr>
          <a:xfrm>
            <a:off x="0" y="5857874"/>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01" name="Google Shape;701;gaabb6530bf_0_18"/>
          <p:cNvSpPr txBox="1"/>
          <p:nvPr/>
        </p:nvSpPr>
        <p:spPr>
          <a:xfrm>
            <a:off x="5558950" y="945400"/>
            <a:ext cx="6589200" cy="32265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1800" dirty="0" err="1">
                <a:solidFill>
                  <a:schemeClr val="dk1"/>
                </a:solidFill>
                <a:latin typeface="+mj-lt"/>
                <a:ea typeface="Calibri"/>
                <a:cs typeface="Calibri"/>
                <a:sym typeface="Calibri"/>
              </a:rPr>
              <a:t>Usted</a:t>
            </a:r>
            <a:r>
              <a:rPr lang="en-US" sz="1800" dirty="0">
                <a:solidFill>
                  <a:schemeClr val="dk1"/>
                </a:solidFill>
                <a:latin typeface="+mj-lt"/>
                <a:ea typeface="Calibri"/>
                <a:cs typeface="Calibri"/>
                <a:sym typeface="Calibri"/>
              </a:rPr>
              <a:t> ha </a:t>
            </a:r>
            <a:r>
              <a:rPr lang="en-US" sz="1800" dirty="0" err="1">
                <a:solidFill>
                  <a:schemeClr val="dk1"/>
                </a:solidFill>
                <a:latin typeface="+mj-lt"/>
                <a:ea typeface="Calibri"/>
                <a:cs typeface="Calibri"/>
                <a:sym typeface="Calibri"/>
              </a:rPr>
              <a:t>completado</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el</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curso</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en</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línea</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sobre</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Investigación</a:t>
            </a:r>
            <a:r>
              <a:rPr lang="en-US" sz="1800" dirty="0">
                <a:solidFill>
                  <a:schemeClr val="dk1"/>
                </a:solidFill>
                <a:latin typeface="+mj-lt"/>
                <a:ea typeface="Calibri"/>
                <a:cs typeface="Calibri"/>
                <a:sym typeface="Calibri"/>
              </a:rPr>
              <a:t> de </a:t>
            </a:r>
            <a:r>
              <a:rPr lang="en-US" sz="1800" dirty="0" err="1">
                <a:solidFill>
                  <a:schemeClr val="dk1"/>
                </a:solidFill>
                <a:latin typeface="+mj-lt"/>
                <a:ea typeface="Calibri"/>
                <a:cs typeface="Calibri"/>
                <a:sym typeface="Calibri"/>
              </a:rPr>
              <a:t>accidente</a:t>
            </a:r>
            <a:r>
              <a:rPr lang="en-US" sz="1800" dirty="0">
                <a:solidFill>
                  <a:schemeClr val="dk1"/>
                </a:solidFill>
                <a:latin typeface="+mj-lt"/>
                <a:ea typeface="Calibri"/>
                <a:cs typeface="Calibri"/>
                <a:sym typeface="Calibri"/>
              </a:rPr>
              <a:t>. </a:t>
            </a:r>
          </a:p>
          <a:p>
            <a:pPr marL="0" marR="0" lvl="0" indent="0" algn="l" rtl="0">
              <a:lnSpc>
                <a:spcPct val="100000"/>
              </a:lnSpc>
              <a:spcBef>
                <a:spcPts val="0"/>
              </a:spcBef>
              <a:spcAft>
                <a:spcPts val="0"/>
              </a:spcAft>
              <a:buClr>
                <a:schemeClr val="dk1"/>
              </a:buClr>
              <a:buSzPts val="1100"/>
              <a:buFont typeface="Arial"/>
              <a:buNone/>
            </a:pPr>
            <a:endParaRPr lang="en-US" sz="1800"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1800" b="1" dirty="0" err="1">
                <a:solidFill>
                  <a:schemeClr val="dk1"/>
                </a:solidFill>
                <a:latin typeface="+mj-lt"/>
                <a:ea typeface="Calibri"/>
                <a:cs typeface="Calibri"/>
                <a:sym typeface="Calibri"/>
              </a:rPr>
              <a:t>Producido</a:t>
            </a:r>
            <a:r>
              <a:rPr lang="en-US" sz="1800" b="1" dirty="0">
                <a:solidFill>
                  <a:schemeClr val="dk1"/>
                </a:solidFill>
                <a:latin typeface="+mj-lt"/>
                <a:ea typeface="Calibri"/>
                <a:cs typeface="Calibri"/>
                <a:sym typeface="Calibri"/>
              </a:rPr>
              <a:t> </a:t>
            </a:r>
            <a:r>
              <a:rPr lang="en-US" sz="1800" b="1" dirty="0" err="1">
                <a:solidFill>
                  <a:schemeClr val="dk1"/>
                </a:solidFill>
                <a:latin typeface="+mj-lt"/>
                <a:ea typeface="Calibri"/>
                <a:cs typeface="Calibri"/>
                <a:sym typeface="Calibri"/>
              </a:rPr>
              <a:t>por</a:t>
            </a:r>
            <a:r>
              <a:rPr lang="en-US" sz="1800" b="1" dirty="0">
                <a:solidFill>
                  <a:schemeClr val="dk1"/>
                </a:solidFill>
                <a:latin typeface="+mj-lt"/>
                <a:ea typeface="Calibri"/>
                <a:cs typeface="Calibri"/>
                <a:sym typeface="Calibri"/>
              </a:rPr>
              <a:t> </a:t>
            </a:r>
            <a:r>
              <a:rPr lang="en-US" sz="1800" b="1" dirty="0" err="1">
                <a:solidFill>
                  <a:schemeClr val="dk1"/>
                </a:solidFill>
                <a:latin typeface="+mj-lt"/>
                <a:ea typeface="Calibri"/>
                <a:cs typeface="Calibri"/>
                <a:sym typeface="Calibri"/>
              </a:rPr>
              <a:t>el</a:t>
            </a:r>
            <a:r>
              <a:rPr lang="en-US" sz="1800" b="1" dirty="0">
                <a:solidFill>
                  <a:schemeClr val="dk1"/>
                </a:solidFill>
                <a:latin typeface="+mj-lt"/>
                <a:ea typeface="Calibri"/>
                <a:cs typeface="Calibri"/>
                <a:sym typeface="Calibri"/>
              </a:rPr>
              <a:t> </a:t>
            </a:r>
            <a:r>
              <a:rPr lang="en-US" sz="1800" b="1" dirty="0" err="1">
                <a:solidFill>
                  <a:schemeClr val="dk1"/>
                </a:solidFill>
                <a:latin typeface="+mj-lt"/>
                <a:ea typeface="Calibri"/>
                <a:cs typeface="Calibri"/>
                <a:sym typeface="Calibri"/>
              </a:rPr>
              <a:t>Equipo</a:t>
            </a:r>
            <a:r>
              <a:rPr lang="en-US" sz="1800" b="1" dirty="0">
                <a:solidFill>
                  <a:schemeClr val="dk1"/>
                </a:solidFill>
                <a:latin typeface="+mj-lt"/>
                <a:ea typeface="Calibri"/>
                <a:cs typeface="Calibri"/>
                <a:sym typeface="Calibri"/>
              </a:rPr>
              <a:t> de </a:t>
            </a:r>
            <a:r>
              <a:rPr lang="en-US" sz="1800" b="1" dirty="0" err="1">
                <a:solidFill>
                  <a:schemeClr val="dk1"/>
                </a:solidFill>
                <a:latin typeface="+mj-lt"/>
                <a:ea typeface="Calibri"/>
                <a:cs typeface="Calibri"/>
                <a:sym typeface="Calibri"/>
              </a:rPr>
              <a:t>Educación</a:t>
            </a:r>
            <a:r>
              <a:rPr lang="en-US" sz="1800" b="1" dirty="0">
                <a:solidFill>
                  <a:schemeClr val="dk1"/>
                </a:solidFill>
                <a:latin typeface="+mj-lt"/>
                <a:ea typeface="Calibri"/>
                <a:cs typeface="Calibri"/>
                <a:sym typeface="Calibri"/>
              </a:rPr>
              <a:t> </a:t>
            </a:r>
            <a:r>
              <a:rPr lang="en-US" sz="1800" b="1" dirty="0" err="1">
                <a:solidFill>
                  <a:schemeClr val="dk1"/>
                </a:solidFill>
                <a:latin typeface="+mj-lt"/>
                <a:ea typeface="Calibri"/>
                <a:cs typeface="Calibri"/>
                <a:sym typeface="Calibri"/>
              </a:rPr>
              <a:t>Pública</a:t>
            </a:r>
            <a:r>
              <a:rPr lang="en-US" sz="1800" b="1" dirty="0">
                <a:solidFill>
                  <a:schemeClr val="dk1"/>
                </a:solidFill>
                <a:latin typeface="+mj-lt"/>
                <a:ea typeface="Calibri"/>
                <a:cs typeface="Calibri"/>
                <a:sym typeface="Calibri"/>
              </a:rPr>
              <a:t> de Oregon OSHA:</a:t>
            </a:r>
          </a:p>
          <a:p>
            <a:pPr marL="0" marR="0" lvl="0" indent="0" algn="l" rtl="0">
              <a:lnSpc>
                <a:spcPct val="100000"/>
              </a:lnSpc>
              <a:spcBef>
                <a:spcPts val="0"/>
              </a:spcBef>
              <a:spcAft>
                <a:spcPts val="0"/>
              </a:spcAft>
              <a:buClr>
                <a:schemeClr val="dk1"/>
              </a:buClr>
              <a:buSzPts val="1100"/>
              <a:buFont typeface="Arial"/>
              <a:buNone/>
            </a:pPr>
            <a:r>
              <a:rPr lang="en-US" sz="1800" dirty="0">
                <a:solidFill>
                  <a:schemeClr val="dk1"/>
                </a:solidFill>
                <a:latin typeface="+mj-lt"/>
                <a:ea typeface="Calibri"/>
                <a:cs typeface="Calibri"/>
                <a:sym typeface="Calibri"/>
              </a:rPr>
              <a:t>Ricardo Vázquez Rodríguez, Tammi Stevens, Phillip Wade, Angelina Cox, Anthony Dey, Tim Wade, Roy Kroker</a:t>
            </a:r>
          </a:p>
          <a:p>
            <a:pPr marL="0" marR="0" lvl="0" indent="0" algn="l" rtl="0">
              <a:lnSpc>
                <a:spcPct val="100000"/>
              </a:lnSpc>
              <a:spcBef>
                <a:spcPts val="0"/>
              </a:spcBef>
              <a:spcAft>
                <a:spcPts val="0"/>
              </a:spcAft>
              <a:buClr>
                <a:schemeClr val="dk1"/>
              </a:buClr>
              <a:buSzPts val="1100"/>
              <a:buFont typeface="Arial"/>
              <a:buNone/>
            </a:pPr>
            <a:endParaRPr lang="en-US" sz="1800"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1800" b="1" dirty="0" err="1">
                <a:solidFill>
                  <a:schemeClr val="dk1"/>
                </a:solidFill>
                <a:latin typeface="+mj-lt"/>
                <a:ea typeface="Calibri"/>
                <a:cs typeface="Calibri"/>
                <a:sym typeface="Calibri"/>
              </a:rPr>
              <a:t>Medios</a:t>
            </a:r>
            <a:r>
              <a:rPr lang="en-US" sz="1800" b="1" dirty="0">
                <a:solidFill>
                  <a:schemeClr val="dk1"/>
                </a:solidFill>
                <a:latin typeface="+mj-lt"/>
                <a:ea typeface="Calibri"/>
                <a:cs typeface="Calibri"/>
                <a:sym typeface="Calibri"/>
              </a:rPr>
              <a:t> de </a:t>
            </a:r>
            <a:r>
              <a:rPr lang="en-US" sz="1800" b="1" dirty="0" err="1">
                <a:solidFill>
                  <a:schemeClr val="dk1"/>
                </a:solidFill>
                <a:latin typeface="+mj-lt"/>
                <a:ea typeface="Calibri"/>
                <a:cs typeface="Calibri"/>
                <a:sym typeface="Calibri"/>
              </a:rPr>
              <a:t>archivo</a:t>
            </a:r>
            <a:r>
              <a:rPr lang="en-US" sz="1800" b="1" dirty="0">
                <a:solidFill>
                  <a:schemeClr val="dk1"/>
                </a:solidFill>
                <a:latin typeface="+mj-lt"/>
                <a:ea typeface="Calibri"/>
                <a:cs typeface="Calibri"/>
                <a:sym typeface="Calibri"/>
              </a:rPr>
              <a:t> </a:t>
            </a:r>
            <a:r>
              <a:rPr lang="en-US" sz="1800" b="1" dirty="0" err="1">
                <a:solidFill>
                  <a:schemeClr val="dk1"/>
                </a:solidFill>
                <a:latin typeface="+mj-lt"/>
                <a:ea typeface="Calibri"/>
                <a:cs typeface="Calibri"/>
                <a:sym typeface="Calibri"/>
              </a:rPr>
              <a:t>proporcionados</a:t>
            </a:r>
            <a:r>
              <a:rPr lang="en-US" sz="1800" b="1" dirty="0">
                <a:solidFill>
                  <a:schemeClr val="dk1"/>
                </a:solidFill>
                <a:latin typeface="+mj-lt"/>
                <a:ea typeface="Calibri"/>
                <a:cs typeface="Calibri"/>
                <a:sym typeface="Calibri"/>
              </a:rPr>
              <a:t> </a:t>
            </a:r>
            <a:r>
              <a:rPr lang="en-US" sz="1800" b="1" dirty="0" err="1">
                <a:solidFill>
                  <a:schemeClr val="dk1"/>
                </a:solidFill>
                <a:latin typeface="+mj-lt"/>
                <a:ea typeface="Calibri"/>
                <a:cs typeface="Calibri"/>
                <a:sym typeface="Calibri"/>
              </a:rPr>
              <a:t>por</a:t>
            </a:r>
            <a:r>
              <a:rPr lang="en-US" sz="1800" dirty="0">
                <a:solidFill>
                  <a:schemeClr val="dk1"/>
                </a:solidFill>
                <a:latin typeface="+mj-lt"/>
                <a:ea typeface="Calibri"/>
                <a:cs typeface="Calibri"/>
                <a:sym typeface="Calibri"/>
              </a:rPr>
              <a:t>: </a:t>
            </a:r>
          </a:p>
          <a:p>
            <a:pPr marL="0" marR="0" lvl="0" indent="0" algn="l" rtl="0">
              <a:lnSpc>
                <a:spcPct val="100000"/>
              </a:lnSpc>
              <a:spcBef>
                <a:spcPts val="0"/>
              </a:spcBef>
              <a:spcAft>
                <a:spcPts val="0"/>
              </a:spcAft>
              <a:buClr>
                <a:schemeClr val="dk1"/>
              </a:buClr>
              <a:buSzPts val="1100"/>
              <a:buFont typeface="Arial"/>
              <a:buNone/>
            </a:pPr>
            <a:r>
              <a:rPr lang="en-US" sz="1800" dirty="0">
                <a:solidFill>
                  <a:schemeClr val="dk1"/>
                </a:solidFill>
                <a:latin typeface="+mj-lt"/>
                <a:ea typeface="Calibri"/>
                <a:cs typeface="Calibri"/>
                <a:sym typeface="Calibri"/>
              </a:rPr>
              <a:t>Getty Images Inc.</a:t>
            </a:r>
            <a:endParaRPr sz="2100" b="0" i="1" u="none" strike="noStrike" cap="none" dirty="0">
              <a:solidFill>
                <a:schemeClr val="dk1"/>
              </a:solidFill>
              <a:latin typeface="+mj-lt"/>
              <a:ea typeface="Calibri"/>
              <a:cs typeface="Calibri"/>
              <a:sym typeface="Calibri"/>
            </a:endParaRPr>
          </a:p>
        </p:txBody>
      </p:sp>
      <p:pic>
        <p:nvPicPr>
          <p:cNvPr id="704" name="Google Shape;704;gaabb6530bf_0_18">
            <a:extLst>
              <a:ext uri="{C183D7F6-B498-43B3-948B-1728B52AA6E4}">
                <adec:decorative xmlns:adec="http://schemas.microsoft.com/office/drawing/2017/decorative" val="1"/>
              </a:ext>
            </a:extLst>
          </p:cNvPr>
          <p:cNvPicPr preferRelativeResize="0"/>
          <p:nvPr/>
        </p:nvPicPr>
        <p:blipFill>
          <a:blip r:embed="rId3">
            <a:alphaModFix/>
            <a:extLst>
              <a:ext uri="{28A0092B-C50C-407E-A947-70E740481C1C}">
                <a14:useLocalDpi xmlns:a14="http://schemas.microsoft.com/office/drawing/2010/main" val="0"/>
              </a:ext>
            </a:extLst>
          </a:blip>
          <a:stretch>
            <a:fillRect/>
          </a:stretch>
        </p:blipFill>
        <p:spPr>
          <a:xfrm>
            <a:off x="0" y="-11325"/>
            <a:ext cx="5425300" cy="5869199"/>
          </a:xfrm>
          <a:prstGeom prst="rect">
            <a:avLst/>
          </a:prstGeom>
          <a:noFill/>
          <a:ln>
            <a:noFill/>
          </a:ln>
        </p:spPr>
      </p:pic>
      <p:pic>
        <p:nvPicPr>
          <p:cNvPr id="8" name="Picture 7" descr="Módulo 4">
            <a:extLst>
              <a:ext uri="{FF2B5EF4-FFF2-40B4-BE49-F238E27FC236}">
                <a16:creationId xmlns:a16="http://schemas.microsoft.com/office/drawing/2014/main" id="{FC252210-C185-41C1-B32B-AD2147F8C7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29600" y="5893828"/>
            <a:ext cx="3948209" cy="967699"/>
          </a:xfrm>
          <a:prstGeom prst="rect">
            <a:avLst/>
          </a:prstGeom>
        </p:spPr>
      </p:pic>
      <p:sp>
        <p:nvSpPr>
          <p:cNvPr id="2" name="Google Shape;102;p2">
            <a:extLst>
              <a:ext uri="{FF2B5EF4-FFF2-40B4-BE49-F238E27FC236}">
                <a16:creationId xmlns:a16="http://schemas.microsoft.com/office/drawing/2014/main" id="{95A23970-A2B6-C2ED-BF2E-DEA39A39C337}"/>
              </a:ext>
            </a:extLst>
          </p:cNvPr>
          <p:cNvSpPr txBox="1"/>
          <p:nvPr/>
        </p:nvSpPr>
        <p:spPr>
          <a:xfrm>
            <a:off x="202630" y="5936571"/>
            <a:ext cx="7102842"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INVESTIGACIÓN DE ACCIDENTES: </a:t>
            </a:r>
            <a:br>
              <a:rPr lang="en-US" sz="2800" b="1" i="1" u="none" strike="noStrike" cap="none" dirty="0">
                <a:solidFill>
                  <a:schemeClr val="lt1"/>
                </a:solidFill>
                <a:latin typeface="Verdana"/>
                <a:ea typeface="Verdana"/>
                <a:cs typeface="Verdana"/>
                <a:sym typeface="Verdana"/>
              </a:rPr>
            </a:br>
            <a:r>
              <a:rPr lang="en-US" sz="2800" b="1" i="1" u="none" strike="noStrike" cap="none" dirty="0" err="1">
                <a:solidFill>
                  <a:schemeClr val="lt1"/>
                </a:solidFill>
                <a:latin typeface="Verdana"/>
                <a:ea typeface="Verdana"/>
                <a:cs typeface="Verdana"/>
                <a:sym typeface="Verdana"/>
              </a:rPr>
              <a:t>conclusión</a:t>
            </a:r>
            <a:endParaRPr sz="1400" b="0" i="0" u="none" strike="noStrike" cap="none" dirty="0">
              <a:solidFill>
                <a:srgbClr val="000000"/>
              </a:solidFill>
              <a:latin typeface="Arial"/>
              <a:ea typeface="Arial"/>
              <a:cs typeface="Arial"/>
              <a:sym typeface="Arial"/>
            </a:endParaRPr>
          </a:p>
        </p:txBody>
      </p:sp>
      <p:sp>
        <p:nvSpPr>
          <p:cNvPr id="4" name="Title 3">
            <a:extLst>
              <a:ext uri="{FF2B5EF4-FFF2-40B4-BE49-F238E27FC236}">
                <a16:creationId xmlns:a16="http://schemas.microsoft.com/office/drawing/2014/main" id="{2B3F4CC1-E291-0894-B21A-3A27CE0FDA38}"/>
              </a:ext>
            </a:extLst>
          </p:cNvPr>
          <p:cNvSpPr txBox="1">
            <a:spLocks noGrp="1"/>
          </p:cNvSpPr>
          <p:nvPr>
            <p:ph type="title" idx="4294967295"/>
          </p:nvPr>
        </p:nvSpPr>
        <p:spPr>
          <a:xfrm>
            <a:off x="5587525" y="289024"/>
            <a:ext cx="6096000"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2800" b="0" i="0" u="none" strike="noStrike" kern="0" cap="none" spc="0" normalizeH="0" baseline="0" noProof="0" dirty="0" err="1">
                <a:ln>
                  <a:noFill/>
                </a:ln>
                <a:solidFill>
                  <a:schemeClr val="dk1"/>
                </a:solidFill>
                <a:effectLst/>
                <a:uLnTx/>
                <a:uFillTx/>
                <a:latin typeface="+mj-lt"/>
                <a:ea typeface="Calibri"/>
                <a:cs typeface="Calibri"/>
                <a:sym typeface="Calibri"/>
              </a:rPr>
              <a:t>Créditos</a:t>
            </a:r>
            <a:endParaRPr kumimoji="0" lang="en-US" sz="2800" b="0" i="0" u="none" strike="noStrike" kern="0" cap="none" spc="0" normalizeH="0" baseline="0" noProof="0" dirty="0">
              <a:ln>
                <a:noFill/>
              </a:ln>
              <a:solidFill>
                <a:schemeClr val="dk1"/>
              </a:solidFill>
              <a:effectLst/>
              <a:uLnTx/>
              <a:uFillTx/>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09b73270-2993-4076-be47-9c78f42a1e84}" enabled="1" method="Privileged" siteId="{aa3f6932-fa7c-47b4-a0ce-a598cad161cf}" contentBits="0" removed="0"/>
</clbl:labelList>
</file>

<file path=docProps/app.xml><?xml version="1.0" encoding="utf-8"?>
<Properties xmlns="http://schemas.openxmlformats.org/officeDocument/2006/extended-properties" xmlns:vt="http://schemas.openxmlformats.org/officeDocument/2006/docPropsVTypes">
  <TotalTime>6983</TotalTime>
  <Words>11998</Words>
  <Application>Microsoft Office PowerPoint</Application>
  <PresentationFormat>Widescreen</PresentationFormat>
  <Paragraphs>944</Paragraphs>
  <Slides>90</Slides>
  <Notes>90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90</vt:i4>
      </vt:variant>
    </vt:vector>
  </HeadingPairs>
  <TitlesOfParts>
    <vt:vector size="98" baseType="lpstr">
      <vt:lpstr>Arial</vt:lpstr>
      <vt:lpstr>Calibri</vt:lpstr>
      <vt:lpstr>Helvetica Neue</vt:lpstr>
      <vt:lpstr>Symbol</vt:lpstr>
      <vt:lpstr>Times New Roman</vt:lpstr>
      <vt:lpstr>Verdana</vt:lpstr>
      <vt:lpstr>Wingdings</vt:lpstr>
      <vt:lpstr>Office Theme</vt:lpstr>
      <vt:lpstr>INVESTIGACIÓN DE ACCIDENTES</vt:lpstr>
      <vt:lpstr>Descargo de responsabilidad</vt:lpstr>
      <vt:lpstr>Objetivos del curso</vt:lpstr>
      <vt:lpstr>Normas de Oregon</vt:lpstr>
      <vt:lpstr>Accidente vs Incidente</vt:lpstr>
      <vt:lpstr>Creación de un plan de acción</vt:lpstr>
      <vt:lpstr>Reportar un Accidente</vt:lpstr>
      <vt:lpstr>Tareas principales y pasos</vt:lpstr>
      <vt:lpstr>Kit del investigador</vt:lpstr>
      <vt:lpstr>Asegure la escena</vt:lpstr>
      <vt:lpstr>Recopilación de datos: Observaciones iniciales</vt:lpstr>
      <vt:lpstr>Desafíos en la recopilación de datos</vt:lpstr>
      <vt:lpstr>INVESTIGACIÓN DE ACCIDENTES: Recopilar información</vt:lpstr>
      <vt:lpstr>Entrevistados (I)</vt:lpstr>
      <vt:lpstr>Entrevistados (II)</vt:lpstr>
      <vt:lpstr>Consejos para las Entrevistas (I)</vt:lpstr>
      <vt:lpstr>Consejos para las Entrevistas (II)</vt:lpstr>
      <vt:lpstr>Documentando la escena</vt:lpstr>
      <vt:lpstr>La Importancia de Documentar con Imágenes</vt:lpstr>
      <vt:lpstr>Dibujando la escena</vt:lpstr>
      <vt:lpstr>Revisión de documentos</vt:lpstr>
      <vt:lpstr>Documentos protegidos</vt:lpstr>
      <vt:lpstr>Práctica!</vt:lpstr>
      <vt:lpstr>Accident Investigation Example</vt:lpstr>
      <vt:lpstr>Resumen</vt:lpstr>
      <vt:lpstr>INVESTIGACIÓN DE ACCIDENTES</vt:lpstr>
      <vt:lpstr>Bienvenido al modulo 2</vt:lpstr>
      <vt:lpstr>Desarrolle la secuencia de eventos</vt:lpstr>
      <vt:lpstr>Imagen clara</vt:lpstr>
      <vt:lpstr>Ejemplo de investigación:  Acciones 1-7 </vt:lpstr>
      <vt:lpstr>Ejemplo de Investigación:  Acciones 8-12</vt:lpstr>
      <vt:lpstr>Determine las causas de un accidente</vt:lpstr>
      <vt:lpstr>Análisis de la causa</vt:lpstr>
      <vt:lpstr>Métodos de análisis</vt:lpstr>
      <vt:lpstr>Análisis de lesiones</vt:lpstr>
      <vt:lpstr>Análisis de eventos</vt:lpstr>
      <vt:lpstr>Causas superficiales</vt:lpstr>
      <vt:lpstr>Análisis de los sistemas</vt:lpstr>
      <vt:lpstr>Ejemplo de análisis de accidente</vt:lpstr>
      <vt:lpstr>¡Práctica!</vt:lpstr>
      <vt:lpstr>Accident Investigation Example</vt:lpstr>
      <vt:lpstr>Resumen</vt:lpstr>
      <vt:lpstr>INVESTIGACIÓN DE ACCIDENTES</vt:lpstr>
      <vt:lpstr>¡Bienvenido al módulo 3!</vt:lpstr>
      <vt:lpstr>Herramientas de recomendación</vt:lpstr>
      <vt:lpstr>Controles y mejoras del sistema</vt:lpstr>
      <vt:lpstr>Estrategias de control</vt:lpstr>
      <vt:lpstr>Controles de peligro</vt:lpstr>
      <vt:lpstr>Controles administrativos</vt:lpstr>
      <vt:lpstr>Control administrativo: ejemplo</vt:lpstr>
      <vt:lpstr>Equipo de protección personal</vt:lpstr>
      <vt:lpstr>Mejoras del sistema</vt:lpstr>
      <vt:lpstr>Preguntas clave para formular (I)</vt:lpstr>
      <vt:lpstr>Preguntas clave para formular (II)</vt:lpstr>
      <vt:lpstr>Preguntas clave para formular (III)</vt:lpstr>
      <vt:lpstr>Análisis costo-beneficio</vt:lpstr>
      <vt:lpstr>Costos y beneficios</vt:lpstr>
      <vt:lpstr>Recomendaciones y alternativas</vt:lpstr>
      <vt:lpstr>Práctica: Causa raíz / Recomendación</vt:lpstr>
      <vt:lpstr>La Historia de Russ Youngstrom </vt:lpstr>
      <vt:lpstr>Complete el informe del accidente</vt:lpstr>
      <vt:lpstr>Formularios de notificación de accidentes</vt:lpstr>
      <vt:lpstr>Contexto y descripción</vt:lpstr>
      <vt:lpstr>Conclusiones</vt:lpstr>
      <vt:lpstr>Conclusiones: causa directa</vt:lpstr>
      <vt:lpstr>Conclusiones: causa superficial</vt:lpstr>
      <vt:lpstr>Conclusiones: causa raíz</vt:lpstr>
      <vt:lpstr>Recomendaciones</vt:lpstr>
      <vt:lpstr>Recomendación de causa superficial</vt:lpstr>
      <vt:lpstr>Recomendación de la puesta en práctica de la causa raíz</vt:lpstr>
      <vt:lpstr>Recomendación del diseño de la causa raíz</vt:lpstr>
      <vt:lpstr>Anexos</vt:lpstr>
      <vt:lpstr>¡Práctica!</vt:lpstr>
      <vt:lpstr>Accident Investigation Example</vt:lpstr>
      <vt:lpstr>Resumen</vt:lpstr>
      <vt:lpstr>INVESTIGACIÓN DE ACCIDENTES</vt:lpstr>
      <vt:lpstr>¡Bienvenido al módulo 4!</vt:lpstr>
      <vt:lpstr>Tarea 1: recopile la información</vt:lpstr>
      <vt:lpstr>INVESTIGACIÓN DE ACCIDENTES:  conclusión</vt:lpstr>
      <vt:lpstr>Tarea 3: puesta en práctica de las soluciones</vt:lpstr>
      <vt:lpstr>Recursos</vt:lpstr>
      <vt:lpstr>INVESTIGACIÓN DE ACCIDENTES- CUESTIONARIO    </vt:lpstr>
      <vt:lpstr>INVESTIGACIÓN DE ACCIDENTES- CUESTIONARIO</vt:lpstr>
      <vt:lpstr>INVESTIGACIÓN DE ACCIDENTES- CUESTIONARIO</vt:lpstr>
      <vt:lpstr>INVESTIGACIÓN DE ACCIDENTES- CUESTIONARIO</vt:lpstr>
      <vt:lpstr>INVESTIGACIÓN DE ACCIDENTES- CUESTIONARIO</vt:lpstr>
      <vt:lpstr>INVESTIGACIÓN DE ACCIDENTES-  RESPUESTAS DE CUESTIONARIO    </vt:lpstr>
      <vt:lpstr>¿Hacia dónde nos dirigimos desde aquí?</vt:lpstr>
      <vt:lpstr>INVESTIGACIÓN DE ACCIDENTES:  conclusión</vt:lpstr>
      <vt:lpstr>Créditos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Ricardo Vazquez Rodriguez</dc:creator>
  <cp:keywords/>
  <dc:description/>
  <cp:lastModifiedBy>STEVENS Tammi E * DCBS</cp:lastModifiedBy>
  <cp:revision>348</cp:revision>
  <dcterms:created xsi:type="dcterms:W3CDTF">2018-12-06T15:15:36Z</dcterms:created>
  <dcterms:modified xsi:type="dcterms:W3CDTF">2025-05-12T15:30:38Z</dcterms:modified>
  <cp:category/>
</cp:coreProperties>
</file>