
<file path=[Content_Types].xml><?xml version="1.0" encoding="utf-8"?>
<Types xmlns="http://schemas.openxmlformats.org/package/2006/content-types">
  <Default Extension="png" ContentType="image/png"/>
  <Default Extension="bmp" ContentType="image/bmp"/>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8"/>
  </p:notesMasterIdLst>
  <p:sldIdLst>
    <p:sldId id="256" r:id="rId2"/>
    <p:sldId id="257" r:id="rId3"/>
    <p:sldId id="385" r:id="rId4"/>
    <p:sldId id="386" r:id="rId5"/>
    <p:sldId id="387" r:id="rId6"/>
    <p:sldId id="388" r:id="rId7"/>
    <p:sldId id="389" r:id="rId8"/>
    <p:sldId id="390" r:id="rId9"/>
    <p:sldId id="391" r:id="rId10"/>
    <p:sldId id="392" r:id="rId11"/>
    <p:sldId id="393" r:id="rId12"/>
    <p:sldId id="394" r:id="rId13"/>
    <p:sldId id="396" r:id="rId14"/>
    <p:sldId id="395" r:id="rId15"/>
    <p:sldId id="397" r:id="rId16"/>
    <p:sldId id="398" r:id="rId17"/>
    <p:sldId id="399" r:id="rId18"/>
    <p:sldId id="400" r:id="rId19"/>
    <p:sldId id="259" r:id="rId20"/>
    <p:sldId id="401" r:id="rId21"/>
    <p:sldId id="402" r:id="rId22"/>
    <p:sldId id="403" r:id="rId23"/>
    <p:sldId id="404" r:id="rId24"/>
    <p:sldId id="405" r:id="rId25"/>
    <p:sldId id="406" r:id="rId26"/>
    <p:sldId id="263" r:id="rId27"/>
    <p:sldId id="319" r:id="rId28"/>
    <p:sldId id="323" r:id="rId29"/>
    <p:sldId id="407" r:id="rId30"/>
    <p:sldId id="408" r:id="rId31"/>
    <p:sldId id="409" r:id="rId32"/>
    <p:sldId id="410" r:id="rId33"/>
    <p:sldId id="411" r:id="rId34"/>
    <p:sldId id="412" r:id="rId35"/>
    <p:sldId id="413" r:id="rId36"/>
    <p:sldId id="414" r:id="rId37"/>
    <p:sldId id="415" r:id="rId38"/>
    <p:sldId id="416" r:id="rId39"/>
    <p:sldId id="417" r:id="rId40"/>
    <p:sldId id="418" r:id="rId41"/>
    <p:sldId id="419" r:id="rId42"/>
    <p:sldId id="420" r:id="rId43"/>
    <p:sldId id="383" r:id="rId44"/>
    <p:sldId id="421" r:id="rId45"/>
    <p:sldId id="340" r:id="rId46"/>
    <p:sldId id="322" r:id="rId47"/>
    <p:sldId id="324" r:id="rId48"/>
    <p:sldId id="422" r:id="rId49"/>
    <p:sldId id="423" r:id="rId50"/>
    <p:sldId id="424" r:id="rId51"/>
    <p:sldId id="425" r:id="rId52"/>
    <p:sldId id="426" r:id="rId53"/>
    <p:sldId id="427" r:id="rId54"/>
    <p:sldId id="428" r:id="rId55"/>
    <p:sldId id="429" r:id="rId56"/>
    <p:sldId id="430" r:id="rId57"/>
    <p:sldId id="431" r:id="rId58"/>
    <p:sldId id="432" r:id="rId59"/>
    <p:sldId id="433" r:id="rId60"/>
    <p:sldId id="434" r:id="rId61"/>
    <p:sldId id="435" r:id="rId62"/>
    <p:sldId id="436" r:id="rId63"/>
    <p:sldId id="355" r:id="rId64"/>
    <p:sldId id="438" r:id="rId65"/>
    <p:sldId id="439" r:id="rId66"/>
    <p:sldId id="440" r:id="rId67"/>
    <p:sldId id="441" r:id="rId68"/>
    <p:sldId id="442" r:id="rId69"/>
    <p:sldId id="443" r:id="rId70"/>
    <p:sldId id="444" r:id="rId71"/>
    <p:sldId id="445" r:id="rId72"/>
    <p:sldId id="446" r:id="rId73"/>
    <p:sldId id="447" r:id="rId74"/>
    <p:sldId id="448" r:id="rId75"/>
    <p:sldId id="449" r:id="rId76"/>
    <p:sldId id="450" r:id="rId77"/>
    <p:sldId id="451" r:id="rId78"/>
    <p:sldId id="437" r:id="rId79"/>
    <p:sldId id="452" r:id="rId80"/>
    <p:sldId id="359" r:id="rId81"/>
    <p:sldId id="321" r:id="rId82"/>
    <p:sldId id="325" r:id="rId83"/>
    <p:sldId id="453" r:id="rId84"/>
    <p:sldId id="454" r:id="rId85"/>
    <p:sldId id="455" r:id="rId86"/>
    <p:sldId id="456" r:id="rId87"/>
    <p:sldId id="384" r:id="rId88"/>
    <p:sldId id="309" r:id="rId89"/>
    <p:sldId id="457" r:id="rId90"/>
    <p:sldId id="458" r:id="rId91"/>
    <p:sldId id="459" r:id="rId92"/>
    <p:sldId id="460" r:id="rId93"/>
    <p:sldId id="314" r:id="rId94"/>
    <p:sldId id="315" r:id="rId95"/>
    <p:sldId id="318" r:id="rId96"/>
    <p:sldId id="316" r:id="rId9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9"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8596" autoAdjust="0"/>
  </p:normalViewPr>
  <p:slideViewPr>
    <p:cSldViewPr snapToGrid="0">
      <p:cViewPr varScale="1">
        <p:scale>
          <a:sx n="79" d="100"/>
          <a:sy n="79" d="100"/>
        </p:scale>
        <p:origin x="120" y="10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2630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909767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61533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2651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697092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57251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948599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108393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957961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729269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356444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9220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490304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872035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1661457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4126133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031080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1319977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564446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2849516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2118097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3427715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543661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762503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2801902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085248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757765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703008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705444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422976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3908372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Ideal Text Font/Size:  Arial, 44. </a:t>
            </a:r>
          </a:p>
          <a:p>
            <a:pPr marL="0" lvl="0" indent="0" algn="l" rtl="0">
              <a:lnSpc>
                <a:spcPct val="100000"/>
              </a:lnSpc>
              <a:spcBef>
                <a:spcPts val="0"/>
              </a:spcBef>
              <a:spcAft>
                <a:spcPts val="0"/>
              </a:spcAft>
              <a:buSzPts val="1400"/>
              <a:buNone/>
            </a:pPr>
            <a:r>
              <a:rPr lang="en-US" dirty="0"/>
              <a:t>***Delete this note before uploading finished PPT to O:drive and website.***</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2253455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670726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1103629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698583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4176847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1133317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889700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1392357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18411606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2330250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41532709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31557520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6809106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1489181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2588843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3642822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384054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5775948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1732676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9100495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3031907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33645439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32975438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4063867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16053377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19744020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11758088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extLst>
      <p:ext uri="{BB962C8B-B14F-4D97-AF65-F5344CB8AC3E}">
        <p14:creationId xmlns:p14="http://schemas.microsoft.com/office/powerpoint/2010/main" val="1478513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4951429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extLst>
      <p:ext uri="{BB962C8B-B14F-4D97-AF65-F5344CB8AC3E}">
        <p14:creationId xmlns:p14="http://schemas.microsoft.com/office/powerpoint/2010/main" val="39201430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extLst>
      <p:ext uri="{BB962C8B-B14F-4D97-AF65-F5344CB8AC3E}">
        <p14:creationId xmlns:p14="http://schemas.microsoft.com/office/powerpoint/2010/main" val="39664140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extLst>
      <p:ext uri="{BB962C8B-B14F-4D97-AF65-F5344CB8AC3E}">
        <p14:creationId xmlns:p14="http://schemas.microsoft.com/office/powerpoint/2010/main" val="4412613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2024366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extLst>
      <p:ext uri="{BB962C8B-B14F-4D97-AF65-F5344CB8AC3E}">
        <p14:creationId xmlns:p14="http://schemas.microsoft.com/office/powerpoint/2010/main" val="33120520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38002135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extLst>
      <p:ext uri="{BB962C8B-B14F-4D97-AF65-F5344CB8AC3E}">
        <p14:creationId xmlns:p14="http://schemas.microsoft.com/office/powerpoint/2010/main" val="25666299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extLst>
      <p:ext uri="{BB962C8B-B14F-4D97-AF65-F5344CB8AC3E}">
        <p14:creationId xmlns:p14="http://schemas.microsoft.com/office/powerpoint/2010/main" val="30003335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extLst>
      <p:ext uri="{BB962C8B-B14F-4D97-AF65-F5344CB8AC3E}">
        <p14:creationId xmlns:p14="http://schemas.microsoft.com/office/powerpoint/2010/main" val="18491120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extLst>
      <p:ext uri="{BB962C8B-B14F-4D97-AF65-F5344CB8AC3E}">
        <p14:creationId xmlns:p14="http://schemas.microsoft.com/office/powerpoint/2010/main" val="342884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0004227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656891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extLst>
      <p:ext uri="{BB962C8B-B14F-4D97-AF65-F5344CB8AC3E}">
        <p14:creationId xmlns:p14="http://schemas.microsoft.com/office/powerpoint/2010/main" val="6241807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12310482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extLst>
      <p:ext uri="{BB962C8B-B14F-4D97-AF65-F5344CB8AC3E}">
        <p14:creationId xmlns:p14="http://schemas.microsoft.com/office/powerpoint/2010/main" val="5361014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extLst>
      <p:ext uri="{BB962C8B-B14F-4D97-AF65-F5344CB8AC3E}">
        <p14:creationId xmlns:p14="http://schemas.microsoft.com/office/powerpoint/2010/main" val="23880268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extLst>
      <p:ext uri="{BB962C8B-B14F-4D97-AF65-F5344CB8AC3E}">
        <p14:creationId xmlns:p14="http://schemas.microsoft.com/office/powerpoint/2010/main" val="12506470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extLst>
      <p:ext uri="{BB962C8B-B14F-4D97-AF65-F5344CB8AC3E}">
        <p14:creationId xmlns:p14="http://schemas.microsoft.com/office/powerpoint/2010/main" val="8550651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extLst>
      <p:ext uri="{BB962C8B-B14F-4D97-AF65-F5344CB8AC3E}">
        <p14:creationId xmlns:p14="http://schemas.microsoft.com/office/powerpoint/2010/main" val="44781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8297672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extLst>
      <p:ext uri="{BB962C8B-B14F-4D97-AF65-F5344CB8AC3E}">
        <p14:creationId xmlns:p14="http://schemas.microsoft.com/office/powerpoint/2010/main" val="8961902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extLst>
      <p:ext uri="{BB962C8B-B14F-4D97-AF65-F5344CB8AC3E}">
        <p14:creationId xmlns:p14="http://schemas.microsoft.com/office/powerpoint/2010/main" val="7042806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extLst>
      <p:ext uri="{BB962C8B-B14F-4D97-AF65-F5344CB8AC3E}">
        <p14:creationId xmlns:p14="http://schemas.microsoft.com/office/powerpoint/2010/main" val="34184479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osha.oregon.gov/OSHARules/div1/437-001-0053-0099.pdf#page=1"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735983885"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osha.oregon.gov/OSHARules/div1/437-001-0765.pdf#page=2"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bm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hyperlink" Target="https://vimeo.com/637311590"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hyperlink" Target="https://osha.oregon.gov/essentials/Pages/report-fatality-or-injury.aspx" TargetMode="External"/><Relationship Id="rId13" Type="http://schemas.openxmlformats.org/officeDocument/2006/relationships/image" Target="../media/image4.png"/><Relationship Id="rId3" Type="http://schemas.openxmlformats.org/officeDocument/2006/relationships/hyperlink" Target="https://osha.oregon.gov/OSHARules/div1/437-001-0765.pdf#page=2" TargetMode="External"/><Relationship Id="rId7" Type="http://schemas.openxmlformats.org/officeDocument/2006/relationships/hyperlink" Target="https://osha.oregon.gov/OSHARules/div1/437-001-0053-0099.pdf" TargetMode="External"/><Relationship Id="rId12" Type="http://schemas.openxmlformats.org/officeDocument/2006/relationships/hyperlink" Target="https://osha.oregon.gov/OSHARules/div1/437-001-0053-0099.pdf#page=1"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osha.oregon.gov/OSHARules/div1/437-001-0765.pdf" TargetMode="External"/><Relationship Id="rId11" Type="http://schemas.openxmlformats.org/officeDocument/2006/relationships/hyperlink" Target="https://osha.oregon.gov/edu/courses/Pages/recordkeeping-and-reporting-online-course.aspx" TargetMode="External"/><Relationship Id="rId5" Type="http://schemas.openxmlformats.org/officeDocument/2006/relationships/hyperlink" Target="https://osha.oregon.gov/OSHARules/div1/437-001-0760.pdf" TargetMode="External"/><Relationship Id="rId10" Type="http://schemas.openxmlformats.org/officeDocument/2006/relationships/hyperlink" Target="https://osha.oregon.gov/Pages/topics/recordkeeping-and-reporting.aspx" TargetMode="External"/><Relationship Id="rId4" Type="http://schemas.openxmlformats.org/officeDocument/2006/relationships/hyperlink" Target="https://www.oregonlegislature.gov/bills_laws/ors/ors654.html" TargetMode="External"/><Relationship Id="rId9" Type="http://schemas.openxmlformats.org/officeDocument/2006/relationships/hyperlink" Target="https://osha.oregon.gov/OSHARules/div1/437-001-0704-0742.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hyperlink" Target="https://osha.oregon.gov/edu/Documents/workshop-materials/1-110w.pdf#page=33" TargetMode="External"/><Relationship Id="rId3" Type="http://schemas.openxmlformats.org/officeDocument/2006/relationships/hyperlink" Target="https://www.invensislearning.com/blog/5-whys-root-cause-analysis/" TargetMode="External"/><Relationship Id="rId7" Type="http://schemas.openxmlformats.org/officeDocument/2006/relationships/hyperlink" Target="https://www.saif.com/safety-and-health/topics/be-a-leader/accident-and-incident-analysis.html"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hfacs.com/hfacs-framework.html" TargetMode="External"/><Relationship Id="rId5" Type="http://schemas.openxmlformats.org/officeDocument/2006/relationships/hyperlink" Target="https://www.invensislearning.com/blog/fishbone-diagram-for-root-cause-analysis/" TargetMode="External"/><Relationship Id="rId10" Type="http://schemas.openxmlformats.org/officeDocument/2006/relationships/image" Target="../media/image28.png"/><Relationship Id="rId4" Type="http://schemas.openxmlformats.org/officeDocument/2006/relationships/hyperlink" Target="http://andrew.mcgiffert.id.au/blog/the-domino-theory-an-incident-analysis-tool/" TargetMode="External"/><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oregonlegislature.gov/bills_laws/ors/ors654.html" TargetMode="Externa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osha.oregon.gov/OSHARules/div1/437-001-0053-0099.pdf" TargetMode="External"/><Relationship Id="rId5" Type="http://schemas.openxmlformats.org/officeDocument/2006/relationships/hyperlink" Target="https://osha.oregon.gov/OSHARules/div1/437-001-0765.pdf" TargetMode="External"/><Relationship Id="rId4" Type="http://schemas.openxmlformats.org/officeDocument/2006/relationships/hyperlink" Target="https://osha.oregon.gov/OSHARules/div1/437-001-0760.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hyperlink" Target="https://vimeo.com/637311590"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8" Type="http://schemas.openxmlformats.org/officeDocument/2006/relationships/hyperlink" Target="https://osha.oregon.gov/edu/Documents/workshop-materials/1-110w.pdf#page=33" TargetMode="External"/><Relationship Id="rId3" Type="http://schemas.openxmlformats.org/officeDocument/2006/relationships/hyperlink" Target="https://www.invensislearning.com/blog/5-whys-root-cause-analysis/" TargetMode="External"/><Relationship Id="rId7" Type="http://schemas.openxmlformats.org/officeDocument/2006/relationships/hyperlink" Target="https://www.saif.com/safety-and-health/topics/be-a-leader/accident-and-incident-analysis.html"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hfacs.com/hfacs-framework.html" TargetMode="External"/><Relationship Id="rId5" Type="http://schemas.openxmlformats.org/officeDocument/2006/relationships/hyperlink" Target="https://www.invensislearning.com/blog/fishbone-diagram-for-root-cause-analysis/" TargetMode="External"/><Relationship Id="rId4" Type="http://schemas.openxmlformats.org/officeDocument/2006/relationships/hyperlink" Target="http://andrew.mcgiffert.id.au/blog/the-domino-theory-an-incident-analysis-tool/" TargetMode="External"/><Relationship Id="rId9"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hyperlink" Target="https://www.osha.gov/safetypays/"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43.png"/><Relationship Id="rId4" Type="http://schemas.openxmlformats.org/officeDocument/2006/relationships/hyperlink" Target="https://osha.oregon.gov/pubs/reports/Pages/safety-reports.aspx"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hyperlink" Target="https://vimeo.com/637311796"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hyperlink" Target="https://osha.oregon.gov/OSHARules/div1/437-001-0765.pdf#page=3"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hyperlink" Target="https://osha.oregon.gov/OSHAPubs/pubform/form-investigating-an-accident-example1.docx"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osha.oregon.gov/essentials/Pages/report-fatality-or-injury.aspx" TargetMode="External"/><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osha.oregon.gov/edu/courses/Pages/recordkeeping-and-reporting-online-course.aspx" TargetMode="External"/><Relationship Id="rId5" Type="http://schemas.openxmlformats.org/officeDocument/2006/relationships/hyperlink" Target="https://osha.oregon.gov/Pages/topics/recordkeeping-and-reporting.aspx" TargetMode="External"/><Relationship Id="rId4" Type="http://schemas.openxmlformats.org/officeDocument/2006/relationships/hyperlink" Target="https://osha.oregon.gov/OSHARules/div1/437-001-0704-0742.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hyperlink" Target="https://osha.oregon.gov/OSHAPubs/pubform/form-investigating-an-accident-example1.docx"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hyperlink" Target="https://vimeo.com/637311590"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hyperlink" Target="https://www.osha.gov/safetypays/" TargetMode="External"/><Relationship Id="rId7" Type="http://schemas.openxmlformats.org/officeDocument/2006/relationships/image" Target="../media/image43.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hyperlink" Target="https://osha.oregon.gov/OSHAPubs/pubform/form-investigating-an-accident-example1.docx" TargetMode="External"/><Relationship Id="rId5" Type="http://schemas.openxmlformats.org/officeDocument/2006/relationships/hyperlink" Target="https://osha.oregon.gov/OSHARules/div1/437-001-0765.pdf#page=3" TargetMode="External"/><Relationship Id="rId4" Type="http://schemas.openxmlformats.org/officeDocument/2006/relationships/hyperlink" Target="https://osha.oregon.gov/pubs/reports/Pages/safety-reports.aspx"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86.xml.rels><?xml version="1.0" encoding="UTF-8" standalone="yes"?>
<Relationships xmlns="http://schemas.openxmlformats.org/package/2006/relationships"><Relationship Id="rId3" Type="http://schemas.openxmlformats.org/officeDocument/2006/relationships/hyperlink" Target="https://osha.oregon.gov/pubs/Pages/Rules-With-Requirements.aspx" TargetMode="External"/><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hyperlink" Target="https://osha.oregon.gov/pubs/Pages/Rules-With-Requirements.aspx" TargetMode="External"/><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osha.oregon.gov/Pages/az-index.aspx" TargetMode="External"/><Relationship Id="rId7"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hyperlink" Target="https://osha.oregon.gov/Pages/topics/accident-investigation.aspx" TargetMode="External"/><Relationship Id="rId5" Type="http://schemas.openxmlformats.org/officeDocument/2006/relationships/hyperlink" Target="https://osha.oregon.gov/workers/Pages/index.aspx" TargetMode="External"/><Relationship Id="rId4" Type="http://schemas.openxmlformats.org/officeDocument/2006/relationships/hyperlink" Target="http://osha.oregon.gov/consult/Pages/index.aspx"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ACCIDENT INVESTIGATION</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566651" y="3569317"/>
            <a:ext cx="1332530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1: </a:t>
            </a:r>
            <a:r>
              <a:rPr lang="en-US" sz="44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95000"/>
              <a:lumOff val="5000"/>
            </a:schemeClr>
          </a:solidFill>
          <a:ln>
            <a:solidFill>
              <a:srgbClr val="AB9E3E"/>
            </a:solidFill>
          </a:ln>
        </p:spPr>
        <p:txBody>
          <a:bodyPr spcFirstLastPara="1" wrap="square" lIns="91425" tIns="45700" rIns="91425" bIns="45700" anchor="ctr" anchorCtr="0">
            <a:noAutofit/>
          </a:bodyPr>
          <a:lstStyle/>
          <a:p>
            <a:pPr lvl="0" algn="ctr">
              <a:buSzPts val="1800"/>
            </a:pPr>
            <a:r>
              <a:rPr lang="en-US" sz="2000" b="0" i="0" u="none" strike="noStrike" cap="none" dirty="0">
                <a:solidFill>
                  <a:schemeClr val="lt1"/>
                </a:solidFill>
                <a:latin typeface="Calibri"/>
                <a:ea typeface="Calibri"/>
                <a:cs typeface="Calibri"/>
                <a:sym typeface="Calibri"/>
              </a:rPr>
              <a:t>Please note: If the online course contains videos, the video </a:t>
            </a:r>
            <a:r>
              <a:rPr lang="en-US" sz="2000" b="0" i="1" u="none" strike="noStrike" cap="none" dirty="0">
                <a:solidFill>
                  <a:schemeClr val="lt1"/>
                </a:solidFill>
                <a:latin typeface="Calibri"/>
                <a:ea typeface="Calibri"/>
                <a:cs typeface="Calibri"/>
                <a:sym typeface="Calibri"/>
              </a:rPr>
              <a:t>links</a:t>
            </a:r>
            <a:r>
              <a:rPr lang="en-US" sz="2000" b="0" i="0" u="none" strike="noStrike" cap="none" dirty="0">
                <a:solidFill>
                  <a:schemeClr val="lt1"/>
                </a:solidFill>
                <a:latin typeface="Calibri"/>
                <a:ea typeface="Calibri"/>
                <a:cs typeface="Calibri"/>
                <a:sym typeface="Calibri"/>
              </a:rPr>
              <a:t> are included in this PPT. </a:t>
            </a:r>
          </a:p>
          <a:p>
            <a:pPr lvl="0" algn="ctr">
              <a:buSzPts val="1800"/>
            </a:pPr>
            <a:r>
              <a:rPr lang="en-US" sz="2000" b="1" i="0" u="none" strike="noStrike" cap="none" dirty="0">
                <a:solidFill>
                  <a:schemeClr val="bg1"/>
                </a:solidFill>
                <a:latin typeface="Calibri"/>
                <a:ea typeface="Calibri"/>
                <a:cs typeface="Calibri"/>
                <a:sym typeface="Calibri"/>
              </a:rPr>
              <a:t>You will need to have an internet connection to play the videos  </a:t>
            </a:r>
            <a:r>
              <a:rPr lang="en-US" sz="2000" b="1" i="1" u="none" strike="noStrike" cap="none" dirty="0">
                <a:solidFill>
                  <a:schemeClr val="bg1"/>
                </a:solidFill>
                <a:latin typeface="Calibri"/>
                <a:ea typeface="Calibri"/>
                <a:cs typeface="Calibri"/>
                <a:sym typeface="Calibri"/>
              </a:rPr>
              <a:t> </a:t>
            </a:r>
            <a:r>
              <a:rPr lang="en-US" sz="2000" b="1" i="1" u="sng" strike="noStrike" cap="none" dirty="0">
                <a:solidFill>
                  <a:schemeClr val="bg1"/>
                </a:solidFill>
                <a:latin typeface="Calibri"/>
                <a:ea typeface="Calibri"/>
                <a:cs typeface="Calibri"/>
                <a:sym typeface="Calibri"/>
              </a:rPr>
              <a:t>or</a:t>
            </a:r>
            <a:r>
              <a:rPr lang="en-US" sz="2000" b="1" i="1" u="none" strike="noStrike" cap="none" dirty="0">
                <a:solidFill>
                  <a:schemeClr val="bg1"/>
                </a:solidFill>
                <a:latin typeface="Calibri"/>
                <a:ea typeface="Calibri"/>
                <a:cs typeface="Calibri"/>
                <a:sym typeface="Calibri"/>
              </a:rPr>
              <a:t>   </a:t>
            </a:r>
          </a:p>
          <a:p>
            <a:pPr lvl="0" algn="ctr">
              <a:buSzPts val="1800"/>
            </a:pPr>
            <a:r>
              <a:rPr lang="en-US" sz="2000" b="1" i="0" u="none" strike="noStrike" cap="none" dirty="0">
                <a:solidFill>
                  <a:schemeClr val="bg1"/>
                </a:solidFill>
                <a:latin typeface="Calibri"/>
                <a:ea typeface="Calibri"/>
                <a:cs typeface="Calibri"/>
                <a:sym typeface="Calibri"/>
              </a:rPr>
              <a:t>you can download the videos and </a:t>
            </a:r>
            <a:r>
              <a:rPr lang="en-US" sz="2000" b="1" dirty="0">
                <a:solidFill>
                  <a:schemeClr val="bg1"/>
                </a:solidFill>
                <a:latin typeface="Calibri"/>
                <a:ea typeface="Calibri"/>
                <a:cs typeface="Calibri"/>
                <a:sym typeface="Calibri"/>
              </a:rPr>
              <a:t>embed them into your copy of this PPT presentation</a:t>
            </a:r>
            <a:r>
              <a:rPr lang="en-US" sz="1600" b="1" dirty="0">
                <a:solidFill>
                  <a:schemeClr val="bg1"/>
                </a:solidFill>
                <a:latin typeface="Calibri"/>
                <a:ea typeface="Calibri"/>
                <a:cs typeface="Calibri"/>
                <a:sym typeface="Calibri"/>
              </a:rPr>
              <a:t>.</a:t>
            </a:r>
            <a:endParaRPr sz="1600" b="1" i="0" u="none" strike="noStrike" cap="none" dirty="0">
              <a:solidFill>
                <a:schemeClr val="bg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8784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Secure the Scene</a:t>
            </a: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1600" dirty="0">
                <a:hlinkClick r:id="rId3"/>
              </a:rPr>
              <a:t>OAR 437-001-0053</a:t>
            </a:r>
            <a:r>
              <a:rPr lang="en-US" sz="1600" baseline="30000" dirty="0"/>
              <a:t>(10)</a:t>
            </a:r>
            <a:r>
              <a:rPr lang="en-US" sz="1600" dirty="0"/>
              <a:t> requires the accident scene and the physical evidence to be preserved, until instructed otherwise by the Administrator or other law enforcement agency.  As the accident investigator, it is critical to secure the scene and begin initial observations as soon as possible because key evidence can become displaced by emergency responders and people’s memory of the event can change with the passing of time. </a:t>
            </a:r>
          </a:p>
          <a:p>
            <a:br>
              <a:rPr lang="en-US" sz="1600" dirty="0"/>
            </a:br>
            <a:r>
              <a:rPr lang="en-US" sz="1600" dirty="0"/>
              <a:t>Ensure the scene is safe to enter before securing it and treat all items at the scene as important and potentially relevant to the investigation.</a:t>
            </a:r>
          </a:p>
          <a:p>
            <a:r>
              <a:rPr lang="en-US" sz="1600" dirty="0"/>
              <a:t>Sometimes you can begin this while emergency responders are helping the victim(s), other times you need to wait until they have finished. If you must wait, begin making initial observations. </a:t>
            </a:r>
          </a:p>
          <a:p>
            <a:br>
              <a:rPr lang="en-US" sz="1600" dirty="0"/>
            </a:br>
            <a:r>
              <a:rPr lang="en-US" sz="1600" dirty="0"/>
              <a:t>Securing the scene includes isolating energy sources and blocking or cribbing any unstable equipment or loads. Make the location as inaccessible as possible to others, using cones, tape, or anything else available such as personnel, until the root cause can be determined and safety controls implemented. </a:t>
            </a:r>
          </a:p>
        </p:txBody>
      </p:sp>
      <p:pic>
        <p:nvPicPr>
          <p:cNvPr id="3" name="Picture 2">
            <a:extLst>
              <a:ext uri="{FF2B5EF4-FFF2-40B4-BE49-F238E27FC236}">
                <a16:creationId xmlns:a16="http://schemas.microsoft.com/office/drawing/2014/main" id="{6210598A-C1F7-4585-8CAE-A1AE8422B51D}"/>
              </a:ext>
            </a:extLst>
          </p:cNvPr>
          <p:cNvPicPr>
            <a:picLocks noChangeAspect="1"/>
          </p:cNvPicPr>
          <p:nvPr/>
        </p:nvPicPr>
        <p:blipFill>
          <a:blip r:embed="rId4"/>
          <a:stretch>
            <a:fillRect/>
          </a:stretch>
        </p:blipFill>
        <p:spPr>
          <a:xfrm>
            <a:off x="0" y="14195"/>
            <a:ext cx="5504944" cy="5913277"/>
          </a:xfrm>
          <a:prstGeom prst="rect">
            <a:avLst/>
          </a:prstGeom>
        </p:spPr>
      </p:pic>
      <p:pic>
        <p:nvPicPr>
          <p:cNvPr id="7" name="Picture 6">
            <a:extLst>
              <a:ext uri="{FF2B5EF4-FFF2-40B4-BE49-F238E27FC236}">
                <a16:creationId xmlns:a16="http://schemas.microsoft.com/office/drawing/2014/main" id="{58437354-EBC0-4CCD-B1CF-A3316D648FED}"/>
              </a:ext>
            </a:extLst>
          </p:cNvPr>
          <p:cNvPicPr>
            <a:picLocks noChangeAspect="1"/>
          </p:cNvPicPr>
          <p:nvPr/>
        </p:nvPicPr>
        <p:blipFill>
          <a:blip r:embed="rId5"/>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9B8F1D9B-AD16-4800-976C-F51BDDC95348}"/>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96292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7553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Collecting Facts:</a:t>
            </a:r>
            <a:br>
              <a:rPr lang="en-US" sz="4000" b="0" i="0" u="sng" strike="noStrike" cap="none" dirty="0">
                <a:solidFill>
                  <a:schemeClr val="dk1"/>
                </a:solidFill>
                <a:latin typeface="+mj-lt"/>
                <a:ea typeface="Calibri"/>
                <a:cs typeface="Calibri"/>
                <a:sym typeface="Calibri"/>
              </a:rPr>
            </a:br>
            <a:r>
              <a:rPr lang="en-US" sz="4000" b="0" i="0" u="sng" strike="noStrike" cap="none" dirty="0">
                <a:solidFill>
                  <a:schemeClr val="dk1"/>
                </a:solidFill>
                <a:latin typeface="+mj-lt"/>
                <a:ea typeface="Calibri"/>
                <a:cs typeface="Calibri"/>
                <a:sym typeface="Calibri"/>
              </a:rPr>
              <a:t>Initial Observations</a:t>
            </a: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n-US" sz="1600" dirty="0"/>
          </a:p>
          <a:p>
            <a:r>
              <a:rPr lang="en-US" sz="1600" dirty="0"/>
              <a:t>Either when you are waiting to secure the scene or immediately after you have done so, some initial observations to start documenting include: </a:t>
            </a:r>
          </a:p>
          <a:p>
            <a:pPr marL="285750" indent="-285750" fontAlgn="base">
              <a:buFont typeface="Arial" panose="020B0604020202020204" pitchFamily="34" charset="0"/>
              <a:buChar char="•"/>
            </a:pPr>
            <a:r>
              <a:rPr lang="en-US" sz="1600" dirty="0"/>
              <a:t>What you see, smell, hear.</a:t>
            </a:r>
          </a:p>
          <a:p>
            <a:pPr marL="285750" indent="-285750" fontAlgn="base">
              <a:buFont typeface="Arial" panose="020B0604020202020204" pitchFamily="34" charset="0"/>
              <a:buChar char="•"/>
            </a:pPr>
            <a:r>
              <a:rPr lang="en-US" sz="1600" dirty="0"/>
              <a:t>Any equipment, tools, materials, and structures that are broken, damaged, or otherwise involved in the accident, and their serial or manufacturer numbers. Look for gouges, scratches, dents, etc. and note the orientation of the equipment.</a:t>
            </a:r>
          </a:p>
          <a:p>
            <a:pPr marL="285750" indent="-285750" fontAlgn="base">
              <a:buFont typeface="Arial" panose="020B0604020202020204" pitchFamily="34" charset="0"/>
              <a:buChar char="•"/>
            </a:pPr>
            <a:r>
              <a:rPr lang="en-US" sz="1600" dirty="0"/>
              <a:t>If vehicles are involved, check for tracks and skid marks, any fluid spills, stains, contaminated materials, or debris.</a:t>
            </a:r>
          </a:p>
          <a:p>
            <a:pPr marL="285750" indent="-285750" fontAlgn="base">
              <a:buFont typeface="Arial" panose="020B0604020202020204" pitchFamily="34" charset="0"/>
              <a:buChar char="•"/>
            </a:pPr>
            <a:r>
              <a:rPr lang="en-US" sz="1600" dirty="0"/>
              <a:t>The environmental conditions such as the terrain (flat or rough), and weather. Look for distractions or adverse conditions.</a:t>
            </a:r>
          </a:p>
          <a:p>
            <a:pPr marL="285750" indent="-285750" fontAlgn="base">
              <a:buFont typeface="Arial" panose="020B0604020202020204" pitchFamily="34" charset="0"/>
              <a:buChar char="•"/>
            </a:pPr>
            <a:r>
              <a:rPr lang="en-US" sz="1600" dirty="0"/>
              <a:t>The time of day, location, lighting conditions, etc. </a:t>
            </a:r>
          </a:p>
          <a:p>
            <a:pPr marL="285750" indent="-285750" fontAlgn="base">
              <a:buFont typeface="Arial" panose="020B0604020202020204" pitchFamily="34" charset="0"/>
              <a:buChar char="•"/>
            </a:pPr>
            <a:r>
              <a:rPr lang="en-US" sz="1600" dirty="0"/>
              <a:t>Distances and positions of everything in the scene.</a:t>
            </a:r>
          </a:p>
          <a:p>
            <a:pPr marL="285750" indent="-285750" fontAlgn="base">
              <a:buFont typeface="Arial" panose="020B0604020202020204" pitchFamily="34" charset="0"/>
              <a:buChar char="•"/>
            </a:pPr>
            <a:r>
              <a:rPr lang="en-US" sz="1600" dirty="0"/>
              <a:t>The activity occurring around the scene.</a:t>
            </a:r>
          </a:p>
          <a:p>
            <a:pPr marL="285750" indent="-285750" fontAlgn="base">
              <a:buFont typeface="Arial" panose="020B0604020202020204" pitchFamily="34" charset="0"/>
              <a:buChar char="•"/>
            </a:pPr>
            <a:r>
              <a:rPr lang="en-US" sz="1600" dirty="0"/>
              <a:t>Who is and is not at the scene. You’ll need this information for initial statements and interviews.</a:t>
            </a:r>
          </a:p>
        </p:txBody>
      </p:sp>
      <p:pic>
        <p:nvPicPr>
          <p:cNvPr id="5" name="Picture 4">
            <a:extLst>
              <a:ext uri="{FF2B5EF4-FFF2-40B4-BE49-F238E27FC236}">
                <a16:creationId xmlns:a16="http://schemas.microsoft.com/office/drawing/2014/main" id="{E978AECB-1497-4E10-9B0D-52214321CB0F}"/>
              </a:ext>
            </a:extLst>
          </p:cNvPr>
          <p:cNvPicPr>
            <a:picLocks noChangeAspect="1"/>
          </p:cNvPicPr>
          <p:nvPr/>
        </p:nvPicPr>
        <p:blipFill>
          <a:blip r:embed="rId3"/>
          <a:stretch>
            <a:fillRect/>
          </a:stretch>
        </p:blipFill>
        <p:spPr>
          <a:xfrm>
            <a:off x="0" y="15774"/>
            <a:ext cx="5502507" cy="5910659"/>
          </a:xfrm>
          <a:prstGeom prst="rect">
            <a:avLst/>
          </a:prstGeom>
        </p:spPr>
      </p:pic>
      <p:pic>
        <p:nvPicPr>
          <p:cNvPr id="7" name="Picture 6">
            <a:extLst>
              <a:ext uri="{FF2B5EF4-FFF2-40B4-BE49-F238E27FC236}">
                <a16:creationId xmlns:a16="http://schemas.microsoft.com/office/drawing/2014/main" id="{736B62F5-8D81-4447-BD32-2D3584848FFD}"/>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5B2A6475-B3BB-4456-A528-3A2AA4FA5CA2}"/>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76297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4476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Challenge of </a:t>
            </a:r>
            <a:br>
              <a:rPr lang="en-US" sz="4000" b="0" i="0" u="sng" strike="noStrike" cap="none" dirty="0">
                <a:solidFill>
                  <a:schemeClr val="dk1"/>
                </a:solidFill>
                <a:latin typeface="+mj-lt"/>
                <a:ea typeface="Calibri"/>
                <a:cs typeface="Calibri"/>
                <a:sym typeface="Calibri"/>
              </a:rPr>
            </a:br>
            <a:r>
              <a:rPr lang="en-US" sz="4000" b="0" i="0" u="sng" strike="noStrike" cap="none" dirty="0">
                <a:solidFill>
                  <a:schemeClr val="dk1"/>
                </a:solidFill>
                <a:latin typeface="+mj-lt"/>
                <a:ea typeface="Calibri"/>
                <a:cs typeface="Calibri"/>
                <a:sym typeface="Calibri"/>
              </a:rPr>
              <a:t>Collecting Facts</a:t>
            </a:r>
            <a:endParaRPr sz="4000" b="0" i="0" u="none" strike="noStrike" cap="none" dirty="0">
              <a:solidFill>
                <a:schemeClr val="dk1"/>
              </a:solidFill>
              <a:latin typeface="+mj-lt"/>
              <a:ea typeface="Calibri"/>
              <a:cs typeface="Calibri"/>
              <a:sym typeface="Calibri"/>
            </a:endParaRPr>
          </a:p>
          <a:p>
            <a:endParaRPr lang="en-US" dirty="0"/>
          </a:p>
          <a:p>
            <a:endParaRPr lang="en-US" dirty="0"/>
          </a:p>
          <a:p>
            <a:r>
              <a:rPr lang="en-US" sz="1600" dirty="0"/>
              <a:t>One of the biggest challenges facing an investigator is determining which information is relevant to what, how, and why the event happened. And you must be mindful of any preconceived notions you may have about the event. If you think you already know what happened, you may subconsciously disregard important evidence.</a:t>
            </a:r>
          </a:p>
          <a:p>
            <a:br>
              <a:rPr lang="en-US" sz="1600" dirty="0"/>
            </a:br>
            <a:r>
              <a:rPr lang="en-US" sz="1600" dirty="0"/>
              <a:t>Before you decide what is relevant, you must collect facts from as many sources as possible, and document as much as possible. Sometimes this can feel like an information overload, but </a:t>
            </a:r>
          </a:p>
          <a:p>
            <a:r>
              <a:rPr lang="en-US" sz="1600" dirty="0"/>
              <a:t>you can always discard information later on if it proves not useful to the investigation. Some people use spreadsheets as a helpful documentation tool to organize all of the information they’ve gathered. (We’ll visit this idea again in Module 2.)</a:t>
            </a:r>
          </a:p>
          <a:p>
            <a:br>
              <a:rPr lang="en-US" sz="1600" dirty="0"/>
            </a:br>
            <a:endParaRPr lang="en-US" sz="1600" b="1" dirty="0"/>
          </a:p>
        </p:txBody>
      </p:sp>
      <p:pic>
        <p:nvPicPr>
          <p:cNvPr id="3" name="Picture 2">
            <a:extLst>
              <a:ext uri="{FF2B5EF4-FFF2-40B4-BE49-F238E27FC236}">
                <a16:creationId xmlns:a16="http://schemas.microsoft.com/office/drawing/2014/main" id="{249648BD-B399-4A91-B030-C6326DE2C0B6}"/>
              </a:ext>
            </a:extLst>
          </p:cNvPr>
          <p:cNvPicPr>
            <a:picLocks noChangeAspect="1"/>
          </p:cNvPicPr>
          <p:nvPr/>
        </p:nvPicPr>
        <p:blipFill>
          <a:blip r:embed="rId3"/>
          <a:stretch>
            <a:fillRect/>
          </a:stretch>
        </p:blipFill>
        <p:spPr>
          <a:xfrm>
            <a:off x="0" y="4098"/>
            <a:ext cx="5513376" cy="5922335"/>
          </a:xfrm>
          <a:prstGeom prst="rect">
            <a:avLst/>
          </a:prstGeom>
        </p:spPr>
      </p:pic>
      <p:pic>
        <p:nvPicPr>
          <p:cNvPr id="7" name="Picture 6">
            <a:extLst>
              <a:ext uri="{FF2B5EF4-FFF2-40B4-BE49-F238E27FC236}">
                <a16:creationId xmlns:a16="http://schemas.microsoft.com/office/drawing/2014/main" id="{87BE262F-84C5-4D5D-B446-670AAB29E5CF}"/>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288B3273-71D4-4071-9F36-904E7CDE0D62}"/>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45594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5091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Collecting Facts: Initial Statements and Interviews</a:t>
            </a: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br>
              <a:rPr lang="en-US" sz="1600" dirty="0"/>
            </a:br>
            <a:r>
              <a:rPr lang="en-US" sz="1600" dirty="0"/>
              <a:t>Interviews should occur as soon as possible; sometimes you can start while the emergency is being addressed, as long as it is safe to do so. You will need to determine who needs to be interviewed and then design your questions for each individual interviewee. We’ll discuss interviewees in more detail in the next few slides. </a:t>
            </a:r>
          </a:p>
          <a:p>
            <a:br>
              <a:rPr lang="en-US" sz="1600" dirty="0"/>
            </a:br>
            <a:r>
              <a:rPr lang="en-US" sz="1600" dirty="0"/>
              <a:t>If there are witnesses to the accident, ask each of them separately to give an initial statement that describes what they saw. Although a witness is typically described as someone who saw the accident happen, for the investigation purpose, “witness” takes on a broader definition and may be someone who:</a:t>
            </a:r>
          </a:p>
          <a:p>
            <a:pPr marL="285750" indent="-285750" fontAlgn="base">
              <a:buFont typeface="Arial" panose="020B0604020202020204" pitchFamily="34" charset="0"/>
              <a:buChar char="•"/>
            </a:pPr>
            <a:r>
              <a:rPr lang="en-US" sz="1600" dirty="0"/>
              <a:t>Heard the accident,</a:t>
            </a:r>
          </a:p>
          <a:p>
            <a:pPr marL="285750" indent="-285750" fontAlgn="base">
              <a:buFont typeface="Arial" panose="020B0604020202020204" pitchFamily="34" charset="0"/>
              <a:buChar char="•"/>
            </a:pPr>
            <a:r>
              <a:rPr lang="en-US" sz="1600" dirty="0"/>
              <a:t>Was the first to come to the accident scene,</a:t>
            </a:r>
          </a:p>
          <a:p>
            <a:pPr marL="285750" indent="-285750" fontAlgn="base">
              <a:buFont typeface="Arial" panose="020B0604020202020204" pitchFamily="34" charset="0"/>
              <a:buChar char="•"/>
            </a:pPr>
            <a:r>
              <a:rPr lang="en-US" sz="1600" dirty="0"/>
              <a:t>Was the last person to see or interact with the victim before the accident, or</a:t>
            </a:r>
          </a:p>
          <a:p>
            <a:pPr marL="285750" indent="-285750" fontAlgn="base">
              <a:buFont typeface="Arial" panose="020B0604020202020204" pitchFamily="34" charset="0"/>
              <a:buChar char="•"/>
            </a:pPr>
            <a:r>
              <a:rPr lang="en-US" sz="1600" dirty="0"/>
              <a:t>Has any relevant information. </a:t>
            </a:r>
          </a:p>
        </p:txBody>
      </p:sp>
      <p:pic>
        <p:nvPicPr>
          <p:cNvPr id="3" name="Picture 2">
            <a:extLst>
              <a:ext uri="{FF2B5EF4-FFF2-40B4-BE49-F238E27FC236}">
                <a16:creationId xmlns:a16="http://schemas.microsoft.com/office/drawing/2014/main" id="{C8FB6E22-CE59-4B73-9252-7791524A89D5}"/>
              </a:ext>
            </a:extLst>
          </p:cNvPr>
          <p:cNvPicPr>
            <a:picLocks noChangeAspect="1"/>
          </p:cNvPicPr>
          <p:nvPr/>
        </p:nvPicPr>
        <p:blipFill>
          <a:blip r:embed="rId3"/>
          <a:stretch>
            <a:fillRect/>
          </a:stretch>
        </p:blipFill>
        <p:spPr>
          <a:xfrm>
            <a:off x="0" y="5797"/>
            <a:ext cx="5511795" cy="5920636"/>
          </a:xfrm>
          <a:prstGeom prst="rect">
            <a:avLst/>
          </a:prstGeom>
        </p:spPr>
      </p:pic>
      <p:pic>
        <p:nvPicPr>
          <p:cNvPr id="7" name="Picture 6">
            <a:extLst>
              <a:ext uri="{FF2B5EF4-FFF2-40B4-BE49-F238E27FC236}">
                <a16:creationId xmlns:a16="http://schemas.microsoft.com/office/drawing/2014/main" id="{2948DA32-D385-456C-9BE9-F2177AEADD03}"/>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8D34F80F-F71B-4AE7-991C-C2911874B9C4}"/>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45983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3244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Interviewees (I)</a:t>
            </a:r>
          </a:p>
          <a:p>
            <a:pPr marL="0" marR="0" lvl="0" indent="0" algn="ctr" rtl="0">
              <a:lnSpc>
                <a:spcPct val="100000"/>
              </a:lnSpc>
              <a:spcBef>
                <a:spcPts val="0"/>
              </a:spcBef>
              <a:spcAft>
                <a:spcPts val="0"/>
              </a:spcAft>
              <a:buClr>
                <a:srgbClr val="000000"/>
              </a:buClr>
              <a:buSzPts val="4800"/>
              <a:buFont typeface="Arial"/>
              <a:buNone/>
            </a:pPr>
            <a:endParaRPr lang="en-US" dirty="0"/>
          </a:p>
          <a:p>
            <a:pPr marL="0" marR="0" lvl="0" indent="0" algn="ctr" rtl="0">
              <a:lnSpc>
                <a:spcPct val="100000"/>
              </a:lnSpc>
              <a:spcBef>
                <a:spcPts val="0"/>
              </a:spcBef>
              <a:spcAft>
                <a:spcPts val="0"/>
              </a:spcAft>
              <a:buClr>
                <a:srgbClr val="000000"/>
              </a:buClr>
              <a:buSzPts val="4800"/>
              <a:buFont typeface="Arial"/>
              <a:buNone/>
            </a:pPr>
            <a:endParaRPr lang="en-US" dirty="0"/>
          </a:p>
          <a:p>
            <a:r>
              <a:rPr lang="en-US" sz="1600" dirty="0"/>
              <a:t>The following are some examples of people to interview about the accident and why:</a:t>
            </a:r>
          </a:p>
          <a:p>
            <a:endParaRPr lang="en-US" sz="1600" dirty="0"/>
          </a:p>
          <a:p>
            <a:pPr marL="285750" indent="-285750" fontAlgn="base">
              <a:buFont typeface="Arial" panose="020B0604020202020204" pitchFamily="34" charset="0"/>
              <a:buChar char="•"/>
            </a:pPr>
            <a:r>
              <a:rPr lang="en-US" sz="1600" b="1" dirty="0"/>
              <a:t>Witnesses</a:t>
            </a:r>
            <a:r>
              <a:rPr lang="en-US" sz="1600" dirty="0"/>
              <a:t>: to gather all of the details of what occurs. </a:t>
            </a:r>
          </a:p>
          <a:p>
            <a:pPr marL="285750" indent="-285750" fontAlgn="base">
              <a:buFont typeface="Arial" panose="020B0604020202020204" pitchFamily="34" charset="0"/>
              <a:buChar char="•"/>
            </a:pPr>
            <a:r>
              <a:rPr lang="en-US" sz="1600" b="1" dirty="0"/>
              <a:t>The victim</a:t>
            </a:r>
            <a:r>
              <a:rPr lang="en-US" sz="1600" dirty="0"/>
              <a:t>: to determine specific events leading up to and including the accident.</a:t>
            </a:r>
          </a:p>
          <a:p>
            <a:pPr marL="285750" indent="-285750" fontAlgn="base">
              <a:buFont typeface="Arial" panose="020B0604020202020204" pitchFamily="34" charset="0"/>
              <a:buChar char="•"/>
            </a:pPr>
            <a:r>
              <a:rPr lang="en-US" sz="1600" b="1" dirty="0"/>
              <a:t>Co-workers</a:t>
            </a:r>
            <a:r>
              <a:rPr lang="en-US" sz="1600" dirty="0"/>
              <a:t>: to establish that the safety procedures for the task were followed.</a:t>
            </a:r>
          </a:p>
          <a:p>
            <a:pPr marL="285750" indent="-285750" fontAlgn="base">
              <a:buFont typeface="Arial" panose="020B0604020202020204" pitchFamily="34" charset="0"/>
              <a:buChar char="•"/>
            </a:pPr>
            <a:r>
              <a:rPr lang="en-US" sz="1600" b="1" dirty="0"/>
              <a:t>Direct supervisor:</a:t>
            </a:r>
            <a:r>
              <a:rPr lang="en-US" sz="1600" dirty="0"/>
              <a:t> to gather background information on the victim and information about the procedures for the task that was being performed when the accident happened. </a:t>
            </a:r>
          </a:p>
          <a:p>
            <a:pPr marL="285750" indent="-285750" fontAlgn="base">
              <a:buFont typeface="Arial" panose="020B0604020202020204" pitchFamily="34" charset="0"/>
              <a:buChar char="•"/>
            </a:pPr>
            <a:r>
              <a:rPr lang="en-US" sz="1600" b="1" dirty="0"/>
              <a:t>Others who do the same job</a:t>
            </a:r>
            <a:r>
              <a:rPr lang="en-US" sz="1600" dirty="0"/>
              <a:t> (all shifts): to establish what the normal practices are for the task the victim was performing.</a:t>
            </a:r>
          </a:p>
          <a:p>
            <a:pPr marL="285750" indent="-285750" fontAlgn="base">
              <a:buFont typeface="Arial" panose="020B0604020202020204" pitchFamily="34" charset="0"/>
              <a:buChar char="•"/>
            </a:pPr>
            <a:r>
              <a:rPr lang="en-US" sz="1600" b="1" dirty="0"/>
              <a:t>Safety Committee:</a:t>
            </a:r>
            <a:r>
              <a:rPr lang="en-US" sz="1600" dirty="0"/>
              <a:t> to determine if there is a history of this safety issue.</a:t>
            </a:r>
          </a:p>
          <a:p>
            <a:pPr marL="285750" indent="-285750">
              <a:buFont typeface="Arial" panose="020B0604020202020204" pitchFamily="34" charset="0"/>
              <a:buChar char="•"/>
            </a:pPr>
            <a:r>
              <a:rPr lang="en-US" sz="1600" b="1" dirty="0"/>
              <a:t>Training Department</a:t>
            </a:r>
            <a:r>
              <a:rPr lang="en-US" sz="1600" dirty="0"/>
              <a:t>: to get information on quantity and quality of training the victim and others have received.</a:t>
            </a:r>
            <a:endParaRPr lang="en-US" sz="1600" b="1" dirty="0"/>
          </a:p>
        </p:txBody>
      </p:sp>
      <p:pic>
        <p:nvPicPr>
          <p:cNvPr id="5" name="Picture 4">
            <a:extLst>
              <a:ext uri="{FF2B5EF4-FFF2-40B4-BE49-F238E27FC236}">
                <a16:creationId xmlns:a16="http://schemas.microsoft.com/office/drawing/2014/main" id="{538042BD-95E0-40D5-ABC0-5C704F91A2E0}"/>
              </a:ext>
            </a:extLst>
          </p:cNvPr>
          <p:cNvPicPr>
            <a:picLocks noChangeAspect="1"/>
          </p:cNvPicPr>
          <p:nvPr/>
        </p:nvPicPr>
        <p:blipFill>
          <a:blip r:embed="rId3"/>
          <a:stretch>
            <a:fillRect/>
          </a:stretch>
        </p:blipFill>
        <p:spPr>
          <a:xfrm>
            <a:off x="10633" y="-7624"/>
            <a:ext cx="5524289" cy="5934057"/>
          </a:xfrm>
          <a:prstGeom prst="rect">
            <a:avLst/>
          </a:prstGeom>
        </p:spPr>
      </p:pic>
      <p:pic>
        <p:nvPicPr>
          <p:cNvPr id="7" name="Picture 6">
            <a:extLst>
              <a:ext uri="{FF2B5EF4-FFF2-40B4-BE49-F238E27FC236}">
                <a16:creationId xmlns:a16="http://schemas.microsoft.com/office/drawing/2014/main" id="{B15F5C2C-9B9C-4473-A63D-F0D5FC8C17F4}"/>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6CE4D0F6-0287-4438-AFDA-B74A7B189C47}"/>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41042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3244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Interviewees (II)</a:t>
            </a:r>
          </a:p>
          <a:p>
            <a:pPr marL="0" marR="0" lvl="0" indent="0" algn="ctr" rtl="0">
              <a:lnSpc>
                <a:spcPct val="100000"/>
              </a:lnSpc>
              <a:spcBef>
                <a:spcPts val="0"/>
              </a:spcBef>
              <a:spcAft>
                <a:spcPts val="0"/>
              </a:spcAft>
              <a:buClr>
                <a:srgbClr val="000000"/>
              </a:buClr>
              <a:buSzPts val="4800"/>
              <a:buFont typeface="Arial"/>
              <a:buNone/>
            </a:pPr>
            <a:endParaRPr lang="en-US" dirty="0"/>
          </a:p>
          <a:p>
            <a:pPr marL="0" marR="0" lvl="0" indent="0" algn="ctr" rtl="0">
              <a:lnSpc>
                <a:spcPct val="100000"/>
              </a:lnSpc>
              <a:spcBef>
                <a:spcPts val="0"/>
              </a:spcBef>
              <a:spcAft>
                <a:spcPts val="0"/>
              </a:spcAft>
              <a:buClr>
                <a:srgbClr val="000000"/>
              </a:buClr>
              <a:buSzPts val="4800"/>
              <a:buFont typeface="Arial"/>
              <a:buNone/>
            </a:pPr>
            <a:endParaRPr lang="en-US" dirty="0"/>
          </a:p>
          <a:p>
            <a:pPr marL="285750" indent="-285750" fontAlgn="base">
              <a:buFont typeface="Arial" panose="020B0604020202020204" pitchFamily="34" charset="0"/>
              <a:buChar char="•"/>
            </a:pPr>
            <a:r>
              <a:rPr lang="en-US" sz="1600" b="1" dirty="0"/>
              <a:t>Personnel department</a:t>
            </a:r>
            <a:r>
              <a:rPr lang="en-US" sz="1600" dirty="0"/>
              <a:t>: to get information on the victim’s work history, discipline, and appraisals.</a:t>
            </a:r>
          </a:p>
          <a:p>
            <a:pPr marL="285750" indent="-285750" fontAlgn="base">
              <a:buFont typeface="Arial" panose="020B0604020202020204" pitchFamily="34" charset="0"/>
              <a:buChar char="•"/>
            </a:pPr>
            <a:r>
              <a:rPr lang="en-US" sz="1600" b="1" dirty="0"/>
              <a:t>Maintenance personnel</a:t>
            </a:r>
            <a:r>
              <a:rPr lang="en-US" sz="1600" dirty="0"/>
              <a:t>: to determine background on equipment/machinery maintenance. Maintenance personnel work with the equipment routinely and should be a knowledgeable source of information.</a:t>
            </a:r>
          </a:p>
          <a:p>
            <a:pPr marL="285750" indent="-285750" fontAlgn="base">
              <a:buFont typeface="Arial" panose="020B0604020202020204" pitchFamily="34" charset="0"/>
              <a:buChar char="•"/>
            </a:pPr>
            <a:r>
              <a:rPr lang="en-US" sz="1600" b="1" dirty="0"/>
              <a:t>Emergency responders</a:t>
            </a:r>
            <a:r>
              <a:rPr lang="en-US" sz="1600" dirty="0"/>
              <a:t>: to learn what they saw when they arrived and during the response.</a:t>
            </a:r>
          </a:p>
          <a:p>
            <a:pPr marL="285750" indent="-285750" fontAlgn="base">
              <a:buFont typeface="Arial" panose="020B0604020202020204" pitchFamily="34" charset="0"/>
              <a:buChar char="•"/>
            </a:pPr>
            <a:r>
              <a:rPr lang="en-US" sz="1600" b="1" dirty="0"/>
              <a:t>Medical personnel</a:t>
            </a:r>
            <a:r>
              <a:rPr lang="en-US" sz="1600" dirty="0"/>
              <a:t>: to get medical information (as allowed by law).</a:t>
            </a:r>
          </a:p>
          <a:p>
            <a:pPr marL="285750" indent="-285750" fontAlgn="base">
              <a:buFont typeface="Arial" panose="020B0604020202020204" pitchFamily="34" charset="0"/>
              <a:buChar char="•"/>
            </a:pPr>
            <a:r>
              <a:rPr lang="en-US" sz="1600" b="1" dirty="0"/>
              <a:t>Medical examiner</a:t>
            </a:r>
            <a:r>
              <a:rPr lang="en-US" sz="1600" dirty="0"/>
              <a:t>: to determine type/extent of fatal injuries.</a:t>
            </a:r>
          </a:p>
          <a:p>
            <a:pPr marL="285750" indent="-285750" fontAlgn="base">
              <a:buFont typeface="Arial" panose="020B0604020202020204" pitchFamily="34" charset="0"/>
              <a:buChar char="•"/>
            </a:pPr>
            <a:r>
              <a:rPr lang="en-US" sz="1600" b="1" dirty="0"/>
              <a:t>The victim’s spouse or family</a:t>
            </a:r>
            <a:r>
              <a:rPr lang="en-US" sz="1600" dirty="0"/>
              <a:t>: to see if they have insight into the victim’s state of mind or any issues that might be affecting them.</a:t>
            </a:r>
          </a:p>
          <a:p>
            <a:br>
              <a:rPr lang="en-US" sz="1600" dirty="0"/>
            </a:br>
            <a:r>
              <a:rPr lang="en-US" sz="1600" dirty="0"/>
              <a:t>Up next, we will discuss interviewing tips.</a:t>
            </a:r>
          </a:p>
          <a:p>
            <a:endParaRPr lang="en-US" sz="1600" b="1" dirty="0"/>
          </a:p>
        </p:txBody>
      </p:sp>
      <p:pic>
        <p:nvPicPr>
          <p:cNvPr id="3" name="Picture 2">
            <a:extLst>
              <a:ext uri="{FF2B5EF4-FFF2-40B4-BE49-F238E27FC236}">
                <a16:creationId xmlns:a16="http://schemas.microsoft.com/office/drawing/2014/main" id="{B38B28C9-0BB5-4FC9-9588-5B8B83891997}"/>
              </a:ext>
            </a:extLst>
          </p:cNvPr>
          <p:cNvPicPr>
            <a:picLocks noChangeAspect="1"/>
          </p:cNvPicPr>
          <p:nvPr/>
        </p:nvPicPr>
        <p:blipFill>
          <a:blip r:embed="rId3"/>
          <a:stretch>
            <a:fillRect/>
          </a:stretch>
        </p:blipFill>
        <p:spPr>
          <a:xfrm>
            <a:off x="0" y="15342"/>
            <a:ext cx="5502909" cy="5911091"/>
          </a:xfrm>
          <a:prstGeom prst="rect">
            <a:avLst/>
          </a:prstGeom>
        </p:spPr>
      </p:pic>
      <p:pic>
        <p:nvPicPr>
          <p:cNvPr id="7" name="Picture 6">
            <a:extLst>
              <a:ext uri="{FF2B5EF4-FFF2-40B4-BE49-F238E27FC236}">
                <a16:creationId xmlns:a16="http://schemas.microsoft.com/office/drawing/2014/main" id="{057EC11C-D57B-4AEE-8DA8-7D68AB149BF1}"/>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CB0824B1-75E6-4C2C-A58B-F63C5E20987E}"/>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90114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1398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Interviewing Tips (II)</a:t>
            </a:r>
          </a:p>
          <a:p>
            <a:pPr marL="0" marR="0" lvl="0" indent="0" algn="ctr" rtl="0">
              <a:lnSpc>
                <a:spcPct val="100000"/>
              </a:lnSpc>
              <a:spcBef>
                <a:spcPts val="0"/>
              </a:spcBef>
              <a:spcAft>
                <a:spcPts val="0"/>
              </a:spcAft>
              <a:buClr>
                <a:srgbClr val="000000"/>
              </a:buClr>
              <a:buSzPts val="4800"/>
              <a:buFont typeface="Arial"/>
              <a:buNone/>
            </a:pPr>
            <a:br>
              <a:rPr lang="en-US" sz="1600" dirty="0"/>
            </a:br>
            <a:endParaRPr lang="en-US" sz="1600" dirty="0"/>
          </a:p>
          <a:p>
            <a:r>
              <a:rPr lang="en-US" sz="1600" dirty="0"/>
              <a:t>People may be nervous to be interviewed about an accident, so it is important to assure them of your goal to gather as much information to help prevent this type of accident from happening again. Some tips to keep in mind when conducting your interviews include:</a:t>
            </a:r>
          </a:p>
          <a:p>
            <a:endParaRPr lang="en-US" sz="1600" dirty="0"/>
          </a:p>
          <a:p>
            <a:pPr marL="285750" indent="-285750" fontAlgn="base">
              <a:buFont typeface="Arial" panose="020B0604020202020204" pitchFamily="34" charset="0"/>
              <a:buChar char="•"/>
            </a:pPr>
            <a:r>
              <a:rPr lang="en-US" sz="1600" dirty="0"/>
              <a:t>Interview people one at a time so they can be candid and recall their information without being influenced by someone else’s account.</a:t>
            </a:r>
          </a:p>
          <a:p>
            <a:pPr marL="285750" indent="-285750" fontAlgn="base">
              <a:buFont typeface="Arial" panose="020B0604020202020204" pitchFamily="34" charset="0"/>
              <a:buChar char="•"/>
            </a:pPr>
            <a:r>
              <a:rPr lang="en-US" sz="1600" dirty="0"/>
              <a:t>If you are recording the conversation for accuracy, ask for and obtain permission first.</a:t>
            </a:r>
          </a:p>
          <a:p>
            <a:pPr marL="285750" indent="-285750" fontAlgn="base">
              <a:buFont typeface="Arial" panose="020B0604020202020204" pitchFamily="34" charset="0"/>
              <a:buChar char="•"/>
            </a:pPr>
            <a:r>
              <a:rPr lang="en-US" sz="1600" dirty="0"/>
              <a:t>Approach with an open mind and treat them as you would like to be treated.</a:t>
            </a:r>
          </a:p>
          <a:p>
            <a:pPr marL="285750" indent="-285750" fontAlgn="base">
              <a:buFont typeface="Arial" panose="020B0604020202020204" pitchFamily="34" charset="0"/>
              <a:buChar char="•"/>
            </a:pPr>
            <a:r>
              <a:rPr lang="en-US" sz="1600" dirty="0"/>
              <a:t>Ask open-ended questions.</a:t>
            </a:r>
          </a:p>
          <a:p>
            <a:pPr marL="285750" indent="-285750" fontAlgn="base">
              <a:buFont typeface="Arial" panose="020B0604020202020204" pitchFamily="34" charset="0"/>
              <a:buChar char="•"/>
            </a:pPr>
            <a:r>
              <a:rPr lang="en-US" sz="1600" dirty="0"/>
              <a:t>Do not promise confidentiality because it cannot be guaranteed. </a:t>
            </a:r>
          </a:p>
          <a:p>
            <a:endParaRPr lang="en-US" sz="1600" b="1" dirty="0"/>
          </a:p>
        </p:txBody>
      </p:sp>
      <p:pic>
        <p:nvPicPr>
          <p:cNvPr id="6" name="Picture 5">
            <a:extLst>
              <a:ext uri="{FF2B5EF4-FFF2-40B4-BE49-F238E27FC236}">
                <a16:creationId xmlns:a16="http://schemas.microsoft.com/office/drawing/2014/main" id="{9377B8D3-EBFA-47CE-8352-52995D77876C}"/>
              </a:ext>
            </a:extLst>
          </p:cNvPr>
          <p:cNvPicPr>
            <a:picLocks noChangeAspect="1"/>
          </p:cNvPicPr>
          <p:nvPr/>
        </p:nvPicPr>
        <p:blipFill>
          <a:blip r:embed="rId3"/>
          <a:stretch>
            <a:fillRect/>
          </a:stretch>
        </p:blipFill>
        <p:spPr>
          <a:xfrm>
            <a:off x="0" y="0"/>
            <a:ext cx="5518298" cy="5927622"/>
          </a:xfrm>
          <a:prstGeom prst="rect">
            <a:avLst/>
          </a:prstGeom>
        </p:spPr>
      </p:pic>
      <p:pic>
        <p:nvPicPr>
          <p:cNvPr id="7" name="Picture 6">
            <a:extLst>
              <a:ext uri="{FF2B5EF4-FFF2-40B4-BE49-F238E27FC236}">
                <a16:creationId xmlns:a16="http://schemas.microsoft.com/office/drawing/2014/main" id="{FE6DC5F8-D5A3-498A-B0EE-E4F04EC48332}"/>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F1FF6718-B606-4507-BDF7-1F07885FCC14}"/>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70925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Interviewing Tips (II)</a:t>
            </a:r>
          </a:p>
          <a:p>
            <a:pPr marL="0" marR="0" lvl="0" indent="0" algn="ctr" rtl="0">
              <a:lnSpc>
                <a:spcPct val="100000"/>
              </a:lnSpc>
              <a:spcBef>
                <a:spcPts val="0"/>
              </a:spcBef>
              <a:spcAft>
                <a:spcPts val="0"/>
              </a:spcAft>
              <a:buClr>
                <a:srgbClr val="000000"/>
              </a:buClr>
              <a:buSzPts val="4800"/>
              <a:buFont typeface="Arial"/>
              <a:buNone/>
            </a:pPr>
            <a:endParaRPr lang="en-US" sz="1600" dirty="0"/>
          </a:p>
          <a:p>
            <a:pPr marL="0" marR="0" lvl="0" indent="0" algn="ctr" rtl="0">
              <a:lnSpc>
                <a:spcPct val="100000"/>
              </a:lnSpc>
              <a:spcBef>
                <a:spcPts val="0"/>
              </a:spcBef>
              <a:spcAft>
                <a:spcPts val="0"/>
              </a:spcAft>
              <a:buClr>
                <a:srgbClr val="000000"/>
              </a:buClr>
              <a:buSzPts val="4800"/>
              <a:buFont typeface="Arial"/>
              <a:buNone/>
            </a:pPr>
            <a:endParaRPr lang="en-US" sz="1600" dirty="0"/>
          </a:p>
          <a:p>
            <a:pPr marL="285750" indent="-285750" fontAlgn="base">
              <a:buFont typeface="Arial" panose="020B0604020202020204" pitchFamily="34" charset="0"/>
              <a:buChar char="•"/>
            </a:pPr>
            <a:r>
              <a:rPr lang="en-US" sz="1600" dirty="0"/>
              <a:t>Take careful notes, and verify responses with the interviewee.</a:t>
            </a:r>
          </a:p>
          <a:p>
            <a:pPr marL="285750" indent="-285750" fontAlgn="base">
              <a:buFont typeface="Arial" panose="020B0604020202020204" pitchFamily="34" charset="0"/>
              <a:buChar char="•"/>
            </a:pPr>
            <a:r>
              <a:rPr lang="en-US" sz="1600" dirty="0"/>
              <a:t>Try to keep eye contact with the interviewee instead of only looking at your notes. Be personable and let them know they have your attention.</a:t>
            </a:r>
          </a:p>
          <a:p>
            <a:pPr marL="285750" indent="-285750" fontAlgn="base">
              <a:buFont typeface="Arial" panose="020B0604020202020204" pitchFamily="34" charset="0"/>
              <a:buChar char="•"/>
            </a:pPr>
            <a:r>
              <a:rPr lang="en-US" sz="1600" dirty="0"/>
              <a:t>Ask if they have any suggestions as to how the accident could have been avoided.</a:t>
            </a:r>
          </a:p>
          <a:p>
            <a:pPr fontAlgn="base"/>
            <a:endParaRPr lang="en-US" sz="1600" dirty="0"/>
          </a:p>
          <a:p>
            <a:r>
              <a:rPr lang="en-US" sz="1600" dirty="0"/>
              <a:t>Conclude the interview by thanking them for their contribution and let them know they can contact you if they remember any other important information later.</a:t>
            </a:r>
          </a:p>
          <a:p>
            <a:br>
              <a:rPr lang="en-US" sz="1600" dirty="0"/>
            </a:br>
            <a:endParaRPr lang="en-US" sz="1600" b="1" dirty="0"/>
          </a:p>
        </p:txBody>
      </p:sp>
      <p:pic>
        <p:nvPicPr>
          <p:cNvPr id="3" name="Picture 2">
            <a:extLst>
              <a:ext uri="{FF2B5EF4-FFF2-40B4-BE49-F238E27FC236}">
                <a16:creationId xmlns:a16="http://schemas.microsoft.com/office/drawing/2014/main" id="{61741C9C-48E0-44F6-9BF1-321C64FECC0F}"/>
              </a:ext>
            </a:extLst>
          </p:cNvPr>
          <p:cNvPicPr>
            <a:picLocks noChangeAspect="1"/>
          </p:cNvPicPr>
          <p:nvPr/>
        </p:nvPicPr>
        <p:blipFill>
          <a:blip r:embed="rId3"/>
          <a:stretch>
            <a:fillRect/>
          </a:stretch>
        </p:blipFill>
        <p:spPr>
          <a:xfrm>
            <a:off x="0" y="2886"/>
            <a:ext cx="5513657" cy="5922637"/>
          </a:xfrm>
          <a:prstGeom prst="rect">
            <a:avLst/>
          </a:prstGeom>
        </p:spPr>
      </p:pic>
      <p:pic>
        <p:nvPicPr>
          <p:cNvPr id="7" name="Picture 6">
            <a:extLst>
              <a:ext uri="{FF2B5EF4-FFF2-40B4-BE49-F238E27FC236}">
                <a16:creationId xmlns:a16="http://schemas.microsoft.com/office/drawing/2014/main" id="{75F94091-A3C7-405D-A110-C96539D109AB}"/>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7B78A70E-E5CF-4CC1-86F2-C8552CC22A27}"/>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16673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472844" cy="60016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Documenting the Scene</a:t>
            </a:r>
          </a:p>
          <a:p>
            <a:pPr marL="0" marR="0" lvl="0" indent="0" algn="ctr" rtl="0">
              <a:lnSpc>
                <a:spcPct val="100000"/>
              </a:lnSpc>
              <a:spcBef>
                <a:spcPts val="0"/>
              </a:spcBef>
              <a:spcAft>
                <a:spcPts val="0"/>
              </a:spcAft>
              <a:buClr>
                <a:srgbClr val="000000"/>
              </a:buClr>
              <a:buSzPts val="4800"/>
              <a:buFont typeface="Arial"/>
              <a:buNone/>
            </a:pPr>
            <a:endParaRPr lang="en-US" sz="1200" dirty="0"/>
          </a:p>
          <a:p>
            <a:r>
              <a:rPr lang="en-US" sz="1600" dirty="0"/>
              <a:t>Taking photographs and/or video of the scene can pick up details you may miss during your initial observations, and can provide valuable information to the investigation. If emergency responders are on scene with the victim, photograph/record the scene without impeding their work.  Some tips for your photo/video process:</a:t>
            </a:r>
          </a:p>
          <a:p>
            <a:pPr marL="285750" indent="-285750" fontAlgn="base">
              <a:buFont typeface="Arial" panose="020B0604020202020204" pitchFamily="34" charset="0"/>
              <a:buChar char="•"/>
            </a:pPr>
            <a:r>
              <a:rPr lang="en-US" sz="1600" dirty="0"/>
              <a:t>Start with distance shots, then zoom in closer.</a:t>
            </a:r>
          </a:p>
          <a:p>
            <a:pPr marL="285750" indent="-285750" fontAlgn="base">
              <a:buFont typeface="Arial" panose="020B0604020202020204" pitchFamily="34" charset="0"/>
              <a:buChar char="•"/>
            </a:pPr>
            <a:r>
              <a:rPr lang="en-US" sz="1600" dirty="0"/>
              <a:t>Take pictures/video from different angles to show relationships between objects.</a:t>
            </a:r>
          </a:p>
          <a:p>
            <a:pPr marL="285750" indent="-285750" fontAlgn="base">
              <a:buFont typeface="Arial" panose="020B0604020202020204" pitchFamily="34" charset="0"/>
              <a:buChar char="•"/>
            </a:pPr>
            <a:r>
              <a:rPr lang="en-US" sz="1600" dirty="0"/>
              <a:t>Take 360° video and panoramic photos to capture the maximum amount of the scene.</a:t>
            </a:r>
          </a:p>
          <a:p>
            <a:pPr marL="285750" indent="-285750" fontAlgn="base">
              <a:buFont typeface="Arial" panose="020B0604020202020204" pitchFamily="34" charset="0"/>
              <a:buChar char="•"/>
            </a:pPr>
            <a:r>
              <a:rPr lang="en-US" sz="1600" dirty="0"/>
              <a:t>For close-up shots, include an object to give relative size, such as a ruler or dollar bill.</a:t>
            </a:r>
          </a:p>
          <a:p>
            <a:pPr marL="285750" indent="-285750" fontAlgn="base">
              <a:buFont typeface="Arial" panose="020B0604020202020204" pitchFamily="34" charset="0"/>
              <a:buChar char="•"/>
            </a:pPr>
            <a:r>
              <a:rPr lang="en-US" sz="1600" dirty="0"/>
              <a:t>Narrate as you record, and label your photographs with details such as date, time, location, subject, weather conditions, measurements, and name of videographer/photographer.</a:t>
            </a:r>
          </a:p>
          <a:p>
            <a:pPr marL="285750" indent="-285750" fontAlgn="base">
              <a:buFont typeface="Arial" panose="020B0604020202020204" pitchFamily="34" charset="0"/>
              <a:buChar char="•"/>
            </a:pPr>
            <a:r>
              <a:rPr lang="en-US" sz="1600" dirty="0"/>
              <a:t>If a vehicle was involved, video/photograph both the coming and going directions that it traveled. </a:t>
            </a:r>
          </a:p>
          <a:p>
            <a:pPr fontAlgn="base"/>
            <a:endParaRPr lang="en-US" sz="1600" dirty="0"/>
          </a:p>
          <a:p>
            <a:pPr fontAlgn="base"/>
            <a:r>
              <a:rPr lang="en-US" sz="1600" dirty="0"/>
              <a:t>Watch the video in the next slide to hear one investigator’s experience of photographing an accident scene. </a:t>
            </a:r>
          </a:p>
        </p:txBody>
      </p:sp>
      <p:pic>
        <p:nvPicPr>
          <p:cNvPr id="5" name="Picture 4">
            <a:extLst>
              <a:ext uri="{FF2B5EF4-FFF2-40B4-BE49-F238E27FC236}">
                <a16:creationId xmlns:a16="http://schemas.microsoft.com/office/drawing/2014/main" id="{75C63930-A7D1-4553-991B-0447953BF549}"/>
              </a:ext>
            </a:extLst>
          </p:cNvPr>
          <p:cNvPicPr>
            <a:picLocks noChangeAspect="1"/>
          </p:cNvPicPr>
          <p:nvPr/>
        </p:nvPicPr>
        <p:blipFill>
          <a:blip r:embed="rId3"/>
          <a:stretch>
            <a:fillRect/>
          </a:stretch>
        </p:blipFill>
        <p:spPr>
          <a:xfrm>
            <a:off x="0" y="0"/>
            <a:ext cx="5518298" cy="5927622"/>
          </a:xfrm>
          <a:prstGeom prst="rect">
            <a:avLst/>
          </a:prstGeom>
        </p:spPr>
      </p:pic>
      <p:pic>
        <p:nvPicPr>
          <p:cNvPr id="7" name="Picture 6">
            <a:extLst>
              <a:ext uri="{FF2B5EF4-FFF2-40B4-BE49-F238E27FC236}">
                <a16:creationId xmlns:a16="http://schemas.microsoft.com/office/drawing/2014/main" id="{D7AC5FF7-084F-4B75-8244-D7FC62C6EA23}"/>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BE3F6FD6-DC8F-4182-8A3B-182669467A9C}"/>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44229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p:nvPr/>
        </p:nvSpPr>
        <p:spPr>
          <a:xfrm>
            <a:off x="-11232" y="5851031"/>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A49D5436-BD26-4DE8-B1B3-0C62F0176845}"/>
              </a:ext>
            </a:extLst>
          </p:cNvPr>
          <p:cNvSpPr/>
          <p:nvPr/>
        </p:nvSpPr>
        <p:spPr>
          <a:xfrm>
            <a:off x="0" y="17477"/>
            <a:ext cx="12192000" cy="58229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3"/>
              </a:rPr>
              <a:t>The Importance of Documenting </a:t>
            </a:r>
            <a:br>
              <a:rPr lang="en-US" sz="4400" dirty="0">
                <a:hlinkClick r:id="rId3"/>
              </a:rPr>
            </a:br>
            <a:r>
              <a:rPr lang="en-US" sz="4400" dirty="0">
                <a:hlinkClick r:id="rId3"/>
              </a:rPr>
              <a:t>with Images</a:t>
            </a:r>
            <a:endParaRPr lang="en-US" sz="4400" dirty="0"/>
          </a:p>
        </p:txBody>
      </p:sp>
      <p:pic>
        <p:nvPicPr>
          <p:cNvPr id="6" name="Picture 5">
            <a:extLst>
              <a:ext uri="{FF2B5EF4-FFF2-40B4-BE49-F238E27FC236}">
                <a16:creationId xmlns:a16="http://schemas.microsoft.com/office/drawing/2014/main" id="{2F5DF325-0BA1-4A1C-AEFA-D5AF4EBCF735}"/>
              </a:ext>
            </a:extLst>
          </p:cNvPr>
          <p:cNvPicPr>
            <a:picLocks noChangeAspect="1"/>
          </p:cNvPicPr>
          <p:nvPr/>
        </p:nvPicPr>
        <p:blipFill>
          <a:blip r:embed="rId4"/>
          <a:stretch>
            <a:fillRect/>
          </a:stretch>
        </p:blipFill>
        <p:spPr>
          <a:xfrm>
            <a:off x="8176437" y="5869760"/>
            <a:ext cx="3984776" cy="976661"/>
          </a:xfrm>
          <a:prstGeom prst="rect">
            <a:avLst/>
          </a:prstGeom>
        </p:spPr>
      </p:pic>
      <p:sp>
        <p:nvSpPr>
          <p:cNvPr id="8" name="Google Shape;102;p2">
            <a:extLst>
              <a:ext uri="{FF2B5EF4-FFF2-40B4-BE49-F238E27FC236}">
                <a16:creationId xmlns:a16="http://schemas.microsoft.com/office/drawing/2014/main" id="{E9DA1F07-CF43-4F21-8B74-DA3B130DD6F8}"/>
              </a:ext>
            </a:extLst>
          </p:cNvPr>
          <p:cNvSpPr txBox="1"/>
          <p:nvPr/>
        </p:nvSpPr>
        <p:spPr>
          <a:xfrm>
            <a:off x="202630" y="5875611"/>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719156" y="45420"/>
            <a:ext cx="6274351" cy="4647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Disclaimer</a:t>
            </a:r>
            <a:endParaRPr sz="24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1600" dirty="0"/>
              <a:t>This online training program was created to help you gain the basic skills necessary to conduct an effective accident investigation and complete an accident investigation report. This course helps meet the safety committee member </a:t>
            </a:r>
            <a:r>
              <a:rPr lang="en-US" sz="1600" dirty="0">
                <a:hlinkClick r:id="rId3"/>
              </a:rPr>
              <a:t>requirements</a:t>
            </a:r>
            <a:r>
              <a:rPr lang="en-US" sz="1600" baseline="30000" dirty="0"/>
              <a:t>(1)</a:t>
            </a:r>
            <a:r>
              <a:rPr lang="en-US" sz="1600" dirty="0"/>
              <a:t> for training in principles of accident and incident investigations. It is your employer’s responsibility to further your training specific to your organization, such as forms, policies, and practices.</a:t>
            </a:r>
          </a:p>
          <a:p>
            <a:endParaRPr lang="en-US" sz="1600" dirty="0"/>
          </a:p>
          <a:p>
            <a:r>
              <a:rPr lang="en-US" sz="1600" dirty="0"/>
              <a:t>This material should not be considered a substitute for any provisions of the Oregon Safe Employment Act, or for any standards issued by Oregon OSHA. </a:t>
            </a:r>
          </a:p>
          <a:p>
            <a:endParaRPr lang="en-US" sz="1600" dirty="0"/>
          </a:p>
          <a:p>
            <a:r>
              <a:rPr lang="en-US" sz="1600" i="1" dirty="0"/>
              <a:t>**Please note: If taking this course on a smaller mobile device such as a smartphone, you may encounter issues. The course works best on standard-sized screens, such as a laptop or tablet. </a:t>
            </a:r>
          </a:p>
        </p:txBody>
      </p:sp>
      <p:pic>
        <p:nvPicPr>
          <p:cNvPr id="3" name="Picture 2">
            <a:extLst>
              <a:ext uri="{FF2B5EF4-FFF2-40B4-BE49-F238E27FC236}">
                <a16:creationId xmlns:a16="http://schemas.microsoft.com/office/drawing/2014/main" id="{47046E9A-48FB-41CE-8A82-4D9A4CE16801}"/>
              </a:ext>
            </a:extLst>
          </p:cNvPr>
          <p:cNvPicPr>
            <a:picLocks noChangeAspect="1"/>
          </p:cNvPicPr>
          <p:nvPr/>
        </p:nvPicPr>
        <p:blipFill>
          <a:blip r:embed="rId4"/>
          <a:stretch>
            <a:fillRect/>
          </a:stretch>
        </p:blipFill>
        <p:spPr>
          <a:xfrm>
            <a:off x="8176437" y="5944191"/>
            <a:ext cx="3984776" cy="976661"/>
          </a:xfrm>
          <a:prstGeom prst="rect">
            <a:avLst/>
          </a:prstGeom>
        </p:spPr>
      </p:pic>
      <p:pic>
        <p:nvPicPr>
          <p:cNvPr id="4" name="Picture 3">
            <a:extLst>
              <a:ext uri="{FF2B5EF4-FFF2-40B4-BE49-F238E27FC236}">
                <a16:creationId xmlns:a16="http://schemas.microsoft.com/office/drawing/2014/main" id="{7D6C9CA0-3B05-4375-9DCE-0839B63580F1}"/>
              </a:ext>
            </a:extLst>
          </p:cNvPr>
          <p:cNvPicPr>
            <a:picLocks noChangeAspect="1"/>
          </p:cNvPicPr>
          <p:nvPr/>
        </p:nvPicPr>
        <p:blipFill>
          <a:blip r:embed="rId5"/>
          <a:stretch>
            <a:fillRect/>
          </a:stretch>
        </p:blipFill>
        <p:spPr>
          <a:xfrm>
            <a:off x="0" y="15102"/>
            <a:ext cx="5486400" cy="58933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316900" cy="52937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Sketching the Scene</a:t>
            </a:r>
          </a:p>
          <a:p>
            <a:pPr marL="0" marR="0" lvl="0" indent="0" algn="ctr" rtl="0">
              <a:lnSpc>
                <a:spcPct val="100000"/>
              </a:lnSpc>
              <a:spcBef>
                <a:spcPts val="0"/>
              </a:spcBef>
              <a:spcAft>
                <a:spcPts val="0"/>
              </a:spcAft>
              <a:buClr>
                <a:srgbClr val="000000"/>
              </a:buClr>
              <a:buSzPts val="4800"/>
              <a:buFont typeface="Arial"/>
              <a:buNone/>
            </a:pPr>
            <a:br>
              <a:rPr lang="en-US" sz="1200" dirty="0"/>
            </a:br>
            <a:endParaRPr lang="en-US" sz="1200" dirty="0"/>
          </a:p>
          <a:p>
            <a:r>
              <a:rPr lang="en-US" sz="1600" dirty="0"/>
              <a:t>Another way to collect facts is by sketching the accident scene. Sketches can complement the scene’s photographs/video by providing distances between objects, placement of evidence, and showing where people were at the time of the accident. It also helps with memory retention, because it requires more time, focus, and attention dedicated to the task.</a:t>
            </a:r>
            <a:endParaRPr lang="en-US" sz="1800" dirty="0"/>
          </a:p>
          <a:p>
            <a:br>
              <a:rPr lang="en-US" sz="1800" dirty="0"/>
            </a:br>
            <a:r>
              <a:rPr lang="en-US" sz="1600" dirty="0"/>
              <a:t>Some helpful aspects to include in your sketches are:</a:t>
            </a:r>
            <a:endParaRPr lang="en-US" sz="1800" dirty="0"/>
          </a:p>
          <a:p>
            <a:pPr marL="285750" indent="-285750" fontAlgn="base">
              <a:buFont typeface="Arial" panose="020B0604020202020204" pitchFamily="34" charset="0"/>
              <a:buChar char="•"/>
            </a:pPr>
            <a:r>
              <a:rPr lang="en-US" sz="1600" dirty="0"/>
              <a:t>Basic scene information such as date, time, location, and identity of objects and people.</a:t>
            </a:r>
          </a:p>
          <a:p>
            <a:pPr marL="285750" indent="-285750" fontAlgn="base">
              <a:buFont typeface="Arial" panose="020B0604020202020204" pitchFamily="34" charset="0"/>
              <a:buChar char="•"/>
            </a:pPr>
            <a:r>
              <a:rPr lang="en-US" sz="1600" dirty="0"/>
              <a:t>Measurements and permanent reference points such as a telephone pole or wall.</a:t>
            </a:r>
          </a:p>
          <a:p>
            <a:pPr marL="285750" indent="-285750" fontAlgn="base">
              <a:buFont typeface="Arial" panose="020B0604020202020204" pitchFamily="34" charset="0"/>
              <a:buChar char="•"/>
            </a:pPr>
            <a:r>
              <a:rPr lang="en-US" sz="1600" dirty="0"/>
              <a:t>Each element of the scene, making the sketch large, clear, and as precise as possible.</a:t>
            </a:r>
          </a:p>
          <a:p>
            <a:pPr marL="285750" indent="-285750" fontAlgn="base">
              <a:buFont typeface="Arial" panose="020B0604020202020204" pitchFamily="34" charset="0"/>
              <a:buChar char="•"/>
            </a:pPr>
            <a:r>
              <a:rPr lang="en-US" sz="1600" dirty="0"/>
              <a:t>Directions, and note if the drawing is not to scale.</a:t>
            </a:r>
          </a:p>
          <a:p>
            <a:pPr marL="285750" indent="-285750" fontAlgn="base">
              <a:buFont typeface="Arial" panose="020B0604020202020204" pitchFamily="34" charset="0"/>
              <a:buChar char="•"/>
            </a:pPr>
            <a:r>
              <a:rPr lang="en-US" sz="1600" dirty="0"/>
              <a:t>Location of where each photo was taken in relation to the scene.</a:t>
            </a:r>
          </a:p>
          <a:p>
            <a:pPr marL="285750" indent="-285750" fontAlgn="base">
              <a:buFont typeface="Arial" panose="020B0604020202020204" pitchFamily="34" charset="0"/>
              <a:buChar char="•"/>
            </a:pPr>
            <a:r>
              <a:rPr lang="en-US" sz="1600" dirty="0"/>
              <a:t>A key for any acronyms, symbols, or colors used.</a:t>
            </a:r>
            <a:endParaRPr lang="en-US" dirty="0"/>
          </a:p>
        </p:txBody>
      </p:sp>
      <p:pic>
        <p:nvPicPr>
          <p:cNvPr id="3" name="Picture 2">
            <a:extLst>
              <a:ext uri="{FF2B5EF4-FFF2-40B4-BE49-F238E27FC236}">
                <a16:creationId xmlns:a16="http://schemas.microsoft.com/office/drawing/2014/main" id="{F51EECD2-075D-49D2-B784-8B5310FCB35F}"/>
              </a:ext>
            </a:extLst>
          </p:cNvPr>
          <p:cNvPicPr>
            <a:picLocks noChangeAspect="1"/>
          </p:cNvPicPr>
          <p:nvPr/>
        </p:nvPicPr>
        <p:blipFill>
          <a:blip r:embed="rId3"/>
          <a:stretch>
            <a:fillRect/>
          </a:stretch>
        </p:blipFill>
        <p:spPr>
          <a:xfrm>
            <a:off x="0" y="15218"/>
            <a:ext cx="5503024" cy="5911215"/>
          </a:xfrm>
          <a:prstGeom prst="rect">
            <a:avLst/>
          </a:prstGeom>
        </p:spPr>
      </p:pic>
      <p:pic>
        <p:nvPicPr>
          <p:cNvPr id="7" name="Picture 6">
            <a:extLst>
              <a:ext uri="{FF2B5EF4-FFF2-40B4-BE49-F238E27FC236}">
                <a16:creationId xmlns:a16="http://schemas.microsoft.com/office/drawing/2014/main" id="{20CB7438-ED16-41F1-B645-2C782C6E56A8}"/>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B4BB00A5-0BF9-40A5-BCD5-5C93D3D73906}"/>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55603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334648" cy="58169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Reviewing Documents</a:t>
            </a:r>
          </a:p>
          <a:p>
            <a:pPr marL="0" marR="0" lvl="0" indent="0" rtl="0">
              <a:lnSpc>
                <a:spcPct val="100000"/>
              </a:lnSpc>
              <a:spcBef>
                <a:spcPts val="0"/>
              </a:spcBef>
              <a:spcAft>
                <a:spcPts val="0"/>
              </a:spcAft>
              <a:buClr>
                <a:srgbClr val="000000"/>
              </a:buClr>
              <a:buSzPts val="4800"/>
              <a:buFont typeface="Arial"/>
              <a:buNone/>
            </a:pPr>
            <a:br>
              <a:rPr lang="en-US" sz="1200" dirty="0"/>
            </a:br>
            <a:r>
              <a:rPr lang="en-US" sz="1600" dirty="0"/>
              <a:t>The last task of collecting facts is reviewing relevant documents and records. Some that you might want to review include:</a:t>
            </a:r>
            <a:endParaRPr lang="en-US" sz="1800" dirty="0"/>
          </a:p>
          <a:p>
            <a:pPr marL="285750" indent="-285750" fontAlgn="base">
              <a:buFont typeface="Arial" panose="020B0604020202020204" pitchFamily="34" charset="0"/>
              <a:buChar char="•"/>
            </a:pPr>
            <a:r>
              <a:rPr lang="en-US" sz="1600" dirty="0"/>
              <a:t>Maintenance and inspection records – to determine the maintenance and inspection history of the tools, equipment, and machinery involved in the accident.</a:t>
            </a:r>
          </a:p>
          <a:p>
            <a:pPr marL="285750" indent="-285750" fontAlgn="base">
              <a:buFont typeface="Arial" panose="020B0604020202020204" pitchFamily="34" charset="0"/>
              <a:buChar char="•"/>
            </a:pPr>
            <a:r>
              <a:rPr lang="en-US" sz="1600" dirty="0"/>
              <a:t>Safety Data Sheets (SDS’s) and manufacturer’s specifications – to qualify necessary safety measures.</a:t>
            </a:r>
          </a:p>
          <a:p>
            <a:pPr marL="285750" indent="-285750" fontAlgn="base">
              <a:buFont typeface="Arial" panose="020B0604020202020204" pitchFamily="34" charset="0"/>
              <a:buChar char="•"/>
            </a:pPr>
            <a:r>
              <a:rPr lang="en-US" sz="1600" dirty="0"/>
              <a:t>Training records – to determine the quantity and quality of the training received by the victim and others.</a:t>
            </a:r>
          </a:p>
          <a:p>
            <a:pPr marL="285750" indent="-285750" fontAlgn="base">
              <a:buFont typeface="Arial" panose="020B0604020202020204" pitchFamily="34" charset="0"/>
              <a:buChar char="•"/>
            </a:pPr>
            <a:r>
              <a:rPr lang="en-US" sz="1600" dirty="0"/>
              <a:t>Standard operating procedures (SOP) – to determine the formally established steps in the procedures.</a:t>
            </a:r>
          </a:p>
          <a:p>
            <a:pPr marL="285750" indent="-285750" fontAlgn="base">
              <a:buFont typeface="Arial" panose="020B0604020202020204" pitchFamily="34" charset="0"/>
              <a:buChar char="•"/>
            </a:pPr>
            <a:r>
              <a:rPr lang="en-US" sz="1600" dirty="0"/>
              <a:t>Job hazard analysis (JHA) – to determine if any hazards have been identified.</a:t>
            </a:r>
          </a:p>
          <a:p>
            <a:pPr marL="285750" indent="-285750" fontAlgn="base">
              <a:buFont typeface="Arial" panose="020B0604020202020204" pitchFamily="34" charset="0"/>
              <a:buChar char="•"/>
            </a:pPr>
            <a:r>
              <a:rPr lang="en-US" sz="1600" dirty="0"/>
              <a:t>Safety policies, plans, rules – to ensure they exist and are adequate.</a:t>
            </a:r>
          </a:p>
          <a:p>
            <a:pPr marL="285750" indent="-285750" fontAlgn="base">
              <a:buFont typeface="Arial" panose="020B0604020202020204" pitchFamily="34" charset="0"/>
              <a:buChar char="•"/>
            </a:pPr>
            <a:r>
              <a:rPr lang="en-US" sz="1600" dirty="0"/>
              <a:t>Work schedules – to determine the victim’s condition at the time of the accident, such as being tired from working overtime.</a:t>
            </a:r>
          </a:p>
          <a:p>
            <a:pPr marL="285750" indent="-285750" fontAlgn="base">
              <a:buFont typeface="Arial" panose="020B0604020202020204" pitchFamily="34" charset="0"/>
              <a:buChar char="•"/>
            </a:pPr>
            <a:r>
              <a:rPr lang="en-US" sz="1600" dirty="0"/>
              <a:t>Safety committee minutes – to determine the history of any discussion of related hazardous conditions, unsafe behaviors or program elements.</a:t>
            </a:r>
          </a:p>
        </p:txBody>
      </p:sp>
      <p:pic>
        <p:nvPicPr>
          <p:cNvPr id="5" name="Picture 4">
            <a:extLst>
              <a:ext uri="{FF2B5EF4-FFF2-40B4-BE49-F238E27FC236}">
                <a16:creationId xmlns:a16="http://schemas.microsoft.com/office/drawing/2014/main" id="{B9B91A4B-A806-438A-90C9-64C35346BF31}"/>
              </a:ext>
            </a:extLst>
          </p:cNvPr>
          <p:cNvPicPr>
            <a:picLocks noChangeAspect="1"/>
          </p:cNvPicPr>
          <p:nvPr/>
        </p:nvPicPr>
        <p:blipFill>
          <a:blip r:embed="rId3"/>
          <a:stretch>
            <a:fillRect/>
          </a:stretch>
        </p:blipFill>
        <p:spPr>
          <a:xfrm>
            <a:off x="0" y="19528"/>
            <a:ext cx="5481759" cy="5888373"/>
          </a:xfrm>
          <a:prstGeom prst="rect">
            <a:avLst/>
          </a:prstGeom>
        </p:spPr>
      </p:pic>
      <p:pic>
        <p:nvPicPr>
          <p:cNvPr id="7" name="Picture 6">
            <a:extLst>
              <a:ext uri="{FF2B5EF4-FFF2-40B4-BE49-F238E27FC236}">
                <a16:creationId xmlns:a16="http://schemas.microsoft.com/office/drawing/2014/main" id="{1739001A-3CB5-4C57-ADCF-9D1506B652F8}"/>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28EF6A8B-EDD7-4C89-8E71-5089BC39471D}"/>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79522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70" cy="40318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Protected Documents</a:t>
            </a:r>
          </a:p>
          <a:p>
            <a:endParaRPr lang="en-US" sz="1200" dirty="0"/>
          </a:p>
          <a:p>
            <a:br>
              <a:rPr lang="en-US" sz="1200" dirty="0"/>
            </a:br>
            <a:r>
              <a:rPr lang="en-US" sz="1600" dirty="0"/>
              <a:t>Some documents that could be helpful to the investigation may also be classified as protected. If the document is considered protected, they should be reviewed by authorized human resources personnel. </a:t>
            </a:r>
          </a:p>
          <a:p>
            <a:endParaRPr lang="en-US" sz="1600" dirty="0"/>
          </a:p>
          <a:p>
            <a:r>
              <a:rPr lang="en-US" sz="1600" dirty="0"/>
              <a:t>Examples of documents include:</a:t>
            </a:r>
            <a:endParaRPr lang="en-US" sz="1800" dirty="0"/>
          </a:p>
          <a:p>
            <a:pPr marL="285750" indent="-285750" fontAlgn="base">
              <a:buFont typeface="Arial" panose="020B0604020202020204" pitchFamily="34" charset="0"/>
              <a:buChar char="•"/>
            </a:pPr>
            <a:r>
              <a:rPr lang="en-US" sz="1600" dirty="0"/>
              <a:t>Disciplinary records to determine if disciplinary actions have occurred previously.</a:t>
            </a:r>
          </a:p>
          <a:p>
            <a:pPr marL="285750" indent="-285750" fontAlgn="base">
              <a:buFont typeface="Arial" panose="020B0604020202020204" pitchFamily="34" charset="0"/>
              <a:buChar char="•"/>
            </a:pPr>
            <a:r>
              <a:rPr lang="en-US" sz="1600" dirty="0"/>
              <a:t>Injury and illness reports such as OSHA 300 Log, Form 801, SHARPS Injury Log. </a:t>
            </a:r>
          </a:p>
          <a:p>
            <a:pPr marL="285750" indent="-285750" fontAlgn="base">
              <a:buFont typeface="Arial" panose="020B0604020202020204" pitchFamily="34" charset="0"/>
              <a:buChar char="•"/>
            </a:pPr>
            <a:r>
              <a:rPr lang="en-US" sz="1600" dirty="0"/>
              <a:t>Medical Examiner’s report to determine direct cause of injury causing fatality.</a:t>
            </a:r>
          </a:p>
        </p:txBody>
      </p:sp>
      <p:pic>
        <p:nvPicPr>
          <p:cNvPr id="3" name="Picture 2">
            <a:extLst>
              <a:ext uri="{FF2B5EF4-FFF2-40B4-BE49-F238E27FC236}">
                <a16:creationId xmlns:a16="http://schemas.microsoft.com/office/drawing/2014/main" id="{9C0A5F5B-4DD4-4781-B25F-6258CF29E031}"/>
              </a:ext>
            </a:extLst>
          </p:cNvPr>
          <p:cNvPicPr>
            <a:picLocks noChangeAspect="1"/>
          </p:cNvPicPr>
          <p:nvPr/>
        </p:nvPicPr>
        <p:blipFill>
          <a:blip r:embed="rId3"/>
          <a:stretch>
            <a:fillRect/>
          </a:stretch>
        </p:blipFill>
        <p:spPr>
          <a:xfrm>
            <a:off x="0" y="-19046"/>
            <a:ext cx="5534922" cy="5945479"/>
          </a:xfrm>
          <a:prstGeom prst="rect">
            <a:avLst/>
          </a:prstGeom>
        </p:spPr>
      </p:pic>
      <p:pic>
        <p:nvPicPr>
          <p:cNvPr id="7" name="Picture 6">
            <a:extLst>
              <a:ext uri="{FF2B5EF4-FFF2-40B4-BE49-F238E27FC236}">
                <a16:creationId xmlns:a16="http://schemas.microsoft.com/office/drawing/2014/main" id="{24DBE306-8C56-48C5-8214-A1EFC83D0961}"/>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5FE8BC9E-4FB1-4E5D-9B8B-9D41E32920F8}"/>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4603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70" cy="53860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Practice!</a:t>
            </a:r>
            <a:endParaRPr lang="en-US" sz="1200" dirty="0"/>
          </a:p>
          <a:p>
            <a:br>
              <a:rPr lang="en-US" sz="1200" dirty="0"/>
            </a:br>
            <a:r>
              <a:rPr lang="en-US" sz="1600" dirty="0"/>
              <a:t>Most likely you won’t be present when an accident or incident occurs. In that case, you will need to depend on witnesses’ memories of the event. However, in this course, you now have the opportunity to apply what you have learned thus far. The next slide contains actual footage of an accident. As you watch it, keep in mind that event investigation is about fact finding, not fault finding. Your role as an investigator, at this point, is to secure the scene and collect facts. Think about these questions for this accident:</a:t>
            </a:r>
          </a:p>
          <a:p>
            <a:endParaRPr lang="en-US" sz="1800" dirty="0"/>
          </a:p>
          <a:p>
            <a:pPr marL="285750" indent="-285750" fontAlgn="base">
              <a:buFont typeface="Arial" panose="020B0604020202020204" pitchFamily="34" charset="0"/>
              <a:buChar char="•"/>
            </a:pPr>
            <a:r>
              <a:rPr lang="en-US" sz="1600" dirty="0"/>
              <a:t>What is the best way to secure the scene?</a:t>
            </a:r>
          </a:p>
          <a:p>
            <a:pPr marL="285750" indent="-285750" fontAlgn="base">
              <a:buFont typeface="Arial" panose="020B0604020202020204" pitchFamily="34" charset="0"/>
              <a:buChar char="•"/>
            </a:pPr>
            <a:r>
              <a:rPr lang="en-US" sz="1600" dirty="0"/>
              <a:t>How can I keep the area safe for other employees during my investigation? </a:t>
            </a:r>
          </a:p>
          <a:p>
            <a:pPr marL="285750" indent="-285750" fontAlgn="base">
              <a:buFont typeface="Arial" panose="020B0604020202020204" pitchFamily="34" charset="0"/>
              <a:buChar char="•"/>
            </a:pPr>
            <a:r>
              <a:rPr lang="en-US" sz="1600" dirty="0"/>
              <a:t>How do I protect the evidence?</a:t>
            </a:r>
          </a:p>
          <a:p>
            <a:pPr marL="285750" indent="-285750" fontAlgn="base">
              <a:buFont typeface="Arial" panose="020B0604020202020204" pitchFamily="34" charset="0"/>
              <a:buChar char="•"/>
            </a:pPr>
            <a:r>
              <a:rPr lang="en-US" sz="1600" dirty="0"/>
              <a:t>Who should I interview?</a:t>
            </a:r>
          </a:p>
          <a:p>
            <a:pPr marL="285750" indent="-285750" fontAlgn="base">
              <a:buFont typeface="Arial" panose="020B0604020202020204" pitchFamily="34" charset="0"/>
              <a:buChar char="•"/>
            </a:pPr>
            <a:r>
              <a:rPr lang="en-US" sz="1600" dirty="0"/>
              <a:t>What documents should I review? </a:t>
            </a:r>
          </a:p>
          <a:p>
            <a:br>
              <a:rPr lang="en-US" sz="1800" dirty="0"/>
            </a:br>
            <a:r>
              <a:rPr lang="en-US" sz="1600" i="1" dirty="0"/>
              <a:t>Note: This is a silent video of an actual accident; the victim is off camera when the injuries occur, and she did make a full recovery.</a:t>
            </a:r>
            <a:endParaRPr lang="en-US" sz="1800" dirty="0"/>
          </a:p>
        </p:txBody>
      </p:sp>
      <p:pic>
        <p:nvPicPr>
          <p:cNvPr id="5" name="Picture 4">
            <a:extLst>
              <a:ext uri="{FF2B5EF4-FFF2-40B4-BE49-F238E27FC236}">
                <a16:creationId xmlns:a16="http://schemas.microsoft.com/office/drawing/2014/main" id="{DE755E09-0C41-4140-B5D6-C12F767CE0DA}"/>
              </a:ext>
            </a:extLst>
          </p:cNvPr>
          <p:cNvPicPr>
            <a:picLocks noChangeAspect="1"/>
          </p:cNvPicPr>
          <p:nvPr/>
        </p:nvPicPr>
        <p:blipFill>
          <a:blip r:embed="rId3"/>
          <a:stretch>
            <a:fillRect/>
          </a:stretch>
        </p:blipFill>
        <p:spPr>
          <a:xfrm>
            <a:off x="0" y="11020"/>
            <a:ext cx="5497033" cy="5904780"/>
          </a:xfrm>
          <a:prstGeom prst="rect">
            <a:avLst/>
          </a:prstGeom>
        </p:spPr>
      </p:pic>
      <p:pic>
        <p:nvPicPr>
          <p:cNvPr id="7" name="Picture 6">
            <a:extLst>
              <a:ext uri="{FF2B5EF4-FFF2-40B4-BE49-F238E27FC236}">
                <a16:creationId xmlns:a16="http://schemas.microsoft.com/office/drawing/2014/main" id="{AD4426E0-199F-4764-8E95-DBF1CB062E49}"/>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0A41AF79-66A1-44BF-B51D-345CD8B3372F}"/>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19312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p:nvPr/>
        </p:nvSpPr>
        <p:spPr>
          <a:xfrm>
            <a:off x="-11232" y="5851031"/>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A49D5436-BD26-4DE8-B1B3-0C62F0176845}"/>
              </a:ext>
            </a:extLst>
          </p:cNvPr>
          <p:cNvSpPr/>
          <p:nvPr/>
        </p:nvSpPr>
        <p:spPr>
          <a:xfrm>
            <a:off x="0" y="17477"/>
            <a:ext cx="12192000" cy="58229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Video: </a:t>
            </a:r>
            <a:r>
              <a:rPr lang="en-US" sz="4400" dirty="0">
                <a:hlinkClick r:id="rId3"/>
              </a:rPr>
              <a:t>Accident Example</a:t>
            </a:r>
            <a:endParaRPr lang="en-US" sz="4400" dirty="0"/>
          </a:p>
        </p:txBody>
      </p:sp>
      <p:pic>
        <p:nvPicPr>
          <p:cNvPr id="6" name="Picture 5">
            <a:extLst>
              <a:ext uri="{FF2B5EF4-FFF2-40B4-BE49-F238E27FC236}">
                <a16:creationId xmlns:a16="http://schemas.microsoft.com/office/drawing/2014/main" id="{E0B8A285-6209-443D-8EAF-FCECEFB1942D}"/>
              </a:ext>
            </a:extLst>
          </p:cNvPr>
          <p:cNvPicPr>
            <a:picLocks noChangeAspect="1"/>
          </p:cNvPicPr>
          <p:nvPr/>
        </p:nvPicPr>
        <p:blipFill>
          <a:blip r:embed="rId4"/>
          <a:stretch>
            <a:fillRect/>
          </a:stretch>
        </p:blipFill>
        <p:spPr>
          <a:xfrm>
            <a:off x="8176437" y="5869760"/>
            <a:ext cx="3984776" cy="976661"/>
          </a:xfrm>
          <a:prstGeom prst="rect">
            <a:avLst/>
          </a:prstGeom>
        </p:spPr>
      </p:pic>
      <p:sp>
        <p:nvSpPr>
          <p:cNvPr id="8" name="Google Shape;102;p2">
            <a:extLst>
              <a:ext uri="{FF2B5EF4-FFF2-40B4-BE49-F238E27FC236}">
                <a16:creationId xmlns:a16="http://schemas.microsoft.com/office/drawing/2014/main" id="{C634DC0B-AC14-4457-A710-D8057818ECC2}"/>
              </a:ext>
            </a:extLst>
          </p:cNvPr>
          <p:cNvSpPr txBox="1"/>
          <p:nvPr/>
        </p:nvSpPr>
        <p:spPr>
          <a:xfrm>
            <a:off x="202630" y="5887803"/>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05073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70" cy="49859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Overview</a:t>
            </a:r>
            <a:endParaRPr lang="en-US" sz="1200" dirty="0"/>
          </a:p>
          <a:p>
            <a:br>
              <a:rPr lang="en-US" sz="1200" dirty="0"/>
            </a:br>
            <a:r>
              <a:rPr lang="en-US" sz="1600" dirty="0"/>
              <a:t>Congratulations, you’ve completed the first module!</a:t>
            </a:r>
            <a:endParaRPr lang="en-US" sz="1800" dirty="0"/>
          </a:p>
          <a:p>
            <a:br>
              <a:rPr lang="en-US" sz="1800" dirty="0"/>
            </a:br>
            <a:r>
              <a:rPr lang="en-US" sz="1600" dirty="0"/>
              <a:t>During this module you learned about:</a:t>
            </a:r>
            <a:endParaRPr lang="en-US" sz="1800" dirty="0"/>
          </a:p>
          <a:p>
            <a:pPr marL="285750" indent="-285750" fontAlgn="base">
              <a:buFont typeface="Arial" panose="020B0604020202020204" pitchFamily="34" charset="0"/>
              <a:buChar char="•"/>
            </a:pPr>
            <a:r>
              <a:rPr lang="en-US" sz="1600" dirty="0"/>
              <a:t>Accidents vs. incidents,</a:t>
            </a:r>
          </a:p>
          <a:p>
            <a:pPr marL="285750" indent="-285750" fontAlgn="base">
              <a:buFont typeface="Arial" panose="020B0604020202020204" pitchFamily="34" charset="0"/>
              <a:buChar char="•"/>
            </a:pPr>
            <a:r>
              <a:rPr lang="en-US" sz="1600" dirty="0"/>
              <a:t>The Oregon OSHA rules that cover accidents and investigations, </a:t>
            </a:r>
          </a:p>
          <a:p>
            <a:pPr marL="285750" indent="-285750" fontAlgn="base">
              <a:buFont typeface="Arial" panose="020B0604020202020204" pitchFamily="34" charset="0"/>
              <a:buChar char="•"/>
            </a:pPr>
            <a:r>
              <a:rPr lang="en-US" sz="1600" dirty="0"/>
              <a:t>The first primary task: Gathering Information, and </a:t>
            </a:r>
          </a:p>
          <a:p>
            <a:pPr marL="285750" indent="-285750" fontAlgn="base">
              <a:buFont typeface="Arial" panose="020B0604020202020204" pitchFamily="34" charset="0"/>
              <a:buChar char="•"/>
            </a:pPr>
            <a:r>
              <a:rPr lang="en-US" sz="1600" dirty="0"/>
              <a:t>The 2 steps of securing the scene and collecting facts.</a:t>
            </a:r>
          </a:p>
          <a:p>
            <a:br>
              <a:rPr lang="en-US" sz="1800" dirty="0"/>
            </a:br>
            <a:r>
              <a:rPr lang="en-US" sz="1600" dirty="0"/>
              <a:t>Additionally, you had the opportunity to practice your knowledge with a recorded accident scene.</a:t>
            </a:r>
            <a:endParaRPr lang="en-US" sz="1800" dirty="0"/>
          </a:p>
          <a:p>
            <a:br>
              <a:rPr lang="en-US" sz="1800" dirty="0"/>
            </a:br>
            <a:r>
              <a:rPr lang="en-US" sz="1600" dirty="0"/>
              <a:t>Now, it’s time to learn about the second step of analyzing the facts of an accident event. Click the arrow on the right to continue to Module 2!</a:t>
            </a:r>
            <a:endParaRPr lang="en-US" sz="1800" dirty="0"/>
          </a:p>
          <a:p>
            <a:endParaRPr lang="en-US" sz="2000" dirty="0"/>
          </a:p>
        </p:txBody>
      </p:sp>
      <p:pic>
        <p:nvPicPr>
          <p:cNvPr id="3" name="Picture 2">
            <a:extLst>
              <a:ext uri="{FF2B5EF4-FFF2-40B4-BE49-F238E27FC236}">
                <a16:creationId xmlns:a16="http://schemas.microsoft.com/office/drawing/2014/main" id="{826C4DBE-C762-4B74-9732-03BC54205FDB}"/>
              </a:ext>
            </a:extLst>
          </p:cNvPr>
          <p:cNvPicPr>
            <a:picLocks noChangeAspect="1"/>
          </p:cNvPicPr>
          <p:nvPr/>
        </p:nvPicPr>
        <p:blipFill>
          <a:blip r:embed="rId3"/>
          <a:stretch>
            <a:fillRect/>
          </a:stretch>
        </p:blipFill>
        <p:spPr>
          <a:xfrm>
            <a:off x="10633" y="-6837"/>
            <a:ext cx="5513657" cy="5922637"/>
          </a:xfrm>
          <a:prstGeom prst="rect">
            <a:avLst/>
          </a:prstGeom>
        </p:spPr>
      </p:pic>
      <p:pic>
        <p:nvPicPr>
          <p:cNvPr id="7" name="Picture 6">
            <a:extLst>
              <a:ext uri="{FF2B5EF4-FFF2-40B4-BE49-F238E27FC236}">
                <a16:creationId xmlns:a16="http://schemas.microsoft.com/office/drawing/2014/main" id="{1B9DC0FD-A2EE-490C-A188-9F2B195D4771}"/>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F0D38315-AF57-4C69-8B24-A7AB2FCD38C5}"/>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92547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51867" y="-1"/>
            <a:ext cx="11931000" cy="588583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4800" u="sng" dirty="0">
                <a:solidFill>
                  <a:schemeClr val="dk1"/>
                </a:solidFill>
                <a:latin typeface="+mj-lt"/>
                <a:ea typeface="Calibri"/>
                <a:cs typeface="Calibri"/>
                <a:sym typeface="Calibri"/>
              </a:rPr>
              <a:t>Class Discussion </a:t>
            </a:r>
            <a:endParaRPr sz="4800" dirty="0">
              <a:solidFill>
                <a:schemeClr val="dk1"/>
              </a:solidFill>
              <a:latin typeface="+mj-lt"/>
              <a:ea typeface="Calibri"/>
              <a:cs typeface="Calibri"/>
              <a:sym typeface="Calibri"/>
            </a:endParaRPr>
          </a:p>
          <a:p>
            <a:pPr marL="0" lvl="0" indent="0" algn="ctr" rtl="0">
              <a:spcBef>
                <a:spcPts val="0"/>
              </a:spcBef>
              <a:spcAft>
                <a:spcPts val="0"/>
              </a:spcAft>
              <a:buClr>
                <a:schemeClr val="dk1"/>
              </a:buClr>
              <a:buSzPts val="36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US" sz="1800" dirty="0">
                <a:solidFill>
                  <a:schemeClr val="dk1"/>
                </a:solidFill>
                <a:latin typeface="+mj-lt"/>
                <a:ea typeface="Calibri"/>
                <a:cs typeface="Calibri"/>
                <a:sym typeface="Calibri"/>
              </a:rPr>
              <a:t>Take this opportunity to ask/answer questions about the previous module and to summarize the web link addresses discussed in the module.</a:t>
            </a:r>
            <a:endParaRPr sz="5200" u="sng" dirty="0">
              <a:solidFill>
                <a:schemeClr val="dk1"/>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600" u="sng" dirty="0">
                <a:solidFill>
                  <a:schemeClr val="dk1"/>
                </a:solidFill>
                <a:latin typeface="+mj-lt"/>
                <a:ea typeface="Calibri"/>
                <a:cs typeface="Calibri"/>
                <a:sym typeface="Calibri"/>
              </a:rPr>
              <a:t>Module 1 Resources</a:t>
            </a:r>
            <a:endParaRPr sz="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b="0" i="0" u="none" strike="noStrike" cap="none" dirty="0">
              <a:solidFill>
                <a:schemeClr val="dk1"/>
              </a:solidFill>
              <a:latin typeface="+mj-lt"/>
              <a:ea typeface="Calibri"/>
              <a:cs typeface="Calibri"/>
              <a:sym typeface="Calibri"/>
            </a:endParaRPr>
          </a:p>
          <a:p>
            <a:pPr lvl="0">
              <a:buSzPts val="1800"/>
            </a:pPr>
            <a:r>
              <a:rPr lang="en-US" sz="1100" dirty="0">
                <a:solidFill>
                  <a:schemeClr val="dk1"/>
                </a:solidFill>
                <a:latin typeface="+mj-lt"/>
                <a:ea typeface="Calibri"/>
                <a:cs typeface="Calibri"/>
                <a:sym typeface="Calibri"/>
              </a:rPr>
              <a:t>1) Requirements: </a:t>
            </a:r>
            <a:r>
              <a:rPr lang="en-US" sz="1100" dirty="0">
                <a:hlinkClick r:id="rId3"/>
              </a:rPr>
              <a:t>https://osha.oregon.gov/OSHARules/div1/437-001-0765.pdf#page=2</a:t>
            </a:r>
            <a:endParaRPr lang="en-US" sz="1100" dirty="0"/>
          </a:p>
          <a:p>
            <a:r>
              <a:rPr lang="en-US" sz="1100" dirty="0"/>
              <a:t>2) ORS 654.182: </a:t>
            </a:r>
            <a:r>
              <a:rPr lang="en-US" sz="1100" u="sng" dirty="0">
                <a:hlinkClick r:id="rId4"/>
              </a:rPr>
              <a:t>https://www.oregonlegislature.gov/bills_laws/ors/ors654.html</a:t>
            </a:r>
            <a:endParaRPr lang="en-US" sz="1100" dirty="0"/>
          </a:p>
          <a:p>
            <a:r>
              <a:rPr lang="en-US" sz="1100" dirty="0"/>
              <a:t>3) OAR 437-001-0760: </a:t>
            </a:r>
            <a:r>
              <a:rPr lang="en-US" sz="1100" u="sng" dirty="0">
                <a:hlinkClick r:id="rId5"/>
              </a:rPr>
              <a:t>https://osha.oregon.gov/OSHARules/div1/437-001-0760.pdf</a:t>
            </a:r>
            <a:r>
              <a:rPr lang="en-US" sz="1100" dirty="0"/>
              <a:t> </a:t>
            </a:r>
          </a:p>
          <a:p>
            <a:r>
              <a:rPr lang="en-US" sz="1100" dirty="0"/>
              <a:t>4) OAR 437-001-0765:  </a:t>
            </a:r>
            <a:r>
              <a:rPr lang="en-US" sz="1100" u="sng" dirty="0">
                <a:hlinkClick r:id="rId6"/>
              </a:rPr>
              <a:t>https://osha.oregon.gov/OSHARules/div1/437-001-0765.pdf</a:t>
            </a:r>
            <a:endParaRPr lang="en-US" sz="1100" dirty="0"/>
          </a:p>
          <a:p>
            <a:r>
              <a:rPr lang="en-US" sz="1100" dirty="0"/>
              <a:t>5) OAR 437-001-0053: </a:t>
            </a:r>
            <a:r>
              <a:rPr lang="en-US" sz="1100" u="sng" dirty="0">
                <a:hlinkClick r:id="rId7"/>
              </a:rPr>
              <a:t>Division 1, 437-001-0053 through 437-001-0099, Inspections (oregon.gov)</a:t>
            </a:r>
            <a:r>
              <a:rPr lang="en-US" sz="1100" dirty="0"/>
              <a:t> </a:t>
            </a:r>
          </a:p>
          <a:p>
            <a:r>
              <a:rPr lang="en-US" sz="1100" dirty="0"/>
              <a:t>6) Serious Injury: </a:t>
            </a:r>
            <a:r>
              <a:rPr lang="en-US" sz="1100" dirty="0">
                <a:hlinkClick r:id="rId8"/>
              </a:rPr>
              <a:t>https://osha.oregon.gov/essentials/Pages/report-fatality-or-injury.aspx</a:t>
            </a:r>
            <a:r>
              <a:rPr lang="en-US" sz="1100" dirty="0"/>
              <a:t> </a:t>
            </a:r>
          </a:p>
          <a:p>
            <a:pPr lvl="0">
              <a:buSzPts val="1800"/>
            </a:pPr>
            <a:r>
              <a:rPr lang="en-US" sz="1100" dirty="0">
                <a:solidFill>
                  <a:schemeClr val="dk1"/>
                </a:solidFill>
                <a:latin typeface="+mj-lt"/>
                <a:ea typeface="Calibri"/>
                <a:cs typeface="Calibri"/>
                <a:sym typeface="Calibri"/>
              </a:rPr>
              <a:t>7) Required: </a:t>
            </a:r>
            <a:r>
              <a:rPr lang="en-US" sz="1100" dirty="0">
                <a:hlinkClick r:id="rId9"/>
              </a:rPr>
              <a:t>https://osha.oregon.gov/OSHARules/div1/437-001-0704-0742.pdf</a:t>
            </a:r>
            <a:endParaRPr lang="en-US" sz="1100" dirty="0"/>
          </a:p>
          <a:p>
            <a:pPr lvl="0">
              <a:buSzPts val="1800"/>
            </a:pPr>
            <a:r>
              <a:rPr lang="en-US" sz="1100" dirty="0">
                <a:solidFill>
                  <a:schemeClr val="dk1"/>
                </a:solidFill>
                <a:latin typeface="+mj-lt"/>
                <a:ea typeface="Calibri"/>
                <a:cs typeface="Calibri"/>
                <a:sym typeface="Calibri"/>
              </a:rPr>
              <a:t>8) Resources: </a:t>
            </a:r>
            <a:r>
              <a:rPr lang="en-US" sz="1100" dirty="0">
                <a:hlinkClick r:id="rId10"/>
              </a:rPr>
              <a:t>https://osha.oregon.gov/Pages/topics/recordkeeping-and-reporting.aspx</a:t>
            </a:r>
            <a:endParaRPr lang="en-US" sz="1100" dirty="0"/>
          </a:p>
          <a:p>
            <a:pPr lvl="0">
              <a:buSzPts val="1800"/>
            </a:pPr>
            <a:r>
              <a:rPr lang="en-US" sz="1100" dirty="0">
                <a:solidFill>
                  <a:schemeClr val="dk1"/>
                </a:solidFill>
                <a:latin typeface="+mj-lt"/>
                <a:ea typeface="Calibri"/>
                <a:cs typeface="Calibri"/>
                <a:sym typeface="Calibri"/>
              </a:rPr>
              <a:t>9) Online course: </a:t>
            </a:r>
            <a:r>
              <a:rPr lang="en-US" sz="1100" dirty="0">
                <a:hlinkClick r:id="rId11"/>
              </a:rPr>
              <a:t>https://osha.oregon.gov/edu/courses/Pages/recordkeeping-and-reporting-online-course.aspx</a:t>
            </a:r>
            <a:endParaRPr lang="en-US" sz="1100" dirty="0"/>
          </a:p>
          <a:p>
            <a:pPr lvl="0">
              <a:buSzPts val="1800"/>
            </a:pPr>
            <a:r>
              <a:rPr lang="en-US" sz="1100" dirty="0">
                <a:solidFill>
                  <a:schemeClr val="dk1"/>
                </a:solidFill>
                <a:latin typeface="+mj-lt"/>
                <a:ea typeface="Calibri"/>
                <a:cs typeface="Calibri"/>
                <a:sym typeface="Calibri"/>
              </a:rPr>
              <a:t>10) OAR 437-001-0053: </a:t>
            </a:r>
            <a:r>
              <a:rPr lang="en-US" sz="1100" dirty="0">
                <a:hlinkClick r:id="rId12"/>
              </a:rPr>
              <a:t>https://osha.oregon.gov/OSHARules/div1/437-001-0053-0099.pdf#page=1</a:t>
            </a:r>
            <a:endParaRPr lang="en-US" sz="1100" dirty="0">
              <a:solidFill>
                <a:schemeClr val="dk1"/>
              </a:solidFill>
              <a:latin typeface="+mj-lt"/>
              <a:ea typeface="Calibri"/>
              <a:cs typeface="Calibri"/>
              <a:sym typeface="Calibri"/>
            </a:endParaRPr>
          </a:p>
          <a:p>
            <a:pPr lvl="0">
              <a:buSzPts val="1800"/>
            </a:pPr>
            <a:endParaRPr sz="1100" dirty="0">
              <a:solidFill>
                <a:schemeClr val="dk1"/>
              </a:solidFill>
              <a:latin typeface="+mj-lt"/>
              <a:ea typeface="Calibri"/>
              <a:cs typeface="Calibri"/>
              <a:sym typeface="Calibri"/>
            </a:endParaRPr>
          </a:p>
        </p:txBody>
      </p:sp>
      <p:pic>
        <p:nvPicPr>
          <p:cNvPr id="8" name="Picture 7">
            <a:extLst>
              <a:ext uri="{FF2B5EF4-FFF2-40B4-BE49-F238E27FC236}">
                <a16:creationId xmlns:a16="http://schemas.microsoft.com/office/drawing/2014/main" id="{0B65C0A4-0D88-4A42-9BDE-0FD8B3F3A85A}"/>
              </a:ext>
            </a:extLst>
          </p:cNvPr>
          <p:cNvPicPr>
            <a:picLocks noChangeAspect="1"/>
          </p:cNvPicPr>
          <p:nvPr/>
        </p:nvPicPr>
        <p:blipFill>
          <a:blip r:embed="rId13"/>
          <a:stretch>
            <a:fillRect/>
          </a:stretch>
        </p:blipFill>
        <p:spPr>
          <a:xfrm>
            <a:off x="8176437" y="5944191"/>
            <a:ext cx="3984776" cy="976661"/>
          </a:xfrm>
          <a:prstGeom prst="rect">
            <a:avLst/>
          </a:prstGeom>
        </p:spPr>
      </p:pic>
      <p:sp>
        <p:nvSpPr>
          <p:cNvPr id="7" name="Google Shape;102;p2">
            <a:extLst>
              <a:ext uri="{FF2B5EF4-FFF2-40B4-BE49-F238E27FC236}">
                <a16:creationId xmlns:a16="http://schemas.microsoft.com/office/drawing/2014/main" id="{365BA342-81B9-43F5-9C9A-8B76406D3A68}"/>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ACCIDENT INVESTIGATION</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566651" y="3569317"/>
            <a:ext cx="1332530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2: </a:t>
            </a:r>
            <a:r>
              <a:rPr lang="en-US" sz="4400" b="1" i="1"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90"/>
            <a:ext cx="6274351" cy="49859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Welcome to Module 2</a:t>
            </a:r>
            <a:endParaRPr sz="4000" b="0" i="0" u="none" strike="noStrike" cap="none" dirty="0">
              <a:solidFill>
                <a:schemeClr val="dk1"/>
              </a:solidFill>
              <a:latin typeface="+mj-lt"/>
              <a:ea typeface="Calibri"/>
              <a:cs typeface="Calibri"/>
              <a:sym typeface="Calibri"/>
            </a:endParaRPr>
          </a:p>
          <a:p>
            <a:endParaRPr lang="en-US" dirty="0"/>
          </a:p>
          <a:p>
            <a:r>
              <a:rPr lang="en-US" sz="1600" dirty="0"/>
              <a:t>In the previous module, you learned about gathering information, the first primary task in investigating accidents. Now it is time to explore the second primary task, which is about analyzing the facts of the accident event.</a:t>
            </a:r>
          </a:p>
          <a:p>
            <a:br>
              <a:rPr lang="en-US" sz="1600" dirty="0"/>
            </a:br>
            <a:r>
              <a:rPr lang="en-US" sz="1600" dirty="0">
                <a:solidFill>
                  <a:schemeClr val="bg1">
                    <a:lumMod val="50000"/>
                  </a:schemeClr>
                </a:solidFill>
              </a:rPr>
              <a:t>1. Gather Information </a:t>
            </a:r>
          </a:p>
          <a:p>
            <a:pPr lvl="2"/>
            <a:r>
              <a:rPr lang="en-US" sz="1600" dirty="0">
                <a:solidFill>
                  <a:schemeClr val="bg1">
                    <a:lumMod val="50000"/>
                  </a:schemeClr>
                </a:solidFill>
              </a:rPr>
              <a:t>    a. Secure the scene</a:t>
            </a:r>
          </a:p>
          <a:p>
            <a:pPr lvl="2"/>
            <a:r>
              <a:rPr lang="en-US" sz="1600" dirty="0">
                <a:solidFill>
                  <a:schemeClr val="bg1">
                    <a:lumMod val="50000"/>
                  </a:schemeClr>
                </a:solidFill>
              </a:rPr>
              <a:t>    b. Collect facts about what happened</a:t>
            </a:r>
            <a:br>
              <a:rPr lang="en-US" sz="1600" b="1" dirty="0">
                <a:solidFill>
                  <a:schemeClr val="bg1">
                    <a:lumMod val="50000"/>
                  </a:schemeClr>
                </a:solidFill>
              </a:rPr>
            </a:br>
            <a:endParaRPr lang="en-US" sz="1600" b="1" dirty="0">
              <a:solidFill>
                <a:schemeClr val="tx1"/>
              </a:solidFill>
            </a:endParaRPr>
          </a:p>
          <a:p>
            <a:pPr fontAlgn="base"/>
            <a:r>
              <a:rPr lang="en-US" sz="1600" b="1" dirty="0">
                <a:solidFill>
                  <a:schemeClr val="tx1"/>
                </a:solidFill>
              </a:rPr>
              <a:t>2. Analyze Event Facts</a:t>
            </a:r>
          </a:p>
          <a:p>
            <a:r>
              <a:rPr lang="en-US" sz="1600" b="1" dirty="0">
                <a:solidFill>
                  <a:schemeClr val="tx1"/>
                </a:solidFill>
              </a:rPr>
              <a:t>    a. Develop the sequence of events</a:t>
            </a:r>
          </a:p>
          <a:p>
            <a:r>
              <a:rPr lang="en-US" sz="1600" b="1" dirty="0">
                <a:solidFill>
                  <a:schemeClr val="tx1"/>
                </a:solidFill>
              </a:rPr>
              <a:t>    b. Determine the causes</a:t>
            </a:r>
            <a:br>
              <a:rPr lang="en-US" sz="1600" dirty="0">
                <a:solidFill>
                  <a:schemeClr val="bg1">
                    <a:lumMod val="50000"/>
                  </a:schemeClr>
                </a:solidFill>
              </a:rPr>
            </a:br>
            <a:endParaRPr lang="en-US" sz="1600" dirty="0">
              <a:solidFill>
                <a:schemeClr val="bg1">
                  <a:lumMod val="50000"/>
                </a:schemeClr>
              </a:solidFill>
            </a:endParaRPr>
          </a:p>
          <a:p>
            <a:pPr fontAlgn="base"/>
            <a:r>
              <a:rPr lang="en-US" sz="1600" dirty="0">
                <a:solidFill>
                  <a:schemeClr val="bg1">
                    <a:lumMod val="50000"/>
                  </a:schemeClr>
                </a:solidFill>
              </a:rPr>
              <a:t>3. Implement Solutions</a:t>
            </a:r>
          </a:p>
          <a:p>
            <a:r>
              <a:rPr lang="en-US" sz="1600" dirty="0">
                <a:solidFill>
                  <a:schemeClr val="bg1">
                    <a:lumMod val="50000"/>
                  </a:schemeClr>
                </a:solidFill>
              </a:rPr>
              <a:t>    a. Recommend improvements</a:t>
            </a:r>
          </a:p>
          <a:p>
            <a:r>
              <a:rPr lang="en-US" sz="1600" dirty="0">
                <a:solidFill>
                  <a:schemeClr val="bg1">
                    <a:lumMod val="50000"/>
                  </a:schemeClr>
                </a:solidFill>
              </a:rPr>
              <a:t>    b. Write the report</a:t>
            </a:r>
          </a:p>
        </p:txBody>
      </p:sp>
      <p:pic>
        <p:nvPicPr>
          <p:cNvPr id="4" name="Picture 3">
            <a:extLst>
              <a:ext uri="{FF2B5EF4-FFF2-40B4-BE49-F238E27FC236}">
                <a16:creationId xmlns:a16="http://schemas.microsoft.com/office/drawing/2014/main" id="{EBBEF0E7-1D85-4994-923D-742A40E77C33}"/>
              </a:ext>
            </a:extLst>
          </p:cNvPr>
          <p:cNvPicPr>
            <a:picLocks noChangeAspect="1"/>
          </p:cNvPicPr>
          <p:nvPr/>
        </p:nvPicPr>
        <p:blipFill>
          <a:blip r:embed="rId3"/>
          <a:stretch>
            <a:fillRect/>
          </a:stretch>
        </p:blipFill>
        <p:spPr>
          <a:xfrm>
            <a:off x="-3534" y="0"/>
            <a:ext cx="5517126" cy="5926363"/>
          </a:xfrm>
          <a:prstGeom prst="rect">
            <a:avLst/>
          </a:prstGeom>
        </p:spPr>
      </p:pic>
      <p:pic>
        <p:nvPicPr>
          <p:cNvPr id="5" name="Picture 4">
            <a:extLst>
              <a:ext uri="{FF2B5EF4-FFF2-40B4-BE49-F238E27FC236}">
                <a16:creationId xmlns:a16="http://schemas.microsoft.com/office/drawing/2014/main" id="{BD029CE6-0FBC-445E-B040-DC4990312866}"/>
              </a:ext>
            </a:extLst>
          </p:cNvPr>
          <p:cNvPicPr>
            <a:picLocks noChangeAspect="1"/>
          </p:cNvPicPr>
          <p:nvPr/>
        </p:nvPicPr>
        <p:blipFill>
          <a:blip r:embed="rId4"/>
          <a:stretch>
            <a:fillRect/>
          </a:stretch>
        </p:blipFill>
        <p:spPr>
          <a:xfrm>
            <a:off x="8111188" y="5931125"/>
            <a:ext cx="4080812" cy="1000200"/>
          </a:xfrm>
          <a:prstGeom prst="rect">
            <a:avLst/>
          </a:prstGeom>
        </p:spPr>
      </p:pic>
      <p:sp>
        <p:nvSpPr>
          <p:cNvPr id="7" name="Google Shape;102;p2">
            <a:extLst>
              <a:ext uri="{FF2B5EF4-FFF2-40B4-BE49-F238E27FC236}">
                <a16:creationId xmlns:a16="http://schemas.microsoft.com/office/drawing/2014/main" id="{13F6B4ED-C9E7-454F-9B5B-EAFF827E51EC}"/>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62302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5420"/>
            <a:ext cx="6274351" cy="52013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Develop the </a:t>
            </a:r>
            <a:br>
              <a:rPr lang="en-US" sz="4000" b="0" i="0" u="sng" strike="noStrike" cap="none" dirty="0">
                <a:solidFill>
                  <a:schemeClr val="dk1"/>
                </a:solidFill>
                <a:latin typeface="+mj-lt"/>
                <a:ea typeface="Calibri"/>
                <a:cs typeface="Calibri"/>
                <a:sym typeface="Calibri"/>
              </a:rPr>
            </a:br>
            <a:r>
              <a:rPr lang="en-US" sz="4000" b="0" i="0" u="sng" strike="noStrike" cap="none" dirty="0">
                <a:solidFill>
                  <a:schemeClr val="dk1"/>
                </a:solidFill>
                <a:latin typeface="+mj-lt"/>
                <a:ea typeface="Calibri"/>
                <a:cs typeface="Calibri"/>
                <a:sym typeface="Calibri"/>
              </a:rPr>
              <a:t>Sequence of Events</a:t>
            </a:r>
            <a:endParaRPr sz="4000" b="0" i="0" u="none" strike="noStrike" cap="none" dirty="0">
              <a:solidFill>
                <a:schemeClr val="dk1"/>
              </a:solidFill>
              <a:latin typeface="+mj-lt"/>
              <a:ea typeface="Calibri"/>
              <a:cs typeface="Calibri"/>
              <a:sym typeface="Calibri"/>
            </a:endParaRPr>
          </a:p>
          <a:p>
            <a:br>
              <a:rPr lang="en-US" dirty="0"/>
            </a:br>
            <a:endParaRPr lang="en-US" dirty="0"/>
          </a:p>
          <a:p>
            <a:r>
              <a:rPr lang="en-US" sz="1600" dirty="0"/>
              <a:t>When we understand that an accident is the final event in an unplanned process, we will naturally want to know what the events and factors were preceding the accident.</a:t>
            </a:r>
          </a:p>
          <a:p>
            <a:br>
              <a:rPr lang="en-US" sz="1600" dirty="0"/>
            </a:br>
            <a:r>
              <a:rPr lang="en-US" sz="1600" dirty="0"/>
              <a:t>The goal at this point in the investigation is to determine the sequence of events leading to the accident based on the facts you have collected. Arrange the information to accurately describe the timelines and initial conditions and actions that transformed the planned work process into an unplanned accident process. As mentioned in Module 1, some people find it helpful to use a spreadsheet to organize the information (see example to the left). </a:t>
            </a:r>
          </a:p>
          <a:p>
            <a:br>
              <a:rPr lang="en-US" sz="1600" dirty="0"/>
            </a:br>
            <a:r>
              <a:rPr lang="en-US" sz="1600" dirty="0"/>
              <a:t>Let’s take a look at the elements of an event description in the next slide. </a:t>
            </a:r>
          </a:p>
        </p:txBody>
      </p:sp>
      <p:pic>
        <p:nvPicPr>
          <p:cNvPr id="5" name="Picture 4">
            <a:extLst>
              <a:ext uri="{FF2B5EF4-FFF2-40B4-BE49-F238E27FC236}">
                <a16:creationId xmlns:a16="http://schemas.microsoft.com/office/drawing/2014/main" id="{B3EB26AF-7AEB-4125-84C6-130C5497E16E}"/>
              </a:ext>
            </a:extLst>
          </p:cNvPr>
          <p:cNvPicPr>
            <a:picLocks noChangeAspect="1"/>
          </p:cNvPicPr>
          <p:nvPr/>
        </p:nvPicPr>
        <p:blipFill>
          <a:blip r:embed="rId3"/>
          <a:stretch>
            <a:fillRect/>
          </a:stretch>
        </p:blipFill>
        <p:spPr>
          <a:xfrm>
            <a:off x="0" y="-1203"/>
            <a:ext cx="5507665" cy="5916200"/>
          </a:xfrm>
          <a:prstGeom prst="rect">
            <a:avLst/>
          </a:prstGeom>
        </p:spPr>
      </p:pic>
      <p:pic>
        <p:nvPicPr>
          <p:cNvPr id="8" name="Picture 7">
            <a:extLst>
              <a:ext uri="{FF2B5EF4-FFF2-40B4-BE49-F238E27FC236}">
                <a16:creationId xmlns:a16="http://schemas.microsoft.com/office/drawing/2014/main" id="{F055D5AE-59D2-4903-9748-E7FB2B011FF4}"/>
              </a:ext>
            </a:extLst>
          </p:cNvPr>
          <p:cNvPicPr>
            <a:picLocks noChangeAspect="1"/>
          </p:cNvPicPr>
          <p:nvPr/>
        </p:nvPicPr>
        <p:blipFill>
          <a:blip r:embed="rId4"/>
          <a:stretch>
            <a:fillRect/>
          </a:stretch>
        </p:blipFill>
        <p:spPr>
          <a:xfrm>
            <a:off x="8111188" y="5931125"/>
            <a:ext cx="4080812" cy="1000200"/>
          </a:xfrm>
          <a:prstGeom prst="rect">
            <a:avLst/>
          </a:prstGeom>
        </p:spPr>
      </p:pic>
      <p:sp>
        <p:nvSpPr>
          <p:cNvPr id="7" name="Google Shape;102;p2">
            <a:extLst>
              <a:ext uri="{FF2B5EF4-FFF2-40B4-BE49-F238E27FC236}">
                <a16:creationId xmlns:a16="http://schemas.microsoft.com/office/drawing/2014/main" id="{7ECBE861-9C4A-4BEC-8518-3328135A836A}"/>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7265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93"/>
            <a:ext cx="6274351" cy="4647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Course Goals</a:t>
            </a:r>
            <a:endParaRPr sz="4000" b="0" i="0" u="none" strike="noStrike" cap="none" dirty="0">
              <a:solidFill>
                <a:schemeClr val="dk1"/>
              </a:solidFill>
              <a:latin typeface="+mj-lt"/>
              <a:ea typeface="Calibri"/>
              <a:cs typeface="Calibri"/>
              <a:sym typeface="Calibri"/>
            </a:endParaRPr>
          </a:p>
          <a:p>
            <a:br>
              <a:rPr lang="en-US" sz="1600" dirty="0"/>
            </a:br>
            <a:r>
              <a:rPr lang="en-US" sz="1600" dirty="0"/>
              <a:t>Welcome to the Accident Investigation online training! In this course, you will learn about: </a:t>
            </a:r>
          </a:p>
          <a:p>
            <a:pPr marL="285750" indent="-285750">
              <a:buFont typeface="Arial" panose="020B0604020202020204" pitchFamily="34" charset="0"/>
              <a:buChar char="•"/>
            </a:pPr>
            <a:r>
              <a:rPr lang="en-US" sz="1600" dirty="0"/>
              <a:t>Accident-related Oregon OSHA rules,</a:t>
            </a:r>
          </a:p>
          <a:p>
            <a:pPr marL="285750" indent="-285750">
              <a:buFont typeface="Arial" panose="020B0604020202020204" pitchFamily="34" charset="0"/>
              <a:buChar char="•"/>
            </a:pPr>
            <a:r>
              <a:rPr lang="en-US" sz="1600" dirty="0"/>
              <a:t>Accidents vs. incidents,</a:t>
            </a:r>
          </a:p>
          <a:p>
            <a:pPr marL="285750" indent="-285750">
              <a:buFont typeface="Arial" panose="020B0604020202020204" pitchFamily="34" charset="0"/>
              <a:buChar char="•"/>
            </a:pPr>
            <a:r>
              <a:rPr lang="en-US" sz="1600" dirty="0"/>
              <a:t>The 3 primary tasks in an accident investigation: Gathering Information, Analyzing Event Facts, Implementing Solutions, and</a:t>
            </a:r>
          </a:p>
          <a:p>
            <a:pPr marL="285750" lvl="4" indent="-285750">
              <a:buFont typeface="Arial" panose="020B0604020202020204" pitchFamily="34" charset="0"/>
              <a:buChar char="•"/>
            </a:pPr>
            <a:r>
              <a:rPr lang="en-US" sz="1600" dirty="0"/>
              <a:t>The steps involved within each of the primary tasks, including making recommendations and writing the accident report.</a:t>
            </a:r>
          </a:p>
          <a:p>
            <a:br>
              <a:rPr lang="en-US" sz="1600" dirty="0"/>
            </a:br>
            <a:r>
              <a:rPr lang="en-US" sz="1600" dirty="0"/>
              <a:t>In this first module, we will cover accidents and incidents and relevant Oregon OSHA rules that apply to them, as well as the first primary task in an accident investigation: gathering information. </a:t>
            </a:r>
            <a:br>
              <a:rPr lang="en-US" sz="1600" dirty="0"/>
            </a:br>
            <a:endParaRPr lang="en-US" sz="1600" dirty="0"/>
          </a:p>
          <a:p>
            <a:r>
              <a:rPr lang="en-US" sz="1600" dirty="0"/>
              <a:t>Let’s get started!</a:t>
            </a:r>
          </a:p>
        </p:txBody>
      </p:sp>
      <p:pic>
        <p:nvPicPr>
          <p:cNvPr id="3" name="Picture 2">
            <a:extLst>
              <a:ext uri="{FF2B5EF4-FFF2-40B4-BE49-F238E27FC236}">
                <a16:creationId xmlns:a16="http://schemas.microsoft.com/office/drawing/2014/main" id="{AA21FA96-8A4A-4D3D-80D4-D31E1C8DCFE7}"/>
              </a:ext>
            </a:extLst>
          </p:cNvPr>
          <p:cNvPicPr>
            <a:picLocks noChangeAspect="1"/>
          </p:cNvPicPr>
          <p:nvPr/>
        </p:nvPicPr>
        <p:blipFill>
          <a:blip r:embed="rId3"/>
          <a:stretch>
            <a:fillRect/>
          </a:stretch>
        </p:blipFill>
        <p:spPr>
          <a:xfrm>
            <a:off x="21267" y="5743"/>
            <a:ext cx="5501946" cy="5910057"/>
          </a:xfrm>
          <a:prstGeom prst="rect">
            <a:avLst/>
          </a:prstGeom>
        </p:spPr>
      </p:pic>
      <p:pic>
        <p:nvPicPr>
          <p:cNvPr id="7" name="Picture 6">
            <a:extLst>
              <a:ext uri="{FF2B5EF4-FFF2-40B4-BE49-F238E27FC236}">
                <a16:creationId xmlns:a16="http://schemas.microsoft.com/office/drawing/2014/main" id="{08FD9982-EAF8-41BD-BAA9-B4335A5685F8}"/>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1519BEAA-B3DC-49F2-8A10-AF27855B6114}"/>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85693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56057"/>
            <a:ext cx="6274351" cy="54168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Describe an Event</a:t>
            </a:r>
            <a:endParaRPr sz="4000" b="0" i="0" u="none" strike="noStrike" cap="none" dirty="0">
              <a:solidFill>
                <a:schemeClr val="dk1"/>
              </a:solidFill>
              <a:latin typeface="+mj-lt"/>
              <a:ea typeface="Calibri"/>
              <a:cs typeface="Calibri"/>
              <a:sym typeface="Calibri"/>
            </a:endParaRPr>
          </a:p>
          <a:p>
            <a:br>
              <a:rPr lang="en-US" dirty="0"/>
            </a:br>
            <a:r>
              <a:rPr lang="en-US" sz="1600" dirty="0"/>
              <a:t>A unique actor and action describe each cause or factor in the accident process. When describing events, indicate the actor and tell what the actor does. The actor is the doer, not the person or object having something done to them. In the example statement below, Bob is the actor and unhooking is the action. The lanyard and anchor are not actors because they are not performing an action. Rather, something is being done to them.</a:t>
            </a:r>
            <a:endParaRPr lang="en-US" sz="1800" dirty="0"/>
          </a:p>
          <a:p>
            <a:br>
              <a:rPr lang="en-US" sz="1600" dirty="0"/>
            </a:br>
            <a:r>
              <a:rPr lang="en-US" sz="1600" b="1" dirty="0"/>
              <a:t>Example: Bob unhooked the lanyard from the anchor.</a:t>
            </a:r>
            <a:endParaRPr lang="en-US" sz="1800" dirty="0"/>
          </a:p>
          <a:p>
            <a:br>
              <a:rPr lang="en-US" sz="1800" dirty="0"/>
            </a:br>
            <a:r>
              <a:rPr lang="en-US" sz="1600" b="1" dirty="0"/>
              <a:t>Actor:</a:t>
            </a:r>
            <a:r>
              <a:rPr lang="en-US" sz="1600" dirty="0"/>
              <a:t> an individual or object that directly influenced the flow of the sequence of events. An actor may participate in the process or merely observe the process. </a:t>
            </a:r>
            <a:br>
              <a:rPr lang="en-US" sz="1600" dirty="0"/>
            </a:br>
            <a:endParaRPr lang="en-US" sz="1800" dirty="0"/>
          </a:p>
          <a:p>
            <a:r>
              <a:rPr lang="en-US" sz="1600" b="1" dirty="0"/>
              <a:t>Action:</a:t>
            </a:r>
            <a:r>
              <a:rPr lang="en-US" sz="1600" dirty="0"/>
              <a:t> something that is done by an actor. Actions may or may not be observable. An action may describe something that is done or not done. (Failure to act should be thought of as an action in itself.)</a:t>
            </a:r>
          </a:p>
        </p:txBody>
      </p:sp>
      <p:pic>
        <p:nvPicPr>
          <p:cNvPr id="4" name="Picture 3">
            <a:extLst>
              <a:ext uri="{FF2B5EF4-FFF2-40B4-BE49-F238E27FC236}">
                <a16:creationId xmlns:a16="http://schemas.microsoft.com/office/drawing/2014/main" id="{1162F644-4D84-4865-BBA2-E42F52E25C97}"/>
              </a:ext>
            </a:extLst>
          </p:cNvPr>
          <p:cNvPicPr>
            <a:picLocks noChangeAspect="1"/>
          </p:cNvPicPr>
          <p:nvPr/>
        </p:nvPicPr>
        <p:blipFill>
          <a:blip r:embed="rId3"/>
          <a:stretch>
            <a:fillRect/>
          </a:stretch>
        </p:blipFill>
        <p:spPr>
          <a:xfrm>
            <a:off x="-4895" y="10633"/>
            <a:ext cx="5506039" cy="5914454"/>
          </a:xfrm>
          <a:prstGeom prst="rect">
            <a:avLst/>
          </a:prstGeom>
        </p:spPr>
      </p:pic>
      <p:pic>
        <p:nvPicPr>
          <p:cNvPr id="8" name="Picture 7">
            <a:extLst>
              <a:ext uri="{FF2B5EF4-FFF2-40B4-BE49-F238E27FC236}">
                <a16:creationId xmlns:a16="http://schemas.microsoft.com/office/drawing/2014/main" id="{FE1AA1C1-AE7B-49D8-A6AA-B7E51253ACCA}"/>
              </a:ext>
            </a:extLst>
          </p:cNvPr>
          <p:cNvPicPr>
            <a:picLocks noChangeAspect="1"/>
          </p:cNvPicPr>
          <p:nvPr/>
        </p:nvPicPr>
        <p:blipFill>
          <a:blip r:embed="rId4"/>
          <a:stretch>
            <a:fillRect/>
          </a:stretch>
        </p:blipFill>
        <p:spPr>
          <a:xfrm>
            <a:off x="8111188" y="5931125"/>
            <a:ext cx="4080812" cy="1000200"/>
          </a:xfrm>
          <a:prstGeom prst="rect">
            <a:avLst/>
          </a:prstGeom>
        </p:spPr>
      </p:pic>
      <p:sp>
        <p:nvSpPr>
          <p:cNvPr id="7" name="Google Shape;102;p2">
            <a:extLst>
              <a:ext uri="{FF2B5EF4-FFF2-40B4-BE49-F238E27FC236}">
                <a16:creationId xmlns:a16="http://schemas.microsoft.com/office/drawing/2014/main" id="{54DD8ED0-D8F5-45E2-81B5-CB212882F114}"/>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71141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56051"/>
            <a:ext cx="6274351" cy="4647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Clear Picture</a:t>
            </a:r>
            <a:endParaRPr sz="4000" b="0" i="0" u="none" strike="noStrike" cap="none" dirty="0">
              <a:solidFill>
                <a:schemeClr val="dk1"/>
              </a:solidFill>
              <a:latin typeface="+mj-lt"/>
              <a:ea typeface="Calibri"/>
              <a:cs typeface="Calibri"/>
              <a:sym typeface="Calibri"/>
            </a:endParaRPr>
          </a:p>
          <a:p>
            <a:br>
              <a:rPr lang="en-US" dirty="0"/>
            </a:br>
            <a:r>
              <a:rPr lang="en-US" sz="1600" dirty="0"/>
              <a:t>The sequence of events should clearly describe what occurred so that someone unfamiliar with the accident is able to visualize it as they read the accident report. If an accident includes actions by more than one person (actor), break the accident down into events and clearly state which actor did what action. If an accident is difficult to understand, the description might be too vague. Increase the detail by determining if others were involved and/or other actions took place.</a:t>
            </a:r>
            <a:endParaRPr lang="en-US" sz="1800" dirty="0"/>
          </a:p>
          <a:p>
            <a:br>
              <a:rPr lang="en-US" sz="1800" dirty="0"/>
            </a:br>
            <a:r>
              <a:rPr lang="en-US" sz="1600" dirty="0"/>
              <a:t>To get an idea of what a sequence of events could look like, review  the example in the next two slides. This was prepared for an injury investigation conducted by Oregon OSHA and breaks the sequence into 14 separate actions. </a:t>
            </a:r>
            <a:endParaRPr lang="en-US" sz="1800" dirty="0"/>
          </a:p>
          <a:p>
            <a:br>
              <a:rPr lang="en-US" sz="1600" dirty="0"/>
            </a:br>
            <a:endParaRPr lang="en-US" sz="1600" dirty="0"/>
          </a:p>
        </p:txBody>
      </p:sp>
      <p:pic>
        <p:nvPicPr>
          <p:cNvPr id="5" name="Picture 4">
            <a:extLst>
              <a:ext uri="{FF2B5EF4-FFF2-40B4-BE49-F238E27FC236}">
                <a16:creationId xmlns:a16="http://schemas.microsoft.com/office/drawing/2014/main" id="{B5D4AB1A-99F7-4B74-AD58-04E50388BE81}"/>
              </a:ext>
            </a:extLst>
          </p:cNvPr>
          <p:cNvPicPr>
            <a:picLocks noChangeAspect="1"/>
          </p:cNvPicPr>
          <p:nvPr/>
        </p:nvPicPr>
        <p:blipFill>
          <a:blip r:embed="rId3"/>
          <a:stretch>
            <a:fillRect/>
          </a:stretch>
        </p:blipFill>
        <p:spPr>
          <a:xfrm>
            <a:off x="0" y="-73084"/>
            <a:ext cx="5665386" cy="6085620"/>
          </a:xfrm>
          <a:prstGeom prst="rect">
            <a:avLst/>
          </a:prstGeom>
        </p:spPr>
      </p:pic>
      <p:pic>
        <p:nvPicPr>
          <p:cNvPr id="8" name="Picture 7">
            <a:extLst>
              <a:ext uri="{FF2B5EF4-FFF2-40B4-BE49-F238E27FC236}">
                <a16:creationId xmlns:a16="http://schemas.microsoft.com/office/drawing/2014/main" id="{E200FB02-24AA-4E79-9D0D-4DF1281D4109}"/>
              </a:ext>
            </a:extLst>
          </p:cNvPr>
          <p:cNvPicPr>
            <a:picLocks noChangeAspect="1"/>
          </p:cNvPicPr>
          <p:nvPr/>
        </p:nvPicPr>
        <p:blipFill>
          <a:blip r:embed="rId4"/>
          <a:stretch>
            <a:fillRect/>
          </a:stretch>
        </p:blipFill>
        <p:spPr>
          <a:xfrm>
            <a:off x="8111188" y="5931125"/>
            <a:ext cx="4080812" cy="1000200"/>
          </a:xfrm>
          <a:prstGeom prst="rect">
            <a:avLst/>
          </a:prstGeom>
        </p:spPr>
      </p:pic>
      <p:sp>
        <p:nvSpPr>
          <p:cNvPr id="7" name="Google Shape;102;p2">
            <a:extLst>
              <a:ext uri="{FF2B5EF4-FFF2-40B4-BE49-F238E27FC236}">
                <a16:creationId xmlns:a16="http://schemas.microsoft.com/office/drawing/2014/main" id="{CB15A82E-3B8A-4F2A-BF95-9BDDC726D224}"/>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51837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5420"/>
            <a:ext cx="6274351" cy="57553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Example Investigation: Actions 1-8</a:t>
            </a:r>
            <a:r>
              <a:rPr lang="en-US" sz="2000" b="0" i="0" u="sng" strike="noStrike" cap="none" dirty="0">
                <a:solidFill>
                  <a:schemeClr val="dk1"/>
                </a:solidFill>
                <a:latin typeface="+mn-lt"/>
                <a:ea typeface="Calibri"/>
                <a:cs typeface="Calibri"/>
                <a:sym typeface="Calibri"/>
              </a:rPr>
              <a:t> </a:t>
            </a:r>
            <a:endParaRPr lang="en-US" sz="1600" b="0" i="0" u="sng" strike="noStrike" cap="none" dirty="0">
              <a:solidFill>
                <a:schemeClr val="dk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endParaRPr sz="1600" b="0" i="0" u="none" strike="noStrike" cap="none" dirty="0">
              <a:solidFill>
                <a:schemeClr val="dk1"/>
              </a:solidFill>
              <a:latin typeface="+mn-lt"/>
              <a:ea typeface="Calibri"/>
              <a:cs typeface="Calibri"/>
              <a:sym typeface="Calibri"/>
            </a:endParaRPr>
          </a:p>
          <a:p>
            <a:pPr marL="342900" indent="-342900">
              <a:buFont typeface="+mj-lt"/>
              <a:buAutoNum type="arabicPeriod"/>
            </a:pPr>
            <a:r>
              <a:rPr lang="en-US" sz="1600" dirty="0"/>
              <a:t>At approximately 9:00 AM, Employee 1 was standing at the infeed side of the table saw. </a:t>
            </a:r>
          </a:p>
          <a:p>
            <a:pPr marL="342900" indent="-342900">
              <a:buFont typeface="+mj-lt"/>
              <a:buAutoNum type="arabicPeriod"/>
            </a:pPr>
            <a:r>
              <a:rPr lang="en-US" sz="1600" dirty="0"/>
              <a:t>Employee 1 was cutting a piece of wood measuring approximately ¾” x ¼” x 5’ long into three lengths.</a:t>
            </a:r>
          </a:p>
          <a:p>
            <a:pPr marL="342900" indent="-342900">
              <a:buFont typeface="+mj-lt"/>
              <a:buAutoNum type="arabicPeriod"/>
            </a:pPr>
            <a:r>
              <a:rPr lang="en-US" sz="1600" dirty="0"/>
              <a:t>Employee 1 had made two cuts and was making the final ¼  cut. </a:t>
            </a:r>
          </a:p>
          <a:p>
            <a:pPr marL="342900" indent="-342900">
              <a:buFont typeface="+mj-lt"/>
              <a:buAutoNum type="arabicPeriod"/>
            </a:pPr>
            <a:r>
              <a:rPr lang="en-US" sz="1600" dirty="0"/>
              <a:t>Employee 1 placed the board on the table saw and, with the 10-inch blade, ran the board through its entire length.</a:t>
            </a:r>
          </a:p>
          <a:p>
            <a:pPr marL="342900" indent="-342900">
              <a:buFont typeface="+mj-lt"/>
              <a:buAutoNum type="arabicPeriod"/>
            </a:pPr>
            <a:r>
              <a:rPr lang="en-US" sz="1600" dirty="0"/>
              <a:t>Employee 1 reached over to remove the off-cut (waste).</a:t>
            </a:r>
          </a:p>
          <a:p>
            <a:pPr marL="342900" indent="-342900">
              <a:buFont typeface="+mj-lt"/>
              <a:buAutoNum type="arabicPeriod"/>
            </a:pPr>
            <a:r>
              <a:rPr lang="en-US" sz="1600" dirty="0"/>
              <a:t>Employee 1 lightly touched the off cut with his hand when the piece (3/4” x 1/4” x 5’ long) hit the spinning blade. </a:t>
            </a:r>
          </a:p>
          <a:p>
            <a:pPr marL="342900" indent="-342900">
              <a:buFont typeface="+mj-lt"/>
              <a:buAutoNum type="arabicPeriod"/>
            </a:pPr>
            <a:r>
              <a:rPr lang="en-US" sz="1600" dirty="0"/>
              <a:t>The blade was spinning at 3500 rpm and caused the piece to shoot toward Employee 1.</a:t>
            </a:r>
          </a:p>
          <a:p>
            <a:pPr marL="342900" indent="-342900">
              <a:buFont typeface="+mj-lt"/>
              <a:buAutoNum type="arabicPeriod"/>
            </a:pPr>
            <a:r>
              <a:rPr lang="en-US" sz="1600" dirty="0"/>
              <a:t>The piece cut through Employee 1’s leather belt and waistband and went into his abdomen to a depth of approximately 4 ½  inches.</a:t>
            </a:r>
            <a:br>
              <a:rPr lang="en-US" sz="1600" dirty="0"/>
            </a:br>
            <a:endParaRPr lang="en-US" sz="1600" dirty="0"/>
          </a:p>
        </p:txBody>
      </p:sp>
      <p:pic>
        <p:nvPicPr>
          <p:cNvPr id="4" name="Picture 3">
            <a:extLst>
              <a:ext uri="{FF2B5EF4-FFF2-40B4-BE49-F238E27FC236}">
                <a16:creationId xmlns:a16="http://schemas.microsoft.com/office/drawing/2014/main" id="{1FE85013-B1E0-4B7A-85E5-A2D1ED3A1D16}"/>
              </a:ext>
            </a:extLst>
          </p:cNvPr>
          <p:cNvPicPr>
            <a:picLocks noChangeAspect="1"/>
          </p:cNvPicPr>
          <p:nvPr/>
        </p:nvPicPr>
        <p:blipFill>
          <a:blip r:embed="rId3"/>
          <a:stretch>
            <a:fillRect/>
          </a:stretch>
        </p:blipFill>
        <p:spPr>
          <a:xfrm>
            <a:off x="-4895" y="0"/>
            <a:ext cx="5525558" cy="5935421"/>
          </a:xfrm>
          <a:prstGeom prst="rect">
            <a:avLst/>
          </a:prstGeom>
        </p:spPr>
      </p:pic>
      <p:pic>
        <p:nvPicPr>
          <p:cNvPr id="8" name="Picture 7">
            <a:extLst>
              <a:ext uri="{FF2B5EF4-FFF2-40B4-BE49-F238E27FC236}">
                <a16:creationId xmlns:a16="http://schemas.microsoft.com/office/drawing/2014/main" id="{974B7EA8-1BE2-4860-882E-16BB670CD9C8}"/>
              </a:ext>
            </a:extLst>
          </p:cNvPr>
          <p:cNvPicPr>
            <a:picLocks noChangeAspect="1"/>
          </p:cNvPicPr>
          <p:nvPr/>
        </p:nvPicPr>
        <p:blipFill>
          <a:blip r:embed="rId4"/>
          <a:stretch>
            <a:fillRect/>
          </a:stretch>
        </p:blipFill>
        <p:spPr>
          <a:xfrm>
            <a:off x="8111188" y="5931125"/>
            <a:ext cx="4080812" cy="1000200"/>
          </a:xfrm>
          <a:prstGeom prst="rect">
            <a:avLst/>
          </a:prstGeom>
        </p:spPr>
      </p:pic>
      <p:sp>
        <p:nvSpPr>
          <p:cNvPr id="7" name="Google Shape;102;p2">
            <a:extLst>
              <a:ext uri="{FF2B5EF4-FFF2-40B4-BE49-F238E27FC236}">
                <a16:creationId xmlns:a16="http://schemas.microsoft.com/office/drawing/2014/main" id="{C5066162-5E47-435B-9547-35FE1F547222}"/>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95659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5434"/>
            <a:ext cx="6472844" cy="57092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Example Investigation: Actions 9-14</a:t>
            </a:r>
            <a:endParaRPr lang="en-US" sz="1600" b="0" i="0" u="sng" strike="noStrike" cap="none" dirty="0">
              <a:solidFill>
                <a:schemeClr val="dk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endParaRPr sz="1100" b="0" i="0" u="none" strike="noStrike" cap="none" dirty="0">
              <a:solidFill>
                <a:schemeClr val="dk1"/>
              </a:solidFill>
              <a:latin typeface="+mn-lt"/>
              <a:ea typeface="Calibri"/>
              <a:cs typeface="Calibri"/>
              <a:sym typeface="Calibri"/>
            </a:endParaRPr>
          </a:p>
          <a:p>
            <a:r>
              <a:rPr lang="en-US" sz="1600" dirty="0"/>
              <a:t>9. Employee 1 fell backward and, as he was falling to the floor, pulled the piece from his abdomen.</a:t>
            </a:r>
            <a:endParaRPr lang="en-US" sz="1800" dirty="0"/>
          </a:p>
          <a:p>
            <a:r>
              <a:rPr lang="en-US" sz="1600" dirty="0"/>
              <a:t>10.  Employee 2, a cabinet maker in the next room, heard the saw and the cries of Employee 1.</a:t>
            </a:r>
            <a:endParaRPr lang="en-US" sz="1800" dirty="0"/>
          </a:p>
          <a:p>
            <a:r>
              <a:rPr lang="en-US" sz="1600" dirty="0"/>
              <a:t>11.  Employee #2 ran to Employee 1.</a:t>
            </a:r>
            <a:endParaRPr lang="en-US" sz="1800" dirty="0"/>
          </a:p>
          <a:p>
            <a:r>
              <a:rPr lang="en-US" sz="1600" dirty="0"/>
              <a:t>12.  After assessing Employee 1’s wound, Employee 2 called the shop supervisor who was only a short distance away.</a:t>
            </a:r>
            <a:endParaRPr lang="en-US" sz="1800" dirty="0"/>
          </a:p>
          <a:p>
            <a:r>
              <a:rPr lang="en-US" sz="1600" dirty="0"/>
              <a:t>13.  The supervisor, after seeing the injury, called 911, then attempted to make the victim comfortable until the ambulance arrived.</a:t>
            </a:r>
            <a:endParaRPr lang="en-US" sz="1800" dirty="0"/>
          </a:p>
          <a:p>
            <a:r>
              <a:rPr lang="en-US" sz="1600" dirty="0"/>
              <a:t>14.  Paramedics stabilized the victim and transported him to Providence Hospital, where he underwent surgery for the injury.</a:t>
            </a:r>
            <a:endParaRPr lang="en-US" sz="1800" dirty="0"/>
          </a:p>
          <a:p>
            <a:br>
              <a:rPr lang="en-US" sz="1200" dirty="0"/>
            </a:br>
            <a:r>
              <a:rPr lang="en-US" sz="1600" dirty="0"/>
              <a:t>This example is brief, and there may be other related factors/causes that indirectly contributed to the accident. However, it does give sufficient descriptive detail for a clear mental picture of the actors and actions that occurred immediately prior to, including, and after the accident.</a:t>
            </a:r>
          </a:p>
        </p:txBody>
      </p:sp>
      <p:pic>
        <p:nvPicPr>
          <p:cNvPr id="4" name="Picture 3">
            <a:extLst>
              <a:ext uri="{FF2B5EF4-FFF2-40B4-BE49-F238E27FC236}">
                <a16:creationId xmlns:a16="http://schemas.microsoft.com/office/drawing/2014/main" id="{E24B2B53-3FF0-4682-94A3-892B63E8F2D0}"/>
              </a:ext>
            </a:extLst>
          </p:cNvPr>
          <p:cNvPicPr>
            <a:picLocks noChangeAspect="1"/>
          </p:cNvPicPr>
          <p:nvPr/>
        </p:nvPicPr>
        <p:blipFill>
          <a:blip r:embed="rId3"/>
          <a:stretch>
            <a:fillRect/>
          </a:stretch>
        </p:blipFill>
        <p:spPr>
          <a:xfrm>
            <a:off x="0" y="10634"/>
            <a:ext cx="5507665" cy="5916200"/>
          </a:xfrm>
          <a:prstGeom prst="rect">
            <a:avLst/>
          </a:prstGeom>
        </p:spPr>
      </p:pic>
      <p:pic>
        <p:nvPicPr>
          <p:cNvPr id="8" name="Picture 7">
            <a:extLst>
              <a:ext uri="{FF2B5EF4-FFF2-40B4-BE49-F238E27FC236}">
                <a16:creationId xmlns:a16="http://schemas.microsoft.com/office/drawing/2014/main" id="{FDE6DD13-6DE6-47E0-9C0F-4B35B579E9C4}"/>
              </a:ext>
            </a:extLst>
          </p:cNvPr>
          <p:cNvPicPr>
            <a:picLocks noChangeAspect="1"/>
          </p:cNvPicPr>
          <p:nvPr/>
        </p:nvPicPr>
        <p:blipFill>
          <a:blip r:embed="rId4"/>
          <a:stretch>
            <a:fillRect/>
          </a:stretch>
        </p:blipFill>
        <p:spPr>
          <a:xfrm>
            <a:off x="8111188" y="5931125"/>
            <a:ext cx="4080812" cy="1000200"/>
          </a:xfrm>
          <a:prstGeom prst="rect">
            <a:avLst/>
          </a:prstGeom>
        </p:spPr>
      </p:pic>
      <p:sp>
        <p:nvSpPr>
          <p:cNvPr id="7" name="Google Shape;102;p2">
            <a:extLst>
              <a:ext uri="{FF2B5EF4-FFF2-40B4-BE49-F238E27FC236}">
                <a16:creationId xmlns:a16="http://schemas.microsoft.com/office/drawing/2014/main" id="{DD4CD217-3977-4DD8-BFB4-ABAF1E5F09AE}"/>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70302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56056"/>
            <a:ext cx="6274351" cy="54476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Determine Causes </a:t>
            </a:r>
            <a:br>
              <a:rPr lang="en-US" sz="4000" b="0" i="0" u="sng" strike="noStrike" cap="none" dirty="0">
                <a:solidFill>
                  <a:schemeClr val="dk1"/>
                </a:solidFill>
                <a:latin typeface="+mj-lt"/>
                <a:ea typeface="Calibri"/>
                <a:cs typeface="Calibri"/>
                <a:sym typeface="Calibri"/>
              </a:rPr>
            </a:br>
            <a:r>
              <a:rPr lang="en-US" sz="4000" b="0" i="0" u="sng" strike="noStrike" cap="none" dirty="0">
                <a:solidFill>
                  <a:schemeClr val="dk1"/>
                </a:solidFill>
                <a:latin typeface="+mj-lt"/>
                <a:ea typeface="Calibri"/>
                <a:cs typeface="Calibri"/>
                <a:sym typeface="Calibri"/>
              </a:rPr>
              <a:t>of an Accident</a:t>
            </a:r>
            <a:endParaRPr sz="4000" b="0" i="0" u="none" strike="noStrike" cap="none" dirty="0">
              <a:solidFill>
                <a:schemeClr val="dk1"/>
              </a:solidFill>
              <a:latin typeface="+mj-lt"/>
              <a:ea typeface="Calibri"/>
              <a:cs typeface="Calibri"/>
              <a:sym typeface="Calibri"/>
            </a:endParaRPr>
          </a:p>
          <a:p>
            <a:endParaRPr lang="en-US" dirty="0"/>
          </a:p>
          <a:p>
            <a:endParaRPr lang="en-US" dirty="0"/>
          </a:p>
          <a:p>
            <a:r>
              <a:rPr lang="en-US" sz="1600" dirty="0"/>
              <a:t>Once you have developed the sequence of events, you can then study each factor in the sequence to determine what contributed to or caused the accident:</a:t>
            </a:r>
          </a:p>
          <a:p>
            <a:pPr marL="285750" indent="-285750">
              <a:buFont typeface="Arial" panose="020B0604020202020204" pitchFamily="34" charset="0"/>
              <a:buChar char="•"/>
            </a:pPr>
            <a:r>
              <a:rPr lang="en-US" sz="1600" dirty="0"/>
              <a:t>Unsafe conditions, things, or situations, </a:t>
            </a:r>
          </a:p>
          <a:p>
            <a:pPr marL="285750" indent="-285750" fontAlgn="base">
              <a:buFont typeface="Arial" panose="020B0604020202020204" pitchFamily="34" charset="0"/>
              <a:buChar char="•"/>
            </a:pPr>
            <a:r>
              <a:rPr lang="en-US" sz="1600" dirty="0"/>
              <a:t>Unsafe actions taken or not taken, and</a:t>
            </a:r>
          </a:p>
          <a:p>
            <a:pPr marL="285750" indent="-285750" fontAlgn="base">
              <a:buFont typeface="Arial" panose="020B0604020202020204" pitchFamily="34" charset="0"/>
              <a:buChar char="•"/>
            </a:pPr>
            <a:r>
              <a:rPr lang="en-US" sz="1600" dirty="0"/>
              <a:t>System weaknesses, such as inadequate or missing programs, plans, policies, or procedures.</a:t>
            </a:r>
          </a:p>
          <a:p>
            <a:br>
              <a:rPr lang="en-US" sz="1600" dirty="0"/>
            </a:br>
            <a:r>
              <a:rPr lang="en-US" sz="1600" dirty="0"/>
              <a:t>All systems have many pieces that must work together to ensure a safe working environment. Any particular safety system may include:</a:t>
            </a:r>
          </a:p>
          <a:p>
            <a:pPr marL="285750" indent="-285750">
              <a:buFont typeface="Arial" panose="020B0604020202020204" pitchFamily="34" charset="0"/>
              <a:buChar char="•"/>
            </a:pPr>
            <a:r>
              <a:rPr lang="en-US" sz="1600" dirty="0"/>
              <a:t>Safety personnel at your location,</a:t>
            </a:r>
          </a:p>
          <a:p>
            <a:pPr marL="285750" indent="-285750" fontAlgn="base">
              <a:buFont typeface="Arial" panose="020B0604020202020204" pitchFamily="34" charset="0"/>
              <a:buChar char="•"/>
            </a:pPr>
            <a:r>
              <a:rPr lang="en-US" sz="1600" dirty="0"/>
              <a:t>Existence of safety policies, procedures, trainings, and</a:t>
            </a:r>
          </a:p>
          <a:p>
            <a:pPr marL="285750" indent="-285750" fontAlgn="base">
              <a:buFont typeface="Arial" panose="020B0604020202020204" pitchFamily="34" charset="0"/>
              <a:buChar char="•"/>
            </a:pPr>
            <a:r>
              <a:rPr lang="en-US" sz="1600" dirty="0"/>
              <a:t>Implementation and enforcement of those policies, procedures, and training.</a:t>
            </a:r>
          </a:p>
        </p:txBody>
      </p:sp>
      <p:pic>
        <p:nvPicPr>
          <p:cNvPr id="4" name="Picture 3">
            <a:extLst>
              <a:ext uri="{FF2B5EF4-FFF2-40B4-BE49-F238E27FC236}">
                <a16:creationId xmlns:a16="http://schemas.microsoft.com/office/drawing/2014/main" id="{6B270BF3-12C3-4890-946E-F766E90E1630}"/>
              </a:ext>
            </a:extLst>
          </p:cNvPr>
          <p:cNvPicPr>
            <a:picLocks noChangeAspect="1"/>
          </p:cNvPicPr>
          <p:nvPr/>
        </p:nvPicPr>
        <p:blipFill>
          <a:blip r:embed="rId3"/>
          <a:stretch>
            <a:fillRect/>
          </a:stretch>
        </p:blipFill>
        <p:spPr>
          <a:xfrm>
            <a:off x="10633" y="0"/>
            <a:ext cx="5489078" cy="5896235"/>
          </a:xfrm>
          <a:prstGeom prst="rect">
            <a:avLst/>
          </a:prstGeom>
        </p:spPr>
      </p:pic>
      <p:pic>
        <p:nvPicPr>
          <p:cNvPr id="8" name="Picture 7">
            <a:extLst>
              <a:ext uri="{FF2B5EF4-FFF2-40B4-BE49-F238E27FC236}">
                <a16:creationId xmlns:a16="http://schemas.microsoft.com/office/drawing/2014/main" id="{9B0BD116-8139-4CBB-B9E0-531AF8187E99}"/>
              </a:ext>
            </a:extLst>
          </p:cNvPr>
          <p:cNvPicPr>
            <a:picLocks noChangeAspect="1"/>
          </p:cNvPicPr>
          <p:nvPr/>
        </p:nvPicPr>
        <p:blipFill>
          <a:blip r:embed="rId4"/>
          <a:stretch>
            <a:fillRect/>
          </a:stretch>
        </p:blipFill>
        <p:spPr>
          <a:xfrm>
            <a:off x="8111188" y="5931125"/>
            <a:ext cx="4080812" cy="1000200"/>
          </a:xfrm>
          <a:prstGeom prst="rect">
            <a:avLst/>
          </a:prstGeom>
        </p:spPr>
      </p:pic>
      <p:sp>
        <p:nvSpPr>
          <p:cNvPr id="7" name="Google Shape;102;p2">
            <a:extLst>
              <a:ext uri="{FF2B5EF4-FFF2-40B4-BE49-F238E27FC236}">
                <a16:creationId xmlns:a16="http://schemas.microsoft.com/office/drawing/2014/main" id="{B6BE10C6-A878-48BB-9E99-BB32B9198D9B}"/>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54110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46166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Cause Analysis</a:t>
            </a:r>
            <a:endParaRPr lang="en-US" dirty="0"/>
          </a:p>
          <a:p>
            <a:endParaRPr lang="en-US" dirty="0"/>
          </a:p>
          <a:p>
            <a:r>
              <a:rPr lang="en-US" sz="1600" dirty="0"/>
              <a:t>At this point in the investigation you’ve gathered information and developed a sequence of events. You have a good mental picture of what happened. Now it’s time to conduct an analysis of each event to determine the surface causes and get down to the root cause(s). </a:t>
            </a:r>
          </a:p>
          <a:p>
            <a:br>
              <a:rPr lang="en-US" sz="1600" dirty="0"/>
            </a:br>
            <a:r>
              <a:rPr lang="en-US" sz="1600" dirty="0"/>
              <a:t>While there are many different methods of analysis to choose from, we will take a quick look at 6 methods in the next slide. Whichever method you choose, you’ll use that as you conduct an:</a:t>
            </a:r>
          </a:p>
          <a:p>
            <a:pPr marL="285750" indent="-285750">
              <a:buFont typeface="Arial" panose="020B0604020202020204" pitchFamily="34" charset="0"/>
              <a:buChar char="•"/>
            </a:pPr>
            <a:r>
              <a:rPr lang="en-US" sz="1600" dirty="0"/>
              <a:t>Injury analysis</a:t>
            </a:r>
          </a:p>
          <a:p>
            <a:pPr marL="285750" indent="-285750" fontAlgn="base">
              <a:buFont typeface="Arial" panose="020B0604020202020204" pitchFamily="34" charset="0"/>
              <a:buChar char="•"/>
            </a:pPr>
            <a:r>
              <a:rPr lang="en-US" sz="1600" dirty="0"/>
              <a:t>Event analysis</a:t>
            </a:r>
          </a:p>
          <a:p>
            <a:pPr marL="285750" indent="-285750" fontAlgn="base">
              <a:buFont typeface="Arial" panose="020B0604020202020204" pitchFamily="34" charset="0"/>
              <a:buChar char="•"/>
            </a:pPr>
            <a:r>
              <a:rPr lang="en-US" sz="1600" dirty="0"/>
              <a:t>System analysis</a:t>
            </a:r>
          </a:p>
          <a:p>
            <a:br>
              <a:rPr lang="en-US" sz="1600" dirty="0"/>
            </a:br>
            <a:r>
              <a:rPr lang="en-US" sz="1600" dirty="0"/>
              <a:t>We will go over injury, event, and system analysis in the next few slides.</a:t>
            </a:r>
          </a:p>
        </p:txBody>
      </p:sp>
      <p:pic>
        <p:nvPicPr>
          <p:cNvPr id="4" name="Picture 3">
            <a:extLst>
              <a:ext uri="{FF2B5EF4-FFF2-40B4-BE49-F238E27FC236}">
                <a16:creationId xmlns:a16="http://schemas.microsoft.com/office/drawing/2014/main" id="{C02A9C50-2A6A-42E4-B725-4EA6808E22AA}"/>
              </a:ext>
            </a:extLst>
          </p:cNvPr>
          <p:cNvPicPr>
            <a:picLocks noChangeAspect="1"/>
          </p:cNvPicPr>
          <p:nvPr/>
        </p:nvPicPr>
        <p:blipFill>
          <a:blip r:embed="rId3"/>
          <a:stretch>
            <a:fillRect/>
          </a:stretch>
        </p:blipFill>
        <p:spPr>
          <a:xfrm>
            <a:off x="10633" y="26138"/>
            <a:ext cx="5466893" cy="5872404"/>
          </a:xfrm>
          <a:prstGeom prst="rect">
            <a:avLst/>
          </a:prstGeom>
        </p:spPr>
      </p:pic>
      <p:pic>
        <p:nvPicPr>
          <p:cNvPr id="9" name="Picture 8">
            <a:extLst>
              <a:ext uri="{FF2B5EF4-FFF2-40B4-BE49-F238E27FC236}">
                <a16:creationId xmlns:a16="http://schemas.microsoft.com/office/drawing/2014/main" id="{2C8B1DB6-44B2-4B73-8EE1-587BCBF93FE3}"/>
              </a:ext>
            </a:extLst>
          </p:cNvPr>
          <p:cNvPicPr>
            <a:picLocks noChangeAspect="1"/>
          </p:cNvPicPr>
          <p:nvPr/>
        </p:nvPicPr>
        <p:blipFill>
          <a:blip r:embed="rId4"/>
          <a:stretch>
            <a:fillRect/>
          </a:stretch>
        </p:blipFill>
        <p:spPr>
          <a:xfrm>
            <a:off x="8111188" y="5931125"/>
            <a:ext cx="4080812" cy="1000200"/>
          </a:xfrm>
          <a:prstGeom prst="rect">
            <a:avLst/>
          </a:prstGeom>
        </p:spPr>
      </p:pic>
      <p:sp>
        <p:nvSpPr>
          <p:cNvPr id="7" name="Google Shape;102;p2">
            <a:extLst>
              <a:ext uri="{FF2B5EF4-FFF2-40B4-BE49-F238E27FC236}">
                <a16:creationId xmlns:a16="http://schemas.microsoft.com/office/drawing/2014/main" id="{BC5FE3D4-85E1-43BF-ACC6-5E0BCA4DC39D}"/>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08908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60149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Analysis Methods</a:t>
            </a:r>
            <a:endParaRPr lang="en-US" dirty="0"/>
          </a:p>
          <a:p>
            <a:endParaRPr lang="en-US" dirty="0"/>
          </a:p>
          <a:p>
            <a:r>
              <a:rPr lang="en-US" sz="1600" dirty="0"/>
              <a:t>A few of the frequently used analysis methods to help you understand the causes of an event include:</a:t>
            </a:r>
          </a:p>
          <a:p>
            <a:pPr marL="285750" indent="-285750" fontAlgn="base">
              <a:buFont typeface="Arial" panose="020B0604020202020204" pitchFamily="34" charset="0"/>
              <a:buChar char="•"/>
            </a:pPr>
            <a:r>
              <a:rPr lang="en-US" sz="1600" dirty="0">
                <a:hlinkClick r:id="rId3"/>
              </a:rPr>
              <a:t>The 5 Whys</a:t>
            </a:r>
            <a:r>
              <a:rPr lang="en-US" sz="1600" baseline="30000" dirty="0"/>
              <a:t>(1)</a:t>
            </a:r>
            <a:r>
              <a:rPr lang="en-US" sz="1600" dirty="0"/>
              <a:t>: Asks why to work through surface causes until the root cause is uncovered. </a:t>
            </a:r>
          </a:p>
          <a:p>
            <a:pPr marL="285750" indent="-285750" fontAlgn="base">
              <a:buFont typeface="Arial" panose="020B0604020202020204" pitchFamily="34" charset="0"/>
              <a:buChar char="•"/>
            </a:pPr>
            <a:r>
              <a:rPr lang="en-US" sz="1600" dirty="0">
                <a:hlinkClick r:id="rId4"/>
              </a:rPr>
              <a:t>Domino Theory</a:t>
            </a:r>
            <a:r>
              <a:rPr lang="en-US" sz="1600" baseline="30000" dirty="0"/>
              <a:t>(2)</a:t>
            </a:r>
            <a:r>
              <a:rPr lang="en-US" sz="1600" dirty="0"/>
              <a:t>: An event-based model used to explain the chain of events that occurred.</a:t>
            </a:r>
          </a:p>
          <a:p>
            <a:pPr marL="285750" indent="-285750" fontAlgn="base">
              <a:buFont typeface="Arial" panose="020B0604020202020204" pitchFamily="34" charset="0"/>
              <a:buChar char="•"/>
            </a:pPr>
            <a:r>
              <a:rPr lang="en-US" sz="1600" dirty="0">
                <a:hlinkClick r:id="rId5"/>
              </a:rPr>
              <a:t>Fishbone/Ishikawa</a:t>
            </a:r>
            <a:r>
              <a:rPr lang="en-US" sz="1600" baseline="30000" dirty="0"/>
              <a:t>(3)</a:t>
            </a:r>
            <a:r>
              <a:rPr lang="en-US" sz="1600" dirty="0"/>
              <a:t>: A diagram that examines a set of categories related to the problem.</a:t>
            </a:r>
          </a:p>
          <a:p>
            <a:pPr marL="285750" indent="-285750" fontAlgn="base">
              <a:buFont typeface="Arial" panose="020B0604020202020204" pitchFamily="34" charset="0"/>
              <a:buChar char="•"/>
            </a:pPr>
            <a:r>
              <a:rPr lang="en-US" sz="1600" dirty="0">
                <a:hlinkClick r:id="rId6"/>
              </a:rPr>
              <a:t>HFACS/Swiss Cheese Model</a:t>
            </a:r>
            <a:r>
              <a:rPr lang="en-US" sz="1600" baseline="30000" dirty="0"/>
              <a:t>(4)</a:t>
            </a:r>
            <a:r>
              <a:rPr lang="en-US" sz="1600" dirty="0"/>
              <a:t>: Takes a systems approach where human error is a symptom of a larger issue and not the actual cause of the accident.</a:t>
            </a:r>
          </a:p>
          <a:p>
            <a:pPr marL="285750" indent="-285750" fontAlgn="base">
              <a:buFont typeface="Arial" panose="020B0604020202020204" pitchFamily="34" charset="0"/>
              <a:buChar char="•"/>
            </a:pPr>
            <a:r>
              <a:rPr lang="en-US" sz="1600" dirty="0">
                <a:hlinkClick r:id="rId7"/>
              </a:rPr>
              <a:t>MEEE</a:t>
            </a:r>
            <a:r>
              <a:rPr lang="en-US" sz="1600" baseline="30000" dirty="0"/>
              <a:t>(5)</a:t>
            </a:r>
            <a:r>
              <a:rPr lang="en-US" sz="1600" dirty="0"/>
              <a:t>: A method to identify problems within the management, employee, equipment, and environment systems. </a:t>
            </a:r>
          </a:p>
          <a:p>
            <a:pPr marL="285750" indent="-285750" fontAlgn="base">
              <a:buFont typeface="Arial" panose="020B0604020202020204" pitchFamily="34" charset="0"/>
              <a:buChar char="•"/>
            </a:pPr>
            <a:r>
              <a:rPr lang="en-US" sz="1600" dirty="0">
                <a:hlinkClick r:id="rId8"/>
              </a:rPr>
              <a:t>Accident Weed</a:t>
            </a:r>
            <a:r>
              <a:rPr lang="en-US" sz="1600" baseline="30000" dirty="0"/>
              <a:t>(6)</a:t>
            </a:r>
            <a:r>
              <a:rPr lang="en-US" sz="1600" dirty="0"/>
              <a:t>: Identifies the direct causes, surface causes and the root cause(s). (Example pictured to the left.)</a:t>
            </a:r>
          </a:p>
          <a:p>
            <a:pPr marL="285750" indent="-285750" fontAlgn="base">
              <a:buFont typeface="Arial" panose="020B0604020202020204" pitchFamily="34" charset="0"/>
              <a:buChar char="•"/>
            </a:pPr>
            <a:endParaRPr lang="en-US" sz="1600" dirty="0"/>
          </a:p>
          <a:p>
            <a:br>
              <a:rPr lang="en-US" sz="1600" dirty="0"/>
            </a:br>
            <a:r>
              <a:rPr lang="en-US" sz="1600" dirty="0"/>
              <a:t>Explore the links provided in the list above to learn more about each method.</a:t>
            </a:r>
          </a:p>
        </p:txBody>
      </p:sp>
      <p:pic>
        <p:nvPicPr>
          <p:cNvPr id="5" name="Picture 4">
            <a:extLst>
              <a:ext uri="{FF2B5EF4-FFF2-40B4-BE49-F238E27FC236}">
                <a16:creationId xmlns:a16="http://schemas.microsoft.com/office/drawing/2014/main" id="{AC8F1F8D-EE3E-434A-BC53-7BA2759D01C5}"/>
              </a:ext>
            </a:extLst>
          </p:cNvPr>
          <p:cNvPicPr>
            <a:picLocks noChangeAspect="1"/>
          </p:cNvPicPr>
          <p:nvPr/>
        </p:nvPicPr>
        <p:blipFill>
          <a:blip r:embed="rId9"/>
          <a:stretch>
            <a:fillRect/>
          </a:stretch>
        </p:blipFill>
        <p:spPr>
          <a:xfrm>
            <a:off x="13433" y="-7061"/>
            <a:ext cx="5515497" cy="5924613"/>
          </a:xfrm>
          <a:prstGeom prst="rect">
            <a:avLst/>
          </a:prstGeom>
        </p:spPr>
      </p:pic>
      <p:pic>
        <p:nvPicPr>
          <p:cNvPr id="10" name="Picture 9">
            <a:extLst>
              <a:ext uri="{FF2B5EF4-FFF2-40B4-BE49-F238E27FC236}">
                <a16:creationId xmlns:a16="http://schemas.microsoft.com/office/drawing/2014/main" id="{64979757-26F5-4A77-8DE9-2F3952287995}"/>
              </a:ext>
            </a:extLst>
          </p:cNvPr>
          <p:cNvPicPr>
            <a:picLocks noChangeAspect="1"/>
          </p:cNvPicPr>
          <p:nvPr/>
        </p:nvPicPr>
        <p:blipFill>
          <a:blip r:embed="rId10"/>
          <a:stretch>
            <a:fillRect/>
          </a:stretch>
        </p:blipFill>
        <p:spPr>
          <a:xfrm>
            <a:off x="8111188" y="5931125"/>
            <a:ext cx="4080812" cy="1000200"/>
          </a:xfrm>
          <a:prstGeom prst="rect">
            <a:avLst/>
          </a:prstGeom>
        </p:spPr>
      </p:pic>
      <p:sp>
        <p:nvSpPr>
          <p:cNvPr id="7" name="Google Shape;102;p2">
            <a:extLst>
              <a:ext uri="{FF2B5EF4-FFF2-40B4-BE49-F238E27FC236}">
                <a16:creationId xmlns:a16="http://schemas.microsoft.com/office/drawing/2014/main" id="{FF57666D-EF8C-42B1-9D23-D249B75931F5}"/>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98243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0336" y="62548"/>
            <a:ext cx="6274351" cy="28930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Injury Analysis</a:t>
            </a:r>
            <a:endParaRPr lang="en-US" dirty="0"/>
          </a:p>
          <a:p>
            <a:endParaRPr lang="en-US" dirty="0"/>
          </a:p>
          <a:p>
            <a:r>
              <a:rPr lang="en-US" sz="1600" dirty="0"/>
              <a:t>Injury analysis is simply identifying the direct cause of the injury. Essentially, that means documenting the part of the body that was injured and the object that came in contact with that body part. A couple of examples include:</a:t>
            </a:r>
            <a:br>
              <a:rPr lang="en-US" sz="1600" dirty="0"/>
            </a:br>
            <a:endParaRPr lang="en-US" sz="1600" dirty="0"/>
          </a:p>
          <a:p>
            <a:pPr marL="285750" indent="-285750" fontAlgn="base">
              <a:buFont typeface="Arial" panose="020B0604020202020204" pitchFamily="34" charset="0"/>
              <a:buChar char="•"/>
            </a:pPr>
            <a:r>
              <a:rPr lang="en-US" sz="1600" dirty="0"/>
              <a:t>Laceration to right forearm resulting from contact with a rotating saw.</a:t>
            </a:r>
          </a:p>
          <a:p>
            <a:pPr marL="285750" indent="-285750" fontAlgn="base">
              <a:buFont typeface="Arial" panose="020B0604020202020204" pitchFamily="34" charset="0"/>
              <a:buChar char="•"/>
            </a:pPr>
            <a:r>
              <a:rPr lang="en-US" sz="1600" dirty="0"/>
              <a:t>Concussion to head by striking against the concrete floor.</a:t>
            </a:r>
          </a:p>
        </p:txBody>
      </p:sp>
      <p:pic>
        <p:nvPicPr>
          <p:cNvPr id="4" name="Picture 3">
            <a:extLst>
              <a:ext uri="{FF2B5EF4-FFF2-40B4-BE49-F238E27FC236}">
                <a16:creationId xmlns:a16="http://schemas.microsoft.com/office/drawing/2014/main" id="{3CC893F1-63BB-484F-8E7E-290885CFD0C0}"/>
              </a:ext>
            </a:extLst>
          </p:cNvPr>
          <p:cNvPicPr>
            <a:picLocks noChangeAspect="1"/>
          </p:cNvPicPr>
          <p:nvPr/>
        </p:nvPicPr>
        <p:blipFill>
          <a:blip r:embed="rId3"/>
          <a:stretch>
            <a:fillRect/>
          </a:stretch>
        </p:blipFill>
        <p:spPr>
          <a:xfrm>
            <a:off x="0" y="0"/>
            <a:ext cx="5503024" cy="5911215"/>
          </a:xfrm>
          <a:prstGeom prst="rect">
            <a:avLst/>
          </a:prstGeom>
        </p:spPr>
      </p:pic>
      <p:pic>
        <p:nvPicPr>
          <p:cNvPr id="10" name="Picture 9">
            <a:extLst>
              <a:ext uri="{FF2B5EF4-FFF2-40B4-BE49-F238E27FC236}">
                <a16:creationId xmlns:a16="http://schemas.microsoft.com/office/drawing/2014/main" id="{1DCD2CCB-34D4-4E44-B23E-55A524E66F47}"/>
              </a:ext>
            </a:extLst>
          </p:cNvPr>
          <p:cNvPicPr>
            <a:picLocks noChangeAspect="1"/>
          </p:cNvPicPr>
          <p:nvPr/>
        </p:nvPicPr>
        <p:blipFill>
          <a:blip r:embed="rId4"/>
          <a:stretch>
            <a:fillRect/>
          </a:stretch>
        </p:blipFill>
        <p:spPr>
          <a:xfrm>
            <a:off x="8111188" y="5931125"/>
            <a:ext cx="4080812" cy="1000200"/>
          </a:xfrm>
          <a:prstGeom prst="rect">
            <a:avLst/>
          </a:prstGeom>
        </p:spPr>
      </p:pic>
      <p:sp>
        <p:nvSpPr>
          <p:cNvPr id="7" name="Google Shape;102;p2">
            <a:extLst>
              <a:ext uri="{FF2B5EF4-FFF2-40B4-BE49-F238E27FC236}">
                <a16:creationId xmlns:a16="http://schemas.microsoft.com/office/drawing/2014/main" id="{3B87ADD7-3BA8-456C-B2FA-8B724CBFB49C}"/>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43968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0336" y="9383"/>
            <a:ext cx="6481664" cy="59631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Event Analysis</a:t>
            </a:r>
            <a:endParaRPr lang="en-US" dirty="0"/>
          </a:p>
          <a:p>
            <a:endParaRPr lang="en-US" sz="1050" dirty="0"/>
          </a:p>
          <a:p>
            <a:r>
              <a:rPr lang="en-US" sz="1500" dirty="0"/>
              <a:t>With this analysis, you will work toward identifying the surface cause(s) </a:t>
            </a:r>
            <a:br>
              <a:rPr lang="en-US" sz="1500" dirty="0"/>
            </a:br>
            <a:r>
              <a:rPr lang="en-US" sz="1500" dirty="0"/>
              <a:t>of the accident by analyzing the event. Unlike injury analysis (arm coming into contact with saw), surface causes are specific unsafe conditions and/or unsafe acts that cause or contribute to the accident.</a:t>
            </a:r>
            <a:br>
              <a:rPr lang="en-US" sz="1500" dirty="0"/>
            </a:br>
            <a:endParaRPr lang="en-US" sz="1500" dirty="0"/>
          </a:p>
          <a:p>
            <a:r>
              <a:rPr lang="en-US" sz="1600" b="1" dirty="0"/>
              <a:t>Unsafe conditions</a:t>
            </a:r>
            <a:r>
              <a:rPr lang="en-US" sz="1600" dirty="0"/>
              <a:t> can involve materials, machinery, chemicals, and people. For example: </a:t>
            </a:r>
            <a:br>
              <a:rPr lang="en-US" sz="1600" dirty="0"/>
            </a:br>
            <a:r>
              <a:rPr lang="en-US" sz="1600" dirty="0"/>
              <a:t>materials not properly stored,</a:t>
            </a:r>
          </a:p>
          <a:p>
            <a:pPr marL="285750" indent="-285750" fontAlgn="base">
              <a:buFont typeface="Arial" panose="020B0604020202020204" pitchFamily="34" charset="0"/>
              <a:buChar char="•"/>
            </a:pPr>
            <a:r>
              <a:rPr lang="en-US" sz="1600" dirty="0"/>
              <a:t>Machinery not regularly maintained, and </a:t>
            </a:r>
          </a:p>
          <a:p>
            <a:pPr marL="285750" indent="-285750" fontAlgn="base">
              <a:buFont typeface="Arial" panose="020B0604020202020204" pitchFamily="34" charset="0"/>
              <a:buChar char="•"/>
            </a:pPr>
            <a:r>
              <a:rPr lang="en-US" sz="1600" dirty="0"/>
              <a:t>People not wearing proper protection. </a:t>
            </a:r>
          </a:p>
          <a:p>
            <a:pPr marL="285750" indent="-285750" fontAlgn="base">
              <a:buFont typeface="Wingdings" panose="05000000000000000000" pitchFamily="2" charset="2"/>
              <a:buChar char="v"/>
            </a:pPr>
            <a:r>
              <a:rPr lang="en-US" sz="1600" i="1" dirty="0"/>
              <a:t>An unguarded saw blade is an unsafe </a:t>
            </a:r>
            <a:r>
              <a:rPr lang="en-US" sz="1600" b="1" i="1" dirty="0"/>
              <a:t>condition</a:t>
            </a:r>
            <a:r>
              <a:rPr lang="en-US" sz="1600" i="1" dirty="0"/>
              <a:t>. </a:t>
            </a:r>
          </a:p>
          <a:p>
            <a:br>
              <a:rPr lang="en-US" sz="1600" dirty="0"/>
            </a:br>
            <a:r>
              <a:rPr lang="en-US" sz="1600" b="1" dirty="0"/>
              <a:t>Unsafe acts</a:t>
            </a:r>
            <a:r>
              <a:rPr lang="en-US" sz="1600" dirty="0"/>
              <a:t> are actions we take or don’t take that increase risk of injury or illness. These could include:</a:t>
            </a:r>
          </a:p>
          <a:p>
            <a:pPr marL="285750" indent="-285750">
              <a:buFont typeface="Arial" panose="020B0604020202020204" pitchFamily="34" charset="0"/>
              <a:buChar char="•"/>
            </a:pPr>
            <a:r>
              <a:rPr lang="en-US" sz="1600" dirty="0"/>
              <a:t>Failing to comply with rules,</a:t>
            </a:r>
          </a:p>
          <a:p>
            <a:pPr marL="285750" indent="-285750" fontAlgn="base">
              <a:buFont typeface="Arial" panose="020B0604020202020204" pitchFamily="34" charset="0"/>
              <a:buChar char="•"/>
            </a:pPr>
            <a:r>
              <a:rPr lang="en-US" sz="1600" dirty="0"/>
              <a:t>Using unsafe methods,</a:t>
            </a:r>
          </a:p>
          <a:p>
            <a:pPr marL="285750" indent="-285750" fontAlgn="base">
              <a:buFont typeface="Arial" panose="020B0604020202020204" pitchFamily="34" charset="0"/>
              <a:buChar char="•"/>
            </a:pPr>
            <a:r>
              <a:rPr lang="en-US" sz="1600" dirty="0"/>
              <a:t>Taking shortcuts,</a:t>
            </a:r>
          </a:p>
          <a:p>
            <a:pPr marL="285750" indent="-285750" fontAlgn="base">
              <a:buFont typeface="Arial" panose="020B0604020202020204" pitchFamily="34" charset="0"/>
              <a:buChar char="•"/>
            </a:pPr>
            <a:r>
              <a:rPr lang="en-US" sz="1600" dirty="0"/>
              <a:t>Horseplay,</a:t>
            </a:r>
          </a:p>
          <a:p>
            <a:pPr marL="285750" indent="-285750" fontAlgn="base">
              <a:buFont typeface="Arial" panose="020B0604020202020204" pitchFamily="34" charset="0"/>
              <a:buChar char="•"/>
            </a:pPr>
            <a:r>
              <a:rPr lang="en-US" sz="1600" dirty="0"/>
              <a:t>Insufficient training, and</a:t>
            </a:r>
          </a:p>
          <a:p>
            <a:pPr marL="285750" indent="-285750" fontAlgn="base">
              <a:buFont typeface="Arial" panose="020B0604020202020204" pitchFamily="34" charset="0"/>
              <a:buChar char="•"/>
            </a:pPr>
            <a:r>
              <a:rPr lang="en-US" sz="1600" dirty="0"/>
              <a:t>Worker stress.</a:t>
            </a:r>
          </a:p>
          <a:p>
            <a:pPr marL="285750" indent="-285750">
              <a:buFont typeface="Wingdings" panose="05000000000000000000" pitchFamily="2" charset="2"/>
              <a:buChar char="v"/>
            </a:pPr>
            <a:r>
              <a:rPr lang="en-US" sz="1600" i="1" dirty="0"/>
              <a:t>Using a saw with an unguarded blade is an unsafe </a:t>
            </a:r>
            <a:r>
              <a:rPr lang="en-US" sz="1600" b="1" i="1" dirty="0"/>
              <a:t>act</a:t>
            </a:r>
            <a:r>
              <a:rPr lang="en-US" sz="1600" i="1" dirty="0"/>
              <a:t>.</a:t>
            </a:r>
            <a:endParaRPr lang="en-US" sz="1600" dirty="0"/>
          </a:p>
        </p:txBody>
      </p:sp>
      <p:pic>
        <p:nvPicPr>
          <p:cNvPr id="10" name="Picture 9">
            <a:extLst>
              <a:ext uri="{FF2B5EF4-FFF2-40B4-BE49-F238E27FC236}">
                <a16:creationId xmlns:a16="http://schemas.microsoft.com/office/drawing/2014/main" id="{1DCD2CCB-34D4-4E44-B23E-55A524E66F47}"/>
              </a:ext>
            </a:extLst>
          </p:cNvPr>
          <p:cNvPicPr>
            <a:picLocks noChangeAspect="1"/>
          </p:cNvPicPr>
          <p:nvPr/>
        </p:nvPicPr>
        <p:blipFill>
          <a:blip r:embed="rId3"/>
          <a:stretch>
            <a:fillRect/>
          </a:stretch>
        </p:blipFill>
        <p:spPr>
          <a:xfrm>
            <a:off x="8111188" y="5931125"/>
            <a:ext cx="4080812" cy="1000200"/>
          </a:xfrm>
          <a:prstGeom prst="rect">
            <a:avLst/>
          </a:prstGeom>
        </p:spPr>
      </p:pic>
      <p:pic>
        <p:nvPicPr>
          <p:cNvPr id="3" name="Picture 2">
            <a:extLst>
              <a:ext uri="{FF2B5EF4-FFF2-40B4-BE49-F238E27FC236}">
                <a16:creationId xmlns:a16="http://schemas.microsoft.com/office/drawing/2014/main" id="{F72F588B-B633-4C56-9A09-BB8FC284F269}"/>
              </a:ext>
            </a:extLst>
          </p:cNvPr>
          <p:cNvPicPr>
            <a:picLocks noChangeAspect="1"/>
          </p:cNvPicPr>
          <p:nvPr/>
        </p:nvPicPr>
        <p:blipFill>
          <a:blip r:embed="rId4"/>
          <a:stretch>
            <a:fillRect/>
          </a:stretch>
        </p:blipFill>
        <p:spPr>
          <a:xfrm>
            <a:off x="0" y="5397"/>
            <a:ext cx="5497033" cy="5904779"/>
          </a:xfrm>
          <a:prstGeom prst="rect">
            <a:avLst/>
          </a:prstGeom>
        </p:spPr>
      </p:pic>
      <p:sp>
        <p:nvSpPr>
          <p:cNvPr id="7" name="Google Shape;102;p2">
            <a:extLst>
              <a:ext uri="{FF2B5EF4-FFF2-40B4-BE49-F238E27FC236}">
                <a16:creationId xmlns:a16="http://schemas.microsoft.com/office/drawing/2014/main" id="{B7926116-EEC1-4C4F-B57A-5FE206BA815F}"/>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98261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0336" y="62548"/>
            <a:ext cx="6274351" cy="41241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Surface Causes</a:t>
            </a:r>
            <a:endParaRPr lang="en-US" dirty="0"/>
          </a:p>
          <a:p>
            <a:endParaRPr lang="en-US" dirty="0"/>
          </a:p>
          <a:p>
            <a:r>
              <a:rPr lang="en-US" sz="1600" dirty="0"/>
              <a:t>Look at the surface cause(s) you identified from going through your chosen analysis method to determine if there are other contributing surface causes.</a:t>
            </a:r>
          </a:p>
          <a:p>
            <a:br>
              <a:rPr lang="en-US" sz="1600" dirty="0"/>
            </a:br>
            <a:r>
              <a:rPr lang="en-US" sz="1600" dirty="0"/>
              <a:t>Back to our example of the saw blade, the laceration by the rotating saw blade was the direct cause of the injury; therefore, the unguarded saw blade was the initial surface cause. A contributing surface cause could be that the supervisor was not performing scheduled safety inspections or that the worker was not properly trained on how to use the saw.</a:t>
            </a:r>
          </a:p>
          <a:p>
            <a:br>
              <a:rPr lang="en-US" sz="1600" dirty="0"/>
            </a:br>
            <a:r>
              <a:rPr lang="en-US" sz="1600" dirty="0"/>
              <a:t>From that, you may identify other causes by determining that safety inspections and equipment safety training are inconsistent.</a:t>
            </a:r>
          </a:p>
        </p:txBody>
      </p:sp>
      <p:pic>
        <p:nvPicPr>
          <p:cNvPr id="10" name="Picture 9">
            <a:extLst>
              <a:ext uri="{FF2B5EF4-FFF2-40B4-BE49-F238E27FC236}">
                <a16:creationId xmlns:a16="http://schemas.microsoft.com/office/drawing/2014/main" id="{1DCD2CCB-34D4-4E44-B23E-55A524E66F47}"/>
              </a:ext>
            </a:extLst>
          </p:cNvPr>
          <p:cNvPicPr>
            <a:picLocks noChangeAspect="1"/>
          </p:cNvPicPr>
          <p:nvPr/>
        </p:nvPicPr>
        <p:blipFill>
          <a:blip r:embed="rId3"/>
          <a:stretch>
            <a:fillRect/>
          </a:stretch>
        </p:blipFill>
        <p:spPr>
          <a:xfrm>
            <a:off x="8111188" y="5931125"/>
            <a:ext cx="4080812" cy="1000200"/>
          </a:xfrm>
          <a:prstGeom prst="rect">
            <a:avLst/>
          </a:prstGeom>
        </p:spPr>
      </p:pic>
      <p:pic>
        <p:nvPicPr>
          <p:cNvPr id="3" name="Picture 2">
            <a:extLst>
              <a:ext uri="{FF2B5EF4-FFF2-40B4-BE49-F238E27FC236}">
                <a16:creationId xmlns:a16="http://schemas.microsoft.com/office/drawing/2014/main" id="{CD78514B-60DD-49A3-87C0-8D3E6C2AD088}"/>
              </a:ext>
            </a:extLst>
          </p:cNvPr>
          <p:cNvPicPr>
            <a:picLocks noChangeAspect="1"/>
          </p:cNvPicPr>
          <p:nvPr/>
        </p:nvPicPr>
        <p:blipFill>
          <a:blip r:embed="rId4"/>
          <a:stretch>
            <a:fillRect/>
          </a:stretch>
        </p:blipFill>
        <p:spPr>
          <a:xfrm>
            <a:off x="1" y="-15920"/>
            <a:ext cx="5518297" cy="5927621"/>
          </a:xfrm>
          <a:prstGeom prst="rect">
            <a:avLst/>
          </a:prstGeom>
        </p:spPr>
      </p:pic>
      <p:sp>
        <p:nvSpPr>
          <p:cNvPr id="7" name="Google Shape;102;p2">
            <a:extLst>
              <a:ext uri="{FF2B5EF4-FFF2-40B4-BE49-F238E27FC236}">
                <a16:creationId xmlns:a16="http://schemas.microsoft.com/office/drawing/2014/main" id="{3686A784-492C-4652-B35F-B054DCA6F4EC}"/>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3359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60016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Oregon Rules</a:t>
            </a: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1600" dirty="0"/>
              <a:t>There are several rules about accident investigation that apply to this training: </a:t>
            </a:r>
          </a:p>
          <a:p>
            <a:pPr marL="285750" indent="-285750" fontAlgn="base">
              <a:buFont typeface="Arial" panose="020B0604020202020204" pitchFamily="34" charset="0"/>
              <a:buChar char="•"/>
            </a:pPr>
            <a:r>
              <a:rPr lang="en-US" sz="1600" dirty="0"/>
              <a:t>The Oregon Safe Employment Act </a:t>
            </a:r>
            <a:r>
              <a:rPr lang="en-US" sz="1600" dirty="0">
                <a:hlinkClick r:id="rId3"/>
              </a:rPr>
              <a:t>ORS 654.182 and .176</a:t>
            </a:r>
            <a:r>
              <a:rPr lang="en-US" sz="1600" baseline="30000" dirty="0"/>
              <a:t>(2)</a:t>
            </a:r>
            <a:r>
              <a:rPr lang="en-US" sz="1600" dirty="0"/>
              <a:t> requires safety committees to: (B) Establish procedures for investigating all safety incidents, accidents, illnesses and deaths.</a:t>
            </a:r>
          </a:p>
          <a:p>
            <a:pPr marL="285750" indent="-285750" fontAlgn="base">
              <a:buFont typeface="Arial" panose="020B0604020202020204" pitchFamily="34" charset="0"/>
              <a:buChar char="•"/>
            </a:pPr>
            <a:r>
              <a:rPr lang="en-US" sz="1600" dirty="0">
                <a:hlinkClick r:id="rId4"/>
              </a:rPr>
              <a:t>OAR 437-001-0760</a:t>
            </a:r>
            <a:r>
              <a:rPr lang="en-US" sz="1600" dirty="0"/>
              <a:t> </a:t>
            </a:r>
            <a:r>
              <a:rPr lang="en-US" sz="1600" baseline="30000" dirty="0"/>
              <a:t>(3)</a:t>
            </a:r>
            <a:r>
              <a:rPr lang="en-US" sz="1600" dirty="0"/>
              <a:t>: (3) Investigations of Injuries. (a) Each employer must investigate… every lost time injury that workers suffer… to determine the means that should be taken to prevent recurrence.</a:t>
            </a:r>
          </a:p>
          <a:p>
            <a:pPr marL="285750" indent="-285750" fontAlgn="base">
              <a:buFont typeface="Arial" panose="020B0604020202020204" pitchFamily="34" charset="0"/>
              <a:buChar char="•"/>
            </a:pPr>
            <a:r>
              <a:rPr lang="en-US" sz="1600" dirty="0">
                <a:hlinkClick r:id="rId5"/>
              </a:rPr>
              <a:t>OAR 437-001-0765</a:t>
            </a:r>
            <a:r>
              <a:rPr lang="en-US" sz="1600" baseline="30000" dirty="0"/>
              <a:t>(4)</a:t>
            </a:r>
            <a:r>
              <a:rPr lang="en-US" sz="1600" dirty="0"/>
              <a:t>: (4) …safety committee members must: Have training in the principles of accident and incident investigations for use in evaluating those events.</a:t>
            </a:r>
            <a:br>
              <a:rPr lang="en-US" sz="1600" dirty="0"/>
            </a:br>
            <a:r>
              <a:rPr lang="en-US" sz="1600" dirty="0"/>
              <a:t>(8) Your safety committee must adopt accident investigation procedures that will identify and correct hazards; and evaluate all accident and incident investigations and make recommendations for ways to prevent similar events from occurring.</a:t>
            </a:r>
          </a:p>
          <a:p>
            <a:pPr marL="285750" indent="-285750">
              <a:buFont typeface="Arial" panose="020B0604020202020204" pitchFamily="34" charset="0"/>
              <a:buChar char="•"/>
            </a:pPr>
            <a:r>
              <a:rPr lang="en-US" sz="1600" dirty="0">
                <a:hlinkClick r:id="rId6"/>
              </a:rPr>
              <a:t>OAR 437-001-0053</a:t>
            </a:r>
            <a:r>
              <a:rPr lang="en-US" sz="1600" baseline="30000" dirty="0"/>
              <a:t>(5)</a:t>
            </a:r>
            <a:r>
              <a:rPr lang="en-US" sz="1600" dirty="0"/>
              <a:t>: employers must preserve the physical evidence and not disturb the accident scene. </a:t>
            </a:r>
          </a:p>
        </p:txBody>
      </p:sp>
      <p:pic>
        <p:nvPicPr>
          <p:cNvPr id="5" name="Picture 4">
            <a:extLst>
              <a:ext uri="{FF2B5EF4-FFF2-40B4-BE49-F238E27FC236}">
                <a16:creationId xmlns:a16="http://schemas.microsoft.com/office/drawing/2014/main" id="{2150B898-E08E-4D0D-A55E-BAC571CE5BE9}"/>
              </a:ext>
            </a:extLst>
          </p:cNvPr>
          <p:cNvPicPr>
            <a:picLocks noChangeAspect="1"/>
          </p:cNvPicPr>
          <p:nvPr/>
        </p:nvPicPr>
        <p:blipFill>
          <a:blip r:embed="rId7"/>
          <a:stretch>
            <a:fillRect/>
          </a:stretch>
        </p:blipFill>
        <p:spPr>
          <a:xfrm>
            <a:off x="11819" y="0"/>
            <a:ext cx="5498824" cy="5906704"/>
          </a:xfrm>
          <a:prstGeom prst="rect">
            <a:avLst/>
          </a:prstGeom>
        </p:spPr>
      </p:pic>
      <p:pic>
        <p:nvPicPr>
          <p:cNvPr id="7" name="Picture 6">
            <a:extLst>
              <a:ext uri="{FF2B5EF4-FFF2-40B4-BE49-F238E27FC236}">
                <a16:creationId xmlns:a16="http://schemas.microsoft.com/office/drawing/2014/main" id="{8E3936A6-A280-443D-9D95-C02BC0D0333F}"/>
              </a:ext>
            </a:extLst>
          </p:cNvPr>
          <p:cNvPicPr>
            <a:picLocks noChangeAspect="1"/>
          </p:cNvPicPr>
          <p:nvPr/>
        </p:nvPicPr>
        <p:blipFill>
          <a:blip r:embed="rId8"/>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7B860E19-25CC-4119-82C2-1AFFAAF28CD5}"/>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99750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0336" y="62548"/>
            <a:ext cx="6274351" cy="51090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System Analysis</a:t>
            </a:r>
            <a:endParaRPr lang="en-US" dirty="0"/>
          </a:p>
          <a:p>
            <a:endParaRPr lang="en-US" dirty="0"/>
          </a:p>
          <a:p>
            <a:r>
              <a:rPr lang="en-US" sz="1600" dirty="0"/>
              <a:t>During the analysis, when you have identified inadequate policies, programs, plans, processes and procedures, you have arrived at the root causes of an accident. Root causes are the underlying safety system weaknesses that contribute to the existence of unsafe conditions and unsafe actions that are the surface causes of an accident.</a:t>
            </a:r>
          </a:p>
          <a:p>
            <a:br>
              <a:rPr lang="en-US" sz="1600" dirty="0"/>
            </a:br>
            <a:r>
              <a:rPr lang="en-US" sz="1600" dirty="0"/>
              <a:t>Underlying safety system weaknesses (root causes) come in two forms:</a:t>
            </a:r>
          </a:p>
          <a:p>
            <a:pPr fontAlgn="base"/>
            <a:br>
              <a:rPr lang="en-US" sz="1600" dirty="0"/>
            </a:br>
            <a:r>
              <a:rPr lang="en-US" sz="1600" dirty="0"/>
              <a:t>1) </a:t>
            </a:r>
            <a:r>
              <a:rPr lang="en-US" sz="1600" b="1" i="1" dirty="0"/>
              <a:t>Design </a:t>
            </a:r>
            <a:r>
              <a:rPr lang="en-US" sz="1600" dirty="0"/>
              <a:t>root causes: inadequate planning and design of the safety system, such as poorly written or incomplete safety policies and procedures.</a:t>
            </a:r>
          </a:p>
          <a:p>
            <a:br>
              <a:rPr lang="en-US" sz="1600" dirty="0"/>
            </a:br>
            <a:r>
              <a:rPr lang="en-US" sz="1600" dirty="0"/>
              <a:t>2) </a:t>
            </a:r>
            <a:r>
              <a:rPr lang="en-US" sz="1600" b="1" i="1" dirty="0"/>
              <a:t>Implementation </a:t>
            </a:r>
            <a:r>
              <a:rPr lang="en-US" sz="1600" dirty="0"/>
              <a:t>root causes: inadequate implementation of the safety system, such as failure to effectively carry out safety policies.</a:t>
            </a:r>
          </a:p>
        </p:txBody>
      </p:sp>
      <p:pic>
        <p:nvPicPr>
          <p:cNvPr id="10" name="Picture 9">
            <a:extLst>
              <a:ext uri="{FF2B5EF4-FFF2-40B4-BE49-F238E27FC236}">
                <a16:creationId xmlns:a16="http://schemas.microsoft.com/office/drawing/2014/main" id="{1DCD2CCB-34D4-4E44-B23E-55A524E66F47}"/>
              </a:ext>
            </a:extLst>
          </p:cNvPr>
          <p:cNvPicPr>
            <a:picLocks noChangeAspect="1"/>
          </p:cNvPicPr>
          <p:nvPr/>
        </p:nvPicPr>
        <p:blipFill>
          <a:blip r:embed="rId3"/>
          <a:stretch>
            <a:fillRect/>
          </a:stretch>
        </p:blipFill>
        <p:spPr>
          <a:xfrm>
            <a:off x="8111188" y="5931125"/>
            <a:ext cx="4080812" cy="1000200"/>
          </a:xfrm>
          <a:prstGeom prst="rect">
            <a:avLst/>
          </a:prstGeom>
        </p:spPr>
      </p:pic>
      <p:pic>
        <p:nvPicPr>
          <p:cNvPr id="6" name="Picture 5">
            <a:extLst>
              <a:ext uri="{FF2B5EF4-FFF2-40B4-BE49-F238E27FC236}">
                <a16:creationId xmlns:a16="http://schemas.microsoft.com/office/drawing/2014/main" id="{757FFF7C-C646-4386-9FF7-D362878A650F}"/>
              </a:ext>
            </a:extLst>
          </p:cNvPr>
          <p:cNvPicPr>
            <a:picLocks noChangeAspect="1"/>
          </p:cNvPicPr>
          <p:nvPr/>
        </p:nvPicPr>
        <p:blipFill>
          <a:blip r:embed="rId4"/>
          <a:stretch>
            <a:fillRect/>
          </a:stretch>
        </p:blipFill>
        <p:spPr>
          <a:xfrm>
            <a:off x="6384" y="62547"/>
            <a:ext cx="5443829" cy="5847629"/>
          </a:xfrm>
          <a:prstGeom prst="rect">
            <a:avLst/>
          </a:prstGeom>
        </p:spPr>
      </p:pic>
      <p:sp>
        <p:nvSpPr>
          <p:cNvPr id="7" name="Google Shape;102;p2">
            <a:extLst>
              <a:ext uri="{FF2B5EF4-FFF2-40B4-BE49-F238E27FC236}">
                <a16:creationId xmlns:a16="http://schemas.microsoft.com/office/drawing/2014/main" id="{E634824F-216A-45A1-9108-FF9F9BCF234B}"/>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78902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0336" y="30649"/>
            <a:ext cx="6378883" cy="60785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900" b="0" i="0" u="sng" strike="noStrike" cap="none" dirty="0">
                <a:solidFill>
                  <a:schemeClr val="dk1"/>
                </a:solidFill>
                <a:latin typeface="+mj-lt"/>
                <a:ea typeface="Calibri"/>
                <a:cs typeface="Calibri"/>
                <a:sym typeface="Calibri"/>
              </a:rPr>
              <a:t>Accident Analysis Example</a:t>
            </a:r>
            <a:endParaRPr lang="en-US" sz="3900" dirty="0"/>
          </a:p>
          <a:p>
            <a:endParaRPr lang="en-US" sz="1100" dirty="0"/>
          </a:p>
          <a:p>
            <a:r>
              <a:rPr lang="en-US" sz="1600" dirty="0"/>
              <a:t>Accident: a worker suffers a right-forearm cut from a rotating saw blade.</a:t>
            </a:r>
            <a:br>
              <a:rPr lang="en-US" sz="1600" dirty="0"/>
            </a:br>
            <a:endParaRPr lang="en-US" sz="1100" dirty="0"/>
          </a:p>
          <a:p>
            <a:r>
              <a:rPr lang="en-US" sz="1600" b="1" dirty="0"/>
              <a:t>Surface causes:</a:t>
            </a:r>
            <a:endParaRPr lang="en-US" sz="1600" dirty="0"/>
          </a:p>
          <a:p>
            <a:pPr fontAlgn="base"/>
            <a:r>
              <a:rPr lang="en-US" sz="1600" dirty="0"/>
              <a:t>1) The rotating saw blade was unguarded.</a:t>
            </a:r>
          </a:p>
          <a:p>
            <a:pPr fontAlgn="base"/>
            <a:r>
              <a:rPr lang="en-US" sz="1600" dirty="0"/>
              <a:t>2) The supervisor was not performing scheduled safety inspections.</a:t>
            </a:r>
          </a:p>
          <a:p>
            <a:pPr fontAlgn="base"/>
            <a:r>
              <a:rPr lang="en-US" sz="1600" dirty="0"/>
              <a:t>3) The safety inspections are inconsistent.</a:t>
            </a:r>
          </a:p>
          <a:p>
            <a:br>
              <a:rPr lang="en-US" sz="1100" dirty="0"/>
            </a:br>
            <a:r>
              <a:rPr lang="en-US" sz="1600" b="1" dirty="0"/>
              <a:t>Root causes: </a:t>
            </a:r>
            <a:endParaRPr lang="en-US" sz="1600" dirty="0"/>
          </a:p>
          <a:p>
            <a:pPr fontAlgn="base"/>
            <a:r>
              <a:rPr lang="en-US" sz="1600" dirty="0"/>
              <a:t>1) There are no policies requiring rotating saws to be guarded.</a:t>
            </a:r>
          </a:p>
          <a:p>
            <a:pPr fontAlgn="base"/>
            <a:r>
              <a:rPr lang="en-US" sz="1600" dirty="0"/>
              <a:t>2) There are no safety training requirements addressing working with saws. </a:t>
            </a:r>
          </a:p>
          <a:p>
            <a:br>
              <a:rPr lang="en-US" sz="1100" dirty="0"/>
            </a:br>
            <a:r>
              <a:rPr lang="en-US" sz="1600" dirty="0"/>
              <a:t>In this example, it is easy to place blame, but that would not ensure the accident isn’t repeated. However, fixing the safety system by implementing a policy requiring guards and adding the guards to the saws, would help prevent this accident in the future. </a:t>
            </a:r>
          </a:p>
          <a:p>
            <a:br>
              <a:rPr lang="en-US" sz="1100" dirty="0"/>
            </a:br>
            <a:r>
              <a:rPr lang="en-US" sz="1600" dirty="0"/>
              <a:t>Furthermore, providing safety training to all workers using the saws and rewriting the inspection policy to include who should be performing safety inspections and when they should be performed will help prevent future accidents as well.</a:t>
            </a:r>
          </a:p>
        </p:txBody>
      </p:sp>
      <p:pic>
        <p:nvPicPr>
          <p:cNvPr id="10" name="Picture 9">
            <a:extLst>
              <a:ext uri="{FF2B5EF4-FFF2-40B4-BE49-F238E27FC236}">
                <a16:creationId xmlns:a16="http://schemas.microsoft.com/office/drawing/2014/main" id="{1DCD2CCB-34D4-4E44-B23E-55A524E66F47}"/>
              </a:ext>
            </a:extLst>
          </p:cNvPr>
          <p:cNvPicPr>
            <a:picLocks noChangeAspect="1"/>
          </p:cNvPicPr>
          <p:nvPr/>
        </p:nvPicPr>
        <p:blipFill>
          <a:blip r:embed="rId3"/>
          <a:stretch>
            <a:fillRect/>
          </a:stretch>
        </p:blipFill>
        <p:spPr>
          <a:xfrm>
            <a:off x="8111188" y="5931125"/>
            <a:ext cx="4080812" cy="1000200"/>
          </a:xfrm>
          <a:prstGeom prst="rect">
            <a:avLst/>
          </a:prstGeom>
        </p:spPr>
      </p:pic>
      <p:pic>
        <p:nvPicPr>
          <p:cNvPr id="3" name="Picture 2">
            <a:extLst>
              <a:ext uri="{FF2B5EF4-FFF2-40B4-BE49-F238E27FC236}">
                <a16:creationId xmlns:a16="http://schemas.microsoft.com/office/drawing/2014/main" id="{6D305DB6-0B7F-40D9-A858-E7A11310CE74}"/>
              </a:ext>
            </a:extLst>
          </p:cNvPr>
          <p:cNvPicPr>
            <a:picLocks noChangeAspect="1"/>
          </p:cNvPicPr>
          <p:nvPr/>
        </p:nvPicPr>
        <p:blipFill>
          <a:blip r:embed="rId4"/>
          <a:stretch>
            <a:fillRect/>
          </a:stretch>
        </p:blipFill>
        <p:spPr>
          <a:xfrm>
            <a:off x="10632" y="-5744"/>
            <a:ext cx="5507666" cy="5916202"/>
          </a:xfrm>
          <a:prstGeom prst="rect">
            <a:avLst/>
          </a:prstGeom>
        </p:spPr>
      </p:pic>
      <p:sp>
        <p:nvSpPr>
          <p:cNvPr id="7" name="Google Shape;102;p2">
            <a:extLst>
              <a:ext uri="{FF2B5EF4-FFF2-40B4-BE49-F238E27FC236}">
                <a16:creationId xmlns:a16="http://schemas.microsoft.com/office/drawing/2014/main" id="{A1B2A2CD-4797-48AB-A72A-4620489AFEF8}"/>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76110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0336" y="62548"/>
            <a:ext cx="6274351"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Practice!</a:t>
            </a:r>
            <a:endParaRPr lang="en-US" dirty="0"/>
          </a:p>
          <a:p>
            <a:endParaRPr lang="en-US" dirty="0"/>
          </a:p>
          <a:p>
            <a:r>
              <a:rPr lang="en-US" sz="1600" dirty="0"/>
              <a:t>It is time to put your knowledge into practice! The same accident video you watched in Module 1 is shown on the next slide. Since this is just practice and you don’t get to talk to the people involved in the accident, use your imagination to fill in the missing information.</a:t>
            </a:r>
            <a:br>
              <a:rPr lang="en-US" sz="1600" dirty="0"/>
            </a:br>
            <a:endParaRPr lang="en-US" sz="1600" dirty="0"/>
          </a:p>
          <a:p>
            <a:pPr marL="285750" indent="-285750" fontAlgn="base">
              <a:buFont typeface="Arial" panose="020B0604020202020204" pitchFamily="34" charset="0"/>
              <a:buChar char="•"/>
            </a:pPr>
            <a:r>
              <a:rPr lang="en-US" sz="1600" dirty="0"/>
              <a:t>Write down a sequence of events for the accident scene.</a:t>
            </a:r>
          </a:p>
          <a:p>
            <a:pPr marL="285750" indent="-285750" fontAlgn="base">
              <a:buFont typeface="Arial" panose="020B0604020202020204" pitchFamily="34" charset="0"/>
              <a:buChar char="•"/>
            </a:pPr>
            <a:r>
              <a:rPr lang="en-US" sz="1600" dirty="0"/>
              <a:t>Conduct an analysis for the injury, the event, and the system to establish surface and root causes of the accident.</a:t>
            </a:r>
          </a:p>
        </p:txBody>
      </p:sp>
      <p:pic>
        <p:nvPicPr>
          <p:cNvPr id="10" name="Picture 9">
            <a:extLst>
              <a:ext uri="{FF2B5EF4-FFF2-40B4-BE49-F238E27FC236}">
                <a16:creationId xmlns:a16="http://schemas.microsoft.com/office/drawing/2014/main" id="{1DCD2CCB-34D4-4E44-B23E-55A524E66F47}"/>
              </a:ext>
            </a:extLst>
          </p:cNvPr>
          <p:cNvPicPr>
            <a:picLocks noChangeAspect="1"/>
          </p:cNvPicPr>
          <p:nvPr/>
        </p:nvPicPr>
        <p:blipFill>
          <a:blip r:embed="rId3"/>
          <a:stretch>
            <a:fillRect/>
          </a:stretch>
        </p:blipFill>
        <p:spPr>
          <a:xfrm>
            <a:off x="8111188" y="5931125"/>
            <a:ext cx="4080812" cy="1000200"/>
          </a:xfrm>
          <a:prstGeom prst="rect">
            <a:avLst/>
          </a:prstGeom>
        </p:spPr>
      </p:pic>
      <p:pic>
        <p:nvPicPr>
          <p:cNvPr id="4" name="Picture 3">
            <a:extLst>
              <a:ext uri="{FF2B5EF4-FFF2-40B4-BE49-F238E27FC236}">
                <a16:creationId xmlns:a16="http://schemas.microsoft.com/office/drawing/2014/main" id="{76D3579F-F125-41AC-96A6-4E8491FDBC88}"/>
              </a:ext>
            </a:extLst>
          </p:cNvPr>
          <p:cNvPicPr>
            <a:picLocks noChangeAspect="1"/>
          </p:cNvPicPr>
          <p:nvPr/>
        </p:nvPicPr>
        <p:blipFill>
          <a:blip r:embed="rId4"/>
          <a:stretch>
            <a:fillRect/>
          </a:stretch>
        </p:blipFill>
        <p:spPr>
          <a:xfrm>
            <a:off x="0" y="18376"/>
            <a:ext cx="5484951" cy="5891801"/>
          </a:xfrm>
          <a:prstGeom prst="rect">
            <a:avLst/>
          </a:prstGeom>
        </p:spPr>
      </p:pic>
      <p:sp>
        <p:nvSpPr>
          <p:cNvPr id="7" name="Google Shape;102;p2">
            <a:extLst>
              <a:ext uri="{FF2B5EF4-FFF2-40B4-BE49-F238E27FC236}">
                <a16:creationId xmlns:a16="http://schemas.microsoft.com/office/drawing/2014/main" id="{F9D70549-7422-4FED-AD9B-22FF2C5DC2B5}"/>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33501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4786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Lst>
          </p:cNvPr>
          <p:cNvSpPr/>
          <p:nvPr/>
        </p:nvSpPr>
        <p:spPr>
          <a:xfrm>
            <a:off x="0" y="-73152"/>
            <a:ext cx="12192000" cy="594507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2"/>
          <p:cNvSpPr txBox="1"/>
          <p:nvPr/>
        </p:nvSpPr>
        <p:spPr>
          <a:xfrm>
            <a:off x="2743200" y="2531200"/>
            <a:ext cx="657096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0" i="0" strike="noStrike" cap="none" dirty="0">
                <a:solidFill>
                  <a:schemeClr val="bg1"/>
                </a:solidFill>
                <a:latin typeface="+mj-lt"/>
                <a:ea typeface="Calibri"/>
                <a:cs typeface="Calibri"/>
                <a:sym typeface="Calibri"/>
              </a:rPr>
              <a:t>Video: </a:t>
            </a:r>
            <a:r>
              <a:rPr lang="en-US" sz="4400" b="0" i="0" u="sng" strike="noStrike" cap="none" dirty="0">
                <a:solidFill>
                  <a:schemeClr val="bg1"/>
                </a:solidFill>
                <a:latin typeface="+mj-lt"/>
                <a:ea typeface="Calibri"/>
                <a:cs typeface="Calibri"/>
                <a:sym typeface="Calibri"/>
                <a:hlinkClick r:id="rId3"/>
              </a:rPr>
              <a:t>Accident Example</a:t>
            </a:r>
            <a:endParaRPr lang="en-US" sz="4400" dirty="0">
              <a:solidFill>
                <a:schemeClr val="bg1"/>
              </a:solidFill>
              <a:latin typeface="+mj-lt"/>
            </a:endParaRPr>
          </a:p>
        </p:txBody>
      </p:sp>
      <p:pic>
        <p:nvPicPr>
          <p:cNvPr id="8" name="Picture 7">
            <a:extLst>
              <a:ext uri="{FF2B5EF4-FFF2-40B4-BE49-F238E27FC236}">
                <a16:creationId xmlns:a16="http://schemas.microsoft.com/office/drawing/2014/main" id="{88D27237-4D38-44DE-800E-8C0EEEF0E7E3}"/>
              </a:ext>
            </a:extLst>
          </p:cNvPr>
          <p:cNvPicPr>
            <a:picLocks noChangeAspect="1"/>
          </p:cNvPicPr>
          <p:nvPr/>
        </p:nvPicPr>
        <p:blipFill>
          <a:blip r:embed="rId4"/>
          <a:stretch>
            <a:fillRect/>
          </a:stretch>
        </p:blipFill>
        <p:spPr>
          <a:xfrm>
            <a:off x="8111188" y="5846061"/>
            <a:ext cx="4080812" cy="1000200"/>
          </a:xfrm>
          <a:prstGeom prst="rect">
            <a:avLst/>
          </a:prstGeom>
        </p:spPr>
      </p:pic>
      <p:sp>
        <p:nvSpPr>
          <p:cNvPr id="7" name="Google Shape;102;p2">
            <a:extLst>
              <a:ext uri="{FF2B5EF4-FFF2-40B4-BE49-F238E27FC236}">
                <a16:creationId xmlns:a16="http://schemas.microsoft.com/office/drawing/2014/main" id="{81F0FF8E-43DA-49AA-9E82-1B97F769911C}"/>
              </a:ext>
            </a:extLst>
          </p:cNvPr>
          <p:cNvSpPr txBox="1"/>
          <p:nvPr/>
        </p:nvSpPr>
        <p:spPr>
          <a:xfrm>
            <a:off x="202630" y="589999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79254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0336" y="62548"/>
            <a:ext cx="6274351" cy="43703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Overview</a:t>
            </a:r>
            <a:endParaRPr lang="en-US" dirty="0"/>
          </a:p>
          <a:p>
            <a:endParaRPr lang="en-US" dirty="0"/>
          </a:p>
          <a:p>
            <a:r>
              <a:rPr lang="en-US" sz="1600" dirty="0"/>
              <a:t>Congratulations, you’ve completed Module 2! In this module, we learned about analyzing the events of an accident by first developing the sequence of events and then determining the causes. We worked through an analysis of injuries, the event, and the safety system to help identify the surface and root causes of the accident. We learned that getting to the root cause(s) of an accident will help to identify system weaknesses; and by fixing them, we can provide a better working environment for everyone by preventing accidents! And finally, you practiced applying your knowledge with the recorded accident.</a:t>
            </a:r>
          </a:p>
          <a:p>
            <a:r>
              <a:rPr lang="en-US" sz="1600" dirty="0"/>
              <a:t> </a:t>
            </a:r>
          </a:p>
          <a:p>
            <a:r>
              <a:rPr lang="en-US" sz="1600" dirty="0"/>
              <a:t>Now, it’s time to learn about making recommendations and using the information we have gathered and analyzed to write a report! Please click the arrow on the right to continue to module 3.</a:t>
            </a:r>
          </a:p>
        </p:txBody>
      </p:sp>
      <p:pic>
        <p:nvPicPr>
          <p:cNvPr id="10" name="Picture 9">
            <a:extLst>
              <a:ext uri="{FF2B5EF4-FFF2-40B4-BE49-F238E27FC236}">
                <a16:creationId xmlns:a16="http://schemas.microsoft.com/office/drawing/2014/main" id="{1DCD2CCB-34D4-4E44-B23E-55A524E66F47}"/>
              </a:ext>
            </a:extLst>
          </p:cNvPr>
          <p:cNvPicPr>
            <a:picLocks noChangeAspect="1"/>
          </p:cNvPicPr>
          <p:nvPr/>
        </p:nvPicPr>
        <p:blipFill>
          <a:blip r:embed="rId3"/>
          <a:stretch>
            <a:fillRect/>
          </a:stretch>
        </p:blipFill>
        <p:spPr>
          <a:xfrm>
            <a:off x="8111188" y="5931125"/>
            <a:ext cx="4080812" cy="1000200"/>
          </a:xfrm>
          <a:prstGeom prst="rect">
            <a:avLst/>
          </a:prstGeom>
        </p:spPr>
      </p:pic>
      <p:pic>
        <p:nvPicPr>
          <p:cNvPr id="3" name="Picture 2">
            <a:extLst>
              <a:ext uri="{FF2B5EF4-FFF2-40B4-BE49-F238E27FC236}">
                <a16:creationId xmlns:a16="http://schemas.microsoft.com/office/drawing/2014/main" id="{D817C892-12D8-4D15-8A5F-229B2A028DBB}"/>
              </a:ext>
            </a:extLst>
          </p:cNvPr>
          <p:cNvPicPr>
            <a:picLocks noChangeAspect="1"/>
          </p:cNvPicPr>
          <p:nvPr/>
        </p:nvPicPr>
        <p:blipFill>
          <a:blip r:embed="rId4"/>
          <a:stretch>
            <a:fillRect/>
          </a:stretch>
        </p:blipFill>
        <p:spPr>
          <a:xfrm>
            <a:off x="10634" y="17583"/>
            <a:ext cx="5485392" cy="5892275"/>
          </a:xfrm>
          <a:prstGeom prst="rect">
            <a:avLst/>
          </a:prstGeom>
        </p:spPr>
      </p:pic>
      <p:sp>
        <p:nvSpPr>
          <p:cNvPr id="7" name="Google Shape;102;p2">
            <a:extLst>
              <a:ext uri="{FF2B5EF4-FFF2-40B4-BE49-F238E27FC236}">
                <a16:creationId xmlns:a16="http://schemas.microsoft.com/office/drawing/2014/main" id="{1F429A0A-811F-457B-B7F8-FDDB63674434}"/>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06937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4800" u="sng" dirty="0">
                <a:solidFill>
                  <a:schemeClr val="dk1"/>
                </a:solidFill>
                <a:latin typeface="+mj-lt"/>
                <a:ea typeface="Calibri"/>
                <a:cs typeface="Calibri"/>
                <a:sym typeface="Calibri"/>
              </a:rPr>
              <a:t>Class Discussion</a:t>
            </a:r>
            <a:r>
              <a:rPr lang="en-US" sz="3600" u="sng" dirty="0">
                <a:solidFill>
                  <a:schemeClr val="dk1"/>
                </a:solidFill>
                <a:latin typeface="+mj-lt"/>
                <a:ea typeface="Calibri"/>
                <a:cs typeface="Calibri"/>
                <a:sym typeface="Calibri"/>
              </a:rPr>
              <a:t> </a:t>
            </a:r>
            <a:endParaRPr dirty="0">
              <a:solidFill>
                <a:schemeClr val="dk1"/>
              </a:solidFill>
              <a:latin typeface="+mj-lt"/>
              <a:ea typeface="Calibri"/>
              <a:cs typeface="Calibri"/>
              <a:sym typeface="Calibri"/>
            </a:endParaRPr>
          </a:p>
          <a:p>
            <a:pPr marL="0" lvl="0" indent="0" algn="ctr" rtl="0">
              <a:spcBef>
                <a:spcPts val="0"/>
              </a:spcBef>
              <a:spcAft>
                <a:spcPts val="0"/>
              </a:spcAft>
              <a:buClr>
                <a:schemeClr val="dk1"/>
              </a:buClr>
              <a:buSzPts val="36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3600"/>
              <a:buFont typeface="Arial"/>
              <a:buNone/>
            </a:pPr>
            <a:r>
              <a:rPr lang="en-US" sz="1800" dirty="0">
                <a:solidFill>
                  <a:schemeClr val="dk1"/>
                </a:solidFill>
                <a:latin typeface="+mj-lt"/>
                <a:ea typeface="Calibri"/>
                <a:cs typeface="Calibri"/>
                <a:sym typeface="Calibri"/>
              </a:rPr>
              <a:t>Take this opportunity to ask/answer questions about the previous module and to summarize the web link addresses discussed in the module.</a:t>
            </a:r>
            <a:endParaRPr sz="5200" u="sng" dirty="0">
              <a:solidFill>
                <a:schemeClr val="dk1"/>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600" u="sng" dirty="0">
                <a:solidFill>
                  <a:schemeClr val="dk1"/>
                </a:solidFill>
                <a:latin typeface="+mj-lt"/>
                <a:ea typeface="Calibri"/>
                <a:cs typeface="Calibri"/>
                <a:sym typeface="Calibri"/>
              </a:rPr>
              <a:t>Module 2 Resources</a:t>
            </a:r>
            <a:endParaRPr sz="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j-lt"/>
              <a:ea typeface="Calibri"/>
              <a:cs typeface="Calibri"/>
              <a:sym typeface="Calibri"/>
            </a:endParaRPr>
          </a:p>
          <a:p>
            <a:pPr lvl="0">
              <a:buSzPts val="1800"/>
            </a:pPr>
            <a:r>
              <a:rPr lang="en-US" sz="1100" dirty="0">
                <a:latin typeface="+mj-lt"/>
              </a:rPr>
              <a:t>1) 5 Whys: </a:t>
            </a:r>
            <a:r>
              <a:rPr lang="en-US" sz="1100" dirty="0">
                <a:hlinkClick r:id="rId3"/>
              </a:rPr>
              <a:t>https://www.invensislearning.com/blog/5-whys-root-cause-analysis/</a:t>
            </a:r>
            <a:r>
              <a:rPr lang="en-US" sz="1100" dirty="0"/>
              <a:t> </a:t>
            </a:r>
            <a:endParaRPr lang="en-US" sz="1100" dirty="0">
              <a:latin typeface="+mj-lt"/>
            </a:endParaRPr>
          </a:p>
          <a:p>
            <a:pPr lvl="0">
              <a:buSzPts val="1800"/>
            </a:pPr>
            <a:r>
              <a:rPr lang="en-US" sz="1100" dirty="0">
                <a:latin typeface="+mj-lt"/>
              </a:rPr>
              <a:t>2) Domino Theory: </a:t>
            </a:r>
            <a:r>
              <a:rPr lang="en-US" sz="1100" dirty="0">
                <a:hlinkClick r:id="rId4"/>
              </a:rPr>
              <a:t>http://andrew.mcgiffert.id.au/blog/the-domino-theory-an-incident-analysis-tool/</a:t>
            </a:r>
            <a:r>
              <a:rPr lang="en-US" sz="1100" dirty="0"/>
              <a:t> </a:t>
            </a:r>
            <a:endParaRPr lang="en-US" sz="1100" dirty="0">
              <a:latin typeface="+mj-lt"/>
            </a:endParaRPr>
          </a:p>
          <a:p>
            <a:pPr lvl="0">
              <a:buSzPts val="1800"/>
            </a:pPr>
            <a:r>
              <a:rPr lang="en-US" sz="1100" dirty="0">
                <a:latin typeface="+mj-lt"/>
              </a:rPr>
              <a:t>3) Ishikawa/Fishbone: </a:t>
            </a:r>
            <a:r>
              <a:rPr lang="en-US" sz="1100" dirty="0">
                <a:hlinkClick r:id="rId5"/>
              </a:rPr>
              <a:t>https://www.invensislearning.com/blog/fishbone-diagram-for-root-cause-analysis/</a:t>
            </a:r>
            <a:r>
              <a:rPr lang="en-US" sz="1100" dirty="0"/>
              <a:t> </a:t>
            </a:r>
            <a:endParaRPr lang="en-US" sz="1100" dirty="0">
              <a:latin typeface="+mj-lt"/>
            </a:endParaRPr>
          </a:p>
          <a:p>
            <a:pPr lvl="0">
              <a:buSzPts val="1800"/>
            </a:pPr>
            <a:r>
              <a:rPr lang="en-US" sz="1100" dirty="0">
                <a:latin typeface="+mj-lt"/>
              </a:rPr>
              <a:t>4) HFACS/Swiss Cheese: </a:t>
            </a:r>
            <a:r>
              <a:rPr lang="en-US" sz="1100" dirty="0">
                <a:hlinkClick r:id="rId6"/>
              </a:rPr>
              <a:t>https://hfacs.com/hfacs-framework.html</a:t>
            </a:r>
            <a:r>
              <a:rPr lang="en-US" sz="1100" dirty="0"/>
              <a:t> </a:t>
            </a:r>
            <a:endParaRPr lang="en-US" sz="1100" dirty="0">
              <a:latin typeface="+mj-lt"/>
            </a:endParaRPr>
          </a:p>
          <a:p>
            <a:pPr lvl="0">
              <a:buSzPts val="1800"/>
            </a:pPr>
            <a:r>
              <a:rPr lang="en-US" sz="1100" dirty="0">
                <a:latin typeface="+mj-lt"/>
              </a:rPr>
              <a:t>5) MEEE: </a:t>
            </a:r>
            <a:r>
              <a:rPr lang="en-US" sz="1100" dirty="0">
                <a:hlinkClick r:id="rId7"/>
              </a:rPr>
              <a:t>https://www.saif.com/safety-and-health/topics/be-a-leader/accident-and-incident-analysis.html</a:t>
            </a:r>
            <a:r>
              <a:rPr lang="en-US" sz="1100" dirty="0"/>
              <a:t> </a:t>
            </a:r>
            <a:endParaRPr lang="en-US" sz="1100" dirty="0">
              <a:latin typeface="+mj-lt"/>
            </a:endParaRPr>
          </a:p>
          <a:p>
            <a:pPr lvl="0">
              <a:buSzPts val="1800"/>
            </a:pPr>
            <a:r>
              <a:rPr lang="en-US" sz="1100" dirty="0">
                <a:solidFill>
                  <a:schemeClr val="dk1"/>
                </a:solidFill>
                <a:latin typeface="+mj-lt"/>
                <a:ea typeface="Calibri"/>
                <a:cs typeface="Calibri"/>
                <a:sym typeface="Calibri"/>
              </a:rPr>
              <a:t>6) Accident Weed: </a:t>
            </a:r>
            <a:r>
              <a:rPr lang="en-US" sz="1100" dirty="0">
                <a:solidFill>
                  <a:schemeClr val="dk1"/>
                </a:solidFill>
                <a:latin typeface="+mj-lt"/>
                <a:ea typeface="Calibri"/>
                <a:cs typeface="Calibri"/>
                <a:sym typeface="Calibri"/>
                <a:hlinkClick r:id="rId8"/>
              </a:rPr>
              <a:t>https://osha.oregon.gov/edu/Documents/workshop-materials/1-110w.pdf#page=33</a:t>
            </a:r>
            <a:r>
              <a:rPr lang="en-US" sz="1100" dirty="0">
                <a:solidFill>
                  <a:schemeClr val="dk1"/>
                </a:solidFill>
                <a:latin typeface="+mj-lt"/>
                <a:ea typeface="Calibri"/>
                <a:cs typeface="Calibri"/>
                <a:sym typeface="Calibri"/>
              </a:rPr>
              <a:t> </a:t>
            </a:r>
            <a:endParaRPr sz="11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CAF56503-1B92-4C7B-94A7-B4D43690AE40}"/>
              </a:ext>
            </a:extLst>
          </p:cNvPr>
          <p:cNvPicPr>
            <a:picLocks noChangeAspect="1"/>
          </p:cNvPicPr>
          <p:nvPr/>
        </p:nvPicPr>
        <p:blipFill>
          <a:blip r:embed="rId9"/>
          <a:stretch>
            <a:fillRect/>
          </a:stretch>
        </p:blipFill>
        <p:spPr>
          <a:xfrm>
            <a:off x="8111188" y="5931125"/>
            <a:ext cx="4080812" cy="1000200"/>
          </a:xfrm>
          <a:prstGeom prst="rect">
            <a:avLst/>
          </a:prstGeom>
        </p:spPr>
      </p:pic>
      <p:sp>
        <p:nvSpPr>
          <p:cNvPr id="6" name="Google Shape;102;p2">
            <a:extLst>
              <a:ext uri="{FF2B5EF4-FFF2-40B4-BE49-F238E27FC236}">
                <a16:creationId xmlns:a16="http://schemas.microsoft.com/office/drawing/2014/main" id="{E520FED7-D93C-4191-A09D-519CCD1DB045}"/>
              </a:ext>
            </a:extLst>
          </p:cNvPr>
          <p:cNvSpPr txBox="1"/>
          <p:nvPr/>
        </p:nvSpPr>
        <p:spPr>
          <a:xfrm>
            <a:off x="202630" y="592437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analyze event facts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34170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ACCIDENT INVESTIGATION</a:t>
            </a:r>
          </a:p>
        </p:txBody>
      </p:sp>
      <p:sp>
        <p:nvSpPr>
          <p:cNvPr id="94" name="Google Shape;94;p1"/>
          <p:cNvSpPr txBox="1"/>
          <p:nvPr/>
        </p:nvSpPr>
        <p:spPr>
          <a:xfrm>
            <a:off x="-566651" y="3569317"/>
            <a:ext cx="1332530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3: </a:t>
            </a:r>
            <a:r>
              <a:rPr lang="en-US" sz="4400" b="1" i="1"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40402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1357"/>
            <a:ext cx="6274351" cy="4401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Welcome to Module 3</a:t>
            </a:r>
            <a:endParaRPr sz="4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br>
              <a:rPr lang="en-US" sz="1600" b="0" i="0" u="none" strike="noStrike" cap="none" dirty="0">
                <a:solidFill>
                  <a:schemeClr val="dk1"/>
                </a:solidFill>
                <a:latin typeface="+mn-lt"/>
                <a:ea typeface="Calibri"/>
                <a:cs typeface="Calibri"/>
                <a:sym typeface="Calibri"/>
              </a:rPr>
            </a:br>
            <a:r>
              <a:rPr lang="en-US" sz="1600" dirty="0"/>
              <a:t>We have reached the third and final primary task of the Accident Investigation process:</a:t>
            </a:r>
          </a:p>
          <a:p>
            <a:br>
              <a:rPr lang="en-US" sz="1600" dirty="0"/>
            </a:br>
            <a:r>
              <a:rPr lang="en-US" sz="1600" dirty="0">
                <a:solidFill>
                  <a:schemeClr val="bg1">
                    <a:lumMod val="50000"/>
                  </a:schemeClr>
                </a:solidFill>
              </a:rPr>
              <a:t>1. Gather Information </a:t>
            </a:r>
          </a:p>
          <a:p>
            <a:pPr lvl="2"/>
            <a:r>
              <a:rPr lang="en-US" sz="1600" dirty="0">
                <a:solidFill>
                  <a:schemeClr val="bg1">
                    <a:lumMod val="50000"/>
                  </a:schemeClr>
                </a:solidFill>
              </a:rPr>
              <a:t>    a. Secure the scene</a:t>
            </a:r>
          </a:p>
          <a:p>
            <a:pPr lvl="2"/>
            <a:r>
              <a:rPr lang="en-US" sz="1600" dirty="0">
                <a:solidFill>
                  <a:schemeClr val="bg1">
                    <a:lumMod val="50000"/>
                  </a:schemeClr>
                </a:solidFill>
              </a:rPr>
              <a:t>    b. Collect facts about what happened</a:t>
            </a:r>
            <a:br>
              <a:rPr lang="en-US" sz="1600" b="1" dirty="0">
                <a:solidFill>
                  <a:schemeClr val="bg1">
                    <a:lumMod val="50000"/>
                  </a:schemeClr>
                </a:solidFill>
              </a:rPr>
            </a:br>
            <a:endParaRPr lang="en-US" sz="1600" b="1" dirty="0">
              <a:solidFill>
                <a:schemeClr val="tx1"/>
              </a:solidFill>
            </a:endParaRPr>
          </a:p>
          <a:p>
            <a:pPr fontAlgn="base"/>
            <a:r>
              <a:rPr lang="en-US" sz="1600" dirty="0">
                <a:solidFill>
                  <a:schemeClr val="bg1">
                    <a:lumMod val="50000"/>
                  </a:schemeClr>
                </a:solidFill>
              </a:rPr>
              <a:t>2. Analyze Event Facts</a:t>
            </a:r>
          </a:p>
          <a:p>
            <a:r>
              <a:rPr lang="en-US" sz="1600" dirty="0">
                <a:solidFill>
                  <a:schemeClr val="bg1">
                    <a:lumMod val="50000"/>
                  </a:schemeClr>
                </a:solidFill>
              </a:rPr>
              <a:t>    a. Develop the sequence of events</a:t>
            </a:r>
          </a:p>
          <a:p>
            <a:r>
              <a:rPr lang="en-US" sz="1600" dirty="0">
                <a:solidFill>
                  <a:schemeClr val="bg1">
                    <a:lumMod val="50000"/>
                  </a:schemeClr>
                </a:solidFill>
              </a:rPr>
              <a:t>    b. Determine the causes</a:t>
            </a:r>
            <a:br>
              <a:rPr lang="en-US" sz="1600" dirty="0">
                <a:solidFill>
                  <a:schemeClr val="bg1">
                    <a:lumMod val="50000"/>
                  </a:schemeClr>
                </a:solidFill>
              </a:rPr>
            </a:br>
            <a:endParaRPr lang="en-US" sz="1600" dirty="0">
              <a:solidFill>
                <a:schemeClr val="bg1">
                  <a:lumMod val="50000"/>
                </a:schemeClr>
              </a:solidFill>
            </a:endParaRPr>
          </a:p>
          <a:p>
            <a:pPr fontAlgn="base"/>
            <a:r>
              <a:rPr lang="en-US" sz="1600" b="1" dirty="0">
                <a:solidFill>
                  <a:schemeClr val="tx1"/>
                </a:solidFill>
              </a:rPr>
              <a:t>3. Implement Solutions</a:t>
            </a:r>
          </a:p>
          <a:p>
            <a:r>
              <a:rPr lang="en-US" sz="1600" b="1" dirty="0">
                <a:solidFill>
                  <a:schemeClr val="tx1"/>
                </a:solidFill>
              </a:rPr>
              <a:t>    a. Recommend improvements</a:t>
            </a:r>
          </a:p>
          <a:p>
            <a:r>
              <a:rPr lang="en-US" sz="1600" b="1" dirty="0">
                <a:solidFill>
                  <a:schemeClr val="tx1"/>
                </a:solidFill>
              </a:rPr>
              <a:t>    b. Write the report</a:t>
            </a:r>
            <a:endParaRPr sz="1600" b="1" i="0" u="none" strike="noStrike" cap="none" dirty="0">
              <a:solidFill>
                <a:schemeClr val="tx1"/>
              </a:solidFill>
              <a:latin typeface="+mn-lt"/>
              <a:sym typeface="Arial"/>
            </a:endParaRP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7" name="Picture 6">
            <a:extLst>
              <a:ext uri="{FF2B5EF4-FFF2-40B4-BE49-F238E27FC236}">
                <a16:creationId xmlns:a16="http://schemas.microsoft.com/office/drawing/2014/main" id="{AF18D83A-9A11-4D58-A1BE-A857C3700ED4}"/>
              </a:ext>
            </a:extLst>
          </p:cNvPr>
          <p:cNvPicPr>
            <a:picLocks noChangeAspect="1"/>
          </p:cNvPicPr>
          <p:nvPr/>
        </p:nvPicPr>
        <p:blipFill>
          <a:blip r:embed="rId4"/>
          <a:stretch>
            <a:fillRect/>
          </a:stretch>
        </p:blipFill>
        <p:spPr>
          <a:xfrm>
            <a:off x="6746" y="22489"/>
            <a:ext cx="5481911" cy="5888537"/>
          </a:xfrm>
          <a:prstGeom prst="rect">
            <a:avLst/>
          </a:prstGeom>
        </p:spPr>
      </p:pic>
      <p:sp>
        <p:nvSpPr>
          <p:cNvPr id="8" name="Google Shape;102;p2">
            <a:extLst>
              <a:ext uri="{FF2B5EF4-FFF2-40B4-BE49-F238E27FC236}">
                <a16:creationId xmlns:a16="http://schemas.microsoft.com/office/drawing/2014/main" id="{6D9C8EF5-07FE-45CD-9814-37DCD8D403B6}"/>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31687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399"/>
            <a:ext cx="6274351" cy="48936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Recommendation Tools</a:t>
            </a:r>
            <a:endParaRPr sz="4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n-lt"/>
              <a:ea typeface="Calibri"/>
              <a:cs typeface="Calibri"/>
              <a:sym typeface="Calibri"/>
            </a:endParaRPr>
          </a:p>
          <a:p>
            <a:r>
              <a:rPr lang="en-US" sz="1600" dirty="0"/>
              <a:t>At this point in the accident investigation, you have gathered the necessary information, completed your analysis of the accident event, and identified the 3 </a:t>
            </a:r>
            <a:r>
              <a:rPr lang="en-US" sz="1600" u="sng" dirty="0"/>
              <a:t>types of causes</a:t>
            </a:r>
            <a:r>
              <a:rPr lang="en-US" sz="1600" dirty="0"/>
              <a:t> for the accident:</a:t>
            </a:r>
          </a:p>
          <a:p>
            <a:pPr marL="285750" indent="-285750" fontAlgn="base">
              <a:buFont typeface="Arial" panose="020B0604020202020204" pitchFamily="34" charset="0"/>
              <a:buChar char="•"/>
            </a:pPr>
            <a:r>
              <a:rPr lang="en-US" sz="1600" dirty="0"/>
              <a:t>Direct,</a:t>
            </a:r>
          </a:p>
          <a:p>
            <a:pPr marL="285750" indent="-285750" fontAlgn="base">
              <a:buFont typeface="Arial" panose="020B0604020202020204" pitchFamily="34" charset="0"/>
              <a:buChar char="•"/>
            </a:pPr>
            <a:r>
              <a:rPr lang="en-US" sz="1600" dirty="0"/>
              <a:t>Surface, and </a:t>
            </a:r>
          </a:p>
          <a:p>
            <a:pPr marL="285750" indent="-285750" fontAlgn="base">
              <a:buFont typeface="Arial" panose="020B0604020202020204" pitchFamily="34" charset="0"/>
              <a:buChar char="•"/>
            </a:pPr>
            <a:r>
              <a:rPr lang="en-US" sz="1600" dirty="0"/>
              <a:t>Root. </a:t>
            </a:r>
          </a:p>
          <a:p>
            <a:br>
              <a:rPr lang="en-US" sz="1600" dirty="0"/>
            </a:br>
            <a:r>
              <a:rPr lang="en-US" sz="1600" dirty="0"/>
              <a:t>Now during the recommendation stage of the investigation, you’ll address all 3 types of causes with the </a:t>
            </a:r>
            <a:r>
              <a:rPr lang="en-US" sz="1600" u="sng" dirty="0"/>
              <a:t>tools</a:t>
            </a:r>
            <a:r>
              <a:rPr lang="en-US" sz="1600" dirty="0"/>
              <a:t> we will be covering in this module: </a:t>
            </a:r>
          </a:p>
          <a:p>
            <a:pPr marL="285750" indent="-285750" fontAlgn="base">
              <a:buFont typeface="Arial" panose="020B0604020202020204" pitchFamily="34" charset="0"/>
              <a:buChar char="•"/>
            </a:pPr>
            <a:r>
              <a:rPr lang="en-US" sz="1600" dirty="0"/>
              <a:t>Controls, </a:t>
            </a:r>
          </a:p>
          <a:p>
            <a:pPr marL="285750" indent="-285750" fontAlgn="base">
              <a:buFont typeface="Arial" panose="020B0604020202020204" pitchFamily="34" charset="0"/>
              <a:buChar char="•"/>
            </a:pPr>
            <a:r>
              <a:rPr lang="en-US" sz="1600" dirty="0"/>
              <a:t>System improvements, and</a:t>
            </a:r>
          </a:p>
          <a:p>
            <a:pPr marL="285750" indent="-285750" fontAlgn="base">
              <a:buFont typeface="Arial" panose="020B0604020202020204" pitchFamily="34" charset="0"/>
              <a:buChar char="•"/>
            </a:pPr>
            <a:r>
              <a:rPr lang="en-US" sz="1600" dirty="0"/>
              <a:t>Cost benefit analysis. </a:t>
            </a:r>
          </a:p>
          <a:p>
            <a:r>
              <a:rPr lang="en-US" sz="1600" dirty="0"/>
              <a:t> </a:t>
            </a:r>
          </a:p>
          <a:p>
            <a:r>
              <a:rPr lang="en-US" sz="1600" dirty="0"/>
              <a:t>Later in this module, you will learn how to complete an accident report form.</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5BCC9F08-8CF6-482E-9E24-8CCAFE0A778B}"/>
              </a:ext>
            </a:extLst>
          </p:cNvPr>
          <p:cNvPicPr>
            <a:picLocks noChangeAspect="1"/>
          </p:cNvPicPr>
          <p:nvPr/>
        </p:nvPicPr>
        <p:blipFill>
          <a:blip r:embed="rId4"/>
          <a:stretch>
            <a:fillRect/>
          </a:stretch>
        </p:blipFill>
        <p:spPr>
          <a:xfrm>
            <a:off x="10049" y="14037"/>
            <a:ext cx="5486400" cy="5893358"/>
          </a:xfrm>
          <a:prstGeom prst="rect">
            <a:avLst/>
          </a:prstGeom>
        </p:spPr>
      </p:pic>
      <p:sp>
        <p:nvSpPr>
          <p:cNvPr id="7" name="Google Shape;102;p2">
            <a:extLst>
              <a:ext uri="{FF2B5EF4-FFF2-40B4-BE49-F238E27FC236}">
                <a16:creationId xmlns:a16="http://schemas.microsoft.com/office/drawing/2014/main" id="{8B033F22-0D2E-434C-8820-843FE5F04557}"/>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68286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399"/>
            <a:ext cx="6274351" cy="47704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Controls and System Improvements</a:t>
            </a:r>
            <a:endParaRPr sz="1600" b="0" i="0" u="none" strike="noStrike" cap="none" dirty="0">
              <a:solidFill>
                <a:schemeClr val="dk1"/>
              </a:solidFill>
              <a:latin typeface="+mn-lt"/>
              <a:ea typeface="Calibri"/>
              <a:cs typeface="Calibri"/>
              <a:sym typeface="Calibri"/>
            </a:endParaRPr>
          </a:p>
          <a:p>
            <a:br>
              <a:rPr lang="en-US" sz="1600" dirty="0"/>
            </a:br>
            <a:endParaRPr lang="en-US" sz="1600" dirty="0"/>
          </a:p>
          <a:p>
            <a:r>
              <a:rPr lang="en-US" sz="1600" dirty="0"/>
              <a:t>The three levels of causes (direct, surface, and root) that contribute to an accident are eliminated or reduced by recommending controls and/or system improvements.  </a:t>
            </a:r>
          </a:p>
          <a:p>
            <a:endParaRPr lang="en-US" sz="1600" dirty="0"/>
          </a:p>
          <a:p>
            <a:pPr marL="285750" indent="-285750" fontAlgn="base">
              <a:buFont typeface="Arial" panose="020B0604020202020204" pitchFamily="34" charset="0"/>
              <a:buChar char="•"/>
            </a:pPr>
            <a:r>
              <a:rPr lang="en-US" sz="1600" b="1" dirty="0"/>
              <a:t>Controls </a:t>
            </a:r>
            <a:r>
              <a:rPr lang="en-US" sz="1600" dirty="0"/>
              <a:t>address the </a:t>
            </a:r>
            <a:r>
              <a:rPr lang="en-US" sz="1600" b="1" dirty="0"/>
              <a:t>direct</a:t>
            </a:r>
            <a:r>
              <a:rPr lang="en-US" sz="1600" dirty="0"/>
              <a:t> and </a:t>
            </a:r>
            <a:r>
              <a:rPr lang="en-US" sz="1600" b="1" dirty="0"/>
              <a:t>surface</a:t>
            </a:r>
            <a:r>
              <a:rPr lang="en-US" sz="1600" dirty="0"/>
              <a:t> cause(s) of an accident. </a:t>
            </a:r>
            <a:br>
              <a:rPr lang="en-US" sz="1600" dirty="0"/>
            </a:br>
            <a:endParaRPr lang="en-US" sz="1600" dirty="0"/>
          </a:p>
          <a:p>
            <a:pPr marL="285750" indent="-285750" fontAlgn="base">
              <a:buFont typeface="Arial" panose="020B0604020202020204" pitchFamily="34" charset="0"/>
              <a:buChar char="•"/>
            </a:pPr>
            <a:r>
              <a:rPr lang="en-US" sz="1600" b="1" dirty="0"/>
              <a:t>System improvements</a:t>
            </a:r>
            <a:r>
              <a:rPr lang="en-US" sz="1600" dirty="0"/>
              <a:t> address the </a:t>
            </a:r>
            <a:r>
              <a:rPr lang="en-US" sz="1600" b="1" dirty="0"/>
              <a:t>root</a:t>
            </a:r>
            <a:r>
              <a:rPr lang="en-US" sz="1600" dirty="0"/>
              <a:t> cause(s) of missing or inadequate safety system policies and procedures that contributed to the accident.</a:t>
            </a:r>
          </a:p>
          <a:p>
            <a:br>
              <a:rPr lang="en-US" sz="1600" dirty="0"/>
            </a:br>
            <a:r>
              <a:rPr lang="en-US" sz="1600" dirty="0"/>
              <a:t>Let’s go over </a:t>
            </a:r>
            <a:r>
              <a:rPr lang="en-US" sz="1600" b="1" dirty="0"/>
              <a:t>controls </a:t>
            </a:r>
            <a:r>
              <a:rPr lang="en-US" sz="1600" dirty="0"/>
              <a:t>first.</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1D86D3AE-FF08-4D53-B24C-5FCFC3EB0934}"/>
              </a:ext>
            </a:extLst>
          </p:cNvPr>
          <p:cNvPicPr>
            <a:picLocks noChangeAspect="1"/>
          </p:cNvPicPr>
          <p:nvPr/>
        </p:nvPicPr>
        <p:blipFill>
          <a:blip r:embed="rId4"/>
          <a:stretch>
            <a:fillRect/>
          </a:stretch>
        </p:blipFill>
        <p:spPr>
          <a:xfrm>
            <a:off x="-418" y="0"/>
            <a:ext cx="5497514" cy="5905296"/>
          </a:xfrm>
          <a:prstGeom prst="rect">
            <a:avLst/>
          </a:prstGeom>
        </p:spPr>
      </p:pic>
      <p:sp>
        <p:nvSpPr>
          <p:cNvPr id="7" name="Google Shape;102;p2">
            <a:extLst>
              <a:ext uri="{FF2B5EF4-FFF2-40B4-BE49-F238E27FC236}">
                <a16:creationId xmlns:a16="http://schemas.microsoft.com/office/drawing/2014/main" id="{BEBC9A40-F538-47FF-82E1-5C7073B0E916}"/>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00595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1398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Accident vs Incident</a:t>
            </a: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1600" dirty="0"/>
              <a:t>Let’s talk about the difference between an accident and an incident.</a:t>
            </a:r>
          </a:p>
          <a:p>
            <a:endParaRPr lang="en-US" sz="1600" dirty="0"/>
          </a:p>
          <a:p>
            <a:pPr marL="285750" indent="-285750">
              <a:buFont typeface="Arial" panose="020B0604020202020204" pitchFamily="34" charset="0"/>
              <a:buChar char="•"/>
            </a:pPr>
            <a:r>
              <a:rPr lang="en-US" sz="1600" dirty="0"/>
              <a:t>An </a:t>
            </a:r>
            <a:r>
              <a:rPr lang="en-US" sz="1600" b="1" dirty="0"/>
              <a:t>accident</a:t>
            </a:r>
            <a:r>
              <a:rPr lang="en-US" sz="1600" dirty="0"/>
              <a:t> is an unexpected event or exposure that results in an injury or illness to an employee or property damage.</a:t>
            </a:r>
          </a:p>
          <a:p>
            <a:pPr marL="285750" indent="-285750" fontAlgn="base">
              <a:buFont typeface="Arial" panose="020B0604020202020204" pitchFamily="34" charset="0"/>
              <a:buChar char="•"/>
            </a:pPr>
            <a:r>
              <a:rPr lang="en-US" sz="1600" dirty="0"/>
              <a:t>An </a:t>
            </a:r>
            <a:r>
              <a:rPr lang="en-US" sz="1600" b="1" dirty="0"/>
              <a:t>incident</a:t>
            </a:r>
            <a:r>
              <a:rPr lang="en-US" sz="1600" dirty="0"/>
              <a:t> is an event that </a:t>
            </a:r>
            <a:r>
              <a:rPr lang="en-US" sz="1600" b="1" dirty="0"/>
              <a:t>could have</a:t>
            </a:r>
            <a:r>
              <a:rPr lang="en-US" sz="1600" dirty="0"/>
              <a:t> resulted in personal harm or property damage. </a:t>
            </a:r>
          </a:p>
          <a:p>
            <a:br>
              <a:rPr lang="en-US" sz="1600" dirty="0"/>
            </a:br>
            <a:r>
              <a:rPr lang="en-US" sz="1600" dirty="0"/>
              <a:t>An incident is often referred to as a near-miss or close call. An accident could be considered an incident with consequences. Proactively investigating an incident would help to prevent an accident from happening. Both accidents and incidents are preventable and should be investigated. </a:t>
            </a:r>
          </a:p>
          <a:p>
            <a:br>
              <a:rPr lang="en-US" sz="1600" dirty="0"/>
            </a:br>
            <a:r>
              <a:rPr lang="en-US" sz="1600" dirty="0"/>
              <a:t>The object of every investigation is to prevent a repeat of the accident, and find facts in order to recommend solutions.</a:t>
            </a:r>
          </a:p>
          <a:p>
            <a:br>
              <a:rPr lang="en-US" sz="1600" dirty="0"/>
            </a:br>
            <a:endParaRPr lang="en-US" sz="1600" dirty="0"/>
          </a:p>
        </p:txBody>
      </p:sp>
      <p:pic>
        <p:nvPicPr>
          <p:cNvPr id="5" name="Picture 4">
            <a:extLst>
              <a:ext uri="{FF2B5EF4-FFF2-40B4-BE49-F238E27FC236}">
                <a16:creationId xmlns:a16="http://schemas.microsoft.com/office/drawing/2014/main" id="{D75F4294-3050-4C94-B996-DB08D55B07DE}"/>
              </a:ext>
            </a:extLst>
          </p:cNvPr>
          <p:cNvPicPr>
            <a:picLocks noChangeAspect="1"/>
          </p:cNvPicPr>
          <p:nvPr/>
        </p:nvPicPr>
        <p:blipFill>
          <a:blip r:embed="rId3"/>
          <a:stretch>
            <a:fillRect/>
          </a:stretch>
        </p:blipFill>
        <p:spPr>
          <a:xfrm>
            <a:off x="10632" y="-14363"/>
            <a:ext cx="5520663" cy="5930163"/>
          </a:xfrm>
          <a:prstGeom prst="rect">
            <a:avLst/>
          </a:prstGeom>
        </p:spPr>
      </p:pic>
      <p:pic>
        <p:nvPicPr>
          <p:cNvPr id="7" name="Picture 6">
            <a:extLst>
              <a:ext uri="{FF2B5EF4-FFF2-40B4-BE49-F238E27FC236}">
                <a16:creationId xmlns:a16="http://schemas.microsoft.com/office/drawing/2014/main" id="{4B0E0F82-439C-43AF-AEC0-C6ED967A1630}"/>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710C397A-034D-459F-968C-5CA9744FA076}"/>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61259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399"/>
            <a:ext cx="6274351" cy="4401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Control Strategies</a:t>
            </a:r>
            <a:endParaRPr sz="1600" b="0" i="0" u="none" strike="noStrike" cap="none" dirty="0">
              <a:solidFill>
                <a:schemeClr val="dk1"/>
              </a:solidFill>
              <a:latin typeface="+mn-lt"/>
              <a:ea typeface="Calibri"/>
              <a:cs typeface="Calibri"/>
              <a:sym typeface="Calibri"/>
            </a:endParaRPr>
          </a:p>
          <a:p>
            <a:br>
              <a:rPr lang="en-US" sz="1600" dirty="0"/>
            </a:br>
            <a:endParaRPr lang="en-US" sz="1600" dirty="0"/>
          </a:p>
          <a:p>
            <a:r>
              <a:rPr lang="en-US" sz="1600" dirty="0"/>
              <a:t>Hazard controls have a hierarchy, or priority, from more effective to less effective.</a:t>
            </a:r>
            <a:br>
              <a:rPr lang="en-US" sz="1600" dirty="0"/>
            </a:br>
            <a:endParaRPr lang="en-US" sz="1600" dirty="0"/>
          </a:p>
          <a:p>
            <a:pPr marL="342900" indent="-342900" fontAlgn="base">
              <a:buFont typeface="+mj-lt"/>
              <a:buAutoNum type="arabicPeriod"/>
            </a:pPr>
            <a:r>
              <a:rPr lang="en-US" sz="1600" b="1" dirty="0"/>
              <a:t>Elimination Controls</a:t>
            </a:r>
            <a:r>
              <a:rPr lang="en-US" sz="1600" dirty="0"/>
              <a:t>: Physically remove the hazard.</a:t>
            </a:r>
          </a:p>
          <a:p>
            <a:pPr marL="342900" indent="-342900" fontAlgn="base">
              <a:buFont typeface="+mj-lt"/>
              <a:buAutoNum type="arabicPeriod"/>
            </a:pPr>
            <a:r>
              <a:rPr lang="en-US" sz="1600" b="1" dirty="0"/>
              <a:t>Substitution</a:t>
            </a:r>
            <a:r>
              <a:rPr lang="en-US" sz="1600" dirty="0"/>
              <a:t>: Replaces the hazard.</a:t>
            </a:r>
          </a:p>
          <a:p>
            <a:pPr marL="342900" indent="-342900" fontAlgn="base">
              <a:buFont typeface="+mj-lt"/>
              <a:buAutoNum type="arabicPeriod"/>
            </a:pPr>
            <a:r>
              <a:rPr lang="en-US" sz="1600" b="1" dirty="0"/>
              <a:t>Engineering Controls</a:t>
            </a:r>
            <a:r>
              <a:rPr lang="en-US" sz="1600" dirty="0"/>
              <a:t>: Isolate workers from the hazard.</a:t>
            </a:r>
          </a:p>
          <a:p>
            <a:pPr marL="342900" indent="-342900" fontAlgn="base">
              <a:buFont typeface="+mj-lt"/>
              <a:buAutoNum type="arabicPeriod"/>
            </a:pPr>
            <a:r>
              <a:rPr lang="en-US" sz="1600" b="1" dirty="0"/>
              <a:t>Administrative/Management Controls</a:t>
            </a:r>
            <a:r>
              <a:rPr lang="en-US" sz="1600" dirty="0"/>
              <a:t>: Change the way the work is performed.</a:t>
            </a:r>
          </a:p>
          <a:p>
            <a:pPr marL="342900" indent="-342900" fontAlgn="base">
              <a:buFont typeface="+mj-lt"/>
              <a:buAutoNum type="arabicPeriod"/>
            </a:pPr>
            <a:r>
              <a:rPr lang="en-US" sz="1600" b="1" dirty="0"/>
              <a:t>Personal Protective Equipment (PPE)</a:t>
            </a:r>
            <a:r>
              <a:rPr lang="en-US" sz="1600" dirty="0"/>
              <a:t>: Protect the worker with personal protective equipment.</a:t>
            </a:r>
          </a:p>
          <a:p>
            <a:br>
              <a:rPr lang="en-US" sz="1600" dirty="0"/>
            </a:br>
            <a:r>
              <a:rPr lang="en-US" sz="1600" dirty="0"/>
              <a:t>Let’s take a closer look at each of these.</a:t>
            </a:r>
          </a:p>
          <a:p>
            <a:endParaRPr lang="en-US" sz="16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16706CEF-4EBE-4864-8800-46F403C7BA04}"/>
              </a:ext>
            </a:extLst>
          </p:cNvPr>
          <p:cNvPicPr>
            <a:picLocks noChangeAspect="1"/>
          </p:cNvPicPr>
          <p:nvPr/>
        </p:nvPicPr>
        <p:blipFill>
          <a:blip r:embed="rId4"/>
          <a:stretch>
            <a:fillRect/>
          </a:stretch>
        </p:blipFill>
        <p:spPr>
          <a:xfrm>
            <a:off x="0" y="14548"/>
            <a:ext cx="5467065" cy="5872589"/>
          </a:xfrm>
          <a:prstGeom prst="rect">
            <a:avLst/>
          </a:prstGeom>
        </p:spPr>
      </p:pic>
      <p:sp>
        <p:nvSpPr>
          <p:cNvPr id="7" name="Google Shape;102;p2">
            <a:extLst>
              <a:ext uri="{FF2B5EF4-FFF2-40B4-BE49-F238E27FC236}">
                <a16:creationId xmlns:a16="http://schemas.microsoft.com/office/drawing/2014/main" id="{CFD74263-9802-459F-B651-00446D5B1401}"/>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20628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399"/>
            <a:ext cx="6274351" cy="48936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Hazard Controls</a:t>
            </a:r>
            <a:endParaRPr sz="1600" b="0" i="0" u="none" strike="noStrike" cap="none" dirty="0">
              <a:solidFill>
                <a:schemeClr val="dk1"/>
              </a:solidFill>
              <a:latin typeface="+mn-lt"/>
              <a:ea typeface="Calibri"/>
              <a:cs typeface="Calibri"/>
              <a:sym typeface="Calibri"/>
            </a:endParaRPr>
          </a:p>
          <a:p>
            <a:br>
              <a:rPr lang="en-US" sz="1600" dirty="0"/>
            </a:br>
            <a:endParaRPr lang="en-US" sz="1600" dirty="0"/>
          </a:p>
          <a:p>
            <a:r>
              <a:rPr lang="en-US" sz="1600" dirty="0"/>
              <a:t>Oregon OSHA recommends that employers attempt to </a:t>
            </a:r>
            <a:r>
              <a:rPr lang="en-US" sz="1600" b="1" dirty="0"/>
              <a:t>eliminate or substitute </a:t>
            </a:r>
            <a:r>
              <a:rPr lang="en-US" sz="1600" dirty="0"/>
              <a:t>the unsafe conditions, if feasible, as the best way to provide a safe and healthful workplace. In some instances, however, elimination and substitution controls may not be financially feasible. In those cases, consider an </a:t>
            </a:r>
            <a:r>
              <a:rPr lang="en-US" sz="1600" b="1" dirty="0"/>
              <a:t>engineering </a:t>
            </a:r>
            <a:r>
              <a:rPr lang="en-US" sz="1600" dirty="0"/>
              <a:t>control. </a:t>
            </a:r>
          </a:p>
          <a:p>
            <a:br>
              <a:rPr lang="en-US" sz="1600" dirty="0"/>
            </a:br>
            <a:r>
              <a:rPr lang="en-US" sz="1600" b="1" dirty="0"/>
              <a:t>Engineering </a:t>
            </a:r>
            <a:r>
              <a:rPr lang="en-US" sz="1600" dirty="0"/>
              <a:t>controls are physical fixes that address the unsafe condition without relying on human behavior for effectiveness.</a:t>
            </a:r>
          </a:p>
          <a:p>
            <a:br>
              <a:rPr lang="en-US" sz="1600" dirty="0"/>
            </a:br>
            <a:r>
              <a:rPr lang="en-US" sz="1600" dirty="0"/>
              <a:t>For an example of an engineering control to address a direct/surface cause, let’s look at imaginary “ABC Company”: </a:t>
            </a:r>
          </a:p>
          <a:p>
            <a:pPr marL="285750" indent="-285750">
              <a:buFont typeface="Arial" panose="020B0604020202020204" pitchFamily="34" charset="0"/>
              <a:buChar char="•"/>
            </a:pPr>
            <a:r>
              <a:rPr lang="en-US" sz="1600" dirty="0"/>
              <a:t>ABC Company added guards on all of their saws. This separates, or isolates, the worker from the hazard (the saw blade).  </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8B56608B-972F-4243-A2A4-669812423777}"/>
              </a:ext>
            </a:extLst>
          </p:cNvPr>
          <p:cNvPicPr>
            <a:picLocks noChangeAspect="1"/>
          </p:cNvPicPr>
          <p:nvPr/>
        </p:nvPicPr>
        <p:blipFill>
          <a:blip r:embed="rId4"/>
          <a:stretch>
            <a:fillRect/>
          </a:stretch>
        </p:blipFill>
        <p:spPr>
          <a:xfrm>
            <a:off x="9630" y="0"/>
            <a:ext cx="5511808" cy="5920651"/>
          </a:xfrm>
          <a:prstGeom prst="rect">
            <a:avLst/>
          </a:prstGeom>
        </p:spPr>
      </p:pic>
      <p:sp>
        <p:nvSpPr>
          <p:cNvPr id="7" name="Google Shape;102;p2">
            <a:extLst>
              <a:ext uri="{FF2B5EF4-FFF2-40B4-BE49-F238E27FC236}">
                <a16:creationId xmlns:a16="http://schemas.microsoft.com/office/drawing/2014/main" id="{4708D4B1-0526-418C-961F-14CAEC79F99F}"/>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21904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399"/>
            <a:ext cx="6274351" cy="54168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Administrative Controls</a:t>
            </a:r>
            <a:endParaRPr sz="1600" b="0" i="0" u="none" strike="noStrike" cap="none" dirty="0">
              <a:solidFill>
                <a:schemeClr val="dk1"/>
              </a:solidFill>
              <a:latin typeface="+mn-lt"/>
              <a:ea typeface="Calibri"/>
              <a:cs typeface="Calibri"/>
              <a:sym typeface="Calibri"/>
            </a:endParaRPr>
          </a:p>
          <a:p>
            <a:br>
              <a:rPr lang="en-US" sz="1600" dirty="0"/>
            </a:br>
            <a:endParaRPr lang="en-US" sz="1600" dirty="0"/>
          </a:p>
          <a:p>
            <a:r>
              <a:rPr lang="en-US" sz="1600" dirty="0"/>
              <a:t>Sometimes engineering controls may not be feasible, so administrative controls would be the next level. Administrative (or management) controls can eliminate or reduce the frequency and duration of exposure to unsafe conditions by addressing worker’s actions. This can be done by:</a:t>
            </a:r>
            <a:endParaRPr lang="en-US" sz="1800" dirty="0"/>
          </a:p>
          <a:p>
            <a:pPr marL="285750" indent="-285750" fontAlgn="base">
              <a:buFont typeface="Arial" panose="020B0604020202020204" pitchFamily="34" charset="0"/>
              <a:buChar char="•"/>
            </a:pPr>
            <a:r>
              <a:rPr lang="en-US" sz="1600" dirty="0"/>
              <a:t>Managing work practices: changes in work procedures and practices, as in developing and implementing job hazard analysis (JHA), and</a:t>
            </a:r>
          </a:p>
          <a:p>
            <a:pPr marL="285750" indent="-285750" fontAlgn="base">
              <a:buFont typeface="Arial" panose="020B0604020202020204" pitchFamily="34" charset="0"/>
              <a:buChar char="•"/>
            </a:pPr>
            <a:r>
              <a:rPr lang="en-US" sz="1600" dirty="0"/>
              <a:t>Managing work schedules: shifts, job rotation, breaks, and locations to reduce exposure.</a:t>
            </a:r>
          </a:p>
          <a:p>
            <a:endParaRPr lang="en-US" sz="1600" dirty="0"/>
          </a:p>
          <a:p>
            <a:r>
              <a:rPr lang="en-US" sz="1600" dirty="0"/>
              <a:t>Since these address workers’ actions, they tend to only reduce the exposure to the unsafe conditions, but they can be used in combination with other controls.</a:t>
            </a:r>
          </a:p>
          <a:p>
            <a:endParaRPr lang="en-US" sz="1800" dirty="0"/>
          </a:p>
          <a:p>
            <a:r>
              <a:rPr lang="en-US" sz="1600" dirty="0"/>
              <a:t>An example of an administrative control is outlined on the next slide.</a:t>
            </a:r>
            <a:endParaRPr lang="en-US" sz="18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696749EA-06BA-41CB-806C-4D59B483DE9B}"/>
              </a:ext>
            </a:extLst>
          </p:cNvPr>
          <p:cNvPicPr>
            <a:picLocks noChangeAspect="1"/>
          </p:cNvPicPr>
          <p:nvPr/>
        </p:nvPicPr>
        <p:blipFill>
          <a:blip r:embed="rId4"/>
          <a:stretch>
            <a:fillRect/>
          </a:stretch>
        </p:blipFill>
        <p:spPr>
          <a:xfrm>
            <a:off x="0" y="40827"/>
            <a:ext cx="5456255" cy="5860978"/>
          </a:xfrm>
          <a:prstGeom prst="rect">
            <a:avLst/>
          </a:prstGeom>
        </p:spPr>
      </p:pic>
      <p:sp>
        <p:nvSpPr>
          <p:cNvPr id="7" name="Google Shape;102;p2">
            <a:extLst>
              <a:ext uri="{FF2B5EF4-FFF2-40B4-BE49-F238E27FC236}">
                <a16:creationId xmlns:a16="http://schemas.microsoft.com/office/drawing/2014/main" id="{13053E7C-92C1-4A1E-81CA-8F0C326CC966}"/>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93500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399"/>
            <a:ext cx="6274351" cy="46166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Administrative Control: Example</a:t>
            </a:r>
            <a:endParaRPr sz="1600" b="0" i="0" u="none" strike="noStrike" cap="none" dirty="0">
              <a:solidFill>
                <a:schemeClr val="dk1"/>
              </a:solidFill>
              <a:latin typeface="+mn-lt"/>
              <a:ea typeface="Calibri"/>
              <a:cs typeface="Calibri"/>
              <a:sym typeface="Calibri"/>
            </a:endParaRPr>
          </a:p>
          <a:p>
            <a:br>
              <a:rPr lang="en-US" sz="1600" dirty="0"/>
            </a:br>
            <a:br>
              <a:rPr lang="en-US" sz="1600" dirty="0"/>
            </a:br>
            <a:r>
              <a:rPr lang="en-US" sz="1600" dirty="0"/>
              <a:t>An administrative control that addresses a direct/surface cause in our imaginary workplace: </a:t>
            </a:r>
            <a:endParaRPr lang="en-US" sz="2000" dirty="0"/>
          </a:p>
          <a:p>
            <a:br>
              <a:rPr lang="en-US" sz="2000" dirty="0"/>
            </a:br>
            <a:r>
              <a:rPr lang="en-US" sz="1600" dirty="0"/>
              <a:t>ABC Company adopts a new policy requiring all workstations be frequently cleaned to prevent sawdust accumulation. They have placed signs at each workstation reminding workers of the new policy. However, for the new administrative control to be effective:</a:t>
            </a:r>
            <a:endParaRPr lang="en-US" sz="2000" dirty="0"/>
          </a:p>
          <a:p>
            <a:pPr marL="285750" indent="-285750" fontAlgn="base">
              <a:buFont typeface="Arial" panose="020B0604020202020204" pitchFamily="34" charset="0"/>
              <a:buChar char="•"/>
            </a:pPr>
            <a:r>
              <a:rPr lang="en-US" sz="1600" dirty="0"/>
              <a:t>workers must be trained on and understand the policy,</a:t>
            </a:r>
          </a:p>
          <a:p>
            <a:pPr marL="285750" indent="-285750" fontAlgn="base">
              <a:buFont typeface="Arial" panose="020B0604020202020204" pitchFamily="34" charset="0"/>
              <a:buChar char="•"/>
            </a:pPr>
            <a:r>
              <a:rPr lang="en-US" sz="1600" dirty="0"/>
              <a:t>workers must consistently follow the policy, and </a:t>
            </a:r>
          </a:p>
          <a:p>
            <a:pPr marL="285750" indent="-285750" fontAlgn="base">
              <a:buFont typeface="Arial" panose="020B0604020202020204" pitchFamily="34" charset="0"/>
              <a:buChar char="•"/>
            </a:pPr>
            <a:r>
              <a:rPr lang="en-US" sz="1600" dirty="0"/>
              <a:t>managers must diligently enforce it.</a:t>
            </a:r>
          </a:p>
          <a:p>
            <a:endParaRPr lang="en-US" sz="18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9A35C7B8-326C-48A8-85C8-C31E9C990678}"/>
              </a:ext>
            </a:extLst>
          </p:cNvPr>
          <p:cNvPicPr>
            <a:picLocks noChangeAspect="1"/>
          </p:cNvPicPr>
          <p:nvPr/>
        </p:nvPicPr>
        <p:blipFill>
          <a:blip r:embed="rId4"/>
          <a:stretch>
            <a:fillRect/>
          </a:stretch>
        </p:blipFill>
        <p:spPr>
          <a:xfrm>
            <a:off x="-419" y="0"/>
            <a:ext cx="5511808" cy="5920651"/>
          </a:xfrm>
          <a:prstGeom prst="rect">
            <a:avLst/>
          </a:prstGeom>
        </p:spPr>
      </p:pic>
      <p:sp>
        <p:nvSpPr>
          <p:cNvPr id="7" name="Google Shape;102;p2">
            <a:extLst>
              <a:ext uri="{FF2B5EF4-FFF2-40B4-BE49-F238E27FC236}">
                <a16:creationId xmlns:a16="http://schemas.microsoft.com/office/drawing/2014/main" id="{F045FD11-726B-44A1-887C-4A63F295D80E}"/>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88881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1399"/>
            <a:ext cx="6451669" cy="59323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Personal Protective Equipment</a:t>
            </a:r>
            <a:endParaRPr sz="4000" b="0" i="0" u="none" strike="noStrike" cap="none" dirty="0">
              <a:solidFill>
                <a:schemeClr val="dk1"/>
              </a:solidFill>
              <a:latin typeface="+mn-lt"/>
              <a:ea typeface="Calibri"/>
              <a:cs typeface="Calibri"/>
              <a:sym typeface="Calibri"/>
            </a:endParaRPr>
          </a:p>
          <a:p>
            <a:br>
              <a:rPr lang="en-US" sz="1100" dirty="0"/>
            </a:br>
            <a:r>
              <a:rPr lang="en-US" sz="1500" dirty="0"/>
              <a:t>The final level of the hierarchy of controls is the use of personal protective equipment (PPE). PPE simply provides a barrier between the worker and the unsafe condition, and again, depends on the worker’s actions in order to be effective. PPE should be used in conjunction with the other controls, when and if the first four levels don’t adequately reduce or eliminate the unsafe condition.</a:t>
            </a:r>
          </a:p>
          <a:p>
            <a:br>
              <a:rPr lang="en-US" sz="1050" dirty="0"/>
            </a:br>
            <a:r>
              <a:rPr lang="en-US" sz="1500" dirty="0"/>
              <a:t>For example, ABC Company now requires the use of safety goggles and gloves for workers using saws, in addition to their other controls.   </a:t>
            </a:r>
          </a:p>
          <a:p>
            <a:br>
              <a:rPr lang="en-US" sz="1050" dirty="0"/>
            </a:br>
            <a:r>
              <a:rPr lang="en-US" sz="1500" dirty="0"/>
              <a:t>In summary, hazard controls help address the </a:t>
            </a:r>
            <a:r>
              <a:rPr lang="en-US" sz="1500" b="1" dirty="0"/>
              <a:t>direct</a:t>
            </a:r>
            <a:r>
              <a:rPr lang="en-US" sz="1500" dirty="0"/>
              <a:t> and </a:t>
            </a:r>
            <a:r>
              <a:rPr lang="en-US" sz="1500" b="1" dirty="0"/>
              <a:t>surface</a:t>
            </a:r>
            <a:r>
              <a:rPr lang="en-US" sz="1500" dirty="0"/>
              <a:t> causes of an accident. With ABC Company’s new controls, </a:t>
            </a:r>
            <a:r>
              <a:rPr lang="en-US" sz="1500" b="1" dirty="0"/>
              <a:t>direct</a:t>
            </a:r>
            <a:r>
              <a:rPr lang="en-US" sz="1500" dirty="0"/>
              <a:t> and </a:t>
            </a:r>
            <a:r>
              <a:rPr lang="en-US" sz="1500" b="1" dirty="0"/>
              <a:t>surface</a:t>
            </a:r>
            <a:r>
              <a:rPr lang="en-US" sz="1500" dirty="0"/>
              <a:t> causes are addressed by:</a:t>
            </a:r>
          </a:p>
          <a:p>
            <a:pPr marL="285750" indent="-285750" fontAlgn="base">
              <a:buFont typeface="Arial" panose="020B0604020202020204" pitchFamily="34" charset="0"/>
              <a:buChar char="•"/>
            </a:pPr>
            <a:r>
              <a:rPr lang="en-US" sz="1500" dirty="0"/>
              <a:t>Engineering control: putting guards on all saws,</a:t>
            </a:r>
          </a:p>
          <a:p>
            <a:pPr marL="285750" indent="-285750" fontAlgn="base">
              <a:buFont typeface="Arial" panose="020B0604020202020204" pitchFamily="34" charset="0"/>
              <a:buChar char="•"/>
            </a:pPr>
            <a:r>
              <a:rPr lang="en-US" sz="1500" dirty="0"/>
              <a:t>Administrative control: implementing a new policy requiring workstations to be kept free of sawdust and posting signs at each workstation, and </a:t>
            </a:r>
          </a:p>
          <a:p>
            <a:pPr marL="285750" indent="-285750" fontAlgn="base">
              <a:buFont typeface="Arial" panose="020B0604020202020204" pitchFamily="34" charset="0"/>
              <a:buChar char="•"/>
            </a:pPr>
            <a:r>
              <a:rPr lang="en-US" sz="1500" dirty="0"/>
              <a:t>PPE: requiring the use of goggles and gloves.</a:t>
            </a:r>
          </a:p>
          <a:p>
            <a:br>
              <a:rPr lang="en-US" sz="1050" dirty="0"/>
            </a:br>
            <a:r>
              <a:rPr lang="en-US" sz="1500" dirty="0"/>
              <a:t>Now let’s look at how to address the</a:t>
            </a:r>
            <a:r>
              <a:rPr lang="en-US" sz="1500" b="1" dirty="0"/>
              <a:t> root </a:t>
            </a:r>
            <a:r>
              <a:rPr lang="en-US" sz="1500" dirty="0"/>
              <a:t>cause(s)!</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86281812-F11E-4799-9C92-C707F2FF2BB8}"/>
              </a:ext>
            </a:extLst>
          </p:cNvPr>
          <p:cNvPicPr>
            <a:picLocks noChangeAspect="1"/>
          </p:cNvPicPr>
          <p:nvPr/>
        </p:nvPicPr>
        <p:blipFill>
          <a:blip r:embed="rId4"/>
          <a:stretch>
            <a:fillRect/>
          </a:stretch>
        </p:blipFill>
        <p:spPr>
          <a:xfrm>
            <a:off x="21175" y="21626"/>
            <a:ext cx="5491675" cy="5899025"/>
          </a:xfrm>
          <a:prstGeom prst="rect">
            <a:avLst/>
          </a:prstGeom>
        </p:spPr>
      </p:pic>
      <p:sp>
        <p:nvSpPr>
          <p:cNvPr id="7" name="Google Shape;102;p2">
            <a:extLst>
              <a:ext uri="{FF2B5EF4-FFF2-40B4-BE49-F238E27FC236}">
                <a16:creationId xmlns:a16="http://schemas.microsoft.com/office/drawing/2014/main" id="{CB70AF7E-E7E1-426D-B411-BBE1CDD8D7A8}"/>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16560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28334" cy="54783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System Improvements</a:t>
            </a:r>
            <a:endParaRPr sz="4000" b="0" i="0" u="none" strike="noStrike" cap="none" dirty="0">
              <a:solidFill>
                <a:schemeClr val="dk1"/>
              </a:solidFill>
              <a:latin typeface="+mn-lt"/>
              <a:ea typeface="Calibri"/>
              <a:cs typeface="Calibri"/>
              <a:sym typeface="Calibri"/>
            </a:endParaRPr>
          </a:p>
          <a:p>
            <a:endParaRPr lang="en-US" sz="1100" dirty="0"/>
          </a:p>
          <a:p>
            <a:br>
              <a:rPr lang="en-US" sz="1100" dirty="0"/>
            </a:br>
            <a:r>
              <a:rPr lang="en-US" sz="1600" dirty="0"/>
              <a:t>Missing or inadequate safety system components are always the root causes for workplace accidents. Therefore, every effort should be made to improve your safety system. Improvements could include:</a:t>
            </a:r>
            <a:br>
              <a:rPr lang="en-US" sz="1600" dirty="0"/>
            </a:br>
            <a:endParaRPr lang="en-US" sz="1600" dirty="0"/>
          </a:p>
          <a:p>
            <a:pPr marL="285750" indent="-285750" fontAlgn="base">
              <a:buFont typeface="Arial" panose="020B0604020202020204" pitchFamily="34" charset="0"/>
              <a:buChar char="•"/>
            </a:pPr>
            <a:r>
              <a:rPr lang="en-US" sz="1600" dirty="0"/>
              <a:t>Clearly establishing responsibility and accountability in the safety policy.</a:t>
            </a:r>
          </a:p>
          <a:p>
            <a:pPr marL="285750" indent="-285750" fontAlgn="base">
              <a:buFont typeface="Arial" panose="020B0604020202020204" pitchFamily="34" charset="0"/>
              <a:buChar char="•"/>
            </a:pPr>
            <a:r>
              <a:rPr lang="en-US" sz="1600" dirty="0"/>
              <a:t>Changing a work process to require the use of checklists that include safety checks.</a:t>
            </a:r>
          </a:p>
          <a:p>
            <a:pPr marL="285750" indent="-285750" fontAlgn="base">
              <a:buFont typeface="Arial" panose="020B0604020202020204" pitchFamily="34" charset="0"/>
              <a:buChar char="•"/>
            </a:pPr>
            <a:r>
              <a:rPr lang="en-US" sz="1600" dirty="0"/>
              <a:t>Changing the safety inspection process to include management, supervisors, and employee participation and signoff.</a:t>
            </a:r>
          </a:p>
          <a:p>
            <a:br>
              <a:rPr lang="en-US" sz="1600" dirty="0"/>
            </a:br>
            <a:r>
              <a:rPr lang="en-US" sz="1600" dirty="0"/>
              <a:t>For example, ABC Company could write a safety policy that clearly assigns responsibility to specific supervisor positions, re-write their work process to include a checklist with all the safety checks, as well as assigning multiple positions to sign off on safety inspections at specific time intervals</a:t>
            </a:r>
            <a:r>
              <a:rPr lang="en-US" dirty="0"/>
              <a:t>.</a:t>
            </a:r>
            <a:endParaRPr lang="en-US" sz="16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ED3A3B16-DD57-4B09-A5C6-13F695FA6BEE}"/>
              </a:ext>
            </a:extLst>
          </p:cNvPr>
          <p:cNvPicPr>
            <a:picLocks noChangeAspect="1"/>
          </p:cNvPicPr>
          <p:nvPr/>
        </p:nvPicPr>
        <p:blipFill>
          <a:blip r:embed="rId4"/>
          <a:stretch>
            <a:fillRect/>
          </a:stretch>
        </p:blipFill>
        <p:spPr>
          <a:xfrm>
            <a:off x="18209" y="0"/>
            <a:ext cx="5511809" cy="5920651"/>
          </a:xfrm>
          <a:prstGeom prst="rect">
            <a:avLst/>
          </a:prstGeom>
        </p:spPr>
      </p:pic>
      <p:sp>
        <p:nvSpPr>
          <p:cNvPr id="7" name="Google Shape;102;p2">
            <a:extLst>
              <a:ext uri="{FF2B5EF4-FFF2-40B4-BE49-F238E27FC236}">
                <a16:creationId xmlns:a16="http://schemas.microsoft.com/office/drawing/2014/main" id="{4C0982A8-01D3-4F5D-B867-5BEE3EFDE462}"/>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81659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28334" cy="54783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Key Questions to Ask (I)</a:t>
            </a:r>
            <a:endParaRPr sz="4000" b="0" i="0" u="none" strike="noStrike" cap="none" dirty="0">
              <a:solidFill>
                <a:schemeClr val="dk1"/>
              </a:solidFill>
              <a:latin typeface="+mn-lt"/>
              <a:ea typeface="Calibri"/>
              <a:cs typeface="Calibri"/>
              <a:sym typeface="Calibri"/>
            </a:endParaRPr>
          </a:p>
          <a:p>
            <a:br>
              <a:rPr lang="en-US" sz="1100" dirty="0"/>
            </a:br>
            <a:br>
              <a:rPr lang="en-US" sz="1100" dirty="0"/>
            </a:br>
            <a:r>
              <a:rPr lang="en-US" sz="1600" dirty="0"/>
              <a:t>It’s important to anticipate the questions and concerns that may arise when the safety committee and management are deciding what actions to take. To make sure you provide good information, ask yourself proactive questions such as the ones outlined below and in the next slides.</a:t>
            </a:r>
          </a:p>
          <a:p>
            <a:pPr fontAlgn="base"/>
            <a:br>
              <a:rPr lang="en-US" sz="1600" dirty="0"/>
            </a:br>
            <a:r>
              <a:rPr lang="en-US" sz="1600" b="1" dirty="0"/>
              <a:t>Clarify the issue </a:t>
            </a:r>
          </a:p>
          <a:p>
            <a:pPr marL="285750" lvl="1" indent="-285750" fontAlgn="base">
              <a:buFont typeface="Arial" panose="020B0604020202020204" pitchFamily="34" charset="0"/>
              <a:buChar char="•"/>
            </a:pPr>
            <a:r>
              <a:rPr lang="en-US" sz="1600" dirty="0"/>
              <a:t>What are the specific unsafe conditions and unsafe work practices that caused the accident? </a:t>
            </a:r>
          </a:p>
          <a:p>
            <a:pPr marL="285750" lvl="1" indent="-285750" fontAlgn="base">
              <a:buFont typeface="Arial" panose="020B0604020202020204" pitchFamily="34" charset="0"/>
              <a:buChar char="•"/>
            </a:pPr>
            <a:r>
              <a:rPr lang="en-US" sz="1600" dirty="0"/>
              <a:t>What are the missing safety system components (the inadequate or missing policies, processes, rules) that allowed the conditions and practices to exist? </a:t>
            </a:r>
          </a:p>
          <a:p>
            <a:pPr lvl="1" fontAlgn="base"/>
            <a:endParaRPr lang="en-US" sz="1600" b="1" dirty="0"/>
          </a:p>
          <a:p>
            <a:pPr lvl="1" fontAlgn="base"/>
            <a:r>
              <a:rPr lang="en-US" sz="1600" b="1" dirty="0"/>
              <a:t>Historical data</a:t>
            </a:r>
          </a:p>
          <a:p>
            <a:pPr marL="285750" lvl="1" indent="-285750" fontAlgn="base">
              <a:buFont typeface="Arial" panose="020B0604020202020204" pitchFamily="34" charset="0"/>
              <a:buChar char="•"/>
            </a:pPr>
            <a:r>
              <a:rPr lang="en-US" sz="1600" dirty="0"/>
              <a:t>Have similar accidents occurred in the past? </a:t>
            </a:r>
          </a:p>
          <a:p>
            <a:pPr marL="285750" lvl="1" indent="-285750" fontAlgn="base">
              <a:buFont typeface="Arial" panose="020B0604020202020204" pitchFamily="34" charset="0"/>
              <a:buChar char="•"/>
            </a:pPr>
            <a:r>
              <a:rPr lang="en-US" sz="1600" dirty="0"/>
              <a:t>What are previous direct and indirect costs for similar accidents? </a:t>
            </a:r>
          </a:p>
          <a:p>
            <a:pPr marL="285750" lvl="1" indent="-285750" fontAlgn="base">
              <a:buFont typeface="Arial" panose="020B0604020202020204" pitchFamily="34" charset="0"/>
              <a:buChar char="•"/>
            </a:pPr>
            <a:r>
              <a:rPr lang="en-US" sz="1600" dirty="0"/>
              <a:t>How have similar accidents affected production and morale? </a:t>
            </a:r>
            <a:endParaRPr lang="en-US"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0D56AC77-BEB6-4F1C-A9EF-EF34433E833E}"/>
              </a:ext>
            </a:extLst>
          </p:cNvPr>
          <p:cNvPicPr>
            <a:picLocks noChangeAspect="1"/>
          </p:cNvPicPr>
          <p:nvPr/>
        </p:nvPicPr>
        <p:blipFill>
          <a:blip r:embed="rId4"/>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D9CA778F-D734-42B0-949F-BDE96CE9D599}"/>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46182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28334" cy="44627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Key Questions to Ask (II)</a:t>
            </a:r>
            <a:endParaRPr sz="4000" b="0" i="0" u="none" strike="noStrike" cap="none" dirty="0">
              <a:solidFill>
                <a:schemeClr val="dk1"/>
              </a:solidFill>
              <a:latin typeface="+mn-lt"/>
              <a:ea typeface="Calibri"/>
              <a:cs typeface="Calibri"/>
              <a:sym typeface="Calibri"/>
            </a:endParaRPr>
          </a:p>
          <a:p>
            <a:br>
              <a:rPr lang="en-US" sz="1100" dirty="0"/>
            </a:br>
            <a:br>
              <a:rPr lang="en-US" sz="1100" dirty="0"/>
            </a:br>
            <a:r>
              <a:rPr lang="en-US" sz="1600" b="1" dirty="0"/>
              <a:t>Specific solutions</a:t>
            </a:r>
            <a:endParaRPr lang="en-US" sz="1600" dirty="0"/>
          </a:p>
          <a:p>
            <a:pPr marL="285750" indent="-285750" fontAlgn="base">
              <a:buFont typeface="Arial" panose="020B0604020202020204" pitchFamily="34" charset="0"/>
              <a:buChar char="•"/>
            </a:pPr>
            <a:r>
              <a:rPr lang="en-US" sz="1600" dirty="0"/>
              <a:t>What are the specific engineering, administrative, and PPE controls that, when applied, will eliminate or reduce exposure to the unsafe conditions? </a:t>
            </a:r>
          </a:p>
          <a:p>
            <a:pPr marL="285750" indent="-285750" fontAlgn="base">
              <a:buFont typeface="Arial" panose="020B0604020202020204" pitchFamily="34" charset="0"/>
              <a:buChar char="•"/>
            </a:pPr>
            <a:r>
              <a:rPr lang="en-US" sz="1600" dirty="0"/>
              <a:t>What are the specific system improvements needed to ensure a long-term fix? </a:t>
            </a:r>
          </a:p>
          <a:p>
            <a:pPr fontAlgn="base"/>
            <a:endParaRPr lang="en-US" sz="1600" dirty="0"/>
          </a:p>
          <a:p>
            <a:r>
              <a:rPr lang="en-US" sz="1600" b="1" dirty="0"/>
              <a:t>Ultimate decision maker </a:t>
            </a:r>
            <a:endParaRPr lang="en-US" sz="1600" dirty="0"/>
          </a:p>
          <a:p>
            <a:pPr marL="285750" indent="-285750" fontAlgn="base">
              <a:buFont typeface="Arial" panose="020B0604020202020204" pitchFamily="34" charset="0"/>
              <a:buChar char="•"/>
            </a:pPr>
            <a:r>
              <a:rPr lang="en-US" sz="1600" dirty="0"/>
              <a:t>Who is the person that can approve, authorize, and act on the corrective measures? </a:t>
            </a:r>
          </a:p>
          <a:p>
            <a:pPr marL="285750" indent="-285750" fontAlgn="base">
              <a:buFont typeface="Arial" panose="020B0604020202020204" pitchFamily="34" charset="0"/>
              <a:buChar char="•"/>
            </a:pPr>
            <a:r>
              <a:rPr lang="en-US" sz="1600" dirty="0"/>
              <a:t>What are the possible objections that they may have? </a:t>
            </a:r>
          </a:p>
          <a:p>
            <a:pPr marL="285750" indent="-285750" fontAlgn="base">
              <a:buFont typeface="Arial" panose="020B0604020202020204" pitchFamily="34" charset="0"/>
              <a:buChar char="•"/>
            </a:pPr>
            <a:r>
              <a:rPr lang="en-US" sz="1600" dirty="0"/>
              <a:t>What is the information that will be most effective in overcoming objections? </a:t>
            </a:r>
          </a:p>
          <a:p>
            <a:endParaRPr lang="en-US"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092CC741-6181-4595-A51F-9EF2ADAA729E}"/>
              </a:ext>
            </a:extLst>
          </p:cNvPr>
          <p:cNvPicPr>
            <a:picLocks noChangeAspect="1"/>
          </p:cNvPicPr>
          <p:nvPr/>
        </p:nvPicPr>
        <p:blipFill>
          <a:blip r:embed="rId4"/>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BB6A07AF-B94C-49A9-8CE6-111E54FA1B74}"/>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15931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28334" cy="47397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Key Questions to Ask (III)</a:t>
            </a:r>
            <a:endParaRPr sz="4000" b="0" i="0" u="none" strike="noStrike" cap="none" dirty="0">
              <a:solidFill>
                <a:schemeClr val="dk1"/>
              </a:solidFill>
              <a:latin typeface="+mn-lt"/>
              <a:ea typeface="Calibri"/>
              <a:cs typeface="Calibri"/>
              <a:sym typeface="Calibri"/>
            </a:endParaRPr>
          </a:p>
          <a:p>
            <a:br>
              <a:rPr lang="en-US" sz="1100" dirty="0"/>
            </a:br>
            <a:br>
              <a:rPr lang="en-US" sz="1100" dirty="0"/>
            </a:br>
            <a:r>
              <a:rPr lang="en-US" sz="1600" b="1" dirty="0"/>
              <a:t>Costs and Benefits</a:t>
            </a:r>
            <a:endParaRPr lang="en-US" sz="1600" dirty="0"/>
          </a:p>
          <a:p>
            <a:pPr marL="285750" indent="-285750" fontAlgn="base">
              <a:buFont typeface="Arial" panose="020B0604020202020204" pitchFamily="34" charset="0"/>
              <a:buChar char="•"/>
            </a:pPr>
            <a:r>
              <a:rPr lang="en-US" sz="1600" dirty="0"/>
              <a:t>What are the estimated costs and benefits of taking corrective action, versus the possible costs and harm if no action is taken? </a:t>
            </a:r>
          </a:p>
          <a:p>
            <a:pPr marL="285750" indent="-285750" fontAlgn="base">
              <a:buFont typeface="Arial" panose="020B0604020202020204" pitchFamily="34" charset="0"/>
              <a:buChar char="•"/>
            </a:pPr>
            <a:r>
              <a:rPr lang="en-US" sz="1600" dirty="0"/>
              <a:t>What are the employer obligations under administrative law?  </a:t>
            </a:r>
          </a:p>
          <a:p>
            <a:br>
              <a:rPr lang="en-US" sz="1600" dirty="0"/>
            </a:br>
            <a:r>
              <a:rPr lang="en-US" sz="1600" dirty="0"/>
              <a:t>For all businesses, analyzing the costs that are associated with implementing new policies, procedures, equipment, etc. is a necessary process in order to make an informed decision about what the company can afford for short-term and long-term solutions. The costs and benefits information should always be included in the recommendation. Let’s look a little closer at costs versus benefits on the next slide.</a:t>
            </a:r>
          </a:p>
          <a:p>
            <a:br>
              <a:rPr lang="en-US" sz="1600" dirty="0"/>
            </a:br>
            <a:endParaRPr lang="en-US" sz="16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2D556CBC-AE32-492E-8FBD-FEFEC793AB48}"/>
              </a:ext>
            </a:extLst>
          </p:cNvPr>
          <p:cNvPicPr>
            <a:picLocks noChangeAspect="1"/>
          </p:cNvPicPr>
          <p:nvPr/>
        </p:nvPicPr>
        <p:blipFill>
          <a:blip r:embed="rId4"/>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4054A33C-D04B-46D8-B248-BEA658799E2B}"/>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96008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28334" cy="54783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Cost-Benefit Analysis</a:t>
            </a:r>
            <a:endParaRPr sz="4000" b="0" i="0" u="none" strike="noStrike" cap="none" dirty="0">
              <a:solidFill>
                <a:schemeClr val="dk1"/>
              </a:solidFill>
              <a:latin typeface="+mn-lt"/>
              <a:ea typeface="Calibri"/>
              <a:cs typeface="Calibri"/>
              <a:sym typeface="Calibri"/>
            </a:endParaRPr>
          </a:p>
          <a:p>
            <a:br>
              <a:rPr lang="en-US" sz="1100" dirty="0"/>
            </a:br>
            <a:br>
              <a:rPr lang="en-US" sz="1100" dirty="0"/>
            </a:br>
            <a:r>
              <a:rPr lang="en-US" sz="1600" dirty="0"/>
              <a:t>There are many hidden or indirect costs related to an accident to consider. As the picture on the left depicts, the initial costs of the injury, sick pay, and equipment damage are just the tip of the iceberg when it comes to what the company will pay out because of the accident. When you look below the surface, you discover costs related to lost time, production delays, legal costs, fines, potential increase in insurance and workers’ compensation fees, and much more!</a:t>
            </a:r>
          </a:p>
          <a:p>
            <a:br>
              <a:rPr lang="en-US" sz="1600" dirty="0"/>
            </a:br>
            <a:r>
              <a:rPr lang="en-US" sz="1600" dirty="0"/>
              <a:t>The objective of a cost-benefit analysis is to contrast the relatively high cost/low benefit if the unsafe condition is </a:t>
            </a:r>
            <a:r>
              <a:rPr lang="en-US" sz="1600" u="sng" dirty="0"/>
              <a:t>not</a:t>
            </a:r>
            <a:r>
              <a:rPr lang="en-US" sz="1600" dirty="0"/>
              <a:t> eliminated, with the low cost/high benefit if the unsafe condition is eliminated. It should answer the following:</a:t>
            </a:r>
          </a:p>
          <a:p>
            <a:pPr marL="285750" indent="-285750" fontAlgn="base">
              <a:buFont typeface="Arial" panose="020B0604020202020204" pitchFamily="34" charset="0"/>
              <a:buChar char="•"/>
            </a:pPr>
            <a:r>
              <a:rPr lang="en-US" sz="1600" dirty="0"/>
              <a:t>What are the potential costs to the company if the unsafe condition is </a:t>
            </a:r>
            <a:r>
              <a:rPr lang="en-US" sz="1600" u="sng" dirty="0"/>
              <a:t>not</a:t>
            </a:r>
            <a:r>
              <a:rPr lang="en-US" sz="1600" dirty="0"/>
              <a:t> eliminated? </a:t>
            </a:r>
          </a:p>
          <a:p>
            <a:pPr marL="285750" indent="-285750" fontAlgn="base">
              <a:buFont typeface="Arial" panose="020B0604020202020204" pitchFamily="34" charset="0"/>
              <a:buChar char="•"/>
            </a:pPr>
            <a:r>
              <a:rPr lang="en-US" sz="1600" dirty="0"/>
              <a:t>What are the potential costs if the unsafe condition </a:t>
            </a:r>
            <a:r>
              <a:rPr lang="en-US" sz="1600" u="sng" dirty="0"/>
              <a:t>is</a:t>
            </a:r>
            <a:r>
              <a:rPr lang="en-US" sz="1600" dirty="0"/>
              <a:t> eliminated? </a:t>
            </a:r>
          </a:p>
          <a:p>
            <a:pPr marL="285750" indent="-285750" fontAlgn="base">
              <a:buFont typeface="Arial" panose="020B0604020202020204" pitchFamily="34" charset="0"/>
              <a:buChar char="•"/>
            </a:pPr>
            <a:r>
              <a:rPr lang="en-US" sz="1600" dirty="0"/>
              <a:t>How will the corrective action pay for itself?</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AFE882EE-2AC7-486F-9F45-AD6CD85065C7}"/>
              </a:ext>
            </a:extLst>
          </p:cNvPr>
          <p:cNvPicPr>
            <a:picLocks noChangeAspect="1"/>
          </p:cNvPicPr>
          <p:nvPr/>
        </p:nvPicPr>
        <p:blipFill>
          <a:blip r:embed="rId4"/>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A526223D-F962-4A3C-A929-42714A9A0634}"/>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051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3860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Create an Action Plan</a:t>
            </a: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1600" dirty="0"/>
              <a:t>Accidents can be a time of confusion, chaos, and high emotions. Some people will be busy dealing with the emergency at hand and others may be too shaken up to think clearly in the moment. Having a written action plan that outlines what, when, and who should do things can save valuable time. In your plan, include:</a:t>
            </a:r>
          </a:p>
          <a:p>
            <a:endParaRPr lang="en-US" sz="1600" dirty="0"/>
          </a:p>
          <a:p>
            <a:pPr marL="285750" indent="-285750" fontAlgn="base">
              <a:buFont typeface="Arial" panose="020B0604020202020204" pitchFamily="34" charset="0"/>
              <a:buChar char="•"/>
            </a:pPr>
            <a:r>
              <a:rPr lang="en-US" sz="1600" dirty="0"/>
              <a:t>Who should be notified of an accident, and who is authorized to notify outside agencies (fire, police, Oregon OSHA, etc.),</a:t>
            </a:r>
          </a:p>
          <a:p>
            <a:pPr marL="285750" indent="-285750" fontAlgn="base">
              <a:buFont typeface="Arial" panose="020B0604020202020204" pitchFamily="34" charset="0"/>
              <a:buChar char="•"/>
            </a:pPr>
            <a:r>
              <a:rPr lang="en-US" sz="1600" dirty="0"/>
              <a:t>Who is assigned to conduct investigations,</a:t>
            </a:r>
          </a:p>
          <a:p>
            <a:pPr marL="285750" indent="-285750" fontAlgn="base">
              <a:buFont typeface="Arial" panose="020B0604020202020204" pitchFamily="34" charset="0"/>
              <a:buChar char="•"/>
            </a:pPr>
            <a:r>
              <a:rPr lang="en-US" sz="1600" dirty="0"/>
              <a:t>Who receives and acts on investigation reports, </a:t>
            </a:r>
          </a:p>
          <a:p>
            <a:pPr marL="285750" indent="-285750" fontAlgn="base">
              <a:buFont typeface="Arial" panose="020B0604020202020204" pitchFamily="34" charset="0"/>
              <a:buChar char="•"/>
            </a:pPr>
            <a:r>
              <a:rPr lang="en-US" sz="1600" dirty="0"/>
              <a:t>A list of the typical people to interview and collect witness statements from,</a:t>
            </a:r>
          </a:p>
          <a:p>
            <a:pPr marL="285750" indent="-285750" fontAlgn="base">
              <a:buFont typeface="Arial" panose="020B0604020202020204" pitchFamily="34" charset="0"/>
              <a:buChar char="•"/>
            </a:pPr>
            <a:r>
              <a:rPr lang="en-US" sz="1600" dirty="0"/>
              <a:t>Expectation of time frames for conducting the investigation and follow-up actions such as correction of the unsafe condition or action, </a:t>
            </a:r>
          </a:p>
          <a:p>
            <a:pPr marL="285750" indent="-285750" fontAlgn="base">
              <a:buFont typeface="Arial" panose="020B0604020202020204" pitchFamily="34" charset="0"/>
              <a:buChar char="•"/>
            </a:pPr>
            <a:r>
              <a:rPr lang="en-US" sz="1600" dirty="0"/>
              <a:t>Where the investigator’s kit is located (more on this later), and </a:t>
            </a:r>
          </a:p>
          <a:p>
            <a:pPr marL="285750" indent="-285750" fontAlgn="base">
              <a:buFont typeface="Arial" panose="020B0604020202020204" pitchFamily="34" charset="0"/>
              <a:buChar char="•"/>
            </a:pPr>
            <a:r>
              <a:rPr lang="en-US" sz="1600" dirty="0"/>
              <a:t>Who files a report with Oregon OSHA, if needed, and the relevant timeframes (see next slide). </a:t>
            </a:r>
          </a:p>
        </p:txBody>
      </p:sp>
      <p:pic>
        <p:nvPicPr>
          <p:cNvPr id="3" name="Picture 2">
            <a:extLst>
              <a:ext uri="{FF2B5EF4-FFF2-40B4-BE49-F238E27FC236}">
                <a16:creationId xmlns:a16="http://schemas.microsoft.com/office/drawing/2014/main" id="{3DB113BF-D36B-491F-834D-5C8A97983D55}"/>
              </a:ext>
            </a:extLst>
          </p:cNvPr>
          <p:cNvPicPr>
            <a:picLocks noChangeAspect="1"/>
          </p:cNvPicPr>
          <p:nvPr/>
        </p:nvPicPr>
        <p:blipFill>
          <a:blip r:embed="rId3"/>
          <a:stretch>
            <a:fillRect/>
          </a:stretch>
        </p:blipFill>
        <p:spPr>
          <a:xfrm>
            <a:off x="0" y="0"/>
            <a:ext cx="5507292" cy="5915800"/>
          </a:xfrm>
          <a:prstGeom prst="rect">
            <a:avLst/>
          </a:prstGeom>
        </p:spPr>
      </p:pic>
      <p:pic>
        <p:nvPicPr>
          <p:cNvPr id="7" name="Picture 6">
            <a:extLst>
              <a:ext uri="{FF2B5EF4-FFF2-40B4-BE49-F238E27FC236}">
                <a16:creationId xmlns:a16="http://schemas.microsoft.com/office/drawing/2014/main" id="{C377C1D5-1F49-4D72-A61F-E7E47475FAE4}"/>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1793DB8D-A23C-4185-92DA-2F9F0573EB69}"/>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28862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369010" cy="59554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Costs and Benefits</a:t>
            </a:r>
            <a:endParaRPr sz="4000" b="0" i="0" u="none" strike="noStrike" cap="none" dirty="0">
              <a:solidFill>
                <a:schemeClr val="dk1"/>
              </a:solidFill>
              <a:latin typeface="+mn-lt"/>
              <a:ea typeface="Calibri"/>
              <a:cs typeface="Calibri"/>
              <a:sym typeface="Calibri"/>
            </a:endParaRPr>
          </a:p>
          <a:p>
            <a:br>
              <a:rPr lang="en-US" sz="1100" dirty="0"/>
            </a:br>
            <a:r>
              <a:rPr lang="en-US" sz="1600" dirty="0"/>
              <a:t>Providing information about costs and benefits of your recommendation(s) is helpful for the decision makers as it helps them see the broad impact of fixing the issues. To estimate costs, federal OSHA has a </a:t>
            </a:r>
            <a:r>
              <a:rPr lang="en-US" sz="1600" i="1" dirty="0">
                <a:hlinkClick r:id="rId3"/>
              </a:rPr>
              <a:t>Safety Pays</a:t>
            </a:r>
            <a:r>
              <a:rPr lang="en-US" sz="1600" baseline="30000" dirty="0"/>
              <a:t>(1)</a:t>
            </a:r>
            <a:r>
              <a:rPr lang="en-US" sz="1600" dirty="0"/>
              <a:t> tool and Oregon OSHA provides </a:t>
            </a:r>
            <a:r>
              <a:rPr lang="en-US" sz="1600" u="sng" dirty="0">
                <a:hlinkClick r:id="rId4"/>
              </a:rPr>
              <a:t>resources</a:t>
            </a:r>
            <a:r>
              <a:rPr lang="en-US" sz="1600" baseline="30000" dirty="0"/>
              <a:t>(2) </a:t>
            </a:r>
            <a:r>
              <a:rPr lang="en-US" sz="1600" dirty="0"/>
              <a:t>to help assess the impact of work injuries. You can also check with your company’s Workers’ Compensation carrier for resources they offer. </a:t>
            </a:r>
          </a:p>
          <a:p>
            <a:br>
              <a:rPr lang="en-US" sz="1100" dirty="0"/>
            </a:br>
            <a:r>
              <a:rPr lang="en-US" sz="1600" dirty="0"/>
              <a:t>A list of benefits that occur when safety improvements are made after an accident could include:</a:t>
            </a:r>
          </a:p>
          <a:p>
            <a:pPr marL="285750" indent="-285750" fontAlgn="base">
              <a:buFont typeface="Arial" panose="020B0604020202020204" pitchFamily="34" charset="0"/>
              <a:buChar char="•"/>
            </a:pPr>
            <a:r>
              <a:rPr lang="en-US" sz="1600" dirty="0"/>
              <a:t>Fewer injuries, </a:t>
            </a:r>
          </a:p>
          <a:p>
            <a:pPr marL="285750" indent="-285750" fontAlgn="base">
              <a:buFont typeface="Arial" panose="020B0604020202020204" pitchFamily="34" charset="0"/>
              <a:buChar char="•"/>
            </a:pPr>
            <a:r>
              <a:rPr lang="en-US" sz="1600" dirty="0"/>
              <a:t>Improved productivity,</a:t>
            </a:r>
          </a:p>
          <a:p>
            <a:pPr marL="285750" indent="-285750" fontAlgn="base">
              <a:buFont typeface="Arial" panose="020B0604020202020204" pitchFamily="34" charset="0"/>
              <a:buChar char="•"/>
            </a:pPr>
            <a:r>
              <a:rPr lang="en-US" sz="1600" dirty="0"/>
              <a:t>Higher workforce morale, </a:t>
            </a:r>
          </a:p>
          <a:p>
            <a:pPr marL="285750" indent="-285750" fontAlgn="base">
              <a:buFont typeface="Arial" panose="020B0604020202020204" pitchFamily="34" charset="0"/>
              <a:buChar char="•"/>
            </a:pPr>
            <a:r>
              <a:rPr lang="en-US" sz="1600" dirty="0"/>
              <a:t>Worker longevity, </a:t>
            </a:r>
          </a:p>
          <a:p>
            <a:pPr marL="285750" indent="-285750" fontAlgn="base">
              <a:buFont typeface="Arial" panose="020B0604020202020204" pitchFamily="34" charset="0"/>
              <a:buChar char="•"/>
            </a:pPr>
            <a:r>
              <a:rPr lang="en-US" sz="1600" dirty="0"/>
              <a:t>Fewer workers comp claims and possibly a reduction in worker compensation insurance rates, and</a:t>
            </a:r>
          </a:p>
          <a:p>
            <a:pPr marL="285750" indent="-285750" fontAlgn="base">
              <a:buFont typeface="Arial" panose="020B0604020202020204" pitchFamily="34" charset="0"/>
              <a:buChar char="•"/>
            </a:pPr>
            <a:r>
              <a:rPr lang="en-US" sz="1600" dirty="0"/>
              <a:t>Money saved by keeping employees safe by avoiding all the hidden costs of an accident.</a:t>
            </a:r>
          </a:p>
          <a:p>
            <a:br>
              <a:rPr lang="en-US" sz="1100" dirty="0"/>
            </a:br>
            <a:r>
              <a:rPr lang="en-US" sz="1600" dirty="0"/>
              <a:t>Describe how the benefits will impact your workforce, leadership team, and overall business. </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5"/>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57008E2B-5542-4469-9CD8-FDA8088EC807}"/>
              </a:ext>
            </a:extLst>
          </p:cNvPr>
          <p:cNvPicPr>
            <a:picLocks noChangeAspect="1"/>
          </p:cNvPicPr>
          <p:nvPr/>
        </p:nvPicPr>
        <p:blipFill>
          <a:blip r:embed="rId6"/>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A767C320-5B40-4AFF-8759-062A7F014866}"/>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61655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369010" cy="5185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Recommendations </a:t>
            </a:r>
            <a:br>
              <a:rPr lang="en-US" sz="4000" b="0" i="0" u="sng" strike="noStrike" cap="none" dirty="0">
                <a:solidFill>
                  <a:schemeClr val="dk1"/>
                </a:solidFill>
                <a:latin typeface="+mn-lt"/>
                <a:ea typeface="Calibri"/>
                <a:cs typeface="Calibri"/>
                <a:sym typeface="Calibri"/>
              </a:rPr>
            </a:br>
            <a:r>
              <a:rPr lang="en-US" sz="4000" b="0" i="0" u="sng" strike="noStrike" cap="none" dirty="0">
                <a:solidFill>
                  <a:schemeClr val="dk1"/>
                </a:solidFill>
                <a:latin typeface="+mn-lt"/>
                <a:ea typeface="Calibri"/>
                <a:cs typeface="Calibri"/>
                <a:sym typeface="Calibri"/>
              </a:rPr>
              <a:t>and Alternatives</a:t>
            </a:r>
            <a:endParaRPr sz="4000" b="0" i="0" u="none" strike="noStrike" cap="none" dirty="0">
              <a:solidFill>
                <a:schemeClr val="dk1"/>
              </a:solidFill>
              <a:latin typeface="+mn-lt"/>
              <a:ea typeface="Calibri"/>
              <a:cs typeface="Calibri"/>
              <a:sym typeface="Calibri"/>
            </a:endParaRPr>
          </a:p>
          <a:p>
            <a:br>
              <a:rPr lang="en-US" sz="1100" dirty="0"/>
            </a:br>
            <a:r>
              <a:rPr lang="en-US" sz="1600" dirty="0"/>
              <a:t>Finally, as you deliver your recommendations, it’s important to provide alternatives as well. Corrective actions are more likely to be taken when there are several options to choose from. For each recommendation, tell the decision maker why you believe it is the right fix and which unsafe condition/action it addresses.</a:t>
            </a:r>
          </a:p>
          <a:p>
            <a:br>
              <a:rPr lang="en-US" sz="1600" dirty="0"/>
            </a:br>
            <a:r>
              <a:rPr lang="en-US" sz="1600" dirty="0"/>
              <a:t>You might present the recommendation with alternatives such as the below:</a:t>
            </a:r>
            <a:br>
              <a:rPr lang="en-US" sz="1600" dirty="0"/>
            </a:br>
            <a:endParaRPr lang="en-US" sz="1600" dirty="0"/>
          </a:p>
          <a:p>
            <a:pPr marL="285750" indent="-285750" fontAlgn="base">
              <a:buFont typeface="Arial" panose="020B0604020202020204" pitchFamily="34" charset="0"/>
              <a:buChar char="•"/>
            </a:pPr>
            <a:r>
              <a:rPr lang="en-US" sz="1600" dirty="0"/>
              <a:t>Eliminate the unsafe condition and include additional engineering and administrative controls if needed; or, </a:t>
            </a:r>
          </a:p>
          <a:p>
            <a:pPr marL="285750" indent="-285750" fontAlgn="base">
              <a:buFont typeface="Arial" panose="020B0604020202020204" pitchFamily="34" charset="0"/>
              <a:buChar char="•"/>
            </a:pPr>
            <a:r>
              <a:rPr lang="en-US" sz="1600" dirty="0"/>
              <a:t>Reduce the unsafe condition using administrative controls, add engineering controls if required, and add PPE usage to reduce the hazard a little more.</a:t>
            </a:r>
          </a:p>
          <a:p>
            <a:endParaRPr lang="en-US" sz="16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24134CF1-D431-4BAC-BAC5-54607E8D9BE7}"/>
              </a:ext>
            </a:extLst>
          </p:cNvPr>
          <p:cNvPicPr>
            <a:picLocks noChangeAspect="1"/>
          </p:cNvPicPr>
          <p:nvPr/>
        </p:nvPicPr>
        <p:blipFill>
          <a:blip r:embed="rId4"/>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A2043F9D-CA12-4AAA-B8AC-0BA8D8AD96E8}"/>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725796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369010" cy="47704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Practice: Root Cause </a:t>
            </a:r>
            <a:br>
              <a:rPr lang="en-US" sz="4000" b="0" i="0" u="sng" strike="noStrike" cap="none" dirty="0">
                <a:solidFill>
                  <a:schemeClr val="dk1"/>
                </a:solidFill>
                <a:latin typeface="+mn-lt"/>
                <a:ea typeface="Calibri"/>
                <a:cs typeface="Calibri"/>
                <a:sym typeface="Calibri"/>
              </a:rPr>
            </a:br>
            <a:r>
              <a:rPr lang="en-US" sz="4000" b="0" i="0" u="sng" strike="noStrike" cap="none" dirty="0">
                <a:solidFill>
                  <a:schemeClr val="dk1"/>
                </a:solidFill>
                <a:latin typeface="+mn-lt"/>
                <a:ea typeface="Calibri"/>
                <a:cs typeface="Calibri"/>
                <a:sym typeface="Calibri"/>
              </a:rPr>
              <a:t>and Recommendation</a:t>
            </a:r>
            <a:endParaRPr sz="4000" b="0" i="0" u="none" strike="noStrike" cap="none" dirty="0">
              <a:solidFill>
                <a:schemeClr val="dk1"/>
              </a:solidFill>
              <a:latin typeface="+mn-lt"/>
              <a:ea typeface="Calibri"/>
              <a:cs typeface="Calibri"/>
              <a:sym typeface="Calibri"/>
            </a:endParaRPr>
          </a:p>
          <a:p>
            <a:br>
              <a:rPr lang="en-US" sz="1600" dirty="0"/>
            </a:br>
            <a:r>
              <a:rPr lang="en-US" sz="1600" dirty="0"/>
              <a:t>To wrap up the </a:t>
            </a:r>
            <a:r>
              <a:rPr lang="en-US" sz="1600" i="1" dirty="0"/>
              <a:t>Recommend Improvements </a:t>
            </a:r>
            <a:r>
              <a:rPr lang="en-US" sz="1600" dirty="0"/>
              <a:t>portion of this module, let’s take some time to look at a different accident and think about some of the concepts we have just covered.</a:t>
            </a:r>
          </a:p>
          <a:p>
            <a:br>
              <a:rPr lang="en-US" sz="1600" dirty="0"/>
            </a:br>
            <a:r>
              <a:rPr lang="en-US" sz="1600" dirty="0"/>
              <a:t>The next slide shows a video of the true story of Russ </a:t>
            </a:r>
            <a:r>
              <a:rPr lang="en-US" sz="1600" dirty="0" err="1"/>
              <a:t>Youngstrom</a:t>
            </a:r>
            <a:r>
              <a:rPr lang="en-US" sz="1600" dirty="0"/>
              <a:t>, a worker who experienced an accident on the job. A direct cause of the accident is shown. As you watch the video, think about: </a:t>
            </a:r>
            <a:br>
              <a:rPr lang="en-US" sz="1600" dirty="0"/>
            </a:br>
            <a:endParaRPr lang="en-US" sz="1600" dirty="0"/>
          </a:p>
          <a:p>
            <a:pPr marL="285750" indent="-285750">
              <a:buFont typeface="Arial" panose="020B0604020202020204" pitchFamily="34" charset="0"/>
              <a:buChar char="•"/>
            </a:pPr>
            <a:r>
              <a:rPr lang="en-US" sz="1600" dirty="0"/>
              <a:t>What a potential root cause could have been in this accident, and</a:t>
            </a:r>
          </a:p>
          <a:p>
            <a:pPr marL="285750" indent="-285750">
              <a:buFont typeface="Arial" panose="020B0604020202020204" pitchFamily="34" charset="0"/>
              <a:buChar char="•"/>
            </a:pPr>
            <a:r>
              <a:rPr lang="en-US" sz="1600" dirty="0"/>
              <a:t>A potential recommendation so this type of accident isn’t repeated.</a:t>
            </a:r>
          </a:p>
          <a:p>
            <a:br>
              <a:rPr lang="en-US" sz="1600" dirty="0"/>
            </a:br>
            <a:endParaRPr lang="en-US" sz="16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F930F30B-7A60-40F5-8859-9ECEF6C0AAEA}"/>
              </a:ext>
            </a:extLst>
          </p:cNvPr>
          <p:cNvPicPr>
            <a:picLocks noChangeAspect="1"/>
          </p:cNvPicPr>
          <p:nvPr/>
        </p:nvPicPr>
        <p:blipFill>
          <a:blip r:embed="rId4"/>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E8F4867E-597F-4635-98CD-64E88CEA0D60}"/>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11597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p:nvPr/>
        </p:nvSpPr>
        <p:spPr>
          <a:xfrm>
            <a:off x="2049864" y="2531200"/>
            <a:ext cx="8259745"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0" i="0" strike="noStrike" cap="none" dirty="0">
                <a:solidFill>
                  <a:schemeClr val="bg1"/>
                </a:solidFill>
                <a:latin typeface="+mj-lt"/>
                <a:ea typeface="Calibri"/>
                <a:cs typeface="Calibri"/>
                <a:sym typeface="Calibri"/>
              </a:rPr>
              <a:t>Video: </a:t>
            </a:r>
            <a:r>
              <a:rPr lang="en-US" sz="4400" b="0" i="0" u="sng" strike="noStrike" cap="none" dirty="0">
                <a:solidFill>
                  <a:schemeClr val="bg1"/>
                </a:solidFill>
                <a:latin typeface="+mj-lt"/>
                <a:ea typeface="Calibri"/>
                <a:cs typeface="Calibri"/>
                <a:sym typeface="Calibri"/>
                <a:hlinkClick r:id="rId3"/>
              </a:rPr>
              <a:t>Russ </a:t>
            </a:r>
            <a:r>
              <a:rPr lang="en-US" sz="4400" b="0" i="0" u="sng" strike="noStrike" cap="none" dirty="0" err="1">
                <a:solidFill>
                  <a:schemeClr val="bg1"/>
                </a:solidFill>
                <a:latin typeface="+mj-lt"/>
                <a:ea typeface="Calibri"/>
                <a:cs typeface="Calibri"/>
                <a:sym typeface="Calibri"/>
                <a:hlinkClick r:id="rId3"/>
              </a:rPr>
              <a:t>Youngstrom</a:t>
            </a:r>
            <a:r>
              <a:rPr lang="en-US" sz="4400" b="0" i="0" u="sng" strike="noStrike" cap="none" dirty="0">
                <a:solidFill>
                  <a:schemeClr val="bg1"/>
                </a:solidFill>
                <a:latin typeface="+mj-lt"/>
                <a:ea typeface="Calibri"/>
                <a:cs typeface="Calibri"/>
                <a:sym typeface="Calibri"/>
                <a:hlinkClick r:id="rId3"/>
              </a:rPr>
              <a:t> Story</a:t>
            </a:r>
            <a:endParaRPr lang="en-US" sz="4400" dirty="0">
              <a:solidFill>
                <a:schemeClr val="bg1"/>
              </a:solidFill>
              <a:latin typeface="+mj-lt"/>
            </a:endParaRPr>
          </a:p>
        </p:txBody>
      </p:sp>
      <p:pic>
        <p:nvPicPr>
          <p:cNvPr id="8" name="Picture 7">
            <a:extLst>
              <a:ext uri="{FF2B5EF4-FFF2-40B4-BE49-F238E27FC236}">
                <a16:creationId xmlns:a16="http://schemas.microsoft.com/office/drawing/2014/main" id="{6A295C48-4F85-496F-8D82-41DB7863C62E}"/>
              </a:ext>
            </a:extLst>
          </p:cNvPr>
          <p:cNvPicPr>
            <a:picLocks noChangeAspect="1"/>
          </p:cNvPicPr>
          <p:nvPr/>
        </p:nvPicPr>
        <p:blipFill>
          <a:blip r:embed="rId4"/>
          <a:stretch>
            <a:fillRect/>
          </a:stretch>
        </p:blipFill>
        <p:spPr>
          <a:xfrm>
            <a:off x="8161893" y="5903541"/>
            <a:ext cx="4020478" cy="985411"/>
          </a:xfrm>
          <a:prstGeom prst="rect">
            <a:avLst/>
          </a:prstGeom>
        </p:spPr>
      </p:pic>
      <p:sp>
        <p:nvSpPr>
          <p:cNvPr id="11" name="Google Shape;102;p2">
            <a:extLst>
              <a:ext uri="{FF2B5EF4-FFF2-40B4-BE49-F238E27FC236}">
                <a16:creationId xmlns:a16="http://schemas.microsoft.com/office/drawing/2014/main" id="{E834D326-9D2D-4A6B-9ECE-AA27021E3149}"/>
              </a:ext>
            </a:extLst>
          </p:cNvPr>
          <p:cNvSpPr txBox="1"/>
          <p:nvPr/>
        </p:nvSpPr>
        <p:spPr>
          <a:xfrm>
            <a:off x="202630" y="592437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005266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369010" cy="4524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Completing the </a:t>
            </a:r>
            <a:br>
              <a:rPr lang="en-US" sz="4000" b="0" i="0" u="sng" strike="noStrike" cap="none" dirty="0">
                <a:solidFill>
                  <a:schemeClr val="dk1"/>
                </a:solidFill>
                <a:latin typeface="+mn-lt"/>
                <a:ea typeface="Calibri"/>
                <a:cs typeface="Calibri"/>
                <a:sym typeface="Calibri"/>
              </a:rPr>
            </a:br>
            <a:r>
              <a:rPr lang="en-US" sz="4000" b="0" i="0" u="sng" strike="noStrike" cap="none" dirty="0">
                <a:solidFill>
                  <a:schemeClr val="dk1"/>
                </a:solidFill>
                <a:latin typeface="+mn-lt"/>
                <a:ea typeface="Calibri"/>
                <a:cs typeface="Calibri"/>
                <a:sym typeface="Calibri"/>
              </a:rPr>
              <a:t>Accident Report </a:t>
            </a:r>
          </a:p>
          <a:p>
            <a:br>
              <a:rPr lang="en-US" sz="1600" dirty="0"/>
            </a:br>
            <a:r>
              <a:rPr lang="en-US" sz="1600" dirty="0"/>
              <a:t>It’s time to get into the Accident Report section of this module. Now that we have covered the control strategies and questions you want to consider for your recommendations, we can start writing the accident report. </a:t>
            </a:r>
          </a:p>
          <a:p>
            <a:br>
              <a:rPr lang="en-US" sz="1600" dirty="0"/>
            </a:br>
            <a:r>
              <a:rPr lang="en-US" sz="1600" dirty="0"/>
              <a:t>Remember from Module 1, that your goal as an investigator is to uncover the causes of the accident, being as objective and accurate as possible, without placing blame. Your findings, and how you present them, will shape perceptions and corrective actions by management. After completing the report you will provide it to your company’s Safety Committee and it must remain on record for 3 years as outlined in Oregon Administrative Rule </a:t>
            </a:r>
            <a:r>
              <a:rPr lang="en-US" sz="1600" dirty="0">
                <a:hlinkClick r:id="rId3"/>
              </a:rPr>
              <a:t>437-001-0765 (6)</a:t>
            </a:r>
            <a:r>
              <a:rPr lang="en-US" sz="1600" baseline="30000" dirty="0">
                <a:hlinkClick r:id="rId3"/>
              </a:rPr>
              <a:t>(</a:t>
            </a:r>
            <a:r>
              <a:rPr lang="en-US" sz="1600" baseline="30000" dirty="0"/>
              <a:t>3)</a:t>
            </a:r>
            <a:r>
              <a:rPr lang="en-US" sz="1600" dirty="0"/>
              <a:t>.</a:t>
            </a:r>
            <a:endParaRPr lang="en-US" sz="1600" baseline="300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4"/>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0BFF1E95-59BC-4580-9253-2172EB1FDE89}"/>
              </a:ext>
            </a:extLst>
          </p:cNvPr>
          <p:cNvPicPr>
            <a:picLocks noChangeAspect="1"/>
          </p:cNvPicPr>
          <p:nvPr/>
        </p:nvPicPr>
        <p:blipFill>
          <a:blip r:embed="rId5"/>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0D6070B5-4D46-4FC1-9876-593F05548B62}"/>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67420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Accident Report Forms </a:t>
            </a:r>
          </a:p>
          <a:p>
            <a:br>
              <a:rPr lang="en-US" sz="1600" dirty="0"/>
            </a:br>
            <a:r>
              <a:rPr lang="en-US" sz="1600" dirty="0"/>
              <a:t>There are many different formats of reports, but the one we will look at gives emphasis to the root causes and is similar to the one that Oregon OSHA investigators use. It includes the following sections: </a:t>
            </a:r>
          </a:p>
          <a:p>
            <a:pPr marL="285750" indent="-285750" fontAlgn="base">
              <a:buFont typeface="Arial" panose="020B0604020202020204" pitchFamily="34" charset="0"/>
              <a:buChar char="•"/>
            </a:pPr>
            <a:r>
              <a:rPr lang="en-US" sz="1600" dirty="0"/>
              <a:t>Background </a:t>
            </a:r>
          </a:p>
          <a:p>
            <a:pPr marL="285750" indent="-285750" fontAlgn="base">
              <a:buFont typeface="Arial" panose="020B0604020202020204" pitchFamily="34" charset="0"/>
              <a:buChar char="•"/>
            </a:pPr>
            <a:r>
              <a:rPr lang="en-US" sz="1600" dirty="0"/>
              <a:t>Description of the accident</a:t>
            </a:r>
          </a:p>
          <a:p>
            <a:pPr marL="285750" indent="-285750" fontAlgn="base">
              <a:buFont typeface="Arial" panose="020B0604020202020204" pitchFamily="34" charset="0"/>
              <a:buChar char="•"/>
            </a:pPr>
            <a:r>
              <a:rPr lang="en-US" sz="1600" dirty="0"/>
              <a:t>Findings</a:t>
            </a:r>
          </a:p>
          <a:p>
            <a:pPr marL="285750" indent="-285750" fontAlgn="base">
              <a:buFont typeface="Arial" panose="020B0604020202020204" pitchFamily="34" charset="0"/>
              <a:buChar char="•"/>
            </a:pPr>
            <a:r>
              <a:rPr lang="en-US" sz="1600" dirty="0"/>
              <a:t>Recommendations</a:t>
            </a:r>
          </a:p>
          <a:p>
            <a:pPr marL="285750" indent="-285750" fontAlgn="base">
              <a:buFont typeface="Arial" panose="020B0604020202020204" pitchFamily="34" charset="0"/>
              <a:buChar char="•"/>
            </a:pPr>
            <a:r>
              <a:rPr lang="en-US" sz="1600" dirty="0"/>
              <a:t>Summary</a:t>
            </a:r>
          </a:p>
          <a:p>
            <a:pPr marL="285750" indent="-285750" fontAlgn="base">
              <a:buFont typeface="Arial" panose="020B0604020202020204" pitchFamily="34" charset="0"/>
              <a:buChar char="•"/>
            </a:pPr>
            <a:r>
              <a:rPr lang="en-US" sz="1600" dirty="0"/>
              <a:t>Review and Follow-Up Actions</a:t>
            </a:r>
          </a:p>
          <a:p>
            <a:pPr marL="285750" indent="-285750" fontAlgn="base">
              <a:buFont typeface="Arial" panose="020B0604020202020204" pitchFamily="34" charset="0"/>
              <a:buChar char="•"/>
            </a:pPr>
            <a:r>
              <a:rPr lang="en-US" sz="1600" dirty="0"/>
              <a:t>Attachments</a:t>
            </a:r>
          </a:p>
          <a:p>
            <a:br>
              <a:rPr lang="en-US" sz="1600" dirty="0"/>
            </a:br>
            <a:r>
              <a:rPr lang="en-US" sz="1600" dirty="0"/>
              <a:t>Let’s look at each section and what it entails. You could practice with this </a:t>
            </a:r>
            <a:r>
              <a:rPr lang="en-US" sz="1600" dirty="0">
                <a:hlinkClick r:id="rId3"/>
              </a:rPr>
              <a:t>sample Accident Report</a:t>
            </a:r>
            <a:r>
              <a:rPr lang="en-US" sz="1600" baseline="30000" dirty="0"/>
              <a:t>(4)</a:t>
            </a:r>
            <a:r>
              <a:rPr lang="en-US" sz="1600" dirty="0"/>
              <a:t>. </a:t>
            </a:r>
            <a:endParaRPr lang="en-US" sz="1600" baseline="300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4"/>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D19A448E-6277-449B-97D3-7229ACD83DCD}"/>
              </a:ext>
            </a:extLst>
          </p:cNvPr>
          <p:cNvPicPr>
            <a:picLocks noChangeAspect="1"/>
          </p:cNvPicPr>
          <p:nvPr/>
        </p:nvPicPr>
        <p:blipFill>
          <a:blip r:embed="rId5"/>
          <a:stretch>
            <a:fillRect/>
          </a:stretch>
        </p:blipFill>
        <p:spPr>
          <a:xfrm>
            <a:off x="9629" y="93842"/>
            <a:ext cx="5396384" cy="5796665"/>
          </a:xfrm>
          <a:prstGeom prst="rect">
            <a:avLst/>
          </a:prstGeom>
        </p:spPr>
      </p:pic>
      <p:sp>
        <p:nvSpPr>
          <p:cNvPr id="7" name="Google Shape;102;p2">
            <a:extLst>
              <a:ext uri="{FF2B5EF4-FFF2-40B4-BE49-F238E27FC236}">
                <a16:creationId xmlns:a16="http://schemas.microsoft.com/office/drawing/2014/main" id="{F13A3EDA-A415-49BA-8AC3-DC712DFABDFD}"/>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26162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49346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Background and Description</a:t>
            </a:r>
          </a:p>
          <a:p>
            <a:br>
              <a:rPr lang="en-US" sz="1600" dirty="0"/>
            </a:br>
            <a:r>
              <a:rPr lang="en-US" sz="1600" b="1" dirty="0"/>
              <a:t>Background</a:t>
            </a:r>
            <a:endParaRPr lang="en-US" sz="1600" dirty="0"/>
          </a:p>
          <a:p>
            <a:r>
              <a:rPr lang="en-US" sz="1600" dirty="0"/>
              <a:t>The background section contains information that answers questions about: </a:t>
            </a:r>
          </a:p>
          <a:p>
            <a:pPr marL="285750" indent="-285750" fontAlgn="base">
              <a:buFont typeface="Arial" panose="020B0604020202020204" pitchFamily="34" charset="0"/>
              <a:buChar char="•"/>
            </a:pPr>
            <a:r>
              <a:rPr lang="en-US" sz="1600" dirty="0"/>
              <a:t>The victim’s identity,</a:t>
            </a:r>
          </a:p>
          <a:p>
            <a:pPr marL="285750" indent="-285750" fontAlgn="base">
              <a:buFont typeface="Arial" panose="020B0604020202020204" pitchFamily="34" charset="0"/>
              <a:buChar char="•"/>
            </a:pPr>
            <a:r>
              <a:rPr lang="en-US" sz="1600" dirty="0"/>
              <a:t>Time and date of accident, and </a:t>
            </a:r>
          </a:p>
          <a:p>
            <a:pPr marL="285750" indent="-285750" fontAlgn="base">
              <a:buFont typeface="Arial" panose="020B0604020202020204" pitchFamily="34" charset="0"/>
              <a:buChar char="•"/>
            </a:pPr>
            <a:r>
              <a:rPr lang="en-US" sz="1600" dirty="0"/>
              <a:t>Location of accident. </a:t>
            </a:r>
          </a:p>
          <a:p>
            <a:br>
              <a:rPr lang="en-US" sz="1600" dirty="0"/>
            </a:br>
            <a:r>
              <a:rPr lang="en-US" sz="1600" b="1" dirty="0"/>
              <a:t>Description of the Accident</a:t>
            </a:r>
            <a:endParaRPr lang="en-US" sz="1600" dirty="0"/>
          </a:p>
          <a:p>
            <a:r>
              <a:rPr lang="en-US" sz="1600" dirty="0"/>
              <a:t>This section tells the story of the events leading up to, including, and immediately after the accident. Remember - you already developed this narrative during the analyzing facts step of the accident investigation process. It is a clear word picture so that someone unfamiliar with the accident can “see” what happened.</a:t>
            </a:r>
          </a:p>
          <a:p>
            <a:endParaRPr lang="en-US" sz="1600" baseline="300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1C7E99EE-9CD8-4BB5-91C5-60001A12C384}"/>
              </a:ext>
            </a:extLst>
          </p:cNvPr>
          <p:cNvPicPr>
            <a:picLocks noChangeAspect="1"/>
          </p:cNvPicPr>
          <p:nvPr/>
        </p:nvPicPr>
        <p:blipFill>
          <a:blip r:embed="rId4"/>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F390D717-1555-4A1D-96F7-B2C307631F0E}"/>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62529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38266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Findings</a:t>
            </a:r>
          </a:p>
          <a:p>
            <a:br>
              <a:rPr lang="en-US" sz="1600" dirty="0"/>
            </a:br>
            <a:r>
              <a:rPr lang="en-US" sz="1600" dirty="0"/>
              <a:t>The findings section describes the unsafe conditions and actions, and safety system weaknesses. Your investigation has uncovered these and identifies them as:</a:t>
            </a:r>
          </a:p>
          <a:p>
            <a:pPr marL="285750" indent="-285750" fontAlgn="base">
              <a:buFont typeface="Arial" panose="020B0604020202020204" pitchFamily="34" charset="0"/>
              <a:buChar char="•"/>
            </a:pPr>
            <a:r>
              <a:rPr lang="en-US" sz="1600" dirty="0"/>
              <a:t>Direct cause(s)</a:t>
            </a:r>
          </a:p>
          <a:p>
            <a:pPr marL="285750" indent="-285750" fontAlgn="base">
              <a:buFont typeface="Arial" panose="020B0604020202020204" pitchFamily="34" charset="0"/>
              <a:buChar char="•"/>
            </a:pPr>
            <a:r>
              <a:rPr lang="en-US" sz="1600" dirty="0"/>
              <a:t>Surface cause(s)</a:t>
            </a:r>
          </a:p>
          <a:p>
            <a:pPr marL="285750" indent="-285750" fontAlgn="base">
              <a:buFont typeface="Arial" panose="020B0604020202020204" pitchFamily="34" charset="0"/>
              <a:buChar char="•"/>
            </a:pPr>
            <a:r>
              <a:rPr lang="en-US" sz="1600" dirty="0"/>
              <a:t>Root cause(s)</a:t>
            </a:r>
          </a:p>
          <a:p>
            <a:br>
              <a:rPr lang="en-US" sz="1600" dirty="0"/>
            </a:br>
            <a:r>
              <a:rPr lang="en-US" sz="1600" dirty="0"/>
              <a:t>Include a reason with each finding. Explain and support your reason by including the relevant evidence. We will cover each of the 3 findings/causes in the next few slides, with examples.</a:t>
            </a:r>
          </a:p>
          <a:p>
            <a:br>
              <a:rPr lang="en-US" sz="1600" dirty="0"/>
            </a:br>
            <a:endParaRPr lang="en-US" sz="1600" baseline="300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0DE429A7-5E78-4D45-95AB-CFC065ED39A9}"/>
              </a:ext>
            </a:extLst>
          </p:cNvPr>
          <p:cNvPicPr>
            <a:picLocks noChangeAspect="1"/>
          </p:cNvPicPr>
          <p:nvPr/>
        </p:nvPicPr>
        <p:blipFill>
          <a:blip r:embed="rId4"/>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D629319A-3F82-4057-B6BD-32B84C9EF35E}"/>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808967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38266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Findings: Direct Cause</a:t>
            </a:r>
          </a:p>
          <a:p>
            <a:br>
              <a:rPr lang="en-US" sz="1600" dirty="0"/>
            </a:br>
            <a:r>
              <a:rPr lang="en-US" sz="1600" b="1" dirty="0"/>
              <a:t>Direct cause findings</a:t>
            </a:r>
            <a:r>
              <a:rPr lang="en-US" sz="1600" dirty="0"/>
              <a:t> describe the unsafe conditions and/or actions that exist or occur immediately prior to the injury. See below for two examples.</a:t>
            </a:r>
          </a:p>
          <a:p>
            <a:endParaRPr lang="en-US" sz="1600" dirty="0"/>
          </a:p>
          <a:p>
            <a:pPr fontAlgn="base"/>
            <a:r>
              <a:rPr lang="en-US" sz="1600" b="1" dirty="0"/>
              <a:t>Unsafe </a:t>
            </a:r>
            <a:r>
              <a:rPr lang="en-US" sz="1600" b="1" u="sng" dirty="0"/>
              <a:t>Condition</a:t>
            </a:r>
          </a:p>
          <a:p>
            <a:pPr marL="285750" indent="-285750" fontAlgn="base">
              <a:buFont typeface="Arial" panose="020B0604020202020204" pitchFamily="34" charset="0"/>
              <a:buChar char="•"/>
            </a:pPr>
            <a:r>
              <a:rPr lang="en-US" sz="1600" dirty="0"/>
              <a:t>The bolts for the machine guard on the saw were missing and the guard was detached from the blade.</a:t>
            </a:r>
            <a:br>
              <a:rPr lang="en-US" sz="1600" dirty="0"/>
            </a:br>
            <a:endParaRPr lang="en-US" sz="1600" dirty="0"/>
          </a:p>
          <a:p>
            <a:r>
              <a:rPr lang="en-US" sz="1600" b="1" dirty="0"/>
              <a:t>Unsafe </a:t>
            </a:r>
            <a:r>
              <a:rPr lang="en-US" sz="1600" b="1" u="sng" dirty="0"/>
              <a:t>Action</a:t>
            </a:r>
          </a:p>
          <a:p>
            <a:pPr marL="285750" indent="-285750">
              <a:buFont typeface="Arial" panose="020B0604020202020204" pitchFamily="34" charset="0"/>
              <a:buChar char="•"/>
            </a:pPr>
            <a:r>
              <a:rPr lang="en-US" sz="1600" dirty="0"/>
              <a:t>The injured employee used the saw without the guard, exposing himself to the unsafe condition.</a:t>
            </a:r>
            <a:br>
              <a:rPr lang="en-US" sz="1600" dirty="0"/>
            </a:br>
            <a:endParaRPr lang="en-US" sz="1600" baseline="300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1AB8DE93-3D27-4753-B29F-3649B740A011}"/>
              </a:ext>
            </a:extLst>
          </p:cNvPr>
          <p:cNvPicPr>
            <a:picLocks noChangeAspect="1"/>
          </p:cNvPicPr>
          <p:nvPr/>
        </p:nvPicPr>
        <p:blipFill>
          <a:blip r:embed="rId4"/>
          <a:stretch>
            <a:fillRect/>
          </a:stretch>
        </p:blipFill>
        <p:spPr>
          <a:xfrm>
            <a:off x="19914" y="6605"/>
            <a:ext cx="5505659" cy="5914046"/>
          </a:xfrm>
          <a:prstGeom prst="rect">
            <a:avLst/>
          </a:prstGeom>
        </p:spPr>
      </p:pic>
      <p:sp>
        <p:nvSpPr>
          <p:cNvPr id="7" name="Google Shape;102;p2">
            <a:extLst>
              <a:ext uri="{FF2B5EF4-FFF2-40B4-BE49-F238E27FC236}">
                <a16:creationId xmlns:a16="http://schemas.microsoft.com/office/drawing/2014/main" id="{89C5DB1D-C180-436C-BC7C-F1948DB16AD9}"/>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051718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57964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Findings: Surfa</a:t>
            </a:r>
            <a:r>
              <a:rPr lang="en-US" sz="4000" u="sng" dirty="0">
                <a:solidFill>
                  <a:schemeClr val="dk1"/>
                </a:solidFill>
                <a:latin typeface="+mn-lt"/>
                <a:ea typeface="Calibri"/>
                <a:cs typeface="Calibri"/>
                <a:sym typeface="Calibri"/>
              </a:rPr>
              <a:t>ce</a:t>
            </a:r>
            <a:r>
              <a:rPr lang="en-US" sz="4000" b="0" i="0" u="sng" strike="noStrike" cap="none" dirty="0">
                <a:solidFill>
                  <a:schemeClr val="dk1"/>
                </a:solidFill>
                <a:latin typeface="+mn-lt"/>
                <a:ea typeface="Calibri"/>
                <a:cs typeface="Calibri"/>
                <a:sym typeface="Calibri"/>
              </a:rPr>
              <a:t> Cause</a:t>
            </a:r>
          </a:p>
          <a:p>
            <a:br>
              <a:rPr lang="en-US" sz="1600" dirty="0"/>
            </a:br>
            <a:r>
              <a:rPr lang="en-US" sz="1600" dirty="0"/>
              <a:t>Surface cause findings describe what was in place, or occurred, at some point prior to the injury accident, including:</a:t>
            </a:r>
          </a:p>
          <a:p>
            <a:pPr marL="285750" indent="-285750" fontAlgn="base">
              <a:buFont typeface="Arial" panose="020B0604020202020204" pitchFamily="34" charset="0"/>
              <a:buChar char="•"/>
            </a:pPr>
            <a:r>
              <a:rPr lang="en-US" sz="1600" dirty="0"/>
              <a:t>Conditions</a:t>
            </a:r>
          </a:p>
          <a:p>
            <a:pPr marL="285750" indent="-285750" fontAlgn="base">
              <a:buFont typeface="Arial" panose="020B0604020202020204" pitchFamily="34" charset="0"/>
              <a:buChar char="•"/>
            </a:pPr>
            <a:r>
              <a:rPr lang="en-US" sz="1600" dirty="0"/>
              <a:t>Activities</a:t>
            </a:r>
          </a:p>
          <a:p>
            <a:pPr marL="285750" indent="-285750" fontAlgn="base">
              <a:buFont typeface="Arial" panose="020B0604020202020204" pitchFamily="34" charset="0"/>
              <a:buChar char="•"/>
            </a:pPr>
            <a:r>
              <a:rPr lang="en-US" sz="1600" dirty="0"/>
              <a:t>Practices</a:t>
            </a:r>
          </a:p>
          <a:p>
            <a:pPr marL="285750" indent="-285750" fontAlgn="base">
              <a:buFont typeface="Arial" panose="020B0604020202020204" pitchFamily="34" charset="0"/>
              <a:buChar char="•"/>
            </a:pPr>
            <a:r>
              <a:rPr lang="en-US" sz="1600" dirty="0"/>
              <a:t>Actions</a:t>
            </a:r>
          </a:p>
          <a:p>
            <a:br>
              <a:rPr lang="en-US" sz="1600" dirty="0"/>
            </a:br>
            <a:r>
              <a:rPr lang="en-US" sz="1600" dirty="0"/>
              <a:t>Examples of surface cause findings are:</a:t>
            </a:r>
          </a:p>
          <a:p>
            <a:r>
              <a:rPr lang="en-US" sz="1600" b="1" dirty="0"/>
              <a:t>Unsafe </a:t>
            </a:r>
            <a:r>
              <a:rPr lang="en-US" sz="1600" b="1" u="sng" dirty="0"/>
              <a:t>Conditions</a:t>
            </a:r>
            <a:r>
              <a:rPr lang="en-US" sz="1600" dirty="0"/>
              <a:t>  </a:t>
            </a:r>
          </a:p>
          <a:p>
            <a:pPr marL="285750" indent="-285750" fontAlgn="base">
              <a:buFont typeface="Arial" panose="020B0604020202020204" pitchFamily="34" charset="0"/>
              <a:buChar char="•"/>
            </a:pPr>
            <a:r>
              <a:rPr lang="en-US" sz="1600" dirty="0"/>
              <a:t>The machine guard was damaged. </a:t>
            </a:r>
          </a:p>
          <a:p>
            <a:pPr marL="285750" indent="-285750" fontAlgn="base">
              <a:buFont typeface="Arial" panose="020B0604020202020204" pitchFamily="34" charset="0"/>
              <a:buChar char="•"/>
            </a:pPr>
            <a:r>
              <a:rPr lang="en-US" sz="1600" dirty="0"/>
              <a:t>Tools to repair the machine guard were missing, broken, and unusable.</a:t>
            </a:r>
          </a:p>
          <a:p>
            <a:br>
              <a:rPr lang="en-US" sz="1600" dirty="0"/>
            </a:br>
            <a:r>
              <a:rPr lang="en-US" sz="1600" b="1" dirty="0"/>
              <a:t>Unsafe </a:t>
            </a:r>
            <a:r>
              <a:rPr lang="en-US" sz="1600" b="1" u="sng" dirty="0"/>
              <a:t>Actions</a:t>
            </a:r>
            <a:endParaRPr lang="en-US" sz="1600" u="sng" dirty="0"/>
          </a:p>
          <a:p>
            <a:pPr marL="285750" indent="-285750" fontAlgn="base">
              <a:buFont typeface="Arial" panose="020B0604020202020204" pitchFamily="34" charset="0"/>
              <a:buChar char="•"/>
            </a:pPr>
            <a:r>
              <a:rPr lang="en-US" sz="1600" dirty="0"/>
              <a:t>An employee failed to replace bolts on the guard.</a:t>
            </a:r>
          </a:p>
          <a:p>
            <a:pPr marL="285750" indent="-285750" fontAlgn="base">
              <a:buFont typeface="Arial" panose="020B0604020202020204" pitchFamily="34" charset="0"/>
              <a:buChar char="•"/>
            </a:pPr>
            <a:r>
              <a:rPr lang="en-US" sz="1600" dirty="0"/>
              <a:t>An employee defeated the purpose of the guard by using the saw without the guard in place. </a:t>
            </a:r>
          </a:p>
          <a:p>
            <a:pPr marL="285750" indent="-285750" fontAlgn="base">
              <a:buFont typeface="Arial" panose="020B0604020202020204" pitchFamily="34" charset="0"/>
              <a:buChar char="•"/>
            </a:pPr>
            <a:r>
              <a:rPr lang="en-US" sz="1600" dirty="0"/>
              <a:t>The injured employee had not been trained in saw operation or machine guarding principles.</a:t>
            </a:r>
            <a:br>
              <a:rPr lang="en-US" sz="1600" dirty="0"/>
            </a:br>
            <a:endParaRPr lang="en-US" sz="1600" baseline="300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7" name="Picture 6">
            <a:extLst>
              <a:ext uri="{FF2B5EF4-FFF2-40B4-BE49-F238E27FC236}">
                <a16:creationId xmlns:a16="http://schemas.microsoft.com/office/drawing/2014/main" id="{74656061-82B1-444B-A17D-3D4B32D5FD1E}"/>
              </a:ext>
            </a:extLst>
          </p:cNvPr>
          <p:cNvPicPr>
            <a:picLocks noChangeAspect="1"/>
          </p:cNvPicPr>
          <p:nvPr/>
        </p:nvPicPr>
        <p:blipFill>
          <a:blip r:embed="rId4"/>
          <a:stretch>
            <a:fillRect/>
          </a:stretch>
        </p:blipFill>
        <p:spPr>
          <a:xfrm>
            <a:off x="0" y="-7081"/>
            <a:ext cx="5506497" cy="5914946"/>
          </a:xfrm>
          <a:prstGeom prst="rect">
            <a:avLst/>
          </a:prstGeom>
        </p:spPr>
      </p:pic>
      <p:sp>
        <p:nvSpPr>
          <p:cNvPr id="8" name="Google Shape;102;p2">
            <a:extLst>
              <a:ext uri="{FF2B5EF4-FFF2-40B4-BE49-F238E27FC236}">
                <a16:creationId xmlns:a16="http://schemas.microsoft.com/office/drawing/2014/main" id="{A0CA3EB8-F123-4BAF-8EBE-0FF11A1197A8}"/>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81482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8784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Reporting an Accident</a:t>
            </a: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1600" dirty="0"/>
              <a:t>If the accident resulted in a </a:t>
            </a:r>
            <a:r>
              <a:rPr lang="en-US" sz="1600" dirty="0">
                <a:hlinkClick r:id="rId3"/>
              </a:rPr>
              <a:t>serious injury</a:t>
            </a:r>
            <a:r>
              <a:rPr lang="en-US" sz="1600" baseline="30000" dirty="0"/>
              <a:t>(6)</a:t>
            </a:r>
            <a:r>
              <a:rPr lang="en-US" sz="1600" dirty="0"/>
              <a:t> or a fatality, you are </a:t>
            </a:r>
            <a:r>
              <a:rPr lang="en-US" sz="1600" dirty="0">
                <a:hlinkClick r:id="rId4"/>
              </a:rPr>
              <a:t>required</a:t>
            </a:r>
            <a:r>
              <a:rPr lang="en-US" sz="1600" baseline="30000" dirty="0"/>
              <a:t>(7)</a:t>
            </a:r>
            <a:r>
              <a:rPr lang="en-US" sz="1600" dirty="0"/>
              <a:t> to report it to Oregon OSHA. The reporting time frames start as soon as the employer representative has knowledge of the accident and are as follows:</a:t>
            </a:r>
          </a:p>
          <a:p>
            <a:br>
              <a:rPr lang="en-US" sz="1600" dirty="0"/>
            </a:br>
            <a:r>
              <a:rPr lang="en-US" sz="1600" b="1" u="sng" dirty="0"/>
              <a:t>8 Hours</a:t>
            </a:r>
            <a:r>
              <a:rPr lang="en-US" sz="1600" u="sng" dirty="0"/>
              <a:t>:</a:t>
            </a:r>
          </a:p>
          <a:p>
            <a:pPr marL="285750" indent="-285750" fontAlgn="base">
              <a:buFont typeface="Arial" panose="020B0604020202020204" pitchFamily="34" charset="0"/>
              <a:buChar char="•"/>
            </a:pPr>
            <a:r>
              <a:rPr lang="en-US" sz="1600" dirty="0"/>
              <a:t>Fatality/serious injury*</a:t>
            </a:r>
          </a:p>
          <a:p>
            <a:pPr marL="285750" indent="-285750" fontAlgn="base">
              <a:buFont typeface="Arial" panose="020B0604020202020204" pitchFamily="34" charset="0"/>
              <a:buChar char="•"/>
            </a:pPr>
            <a:r>
              <a:rPr lang="en-US" sz="1600" dirty="0"/>
              <a:t>Catastrophe**</a:t>
            </a:r>
          </a:p>
          <a:p>
            <a:r>
              <a:rPr lang="en-US" sz="1600" b="1" u="sng" dirty="0"/>
              <a:t>24 Hours</a:t>
            </a:r>
            <a:r>
              <a:rPr lang="en-US" sz="1600" u="sng" dirty="0"/>
              <a:t>:</a:t>
            </a:r>
          </a:p>
          <a:p>
            <a:pPr marL="285750" indent="-285750" fontAlgn="base">
              <a:buFont typeface="Arial" panose="020B0604020202020204" pitchFamily="34" charset="0"/>
              <a:buChar char="•"/>
            </a:pPr>
            <a:r>
              <a:rPr lang="en-US" sz="1600" dirty="0"/>
              <a:t>All in-patient hospitalizations</a:t>
            </a:r>
          </a:p>
          <a:p>
            <a:pPr marL="285750" indent="-285750" fontAlgn="base">
              <a:buFont typeface="Arial" panose="020B0604020202020204" pitchFamily="34" charset="0"/>
              <a:buChar char="•"/>
            </a:pPr>
            <a:r>
              <a:rPr lang="en-US" sz="1600" dirty="0"/>
              <a:t>Amputations and avulsions that include bone or cartilage loss, and the loss of an eye</a:t>
            </a:r>
            <a:br>
              <a:rPr lang="en-US" sz="1600" dirty="0"/>
            </a:br>
            <a:endParaRPr lang="en-US" sz="1600" dirty="0"/>
          </a:p>
          <a:p>
            <a:r>
              <a:rPr lang="en-US" sz="1600" dirty="0"/>
              <a:t>For more information, check out Oregon OSHA’s </a:t>
            </a:r>
            <a:r>
              <a:rPr lang="en-US" sz="1600" dirty="0">
                <a:hlinkClick r:id="rId5"/>
              </a:rPr>
              <a:t>resources</a:t>
            </a:r>
            <a:r>
              <a:rPr lang="en-US" sz="1600" baseline="30000" dirty="0"/>
              <a:t>(8)</a:t>
            </a:r>
            <a:r>
              <a:rPr lang="en-US" sz="1600" dirty="0"/>
              <a:t> about reporting rules, including an </a:t>
            </a:r>
            <a:r>
              <a:rPr lang="en-US" sz="1600" dirty="0">
                <a:hlinkClick r:id="rId6"/>
              </a:rPr>
              <a:t>online course</a:t>
            </a:r>
            <a:r>
              <a:rPr lang="en-US" sz="1600" baseline="30000" dirty="0"/>
              <a:t>(9)</a:t>
            </a:r>
            <a:r>
              <a:rPr lang="en-US" sz="1600" dirty="0"/>
              <a:t>.</a:t>
            </a:r>
          </a:p>
          <a:p>
            <a:br>
              <a:rPr lang="en-US" sz="1600" dirty="0"/>
            </a:br>
            <a:r>
              <a:rPr lang="en-US" sz="1600" i="1" dirty="0"/>
              <a:t>* Fatalities and some serious injuries are investigated by Oregon OSHA.</a:t>
            </a:r>
          </a:p>
          <a:p>
            <a:r>
              <a:rPr lang="en-US" sz="1600" i="1" dirty="0"/>
              <a:t>** A catastrophe consists of 2 or more fatalities or 3 or more employees hospitalized from the same event. </a:t>
            </a:r>
          </a:p>
        </p:txBody>
      </p:sp>
      <p:pic>
        <p:nvPicPr>
          <p:cNvPr id="5" name="Picture 4">
            <a:extLst>
              <a:ext uri="{FF2B5EF4-FFF2-40B4-BE49-F238E27FC236}">
                <a16:creationId xmlns:a16="http://schemas.microsoft.com/office/drawing/2014/main" id="{6E143AF3-E8FF-416F-B556-289745A78F0B}"/>
              </a:ext>
            </a:extLst>
          </p:cNvPr>
          <p:cNvPicPr>
            <a:picLocks noChangeAspect="1"/>
          </p:cNvPicPr>
          <p:nvPr/>
        </p:nvPicPr>
        <p:blipFill>
          <a:blip r:embed="rId7"/>
          <a:stretch>
            <a:fillRect/>
          </a:stretch>
        </p:blipFill>
        <p:spPr>
          <a:xfrm>
            <a:off x="0" y="0"/>
            <a:ext cx="5518298" cy="5927622"/>
          </a:xfrm>
          <a:prstGeom prst="rect">
            <a:avLst/>
          </a:prstGeom>
        </p:spPr>
      </p:pic>
      <p:pic>
        <p:nvPicPr>
          <p:cNvPr id="7" name="Picture 6">
            <a:extLst>
              <a:ext uri="{FF2B5EF4-FFF2-40B4-BE49-F238E27FC236}">
                <a16:creationId xmlns:a16="http://schemas.microsoft.com/office/drawing/2014/main" id="{31DA1F48-814E-4FD1-BDE0-792D3998CACA}"/>
              </a:ext>
            </a:extLst>
          </p:cNvPr>
          <p:cNvPicPr>
            <a:picLocks noChangeAspect="1"/>
          </p:cNvPicPr>
          <p:nvPr/>
        </p:nvPicPr>
        <p:blipFill>
          <a:blip r:embed="rId8"/>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B10AEAF6-A6AD-4787-B12C-C85AD44F6E35}"/>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231655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55501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Findings: Root Cause</a:t>
            </a:r>
          </a:p>
          <a:p>
            <a:br>
              <a:rPr lang="en-US" sz="1600" dirty="0"/>
            </a:br>
            <a:r>
              <a:rPr lang="en-US" sz="1600" b="1" dirty="0"/>
              <a:t>Implementation </a:t>
            </a:r>
            <a:r>
              <a:rPr lang="en-US" sz="1600" dirty="0"/>
              <a:t>and </a:t>
            </a:r>
            <a:r>
              <a:rPr lang="en-US" sz="1600" b="1" dirty="0"/>
              <a:t>design</a:t>
            </a:r>
            <a:r>
              <a:rPr lang="en-US" sz="1600" dirty="0"/>
              <a:t> are the two types of root cause findings. </a:t>
            </a:r>
          </a:p>
          <a:p>
            <a:br>
              <a:rPr lang="en-US" sz="1600" dirty="0"/>
            </a:br>
            <a:r>
              <a:rPr lang="en-US" sz="1600" dirty="0"/>
              <a:t>The root cause findings regarding </a:t>
            </a:r>
            <a:r>
              <a:rPr lang="en-US" sz="1600" b="1" dirty="0"/>
              <a:t>implementation</a:t>
            </a:r>
            <a:r>
              <a:rPr lang="en-US" sz="1600" dirty="0"/>
              <a:t> describe management’s failure to carry out the programs, processes, plans, and/or procedures described in the company’s safety management system. Root cause findings</a:t>
            </a:r>
            <a:r>
              <a:rPr lang="en-US" sz="1600" b="1" dirty="0"/>
              <a:t> </a:t>
            </a:r>
            <a:r>
              <a:rPr lang="en-US" sz="1600" dirty="0"/>
              <a:t>regarding </a:t>
            </a:r>
            <a:r>
              <a:rPr lang="en-US" sz="1600" b="1" dirty="0"/>
              <a:t>design </a:t>
            </a:r>
            <a:r>
              <a:rPr lang="en-US" sz="1600" dirty="0"/>
              <a:t>describe programs, policies, and/or processes that were inadequately designed.</a:t>
            </a:r>
          </a:p>
          <a:p>
            <a:br>
              <a:rPr lang="en-US" sz="1600" dirty="0"/>
            </a:br>
            <a:r>
              <a:rPr lang="en-US" sz="1600" dirty="0"/>
              <a:t>Example of inadequate </a:t>
            </a:r>
            <a:r>
              <a:rPr lang="en-US" sz="1600" b="1" dirty="0"/>
              <a:t>implementation</a:t>
            </a:r>
            <a:r>
              <a:rPr lang="en-US" sz="1600" dirty="0"/>
              <a:t>:  </a:t>
            </a:r>
          </a:p>
          <a:p>
            <a:pPr marL="285750" indent="-285750" fontAlgn="base">
              <a:buFont typeface="Arial" panose="020B0604020202020204" pitchFamily="34" charset="0"/>
              <a:buChar char="•"/>
            </a:pPr>
            <a:r>
              <a:rPr lang="en-US" sz="1600" dirty="0"/>
              <a:t>Employees and supervisors do not know the safety policies and procedures for powered saws, and management has not provided training. Therefore, supervisors and management are allowing unsafe work practices associated with powered saws.</a:t>
            </a:r>
          </a:p>
          <a:p>
            <a:br>
              <a:rPr lang="en-US" sz="1600" dirty="0"/>
            </a:br>
            <a:r>
              <a:rPr lang="en-US" sz="1600" dirty="0"/>
              <a:t>Example of inadequate </a:t>
            </a:r>
            <a:r>
              <a:rPr lang="en-US" sz="1600" b="1" dirty="0"/>
              <a:t>design</a:t>
            </a:r>
            <a:r>
              <a:rPr lang="en-US" sz="1600" dirty="0"/>
              <a:t>: </a:t>
            </a:r>
          </a:p>
          <a:p>
            <a:pPr marL="285750" indent="-285750" fontAlgn="base">
              <a:buFont typeface="Arial" panose="020B0604020202020204" pitchFamily="34" charset="0"/>
              <a:buChar char="•"/>
            </a:pPr>
            <a:r>
              <a:rPr lang="en-US" sz="1600" dirty="0"/>
              <a:t>Safety training plans do not include policies and practices for employees working with powered saws.</a:t>
            </a:r>
          </a:p>
          <a:p>
            <a:endParaRPr lang="en-US" sz="1600" baseline="30000"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56D8CA5F-2605-444C-9086-7B0856329452}"/>
              </a:ext>
            </a:extLst>
          </p:cNvPr>
          <p:cNvPicPr>
            <a:picLocks noChangeAspect="1"/>
          </p:cNvPicPr>
          <p:nvPr/>
        </p:nvPicPr>
        <p:blipFill>
          <a:blip r:embed="rId4"/>
          <a:stretch>
            <a:fillRect/>
          </a:stretch>
        </p:blipFill>
        <p:spPr>
          <a:xfrm>
            <a:off x="-419" y="0"/>
            <a:ext cx="5525576" cy="5935440"/>
          </a:xfrm>
          <a:prstGeom prst="rect">
            <a:avLst/>
          </a:prstGeom>
        </p:spPr>
      </p:pic>
      <p:sp>
        <p:nvSpPr>
          <p:cNvPr id="7" name="Google Shape;102;p2">
            <a:extLst>
              <a:ext uri="{FF2B5EF4-FFF2-40B4-BE49-F238E27FC236}">
                <a16:creationId xmlns:a16="http://schemas.microsoft.com/office/drawing/2014/main" id="{BED24A3F-C5DF-4F30-9ACE-2136F3FE6652}"/>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8484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51398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Recommendations</a:t>
            </a:r>
          </a:p>
          <a:p>
            <a:br>
              <a:rPr lang="en-US" sz="1600" dirty="0"/>
            </a:br>
            <a:r>
              <a:rPr lang="en-US" sz="1600" dirty="0"/>
              <a:t>Effective recommendations describe ways to get rid of or reduce both </a:t>
            </a:r>
            <a:r>
              <a:rPr lang="en-US" sz="1600" b="1" dirty="0"/>
              <a:t>surface</a:t>
            </a:r>
            <a:r>
              <a:rPr lang="en-US" sz="1600" dirty="0"/>
              <a:t> and </a:t>
            </a:r>
            <a:r>
              <a:rPr lang="en-US" sz="1600" b="1" dirty="0"/>
              <a:t>root</a:t>
            </a:r>
            <a:r>
              <a:rPr lang="en-US" sz="1600" dirty="0"/>
              <a:t> causes. They also include estimated expenses for carrying out corrective actions and safety system improvements. </a:t>
            </a:r>
          </a:p>
          <a:p>
            <a:br>
              <a:rPr lang="en-US" sz="1600" dirty="0"/>
            </a:br>
            <a:r>
              <a:rPr lang="en-US" sz="1600" dirty="0"/>
              <a:t>A recommendation for a </a:t>
            </a:r>
            <a:r>
              <a:rPr lang="en-US" sz="1600" b="1" dirty="0"/>
              <a:t>direct </a:t>
            </a:r>
            <a:r>
              <a:rPr lang="en-US" sz="1600" dirty="0"/>
              <a:t>cause of the accident can fix the immediate issue but doesn’t have a system-wide effect. For example, a direct cause recommendation could be: </a:t>
            </a:r>
          </a:p>
          <a:p>
            <a:br>
              <a:rPr lang="en-US" sz="1600" dirty="0"/>
            </a:br>
            <a:r>
              <a:rPr lang="en-US" sz="1600" i="1" dirty="0"/>
              <a:t>Repair the machine guard on the affected saw and train the injured employee on hazard identification and reporting procedures. </a:t>
            </a:r>
            <a:endParaRPr lang="en-US" sz="1600" dirty="0"/>
          </a:p>
          <a:p>
            <a:pPr marL="285750" indent="-285750" fontAlgn="base">
              <a:buFont typeface="Arial" panose="020B0604020202020204" pitchFamily="34" charset="0"/>
              <a:buChar char="•"/>
            </a:pPr>
            <a:r>
              <a:rPr lang="en-US" sz="1600" i="1" dirty="0"/>
              <a:t>Estimated investment: $250.00</a:t>
            </a:r>
          </a:p>
          <a:p>
            <a:br>
              <a:rPr lang="en-US" sz="1600" dirty="0"/>
            </a:br>
            <a:r>
              <a:rPr lang="en-US" sz="1600" dirty="0"/>
              <a:t>This recommendation is fine for fixing the one unsafe condition and the one injured employee’s actions; however, it does not address the surface or root causes, nor does it help other employees. Let’s explore those in the next slides. </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DD2D711F-B435-4145-81A9-47D47FCAF516}"/>
              </a:ext>
            </a:extLst>
          </p:cNvPr>
          <p:cNvPicPr>
            <a:picLocks noChangeAspect="1"/>
          </p:cNvPicPr>
          <p:nvPr/>
        </p:nvPicPr>
        <p:blipFill>
          <a:blip r:embed="rId4"/>
          <a:stretch>
            <a:fillRect/>
          </a:stretch>
        </p:blipFill>
        <p:spPr>
          <a:xfrm>
            <a:off x="9629" y="5255"/>
            <a:ext cx="5506916" cy="5915396"/>
          </a:xfrm>
          <a:prstGeom prst="rect">
            <a:avLst/>
          </a:prstGeom>
        </p:spPr>
      </p:pic>
      <p:sp>
        <p:nvSpPr>
          <p:cNvPr id="7" name="Google Shape;102;p2">
            <a:extLst>
              <a:ext uri="{FF2B5EF4-FFF2-40B4-BE49-F238E27FC236}">
                <a16:creationId xmlns:a16="http://schemas.microsoft.com/office/drawing/2014/main" id="{E3EFD12C-1857-4062-A080-3CF9AA5B20EF}"/>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73919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5016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Surface Cause Recommendations</a:t>
            </a:r>
          </a:p>
          <a:p>
            <a:br>
              <a:rPr lang="en-US" sz="1600" dirty="0"/>
            </a:br>
            <a:r>
              <a:rPr lang="en-US" sz="1600" dirty="0"/>
              <a:t>Surface cause recommendations describe how to correct the unsafe conditions and actions that eventually produce the conditions for an injury to occur.  Correcting surface causes is accomplished by improving the implementation of the safety system and will have a general positive impact throughout the work group or organization.</a:t>
            </a:r>
          </a:p>
          <a:p>
            <a:br>
              <a:rPr lang="en-US" sz="1600" dirty="0"/>
            </a:br>
            <a:r>
              <a:rPr lang="en-US" sz="1600" dirty="0"/>
              <a:t>A surface cause recommendation example:</a:t>
            </a:r>
          </a:p>
          <a:p>
            <a:r>
              <a:rPr lang="en-US" sz="1600" dirty="0"/>
              <a:t> </a:t>
            </a:r>
          </a:p>
          <a:p>
            <a:r>
              <a:rPr lang="en-US" sz="1600" i="1" dirty="0"/>
              <a:t>Ensure installation and repair tools are readily available; conduct immediate training for other affected workers, maintenance staff, and supervisors; re-establish expectations and add signs and reminders at work stations.</a:t>
            </a:r>
          </a:p>
          <a:p>
            <a:pPr marL="285750" indent="-285750" fontAlgn="base">
              <a:buFont typeface="Arial" panose="020B0604020202020204" pitchFamily="34" charset="0"/>
              <a:buChar char="•"/>
            </a:pPr>
            <a:r>
              <a:rPr lang="en-US" sz="1600" i="1" dirty="0"/>
              <a:t>Estimated investment: $200</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3D7F0CBE-3238-4B09-BC5D-4B44A161DDF8}"/>
              </a:ext>
            </a:extLst>
          </p:cNvPr>
          <p:cNvPicPr>
            <a:picLocks noChangeAspect="1"/>
          </p:cNvPicPr>
          <p:nvPr/>
        </p:nvPicPr>
        <p:blipFill>
          <a:blip r:embed="rId4"/>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C3E804D5-6683-4F1B-BFC1-5DFFEF641BA7}"/>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03857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47704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1" i="0" u="sng" strike="noStrike" cap="none" dirty="0">
                <a:solidFill>
                  <a:schemeClr val="dk1"/>
                </a:solidFill>
                <a:latin typeface="+mn-lt"/>
                <a:ea typeface="Calibri"/>
                <a:cs typeface="Calibri"/>
                <a:sym typeface="Calibri"/>
              </a:rPr>
              <a:t>Implementation</a:t>
            </a:r>
            <a:r>
              <a:rPr lang="en-US" sz="4000" b="0" i="0" u="sng" strike="noStrike" cap="none" dirty="0">
                <a:solidFill>
                  <a:schemeClr val="dk1"/>
                </a:solidFill>
                <a:latin typeface="+mn-lt"/>
                <a:ea typeface="Calibri"/>
                <a:cs typeface="Calibri"/>
                <a:sym typeface="Calibri"/>
              </a:rPr>
              <a:t> Root Cause Recommendations</a:t>
            </a:r>
          </a:p>
          <a:p>
            <a:br>
              <a:rPr lang="en-US" sz="1600" dirty="0"/>
            </a:br>
            <a:r>
              <a:rPr lang="en-US" sz="1600" dirty="0"/>
              <a:t>An implementation root cause recommendation that could be used in addition to the previous surface cause recommendation could look like this:</a:t>
            </a:r>
          </a:p>
          <a:p>
            <a:br>
              <a:rPr lang="en-US" sz="1600" dirty="0"/>
            </a:br>
            <a:r>
              <a:rPr lang="en-US" sz="1600" i="1" dirty="0"/>
              <a:t>Implement training schedule and weekly inspections with documentation; periodically review machine guarding principles for all maintenance staff, affected employees and managers; rotate workers so all are involved in training and inspections and hold supervisors accountable.</a:t>
            </a:r>
            <a:endParaRPr lang="en-US" sz="1600" dirty="0"/>
          </a:p>
          <a:p>
            <a:pPr marL="285750" indent="-285750" fontAlgn="base">
              <a:buFont typeface="Arial" panose="020B0604020202020204" pitchFamily="34" charset="0"/>
              <a:buChar char="•"/>
            </a:pPr>
            <a:r>
              <a:rPr lang="en-US" sz="1600" i="1" dirty="0"/>
              <a:t>Estimated investment: $700</a:t>
            </a:r>
          </a:p>
          <a:p>
            <a:br>
              <a:rPr lang="en-US" sz="1600" dirty="0"/>
            </a:br>
            <a:r>
              <a:rPr lang="en-US" sz="1600" dirty="0"/>
              <a:t>These recommendations are great, and we can also add the </a:t>
            </a:r>
            <a:r>
              <a:rPr lang="en-US" sz="1600" b="1" dirty="0"/>
              <a:t>design</a:t>
            </a:r>
            <a:r>
              <a:rPr lang="en-US" sz="1600" dirty="0"/>
              <a:t> aspect of root causes! Let’s go one step further…</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351B55D7-1D00-43E7-9B8B-C315A9A90DE3}"/>
              </a:ext>
            </a:extLst>
          </p:cNvPr>
          <p:cNvPicPr>
            <a:picLocks noChangeAspect="1"/>
          </p:cNvPicPr>
          <p:nvPr/>
        </p:nvPicPr>
        <p:blipFill>
          <a:blip r:embed="rId4"/>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7A25CDB6-E075-4B1D-8B39-44C1F58FC286}"/>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27946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5016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1" i="0" u="sng" strike="noStrike" cap="none" dirty="0">
                <a:solidFill>
                  <a:schemeClr val="dk1"/>
                </a:solidFill>
                <a:latin typeface="+mn-lt"/>
                <a:ea typeface="Calibri"/>
                <a:cs typeface="Calibri"/>
                <a:sym typeface="Calibri"/>
              </a:rPr>
              <a:t>Design</a:t>
            </a:r>
            <a:r>
              <a:rPr lang="en-US" sz="4000" b="0" i="0" u="sng" strike="noStrike" cap="none" dirty="0">
                <a:solidFill>
                  <a:schemeClr val="dk1"/>
                </a:solidFill>
                <a:latin typeface="+mn-lt"/>
                <a:ea typeface="Calibri"/>
                <a:cs typeface="Calibri"/>
                <a:sym typeface="Calibri"/>
              </a:rPr>
              <a:t> Root Cause Recommendations</a:t>
            </a:r>
          </a:p>
          <a:p>
            <a:br>
              <a:rPr lang="en-US" sz="1600" dirty="0"/>
            </a:br>
            <a:r>
              <a:rPr lang="en-US" sz="1600" dirty="0"/>
              <a:t>Solving safety system </a:t>
            </a:r>
            <a:r>
              <a:rPr lang="en-US" sz="1600" b="1" dirty="0"/>
              <a:t>implementation </a:t>
            </a:r>
            <a:r>
              <a:rPr lang="en-US" sz="1600" dirty="0"/>
              <a:t>weaknesses is accomplished by improving safety system </a:t>
            </a:r>
            <a:r>
              <a:rPr lang="en-US" sz="1600" b="1" dirty="0"/>
              <a:t>design</a:t>
            </a:r>
            <a:r>
              <a:rPr lang="en-US" sz="1600" dirty="0"/>
              <a:t>. These recommendations address improvements and/or additions to your written safety management system to fix the weak or missing policies that ultimately allowed the accident conditions to exist. The recommendation could look like this: </a:t>
            </a:r>
          </a:p>
          <a:p>
            <a:br>
              <a:rPr lang="en-US" sz="1600" dirty="0"/>
            </a:br>
            <a:r>
              <a:rPr lang="en-US" sz="1600" i="1" dirty="0"/>
              <a:t>Review and improve the safety training plan to ensure it includes machine guarding, lockout/tagout, and hazard reporting procedures; create or revise policy to ensure managers are provided with education and resources needed to ensure enforcement is consistently administered and accountability is clearly established. </a:t>
            </a:r>
            <a:endParaRPr lang="en-US" sz="1600" dirty="0"/>
          </a:p>
          <a:p>
            <a:pPr marL="285750" indent="-285750" fontAlgn="base">
              <a:buFont typeface="Arial" panose="020B0604020202020204" pitchFamily="34" charset="0"/>
              <a:buChar char="•"/>
            </a:pPr>
            <a:r>
              <a:rPr lang="en-US" sz="1600" i="1" dirty="0"/>
              <a:t>Estimated investment: $1,500.00 </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57F77EF9-81BD-470D-A5E7-B794BA93093A}"/>
              </a:ext>
            </a:extLst>
          </p:cNvPr>
          <p:cNvPicPr>
            <a:picLocks noChangeAspect="1"/>
          </p:cNvPicPr>
          <p:nvPr/>
        </p:nvPicPr>
        <p:blipFill>
          <a:blip r:embed="rId4"/>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2F45ADCD-6E3E-4C8E-B502-7E0675BBF1BF}"/>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00460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51398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Summary</a:t>
            </a:r>
          </a:p>
          <a:p>
            <a:br>
              <a:rPr lang="en-US" sz="1600" dirty="0"/>
            </a:br>
            <a:r>
              <a:rPr lang="en-US" sz="1600" dirty="0"/>
              <a:t>The summary section contains a brief review of the causes of the accident and recommendations for corrective actions. In your review, it’s important to include language that contrasts the costs of the accident with the benefits of investing in corrective actions. Including bottom-line information in this section is always helpful to management. </a:t>
            </a:r>
          </a:p>
          <a:p>
            <a:br>
              <a:rPr lang="en-US" sz="1600" dirty="0"/>
            </a:br>
            <a:r>
              <a:rPr lang="en-US" sz="1600" dirty="0"/>
              <a:t>The review section describes the actions taken to repair:</a:t>
            </a:r>
          </a:p>
          <a:p>
            <a:pPr marL="285750" indent="-285750" fontAlgn="base">
              <a:buFont typeface="Arial" panose="020B0604020202020204" pitchFamily="34" charset="0"/>
              <a:buChar char="•"/>
            </a:pPr>
            <a:r>
              <a:rPr lang="en-US" sz="1600" dirty="0"/>
              <a:t>Equipment/machinery</a:t>
            </a:r>
          </a:p>
          <a:p>
            <a:pPr marL="285750" indent="-285750" fontAlgn="base">
              <a:buFont typeface="Arial" panose="020B0604020202020204" pitchFamily="34" charset="0"/>
              <a:buChar char="•"/>
            </a:pPr>
            <a:r>
              <a:rPr lang="en-US" sz="1600" dirty="0"/>
              <a:t>Work practices</a:t>
            </a:r>
          </a:p>
          <a:p>
            <a:pPr marL="285750" indent="-285750" fontAlgn="base">
              <a:buFont typeface="Arial" panose="020B0604020202020204" pitchFamily="34" charset="0"/>
              <a:buChar char="•"/>
            </a:pPr>
            <a:r>
              <a:rPr lang="en-US" sz="1600" dirty="0"/>
              <a:t>Conduct training</a:t>
            </a:r>
          </a:p>
          <a:p>
            <a:pPr marL="285750" indent="-285750" fontAlgn="base">
              <a:buFont typeface="Arial" panose="020B0604020202020204" pitchFamily="34" charset="0"/>
              <a:buChar char="•"/>
            </a:pPr>
            <a:r>
              <a:rPr lang="en-US" sz="1600" dirty="0"/>
              <a:t>Revise policies, procedures, etc. </a:t>
            </a:r>
          </a:p>
          <a:p>
            <a:br>
              <a:rPr lang="en-US" sz="1600" dirty="0"/>
            </a:br>
            <a:r>
              <a:rPr lang="en-US" sz="1600" dirty="0"/>
              <a:t>It also describes the person(s) responsible for carrying out corrective actions and safety system improvements.</a:t>
            </a:r>
          </a:p>
          <a:p>
            <a:br>
              <a:rPr lang="en-US" sz="1600" dirty="0"/>
            </a:br>
            <a:endParaRPr lang="en-US" sz="1600" i="1" dirty="0"/>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E65439C8-CD95-4BF0-BDC3-20B98C7DAC0D}"/>
              </a:ext>
            </a:extLst>
          </p:cNvPr>
          <p:cNvPicPr>
            <a:picLocks noChangeAspect="1"/>
          </p:cNvPicPr>
          <p:nvPr/>
        </p:nvPicPr>
        <p:blipFill>
          <a:blip r:embed="rId4"/>
          <a:stretch>
            <a:fillRect/>
          </a:stretch>
        </p:blipFill>
        <p:spPr>
          <a:xfrm>
            <a:off x="0" y="-5089"/>
            <a:ext cx="5516545" cy="5925739"/>
          </a:xfrm>
          <a:prstGeom prst="rect">
            <a:avLst/>
          </a:prstGeom>
        </p:spPr>
      </p:pic>
      <p:sp>
        <p:nvSpPr>
          <p:cNvPr id="7" name="Google Shape;102;p2">
            <a:extLst>
              <a:ext uri="{FF2B5EF4-FFF2-40B4-BE49-F238E27FC236}">
                <a16:creationId xmlns:a16="http://schemas.microsoft.com/office/drawing/2014/main" id="{2C54C722-742D-4F9D-91F6-3396436ABA1C}"/>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57401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Attachments</a:t>
            </a:r>
          </a:p>
          <a:p>
            <a:br>
              <a:rPr lang="en-US" sz="1600" dirty="0"/>
            </a:br>
            <a:r>
              <a:rPr lang="en-US" sz="1600" dirty="0"/>
              <a:t>The last section of the form, Attachments, is for all data collected during the investigation, including:</a:t>
            </a:r>
          </a:p>
          <a:p>
            <a:pPr marL="285750" indent="-285750" fontAlgn="base">
              <a:buFont typeface="Arial" panose="020B0604020202020204" pitchFamily="34" charset="0"/>
              <a:buChar char="•"/>
            </a:pPr>
            <a:r>
              <a:rPr lang="en-US" sz="1600" dirty="0"/>
              <a:t>Photos,</a:t>
            </a:r>
          </a:p>
          <a:p>
            <a:pPr marL="285750" indent="-285750" fontAlgn="base">
              <a:buFont typeface="Arial" panose="020B0604020202020204" pitchFamily="34" charset="0"/>
              <a:buChar char="•"/>
            </a:pPr>
            <a:r>
              <a:rPr lang="en-US" sz="1600" dirty="0"/>
              <a:t>Videos,</a:t>
            </a:r>
          </a:p>
          <a:p>
            <a:pPr marL="285750" indent="-285750" fontAlgn="base">
              <a:buFont typeface="Arial" panose="020B0604020202020204" pitchFamily="34" charset="0"/>
              <a:buChar char="•"/>
            </a:pPr>
            <a:r>
              <a:rPr lang="en-US" sz="1600" dirty="0"/>
              <a:t>Sketches,</a:t>
            </a:r>
          </a:p>
          <a:p>
            <a:pPr marL="285750" indent="-285750" fontAlgn="base">
              <a:buFont typeface="Arial" panose="020B0604020202020204" pitchFamily="34" charset="0"/>
              <a:buChar char="•"/>
            </a:pPr>
            <a:r>
              <a:rPr lang="en-US" sz="1600" dirty="0"/>
              <a:t>Interview notes, and </a:t>
            </a:r>
          </a:p>
          <a:p>
            <a:pPr marL="285750" indent="-285750" fontAlgn="base">
              <a:buFont typeface="Arial" panose="020B0604020202020204" pitchFamily="34" charset="0"/>
              <a:buChar char="•"/>
            </a:pPr>
            <a:r>
              <a:rPr lang="en-US" sz="1600" dirty="0"/>
              <a:t>Other relevant documents.</a:t>
            </a:r>
          </a:p>
          <a:p>
            <a:br>
              <a:rPr lang="en-US" sz="1600" dirty="0"/>
            </a:br>
            <a:r>
              <a:rPr lang="en-US" sz="1600" dirty="0"/>
              <a:t>You must write a description of the relevance of each item you include. </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A8146735-11A3-4039-8899-511F2AD680EF}"/>
              </a:ext>
            </a:extLst>
          </p:cNvPr>
          <p:cNvPicPr>
            <a:picLocks noChangeAspect="1"/>
          </p:cNvPicPr>
          <p:nvPr/>
        </p:nvPicPr>
        <p:blipFill>
          <a:blip r:embed="rId4"/>
          <a:stretch>
            <a:fillRect/>
          </a:stretch>
        </p:blipFill>
        <p:spPr>
          <a:xfrm>
            <a:off x="-419" y="10048"/>
            <a:ext cx="5496868" cy="5904602"/>
          </a:xfrm>
          <a:prstGeom prst="rect">
            <a:avLst/>
          </a:prstGeom>
        </p:spPr>
      </p:pic>
      <p:sp>
        <p:nvSpPr>
          <p:cNvPr id="7" name="Google Shape;102;p2">
            <a:extLst>
              <a:ext uri="{FF2B5EF4-FFF2-40B4-BE49-F238E27FC236}">
                <a16:creationId xmlns:a16="http://schemas.microsoft.com/office/drawing/2014/main" id="{C559273F-EF98-40E9-949F-2D1A48F6F745}"/>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105665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1399"/>
            <a:ext cx="6288623" cy="39087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Practice</a:t>
            </a:r>
          </a:p>
          <a:p>
            <a:br>
              <a:rPr lang="en-US" sz="1600" dirty="0"/>
            </a:br>
            <a:r>
              <a:rPr lang="en-US" sz="1600" dirty="0"/>
              <a:t>Here is one more opportunity to practice with the same accident scene shown in Modules 1 and 2. Use your findings and make recommendations for this company and their accident event. </a:t>
            </a:r>
            <a:br>
              <a:rPr lang="en-US" sz="1600" dirty="0"/>
            </a:br>
            <a:endParaRPr lang="en-US" sz="1600" dirty="0"/>
          </a:p>
          <a:p>
            <a:pPr marL="285750" indent="-285750" fontAlgn="base">
              <a:buFont typeface="Arial" panose="020B0604020202020204" pitchFamily="34" charset="0"/>
              <a:buChar char="•"/>
            </a:pPr>
            <a:r>
              <a:rPr lang="en-US" sz="1600" dirty="0"/>
              <a:t>What types of controls could be put in place?</a:t>
            </a:r>
          </a:p>
          <a:p>
            <a:pPr marL="285750" indent="-285750" fontAlgn="base">
              <a:buFont typeface="Arial" panose="020B0604020202020204" pitchFamily="34" charset="0"/>
              <a:buChar char="•"/>
            </a:pPr>
            <a:r>
              <a:rPr lang="en-US" sz="1600" dirty="0"/>
              <a:t>Consider costs and benefits and the key questions as you develop recommendations.</a:t>
            </a:r>
          </a:p>
          <a:p>
            <a:pPr marL="285750" indent="-285750" fontAlgn="base">
              <a:buFont typeface="Arial" panose="020B0604020202020204" pitchFamily="34" charset="0"/>
              <a:buChar char="•"/>
            </a:pPr>
            <a:r>
              <a:rPr lang="en-US" sz="1600" dirty="0"/>
              <a:t>Recommend improvements that address surface and root causes. </a:t>
            </a:r>
          </a:p>
          <a:p>
            <a:br>
              <a:rPr lang="en-US" sz="1600" dirty="0"/>
            </a:br>
            <a:r>
              <a:rPr lang="en-US" sz="1600" dirty="0"/>
              <a:t>Again, since this is just practice, feel free to use the </a:t>
            </a:r>
            <a:r>
              <a:rPr lang="en-US" sz="1600" dirty="0">
                <a:hlinkClick r:id="rId3"/>
              </a:rPr>
              <a:t>accident form</a:t>
            </a:r>
            <a:r>
              <a:rPr lang="en-US" sz="1600" baseline="30000" dirty="0"/>
              <a:t>(4)</a:t>
            </a:r>
            <a:r>
              <a:rPr lang="en-US" sz="1600" dirty="0"/>
              <a:t> and your imagination to fill in the missing information. </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4"/>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F4DE0149-1A51-4174-9DAF-509BE0534C34}"/>
              </a:ext>
            </a:extLst>
          </p:cNvPr>
          <p:cNvPicPr>
            <a:picLocks noChangeAspect="1"/>
          </p:cNvPicPr>
          <p:nvPr/>
        </p:nvPicPr>
        <p:blipFill>
          <a:blip r:embed="rId5"/>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E7D25467-475D-4995-BEC4-417FFB5DCF75}"/>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36413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p:nvPr/>
        </p:nvSpPr>
        <p:spPr>
          <a:xfrm>
            <a:off x="2049864" y="2531200"/>
            <a:ext cx="8259745"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0" i="0" strike="noStrike" cap="none" dirty="0">
                <a:solidFill>
                  <a:schemeClr val="bg1"/>
                </a:solidFill>
                <a:latin typeface="+mj-lt"/>
                <a:ea typeface="Calibri"/>
                <a:cs typeface="Calibri"/>
                <a:sym typeface="Calibri"/>
              </a:rPr>
              <a:t>Video: </a:t>
            </a:r>
            <a:r>
              <a:rPr lang="en-US" sz="4400" b="0" i="0" u="sng" strike="noStrike" cap="none" dirty="0">
                <a:solidFill>
                  <a:schemeClr val="bg1"/>
                </a:solidFill>
                <a:latin typeface="+mj-lt"/>
                <a:ea typeface="Calibri"/>
                <a:cs typeface="Calibri"/>
                <a:sym typeface="Calibri"/>
                <a:hlinkClick r:id="rId3"/>
              </a:rPr>
              <a:t>Accident Example</a:t>
            </a:r>
            <a:endParaRPr lang="en-US" sz="4400" dirty="0">
              <a:solidFill>
                <a:schemeClr val="bg1"/>
              </a:solidFill>
              <a:latin typeface="+mj-lt"/>
            </a:endParaRPr>
          </a:p>
        </p:txBody>
      </p:sp>
      <p:pic>
        <p:nvPicPr>
          <p:cNvPr id="8" name="Picture 7">
            <a:extLst>
              <a:ext uri="{FF2B5EF4-FFF2-40B4-BE49-F238E27FC236}">
                <a16:creationId xmlns:a16="http://schemas.microsoft.com/office/drawing/2014/main" id="{6A295C48-4F85-496F-8D82-41DB7863C62E}"/>
              </a:ext>
            </a:extLst>
          </p:cNvPr>
          <p:cNvPicPr>
            <a:picLocks noChangeAspect="1"/>
          </p:cNvPicPr>
          <p:nvPr/>
        </p:nvPicPr>
        <p:blipFill>
          <a:blip r:embed="rId4"/>
          <a:stretch>
            <a:fillRect/>
          </a:stretch>
        </p:blipFill>
        <p:spPr>
          <a:xfrm>
            <a:off x="8161893" y="5903541"/>
            <a:ext cx="4020478" cy="985411"/>
          </a:xfrm>
          <a:prstGeom prst="rect">
            <a:avLst/>
          </a:prstGeom>
        </p:spPr>
      </p:pic>
      <p:sp>
        <p:nvSpPr>
          <p:cNvPr id="11" name="Google Shape;102;p2">
            <a:extLst>
              <a:ext uri="{FF2B5EF4-FFF2-40B4-BE49-F238E27FC236}">
                <a16:creationId xmlns:a16="http://schemas.microsoft.com/office/drawing/2014/main" id="{C05D4165-7915-4E47-90C6-06B8A1E40B9A}"/>
              </a:ext>
            </a:extLst>
          </p:cNvPr>
          <p:cNvSpPr txBox="1"/>
          <p:nvPr/>
        </p:nvSpPr>
        <p:spPr>
          <a:xfrm>
            <a:off x="202630" y="5936571"/>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91771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21015"/>
            <a:ext cx="6463214" cy="573999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n-lt"/>
                <a:ea typeface="Calibri"/>
                <a:cs typeface="Calibri"/>
                <a:sym typeface="Calibri"/>
              </a:rPr>
              <a:t>Overview</a:t>
            </a:r>
          </a:p>
          <a:p>
            <a:br>
              <a:rPr lang="en-US" dirty="0"/>
            </a:br>
            <a:r>
              <a:rPr lang="en-US" sz="1600" dirty="0"/>
              <a:t>As you can see, the Implementing Solutions task of the accident investigation process is a big one! We covered a lot in this module: </a:t>
            </a:r>
          </a:p>
          <a:p>
            <a:pPr marL="285750" indent="-285750" fontAlgn="base">
              <a:buFont typeface="Arial" panose="020B0604020202020204" pitchFamily="34" charset="0"/>
              <a:buChar char="•"/>
            </a:pPr>
            <a:r>
              <a:rPr lang="en-US" sz="1600" dirty="0"/>
              <a:t>Types of controls: elimination, substitution, engineering, administrative, and PPE; </a:t>
            </a:r>
          </a:p>
          <a:p>
            <a:pPr marL="285750" indent="-285750" fontAlgn="base">
              <a:buFont typeface="Arial" panose="020B0604020202020204" pitchFamily="34" charset="0"/>
              <a:buChar char="•"/>
            </a:pPr>
            <a:r>
              <a:rPr lang="en-US" sz="1600" dirty="0"/>
              <a:t>System improvements and cost-benefit analysis;</a:t>
            </a:r>
          </a:p>
          <a:p>
            <a:pPr marL="285750" indent="-285750" fontAlgn="base">
              <a:buFont typeface="Arial" panose="020B0604020202020204" pitchFamily="34" charset="0"/>
              <a:buChar char="•"/>
            </a:pPr>
            <a:r>
              <a:rPr lang="en-US" sz="1600" dirty="0"/>
              <a:t>Key questions to consider when preparing your recommendations; </a:t>
            </a:r>
          </a:p>
          <a:p>
            <a:pPr marL="285750" indent="-285750" fontAlgn="base">
              <a:buFont typeface="Arial" panose="020B0604020202020204" pitchFamily="34" charset="0"/>
              <a:buChar char="•"/>
            </a:pPr>
            <a:r>
              <a:rPr lang="en-US" sz="1600" dirty="0"/>
              <a:t>Recommending improvements to address surface </a:t>
            </a:r>
            <a:r>
              <a:rPr lang="en-US" sz="1600" i="1" dirty="0"/>
              <a:t>and </a:t>
            </a:r>
            <a:r>
              <a:rPr lang="en-US" sz="1600" dirty="0"/>
              <a:t>root causes; and  </a:t>
            </a:r>
          </a:p>
          <a:p>
            <a:pPr marL="285750" indent="-285750" fontAlgn="base">
              <a:buFont typeface="Arial" panose="020B0604020202020204" pitchFamily="34" charset="0"/>
              <a:buChar char="•"/>
            </a:pPr>
            <a:r>
              <a:rPr lang="en-US" sz="1600" dirty="0"/>
              <a:t>The sections of, and how to complete, an accident report form.</a:t>
            </a:r>
          </a:p>
          <a:p>
            <a:br>
              <a:rPr lang="en-US" dirty="0"/>
            </a:br>
            <a:r>
              <a:rPr lang="en-US" sz="1600" dirty="0"/>
              <a:t>The accident report form is a “living document”, only considered complete when all issues have been addressed and all actions taken. This can take days, weeks, and/or months after the accident, depending on the recommended fixes. </a:t>
            </a:r>
          </a:p>
          <a:p>
            <a:br>
              <a:rPr lang="en-US" dirty="0"/>
            </a:br>
            <a:r>
              <a:rPr lang="en-US" sz="1600" dirty="0"/>
              <a:t>Now you have a basic understanding about effective accident investigation procedures. With experience, that knowledge will transform into expertise. Click the arrow on the right to proceed to the final module of the course.</a:t>
            </a:r>
          </a:p>
        </p:txBody>
      </p:sp>
      <p:pic>
        <p:nvPicPr>
          <p:cNvPr id="3" name="Picture 2">
            <a:extLst>
              <a:ext uri="{FF2B5EF4-FFF2-40B4-BE49-F238E27FC236}">
                <a16:creationId xmlns:a16="http://schemas.microsoft.com/office/drawing/2014/main" id="{AAE7EC66-FC62-47BD-AA47-C3242056D7DD}"/>
              </a:ext>
            </a:extLst>
          </p:cNvPr>
          <p:cNvPicPr>
            <a:picLocks noChangeAspect="1"/>
          </p:cNvPicPr>
          <p:nvPr/>
        </p:nvPicPr>
        <p:blipFill>
          <a:blip r:embed="rId3"/>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E49C06FA-0922-436D-AEC4-7AEB456FB13A}"/>
              </a:ext>
            </a:extLst>
          </p:cNvPr>
          <p:cNvPicPr>
            <a:picLocks noChangeAspect="1"/>
          </p:cNvPicPr>
          <p:nvPr/>
        </p:nvPicPr>
        <p:blipFill>
          <a:blip r:embed="rId4"/>
          <a:stretch>
            <a:fillRect/>
          </a:stretch>
        </p:blipFill>
        <p:spPr>
          <a:xfrm>
            <a:off x="9629" y="0"/>
            <a:ext cx="5511808" cy="5920651"/>
          </a:xfrm>
          <a:prstGeom prst="rect">
            <a:avLst/>
          </a:prstGeom>
        </p:spPr>
      </p:pic>
      <p:sp>
        <p:nvSpPr>
          <p:cNvPr id="7" name="Google Shape;102;p2">
            <a:extLst>
              <a:ext uri="{FF2B5EF4-FFF2-40B4-BE49-F238E27FC236}">
                <a16:creationId xmlns:a16="http://schemas.microsoft.com/office/drawing/2014/main" id="{AF9B238C-6D17-4B27-A9C5-52F0AD8DFB83}"/>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19271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3860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Primary Tasks and Steps</a:t>
            </a: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1600" dirty="0"/>
              <a:t>There are 3 primary tasks of an accident investigation, and 2 steps within each task. In this module, we will focus on the first task and steps:</a:t>
            </a:r>
          </a:p>
          <a:p>
            <a:pPr fontAlgn="base"/>
            <a:br>
              <a:rPr lang="en-US" sz="1600" dirty="0"/>
            </a:br>
            <a:r>
              <a:rPr lang="en-US" sz="1600" dirty="0"/>
              <a:t>1.</a:t>
            </a:r>
            <a:r>
              <a:rPr lang="en-US" sz="1600" b="1" dirty="0"/>
              <a:t> Gather Information </a:t>
            </a:r>
          </a:p>
          <a:p>
            <a:pPr lvl="2"/>
            <a:r>
              <a:rPr lang="en-US" sz="1600" b="1" dirty="0"/>
              <a:t>    a. Secure the scene</a:t>
            </a:r>
            <a:endParaRPr lang="en-US" sz="1600" dirty="0"/>
          </a:p>
          <a:p>
            <a:pPr lvl="2"/>
            <a:r>
              <a:rPr lang="en-US" sz="1600" b="1" dirty="0"/>
              <a:t>    b. Collect facts about what happened</a:t>
            </a:r>
            <a:br>
              <a:rPr lang="en-US" sz="1600" b="1" dirty="0"/>
            </a:br>
            <a:br>
              <a:rPr lang="en-US" sz="1600" b="1" dirty="0"/>
            </a:br>
            <a:endParaRPr lang="en-US" sz="1600" dirty="0">
              <a:solidFill>
                <a:schemeClr val="bg1">
                  <a:lumMod val="50000"/>
                </a:schemeClr>
              </a:solidFill>
            </a:endParaRPr>
          </a:p>
          <a:p>
            <a:pPr fontAlgn="base"/>
            <a:r>
              <a:rPr lang="en-US" sz="1600" dirty="0">
                <a:solidFill>
                  <a:schemeClr val="bg1">
                    <a:lumMod val="50000"/>
                  </a:schemeClr>
                </a:solidFill>
              </a:rPr>
              <a:t>2. Analyze Event Facts</a:t>
            </a:r>
          </a:p>
          <a:p>
            <a:r>
              <a:rPr lang="en-US" sz="1600" dirty="0">
                <a:solidFill>
                  <a:schemeClr val="bg1">
                    <a:lumMod val="50000"/>
                  </a:schemeClr>
                </a:solidFill>
              </a:rPr>
              <a:t>    a. Develop the sequence of events</a:t>
            </a:r>
          </a:p>
          <a:p>
            <a:r>
              <a:rPr lang="en-US" sz="1600" dirty="0">
                <a:solidFill>
                  <a:schemeClr val="bg1">
                    <a:lumMod val="50000"/>
                  </a:schemeClr>
                </a:solidFill>
              </a:rPr>
              <a:t>    b. Determine the causes</a:t>
            </a:r>
            <a:br>
              <a:rPr lang="en-US" sz="1600" dirty="0">
                <a:solidFill>
                  <a:schemeClr val="bg1">
                    <a:lumMod val="50000"/>
                  </a:schemeClr>
                </a:solidFill>
              </a:rPr>
            </a:br>
            <a:br>
              <a:rPr lang="en-US" sz="1600" dirty="0">
                <a:solidFill>
                  <a:schemeClr val="bg1">
                    <a:lumMod val="50000"/>
                  </a:schemeClr>
                </a:solidFill>
              </a:rPr>
            </a:br>
            <a:endParaRPr lang="en-US" sz="1600" dirty="0">
              <a:solidFill>
                <a:schemeClr val="bg1">
                  <a:lumMod val="50000"/>
                </a:schemeClr>
              </a:solidFill>
            </a:endParaRPr>
          </a:p>
          <a:p>
            <a:pPr fontAlgn="base"/>
            <a:r>
              <a:rPr lang="en-US" sz="1600" dirty="0">
                <a:solidFill>
                  <a:schemeClr val="bg1">
                    <a:lumMod val="50000"/>
                  </a:schemeClr>
                </a:solidFill>
              </a:rPr>
              <a:t>3. Implement Solutions</a:t>
            </a:r>
          </a:p>
          <a:p>
            <a:r>
              <a:rPr lang="en-US" sz="1600" dirty="0">
                <a:solidFill>
                  <a:schemeClr val="bg1">
                    <a:lumMod val="50000"/>
                  </a:schemeClr>
                </a:solidFill>
              </a:rPr>
              <a:t>    a. Recommend improvements</a:t>
            </a:r>
          </a:p>
          <a:p>
            <a:r>
              <a:rPr lang="en-US" sz="1600" dirty="0">
                <a:solidFill>
                  <a:schemeClr val="bg1">
                    <a:lumMod val="50000"/>
                  </a:schemeClr>
                </a:solidFill>
              </a:rPr>
              <a:t>    b. Write the report</a:t>
            </a:r>
          </a:p>
          <a:p>
            <a:endParaRPr lang="en-US" sz="1600" i="1" dirty="0"/>
          </a:p>
        </p:txBody>
      </p:sp>
      <p:pic>
        <p:nvPicPr>
          <p:cNvPr id="3" name="Picture 2">
            <a:extLst>
              <a:ext uri="{FF2B5EF4-FFF2-40B4-BE49-F238E27FC236}">
                <a16:creationId xmlns:a16="http://schemas.microsoft.com/office/drawing/2014/main" id="{A8C29883-CC0E-4D82-801E-6E5B974ED03F}"/>
              </a:ext>
            </a:extLst>
          </p:cNvPr>
          <p:cNvPicPr>
            <a:picLocks noChangeAspect="1"/>
          </p:cNvPicPr>
          <p:nvPr/>
        </p:nvPicPr>
        <p:blipFill>
          <a:blip r:embed="rId3"/>
          <a:stretch>
            <a:fillRect/>
          </a:stretch>
        </p:blipFill>
        <p:spPr>
          <a:xfrm>
            <a:off x="0" y="-6837"/>
            <a:ext cx="5513657" cy="5922637"/>
          </a:xfrm>
          <a:prstGeom prst="rect">
            <a:avLst/>
          </a:prstGeom>
        </p:spPr>
      </p:pic>
      <p:pic>
        <p:nvPicPr>
          <p:cNvPr id="7" name="Picture 6">
            <a:extLst>
              <a:ext uri="{FF2B5EF4-FFF2-40B4-BE49-F238E27FC236}">
                <a16:creationId xmlns:a16="http://schemas.microsoft.com/office/drawing/2014/main" id="{075BF4CA-51BA-4391-8B92-D5F4732132BF}"/>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61A39932-FF4F-4C69-9761-ABF29247E3EE}"/>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92906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4800" u="sng" dirty="0">
                <a:solidFill>
                  <a:schemeClr val="dk1"/>
                </a:solidFill>
                <a:latin typeface="+mj-lt"/>
                <a:ea typeface="Calibri"/>
                <a:cs typeface="Calibri"/>
                <a:sym typeface="Calibri"/>
              </a:rPr>
              <a:t>Class Discussion</a:t>
            </a:r>
            <a:r>
              <a:rPr lang="en-US" sz="5400" u="sng" dirty="0">
                <a:solidFill>
                  <a:schemeClr val="dk1"/>
                </a:solidFill>
                <a:latin typeface="+mj-lt"/>
                <a:ea typeface="Calibri"/>
                <a:cs typeface="Calibri"/>
                <a:sym typeface="Calibri"/>
              </a:rPr>
              <a:t> </a:t>
            </a:r>
            <a:endParaRPr sz="24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3600"/>
              <a:buFont typeface="Arial"/>
              <a:buNone/>
            </a:pPr>
            <a:br>
              <a:rPr lang="en-US" sz="1800" dirty="0">
                <a:solidFill>
                  <a:schemeClr val="dk1"/>
                </a:solidFill>
                <a:latin typeface="+mj-lt"/>
                <a:ea typeface="Calibri"/>
                <a:cs typeface="Calibri"/>
                <a:sym typeface="Calibri"/>
              </a:rPr>
            </a:br>
            <a:r>
              <a:rPr lang="en-US" sz="1800" dirty="0">
                <a:solidFill>
                  <a:schemeClr val="dk1"/>
                </a:solidFill>
                <a:latin typeface="+mj-lt"/>
                <a:ea typeface="Calibri"/>
                <a:cs typeface="Calibri"/>
                <a:sym typeface="Calibri"/>
              </a:rPr>
              <a:t>Take this opportunity to ask/answer questions about the previous module and to summarize the web link addresses discussed in the module.</a:t>
            </a:r>
            <a:endParaRPr sz="5200" u="sng" dirty="0">
              <a:solidFill>
                <a:schemeClr val="dk1"/>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600" u="sng" dirty="0">
                <a:solidFill>
                  <a:schemeClr val="dk1"/>
                </a:solidFill>
                <a:latin typeface="+mj-lt"/>
                <a:ea typeface="Calibri"/>
                <a:cs typeface="Calibri"/>
                <a:sym typeface="Calibri"/>
              </a:rPr>
              <a:t>Module 3 Resources</a:t>
            </a:r>
            <a:endParaRPr sz="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j-lt"/>
              <a:ea typeface="Calibri"/>
              <a:cs typeface="Calibri"/>
              <a:sym typeface="Calibri"/>
            </a:endParaRPr>
          </a:p>
          <a:p>
            <a:pPr lvl="0">
              <a:buSzPts val="1800"/>
            </a:pPr>
            <a:r>
              <a:rPr lang="en-US" sz="1200" dirty="0">
                <a:latin typeface="+mj-lt"/>
              </a:rPr>
              <a:t>1) Safety Pays: </a:t>
            </a:r>
            <a:r>
              <a:rPr lang="en-US" sz="1200" dirty="0">
                <a:latin typeface="+mj-lt"/>
                <a:hlinkClick r:id="rId3"/>
              </a:rPr>
              <a:t>https://www.osha.gov/safetypays/</a:t>
            </a:r>
            <a:r>
              <a:rPr lang="en-US" sz="1200" dirty="0">
                <a:latin typeface="+mj-lt"/>
              </a:rPr>
              <a:t> </a:t>
            </a:r>
          </a:p>
          <a:p>
            <a:pPr lvl="0">
              <a:buSzPts val="1800"/>
            </a:pPr>
            <a:r>
              <a:rPr lang="en-US" sz="1200" dirty="0">
                <a:latin typeface="+mj-lt"/>
              </a:rPr>
              <a:t>2) Resources: </a:t>
            </a:r>
            <a:r>
              <a:rPr lang="en-US" sz="1200" dirty="0">
                <a:latin typeface="+mj-lt"/>
                <a:hlinkClick r:id="rId4"/>
              </a:rPr>
              <a:t>https://osha.oregon.gov/pubs/reports/Pages/safety-reports.aspx</a:t>
            </a:r>
            <a:r>
              <a:rPr lang="en-US" sz="1200" dirty="0">
                <a:latin typeface="+mj-lt"/>
              </a:rPr>
              <a:t> </a:t>
            </a:r>
          </a:p>
          <a:p>
            <a:pPr lvl="0">
              <a:buSzPts val="1800"/>
            </a:pPr>
            <a:r>
              <a:rPr lang="en-US" sz="1200" dirty="0">
                <a:latin typeface="+mj-lt"/>
              </a:rPr>
              <a:t>3) OAR 437-001-0765(6):  </a:t>
            </a:r>
            <a:r>
              <a:rPr lang="en-US" sz="1200" dirty="0">
                <a:hlinkClick r:id="rId5"/>
              </a:rPr>
              <a:t>https://osha.oregon.gov/OSHARules/div1/437-001-0765.pdf#page=3</a:t>
            </a:r>
            <a:r>
              <a:rPr lang="en-US" sz="1200" dirty="0"/>
              <a:t> </a:t>
            </a:r>
            <a:endParaRPr lang="en-US" sz="1200" dirty="0">
              <a:latin typeface="+mj-lt"/>
            </a:endParaRPr>
          </a:p>
          <a:p>
            <a:pPr lvl="0">
              <a:buSzPts val="1800"/>
            </a:pPr>
            <a:r>
              <a:rPr lang="en-US" sz="1200" dirty="0">
                <a:solidFill>
                  <a:schemeClr val="dk1"/>
                </a:solidFill>
                <a:latin typeface="+mj-lt"/>
                <a:ea typeface="Calibri"/>
                <a:cs typeface="Calibri"/>
                <a:sym typeface="Calibri"/>
              </a:rPr>
              <a:t>4) Sample Accident Form: </a:t>
            </a:r>
            <a:r>
              <a:rPr lang="en-US" sz="1200" dirty="0">
                <a:hlinkClick r:id="rId6"/>
              </a:rPr>
              <a:t>https://osha.oregon.gov/OSHAPubs/pubform/form-investigating-an-accident-example1.docx</a:t>
            </a:r>
            <a:r>
              <a:rPr lang="en-US" sz="1200" dirty="0"/>
              <a:t> </a:t>
            </a:r>
            <a:endParaRPr sz="1200" dirty="0">
              <a:solidFill>
                <a:schemeClr val="dk1"/>
              </a:solidFill>
              <a:latin typeface="+mj-lt"/>
              <a:ea typeface="Calibri"/>
              <a:cs typeface="Calibri"/>
              <a:sym typeface="Calibri"/>
            </a:endParaRPr>
          </a:p>
        </p:txBody>
      </p:sp>
      <p:pic>
        <p:nvPicPr>
          <p:cNvPr id="6" name="Picture 5">
            <a:extLst>
              <a:ext uri="{FF2B5EF4-FFF2-40B4-BE49-F238E27FC236}">
                <a16:creationId xmlns:a16="http://schemas.microsoft.com/office/drawing/2014/main" id="{6594ED07-66A9-475E-97D0-2048E13E73A5}"/>
              </a:ext>
            </a:extLst>
          </p:cNvPr>
          <p:cNvPicPr>
            <a:picLocks noChangeAspect="1"/>
          </p:cNvPicPr>
          <p:nvPr/>
        </p:nvPicPr>
        <p:blipFill>
          <a:blip r:embed="rId7"/>
          <a:stretch>
            <a:fillRect/>
          </a:stretch>
        </p:blipFill>
        <p:spPr>
          <a:xfrm>
            <a:off x="8161893" y="5935440"/>
            <a:ext cx="4020478" cy="985411"/>
          </a:xfrm>
          <a:prstGeom prst="rect">
            <a:avLst/>
          </a:prstGeom>
        </p:spPr>
      </p:pic>
      <p:sp>
        <p:nvSpPr>
          <p:cNvPr id="8" name="Google Shape;102;p2">
            <a:extLst>
              <a:ext uri="{FF2B5EF4-FFF2-40B4-BE49-F238E27FC236}">
                <a16:creationId xmlns:a16="http://schemas.microsoft.com/office/drawing/2014/main" id="{17F0C877-C61D-4D31-A0CD-505492D829D2}"/>
              </a:ext>
            </a:extLst>
          </p:cNvPr>
          <p:cNvSpPr txBox="1"/>
          <p:nvPr/>
        </p:nvSpPr>
        <p:spPr>
          <a:xfrm>
            <a:off x="202630" y="5924379"/>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implement solutions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800170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ACCIDENT INVESTIGATION</a:t>
            </a:r>
          </a:p>
        </p:txBody>
      </p:sp>
      <p:sp>
        <p:nvSpPr>
          <p:cNvPr id="94" name="Google Shape;94;p1"/>
          <p:cNvSpPr txBox="1"/>
          <p:nvPr/>
        </p:nvSpPr>
        <p:spPr>
          <a:xfrm>
            <a:off x="-566651" y="3569317"/>
            <a:ext cx="13325302"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chemeClr val="lt1"/>
                </a:solidFill>
                <a:latin typeface="Verdana"/>
                <a:ea typeface="Verdana"/>
                <a:cs typeface="Verdana"/>
                <a:sym typeface="Verdana"/>
              </a:rPr>
              <a:t>Module 4</a:t>
            </a:r>
            <a:r>
              <a:rPr lang="en-US" sz="4000" b="1" dirty="0">
                <a:solidFill>
                  <a:schemeClr val="lt1"/>
                </a:solidFill>
                <a:latin typeface="Verdana"/>
                <a:ea typeface="Verdana"/>
                <a:cs typeface="Verdana"/>
                <a:sym typeface="Verdana"/>
              </a:rPr>
              <a:t>: </a:t>
            </a:r>
            <a:r>
              <a:rPr lang="en-US" sz="4000" b="1" i="1" dirty="0">
                <a:solidFill>
                  <a:schemeClr val="lt1"/>
                </a:solidFill>
                <a:latin typeface="Verdana"/>
                <a:ea typeface="Verdana"/>
                <a:cs typeface="Verdana"/>
                <a:sym typeface="Verdana"/>
              </a:rPr>
              <a:t>Conclusion</a:t>
            </a:r>
            <a:endParaRPr sz="4000" b="0"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1543"/>
            <a:ext cx="6274351" cy="56322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Welcome to Module 4! </a:t>
            </a:r>
            <a:endParaRPr sz="4000" b="0" i="0" u="none" strike="noStrike" cap="none" dirty="0">
              <a:solidFill>
                <a:schemeClr val="dk1"/>
              </a:solidFill>
              <a:latin typeface="+mj-lt"/>
              <a:ea typeface="Calibri"/>
              <a:cs typeface="Calibri"/>
              <a:sym typeface="Calibri"/>
            </a:endParaRPr>
          </a:p>
          <a:p>
            <a:endParaRPr lang="en-US" sz="1600" dirty="0">
              <a:latin typeface="+mj-lt"/>
            </a:endParaRPr>
          </a:p>
          <a:p>
            <a:r>
              <a:rPr lang="en-US" sz="1600" dirty="0"/>
              <a:t>We have covered a lot of information in this course! You learned the goal of an accident investigation is to figure out what happened and why, in order to prevent the same type of accident from happening again. You've had several opportunities to practice and apply the concepts with an accident scenario. Now let’s take some time to do a high level review of the three primary tasks in the Accident Investigation process before we move onto the quiz. </a:t>
            </a:r>
          </a:p>
          <a:p>
            <a:endParaRPr lang="en-US" sz="1600" dirty="0">
              <a:latin typeface="+mj-lt"/>
            </a:endParaRPr>
          </a:p>
          <a:p>
            <a:r>
              <a:rPr lang="en-US" sz="1600" b="1" dirty="0">
                <a:solidFill>
                  <a:schemeClr val="tx1"/>
                </a:solidFill>
              </a:rPr>
              <a:t>1. Gather Information </a:t>
            </a:r>
          </a:p>
          <a:p>
            <a:pPr lvl="2"/>
            <a:r>
              <a:rPr lang="en-US" sz="1600" b="1" dirty="0">
                <a:solidFill>
                  <a:schemeClr val="tx1"/>
                </a:solidFill>
              </a:rPr>
              <a:t>    a. Secure the scene</a:t>
            </a:r>
          </a:p>
          <a:p>
            <a:pPr lvl="2"/>
            <a:r>
              <a:rPr lang="en-US" sz="1600" b="1" dirty="0">
                <a:solidFill>
                  <a:schemeClr val="tx1"/>
                </a:solidFill>
              </a:rPr>
              <a:t>    b. Collect facts about what happened</a:t>
            </a:r>
            <a:br>
              <a:rPr lang="en-US" sz="1600" b="1" dirty="0">
                <a:solidFill>
                  <a:schemeClr val="tx1"/>
                </a:solidFill>
              </a:rPr>
            </a:br>
            <a:endParaRPr lang="en-US" sz="1200" b="1" dirty="0">
              <a:solidFill>
                <a:schemeClr val="tx1"/>
              </a:solidFill>
            </a:endParaRPr>
          </a:p>
          <a:p>
            <a:pPr fontAlgn="base"/>
            <a:r>
              <a:rPr lang="en-US" sz="1600" b="1" dirty="0">
                <a:solidFill>
                  <a:schemeClr val="tx1"/>
                </a:solidFill>
              </a:rPr>
              <a:t>2. Analyze Event Facts</a:t>
            </a:r>
          </a:p>
          <a:p>
            <a:r>
              <a:rPr lang="en-US" sz="1600" b="1" dirty="0">
                <a:solidFill>
                  <a:schemeClr val="tx1"/>
                </a:solidFill>
              </a:rPr>
              <a:t>    a. Develop the sequence of events</a:t>
            </a:r>
          </a:p>
          <a:p>
            <a:r>
              <a:rPr lang="en-US" sz="1600" b="1" dirty="0">
                <a:solidFill>
                  <a:schemeClr val="tx1"/>
                </a:solidFill>
              </a:rPr>
              <a:t>    b. Determine the causes</a:t>
            </a:r>
            <a:br>
              <a:rPr lang="en-US" sz="1600" b="1" dirty="0">
                <a:solidFill>
                  <a:schemeClr val="tx1"/>
                </a:solidFill>
              </a:rPr>
            </a:br>
            <a:endParaRPr lang="en-US" sz="1200" b="1" dirty="0">
              <a:solidFill>
                <a:schemeClr val="tx1"/>
              </a:solidFill>
            </a:endParaRPr>
          </a:p>
          <a:p>
            <a:pPr fontAlgn="base"/>
            <a:r>
              <a:rPr lang="en-US" sz="1600" b="1" dirty="0">
                <a:solidFill>
                  <a:schemeClr val="tx1"/>
                </a:solidFill>
              </a:rPr>
              <a:t>3. Implement Solutions</a:t>
            </a:r>
          </a:p>
          <a:p>
            <a:r>
              <a:rPr lang="en-US" sz="1600" b="1" dirty="0">
                <a:solidFill>
                  <a:schemeClr val="tx1"/>
                </a:solidFill>
              </a:rPr>
              <a:t>    a. Recommend improvements</a:t>
            </a:r>
          </a:p>
          <a:p>
            <a:r>
              <a:rPr lang="en-US" sz="1600" b="1" dirty="0">
                <a:solidFill>
                  <a:schemeClr val="tx1"/>
                </a:solidFill>
              </a:rPr>
              <a:t>    b. Write the report</a:t>
            </a:r>
          </a:p>
        </p:txBody>
      </p:sp>
      <p:pic>
        <p:nvPicPr>
          <p:cNvPr id="4" name="Picture 3">
            <a:extLst>
              <a:ext uri="{FF2B5EF4-FFF2-40B4-BE49-F238E27FC236}">
                <a16:creationId xmlns:a16="http://schemas.microsoft.com/office/drawing/2014/main" id="{570A8219-1C2A-474F-9631-EFE23C87136F}"/>
              </a:ext>
            </a:extLst>
          </p:cNvPr>
          <p:cNvPicPr>
            <a:picLocks noChangeAspect="1"/>
          </p:cNvPicPr>
          <p:nvPr/>
        </p:nvPicPr>
        <p:blipFill>
          <a:blip r:embed="rId3"/>
          <a:stretch>
            <a:fillRect/>
          </a:stretch>
        </p:blipFill>
        <p:spPr>
          <a:xfrm>
            <a:off x="8229600" y="5936360"/>
            <a:ext cx="3948209" cy="967699"/>
          </a:xfrm>
          <a:prstGeom prst="rect">
            <a:avLst/>
          </a:prstGeom>
        </p:spPr>
      </p:pic>
      <p:pic>
        <p:nvPicPr>
          <p:cNvPr id="6" name="Picture 5">
            <a:extLst>
              <a:ext uri="{FF2B5EF4-FFF2-40B4-BE49-F238E27FC236}">
                <a16:creationId xmlns:a16="http://schemas.microsoft.com/office/drawing/2014/main" id="{669E8D76-53D3-47BB-8B98-B42EC175150D}"/>
              </a:ext>
            </a:extLst>
          </p:cNvPr>
          <p:cNvPicPr>
            <a:picLocks noChangeAspect="1"/>
          </p:cNvPicPr>
          <p:nvPr/>
        </p:nvPicPr>
        <p:blipFill>
          <a:blip r:embed="rId4"/>
          <a:stretch>
            <a:fillRect/>
          </a:stretch>
        </p:blipFill>
        <p:spPr>
          <a:xfrm>
            <a:off x="0" y="0"/>
            <a:ext cx="5486398" cy="5893356"/>
          </a:xfrm>
          <a:prstGeom prst="rect">
            <a:avLst/>
          </a:prstGeom>
        </p:spPr>
      </p:pic>
      <p:sp>
        <p:nvSpPr>
          <p:cNvPr id="7" name="Google Shape;102;p2">
            <a:extLst>
              <a:ext uri="{FF2B5EF4-FFF2-40B4-BE49-F238E27FC236}">
                <a16:creationId xmlns:a16="http://schemas.microsoft.com/office/drawing/2014/main" id="{7B6B2363-5F2B-4059-ABED-004A532E1E7B}"/>
              </a:ext>
            </a:extLst>
          </p:cNvPr>
          <p:cNvSpPr txBox="1"/>
          <p:nvPr/>
        </p:nvSpPr>
        <p:spPr>
          <a:xfrm>
            <a:off x="202630" y="5936571"/>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713098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1543"/>
            <a:ext cx="6274351" cy="53860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Task 1: Gather Information</a:t>
            </a:r>
            <a:endParaRPr sz="4000" b="0" i="0" u="none" strike="noStrike" cap="none" dirty="0">
              <a:solidFill>
                <a:schemeClr val="dk1"/>
              </a:solidFill>
              <a:latin typeface="+mj-lt"/>
              <a:ea typeface="Calibri"/>
              <a:cs typeface="Calibri"/>
              <a:sym typeface="Calibri"/>
            </a:endParaRPr>
          </a:p>
          <a:p>
            <a:endParaRPr lang="en-US" sz="1600" dirty="0">
              <a:latin typeface="+mj-lt"/>
            </a:endParaRPr>
          </a:p>
          <a:p>
            <a:r>
              <a:rPr lang="en-US" sz="1600" dirty="0"/>
              <a:t>The first task of the investigation process is to </a:t>
            </a:r>
            <a:r>
              <a:rPr lang="en-US" sz="1600" b="1" dirty="0"/>
              <a:t>gather information</a:t>
            </a:r>
            <a:r>
              <a:rPr lang="en-US" sz="1600" dirty="0"/>
              <a:t> to understand the accident. You must </a:t>
            </a:r>
            <a:r>
              <a:rPr lang="en-US" sz="1600" b="1" dirty="0"/>
              <a:t>secure the scene</a:t>
            </a:r>
            <a:r>
              <a:rPr lang="en-US" sz="1600" dirty="0"/>
              <a:t> until the root cause of the accident is determined and safety measures are put in place. Document your observations such as broken equipment, spills, time of day, distractions, etc. Notice what type of activity occurs around the scene and who is there.</a:t>
            </a:r>
          </a:p>
          <a:p>
            <a:br>
              <a:rPr lang="en-US" sz="1600" dirty="0"/>
            </a:br>
            <a:r>
              <a:rPr lang="en-US" sz="1600" dirty="0"/>
              <a:t>Next, </a:t>
            </a:r>
            <a:r>
              <a:rPr lang="en-US" sz="1600" b="1" dirty="0"/>
              <a:t>collect facts</a:t>
            </a:r>
            <a:r>
              <a:rPr lang="en-US" sz="1600" dirty="0"/>
              <a:t> through interviews. These interviews could be with the victim, witnesses, supervisors, co-workers, and maintenance personnel, among others. As you interview, remember to keep an open mind about the situation, make eye contact with your interviewee, and take careful notes. Continue collecting facts by documenting the scene with photographs, sketches, and video.</a:t>
            </a:r>
          </a:p>
          <a:p>
            <a:br>
              <a:rPr lang="en-US" sz="1600" dirty="0"/>
            </a:br>
            <a:r>
              <a:rPr lang="en-US" sz="1600" dirty="0"/>
              <a:t>Conclude task 1 by reviewing any relevant documents that could give insight to the accident, such as safety policies, training records, maintenance records, and work schedules.</a:t>
            </a:r>
          </a:p>
        </p:txBody>
      </p:sp>
      <p:pic>
        <p:nvPicPr>
          <p:cNvPr id="4" name="Picture 3">
            <a:extLst>
              <a:ext uri="{FF2B5EF4-FFF2-40B4-BE49-F238E27FC236}">
                <a16:creationId xmlns:a16="http://schemas.microsoft.com/office/drawing/2014/main" id="{570A8219-1C2A-474F-9631-EFE23C87136F}"/>
              </a:ext>
            </a:extLst>
          </p:cNvPr>
          <p:cNvPicPr>
            <a:picLocks noChangeAspect="1"/>
          </p:cNvPicPr>
          <p:nvPr/>
        </p:nvPicPr>
        <p:blipFill>
          <a:blip r:embed="rId3"/>
          <a:stretch>
            <a:fillRect/>
          </a:stretch>
        </p:blipFill>
        <p:spPr>
          <a:xfrm>
            <a:off x="8229600" y="5936360"/>
            <a:ext cx="3948209" cy="967699"/>
          </a:xfrm>
          <a:prstGeom prst="rect">
            <a:avLst/>
          </a:prstGeom>
        </p:spPr>
      </p:pic>
      <p:pic>
        <p:nvPicPr>
          <p:cNvPr id="3" name="Picture 2">
            <a:extLst>
              <a:ext uri="{FF2B5EF4-FFF2-40B4-BE49-F238E27FC236}">
                <a16:creationId xmlns:a16="http://schemas.microsoft.com/office/drawing/2014/main" id="{0D1F7F2B-E897-447F-AE9B-F2B2ACCB2CEB}"/>
              </a:ext>
            </a:extLst>
          </p:cNvPr>
          <p:cNvPicPr>
            <a:picLocks noChangeAspect="1"/>
          </p:cNvPicPr>
          <p:nvPr/>
        </p:nvPicPr>
        <p:blipFill>
          <a:blip r:embed="rId4"/>
          <a:stretch>
            <a:fillRect/>
          </a:stretch>
        </p:blipFill>
        <p:spPr>
          <a:xfrm>
            <a:off x="10048" y="5412"/>
            <a:ext cx="5481360" cy="5887944"/>
          </a:xfrm>
          <a:prstGeom prst="rect">
            <a:avLst/>
          </a:prstGeom>
        </p:spPr>
      </p:pic>
      <p:sp>
        <p:nvSpPr>
          <p:cNvPr id="7" name="Google Shape;102;p2">
            <a:extLst>
              <a:ext uri="{FF2B5EF4-FFF2-40B4-BE49-F238E27FC236}">
                <a16:creationId xmlns:a16="http://schemas.microsoft.com/office/drawing/2014/main" id="{A631657B-C255-4D5C-B6F4-D03A219B633A}"/>
              </a:ext>
            </a:extLst>
          </p:cNvPr>
          <p:cNvSpPr txBox="1"/>
          <p:nvPr/>
        </p:nvSpPr>
        <p:spPr>
          <a:xfrm>
            <a:off x="202630" y="5936571"/>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269423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1543"/>
            <a:ext cx="6274351" cy="55091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Task 2: Analyze </a:t>
            </a:r>
            <a:br>
              <a:rPr lang="en-US" sz="4000" b="0" i="0" u="sng" strike="noStrike" cap="none" dirty="0">
                <a:solidFill>
                  <a:schemeClr val="dk1"/>
                </a:solidFill>
                <a:latin typeface="+mj-lt"/>
                <a:ea typeface="Calibri"/>
                <a:cs typeface="Calibri"/>
                <a:sym typeface="Calibri"/>
              </a:rPr>
            </a:br>
            <a:r>
              <a:rPr lang="en-US" sz="4000" b="0" i="0" u="sng" strike="noStrike" cap="none" dirty="0">
                <a:solidFill>
                  <a:schemeClr val="dk1"/>
                </a:solidFill>
                <a:latin typeface="+mj-lt"/>
                <a:ea typeface="Calibri"/>
                <a:cs typeface="Calibri"/>
                <a:sym typeface="Calibri"/>
              </a:rPr>
              <a:t>Event Facts</a:t>
            </a:r>
            <a:endParaRPr sz="4000" b="0" i="0" u="none" strike="noStrike" cap="none" dirty="0">
              <a:solidFill>
                <a:schemeClr val="dk1"/>
              </a:solidFill>
              <a:latin typeface="+mj-lt"/>
              <a:ea typeface="Calibri"/>
              <a:cs typeface="Calibri"/>
              <a:sym typeface="Calibri"/>
            </a:endParaRPr>
          </a:p>
          <a:p>
            <a:endParaRPr lang="en-US" sz="1600" dirty="0">
              <a:latin typeface="+mj-lt"/>
            </a:endParaRPr>
          </a:p>
          <a:p>
            <a:r>
              <a:rPr lang="en-US" sz="1600" dirty="0"/>
              <a:t>An accident is the final event in an unplanned process. For the second task, you will </a:t>
            </a:r>
            <a:r>
              <a:rPr lang="en-US" sz="1600" b="1" dirty="0"/>
              <a:t>analyze the event facts</a:t>
            </a:r>
            <a:r>
              <a:rPr lang="en-US" sz="1600" dirty="0"/>
              <a:t> by figuring out the </a:t>
            </a:r>
            <a:r>
              <a:rPr lang="en-US" sz="1600" b="1" dirty="0"/>
              <a:t>sequence of events</a:t>
            </a:r>
            <a:r>
              <a:rPr lang="en-US" sz="1600" dirty="0"/>
              <a:t> and then </a:t>
            </a:r>
            <a:r>
              <a:rPr lang="en-US" sz="1600" b="1" dirty="0"/>
              <a:t>determine the causes of the accident</a:t>
            </a:r>
            <a:r>
              <a:rPr lang="en-US" sz="1600" dirty="0"/>
              <a:t>. </a:t>
            </a:r>
          </a:p>
          <a:p>
            <a:br>
              <a:rPr lang="en-US" sz="1600" dirty="0"/>
            </a:br>
            <a:r>
              <a:rPr lang="en-US" sz="1600" dirty="0"/>
              <a:t>With your sequence of events, you explain what happened clearly enough so that someone unfamiliar with the event is able to create a clear picture in their mind of it. Next, you analyze the injury, the accident event, and the safety system so that you can determine direct, surface, and root causes. We provided information on 6 different cause analysis methods. </a:t>
            </a:r>
          </a:p>
          <a:p>
            <a:br>
              <a:rPr lang="en-US" sz="1600" dirty="0"/>
            </a:br>
            <a:r>
              <a:rPr lang="en-US" sz="1600" dirty="0"/>
              <a:t>As you conduct the</a:t>
            </a:r>
            <a:r>
              <a:rPr lang="en-US" sz="1600" b="1" dirty="0"/>
              <a:t> event analysis</a:t>
            </a:r>
            <a:r>
              <a:rPr lang="en-US" sz="1600" dirty="0"/>
              <a:t>, you identify unsafe conditions and unsafe acts for the surface causes. During the </a:t>
            </a:r>
            <a:r>
              <a:rPr lang="en-US" sz="1600" b="1" dirty="0"/>
              <a:t>system analysis</a:t>
            </a:r>
            <a:r>
              <a:rPr lang="en-US" sz="1600" dirty="0"/>
              <a:t>, you uncover root causes that apply to the design and/or implementation of the safety system.</a:t>
            </a:r>
          </a:p>
        </p:txBody>
      </p:sp>
      <p:pic>
        <p:nvPicPr>
          <p:cNvPr id="4" name="Picture 3">
            <a:extLst>
              <a:ext uri="{FF2B5EF4-FFF2-40B4-BE49-F238E27FC236}">
                <a16:creationId xmlns:a16="http://schemas.microsoft.com/office/drawing/2014/main" id="{570A8219-1C2A-474F-9631-EFE23C87136F}"/>
              </a:ext>
            </a:extLst>
          </p:cNvPr>
          <p:cNvPicPr>
            <a:picLocks noChangeAspect="1"/>
          </p:cNvPicPr>
          <p:nvPr/>
        </p:nvPicPr>
        <p:blipFill>
          <a:blip r:embed="rId3"/>
          <a:stretch>
            <a:fillRect/>
          </a:stretch>
        </p:blipFill>
        <p:spPr>
          <a:xfrm>
            <a:off x="8229600" y="5936360"/>
            <a:ext cx="3948209" cy="967699"/>
          </a:xfrm>
          <a:prstGeom prst="rect">
            <a:avLst/>
          </a:prstGeom>
        </p:spPr>
      </p:pic>
      <p:pic>
        <p:nvPicPr>
          <p:cNvPr id="5" name="Picture 4">
            <a:extLst>
              <a:ext uri="{FF2B5EF4-FFF2-40B4-BE49-F238E27FC236}">
                <a16:creationId xmlns:a16="http://schemas.microsoft.com/office/drawing/2014/main" id="{E577A733-2516-4B37-9399-320ABD64EEB5}"/>
              </a:ext>
            </a:extLst>
          </p:cNvPr>
          <p:cNvPicPr>
            <a:picLocks noChangeAspect="1"/>
          </p:cNvPicPr>
          <p:nvPr/>
        </p:nvPicPr>
        <p:blipFill>
          <a:blip r:embed="rId4"/>
          <a:stretch>
            <a:fillRect/>
          </a:stretch>
        </p:blipFill>
        <p:spPr>
          <a:xfrm>
            <a:off x="14471" y="9129"/>
            <a:ext cx="5477900" cy="5884227"/>
          </a:xfrm>
          <a:prstGeom prst="rect">
            <a:avLst/>
          </a:prstGeom>
        </p:spPr>
      </p:pic>
      <p:sp>
        <p:nvSpPr>
          <p:cNvPr id="7" name="Google Shape;102;p2">
            <a:extLst>
              <a:ext uri="{FF2B5EF4-FFF2-40B4-BE49-F238E27FC236}">
                <a16:creationId xmlns:a16="http://schemas.microsoft.com/office/drawing/2014/main" id="{240DDEA1-7A09-4BA7-9BA1-62E7FC599E8F}"/>
              </a:ext>
            </a:extLst>
          </p:cNvPr>
          <p:cNvSpPr txBox="1"/>
          <p:nvPr/>
        </p:nvSpPr>
        <p:spPr>
          <a:xfrm>
            <a:off x="202630" y="5936571"/>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85233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1543"/>
            <a:ext cx="6274351" cy="52629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Task 3: Implement Solutions</a:t>
            </a:r>
            <a:endParaRPr sz="4000" b="0" i="0" u="none" strike="noStrike" cap="none" dirty="0">
              <a:solidFill>
                <a:schemeClr val="dk1"/>
              </a:solidFill>
              <a:latin typeface="+mj-lt"/>
              <a:ea typeface="Calibri"/>
              <a:cs typeface="Calibri"/>
              <a:sym typeface="Calibri"/>
            </a:endParaRPr>
          </a:p>
          <a:p>
            <a:endParaRPr lang="en-US" sz="1600" dirty="0">
              <a:latin typeface="+mj-lt"/>
            </a:endParaRPr>
          </a:p>
          <a:p>
            <a:r>
              <a:rPr lang="en-US" sz="1600" dirty="0"/>
              <a:t>You have gathered all the information, analyzed it to determine the causes of the accident event, and now you are ready to </a:t>
            </a:r>
            <a:r>
              <a:rPr lang="en-US" sz="1600" b="1" dirty="0"/>
              <a:t>implement solutions</a:t>
            </a:r>
            <a:r>
              <a:rPr lang="en-US" sz="1600" dirty="0"/>
              <a:t> by </a:t>
            </a:r>
            <a:r>
              <a:rPr lang="en-US" sz="1600" b="1" dirty="0"/>
              <a:t>making recommendations</a:t>
            </a:r>
            <a:r>
              <a:rPr lang="en-US" sz="1600" dirty="0"/>
              <a:t> and </a:t>
            </a:r>
            <a:r>
              <a:rPr lang="en-US" sz="1600" b="1" dirty="0"/>
              <a:t>writing the accident report</a:t>
            </a:r>
            <a:r>
              <a:rPr lang="en-US" sz="1600" dirty="0"/>
              <a:t>!</a:t>
            </a:r>
          </a:p>
          <a:p>
            <a:br>
              <a:rPr lang="en-US" sz="1600" dirty="0"/>
            </a:br>
            <a:r>
              <a:rPr lang="en-US" sz="1600" dirty="0"/>
              <a:t>You look at the hazard control hierarchy to find the appropriate controls for the situation, consider key questions, analyze costs and benefits, and develop recommendations that address surface and root causes. You also write alternative recommendations which increases the likelihood that a solution will be implemented by the company. </a:t>
            </a:r>
          </a:p>
          <a:p>
            <a:br>
              <a:rPr lang="en-US" sz="1600" dirty="0"/>
            </a:br>
            <a:r>
              <a:rPr lang="en-US" sz="1600" dirty="0"/>
              <a:t>To finish the process, complete each section in the Accident Report form that is used by your company, and provide it to your safety committee. </a:t>
            </a:r>
          </a:p>
        </p:txBody>
      </p:sp>
      <p:pic>
        <p:nvPicPr>
          <p:cNvPr id="4" name="Picture 3">
            <a:extLst>
              <a:ext uri="{FF2B5EF4-FFF2-40B4-BE49-F238E27FC236}">
                <a16:creationId xmlns:a16="http://schemas.microsoft.com/office/drawing/2014/main" id="{570A8219-1C2A-474F-9631-EFE23C87136F}"/>
              </a:ext>
            </a:extLst>
          </p:cNvPr>
          <p:cNvPicPr>
            <a:picLocks noChangeAspect="1"/>
          </p:cNvPicPr>
          <p:nvPr/>
        </p:nvPicPr>
        <p:blipFill>
          <a:blip r:embed="rId3"/>
          <a:stretch>
            <a:fillRect/>
          </a:stretch>
        </p:blipFill>
        <p:spPr>
          <a:xfrm>
            <a:off x="8229600" y="5936360"/>
            <a:ext cx="3948209" cy="967699"/>
          </a:xfrm>
          <a:prstGeom prst="rect">
            <a:avLst/>
          </a:prstGeom>
        </p:spPr>
      </p:pic>
      <p:pic>
        <p:nvPicPr>
          <p:cNvPr id="3" name="Picture 2">
            <a:extLst>
              <a:ext uri="{FF2B5EF4-FFF2-40B4-BE49-F238E27FC236}">
                <a16:creationId xmlns:a16="http://schemas.microsoft.com/office/drawing/2014/main" id="{A9FB2C2A-543D-4034-A4E8-89650F6BDA21}"/>
              </a:ext>
            </a:extLst>
          </p:cNvPr>
          <p:cNvPicPr>
            <a:picLocks noChangeAspect="1"/>
          </p:cNvPicPr>
          <p:nvPr/>
        </p:nvPicPr>
        <p:blipFill>
          <a:blip r:embed="rId4"/>
          <a:stretch>
            <a:fillRect/>
          </a:stretch>
        </p:blipFill>
        <p:spPr>
          <a:xfrm>
            <a:off x="0" y="5412"/>
            <a:ext cx="5481360" cy="5887944"/>
          </a:xfrm>
          <a:prstGeom prst="rect">
            <a:avLst/>
          </a:prstGeom>
        </p:spPr>
      </p:pic>
      <p:sp>
        <p:nvSpPr>
          <p:cNvPr id="7" name="Google Shape;102;p2">
            <a:extLst>
              <a:ext uri="{FF2B5EF4-FFF2-40B4-BE49-F238E27FC236}">
                <a16:creationId xmlns:a16="http://schemas.microsoft.com/office/drawing/2014/main" id="{3B019AF7-F739-4128-B0BB-B2AAB2A16914}"/>
              </a:ext>
            </a:extLst>
          </p:cNvPr>
          <p:cNvSpPr txBox="1"/>
          <p:nvPr/>
        </p:nvSpPr>
        <p:spPr>
          <a:xfrm>
            <a:off x="202630" y="5936571"/>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835317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1543"/>
            <a:ext cx="6274351" cy="29238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Resources</a:t>
            </a:r>
            <a:endParaRPr sz="4000" b="0" i="0" u="none" strike="noStrike" cap="none" dirty="0">
              <a:solidFill>
                <a:schemeClr val="dk1"/>
              </a:solidFill>
              <a:latin typeface="+mj-lt"/>
              <a:ea typeface="Calibri"/>
              <a:cs typeface="Calibri"/>
              <a:sym typeface="Calibri"/>
            </a:endParaRPr>
          </a:p>
          <a:p>
            <a:endParaRPr lang="en-US" sz="1600" dirty="0">
              <a:latin typeface="+mj-lt"/>
            </a:endParaRPr>
          </a:p>
          <a:p>
            <a:r>
              <a:rPr lang="en-US" sz="1600" dirty="0"/>
              <a:t>Congratulations, you made it through the whole accident investigation process!  Remember, Oregon OSHA has many resources to help you understand which rules and requirements apply for your situation. Check out Oregon OSHA's</a:t>
            </a:r>
            <a:r>
              <a:rPr lang="en-US" sz="1600" i="1" dirty="0"/>
              <a:t> </a:t>
            </a:r>
            <a:r>
              <a:rPr lang="en-US" sz="1600" i="1" dirty="0">
                <a:hlinkClick r:id="rId3"/>
              </a:rPr>
              <a:t>Rules with Requirements</a:t>
            </a:r>
            <a:r>
              <a:rPr lang="en-US" sz="1600" baseline="30000" dirty="0"/>
              <a:t>(1)</a:t>
            </a:r>
            <a:r>
              <a:rPr lang="en-US" sz="1600" dirty="0"/>
              <a:t> tool which provides a pre-filtered search for you, available on our website.</a:t>
            </a:r>
          </a:p>
          <a:p>
            <a:br>
              <a:rPr lang="en-US" sz="1600" dirty="0"/>
            </a:br>
            <a:r>
              <a:rPr lang="en-US" sz="1600" dirty="0"/>
              <a:t>Now, let’s proceed to the quiz!</a:t>
            </a:r>
          </a:p>
        </p:txBody>
      </p:sp>
      <p:pic>
        <p:nvPicPr>
          <p:cNvPr id="4" name="Picture 3">
            <a:extLst>
              <a:ext uri="{FF2B5EF4-FFF2-40B4-BE49-F238E27FC236}">
                <a16:creationId xmlns:a16="http://schemas.microsoft.com/office/drawing/2014/main" id="{570A8219-1C2A-474F-9631-EFE23C87136F}"/>
              </a:ext>
            </a:extLst>
          </p:cNvPr>
          <p:cNvPicPr>
            <a:picLocks noChangeAspect="1"/>
          </p:cNvPicPr>
          <p:nvPr/>
        </p:nvPicPr>
        <p:blipFill>
          <a:blip r:embed="rId4"/>
          <a:stretch>
            <a:fillRect/>
          </a:stretch>
        </p:blipFill>
        <p:spPr>
          <a:xfrm>
            <a:off x="8229600" y="5936360"/>
            <a:ext cx="3948209" cy="967699"/>
          </a:xfrm>
          <a:prstGeom prst="rect">
            <a:avLst/>
          </a:prstGeom>
        </p:spPr>
      </p:pic>
      <p:pic>
        <p:nvPicPr>
          <p:cNvPr id="5" name="Picture 4">
            <a:extLst>
              <a:ext uri="{FF2B5EF4-FFF2-40B4-BE49-F238E27FC236}">
                <a16:creationId xmlns:a16="http://schemas.microsoft.com/office/drawing/2014/main" id="{73FC4500-9D70-4A97-862D-B8535DAED61D}"/>
              </a:ext>
            </a:extLst>
          </p:cNvPr>
          <p:cNvPicPr>
            <a:picLocks noChangeAspect="1"/>
          </p:cNvPicPr>
          <p:nvPr/>
        </p:nvPicPr>
        <p:blipFill>
          <a:blip r:embed="rId5"/>
          <a:stretch>
            <a:fillRect/>
          </a:stretch>
        </p:blipFill>
        <p:spPr>
          <a:xfrm>
            <a:off x="17275" y="5412"/>
            <a:ext cx="5481360" cy="5887944"/>
          </a:xfrm>
          <a:prstGeom prst="rect">
            <a:avLst/>
          </a:prstGeom>
        </p:spPr>
      </p:pic>
      <p:sp>
        <p:nvSpPr>
          <p:cNvPr id="7" name="Google Shape;102;p2">
            <a:extLst>
              <a:ext uri="{FF2B5EF4-FFF2-40B4-BE49-F238E27FC236}">
                <a16:creationId xmlns:a16="http://schemas.microsoft.com/office/drawing/2014/main" id="{481DC4B5-B0A9-43AF-8540-5AA59B7D8692}"/>
              </a:ext>
            </a:extLst>
          </p:cNvPr>
          <p:cNvSpPr txBox="1"/>
          <p:nvPr/>
        </p:nvSpPr>
        <p:spPr>
          <a:xfrm>
            <a:off x="202630" y="5936571"/>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2932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1" name="Google Shape;161;gb3e8f5dbd0_0_9"/>
          <p:cNvSpPr txBox="1"/>
          <p:nvPr/>
        </p:nvSpPr>
        <p:spPr>
          <a:xfrm>
            <a:off x="62500" y="0"/>
            <a:ext cx="11931000" cy="585270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4800" u="sng" dirty="0">
                <a:solidFill>
                  <a:schemeClr val="dk1"/>
                </a:solidFill>
                <a:latin typeface="+mj-lt"/>
                <a:ea typeface="Calibri"/>
                <a:cs typeface="Calibri"/>
                <a:sym typeface="Calibri"/>
              </a:rPr>
              <a:t>Class Discussion </a:t>
            </a:r>
            <a:endParaRPr sz="4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3600"/>
              <a:buFont typeface="Arial"/>
              <a:buNone/>
            </a:pPr>
            <a:br>
              <a:rPr lang="en-US" sz="1800" dirty="0">
                <a:solidFill>
                  <a:schemeClr val="dk1"/>
                </a:solidFill>
                <a:latin typeface="+mj-lt"/>
                <a:ea typeface="Calibri"/>
                <a:cs typeface="Calibri"/>
                <a:sym typeface="Calibri"/>
              </a:rPr>
            </a:br>
            <a:r>
              <a:rPr lang="en-US" sz="1800" dirty="0">
                <a:solidFill>
                  <a:schemeClr val="dk1"/>
                </a:solidFill>
                <a:latin typeface="+mj-lt"/>
                <a:ea typeface="Calibri"/>
                <a:cs typeface="Calibri"/>
                <a:sym typeface="Calibri"/>
              </a:rPr>
              <a:t>Take this opportunity to ask/answer questions about the previous module and to summarize the web link addresses discussed in the module.</a:t>
            </a:r>
            <a:endParaRPr sz="5200" u="sng" dirty="0">
              <a:solidFill>
                <a:schemeClr val="dk1"/>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600" u="sng" dirty="0">
                <a:solidFill>
                  <a:schemeClr val="dk1"/>
                </a:solidFill>
                <a:latin typeface="+mj-lt"/>
                <a:ea typeface="Calibri"/>
                <a:cs typeface="Calibri"/>
                <a:sym typeface="Calibri"/>
              </a:rPr>
              <a:t>Module 4 Resources</a:t>
            </a:r>
            <a:endParaRPr sz="600" b="0" i="0" u="none" strike="noStrike" cap="none" dirty="0">
              <a:solidFill>
                <a:schemeClr val="dk1"/>
              </a:solidFill>
              <a:latin typeface="+mj-lt"/>
              <a:ea typeface="Calibri"/>
              <a:cs typeface="Calibri"/>
              <a:sym typeface="Calibri"/>
            </a:endParaRPr>
          </a:p>
          <a:p>
            <a:pPr lvl="0">
              <a:buSzPts val="1800"/>
            </a:pPr>
            <a:endParaRPr lang="en-US" dirty="0"/>
          </a:p>
          <a:p>
            <a:pPr lvl="0">
              <a:buSzPts val="1800"/>
            </a:pPr>
            <a:r>
              <a:rPr lang="en-US" dirty="0"/>
              <a:t>1) Rules with Requirements: </a:t>
            </a:r>
            <a:r>
              <a:rPr lang="en-US" dirty="0">
                <a:hlinkClick r:id="rId3"/>
              </a:rPr>
              <a:t>https://osha.oregon.gov/pubs/Pages/Rules-With-Requirements.aspx</a:t>
            </a:r>
            <a:r>
              <a:rPr lang="en-US" dirty="0"/>
              <a:t> </a:t>
            </a:r>
            <a:endParaRPr sz="1800" dirty="0">
              <a:solidFill>
                <a:schemeClr val="dk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8E07E444-A13F-4990-960D-2D475D33EF26}"/>
              </a:ext>
            </a:extLst>
          </p:cNvPr>
          <p:cNvPicPr>
            <a:picLocks noChangeAspect="1"/>
          </p:cNvPicPr>
          <p:nvPr/>
        </p:nvPicPr>
        <p:blipFill>
          <a:blip r:embed="rId4"/>
          <a:stretch>
            <a:fillRect/>
          </a:stretch>
        </p:blipFill>
        <p:spPr>
          <a:xfrm>
            <a:off x="8229600" y="5915094"/>
            <a:ext cx="3948209" cy="967699"/>
          </a:xfrm>
          <a:prstGeom prst="rect">
            <a:avLst/>
          </a:prstGeom>
        </p:spPr>
      </p:pic>
      <p:sp>
        <p:nvSpPr>
          <p:cNvPr id="7" name="Google Shape;102;p2">
            <a:extLst>
              <a:ext uri="{FF2B5EF4-FFF2-40B4-BE49-F238E27FC236}">
                <a16:creationId xmlns:a16="http://schemas.microsoft.com/office/drawing/2014/main" id="{428142A2-4701-491C-A04C-3B17C0013293}"/>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013378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ACCIDENT INVESTIGATION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1: An accident is: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A near miss that could have resulted in personal harm. </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An event that results in an injury or property damage.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2: Safety committee members are required to have training in the principles of accident and incident investigations, and this course provides the basic training.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0445C8FE-D8CC-4913-8B18-D0C89EEE4979}"/>
              </a:ext>
            </a:extLst>
          </p:cNvPr>
          <p:cNvPicPr>
            <a:picLocks noChangeAspect="1"/>
          </p:cNvPicPr>
          <p:nvPr/>
        </p:nvPicPr>
        <p:blipFill>
          <a:blip r:embed="rId3"/>
          <a:stretch>
            <a:fillRect/>
          </a:stretch>
        </p:blipFill>
        <p:spPr>
          <a:xfrm>
            <a:off x="8229600" y="5893828"/>
            <a:ext cx="3948209" cy="967699"/>
          </a:xfrm>
          <a:prstGeom prst="rect">
            <a:avLst/>
          </a:prstGeom>
        </p:spPr>
      </p:pic>
      <p:sp>
        <p:nvSpPr>
          <p:cNvPr id="10" name="Google Shape;102;p2">
            <a:extLst>
              <a:ext uri="{FF2B5EF4-FFF2-40B4-BE49-F238E27FC236}">
                <a16:creationId xmlns:a16="http://schemas.microsoft.com/office/drawing/2014/main" id="{D05D6AF0-B117-435E-9AFA-10D764D119E6}"/>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ACCIDENT INVESTIGATION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3: Securing the scene includes (select all that apply):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Making the scene as inaccessible as possible.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Blocking/cribbing any unstable equipment or loads. </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Isolating energy sources.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Removing key evidence from the scene.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4: According to this course, what are the 3 </a:t>
            </a:r>
            <a:r>
              <a:rPr lang="en-US" sz="1800" b="1" dirty="0">
                <a:solidFill>
                  <a:schemeClr val="dk1"/>
                </a:solidFill>
                <a:latin typeface="+mj-lt"/>
                <a:ea typeface="Calibri"/>
                <a:cs typeface="Calibri"/>
                <a:sym typeface="Calibri"/>
              </a:rPr>
              <a:t>primary tasks</a:t>
            </a:r>
            <a:r>
              <a:rPr lang="en-US" sz="1800" dirty="0">
                <a:solidFill>
                  <a:schemeClr val="dk1"/>
                </a:solidFill>
                <a:latin typeface="+mj-lt"/>
                <a:ea typeface="Calibri"/>
                <a:cs typeface="Calibri"/>
                <a:sym typeface="Calibri"/>
              </a:rPr>
              <a:t> of an accident investigation?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Gather information, Secure the scene, Make recommendations</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Gather information, Analyze event facts, Develop sequence of events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Gather information, Analyze event facts, Implement Solutions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Gather information, Secure the scene, Write the report</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0445C8FE-D8CC-4913-8B18-D0C89EEE4979}"/>
              </a:ext>
            </a:extLst>
          </p:cNvPr>
          <p:cNvPicPr>
            <a:picLocks noChangeAspect="1"/>
          </p:cNvPicPr>
          <p:nvPr/>
        </p:nvPicPr>
        <p:blipFill>
          <a:blip r:embed="rId3"/>
          <a:stretch>
            <a:fillRect/>
          </a:stretch>
        </p:blipFill>
        <p:spPr>
          <a:xfrm>
            <a:off x="8229600" y="5893828"/>
            <a:ext cx="3948209" cy="967699"/>
          </a:xfrm>
          <a:prstGeom prst="rect">
            <a:avLst/>
          </a:prstGeom>
        </p:spPr>
      </p:pic>
      <p:sp>
        <p:nvSpPr>
          <p:cNvPr id="10" name="Google Shape;102;p2">
            <a:extLst>
              <a:ext uri="{FF2B5EF4-FFF2-40B4-BE49-F238E27FC236}">
                <a16:creationId xmlns:a16="http://schemas.microsoft.com/office/drawing/2014/main" id="{65F6F226-E008-4F10-A3FA-553010FF1027}"/>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61445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4785"/>
            <a:ext cx="6274351" cy="53860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b="0" i="0" u="sng" strike="noStrike" cap="none" dirty="0">
                <a:solidFill>
                  <a:schemeClr val="dk1"/>
                </a:solidFill>
                <a:latin typeface="+mj-lt"/>
                <a:ea typeface="Calibri"/>
                <a:cs typeface="Calibri"/>
                <a:sym typeface="Calibri"/>
              </a:rPr>
              <a:t>Investigator’s Kit</a:t>
            </a: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1600" dirty="0"/>
              <a:t>As mentioned earlier, things can be chaotic during an accident and time is of the essence. Don’t lose an opportunity to gather important facts because you don’t have your equipment handy! Create an “investigator’s kit” and have it packed in a backpack or duffel bag, ready to go at all times. Items in your kit might include:</a:t>
            </a:r>
          </a:p>
          <a:p>
            <a:endParaRPr lang="en-US" sz="1600" dirty="0"/>
          </a:p>
          <a:p>
            <a:pPr marL="285750" indent="-285750" fontAlgn="base">
              <a:buFont typeface="Arial" panose="020B0604020202020204" pitchFamily="34" charset="0"/>
              <a:buChar char="•"/>
            </a:pPr>
            <a:r>
              <a:rPr lang="en-US" sz="1600" dirty="0"/>
              <a:t>Tape Measure</a:t>
            </a:r>
          </a:p>
          <a:p>
            <a:pPr marL="285750" indent="-285750" fontAlgn="base">
              <a:buFont typeface="Arial" panose="020B0604020202020204" pitchFamily="34" charset="0"/>
              <a:buChar char="•"/>
            </a:pPr>
            <a:r>
              <a:rPr lang="en-US" sz="1600" dirty="0"/>
              <a:t>Clipboard, paper, pencil/pens</a:t>
            </a:r>
          </a:p>
          <a:p>
            <a:pPr marL="285750" indent="-285750" fontAlgn="base">
              <a:buFont typeface="Arial" panose="020B0604020202020204" pitchFamily="34" charset="0"/>
              <a:buChar char="•"/>
            </a:pPr>
            <a:r>
              <a:rPr lang="en-US" sz="1600" dirty="0"/>
              <a:t>Interview/witness statement forms</a:t>
            </a:r>
          </a:p>
          <a:p>
            <a:pPr marL="285750" indent="-285750" fontAlgn="base">
              <a:buFont typeface="Arial" panose="020B0604020202020204" pitchFamily="34" charset="0"/>
              <a:buChar char="•"/>
            </a:pPr>
            <a:r>
              <a:rPr lang="en-US" sz="1600" dirty="0"/>
              <a:t>First aid kit</a:t>
            </a:r>
          </a:p>
          <a:p>
            <a:pPr marL="285750" indent="-285750" fontAlgn="base">
              <a:buFont typeface="Arial" panose="020B0604020202020204" pitchFamily="34" charset="0"/>
              <a:buChar char="•"/>
            </a:pPr>
            <a:r>
              <a:rPr lang="en-US" sz="1600" dirty="0"/>
              <a:t>Flashlight</a:t>
            </a:r>
          </a:p>
          <a:p>
            <a:pPr marL="285750" indent="-285750" fontAlgn="base">
              <a:buFont typeface="Arial" panose="020B0604020202020204" pitchFamily="34" charset="0"/>
              <a:buChar char="•"/>
            </a:pPr>
            <a:r>
              <a:rPr lang="en-US" sz="1600" dirty="0"/>
              <a:t>Personal protective equipment appropriate to your business</a:t>
            </a:r>
          </a:p>
          <a:p>
            <a:pPr marL="285750" indent="-285750" fontAlgn="base">
              <a:buFont typeface="Arial" panose="020B0604020202020204" pitchFamily="34" charset="0"/>
              <a:buChar char="•"/>
            </a:pPr>
            <a:r>
              <a:rPr lang="en-US" sz="1600" dirty="0"/>
              <a:t>Report forms</a:t>
            </a:r>
          </a:p>
          <a:p>
            <a:pPr marL="285750" indent="-285750" fontAlgn="base">
              <a:buFont typeface="Arial" panose="020B0604020202020204" pitchFamily="34" charset="0"/>
              <a:buChar char="•"/>
            </a:pPr>
            <a:r>
              <a:rPr lang="en-US" sz="1600" dirty="0"/>
              <a:t>Paper or plastic bags with ties</a:t>
            </a:r>
          </a:p>
          <a:p>
            <a:pPr marL="285750" indent="-285750" fontAlgn="base">
              <a:buFont typeface="Arial" panose="020B0604020202020204" pitchFamily="34" charset="0"/>
              <a:buChar char="•"/>
            </a:pPr>
            <a:r>
              <a:rPr lang="en-US" sz="1600" dirty="0"/>
              <a:t>Caution or barricade tape, and </a:t>
            </a:r>
          </a:p>
          <a:p>
            <a:pPr marL="285750" indent="-285750" fontAlgn="base">
              <a:buFont typeface="Arial" panose="020B0604020202020204" pitchFamily="34" charset="0"/>
              <a:buChar char="•"/>
            </a:pPr>
            <a:r>
              <a:rPr lang="en-US" sz="1600" dirty="0"/>
              <a:t>Camera (or use your phone to take pictures).</a:t>
            </a:r>
          </a:p>
          <a:p>
            <a:endParaRPr lang="en-US" sz="1600" i="1" dirty="0"/>
          </a:p>
        </p:txBody>
      </p:sp>
      <p:pic>
        <p:nvPicPr>
          <p:cNvPr id="5" name="Picture 4">
            <a:extLst>
              <a:ext uri="{FF2B5EF4-FFF2-40B4-BE49-F238E27FC236}">
                <a16:creationId xmlns:a16="http://schemas.microsoft.com/office/drawing/2014/main" id="{91B2D3E1-1411-4267-AEBF-42C13EA9A290}"/>
              </a:ext>
            </a:extLst>
          </p:cNvPr>
          <p:cNvPicPr>
            <a:picLocks noChangeAspect="1"/>
          </p:cNvPicPr>
          <p:nvPr/>
        </p:nvPicPr>
        <p:blipFill>
          <a:blip r:embed="rId3"/>
          <a:stretch>
            <a:fillRect/>
          </a:stretch>
        </p:blipFill>
        <p:spPr>
          <a:xfrm>
            <a:off x="0" y="0"/>
            <a:ext cx="5507293" cy="5915800"/>
          </a:xfrm>
          <a:prstGeom prst="rect">
            <a:avLst/>
          </a:prstGeom>
        </p:spPr>
      </p:pic>
      <p:pic>
        <p:nvPicPr>
          <p:cNvPr id="7" name="Picture 6">
            <a:extLst>
              <a:ext uri="{FF2B5EF4-FFF2-40B4-BE49-F238E27FC236}">
                <a16:creationId xmlns:a16="http://schemas.microsoft.com/office/drawing/2014/main" id="{36C894DE-7EC6-4372-B4DB-F26F0479A9AD}"/>
              </a:ext>
            </a:extLst>
          </p:cNvPr>
          <p:cNvPicPr>
            <a:picLocks noChangeAspect="1"/>
          </p:cNvPicPr>
          <p:nvPr/>
        </p:nvPicPr>
        <p:blipFill>
          <a:blip r:embed="rId4"/>
          <a:stretch>
            <a:fillRect/>
          </a:stretch>
        </p:blipFill>
        <p:spPr>
          <a:xfrm>
            <a:off x="8176437" y="5944191"/>
            <a:ext cx="3984776" cy="976661"/>
          </a:xfrm>
          <a:prstGeom prst="rect">
            <a:avLst/>
          </a:prstGeom>
        </p:spPr>
      </p:pic>
      <p:sp>
        <p:nvSpPr>
          <p:cNvPr id="8" name="Google Shape;102;p2">
            <a:extLst>
              <a:ext uri="{FF2B5EF4-FFF2-40B4-BE49-F238E27FC236}">
                <a16:creationId xmlns:a16="http://schemas.microsoft.com/office/drawing/2014/main" id="{07702C32-B64C-4F1F-BBF1-4D997FA756D8}"/>
              </a:ext>
            </a:extLst>
          </p:cNvPr>
          <p:cNvSpPr txBox="1"/>
          <p:nvPr/>
        </p:nvSpPr>
        <p:spPr>
          <a:xfrm>
            <a:off x="202630" y="5960955"/>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r>
              <a:rPr lang="en-US" sz="2800" b="1" i="1" dirty="0">
                <a:solidFill>
                  <a:schemeClr val="lt1"/>
                </a:solidFill>
                <a:latin typeface="Verdana"/>
                <a:ea typeface="Verdana"/>
                <a:cs typeface="Verdana"/>
                <a:sym typeface="Verdana"/>
              </a:rPr>
              <a:t>gather information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778359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ACCIDENT INVESTIGATION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5: An unguarded powered saw blade is an unsafe _____.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Act</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Condition</a:t>
            </a: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6: During the event analysis, you will work toward identifying the </a:t>
            </a:r>
            <a:r>
              <a:rPr lang="en-US" sz="1800" b="1" dirty="0">
                <a:solidFill>
                  <a:schemeClr val="dk1"/>
                </a:solidFill>
                <a:latin typeface="+mj-lt"/>
                <a:ea typeface="Calibri"/>
                <a:cs typeface="Calibri"/>
                <a:sym typeface="Calibri"/>
              </a:rPr>
              <a:t>surface</a:t>
            </a:r>
            <a:r>
              <a:rPr lang="en-US" sz="1800" dirty="0">
                <a:solidFill>
                  <a:schemeClr val="dk1"/>
                </a:solidFill>
                <a:latin typeface="+mj-lt"/>
                <a:ea typeface="Calibri"/>
                <a:cs typeface="Calibri"/>
                <a:sym typeface="Calibri"/>
              </a:rPr>
              <a:t> cause(s).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0445C8FE-D8CC-4913-8B18-D0C89EEE4979}"/>
              </a:ext>
            </a:extLst>
          </p:cNvPr>
          <p:cNvPicPr>
            <a:picLocks noChangeAspect="1"/>
          </p:cNvPicPr>
          <p:nvPr/>
        </p:nvPicPr>
        <p:blipFill>
          <a:blip r:embed="rId3"/>
          <a:stretch>
            <a:fillRect/>
          </a:stretch>
        </p:blipFill>
        <p:spPr>
          <a:xfrm>
            <a:off x="8229600" y="5893828"/>
            <a:ext cx="3948209" cy="967699"/>
          </a:xfrm>
          <a:prstGeom prst="rect">
            <a:avLst/>
          </a:prstGeom>
        </p:spPr>
      </p:pic>
      <p:sp>
        <p:nvSpPr>
          <p:cNvPr id="10" name="Google Shape;102;p2">
            <a:extLst>
              <a:ext uri="{FF2B5EF4-FFF2-40B4-BE49-F238E27FC236}">
                <a16:creationId xmlns:a16="http://schemas.microsoft.com/office/drawing/2014/main" id="{AD33090F-B641-4D3A-99AA-2ED0A0B413FF}"/>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316714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ACCIDENT INVESTIGATION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7: During the system analysis, you are trying to identify the _______.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Direct cause(s)</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Surface cause(s)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Root cause(s)</a:t>
            </a: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8: According to the hazard control hierarchy referenced in this training course, Engineering Controls are less effective than PPE.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0445C8FE-D8CC-4913-8B18-D0C89EEE4979}"/>
              </a:ext>
            </a:extLst>
          </p:cNvPr>
          <p:cNvPicPr>
            <a:picLocks noChangeAspect="1"/>
          </p:cNvPicPr>
          <p:nvPr/>
        </p:nvPicPr>
        <p:blipFill>
          <a:blip r:embed="rId3"/>
          <a:stretch>
            <a:fillRect/>
          </a:stretch>
        </p:blipFill>
        <p:spPr>
          <a:xfrm>
            <a:off x="8229600" y="5893828"/>
            <a:ext cx="3948209" cy="967699"/>
          </a:xfrm>
          <a:prstGeom prst="rect">
            <a:avLst/>
          </a:prstGeom>
        </p:spPr>
      </p:pic>
      <p:sp>
        <p:nvSpPr>
          <p:cNvPr id="10" name="Google Shape;102;p2">
            <a:extLst>
              <a:ext uri="{FF2B5EF4-FFF2-40B4-BE49-F238E27FC236}">
                <a16:creationId xmlns:a16="http://schemas.microsoft.com/office/drawing/2014/main" id="{1D37FA85-B989-4006-90C2-42B249E2C0D1}"/>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036668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ACCIDENT INVESTIGATION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9: A cost-benefit analysis helps to answer (select all that apply):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The potential costs to the company if the unsafe condition is not addressed.</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The potential costs to the company if the unsafe condition is addressed.</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How the corrective action will pay for itself.</a:t>
            </a: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10: What are the 2 types of root cause findings?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Direct and Surface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Implementation and Design</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Background and Description</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Costs and Benefits</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0445C8FE-D8CC-4913-8B18-D0C89EEE4979}"/>
              </a:ext>
            </a:extLst>
          </p:cNvPr>
          <p:cNvPicPr>
            <a:picLocks noChangeAspect="1"/>
          </p:cNvPicPr>
          <p:nvPr/>
        </p:nvPicPr>
        <p:blipFill>
          <a:blip r:embed="rId3"/>
          <a:stretch>
            <a:fillRect/>
          </a:stretch>
        </p:blipFill>
        <p:spPr>
          <a:xfrm>
            <a:off x="8229600" y="5893828"/>
            <a:ext cx="3948209" cy="967699"/>
          </a:xfrm>
          <a:prstGeom prst="rect">
            <a:avLst/>
          </a:prstGeom>
        </p:spPr>
      </p:pic>
      <p:sp>
        <p:nvSpPr>
          <p:cNvPr id="10" name="Google Shape;102;p2">
            <a:extLst>
              <a:ext uri="{FF2B5EF4-FFF2-40B4-BE49-F238E27FC236}">
                <a16:creationId xmlns:a16="http://schemas.microsoft.com/office/drawing/2014/main" id="{5B2B4434-E7DF-4A7D-8D7D-E254CE807707}"/>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399540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4000" u="sng" dirty="0">
                <a:solidFill>
                  <a:schemeClr val="dk1"/>
                </a:solidFill>
                <a:latin typeface="+mj-lt"/>
                <a:ea typeface="Calibri"/>
                <a:cs typeface="Calibri"/>
                <a:sym typeface="Calibri"/>
              </a:rPr>
              <a:t>ACCIDENT INVESTIGATION - QUIZ ANSWERS</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mj-lt"/>
              <a:ea typeface="Calibri"/>
              <a:cs typeface="Calibri"/>
              <a:sym typeface="Calibri"/>
            </a:endParaRPr>
          </a:p>
        </p:txBody>
      </p:sp>
      <p:sp>
        <p:nvSpPr>
          <p:cNvPr id="679" name="Google Shape;679;gafa52f6668_0_0"/>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sz="1800" dirty="0">
                <a:latin typeface="+mj-lt"/>
                <a:ea typeface="Calibri"/>
                <a:cs typeface="Calibri"/>
                <a:sym typeface="Calibri"/>
              </a:rPr>
              <a:t>9)  A, B, C</a:t>
            </a:r>
            <a:endParaRPr sz="1800" dirty="0">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10) B</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 </a:t>
            </a:r>
            <a:endParaRPr sz="1800" dirty="0">
              <a:latin typeface="+mj-lt"/>
              <a:ea typeface="Calibri"/>
              <a:cs typeface="Calibri"/>
              <a:sym typeface="Calibri"/>
            </a:endParaRPr>
          </a:p>
        </p:txBody>
      </p:sp>
      <p:pic>
        <p:nvPicPr>
          <p:cNvPr id="10" name="Picture 9">
            <a:extLst>
              <a:ext uri="{FF2B5EF4-FFF2-40B4-BE49-F238E27FC236}">
                <a16:creationId xmlns:a16="http://schemas.microsoft.com/office/drawing/2014/main" id="{B1CC0872-8C77-40EE-B6AA-3085C88CBFB4}"/>
              </a:ext>
            </a:extLst>
          </p:cNvPr>
          <p:cNvPicPr>
            <a:picLocks noChangeAspect="1"/>
          </p:cNvPicPr>
          <p:nvPr/>
        </p:nvPicPr>
        <p:blipFill>
          <a:blip r:embed="rId3"/>
          <a:stretch>
            <a:fillRect/>
          </a:stretch>
        </p:blipFill>
        <p:spPr>
          <a:xfrm>
            <a:off x="8229600" y="5893828"/>
            <a:ext cx="3948209" cy="967699"/>
          </a:xfrm>
          <a:prstGeom prst="rect">
            <a:avLst/>
          </a:prstGeom>
        </p:spPr>
      </p:pic>
      <p:sp>
        <p:nvSpPr>
          <p:cNvPr id="9" name="Google Shape;102;p2">
            <a:extLst>
              <a:ext uri="{FF2B5EF4-FFF2-40B4-BE49-F238E27FC236}">
                <a16:creationId xmlns:a16="http://schemas.microsoft.com/office/drawing/2014/main" id="{65B79E14-678A-4F7B-8871-FD911107081F}"/>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gaabb6530bf_0_8"/>
          <p:cNvSpPr txBox="1"/>
          <p:nvPr/>
        </p:nvSpPr>
        <p:spPr>
          <a:xfrm>
            <a:off x="5558950" y="-16625"/>
            <a:ext cx="6589200" cy="566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400" u="sng" dirty="0">
                <a:solidFill>
                  <a:schemeClr val="dk1"/>
                </a:solidFill>
                <a:latin typeface="+mj-lt"/>
                <a:ea typeface="Calibri"/>
                <a:cs typeface="Calibri"/>
                <a:sym typeface="Calibri"/>
              </a:rPr>
              <a:t>Where To Go From Here</a:t>
            </a:r>
            <a:endParaRPr sz="4400" u="sng"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An excellent resource to utilize is the </a:t>
            </a:r>
            <a:r>
              <a:rPr lang="en-US" sz="1600" u="sng" dirty="0">
                <a:solidFill>
                  <a:schemeClr val="hlink"/>
                </a:solidFill>
                <a:latin typeface="+mj-lt"/>
                <a:ea typeface="Calibri"/>
                <a:cs typeface="Calibri"/>
                <a:sym typeface="Calibri"/>
                <a:hlinkClick r:id="rId3"/>
              </a:rPr>
              <a:t>A-Z Topic Index</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If you want guidance in developing a safer work environment, you may consider our </a:t>
            </a:r>
            <a:r>
              <a:rPr lang="en-US" sz="1600" u="sng" dirty="0">
                <a:solidFill>
                  <a:schemeClr val="hlink"/>
                </a:solidFill>
                <a:latin typeface="+mj-lt"/>
                <a:ea typeface="Calibri"/>
                <a:cs typeface="Calibri"/>
                <a:sym typeface="Calibri"/>
                <a:hlinkClick r:id="rId4"/>
              </a:rPr>
              <a:t>free and confidential consultation service.</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Our consultants in workplace health and safety can help you reduce accidents, related costs, and help you develop a comprehensive program to manage safety and health. For more information, please visit the consultation page.</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91" name="Google Shape;691;gaabb6530bf_0_8">
            <a:hlinkClick r:id="rId5"/>
          </p:cNvPr>
          <p:cNvSpPr/>
          <p:nvPr/>
        </p:nvSpPr>
        <p:spPr>
          <a:xfrm>
            <a:off x="5708175" y="3401600"/>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692" name="Google Shape;692;gaabb6530bf_0_8">
            <a:hlinkClick r:id="rId3"/>
          </p:cNvPr>
          <p:cNvSpPr/>
          <p:nvPr/>
        </p:nvSpPr>
        <p:spPr>
          <a:xfrm>
            <a:off x="5708175" y="4046063"/>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rgbClr val="FFFFFF"/>
                </a:solidFill>
              </a:rPr>
              <a:t>A-Z Topic Index</a:t>
            </a:r>
            <a:endParaRPr sz="3000">
              <a:solidFill>
                <a:srgbClr val="FFFFFF"/>
              </a:solidFill>
            </a:endParaRPr>
          </a:p>
        </p:txBody>
      </p:sp>
      <p:sp>
        <p:nvSpPr>
          <p:cNvPr id="693" name="Google Shape;693;gaabb6530bf_0_8">
            <a:hlinkClick r:id="rId4"/>
          </p:cNvPr>
          <p:cNvSpPr/>
          <p:nvPr/>
        </p:nvSpPr>
        <p:spPr>
          <a:xfrm>
            <a:off x="5708175" y="4663550"/>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6"/>
          </p:cNvPr>
          <p:cNvSpPr/>
          <p:nvPr/>
        </p:nvSpPr>
        <p:spPr>
          <a:xfrm>
            <a:off x="5708175" y="5260713"/>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Accident Investigation Resources</a:t>
            </a:r>
            <a:endParaRPr sz="3000" dirty="0">
              <a:solidFill>
                <a:srgbClr val="FFFFFF"/>
              </a:solidFill>
            </a:endParaRPr>
          </a:p>
        </p:txBody>
      </p:sp>
      <p:pic>
        <p:nvPicPr>
          <p:cNvPr id="12" name="Picture 11">
            <a:extLst>
              <a:ext uri="{FF2B5EF4-FFF2-40B4-BE49-F238E27FC236}">
                <a16:creationId xmlns:a16="http://schemas.microsoft.com/office/drawing/2014/main" id="{C59FBC9F-6D01-4D4A-8900-80B17E10E86E}"/>
              </a:ext>
            </a:extLst>
          </p:cNvPr>
          <p:cNvPicPr>
            <a:picLocks noChangeAspect="1"/>
          </p:cNvPicPr>
          <p:nvPr/>
        </p:nvPicPr>
        <p:blipFill>
          <a:blip r:embed="rId7"/>
          <a:stretch>
            <a:fillRect/>
          </a:stretch>
        </p:blipFill>
        <p:spPr>
          <a:xfrm>
            <a:off x="8229600" y="5893828"/>
            <a:ext cx="3948209" cy="967699"/>
          </a:xfrm>
          <a:prstGeom prst="rect">
            <a:avLst/>
          </a:prstGeom>
        </p:spPr>
      </p:pic>
      <p:pic>
        <p:nvPicPr>
          <p:cNvPr id="3" name="Picture 2">
            <a:extLst>
              <a:ext uri="{FF2B5EF4-FFF2-40B4-BE49-F238E27FC236}">
                <a16:creationId xmlns:a16="http://schemas.microsoft.com/office/drawing/2014/main" id="{A1E306E2-9D84-4905-A766-4CDC4E3CF8B2}"/>
              </a:ext>
            </a:extLst>
          </p:cNvPr>
          <p:cNvPicPr>
            <a:picLocks noChangeAspect="1"/>
          </p:cNvPicPr>
          <p:nvPr/>
        </p:nvPicPr>
        <p:blipFill>
          <a:blip r:embed="rId8"/>
          <a:stretch>
            <a:fillRect/>
          </a:stretch>
        </p:blipFill>
        <p:spPr>
          <a:xfrm>
            <a:off x="14191" y="-15368"/>
            <a:ext cx="5474041" cy="5880082"/>
          </a:xfrm>
          <a:prstGeom prst="rect">
            <a:avLst/>
          </a:prstGeom>
        </p:spPr>
      </p:pic>
      <p:sp>
        <p:nvSpPr>
          <p:cNvPr id="11" name="Google Shape;102;p2">
            <a:extLst>
              <a:ext uri="{FF2B5EF4-FFF2-40B4-BE49-F238E27FC236}">
                <a16:creationId xmlns:a16="http://schemas.microsoft.com/office/drawing/2014/main" id="{2843D855-E50B-41BA-B19A-25FD27250369}"/>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p:cNvSpPr/>
          <p:nvPr/>
        </p:nvSpPr>
        <p:spPr>
          <a:xfrm>
            <a:off x="0" y="5889718"/>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pic>
        <p:nvPicPr>
          <p:cNvPr id="8" name="Picture 7">
            <a:extLst>
              <a:ext uri="{FF2B5EF4-FFF2-40B4-BE49-F238E27FC236}">
                <a16:creationId xmlns:a16="http://schemas.microsoft.com/office/drawing/2014/main" id="{569040AD-34F7-46FE-B548-1CB90C8F574F}"/>
              </a:ext>
            </a:extLst>
          </p:cNvPr>
          <p:cNvPicPr>
            <a:picLocks noChangeAspect="1"/>
          </p:cNvPicPr>
          <p:nvPr/>
        </p:nvPicPr>
        <p:blipFill>
          <a:blip r:embed="rId4"/>
          <a:stretch>
            <a:fillRect/>
          </a:stretch>
        </p:blipFill>
        <p:spPr>
          <a:xfrm>
            <a:off x="8229600" y="5893828"/>
            <a:ext cx="3948209" cy="967699"/>
          </a:xfrm>
          <a:prstGeom prst="rect">
            <a:avLst/>
          </a:prstGeom>
        </p:spPr>
      </p:pic>
      <p:sp>
        <p:nvSpPr>
          <p:cNvPr id="7" name="Google Shape;102;p2">
            <a:extLst>
              <a:ext uri="{FF2B5EF4-FFF2-40B4-BE49-F238E27FC236}">
                <a16:creationId xmlns:a16="http://schemas.microsoft.com/office/drawing/2014/main" id="{6EB3F227-69F1-4768-B353-CE0CCBE84997}"/>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aabb6530bf_0_18"/>
          <p:cNvSpPr txBox="1"/>
          <p:nvPr/>
        </p:nvSpPr>
        <p:spPr>
          <a:xfrm>
            <a:off x="5558950" y="-16625"/>
            <a:ext cx="6589200" cy="566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800" u="sng" dirty="0">
                <a:solidFill>
                  <a:schemeClr val="dk1"/>
                </a:solidFill>
                <a:latin typeface="+mj-lt"/>
                <a:ea typeface="Calibri"/>
                <a:cs typeface="Calibri"/>
                <a:sym typeface="Calibri"/>
              </a:rPr>
              <a:t>Credits</a:t>
            </a:r>
            <a:endParaRPr sz="48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You’ve completed the Accident Investigation course! </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dirty="0">
                <a:solidFill>
                  <a:schemeClr val="dk1"/>
                </a:solidFill>
                <a:latin typeface="+mj-lt"/>
                <a:ea typeface="Calibri"/>
                <a:cs typeface="Calibri"/>
                <a:sym typeface="Calibri"/>
              </a:rPr>
              <a:t>Produced by the Public Education Team of Oregon OSHA:</a:t>
            </a:r>
            <a:endParaRPr sz="1800" b="1" dirty="0">
              <a:solidFill>
                <a:schemeClr val="dk1"/>
              </a:solidFill>
              <a:latin typeface="+mj-lt"/>
              <a:ea typeface="Calibri"/>
              <a:cs typeface="Calibri"/>
              <a:sym typeface="Calibri"/>
            </a:endParaRPr>
          </a:p>
          <a:p>
            <a:pPr>
              <a:buClr>
                <a:schemeClr val="dk1"/>
              </a:buClr>
              <a:buSzPts val="1100"/>
            </a:pPr>
            <a:r>
              <a:rPr lang="en-US" sz="1800" i="1" dirty="0">
                <a:solidFill>
                  <a:schemeClr val="dk1"/>
                </a:solidFill>
                <a:latin typeface="+mj-lt"/>
                <a:ea typeface="Calibri"/>
                <a:cs typeface="Calibri"/>
                <a:sym typeface="Calibri"/>
              </a:rPr>
              <a:t>Greig Lowell, Tammi Stevens, Phillip Wade, Ricardo V</a:t>
            </a:r>
            <a:r>
              <a:rPr lang="en-US" sz="1800" i="1" dirty="0">
                <a:latin typeface="+mj-lt"/>
              </a:rPr>
              <a:t>á</a:t>
            </a:r>
            <a:r>
              <a:rPr lang="en-US" sz="1800" i="1" dirty="0">
                <a:solidFill>
                  <a:schemeClr val="dk1"/>
                </a:solidFill>
                <a:latin typeface="+mj-lt"/>
                <a:ea typeface="Calibri"/>
                <a:cs typeface="Calibri"/>
                <a:sym typeface="Calibri"/>
              </a:rPr>
              <a:t>zquez Rodríguez, Angelina Cox, Tim Wade, Anthony Dey, Roy </a:t>
            </a:r>
            <a:r>
              <a:rPr lang="en-US" sz="1800" i="1" dirty="0" err="1">
                <a:solidFill>
                  <a:schemeClr val="dk1"/>
                </a:solidFill>
                <a:latin typeface="+mj-lt"/>
                <a:ea typeface="Calibri"/>
                <a:cs typeface="Calibri"/>
                <a:sym typeface="Calibri"/>
              </a:rPr>
              <a:t>Kroker</a:t>
            </a:r>
            <a:r>
              <a:rPr lang="en-US" sz="1800" i="1" dirty="0">
                <a:solidFill>
                  <a:schemeClr val="dk1"/>
                </a:solidFill>
                <a:latin typeface="+mj-lt"/>
                <a:ea typeface="Calibri"/>
                <a:cs typeface="Calibri"/>
                <a:sym typeface="Calibri"/>
              </a:rPr>
              <a:t>, Meri Bell</a:t>
            </a: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dirty="0">
                <a:solidFill>
                  <a:schemeClr val="dk1"/>
                </a:solidFill>
                <a:latin typeface="+mj-lt"/>
                <a:ea typeface="Calibri"/>
                <a:cs typeface="Calibri"/>
                <a:sym typeface="Calibri"/>
              </a:rPr>
              <a:t>Technical assistance provided as Subject Matter Experts:</a:t>
            </a:r>
            <a:endParaRPr sz="1800" b="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i="1" dirty="0">
                <a:solidFill>
                  <a:schemeClr val="dk1"/>
                </a:solidFill>
                <a:latin typeface="+mj-lt"/>
                <a:ea typeface="Calibri"/>
                <a:cs typeface="Calibri"/>
                <a:sym typeface="Calibri"/>
              </a:rPr>
              <a:t>Craig </a:t>
            </a:r>
            <a:r>
              <a:rPr lang="en-US" sz="1800" i="1" dirty="0" err="1">
                <a:solidFill>
                  <a:schemeClr val="dk1"/>
                </a:solidFill>
                <a:latin typeface="+mj-lt"/>
                <a:ea typeface="Calibri"/>
                <a:cs typeface="Calibri"/>
                <a:sym typeface="Calibri"/>
              </a:rPr>
              <a:t>Hamelund</a:t>
            </a:r>
            <a:r>
              <a:rPr lang="en-US" sz="1800" i="1" dirty="0">
                <a:solidFill>
                  <a:schemeClr val="dk1"/>
                </a:solidFill>
                <a:latin typeface="+mj-lt"/>
                <a:ea typeface="Calibri"/>
                <a:cs typeface="Calibri"/>
                <a:sym typeface="Calibri"/>
              </a:rPr>
              <a:t>, Chris Gillett</a:t>
            </a:r>
          </a:p>
          <a:p>
            <a:pPr marL="0" marR="0" lvl="0" indent="0" algn="l" rtl="0">
              <a:lnSpc>
                <a:spcPct val="100000"/>
              </a:lnSpc>
              <a:spcBef>
                <a:spcPts val="0"/>
              </a:spcBef>
              <a:spcAft>
                <a:spcPts val="0"/>
              </a:spcAft>
              <a:buClr>
                <a:schemeClr val="dk1"/>
              </a:buClr>
              <a:buSzPts val="1100"/>
              <a:buFont typeface="Arial"/>
              <a:buNone/>
            </a:pP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dirty="0">
                <a:solidFill>
                  <a:schemeClr val="dk1"/>
                </a:solidFill>
                <a:latin typeface="+mj-lt"/>
                <a:ea typeface="Calibri"/>
                <a:cs typeface="Calibri"/>
                <a:sym typeface="Calibri"/>
              </a:rPr>
              <a:t>Stock Images provided by: </a:t>
            </a:r>
            <a:r>
              <a:rPr lang="en-US" sz="1800" i="1" dirty="0">
                <a:solidFill>
                  <a:schemeClr val="dk1"/>
                </a:solidFill>
                <a:latin typeface="+mj-lt"/>
                <a:ea typeface="Calibri"/>
                <a:cs typeface="Calibri"/>
                <a:sym typeface="Calibri"/>
              </a:rPr>
              <a:t>Getty Images Inc.</a:t>
            </a:r>
            <a:endParaRPr sz="2100" b="0" i="1" u="none" strike="noStrike" cap="none" dirty="0">
              <a:solidFill>
                <a:schemeClr val="dk1"/>
              </a:solidFill>
              <a:latin typeface="+mj-lt"/>
              <a:ea typeface="Calibri"/>
              <a:cs typeface="Calibri"/>
              <a:sym typeface="Calibri"/>
            </a:endParaRPr>
          </a:p>
        </p:txBody>
      </p:sp>
      <p:pic>
        <p:nvPicPr>
          <p:cNvPr id="704" name="Google Shape;704;gaabb6530bf_0_18"/>
          <p:cNvPicPr preferRelativeResize="0"/>
          <p:nvPr/>
        </p:nvPicPr>
        <p:blipFill>
          <a:blip r:embed="rId3">
            <a:alphaModFix/>
          </a:blip>
          <a:stretch>
            <a:fillRect/>
          </a:stretch>
        </p:blipFill>
        <p:spPr>
          <a:xfrm>
            <a:off x="0" y="-11325"/>
            <a:ext cx="5425300" cy="5869199"/>
          </a:xfrm>
          <a:prstGeom prst="rect">
            <a:avLst/>
          </a:prstGeom>
          <a:noFill/>
          <a:ln>
            <a:noFill/>
          </a:ln>
        </p:spPr>
      </p:pic>
      <p:pic>
        <p:nvPicPr>
          <p:cNvPr id="8" name="Picture 7">
            <a:extLst>
              <a:ext uri="{FF2B5EF4-FFF2-40B4-BE49-F238E27FC236}">
                <a16:creationId xmlns:a16="http://schemas.microsoft.com/office/drawing/2014/main" id="{FC252210-C185-41C1-B32B-AD2147F8C7B4}"/>
              </a:ext>
            </a:extLst>
          </p:cNvPr>
          <p:cNvPicPr>
            <a:picLocks noChangeAspect="1"/>
          </p:cNvPicPr>
          <p:nvPr/>
        </p:nvPicPr>
        <p:blipFill>
          <a:blip r:embed="rId4"/>
          <a:stretch>
            <a:fillRect/>
          </a:stretch>
        </p:blipFill>
        <p:spPr>
          <a:xfrm>
            <a:off x="8229600" y="5893828"/>
            <a:ext cx="3948209" cy="967699"/>
          </a:xfrm>
          <a:prstGeom prst="rect">
            <a:avLst/>
          </a:prstGeom>
        </p:spPr>
      </p:pic>
      <p:sp>
        <p:nvSpPr>
          <p:cNvPr id="7" name="Google Shape;102;p2">
            <a:extLst>
              <a:ext uri="{FF2B5EF4-FFF2-40B4-BE49-F238E27FC236}">
                <a16:creationId xmlns:a16="http://schemas.microsoft.com/office/drawing/2014/main" id="{04A69C6D-CFEF-4056-88CF-7C64F9E500F3}"/>
              </a:ext>
            </a:extLst>
          </p:cNvPr>
          <p:cNvSpPr txBox="1"/>
          <p:nvPr/>
        </p:nvSpPr>
        <p:spPr>
          <a:xfrm>
            <a:off x="202630" y="5912187"/>
            <a:ext cx="633464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ACCIDENT INVESTIGATION: </a:t>
            </a:r>
            <a:br>
              <a:rPr lang="en-US" sz="2800" b="1" i="1" u="none" strike="noStrike" cap="none" dirty="0">
                <a:solidFill>
                  <a:schemeClr val="lt1"/>
                </a:solidFill>
                <a:latin typeface="Verdana"/>
                <a:ea typeface="Verdana"/>
                <a:cs typeface="Verdana"/>
                <a:sym typeface="Verdana"/>
              </a:rPr>
            </a:b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5299</TotalTime>
  <Words>11462</Words>
  <Application>Microsoft Office PowerPoint</Application>
  <PresentationFormat>Widescreen</PresentationFormat>
  <Paragraphs>983</Paragraphs>
  <Slides>96</Slides>
  <Notes>96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258</cp:revision>
  <dcterms:created xsi:type="dcterms:W3CDTF">2018-12-06T15:15:36Z</dcterms:created>
  <dcterms:modified xsi:type="dcterms:W3CDTF">2022-08-26T21:30:14Z</dcterms:modified>
</cp:coreProperties>
</file>