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8"/>
  </p:notesMasterIdLst>
  <p:sldIdLst>
    <p:sldId id="256" r:id="rId2"/>
    <p:sldId id="390" r:id="rId3"/>
    <p:sldId id="397" r:id="rId4"/>
    <p:sldId id="259" r:id="rId5"/>
    <p:sldId id="398" r:id="rId6"/>
    <p:sldId id="399" r:id="rId7"/>
    <p:sldId id="400" r:id="rId8"/>
    <p:sldId id="401" r:id="rId9"/>
    <p:sldId id="402" r:id="rId10"/>
    <p:sldId id="403" r:id="rId11"/>
    <p:sldId id="395" r:id="rId12"/>
    <p:sldId id="404" r:id="rId13"/>
    <p:sldId id="405" r:id="rId14"/>
    <p:sldId id="406" r:id="rId15"/>
    <p:sldId id="407" r:id="rId16"/>
    <p:sldId id="408" r:id="rId17"/>
    <p:sldId id="409" r:id="rId18"/>
    <p:sldId id="410" r:id="rId19"/>
    <p:sldId id="411" r:id="rId20"/>
    <p:sldId id="412" r:id="rId21"/>
    <p:sldId id="413" r:id="rId22"/>
    <p:sldId id="414" r:id="rId23"/>
    <p:sldId id="415" r:id="rId24"/>
    <p:sldId id="416" r:id="rId25"/>
    <p:sldId id="418" r:id="rId26"/>
    <p:sldId id="417" r:id="rId27"/>
    <p:sldId id="396" r:id="rId28"/>
    <p:sldId id="420" r:id="rId29"/>
    <p:sldId id="424" r:id="rId30"/>
    <p:sldId id="425" r:id="rId31"/>
    <p:sldId id="426" r:id="rId32"/>
    <p:sldId id="427" r:id="rId33"/>
    <p:sldId id="428" r:id="rId34"/>
    <p:sldId id="429" r:id="rId35"/>
    <p:sldId id="430" r:id="rId36"/>
    <p:sldId id="431" r:id="rId37"/>
    <p:sldId id="432" r:id="rId38"/>
    <p:sldId id="433" r:id="rId39"/>
    <p:sldId id="434" r:id="rId40"/>
    <p:sldId id="435" r:id="rId41"/>
    <p:sldId id="436" r:id="rId42"/>
    <p:sldId id="437" r:id="rId43"/>
    <p:sldId id="438" r:id="rId44"/>
    <p:sldId id="441" r:id="rId45"/>
    <p:sldId id="440" r:id="rId46"/>
    <p:sldId id="439" r:id="rId47"/>
    <p:sldId id="419" r:id="rId48"/>
    <p:sldId id="421" r:id="rId49"/>
    <p:sldId id="442" r:id="rId50"/>
    <p:sldId id="443" r:id="rId51"/>
    <p:sldId id="444" r:id="rId52"/>
    <p:sldId id="447" r:id="rId53"/>
    <p:sldId id="445" r:id="rId54"/>
    <p:sldId id="446" r:id="rId55"/>
    <p:sldId id="448" r:id="rId56"/>
    <p:sldId id="449" r:id="rId57"/>
    <p:sldId id="451" r:id="rId58"/>
    <p:sldId id="450" r:id="rId59"/>
    <p:sldId id="452" r:id="rId60"/>
    <p:sldId id="453" r:id="rId61"/>
    <p:sldId id="455" r:id="rId62"/>
    <p:sldId id="456" r:id="rId63"/>
    <p:sldId id="457" r:id="rId64"/>
    <p:sldId id="458" r:id="rId65"/>
    <p:sldId id="422" r:id="rId66"/>
    <p:sldId id="423" r:id="rId67"/>
    <p:sldId id="459" r:id="rId68"/>
    <p:sldId id="460" r:id="rId69"/>
    <p:sldId id="461" r:id="rId70"/>
    <p:sldId id="462" r:id="rId71"/>
    <p:sldId id="463" r:id="rId72"/>
    <p:sldId id="464" r:id="rId73"/>
    <p:sldId id="465" r:id="rId74"/>
    <p:sldId id="466" r:id="rId75"/>
    <p:sldId id="309" r:id="rId76"/>
    <p:sldId id="467" r:id="rId77"/>
    <p:sldId id="468" r:id="rId78"/>
    <p:sldId id="469" r:id="rId79"/>
    <p:sldId id="470" r:id="rId80"/>
    <p:sldId id="471" r:id="rId81"/>
    <p:sldId id="472" r:id="rId82"/>
    <p:sldId id="473" r:id="rId83"/>
    <p:sldId id="394" r:id="rId84"/>
    <p:sldId id="315" r:id="rId85"/>
    <p:sldId id="318" r:id="rId86"/>
    <p:sldId id="316" r:id="rId8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Module 1" id="{FBFE1C05-D2A4-4F72-B95A-5E4B161BBFB6}">
          <p14:sldIdLst>
            <p14:sldId id="256"/>
            <p14:sldId id="390"/>
            <p14:sldId id="397"/>
            <p14:sldId id="259"/>
            <p14:sldId id="398"/>
            <p14:sldId id="399"/>
            <p14:sldId id="400"/>
            <p14:sldId id="401"/>
            <p14:sldId id="402"/>
            <p14:sldId id="403"/>
          </p14:sldIdLst>
        </p14:section>
        <p14:section name="Module 2" id="{FA5ACC67-492E-4369-9A53-9E67B26D520E}">
          <p14:sldIdLst>
            <p14:sldId id="395"/>
            <p14:sldId id="404"/>
            <p14:sldId id="405"/>
            <p14:sldId id="406"/>
            <p14:sldId id="407"/>
            <p14:sldId id="408"/>
            <p14:sldId id="409"/>
            <p14:sldId id="410"/>
            <p14:sldId id="411"/>
            <p14:sldId id="412"/>
            <p14:sldId id="413"/>
            <p14:sldId id="414"/>
            <p14:sldId id="415"/>
            <p14:sldId id="416"/>
            <p14:sldId id="418"/>
            <p14:sldId id="417"/>
          </p14:sldIdLst>
        </p14:section>
        <p14:section name="Module 3" id="{7FC3304C-6A80-4A07-93B0-6AFA219AE1DE}">
          <p14:sldIdLst>
            <p14:sldId id="396"/>
            <p14:sldId id="420"/>
            <p14:sldId id="424"/>
            <p14:sldId id="425"/>
            <p14:sldId id="426"/>
            <p14:sldId id="427"/>
            <p14:sldId id="428"/>
            <p14:sldId id="429"/>
            <p14:sldId id="430"/>
            <p14:sldId id="431"/>
            <p14:sldId id="432"/>
            <p14:sldId id="433"/>
            <p14:sldId id="434"/>
            <p14:sldId id="435"/>
            <p14:sldId id="436"/>
            <p14:sldId id="437"/>
            <p14:sldId id="438"/>
            <p14:sldId id="441"/>
            <p14:sldId id="440"/>
            <p14:sldId id="439"/>
          </p14:sldIdLst>
        </p14:section>
        <p14:section name="Module 4" id="{B3904702-C81F-441D-8160-D0379E780BAF}">
          <p14:sldIdLst>
            <p14:sldId id="419"/>
            <p14:sldId id="421"/>
            <p14:sldId id="442"/>
            <p14:sldId id="443"/>
            <p14:sldId id="444"/>
            <p14:sldId id="447"/>
            <p14:sldId id="445"/>
            <p14:sldId id="446"/>
            <p14:sldId id="448"/>
            <p14:sldId id="449"/>
            <p14:sldId id="451"/>
            <p14:sldId id="450"/>
            <p14:sldId id="452"/>
            <p14:sldId id="453"/>
            <p14:sldId id="455"/>
            <p14:sldId id="456"/>
            <p14:sldId id="457"/>
            <p14:sldId id="458"/>
          </p14:sldIdLst>
        </p14:section>
        <p14:section name="Module 5" id="{2D51A3F8-CA68-4DFD-AC51-1B11DF07F54E}">
          <p14:sldIdLst>
            <p14:sldId id="422"/>
            <p14:sldId id="423"/>
            <p14:sldId id="459"/>
            <p14:sldId id="460"/>
            <p14:sldId id="461"/>
            <p14:sldId id="462"/>
            <p14:sldId id="463"/>
            <p14:sldId id="464"/>
            <p14:sldId id="465"/>
            <p14:sldId id="466"/>
            <p14:sldId id="309"/>
            <p14:sldId id="467"/>
            <p14:sldId id="468"/>
            <p14:sldId id="469"/>
            <p14:sldId id="470"/>
            <p14:sldId id="471"/>
            <p14:sldId id="472"/>
            <p14:sldId id="473"/>
            <p14:sldId id="394"/>
            <p14:sldId id="315"/>
            <p14:sldId id="318"/>
            <p14:sldId id="31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5E5C"/>
    <a:srgbClr val="989800"/>
    <a:srgbClr val="AB9E3E"/>
    <a:srgbClr val="FDFEFE"/>
    <a:srgbClr val="292929"/>
    <a:srgbClr val="08523C"/>
    <a:srgbClr val="F9EBDF"/>
    <a:srgbClr val="D2572A"/>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54" autoAdjust="0"/>
    <p:restoredTop sz="86441" autoAdjust="0"/>
  </p:normalViewPr>
  <p:slideViewPr>
    <p:cSldViewPr snapToGrid="0">
      <p:cViewPr varScale="1">
        <p:scale>
          <a:sx n="91" d="100"/>
          <a:sy n="91" d="100"/>
        </p:scale>
        <p:origin x="138" y="18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087AA-B15F-4289-DD7A-FD4EE3AC0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C6446-CDBD-7ED6-A589-2DF8FD67E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1A267D-C191-C369-5C06-4290D8E4D3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A03980-B741-1381-9FDF-CC5DDC154A6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8414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800621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4AA75-FEEF-3E75-6280-B419841DF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E22C47-8011-990C-431F-61E068F97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8A6B4E-224F-AA6C-C775-A08C222811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7E96A8-83BA-6C61-0743-1D992177BA7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3294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E88EA-2C6B-A4A0-9B3F-4CC4DE12B0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9F16F1-849C-CF66-FF58-C5598CD39E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B768D4-812B-5A88-3C48-35DB5ECEAF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E5A917-7A8F-F082-2E52-873F6955685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96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481E5-3C79-5BF8-8707-819C2A9DEB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870AC-E2CB-E07D-A407-0B228D311C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DBADA-1344-15BC-C76C-635775558C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B9D335-7189-7453-DA77-6219BAF5216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370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06005-EC12-431C-DC5C-1D70B34A5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17803-089B-A1A1-99DE-EC64A70BF5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59EDC-157D-3D27-EDEB-C8D794AFCA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F5401F-D038-CDD5-8D2E-DF88A27632F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4366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3CAE0-E369-F25E-34CC-48B015E16A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AB12D-E9EA-4325-E00E-05498A26C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4101C-E91A-7BFA-C27C-D1D4240D43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DAF91D-2B33-0069-42D1-DC77D082A50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4575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AA1FA39C-431F-7300-A877-5DFF12AD0F14}"/>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2259F857-12DE-E367-6A2C-3257151EEA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C8752661-9879-4B5C-9BC2-145585E3C49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8DC6EBC8-DA02-66A2-226E-0124116CC66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455322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BBC35-6DF9-1193-8396-8294A77CC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7C8691-9FCD-04E4-9264-4BC5B7DC9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B1EFBE-9128-E59A-5396-1C4CE185EA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9D9AEC-B75C-A4A3-DECC-68AB2219306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5364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B5F51-F2CF-7530-2D0B-C6FDAB1F1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E9A5D-040B-2C52-AC8B-009067F967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EF95F-3C3C-E973-FC4B-D193DE8E59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0C8EA9-2DF0-2AD1-8479-3AA5C93CF61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9063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2482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C372C-383E-3BEC-FE15-DDEA72FF4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7E9DC-DB34-A70E-0726-0C0FAD3CA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EF06E-8B53-26D7-43CF-23D6045014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D73FFE-A499-48B7-FA10-D9D51C9F00E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7870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7D4AD-4DC3-E44A-A8E7-534134D6C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F93AB-9F76-5866-8078-BF429CE3A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D1BFA0-2325-F686-58BF-607868E264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E16625-442A-FB9C-6BF4-062B68E5636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2054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06A54-1E41-7346-659F-9B6786BBEE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5C9A3-6A18-FF4F-2298-C177F3407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08A53-3C55-2C37-FB38-62B6810BE1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67BD44-15B7-F669-48B6-B57AE1354274}"/>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7674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2178E-B0B8-852C-71C6-4AF771664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8E453-904B-A4FF-9D3C-952E00336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8B37A-7129-69F3-8B4F-7BB245E32B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C5DC86-C384-A1E8-6CDA-DABBA509C6C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7233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9FF53-B33A-CE1B-3707-D19C033B5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B8968-FF84-4D11-E96D-64D6882681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F87238-9DCB-4BC2-D2D3-7928C67CC5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50DA16-6891-F3DB-914F-352C4A4C522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7475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453F20D9-684F-26FF-14AB-E9F41739CA21}"/>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4B85E2B1-A5F1-5B00-9000-F7735179BA4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5861FD5A-E538-03CD-7633-F3F5533D1E7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C966350A-28D9-D674-0886-75121212BF6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3783363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84DEE-3CAF-85E7-05B7-9E5D2DCF4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035AA-BCD7-A0C4-5820-E7AA4C3A73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C03459-3656-E44C-CC1C-5A6EC43792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1958F4-66B6-DA9B-7102-952EBF8F84F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4706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8A5509CF-0D07-D931-84A4-3CDA70ADACBC}"/>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7D2B4BF8-5036-63EB-E706-557C6EF37D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a:extLst>
              <a:ext uri="{FF2B5EF4-FFF2-40B4-BE49-F238E27FC236}">
                <a16:creationId xmlns:a16="http://schemas.microsoft.com/office/drawing/2014/main" id="{CC2DF42F-55B9-E53E-4793-A3F442A960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a:extLst>
              <a:ext uri="{FF2B5EF4-FFF2-40B4-BE49-F238E27FC236}">
                <a16:creationId xmlns:a16="http://schemas.microsoft.com/office/drawing/2014/main" id="{544D247D-38DF-CDE6-11E3-6D9EC5E02C6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2562532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41703-20CA-0D63-EC45-A07BA3003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605BE-F9E4-7F90-70E0-CE36C3F2A4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400E07-BBA8-D3A2-DFBB-BCC5EF3F85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CB08D2-8B34-2CEB-E854-0E99AAF40414}"/>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3760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ED832-1360-0B3A-3142-DFFC87A9A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92D19A-5349-3A17-627D-69C4D1EA84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B3F777-1E1E-A502-ACAD-599D6657FC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CAD60D-690B-77F3-B7AD-C9BD6EE2471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4382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87B32-D03F-CF96-3A1D-95E6AE245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F52D0-8C64-C810-B013-AB5C1F90A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F9E97-E6D7-4343-D5DF-35F38B6793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3B4D4C-A2AC-D543-B353-411FE4DCB4F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7479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7FBB5-2E01-7F46-CF52-C6F79F2BB9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47F13-57FC-0DEB-0A63-E8C5DE51F5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CB904-CF3F-8199-2831-4E8FD75766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E15B43-590C-8761-2E37-CA0DF238C8EF}"/>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1401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823D2-BB40-6C26-0102-424A496AFB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284D5-3592-FB3F-6D58-FD09889B8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6F457-EC4A-9C6B-C4CF-2E8C62C7BE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C250F5-F54B-2A4F-403C-A4F070EEFE97}"/>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3336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5C2D0-7A2F-61F6-4A65-78C3C45B3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A1B2B-62D7-E377-81E0-AE29D3DAA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3BD17-D1F5-B59B-CE68-0AFA752B18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932A0B-1D01-AB07-AE2E-342A9DDA573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0448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9B212-9FF2-E012-3016-A963FD914C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99A06-D0DA-C70D-D696-739E7BAD2A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BBE97-C9EC-2FAD-A020-96327CC8DA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EA6107-67DE-8AA1-9BC4-5A6DF1742C6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6987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3127C-9403-FF7A-B57F-9138A8476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13CA5-3185-2A33-2894-74F89E1225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95466A-83E4-32C6-D47C-2E9B70420D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9B2CCC-449A-BA55-A120-2C63A2F0DB9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6275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EB47ED43-9BC3-9457-9319-55194EE8C2FC}"/>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6CCF6555-E55A-B593-1882-0632876D75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87EB1A7F-6A6A-463C-7B1D-FD610DE7F2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42044BEF-A542-622C-641C-9D1FE864F25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2402292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8C761-FBA7-C09E-5274-F09A34D5F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9CEF0-22F3-56C3-B107-C7AA3127B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83931-E50E-7EF4-C39A-7F5B884C24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F63D93-EFB7-1119-1245-D8F9BF43E909}"/>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24361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F99DF5F8-D2AB-D9CB-24BB-A9628C3D1901}"/>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70AB47A9-FF05-329C-646C-B77D974FA7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08A97172-D166-50B3-2E05-A62FD44ED61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50B8DC76-45FB-62B8-E1AB-CDA58613FB2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2134054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0E220-550A-E407-BB14-BAFAB504D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75777-6108-E60D-BAB2-F48C078D5D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5EF31-9008-FBBC-41C8-23521EA1A1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B2C07D-8D39-388A-48B3-AA4338468D7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8108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AE76A-427F-317F-F669-365FE175A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B364F-6677-3D4D-DF63-FAAE7E0F27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2ABE58-D0A0-272D-61C4-979A4CD4DB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1AEFA9-CF6C-71C7-4969-CD2B93B4FEB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7767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E8258-DC48-89AF-1067-7A4B391C8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4E218-B844-403E-21C2-C065002E12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17F6C9-0D0E-33C5-9D8A-A9EC45CA39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5B532C-9D5E-4CEA-2E06-A451D50EE41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8993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D24289B7-2283-5ABB-CCCB-D70CFA2DCCFF}"/>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6A79A6B8-8F97-5D32-F93A-4541B037C8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97CFFDB7-CEF8-00EF-963A-E5CDB75CDC5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AB74D485-2A05-3C29-E30E-6E66B7E7C74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39350501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EFAE5-5B29-CE05-F323-7972CC2BF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196E8-1E0D-FC18-6795-AFCCA8653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FDB99-1934-3443-C77E-527DB08B46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298A30-01C9-AC7E-909A-88BA300D15C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89150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3CF63-2DEF-F0DF-2250-E322880118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D6542-ADEE-1764-70DB-429F3AFA1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BFB914-D4C2-50E6-0E55-CDEDC4F35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CB1238-6327-0AA9-79D5-D1474B76C434}"/>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3779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124AD985-42B3-9727-32F8-1B2D2CE2483E}"/>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A81CAE16-8D58-81B5-D31C-D2337AD0938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8CE3616A-FE0D-39B9-1B66-7887DA40B2D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F76C1D68-E504-89C7-FEA1-30F97701DC6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484497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06BFA-0418-CA2C-0FE6-4DC369B83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E261E-4201-3E14-AD45-689F7F353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E32D0-ECAB-4FDF-954D-A8892CE344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89DC53-66C6-1FA6-1624-64D95E7E7DE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225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3FE04-A282-1075-8B6E-1BD72DB6E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B1C06-2740-3690-FA24-C160E0E810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96ED1-166F-EB29-A260-392D7AEA99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F891-DB3F-6BDE-C50B-F32CFD1F83B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1864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91F349E2-4A6B-3E07-5102-2DA01CAD618F}"/>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B8862681-FEC1-0686-2831-8DBAABD987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a:extLst>
              <a:ext uri="{FF2B5EF4-FFF2-40B4-BE49-F238E27FC236}">
                <a16:creationId xmlns:a16="http://schemas.microsoft.com/office/drawing/2014/main" id="{ED4CC409-2973-CFE1-75AB-1B18850DCB0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a:extLst>
              <a:ext uri="{FF2B5EF4-FFF2-40B4-BE49-F238E27FC236}">
                <a16:creationId xmlns:a16="http://schemas.microsoft.com/office/drawing/2014/main" id="{3F87743E-057E-EAD9-3993-866B94BC5CB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1919806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7628E-BDD1-8966-0612-0C455427D0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C7BB1E-7109-B62C-4D77-70A768525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9A0F7-AF8B-A653-073F-9A75504512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37A08E-3792-2D4C-57AD-EF571147CF9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3017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2401C-646B-E171-4F9D-43769C0BFB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F1D9B-5ACC-6141-0EEF-19505CB167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91492-7BCB-7FFA-0BC5-8BFD34AC34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F89788-895C-40C1-4823-EA56D82FC97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121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A75A8-F585-FEC5-102F-B97C805D56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F6435-29B6-1398-A4C6-143FB0994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EC73D-6CD1-4E87-F5E8-51EE4756CF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17F6AB-F5E7-EC50-F1FC-E672A7916FD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6381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6BC61-8A82-BCDA-F3FB-D5D934EFE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7517C-280A-CD22-DEF0-EC29E1D895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0E4E8-CC1F-E828-63C5-B36D00917C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9FBC36-2D4A-C024-286D-2B9B458D8F6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06004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38769-6DE4-838A-F774-9F69060BD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BF911-44F6-0584-A325-13577A9BC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0BB336-A2DA-7CA7-C362-4E43A1E48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8B1C6C-498B-AC56-EC16-2A4951F3FEC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69183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F1234B48-9D33-1D76-D6E1-D04926C51041}"/>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58A739CA-27B3-28B0-4835-1A565F807B9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79218939-93F8-5D63-2B6D-6FC9E00611A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9FB31A76-2484-2E30-5AED-BAE00B37F17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8436596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A128A-45EC-5CD8-FC96-3F5EA48AA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6FD00C-E17C-F451-2A82-3A4EB42F0F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9ED47C-FEEF-4334-660F-9B1238589E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A6508F-9E39-B91D-15CD-F8BF5D90797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82551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946CF-A223-C463-38B4-CD85564C0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AD0E1-E111-3F84-4FAD-54E20737A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CA23C-5A4B-04B4-032F-0440423AE6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202379-10A7-B3A5-B74B-7CA1CAD53A1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81847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3A4BA-E7A6-83C7-2520-97556DC0E1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569AE-2075-E560-555F-EBDBD321A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7DC1D-E4DF-05CB-F45B-32C05DA81A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FDC4CF-F5DD-D80A-F168-4B23DB5789A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90434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FDA3B-08D0-88A5-C553-025BDE74D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BA417-070B-87A7-4317-A8F8ECF5C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E39B5-6AEE-0D4A-281B-0F37F6DB23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76C256-F910-ABF3-0C94-ADE29C8ABAE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26985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596C6B7D-1535-4A21-EFC3-9E98FA76F438}"/>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428ADF46-C7DF-A150-E162-3149B4FF1A7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43C1257D-484D-BF61-C216-8B15F20155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ECE23A8A-76AD-E787-FE75-396F552298F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35423771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1C00D-6B81-1CF8-5F69-239F5EBE3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7E1DA-06D3-3074-A19A-06F9C3CD8D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9B223-D487-7CCF-715C-73ADCCEA8F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5C8D52-7C00-243B-9BDA-5EED4E81346C}"/>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53810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50C84-EF6E-C180-880F-0152AF6C0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676B2-5D1E-15EF-9618-3AE477345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861960-DFD7-221C-AB2D-702D320D82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31A335-9F32-3F6E-AF69-9DD7BE6B713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6204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B8DE3-98E7-0F9E-6D32-F914E03E2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B8E84-460C-89B9-8199-9D2E882F7C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CFDE68-860D-1CA1-AF88-A3FC66AD51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B46FCA-957D-F41E-AE88-C97600FF5BF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97485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F52DDD3F-1212-F945-03D5-B9F27F2DCAFE}"/>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0ED46E90-31BD-4682-6DCC-A6D5842E81F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E5AC4124-F761-7C27-FA83-09DD7520F5A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91AA7696-104B-E929-D2AC-34812A461FA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36033664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47067-3541-403E-9893-A7F6898CBE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D827C-6AC4-16C8-5836-5AF88782B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37B23-43CC-DC21-C92D-3E74D6B139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E36AE2-477B-4EFC-6B4E-52C0C1CEB109}"/>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89417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D628E-CDDE-9031-9803-BDC40A3AD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3967F-9298-5439-AB1A-FF6080C208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EFA8C5-4758-377A-4503-F6A59B99C3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5E2EAB-ECFE-665A-3E5D-215563B39E1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38811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8A1A1-739B-669C-56AA-6A7DEC938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56319-D5C8-90E9-DB9C-3CCA5A9AA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DB3524-0B93-57A4-C3BD-07EC3CB744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C37BFE-05EA-59BB-E832-2D3D08083A8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70595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F7FE9-5C28-99FD-0833-2275B4330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63F33-CC28-BDFA-77C3-DB7B1D3C75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E637D2-FE6F-BC3C-F945-FBD0B8964C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DAEB7D-4F2F-9D8B-DC68-48EE87DDE0B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52839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13D46733-F75A-80E1-E04A-81F252993DCF}"/>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B2CB82E0-48B1-1F7B-DDFF-50E6FCD61DD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a:extLst>
              <a:ext uri="{FF2B5EF4-FFF2-40B4-BE49-F238E27FC236}">
                <a16:creationId xmlns:a16="http://schemas.microsoft.com/office/drawing/2014/main" id="{9E3B94B8-8C68-E29D-261E-7E64E4FB8FC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a:extLst>
              <a:ext uri="{FF2B5EF4-FFF2-40B4-BE49-F238E27FC236}">
                <a16:creationId xmlns:a16="http://schemas.microsoft.com/office/drawing/2014/main" id="{CA9A0239-1202-8AD1-3576-394C4C235F9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extLst>
      <p:ext uri="{BB962C8B-B14F-4D97-AF65-F5344CB8AC3E}">
        <p14:creationId xmlns:p14="http://schemas.microsoft.com/office/powerpoint/2010/main" val="22072918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963ED-BAA2-6BDF-3866-EFE4C5545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BA7B5-E74C-D6C5-3E40-ADD68A872A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BE830B-587D-C663-2BCA-E45D9C0C48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D8FC40-0607-6FD6-5D08-7A55D856E77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47609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F9C82-F5E1-315E-7B80-29C6A17A6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555E4-F6CA-2941-A8D0-4FCD8149D6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8F84E-EA39-6DC5-8898-1852FD9E91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5172D1-9007-63CA-789B-CD528885AE1C}"/>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03338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9E2C2-F6C6-AE1C-67AB-F0B6FF84F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43442-9136-0632-9803-B2BA320CF4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C0E6C-C93E-1E12-D587-3EFF94C917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F5FBB1-BFDE-A4D9-AE82-237FE77EDA2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88299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90F60-ABB7-CF5A-4871-A5EAAB9D3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18F2C-C32D-96BD-C72F-A79D40C210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8C2B4F-96A3-B41E-0EAE-822BC51360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147157-6612-040D-9977-191CE84804C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740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2B74-11CA-3E28-FE8F-4837B1609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FB2F0-7AF1-1470-696C-73D499BEE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3F5811-6E2C-8B41-13E1-27E55BC556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1F3B78-774A-CF22-49B3-90FBD77ED17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10471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78C90-098C-AF78-AE6F-91F7633A9C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A05F9-8E87-2EC5-979A-E78F5AF7A0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95D0EB-98BA-073A-6DB0-688EFCAE75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448161-4FC2-F11F-D3E7-C6D2D70B1B79}"/>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2164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A8BFA-C115-A849-4E35-588C94A6D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F61AA-6683-1708-1258-230A22B19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62D07A-0713-11EA-025D-E8B424B5C8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3FAD32-1DB5-E672-946C-86E01B49466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02841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A8D34-BCE1-F8A9-9820-D923BB568F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BE09-6CFC-97FB-7202-BDA3AA0929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F068D4-0375-E69C-988B-C65D6C12E7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11141B-D8A4-9C33-459A-83A96820457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2281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D57D-DDA4-5981-8F9D-D9004568DE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5AA1E-FD9C-65C4-A1B8-054DB794D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A2D08-2087-6A8E-A640-1491A4F4C0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F59724-1F2F-A144-C7DD-691AC48EC3B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56686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903D0-E5C7-1D44-60B9-940A73FC4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E2D84-4775-4290-9E3E-FD3BA9523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612D5-BEF9-B309-755A-3815151BA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60B705-99C7-4EFE-8CA3-3DA4B7B02DD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03451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C1362336-8F00-B509-C856-195725132C4F}"/>
            </a:ext>
          </a:extLst>
        </p:cNvPr>
        <p:cNvGrpSpPr/>
        <p:nvPr/>
      </p:nvGrpSpPr>
      <p:grpSpPr>
        <a:xfrm>
          <a:off x="0" y="0"/>
          <a:ext cx="0" cy="0"/>
          <a:chOff x="0" y="0"/>
          <a:chExt cx="0" cy="0"/>
        </a:xfrm>
      </p:grpSpPr>
      <p:sp>
        <p:nvSpPr>
          <p:cNvPr id="616" name="Google Shape;616;gb3e8f5dbd0_0_48:notes">
            <a:extLst>
              <a:ext uri="{FF2B5EF4-FFF2-40B4-BE49-F238E27FC236}">
                <a16:creationId xmlns:a16="http://schemas.microsoft.com/office/drawing/2014/main" id="{DBBC40E0-3BB3-6933-8A69-8057826AABA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a:extLst>
              <a:ext uri="{FF2B5EF4-FFF2-40B4-BE49-F238E27FC236}">
                <a16:creationId xmlns:a16="http://schemas.microsoft.com/office/drawing/2014/main" id="{98EB94EC-041D-F1FF-A315-4A9B18B2689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a:extLst>
              <a:ext uri="{FF2B5EF4-FFF2-40B4-BE49-F238E27FC236}">
                <a16:creationId xmlns:a16="http://schemas.microsoft.com/office/drawing/2014/main" id="{226E79C9-5899-DE1B-D5CA-87B665B70A5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extLst>
      <p:ext uri="{BB962C8B-B14F-4D97-AF65-F5344CB8AC3E}">
        <p14:creationId xmlns:p14="http://schemas.microsoft.com/office/powerpoint/2010/main" val="21369753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F3BC657F-40E3-B842-2B73-1DFAB9BB4B5D}"/>
            </a:ext>
          </a:extLst>
        </p:cNvPr>
        <p:cNvGrpSpPr/>
        <p:nvPr/>
      </p:nvGrpSpPr>
      <p:grpSpPr>
        <a:xfrm>
          <a:off x="0" y="0"/>
          <a:ext cx="0" cy="0"/>
          <a:chOff x="0" y="0"/>
          <a:chExt cx="0" cy="0"/>
        </a:xfrm>
      </p:grpSpPr>
      <p:sp>
        <p:nvSpPr>
          <p:cNvPr id="616" name="Google Shape;616;gb3e8f5dbd0_0_48:notes">
            <a:extLst>
              <a:ext uri="{FF2B5EF4-FFF2-40B4-BE49-F238E27FC236}">
                <a16:creationId xmlns:a16="http://schemas.microsoft.com/office/drawing/2014/main" id="{525184A4-E57A-0348-2729-A606B262080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a:extLst>
              <a:ext uri="{FF2B5EF4-FFF2-40B4-BE49-F238E27FC236}">
                <a16:creationId xmlns:a16="http://schemas.microsoft.com/office/drawing/2014/main" id="{46CACFB6-13D9-45A6-C8D8-67D55C0095B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a:extLst>
              <a:ext uri="{FF2B5EF4-FFF2-40B4-BE49-F238E27FC236}">
                <a16:creationId xmlns:a16="http://schemas.microsoft.com/office/drawing/2014/main" id="{86AC445F-DC52-B058-D135-7DB38D23700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extLst>
      <p:ext uri="{BB962C8B-B14F-4D97-AF65-F5344CB8AC3E}">
        <p14:creationId xmlns:p14="http://schemas.microsoft.com/office/powerpoint/2010/main" val="7571158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BCEAC4CB-F2E5-AB0F-0E3F-0FB9B90BFE72}"/>
            </a:ext>
          </a:extLst>
        </p:cNvPr>
        <p:cNvGrpSpPr/>
        <p:nvPr/>
      </p:nvGrpSpPr>
      <p:grpSpPr>
        <a:xfrm>
          <a:off x="0" y="0"/>
          <a:ext cx="0" cy="0"/>
          <a:chOff x="0" y="0"/>
          <a:chExt cx="0" cy="0"/>
        </a:xfrm>
      </p:grpSpPr>
      <p:sp>
        <p:nvSpPr>
          <p:cNvPr id="616" name="Google Shape;616;gb3e8f5dbd0_0_48:notes">
            <a:extLst>
              <a:ext uri="{FF2B5EF4-FFF2-40B4-BE49-F238E27FC236}">
                <a16:creationId xmlns:a16="http://schemas.microsoft.com/office/drawing/2014/main" id="{2DE0F0A6-366F-3364-AF82-DA22B198C1E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a:extLst>
              <a:ext uri="{FF2B5EF4-FFF2-40B4-BE49-F238E27FC236}">
                <a16:creationId xmlns:a16="http://schemas.microsoft.com/office/drawing/2014/main" id="{07FD0176-5AA1-3C4D-18C8-FAF814A3EF1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a:extLst>
              <a:ext uri="{FF2B5EF4-FFF2-40B4-BE49-F238E27FC236}">
                <a16:creationId xmlns:a16="http://schemas.microsoft.com/office/drawing/2014/main" id="{44E4BCBF-F265-6AB0-1F81-489127956CF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extLst>
      <p:ext uri="{BB962C8B-B14F-4D97-AF65-F5344CB8AC3E}">
        <p14:creationId xmlns:p14="http://schemas.microsoft.com/office/powerpoint/2010/main" val="23735605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60EB1182-C4F8-A345-35D2-FCEA20C89124}"/>
            </a:ext>
          </a:extLst>
        </p:cNvPr>
        <p:cNvGrpSpPr/>
        <p:nvPr/>
      </p:nvGrpSpPr>
      <p:grpSpPr>
        <a:xfrm>
          <a:off x="0" y="0"/>
          <a:ext cx="0" cy="0"/>
          <a:chOff x="0" y="0"/>
          <a:chExt cx="0" cy="0"/>
        </a:xfrm>
      </p:grpSpPr>
      <p:sp>
        <p:nvSpPr>
          <p:cNvPr id="616" name="Google Shape;616;gb3e8f5dbd0_0_48:notes">
            <a:extLst>
              <a:ext uri="{FF2B5EF4-FFF2-40B4-BE49-F238E27FC236}">
                <a16:creationId xmlns:a16="http://schemas.microsoft.com/office/drawing/2014/main" id="{8437E0F1-4DDF-D808-C8FA-5A6FA71DFEC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a:extLst>
              <a:ext uri="{FF2B5EF4-FFF2-40B4-BE49-F238E27FC236}">
                <a16:creationId xmlns:a16="http://schemas.microsoft.com/office/drawing/2014/main" id="{F0E8FF71-0575-C301-9C19-797718B25B6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a:extLst>
              <a:ext uri="{FF2B5EF4-FFF2-40B4-BE49-F238E27FC236}">
                <a16:creationId xmlns:a16="http://schemas.microsoft.com/office/drawing/2014/main" id="{43BA129D-4FE3-1DB5-C100-93E42F933DA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extLst>
      <p:ext uri="{BB962C8B-B14F-4D97-AF65-F5344CB8AC3E}">
        <p14:creationId xmlns:p14="http://schemas.microsoft.com/office/powerpoint/2010/main" val="261930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E60D9-FB70-1B9E-B3C3-9C2FD242D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9DFD2-DF94-BFDE-D3CE-87BD0F062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80CD0-DFEA-09E8-3A98-CEFC0391B4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A4E49F-1F80-3DB0-6A5B-E4FAA724339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68977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B356F0CD-B38E-07A2-BDBB-F661F96B94F2}"/>
            </a:ext>
          </a:extLst>
        </p:cNvPr>
        <p:cNvGrpSpPr/>
        <p:nvPr/>
      </p:nvGrpSpPr>
      <p:grpSpPr>
        <a:xfrm>
          <a:off x="0" y="0"/>
          <a:ext cx="0" cy="0"/>
          <a:chOff x="0" y="0"/>
          <a:chExt cx="0" cy="0"/>
        </a:xfrm>
      </p:grpSpPr>
      <p:sp>
        <p:nvSpPr>
          <p:cNvPr id="616" name="Google Shape;616;gb3e8f5dbd0_0_48:notes">
            <a:extLst>
              <a:ext uri="{FF2B5EF4-FFF2-40B4-BE49-F238E27FC236}">
                <a16:creationId xmlns:a16="http://schemas.microsoft.com/office/drawing/2014/main" id="{03DCF683-DA67-C8AA-5E9A-B851B68D72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a:extLst>
              <a:ext uri="{FF2B5EF4-FFF2-40B4-BE49-F238E27FC236}">
                <a16:creationId xmlns:a16="http://schemas.microsoft.com/office/drawing/2014/main" id="{2F6AEC5E-6744-2F99-E5DD-F777EB80F57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a:extLst>
              <a:ext uri="{FF2B5EF4-FFF2-40B4-BE49-F238E27FC236}">
                <a16:creationId xmlns:a16="http://schemas.microsoft.com/office/drawing/2014/main" id="{F476C137-0E40-7CE7-8FF3-ADADA28075C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extLst>
      <p:ext uri="{BB962C8B-B14F-4D97-AF65-F5344CB8AC3E}">
        <p14:creationId xmlns:p14="http://schemas.microsoft.com/office/powerpoint/2010/main" val="18046284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221AC044-608D-B6C4-DC1E-F6A1CCF06C39}"/>
            </a:ext>
          </a:extLst>
        </p:cNvPr>
        <p:cNvGrpSpPr/>
        <p:nvPr/>
      </p:nvGrpSpPr>
      <p:grpSpPr>
        <a:xfrm>
          <a:off x="0" y="0"/>
          <a:ext cx="0" cy="0"/>
          <a:chOff x="0" y="0"/>
          <a:chExt cx="0" cy="0"/>
        </a:xfrm>
      </p:grpSpPr>
      <p:sp>
        <p:nvSpPr>
          <p:cNvPr id="616" name="Google Shape;616;gb3e8f5dbd0_0_48:notes">
            <a:extLst>
              <a:ext uri="{FF2B5EF4-FFF2-40B4-BE49-F238E27FC236}">
                <a16:creationId xmlns:a16="http://schemas.microsoft.com/office/drawing/2014/main" id="{55F6CEEE-5242-1E36-F0FE-7648E407A37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a:extLst>
              <a:ext uri="{FF2B5EF4-FFF2-40B4-BE49-F238E27FC236}">
                <a16:creationId xmlns:a16="http://schemas.microsoft.com/office/drawing/2014/main" id="{E6C2B600-64EB-7214-8203-BB5862EDA6F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a:extLst>
              <a:ext uri="{FF2B5EF4-FFF2-40B4-BE49-F238E27FC236}">
                <a16:creationId xmlns:a16="http://schemas.microsoft.com/office/drawing/2014/main" id="{82E2300E-7C28-8A2D-BCA1-A12241DE1EA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extLst>
      <p:ext uri="{BB962C8B-B14F-4D97-AF65-F5344CB8AC3E}">
        <p14:creationId xmlns:p14="http://schemas.microsoft.com/office/powerpoint/2010/main" val="37610255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730166D4-6DC6-3B74-FCD9-6ADE65506D24}"/>
            </a:ext>
          </a:extLst>
        </p:cNvPr>
        <p:cNvGrpSpPr/>
        <p:nvPr/>
      </p:nvGrpSpPr>
      <p:grpSpPr>
        <a:xfrm>
          <a:off x="0" y="0"/>
          <a:ext cx="0" cy="0"/>
          <a:chOff x="0" y="0"/>
          <a:chExt cx="0" cy="0"/>
        </a:xfrm>
      </p:grpSpPr>
      <p:sp>
        <p:nvSpPr>
          <p:cNvPr id="616" name="Google Shape;616;gb3e8f5dbd0_0_48:notes">
            <a:extLst>
              <a:ext uri="{FF2B5EF4-FFF2-40B4-BE49-F238E27FC236}">
                <a16:creationId xmlns:a16="http://schemas.microsoft.com/office/drawing/2014/main" id="{AAEB0E69-85AC-219D-E6DB-69AA9D9049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a:extLst>
              <a:ext uri="{FF2B5EF4-FFF2-40B4-BE49-F238E27FC236}">
                <a16:creationId xmlns:a16="http://schemas.microsoft.com/office/drawing/2014/main" id="{88F95400-B111-AD0C-414B-16BEF0791B4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a:extLst>
              <a:ext uri="{FF2B5EF4-FFF2-40B4-BE49-F238E27FC236}">
                <a16:creationId xmlns:a16="http://schemas.microsoft.com/office/drawing/2014/main" id="{0B3D6C2C-007D-EFD1-4FA0-B0F75950E03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extLst>
      <p:ext uri="{BB962C8B-B14F-4D97-AF65-F5344CB8AC3E}">
        <p14:creationId xmlns:p14="http://schemas.microsoft.com/office/powerpoint/2010/main" val="14294834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extLst>
      <p:ext uri="{BB962C8B-B14F-4D97-AF65-F5344CB8AC3E}">
        <p14:creationId xmlns:p14="http://schemas.microsoft.com/office/powerpoint/2010/main" val="42543802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D2CD-7401-3DD4-AC20-D3FDF9E8D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891DA-BE78-4A3A-255A-4F16D03126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DF8FC-2C6F-8FD8-F586-983FB99D39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AAD235-F675-FE76-ADAB-62BBCFAF91B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2768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vimeo.com/569679225?share=copy&amp;fl=sv&amp;fe=ci"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hyperlink" Target="https://vimeo.com/569679309?share=copy&amp;fl=sv&amp;fe=ci"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hyperlink" Target="https://vimeo.com/569679398?share=copy&amp;fl=sv&amp;fe=ci"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hyperlink" Target="https://vimeo.com/569679476?share=copy&amp;fl=sv&amp;fe=ci"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hyperlink" Target="https://vimeo.com/569679187?share=copy&amp;fl=sv&amp;fe=ci"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hyperlink" Target="https://vimeo.com/569679521?share=copy&amp;fl=sv&amp;fe=ci"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hyperlink" Target="https://vimeo.com/569679561?share=copy&amp;fl=sv&amp;fe=ci"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hyperlink" Target="https://vimeo.com/569679784?share=copy&amp;fl=sv&amp;fe=ci"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hyperlink" Target="https://vimeo.com/569679812?share=copy&amp;fl=sv&amp;fe=ci"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hyperlink" Target="https://vimeo.com/569679866?share=copy&amp;fl=sv&amp;fe=ci"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osha.oregon.gov/Pages/az-index.aspx" TargetMode="External"/><Relationship Id="rId7" Type="http://schemas.openxmlformats.org/officeDocument/2006/relationships/hyperlink" Target="https://osha.oregon.gov/workers/Pages/index.aspx" TargetMode="External"/><Relationship Id="rId2" Type="http://schemas.openxmlformats.org/officeDocument/2006/relationships/notesSlide" Target="../notesSlides/notesSlide84.xml"/><Relationship Id="rId1" Type="http://schemas.openxmlformats.org/officeDocument/2006/relationships/slideLayout" Target="../slideLayouts/slideLayout5.xml"/><Relationship Id="rId6" Type="http://schemas.openxmlformats.org/officeDocument/2006/relationships/hyperlink" Target="https://osha.oregon.gov/edu/courses/Pages/default.aspx" TargetMode="External"/><Relationship Id="rId5" Type="http://schemas.openxmlformats.org/officeDocument/2006/relationships/hyperlink" Target="https://osha.oregon.gov/Pages/topics/vehicles.aspx" TargetMode="External"/><Relationship Id="rId4" Type="http://schemas.openxmlformats.org/officeDocument/2006/relationships/hyperlink" Target="https://osha.oregon.gov/consult/Pages/index.aspx" TargetMode="External"/><Relationship Id="rId9" Type="http://schemas.openxmlformats.org/officeDocument/2006/relationships/image" Target="../media/image68.png"/></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lide background">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bkground color box">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365E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Course Title" descr="COURSE TITLE"/>
          <p:cNvSpPr txBox="1">
            <a:spLocks noGrp="1"/>
          </p:cNvSpPr>
          <p:nvPr>
            <p:ph type="title" idx="4294967295"/>
          </p:nvPr>
        </p:nvSpPr>
        <p:spPr>
          <a:xfrm>
            <a:off x="-1" y="2799876"/>
            <a:ext cx="12192001" cy="7078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ATV SAFETY</a:t>
            </a:r>
          </a:p>
        </p:txBody>
      </p:sp>
      <p:sp>
        <p:nvSpPr>
          <p:cNvPr id="94" name="Module number/name" descr="Module Number and Name"/>
          <p:cNvSpPr txBox="1"/>
          <p:nvPr/>
        </p:nvSpPr>
        <p:spPr>
          <a:xfrm>
            <a:off x="-22209" y="3569317"/>
            <a:ext cx="1221420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dirty="0">
                <a:solidFill>
                  <a:schemeClr val="lt1"/>
                </a:solidFill>
                <a:latin typeface="Verdana"/>
                <a:ea typeface="Verdana"/>
                <a:cs typeface="Verdana"/>
                <a:sym typeface="Verdana"/>
              </a:rPr>
              <a:t>Module 1: </a:t>
            </a:r>
            <a:r>
              <a:rPr lang="en-US" sz="3600" b="1" i="1" u="none" strike="noStrike" cap="none" dirty="0">
                <a:solidFill>
                  <a:schemeClr val="lt1"/>
                </a:solidFill>
                <a:latin typeface="Verdana"/>
                <a:ea typeface="Verdana"/>
                <a:cs typeface="Verdana"/>
                <a:sym typeface="Verdana"/>
              </a:rPr>
              <a:t>I</a:t>
            </a:r>
            <a:r>
              <a:rPr lang="en-US" sz="3600" b="1" i="1" dirty="0">
                <a:solidFill>
                  <a:schemeClr val="lt1"/>
                </a:solidFill>
                <a:latin typeface="Verdana"/>
                <a:ea typeface="Verdana"/>
                <a:cs typeface="Verdana"/>
                <a:sym typeface="Verdana"/>
              </a:rPr>
              <a:t>ntroduction</a:t>
            </a:r>
            <a:endParaRPr sz="1100" b="0" i="0" u="none" strike="noStrike" cap="none" dirty="0">
              <a:solidFill>
                <a:srgbClr val="000000"/>
              </a:solidFill>
              <a:latin typeface="Arial"/>
              <a:ea typeface="Arial"/>
              <a:cs typeface="Arial"/>
              <a:sym typeface="Arial"/>
            </a:endParaRPr>
          </a:p>
        </p:txBody>
      </p:sp>
      <p:pic>
        <p:nvPicPr>
          <p:cNvPr id="7" name="DCBS Logo" descr="Department of Consumer and Business Services (DCBS) Logo&#10;">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OSHA logo" descr="Oregon OSHA logo">
            <a:extLst>
              <a:ext uri="{FF2B5EF4-FFF2-40B4-BE49-F238E27FC236}">
                <a16:creationId xmlns:a16="http://schemas.microsoft.com/office/drawing/2014/main" id="{30E31546-B882-42B9-8004-73C162EC3DC8}"/>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9111317" y="125950"/>
            <a:ext cx="2596877" cy="1077704"/>
          </a:xfrm>
          <a:prstGeom prst="rect">
            <a:avLst/>
          </a:prstGeom>
        </p:spPr>
      </p:pic>
      <p:sp>
        <p:nvSpPr>
          <p:cNvPr id="2" name="Video Link note" descr="Please note: If the online course contains videos, the video links are included in this PPT. &#10;You will need to have an internet connection to play the videos or you can download the videos and embed them into your copy of this slide deck.">
            <a:extLst>
              <a:ext uri="{FF2B5EF4-FFF2-40B4-BE49-F238E27FC236}">
                <a16:creationId xmlns:a16="http://schemas.microsoft.com/office/drawing/2014/main" id="{E8DC6913-69CF-4C36-99C8-95908945B5C1}"/>
              </a:ext>
            </a:extLst>
          </p:cNvPr>
          <p:cNvSpPr txBox="1"/>
          <p:nvPr/>
        </p:nvSpPr>
        <p:spPr>
          <a:xfrm>
            <a:off x="1448635" y="5706129"/>
            <a:ext cx="8961120" cy="738664"/>
          </a:xfrm>
          <a:prstGeom prst="rect">
            <a:avLst/>
          </a:prstGeom>
          <a:solidFill>
            <a:srgbClr val="365E5C">
              <a:alpha val="74902"/>
            </a:srgbClr>
          </a:solidFill>
        </p:spPr>
        <p:txBody>
          <a:bodyPr wrap="square" rtlCol="0">
            <a:spAutoFit/>
          </a:bodyPr>
          <a:lstStyle/>
          <a:p>
            <a:pPr algn="ctr"/>
            <a:r>
              <a:rPr lang="en-US" b="1" dirty="0">
                <a:solidFill>
                  <a:schemeClr val="bg1"/>
                </a:solidFill>
              </a:rPr>
              <a:t>Please note: If the online course contains videos, the video </a:t>
            </a:r>
            <a:r>
              <a:rPr lang="en-US" b="1" i="1" dirty="0">
                <a:solidFill>
                  <a:schemeClr val="bg1"/>
                </a:solidFill>
              </a:rPr>
              <a:t>links </a:t>
            </a:r>
            <a:r>
              <a:rPr lang="en-US" b="1" dirty="0">
                <a:solidFill>
                  <a:schemeClr val="bg1"/>
                </a:solidFill>
              </a:rPr>
              <a:t>are included in this PPT. </a:t>
            </a:r>
            <a:br>
              <a:rPr lang="en-US" b="1" dirty="0">
                <a:solidFill>
                  <a:schemeClr val="bg1"/>
                </a:solidFill>
              </a:rPr>
            </a:br>
            <a:r>
              <a:rPr lang="en-US" b="1" dirty="0">
                <a:solidFill>
                  <a:schemeClr val="bg1"/>
                </a:solidFill>
              </a:rPr>
              <a:t>You will need to have an internet connection to play the videos or you can download the videos and embed them into your copy of this slide deck.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11056-93DD-0251-5C51-CB00E85C72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69826A-89F5-F6BB-1D62-D2BEA9781639}"/>
              </a:ext>
            </a:extLst>
          </p:cNvPr>
          <p:cNvSpPr>
            <a:spLocks noGrp="1"/>
          </p:cNvSpPr>
          <p:nvPr>
            <p:ph type="title"/>
          </p:nvPr>
        </p:nvSpPr>
        <p:spPr>
          <a:xfrm>
            <a:off x="5723068" y="48126"/>
            <a:ext cx="6185647" cy="887789"/>
          </a:xfrm>
        </p:spPr>
        <p:txBody>
          <a:bodyPr anchor="ctr">
            <a:normAutofit/>
          </a:bodyPr>
          <a:lstStyle/>
          <a:p>
            <a:r>
              <a:rPr lang="en-US" sz="2400" dirty="0">
                <a:latin typeface="+mj-lt"/>
              </a:rPr>
              <a:t>Overview</a:t>
            </a:r>
          </a:p>
        </p:txBody>
      </p:sp>
      <p:sp>
        <p:nvSpPr>
          <p:cNvPr id="4" name="Text Placeholder">
            <a:extLst>
              <a:ext uri="{FF2B5EF4-FFF2-40B4-BE49-F238E27FC236}">
                <a16:creationId xmlns:a16="http://schemas.microsoft.com/office/drawing/2014/main" id="{20C91BB6-9DA3-DEBA-09E1-BBC252DEF55F}"/>
              </a:ext>
            </a:extLst>
          </p:cNvPr>
          <p:cNvSpPr>
            <a:spLocks noGrp="1"/>
          </p:cNvSpPr>
          <p:nvPr>
            <p:ph type="body" idx="2"/>
          </p:nvPr>
        </p:nvSpPr>
        <p:spPr>
          <a:xfrm>
            <a:off x="5540188" y="991201"/>
            <a:ext cx="6517528" cy="4929451"/>
          </a:xfrm>
        </p:spPr>
        <p:txBody>
          <a:bodyPr>
            <a:normAutofit fontScale="92500" lnSpcReduction="20000"/>
          </a:bodyPr>
          <a:lstStyle/>
          <a:p>
            <a:pPr marL="0" indent="0">
              <a:lnSpc>
                <a:spcPct val="110000"/>
              </a:lnSpc>
              <a:spcAft>
                <a:spcPts val="600"/>
              </a:spcAft>
            </a:pPr>
            <a:r>
              <a:rPr lang="en-US" sz="1800" dirty="0">
                <a:latin typeface="+mn-lt"/>
              </a:rPr>
              <a:t>In this module we discussed PPE and supplies. Best practice for PPE for ATV riders includes: </a:t>
            </a:r>
          </a:p>
          <a:p>
            <a:pPr marL="285750" indent="-285750">
              <a:lnSpc>
                <a:spcPct val="110000"/>
              </a:lnSpc>
              <a:spcBef>
                <a:spcPts val="600"/>
              </a:spcBef>
              <a:buFont typeface="Arial" panose="020B0604020202020204" pitchFamily="34" charset="0"/>
              <a:buChar char="•"/>
            </a:pPr>
            <a:r>
              <a:rPr lang="en-US" sz="1800" dirty="0">
                <a:latin typeface="+mn-lt"/>
              </a:rPr>
              <a:t>Long sleeves</a:t>
            </a:r>
          </a:p>
          <a:p>
            <a:pPr marL="285750" indent="-285750">
              <a:lnSpc>
                <a:spcPct val="110000"/>
              </a:lnSpc>
              <a:spcBef>
                <a:spcPts val="600"/>
              </a:spcBef>
              <a:buFont typeface="Arial" panose="020B0604020202020204" pitchFamily="34" charset="0"/>
              <a:buChar char="•"/>
            </a:pPr>
            <a:r>
              <a:rPr lang="en-US" sz="1800" dirty="0">
                <a:latin typeface="+mn-lt"/>
              </a:rPr>
              <a:t>Gloves</a:t>
            </a:r>
          </a:p>
          <a:p>
            <a:pPr marL="285750" indent="-285750">
              <a:lnSpc>
                <a:spcPct val="110000"/>
              </a:lnSpc>
              <a:spcBef>
                <a:spcPts val="600"/>
              </a:spcBef>
              <a:buFont typeface="Arial" panose="020B0604020202020204" pitchFamily="34" charset="0"/>
              <a:buChar char="•"/>
            </a:pPr>
            <a:r>
              <a:rPr lang="en-US" sz="1800" dirty="0">
                <a:latin typeface="+mn-lt"/>
              </a:rPr>
              <a:t>Heavy pants</a:t>
            </a:r>
          </a:p>
          <a:p>
            <a:pPr marL="285750" indent="-285750">
              <a:lnSpc>
                <a:spcPct val="110000"/>
              </a:lnSpc>
              <a:spcBef>
                <a:spcPts val="600"/>
              </a:spcBef>
              <a:buFont typeface="Arial" panose="020B0604020202020204" pitchFamily="34" charset="0"/>
              <a:buChar char="•"/>
            </a:pPr>
            <a:r>
              <a:rPr lang="en-US" sz="1800" dirty="0">
                <a:latin typeface="+mn-lt"/>
              </a:rPr>
              <a:t>Boots</a:t>
            </a:r>
          </a:p>
          <a:p>
            <a:pPr marL="285750" indent="-285750">
              <a:lnSpc>
                <a:spcPct val="110000"/>
              </a:lnSpc>
              <a:spcBef>
                <a:spcPts val="600"/>
              </a:spcBef>
              <a:buFont typeface="Arial" panose="020B0604020202020204" pitchFamily="34" charset="0"/>
              <a:buChar char="•"/>
            </a:pPr>
            <a:r>
              <a:rPr lang="en-US" sz="1800" dirty="0">
                <a:latin typeface="+mn-lt"/>
              </a:rPr>
              <a:t>Safety goggles or glasses</a:t>
            </a:r>
          </a:p>
          <a:p>
            <a:pPr marL="285750" indent="-285750">
              <a:lnSpc>
                <a:spcPct val="110000"/>
              </a:lnSpc>
              <a:spcBef>
                <a:spcPts val="600"/>
              </a:spcBef>
              <a:buFont typeface="Arial" panose="020B0604020202020204" pitchFamily="34" charset="0"/>
              <a:buChar char="•"/>
            </a:pPr>
            <a:r>
              <a:rPr lang="en-US" sz="1800" dirty="0">
                <a:latin typeface="+mn-lt"/>
              </a:rPr>
              <a:t>Helmet</a:t>
            </a:r>
          </a:p>
          <a:p>
            <a:pPr marL="0" indent="0">
              <a:lnSpc>
                <a:spcPct val="110000"/>
              </a:lnSpc>
              <a:spcAft>
                <a:spcPts val="600"/>
              </a:spcAft>
            </a:pPr>
            <a:r>
              <a:rPr lang="en-US" sz="1800" dirty="0">
                <a:latin typeface="+mn-lt"/>
              </a:rPr>
              <a:t>Supplies you should carry with you on your ATV for emergencies include:</a:t>
            </a:r>
          </a:p>
          <a:p>
            <a:pPr marL="285750" indent="-285750">
              <a:lnSpc>
                <a:spcPct val="110000"/>
              </a:lnSpc>
              <a:spcAft>
                <a:spcPts val="600"/>
              </a:spcAft>
              <a:buFont typeface="Arial" panose="020B0604020202020204" pitchFamily="34" charset="0"/>
              <a:buChar char="•"/>
            </a:pPr>
            <a:r>
              <a:rPr lang="en-US" sz="1800" dirty="0">
                <a:latin typeface="+mn-lt"/>
              </a:rPr>
              <a:t>Phone or radio</a:t>
            </a:r>
          </a:p>
          <a:p>
            <a:pPr marL="285750" indent="-285750">
              <a:lnSpc>
                <a:spcPct val="110000"/>
              </a:lnSpc>
              <a:spcBef>
                <a:spcPts val="600"/>
              </a:spcBef>
              <a:buFont typeface="Arial" panose="020B0604020202020204" pitchFamily="34" charset="0"/>
              <a:buChar char="•"/>
            </a:pPr>
            <a:r>
              <a:rPr lang="en-US" sz="1800" dirty="0">
                <a:latin typeface="+mn-lt"/>
              </a:rPr>
              <a:t>First aid kit</a:t>
            </a:r>
          </a:p>
          <a:p>
            <a:pPr marL="285750" indent="-285750">
              <a:lnSpc>
                <a:spcPct val="110000"/>
              </a:lnSpc>
              <a:spcBef>
                <a:spcPts val="600"/>
              </a:spcBef>
              <a:buFont typeface="Arial" panose="020B0604020202020204" pitchFamily="34" charset="0"/>
              <a:buChar char="•"/>
            </a:pPr>
            <a:r>
              <a:rPr lang="en-US" sz="1800" dirty="0">
                <a:latin typeface="+mn-lt"/>
              </a:rPr>
              <a:t>Water</a:t>
            </a:r>
          </a:p>
          <a:p>
            <a:pPr marL="285750" indent="-285750">
              <a:lnSpc>
                <a:spcPct val="110000"/>
              </a:lnSpc>
              <a:spcBef>
                <a:spcPts val="600"/>
              </a:spcBef>
              <a:buFont typeface="Arial" panose="020B0604020202020204" pitchFamily="34" charset="0"/>
              <a:buChar char="•"/>
            </a:pPr>
            <a:r>
              <a:rPr lang="en-US" sz="1800" dirty="0">
                <a:latin typeface="+mn-lt"/>
              </a:rPr>
              <a:t>Sunscreen</a:t>
            </a:r>
          </a:p>
        </p:txBody>
      </p:sp>
      <p:sp>
        <p:nvSpPr>
          <p:cNvPr id="9" name="Course/Module Name" descr="Course name: Module name">
            <a:extLst>
              <a:ext uri="{FF2B5EF4-FFF2-40B4-BE49-F238E27FC236}">
                <a16:creationId xmlns:a16="http://schemas.microsoft.com/office/drawing/2014/main" id="{695DC8D4-A8DE-95E0-0849-BE5736F96914}"/>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introduction</a:t>
            </a:r>
          </a:p>
        </p:txBody>
      </p:sp>
      <p:pic>
        <p:nvPicPr>
          <p:cNvPr id="3" name="Picture 2" descr="Module 1">
            <a:extLst>
              <a:ext uri="{FF2B5EF4-FFF2-40B4-BE49-F238E27FC236}">
                <a16:creationId xmlns:a16="http://schemas.microsoft.com/office/drawing/2014/main" id="{107D7A3C-1566-2BEC-A8D9-A61EDC8DE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pic>
        <p:nvPicPr>
          <p:cNvPr id="6" name="Picture 5">
            <a:extLst>
              <a:ext uri="{FF2B5EF4-FFF2-40B4-BE49-F238E27FC236}">
                <a16:creationId xmlns:a16="http://schemas.microsoft.com/office/drawing/2014/main" id="{E5049C25-6230-5C9B-A6D8-E4B4124FF28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700" y="25400"/>
            <a:ext cx="5452003" cy="5856409"/>
          </a:xfrm>
          <a:prstGeom prst="rect">
            <a:avLst/>
          </a:prstGeom>
        </p:spPr>
      </p:pic>
    </p:spTree>
    <p:extLst>
      <p:ext uri="{BB962C8B-B14F-4D97-AF65-F5344CB8AC3E}">
        <p14:creationId xmlns:p14="http://schemas.microsoft.com/office/powerpoint/2010/main" val="4148766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lide background">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bkground color box">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365E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Course Title" descr="COURSE TITLE"/>
          <p:cNvSpPr txBox="1"/>
          <p:nvPr/>
        </p:nvSpPr>
        <p:spPr>
          <a:xfrm>
            <a:off x="-1" y="2799876"/>
            <a:ext cx="1219200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chemeClr val="lt1"/>
                </a:solidFill>
                <a:latin typeface="Verdana"/>
                <a:ea typeface="Verdana"/>
                <a:cs typeface="Verdana"/>
                <a:sym typeface="Verdana"/>
              </a:rPr>
              <a:t>ATV SAFETY</a:t>
            </a:r>
            <a:endParaRPr sz="4000" b="1" i="0" u="none" strike="noStrike" cap="none" dirty="0">
              <a:solidFill>
                <a:schemeClr val="lt1"/>
              </a:solidFill>
              <a:latin typeface="Verdana"/>
              <a:ea typeface="Verdana"/>
              <a:cs typeface="Verdana"/>
              <a:sym typeface="Verdana"/>
            </a:endParaRPr>
          </a:p>
        </p:txBody>
      </p:sp>
      <p:sp>
        <p:nvSpPr>
          <p:cNvPr id="94" name="Module number/name" descr="Module Number and Name"/>
          <p:cNvSpPr txBox="1"/>
          <p:nvPr/>
        </p:nvSpPr>
        <p:spPr>
          <a:xfrm>
            <a:off x="-22209" y="3569317"/>
            <a:ext cx="1221420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dirty="0">
                <a:solidFill>
                  <a:schemeClr val="lt1"/>
                </a:solidFill>
                <a:latin typeface="Verdana"/>
                <a:ea typeface="Verdana"/>
                <a:cs typeface="Verdana"/>
                <a:sym typeface="Verdana"/>
              </a:rPr>
              <a:t>Module 2: </a:t>
            </a:r>
            <a:r>
              <a:rPr lang="en-US" sz="3600" b="1" i="1" u="none" strike="noStrike" cap="none" dirty="0">
                <a:solidFill>
                  <a:schemeClr val="lt1"/>
                </a:solidFill>
                <a:latin typeface="Verdana"/>
                <a:ea typeface="Verdana"/>
                <a:cs typeface="Verdana"/>
                <a:sym typeface="Verdana"/>
              </a:rPr>
              <a:t>The A</a:t>
            </a:r>
            <a:r>
              <a:rPr lang="en-US" sz="3600" b="1" i="1" dirty="0">
                <a:solidFill>
                  <a:schemeClr val="lt1"/>
                </a:solidFill>
                <a:latin typeface="Verdana"/>
                <a:ea typeface="Verdana"/>
                <a:cs typeface="Verdana"/>
                <a:sym typeface="Verdana"/>
              </a:rPr>
              <a:t>TV</a:t>
            </a:r>
            <a:endParaRPr sz="1100" b="0" i="0" u="none" strike="noStrike" cap="none" dirty="0">
              <a:solidFill>
                <a:srgbClr val="000000"/>
              </a:solidFill>
              <a:latin typeface="Arial"/>
              <a:ea typeface="Arial"/>
              <a:cs typeface="Arial"/>
              <a:sym typeface="Arial"/>
            </a:endParaRPr>
          </a:p>
        </p:txBody>
      </p:sp>
      <p:pic>
        <p:nvPicPr>
          <p:cNvPr id="7" name="DCBS Logo" descr="Department of Consumer and Business Services Logo&#10;">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OSHA logo" descr="Oregon OSHA logo">
            <a:extLst>
              <a:ext uri="{FF2B5EF4-FFF2-40B4-BE49-F238E27FC236}">
                <a16:creationId xmlns:a16="http://schemas.microsoft.com/office/drawing/2014/main" id="{30E31546-B882-42B9-8004-73C162EC3DC8}"/>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2449379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857D4-F36E-E673-C85B-8945C4F661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738863-A49B-560C-F679-7691C9894454}"/>
              </a:ext>
            </a:extLst>
          </p:cNvPr>
          <p:cNvSpPr>
            <a:spLocks noGrp="1"/>
          </p:cNvSpPr>
          <p:nvPr>
            <p:ph type="title"/>
          </p:nvPr>
        </p:nvSpPr>
        <p:spPr>
          <a:xfrm>
            <a:off x="5723068" y="48126"/>
            <a:ext cx="6185647" cy="887789"/>
          </a:xfrm>
        </p:spPr>
        <p:txBody>
          <a:bodyPr anchor="ctr">
            <a:normAutofit/>
          </a:bodyPr>
          <a:lstStyle/>
          <a:p>
            <a:r>
              <a:rPr lang="en-US" sz="2400" dirty="0">
                <a:latin typeface="+mj-lt"/>
              </a:rPr>
              <a:t>Welcome to Module 2</a:t>
            </a:r>
          </a:p>
        </p:txBody>
      </p:sp>
      <p:sp>
        <p:nvSpPr>
          <p:cNvPr id="4" name="Text Placeholder">
            <a:extLst>
              <a:ext uri="{FF2B5EF4-FFF2-40B4-BE49-F238E27FC236}">
                <a16:creationId xmlns:a16="http://schemas.microsoft.com/office/drawing/2014/main" id="{80C04886-5E15-0627-FA54-C83B79759627}"/>
              </a:ext>
            </a:extLst>
          </p:cNvPr>
          <p:cNvSpPr>
            <a:spLocks noGrp="1"/>
          </p:cNvSpPr>
          <p:nvPr>
            <p:ph type="body" idx="2"/>
          </p:nvPr>
        </p:nvSpPr>
        <p:spPr>
          <a:xfrm>
            <a:off x="5540188" y="991201"/>
            <a:ext cx="6517528" cy="4929451"/>
          </a:xfrm>
        </p:spPr>
        <p:txBody>
          <a:bodyPr>
            <a:normAutofit/>
          </a:bodyPr>
          <a:lstStyle/>
          <a:p>
            <a:pPr marL="0" indent="0">
              <a:lnSpc>
                <a:spcPct val="110000"/>
              </a:lnSpc>
              <a:spcAft>
                <a:spcPts val="600"/>
              </a:spcAft>
            </a:pPr>
            <a:r>
              <a:rPr lang="en-US" sz="1800" dirty="0">
                <a:latin typeface="+mn-lt"/>
              </a:rPr>
              <a:t>In this module we’ll discuss: </a:t>
            </a:r>
          </a:p>
          <a:p>
            <a:pPr marL="285750" indent="-285750">
              <a:lnSpc>
                <a:spcPct val="110000"/>
              </a:lnSpc>
              <a:spcAft>
                <a:spcPts val="600"/>
              </a:spcAft>
              <a:buFont typeface="Arial" panose="020B0604020202020204" pitchFamily="34" charset="0"/>
              <a:buChar char="•"/>
            </a:pPr>
            <a:r>
              <a:rPr lang="en-US" sz="1800" dirty="0">
                <a:latin typeface="+mn-lt"/>
              </a:rPr>
              <a:t>ATV instrument panel and controls</a:t>
            </a:r>
          </a:p>
          <a:p>
            <a:pPr marL="285750" indent="-285750">
              <a:lnSpc>
                <a:spcPct val="110000"/>
              </a:lnSpc>
              <a:spcAft>
                <a:spcPts val="600"/>
              </a:spcAft>
              <a:buFont typeface="Arial" panose="020B0604020202020204" pitchFamily="34" charset="0"/>
              <a:buChar char="•"/>
            </a:pPr>
            <a:r>
              <a:rPr lang="en-US" sz="1800" dirty="0">
                <a:latin typeface="+mn-lt"/>
              </a:rPr>
              <a:t>Pre-ride inspection</a:t>
            </a:r>
          </a:p>
          <a:p>
            <a:pPr marL="285750" indent="-285750">
              <a:lnSpc>
                <a:spcPct val="110000"/>
              </a:lnSpc>
              <a:spcAft>
                <a:spcPts val="600"/>
              </a:spcAft>
              <a:buFont typeface="Arial" panose="020B0604020202020204" pitchFamily="34" charset="0"/>
              <a:buChar char="•"/>
            </a:pPr>
            <a:r>
              <a:rPr lang="en-US" sz="1800" dirty="0">
                <a:latin typeface="+mn-lt"/>
              </a:rPr>
              <a:t>Fitting the rider to the ATV</a:t>
            </a:r>
          </a:p>
          <a:p>
            <a:pPr marL="285750" indent="-285750">
              <a:lnSpc>
                <a:spcPct val="110000"/>
              </a:lnSpc>
              <a:spcAft>
                <a:spcPts val="600"/>
              </a:spcAft>
              <a:buFont typeface="Arial" panose="020B0604020202020204" pitchFamily="34" charset="0"/>
              <a:buChar char="•"/>
            </a:pPr>
            <a:r>
              <a:rPr lang="en-US" sz="1800" dirty="0">
                <a:latin typeface="+mn-lt"/>
              </a:rPr>
              <a:t>Starting the ATV</a:t>
            </a:r>
          </a:p>
          <a:p>
            <a:pPr marL="0" indent="0">
              <a:lnSpc>
                <a:spcPct val="110000"/>
              </a:lnSpc>
              <a:spcAft>
                <a:spcPts val="600"/>
              </a:spcAft>
            </a:pPr>
            <a:endParaRPr lang="en-US" sz="1800" dirty="0">
              <a:latin typeface="+mn-lt"/>
            </a:endParaRPr>
          </a:p>
          <a:p>
            <a:pPr marL="0" indent="0">
              <a:lnSpc>
                <a:spcPct val="110000"/>
              </a:lnSpc>
              <a:spcAft>
                <a:spcPts val="600"/>
              </a:spcAft>
            </a:pPr>
            <a:r>
              <a:rPr lang="en-US" sz="1800" dirty="0">
                <a:latin typeface="+mn-lt"/>
              </a:rPr>
              <a:t>Let’s go!</a:t>
            </a:r>
          </a:p>
        </p:txBody>
      </p:sp>
      <p:sp>
        <p:nvSpPr>
          <p:cNvPr id="9" name="Course/Module Name" descr="Course name: Module name">
            <a:extLst>
              <a:ext uri="{FF2B5EF4-FFF2-40B4-BE49-F238E27FC236}">
                <a16:creationId xmlns:a16="http://schemas.microsoft.com/office/drawing/2014/main" id="{2DA96A46-0A00-12A3-6672-218AEF247939}"/>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the ATV</a:t>
            </a:r>
          </a:p>
        </p:txBody>
      </p:sp>
      <p:pic>
        <p:nvPicPr>
          <p:cNvPr id="5" name="Picture 4" descr="Module 2">
            <a:extLst>
              <a:ext uri="{FF2B5EF4-FFF2-40B4-BE49-F238E27FC236}">
                <a16:creationId xmlns:a16="http://schemas.microsoft.com/office/drawing/2014/main" id="{DA40F995-D9B3-C7E1-1000-8F8257CAB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pic>
        <p:nvPicPr>
          <p:cNvPr id="8" name="Picture 7">
            <a:extLst>
              <a:ext uri="{FF2B5EF4-FFF2-40B4-BE49-F238E27FC236}">
                <a16:creationId xmlns:a16="http://schemas.microsoft.com/office/drawing/2014/main" id="{06176F7D-D3A9-E6EC-D44B-4756AB87AD3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2700"/>
            <a:ext cx="5452001" cy="5856407"/>
          </a:xfrm>
          <a:prstGeom prst="rect">
            <a:avLst/>
          </a:prstGeom>
        </p:spPr>
      </p:pic>
    </p:spTree>
    <p:extLst>
      <p:ext uri="{BB962C8B-B14F-4D97-AF65-F5344CB8AC3E}">
        <p14:creationId xmlns:p14="http://schemas.microsoft.com/office/powerpoint/2010/main" val="231724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58423-7530-888B-5987-43DBC73406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D58787-6996-51D1-B7B9-68EE06E04E5E}"/>
              </a:ext>
            </a:extLst>
          </p:cNvPr>
          <p:cNvSpPr>
            <a:spLocks noGrp="1"/>
          </p:cNvSpPr>
          <p:nvPr>
            <p:ph type="title"/>
          </p:nvPr>
        </p:nvSpPr>
        <p:spPr>
          <a:xfrm>
            <a:off x="5723068" y="48126"/>
            <a:ext cx="6185647" cy="887789"/>
          </a:xfrm>
        </p:spPr>
        <p:txBody>
          <a:bodyPr anchor="ctr">
            <a:normAutofit/>
          </a:bodyPr>
          <a:lstStyle/>
          <a:p>
            <a:r>
              <a:rPr lang="en-US" sz="2400" dirty="0">
                <a:latin typeface="+mj-lt"/>
              </a:rPr>
              <a:t>Instrument Panel</a:t>
            </a:r>
          </a:p>
        </p:txBody>
      </p:sp>
      <p:sp>
        <p:nvSpPr>
          <p:cNvPr id="4" name="Text Placeholder">
            <a:extLst>
              <a:ext uri="{FF2B5EF4-FFF2-40B4-BE49-F238E27FC236}">
                <a16:creationId xmlns:a16="http://schemas.microsoft.com/office/drawing/2014/main" id="{D39510E6-8547-B067-29C5-2337A33D68EC}"/>
              </a:ext>
            </a:extLst>
          </p:cNvPr>
          <p:cNvSpPr>
            <a:spLocks noGrp="1"/>
          </p:cNvSpPr>
          <p:nvPr>
            <p:ph type="body" idx="2"/>
          </p:nvPr>
        </p:nvSpPr>
        <p:spPr>
          <a:xfrm>
            <a:off x="5540188" y="991201"/>
            <a:ext cx="6517528" cy="4929451"/>
          </a:xfrm>
        </p:spPr>
        <p:txBody>
          <a:bodyPr>
            <a:normAutofit/>
          </a:bodyPr>
          <a:lstStyle/>
          <a:p>
            <a:pPr marL="0" indent="0">
              <a:lnSpc>
                <a:spcPct val="110000"/>
              </a:lnSpc>
              <a:spcAft>
                <a:spcPts val="600"/>
              </a:spcAft>
            </a:pPr>
            <a:r>
              <a:rPr lang="en-US" sz="1800" dirty="0">
                <a:latin typeface="+mn-lt"/>
              </a:rPr>
              <a:t>As with any vehicle you drive, you need to be familiar with the instrument panel and the controls. ATVs come in many different shapes and sizes, but they all have an instrument panel and the same basic controls. The more familiar you are with the ATV’s instrument panel and controls, the faster you can respond in dangerous situations or when riding on rough terrain.</a:t>
            </a:r>
          </a:p>
          <a:p>
            <a:pPr marL="0" indent="0">
              <a:lnSpc>
                <a:spcPct val="110000"/>
              </a:lnSpc>
              <a:spcAft>
                <a:spcPts val="600"/>
              </a:spcAft>
            </a:pPr>
            <a:r>
              <a:rPr lang="en-US" sz="1800" dirty="0">
                <a:latin typeface="+mn-lt"/>
              </a:rPr>
              <a:t>The instrument panel on the ATV you drive may tell you your speed, what gear you are in, and how much gas is in the tank. Some ATVs also have indicator lights. Get to know where this information is on the instrument panel of the ATV you are driving.</a:t>
            </a:r>
          </a:p>
        </p:txBody>
      </p:sp>
      <p:sp>
        <p:nvSpPr>
          <p:cNvPr id="9" name="Course/Module Name" descr="Course name: Module name">
            <a:extLst>
              <a:ext uri="{FF2B5EF4-FFF2-40B4-BE49-F238E27FC236}">
                <a16:creationId xmlns:a16="http://schemas.microsoft.com/office/drawing/2014/main" id="{B132A36C-2630-6E87-5472-85B82CEDF39D}"/>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the ATV</a:t>
            </a:r>
          </a:p>
        </p:txBody>
      </p:sp>
      <p:pic>
        <p:nvPicPr>
          <p:cNvPr id="5" name="Picture 4" descr="Module 2">
            <a:extLst>
              <a:ext uri="{FF2B5EF4-FFF2-40B4-BE49-F238E27FC236}">
                <a16:creationId xmlns:a16="http://schemas.microsoft.com/office/drawing/2014/main" id="{F499FC61-4193-621B-31CA-68487A58A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pic>
        <p:nvPicPr>
          <p:cNvPr id="6" name="Picture 5">
            <a:extLst>
              <a:ext uri="{FF2B5EF4-FFF2-40B4-BE49-F238E27FC236}">
                <a16:creationId xmlns:a16="http://schemas.microsoft.com/office/drawing/2014/main" id="{E82681C9-FFCB-7964-D738-773874DEF9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52001" cy="5856407"/>
          </a:xfrm>
          <a:prstGeom prst="rect">
            <a:avLst/>
          </a:prstGeom>
        </p:spPr>
      </p:pic>
    </p:spTree>
    <p:extLst>
      <p:ext uri="{BB962C8B-B14F-4D97-AF65-F5344CB8AC3E}">
        <p14:creationId xmlns:p14="http://schemas.microsoft.com/office/powerpoint/2010/main" val="3912598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5C736-5A49-5F25-9ECB-E16ABCCAEC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B4DAA4-7EA4-73FC-C52A-8EED2302993C}"/>
              </a:ext>
            </a:extLst>
          </p:cNvPr>
          <p:cNvSpPr>
            <a:spLocks noGrp="1"/>
          </p:cNvSpPr>
          <p:nvPr>
            <p:ph type="title"/>
          </p:nvPr>
        </p:nvSpPr>
        <p:spPr>
          <a:xfrm>
            <a:off x="5723068" y="48126"/>
            <a:ext cx="6185647" cy="887789"/>
          </a:xfrm>
        </p:spPr>
        <p:txBody>
          <a:bodyPr anchor="ctr">
            <a:normAutofit/>
          </a:bodyPr>
          <a:lstStyle/>
          <a:p>
            <a:r>
              <a:rPr lang="en-US" sz="2400" dirty="0">
                <a:latin typeface="+mj-lt"/>
              </a:rPr>
              <a:t>Controls</a:t>
            </a:r>
          </a:p>
        </p:txBody>
      </p:sp>
      <p:sp>
        <p:nvSpPr>
          <p:cNvPr id="4" name="Text Placeholder">
            <a:extLst>
              <a:ext uri="{FF2B5EF4-FFF2-40B4-BE49-F238E27FC236}">
                <a16:creationId xmlns:a16="http://schemas.microsoft.com/office/drawing/2014/main" id="{20DDE1D6-3311-9F53-EB69-D51D54BF1498}"/>
              </a:ext>
            </a:extLst>
          </p:cNvPr>
          <p:cNvSpPr>
            <a:spLocks noGrp="1"/>
          </p:cNvSpPr>
          <p:nvPr>
            <p:ph type="body" idx="2"/>
          </p:nvPr>
        </p:nvSpPr>
        <p:spPr>
          <a:xfrm>
            <a:off x="5540188" y="991201"/>
            <a:ext cx="6517528" cy="4929451"/>
          </a:xfrm>
        </p:spPr>
        <p:txBody>
          <a:bodyPr>
            <a:normAutofit/>
          </a:bodyPr>
          <a:lstStyle/>
          <a:p>
            <a:pPr marL="0" indent="0">
              <a:lnSpc>
                <a:spcPct val="110000"/>
              </a:lnSpc>
              <a:spcBef>
                <a:spcPts val="600"/>
              </a:spcBef>
              <a:spcAft>
                <a:spcPts val="600"/>
              </a:spcAft>
            </a:pPr>
            <a:r>
              <a:rPr lang="en-US" sz="1800" dirty="0">
                <a:latin typeface="+mn-lt"/>
              </a:rPr>
              <a:t>There are 10 controls on an ATV that you should be able to find and name. </a:t>
            </a:r>
          </a:p>
          <a:p>
            <a:pPr marL="0" indent="0">
              <a:lnSpc>
                <a:spcPct val="110000"/>
              </a:lnSpc>
              <a:spcBef>
                <a:spcPts val="600"/>
              </a:spcBef>
              <a:spcAft>
                <a:spcPts val="600"/>
              </a:spcAft>
            </a:pPr>
            <a:r>
              <a:rPr lang="en-US" sz="1800" dirty="0">
                <a:latin typeface="+mn-lt"/>
              </a:rPr>
              <a:t>1. Choke allows you to control air flow to the engine.</a:t>
            </a:r>
          </a:p>
          <a:p>
            <a:pPr marL="0" indent="0">
              <a:lnSpc>
                <a:spcPct val="110000"/>
              </a:lnSpc>
              <a:spcBef>
                <a:spcPts val="600"/>
              </a:spcBef>
              <a:spcAft>
                <a:spcPts val="600"/>
              </a:spcAft>
            </a:pPr>
            <a:r>
              <a:rPr lang="en-US" sz="1800" dirty="0">
                <a:latin typeface="+mn-lt"/>
              </a:rPr>
              <a:t>2. Engine cut-off switch, when pushed, turned, or flipped, depending on your ATV, kills the engine.</a:t>
            </a:r>
          </a:p>
          <a:p>
            <a:pPr marL="0" indent="0">
              <a:lnSpc>
                <a:spcPct val="110000"/>
              </a:lnSpc>
              <a:spcBef>
                <a:spcPts val="600"/>
              </a:spcBef>
              <a:spcAft>
                <a:spcPts val="600"/>
              </a:spcAft>
            </a:pPr>
            <a:r>
              <a:rPr lang="en-US" sz="1800" dirty="0">
                <a:latin typeface="+mn-lt"/>
              </a:rPr>
              <a:t>3. Fuel supply valve turns the fuel flow on and off to the carburetor.</a:t>
            </a:r>
          </a:p>
          <a:p>
            <a:pPr marL="0" indent="0">
              <a:lnSpc>
                <a:spcPct val="110000"/>
              </a:lnSpc>
              <a:spcBef>
                <a:spcPts val="600"/>
              </a:spcBef>
              <a:spcAft>
                <a:spcPts val="600"/>
              </a:spcAft>
            </a:pPr>
            <a:r>
              <a:rPr lang="en-US" sz="1800" dirty="0">
                <a:latin typeface="+mn-lt"/>
              </a:rPr>
              <a:t>4. Ignition switch sends power to the starter switch.</a:t>
            </a:r>
          </a:p>
          <a:p>
            <a:pPr marL="0" indent="0">
              <a:lnSpc>
                <a:spcPct val="110000"/>
              </a:lnSpc>
              <a:spcBef>
                <a:spcPts val="600"/>
              </a:spcBef>
              <a:spcAft>
                <a:spcPts val="600"/>
              </a:spcAft>
            </a:pPr>
            <a:r>
              <a:rPr lang="en-US" sz="1800" dirty="0">
                <a:latin typeface="+mn-lt"/>
              </a:rPr>
              <a:t>5. Starter switch starts the ATV.</a:t>
            </a:r>
          </a:p>
          <a:p>
            <a:pPr marL="0" indent="0">
              <a:lnSpc>
                <a:spcPct val="110000"/>
              </a:lnSpc>
              <a:spcBef>
                <a:spcPts val="600"/>
              </a:spcBef>
              <a:spcAft>
                <a:spcPts val="600"/>
              </a:spcAft>
            </a:pPr>
            <a:r>
              <a:rPr lang="en-US" sz="1800" dirty="0">
                <a:latin typeface="+mn-lt"/>
              </a:rPr>
              <a:t>6. Throttle lever works the same as a gas pedal in a car. Push it to go faster, reduce the pressure to slow down.</a:t>
            </a:r>
          </a:p>
        </p:txBody>
      </p:sp>
      <p:sp>
        <p:nvSpPr>
          <p:cNvPr id="9" name="Course/Module Name" descr="Course name: Module name">
            <a:extLst>
              <a:ext uri="{FF2B5EF4-FFF2-40B4-BE49-F238E27FC236}">
                <a16:creationId xmlns:a16="http://schemas.microsoft.com/office/drawing/2014/main" id="{4A3FAEF9-E3C7-A1BD-F20A-C2D2E0603D92}"/>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the ATV</a:t>
            </a:r>
          </a:p>
        </p:txBody>
      </p:sp>
      <p:pic>
        <p:nvPicPr>
          <p:cNvPr id="5" name="Picture 4" descr="Module 2">
            <a:extLst>
              <a:ext uri="{FF2B5EF4-FFF2-40B4-BE49-F238E27FC236}">
                <a16:creationId xmlns:a16="http://schemas.microsoft.com/office/drawing/2014/main" id="{70C28D7C-87A2-A13D-47EE-08730AB88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pic>
        <p:nvPicPr>
          <p:cNvPr id="7" name="Picture 6" descr="image shows an engine cutoff switch.">
            <a:extLst>
              <a:ext uri="{FF2B5EF4-FFF2-40B4-BE49-F238E27FC236}">
                <a16:creationId xmlns:a16="http://schemas.microsoft.com/office/drawing/2014/main" id="{1DFA624D-6BB8-A9C9-66DC-6007911A9DB8}"/>
              </a:ext>
            </a:extLst>
          </p:cNvPr>
          <p:cNvPicPr>
            <a:picLocks noChangeAspect="1"/>
          </p:cNvPicPr>
          <p:nvPr/>
        </p:nvPicPr>
        <p:blipFill>
          <a:blip r:embed="rId4"/>
          <a:stretch>
            <a:fillRect/>
          </a:stretch>
        </p:blipFill>
        <p:spPr>
          <a:xfrm>
            <a:off x="0" y="0"/>
            <a:ext cx="5487201" cy="5894218"/>
          </a:xfrm>
          <a:prstGeom prst="rect">
            <a:avLst/>
          </a:prstGeom>
        </p:spPr>
      </p:pic>
    </p:spTree>
    <p:extLst>
      <p:ext uri="{BB962C8B-B14F-4D97-AF65-F5344CB8AC3E}">
        <p14:creationId xmlns:p14="http://schemas.microsoft.com/office/powerpoint/2010/main" val="935744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C3D36-BC2E-7747-A173-8383114B9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B99DB8-CD90-E25D-5019-CA96A11E69F6}"/>
              </a:ext>
            </a:extLst>
          </p:cNvPr>
          <p:cNvSpPr>
            <a:spLocks noGrp="1"/>
          </p:cNvSpPr>
          <p:nvPr>
            <p:ph type="title"/>
          </p:nvPr>
        </p:nvSpPr>
        <p:spPr>
          <a:xfrm>
            <a:off x="5723068" y="48126"/>
            <a:ext cx="6185647" cy="887789"/>
          </a:xfrm>
        </p:spPr>
        <p:txBody>
          <a:bodyPr anchor="ctr">
            <a:normAutofit/>
          </a:bodyPr>
          <a:lstStyle/>
          <a:p>
            <a:r>
              <a:rPr lang="en-US" sz="2400" dirty="0">
                <a:latin typeface="+mj-lt"/>
              </a:rPr>
              <a:t>Controls (continued)</a:t>
            </a:r>
          </a:p>
        </p:txBody>
      </p:sp>
      <p:sp>
        <p:nvSpPr>
          <p:cNvPr id="4" name="Text Placeholder">
            <a:extLst>
              <a:ext uri="{FF2B5EF4-FFF2-40B4-BE49-F238E27FC236}">
                <a16:creationId xmlns:a16="http://schemas.microsoft.com/office/drawing/2014/main" id="{2DB77DDA-6B39-012A-762F-6F5890C78520}"/>
              </a:ext>
            </a:extLst>
          </p:cNvPr>
          <p:cNvSpPr>
            <a:spLocks noGrp="1"/>
          </p:cNvSpPr>
          <p:nvPr>
            <p:ph type="body" idx="2"/>
          </p:nvPr>
        </p:nvSpPr>
        <p:spPr>
          <a:xfrm>
            <a:off x="5540188" y="991201"/>
            <a:ext cx="6517528" cy="4929451"/>
          </a:xfrm>
        </p:spPr>
        <p:txBody>
          <a:bodyPr>
            <a:normAutofit/>
          </a:bodyPr>
          <a:lstStyle/>
          <a:p>
            <a:pPr marL="0" indent="0">
              <a:lnSpc>
                <a:spcPct val="110000"/>
              </a:lnSpc>
              <a:spcBef>
                <a:spcPts val="600"/>
              </a:spcBef>
              <a:spcAft>
                <a:spcPts val="600"/>
              </a:spcAft>
            </a:pPr>
            <a:r>
              <a:rPr lang="en-US" sz="1800" dirty="0">
                <a:latin typeface="+mn-lt"/>
              </a:rPr>
              <a:t>7. Front brake lever is on the right handlebar. </a:t>
            </a:r>
          </a:p>
          <a:p>
            <a:pPr marL="0" indent="0">
              <a:lnSpc>
                <a:spcPct val="110000"/>
              </a:lnSpc>
              <a:spcBef>
                <a:spcPts val="600"/>
              </a:spcBef>
              <a:spcAft>
                <a:spcPts val="600"/>
              </a:spcAft>
            </a:pPr>
            <a:r>
              <a:rPr lang="en-US" sz="1800" dirty="0">
                <a:latin typeface="+mn-lt"/>
              </a:rPr>
              <a:t>8. Rear brake lever or clutch lever is on the left handlebar.</a:t>
            </a:r>
          </a:p>
          <a:p>
            <a:pPr marL="0" indent="0">
              <a:lnSpc>
                <a:spcPct val="110000"/>
              </a:lnSpc>
              <a:spcBef>
                <a:spcPts val="600"/>
              </a:spcBef>
              <a:spcAft>
                <a:spcPts val="600"/>
              </a:spcAft>
            </a:pPr>
            <a:r>
              <a:rPr lang="en-US" sz="1800" dirty="0">
                <a:latin typeface="+mn-lt"/>
              </a:rPr>
              <a:t>9. Parking brake is also on the left handlebar. It’s a good practice to always set the parking break when the ATV is stopped. </a:t>
            </a:r>
          </a:p>
          <a:p>
            <a:pPr marL="0" indent="0">
              <a:lnSpc>
                <a:spcPct val="110000"/>
              </a:lnSpc>
              <a:spcBef>
                <a:spcPts val="600"/>
              </a:spcBef>
              <a:spcAft>
                <a:spcPts val="600"/>
              </a:spcAft>
            </a:pPr>
            <a:r>
              <a:rPr lang="en-US" sz="1800" dirty="0">
                <a:latin typeface="+mn-lt"/>
              </a:rPr>
              <a:t>10. Rear brake pedal is on the right footrest.</a:t>
            </a:r>
          </a:p>
          <a:p>
            <a:pPr marL="0" indent="0">
              <a:lnSpc>
                <a:spcPct val="110000"/>
              </a:lnSpc>
              <a:spcBef>
                <a:spcPts val="600"/>
              </a:spcBef>
              <a:spcAft>
                <a:spcPts val="600"/>
              </a:spcAft>
            </a:pPr>
            <a:endParaRPr lang="en-US" sz="1800" dirty="0">
              <a:latin typeface="+mn-lt"/>
            </a:endParaRPr>
          </a:p>
          <a:p>
            <a:pPr marL="0" indent="0">
              <a:lnSpc>
                <a:spcPct val="110000"/>
              </a:lnSpc>
              <a:spcBef>
                <a:spcPts val="600"/>
              </a:spcBef>
              <a:spcAft>
                <a:spcPts val="600"/>
              </a:spcAft>
            </a:pPr>
            <a:r>
              <a:rPr lang="en-US" sz="1800" dirty="0">
                <a:latin typeface="+mn-lt"/>
              </a:rPr>
              <a:t>Familiarity of the ATV’s instrument panel and the 10 controls we discussed gives you one more way to guard yourself from potentially dangerous situations.</a:t>
            </a:r>
          </a:p>
        </p:txBody>
      </p:sp>
      <p:sp>
        <p:nvSpPr>
          <p:cNvPr id="9" name="Course/Module Name" descr="Course name: Module name">
            <a:extLst>
              <a:ext uri="{FF2B5EF4-FFF2-40B4-BE49-F238E27FC236}">
                <a16:creationId xmlns:a16="http://schemas.microsoft.com/office/drawing/2014/main" id="{C455547C-D491-6A40-D108-A2EBF936C2B0}"/>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the ATV</a:t>
            </a:r>
          </a:p>
        </p:txBody>
      </p:sp>
      <p:pic>
        <p:nvPicPr>
          <p:cNvPr id="5" name="Picture 4" descr="Module 2">
            <a:extLst>
              <a:ext uri="{FF2B5EF4-FFF2-40B4-BE49-F238E27FC236}">
                <a16:creationId xmlns:a16="http://schemas.microsoft.com/office/drawing/2014/main" id="{AA4C6A74-621D-FA00-7957-DB9AF1C5C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pic>
        <p:nvPicPr>
          <p:cNvPr id="6" name="Picture 5">
            <a:extLst>
              <a:ext uri="{FF2B5EF4-FFF2-40B4-BE49-F238E27FC236}">
                <a16:creationId xmlns:a16="http://schemas.microsoft.com/office/drawing/2014/main" id="{D220A267-517E-E8A5-9C32-3CDE0641160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0026"/>
            <a:ext cx="5477868" cy="5884192"/>
          </a:xfrm>
          <a:prstGeom prst="rect">
            <a:avLst/>
          </a:prstGeom>
        </p:spPr>
      </p:pic>
    </p:spTree>
    <p:extLst>
      <p:ext uri="{BB962C8B-B14F-4D97-AF65-F5344CB8AC3E}">
        <p14:creationId xmlns:p14="http://schemas.microsoft.com/office/powerpoint/2010/main" val="2228215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DCDEA-F461-CDEB-8126-FBFF67A321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DF1E7-A77F-4DD3-8565-E991DE3CCB76}"/>
              </a:ext>
            </a:extLst>
          </p:cNvPr>
          <p:cNvSpPr>
            <a:spLocks noGrp="1"/>
          </p:cNvSpPr>
          <p:nvPr>
            <p:ph type="title"/>
          </p:nvPr>
        </p:nvSpPr>
        <p:spPr>
          <a:xfrm>
            <a:off x="5723068" y="48126"/>
            <a:ext cx="6185647" cy="887789"/>
          </a:xfrm>
        </p:spPr>
        <p:txBody>
          <a:bodyPr anchor="ctr">
            <a:normAutofit/>
          </a:bodyPr>
          <a:lstStyle/>
          <a:p>
            <a:r>
              <a:rPr lang="en-US" sz="2400" dirty="0">
                <a:latin typeface="+mj-lt"/>
              </a:rPr>
              <a:t>Pre-Ride Inspection</a:t>
            </a:r>
          </a:p>
        </p:txBody>
      </p:sp>
      <p:sp>
        <p:nvSpPr>
          <p:cNvPr id="4" name="Text Placeholder">
            <a:extLst>
              <a:ext uri="{FF2B5EF4-FFF2-40B4-BE49-F238E27FC236}">
                <a16:creationId xmlns:a16="http://schemas.microsoft.com/office/drawing/2014/main" id="{F87D3561-178B-1035-8DA7-746F35D8B43D}"/>
              </a:ext>
            </a:extLst>
          </p:cNvPr>
          <p:cNvSpPr>
            <a:spLocks noGrp="1"/>
          </p:cNvSpPr>
          <p:nvPr>
            <p:ph type="body" idx="2"/>
          </p:nvPr>
        </p:nvSpPr>
        <p:spPr>
          <a:xfrm>
            <a:off x="5540188" y="991201"/>
            <a:ext cx="6517528" cy="4929451"/>
          </a:xfrm>
        </p:spPr>
        <p:txBody>
          <a:bodyPr>
            <a:normAutofit/>
          </a:bodyPr>
          <a:lstStyle/>
          <a:p>
            <a:pPr marL="0" indent="0">
              <a:lnSpc>
                <a:spcPct val="110000"/>
              </a:lnSpc>
              <a:spcBef>
                <a:spcPts val="600"/>
              </a:spcBef>
              <a:spcAft>
                <a:spcPts val="600"/>
              </a:spcAft>
            </a:pPr>
            <a:r>
              <a:rPr lang="en-US" sz="1800" dirty="0">
                <a:latin typeface="+mn-lt"/>
              </a:rPr>
              <a:t>The ATV is not only the tool you will use for your task, such as spraying pesticides, it’s also your transportation there and back. The pre-ride inspection helps ensure that your tool and transportation is up to the job.</a:t>
            </a:r>
          </a:p>
        </p:txBody>
      </p:sp>
      <p:sp>
        <p:nvSpPr>
          <p:cNvPr id="9" name="Course/Module Name">
            <a:extLst>
              <a:ext uri="{FF2B5EF4-FFF2-40B4-BE49-F238E27FC236}">
                <a16:creationId xmlns:a16="http://schemas.microsoft.com/office/drawing/2014/main" id="{946B13A0-4232-C0E0-EA44-E29E031D33ED}"/>
              </a:ext>
              <a:ext uri="{C183D7F6-B498-43B3-948B-1728B52AA6E4}">
                <adec:decorative xmlns:adec="http://schemas.microsoft.com/office/drawing/2017/decorative" val="0"/>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the ATV</a:t>
            </a:r>
          </a:p>
        </p:txBody>
      </p:sp>
      <p:pic>
        <p:nvPicPr>
          <p:cNvPr id="5" name="Picture 4" descr="Module 2">
            <a:extLst>
              <a:ext uri="{FF2B5EF4-FFF2-40B4-BE49-F238E27FC236}">
                <a16:creationId xmlns:a16="http://schemas.microsoft.com/office/drawing/2014/main" id="{0926CD61-9B15-CADA-8454-BA8ACC058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pic>
        <p:nvPicPr>
          <p:cNvPr id="7" name="Picture 6">
            <a:extLst>
              <a:ext uri="{FF2B5EF4-FFF2-40B4-BE49-F238E27FC236}">
                <a16:creationId xmlns:a16="http://schemas.microsoft.com/office/drawing/2014/main" id="{AD9C2C55-168B-BC19-BFE6-47DB88881E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387" y="9714"/>
            <a:ext cx="5478157" cy="5884503"/>
          </a:xfrm>
          <a:prstGeom prst="rect">
            <a:avLst/>
          </a:prstGeom>
        </p:spPr>
      </p:pic>
    </p:spTree>
    <p:extLst>
      <p:ext uri="{BB962C8B-B14F-4D97-AF65-F5344CB8AC3E}">
        <p14:creationId xmlns:p14="http://schemas.microsoft.com/office/powerpoint/2010/main" val="4171990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5E370604-01D2-9BD9-4D68-C85EBAE51E20}"/>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CDE344F1-0DB4-B407-2706-B3F590D6AA2C}"/>
              </a:ext>
              <a:ext uri="{C183D7F6-B498-43B3-948B-1728B52AA6E4}">
                <adec:decorative xmlns:adec="http://schemas.microsoft.com/office/drawing/2017/decorative" val="0"/>
              </a:ext>
            </a:extLst>
          </p:cNvPr>
          <p:cNvSpPr/>
          <p:nvPr/>
        </p:nvSpPr>
        <p:spPr>
          <a:xfrm>
            <a:off x="0" y="28234"/>
            <a:ext cx="12192000" cy="5886456"/>
          </a:xfrm>
          <a:prstGeom prst="rect">
            <a:avLst/>
          </a:prstGeom>
          <a:solidFill>
            <a:srgbClr val="2929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DFEFE"/>
                </a:solidFill>
                <a:hlinkClick r:id="rId3"/>
              </a:rPr>
              <a:t>Video: Pre-Ride Inspection</a:t>
            </a:r>
            <a:endParaRPr lang="en-US" sz="4400" dirty="0">
              <a:solidFill>
                <a:srgbClr val="FDFEFE"/>
              </a:solidFill>
            </a:endParaRPr>
          </a:p>
        </p:txBody>
      </p:sp>
      <p:sp>
        <p:nvSpPr>
          <p:cNvPr id="7" name="Course Title/Module title" descr="Course name: Module name">
            <a:extLst>
              <a:ext uri="{FF2B5EF4-FFF2-40B4-BE49-F238E27FC236}">
                <a16:creationId xmlns:a16="http://schemas.microsoft.com/office/drawing/2014/main" id="{ECA42EE6-561E-810F-EE99-1BB7F018BD3F}"/>
              </a:ext>
            </a:extLst>
          </p:cNvPr>
          <p:cNvSpPr txBox="1"/>
          <p:nvPr/>
        </p:nvSpPr>
        <p:spPr>
          <a:xfrm>
            <a:off x="0" y="5903933"/>
            <a:ext cx="12192000" cy="954067"/>
          </a:xfrm>
          <a:prstGeom prst="rect">
            <a:avLst/>
          </a:prstGeom>
          <a:solidFill>
            <a:srgbClr val="365E5C"/>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bg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bg1"/>
                </a:solidFill>
                <a:latin typeface="Verdana"/>
                <a:ea typeface="Verdana"/>
                <a:cs typeface="Verdana"/>
                <a:sym typeface="Verdana"/>
              </a:rPr>
              <a:t>introduction</a:t>
            </a:r>
            <a:endParaRPr lang="en-US" sz="2800" b="1" i="1" u="none" strike="noStrike" cap="none" dirty="0">
              <a:solidFill>
                <a:schemeClr val="bg1"/>
              </a:solidFill>
              <a:latin typeface="Verdana"/>
              <a:ea typeface="Verdana"/>
              <a:sym typeface="Verdana"/>
            </a:endParaRPr>
          </a:p>
        </p:txBody>
      </p:sp>
      <p:pic>
        <p:nvPicPr>
          <p:cNvPr id="4" name="Picture 3" descr="Module 2">
            <a:extLst>
              <a:ext uri="{FF2B5EF4-FFF2-40B4-BE49-F238E27FC236}">
                <a16:creationId xmlns:a16="http://schemas.microsoft.com/office/drawing/2014/main" id="{6767B1DF-6B29-AEF7-C71E-5C2E3436C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748411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298E2-84CB-0865-20E4-16BC7A3218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536086-47E3-D8A8-11E1-A7CF16076DA7}"/>
              </a:ext>
            </a:extLst>
          </p:cNvPr>
          <p:cNvSpPr>
            <a:spLocks noGrp="1"/>
          </p:cNvSpPr>
          <p:nvPr>
            <p:ph type="title"/>
          </p:nvPr>
        </p:nvSpPr>
        <p:spPr>
          <a:xfrm>
            <a:off x="5723068" y="48126"/>
            <a:ext cx="6185647" cy="887789"/>
          </a:xfrm>
        </p:spPr>
        <p:txBody>
          <a:bodyPr anchor="ctr">
            <a:normAutofit/>
          </a:bodyPr>
          <a:lstStyle/>
          <a:p>
            <a:r>
              <a:rPr lang="en-US" sz="2400" dirty="0">
                <a:latin typeface="+mj-lt"/>
              </a:rPr>
              <a:t>Pre-Ride Inspection Importance</a:t>
            </a:r>
          </a:p>
        </p:txBody>
      </p:sp>
      <p:sp>
        <p:nvSpPr>
          <p:cNvPr id="4" name="Text Placeholder">
            <a:extLst>
              <a:ext uri="{FF2B5EF4-FFF2-40B4-BE49-F238E27FC236}">
                <a16:creationId xmlns:a16="http://schemas.microsoft.com/office/drawing/2014/main" id="{C3C3A832-7F18-9687-3915-1C8EA6DC57B4}"/>
              </a:ext>
            </a:extLst>
          </p:cNvPr>
          <p:cNvSpPr>
            <a:spLocks noGrp="1"/>
          </p:cNvSpPr>
          <p:nvPr>
            <p:ph type="body" idx="2"/>
          </p:nvPr>
        </p:nvSpPr>
        <p:spPr>
          <a:xfrm>
            <a:off x="5540188" y="991201"/>
            <a:ext cx="6517528" cy="4929451"/>
          </a:xfrm>
        </p:spPr>
        <p:txBody>
          <a:bodyPr>
            <a:normAutofit/>
          </a:bodyPr>
          <a:lstStyle/>
          <a:p>
            <a:pPr marL="0" indent="0">
              <a:lnSpc>
                <a:spcPct val="110000"/>
              </a:lnSpc>
              <a:spcBef>
                <a:spcPts val="600"/>
              </a:spcBef>
              <a:spcAft>
                <a:spcPts val="600"/>
              </a:spcAft>
            </a:pPr>
            <a:r>
              <a:rPr lang="en-US" sz="1800" dirty="0">
                <a:latin typeface="+mn-lt"/>
              </a:rPr>
              <a:t>The pre-ride inspection only takes a few moments of your time. Those few moments can help you avoid being stranded or, even worse, in an accident because of an ATV that’s not fully functional.</a:t>
            </a:r>
          </a:p>
          <a:p>
            <a:pPr marL="0" indent="0">
              <a:lnSpc>
                <a:spcPct val="110000"/>
              </a:lnSpc>
              <a:spcBef>
                <a:spcPts val="600"/>
              </a:spcBef>
              <a:spcAft>
                <a:spcPts val="600"/>
              </a:spcAft>
            </a:pPr>
            <a:r>
              <a:rPr lang="en-US" sz="1800" dirty="0">
                <a:latin typeface="+mn-lt"/>
              </a:rPr>
              <a:t>Remember, learning about ATV safety, taking a certified training course, and practicing will all help you to become a safe and responsible ATV rider. </a:t>
            </a:r>
          </a:p>
          <a:p>
            <a:pPr marL="0" indent="0">
              <a:lnSpc>
                <a:spcPct val="110000"/>
              </a:lnSpc>
              <a:spcBef>
                <a:spcPts val="600"/>
              </a:spcBef>
              <a:spcAft>
                <a:spcPts val="600"/>
              </a:spcAft>
            </a:pPr>
            <a:r>
              <a:rPr lang="en-US" sz="1800" dirty="0">
                <a:latin typeface="+mn-lt"/>
              </a:rPr>
              <a:t>Let’s learn about fitting the rider to the ATV next.</a:t>
            </a:r>
          </a:p>
        </p:txBody>
      </p:sp>
      <p:sp>
        <p:nvSpPr>
          <p:cNvPr id="9" name="Course/Module Name" descr="Course name: Module name">
            <a:extLst>
              <a:ext uri="{FF2B5EF4-FFF2-40B4-BE49-F238E27FC236}">
                <a16:creationId xmlns:a16="http://schemas.microsoft.com/office/drawing/2014/main" id="{4556BEC3-57C2-B27A-2B21-207B1E43E53A}"/>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the ATV</a:t>
            </a:r>
          </a:p>
        </p:txBody>
      </p:sp>
      <p:pic>
        <p:nvPicPr>
          <p:cNvPr id="5" name="Picture 4" descr="Module 2">
            <a:extLst>
              <a:ext uri="{FF2B5EF4-FFF2-40B4-BE49-F238E27FC236}">
                <a16:creationId xmlns:a16="http://schemas.microsoft.com/office/drawing/2014/main" id="{09414A4F-1330-9D44-F6B1-751F7CAF5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pic>
        <p:nvPicPr>
          <p:cNvPr id="6" name="Picture 5">
            <a:extLst>
              <a:ext uri="{FF2B5EF4-FFF2-40B4-BE49-F238E27FC236}">
                <a16:creationId xmlns:a16="http://schemas.microsoft.com/office/drawing/2014/main" id="{9FA046F0-E9B0-5718-C579-BC722BFB050D}"/>
              </a:ext>
            </a:extLst>
          </p:cNvPr>
          <p:cNvPicPr>
            <a:picLocks noChangeAspect="1"/>
          </p:cNvPicPr>
          <p:nvPr/>
        </p:nvPicPr>
        <p:blipFill>
          <a:blip r:embed="rId4"/>
          <a:stretch>
            <a:fillRect/>
          </a:stretch>
        </p:blipFill>
        <p:spPr>
          <a:xfrm>
            <a:off x="0" y="9715"/>
            <a:ext cx="5478157" cy="5884503"/>
          </a:xfrm>
          <a:prstGeom prst="rect">
            <a:avLst/>
          </a:prstGeom>
        </p:spPr>
      </p:pic>
    </p:spTree>
    <p:extLst>
      <p:ext uri="{BB962C8B-B14F-4D97-AF65-F5344CB8AC3E}">
        <p14:creationId xmlns:p14="http://schemas.microsoft.com/office/powerpoint/2010/main" val="2429583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8ACF4-CA90-941A-89B9-B18E6D5DCD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8D87F1-8B09-5129-837F-E9BDF2F01C55}"/>
              </a:ext>
            </a:extLst>
          </p:cNvPr>
          <p:cNvSpPr>
            <a:spLocks noGrp="1"/>
          </p:cNvSpPr>
          <p:nvPr>
            <p:ph type="title"/>
          </p:nvPr>
        </p:nvSpPr>
        <p:spPr>
          <a:xfrm>
            <a:off x="5723068" y="48126"/>
            <a:ext cx="6185647" cy="887789"/>
          </a:xfrm>
        </p:spPr>
        <p:txBody>
          <a:bodyPr anchor="ctr">
            <a:normAutofit/>
          </a:bodyPr>
          <a:lstStyle/>
          <a:p>
            <a:r>
              <a:rPr lang="en-US" sz="2400" dirty="0">
                <a:latin typeface="+mj-lt"/>
              </a:rPr>
              <a:t>Fitting the Rider to the ATV</a:t>
            </a:r>
          </a:p>
        </p:txBody>
      </p:sp>
      <p:sp>
        <p:nvSpPr>
          <p:cNvPr id="4" name="Text Placeholder">
            <a:extLst>
              <a:ext uri="{FF2B5EF4-FFF2-40B4-BE49-F238E27FC236}">
                <a16:creationId xmlns:a16="http://schemas.microsoft.com/office/drawing/2014/main" id="{2FC805CD-9B32-CAD4-DF74-D439CE630423}"/>
              </a:ext>
            </a:extLst>
          </p:cNvPr>
          <p:cNvSpPr>
            <a:spLocks noGrp="1"/>
          </p:cNvSpPr>
          <p:nvPr>
            <p:ph type="body" idx="2"/>
          </p:nvPr>
        </p:nvSpPr>
        <p:spPr>
          <a:xfrm>
            <a:off x="5540188" y="991201"/>
            <a:ext cx="6517528" cy="4929451"/>
          </a:xfrm>
        </p:spPr>
        <p:txBody>
          <a:bodyPr>
            <a:normAutofit/>
          </a:bodyPr>
          <a:lstStyle/>
          <a:p>
            <a:pPr marL="0" indent="0">
              <a:lnSpc>
                <a:spcPct val="110000"/>
              </a:lnSpc>
              <a:spcBef>
                <a:spcPts val="600"/>
              </a:spcBef>
              <a:spcAft>
                <a:spcPts val="600"/>
              </a:spcAft>
            </a:pPr>
            <a:r>
              <a:rPr lang="en-US" sz="1800" dirty="0">
                <a:latin typeface="+mn-lt"/>
              </a:rPr>
              <a:t>The ATV is ready and it is the right tool for the job, but is our rider right for the ATV? Let’s make sure. We will cover the 4 standards that need to be met:</a:t>
            </a:r>
          </a:p>
          <a:p>
            <a:pPr marL="342900" indent="-342900">
              <a:lnSpc>
                <a:spcPct val="110000"/>
              </a:lnSpc>
              <a:spcBef>
                <a:spcPts val="600"/>
              </a:spcBef>
              <a:spcAft>
                <a:spcPts val="600"/>
              </a:spcAft>
              <a:buFont typeface="+mj-lt"/>
              <a:buAutoNum type="arabicPeriod"/>
            </a:pPr>
            <a:r>
              <a:rPr lang="en-US" sz="1800" dirty="0">
                <a:latin typeface="+mn-lt"/>
              </a:rPr>
              <a:t>Brake Reach</a:t>
            </a:r>
          </a:p>
          <a:p>
            <a:pPr marL="342900" indent="-342900">
              <a:lnSpc>
                <a:spcPct val="110000"/>
              </a:lnSpc>
              <a:spcBef>
                <a:spcPts val="600"/>
              </a:spcBef>
              <a:spcAft>
                <a:spcPts val="600"/>
              </a:spcAft>
              <a:buFont typeface="+mj-lt"/>
              <a:buAutoNum type="arabicPeriod"/>
            </a:pPr>
            <a:r>
              <a:rPr lang="en-US" sz="1800" dirty="0">
                <a:latin typeface="+mn-lt"/>
              </a:rPr>
              <a:t>Leg Length</a:t>
            </a:r>
          </a:p>
          <a:p>
            <a:pPr marL="342900" indent="-342900">
              <a:lnSpc>
                <a:spcPct val="110000"/>
              </a:lnSpc>
              <a:spcBef>
                <a:spcPts val="600"/>
              </a:spcBef>
              <a:spcAft>
                <a:spcPts val="600"/>
              </a:spcAft>
              <a:buFont typeface="+mj-lt"/>
              <a:buAutoNum type="arabicPeriod"/>
            </a:pPr>
            <a:r>
              <a:rPr lang="en-US" sz="1800" dirty="0">
                <a:latin typeface="+mn-lt"/>
              </a:rPr>
              <a:t>Grip Reach</a:t>
            </a:r>
          </a:p>
          <a:p>
            <a:pPr marL="342900" indent="-342900">
              <a:lnSpc>
                <a:spcPct val="110000"/>
              </a:lnSpc>
              <a:spcBef>
                <a:spcPts val="600"/>
              </a:spcBef>
              <a:spcAft>
                <a:spcPts val="600"/>
              </a:spcAft>
              <a:buFont typeface="+mj-lt"/>
              <a:buAutoNum type="arabicPeriod"/>
            </a:pPr>
            <a:r>
              <a:rPr lang="en-US" sz="1800" dirty="0">
                <a:latin typeface="+mn-lt"/>
              </a:rPr>
              <a:t>Turning Reach</a:t>
            </a:r>
          </a:p>
        </p:txBody>
      </p:sp>
      <p:sp>
        <p:nvSpPr>
          <p:cNvPr id="9" name="Course/Module Name" descr="Course name: Module name">
            <a:extLst>
              <a:ext uri="{FF2B5EF4-FFF2-40B4-BE49-F238E27FC236}">
                <a16:creationId xmlns:a16="http://schemas.microsoft.com/office/drawing/2014/main" id="{E0BF60E7-ED0B-D0D9-DAD3-6D303C4A78B8}"/>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the ATV</a:t>
            </a:r>
          </a:p>
        </p:txBody>
      </p:sp>
      <p:pic>
        <p:nvPicPr>
          <p:cNvPr id="5" name="Picture 4" descr="Module 2">
            <a:extLst>
              <a:ext uri="{FF2B5EF4-FFF2-40B4-BE49-F238E27FC236}">
                <a16:creationId xmlns:a16="http://schemas.microsoft.com/office/drawing/2014/main" id="{3A04BBE2-FE5F-A3D0-2CFD-46D285096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pic>
        <p:nvPicPr>
          <p:cNvPr id="7" name="Picture 6">
            <a:extLst>
              <a:ext uri="{FF2B5EF4-FFF2-40B4-BE49-F238E27FC236}">
                <a16:creationId xmlns:a16="http://schemas.microsoft.com/office/drawing/2014/main" id="{B984F1D8-F4CF-ED17-FB39-26F4512CB1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22726"/>
            <a:ext cx="5468960" cy="5874624"/>
          </a:xfrm>
          <a:prstGeom prst="rect">
            <a:avLst/>
          </a:prstGeom>
        </p:spPr>
      </p:pic>
    </p:spTree>
    <p:extLst>
      <p:ext uri="{BB962C8B-B14F-4D97-AF65-F5344CB8AC3E}">
        <p14:creationId xmlns:p14="http://schemas.microsoft.com/office/powerpoint/2010/main" val="4075168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FBEF-912A-427C-9841-061DF0B37B0E}"/>
              </a:ext>
            </a:extLst>
          </p:cNvPr>
          <p:cNvSpPr>
            <a:spLocks noGrp="1"/>
          </p:cNvSpPr>
          <p:nvPr>
            <p:ph type="title"/>
          </p:nvPr>
        </p:nvSpPr>
        <p:spPr>
          <a:xfrm>
            <a:off x="5723068" y="48126"/>
            <a:ext cx="6185647" cy="887789"/>
          </a:xfrm>
        </p:spPr>
        <p:txBody>
          <a:bodyPr anchor="ctr">
            <a:normAutofit/>
          </a:bodyPr>
          <a:lstStyle/>
          <a:p>
            <a:r>
              <a:rPr lang="en-US" sz="2400" dirty="0">
                <a:latin typeface="+mj-lt"/>
              </a:rPr>
              <a:t>Disclaimer</a:t>
            </a:r>
          </a:p>
        </p:txBody>
      </p:sp>
      <p:sp>
        <p:nvSpPr>
          <p:cNvPr id="4" name="Text Placeholder">
            <a:extLst>
              <a:ext uri="{FF2B5EF4-FFF2-40B4-BE49-F238E27FC236}">
                <a16:creationId xmlns:a16="http://schemas.microsoft.com/office/drawing/2014/main" id="{60ADE341-C5CB-4447-B98C-AC96501F3019}"/>
              </a:ext>
            </a:extLst>
          </p:cNvPr>
          <p:cNvSpPr>
            <a:spLocks noGrp="1"/>
          </p:cNvSpPr>
          <p:nvPr>
            <p:ph type="body" idx="2"/>
          </p:nvPr>
        </p:nvSpPr>
        <p:spPr>
          <a:xfrm>
            <a:off x="5540188" y="991201"/>
            <a:ext cx="6517528" cy="4929451"/>
          </a:xfrm>
        </p:spPr>
        <p:txBody>
          <a:bodyPr>
            <a:normAutofit/>
          </a:bodyPr>
          <a:lstStyle/>
          <a:p>
            <a:pPr marL="0" indent="0">
              <a:lnSpc>
                <a:spcPct val="110000"/>
              </a:lnSpc>
            </a:pPr>
            <a:r>
              <a:rPr lang="en-US" sz="1800" dirty="0">
                <a:latin typeface="+mn-lt"/>
              </a:rPr>
              <a:t>Completing this course will help you learn some best practices for ATV (all-terrain vehicle) safety; however, it is your employer’s responsibility to further your training as needed. This material should not be considered a substitute for any provisions of the Oregon Safe Employment Act, or for any standards issued by Oregon OSHA. Manufacturers, products, or services displayed in this material are for informational purposes only and do not constitute an endorsement by Oregon OSHA.</a:t>
            </a:r>
          </a:p>
        </p:txBody>
      </p:sp>
      <p:sp>
        <p:nvSpPr>
          <p:cNvPr id="9" name="Course/Module Name" descr="Course name: Module name">
            <a:extLst>
              <a:ext uri="{FF2B5EF4-FFF2-40B4-BE49-F238E27FC236}">
                <a16:creationId xmlns:a16="http://schemas.microsoft.com/office/drawing/2014/main" id="{AEBCCECE-1736-4F0B-8F17-217A37202709}"/>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introduction</a:t>
            </a:r>
          </a:p>
        </p:txBody>
      </p:sp>
      <p:pic>
        <p:nvPicPr>
          <p:cNvPr id="3" name="Picture 2" descr="Module 1">
            <a:extLst>
              <a:ext uri="{FF2B5EF4-FFF2-40B4-BE49-F238E27FC236}">
                <a16:creationId xmlns:a16="http://schemas.microsoft.com/office/drawing/2014/main" id="{CEF86AAF-81DE-B8CC-C55A-E4B8C2F3B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pic>
        <p:nvPicPr>
          <p:cNvPr id="7" name="Picture 6">
            <a:extLst>
              <a:ext uri="{FF2B5EF4-FFF2-40B4-BE49-F238E27FC236}">
                <a16:creationId xmlns:a16="http://schemas.microsoft.com/office/drawing/2014/main" id="{74F5C7A2-3989-26E0-BC3F-1CD580385F2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61676" cy="5866799"/>
          </a:xfrm>
          <a:prstGeom prst="rect">
            <a:avLst/>
          </a:prstGeom>
        </p:spPr>
      </p:pic>
    </p:spTree>
    <p:extLst>
      <p:ext uri="{BB962C8B-B14F-4D97-AF65-F5344CB8AC3E}">
        <p14:creationId xmlns:p14="http://schemas.microsoft.com/office/powerpoint/2010/main" val="327961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40918-19D3-897F-6D3F-9BF595429D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AC5103-E19E-7893-8906-AC209E5FB779}"/>
              </a:ext>
            </a:extLst>
          </p:cNvPr>
          <p:cNvSpPr>
            <a:spLocks noGrp="1"/>
          </p:cNvSpPr>
          <p:nvPr>
            <p:ph type="title"/>
          </p:nvPr>
        </p:nvSpPr>
        <p:spPr>
          <a:xfrm>
            <a:off x="5723068" y="48126"/>
            <a:ext cx="6185647" cy="887789"/>
          </a:xfrm>
        </p:spPr>
        <p:txBody>
          <a:bodyPr anchor="ctr">
            <a:normAutofit/>
          </a:bodyPr>
          <a:lstStyle/>
          <a:p>
            <a:r>
              <a:rPr lang="en-US" sz="2400" dirty="0">
                <a:latin typeface="+mj-lt"/>
              </a:rPr>
              <a:t>Brake Reach</a:t>
            </a:r>
          </a:p>
        </p:txBody>
      </p:sp>
      <p:sp>
        <p:nvSpPr>
          <p:cNvPr id="4" name="Text Placeholder">
            <a:extLst>
              <a:ext uri="{FF2B5EF4-FFF2-40B4-BE49-F238E27FC236}">
                <a16:creationId xmlns:a16="http://schemas.microsoft.com/office/drawing/2014/main" id="{85DD34A3-2E4C-F7C3-A111-441783BACC13}"/>
              </a:ext>
            </a:extLst>
          </p:cNvPr>
          <p:cNvSpPr>
            <a:spLocks noGrp="1"/>
          </p:cNvSpPr>
          <p:nvPr>
            <p:ph type="body" idx="2"/>
          </p:nvPr>
        </p:nvSpPr>
        <p:spPr>
          <a:xfrm>
            <a:off x="5540188" y="991201"/>
            <a:ext cx="6517528" cy="4929451"/>
          </a:xfrm>
        </p:spPr>
        <p:txBody>
          <a:bodyPr>
            <a:normAutofit/>
          </a:bodyPr>
          <a:lstStyle/>
          <a:p>
            <a:pPr marL="0" indent="0">
              <a:lnSpc>
                <a:spcPct val="110000"/>
              </a:lnSpc>
              <a:spcBef>
                <a:spcPts val="600"/>
              </a:spcBef>
              <a:spcAft>
                <a:spcPts val="600"/>
              </a:spcAft>
            </a:pPr>
            <a:r>
              <a:rPr lang="en-US" sz="1800" dirty="0">
                <a:latin typeface="+mn-lt"/>
              </a:rPr>
              <a:t>First, check your brake reach. When your hand is placed in the normal driving position and your fingers are extended straight out, the first joint from the tips of your middle finger must reach beyond the brake lever.</a:t>
            </a:r>
          </a:p>
        </p:txBody>
      </p:sp>
      <p:sp>
        <p:nvSpPr>
          <p:cNvPr id="9" name="Course/Module Name" descr="Course name: Module name">
            <a:extLst>
              <a:ext uri="{FF2B5EF4-FFF2-40B4-BE49-F238E27FC236}">
                <a16:creationId xmlns:a16="http://schemas.microsoft.com/office/drawing/2014/main" id="{864EB9DE-9152-BF65-B1EE-5655DD4CD2E3}"/>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the ATV</a:t>
            </a:r>
          </a:p>
        </p:txBody>
      </p:sp>
      <p:pic>
        <p:nvPicPr>
          <p:cNvPr id="5" name="Picture 4" descr="Module 2">
            <a:extLst>
              <a:ext uri="{FF2B5EF4-FFF2-40B4-BE49-F238E27FC236}">
                <a16:creationId xmlns:a16="http://schemas.microsoft.com/office/drawing/2014/main" id="{B5CFD4D6-6CAF-2BF8-E006-C7DCBAEB2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pic>
        <p:nvPicPr>
          <p:cNvPr id="6" name="Picture 5" descr="image shows fingers extending past brake lever.">
            <a:extLst>
              <a:ext uri="{FF2B5EF4-FFF2-40B4-BE49-F238E27FC236}">
                <a16:creationId xmlns:a16="http://schemas.microsoft.com/office/drawing/2014/main" id="{468B9231-DC1B-479F-B9B8-C8DA0092D8A0}"/>
              </a:ext>
            </a:extLst>
          </p:cNvPr>
          <p:cNvPicPr>
            <a:picLocks noChangeAspect="1"/>
          </p:cNvPicPr>
          <p:nvPr/>
        </p:nvPicPr>
        <p:blipFill>
          <a:blip r:embed="rId4"/>
          <a:stretch>
            <a:fillRect/>
          </a:stretch>
        </p:blipFill>
        <p:spPr>
          <a:xfrm>
            <a:off x="0" y="25400"/>
            <a:ext cx="5452001" cy="5856407"/>
          </a:xfrm>
          <a:prstGeom prst="rect">
            <a:avLst/>
          </a:prstGeom>
        </p:spPr>
      </p:pic>
    </p:spTree>
    <p:extLst>
      <p:ext uri="{BB962C8B-B14F-4D97-AF65-F5344CB8AC3E}">
        <p14:creationId xmlns:p14="http://schemas.microsoft.com/office/powerpoint/2010/main" val="2012326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9393E-0FD8-3540-6B53-CF30D24BA2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67FAA7-0342-156F-D3C2-CF38184E757F}"/>
              </a:ext>
            </a:extLst>
          </p:cNvPr>
          <p:cNvSpPr>
            <a:spLocks noGrp="1"/>
          </p:cNvSpPr>
          <p:nvPr>
            <p:ph type="title"/>
          </p:nvPr>
        </p:nvSpPr>
        <p:spPr>
          <a:xfrm>
            <a:off x="5723068" y="48126"/>
            <a:ext cx="6185647" cy="887789"/>
          </a:xfrm>
        </p:spPr>
        <p:txBody>
          <a:bodyPr anchor="ctr">
            <a:normAutofit/>
          </a:bodyPr>
          <a:lstStyle/>
          <a:p>
            <a:r>
              <a:rPr lang="en-US" sz="2400" dirty="0">
                <a:latin typeface="+mj-lt"/>
              </a:rPr>
              <a:t>Leg Length</a:t>
            </a:r>
          </a:p>
        </p:txBody>
      </p:sp>
      <p:sp>
        <p:nvSpPr>
          <p:cNvPr id="4" name="Text Placeholder">
            <a:extLst>
              <a:ext uri="{FF2B5EF4-FFF2-40B4-BE49-F238E27FC236}">
                <a16:creationId xmlns:a16="http://schemas.microsoft.com/office/drawing/2014/main" id="{620C9A73-65A2-0B9F-307B-54D00716076F}"/>
              </a:ext>
            </a:extLst>
          </p:cNvPr>
          <p:cNvSpPr>
            <a:spLocks noGrp="1"/>
          </p:cNvSpPr>
          <p:nvPr>
            <p:ph type="body" idx="2"/>
          </p:nvPr>
        </p:nvSpPr>
        <p:spPr>
          <a:xfrm>
            <a:off x="5540188" y="991201"/>
            <a:ext cx="6517528" cy="4929451"/>
          </a:xfrm>
        </p:spPr>
        <p:txBody>
          <a:bodyPr>
            <a:normAutofit/>
          </a:bodyPr>
          <a:lstStyle/>
          <a:p>
            <a:pPr marL="0" indent="0">
              <a:lnSpc>
                <a:spcPct val="110000"/>
              </a:lnSpc>
              <a:spcBef>
                <a:spcPts val="600"/>
              </a:spcBef>
              <a:spcAft>
                <a:spcPts val="600"/>
              </a:spcAft>
            </a:pPr>
            <a:r>
              <a:rPr lang="en-US" sz="1800" dirty="0">
                <a:latin typeface="+mn-lt"/>
              </a:rPr>
              <a:t>Second, check your leg length. While sitting with your feet on the pegs or footrest and your knees are bent at least 45 degrees, your thighs should be almost parallel to the footrests. Your knees should not be above your hips.</a:t>
            </a:r>
          </a:p>
        </p:txBody>
      </p:sp>
      <p:sp>
        <p:nvSpPr>
          <p:cNvPr id="9" name="Course/Module Name" descr="Course name: Module name">
            <a:extLst>
              <a:ext uri="{FF2B5EF4-FFF2-40B4-BE49-F238E27FC236}">
                <a16:creationId xmlns:a16="http://schemas.microsoft.com/office/drawing/2014/main" id="{5FD02C27-5953-8023-632D-0F717F765987}"/>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the ATV</a:t>
            </a:r>
          </a:p>
        </p:txBody>
      </p:sp>
      <p:pic>
        <p:nvPicPr>
          <p:cNvPr id="5" name="Picture 4" descr="Module 2">
            <a:extLst>
              <a:ext uri="{FF2B5EF4-FFF2-40B4-BE49-F238E27FC236}">
                <a16:creationId xmlns:a16="http://schemas.microsoft.com/office/drawing/2014/main" id="{F350EE5C-4AE9-AF92-F54E-AC80F0956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pic>
        <p:nvPicPr>
          <p:cNvPr id="7" name="Picture 6" descr="image shows leg positioning.">
            <a:extLst>
              <a:ext uri="{FF2B5EF4-FFF2-40B4-BE49-F238E27FC236}">
                <a16:creationId xmlns:a16="http://schemas.microsoft.com/office/drawing/2014/main" id="{618FC91E-147D-E00B-DA35-426F11B77C37}"/>
              </a:ext>
            </a:extLst>
          </p:cNvPr>
          <p:cNvPicPr>
            <a:picLocks noChangeAspect="1"/>
          </p:cNvPicPr>
          <p:nvPr/>
        </p:nvPicPr>
        <p:blipFill>
          <a:blip r:embed="rId4"/>
          <a:stretch>
            <a:fillRect/>
          </a:stretch>
        </p:blipFill>
        <p:spPr>
          <a:xfrm>
            <a:off x="58084" y="25400"/>
            <a:ext cx="5347820" cy="5744498"/>
          </a:xfrm>
          <a:prstGeom prst="rect">
            <a:avLst/>
          </a:prstGeom>
        </p:spPr>
      </p:pic>
    </p:spTree>
    <p:extLst>
      <p:ext uri="{BB962C8B-B14F-4D97-AF65-F5344CB8AC3E}">
        <p14:creationId xmlns:p14="http://schemas.microsoft.com/office/powerpoint/2010/main" val="196261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9C06B-6356-8AD0-465B-8130563DBA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32B31-D24C-3EF8-DA48-736E24943306}"/>
              </a:ext>
            </a:extLst>
          </p:cNvPr>
          <p:cNvSpPr>
            <a:spLocks noGrp="1"/>
          </p:cNvSpPr>
          <p:nvPr>
            <p:ph type="title"/>
          </p:nvPr>
        </p:nvSpPr>
        <p:spPr>
          <a:xfrm>
            <a:off x="5723068" y="48126"/>
            <a:ext cx="6185647" cy="887789"/>
          </a:xfrm>
        </p:spPr>
        <p:txBody>
          <a:bodyPr anchor="ctr">
            <a:normAutofit/>
          </a:bodyPr>
          <a:lstStyle/>
          <a:p>
            <a:r>
              <a:rPr lang="en-US" sz="2400" dirty="0">
                <a:latin typeface="+mj-lt"/>
              </a:rPr>
              <a:t>Grip Reach</a:t>
            </a:r>
          </a:p>
        </p:txBody>
      </p:sp>
      <p:sp>
        <p:nvSpPr>
          <p:cNvPr id="4" name="Text Placeholder">
            <a:extLst>
              <a:ext uri="{FF2B5EF4-FFF2-40B4-BE49-F238E27FC236}">
                <a16:creationId xmlns:a16="http://schemas.microsoft.com/office/drawing/2014/main" id="{309E7C2E-5A1C-95EC-0404-E5F6F6055413}"/>
              </a:ext>
            </a:extLst>
          </p:cNvPr>
          <p:cNvSpPr>
            <a:spLocks noGrp="1"/>
          </p:cNvSpPr>
          <p:nvPr>
            <p:ph type="body" idx="2"/>
          </p:nvPr>
        </p:nvSpPr>
        <p:spPr>
          <a:xfrm>
            <a:off x="5540188" y="991201"/>
            <a:ext cx="6517528" cy="4929451"/>
          </a:xfrm>
        </p:spPr>
        <p:txBody>
          <a:bodyPr>
            <a:normAutofit/>
          </a:bodyPr>
          <a:lstStyle/>
          <a:p>
            <a:pPr marL="0" indent="0">
              <a:lnSpc>
                <a:spcPct val="110000"/>
              </a:lnSpc>
              <a:spcBef>
                <a:spcPts val="600"/>
              </a:spcBef>
              <a:spcAft>
                <a:spcPts val="600"/>
              </a:spcAft>
            </a:pPr>
            <a:r>
              <a:rPr lang="en-US" sz="1800" dirty="0">
                <a:latin typeface="+mn-lt"/>
              </a:rPr>
              <a:t>Third, check your grip reach. While sitting upright on the ATV with your hands on the handlebars, and you are not leaning forward, there should be an obvious angle between your upper arm and forearm.</a:t>
            </a:r>
          </a:p>
        </p:txBody>
      </p:sp>
      <p:sp>
        <p:nvSpPr>
          <p:cNvPr id="9" name="Course/Module Name" descr="Course name: Module name">
            <a:extLst>
              <a:ext uri="{FF2B5EF4-FFF2-40B4-BE49-F238E27FC236}">
                <a16:creationId xmlns:a16="http://schemas.microsoft.com/office/drawing/2014/main" id="{5CF4B995-5CAE-7A3A-FFCF-D5CD57B82CE1}"/>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the ATV</a:t>
            </a:r>
          </a:p>
        </p:txBody>
      </p:sp>
      <p:pic>
        <p:nvPicPr>
          <p:cNvPr id="5" name="Picture 4" descr="Module 2">
            <a:extLst>
              <a:ext uri="{FF2B5EF4-FFF2-40B4-BE49-F238E27FC236}">
                <a16:creationId xmlns:a16="http://schemas.microsoft.com/office/drawing/2014/main" id="{76B65D5A-654D-9E86-1DFE-5C15CF124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pic>
        <p:nvPicPr>
          <p:cNvPr id="10" name="Picture 9" descr="image shows arm angle and grip reach.">
            <a:extLst>
              <a:ext uri="{FF2B5EF4-FFF2-40B4-BE49-F238E27FC236}">
                <a16:creationId xmlns:a16="http://schemas.microsoft.com/office/drawing/2014/main" id="{1956062A-2A1C-4789-E4B4-0617574FCEA6}"/>
              </a:ext>
            </a:extLst>
          </p:cNvPr>
          <p:cNvPicPr>
            <a:picLocks noChangeAspect="1"/>
          </p:cNvPicPr>
          <p:nvPr/>
        </p:nvPicPr>
        <p:blipFill>
          <a:blip r:embed="rId4"/>
          <a:stretch>
            <a:fillRect/>
          </a:stretch>
        </p:blipFill>
        <p:spPr>
          <a:xfrm>
            <a:off x="0" y="9715"/>
            <a:ext cx="5405904" cy="5806890"/>
          </a:xfrm>
          <a:prstGeom prst="rect">
            <a:avLst/>
          </a:prstGeom>
        </p:spPr>
      </p:pic>
    </p:spTree>
    <p:extLst>
      <p:ext uri="{BB962C8B-B14F-4D97-AF65-F5344CB8AC3E}">
        <p14:creationId xmlns:p14="http://schemas.microsoft.com/office/powerpoint/2010/main" val="2792332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5F7FB-B602-1550-AFEC-DA0C37ABBC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AFCA9-5D27-42A1-BFF9-D7D0ABF27ED4}"/>
              </a:ext>
            </a:extLst>
          </p:cNvPr>
          <p:cNvSpPr>
            <a:spLocks noGrp="1"/>
          </p:cNvSpPr>
          <p:nvPr>
            <p:ph type="title"/>
          </p:nvPr>
        </p:nvSpPr>
        <p:spPr>
          <a:xfrm>
            <a:off x="5723068" y="48126"/>
            <a:ext cx="6185647" cy="887789"/>
          </a:xfrm>
        </p:spPr>
        <p:txBody>
          <a:bodyPr anchor="ctr">
            <a:normAutofit/>
          </a:bodyPr>
          <a:lstStyle/>
          <a:p>
            <a:r>
              <a:rPr lang="en-US" sz="2400" dirty="0">
                <a:latin typeface="+mj-lt"/>
              </a:rPr>
              <a:t>Turning Reach</a:t>
            </a:r>
          </a:p>
        </p:txBody>
      </p:sp>
      <p:sp>
        <p:nvSpPr>
          <p:cNvPr id="4" name="Text Placeholder">
            <a:extLst>
              <a:ext uri="{FF2B5EF4-FFF2-40B4-BE49-F238E27FC236}">
                <a16:creationId xmlns:a16="http://schemas.microsoft.com/office/drawing/2014/main" id="{2772A63F-1E66-0609-CFD0-D6711383C207}"/>
              </a:ext>
            </a:extLst>
          </p:cNvPr>
          <p:cNvSpPr>
            <a:spLocks noGrp="1"/>
          </p:cNvSpPr>
          <p:nvPr>
            <p:ph type="body" idx="2"/>
          </p:nvPr>
        </p:nvSpPr>
        <p:spPr>
          <a:xfrm>
            <a:off x="5540188" y="991201"/>
            <a:ext cx="6517528" cy="4929451"/>
          </a:xfrm>
        </p:spPr>
        <p:txBody>
          <a:bodyPr>
            <a:normAutofit/>
          </a:bodyPr>
          <a:lstStyle/>
          <a:p>
            <a:pPr marL="0" indent="0">
              <a:lnSpc>
                <a:spcPct val="110000"/>
              </a:lnSpc>
              <a:spcBef>
                <a:spcPts val="600"/>
              </a:spcBef>
              <a:spcAft>
                <a:spcPts val="600"/>
              </a:spcAft>
            </a:pPr>
            <a:r>
              <a:rPr lang="en-US" sz="1800" dirty="0">
                <a:latin typeface="+mn-lt"/>
              </a:rPr>
              <a:t>Fourth, check your turning reach. Make sure that you can turn the handlebars from lock to lock while keeping a grip on the handlebars and controlling the throttle and brake.</a:t>
            </a:r>
          </a:p>
          <a:p>
            <a:pPr marL="0" indent="0">
              <a:lnSpc>
                <a:spcPct val="110000"/>
              </a:lnSpc>
              <a:spcBef>
                <a:spcPts val="600"/>
              </a:spcBef>
              <a:spcAft>
                <a:spcPts val="600"/>
              </a:spcAft>
            </a:pPr>
            <a:r>
              <a:rPr lang="en-US" sz="1800" dirty="0">
                <a:latin typeface="+mn-lt"/>
              </a:rPr>
              <a:t>Having the proper brake reach, leg length, grip reach, and turning reach helps you to be able to safely handle the ATV on rough terrain and during potentially dangerous situations.</a:t>
            </a:r>
          </a:p>
        </p:txBody>
      </p:sp>
      <p:sp>
        <p:nvSpPr>
          <p:cNvPr id="9" name="Course/Module Name" descr="Course name: Module name">
            <a:extLst>
              <a:ext uri="{FF2B5EF4-FFF2-40B4-BE49-F238E27FC236}">
                <a16:creationId xmlns:a16="http://schemas.microsoft.com/office/drawing/2014/main" id="{1E579227-9B83-E6C9-EFB7-F54800E484D9}"/>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the ATV</a:t>
            </a:r>
          </a:p>
        </p:txBody>
      </p:sp>
      <p:pic>
        <p:nvPicPr>
          <p:cNvPr id="5" name="Picture 4" descr="Module 2">
            <a:extLst>
              <a:ext uri="{FF2B5EF4-FFF2-40B4-BE49-F238E27FC236}">
                <a16:creationId xmlns:a16="http://schemas.microsoft.com/office/drawing/2014/main" id="{7F0159B8-30B5-5711-4615-A9EC745F6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pic>
        <p:nvPicPr>
          <p:cNvPr id="6" name="Picture 5" descr="image shows ATV rider turning the handlebars all the way to each side, (Lock to lock). ">
            <a:extLst>
              <a:ext uri="{FF2B5EF4-FFF2-40B4-BE49-F238E27FC236}">
                <a16:creationId xmlns:a16="http://schemas.microsoft.com/office/drawing/2014/main" id="{FBB2FF6C-60F2-419F-73B8-17CCCFF33BFF}"/>
              </a:ext>
            </a:extLst>
          </p:cNvPr>
          <p:cNvPicPr>
            <a:picLocks noChangeAspect="1"/>
          </p:cNvPicPr>
          <p:nvPr/>
        </p:nvPicPr>
        <p:blipFill>
          <a:blip r:embed="rId4"/>
          <a:stretch>
            <a:fillRect/>
          </a:stretch>
        </p:blipFill>
        <p:spPr>
          <a:xfrm>
            <a:off x="0" y="0"/>
            <a:ext cx="5452001" cy="5856407"/>
          </a:xfrm>
          <a:prstGeom prst="rect">
            <a:avLst/>
          </a:prstGeom>
        </p:spPr>
      </p:pic>
    </p:spTree>
    <p:extLst>
      <p:ext uri="{BB962C8B-B14F-4D97-AF65-F5344CB8AC3E}">
        <p14:creationId xmlns:p14="http://schemas.microsoft.com/office/powerpoint/2010/main" val="2808453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65B91-CB63-9638-0D31-EF462A419C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B9482E-374C-B714-C067-4C2EFA76C370}"/>
              </a:ext>
            </a:extLst>
          </p:cNvPr>
          <p:cNvSpPr>
            <a:spLocks noGrp="1"/>
          </p:cNvSpPr>
          <p:nvPr>
            <p:ph type="title"/>
          </p:nvPr>
        </p:nvSpPr>
        <p:spPr>
          <a:xfrm>
            <a:off x="5723068" y="48126"/>
            <a:ext cx="6185647" cy="887789"/>
          </a:xfrm>
        </p:spPr>
        <p:txBody>
          <a:bodyPr anchor="ctr">
            <a:normAutofit/>
          </a:bodyPr>
          <a:lstStyle/>
          <a:p>
            <a:r>
              <a:rPr lang="en-US" sz="2400" dirty="0">
                <a:latin typeface="+mj-lt"/>
              </a:rPr>
              <a:t>Starting the ATV</a:t>
            </a:r>
          </a:p>
        </p:txBody>
      </p:sp>
      <p:sp>
        <p:nvSpPr>
          <p:cNvPr id="4" name="Text Placeholder">
            <a:extLst>
              <a:ext uri="{FF2B5EF4-FFF2-40B4-BE49-F238E27FC236}">
                <a16:creationId xmlns:a16="http://schemas.microsoft.com/office/drawing/2014/main" id="{14A059D6-B1B4-3BA9-AC5A-E6836470C6F3}"/>
              </a:ext>
            </a:extLst>
          </p:cNvPr>
          <p:cNvSpPr>
            <a:spLocks noGrp="1"/>
          </p:cNvSpPr>
          <p:nvPr>
            <p:ph type="body" idx="2"/>
          </p:nvPr>
        </p:nvSpPr>
        <p:spPr>
          <a:xfrm>
            <a:off x="5540188" y="991201"/>
            <a:ext cx="6517528" cy="4317399"/>
          </a:xfrm>
        </p:spPr>
        <p:txBody>
          <a:bodyPr>
            <a:normAutofit/>
          </a:bodyPr>
          <a:lstStyle/>
          <a:p>
            <a:pPr marL="0" indent="0">
              <a:lnSpc>
                <a:spcPct val="110000"/>
              </a:lnSpc>
              <a:spcBef>
                <a:spcPts val="600"/>
              </a:spcBef>
              <a:spcAft>
                <a:spcPts val="600"/>
              </a:spcAft>
            </a:pPr>
            <a:r>
              <a:rPr lang="en-US" sz="1800" dirty="0">
                <a:latin typeface="+mn-lt"/>
              </a:rPr>
              <a:t>In the next video, let’s learn about the final checks you need to do after starting the ATV and how to properly sit on an ATV.</a:t>
            </a:r>
          </a:p>
        </p:txBody>
      </p:sp>
      <p:sp>
        <p:nvSpPr>
          <p:cNvPr id="9" name="Course/Module Name" descr="Course name: Module name">
            <a:extLst>
              <a:ext uri="{FF2B5EF4-FFF2-40B4-BE49-F238E27FC236}">
                <a16:creationId xmlns:a16="http://schemas.microsoft.com/office/drawing/2014/main" id="{21C11152-3706-3A6D-93A2-0783DE915A58}"/>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the ATV</a:t>
            </a:r>
          </a:p>
        </p:txBody>
      </p:sp>
      <p:pic>
        <p:nvPicPr>
          <p:cNvPr id="5" name="Picture 4" descr="Module 2">
            <a:extLst>
              <a:ext uri="{FF2B5EF4-FFF2-40B4-BE49-F238E27FC236}">
                <a16:creationId xmlns:a16="http://schemas.microsoft.com/office/drawing/2014/main" id="{BF56FF8A-1AB6-1384-647B-67DFE477E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pic>
        <p:nvPicPr>
          <p:cNvPr id="7" name="Picture 6">
            <a:extLst>
              <a:ext uri="{FF2B5EF4-FFF2-40B4-BE49-F238E27FC236}">
                <a16:creationId xmlns:a16="http://schemas.microsoft.com/office/drawing/2014/main" id="{9683A8C3-526D-6A7F-53EB-425854C2A93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2700"/>
            <a:ext cx="5448300" cy="5852431"/>
          </a:xfrm>
          <a:prstGeom prst="rect">
            <a:avLst/>
          </a:prstGeom>
        </p:spPr>
      </p:pic>
    </p:spTree>
    <p:extLst>
      <p:ext uri="{BB962C8B-B14F-4D97-AF65-F5344CB8AC3E}">
        <p14:creationId xmlns:p14="http://schemas.microsoft.com/office/powerpoint/2010/main" val="2880099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0F6826C5-1D8E-FFF8-6C74-5847CB67D425}"/>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5063CA4E-F829-E890-73B9-89AFACE08F0C}"/>
              </a:ext>
              <a:ext uri="{C183D7F6-B498-43B3-948B-1728B52AA6E4}">
                <adec:decorative xmlns:adec="http://schemas.microsoft.com/office/drawing/2017/decorative" val="0"/>
              </a:ext>
            </a:extLst>
          </p:cNvPr>
          <p:cNvSpPr/>
          <p:nvPr/>
        </p:nvSpPr>
        <p:spPr>
          <a:xfrm>
            <a:off x="0" y="28234"/>
            <a:ext cx="12192000" cy="5886456"/>
          </a:xfrm>
          <a:prstGeom prst="rect">
            <a:avLst/>
          </a:prstGeom>
          <a:solidFill>
            <a:srgbClr val="2929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DFEFE"/>
                </a:solidFill>
                <a:hlinkClick r:id="rId3"/>
              </a:rPr>
              <a:t>Video: Start the ATV</a:t>
            </a:r>
            <a:endParaRPr lang="en-US" sz="4400" dirty="0">
              <a:solidFill>
                <a:srgbClr val="FDFEFE"/>
              </a:solidFill>
            </a:endParaRPr>
          </a:p>
        </p:txBody>
      </p:sp>
      <p:sp>
        <p:nvSpPr>
          <p:cNvPr id="7" name="Course Title/Module title" descr="Course name: Module name">
            <a:extLst>
              <a:ext uri="{FF2B5EF4-FFF2-40B4-BE49-F238E27FC236}">
                <a16:creationId xmlns:a16="http://schemas.microsoft.com/office/drawing/2014/main" id="{FEE807B6-862F-5B47-9B3E-D044B8CEBE02}"/>
              </a:ext>
            </a:extLst>
          </p:cNvPr>
          <p:cNvSpPr txBox="1"/>
          <p:nvPr/>
        </p:nvSpPr>
        <p:spPr>
          <a:xfrm>
            <a:off x="0" y="5903933"/>
            <a:ext cx="12192000" cy="954067"/>
          </a:xfrm>
          <a:prstGeom prst="rect">
            <a:avLst/>
          </a:prstGeom>
          <a:solidFill>
            <a:srgbClr val="365E5C"/>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bg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bg1"/>
                </a:solidFill>
                <a:latin typeface="Verdana"/>
                <a:ea typeface="Verdana"/>
                <a:cs typeface="Verdana"/>
                <a:sym typeface="Verdana"/>
              </a:rPr>
              <a:t>introduction</a:t>
            </a:r>
            <a:endParaRPr lang="en-US" sz="2800" b="1" i="1" u="none" strike="noStrike" cap="none" dirty="0">
              <a:solidFill>
                <a:schemeClr val="bg1"/>
              </a:solidFill>
              <a:latin typeface="Verdana"/>
              <a:ea typeface="Verdana"/>
              <a:sym typeface="Verdana"/>
            </a:endParaRPr>
          </a:p>
        </p:txBody>
      </p:sp>
      <p:pic>
        <p:nvPicPr>
          <p:cNvPr id="4" name="Picture 3" descr="Module 2">
            <a:extLst>
              <a:ext uri="{FF2B5EF4-FFF2-40B4-BE49-F238E27FC236}">
                <a16:creationId xmlns:a16="http://schemas.microsoft.com/office/drawing/2014/main" id="{E70E12BD-010A-4F61-22D3-18C2D219FB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1375108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3DC52-94D8-B5E2-B409-119C8F551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917B33-670B-7C04-5E8A-6492D411D057}"/>
              </a:ext>
            </a:extLst>
          </p:cNvPr>
          <p:cNvSpPr>
            <a:spLocks noGrp="1"/>
          </p:cNvSpPr>
          <p:nvPr>
            <p:ph type="title"/>
          </p:nvPr>
        </p:nvSpPr>
        <p:spPr>
          <a:xfrm>
            <a:off x="5723068" y="48126"/>
            <a:ext cx="6185647" cy="887789"/>
          </a:xfrm>
        </p:spPr>
        <p:txBody>
          <a:bodyPr anchor="ctr">
            <a:normAutofit/>
          </a:bodyPr>
          <a:lstStyle/>
          <a:p>
            <a:r>
              <a:rPr lang="en-US" sz="2400" dirty="0">
                <a:latin typeface="+mj-lt"/>
              </a:rPr>
              <a:t>Overview</a:t>
            </a:r>
          </a:p>
        </p:txBody>
      </p:sp>
      <p:sp>
        <p:nvSpPr>
          <p:cNvPr id="4" name="Text Placeholder">
            <a:extLst>
              <a:ext uri="{FF2B5EF4-FFF2-40B4-BE49-F238E27FC236}">
                <a16:creationId xmlns:a16="http://schemas.microsoft.com/office/drawing/2014/main" id="{6E219526-4C15-0FF4-9AA5-8D25FAF227F0}"/>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In this module, we discussed the importance of knowing and fitting to your ATV. Remember:</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Get familiar with your ATV’s instrument panel and the ten controls.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Take the time to complete a pre-ride inspection.</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Ensure you have the proper brake reach, leg length, grip reach, and turning reach to be able to safely handle the ATV on rough terrain and during potentially dangerous situations.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Perform the final checks after you’ve started the ATV.</a:t>
            </a:r>
          </a:p>
          <a:p>
            <a:pPr marL="0" indent="0">
              <a:lnSpc>
                <a:spcPct val="110000"/>
              </a:lnSpc>
              <a:spcBef>
                <a:spcPts val="600"/>
              </a:spcBef>
              <a:spcAft>
                <a:spcPts val="600"/>
              </a:spcAft>
            </a:pPr>
            <a:r>
              <a:rPr lang="en-US" sz="1800" dirty="0">
                <a:latin typeface="+mn-lt"/>
              </a:rPr>
              <a:t>During the next module, you’ll learn about an ATV’s center of gravity.</a:t>
            </a:r>
          </a:p>
        </p:txBody>
      </p:sp>
      <p:sp>
        <p:nvSpPr>
          <p:cNvPr id="9" name="Course/Module Name" descr="Course name: Module name">
            <a:extLst>
              <a:ext uri="{FF2B5EF4-FFF2-40B4-BE49-F238E27FC236}">
                <a16:creationId xmlns:a16="http://schemas.microsoft.com/office/drawing/2014/main" id="{9732DE20-84EC-E7E4-D689-75DB87F65E8E}"/>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the ATV</a:t>
            </a:r>
          </a:p>
        </p:txBody>
      </p:sp>
      <p:pic>
        <p:nvPicPr>
          <p:cNvPr id="5" name="Picture 4" descr="Module 2">
            <a:extLst>
              <a:ext uri="{FF2B5EF4-FFF2-40B4-BE49-F238E27FC236}">
                <a16:creationId xmlns:a16="http://schemas.microsoft.com/office/drawing/2014/main" id="{430FC924-0B42-2600-8D57-27FFF4B41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pic>
        <p:nvPicPr>
          <p:cNvPr id="6" name="Picture 5">
            <a:extLst>
              <a:ext uri="{FF2B5EF4-FFF2-40B4-BE49-F238E27FC236}">
                <a16:creationId xmlns:a16="http://schemas.microsoft.com/office/drawing/2014/main" id="{29181C0B-84A1-EE45-68B8-12A104D48D0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768" y="-2985"/>
            <a:ext cx="5489980" cy="5897203"/>
          </a:xfrm>
          <a:prstGeom prst="rect">
            <a:avLst/>
          </a:prstGeom>
        </p:spPr>
      </p:pic>
    </p:spTree>
    <p:extLst>
      <p:ext uri="{BB962C8B-B14F-4D97-AF65-F5344CB8AC3E}">
        <p14:creationId xmlns:p14="http://schemas.microsoft.com/office/powerpoint/2010/main" val="3481140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08E0EA6F-40AA-C7A7-5D97-7F7B98CCE8F2}"/>
            </a:ext>
          </a:extLst>
        </p:cNvPr>
        <p:cNvGrpSpPr/>
        <p:nvPr/>
      </p:nvGrpSpPr>
      <p:grpSpPr>
        <a:xfrm>
          <a:off x="0" y="0"/>
          <a:ext cx="0" cy="0"/>
          <a:chOff x="0" y="0"/>
          <a:chExt cx="0" cy="0"/>
        </a:xfrm>
      </p:grpSpPr>
      <p:pic>
        <p:nvPicPr>
          <p:cNvPr id="89" name="slide background">
            <a:extLst>
              <a:ext uri="{FF2B5EF4-FFF2-40B4-BE49-F238E27FC236}">
                <a16:creationId xmlns:a16="http://schemas.microsoft.com/office/drawing/2014/main" id="{DF08BB2D-BD37-0E64-5608-636AA2180B0F}"/>
              </a:ex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bkground color box">
            <a:extLst>
              <a:ext uri="{FF2B5EF4-FFF2-40B4-BE49-F238E27FC236}">
                <a16:creationId xmlns:a16="http://schemas.microsoft.com/office/drawing/2014/main" id="{1F3F902B-4993-5088-3075-26C3E1E17A97}"/>
              </a:ex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365E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Course Title" descr="COURSE TITLE">
            <a:extLst>
              <a:ext uri="{FF2B5EF4-FFF2-40B4-BE49-F238E27FC236}">
                <a16:creationId xmlns:a16="http://schemas.microsoft.com/office/drawing/2014/main" id="{724F63AE-645D-4C89-74B5-F66A5CF92B4F}"/>
              </a:ext>
            </a:extLst>
          </p:cNvPr>
          <p:cNvSpPr txBox="1"/>
          <p:nvPr/>
        </p:nvSpPr>
        <p:spPr>
          <a:xfrm>
            <a:off x="-1" y="2799876"/>
            <a:ext cx="1219200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chemeClr val="lt1"/>
                </a:solidFill>
                <a:latin typeface="Verdana"/>
                <a:ea typeface="Verdana"/>
                <a:cs typeface="Verdana"/>
                <a:sym typeface="Verdana"/>
              </a:rPr>
              <a:t>ATV SAFETY</a:t>
            </a:r>
            <a:endParaRPr sz="4000" b="1" i="0" u="none" strike="noStrike" cap="none" dirty="0">
              <a:solidFill>
                <a:schemeClr val="lt1"/>
              </a:solidFill>
              <a:latin typeface="Verdana"/>
              <a:ea typeface="Verdana"/>
              <a:cs typeface="Verdana"/>
              <a:sym typeface="Verdana"/>
            </a:endParaRPr>
          </a:p>
        </p:txBody>
      </p:sp>
      <p:sp>
        <p:nvSpPr>
          <p:cNvPr id="94" name="Module number/name" descr="Module Number and Name">
            <a:extLst>
              <a:ext uri="{FF2B5EF4-FFF2-40B4-BE49-F238E27FC236}">
                <a16:creationId xmlns:a16="http://schemas.microsoft.com/office/drawing/2014/main" id="{E324FA13-AB43-8F94-D285-C0C1B3345A77}"/>
              </a:ext>
            </a:extLst>
          </p:cNvPr>
          <p:cNvSpPr txBox="1"/>
          <p:nvPr/>
        </p:nvSpPr>
        <p:spPr>
          <a:xfrm>
            <a:off x="-22209" y="3569317"/>
            <a:ext cx="1221420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dirty="0">
                <a:solidFill>
                  <a:schemeClr val="lt1"/>
                </a:solidFill>
                <a:latin typeface="Verdana"/>
                <a:ea typeface="Verdana"/>
                <a:cs typeface="Verdana"/>
                <a:sym typeface="Verdana"/>
              </a:rPr>
              <a:t>Module 3: </a:t>
            </a:r>
            <a:r>
              <a:rPr lang="en-US" sz="3600" b="1" i="1" u="none" strike="noStrike" cap="none" dirty="0">
                <a:solidFill>
                  <a:schemeClr val="lt1"/>
                </a:solidFill>
                <a:latin typeface="Verdana"/>
                <a:ea typeface="Verdana"/>
                <a:cs typeface="Verdana"/>
                <a:sym typeface="Verdana"/>
              </a:rPr>
              <a:t>Center of Gravity</a:t>
            </a:r>
            <a:endParaRPr sz="1100" b="0" i="0" u="none" strike="noStrike" cap="none" dirty="0">
              <a:solidFill>
                <a:srgbClr val="000000"/>
              </a:solidFill>
              <a:latin typeface="Arial"/>
              <a:ea typeface="Arial"/>
              <a:cs typeface="Arial"/>
              <a:sym typeface="Arial"/>
            </a:endParaRPr>
          </a:p>
        </p:txBody>
      </p:sp>
      <p:pic>
        <p:nvPicPr>
          <p:cNvPr id="7" name="DCBS Logo" descr="Department of Consumer and Business Services Logo&#10;">
            <a:extLst>
              <a:ext uri="{FF2B5EF4-FFF2-40B4-BE49-F238E27FC236}">
                <a16:creationId xmlns:a16="http://schemas.microsoft.com/office/drawing/2014/main" id="{CE9D3899-7116-1657-8659-504D9EDAA1F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OSHA logo">
            <a:extLst>
              <a:ext uri="{FF2B5EF4-FFF2-40B4-BE49-F238E27FC236}">
                <a16:creationId xmlns:a16="http://schemas.microsoft.com/office/drawing/2014/main" id="{AD9FF904-90AA-C11D-4116-21D95AC6A23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1873412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C4A63-5AF2-3ECB-7D7C-6E585C2E5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73FDFA-A343-CC08-4446-6B5844D38218}"/>
              </a:ext>
            </a:extLst>
          </p:cNvPr>
          <p:cNvSpPr>
            <a:spLocks noGrp="1"/>
          </p:cNvSpPr>
          <p:nvPr>
            <p:ph type="title"/>
          </p:nvPr>
        </p:nvSpPr>
        <p:spPr>
          <a:xfrm>
            <a:off x="5723068" y="48126"/>
            <a:ext cx="6185647" cy="887789"/>
          </a:xfrm>
        </p:spPr>
        <p:txBody>
          <a:bodyPr anchor="ctr">
            <a:normAutofit/>
          </a:bodyPr>
          <a:lstStyle/>
          <a:p>
            <a:r>
              <a:rPr lang="en-US" sz="2400" dirty="0">
                <a:latin typeface="+mj-lt"/>
              </a:rPr>
              <a:t>Welcome to Module 3</a:t>
            </a:r>
          </a:p>
        </p:txBody>
      </p:sp>
      <p:sp>
        <p:nvSpPr>
          <p:cNvPr id="4" name="Text Placeholder">
            <a:extLst>
              <a:ext uri="{FF2B5EF4-FFF2-40B4-BE49-F238E27FC236}">
                <a16:creationId xmlns:a16="http://schemas.microsoft.com/office/drawing/2014/main" id="{A089B911-4F9C-C420-F078-3FB5B36587EA}"/>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In this module, we will discuss an ATV’s center of gravity and how it is affected by:</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Slopes and curves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Adding weight to the ATV</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Riding methods</a:t>
            </a:r>
          </a:p>
        </p:txBody>
      </p:sp>
      <p:sp>
        <p:nvSpPr>
          <p:cNvPr id="9" name="Course/Module Name" descr="Course name: Module name">
            <a:extLst>
              <a:ext uri="{FF2B5EF4-FFF2-40B4-BE49-F238E27FC236}">
                <a16:creationId xmlns:a16="http://schemas.microsoft.com/office/drawing/2014/main" id="{7913281E-2876-AE53-E783-02370A7A1429}"/>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center of gravity</a:t>
            </a:r>
          </a:p>
        </p:txBody>
      </p:sp>
      <p:pic>
        <p:nvPicPr>
          <p:cNvPr id="8" name="Picture 7" descr="Module 3&#10;">
            <a:extLst>
              <a:ext uri="{FF2B5EF4-FFF2-40B4-BE49-F238E27FC236}">
                <a16:creationId xmlns:a16="http://schemas.microsoft.com/office/drawing/2014/main" id="{7404E383-B823-5B3D-F622-167446474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pic>
        <p:nvPicPr>
          <p:cNvPr id="11" name="Picture 10">
            <a:extLst>
              <a:ext uri="{FF2B5EF4-FFF2-40B4-BE49-F238E27FC236}">
                <a16:creationId xmlns:a16="http://schemas.microsoft.com/office/drawing/2014/main" id="{14E681AF-DE48-1BA3-C0F5-70820BBD18D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9715"/>
            <a:ext cx="5478157" cy="5884503"/>
          </a:xfrm>
          <a:prstGeom prst="rect">
            <a:avLst/>
          </a:prstGeom>
        </p:spPr>
      </p:pic>
    </p:spTree>
    <p:extLst>
      <p:ext uri="{BB962C8B-B14F-4D97-AF65-F5344CB8AC3E}">
        <p14:creationId xmlns:p14="http://schemas.microsoft.com/office/powerpoint/2010/main" val="3257723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4124E-16A0-B5E6-6E2B-886EA611B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8A9354-5C48-B592-C778-FFEDF5B64E30}"/>
              </a:ext>
            </a:extLst>
          </p:cNvPr>
          <p:cNvSpPr>
            <a:spLocks noGrp="1"/>
          </p:cNvSpPr>
          <p:nvPr>
            <p:ph type="title"/>
          </p:nvPr>
        </p:nvSpPr>
        <p:spPr>
          <a:xfrm>
            <a:off x="5723068" y="48126"/>
            <a:ext cx="6185647" cy="887789"/>
          </a:xfrm>
        </p:spPr>
        <p:txBody>
          <a:bodyPr anchor="ctr">
            <a:normAutofit/>
          </a:bodyPr>
          <a:lstStyle/>
          <a:p>
            <a:r>
              <a:rPr lang="en-US" sz="2400" dirty="0">
                <a:latin typeface="+mj-lt"/>
              </a:rPr>
              <a:t>ATV’s Center of Gravity</a:t>
            </a:r>
          </a:p>
        </p:txBody>
      </p:sp>
      <p:sp>
        <p:nvSpPr>
          <p:cNvPr id="4" name="Text Placeholder">
            <a:extLst>
              <a:ext uri="{FF2B5EF4-FFF2-40B4-BE49-F238E27FC236}">
                <a16:creationId xmlns:a16="http://schemas.microsoft.com/office/drawing/2014/main" id="{155CE543-EE2A-BE8D-1BB5-7E574EFD05F9}"/>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Have you ever heard the term “center of gravity”? It’s the point in an object where it is balanced in all directions. Every object has a center of gravity. The earth’s center of gravity is at its center because it is round.</a:t>
            </a:r>
          </a:p>
          <a:p>
            <a:pPr marL="0" indent="0">
              <a:lnSpc>
                <a:spcPct val="110000"/>
              </a:lnSpc>
              <a:spcBef>
                <a:spcPts val="600"/>
              </a:spcBef>
              <a:spcAft>
                <a:spcPts val="600"/>
              </a:spcAft>
            </a:pPr>
            <a:r>
              <a:rPr lang="en-US" sz="1800" dirty="0">
                <a:latin typeface="+mn-lt"/>
              </a:rPr>
              <a:t>An ATV’s center of gravity is a little off-center. It’s about 6 inches above the center of the axle and about 6 inches rear of the halfway point between the axles.</a:t>
            </a:r>
          </a:p>
          <a:p>
            <a:pPr marL="0" indent="0">
              <a:lnSpc>
                <a:spcPct val="110000"/>
              </a:lnSpc>
              <a:spcBef>
                <a:spcPts val="600"/>
              </a:spcBef>
              <a:spcAft>
                <a:spcPts val="600"/>
              </a:spcAft>
            </a:pPr>
            <a:r>
              <a:rPr lang="en-US" sz="1800" dirty="0">
                <a:latin typeface="+mn-lt"/>
              </a:rPr>
              <a:t>It’s important to know about an ATV’s center of gravity because many things can make it shift. When an ATV’s center of gravity shifts, you need to take action to help counter that shift - this is called “active driving”. Let’s see how center of gravity shifts in an ATV in different situations.</a:t>
            </a:r>
          </a:p>
        </p:txBody>
      </p:sp>
      <p:sp>
        <p:nvSpPr>
          <p:cNvPr id="9" name="Course/Module Name" descr="Course name: Module name">
            <a:extLst>
              <a:ext uri="{FF2B5EF4-FFF2-40B4-BE49-F238E27FC236}">
                <a16:creationId xmlns:a16="http://schemas.microsoft.com/office/drawing/2014/main" id="{01E18105-7DD9-C4EF-A35C-FCAB2A8FCF0C}"/>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center of gravity</a:t>
            </a:r>
          </a:p>
        </p:txBody>
      </p:sp>
      <p:pic>
        <p:nvPicPr>
          <p:cNvPr id="8" name="Picture 7" descr="Module 3&#10;">
            <a:extLst>
              <a:ext uri="{FF2B5EF4-FFF2-40B4-BE49-F238E27FC236}">
                <a16:creationId xmlns:a16="http://schemas.microsoft.com/office/drawing/2014/main" id="{AD603FEF-EAC4-7B5A-8D48-E7547E9D3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pic>
        <p:nvPicPr>
          <p:cNvPr id="5" name="Picture 4" descr="Shows where the ATV's center of gravity is.">
            <a:extLst>
              <a:ext uri="{FF2B5EF4-FFF2-40B4-BE49-F238E27FC236}">
                <a16:creationId xmlns:a16="http://schemas.microsoft.com/office/drawing/2014/main" id="{70A31EF3-924E-E7FD-6F05-A20487B1F645}"/>
              </a:ext>
            </a:extLst>
          </p:cNvPr>
          <p:cNvPicPr>
            <a:picLocks noChangeAspect="1"/>
          </p:cNvPicPr>
          <p:nvPr/>
        </p:nvPicPr>
        <p:blipFill>
          <a:blip r:embed="rId4"/>
          <a:srcRect l="6778" t="3595" r="5097" b="44961"/>
          <a:stretch>
            <a:fillRect/>
          </a:stretch>
        </p:blipFill>
        <p:spPr>
          <a:xfrm>
            <a:off x="0" y="1194955"/>
            <a:ext cx="4998027" cy="3706223"/>
          </a:xfrm>
          <a:prstGeom prst="rect">
            <a:avLst/>
          </a:prstGeom>
        </p:spPr>
      </p:pic>
    </p:spTree>
    <p:extLst>
      <p:ext uri="{BB962C8B-B14F-4D97-AF65-F5344CB8AC3E}">
        <p14:creationId xmlns:p14="http://schemas.microsoft.com/office/powerpoint/2010/main" val="701198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A7B25-790E-CE1D-EAEA-4EFF8FDC58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8C4A4-1D8D-41C6-7793-9B957BF8F1B9}"/>
              </a:ext>
            </a:extLst>
          </p:cNvPr>
          <p:cNvSpPr>
            <a:spLocks noGrp="1"/>
          </p:cNvSpPr>
          <p:nvPr>
            <p:ph type="title"/>
          </p:nvPr>
        </p:nvSpPr>
        <p:spPr>
          <a:xfrm>
            <a:off x="5723068" y="48126"/>
            <a:ext cx="6185647" cy="887789"/>
          </a:xfrm>
        </p:spPr>
        <p:txBody>
          <a:bodyPr anchor="ctr">
            <a:normAutofit/>
          </a:bodyPr>
          <a:lstStyle/>
          <a:p>
            <a:r>
              <a:rPr lang="en-US" sz="2400" dirty="0">
                <a:latin typeface="+mj-lt"/>
              </a:rPr>
              <a:t>Course Goals</a:t>
            </a:r>
          </a:p>
        </p:txBody>
      </p:sp>
      <p:sp>
        <p:nvSpPr>
          <p:cNvPr id="4" name="Text Placeholder">
            <a:extLst>
              <a:ext uri="{FF2B5EF4-FFF2-40B4-BE49-F238E27FC236}">
                <a16:creationId xmlns:a16="http://schemas.microsoft.com/office/drawing/2014/main" id="{5C3A7C52-10DC-15F6-D2BA-DEACFCD02439}"/>
              </a:ext>
            </a:extLst>
          </p:cNvPr>
          <p:cNvSpPr>
            <a:spLocks noGrp="1"/>
          </p:cNvSpPr>
          <p:nvPr>
            <p:ph type="body" idx="2"/>
          </p:nvPr>
        </p:nvSpPr>
        <p:spPr>
          <a:xfrm>
            <a:off x="5540188" y="991201"/>
            <a:ext cx="6517528" cy="4929451"/>
          </a:xfrm>
        </p:spPr>
        <p:txBody>
          <a:bodyPr>
            <a:normAutofit fontScale="92500" lnSpcReduction="10000"/>
          </a:bodyPr>
          <a:lstStyle/>
          <a:p>
            <a:pPr marL="0" indent="0">
              <a:lnSpc>
                <a:spcPct val="110000"/>
              </a:lnSpc>
            </a:pPr>
            <a:r>
              <a:rPr lang="en-US" sz="1800" dirty="0">
                <a:latin typeface="+mn-lt"/>
              </a:rPr>
              <a:t>During the ATV Safety training course, the following learning objectives will be covered: </a:t>
            </a:r>
          </a:p>
          <a:p>
            <a:pPr marL="285750" indent="-285750">
              <a:lnSpc>
                <a:spcPct val="110000"/>
              </a:lnSpc>
              <a:buFont typeface="Arial" panose="020B0604020202020204" pitchFamily="34" charset="0"/>
              <a:buChar char="•"/>
            </a:pPr>
            <a:r>
              <a:rPr lang="en-US" sz="1800" dirty="0">
                <a:latin typeface="+mn-lt"/>
              </a:rPr>
              <a:t>The importance of ATV safety and training</a:t>
            </a:r>
          </a:p>
          <a:p>
            <a:pPr marL="285750" indent="-285750">
              <a:lnSpc>
                <a:spcPct val="110000"/>
              </a:lnSpc>
              <a:buFont typeface="Arial" panose="020B0604020202020204" pitchFamily="34" charset="0"/>
              <a:buChar char="•"/>
            </a:pPr>
            <a:r>
              <a:rPr lang="en-US" sz="1800" dirty="0">
                <a:latin typeface="+mn-lt"/>
              </a:rPr>
              <a:t>Inspecting the ATV</a:t>
            </a:r>
          </a:p>
          <a:p>
            <a:pPr marL="285750" indent="-285750">
              <a:lnSpc>
                <a:spcPct val="110000"/>
              </a:lnSpc>
              <a:buFont typeface="Arial" panose="020B0604020202020204" pitchFamily="34" charset="0"/>
              <a:buChar char="•"/>
            </a:pPr>
            <a:r>
              <a:rPr lang="en-US" sz="1800" dirty="0">
                <a:latin typeface="+mn-lt"/>
              </a:rPr>
              <a:t>Best practices for specific situations and terrains</a:t>
            </a:r>
          </a:p>
          <a:p>
            <a:pPr marL="0" indent="0">
              <a:lnSpc>
                <a:spcPct val="110000"/>
              </a:lnSpc>
            </a:pPr>
            <a:r>
              <a:rPr lang="en-US" sz="1800" dirty="0">
                <a:latin typeface="+mn-lt"/>
              </a:rPr>
              <a:t>This course is designed to help you learn best practices while operating an ATV. It does not replace a certified training program; we recommend that you also take an ATV training course from a professional or certified trainer. In addition, we recommend that you:</a:t>
            </a:r>
          </a:p>
          <a:p>
            <a:pPr marL="285750" indent="-285750">
              <a:lnSpc>
                <a:spcPct val="110000"/>
              </a:lnSpc>
              <a:buFont typeface="Arial" panose="020B0604020202020204" pitchFamily="34" charset="0"/>
              <a:buChar char="•"/>
            </a:pPr>
            <a:r>
              <a:rPr lang="en-US" sz="1800" dirty="0">
                <a:latin typeface="+mn-lt"/>
              </a:rPr>
              <a:t>Train for all conditions</a:t>
            </a:r>
          </a:p>
          <a:p>
            <a:pPr marL="285750" indent="-285750">
              <a:lnSpc>
                <a:spcPct val="110000"/>
              </a:lnSpc>
              <a:buFont typeface="Arial" panose="020B0604020202020204" pitchFamily="34" charset="0"/>
              <a:buChar char="•"/>
            </a:pPr>
            <a:r>
              <a:rPr lang="en-US" sz="1800" dirty="0">
                <a:latin typeface="+mn-lt"/>
              </a:rPr>
              <a:t>Practice often and adequately </a:t>
            </a:r>
          </a:p>
          <a:p>
            <a:pPr marL="285750" indent="-285750">
              <a:lnSpc>
                <a:spcPct val="110000"/>
              </a:lnSpc>
              <a:buFont typeface="Arial" panose="020B0604020202020204" pitchFamily="34" charset="0"/>
              <a:buChar char="•"/>
            </a:pPr>
            <a:r>
              <a:rPr lang="en-US" sz="1800" dirty="0">
                <a:latin typeface="+mn-lt"/>
              </a:rPr>
              <a:t>Practice under safe conditions (This means on normal terrain, away from other vehicles and people, and under supervision.)</a:t>
            </a:r>
          </a:p>
        </p:txBody>
      </p:sp>
      <p:sp>
        <p:nvSpPr>
          <p:cNvPr id="9" name="Course/Module Name" descr="Course name: Module name">
            <a:extLst>
              <a:ext uri="{FF2B5EF4-FFF2-40B4-BE49-F238E27FC236}">
                <a16:creationId xmlns:a16="http://schemas.microsoft.com/office/drawing/2014/main" id="{D18BE552-9CC6-F084-6F1B-7E5D1B8EBDD8}"/>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introduction</a:t>
            </a:r>
          </a:p>
        </p:txBody>
      </p:sp>
      <p:pic>
        <p:nvPicPr>
          <p:cNvPr id="3" name="Picture 2" descr="Module 1">
            <a:extLst>
              <a:ext uri="{FF2B5EF4-FFF2-40B4-BE49-F238E27FC236}">
                <a16:creationId xmlns:a16="http://schemas.microsoft.com/office/drawing/2014/main" id="{DD32F169-4D64-3168-B5E6-1D36D1F35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pic>
        <p:nvPicPr>
          <p:cNvPr id="7" name="Picture 6">
            <a:extLst>
              <a:ext uri="{FF2B5EF4-FFF2-40B4-BE49-F238E27FC236}">
                <a16:creationId xmlns:a16="http://schemas.microsoft.com/office/drawing/2014/main" id="{5920A5E5-9F6C-6940-46BF-AC5F0B82C1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700" y="12700"/>
            <a:ext cx="5452003" cy="5856409"/>
          </a:xfrm>
          <a:prstGeom prst="rect">
            <a:avLst/>
          </a:prstGeom>
        </p:spPr>
      </p:pic>
    </p:spTree>
    <p:extLst>
      <p:ext uri="{BB962C8B-B14F-4D97-AF65-F5344CB8AC3E}">
        <p14:creationId xmlns:p14="http://schemas.microsoft.com/office/powerpoint/2010/main" val="2782703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27FFF-0B63-CB18-B92C-F7461E0015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15C4B-17A0-1FCC-7E4B-39EC718E7DD8}"/>
              </a:ext>
            </a:extLst>
          </p:cNvPr>
          <p:cNvSpPr>
            <a:spLocks noGrp="1"/>
          </p:cNvSpPr>
          <p:nvPr>
            <p:ph type="title"/>
          </p:nvPr>
        </p:nvSpPr>
        <p:spPr>
          <a:xfrm>
            <a:off x="5723068" y="48126"/>
            <a:ext cx="6185647" cy="887789"/>
          </a:xfrm>
        </p:spPr>
        <p:txBody>
          <a:bodyPr anchor="ctr">
            <a:normAutofit/>
          </a:bodyPr>
          <a:lstStyle/>
          <a:p>
            <a:r>
              <a:rPr lang="en-US" sz="2400" dirty="0">
                <a:latin typeface="+mj-lt"/>
              </a:rPr>
              <a:t>Adding Weight</a:t>
            </a:r>
          </a:p>
        </p:txBody>
      </p:sp>
      <p:sp>
        <p:nvSpPr>
          <p:cNvPr id="4" name="Text Placeholder">
            <a:extLst>
              <a:ext uri="{FF2B5EF4-FFF2-40B4-BE49-F238E27FC236}">
                <a16:creationId xmlns:a16="http://schemas.microsoft.com/office/drawing/2014/main" id="{40E1260F-CE39-ADC6-F64C-62AB36E396E4}"/>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As weight is added to an ATV, the center of gravity shifts.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When a rider sits on an ATV, the center of gravity shifts up.</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When a load is added to an ATV, the center of gravity shifts up and toward the load.</a:t>
            </a:r>
          </a:p>
        </p:txBody>
      </p:sp>
      <p:sp>
        <p:nvSpPr>
          <p:cNvPr id="9" name="Course/Module Name" descr="Course name: Module name">
            <a:extLst>
              <a:ext uri="{FF2B5EF4-FFF2-40B4-BE49-F238E27FC236}">
                <a16:creationId xmlns:a16="http://schemas.microsoft.com/office/drawing/2014/main" id="{4C318ACA-FA77-0DBC-AA98-B36E43F16E63}"/>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center of gravity</a:t>
            </a:r>
          </a:p>
        </p:txBody>
      </p:sp>
      <p:pic>
        <p:nvPicPr>
          <p:cNvPr id="8" name="Picture 7" descr="Module 3&#10;">
            <a:extLst>
              <a:ext uri="{FF2B5EF4-FFF2-40B4-BE49-F238E27FC236}">
                <a16:creationId xmlns:a16="http://schemas.microsoft.com/office/drawing/2014/main" id="{F50F65DF-B052-3832-C3E9-050246ED4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pic>
        <p:nvPicPr>
          <p:cNvPr id="5" name="Picture 4" descr="Shows where the ATV's center of gravity shifts when weight is added to the front and going downhill.">
            <a:extLst>
              <a:ext uri="{FF2B5EF4-FFF2-40B4-BE49-F238E27FC236}">
                <a16:creationId xmlns:a16="http://schemas.microsoft.com/office/drawing/2014/main" id="{AAA4D3B6-2E44-D091-9D78-382E5C989CE7}"/>
              </a:ext>
            </a:extLst>
          </p:cNvPr>
          <p:cNvPicPr>
            <a:picLocks noChangeAspect="1"/>
          </p:cNvPicPr>
          <p:nvPr/>
        </p:nvPicPr>
        <p:blipFill>
          <a:blip r:embed="rId4"/>
          <a:stretch>
            <a:fillRect/>
          </a:stretch>
        </p:blipFill>
        <p:spPr>
          <a:xfrm>
            <a:off x="0" y="0"/>
            <a:ext cx="5271988" cy="5894218"/>
          </a:xfrm>
          <a:prstGeom prst="rect">
            <a:avLst/>
          </a:prstGeom>
        </p:spPr>
      </p:pic>
    </p:spTree>
    <p:extLst>
      <p:ext uri="{BB962C8B-B14F-4D97-AF65-F5344CB8AC3E}">
        <p14:creationId xmlns:p14="http://schemas.microsoft.com/office/powerpoint/2010/main" val="1353096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7D291-8434-36F5-7844-0A88A6621A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5A627F-EDEB-7E8A-829E-77E2EB674F28}"/>
              </a:ext>
            </a:extLst>
          </p:cNvPr>
          <p:cNvSpPr>
            <a:spLocks noGrp="1"/>
          </p:cNvSpPr>
          <p:nvPr>
            <p:ph type="title"/>
          </p:nvPr>
        </p:nvSpPr>
        <p:spPr>
          <a:xfrm>
            <a:off x="5723068" y="48126"/>
            <a:ext cx="6185647" cy="887789"/>
          </a:xfrm>
        </p:spPr>
        <p:txBody>
          <a:bodyPr anchor="ctr">
            <a:normAutofit/>
          </a:bodyPr>
          <a:lstStyle/>
          <a:p>
            <a:r>
              <a:rPr lang="en-US" sz="2400" dirty="0">
                <a:latin typeface="+mj-lt"/>
              </a:rPr>
              <a:t>Riding on Slopes</a:t>
            </a:r>
          </a:p>
        </p:txBody>
      </p:sp>
      <p:sp>
        <p:nvSpPr>
          <p:cNvPr id="4" name="Text Placeholder">
            <a:extLst>
              <a:ext uri="{FF2B5EF4-FFF2-40B4-BE49-F238E27FC236}">
                <a16:creationId xmlns:a16="http://schemas.microsoft.com/office/drawing/2014/main" id="{0E57E191-EA5E-85EC-1C46-30F36DF5D68F}"/>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On slopes, an ATV’s center of gravity shifts dangerously close to the tipping point.</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While driving downhill, it shifts to the front of the ATV.</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While driving uphill, it shifts to the back.</a:t>
            </a:r>
          </a:p>
        </p:txBody>
      </p:sp>
      <p:sp>
        <p:nvSpPr>
          <p:cNvPr id="9" name="Course/Module Name" descr="Course name: Module name">
            <a:extLst>
              <a:ext uri="{FF2B5EF4-FFF2-40B4-BE49-F238E27FC236}">
                <a16:creationId xmlns:a16="http://schemas.microsoft.com/office/drawing/2014/main" id="{532940C8-EAE0-6F36-050D-930593F5F158}"/>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center of gravity</a:t>
            </a:r>
          </a:p>
        </p:txBody>
      </p:sp>
      <p:pic>
        <p:nvPicPr>
          <p:cNvPr id="8" name="Picture 7" descr="Module 3&#10;">
            <a:extLst>
              <a:ext uri="{FF2B5EF4-FFF2-40B4-BE49-F238E27FC236}">
                <a16:creationId xmlns:a16="http://schemas.microsoft.com/office/drawing/2014/main" id="{649ED401-0B59-16AF-D830-18A911E3F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pic>
        <p:nvPicPr>
          <p:cNvPr id="5" name="Picture 4" descr="Shows where the ATV's center of gravity shifts when going downhill and uphill.">
            <a:extLst>
              <a:ext uri="{FF2B5EF4-FFF2-40B4-BE49-F238E27FC236}">
                <a16:creationId xmlns:a16="http://schemas.microsoft.com/office/drawing/2014/main" id="{FCF2DCEE-8A77-36BC-7507-9533D6640DAA}"/>
              </a:ext>
            </a:extLst>
          </p:cNvPr>
          <p:cNvPicPr>
            <a:picLocks noChangeAspect="1"/>
          </p:cNvPicPr>
          <p:nvPr/>
        </p:nvPicPr>
        <p:blipFill>
          <a:blip r:embed="rId4"/>
          <a:stretch>
            <a:fillRect/>
          </a:stretch>
        </p:blipFill>
        <p:spPr>
          <a:xfrm>
            <a:off x="20781" y="89689"/>
            <a:ext cx="5217517" cy="5604529"/>
          </a:xfrm>
          <a:prstGeom prst="rect">
            <a:avLst/>
          </a:prstGeom>
        </p:spPr>
      </p:pic>
    </p:spTree>
    <p:extLst>
      <p:ext uri="{BB962C8B-B14F-4D97-AF65-F5344CB8AC3E}">
        <p14:creationId xmlns:p14="http://schemas.microsoft.com/office/powerpoint/2010/main" val="1831134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82F15-45BD-B697-A601-8E472B79F7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DD2683-913A-E943-F628-B02F17E58E6D}"/>
              </a:ext>
            </a:extLst>
          </p:cNvPr>
          <p:cNvSpPr>
            <a:spLocks noGrp="1"/>
          </p:cNvSpPr>
          <p:nvPr>
            <p:ph type="title"/>
          </p:nvPr>
        </p:nvSpPr>
        <p:spPr>
          <a:xfrm>
            <a:off x="5723068" y="48126"/>
            <a:ext cx="6185647" cy="887789"/>
          </a:xfrm>
        </p:spPr>
        <p:txBody>
          <a:bodyPr anchor="ctr">
            <a:normAutofit/>
          </a:bodyPr>
          <a:lstStyle/>
          <a:p>
            <a:r>
              <a:rPr lang="en-US" sz="2400" dirty="0">
                <a:latin typeface="+mj-lt"/>
              </a:rPr>
              <a:t>Riding on Side-hills</a:t>
            </a:r>
          </a:p>
        </p:txBody>
      </p:sp>
      <p:sp>
        <p:nvSpPr>
          <p:cNvPr id="4" name="Text Placeholder">
            <a:extLst>
              <a:ext uri="{FF2B5EF4-FFF2-40B4-BE49-F238E27FC236}">
                <a16:creationId xmlns:a16="http://schemas.microsoft.com/office/drawing/2014/main" id="{4E267637-6045-6511-BA14-147E3916FB16}"/>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On side-hills, the center of gravity shifts toward the downhill side of the ATV.</a:t>
            </a:r>
          </a:p>
        </p:txBody>
      </p:sp>
      <p:sp>
        <p:nvSpPr>
          <p:cNvPr id="9" name="Course/Module Name" descr="Course name: Module name">
            <a:extLst>
              <a:ext uri="{FF2B5EF4-FFF2-40B4-BE49-F238E27FC236}">
                <a16:creationId xmlns:a16="http://schemas.microsoft.com/office/drawing/2014/main" id="{D33EC5F8-1F16-F7DC-1C74-C75A30922796}"/>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center of gravity</a:t>
            </a:r>
          </a:p>
        </p:txBody>
      </p:sp>
      <p:pic>
        <p:nvPicPr>
          <p:cNvPr id="8" name="Picture 7" descr="Module 3&#10;">
            <a:extLst>
              <a:ext uri="{FF2B5EF4-FFF2-40B4-BE49-F238E27FC236}">
                <a16:creationId xmlns:a16="http://schemas.microsoft.com/office/drawing/2014/main" id="{F335076C-5D0E-CE01-F0C7-43A908B29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pic>
        <p:nvPicPr>
          <p:cNvPr id="5" name="Picture 4" descr="Shows where the ATV's center of gravity shifts when on a side-hill">
            <a:extLst>
              <a:ext uri="{FF2B5EF4-FFF2-40B4-BE49-F238E27FC236}">
                <a16:creationId xmlns:a16="http://schemas.microsoft.com/office/drawing/2014/main" id="{4B3F716B-4DE2-9C6F-B0A4-167A75FFEC00}"/>
              </a:ext>
            </a:extLst>
          </p:cNvPr>
          <p:cNvPicPr>
            <a:picLocks noChangeAspect="1"/>
          </p:cNvPicPr>
          <p:nvPr/>
        </p:nvPicPr>
        <p:blipFill>
          <a:blip r:embed="rId4"/>
          <a:stretch>
            <a:fillRect/>
          </a:stretch>
        </p:blipFill>
        <p:spPr>
          <a:xfrm>
            <a:off x="-1" y="9714"/>
            <a:ext cx="5091545" cy="5785337"/>
          </a:xfrm>
          <a:prstGeom prst="rect">
            <a:avLst/>
          </a:prstGeom>
        </p:spPr>
      </p:pic>
    </p:spTree>
    <p:extLst>
      <p:ext uri="{BB962C8B-B14F-4D97-AF65-F5344CB8AC3E}">
        <p14:creationId xmlns:p14="http://schemas.microsoft.com/office/powerpoint/2010/main" val="2720820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EE25C-AE13-86C6-8A35-9D0E229520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7F42A-1F92-AB41-97F8-0494499B8FC0}"/>
              </a:ext>
            </a:extLst>
          </p:cNvPr>
          <p:cNvSpPr>
            <a:spLocks noGrp="1"/>
          </p:cNvSpPr>
          <p:nvPr>
            <p:ph type="title"/>
          </p:nvPr>
        </p:nvSpPr>
        <p:spPr>
          <a:xfrm>
            <a:off x="5723068" y="48126"/>
            <a:ext cx="6185647" cy="887789"/>
          </a:xfrm>
        </p:spPr>
        <p:txBody>
          <a:bodyPr anchor="ctr">
            <a:normAutofit/>
          </a:bodyPr>
          <a:lstStyle/>
          <a:p>
            <a:r>
              <a:rPr lang="en-US" sz="2400" dirty="0">
                <a:latin typeface="+mj-lt"/>
              </a:rPr>
              <a:t>Riding around Curves</a:t>
            </a:r>
          </a:p>
        </p:txBody>
      </p:sp>
      <p:sp>
        <p:nvSpPr>
          <p:cNvPr id="4" name="Text Placeholder">
            <a:extLst>
              <a:ext uri="{FF2B5EF4-FFF2-40B4-BE49-F238E27FC236}">
                <a16:creationId xmlns:a16="http://schemas.microsoft.com/office/drawing/2014/main" id="{FAB26CCF-9A1C-3FA1-BEDE-AA28401C2D6A}"/>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On curves, the center of gravity shifts to the outside of the curve.</a:t>
            </a:r>
          </a:p>
          <a:p>
            <a:pPr marL="0" indent="0">
              <a:lnSpc>
                <a:spcPct val="110000"/>
              </a:lnSpc>
              <a:spcBef>
                <a:spcPts val="600"/>
              </a:spcBef>
              <a:spcAft>
                <a:spcPts val="600"/>
              </a:spcAft>
            </a:pPr>
            <a:r>
              <a:rPr lang="en-US" sz="1800" dirty="0">
                <a:latin typeface="+mn-lt"/>
              </a:rPr>
              <a:t>Imagine you are riding on rough terrain, the ATV is constantly tilting in one direction or another, as you go uphill, downhill, across hills, and around curves. Shifts occur even as you drive across ruts, rocks, or fallen branches. That’s a lot of shifts in center of gravity.</a:t>
            </a:r>
          </a:p>
        </p:txBody>
      </p:sp>
      <p:sp>
        <p:nvSpPr>
          <p:cNvPr id="9" name="Course/Module Name" descr="Course name: Module name">
            <a:extLst>
              <a:ext uri="{FF2B5EF4-FFF2-40B4-BE49-F238E27FC236}">
                <a16:creationId xmlns:a16="http://schemas.microsoft.com/office/drawing/2014/main" id="{6FF7FD61-2A3E-D1A5-1A9C-DA3D78A0CA34}"/>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center of gravity</a:t>
            </a:r>
          </a:p>
        </p:txBody>
      </p:sp>
      <p:pic>
        <p:nvPicPr>
          <p:cNvPr id="8" name="Picture 7" descr="Module 3&#10;">
            <a:extLst>
              <a:ext uri="{FF2B5EF4-FFF2-40B4-BE49-F238E27FC236}">
                <a16:creationId xmlns:a16="http://schemas.microsoft.com/office/drawing/2014/main" id="{9C969136-C2B4-322C-DDE7-C01B4E579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pic>
        <p:nvPicPr>
          <p:cNvPr id="5" name="Picture 4" descr="Shows where the ATV's center of gravity shifts when turning curves">
            <a:extLst>
              <a:ext uri="{FF2B5EF4-FFF2-40B4-BE49-F238E27FC236}">
                <a16:creationId xmlns:a16="http://schemas.microsoft.com/office/drawing/2014/main" id="{D2E58447-01C1-CF38-2761-B6992608B107}"/>
              </a:ext>
            </a:extLst>
          </p:cNvPr>
          <p:cNvPicPr>
            <a:picLocks noChangeAspect="1"/>
          </p:cNvPicPr>
          <p:nvPr/>
        </p:nvPicPr>
        <p:blipFill>
          <a:blip r:embed="rId4"/>
          <a:stretch>
            <a:fillRect/>
          </a:stretch>
        </p:blipFill>
        <p:spPr>
          <a:xfrm>
            <a:off x="19982" y="48125"/>
            <a:ext cx="5385921" cy="5795843"/>
          </a:xfrm>
          <a:prstGeom prst="rect">
            <a:avLst/>
          </a:prstGeom>
        </p:spPr>
      </p:pic>
    </p:spTree>
    <p:extLst>
      <p:ext uri="{BB962C8B-B14F-4D97-AF65-F5344CB8AC3E}">
        <p14:creationId xmlns:p14="http://schemas.microsoft.com/office/powerpoint/2010/main" val="3360189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D8F1C-3015-1063-94A2-2E1495E7A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5DA918-D1C7-9AFF-9DD3-452CCC4E62E2}"/>
              </a:ext>
            </a:extLst>
          </p:cNvPr>
          <p:cNvSpPr>
            <a:spLocks noGrp="1"/>
          </p:cNvSpPr>
          <p:nvPr>
            <p:ph type="title"/>
          </p:nvPr>
        </p:nvSpPr>
        <p:spPr>
          <a:xfrm>
            <a:off x="5723068" y="48126"/>
            <a:ext cx="6185647" cy="887789"/>
          </a:xfrm>
        </p:spPr>
        <p:txBody>
          <a:bodyPr anchor="ctr">
            <a:normAutofit/>
          </a:bodyPr>
          <a:lstStyle/>
          <a:p>
            <a:r>
              <a:rPr lang="en-US" sz="2400" dirty="0">
                <a:latin typeface="+mj-lt"/>
              </a:rPr>
              <a:t>Riding Downhill</a:t>
            </a:r>
          </a:p>
        </p:txBody>
      </p:sp>
      <p:sp>
        <p:nvSpPr>
          <p:cNvPr id="4" name="Text Placeholder">
            <a:extLst>
              <a:ext uri="{FF2B5EF4-FFF2-40B4-BE49-F238E27FC236}">
                <a16:creationId xmlns:a16="http://schemas.microsoft.com/office/drawing/2014/main" id="{64C72D10-8B6D-10BC-C2C3-FA1225F1E826}"/>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As you drive down a hill, the center of gravity on the ATV will shift forward. If you don’t take any action, you put yourself in danger of flipping forward. </a:t>
            </a:r>
          </a:p>
          <a:p>
            <a:pPr marL="0" indent="0">
              <a:lnSpc>
                <a:spcPct val="110000"/>
              </a:lnSpc>
              <a:spcBef>
                <a:spcPts val="600"/>
              </a:spcBef>
              <a:spcAft>
                <a:spcPts val="600"/>
              </a:spcAft>
            </a:pPr>
            <a:r>
              <a:rPr lang="en-US" sz="1800" dirty="0">
                <a:latin typeface="+mn-lt"/>
              </a:rPr>
              <a:t>View the video in the next slide to see what you can do to make driving downhill safer, including:</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Slide back in the seat and sit up</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Move your load to the back</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Use the ATV’s low gears</a:t>
            </a:r>
          </a:p>
        </p:txBody>
      </p:sp>
      <p:sp>
        <p:nvSpPr>
          <p:cNvPr id="9" name="Course/Module Name" descr="Course name: Module name">
            <a:extLst>
              <a:ext uri="{FF2B5EF4-FFF2-40B4-BE49-F238E27FC236}">
                <a16:creationId xmlns:a16="http://schemas.microsoft.com/office/drawing/2014/main" id="{2D6D1673-EE1C-6FB7-71A6-1B325CBEA18D}"/>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center of gravity</a:t>
            </a:r>
          </a:p>
        </p:txBody>
      </p:sp>
      <p:pic>
        <p:nvPicPr>
          <p:cNvPr id="8" name="Picture 7" descr="Module 3&#10;">
            <a:extLst>
              <a:ext uri="{FF2B5EF4-FFF2-40B4-BE49-F238E27FC236}">
                <a16:creationId xmlns:a16="http://schemas.microsoft.com/office/drawing/2014/main" id="{2E76CB93-878A-F3CC-86DA-943EBB55A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pic>
        <p:nvPicPr>
          <p:cNvPr id="5" name="Picture 4" descr="Shows where the ATV's center of gravity shifts when going downhill">
            <a:extLst>
              <a:ext uri="{FF2B5EF4-FFF2-40B4-BE49-F238E27FC236}">
                <a16:creationId xmlns:a16="http://schemas.microsoft.com/office/drawing/2014/main" id="{8D89DD0E-F4FC-02C9-A1AE-C8B5491F73F0}"/>
              </a:ext>
            </a:extLst>
          </p:cNvPr>
          <p:cNvPicPr>
            <a:picLocks noChangeAspect="1"/>
          </p:cNvPicPr>
          <p:nvPr/>
        </p:nvPicPr>
        <p:blipFill>
          <a:blip r:embed="rId4"/>
          <a:stretch>
            <a:fillRect/>
          </a:stretch>
        </p:blipFill>
        <p:spPr>
          <a:xfrm>
            <a:off x="0" y="92842"/>
            <a:ext cx="5528920" cy="5635701"/>
          </a:xfrm>
          <a:prstGeom prst="rect">
            <a:avLst/>
          </a:prstGeom>
        </p:spPr>
      </p:pic>
    </p:spTree>
    <p:extLst>
      <p:ext uri="{BB962C8B-B14F-4D97-AF65-F5344CB8AC3E}">
        <p14:creationId xmlns:p14="http://schemas.microsoft.com/office/powerpoint/2010/main" val="2522306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AE6215F4-5D52-8EB3-7444-96E34F3AD85E}"/>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67D8D407-51DC-A612-40FC-E94A230802DF}"/>
              </a:ext>
              <a:ext uri="{C183D7F6-B498-43B3-948B-1728B52AA6E4}">
                <adec:decorative xmlns:adec="http://schemas.microsoft.com/office/drawing/2017/decorative" val="0"/>
              </a:ext>
            </a:extLst>
          </p:cNvPr>
          <p:cNvSpPr/>
          <p:nvPr/>
        </p:nvSpPr>
        <p:spPr>
          <a:xfrm>
            <a:off x="0" y="28234"/>
            <a:ext cx="12192000" cy="5886456"/>
          </a:xfrm>
          <a:prstGeom prst="rect">
            <a:avLst/>
          </a:prstGeom>
          <a:solidFill>
            <a:srgbClr val="2929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DFEFE"/>
                </a:solidFill>
                <a:hlinkClick r:id="rId3"/>
              </a:rPr>
              <a:t>Video: Going Downhill</a:t>
            </a:r>
            <a:endParaRPr lang="en-US" sz="4400" dirty="0">
              <a:solidFill>
                <a:srgbClr val="FDFEFE"/>
              </a:solidFill>
            </a:endParaRPr>
          </a:p>
        </p:txBody>
      </p:sp>
      <p:sp>
        <p:nvSpPr>
          <p:cNvPr id="7" name="Course Title/Module title" descr="Course name: Module name">
            <a:extLst>
              <a:ext uri="{FF2B5EF4-FFF2-40B4-BE49-F238E27FC236}">
                <a16:creationId xmlns:a16="http://schemas.microsoft.com/office/drawing/2014/main" id="{B2E96874-0AF8-A6C8-D410-59CC6080D8DC}"/>
              </a:ext>
            </a:extLst>
          </p:cNvPr>
          <p:cNvSpPr txBox="1"/>
          <p:nvPr/>
        </p:nvSpPr>
        <p:spPr>
          <a:xfrm>
            <a:off x="0" y="5903933"/>
            <a:ext cx="12192000" cy="954067"/>
          </a:xfrm>
          <a:prstGeom prst="rect">
            <a:avLst/>
          </a:prstGeom>
          <a:solidFill>
            <a:srgbClr val="365E5C"/>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bg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bg1"/>
                </a:solidFill>
                <a:latin typeface="Verdana"/>
                <a:ea typeface="Verdana"/>
                <a:cs typeface="Verdana"/>
                <a:sym typeface="Verdana"/>
              </a:rPr>
              <a:t>introduction</a:t>
            </a:r>
            <a:endParaRPr lang="en-US" sz="2800" b="1" i="1" u="none" strike="noStrike" cap="none" dirty="0">
              <a:solidFill>
                <a:schemeClr val="bg1"/>
              </a:solidFill>
              <a:latin typeface="Verdana"/>
              <a:ea typeface="Verdana"/>
              <a:sym typeface="Verdana"/>
            </a:endParaRPr>
          </a:p>
        </p:txBody>
      </p:sp>
      <p:pic>
        <p:nvPicPr>
          <p:cNvPr id="2" name="Picture 1" descr="Module 3&#10;">
            <a:extLst>
              <a:ext uri="{FF2B5EF4-FFF2-40B4-BE49-F238E27FC236}">
                <a16:creationId xmlns:a16="http://schemas.microsoft.com/office/drawing/2014/main" id="{9C6B222B-CC12-C481-060F-5D19E4187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4081635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E5F33-C35F-53D3-FC45-82C538B20E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50E6F5-EC91-B765-FEED-7B4BA2EC5119}"/>
              </a:ext>
            </a:extLst>
          </p:cNvPr>
          <p:cNvSpPr>
            <a:spLocks noGrp="1"/>
          </p:cNvSpPr>
          <p:nvPr>
            <p:ph type="title"/>
          </p:nvPr>
        </p:nvSpPr>
        <p:spPr>
          <a:xfrm>
            <a:off x="5723068" y="48126"/>
            <a:ext cx="6185647" cy="887789"/>
          </a:xfrm>
        </p:spPr>
        <p:txBody>
          <a:bodyPr anchor="ctr">
            <a:normAutofit/>
          </a:bodyPr>
          <a:lstStyle/>
          <a:p>
            <a:r>
              <a:rPr lang="en-US" sz="2400" dirty="0">
                <a:latin typeface="+mj-lt"/>
              </a:rPr>
              <a:t>Riding Uphill</a:t>
            </a:r>
          </a:p>
        </p:txBody>
      </p:sp>
      <p:sp>
        <p:nvSpPr>
          <p:cNvPr id="4" name="Text Placeholder">
            <a:extLst>
              <a:ext uri="{FF2B5EF4-FFF2-40B4-BE49-F238E27FC236}">
                <a16:creationId xmlns:a16="http://schemas.microsoft.com/office/drawing/2014/main" id="{D1600FD8-FF84-2BA3-4719-6A6EF32B5090}"/>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As you drive up a hill, the center of gravity on your ATV will shift backward. If you don’t take any action, you put yourself in danger of flipping backward.</a:t>
            </a:r>
          </a:p>
          <a:p>
            <a:pPr marL="0" indent="0">
              <a:lnSpc>
                <a:spcPct val="110000"/>
              </a:lnSpc>
              <a:spcBef>
                <a:spcPts val="600"/>
              </a:spcBef>
              <a:spcAft>
                <a:spcPts val="600"/>
              </a:spcAft>
            </a:pPr>
            <a:r>
              <a:rPr lang="en-US" sz="1800" dirty="0">
                <a:latin typeface="+mn-lt"/>
              </a:rPr>
              <a:t>Go to the next video for tips on driving uphill, including:</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Lean forward and crouch low</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Move your load to the front</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Climb the hill in low gear and keep the throttle steady</a:t>
            </a:r>
          </a:p>
        </p:txBody>
      </p:sp>
      <p:sp>
        <p:nvSpPr>
          <p:cNvPr id="9" name="Course/Module Name" descr="Course name: Module name">
            <a:extLst>
              <a:ext uri="{FF2B5EF4-FFF2-40B4-BE49-F238E27FC236}">
                <a16:creationId xmlns:a16="http://schemas.microsoft.com/office/drawing/2014/main" id="{B27A8E2F-6E6F-DD41-571D-F1EBB23F7651}"/>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center of gravity</a:t>
            </a:r>
          </a:p>
        </p:txBody>
      </p:sp>
      <p:pic>
        <p:nvPicPr>
          <p:cNvPr id="8" name="Picture 7" descr="Module 3&#10;">
            <a:extLst>
              <a:ext uri="{FF2B5EF4-FFF2-40B4-BE49-F238E27FC236}">
                <a16:creationId xmlns:a16="http://schemas.microsoft.com/office/drawing/2014/main" id="{D2D0B5A3-61B5-73EC-5726-A13166609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pic>
        <p:nvPicPr>
          <p:cNvPr id="5" name="Picture 4" descr="Shows where the ATV's center of gravity shifts when going uphill">
            <a:extLst>
              <a:ext uri="{FF2B5EF4-FFF2-40B4-BE49-F238E27FC236}">
                <a16:creationId xmlns:a16="http://schemas.microsoft.com/office/drawing/2014/main" id="{951F507E-E19B-FC18-3202-67DC12A424A4}"/>
              </a:ext>
            </a:extLst>
          </p:cNvPr>
          <p:cNvPicPr>
            <a:picLocks noChangeAspect="1"/>
          </p:cNvPicPr>
          <p:nvPr/>
        </p:nvPicPr>
        <p:blipFill>
          <a:blip r:embed="rId4"/>
          <a:stretch>
            <a:fillRect/>
          </a:stretch>
        </p:blipFill>
        <p:spPr>
          <a:xfrm>
            <a:off x="-31173" y="20106"/>
            <a:ext cx="5405904" cy="5842050"/>
          </a:xfrm>
          <a:prstGeom prst="rect">
            <a:avLst/>
          </a:prstGeom>
        </p:spPr>
      </p:pic>
    </p:spTree>
    <p:extLst>
      <p:ext uri="{BB962C8B-B14F-4D97-AF65-F5344CB8AC3E}">
        <p14:creationId xmlns:p14="http://schemas.microsoft.com/office/powerpoint/2010/main" val="3468231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A35A828F-DD5A-5342-CACA-C0EA194A20C1}"/>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5B914FD9-C618-6012-EFBB-86D3E827E78C}"/>
              </a:ext>
              <a:ext uri="{C183D7F6-B498-43B3-948B-1728B52AA6E4}">
                <adec:decorative xmlns:adec="http://schemas.microsoft.com/office/drawing/2017/decorative" val="0"/>
              </a:ext>
            </a:extLst>
          </p:cNvPr>
          <p:cNvSpPr/>
          <p:nvPr/>
        </p:nvSpPr>
        <p:spPr>
          <a:xfrm>
            <a:off x="0" y="28234"/>
            <a:ext cx="12192000" cy="5886456"/>
          </a:xfrm>
          <a:prstGeom prst="rect">
            <a:avLst/>
          </a:prstGeom>
          <a:solidFill>
            <a:srgbClr val="2929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DFEFE"/>
                </a:solidFill>
                <a:hlinkClick r:id="rId3"/>
              </a:rPr>
              <a:t>Video: Going Uphill</a:t>
            </a:r>
            <a:endParaRPr lang="en-US" sz="4400" dirty="0">
              <a:solidFill>
                <a:srgbClr val="FDFEFE"/>
              </a:solidFill>
            </a:endParaRPr>
          </a:p>
        </p:txBody>
      </p:sp>
      <p:sp>
        <p:nvSpPr>
          <p:cNvPr id="7" name="Course Title/Module title" descr="Course name: Module name">
            <a:extLst>
              <a:ext uri="{FF2B5EF4-FFF2-40B4-BE49-F238E27FC236}">
                <a16:creationId xmlns:a16="http://schemas.microsoft.com/office/drawing/2014/main" id="{14CAB424-7E5A-4C95-D542-5ED8803DA032}"/>
              </a:ext>
            </a:extLst>
          </p:cNvPr>
          <p:cNvSpPr txBox="1"/>
          <p:nvPr/>
        </p:nvSpPr>
        <p:spPr>
          <a:xfrm>
            <a:off x="0" y="5903933"/>
            <a:ext cx="12192000" cy="954067"/>
          </a:xfrm>
          <a:prstGeom prst="rect">
            <a:avLst/>
          </a:prstGeom>
          <a:solidFill>
            <a:srgbClr val="365E5C"/>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bg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bg1"/>
                </a:solidFill>
                <a:latin typeface="Verdana"/>
                <a:ea typeface="Verdana"/>
                <a:cs typeface="Verdana"/>
                <a:sym typeface="Verdana"/>
              </a:rPr>
              <a:t>introduction</a:t>
            </a:r>
            <a:endParaRPr lang="en-US" sz="2800" b="1" i="1" u="none" strike="noStrike" cap="none" dirty="0">
              <a:solidFill>
                <a:schemeClr val="bg1"/>
              </a:solidFill>
              <a:latin typeface="Verdana"/>
              <a:ea typeface="Verdana"/>
              <a:sym typeface="Verdana"/>
            </a:endParaRPr>
          </a:p>
        </p:txBody>
      </p:sp>
      <p:pic>
        <p:nvPicPr>
          <p:cNvPr id="2" name="Picture 1" descr="Module 3&#10;">
            <a:extLst>
              <a:ext uri="{FF2B5EF4-FFF2-40B4-BE49-F238E27FC236}">
                <a16:creationId xmlns:a16="http://schemas.microsoft.com/office/drawing/2014/main" id="{4FB97D4E-9742-5A58-2083-47D9F3C49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961532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E3EDB-0FA0-B8D0-3B70-D362E4617A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7BC65-DF6A-02D7-DA1A-DA9BCE4BFCD3}"/>
              </a:ext>
            </a:extLst>
          </p:cNvPr>
          <p:cNvSpPr>
            <a:spLocks noGrp="1"/>
          </p:cNvSpPr>
          <p:nvPr>
            <p:ph type="title"/>
          </p:nvPr>
        </p:nvSpPr>
        <p:spPr>
          <a:xfrm>
            <a:off x="5723068" y="48126"/>
            <a:ext cx="6185647" cy="887789"/>
          </a:xfrm>
        </p:spPr>
        <p:txBody>
          <a:bodyPr anchor="ctr">
            <a:normAutofit/>
          </a:bodyPr>
          <a:lstStyle/>
          <a:p>
            <a:r>
              <a:rPr lang="en-US" sz="2400" dirty="0">
                <a:latin typeface="+mj-lt"/>
              </a:rPr>
              <a:t>Steep Uphill Slopes</a:t>
            </a:r>
          </a:p>
        </p:txBody>
      </p:sp>
      <p:sp>
        <p:nvSpPr>
          <p:cNvPr id="4" name="Text Placeholder">
            <a:extLst>
              <a:ext uri="{FF2B5EF4-FFF2-40B4-BE49-F238E27FC236}">
                <a16:creationId xmlns:a16="http://schemas.microsoft.com/office/drawing/2014/main" id="{EBD320A8-6739-D1EA-4633-4260165810B1}"/>
              </a:ext>
            </a:extLst>
          </p:cNvPr>
          <p:cNvSpPr>
            <a:spLocks noGrp="1"/>
          </p:cNvSpPr>
          <p:nvPr>
            <p:ph type="body" idx="2"/>
          </p:nvPr>
        </p:nvSpPr>
        <p:spPr>
          <a:xfrm>
            <a:off x="5540188" y="991201"/>
            <a:ext cx="6517528" cy="4903017"/>
          </a:xfrm>
        </p:spPr>
        <p:txBody>
          <a:bodyPr>
            <a:normAutofit lnSpcReduction="10000"/>
          </a:bodyPr>
          <a:lstStyle/>
          <a:p>
            <a:pPr marL="0" indent="0">
              <a:lnSpc>
                <a:spcPct val="110000"/>
              </a:lnSpc>
              <a:spcBef>
                <a:spcPts val="600"/>
              </a:spcBef>
              <a:spcAft>
                <a:spcPts val="600"/>
              </a:spcAft>
            </a:pPr>
            <a:r>
              <a:rPr lang="en-US" sz="1800" dirty="0">
                <a:latin typeface="+mn-lt"/>
              </a:rPr>
              <a:t>Some hills are too steep for an ATV, but you may not realize that until you’ve started up. If this happens, and your ATV begins to slide or stall, lean further forward and apply the front brake first, then the rear brake. (Applying only the rear brake may cause your ATV to flip backward.)</a:t>
            </a:r>
          </a:p>
          <a:p>
            <a:pPr marL="0" indent="0">
              <a:lnSpc>
                <a:spcPct val="110000"/>
              </a:lnSpc>
              <a:spcBef>
                <a:spcPts val="600"/>
              </a:spcBef>
              <a:spcAft>
                <a:spcPts val="600"/>
              </a:spcAft>
            </a:pPr>
            <a:r>
              <a:rPr lang="en-US" sz="1800" dirty="0">
                <a:latin typeface="+mn-lt"/>
              </a:rPr>
              <a:t>If the ATV continues to slide, get off and stand clear! You are more important than the ATV.</a:t>
            </a:r>
          </a:p>
          <a:p>
            <a:pPr marL="0" indent="0">
              <a:lnSpc>
                <a:spcPct val="110000"/>
              </a:lnSpc>
              <a:spcBef>
                <a:spcPts val="600"/>
              </a:spcBef>
              <a:spcAft>
                <a:spcPts val="600"/>
              </a:spcAft>
            </a:pPr>
            <a:r>
              <a:rPr lang="en-US" sz="1800" dirty="0">
                <a:latin typeface="+mn-lt"/>
              </a:rPr>
              <a:t>If the brakes are holding:</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Step off the ATV while holding the brakes.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Stand clear of the tires, and put the parking brake on, then shut the engine off.</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Finally, chock the back tires with a rock or branch and go get help. You may need a winch to get the ATV to the top of the hill.</a:t>
            </a:r>
          </a:p>
        </p:txBody>
      </p:sp>
      <p:sp>
        <p:nvSpPr>
          <p:cNvPr id="9" name="Course/Module Name" descr="Course name: Module name">
            <a:extLst>
              <a:ext uri="{FF2B5EF4-FFF2-40B4-BE49-F238E27FC236}">
                <a16:creationId xmlns:a16="http://schemas.microsoft.com/office/drawing/2014/main" id="{0B073B24-97D4-B492-604C-FE95DE0C423D}"/>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center of gravity</a:t>
            </a:r>
          </a:p>
        </p:txBody>
      </p:sp>
      <p:pic>
        <p:nvPicPr>
          <p:cNvPr id="8" name="Picture 7" descr="Module 3&#10;">
            <a:extLst>
              <a:ext uri="{FF2B5EF4-FFF2-40B4-BE49-F238E27FC236}">
                <a16:creationId xmlns:a16="http://schemas.microsoft.com/office/drawing/2014/main" id="{3EBED706-A5E5-18BB-E0BC-4D92E1F49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pic>
        <p:nvPicPr>
          <p:cNvPr id="5" name="Picture 4">
            <a:extLst>
              <a:ext uri="{FF2B5EF4-FFF2-40B4-BE49-F238E27FC236}">
                <a16:creationId xmlns:a16="http://schemas.microsoft.com/office/drawing/2014/main" id="{4E173FB9-4061-6C40-E1EF-DF780FDB91C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2674"/>
            <a:ext cx="5475988" cy="5882173"/>
          </a:xfrm>
          <a:prstGeom prst="rect">
            <a:avLst/>
          </a:prstGeom>
        </p:spPr>
      </p:pic>
    </p:spTree>
    <p:extLst>
      <p:ext uri="{BB962C8B-B14F-4D97-AF65-F5344CB8AC3E}">
        <p14:creationId xmlns:p14="http://schemas.microsoft.com/office/powerpoint/2010/main" val="1365976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F719A-1A81-734F-858B-24031628C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B21AF9-94A2-77C4-F3A3-3FD6F4F19763}"/>
              </a:ext>
            </a:extLst>
          </p:cNvPr>
          <p:cNvSpPr>
            <a:spLocks noGrp="1"/>
          </p:cNvSpPr>
          <p:nvPr>
            <p:ph type="title"/>
          </p:nvPr>
        </p:nvSpPr>
        <p:spPr>
          <a:xfrm>
            <a:off x="5723068" y="48126"/>
            <a:ext cx="6185647" cy="887789"/>
          </a:xfrm>
        </p:spPr>
        <p:txBody>
          <a:bodyPr anchor="ctr">
            <a:normAutofit/>
          </a:bodyPr>
          <a:lstStyle/>
          <a:p>
            <a:r>
              <a:rPr lang="en-US" sz="2400" dirty="0">
                <a:latin typeface="+mj-lt"/>
              </a:rPr>
              <a:t>Option for Steep Slopes</a:t>
            </a:r>
          </a:p>
        </p:txBody>
      </p:sp>
      <p:sp>
        <p:nvSpPr>
          <p:cNvPr id="4" name="Text Placeholder">
            <a:extLst>
              <a:ext uri="{FF2B5EF4-FFF2-40B4-BE49-F238E27FC236}">
                <a16:creationId xmlns:a16="http://schemas.microsoft.com/office/drawing/2014/main" id="{89CA8E15-1E2D-1BAF-351C-6C546B491C77}"/>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If the hill is not too steep and you can do it safely, perform a K-Turn to drive back down the slope. Begin by standing next to the ATV while backing the ATV up. Then get on the ATV and drive it downhill.</a:t>
            </a:r>
          </a:p>
        </p:txBody>
      </p:sp>
      <p:sp>
        <p:nvSpPr>
          <p:cNvPr id="9" name="Course/Module Name" descr="Course name: Module name">
            <a:extLst>
              <a:ext uri="{FF2B5EF4-FFF2-40B4-BE49-F238E27FC236}">
                <a16:creationId xmlns:a16="http://schemas.microsoft.com/office/drawing/2014/main" id="{340E25F9-069B-7CD2-1F68-C005FFB4DAA8}"/>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center of gravity</a:t>
            </a:r>
          </a:p>
        </p:txBody>
      </p:sp>
      <p:pic>
        <p:nvPicPr>
          <p:cNvPr id="8" name="Picture 7" descr="Module 3&#10;">
            <a:extLst>
              <a:ext uri="{FF2B5EF4-FFF2-40B4-BE49-F238E27FC236}">
                <a16:creationId xmlns:a16="http://schemas.microsoft.com/office/drawing/2014/main" id="{C9DBE620-8075-4E5D-E55F-997DCE0E9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pic>
        <p:nvPicPr>
          <p:cNvPr id="5" name="Picture 4" descr="image shows k-turn">
            <a:extLst>
              <a:ext uri="{FF2B5EF4-FFF2-40B4-BE49-F238E27FC236}">
                <a16:creationId xmlns:a16="http://schemas.microsoft.com/office/drawing/2014/main" id="{F669D544-8827-7ADA-44C5-6C9C3A9801F4}"/>
              </a:ext>
            </a:extLst>
          </p:cNvPr>
          <p:cNvPicPr>
            <a:picLocks noChangeAspect="1"/>
          </p:cNvPicPr>
          <p:nvPr/>
        </p:nvPicPr>
        <p:blipFill>
          <a:blip r:embed="rId4"/>
          <a:stretch>
            <a:fillRect/>
          </a:stretch>
        </p:blipFill>
        <p:spPr>
          <a:xfrm>
            <a:off x="0" y="9715"/>
            <a:ext cx="5405904" cy="5806890"/>
          </a:xfrm>
          <a:prstGeom prst="rect">
            <a:avLst/>
          </a:prstGeom>
        </p:spPr>
      </p:pic>
    </p:spTree>
    <p:extLst>
      <p:ext uri="{BB962C8B-B14F-4D97-AF65-F5344CB8AC3E}">
        <p14:creationId xmlns:p14="http://schemas.microsoft.com/office/powerpoint/2010/main" val="3664015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A49D5436-BD26-4DE8-B1B3-0C62F0176845}"/>
              </a:ext>
              <a:ext uri="{C183D7F6-B498-43B3-948B-1728B52AA6E4}">
                <adec:decorative xmlns:adec="http://schemas.microsoft.com/office/drawing/2017/decorative" val="0"/>
              </a:ext>
            </a:extLst>
          </p:cNvPr>
          <p:cNvSpPr/>
          <p:nvPr/>
        </p:nvSpPr>
        <p:spPr>
          <a:xfrm>
            <a:off x="0" y="28234"/>
            <a:ext cx="12192000" cy="5886456"/>
          </a:xfrm>
          <a:prstGeom prst="rect">
            <a:avLst/>
          </a:prstGeom>
          <a:solidFill>
            <a:srgbClr val="2929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DFEFE"/>
                </a:solidFill>
                <a:hlinkClick r:id="rId3"/>
              </a:rPr>
              <a:t>Video: Introduction by Michael Wood</a:t>
            </a:r>
            <a:endParaRPr lang="en-US" sz="4400" dirty="0">
              <a:solidFill>
                <a:srgbClr val="FDFEFE"/>
              </a:solidFill>
            </a:endParaRPr>
          </a:p>
        </p:txBody>
      </p:sp>
      <p:sp>
        <p:nvSpPr>
          <p:cNvPr id="7" name="Course Title/Module title" descr="Course name: Module name">
            <a:extLst>
              <a:ext uri="{FF2B5EF4-FFF2-40B4-BE49-F238E27FC236}">
                <a16:creationId xmlns:a16="http://schemas.microsoft.com/office/drawing/2014/main" id="{9B7399A2-2BB0-4D4C-9E9A-DD3B4583806A}"/>
              </a:ext>
            </a:extLst>
          </p:cNvPr>
          <p:cNvSpPr txBox="1"/>
          <p:nvPr/>
        </p:nvSpPr>
        <p:spPr>
          <a:xfrm>
            <a:off x="0" y="5903933"/>
            <a:ext cx="12192000" cy="954067"/>
          </a:xfrm>
          <a:prstGeom prst="rect">
            <a:avLst/>
          </a:prstGeom>
          <a:solidFill>
            <a:srgbClr val="365E5C"/>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bg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bg1"/>
                </a:solidFill>
                <a:latin typeface="Verdana"/>
                <a:ea typeface="Verdana"/>
                <a:cs typeface="Verdana"/>
                <a:sym typeface="Verdana"/>
              </a:rPr>
              <a:t>introduction</a:t>
            </a:r>
            <a:endParaRPr lang="en-US" sz="2800" b="1" i="1" u="none" strike="noStrike" cap="none" dirty="0">
              <a:solidFill>
                <a:schemeClr val="bg1"/>
              </a:solidFill>
              <a:latin typeface="Verdana"/>
              <a:ea typeface="Verdana"/>
              <a:sym typeface="Verdana"/>
            </a:endParaRPr>
          </a:p>
        </p:txBody>
      </p:sp>
      <p:pic>
        <p:nvPicPr>
          <p:cNvPr id="2" name="Picture 1" descr="Module 1">
            <a:extLst>
              <a:ext uri="{FF2B5EF4-FFF2-40B4-BE49-F238E27FC236}">
                <a16:creationId xmlns:a16="http://schemas.microsoft.com/office/drawing/2014/main" id="{9D3F48E3-3B6B-3794-21A3-E4A8EAE789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767C9-4431-92A2-F831-1E1A5B4BE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37CB89-30E8-F4BF-E60F-149AA297F32E}"/>
              </a:ext>
            </a:extLst>
          </p:cNvPr>
          <p:cNvSpPr>
            <a:spLocks noGrp="1"/>
          </p:cNvSpPr>
          <p:nvPr>
            <p:ph type="title"/>
          </p:nvPr>
        </p:nvSpPr>
        <p:spPr>
          <a:xfrm>
            <a:off x="5723068" y="48126"/>
            <a:ext cx="6185647" cy="887789"/>
          </a:xfrm>
        </p:spPr>
        <p:txBody>
          <a:bodyPr anchor="ctr">
            <a:normAutofit/>
          </a:bodyPr>
          <a:lstStyle/>
          <a:p>
            <a:r>
              <a:rPr lang="en-US" sz="2400" dirty="0">
                <a:latin typeface="+mj-lt"/>
              </a:rPr>
              <a:t>Side-hills</a:t>
            </a:r>
          </a:p>
        </p:txBody>
      </p:sp>
      <p:sp>
        <p:nvSpPr>
          <p:cNvPr id="4" name="Text Placeholder">
            <a:extLst>
              <a:ext uri="{FF2B5EF4-FFF2-40B4-BE49-F238E27FC236}">
                <a16:creationId xmlns:a16="http://schemas.microsoft.com/office/drawing/2014/main" id="{25F87F8F-887A-995F-E42C-4764B071A599}"/>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Riding across a hill is dangerous. Many rollovers occur while doing this. As you drive across a hill, the center of gravity shifts to the downhill side. Taking no action puts you in danger of tipping sideways and rolling down the hill. </a:t>
            </a:r>
          </a:p>
        </p:txBody>
      </p:sp>
      <p:sp>
        <p:nvSpPr>
          <p:cNvPr id="9" name="Course/Module Name" descr="Course name: Module name">
            <a:extLst>
              <a:ext uri="{FF2B5EF4-FFF2-40B4-BE49-F238E27FC236}">
                <a16:creationId xmlns:a16="http://schemas.microsoft.com/office/drawing/2014/main" id="{B65EE45D-69E5-33C6-74C4-AC200FFECCE5}"/>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center of gravity</a:t>
            </a:r>
          </a:p>
        </p:txBody>
      </p:sp>
      <p:pic>
        <p:nvPicPr>
          <p:cNvPr id="8" name="Picture 7" descr="Module 3&#10;">
            <a:extLst>
              <a:ext uri="{FF2B5EF4-FFF2-40B4-BE49-F238E27FC236}">
                <a16:creationId xmlns:a16="http://schemas.microsoft.com/office/drawing/2014/main" id="{D9F0ABA4-25AD-122D-4BBA-2BB979252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pic>
        <p:nvPicPr>
          <p:cNvPr id="5" name="Picture 4" descr="Shows where the ATV's center of gravity shifts when on a side-hill">
            <a:extLst>
              <a:ext uri="{FF2B5EF4-FFF2-40B4-BE49-F238E27FC236}">
                <a16:creationId xmlns:a16="http://schemas.microsoft.com/office/drawing/2014/main" id="{E5B43CFC-007F-0A63-1D06-9ACC6DA45664}"/>
              </a:ext>
            </a:extLst>
          </p:cNvPr>
          <p:cNvPicPr>
            <a:picLocks noChangeAspect="1"/>
          </p:cNvPicPr>
          <p:nvPr/>
        </p:nvPicPr>
        <p:blipFill>
          <a:blip r:embed="rId4"/>
          <a:stretch>
            <a:fillRect/>
          </a:stretch>
        </p:blipFill>
        <p:spPr>
          <a:xfrm>
            <a:off x="0" y="48126"/>
            <a:ext cx="5299364" cy="5794422"/>
          </a:xfrm>
          <a:prstGeom prst="rect">
            <a:avLst/>
          </a:prstGeom>
        </p:spPr>
      </p:pic>
    </p:spTree>
    <p:extLst>
      <p:ext uri="{BB962C8B-B14F-4D97-AF65-F5344CB8AC3E}">
        <p14:creationId xmlns:p14="http://schemas.microsoft.com/office/powerpoint/2010/main" val="2751740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02D5DC86-4718-EFB2-1770-D86D3C2B1F01}"/>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AEDB8BBA-EDFB-5B4F-96E6-58D51F610DFD}"/>
              </a:ext>
              <a:ext uri="{C183D7F6-B498-43B3-948B-1728B52AA6E4}">
                <adec:decorative xmlns:adec="http://schemas.microsoft.com/office/drawing/2017/decorative" val="0"/>
              </a:ext>
            </a:extLst>
          </p:cNvPr>
          <p:cNvSpPr/>
          <p:nvPr/>
        </p:nvSpPr>
        <p:spPr>
          <a:xfrm>
            <a:off x="0" y="28234"/>
            <a:ext cx="12192000" cy="5886456"/>
          </a:xfrm>
          <a:prstGeom prst="rect">
            <a:avLst/>
          </a:prstGeom>
          <a:solidFill>
            <a:srgbClr val="2929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DFEFE"/>
                </a:solidFill>
                <a:hlinkClick r:id="rId3"/>
              </a:rPr>
              <a:t>Video: Side-hills</a:t>
            </a:r>
            <a:endParaRPr lang="en-US" sz="4400" dirty="0">
              <a:solidFill>
                <a:srgbClr val="FDFEFE"/>
              </a:solidFill>
            </a:endParaRPr>
          </a:p>
        </p:txBody>
      </p:sp>
      <p:sp>
        <p:nvSpPr>
          <p:cNvPr id="7" name="Course Title/Module title" descr="Course name: Module name">
            <a:extLst>
              <a:ext uri="{FF2B5EF4-FFF2-40B4-BE49-F238E27FC236}">
                <a16:creationId xmlns:a16="http://schemas.microsoft.com/office/drawing/2014/main" id="{859F1AD7-5B14-2F01-4155-B10A99835F20}"/>
              </a:ext>
            </a:extLst>
          </p:cNvPr>
          <p:cNvSpPr txBox="1"/>
          <p:nvPr/>
        </p:nvSpPr>
        <p:spPr>
          <a:xfrm>
            <a:off x="0" y="5903933"/>
            <a:ext cx="12192000" cy="954067"/>
          </a:xfrm>
          <a:prstGeom prst="rect">
            <a:avLst/>
          </a:prstGeom>
          <a:solidFill>
            <a:srgbClr val="365E5C"/>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bg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bg1"/>
                </a:solidFill>
                <a:latin typeface="Verdana"/>
                <a:ea typeface="Verdana"/>
                <a:cs typeface="Verdana"/>
                <a:sym typeface="Verdana"/>
              </a:rPr>
              <a:t>introduction</a:t>
            </a:r>
            <a:endParaRPr lang="en-US" sz="2800" b="1" i="1" u="none" strike="noStrike" cap="none" dirty="0">
              <a:solidFill>
                <a:schemeClr val="bg1"/>
              </a:solidFill>
              <a:latin typeface="Verdana"/>
              <a:ea typeface="Verdana"/>
              <a:sym typeface="Verdana"/>
            </a:endParaRPr>
          </a:p>
        </p:txBody>
      </p:sp>
      <p:pic>
        <p:nvPicPr>
          <p:cNvPr id="2" name="Picture 1" descr="Module 3&#10;">
            <a:extLst>
              <a:ext uri="{FF2B5EF4-FFF2-40B4-BE49-F238E27FC236}">
                <a16:creationId xmlns:a16="http://schemas.microsoft.com/office/drawing/2014/main" id="{8B643C90-F228-9407-1173-9B7B35834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2885807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8D7A-10A6-C42C-C34F-9454D581E4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B848E7-B448-CAD7-4BEA-4AEDC050B55E}"/>
              </a:ext>
            </a:extLst>
          </p:cNvPr>
          <p:cNvSpPr>
            <a:spLocks noGrp="1"/>
          </p:cNvSpPr>
          <p:nvPr>
            <p:ph type="title"/>
          </p:nvPr>
        </p:nvSpPr>
        <p:spPr>
          <a:xfrm>
            <a:off x="5723068" y="48126"/>
            <a:ext cx="6185647" cy="887789"/>
          </a:xfrm>
        </p:spPr>
        <p:txBody>
          <a:bodyPr anchor="ctr">
            <a:normAutofit/>
          </a:bodyPr>
          <a:lstStyle/>
          <a:p>
            <a:r>
              <a:rPr lang="en-US" sz="2400" dirty="0">
                <a:latin typeface="+mj-lt"/>
              </a:rPr>
              <a:t>What if I Start to Tip on a Side-hill?</a:t>
            </a:r>
          </a:p>
        </p:txBody>
      </p:sp>
      <p:sp>
        <p:nvSpPr>
          <p:cNvPr id="4" name="Text Placeholder">
            <a:extLst>
              <a:ext uri="{FF2B5EF4-FFF2-40B4-BE49-F238E27FC236}">
                <a16:creationId xmlns:a16="http://schemas.microsoft.com/office/drawing/2014/main" id="{148EB646-2750-5AB8-CDF7-A514271032A6}"/>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If you find yourself beginning to tip, try turning the wheels slightly downhill. If you can’t do that or continue to tip, carefully step off the ATV on the uphill side.</a:t>
            </a:r>
          </a:p>
          <a:p>
            <a:pPr marL="0" indent="0">
              <a:lnSpc>
                <a:spcPct val="110000"/>
              </a:lnSpc>
              <a:spcBef>
                <a:spcPts val="600"/>
              </a:spcBef>
              <a:spcAft>
                <a:spcPts val="600"/>
              </a:spcAft>
            </a:pPr>
            <a:r>
              <a:rPr lang="en-US" sz="1800" dirty="0">
                <a:latin typeface="+mn-lt"/>
              </a:rPr>
              <a:t>Remember, when driving on a side-hill, lean to the uphill side of the ATV then drive slowly and choose your way carefully.</a:t>
            </a:r>
          </a:p>
        </p:txBody>
      </p:sp>
      <p:sp>
        <p:nvSpPr>
          <p:cNvPr id="9" name="Course/Module Name" descr="Course name: Module name">
            <a:extLst>
              <a:ext uri="{FF2B5EF4-FFF2-40B4-BE49-F238E27FC236}">
                <a16:creationId xmlns:a16="http://schemas.microsoft.com/office/drawing/2014/main" id="{3727F5F4-B88E-4963-33D2-3D7F60FFCB94}"/>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center of gravity</a:t>
            </a:r>
          </a:p>
        </p:txBody>
      </p:sp>
      <p:pic>
        <p:nvPicPr>
          <p:cNvPr id="8" name="Picture 7" descr="Module 3&#10;">
            <a:extLst>
              <a:ext uri="{FF2B5EF4-FFF2-40B4-BE49-F238E27FC236}">
                <a16:creationId xmlns:a16="http://schemas.microsoft.com/office/drawing/2014/main" id="{15BCFD1C-CAE2-ECBA-8191-F72BF8FB0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pic>
        <p:nvPicPr>
          <p:cNvPr id="5" name="Picture 4" descr="image shows ATV rider leaning to the uphill side.">
            <a:extLst>
              <a:ext uri="{FF2B5EF4-FFF2-40B4-BE49-F238E27FC236}">
                <a16:creationId xmlns:a16="http://schemas.microsoft.com/office/drawing/2014/main" id="{7BA07AFF-61B8-4634-B4B8-AF40367433B0}"/>
              </a:ext>
            </a:extLst>
          </p:cNvPr>
          <p:cNvPicPr>
            <a:picLocks noChangeAspect="1"/>
          </p:cNvPicPr>
          <p:nvPr/>
        </p:nvPicPr>
        <p:blipFill>
          <a:blip r:embed="rId4"/>
          <a:stretch>
            <a:fillRect/>
          </a:stretch>
        </p:blipFill>
        <p:spPr>
          <a:xfrm>
            <a:off x="0" y="9715"/>
            <a:ext cx="5452001" cy="5856407"/>
          </a:xfrm>
          <a:prstGeom prst="rect">
            <a:avLst/>
          </a:prstGeom>
        </p:spPr>
      </p:pic>
    </p:spTree>
    <p:extLst>
      <p:ext uri="{BB962C8B-B14F-4D97-AF65-F5344CB8AC3E}">
        <p14:creationId xmlns:p14="http://schemas.microsoft.com/office/powerpoint/2010/main" val="1540469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00909-5738-89D9-62EE-C01BD367F8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C00A92-C92B-FADA-A4E8-73416F6F63CA}"/>
              </a:ext>
            </a:extLst>
          </p:cNvPr>
          <p:cNvSpPr>
            <a:spLocks noGrp="1"/>
          </p:cNvSpPr>
          <p:nvPr>
            <p:ph type="title"/>
          </p:nvPr>
        </p:nvSpPr>
        <p:spPr>
          <a:xfrm>
            <a:off x="5723068" y="48126"/>
            <a:ext cx="6185647" cy="887789"/>
          </a:xfrm>
        </p:spPr>
        <p:txBody>
          <a:bodyPr anchor="ctr">
            <a:normAutofit/>
          </a:bodyPr>
          <a:lstStyle/>
          <a:p>
            <a:r>
              <a:rPr lang="en-US" sz="2400" dirty="0">
                <a:latin typeface="+mj-lt"/>
              </a:rPr>
              <a:t>Turning Curves</a:t>
            </a:r>
          </a:p>
        </p:txBody>
      </p:sp>
      <p:sp>
        <p:nvSpPr>
          <p:cNvPr id="4" name="Text Placeholder">
            <a:extLst>
              <a:ext uri="{FF2B5EF4-FFF2-40B4-BE49-F238E27FC236}">
                <a16:creationId xmlns:a16="http://schemas.microsoft.com/office/drawing/2014/main" id="{7FF1DF93-96BD-23E6-5FBA-910ADC37517E}"/>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When turning a curve, the center of gravity shifts to the outside of the curve. That means the ATV can tip to the outside.</a:t>
            </a:r>
          </a:p>
        </p:txBody>
      </p:sp>
      <p:sp>
        <p:nvSpPr>
          <p:cNvPr id="9" name="Course/Module Name" descr="Course name: Module name">
            <a:extLst>
              <a:ext uri="{FF2B5EF4-FFF2-40B4-BE49-F238E27FC236}">
                <a16:creationId xmlns:a16="http://schemas.microsoft.com/office/drawing/2014/main" id="{E0695B0B-0C46-1B43-FD1B-53788F5AA5FB}"/>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center of gravity</a:t>
            </a:r>
          </a:p>
        </p:txBody>
      </p:sp>
      <p:pic>
        <p:nvPicPr>
          <p:cNvPr id="8" name="Picture 7" descr="Module 3&#10;">
            <a:extLst>
              <a:ext uri="{FF2B5EF4-FFF2-40B4-BE49-F238E27FC236}">
                <a16:creationId xmlns:a16="http://schemas.microsoft.com/office/drawing/2014/main" id="{4EDEF646-64E2-9FF1-5F4C-023B036AF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pic>
        <p:nvPicPr>
          <p:cNvPr id="5" name="Picture 4" descr="Shows where the ATV's center of gravity shifts when turning a curve.">
            <a:extLst>
              <a:ext uri="{FF2B5EF4-FFF2-40B4-BE49-F238E27FC236}">
                <a16:creationId xmlns:a16="http://schemas.microsoft.com/office/drawing/2014/main" id="{C1A7C493-C21F-6A3A-2683-470CDB074163}"/>
              </a:ext>
            </a:extLst>
          </p:cNvPr>
          <p:cNvPicPr>
            <a:picLocks noChangeAspect="1"/>
          </p:cNvPicPr>
          <p:nvPr/>
        </p:nvPicPr>
        <p:blipFill>
          <a:blip r:embed="rId4"/>
          <a:stretch>
            <a:fillRect/>
          </a:stretch>
        </p:blipFill>
        <p:spPr>
          <a:xfrm>
            <a:off x="0" y="27344"/>
            <a:ext cx="5348306" cy="5846092"/>
          </a:xfrm>
          <a:prstGeom prst="rect">
            <a:avLst/>
          </a:prstGeom>
        </p:spPr>
      </p:pic>
    </p:spTree>
    <p:extLst>
      <p:ext uri="{BB962C8B-B14F-4D97-AF65-F5344CB8AC3E}">
        <p14:creationId xmlns:p14="http://schemas.microsoft.com/office/powerpoint/2010/main" val="413260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D4DF54E8-F71A-4134-45FF-80162B5F1E6E}"/>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5610475E-C6B4-A191-5A2D-313CFEE03C3B}"/>
              </a:ext>
              <a:ext uri="{C183D7F6-B498-43B3-948B-1728B52AA6E4}">
                <adec:decorative xmlns:adec="http://schemas.microsoft.com/office/drawing/2017/decorative" val="0"/>
              </a:ext>
            </a:extLst>
          </p:cNvPr>
          <p:cNvSpPr/>
          <p:nvPr/>
        </p:nvSpPr>
        <p:spPr>
          <a:xfrm>
            <a:off x="0" y="28234"/>
            <a:ext cx="12192000" cy="5886456"/>
          </a:xfrm>
          <a:prstGeom prst="rect">
            <a:avLst/>
          </a:prstGeom>
          <a:solidFill>
            <a:srgbClr val="2929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DFEFE"/>
                </a:solidFill>
                <a:hlinkClick r:id="rId3"/>
              </a:rPr>
              <a:t>Video: Turning Curves</a:t>
            </a:r>
            <a:endParaRPr lang="en-US" sz="4400" dirty="0">
              <a:solidFill>
                <a:srgbClr val="FDFEFE"/>
              </a:solidFill>
            </a:endParaRPr>
          </a:p>
        </p:txBody>
      </p:sp>
      <p:sp>
        <p:nvSpPr>
          <p:cNvPr id="7" name="Course Title/Module title" descr="Course name: Module name">
            <a:extLst>
              <a:ext uri="{FF2B5EF4-FFF2-40B4-BE49-F238E27FC236}">
                <a16:creationId xmlns:a16="http://schemas.microsoft.com/office/drawing/2014/main" id="{740F899B-87E1-9E0F-3A64-E2165CE9AD90}"/>
              </a:ext>
            </a:extLst>
          </p:cNvPr>
          <p:cNvSpPr txBox="1"/>
          <p:nvPr/>
        </p:nvSpPr>
        <p:spPr>
          <a:xfrm>
            <a:off x="0" y="5903933"/>
            <a:ext cx="12192000" cy="954067"/>
          </a:xfrm>
          <a:prstGeom prst="rect">
            <a:avLst/>
          </a:prstGeom>
          <a:solidFill>
            <a:srgbClr val="365E5C"/>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bg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bg1"/>
                </a:solidFill>
                <a:latin typeface="Verdana"/>
                <a:ea typeface="Verdana"/>
                <a:cs typeface="Verdana"/>
                <a:sym typeface="Verdana"/>
              </a:rPr>
              <a:t>introduction</a:t>
            </a:r>
            <a:endParaRPr lang="en-US" sz="2800" b="1" i="1" u="none" strike="noStrike" cap="none" dirty="0">
              <a:solidFill>
                <a:schemeClr val="bg1"/>
              </a:solidFill>
              <a:latin typeface="Verdana"/>
              <a:ea typeface="Verdana"/>
              <a:sym typeface="Verdana"/>
            </a:endParaRPr>
          </a:p>
        </p:txBody>
      </p:sp>
      <p:pic>
        <p:nvPicPr>
          <p:cNvPr id="2" name="Picture 1" descr="Module 3&#10;">
            <a:extLst>
              <a:ext uri="{FF2B5EF4-FFF2-40B4-BE49-F238E27FC236}">
                <a16:creationId xmlns:a16="http://schemas.microsoft.com/office/drawing/2014/main" id="{704DF3BA-919D-0D41-0E03-F89C88AF2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3937807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29004-5EAA-A22D-2549-C45E88CD6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33B9B1-C53F-580D-26BC-0A115FB157E8}"/>
              </a:ext>
            </a:extLst>
          </p:cNvPr>
          <p:cNvSpPr>
            <a:spLocks noGrp="1"/>
          </p:cNvSpPr>
          <p:nvPr>
            <p:ph type="title"/>
          </p:nvPr>
        </p:nvSpPr>
        <p:spPr>
          <a:xfrm>
            <a:off x="5723068" y="48126"/>
            <a:ext cx="6185647" cy="887789"/>
          </a:xfrm>
        </p:spPr>
        <p:txBody>
          <a:bodyPr anchor="ctr">
            <a:normAutofit/>
          </a:bodyPr>
          <a:lstStyle/>
          <a:p>
            <a:r>
              <a:rPr lang="en-US" sz="2400" dirty="0"/>
              <a:t>What if I Start to Tip while Turning?</a:t>
            </a:r>
            <a:endParaRPr lang="en-US" sz="2400" dirty="0">
              <a:latin typeface="+mj-lt"/>
            </a:endParaRPr>
          </a:p>
        </p:txBody>
      </p:sp>
      <p:sp>
        <p:nvSpPr>
          <p:cNvPr id="4" name="Text Placeholder">
            <a:extLst>
              <a:ext uri="{FF2B5EF4-FFF2-40B4-BE49-F238E27FC236}">
                <a16:creationId xmlns:a16="http://schemas.microsoft.com/office/drawing/2014/main" id="{BE43F6D9-228E-8BF0-66EB-02D1B72D7C28}"/>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If you find yourself tipping while turning a curve: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Lean further to the inside of the curve</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Reduce your speed more</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Try to widen your turn</a:t>
            </a:r>
          </a:p>
          <a:p>
            <a:pPr marL="0" indent="0">
              <a:lnSpc>
                <a:spcPct val="110000"/>
              </a:lnSpc>
              <a:spcBef>
                <a:spcPts val="600"/>
              </a:spcBef>
              <a:spcAft>
                <a:spcPts val="600"/>
              </a:spcAft>
            </a:pPr>
            <a:br>
              <a:rPr lang="en-US" sz="1800" dirty="0">
                <a:latin typeface="+mn-lt"/>
              </a:rPr>
            </a:br>
            <a:r>
              <a:rPr lang="en-US" sz="1800" dirty="0">
                <a:latin typeface="+mn-lt"/>
              </a:rPr>
              <a:t>Remember, when turning a curve: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Start braking before the curve</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Lean to the inside of the curve</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Press your foot down on the inside footrest</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Go slow</a:t>
            </a:r>
          </a:p>
        </p:txBody>
      </p:sp>
      <p:sp>
        <p:nvSpPr>
          <p:cNvPr id="9" name="Course/Module Name" descr="Course name: Module name">
            <a:extLst>
              <a:ext uri="{FF2B5EF4-FFF2-40B4-BE49-F238E27FC236}">
                <a16:creationId xmlns:a16="http://schemas.microsoft.com/office/drawing/2014/main" id="{8242B671-1649-AFEA-2EE4-703BF3F53594}"/>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center of gravity</a:t>
            </a:r>
          </a:p>
        </p:txBody>
      </p:sp>
      <p:pic>
        <p:nvPicPr>
          <p:cNvPr id="8" name="Picture 7" descr="Module 3&#10;">
            <a:extLst>
              <a:ext uri="{FF2B5EF4-FFF2-40B4-BE49-F238E27FC236}">
                <a16:creationId xmlns:a16="http://schemas.microsoft.com/office/drawing/2014/main" id="{F243F973-8C25-91B5-2F7A-5B0BB9A61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pic>
        <p:nvPicPr>
          <p:cNvPr id="3" name="Picture 2">
            <a:extLst>
              <a:ext uri="{FF2B5EF4-FFF2-40B4-BE49-F238E27FC236}">
                <a16:creationId xmlns:a16="http://schemas.microsoft.com/office/drawing/2014/main" id="{804724D1-5CD8-3F69-19CC-31B576D3E8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32017" cy="5834940"/>
          </a:xfrm>
          <a:prstGeom prst="rect">
            <a:avLst/>
          </a:prstGeom>
        </p:spPr>
      </p:pic>
    </p:spTree>
    <p:extLst>
      <p:ext uri="{BB962C8B-B14F-4D97-AF65-F5344CB8AC3E}">
        <p14:creationId xmlns:p14="http://schemas.microsoft.com/office/powerpoint/2010/main" val="1836598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4E230-B5D2-4892-7F34-286C5D37F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8A5839-CDAE-37C5-7098-CE2B352D923A}"/>
              </a:ext>
            </a:extLst>
          </p:cNvPr>
          <p:cNvSpPr>
            <a:spLocks noGrp="1"/>
          </p:cNvSpPr>
          <p:nvPr>
            <p:ph type="title"/>
          </p:nvPr>
        </p:nvSpPr>
        <p:spPr>
          <a:xfrm>
            <a:off x="5723068" y="48126"/>
            <a:ext cx="6185647" cy="887789"/>
          </a:xfrm>
        </p:spPr>
        <p:txBody>
          <a:bodyPr anchor="ctr">
            <a:normAutofit/>
          </a:bodyPr>
          <a:lstStyle/>
          <a:p>
            <a:r>
              <a:rPr lang="en-US" sz="2400" dirty="0">
                <a:latin typeface="+mj-lt"/>
              </a:rPr>
              <a:t>Overview</a:t>
            </a:r>
          </a:p>
        </p:txBody>
      </p:sp>
      <p:sp>
        <p:nvSpPr>
          <p:cNvPr id="4" name="Text Placeholder">
            <a:extLst>
              <a:ext uri="{FF2B5EF4-FFF2-40B4-BE49-F238E27FC236}">
                <a16:creationId xmlns:a16="http://schemas.microsoft.com/office/drawing/2014/main" id="{3FEFF275-6AD0-F739-D775-71FA6A94D6BF}"/>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That wraps up Module 3. We discussed:</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Center of gravity of an ATV.</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How the center of gravity shifts when weight is added, on slopes, or turning curves.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Active riding techniques and safety precautions to take when driving on slopes and turning curves.</a:t>
            </a:r>
          </a:p>
        </p:txBody>
      </p:sp>
      <p:sp>
        <p:nvSpPr>
          <p:cNvPr id="9" name="Course/Module Name" descr="Course name: Module name">
            <a:extLst>
              <a:ext uri="{FF2B5EF4-FFF2-40B4-BE49-F238E27FC236}">
                <a16:creationId xmlns:a16="http://schemas.microsoft.com/office/drawing/2014/main" id="{3AF52B87-551E-3E81-3666-35B8DAD80490}"/>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center of gravity</a:t>
            </a:r>
          </a:p>
        </p:txBody>
      </p:sp>
      <p:pic>
        <p:nvPicPr>
          <p:cNvPr id="8" name="Picture 7" descr="Module 3&#10;">
            <a:extLst>
              <a:ext uri="{FF2B5EF4-FFF2-40B4-BE49-F238E27FC236}">
                <a16:creationId xmlns:a16="http://schemas.microsoft.com/office/drawing/2014/main" id="{710BC602-4E3D-F1FC-4162-6B5E7A191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pic>
        <p:nvPicPr>
          <p:cNvPr id="3" name="Picture 2">
            <a:extLst>
              <a:ext uri="{FF2B5EF4-FFF2-40B4-BE49-F238E27FC236}">
                <a16:creationId xmlns:a16="http://schemas.microsoft.com/office/drawing/2014/main" id="{0572FEEF-3B2F-AAB2-E349-7E5EF1666A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68" y="-2985"/>
            <a:ext cx="5489980" cy="5897203"/>
          </a:xfrm>
          <a:prstGeom prst="rect">
            <a:avLst/>
          </a:prstGeom>
        </p:spPr>
      </p:pic>
    </p:spTree>
    <p:extLst>
      <p:ext uri="{BB962C8B-B14F-4D97-AF65-F5344CB8AC3E}">
        <p14:creationId xmlns:p14="http://schemas.microsoft.com/office/powerpoint/2010/main" val="3460838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A672BE20-B720-CEFE-AD05-6A7BB4BF8AD0}"/>
            </a:ext>
          </a:extLst>
        </p:cNvPr>
        <p:cNvGrpSpPr/>
        <p:nvPr/>
      </p:nvGrpSpPr>
      <p:grpSpPr>
        <a:xfrm>
          <a:off x="0" y="0"/>
          <a:ext cx="0" cy="0"/>
          <a:chOff x="0" y="0"/>
          <a:chExt cx="0" cy="0"/>
        </a:xfrm>
      </p:grpSpPr>
      <p:pic>
        <p:nvPicPr>
          <p:cNvPr id="89" name="slide background">
            <a:extLst>
              <a:ext uri="{FF2B5EF4-FFF2-40B4-BE49-F238E27FC236}">
                <a16:creationId xmlns:a16="http://schemas.microsoft.com/office/drawing/2014/main" id="{04D28B61-DD8A-7C34-F55A-6562F96B3E3C}"/>
              </a:ex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bkground color box">
            <a:extLst>
              <a:ext uri="{FF2B5EF4-FFF2-40B4-BE49-F238E27FC236}">
                <a16:creationId xmlns:a16="http://schemas.microsoft.com/office/drawing/2014/main" id="{A62BE11D-32F5-AEEC-C9B3-3BE061C49F85}"/>
              </a:ex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365E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Course Title" descr="COURSE TITLE">
            <a:extLst>
              <a:ext uri="{FF2B5EF4-FFF2-40B4-BE49-F238E27FC236}">
                <a16:creationId xmlns:a16="http://schemas.microsoft.com/office/drawing/2014/main" id="{378B65F7-AD6B-0C78-C064-8257EE73C0C0}"/>
              </a:ext>
            </a:extLst>
          </p:cNvPr>
          <p:cNvSpPr txBox="1"/>
          <p:nvPr/>
        </p:nvSpPr>
        <p:spPr>
          <a:xfrm>
            <a:off x="-1" y="2799876"/>
            <a:ext cx="1219200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chemeClr val="lt1"/>
                </a:solidFill>
                <a:latin typeface="Verdana"/>
                <a:ea typeface="Verdana"/>
                <a:cs typeface="Verdana"/>
                <a:sym typeface="Verdana"/>
              </a:rPr>
              <a:t>ATV SAFETY</a:t>
            </a:r>
            <a:endParaRPr sz="4000" b="1" i="0" u="none" strike="noStrike" cap="none" dirty="0">
              <a:solidFill>
                <a:schemeClr val="lt1"/>
              </a:solidFill>
              <a:latin typeface="Verdana"/>
              <a:ea typeface="Verdana"/>
              <a:cs typeface="Verdana"/>
              <a:sym typeface="Verdana"/>
            </a:endParaRPr>
          </a:p>
        </p:txBody>
      </p:sp>
      <p:sp>
        <p:nvSpPr>
          <p:cNvPr id="94" name="Module number/name" descr="Module Number and Name">
            <a:extLst>
              <a:ext uri="{FF2B5EF4-FFF2-40B4-BE49-F238E27FC236}">
                <a16:creationId xmlns:a16="http://schemas.microsoft.com/office/drawing/2014/main" id="{EB627A54-22AA-7EDA-57DD-B6AE1CEB1519}"/>
              </a:ext>
            </a:extLst>
          </p:cNvPr>
          <p:cNvSpPr txBox="1"/>
          <p:nvPr/>
        </p:nvSpPr>
        <p:spPr>
          <a:xfrm>
            <a:off x="-22209" y="3569317"/>
            <a:ext cx="1221420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dirty="0">
                <a:solidFill>
                  <a:schemeClr val="lt1"/>
                </a:solidFill>
                <a:latin typeface="Verdana"/>
                <a:ea typeface="Verdana"/>
                <a:cs typeface="Verdana"/>
                <a:sym typeface="Verdana"/>
              </a:rPr>
              <a:t>Module 4: </a:t>
            </a:r>
            <a:r>
              <a:rPr lang="en-US" sz="3600" b="1" i="1" u="none" strike="noStrike" cap="none" dirty="0">
                <a:solidFill>
                  <a:schemeClr val="lt1"/>
                </a:solidFill>
                <a:latin typeface="Verdana"/>
                <a:ea typeface="Verdana"/>
                <a:cs typeface="Verdana"/>
                <a:sym typeface="Verdana"/>
              </a:rPr>
              <a:t>Terrains</a:t>
            </a:r>
            <a:endParaRPr sz="1100" b="0" i="0" u="none" strike="noStrike" cap="none" dirty="0">
              <a:solidFill>
                <a:srgbClr val="000000"/>
              </a:solidFill>
              <a:latin typeface="Arial"/>
              <a:ea typeface="Arial"/>
              <a:cs typeface="Arial"/>
              <a:sym typeface="Arial"/>
            </a:endParaRPr>
          </a:p>
        </p:txBody>
      </p:sp>
      <p:pic>
        <p:nvPicPr>
          <p:cNvPr id="7" name="DCBS Logo" descr="Department of Consumer and Business Services Logo&#10;">
            <a:extLst>
              <a:ext uri="{FF2B5EF4-FFF2-40B4-BE49-F238E27FC236}">
                <a16:creationId xmlns:a16="http://schemas.microsoft.com/office/drawing/2014/main" id="{EDCAD7C9-E3FD-82D3-F40B-5EBA5C0D500F}"/>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OSHA logo">
            <a:extLst>
              <a:ext uri="{FF2B5EF4-FFF2-40B4-BE49-F238E27FC236}">
                <a16:creationId xmlns:a16="http://schemas.microsoft.com/office/drawing/2014/main" id="{5EB8E851-87BA-A5FC-6E85-CF9D3E106AD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266787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71509-1639-D80C-5688-09DA9BD3AE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CDC4CC-7A6E-DDBF-9D5D-B1631B89A6A4}"/>
              </a:ext>
            </a:extLst>
          </p:cNvPr>
          <p:cNvSpPr>
            <a:spLocks noGrp="1"/>
          </p:cNvSpPr>
          <p:nvPr>
            <p:ph type="title"/>
          </p:nvPr>
        </p:nvSpPr>
        <p:spPr>
          <a:xfrm>
            <a:off x="5723068" y="48126"/>
            <a:ext cx="6185647" cy="887789"/>
          </a:xfrm>
        </p:spPr>
        <p:txBody>
          <a:bodyPr anchor="ctr">
            <a:normAutofit/>
          </a:bodyPr>
          <a:lstStyle/>
          <a:p>
            <a:r>
              <a:rPr lang="en-US" sz="2400" dirty="0">
                <a:latin typeface="+mj-lt"/>
              </a:rPr>
              <a:t>Welcome to Module 4</a:t>
            </a:r>
          </a:p>
        </p:txBody>
      </p:sp>
      <p:sp>
        <p:nvSpPr>
          <p:cNvPr id="4" name="Text Placeholder">
            <a:extLst>
              <a:ext uri="{FF2B5EF4-FFF2-40B4-BE49-F238E27FC236}">
                <a16:creationId xmlns:a16="http://schemas.microsoft.com/office/drawing/2014/main" id="{069C5B2D-94BA-9005-4CA1-BEB16C7CE6F9}"/>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In this module, we will discuss ATV safety regarding:</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Crossing water</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Traveling on roadways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Carrying loads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Transporting liquids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Parking and reversing</a:t>
            </a:r>
          </a:p>
        </p:txBody>
      </p:sp>
      <p:sp>
        <p:nvSpPr>
          <p:cNvPr id="9" name="Course/Module Name" descr="Course name: Module name">
            <a:extLst>
              <a:ext uri="{FF2B5EF4-FFF2-40B4-BE49-F238E27FC236}">
                <a16:creationId xmlns:a16="http://schemas.microsoft.com/office/drawing/2014/main" id="{AA886145-74CD-33AA-EB29-6CE4411E61B2}"/>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terrains</a:t>
            </a:r>
          </a:p>
        </p:txBody>
      </p:sp>
      <p:pic>
        <p:nvPicPr>
          <p:cNvPr id="3" name="Picture 2" descr="Module 4">
            <a:extLst>
              <a:ext uri="{FF2B5EF4-FFF2-40B4-BE49-F238E27FC236}">
                <a16:creationId xmlns:a16="http://schemas.microsoft.com/office/drawing/2014/main" id="{1E2ACB7E-C436-6E22-9BED-DB7677280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pic>
        <p:nvPicPr>
          <p:cNvPr id="7" name="Picture 6">
            <a:extLst>
              <a:ext uri="{FF2B5EF4-FFF2-40B4-BE49-F238E27FC236}">
                <a16:creationId xmlns:a16="http://schemas.microsoft.com/office/drawing/2014/main" id="{C9EAA45D-9D01-6504-B38E-A756C25181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972" y="35426"/>
            <a:ext cx="5429026" cy="5831728"/>
          </a:xfrm>
          <a:prstGeom prst="rect">
            <a:avLst/>
          </a:prstGeom>
        </p:spPr>
      </p:pic>
    </p:spTree>
    <p:extLst>
      <p:ext uri="{BB962C8B-B14F-4D97-AF65-F5344CB8AC3E}">
        <p14:creationId xmlns:p14="http://schemas.microsoft.com/office/powerpoint/2010/main" val="3640180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C7D5B-29AD-9A8A-0833-FAECAA3E5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49EBCF-0433-7284-E9C6-A9816EFAAFD8}"/>
              </a:ext>
            </a:extLst>
          </p:cNvPr>
          <p:cNvSpPr>
            <a:spLocks noGrp="1"/>
          </p:cNvSpPr>
          <p:nvPr>
            <p:ph type="title"/>
          </p:nvPr>
        </p:nvSpPr>
        <p:spPr>
          <a:xfrm>
            <a:off x="5723068" y="48126"/>
            <a:ext cx="6185647" cy="887789"/>
          </a:xfrm>
        </p:spPr>
        <p:txBody>
          <a:bodyPr anchor="ctr">
            <a:normAutofit/>
          </a:bodyPr>
          <a:lstStyle/>
          <a:p>
            <a:r>
              <a:rPr lang="en-US" sz="2400" dirty="0">
                <a:latin typeface="+mj-lt"/>
              </a:rPr>
              <a:t>Crossing Water</a:t>
            </a:r>
          </a:p>
        </p:txBody>
      </p:sp>
      <p:sp>
        <p:nvSpPr>
          <p:cNvPr id="4" name="Text Placeholder">
            <a:extLst>
              <a:ext uri="{FF2B5EF4-FFF2-40B4-BE49-F238E27FC236}">
                <a16:creationId xmlns:a16="http://schemas.microsoft.com/office/drawing/2014/main" id="{CE08133F-161C-8A02-5D73-9D04CBA6A846}"/>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If you have to cross water, there are a few things you can do to cross safely.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Never enter unfamiliar waters or fast-moving creeks or streams.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As you approach the water, stop and scout out your route. Even known water can change. Rocks could have shifted, and debris could have floated downstream.</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Cross the water at a steady slow rate of speed.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When you exit the water, test and dry your brakes with a few mild stops.</a:t>
            </a:r>
          </a:p>
        </p:txBody>
      </p:sp>
      <p:sp>
        <p:nvSpPr>
          <p:cNvPr id="9" name="Course/Module Name" descr="Course name: Module name">
            <a:extLst>
              <a:ext uri="{FF2B5EF4-FFF2-40B4-BE49-F238E27FC236}">
                <a16:creationId xmlns:a16="http://schemas.microsoft.com/office/drawing/2014/main" id="{3813ECDC-B2CB-36F3-F36D-9DC3736BF58B}"/>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terrains</a:t>
            </a:r>
          </a:p>
        </p:txBody>
      </p:sp>
      <p:pic>
        <p:nvPicPr>
          <p:cNvPr id="3" name="Picture 2" descr="Module 4">
            <a:extLst>
              <a:ext uri="{FF2B5EF4-FFF2-40B4-BE49-F238E27FC236}">
                <a16:creationId xmlns:a16="http://schemas.microsoft.com/office/drawing/2014/main" id="{3D8CA205-1BCC-D59D-44C9-9B502F751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pic>
        <p:nvPicPr>
          <p:cNvPr id="6" name="Picture 5" descr="image shows rider on ATV crossing water">
            <a:extLst>
              <a:ext uri="{FF2B5EF4-FFF2-40B4-BE49-F238E27FC236}">
                <a16:creationId xmlns:a16="http://schemas.microsoft.com/office/drawing/2014/main" id="{FFBE28A0-CD6B-2E8D-93EF-7267125AD1BA}"/>
              </a:ext>
            </a:extLst>
          </p:cNvPr>
          <p:cNvPicPr>
            <a:picLocks noChangeAspect="1"/>
          </p:cNvPicPr>
          <p:nvPr/>
        </p:nvPicPr>
        <p:blipFill>
          <a:blip r:embed="rId4"/>
          <a:stretch>
            <a:fillRect/>
          </a:stretch>
        </p:blipFill>
        <p:spPr>
          <a:xfrm>
            <a:off x="32684" y="22726"/>
            <a:ext cx="5419314" cy="5821295"/>
          </a:xfrm>
          <a:prstGeom prst="rect">
            <a:avLst/>
          </a:prstGeom>
        </p:spPr>
      </p:pic>
    </p:spTree>
    <p:extLst>
      <p:ext uri="{BB962C8B-B14F-4D97-AF65-F5344CB8AC3E}">
        <p14:creationId xmlns:p14="http://schemas.microsoft.com/office/powerpoint/2010/main" val="3625958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4C438-CD8C-0F73-D6AA-3066A02FD5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C59D2-2D04-299F-E8B4-70DF0C8BE30A}"/>
              </a:ext>
            </a:extLst>
          </p:cNvPr>
          <p:cNvSpPr>
            <a:spLocks noGrp="1"/>
          </p:cNvSpPr>
          <p:nvPr>
            <p:ph type="title"/>
          </p:nvPr>
        </p:nvSpPr>
        <p:spPr>
          <a:xfrm>
            <a:off x="5723068" y="48126"/>
            <a:ext cx="6185647" cy="887789"/>
          </a:xfrm>
        </p:spPr>
        <p:txBody>
          <a:bodyPr anchor="ctr">
            <a:normAutofit/>
          </a:bodyPr>
          <a:lstStyle/>
          <a:p>
            <a:r>
              <a:rPr lang="en-US" sz="2400" dirty="0">
                <a:latin typeface="+mj-lt"/>
              </a:rPr>
              <a:t>Personal Protective Equipment (PPE)</a:t>
            </a:r>
          </a:p>
        </p:txBody>
      </p:sp>
      <p:sp>
        <p:nvSpPr>
          <p:cNvPr id="4" name="Text Placeholder">
            <a:extLst>
              <a:ext uri="{FF2B5EF4-FFF2-40B4-BE49-F238E27FC236}">
                <a16:creationId xmlns:a16="http://schemas.microsoft.com/office/drawing/2014/main" id="{90145778-7DD7-A10D-D611-371B18A31D9D}"/>
              </a:ext>
            </a:extLst>
          </p:cNvPr>
          <p:cNvSpPr>
            <a:spLocks noGrp="1"/>
          </p:cNvSpPr>
          <p:nvPr>
            <p:ph type="body" idx="2"/>
          </p:nvPr>
        </p:nvSpPr>
        <p:spPr>
          <a:xfrm>
            <a:off x="5540188" y="991201"/>
            <a:ext cx="6517528" cy="4929451"/>
          </a:xfrm>
        </p:spPr>
        <p:txBody>
          <a:bodyPr>
            <a:normAutofit/>
          </a:bodyPr>
          <a:lstStyle/>
          <a:p>
            <a:pPr marL="0" indent="0">
              <a:lnSpc>
                <a:spcPct val="110000"/>
              </a:lnSpc>
              <a:spcAft>
                <a:spcPts val="600"/>
              </a:spcAft>
            </a:pPr>
            <a:r>
              <a:rPr lang="en-US" sz="1800" dirty="0">
                <a:latin typeface="+mn-lt"/>
              </a:rPr>
              <a:t>Personal protective equipment isn’t just smart, it’s often required!</a:t>
            </a:r>
          </a:p>
          <a:p>
            <a:pPr marL="0" indent="0">
              <a:lnSpc>
                <a:spcPct val="110000"/>
              </a:lnSpc>
              <a:spcAft>
                <a:spcPts val="600"/>
              </a:spcAft>
            </a:pPr>
            <a:r>
              <a:rPr lang="en-US" sz="1800" dirty="0">
                <a:latin typeface="+mn-lt"/>
              </a:rPr>
              <a:t>In order to play any sport, you need the right equipment. Take American football - can you play with just a football? Sure, but look at the professionals. In professional football they know from experience how important it is to protect the player. </a:t>
            </a:r>
          </a:p>
          <a:p>
            <a:pPr marL="0" indent="0">
              <a:lnSpc>
                <a:spcPct val="110000"/>
              </a:lnSpc>
              <a:spcAft>
                <a:spcPts val="600"/>
              </a:spcAft>
            </a:pPr>
            <a:r>
              <a:rPr lang="en-US" sz="1800" dirty="0">
                <a:latin typeface="+mn-lt"/>
              </a:rPr>
              <a:t>Players protect their bodies with helmets, pads, proper shoes, mouth guards, and sometimes gloves. These protections help players to have safer and longer careers even when playing in a potentially dangerous sport.</a:t>
            </a:r>
          </a:p>
        </p:txBody>
      </p:sp>
      <p:sp>
        <p:nvSpPr>
          <p:cNvPr id="9" name="Course/Module Name" descr="Course name: Module name">
            <a:extLst>
              <a:ext uri="{FF2B5EF4-FFF2-40B4-BE49-F238E27FC236}">
                <a16:creationId xmlns:a16="http://schemas.microsoft.com/office/drawing/2014/main" id="{315B7CCB-3AC4-2E92-9AC7-AC3A854CB3B1}"/>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introduction</a:t>
            </a:r>
          </a:p>
        </p:txBody>
      </p:sp>
      <p:pic>
        <p:nvPicPr>
          <p:cNvPr id="3" name="Picture 2" descr="Module 1">
            <a:extLst>
              <a:ext uri="{FF2B5EF4-FFF2-40B4-BE49-F238E27FC236}">
                <a16:creationId xmlns:a16="http://schemas.microsoft.com/office/drawing/2014/main" id="{DCDE112A-8DC3-8462-6B70-7EDAA9C24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pic>
        <p:nvPicPr>
          <p:cNvPr id="7" name="Picture 6">
            <a:extLst>
              <a:ext uri="{FF2B5EF4-FFF2-40B4-BE49-F238E27FC236}">
                <a16:creationId xmlns:a16="http://schemas.microsoft.com/office/drawing/2014/main" id="{02C55E11-9E09-FF39-CA70-DA80FE0FFD9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9715"/>
            <a:ext cx="5452003" cy="5856409"/>
          </a:xfrm>
          <a:prstGeom prst="rect">
            <a:avLst/>
          </a:prstGeom>
        </p:spPr>
      </p:pic>
    </p:spTree>
    <p:extLst>
      <p:ext uri="{BB962C8B-B14F-4D97-AF65-F5344CB8AC3E}">
        <p14:creationId xmlns:p14="http://schemas.microsoft.com/office/powerpoint/2010/main" val="434932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CB733-7147-8078-5FD9-A52CDAA1B6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A88672-60F4-01A7-C9AC-E20C4C321583}"/>
              </a:ext>
            </a:extLst>
          </p:cNvPr>
          <p:cNvSpPr>
            <a:spLocks noGrp="1"/>
          </p:cNvSpPr>
          <p:nvPr>
            <p:ph type="title"/>
          </p:nvPr>
        </p:nvSpPr>
        <p:spPr>
          <a:xfrm>
            <a:off x="5723068" y="48126"/>
            <a:ext cx="6185647" cy="887789"/>
          </a:xfrm>
        </p:spPr>
        <p:txBody>
          <a:bodyPr anchor="ctr">
            <a:normAutofit/>
          </a:bodyPr>
          <a:lstStyle/>
          <a:p>
            <a:r>
              <a:rPr lang="en-US" sz="2400" dirty="0">
                <a:latin typeface="+mj-lt"/>
              </a:rPr>
              <a:t>Traveling on Roads</a:t>
            </a:r>
          </a:p>
        </p:txBody>
      </p:sp>
      <p:sp>
        <p:nvSpPr>
          <p:cNvPr id="4" name="Text Placeholder">
            <a:extLst>
              <a:ext uri="{FF2B5EF4-FFF2-40B4-BE49-F238E27FC236}">
                <a16:creationId xmlns:a16="http://schemas.microsoft.com/office/drawing/2014/main" id="{FE394112-E0E2-23D8-5601-F3C71FD965F7}"/>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If you have the need to cross paved roads during your work day, there are several things you need to know.</a:t>
            </a:r>
          </a:p>
          <a:p>
            <a:pPr marL="0" indent="0">
              <a:lnSpc>
                <a:spcPct val="110000"/>
              </a:lnSpc>
              <a:spcBef>
                <a:spcPts val="600"/>
              </a:spcBef>
              <a:spcAft>
                <a:spcPts val="600"/>
              </a:spcAft>
            </a:pPr>
            <a:r>
              <a:rPr lang="en-US" sz="1800" dirty="0">
                <a:latin typeface="+mn-lt"/>
              </a:rPr>
              <a:t>First and foremost, it is illegal to drive ATVs on public roads. Most manufacturers don’t recommend it either. That’s because ATVs have low pressure tires, a rugged suspension, and a single drive train. All designed for off-road travel over rugged terrain and all making it difficult to handle ATVs on paved roads.</a:t>
            </a:r>
          </a:p>
        </p:txBody>
      </p:sp>
      <p:sp>
        <p:nvSpPr>
          <p:cNvPr id="9" name="Course/Module Name" descr="Course name: Module name">
            <a:extLst>
              <a:ext uri="{FF2B5EF4-FFF2-40B4-BE49-F238E27FC236}">
                <a16:creationId xmlns:a16="http://schemas.microsoft.com/office/drawing/2014/main" id="{453DE457-7E89-611F-298B-EA7B66A22C81}"/>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terrains</a:t>
            </a:r>
          </a:p>
        </p:txBody>
      </p:sp>
      <p:pic>
        <p:nvPicPr>
          <p:cNvPr id="3" name="Picture 2" descr="Module 4">
            <a:extLst>
              <a:ext uri="{FF2B5EF4-FFF2-40B4-BE49-F238E27FC236}">
                <a16:creationId xmlns:a16="http://schemas.microsoft.com/office/drawing/2014/main" id="{D4CBBC4C-33FF-8B5D-8023-F79F92643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pic>
        <p:nvPicPr>
          <p:cNvPr id="7" name="Picture 6" descr="image shows the underside of an ATV">
            <a:extLst>
              <a:ext uri="{FF2B5EF4-FFF2-40B4-BE49-F238E27FC236}">
                <a16:creationId xmlns:a16="http://schemas.microsoft.com/office/drawing/2014/main" id="{22CE4948-6DF1-A8DF-16C0-1DEF36AEB66C}"/>
              </a:ext>
            </a:extLst>
          </p:cNvPr>
          <p:cNvPicPr>
            <a:picLocks noChangeAspect="1"/>
          </p:cNvPicPr>
          <p:nvPr/>
        </p:nvPicPr>
        <p:blipFill>
          <a:blip r:embed="rId4"/>
          <a:stretch>
            <a:fillRect/>
          </a:stretch>
        </p:blipFill>
        <p:spPr>
          <a:xfrm>
            <a:off x="0" y="35426"/>
            <a:ext cx="5442399" cy="5846092"/>
          </a:xfrm>
          <a:prstGeom prst="rect">
            <a:avLst/>
          </a:prstGeom>
        </p:spPr>
      </p:pic>
    </p:spTree>
    <p:extLst>
      <p:ext uri="{BB962C8B-B14F-4D97-AF65-F5344CB8AC3E}">
        <p14:creationId xmlns:p14="http://schemas.microsoft.com/office/powerpoint/2010/main" val="298073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A31EE-F06B-F906-2CEE-3283719F78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F1E914-0FA8-E8AC-8971-6192769DE361}"/>
              </a:ext>
            </a:extLst>
          </p:cNvPr>
          <p:cNvSpPr>
            <a:spLocks noGrp="1"/>
          </p:cNvSpPr>
          <p:nvPr>
            <p:ph type="title"/>
          </p:nvPr>
        </p:nvSpPr>
        <p:spPr>
          <a:xfrm>
            <a:off x="5723068" y="48126"/>
            <a:ext cx="6185647" cy="887789"/>
          </a:xfrm>
        </p:spPr>
        <p:txBody>
          <a:bodyPr anchor="ctr">
            <a:normAutofit/>
          </a:bodyPr>
          <a:lstStyle/>
          <a:p>
            <a:r>
              <a:rPr lang="en-US" sz="2400" dirty="0">
                <a:latin typeface="+mj-lt"/>
              </a:rPr>
              <a:t>Traveling on Roads (continued)</a:t>
            </a:r>
          </a:p>
        </p:txBody>
      </p:sp>
      <p:sp>
        <p:nvSpPr>
          <p:cNvPr id="4" name="Text Placeholder">
            <a:extLst>
              <a:ext uri="{FF2B5EF4-FFF2-40B4-BE49-F238E27FC236}">
                <a16:creationId xmlns:a16="http://schemas.microsoft.com/office/drawing/2014/main" id="{A8A52D37-812A-39AC-6178-0B52860747E8}"/>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If your work requires you to use an ATV, Oregon law allows you to cross or travel on roads with the following requirements: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You must be driving between ranching, farming, or agricultural work</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You must have a valid driver’s license</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You cannot go over 20 miles per hour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You must stay close to the right-hand side of the road</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Headlights must be on</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You must display a slow-moving vehicle sign</a:t>
            </a:r>
          </a:p>
        </p:txBody>
      </p:sp>
      <p:sp>
        <p:nvSpPr>
          <p:cNvPr id="9" name="Course/Module Name" descr="Course name: Module name">
            <a:extLst>
              <a:ext uri="{FF2B5EF4-FFF2-40B4-BE49-F238E27FC236}">
                <a16:creationId xmlns:a16="http://schemas.microsoft.com/office/drawing/2014/main" id="{6E2A35E0-4A44-CB30-CA9E-B18D76196BEB}"/>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terrains</a:t>
            </a:r>
          </a:p>
        </p:txBody>
      </p:sp>
      <p:pic>
        <p:nvPicPr>
          <p:cNvPr id="3" name="Picture 2" descr="Module 4">
            <a:extLst>
              <a:ext uri="{FF2B5EF4-FFF2-40B4-BE49-F238E27FC236}">
                <a16:creationId xmlns:a16="http://schemas.microsoft.com/office/drawing/2014/main" id="{F71147A6-0BBF-B94D-9466-0AFC2DA3C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pic>
        <p:nvPicPr>
          <p:cNvPr id="6" name="Picture 5">
            <a:extLst>
              <a:ext uri="{FF2B5EF4-FFF2-40B4-BE49-F238E27FC236}">
                <a16:creationId xmlns:a16="http://schemas.microsoft.com/office/drawing/2014/main" id="{BF026084-F334-3CB8-CF03-2BA7DC9847A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0026"/>
            <a:ext cx="5477867" cy="5884192"/>
          </a:xfrm>
          <a:prstGeom prst="rect">
            <a:avLst/>
          </a:prstGeom>
        </p:spPr>
      </p:pic>
    </p:spTree>
    <p:extLst>
      <p:ext uri="{BB962C8B-B14F-4D97-AF65-F5344CB8AC3E}">
        <p14:creationId xmlns:p14="http://schemas.microsoft.com/office/powerpoint/2010/main" val="914097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CDCCC25A-E375-8E34-C690-E562169C6A9D}"/>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39AA3C2B-32C9-104B-A941-DB58D8B8E47C}"/>
              </a:ext>
              <a:ext uri="{C183D7F6-B498-43B3-948B-1728B52AA6E4}">
                <adec:decorative xmlns:adec="http://schemas.microsoft.com/office/drawing/2017/decorative" val="0"/>
              </a:ext>
            </a:extLst>
          </p:cNvPr>
          <p:cNvSpPr/>
          <p:nvPr/>
        </p:nvSpPr>
        <p:spPr>
          <a:xfrm>
            <a:off x="0" y="28234"/>
            <a:ext cx="12192000" cy="5886456"/>
          </a:xfrm>
          <a:prstGeom prst="rect">
            <a:avLst/>
          </a:prstGeom>
          <a:solidFill>
            <a:srgbClr val="2929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DFEFE"/>
                </a:solidFill>
                <a:hlinkClick r:id="rId3"/>
              </a:rPr>
              <a:t>Video: Crossing Roads</a:t>
            </a:r>
            <a:endParaRPr lang="en-US" sz="4400" dirty="0">
              <a:solidFill>
                <a:srgbClr val="FDFEFE"/>
              </a:solidFill>
            </a:endParaRPr>
          </a:p>
        </p:txBody>
      </p:sp>
      <p:sp>
        <p:nvSpPr>
          <p:cNvPr id="7" name="Course Title/Module title" descr="Course name: Module name">
            <a:extLst>
              <a:ext uri="{FF2B5EF4-FFF2-40B4-BE49-F238E27FC236}">
                <a16:creationId xmlns:a16="http://schemas.microsoft.com/office/drawing/2014/main" id="{158E0A95-CAB0-0893-87D4-58C050688D37}"/>
              </a:ext>
            </a:extLst>
          </p:cNvPr>
          <p:cNvSpPr txBox="1"/>
          <p:nvPr/>
        </p:nvSpPr>
        <p:spPr>
          <a:xfrm>
            <a:off x="0" y="5903933"/>
            <a:ext cx="12192000" cy="954067"/>
          </a:xfrm>
          <a:prstGeom prst="rect">
            <a:avLst/>
          </a:prstGeom>
          <a:solidFill>
            <a:srgbClr val="365E5C"/>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bg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bg1"/>
                </a:solidFill>
                <a:latin typeface="Verdana"/>
                <a:ea typeface="Verdana"/>
                <a:cs typeface="Verdana"/>
                <a:sym typeface="Verdana"/>
              </a:rPr>
              <a:t>introduction</a:t>
            </a:r>
            <a:endParaRPr lang="en-US" sz="2800" b="1" i="1" u="none" strike="noStrike" cap="none" dirty="0">
              <a:solidFill>
                <a:schemeClr val="bg1"/>
              </a:solidFill>
              <a:latin typeface="Verdana"/>
              <a:ea typeface="Verdana"/>
              <a:sym typeface="Verdana"/>
            </a:endParaRPr>
          </a:p>
        </p:txBody>
      </p:sp>
      <p:pic>
        <p:nvPicPr>
          <p:cNvPr id="4" name="Picture 3" descr="Module 4">
            <a:extLst>
              <a:ext uri="{FF2B5EF4-FFF2-40B4-BE49-F238E27FC236}">
                <a16:creationId xmlns:a16="http://schemas.microsoft.com/office/drawing/2014/main" id="{73CF2499-AAB9-38FC-3ECE-BF1B36221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1174049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11368-9166-10FF-D98A-986F261D7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D3CEF-B9C8-E7F5-30D5-8FBFBD293091}"/>
              </a:ext>
            </a:extLst>
          </p:cNvPr>
          <p:cNvSpPr>
            <a:spLocks noGrp="1"/>
          </p:cNvSpPr>
          <p:nvPr>
            <p:ph type="title"/>
          </p:nvPr>
        </p:nvSpPr>
        <p:spPr>
          <a:xfrm>
            <a:off x="5723068" y="48126"/>
            <a:ext cx="6185647" cy="887789"/>
          </a:xfrm>
        </p:spPr>
        <p:txBody>
          <a:bodyPr anchor="ctr">
            <a:normAutofit/>
          </a:bodyPr>
          <a:lstStyle/>
          <a:p>
            <a:r>
              <a:rPr lang="en-US" sz="2400" dirty="0">
                <a:latin typeface="+mj-lt"/>
              </a:rPr>
              <a:t>Traveling on Roads (continued)</a:t>
            </a:r>
          </a:p>
        </p:txBody>
      </p:sp>
      <p:sp>
        <p:nvSpPr>
          <p:cNvPr id="4" name="Text Placeholder">
            <a:extLst>
              <a:ext uri="{FF2B5EF4-FFF2-40B4-BE49-F238E27FC236}">
                <a16:creationId xmlns:a16="http://schemas.microsoft.com/office/drawing/2014/main" id="{8622361D-E9D7-6C22-75DD-4A8DF1EF3B76}"/>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Here are a few more things to keep in mind. If possible, think about using another type of vehicle. Always assume that other drivers do not see you. And always drive at a sensible or slow speed to maintain tire traction.</a:t>
            </a:r>
          </a:p>
          <a:p>
            <a:pPr marL="0" indent="0">
              <a:lnSpc>
                <a:spcPct val="110000"/>
              </a:lnSpc>
              <a:spcBef>
                <a:spcPts val="600"/>
              </a:spcBef>
              <a:spcAft>
                <a:spcPts val="600"/>
              </a:spcAft>
            </a:pPr>
            <a:r>
              <a:rPr lang="en-US" sz="1800" dirty="0">
                <a:latin typeface="+mn-lt"/>
              </a:rPr>
              <a:t>Remember, when traveling on roads: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Stop and look both ways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Allow extra time for other vehicles to pass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Cross at a 90-degree angle</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Go slow</a:t>
            </a:r>
          </a:p>
        </p:txBody>
      </p:sp>
      <p:sp>
        <p:nvSpPr>
          <p:cNvPr id="9" name="Course/Module Name" descr="Course name: Module name">
            <a:extLst>
              <a:ext uri="{FF2B5EF4-FFF2-40B4-BE49-F238E27FC236}">
                <a16:creationId xmlns:a16="http://schemas.microsoft.com/office/drawing/2014/main" id="{4A227E5C-B948-E1AE-F11A-964BDFFDC0BF}"/>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terrains</a:t>
            </a:r>
          </a:p>
        </p:txBody>
      </p:sp>
      <p:pic>
        <p:nvPicPr>
          <p:cNvPr id="3" name="Picture 2" descr="Module 4">
            <a:extLst>
              <a:ext uri="{FF2B5EF4-FFF2-40B4-BE49-F238E27FC236}">
                <a16:creationId xmlns:a16="http://schemas.microsoft.com/office/drawing/2014/main" id="{C4C4BD48-F13B-565B-5245-83FA72746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pic>
        <p:nvPicPr>
          <p:cNvPr id="7" name="Picture 6">
            <a:extLst>
              <a:ext uri="{FF2B5EF4-FFF2-40B4-BE49-F238E27FC236}">
                <a16:creationId xmlns:a16="http://schemas.microsoft.com/office/drawing/2014/main" id="{F006A2E4-FF3A-EEDB-2256-366466800E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32" y="0"/>
            <a:ext cx="5456630" cy="5861379"/>
          </a:xfrm>
          <a:prstGeom prst="rect">
            <a:avLst/>
          </a:prstGeom>
        </p:spPr>
      </p:pic>
    </p:spTree>
    <p:extLst>
      <p:ext uri="{BB962C8B-B14F-4D97-AF65-F5344CB8AC3E}">
        <p14:creationId xmlns:p14="http://schemas.microsoft.com/office/powerpoint/2010/main" val="1067480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1F854-A6A9-F7E9-7A0D-5BF402105E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2280B1-C600-D5D8-BFB2-C21EFF241675}"/>
              </a:ext>
            </a:extLst>
          </p:cNvPr>
          <p:cNvSpPr>
            <a:spLocks noGrp="1"/>
          </p:cNvSpPr>
          <p:nvPr>
            <p:ph type="title"/>
          </p:nvPr>
        </p:nvSpPr>
        <p:spPr>
          <a:xfrm>
            <a:off x="5723068" y="48126"/>
            <a:ext cx="6185647" cy="887789"/>
          </a:xfrm>
        </p:spPr>
        <p:txBody>
          <a:bodyPr anchor="ctr">
            <a:normAutofit/>
          </a:bodyPr>
          <a:lstStyle/>
          <a:p>
            <a:r>
              <a:rPr lang="en-US" sz="2400" dirty="0">
                <a:latin typeface="+mj-lt"/>
              </a:rPr>
              <a:t>Carrying Loads</a:t>
            </a:r>
          </a:p>
        </p:txBody>
      </p:sp>
      <p:sp>
        <p:nvSpPr>
          <p:cNvPr id="4" name="Text Placeholder">
            <a:extLst>
              <a:ext uri="{FF2B5EF4-FFF2-40B4-BE49-F238E27FC236}">
                <a16:creationId xmlns:a16="http://schemas.microsoft.com/office/drawing/2014/main" id="{7B7B54CF-0AC7-6EFE-0245-1304F2F0E04B}"/>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ATVs were made to carry one person and their personal gear; they weren’t made to carry heavy loads. However, when used for agriculture, you may often have to carry a heavy load. If you do, remember that extra weight shifts the ATV’s center of gravity. It also affects the handling of the ATV, making it harder to control.</a:t>
            </a:r>
          </a:p>
          <a:p>
            <a:pPr marL="0" indent="0">
              <a:lnSpc>
                <a:spcPct val="110000"/>
              </a:lnSpc>
              <a:spcBef>
                <a:spcPts val="600"/>
              </a:spcBef>
              <a:spcAft>
                <a:spcPts val="600"/>
              </a:spcAft>
            </a:pPr>
            <a:r>
              <a:rPr lang="en-US" sz="1800" dirty="0">
                <a:latin typeface="+mn-lt"/>
              </a:rPr>
              <a:t>Heavy loads may require you to exaggerate your active driving moves, such as leaning further into curves. And with heavy loads, it takes longer to slow down and stop.</a:t>
            </a:r>
          </a:p>
        </p:txBody>
      </p:sp>
      <p:sp>
        <p:nvSpPr>
          <p:cNvPr id="9" name="Course/Module Name" descr="Course name: Module name">
            <a:extLst>
              <a:ext uri="{FF2B5EF4-FFF2-40B4-BE49-F238E27FC236}">
                <a16:creationId xmlns:a16="http://schemas.microsoft.com/office/drawing/2014/main" id="{31AE357D-72B6-85A5-D60F-288862A56051}"/>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terrains</a:t>
            </a:r>
          </a:p>
        </p:txBody>
      </p:sp>
      <p:pic>
        <p:nvPicPr>
          <p:cNvPr id="3" name="Picture 2" descr="Module 4">
            <a:extLst>
              <a:ext uri="{FF2B5EF4-FFF2-40B4-BE49-F238E27FC236}">
                <a16:creationId xmlns:a16="http://schemas.microsoft.com/office/drawing/2014/main" id="{B7C80F7B-7E0A-72E1-DA83-BCC54CB6B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pic>
        <p:nvPicPr>
          <p:cNvPr id="6" name="Picture 5">
            <a:extLst>
              <a:ext uri="{FF2B5EF4-FFF2-40B4-BE49-F238E27FC236}">
                <a16:creationId xmlns:a16="http://schemas.microsoft.com/office/drawing/2014/main" id="{E7B1E886-4368-1B6F-FA6C-0D196C11B84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41085"/>
            <a:ext cx="5540188" cy="5951135"/>
          </a:xfrm>
          <a:prstGeom prst="rect">
            <a:avLst/>
          </a:prstGeom>
        </p:spPr>
      </p:pic>
    </p:spTree>
    <p:extLst>
      <p:ext uri="{BB962C8B-B14F-4D97-AF65-F5344CB8AC3E}">
        <p14:creationId xmlns:p14="http://schemas.microsoft.com/office/powerpoint/2010/main" val="3081673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99D1F-AEB3-8D77-920A-63DF195726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ADEF8-CC34-362E-C83D-1D754BFF94F6}"/>
              </a:ext>
            </a:extLst>
          </p:cNvPr>
          <p:cNvSpPr>
            <a:spLocks noGrp="1"/>
          </p:cNvSpPr>
          <p:nvPr>
            <p:ph type="title"/>
          </p:nvPr>
        </p:nvSpPr>
        <p:spPr>
          <a:xfrm>
            <a:off x="5723068" y="48126"/>
            <a:ext cx="6185647" cy="887789"/>
          </a:xfrm>
        </p:spPr>
        <p:txBody>
          <a:bodyPr anchor="ctr">
            <a:normAutofit/>
          </a:bodyPr>
          <a:lstStyle/>
          <a:p>
            <a:r>
              <a:rPr lang="en-US" sz="2400" dirty="0">
                <a:latin typeface="+mj-lt"/>
              </a:rPr>
              <a:t>Carrying Loads (continued)</a:t>
            </a:r>
          </a:p>
        </p:txBody>
      </p:sp>
      <p:sp>
        <p:nvSpPr>
          <p:cNvPr id="4" name="Text Placeholder">
            <a:extLst>
              <a:ext uri="{FF2B5EF4-FFF2-40B4-BE49-F238E27FC236}">
                <a16:creationId xmlns:a16="http://schemas.microsoft.com/office/drawing/2014/main" id="{C4E4CBEB-8DD0-68EB-2D49-1485B5411F3D}"/>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If you have to carry a heavy load,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Attach the load to the ATV’s racks in front and back to spread the weight as evenly as possible.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Be sure to secure the load properly by checking the manufacturer’s instructions for safe attachment points.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Drive slowly and cautiously.</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Never carry a passenger. The longer seat of an ATV was made for active driving, giving you room to move backward and forward to offset shifts in the center of gravity.</a:t>
            </a:r>
          </a:p>
        </p:txBody>
      </p:sp>
      <p:sp>
        <p:nvSpPr>
          <p:cNvPr id="9" name="Course/Module Name" descr="Course name: Module name">
            <a:extLst>
              <a:ext uri="{FF2B5EF4-FFF2-40B4-BE49-F238E27FC236}">
                <a16:creationId xmlns:a16="http://schemas.microsoft.com/office/drawing/2014/main" id="{68D9CCD9-E654-B86C-A529-77550FFA01D3}"/>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terrains</a:t>
            </a:r>
          </a:p>
        </p:txBody>
      </p:sp>
      <p:pic>
        <p:nvPicPr>
          <p:cNvPr id="3" name="Picture 2" descr="Module 4">
            <a:extLst>
              <a:ext uri="{FF2B5EF4-FFF2-40B4-BE49-F238E27FC236}">
                <a16:creationId xmlns:a16="http://schemas.microsoft.com/office/drawing/2014/main" id="{1F1587F4-9954-F659-2C1F-939282B3A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pic>
        <p:nvPicPr>
          <p:cNvPr id="7" name="Picture 6" descr="Image shows rider on ATV with an even load secured to the front and back racks.">
            <a:extLst>
              <a:ext uri="{FF2B5EF4-FFF2-40B4-BE49-F238E27FC236}">
                <a16:creationId xmlns:a16="http://schemas.microsoft.com/office/drawing/2014/main" id="{B1610A55-0D28-CEDB-9AEE-E2D00ECC7C9E}"/>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0" y="-2674"/>
            <a:ext cx="5489690" cy="5896892"/>
          </a:xfrm>
          <a:prstGeom prst="rect">
            <a:avLst/>
          </a:prstGeom>
        </p:spPr>
      </p:pic>
    </p:spTree>
    <p:extLst>
      <p:ext uri="{BB962C8B-B14F-4D97-AF65-F5344CB8AC3E}">
        <p14:creationId xmlns:p14="http://schemas.microsoft.com/office/powerpoint/2010/main" val="3821262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4F13-48C9-38B7-6A6F-CC4F4CA52D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5330C-2CB3-244E-16DB-D2AE4550B158}"/>
              </a:ext>
            </a:extLst>
          </p:cNvPr>
          <p:cNvSpPr>
            <a:spLocks noGrp="1"/>
          </p:cNvSpPr>
          <p:nvPr>
            <p:ph type="title"/>
          </p:nvPr>
        </p:nvSpPr>
        <p:spPr>
          <a:xfrm>
            <a:off x="5723068" y="48126"/>
            <a:ext cx="6185647" cy="887789"/>
          </a:xfrm>
        </p:spPr>
        <p:txBody>
          <a:bodyPr anchor="ctr">
            <a:normAutofit/>
          </a:bodyPr>
          <a:lstStyle/>
          <a:p>
            <a:r>
              <a:rPr lang="en-US" sz="2400" dirty="0">
                <a:latin typeface="+mj-lt"/>
              </a:rPr>
              <a:t>Towing</a:t>
            </a:r>
          </a:p>
        </p:txBody>
      </p:sp>
      <p:sp>
        <p:nvSpPr>
          <p:cNvPr id="4" name="Text Placeholder">
            <a:extLst>
              <a:ext uri="{FF2B5EF4-FFF2-40B4-BE49-F238E27FC236}">
                <a16:creationId xmlns:a16="http://schemas.microsoft.com/office/drawing/2014/main" id="{EE099D72-0877-B9C7-77ED-E861AF5A5FC6}"/>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When you need to tow, always follow the manufacturer’s instructions for load limit size and correct trailer attachment. </a:t>
            </a:r>
          </a:p>
          <a:p>
            <a:pPr marL="0" indent="0">
              <a:lnSpc>
                <a:spcPct val="110000"/>
              </a:lnSpc>
              <a:spcBef>
                <a:spcPts val="600"/>
              </a:spcBef>
              <a:spcAft>
                <a:spcPts val="600"/>
              </a:spcAft>
            </a:pPr>
            <a:r>
              <a:rPr lang="en-US" sz="1800" dirty="0">
                <a:latin typeface="+mn-lt"/>
              </a:rPr>
              <a:t>Never use cables or ropes attached to the ATV’s carrying racks for towing. It raises the ATV’s center of gravity dangerously high and could cause the ATV to flip backward.</a:t>
            </a:r>
          </a:p>
        </p:txBody>
      </p:sp>
      <p:sp>
        <p:nvSpPr>
          <p:cNvPr id="9" name="Course/Module Name" descr="Course name: Module name">
            <a:extLst>
              <a:ext uri="{FF2B5EF4-FFF2-40B4-BE49-F238E27FC236}">
                <a16:creationId xmlns:a16="http://schemas.microsoft.com/office/drawing/2014/main" id="{EBE5085C-658E-F803-2AF6-2EA73D318975}"/>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terrains</a:t>
            </a:r>
          </a:p>
        </p:txBody>
      </p:sp>
      <p:pic>
        <p:nvPicPr>
          <p:cNvPr id="3" name="Picture 2" descr="Module 4">
            <a:extLst>
              <a:ext uri="{FF2B5EF4-FFF2-40B4-BE49-F238E27FC236}">
                <a16:creationId xmlns:a16="http://schemas.microsoft.com/office/drawing/2014/main" id="{F09239CE-168B-0AF4-B4AE-A91D32EDD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pic>
        <p:nvPicPr>
          <p:cNvPr id="6" name="Picture 5">
            <a:extLst>
              <a:ext uri="{FF2B5EF4-FFF2-40B4-BE49-F238E27FC236}">
                <a16:creationId xmlns:a16="http://schemas.microsoft.com/office/drawing/2014/main" id="{07473F8E-1510-DF5D-9A25-B889085023E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48126"/>
            <a:ext cx="5442398" cy="5846092"/>
          </a:xfrm>
          <a:prstGeom prst="rect">
            <a:avLst/>
          </a:prstGeom>
        </p:spPr>
      </p:pic>
    </p:spTree>
    <p:extLst>
      <p:ext uri="{BB962C8B-B14F-4D97-AF65-F5344CB8AC3E}">
        <p14:creationId xmlns:p14="http://schemas.microsoft.com/office/powerpoint/2010/main" val="285084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28E19B55-9CC8-646E-C4DE-E9DE28DB39A3}"/>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DA29BE70-F9FD-CE99-1DE7-AB6176F0F78A}"/>
              </a:ext>
              <a:ext uri="{C183D7F6-B498-43B3-948B-1728B52AA6E4}">
                <adec:decorative xmlns:adec="http://schemas.microsoft.com/office/drawing/2017/decorative" val="0"/>
              </a:ext>
            </a:extLst>
          </p:cNvPr>
          <p:cNvSpPr/>
          <p:nvPr/>
        </p:nvSpPr>
        <p:spPr>
          <a:xfrm>
            <a:off x="0" y="28234"/>
            <a:ext cx="12192000" cy="5886456"/>
          </a:xfrm>
          <a:prstGeom prst="rect">
            <a:avLst/>
          </a:prstGeom>
          <a:solidFill>
            <a:srgbClr val="2929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DFEFE"/>
                </a:solidFill>
                <a:hlinkClick r:id="rId3"/>
              </a:rPr>
              <a:t>Video: Towing</a:t>
            </a:r>
            <a:endParaRPr lang="en-US" sz="4400" dirty="0">
              <a:solidFill>
                <a:srgbClr val="FDFEFE"/>
              </a:solidFill>
            </a:endParaRPr>
          </a:p>
        </p:txBody>
      </p:sp>
      <p:sp>
        <p:nvSpPr>
          <p:cNvPr id="7" name="Course Title/Module title" descr="Course name: Module name">
            <a:extLst>
              <a:ext uri="{FF2B5EF4-FFF2-40B4-BE49-F238E27FC236}">
                <a16:creationId xmlns:a16="http://schemas.microsoft.com/office/drawing/2014/main" id="{9044443A-9506-E227-9790-20F1BA9E9A47}"/>
              </a:ext>
            </a:extLst>
          </p:cNvPr>
          <p:cNvSpPr txBox="1"/>
          <p:nvPr/>
        </p:nvSpPr>
        <p:spPr>
          <a:xfrm>
            <a:off x="0" y="5903933"/>
            <a:ext cx="12192000" cy="954067"/>
          </a:xfrm>
          <a:prstGeom prst="rect">
            <a:avLst/>
          </a:prstGeom>
          <a:solidFill>
            <a:srgbClr val="365E5C"/>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bg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bg1"/>
                </a:solidFill>
                <a:latin typeface="Verdana"/>
                <a:ea typeface="Verdana"/>
                <a:cs typeface="Verdana"/>
                <a:sym typeface="Verdana"/>
              </a:rPr>
              <a:t>introduction</a:t>
            </a:r>
            <a:endParaRPr lang="en-US" sz="2800" b="1" i="1" u="none" strike="noStrike" cap="none" dirty="0">
              <a:solidFill>
                <a:schemeClr val="bg1"/>
              </a:solidFill>
              <a:latin typeface="Verdana"/>
              <a:ea typeface="Verdana"/>
              <a:sym typeface="Verdana"/>
            </a:endParaRPr>
          </a:p>
        </p:txBody>
      </p:sp>
      <p:pic>
        <p:nvPicPr>
          <p:cNvPr id="4" name="Picture 3" descr="Module 4">
            <a:extLst>
              <a:ext uri="{FF2B5EF4-FFF2-40B4-BE49-F238E27FC236}">
                <a16:creationId xmlns:a16="http://schemas.microsoft.com/office/drawing/2014/main" id="{B8C11F0A-71CC-D015-6530-81F57CACCB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7846007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5B63F-C103-C374-99F6-024ED94F5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554DF0-4DDE-819D-C97E-3DA29F5447A2}"/>
              </a:ext>
            </a:extLst>
          </p:cNvPr>
          <p:cNvSpPr>
            <a:spLocks noGrp="1"/>
          </p:cNvSpPr>
          <p:nvPr>
            <p:ph type="title"/>
          </p:nvPr>
        </p:nvSpPr>
        <p:spPr>
          <a:xfrm>
            <a:off x="5723068" y="48126"/>
            <a:ext cx="6185647" cy="887789"/>
          </a:xfrm>
        </p:spPr>
        <p:txBody>
          <a:bodyPr anchor="ctr">
            <a:normAutofit/>
          </a:bodyPr>
          <a:lstStyle/>
          <a:p>
            <a:r>
              <a:rPr lang="en-US" sz="2400" dirty="0">
                <a:latin typeface="+mj-lt"/>
              </a:rPr>
              <a:t>Transporting Liquids</a:t>
            </a:r>
          </a:p>
        </p:txBody>
      </p:sp>
      <p:sp>
        <p:nvSpPr>
          <p:cNvPr id="4" name="Text Placeholder">
            <a:extLst>
              <a:ext uri="{FF2B5EF4-FFF2-40B4-BE49-F238E27FC236}">
                <a16:creationId xmlns:a16="http://schemas.microsoft.com/office/drawing/2014/main" id="{1008CB67-65CE-1075-D932-68F49AA16D57}"/>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When transporting liquids, you need to use extra caution. On rough terrain the liquid sloshes back and forth and from side to side making the ATV unstable. If possible, use a baffled container to carry liquids. This is a container with dividers inside to reduce sloshing. </a:t>
            </a:r>
          </a:p>
          <a:p>
            <a:pPr marL="0" indent="0">
              <a:lnSpc>
                <a:spcPct val="110000"/>
              </a:lnSpc>
              <a:spcBef>
                <a:spcPts val="600"/>
              </a:spcBef>
              <a:spcAft>
                <a:spcPts val="600"/>
              </a:spcAft>
            </a:pPr>
            <a:r>
              <a:rPr lang="en-US" sz="1800" dirty="0">
                <a:latin typeface="+mn-lt"/>
              </a:rPr>
              <a:t>For the safest solution, tow the liquid rather than carrying it and use a baffled container and a trailer designed for ATVs. (Remember, towing is safer than carrying but towing still affects the handling of the ATV.)</a:t>
            </a:r>
          </a:p>
        </p:txBody>
      </p:sp>
      <p:sp>
        <p:nvSpPr>
          <p:cNvPr id="9" name="Course/Module Name" descr="Course name: Module name">
            <a:extLst>
              <a:ext uri="{FF2B5EF4-FFF2-40B4-BE49-F238E27FC236}">
                <a16:creationId xmlns:a16="http://schemas.microsoft.com/office/drawing/2014/main" id="{9DA72CBD-4B02-5753-8BD9-F66E81D0EE47}"/>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terrains</a:t>
            </a:r>
          </a:p>
        </p:txBody>
      </p:sp>
      <p:pic>
        <p:nvPicPr>
          <p:cNvPr id="3" name="Picture 2" descr="Module 4">
            <a:extLst>
              <a:ext uri="{FF2B5EF4-FFF2-40B4-BE49-F238E27FC236}">
                <a16:creationId xmlns:a16="http://schemas.microsoft.com/office/drawing/2014/main" id="{C8521304-8271-2497-99D3-CB6955DD6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pic>
        <p:nvPicPr>
          <p:cNvPr id="7" name="Picture 6">
            <a:extLst>
              <a:ext uri="{FF2B5EF4-FFF2-40B4-BE49-F238E27FC236}">
                <a16:creationId xmlns:a16="http://schemas.microsoft.com/office/drawing/2014/main" id="{D693424E-4485-AC93-6492-46CA6023601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2700"/>
            <a:ext cx="5461676" cy="5866799"/>
          </a:xfrm>
          <a:prstGeom prst="rect">
            <a:avLst/>
          </a:prstGeom>
        </p:spPr>
      </p:pic>
    </p:spTree>
    <p:extLst>
      <p:ext uri="{BB962C8B-B14F-4D97-AF65-F5344CB8AC3E}">
        <p14:creationId xmlns:p14="http://schemas.microsoft.com/office/powerpoint/2010/main" val="300532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E397D-FFB2-885D-17DD-4716B3FAFF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EAFA2-82EF-F8FD-6FF8-1DE8C3E170E8}"/>
              </a:ext>
            </a:extLst>
          </p:cNvPr>
          <p:cNvSpPr>
            <a:spLocks noGrp="1"/>
          </p:cNvSpPr>
          <p:nvPr>
            <p:ph type="title"/>
          </p:nvPr>
        </p:nvSpPr>
        <p:spPr>
          <a:xfrm>
            <a:off x="5723068" y="48126"/>
            <a:ext cx="6185647" cy="887789"/>
          </a:xfrm>
        </p:spPr>
        <p:txBody>
          <a:bodyPr anchor="ctr">
            <a:normAutofit/>
          </a:bodyPr>
          <a:lstStyle/>
          <a:p>
            <a:r>
              <a:rPr lang="en-US" sz="2400" dirty="0">
                <a:latin typeface="+mj-lt"/>
              </a:rPr>
              <a:t>Parking and Backing Up</a:t>
            </a:r>
          </a:p>
        </p:txBody>
      </p:sp>
      <p:sp>
        <p:nvSpPr>
          <p:cNvPr id="4" name="Text Placeholder">
            <a:extLst>
              <a:ext uri="{FF2B5EF4-FFF2-40B4-BE49-F238E27FC236}">
                <a16:creationId xmlns:a16="http://schemas.microsoft.com/office/drawing/2014/main" id="{F71283D2-B7D3-DDEE-94BB-979E99140428}"/>
              </a:ext>
            </a:extLst>
          </p:cNvPr>
          <p:cNvSpPr>
            <a:spLocks noGrp="1"/>
          </p:cNvSpPr>
          <p:nvPr>
            <p:ph type="body" idx="2"/>
          </p:nvPr>
        </p:nvSpPr>
        <p:spPr>
          <a:xfrm>
            <a:off x="5540188" y="991201"/>
            <a:ext cx="6517528" cy="4903017"/>
          </a:xfrm>
        </p:spPr>
        <p:txBody>
          <a:bodyPr>
            <a:normAutofit lnSpcReduction="10000"/>
          </a:bodyPr>
          <a:lstStyle/>
          <a:p>
            <a:pPr marL="0" indent="0">
              <a:lnSpc>
                <a:spcPct val="110000"/>
              </a:lnSpc>
              <a:spcBef>
                <a:spcPts val="600"/>
              </a:spcBef>
              <a:spcAft>
                <a:spcPts val="600"/>
              </a:spcAft>
            </a:pPr>
            <a:r>
              <a:rPr lang="en-US" sz="1800" dirty="0">
                <a:latin typeface="+mn-lt"/>
              </a:rPr>
              <a:t>The safest way to park an ATV is on level ground, but that’s not always possible. If you are in an area where you cannot park on level ground, there are a few safe practices you can follow.</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If you are on a slope, try to park across the slope.</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If you’re parking facing downhill, put the ATV in reverse and put the parking brake on.</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If you’re facing uphill, chock the tires and put the parking brake on.</a:t>
            </a:r>
          </a:p>
          <a:p>
            <a:pPr marL="0" indent="0">
              <a:lnSpc>
                <a:spcPct val="110000"/>
              </a:lnSpc>
              <a:spcBef>
                <a:spcPts val="600"/>
              </a:spcBef>
              <a:spcAft>
                <a:spcPts val="600"/>
              </a:spcAft>
            </a:pPr>
            <a:r>
              <a:rPr lang="en-US" sz="1800" dirty="0">
                <a:latin typeface="+mn-lt"/>
              </a:rPr>
              <a:t>In fact, it’s always a good idea to put the ATV’s parking brake on when parking.</a:t>
            </a:r>
          </a:p>
          <a:p>
            <a:pPr marL="0" indent="0">
              <a:lnSpc>
                <a:spcPct val="110000"/>
              </a:lnSpc>
              <a:spcBef>
                <a:spcPts val="600"/>
              </a:spcBef>
              <a:spcAft>
                <a:spcPts val="600"/>
              </a:spcAft>
            </a:pPr>
            <a:r>
              <a:rPr lang="en-US" sz="1800" dirty="0">
                <a:latin typeface="+mn-lt"/>
              </a:rPr>
              <a:t>When backing up, go slow and continue to check your path until you are stopped. Watch the next video for more about backing up.</a:t>
            </a:r>
          </a:p>
        </p:txBody>
      </p:sp>
      <p:sp>
        <p:nvSpPr>
          <p:cNvPr id="9" name="Course/Module Name" descr="Course name: Module name">
            <a:extLst>
              <a:ext uri="{FF2B5EF4-FFF2-40B4-BE49-F238E27FC236}">
                <a16:creationId xmlns:a16="http://schemas.microsoft.com/office/drawing/2014/main" id="{BBB97A59-8BA4-E2CF-EE00-4DC2D7F7D74A}"/>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terrains</a:t>
            </a:r>
          </a:p>
        </p:txBody>
      </p:sp>
      <p:pic>
        <p:nvPicPr>
          <p:cNvPr id="3" name="Picture 2" descr="Module 4">
            <a:extLst>
              <a:ext uri="{FF2B5EF4-FFF2-40B4-BE49-F238E27FC236}">
                <a16:creationId xmlns:a16="http://schemas.microsoft.com/office/drawing/2014/main" id="{190B3A80-BCC6-F8F2-740C-373E01DC0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pic>
        <p:nvPicPr>
          <p:cNvPr id="6" name="Picture 5">
            <a:extLst>
              <a:ext uri="{FF2B5EF4-FFF2-40B4-BE49-F238E27FC236}">
                <a16:creationId xmlns:a16="http://schemas.microsoft.com/office/drawing/2014/main" id="{13620B55-3600-4BBD-2468-13999C723F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2986"/>
            <a:ext cx="5464456" cy="5869785"/>
          </a:xfrm>
          <a:prstGeom prst="rect">
            <a:avLst/>
          </a:prstGeom>
        </p:spPr>
      </p:pic>
    </p:spTree>
    <p:extLst>
      <p:ext uri="{BB962C8B-B14F-4D97-AF65-F5344CB8AC3E}">
        <p14:creationId xmlns:p14="http://schemas.microsoft.com/office/powerpoint/2010/main" val="1314436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BE3A7-CDB7-D8EF-81E2-75D7252179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32F15E-9F75-ECE5-8E3B-10430E0B6A04}"/>
              </a:ext>
            </a:extLst>
          </p:cNvPr>
          <p:cNvSpPr>
            <a:spLocks noGrp="1"/>
          </p:cNvSpPr>
          <p:nvPr>
            <p:ph type="title"/>
          </p:nvPr>
        </p:nvSpPr>
        <p:spPr>
          <a:xfrm>
            <a:off x="5723068" y="48126"/>
            <a:ext cx="6185647" cy="887789"/>
          </a:xfrm>
        </p:spPr>
        <p:txBody>
          <a:bodyPr anchor="ctr">
            <a:normAutofit/>
          </a:bodyPr>
          <a:lstStyle/>
          <a:p>
            <a:r>
              <a:rPr lang="en-US" sz="2400" dirty="0">
                <a:latin typeface="+mj-lt"/>
              </a:rPr>
              <a:t>PPE (continued)</a:t>
            </a:r>
          </a:p>
        </p:txBody>
      </p:sp>
      <p:sp>
        <p:nvSpPr>
          <p:cNvPr id="4" name="Text Placeholder">
            <a:extLst>
              <a:ext uri="{FF2B5EF4-FFF2-40B4-BE49-F238E27FC236}">
                <a16:creationId xmlns:a16="http://schemas.microsoft.com/office/drawing/2014/main" id="{0DED1DC1-7D5F-1F5F-9AAA-C8F201DE4B49}"/>
              </a:ext>
            </a:extLst>
          </p:cNvPr>
          <p:cNvSpPr>
            <a:spLocks noGrp="1"/>
          </p:cNvSpPr>
          <p:nvPr>
            <p:ph type="body" idx="2"/>
          </p:nvPr>
        </p:nvSpPr>
        <p:spPr>
          <a:xfrm>
            <a:off x="5540188" y="991201"/>
            <a:ext cx="6517528" cy="4929451"/>
          </a:xfrm>
        </p:spPr>
        <p:txBody>
          <a:bodyPr>
            <a:normAutofit/>
          </a:bodyPr>
          <a:lstStyle/>
          <a:p>
            <a:pPr marL="0" indent="0">
              <a:lnSpc>
                <a:spcPct val="110000"/>
              </a:lnSpc>
              <a:spcAft>
                <a:spcPts val="600"/>
              </a:spcAft>
            </a:pPr>
            <a:r>
              <a:rPr lang="en-US" sz="1800" dirty="0">
                <a:latin typeface="+mn-lt"/>
              </a:rPr>
              <a:t>Having the right equipment keeps you safe and in the game.</a:t>
            </a:r>
          </a:p>
          <a:p>
            <a:pPr marL="0" indent="0">
              <a:lnSpc>
                <a:spcPct val="110000"/>
              </a:lnSpc>
              <a:spcAft>
                <a:spcPts val="600"/>
              </a:spcAft>
            </a:pPr>
            <a:r>
              <a:rPr lang="en-US" sz="1800" dirty="0">
                <a:latin typeface="+mn-lt"/>
              </a:rPr>
              <a:t>While agricultural ATV use is serious business and not a sport, the same concept applies. Having the right equipment keeps you safe and keeps you in the game. PPE for ATV riders safeguards the upper body, the lower body, and the head and eyes.</a:t>
            </a:r>
          </a:p>
        </p:txBody>
      </p:sp>
      <p:sp>
        <p:nvSpPr>
          <p:cNvPr id="9" name="Course/Module Name" descr="Course name: Module name">
            <a:extLst>
              <a:ext uri="{FF2B5EF4-FFF2-40B4-BE49-F238E27FC236}">
                <a16:creationId xmlns:a16="http://schemas.microsoft.com/office/drawing/2014/main" id="{D84D2E63-E1B2-5BC3-9184-F58AE73C7367}"/>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introduction</a:t>
            </a:r>
          </a:p>
        </p:txBody>
      </p:sp>
      <p:pic>
        <p:nvPicPr>
          <p:cNvPr id="3" name="Picture 2" descr="Module 1">
            <a:extLst>
              <a:ext uri="{FF2B5EF4-FFF2-40B4-BE49-F238E27FC236}">
                <a16:creationId xmlns:a16="http://schemas.microsoft.com/office/drawing/2014/main" id="{9698760D-9713-5110-75B0-82F9F396D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pic>
        <p:nvPicPr>
          <p:cNvPr id="7" name="Picture 6" descr="image shows a long-sleeve shirt, heavy pants, and boots.">
            <a:extLst>
              <a:ext uri="{FF2B5EF4-FFF2-40B4-BE49-F238E27FC236}">
                <a16:creationId xmlns:a16="http://schemas.microsoft.com/office/drawing/2014/main" id="{0FDB75AE-3FE5-8A8D-87F9-6A3761CC6928}"/>
              </a:ext>
            </a:extLst>
          </p:cNvPr>
          <p:cNvPicPr>
            <a:picLocks noChangeAspect="1"/>
          </p:cNvPicPr>
          <p:nvPr/>
        </p:nvPicPr>
        <p:blipFill>
          <a:blip r:embed="rId4"/>
          <a:stretch>
            <a:fillRect/>
          </a:stretch>
        </p:blipFill>
        <p:spPr>
          <a:xfrm>
            <a:off x="-5459" y="0"/>
            <a:ext cx="5452003" cy="5856409"/>
          </a:xfrm>
          <a:prstGeom prst="rect">
            <a:avLst/>
          </a:prstGeom>
        </p:spPr>
      </p:pic>
    </p:spTree>
    <p:extLst>
      <p:ext uri="{BB962C8B-B14F-4D97-AF65-F5344CB8AC3E}">
        <p14:creationId xmlns:p14="http://schemas.microsoft.com/office/powerpoint/2010/main" val="287310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C707DA47-D0FC-B559-C2D2-6AC2001B8D99}"/>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D531731A-E82E-0B92-E678-8C8580BF71DD}"/>
              </a:ext>
              <a:ext uri="{C183D7F6-B498-43B3-948B-1728B52AA6E4}">
                <adec:decorative xmlns:adec="http://schemas.microsoft.com/office/drawing/2017/decorative" val="0"/>
              </a:ext>
            </a:extLst>
          </p:cNvPr>
          <p:cNvSpPr/>
          <p:nvPr/>
        </p:nvSpPr>
        <p:spPr>
          <a:xfrm>
            <a:off x="0" y="28234"/>
            <a:ext cx="12192000" cy="5886456"/>
          </a:xfrm>
          <a:prstGeom prst="rect">
            <a:avLst/>
          </a:prstGeom>
          <a:solidFill>
            <a:srgbClr val="2929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DFEFE"/>
                </a:solidFill>
                <a:hlinkClick r:id="rId3"/>
              </a:rPr>
              <a:t>Video: Backing Up</a:t>
            </a:r>
            <a:endParaRPr lang="en-US" sz="4400" dirty="0">
              <a:solidFill>
                <a:srgbClr val="FDFEFE"/>
              </a:solidFill>
            </a:endParaRPr>
          </a:p>
        </p:txBody>
      </p:sp>
      <p:sp>
        <p:nvSpPr>
          <p:cNvPr id="7" name="Course Title/Module title" descr="Course name: Module name">
            <a:extLst>
              <a:ext uri="{FF2B5EF4-FFF2-40B4-BE49-F238E27FC236}">
                <a16:creationId xmlns:a16="http://schemas.microsoft.com/office/drawing/2014/main" id="{50F4BF39-D4B2-7B19-A8D2-6E1EA6F13D70}"/>
              </a:ext>
            </a:extLst>
          </p:cNvPr>
          <p:cNvSpPr txBox="1"/>
          <p:nvPr/>
        </p:nvSpPr>
        <p:spPr>
          <a:xfrm>
            <a:off x="0" y="5903933"/>
            <a:ext cx="12192000" cy="954067"/>
          </a:xfrm>
          <a:prstGeom prst="rect">
            <a:avLst/>
          </a:prstGeom>
          <a:solidFill>
            <a:srgbClr val="365E5C"/>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bg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bg1"/>
                </a:solidFill>
                <a:latin typeface="Verdana"/>
                <a:ea typeface="Verdana"/>
                <a:cs typeface="Verdana"/>
                <a:sym typeface="Verdana"/>
              </a:rPr>
              <a:t>introduction</a:t>
            </a:r>
            <a:endParaRPr lang="en-US" sz="2800" b="1" i="1" u="none" strike="noStrike" cap="none" dirty="0">
              <a:solidFill>
                <a:schemeClr val="bg1"/>
              </a:solidFill>
              <a:latin typeface="Verdana"/>
              <a:ea typeface="Verdana"/>
              <a:sym typeface="Verdana"/>
            </a:endParaRPr>
          </a:p>
        </p:txBody>
      </p:sp>
      <p:pic>
        <p:nvPicPr>
          <p:cNvPr id="4" name="Picture 3" descr="Module 4">
            <a:extLst>
              <a:ext uri="{FF2B5EF4-FFF2-40B4-BE49-F238E27FC236}">
                <a16:creationId xmlns:a16="http://schemas.microsoft.com/office/drawing/2014/main" id="{B8466165-1E66-2A5A-9D82-2909750D8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29363425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406C7-CEB0-F973-482A-740C24C271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78D448-BDA4-D3A7-2346-D2765352F4B3}"/>
              </a:ext>
            </a:extLst>
          </p:cNvPr>
          <p:cNvSpPr>
            <a:spLocks noGrp="1"/>
          </p:cNvSpPr>
          <p:nvPr>
            <p:ph type="title"/>
          </p:nvPr>
        </p:nvSpPr>
        <p:spPr>
          <a:xfrm>
            <a:off x="5723068" y="48126"/>
            <a:ext cx="6185647" cy="887789"/>
          </a:xfrm>
        </p:spPr>
        <p:txBody>
          <a:bodyPr anchor="ctr">
            <a:normAutofit/>
          </a:bodyPr>
          <a:lstStyle/>
          <a:p>
            <a:r>
              <a:rPr lang="en-US" sz="2400" dirty="0">
                <a:latin typeface="+mj-lt"/>
              </a:rPr>
              <a:t>Loading and Unloading</a:t>
            </a:r>
          </a:p>
        </p:txBody>
      </p:sp>
      <p:sp>
        <p:nvSpPr>
          <p:cNvPr id="4" name="Text Placeholder">
            <a:extLst>
              <a:ext uri="{FF2B5EF4-FFF2-40B4-BE49-F238E27FC236}">
                <a16:creationId xmlns:a16="http://schemas.microsoft.com/office/drawing/2014/main" id="{5DE8D26B-FF8D-51D2-2EBD-5C64D4D2E48E}"/>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Did you know that many accidents and injuries involving ATVs happen when loading and unloading the ATV? Not only are you working with a heavy ATV with a shifting center of gravity, but you are also working with angled ramps, different heights, and in the confined areas of a trailer or truck. However, by following safe practices, you can minimize the danger.</a:t>
            </a:r>
          </a:p>
        </p:txBody>
      </p:sp>
      <p:sp>
        <p:nvSpPr>
          <p:cNvPr id="9" name="Course/Module Name" descr="Course name: Module name">
            <a:extLst>
              <a:ext uri="{FF2B5EF4-FFF2-40B4-BE49-F238E27FC236}">
                <a16:creationId xmlns:a16="http://schemas.microsoft.com/office/drawing/2014/main" id="{BC299D2D-1B93-962B-0E77-0C09880ABC88}"/>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terrains</a:t>
            </a:r>
          </a:p>
        </p:txBody>
      </p:sp>
      <p:pic>
        <p:nvPicPr>
          <p:cNvPr id="3" name="Picture 2" descr="Module 4">
            <a:extLst>
              <a:ext uri="{FF2B5EF4-FFF2-40B4-BE49-F238E27FC236}">
                <a16:creationId xmlns:a16="http://schemas.microsoft.com/office/drawing/2014/main" id="{4CAB3B3F-ED02-CF17-1B67-E8A0121C1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pic>
        <p:nvPicPr>
          <p:cNvPr id="10" name="Picture 9">
            <a:extLst>
              <a:ext uri="{FF2B5EF4-FFF2-40B4-BE49-F238E27FC236}">
                <a16:creationId xmlns:a16="http://schemas.microsoft.com/office/drawing/2014/main" id="{A55A2100-7D4A-9C03-FD96-06DB95340D2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84" y="48126"/>
            <a:ext cx="5442399" cy="5846092"/>
          </a:xfrm>
          <a:prstGeom prst="rect">
            <a:avLst/>
          </a:prstGeom>
        </p:spPr>
      </p:pic>
    </p:spTree>
    <p:extLst>
      <p:ext uri="{BB962C8B-B14F-4D97-AF65-F5344CB8AC3E}">
        <p14:creationId xmlns:p14="http://schemas.microsoft.com/office/powerpoint/2010/main" val="17347216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1A78C-1558-CA0D-2540-6899170D62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B2C903-8A7D-9DD0-B26E-3DDAE616C28D}"/>
              </a:ext>
            </a:extLst>
          </p:cNvPr>
          <p:cNvSpPr>
            <a:spLocks noGrp="1"/>
          </p:cNvSpPr>
          <p:nvPr>
            <p:ph type="title"/>
          </p:nvPr>
        </p:nvSpPr>
        <p:spPr>
          <a:xfrm>
            <a:off x="5723068" y="48126"/>
            <a:ext cx="6185647" cy="887789"/>
          </a:xfrm>
        </p:spPr>
        <p:txBody>
          <a:bodyPr anchor="ctr">
            <a:normAutofit/>
          </a:bodyPr>
          <a:lstStyle/>
          <a:p>
            <a:r>
              <a:rPr lang="en-US" sz="2400" dirty="0">
                <a:latin typeface="+mj-lt"/>
              </a:rPr>
              <a:t>Loading and Unloading (continued)</a:t>
            </a:r>
          </a:p>
        </p:txBody>
      </p:sp>
      <p:sp>
        <p:nvSpPr>
          <p:cNvPr id="4" name="Text Placeholder">
            <a:extLst>
              <a:ext uri="{FF2B5EF4-FFF2-40B4-BE49-F238E27FC236}">
                <a16:creationId xmlns:a16="http://schemas.microsoft.com/office/drawing/2014/main" id="{FC20E536-345D-6905-27E9-1E6637E21BEC}"/>
              </a:ext>
            </a:extLst>
          </p:cNvPr>
          <p:cNvSpPr>
            <a:spLocks noGrp="1"/>
          </p:cNvSpPr>
          <p:nvPr>
            <p:ph type="body" idx="2"/>
          </p:nvPr>
        </p:nvSpPr>
        <p:spPr>
          <a:xfrm>
            <a:off x="5540188" y="991201"/>
            <a:ext cx="6517528" cy="4903017"/>
          </a:xfrm>
        </p:spPr>
        <p:txBody>
          <a:bodyPr>
            <a:normAutofit fontScale="92500"/>
          </a:bodyPr>
          <a:lstStyle/>
          <a:p>
            <a:pPr marL="0" indent="0">
              <a:lnSpc>
                <a:spcPct val="110000"/>
              </a:lnSpc>
              <a:spcBef>
                <a:spcPts val="600"/>
              </a:spcBef>
              <a:spcAft>
                <a:spcPts val="600"/>
              </a:spcAft>
            </a:pPr>
            <a:r>
              <a:rPr lang="en-US" sz="1800" dirty="0">
                <a:latin typeface="+mn-lt"/>
              </a:rPr>
              <a:t>Here are some of the steps you can take to help keep you safe: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Use the lowest truck or trailer available. This reduces the ramp angle.</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Use a wide ramp for extra wheel clearance.</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Be sure to secure the ramp with tie-downs. While loading an ATV, when the front tires move off the ramp and onto the pickup or trailer, the ATV’s back tires can push the ramp back if it is not secured. If the ramp moves or falls, it can cause the ATV to drop or topple back.</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Stay within the ramp’s weight limits.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When the ATV is loaded, put it in gear and set the parking brake.</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Be sure to tie the ATV down securely.</a:t>
            </a:r>
          </a:p>
        </p:txBody>
      </p:sp>
      <p:sp>
        <p:nvSpPr>
          <p:cNvPr id="9" name="Course/Module Name" descr="Course name: Module name">
            <a:extLst>
              <a:ext uri="{FF2B5EF4-FFF2-40B4-BE49-F238E27FC236}">
                <a16:creationId xmlns:a16="http://schemas.microsoft.com/office/drawing/2014/main" id="{B8679ABB-33B5-C739-3DF8-678F5D45AE88}"/>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terrains</a:t>
            </a:r>
          </a:p>
        </p:txBody>
      </p:sp>
      <p:pic>
        <p:nvPicPr>
          <p:cNvPr id="3" name="Picture 2" descr="Module 4">
            <a:extLst>
              <a:ext uri="{FF2B5EF4-FFF2-40B4-BE49-F238E27FC236}">
                <a16:creationId xmlns:a16="http://schemas.microsoft.com/office/drawing/2014/main" id="{F812D04A-A817-7D3C-77D6-55B5467D7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pic>
        <p:nvPicPr>
          <p:cNvPr id="6" name="Picture 5">
            <a:extLst>
              <a:ext uri="{FF2B5EF4-FFF2-40B4-BE49-F238E27FC236}">
                <a16:creationId xmlns:a16="http://schemas.microsoft.com/office/drawing/2014/main" id="{F78F92E2-455E-435A-747E-2B112B3DA7B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984" y="12700"/>
            <a:ext cx="5428316" cy="5830965"/>
          </a:xfrm>
          <a:prstGeom prst="rect">
            <a:avLst/>
          </a:prstGeom>
        </p:spPr>
      </p:pic>
    </p:spTree>
    <p:extLst>
      <p:ext uri="{BB962C8B-B14F-4D97-AF65-F5344CB8AC3E}">
        <p14:creationId xmlns:p14="http://schemas.microsoft.com/office/powerpoint/2010/main" val="32644146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AE0BF-24C0-7BD1-A47B-5B6846E38A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CE74EF-13FD-5B00-A39E-FD7A28B4A5EC}"/>
              </a:ext>
            </a:extLst>
          </p:cNvPr>
          <p:cNvSpPr>
            <a:spLocks noGrp="1"/>
          </p:cNvSpPr>
          <p:nvPr>
            <p:ph type="title"/>
          </p:nvPr>
        </p:nvSpPr>
        <p:spPr>
          <a:xfrm>
            <a:off x="5723068" y="48126"/>
            <a:ext cx="6185647" cy="887789"/>
          </a:xfrm>
        </p:spPr>
        <p:txBody>
          <a:bodyPr anchor="ctr">
            <a:normAutofit/>
          </a:bodyPr>
          <a:lstStyle/>
          <a:p>
            <a:r>
              <a:rPr lang="en-US" sz="2400" dirty="0">
                <a:latin typeface="+mj-lt"/>
              </a:rPr>
              <a:t>Loading/Unloading Best Practices</a:t>
            </a:r>
          </a:p>
        </p:txBody>
      </p:sp>
      <p:sp>
        <p:nvSpPr>
          <p:cNvPr id="4" name="Text Placeholder">
            <a:extLst>
              <a:ext uri="{FF2B5EF4-FFF2-40B4-BE49-F238E27FC236}">
                <a16:creationId xmlns:a16="http://schemas.microsoft.com/office/drawing/2014/main" id="{30E77BFB-135E-DBD8-E1A2-22A69567AFEE}"/>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For best practices, here are some recommendations: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Use only experienced ATV operators to load and unload the ATV.</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If possible, use a permanent structure to load and unload the ATV. This may be a berm or a structure made of earth.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Use a winch instead of driving the ATV up the ramp. Use a winch especially when loading damaged ATVs or ones carrying heavy loads.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If you don’t have access to a permanent structure, use a trailer because they are closest to the ground.</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If you have to use a pick-up, use a high traction ramp.</a:t>
            </a:r>
          </a:p>
        </p:txBody>
      </p:sp>
      <p:sp>
        <p:nvSpPr>
          <p:cNvPr id="9" name="Course/Module Name" descr="Course name: Module name">
            <a:extLst>
              <a:ext uri="{FF2B5EF4-FFF2-40B4-BE49-F238E27FC236}">
                <a16:creationId xmlns:a16="http://schemas.microsoft.com/office/drawing/2014/main" id="{5145EB7C-CD6F-DCF3-8CD0-2B4A9931FD48}"/>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terrains</a:t>
            </a:r>
          </a:p>
        </p:txBody>
      </p:sp>
      <p:pic>
        <p:nvPicPr>
          <p:cNvPr id="3" name="Picture 2" descr="Module 4">
            <a:extLst>
              <a:ext uri="{FF2B5EF4-FFF2-40B4-BE49-F238E27FC236}">
                <a16:creationId xmlns:a16="http://schemas.microsoft.com/office/drawing/2014/main" id="{DB039383-EDF7-CED0-98B2-C94F80EAE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pic>
        <p:nvPicPr>
          <p:cNvPr id="7" name="Picture 6">
            <a:extLst>
              <a:ext uri="{FF2B5EF4-FFF2-40B4-BE49-F238E27FC236}">
                <a16:creationId xmlns:a16="http://schemas.microsoft.com/office/drawing/2014/main" id="{3D9A4077-04A0-1DD7-947D-D180FE6FC6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684" y="22726"/>
            <a:ext cx="5466045" cy="5871492"/>
          </a:xfrm>
          <a:prstGeom prst="rect">
            <a:avLst/>
          </a:prstGeom>
        </p:spPr>
      </p:pic>
    </p:spTree>
    <p:extLst>
      <p:ext uri="{BB962C8B-B14F-4D97-AF65-F5344CB8AC3E}">
        <p14:creationId xmlns:p14="http://schemas.microsoft.com/office/powerpoint/2010/main" val="41997898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74808-2067-5C58-4679-BF42DFD92E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41E11-2229-0BED-4454-B589BE00D407}"/>
              </a:ext>
            </a:extLst>
          </p:cNvPr>
          <p:cNvSpPr>
            <a:spLocks noGrp="1"/>
          </p:cNvSpPr>
          <p:nvPr>
            <p:ph type="title"/>
          </p:nvPr>
        </p:nvSpPr>
        <p:spPr>
          <a:xfrm>
            <a:off x="5723068" y="48126"/>
            <a:ext cx="6185647" cy="887789"/>
          </a:xfrm>
        </p:spPr>
        <p:txBody>
          <a:bodyPr anchor="ctr">
            <a:normAutofit/>
          </a:bodyPr>
          <a:lstStyle/>
          <a:p>
            <a:r>
              <a:rPr lang="en-US" sz="2400" dirty="0">
                <a:latin typeface="+mj-lt"/>
              </a:rPr>
              <a:t>Overview</a:t>
            </a:r>
          </a:p>
        </p:txBody>
      </p:sp>
      <p:sp>
        <p:nvSpPr>
          <p:cNvPr id="4" name="Text Placeholder">
            <a:extLst>
              <a:ext uri="{FF2B5EF4-FFF2-40B4-BE49-F238E27FC236}">
                <a16:creationId xmlns:a16="http://schemas.microsoft.com/office/drawing/2014/main" id="{76FE41E6-3E9F-A3BC-20BC-62C865E4200C}"/>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That wraps up Module 4. We discussed best practices for crossing water, traveling on roads, carrying loads and towing, backing up and parking, and loading/unloading an ATV. A few of these best practices include:</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When crossing water, stop and scout out your route first, then cross at a slow steady pace.</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If you must travel on roads, remember to go under 20mph and have headlights on.</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When carrying loads, try to evenly space out the weight as much as possible and never carry passengers.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Use the lowest truck or trailer available for loading an ATV and always ensure the ATV is tied down securely.</a:t>
            </a:r>
          </a:p>
        </p:txBody>
      </p:sp>
      <p:sp>
        <p:nvSpPr>
          <p:cNvPr id="9" name="Course/Module Name" descr="Course name: Module name">
            <a:extLst>
              <a:ext uri="{FF2B5EF4-FFF2-40B4-BE49-F238E27FC236}">
                <a16:creationId xmlns:a16="http://schemas.microsoft.com/office/drawing/2014/main" id="{45E5A654-589B-0AE5-DF97-D60511F1783A}"/>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terrains</a:t>
            </a:r>
          </a:p>
        </p:txBody>
      </p:sp>
      <p:pic>
        <p:nvPicPr>
          <p:cNvPr id="3" name="Picture 2" descr="Module 4">
            <a:extLst>
              <a:ext uri="{FF2B5EF4-FFF2-40B4-BE49-F238E27FC236}">
                <a16:creationId xmlns:a16="http://schemas.microsoft.com/office/drawing/2014/main" id="{827FB134-6349-89F5-1072-C6BA9B859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pic>
        <p:nvPicPr>
          <p:cNvPr id="6" name="Picture 5">
            <a:extLst>
              <a:ext uri="{FF2B5EF4-FFF2-40B4-BE49-F238E27FC236}">
                <a16:creationId xmlns:a16="http://schemas.microsoft.com/office/drawing/2014/main" id="{D01DC5EF-77C4-E58C-5FC1-E8517DB0AAB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400" y="10026"/>
            <a:ext cx="5454222" cy="5858792"/>
          </a:xfrm>
          <a:prstGeom prst="rect">
            <a:avLst/>
          </a:prstGeom>
        </p:spPr>
      </p:pic>
    </p:spTree>
    <p:extLst>
      <p:ext uri="{BB962C8B-B14F-4D97-AF65-F5344CB8AC3E}">
        <p14:creationId xmlns:p14="http://schemas.microsoft.com/office/powerpoint/2010/main" val="7223680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5B8D13CB-0972-712A-30F9-44F7B6457820}"/>
            </a:ext>
          </a:extLst>
        </p:cNvPr>
        <p:cNvGrpSpPr/>
        <p:nvPr/>
      </p:nvGrpSpPr>
      <p:grpSpPr>
        <a:xfrm>
          <a:off x="0" y="0"/>
          <a:ext cx="0" cy="0"/>
          <a:chOff x="0" y="0"/>
          <a:chExt cx="0" cy="0"/>
        </a:xfrm>
      </p:grpSpPr>
      <p:pic>
        <p:nvPicPr>
          <p:cNvPr id="89" name="slide background">
            <a:extLst>
              <a:ext uri="{FF2B5EF4-FFF2-40B4-BE49-F238E27FC236}">
                <a16:creationId xmlns:a16="http://schemas.microsoft.com/office/drawing/2014/main" id="{E354DABE-1262-3A0B-8F88-ABEFD1636663}"/>
              </a:ex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bkground color box">
            <a:extLst>
              <a:ext uri="{FF2B5EF4-FFF2-40B4-BE49-F238E27FC236}">
                <a16:creationId xmlns:a16="http://schemas.microsoft.com/office/drawing/2014/main" id="{75DDD88A-D8FB-3E3D-01BE-C52518C8A421}"/>
              </a:ex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365E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Course Title" descr="COURSE TITLE">
            <a:extLst>
              <a:ext uri="{FF2B5EF4-FFF2-40B4-BE49-F238E27FC236}">
                <a16:creationId xmlns:a16="http://schemas.microsoft.com/office/drawing/2014/main" id="{DA90CCD4-50E7-1BC7-508E-B431D9E4A75D}"/>
              </a:ext>
            </a:extLst>
          </p:cNvPr>
          <p:cNvSpPr txBox="1"/>
          <p:nvPr/>
        </p:nvSpPr>
        <p:spPr>
          <a:xfrm>
            <a:off x="-1" y="2799876"/>
            <a:ext cx="1219200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chemeClr val="lt1"/>
                </a:solidFill>
                <a:latin typeface="Verdana"/>
                <a:ea typeface="Verdana"/>
                <a:cs typeface="Verdana"/>
                <a:sym typeface="Verdana"/>
              </a:rPr>
              <a:t>ATV SAFETY</a:t>
            </a:r>
            <a:endParaRPr sz="4000" b="1" i="0" u="none" strike="noStrike" cap="none" dirty="0">
              <a:solidFill>
                <a:schemeClr val="lt1"/>
              </a:solidFill>
              <a:latin typeface="Verdana"/>
              <a:ea typeface="Verdana"/>
              <a:cs typeface="Verdana"/>
              <a:sym typeface="Verdana"/>
            </a:endParaRPr>
          </a:p>
        </p:txBody>
      </p:sp>
      <p:sp>
        <p:nvSpPr>
          <p:cNvPr id="94" name="Module number/name" descr="Module Number and Name">
            <a:extLst>
              <a:ext uri="{FF2B5EF4-FFF2-40B4-BE49-F238E27FC236}">
                <a16:creationId xmlns:a16="http://schemas.microsoft.com/office/drawing/2014/main" id="{1ABBD930-4594-FAE3-40F8-6960A99BE492}"/>
              </a:ext>
            </a:extLst>
          </p:cNvPr>
          <p:cNvSpPr txBox="1"/>
          <p:nvPr/>
        </p:nvSpPr>
        <p:spPr>
          <a:xfrm>
            <a:off x="-22209" y="3569317"/>
            <a:ext cx="1221420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dirty="0">
                <a:solidFill>
                  <a:schemeClr val="lt1"/>
                </a:solidFill>
                <a:latin typeface="Verdana"/>
                <a:ea typeface="Verdana"/>
                <a:cs typeface="Verdana"/>
                <a:sym typeface="Verdana"/>
              </a:rPr>
              <a:t>Module 5: </a:t>
            </a:r>
            <a:r>
              <a:rPr lang="en-US" sz="3600" b="1" i="1" u="none" strike="noStrike" cap="none" dirty="0">
                <a:solidFill>
                  <a:schemeClr val="lt1"/>
                </a:solidFill>
                <a:latin typeface="Verdana"/>
                <a:ea typeface="Verdana"/>
                <a:cs typeface="Verdana"/>
                <a:sym typeface="Verdana"/>
              </a:rPr>
              <a:t>Riding </a:t>
            </a:r>
            <a:r>
              <a:rPr lang="en-US" sz="3600" b="1" i="1" dirty="0">
                <a:solidFill>
                  <a:schemeClr val="lt1"/>
                </a:solidFill>
                <a:latin typeface="Verdana"/>
                <a:ea typeface="Verdana"/>
                <a:cs typeface="Verdana"/>
                <a:sym typeface="Verdana"/>
              </a:rPr>
              <a:t>Safe</a:t>
            </a:r>
            <a:endParaRPr sz="1100" b="0" i="0" u="none" strike="noStrike" cap="none" dirty="0">
              <a:solidFill>
                <a:srgbClr val="000000"/>
              </a:solidFill>
              <a:latin typeface="Arial"/>
              <a:ea typeface="Arial"/>
              <a:cs typeface="Arial"/>
              <a:sym typeface="Arial"/>
            </a:endParaRPr>
          </a:p>
        </p:txBody>
      </p:sp>
      <p:pic>
        <p:nvPicPr>
          <p:cNvPr id="7" name="DCBS Logo" descr="Department of Consumer and Business Services Logo&#10;">
            <a:extLst>
              <a:ext uri="{FF2B5EF4-FFF2-40B4-BE49-F238E27FC236}">
                <a16:creationId xmlns:a16="http://schemas.microsoft.com/office/drawing/2014/main" id="{EEE53D1B-B5A1-B0DC-3E18-2B2E0A3A5976}"/>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OSHA logo">
            <a:extLst>
              <a:ext uri="{FF2B5EF4-FFF2-40B4-BE49-F238E27FC236}">
                <a16:creationId xmlns:a16="http://schemas.microsoft.com/office/drawing/2014/main" id="{F537BF4B-E9C7-B549-E9E8-4380C8EEB06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6964417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D5E61-47AF-3777-B005-BE776328A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03C31-0BA8-A3CC-C665-EE3AE5C23C3B}"/>
              </a:ext>
            </a:extLst>
          </p:cNvPr>
          <p:cNvSpPr>
            <a:spLocks noGrp="1"/>
          </p:cNvSpPr>
          <p:nvPr>
            <p:ph type="title"/>
          </p:nvPr>
        </p:nvSpPr>
        <p:spPr>
          <a:xfrm>
            <a:off x="5723068" y="48126"/>
            <a:ext cx="6185647" cy="887789"/>
          </a:xfrm>
        </p:spPr>
        <p:txBody>
          <a:bodyPr anchor="ctr">
            <a:normAutofit/>
          </a:bodyPr>
          <a:lstStyle/>
          <a:p>
            <a:r>
              <a:rPr lang="en-US" sz="2400" dirty="0">
                <a:latin typeface="+mj-lt"/>
              </a:rPr>
              <a:t>Welcome to Module 5</a:t>
            </a:r>
          </a:p>
        </p:txBody>
      </p:sp>
      <p:sp>
        <p:nvSpPr>
          <p:cNvPr id="4" name="Text Placeholder">
            <a:extLst>
              <a:ext uri="{FF2B5EF4-FFF2-40B4-BE49-F238E27FC236}">
                <a16:creationId xmlns:a16="http://schemas.microsoft.com/office/drawing/2014/main" id="{615C2280-D72C-A215-019A-0909FC30F4A9}"/>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In this module we will discuss the following topics: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Final reminders for ATV safety</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Farm utility vehicles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Employee and supervisor roles</a:t>
            </a:r>
          </a:p>
          <a:p>
            <a:pPr marL="0" indent="0">
              <a:lnSpc>
                <a:spcPct val="110000"/>
              </a:lnSpc>
              <a:spcBef>
                <a:spcPts val="600"/>
              </a:spcBef>
              <a:spcAft>
                <a:spcPts val="600"/>
              </a:spcAft>
            </a:pPr>
            <a:endParaRPr lang="en-US" sz="1800" dirty="0">
              <a:latin typeface="+mn-lt"/>
            </a:endParaRPr>
          </a:p>
          <a:p>
            <a:pPr marL="0" indent="0">
              <a:lnSpc>
                <a:spcPct val="110000"/>
              </a:lnSpc>
              <a:spcBef>
                <a:spcPts val="600"/>
              </a:spcBef>
              <a:spcAft>
                <a:spcPts val="600"/>
              </a:spcAft>
            </a:pPr>
            <a:r>
              <a:rPr lang="en-US" sz="1800" dirty="0">
                <a:latin typeface="+mn-lt"/>
              </a:rPr>
              <a:t>We will conclude the course with a quiz and provide you with further resources.</a:t>
            </a:r>
          </a:p>
        </p:txBody>
      </p:sp>
      <p:sp>
        <p:nvSpPr>
          <p:cNvPr id="9" name="Course/Module Name" descr="Course name: Module name">
            <a:extLst>
              <a:ext uri="{FF2B5EF4-FFF2-40B4-BE49-F238E27FC236}">
                <a16:creationId xmlns:a16="http://schemas.microsoft.com/office/drawing/2014/main" id="{5E76599A-F701-D315-1670-BF54249FDA1F}"/>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1703BBD3-F001-8E0A-7603-514394F83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pic>
        <p:nvPicPr>
          <p:cNvPr id="7" name="Picture 6">
            <a:extLst>
              <a:ext uri="{FF2B5EF4-FFF2-40B4-BE49-F238E27FC236}">
                <a16:creationId xmlns:a16="http://schemas.microsoft.com/office/drawing/2014/main" id="{968CEE3C-765A-2DFB-F6F5-2542BD0E624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2700"/>
            <a:ext cx="5451998" cy="5856404"/>
          </a:xfrm>
          <a:prstGeom prst="rect">
            <a:avLst/>
          </a:prstGeom>
        </p:spPr>
      </p:pic>
    </p:spTree>
    <p:extLst>
      <p:ext uri="{BB962C8B-B14F-4D97-AF65-F5344CB8AC3E}">
        <p14:creationId xmlns:p14="http://schemas.microsoft.com/office/powerpoint/2010/main" val="2918333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D7A24-7363-162E-ED12-B126EEA68E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278C7-9F80-1AB4-F2FD-FA50AA9767B7}"/>
              </a:ext>
            </a:extLst>
          </p:cNvPr>
          <p:cNvSpPr>
            <a:spLocks noGrp="1"/>
          </p:cNvSpPr>
          <p:nvPr>
            <p:ph type="title"/>
          </p:nvPr>
        </p:nvSpPr>
        <p:spPr>
          <a:xfrm>
            <a:off x="5723068" y="48126"/>
            <a:ext cx="6185647" cy="887789"/>
          </a:xfrm>
        </p:spPr>
        <p:txBody>
          <a:bodyPr anchor="ctr">
            <a:normAutofit/>
          </a:bodyPr>
          <a:lstStyle/>
          <a:p>
            <a:r>
              <a:rPr lang="en-US" sz="2400" dirty="0">
                <a:latin typeface="+mj-lt"/>
              </a:rPr>
              <a:t>Safety Reminders</a:t>
            </a:r>
          </a:p>
        </p:txBody>
      </p:sp>
      <p:sp>
        <p:nvSpPr>
          <p:cNvPr id="4" name="Text Placeholder">
            <a:extLst>
              <a:ext uri="{FF2B5EF4-FFF2-40B4-BE49-F238E27FC236}">
                <a16:creationId xmlns:a16="http://schemas.microsoft.com/office/drawing/2014/main" id="{5AD912BA-18EE-C5D0-DFF1-02686AD5DBEF}"/>
              </a:ext>
            </a:extLst>
          </p:cNvPr>
          <p:cNvSpPr>
            <a:spLocks noGrp="1"/>
          </p:cNvSpPr>
          <p:nvPr>
            <p:ph type="body" idx="2"/>
          </p:nvPr>
        </p:nvSpPr>
        <p:spPr>
          <a:xfrm>
            <a:off x="5540188" y="991201"/>
            <a:ext cx="6517528" cy="4903017"/>
          </a:xfrm>
        </p:spPr>
        <p:txBody>
          <a:bodyPr>
            <a:normAutofit fontScale="92500" lnSpcReduction="20000"/>
          </a:bodyPr>
          <a:lstStyle/>
          <a:p>
            <a:pPr marL="285750" indent="-285750">
              <a:lnSpc>
                <a:spcPct val="110000"/>
              </a:lnSpc>
              <a:spcBef>
                <a:spcPts val="600"/>
              </a:spcBef>
              <a:spcAft>
                <a:spcPts val="600"/>
              </a:spcAft>
              <a:buFont typeface="Arial" panose="020B0604020202020204" pitchFamily="34" charset="0"/>
              <a:buChar char="•"/>
            </a:pPr>
            <a:r>
              <a:rPr lang="en-US" sz="1800" dirty="0">
                <a:latin typeface="+mn-lt"/>
              </a:rPr>
              <a:t>One rider for the ATV. That long seat is for active driving, not carrying passengers. When riding an ATV, keep your:</a:t>
            </a:r>
          </a:p>
          <a:p>
            <a:pPr marL="0" indent="0">
              <a:lnSpc>
                <a:spcPct val="110000"/>
              </a:lnSpc>
              <a:spcBef>
                <a:spcPts val="600"/>
              </a:spcBef>
              <a:spcAft>
                <a:spcPts val="600"/>
              </a:spcAft>
            </a:pPr>
            <a:r>
              <a:rPr lang="en-US" sz="1800" dirty="0">
                <a:latin typeface="+mn-lt"/>
              </a:rPr>
              <a:t>	- Feet on the footrests </a:t>
            </a:r>
          </a:p>
          <a:p>
            <a:pPr marL="0" indent="0">
              <a:lnSpc>
                <a:spcPct val="110000"/>
              </a:lnSpc>
              <a:spcBef>
                <a:spcPts val="600"/>
              </a:spcBef>
              <a:spcAft>
                <a:spcPts val="600"/>
              </a:spcAft>
            </a:pPr>
            <a:r>
              <a:rPr lang="en-US" sz="1800" dirty="0">
                <a:latin typeface="+mn-lt"/>
              </a:rPr>
              <a:t>	- Knees toward the gas tank</a:t>
            </a:r>
          </a:p>
          <a:p>
            <a:pPr marL="0" indent="0">
              <a:lnSpc>
                <a:spcPct val="110000"/>
              </a:lnSpc>
              <a:spcBef>
                <a:spcPts val="600"/>
              </a:spcBef>
              <a:spcAft>
                <a:spcPts val="600"/>
              </a:spcAft>
            </a:pPr>
            <a:r>
              <a:rPr lang="en-US" sz="1800" dirty="0">
                <a:latin typeface="+mn-lt"/>
              </a:rPr>
              <a:t>	- Hands on the handlebars</a:t>
            </a:r>
          </a:p>
          <a:p>
            <a:pPr marL="0" indent="0">
              <a:lnSpc>
                <a:spcPct val="110000"/>
              </a:lnSpc>
              <a:spcBef>
                <a:spcPts val="600"/>
              </a:spcBef>
              <a:spcAft>
                <a:spcPts val="600"/>
              </a:spcAft>
            </a:pPr>
            <a:r>
              <a:rPr lang="en-US" sz="1800" dirty="0">
                <a:latin typeface="+mn-lt"/>
              </a:rPr>
              <a:t>	- Attention in the direction of travel</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Ride at a speed that is safe for the terrain you are traveling on, any weather conditions that are occurring, and your level of experience.</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Look ahead for slopes, drop-offs, holes, ruts, and obstacles like branches, wires, and fencing. It’s always good to walk the terrain first. </a:t>
            </a:r>
          </a:p>
          <a:p>
            <a:pPr marL="0" indent="0">
              <a:lnSpc>
                <a:spcPct val="110000"/>
              </a:lnSpc>
              <a:spcBef>
                <a:spcPts val="600"/>
              </a:spcBef>
              <a:spcAft>
                <a:spcPts val="600"/>
              </a:spcAft>
            </a:pPr>
            <a:endParaRPr lang="en-US" sz="1800" dirty="0">
              <a:latin typeface="+mn-lt"/>
            </a:endParaRPr>
          </a:p>
          <a:p>
            <a:pPr marL="0" indent="0">
              <a:lnSpc>
                <a:spcPct val="110000"/>
              </a:lnSpc>
              <a:spcBef>
                <a:spcPts val="600"/>
              </a:spcBef>
              <a:spcAft>
                <a:spcPts val="600"/>
              </a:spcAft>
            </a:pPr>
            <a:r>
              <a:rPr lang="en-US" sz="1800" dirty="0">
                <a:latin typeface="+mn-lt"/>
              </a:rPr>
              <a:t>(List continues on next slide)</a:t>
            </a:r>
          </a:p>
        </p:txBody>
      </p:sp>
      <p:sp>
        <p:nvSpPr>
          <p:cNvPr id="9" name="Course/Module Name" descr="Course name: Module name">
            <a:extLst>
              <a:ext uri="{FF2B5EF4-FFF2-40B4-BE49-F238E27FC236}">
                <a16:creationId xmlns:a16="http://schemas.microsoft.com/office/drawing/2014/main" id="{C7D8D5BB-5F97-DC24-50CE-BA904AEAB6D8}"/>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F1E105F3-3F3A-10DB-478D-48A3AFE49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pic>
        <p:nvPicPr>
          <p:cNvPr id="6" name="Picture 5">
            <a:extLst>
              <a:ext uri="{FF2B5EF4-FFF2-40B4-BE49-F238E27FC236}">
                <a16:creationId xmlns:a16="http://schemas.microsoft.com/office/drawing/2014/main" id="{24AB9E91-9164-AB61-A3A7-3565AE5B86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9715"/>
            <a:ext cx="5461675" cy="5866799"/>
          </a:xfrm>
          <a:prstGeom prst="rect">
            <a:avLst/>
          </a:prstGeom>
        </p:spPr>
      </p:pic>
    </p:spTree>
    <p:extLst>
      <p:ext uri="{BB962C8B-B14F-4D97-AF65-F5344CB8AC3E}">
        <p14:creationId xmlns:p14="http://schemas.microsoft.com/office/powerpoint/2010/main" val="41930506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7C82D-C8AD-81E0-54B3-2DBDBA3555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37272-BE66-1BC9-77EE-E2044547C141}"/>
              </a:ext>
            </a:extLst>
          </p:cNvPr>
          <p:cNvSpPr>
            <a:spLocks noGrp="1"/>
          </p:cNvSpPr>
          <p:nvPr>
            <p:ph type="title"/>
          </p:nvPr>
        </p:nvSpPr>
        <p:spPr>
          <a:xfrm>
            <a:off x="5723068" y="48126"/>
            <a:ext cx="6185647" cy="887789"/>
          </a:xfrm>
        </p:spPr>
        <p:txBody>
          <a:bodyPr anchor="ctr">
            <a:normAutofit/>
          </a:bodyPr>
          <a:lstStyle/>
          <a:p>
            <a:r>
              <a:rPr lang="en-US" sz="2400" dirty="0">
                <a:latin typeface="+mj-lt"/>
              </a:rPr>
              <a:t>Safety Reminders (continued)</a:t>
            </a:r>
          </a:p>
        </p:txBody>
      </p:sp>
      <p:sp>
        <p:nvSpPr>
          <p:cNvPr id="4" name="Text Placeholder">
            <a:extLst>
              <a:ext uri="{FF2B5EF4-FFF2-40B4-BE49-F238E27FC236}">
                <a16:creationId xmlns:a16="http://schemas.microsoft.com/office/drawing/2014/main" id="{441210A2-7429-CB11-CDD3-D4AF7F371248}"/>
              </a:ext>
            </a:extLst>
          </p:cNvPr>
          <p:cNvSpPr>
            <a:spLocks noGrp="1"/>
          </p:cNvSpPr>
          <p:nvPr>
            <p:ph type="body" idx="2"/>
          </p:nvPr>
        </p:nvSpPr>
        <p:spPr>
          <a:xfrm>
            <a:off x="5540188" y="991201"/>
            <a:ext cx="6517528" cy="4903017"/>
          </a:xfrm>
        </p:spPr>
        <p:txBody>
          <a:bodyPr>
            <a:normAutofit/>
          </a:bodyPr>
          <a:lstStyle/>
          <a:p>
            <a:pPr marL="285750" indent="-285750">
              <a:lnSpc>
                <a:spcPct val="110000"/>
              </a:lnSpc>
              <a:spcBef>
                <a:spcPts val="600"/>
              </a:spcBef>
              <a:spcAft>
                <a:spcPts val="600"/>
              </a:spcAft>
              <a:buFont typeface="Arial" panose="020B0604020202020204" pitchFamily="34" charset="0"/>
              <a:buChar char="•"/>
            </a:pPr>
            <a:r>
              <a:rPr lang="en-US" sz="1800" dirty="0">
                <a:latin typeface="+mn-lt"/>
              </a:rPr>
              <a:t>Allow plenty of time for turning and stopping.</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Never pop the clutch of the ATV. It can cause the ATV to dig in and back flip. If you need to stop fast, such as in an emergency, center your weight and apply both the front and rear brakes.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Always drive at reasonable speeds.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Use extra caution during bad weather and darker hours.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Always let others know where you are working and check in regularly.</a:t>
            </a:r>
          </a:p>
          <a:p>
            <a:pPr marL="0" indent="0">
              <a:lnSpc>
                <a:spcPct val="110000"/>
              </a:lnSpc>
              <a:spcBef>
                <a:spcPts val="600"/>
              </a:spcBef>
              <a:spcAft>
                <a:spcPts val="600"/>
              </a:spcAft>
            </a:pPr>
            <a:r>
              <a:rPr lang="en-US" sz="1800" dirty="0">
                <a:latin typeface="+mn-lt"/>
              </a:rPr>
              <a:t>Operating an ATV safely is a choice each ATV rider has to make. Choose to ride safe - you are worth it!</a:t>
            </a:r>
          </a:p>
        </p:txBody>
      </p:sp>
      <p:sp>
        <p:nvSpPr>
          <p:cNvPr id="9" name="Course/Module Name" descr="Course name: Module name">
            <a:extLst>
              <a:ext uri="{FF2B5EF4-FFF2-40B4-BE49-F238E27FC236}">
                <a16:creationId xmlns:a16="http://schemas.microsoft.com/office/drawing/2014/main" id="{8A564BD6-5DBB-3DBB-821D-57047A49774D}"/>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1CEA2A89-A856-19D7-F280-15CC7E138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pic>
        <p:nvPicPr>
          <p:cNvPr id="7" name="Picture 6">
            <a:extLst>
              <a:ext uri="{FF2B5EF4-FFF2-40B4-BE49-F238E27FC236}">
                <a16:creationId xmlns:a16="http://schemas.microsoft.com/office/drawing/2014/main" id="{877A4CEB-4B0A-C52E-6939-E4EC4696B8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35115"/>
            <a:ext cx="5405904" cy="5806890"/>
          </a:xfrm>
          <a:prstGeom prst="rect">
            <a:avLst/>
          </a:prstGeom>
        </p:spPr>
      </p:pic>
    </p:spTree>
    <p:extLst>
      <p:ext uri="{BB962C8B-B14F-4D97-AF65-F5344CB8AC3E}">
        <p14:creationId xmlns:p14="http://schemas.microsoft.com/office/powerpoint/2010/main" val="7277940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83D1F-5599-2580-0E58-D1D97B548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F74466-AE84-7C69-04E6-1D2E76119034}"/>
              </a:ext>
            </a:extLst>
          </p:cNvPr>
          <p:cNvSpPr>
            <a:spLocks noGrp="1"/>
          </p:cNvSpPr>
          <p:nvPr>
            <p:ph type="title"/>
          </p:nvPr>
        </p:nvSpPr>
        <p:spPr>
          <a:xfrm>
            <a:off x="5723068" y="48126"/>
            <a:ext cx="6185647" cy="887789"/>
          </a:xfrm>
        </p:spPr>
        <p:txBody>
          <a:bodyPr anchor="ctr">
            <a:normAutofit/>
          </a:bodyPr>
          <a:lstStyle/>
          <a:p>
            <a:r>
              <a:rPr lang="en-US" sz="2400" dirty="0">
                <a:latin typeface="+mj-lt"/>
              </a:rPr>
              <a:t>Farm Utility Vehicles </a:t>
            </a:r>
          </a:p>
        </p:txBody>
      </p:sp>
      <p:sp>
        <p:nvSpPr>
          <p:cNvPr id="4" name="Text Placeholder">
            <a:extLst>
              <a:ext uri="{FF2B5EF4-FFF2-40B4-BE49-F238E27FC236}">
                <a16:creationId xmlns:a16="http://schemas.microsoft.com/office/drawing/2014/main" id="{F87712F4-022C-206A-D9EC-96CA4BF43610}"/>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Farm utility vehicles, also known as side-by-sides, are like a cross between an ATV and a golf cart. They offer more versatility than an ATV because they can carry more than one passenger and larger, heavier loads. They also have a hitch for towing and an option to add a sunshade.</a:t>
            </a:r>
          </a:p>
          <a:p>
            <a:pPr marL="0" indent="0">
              <a:lnSpc>
                <a:spcPct val="110000"/>
              </a:lnSpc>
              <a:spcBef>
                <a:spcPts val="600"/>
              </a:spcBef>
              <a:spcAft>
                <a:spcPts val="600"/>
              </a:spcAft>
            </a:pPr>
            <a:r>
              <a:rPr lang="en-US" sz="1800" dirty="0">
                <a:latin typeface="+mn-lt"/>
              </a:rPr>
              <a:t>Farm utility vehicles can be used for mowing, plowing, hauling up to a ton of supplies, dumping, and towing sprayers, fertilizers, and equipment.</a:t>
            </a:r>
          </a:p>
        </p:txBody>
      </p:sp>
      <p:sp>
        <p:nvSpPr>
          <p:cNvPr id="9" name="Course/Module Name" descr="Course name: Module name">
            <a:extLst>
              <a:ext uri="{FF2B5EF4-FFF2-40B4-BE49-F238E27FC236}">
                <a16:creationId xmlns:a16="http://schemas.microsoft.com/office/drawing/2014/main" id="{10EC441A-6AEA-6943-7C53-09056472FD18}"/>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25BDD9A1-3288-EEB0-9FC5-9A373015C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pic>
        <p:nvPicPr>
          <p:cNvPr id="6" name="Picture 5" descr="farm utility vehicle with a load in the back.">
            <a:extLst>
              <a:ext uri="{FF2B5EF4-FFF2-40B4-BE49-F238E27FC236}">
                <a16:creationId xmlns:a16="http://schemas.microsoft.com/office/drawing/2014/main" id="{914BB7F3-BC73-9A58-2708-F9FF61DB603E}"/>
              </a:ext>
            </a:extLst>
          </p:cNvPr>
          <p:cNvPicPr>
            <a:picLocks noChangeAspect="1"/>
          </p:cNvPicPr>
          <p:nvPr/>
        </p:nvPicPr>
        <p:blipFill>
          <a:blip r:embed="rId4"/>
          <a:stretch>
            <a:fillRect/>
          </a:stretch>
        </p:blipFill>
        <p:spPr>
          <a:xfrm>
            <a:off x="32684" y="22726"/>
            <a:ext cx="5419314" cy="5821295"/>
          </a:xfrm>
          <a:prstGeom prst="rect">
            <a:avLst/>
          </a:prstGeom>
        </p:spPr>
      </p:pic>
    </p:spTree>
    <p:extLst>
      <p:ext uri="{BB962C8B-B14F-4D97-AF65-F5344CB8AC3E}">
        <p14:creationId xmlns:p14="http://schemas.microsoft.com/office/powerpoint/2010/main" val="2471531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3C5CE-2CFF-24D9-98C0-51622AD9FF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F7B540-BCC2-F9D7-77A2-3D1BB3F78829}"/>
              </a:ext>
            </a:extLst>
          </p:cNvPr>
          <p:cNvSpPr>
            <a:spLocks noGrp="1"/>
          </p:cNvSpPr>
          <p:nvPr>
            <p:ph type="title"/>
          </p:nvPr>
        </p:nvSpPr>
        <p:spPr>
          <a:xfrm>
            <a:off x="5723068" y="48126"/>
            <a:ext cx="6185647" cy="887789"/>
          </a:xfrm>
        </p:spPr>
        <p:txBody>
          <a:bodyPr anchor="ctr">
            <a:normAutofit/>
          </a:bodyPr>
          <a:lstStyle/>
          <a:p>
            <a:r>
              <a:rPr lang="en-US" sz="2400" dirty="0">
                <a:latin typeface="+mj-lt"/>
              </a:rPr>
              <a:t>One Safe Rider</a:t>
            </a:r>
          </a:p>
        </p:txBody>
      </p:sp>
      <p:sp>
        <p:nvSpPr>
          <p:cNvPr id="4" name="Text Placeholder">
            <a:extLst>
              <a:ext uri="{FF2B5EF4-FFF2-40B4-BE49-F238E27FC236}">
                <a16:creationId xmlns:a16="http://schemas.microsoft.com/office/drawing/2014/main" id="{F69EBD55-1D21-19F1-464A-5A79A7FE0176}"/>
              </a:ext>
            </a:extLst>
          </p:cNvPr>
          <p:cNvSpPr>
            <a:spLocks noGrp="1"/>
          </p:cNvSpPr>
          <p:nvPr>
            <p:ph type="body" idx="2"/>
          </p:nvPr>
        </p:nvSpPr>
        <p:spPr>
          <a:xfrm>
            <a:off x="5540188" y="991201"/>
            <a:ext cx="6517528" cy="4929451"/>
          </a:xfrm>
        </p:spPr>
        <p:txBody>
          <a:bodyPr>
            <a:normAutofit fontScale="92500" lnSpcReduction="20000"/>
          </a:bodyPr>
          <a:lstStyle/>
          <a:p>
            <a:pPr marL="0" indent="0">
              <a:lnSpc>
                <a:spcPct val="110000"/>
              </a:lnSpc>
              <a:spcAft>
                <a:spcPts val="600"/>
              </a:spcAft>
            </a:pPr>
            <a:r>
              <a:rPr lang="en-US" sz="1800" dirty="0">
                <a:latin typeface="+mn-lt"/>
              </a:rPr>
              <a:t>Our rider has all the right gear and clothing: </a:t>
            </a:r>
          </a:p>
          <a:p>
            <a:pPr marL="285750" indent="-285750">
              <a:lnSpc>
                <a:spcPct val="110000"/>
              </a:lnSpc>
              <a:spcAft>
                <a:spcPts val="600"/>
              </a:spcAft>
              <a:buFont typeface="Arial" panose="020B0604020202020204" pitchFamily="34" charset="0"/>
              <a:buChar char="•"/>
            </a:pPr>
            <a:r>
              <a:rPr lang="en-US" sz="1800" dirty="0">
                <a:latin typeface="+mn-lt"/>
              </a:rPr>
              <a:t>On his upper body he has on a long sleeve shirt to protect his arms from brush and branches. Long sleeves also help him become less dehydrated.</a:t>
            </a:r>
          </a:p>
          <a:p>
            <a:pPr marL="285750" indent="-285750">
              <a:lnSpc>
                <a:spcPct val="110000"/>
              </a:lnSpc>
              <a:spcAft>
                <a:spcPts val="600"/>
              </a:spcAft>
              <a:buFont typeface="Arial" panose="020B0604020202020204" pitchFamily="34" charset="0"/>
              <a:buChar char="•"/>
            </a:pPr>
            <a:r>
              <a:rPr lang="en-US" sz="1800" dirty="0">
                <a:latin typeface="+mn-lt"/>
              </a:rPr>
              <a:t>He has gloves on his hands to protect them from brush and branches as well, but also to protect them from getting too cold and losing flexibility or from sweating and losing his grip.</a:t>
            </a:r>
          </a:p>
          <a:p>
            <a:pPr marL="285750" indent="-285750">
              <a:lnSpc>
                <a:spcPct val="110000"/>
              </a:lnSpc>
              <a:spcAft>
                <a:spcPts val="600"/>
              </a:spcAft>
              <a:buFont typeface="Arial" panose="020B0604020202020204" pitchFamily="34" charset="0"/>
              <a:buChar char="•"/>
            </a:pPr>
            <a:r>
              <a:rPr lang="en-US" sz="1800" dirty="0">
                <a:latin typeface="+mn-lt"/>
              </a:rPr>
              <a:t>On his lower body, he has on heavy pants to protect his legs from brush. He also has on thick-soled boots to protect his ankles and feet.</a:t>
            </a:r>
          </a:p>
          <a:p>
            <a:pPr marL="285750" indent="-285750">
              <a:lnSpc>
                <a:spcPct val="110000"/>
              </a:lnSpc>
              <a:spcAft>
                <a:spcPts val="600"/>
              </a:spcAft>
              <a:buFont typeface="Arial" panose="020B0604020202020204" pitchFamily="34" charset="0"/>
              <a:buChar char="•"/>
            </a:pPr>
            <a:r>
              <a:rPr lang="en-US" sz="1800" dirty="0">
                <a:latin typeface="+mn-lt"/>
              </a:rPr>
              <a:t>On his head, he is wearing safety glasses to protect his eyes from bugs, dirt or debris the wind might have kicked up. And most important of all, he is wearing a helmet that is DOT-approved. His helmet is in good condition, and his chin strap is secure.</a:t>
            </a:r>
          </a:p>
        </p:txBody>
      </p:sp>
      <p:sp>
        <p:nvSpPr>
          <p:cNvPr id="9" name="Course/Module Name" descr="Course name: Module name">
            <a:extLst>
              <a:ext uri="{FF2B5EF4-FFF2-40B4-BE49-F238E27FC236}">
                <a16:creationId xmlns:a16="http://schemas.microsoft.com/office/drawing/2014/main" id="{D079AEB8-51C7-41E0-FC98-651041C1DC23}"/>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introduction</a:t>
            </a:r>
          </a:p>
        </p:txBody>
      </p:sp>
      <p:pic>
        <p:nvPicPr>
          <p:cNvPr id="3" name="Picture 2" descr="Module 1">
            <a:extLst>
              <a:ext uri="{FF2B5EF4-FFF2-40B4-BE49-F238E27FC236}">
                <a16:creationId xmlns:a16="http://schemas.microsoft.com/office/drawing/2014/main" id="{0E36DDE0-62EF-DD06-E149-EBD0E68E1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pic>
        <p:nvPicPr>
          <p:cNvPr id="7" name="Picture 6" descr="Image shows ATV rider with proper gear.">
            <a:extLst>
              <a:ext uri="{FF2B5EF4-FFF2-40B4-BE49-F238E27FC236}">
                <a16:creationId xmlns:a16="http://schemas.microsoft.com/office/drawing/2014/main" id="{724E2F9B-AF26-1626-230A-DB600B59CAA6}"/>
              </a:ext>
            </a:extLst>
          </p:cNvPr>
          <p:cNvPicPr>
            <a:picLocks noChangeAspect="1"/>
          </p:cNvPicPr>
          <p:nvPr/>
        </p:nvPicPr>
        <p:blipFill>
          <a:blip r:embed="rId4"/>
          <a:stretch>
            <a:fillRect/>
          </a:stretch>
        </p:blipFill>
        <p:spPr>
          <a:xfrm>
            <a:off x="0" y="22415"/>
            <a:ext cx="5452003" cy="5856409"/>
          </a:xfrm>
          <a:prstGeom prst="rect">
            <a:avLst/>
          </a:prstGeom>
        </p:spPr>
      </p:pic>
    </p:spTree>
    <p:extLst>
      <p:ext uri="{BB962C8B-B14F-4D97-AF65-F5344CB8AC3E}">
        <p14:creationId xmlns:p14="http://schemas.microsoft.com/office/powerpoint/2010/main" val="27716524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28BD4-E01B-519B-4828-7D0C1031E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849203-CFA0-682F-C84D-59DC4B6596BC}"/>
              </a:ext>
            </a:extLst>
          </p:cNvPr>
          <p:cNvSpPr>
            <a:spLocks noGrp="1"/>
          </p:cNvSpPr>
          <p:nvPr>
            <p:ph type="title"/>
          </p:nvPr>
        </p:nvSpPr>
        <p:spPr>
          <a:xfrm>
            <a:off x="5723068" y="48126"/>
            <a:ext cx="6185647" cy="887789"/>
          </a:xfrm>
        </p:spPr>
        <p:txBody>
          <a:bodyPr anchor="ctr">
            <a:normAutofit/>
          </a:bodyPr>
          <a:lstStyle/>
          <a:p>
            <a:r>
              <a:rPr lang="en-US" sz="2400" dirty="0">
                <a:latin typeface="+mj-lt"/>
              </a:rPr>
              <a:t>Farm Utility Vehicles (continued) </a:t>
            </a:r>
          </a:p>
        </p:txBody>
      </p:sp>
      <p:sp>
        <p:nvSpPr>
          <p:cNvPr id="4" name="Text Placeholder">
            <a:extLst>
              <a:ext uri="{FF2B5EF4-FFF2-40B4-BE49-F238E27FC236}">
                <a16:creationId xmlns:a16="http://schemas.microsoft.com/office/drawing/2014/main" id="{707A6E91-31A0-36C6-A6A0-BF3B2E9ABA30}"/>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But even more importantly, utility vehicles are safer than ATVs. According to Consumer Federation of America, the number of deaths from ATV use is significantly higher than utility vehicles. In a 10-year period, from 2015 to 2024, their data showed: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4,007 deaths from ATVs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347 deaths from utility vehicles</a:t>
            </a:r>
          </a:p>
          <a:p>
            <a:pPr marL="0" indent="0">
              <a:lnSpc>
                <a:spcPct val="110000"/>
              </a:lnSpc>
              <a:spcBef>
                <a:spcPts val="600"/>
              </a:spcBef>
              <a:spcAft>
                <a:spcPts val="600"/>
              </a:spcAft>
            </a:pPr>
            <a:endParaRPr lang="en-US" sz="1800" dirty="0">
              <a:latin typeface="+mn-lt"/>
            </a:endParaRPr>
          </a:p>
          <a:p>
            <a:pPr marL="0" indent="0">
              <a:lnSpc>
                <a:spcPct val="110000"/>
              </a:lnSpc>
              <a:spcBef>
                <a:spcPts val="600"/>
              </a:spcBef>
              <a:spcAft>
                <a:spcPts val="600"/>
              </a:spcAft>
            </a:pPr>
            <a:r>
              <a:rPr lang="en-US" sz="1800" dirty="0">
                <a:latin typeface="+mn-lt"/>
              </a:rPr>
              <a:t>While there may be many factors influencing those numbers, utility vehicles have two important safety features that ATVs lack - seat belts and roll bars.</a:t>
            </a:r>
          </a:p>
        </p:txBody>
      </p:sp>
      <p:sp>
        <p:nvSpPr>
          <p:cNvPr id="9" name="Course/Module Name" descr="Course name: Module name">
            <a:extLst>
              <a:ext uri="{FF2B5EF4-FFF2-40B4-BE49-F238E27FC236}">
                <a16:creationId xmlns:a16="http://schemas.microsoft.com/office/drawing/2014/main" id="{1BBF4C51-E7CE-F836-8A4F-54EE7607B8E6}"/>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34CC0544-2922-855D-C565-FA9195E69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pic>
        <p:nvPicPr>
          <p:cNvPr id="7" name="Picture 6" descr="farm utility vehicle&#10;">
            <a:extLst>
              <a:ext uri="{FF2B5EF4-FFF2-40B4-BE49-F238E27FC236}">
                <a16:creationId xmlns:a16="http://schemas.microsoft.com/office/drawing/2014/main" id="{15D057AE-9EB5-EC47-3F43-9653BF6AF387}"/>
              </a:ext>
            </a:extLst>
          </p:cNvPr>
          <p:cNvPicPr>
            <a:picLocks noChangeAspect="1"/>
          </p:cNvPicPr>
          <p:nvPr/>
        </p:nvPicPr>
        <p:blipFill>
          <a:blip r:embed="rId4"/>
          <a:stretch>
            <a:fillRect/>
          </a:stretch>
        </p:blipFill>
        <p:spPr>
          <a:xfrm>
            <a:off x="8068" y="35115"/>
            <a:ext cx="5397836" cy="5798224"/>
          </a:xfrm>
          <a:prstGeom prst="rect">
            <a:avLst/>
          </a:prstGeom>
        </p:spPr>
      </p:pic>
    </p:spTree>
    <p:extLst>
      <p:ext uri="{BB962C8B-B14F-4D97-AF65-F5344CB8AC3E}">
        <p14:creationId xmlns:p14="http://schemas.microsoft.com/office/powerpoint/2010/main" val="17281226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B1265-5C2F-C03F-5697-0085DB439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F2CCF-6348-ED51-334D-5A90816CCC75}"/>
              </a:ext>
            </a:extLst>
          </p:cNvPr>
          <p:cNvSpPr>
            <a:spLocks noGrp="1"/>
          </p:cNvSpPr>
          <p:nvPr>
            <p:ph type="title"/>
          </p:nvPr>
        </p:nvSpPr>
        <p:spPr>
          <a:xfrm>
            <a:off x="5723068" y="48126"/>
            <a:ext cx="6185647" cy="887789"/>
          </a:xfrm>
        </p:spPr>
        <p:txBody>
          <a:bodyPr anchor="ctr">
            <a:normAutofit/>
          </a:bodyPr>
          <a:lstStyle/>
          <a:p>
            <a:r>
              <a:rPr lang="en-US" sz="2400" dirty="0">
                <a:latin typeface="+mj-lt"/>
              </a:rPr>
              <a:t>Employee Role </a:t>
            </a:r>
          </a:p>
        </p:txBody>
      </p:sp>
      <p:sp>
        <p:nvSpPr>
          <p:cNvPr id="4" name="Text Placeholder">
            <a:extLst>
              <a:ext uri="{FF2B5EF4-FFF2-40B4-BE49-F238E27FC236}">
                <a16:creationId xmlns:a16="http://schemas.microsoft.com/office/drawing/2014/main" id="{CE68DB9E-E615-772A-69DF-5FF027941836}"/>
              </a:ext>
            </a:extLst>
          </p:cNvPr>
          <p:cNvSpPr>
            <a:spLocks noGrp="1"/>
          </p:cNvSpPr>
          <p:nvPr>
            <p:ph type="body" idx="2"/>
          </p:nvPr>
        </p:nvSpPr>
        <p:spPr>
          <a:xfrm>
            <a:off x="5540188" y="991201"/>
            <a:ext cx="6517528" cy="4903017"/>
          </a:xfrm>
        </p:spPr>
        <p:txBody>
          <a:bodyPr>
            <a:normAutofit/>
          </a:bodyPr>
          <a:lstStyle/>
          <a:p>
            <a:pPr marL="0" indent="0">
              <a:lnSpc>
                <a:spcPct val="110000"/>
              </a:lnSpc>
              <a:spcBef>
                <a:spcPts val="600"/>
              </a:spcBef>
              <a:spcAft>
                <a:spcPts val="600"/>
              </a:spcAft>
            </a:pPr>
            <a:r>
              <a:rPr lang="en-US" sz="1800" dirty="0">
                <a:latin typeface="+mn-lt"/>
              </a:rPr>
              <a:t>As an employee, it is your responsibility to follow your supervisor’s rules for ATV use, including safety measures and best practices.</a:t>
            </a:r>
          </a:p>
          <a:p>
            <a:pPr marL="0" indent="0">
              <a:lnSpc>
                <a:spcPct val="110000"/>
              </a:lnSpc>
              <a:spcBef>
                <a:spcPts val="600"/>
              </a:spcBef>
              <a:spcAft>
                <a:spcPts val="600"/>
              </a:spcAft>
            </a:pPr>
            <a:r>
              <a:rPr lang="en-US" sz="1800" dirty="0">
                <a:latin typeface="+mn-lt"/>
              </a:rPr>
              <a:t>As an employee, you also depend on your coworkers to do the same. If you see a coworker driving an ATV unsafely, take a moment to caution them. Ask that they do the same for you. </a:t>
            </a:r>
          </a:p>
        </p:txBody>
      </p:sp>
      <p:sp>
        <p:nvSpPr>
          <p:cNvPr id="9" name="Course/Module Name" descr="Course name: Module name">
            <a:extLst>
              <a:ext uri="{FF2B5EF4-FFF2-40B4-BE49-F238E27FC236}">
                <a16:creationId xmlns:a16="http://schemas.microsoft.com/office/drawing/2014/main" id="{39C50A9D-996B-4BA0-57E6-CFAD0FB82ECC}"/>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A7BDADA0-C730-7227-1204-0DED83A87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pic>
        <p:nvPicPr>
          <p:cNvPr id="6" name="Picture 5">
            <a:extLst>
              <a:ext uri="{FF2B5EF4-FFF2-40B4-BE49-F238E27FC236}">
                <a16:creationId xmlns:a16="http://schemas.microsoft.com/office/drawing/2014/main" id="{FA9AC3BF-08A0-BEAD-21D9-1274131392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984" y="22415"/>
            <a:ext cx="5428316" cy="5823509"/>
          </a:xfrm>
          <a:prstGeom prst="rect">
            <a:avLst/>
          </a:prstGeom>
        </p:spPr>
      </p:pic>
    </p:spTree>
    <p:extLst>
      <p:ext uri="{BB962C8B-B14F-4D97-AF65-F5344CB8AC3E}">
        <p14:creationId xmlns:p14="http://schemas.microsoft.com/office/powerpoint/2010/main" val="4863121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B222B-3A9C-6858-403F-5ED18721C4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5B1EA4-BF52-5BEB-7D0D-4CEB87042F8E}"/>
              </a:ext>
            </a:extLst>
          </p:cNvPr>
          <p:cNvSpPr>
            <a:spLocks noGrp="1"/>
          </p:cNvSpPr>
          <p:nvPr>
            <p:ph type="title"/>
          </p:nvPr>
        </p:nvSpPr>
        <p:spPr>
          <a:xfrm>
            <a:off x="5723068" y="48126"/>
            <a:ext cx="6185647" cy="887789"/>
          </a:xfrm>
        </p:spPr>
        <p:txBody>
          <a:bodyPr anchor="ctr">
            <a:normAutofit/>
          </a:bodyPr>
          <a:lstStyle/>
          <a:p>
            <a:r>
              <a:rPr lang="en-US" sz="2400" dirty="0">
                <a:latin typeface="+mj-lt"/>
              </a:rPr>
              <a:t>Supervisor Role </a:t>
            </a:r>
          </a:p>
        </p:txBody>
      </p:sp>
      <p:sp>
        <p:nvSpPr>
          <p:cNvPr id="4" name="Text Placeholder">
            <a:extLst>
              <a:ext uri="{FF2B5EF4-FFF2-40B4-BE49-F238E27FC236}">
                <a16:creationId xmlns:a16="http://schemas.microsoft.com/office/drawing/2014/main" id="{ABB52162-4AFB-630D-F561-16EF068FC28A}"/>
              </a:ext>
            </a:extLst>
          </p:cNvPr>
          <p:cNvSpPr>
            <a:spLocks noGrp="1"/>
          </p:cNvSpPr>
          <p:nvPr>
            <p:ph type="body" idx="2"/>
          </p:nvPr>
        </p:nvSpPr>
        <p:spPr>
          <a:xfrm>
            <a:off x="5540188" y="991201"/>
            <a:ext cx="6517528" cy="4903017"/>
          </a:xfrm>
        </p:spPr>
        <p:txBody>
          <a:bodyPr>
            <a:normAutofit fontScale="92500" lnSpcReduction="10000"/>
          </a:bodyPr>
          <a:lstStyle/>
          <a:p>
            <a:pPr marL="0" indent="0">
              <a:lnSpc>
                <a:spcPct val="110000"/>
              </a:lnSpc>
              <a:spcBef>
                <a:spcPts val="600"/>
              </a:spcBef>
              <a:spcAft>
                <a:spcPts val="600"/>
              </a:spcAft>
            </a:pPr>
            <a:r>
              <a:rPr lang="en-US" sz="1800" dirty="0">
                <a:latin typeface="+mn-lt"/>
              </a:rPr>
              <a:t>As a supervisor, there are several things that you can do to ensure your employees’ safety.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Require training and supervise employees’ practice sessions.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Ensure the manufacturer’s toolkit and all emergency supplies are on each ATV.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Require that your employees wear proper personal protective equipment.</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Establish a maintenance program and ensure the ATVs are kept serviced and working properly. </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Know, and make sure your employees also know, about the ATV’s weight limits for towing and hauling.</a:t>
            </a:r>
          </a:p>
          <a:p>
            <a:pPr marL="0" indent="0">
              <a:lnSpc>
                <a:spcPct val="110000"/>
              </a:lnSpc>
              <a:spcBef>
                <a:spcPts val="600"/>
              </a:spcBef>
              <a:spcAft>
                <a:spcPts val="600"/>
              </a:spcAft>
            </a:pPr>
            <a:endParaRPr lang="en-US" sz="1800" dirty="0">
              <a:latin typeface="+mn-lt"/>
            </a:endParaRPr>
          </a:p>
          <a:p>
            <a:pPr marL="0" indent="0">
              <a:lnSpc>
                <a:spcPct val="110000"/>
              </a:lnSpc>
              <a:spcBef>
                <a:spcPts val="600"/>
              </a:spcBef>
              <a:spcAft>
                <a:spcPts val="600"/>
              </a:spcAft>
            </a:pPr>
            <a:r>
              <a:rPr lang="en-US" sz="1800" dirty="0">
                <a:latin typeface="+mn-lt"/>
              </a:rPr>
              <a:t>(List continues on next slide.)</a:t>
            </a:r>
          </a:p>
        </p:txBody>
      </p:sp>
      <p:sp>
        <p:nvSpPr>
          <p:cNvPr id="9" name="Course/Module Name" descr="Course name: Module name">
            <a:extLst>
              <a:ext uri="{FF2B5EF4-FFF2-40B4-BE49-F238E27FC236}">
                <a16:creationId xmlns:a16="http://schemas.microsoft.com/office/drawing/2014/main" id="{26CCC4B6-4BBB-4EA8-F8D3-93D63AE65CE7}"/>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DCCFC260-D184-04B3-B3F7-4AEACCC43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pic>
        <p:nvPicPr>
          <p:cNvPr id="7" name="Picture 6">
            <a:extLst>
              <a:ext uri="{FF2B5EF4-FFF2-40B4-BE49-F238E27FC236}">
                <a16:creationId xmlns:a16="http://schemas.microsoft.com/office/drawing/2014/main" id="{B0BE16F2-0C06-2333-8F7A-55B5E66714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9715"/>
            <a:ext cx="5405904" cy="5806890"/>
          </a:xfrm>
          <a:prstGeom prst="rect">
            <a:avLst/>
          </a:prstGeom>
        </p:spPr>
      </p:pic>
    </p:spTree>
    <p:extLst>
      <p:ext uri="{BB962C8B-B14F-4D97-AF65-F5344CB8AC3E}">
        <p14:creationId xmlns:p14="http://schemas.microsoft.com/office/powerpoint/2010/main" val="5994515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0BF0D-2E78-8CF2-5CE6-588D7C7DFF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3E6700-6B9D-1A2C-C665-B1DE1D610B5B}"/>
              </a:ext>
            </a:extLst>
          </p:cNvPr>
          <p:cNvSpPr>
            <a:spLocks noGrp="1"/>
          </p:cNvSpPr>
          <p:nvPr>
            <p:ph type="title"/>
          </p:nvPr>
        </p:nvSpPr>
        <p:spPr>
          <a:xfrm>
            <a:off x="5723068" y="48126"/>
            <a:ext cx="6185647" cy="887789"/>
          </a:xfrm>
        </p:spPr>
        <p:txBody>
          <a:bodyPr anchor="ctr">
            <a:normAutofit/>
          </a:bodyPr>
          <a:lstStyle/>
          <a:p>
            <a:r>
              <a:rPr lang="en-US" sz="2400" dirty="0">
                <a:latin typeface="+mj-lt"/>
              </a:rPr>
              <a:t>Supervisor Role (continued) </a:t>
            </a:r>
          </a:p>
        </p:txBody>
      </p:sp>
      <p:sp>
        <p:nvSpPr>
          <p:cNvPr id="4" name="Text Placeholder">
            <a:extLst>
              <a:ext uri="{FF2B5EF4-FFF2-40B4-BE49-F238E27FC236}">
                <a16:creationId xmlns:a16="http://schemas.microsoft.com/office/drawing/2014/main" id="{2AC7C04D-07D2-5651-A007-DFEFDF80291D}"/>
              </a:ext>
            </a:extLst>
          </p:cNvPr>
          <p:cNvSpPr>
            <a:spLocks noGrp="1"/>
          </p:cNvSpPr>
          <p:nvPr>
            <p:ph type="body" idx="2"/>
          </p:nvPr>
        </p:nvSpPr>
        <p:spPr>
          <a:xfrm>
            <a:off x="5540188" y="991201"/>
            <a:ext cx="6517528" cy="4903017"/>
          </a:xfrm>
        </p:spPr>
        <p:txBody>
          <a:bodyPr>
            <a:normAutofit/>
          </a:bodyPr>
          <a:lstStyle/>
          <a:p>
            <a:pPr marL="285750" indent="-285750">
              <a:lnSpc>
                <a:spcPct val="110000"/>
              </a:lnSpc>
              <a:spcBef>
                <a:spcPts val="600"/>
              </a:spcBef>
              <a:spcAft>
                <a:spcPts val="600"/>
              </a:spcAft>
              <a:buFont typeface="Arial" panose="020B0604020202020204" pitchFamily="34" charset="0"/>
              <a:buChar char="•"/>
            </a:pPr>
            <a:r>
              <a:rPr lang="en-US" sz="1800" dirty="0">
                <a:latin typeface="+mn-lt"/>
              </a:rPr>
              <a:t>Establish best practices for securing and distributing loads.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Keep your employees informed of hazards such as ditches, fences, and road crossings at your site and ensure they know where ATVs are not allowed.</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Require safe driving speeds.</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Never allow passengers.</a:t>
            </a:r>
          </a:p>
          <a:p>
            <a:pPr marL="0" indent="0">
              <a:lnSpc>
                <a:spcPct val="110000"/>
              </a:lnSpc>
              <a:spcBef>
                <a:spcPts val="600"/>
              </a:spcBef>
              <a:spcAft>
                <a:spcPts val="600"/>
              </a:spcAft>
            </a:pPr>
            <a:endParaRPr lang="en-US" sz="1800" dirty="0">
              <a:latin typeface="+mn-lt"/>
            </a:endParaRPr>
          </a:p>
          <a:p>
            <a:pPr marL="0" indent="0">
              <a:lnSpc>
                <a:spcPct val="110000"/>
              </a:lnSpc>
              <a:spcBef>
                <a:spcPts val="600"/>
              </a:spcBef>
              <a:spcAft>
                <a:spcPts val="600"/>
              </a:spcAft>
            </a:pPr>
            <a:r>
              <a:rPr lang="en-US" sz="1800" dirty="0">
                <a:latin typeface="+mn-lt"/>
              </a:rPr>
              <a:t>When it comes to ATV safety, fulfilling your role as a supervisor (or employee) is just as important as riding an ATV safely, and just as important in reducing ATV injuries and fatalities.</a:t>
            </a:r>
          </a:p>
        </p:txBody>
      </p:sp>
      <p:sp>
        <p:nvSpPr>
          <p:cNvPr id="9" name="Course/Module Name" descr="Course name: Module name">
            <a:extLst>
              <a:ext uri="{FF2B5EF4-FFF2-40B4-BE49-F238E27FC236}">
                <a16:creationId xmlns:a16="http://schemas.microsoft.com/office/drawing/2014/main" id="{8EB9456A-6EC7-F9C5-AC68-0814893B6B4C}"/>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9BFC033E-B250-4CB0-A9CB-9DA5885D9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pic>
        <p:nvPicPr>
          <p:cNvPr id="6" name="Picture 5">
            <a:extLst>
              <a:ext uri="{FF2B5EF4-FFF2-40B4-BE49-F238E27FC236}">
                <a16:creationId xmlns:a16="http://schemas.microsoft.com/office/drawing/2014/main" id="{43C42000-9ACC-DB76-DC99-9955FD7281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22726"/>
            <a:ext cx="5405904" cy="5806890"/>
          </a:xfrm>
          <a:prstGeom prst="rect">
            <a:avLst/>
          </a:prstGeom>
        </p:spPr>
      </p:pic>
    </p:spTree>
    <p:extLst>
      <p:ext uri="{BB962C8B-B14F-4D97-AF65-F5344CB8AC3E}">
        <p14:creationId xmlns:p14="http://schemas.microsoft.com/office/powerpoint/2010/main" val="27502473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0ABFC-B587-3CAE-80BD-12529B0172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B1A2B1-53D5-9593-FC69-9969156EA440}"/>
              </a:ext>
            </a:extLst>
          </p:cNvPr>
          <p:cNvSpPr>
            <a:spLocks noGrp="1"/>
          </p:cNvSpPr>
          <p:nvPr>
            <p:ph type="title"/>
          </p:nvPr>
        </p:nvSpPr>
        <p:spPr>
          <a:xfrm>
            <a:off x="5723068" y="48126"/>
            <a:ext cx="6185647" cy="887789"/>
          </a:xfrm>
        </p:spPr>
        <p:txBody>
          <a:bodyPr anchor="ctr">
            <a:normAutofit/>
          </a:bodyPr>
          <a:lstStyle/>
          <a:p>
            <a:r>
              <a:rPr lang="en-US" sz="2400" dirty="0">
                <a:latin typeface="+mj-lt"/>
              </a:rPr>
              <a:t>Course Summary</a:t>
            </a:r>
          </a:p>
        </p:txBody>
      </p:sp>
      <p:sp>
        <p:nvSpPr>
          <p:cNvPr id="4" name="Text Placeholder">
            <a:extLst>
              <a:ext uri="{FF2B5EF4-FFF2-40B4-BE49-F238E27FC236}">
                <a16:creationId xmlns:a16="http://schemas.microsoft.com/office/drawing/2014/main" id="{2FE97A3A-3980-6155-7BA8-2D4212D33FEE}"/>
              </a:ext>
            </a:extLst>
          </p:cNvPr>
          <p:cNvSpPr>
            <a:spLocks noGrp="1"/>
          </p:cNvSpPr>
          <p:nvPr>
            <p:ph type="body" idx="2"/>
          </p:nvPr>
        </p:nvSpPr>
        <p:spPr>
          <a:xfrm>
            <a:off x="5540188" y="991201"/>
            <a:ext cx="6517528" cy="4903017"/>
          </a:xfrm>
        </p:spPr>
        <p:txBody>
          <a:bodyPr>
            <a:normAutofit lnSpcReduction="10000"/>
          </a:bodyPr>
          <a:lstStyle/>
          <a:p>
            <a:pPr marL="0" indent="0">
              <a:lnSpc>
                <a:spcPct val="110000"/>
              </a:lnSpc>
              <a:spcBef>
                <a:spcPts val="600"/>
              </a:spcBef>
              <a:spcAft>
                <a:spcPts val="600"/>
              </a:spcAft>
            </a:pPr>
            <a:r>
              <a:rPr lang="en-US" sz="1800" dirty="0">
                <a:latin typeface="+mn-lt"/>
              </a:rPr>
              <a:t>When it comes to ATV safety, this course showed you many ways you can protect yourself from potentially dangerous situations. Some of them include:</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Wearing proper personal protective gear</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Completing a pre-ride inspection of the ATV</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Being familiar with the ATV’s instrument panel</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Understanding center of gravity and how weight, slopes, and curves can affect an ATV’s center of gravity</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Learn the terrain you are riding on</a:t>
            </a:r>
          </a:p>
          <a:p>
            <a:pPr marL="285750" indent="-285750">
              <a:lnSpc>
                <a:spcPct val="110000"/>
              </a:lnSpc>
              <a:spcBef>
                <a:spcPts val="600"/>
              </a:spcBef>
              <a:spcAft>
                <a:spcPts val="600"/>
              </a:spcAft>
              <a:buFont typeface="Arial" panose="020B0604020202020204" pitchFamily="34" charset="0"/>
              <a:buChar char="•"/>
            </a:pPr>
            <a:r>
              <a:rPr lang="en-US" sz="1800" dirty="0">
                <a:latin typeface="+mn-lt"/>
              </a:rPr>
              <a:t>Practicing active riding</a:t>
            </a:r>
          </a:p>
          <a:p>
            <a:pPr marL="0" indent="0">
              <a:lnSpc>
                <a:spcPct val="110000"/>
              </a:lnSpc>
              <a:spcBef>
                <a:spcPts val="600"/>
              </a:spcBef>
              <a:spcAft>
                <a:spcPts val="600"/>
              </a:spcAft>
            </a:pPr>
            <a:r>
              <a:rPr lang="en-US" sz="1800" dirty="0">
                <a:latin typeface="+mn-lt"/>
              </a:rPr>
              <a:t>Remember: Operating an ATV safely is a choice each ATV rider has to make. Choose to ride safe - you are worth it.</a:t>
            </a:r>
          </a:p>
        </p:txBody>
      </p:sp>
      <p:sp>
        <p:nvSpPr>
          <p:cNvPr id="9" name="Course/Module Name" descr="Course name: Module name">
            <a:extLst>
              <a:ext uri="{FF2B5EF4-FFF2-40B4-BE49-F238E27FC236}">
                <a16:creationId xmlns:a16="http://schemas.microsoft.com/office/drawing/2014/main" id="{BD91D1E0-F7B3-DC83-DF3A-77C0653F069E}"/>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FE2C490F-9624-AFBA-B3D4-36F7B0B0D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pic>
        <p:nvPicPr>
          <p:cNvPr id="7" name="Picture 6">
            <a:extLst>
              <a:ext uri="{FF2B5EF4-FFF2-40B4-BE49-F238E27FC236}">
                <a16:creationId xmlns:a16="http://schemas.microsoft.com/office/drawing/2014/main" id="{724DE638-51B0-6D06-4795-22BCE45A1A8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984" y="10026"/>
            <a:ext cx="5466045" cy="5871492"/>
          </a:xfrm>
          <a:prstGeom prst="rect">
            <a:avLst/>
          </a:prstGeom>
        </p:spPr>
      </p:pic>
    </p:spTree>
    <p:extLst>
      <p:ext uri="{BB962C8B-B14F-4D97-AF65-F5344CB8AC3E}">
        <p14:creationId xmlns:p14="http://schemas.microsoft.com/office/powerpoint/2010/main" val="31985834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5537C472-0388-4652-B76D-E519A2A2FDAE}"/>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a:solidFill>
                  <a:schemeClr val="bg1"/>
                </a:solidFill>
                <a:latin typeface="+mj-lt"/>
              </a:rPr>
              <a:t>ATV Safety - Quiz</a:t>
            </a:r>
          </a:p>
        </p:txBody>
      </p:sp>
      <p:sp>
        <p:nvSpPr>
          <p:cNvPr id="3" name="Question block 1" descr="Text box">
            <a:extLst>
              <a:ext uri="{FF2B5EF4-FFF2-40B4-BE49-F238E27FC236}">
                <a16:creationId xmlns:a16="http://schemas.microsoft.com/office/drawing/2014/main" id="{F17DA021-A583-42A9-894B-2516AAAAA6A6}"/>
              </a:ext>
            </a:extLst>
          </p:cNvPr>
          <p:cNvSpPr>
            <a:spLocks noGrp="1"/>
          </p:cNvSpPr>
          <p:nvPr>
            <p:ph type="body" idx="1"/>
          </p:nvPr>
        </p:nvSpPr>
        <p:spPr>
          <a:xfrm>
            <a:off x="838200" y="1825625"/>
            <a:ext cx="5015753" cy="3897312"/>
          </a:xfrm>
        </p:spPr>
        <p:txBody>
          <a:bodyPr>
            <a:normAutofit/>
          </a:bodyPr>
          <a:lstStyle/>
          <a:p>
            <a:pPr marL="114300" indent="0">
              <a:buNone/>
            </a:pPr>
            <a:r>
              <a:rPr lang="en-US" sz="1800" dirty="0">
                <a:latin typeface="+mn-lt"/>
              </a:rPr>
              <a:t>Question 1: For training we recommend that you:  </a:t>
            </a:r>
          </a:p>
          <a:p>
            <a:pPr marL="114300" indent="0">
              <a:buNone/>
            </a:pPr>
            <a:endParaRPr lang="en-US" sz="1800" dirty="0">
              <a:latin typeface="+mn-lt"/>
            </a:endParaRPr>
          </a:p>
          <a:p>
            <a:pPr marL="628650" indent="-514350">
              <a:buAutoNum type="alphaUcPeriod"/>
            </a:pPr>
            <a:r>
              <a:rPr lang="en-US" sz="1800" dirty="0">
                <a:latin typeface="+mn-lt"/>
              </a:rPr>
              <a:t>Seek training from a certified trainer</a:t>
            </a:r>
          </a:p>
          <a:p>
            <a:pPr marL="628650" indent="-514350">
              <a:buAutoNum type="alphaUcPeriod"/>
            </a:pPr>
            <a:r>
              <a:rPr lang="en-US" sz="1800" dirty="0">
                <a:latin typeface="+mn-lt"/>
              </a:rPr>
              <a:t>Train for all conditions</a:t>
            </a:r>
          </a:p>
          <a:p>
            <a:pPr marL="628650" indent="-514350">
              <a:buAutoNum type="alphaUcPeriod"/>
            </a:pPr>
            <a:r>
              <a:rPr lang="en-US" sz="1800" dirty="0">
                <a:latin typeface="+mn-lt"/>
              </a:rPr>
              <a:t>Practice often</a:t>
            </a:r>
          </a:p>
          <a:p>
            <a:pPr marL="628650" indent="-514350">
              <a:buAutoNum type="alphaUcPeriod"/>
            </a:pPr>
            <a:r>
              <a:rPr lang="en-US" sz="1800" dirty="0">
                <a:latin typeface="+mn-lt"/>
              </a:rPr>
              <a:t>All the above</a:t>
            </a:r>
          </a:p>
          <a:p>
            <a:pPr marL="628650" indent="-514350">
              <a:buAutoNum type="alphaUcPeriod"/>
            </a:pPr>
            <a:endParaRPr lang="en-US" dirty="0"/>
          </a:p>
        </p:txBody>
      </p:sp>
      <p:sp>
        <p:nvSpPr>
          <p:cNvPr id="4" name="Question block 2" descr="Text box">
            <a:extLst>
              <a:ext uri="{FF2B5EF4-FFF2-40B4-BE49-F238E27FC236}">
                <a16:creationId xmlns:a16="http://schemas.microsoft.com/office/drawing/2014/main" id="{AFAB957F-5BA0-4C43-9BC9-D1D34539CCF5}"/>
              </a:ext>
            </a:extLst>
          </p:cNvPr>
          <p:cNvSpPr>
            <a:spLocks noGrp="1"/>
          </p:cNvSpPr>
          <p:nvPr>
            <p:ph type="body" idx="2"/>
          </p:nvPr>
        </p:nvSpPr>
        <p:spPr>
          <a:xfrm>
            <a:off x="6172200" y="1825625"/>
            <a:ext cx="5015753" cy="3897312"/>
          </a:xfrm>
        </p:spPr>
        <p:txBody>
          <a:bodyPr>
            <a:normAutofit/>
          </a:bodyPr>
          <a:lstStyle/>
          <a:p>
            <a:pPr marL="114300" indent="0">
              <a:buNone/>
            </a:pPr>
            <a:r>
              <a:rPr lang="en-US" sz="1800" dirty="0">
                <a:latin typeface="+mn-lt"/>
              </a:rPr>
              <a:t>Question 2: Lower body protection includes: (Select all that apply) </a:t>
            </a:r>
          </a:p>
          <a:p>
            <a:pPr marL="114300" indent="0">
              <a:buNone/>
            </a:pPr>
            <a:endParaRPr lang="en-US" sz="1800" dirty="0">
              <a:latin typeface="+mn-lt"/>
            </a:endParaRPr>
          </a:p>
          <a:p>
            <a:pPr marL="628650" indent="-514350">
              <a:buAutoNum type="alphaUcPeriod"/>
            </a:pPr>
            <a:r>
              <a:rPr lang="en-US" sz="1800" dirty="0">
                <a:latin typeface="+mn-lt"/>
              </a:rPr>
              <a:t>Heavy pants</a:t>
            </a:r>
          </a:p>
          <a:p>
            <a:pPr marL="628650" indent="-514350">
              <a:buAutoNum type="alphaUcPeriod"/>
            </a:pPr>
            <a:r>
              <a:rPr lang="en-US" sz="1800" dirty="0">
                <a:latin typeface="+mn-lt"/>
              </a:rPr>
              <a:t>Shorts</a:t>
            </a:r>
          </a:p>
          <a:p>
            <a:pPr marL="628650" indent="-514350">
              <a:buAutoNum type="alphaUcPeriod"/>
            </a:pPr>
            <a:r>
              <a:rPr lang="en-US" sz="1800" dirty="0">
                <a:latin typeface="+mn-lt"/>
              </a:rPr>
              <a:t>Thick-soled boots</a:t>
            </a:r>
          </a:p>
        </p:txBody>
      </p:sp>
      <p:sp>
        <p:nvSpPr>
          <p:cNvPr id="11" name="Course/module name" descr="Course name: Module name">
            <a:extLst>
              <a:ext uri="{FF2B5EF4-FFF2-40B4-BE49-F238E27FC236}">
                <a16:creationId xmlns:a16="http://schemas.microsoft.com/office/drawing/2014/main" id="{0671532C-EB09-49CD-9244-91EF7B3B3040}"/>
              </a:ext>
            </a:extLst>
          </p:cNvPr>
          <p:cNvSpPr txBox="1"/>
          <p:nvPr/>
        </p:nvSpPr>
        <p:spPr>
          <a:xfrm>
            <a:off x="-2" y="590665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5A8325FF-3852-15E4-BF2B-0C40B33B0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19">
          <a:extLst>
            <a:ext uri="{FF2B5EF4-FFF2-40B4-BE49-F238E27FC236}">
              <a16:creationId xmlns:a16="http://schemas.microsoft.com/office/drawing/2014/main" id="{4C3B9D2B-875E-851A-D690-984B9C7438FA}"/>
            </a:ext>
          </a:extLst>
        </p:cNvPr>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22C92469-B07B-7B6E-35ED-89A69722D480}"/>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a:solidFill>
                  <a:schemeClr val="bg1"/>
                </a:solidFill>
                <a:latin typeface="+mj-lt"/>
              </a:rPr>
              <a:t>ATV Safety - Quiz</a:t>
            </a:r>
          </a:p>
        </p:txBody>
      </p:sp>
      <p:sp>
        <p:nvSpPr>
          <p:cNvPr id="3" name="Question block 1" descr="Text box">
            <a:extLst>
              <a:ext uri="{FF2B5EF4-FFF2-40B4-BE49-F238E27FC236}">
                <a16:creationId xmlns:a16="http://schemas.microsoft.com/office/drawing/2014/main" id="{FD9864A4-D501-3DCB-20DB-9D0D34E927C9}"/>
              </a:ext>
            </a:extLst>
          </p:cNvPr>
          <p:cNvSpPr>
            <a:spLocks noGrp="1"/>
          </p:cNvSpPr>
          <p:nvPr>
            <p:ph type="body" idx="1"/>
          </p:nvPr>
        </p:nvSpPr>
        <p:spPr>
          <a:xfrm>
            <a:off x="838200" y="1825625"/>
            <a:ext cx="5015753" cy="3897312"/>
          </a:xfrm>
        </p:spPr>
        <p:txBody>
          <a:bodyPr>
            <a:normAutofit/>
          </a:bodyPr>
          <a:lstStyle/>
          <a:p>
            <a:pPr marL="114300" indent="0">
              <a:buNone/>
            </a:pPr>
            <a:r>
              <a:rPr lang="en-US" sz="1800" dirty="0">
                <a:latin typeface="+mn-lt"/>
              </a:rPr>
              <a:t>Question 3: Proper leg length means sitting with your feet on the pegs or footrest and:</a:t>
            </a:r>
          </a:p>
          <a:p>
            <a:pPr marL="114300" indent="0">
              <a:buNone/>
            </a:pPr>
            <a:r>
              <a:rPr lang="en-US" sz="1800" dirty="0">
                <a:latin typeface="+mn-lt"/>
              </a:rPr>
              <a:t>  </a:t>
            </a:r>
          </a:p>
          <a:p>
            <a:pPr marL="628650" indent="-514350">
              <a:buAutoNum type="alphaUcPeriod"/>
            </a:pPr>
            <a:r>
              <a:rPr lang="en-US" sz="1800" dirty="0">
                <a:latin typeface="+mn-lt"/>
              </a:rPr>
              <a:t>Knees are bent at least 45 degrees</a:t>
            </a:r>
          </a:p>
          <a:p>
            <a:pPr marL="628650" indent="-514350">
              <a:buAutoNum type="alphaUcPeriod"/>
            </a:pPr>
            <a:r>
              <a:rPr lang="en-US" sz="1800" dirty="0">
                <a:latin typeface="+mn-lt"/>
              </a:rPr>
              <a:t>Thighs are almost parallel to the footrests</a:t>
            </a:r>
          </a:p>
          <a:p>
            <a:pPr marL="628650" indent="-514350">
              <a:buAutoNum type="alphaUcPeriod"/>
            </a:pPr>
            <a:r>
              <a:rPr lang="en-US" sz="1800" dirty="0">
                <a:latin typeface="+mn-lt"/>
              </a:rPr>
              <a:t>Knees should not be above your hips</a:t>
            </a:r>
          </a:p>
          <a:p>
            <a:pPr marL="628650" indent="-514350">
              <a:buAutoNum type="alphaUcPeriod"/>
            </a:pPr>
            <a:r>
              <a:rPr lang="en-US" sz="1800" dirty="0">
                <a:latin typeface="+mn-lt"/>
              </a:rPr>
              <a:t>All the above</a:t>
            </a:r>
          </a:p>
          <a:p>
            <a:pPr marL="628650" indent="-514350">
              <a:buAutoNum type="alphaUcPeriod"/>
            </a:pPr>
            <a:endParaRPr lang="en-US" dirty="0"/>
          </a:p>
        </p:txBody>
      </p:sp>
      <p:sp>
        <p:nvSpPr>
          <p:cNvPr id="4" name="Question block 2" descr="Text box">
            <a:extLst>
              <a:ext uri="{FF2B5EF4-FFF2-40B4-BE49-F238E27FC236}">
                <a16:creationId xmlns:a16="http://schemas.microsoft.com/office/drawing/2014/main" id="{98A990C4-054E-7626-9C04-297243E1AD07}"/>
              </a:ext>
            </a:extLst>
          </p:cNvPr>
          <p:cNvSpPr>
            <a:spLocks noGrp="1"/>
          </p:cNvSpPr>
          <p:nvPr>
            <p:ph type="body" idx="2"/>
          </p:nvPr>
        </p:nvSpPr>
        <p:spPr>
          <a:xfrm>
            <a:off x="6172200" y="1825625"/>
            <a:ext cx="5015753" cy="3897312"/>
          </a:xfrm>
        </p:spPr>
        <p:txBody>
          <a:bodyPr>
            <a:normAutofit/>
          </a:bodyPr>
          <a:lstStyle/>
          <a:p>
            <a:pPr marL="114300" indent="0">
              <a:buNone/>
            </a:pPr>
            <a:r>
              <a:rPr lang="en-US" sz="1800" dirty="0">
                <a:latin typeface="+mn-lt"/>
              </a:rPr>
              <a:t>Question 4: Head and eye protection includes: (Select all that apply)</a:t>
            </a:r>
          </a:p>
          <a:p>
            <a:pPr marL="114300" indent="0">
              <a:buNone/>
            </a:pPr>
            <a:endParaRPr lang="en-US" sz="1800" dirty="0">
              <a:latin typeface="+mn-lt"/>
            </a:endParaRPr>
          </a:p>
          <a:p>
            <a:pPr marL="628650" indent="-514350">
              <a:buAutoNum type="alphaUcPeriod"/>
            </a:pPr>
            <a:r>
              <a:rPr lang="en-US" sz="1800" dirty="0">
                <a:latin typeface="+mn-lt"/>
              </a:rPr>
              <a:t>DOT-approved helmet</a:t>
            </a:r>
          </a:p>
          <a:p>
            <a:pPr marL="628650" indent="-514350">
              <a:buAutoNum type="alphaUcPeriod"/>
            </a:pPr>
            <a:r>
              <a:rPr lang="en-US" sz="1800" dirty="0">
                <a:latin typeface="+mn-lt"/>
              </a:rPr>
              <a:t>Safety glasses or goggles</a:t>
            </a:r>
          </a:p>
          <a:p>
            <a:pPr marL="628650" indent="-514350">
              <a:buAutoNum type="alphaUcPeriod"/>
            </a:pPr>
            <a:r>
              <a:rPr lang="en-US" sz="1800" dirty="0">
                <a:latin typeface="+mn-lt"/>
              </a:rPr>
              <a:t>Baseball cap</a:t>
            </a:r>
          </a:p>
        </p:txBody>
      </p:sp>
      <p:sp>
        <p:nvSpPr>
          <p:cNvPr id="11" name="Course/module name" descr="Course name: Module name">
            <a:extLst>
              <a:ext uri="{FF2B5EF4-FFF2-40B4-BE49-F238E27FC236}">
                <a16:creationId xmlns:a16="http://schemas.microsoft.com/office/drawing/2014/main" id="{3930E7D2-17DD-D467-51DA-D28394EFD05F}"/>
              </a:ext>
            </a:extLst>
          </p:cNvPr>
          <p:cNvSpPr txBox="1"/>
          <p:nvPr/>
        </p:nvSpPr>
        <p:spPr>
          <a:xfrm>
            <a:off x="-2" y="590665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BF891055-3C7E-5646-8782-21832904C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7883203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19">
          <a:extLst>
            <a:ext uri="{FF2B5EF4-FFF2-40B4-BE49-F238E27FC236}">
              <a16:creationId xmlns:a16="http://schemas.microsoft.com/office/drawing/2014/main" id="{312BF6E1-1B22-7087-016C-E17333F23710}"/>
            </a:ext>
          </a:extLst>
        </p:cNvPr>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DBEA82A0-F60C-0037-64F9-BA211B7DA9D3}"/>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a:solidFill>
                  <a:schemeClr val="bg1"/>
                </a:solidFill>
                <a:latin typeface="+mj-lt"/>
              </a:rPr>
              <a:t>ATV Safety - Quiz</a:t>
            </a:r>
          </a:p>
        </p:txBody>
      </p:sp>
      <p:sp>
        <p:nvSpPr>
          <p:cNvPr id="3" name="Question block 1" descr="Text box">
            <a:extLst>
              <a:ext uri="{FF2B5EF4-FFF2-40B4-BE49-F238E27FC236}">
                <a16:creationId xmlns:a16="http://schemas.microsoft.com/office/drawing/2014/main" id="{0144893B-C32F-0786-739B-0A95AF2A764A}"/>
              </a:ext>
            </a:extLst>
          </p:cNvPr>
          <p:cNvSpPr>
            <a:spLocks noGrp="1"/>
          </p:cNvSpPr>
          <p:nvPr>
            <p:ph type="body" idx="1"/>
          </p:nvPr>
        </p:nvSpPr>
        <p:spPr>
          <a:xfrm>
            <a:off x="838200" y="1825625"/>
            <a:ext cx="5015753" cy="3897312"/>
          </a:xfrm>
        </p:spPr>
        <p:txBody>
          <a:bodyPr>
            <a:normAutofit/>
          </a:bodyPr>
          <a:lstStyle/>
          <a:p>
            <a:pPr marL="114300" indent="0">
              <a:buNone/>
            </a:pPr>
            <a:r>
              <a:rPr lang="en-US" sz="1800" dirty="0">
                <a:latin typeface="+mn-lt"/>
              </a:rPr>
              <a:t>Question 5: What supplies should you always carry with you? (Select all that apply)</a:t>
            </a:r>
          </a:p>
          <a:p>
            <a:pPr marL="114300" indent="0">
              <a:buNone/>
            </a:pPr>
            <a:r>
              <a:rPr lang="en-US" sz="1800" dirty="0">
                <a:latin typeface="+mn-lt"/>
              </a:rPr>
              <a:t>  </a:t>
            </a:r>
          </a:p>
          <a:p>
            <a:pPr marL="628650" indent="-514350">
              <a:buAutoNum type="alphaUcPeriod"/>
            </a:pPr>
            <a:r>
              <a:rPr lang="en-US" sz="1800" dirty="0">
                <a:latin typeface="+mn-lt"/>
              </a:rPr>
              <a:t>Phone or radio</a:t>
            </a:r>
          </a:p>
          <a:p>
            <a:pPr marL="628650" indent="-514350">
              <a:buAutoNum type="alphaUcPeriod"/>
            </a:pPr>
            <a:r>
              <a:rPr lang="en-US" sz="1800" dirty="0">
                <a:latin typeface="+mn-lt"/>
              </a:rPr>
              <a:t>First aid kit</a:t>
            </a:r>
          </a:p>
          <a:p>
            <a:pPr marL="628650" indent="-514350">
              <a:buAutoNum type="alphaUcPeriod"/>
            </a:pPr>
            <a:r>
              <a:rPr lang="en-US" sz="1800" dirty="0">
                <a:latin typeface="+mn-lt"/>
              </a:rPr>
              <a:t>Water</a:t>
            </a:r>
          </a:p>
          <a:p>
            <a:pPr marL="628650" indent="-514350">
              <a:buAutoNum type="alphaUcPeriod"/>
            </a:pPr>
            <a:r>
              <a:rPr lang="en-US" sz="1800" dirty="0">
                <a:latin typeface="+mn-lt"/>
              </a:rPr>
              <a:t>Sunscreen</a:t>
            </a:r>
          </a:p>
          <a:p>
            <a:pPr marL="628650" indent="-514350">
              <a:buAutoNum type="alphaUcPeriod"/>
            </a:pPr>
            <a:endParaRPr lang="en-US" dirty="0"/>
          </a:p>
        </p:txBody>
      </p:sp>
      <p:sp>
        <p:nvSpPr>
          <p:cNvPr id="4" name="Question block 2" descr="Text box">
            <a:extLst>
              <a:ext uri="{FF2B5EF4-FFF2-40B4-BE49-F238E27FC236}">
                <a16:creationId xmlns:a16="http://schemas.microsoft.com/office/drawing/2014/main" id="{451A9EF1-8F65-7C2D-980E-9FEC56414B88}"/>
              </a:ext>
            </a:extLst>
          </p:cNvPr>
          <p:cNvSpPr>
            <a:spLocks noGrp="1"/>
          </p:cNvSpPr>
          <p:nvPr>
            <p:ph type="body" idx="2"/>
          </p:nvPr>
        </p:nvSpPr>
        <p:spPr>
          <a:xfrm>
            <a:off x="6172200" y="1825625"/>
            <a:ext cx="5015753" cy="3897312"/>
          </a:xfrm>
        </p:spPr>
        <p:txBody>
          <a:bodyPr>
            <a:normAutofit/>
          </a:bodyPr>
          <a:lstStyle/>
          <a:p>
            <a:pPr marL="114300" indent="0">
              <a:buNone/>
            </a:pPr>
            <a:r>
              <a:rPr lang="en-US" sz="1800" dirty="0">
                <a:latin typeface="+mn-lt"/>
              </a:rPr>
              <a:t>Question 6: For proper turning reach you need to be able to: (Select all that apply)</a:t>
            </a:r>
          </a:p>
          <a:p>
            <a:pPr marL="114300" indent="0">
              <a:buNone/>
            </a:pPr>
            <a:endParaRPr lang="en-US" sz="1800" dirty="0">
              <a:latin typeface="+mn-lt"/>
            </a:endParaRPr>
          </a:p>
          <a:p>
            <a:pPr marL="628650" indent="-514350">
              <a:buAutoNum type="alphaUcPeriod"/>
            </a:pPr>
            <a:r>
              <a:rPr lang="en-US" sz="1800" dirty="0">
                <a:latin typeface="+mn-lt"/>
              </a:rPr>
              <a:t>Turn the handlebars from lock to lock</a:t>
            </a:r>
          </a:p>
          <a:p>
            <a:pPr marL="628650" indent="-514350">
              <a:buAutoNum type="alphaUcPeriod"/>
            </a:pPr>
            <a:r>
              <a:rPr lang="en-US" sz="1800" dirty="0">
                <a:latin typeface="+mn-lt"/>
              </a:rPr>
              <a:t>Keep a grip on the handlebars</a:t>
            </a:r>
          </a:p>
          <a:p>
            <a:pPr marL="628650" indent="-514350">
              <a:buAutoNum type="alphaUcPeriod"/>
            </a:pPr>
            <a:r>
              <a:rPr lang="en-US" sz="1800" dirty="0">
                <a:latin typeface="+mn-lt"/>
              </a:rPr>
              <a:t>Control the throttle</a:t>
            </a:r>
          </a:p>
          <a:p>
            <a:pPr marL="628650" indent="-514350">
              <a:buAutoNum type="alphaUcPeriod"/>
            </a:pPr>
            <a:r>
              <a:rPr lang="en-US" sz="1800" dirty="0">
                <a:latin typeface="+mn-lt"/>
              </a:rPr>
              <a:t>Control the brake</a:t>
            </a:r>
          </a:p>
        </p:txBody>
      </p:sp>
      <p:sp>
        <p:nvSpPr>
          <p:cNvPr id="11" name="Course/module name" descr="Course name: Module name">
            <a:extLst>
              <a:ext uri="{FF2B5EF4-FFF2-40B4-BE49-F238E27FC236}">
                <a16:creationId xmlns:a16="http://schemas.microsoft.com/office/drawing/2014/main" id="{FEC12BFE-6D16-5680-270E-F2E3CF034D3C}"/>
              </a:ext>
            </a:extLst>
          </p:cNvPr>
          <p:cNvSpPr txBox="1"/>
          <p:nvPr/>
        </p:nvSpPr>
        <p:spPr>
          <a:xfrm>
            <a:off x="-2" y="590665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7F03B9D9-4326-7207-0544-1E82C0728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2027527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19">
          <a:extLst>
            <a:ext uri="{FF2B5EF4-FFF2-40B4-BE49-F238E27FC236}">
              <a16:creationId xmlns:a16="http://schemas.microsoft.com/office/drawing/2014/main" id="{BD151DC4-4E2E-2792-280D-D343C3E79C1F}"/>
            </a:ext>
          </a:extLst>
        </p:cNvPr>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DBFD24EF-8C07-1DE1-3742-846DA0BE5B4A}"/>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a:solidFill>
                  <a:schemeClr val="bg1"/>
                </a:solidFill>
                <a:latin typeface="+mj-lt"/>
              </a:rPr>
              <a:t>ATV Safety - Quiz</a:t>
            </a:r>
          </a:p>
        </p:txBody>
      </p:sp>
      <p:sp>
        <p:nvSpPr>
          <p:cNvPr id="3" name="Question block 1" descr="Text box">
            <a:extLst>
              <a:ext uri="{FF2B5EF4-FFF2-40B4-BE49-F238E27FC236}">
                <a16:creationId xmlns:a16="http://schemas.microsoft.com/office/drawing/2014/main" id="{EC05DB4A-966B-2AD4-162E-21E6F2E26F90}"/>
              </a:ext>
            </a:extLst>
          </p:cNvPr>
          <p:cNvSpPr>
            <a:spLocks noGrp="1"/>
          </p:cNvSpPr>
          <p:nvPr>
            <p:ph type="body" idx="1"/>
          </p:nvPr>
        </p:nvSpPr>
        <p:spPr>
          <a:xfrm>
            <a:off x="838200" y="1825625"/>
            <a:ext cx="5015753" cy="3897312"/>
          </a:xfrm>
        </p:spPr>
        <p:txBody>
          <a:bodyPr>
            <a:normAutofit/>
          </a:bodyPr>
          <a:lstStyle/>
          <a:p>
            <a:pPr marL="114300" indent="0">
              <a:buNone/>
            </a:pPr>
            <a:r>
              <a:rPr lang="en-US" sz="1800" dirty="0">
                <a:latin typeface="+mn-lt"/>
              </a:rPr>
              <a:t>Question 7: What are some steps you can take when driving an ATV downhill? (Select all that apply)</a:t>
            </a:r>
          </a:p>
          <a:p>
            <a:pPr marL="114300" indent="0">
              <a:buNone/>
            </a:pPr>
            <a:r>
              <a:rPr lang="en-US" sz="1800" dirty="0">
                <a:latin typeface="+mn-lt"/>
              </a:rPr>
              <a:t>  </a:t>
            </a:r>
          </a:p>
          <a:p>
            <a:pPr marL="628650" indent="-514350">
              <a:buAutoNum type="alphaUcPeriod"/>
            </a:pPr>
            <a:r>
              <a:rPr lang="en-US" sz="1800" dirty="0">
                <a:latin typeface="+mn-lt"/>
              </a:rPr>
              <a:t>Stop and look ahead</a:t>
            </a:r>
          </a:p>
          <a:p>
            <a:pPr marL="628650" indent="-514350">
              <a:buAutoNum type="alphaUcPeriod"/>
            </a:pPr>
            <a:r>
              <a:rPr lang="en-US" sz="1800" dirty="0">
                <a:latin typeface="+mn-lt"/>
              </a:rPr>
              <a:t>Move your load to the back of the ATV</a:t>
            </a:r>
          </a:p>
          <a:p>
            <a:pPr marL="628650" indent="-514350">
              <a:buAutoNum type="alphaUcPeriod"/>
            </a:pPr>
            <a:r>
              <a:rPr lang="en-US" sz="1800" dirty="0">
                <a:latin typeface="+mn-lt"/>
              </a:rPr>
              <a:t>Use the low gears of the ATV</a:t>
            </a:r>
          </a:p>
          <a:p>
            <a:pPr marL="628650" indent="-514350">
              <a:buAutoNum type="alphaUcPeriod"/>
            </a:pPr>
            <a:r>
              <a:rPr lang="en-US" sz="1800" dirty="0">
                <a:latin typeface="+mn-lt"/>
              </a:rPr>
              <a:t>Let the engine help slow you down</a:t>
            </a:r>
          </a:p>
          <a:p>
            <a:pPr marL="628650" indent="-514350">
              <a:buAutoNum type="alphaUcPeriod"/>
            </a:pPr>
            <a:endParaRPr lang="en-US" dirty="0"/>
          </a:p>
        </p:txBody>
      </p:sp>
      <p:sp>
        <p:nvSpPr>
          <p:cNvPr id="4" name="Question block 2" descr="Text box">
            <a:extLst>
              <a:ext uri="{FF2B5EF4-FFF2-40B4-BE49-F238E27FC236}">
                <a16:creationId xmlns:a16="http://schemas.microsoft.com/office/drawing/2014/main" id="{73B0E718-6A23-0B74-C2FB-7F5D2054441F}"/>
              </a:ext>
            </a:extLst>
          </p:cNvPr>
          <p:cNvSpPr>
            <a:spLocks noGrp="1"/>
          </p:cNvSpPr>
          <p:nvPr>
            <p:ph type="body" idx="2"/>
          </p:nvPr>
        </p:nvSpPr>
        <p:spPr>
          <a:xfrm>
            <a:off x="6172200" y="1825625"/>
            <a:ext cx="5015753" cy="3897312"/>
          </a:xfrm>
        </p:spPr>
        <p:txBody>
          <a:bodyPr>
            <a:normAutofit/>
          </a:bodyPr>
          <a:lstStyle/>
          <a:p>
            <a:pPr marL="114300" indent="0">
              <a:buNone/>
            </a:pPr>
            <a:r>
              <a:rPr lang="en-US" sz="1800" dirty="0">
                <a:latin typeface="+mn-lt"/>
              </a:rPr>
              <a:t>Question 8: If you are carrying a load when driving uphill, where should the load be placed?</a:t>
            </a:r>
          </a:p>
          <a:p>
            <a:pPr marL="114300" indent="0">
              <a:buNone/>
            </a:pPr>
            <a:endParaRPr lang="en-US" sz="1800" dirty="0">
              <a:latin typeface="+mn-lt"/>
            </a:endParaRPr>
          </a:p>
          <a:p>
            <a:pPr marL="628650" indent="-514350">
              <a:buAutoNum type="alphaUcPeriod"/>
            </a:pPr>
            <a:r>
              <a:rPr lang="en-US" sz="1800" dirty="0">
                <a:latin typeface="+mn-lt"/>
              </a:rPr>
              <a:t>Front rack</a:t>
            </a:r>
          </a:p>
          <a:p>
            <a:pPr marL="628650" indent="-514350">
              <a:buAutoNum type="alphaUcPeriod"/>
            </a:pPr>
            <a:r>
              <a:rPr lang="en-US" sz="1800" dirty="0">
                <a:latin typeface="+mn-lt"/>
              </a:rPr>
              <a:t>Back rack</a:t>
            </a:r>
          </a:p>
        </p:txBody>
      </p:sp>
      <p:sp>
        <p:nvSpPr>
          <p:cNvPr id="11" name="Course/module name" descr="Course name: Module name">
            <a:extLst>
              <a:ext uri="{FF2B5EF4-FFF2-40B4-BE49-F238E27FC236}">
                <a16:creationId xmlns:a16="http://schemas.microsoft.com/office/drawing/2014/main" id="{1BC7A18A-2075-E541-4B12-48030650EEF1}"/>
              </a:ext>
            </a:extLst>
          </p:cNvPr>
          <p:cNvSpPr txBox="1"/>
          <p:nvPr/>
        </p:nvSpPr>
        <p:spPr>
          <a:xfrm>
            <a:off x="-2" y="590665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1FC75ECE-F32D-1143-908B-6A4EC61804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5496868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9">
          <a:extLst>
            <a:ext uri="{FF2B5EF4-FFF2-40B4-BE49-F238E27FC236}">
              <a16:creationId xmlns:a16="http://schemas.microsoft.com/office/drawing/2014/main" id="{A6CF8661-2B67-7F91-535A-F2E6CB22FCE1}"/>
            </a:ext>
          </a:extLst>
        </p:cNvPr>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B92C9C77-CD7A-2C9B-0707-35AF0EC21FE9}"/>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a:solidFill>
                  <a:schemeClr val="bg1"/>
                </a:solidFill>
                <a:latin typeface="+mj-lt"/>
              </a:rPr>
              <a:t>ATV Safety - Quiz</a:t>
            </a:r>
          </a:p>
        </p:txBody>
      </p:sp>
      <p:sp>
        <p:nvSpPr>
          <p:cNvPr id="3" name="Question block 1" descr="Text box">
            <a:extLst>
              <a:ext uri="{FF2B5EF4-FFF2-40B4-BE49-F238E27FC236}">
                <a16:creationId xmlns:a16="http://schemas.microsoft.com/office/drawing/2014/main" id="{E80509D1-B616-1638-5CDE-91140696ABC1}"/>
              </a:ext>
            </a:extLst>
          </p:cNvPr>
          <p:cNvSpPr>
            <a:spLocks noGrp="1"/>
          </p:cNvSpPr>
          <p:nvPr>
            <p:ph type="body" idx="1"/>
          </p:nvPr>
        </p:nvSpPr>
        <p:spPr>
          <a:xfrm>
            <a:off x="838200" y="1825625"/>
            <a:ext cx="5015753" cy="3897312"/>
          </a:xfrm>
        </p:spPr>
        <p:txBody>
          <a:bodyPr>
            <a:normAutofit/>
          </a:bodyPr>
          <a:lstStyle/>
          <a:p>
            <a:pPr marL="114300" indent="0">
              <a:buNone/>
            </a:pPr>
            <a:r>
              <a:rPr lang="en-US" sz="1800" dirty="0">
                <a:latin typeface="+mn-lt"/>
              </a:rPr>
              <a:t>Question 9: When driving uphill, what is the active driving position you should be in?</a:t>
            </a:r>
          </a:p>
          <a:p>
            <a:pPr marL="114300" indent="0">
              <a:buNone/>
            </a:pPr>
            <a:r>
              <a:rPr lang="en-US" sz="1800" dirty="0">
                <a:latin typeface="+mn-lt"/>
              </a:rPr>
              <a:t>  </a:t>
            </a:r>
          </a:p>
          <a:p>
            <a:pPr marL="628650" indent="-514350">
              <a:buAutoNum type="alphaUcPeriod"/>
            </a:pPr>
            <a:r>
              <a:rPr lang="en-US" sz="1800" dirty="0">
                <a:latin typeface="+mn-lt"/>
              </a:rPr>
              <a:t>Lean forward and crouch low</a:t>
            </a:r>
          </a:p>
          <a:p>
            <a:pPr marL="628650" indent="-514350">
              <a:buAutoNum type="alphaUcPeriod"/>
            </a:pPr>
            <a:r>
              <a:rPr lang="en-US" sz="1800" dirty="0">
                <a:latin typeface="+mn-lt"/>
              </a:rPr>
              <a:t>Sit back and up</a:t>
            </a:r>
            <a:endParaRPr lang="en-US" dirty="0"/>
          </a:p>
        </p:txBody>
      </p:sp>
      <p:sp>
        <p:nvSpPr>
          <p:cNvPr id="4" name="Question block 2" descr="Text box">
            <a:extLst>
              <a:ext uri="{FF2B5EF4-FFF2-40B4-BE49-F238E27FC236}">
                <a16:creationId xmlns:a16="http://schemas.microsoft.com/office/drawing/2014/main" id="{A319EA57-5950-9A4B-19A0-C7B3FF6A4151}"/>
              </a:ext>
            </a:extLst>
          </p:cNvPr>
          <p:cNvSpPr>
            <a:spLocks noGrp="1"/>
          </p:cNvSpPr>
          <p:nvPr>
            <p:ph type="body" idx="2"/>
          </p:nvPr>
        </p:nvSpPr>
        <p:spPr>
          <a:xfrm>
            <a:off x="6172200" y="1825625"/>
            <a:ext cx="5015753" cy="3897312"/>
          </a:xfrm>
        </p:spPr>
        <p:txBody>
          <a:bodyPr>
            <a:normAutofit/>
          </a:bodyPr>
          <a:lstStyle/>
          <a:p>
            <a:pPr marL="114300" indent="0">
              <a:buNone/>
            </a:pPr>
            <a:r>
              <a:rPr lang="en-US" sz="1800" dirty="0">
                <a:latin typeface="+mn-lt"/>
              </a:rPr>
              <a:t>Question 10: When driving a side-hill, what active driving measure should you take?</a:t>
            </a:r>
          </a:p>
          <a:p>
            <a:pPr marL="114300" indent="0">
              <a:buNone/>
            </a:pPr>
            <a:endParaRPr lang="en-US" sz="1800" dirty="0">
              <a:latin typeface="+mn-lt"/>
            </a:endParaRPr>
          </a:p>
          <a:p>
            <a:pPr marL="628650" indent="-514350">
              <a:buAutoNum type="alphaUcPeriod"/>
            </a:pPr>
            <a:r>
              <a:rPr lang="en-US" sz="1800" dirty="0">
                <a:latin typeface="+mn-lt"/>
              </a:rPr>
              <a:t>Slide back in the seat and crouch low</a:t>
            </a:r>
          </a:p>
          <a:p>
            <a:pPr marL="628650" indent="-514350">
              <a:buAutoNum type="alphaUcPeriod"/>
            </a:pPr>
            <a:r>
              <a:rPr lang="en-US" sz="1800" dirty="0">
                <a:latin typeface="+mn-lt"/>
              </a:rPr>
              <a:t>Lean your body to the uphill side</a:t>
            </a:r>
          </a:p>
        </p:txBody>
      </p:sp>
      <p:sp>
        <p:nvSpPr>
          <p:cNvPr id="11" name="Course/module name" descr="Course name: Module name">
            <a:extLst>
              <a:ext uri="{FF2B5EF4-FFF2-40B4-BE49-F238E27FC236}">
                <a16:creationId xmlns:a16="http://schemas.microsoft.com/office/drawing/2014/main" id="{0557EE41-B2F4-B2B1-3C1E-32A745274613}"/>
              </a:ext>
            </a:extLst>
          </p:cNvPr>
          <p:cNvSpPr txBox="1"/>
          <p:nvPr/>
        </p:nvSpPr>
        <p:spPr>
          <a:xfrm>
            <a:off x="-2" y="590665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E22FD4C5-CD82-148A-0B53-791247F1A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863792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96D61-2C36-1741-A9C2-A3D3584692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0FF069-3B1A-E2F9-A993-DD4E3433C065}"/>
              </a:ext>
            </a:extLst>
          </p:cNvPr>
          <p:cNvSpPr>
            <a:spLocks noGrp="1"/>
          </p:cNvSpPr>
          <p:nvPr>
            <p:ph type="title"/>
          </p:nvPr>
        </p:nvSpPr>
        <p:spPr>
          <a:xfrm>
            <a:off x="5723068" y="48126"/>
            <a:ext cx="6185647" cy="887789"/>
          </a:xfrm>
        </p:spPr>
        <p:txBody>
          <a:bodyPr anchor="ctr">
            <a:normAutofit/>
          </a:bodyPr>
          <a:lstStyle/>
          <a:p>
            <a:r>
              <a:rPr lang="en-US" sz="2400" dirty="0">
                <a:latin typeface="+mj-lt"/>
              </a:rPr>
              <a:t>PPE Overview</a:t>
            </a:r>
          </a:p>
        </p:txBody>
      </p:sp>
      <p:sp>
        <p:nvSpPr>
          <p:cNvPr id="4" name="Text Placeholder">
            <a:extLst>
              <a:ext uri="{FF2B5EF4-FFF2-40B4-BE49-F238E27FC236}">
                <a16:creationId xmlns:a16="http://schemas.microsoft.com/office/drawing/2014/main" id="{9C879733-1533-EBDB-FD2F-35A1762F052C}"/>
              </a:ext>
            </a:extLst>
          </p:cNvPr>
          <p:cNvSpPr>
            <a:spLocks noGrp="1"/>
          </p:cNvSpPr>
          <p:nvPr>
            <p:ph type="body" idx="2"/>
          </p:nvPr>
        </p:nvSpPr>
        <p:spPr>
          <a:xfrm>
            <a:off x="5540188" y="991201"/>
            <a:ext cx="6517528" cy="4929451"/>
          </a:xfrm>
        </p:spPr>
        <p:txBody>
          <a:bodyPr>
            <a:normAutofit lnSpcReduction="10000"/>
          </a:bodyPr>
          <a:lstStyle/>
          <a:p>
            <a:pPr marL="0" indent="0">
              <a:lnSpc>
                <a:spcPct val="110000"/>
              </a:lnSpc>
              <a:spcAft>
                <a:spcPts val="600"/>
              </a:spcAft>
            </a:pPr>
            <a:r>
              <a:rPr lang="en-US" sz="1800" dirty="0">
                <a:latin typeface="+mn-lt"/>
              </a:rPr>
              <a:t>While it is the employer’s responsibility to determine the hazards of each task and assign proper personal protective equipment, for best practice your PPE should include: </a:t>
            </a:r>
          </a:p>
          <a:p>
            <a:pPr marL="285750" indent="-285750">
              <a:lnSpc>
                <a:spcPct val="110000"/>
              </a:lnSpc>
              <a:spcAft>
                <a:spcPts val="600"/>
              </a:spcAft>
              <a:buFont typeface="Arial" panose="020B0604020202020204" pitchFamily="34" charset="0"/>
              <a:buChar char="•"/>
            </a:pPr>
            <a:r>
              <a:rPr lang="en-US" sz="1800" dirty="0">
                <a:latin typeface="+mn-lt"/>
              </a:rPr>
              <a:t>Long sleeves</a:t>
            </a:r>
          </a:p>
          <a:p>
            <a:pPr marL="285750" indent="-285750">
              <a:lnSpc>
                <a:spcPct val="110000"/>
              </a:lnSpc>
              <a:spcAft>
                <a:spcPts val="600"/>
              </a:spcAft>
              <a:buFont typeface="Arial" panose="020B0604020202020204" pitchFamily="34" charset="0"/>
              <a:buChar char="•"/>
            </a:pPr>
            <a:r>
              <a:rPr lang="en-US" sz="1800" dirty="0">
                <a:latin typeface="+mn-lt"/>
              </a:rPr>
              <a:t>Gloves</a:t>
            </a:r>
          </a:p>
          <a:p>
            <a:pPr marL="285750" indent="-285750">
              <a:lnSpc>
                <a:spcPct val="110000"/>
              </a:lnSpc>
              <a:spcAft>
                <a:spcPts val="600"/>
              </a:spcAft>
              <a:buFont typeface="Arial" panose="020B0604020202020204" pitchFamily="34" charset="0"/>
              <a:buChar char="•"/>
            </a:pPr>
            <a:r>
              <a:rPr lang="en-US" sz="1800" dirty="0">
                <a:latin typeface="+mn-lt"/>
              </a:rPr>
              <a:t>Heavy pants</a:t>
            </a:r>
          </a:p>
          <a:p>
            <a:pPr marL="285750" indent="-285750">
              <a:lnSpc>
                <a:spcPct val="110000"/>
              </a:lnSpc>
              <a:spcAft>
                <a:spcPts val="600"/>
              </a:spcAft>
              <a:buFont typeface="Arial" panose="020B0604020202020204" pitchFamily="34" charset="0"/>
              <a:buChar char="•"/>
            </a:pPr>
            <a:r>
              <a:rPr lang="en-US" sz="1800" dirty="0">
                <a:latin typeface="+mn-lt"/>
              </a:rPr>
              <a:t>Boots</a:t>
            </a:r>
          </a:p>
          <a:p>
            <a:pPr marL="285750" indent="-285750">
              <a:lnSpc>
                <a:spcPct val="110000"/>
              </a:lnSpc>
              <a:spcAft>
                <a:spcPts val="600"/>
              </a:spcAft>
              <a:buFont typeface="Arial" panose="020B0604020202020204" pitchFamily="34" charset="0"/>
              <a:buChar char="•"/>
            </a:pPr>
            <a:r>
              <a:rPr lang="en-US" sz="1800" dirty="0">
                <a:latin typeface="+mn-lt"/>
              </a:rPr>
              <a:t>Safety goggles or glasses</a:t>
            </a:r>
          </a:p>
          <a:p>
            <a:pPr marL="285750" indent="-285750">
              <a:lnSpc>
                <a:spcPct val="110000"/>
              </a:lnSpc>
              <a:spcAft>
                <a:spcPts val="600"/>
              </a:spcAft>
              <a:buFont typeface="Arial" panose="020B0604020202020204" pitchFamily="34" charset="0"/>
              <a:buChar char="•"/>
            </a:pPr>
            <a:r>
              <a:rPr lang="en-US" sz="1800" dirty="0">
                <a:latin typeface="+mn-lt"/>
              </a:rPr>
              <a:t>Helmet</a:t>
            </a:r>
          </a:p>
          <a:p>
            <a:pPr marL="0" indent="0">
              <a:lnSpc>
                <a:spcPct val="110000"/>
              </a:lnSpc>
              <a:spcAft>
                <a:spcPts val="600"/>
              </a:spcAft>
            </a:pPr>
            <a:r>
              <a:rPr lang="en-US" sz="1800" dirty="0">
                <a:latin typeface="+mn-lt"/>
              </a:rPr>
              <a:t>That’s the equipment you need to stay safe and stay in the game.</a:t>
            </a:r>
          </a:p>
        </p:txBody>
      </p:sp>
      <p:sp>
        <p:nvSpPr>
          <p:cNvPr id="9" name="Course/Module Name" descr="Course name: Module name">
            <a:extLst>
              <a:ext uri="{FF2B5EF4-FFF2-40B4-BE49-F238E27FC236}">
                <a16:creationId xmlns:a16="http://schemas.microsoft.com/office/drawing/2014/main" id="{30D421B1-422C-1164-E667-FD687548966A}"/>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introduction</a:t>
            </a:r>
          </a:p>
        </p:txBody>
      </p:sp>
      <p:pic>
        <p:nvPicPr>
          <p:cNvPr id="3" name="Picture 2" descr="Module 1">
            <a:extLst>
              <a:ext uri="{FF2B5EF4-FFF2-40B4-BE49-F238E27FC236}">
                <a16:creationId xmlns:a16="http://schemas.microsoft.com/office/drawing/2014/main" id="{5C3A3F27-9C62-16E7-DB9A-1E2EA5633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pic>
        <p:nvPicPr>
          <p:cNvPr id="6" name="Picture 5" descr="Image shows safety glasses, gloves, and a helmet.">
            <a:extLst>
              <a:ext uri="{FF2B5EF4-FFF2-40B4-BE49-F238E27FC236}">
                <a16:creationId xmlns:a16="http://schemas.microsoft.com/office/drawing/2014/main" id="{F94B46A0-DF90-D521-BA4A-6E5DAB64F48B}"/>
              </a:ext>
            </a:extLst>
          </p:cNvPr>
          <p:cNvPicPr>
            <a:picLocks noChangeAspect="1"/>
          </p:cNvPicPr>
          <p:nvPr/>
        </p:nvPicPr>
        <p:blipFill>
          <a:blip r:embed="rId4"/>
          <a:stretch>
            <a:fillRect/>
          </a:stretch>
        </p:blipFill>
        <p:spPr>
          <a:xfrm>
            <a:off x="-1" y="10026"/>
            <a:ext cx="5477867" cy="5884192"/>
          </a:xfrm>
          <a:prstGeom prst="rect">
            <a:avLst/>
          </a:prstGeom>
        </p:spPr>
      </p:pic>
    </p:spTree>
    <p:extLst>
      <p:ext uri="{BB962C8B-B14F-4D97-AF65-F5344CB8AC3E}">
        <p14:creationId xmlns:p14="http://schemas.microsoft.com/office/powerpoint/2010/main" val="27779010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19">
          <a:extLst>
            <a:ext uri="{FF2B5EF4-FFF2-40B4-BE49-F238E27FC236}">
              <a16:creationId xmlns:a16="http://schemas.microsoft.com/office/drawing/2014/main" id="{B10301BC-08EC-86B3-B7D6-8ECF40DB4AE5}"/>
            </a:ext>
          </a:extLst>
        </p:cNvPr>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75B07F6F-256D-B53D-1511-86EECAC9D047}"/>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a:solidFill>
                  <a:schemeClr val="bg1"/>
                </a:solidFill>
                <a:latin typeface="+mj-lt"/>
              </a:rPr>
              <a:t>ATV Safety - Quiz</a:t>
            </a:r>
          </a:p>
        </p:txBody>
      </p:sp>
      <p:sp>
        <p:nvSpPr>
          <p:cNvPr id="3" name="Question block 1" descr="Text box">
            <a:extLst>
              <a:ext uri="{FF2B5EF4-FFF2-40B4-BE49-F238E27FC236}">
                <a16:creationId xmlns:a16="http://schemas.microsoft.com/office/drawing/2014/main" id="{43450911-0A0D-80E9-25ED-CF5DACF07560}"/>
              </a:ext>
            </a:extLst>
          </p:cNvPr>
          <p:cNvSpPr>
            <a:spLocks noGrp="1"/>
          </p:cNvSpPr>
          <p:nvPr>
            <p:ph type="body" idx="1"/>
          </p:nvPr>
        </p:nvSpPr>
        <p:spPr>
          <a:xfrm>
            <a:off x="838200" y="1825625"/>
            <a:ext cx="5015753" cy="3897312"/>
          </a:xfrm>
        </p:spPr>
        <p:txBody>
          <a:bodyPr>
            <a:normAutofit/>
          </a:bodyPr>
          <a:lstStyle/>
          <a:p>
            <a:pPr marL="114300" indent="0">
              <a:buNone/>
            </a:pPr>
            <a:r>
              <a:rPr lang="en-US" sz="1800" dirty="0">
                <a:latin typeface="+mn-lt"/>
              </a:rPr>
              <a:t>Question 11: If you feel yourself tipping while turning a curve, you should: (Select all that apply)</a:t>
            </a:r>
          </a:p>
          <a:p>
            <a:pPr marL="114300" indent="0">
              <a:buNone/>
            </a:pPr>
            <a:r>
              <a:rPr lang="en-US" sz="1800" dirty="0">
                <a:latin typeface="+mn-lt"/>
              </a:rPr>
              <a:t>  </a:t>
            </a:r>
          </a:p>
          <a:p>
            <a:pPr marL="628650" indent="-514350">
              <a:buAutoNum type="alphaUcPeriod"/>
            </a:pPr>
            <a:r>
              <a:rPr lang="en-US" sz="1800" dirty="0">
                <a:latin typeface="+mn-lt"/>
              </a:rPr>
              <a:t>Lean further to the inside of the curve</a:t>
            </a:r>
          </a:p>
          <a:p>
            <a:pPr marL="628650" indent="-514350">
              <a:buAutoNum type="alphaUcPeriod"/>
            </a:pPr>
            <a:r>
              <a:rPr lang="en-US" sz="1800" dirty="0">
                <a:latin typeface="+mn-lt"/>
              </a:rPr>
              <a:t>Reduce your speed more</a:t>
            </a:r>
          </a:p>
          <a:p>
            <a:pPr marL="628650" indent="-514350">
              <a:buAutoNum type="alphaUcPeriod"/>
            </a:pPr>
            <a:r>
              <a:rPr lang="en-US" sz="1800" dirty="0">
                <a:latin typeface="+mn-lt"/>
              </a:rPr>
              <a:t>Widen your turn</a:t>
            </a:r>
            <a:endParaRPr lang="en-US" dirty="0"/>
          </a:p>
        </p:txBody>
      </p:sp>
      <p:sp>
        <p:nvSpPr>
          <p:cNvPr id="4" name="Question block 2" descr="Text box">
            <a:extLst>
              <a:ext uri="{FF2B5EF4-FFF2-40B4-BE49-F238E27FC236}">
                <a16:creationId xmlns:a16="http://schemas.microsoft.com/office/drawing/2014/main" id="{E946A4D6-E9FE-5731-98E0-6B5496022BA0}"/>
              </a:ext>
            </a:extLst>
          </p:cNvPr>
          <p:cNvSpPr>
            <a:spLocks noGrp="1"/>
          </p:cNvSpPr>
          <p:nvPr>
            <p:ph type="body" idx="2"/>
          </p:nvPr>
        </p:nvSpPr>
        <p:spPr>
          <a:xfrm>
            <a:off x="6172200" y="1825625"/>
            <a:ext cx="5015753" cy="3897312"/>
          </a:xfrm>
        </p:spPr>
        <p:txBody>
          <a:bodyPr>
            <a:normAutofit/>
          </a:bodyPr>
          <a:lstStyle/>
          <a:p>
            <a:pPr marL="114300" indent="0">
              <a:buNone/>
            </a:pPr>
            <a:r>
              <a:rPr lang="en-US" sz="1800" dirty="0">
                <a:latin typeface="+mn-lt"/>
              </a:rPr>
              <a:t>Question 12: Large loads should be:</a:t>
            </a:r>
          </a:p>
          <a:p>
            <a:pPr marL="114300" indent="0">
              <a:buNone/>
            </a:pPr>
            <a:endParaRPr lang="en-US" sz="1800" dirty="0">
              <a:latin typeface="+mn-lt"/>
            </a:endParaRPr>
          </a:p>
          <a:p>
            <a:pPr marL="628650" indent="-514350">
              <a:buAutoNum type="alphaUcPeriod"/>
            </a:pPr>
            <a:r>
              <a:rPr lang="en-US" sz="1800" dirty="0">
                <a:latin typeface="+mn-lt"/>
              </a:rPr>
              <a:t>Attached to the front and back racks</a:t>
            </a:r>
          </a:p>
          <a:p>
            <a:pPr marL="628650" indent="-514350">
              <a:buAutoNum type="alphaUcPeriod"/>
            </a:pPr>
            <a:r>
              <a:rPr lang="en-US" sz="1800" dirty="0">
                <a:latin typeface="+mn-lt"/>
              </a:rPr>
              <a:t>Spread out evenly</a:t>
            </a:r>
          </a:p>
          <a:p>
            <a:pPr marL="628650" indent="-514350">
              <a:buAutoNum type="alphaUcPeriod"/>
            </a:pPr>
            <a:r>
              <a:rPr lang="en-US" sz="1800" dirty="0">
                <a:latin typeface="+mn-lt"/>
              </a:rPr>
              <a:t>Secured properly</a:t>
            </a:r>
          </a:p>
          <a:p>
            <a:pPr marL="628650" indent="-514350">
              <a:buAutoNum type="alphaUcPeriod"/>
            </a:pPr>
            <a:r>
              <a:rPr lang="en-US" sz="1800" dirty="0">
                <a:latin typeface="+mn-lt"/>
              </a:rPr>
              <a:t>All the above</a:t>
            </a:r>
          </a:p>
        </p:txBody>
      </p:sp>
      <p:sp>
        <p:nvSpPr>
          <p:cNvPr id="11" name="Course/module name" descr="Course name: Module name">
            <a:extLst>
              <a:ext uri="{FF2B5EF4-FFF2-40B4-BE49-F238E27FC236}">
                <a16:creationId xmlns:a16="http://schemas.microsoft.com/office/drawing/2014/main" id="{06D65B1F-A37D-E8DD-6413-F485ADC04B55}"/>
              </a:ext>
            </a:extLst>
          </p:cNvPr>
          <p:cNvSpPr txBox="1"/>
          <p:nvPr/>
        </p:nvSpPr>
        <p:spPr>
          <a:xfrm>
            <a:off x="-2" y="590665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67E78E27-6014-0915-AEEB-2A95F1A75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486469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19">
          <a:extLst>
            <a:ext uri="{FF2B5EF4-FFF2-40B4-BE49-F238E27FC236}">
              <a16:creationId xmlns:a16="http://schemas.microsoft.com/office/drawing/2014/main" id="{846CD9AB-03FB-054E-EBA7-A64AD0111D3A}"/>
            </a:ext>
          </a:extLst>
        </p:cNvPr>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B778FAD0-3707-1843-1596-5EA058A46DD4}"/>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a:solidFill>
                  <a:schemeClr val="bg1"/>
                </a:solidFill>
                <a:latin typeface="+mj-lt"/>
              </a:rPr>
              <a:t>ATV Safety - Quiz</a:t>
            </a:r>
          </a:p>
        </p:txBody>
      </p:sp>
      <p:sp>
        <p:nvSpPr>
          <p:cNvPr id="3" name="Question block 1" descr="Text box">
            <a:extLst>
              <a:ext uri="{FF2B5EF4-FFF2-40B4-BE49-F238E27FC236}">
                <a16:creationId xmlns:a16="http://schemas.microsoft.com/office/drawing/2014/main" id="{70CF8F36-F09B-8C62-6B30-6319ACF51A5A}"/>
              </a:ext>
            </a:extLst>
          </p:cNvPr>
          <p:cNvSpPr>
            <a:spLocks noGrp="1"/>
          </p:cNvSpPr>
          <p:nvPr>
            <p:ph type="body" idx="1"/>
          </p:nvPr>
        </p:nvSpPr>
        <p:spPr>
          <a:xfrm>
            <a:off x="838200" y="1825625"/>
            <a:ext cx="5015753" cy="3897312"/>
          </a:xfrm>
        </p:spPr>
        <p:txBody>
          <a:bodyPr>
            <a:normAutofit/>
          </a:bodyPr>
          <a:lstStyle/>
          <a:p>
            <a:pPr marL="114300" indent="0">
              <a:buNone/>
            </a:pPr>
            <a:r>
              <a:rPr lang="en-US" sz="1800" dirty="0">
                <a:latin typeface="+mn-lt"/>
              </a:rPr>
              <a:t>Question 13: When parking an ATV facing downhill, you should: (Select all that apply)</a:t>
            </a:r>
          </a:p>
          <a:p>
            <a:pPr marL="114300" indent="0">
              <a:buNone/>
            </a:pPr>
            <a:r>
              <a:rPr lang="en-US" sz="1800" dirty="0">
                <a:latin typeface="+mn-lt"/>
              </a:rPr>
              <a:t>  </a:t>
            </a:r>
          </a:p>
          <a:p>
            <a:pPr marL="628650" indent="-514350">
              <a:buAutoNum type="alphaUcPeriod"/>
            </a:pPr>
            <a:r>
              <a:rPr lang="en-US" sz="1800" dirty="0">
                <a:latin typeface="+mn-lt"/>
              </a:rPr>
              <a:t>Put the ATV in reverse</a:t>
            </a:r>
          </a:p>
          <a:p>
            <a:pPr marL="628650" indent="-514350">
              <a:buAutoNum type="alphaUcPeriod"/>
            </a:pPr>
            <a:r>
              <a:rPr lang="en-US" sz="1800" dirty="0">
                <a:latin typeface="+mn-lt"/>
              </a:rPr>
              <a:t>Put the parking brake on</a:t>
            </a:r>
          </a:p>
          <a:p>
            <a:pPr marL="628650" indent="-514350">
              <a:buAutoNum type="alphaUcPeriod"/>
            </a:pPr>
            <a:r>
              <a:rPr lang="en-US" sz="1800" dirty="0">
                <a:latin typeface="+mn-lt"/>
              </a:rPr>
              <a:t>Put the ATV’s flashers on</a:t>
            </a:r>
            <a:endParaRPr lang="en-US" dirty="0"/>
          </a:p>
        </p:txBody>
      </p:sp>
      <p:sp>
        <p:nvSpPr>
          <p:cNvPr id="4" name="Question block 2" descr="Text box">
            <a:extLst>
              <a:ext uri="{FF2B5EF4-FFF2-40B4-BE49-F238E27FC236}">
                <a16:creationId xmlns:a16="http://schemas.microsoft.com/office/drawing/2014/main" id="{3F8A83B3-6887-0EBD-50D8-A78B8161455B}"/>
              </a:ext>
            </a:extLst>
          </p:cNvPr>
          <p:cNvSpPr>
            <a:spLocks noGrp="1"/>
          </p:cNvSpPr>
          <p:nvPr>
            <p:ph type="body" idx="2"/>
          </p:nvPr>
        </p:nvSpPr>
        <p:spPr>
          <a:xfrm>
            <a:off x="6172200" y="1825625"/>
            <a:ext cx="5015753" cy="3897312"/>
          </a:xfrm>
        </p:spPr>
        <p:txBody>
          <a:bodyPr>
            <a:normAutofit/>
          </a:bodyPr>
          <a:lstStyle/>
          <a:p>
            <a:pPr marL="114300" indent="0">
              <a:buNone/>
            </a:pPr>
            <a:r>
              <a:rPr lang="en-US" sz="1800" dirty="0">
                <a:latin typeface="+mn-lt"/>
              </a:rPr>
              <a:t>Question 14: When parking an ATV facing uphill, you should: (Select all that apply)</a:t>
            </a:r>
          </a:p>
          <a:p>
            <a:pPr marL="114300" indent="0">
              <a:buNone/>
            </a:pPr>
            <a:endParaRPr lang="en-US" sz="1800" dirty="0">
              <a:latin typeface="+mn-lt"/>
            </a:endParaRPr>
          </a:p>
          <a:p>
            <a:pPr marL="628650" indent="-514350">
              <a:buAutoNum type="alphaUcPeriod"/>
            </a:pPr>
            <a:r>
              <a:rPr lang="en-US" sz="1800" dirty="0">
                <a:latin typeface="+mn-lt"/>
              </a:rPr>
              <a:t>Put the ATV in reverse</a:t>
            </a:r>
          </a:p>
          <a:p>
            <a:pPr marL="628650" indent="-514350">
              <a:buAutoNum type="alphaUcPeriod"/>
            </a:pPr>
            <a:r>
              <a:rPr lang="en-US" sz="1800" dirty="0">
                <a:latin typeface="+mn-lt"/>
              </a:rPr>
              <a:t>Put the parking brake on</a:t>
            </a:r>
          </a:p>
          <a:p>
            <a:pPr marL="628650" indent="-514350">
              <a:buAutoNum type="alphaUcPeriod"/>
            </a:pPr>
            <a:r>
              <a:rPr lang="en-US" sz="1800" dirty="0">
                <a:latin typeface="+mn-lt"/>
              </a:rPr>
              <a:t>Chock the tires</a:t>
            </a:r>
          </a:p>
        </p:txBody>
      </p:sp>
      <p:sp>
        <p:nvSpPr>
          <p:cNvPr id="11" name="Course/module name" descr="Course name: Module name">
            <a:extLst>
              <a:ext uri="{FF2B5EF4-FFF2-40B4-BE49-F238E27FC236}">
                <a16:creationId xmlns:a16="http://schemas.microsoft.com/office/drawing/2014/main" id="{4ED0985B-990B-B4FF-152E-BED6C8DB31E5}"/>
              </a:ext>
            </a:extLst>
          </p:cNvPr>
          <p:cNvSpPr txBox="1"/>
          <p:nvPr/>
        </p:nvSpPr>
        <p:spPr>
          <a:xfrm>
            <a:off x="-2" y="590665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E649AEEA-F1F1-A9BD-9573-AFB17A871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3346837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19">
          <a:extLst>
            <a:ext uri="{FF2B5EF4-FFF2-40B4-BE49-F238E27FC236}">
              <a16:creationId xmlns:a16="http://schemas.microsoft.com/office/drawing/2014/main" id="{E0F081EA-A7C9-F9E3-447B-888491D493A2}"/>
            </a:ext>
          </a:extLst>
        </p:cNvPr>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AA800933-9939-51B5-846F-6DF942B6729A}"/>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a:solidFill>
                  <a:schemeClr val="bg1"/>
                </a:solidFill>
                <a:latin typeface="+mj-lt"/>
              </a:rPr>
              <a:t>ATV Safety - Quiz</a:t>
            </a:r>
          </a:p>
        </p:txBody>
      </p:sp>
      <p:sp>
        <p:nvSpPr>
          <p:cNvPr id="3" name="Question block 1" descr="Text box">
            <a:extLst>
              <a:ext uri="{FF2B5EF4-FFF2-40B4-BE49-F238E27FC236}">
                <a16:creationId xmlns:a16="http://schemas.microsoft.com/office/drawing/2014/main" id="{2CFB54BF-ACB0-2C90-6518-E29D1DDD4227}"/>
              </a:ext>
            </a:extLst>
          </p:cNvPr>
          <p:cNvSpPr>
            <a:spLocks noGrp="1"/>
          </p:cNvSpPr>
          <p:nvPr>
            <p:ph type="body" idx="1"/>
          </p:nvPr>
        </p:nvSpPr>
        <p:spPr>
          <a:xfrm>
            <a:off x="838200" y="1825625"/>
            <a:ext cx="5015753" cy="3897312"/>
          </a:xfrm>
        </p:spPr>
        <p:txBody>
          <a:bodyPr>
            <a:normAutofit/>
          </a:bodyPr>
          <a:lstStyle/>
          <a:p>
            <a:pPr marL="114300" indent="0">
              <a:buNone/>
            </a:pPr>
            <a:r>
              <a:rPr lang="en-US" sz="1800" dirty="0">
                <a:latin typeface="+mn-lt"/>
              </a:rPr>
              <a:t>Question 15: What are some things you can do to load an ATV safely: (Select all that apply)</a:t>
            </a:r>
          </a:p>
          <a:p>
            <a:pPr marL="114300" indent="0">
              <a:buNone/>
            </a:pPr>
            <a:r>
              <a:rPr lang="en-US" sz="1800" dirty="0">
                <a:latin typeface="+mn-lt"/>
              </a:rPr>
              <a:t>  </a:t>
            </a:r>
          </a:p>
          <a:p>
            <a:pPr marL="628650" indent="-514350">
              <a:buAutoNum type="alphaUcPeriod"/>
            </a:pPr>
            <a:r>
              <a:rPr lang="en-US" sz="1800" dirty="0">
                <a:latin typeface="+mn-lt"/>
              </a:rPr>
              <a:t>Use the lowest truck or trailer</a:t>
            </a:r>
          </a:p>
          <a:p>
            <a:pPr marL="628650" indent="-514350">
              <a:buAutoNum type="alphaUcPeriod"/>
            </a:pPr>
            <a:r>
              <a:rPr lang="en-US" sz="1800" dirty="0">
                <a:latin typeface="+mn-lt"/>
              </a:rPr>
              <a:t>Use a wide ramp</a:t>
            </a:r>
          </a:p>
          <a:p>
            <a:pPr marL="628650" indent="-514350">
              <a:buAutoNum type="alphaUcPeriod"/>
            </a:pPr>
            <a:r>
              <a:rPr lang="en-US" sz="1800" dirty="0">
                <a:latin typeface="+mn-lt"/>
              </a:rPr>
              <a:t>Secure the ramp with tie downs</a:t>
            </a:r>
          </a:p>
          <a:p>
            <a:pPr marL="628650" indent="-514350">
              <a:buAutoNum type="alphaUcPeriod"/>
            </a:pPr>
            <a:r>
              <a:rPr lang="en-US" sz="1800" dirty="0">
                <a:latin typeface="+mn-lt"/>
              </a:rPr>
              <a:t>When loaded, put the ATV in gear</a:t>
            </a:r>
          </a:p>
          <a:p>
            <a:pPr marL="628650" indent="-514350">
              <a:buAutoNum type="alphaUcPeriod"/>
            </a:pPr>
            <a:r>
              <a:rPr lang="en-US" sz="1800" dirty="0">
                <a:latin typeface="+mn-lt"/>
              </a:rPr>
              <a:t>Set the ATV’s parking brake</a:t>
            </a:r>
          </a:p>
          <a:p>
            <a:pPr marL="628650" indent="-514350">
              <a:buAutoNum type="alphaUcPeriod"/>
            </a:pPr>
            <a:r>
              <a:rPr lang="en-US" sz="1800" dirty="0">
                <a:latin typeface="+mn-lt"/>
              </a:rPr>
              <a:t>Tie down the ATV securely</a:t>
            </a:r>
            <a:endParaRPr lang="en-US" dirty="0"/>
          </a:p>
        </p:txBody>
      </p:sp>
      <p:sp>
        <p:nvSpPr>
          <p:cNvPr id="4" name="Question block 2" descr="Text box">
            <a:extLst>
              <a:ext uri="{FF2B5EF4-FFF2-40B4-BE49-F238E27FC236}">
                <a16:creationId xmlns:a16="http://schemas.microsoft.com/office/drawing/2014/main" id="{13207AE6-AA7A-E556-E034-DEE19F86C16C}"/>
              </a:ext>
            </a:extLst>
          </p:cNvPr>
          <p:cNvSpPr>
            <a:spLocks noGrp="1"/>
          </p:cNvSpPr>
          <p:nvPr>
            <p:ph type="body" idx="2"/>
          </p:nvPr>
        </p:nvSpPr>
        <p:spPr>
          <a:xfrm>
            <a:off x="6172200" y="1825625"/>
            <a:ext cx="5015753" cy="3897312"/>
          </a:xfrm>
        </p:spPr>
        <p:txBody>
          <a:bodyPr>
            <a:normAutofit/>
          </a:bodyPr>
          <a:lstStyle/>
          <a:p>
            <a:pPr marL="114300" indent="0">
              <a:buNone/>
            </a:pPr>
            <a:r>
              <a:rPr lang="en-US" sz="1800" dirty="0">
                <a:latin typeface="+mn-lt"/>
              </a:rPr>
              <a:t>Question 16: Some ways you can ride safely include: (Select all that apply)</a:t>
            </a:r>
          </a:p>
          <a:p>
            <a:pPr marL="114300" indent="0">
              <a:buNone/>
            </a:pPr>
            <a:endParaRPr lang="en-US" sz="1800" dirty="0">
              <a:latin typeface="+mn-lt"/>
            </a:endParaRPr>
          </a:p>
          <a:p>
            <a:pPr marL="628650" indent="-514350">
              <a:buAutoNum type="alphaUcPeriod"/>
            </a:pPr>
            <a:r>
              <a:rPr lang="en-US" sz="1800" dirty="0">
                <a:latin typeface="+mn-lt"/>
              </a:rPr>
              <a:t>Never allow passengers</a:t>
            </a:r>
          </a:p>
          <a:p>
            <a:pPr marL="628650" indent="-514350">
              <a:buAutoNum type="alphaUcPeriod"/>
            </a:pPr>
            <a:r>
              <a:rPr lang="en-US" sz="1800" dirty="0">
                <a:latin typeface="+mn-lt"/>
              </a:rPr>
              <a:t>Always sit properly on an ATV</a:t>
            </a:r>
          </a:p>
          <a:p>
            <a:pPr marL="628650" indent="-514350">
              <a:buAutoNum type="alphaUcPeriod"/>
            </a:pPr>
            <a:r>
              <a:rPr lang="en-US" sz="1800" dirty="0">
                <a:latin typeface="+mn-lt"/>
              </a:rPr>
              <a:t>Drive at safe speeds</a:t>
            </a:r>
          </a:p>
          <a:p>
            <a:pPr marL="628650" indent="-514350">
              <a:buAutoNum type="alphaUcPeriod"/>
            </a:pPr>
            <a:r>
              <a:rPr lang="en-US" sz="1800" dirty="0">
                <a:latin typeface="+mn-lt"/>
              </a:rPr>
              <a:t>Check your route</a:t>
            </a:r>
          </a:p>
        </p:txBody>
      </p:sp>
      <p:sp>
        <p:nvSpPr>
          <p:cNvPr id="11" name="Course/module name" descr="Course name: Module name">
            <a:extLst>
              <a:ext uri="{FF2B5EF4-FFF2-40B4-BE49-F238E27FC236}">
                <a16:creationId xmlns:a16="http://schemas.microsoft.com/office/drawing/2014/main" id="{68CE794D-A8AD-79BD-51BC-B75A701F8700}"/>
              </a:ext>
            </a:extLst>
          </p:cNvPr>
          <p:cNvSpPr txBox="1"/>
          <p:nvPr/>
        </p:nvSpPr>
        <p:spPr>
          <a:xfrm>
            <a:off x="-2" y="590665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5" name="Picture 4" descr="Module 5">
            <a:extLst>
              <a:ext uri="{FF2B5EF4-FFF2-40B4-BE49-F238E27FC236}">
                <a16:creationId xmlns:a16="http://schemas.microsoft.com/office/drawing/2014/main" id="{146207F3-3427-800E-915D-94DB639F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908966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5537C472-0388-4652-B76D-E519A2A2FDAE}"/>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a:solidFill>
                  <a:schemeClr val="bg1"/>
                </a:solidFill>
                <a:latin typeface="+mj-lt"/>
              </a:rPr>
              <a:t>Hazard Identification – Quiz Answers</a:t>
            </a:r>
          </a:p>
        </p:txBody>
      </p:sp>
      <p:sp>
        <p:nvSpPr>
          <p:cNvPr id="3" name="Text Placeholder 2" descr="Text box">
            <a:extLst>
              <a:ext uri="{FF2B5EF4-FFF2-40B4-BE49-F238E27FC236}">
                <a16:creationId xmlns:a16="http://schemas.microsoft.com/office/drawing/2014/main" id="{F17DA021-A583-42A9-894B-2516AAAAA6A6}"/>
              </a:ext>
            </a:extLst>
          </p:cNvPr>
          <p:cNvSpPr>
            <a:spLocks noGrp="1"/>
          </p:cNvSpPr>
          <p:nvPr>
            <p:ph type="body" idx="1"/>
          </p:nvPr>
        </p:nvSpPr>
        <p:spPr>
          <a:xfrm>
            <a:off x="838200" y="1825625"/>
            <a:ext cx="8865198" cy="3897312"/>
          </a:xfrm>
        </p:spPr>
        <p:txBody>
          <a:bodyPr numCol="2">
            <a:normAutofit/>
          </a:bodyPr>
          <a:lstStyle/>
          <a:p>
            <a:pPr marL="628650" indent="-514350">
              <a:buFont typeface="+mj-lt"/>
              <a:buAutoNum type="arabicPeriod"/>
            </a:pPr>
            <a:r>
              <a:rPr lang="en-US" sz="2000" dirty="0"/>
              <a:t>D</a:t>
            </a:r>
          </a:p>
          <a:p>
            <a:pPr marL="628650" indent="-514350">
              <a:buFont typeface="+mj-lt"/>
              <a:buAutoNum type="arabicPeriod"/>
            </a:pPr>
            <a:r>
              <a:rPr lang="en-US" sz="2000" dirty="0"/>
              <a:t>A, C</a:t>
            </a:r>
          </a:p>
          <a:p>
            <a:pPr marL="628650" indent="-514350">
              <a:buFont typeface="+mj-lt"/>
              <a:buAutoNum type="arabicPeriod"/>
            </a:pPr>
            <a:r>
              <a:rPr lang="en-US" sz="2000" dirty="0"/>
              <a:t>D</a:t>
            </a:r>
          </a:p>
          <a:p>
            <a:pPr marL="628650" indent="-514350">
              <a:buFont typeface="+mj-lt"/>
              <a:buAutoNum type="arabicPeriod"/>
            </a:pPr>
            <a:r>
              <a:rPr lang="en-US" sz="2000" dirty="0"/>
              <a:t>A, B</a:t>
            </a:r>
          </a:p>
          <a:p>
            <a:pPr marL="628650" indent="-514350">
              <a:buFont typeface="+mj-lt"/>
              <a:buAutoNum type="arabicPeriod"/>
            </a:pPr>
            <a:r>
              <a:rPr lang="en-US" sz="2000" dirty="0"/>
              <a:t>A, B, C, D</a:t>
            </a:r>
          </a:p>
          <a:p>
            <a:pPr marL="628650" indent="-514350">
              <a:buFont typeface="+mj-lt"/>
              <a:buAutoNum type="arabicPeriod"/>
            </a:pPr>
            <a:r>
              <a:rPr lang="en-US" sz="2000" dirty="0"/>
              <a:t>A, B, C, D</a:t>
            </a:r>
          </a:p>
          <a:p>
            <a:pPr marL="628650" indent="-514350">
              <a:buFont typeface="+mj-lt"/>
              <a:buAutoNum type="arabicPeriod"/>
            </a:pPr>
            <a:r>
              <a:rPr lang="en-US" sz="2000" dirty="0"/>
              <a:t>A, B, C, D</a:t>
            </a:r>
          </a:p>
          <a:p>
            <a:pPr marL="628650" indent="-514350">
              <a:buFont typeface="+mj-lt"/>
              <a:buAutoNum type="arabicPeriod"/>
            </a:pPr>
            <a:r>
              <a:rPr lang="en-US" sz="2000" dirty="0"/>
              <a:t>A</a:t>
            </a:r>
          </a:p>
          <a:p>
            <a:pPr marL="628650" indent="-514350">
              <a:buFont typeface="+mj-lt"/>
              <a:buAutoNum type="arabicPeriod"/>
            </a:pPr>
            <a:r>
              <a:rPr lang="en-US" sz="2000" dirty="0"/>
              <a:t>A</a:t>
            </a:r>
          </a:p>
          <a:p>
            <a:pPr marL="628650" indent="-514350">
              <a:buFont typeface="+mj-lt"/>
              <a:buAutoNum type="arabicPeriod"/>
            </a:pPr>
            <a:r>
              <a:rPr lang="en-US" sz="2000" dirty="0"/>
              <a:t>B</a:t>
            </a:r>
          </a:p>
          <a:p>
            <a:pPr marL="628650" indent="-514350">
              <a:buFont typeface="+mj-lt"/>
              <a:buAutoNum type="arabicPeriod"/>
            </a:pPr>
            <a:r>
              <a:rPr lang="en-US" sz="2000" dirty="0"/>
              <a:t>A, B, C</a:t>
            </a:r>
          </a:p>
          <a:p>
            <a:pPr marL="628650" indent="-514350">
              <a:buFont typeface="+mj-lt"/>
              <a:buAutoNum type="arabicPeriod"/>
            </a:pPr>
            <a:r>
              <a:rPr lang="en-US" sz="2000" dirty="0"/>
              <a:t>D</a:t>
            </a:r>
          </a:p>
          <a:p>
            <a:pPr marL="628650" indent="-514350">
              <a:buFont typeface="+mj-lt"/>
              <a:buAutoNum type="arabicPeriod"/>
            </a:pPr>
            <a:r>
              <a:rPr lang="en-US" sz="2000" dirty="0"/>
              <a:t>A, B</a:t>
            </a:r>
          </a:p>
          <a:p>
            <a:pPr marL="628650" indent="-514350">
              <a:buFont typeface="+mj-lt"/>
              <a:buAutoNum type="arabicPeriod"/>
            </a:pPr>
            <a:r>
              <a:rPr lang="en-US" sz="2000" dirty="0"/>
              <a:t>B, C</a:t>
            </a:r>
          </a:p>
          <a:p>
            <a:pPr marL="628650" indent="-514350">
              <a:buFont typeface="+mj-lt"/>
              <a:buAutoNum type="arabicPeriod"/>
            </a:pPr>
            <a:r>
              <a:rPr lang="en-US" sz="2000" dirty="0"/>
              <a:t>A, B, C, D, E, F</a:t>
            </a:r>
          </a:p>
          <a:p>
            <a:pPr marL="628650" indent="-514350">
              <a:buFont typeface="+mj-lt"/>
              <a:buAutoNum type="arabicPeriod"/>
            </a:pPr>
            <a:r>
              <a:rPr lang="en-US" sz="2000" dirty="0"/>
              <a:t>A, B, C, D </a:t>
            </a:r>
            <a:endParaRPr lang="en-US" sz="1800" dirty="0"/>
          </a:p>
        </p:txBody>
      </p:sp>
      <p:sp>
        <p:nvSpPr>
          <p:cNvPr id="11" name="Course/module name" descr="Course name: Module name">
            <a:extLst>
              <a:ext uri="{FF2B5EF4-FFF2-40B4-BE49-F238E27FC236}">
                <a16:creationId xmlns:a16="http://schemas.microsoft.com/office/drawing/2014/main" id="{0671532C-EB09-49CD-9244-91EF7B3B3040}"/>
              </a:ext>
            </a:extLst>
          </p:cNvPr>
          <p:cNvSpPr txBox="1"/>
          <p:nvPr/>
        </p:nvSpPr>
        <p:spPr>
          <a:xfrm>
            <a:off x="-2" y="590665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4" name="Picture 3" descr="Module 5">
            <a:extLst>
              <a:ext uri="{FF2B5EF4-FFF2-40B4-BE49-F238E27FC236}">
                <a16:creationId xmlns:a16="http://schemas.microsoft.com/office/drawing/2014/main" id="{0853F2F7-8394-E59B-D46F-BC48C2564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8892061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12" name="Title 1">
            <a:extLst>
              <a:ext uri="{FF2B5EF4-FFF2-40B4-BE49-F238E27FC236}">
                <a16:creationId xmlns:a16="http://schemas.microsoft.com/office/drawing/2014/main" id="{AE3E332C-23F3-424B-8F4A-564EC3581A74}"/>
              </a:ext>
            </a:extLst>
          </p:cNvPr>
          <p:cNvSpPr>
            <a:spLocks noGrp="1"/>
          </p:cNvSpPr>
          <p:nvPr>
            <p:ph type="title"/>
          </p:nvPr>
        </p:nvSpPr>
        <p:spPr>
          <a:xfrm>
            <a:off x="5723068" y="48126"/>
            <a:ext cx="6185647" cy="887789"/>
          </a:xfrm>
        </p:spPr>
        <p:txBody>
          <a:bodyPr>
            <a:normAutofit/>
          </a:bodyPr>
          <a:lstStyle/>
          <a:p>
            <a:r>
              <a:rPr lang="en-US" sz="2400" dirty="0">
                <a:latin typeface="+mj-lt"/>
              </a:rPr>
              <a:t>Where to Go From Here</a:t>
            </a:r>
          </a:p>
        </p:txBody>
      </p:sp>
      <p:sp>
        <p:nvSpPr>
          <p:cNvPr id="13" name="Text Placeholder 3">
            <a:extLst>
              <a:ext uri="{FF2B5EF4-FFF2-40B4-BE49-F238E27FC236}">
                <a16:creationId xmlns:a16="http://schemas.microsoft.com/office/drawing/2014/main" id="{ABCBA525-187C-4380-A901-737835E30AB1}"/>
              </a:ext>
            </a:extLst>
          </p:cNvPr>
          <p:cNvSpPr txBox="1">
            <a:spLocks/>
          </p:cNvSpPr>
          <p:nvPr/>
        </p:nvSpPr>
        <p:spPr>
          <a:xfrm>
            <a:off x="5540188" y="969685"/>
            <a:ext cx="6517528" cy="492945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Clr>
                <a:schemeClr val="dk1"/>
              </a:buClr>
              <a:buSzPts val="1100"/>
            </a:pPr>
            <a:r>
              <a:rPr lang="en-US" sz="1800" dirty="0">
                <a:solidFill>
                  <a:schemeClr val="dk1"/>
                </a:solidFill>
                <a:latin typeface="+mn-lt"/>
                <a:ea typeface="Calibri"/>
                <a:cs typeface="Calibri"/>
                <a:sym typeface="Calibri"/>
              </a:rPr>
              <a:t>An excellent resource to utilize is the </a:t>
            </a:r>
            <a:r>
              <a:rPr lang="en-US" sz="1800" u="sng" dirty="0">
                <a:solidFill>
                  <a:schemeClr val="hlink"/>
                </a:solidFill>
                <a:latin typeface="+mn-lt"/>
                <a:ea typeface="Calibri"/>
                <a:cs typeface="Calibri"/>
                <a:sym typeface="Calibri"/>
                <a:hlinkClick r:id="rId3"/>
              </a:rPr>
              <a:t>A-Z Topic Index</a:t>
            </a:r>
            <a:r>
              <a:rPr lang="en-US" sz="1800" baseline="30000" dirty="0">
                <a:solidFill>
                  <a:schemeClr val="dk1"/>
                </a:solidFill>
                <a:latin typeface="+mn-lt"/>
                <a:ea typeface="Calibri"/>
                <a:cs typeface="Calibri"/>
                <a:sym typeface="Calibri"/>
              </a:rPr>
              <a:t> </a:t>
            </a:r>
            <a:r>
              <a:rPr lang="en-US" sz="1800" dirty="0">
                <a:solidFill>
                  <a:schemeClr val="dk1"/>
                </a:solidFill>
                <a:latin typeface="+mn-lt"/>
                <a:ea typeface="Calibri"/>
                <a:cs typeface="Calibri"/>
                <a:sym typeface="Calibri"/>
              </a:rPr>
              <a:t>on the Oregon OSHA website. It has lists of relevant publications, training materials, rules, videos, and other materials. </a:t>
            </a:r>
          </a:p>
          <a:p>
            <a:pPr lvl="0">
              <a:buClr>
                <a:schemeClr val="dk1"/>
              </a:buClr>
              <a:buSzPts val="1100"/>
            </a:pPr>
            <a:endParaRPr lang="en-US" sz="1800" dirty="0">
              <a:solidFill>
                <a:schemeClr val="dk1"/>
              </a:solidFill>
              <a:latin typeface="+mn-lt"/>
              <a:ea typeface="Calibri"/>
              <a:cs typeface="Calibri"/>
              <a:sym typeface="Calibri"/>
            </a:endParaRPr>
          </a:p>
          <a:p>
            <a:pPr lvl="0">
              <a:buClr>
                <a:schemeClr val="dk1"/>
              </a:buClr>
              <a:buSzPts val="1100"/>
            </a:pPr>
            <a:r>
              <a:rPr lang="en-US" sz="1800" dirty="0">
                <a:solidFill>
                  <a:schemeClr val="dk1"/>
                </a:solidFill>
                <a:latin typeface="+mn-lt"/>
                <a:ea typeface="Calibri"/>
                <a:cs typeface="Calibri"/>
                <a:sym typeface="Calibri"/>
              </a:rPr>
              <a:t>If you want guidance in developing a safer work environment, you may consider our </a:t>
            </a:r>
            <a:r>
              <a:rPr lang="en-US" sz="1800" u="sng" dirty="0">
                <a:solidFill>
                  <a:schemeClr val="hlink"/>
                </a:solidFill>
                <a:latin typeface="+mn-lt"/>
                <a:ea typeface="Calibri"/>
                <a:cs typeface="Calibri"/>
                <a:sym typeface="Calibri"/>
                <a:hlinkClick r:id="rId4"/>
              </a:rPr>
              <a:t>free, confidential consultation service</a:t>
            </a:r>
            <a:r>
              <a:rPr lang="en-US" sz="1800" dirty="0">
                <a:solidFill>
                  <a:schemeClr val="hlink"/>
                </a:solidFill>
                <a:latin typeface="+mn-lt"/>
                <a:ea typeface="Calibri"/>
                <a:cs typeface="Calibri"/>
                <a:sym typeface="Calibri"/>
              </a:rPr>
              <a:t>.</a:t>
            </a:r>
            <a:r>
              <a:rPr lang="en-US" sz="1800" baseline="30000" dirty="0">
                <a:solidFill>
                  <a:schemeClr val="dk1"/>
                </a:solidFill>
                <a:latin typeface="+mn-lt"/>
                <a:ea typeface="Calibri"/>
                <a:cs typeface="Calibri"/>
                <a:sym typeface="Calibri"/>
              </a:rPr>
              <a:t> </a:t>
            </a:r>
            <a:r>
              <a:rPr lang="en-US" sz="1800" dirty="0">
                <a:solidFill>
                  <a:schemeClr val="dk1"/>
                </a:solidFill>
                <a:latin typeface="+mn-lt"/>
                <a:ea typeface="Calibri"/>
                <a:cs typeface="Calibri"/>
                <a:sym typeface="Calibri"/>
              </a:rPr>
              <a:t>Our consultants can help you reduce accidents, related costs, and help you develop a comprehensive program. </a:t>
            </a:r>
          </a:p>
          <a:p>
            <a:endParaRPr lang="en-US" sz="1800" dirty="0">
              <a:latin typeface="+mn-lt"/>
            </a:endParaRPr>
          </a:p>
        </p:txBody>
      </p:sp>
      <p:sp>
        <p:nvSpPr>
          <p:cNvPr id="691" name="Topic button" descr="Click to go to ___ resources webpage">
            <a:hlinkClick r:id="rId5"/>
          </p:cNvPr>
          <p:cNvSpPr/>
          <p:nvPr/>
        </p:nvSpPr>
        <p:spPr>
          <a:xfrm>
            <a:off x="5708175" y="3401600"/>
            <a:ext cx="5996700" cy="523200"/>
          </a:xfrm>
          <a:prstGeom prst="rect">
            <a:avLst/>
          </a:prstGeom>
          <a:solidFill>
            <a:srgbClr val="365E5C">
              <a:alpha val="74902"/>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ATV Safety Resources</a:t>
            </a:r>
            <a:endParaRPr sz="3000" dirty="0">
              <a:solidFill>
                <a:srgbClr val="FFFFFF"/>
              </a:solidFill>
            </a:endParaRPr>
          </a:p>
        </p:txBody>
      </p:sp>
      <p:sp>
        <p:nvSpPr>
          <p:cNvPr id="692" name="Online Course button" descr="Click to go to Oregon OSHA Online Course webpage.">
            <a:hlinkClick r:id="rId6"/>
          </p:cNvPr>
          <p:cNvSpPr/>
          <p:nvPr/>
        </p:nvSpPr>
        <p:spPr>
          <a:xfrm>
            <a:off x="5708175" y="4046063"/>
            <a:ext cx="5996700" cy="523200"/>
          </a:xfrm>
          <a:prstGeom prst="rect">
            <a:avLst/>
          </a:prstGeom>
          <a:solidFill>
            <a:srgbClr val="365E5C">
              <a:alpha val="74902"/>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Oregon OSHA Online Courses</a:t>
            </a:r>
            <a:endParaRPr sz="3000" dirty="0">
              <a:solidFill>
                <a:srgbClr val="FFFFFF"/>
              </a:solidFill>
            </a:endParaRPr>
          </a:p>
        </p:txBody>
      </p:sp>
      <p:sp>
        <p:nvSpPr>
          <p:cNvPr id="693" name="Consultation button" descr="Click to go to Consultation Services webpage&#10;">
            <a:hlinkClick r:id="rId4"/>
          </p:cNvPr>
          <p:cNvSpPr/>
          <p:nvPr/>
        </p:nvSpPr>
        <p:spPr>
          <a:xfrm>
            <a:off x="5708175" y="4663550"/>
            <a:ext cx="5996700" cy="523200"/>
          </a:xfrm>
          <a:prstGeom prst="rect">
            <a:avLst/>
          </a:prstGeom>
          <a:solidFill>
            <a:srgbClr val="365E5C">
              <a:alpha val="74902"/>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Consultation Services</a:t>
            </a:r>
            <a:endParaRPr sz="3000" dirty="0">
              <a:solidFill>
                <a:srgbClr val="FFFFFF"/>
              </a:solidFill>
            </a:endParaRPr>
          </a:p>
        </p:txBody>
      </p:sp>
      <p:sp>
        <p:nvSpPr>
          <p:cNvPr id="694" name="File a Complaint button" descr="Click to go to BOLI webpage.">
            <a:hlinkClick r:id="rId7"/>
          </p:cNvPr>
          <p:cNvSpPr/>
          <p:nvPr/>
        </p:nvSpPr>
        <p:spPr>
          <a:xfrm>
            <a:off x="5708175" y="5260713"/>
            <a:ext cx="5996700" cy="523200"/>
          </a:xfrm>
          <a:prstGeom prst="rect">
            <a:avLst/>
          </a:prstGeom>
          <a:solidFill>
            <a:srgbClr val="365E5C">
              <a:alpha val="74902"/>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File a Complaint</a:t>
            </a:r>
            <a:endParaRPr sz="3000" dirty="0">
              <a:solidFill>
                <a:srgbClr val="FFFFFF"/>
              </a:solidFill>
            </a:endParaRPr>
          </a:p>
        </p:txBody>
      </p:sp>
      <p:sp>
        <p:nvSpPr>
          <p:cNvPr id="16" name="Course/module name" descr="Course name: Module name">
            <a:extLst>
              <a:ext uri="{FF2B5EF4-FFF2-40B4-BE49-F238E27FC236}">
                <a16:creationId xmlns:a16="http://schemas.microsoft.com/office/drawing/2014/main" id="{6B601CC0-9888-43F7-9F12-19F558EC1CEE}"/>
              </a:ext>
            </a:extLst>
          </p:cNvPr>
          <p:cNvSpPr txBox="1"/>
          <p:nvPr/>
        </p:nvSpPr>
        <p:spPr>
          <a:xfrm>
            <a:off x="-2" y="5895900"/>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2" name="Picture 1" descr="Module 5">
            <a:extLst>
              <a:ext uri="{FF2B5EF4-FFF2-40B4-BE49-F238E27FC236}">
                <a16:creationId xmlns:a16="http://schemas.microsoft.com/office/drawing/2014/main" id="{F923F1EC-610A-53C3-6E11-4462008315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pic>
        <p:nvPicPr>
          <p:cNvPr id="4" name="Picture 3">
            <a:extLst>
              <a:ext uri="{FF2B5EF4-FFF2-40B4-BE49-F238E27FC236}">
                <a16:creationId xmlns:a16="http://schemas.microsoft.com/office/drawing/2014/main" id="{4C474EAD-4A84-8CCB-8EEF-1D3EF2A5808A}"/>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0" y="38078"/>
            <a:ext cx="5405906" cy="5806893"/>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2" name="Picture 1" descr="If you need to contact Public Education of Oregon OSHA, call 503-947-7443 or email ed.web@dcbs.oregon.gov">
            <a:extLst>
              <a:ext uri="{FF2B5EF4-FFF2-40B4-BE49-F238E27FC236}">
                <a16:creationId xmlns:a16="http://schemas.microsoft.com/office/drawing/2014/main" id="{AD0A6F4F-3201-45DC-A394-170949C65A57}"/>
              </a:ext>
            </a:extLst>
          </p:cNvPr>
          <p:cNvPicPr>
            <a:picLocks noChangeAspect="1"/>
          </p:cNvPicPr>
          <p:nvPr/>
        </p:nvPicPr>
        <p:blipFill rotWithShape="1">
          <a:blip r:embed="rId3"/>
          <a:srcRect t="8208"/>
          <a:stretch/>
        </p:blipFill>
        <p:spPr>
          <a:xfrm>
            <a:off x="573817" y="135805"/>
            <a:ext cx="10960293" cy="5647301"/>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8" name="Title 1" descr="Title">
            <a:extLst>
              <a:ext uri="{FF2B5EF4-FFF2-40B4-BE49-F238E27FC236}">
                <a16:creationId xmlns:a16="http://schemas.microsoft.com/office/drawing/2014/main" id="{3D4EE6C6-0C80-48D1-8669-3BD6684D99FA}"/>
              </a:ext>
            </a:extLst>
          </p:cNvPr>
          <p:cNvSpPr txBox="1">
            <a:spLocks/>
          </p:cNvSpPr>
          <p:nvPr/>
        </p:nvSpPr>
        <p:spPr>
          <a:xfrm>
            <a:off x="5723068" y="48126"/>
            <a:ext cx="6185647" cy="887789"/>
          </a:xfrm>
          <a:prstGeom prst="rect">
            <a:avLst/>
          </a:prstGeom>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latin typeface="+mj-lt"/>
              </a:rPr>
              <a:t>Credits</a:t>
            </a:r>
          </a:p>
        </p:txBody>
      </p:sp>
      <p:sp>
        <p:nvSpPr>
          <p:cNvPr id="11" name="Text Placeholder 3">
            <a:extLst>
              <a:ext uri="{FF2B5EF4-FFF2-40B4-BE49-F238E27FC236}">
                <a16:creationId xmlns:a16="http://schemas.microsoft.com/office/drawing/2014/main" id="{B2C829FF-29B3-4B61-8400-192C99034AE8}"/>
              </a:ext>
            </a:extLst>
          </p:cNvPr>
          <p:cNvSpPr txBox="1">
            <a:spLocks/>
          </p:cNvSpPr>
          <p:nvPr/>
        </p:nvSpPr>
        <p:spPr>
          <a:xfrm>
            <a:off x="5540188" y="991201"/>
            <a:ext cx="6517528" cy="492945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dirty="0">
                <a:latin typeface="+mn-lt"/>
              </a:rPr>
              <a:t>Congratulations, you’ve completed </a:t>
            </a:r>
            <a:r>
              <a:rPr lang="en-US" sz="1800" i="1" dirty="0">
                <a:latin typeface="+mn-lt"/>
              </a:rPr>
              <a:t>ATV Safety</a:t>
            </a:r>
            <a:r>
              <a:rPr lang="en-US" sz="1800" dirty="0">
                <a:latin typeface="+mn-lt"/>
              </a:rPr>
              <a:t>!</a:t>
            </a:r>
          </a:p>
          <a:p>
            <a:endParaRPr lang="en-US" sz="1800" dirty="0">
              <a:latin typeface="+mn-lt"/>
            </a:endParaRPr>
          </a:p>
          <a:p>
            <a:pPr lvl="0">
              <a:buClr>
                <a:schemeClr val="dk1"/>
              </a:buClr>
              <a:buSzPts val="1100"/>
            </a:pPr>
            <a:r>
              <a:rPr lang="en-US" sz="1800" b="1" i="1" dirty="0">
                <a:solidFill>
                  <a:schemeClr val="dk1"/>
                </a:solidFill>
                <a:ea typeface="Calibri"/>
                <a:cs typeface="Calibri"/>
                <a:sym typeface="Calibri"/>
              </a:rPr>
              <a:t>Produced by the Public Education Team of Oregon OSHA</a:t>
            </a:r>
            <a:endParaRPr lang="en-US" sz="1800" i="1" dirty="0">
              <a:solidFill>
                <a:schemeClr val="dk1"/>
              </a:solidFill>
              <a:ea typeface="Calibri"/>
              <a:cs typeface="Calibri"/>
              <a:sym typeface="Calibri"/>
            </a:endParaRPr>
          </a:p>
          <a:p>
            <a:pPr lvl="0">
              <a:buClr>
                <a:schemeClr val="dk1"/>
              </a:buClr>
              <a:buSzPts val="1100"/>
            </a:pPr>
            <a:endParaRPr lang="en-US" sz="1800" b="1" i="1" dirty="0">
              <a:solidFill>
                <a:schemeClr val="dk1"/>
              </a:solidFill>
              <a:ea typeface="Calibri"/>
              <a:cs typeface="Calibri"/>
              <a:sym typeface="Calibri"/>
            </a:endParaRPr>
          </a:p>
          <a:p>
            <a:pPr lvl="0">
              <a:buClr>
                <a:schemeClr val="dk1"/>
              </a:buClr>
              <a:buSzPts val="1100"/>
            </a:pPr>
            <a:r>
              <a:rPr lang="en-US" sz="1800" b="1" i="1" dirty="0">
                <a:solidFill>
                  <a:schemeClr val="dk1"/>
                </a:solidFill>
                <a:ea typeface="Calibri"/>
                <a:cs typeface="Calibri"/>
                <a:sym typeface="Calibri"/>
              </a:rPr>
              <a:t>Stock media provided by</a:t>
            </a:r>
            <a:r>
              <a:rPr lang="en-US" sz="1800" i="1" dirty="0">
                <a:solidFill>
                  <a:schemeClr val="dk1"/>
                </a:solidFill>
                <a:ea typeface="Calibri"/>
                <a:cs typeface="Calibri"/>
                <a:sym typeface="Calibri"/>
              </a:rPr>
              <a:t>: </a:t>
            </a:r>
            <a:br>
              <a:rPr lang="en-US" sz="1800" i="1" dirty="0">
                <a:solidFill>
                  <a:schemeClr val="dk1"/>
                </a:solidFill>
                <a:ea typeface="Calibri"/>
                <a:cs typeface="Calibri"/>
                <a:sym typeface="Calibri"/>
              </a:rPr>
            </a:br>
            <a:r>
              <a:rPr lang="en-US" sz="1800" dirty="0">
                <a:solidFill>
                  <a:schemeClr val="dk1"/>
                </a:solidFill>
                <a:ea typeface="Calibri"/>
                <a:cs typeface="Calibri"/>
                <a:sym typeface="Calibri"/>
              </a:rPr>
              <a:t>Getty Images Inc., </a:t>
            </a:r>
            <a:r>
              <a:rPr lang="en-US" sz="1800" dirty="0" err="1">
                <a:solidFill>
                  <a:schemeClr val="dk1"/>
                </a:solidFill>
                <a:ea typeface="Calibri"/>
                <a:cs typeface="Calibri"/>
                <a:sym typeface="Calibri"/>
              </a:rPr>
              <a:t>Envato</a:t>
            </a:r>
            <a:r>
              <a:rPr lang="en-US" sz="1800" dirty="0">
                <a:solidFill>
                  <a:schemeClr val="dk1"/>
                </a:solidFill>
                <a:ea typeface="Calibri"/>
                <a:cs typeface="Calibri"/>
                <a:sym typeface="Calibri"/>
              </a:rPr>
              <a:t> Elements</a:t>
            </a:r>
            <a:endParaRPr lang="en-US" sz="2400" dirty="0">
              <a:solidFill>
                <a:schemeClr val="dk1"/>
              </a:solidFill>
              <a:ea typeface="Calibri"/>
              <a:cs typeface="Calibri"/>
              <a:sym typeface="Calibri"/>
            </a:endParaRPr>
          </a:p>
          <a:p>
            <a:endParaRPr lang="en-US" sz="1800" dirty="0">
              <a:latin typeface="+mn-lt"/>
            </a:endParaRPr>
          </a:p>
        </p:txBody>
      </p:sp>
      <p:sp>
        <p:nvSpPr>
          <p:cNvPr id="7" name="Course/module name" descr="Course name: Module name">
            <a:extLst>
              <a:ext uri="{FF2B5EF4-FFF2-40B4-BE49-F238E27FC236}">
                <a16:creationId xmlns:a16="http://schemas.microsoft.com/office/drawing/2014/main" id="{76401F32-718C-486B-935C-5BC875D8FF1C}"/>
              </a:ext>
            </a:extLst>
          </p:cNvPr>
          <p:cNvSpPr txBox="1"/>
          <p:nvPr/>
        </p:nvSpPr>
        <p:spPr>
          <a:xfrm>
            <a:off x="-2" y="5895900"/>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riding safe</a:t>
            </a:r>
          </a:p>
        </p:txBody>
      </p:sp>
      <p:pic>
        <p:nvPicPr>
          <p:cNvPr id="2" name="Picture 1" descr="Module 5">
            <a:extLst>
              <a:ext uri="{FF2B5EF4-FFF2-40B4-BE49-F238E27FC236}">
                <a16:creationId xmlns:a16="http://schemas.microsoft.com/office/drawing/2014/main" id="{D74ED4CD-83EF-0D44-36AE-0F250F96F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pic>
        <p:nvPicPr>
          <p:cNvPr id="4" name="Picture 3">
            <a:extLst>
              <a:ext uri="{FF2B5EF4-FFF2-40B4-BE49-F238E27FC236}">
                <a16:creationId xmlns:a16="http://schemas.microsoft.com/office/drawing/2014/main" id="{FF13A5FE-E5F1-F8E4-CC5B-D69A95BF933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488767" cy="58959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9D0D1-DDB0-FDB0-29D0-F3891CE81C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E220A9-8D5D-1E87-D723-1AF2F4CBB6FA}"/>
              </a:ext>
            </a:extLst>
          </p:cNvPr>
          <p:cNvSpPr>
            <a:spLocks noGrp="1"/>
          </p:cNvSpPr>
          <p:nvPr>
            <p:ph type="title"/>
          </p:nvPr>
        </p:nvSpPr>
        <p:spPr>
          <a:xfrm>
            <a:off x="5723068" y="48126"/>
            <a:ext cx="6185647" cy="887789"/>
          </a:xfrm>
        </p:spPr>
        <p:txBody>
          <a:bodyPr anchor="ctr">
            <a:normAutofit/>
          </a:bodyPr>
          <a:lstStyle/>
          <a:p>
            <a:r>
              <a:rPr lang="en-US" sz="2400" dirty="0">
                <a:latin typeface="+mj-lt"/>
              </a:rPr>
              <a:t>Supplies</a:t>
            </a:r>
          </a:p>
        </p:txBody>
      </p:sp>
      <p:sp>
        <p:nvSpPr>
          <p:cNvPr id="4" name="Text Placeholder">
            <a:extLst>
              <a:ext uri="{FF2B5EF4-FFF2-40B4-BE49-F238E27FC236}">
                <a16:creationId xmlns:a16="http://schemas.microsoft.com/office/drawing/2014/main" id="{96601BE4-D51D-644E-D7CE-1B1016EC2EE4}"/>
              </a:ext>
            </a:extLst>
          </p:cNvPr>
          <p:cNvSpPr>
            <a:spLocks noGrp="1"/>
          </p:cNvSpPr>
          <p:nvPr>
            <p:ph type="body" idx="2"/>
          </p:nvPr>
        </p:nvSpPr>
        <p:spPr>
          <a:xfrm>
            <a:off x="5540188" y="991201"/>
            <a:ext cx="6517528" cy="4929451"/>
          </a:xfrm>
        </p:spPr>
        <p:txBody>
          <a:bodyPr>
            <a:normAutofit fontScale="85000" lnSpcReduction="10000"/>
          </a:bodyPr>
          <a:lstStyle/>
          <a:p>
            <a:pPr marL="0" indent="0">
              <a:lnSpc>
                <a:spcPct val="110000"/>
              </a:lnSpc>
              <a:spcAft>
                <a:spcPts val="600"/>
              </a:spcAft>
            </a:pPr>
            <a:r>
              <a:rPr lang="en-US" sz="1800" dirty="0">
                <a:latin typeface="+mn-lt"/>
              </a:rPr>
              <a:t>Now let’s discuss the supplies you should always carry with you when working with an ATV. </a:t>
            </a:r>
          </a:p>
          <a:p>
            <a:pPr marL="0" indent="0">
              <a:lnSpc>
                <a:spcPct val="110000"/>
              </a:lnSpc>
              <a:spcAft>
                <a:spcPts val="600"/>
              </a:spcAft>
            </a:pPr>
            <a:r>
              <a:rPr lang="en-US" sz="1800" dirty="0">
                <a:latin typeface="+mn-lt"/>
              </a:rPr>
              <a:t>You and your ATV may often be working in remote areas far away from co-workers and resources. Because of that, there are a few supplies that you should have with you in case of an emergency. Always carry: </a:t>
            </a:r>
          </a:p>
          <a:p>
            <a:pPr marL="285750" indent="-285750">
              <a:lnSpc>
                <a:spcPct val="110000"/>
              </a:lnSpc>
              <a:spcAft>
                <a:spcPts val="600"/>
              </a:spcAft>
              <a:buFont typeface="Arial" panose="020B0604020202020204" pitchFamily="34" charset="0"/>
              <a:buChar char="•"/>
            </a:pPr>
            <a:r>
              <a:rPr lang="en-US" sz="1800" b="1" dirty="0">
                <a:latin typeface="+mn-lt"/>
              </a:rPr>
              <a:t>Phone or radio</a:t>
            </a:r>
            <a:r>
              <a:rPr lang="en-US" sz="1800" dirty="0">
                <a:latin typeface="+mn-lt"/>
              </a:rPr>
              <a:t>. If you don’t have either, be sure to let someone know where you will be working and what time you should be back.</a:t>
            </a:r>
          </a:p>
          <a:p>
            <a:pPr marL="285750" indent="-285750">
              <a:lnSpc>
                <a:spcPct val="110000"/>
              </a:lnSpc>
              <a:spcAft>
                <a:spcPts val="600"/>
              </a:spcAft>
              <a:buFont typeface="Arial" panose="020B0604020202020204" pitchFamily="34" charset="0"/>
              <a:buChar char="•"/>
            </a:pPr>
            <a:r>
              <a:rPr lang="en-US" sz="1800" b="1" dirty="0">
                <a:latin typeface="+mn-lt"/>
              </a:rPr>
              <a:t>First aid kit</a:t>
            </a:r>
            <a:r>
              <a:rPr lang="en-US" sz="1800" dirty="0">
                <a:latin typeface="+mn-lt"/>
              </a:rPr>
              <a:t>, whether you are working remotely or close to help. </a:t>
            </a:r>
          </a:p>
          <a:p>
            <a:pPr marL="285750" indent="-285750">
              <a:lnSpc>
                <a:spcPct val="110000"/>
              </a:lnSpc>
              <a:spcAft>
                <a:spcPts val="600"/>
              </a:spcAft>
              <a:buFont typeface="Arial" panose="020B0604020202020204" pitchFamily="34" charset="0"/>
              <a:buChar char="•"/>
            </a:pPr>
            <a:r>
              <a:rPr lang="en-US" sz="1800" b="1" dirty="0">
                <a:latin typeface="+mn-lt"/>
              </a:rPr>
              <a:t>Water</a:t>
            </a:r>
            <a:r>
              <a:rPr lang="en-US" sz="1800" dirty="0">
                <a:latin typeface="+mn-lt"/>
              </a:rPr>
              <a:t>. Even if you think you will only be gone a short while, things happen. The ATV could break down, you could become stuck, or you could become injured and unable to ride.</a:t>
            </a:r>
          </a:p>
          <a:p>
            <a:pPr marL="285750" indent="-285750">
              <a:lnSpc>
                <a:spcPct val="110000"/>
              </a:lnSpc>
              <a:spcAft>
                <a:spcPts val="600"/>
              </a:spcAft>
              <a:buFont typeface="Arial" panose="020B0604020202020204" pitchFamily="34" charset="0"/>
              <a:buChar char="•"/>
            </a:pPr>
            <a:r>
              <a:rPr lang="en-US" sz="1800" b="1" dirty="0">
                <a:latin typeface="+mn-lt"/>
              </a:rPr>
              <a:t>Sunscreen</a:t>
            </a:r>
            <a:r>
              <a:rPr lang="en-US" sz="1800" dirty="0">
                <a:latin typeface="+mn-lt"/>
              </a:rPr>
              <a:t>, to protect you from the harmful effects of long exposure to the sun.</a:t>
            </a:r>
          </a:p>
        </p:txBody>
      </p:sp>
      <p:sp>
        <p:nvSpPr>
          <p:cNvPr id="9" name="Course/Module Name" descr="Course name: Module name">
            <a:extLst>
              <a:ext uri="{FF2B5EF4-FFF2-40B4-BE49-F238E27FC236}">
                <a16:creationId xmlns:a16="http://schemas.microsoft.com/office/drawing/2014/main" id="{FAC9BA7C-E929-6422-558C-4F08CC350DD1}"/>
              </a:ext>
            </a:extLst>
          </p:cNvPr>
          <p:cNvSpPr txBox="1"/>
          <p:nvPr/>
        </p:nvSpPr>
        <p:spPr>
          <a:xfrm>
            <a:off x="0" y="5894218"/>
            <a:ext cx="12192000" cy="954067"/>
          </a:xfrm>
          <a:prstGeom prst="rect">
            <a:avLst/>
          </a:prstGeom>
          <a:solidFill>
            <a:srgbClr val="365E5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ATV SAFETY: </a:t>
            </a:r>
          </a:p>
          <a:p>
            <a:pPr marL="0" marR="0" lvl="0" indent="0" algn="l" rtl="0">
              <a:lnSpc>
                <a:spcPct val="100000"/>
              </a:lnSpc>
              <a:spcBef>
                <a:spcPts val="0"/>
              </a:spcBef>
              <a:spcAft>
                <a:spcPts val="0"/>
              </a:spcAft>
              <a:buClr>
                <a:srgbClr val="000000"/>
              </a:buClr>
              <a:buSzPts val="2800"/>
              <a:buFont typeface="Arial"/>
              <a:buNone/>
            </a:pPr>
            <a:r>
              <a:rPr lang="en-US" sz="2800" b="1" i="1" dirty="0">
                <a:solidFill>
                  <a:schemeClr val="lt1"/>
                </a:solidFill>
                <a:latin typeface="Verdana"/>
                <a:ea typeface="Verdana"/>
                <a:cs typeface="Verdana"/>
                <a:sym typeface="Verdana"/>
              </a:rPr>
              <a:t>introduction</a:t>
            </a:r>
          </a:p>
        </p:txBody>
      </p:sp>
      <p:pic>
        <p:nvPicPr>
          <p:cNvPr id="3" name="Picture 2" descr="Module 1">
            <a:extLst>
              <a:ext uri="{FF2B5EF4-FFF2-40B4-BE49-F238E27FC236}">
                <a16:creationId xmlns:a16="http://schemas.microsoft.com/office/drawing/2014/main" id="{367DDA39-0519-F51E-77D3-32FA44FC7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pic>
        <p:nvPicPr>
          <p:cNvPr id="7" name="Picture 6" descr="Image shows supplies: bottled water, radio, phone, sunscreen, first aid kit.">
            <a:extLst>
              <a:ext uri="{FF2B5EF4-FFF2-40B4-BE49-F238E27FC236}">
                <a16:creationId xmlns:a16="http://schemas.microsoft.com/office/drawing/2014/main" id="{7E2FFC80-D674-BCCA-4A84-CFF5AC69BCF4}"/>
              </a:ext>
            </a:extLst>
          </p:cNvPr>
          <p:cNvPicPr>
            <a:picLocks noChangeAspect="1"/>
          </p:cNvPicPr>
          <p:nvPr/>
        </p:nvPicPr>
        <p:blipFill>
          <a:blip r:embed="rId4"/>
          <a:stretch>
            <a:fillRect/>
          </a:stretch>
        </p:blipFill>
        <p:spPr>
          <a:xfrm>
            <a:off x="0" y="22726"/>
            <a:ext cx="5452003" cy="5856409"/>
          </a:xfrm>
          <a:prstGeom prst="rect">
            <a:avLst/>
          </a:prstGeom>
        </p:spPr>
      </p:pic>
    </p:spTree>
    <p:extLst>
      <p:ext uri="{BB962C8B-B14F-4D97-AF65-F5344CB8AC3E}">
        <p14:creationId xmlns:p14="http://schemas.microsoft.com/office/powerpoint/2010/main" val="80721941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09b73270-2993-4076-be47-9c78f42a1e84}" enabled="1" method="Privileged" siteId="{aa3f6932-fa7c-47b4-a0ce-a598cad161cf}" contentBits="0" removed="0"/>
</clbl:labelList>
</file>

<file path=docProps/app.xml><?xml version="1.0" encoding="utf-8"?>
<Properties xmlns="http://schemas.openxmlformats.org/officeDocument/2006/extended-properties" xmlns:vt="http://schemas.openxmlformats.org/officeDocument/2006/docPropsVTypes">
  <TotalTime>7286</TotalTime>
  <Words>6556</Words>
  <Application>Microsoft Office PowerPoint</Application>
  <PresentationFormat>Widescreen</PresentationFormat>
  <Paragraphs>734</Paragraphs>
  <Slides>86</Slides>
  <Notes>86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86</vt:i4>
      </vt:variant>
    </vt:vector>
  </HeadingPairs>
  <TitlesOfParts>
    <vt:vector size="90" baseType="lpstr">
      <vt:lpstr>Arial</vt:lpstr>
      <vt:lpstr>Calibri</vt:lpstr>
      <vt:lpstr>Verdana</vt:lpstr>
      <vt:lpstr>Office Theme</vt:lpstr>
      <vt:lpstr>ATV SAFETY</vt:lpstr>
      <vt:lpstr>Disclaimer</vt:lpstr>
      <vt:lpstr>Course Goals</vt:lpstr>
      <vt:lpstr>PowerPoint Presentation</vt:lpstr>
      <vt:lpstr>Personal Protective Equipment (PPE)</vt:lpstr>
      <vt:lpstr>PPE (continued)</vt:lpstr>
      <vt:lpstr>One Safe Rider</vt:lpstr>
      <vt:lpstr>PPE Overview</vt:lpstr>
      <vt:lpstr>Supplies</vt:lpstr>
      <vt:lpstr>Overview</vt:lpstr>
      <vt:lpstr>PowerPoint Presentation</vt:lpstr>
      <vt:lpstr>Welcome to Module 2</vt:lpstr>
      <vt:lpstr>Instrument Panel</vt:lpstr>
      <vt:lpstr>Controls</vt:lpstr>
      <vt:lpstr>Controls (continued)</vt:lpstr>
      <vt:lpstr>Pre-Ride Inspection</vt:lpstr>
      <vt:lpstr>PowerPoint Presentation</vt:lpstr>
      <vt:lpstr>Pre-Ride Inspection Importance</vt:lpstr>
      <vt:lpstr>Fitting the Rider to the ATV</vt:lpstr>
      <vt:lpstr>Brake Reach</vt:lpstr>
      <vt:lpstr>Leg Length</vt:lpstr>
      <vt:lpstr>Grip Reach</vt:lpstr>
      <vt:lpstr>Turning Reach</vt:lpstr>
      <vt:lpstr>Starting the ATV</vt:lpstr>
      <vt:lpstr>PowerPoint Presentation</vt:lpstr>
      <vt:lpstr>Overview</vt:lpstr>
      <vt:lpstr>PowerPoint Presentation</vt:lpstr>
      <vt:lpstr>Welcome to Module 3</vt:lpstr>
      <vt:lpstr>ATV’s Center of Gravity</vt:lpstr>
      <vt:lpstr>Adding Weight</vt:lpstr>
      <vt:lpstr>Riding on Slopes</vt:lpstr>
      <vt:lpstr>Riding on Side-hills</vt:lpstr>
      <vt:lpstr>Riding around Curves</vt:lpstr>
      <vt:lpstr>Riding Downhill</vt:lpstr>
      <vt:lpstr>PowerPoint Presentation</vt:lpstr>
      <vt:lpstr>Riding Uphill</vt:lpstr>
      <vt:lpstr>PowerPoint Presentation</vt:lpstr>
      <vt:lpstr>Steep Uphill Slopes</vt:lpstr>
      <vt:lpstr>Option for Steep Slopes</vt:lpstr>
      <vt:lpstr>Side-hills</vt:lpstr>
      <vt:lpstr>PowerPoint Presentation</vt:lpstr>
      <vt:lpstr>What if I Start to Tip on a Side-hill?</vt:lpstr>
      <vt:lpstr>Turning Curves</vt:lpstr>
      <vt:lpstr>PowerPoint Presentation</vt:lpstr>
      <vt:lpstr>What if I Start to Tip while Turning?</vt:lpstr>
      <vt:lpstr>Overview</vt:lpstr>
      <vt:lpstr>PowerPoint Presentation</vt:lpstr>
      <vt:lpstr>Welcome to Module 4</vt:lpstr>
      <vt:lpstr>Crossing Water</vt:lpstr>
      <vt:lpstr>Traveling on Roads</vt:lpstr>
      <vt:lpstr>Traveling on Roads (continued)</vt:lpstr>
      <vt:lpstr>PowerPoint Presentation</vt:lpstr>
      <vt:lpstr>Traveling on Roads (continued)</vt:lpstr>
      <vt:lpstr>Carrying Loads</vt:lpstr>
      <vt:lpstr>Carrying Loads (continued)</vt:lpstr>
      <vt:lpstr>Towing</vt:lpstr>
      <vt:lpstr>PowerPoint Presentation</vt:lpstr>
      <vt:lpstr>Transporting Liquids</vt:lpstr>
      <vt:lpstr>Parking and Backing Up</vt:lpstr>
      <vt:lpstr>PowerPoint Presentation</vt:lpstr>
      <vt:lpstr>Loading and Unloading</vt:lpstr>
      <vt:lpstr>Loading and Unloading (continued)</vt:lpstr>
      <vt:lpstr>Loading/Unloading Best Practices</vt:lpstr>
      <vt:lpstr>Overview</vt:lpstr>
      <vt:lpstr>PowerPoint Presentation</vt:lpstr>
      <vt:lpstr>Welcome to Module 5</vt:lpstr>
      <vt:lpstr>Safety Reminders</vt:lpstr>
      <vt:lpstr>Safety Reminders (continued)</vt:lpstr>
      <vt:lpstr>Farm Utility Vehicles </vt:lpstr>
      <vt:lpstr>Farm Utility Vehicles (continued) </vt:lpstr>
      <vt:lpstr>Employee Role </vt:lpstr>
      <vt:lpstr>Supervisor Role </vt:lpstr>
      <vt:lpstr>Supervisor Role (continued) </vt:lpstr>
      <vt:lpstr>Course Summary</vt:lpstr>
      <vt:lpstr> ATV Safety - Quiz</vt:lpstr>
      <vt:lpstr> ATV Safety - Quiz</vt:lpstr>
      <vt:lpstr> ATV Safety - Quiz</vt:lpstr>
      <vt:lpstr> ATV Safety - Quiz</vt:lpstr>
      <vt:lpstr> ATV Safety - Quiz</vt:lpstr>
      <vt:lpstr> ATV Safety - Quiz</vt:lpstr>
      <vt:lpstr> ATV Safety - Quiz</vt:lpstr>
      <vt:lpstr> ATV Safety - Quiz</vt:lpstr>
      <vt:lpstr> Hazard Identification – Quiz Answers</vt:lpstr>
      <vt:lpstr>Where to Go From Here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213</cp:revision>
  <dcterms:created xsi:type="dcterms:W3CDTF">2018-12-06T15:15:36Z</dcterms:created>
  <dcterms:modified xsi:type="dcterms:W3CDTF">2026-03-06T18:06:26Z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2025-01-02T17:03:17Z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71e10adf-a054-4605-a820-ab54f0fb9cb9</vt:lpwstr>
  </property>
  <property fmtid="{D5CDD505-2E9C-101B-9397-08002B2CF9AE}" pid="8" name="MSIP_Label_09b73270-2993-4076-be47-9c78f42a1e84_ContentBits">
    <vt:lpwstr>0</vt:lpwstr>
  </property>
</Properties>
</file>