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8"/>
  </p:notesMasterIdLst>
  <p:sldIdLst>
    <p:sldId id="256" r:id="rId2"/>
    <p:sldId id="390" r:id="rId3"/>
    <p:sldId id="397" r:id="rId4"/>
    <p:sldId id="259" r:id="rId5"/>
    <p:sldId id="398" r:id="rId6"/>
    <p:sldId id="399" r:id="rId7"/>
    <p:sldId id="400" r:id="rId8"/>
    <p:sldId id="401" r:id="rId9"/>
    <p:sldId id="402" r:id="rId10"/>
    <p:sldId id="403" r:id="rId11"/>
    <p:sldId id="395" r:id="rId12"/>
    <p:sldId id="404" r:id="rId13"/>
    <p:sldId id="405" r:id="rId14"/>
    <p:sldId id="406" r:id="rId15"/>
    <p:sldId id="407" r:id="rId16"/>
    <p:sldId id="408" r:id="rId17"/>
    <p:sldId id="409" r:id="rId18"/>
    <p:sldId id="410" r:id="rId19"/>
    <p:sldId id="411" r:id="rId20"/>
    <p:sldId id="412" r:id="rId21"/>
    <p:sldId id="413" r:id="rId22"/>
    <p:sldId id="414" r:id="rId23"/>
    <p:sldId id="415" r:id="rId24"/>
    <p:sldId id="416" r:id="rId25"/>
    <p:sldId id="418" r:id="rId26"/>
    <p:sldId id="417" r:id="rId27"/>
    <p:sldId id="396" r:id="rId28"/>
    <p:sldId id="420" r:id="rId29"/>
    <p:sldId id="424" r:id="rId30"/>
    <p:sldId id="425" r:id="rId31"/>
    <p:sldId id="426" r:id="rId32"/>
    <p:sldId id="427" r:id="rId33"/>
    <p:sldId id="428" r:id="rId34"/>
    <p:sldId id="429" r:id="rId35"/>
    <p:sldId id="430" r:id="rId36"/>
    <p:sldId id="431" r:id="rId37"/>
    <p:sldId id="432" r:id="rId38"/>
    <p:sldId id="433" r:id="rId39"/>
    <p:sldId id="434" r:id="rId40"/>
    <p:sldId id="435" r:id="rId41"/>
    <p:sldId id="436" r:id="rId42"/>
    <p:sldId id="437" r:id="rId43"/>
    <p:sldId id="438" r:id="rId44"/>
    <p:sldId id="441" r:id="rId45"/>
    <p:sldId id="440" r:id="rId46"/>
    <p:sldId id="439" r:id="rId47"/>
    <p:sldId id="419" r:id="rId48"/>
    <p:sldId id="421" r:id="rId49"/>
    <p:sldId id="442" r:id="rId50"/>
    <p:sldId id="443" r:id="rId51"/>
    <p:sldId id="444" r:id="rId52"/>
    <p:sldId id="447" r:id="rId53"/>
    <p:sldId id="445" r:id="rId54"/>
    <p:sldId id="446" r:id="rId55"/>
    <p:sldId id="448" r:id="rId56"/>
    <p:sldId id="449" r:id="rId57"/>
    <p:sldId id="451" r:id="rId58"/>
    <p:sldId id="450" r:id="rId59"/>
    <p:sldId id="452" r:id="rId60"/>
    <p:sldId id="453" r:id="rId61"/>
    <p:sldId id="455" r:id="rId62"/>
    <p:sldId id="456" r:id="rId63"/>
    <p:sldId id="457" r:id="rId64"/>
    <p:sldId id="458" r:id="rId65"/>
    <p:sldId id="422" r:id="rId66"/>
    <p:sldId id="423" r:id="rId67"/>
    <p:sldId id="459" r:id="rId68"/>
    <p:sldId id="460" r:id="rId69"/>
    <p:sldId id="461" r:id="rId70"/>
    <p:sldId id="462" r:id="rId71"/>
    <p:sldId id="463" r:id="rId72"/>
    <p:sldId id="464" r:id="rId73"/>
    <p:sldId id="465" r:id="rId74"/>
    <p:sldId id="466" r:id="rId75"/>
    <p:sldId id="309" r:id="rId76"/>
    <p:sldId id="467" r:id="rId77"/>
    <p:sldId id="468" r:id="rId78"/>
    <p:sldId id="469" r:id="rId79"/>
    <p:sldId id="470" r:id="rId80"/>
    <p:sldId id="471" r:id="rId81"/>
    <p:sldId id="472" r:id="rId82"/>
    <p:sldId id="473" r:id="rId83"/>
    <p:sldId id="394" r:id="rId84"/>
    <p:sldId id="315" r:id="rId85"/>
    <p:sldId id="318" r:id="rId86"/>
    <p:sldId id="316" r:id="rId8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Module 1" id="{FBFE1C05-D2A4-4F72-B95A-5E4B161BBFB6}">
          <p14:sldIdLst>
            <p14:sldId id="256"/>
            <p14:sldId id="390"/>
            <p14:sldId id="397"/>
            <p14:sldId id="259"/>
            <p14:sldId id="398"/>
            <p14:sldId id="399"/>
            <p14:sldId id="400"/>
            <p14:sldId id="401"/>
            <p14:sldId id="402"/>
            <p14:sldId id="403"/>
          </p14:sldIdLst>
        </p14:section>
        <p14:section name="Module 2" id="{FA5ACC67-492E-4369-9A53-9E67B26D520E}">
          <p14:sldIdLst>
            <p14:sldId id="395"/>
            <p14:sldId id="404"/>
            <p14:sldId id="405"/>
            <p14:sldId id="406"/>
            <p14:sldId id="407"/>
            <p14:sldId id="408"/>
            <p14:sldId id="409"/>
            <p14:sldId id="410"/>
            <p14:sldId id="411"/>
            <p14:sldId id="412"/>
            <p14:sldId id="413"/>
            <p14:sldId id="414"/>
            <p14:sldId id="415"/>
            <p14:sldId id="416"/>
            <p14:sldId id="418"/>
            <p14:sldId id="417"/>
          </p14:sldIdLst>
        </p14:section>
        <p14:section name="Module 3" id="{7FC3304C-6A80-4A07-93B0-6AFA219AE1DE}">
          <p14:sldIdLst>
            <p14:sldId id="396"/>
            <p14:sldId id="420"/>
            <p14:sldId id="424"/>
            <p14:sldId id="425"/>
            <p14:sldId id="426"/>
            <p14:sldId id="427"/>
            <p14:sldId id="428"/>
            <p14:sldId id="429"/>
            <p14:sldId id="430"/>
            <p14:sldId id="431"/>
            <p14:sldId id="432"/>
            <p14:sldId id="433"/>
            <p14:sldId id="434"/>
            <p14:sldId id="435"/>
            <p14:sldId id="436"/>
            <p14:sldId id="437"/>
            <p14:sldId id="438"/>
            <p14:sldId id="441"/>
            <p14:sldId id="440"/>
            <p14:sldId id="439"/>
          </p14:sldIdLst>
        </p14:section>
        <p14:section name="Module 4" id="{B3904702-C81F-441D-8160-D0379E780BAF}">
          <p14:sldIdLst>
            <p14:sldId id="419"/>
            <p14:sldId id="421"/>
            <p14:sldId id="442"/>
            <p14:sldId id="443"/>
            <p14:sldId id="444"/>
            <p14:sldId id="447"/>
            <p14:sldId id="445"/>
            <p14:sldId id="446"/>
            <p14:sldId id="448"/>
            <p14:sldId id="449"/>
            <p14:sldId id="451"/>
            <p14:sldId id="450"/>
            <p14:sldId id="452"/>
            <p14:sldId id="453"/>
            <p14:sldId id="455"/>
            <p14:sldId id="456"/>
            <p14:sldId id="457"/>
            <p14:sldId id="458"/>
          </p14:sldIdLst>
        </p14:section>
        <p14:section name="Module 5" id="{2D51A3F8-CA68-4DFD-AC51-1B11DF07F54E}">
          <p14:sldIdLst>
            <p14:sldId id="422"/>
            <p14:sldId id="423"/>
            <p14:sldId id="459"/>
            <p14:sldId id="460"/>
            <p14:sldId id="461"/>
            <p14:sldId id="462"/>
            <p14:sldId id="463"/>
            <p14:sldId id="464"/>
            <p14:sldId id="465"/>
            <p14:sldId id="466"/>
            <p14:sldId id="309"/>
            <p14:sldId id="467"/>
            <p14:sldId id="468"/>
            <p14:sldId id="469"/>
            <p14:sldId id="470"/>
            <p14:sldId id="471"/>
            <p14:sldId id="472"/>
            <p14:sldId id="473"/>
            <p14:sldId id="394"/>
            <p14:sldId id="315"/>
            <p14:sldId id="318"/>
            <p14:sldId id="31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9" roundtripDataSignature="AMtx7mhcinHJO4xHeFPu+6163RVrGzjWu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5E5C"/>
    <a:srgbClr val="989800"/>
    <a:srgbClr val="AB9E3E"/>
    <a:srgbClr val="FDFEFE"/>
    <a:srgbClr val="292929"/>
    <a:srgbClr val="08523C"/>
    <a:srgbClr val="F9EBDF"/>
    <a:srgbClr val="D2572A"/>
    <a:srgbClr val="5F557D"/>
    <a:srgbClr val="332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54" autoAdjust="0"/>
    <p:restoredTop sz="86441" autoAdjust="0"/>
  </p:normalViewPr>
  <p:slideViewPr>
    <p:cSldViewPr snapToGrid="0">
      <p:cViewPr varScale="1">
        <p:scale>
          <a:sx n="92" d="100"/>
          <a:sy n="92" d="100"/>
        </p:scale>
        <p:origin x="102" y="16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087AA-B15F-4289-DD7A-FD4EE3AC0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C6446-CDBD-7ED6-A589-2DF8FD67E8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1A267D-C191-C369-5C06-4290D8E4D3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A03980-B741-1381-9FDF-CC5DDC154A6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8414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2800621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4AA75-FEEF-3E75-6280-B419841DF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E22C47-8011-990C-431F-61E068F97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8A6B4E-224F-AA6C-C775-A08C222811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7E96A8-83BA-6C61-0743-1D992177BA72}"/>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3294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E88EA-2C6B-A4A0-9B3F-4CC4DE12B0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9F16F1-849C-CF66-FF58-C5598CD39E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B768D4-812B-5A88-3C48-35DB5ECEAF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E5A917-7A8F-F082-2E52-873F69556851}"/>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096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481E5-3C79-5BF8-8707-819C2A9DEB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870AC-E2CB-E07D-A407-0B228D311C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DBADA-1344-15BC-C76C-635775558C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B9D335-7189-7453-DA77-6219BAF5216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370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06005-EC12-431C-DC5C-1D70B34A5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17803-089B-A1A1-99DE-EC64A70BF5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059EDC-157D-3D27-EDEB-C8D794AFCA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F5401F-D038-CDD5-8D2E-DF88A27632F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4366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3CAE0-E369-F25E-34CC-48B015E16A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AB12D-E9EA-4325-E00E-05498A26C2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4101C-E91A-7BFA-C27C-D1D4240D43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DAF91D-2B33-0069-42D1-DC77D082A50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4575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AA1FA39C-431F-7300-A877-5DFF12AD0F14}"/>
            </a:ext>
          </a:extLst>
        </p:cNvPr>
        <p:cNvGrpSpPr/>
        <p:nvPr/>
      </p:nvGrpSpPr>
      <p:grpSpPr>
        <a:xfrm>
          <a:off x="0" y="0"/>
          <a:ext cx="0" cy="0"/>
          <a:chOff x="0" y="0"/>
          <a:chExt cx="0" cy="0"/>
        </a:xfrm>
      </p:grpSpPr>
      <p:sp>
        <p:nvSpPr>
          <p:cNvPr id="116" name="Google Shape;116;p4:notes">
            <a:extLst>
              <a:ext uri="{FF2B5EF4-FFF2-40B4-BE49-F238E27FC236}">
                <a16:creationId xmlns:a16="http://schemas.microsoft.com/office/drawing/2014/main" id="{2259F857-12DE-E367-6A2C-3257151EEA0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a:extLst>
              <a:ext uri="{FF2B5EF4-FFF2-40B4-BE49-F238E27FC236}">
                <a16:creationId xmlns:a16="http://schemas.microsoft.com/office/drawing/2014/main" id="{C8752661-9879-4B5C-9BC2-145585E3C49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Text Font/Size Arial 40; modify as needed.</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a:extLst>
              <a:ext uri="{FF2B5EF4-FFF2-40B4-BE49-F238E27FC236}">
                <a16:creationId xmlns:a16="http://schemas.microsoft.com/office/drawing/2014/main" id="{8DC6EBC8-DA02-66A2-226E-0124116CC66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455322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BBC35-6DF9-1193-8396-8294A77CC6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7C8691-9FCD-04E4-9264-4BC5B7DC96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B1EFBE-9128-E59A-5396-1C4CE185EA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9D9AEC-B75C-A4A3-DECC-68AB22193066}"/>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5364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B5F51-F2CF-7530-2D0B-C6FDAB1F1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E9A5D-040B-2C52-AC8B-009067F967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3EF95F-3C3C-E973-FC4B-D193DE8E59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0C8EA9-2DF0-2AD1-8479-3AA5C93CF615}"/>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9063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2482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C372C-383E-3BEC-FE15-DDEA72FF48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07E9DC-DB34-A70E-0726-0C0FAD3CA1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9EF06E-8B53-26D7-43CF-23D6045014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D73FFE-A499-48B7-FA10-D9D51C9F00E1}"/>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7870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7D4AD-4DC3-E44A-A8E7-534134D6C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3F93AB-9F76-5866-8078-BF429CE3A0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D1BFA0-2325-F686-58BF-607868E264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E16625-442A-FB9C-6BF4-062B68E56361}"/>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2054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06A54-1E41-7346-659F-9B6786BBEE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5C9A3-6A18-FF4F-2298-C177F34075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A08A53-3C55-2C37-FB38-62B6810BE1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67BD44-15B7-F669-48B6-B57AE1354274}"/>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7674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2178E-B0B8-852C-71C6-4AF7716643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8E453-904B-A4FF-9D3C-952E003361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D8B37A-7129-69F3-8B4F-7BB245E32B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C5DC86-C384-A1E8-6CDA-DABBA509C6C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7233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9FF53-B33A-CE1B-3707-D19C033B5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7B8968-FF84-4D11-E96D-64D6882681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F87238-9DCB-4BC2-D2D3-7928C67CC5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50DA16-6891-F3DB-914F-352C4A4C522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7475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453F20D9-684F-26FF-14AB-E9F41739CA21}"/>
            </a:ext>
          </a:extLst>
        </p:cNvPr>
        <p:cNvGrpSpPr/>
        <p:nvPr/>
      </p:nvGrpSpPr>
      <p:grpSpPr>
        <a:xfrm>
          <a:off x="0" y="0"/>
          <a:ext cx="0" cy="0"/>
          <a:chOff x="0" y="0"/>
          <a:chExt cx="0" cy="0"/>
        </a:xfrm>
      </p:grpSpPr>
      <p:sp>
        <p:nvSpPr>
          <p:cNvPr id="116" name="Google Shape;116;p4:notes">
            <a:extLst>
              <a:ext uri="{FF2B5EF4-FFF2-40B4-BE49-F238E27FC236}">
                <a16:creationId xmlns:a16="http://schemas.microsoft.com/office/drawing/2014/main" id="{4B85E2B1-A5F1-5B00-9000-F7735179BA4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a:extLst>
              <a:ext uri="{FF2B5EF4-FFF2-40B4-BE49-F238E27FC236}">
                <a16:creationId xmlns:a16="http://schemas.microsoft.com/office/drawing/2014/main" id="{5861FD5A-E538-03CD-7633-F3F5533D1E7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Text Font/Size Arial 40; modify as needed.</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a:extLst>
              <a:ext uri="{FF2B5EF4-FFF2-40B4-BE49-F238E27FC236}">
                <a16:creationId xmlns:a16="http://schemas.microsoft.com/office/drawing/2014/main" id="{C966350A-28D9-D674-0886-75121212BF6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3783363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84DEE-3CAF-85E7-05B7-9E5D2DCF4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A035AA-BCD7-A0C4-5820-E7AA4C3A73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C03459-3656-E44C-CC1C-5A6EC43792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1958F4-66B6-DA9B-7102-952EBF8F84F6}"/>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4706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8A5509CF-0D07-D931-84A4-3CDA70ADACBC}"/>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7D2B4BF8-5036-63EB-E706-557C6EF37D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a:extLst>
              <a:ext uri="{FF2B5EF4-FFF2-40B4-BE49-F238E27FC236}">
                <a16:creationId xmlns:a16="http://schemas.microsoft.com/office/drawing/2014/main" id="{CC2DF42F-55B9-E53E-4793-A3F442A9609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a:extLst>
              <a:ext uri="{FF2B5EF4-FFF2-40B4-BE49-F238E27FC236}">
                <a16:creationId xmlns:a16="http://schemas.microsoft.com/office/drawing/2014/main" id="{544D247D-38DF-CDE6-11E3-6D9EC5E02C6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2562532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41703-20CA-0D63-EC45-A07BA3003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5605BE-F9E4-7F90-70E0-CE36C3F2A4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400E07-BBA8-D3A2-DFBB-BCC5EF3F85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CB08D2-8B34-2CEB-E854-0E99AAF40414}"/>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3760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ED832-1360-0B3A-3142-DFFC87A9A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92D19A-5349-3A17-627D-69C4D1EA84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B3F777-1E1E-A502-ACAD-599D6657FC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CAD60D-690B-77F3-B7AD-C9BD6EE24712}"/>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4382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87B32-D03F-CF96-3A1D-95E6AE245E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F52D0-8C64-C810-B013-AB5C1F90AD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F9E97-E6D7-4343-D5DF-35F38B6793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3B4D4C-A2AC-D543-B353-411FE4DCB4F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7479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7FBB5-2E01-7F46-CF52-C6F79F2BB9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D47F13-57FC-0DEB-0A63-E8C5DE51F5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CB904-CF3F-8199-2831-4E8FD75766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E15B43-590C-8761-2E37-CA0DF238C8EF}"/>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1401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823D2-BB40-6C26-0102-424A496AFB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284D5-3592-FB3F-6D58-FD09889B8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76F457-EC4A-9C6B-C4CF-2E8C62C7BE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C250F5-F54B-2A4F-403C-A4F070EEFE97}"/>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3336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5C2D0-7A2F-61F6-4A65-78C3C45B36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7A1B2B-62D7-E377-81E0-AE29D3DAA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3BD17-D1F5-B59B-CE68-0AFA752B18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932A0B-1D01-AB07-AE2E-342A9DDA573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0448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9B212-9FF2-E012-3016-A963FD914C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99A06-D0DA-C70D-D696-739E7BAD2A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BBE97-C9EC-2FAD-A020-96327CC8DA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EA6107-67DE-8AA1-9BC4-5A6DF1742C61}"/>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6987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3127C-9403-FF7A-B57F-9138A8476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913CA5-3185-2A33-2894-74F89E1225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95466A-83E4-32C6-D47C-2E9B70420D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9B2CCC-449A-BA55-A120-2C63A2F0DB9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6275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EB47ED43-9BC3-9457-9319-55194EE8C2FC}"/>
            </a:ext>
          </a:extLst>
        </p:cNvPr>
        <p:cNvGrpSpPr/>
        <p:nvPr/>
      </p:nvGrpSpPr>
      <p:grpSpPr>
        <a:xfrm>
          <a:off x="0" y="0"/>
          <a:ext cx="0" cy="0"/>
          <a:chOff x="0" y="0"/>
          <a:chExt cx="0" cy="0"/>
        </a:xfrm>
      </p:grpSpPr>
      <p:sp>
        <p:nvSpPr>
          <p:cNvPr id="116" name="Google Shape;116;p4:notes">
            <a:extLst>
              <a:ext uri="{FF2B5EF4-FFF2-40B4-BE49-F238E27FC236}">
                <a16:creationId xmlns:a16="http://schemas.microsoft.com/office/drawing/2014/main" id="{6CCF6555-E55A-B593-1882-0632876D75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a:extLst>
              <a:ext uri="{FF2B5EF4-FFF2-40B4-BE49-F238E27FC236}">
                <a16:creationId xmlns:a16="http://schemas.microsoft.com/office/drawing/2014/main" id="{87EB1A7F-6A6A-463C-7B1D-FD610DE7F20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Text Font/Size Arial 40; modify as needed.</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a:extLst>
              <a:ext uri="{FF2B5EF4-FFF2-40B4-BE49-F238E27FC236}">
                <a16:creationId xmlns:a16="http://schemas.microsoft.com/office/drawing/2014/main" id="{42044BEF-A542-622C-641C-9D1FE864F25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2402292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8C761-FBA7-C09E-5274-F09A34D5FF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9CEF0-22F3-56C3-B107-C7AA3127BF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83931-E50E-7EF4-C39A-7F5B884C24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F63D93-EFB7-1119-1245-D8F9BF43E909}"/>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24361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F99DF5F8-D2AB-D9CB-24BB-A9628C3D1901}"/>
            </a:ext>
          </a:extLst>
        </p:cNvPr>
        <p:cNvGrpSpPr/>
        <p:nvPr/>
      </p:nvGrpSpPr>
      <p:grpSpPr>
        <a:xfrm>
          <a:off x="0" y="0"/>
          <a:ext cx="0" cy="0"/>
          <a:chOff x="0" y="0"/>
          <a:chExt cx="0" cy="0"/>
        </a:xfrm>
      </p:grpSpPr>
      <p:sp>
        <p:nvSpPr>
          <p:cNvPr id="116" name="Google Shape;116;p4:notes">
            <a:extLst>
              <a:ext uri="{FF2B5EF4-FFF2-40B4-BE49-F238E27FC236}">
                <a16:creationId xmlns:a16="http://schemas.microsoft.com/office/drawing/2014/main" id="{70AB47A9-FF05-329C-646C-B77D974FA77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a:extLst>
              <a:ext uri="{FF2B5EF4-FFF2-40B4-BE49-F238E27FC236}">
                <a16:creationId xmlns:a16="http://schemas.microsoft.com/office/drawing/2014/main" id="{08A97172-D166-50B3-2E05-A62FD44ED61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Text Font/Size Arial 40; modify as needed.</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a:extLst>
              <a:ext uri="{FF2B5EF4-FFF2-40B4-BE49-F238E27FC236}">
                <a16:creationId xmlns:a16="http://schemas.microsoft.com/office/drawing/2014/main" id="{50B8DC76-45FB-62B8-E1AB-CDA58613FB2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21340549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0E220-550A-E407-BB14-BAFAB504D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F75777-6108-E60D-BAB2-F48C078D5D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5EF31-9008-FBBC-41C8-23521EA1A1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B2C07D-8D39-388A-48B3-AA4338468D7A}"/>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8108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AE76A-427F-317F-F669-365FE175A8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7B364F-6677-3D4D-DF63-FAAE7E0F27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2ABE58-D0A0-272D-61C4-979A4CD4DB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1AEFA9-CF6C-71C7-4969-CD2B93B4FEB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7767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Text Font/Size Arial 40; modify as needed.</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E8258-DC48-89AF-1067-7A4B391C8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4E218-B844-403E-21C2-C065002E12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17F6C9-0D0E-33C5-9D8A-A9EC45CA39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5B532C-9D5E-4CEA-2E06-A451D50EE41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89938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D24289B7-2283-5ABB-CCCB-D70CFA2DCCFF}"/>
            </a:ext>
          </a:extLst>
        </p:cNvPr>
        <p:cNvGrpSpPr/>
        <p:nvPr/>
      </p:nvGrpSpPr>
      <p:grpSpPr>
        <a:xfrm>
          <a:off x="0" y="0"/>
          <a:ext cx="0" cy="0"/>
          <a:chOff x="0" y="0"/>
          <a:chExt cx="0" cy="0"/>
        </a:xfrm>
      </p:grpSpPr>
      <p:sp>
        <p:nvSpPr>
          <p:cNvPr id="116" name="Google Shape;116;p4:notes">
            <a:extLst>
              <a:ext uri="{FF2B5EF4-FFF2-40B4-BE49-F238E27FC236}">
                <a16:creationId xmlns:a16="http://schemas.microsoft.com/office/drawing/2014/main" id="{6A79A6B8-8F97-5D32-F93A-4541B037C82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a:extLst>
              <a:ext uri="{FF2B5EF4-FFF2-40B4-BE49-F238E27FC236}">
                <a16:creationId xmlns:a16="http://schemas.microsoft.com/office/drawing/2014/main" id="{97CFFDB7-CEF8-00EF-963A-E5CDB75CDC5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Text Font/Size Arial 40; modify as needed.</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a:extLst>
              <a:ext uri="{FF2B5EF4-FFF2-40B4-BE49-F238E27FC236}">
                <a16:creationId xmlns:a16="http://schemas.microsoft.com/office/drawing/2014/main" id="{AB74D485-2A05-3C29-E30E-6E66B7E7C74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39350501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EFAE5-5B29-CE05-F323-7972CC2BF5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196E8-1E0D-FC18-6795-AFCCA8653B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6FDB99-1934-3443-C77E-527DB08B46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298A30-01C9-AC7E-909A-88BA300D15C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89150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3CF63-2DEF-F0DF-2250-E322880118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D6542-ADEE-1764-70DB-429F3AFA18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BFB914-D4C2-50E6-0E55-CDEDC4F357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CB1238-6327-0AA9-79D5-D1474B76C434}"/>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3779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124AD985-42B3-9727-32F8-1B2D2CE2483E}"/>
            </a:ext>
          </a:extLst>
        </p:cNvPr>
        <p:cNvGrpSpPr/>
        <p:nvPr/>
      </p:nvGrpSpPr>
      <p:grpSpPr>
        <a:xfrm>
          <a:off x="0" y="0"/>
          <a:ext cx="0" cy="0"/>
          <a:chOff x="0" y="0"/>
          <a:chExt cx="0" cy="0"/>
        </a:xfrm>
      </p:grpSpPr>
      <p:sp>
        <p:nvSpPr>
          <p:cNvPr id="116" name="Google Shape;116;p4:notes">
            <a:extLst>
              <a:ext uri="{FF2B5EF4-FFF2-40B4-BE49-F238E27FC236}">
                <a16:creationId xmlns:a16="http://schemas.microsoft.com/office/drawing/2014/main" id="{A81CAE16-8D58-81B5-D31C-D2337AD0938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a:extLst>
              <a:ext uri="{FF2B5EF4-FFF2-40B4-BE49-F238E27FC236}">
                <a16:creationId xmlns:a16="http://schemas.microsoft.com/office/drawing/2014/main" id="{8CE3616A-FE0D-39B9-1B66-7887DA40B2D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Text Font/Size Arial 40; modify as needed.</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a:extLst>
              <a:ext uri="{FF2B5EF4-FFF2-40B4-BE49-F238E27FC236}">
                <a16:creationId xmlns:a16="http://schemas.microsoft.com/office/drawing/2014/main" id="{F76C1D68-E504-89C7-FEA1-30F97701DC6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4844978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06BFA-0418-CA2C-0FE6-4DC369B83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E261E-4201-3E14-AD45-689F7F353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1E32D0-ECAB-4FDF-954D-A8892CE344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89DC53-66C6-1FA6-1624-64D95E7E7DE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2253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3FE04-A282-1075-8B6E-1BD72DB6E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B1C06-2740-3690-FA24-C160E0E810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F96ED1-166F-EB29-A260-392D7AEA99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F891-DB3F-6BDE-C50B-F32CFD1F83B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1864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91F349E2-4A6B-3E07-5102-2DA01CAD618F}"/>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B8862681-FEC1-0686-2831-8DBAABD987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a:extLst>
              <a:ext uri="{FF2B5EF4-FFF2-40B4-BE49-F238E27FC236}">
                <a16:creationId xmlns:a16="http://schemas.microsoft.com/office/drawing/2014/main" id="{ED4CC409-2973-CFE1-75AB-1B18850DCB0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a:extLst>
              <a:ext uri="{FF2B5EF4-FFF2-40B4-BE49-F238E27FC236}">
                <a16:creationId xmlns:a16="http://schemas.microsoft.com/office/drawing/2014/main" id="{3F87743E-057E-EAD9-3993-866B94BC5CB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extLst>
      <p:ext uri="{BB962C8B-B14F-4D97-AF65-F5344CB8AC3E}">
        <p14:creationId xmlns:p14="http://schemas.microsoft.com/office/powerpoint/2010/main" val="1919806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7628E-BDD1-8966-0612-0C455427D0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C7BB1E-7109-B62C-4D77-70A768525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9A0F7-AF8B-A653-073F-9A75504512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37A08E-3792-2D4C-57AD-EF571147CF9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30175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2401C-646B-E171-4F9D-43769C0BFB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3F1D9B-5ACC-6141-0EEF-19505CB167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491492-7BCB-7FFA-0BC5-8BFD34AC34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F89788-895C-40C1-4823-EA56D82FC975}"/>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1215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A75A8-F585-FEC5-102F-B97C805D56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9F6435-29B6-1398-A4C6-143FB0994E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EEC73D-6CD1-4E87-F5E8-51EE4756CF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17F6AB-F5E7-EC50-F1FC-E672A7916FDA}"/>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6381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6BC61-8A82-BCDA-F3FB-D5D934EFE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7517C-280A-CD22-DEF0-EC29E1D895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40E4E8-CC1F-E828-63C5-B36D00917C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9FBC36-2D4A-C024-286D-2B9B458D8F6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06004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38769-6DE4-838A-F774-9F69060BD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CBF911-44F6-0584-A325-13577A9BC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0BB336-A2DA-7CA7-C362-4E43A1E48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8B1C6C-498B-AC56-EC16-2A4951F3FEC6}"/>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69183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F1234B48-9D33-1D76-D6E1-D04926C51041}"/>
            </a:ext>
          </a:extLst>
        </p:cNvPr>
        <p:cNvGrpSpPr/>
        <p:nvPr/>
      </p:nvGrpSpPr>
      <p:grpSpPr>
        <a:xfrm>
          <a:off x="0" y="0"/>
          <a:ext cx="0" cy="0"/>
          <a:chOff x="0" y="0"/>
          <a:chExt cx="0" cy="0"/>
        </a:xfrm>
      </p:grpSpPr>
      <p:sp>
        <p:nvSpPr>
          <p:cNvPr id="116" name="Google Shape;116;p4:notes">
            <a:extLst>
              <a:ext uri="{FF2B5EF4-FFF2-40B4-BE49-F238E27FC236}">
                <a16:creationId xmlns:a16="http://schemas.microsoft.com/office/drawing/2014/main" id="{58A739CA-27B3-28B0-4835-1A565F807B9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a:extLst>
              <a:ext uri="{FF2B5EF4-FFF2-40B4-BE49-F238E27FC236}">
                <a16:creationId xmlns:a16="http://schemas.microsoft.com/office/drawing/2014/main" id="{79218939-93F8-5D63-2B6D-6FC9E00611A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Text Font/Size Arial 40; modify as needed.</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a:extLst>
              <a:ext uri="{FF2B5EF4-FFF2-40B4-BE49-F238E27FC236}">
                <a16:creationId xmlns:a16="http://schemas.microsoft.com/office/drawing/2014/main" id="{9FB31A76-2484-2E30-5AED-BAE00B37F17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extLst>
      <p:ext uri="{BB962C8B-B14F-4D97-AF65-F5344CB8AC3E}">
        <p14:creationId xmlns:p14="http://schemas.microsoft.com/office/powerpoint/2010/main" val="8436596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A128A-45EC-5CD8-FC96-3F5EA48AAE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6FD00C-E17C-F451-2A82-3A4EB42F0F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9ED47C-FEEF-4334-660F-9B1238589E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A6508F-9E39-B91D-15CD-F8BF5D90797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82551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946CF-A223-C463-38B4-CD85564C03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AD0E1-E111-3F84-4FAD-54E20737AE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4CA23C-5A4B-04B4-032F-0440423AE6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202379-10A7-B3A5-B74B-7CA1CAD53A1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81847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3A4BA-E7A6-83C7-2520-97556DC0E1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569AE-2075-E560-555F-EBDBD321A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C7DC1D-E4DF-05CB-F45B-32C05DA81A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FDC4CF-F5DD-D80A-F168-4B23DB5789A6}"/>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90434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FDA3B-08D0-88A5-C553-025BDE74DA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BA417-070B-87A7-4317-A8F8ECF5C6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CE39B5-6AEE-0D4A-281B-0F37F6DB23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76C256-F910-ABF3-0C94-ADE29C8ABAE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26985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596C6B7D-1535-4A21-EFC3-9E98FA76F438}"/>
            </a:ext>
          </a:extLst>
        </p:cNvPr>
        <p:cNvGrpSpPr/>
        <p:nvPr/>
      </p:nvGrpSpPr>
      <p:grpSpPr>
        <a:xfrm>
          <a:off x="0" y="0"/>
          <a:ext cx="0" cy="0"/>
          <a:chOff x="0" y="0"/>
          <a:chExt cx="0" cy="0"/>
        </a:xfrm>
      </p:grpSpPr>
      <p:sp>
        <p:nvSpPr>
          <p:cNvPr id="116" name="Google Shape;116;p4:notes">
            <a:extLst>
              <a:ext uri="{FF2B5EF4-FFF2-40B4-BE49-F238E27FC236}">
                <a16:creationId xmlns:a16="http://schemas.microsoft.com/office/drawing/2014/main" id="{428ADF46-C7DF-A150-E162-3149B4FF1A7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a:extLst>
              <a:ext uri="{FF2B5EF4-FFF2-40B4-BE49-F238E27FC236}">
                <a16:creationId xmlns:a16="http://schemas.microsoft.com/office/drawing/2014/main" id="{43C1257D-484D-BF61-C216-8B15F201559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Text Font/Size Arial 40; modify as needed.</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a:extLst>
              <a:ext uri="{FF2B5EF4-FFF2-40B4-BE49-F238E27FC236}">
                <a16:creationId xmlns:a16="http://schemas.microsoft.com/office/drawing/2014/main" id="{ECE23A8A-76AD-E787-FE75-396F552298F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extLst>
      <p:ext uri="{BB962C8B-B14F-4D97-AF65-F5344CB8AC3E}">
        <p14:creationId xmlns:p14="http://schemas.microsoft.com/office/powerpoint/2010/main" val="35423771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1C00D-6B81-1CF8-5F69-239F5EBE33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77E1DA-06D3-3074-A19A-06F9C3CD8D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B9B223-D487-7CCF-715C-73ADCCEA8F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5C8D52-7C00-243B-9BDA-5EED4E81346C}"/>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53810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50C84-EF6E-C180-880F-0152AF6C0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676B2-5D1E-15EF-9618-3AE477345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861960-DFD7-221C-AB2D-702D320D82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31A335-9F32-3F6E-AF69-9DD7BE6B713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6204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B8DE3-98E7-0F9E-6D32-F914E03E2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B8E84-460C-89B9-8199-9D2E882F7C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CFDE68-860D-1CA1-AF88-A3FC66AD51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B46FCA-957D-F41E-AE88-C97600FF5BFA}"/>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97485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F52DDD3F-1212-F945-03D5-B9F27F2DCAFE}"/>
            </a:ext>
          </a:extLst>
        </p:cNvPr>
        <p:cNvGrpSpPr/>
        <p:nvPr/>
      </p:nvGrpSpPr>
      <p:grpSpPr>
        <a:xfrm>
          <a:off x="0" y="0"/>
          <a:ext cx="0" cy="0"/>
          <a:chOff x="0" y="0"/>
          <a:chExt cx="0" cy="0"/>
        </a:xfrm>
      </p:grpSpPr>
      <p:sp>
        <p:nvSpPr>
          <p:cNvPr id="116" name="Google Shape;116;p4:notes">
            <a:extLst>
              <a:ext uri="{FF2B5EF4-FFF2-40B4-BE49-F238E27FC236}">
                <a16:creationId xmlns:a16="http://schemas.microsoft.com/office/drawing/2014/main" id="{0ED46E90-31BD-4682-6DCC-A6D5842E81F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a:extLst>
              <a:ext uri="{FF2B5EF4-FFF2-40B4-BE49-F238E27FC236}">
                <a16:creationId xmlns:a16="http://schemas.microsoft.com/office/drawing/2014/main" id="{E5AC4124-F761-7C27-FA83-09DD7520F5A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Replace “Link video here” text with the Title of the video. Hyperlink the title to the video.</a:t>
            </a:r>
          </a:p>
          <a:p>
            <a:pPr marL="0" lvl="0" indent="0" algn="l" rtl="0">
              <a:lnSpc>
                <a:spcPct val="100000"/>
              </a:lnSpc>
              <a:spcBef>
                <a:spcPts val="0"/>
              </a:spcBef>
              <a:spcAft>
                <a:spcPts val="0"/>
              </a:spcAft>
              <a:buSzPts val="1400"/>
              <a:buNone/>
            </a:pPr>
            <a:r>
              <a:rPr lang="en-US" dirty="0"/>
              <a:t>Text Font/Size Arial 40; modify as needed.</a:t>
            </a:r>
          </a:p>
          <a:p>
            <a:pPr marL="0" lvl="0" indent="0" algn="l" rtl="0">
              <a:lnSpc>
                <a:spcPct val="100000"/>
              </a:lnSpc>
              <a:spcBef>
                <a:spcPts val="0"/>
              </a:spcBef>
              <a:spcAft>
                <a:spcPts val="0"/>
              </a:spcAft>
              <a:buSzPts val="1400"/>
              <a:buNone/>
            </a:pPr>
            <a:r>
              <a:rPr lang="en-US" dirty="0"/>
              <a:t>***Delete this note before uploading finished PPT to O:drive and website.***</a:t>
            </a:r>
            <a:endParaRPr dirty="0"/>
          </a:p>
        </p:txBody>
      </p:sp>
      <p:sp>
        <p:nvSpPr>
          <p:cNvPr id="118" name="Google Shape;118;p4:notes">
            <a:extLst>
              <a:ext uri="{FF2B5EF4-FFF2-40B4-BE49-F238E27FC236}">
                <a16:creationId xmlns:a16="http://schemas.microsoft.com/office/drawing/2014/main" id="{91AA7696-104B-E929-D2AC-34812A461FA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36033664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47067-3541-403E-9893-A7F6898CBE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D827C-6AC4-16C8-5836-5AF88782B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37B23-43CC-DC21-C92D-3E74D6B139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E36AE2-477B-4EFC-6B4E-52C0C1CEB109}"/>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89417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D628E-CDDE-9031-9803-BDC40A3AD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3967F-9298-5439-AB1A-FF6080C208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EFA8C5-4758-377A-4503-F6A59B99C3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5E2EAB-ECFE-665A-3E5D-215563B39E1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38811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8A1A1-739B-669C-56AA-6A7DEC9380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156319-D5C8-90E9-DB9C-3CCA5A9AA3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DB3524-0B93-57A4-C3BD-07EC3CB744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C37BFE-05EA-59BB-E832-2D3D08083A8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70595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F7FE9-5C28-99FD-0833-2275B4330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D63F33-CC28-BDFA-77C3-DB7B1D3C75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E637D2-FE6F-BC3C-F945-FBD0B8964C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DAEB7D-4F2F-9D8B-DC68-48EE87DDE0BA}"/>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52839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13D46733-F75A-80E1-E04A-81F252993DCF}"/>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B2CB82E0-48B1-1F7B-DDFF-50E6FCD61DD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a:extLst>
              <a:ext uri="{FF2B5EF4-FFF2-40B4-BE49-F238E27FC236}">
                <a16:creationId xmlns:a16="http://schemas.microsoft.com/office/drawing/2014/main" id="{9E3B94B8-8C68-E29D-261E-7E64E4FB8FC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a:extLst>
              <a:ext uri="{FF2B5EF4-FFF2-40B4-BE49-F238E27FC236}">
                <a16:creationId xmlns:a16="http://schemas.microsoft.com/office/drawing/2014/main" id="{CA9A0239-1202-8AD1-3576-394C4C235F9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extLst>
      <p:ext uri="{BB962C8B-B14F-4D97-AF65-F5344CB8AC3E}">
        <p14:creationId xmlns:p14="http://schemas.microsoft.com/office/powerpoint/2010/main" val="22072918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963ED-BAA2-6BDF-3866-EFE4C5545C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BA7B5-E74C-D6C5-3E40-ADD68A872A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BE830B-587D-C663-2BCA-E45D9C0C48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D8FC40-0607-6FD6-5D08-7A55D856E771}"/>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47609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F9C82-F5E1-315E-7B80-29C6A17A6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8555E4-F6CA-2941-A8D0-4FCD8149D6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8F84E-EA39-6DC5-8898-1852FD9E91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5172D1-9007-63CA-789B-CD528885AE1C}"/>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03338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9E2C2-F6C6-AE1C-67AB-F0B6FF84F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43442-9136-0632-9803-B2BA320CF4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5C0E6C-C93E-1E12-D587-3EFF94C917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F5FBB1-BFDE-A4D9-AE82-237FE77EDA2A}"/>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88299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90F60-ABB7-CF5A-4871-A5EAAB9D3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18F2C-C32D-96BD-C72F-A79D40C210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8C2B4F-96A3-B41E-0EAE-822BC51360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147157-6612-040D-9977-191CE84804C2}"/>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740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12B74-11CA-3E28-FE8F-4837B16095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FB2F0-7AF1-1470-696C-73D499BEE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3F5811-6E2C-8B41-13E1-27E55BC556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1F3B78-774A-CF22-49B3-90FBD77ED175}"/>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10471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78C90-098C-AF78-AE6F-91F7633A9C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A05F9-8E87-2EC5-979A-E78F5AF7A0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95D0EB-98BA-073A-6DB0-688EFCAE75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448161-4FC2-F11F-D3E7-C6D2D70B1B79}"/>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12164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A8BFA-C115-A849-4E35-588C94A6D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F61AA-6683-1708-1258-230A22B19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62D07A-0713-11EA-025D-E8B424B5C8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3FAD32-1DB5-E672-946C-86E01B49466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02841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A8D34-BCE1-F8A9-9820-D923BB568F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BE09-6CFC-97FB-7202-BDA3AA0929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F068D4-0375-E69C-988B-C65D6C12E7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11141B-D8A4-9C33-459A-83A96820457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2281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1D57D-DDA4-5981-8F9D-D9004568DE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F5AA1E-FD9C-65C4-A1B8-054DB794D6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AA2D08-2087-6A8E-A640-1491A4F4C0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F59724-1F2F-A144-C7DD-691AC48EC3B5}"/>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56686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903D0-E5C7-1D44-60B9-940A73FC48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E2D84-4775-4290-9E3E-FD3BA95236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D612D5-BEF9-B309-755A-3815151BAE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60B705-99C7-4EFE-8CA3-3DA4B7B02DD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03451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C1362336-8F00-B509-C856-195725132C4F}"/>
            </a:ext>
          </a:extLst>
        </p:cNvPr>
        <p:cNvGrpSpPr/>
        <p:nvPr/>
      </p:nvGrpSpPr>
      <p:grpSpPr>
        <a:xfrm>
          <a:off x="0" y="0"/>
          <a:ext cx="0" cy="0"/>
          <a:chOff x="0" y="0"/>
          <a:chExt cx="0" cy="0"/>
        </a:xfrm>
      </p:grpSpPr>
      <p:sp>
        <p:nvSpPr>
          <p:cNvPr id="616" name="Google Shape;616;gb3e8f5dbd0_0_48:notes">
            <a:extLst>
              <a:ext uri="{FF2B5EF4-FFF2-40B4-BE49-F238E27FC236}">
                <a16:creationId xmlns:a16="http://schemas.microsoft.com/office/drawing/2014/main" id="{DBBC40E0-3BB3-6933-8A69-8057826AABA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a:extLst>
              <a:ext uri="{FF2B5EF4-FFF2-40B4-BE49-F238E27FC236}">
                <a16:creationId xmlns:a16="http://schemas.microsoft.com/office/drawing/2014/main" id="{98EB94EC-041D-F1FF-A315-4A9B18B2689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a:extLst>
              <a:ext uri="{FF2B5EF4-FFF2-40B4-BE49-F238E27FC236}">
                <a16:creationId xmlns:a16="http://schemas.microsoft.com/office/drawing/2014/main" id="{226E79C9-5899-DE1B-D5CA-87B665B70A5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extLst>
      <p:ext uri="{BB962C8B-B14F-4D97-AF65-F5344CB8AC3E}">
        <p14:creationId xmlns:p14="http://schemas.microsoft.com/office/powerpoint/2010/main" val="21369753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F3BC657F-40E3-B842-2B73-1DFAB9BB4B5D}"/>
            </a:ext>
          </a:extLst>
        </p:cNvPr>
        <p:cNvGrpSpPr/>
        <p:nvPr/>
      </p:nvGrpSpPr>
      <p:grpSpPr>
        <a:xfrm>
          <a:off x="0" y="0"/>
          <a:ext cx="0" cy="0"/>
          <a:chOff x="0" y="0"/>
          <a:chExt cx="0" cy="0"/>
        </a:xfrm>
      </p:grpSpPr>
      <p:sp>
        <p:nvSpPr>
          <p:cNvPr id="616" name="Google Shape;616;gb3e8f5dbd0_0_48:notes">
            <a:extLst>
              <a:ext uri="{FF2B5EF4-FFF2-40B4-BE49-F238E27FC236}">
                <a16:creationId xmlns:a16="http://schemas.microsoft.com/office/drawing/2014/main" id="{525184A4-E57A-0348-2729-A606B262080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a:extLst>
              <a:ext uri="{FF2B5EF4-FFF2-40B4-BE49-F238E27FC236}">
                <a16:creationId xmlns:a16="http://schemas.microsoft.com/office/drawing/2014/main" id="{46CACFB6-13D9-45A6-C8D8-67D55C0095B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a:extLst>
              <a:ext uri="{FF2B5EF4-FFF2-40B4-BE49-F238E27FC236}">
                <a16:creationId xmlns:a16="http://schemas.microsoft.com/office/drawing/2014/main" id="{86AC445F-DC52-B058-D135-7DB38D23700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extLst>
      <p:ext uri="{BB962C8B-B14F-4D97-AF65-F5344CB8AC3E}">
        <p14:creationId xmlns:p14="http://schemas.microsoft.com/office/powerpoint/2010/main" val="7571158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BCEAC4CB-F2E5-AB0F-0E3F-0FB9B90BFE72}"/>
            </a:ext>
          </a:extLst>
        </p:cNvPr>
        <p:cNvGrpSpPr/>
        <p:nvPr/>
      </p:nvGrpSpPr>
      <p:grpSpPr>
        <a:xfrm>
          <a:off x="0" y="0"/>
          <a:ext cx="0" cy="0"/>
          <a:chOff x="0" y="0"/>
          <a:chExt cx="0" cy="0"/>
        </a:xfrm>
      </p:grpSpPr>
      <p:sp>
        <p:nvSpPr>
          <p:cNvPr id="616" name="Google Shape;616;gb3e8f5dbd0_0_48:notes">
            <a:extLst>
              <a:ext uri="{FF2B5EF4-FFF2-40B4-BE49-F238E27FC236}">
                <a16:creationId xmlns:a16="http://schemas.microsoft.com/office/drawing/2014/main" id="{2DE0F0A6-366F-3364-AF82-DA22B198C1E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a:extLst>
              <a:ext uri="{FF2B5EF4-FFF2-40B4-BE49-F238E27FC236}">
                <a16:creationId xmlns:a16="http://schemas.microsoft.com/office/drawing/2014/main" id="{07FD0176-5AA1-3C4D-18C8-FAF814A3EF1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a:extLst>
              <a:ext uri="{FF2B5EF4-FFF2-40B4-BE49-F238E27FC236}">
                <a16:creationId xmlns:a16="http://schemas.microsoft.com/office/drawing/2014/main" id="{44E4BCBF-F265-6AB0-1F81-489127956CF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extLst>
      <p:ext uri="{BB962C8B-B14F-4D97-AF65-F5344CB8AC3E}">
        <p14:creationId xmlns:p14="http://schemas.microsoft.com/office/powerpoint/2010/main" val="23735605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60EB1182-C4F8-A345-35D2-FCEA20C89124}"/>
            </a:ext>
          </a:extLst>
        </p:cNvPr>
        <p:cNvGrpSpPr/>
        <p:nvPr/>
      </p:nvGrpSpPr>
      <p:grpSpPr>
        <a:xfrm>
          <a:off x="0" y="0"/>
          <a:ext cx="0" cy="0"/>
          <a:chOff x="0" y="0"/>
          <a:chExt cx="0" cy="0"/>
        </a:xfrm>
      </p:grpSpPr>
      <p:sp>
        <p:nvSpPr>
          <p:cNvPr id="616" name="Google Shape;616;gb3e8f5dbd0_0_48:notes">
            <a:extLst>
              <a:ext uri="{FF2B5EF4-FFF2-40B4-BE49-F238E27FC236}">
                <a16:creationId xmlns:a16="http://schemas.microsoft.com/office/drawing/2014/main" id="{8437E0F1-4DDF-D808-C8FA-5A6FA71DFEC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a:extLst>
              <a:ext uri="{FF2B5EF4-FFF2-40B4-BE49-F238E27FC236}">
                <a16:creationId xmlns:a16="http://schemas.microsoft.com/office/drawing/2014/main" id="{F0E8FF71-0575-C301-9C19-797718B25B6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a:extLst>
              <a:ext uri="{FF2B5EF4-FFF2-40B4-BE49-F238E27FC236}">
                <a16:creationId xmlns:a16="http://schemas.microsoft.com/office/drawing/2014/main" id="{43BA129D-4FE3-1DB5-C100-93E42F933DA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extLst>
      <p:ext uri="{BB962C8B-B14F-4D97-AF65-F5344CB8AC3E}">
        <p14:creationId xmlns:p14="http://schemas.microsoft.com/office/powerpoint/2010/main" val="261930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E60D9-FB70-1B9E-B3C3-9C2FD242D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9DFD2-DF94-BFDE-D3CE-87BD0F0625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280CD0-DFEA-09E8-3A98-CEFC0391B4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A4E49F-1F80-3DB0-6A5B-E4FAA724339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68977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B356F0CD-B38E-07A2-BDBB-F661F96B94F2}"/>
            </a:ext>
          </a:extLst>
        </p:cNvPr>
        <p:cNvGrpSpPr/>
        <p:nvPr/>
      </p:nvGrpSpPr>
      <p:grpSpPr>
        <a:xfrm>
          <a:off x="0" y="0"/>
          <a:ext cx="0" cy="0"/>
          <a:chOff x="0" y="0"/>
          <a:chExt cx="0" cy="0"/>
        </a:xfrm>
      </p:grpSpPr>
      <p:sp>
        <p:nvSpPr>
          <p:cNvPr id="616" name="Google Shape;616;gb3e8f5dbd0_0_48:notes">
            <a:extLst>
              <a:ext uri="{FF2B5EF4-FFF2-40B4-BE49-F238E27FC236}">
                <a16:creationId xmlns:a16="http://schemas.microsoft.com/office/drawing/2014/main" id="{03DCF683-DA67-C8AA-5E9A-B851B68D72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a:extLst>
              <a:ext uri="{FF2B5EF4-FFF2-40B4-BE49-F238E27FC236}">
                <a16:creationId xmlns:a16="http://schemas.microsoft.com/office/drawing/2014/main" id="{2F6AEC5E-6744-2F99-E5DD-F777EB80F57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a:extLst>
              <a:ext uri="{FF2B5EF4-FFF2-40B4-BE49-F238E27FC236}">
                <a16:creationId xmlns:a16="http://schemas.microsoft.com/office/drawing/2014/main" id="{F476C137-0E40-7CE7-8FF3-ADADA28075C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extLst>
      <p:ext uri="{BB962C8B-B14F-4D97-AF65-F5344CB8AC3E}">
        <p14:creationId xmlns:p14="http://schemas.microsoft.com/office/powerpoint/2010/main" val="18046284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221AC044-608D-B6C4-DC1E-F6A1CCF06C39}"/>
            </a:ext>
          </a:extLst>
        </p:cNvPr>
        <p:cNvGrpSpPr/>
        <p:nvPr/>
      </p:nvGrpSpPr>
      <p:grpSpPr>
        <a:xfrm>
          <a:off x="0" y="0"/>
          <a:ext cx="0" cy="0"/>
          <a:chOff x="0" y="0"/>
          <a:chExt cx="0" cy="0"/>
        </a:xfrm>
      </p:grpSpPr>
      <p:sp>
        <p:nvSpPr>
          <p:cNvPr id="616" name="Google Shape;616;gb3e8f5dbd0_0_48:notes">
            <a:extLst>
              <a:ext uri="{FF2B5EF4-FFF2-40B4-BE49-F238E27FC236}">
                <a16:creationId xmlns:a16="http://schemas.microsoft.com/office/drawing/2014/main" id="{55F6CEEE-5242-1E36-F0FE-7648E407A37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a:extLst>
              <a:ext uri="{FF2B5EF4-FFF2-40B4-BE49-F238E27FC236}">
                <a16:creationId xmlns:a16="http://schemas.microsoft.com/office/drawing/2014/main" id="{E6C2B600-64EB-7214-8203-BB5862EDA6F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a:extLst>
              <a:ext uri="{FF2B5EF4-FFF2-40B4-BE49-F238E27FC236}">
                <a16:creationId xmlns:a16="http://schemas.microsoft.com/office/drawing/2014/main" id="{82E2300E-7C28-8A2D-BCA1-A12241DE1EA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extLst>
      <p:ext uri="{BB962C8B-B14F-4D97-AF65-F5344CB8AC3E}">
        <p14:creationId xmlns:p14="http://schemas.microsoft.com/office/powerpoint/2010/main" val="37610255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730166D4-6DC6-3B74-FCD9-6ADE65506D24}"/>
            </a:ext>
          </a:extLst>
        </p:cNvPr>
        <p:cNvGrpSpPr/>
        <p:nvPr/>
      </p:nvGrpSpPr>
      <p:grpSpPr>
        <a:xfrm>
          <a:off x="0" y="0"/>
          <a:ext cx="0" cy="0"/>
          <a:chOff x="0" y="0"/>
          <a:chExt cx="0" cy="0"/>
        </a:xfrm>
      </p:grpSpPr>
      <p:sp>
        <p:nvSpPr>
          <p:cNvPr id="616" name="Google Shape;616;gb3e8f5dbd0_0_48:notes">
            <a:extLst>
              <a:ext uri="{FF2B5EF4-FFF2-40B4-BE49-F238E27FC236}">
                <a16:creationId xmlns:a16="http://schemas.microsoft.com/office/drawing/2014/main" id="{AAEB0E69-85AC-219D-E6DB-69AA9D9049A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a:extLst>
              <a:ext uri="{FF2B5EF4-FFF2-40B4-BE49-F238E27FC236}">
                <a16:creationId xmlns:a16="http://schemas.microsoft.com/office/drawing/2014/main" id="{88F95400-B111-AD0C-414B-16BEF0791B4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a:extLst>
              <a:ext uri="{FF2B5EF4-FFF2-40B4-BE49-F238E27FC236}">
                <a16:creationId xmlns:a16="http://schemas.microsoft.com/office/drawing/2014/main" id="{0B3D6C2C-007D-EFD1-4FA0-B0F75950E03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extLst>
      <p:ext uri="{BB962C8B-B14F-4D97-AF65-F5344CB8AC3E}">
        <p14:creationId xmlns:p14="http://schemas.microsoft.com/office/powerpoint/2010/main" val="14294834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extLst>
      <p:ext uri="{BB962C8B-B14F-4D97-AF65-F5344CB8AC3E}">
        <p14:creationId xmlns:p14="http://schemas.microsoft.com/office/powerpoint/2010/main" val="42543802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abb6530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abb6530b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8" name="Google Shape;698;gaabb6530b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D2CD-7401-3DD4-AC20-D3FDF9E8D0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891DA-BE78-4A3A-255A-4F16D03126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DF8FC-2C6F-8FD8-F586-983FB99D39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AAD235-F675-FE76-ADAB-62BBCFAF91B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2768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https://vimeo.com/569507263?share=copy&amp;fl=sv&amp;fe=ci"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hyperlink" Target="https://vimeo.com/569508120?share=copy&amp;fl=sv&amp;fe=ci"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hyperlink" Target="https://vimeo.com/569509321?share=copy&amp;fl=sv&amp;fe=ci"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hyperlink" Target="https://vimeo.com/569510217?share=copy&amp;fl=sv&amp;fe=ci"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hyperlink" Target="https://vimeo.com/569506669?share=copy&amp;fl=sv&amp;fe=ci"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hyperlink" Target="https://vimeo.com/569510765?share=copy&amp;fl=sv&amp;fe=ci"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hyperlink" Target="https://vimeo.com/569511259?share=copy&amp;fl=sv&amp;fe=ci"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hyperlink" Target="https://vimeo.com/569511692?share=copy&amp;fl=sv&amp;fe=ci"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hyperlink" Target="https://vimeo.com/569512015?share=copy&amp;fl=sv&amp;fe=ci"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hyperlink" Target="https://vimeo.com/569512395?share=copy&amp;fl=sv&amp;fe=ci"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osha.oregon.gov/Pages/topics/vehicles.aspx" TargetMode="External"/><Relationship Id="rId7" Type="http://schemas.openxmlformats.org/officeDocument/2006/relationships/image" Target="../media/image68.png"/><Relationship Id="rId2" Type="http://schemas.openxmlformats.org/officeDocument/2006/relationships/notesSlide" Target="../notesSlides/notesSlide84.xml"/><Relationship Id="rId1" Type="http://schemas.openxmlformats.org/officeDocument/2006/relationships/slideLayout" Target="../slideLayouts/slideLayout5.xml"/><Relationship Id="rId6" Type="http://schemas.openxmlformats.org/officeDocument/2006/relationships/hyperlink" Target="https://osha.oregon.gov/workers/Pages/index.aspx" TargetMode="External"/><Relationship Id="rId5" Type="http://schemas.openxmlformats.org/officeDocument/2006/relationships/hyperlink" Target="https://osha.oregon.gov/consult/Pages/index.aspx" TargetMode="External"/><Relationship Id="rId4" Type="http://schemas.openxmlformats.org/officeDocument/2006/relationships/hyperlink" Target="https://osha.oregon.gov/edu/courses/espanol/Pages/default.aspx"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slide background">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bkground color box">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365E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Course Title" descr="COURSE TITLE"/>
          <p:cNvSpPr txBox="1">
            <a:spLocks noGrp="1"/>
          </p:cNvSpPr>
          <p:nvPr>
            <p:ph type="title" idx="4294967295"/>
          </p:nvPr>
        </p:nvSpPr>
        <p:spPr>
          <a:xfrm>
            <a:off x="-1" y="2799876"/>
            <a:ext cx="12192001" cy="58473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lvl="0" algn="ctr">
              <a:lnSpc>
                <a:spcPct val="100000"/>
              </a:lnSpc>
              <a:buClr>
                <a:srgbClr val="000000"/>
              </a:buClr>
              <a:buSzPts val="4000"/>
              <a:defRPr/>
            </a:pPr>
            <a:r>
              <a:rPr lang="es-ES" sz="3200" b="1" dirty="0">
                <a:solidFill>
                  <a:schemeClr val="lt1"/>
                </a:solidFill>
                <a:latin typeface="Verdana"/>
                <a:ea typeface="Verdana"/>
                <a:cs typeface="Verdana"/>
                <a:sym typeface="Verdana"/>
              </a:rPr>
              <a:t>SEGURIDAD EN VEHÍCULOS TODOTERRENO - ATV</a:t>
            </a:r>
            <a:endParaRPr kumimoji="0" lang="en-US" sz="3200" b="1" i="0" u="none" strike="noStrike" kern="0" cap="none" spc="0" normalizeH="0" baseline="0" noProof="0" dirty="0">
              <a:ln>
                <a:noFill/>
              </a:ln>
              <a:solidFill>
                <a:schemeClr val="lt1"/>
              </a:solidFill>
              <a:effectLst/>
              <a:uLnTx/>
              <a:uFillTx/>
              <a:latin typeface="Verdana"/>
              <a:ea typeface="Verdana"/>
              <a:cs typeface="Verdana"/>
              <a:sym typeface="Verdana"/>
            </a:endParaRPr>
          </a:p>
        </p:txBody>
      </p:sp>
      <p:sp>
        <p:nvSpPr>
          <p:cNvPr id="94" name="Module number/name" descr="Module Number and Name"/>
          <p:cNvSpPr txBox="1"/>
          <p:nvPr/>
        </p:nvSpPr>
        <p:spPr>
          <a:xfrm>
            <a:off x="-22209" y="3569317"/>
            <a:ext cx="12214209" cy="646290"/>
          </a:xfrm>
          <a:prstGeom prst="rect">
            <a:avLst/>
          </a:prstGeom>
          <a:noFill/>
          <a:ln>
            <a:noFill/>
          </a:ln>
        </p:spPr>
        <p:txBody>
          <a:bodyPr spcFirstLastPara="1" wrap="square" lIns="91425" tIns="45700" rIns="91425" bIns="45700" anchor="t" anchorCtr="0">
            <a:spAutoFit/>
          </a:bodyPr>
          <a:lstStyle/>
          <a:p>
            <a:pPr lvl="0" algn="ctr">
              <a:buSzPts val="4400"/>
            </a:pPr>
            <a:r>
              <a:rPr lang="en-US" sz="3600" b="1" i="1" dirty="0" err="1">
                <a:solidFill>
                  <a:schemeClr val="lt1"/>
                </a:solidFill>
                <a:latin typeface="Verdana"/>
                <a:ea typeface="Verdana"/>
                <a:cs typeface="Verdana"/>
                <a:sym typeface="Verdana"/>
              </a:rPr>
              <a:t>Módulo</a:t>
            </a:r>
            <a:r>
              <a:rPr lang="en-US" sz="3600" b="1" i="1" dirty="0">
                <a:solidFill>
                  <a:schemeClr val="lt1"/>
                </a:solidFill>
                <a:latin typeface="Verdana"/>
                <a:ea typeface="Verdana"/>
                <a:cs typeface="Verdana"/>
                <a:sym typeface="Verdana"/>
              </a:rPr>
              <a:t> 1: </a:t>
            </a:r>
            <a:r>
              <a:rPr lang="en-US" sz="3600" b="1" i="1" dirty="0" err="1">
                <a:solidFill>
                  <a:schemeClr val="lt1"/>
                </a:solidFill>
                <a:latin typeface="Verdana"/>
                <a:ea typeface="Verdana"/>
                <a:cs typeface="Verdana"/>
                <a:sym typeface="Verdana"/>
              </a:rPr>
              <a:t>Introducción</a:t>
            </a:r>
            <a:endParaRPr sz="1100" b="0" i="1" u="none" strike="noStrike" cap="none" dirty="0">
              <a:solidFill>
                <a:srgbClr val="000000"/>
              </a:solidFill>
              <a:latin typeface="Arial"/>
              <a:ea typeface="Arial"/>
              <a:cs typeface="Arial"/>
              <a:sym typeface="Arial"/>
            </a:endParaRPr>
          </a:p>
        </p:txBody>
      </p:sp>
      <p:pic>
        <p:nvPicPr>
          <p:cNvPr id="7" name="DCBS Logo" descr="Department of Consumer and Business Services (DCBS) Logo&#10;">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OSHA logo" descr="Oregon OSHA logo">
            <a:extLst>
              <a:ext uri="{FF2B5EF4-FFF2-40B4-BE49-F238E27FC236}">
                <a16:creationId xmlns:a16="http://schemas.microsoft.com/office/drawing/2014/main" id="{30E31546-B882-42B9-8004-73C162EC3DC8}"/>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9111317" y="125950"/>
            <a:ext cx="2596877" cy="1077704"/>
          </a:xfrm>
          <a:prstGeom prst="rect">
            <a:avLst/>
          </a:prstGeom>
        </p:spPr>
      </p:pic>
      <p:sp>
        <p:nvSpPr>
          <p:cNvPr id="2" name="Video Link note" descr="Please note: If the online course contains videos, the video links are included in this PPT. &#10;You will need to have an internet connection to play the videos or you can download the videos and embed them into your copy of this slide deck.">
            <a:extLst>
              <a:ext uri="{FF2B5EF4-FFF2-40B4-BE49-F238E27FC236}">
                <a16:creationId xmlns:a16="http://schemas.microsoft.com/office/drawing/2014/main" id="{E8DC6913-69CF-4C36-99C8-95908945B5C1}"/>
              </a:ext>
            </a:extLst>
          </p:cNvPr>
          <p:cNvSpPr txBox="1"/>
          <p:nvPr/>
        </p:nvSpPr>
        <p:spPr>
          <a:xfrm>
            <a:off x="1448635" y="5706129"/>
            <a:ext cx="8961120" cy="1021883"/>
          </a:xfrm>
          <a:prstGeom prst="rect">
            <a:avLst/>
          </a:prstGeom>
          <a:solidFill>
            <a:srgbClr val="365E5C">
              <a:alpha val="74902"/>
            </a:srgbClr>
          </a:solidFill>
        </p:spPr>
        <p:txBody>
          <a:bodyPr wrap="square" rtlCol="0">
            <a:spAutoFit/>
          </a:bodyPr>
          <a:lstStyle/>
          <a:p>
            <a:pPr>
              <a:lnSpc>
                <a:spcPct val="150000"/>
              </a:lnSpc>
            </a:pPr>
            <a:r>
              <a:rPr lang="es-ES" b="1" dirty="0">
                <a:solidFill>
                  <a:schemeClr val="bg1"/>
                </a:solidFill>
              </a:rPr>
              <a:t>Tenga en cuenta</a:t>
            </a:r>
            <a:r>
              <a:rPr lang="es-ES" dirty="0">
                <a:solidFill>
                  <a:schemeClr val="bg1"/>
                </a:solidFill>
              </a:rPr>
              <a:t>: si el curso en línea contiene videos, los enlaces de video se incluyen en este PPT.</a:t>
            </a:r>
          </a:p>
          <a:p>
            <a:pPr>
              <a:lnSpc>
                <a:spcPct val="150000"/>
              </a:lnSpc>
            </a:pPr>
            <a:r>
              <a:rPr lang="es-ES" dirty="0">
                <a:solidFill>
                  <a:schemeClr val="bg1"/>
                </a:solidFill>
              </a:rPr>
              <a:t>Deberá tener una conexión a Internet para reproducir los videos o puede descargar los videos e incrustarlos en su copia de esta presentación PPT.</a:t>
            </a:r>
            <a:endParaRPr lang="es-ES"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11056-93DD-0251-5C51-CB00E85C72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69826A-89F5-F6BB-1D62-D2BEA9781639}"/>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Descripción</a:t>
            </a:r>
            <a:r>
              <a:rPr lang="en-US" sz="2400" dirty="0">
                <a:latin typeface="+mj-lt"/>
              </a:rPr>
              <a:t> general</a:t>
            </a:r>
          </a:p>
        </p:txBody>
      </p:sp>
      <p:sp>
        <p:nvSpPr>
          <p:cNvPr id="4" name="Text Placeholder">
            <a:extLst>
              <a:ext uri="{FF2B5EF4-FFF2-40B4-BE49-F238E27FC236}">
                <a16:creationId xmlns:a16="http://schemas.microsoft.com/office/drawing/2014/main" id="{20C91BB6-9DA3-DEBA-09E1-BBC252DEF55F}"/>
              </a:ext>
            </a:extLst>
          </p:cNvPr>
          <p:cNvSpPr>
            <a:spLocks noGrp="1"/>
          </p:cNvSpPr>
          <p:nvPr>
            <p:ph type="body" idx="2"/>
          </p:nvPr>
        </p:nvSpPr>
        <p:spPr>
          <a:xfrm>
            <a:off x="5557127" y="887942"/>
            <a:ext cx="6517528" cy="4929451"/>
          </a:xfrm>
        </p:spPr>
        <p:txBody>
          <a:bodyPr>
            <a:noAutofit/>
          </a:bodyPr>
          <a:lstStyle/>
          <a:p>
            <a:pPr marL="0" indent="0">
              <a:lnSpc>
                <a:spcPct val="150000"/>
              </a:lnSpc>
              <a:spcBef>
                <a:spcPts val="0"/>
              </a:spcBef>
            </a:pPr>
            <a:r>
              <a:rPr lang="es-ES" sz="1400" dirty="0">
                <a:latin typeface="+mn-lt"/>
              </a:rPr>
              <a:t>En este módulo hemos hablado sobre el equipo de protección personal (PPE) y el material de emergencia. Las recomendaciones para el PPE de los conductores de ATV incluyen:</a:t>
            </a:r>
          </a:p>
          <a:p>
            <a:pPr marL="285750" indent="-285750">
              <a:lnSpc>
                <a:spcPct val="150000"/>
              </a:lnSpc>
              <a:spcBef>
                <a:spcPts val="0"/>
              </a:spcBef>
              <a:buFont typeface="Arial" panose="020B0604020202020204" pitchFamily="34" charset="0"/>
              <a:buChar char="•"/>
            </a:pPr>
            <a:r>
              <a:rPr lang="es-ES" sz="1400" dirty="0">
                <a:latin typeface="+mn-lt"/>
              </a:rPr>
              <a:t>Manga larga</a:t>
            </a:r>
          </a:p>
          <a:p>
            <a:pPr marL="285750" indent="-285750">
              <a:lnSpc>
                <a:spcPct val="150000"/>
              </a:lnSpc>
              <a:spcBef>
                <a:spcPts val="0"/>
              </a:spcBef>
              <a:buFont typeface="Arial" panose="020B0604020202020204" pitchFamily="34" charset="0"/>
              <a:buChar char="•"/>
            </a:pPr>
            <a:r>
              <a:rPr lang="es-ES" sz="1400" dirty="0">
                <a:latin typeface="+mn-lt"/>
              </a:rPr>
              <a:t>Guantes</a:t>
            </a:r>
          </a:p>
          <a:p>
            <a:pPr marL="285750" indent="-285750">
              <a:lnSpc>
                <a:spcPct val="150000"/>
              </a:lnSpc>
              <a:spcBef>
                <a:spcPts val="0"/>
              </a:spcBef>
              <a:buFont typeface="Arial" panose="020B0604020202020204" pitchFamily="34" charset="0"/>
              <a:buChar char="•"/>
            </a:pPr>
            <a:r>
              <a:rPr lang="es-ES" sz="1400" dirty="0">
                <a:latin typeface="+mn-lt"/>
              </a:rPr>
              <a:t>Pantalones gruesos</a:t>
            </a:r>
          </a:p>
          <a:p>
            <a:pPr marL="285750" indent="-285750">
              <a:lnSpc>
                <a:spcPct val="150000"/>
              </a:lnSpc>
              <a:spcBef>
                <a:spcPts val="0"/>
              </a:spcBef>
              <a:buFont typeface="Arial" panose="020B0604020202020204" pitchFamily="34" charset="0"/>
              <a:buChar char="•"/>
            </a:pPr>
            <a:r>
              <a:rPr lang="es-ES" sz="1400" dirty="0">
                <a:latin typeface="+mn-lt"/>
              </a:rPr>
              <a:t>Botas</a:t>
            </a:r>
          </a:p>
          <a:p>
            <a:pPr marL="285750" indent="-285750">
              <a:lnSpc>
                <a:spcPct val="150000"/>
              </a:lnSpc>
              <a:spcBef>
                <a:spcPts val="0"/>
              </a:spcBef>
              <a:buFont typeface="Arial" panose="020B0604020202020204" pitchFamily="34" charset="0"/>
              <a:buChar char="•"/>
            </a:pPr>
            <a:r>
              <a:rPr lang="es-ES" sz="1400" dirty="0">
                <a:latin typeface="+mn-lt"/>
              </a:rPr>
              <a:t>Gafas de seguridad o gafas protectoras</a:t>
            </a:r>
          </a:p>
          <a:p>
            <a:pPr marL="285750" indent="-285750">
              <a:lnSpc>
                <a:spcPct val="150000"/>
              </a:lnSpc>
              <a:spcBef>
                <a:spcPts val="0"/>
              </a:spcBef>
              <a:buFont typeface="Arial" panose="020B0604020202020204" pitchFamily="34" charset="0"/>
              <a:buChar char="•"/>
            </a:pPr>
            <a:r>
              <a:rPr lang="es-ES" sz="1400" dirty="0">
                <a:latin typeface="+mn-lt"/>
              </a:rPr>
              <a:t>Casco</a:t>
            </a:r>
          </a:p>
          <a:p>
            <a:pPr marL="0" indent="0">
              <a:lnSpc>
                <a:spcPct val="150000"/>
              </a:lnSpc>
              <a:spcBef>
                <a:spcPts val="0"/>
              </a:spcBef>
            </a:pPr>
            <a:endParaRPr lang="es-ES" sz="1400" dirty="0">
              <a:latin typeface="+mn-lt"/>
            </a:endParaRPr>
          </a:p>
          <a:p>
            <a:pPr marL="0" indent="0">
              <a:lnSpc>
                <a:spcPct val="150000"/>
              </a:lnSpc>
              <a:spcBef>
                <a:spcPts val="0"/>
              </a:spcBef>
            </a:pPr>
            <a:r>
              <a:rPr lang="es-ES" sz="1400" dirty="0">
                <a:latin typeface="+mn-lt"/>
              </a:rPr>
              <a:t>El material de emergencia que debe llevar consigo en su ATV incluye:</a:t>
            </a:r>
          </a:p>
          <a:p>
            <a:pPr marL="285750" indent="-285750">
              <a:lnSpc>
                <a:spcPct val="150000"/>
              </a:lnSpc>
              <a:spcBef>
                <a:spcPts val="0"/>
              </a:spcBef>
              <a:buFont typeface="Arial" panose="020B0604020202020204" pitchFamily="34" charset="0"/>
              <a:buChar char="•"/>
            </a:pPr>
            <a:r>
              <a:rPr lang="es-ES" sz="1400" dirty="0">
                <a:latin typeface="+mn-lt"/>
              </a:rPr>
              <a:t>Teléfono o radio</a:t>
            </a:r>
          </a:p>
          <a:p>
            <a:pPr marL="285750" indent="-285750">
              <a:lnSpc>
                <a:spcPct val="150000"/>
              </a:lnSpc>
              <a:spcBef>
                <a:spcPts val="0"/>
              </a:spcBef>
              <a:buFont typeface="Arial" panose="020B0604020202020204" pitchFamily="34" charset="0"/>
              <a:buChar char="•"/>
            </a:pPr>
            <a:r>
              <a:rPr lang="es-ES" sz="1400" dirty="0">
                <a:latin typeface="+mn-lt"/>
              </a:rPr>
              <a:t>Botiquín de primeros auxilios</a:t>
            </a:r>
          </a:p>
          <a:p>
            <a:pPr marL="285750" indent="-285750">
              <a:lnSpc>
                <a:spcPct val="150000"/>
              </a:lnSpc>
              <a:spcBef>
                <a:spcPts val="0"/>
              </a:spcBef>
              <a:buFont typeface="Arial" panose="020B0604020202020204" pitchFamily="34" charset="0"/>
              <a:buChar char="•"/>
            </a:pPr>
            <a:r>
              <a:rPr lang="es-ES" sz="1400" dirty="0">
                <a:latin typeface="+mn-lt"/>
              </a:rPr>
              <a:t>Agua</a:t>
            </a:r>
          </a:p>
          <a:p>
            <a:pPr marL="285750" indent="-285750">
              <a:lnSpc>
                <a:spcPct val="150000"/>
              </a:lnSpc>
              <a:spcBef>
                <a:spcPts val="0"/>
              </a:spcBef>
              <a:buFont typeface="Arial" panose="020B0604020202020204" pitchFamily="34" charset="0"/>
              <a:buChar char="•"/>
            </a:pPr>
            <a:r>
              <a:rPr lang="es-ES" sz="1400" dirty="0">
                <a:latin typeface="+mn-lt"/>
              </a:rPr>
              <a:t>Protector solar</a:t>
            </a:r>
            <a:endParaRPr lang="en-US" sz="1400" dirty="0">
              <a:latin typeface="+mn-lt"/>
            </a:endParaRPr>
          </a:p>
        </p:txBody>
      </p:sp>
      <p:pic>
        <p:nvPicPr>
          <p:cNvPr id="6" name="Picture 5">
            <a:extLst>
              <a:ext uri="{FF2B5EF4-FFF2-40B4-BE49-F238E27FC236}">
                <a16:creationId xmlns:a16="http://schemas.microsoft.com/office/drawing/2014/main" id="{E5049C25-6230-5C9B-A6D8-E4B4124FF2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700" y="25400"/>
            <a:ext cx="5452003" cy="5856409"/>
          </a:xfrm>
          <a:prstGeom prst="rect">
            <a:avLst/>
          </a:prstGeom>
        </p:spPr>
      </p:pic>
      <p:sp>
        <p:nvSpPr>
          <p:cNvPr id="5" name="Course/Module Name" descr="Course name: Module name">
            <a:extLst>
              <a:ext uri="{FF2B5EF4-FFF2-40B4-BE49-F238E27FC236}">
                <a16:creationId xmlns:a16="http://schemas.microsoft.com/office/drawing/2014/main" id="{52EA9C1D-7C86-0A09-D081-EEE5D3AB4967}"/>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introducción</a:t>
            </a:r>
            <a:endParaRPr lang="en-US" sz="2800" b="1" i="1" dirty="0">
              <a:solidFill>
                <a:schemeClr val="lt1"/>
              </a:solidFill>
              <a:latin typeface="Verdana"/>
              <a:ea typeface="Verdana"/>
              <a:cs typeface="Verdana"/>
              <a:sym typeface="Verdana"/>
            </a:endParaRPr>
          </a:p>
        </p:txBody>
      </p:sp>
      <p:pic>
        <p:nvPicPr>
          <p:cNvPr id="7" name="Picture 6" descr="Módulo 1&#10;">
            <a:extLst>
              <a:ext uri="{FF2B5EF4-FFF2-40B4-BE49-F238E27FC236}">
                <a16:creationId xmlns:a16="http://schemas.microsoft.com/office/drawing/2014/main" id="{EBA34EA1-31DA-4A16-D87E-5B70E5D760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4309" y="5958153"/>
            <a:ext cx="4420261" cy="832127"/>
          </a:xfrm>
          <a:prstGeom prst="rect">
            <a:avLst/>
          </a:prstGeom>
        </p:spPr>
      </p:pic>
    </p:spTree>
    <p:extLst>
      <p:ext uri="{BB962C8B-B14F-4D97-AF65-F5344CB8AC3E}">
        <p14:creationId xmlns:p14="http://schemas.microsoft.com/office/powerpoint/2010/main" val="4148766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slide background">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bkground color box">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365E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Course Title" descr="COURSE TITLE"/>
          <p:cNvSpPr txBox="1"/>
          <p:nvPr/>
        </p:nvSpPr>
        <p:spPr>
          <a:xfrm>
            <a:off x="-1" y="2799876"/>
            <a:ext cx="12192001" cy="584735"/>
          </a:xfrm>
          <a:prstGeom prst="rect">
            <a:avLst/>
          </a:prstGeom>
          <a:noFill/>
          <a:ln>
            <a:noFill/>
          </a:ln>
        </p:spPr>
        <p:txBody>
          <a:bodyPr spcFirstLastPara="1" wrap="square" lIns="91425" tIns="45700" rIns="91425" bIns="45700" anchor="t" anchorCtr="0">
            <a:spAutoFit/>
          </a:bodyPr>
          <a:lstStyle/>
          <a:p>
            <a:pPr lvl="0" algn="ctr">
              <a:buSzPts val="4000"/>
            </a:pPr>
            <a:r>
              <a:rPr lang="es-ES" sz="3200" b="1" dirty="0">
                <a:solidFill>
                  <a:schemeClr val="lt1"/>
                </a:solidFill>
                <a:latin typeface="Verdana"/>
                <a:ea typeface="Verdana"/>
                <a:cs typeface="Verdana"/>
                <a:sym typeface="Verdana"/>
              </a:rPr>
              <a:t>SEGURIDAD EN VEHÍCULOS TODOTERRENO - ATV </a:t>
            </a:r>
            <a:endParaRPr sz="3200" b="1" i="0" u="none" strike="noStrike" cap="none" dirty="0">
              <a:solidFill>
                <a:schemeClr val="lt1"/>
              </a:solidFill>
              <a:latin typeface="Verdana"/>
              <a:ea typeface="Verdana"/>
              <a:cs typeface="Verdana"/>
              <a:sym typeface="Verdana"/>
            </a:endParaRPr>
          </a:p>
        </p:txBody>
      </p:sp>
      <p:sp>
        <p:nvSpPr>
          <p:cNvPr id="94" name="Module number/name" descr="Module Number and Name"/>
          <p:cNvSpPr txBox="1">
            <a:spLocks noGrp="1"/>
          </p:cNvSpPr>
          <p:nvPr>
            <p:ph type="title" idx="4294967295"/>
          </p:nvPr>
        </p:nvSpPr>
        <p:spPr>
          <a:xfrm>
            <a:off x="-22209" y="3569317"/>
            <a:ext cx="12214209"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s-ES" sz="3600" b="1" i="1" u="none" strike="noStrike" kern="0" cap="none" spc="0" normalizeH="0" baseline="0" noProof="0" dirty="0">
                <a:ln>
                  <a:noFill/>
                </a:ln>
                <a:solidFill>
                  <a:schemeClr val="lt1"/>
                </a:solidFill>
                <a:effectLst/>
                <a:uLnTx/>
                <a:uFillTx/>
                <a:latin typeface="Verdana"/>
                <a:ea typeface="Verdana"/>
                <a:cs typeface="Verdana"/>
                <a:sym typeface="Verdana"/>
              </a:rPr>
              <a:t>Módulo 2: El vehículo todoterreno</a:t>
            </a:r>
            <a:endParaRPr kumimoji="0" lang="es-ES" sz="1100" b="0" i="1"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 name="DCBS Logo" descr="Department of Consumer and Business Services Logo&#10;">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OSHA logo" descr="Oregon OSHA logo">
            <a:extLst>
              <a:ext uri="{FF2B5EF4-FFF2-40B4-BE49-F238E27FC236}">
                <a16:creationId xmlns:a16="http://schemas.microsoft.com/office/drawing/2014/main" id="{30E31546-B882-42B9-8004-73C162EC3DC8}"/>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2449379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857D4-F36E-E673-C85B-8945C4F661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738863-A49B-560C-F679-7691C9894454}"/>
              </a:ext>
            </a:extLst>
          </p:cNvPr>
          <p:cNvSpPr>
            <a:spLocks noGrp="1"/>
          </p:cNvSpPr>
          <p:nvPr>
            <p:ph type="title"/>
          </p:nvPr>
        </p:nvSpPr>
        <p:spPr>
          <a:xfrm>
            <a:off x="5723068" y="48126"/>
            <a:ext cx="6185647" cy="887789"/>
          </a:xfrm>
        </p:spPr>
        <p:txBody>
          <a:bodyPr anchor="ctr">
            <a:normAutofit/>
          </a:bodyPr>
          <a:lstStyle/>
          <a:p>
            <a:r>
              <a:rPr lang="en-US" sz="2400" dirty="0">
                <a:latin typeface="+mj-lt"/>
              </a:rPr>
              <a:t>Bienvenido al </a:t>
            </a:r>
            <a:r>
              <a:rPr lang="en-US" sz="2400" dirty="0" err="1">
                <a:latin typeface="+mj-lt"/>
              </a:rPr>
              <a:t>módulo</a:t>
            </a:r>
            <a:r>
              <a:rPr lang="en-US" sz="2400" dirty="0">
                <a:latin typeface="+mj-lt"/>
              </a:rPr>
              <a:t> 2</a:t>
            </a:r>
          </a:p>
        </p:txBody>
      </p:sp>
      <p:sp>
        <p:nvSpPr>
          <p:cNvPr id="4" name="Text Placeholder">
            <a:extLst>
              <a:ext uri="{FF2B5EF4-FFF2-40B4-BE49-F238E27FC236}">
                <a16:creationId xmlns:a16="http://schemas.microsoft.com/office/drawing/2014/main" id="{80C04886-5E15-0627-FA54-C83B79759627}"/>
              </a:ext>
            </a:extLst>
          </p:cNvPr>
          <p:cNvSpPr>
            <a:spLocks noGrp="1"/>
          </p:cNvSpPr>
          <p:nvPr>
            <p:ph type="body" idx="2"/>
          </p:nvPr>
        </p:nvSpPr>
        <p:spPr>
          <a:xfrm>
            <a:off x="5540188" y="991201"/>
            <a:ext cx="6517528" cy="4929451"/>
          </a:xfrm>
        </p:spPr>
        <p:txBody>
          <a:bodyPr>
            <a:normAutofit/>
          </a:bodyPr>
          <a:lstStyle/>
          <a:p>
            <a:pPr marL="0" indent="0">
              <a:lnSpc>
                <a:spcPct val="110000"/>
              </a:lnSpc>
              <a:spcAft>
                <a:spcPts val="600"/>
              </a:spcAft>
            </a:pPr>
            <a:r>
              <a:rPr lang="es-ES" sz="1400" dirty="0">
                <a:latin typeface="+mn-lt"/>
              </a:rPr>
              <a:t>En este módulo trataremos los siguientes temas: </a:t>
            </a:r>
          </a:p>
          <a:p>
            <a:pPr marL="285750" indent="-285750">
              <a:lnSpc>
                <a:spcPct val="110000"/>
              </a:lnSpc>
              <a:spcAft>
                <a:spcPts val="600"/>
              </a:spcAft>
              <a:buFont typeface="Arial" panose="020B0604020202020204" pitchFamily="34" charset="0"/>
              <a:buChar char="•"/>
            </a:pPr>
            <a:r>
              <a:rPr lang="es-ES" sz="1400" dirty="0">
                <a:latin typeface="+mn-lt"/>
              </a:rPr>
              <a:t>El salpicadero y los mandos del ATV</a:t>
            </a:r>
          </a:p>
          <a:p>
            <a:pPr marL="285750" indent="-285750">
              <a:lnSpc>
                <a:spcPct val="110000"/>
              </a:lnSpc>
              <a:spcAft>
                <a:spcPts val="600"/>
              </a:spcAft>
              <a:buFont typeface="Arial" panose="020B0604020202020204" pitchFamily="34" charset="0"/>
              <a:buChar char="•"/>
            </a:pPr>
            <a:r>
              <a:rPr lang="es-ES" sz="1400" dirty="0">
                <a:latin typeface="+mn-lt"/>
              </a:rPr>
              <a:t>La inspección previa a la conducción</a:t>
            </a:r>
          </a:p>
          <a:p>
            <a:pPr marL="285750" indent="-285750">
              <a:lnSpc>
                <a:spcPct val="110000"/>
              </a:lnSpc>
              <a:spcAft>
                <a:spcPts val="600"/>
              </a:spcAft>
              <a:buFont typeface="Arial" panose="020B0604020202020204" pitchFamily="34" charset="0"/>
              <a:buChar char="•"/>
            </a:pPr>
            <a:r>
              <a:rPr lang="es-ES" sz="1400" dirty="0">
                <a:latin typeface="+mn-lt"/>
              </a:rPr>
              <a:t>La adaptación del conductor al ATV</a:t>
            </a:r>
          </a:p>
          <a:p>
            <a:pPr marL="285750" indent="-285750">
              <a:lnSpc>
                <a:spcPct val="110000"/>
              </a:lnSpc>
              <a:spcAft>
                <a:spcPts val="600"/>
              </a:spcAft>
              <a:buFont typeface="Arial" panose="020B0604020202020204" pitchFamily="34" charset="0"/>
              <a:buChar char="•"/>
            </a:pPr>
            <a:r>
              <a:rPr lang="es-ES" sz="1400" dirty="0">
                <a:latin typeface="+mn-lt"/>
              </a:rPr>
              <a:t>El arranque del ATV</a:t>
            </a:r>
          </a:p>
          <a:p>
            <a:pPr marL="0" indent="0">
              <a:lnSpc>
                <a:spcPct val="110000"/>
              </a:lnSpc>
              <a:spcAft>
                <a:spcPts val="600"/>
              </a:spcAft>
            </a:pPr>
            <a:endParaRPr lang="es-ES" sz="1400" dirty="0">
              <a:latin typeface="+mn-lt"/>
            </a:endParaRPr>
          </a:p>
          <a:p>
            <a:pPr marL="0" indent="0">
              <a:lnSpc>
                <a:spcPct val="110000"/>
              </a:lnSpc>
              <a:spcAft>
                <a:spcPts val="600"/>
              </a:spcAft>
            </a:pPr>
            <a:r>
              <a:rPr lang="es-ES" sz="1400" dirty="0">
                <a:latin typeface="+mn-lt"/>
              </a:rPr>
              <a:t>Empecemos.</a:t>
            </a:r>
            <a:endParaRPr lang="en-US" sz="1400" dirty="0">
              <a:latin typeface="+mn-lt"/>
            </a:endParaRPr>
          </a:p>
        </p:txBody>
      </p:sp>
      <p:pic>
        <p:nvPicPr>
          <p:cNvPr id="8" name="Picture 7">
            <a:extLst>
              <a:ext uri="{FF2B5EF4-FFF2-40B4-BE49-F238E27FC236}">
                <a16:creationId xmlns:a16="http://schemas.microsoft.com/office/drawing/2014/main" id="{06176F7D-D3A9-E6EC-D44B-4756AB87AD3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2700"/>
            <a:ext cx="5452001" cy="5856407"/>
          </a:xfrm>
          <a:prstGeom prst="rect">
            <a:avLst/>
          </a:prstGeom>
        </p:spPr>
      </p:pic>
      <p:sp>
        <p:nvSpPr>
          <p:cNvPr id="3" name="Course/Module Name" descr="Course name: Module name">
            <a:extLst>
              <a:ext uri="{FF2B5EF4-FFF2-40B4-BE49-F238E27FC236}">
                <a16:creationId xmlns:a16="http://schemas.microsoft.com/office/drawing/2014/main" id="{22D44FB4-49B7-3CF0-5C6D-4576CDD193D9}"/>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el vehículo todoterreno</a:t>
            </a:r>
            <a:endParaRPr lang="en-US" sz="2800" b="1" i="1" dirty="0">
              <a:solidFill>
                <a:schemeClr val="lt1"/>
              </a:solidFill>
              <a:latin typeface="Verdana"/>
              <a:ea typeface="Verdana"/>
              <a:cs typeface="Verdana"/>
              <a:sym typeface="Verdana"/>
            </a:endParaRPr>
          </a:p>
        </p:txBody>
      </p:sp>
      <p:pic>
        <p:nvPicPr>
          <p:cNvPr id="5" name="Picture 4" descr="Módulo 2">
            <a:extLst>
              <a:ext uri="{FF2B5EF4-FFF2-40B4-BE49-F238E27FC236}">
                <a16:creationId xmlns:a16="http://schemas.microsoft.com/office/drawing/2014/main" id="{DA40F995-D9B3-C7E1-1000-8F8257CAB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117" y="5919762"/>
            <a:ext cx="4640495" cy="882516"/>
          </a:xfrm>
          <a:prstGeom prst="rect">
            <a:avLst/>
          </a:prstGeom>
        </p:spPr>
      </p:pic>
    </p:spTree>
    <p:extLst>
      <p:ext uri="{BB962C8B-B14F-4D97-AF65-F5344CB8AC3E}">
        <p14:creationId xmlns:p14="http://schemas.microsoft.com/office/powerpoint/2010/main" val="2317246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58423-7530-888B-5987-43DBC73406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D58787-6996-51D1-B7B9-68EE06E04E5E}"/>
              </a:ext>
            </a:extLst>
          </p:cNvPr>
          <p:cNvSpPr>
            <a:spLocks noGrp="1"/>
          </p:cNvSpPr>
          <p:nvPr>
            <p:ph type="title"/>
          </p:nvPr>
        </p:nvSpPr>
        <p:spPr>
          <a:xfrm>
            <a:off x="5723068" y="48126"/>
            <a:ext cx="6185647" cy="887789"/>
          </a:xfrm>
        </p:spPr>
        <p:txBody>
          <a:bodyPr anchor="ctr">
            <a:normAutofit/>
          </a:bodyPr>
          <a:lstStyle/>
          <a:p>
            <a:r>
              <a:rPr lang="en-US" sz="2400" dirty="0">
                <a:latin typeface="+mj-lt"/>
              </a:rPr>
              <a:t>Panel de </a:t>
            </a:r>
            <a:r>
              <a:rPr lang="en-US" sz="2400" dirty="0" err="1">
                <a:latin typeface="+mj-lt"/>
              </a:rPr>
              <a:t>instrumentos</a:t>
            </a:r>
            <a:endParaRPr lang="en-US" sz="2400" dirty="0">
              <a:latin typeface="+mj-lt"/>
            </a:endParaRPr>
          </a:p>
        </p:txBody>
      </p:sp>
      <p:sp>
        <p:nvSpPr>
          <p:cNvPr id="4" name="Text Placeholder">
            <a:extLst>
              <a:ext uri="{FF2B5EF4-FFF2-40B4-BE49-F238E27FC236}">
                <a16:creationId xmlns:a16="http://schemas.microsoft.com/office/drawing/2014/main" id="{D39510E6-8547-B067-29C5-2337A33D68EC}"/>
              </a:ext>
            </a:extLst>
          </p:cNvPr>
          <p:cNvSpPr>
            <a:spLocks noGrp="1"/>
          </p:cNvSpPr>
          <p:nvPr>
            <p:ph type="body" idx="2"/>
          </p:nvPr>
        </p:nvSpPr>
        <p:spPr>
          <a:xfrm>
            <a:off x="5540188" y="991201"/>
            <a:ext cx="6517528" cy="4929451"/>
          </a:xfrm>
        </p:spPr>
        <p:txBody>
          <a:bodyPr>
            <a:normAutofit/>
          </a:bodyPr>
          <a:lstStyle/>
          <a:p>
            <a:pPr marL="0" indent="0">
              <a:lnSpc>
                <a:spcPct val="150000"/>
              </a:lnSpc>
              <a:spcAft>
                <a:spcPts val="600"/>
              </a:spcAft>
            </a:pPr>
            <a:r>
              <a:rPr lang="es-ES" sz="1400" dirty="0">
                <a:latin typeface="+mn-lt"/>
              </a:rPr>
              <a:t>Al igual que con cualquier vehículo que conduzca, debe conocer el panel de instrumentos y controles. Los vehículos todo terreno vienen en muchas formas y tamaños diferentes, pero todos tienen un panel de instrumentos y los mismos controles básicos. Mientras mas conozca el panel de instrumentos y los controles del ATV, más rápido podrá responder en situaciones peligrosas o cuando viaje en terreno difícil.</a:t>
            </a:r>
          </a:p>
          <a:p>
            <a:pPr marL="0" indent="0">
              <a:lnSpc>
                <a:spcPct val="150000"/>
              </a:lnSpc>
              <a:spcAft>
                <a:spcPts val="600"/>
              </a:spcAft>
            </a:pPr>
            <a:r>
              <a:rPr lang="es-ES" sz="1400" dirty="0">
                <a:latin typeface="+mn-lt"/>
              </a:rPr>
              <a:t>El panel de instrumentos en el ATV que usted conduzca le indicara; Su velocidad, en qué cambio esta, y cuánto gas hay en el tanque. Algunos vehículos todo terreno también tienen luces indicadoras. Conozca dónde está tal información en el panel de instrumentos del ATV que conduce.</a:t>
            </a:r>
            <a:endParaRPr lang="en-US" sz="1400" dirty="0">
              <a:latin typeface="+mn-lt"/>
            </a:endParaRPr>
          </a:p>
        </p:txBody>
      </p:sp>
      <p:pic>
        <p:nvPicPr>
          <p:cNvPr id="6" name="Picture 5">
            <a:extLst>
              <a:ext uri="{FF2B5EF4-FFF2-40B4-BE49-F238E27FC236}">
                <a16:creationId xmlns:a16="http://schemas.microsoft.com/office/drawing/2014/main" id="{E82681C9-FFCB-7964-D738-773874DEF9D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452001" cy="5856407"/>
          </a:xfrm>
          <a:prstGeom prst="rect">
            <a:avLst/>
          </a:prstGeom>
        </p:spPr>
      </p:pic>
      <p:sp>
        <p:nvSpPr>
          <p:cNvPr id="3" name="Course/Module Name" descr="Course name: Module name">
            <a:extLst>
              <a:ext uri="{FF2B5EF4-FFF2-40B4-BE49-F238E27FC236}">
                <a16:creationId xmlns:a16="http://schemas.microsoft.com/office/drawing/2014/main" id="{94AFB249-6A5B-3F75-FCC9-B09A259D8BD4}"/>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el vehículo todoterreno</a:t>
            </a:r>
            <a:endParaRPr lang="en-US" sz="2800" b="1" i="1" dirty="0">
              <a:solidFill>
                <a:schemeClr val="lt1"/>
              </a:solidFill>
              <a:latin typeface="Verdana"/>
              <a:ea typeface="Verdana"/>
              <a:cs typeface="Verdana"/>
              <a:sym typeface="Verdana"/>
            </a:endParaRPr>
          </a:p>
        </p:txBody>
      </p:sp>
      <p:pic>
        <p:nvPicPr>
          <p:cNvPr id="7" name="Picture 6" descr="Módulo 2">
            <a:extLst>
              <a:ext uri="{FF2B5EF4-FFF2-40B4-BE49-F238E27FC236}">
                <a16:creationId xmlns:a16="http://schemas.microsoft.com/office/drawing/2014/main" id="{583FBBF2-210C-15E2-6926-EF24A26296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117" y="5919762"/>
            <a:ext cx="4640495" cy="882516"/>
          </a:xfrm>
          <a:prstGeom prst="rect">
            <a:avLst/>
          </a:prstGeom>
        </p:spPr>
      </p:pic>
    </p:spTree>
    <p:extLst>
      <p:ext uri="{BB962C8B-B14F-4D97-AF65-F5344CB8AC3E}">
        <p14:creationId xmlns:p14="http://schemas.microsoft.com/office/powerpoint/2010/main" val="3912598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5C736-5A49-5F25-9ECB-E16ABCCAEC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B4DAA4-7EA4-73FC-C52A-8EED2302993C}"/>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Controles</a:t>
            </a:r>
            <a:endParaRPr lang="en-US" sz="2400" dirty="0">
              <a:latin typeface="+mj-lt"/>
            </a:endParaRPr>
          </a:p>
        </p:txBody>
      </p:sp>
      <p:sp>
        <p:nvSpPr>
          <p:cNvPr id="4" name="Text Placeholder">
            <a:extLst>
              <a:ext uri="{FF2B5EF4-FFF2-40B4-BE49-F238E27FC236}">
                <a16:creationId xmlns:a16="http://schemas.microsoft.com/office/drawing/2014/main" id="{20DDE1D6-3311-9F53-EB69-D51D54BF1498}"/>
              </a:ext>
            </a:extLst>
          </p:cNvPr>
          <p:cNvSpPr>
            <a:spLocks noGrp="1"/>
          </p:cNvSpPr>
          <p:nvPr>
            <p:ph type="body" idx="2"/>
          </p:nvPr>
        </p:nvSpPr>
        <p:spPr>
          <a:xfrm>
            <a:off x="5540188" y="991201"/>
            <a:ext cx="6517528" cy="4929451"/>
          </a:xfrm>
        </p:spPr>
        <p:txBody>
          <a:bodyPr>
            <a:normAutofit lnSpcReduction="10000"/>
          </a:bodyPr>
          <a:lstStyle/>
          <a:p>
            <a:pPr marL="0" indent="0">
              <a:lnSpc>
                <a:spcPct val="150000"/>
              </a:lnSpc>
              <a:spcBef>
                <a:spcPts val="600"/>
              </a:spcBef>
              <a:spcAft>
                <a:spcPts val="600"/>
              </a:spcAft>
            </a:pPr>
            <a:r>
              <a:rPr lang="es-ES" sz="1400" dirty="0">
                <a:latin typeface="+mn-lt"/>
              </a:rPr>
              <a:t>Hay 10 controles en el ATV que usted debe poder localizar y nombrar.</a:t>
            </a:r>
          </a:p>
          <a:p>
            <a:pPr marL="342900" indent="-342900">
              <a:lnSpc>
                <a:spcPct val="150000"/>
              </a:lnSpc>
              <a:spcBef>
                <a:spcPts val="600"/>
              </a:spcBef>
              <a:spcAft>
                <a:spcPts val="600"/>
              </a:spcAft>
              <a:buFont typeface="+mj-lt"/>
              <a:buAutoNum type="arabicPeriod"/>
            </a:pPr>
            <a:r>
              <a:rPr lang="es-ES" sz="1400" dirty="0">
                <a:latin typeface="+mn-lt"/>
              </a:rPr>
              <a:t>El ahogador (</a:t>
            </a:r>
            <a:r>
              <a:rPr lang="es-ES" sz="1400" dirty="0" err="1">
                <a:latin typeface="+mn-lt"/>
              </a:rPr>
              <a:t>choke</a:t>
            </a:r>
            <a:r>
              <a:rPr lang="es-ES" sz="1400" dirty="0">
                <a:latin typeface="+mn-lt"/>
              </a:rPr>
              <a:t>) le permite controlar el flujo de aire al motor.</a:t>
            </a:r>
          </a:p>
          <a:p>
            <a:pPr marL="342900" indent="-342900">
              <a:lnSpc>
                <a:spcPct val="150000"/>
              </a:lnSpc>
              <a:spcBef>
                <a:spcPts val="600"/>
              </a:spcBef>
              <a:spcAft>
                <a:spcPts val="600"/>
              </a:spcAft>
              <a:buFont typeface="+mj-lt"/>
              <a:buAutoNum type="arabicPeriod"/>
            </a:pPr>
            <a:r>
              <a:rPr lang="es-ES" sz="1400" dirty="0">
                <a:latin typeface="+mn-lt"/>
              </a:rPr>
              <a:t>Cuando el interruptor de paro del motor, es empujado, girado o volteado, dependiendo de su ATV, apaga el motor. Si usted se encuentra en una situación peligrosa, debe ser su primer instinto alcanzarlo.</a:t>
            </a:r>
          </a:p>
          <a:p>
            <a:pPr marL="342900" indent="-342900">
              <a:lnSpc>
                <a:spcPct val="150000"/>
              </a:lnSpc>
              <a:spcBef>
                <a:spcPts val="600"/>
              </a:spcBef>
              <a:spcAft>
                <a:spcPts val="600"/>
              </a:spcAft>
              <a:buFont typeface="+mj-lt"/>
              <a:buAutoNum type="arabicPeriod"/>
            </a:pPr>
            <a:r>
              <a:rPr lang="es-ES" sz="1400" dirty="0">
                <a:latin typeface="+mn-lt"/>
              </a:rPr>
              <a:t>La válvula de provisión de combustible activa y desactiva el flujo de combustible al carburador.</a:t>
            </a:r>
          </a:p>
          <a:p>
            <a:pPr marL="342900" indent="-342900">
              <a:lnSpc>
                <a:spcPct val="150000"/>
              </a:lnSpc>
              <a:spcBef>
                <a:spcPts val="600"/>
              </a:spcBef>
              <a:spcAft>
                <a:spcPts val="600"/>
              </a:spcAft>
              <a:buFont typeface="+mj-lt"/>
              <a:buAutoNum type="arabicPeriod"/>
            </a:pPr>
            <a:r>
              <a:rPr lang="es-ES" sz="1400" dirty="0">
                <a:latin typeface="+mn-lt"/>
              </a:rPr>
              <a:t>El interruptor de encendido envía energía al interruptor de arranque. </a:t>
            </a:r>
          </a:p>
          <a:p>
            <a:pPr marL="342900" indent="-342900">
              <a:lnSpc>
                <a:spcPct val="150000"/>
              </a:lnSpc>
              <a:spcBef>
                <a:spcPts val="600"/>
              </a:spcBef>
              <a:spcAft>
                <a:spcPts val="600"/>
              </a:spcAft>
              <a:buFont typeface="+mj-lt"/>
              <a:buAutoNum type="arabicPeriod"/>
            </a:pPr>
            <a:r>
              <a:rPr lang="es-ES" sz="1400" dirty="0">
                <a:latin typeface="+mn-lt"/>
              </a:rPr>
              <a:t>El interruptor de arranque arranca el ATV. </a:t>
            </a:r>
          </a:p>
          <a:p>
            <a:pPr marL="342900" indent="-342900">
              <a:lnSpc>
                <a:spcPct val="150000"/>
              </a:lnSpc>
              <a:spcBef>
                <a:spcPts val="600"/>
              </a:spcBef>
              <a:spcAft>
                <a:spcPts val="600"/>
              </a:spcAft>
              <a:buFont typeface="+mj-lt"/>
              <a:buAutoNum type="arabicPeriod"/>
            </a:pPr>
            <a:r>
              <a:rPr lang="es-ES" sz="1400" dirty="0">
                <a:latin typeface="+mn-lt"/>
              </a:rPr>
              <a:t>La palanca del acelerador funciona igual que un pedal del acelerador en un automóvil. Empuje para ir más rápido, reduzca la presión para reducir la velocidad.</a:t>
            </a:r>
            <a:endParaRPr lang="en-US" sz="1400" dirty="0">
              <a:latin typeface="+mn-lt"/>
            </a:endParaRPr>
          </a:p>
        </p:txBody>
      </p:sp>
      <p:pic>
        <p:nvPicPr>
          <p:cNvPr id="7" name="Picture 6">
            <a:extLst>
              <a:ext uri="{FF2B5EF4-FFF2-40B4-BE49-F238E27FC236}">
                <a16:creationId xmlns:a16="http://schemas.microsoft.com/office/drawing/2014/main" id="{1DFA624D-6BB8-A9C9-66DC-6007911A9DB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487201" cy="5894218"/>
          </a:xfrm>
          <a:prstGeom prst="rect">
            <a:avLst/>
          </a:prstGeom>
        </p:spPr>
      </p:pic>
      <p:sp>
        <p:nvSpPr>
          <p:cNvPr id="3" name="Course/Module Name" descr="Course name: Module name">
            <a:extLst>
              <a:ext uri="{FF2B5EF4-FFF2-40B4-BE49-F238E27FC236}">
                <a16:creationId xmlns:a16="http://schemas.microsoft.com/office/drawing/2014/main" id="{940C9230-E66F-5506-3D4E-892391C380CB}"/>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el vehículo todoterreno</a:t>
            </a:r>
            <a:endParaRPr lang="en-US" sz="2800" b="1" i="1" dirty="0">
              <a:solidFill>
                <a:schemeClr val="lt1"/>
              </a:solidFill>
              <a:latin typeface="Verdana"/>
              <a:ea typeface="Verdana"/>
              <a:cs typeface="Verdana"/>
              <a:sym typeface="Verdana"/>
            </a:endParaRPr>
          </a:p>
        </p:txBody>
      </p:sp>
      <p:pic>
        <p:nvPicPr>
          <p:cNvPr id="6" name="Picture 5" descr="Módulo 2">
            <a:extLst>
              <a:ext uri="{FF2B5EF4-FFF2-40B4-BE49-F238E27FC236}">
                <a16:creationId xmlns:a16="http://schemas.microsoft.com/office/drawing/2014/main" id="{C95C462F-A4B1-2BE4-A991-CFE5F3E19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117" y="5919762"/>
            <a:ext cx="4640495" cy="882516"/>
          </a:xfrm>
          <a:prstGeom prst="rect">
            <a:avLst/>
          </a:prstGeom>
        </p:spPr>
      </p:pic>
    </p:spTree>
    <p:extLst>
      <p:ext uri="{BB962C8B-B14F-4D97-AF65-F5344CB8AC3E}">
        <p14:creationId xmlns:p14="http://schemas.microsoft.com/office/powerpoint/2010/main" val="935744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C3D36-BC2E-7747-A173-8383114B9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B99DB8-CD90-E25D-5019-CA96A11E69F6}"/>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Controles</a:t>
            </a:r>
            <a:r>
              <a:rPr lang="en-US" sz="2400" dirty="0">
                <a:latin typeface="+mj-lt"/>
              </a:rPr>
              <a:t> (</a:t>
            </a:r>
            <a:r>
              <a:rPr lang="en-US" sz="2400" dirty="0" err="1">
                <a:latin typeface="+mj-lt"/>
              </a:rPr>
              <a:t>continuación</a:t>
            </a:r>
            <a:r>
              <a:rPr lang="en-US" sz="2400" dirty="0">
                <a:latin typeface="+mj-lt"/>
              </a:rPr>
              <a:t>)</a:t>
            </a:r>
          </a:p>
        </p:txBody>
      </p:sp>
      <p:sp>
        <p:nvSpPr>
          <p:cNvPr id="4" name="Text Placeholder">
            <a:extLst>
              <a:ext uri="{FF2B5EF4-FFF2-40B4-BE49-F238E27FC236}">
                <a16:creationId xmlns:a16="http://schemas.microsoft.com/office/drawing/2014/main" id="{2DB77DDA-6B39-012A-762F-6F5890C78520}"/>
              </a:ext>
            </a:extLst>
          </p:cNvPr>
          <p:cNvSpPr>
            <a:spLocks noGrp="1"/>
          </p:cNvSpPr>
          <p:nvPr>
            <p:ph type="body" idx="2"/>
          </p:nvPr>
        </p:nvSpPr>
        <p:spPr>
          <a:xfrm>
            <a:off x="5540188" y="991201"/>
            <a:ext cx="6517528" cy="4929451"/>
          </a:xfrm>
        </p:spPr>
        <p:txBody>
          <a:bodyPr>
            <a:normAutofit/>
          </a:bodyPr>
          <a:lstStyle/>
          <a:p>
            <a:pPr marL="0" indent="0">
              <a:lnSpc>
                <a:spcPct val="150000"/>
              </a:lnSpc>
              <a:spcBef>
                <a:spcPts val="600"/>
              </a:spcBef>
              <a:spcAft>
                <a:spcPts val="600"/>
              </a:spcAft>
            </a:pPr>
            <a:r>
              <a:rPr lang="es-ES" sz="1400" dirty="0">
                <a:latin typeface="+mn-lt"/>
              </a:rPr>
              <a:t>7.  La palanca del freno delantero está en el manubrio derecho.</a:t>
            </a:r>
          </a:p>
          <a:p>
            <a:pPr marL="0" indent="0">
              <a:lnSpc>
                <a:spcPct val="150000"/>
              </a:lnSpc>
              <a:spcBef>
                <a:spcPts val="600"/>
              </a:spcBef>
              <a:spcAft>
                <a:spcPts val="600"/>
              </a:spcAft>
            </a:pPr>
            <a:r>
              <a:rPr lang="es-ES" sz="1400" dirty="0">
                <a:latin typeface="+mn-lt"/>
              </a:rPr>
              <a:t>8.  La palanca del freno trasero y la palanca del embrague están en el manubrio izquierdo.</a:t>
            </a:r>
          </a:p>
          <a:p>
            <a:pPr marL="0" indent="0">
              <a:lnSpc>
                <a:spcPct val="150000"/>
              </a:lnSpc>
              <a:spcBef>
                <a:spcPts val="600"/>
              </a:spcBef>
              <a:spcAft>
                <a:spcPts val="600"/>
              </a:spcAft>
            </a:pPr>
            <a:r>
              <a:rPr lang="es-ES" sz="1400" dirty="0">
                <a:latin typeface="+mn-lt"/>
              </a:rPr>
              <a:t>9.  El freno de estacionamiento o de mano también se encuentra en el manubrio izquierdo. Es una buena regla general siempre poner el freno de estacionamiento cuando el ATV esta detenido.</a:t>
            </a:r>
          </a:p>
          <a:p>
            <a:pPr marL="0" indent="0">
              <a:lnSpc>
                <a:spcPct val="150000"/>
              </a:lnSpc>
              <a:spcBef>
                <a:spcPts val="600"/>
              </a:spcBef>
              <a:spcAft>
                <a:spcPts val="600"/>
              </a:spcAft>
            </a:pPr>
            <a:r>
              <a:rPr lang="es-ES" sz="1400" dirty="0">
                <a:latin typeface="+mn-lt"/>
              </a:rPr>
              <a:t>10. El pedal del freno trasero está en el reposapiés derecho.</a:t>
            </a:r>
          </a:p>
          <a:p>
            <a:pPr marL="0" indent="0">
              <a:lnSpc>
                <a:spcPct val="150000"/>
              </a:lnSpc>
              <a:spcBef>
                <a:spcPts val="600"/>
              </a:spcBef>
              <a:spcAft>
                <a:spcPts val="600"/>
              </a:spcAft>
            </a:pPr>
            <a:r>
              <a:rPr lang="es-ES" sz="1400" dirty="0">
                <a:latin typeface="+mn-lt"/>
              </a:rPr>
              <a:t>Conocer bien el tablero de instrumentos del ATV y los 10 controles de los que hablamos le da una manera más de protegerse contra situaciones potencialmente peligrosas.</a:t>
            </a:r>
            <a:endParaRPr lang="en-US" sz="1400" dirty="0">
              <a:latin typeface="+mn-lt"/>
            </a:endParaRPr>
          </a:p>
          <a:p>
            <a:pPr marL="0" indent="0">
              <a:lnSpc>
                <a:spcPct val="150000"/>
              </a:lnSpc>
              <a:spcBef>
                <a:spcPts val="600"/>
              </a:spcBef>
              <a:spcAft>
                <a:spcPts val="600"/>
              </a:spcAft>
            </a:pPr>
            <a:r>
              <a:rPr lang="en-US" sz="1400" dirty="0">
                <a:latin typeface="+mn-lt"/>
              </a:rPr>
              <a:t>Familiarity of the ATV’s instrument panel and the 10 controls we discussed gives you one more way to guard yourself from potentially dangerous situations.</a:t>
            </a:r>
          </a:p>
        </p:txBody>
      </p:sp>
      <p:pic>
        <p:nvPicPr>
          <p:cNvPr id="6" name="Picture 5">
            <a:extLst>
              <a:ext uri="{FF2B5EF4-FFF2-40B4-BE49-F238E27FC236}">
                <a16:creationId xmlns:a16="http://schemas.microsoft.com/office/drawing/2014/main" id="{D220A267-517E-E8A5-9C32-3CDE0641160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0026"/>
            <a:ext cx="5477868" cy="5884192"/>
          </a:xfrm>
          <a:prstGeom prst="rect">
            <a:avLst/>
          </a:prstGeom>
        </p:spPr>
      </p:pic>
      <p:sp>
        <p:nvSpPr>
          <p:cNvPr id="3" name="Course/Module Name" descr="Course name: Module name">
            <a:extLst>
              <a:ext uri="{FF2B5EF4-FFF2-40B4-BE49-F238E27FC236}">
                <a16:creationId xmlns:a16="http://schemas.microsoft.com/office/drawing/2014/main" id="{7A77780A-C4FF-3B84-F4F4-ED331E359862}"/>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el vehículo todoterreno</a:t>
            </a:r>
            <a:endParaRPr lang="en-US" sz="2800" b="1" i="1" dirty="0">
              <a:solidFill>
                <a:schemeClr val="lt1"/>
              </a:solidFill>
              <a:latin typeface="Verdana"/>
              <a:ea typeface="Verdana"/>
              <a:cs typeface="Verdana"/>
              <a:sym typeface="Verdana"/>
            </a:endParaRPr>
          </a:p>
        </p:txBody>
      </p:sp>
      <p:pic>
        <p:nvPicPr>
          <p:cNvPr id="7" name="Picture 6" descr="Módulo 2">
            <a:extLst>
              <a:ext uri="{FF2B5EF4-FFF2-40B4-BE49-F238E27FC236}">
                <a16:creationId xmlns:a16="http://schemas.microsoft.com/office/drawing/2014/main" id="{2BE09AAB-D02F-45AC-6745-880E2F29C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117" y="5919762"/>
            <a:ext cx="4640495" cy="882516"/>
          </a:xfrm>
          <a:prstGeom prst="rect">
            <a:avLst/>
          </a:prstGeom>
        </p:spPr>
      </p:pic>
    </p:spTree>
    <p:extLst>
      <p:ext uri="{BB962C8B-B14F-4D97-AF65-F5344CB8AC3E}">
        <p14:creationId xmlns:p14="http://schemas.microsoft.com/office/powerpoint/2010/main" val="2228215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DCDEA-F461-CDEB-8126-FBFF67A321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ADF1E7-A77F-4DD3-8565-E991DE3CCB76}"/>
              </a:ext>
            </a:extLst>
          </p:cNvPr>
          <p:cNvSpPr>
            <a:spLocks noGrp="1"/>
          </p:cNvSpPr>
          <p:nvPr>
            <p:ph type="title"/>
          </p:nvPr>
        </p:nvSpPr>
        <p:spPr>
          <a:xfrm>
            <a:off x="5723068" y="48126"/>
            <a:ext cx="6185647" cy="887789"/>
          </a:xfrm>
        </p:spPr>
        <p:txBody>
          <a:bodyPr anchor="ctr">
            <a:normAutofit/>
          </a:bodyPr>
          <a:lstStyle/>
          <a:p>
            <a:r>
              <a:rPr lang="es-ES" sz="2400" dirty="0">
                <a:latin typeface="+mj-lt"/>
              </a:rPr>
              <a:t>Inspección previa a la conducción</a:t>
            </a:r>
            <a:endParaRPr lang="en-US" sz="2400" dirty="0">
              <a:latin typeface="+mj-lt"/>
            </a:endParaRPr>
          </a:p>
        </p:txBody>
      </p:sp>
      <p:sp>
        <p:nvSpPr>
          <p:cNvPr id="4" name="Text Placeholder">
            <a:extLst>
              <a:ext uri="{FF2B5EF4-FFF2-40B4-BE49-F238E27FC236}">
                <a16:creationId xmlns:a16="http://schemas.microsoft.com/office/drawing/2014/main" id="{F87D3561-178B-1035-8DA7-746F35D8B43D}"/>
              </a:ext>
            </a:extLst>
          </p:cNvPr>
          <p:cNvSpPr>
            <a:spLocks noGrp="1"/>
          </p:cNvSpPr>
          <p:nvPr>
            <p:ph type="body" idx="2"/>
          </p:nvPr>
        </p:nvSpPr>
        <p:spPr>
          <a:xfrm>
            <a:off x="5540188" y="991201"/>
            <a:ext cx="6517528" cy="4929451"/>
          </a:xfrm>
        </p:spPr>
        <p:txBody>
          <a:bodyPr>
            <a:normAutofit/>
          </a:bodyPr>
          <a:lstStyle/>
          <a:p>
            <a:pPr marL="0" indent="0">
              <a:lnSpc>
                <a:spcPct val="150000"/>
              </a:lnSpc>
              <a:spcBef>
                <a:spcPts val="600"/>
              </a:spcBef>
              <a:spcAft>
                <a:spcPts val="600"/>
              </a:spcAft>
            </a:pPr>
            <a:r>
              <a:rPr lang="es-ES" sz="1400" dirty="0">
                <a:latin typeface="+mn-lt"/>
              </a:rPr>
              <a:t>El </a:t>
            </a:r>
            <a:r>
              <a:rPr lang="es-ES" sz="1400" dirty="0" err="1">
                <a:latin typeface="+mn-lt"/>
              </a:rPr>
              <a:t>quad</a:t>
            </a:r>
            <a:r>
              <a:rPr lang="es-ES" sz="1400" dirty="0">
                <a:latin typeface="+mn-lt"/>
              </a:rPr>
              <a:t> o ATV no solo es la herramienta que utilizará para realizar sus tareas, como la pulverización de pesticidas, sino que también es su medio de transporte de ida y vuelta. La inspección previa a la conducción le ayuda a asegurarse de que tanto su herramienta como su medio de transporte estén a la altura de las circunstancias.</a:t>
            </a:r>
            <a:endParaRPr lang="en-US" sz="1400" dirty="0">
              <a:latin typeface="+mn-lt"/>
            </a:endParaRPr>
          </a:p>
        </p:txBody>
      </p:sp>
      <p:pic>
        <p:nvPicPr>
          <p:cNvPr id="7" name="Picture 6">
            <a:extLst>
              <a:ext uri="{FF2B5EF4-FFF2-40B4-BE49-F238E27FC236}">
                <a16:creationId xmlns:a16="http://schemas.microsoft.com/office/drawing/2014/main" id="{AD9C2C55-168B-BC19-BFE6-47DB88881EF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387" y="9714"/>
            <a:ext cx="5478157" cy="5884503"/>
          </a:xfrm>
          <a:prstGeom prst="rect">
            <a:avLst/>
          </a:prstGeom>
        </p:spPr>
      </p:pic>
      <p:sp>
        <p:nvSpPr>
          <p:cNvPr id="3" name="Course/Module Name" descr="Course name: Module name">
            <a:extLst>
              <a:ext uri="{FF2B5EF4-FFF2-40B4-BE49-F238E27FC236}">
                <a16:creationId xmlns:a16="http://schemas.microsoft.com/office/drawing/2014/main" id="{682B75ED-C617-F4BD-DF60-A74E3516990E}"/>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el vehículo todoterreno</a:t>
            </a:r>
            <a:endParaRPr lang="en-US" sz="2800" b="1" i="1" dirty="0">
              <a:solidFill>
                <a:schemeClr val="lt1"/>
              </a:solidFill>
              <a:latin typeface="Verdana"/>
              <a:ea typeface="Verdana"/>
              <a:cs typeface="Verdana"/>
              <a:sym typeface="Verdana"/>
            </a:endParaRPr>
          </a:p>
        </p:txBody>
      </p:sp>
      <p:pic>
        <p:nvPicPr>
          <p:cNvPr id="6" name="Picture 5" descr="Módulo 2">
            <a:extLst>
              <a:ext uri="{FF2B5EF4-FFF2-40B4-BE49-F238E27FC236}">
                <a16:creationId xmlns:a16="http://schemas.microsoft.com/office/drawing/2014/main" id="{BBF80964-F306-7EF2-2C58-CDE8B73F6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117" y="5919762"/>
            <a:ext cx="4640495" cy="882516"/>
          </a:xfrm>
          <a:prstGeom prst="rect">
            <a:avLst/>
          </a:prstGeom>
        </p:spPr>
      </p:pic>
    </p:spTree>
    <p:extLst>
      <p:ext uri="{BB962C8B-B14F-4D97-AF65-F5344CB8AC3E}">
        <p14:creationId xmlns:p14="http://schemas.microsoft.com/office/powerpoint/2010/main" val="4171990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5E370604-01D2-9BD9-4D68-C85EBAE51E20}"/>
            </a:ext>
          </a:extLst>
        </p:cNvPr>
        <p:cNvGrpSpPr/>
        <p:nvPr/>
      </p:nvGrpSpPr>
      <p:grpSpPr>
        <a:xfrm>
          <a:off x="0" y="0"/>
          <a:ext cx="0" cy="0"/>
          <a:chOff x="0" y="0"/>
          <a:chExt cx="0" cy="0"/>
        </a:xfrm>
      </p:grpSpPr>
      <p:sp>
        <p:nvSpPr>
          <p:cNvPr id="3" name="Video Title/Link" descr="Click here for video">
            <a:extLst>
              <a:ext uri="{FF2B5EF4-FFF2-40B4-BE49-F238E27FC236}">
                <a16:creationId xmlns:a16="http://schemas.microsoft.com/office/drawing/2014/main" id="{CDE344F1-0DB4-B407-2706-B3F590D6AA2C}"/>
              </a:ext>
              <a:ext uri="{C183D7F6-B498-43B3-948B-1728B52AA6E4}">
                <adec:decorative xmlns:adec="http://schemas.microsoft.com/office/drawing/2017/decorative" val="0"/>
              </a:ext>
            </a:extLst>
          </p:cNvPr>
          <p:cNvSpPr>
            <a:spLocks noGrp="1"/>
          </p:cNvSpPr>
          <p:nvPr>
            <p:ph type="title" idx="4294967295"/>
          </p:nvPr>
        </p:nvSpPr>
        <p:spPr>
          <a:xfrm>
            <a:off x="0" y="28234"/>
            <a:ext cx="12192000" cy="5886456"/>
          </a:xfrm>
          <a:prstGeom prst="rect">
            <a:avLst/>
          </a:prstGeom>
          <a:solidFill>
            <a:schemeClr val="bg1">
              <a:lumMod val="95000"/>
            </a:schemeClr>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FDFEFE"/>
                </a:solidFill>
                <a:effectLst/>
                <a:uLnTx/>
                <a:uFillTx/>
                <a:latin typeface="+mn-lt"/>
                <a:ea typeface="+mn-ea"/>
                <a:cs typeface="+mn-cs"/>
                <a:sym typeface="Arial"/>
                <a:hlinkClick r:id="rId3"/>
              </a:rPr>
              <a:t>Video: </a:t>
            </a:r>
            <a:r>
              <a:rPr kumimoji="0" lang="en-US" sz="4400" b="0" i="0" u="none" strike="noStrike" kern="0" cap="none" spc="0" normalizeH="0" baseline="0" noProof="0" dirty="0" err="1">
                <a:ln>
                  <a:noFill/>
                </a:ln>
                <a:solidFill>
                  <a:srgbClr val="FDFEFE"/>
                </a:solidFill>
                <a:effectLst/>
                <a:uLnTx/>
                <a:uFillTx/>
                <a:latin typeface="+mn-lt"/>
                <a:ea typeface="+mn-ea"/>
                <a:cs typeface="+mn-cs"/>
                <a:sym typeface="Arial"/>
                <a:hlinkClick r:id="rId3"/>
              </a:rPr>
              <a:t>Inspección</a:t>
            </a:r>
            <a:r>
              <a:rPr kumimoji="0" lang="en-US" sz="4400" b="0" i="0" u="none" strike="noStrike" kern="0" cap="none" spc="0" normalizeH="0" baseline="0" noProof="0" dirty="0">
                <a:ln>
                  <a:noFill/>
                </a:ln>
                <a:solidFill>
                  <a:srgbClr val="FDFEFE"/>
                </a:solidFill>
                <a:effectLst/>
                <a:uLnTx/>
                <a:uFillTx/>
                <a:latin typeface="+mn-lt"/>
                <a:ea typeface="+mn-ea"/>
                <a:cs typeface="+mn-cs"/>
                <a:sym typeface="Arial"/>
                <a:hlinkClick r:id="rId3"/>
              </a:rPr>
              <a:t> Pre-</a:t>
            </a:r>
            <a:r>
              <a:rPr kumimoji="0" lang="en-US" sz="4400" b="0" i="0" u="none" strike="noStrike" kern="0" cap="none" spc="0" normalizeH="0" baseline="0" noProof="0" dirty="0" err="1">
                <a:ln>
                  <a:noFill/>
                </a:ln>
                <a:solidFill>
                  <a:srgbClr val="FDFEFE"/>
                </a:solidFill>
                <a:effectLst/>
                <a:uLnTx/>
                <a:uFillTx/>
                <a:latin typeface="+mn-lt"/>
                <a:ea typeface="+mn-ea"/>
                <a:cs typeface="+mn-cs"/>
                <a:sym typeface="Arial"/>
                <a:hlinkClick r:id="rId3"/>
              </a:rPr>
              <a:t>Manejo</a:t>
            </a:r>
            <a:endParaRPr kumimoji="0" lang="en-US" sz="4400" b="0" i="0" u="none" strike="noStrike" kern="0" cap="none" spc="0" normalizeH="0" baseline="0" noProof="0" dirty="0">
              <a:ln>
                <a:noFill/>
              </a:ln>
              <a:solidFill>
                <a:srgbClr val="FDFEFE"/>
              </a:solidFill>
              <a:effectLst/>
              <a:uLnTx/>
              <a:uFillTx/>
              <a:latin typeface="+mn-lt"/>
              <a:ea typeface="+mn-ea"/>
              <a:cs typeface="+mn-cs"/>
              <a:sym typeface="Arial"/>
            </a:endParaRPr>
          </a:p>
        </p:txBody>
      </p:sp>
      <p:sp>
        <p:nvSpPr>
          <p:cNvPr id="2" name="Course/Module Name" descr="Course name: Module name">
            <a:extLst>
              <a:ext uri="{FF2B5EF4-FFF2-40B4-BE49-F238E27FC236}">
                <a16:creationId xmlns:a16="http://schemas.microsoft.com/office/drawing/2014/main" id="{65C3D723-CBAA-8844-5A4C-B72EC646B9C3}"/>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el vehículo todoterreno</a:t>
            </a:r>
            <a:endParaRPr lang="en-US" sz="2800" b="1" i="1" dirty="0">
              <a:solidFill>
                <a:schemeClr val="lt1"/>
              </a:solidFill>
              <a:latin typeface="Verdana"/>
              <a:ea typeface="Verdana"/>
              <a:cs typeface="Verdana"/>
              <a:sym typeface="Verdana"/>
            </a:endParaRPr>
          </a:p>
        </p:txBody>
      </p:sp>
      <p:pic>
        <p:nvPicPr>
          <p:cNvPr id="5" name="Picture 4" descr="Módulo 2">
            <a:extLst>
              <a:ext uri="{FF2B5EF4-FFF2-40B4-BE49-F238E27FC236}">
                <a16:creationId xmlns:a16="http://schemas.microsoft.com/office/drawing/2014/main" id="{23424DC7-12DD-8B50-A8FD-357FBB12C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117" y="5919762"/>
            <a:ext cx="4640495" cy="882516"/>
          </a:xfrm>
          <a:prstGeom prst="rect">
            <a:avLst/>
          </a:prstGeom>
        </p:spPr>
      </p:pic>
    </p:spTree>
    <p:extLst>
      <p:ext uri="{BB962C8B-B14F-4D97-AF65-F5344CB8AC3E}">
        <p14:creationId xmlns:p14="http://schemas.microsoft.com/office/powerpoint/2010/main" val="748411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298E2-84CB-0865-20E4-16BC7A3218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536086-47E3-D8A8-11E1-A7CF16076DA7}"/>
              </a:ext>
            </a:extLst>
          </p:cNvPr>
          <p:cNvSpPr>
            <a:spLocks noGrp="1"/>
          </p:cNvSpPr>
          <p:nvPr>
            <p:ph type="title"/>
          </p:nvPr>
        </p:nvSpPr>
        <p:spPr>
          <a:xfrm>
            <a:off x="5723068" y="48126"/>
            <a:ext cx="6185647" cy="1077289"/>
          </a:xfrm>
        </p:spPr>
        <p:txBody>
          <a:bodyPr anchor="ctr">
            <a:noAutofit/>
          </a:bodyPr>
          <a:lstStyle/>
          <a:p>
            <a:pPr>
              <a:lnSpc>
                <a:spcPct val="150000"/>
              </a:lnSpc>
            </a:pPr>
            <a:r>
              <a:rPr lang="es-ES" sz="2400" dirty="0">
                <a:latin typeface="+mj-lt"/>
              </a:rPr>
              <a:t>La importancia de la inspección previa a la salida</a:t>
            </a:r>
            <a:endParaRPr lang="en-US" sz="2400" dirty="0">
              <a:latin typeface="+mj-lt"/>
            </a:endParaRPr>
          </a:p>
        </p:txBody>
      </p:sp>
      <p:sp>
        <p:nvSpPr>
          <p:cNvPr id="4" name="Text Placeholder">
            <a:extLst>
              <a:ext uri="{FF2B5EF4-FFF2-40B4-BE49-F238E27FC236}">
                <a16:creationId xmlns:a16="http://schemas.microsoft.com/office/drawing/2014/main" id="{C3C3A832-7F18-9687-3915-1C8EA6DC57B4}"/>
              </a:ext>
            </a:extLst>
          </p:cNvPr>
          <p:cNvSpPr>
            <a:spLocks noGrp="1"/>
          </p:cNvSpPr>
          <p:nvPr>
            <p:ph type="body" idx="2"/>
          </p:nvPr>
        </p:nvSpPr>
        <p:spPr>
          <a:xfrm>
            <a:off x="5540188" y="1316334"/>
            <a:ext cx="6517528" cy="4604318"/>
          </a:xfrm>
        </p:spPr>
        <p:txBody>
          <a:bodyPr>
            <a:normAutofit/>
          </a:bodyPr>
          <a:lstStyle/>
          <a:p>
            <a:pPr marL="0" indent="0">
              <a:lnSpc>
                <a:spcPct val="150000"/>
              </a:lnSpc>
              <a:spcBef>
                <a:spcPts val="600"/>
              </a:spcBef>
              <a:spcAft>
                <a:spcPts val="600"/>
              </a:spcAft>
            </a:pPr>
            <a:r>
              <a:rPr lang="es-ES" sz="1400" dirty="0">
                <a:latin typeface="+mn-lt"/>
              </a:rPr>
              <a:t>La inspección sólo toma unos momentos de su tiempo. Esos pocos momentos pueden ayudarle a evitar quedarse estancado o peor, en un accidente debido a un ATV que no es totalmente funcional.</a:t>
            </a:r>
          </a:p>
          <a:p>
            <a:pPr marL="0" indent="0">
              <a:lnSpc>
                <a:spcPct val="150000"/>
              </a:lnSpc>
              <a:spcBef>
                <a:spcPts val="600"/>
              </a:spcBef>
              <a:spcAft>
                <a:spcPts val="600"/>
              </a:spcAft>
            </a:pPr>
            <a:r>
              <a:rPr lang="es-ES" sz="1400" dirty="0">
                <a:latin typeface="+mn-lt"/>
              </a:rPr>
              <a:t>Recuerde que informarse sobre la seguridad en los ATV, realizar un curso de formación certificado y practicar le ayudarán a convertirse en un conductor de ATV seguro y responsable.</a:t>
            </a:r>
          </a:p>
          <a:p>
            <a:pPr marL="0" indent="0">
              <a:lnSpc>
                <a:spcPct val="150000"/>
              </a:lnSpc>
              <a:spcBef>
                <a:spcPts val="600"/>
              </a:spcBef>
              <a:spcAft>
                <a:spcPts val="600"/>
              </a:spcAft>
            </a:pPr>
            <a:r>
              <a:rPr lang="es-ES" sz="1400" dirty="0">
                <a:latin typeface="+mn-lt"/>
              </a:rPr>
              <a:t>A continuación, veamos cómo adaptar el ATV al conductor.</a:t>
            </a:r>
            <a:endParaRPr lang="en-US" sz="1400" dirty="0">
              <a:latin typeface="+mn-lt"/>
            </a:endParaRPr>
          </a:p>
        </p:txBody>
      </p:sp>
      <p:pic>
        <p:nvPicPr>
          <p:cNvPr id="6" name="Picture 5">
            <a:extLst>
              <a:ext uri="{FF2B5EF4-FFF2-40B4-BE49-F238E27FC236}">
                <a16:creationId xmlns:a16="http://schemas.microsoft.com/office/drawing/2014/main" id="{9FA046F0-E9B0-5718-C579-BC722BFB05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9715"/>
            <a:ext cx="5478157" cy="5884503"/>
          </a:xfrm>
          <a:prstGeom prst="rect">
            <a:avLst/>
          </a:prstGeom>
        </p:spPr>
      </p:pic>
      <p:sp>
        <p:nvSpPr>
          <p:cNvPr id="3" name="Course/Module Name" descr="Course name: Module name">
            <a:extLst>
              <a:ext uri="{FF2B5EF4-FFF2-40B4-BE49-F238E27FC236}">
                <a16:creationId xmlns:a16="http://schemas.microsoft.com/office/drawing/2014/main" id="{FC41CF30-0671-5781-9173-4B084027C7AD}"/>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el vehículo todoterreno</a:t>
            </a:r>
            <a:endParaRPr lang="en-US" sz="2800" b="1" i="1" dirty="0">
              <a:solidFill>
                <a:schemeClr val="lt1"/>
              </a:solidFill>
              <a:latin typeface="Verdana"/>
              <a:ea typeface="Verdana"/>
              <a:cs typeface="Verdana"/>
              <a:sym typeface="Verdana"/>
            </a:endParaRPr>
          </a:p>
        </p:txBody>
      </p:sp>
      <p:pic>
        <p:nvPicPr>
          <p:cNvPr id="7" name="Picture 6" descr="Módulo 2">
            <a:extLst>
              <a:ext uri="{FF2B5EF4-FFF2-40B4-BE49-F238E27FC236}">
                <a16:creationId xmlns:a16="http://schemas.microsoft.com/office/drawing/2014/main" id="{58F1CB79-3EE7-680F-AB5C-CF267A06D1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117" y="5919762"/>
            <a:ext cx="4640495" cy="882516"/>
          </a:xfrm>
          <a:prstGeom prst="rect">
            <a:avLst/>
          </a:prstGeom>
        </p:spPr>
      </p:pic>
    </p:spTree>
    <p:extLst>
      <p:ext uri="{BB962C8B-B14F-4D97-AF65-F5344CB8AC3E}">
        <p14:creationId xmlns:p14="http://schemas.microsoft.com/office/powerpoint/2010/main" val="2429583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8ACF4-CA90-941A-89B9-B18E6D5DCD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8D87F1-8B09-5129-837F-E9BDF2F01C55}"/>
              </a:ext>
            </a:extLst>
          </p:cNvPr>
          <p:cNvSpPr>
            <a:spLocks noGrp="1"/>
          </p:cNvSpPr>
          <p:nvPr>
            <p:ph type="title"/>
          </p:nvPr>
        </p:nvSpPr>
        <p:spPr>
          <a:xfrm>
            <a:off x="5723068" y="48126"/>
            <a:ext cx="6185647" cy="887789"/>
          </a:xfrm>
        </p:spPr>
        <p:txBody>
          <a:bodyPr anchor="ctr">
            <a:normAutofit/>
          </a:bodyPr>
          <a:lstStyle/>
          <a:p>
            <a:r>
              <a:rPr lang="es-ES" sz="2400" dirty="0">
                <a:latin typeface="+mj-lt"/>
              </a:rPr>
              <a:t>Adaptar al conductor al vehículo todoterreno</a:t>
            </a:r>
            <a:endParaRPr lang="en-US" sz="2400" dirty="0">
              <a:latin typeface="+mj-lt"/>
            </a:endParaRPr>
          </a:p>
        </p:txBody>
      </p:sp>
      <p:sp>
        <p:nvSpPr>
          <p:cNvPr id="4" name="Text Placeholder">
            <a:extLst>
              <a:ext uri="{FF2B5EF4-FFF2-40B4-BE49-F238E27FC236}">
                <a16:creationId xmlns:a16="http://schemas.microsoft.com/office/drawing/2014/main" id="{2FC805CD-9B32-CAD4-DF74-D439CE630423}"/>
              </a:ext>
            </a:extLst>
          </p:cNvPr>
          <p:cNvSpPr>
            <a:spLocks noGrp="1"/>
          </p:cNvSpPr>
          <p:nvPr>
            <p:ph type="body" idx="2"/>
          </p:nvPr>
        </p:nvSpPr>
        <p:spPr>
          <a:xfrm>
            <a:off x="5557127" y="1106744"/>
            <a:ext cx="6517528" cy="4644511"/>
          </a:xfrm>
        </p:spPr>
        <p:txBody>
          <a:bodyPr>
            <a:normAutofit/>
          </a:bodyPr>
          <a:lstStyle/>
          <a:p>
            <a:pPr marL="0" indent="0">
              <a:lnSpc>
                <a:spcPct val="150000"/>
              </a:lnSpc>
              <a:spcBef>
                <a:spcPts val="600"/>
              </a:spcBef>
              <a:spcAft>
                <a:spcPts val="600"/>
              </a:spcAft>
            </a:pPr>
            <a:r>
              <a:rPr lang="es-ES" sz="1400" dirty="0">
                <a:latin typeface="+mn-lt"/>
              </a:rPr>
              <a:t>El ATV está listo y es la herramienta adecuada para el trabajo, pero es nuestro conductor el adecuado para el ATV? Vamos a asegurarnos. Hay cuatro estándares que deben ser cumplidos:</a:t>
            </a:r>
          </a:p>
          <a:p>
            <a:pPr marL="0" indent="0">
              <a:lnSpc>
                <a:spcPct val="150000"/>
              </a:lnSpc>
              <a:spcBef>
                <a:spcPts val="600"/>
              </a:spcBef>
              <a:spcAft>
                <a:spcPts val="600"/>
              </a:spcAft>
            </a:pPr>
            <a:endParaRPr lang="es-ES" sz="1400" dirty="0">
              <a:latin typeface="+mn-lt"/>
            </a:endParaRPr>
          </a:p>
          <a:p>
            <a:pPr marL="342900" indent="-342900">
              <a:lnSpc>
                <a:spcPct val="150000"/>
              </a:lnSpc>
              <a:spcBef>
                <a:spcPts val="600"/>
              </a:spcBef>
              <a:spcAft>
                <a:spcPts val="600"/>
              </a:spcAft>
              <a:buFont typeface="+mj-lt"/>
              <a:buAutoNum type="arabicPeriod"/>
            </a:pPr>
            <a:r>
              <a:rPr lang="es-ES" sz="1400" dirty="0">
                <a:latin typeface="+mn-lt"/>
              </a:rPr>
              <a:t>Alcance de los frenos</a:t>
            </a:r>
          </a:p>
          <a:p>
            <a:pPr marL="342900" indent="-342900">
              <a:lnSpc>
                <a:spcPct val="150000"/>
              </a:lnSpc>
              <a:spcBef>
                <a:spcPts val="600"/>
              </a:spcBef>
              <a:spcAft>
                <a:spcPts val="600"/>
              </a:spcAft>
              <a:buFont typeface="+mj-lt"/>
              <a:buAutoNum type="arabicPeriod"/>
            </a:pPr>
            <a:r>
              <a:rPr lang="es-ES" sz="1400" dirty="0">
                <a:latin typeface="+mn-lt"/>
              </a:rPr>
              <a:t>Longitud de las piernas</a:t>
            </a:r>
          </a:p>
          <a:p>
            <a:pPr marL="342900" indent="-342900">
              <a:lnSpc>
                <a:spcPct val="150000"/>
              </a:lnSpc>
              <a:spcBef>
                <a:spcPts val="600"/>
              </a:spcBef>
              <a:spcAft>
                <a:spcPts val="600"/>
              </a:spcAft>
              <a:buFont typeface="+mj-lt"/>
              <a:buAutoNum type="arabicPeriod"/>
            </a:pPr>
            <a:r>
              <a:rPr lang="es-ES" sz="1400" dirty="0">
                <a:latin typeface="+mn-lt"/>
              </a:rPr>
              <a:t>Alcance de agarre</a:t>
            </a:r>
          </a:p>
          <a:p>
            <a:pPr marL="342900" indent="-342900">
              <a:lnSpc>
                <a:spcPct val="150000"/>
              </a:lnSpc>
              <a:spcBef>
                <a:spcPts val="600"/>
              </a:spcBef>
              <a:spcAft>
                <a:spcPts val="600"/>
              </a:spcAft>
              <a:buFont typeface="+mj-lt"/>
              <a:buAutoNum type="arabicPeriod"/>
            </a:pPr>
            <a:r>
              <a:rPr lang="es-ES" sz="1400" dirty="0">
                <a:latin typeface="+mn-lt"/>
              </a:rPr>
              <a:t>Alcance de giro</a:t>
            </a:r>
            <a:endParaRPr lang="en-US" sz="1400" dirty="0">
              <a:latin typeface="+mn-lt"/>
            </a:endParaRPr>
          </a:p>
        </p:txBody>
      </p:sp>
      <p:pic>
        <p:nvPicPr>
          <p:cNvPr id="7" name="Picture 6">
            <a:extLst>
              <a:ext uri="{FF2B5EF4-FFF2-40B4-BE49-F238E27FC236}">
                <a16:creationId xmlns:a16="http://schemas.microsoft.com/office/drawing/2014/main" id="{B984F1D8-F4CF-ED17-FB39-26F4512CB1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2726"/>
            <a:ext cx="5468960" cy="5874624"/>
          </a:xfrm>
          <a:prstGeom prst="rect">
            <a:avLst/>
          </a:prstGeom>
        </p:spPr>
      </p:pic>
      <p:sp>
        <p:nvSpPr>
          <p:cNvPr id="3" name="Course/Module Name" descr="Course name: Module name">
            <a:extLst>
              <a:ext uri="{FF2B5EF4-FFF2-40B4-BE49-F238E27FC236}">
                <a16:creationId xmlns:a16="http://schemas.microsoft.com/office/drawing/2014/main" id="{21899B4F-2139-1323-7DB8-148AF425FE7D}"/>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el vehículo todoterreno</a:t>
            </a:r>
            <a:endParaRPr lang="en-US" sz="2800" b="1" i="1" dirty="0">
              <a:solidFill>
                <a:schemeClr val="lt1"/>
              </a:solidFill>
              <a:latin typeface="Verdana"/>
              <a:ea typeface="Verdana"/>
              <a:cs typeface="Verdana"/>
              <a:sym typeface="Verdana"/>
            </a:endParaRPr>
          </a:p>
        </p:txBody>
      </p:sp>
      <p:pic>
        <p:nvPicPr>
          <p:cNvPr id="6" name="Picture 5" descr="Módulo 2">
            <a:extLst>
              <a:ext uri="{FF2B5EF4-FFF2-40B4-BE49-F238E27FC236}">
                <a16:creationId xmlns:a16="http://schemas.microsoft.com/office/drawing/2014/main" id="{1CFCCA15-619B-362F-3E09-5A8A59BD3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117" y="5919762"/>
            <a:ext cx="4640495" cy="882516"/>
          </a:xfrm>
          <a:prstGeom prst="rect">
            <a:avLst/>
          </a:prstGeom>
        </p:spPr>
      </p:pic>
    </p:spTree>
    <p:extLst>
      <p:ext uri="{BB962C8B-B14F-4D97-AF65-F5344CB8AC3E}">
        <p14:creationId xmlns:p14="http://schemas.microsoft.com/office/powerpoint/2010/main" val="4075168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4FBEF-912A-427C-9841-061DF0B37B0E}"/>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Descargo</a:t>
            </a:r>
            <a:r>
              <a:rPr lang="en-US" sz="2400" dirty="0">
                <a:latin typeface="+mj-lt"/>
              </a:rPr>
              <a:t> de </a:t>
            </a:r>
            <a:r>
              <a:rPr lang="en-US" sz="2400" dirty="0" err="1">
                <a:latin typeface="+mj-lt"/>
              </a:rPr>
              <a:t>responsabilidad</a:t>
            </a:r>
            <a:endParaRPr lang="en-US" sz="2400" dirty="0">
              <a:latin typeface="+mj-lt"/>
            </a:endParaRPr>
          </a:p>
        </p:txBody>
      </p:sp>
      <p:sp>
        <p:nvSpPr>
          <p:cNvPr id="4" name="Text Placeholder">
            <a:extLst>
              <a:ext uri="{FF2B5EF4-FFF2-40B4-BE49-F238E27FC236}">
                <a16:creationId xmlns:a16="http://schemas.microsoft.com/office/drawing/2014/main" id="{60ADE341-C5CB-4447-B98C-AC96501F3019}"/>
              </a:ext>
            </a:extLst>
          </p:cNvPr>
          <p:cNvSpPr>
            <a:spLocks noGrp="1"/>
          </p:cNvSpPr>
          <p:nvPr>
            <p:ph type="body" idx="2"/>
          </p:nvPr>
        </p:nvSpPr>
        <p:spPr>
          <a:xfrm>
            <a:off x="5670816" y="991201"/>
            <a:ext cx="6517528" cy="4929451"/>
          </a:xfrm>
        </p:spPr>
        <p:txBody>
          <a:bodyPr>
            <a:normAutofit/>
          </a:bodyPr>
          <a:lstStyle/>
          <a:p>
            <a:pPr marL="0" indent="0">
              <a:lnSpc>
                <a:spcPct val="150000"/>
              </a:lnSpc>
            </a:pPr>
            <a:r>
              <a:rPr lang="es-ES" sz="1400" dirty="0">
                <a:latin typeface="+mn-lt"/>
              </a:rPr>
              <a:t>La realización de este curso le ayudará a conocer algunas de las mejores prácticas en materia de seguridad con los vehículos todoterreno (ATV); sin embargo, es responsabilidad de su empleador ampliar su formación según sea necesario. Este material no debe considerarse un sustituto de ninguna disposición de la Ley de Seguridad Laboral de </a:t>
            </a:r>
            <a:r>
              <a:rPr lang="es-ES" sz="1400" dirty="0" err="1">
                <a:latin typeface="+mn-lt"/>
              </a:rPr>
              <a:t>Oregon</a:t>
            </a:r>
            <a:r>
              <a:rPr lang="es-ES" sz="1400" dirty="0">
                <a:latin typeface="+mn-lt"/>
              </a:rPr>
              <a:t> ni de ninguna norma emitida por </a:t>
            </a:r>
            <a:r>
              <a:rPr lang="es-ES" sz="1400" dirty="0" err="1">
                <a:latin typeface="+mn-lt"/>
              </a:rPr>
              <a:t>Oregon</a:t>
            </a:r>
            <a:r>
              <a:rPr lang="es-ES" sz="1400" dirty="0">
                <a:latin typeface="+mn-lt"/>
              </a:rPr>
              <a:t> OSHA. Los fabricantes, productos o servicios que aparecen en este material tienen únicamente fines informativos y no constituyen un respaldo por parte de </a:t>
            </a:r>
            <a:r>
              <a:rPr lang="es-ES" sz="1400" dirty="0" err="1">
                <a:latin typeface="+mn-lt"/>
              </a:rPr>
              <a:t>Oregon</a:t>
            </a:r>
            <a:r>
              <a:rPr lang="es-ES" sz="1400" dirty="0">
                <a:latin typeface="+mn-lt"/>
              </a:rPr>
              <a:t> OSHA.</a:t>
            </a:r>
            <a:endParaRPr lang="en-US" sz="1400" dirty="0">
              <a:latin typeface="+mn-lt"/>
            </a:endParaRPr>
          </a:p>
        </p:txBody>
      </p:sp>
      <p:sp>
        <p:nvSpPr>
          <p:cNvPr id="9" name="Course/Module Name" descr="Course name: Module name">
            <a:extLst>
              <a:ext uri="{FF2B5EF4-FFF2-40B4-BE49-F238E27FC236}">
                <a16:creationId xmlns:a16="http://schemas.microsoft.com/office/drawing/2014/main" id="{AEBCCECE-1736-4F0B-8F17-217A37202709}"/>
              </a:ext>
            </a:extLst>
          </p:cNvPr>
          <p:cNvSpPr txBox="1"/>
          <p:nvPr/>
        </p:nvSpPr>
        <p:spPr>
          <a:xfrm>
            <a:off x="0" y="6024847"/>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introducción</a:t>
            </a:r>
            <a:endParaRPr lang="en-US" sz="2800" b="1" i="1" dirty="0">
              <a:solidFill>
                <a:schemeClr val="lt1"/>
              </a:solidFill>
              <a:latin typeface="Verdana"/>
              <a:ea typeface="Verdana"/>
              <a:cs typeface="Verdana"/>
              <a:sym typeface="Verdana"/>
            </a:endParaRPr>
          </a:p>
        </p:txBody>
      </p:sp>
      <p:pic>
        <p:nvPicPr>
          <p:cNvPr id="3" name="Picture 2" descr="Módulo 1">
            <a:extLst>
              <a:ext uri="{FF2B5EF4-FFF2-40B4-BE49-F238E27FC236}">
                <a16:creationId xmlns:a16="http://schemas.microsoft.com/office/drawing/2014/main" id="{CEF86AAF-81DE-B8CC-C55A-E4B8C2F3B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4" y="6100103"/>
            <a:ext cx="4420261" cy="832127"/>
          </a:xfrm>
          <a:prstGeom prst="rect">
            <a:avLst/>
          </a:prstGeom>
        </p:spPr>
      </p:pic>
      <p:pic>
        <p:nvPicPr>
          <p:cNvPr id="7" name="Picture 6">
            <a:extLst>
              <a:ext uri="{FF2B5EF4-FFF2-40B4-BE49-F238E27FC236}">
                <a16:creationId xmlns:a16="http://schemas.microsoft.com/office/drawing/2014/main" id="{74F5C7A2-3989-26E0-BC3F-1CD580385F2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608810" cy="6024847"/>
          </a:xfrm>
          <a:prstGeom prst="rect">
            <a:avLst/>
          </a:prstGeom>
        </p:spPr>
      </p:pic>
    </p:spTree>
    <p:extLst>
      <p:ext uri="{BB962C8B-B14F-4D97-AF65-F5344CB8AC3E}">
        <p14:creationId xmlns:p14="http://schemas.microsoft.com/office/powerpoint/2010/main" val="327961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40918-19D3-897F-6D3F-9BF595429D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AC5103-E19E-7893-8906-AC209E5FB779}"/>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Alcance</a:t>
            </a:r>
            <a:r>
              <a:rPr lang="en-US" sz="2400" dirty="0">
                <a:latin typeface="+mj-lt"/>
              </a:rPr>
              <a:t> de </a:t>
            </a:r>
            <a:r>
              <a:rPr lang="en-US" sz="2400" dirty="0" err="1">
                <a:latin typeface="+mj-lt"/>
              </a:rPr>
              <a:t>los</a:t>
            </a:r>
            <a:r>
              <a:rPr lang="en-US" sz="2400" dirty="0">
                <a:latin typeface="+mj-lt"/>
              </a:rPr>
              <a:t> </a:t>
            </a:r>
            <a:r>
              <a:rPr lang="en-US" sz="2400" dirty="0" err="1">
                <a:latin typeface="+mj-lt"/>
              </a:rPr>
              <a:t>frenos</a:t>
            </a:r>
            <a:endParaRPr lang="en-US" sz="2400" dirty="0">
              <a:latin typeface="+mj-lt"/>
            </a:endParaRPr>
          </a:p>
        </p:txBody>
      </p:sp>
      <p:sp>
        <p:nvSpPr>
          <p:cNvPr id="4" name="Text Placeholder">
            <a:extLst>
              <a:ext uri="{FF2B5EF4-FFF2-40B4-BE49-F238E27FC236}">
                <a16:creationId xmlns:a16="http://schemas.microsoft.com/office/drawing/2014/main" id="{85DD34A3-2E4C-F7C3-A111-441783BACC13}"/>
              </a:ext>
            </a:extLst>
          </p:cNvPr>
          <p:cNvSpPr>
            <a:spLocks noGrp="1"/>
          </p:cNvSpPr>
          <p:nvPr>
            <p:ph type="body" idx="2"/>
          </p:nvPr>
        </p:nvSpPr>
        <p:spPr>
          <a:xfrm>
            <a:off x="5540188" y="991201"/>
            <a:ext cx="6517528" cy="4929451"/>
          </a:xfrm>
        </p:spPr>
        <p:txBody>
          <a:bodyPr>
            <a:normAutofit/>
          </a:bodyPr>
          <a:lstStyle/>
          <a:p>
            <a:pPr marL="0" indent="0">
              <a:lnSpc>
                <a:spcPct val="150000"/>
              </a:lnSpc>
              <a:spcBef>
                <a:spcPts val="600"/>
              </a:spcBef>
              <a:spcAft>
                <a:spcPts val="600"/>
              </a:spcAft>
            </a:pPr>
            <a:r>
              <a:rPr lang="es-ES" sz="1400" dirty="0">
                <a:latin typeface="+mn-lt"/>
              </a:rPr>
              <a:t>Primero, revise su alcance de freno. Cuando la mano se coloca en la posición normal de funcionamiento y los dedos se extienden hacia afuera, la primera articulación de la punta del dedo medio debe alcanzar más allá de la palanca del freno.</a:t>
            </a:r>
            <a:endParaRPr lang="en-US" sz="1400" dirty="0">
              <a:latin typeface="+mn-lt"/>
            </a:endParaRPr>
          </a:p>
        </p:txBody>
      </p:sp>
      <p:pic>
        <p:nvPicPr>
          <p:cNvPr id="6" name="Picture 5">
            <a:extLst>
              <a:ext uri="{FF2B5EF4-FFF2-40B4-BE49-F238E27FC236}">
                <a16:creationId xmlns:a16="http://schemas.microsoft.com/office/drawing/2014/main" id="{468B9231-DC1B-479F-B9B8-C8DA0092D8A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5400"/>
            <a:ext cx="5452001" cy="5856407"/>
          </a:xfrm>
          <a:prstGeom prst="rect">
            <a:avLst/>
          </a:prstGeom>
        </p:spPr>
      </p:pic>
      <p:sp>
        <p:nvSpPr>
          <p:cNvPr id="3" name="Course/Module Name" descr="Course name: Module name">
            <a:extLst>
              <a:ext uri="{FF2B5EF4-FFF2-40B4-BE49-F238E27FC236}">
                <a16:creationId xmlns:a16="http://schemas.microsoft.com/office/drawing/2014/main" id="{29F83DCF-FE69-23DE-BAFF-F0DF21F1D474}"/>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el vehículo todoterreno</a:t>
            </a:r>
            <a:endParaRPr lang="en-US" sz="2800" b="1" i="1" dirty="0">
              <a:solidFill>
                <a:schemeClr val="lt1"/>
              </a:solidFill>
              <a:latin typeface="Verdana"/>
              <a:ea typeface="Verdana"/>
              <a:cs typeface="Verdana"/>
              <a:sym typeface="Verdana"/>
            </a:endParaRPr>
          </a:p>
        </p:txBody>
      </p:sp>
      <p:pic>
        <p:nvPicPr>
          <p:cNvPr id="7" name="Picture 6" descr="Módulo 2">
            <a:extLst>
              <a:ext uri="{FF2B5EF4-FFF2-40B4-BE49-F238E27FC236}">
                <a16:creationId xmlns:a16="http://schemas.microsoft.com/office/drawing/2014/main" id="{6C77EE90-8A26-B451-8FA4-5D86E7DAB8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117" y="5919762"/>
            <a:ext cx="4640495" cy="882516"/>
          </a:xfrm>
          <a:prstGeom prst="rect">
            <a:avLst/>
          </a:prstGeom>
        </p:spPr>
      </p:pic>
    </p:spTree>
    <p:extLst>
      <p:ext uri="{BB962C8B-B14F-4D97-AF65-F5344CB8AC3E}">
        <p14:creationId xmlns:p14="http://schemas.microsoft.com/office/powerpoint/2010/main" val="2012326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9393E-0FD8-3540-6B53-CF30D24BA2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67FAA7-0342-156F-D3C2-CF38184E757F}"/>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Longitud</a:t>
            </a:r>
            <a:r>
              <a:rPr lang="en-US" sz="2400" dirty="0">
                <a:latin typeface="+mj-lt"/>
              </a:rPr>
              <a:t> de las </a:t>
            </a:r>
            <a:r>
              <a:rPr lang="en-US" sz="2400" dirty="0" err="1">
                <a:latin typeface="+mj-lt"/>
              </a:rPr>
              <a:t>piernas</a:t>
            </a:r>
            <a:endParaRPr lang="en-US" sz="2400" dirty="0">
              <a:latin typeface="+mj-lt"/>
            </a:endParaRPr>
          </a:p>
        </p:txBody>
      </p:sp>
      <p:sp>
        <p:nvSpPr>
          <p:cNvPr id="4" name="Text Placeholder">
            <a:extLst>
              <a:ext uri="{FF2B5EF4-FFF2-40B4-BE49-F238E27FC236}">
                <a16:creationId xmlns:a16="http://schemas.microsoft.com/office/drawing/2014/main" id="{620C9A73-65A2-0B9F-307B-54D00716076F}"/>
              </a:ext>
            </a:extLst>
          </p:cNvPr>
          <p:cNvSpPr>
            <a:spLocks noGrp="1"/>
          </p:cNvSpPr>
          <p:nvPr>
            <p:ph type="body" idx="2"/>
          </p:nvPr>
        </p:nvSpPr>
        <p:spPr>
          <a:xfrm>
            <a:off x="5540188" y="991201"/>
            <a:ext cx="6517528" cy="4929451"/>
          </a:xfrm>
        </p:spPr>
        <p:txBody>
          <a:bodyPr>
            <a:normAutofit/>
          </a:bodyPr>
          <a:lstStyle/>
          <a:p>
            <a:pPr marL="0" indent="0">
              <a:lnSpc>
                <a:spcPct val="150000"/>
              </a:lnSpc>
              <a:spcBef>
                <a:spcPts val="600"/>
              </a:spcBef>
              <a:spcAft>
                <a:spcPts val="600"/>
              </a:spcAft>
            </a:pPr>
            <a:r>
              <a:rPr lang="es-ES" sz="1400" dirty="0">
                <a:latin typeface="+mn-lt"/>
              </a:rPr>
              <a:t>En segundo lugar, revise la longitud de sus piernas. Mientras se sienta con sus pies en los reposapiés y sus rodillas se doblan por lo menos 45 grados, sus piernas deben estar casi paralelas a los reposapiés. Sus rodillas no deben estar por encima de sus caderas.</a:t>
            </a:r>
            <a:endParaRPr lang="en-US" sz="1400" dirty="0">
              <a:latin typeface="+mn-lt"/>
            </a:endParaRPr>
          </a:p>
        </p:txBody>
      </p:sp>
      <p:pic>
        <p:nvPicPr>
          <p:cNvPr id="7" name="Picture 6">
            <a:extLst>
              <a:ext uri="{FF2B5EF4-FFF2-40B4-BE49-F238E27FC236}">
                <a16:creationId xmlns:a16="http://schemas.microsoft.com/office/drawing/2014/main" id="{618FC91E-147D-E00B-DA35-426F11B77C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084" y="46182"/>
            <a:ext cx="5347820" cy="5744498"/>
          </a:xfrm>
          <a:prstGeom prst="rect">
            <a:avLst/>
          </a:prstGeom>
        </p:spPr>
      </p:pic>
      <p:sp>
        <p:nvSpPr>
          <p:cNvPr id="3" name="Course/Module Name" descr="Course name: Module name">
            <a:extLst>
              <a:ext uri="{FF2B5EF4-FFF2-40B4-BE49-F238E27FC236}">
                <a16:creationId xmlns:a16="http://schemas.microsoft.com/office/drawing/2014/main" id="{E89520F2-17EE-5A0B-4A43-8FE3073DBC70}"/>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el vehículo todoterreno</a:t>
            </a:r>
            <a:endParaRPr lang="en-US" sz="2800" b="1" i="1" dirty="0">
              <a:solidFill>
                <a:schemeClr val="lt1"/>
              </a:solidFill>
              <a:latin typeface="Verdana"/>
              <a:ea typeface="Verdana"/>
              <a:cs typeface="Verdana"/>
              <a:sym typeface="Verdana"/>
            </a:endParaRPr>
          </a:p>
        </p:txBody>
      </p:sp>
      <p:pic>
        <p:nvPicPr>
          <p:cNvPr id="6" name="Picture 5" descr="Módulo 2">
            <a:extLst>
              <a:ext uri="{FF2B5EF4-FFF2-40B4-BE49-F238E27FC236}">
                <a16:creationId xmlns:a16="http://schemas.microsoft.com/office/drawing/2014/main" id="{86948AD1-B82D-9D78-DB1B-E36E75576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117" y="5919762"/>
            <a:ext cx="4640495" cy="882516"/>
          </a:xfrm>
          <a:prstGeom prst="rect">
            <a:avLst/>
          </a:prstGeom>
        </p:spPr>
      </p:pic>
    </p:spTree>
    <p:extLst>
      <p:ext uri="{BB962C8B-B14F-4D97-AF65-F5344CB8AC3E}">
        <p14:creationId xmlns:p14="http://schemas.microsoft.com/office/powerpoint/2010/main" val="196261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9C06B-6356-8AD0-465B-8130563DBA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32B31-D24C-3EF8-DA48-736E24943306}"/>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Alcance</a:t>
            </a:r>
            <a:r>
              <a:rPr lang="en-US" sz="2400" dirty="0">
                <a:latin typeface="+mj-lt"/>
              </a:rPr>
              <a:t> de </a:t>
            </a:r>
            <a:r>
              <a:rPr lang="en-US" sz="2400" dirty="0" err="1">
                <a:latin typeface="+mj-lt"/>
              </a:rPr>
              <a:t>agarre</a:t>
            </a:r>
            <a:endParaRPr lang="en-US" sz="2400" dirty="0">
              <a:latin typeface="+mj-lt"/>
            </a:endParaRPr>
          </a:p>
        </p:txBody>
      </p:sp>
      <p:sp>
        <p:nvSpPr>
          <p:cNvPr id="4" name="Text Placeholder">
            <a:extLst>
              <a:ext uri="{FF2B5EF4-FFF2-40B4-BE49-F238E27FC236}">
                <a16:creationId xmlns:a16="http://schemas.microsoft.com/office/drawing/2014/main" id="{309E7C2E-5A1C-95EC-0404-E5F6F6055413}"/>
              </a:ext>
            </a:extLst>
          </p:cNvPr>
          <p:cNvSpPr>
            <a:spLocks noGrp="1"/>
          </p:cNvSpPr>
          <p:nvPr>
            <p:ph type="body" idx="2"/>
          </p:nvPr>
        </p:nvSpPr>
        <p:spPr>
          <a:xfrm>
            <a:off x="5540188" y="991201"/>
            <a:ext cx="6517528" cy="4929451"/>
          </a:xfrm>
        </p:spPr>
        <p:txBody>
          <a:bodyPr>
            <a:normAutofit/>
          </a:bodyPr>
          <a:lstStyle/>
          <a:p>
            <a:pPr marL="0" indent="0">
              <a:lnSpc>
                <a:spcPct val="150000"/>
              </a:lnSpc>
              <a:spcBef>
                <a:spcPts val="600"/>
              </a:spcBef>
              <a:spcAft>
                <a:spcPts val="600"/>
              </a:spcAft>
            </a:pPr>
            <a:r>
              <a:rPr lang="es-ES" sz="1400" dirty="0">
                <a:latin typeface="+mn-lt"/>
              </a:rPr>
              <a:t>En tercer lugar, revise su alcance de agarre. Mientras está sentado en el ATV con las manos en el manubrio sin inclinarse hacia adelante, debe haber un ángulo obvio entre el brazo y el antebrazo.</a:t>
            </a:r>
            <a:endParaRPr lang="en-US" sz="1400" dirty="0">
              <a:latin typeface="+mn-lt"/>
            </a:endParaRPr>
          </a:p>
        </p:txBody>
      </p:sp>
      <p:pic>
        <p:nvPicPr>
          <p:cNvPr id="10" name="Picture 9">
            <a:extLst>
              <a:ext uri="{FF2B5EF4-FFF2-40B4-BE49-F238E27FC236}">
                <a16:creationId xmlns:a16="http://schemas.microsoft.com/office/drawing/2014/main" id="{1956062A-2A1C-4789-E4B4-0617574FCEA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9715"/>
            <a:ext cx="5405904" cy="5806890"/>
          </a:xfrm>
          <a:prstGeom prst="rect">
            <a:avLst/>
          </a:prstGeom>
        </p:spPr>
      </p:pic>
      <p:sp>
        <p:nvSpPr>
          <p:cNvPr id="3" name="Course/Module Name" descr="Course name: Module name">
            <a:extLst>
              <a:ext uri="{FF2B5EF4-FFF2-40B4-BE49-F238E27FC236}">
                <a16:creationId xmlns:a16="http://schemas.microsoft.com/office/drawing/2014/main" id="{27EECA75-0A53-2F91-59C7-97FCC1B67E54}"/>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el vehículo todoterreno</a:t>
            </a:r>
            <a:endParaRPr lang="en-US" sz="2800" b="1" i="1" dirty="0">
              <a:solidFill>
                <a:schemeClr val="lt1"/>
              </a:solidFill>
              <a:latin typeface="Verdana"/>
              <a:ea typeface="Verdana"/>
              <a:cs typeface="Verdana"/>
              <a:sym typeface="Verdana"/>
            </a:endParaRPr>
          </a:p>
        </p:txBody>
      </p:sp>
      <p:pic>
        <p:nvPicPr>
          <p:cNvPr id="6" name="Picture 5" descr="Módulo 2">
            <a:extLst>
              <a:ext uri="{FF2B5EF4-FFF2-40B4-BE49-F238E27FC236}">
                <a16:creationId xmlns:a16="http://schemas.microsoft.com/office/drawing/2014/main" id="{0C853B43-51D9-9BE9-5851-9ADDB5EF6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117" y="5919762"/>
            <a:ext cx="4640495" cy="882516"/>
          </a:xfrm>
          <a:prstGeom prst="rect">
            <a:avLst/>
          </a:prstGeom>
        </p:spPr>
      </p:pic>
    </p:spTree>
    <p:extLst>
      <p:ext uri="{BB962C8B-B14F-4D97-AF65-F5344CB8AC3E}">
        <p14:creationId xmlns:p14="http://schemas.microsoft.com/office/powerpoint/2010/main" val="2792332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5F7FB-B602-1550-AFEC-DA0C37ABBC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BAFCA9-5D27-42A1-BFF9-D7D0ABF27ED4}"/>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Alcance</a:t>
            </a:r>
            <a:r>
              <a:rPr lang="en-US" sz="2400" dirty="0">
                <a:latin typeface="+mj-lt"/>
              </a:rPr>
              <a:t> de </a:t>
            </a:r>
            <a:r>
              <a:rPr lang="en-US" sz="2400" dirty="0" err="1">
                <a:latin typeface="+mj-lt"/>
              </a:rPr>
              <a:t>giro</a:t>
            </a:r>
            <a:endParaRPr lang="en-US" sz="2400" dirty="0">
              <a:latin typeface="+mj-lt"/>
            </a:endParaRPr>
          </a:p>
        </p:txBody>
      </p:sp>
      <p:sp>
        <p:nvSpPr>
          <p:cNvPr id="4" name="Text Placeholder">
            <a:extLst>
              <a:ext uri="{FF2B5EF4-FFF2-40B4-BE49-F238E27FC236}">
                <a16:creationId xmlns:a16="http://schemas.microsoft.com/office/drawing/2014/main" id="{2772A63F-1E66-0609-CFD0-D6711383C207}"/>
              </a:ext>
            </a:extLst>
          </p:cNvPr>
          <p:cNvSpPr>
            <a:spLocks noGrp="1"/>
          </p:cNvSpPr>
          <p:nvPr>
            <p:ph type="body" idx="2"/>
          </p:nvPr>
        </p:nvSpPr>
        <p:spPr>
          <a:xfrm>
            <a:off x="5540188" y="991201"/>
            <a:ext cx="6517528" cy="4929451"/>
          </a:xfrm>
        </p:spPr>
        <p:txBody>
          <a:bodyPr>
            <a:normAutofit/>
          </a:bodyPr>
          <a:lstStyle/>
          <a:p>
            <a:pPr marL="0" indent="0">
              <a:lnSpc>
                <a:spcPct val="150000"/>
              </a:lnSpc>
              <a:spcBef>
                <a:spcPts val="600"/>
              </a:spcBef>
              <a:spcAft>
                <a:spcPts val="600"/>
              </a:spcAft>
            </a:pPr>
            <a:r>
              <a:rPr lang="es-ES" sz="1400" dirty="0">
                <a:latin typeface="+mn-lt"/>
              </a:rPr>
              <a:t>Cuarto, revise su alcance de giro. Asegúrese de que puede girar el manubrio completamente de derecha a izquierda mientras mantiene un agarre en el manubrio y controla el acelerador y el freno. </a:t>
            </a:r>
          </a:p>
          <a:p>
            <a:pPr marL="0" indent="0">
              <a:lnSpc>
                <a:spcPct val="150000"/>
              </a:lnSpc>
              <a:spcBef>
                <a:spcPts val="600"/>
              </a:spcBef>
              <a:spcAft>
                <a:spcPts val="600"/>
              </a:spcAft>
            </a:pPr>
            <a:r>
              <a:rPr lang="es-ES" sz="1400" dirty="0">
                <a:latin typeface="+mn-lt"/>
              </a:rPr>
              <a:t>Tener el correcto alcance del freno, la longitud de la pierna, el alcance de agarre y de giro le ayudara a manejar el ATV con seguridad en terreno difícil y durante situaciones potencialmente peligrosas.</a:t>
            </a:r>
            <a:endParaRPr lang="en-US" sz="1400" dirty="0">
              <a:latin typeface="+mn-lt"/>
            </a:endParaRPr>
          </a:p>
        </p:txBody>
      </p:sp>
      <p:pic>
        <p:nvPicPr>
          <p:cNvPr id="6" name="Picture 5">
            <a:extLst>
              <a:ext uri="{FF2B5EF4-FFF2-40B4-BE49-F238E27FC236}">
                <a16:creationId xmlns:a16="http://schemas.microsoft.com/office/drawing/2014/main" id="{FBB2FF6C-60F2-419F-73B8-17CCCFF33BF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452001" cy="5856407"/>
          </a:xfrm>
          <a:prstGeom prst="rect">
            <a:avLst/>
          </a:prstGeom>
        </p:spPr>
      </p:pic>
      <p:sp>
        <p:nvSpPr>
          <p:cNvPr id="3" name="Course/Module Name" descr="Course name: Module name">
            <a:extLst>
              <a:ext uri="{FF2B5EF4-FFF2-40B4-BE49-F238E27FC236}">
                <a16:creationId xmlns:a16="http://schemas.microsoft.com/office/drawing/2014/main" id="{5F512BB7-D947-3294-DB4B-D576FCC43191}"/>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el vehículo todoterreno</a:t>
            </a:r>
            <a:endParaRPr lang="en-US" sz="2800" b="1" i="1" dirty="0">
              <a:solidFill>
                <a:schemeClr val="lt1"/>
              </a:solidFill>
              <a:latin typeface="Verdana"/>
              <a:ea typeface="Verdana"/>
              <a:cs typeface="Verdana"/>
              <a:sym typeface="Verdana"/>
            </a:endParaRPr>
          </a:p>
        </p:txBody>
      </p:sp>
      <p:pic>
        <p:nvPicPr>
          <p:cNvPr id="7" name="Picture 6" descr="Módulo 2">
            <a:extLst>
              <a:ext uri="{FF2B5EF4-FFF2-40B4-BE49-F238E27FC236}">
                <a16:creationId xmlns:a16="http://schemas.microsoft.com/office/drawing/2014/main" id="{619C64D1-BF9C-8E86-6E66-A5FDA87C8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117" y="5919762"/>
            <a:ext cx="4640495" cy="882516"/>
          </a:xfrm>
          <a:prstGeom prst="rect">
            <a:avLst/>
          </a:prstGeom>
        </p:spPr>
      </p:pic>
    </p:spTree>
    <p:extLst>
      <p:ext uri="{BB962C8B-B14F-4D97-AF65-F5344CB8AC3E}">
        <p14:creationId xmlns:p14="http://schemas.microsoft.com/office/powerpoint/2010/main" val="2808453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65B91-CB63-9638-0D31-EF462A419C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B9482E-374C-B714-C067-4C2EFA76C370}"/>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Arranque</a:t>
            </a:r>
            <a:r>
              <a:rPr lang="en-US" sz="2400" dirty="0">
                <a:latin typeface="+mj-lt"/>
              </a:rPr>
              <a:t> del ATV</a:t>
            </a:r>
          </a:p>
        </p:txBody>
      </p:sp>
      <p:sp>
        <p:nvSpPr>
          <p:cNvPr id="4" name="Text Placeholder">
            <a:extLst>
              <a:ext uri="{FF2B5EF4-FFF2-40B4-BE49-F238E27FC236}">
                <a16:creationId xmlns:a16="http://schemas.microsoft.com/office/drawing/2014/main" id="{14A059D6-B1B4-3BA9-AC5A-E6836470C6F3}"/>
              </a:ext>
            </a:extLst>
          </p:cNvPr>
          <p:cNvSpPr>
            <a:spLocks noGrp="1"/>
          </p:cNvSpPr>
          <p:nvPr>
            <p:ph type="body" idx="2"/>
          </p:nvPr>
        </p:nvSpPr>
        <p:spPr>
          <a:xfrm>
            <a:off x="5540188" y="991201"/>
            <a:ext cx="6517528" cy="4317399"/>
          </a:xfrm>
        </p:spPr>
        <p:txBody>
          <a:bodyPr>
            <a:normAutofit/>
          </a:bodyPr>
          <a:lstStyle/>
          <a:p>
            <a:pPr marL="0" indent="0">
              <a:lnSpc>
                <a:spcPct val="150000"/>
              </a:lnSpc>
              <a:spcBef>
                <a:spcPts val="600"/>
              </a:spcBef>
              <a:spcAft>
                <a:spcPts val="600"/>
              </a:spcAft>
            </a:pPr>
            <a:r>
              <a:rPr lang="es-ES" sz="1400" dirty="0">
                <a:latin typeface="+mn-lt"/>
              </a:rPr>
              <a:t>En el siguiente vídeo, veremos cuáles son las comprobaciones finales que hay que realizar tras arrancar el ATV y cómo sentarse correctamente en él.</a:t>
            </a:r>
            <a:endParaRPr lang="en-US" sz="1400" dirty="0">
              <a:latin typeface="+mn-lt"/>
            </a:endParaRPr>
          </a:p>
        </p:txBody>
      </p:sp>
      <p:pic>
        <p:nvPicPr>
          <p:cNvPr id="7" name="Picture 6">
            <a:extLst>
              <a:ext uri="{FF2B5EF4-FFF2-40B4-BE49-F238E27FC236}">
                <a16:creationId xmlns:a16="http://schemas.microsoft.com/office/drawing/2014/main" id="{9683A8C3-526D-6A7F-53EB-425854C2A9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2700"/>
            <a:ext cx="5448300" cy="5852431"/>
          </a:xfrm>
          <a:prstGeom prst="rect">
            <a:avLst/>
          </a:prstGeom>
        </p:spPr>
      </p:pic>
      <p:sp>
        <p:nvSpPr>
          <p:cNvPr id="3" name="Course/Module Name" descr="Course name: Module name">
            <a:extLst>
              <a:ext uri="{FF2B5EF4-FFF2-40B4-BE49-F238E27FC236}">
                <a16:creationId xmlns:a16="http://schemas.microsoft.com/office/drawing/2014/main" id="{24B026F4-416E-D7EA-C21E-46FE0FB55A12}"/>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el vehículo todoterreno</a:t>
            </a:r>
            <a:endParaRPr lang="en-US" sz="2800" b="1" i="1" dirty="0">
              <a:solidFill>
                <a:schemeClr val="lt1"/>
              </a:solidFill>
              <a:latin typeface="Verdana"/>
              <a:ea typeface="Verdana"/>
              <a:cs typeface="Verdana"/>
              <a:sym typeface="Verdana"/>
            </a:endParaRPr>
          </a:p>
        </p:txBody>
      </p:sp>
      <p:pic>
        <p:nvPicPr>
          <p:cNvPr id="6" name="Picture 5" descr="Módulo 2">
            <a:extLst>
              <a:ext uri="{FF2B5EF4-FFF2-40B4-BE49-F238E27FC236}">
                <a16:creationId xmlns:a16="http://schemas.microsoft.com/office/drawing/2014/main" id="{03343B12-8336-BD17-6E86-C0053659D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117" y="5919762"/>
            <a:ext cx="4640495" cy="882516"/>
          </a:xfrm>
          <a:prstGeom prst="rect">
            <a:avLst/>
          </a:prstGeom>
        </p:spPr>
      </p:pic>
    </p:spTree>
    <p:extLst>
      <p:ext uri="{BB962C8B-B14F-4D97-AF65-F5344CB8AC3E}">
        <p14:creationId xmlns:p14="http://schemas.microsoft.com/office/powerpoint/2010/main" val="2880099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0F6826C5-1D8E-FFF8-6C74-5847CB67D425}"/>
            </a:ext>
          </a:extLst>
        </p:cNvPr>
        <p:cNvGrpSpPr/>
        <p:nvPr/>
      </p:nvGrpSpPr>
      <p:grpSpPr>
        <a:xfrm>
          <a:off x="0" y="0"/>
          <a:ext cx="0" cy="0"/>
          <a:chOff x="0" y="0"/>
          <a:chExt cx="0" cy="0"/>
        </a:xfrm>
      </p:grpSpPr>
      <p:sp>
        <p:nvSpPr>
          <p:cNvPr id="3" name="Video Title/Link" descr="Click here for video">
            <a:extLst>
              <a:ext uri="{FF2B5EF4-FFF2-40B4-BE49-F238E27FC236}">
                <a16:creationId xmlns:a16="http://schemas.microsoft.com/office/drawing/2014/main" id="{5063CA4E-F829-E890-73B9-89AFACE08F0C}"/>
              </a:ext>
              <a:ext uri="{C183D7F6-B498-43B3-948B-1728B52AA6E4}">
                <adec:decorative xmlns:adec="http://schemas.microsoft.com/office/drawing/2017/decorative" val="0"/>
              </a:ext>
            </a:extLst>
          </p:cNvPr>
          <p:cNvSpPr>
            <a:spLocks noGrp="1"/>
          </p:cNvSpPr>
          <p:nvPr>
            <p:ph type="title" idx="4294967295"/>
          </p:nvPr>
        </p:nvSpPr>
        <p:spPr>
          <a:xfrm>
            <a:off x="0" y="28234"/>
            <a:ext cx="12192000" cy="5886456"/>
          </a:xfrm>
          <a:prstGeom prst="rect">
            <a:avLst/>
          </a:prstGeom>
          <a:solidFill>
            <a:schemeClr val="bg1">
              <a:lumMod val="95000"/>
            </a:schemeClr>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FDFEFE"/>
                </a:solidFill>
                <a:effectLst/>
                <a:uLnTx/>
                <a:uFillTx/>
                <a:latin typeface="+mn-lt"/>
                <a:ea typeface="+mn-ea"/>
                <a:cs typeface="+mn-cs"/>
                <a:sym typeface="Arial"/>
                <a:hlinkClick r:id="rId3"/>
              </a:rPr>
              <a:t>Video: </a:t>
            </a:r>
            <a:r>
              <a:rPr kumimoji="0" lang="en-US" sz="4400" b="0" i="0" u="none" strike="noStrike" kern="0" cap="none" spc="0" normalizeH="0" baseline="0" noProof="0" dirty="0" err="1">
                <a:ln>
                  <a:noFill/>
                </a:ln>
                <a:solidFill>
                  <a:srgbClr val="FDFEFE"/>
                </a:solidFill>
                <a:effectLst/>
                <a:uLnTx/>
                <a:uFillTx/>
                <a:latin typeface="+mn-lt"/>
                <a:ea typeface="+mn-ea"/>
                <a:cs typeface="+mn-cs"/>
                <a:sym typeface="Arial"/>
                <a:hlinkClick r:id="rId3"/>
              </a:rPr>
              <a:t>Arrancando</a:t>
            </a:r>
            <a:r>
              <a:rPr kumimoji="0" lang="en-US" sz="4400" b="0" i="0" u="none" strike="noStrike" kern="0" cap="none" spc="0" normalizeH="0" baseline="0" noProof="0" dirty="0">
                <a:ln>
                  <a:noFill/>
                </a:ln>
                <a:solidFill>
                  <a:srgbClr val="FDFEFE"/>
                </a:solidFill>
                <a:effectLst/>
                <a:uLnTx/>
                <a:uFillTx/>
                <a:latin typeface="+mn-lt"/>
                <a:ea typeface="+mn-ea"/>
                <a:cs typeface="+mn-cs"/>
                <a:sym typeface="Arial"/>
                <a:hlinkClick r:id="rId3"/>
              </a:rPr>
              <a:t> </a:t>
            </a:r>
            <a:r>
              <a:rPr kumimoji="0" lang="en-US" sz="4400" b="0" i="0" u="none" strike="noStrike" kern="0" cap="none" spc="0" normalizeH="0" baseline="0" noProof="0" dirty="0" err="1">
                <a:ln>
                  <a:noFill/>
                </a:ln>
                <a:solidFill>
                  <a:srgbClr val="FDFEFE"/>
                </a:solidFill>
                <a:effectLst/>
                <a:uLnTx/>
                <a:uFillTx/>
                <a:latin typeface="+mn-lt"/>
                <a:ea typeface="+mn-ea"/>
                <a:cs typeface="+mn-cs"/>
                <a:sym typeface="Arial"/>
                <a:hlinkClick r:id="rId3"/>
              </a:rPr>
              <a:t>el</a:t>
            </a:r>
            <a:r>
              <a:rPr kumimoji="0" lang="en-US" sz="4400" b="0" i="0" u="none" strike="noStrike" kern="0" cap="none" spc="0" normalizeH="0" baseline="0" noProof="0" dirty="0">
                <a:ln>
                  <a:noFill/>
                </a:ln>
                <a:solidFill>
                  <a:srgbClr val="FDFEFE"/>
                </a:solidFill>
                <a:effectLst/>
                <a:uLnTx/>
                <a:uFillTx/>
                <a:latin typeface="+mn-lt"/>
                <a:ea typeface="+mn-ea"/>
                <a:cs typeface="+mn-cs"/>
                <a:sym typeface="Arial"/>
                <a:hlinkClick r:id="rId3"/>
              </a:rPr>
              <a:t> ATV</a:t>
            </a:r>
            <a:endParaRPr kumimoji="0" lang="en-US" sz="4400" b="0" i="0" u="none" strike="noStrike" kern="0" cap="none" spc="0" normalizeH="0" baseline="0" noProof="0" dirty="0">
              <a:ln>
                <a:noFill/>
              </a:ln>
              <a:solidFill>
                <a:srgbClr val="FDFEFE"/>
              </a:solidFill>
              <a:effectLst/>
              <a:uLnTx/>
              <a:uFillTx/>
              <a:latin typeface="+mn-lt"/>
              <a:ea typeface="+mn-ea"/>
              <a:cs typeface="+mn-cs"/>
              <a:sym typeface="Arial"/>
            </a:endParaRPr>
          </a:p>
        </p:txBody>
      </p:sp>
      <p:sp>
        <p:nvSpPr>
          <p:cNvPr id="2" name="Course/Module Name" descr="Course name: Module name">
            <a:extLst>
              <a:ext uri="{FF2B5EF4-FFF2-40B4-BE49-F238E27FC236}">
                <a16:creationId xmlns:a16="http://schemas.microsoft.com/office/drawing/2014/main" id="{73FC5990-4DB1-FAF1-A90D-8EEA06DB1FEB}"/>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el vehículo todoterreno</a:t>
            </a:r>
            <a:endParaRPr lang="en-US" sz="2800" b="1" i="1" dirty="0">
              <a:solidFill>
                <a:schemeClr val="lt1"/>
              </a:solidFill>
              <a:latin typeface="Verdana"/>
              <a:ea typeface="Verdana"/>
              <a:cs typeface="Verdana"/>
              <a:sym typeface="Verdana"/>
            </a:endParaRPr>
          </a:p>
        </p:txBody>
      </p:sp>
      <p:pic>
        <p:nvPicPr>
          <p:cNvPr id="5" name="Picture 4" descr="Módulo 2">
            <a:extLst>
              <a:ext uri="{FF2B5EF4-FFF2-40B4-BE49-F238E27FC236}">
                <a16:creationId xmlns:a16="http://schemas.microsoft.com/office/drawing/2014/main" id="{E63CA282-7EB7-A3E3-4FBE-56CEFA80DF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117" y="5919762"/>
            <a:ext cx="4640495" cy="882516"/>
          </a:xfrm>
          <a:prstGeom prst="rect">
            <a:avLst/>
          </a:prstGeom>
        </p:spPr>
      </p:pic>
    </p:spTree>
    <p:extLst>
      <p:ext uri="{BB962C8B-B14F-4D97-AF65-F5344CB8AC3E}">
        <p14:creationId xmlns:p14="http://schemas.microsoft.com/office/powerpoint/2010/main" val="1375108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3DC52-94D8-B5E2-B409-119C8F551B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917B33-670B-7C04-5E8A-6492D411D057}"/>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Descripción</a:t>
            </a:r>
            <a:r>
              <a:rPr lang="en-US" sz="2400" dirty="0">
                <a:latin typeface="+mj-lt"/>
              </a:rPr>
              <a:t> general</a:t>
            </a:r>
          </a:p>
        </p:txBody>
      </p:sp>
      <p:sp>
        <p:nvSpPr>
          <p:cNvPr id="4" name="Text Placeholder">
            <a:extLst>
              <a:ext uri="{FF2B5EF4-FFF2-40B4-BE49-F238E27FC236}">
                <a16:creationId xmlns:a16="http://schemas.microsoft.com/office/drawing/2014/main" id="{6E219526-4C15-0FF4-9AA5-8D25FAF227F0}"/>
              </a:ext>
            </a:extLst>
          </p:cNvPr>
          <p:cNvSpPr>
            <a:spLocks noGrp="1"/>
          </p:cNvSpPr>
          <p:nvPr>
            <p:ph type="body" idx="2"/>
          </p:nvPr>
        </p:nvSpPr>
        <p:spPr>
          <a:xfrm>
            <a:off x="5540188" y="991201"/>
            <a:ext cx="6517528" cy="4903017"/>
          </a:xfrm>
        </p:spPr>
        <p:txBody>
          <a:bodyPr>
            <a:normAutofit lnSpcReduction="10000"/>
          </a:bodyPr>
          <a:lstStyle/>
          <a:p>
            <a:pPr marL="0" indent="0">
              <a:lnSpc>
                <a:spcPct val="150000"/>
              </a:lnSpc>
              <a:spcBef>
                <a:spcPts val="600"/>
              </a:spcBef>
              <a:spcAft>
                <a:spcPts val="600"/>
              </a:spcAft>
            </a:pPr>
            <a:r>
              <a:rPr lang="es-ES" sz="1400" dirty="0">
                <a:latin typeface="+mn-lt"/>
              </a:rPr>
              <a:t>En este módulo, hemos hablado de la importancia de conocer su ATV y adaptarse a él. Recuerde:</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Familiarícese con el panel de instrumentos de su ATV y con los diez mandos. </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Tómese su tiempo para realizar una inspección previa a la conducción.</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Asegúrese de que tiene el alcance adecuado para los frenos, la longitud de las piernas, el alcance de los puños y el alcance para girar, a fin de poder manejar con seguridad el ATV en terrenos accidentados y en situaciones potencialmente peligrosas. </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Realice las comprobaciones finales después de haber arrancado el vehículo todoterreno.</a:t>
            </a:r>
          </a:p>
          <a:p>
            <a:pPr marL="0" indent="0">
              <a:lnSpc>
                <a:spcPct val="150000"/>
              </a:lnSpc>
              <a:spcBef>
                <a:spcPts val="600"/>
              </a:spcBef>
              <a:spcAft>
                <a:spcPts val="600"/>
              </a:spcAft>
            </a:pPr>
            <a:r>
              <a:rPr lang="es-ES" sz="1400" dirty="0">
                <a:latin typeface="+mn-lt"/>
              </a:rPr>
              <a:t>En el siguiente módulo, aprenderá sobre el centro de gravedad de un vehículo todoterreno.</a:t>
            </a:r>
            <a:endParaRPr lang="en-US" sz="1400" dirty="0">
              <a:latin typeface="+mn-lt"/>
            </a:endParaRPr>
          </a:p>
        </p:txBody>
      </p:sp>
      <p:pic>
        <p:nvPicPr>
          <p:cNvPr id="6" name="Picture 5">
            <a:extLst>
              <a:ext uri="{FF2B5EF4-FFF2-40B4-BE49-F238E27FC236}">
                <a16:creationId xmlns:a16="http://schemas.microsoft.com/office/drawing/2014/main" id="{29181C0B-84A1-EE45-68B8-12A104D48D0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768" y="-2985"/>
            <a:ext cx="5489980" cy="5897203"/>
          </a:xfrm>
          <a:prstGeom prst="rect">
            <a:avLst/>
          </a:prstGeom>
        </p:spPr>
      </p:pic>
      <p:sp>
        <p:nvSpPr>
          <p:cNvPr id="3" name="Course/Module Name" descr="Course name: Module name">
            <a:extLst>
              <a:ext uri="{FF2B5EF4-FFF2-40B4-BE49-F238E27FC236}">
                <a16:creationId xmlns:a16="http://schemas.microsoft.com/office/drawing/2014/main" id="{DC639B5D-3BAD-7639-F15F-C1A270C18713}"/>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el vehículo todoterreno</a:t>
            </a:r>
            <a:endParaRPr lang="en-US" sz="2800" b="1" i="1" dirty="0">
              <a:solidFill>
                <a:schemeClr val="lt1"/>
              </a:solidFill>
              <a:latin typeface="Verdana"/>
              <a:ea typeface="Verdana"/>
              <a:cs typeface="Verdana"/>
              <a:sym typeface="Verdana"/>
            </a:endParaRPr>
          </a:p>
        </p:txBody>
      </p:sp>
      <p:pic>
        <p:nvPicPr>
          <p:cNvPr id="7" name="Picture 6" descr="Módulo 2">
            <a:extLst>
              <a:ext uri="{FF2B5EF4-FFF2-40B4-BE49-F238E27FC236}">
                <a16:creationId xmlns:a16="http://schemas.microsoft.com/office/drawing/2014/main" id="{2ED438D2-16AF-BB92-D71F-624FADE843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117" y="5919762"/>
            <a:ext cx="4640495" cy="882516"/>
          </a:xfrm>
          <a:prstGeom prst="rect">
            <a:avLst/>
          </a:prstGeom>
        </p:spPr>
      </p:pic>
    </p:spTree>
    <p:extLst>
      <p:ext uri="{BB962C8B-B14F-4D97-AF65-F5344CB8AC3E}">
        <p14:creationId xmlns:p14="http://schemas.microsoft.com/office/powerpoint/2010/main" val="3481140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08E0EA6F-40AA-C7A7-5D97-7F7B98CCE8F2}"/>
            </a:ext>
          </a:extLst>
        </p:cNvPr>
        <p:cNvGrpSpPr/>
        <p:nvPr/>
      </p:nvGrpSpPr>
      <p:grpSpPr>
        <a:xfrm>
          <a:off x="0" y="0"/>
          <a:ext cx="0" cy="0"/>
          <a:chOff x="0" y="0"/>
          <a:chExt cx="0" cy="0"/>
        </a:xfrm>
      </p:grpSpPr>
      <p:pic>
        <p:nvPicPr>
          <p:cNvPr id="89" name="slide background">
            <a:extLst>
              <a:ext uri="{FF2B5EF4-FFF2-40B4-BE49-F238E27FC236}">
                <a16:creationId xmlns:a16="http://schemas.microsoft.com/office/drawing/2014/main" id="{DF08BB2D-BD37-0E64-5608-636AA2180B0F}"/>
              </a:ex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bkground color box">
            <a:extLst>
              <a:ext uri="{FF2B5EF4-FFF2-40B4-BE49-F238E27FC236}">
                <a16:creationId xmlns:a16="http://schemas.microsoft.com/office/drawing/2014/main" id="{1F3F902B-4993-5088-3075-26C3E1E17A97}"/>
              </a:ex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365E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 name="Course Title" descr="COURSE TITLE">
            <a:extLst>
              <a:ext uri="{FF2B5EF4-FFF2-40B4-BE49-F238E27FC236}">
                <a16:creationId xmlns:a16="http://schemas.microsoft.com/office/drawing/2014/main" id="{741E0550-2EE7-FCF5-9675-B78E32C90EE9}"/>
              </a:ext>
            </a:extLst>
          </p:cNvPr>
          <p:cNvSpPr txBox="1"/>
          <p:nvPr/>
        </p:nvSpPr>
        <p:spPr>
          <a:xfrm>
            <a:off x="-1" y="2799876"/>
            <a:ext cx="12192001" cy="584735"/>
          </a:xfrm>
          <a:prstGeom prst="rect">
            <a:avLst/>
          </a:prstGeom>
          <a:noFill/>
          <a:ln>
            <a:noFill/>
          </a:ln>
        </p:spPr>
        <p:txBody>
          <a:bodyPr spcFirstLastPara="1" wrap="square" lIns="91425" tIns="45700" rIns="91425" bIns="45700" anchor="t" anchorCtr="0">
            <a:spAutoFit/>
          </a:bodyPr>
          <a:lstStyle/>
          <a:p>
            <a:pPr lvl="0" algn="ctr">
              <a:buSzPts val="4000"/>
            </a:pPr>
            <a:r>
              <a:rPr lang="es-ES" sz="3200" b="1" dirty="0">
                <a:solidFill>
                  <a:schemeClr val="lt1"/>
                </a:solidFill>
                <a:latin typeface="Verdana"/>
                <a:ea typeface="Verdana"/>
                <a:cs typeface="Verdana"/>
                <a:sym typeface="Verdana"/>
              </a:rPr>
              <a:t>SEGURIDAD EN VEHÍCULOS TODOTERRENO - ATV </a:t>
            </a:r>
            <a:endParaRPr sz="3200" b="1" i="0" u="none" strike="noStrike" cap="none" dirty="0">
              <a:solidFill>
                <a:schemeClr val="lt1"/>
              </a:solidFill>
              <a:latin typeface="Verdana"/>
              <a:ea typeface="Verdana"/>
              <a:cs typeface="Verdana"/>
              <a:sym typeface="Verdana"/>
            </a:endParaRPr>
          </a:p>
        </p:txBody>
      </p:sp>
      <p:sp>
        <p:nvSpPr>
          <p:cNvPr id="94" name="Module number/name" descr="Module Number and Name">
            <a:extLst>
              <a:ext uri="{FF2B5EF4-FFF2-40B4-BE49-F238E27FC236}">
                <a16:creationId xmlns:a16="http://schemas.microsoft.com/office/drawing/2014/main" id="{E324FA13-AB43-8F94-D285-C0C1B3345A77}"/>
              </a:ext>
            </a:extLst>
          </p:cNvPr>
          <p:cNvSpPr txBox="1">
            <a:spLocks noGrp="1"/>
          </p:cNvSpPr>
          <p:nvPr>
            <p:ph type="title" idx="4294967295"/>
          </p:nvPr>
        </p:nvSpPr>
        <p:spPr>
          <a:xfrm>
            <a:off x="-22209" y="3569317"/>
            <a:ext cx="12214209"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600" b="1" i="1" u="none" strike="noStrike" kern="0" cap="none" spc="0" normalizeH="0" baseline="0" noProof="0" dirty="0" err="1">
                <a:ln>
                  <a:noFill/>
                </a:ln>
                <a:solidFill>
                  <a:schemeClr val="lt1"/>
                </a:solidFill>
                <a:effectLst/>
                <a:uLnTx/>
                <a:uFillTx/>
                <a:latin typeface="Verdana"/>
                <a:ea typeface="Verdana"/>
                <a:cs typeface="Verdana"/>
                <a:sym typeface="Verdana"/>
              </a:rPr>
              <a:t>Módulo</a:t>
            </a:r>
            <a:r>
              <a:rPr kumimoji="0" lang="en-US" sz="3600" b="1" i="1" u="none" strike="noStrike" kern="0" cap="none" spc="0" normalizeH="0" baseline="0" noProof="0" dirty="0">
                <a:ln>
                  <a:noFill/>
                </a:ln>
                <a:solidFill>
                  <a:schemeClr val="lt1"/>
                </a:solidFill>
                <a:effectLst/>
                <a:uLnTx/>
                <a:uFillTx/>
                <a:latin typeface="Verdana"/>
                <a:ea typeface="Verdana"/>
                <a:cs typeface="Verdana"/>
                <a:sym typeface="Verdana"/>
              </a:rPr>
              <a:t> 3: Centro de </a:t>
            </a:r>
            <a:r>
              <a:rPr kumimoji="0" lang="en-US" sz="3600" b="1" i="1" u="none" strike="noStrike" kern="0" cap="none" spc="0" normalizeH="0" baseline="0" noProof="0" dirty="0" err="1">
                <a:ln>
                  <a:noFill/>
                </a:ln>
                <a:solidFill>
                  <a:schemeClr val="lt1"/>
                </a:solidFill>
                <a:effectLst/>
                <a:uLnTx/>
                <a:uFillTx/>
                <a:latin typeface="Verdana"/>
                <a:ea typeface="Verdana"/>
                <a:cs typeface="Verdana"/>
                <a:sym typeface="Verdana"/>
              </a:rPr>
              <a:t>gravedad</a:t>
            </a:r>
            <a:endParaRPr kumimoji="0" lang="en-US" sz="1100" b="0" i="1"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 name="DCBS Logo" descr="Department of Consumer and Business Services Logo&#10;">
            <a:extLst>
              <a:ext uri="{FF2B5EF4-FFF2-40B4-BE49-F238E27FC236}">
                <a16:creationId xmlns:a16="http://schemas.microsoft.com/office/drawing/2014/main" id="{CE9D3899-7116-1657-8659-504D9EDAA1F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OSHA logo" descr="logotipo de Oregon OSHA">
            <a:extLst>
              <a:ext uri="{FF2B5EF4-FFF2-40B4-BE49-F238E27FC236}">
                <a16:creationId xmlns:a16="http://schemas.microsoft.com/office/drawing/2014/main" id="{AD9FF904-90AA-C11D-4116-21D95AC6A23A}"/>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1873412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C4A63-5AF2-3ECB-7D7C-6E585C2E5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73FDFA-A343-CC08-4446-6B5844D38218}"/>
              </a:ext>
            </a:extLst>
          </p:cNvPr>
          <p:cNvSpPr>
            <a:spLocks noGrp="1"/>
          </p:cNvSpPr>
          <p:nvPr>
            <p:ph type="title"/>
          </p:nvPr>
        </p:nvSpPr>
        <p:spPr>
          <a:xfrm>
            <a:off x="5723068" y="48126"/>
            <a:ext cx="6185647" cy="887789"/>
          </a:xfrm>
        </p:spPr>
        <p:txBody>
          <a:bodyPr anchor="ctr">
            <a:normAutofit/>
          </a:bodyPr>
          <a:lstStyle/>
          <a:p>
            <a:r>
              <a:rPr lang="en-US" sz="2400" dirty="0">
                <a:latin typeface="+mj-lt"/>
              </a:rPr>
              <a:t>Bienvenido al </a:t>
            </a:r>
            <a:r>
              <a:rPr lang="en-US" sz="2400" dirty="0" err="1">
                <a:latin typeface="+mj-lt"/>
              </a:rPr>
              <a:t>módulo</a:t>
            </a:r>
            <a:r>
              <a:rPr lang="en-US" sz="2400" dirty="0">
                <a:latin typeface="+mj-lt"/>
              </a:rPr>
              <a:t> 3</a:t>
            </a:r>
          </a:p>
        </p:txBody>
      </p:sp>
      <p:sp>
        <p:nvSpPr>
          <p:cNvPr id="4" name="Text Placeholder">
            <a:extLst>
              <a:ext uri="{FF2B5EF4-FFF2-40B4-BE49-F238E27FC236}">
                <a16:creationId xmlns:a16="http://schemas.microsoft.com/office/drawing/2014/main" id="{A089B911-4F9C-C420-F078-3FB5B36587EA}"/>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En este módulo, hablaremos del centro de gravedad de un ATV y de cómo influyen en él:</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Las pendientes y las curvas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El aumento de peso del ATV</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Los métodos de conducción</a:t>
            </a:r>
            <a:endParaRPr lang="en-US" sz="1400" dirty="0">
              <a:latin typeface="+mn-lt"/>
            </a:endParaRPr>
          </a:p>
        </p:txBody>
      </p:sp>
      <p:pic>
        <p:nvPicPr>
          <p:cNvPr id="11" name="Picture 10">
            <a:extLst>
              <a:ext uri="{FF2B5EF4-FFF2-40B4-BE49-F238E27FC236}">
                <a16:creationId xmlns:a16="http://schemas.microsoft.com/office/drawing/2014/main" id="{14E681AF-DE48-1BA3-C0F5-70820BBD18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9715"/>
            <a:ext cx="5478157" cy="5884503"/>
          </a:xfrm>
          <a:prstGeom prst="rect">
            <a:avLst/>
          </a:prstGeom>
        </p:spPr>
      </p:pic>
      <p:sp>
        <p:nvSpPr>
          <p:cNvPr id="3" name="Course/Module Name" descr="Course name: Module name">
            <a:extLst>
              <a:ext uri="{FF2B5EF4-FFF2-40B4-BE49-F238E27FC236}">
                <a16:creationId xmlns:a16="http://schemas.microsoft.com/office/drawing/2014/main" id="{526496CC-5087-1FD0-B0B2-F48D8A6D246A}"/>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centro</a:t>
            </a:r>
            <a:r>
              <a:rPr lang="en-US" sz="2000" b="1" i="1" dirty="0">
                <a:solidFill>
                  <a:schemeClr val="lt1"/>
                </a:solidFill>
                <a:latin typeface="Verdana"/>
                <a:ea typeface="Verdana"/>
                <a:cs typeface="Verdana"/>
                <a:sym typeface="Verdana"/>
              </a:rPr>
              <a:t> de </a:t>
            </a:r>
            <a:r>
              <a:rPr lang="en-US" sz="2000" b="1" i="1" dirty="0" err="1">
                <a:solidFill>
                  <a:schemeClr val="lt1"/>
                </a:solidFill>
                <a:latin typeface="Verdana"/>
                <a:ea typeface="Verdana"/>
                <a:cs typeface="Verdana"/>
                <a:sym typeface="Verdana"/>
              </a:rPr>
              <a:t>gravedad</a:t>
            </a:r>
            <a:endParaRPr lang="en-US" sz="2800" b="1" i="1" dirty="0">
              <a:solidFill>
                <a:schemeClr val="lt1"/>
              </a:solidFill>
              <a:latin typeface="Verdana"/>
              <a:ea typeface="Verdana"/>
              <a:cs typeface="Verdana"/>
              <a:sym typeface="Verdana"/>
            </a:endParaRPr>
          </a:p>
        </p:txBody>
      </p:sp>
      <p:pic>
        <p:nvPicPr>
          <p:cNvPr id="8" name="Picture 7" descr="Módulo 3&#10;">
            <a:extLst>
              <a:ext uri="{FF2B5EF4-FFF2-40B4-BE49-F238E27FC236}">
                <a16:creationId xmlns:a16="http://schemas.microsoft.com/office/drawing/2014/main" id="{7404E383-B823-5B3D-F622-1674464744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06" y="5968080"/>
            <a:ext cx="4420258" cy="832126"/>
          </a:xfrm>
          <a:prstGeom prst="rect">
            <a:avLst/>
          </a:prstGeom>
        </p:spPr>
      </p:pic>
    </p:spTree>
    <p:extLst>
      <p:ext uri="{BB962C8B-B14F-4D97-AF65-F5344CB8AC3E}">
        <p14:creationId xmlns:p14="http://schemas.microsoft.com/office/powerpoint/2010/main" val="3257723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4124E-16A0-B5E6-6E2B-886EA611B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8A9354-5C48-B592-C778-FFEDF5B64E30}"/>
              </a:ext>
            </a:extLst>
          </p:cNvPr>
          <p:cNvSpPr>
            <a:spLocks noGrp="1"/>
          </p:cNvSpPr>
          <p:nvPr>
            <p:ph type="title"/>
          </p:nvPr>
        </p:nvSpPr>
        <p:spPr>
          <a:xfrm>
            <a:off x="5723068" y="48126"/>
            <a:ext cx="6185647" cy="1388788"/>
          </a:xfrm>
        </p:spPr>
        <p:txBody>
          <a:bodyPr anchor="ctr">
            <a:normAutofit/>
          </a:bodyPr>
          <a:lstStyle/>
          <a:p>
            <a:pPr>
              <a:lnSpc>
                <a:spcPct val="150000"/>
              </a:lnSpc>
            </a:pPr>
            <a:r>
              <a:rPr lang="es-ES" sz="2400" dirty="0">
                <a:latin typeface="+mj-lt"/>
              </a:rPr>
              <a:t>El centro de gravedad de los vehículos todoterreno</a:t>
            </a:r>
            <a:endParaRPr lang="en-US" sz="2400" dirty="0">
              <a:latin typeface="+mj-lt"/>
            </a:endParaRPr>
          </a:p>
        </p:txBody>
      </p:sp>
      <p:sp>
        <p:nvSpPr>
          <p:cNvPr id="4" name="Text Placeholder">
            <a:extLst>
              <a:ext uri="{FF2B5EF4-FFF2-40B4-BE49-F238E27FC236}">
                <a16:creationId xmlns:a16="http://schemas.microsoft.com/office/drawing/2014/main" id="{155CE543-EE2A-BE8D-1BB5-7E574EFD05F9}"/>
              </a:ext>
            </a:extLst>
          </p:cNvPr>
          <p:cNvSpPr>
            <a:spLocks noGrp="1"/>
          </p:cNvSpPr>
          <p:nvPr>
            <p:ph type="body" idx="2"/>
          </p:nvPr>
        </p:nvSpPr>
        <p:spPr>
          <a:xfrm>
            <a:off x="5540188" y="1436914"/>
            <a:ext cx="6517528" cy="4457304"/>
          </a:xfrm>
        </p:spPr>
        <p:txBody>
          <a:bodyPr>
            <a:normAutofit/>
          </a:bodyPr>
          <a:lstStyle/>
          <a:p>
            <a:pPr marL="0" indent="0">
              <a:lnSpc>
                <a:spcPct val="150000"/>
              </a:lnSpc>
              <a:spcBef>
                <a:spcPts val="600"/>
              </a:spcBef>
              <a:spcAft>
                <a:spcPts val="600"/>
              </a:spcAft>
            </a:pPr>
            <a:r>
              <a:rPr lang="es-ES" sz="1400" dirty="0">
                <a:latin typeface="+mn-lt"/>
              </a:rPr>
              <a:t>¿Alguna vez ha escuchado el término 'centro de gravedad'? Es ese punto en un objeto donde está equilibrado en todas las direcciones. Cada objeto tiene un centro de gravedad. El centro de gravedad de la Tierra está en su centro porque es redondo.</a:t>
            </a:r>
          </a:p>
          <a:p>
            <a:pPr marL="0" indent="0">
              <a:lnSpc>
                <a:spcPct val="150000"/>
              </a:lnSpc>
              <a:spcBef>
                <a:spcPts val="600"/>
              </a:spcBef>
              <a:spcAft>
                <a:spcPts val="600"/>
              </a:spcAft>
            </a:pPr>
            <a:r>
              <a:rPr lang="es-ES" sz="1400" dirty="0">
                <a:latin typeface="+mn-lt"/>
              </a:rPr>
              <a:t>El centro de gravedad de un ATV está un poco fuera de centro. Se encuentra como a 6 pulgadas por encima del centro del eje y como 6 pulgadas atrás del punto medio entre los dos ejes.</a:t>
            </a:r>
          </a:p>
          <a:p>
            <a:pPr marL="0" indent="0">
              <a:lnSpc>
                <a:spcPct val="150000"/>
              </a:lnSpc>
              <a:spcBef>
                <a:spcPts val="600"/>
              </a:spcBef>
              <a:spcAft>
                <a:spcPts val="600"/>
              </a:spcAft>
            </a:pPr>
            <a:r>
              <a:rPr lang="es-ES" sz="1400" dirty="0">
                <a:latin typeface="+mn-lt"/>
              </a:rPr>
              <a:t>Es importante saber sobre el centro de gravedad de un ATV porque muchas cosas pueden hacer que cambie. Cuando el centro de gravedad de un ATV cambia, usted necesita tomar medidas para ayudar a contrarrestar ese cambio. A esto se le llama "conducción activa". Veamos cómo el centro de gravedad cambia en un ATV en diferentes situaciones.</a:t>
            </a:r>
            <a:endParaRPr lang="en-US" sz="1400" dirty="0">
              <a:latin typeface="+mn-lt"/>
            </a:endParaRPr>
          </a:p>
        </p:txBody>
      </p:sp>
      <p:pic>
        <p:nvPicPr>
          <p:cNvPr id="5" name="Picture 4">
            <a:extLst>
              <a:ext uri="{FF2B5EF4-FFF2-40B4-BE49-F238E27FC236}">
                <a16:creationId xmlns:a16="http://schemas.microsoft.com/office/drawing/2014/main" id="{70A31EF3-924E-E7FD-6F05-A20487B1F645}"/>
              </a:ext>
              <a:ext uri="{C183D7F6-B498-43B3-948B-1728B52AA6E4}">
                <adec:decorative xmlns:adec="http://schemas.microsoft.com/office/drawing/2017/decorative" val="1"/>
              </a:ext>
            </a:extLst>
          </p:cNvPr>
          <p:cNvPicPr>
            <a:picLocks noChangeAspect="1"/>
          </p:cNvPicPr>
          <p:nvPr/>
        </p:nvPicPr>
        <p:blipFill>
          <a:blip r:embed="rId3"/>
          <a:srcRect l="6778" t="3595" r="5097" b="44961"/>
          <a:stretch>
            <a:fillRect/>
          </a:stretch>
        </p:blipFill>
        <p:spPr>
          <a:xfrm>
            <a:off x="0" y="1194955"/>
            <a:ext cx="4998027" cy="3706223"/>
          </a:xfrm>
          <a:prstGeom prst="rect">
            <a:avLst/>
          </a:prstGeom>
        </p:spPr>
      </p:pic>
      <p:sp>
        <p:nvSpPr>
          <p:cNvPr id="3" name="Course/Module Name" descr="Course name: Module name">
            <a:extLst>
              <a:ext uri="{FF2B5EF4-FFF2-40B4-BE49-F238E27FC236}">
                <a16:creationId xmlns:a16="http://schemas.microsoft.com/office/drawing/2014/main" id="{04BE581A-CD1D-9AF7-23E0-170E661DCA08}"/>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centro</a:t>
            </a:r>
            <a:r>
              <a:rPr lang="en-US" sz="2000" b="1" i="1" dirty="0">
                <a:solidFill>
                  <a:schemeClr val="lt1"/>
                </a:solidFill>
                <a:latin typeface="Verdana"/>
                <a:ea typeface="Verdana"/>
                <a:cs typeface="Verdana"/>
                <a:sym typeface="Verdana"/>
              </a:rPr>
              <a:t> de </a:t>
            </a:r>
            <a:r>
              <a:rPr lang="en-US" sz="2000" b="1" i="1" dirty="0" err="1">
                <a:solidFill>
                  <a:schemeClr val="lt1"/>
                </a:solidFill>
                <a:latin typeface="Verdana"/>
                <a:ea typeface="Verdana"/>
                <a:cs typeface="Verdana"/>
                <a:sym typeface="Verdana"/>
              </a:rPr>
              <a:t>gravedad</a:t>
            </a:r>
            <a:endParaRPr lang="en-US" sz="2800" b="1" i="1" dirty="0">
              <a:solidFill>
                <a:schemeClr val="lt1"/>
              </a:solidFill>
              <a:latin typeface="Verdana"/>
              <a:ea typeface="Verdana"/>
              <a:cs typeface="Verdana"/>
              <a:sym typeface="Verdana"/>
            </a:endParaRPr>
          </a:p>
        </p:txBody>
      </p:sp>
      <p:pic>
        <p:nvPicPr>
          <p:cNvPr id="6" name="Picture 5" descr="Módulo 3&#10;">
            <a:extLst>
              <a:ext uri="{FF2B5EF4-FFF2-40B4-BE49-F238E27FC236}">
                <a16:creationId xmlns:a16="http://schemas.microsoft.com/office/drawing/2014/main" id="{3ED47FD5-91F0-8993-A4AD-6A940F50E2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06" y="5968080"/>
            <a:ext cx="4420258" cy="832126"/>
          </a:xfrm>
          <a:prstGeom prst="rect">
            <a:avLst/>
          </a:prstGeom>
        </p:spPr>
      </p:pic>
    </p:spTree>
    <p:extLst>
      <p:ext uri="{BB962C8B-B14F-4D97-AF65-F5344CB8AC3E}">
        <p14:creationId xmlns:p14="http://schemas.microsoft.com/office/powerpoint/2010/main" val="701198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A7B25-790E-CE1D-EAEA-4EFF8FDC58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A8C4A4-1D8D-41C6-7793-9B957BF8F1B9}"/>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Objetivos</a:t>
            </a:r>
            <a:r>
              <a:rPr lang="en-US" sz="2400" dirty="0">
                <a:latin typeface="+mj-lt"/>
              </a:rPr>
              <a:t> del </a:t>
            </a:r>
            <a:r>
              <a:rPr lang="en-US" sz="2400" dirty="0" err="1">
                <a:latin typeface="+mj-lt"/>
              </a:rPr>
              <a:t>curso</a:t>
            </a:r>
            <a:r>
              <a:rPr lang="en-US" sz="2400" dirty="0">
                <a:latin typeface="+mj-lt"/>
              </a:rPr>
              <a:t> </a:t>
            </a:r>
          </a:p>
        </p:txBody>
      </p:sp>
      <p:sp>
        <p:nvSpPr>
          <p:cNvPr id="4" name="Text Placeholder">
            <a:extLst>
              <a:ext uri="{FF2B5EF4-FFF2-40B4-BE49-F238E27FC236}">
                <a16:creationId xmlns:a16="http://schemas.microsoft.com/office/drawing/2014/main" id="{5C3A7C52-10DC-15F6-D2BA-DEACFCD02439}"/>
              </a:ext>
            </a:extLst>
          </p:cNvPr>
          <p:cNvSpPr>
            <a:spLocks noGrp="1"/>
          </p:cNvSpPr>
          <p:nvPr>
            <p:ph type="body" idx="2"/>
          </p:nvPr>
        </p:nvSpPr>
        <p:spPr>
          <a:xfrm>
            <a:off x="5540188" y="920865"/>
            <a:ext cx="6517528" cy="4929451"/>
          </a:xfrm>
        </p:spPr>
        <p:txBody>
          <a:bodyPr>
            <a:normAutofit fontScale="85000" lnSpcReduction="20000"/>
          </a:bodyPr>
          <a:lstStyle/>
          <a:p>
            <a:pPr marL="0" indent="0">
              <a:lnSpc>
                <a:spcPct val="150000"/>
              </a:lnSpc>
            </a:pPr>
            <a:r>
              <a:rPr lang="es-ES" sz="1400" dirty="0">
                <a:latin typeface="+mn-lt"/>
              </a:rPr>
              <a:t>Durante el curso de capacitación sobre seguridad en vehículos todoterreno (ATV), se tratarán los siguientes objetivos de aprendizaje:</a:t>
            </a:r>
          </a:p>
          <a:p>
            <a:pPr marL="285750" indent="-285750">
              <a:lnSpc>
                <a:spcPct val="150000"/>
              </a:lnSpc>
              <a:buFont typeface="Arial" panose="020B0604020202020204" pitchFamily="34" charset="0"/>
              <a:buChar char="•"/>
            </a:pPr>
            <a:r>
              <a:rPr lang="es-ES" sz="1400" dirty="0">
                <a:latin typeface="+mn-lt"/>
              </a:rPr>
              <a:t>La importancia de la seguridad y la formación en el uso de vehículos todoterreno.</a:t>
            </a:r>
          </a:p>
          <a:p>
            <a:pPr marL="285750" indent="-285750">
              <a:lnSpc>
                <a:spcPct val="150000"/>
              </a:lnSpc>
              <a:buFont typeface="Arial" panose="020B0604020202020204" pitchFamily="34" charset="0"/>
              <a:buChar char="•"/>
            </a:pPr>
            <a:r>
              <a:rPr lang="es-ES" sz="1400" dirty="0">
                <a:latin typeface="+mn-lt"/>
              </a:rPr>
              <a:t>Revisión del vehículo todoterreno.</a:t>
            </a:r>
          </a:p>
          <a:p>
            <a:pPr marL="285750" indent="-285750">
              <a:lnSpc>
                <a:spcPct val="150000"/>
              </a:lnSpc>
              <a:buFont typeface="Arial" panose="020B0604020202020204" pitchFamily="34" charset="0"/>
              <a:buChar char="•"/>
            </a:pPr>
            <a:r>
              <a:rPr lang="es-ES" sz="1400" dirty="0">
                <a:latin typeface="+mn-lt"/>
              </a:rPr>
              <a:t>Buenas prácticas para situaciones y terrenos específicos.</a:t>
            </a:r>
          </a:p>
          <a:p>
            <a:pPr marL="0" indent="0">
              <a:lnSpc>
                <a:spcPct val="150000"/>
              </a:lnSpc>
            </a:pPr>
            <a:endParaRPr lang="es-ES" sz="1400" dirty="0">
              <a:latin typeface="+mn-lt"/>
            </a:endParaRPr>
          </a:p>
          <a:p>
            <a:pPr marL="0" indent="0">
              <a:lnSpc>
                <a:spcPct val="150000"/>
              </a:lnSpc>
            </a:pPr>
            <a:r>
              <a:rPr lang="es-ES" sz="1400" dirty="0">
                <a:latin typeface="+mn-lt"/>
              </a:rPr>
              <a:t>Nuestro curso de seguridad en vehículos todoterreno está diseñado para ayudarte a aprender las mejores prácticas a la hora de conducir un vehículo todoterreno. No sustituye a un programa de formación certificado; le recomendamos que también realice un curso de formación en vehículos todoterreno impartido por un formador profesional o certificado. Además, le recomendamos que:</a:t>
            </a:r>
          </a:p>
          <a:p>
            <a:pPr marL="285750" indent="-285750">
              <a:lnSpc>
                <a:spcPct val="150000"/>
              </a:lnSpc>
              <a:buFont typeface="Arial" panose="020B0604020202020204" pitchFamily="34" charset="0"/>
              <a:buChar char="•"/>
            </a:pPr>
            <a:r>
              <a:rPr lang="es-ES" sz="1400" dirty="0">
                <a:latin typeface="+mn-lt"/>
              </a:rPr>
              <a:t>Entrene para todas las condiciones.</a:t>
            </a:r>
          </a:p>
          <a:p>
            <a:pPr marL="285750" indent="-285750">
              <a:lnSpc>
                <a:spcPct val="150000"/>
              </a:lnSpc>
              <a:buFont typeface="Arial" panose="020B0604020202020204" pitchFamily="34" charset="0"/>
              <a:buChar char="•"/>
            </a:pPr>
            <a:r>
              <a:rPr lang="es-ES" sz="1400" dirty="0">
                <a:latin typeface="+mn-lt"/>
              </a:rPr>
              <a:t>Practique con frecuencia y de forma adecuada.</a:t>
            </a:r>
          </a:p>
          <a:p>
            <a:pPr marL="285750" indent="-285750">
              <a:lnSpc>
                <a:spcPct val="150000"/>
              </a:lnSpc>
              <a:buFont typeface="Arial" panose="020B0604020202020204" pitchFamily="34" charset="0"/>
              <a:buChar char="•"/>
            </a:pPr>
            <a:r>
              <a:rPr lang="es-ES" sz="1400" dirty="0">
                <a:latin typeface="+mn-lt"/>
              </a:rPr>
              <a:t>Practique en condiciones seguras (es decir, en terreno normal, lejos de otros vehículos y personas, y bajo supervisión).</a:t>
            </a:r>
            <a:endParaRPr lang="en-US" sz="1400" dirty="0">
              <a:latin typeface="+mn-lt"/>
            </a:endParaRPr>
          </a:p>
        </p:txBody>
      </p:sp>
      <p:pic>
        <p:nvPicPr>
          <p:cNvPr id="7" name="Picture 6">
            <a:extLst>
              <a:ext uri="{FF2B5EF4-FFF2-40B4-BE49-F238E27FC236}">
                <a16:creationId xmlns:a16="http://schemas.microsoft.com/office/drawing/2014/main" id="{5920A5E5-9F6C-6940-46BF-AC5F0B82C1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700" y="12700"/>
            <a:ext cx="5452003" cy="5856409"/>
          </a:xfrm>
          <a:prstGeom prst="rect">
            <a:avLst/>
          </a:prstGeom>
        </p:spPr>
      </p:pic>
      <p:sp>
        <p:nvSpPr>
          <p:cNvPr id="5" name="Course/Module Name" descr="Course name: Module name">
            <a:extLst>
              <a:ext uri="{FF2B5EF4-FFF2-40B4-BE49-F238E27FC236}">
                <a16:creationId xmlns:a16="http://schemas.microsoft.com/office/drawing/2014/main" id="{84843407-CCE9-6C72-49F9-CDEA9B5487BE}"/>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introducción</a:t>
            </a:r>
            <a:endParaRPr lang="en-US" sz="2800" b="1" i="1" dirty="0">
              <a:solidFill>
                <a:schemeClr val="lt1"/>
              </a:solidFill>
              <a:latin typeface="Verdana"/>
              <a:ea typeface="Verdana"/>
              <a:cs typeface="Verdana"/>
              <a:sym typeface="Verdana"/>
            </a:endParaRPr>
          </a:p>
        </p:txBody>
      </p:sp>
      <p:pic>
        <p:nvPicPr>
          <p:cNvPr id="6" name="Picture 5" descr="Módulo 1">
            <a:extLst>
              <a:ext uri="{FF2B5EF4-FFF2-40B4-BE49-F238E27FC236}">
                <a16:creationId xmlns:a16="http://schemas.microsoft.com/office/drawing/2014/main" id="{2D16ADE8-D722-AB76-4ED9-89D8AE4D5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59428"/>
            <a:ext cx="4420261" cy="832127"/>
          </a:xfrm>
          <a:prstGeom prst="rect">
            <a:avLst/>
          </a:prstGeom>
        </p:spPr>
      </p:pic>
    </p:spTree>
    <p:extLst>
      <p:ext uri="{BB962C8B-B14F-4D97-AF65-F5344CB8AC3E}">
        <p14:creationId xmlns:p14="http://schemas.microsoft.com/office/powerpoint/2010/main" val="2782703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27FFF-0B63-CB18-B92C-F7461E0015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15C4B-17A0-1FCC-7E4B-39EC718E7DD8}"/>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Añadir</a:t>
            </a:r>
            <a:r>
              <a:rPr lang="en-US" sz="2400" dirty="0">
                <a:latin typeface="+mj-lt"/>
              </a:rPr>
              <a:t> peso</a:t>
            </a:r>
          </a:p>
        </p:txBody>
      </p:sp>
      <p:sp>
        <p:nvSpPr>
          <p:cNvPr id="4" name="Text Placeholder">
            <a:extLst>
              <a:ext uri="{FF2B5EF4-FFF2-40B4-BE49-F238E27FC236}">
                <a16:creationId xmlns:a16="http://schemas.microsoft.com/office/drawing/2014/main" id="{40E1260F-CE39-ADC6-F64C-62AB36E396E4}"/>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A medida que se añade peso a un ATV, el centro de gravedad se desplaza:</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Cuando un conductor se sienta en un ATV el centro de gravedad se desplaza hacia arriba.</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Cuando se agrega carga a un ATV, el centro de gravedad se desplaza hacia arriba y hacia la carga.</a:t>
            </a:r>
            <a:endParaRPr lang="en-US" sz="1400" dirty="0">
              <a:latin typeface="+mn-lt"/>
            </a:endParaRPr>
          </a:p>
        </p:txBody>
      </p:sp>
      <p:pic>
        <p:nvPicPr>
          <p:cNvPr id="5" name="Picture 4">
            <a:extLst>
              <a:ext uri="{FF2B5EF4-FFF2-40B4-BE49-F238E27FC236}">
                <a16:creationId xmlns:a16="http://schemas.microsoft.com/office/drawing/2014/main" id="{AAA4D3B6-2E44-D091-9D78-382E5C989C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271988" cy="5894218"/>
          </a:xfrm>
          <a:prstGeom prst="rect">
            <a:avLst/>
          </a:prstGeom>
        </p:spPr>
      </p:pic>
      <p:sp>
        <p:nvSpPr>
          <p:cNvPr id="3" name="Course/Module Name" descr="Course name: Module name">
            <a:extLst>
              <a:ext uri="{FF2B5EF4-FFF2-40B4-BE49-F238E27FC236}">
                <a16:creationId xmlns:a16="http://schemas.microsoft.com/office/drawing/2014/main" id="{C6E07B9E-3DCD-5FFF-752F-A2743897DAE8}"/>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centro</a:t>
            </a:r>
            <a:r>
              <a:rPr lang="en-US" sz="2000" b="1" i="1" dirty="0">
                <a:solidFill>
                  <a:schemeClr val="lt1"/>
                </a:solidFill>
                <a:latin typeface="Verdana"/>
                <a:ea typeface="Verdana"/>
                <a:cs typeface="Verdana"/>
                <a:sym typeface="Verdana"/>
              </a:rPr>
              <a:t> de </a:t>
            </a:r>
            <a:r>
              <a:rPr lang="en-US" sz="2000" b="1" i="1" dirty="0" err="1">
                <a:solidFill>
                  <a:schemeClr val="lt1"/>
                </a:solidFill>
                <a:latin typeface="Verdana"/>
                <a:ea typeface="Verdana"/>
                <a:cs typeface="Verdana"/>
                <a:sym typeface="Verdana"/>
              </a:rPr>
              <a:t>gravedad</a:t>
            </a:r>
            <a:endParaRPr lang="en-US" sz="2800" b="1" i="1" dirty="0">
              <a:solidFill>
                <a:schemeClr val="lt1"/>
              </a:solidFill>
              <a:latin typeface="Verdana"/>
              <a:ea typeface="Verdana"/>
              <a:cs typeface="Verdana"/>
              <a:sym typeface="Verdana"/>
            </a:endParaRPr>
          </a:p>
        </p:txBody>
      </p:sp>
      <p:pic>
        <p:nvPicPr>
          <p:cNvPr id="6" name="Picture 5" descr="Módulo 3&#10;">
            <a:extLst>
              <a:ext uri="{FF2B5EF4-FFF2-40B4-BE49-F238E27FC236}">
                <a16:creationId xmlns:a16="http://schemas.microsoft.com/office/drawing/2014/main" id="{2A179121-47DF-C59F-B092-898A8B910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06" y="5968080"/>
            <a:ext cx="4420258" cy="832126"/>
          </a:xfrm>
          <a:prstGeom prst="rect">
            <a:avLst/>
          </a:prstGeom>
        </p:spPr>
      </p:pic>
    </p:spTree>
    <p:extLst>
      <p:ext uri="{BB962C8B-B14F-4D97-AF65-F5344CB8AC3E}">
        <p14:creationId xmlns:p14="http://schemas.microsoft.com/office/powerpoint/2010/main" val="1353096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7D291-8434-36F5-7844-0A88A6621A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5A627F-EDEB-7E8A-829E-77E2EB674F28}"/>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Conducción</a:t>
            </a:r>
            <a:r>
              <a:rPr lang="en-US" sz="2400" dirty="0">
                <a:latin typeface="+mj-lt"/>
              </a:rPr>
              <a:t> </a:t>
            </a:r>
            <a:r>
              <a:rPr lang="en-US" sz="2400" dirty="0" err="1">
                <a:latin typeface="+mj-lt"/>
              </a:rPr>
              <a:t>en</a:t>
            </a:r>
            <a:r>
              <a:rPr lang="en-US" sz="2400" dirty="0">
                <a:latin typeface="+mj-lt"/>
              </a:rPr>
              <a:t> </a:t>
            </a:r>
            <a:r>
              <a:rPr lang="en-US" sz="2400" dirty="0" err="1">
                <a:latin typeface="+mj-lt"/>
              </a:rPr>
              <a:t>laderas</a:t>
            </a:r>
            <a:endParaRPr lang="en-US" sz="2400" dirty="0">
              <a:latin typeface="+mj-lt"/>
            </a:endParaRPr>
          </a:p>
        </p:txBody>
      </p:sp>
      <p:sp>
        <p:nvSpPr>
          <p:cNvPr id="4" name="Text Placeholder">
            <a:extLst>
              <a:ext uri="{FF2B5EF4-FFF2-40B4-BE49-F238E27FC236}">
                <a16:creationId xmlns:a16="http://schemas.microsoft.com/office/drawing/2014/main" id="{0E57E191-EA5E-85EC-1C46-30F36DF5D68F}"/>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En laderas, el centro de gravedad de un ATV se mueve peligrosamente cerca del punto de volcadura:</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 Mientras conduce cuesta abajo, cambia a la parte delantera del ATV. </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Mientras conduce cuesta arriba cambia a la parte posterior.</a:t>
            </a:r>
            <a:endParaRPr lang="en-US" sz="1400" dirty="0">
              <a:latin typeface="+mn-lt"/>
            </a:endParaRPr>
          </a:p>
        </p:txBody>
      </p:sp>
      <p:pic>
        <p:nvPicPr>
          <p:cNvPr id="5" name="Picture 4">
            <a:extLst>
              <a:ext uri="{FF2B5EF4-FFF2-40B4-BE49-F238E27FC236}">
                <a16:creationId xmlns:a16="http://schemas.microsoft.com/office/drawing/2014/main" id="{FCF2DCEE-8A77-36BC-7507-9533D6640D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781" y="89689"/>
            <a:ext cx="5217517" cy="5604529"/>
          </a:xfrm>
          <a:prstGeom prst="rect">
            <a:avLst/>
          </a:prstGeom>
        </p:spPr>
      </p:pic>
      <p:sp>
        <p:nvSpPr>
          <p:cNvPr id="3" name="Course/Module Name" descr="Course name: Module name">
            <a:extLst>
              <a:ext uri="{FF2B5EF4-FFF2-40B4-BE49-F238E27FC236}">
                <a16:creationId xmlns:a16="http://schemas.microsoft.com/office/drawing/2014/main" id="{190915E4-51E1-72A5-84E9-DDCA19678C77}"/>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centro</a:t>
            </a:r>
            <a:r>
              <a:rPr lang="en-US" sz="2000" b="1" i="1" dirty="0">
                <a:solidFill>
                  <a:schemeClr val="lt1"/>
                </a:solidFill>
                <a:latin typeface="Verdana"/>
                <a:ea typeface="Verdana"/>
                <a:cs typeface="Verdana"/>
                <a:sym typeface="Verdana"/>
              </a:rPr>
              <a:t> de </a:t>
            </a:r>
            <a:r>
              <a:rPr lang="en-US" sz="2000" b="1" i="1" dirty="0" err="1">
                <a:solidFill>
                  <a:schemeClr val="lt1"/>
                </a:solidFill>
                <a:latin typeface="Verdana"/>
                <a:ea typeface="Verdana"/>
                <a:cs typeface="Verdana"/>
                <a:sym typeface="Verdana"/>
              </a:rPr>
              <a:t>gravedad</a:t>
            </a:r>
            <a:endParaRPr lang="en-US" sz="2800" b="1" i="1" dirty="0">
              <a:solidFill>
                <a:schemeClr val="lt1"/>
              </a:solidFill>
              <a:latin typeface="Verdana"/>
              <a:ea typeface="Verdana"/>
              <a:cs typeface="Verdana"/>
              <a:sym typeface="Verdana"/>
            </a:endParaRPr>
          </a:p>
        </p:txBody>
      </p:sp>
      <p:pic>
        <p:nvPicPr>
          <p:cNvPr id="6" name="Picture 5" descr="Módulo 3&#10;">
            <a:extLst>
              <a:ext uri="{FF2B5EF4-FFF2-40B4-BE49-F238E27FC236}">
                <a16:creationId xmlns:a16="http://schemas.microsoft.com/office/drawing/2014/main" id="{1EE4FCB6-D879-84EA-D20F-03B9136360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06" y="5968080"/>
            <a:ext cx="4420258" cy="832126"/>
          </a:xfrm>
          <a:prstGeom prst="rect">
            <a:avLst/>
          </a:prstGeom>
        </p:spPr>
      </p:pic>
    </p:spTree>
    <p:extLst>
      <p:ext uri="{BB962C8B-B14F-4D97-AF65-F5344CB8AC3E}">
        <p14:creationId xmlns:p14="http://schemas.microsoft.com/office/powerpoint/2010/main" val="1831134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82F15-45BD-B697-A601-8E472B79F7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DD2683-913A-E943-F628-B02F17E58E6D}"/>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Conducción</a:t>
            </a:r>
            <a:r>
              <a:rPr lang="en-US" sz="2400" dirty="0">
                <a:latin typeface="+mj-lt"/>
              </a:rPr>
              <a:t> </a:t>
            </a:r>
            <a:r>
              <a:rPr lang="en-US" sz="2400" dirty="0" err="1">
                <a:latin typeface="+mj-lt"/>
              </a:rPr>
              <a:t>en</a:t>
            </a:r>
            <a:r>
              <a:rPr lang="en-US" sz="2400" dirty="0">
                <a:latin typeface="+mj-lt"/>
              </a:rPr>
              <a:t> </a:t>
            </a:r>
            <a:r>
              <a:rPr lang="en-US" sz="2400" dirty="0" err="1">
                <a:latin typeface="+mj-lt"/>
              </a:rPr>
              <a:t>colinas</a:t>
            </a:r>
            <a:r>
              <a:rPr lang="en-US" sz="2400" dirty="0">
                <a:latin typeface="+mj-lt"/>
              </a:rPr>
              <a:t> </a:t>
            </a:r>
            <a:r>
              <a:rPr lang="en-US" sz="2400" dirty="0" err="1">
                <a:latin typeface="+mj-lt"/>
              </a:rPr>
              <a:t>laterales</a:t>
            </a:r>
            <a:endParaRPr lang="en-US" sz="2400" dirty="0">
              <a:latin typeface="+mj-lt"/>
            </a:endParaRPr>
          </a:p>
        </p:txBody>
      </p:sp>
      <p:sp>
        <p:nvSpPr>
          <p:cNvPr id="4" name="Text Placeholder">
            <a:extLst>
              <a:ext uri="{FF2B5EF4-FFF2-40B4-BE49-F238E27FC236}">
                <a16:creationId xmlns:a16="http://schemas.microsoft.com/office/drawing/2014/main" id="{4E267637-6045-6511-BA14-147E3916FB16}"/>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En las colinas laterales el centro de gravedad se desplaza hacia el lado mas bajo del ATV.</a:t>
            </a:r>
            <a:endParaRPr lang="en-US" sz="1400" dirty="0">
              <a:latin typeface="+mn-lt"/>
            </a:endParaRPr>
          </a:p>
        </p:txBody>
      </p:sp>
      <p:pic>
        <p:nvPicPr>
          <p:cNvPr id="5" name="Picture 4">
            <a:extLst>
              <a:ext uri="{FF2B5EF4-FFF2-40B4-BE49-F238E27FC236}">
                <a16:creationId xmlns:a16="http://schemas.microsoft.com/office/drawing/2014/main" id="{4B3F716B-4DE2-9C6F-B0A4-167A75FFEC0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9714"/>
            <a:ext cx="5091545" cy="5785337"/>
          </a:xfrm>
          <a:prstGeom prst="rect">
            <a:avLst/>
          </a:prstGeom>
        </p:spPr>
      </p:pic>
      <p:sp>
        <p:nvSpPr>
          <p:cNvPr id="3" name="Course/Module Name" descr="Course name: Module name">
            <a:extLst>
              <a:ext uri="{FF2B5EF4-FFF2-40B4-BE49-F238E27FC236}">
                <a16:creationId xmlns:a16="http://schemas.microsoft.com/office/drawing/2014/main" id="{1CC613E4-C08F-95CE-B0D4-4F190A185951}"/>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centro</a:t>
            </a:r>
            <a:r>
              <a:rPr lang="en-US" sz="2000" b="1" i="1" dirty="0">
                <a:solidFill>
                  <a:schemeClr val="lt1"/>
                </a:solidFill>
                <a:latin typeface="Verdana"/>
                <a:ea typeface="Verdana"/>
                <a:cs typeface="Verdana"/>
                <a:sym typeface="Verdana"/>
              </a:rPr>
              <a:t> de </a:t>
            </a:r>
            <a:r>
              <a:rPr lang="en-US" sz="2000" b="1" i="1" dirty="0" err="1">
                <a:solidFill>
                  <a:schemeClr val="lt1"/>
                </a:solidFill>
                <a:latin typeface="Verdana"/>
                <a:ea typeface="Verdana"/>
                <a:cs typeface="Verdana"/>
                <a:sym typeface="Verdana"/>
              </a:rPr>
              <a:t>gravedad</a:t>
            </a:r>
            <a:endParaRPr lang="en-US" sz="2800" b="1" i="1" dirty="0">
              <a:solidFill>
                <a:schemeClr val="lt1"/>
              </a:solidFill>
              <a:latin typeface="Verdana"/>
              <a:ea typeface="Verdana"/>
              <a:cs typeface="Verdana"/>
              <a:sym typeface="Verdana"/>
            </a:endParaRPr>
          </a:p>
        </p:txBody>
      </p:sp>
      <p:pic>
        <p:nvPicPr>
          <p:cNvPr id="6" name="Picture 5" descr="Módulo 3&#10;">
            <a:extLst>
              <a:ext uri="{FF2B5EF4-FFF2-40B4-BE49-F238E27FC236}">
                <a16:creationId xmlns:a16="http://schemas.microsoft.com/office/drawing/2014/main" id="{8592CC00-334F-BE07-F837-EDB7640051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06" y="5968080"/>
            <a:ext cx="4420258" cy="832126"/>
          </a:xfrm>
          <a:prstGeom prst="rect">
            <a:avLst/>
          </a:prstGeom>
        </p:spPr>
      </p:pic>
    </p:spTree>
    <p:extLst>
      <p:ext uri="{BB962C8B-B14F-4D97-AF65-F5344CB8AC3E}">
        <p14:creationId xmlns:p14="http://schemas.microsoft.com/office/powerpoint/2010/main" val="2720820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EE25C-AE13-86C6-8A35-9D0E229520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C7F42A-1F92-AB41-97F8-0494499B8FC0}"/>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Conducción</a:t>
            </a:r>
            <a:r>
              <a:rPr lang="en-US" sz="2400" dirty="0">
                <a:latin typeface="+mj-lt"/>
              </a:rPr>
              <a:t> </a:t>
            </a:r>
            <a:r>
              <a:rPr lang="en-US" sz="2400" dirty="0" err="1">
                <a:latin typeface="+mj-lt"/>
              </a:rPr>
              <a:t>en</a:t>
            </a:r>
            <a:r>
              <a:rPr lang="en-US" sz="2400" dirty="0">
                <a:latin typeface="+mj-lt"/>
              </a:rPr>
              <a:t> curvas</a:t>
            </a:r>
          </a:p>
        </p:txBody>
      </p:sp>
      <p:sp>
        <p:nvSpPr>
          <p:cNvPr id="4" name="Text Placeholder">
            <a:extLst>
              <a:ext uri="{FF2B5EF4-FFF2-40B4-BE49-F238E27FC236}">
                <a16:creationId xmlns:a16="http://schemas.microsoft.com/office/drawing/2014/main" id="{FAB26CCF-9A1C-3FA1-BEDE-AA28401C2D6A}"/>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En las curvas el centro de gravedad se desplaza hacia el exterior de la curva.</a:t>
            </a:r>
          </a:p>
          <a:p>
            <a:pPr marL="0" indent="0">
              <a:lnSpc>
                <a:spcPct val="150000"/>
              </a:lnSpc>
              <a:spcBef>
                <a:spcPts val="600"/>
              </a:spcBef>
              <a:spcAft>
                <a:spcPts val="600"/>
              </a:spcAft>
            </a:pPr>
            <a:r>
              <a:rPr lang="es-ES" sz="1400" dirty="0">
                <a:latin typeface="+mn-lt"/>
              </a:rPr>
              <a:t>Imagínese que usted está conduciendo en terreno difícil; y el ATV está inclinándose en una dirección u otra mientras sube, baja, cruzando las colinas y alrededor de las curvas. Los cambios ocurren incluso mientras se conduce sobre surcos, rocas o ramas caídas. Estos son muchos cambios en el centro de gravedad.</a:t>
            </a:r>
            <a:endParaRPr lang="en-US" sz="1400" dirty="0">
              <a:latin typeface="+mn-lt"/>
            </a:endParaRPr>
          </a:p>
        </p:txBody>
      </p:sp>
      <p:pic>
        <p:nvPicPr>
          <p:cNvPr id="5" name="Picture 4">
            <a:extLst>
              <a:ext uri="{FF2B5EF4-FFF2-40B4-BE49-F238E27FC236}">
                <a16:creationId xmlns:a16="http://schemas.microsoft.com/office/drawing/2014/main" id="{D2E58447-01C1-CF38-2761-B6992608B10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982" y="48125"/>
            <a:ext cx="5385921" cy="5795843"/>
          </a:xfrm>
          <a:prstGeom prst="rect">
            <a:avLst/>
          </a:prstGeom>
        </p:spPr>
      </p:pic>
      <p:sp>
        <p:nvSpPr>
          <p:cNvPr id="3" name="Course/Module Name" descr="Course name: Module name">
            <a:extLst>
              <a:ext uri="{FF2B5EF4-FFF2-40B4-BE49-F238E27FC236}">
                <a16:creationId xmlns:a16="http://schemas.microsoft.com/office/drawing/2014/main" id="{9C752114-A2A5-2460-B971-D4962B7D1E6F}"/>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centro</a:t>
            </a:r>
            <a:r>
              <a:rPr lang="en-US" sz="2000" b="1" i="1" dirty="0">
                <a:solidFill>
                  <a:schemeClr val="lt1"/>
                </a:solidFill>
                <a:latin typeface="Verdana"/>
                <a:ea typeface="Verdana"/>
                <a:cs typeface="Verdana"/>
                <a:sym typeface="Verdana"/>
              </a:rPr>
              <a:t> de </a:t>
            </a:r>
            <a:r>
              <a:rPr lang="en-US" sz="2000" b="1" i="1" dirty="0" err="1">
                <a:solidFill>
                  <a:schemeClr val="lt1"/>
                </a:solidFill>
                <a:latin typeface="Verdana"/>
                <a:ea typeface="Verdana"/>
                <a:cs typeface="Verdana"/>
                <a:sym typeface="Verdana"/>
              </a:rPr>
              <a:t>gravedad</a:t>
            </a:r>
            <a:endParaRPr lang="en-US" sz="2800" b="1" i="1" dirty="0">
              <a:solidFill>
                <a:schemeClr val="lt1"/>
              </a:solidFill>
              <a:latin typeface="Verdana"/>
              <a:ea typeface="Verdana"/>
              <a:cs typeface="Verdana"/>
              <a:sym typeface="Verdana"/>
            </a:endParaRPr>
          </a:p>
        </p:txBody>
      </p:sp>
      <p:pic>
        <p:nvPicPr>
          <p:cNvPr id="6" name="Picture 5" descr="Módulo 3&#10;">
            <a:extLst>
              <a:ext uri="{FF2B5EF4-FFF2-40B4-BE49-F238E27FC236}">
                <a16:creationId xmlns:a16="http://schemas.microsoft.com/office/drawing/2014/main" id="{98C2BC05-7722-D68E-D1E7-C7FE83A123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06" y="5968080"/>
            <a:ext cx="4420258" cy="832126"/>
          </a:xfrm>
          <a:prstGeom prst="rect">
            <a:avLst/>
          </a:prstGeom>
        </p:spPr>
      </p:pic>
    </p:spTree>
    <p:extLst>
      <p:ext uri="{BB962C8B-B14F-4D97-AF65-F5344CB8AC3E}">
        <p14:creationId xmlns:p14="http://schemas.microsoft.com/office/powerpoint/2010/main" val="3360189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D8F1C-3015-1063-94A2-2E1495E7A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5DA918-D1C7-9AFF-9DD3-452CCC4E62E2}"/>
              </a:ext>
            </a:extLst>
          </p:cNvPr>
          <p:cNvSpPr>
            <a:spLocks noGrp="1"/>
          </p:cNvSpPr>
          <p:nvPr>
            <p:ph type="title"/>
          </p:nvPr>
        </p:nvSpPr>
        <p:spPr>
          <a:xfrm>
            <a:off x="5723068" y="48126"/>
            <a:ext cx="6185647" cy="887789"/>
          </a:xfrm>
        </p:spPr>
        <p:txBody>
          <a:bodyPr anchor="ctr">
            <a:normAutofit/>
          </a:bodyPr>
          <a:lstStyle/>
          <a:p>
            <a:r>
              <a:rPr lang="es-ES" sz="2400" dirty="0">
                <a:latin typeface="+mj-lt"/>
              </a:rPr>
              <a:t>Conducción al bajar una colina</a:t>
            </a:r>
            <a:endParaRPr lang="en-US" sz="2400" dirty="0">
              <a:latin typeface="+mj-lt"/>
            </a:endParaRPr>
          </a:p>
        </p:txBody>
      </p:sp>
      <p:sp>
        <p:nvSpPr>
          <p:cNvPr id="4" name="Text Placeholder">
            <a:extLst>
              <a:ext uri="{FF2B5EF4-FFF2-40B4-BE49-F238E27FC236}">
                <a16:creationId xmlns:a16="http://schemas.microsoft.com/office/drawing/2014/main" id="{64C72D10-8B6D-10BC-C2C3-FA1225F1E826}"/>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Al bajar una colina, el centro de gravedad de su ATV se desplazará hacia adelante. Si usted no toma ninguna acción, usted estará en peligro de voltearse hacia adelante.</a:t>
            </a:r>
          </a:p>
          <a:p>
            <a:pPr marL="0" indent="0">
              <a:lnSpc>
                <a:spcPct val="150000"/>
              </a:lnSpc>
              <a:spcBef>
                <a:spcPts val="600"/>
              </a:spcBef>
              <a:spcAft>
                <a:spcPts val="600"/>
              </a:spcAft>
            </a:pPr>
            <a:endParaRPr lang="es-ES" sz="1400" dirty="0">
              <a:latin typeface="+mn-lt"/>
            </a:endParaRPr>
          </a:p>
          <a:p>
            <a:pPr marL="0" indent="0">
              <a:lnSpc>
                <a:spcPct val="150000"/>
              </a:lnSpc>
              <a:spcBef>
                <a:spcPts val="600"/>
              </a:spcBef>
              <a:spcAft>
                <a:spcPts val="600"/>
              </a:spcAft>
            </a:pPr>
            <a:r>
              <a:rPr lang="es-ES" sz="1400" dirty="0">
                <a:latin typeface="+mn-lt"/>
              </a:rPr>
              <a:t>Vea el vídeo de la siguiente diapositiva para descubrir qué puede hacer para conducir con mayor seguridad en las bajadas, por ejemplo:</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Deslícese hacia atrás en el asiento y siéntese erguido.</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Desplace la carga hacia la parte trasera.</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Utilice las marchas cortas del ATV.</a:t>
            </a:r>
            <a:endParaRPr lang="en-US" sz="1400" dirty="0">
              <a:latin typeface="+mn-lt"/>
            </a:endParaRPr>
          </a:p>
        </p:txBody>
      </p:sp>
      <p:pic>
        <p:nvPicPr>
          <p:cNvPr id="5" name="Picture 4">
            <a:extLst>
              <a:ext uri="{FF2B5EF4-FFF2-40B4-BE49-F238E27FC236}">
                <a16:creationId xmlns:a16="http://schemas.microsoft.com/office/drawing/2014/main" id="{8D89DD0E-F4FC-02C9-A1AE-C8B5491F73F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92842"/>
            <a:ext cx="5528920" cy="5635701"/>
          </a:xfrm>
          <a:prstGeom prst="rect">
            <a:avLst/>
          </a:prstGeom>
        </p:spPr>
      </p:pic>
      <p:sp>
        <p:nvSpPr>
          <p:cNvPr id="3" name="Course/Module Name" descr="Course name: Module name">
            <a:extLst>
              <a:ext uri="{FF2B5EF4-FFF2-40B4-BE49-F238E27FC236}">
                <a16:creationId xmlns:a16="http://schemas.microsoft.com/office/drawing/2014/main" id="{5E5ED8A5-BDE6-6FAF-B224-C8435AFEE231}"/>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centro</a:t>
            </a:r>
            <a:r>
              <a:rPr lang="en-US" sz="2000" b="1" i="1" dirty="0">
                <a:solidFill>
                  <a:schemeClr val="lt1"/>
                </a:solidFill>
                <a:latin typeface="Verdana"/>
                <a:ea typeface="Verdana"/>
                <a:cs typeface="Verdana"/>
                <a:sym typeface="Verdana"/>
              </a:rPr>
              <a:t> de </a:t>
            </a:r>
            <a:r>
              <a:rPr lang="en-US" sz="2000" b="1" i="1" dirty="0" err="1">
                <a:solidFill>
                  <a:schemeClr val="lt1"/>
                </a:solidFill>
                <a:latin typeface="Verdana"/>
                <a:ea typeface="Verdana"/>
                <a:cs typeface="Verdana"/>
                <a:sym typeface="Verdana"/>
              </a:rPr>
              <a:t>gravedad</a:t>
            </a:r>
            <a:endParaRPr lang="en-US" sz="2800" b="1" i="1" dirty="0">
              <a:solidFill>
                <a:schemeClr val="lt1"/>
              </a:solidFill>
              <a:latin typeface="Verdana"/>
              <a:ea typeface="Verdana"/>
              <a:cs typeface="Verdana"/>
              <a:sym typeface="Verdana"/>
            </a:endParaRPr>
          </a:p>
        </p:txBody>
      </p:sp>
      <p:pic>
        <p:nvPicPr>
          <p:cNvPr id="6" name="Picture 5" descr="Módulo 3&#10;">
            <a:extLst>
              <a:ext uri="{FF2B5EF4-FFF2-40B4-BE49-F238E27FC236}">
                <a16:creationId xmlns:a16="http://schemas.microsoft.com/office/drawing/2014/main" id="{7C987D9D-2041-1C7A-6AB6-BEDC0661A1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06" y="5968080"/>
            <a:ext cx="4420258" cy="832126"/>
          </a:xfrm>
          <a:prstGeom prst="rect">
            <a:avLst/>
          </a:prstGeom>
        </p:spPr>
      </p:pic>
    </p:spTree>
    <p:extLst>
      <p:ext uri="{BB962C8B-B14F-4D97-AF65-F5344CB8AC3E}">
        <p14:creationId xmlns:p14="http://schemas.microsoft.com/office/powerpoint/2010/main" val="2522306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AE6215F4-5D52-8EB3-7444-96E34F3AD85E}"/>
            </a:ext>
          </a:extLst>
        </p:cNvPr>
        <p:cNvGrpSpPr/>
        <p:nvPr/>
      </p:nvGrpSpPr>
      <p:grpSpPr>
        <a:xfrm>
          <a:off x="0" y="0"/>
          <a:ext cx="0" cy="0"/>
          <a:chOff x="0" y="0"/>
          <a:chExt cx="0" cy="0"/>
        </a:xfrm>
      </p:grpSpPr>
      <p:sp>
        <p:nvSpPr>
          <p:cNvPr id="3" name="Video Title/Link" descr="Click here for video">
            <a:extLst>
              <a:ext uri="{FF2B5EF4-FFF2-40B4-BE49-F238E27FC236}">
                <a16:creationId xmlns:a16="http://schemas.microsoft.com/office/drawing/2014/main" id="{67D8D407-51DC-A612-40FC-E94A230802DF}"/>
              </a:ext>
              <a:ext uri="{C183D7F6-B498-43B3-948B-1728B52AA6E4}">
                <adec:decorative xmlns:adec="http://schemas.microsoft.com/office/drawing/2017/decorative" val="0"/>
              </a:ext>
            </a:extLst>
          </p:cNvPr>
          <p:cNvSpPr>
            <a:spLocks noGrp="1"/>
          </p:cNvSpPr>
          <p:nvPr>
            <p:ph type="title" idx="4294967295"/>
          </p:nvPr>
        </p:nvSpPr>
        <p:spPr>
          <a:xfrm>
            <a:off x="0" y="28234"/>
            <a:ext cx="12192000" cy="5886456"/>
          </a:xfrm>
          <a:prstGeom prst="rect">
            <a:avLst/>
          </a:prstGeom>
          <a:solidFill>
            <a:schemeClr val="bg1">
              <a:lumMod val="95000"/>
            </a:schemeClr>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chemeClr val="tx1"/>
                </a:solidFill>
                <a:effectLst/>
                <a:uLnTx/>
                <a:uFillTx/>
                <a:latin typeface="+mn-lt"/>
                <a:ea typeface="+mn-ea"/>
                <a:cs typeface="+mn-cs"/>
                <a:sym typeface="Arial"/>
                <a:hlinkClick r:id="rId3"/>
              </a:rPr>
              <a:t>Video: </a:t>
            </a:r>
            <a:r>
              <a:rPr kumimoji="0" lang="en-US" sz="4400" b="0" i="0" u="none" strike="noStrike" kern="0" cap="none" spc="0" normalizeH="0" baseline="0" noProof="0" dirty="0" err="1">
                <a:ln>
                  <a:noFill/>
                </a:ln>
                <a:solidFill>
                  <a:schemeClr val="tx1"/>
                </a:solidFill>
                <a:effectLst/>
                <a:uLnTx/>
                <a:uFillTx/>
                <a:latin typeface="+mn-lt"/>
                <a:ea typeface="+mn-ea"/>
                <a:cs typeface="+mn-cs"/>
                <a:sym typeface="Arial"/>
                <a:hlinkClick r:id="rId3"/>
              </a:rPr>
              <a:t>Conduciendo</a:t>
            </a:r>
            <a:r>
              <a:rPr kumimoji="0" lang="en-US" sz="4400" b="0" i="0" u="none" strike="noStrike" kern="0" cap="none" spc="0" normalizeH="0" baseline="0" noProof="0" dirty="0">
                <a:ln>
                  <a:noFill/>
                </a:ln>
                <a:solidFill>
                  <a:schemeClr val="tx1"/>
                </a:solidFill>
                <a:effectLst/>
                <a:uLnTx/>
                <a:uFillTx/>
                <a:latin typeface="+mn-lt"/>
                <a:ea typeface="+mn-ea"/>
                <a:cs typeface="+mn-cs"/>
                <a:sym typeface="Arial"/>
                <a:hlinkClick r:id="rId3"/>
              </a:rPr>
              <a:t> Cuesta Abajo</a:t>
            </a:r>
            <a:endParaRPr kumimoji="0" lang="en-US" sz="4400" b="0" i="0" u="none" strike="noStrike" kern="0" cap="none" spc="0" normalizeH="0" baseline="0" noProof="0" dirty="0">
              <a:ln>
                <a:noFill/>
              </a:ln>
              <a:solidFill>
                <a:schemeClr val="tx1"/>
              </a:solidFill>
              <a:effectLst/>
              <a:uLnTx/>
              <a:uFillTx/>
              <a:latin typeface="+mn-lt"/>
              <a:ea typeface="+mn-ea"/>
              <a:cs typeface="+mn-cs"/>
              <a:sym typeface="Arial"/>
            </a:endParaRPr>
          </a:p>
        </p:txBody>
      </p:sp>
      <p:sp>
        <p:nvSpPr>
          <p:cNvPr id="4" name="Course/Module Name" descr="Course name: Module name">
            <a:extLst>
              <a:ext uri="{FF2B5EF4-FFF2-40B4-BE49-F238E27FC236}">
                <a16:creationId xmlns:a16="http://schemas.microsoft.com/office/drawing/2014/main" id="{11B4DF4A-F157-2E01-8FE1-69DE36DC014A}"/>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centro</a:t>
            </a:r>
            <a:r>
              <a:rPr lang="en-US" sz="2000" b="1" i="1" dirty="0">
                <a:solidFill>
                  <a:schemeClr val="lt1"/>
                </a:solidFill>
                <a:latin typeface="Verdana"/>
                <a:ea typeface="Verdana"/>
                <a:cs typeface="Verdana"/>
                <a:sym typeface="Verdana"/>
              </a:rPr>
              <a:t> de </a:t>
            </a:r>
            <a:r>
              <a:rPr lang="en-US" sz="2000" b="1" i="1" dirty="0" err="1">
                <a:solidFill>
                  <a:schemeClr val="lt1"/>
                </a:solidFill>
                <a:latin typeface="Verdana"/>
                <a:ea typeface="Verdana"/>
                <a:cs typeface="Verdana"/>
                <a:sym typeface="Verdana"/>
              </a:rPr>
              <a:t>gravedad</a:t>
            </a:r>
            <a:endParaRPr lang="en-US" sz="2800" b="1" i="1" dirty="0">
              <a:solidFill>
                <a:schemeClr val="lt1"/>
              </a:solidFill>
              <a:latin typeface="Verdana"/>
              <a:ea typeface="Verdana"/>
              <a:cs typeface="Verdana"/>
              <a:sym typeface="Verdana"/>
            </a:endParaRPr>
          </a:p>
        </p:txBody>
      </p:sp>
      <p:pic>
        <p:nvPicPr>
          <p:cNvPr id="5" name="Picture 4" descr="Módulo 3&#10;">
            <a:extLst>
              <a:ext uri="{FF2B5EF4-FFF2-40B4-BE49-F238E27FC236}">
                <a16:creationId xmlns:a16="http://schemas.microsoft.com/office/drawing/2014/main" id="{16EB9D9A-D4B8-B583-4D69-EA83D920A5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06" y="5968080"/>
            <a:ext cx="4420258" cy="832126"/>
          </a:xfrm>
          <a:prstGeom prst="rect">
            <a:avLst/>
          </a:prstGeom>
        </p:spPr>
      </p:pic>
    </p:spTree>
    <p:extLst>
      <p:ext uri="{BB962C8B-B14F-4D97-AF65-F5344CB8AC3E}">
        <p14:creationId xmlns:p14="http://schemas.microsoft.com/office/powerpoint/2010/main" val="4081635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E5F33-C35F-53D3-FC45-82C538B20E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50E6F5-EC91-B765-FEED-7B4BA2EC5119}"/>
              </a:ext>
            </a:extLst>
          </p:cNvPr>
          <p:cNvSpPr>
            <a:spLocks noGrp="1"/>
          </p:cNvSpPr>
          <p:nvPr>
            <p:ph type="title"/>
          </p:nvPr>
        </p:nvSpPr>
        <p:spPr>
          <a:xfrm>
            <a:off x="5723068" y="48126"/>
            <a:ext cx="6185647" cy="887789"/>
          </a:xfrm>
        </p:spPr>
        <p:txBody>
          <a:bodyPr anchor="ctr">
            <a:normAutofit/>
          </a:bodyPr>
          <a:lstStyle/>
          <a:p>
            <a:r>
              <a:rPr lang="es-ES" sz="2400" dirty="0">
                <a:latin typeface="+mj-lt"/>
              </a:rPr>
              <a:t>Conducción al subir una colina</a:t>
            </a:r>
          </a:p>
        </p:txBody>
      </p:sp>
      <p:sp>
        <p:nvSpPr>
          <p:cNvPr id="4" name="Text Placeholder">
            <a:extLst>
              <a:ext uri="{FF2B5EF4-FFF2-40B4-BE49-F238E27FC236}">
                <a16:creationId xmlns:a16="http://schemas.microsoft.com/office/drawing/2014/main" id="{D1600FD8-FF84-2BA3-4719-6A6EF32B5090}"/>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A medida que sube una colina, el centro de gravedad de su ATV se desplazará hacia atrás. Si no toma ninguna acción, podría voltearse hacia atrás.</a:t>
            </a:r>
          </a:p>
          <a:p>
            <a:pPr marL="0" indent="0">
              <a:lnSpc>
                <a:spcPct val="150000"/>
              </a:lnSpc>
              <a:spcBef>
                <a:spcPts val="600"/>
              </a:spcBef>
              <a:spcAft>
                <a:spcPts val="600"/>
              </a:spcAft>
            </a:pPr>
            <a:r>
              <a:rPr lang="es-ES" sz="1400" dirty="0">
                <a:latin typeface="+mn-lt"/>
              </a:rPr>
              <a:t>Pase al siguiente vídeo para ver consejos sobre cómo conducir cuesta arriba, entre los que se incluyen:</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Inclínese hacia delante y agáchese.</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Desplace la carga hacia delante.</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Suba la cuesta en una marcha corta y mantenga el acelerador constante.</a:t>
            </a:r>
            <a:endParaRPr lang="en-US" sz="1400" dirty="0">
              <a:latin typeface="+mn-lt"/>
            </a:endParaRPr>
          </a:p>
        </p:txBody>
      </p:sp>
      <p:pic>
        <p:nvPicPr>
          <p:cNvPr id="5" name="Picture 4">
            <a:extLst>
              <a:ext uri="{FF2B5EF4-FFF2-40B4-BE49-F238E27FC236}">
                <a16:creationId xmlns:a16="http://schemas.microsoft.com/office/drawing/2014/main" id="{951F507E-E19B-FC18-3202-67DC12A424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173" y="20106"/>
            <a:ext cx="5405904" cy="5842050"/>
          </a:xfrm>
          <a:prstGeom prst="rect">
            <a:avLst/>
          </a:prstGeom>
        </p:spPr>
      </p:pic>
      <p:sp>
        <p:nvSpPr>
          <p:cNvPr id="3" name="Course/Module Name" descr="Course name: Module name">
            <a:extLst>
              <a:ext uri="{FF2B5EF4-FFF2-40B4-BE49-F238E27FC236}">
                <a16:creationId xmlns:a16="http://schemas.microsoft.com/office/drawing/2014/main" id="{E96FB5A8-E054-E511-2702-03904CE0C1CB}"/>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centro</a:t>
            </a:r>
            <a:r>
              <a:rPr lang="en-US" sz="2000" b="1" i="1" dirty="0">
                <a:solidFill>
                  <a:schemeClr val="lt1"/>
                </a:solidFill>
                <a:latin typeface="Verdana"/>
                <a:ea typeface="Verdana"/>
                <a:cs typeface="Verdana"/>
                <a:sym typeface="Verdana"/>
              </a:rPr>
              <a:t> de </a:t>
            </a:r>
            <a:r>
              <a:rPr lang="en-US" sz="2000" b="1" i="1" dirty="0" err="1">
                <a:solidFill>
                  <a:schemeClr val="lt1"/>
                </a:solidFill>
                <a:latin typeface="Verdana"/>
                <a:ea typeface="Verdana"/>
                <a:cs typeface="Verdana"/>
                <a:sym typeface="Verdana"/>
              </a:rPr>
              <a:t>gravedad</a:t>
            </a:r>
            <a:endParaRPr lang="en-US" sz="2800" b="1" i="1" dirty="0">
              <a:solidFill>
                <a:schemeClr val="lt1"/>
              </a:solidFill>
              <a:latin typeface="Verdana"/>
              <a:ea typeface="Verdana"/>
              <a:cs typeface="Verdana"/>
              <a:sym typeface="Verdana"/>
            </a:endParaRPr>
          </a:p>
        </p:txBody>
      </p:sp>
      <p:pic>
        <p:nvPicPr>
          <p:cNvPr id="6" name="Picture 5" descr="Módulo 3&#10;">
            <a:extLst>
              <a:ext uri="{FF2B5EF4-FFF2-40B4-BE49-F238E27FC236}">
                <a16:creationId xmlns:a16="http://schemas.microsoft.com/office/drawing/2014/main" id="{BB03A526-B9B9-444E-D893-D484306E5C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06" y="5968080"/>
            <a:ext cx="4420258" cy="832126"/>
          </a:xfrm>
          <a:prstGeom prst="rect">
            <a:avLst/>
          </a:prstGeom>
        </p:spPr>
      </p:pic>
    </p:spTree>
    <p:extLst>
      <p:ext uri="{BB962C8B-B14F-4D97-AF65-F5344CB8AC3E}">
        <p14:creationId xmlns:p14="http://schemas.microsoft.com/office/powerpoint/2010/main" val="3468231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A35A828F-DD5A-5342-CACA-C0EA194A20C1}"/>
            </a:ext>
          </a:extLst>
        </p:cNvPr>
        <p:cNvGrpSpPr/>
        <p:nvPr/>
      </p:nvGrpSpPr>
      <p:grpSpPr>
        <a:xfrm>
          <a:off x="0" y="0"/>
          <a:ext cx="0" cy="0"/>
          <a:chOff x="0" y="0"/>
          <a:chExt cx="0" cy="0"/>
        </a:xfrm>
      </p:grpSpPr>
      <p:sp>
        <p:nvSpPr>
          <p:cNvPr id="3" name="Video Title/Link" descr="Click here for video">
            <a:extLst>
              <a:ext uri="{FF2B5EF4-FFF2-40B4-BE49-F238E27FC236}">
                <a16:creationId xmlns:a16="http://schemas.microsoft.com/office/drawing/2014/main" id="{5B914FD9-C618-6012-EFBB-86D3E827E78C}"/>
              </a:ext>
              <a:ext uri="{C183D7F6-B498-43B3-948B-1728B52AA6E4}">
                <adec:decorative xmlns:adec="http://schemas.microsoft.com/office/drawing/2017/decorative" val="0"/>
              </a:ext>
            </a:extLst>
          </p:cNvPr>
          <p:cNvSpPr>
            <a:spLocks noGrp="1"/>
          </p:cNvSpPr>
          <p:nvPr>
            <p:ph type="title" idx="4294967295"/>
          </p:nvPr>
        </p:nvSpPr>
        <p:spPr>
          <a:xfrm>
            <a:off x="0" y="28234"/>
            <a:ext cx="12192000" cy="5886456"/>
          </a:xfrm>
          <a:prstGeom prst="rect">
            <a:avLst/>
          </a:prstGeom>
          <a:solidFill>
            <a:schemeClr val="bg1">
              <a:lumMod val="95000"/>
            </a:schemeClr>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chemeClr val="tx1"/>
                </a:solidFill>
                <a:effectLst/>
                <a:uLnTx/>
                <a:uFillTx/>
                <a:latin typeface="+mn-lt"/>
                <a:ea typeface="+mn-ea"/>
                <a:cs typeface="+mn-cs"/>
                <a:sym typeface="Arial"/>
                <a:hlinkClick r:id="rId3"/>
              </a:rPr>
              <a:t>Video: </a:t>
            </a:r>
            <a:r>
              <a:rPr kumimoji="0" lang="en-US" sz="4400" b="0" i="0" u="none" strike="noStrike" kern="0" cap="none" spc="0" normalizeH="0" baseline="0" noProof="0" dirty="0" err="1">
                <a:ln>
                  <a:noFill/>
                </a:ln>
                <a:solidFill>
                  <a:schemeClr val="tx1"/>
                </a:solidFill>
                <a:effectLst/>
                <a:uLnTx/>
                <a:uFillTx/>
                <a:latin typeface="+mn-lt"/>
                <a:ea typeface="+mn-ea"/>
                <a:cs typeface="+mn-cs"/>
                <a:sym typeface="Arial"/>
                <a:hlinkClick r:id="rId3"/>
              </a:rPr>
              <a:t>Conduciendo</a:t>
            </a:r>
            <a:r>
              <a:rPr kumimoji="0" lang="en-US" sz="4400" b="0" i="0" u="none" strike="noStrike" kern="0" cap="none" spc="0" normalizeH="0" baseline="0" noProof="0" dirty="0">
                <a:ln>
                  <a:noFill/>
                </a:ln>
                <a:solidFill>
                  <a:schemeClr val="tx1"/>
                </a:solidFill>
                <a:effectLst/>
                <a:uLnTx/>
                <a:uFillTx/>
                <a:latin typeface="+mn-lt"/>
                <a:ea typeface="+mn-ea"/>
                <a:cs typeface="+mn-cs"/>
                <a:sym typeface="Arial"/>
                <a:hlinkClick r:id="rId3"/>
              </a:rPr>
              <a:t> Cuesta Arriba</a:t>
            </a:r>
            <a:endParaRPr kumimoji="0" lang="en-US" sz="4400" b="0" i="0" u="none" strike="noStrike" kern="0" cap="none" spc="0" normalizeH="0" baseline="0" noProof="0" dirty="0">
              <a:ln>
                <a:noFill/>
              </a:ln>
              <a:solidFill>
                <a:schemeClr val="tx1"/>
              </a:solidFill>
              <a:effectLst/>
              <a:uLnTx/>
              <a:uFillTx/>
              <a:latin typeface="+mn-lt"/>
              <a:ea typeface="+mn-ea"/>
              <a:cs typeface="+mn-cs"/>
              <a:sym typeface="Arial"/>
            </a:endParaRPr>
          </a:p>
        </p:txBody>
      </p:sp>
      <p:sp>
        <p:nvSpPr>
          <p:cNvPr id="4" name="Course/Module Name" descr="Course name: Module name">
            <a:extLst>
              <a:ext uri="{FF2B5EF4-FFF2-40B4-BE49-F238E27FC236}">
                <a16:creationId xmlns:a16="http://schemas.microsoft.com/office/drawing/2014/main" id="{CF708BB4-1578-5FE7-C778-FCD4D0982E67}"/>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centro</a:t>
            </a:r>
            <a:r>
              <a:rPr lang="en-US" sz="2000" b="1" i="1" dirty="0">
                <a:solidFill>
                  <a:schemeClr val="lt1"/>
                </a:solidFill>
                <a:latin typeface="Verdana"/>
                <a:ea typeface="Verdana"/>
                <a:cs typeface="Verdana"/>
                <a:sym typeface="Verdana"/>
              </a:rPr>
              <a:t> de </a:t>
            </a:r>
            <a:r>
              <a:rPr lang="en-US" sz="2000" b="1" i="1" dirty="0" err="1">
                <a:solidFill>
                  <a:schemeClr val="lt1"/>
                </a:solidFill>
                <a:latin typeface="Verdana"/>
                <a:ea typeface="Verdana"/>
                <a:cs typeface="Verdana"/>
                <a:sym typeface="Verdana"/>
              </a:rPr>
              <a:t>gravedad</a:t>
            </a:r>
            <a:endParaRPr lang="en-US" sz="2800" b="1" i="1" dirty="0">
              <a:solidFill>
                <a:schemeClr val="lt1"/>
              </a:solidFill>
              <a:latin typeface="Verdana"/>
              <a:ea typeface="Verdana"/>
              <a:cs typeface="Verdana"/>
              <a:sym typeface="Verdana"/>
            </a:endParaRPr>
          </a:p>
        </p:txBody>
      </p:sp>
      <p:pic>
        <p:nvPicPr>
          <p:cNvPr id="5" name="Picture 4" descr="Módulo 3&#10;">
            <a:extLst>
              <a:ext uri="{FF2B5EF4-FFF2-40B4-BE49-F238E27FC236}">
                <a16:creationId xmlns:a16="http://schemas.microsoft.com/office/drawing/2014/main" id="{21535A45-67E4-DD0C-F442-AF5CFE989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06" y="5968080"/>
            <a:ext cx="4420258" cy="832126"/>
          </a:xfrm>
          <a:prstGeom prst="rect">
            <a:avLst/>
          </a:prstGeom>
        </p:spPr>
      </p:pic>
    </p:spTree>
    <p:extLst>
      <p:ext uri="{BB962C8B-B14F-4D97-AF65-F5344CB8AC3E}">
        <p14:creationId xmlns:p14="http://schemas.microsoft.com/office/powerpoint/2010/main" val="1961532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E3EDB-0FA0-B8D0-3B70-D362E4617A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7BC65-DF6A-02D7-DA1A-DA9BCE4BFCD3}"/>
              </a:ext>
            </a:extLst>
          </p:cNvPr>
          <p:cNvSpPr>
            <a:spLocks noGrp="1"/>
          </p:cNvSpPr>
          <p:nvPr>
            <p:ph type="title"/>
          </p:nvPr>
        </p:nvSpPr>
        <p:spPr>
          <a:xfrm>
            <a:off x="5723068" y="48126"/>
            <a:ext cx="6185647" cy="887789"/>
          </a:xfrm>
        </p:spPr>
        <p:txBody>
          <a:bodyPr anchor="ctr">
            <a:normAutofit/>
          </a:bodyPr>
          <a:lstStyle/>
          <a:p>
            <a:r>
              <a:rPr lang="en-US" sz="2400" dirty="0">
                <a:latin typeface="+mj-lt"/>
              </a:rPr>
              <a:t>Colinas </a:t>
            </a:r>
            <a:r>
              <a:rPr lang="en-US" sz="2400" dirty="0" err="1">
                <a:latin typeface="+mj-lt"/>
              </a:rPr>
              <a:t>Demasiado</a:t>
            </a:r>
            <a:r>
              <a:rPr lang="en-US" sz="2400" dirty="0">
                <a:latin typeface="+mj-lt"/>
              </a:rPr>
              <a:t> </a:t>
            </a:r>
            <a:r>
              <a:rPr lang="en-US" sz="2400" dirty="0" err="1">
                <a:latin typeface="+mj-lt"/>
              </a:rPr>
              <a:t>Empinadas</a:t>
            </a:r>
            <a:endParaRPr lang="en-US" sz="2400" dirty="0">
              <a:latin typeface="+mj-lt"/>
            </a:endParaRPr>
          </a:p>
        </p:txBody>
      </p:sp>
      <p:sp>
        <p:nvSpPr>
          <p:cNvPr id="4" name="Text Placeholder">
            <a:extLst>
              <a:ext uri="{FF2B5EF4-FFF2-40B4-BE49-F238E27FC236}">
                <a16:creationId xmlns:a16="http://schemas.microsoft.com/office/drawing/2014/main" id="{EBD320A8-6739-D1EA-4633-4260165810B1}"/>
              </a:ext>
            </a:extLst>
          </p:cNvPr>
          <p:cNvSpPr>
            <a:spLocks noGrp="1"/>
          </p:cNvSpPr>
          <p:nvPr>
            <p:ph type="body" idx="2"/>
          </p:nvPr>
        </p:nvSpPr>
        <p:spPr>
          <a:xfrm>
            <a:off x="5540188" y="930913"/>
            <a:ext cx="6651812" cy="4903017"/>
          </a:xfrm>
        </p:spPr>
        <p:txBody>
          <a:bodyPr>
            <a:normAutofit fontScale="92500"/>
          </a:bodyPr>
          <a:lstStyle/>
          <a:p>
            <a:pPr marL="0" indent="0">
              <a:lnSpc>
                <a:spcPct val="150000"/>
              </a:lnSpc>
              <a:spcBef>
                <a:spcPts val="600"/>
              </a:spcBef>
              <a:spcAft>
                <a:spcPts val="600"/>
              </a:spcAft>
            </a:pPr>
            <a:r>
              <a:rPr lang="es-ES" sz="1400" dirty="0">
                <a:latin typeface="+mn-lt"/>
              </a:rPr>
              <a:t>Algunas colinas son demasiado empinadas para un ATV, pero puede que no se dé cuenta hasta que comience a subir. Si esto sucede y su ATV comienza a deslizarse o detenerse, inclínese hacia adelante y aplique primero el freno delantero y luego el freno trasero. Solo aplicar el freno trasero puede hacer que el ATV se voltee hacia atrás.</a:t>
            </a:r>
          </a:p>
          <a:p>
            <a:pPr marL="0" indent="0">
              <a:lnSpc>
                <a:spcPct val="150000"/>
              </a:lnSpc>
              <a:spcBef>
                <a:spcPts val="600"/>
              </a:spcBef>
              <a:spcAft>
                <a:spcPts val="600"/>
              </a:spcAft>
            </a:pPr>
            <a:r>
              <a:rPr lang="es-ES" sz="1400" dirty="0">
                <a:latin typeface="+mn-lt"/>
              </a:rPr>
              <a:t>Si el ATV continúa deslizándose, bájese, y aléjese fuera de peligro. Usted es más importante que el ATV.</a:t>
            </a:r>
          </a:p>
          <a:p>
            <a:pPr marL="0" indent="0">
              <a:lnSpc>
                <a:spcPct val="150000"/>
              </a:lnSpc>
              <a:spcBef>
                <a:spcPts val="600"/>
              </a:spcBef>
              <a:spcAft>
                <a:spcPts val="600"/>
              </a:spcAft>
            </a:pPr>
            <a:r>
              <a:rPr lang="es-ES" sz="1400" dirty="0">
                <a:latin typeface="+mn-lt"/>
              </a:rPr>
              <a:t>Si los frenos funcionan: </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Baje del ATV mientras sostiene los frenos. </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Aléjese de los neumáticos y ponga el freno de estacionamiento, luego apague el motor.</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Finalmente, bloquee los neumáticos traseros con una roca o rama y vaya  a buscar ayuda. Usted puede necesitar un cabrestante para llevar el ATV a la cima de la colina.</a:t>
            </a:r>
            <a:endParaRPr lang="en-US" sz="1400" dirty="0">
              <a:latin typeface="+mn-lt"/>
            </a:endParaRPr>
          </a:p>
        </p:txBody>
      </p:sp>
      <p:pic>
        <p:nvPicPr>
          <p:cNvPr id="5" name="Picture 4">
            <a:extLst>
              <a:ext uri="{FF2B5EF4-FFF2-40B4-BE49-F238E27FC236}">
                <a16:creationId xmlns:a16="http://schemas.microsoft.com/office/drawing/2014/main" id="{4E173FB9-4061-6C40-E1EF-DF780FDB91C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674"/>
            <a:ext cx="5475988" cy="5882173"/>
          </a:xfrm>
          <a:prstGeom prst="rect">
            <a:avLst/>
          </a:prstGeom>
        </p:spPr>
      </p:pic>
      <p:sp>
        <p:nvSpPr>
          <p:cNvPr id="3" name="Course/Module Name" descr="Course name: Module name">
            <a:extLst>
              <a:ext uri="{FF2B5EF4-FFF2-40B4-BE49-F238E27FC236}">
                <a16:creationId xmlns:a16="http://schemas.microsoft.com/office/drawing/2014/main" id="{6EEBF609-341D-6FE1-4754-5C741846BE93}"/>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centro</a:t>
            </a:r>
            <a:r>
              <a:rPr lang="en-US" sz="2000" b="1" i="1" dirty="0">
                <a:solidFill>
                  <a:schemeClr val="lt1"/>
                </a:solidFill>
                <a:latin typeface="Verdana"/>
                <a:ea typeface="Verdana"/>
                <a:cs typeface="Verdana"/>
                <a:sym typeface="Verdana"/>
              </a:rPr>
              <a:t> de </a:t>
            </a:r>
            <a:r>
              <a:rPr lang="en-US" sz="2000" b="1" i="1" dirty="0" err="1">
                <a:solidFill>
                  <a:schemeClr val="lt1"/>
                </a:solidFill>
                <a:latin typeface="Verdana"/>
                <a:ea typeface="Verdana"/>
                <a:cs typeface="Verdana"/>
                <a:sym typeface="Verdana"/>
              </a:rPr>
              <a:t>gravedad</a:t>
            </a:r>
            <a:endParaRPr lang="en-US" sz="2800" b="1" i="1" dirty="0">
              <a:solidFill>
                <a:schemeClr val="lt1"/>
              </a:solidFill>
              <a:latin typeface="Verdana"/>
              <a:ea typeface="Verdana"/>
              <a:cs typeface="Verdana"/>
              <a:sym typeface="Verdana"/>
            </a:endParaRPr>
          </a:p>
        </p:txBody>
      </p:sp>
      <p:pic>
        <p:nvPicPr>
          <p:cNvPr id="6" name="Picture 5" descr="Módulo 3&#10;">
            <a:extLst>
              <a:ext uri="{FF2B5EF4-FFF2-40B4-BE49-F238E27FC236}">
                <a16:creationId xmlns:a16="http://schemas.microsoft.com/office/drawing/2014/main" id="{60602A91-8DD0-242B-40EA-82A1AFE90D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06" y="5968080"/>
            <a:ext cx="4420258" cy="832126"/>
          </a:xfrm>
          <a:prstGeom prst="rect">
            <a:avLst/>
          </a:prstGeom>
        </p:spPr>
      </p:pic>
    </p:spTree>
    <p:extLst>
      <p:ext uri="{BB962C8B-B14F-4D97-AF65-F5344CB8AC3E}">
        <p14:creationId xmlns:p14="http://schemas.microsoft.com/office/powerpoint/2010/main" val="1365976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F719A-1A81-734F-858B-24031628CC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B21AF9-94A2-77C4-F3A3-3FD6F4F19763}"/>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Opción</a:t>
            </a:r>
            <a:r>
              <a:rPr lang="en-US" sz="2400" dirty="0">
                <a:latin typeface="+mj-lt"/>
              </a:rPr>
              <a:t> para </a:t>
            </a:r>
            <a:r>
              <a:rPr lang="en-US" sz="2400" dirty="0" err="1">
                <a:latin typeface="+mj-lt"/>
              </a:rPr>
              <a:t>pendientes</a:t>
            </a:r>
            <a:r>
              <a:rPr lang="en-US" sz="2400" dirty="0">
                <a:latin typeface="+mj-lt"/>
              </a:rPr>
              <a:t> </a:t>
            </a:r>
            <a:r>
              <a:rPr lang="en-US" sz="2400" dirty="0" err="1">
                <a:latin typeface="+mj-lt"/>
              </a:rPr>
              <a:t>empinadas</a:t>
            </a:r>
            <a:endParaRPr lang="en-US" sz="2400" dirty="0">
              <a:latin typeface="+mj-lt"/>
            </a:endParaRPr>
          </a:p>
        </p:txBody>
      </p:sp>
      <p:sp>
        <p:nvSpPr>
          <p:cNvPr id="4" name="Text Placeholder">
            <a:extLst>
              <a:ext uri="{FF2B5EF4-FFF2-40B4-BE49-F238E27FC236}">
                <a16:creationId xmlns:a16="http://schemas.microsoft.com/office/drawing/2014/main" id="{89CA8E15-1E2D-1BAF-351C-6C546B491C77}"/>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Si la colina no es demasiado empinada, y puede hacerlo con seguridad, haga una vuelta en forma de K para bajar por la pendiente. Comience por pararse junto al ATV mientras conduce hacia atrás. Luego suba al ATV y condúzcalo colina abajo.</a:t>
            </a:r>
            <a:endParaRPr lang="en-US" sz="1400" dirty="0">
              <a:latin typeface="+mn-lt"/>
            </a:endParaRPr>
          </a:p>
        </p:txBody>
      </p:sp>
      <p:pic>
        <p:nvPicPr>
          <p:cNvPr id="5" name="Picture 4" descr="image shows k-turn">
            <a:extLst>
              <a:ext uri="{FF2B5EF4-FFF2-40B4-BE49-F238E27FC236}">
                <a16:creationId xmlns:a16="http://schemas.microsoft.com/office/drawing/2014/main" id="{F669D544-8827-7ADA-44C5-6C9C3A9801F4}"/>
              </a:ext>
            </a:extLst>
          </p:cNvPr>
          <p:cNvPicPr>
            <a:picLocks noChangeAspect="1"/>
          </p:cNvPicPr>
          <p:nvPr/>
        </p:nvPicPr>
        <p:blipFill>
          <a:blip r:embed="rId3"/>
          <a:stretch>
            <a:fillRect/>
          </a:stretch>
        </p:blipFill>
        <p:spPr>
          <a:xfrm>
            <a:off x="0" y="9715"/>
            <a:ext cx="5405904" cy="5806890"/>
          </a:xfrm>
          <a:prstGeom prst="rect">
            <a:avLst/>
          </a:prstGeom>
        </p:spPr>
      </p:pic>
      <p:sp>
        <p:nvSpPr>
          <p:cNvPr id="3" name="Course/Module Name" descr="Course name: Module name">
            <a:extLst>
              <a:ext uri="{FF2B5EF4-FFF2-40B4-BE49-F238E27FC236}">
                <a16:creationId xmlns:a16="http://schemas.microsoft.com/office/drawing/2014/main" id="{7680D2E9-8B3B-D355-26CF-41FDCC1B3FB4}"/>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centro</a:t>
            </a:r>
            <a:r>
              <a:rPr lang="en-US" sz="2000" b="1" i="1" dirty="0">
                <a:solidFill>
                  <a:schemeClr val="lt1"/>
                </a:solidFill>
                <a:latin typeface="Verdana"/>
                <a:ea typeface="Verdana"/>
                <a:cs typeface="Verdana"/>
                <a:sym typeface="Verdana"/>
              </a:rPr>
              <a:t> de </a:t>
            </a:r>
            <a:r>
              <a:rPr lang="en-US" sz="2000" b="1" i="1" dirty="0" err="1">
                <a:solidFill>
                  <a:schemeClr val="lt1"/>
                </a:solidFill>
                <a:latin typeface="Verdana"/>
                <a:ea typeface="Verdana"/>
                <a:cs typeface="Verdana"/>
                <a:sym typeface="Verdana"/>
              </a:rPr>
              <a:t>gravedad</a:t>
            </a:r>
            <a:endParaRPr lang="en-US" sz="2800" b="1" i="1" dirty="0">
              <a:solidFill>
                <a:schemeClr val="lt1"/>
              </a:solidFill>
              <a:latin typeface="Verdana"/>
              <a:ea typeface="Verdana"/>
              <a:cs typeface="Verdana"/>
              <a:sym typeface="Verdana"/>
            </a:endParaRPr>
          </a:p>
        </p:txBody>
      </p:sp>
      <p:pic>
        <p:nvPicPr>
          <p:cNvPr id="6" name="Picture 5" descr="Módulo 3&#10;">
            <a:extLst>
              <a:ext uri="{FF2B5EF4-FFF2-40B4-BE49-F238E27FC236}">
                <a16:creationId xmlns:a16="http://schemas.microsoft.com/office/drawing/2014/main" id="{9D961C39-AE9F-9734-94F6-F7755D918D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06" y="5968080"/>
            <a:ext cx="4420258" cy="832126"/>
          </a:xfrm>
          <a:prstGeom prst="rect">
            <a:avLst/>
          </a:prstGeom>
        </p:spPr>
      </p:pic>
    </p:spTree>
    <p:extLst>
      <p:ext uri="{BB962C8B-B14F-4D97-AF65-F5344CB8AC3E}">
        <p14:creationId xmlns:p14="http://schemas.microsoft.com/office/powerpoint/2010/main" val="3664015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3" name="Video Title/Link" descr="Click here for video">
            <a:extLst>
              <a:ext uri="{FF2B5EF4-FFF2-40B4-BE49-F238E27FC236}">
                <a16:creationId xmlns:a16="http://schemas.microsoft.com/office/drawing/2014/main" id="{A49D5436-BD26-4DE8-B1B3-0C62F0176845}"/>
              </a:ext>
              <a:ext uri="{C183D7F6-B498-43B3-948B-1728B52AA6E4}">
                <adec:decorative xmlns:adec="http://schemas.microsoft.com/office/drawing/2017/decorative" val="0"/>
              </a:ext>
            </a:extLst>
          </p:cNvPr>
          <p:cNvSpPr>
            <a:spLocks noGrp="1"/>
          </p:cNvSpPr>
          <p:nvPr>
            <p:ph type="title" idx="4294967295"/>
          </p:nvPr>
        </p:nvSpPr>
        <p:spPr>
          <a:xfrm>
            <a:off x="0" y="28234"/>
            <a:ext cx="12192000" cy="5886456"/>
          </a:xfrm>
          <a:prstGeom prst="rect">
            <a:avLst/>
          </a:prstGeom>
          <a:solidFill>
            <a:schemeClr val="bg1">
              <a:lumMod val="95000"/>
            </a:schemeClr>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FDFEFE"/>
                </a:solidFill>
                <a:effectLst/>
                <a:uLnTx/>
                <a:uFillTx/>
                <a:latin typeface="+mn-lt"/>
                <a:ea typeface="+mn-ea"/>
                <a:cs typeface="+mn-cs"/>
                <a:sym typeface="Arial"/>
                <a:hlinkClick r:id="rId3"/>
              </a:rPr>
              <a:t>Video: </a:t>
            </a:r>
            <a:r>
              <a:rPr kumimoji="0" lang="en-US" sz="4400" b="0" i="0" u="none" strike="noStrike" kern="0" cap="none" spc="0" normalizeH="0" baseline="0" noProof="0" dirty="0" err="1">
                <a:ln>
                  <a:noFill/>
                </a:ln>
                <a:solidFill>
                  <a:srgbClr val="FDFEFE"/>
                </a:solidFill>
                <a:effectLst/>
                <a:uLnTx/>
                <a:uFillTx/>
                <a:latin typeface="+mn-lt"/>
                <a:ea typeface="+mn-ea"/>
                <a:cs typeface="+mn-cs"/>
                <a:sym typeface="Arial"/>
                <a:hlinkClick r:id="rId3"/>
              </a:rPr>
              <a:t>Introducción</a:t>
            </a:r>
            <a:endParaRPr kumimoji="0" lang="en-US" sz="4400" b="0" i="0" u="none" strike="noStrike" kern="0" cap="none" spc="0" normalizeH="0" baseline="0" noProof="0" dirty="0">
              <a:ln>
                <a:noFill/>
              </a:ln>
              <a:solidFill>
                <a:srgbClr val="FDFEFE"/>
              </a:solidFill>
              <a:effectLst/>
              <a:uLnTx/>
              <a:uFillTx/>
              <a:latin typeface="+mn-lt"/>
              <a:ea typeface="+mn-ea"/>
              <a:cs typeface="+mn-cs"/>
              <a:sym typeface="Arial"/>
            </a:endParaRPr>
          </a:p>
        </p:txBody>
      </p:sp>
      <p:sp>
        <p:nvSpPr>
          <p:cNvPr id="4" name="Course/Module Name" descr="Course name: Module name">
            <a:extLst>
              <a:ext uri="{FF2B5EF4-FFF2-40B4-BE49-F238E27FC236}">
                <a16:creationId xmlns:a16="http://schemas.microsoft.com/office/drawing/2014/main" id="{5512F17C-5E77-053E-1C52-0193C8C6FC3A}"/>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introducción</a:t>
            </a:r>
            <a:endParaRPr lang="en-US" sz="2800" b="1" i="1" dirty="0">
              <a:solidFill>
                <a:schemeClr val="lt1"/>
              </a:solidFill>
              <a:latin typeface="Verdana"/>
              <a:ea typeface="Verdana"/>
              <a:cs typeface="Verdana"/>
              <a:sym typeface="Verdana"/>
            </a:endParaRPr>
          </a:p>
        </p:txBody>
      </p:sp>
      <p:pic>
        <p:nvPicPr>
          <p:cNvPr id="5" name="Picture 4" descr="Módulo 1">
            <a:extLst>
              <a:ext uri="{FF2B5EF4-FFF2-40B4-BE49-F238E27FC236}">
                <a16:creationId xmlns:a16="http://schemas.microsoft.com/office/drawing/2014/main" id="{D62D6A8F-7CC2-3371-98F4-6A43518060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59428"/>
            <a:ext cx="4420261" cy="83212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767C9-4431-92A2-F831-1E1A5B4BE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37CB89-30E8-F4BF-E60F-149AA297F32E}"/>
              </a:ext>
            </a:extLst>
          </p:cNvPr>
          <p:cNvSpPr>
            <a:spLocks noGrp="1"/>
          </p:cNvSpPr>
          <p:nvPr>
            <p:ph type="title"/>
          </p:nvPr>
        </p:nvSpPr>
        <p:spPr>
          <a:xfrm>
            <a:off x="5723068" y="48126"/>
            <a:ext cx="6185647" cy="887789"/>
          </a:xfrm>
        </p:spPr>
        <p:txBody>
          <a:bodyPr anchor="ctr">
            <a:normAutofit/>
          </a:bodyPr>
          <a:lstStyle/>
          <a:p>
            <a:r>
              <a:rPr lang="en-US" sz="2400" dirty="0">
                <a:latin typeface="+mj-lt"/>
              </a:rPr>
              <a:t>Colinas lateral o </a:t>
            </a:r>
            <a:r>
              <a:rPr lang="en-US" sz="2400" dirty="0" err="1">
                <a:latin typeface="+mj-lt"/>
              </a:rPr>
              <a:t>laderas</a:t>
            </a:r>
            <a:endParaRPr lang="en-US" sz="2400" dirty="0">
              <a:latin typeface="+mj-lt"/>
            </a:endParaRPr>
          </a:p>
        </p:txBody>
      </p:sp>
      <p:sp>
        <p:nvSpPr>
          <p:cNvPr id="4" name="Text Placeholder">
            <a:extLst>
              <a:ext uri="{FF2B5EF4-FFF2-40B4-BE49-F238E27FC236}">
                <a16:creationId xmlns:a16="http://schemas.microsoft.com/office/drawing/2014/main" id="{25F87F8F-887A-995F-E42C-4764B071A599}"/>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Conducir a través de una colina lateral es peligroso. Muchas volcaduras suceden durante esta maniobra. Al atravesar una colina, el centro de gravedad se desplaza hacia el lado mas bajo. No tomar ninguna acción lo pone en peligro de inclinarse hacia los lados y rodar por la colina.</a:t>
            </a:r>
            <a:endParaRPr lang="en-US" sz="1400" dirty="0">
              <a:latin typeface="+mn-lt"/>
            </a:endParaRPr>
          </a:p>
        </p:txBody>
      </p:sp>
      <p:pic>
        <p:nvPicPr>
          <p:cNvPr id="5" name="Picture 4">
            <a:extLst>
              <a:ext uri="{FF2B5EF4-FFF2-40B4-BE49-F238E27FC236}">
                <a16:creationId xmlns:a16="http://schemas.microsoft.com/office/drawing/2014/main" id="{E5B43CFC-007F-0A63-1D06-9ACC6DA456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126"/>
            <a:ext cx="5299364" cy="5794422"/>
          </a:xfrm>
          <a:prstGeom prst="rect">
            <a:avLst/>
          </a:prstGeom>
        </p:spPr>
      </p:pic>
      <p:sp>
        <p:nvSpPr>
          <p:cNvPr id="3" name="Course/Module Name" descr="Course name: Module name">
            <a:extLst>
              <a:ext uri="{FF2B5EF4-FFF2-40B4-BE49-F238E27FC236}">
                <a16:creationId xmlns:a16="http://schemas.microsoft.com/office/drawing/2014/main" id="{2FBFE8A7-87DA-EBFD-8956-6A62D0E8D09B}"/>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centro</a:t>
            </a:r>
            <a:r>
              <a:rPr lang="en-US" sz="2000" b="1" i="1" dirty="0">
                <a:solidFill>
                  <a:schemeClr val="lt1"/>
                </a:solidFill>
                <a:latin typeface="Verdana"/>
                <a:ea typeface="Verdana"/>
                <a:cs typeface="Verdana"/>
                <a:sym typeface="Verdana"/>
              </a:rPr>
              <a:t> de </a:t>
            </a:r>
            <a:r>
              <a:rPr lang="en-US" sz="2000" b="1" i="1" dirty="0" err="1">
                <a:solidFill>
                  <a:schemeClr val="lt1"/>
                </a:solidFill>
                <a:latin typeface="Verdana"/>
                <a:ea typeface="Verdana"/>
                <a:cs typeface="Verdana"/>
                <a:sym typeface="Verdana"/>
              </a:rPr>
              <a:t>gravedad</a:t>
            </a:r>
            <a:endParaRPr lang="en-US" sz="2800" b="1" i="1" dirty="0">
              <a:solidFill>
                <a:schemeClr val="lt1"/>
              </a:solidFill>
              <a:latin typeface="Verdana"/>
              <a:ea typeface="Verdana"/>
              <a:cs typeface="Verdana"/>
              <a:sym typeface="Verdana"/>
            </a:endParaRPr>
          </a:p>
        </p:txBody>
      </p:sp>
      <p:pic>
        <p:nvPicPr>
          <p:cNvPr id="6" name="Picture 5" descr="Módulo 3&#10;">
            <a:extLst>
              <a:ext uri="{FF2B5EF4-FFF2-40B4-BE49-F238E27FC236}">
                <a16:creationId xmlns:a16="http://schemas.microsoft.com/office/drawing/2014/main" id="{7738F752-E9A7-B759-E6E7-6C853DC30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06" y="5968080"/>
            <a:ext cx="4420258" cy="832126"/>
          </a:xfrm>
          <a:prstGeom prst="rect">
            <a:avLst/>
          </a:prstGeom>
        </p:spPr>
      </p:pic>
    </p:spTree>
    <p:extLst>
      <p:ext uri="{BB962C8B-B14F-4D97-AF65-F5344CB8AC3E}">
        <p14:creationId xmlns:p14="http://schemas.microsoft.com/office/powerpoint/2010/main" val="2751740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02D5DC86-4718-EFB2-1770-D86D3C2B1F01}"/>
            </a:ext>
          </a:extLst>
        </p:cNvPr>
        <p:cNvGrpSpPr/>
        <p:nvPr/>
      </p:nvGrpSpPr>
      <p:grpSpPr>
        <a:xfrm>
          <a:off x="0" y="0"/>
          <a:ext cx="0" cy="0"/>
          <a:chOff x="0" y="0"/>
          <a:chExt cx="0" cy="0"/>
        </a:xfrm>
      </p:grpSpPr>
      <p:sp>
        <p:nvSpPr>
          <p:cNvPr id="3" name="Video Title/Link" descr="Click here for video">
            <a:extLst>
              <a:ext uri="{FF2B5EF4-FFF2-40B4-BE49-F238E27FC236}">
                <a16:creationId xmlns:a16="http://schemas.microsoft.com/office/drawing/2014/main" id="{AEDB8BBA-EDFB-5B4F-96E6-58D51F610DFD}"/>
              </a:ext>
              <a:ext uri="{C183D7F6-B498-43B3-948B-1728B52AA6E4}">
                <adec:decorative xmlns:adec="http://schemas.microsoft.com/office/drawing/2017/decorative" val="0"/>
              </a:ext>
            </a:extLst>
          </p:cNvPr>
          <p:cNvSpPr>
            <a:spLocks noGrp="1"/>
          </p:cNvSpPr>
          <p:nvPr>
            <p:ph type="title" idx="4294967295"/>
          </p:nvPr>
        </p:nvSpPr>
        <p:spPr>
          <a:xfrm>
            <a:off x="0" y="28234"/>
            <a:ext cx="12192000" cy="5886456"/>
          </a:xfrm>
          <a:prstGeom prst="rect">
            <a:avLst/>
          </a:prstGeom>
          <a:solidFill>
            <a:schemeClr val="bg1">
              <a:lumMod val="95000"/>
            </a:schemeClr>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chemeClr val="tx1"/>
                </a:solidFill>
                <a:effectLst/>
                <a:uLnTx/>
                <a:uFillTx/>
                <a:latin typeface="+mn-lt"/>
                <a:ea typeface="+mn-ea"/>
                <a:cs typeface="+mn-cs"/>
                <a:sym typeface="Arial"/>
                <a:hlinkClick r:id="rId3"/>
              </a:rPr>
              <a:t>Video: </a:t>
            </a:r>
            <a:r>
              <a:rPr kumimoji="0" lang="en-US" sz="4400" b="0" i="0" u="none" strike="noStrike" kern="0" cap="none" spc="0" normalizeH="0" baseline="0" noProof="0" dirty="0" err="1">
                <a:ln>
                  <a:noFill/>
                </a:ln>
                <a:solidFill>
                  <a:schemeClr val="tx1"/>
                </a:solidFill>
                <a:effectLst/>
                <a:uLnTx/>
                <a:uFillTx/>
                <a:latin typeface="+mn-lt"/>
                <a:ea typeface="+mn-ea"/>
                <a:cs typeface="+mn-cs"/>
                <a:sym typeface="Arial"/>
                <a:hlinkClick r:id="rId3"/>
              </a:rPr>
              <a:t>Conduciendo</a:t>
            </a:r>
            <a:r>
              <a:rPr kumimoji="0" lang="en-US" sz="4400" b="0" i="0" u="none" strike="noStrike" kern="0" cap="none" spc="0" normalizeH="0" baseline="0" noProof="0" dirty="0">
                <a:ln>
                  <a:noFill/>
                </a:ln>
                <a:solidFill>
                  <a:schemeClr val="tx1"/>
                </a:solidFill>
                <a:effectLst/>
                <a:uLnTx/>
                <a:uFillTx/>
                <a:latin typeface="+mn-lt"/>
                <a:ea typeface="+mn-ea"/>
                <a:cs typeface="+mn-cs"/>
                <a:sym typeface="Arial"/>
                <a:hlinkClick r:id="rId3"/>
              </a:rPr>
              <a:t> Colinas </a:t>
            </a:r>
            <a:r>
              <a:rPr kumimoji="0" lang="en-US" sz="4400" b="0" i="0" u="none" strike="noStrike" kern="0" cap="none" spc="0" normalizeH="0" baseline="0" noProof="0" dirty="0" err="1">
                <a:ln>
                  <a:noFill/>
                </a:ln>
                <a:solidFill>
                  <a:schemeClr val="tx1"/>
                </a:solidFill>
                <a:effectLst/>
                <a:uLnTx/>
                <a:uFillTx/>
                <a:latin typeface="+mn-lt"/>
                <a:ea typeface="+mn-ea"/>
                <a:cs typeface="+mn-cs"/>
                <a:sym typeface="Arial"/>
                <a:hlinkClick r:id="rId3"/>
              </a:rPr>
              <a:t>Laterales</a:t>
            </a:r>
            <a:endParaRPr kumimoji="0" lang="en-US" sz="4400" b="0" i="0" u="none" strike="noStrike" kern="0" cap="none" spc="0" normalizeH="0" baseline="0" noProof="0" dirty="0">
              <a:ln>
                <a:noFill/>
              </a:ln>
              <a:solidFill>
                <a:schemeClr val="tx1"/>
              </a:solidFill>
              <a:effectLst/>
              <a:uLnTx/>
              <a:uFillTx/>
              <a:latin typeface="+mn-lt"/>
              <a:ea typeface="+mn-ea"/>
              <a:cs typeface="+mn-cs"/>
              <a:sym typeface="Arial"/>
            </a:endParaRPr>
          </a:p>
        </p:txBody>
      </p:sp>
      <p:sp>
        <p:nvSpPr>
          <p:cNvPr id="4" name="Course/Module Name" descr="Course name: Module name">
            <a:extLst>
              <a:ext uri="{FF2B5EF4-FFF2-40B4-BE49-F238E27FC236}">
                <a16:creationId xmlns:a16="http://schemas.microsoft.com/office/drawing/2014/main" id="{84898723-225C-561D-03D0-4FFF9DF5BF15}"/>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centro</a:t>
            </a:r>
            <a:r>
              <a:rPr lang="en-US" sz="2000" b="1" i="1" dirty="0">
                <a:solidFill>
                  <a:schemeClr val="lt1"/>
                </a:solidFill>
                <a:latin typeface="Verdana"/>
                <a:ea typeface="Verdana"/>
                <a:cs typeface="Verdana"/>
                <a:sym typeface="Verdana"/>
              </a:rPr>
              <a:t> de </a:t>
            </a:r>
            <a:r>
              <a:rPr lang="en-US" sz="2000" b="1" i="1" dirty="0" err="1">
                <a:solidFill>
                  <a:schemeClr val="lt1"/>
                </a:solidFill>
                <a:latin typeface="Verdana"/>
                <a:ea typeface="Verdana"/>
                <a:cs typeface="Verdana"/>
                <a:sym typeface="Verdana"/>
              </a:rPr>
              <a:t>gravedad</a:t>
            </a:r>
            <a:endParaRPr lang="en-US" sz="2800" b="1" i="1" dirty="0">
              <a:solidFill>
                <a:schemeClr val="lt1"/>
              </a:solidFill>
              <a:latin typeface="Verdana"/>
              <a:ea typeface="Verdana"/>
              <a:cs typeface="Verdana"/>
              <a:sym typeface="Verdana"/>
            </a:endParaRPr>
          </a:p>
        </p:txBody>
      </p:sp>
      <p:pic>
        <p:nvPicPr>
          <p:cNvPr id="5" name="Picture 4" descr="Módulo 3&#10;">
            <a:extLst>
              <a:ext uri="{FF2B5EF4-FFF2-40B4-BE49-F238E27FC236}">
                <a16:creationId xmlns:a16="http://schemas.microsoft.com/office/drawing/2014/main" id="{698E557C-87DF-7DF0-9E43-CB190F7D6D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06" y="5968080"/>
            <a:ext cx="4420258" cy="832126"/>
          </a:xfrm>
          <a:prstGeom prst="rect">
            <a:avLst/>
          </a:prstGeom>
        </p:spPr>
      </p:pic>
    </p:spTree>
    <p:extLst>
      <p:ext uri="{BB962C8B-B14F-4D97-AF65-F5344CB8AC3E}">
        <p14:creationId xmlns:p14="http://schemas.microsoft.com/office/powerpoint/2010/main" val="2885807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8D7A-10A6-C42C-C34F-9454D581E4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B848E7-B448-CAD7-4BEA-4AEDC050B55E}"/>
              </a:ext>
            </a:extLst>
          </p:cNvPr>
          <p:cNvSpPr>
            <a:spLocks noGrp="1"/>
          </p:cNvSpPr>
          <p:nvPr>
            <p:ph type="title"/>
          </p:nvPr>
        </p:nvSpPr>
        <p:spPr>
          <a:xfrm>
            <a:off x="5723068" y="48126"/>
            <a:ext cx="6185647" cy="1288305"/>
          </a:xfrm>
        </p:spPr>
        <p:txBody>
          <a:bodyPr anchor="ctr">
            <a:normAutofit/>
          </a:bodyPr>
          <a:lstStyle/>
          <a:p>
            <a:pPr>
              <a:lnSpc>
                <a:spcPct val="150000"/>
              </a:lnSpc>
            </a:pPr>
            <a:r>
              <a:rPr lang="es-ES" sz="2400">
                <a:latin typeface="+mj-lt"/>
              </a:rPr>
              <a:t>¿Qué pasa si empiezo a inclinarme en una pendiente lateral?</a:t>
            </a:r>
            <a:endParaRPr lang="es-ES" sz="2400" dirty="0">
              <a:latin typeface="+mj-lt"/>
            </a:endParaRPr>
          </a:p>
        </p:txBody>
      </p:sp>
      <p:sp>
        <p:nvSpPr>
          <p:cNvPr id="4" name="Text Placeholder">
            <a:extLst>
              <a:ext uri="{FF2B5EF4-FFF2-40B4-BE49-F238E27FC236}">
                <a16:creationId xmlns:a16="http://schemas.microsoft.com/office/drawing/2014/main" id="{148EB646-2750-5AB8-CDF7-A514271032A6}"/>
              </a:ext>
            </a:extLst>
          </p:cNvPr>
          <p:cNvSpPr>
            <a:spLocks noGrp="1"/>
          </p:cNvSpPr>
          <p:nvPr>
            <p:ph type="body" idx="2"/>
          </p:nvPr>
        </p:nvSpPr>
        <p:spPr>
          <a:xfrm>
            <a:off x="5540188" y="1657978"/>
            <a:ext cx="6517528" cy="4236240"/>
          </a:xfrm>
        </p:spPr>
        <p:txBody>
          <a:bodyPr>
            <a:normAutofit/>
          </a:bodyPr>
          <a:lstStyle/>
          <a:p>
            <a:pPr marL="0" indent="0">
              <a:lnSpc>
                <a:spcPct val="150000"/>
              </a:lnSpc>
              <a:spcBef>
                <a:spcPts val="600"/>
              </a:spcBef>
              <a:spcAft>
                <a:spcPts val="600"/>
              </a:spcAft>
            </a:pPr>
            <a:r>
              <a:rPr lang="es-ES" sz="1400" dirty="0">
                <a:latin typeface="+mn-lt"/>
              </a:rPr>
              <a:t>Si comienza a inclinarse, intente girar las ruedas ligeramente cuesta abajo. Si usted no puede hacer eso y continua inclinándose, cuidadosamente baje del ATV por el lado de arriba.</a:t>
            </a:r>
          </a:p>
          <a:p>
            <a:pPr marL="0" indent="0">
              <a:lnSpc>
                <a:spcPct val="150000"/>
              </a:lnSpc>
              <a:spcBef>
                <a:spcPts val="600"/>
              </a:spcBef>
              <a:spcAft>
                <a:spcPts val="600"/>
              </a:spcAft>
            </a:pPr>
            <a:r>
              <a:rPr lang="es-ES" sz="1400" dirty="0">
                <a:latin typeface="+mn-lt"/>
              </a:rPr>
              <a:t>Recuerde, al conducir en una colina lateral, inclínese al lado de arriba del ATV y conduzca lentamente eligiendo su camino cuidadosamente.</a:t>
            </a:r>
            <a:endParaRPr lang="en-US" sz="1400" dirty="0">
              <a:latin typeface="+mn-lt"/>
            </a:endParaRPr>
          </a:p>
        </p:txBody>
      </p:sp>
      <p:pic>
        <p:nvPicPr>
          <p:cNvPr id="5" name="Picture 4">
            <a:extLst>
              <a:ext uri="{FF2B5EF4-FFF2-40B4-BE49-F238E27FC236}">
                <a16:creationId xmlns:a16="http://schemas.microsoft.com/office/drawing/2014/main" id="{7BA07AFF-61B8-4634-B4B8-AF40367433B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9715"/>
            <a:ext cx="5452001" cy="5856407"/>
          </a:xfrm>
          <a:prstGeom prst="rect">
            <a:avLst/>
          </a:prstGeom>
        </p:spPr>
      </p:pic>
      <p:sp>
        <p:nvSpPr>
          <p:cNvPr id="3" name="Course/Module Name" descr="Course name: Module name">
            <a:extLst>
              <a:ext uri="{FF2B5EF4-FFF2-40B4-BE49-F238E27FC236}">
                <a16:creationId xmlns:a16="http://schemas.microsoft.com/office/drawing/2014/main" id="{0BADA4EC-C48A-F2B8-98B5-23F266EF26EA}"/>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centro</a:t>
            </a:r>
            <a:r>
              <a:rPr lang="en-US" sz="2000" b="1" i="1" dirty="0">
                <a:solidFill>
                  <a:schemeClr val="lt1"/>
                </a:solidFill>
                <a:latin typeface="Verdana"/>
                <a:ea typeface="Verdana"/>
                <a:cs typeface="Verdana"/>
                <a:sym typeface="Verdana"/>
              </a:rPr>
              <a:t> de </a:t>
            </a:r>
            <a:r>
              <a:rPr lang="en-US" sz="2000" b="1" i="1" dirty="0" err="1">
                <a:solidFill>
                  <a:schemeClr val="lt1"/>
                </a:solidFill>
                <a:latin typeface="Verdana"/>
                <a:ea typeface="Verdana"/>
                <a:cs typeface="Verdana"/>
                <a:sym typeface="Verdana"/>
              </a:rPr>
              <a:t>gravedad</a:t>
            </a:r>
            <a:endParaRPr lang="en-US" sz="2800" b="1" i="1" dirty="0">
              <a:solidFill>
                <a:schemeClr val="lt1"/>
              </a:solidFill>
              <a:latin typeface="Verdana"/>
              <a:ea typeface="Verdana"/>
              <a:cs typeface="Verdana"/>
              <a:sym typeface="Verdana"/>
            </a:endParaRPr>
          </a:p>
        </p:txBody>
      </p:sp>
      <p:pic>
        <p:nvPicPr>
          <p:cNvPr id="6" name="Picture 5" descr="Módulo 3&#10;">
            <a:extLst>
              <a:ext uri="{FF2B5EF4-FFF2-40B4-BE49-F238E27FC236}">
                <a16:creationId xmlns:a16="http://schemas.microsoft.com/office/drawing/2014/main" id="{AF996ACC-78E1-170B-5856-2BEEECAA8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06" y="5968080"/>
            <a:ext cx="4420258" cy="832126"/>
          </a:xfrm>
          <a:prstGeom prst="rect">
            <a:avLst/>
          </a:prstGeom>
        </p:spPr>
      </p:pic>
    </p:spTree>
    <p:extLst>
      <p:ext uri="{BB962C8B-B14F-4D97-AF65-F5344CB8AC3E}">
        <p14:creationId xmlns:p14="http://schemas.microsoft.com/office/powerpoint/2010/main" val="1540469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00909-5738-89D9-62EE-C01BD367F8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C00A92-C92B-FADA-A4E8-73416F6F63CA}"/>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Girando</a:t>
            </a:r>
            <a:r>
              <a:rPr lang="en-US" sz="2400" dirty="0">
                <a:latin typeface="+mj-lt"/>
              </a:rPr>
              <a:t> </a:t>
            </a:r>
            <a:r>
              <a:rPr lang="en-US" sz="2400" dirty="0" err="1">
                <a:latin typeface="+mj-lt"/>
              </a:rPr>
              <a:t>en</a:t>
            </a:r>
            <a:r>
              <a:rPr lang="en-US" sz="2400" dirty="0">
                <a:latin typeface="+mj-lt"/>
              </a:rPr>
              <a:t> curvas</a:t>
            </a:r>
          </a:p>
        </p:txBody>
      </p:sp>
      <p:sp>
        <p:nvSpPr>
          <p:cNvPr id="4" name="Text Placeholder">
            <a:extLst>
              <a:ext uri="{FF2B5EF4-FFF2-40B4-BE49-F238E27FC236}">
                <a16:creationId xmlns:a16="http://schemas.microsoft.com/office/drawing/2014/main" id="{7FF1DF93-96BD-23E6-5FBA-910ADC37517E}"/>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Al entrar a la curva, el centro de gravedad se desplaza hacia el exterior de la curva. Eso significa que el ATV puede volcarse hacia el exterior.</a:t>
            </a:r>
            <a:endParaRPr lang="en-US" sz="1400" dirty="0">
              <a:latin typeface="+mn-lt"/>
            </a:endParaRPr>
          </a:p>
        </p:txBody>
      </p:sp>
      <p:pic>
        <p:nvPicPr>
          <p:cNvPr id="5" name="Picture 4">
            <a:extLst>
              <a:ext uri="{FF2B5EF4-FFF2-40B4-BE49-F238E27FC236}">
                <a16:creationId xmlns:a16="http://schemas.microsoft.com/office/drawing/2014/main" id="{C1A7C493-C21F-6A3A-2683-470CDB07416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7344"/>
            <a:ext cx="5348306" cy="5846092"/>
          </a:xfrm>
          <a:prstGeom prst="rect">
            <a:avLst/>
          </a:prstGeom>
        </p:spPr>
      </p:pic>
      <p:sp>
        <p:nvSpPr>
          <p:cNvPr id="3" name="Course/Module Name" descr="Course name: Module name">
            <a:extLst>
              <a:ext uri="{FF2B5EF4-FFF2-40B4-BE49-F238E27FC236}">
                <a16:creationId xmlns:a16="http://schemas.microsoft.com/office/drawing/2014/main" id="{49C5FD7E-00AD-51F3-C53F-FBB140E4C662}"/>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centro</a:t>
            </a:r>
            <a:r>
              <a:rPr lang="en-US" sz="2000" b="1" i="1" dirty="0">
                <a:solidFill>
                  <a:schemeClr val="lt1"/>
                </a:solidFill>
                <a:latin typeface="Verdana"/>
                <a:ea typeface="Verdana"/>
                <a:cs typeface="Verdana"/>
                <a:sym typeface="Verdana"/>
              </a:rPr>
              <a:t> de </a:t>
            </a:r>
            <a:r>
              <a:rPr lang="en-US" sz="2000" b="1" i="1" dirty="0" err="1">
                <a:solidFill>
                  <a:schemeClr val="lt1"/>
                </a:solidFill>
                <a:latin typeface="Verdana"/>
                <a:ea typeface="Verdana"/>
                <a:cs typeface="Verdana"/>
                <a:sym typeface="Verdana"/>
              </a:rPr>
              <a:t>gravedad</a:t>
            </a:r>
            <a:endParaRPr lang="en-US" sz="2800" b="1" i="1" dirty="0">
              <a:solidFill>
                <a:schemeClr val="lt1"/>
              </a:solidFill>
              <a:latin typeface="Verdana"/>
              <a:ea typeface="Verdana"/>
              <a:cs typeface="Verdana"/>
              <a:sym typeface="Verdana"/>
            </a:endParaRPr>
          </a:p>
        </p:txBody>
      </p:sp>
      <p:pic>
        <p:nvPicPr>
          <p:cNvPr id="6" name="Picture 5" descr="Módulo 3&#10;">
            <a:extLst>
              <a:ext uri="{FF2B5EF4-FFF2-40B4-BE49-F238E27FC236}">
                <a16:creationId xmlns:a16="http://schemas.microsoft.com/office/drawing/2014/main" id="{2AEB0AE5-22A3-A4D0-B520-61326531A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06" y="5968080"/>
            <a:ext cx="4420258" cy="832126"/>
          </a:xfrm>
          <a:prstGeom prst="rect">
            <a:avLst/>
          </a:prstGeom>
        </p:spPr>
      </p:pic>
    </p:spTree>
    <p:extLst>
      <p:ext uri="{BB962C8B-B14F-4D97-AF65-F5344CB8AC3E}">
        <p14:creationId xmlns:p14="http://schemas.microsoft.com/office/powerpoint/2010/main" val="413260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D4DF54E8-F71A-4134-45FF-80162B5F1E6E}"/>
            </a:ext>
          </a:extLst>
        </p:cNvPr>
        <p:cNvGrpSpPr/>
        <p:nvPr/>
      </p:nvGrpSpPr>
      <p:grpSpPr>
        <a:xfrm>
          <a:off x="0" y="0"/>
          <a:ext cx="0" cy="0"/>
          <a:chOff x="0" y="0"/>
          <a:chExt cx="0" cy="0"/>
        </a:xfrm>
      </p:grpSpPr>
      <p:sp>
        <p:nvSpPr>
          <p:cNvPr id="3" name="Video Title/Link" descr="Click here for video">
            <a:extLst>
              <a:ext uri="{FF2B5EF4-FFF2-40B4-BE49-F238E27FC236}">
                <a16:creationId xmlns:a16="http://schemas.microsoft.com/office/drawing/2014/main" id="{5610475E-C6B4-A191-5A2D-313CFEE03C3B}"/>
              </a:ext>
              <a:ext uri="{C183D7F6-B498-43B3-948B-1728B52AA6E4}">
                <adec:decorative xmlns:adec="http://schemas.microsoft.com/office/drawing/2017/decorative" val="0"/>
              </a:ext>
            </a:extLst>
          </p:cNvPr>
          <p:cNvSpPr>
            <a:spLocks noGrp="1"/>
          </p:cNvSpPr>
          <p:nvPr>
            <p:ph type="title" idx="4294967295"/>
          </p:nvPr>
        </p:nvSpPr>
        <p:spPr>
          <a:xfrm>
            <a:off x="0" y="28234"/>
            <a:ext cx="12192000" cy="5886456"/>
          </a:xfrm>
          <a:prstGeom prst="rect">
            <a:avLst/>
          </a:prstGeom>
          <a:solidFill>
            <a:schemeClr val="bg1">
              <a:lumMod val="95000"/>
            </a:schemeClr>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chemeClr val="tx1"/>
                </a:solidFill>
                <a:effectLst/>
                <a:uLnTx/>
                <a:uFillTx/>
                <a:latin typeface="+mn-lt"/>
                <a:ea typeface="+mn-ea"/>
                <a:cs typeface="+mn-cs"/>
                <a:sym typeface="Arial"/>
                <a:hlinkClick r:id="rId3"/>
              </a:rPr>
              <a:t>Video: </a:t>
            </a:r>
            <a:r>
              <a:rPr kumimoji="0" lang="en-US" sz="4400" b="0" i="0" u="none" strike="noStrike" kern="0" cap="none" spc="0" normalizeH="0" baseline="0" noProof="0" dirty="0" err="1">
                <a:ln>
                  <a:noFill/>
                </a:ln>
                <a:solidFill>
                  <a:schemeClr val="tx1"/>
                </a:solidFill>
                <a:effectLst/>
                <a:uLnTx/>
                <a:uFillTx/>
                <a:latin typeface="+mn-lt"/>
                <a:ea typeface="+mn-ea"/>
                <a:cs typeface="+mn-cs"/>
                <a:sym typeface="Arial"/>
                <a:hlinkClick r:id="rId3"/>
              </a:rPr>
              <a:t>Conduciendo</a:t>
            </a:r>
            <a:r>
              <a:rPr kumimoji="0" lang="en-US" sz="4400" b="0" i="0" u="none" strike="noStrike" kern="0" cap="none" spc="0" normalizeH="0" baseline="0" noProof="0" dirty="0">
                <a:ln>
                  <a:noFill/>
                </a:ln>
                <a:solidFill>
                  <a:schemeClr val="tx1"/>
                </a:solidFill>
                <a:effectLst/>
                <a:uLnTx/>
                <a:uFillTx/>
                <a:latin typeface="+mn-lt"/>
                <a:ea typeface="+mn-ea"/>
                <a:cs typeface="+mn-cs"/>
                <a:sym typeface="Arial"/>
                <a:hlinkClick r:id="rId3"/>
              </a:rPr>
              <a:t> </a:t>
            </a:r>
            <a:r>
              <a:rPr kumimoji="0" lang="en-US" sz="4400" b="0" i="0" u="none" strike="noStrike" kern="0" cap="none" spc="0" normalizeH="0" baseline="0" noProof="0" dirty="0" err="1">
                <a:ln>
                  <a:noFill/>
                </a:ln>
                <a:solidFill>
                  <a:schemeClr val="tx1"/>
                </a:solidFill>
                <a:effectLst/>
                <a:uLnTx/>
                <a:uFillTx/>
                <a:latin typeface="+mn-lt"/>
                <a:ea typeface="+mn-ea"/>
                <a:cs typeface="+mn-cs"/>
                <a:sym typeface="Arial"/>
                <a:hlinkClick r:id="rId3"/>
              </a:rPr>
              <a:t>en</a:t>
            </a:r>
            <a:r>
              <a:rPr kumimoji="0" lang="en-US" sz="4400" b="0" i="0" u="none" strike="noStrike" kern="0" cap="none" spc="0" normalizeH="0" baseline="0" noProof="0" dirty="0">
                <a:ln>
                  <a:noFill/>
                </a:ln>
                <a:solidFill>
                  <a:schemeClr val="tx1"/>
                </a:solidFill>
                <a:effectLst/>
                <a:uLnTx/>
                <a:uFillTx/>
                <a:latin typeface="+mn-lt"/>
                <a:ea typeface="+mn-ea"/>
                <a:cs typeface="+mn-cs"/>
                <a:sym typeface="Arial"/>
                <a:hlinkClick r:id="rId3"/>
              </a:rPr>
              <a:t> Curvas</a:t>
            </a:r>
            <a:endParaRPr kumimoji="0" lang="en-US" sz="4400" b="0" i="0" u="none" strike="noStrike" kern="0" cap="none" spc="0" normalizeH="0" baseline="0" noProof="0" dirty="0">
              <a:ln>
                <a:noFill/>
              </a:ln>
              <a:solidFill>
                <a:schemeClr val="tx1"/>
              </a:solidFill>
              <a:effectLst/>
              <a:uLnTx/>
              <a:uFillTx/>
              <a:latin typeface="+mn-lt"/>
              <a:ea typeface="+mn-ea"/>
              <a:cs typeface="+mn-cs"/>
              <a:sym typeface="Arial"/>
            </a:endParaRPr>
          </a:p>
        </p:txBody>
      </p:sp>
      <p:sp>
        <p:nvSpPr>
          <p:cNvPr id="4" name="Course/Module Name" descr="Course name: Module name">
            <a:extLst>
              <a:ext uri="{FF2B5EF4-FFF2-40B4-BE49-F238E27FC236}">
                <a16:creationId xmlns:a16="http://schemas.microsoft.com/office/drawing/2014/main" id="{BC0A9F98-3CCC-4AE6-D7A4-478F8096FCC6}"/>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centro</a:t>
            </a:r>
            <a:r>
              <a:rPr lang="en-US" sz="2000" b="1" i="1" dirty="0">
                <a:solidFill>
                  <a:schemeClr val="lt1"/>
                </a:solidFill>
                <a:latin typeface="Verdana"/>
                <a:ea typeface="Verdana"/>
                <a:cs typeface="Verdana"/>
                <a:sym typeface="Verdana"/>
              </a:rPr>
              <a:t> de </a:t>
            </a:r>
            <a:r>
              <a:rPr lang="en-US" sz="2000" b="1" i="1" dirty="0" err="1">
                <a:solidFill>
                  <a:schemeClr val="lt1"/>
                </a:solidFill>
                <a:latin typeface="Verdana"/>
                <a:ea typeface="Verdana"/>
                <a:cs typeface="Verdana"/>
                <a:sym typeface="Verdana"/>
              </a:rPr>
              <a:t>gravedad</a:t>
            </a:r>
            <a:endParaRPr lang="en-US" sz="2800" b="1" i="1" dirty="0">
              <a:solidFill>
                <a:schemeClr val="lt1"/>
              </a:solidFill>
              <a:latin typeface="Verdana"/>
              <a:ea typeface="Verdana"/>
              <a:cs typeface="Verdana"/>
              <a:sym typeface="Verdana"/>
            </a:endParaRPr>
          </a:p>
        </p:txBody>
      </p:sp>
      <p:pic>
        <p:nvPicPr>
          <p:cNvPr id="5" name="Picture 4" descr="Módulo 3&#10;">
            <a:extLst>
              <a:ext uri="{FF2B5EF4-FFF2-40B4-BE49-F238E27FC236}">
                <a16:creationId xmlns:a16="http://schemas.microsoft.com/office/drawing/2014/main" id="{62BB5A60-287D-3B61-965E-6A8F6433E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06" y="5968080"/>
            <a:ext cx="4420258" cy="832126"/>
          </a:xfrm>
          <a:prstGeom prst="rect">
            <a:avLst/>
          </a:prstGeom>
        </p:spPr>
      </p:pic>
    </p:spTree>
    <p:extLst>
      <p:ext uri="{BB962C8B-B14F-4D97-AF65-F5344CB8AC3E}">
        <p14:creationId xmlns:p14="http://schemas.microsoft.com/office/powerpoint/2010/main" val="3937807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29004-5EAA-A22D-2549-C45E88CD6E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33B9B1-C53F-580D-26BC-0A115FB157E8}"/>
              </a:ext>
            </a:extLst>
          </p:cNvPr>
          <p:cNvSpPr>
            <a:spLocks noGrp="1"/>
          </p:cNvSpPr>
          <p:nvPr>
            <p:ph type="title"/>
          </p:nvPr>
        </p:nvSpPr>
        <p:spPr>
          <a:xfrm>
            <a:off x="5723068" y="48126"/>
            <a:ext cx="6185647" cy="887789"/>
          </a:xfrm>
        </p:spPr>
        <p:txBody>
          <a:bodyPr anchor="ctr">
            <a:normAutofit/>
          </a:bodyPr>
          <a:lstStyle/>
          <a:p>
            <a:r>
              <a:rPr lang="es-ES" sz="2400" dirty="0"/>
              <a:t>¿Qué pasa si empiezo a inclinarme al girar?</a:t>
            </a:r>
            <a:endParaRPr lang="en-US" sz="2400" dirty="0">
              <a:latin typeface="+mj-lt"/>
            </a:endParaRPr>
          </a:p>
        </p:txBody>
      </p:sp>
      <p:sp>
        <p:nvSpPr>
          <p:cNvPr id="4" name="Text Placeholder">
            <a:extLst>
              <a:ext uri="{FF2B5EF4-FFF2-40B4-BE49-F238E27FC236}">
                <a16:creationId xmlns:a16="http://schemas.microsoft.com/office/drawing/2014/main" id="{BE43F6D9-228E-8BF0-66EB-02D1B72D7C28}"/>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Si se encuentra inclinándose mientras gira en una curva: </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Inclínese más hacia el interior del giro, </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Reduzca más la velocidad y </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Trate de ampliar el radio de la vuelta.</a:t>
            </a:r>
          </a:p>
          <a:p>
            <a:pPr marL="0" indent="0">
              <a:lnSpc>
                <a:spcPct val="150000"/>
              </a:lnSpc>
              <a:spcBef>
                <a:spcPts val="600"/>
              </a:spcBef>
              <a:spcAft>
                <a:spcPts val="600"/>
              </a:spcAft>
            </a:pPr>
            <a:endParaRPr lang="es-ES" sz="1400" dirty="0">
              <a:latin typeface="+mn-lt"/>
            </a:endParaRPr>
          </a:p>
          <a:p>
            <a:pPr marL="0" indent="0">
              <a:lnSpc>
                <a:spcPct val="150000"/>
              </a:lnSpc>
              <a:spcBef>
                <a:spcPts val="600"/>
              </a:spcBef>
              <a:spcAft>
                <a:spcPts val="600"/>
              </a:spcAft>
            </a:pPr>
            <a:r>
              <a:rPr lang="es-ES" sz="1400" dirty="0">
                <a:latin typeface="+mn-lt"/>
              </a:rPr>
              <a:t>Recuerde lo siguiente al tomar una curva:</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Comience a frenar antes de entrar en la curva, </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Inclínese al interior de la curva, </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Presione su pie en el reposapiés interior y </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Vaya lento.</a:t>
            </a:r>
            <a:endParaRPr lang="en-US" sz="1400" dirty="0">
              <a:latin typeface="+mn-lt"/>
            </a:endParaRPr>
          </a:p>
        </p:txBody>
      </p:sp>
      <p:pic>
        <p:nvPicPr>
          <p:cNvPr id="3" name="Picture 2">
            <a:extLst>
              <a:ext uri="{FF2B5EF4-FFF2-40B4-BE49-F238E27FC236}">
                <a16:creationId xmlns:a16="http://schemas.microsoft.com/office/drawing/2014/main" id="{804724D1-5CD8-3F69-19CC-31B576D3E8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432017" cy="5834940"/>
          </a:xfrm>
          <a:prstGeom prst="rect">
            <a:avLst/>
          </a:prstGeom>
        </p:spPr>
      </p:pic>
      <p:sp>
        <p:nvSpPr>
          <p:cNvPr id="5" name="Course/Module Name" descr="Course name: Module name">
            <a:extLst>
              <a:ext uri="{FF2B5EF4-FFF2-40B4-BE49-F238E27FC236}">
                <a16:creationId xmlns:a16="http://schemas.microsoft.com/office/drawing/2014/main" id="{558F2D86-7ED2-1480-CF5F-851810C86010}"/>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centro</a:t>
            </a:r>
            <a:r>
              <a:rPr lang="en-US" sz="2000" b="1" i="1" dirty="0">
                <a:solidFill>
                  <a:schemeClr val="lt1"/>
                </a:solidFill>
                <a:latin typeface="Verdana"/>
                <a:ea typeface="Verdana"/>
                <a:cs typeface="Verdana"/>
                <a:sym typeface="Verdana"/>
              </a:rPr>
              <a:t> de </a:t>
            </a:r>
            <a:r>
              <a:rPr lang="en-US" sz="2000" b="1" i="1" dirty="0" err="1">
                <a:solidFill>
                  <a:schemeClr val="lt1"/>
                </a:solidFill>
                <a:latin typeface="Verdana"/>
                <a:ea typeface="Verdana"/>
                <a:cs typeface="Verdana"/>
                <a:sym typeface="Verdana"/>
              </a:rPr>
              <a:t>gravedad</a:t>
            </a:r>
            <a:endParaRPr lang="en-US" sz="2800" b="1" i="1" dirty="0">
              <a:solidFill>
                <a:schemeClr val="lt1"/>
              </a:solidFill>
              <a:latin typeface="Verdana"/>
              <a:ea typeface="Verdana"/>
              <a:cs typeface="Verdana"/>
              <a:sym typeface="Verdana"/>
            </a:endParaRPr>
          </a:p>
        </p:txBody>
      </p:sp>
      <p:pic>
        <p:nvPicPr>
          <p:cNvPr id="6" name="Picture 5" descr="Módulo 3&#10;">
            <a:extLst>
              <a:ext uri="{FF2B5EF4-FFF2-40B4-BE49-F238E27FC236}">
                <a16:creationId xmlns:a16="http://schemas.microsoft.com/office/drawing/2014/main" id="{DDBA85CC-9EC3-4E2D-27BB-C329512791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06" y="5968080"/>
            <a:ext cx="4420258" cy="832126"/>
          </a:xfrm>
          <a:prstGeom prst="rect">
            <a:avLst/>
          </a:prstGeom>
        </p:spPr>
      </p:pic>
    </p:spTree>
    <p:extLst>
      <p:ext uri="{BB962C8B-B14F-4D97-AF65-F5344CB8AC3E}">
        <p14:creationId xmlns:p14="http://schemas.microsoft.com/office/powerpoint/2010/main" val="1836598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4E230-B5D2-4892-7F34-286C5D37F4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8A5839-CDAE-37C5-7098-CE2B352D923A}"/>
              </a:ext>
            </a:extLst>
          </p:cNvPr>
          <p:cNvSpPr>
            <a:spLocks noGrp="1"/>
          </p:cNvSpPr>
          <p:nvPr>
            <p:ph type="title"/>
          </p:nvPr>
        </p:nvSpPr>
        <p:spPr>
          <a:xfrm>
            <a:off x="5723068" y="48126"/>
            <a:ext cx="6185647" cy="887789"/>
          </a:xfrm>
        </p:spPr>
        <p:txBody>
          <a:bodyPr anchor="ctr">
            <a:normAutofit/>
          </a:bodyPr>
          <a:lstStyle/>
          <a:p>
            <a:r>
              <a:rPr lang="es-ES" sz="2400" dirty="0">
                <a:latin typeface="+mj-lt"/>
              </a:rPr>
              <a:t>Descripción general del módulo 3</a:t>
            </a:r>
            <a:endParaRPr lang="en-US" sz="2400" dirty="0">
              <a:latin typeface="+mj-lt"/>
            </a:endParaRPr>
          </a:p>
        </p:txBody>
      </p:sp>
      <p:sp>
        <p:nvSpPr>
          <p:cNvPr id="4" name="Text Placeholder">
            <a:extLst>
              <a:ext uri="{FF2B5EF4-FFF2-40B4-BE49-F238E27FC236}">
                <a16:creationId xmlns:a16="http://schemas.microsoft.com/office/drawing/2014/main" id="{3FEFF275-6AD0-F739-D775-71FA6A94D6BF}"/>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Con esto concluye el módulo 3. Hemos tratado los siguientes temas: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El centro de gravedad de un ATV.</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Cómo se desplaza el centro de gravedad al añadir peso, en pendientes o al tomar curvas.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Técnicas de conducción activa y precauciones de seguridad que hay que tener en cuenta al conducir en pendientes y al tomar curvas.</a:t>
            </a:r>
            <a:endParaRPr lang="en-US" sz="1400" dirty="0">
              <a:latin typeface="+mn-lt"/>
            </a:endParaRPr>
          </a:p>
        </p:txBody>
      </p:sp>
      <p:pic>
        <p:nvPicPr>
          <p:cNvPr id="3" name="Picture 2">
            <a:extLst>
              <a:ext uri="{FF2B5EF4-FFF2-40B4-BE49-F238E27FC236}">
                <a16:creationId xmlns:a16="http://schemas.microsoft.com/office/drawing/2014/main" id="{0572FEEF-3B2F-AAB2-E349-7E5EF1666A6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68" y="-2985"/>
            <a:ext cx="5489980" cy="5897203"/>
          </a:xfrm>
          <a:prstGeom prst="rect">
            <a:avLst/>
          </a:prstGeom>
        </p:spPr>
      </p:pic>
      <p:sp>
        <p:nvSpPr>
          <p:cNvPr id="5" name="Course/Module Name" descr="Course name: Module name">
            <a:extLst>
              <a:ext uri="{FF2B5EF4-FFF2-40B4-BE49-F238E27FC236}">
                <a16:creationId xmlns:a16="http://schemas.microsoft.com/office/drawing/2014/main" id="{F32F31C2-7A92-E5CF-6D4F-BCB52C51F6ED}"/>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centro</a:t>
            </a:r>
            <a:r>
              <a:rPr lang="en-US" sz="2000" b="1" i="1" dirty="0">
                <a:solidFill>
                  <a:schemeClr val="lt1"/>
                </a:solidFill>
                <a:latin typeface="Verdana"/>
                <a:ea typeface="Verdana"/>
                <a:cs typeface="Verdana"/>
                <a:sym typeface="Verdana"/>
              </a:rPr>
              <a:t> de </a:t>
            </a:r>
            <a:r>
              <a:rPr lang="en-US" sz="2000" b="1" i="1" dirty="0" err="1">
                <a:solidFill>
                  <a:schemeClr val="lt1"/>
                </a:solidFill>
                <a:latin typeface="Verdana"/>
                <a:ea typeface="Verdana"/>
                <a:cs typeface="Verdana"/>
                <a:sym typeface="Verdana"/>
              </a:rPr>
              <a:t>gravedad</a:t>
            </a:r>
            <a:endParaRPr lang="en-US" sz="2800" b="1" i="1" dirty="0">
              <a:solidFill>
                <a:schemeClr val="lt1"/>
              </a:solidFill>
              <a:latin typeface="Verdana"/>
              <a:ea typeface="Verdana"/>
              <a:cs typeface="Verdana"/>
              <a:sym typeface="Verdana"/>
            </a:endParaRPr>
          </a:p>
        </p:txBody>
      </p:sp>
      <p:pic>
        <p:nvPicPr>
          <p:cNvPr id="6" name="Picture 5" descr="Módulo 3&#10;">
            <a:extLst>
              <a:ext uri="{FF2B5EF4-FFF2-40B4-BE49-F238E27FC236}">
                <a16:creationId xmlns:a16="http://schemas.microsoft.com/office/drawing/2014/main" id="{539CB361-2B64-0864-4B3C-66BF37B39E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006" y="5968080"/>
            <a:ext cx="4420258" cy="832126"/>
          </a:xfrm>
          <a:prstGeom prst="rect">
            <a:avLst/>
          </a:prstGeom>
        </p:spPr>
      </p:pic>
    </p:spTree>
    <p:extLst>
      <p:ext uri="{BB962C8B-B14F-4D97-AF65-F5344CB8AC3E}">
        <p14:creationId xmlns:p14="http://schemas.microsoft.com/office/powerpoint/2010/main" val="3460838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A672BE20-B720-CEFE-AD05-6A7BB4BF8AD0}"/>
            </a:ext>
          </a:extLst>
        </p:cNvPr>
        <p:cNvGrpSpPr/>
        <p:nvPr/>
      </p:nvGrpSpPr>
      <p:grpSpPr>
        <a:xfrm>
          <a:off x="0" y="0"/>
          <a:ext cx="0" cy="0"/>
          <a:chOff x="0" y="0"/>
          <a:chExt cx="0" cy="0"/>
        </a:xfrm>
      </p:grpSpPr>
      <p:pic>
        <p:nvPicPr>
          <p:cNvPr id="89" name="slide background">
            <a:extLst>
              <a:ext uri="{FF2B5EF4-FFF2-40B4-BE49-F238E27FC236}">
                <a16:creationId xmlns:a16="http://schemas.microsoft.com/office/drawing/2014/main" id="{04D28B61-DD8A-7C34-F55A-6562F96B3E3C}"/>
              </a:ex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bkground color box">
            <a:extLst>
              <a:ext uri="{FF2B5EF4-FFF2-40B4-BE49-F238E27FC236}">
                <a16:creationId xmlns:a16="http://schemas.microsoft.com/office/drawing/2014/main" id="{A62BE11D-32F5-AEEC-C9B3-3BE061C49F85}"/>
              </a:ex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365E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Course Title" descr="COURSE TITLE">
            <a:extLst>
              <a:ext uri="{FF2B5EF4-FFF2-40B4-BE49-F238E27FC236}">
                <a16:creationId xmlns:a16="http://schemas.microsoft.com/office/drawing/2014/main" id="{0642729C-723F-0EF8-A569-B8F78D0C02E1}"/>
              </a:ext>
            </a:extLst>
          </p:cNvPr>
          <p:cNvSpPr txBox="1"/>
          <p:nvPr/>
        </p:nvSpPr>
        <p:spPr>
          <a:xfrm>
            <a:off x="-1" y="2799876"/>
            <a:ext cx="12192001" cy="584735"/>
          </a:xfrm>
          <a:prstGeom prst="rect">
            <a:avLst/>
          </a:prstGeom>
          <a:noFill/>
          <a:ln>
            <a:noFill/>
          </a:ln>
        </p:spPr>
        <p:txBody>
          <a:bodyPr spcFirstLastPara="1" wrap="square" lIns="91425" tIns="45700" rIns="91425" bIns="45700" anchor="t" anchorCtr="0">
            <a:spAutoFit/>
          </a:bodyPr>
          <a:lstStyle/>
          <a:p>
            <a:pPr lvl="0" algn="ctr">
              <a:buSzPts val="4000"/>
            </a:pPr>
            <a:r>
              <a:rPr lang="es-ES" sz="3200" b="1" dirty="0">
                <a:solidFill>
                  <a:schemeClr val="lt1"/>
                </a:solidFill>
                <a:latin typeface="Verdana"/>
                <a:ea typeface="Verdana"/>
                <a:cs typeface="Verdana"/>
                <a:sym typeface="Verdana"/>
              </a:rPr>
              <a:t>SEGURIDAD EN VEHÍCULOS TODOTERRENO - ATV </a:t>
            </a:r>
            <a:endParaRPr sz="3200" b="1" i="0" u="none" strike="noStrike" cap="none" dirty="0">
              <a:solidFill>
                <a:schemeClr val="lt1"/>
              </a:solidFill>
              <a:latin typeface="Verdana"/>
              <a:ea typeface="Verdana"/>
              <a:cs typeface="Verdana"/>
              <a:sym typeface="Verdana"/>
            </a:endParaRPr>
          </a:p>
        </p:txBody>
      </p:sp>
      <p:sp>
        <p:nvSpPr>
          <p:cNvPr id="94" name="Module number/name" descr="Module Number and Name">
            <a:extLst>
              <a:ext uri="{FF2B5EF4-FFF2-40B4-BE49-F238E27FC236}">
                <a16:creationId xmlns:a16="http://schemas.microsoft.com/office/drawing/2014/main" id="{EB627A54-22AA-7EDA-57DD-B6AE1CEB1519}"/>
              </a:ext>
            </a:extLst>
          </p:cNvPr>
          <p:cNvSpPr txBox="1">
            <a:spLocks noGrp="1"/>
          </p:cNvSpPr>
          <p:nvPr>
            <p:ph type="title" idx="4294967295"/>
          </p:nvPr>
        </p:nvSpPr>
        <p:spPr>
          <a:xfrm>
            <a:off x="-22209" y="3569317"/>
            <a:ext cx="12214209"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s-ES" sz="3600" b="1" i="1" u="none" strike="noStrike" kern="0" cap="none" spc="0" normalizeH="0" baseline="0" noProof="0" dirty="0">
                <a:ln>
                  <a:noFill/>
                </a:ln>
                <a:solidFill>
                  <a:schemeClr val="lt1"/>
                </a:solidFill>
                <a:effectLst/>
                <a:uLnTx/>
                <a:uFillTx/>
                <a:latin typeface="Verdana"/>
                <a:ea typeface="Verdana"/>
                <a:cs typeface="Verdana"/>
                <a:sym typeface="Verdana"/>
              </a:rPr>
              <a:t>Módulo 4: Tipos de Terreno</a:t>
            </a:r>
            <a:endParaRPr kumimoji="0" lang="es-ES" sz="1100" b="0" i="1"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 name="DCBS Logo" descr="Department of Consumer and Business Services Logo&#10;">
            <a:extLst>
              <a:ext uri="{FF2B5EF4-FFF2-40B4-BE49-F238E27FC236}">
                <a16:creationId xmlns:a16="http://schemas.microsoft.com/office/drawing/2014/main" id="{EDCAD7C9-E3FD-82D3-F40B-5EBA5C0D500F}"/>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OSHA logo" descr="logotipo de Oregon OSHA">
            <a:extLst>
              <a:ext uri="{FF2B5EF4-FFF2-40B4-BE49-F238E27FC236}">
                <a16:creationId xmlns:a16="http://schemas.microsoft.com/office/drawing/2014/main" id="{5EB8E851-87BA-A5FC-6E85-CF9D3E106ADB}"/>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2667872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71509-1639-D80C-5688-09DA9BD3AE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CDC4CC-7A6E-DDBF-9D5D-B1631B89A6A4}"/>
              </a:ext>
            </a:extLst>
          </p:cNvPr>
          <p:cNvSpPr>
            <a:spLocks noGrp="1"/>
          </p:cNvSpPr>
          <p:nvPr>
            <p:ph type="title"/>
          </p:nvPr>
        </p:nvSpPr>
        <p:spPr>
          <a:xfrm>
            <a:off x="5723068" y="48126"/>
            <a:ext cx="6185647" cy="887789"/>
          </a:xfrm>
        </p:spPr>
        <p:txBody>
          <a:bodyPr anchor="ctr">
            <a:normAutofit/>
          </a:bodyPr>
          <a:lstStyle/>
          <a:p>
            <a:r>
              <a:rPr lang="en-US" sz="2400" dirty="0">
                <a:latin typeface="+mj-lt"/>
              </a:rPr>
              <a:t>Bienvenido al </a:t>
            </a:r>
            <a:r>
              <a:rPr lang="en-US" sz="2400" dirty="0" err="1">
                <a:latin typeface="+mj-lt"/>
              </a:rPr>
              <a:t>módulo</a:t>
            </a:r>
            <a:r>
              <a:rPr lang="en-US" sz="2400" dirty="0">
                <a:latin typeface="+mj-lt"/>
              </a:rPr>
              <a:t> 4</a:t>
            </a:r>
          </a:p>
        </p:txBody>
      </p:sp>
      <p:sp>
        <p:nvSpPr>
          <p:cNvPr id="4" name="Text Placeholder">
            <a:extLst>
              <a:ext uri="{FF2B5EF4-FFF2-40B4-BE49-F238E27FC236}">
                <a16:creationId xmlns:a16="http://schemas.microsoft.com/office/drawing/2014/main" id="{069C5B2D-94BA-9005-4CA1-BEB16C7CE6F9}"/>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En este módulo, abordaremos la seguridad en el uso de los vehículos todoterreno (ATV) en relación con:</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El cruce de cuerpos de agua</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La circulación por la vía pública</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El transporte de cargas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El transporte de líquidos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El estacionamiento y la marcha atrás</a:t>
            </a:r>
            <a:endParaRPr lang="en-US" sz="1400" dirty="0">
              <a:latin typeface="+mn-lt"/>
            </a:endParaRPr>
          </a:p>
        </p:txBody>
      </p:sp>
      <p:pic>
        <p:nvPicPr>
          <p:cNvPr id="7" name="Picture 6">
            <a:extLst>
              <a:ext uri="{FF2B5EF4-FFF2-40B4-BE49-F238E27FC236}">
                <a16:creationId xmlns:a16="http://schemas.microsoft.com/office/drawing/2014/main" id="{C9EAA45D-9D01-6504-B38E-A756C25181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972" y="35426"/>
            <a:ext cx="5429026" cy="5831728"/>
          </a:xfrm>
          <a:prstGeom prst="rect">
            <a:avLst/>
          </a:prstGeom>
        </p:spPr>
      </p:pic>
      <p:sp>
        <p:nvSpPr>
          <p:cNvPr id="5" name="Course/Module Name" descr="Course name: Module name">
            <a:extLst>
              <a:ext uri="{FF2B5EF4-FFF2-40B4-BE49-F238E27FC236}">
                <a16:creationId xmlns:a16="http://schemas.microsoft.com/office/drawing/2014/main" id="{65251608-316D-69BB-FD39-D22F27E99174}"/>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tipos de terreno</a:t>
            </a:r>
            <a:endParaRPr lang="en-US" sz="2800" b="1" i="1" dirty="0">
              <a:solidFill>
                <a:schemeClr val="lt1"/>
              </a:solidFill>
              <a:latin typeface="Verdana"/>
              <a:ea typeface="Verdana"/>
              <a:cs typeface="Verdana"/>
              <a:sym typeface="Verdana"/>
            </a:endParaRPr>
          </a:p>
        </p:txBody>
      </p:sp>
      <p:pic>
        <p:nvPicPr>
          <p:cNvPr id="3" name="Picture 2" descr="Módulo 4">
            <a:extLst>
              <a:ext uri="{FF2B5EF4-FFF2-40B4-BE49-F238E27FC236}">
                <a16:creationId xmlns:a16="http://schemas.microsoft.com/office/drawing/2014/main" id="{1E2ACB7E-C436-6E22-9BED-DB7677280C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59881"/>
            <a:ext cx="4420253" cy="832126"/>
          </a:xfrm>
          <a:prstGeom prst="rect">
            <a:avLst/>
          </a:prstGeom>
        </p:spPr>
      </p:pic>
    </p:spTree>
    <p:extLst>
      <p:ext uri="{BB962C8B-B14F-4D97-AF65-F5344CB8AC3E}">
        <p14:creationId xmlns:p14="http://schemas.microsoft.com/office/powerpoint/2010/main" val="36401802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C7D5B-29AD-9A8A-0833-FAECAA3E50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49EBCF-0433-7284-E9C6-A9816EFAAFD8}"/>
              </a:ext>
            </a:extLst>
          </p:cNvPr>
          <p:cNvSpPr>
            <a:spLocks noGrp="1"/>
          </p:cNvSpPr>
          <p:nvPr>
            <p:ph type="title"/>
          </p:nvPr>
        </p:nvSpPr>
        <p:spPr>
          <a:xfrm>
            <a:off x="5723068" y="48126"/>
            <a:ext cx="6185647" cy="887789"/>
          </a:xfrm>
        </p:spPr>
        <p:txBody>
          <a:bodyPr anchor="ctr">
            <a:normAutofit/>
          </a:bodyPr>
          <a:lstStyle/>
          <a:p>
            <a:r>
              <a:rPr lang="es-ES" sz="2400" dirty="0">
                <a:latin typeface="+mj-lt"/>
              </a:rPr>
              <a:t>El cruce de cuerpos de agua</a:t>
            </a:r>
            <a:endParaRPr lang="en-US" sz="2400" dirty="0">
              <a:latin typeface="+mj-lt"/>
            </a:endParaRPr>
          </a:p>
        </p:txBody>
      </p:sp>
      <p:sp>
        <p:nvSpPr>
          <p:cNvPr id="4" name="Text Placeholder">
            <a:extLst>
              <a:ext uri="{FF2B5EF4-FFF2-40B4-BE49-F238E27FC236}">
                <a16:creationId xmlns:a16="http://schemas.microsoft.com/office/drawing/2014/main" id="{CE08133F-161C-8A02-5D73-9D04CBA6A846}"/>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Si tiene que cruzar un cuerpo de agua hay algunas cosas que puede hacer para cruzar con seguridad:</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No intente conducir con rapidez en arroyos corrientes o cuerpos de agua desconocidos. </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Planifique su ruta. Incluso el agua conocida puede cambiar. Las rocas podrían haber cambiado de lugar y los escombros podrían haber flotado aguas abajo.</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Cruce el agua a una velocidad constante y moderada.</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Cuando salga del agua, frene el vehículo ligeramente unas cuantas veces para probar y secar los frenos.</a:t>
            </a:r>
            <a:endParaRPr lang="en-US" sz="1400" dirty="0">
              <a:latin typeface="+mn-lt"/>
            </a:endParaRPr>
          </a:p>
        </p:txBody>
      </p:sp>
      <p:pic>
        <p:nvPicPr>
          <p:cNvPr id="6" name="Picture 5">
            <a:extLst>
              <a:ext uri="{FF2B5EF4-FFF2-40B4-BE49-F238E27FC236}">
                <a16:creationId xmlns:a16="http://schemas.microsoft.com/office/drawing/2014/main" id="{FFBE28A0-CD6B-2E8D-93EF-7267125AD1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684" y="22726"/>
            <a:ext cx="5419314" cy="5821295"/>
          </a:xfrm>
          <a:prstGeom prst="rect">
            <a:avLst/>
          </a:prstGeom>
        </p:spPr>
      </p:pic>
      <p:sp>
        <p:nvSpPr>
          <p:cNvPr id="5" name="Course/Module Name" descr="Course name: Module name">
            <a:extLst>
              <a:ext uri="{FF2B5EF4-FFF2-40B4-BE49-F238E27FC236}">
                <a16:creationId xmlns:a16="http://schemas.microsoft.com/office/drawing/2014/main" id="{D78FB068-A3AD-3229-A933-E7602EC53704}"/>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tipos de terreno</a:t>
            </a:r>
            <a:endParaRPr lang="en-US" sz="2800" b="1" i="1" dirty="0">
              <a:solidFill>
                <a:schemeClr val="lt1"/>
              </a:solidFill>
              <a:latin typeface="Verdana"/>
              <a:ea typeface="Verdana"/>
              <a:cs typeface="Verdana"/>
              <a:sym typeface="Verdana"/>
            </a:endParaRPr>
          </a:p>
        </p:txBody>
      </p:sp>
      <p:pic>
        <p:nvPicPr>
          <p:cNvPr id="7" name="Picture 6" descr="Módulo 4">
            <a:extLst>
              <a:ext uri="{FF2B5EF4-FFF2-40B4-BE49-F238E27FC236}">
                <a16:creationId xmlns:a16="http://schemas.microsoft.com/office/drawing/2014/main" id="{D300F4CA-0236-5355-9471-F5079D811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59881"/>
            <a:ext cx="4420253" cy="832126"/>
          </a:xfrm>
          <a:prstGeom prst="rect">
            <a:avLst/>
          </a:prstGeom>
        </p:spPr>
      </p:pic>
    </p:spTree>
    <p:extLst>
      <p:ext uri="{BB962C8B-B14F-4D97-AF65-F5344CB8AC3E}">
        <p14:creationId xmlns:p14="http://schemas.microsoft.com/office/powerpoint/2010/main" val="3625958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4C438-CD8C-0F73-D6AA-3066A02FD5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3C59D2-2D04-299F-E8B4-70DF0C8BE30A}"/>
              </a:ext>
            </a:extLst>
          </p:cNvPr>
          <p:cNvSpPr>
            <a:spLocks noGrp="1"/>
          </p:cNvSpPr>
          <p:nvPr>
            <p:ph type="title"/>
          </p:nvPr>
        </p:nvSpPr>
        <p:spPr>
          <a:xfrm>
            <a:off x="5723068" y="48126"/>
            <a:ext cx="6185647" cy="887789"/>
          </a:xfrm>
        </p:spPr>
        <p:txBody>
          <a:bodyPr anchor="ctr">
            <a:normAutofit/>
          </a:bodyPr>
          <a:lstStyle/>
          <a:p>
            <a:r>
              <a:rPr lang="en-US" sz="2400" dirty="0">
                <a:latin typeface="+mj-lt"/>
              </a:rPr>
              <a:t>Equipo de </a:t>
            </a:r>
            <a:r>
              <a:rPr lang="en-US" sz="2400" dirty="0" err="1">
                <a:latin typeface="+mj-lt"/>
              </a:rPr>
              <a:t>protección</a:t>
            </a:r>
            <a:r>
              <a:rPr lang="en-US" sz="2400" dirty="0">
                <a:latin typeface="+mj-lt"/>
              </a:rPr>
              <a:t> personal (PPE)</a:t>
            </a:r>
          </a:p>
        </p:txBody>
      </p:sp>
      <p:sp>
        <p:nvSpPr>
          <p:cNvPr id="4" name="Text Placeholder">
            <a:extLst>
              <a:ext uri="{FF2B5EF4-FFF2-40B4-BE49-F238E27FC236}">
                <a16:creationId xmlns:a16="http://schemas.microsoft.com/office/drawing/2014/main" id="{90145778-7DD7-A10D-D611-371B18A31D9D}"/>
              </a:ext>
            </a:extLst>
          </p:cNvPr>
          <p:cNvSpPr>
            <a:spLocks noGrp="1"/>
          </p:cNvSpPr>
          <p:nvPr>
            <p:ph type="body" idx="2"/>
          </p:nvPr>
        </p:nvSpPr>
        <p:spPr>
          <a:xfrm>
            <a:off x="5540188" y="991201"/>
            <a:ext cx="6517528" cy="4929451"/>
          </a:xfrm>
        </p:spPr>
        <p:txBody>
          <a:bodyPr>
            <a:normAutofit/>
          </a:bodyPr>
          <a:lstStyle/>
          <a:p>
            <a:pPr marL="0" indent="0">
              <a:lnSpc>
                <a:spcPct val="150000"/>
              </a:lnSpc>
              <a:spcAft>
                <a:spcPts val="600"/>
              </a:spcAft>
            </a:pPr>
            <a:r>
              <a:rPr lang="es-ES" sz="1400" dirty="0">
                <a:latin typeface="+mn-lt"/>
              </a:rPr>
              <a:t>El equipo de protección personal no solo es una buena idea, ¡sino que a menudo es obligatorio!</a:t>
            </a:r>
          </a:p>
          <a:p>
            <a:pPr marL="0" indent="0">
              <a:lnSpc>
                <a:spcPct val="150000"/>
              </a:lnSpc>
              <a:spcAft>
                <a:spcPts val="600"/>
              </a:spcAft>
            </a:pPr>
            <a:r>
              <a:rPr lang="es-ES" sz="1400" dirty="0">
                <a:latin typeface="+mn-lt"/>
              </a:rPr>
              <a:t>Para jugar cualquier deporte, necesita el equipo adecuado. Un ejemplo es el fútbol americano. ¿Podría jugar solo con el balón de fútbol? ¿Si correcto?. Pero en el fútbol profesional saben por experiencia lo importante que es proteger al jugador.</a:t>
            </a:r>
          </a:p>
          <a:p>
            <a:pPr marL="0" indent="0">
              <a:lnSpc>
                <a:spcPct val="150000"/>
              </a:lnSpc>
              <a:spcAft>
                <a:spcPts val="600"/>
              </a:spcAft>
            </a:pPr>
            <a:r>
              <a:rPr lang="es-ES" sz="1400" dirty="0">
                <a:latin typeface="+mn-lt"/>
              </a:rPr>
              <a:t>Los jugadores protegen sus cuerpos con cascos, almohadillas, zapatos adecuados, protectores bucales y a veces guantes. Estas protecciones ayudan a los jugadores a tener carreras más seguras y más largas incluso cuando juegan en un deporte potencialmente peligroso.</a:t>
            </a:r>
            <a:endParaRPr lang="en-US" sz="1400" dirty="0">
              <a:latin typeface="+mn-lt"/>
            </a:endParaRPr>
          </a:p>
        </p:txBody>
      </p:sp>
      <p:pic>
        <p:nvPicPr>
          <p:cNvPr id="7" name="Picture 6">
            <a:extLst>
              <a:ext uri="{FF2B5EF4-FFF2-40B4-BE49-F238E27FC236}">
                <a16:creationId xmlns:a16="http://schemas.microsoft.com/office/drawing/2014/main" id="{02C55E11-9E09-FF39-CA70-DA80FE0FFD9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9715"/>
            <a:ext cx="5452003" cy="5856409"/>
          </a:xfrm>
          <a:prstGeom prst="rect">
            <a:avLst/>
          </a:prstGeom>
        </p:spPr>
      </p:pic>
      <p:sp>
        <p:nvSpPr>
          <p:cNvPr id="3" name="Course/Module Name" descr="Course name: Module name">
            <a:extLst>
              <a:ext uri="{FF2B5EF4-FFF2-40B4-BE49-F238E27FC236}">
                <a16:creationId xmlns:a16="http://schemas.microsoft.com/office/drawing/2014/main" id="{825C51A9-62E6-EE66-A797-4B0AB8D573B9}"/>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introducción</a:t>
            </a:r>
            <a:endParaRPr lang="en-US" sz="2800" b="1" i="1" dirty="0">
              <a:solidFill>
                <a:schemeClr val="lt1"/>
              </a:solidFill>
              <a:latin typeface="Verdana"/>
              <a:ea typeface="Verdana"/>
              <a:cs typeface="Verdana"/>
              <a:sym typeface="Verdana"/>
            </a:endParaRPr>
          </a:p>
        </p:txBody>
      </p:sp>
      <p:pic>
        <p:nvPicPr>
          <p:cNvPr id="6" name="Picture 5" descr="Módulo 1">
            <a:extLst>
              <a:ext uri="{FF2B5EF4-FFF2-40B4-BE49-F238E27FC236}">
                <a16:creationId xmlns:a16="http://schemas.microsoft.com/office/drawing/2014/main" id="{4FF47330-9134-B1BF-A986-47AFE2D1C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4309" y="5958153"/>
            <a:ext cx="4420261" cy="832127"/>
          </a:xfrm>
          <a:prstGeom prst="rect">
            <a:avLst/>
          </a:prstGeom>
        </p:spPr>
      </p:pic>
    </p:spTree>
    <p:extLst>
      <p:ext uri="{BB962C8B-B14F-4D97-AF65-F5344CB8AC3E}">
        <p14:creationId xmlns:p14="http://schemas.microsoft.com/office/powerpoint/2010/main" val="434932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CB733-7147-8078-5FD9-A52CDAA1B6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A88672-60F4-01A7-C9AC-E20C4C321583}"/>
              </a:ext>
            </a:extLst>
          </p:cNvPr>
          <p:cNvSpPr>
            <a:spLocks noGrp="1"/>
          </p:cNvSpPr>
          <p:nvPr>
            <p:ph type="title"/>
          </p:nvPr>
        </p:nvSpPr>
        <p:spPr>
          <a:xfrm>
            <a:off x="5723068" y="48126"/>
            <a:ext cx="6185647" cy="887789"/>
          </a:xfrm>
        </p:spPr>
        <p:txBody>
          <a:bodyPr anchor="ctr">
            <a:normAutofit/>
          </a:bodyPr>
          <a:lstStyle/>
          <a:p>
            <a:r>
              <a:rPr lang="es-ES" sz="2400" dirty="0">
                <a:latin typeface="+mj-lt"/>
              </a:rPr>
              <a:t>Circular por la vía pública</a:t>
            </a:r>
            <a:endParaRPr lang="en-US" sz="2400" dirty="0">
              <a:latin typeface="+mj-lt"/>
            </a:endParaRPr>
          </a:p>
        </p:txBody>
      </p:sp>
      <p:sp>
        <p:nvSpPr>
          <p:cNvPr id="4" name="Text Placeholder">
            <a:extLst>
              <a:ext uri="{FF2B5EF4-FFF2-40B4-BE49-F238E27FC236}">
                <a16:creationId xmlns:a16="http://schemas.microsoft.com/office/drawing/2014/main" id="{FE394112-E0E2-23D8-5601-F3C71FD965F7}"/>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Si usted tiene la necesidad de cruzar carreteras pavimentadas durante su día de trabajo hay varias cosas que usted necesita saber.</a:t>
            </a:r>
          </a:p>
          <a:p>
            <a:pPr marL="0" indent="0">
              <a:lnSpc>
                <a:spcPct val="150000"/>
              </a:lnSpc>
              <a:spcBef>
                <a:spcPts val="600"/>
              </a:spcBef>
              <a:spcAft>
                <a:spcPts val="600"/>
              </a:spcAft>
            </a:pPr>
            <a:r>
              <a:rPr lang="es-ES" sz="1400" dirty="0">
                <a:latin typeface="+mn-lt"/>
              </a:rPr>
              <a:t>No es legal conducir un ATV en vías públicas. La mayoría de los fabricantes no lo recomiendan tampoco. Esto se debe a que los vehículos todo terreno tienen neumáticos de baja presión, una suspensión robusta y un solo tren de transmisión, todo diseñado para viajes en terrenos difíciles y todo esto dificulta manejar un ATV en carreteras.</a:t>
            </a:r>
            <a:endParaRPr lang="en-US" sz="1400" dirty="0">
              <a:latin typeface="+mn-lt"/>
            </a:endParaRPr>
          </a:p>
        </p:txBody>
      </p:sp>
      <p:pic>
        <p:nvPicPr>
          <p:cNvPr id="7" name="Picture 6">
            <a:extLst>
              <a:ext uri="{FF2B5EF4-FFF2-40B4-BE49-F238E27FC236}">
                <a16:creationId xmlns:a16="http://schemas.microsoft.com/office/drawing/2014/main" id="{22CE4948-6DF1-A8DF-16C0-1DEF36AEB66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35426"/>
            <a:ext cx="5442399" cy="5846092"/>
          </a:xfrm>
          <a:prstGeom prst="rect">
            <a:avLst/>
          </a:prstGeom>
        </p:spPr>
      </p:pic>
      <p:sp>
        <p:nvSpPr>
          <p:cNvPr id="5" name="Course/Module Name" descr="Course name: Module name">
            <a:extLst>
              <a:ext uri="{FF2B5EF4-FFF2-40B4-BE49-F238E27FC236}">
                <a16:creationId xmlns:a16="http://schemas.microsoft.com/office/drawing/2014/main" id="{80AB14B9-940E-47AF-100B-84729F080221}"/>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tipos de terreno</a:t>
            </a:r>
            <a:endParaRPr lang="en-US" sz="2800" b="1" i="1" dirty="0">
              <a:solidFill>
                <a:schemeClr val="lt1"/>
              </a:solidFill>
              <a:latin typeface="Verdana"/>
              <a:ea typeface="Verdana"/>
              <a:cs typeface="Verdana"/>
              <a:sym typeface="Verdana"/>
            </a:endParaRPr>
          </a:p>
        </p:txBody>
      </p:sp>
      <p:pic>
        <p:nvPicPr>
          <p:cNvPr id="6" name="Picture 5" descr="Módulo 4">
            <a:extLst>
              <a:ext uri="{FF2B5EF4-FFF2-40B4-BE49-F238E27FC236}">
                <a16:creationId xmlns:a16="http://schemas.microsoft.com/office/drawing/2014/main" id="{CF237A92-7B7F-8E1B-1DE5-A013996828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59881"/>
            <a:ext cx="4420253" cy="832126"/>
          </a:xfrm>
          <a:prstGeom prst="rect">
            <a:avLst/>
          </a:prstGeom>
        </p:spPr>
      </p:pic>
    </p:spTree>
    <p:extLst>
      <p:ext uri="{BB962C8B-B14F-4D97-AF65-F5344CB8AC3E}">
        <p14:creationId xmlns:p14="http://schemas.microsoft.com/office/powerpoint/2010/main" val="298073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A31EE-F06B-F906-2CEE-3283719F78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F1E914-0FA8-E8AC-8971-6192769DE361}"/>
              </a:ext>
            </a:extLst>
          </p:cNvPr>
          <p:cNvSpPr>
            <a:spLocks noGrp="1"/>
          </p:cNvSpPr>
          <p:nvPr>
            <p:ph type="title"/>
          </p:nvPr>
        </p:nvSpPr>
        <p:spPr>
          <a:xfrm>
            <a:off x="5723068" y="48126"/>
            <a:ext cx="6185647" cy="887789"/>
          </a:xfrm>
        </p:spPr>
        <p:txBody>
          <a:bodyPr anchor="ctr">
            <a:normAutofit/>
          </a:bodyPr>
          <a:lstStyle/>
          <a:p>
            <a:r>
              <a:rPr lang="es-ES" sz="2400" dirty="0">
                <a:latin typeface="+mj-lt"/>
              </a:rPr>
              <a:t>Circular por la vía pública (continúa)</a:t>
            </a:r>
            <a:endParaRPr lang="en-US" sz="2400" dirty="0">
              <a:latin typeface="+mj-lt"/>
            </a:endParaRPr>
          </a:p>
        </p:txBody>
      </p:sp>
      <p:sp>
        <p:nvSpPr>
          <p:cNvPr id="4" name="Text Placeholder">
            <a:extLst>
              <a:ext uri="{FF2B5EF4-FFF2-40B4-BE49-F238E27FC236}">
                <a16:creationId xmlns:a16="http://schemas.microsoft.com/office/drawing/2014/main" id="{A8A52D37-812A-39AC-6178-0B52860747E8}"/>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Si su trabajo requiere que usted use un ATV, la ley de Oregón le permite cruzar o conducir en carreteras bajo los siguientes requisitos: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Usted tiene que estar conduciendo entre fincas ganaderas, agricultura, o trabajo agrícola.</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Usted tiene que tener una licencia de conducir válida.</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Usted no puede ir a más de 20 millas por hora.</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Debes permanecer cerca del lado derecho de la autopista.</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Los faros deben estar encendidos.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Y usted debe exhibir un letrero de vehículo lento.</a:t>
            </a:r>
            <a:endParaRPr lang="en-US" sz="1400" dirty="0">
              <a:latin typeface="+mn-lt"/>
            </a:endParaRPr>
          </a:p>
        </p:txBody>
      </p:sp>
      <p:pic>
        <p:nvPicPr>
          <p:cNvPr id="6" name="Picture 5">
            <a:extLst>
              <a:ext uri="{FF2B5EF4-FFF2-40B4-BE49-F238E27FC236}">
                <a16:creationId xmlns:a16="http://schemas.microsoft.com/office/drawing/2014/main" id="{BF026084-F334-3CB8-CF03-2BA7DC9847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0026"/>
            <a:ext cx="5477867" cy="5884192"/>
          </a:xfrm>
          <a:prstGeom prst="rect">
            <a:avLst/>
          </a:prstGeom>
        </p:spPr>
      </p:pic>
      <p:sp>
        <p:nvSpPr>
          <p:cNvPr id="5" name="Course/Module Name" descr="Course name: Module name">
            <a:extLst>
              <a:ext uri="{FF2B5EF4-FFF2-40B4-BE49-F238E27FC236}">
                <a16:creationId xmlns:a16="http://schemas.microsoft.com/office/drawing/2014/main" id="{D0A5419E-081D-794B-796A-2BC511D2E743}"/>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tipos de terreno</a:t>
            </a:r>
            <a:endParaRPr lang="en-US" sz="2800" b="1" i="1" dirty="0">
              <a:solidFill>
                <a:schemeClr val="lt1"/>
              </a:solidFill>
              <a:latin typeface="Verdana"/>
              <a:ea typeface="Verdana"/>
              <a:cs typeface="Verdana"/>
              <a:sym typeface="Verdana"/>
            </a:endParaRPr>
          </a:p>
        </p:txBody>
      </p:sp>
      <p:pic>
        <p:nvPicPr>
          <p:cNvPr id="7" name="Picture 6" descr="Módulo 4">
            <a:extLst>
              <a:ext uri="{FF2B5EF4-FFF2-40B4-BE49-F238E27FC236}">
                <a16:creationId xmlns:a16="http://schemas.microsoft.com/office/drawing/2014/main" id="{60D49363-6DDB-EAB0-47BE-0273CEA259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59881"/>
            <a:ext cx="4420253" cy="832126"/>
          </a:xfrm>
          <a:prstGeom prst="rect">
            <a:avLst/>
          </a:prstGeom>
        </p:spPr>
      </p:pic>
    </p:spTree>
    <p:extLst>
      <p:ext uri="{BB962C8B-B14F-4D97-AF65-F5344CB8AC3E}">
        <p14:creationId xmlns:p14="http://schemas.microsoft.com/office/powerpoint/2010/main" val="914097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CDCCC25A-E375-8E34-C690-E562169C6A9D}"/>
            </a:ext>
          </a:extLst>
        </p:cNvPr>
        <p:cNvGrpSpPr/>
        <p:nvPr/>
      </p:nvGrpSpPr>
      <p:grpSpPr>
        <a:xfrm>
          <a:off x="0" y="0"/>
          <a:ext cx="0" cy="0"/>
          <a:chOff x="0" y="0"/>
          <a:chExt cx="0" cy="0"/>
        </a:xfrm>
      </p:grpSpPr>
      <p:sp>
        <p:nvSpPr>
          <p:cNvPr id="3" name="Video Title/Link" descr="Click here for video">
            <a:extLst>
              <a:ext uri="{FF2B5EF4-FFF2-40B4-BE49-F238E27FC236}">
                <a16:creationId xmlns:a16="http://schemas.microsoft.com/office/drawing/2014/main" id="{39AA3C2B-32C9-104B-A941-DB58D8B8E47C}"/>
              </a:ext>
              <a:ext uri="{C183D7F6-B498-43B3-948B-1728B52AA6E4}">
                <adec:decorative xmlns:adec="http://schemas.microsoft.com/office/drawing/2017/decorative" val="0"/>
              </a:ext>
            </a:extLst>
          </p:cNvPr>
          <p:cNvSpPr>
            <a:spLocks noGrp="1"/>
          </p:cNvSpPr>
          <p:nvPr>
            <p:ph type="title" idx="4294967295"/>
          </p:nvPr>
        </p:nvSpPr>
        <p:spPr>
          <a:xfrm>
            <a:off x="0" y="28234"/>
            <a:ext cx="12192000" cy="5886456"/>
          </a:xfrm>
          <a:prstGeom prst="rect">
            <a:avLst/>
          </a:prstGeom>
          <a:solidFill>
            <a:schemeClr val="bg1">
              <a:lumMod val="95000"/>
            </a:schemeClr>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chemeClr val="tx1"/>
                </a:solidFill>
                <a:effectLst/>
                <a:uLnTx/>
                <a:uFillTx/>
                <a:latin typeface="+mn-lt"/>
                <a:ea typeface="+mn-ea"/>
                <a:cs typeface="+mn-cs"/>
                <a:sym typeface="Arial"/>
                <a:hlinkClick r:id="rId3"/>
              </a:rPr>
              <a:t>Video: </a:t>
            </a:r>
            <a:r>
              <a:rPr kumimoji="0" lang="en-US" sz="4400" b="0" i="0" u="none" strike="noStrike" kern="0" cap="none" spc="0" normalizeH="0" baseline="0" noProof="0" dirty="0" err="1">
                <a:ln>
                  <a:noFill/>
                </a:ln>
                <a:solidFill>
                  <a:schemeClr val="tx1"/>
                </a:solidFill>
                <a:effectLst/>
                <a:uLnTx/>
                <a:uFillTx/>
                <a:latin typeface="+mn-lt"/>
                <a:ea typeface="+mn-ea"/>
                <a:cs typeface="+mn-cs"/>
                <a:sym typeface="Arial"/>
                <a:hlinkClick r:id="rId3"/>
              </a:rPr>
              <a:t>Cruzando</a:t>
            </a:r>
            <a:r>
              <a:rPr kumimoji="0" lang="en-US" sz="4400" b="0" i="0" u="none" strike="noStrike" kern="0" cap="none" spc="0" normalizeH="0" baseline="0" noProof="0" dirty="0">
                <a:ln>
                  <a:noFill/>
                </a:ln>
                <a:solidFill>
                  <a:schemeClr val="tx1"/>
                </a:solidFill>
                <a:effectLst/>
                <a:uLnTx/>
                <a:uFillTx/>
                <a:latin typeface="+mn-lt"/>
                <a:ea typeface="+mn-ea"/>
                <a:cs typeface="+mn-cs"/>
                <a:sym typeface="Arial"/>
                <a:hlinkClick r:id="rId3"/>
              </a:rPr>
              <a:t> </a:t>
            </a:r>
            <a:r>
              <a:rPr kumimoji="0" lang="en-US" sz="4400" b="0" i="0" u="none" strike="noStrike" kern="0" cap="none" spc="0" normalizeH="0" baseline="0" noProof="0" dirty="0" err="1">
                <a:ln>
                  <a:noFill/>
                </a:ln>
                <a:solidFill>
                  <a:schemeClr val="tx1"/>
                </a:solidFill>
                <a:effectLst/>
                <a:uLnTx/>
                <a:uFillTx/>
                <a:latin typeface="+mn-lt"/>
                <a:ea typeface="+mn-ea"/>
                <a:cs typeface="+mn-cs"/>
                <a:sym typeface="Arial"/>
                <a:hlinkClick r:id="rId3"/>
              </a:rPr>
              <a:t>Carreteras</a:t>
            </a:r>
            <a:endParaRPr kumimoji="0" lang="en-US" sz="4400" b="0" i="0" u="none" strike="noStrike" kern="0" cap="none" spc="0" normalizeH="0" baseline="0" noProof="0" dirty="0">
              <a:ln>
                <a:noFill/>
              </a:ln>
              <a:solidFill>
                <a:schemeClr val="tx1"/>
              </a:solidFill>
              <a:effectLst/>
              <a:uLnTx/>
              <a:uFillTx/>
              <a:latin typeface="+mn-lt"/>
              <a:ea typeface="+mn-ea"/>
              <a:cs typeface="+mn-cs"/>
              <a:sym typeface="Arial"/>
            </a:endParaRPr>
          </a:p>
        </p:txBody>
      </p:sp>
      <p:sp>
        <p:nvSpPr>
          <p:cNvPr id="2" name="Course/Module Name" descr="Course name: Module name">
            <a:extLst>
              <a:ext uri="{FF2B5EF4-FFF2-40B4-BE49-F238E27FC236}">
                <a16:creationId xmlns:a16="http://schemas.microsoft.com/office/drawing/2014/main" id="{C292F09D-BDA9-3806-B915-77831FA4E03C}"/>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tipos de terreno</a:t>
            </a:r>
            <a:endParaRPr lang="en-US" sz="2800" b="1" i="1" dirty="0">
              <a:solidFill>
                <a:schemeClr val="lt1"/>
              </a:solidFill>
              <a:latin typeface="Verdana"/>
              <a:ea typeface="Verdana"/>
              <a:cs typeface="Verdana"/>
              <a:sym typeface="Verdana"/>
            </a:endParaRPr>
          </a:p>
        </p:txBody>
      </p:sp>
      <p:pic>
        <p:nvPicPr>
          <p:cNvPr id="5" name="Picture 4" descr="Módulo 4">
            <a:extLst>
              <a:ext uri="{FF2B5EF4-FFF2-40B4-BE49-F238E27FC236}">
                <a16:creationId xmlns:a16="http://schemas.microsoft.com/office/drawing/2014/main" id="{FD5ED2AD-6046-5A81-EF32-4F4708A0B0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59881"/>
            <a:ext cx="4420253" cy="832126"/>
          </a:xfrm>
          <a:prstGeom prst="rect">
            <a:avLst/>
          </a:prstGeom>
        </p:spPr>
      </p:pic>
    </p:spTree>
    <p:extLst>
      <p:ext uri="{BB962C8B-B14F-4D97-AF65-F5344CB8AC3E}">
        <p14:creationId xmlns:p14="http://schemas.microsoft.com/office/powerpoint/2010/main" val="1174049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11368-9166-10FF-D98A-986F261D7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D3CEF-B9C8-E7F5-30D5-8FBFBD293091}"/>
              </a:ext>
            </a:extLst>
          </p:cNvPr>
          <p:cNvSpPr>
            <a:spLocks noGrp="1"/>
          </p:cNvSpPr>
          <p:nvPr>
            <p:ph type="title"/>
          </p:nvPr>
        </p:nvSpPr>
        <p:spPr>
          <a:xfrm>
            <a:off x="5723068" y="48126"/>
            <a:ext cx="6185647" cy="887789"/>
          </a:xfrm>
        </p:spPr>
        <p:txBody>
          <a:bodyPr anchor="ctr">
            <a:normAutofit/>
          </a:bodyPr>
          <a:lstStyle/>
          <a:p>
            <a:r>
              <a:rPr lang="es-ES" sz="2400" dirty="0">
                <a:latin typeface="+mj-lt"/>
              </a:rPr>
              <a:t>Circular por la vía pública (continúa)</a:t>
            </a:r>
            <a:endParaRPr lang="en-US" sz="2400" dirty="0">
              <a:latin typeface="+mj-lt"/>
            </a:endParaRPr>
          </a:p>
        </p:txBody>
      </p:sp>
      <p:sp>
        <p:nvSpPr>
          <p:cNvPr id="4" name="Text Placeholder">
            <a:extLst>
              <a:ext uri="{FF2B5EF4-FFF2-40B4-BE49-F238E27FC236}">
                <a16:creationId xmlns:a16="http://schemas.microsoft.com/office/drawing/2014/main" id="{8622361D-E9D7-6C22-75DD-4A8DF1EF3B76}"/>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Aquí están algunas otras cosas que debe mantener en mente. Si es posible, piense en usar otro tipo de vehículo. Siempre asuma que otros conductores no lo pueden ver. Y conduzca siempre a una velocidad moderada o lenta para mantener la tracción de los neumáticos.</a:t>
            </a:r>
          </a:p>
          <a:p>
            <a:pPr marL="0" indent="0">
              <a:lnSpc>
                <a:spcPct val="150000"/>
              </a:lnSpc>
              <a:spcBef>
                <a:spcPts val="600"/>
              </a:spcBef>
              <a:spcAft>
                <a:spcPts val="600"/>
              </a:spcAft>
            </a:pPr>
            <a:r>
              <a:rPr lang="es-ES" sz="1400" dirty="0">
                <a:latin typeface="+mn-lt"/>
              </a:rPr>
              <a:t>Recuerde, cuando viaje por carreteras: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Pare y mire a ambos lados, </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Permita tiempo extras para que otros vehículos,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Pasen, cruce en un ángulo de 90 grados, y </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Vaya lento.</a:t>
            </a:r>
            <a:endParaRPr lang="en-US" sz="1400" dirty="0">
              <a:latin typeface="+mn-lt"/>
            </a:endParaRPr>
          </a:p>
        </p:txBody>
      </p:sp>
      <p:pic>
        <p:nvPicPr>
          <p:cNvPr id="7" name="Picture 6">
            <a:extLst>
              <a:ext uri="{FF2B5EF4-FFF2-40B4-BE49-F238E27FC236}">
                <a16:creationId xmlns:a16="http://schemas.microsoft.com/office/drawing/2014/main" id="{F006A2E4-FF3A-EEDB-2256-366466800E1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32" y="0"/>
            <a:ext cx="5456630" cy="5861379"/>
          </a:xfrm>
          <a:prstGeom prst="rect">
            <a:avLst/>
          </a:prstGeom>
        </p:spPr>
      </p:pic>
      <p:sp>
        <p:nvSpPr>
          <p:cNvPr id="5" name="Course/Module Name" descr="Course name: Module name">
            <a:extLst>
              <a:ext uri="{FF2B5EF4-FFF2-40B4-BE49-F238E27FC236}">
                <a16:creationId xmlns:a16="http://schemas.microsoft.com/office/drawing/2014/main" id="{E363330E-0B7C-3B52-F946-5A98739D5FCB}"/>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tipos de terreno</a:t>
            </a:r>
            <a:endParaRPr lang="en-US" sz="2800" b="1" i="1" dirty="0">
              <a:solidFill>
                <a:schemeClr val="lt1"/>
              </a:solidFill>
              <a:latin typeface="Verdana"/>
              <a:ea typeface="Verdana"/>
              <a:cs typeface="Verdana"/>
              <a:sym typeface="Verdana"/>
            </a:endParaRPr>
          </a:p>
        </p:txBody>
      </p:sp>
      <p:pic>
        <p:nvPicPr>
          <p:cNvPr id="6" name="Picture 5" descr="Módulo 4">
            <a:extLst>
              <a:ext uri="{FF2B5EF4-FFF2-40B4-BE49-F238E27FC236}">
                <a16:creationId xmlns:a16="http://schemas.microsoft.com/office/drawing/2014/main" id="{0B25D0BB-D1EC-39E7-CE25-2E95613BF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59881"/>
            <a:ext cx="4420253" cy="832126"/>
          </a:xfrm>
          <a:prstGeom prst="rect">
            <a:avLst/>
          </a:prstGeom>
        </p:spPr>
      </p:pic>
    </p:spTree>
    <p:extLst>
      <p:ext uri="{BB962C8B-B14F-4D97-AF65-F5344CB8AC3E}">
        <p14:creationId xmlns:p14="http://schemas.microsoft.com/office/powerpoint/2010/main" val="1067480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1F854-A6A9-F7E9-7A0D-5BF402105E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2280B1-C600-D5D8-BFB2-C21EFF241675}"/>
              </a:ext>
            </a:extLst>
          </p:cNvPr>
          <p:cNvSpPr>
            <a:spLocks noGrp="1"/>
          </p:cNvSpPr>
          <p:nvPr>
            <p:ph type="title"/>
          </p:nvPr>
        </p:nvSpPr>
        <p:spPr>
          <a:xfrm>
            <a:off x="5723068" y="48126"/>
            <a:ext cx="6185647" cy="887789"/>
          </a:xfrm>
        </p:spPr>
        <p:txBody>
          <a:bodyPr anchor="ctr">
            <a:normAutofit/>
          </a:bodyPr>
          <a:lstStyle/>
          <a:p>
            <a:r>
              <a:rPr lang="en-US" sz="2400" dirty="0">
                <a:latin typeface="+mj-lt"/>
              </a:rPr>
              <a:t>Transporte de cargas</a:t>
            </a:r>
          </a:p>
        </p:txBody>
      </p:sp>
      <p:sp>
        <p:nvSpPr>
          <p:cNvPr id="4" name="Text Placeholder">
            <a:extLst>
              <a:ext uri="{FF2B5EF4-FFF2-40B4-BE49-F238E27FC236}">
                <a16:creationId xmlns:a16="http://schemas.microsoft.com/office/drawing/2014/main" id="{7B7B54CF-0AC7-6EFE-0245-1304F2F0E04B}"/>
              </a:ext>
            </a:extLst>
          </p:cNvPr>
          <p:cNvSpPr>
            <a:spLocks noGrp="1"/>
          </p:cNvSpPr>
          <p:nvPr>
            <p:ph type="body" idx="2"/>
          </p:nvPr>
        </p:nvSpPr>
        <p:spPr>
          <a:xfrm>
            <a:off x="5640668" y="991201"/>
            <a:ext cx="6517528" cy="4903017"/>
          </a:xfrm>
        </p:spPr>
        <p:txBody>
          <a:bodyPr>
            <a:normAutofit/>
          </a:bodyPr>
          <a:lstStyle/>
          <a:p>
            <a:pPr marL="0" indent="0">
              <a:lnSpc>
                <a:spcPct val="150000"/>
              </a:lnSpc>
              <a:spcBef>
                <a:spcPts val="600"/>
              </a:spcBef>
              <a:spcAft>
                <a:spcPts val="600"/>
              </a:spcAft>
            </a:pPr>
            <a:r>
              <a:rPr lang="es-ES" sz="1400" dirty="0">
                <a:latin typeface="+mn-lt"/>
              </a:rPr>
              <a:t>Los vehículos todo terreno están hechos para cargar una persona y sus herramientas personales. Sin embargo, cuando se utiliza para la agricultura, a menudo puede tener que llevar una carga pesada. Si lo hace, recuerde que el peso adicional cambia el centro de gravedad del ATV. También afecta el manejo del ATV, haciéndolo más difícil de controlar.</a:t>
            </a:r>
          </a:p>
          <a:p>
            <a:pPr marL="0" indent="0">
              <a:lnSpc>
                <a:spcPct val="150000"/>
              </a:lnSpc>
              <a:spcBef>
                <a:spcPts val="600"/>
              </a:spcBef>
              <a:spcAft>
                <a:spcPts val="600"/>
              </a:spcAft>
            </a:pPr>
            <a:r>
              <a:rPr lang="es-ES" sz="1400" dirty="0">
                <a:latin typeface="+mn-lt"/>
              </a:rPr>
              <a:t> Las cargas pesadas pueden requerir que exagere sus movimientos de conducción activos, como inclinarse más cuando toma las curvas, y con cargas pesadas toma mas tiempo reducir la velocidad o detenerse.</a:t>
            </a:r>
            <a:endParaRPr lang="en-US" sz="1400" dirty="0">
              <a:latin typeface="+mn-lt"/>
            </a:endParaRPr>
          </a:p>
        </p:txBody>
      </p:sp>
      <p:pic>
        <p:nvPicPr>
          <p:cNvPr id="6" name="Picture 5">
            <a:extLst>
              <a:ext uri="{FF2B5EF4-FFF2-40B4-BE49-F238E27FC236}">
                <a16:creationId xmlns:a16="http://schemas.microsoft.com/office/drawing/2014/main" id="{E7B1E886-4368-1B6F-FA6C-0D196C11B8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1085"/>
            <a:ext cx="5540188" cy="5951135"/>
          </a:xfrm>
          <a:prstGeom prst="rect">
            <a:avLst/>
          </a:prstGeom>
        </p:spPr>
      </p:pic>
      <p:sp>
        <p:nvSpPr>
          <p:cNvPr id="5" name="Course/Module Name" descr="Course name: Module name">
            <a:extLst>
              <a:ext uri="{FF2B5EF4-FFF2-40B4-BE49-F238E27FC236}">
                <a16:creationId xmlns:a16="http://schemas.microsoft.com/office/drawing/2014/main" id="{0C796986-DE6B-6629-1002-905A4E3FB212}"/>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tipos de terreno</a:t>
            </a:r>
            <a:endParaRPr lang="en-US" sz="2800" b="1" i="1" dirty="0">
              <a:solidFill>
                <a:schemeClr val="lt1"/>
              </a:solidFill>
              <a:latin typeface="Verdana"/>
              <a:ea typeface="Verdana"/>
              <a:cs typeface="Verdana"/>
              <a:sym typeface="Verdana"/>
            </a:endParaRPr>
          </a:p>
        </p:txBody>
      </p:sp>
      <p:pic>
        <p:nvPicPr>
          <p:cNvPr id="7" name="Picture 6" descr="Módulo 4">
            <a:extLst>
              <a:ext uri="{FF2B5EF4-FFF2-40B4-BE49-F238E27FC236}">
                <a16:creationId xmlns:a16="http://schemas.microsoft.com/office/drawing/2014/main" id="{7567ED2B-4B3A-8080-8F70-81672E803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59881"/>
            <a:ext cx="4420253" cy="832126"/>
          </a:xfrm>
          <a:prstGeom prst="rect">
            <a:avLst/>
          </a:prstGeom>
        </p:spPr>
      </p:pic>
    </p:spTree>
    <p:extLst>
      <p:ext uri="{BB962C8B-B14F-4D97-AF65-F5344CB8AC3E}">
        <p14:creationId xmlns:p14="http://schemas.microsoft.com/office/powerpoint/2010/main" val="30816735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99D1F-AEB3-8D77-920A-63DF195726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ADEF8-CC34-362E-C83D-1D754BFF94F6}"/>
              </a:ext>
            </a:extLst>
          </p:cNvPr>
          <p:cNvSpPr>
            <a:spLocks noGrp="1"/>
          </p:cNvSpPr>
          <p:nvPr>
            <p:ph type="title"/>
          </p:nvPr>
        </p:nvSpPr>
        <p:spPr>
          <a:xfrm>
            <a:off x="5723068" y="48126"/>
            <a:ext cx="6185647" cy="887789"/>
          </a:xfrm>
        </p:spPr>
        <p:txBody>
          <a:bodyPr anchor="ctr">
            <a:normAutofit/>
          </a:bodyPr>
          <a:lstStyle/>
          <a:p>
            <a:r>
              <a:rPr lang="en-US" sz="2400" dirty="0">
                <a:latin typeface="+mj-lt"/>
              </a:rPr>
              <a:t>Transporte de cargas (</a:t>
            </a:r>
            <a:r>
              <a:rPr lang="en-US" sz="2400" dirty="0" err="1">
                <a:latin typeface="+mj-lt"/>
              </a:rPr>
              <a:t>continúa</a:t>
            </a:r>
            <a:r>
              <a:rPr lang="en-US" sz="2400" dirty="0">
                <a:latin typeface="+mj-lt"/>
              </a:rPr>
              <a:t>)</a:t>
            </a:r>
          </a:p>
        </p:txBody>
      </p:sp>
      <p:sp>
        <p:nvSpPr>
          <p:cNvPr id="4" name="Text Placeholder">
            <a:extLst>
              <a:ext uri="{FF2B5EF4-FFF2-40B4-BE49-F238E27FC236}">
                <a16:creationId xmlns:a16="http://schemas.microsoft.com/office/drawing/2014/main" id="{C4E4CBEB-8DD0-68EB-2D49-1485B5411F3D}"/>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Si tiene que cargar una carga pesada: </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Conecte la carga a los bastidores del ATV en la parte delantera y trasera y separe la carga de la manera más uniforme posible.</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Asegure la carga apropiadamente y revise las instrucciones del fabricante para saber cuales son los puntos seguros de colocación.</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Maneje lento y con precaución. </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Finalmente, nunca lleve a un pasajero. El asiento largo de un ATV fue hecho para conducción activa, y para darle espacio para moverse hacia atrás y hacia adelante, para compensar los cambios en el centro de gravedad.</a:t>
            </a:r>
            <a:endParaRPr lang="en-US" sz="1400" dirty="0">
              <a:latin typeface="+mn-lt"/>
            </a:endParaRPr>
          </a:p>
        </p:txBody>
      </p:sp>
      <p:pic>
        <p:nvPicPr>
          <p:cNvPr id="7" name="Picture 6">
            <a:extLst>
              <a:ext uri="{FF2B5EF4-FFF2-40B4-BE49-F238E27FC236}">
                <a16:creationId xmlns:a16="http://schemas.microsoft.com/office/drawing/2014/main" id="{B1610A55-0D28-CEDB-9AEE-E2D00ECC7C9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674"/>
            <a:ext cx="5489690" cy="5896892"/>
          </a:xfrm>
          <a:prstGeom prst="rect">
            <a:avLst/>
          </a:prstGeom>
        </p:spPr>
      </p:pic>
      <p:sp>
        <p:nvSpPr>
          <p:cNvPr id="5" name="Course/Module Name" descr="Course name: Module name">
            <a:extLst>
              <a:ext uri="{FF2B5EF4-FFF2-40B4-BE49-F238E27FC236}">
                <a16:creationId xmlns:a16="http://schemas.microsoft.com/office/drawing/2014/main" id="{DE7EAB11-C54E-10D2-1E72-8F62943F2EFC}"/>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tipos de terreno</a:t>
            </a:r>
            <a:endParaRPr lang="en-US" sz="2800" b="1" i="1" dirty="0">
              <a:solidFill>
                <a:schemeClr val="lt1"/>
              </a:solidFill>
              <a:latin typeface="Verdana"/>
              <a:ea typeface="Verdana"/>
              <a:cs typeface="Verdana"/>
              <a:sym typeface="Verdana"/>
            </a:endParaRPr>
          </a:p>
        </p:txBody>
      </p:sp>
      <p:pic>
        <p:nvPicPr>
          <p:cNvPr id="6" name="Picture 5" descr="Módulo 4">
            <a:extLst>
              <a:ext uri="{FF2B5EF4-FFF2-40B4-BE49-F238E27FC236}">
                <a16:creationId xmlns:a16="http://schemas.microsoft.com/office/drawing/2014/main" id="{0A6C38BE-1274-B5D8-469F-994C9FAF0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59881"/>
            <a:ext cx="4420253" cy="832126"/>
          </a:xfrm>
          <a:prstGeom prst="rect">
            <a:avLst/>
          </a:prstGeom>
        </p:spPr>
      </p:pic>
    </p:spTree>
    <p:extLst>
      <p:ext uri="{BB962C8B-B14F-4D97-AF65-F5344CB8AC3E}">
        <p14:creationId xmlns:p14="http://schemas.microsoft.com/office/powerpoint/2010/main" val="38212624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4F13-48C9-38B7-6A6F-CC4F4CA52D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5330C-2CB3-244E-16DB-D2AE4550B158}"/>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Remolque</a:t>
            </a:r>
            <a:endParaRPr lang="en-US" sz="2400" dirty="0">
              <a:latin typeface="+mj-lt"/>
            </a:endParaRPr>
          </a:p>
        </p:txBody>
      </p:sp>
      <p:sp>
        <p:nvSpPr>
          <p:cNvPr id="4" name="Text Placeholder">
            <a:extLst>
              <a:ext uri="{FF2B5EF4-FFF2-40B4-BE49-F238E27FC236}">
                <a16:creationId xmlns:a16="http://schemas.microsoft.com/office/drawing/2014/main" id="{EE099D72-0877-B9C7-77ED-E861AF5A5FC6}"/>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Cuando necesite remolcar, siga siempre las instrucciones del fabricante para el tamaño del límite de carga y el remolque correcto.</a:t>
            </a:r>
          </a:p>
          <a:p>
            <a:pPr marL="0" indent="0">
              <a:lnSpc>
                <a:spcPct val="150000"/>
              </a:lnSpc>
              <a:spcBef>
                <a:spcPts val="600"/>
              </a:spcBef>
              <a:spcAft>
                <a:spcPts val="600"/>
              </a:spcAft>
            </a:pPr>
            <a:r>
              <a:rPr lang="es-ES" sz="1400" dirty="0">
                <a:latin typeface="+mn-lt"/>
              </a:rPr>
              <a:t>Nunca ate cables o cuerdas a los bastidores de un ATV para remolcar algo. Esto sube el centro de gravedad del ATV peligrosamente y podría hacer que el ATV se de vuelta hacia atrás.</a:t>
            </a:r>
            <a:endParaRPr lang="en-US" sz="1400" dirty="0">
              <a:latin typeface="+mn-lt"/>
            </a:endParaRPr>
          </a:p>
        </p:txBody>
      </p:sp>
      <p:pic>
        <p:nvPicPr>
          <p:cNvPr id="6" name="Picture 5">
            <a:extLst>
              <a:ext uri="{FF2B5EF4-FFF2-40B4-BE49-F238E27FC236}">
                <a16:creationId xmlns:a16="http://schemas.microsoft.com/office/drawing/2014/main" id="{07473F8E-1510-DF5D-9A25-B889085023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126"/>
            <a:ext cx="5442398" cy="5846092"/>
          </a:xfrm>
          <a:prstGeom prst="rect">
            <a:avLst/>
          </a:prstGeom>
        </p:spPr>
      </p:pic>
      <p:sp>
        <p:nvSpPr>
          <p:cNvPr id="5" name="Course/Module Name" descr="Course name: Module name">
            <a:extLst>
              <a:ext uri="{FF2B5EF4-FFF2-40B4-BE49-F238E27FC236}">
                <a16:creationId xmlns:a16="http://schemas.microsoft.com/office/drawing/2014/main" id="{6088A9CB-B24F-C2FC-4D14-85696D2DF8F5}"/>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tipos de terreno</a:t>
            </a:r>
            <a:endParaRPr lang="en-US" sz="2800" b="1" i="1" dirty="0">
              <a:solidFill>
                <a:schemeClr val="lt1"/>
              </a:solidFill>
              <a:latin typeface="Verdana"/>
              <a:ea typeface="Verdana"/>
              <a:cs typeface="Verdana"/>
              <a:sym typeface="Verdana"/>
            </a:endParaRPr>
          </a:p>
        </p:txBody>
      </p:sp>
      <p:pic>
        <p:nvPicPr>
          <p:cNvPr id="7" name="Picture 6" descr="Módulo 4">
            <a:extLst>
              <a:ext uri="{FF2B5EF4-FFF2-40B4-BE49-F238E27FC236}">
                <a16:creationId xmlns:a16="http://schemas.microsoft.com/office/drawing/2014/main" id="{36246130-A650-37D9-B1D6-72741F1B9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59881"/>
            <a:ext cx="4420253" cy="832126"/>
          </a:xfrm>
          <a:prstGeom prst="rect">
            <a:avLst/>
          </a:prstGeom>
        </p:spPr>
      </p:pic>
    </p:spTree>
    <p:extLst>
      <p:ext uri="{BB962C8B-B14F-4D97-AF65-F5344CB8AC3E}">
        <p14:creationId xmlns:p14="http://schemas.microsoft.com/office/powerpoint/2010/main" val="2850845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28E19B55-9CC8-646E-C4DE-E9DE28DB39A3}"/>
            </a:ext>
          </a:extLst>
        </p:cNvPr>
        <p:cNvGrpSpPr/>
        <p:nvPr/>
      </p:nvGrpSpPr>
      <p:grpSpPr>
        <a:xfrm>
          <a:off x="0" y="0"/>
          <a:ext cx="0" cy="0"/>
          <a:chOff x="0" y="0"/>
          <a:chExt cx="0" cy="0"/>
        </a:xfrm>
      </p:grpSpPr>
      <p:sp>
        <p:nvSpPr>
          <p:cNvPr id="3" name="Video Title/Link" descr="Click here for video">
            <a:extLst>
              <a:ext uri="{FF2B5EF4-FFF2-40B4-BE49-F238E27FC236}">
                <a16:creationId xmlns:a16="http://schemas.microsoft.com/office/drawing/2014/main" id="{DA29BE70-F9FD-CE99-1DE7-AB6176F0F78A}"/>
              </a:ext>
              <a:ext uri="{C183D7F6-B498-43B3-948B-1728B52AA6E4}">
                <adec:decorative xmlns:adec="http://schemas.microsoft.com/office/drawing/2017/decorative" val="0"/>
              </a:ext>
            </a:extLst>
          </p:cNvPr>
          <p:cNvSpPr>
            <a:spLocks noGrp="1"/>
          </p:cNvSpPr>
          <p:nvPr>
            <p:ph type="title" idx="4294967295"/>
          </p:nvPr>
        </p:nvSpPr>
        <p:spPr>
          <a:xfrm>
            <a:off x="0" y="28234"/>
            <a:ext cx="12192000" cy="5886456"/>
          </a:xfrm>
          <a:prstGeom prst="rect">
            <a:avLst/>
          </a:prstGeom>
          <a:solidFill>
            <a:schemeClr val="bg1">
              <a:lumMod val="95000"/>
            </a:schemeClr>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FDFEFE"/>
                </a:solidFill>
                <a:effectLst/>
                <a:uLnTx/>
                <a:uFillTx/>
                <a:latin typeface="+mn-lt"/>
                <a:ea typeface="+mn-ea"/>
                <a:cs typeface="+mn-cs"/>
                <a:sym typeface="Arial"/>
                <a:hlinkClick r:id="rId3"/>
              </a:rPr>
              <a:t>Video: </a:t>
            </a:r>
            <a:r>
              <a:rPr kumimoji="0" lang="en-US" sz="4400" b="0" i="0" u="none" strike="noStrike" kern="0" cap="none" spc="0" normalizeH="0" baseline="0" noProof="0" dirty="0" err="1">
                <a:ln>
                  <a:noFill/>
                </a:ln>
                <a:solidFill>
                  <a:srgbClr val="FDFEFE"/>
                </a:solidFill>
                <a:effectLst/>
                <a:uLnTx/>
                <a:uFillTx/>
                <a:latin typeface="+mn-lt"/>
                <a:ea typeface="+mn-ea"/>
                <a:cs typeface="+mn-cs"/>
                <a:sym typeface="Arial"/>
                <a:hlinkClick r:id="rId3"/>
              </a:rPr>
              <a:t>Remolque</a:t>
            </a:r>
            <a:endParaRPr kumimoji="0" lang="en-US" sz="4400" b="0" i="0" u="none" strike="noStrike" kern="0" cap="none" spc="0" normalizeH="0" baseline="0" noProof="0" dirty="0">
              <a:ln>
                <a:noFill/>
              </a:ln>
              <a:solidFill>
                <a:srgbClr val="FDFEFE"/>
              </a:solidFill>
              <a:effectLst/>
              <a:uLnTx/>
              <a:uFillTx/>
              <a:latin typeface="+mn-lt"/>
              <a:ea typeface="+mn-ea"/>
              <a:cs typeface="+mn-cs"/>
              <a:sym typeface="Arial"/>
            </a:endParaRPr>
          </a:p>
        </p:txBody>
      </p:sp>
      <p:sp>
        <p:nvSpPr>
          <p:cNvPr id="2" name="Course/Module Name" descr="Course name: Module name">
            <a:extLst>
              <a:ext uri="{FF2B5EF4-FFF2-40B4-BE49-F238E27FC236}">
                <a16:creationId xmlns:a16="http://schemas.microsoft.com/office/drawing/2014/main" id="{BCB72BAB-51D5-82D1-4E20-26FAC8232D34}"/>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tipos de terreno</a:t>
            </a:r>
            <a:endParaRPr lang="en-US" sz="2800" b="1" i="1" dirty="0">
              <a:solidFill>
                <a:schemeClr val="lt1"/>
              </a:solidFill>
              <a:latin typeface="Verdana"/>
              <a:ea typeface="Verdana"/>
              <a:cs typeface="Verdana"/>
              <a:sym typeface="Verdana"/>
            </a:endParaRPr>
          </a:p>
        </p:txBody>
      </p:sp>
      <p:pic>
        <p:nvPicPr>
          <p:cNvPr id="5" name="Picture 4" descr="Módulo 4">
            <a:extLst>
              <a:ext uri="{FF2B5EF4-FFF2-40B4-BE49-F238E27FC236}">
                <a16:creationId xmlns:a16="http://schemas.microsoft.com/office/drawing/2014/main" id="{B80D9F44-C5B1-DBD2-D0A0-118BFF8EF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59881"/>
            <a:ext cx="4420253" cy="832126"/>
          </a:xfrm>
          <a:prstGeom prst="rect">
            <a:avLst/>
          </a:prstGeom>
        </p:spPr>
      </p:pic>
    </p:spTree>
    <p:extLst>
      <p:ext uri="{BB962C8B-B14F-4D97-AF65-F5344CB8AC3E}">
        <p14:creationId xmlns:p14="http://schemas.microsoft.com/office/powerpoint/2010/main" val="7846007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5B63F-C103-C374-99F6-024ED94F5A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554DF0-4DDE-819D-C97E-3DA29F5447A2}"/>
              </a:ext>
            </a:extLst>
          </p:cNvPr>
          <p:cNvSpPr>
            <a:spLocks noGrp="1"/>
          </p:cNvSpPr>
          <p:nvPr>
            <p:ph type="title"/>
          </p:nvPr>
        </p:nvSpPr>
        <p:spPr>
          <a:xfrm>
            <a:off x="5723068" y="48126"/>
            <a:ext cx="6185647" cy="887789"/>
          </a:xfrm>
        </p:spPr>
        <p:txBody>
          <a:bodyPr anchor="ctr">
            <a:normAutofit/>
          </a:bodyPr>
          <a:lstStyle/>
          <a:p>
            <a:r>
              <a:rPr lang="en-US" sz="2400" dirty="0">
                <a:latin typeface="+mj-lt"/>
              </a:rPr>
              <a:t>Transporte de </a:t>
            </a:r>
            <a:r>
              <a:rPr lang="en-US" sz="2400" dirty="0" err="1">
                <a:latin typeface="+mj-lt"/>
              </a:rPr>
              <a:t>líquidos</a:t>
            </a:r>
            <a:endParaRPr lang="en-US" sz="2400" dirty="0">
              <a:latin typeface="+mj-lt"/>
            </a:endParaRPr>
          </a:p>
        </p:txBody>
      </p:sp>
      <p:sp>
        <p:nvSpPr>
          <p:cNvPr id="4" name="Text Placeholder">
            <a:extLst>
              <a:ext uri="{FF2B5EF4-FFF2-40B4-BE49-F238E27FC236}">
                <a16:creationId xmlns:a16="http://schemas.microsoft.com/office/drawing/2014/main" id="{1008CB67-65CE-1075-D932-68F49AA16D57}"/>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Al transportar líquidos, debe usar precauciones adicionales. En terreno difícil el líquido se desliza hacia adelante y hacia atrás y de lado a lado haciendo el ATV inestable. Si es posible, use un contenedor con separadores para transportar líquidos. Se trata de un contenedor con divisores en el interior para reducir el deslizamiento.</a:t>
            </a:r>
          </a:p>
          <a:p>
            <a:pPr marL="0" indent="0">
              <a:lnSpc>
                <a:spcPct val="150000"/>
              </a:lnSpc>
              <a:spcBef>
                <a:spcPts val="600"/>
              </a:spcBef>
              <a:spcAft>
                <a:spcPts val="600"/>
              </a:spcAft>
            </a:pPr>
            <a:r>
              <a:rPr lang="es-ES" sz="1400" dirty="0">
                <a:latin typeface="+mn-lt"/>
              </a:rPr>
              <a:t>Para la solución más segura, remolque el líquido en lugar de cargarlo y use un contenedor con separadores y un remolque diseñado para vehículos todo terreno. (Recuerde, es más seguro remolcar que cargar, pero el remolque aun afecta el manejo del ATV.)</a:t>
            </a:r>
            <a:endParaRPr lang="en-US" sz="1400" dirty="0">
              <a:latin typeface="+mn-lt"/>
            </a:endParaRPr>
          </a:p>
        </p:txBody>
      </p:sp>
      <p:pic>
        <p:nvPicPr>
          <p:cNvPr id="7" name="Picture 6">
            <a:extLst>
              <a:ext uri="{FF2B5EF4-FFF2-40B4-BE49-F238E27FC236}">
                <a16:creationId xmlns:a16="http://schemas.microsoft.com/office/drawing/2014/main" id="{D693424E-4485-AC93-6492-46CA6023601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2700"/>
            <a:ext cx="5461676" cy="5866799"/>
          </a:xfrm>
          <a:prstGeom prst="rect">
            <a:avLst/>
          </a:prstGeom>
        </p:spPr>
      </p:pic>
      <p:sp>
        <p:nvSpPr>
          <p:cNvPr id="5" name="Course/Module Name" descr="Course name: Module name">
            <a:extLst>
              <a:ext uri="{FF2B5EF4-FFF2-40B4-BE49-F238E27FC236}">
                <a16:creationId xmlns:a16="http://schemas.microsoft.com/office/drawing/2014/main" id="{D1311A70-2BC0-8122-F4B6-DDFD75E49F8D}"/>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tipos de terreno</a:t>
            </a:r>
            <a:endParaRPr lang="en-US" sz="2800" b="1" i="1" dirty="0">
              <a:solidFill>
                <a:schemeClr val="lt1"/>
              </a:solidFill>
              <a:latin typeface="Verdana"/>
              <a:ea typeface="Verdana"/>
              <a:cs typeface="Verdana"/>
              <a:sym typeface="Verdana"/>
            </a:endParaRPr>
          </a:p>
        </p:txBody>
      </p:sp>
      <p:pic>
        <p:nvPicPr>
          <p:cNvPr id="6" name="Picture 5" descr="Módulo 4">
            <a:extLst>
              <a:ext uri="{FF2B5EF4-FFF2-40B4-BE49-F238E27FC236}">
                <a16:creationId xmlns:a16="http://schemas.microsoft.com/office/drawing/2014/main" id="{B702D6E7-0EB6-C3D0-7712-0968EA6BA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59881"/>
            <a:ext cx="4420253" cy="832126"/>
          </a:xfrm>
          <a:prstGeom prst="rect">
            <a:avLst/>
          </a:prstGeom>
        </p:spPr>
      </p:pic>
    </p:spTree>
    <p:extLst>
      <p:ext uri="{BB962C8B-B14F-4D97-AF65-F5344CB8AC3E}">
        <p14:creationId xmlns:p14="http://schemas.microsoft.com/office/powerpoint/2010/main" val="3005325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E397D-FFB2-885D-17DD-4716B3FAFF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EAFA2-82EF-F8FD-6FF8-1DE8C3E170E8}"/>
              </a:ext>
            </a:extLst>
          </p:cNvPr>
          <p:cNvSpPr>
            <a:spLocks noGrp="1"/>
          </p:cNvSpPr>
          <p:nvPr>
            <p:ph type="title"/>
          </p:nvPr>
        </p:nvSpPr>
        <p:spPr>
          <a:xfrm>
            <a:off x="5723068" y="48126"/>
            <a:ext cx="6185647" cy="887789"/>
          </a:xfrm>
        </p:spPr>
        <p:txBody>
          <a:bodyPr anchor="ctr">
            <a:normAutofit/>
          </a:bodyPr>
          <a:lstStyle/>
          <a:p>
            <a:r>
              <a:rPr lang="en-US" sz="2400" dirty="0">
                <a:latin typeface="+mj-lt"/>
              </a:rPr>
              <a:t>Parking and Backing Up</a:t>
            </a:r>
          </a:p>
        </p:txBody>
      </p:sp>
      <p:sp>
        <p:nvSpPr>
          <p:cNvPr id="4" name="Text Placeholder">
            <a:extLst>
              <a:ext uri="{FF2B5EF4-FFF2-40B4-BE49-F238E27FC236}">
                <a16:creationId xmlns:a16="http://schemas.microsoft.com/office/drawing/2014/main" id="{F71283D2-B7D3-DDEE-94BB-979E99140428}"/>
              </a:ext>
            </a:extLst>
          </p:cNvPr>
          <p:cNvSpPr>
            <a:spLocks noGrp="1"/>
          </p:cNvSpPr>
          <p:nvPr>
            <p:ph type="body" idx="2"/>
          </p:nvPr>
        </p:nvSpPr>
        <p:spPr>
          <a:xfrm>
            <a:off x="5540188" y="991201"/>
            <a:ext cx="6568076" cy="4903017"/>
          </a:xfrm>
        </p:spPr>
        <p:txBody>
          <a:bodyPr>
            <a:normAutofit fontScale="92500"/>
          </a:bodyPr>
          <a:lstStyle/>
          <a:p>
            <a:pPr marL="0" indent="0">
              <a:lnSpc>
                <a:spcPct val="160000"/>
              </a:lnSpc>
              <a:spcBef>
                <a:spcPts val="600"/>
              </a:spcBef>
              <a:spcAft>
                <a:spcPts val="600"/>
              </a:spcAft>
            </a:pPr>
            <a:r>
              <a:rPr lang="es-ES" sz="1400" dirty="0">
                <a:latin typeface="+mn-lt"/>
              </a:rPr>
              <a:t>La manera más segura de estacionar un ATV es en una superficie plana. Pero eso no siempre es posible. Si usted está en un área donde usted no puede estacionarse en terreno nivelado hay algunas prácticas seguras que usted puede seguir. </a:t>
            </a:r>
          </a:p>
          <a:p>
            <a:pPr marL="285750" indent="-285750">
              <a:lnSpc>
                <a:spcPct val="160000"/>
              </a:lnSpc>
              <a:spcBef>
                <a:spcPts val="600"/>
              </a:spcBef>
              <a:spcAft>
                <a:spcPts val="600"/>
              </a:spcAft>
              <a:buFont typeface="Arial" panose="020B0604020202020204" pitchFamily="34" charset="0"/>
              <a:buChar char="•"/>
            </a:pPr>
            <a:r>
              <a:rPr lang="es-ES" sz="1400" dirty="0">
                <a:latin typeface="+mn-lt"/>
              </a:rPr>
              <a:t>Si está en una pendiente, estaciónese en ángulo cruzado. </a:t>
            </a:r>
          </a:p>
          <a:p>
            <a:pPr marL="285750" indent="-285750">
              <a:lnSpc>
                <a:spcPct val="160000"/>
              </a:lnSpc>
              <a:spcBef>
                <a:spcPts val="600"/>
              </a:spcBef>
              <a:spcAft>
                <a:spcPts val="600"/>
              </a:spcAft>
              <a:buFont typeface="Arial" panose="020B0604020202020204" pitchFamily="34" charset="0"/>
              <a:buChar char="•"/>
            </a:pPr>
            <a:r>
              <a:rPr lang="es-ES" sz="1400" dirty="0">
                <a:latin typeface="+mn-lt"/>
              </a:rPr>
              <a:t>Si está estacionando hacia abajo, ponga el ATV en reversa y ponga el freno de mano.</a:t>
            </a:r>
          </a:p>
          <a:p>
            <a:pPr marL="285750" indent="-285750">
              <a:lnSpc>
                <a:spcPct val="160000"/>
              </a:lnSpc>
              <a:spcBef>
                <a:spcPts val="600"/>
              </a:spcBef>
              <a:spcAft>
                <a:spcPts val="600"/>
              </a:spcAft>
              <a:buFont typeface="Arial" panose="020B0604020202020204" pitchFamily="34" charset="0"/>
              <a:buChar char="•"/>
            </a:pPr>
            <a:r>
              <a:rPr lang="es-ES" sz="1400" dirty="0">
                <a:latin typeface="+mn-lt"/>
              </a:rPr>
              <a:t>Si está mirando colina arriba calce los neumáticos y ponga el freno de mano.</a:t>
            </a:r>
          </a:p>
          <a:p>
            <a:pPr marL="0" indent="0">
              <a:lnSpc>
                <a:spcPct val="160000"/>
              </a:lnSpc>
              <a:spcBef>
                <a:spcPts val="600"/>
              </a:spcBef>
              <a:spcAft>
                <a:spcPts val="600"/>
              </a:spcAft>
            </a:pPr>
            <a:r>
              <a:rPr lang="es-ES" sz="1400" dirty="0">
                <a:latin typeface="+mn-lt"/>
              </a:rPr>
              <a:t>De hecho, siempre es una buena idea poner el freno de mano del ATV cuando se estacione.</a:t>
            </a:r>
          </a:p>
          <a:p>
            <a:pPr marL="0" indent="0">
              <a:lnSpc>
                <a:spcPct val="160000"/>
              </a:lnSpc>
              <a:spcBef>
                <a:spcPts val="600"/>
              </a:spcBef>
              <a:spcAft>
                <a:spcPts val="600"/>
              </a:spcAft>
            </a:pPr>
            <a:r>
              <a:rPr lang="es-ES" sz="1400" dirty="0">
                <a:latin typeface="+mn-lt"/>
              </a:rPr>
              <a:t>Al ir en reversa, vaya lento y continúe revisando su ruta hasta que se detenga. Mire el siguiente vídeo para obtener más información sobre cómo hacer copias de seguridad.</a:t>
            </a:r>
            <a:endParaRPr lang="en-US" sz="1400" dirty="0">
              <a:latin typeface="+mn-lt"/>
            </a:endParaRPr>
          </a:p>
        </p:txBody>
      </p:sp>
      <p:pic>
        <p:nvPicPr>
          <p:cNvPr id="6" name="Picture 5">
            <a:extLst>
              <a:ext uri="{FF2B5EF4-FFF2-40B4-BE49-F238E27FC236}">
                <a16:creationId xmlns:a16="http://schemas.microsoft.com/office/drawing/2014/main" id="{13620B55-3600-4BBD-2468-13999C723F2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986"/>
            <a:ext cx="5464456" cy="5869785"/>
          </a:xfrm>
          <a:prstGeom prst="rect">
            <a:avLst/>
          </a:prstGeom>
        </p:spPr>
      </p:pic>
      <p:sp>
        <p:nvSpPr>
          <p:cNvPr id="5" name="Course/Module Name" descr="Course name: Module name">
            <a:extLst>
              <a:ext uri="{FF2B5EF4-FFF2-40B4-BE49-F238E27FC236}">
                <a16:creationId xmlns:a16="http://schemas.microsoft.com/office/drawing/2014/main" id="{68E30D93-4342-161E-07BA-FBA2E4878883}"/>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tipos de terreno</a:t>
            </a:r>
            <a:endParaRPr lang="en-US" sz="2800" b="1" i="1" dirty="0">
              <a:solidFill>
                <a:schemeClr val="lt1"/>
              </a:solidFill>
              <a:latin typeface="Verdana"/>
              <a:ea typeface="Verdana"/>
              <a:cs typeface="Verdana"/>
              <a:sym typeface="Verdana"/>
            </a:endParaRPr>
          </a:p>
        </p:txBody>
      </p:sp>
      <p:pic>
        <p:nvPicPr>
          <p:cNvPr id="7" name="Picture 6" descr="Módulo 4">
            <a:extLst>
              <a:ext uri="{FF2B5EF4-FFF2-40B4-BE49-F238E27FC236}">
                <a16:creationId xmlns:a16="http://schemas.microsoft.com/office/drawing/2014/main" id="{7335AE00-5161-8DF6-2541-9DEB163B35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59881"/>
            <a:ext cx="4420253" cy="832126"/>
          </a:xfrm>
          <a:prstGeom prst="rect">
            <a:avLst/>
          </a:prstGeom>
        </p:spPr>
      </p:pic>
    </p:spTree>
    <p:extLst>
      <p:ext uri="{BB962C8B-B14F-4D97-AF65-F5344CB8AC3E}">
        <p14:creationId xmlns:p14="http://schemas.microsoft.com/office/powerpoint/2010/main" val="1314436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BE3A7-CDB7-D8EF-81E2-75D7252179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32F15E-9F75-ECE5-8E3B-10430E0B6A04}"/>
              </a:ext>
            </a:extLst>
          </p:cNvPr>
          <p:cNvSpPr>
            <a:spLocks noGrp="1"/>
          </p:cNvSpPr>
          <p:nvPr>
            <p:ph type="title"/>
          </p:nvPr>
        </p:nvSpPr>
        <p:spPr>
          <a:xfrm>
            <a:off x="5723068" y="48126"/>
            <a:ext cx="6185647" cy="887789"/>
          </a:xfrm>
        </p:spPr>
        <p:txBody>
          <a:bodyPr anchor="ctr">
            <a:normAutofit fontScale="90000"/>
          </a:bodyPr>
          <a:lstStyle/>
          <a:p>
            <a:pPr>
              <a:lnSpc>
                <a:spcPct val="150000"/>
              </a:lnSpc>
            </a:pPr>
            <a:r>
              <a:rPr lang="es-ES" sz="2400" dirty="0">
                <a:latin typeface="+mj-lt"/>
              </a:rPr>
              <a:t>Equipo de protección personal (continuación)</a:t>
            </a:r>
          </a:p>
        </p:txBody>
      </p:sp>
      <p:sp>
        <p:nvSpPr>
          <p:cNvPr id="4" name="Text Placeholder">
            <a:extLst>
              <a:ext uri="{FF2B5EF4-FFF2-40B4-BE49-F238E27FC236}">
                <a16:creationId xmlns:a16="http://schemas.microsoft.com/office/drawing/2014/main" id="{0DED1DC1-7D5F-1F5F-9AAA-C8F201DE4B49}"/>
              </a:ext>
            </a:extLst>
          </p:cNvPr>
          <p:cNvSpPr>
            <a:spLocks noGrp="1"/>
          </p:cNvSpPr>
          <p:nvPr>
            <p:ph type="body" idx="2"/>
          </p:nvPr>
        </p:nvSpPr>
        <p:spPr>
          <a:xfrm>
            <a:off x="5540188" y="991201"/>
            <a:ext cx="6517528" cy="4929451"/>
          </a:xfrm>
        </p:spPr>
        <p:txBody>
          <a:bodyPr>
            <a:normAutofit/>
          </a:bodyPr>
          <a:lstStyle/>
          <a:p>
            <a:pPr marL="0" indent="0">
              <a:lnSpc>
                <a:spcPct val="150000"/>
              </a:lnSpc>
              <a:spcAft>
                <a:spcPts val="600"/>
              </a:spcAft>
            </a:pPr>
            <a:r>
              <a:rPr lang="es-ES" sz="1400" dirty="0">
                <a:latin typeface="+mn-lt"/>
              </a:rPr>
              <a:t>Aunque el uso agrícola del ATV no es un deporte, es muy serio y el mismo concepto se aplica. Tener el equipo adecuado le mantiene a salvo y le mantiene en el juego.</a:t>
            </a:r>
          </a:p>
          <a:p>
            <a:pPr marL="0" indent="0">
              <a:lnSpc>
                <a:spcPct val="150000"/>
              </a:lnSpc>
              <a:spcAft>
                <a:spcPts val="600"/>
              </a:spcAft>
            </a:pPr>
            <a:r>
              <a:rPr lang="es-ES" sz="1400" dirty="0">
                <a:latin typeface="+mn-lt"/>
              </a:rPr>
              <a:t>El equipo de protección personal (o PPE) para conductores de ATV, protege la parte superior e inferior del cuerpo, la cabeza y los ojos.</a:t>
            </a:r>
            <a:endParaRPr lang="en-US" sz="1400" dirty="0">
              <a:latin typeface="+mn-lt"/>
            </a:endParaRPr>
          </a:p>
        </p:txBody>
      </p:sp>
      <p:pic>
        <p:nvPicPr>
          <p:cNvPr id="7" name="Picture 6">
            <a:extLst>
              <a:ext uri="{FF2B5EF4-FFF2-40B4-BE49-F238E27FC236}">
                <a16:creationId xmlns:a16="http://schemas.microsoft.com/office/drawing/2014/main" id="{0FDB75AE-3FE5-8A8D-87F9-6A3761CC69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59" y="0"/>
            <a:ext cx="5452003" cy="5856409"/>
          </a:xfrm>
          <a:prstGeom prst="rect">
            <a:avLst/>
          </a:prstGeom>
        </p:spPr>
      </p:pic>
      <p:sp>
        <p:nvSpPr>
          <p:cNvPr id="5" name="Course/Module Name" descr="Course name: Module name">
            <a:extLst>
              <a:ext uri="{FF2B5EF4-FFF2-40B4-BE49-F238E27FC236}">
                <a16:creationId xmlns:a16="http://schemas.microsoft.com/office/drawing/2014/main" id="{1D199F69-4739-D054-2EE8-FA4032D1609B}"/>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introducción</a:t>
            </a:r>
            <a:endParaRPr lang="en-US" sz="2800" b="1" i="1" dirty="0">
              <a:solidFill>
                <a:schemeClr val="lt1"/>
              </a:solidFill>
              <a:latin typeface="Verdana"/>
              <a:ea typeface="Verdana"/>
              <a:cs typeface="Verdana"/>
              <a:sym typeface="Verdana"/>
            </a:endParaRPr>
          </a:p>
        </p:txBody>
      </p:sp>
      <p:pic>
        <p:nvPicPr>
          <p:cNvPr id="6" name="Picture 5" descr="Módulo 1&#10;">
            <a:extLst>
              <a:ext uri="{FF2B5EF4-FFF2-40B4-BE49-F238E27FC236}">
                <a16:creationId xmlns:a16="http://schemas.microsoft.com/office/drawing/2014/main" id="{6D584CD0-4F91-D8BB-E95D-799656FC3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4309" y="5958153"/>
            <a:ext cx="4420261" cy="832127"/>
          </a:xfrm>
          <a:prstGeom prst="rect">
            <a:avLst/>
          </a:prstGeom>
        </p:spPr>
      </p:pic>
    </p:spTree>
    <p:extLst>
      <p:ext uri="{BB962C8B-B14F-4D97-AF65-F5344CB8AC3E}">
        <p14:creationId xmlns:p14="http://schemas.microsoft.com/office/powerpoint/2010/main" val="2873107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9">
          <a:extLst>
            <a:ext uri="{FF2B5EF4-FFF2-40B4-BE49-F238E27FC236}">
              <a16:creationId xmlns:a16="http://schemas.microsoft.com/office/drawing/2014/main" id="{C707DA47-D0FC-B559-C2D2-6AC2001B8D99}"/>
            </a:ext>
          </a:extLst>
        </p:cNvPr>
        <p:cNvGrpSpPr/>
        <p:nvPr/>
      </p:nvGrpSpPr>
      <p:grpSpPr>
        <a:xfrm>
          <a:off x="0" y="0"/>
          <a:ext cx="0" cy="0"/>
          <a:chOff x="0" y="0"/>
          <a:chExt cx="0" cy="0"/>
        </a:xfrm>
      </p:grpSpPr>
      <p:sp>
        <p:nvSpPr>
          <p:cNvPr id="3" name="Video Title/Link" descr="Click here for video">
            <a:extLst>
              <a:ext uri="{FF2B5EF4-FFF2-40B4-BE49-F238E27FC236}">
                <a16:creationId xmlns:a16="http://schemas.microsoft.com/office/drawing/2014/main" id="{D531731A-E82E-0B92-E678-8C8580BF71DD}"/>
              </a:ext>
              <a:ext uri="{C183D7F6-B498-43B3-948B-1728B52AA6E4}">
                <adec:decorative xmlns:adec="http://schemas.microsoft.com/office/drawing/2017/decorative" val="0"/>
              </a:ext>
            </a:extLst>
          </p:cNvPr>
          <p:cNvSpPr>
            <a:spLocks noGrp="1"/>
          </p:cNvSpPr>
          <p:nvPr>
            <p:ph type="title" idx="4294967295"/>
          </p:nvPr>
        </p:nvSpPr>
        <p:spPr>
          <a:xfrm>
            <a:off x="0" y="28234"/>
            <a:ext cx="12192000" cy="5886456"/>
          </a:xfrm>
          <a:prstGeom prst="rect">
            <a:avLst/>
          </a:prstGeom>
          <a:solidFill>
            <a:schemeClr val="bg1">
              <a:lumMod val="95000"/>
            </a:schemeClr>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chemeClr val="tx1"/>
                </a:solidFill>
                <a:effectLst/>
                <a:uLnTx/>
                <a:uFillTx/>
                <a:latin typeface="+mn-lt"/>
                <a:ea typeface="+mn-ea"/>
                <a:cs typeface="+mn-cs"/>
                <a:sym typeface="Arial"/>
                <a:hlinkClick r:id="rId3"/>
              </a:rPr>
              <a:t>Video: </a:t>
            </a:r>
            <a:r>
              <a:rPr kumimoji="0" lang="en-US" sz="4400" b="0" i="0" u="none" strike="noStrike" kern="0" cap="none" spc="0" normalizeH="0" baseline="0" noProof="0" dirty="0" err="1">
                <a:ln>
                  <a:noFill/>
                </a:ln>
                <a:solidFill>
                  <a:schemeClr val="tx1"/>
                </a:solidFill>
                <a:effectLst/>
                <a:uLnTx/>
                <a:uFillTx/>
                <a:latin typeface="+mn-lt"/>
                <a:ea typeface="+mn-ea"/>
                <a:cs typeface="+mn-cs"/>
                <a:sym typeface="Arial"/>
                <a:hlinkClick r:id="rId3"/>
              </a:rPr>
              <a:t>Manejando</a:t>
            </a:r>
            <a:r>
              <a:rPr kumimoji="0" lang="en-US" sz="4400" b="0" i="0" u="none" strike="noStrike" kern="0" cap="none" spc="0" normalizeH="0" baseline="0" noProof="0" dirty="0">
                <a:ln>
                  <a:noFill/>
                </a:ln>
                <a:solidFill>
                  <a:schemeClr val="tx1"/>
                </a:solidFill>
                <a:effectLst/>
                <a:uLnTx/>
                <a:uFillTx/>
                <a:latin typeface="+mn-lt"/>
                <a:ea typeface="+mn-ea"/>
                <a:cs typeface="+mn-cs"/>
                <a:sym typeface="Arial"/>
                <a:hlinkClick r:id="rId3"/>
              </a:rPr>
              <a:t> </a:t>
            </a:r>
            <a:r>
              <a:rPr kumimoji="0" lang="en-US" sz="4400" b="0" i="0" u="none" strike="noStrike" kern="0" cap="none" spc="0" normalizeH="0" baseline="0" noProof="0" dirty="0" err="1">
                <a:ln>
                  <a:noFill/>
                </a:ln>
                <a:solidFill>
                  <a:schemeClr val="tx1"/>
                </a:solidFill>
                <a:effectLst/>
                <a:uLnTx/>
                <a:uFillTx/>
                <a:latin typeface="+mn-lt"/>
                <a:ea typeface="+mn-ea"/>
                <a:cs typeface="+mn-cs"/>
                <a:sym typeface="Arial"/>
                <a:hlinkClick r:id="rId3"/>
              </a:rPr>
              <a:t>en</a:t>
            </a:r>
            <a:r>
              <a:rPr kumimoji="0" lang="en-US" sz="4400" b="0" i="0" u="none" strike="noStrike" kern="0" cap="none" spc="0" normalizeH="0" baseline="0" noProof="0" dirty="0">
                <a:ln>
                  <a:noFill/>
                </a:ln>
                <a:solidFill>
                  <a:schemeClr val="tx1"/>
                </a:solidFill>
                <a:effectLst/>
                <a:uLnTx/>
                <a:uFillTx/>
                <a:latin typeface="+mn-lt"/>
                <a:ea typeface="+mn-ea"/>
                <a:cs typeface="+mn-cs"/>
                <a:sym typeface="Arial"/>
                <a:hlinkClick r:id="rId3"/>
              </a:rPr>
              <a:t> </a:t>
            </a:r>
            <a:r>
              <a:rPr kumimoji="0" lang="en-US" sz="4400" b="0" i="0" u="none" strike="noStrike" kern="0" cap="none" spc="0" normalizeH="0" baseline="0" noProof="0" dirty="0" err="1">
                <a:ln>
                  <a:noFill/>
                </a:ln>
                <a:solidFill>
                  <a:schemeClr val="tx1"/>
                </a:solidFill>
                <a:effectLst/>
                <a:uLnTx/>
                <a:uFillTx/>
                <a:latin typeface="+mn-lt"/>
                <a:ea typeface="+mn-ea"/>
                <a:cs typeface="+mn-cs"/>
                <a:sym typeface="Arial"/>
                <a:hlinkClick r:id="rId3"/>
              </a:rPr>
              <a:t>Reversa</a:t>
            </a:r>
            <a:endParaRPr kumimoji="0" lang="en-US" sz="4400" b="0" i="0" u="none" strike="noStrike" kern="0" cap="none" spc="0" normalizeH="0" baseline="0" noProof="0" dirty="0">
              <a:ln>
                <a:noFill/>
              </a:ln>
              <a:solidFill>
                <a:schemeClr val="tx1"/>
              </a:solidFill>
              <a:effectLst/>
              <a:uLnTx/>
              <a:uFillTx/>
              <a:latin typeface="+mn-lt"/>
              <a:ea typeface="+mn-ea"/>
              <a:cs typeface="+mn-cs"/>
              <a:sym typeface="Arial"/>
            </a:endParaRPr>
          </a:p>
        </p:txBody>
      </p:sp>
      <p:sp>
        <p:nvSpPr>
          <p:cNvPr id="2" name="Course/Module Name" descr="Course name: Module name">
            <a:extLst>
              <a:ext uri="{FF2B5EF4-FFF2-40B4-BE49-F238E27FC236}">
                <a16:creationId xmlns:a16="http://schemas.microsoft.com/office/drawing/2014/main" id="{8FEE6ADC-BCAC-E799-55E5-222959A698DF}"/>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tipos de terreno</a:t>
            </a:r>
            <a:endParaRPr lang="en-US" sz="2800" b="1" i="1" dirty="0">
              <a:solidFill>
                <a:schemeClr val="lt1"/>
              </a:solidFill>
              <a:latin typeface="Verdana"/>
              <a:ea typeface="Verdana"/>
              <a:cs typeface="Verdana"/>
              <a:sym typeface="Verdana"/>
            </a:endParaRPr>
          </a:p>
        </p:txBody>
      </p:sp>
      <p:pic>
        <p:nvPicPr>
          <p:cNvPr id="5" name="Picture 4" descr="Módulo 4">
            <a:extLst>
              <a:ext uri="{FF2B5EF4-FFF2-40B4-BE49-F238E27FC236}">
                <a16:creationId xmlns:a16="http://schemas.microsoft.com/office/drawing/2014/main" id="{8AE4E211-DAD5-6D75-86AD-A1734A673B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59881"/>
            <a:ext cx="4420253" cy="832126"/>
          </a:xfrm>
          <a:prstGeom prst="rect">
            <a:avLst/>
          </a:prstGeom>
        </p:spPr>
      </p:pic>
    </p:spTree>
    <p:extLst>
      <p:ext uri="{BB962C8B-B14F-4D97-AF65-F5344CB8AC3E}">
        <p14:creationId xmlns:p14="http://schemas.microsoft.com/office/powerpoint/2010/main" val="29363425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406C7-CEB0-F973-482A-740C24C271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78D448-BDA4-D3A7-2346-D2765352F4B3}"/>
              </a:ext>
            </a:extLst>
          </p:cNvPr>
          <p:cNvSpPr>
            <a:spLocks noGrp="1"/>
          </p:cNvSpPr>
          <p:nvPr>
            <p:ph type="title"/>
          </p:nvPr>
        </p:nvSpPr>
        <p:spPr>
          <a:xfrm>
            <a:off x="5723068" y="48126"/>
            <a:ext cx="6185647" cy="887789"/>
          </a:xfrm>
        </p:spPr>
        <p:txBody>
          <a:bodyPr anchor="ctr">
            <a:normAutofit/>
          </a:bodyPr>
          <a:lstStyle/>
          <a:p>
            <a:r>
              <a:rPr lang="en-US" sz="2400" dirty="0">
                <a:latin typeface="+mj-lt"/>
              </a:rPr>
              <a:t>Carga y </a:t>
            </a:r>
            <a:r>
              <a:rPr lang="en-US" sz="2400" dirty="0" err="1">
                <a:latin typeface="+mj-lt"/>
              </a:rPr>
              <a:t>descarga</a:t>
            </a:r>
            <a:endParaRPr lang="en-US" sz="2400" dirty="0">
              <a:latin typeface="+mj-lt"/>
            </a:endParaRPr>
          </a:p>
        </p:txBody>
      </p:sp>
      <p:sp>
        <p:nvSpPr>
          <p:cNvPr id="4" name="Text Placeholder">
            <a:extLst>
              <a:ext uri="{FF2B5EF4-FFF2-40B4-BE49-F238E27FC236}">
                <a16:creationId xmlns:a16="http://schemas.microsoft.com/office/drawing/2014/main" id="{5DE8D26B-FF8D-51D2-2EBD-5C64D4D2E48E}"/>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¿Sabía usted que la mayoría de los accidentes y lesiones que involucran vehículos todo terreno ocurren al cargar y descargar el ATV? No sólo está trabajando con un ATV pesado con un centro de gravedad cambiante, sino que también está trabajando con rampas angulares, diferentes alturas y en las áreas confinadas de un remolque o camión. Sin embargo, las prácticas seguras, pueden minimizar el peligro.</a:t>
            </a:r>
            <a:endParaRPr lang="en-US" sz="1400" dirty="0">
              <a:latin typeface="+mn-lt"/>
            </a:endParaRPr>
          </a:p>
        </p:txBody>
      </p:sp>
      <p:pic>
        <p:nvPicPr>
          <p:cNvPr id="10" name="Picture 9">
            <a:extLst>
              <a:ext uri="{FF2B5EF4-FFF2-40B4-BE49-F238E27FC236}">
                <a16:creationId xmlns:a16="http://schemas.microsoft.com/office/drawing/2014/main" id="{A55A2100-7D4A-9C03-FD96-06DB95340D2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84" y="48126"/>
            <a:ext cx="5442399" cy="5846092"/>
          </a:xfrm>
          <a:prstGeom prst="rect">
            <a:avLst/>
          </a:prstGeom>
        </p:spPr>
      </p:pic>
      <p:sp>
        <p:nvSpPr>
          <p:cNvPr id="5" name="Course/Module Name" descr="Course name: Module name">
            <a:extLst>
              <a:ext uri="{FF2B5EF4-FFF2-40B4-BE49-F238E27FC236}">
                <a16:creationId xmlns:a16="http://schemas.microsoft.com/office/drawing/2014/main" id="{63C44B43-9441-8C85-1C92-853C40F785D3}"/>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tipos de terreno</a:t>
            </a:r>
            <a:endParaRPr lang="en-US" sz="2800" b="1" i="1" dirty="0">
              <a:solidFill>
                <a:schemeClr val="lt1"/>
              </a:solidFill>
              <a:latin typeface="Verdana"/>
              <a:ea typeface="Verdana"/>
              <a:cs typeface="Verdana"/>
              <a:sym typeface="Verdana"/>
            </a:endParaRPr>
          </a:p>
        </p:txBody>
      </p:sp>
      <p:pic>
        <p:nvPicPr>
          <p:cNvPr id="6" name="Picture 5" descr="Módulo 4">
            <a:extLst>
              <a:ext uri="{FF2B5EF4-FFF2-40B4-BE49-F238E27FC236}">
                <a16:creationId xmlns:a16="http://schemas.microsoft.com/office/drawing/2014/main" id="{41AE36DC-0F50-A487-3032-777A5F4D32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59881"/>
            <a:ext cx="4420253" cy="832126"/>
          </a:xfrm>
          <a:prstGeom prst="rect">
            <a:avLst/>
          </a:prstGeom>
        </p:spPr>
      </p:pic>
    </p:spTree>
    <p:extLst>
      <p:ext uri="{BB962C8B-B14F-4D97-AF65-F5344CB8AC3E}">
        <p14:creationId xmlns:p14="http://schemas.microsoft.com/office/powerpoint/2010/main" val="17347216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1A78C-1558-CA0D-2540-6899170D62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B2C903-8A7D-9DD0-B26E-3DDAE616C28D}"/>
              </a:ext>
            </a:extLst>
          </p:cNvPr>
          <p:cNvSpPr>
            <a:spLocks noGrp="1"/>
          </p:cNvSpPr>
          <p:nvPr>
            <p:ph type="title"/>
          </p:nvPr>
        </p:nvSpPr>
        <p:spPr>
          <a:xfrm>
            <a:off x="5723068" y="48126"/>
            <a:ext cx="6185647" cy="887789"/>
          </a:xfrm>
        </p:spPr>
        <p:txBody>
          <a:bodyPr anchor="ctr">
            <a:normAutofit/>
          </a:bodyPr>
          <a:lstStyle/>
          <a:p>
            <a:r>
              <a:rPr lang="en-US" sz="2400" dirty="0">
                <a:latin typeface="+mj-lt"/>
              </a:rPr>
              <a:t>Carga y </a:t>
            </a:r>
            <a:r>
              <a:rPr lang="en-US" sz="2400" dirty="0" err="1">
                <a:latin typeface="+mj-lt"/>
              </a:rPr>
              <a:t>descarga</a:t>
            </a:r>
            <a:r>
              <a:rPr lang="en-US" sz="2400" dirty="0">
                <a:latin typeface="+mj-lt"/>
              </a:rPr>
              <a:t> (</a:t>
            </a:r>
            <a:r>
              <a:rPr lang="en-US" sz="2400" dirty="0" err="1">
                <a:latin typeface="+mj-lt"/>
              </a:rPr>
              <a:t>continúa</a:t>
            </a:r>
            <a:r>
              <a:rPr lang="en-US" sz="2400" dirty="0">
                <a:latin typeface="+mj-lt"/>
              </a:rPr>
              <a:t>)</a:t>
            </a:r>
          </a:p>
        </p:txBody>
      </p:sp>
      <p:sp>
        <p:nvSpPr>
          <p:cNvPr id="4" name="Text Placeholder">
            <a:extLst>
              <a:ext uri="{FF2B5EF4-FFF2-40B4-BE49-F238E27FC236}">
                <a16:creationId xmlns:a16="http://schemas.microsoft.com/office/drawing/2014/main" id="{FC20E536-345D-6905-27E9-1E6637E21BEC}"/>
              </a:ext>
            </a:extLst>
          </p:cNvPr>
          <p:cNvSpPr>
            <a:spLocks noGrp="1"/>
          </p:cNvSpPr>
          <p:nvPr>
            <p:ph type="body" idx="2"/>
          </p:nvPr>
        </p:nvSpPr>
        <p:spPr>
          <a:xfrm>
            <a:off x="5540188" y="991201"/>
            <a:ext cx="6651812" cy="4903017"/>
          </a:xfrm>
        </p:spPr>
        <p:txBody>
          <a:bodyPr>
            <a:normAutofit fontScale="92500"/>
          </a:bodyPr>
          <a:lstStyle/>
          <a:p>
            <a:pPr marL="0" indent="0">
              <a:lnSpc>
                <a:spcPct val="150000"/>
              </a:lnSpc>
              <a:spcBef>
                <a:spcPts val="600"/>
              </a:spcBef>
              <a:spcAft>
                <a:spcPts val="600"/>
              </a:spcAft>
            </a:pPr>
            <a:r>
              <a:rPr lang="es-ES" sz="1400" dirty="0">
                <a:latin typeface="+mn-lt"/>
              </a:rPr>
              <a:t>Estos son algunos de los pasos que puede tomar para ayudarle a mantenerse seguro:</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Utilice el camión o remolque más bajo que tenga disponible. Así se reduce el ángulo de la rampa.</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Utilice una rampa ancha para obtener espacio adicional para los neumáticos.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Asegure la rampa atándola con cuerdas mientras sube un ATV, cuando los neumáticos delanteros se muevan fuera de la rampa y hacia la camioneta o remolque, los neumáticos traseros del ATV moverán la rampa hacia atrás si no está asegurada, causando que el ATV se caiga.</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Manténgase dentro de los límites de peso de rampas.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Cuando el ATV esté puesto en el remolque, enciéndalo y ponga el freno de mano. Después, </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Asegúrese de atar el ATV con seguridad.</a:t>
            </a:r>
            <a:endParaRPr lang="en-US" sz="1400" dirty="0">
              <a:latin typeface="+mn-lt"/>
            </a:endParaRPr>
          </a:p>
        </p:txBody>
      </p:sp>
      <p:pic>
        <p:nvPicPr>
          <p:cNvPr id="6" name="Picture 5">
            <a:extLst>
              <a:ext uri="{FF2B5EF4-FFF2-40B4-BE49-F238E27FC236}">
                <a16:creationId xmlns:a16="http://schemas.microsoft.com/office/drawing/2014/main" id="{F78F92E2-455E-435A-747E-2B112B3DA7B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984" y="12700"/>
            <a:ext cx="5428316" cy="5830965"/>
          </a:xfrm>
          <a:prstGeom prst="rect">
            <a:avLst/>
          </a:prstGeom>
        </p:spPr>
      </p:pic>
      <p:sp>
        <p:nvSpPr>
          <p:cNvPr id="5" name="Course/Module Name" descr="Course name: Module name">
            <a:extLst>
              <a:ext uri="{FF2B5EF4-FFF2-40B4-BE49-F238E27FC236}">
                <a16:creationId xmlns:a16="http://schemas.microsoft.com/office/drawing/2014/main" id="{54CB43D5-D947-6AA5-B295-7373CCF28A4F}"/>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tipos de terreno</a:t>
            </a:r>
            <a:endParaRPr lang="en-US" sz="2800" b="1" i="1" dirty="0">
              <a:solidFill>
                <a:schemeClr val="lt1"/>
              </a:solidFill>
              <a:latin typeface="Verdana"/>
              <a:ea typeface="Verdana"/>
              <a:cs typeface="Verdana"/>
              <a:sym typeface="Verdana"/>
            </a:endParaRPr>
          </a:p>
        </p:txBody>
      </p:sp>
      <p:pic>
        <p:nvPicPr>
          <p:cNvPr id="7" name="Picture 6" descr="Módulo 4">
            <a:extLst>
              <a:ext uri="{FF2B5EF4-FFF2-40B4-BE49-F238E27FC236}">
                <a16:creationId xmlns:a16="http://schemas.microsoft.com/office/drawing/2014/main" id="{68DD93FE-20E8-D2AF-1E58-2757702F3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59881"/>
            <a:ext cx="4420253" cy="832126"/>
          </a:xfrm>
          <a:prstGeom prst="rect">
            <a:avLst/>
          </a:prstGeom>
        </p:spPr>
      </p:pic>
    </p:spTree>
    <p:extLst>
      <p:ext uri="{BB962C8B-B14F-4D97-AF65-F5344CB8AC3E}">
        <p14:creationId xmlns:p14="http://schemas.microsoft.com/office/powerpoint/2010/main" val="32644146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AE0BF-24C0-7BD1-A47B-5B6846E38A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CE74EF-13FD-5B00-A39E-FD7A28B4A5EC}"/>
              </a:ext>
            </a:extLst>
          </p:cNvPr>
          <p:cNvSpPr>
            <a:spLocks noGrp="1"/>
          </p:cNvSpPr>
          <p:nvPr>
            <p:ph type="title"/>
          </p:nvPr>
        </p:nvSpPr>
        <p:spPr>
          <a:xfrm>
            <a:off x="5723068" y="48126"/>
            <a:ext cx="6185647" cy="887789"/>
          </a:xfrm>
        </p:spPr>
        <p:txBody>
          <a:bodyPr anchor="ctr">
            <a:normAutofit/>
          </a:bodyPr>
          <a:lstStyle/>
          <a:p>
            <a:r>
              <a:rPr lang="es-ES" sz="2400" dirty="0">
                <a:latin typeface="+mj-lt"/>
              </a:rPr>
              <a:t>Mejores prácticas para la carga y descarga</a:t>
            </a:r>
          </a:p>
        </p:txBody>
      </p:sp>
      <p:sp>
        <p:nvSpPr>
          <p:cNvPr id="4" name="Text Placeholder">
            <a:extLst>
              <a:ext uri="{FF2B5EF4-FFF2-40B4-BE49-F238E27FC236}">
                <a16:creationId xmlns:a16="http://schemas.microsoft.com/office/drawing/2014/main" id="{30E77BFB-135E-DBD8-E1A2-22A69567AFEE}"/>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Para obtener métodos óptimos, esto es lo que recomendamos: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Utilice sólo operadores de ATV con experiencia para cargar y descargar el ATV.</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Si es posible, utiliza una estructura fija para cargar y descargar el ATV. Puede tratarse de un terraplén o de una estructura de tierra.</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Utilice un cabrestante en lugar de subir el ATV por la rampa. Utilice un cabrestante especialmente cuando cargue ATV dañados o que transporten cargas pesadas.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Si no tiene acceso a una estructura permanente, use una plataforma de remolque porque está más cerca del suelo. </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Si tiene que usar una camioneta, use una rampa de alta tracción.</a:t>
            </a:r>
            <a:endParaRPr lang="en-US" sz="1400" dirty="0">
              <a:latin typeface="+mn-lt"/>
            </a:endParaRPr>
          </a:p>
        </p:txBody>
      </p:sp>
      <p:pic>
        <p:nvPicPr>
          <p:cNvPr id="7" name="Picture 6">
            <a:extLst>
              <a:ext uri="{FF2B5EF4-FFF2-40B4-BE49-F238E27FC236}">
                <a16:creationId xmlns:a16="http://schemas.microsoft.com/office/drawing/2014/main" id="{3D9A4077-04A0-1DD7-947D-D180FE6FC6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684" y="22726"/>
            <a:ext cx="5466045" cy="5871492"/>
          </a:xfrm>
          <a:prstGeom prst="rect">
            <a:avLst/>
          </a:prstGeom>
        </p:spPr>
      </p:pic>
      <p:sp>
        <p:nvSpPr>
          <p:cNvPr id="5" name="Course/Module Name" descr="Course name: Module name">
            <a:extLst>
              <a:ext uri="{FF2B5EF4-FFF2-40B4-BE49-F238E27FC236}">
                <a16:creationId xmlns:a16="http://schemas.microsoft.com/office/drawing/2014/main" id="{3A8BC50A-46A6-8287-0712-E2AAE6A978C0}"/>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tipos de terreno</a:t>
            </a:r>
            <a:endParaRPr lang="en-US" sz="2800" b="1" i="1" dirty="0">
              <a:solidFill>
                <a:schemeClr val="lt1"/>
              </a:solidFill>
              <a:latin typeface="Verdana"/>
              <a:ea typeface="Verdana"/>
              <a:cs typeface="Verdana"/>
              <a:sym typeface="Verdana"/>
            </a:endParaRPr>
          </a:p>
        </p:txBody>
      </p:sp>
      <p:pic>
        <p:nvPicPr>
          <p:cNvPr id="6" name="Picture 5" descr="Módulo 4">
            <a:extLst>
              <a:ext uri="{FF2B5EF4-FFF2-40B4-BE49-F238E27FC236}">
                <a16:creationId xmlns:a16="http://schemas.microsoft.com/office/drawing/2014/main" id="{452808CA-9637-029E-125F-8CBBB4D1D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59881"/>
            <a:ext cx="4420253" cy="832126"/>
          </a:xfrm>
          <a:prstGeom prst="rect">
            <a:avLst/>
          </a:prstGeom>
        </p:spPr>
      </p:pic>
    </p:spTree>
    <p:extLst>
      <p:ext uri="{BB962C8B-B14F-4D97-AF65-F5344CB8AC3E}">
        <p14:creationId xmlns:p14="http://schemas.microsoft.com/office/powerpoint/2010/main" val="41997898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74808-2067-5C58-4679-BF42DFD92E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641E11-2229-0BED-4454-B589BE00D407}"/>
              </a:ext>
            </a:extLst>
          </p:cNvPr>
          <p:cNvSpPr>
            <a:spLocks noGrp="1"/>
          </p:cNvSpPr>
          <p:nvPr>
            <p:ph type="title"/>
          </p:nvPr>
        </p:nvSpPr>
        <p:spPr>
          <a:xfrm>
            <a:off x="5723068" y="48126"/>
            <a:ext cx="6185647" cy="887789"/>
          </a:xfrm>
        </p:spPr>
        <p:txBody>
          <a:bodyPr anchor="ctr">
            <a:normAutofit/>
          </a:bodyPr>
          <a:lstStyle/>
          <a:p>
            <a:r>
              <a:rPr lang="en-US" sz="2400" dirty="0">
                <a:latin typeface="+mj-lt"/>
              </a:rPr>
              <a:t>Overview</a:t>
            </a:r>
          </a:p>
        </p:txBody>
      </p:sp>
      <p:sp>
        <p:nvSpPr>
          <p:cNvPr id="4" name="Text Placeholder">
            <a:extLst>
              <a:ext uri="{FF2B5EF4-FFF2-40B4-BE49-F238E27FC236}">
                <a16:creationId xmlns:a16="http://schemas.microsoft.com/office/drawing/2014/main" id="{76FE41E6-3E9F-A3BC-20BC-62C865E4200C}"/>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Con esto concluye el Módulo 4. Hemos abordado las mejores prácticas para cruzar cuerpos de agua, circular por carreteras, transportar cargas y remolcar, dar marcha atrás y estacionar, así como cargar y descargar un vehículo todoterreno (ATV). Algunas de estas mejores prácticas incluyen:</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Al cruzar un cuerpo de agua, deténgase y explore primero la ruta; luego, cruce a una velocidad lenta y constante.</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Si debe circular por carreteras, recuerde no superar las 20 mph y llevar los faros encendidos.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Al transportar cargas, intente distribuir el peso de manera uniforme en la medida de lo posible y nunca lleve pasajeros.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Utilice el camión o remolque más bajo disponible para cargar un ATV y asegúrese siempre de que el ATV esté bien amarrado.</a:t>
            </a:r>
            <a:endParaRPr lang="en-US" sz="1400" dirty="0">
              <a:latin typeface="+mn-lt"/>
            </a:endParaRPr>
          </a:p>
        </p:txBody>
      </p:sp>
      <p:pic>
        <p:nvPicPr>
          <p:cNvPr id="6" name="Picture 5">
            <a:extLst>
              <a:ext uri="{FF2B5EF4-FFF2-40B4-BE49-F238E27FC236}">
                <a16:creationId xmlns:a16="http://schemas.microsoft.com/office/drawing/2014/main" id="{D01DC5EF-77C4-E58C-5FC1-E8517DB0AAB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400" y="10026"/>
            <a:ext cx="5454222" cy="5858792"/>
          </a:xfrm>
          <a:prstGeom prst="rect">
            <a:avLst/>
          </a:prstGeom>
        </p:spPr>
      </p:pic>
      <p:sp>
        <p:nvSpPr>
          <p:cNvPr id="5" name="Course/Module Name" descr="Course name: Module name">
            <a:extLst>
              <a:ext uri="{FF2B5EF4-FFF2-40B4-BE49-F238E27FC236}">
                <a16:creationId xmlns:a16="http://schemas.microsoft.com/office/drawing/2014/main" id="{8A983801-29F0-D99E-77D4-7E4A36E9F8B6}"/>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tipos de terreno</a:t>
            </a:r>
            <a:endParaRPr lang="en-US" sz="2800" b="1" i="1" dirty="0">
              <a:solidFill>
                <a:schemeClr val="lt1"/>
              </a:solidFill>
              <a:latin typeface="Verdana"/>
              <a:ea typeface="Verdana"/>
              <a:cs typeface="Verdana"/>
              <a:sym typeface="Verdana"/>
            </a:endParaRPr>
          </a:p>
        </p:txBody>
      </p:sp>
      <p:pic>
        <p:nvPicPr>
          <p:cNvPr id="7" name="Picture 6" descr="Módulo 4">
            <a:extLst>
              <a:ext uri="{FF2B5EF4-FFF2-40B4-BE49-F238E27FC236}">
                <a16:creationId xmlns:a16="http://schemas.microsoft.com/office/drawing/2014/main" id="{49CE0BE4-9E8D-8FD6-3736-1B67A5F317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59881"/>
            <a:ext cx="4420253" cy="832126"/>
          </a:xfrm>
          <a:prstGeom prst="rect">
            <a:avLst/>
          </a:prstGeom>
        </p:spPr>
      </p:pic>
    </p:spTree>
    <p:extLst>
      <p:ext uri="{BB962C8B-B14F-4D97-AF65-F5344CB8AC3E}">
        <p14:creationId xmlns:p14="http://schemas.microsoft.com/office/powerpoint/2010/main" val="7223680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5B8D13CB-0972-712A-30F9-44F7B6457820}"/>
            </a:ext>
          </a:extLst>
        </p:cNvPr>
        <p:cNvGrpSpPr/>
        <p:nvPr/>
      </p:nvGrpSpPr>
      <p:grpSpPr>
        <a:xfrm>
          <a:off x="0" y="0"/>
          <a:ext cx="0" cy="0"/>
          <a:chOff x="0" y="0"/>
          <a:chExt cx="0" cy="0"/>
        </a:xfrm>
      </p:grpSpPr>
      <p:pic>
        <p:nvPicPr>
          <p:cNvPr id="89" name="slide background">
            <a:extLst>
              <a:ext uri="{FF2B5EF4-FFF2-40B4-BE49-F238E27FC236}">
                <a16:creationId xmlns:a16="http://schemas.microsoft.com/office/drawing/2014/main" id="{E354DABE-1262-3A0B-8F88-ABEFD1636663}"/>
              </a:ex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bkground color box">
            <a:extLst>
              <a:ext uri="{FF2B5EF4-FFF2-40B4-BE49-F238E27FC236}">
                <a16:creationId xmlns:a16="http://schemas.microsoft.com/office/drawing/2014/main" id="{75DDD88A-D8FB-3E3D-01BE-C52518C8A421}"/>
              </a:ex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365E5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Course Title" descr="COURSE TITLE">
            <a:extLst>
              <a:ext uri="{FF2B5EF4-FFF2-40B4-BE49-F238E27FC236}">
                <a16:creationId xmlns:a16="http://schemas.microsoft.com/office/drawing/2014/main" id="{F5CA9960-8F08-6E82-25C1-73CC7F7E866F}"/>
              </a:ext>
            </a:extLst>
          </p:cNvPr>
          <p:cNvSpPr txBox="1"/>
          <p:nvPr/>
        </p:nvSpPr>
        <p:spPr>
          <a:xfrm>
            <a:off x="-1" y="2799876"/>
            <a:ext cx="12192001" cy="584735"/>
          </a:xfrm>
          <a:prstGeom prst="rect">
            <a:avLst/>
          </a:prstGeom>
          <a:noFill/>
          <a:ln>
            <a:noFill/>
          </a:ln>
        </p:spPr>
        <p:txBody>
          <a:bodyPr spcFirstLastPara="1" wrap="square" lIns="91425" tIns="45700" rIns="91425" bIns="45700" anchor="t" anchorCtr="0">
            <a:spAutoFit/>
          </a:bodyPr>
          <a:lstStyle/>
          <a:p>
            <a:pPr lvl="0" algn="ctr">
              <a:buSzPts val="4000"/>
            </a:pPr>
            <a:r>
              <a:rPr lang="es-ES" sz="3200" b="1" dirty="0">
                <a:solidFill>
                  <a:schemeClr val="lt1"/>
                </a:solidFill>
                <a:latin typeface="Verdana"/>
                <a:ea typeface="Verdana"/>
                <a:cs typeface="Verdana"/>
                <a:sym typeface="Verdana"/>
              </a:rPr>
              <a:t>SEGURIDAD EN VEHÍCULOS TODOTERRENO - ATV </a:t>
            </a:r>
            <a:endParaRPr sz="3200" b="1" i="0" u="none" strike="noStrike" cap="none" dirty="0">
              <a:solidFill>
                <a:schemeClr val="lt1"/>
              </a:solidFill>
              <a:latin typeface="Verdana"/>
              <a:ea typeface="Verdana"/>
              <a:cs typeface="Verdana"/>
              <a:sym typeface="Verdana"/>
            </a:endParaRPr>
          </a:p>
        </p:txBody>
      </p:sp>
      <p:sp>
        <p:nvSpPr>
          <p:cNvPr id="94" name="Module number/name" descr="Module Number and Name">
            <a:extLst>
              <a:ext uri="{FF2B5EF4-FFF2-40B4-BE49-F238E27FC236}">
                <a16:creationId xmlns:a16="http://schemas.microsoft.com/office/drawing/2014/main" id="{1ABBD930-4594-FAE3-40F8-6960A99BE492}"/>
              </a:ext>
            </a:extLst>
          </p:cNvPr>
          <p:cNvSpPr txBox="1">
            <a:spLocks noGrp="1"/>
          </p:cNvSpPr>
          <p:nvPr>
            <p:ph type="title" idx="4294967295"/>
          </p:nvPr>
        </p:nvSpPr>
        <p:spPr>
          <a:xfrm>
            <a:off x="-22209" y="3569317"/>
            <a:ext cx="12214209"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s-ES" sz="3600" b="1" i="1" u="none" strike="noStrike" kern="0" cap="none" spc="0" normalizeH="0" baseline="0" noProof="0" dirty="0">
                <a:ln>
                  <a:noFill/>
                </a:ln>
                <a:solidFill>
                  <a:schemeClr val="lt1"/>
                </a:solidFill>
                <a:effectLst/>
                <a:uLnTx/>
                <a:uFillTx/>
                <a:latin typeface="Verdana"/>
                <a:ea typeface="Verdana"/>
                <a:cs typeface="Verdana"/>
                <a:sym typeface="Verdana"/>
              </a:rPr>
              <a:t>Módulo 5: Conducir con Seguridad</a:t>
            </a:r>
            <a:endParaRPr kumimoji="0" lang="es-ES" sz="1100" b="0" i="1"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 name="DCBS Logo" descr="Department of Consumer and Business Services Logo&#10;">
            <a:extLst>
              <a:ext uri="{FF2B5EF4-FFF2-40B4-BE49-F238E27FC236}">
                <a16:creationId xmlns:a16="http://schemas.microsoft.com/office/drawing/2014/main" id="{EEE53D1B-B5A1-B0DC-3E18-2B2E0A3A5976}"/>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OSHA logo">
            <a:extLst>
              <a:ext uri="{FF2B5EF4-FFF2-40B4-BE49-F238E27FC236}">
                <a16:creationId xmlns:a16="http://schemas.microsoft.com/office/drawing/2014/main" id="{F537BF4B-E9C7-B549-E9E8-4380C8EEB06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6964417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D5E61-47AF-3777-B005-BE776328A9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03C31-0BA8-A3CC-C665-EE3AE5C23C3B}"/>
              </a:ext>
            </a:extLst>
          </p:cNvPr>
          <p:cNvSpPr>
            <a:spLocks noGrp="1"/>
          </p:cNvSpPr>
          <p:nvPr>
            <p:ph type="title"/>
          </p:nvPr>
        </p:nvSpPr>
        <p:spPr>
          <a:xfrm>
            <a:off x="5723068" y="48126"/>
            <a:ext cx="6185647" cy="887789"/>
          </a:xfrm>
        </p:spPr>
        <p:txBody>
          <a:bodyPr anchor="ctr">
            <a:normAutofit/>
          </a:bodyPr>
          <a:lstStyle/>
          <a:p>
            <a:r>
              <a:rPr lang="en-US" sz="2400" dirty="0">
                <a:latin typeface="+mj-lt"/>
              </a:rPr>
              <a:t>Bienvenido al </a:t>
            </a:r>
            <a:r>
              <a:rPr lang="en-US" sz="2400" dirty="0" err="1">
                <a:latin typeface="+mj-lt"/>
              </a:rPr>
              <a:t>módulo</a:t>
            </a:r>
            <a:r>
              <a:rPr lang="en-US" sz="2400" dirty="0">
                <a:latin typeface="+mj-lt"/>
              </a:rPr>
              <a:t> 5</a:t>
            </a:r>
          </a:p>
        </p:txBody>
      </p:sp>
      <p:sp>
        <p:nvSpPr>
          <p:cNvPr id="4" name="Text Placeholder">
            <a:extLst>
              <a:ext uri="{FF2B5EF4-FFF2-40B4-BE49-F238E27FC236}">
                <a16:creationId xmlns:a16="http://schemas.microsoft.com/office/drawing/2014/main" id="{615C2280-D72C-A215-019A-0909FC30F4A9}"/>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En este módulo, abordaremos los siguientes temas: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Últimos recordatorios sobre seguridad en el uso de vehículos todoterreno (ATV).</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Vehículos utilitarios agrícolas.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Funciones de los empleados y los supervisores.</a:t>
            </a:r>
          </a:p>
          <a:p>
            <a:pPr marL="0" indent="0">
              <a:lnSpc>
                <a:spcPct val="150000"/>
              </a:lnSpc>
              <a:spcBef>
                <a:spcPts val="600"/>
              </a:spcBef>
              <a:spcAft>
                <a:spcPts val="600"/>
              </a:spcAft>
            </a:pPr>
            <a:endParaRPr lang="es-ES" sz="1400" dirty="0">
              <a:latin typeface="+mn-lt"/>
            </a:endParaRPr>
          </a:p>
          <a:p>
            <a:pPr marL="0" indent="0">
              <a:lnSpc>
                <a:spcPct val="150000"/>
              </a:lnSpc>
              <a:spcBef>
                <a:spcPts val="600"/>
              </a:spcBef>
              <a:spcAft>
                <a:spcPts val="600"/>
              </a:spcAft>
            </a:pPr>
            <a:r>
              <a:rPr lang="es-ES" sz="1400" dirty="0">
                <a:latin typeface="+mn-lt"/>
              </a:rPr>
              <a:t>Concluiremos el curso con un cuestionario para que obtengas tu certificado de finalización y te proporcionaremos recursos adicionales.</a:t>
            </a:r>
          </a:p>
        </p:txBody>
      </p:sp>
      <p:pic>
        <p:nvPicPr>
          <p:cNvPr id="7" name="Picture 6">
            <a:extLst>
              <a:ext uri="{FF2B5EF4-FFF2-40B4-BE49-F238E27FC236}">
                <a16:creationId xmlns:a16="http://schemas.microsoft.com/office/drawing/2014/main" id="{968CEE3C-765A-2DFB-F6F5-2542BD0E62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2700"/>
            <a:ext cx="5451998" cy="5856404"/>
          </a:xfrm>
          <a:prstGeom prst="rect">
            <a:avLst/>
          </a:prstGeom>
        </p:spPr>
      </p:pic>
      <p:sp>
        <p:nvSpPr>
          <p:cNvPr id="3" name="Course/Module Name" descr="Course name: Module name">
            <a:extLst>
              <a:ext uri="{FF2B5EF4-FFF2-40B4-BE49-F238E27FC236}">
                <a16:creationId xmlns:a16="http://schemas.microsoft.com/office/drawing/2014/main" id="{9003FB6E-0549-0152-C817-B2AD55D0A342}"/>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conducir con seguridad</a:t>
            </a:r>
            <a:endParaRPr lang="en-US" sz="2800" b="1" i="1" dirty="0">
              <a:solidFill>
                <a:schemeClr val="lt1"/>
              </a:solidFill>
              <a:latin typeface="Verdana"/>
              <a:ea typeface="Verdana"/>
              <a:cs typeface="Verdana"/>
              <a:sym typeface="Verdana"/>
            </a:endParaRPr>
          </a:p>
        </p:txBody>
      </p:sp>
      <p:pic>
        <p:nvPicPr>
          <p:cNvPr id="5" name="Picture 4" descr="Módulo 5">
            <a:extLst>
              <a:ext uri="{FF2B5EF4-FFF2-40B4-BE49-F238E27FC236}">
                <a16:creationId xmlns:a16="http://schemas.microsoft.com/office/drawing/2014/main" id="{1703BBD3-F001-8E0A-7603-514394F83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49605"/>
            <a:ext cx="4420253" cy="832125"/>
          </a:xfrm>
          <a:prstGeom prst="rect">
            <a:avLst/>
          </a:prstGeom>
        </p:spPr>
      </p:pic>
    </p:spTree>
    <p:extLst>
      <p:ext uri="{BB962C8B-B14F-4D97-AF65-F5344CB8AC3E}">
        <p14:creationId xmlns:p14="http://schemas.microsoft.com/office/powerpoint/2010/main" val="2918333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D7A24-7363-162E-ED12-B126EEA68E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278C7-9F80-1AB4-F2FD-FA50AA9767B7}"/>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Recordatorios</a:t>
            </a:r>
            <a:r>
              <a:rPr lang="en-US" sz="2400" dirty="0">
                <a:latin typeface="+mj-lt"/>
              </a:rPr>
              <a:t> de </a:t>
            </a:r>
            <a:r>
              <a:rPr lang="en-US" sz="2400" dirty="0" err="1">
                <a:latin typeface="+mj-lt"/>
              </a:rPr>
              <a:t>seguridad</a:t>
            </a:r>
            <a:endParaRPr lang="en-US" sz="2400" dirty="0">
              <a:latin typeface="+mj-lt"/>
            </a:endParaRPr>
          </a:p>
        </p:txBody>
      </p:sp>
      <p:sp>
        <p:nvSpPr>
          <p:cNvPr id="4" name="Text Placeholder">
            <a:extLst>
              <a:ext uri="{FF2B5EF4-FFF2-40B4-BE49-F238E27FC236}">
                <a16:creationId xmlns:a16="http://schemas.microsoft.com/office/drawing/2014/main" id="{5AD912BA-18EE-C5D0-DFF1-02686AD5DBEF}"/>
              </a:ext>
            </a:extLst>
          </p:cNvPr>
          <p:cNvSpPr>
            <a:spLocks noGrp="1"/>
          </p:cNvSpPr>
          <p:nvPr>
            <p:ph type="body" idx="2"/>
          </p:nvPr>
        </p:nvSpPr>
        <p:spPr>
          <a:xfrm>
            <a:off x="5540188" y="855530"/>
            <a:ext cx="6578124" cy="5038688"/>
          </a:xfrm>
        </p:spPr>
        <p:txBody>
          <a:bodyPr>
            <a:normAutofit/>
          </a:bodyPr>
          <a:lstStyle/>
          <a:p>
            <a:pPr marL="285750" indent="-285750">
              <a:lnSpc>
                <a:spcPct val="150000"/>
              </a:lnSpc>
              <a:spcBef>
                <a:spcPts val="600"/>
              </a:spcBef>
              <a:spcAft>
                <a:spcPts val="600"/>
              </a:spcAft>
              <a:buFont typeface="Arial" panose="020B0604020202020204" pitchFamily="34" charset="0"/>
              <a:buChar char="•"/>
            </a:pPr>
            <a:r>
              <a:rPr lang="es-ES" sz="1400" dirty="0">
                <a:latin typeface="+mn-lt"/>
              </a:rPr>
              <a:t>Recuerde, un conductor, un ATV. El asiento largo es para la conducción activa, no para transportar pasajeros. Al conducir un ATV, mantenga: </a:t>
            </a:r>
          </a:p>
          <a:p>
            <a:pPr marL="742950" lvl="1" indent="-285750">
              <a:lnSpc>
                <a:spcPct val="150000"/>
              </a:lnSpc>
              <a:spcBef>
                <a:spcPts val="600"/>
              </a:spcBef>
              <a:spcAft>
                <a:spcPts val="600"/>
              </a:spcAft>
              <a:buFont typeface="Arial" panose="020B0604020202020204" pitchFamily="34" charset="0"/>
              <a:buChar char="•"/>
            </a:pPr>
            <a:r>
              <a:rPr lang="es-ES" sz="1200" dirty="0">
                <a:latin typeface="+mn-lt"/>
              </a:rPr>
              <a:t>Los pies en los reposapiés </a:t>
            </a:r>
          </a:p>
          <a:p>
            <a:pPr marL="742950" lvl="1" indent="-285750">
              <a:lnSpc>
                <a:spcPct val="150000"/>
              </a:lnSpc>
              <a:spcBef>
                <a:spcPts val="600"/>
              </a:spcBef>
              <a:spcAft>
                <a:spcPts val="600"/>
              </a:spcAft>
              <a:buFont typeface="Arial" panose="020B0604020202020204" pitchFamily="34" charset="0"/>
              <a:buChar char="•"/>
            </a:pPr>
            <a:r>
              <a:rPr lang="es-ES" sz="1200" dirty="0">
                <a:latin typeface="+mn-lt"/>
              </a:rPr>
              <a:t>Mantenga las rodillas hacia el tanque de gas</a:t>
            </a:r>
          </a:p>
          <a:p>
            <a:pPr marL="742950" lvl="1" indent="-285750">
              <a:lnSpc>
                <a:spcPct val="150000"/>
              </a:lnSpc>
              <a:spcBef>
                <a:spcPts val="600"/>
              </a:spcBef>
              <a:spcAft>
                <a:spcPts val="600"/>
              </a:spcAft>
              <a:buFont typeface="Arial" panose="020B0604020202020204" pitchFamily="34" charset="0"/>
              <a:buChar char="•"/>
            </a:pPr>
            <a:r>
              <a:rPr lang="es-ES" sz="1200" dirty="0">
                <a:latin typeface="+mn-lt"/>
              </a:rPr>
              <a:t>Mantenga las manos en los manubrios y </a:t>
            </a:r>
          </a:p>
          <a:p>
            <a:pPr marL="742950" lvl="1" indent="-285750">
              <a:lnSpc>
                <a:spcPct val="150000"/>
              </a:lnSpc>
              <a:spcBef>
                <a:spcPts val="600"/>
              </a:spcBef>
              <a:spcAft>
                <a:spcPts val="600"/>
              </a:spcAft>
              <a:buFont typeface="Arial" panose="020B0604020202020204" pitchFamily="34" charset="0"/>
              <a:buChar char="•"/>
            </a:pPr>
            <a:r>
              <a:rPr lang="es-ES" sz="1200" dirty="0">
                <a:latin typeface="+mn-lt"/>
              </a:rPr>
              <a:t>Mantenga su atención en el sentido en el que conduce</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Viaje a una velocidad que sea razonable para el terreno en el que se encuentre, las condiciones meteorológicas, y su nivel de experiencia.</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Mire hacia adelante por si hay laderas, desniveles, agujeros, barandas y obstáculos como ramas, alambres y cercas. Siempre es una buena idea caminar por el terreno primero. </a:t>
            </a:r>
          </a:p>
          <a:p>
            <a:pPr marL="0" indent="0">
              <a:lnSpc>
                <a:spcPct val="150000"/>
              </a:lnSpc>
              <a:spcBef>
                <a:spcPts val="600"/>
              </a:spcBef>
              <a:spcAft>
                <a:spcPts val="600"/>
              </a:spcAft>
            </a:pPr>
            <a:r>
              <a:rPr lang="es-ES" sz="1200" dirty="0">
                <a:latin typeface="+mn-lt"/>
              </a:rPr>
              <a:t>(La lista continúa en la siguiente diapositiva)</a:t>
            </a:r>
            <a:endParaRPr lang="en-US" sz="1200" dirty="0">
              <a:latin typeface="+mn-lt"/>
            </a:endParaRPr>
          </a:p>
        </p:txBody>
      </p:sp>
      <p:pic>
        <p:nvPicPr>
          <p:cNvPr id="6" name="Picture 5">
            <a:extLst>
              <a:ext uri="{FF2B5EF4-FFF2-40B4-BE49-F238E27FC236}">
                <a16:creationId xmlns:a16="http://schemas.microsoft.com/office/drawing/2014/main" id="{24AB9E91-9164-AB61-A3A7-3565AE5B86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9715"/>
            <a:ext cx="5461675" cy="5866799"/>
          </a:xfrm>
          <a:prstGeom prst="rect">
            <a:avLst/>
          </a:prstGeom>
        </p:spPr>
      </p:pic>
      <p:sp>
        <p:nvSpPr>
          <p:cNvPr id="3" name="Course/Module Name" descr="Course name: Module name">
            <a:extLst>
              <a:ext uri="{FF2B5EF4-FFF2-40B4-BE49-F238E27FC236}">
                <a16:creationId xmlns:a16="http://schemas.microsoft.com/office/drawing/2014/main" id="{D31D13EE-BD93-0268-5E10-978448F75296}"/>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conducir con seguridad</a:t>
            </a:r>
            <a:endParaRPr lang="en-US" sz="2800" b="1" i="1" dirty="0">
              <a:solidFill>
                <a:schemeClr val="lt1"/>
              </a:solidFill>
              <a:latin typeface="Verdana"/>
              <a:ea typeface="Verdana"/>
              <a:cs typeface="Verdana"/>
              <a:sym typeface="Verdana"/>
            </a:endParaRPr>
          </a:p>
        </p:txBody>
      </p:sp>
      <p:pic>
        <p:nvPicPr>
          <p:cNvPr id="7" name="Picture 6" descr="Módulo 5">
            <a:extLst>
              <a:ext uri="{FF2B5EF4-FFF2-40B4-BE49-F238E27FC236}">
                <a16:creationId xmlns:a16="http://schemas.microsoft.com/office/drawing/2014/main" id="{369CDACB-66D3-880E-2565-E71E909D22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49605"/>
            <a:ext cx="4420253" cy="832125"/>
          </a:xfrm>
          <a:prstGeom prst="rect">
            <a:avLst/>
          </a:prstGeom>
        </p:spPr>
      </p:pic>
    </p:spTree>
    <p:extLst>
      <p:ext uri="{BB962C8B-B14F-4D97-AF65-F5344CB8AC3E}">
        <p14:creationId xmlns:p14="http://schemas.microsoft.com/office/powerpoint/2010/main" val="41930506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7C82D-C8AD-81E0-54B3-2DBDBA3555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37272-BE66-1BC9-77EE-E2044547C141}"/>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Recordatorios</a:t>
            </a:r>
            <a:r>
              <a:rPr lang="en-US" sz="2400" dirty="0">
                <a:latin typeface="+mj-lt"/>
              </a:rPr>
              <a:t> de </a:t>
            </a:r>
            <a:r>
              <a:rPr lang="en-US" sz="2400" dirty="0" err="1">
                <a:latin typeface="+mj-lt"/>
              </a:rPr>
              <a:t>seguridad</a:t>
            </a:r>
            <a:r>
              <a:rPr lang="en-US" sz="2400" dirty="0">
                <a:latin typeface="+mj-lt"/>
              </a:rPr>
              <a:t> (</a:t>
            </a:r>
            <a:r>
              <a:rPr lang="en-US" sz="2400" dirty="0" err="1">
                <a:latin typeface="+mj-lt"/>
              </a:rPr>
              <a:t>continúa</a:t>
            </a:r>
            <a:r>
              <a:rPr lang="en-US" sz="2400" dirty="0">
                <a:latin typeface="+mj-lt"/>
              </a:rPr>
              <a:t>)</a:t>
            </a:r>
          </a:p>
        </p:txBody>
      </p:sp>
      <p:sp>
        <p:nvSpPr>
          <p:cNvPr id="4" name="Text Placeholder">
            <a:extLst>
              <a:ext uri="{FF2B5EF4-FFF2-40B4-BE49-F238E27FC236}">
                <a16:creationId xmlns:a16="http://schemas.microsoft.com/office/drawing/2014/main" id="{441210A2-7429-CB11-CDD3-D4AF7F371248}"/>
              </a:ext>
            </a:extLst>
          </p:cNvPr>
          <p:cNvSpPr>
            <a:spLocks noGrp="1"/>
          </p:cNvSpPr>
          <p:nvPr>
            <p:ph type="body" idx="2"/>
          </p:nvPr>
        </p:nvSpPr>
        <p:spPr>
          <a:xfrm>
            <a:off x="5540188" y="991201"/>
            <a:ext cx="6517528" cy="4903017"/>
          </a:xfrm>
        </p:spPr>
        <p:txBody>
          <a:bodyPr>
            <a:normAutofit lnSpcReduction="10000"/>
          </a:bodyPr>
          <a:lstStyle/>
          <a:p>
            <a:pPr marL="285750" indent="-285750">
              <a:lnSpc>
                <a:spcPct val="150000"/>
              </a:lnSpc>
              <a:spcBef>
                <a:spcPts val="600"/>
              </a:spcBef>
              <a:spcAft>
                <a:spcPts val="600"/>
              </a:spcAft>
              <a:buFont typeface="Arial" panose="020B0604020202020204" pitchFamily="34" charset="0"/>
              <a:buChar char="•"/>
            </a:pPr>
            <a:r>
              <a:rPr lang="es-ES" sz="1400" dirty="0">
                <a:latin typeface="+mn-lt"/>
              </a:rPr>
              <a:t>Permítase tiempo suficiente para girar y detenerse.</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Nunca bombee el embrague del ATV. Esto puede causar que el ATV se jale y se voltee hacia atrás.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Si necesita parar rápidamente, tal como en una emergencia, centre su peso y aplique los frenos delanteros y traseros.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Siempre conduzca a velocidades razonables y use precaución extra, especialmente durante mal tiempo y horas más oscuras.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Y por último, siempre déjeles saber a otros dónde va a estar trabajando y repórtese regularmente.</a:t>
            </a:r>
          </a:p>
          <a:p>
            <a:pPr marL="0" indent="0">
              <a:lnSpc>
                <a:spcPct val="150000"/>
              </a:lnSpc>
              <a:spcBef>
                <a:spcPts val="600"/>
              </a:spcBef>
              <a:spcAft>
                <a:spcPts val="600"/>
              </a:spcAft>
            </a:pPr>
            <a:endParaRPr lang="es-ES" sz="1400" dirty="0">
              <a:latin typeface="+mn-lt"/>
            </a:endParaRPr>
          </a:p>
          <a:p>
            <a:pPr marL="0" indent="0">
              <a:lnSpc>
                <a:spcPct val="150000"/>
              </a:lnSpc>
              <a:spcBef>
                <a:spcPts val="600"/>
              </a:spcBef>
              <a:spcAft>
                <a:spcPts val="600"/>
              </a:spcAft>
            </a:pPr>
            <a:r>
              <a:rPr lang="es-ES" sz="1400" dirty="0">
                <a:latin typeface="+mn-lt"/>
              </a:rPr>
              <a:t>Operar un ATV con seguridad es una opción que cada conductor tiene que tomar. Elija conducir seguro, usted vale la pena.</a:t>
            </a:r>
            <a:endParaRPr lang="en-US" sz="1400" dirty="0">
              <a:latin typeface="+mn-lt"/>
            </a:endParaRPr>
          </a:p>
        </p:txBody>
      </p:sp>
      <p:pic>
        <p:nvPicPr>
          <p:cNvPr id="7" name="Picture 6">
            <a:extLst>
              <a:ext uri="{FF2B5EF4-FFF2-40B4-BE49-F238E27FC236}">
                <a16:creationId xmlns:a16="http://schemas.microsoft.com/office/drawing/2014/main" id="{877A4CEB-4B0A-C52E-6939-E4EC4696B8F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35115"/>
            <a:ext cx="5405904" cy="5806890"/>
          </a:xfrm>
          <a:prstGeom prst="rect">
            <a:avLst/>
          </a:prstGeom>
        </p:spPr>
      </p:pic>
      <p:sp>
        <p:nvSpPr>
          <p:cNvPr id="3" name="Course/Module Name" descr="Course name: Module name">
            <a:extLst>
              <a:ext uri="{FF2B5EF4-FFF2-40B4-BE49-F238E27FC236}">
                <a16:creationId xmlns:a16="http://schemas.microsoft.com/office/drawing/2014/main" id="{EA590F8C-54BA-EC4F-43D1-33E8320AF555}"/>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conducir con seguridad</a:t>
            </a:r>
            <a:endParaRPr lang="en-US" sz="2800" b="1" i="1" dirty="0">
              <a:solidFill>
                <a:schemeClr val="lt1"/>
              </a:solidFill>
              <a:latin typeface="Verdana"/>
              <a:ea typeface="Verdana"/>
              <a:cs typeface="Verdana"/>
              <a:sym typeface="Verdana"/>
            </a:endParaRPr>
          </a:p>
        </p:txBody>
      </p:sp>
      <p:pic>
        <p:nvPicPr>
          <p:cNvPr id="6" name="Picture 5" descr="Módulo 5">
            <a:extLst>
              <a:ext uri="{FF2B5EF4-FFF2-40B4-BE49-F238E27FC236}">
                <a16:creationId xmlns:a16="http://schemas.microsoft.com/office/drawing/2014/main" id="{67506DCA-1C52-E289-6509-93C2713E5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49605"/>
            <a:ext cx="4420253" cy="832125"/>
          </a:xfrm>
          <a:prstGeom prst="rect">
            <a:avLst/>
          </a:prstGeom>
        </p:spPr>
      </p:pic>
    </p:spTree>
    <p:extLst>
      <p:ext uri="{BB962C8B-B14F-4D97-AF65-F5344CB8AC3E}">
        <p14:creationId xmlns:p14="http://schemas.microsoft.com/office/powerpoint/2010/main" val="7277940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83D1F-5599-2580-0E58-D1D97B5483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F74466-AE84-7C69-04E6-1D2E76119034}"/>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Vehículos</a:t>
            </a:r>
            <a:r>
              <a:rPr lang="en-US" sz="2400" dirty="0">
                <a:latin typeface="+mj-lt"/>
              </a:rPr>
              <a:t> </a:t>
            </a:r>
            <a:r>
              <a:rPr lang="en-US" sz="2400" dirty="0" err="1">
                <a:latin typeface="+mj-lt"/>
              </a:rPr>
              <a:t>utilitarios</a:t>
            </a:r>
            <a:r>
              <a:rPr lang="en-US" sz="2400" dirty="0">
                <a:latin typeface="+mj-lt"/>
              </a:rPr>
              <a:t> </a:t>
            </a:r>
            <a:r>
              <a:rPr lang="en-US" sz="2400" dirty="0" err="1">
                <a:latin typeface="+mj-lt"/>
              </a:rPr>
              <a:t>agrícolas</a:t>
            </a:r>
            <a:endParaRPr lang="en-US" sz="2400" dirty="0">
              <a:latin typeface="+mj-lt"/>
            </a:endParaRPr>
          </a:p>
        </p:txBody>
      </p:sp>
      <p:sp>
        <p:nvSpPr>
          <p:cNvPr id="4" name="Text Placeholder">
            <a:extLst>
              <a:ext uri="{FF2B5EF4-FFF2-40B4-BE49-F238E27FC236}">
                <a16:creationId xmlns:a16="http://schemas.microsoft.com/office/drawing/2014/main" id="{F87712F4-022C-206A-D9EC-96CA4BF43610}"/>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Los vehículos utilitarios agrícolas también conocidos como vehículos de lado a lado, son entre un ATV y un carro de golf. Ofrecen más versatilidad que un ATV, ya que pueden transportar más de un pasajero y cargas más grandes y pesadas. También tienen un enganche para remolcar y una opción para agregar una sombrilla.</a:t>
            </a:r>
          </a:p>
          <a:p>
            <a:pPr marL="0" indent="0">
              <a:lnSpc>
                <a:spcPct val="150000"/>
              </a:lnSpc>
              <a:spcBef>
                <a:spcPts val="600"/>
              </a:spcBef>
              <a:spcAft>
                <a:spcPts val="600"/>
              </a:spcAft>
            </a:pPr>
            <a:r>
              <a:rPr lang="es-ES" sz="1400" dirty="0">
                <a:latin typeface="+mn-lt"/>
              </a:rPr>
              <a:t>Los vehículos utilitarios agrícolas se pueden utilizar para la siega, arado, acarrear hasta una tonelada de materiales, vaciado, y remolque de pulverizadores, fertilizantes y equipamiento.</a:t>
            </a:r>
            <a:endParaRPr lang="en-US" sz="1400" dirty="0">
              <a:latin typeface="+mn-lt"/>
            </a:endParaRPr>
          </a:p>
        </p:txBody>
      </p:sp>
      <p:pic>
        <p:nvPicPr>
          <p:cNvPr id="6" name="Picture 5">
            <a:extLst>
              <a:ext uri="{FF2B5EF4-FFF2-40B4-BE49-F238E27FC236}">
                <a16:creationId xmlns:a16="http://schemas.microsoft.com/office/drawing/2014/main" id="{914BB7F3-BC73-9A58-2708-F9FF61DB603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684" y="22726"/>
            <a:ext cx="5419314" cy="5821295"/>
          </a:xfrm>
          <a:prstGeom prst="rect">
            <a:avLst/>
          </a:prstGeom>
        </p:spPr>
      </p:pic>
      <p:sp>
        <p:nvSpPr>
          <p:cNvPr id="3" name="Course/Module Name" descr="Course name: Module name">
            <a:extLst>
              <a:ext uri="{FF2B5EF4-FFF2-40B4-BE49-F238E27FC236}">
                <a16:creationId xmlns:a16="http://schemas.microsoft.com/office/drawing/2014/main" id="{E26851CD-5AB2-B3D1-9074-B8B3DBB424E0}"/>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conducir con seguridad</a:t>
            </a:r>
            <a:endParaRPr lang="en-US" sz="2800" b="1" i="1" dirty="0">
              <a:solidFill>
                <a:schemeClr val="lt1"/>
              </a:solidFill>
              <a:latin typeface="Verdana"/>
              <a:ea typeface="Verdana"/>
              <a:cs typeface="Verdana"/>
              <a:sym typeface="Verdana"/>
            </a:endParaRPr>
          </a:p>
        </p:txBody>
      </p:sp>
      <p:pic>
        <p:nvPicPr>
          <p:cNvPr id="7" name="Picture 6" descr="Módulo 5">
            <a:extLst>
              <a:ext uri="{FF2B5EF4-FFF2-40B4-BE49-F238E27FC236}">
                <a16:creationId xmlns:a16="http://schemas.microsoft.com/office/drawing/2014/main" id="{50155DE4-1CED-2934-6BEF-F9A44EEE1B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49605"/>
            <a:ext cx="4420253" cy="832125"/>
          </a:xfrm>
          <a:prstGeom prst="rect">
            <a:avLst/>
          </a:prstGeom>
        </p:spPr>
      </p:pic>
    </p:spTree>
    <p:extLst>
      <p:ext uri="{BB962C8B-B14F-4D97-AF65-F5344CB8AC3E}">
        <p14:creationId xmlns:p14="http://schemas.microsoft.com/office/powerpoint/2010/main" val="2471531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3C5CE-2CFF-24D9-98C0-51622AD9FF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F7B540-BCC2-F9D7-77A2-3D1BB3F78829}"/>
              </a:ext>
            </a:extLst>
          </p:cNvPr>
          <p:cNvSpPr>
            <a:spLocks noGrp="1"/>
          </p:cNvSpPr>
          <p:nvPr>
            <p:ph type="title"/>
          </p:nvPr>
        </p:nvSpPr>
        <p:spPr>
          <a:xfrm>
            <a:off x="5723068" y="48126"/>
            <a:ext cx="6185647" cy="887789"/>
          </a:xfrm>
        </p:spPr>
        <p:txBody>
          <a:bodyPr anchor="ctr">
            <a:normAutofit/>
          </a:bodyPr>
          <a:lstStyle/>
          <a:p>
            <a:r>
              <a:rPr lang="en-US" sz="2400" dirty="0">
                <a:latin typeface="+mj-lt"/>
              </a:rPr>
              <a:t>Un conductor </a:t>
            </a:r>
            <a:r>
              <a:rPr lang="en-US" sz="2400" dirty="0" err="1">
                <a:latin typeface="+mj-lt"/>
              </a:rPr>
              <a:t>seguro</a:t>
            </a:r>
            <a:endParaRPr lang="en-US" sz="2400" dirty="0">
              <a:latin typeface="+mj-lt"/>
            </a:endParaRPr>
          </a:p>
        </p:txBody>
      </p:sp>
      <p:sp>
        <p:nvSpPr>
          <p:cNvPr id="4" name="Text Placeholder">
            <a:extLst>
              <a:ext uri="{FF2B5EF4-FFF2-40B4-BE49-F238E27FC236}">
                <a16:creationId xmlns:a16="http://schemas.microsoft.com/office/drawing/2014/main" id="{F69EBD55-1D21-19F1-464A-5A79A7FE0176}"/>
              </a:ext>
            </a:extLst>
          </p:cNvPr>
          <p:cNvSpPr>
            <a:spLocks noGrp="1"/>
          </p:cNvSpPr>
          <p:nvPr>
            <p:ph type="body" idx="2"/>
          </p:nvPr>
        </p:nvSpPr>
        <p:spPr>
          <a:xfrm>
            <a:off x="5540188" y="991201"/>
            <a:ext cx="6517528" cy="4929451"/>
          </a:xfrm>
        </p:spPr>
        <p:txBody>
          <a:bodyPr>
            <a:normAutofit fontScale="92500" lnSpcReduction="20000"/>
          </a:bodyPr>
          <a:lstStyle/>
          <a:p>
            <a:pPr marL="0" indent="0">
              <a:lnSpc>
                <a:spcPct val="150000"/>
              </a:lnSpc>
              <a:spcAft>
                <a:spcPts val="600"/>
              </a:spcAft>
            </a:pPr>
            <a:r>
              <a:rPr lang="es-ES" sz="1400" dirty="0">
                <a:latin typeface="+mn-lt"/>
              </a:rPr>
              <a:t>Nuestro conductor tiene todo el equipo y ropa apropiados. </a:t>
            </a:r>
          </a:p>
          <a:p>
            <a:pPr marL="285750" indent="-285750">
              <a:lnSpc>
                <a:spcPct val="150000"/>
              </a:lnSpc>
              <a:spcAft>
                <a:spcPts val="600"/>
              </a:spcAft>
              <a:buFont typeface="Arial" panose="020B0604020202020204" pitchFamily="34" charset="0"/>
              <a:buChar char="•"/>
            </a:pPr>
            <a:r>
              <a:rPr lang="es-ES" sz="1400" dirty="0">
                <a:latin typeface="+mn-lt"/>
              </a:rPr>
              <a:t>En la parte superior del cuerpo tiene una camisa de manga larga para proteger sus brazos de las ramas. Las mangas largas también le ayudan a estar menos deshidratado.</a:t>
            </a:r>
          </a:p>
          <a:p>
            <a:pPr marL="285750" indent="-285750">
              <a:lnSpc>
                <a:spcPct val="150000"/>
              </a:lnSpc>
              <a:spcAft>
                <a:spcPts val="600"/>
              </a:spcAft>
              <a:buFont typeface="Arial" panose="020B0604020202020204" pitchFamily="34" charset="0"/>
              <a:buChar char="•"/>
            </a:pPr>
            <a:r>
              <a:rPr lang="es-ES" sz="1400" dirty="0">
                <a:latin typeface="+mn-lt"/>
              </a:rPr>
              <a:t>Él tiene guantes en sus manos para protegerlas de las ramas, pero también del frío que causa perder la flexibilidad y del sudor que causa perder el agarre. </a:t>
            </a:r>
          </a:p>
          <a:p>
            <a:pPr marL="285750" indent="-285750">
              <a:lnSpc>
                <a:spcPct val="150000"/>
              </a:lnSpc>
              <a:spcAft>
                <a:spcPts val="600"/>
              </a:spcAft>
              <a:buFont typeface="Arial" panose="020B0604020202020204" pitchFamily="34" charset="0"/>
              <a:buChar char="•"/>
            </a:pPr>
            <a:r>
              <a:rPr lang="es-ES" sz="1400" dirty="0">
                <a:latin typeface="+mn-lt"/>
              </a:rPr>
              <a:t>En la parte inferior de su cuerpo tiene pantalones pesados para proteger sus piernas de las ramas. También tiene botas de suela gruesa para proteger sus tobillos y pies.</a:t>
            </a:r>
          </a:p>
          <a:p>
            <a:pPr marL="285750" indent="-285750">
              <a:lnSpc>
                <a:spcPct val="150000"/>
              </a:lnSpc>
              <a:spcAft>
                <a:spcPts val="600"/>
              </a:spcAft>
              <a:buFont typeface="Arial" panose="020B0604020202020204" pitchFamily="34" charset="0"/>
              <a:buChar char="•"/>
            </a:pPr>
            <a:r>
              <a:rPr lang="es-ES" sz="1400" dirty="0">
                <a:latin typeface="+mn-lt"/>
              </a:rPr>
              <a:t>En la cabeza lleva gafas de seguridad para proteger sus ojos de insectos, suciedad o los escombros que el viento podría alzar. Y, lo más importante de todo, él está usando un casco aprobado por el Departamento de Transportación (DOT por sus siglas en inglés). Su casco está en buenas condiciones y su correa de la barbilla está segura.</a:t>
            </a:r>
            <a:endParaRPr lang="en-US" sz="1400" dirty="0">
              <a:latin typeface="+mn-lt"/>
            </a:endParaRPr>
          </a:p>
        </p:txBody>
      </p:sp>
      <p:pic>
        <p:nvPicPr>
          <p:cNvPr id="7" name="Picture 6">
            <a:extLst>
              <a:ext uri="{FF2B5EF4-FFF2-40B4-BE49-F238E27FC236}">
                <a16:creationId xmlns:a16="http://schemas.microsoft.com/office/drawing/2014/main" id="{724E2F9B-AF26-1626-230A-DB600B59CAA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2415"/>
            <a:ext cx="5452003" cy="5856409"/>
          </a:xfrm>
          <a:prstGeom prst="rect">
            <a:avLst/>
          </a:prstGeom>
        </p:spPr>
      </p:pic>
      <p:sp>
        <p:nvSpPr>
          <p:cNvPr id="5" name="Course/Module Name" descr="Course name: Module name">
            <a:extLst>
              <a:ext uri="{FF2B5EF4-FFF2-40B4-BE49-F238E27FC236}">
                <a16:creationId xmlns:a16="http://schemas.microsoft.com/office/drawing/2014/main" id="{F116BD12-CCAC-C84C-7815-B49EDC13C297}"/>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introducción</a:t>
            </a:r>
            <a:endParaRPr lang="en-US" sz="2800" b="1" i="1" dirty="0">
              <a:solidFill>
                <a:schemeClr val="lt1"/>
              </a:solidFill>
              <a:latin typeface="Verdana"/>
              <a:ea typeface="Verdana"/>
              <a:cs typeface="Verdana"/>
              <a:sym typeface="Verdana"/>
            </a:endParaRPr>
          </a:p>
        </p:txBody>
      </p:sp>
      <p:pic>
        <p:nvPicPr>
          <p:cNvPr id="6" name="Picture 5" descr="Módulo 1&#10;">
            <a:extLst>
              <a:ext uri="{FF2B5EF4-FFF2-40B4-BE49-F238E27FC236}">
                <a16:creationId xmlns:a16="http://schemas.microsoft.com/office/drawing/2014/main" id="{8F0DCB50-0D3C-0DA6-2F79-7D25618D75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4309" y="5958153"/>
            <a:ext cx="4420261" cy="832127"/>
          </a:xfrm>
          <a:prstGeom prst="rect">
            <a:avLst/>
          </a:prstGeom>
        </p:spPr>
      </p:pic>
    </p:spTree>
    <p:extLst>
      <p:ext uri="{BB962C8B-B14F-4D97-AF65-F5344CB8AC3E}">
        <p14:creationId xmlns:p14="http://schemas.microsoft.com/office/powerpoint/2010/main" val="27716524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28BD4-E01B-519B-4828-7D0C1031E8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849203-CFA0-682F-C84D-59DC4B6596BC}"/>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Vehículos</a:t>
            </a:r>
            <a:r>
              <a:rPr lang="en-US" sz="2400" dirty="0">
                <a:latin typeface="+mj-lt"/>
              </a:rPr>
              <a:t> </a:t>
            </a:r>
            <a:r>
              <a:rPr lang="en-US" sz="2400" dirty="0" err="1">
                <a:latin typeface="+mj-lt"/>
              </a:rPr>
              <a:t>utilitarios</a:t>
            </a:r>
            <a:r>
              <a:rPr lang="en-US" sz="2400" dirty="0">
                <a:latin typeface="+mj-lt"/>
              </a:rPr>
              <a:t> </a:t>
            </a:r>
            <a:r>
              <a:rPr lang="en-US" sz="2400" dirty="0" err="1">
                <a:latin typeface="+mj-lt"/>
              </a:rPr>
              <a:t>agrícolas</a:t>
            </a:r>
            <a:r>
              <a:rPr lang="en-US" sz="2400" dirty="0">
                <a:latin typeface="+mj-lt"/>
              </a:rPr>
              <a:t> (</a:t>
            </a:r>
            <a:r>
              <a:rPr lang="en-US" sz="2400" dirty="0" err="1">
                <a:latin typeface="+mj-lt"/>
              </a:rPr>
              <a:t>continúa</a:t>
            </a:r>
            <a:r>
              <a:rPr lang="en-US" sz="2400" dirty="0">
                <a:latin typeface="+mj-lt"/>
              </a:rPr>
              <a:t>)</a:t>
            </a:r>
          </a:p>
        </p:txBody>
      </p:sp>
      <p:sp>
        <p:nvSpPr>
          <p:cNvPr id="4" name="Text Placeholder">
            <a:extLst>
              <a:ext uri="{FF2B5EF4-FFF2-40B4-BE49-F238E27FC236}">
                <a16:creationId xmlns:a16="http://schemas.microsoft.com/office/drawing/2014/main" id="{707A6E91-31A0-36C6-A6A0-BF3B2E9ABA30}"/>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Pero aún más importante, los vehículos utilitarios agrícolas son más seguros que los vehículos todo terreno. Según la Federación de Consumidores de Estados Unidos, el número de muertes relacionadas con el uso de cuatrimotos es considerablemente mayor que el de los vehículos utilitarios. En un período de 10 años, de 2015 a 2024, sus datos revelaron lo siguiente:</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4.007 muertes relacionadas con cuatrimotos. </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347 muertes relacionadas con vehículos utilitarios.</a:t>
            </a:r>
          </a:p>
          <a:p>
            <a:pPr marL="0" indent="0">
              <a:lnSpc>
                <a:spcPct val="150000"/>
              </a:lnSpc>
              <a:spcBef>
                <a:spcPts val="600"/>
              </a:spcBef>
              <a:spcAft>
                <a:spcPts val="600"/>
              </a:spcAft>
            </a:pPr>
            <a:endParaRPr lang="es-ES" sz="1400" dirty="0">
              <a:latin typeface="+mn-lt"/>
            </a:endParaRPr>
          </a:p>
          <a:p>
            <a:pPr marL="0" indent="0">
              <a:lnSpc>
                <a:spcPct val="150000"/>
              </a:lnSpc>
              <a:spcBef>
                <a:spcPts val="600"/>
              </a:spcBef>
              <a:spcAft>
                <a:spcPts val="600"/>
              </a:spcAft>
            </a:pPr>
            <a:r>
              <a:rPr lang="es-ES" sz="1400" dirty="0">
                <a:latin typeface="+mn-lt"/>
              </a:rPr>
              <a:t>Aunque puede haber muchos factores para eso, los vehículos utilitarios agrícolas tienen dos características importantes de seguridad que los ATV carecen, los cinturones de seguridad y las barras antivuelco.</a:t>
            </a:r>
            <a:endParaRPr lang="en-US" sz="1400" dirty="0">
              <a:latin typeface="+mn-lt"/>
            </a:endParaRPr>
          </a:p>
        </p:txBody>
      </p:sp>
      <p:pic>
        <p:nvPicPr>
          <p:cNvPr id="7" name="Picture 6">
            <a:extLst>
              <a:ext uri="{FF2B5EF4-FFF2-40B4-BE49-F238E27FC236}">
                <a16:creationId xmlns:a16="http://schemas.microsoft.com/office/drawing/2014/main" id="{15D057AE-9EB5-EC47-3F43-9653BF6AF38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68" y="35115"/>
            <a:ext cx="5397836" cy="5798224"/>
          </a:xfrm>
          <a:prstGeom prst="rect">
            <a:avLst/>
          </a:prstGeom>
        </p:spPr>
      </p:pic>
      <p:sp>
        <p:nvSpPr>
          <p:cNvPr id="3" name="Course/Module Name" descr="Course name: Module name">
            <a:extLst>
              <a:ext uri="{FF2B5EF4-FFF2-40B4-BE49-F238E27FC236}">
                <a16:creationId xmlns:a16="http://schemas.microsoft.com/office/drawing/2014/main" id="{5730CFEB-06A1-F610-54F0-09E85680CB95}"/>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conducir con seguridad</a:t>
            </a:r>
            <a:endParaRPr lang="en-US" sz="2800" b="1" i="1" dirty="0">
              <a:solidFill>
                <a:schemeClr val="lt1"/>
              </a:solidFill>
              <a:latin typeface="Verdana"/>
              <a:ea typeface="Verdana"/>
              <a:cs typeface="Verdana"/>
              <a:sym typeface="Verdana"/>
            </a:endParaRPr>
          </a:p>
        </p:txBody>
      </p:sp>
      <p:pic>
        <p:nvPicPr>
          <p:cNvPr id="6" name="Picture 5" descr="Módulo 5">
            <a:extLst>
              <a:ext uri="{FF2B5EF4-FFF2-40B4-BE49-F238E27FC236}">
                <a16:creationId xmlns:a16="http://schemas.microsoft.com/office/drawing/2014/main" id="{CB054838-9350-3D41-1323-CEAB3A033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49605"/>
            <a:ext cx="4420253" cy="832125"/>
          </a:xfrm>
          <a:prstGeom prst="rect">
            <a:avLst/>
          </a:prstGeom>
        </p:spPr>
      </p:pic>
    </p:spTree>
    <p:extLst>
      <p:ext uri="{BB962C8B-B14F-4D97-AF65-F5344CB8AC3E}">
        <p14:creationId xmlns:p14="http://schemas.microsoft.com/office/powerpoint/2010/main" val="17281226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B1265-5C2F-C03F-5697-0085DB4399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F2CCF-6348-ED51-334D-5A90816CCC75}"/>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Función</a:t>
            </a:r>
            <a:r>
              <a:rPr lang="en-US" sz="2400" dirty="0">
                <a:latin typeface="+mj-lt"/>
              </a:rPr>
              <a:t> del </a:t>
            </a:r>
            <a:r>
              <a:rPr lang="en-US" sz="2400" dirty="0" err="1">
                <a:latin typeface="+mj-lt"/>
              </a:rPr>
              <a:t>empleado</a:t>
            </a:r>
            <a:endParaRPr lang="en-US" sz="2400" dirty="0">
              <a:latin typeface="+mj-lt"/>
            </a:endParaRPr>
          </a:p>
        </p:txBody>
      </p:sp>
      <p:sp>
        <p:nvSpPr>
          <p:cNvPr id="4" name="Text Placeholder">
            <a:extLst>
              <a:ext uri="{FF2B5EF4-FFF2-40B4-BE49-F238E27FC236}">
                <a16:creationId xmlns:a16="http://schemas.microsoft.com/office/drawing/2014/main" id="{CE68DB9E-E615-772A-69DF-5FF027941836}"/>
              </a:ext>
            </a:extLst>
          </p:cNvPr>
          <p:cNvSpPr>
            <a:spLocks noGrp="1"/>
          </p:cNvSpPr>
          <p:nvPr>
            <p:ph type="body" idx="2"/>
          </p:nvPr>
        </p:nvSpPr>
        <p:spPr>
          <a:xfrm>
            <a:off x="5540188" y="991201"/>
            <a:ext cx="6517528" cy="4903017"/>
          </a:xfrm>
        </p:spPr>
        <p:txBody>
          <a:bodyPr>
            <a:normAutofit/>
          </a:bodyPr>
          <a:lstStyle/>
          <a:p>
            <a:pPr marL="0" indent="0">
              <a:lnSpc>
                <a:spcPct val="150000"/>
              </a:lnSpc>
              <a:spcBef>
                <a:spcPts val="600"/>
              </a:spcBef>
              <a:spcAft>
                <a:spcPts val="600"/>
              </a:spcAft>
            </a:pPr>
            <a:r>
              <a:rPr lang="es-ES" sz="1400" dirty="0">
                <a:latin typeface="+mn-lt"/>
              </a:rPr>
              <a:t>Como empleado es su responsabilidad seguir las reglas de su supervisor para el uso de un ATV, incluyendo medidas de seguridad y métodos óptimos.</a:t>
            </a:r>
          </a:p>
          <a:p>
            <a:pPr marL="0" indent="0">
              <a:lnSpc>
                <a:spcPct val="150000"/>
              </a:lnSpc>
              <a:spcBef>
                <a:spcPts val="600"/>
              </a:spcBef>
              <a:spcAft>
                <a:spcPts val="600"/>
              </a:spcAft>
            </a:pPr>
            <a:r>
              <a:rPr lang="es-ES" sz="1400" dirty="0">
                <a:latin typeface="+mn-lt"/>
              </a:rPr>
              <a:t>Como empleado, también depende de sus compañeros de trabajo para hacer lo mismo. Si usted ve a un compañero de trabajo conduciendo un ATV de manera insegura, tome un momento para advertirles. Luego pídales que hagan lo mismo por usted.</a:t>
            </a:r>
          </a:p>
        </p:txBody>
      </p:sp>
      <p:pic>
        <p:nvPicPr>
          <p:cNvPr id="6" name="Picture 5">
            <a:extLst>
              <a:ext uri="{FF2B5EF4-FFF2-40B4-BE49-F238E27FC236}">
                <a16:creationId xmlns:a16="http://schemas.microsoft.com/office/drawing/2014/main" id="{FA9AC3BF-08A0-BEAD-21D9-1274131392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984" y="22415"/>
            <a:ext cx="5428316" cy="5823509"/>
          </a:xfrm>
          <a:prstGeom prst="rect">
            <a:avLst/>
          </a:prstGeom>
        </p:spPr>
      </p:pic>
      <p:sp>
        <p:nvSpPr>
          <p:cNvPr id="3" name="Course/Module Name" descr="Course name: Module name">
            <a:extLst>
              <a:ext uri="{FF2B5EF4-FFF2-40B4-BE49-F238E27FC236}">
                <a16:creationId xmlns:a16="http://schemas.microsoft.com/office/drawing/2014/main" id="{923E1B0C-7F30-404F-DBDD-B5FB7046A830}"/>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conducir con seguridad</a:t>
            </a:r>
            <a:endParaRPr lang="en-US" sz="2800" b="1" i="1" dirty="0">
              <a:solidFill>
                <a:schemeClr val="lt1"/>
              </a:solidFill>
              <a:latin typeface="Verdana"/>
              <a:ea typeface="Verdana"/>
              <a:cs typeface="Verdana"/>
              <a:sym typeface="Verdana"/>
            </a:endParaRPr>
          </a:p>
        </p:txBody>
      </p:sp>
      <p:pic>
        <p:nvPicPr>
          <p:cNvPr id="7" name="Picture 6" descr="Módulo 5">
            <a:extLst>
              <a:ext uri="{FF2B5EF4-FFF2-40B4-BE49-F238E27FC236}">
                <a16:creationId xmlns:a16="http://schemas.microsoft.com/office/drawing/2014/main" id="{E635B793-670C-A4E3-0D19-F184C039D9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49605"/>
            <a:ext cx="4420253" cy="832125"/>
          </a:xfrm>
          <a:prstGeom prst="rect">
            <a:avLst/>
          </a:prstGeom>
        </p:spPr>
      </p:pic>
    </p:spTree>
    <p:extLst>
      <p:ext uri="{BB962C8B-B14F-4D97-AF65-F5344CB8AC3E}">
        <p14:creationId xmlns:p14="http://schemas.microsoft.com/office/powerpoint/2010/main" val="4863121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B222B-3A9C-6858-403F-5ED18721C4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5B1EA4-BF52-5BEB-7D0D-4CEB87042F8E}"/>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Funciones</a:t>
            </a:r>
            <a:r>
              <a:rPr lang="en-US" sz="2400" dirty="0">
                <a:latin typeface="+mj-lt"/>
              </a:rPr>
              <a:t> del supervisor</a:t>
            </a:r>
          </a:p>
        </p:txBody>
      </p:sp>
      <p:sp>
        <p:nvSpPr>
          <p:cNvPr id="4" name="Text Placeholder">
            <a:extLst>
              <a:ext uri="{FF2B5EF4-FFF2-40B4-BE49-F238E27FC236}">
                <a16:creationId xmlns:a16="http://schemas.microsoft.com/office/drawing/2014/main" id="{ABB52162-4AFB-630D-F561-16EF068FC28A}"/>
              </a:ext>
            </a:extLst>
          </p:cNvPr>
          <p:cNvSpPr>
            <a:spLocks noGrp="1"/>
          </p:cNvSpPr>
          <p:nvPr>
            <p:ph type="body" idx="2"/>
          </p:nvPr>
        </p:nvSpPr>
        <p:spPr>
          <a:xfrm>
            <a:off x="5540188" y="991201"/>
            <a:ext cx="6517528" cy="4903017"/>
          </a:xfrm>
        </p:spPr>
        <p:txBody>
          <a:bodyPr>
            <a:normAutofit fontScale="92500"/>
          </a:bodyPr>
          <a:lstStyle/>
          <a:p>
            <a:pPr marL="0" indent="0">
              <a:lnSpc>
                <a:spcPct val="150000"/>
              </a:lnSpc>
              <a:spcBef>
                <a:spcPts val="600"/>
              </a:spcBef>
              <a:spcAft>
                <a:spcPts val="600"/>
              </a:spcAft>
            </a:pPr>
            <a:r>
              <a:rPr lang="es-ES" sz="1400" dirty="0">
                <a:latin typeface="+mn-lt"/>
              </a:rPr>
              <a:t>Como supervisor, hay varias cosas que usted puede hacer para asegurar la seguridad de sus empleados.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Requiera el entrenamiento y supervise las sesiones de práctica de un empleado.</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Asegúrese de que el kit de herramientas del fabricante y todos los suministros de emergencia estén en cada ATV. </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Requiera que sus empleados usen equipo de protección personal adecuado.</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Establezca un programa de mantenimiento y asegúrese de que los vehículos todo terreno estén mantenidos y funcionando adecuadamente.</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Conozca y asegúrese de que sus empleados también sepan acerca de los límites de peso del ATV para remolque y acarreo.</a:t>
            </a:r>
          </a:p>
          <a:p>
            <a:pPr marL="0" indent="0">
              <a:lnSpc>
                <a:spcPct val="150000"/>
              </a:lnSpc>
              <a:spcBef>
                <a:spcPts val="600"/>
              </a:spcBef>
              <a:spcAft>
                <a:spcPts val="600"/>
              </a:spcAft>
            </a:pPr>
            <a:endParaRPr lang="es-ES" sz="1400" dirty="0">
              <a:latin typeface="+mn-lt"/>
            </a:endParaRPr>
          </a:p>
          <a:p>
            <a:pPr marL="0" indent="0">
              <a:lnSpc>
                <a:spcPct val="150000"/>
              </a:lnSpc>
              <a:spcBef>
                <a:spcPts val="600"/>
              </a:spcBef>
              <a:spcAft>
                <a:spcPts val="600"/>
              </a:spcAft>
            </a:pPr>
            <a:r>
              <a:rPr lang="es-ES" sz="1400" dirty="0">
                <a:latin typeface="+mn-lt"/>
              </a:rPr>
              <a:t>(La lista continúa en la siguiente diapositiva.)</a:t>
            </a:r>
            <a:endParaRPr lang="en-US" sz="1400" dirty="0">
              <a:latin typeface="+mn-lt"/>
            </a:endParaRPr>
          </a:p>
        </p:txBody>
      </p:sp>
      <p:pic>
        <p:nvPicPr>
          <p:cNvPr id="7" name="Picture 6">
            <a:extLst>
              <a:ext uri="{FF2B5EF4-FFF2-40B4-BE49-F238E27FC236}">
                <a16:creationId xmlns:a16="http://schemas.microsoft.com/office/drawing/2014/main" id="{B0BE16F2-0C06-2333-8F7A-55B5E667144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9715"/>
            <a:ext cx="5405904" cy="5806890"/>
          </a:xfrm>
          <a:prstGeom prst="rect">
            <a:avLst/>
          </a:prstGeom>
        </p:spPr>
      </p:pic>
      <p:sp>
        <p:nvSpPr>
          <p:cNvPr id="3" name="Course/Module Name" descr="Course name: Module name">
            <a:extLst>
              <a:ext uri="{FF2B5EF4-FFF2-40B4-BE49-F238E27FC236}">
                <a16:creationId xmlns:a16="http://schemas.microsoft.com/office/drawing/2014/main" id="{B80B46D7-35F8-BCCC-DA9A-217F76F49712}"/>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conducir con seguridad</a:t>
            </a:r>
            <a:endParaRPr lang="en-US" sz="2800" b="1" i="1" dirty="0">
              <a:solidFill>
                <a:schemeClr val="lt1"/>
              </a:solidFill>
              <a:latin typeface="Verdana"/>
              <a:ea typeface="Verdana"/>
              <a:cs typeface="Verdana"/>
              <a:sym typeface="Verdana"/>
            </a:endParaRPr>
          </a:p>
        </p:txBody>
      </p:sp>
      <p:pic>
        <p:nvPicPr>
          <p:cNvPr id="6" name="Picture 5" descr="Módulo 5">
            <a:extLst>
              <a:ext uri="{FF2B5EF4-FFF2-40B4-BE49-F238E27FC236}">
                <a16:creationId xmlns:a16="http://schemas.microsoft.com/office/drawing/2014/main" id="{BBE5468A-F6BC-E838-070E-4B9958034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49605"/>
            <a:ext cx="4420253" cy="832125"/>
          </a:xfrm>
          <a:prstGeom prst="rect">
            <a:avLst/>
          </a:prstGeom>
        </p:spPr>
      </p:pic>
    </p:spTree>
    <p:extLst>
      <p:ext uri="{BB962C8B-B14F-4D97-AF65-F5344CB8AC3E}">
        <p14:creationId xmlns:p14="http://schemas.microsoft.com/office/powerpoint/2010/main" val="5994515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0BF0D-2E78-8CF2-5CE6-588D7C7DFF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3E6700-6B9D-1A2C-C665-B1DE1D610B5B}"/>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Funciones</a:t>
            </a:r>
            <a:r>
              <a:rPr lang="en-US" sz="2400" dirty="0">
                <a:latin typeface="+mj-lt"/>
              </a:rPr>
              <a:t> del supervisor (continua)</a:t>
            </a:r>
          </a:p>
        </p:txBody>
      </p:sp>
      <p:sp>
        <p:nvSpPr>
          <p:cNvPr id="4" name="Text Placeholder">
            <a:extLst>
              <a:ext uri="{FF2B5EF4-FFF2-40B4-BE49-F238E27FC236}">
                <a16:creationId xmlns:a16="http://schemas.microsoft.com/office/drawing/2014/main" id="{2AC7C04D-07D2-5651-A007-DFEFDF80291D}"/>
              </a:ext>
            </a:extLst>
          </p:cNvPr>
          <p:cNvSpPr>
            <a:spLocks noGrp="1"/>
          </p:cNvSpPr>
          <p:nvPr>
            <p:ph type="body" idx="2"/>
          </p:nvPr>
        </p:nvSpPr>
        <p:spPr>
          <a:xfrm>
            <a:off x="5540188" y="991201"/>
            <a:ext cx="6517528" cy="4903017"/>
          </a:xfrm>
        </p:spPr>
        <p:txBody>
          <a:bodyPr>
            <a:normAutofit/>
          </a:bodyPr>
          <a:lstStyle/>
          <a:p>
            <a:pPr marL="285750" indent="-285750">
              <a:lnSpc>
                <a:spcPct val="150000"/>
              </a:lnSpc>
              <a:spcBef>
                <a:spcPts val="600"/>
              </a:spcBef>
              <a:spcAft>
                <a:spcPts val="600"/>
              </a:spcAft>
              <a:buFont typeface="Arial" panose="020B0604020202020204" pitchFamily="34" charset="0"/>
              <a:buChar char="•"/>
            </a:pPr>
            <a:r>
              <a:rPr lang="es-ES" sz="1400" dirty="0">
                <a:latin typeface="+mn-lt"/>
              </a:rPr>
              <a:t>Establezca medidas óptimas para asegurar y </a:t>
            </a:r>
            <a:r>
              <a:rPr lang="es-ES" sz="1400" dirty="0" err="1">
                <a:latin typeface="+mn-lt"/>
              </a:rPr>
              <a:t>dustribuir</a:t>
            </a:r>
            <a:r>
              <a:rPr lang="es-ES" sz="1400" dirty="0">
                <a:latin typeface="+mn-lt"/>
              </a:rPr>
              <a:t> cargas.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Mantenga a sus empleados informados de peligros tales como zanjas, cercas y cruces de carreteras en su sitio y asegúrese de que sepan dónde los vehículos todo terreno no están permitidos.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Requiera velocidades de conducción seguras.</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Nunca permita pasajeros.</a:t>
            </a:r>
          </a:p>
          <a:p>
            <a:pPr marL="285750" indent="-285750">
              <a:lnSpc>
                <a:spcPct val="150000"/>
              </a:lnSpc>
              <a:spcBef>
                <a:spcPts val="600"/>
              </a:spcBef>
              <a:spcAft>
                <a:spcPts val="600"/>
              </a:spcAft>
              <a:buFont typeface="Arial" panose="020B0604020202020204" pitchFamily="34" charset="0"/>
              <a:buChar char="•"/>
            </a:pPr>
            <a:endParaRPr lang="es-ES" sz="1400" dirty="0">
              <a:latin typeface="+mn-lt"/>
            </a:endParaRPr>
          </a:p>
          <a:p>
            <a:pPr marL="0" indent="0">
              <a:lnSpc>
                <a:spcPct val="150000"/>
              </a:lnSpc>
              <a:spcBef>
                <a:spcPts val="600"/>
              </a:spcBef>
              <a:spcAft>
                <a:spcPts val="600"/>
              </a:spcAft>
            </a:pPr>
            <a:r>
              <a:rPr lang="es-ES" sz="1400" dirty="0">
                <a:latin typeface="+mn-lt"/>
              </a:rPr>
              <a:t>En lo que respecta a la seguridad en el uso de los vehículos todoterreno (ATV), cumplir con tu función como supervisor (o empleado) es tan importante como conducir un ATV de forma segura, y es igualmente importante para reducir las lesiones y las muertes relacionadas con los ATV.</a:t>
            </a:r>
            <a:endParaRPr lang="en-US" sz="1400" dirty="0">
              <a:latin typeface="+mn-lt"/>
            </a:endParaRPr>
          </a:p>
        </p:txBody>
      </p:sp>
      <p:pic>
        <p:nvPicPr>
          <p:cNvPr id="6" name="Picture 5">
            <a:extLst>
              <a:ext uri="{FF2B5EF4-FFF2-40B4-BE49-F238E27FC236}">
                <a16:creationId xmlns:a16="http://schemas.microsoft.com/office/drawing/2014/main" id="{43C42000-9ACC-DB76-DC99-9955FD7281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2726"/>
            <a:ext cx="5405904" cy="5806890"/>
          </a:xfrm>
          <a:prstGeom prst="rect">
            <a:avLst/>
          </a:prstGeom>
        </p:spPr>
      </p:pic>
      <p:sp>
        <p:nvSpPr>
          <p:cNvPr id="3" name="Course/Module Name" descr="Course name: Module name">
            <a:extLst>
              <a:ext uri="{FF2B5EF4-FFF2-40B4-BE49-F238E27FC236}">
                <a16:creationId xmlns:a16="http://schemas.microsoft.com/office/drawing/2014/main" id="{2A40FF00-3A49-EF00-0AED-7C6A2EDADC73}"/>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conducir con seguridad</a:t>
            </a:r>
            <a:endParaRPr lang="en-US" sz="2800" b="1" i="1" dirty="0">
              <a:solidFill>
                <a:schemeClr val="lt1"/>
              </a:solidFill>
              <a:latin typeface="Verdana"/>
              <a:ea typeface="Verdana"/>
              <a:cs typeface="Verdana"/>
              <a:sym typeface="Verdana"/>
            </a:endParaRPr>
          </a:p>
        </p:txBody>
      </p:sp>
      <p:pic>
        <p:nvPicPr>
          <p:cNvPr id="7" name="Picture 6" descr="Módulo 5">
            <a:extLst>
              <a:ext uri="{FF2B5EF4-FFF2-40B4-BE49-F238E27FC236}">
                <a16:creationId xmlns:a16="http://schemas.microsoft.com/office/drawing/2014/main" id="{DE3238D3-E140-DD60-CB13-6855AA53C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49605"/>
            <a:ext cx="4420253" cy="832125"/>
          </a:xfrm>
          <a:prstGeom prst="rect">
            <a:avLst/>
          </a:prstGeom>
        </p:spPr>
      </p:pic>
    </p:spTree>
    <p:extLst>
      <p:ext uri="{BB962C8B-B14F-4D97-AF65-F5344CB8AC3E}">
        <p14:creationId xmlns:p14="http://schemas.microsoft.com/office/powerpoint/2010/main" val="27502473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0ABFC-B587-3CAE-80BD-12529B0172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B1A2B1-53D5-9593-FC69-9969156EA440}"/>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Resumen</a:t>
            </a:r>
            <a:r>
              <a:rPr lang="en-US" sz="2400" dirty="0">
                <a:latin typeface="+mj-lt"/>
              </a:rPr>
              <a:t> del </a:t>
            </a:r>
            <a:r>
              <a:rPr lang="en-US" sz="2400" dirty="0" err="1">
                <a:latin typeface="+mj-lt"/>
              </a:rPr>
              <a:t>curso</a:t>
            </a:r>
            <a:endParaRPr lang="en-US" sz="2400" dirty="0">
              <a:latin typeface="+mj-lt"/>
            </a:endParaRPr>
          </a:p>
        </p:txBody>
      </p:sp>
      <p:sp>
        <p:nvSpPr>
          <p:cNvPr id="4" name="Text Placeholder">
            <a:extLst>
              <a:ext uri="{FF2B5EF4-FFF2-40B4-BE49-F238E27FC236}">
                <a16:creationId xmlns:a16="http://schemas.microsoft.com/office/drawing/2014/main" id="{2FE97A3A-3980-6155-7BA8-2D4212D33FEE}"/>
              </a:ext>
            </a:extLst>
          </p:cNvPr>
          <p:cNvSpPr>
            <a:spLocks noGrp="1"/>
          </p:cNvSpPr>
          <p:nvPr>
            <p:ph type="body" idx="2"/>
          </p:nvPr>
        </p:nvSpPr>
        <p:spPr>
          <a:xfrm>
            <a:off x="5540188" y="991201"/>
            <a:ext cx="6517528" cy="4903017"/>
          </a:xfrm>
        </p:spPr>
        <p:txBody>
          <a:bodyPr>
            <a:normAutofit fontScale="92500" lnSpcReduction="20000"/>
          </a:bodyPr>
          <a:lstStyle/>
          <a:p>
            <a:pPr marL="0" indent="0">
              <a:lnSpc>
                <a:spcPct val="150000"/>
              </a:lnSpc>
              <a:spcBef>
                <a:spcPts val="600"/>
              </a:spcBef>
              <a:spcAft>
                <a:spcPts val="600"/>
              </a:spcAft>
            </a:pPr>
            <a:r>
              <a:rPr lang="es-ES" sz="1400" dirty="0">
                <a:latin typeface="+mn-lt"/>
              </a:rPr>
              <a:t>En lo que respecta a la seguridad en los vehículos todoterreno (ATV), este curso te ha mostrado muchas formas de protegerte de situaciones potencialmente peligrosas. Entre ellas se incluyen:</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Usar el equipo de protección personal adecuado</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Realizar una inspección previa a la conducción del ATV</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Familiarizarse con el panel de instrumentos del ATV</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Comprender el centro de gravedad y cómo el peso, las pendientes y las curvas pueden afectarlo</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Conocer el terreno por el que se conduce</a:t>
            </a:r>
          </a:p>
          <a:p>
            <a:pPr marL="285750" indent="-285750">
              <a:lnSpc>
                <a:spcPct val="150000"/>
              </a:lnSpc>
              <a:spcBef>
                <a:spcPts val="600"/>
              </a:spcBef>
              <a:spcAft>
                <a:spcPts val="600"/>
              </a:spcAft>
              <a:buFont typeface="Arial" panose="020B0604020202020204" pitchFamily="34" charset="0"/>
              <a:buChar char="•"/>
            </a:pPr>
            <a:r>
              <a:rPr lang="es-ES" sz="1400" dirty="0">
                <a:latin typeface="+mn-lt"/>
              </a:rPr>
              <a:t>Practicar una conducción activa</a:t>
            </a:r>
          </a:p>
          <a:p>
            <a:pPr marL="0" indent="0">
              <a:lnSpc>
                <a:spcPct val="150000"/>
              </a:lnSpc>
              <a:spcBef>
                <a:spcPts val="600"/>
              </a:spcBef>
              <a:spcAft>
                <a:spcPts val="600"/>
              </a:spcAft>
            </a:pPr>
            <a:endParaRPr lang="es-ES" sz="1400" dirty="0">
              <a:latin typeface="+mn-lt"/>
            </a:endParaRPr>
          </a:p>
          <a:p>
            <a:pPr marL="0" indent="0">
              <a:lnSpc>
                <a:spcPct val="150000"/>
              </a:lnSpc>
              <a:spcBef>
                <a:spcPts val="600"/>
              </a:spcBef>
              <a:spcAft>
                <a:spcPts val="600"/>
              </a:spcAft>
            </a:pPr>
            <a:r>
              <a:rPr lang="es-ES" sz="1400" dirty="0">
                <a:latin typeface="+mn-lt"/>
              </a:rPr>
              <a:t>Recuerde: conducir un ATV de manera segura es una decisión que cada conductor debe tomar. Elija conducir con seguridad: usted lo vale.</a:t>
            </a:r>
            <a:endParaRPr lang="en-US" sz="1400" dirty="0">
              <a:latin typeface="+mn-lt"/>
            </a:endParaRPr>
          </a:p>
        </p:txBody>
      </p:sp>
      <p:pic>
        <p:nvPicPr>
          <p:cNvPr id="7" name="Picture 6">
            <a:extLst>
              <a:ext uri="{FF2B5EF4-FFF2-40B4-BE49-F238E27FC236}">
                <a16:creationId xmlns:a16="http://schemas.microsoft.com/office/drawing/2014/main" id="{724DE638-51B0-6D06-4795-22BCE45A1A8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984" y="10026"/>
            <a:ext cx="5466045" cy="5871492"/>
          </a:xfrm>
          <a:prstGeom prst="rect">
            <a:avLst/>
          </a:prstGeom>
        </p:spPr>
      </p:pic>
      <p:sp>
        <p:nvSpPr>
          <p:cNvPr id="3" name="Course/Module Name" descr="Course name: Module name">
            <a:extLst>
              <a:ext uri="{FF2B5EF4-FFF2-40B4-BE49-F238E27FC236}">
                <a16:creationId xmlns:a16="http://schemas.microsoft.com/office/drawing/2014/main" id="{CDF26C0F-C60B-8953-FA1D-AAFCF6452293}"/>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conducir con seguridad</a:t>
            </a:r>
            <a:endParaRPr lang="en-US" sz="2800" b="1" i="1" dirty="0">
              <a:solidFill>
                <a:schemeClr val="lt1"/>
              </a:solidFill>
              <a:latin typeface="Verdana"/>
              <a:ea typeface="Verdana"/>
              <a:cs typeface="Verdana"/>
              <a:sym typeface="Verdana"/>
            </a:endParaRPr>
          </a:p>
        </p:txBody>
      </p:sp>
      <p:pic>
        <p:nvPicPr>
          <p:cNvPr id="6" name="Picture 5" descr="Módulo 5">
            <a:extLst>
              <a:ext uri="{FF2B5EF4-FFF2-40B4-BE49-F238E27FC236}">
                <a16:creationId xmlns:a16="http://schemas.microsoft.com/office/drawing/2014/main" id="{C08B8FD1-8BAA-AD62-E612-D43B80CB4D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49605"/>
            <a:ext cx="4420253" cy="832125"/>
          </a:xfrm>
          <a:prstGeom prst="rect">
            <a:avLst/>
          </a:prstGeom>
        </p:spPr>
      </p:pic>
    </p:spTree>
    <p:extLst>
      <p:ext uri="{BB962C8B-B14F-4D97-AF65-F5344CB8AC3E}">
        <p14:creationId xmlns:p14="http://schemas.microsoft.com/office/powerpoint/2010/main" val="31985834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2" name="Title 1" descr="Slide title">
            <a:extLst>
              <a:ext uri="{FF2B5EF4-FFF2-40B4-BE49-F238E27FC236}">
                <a16:creationId xmlns:a16="http://schemas.microsoft.com/office/drawing/2014/main" id="{5537C472-0388-4652-B76D-E519A2A2FDAE}"/>
              </a:ext>
            </a:extLst>
          </p:cNvPr>
          <p:cNvSpPr>
            <a:spLocks noGrp="1"/>
          </p:cNvSpPr>
          <p:nvPr>
            <p:ph type="title"/>
          </p:nvPr>
        </p:nvSpPr>
        <p:spPr>
          <a:xfrm>
            <a:off x="-1" y="1"/>
            <a:ext cx="12191999" cy="1365326"/>
          </a:xfrm>
          <a:solidFill>
            <a:srgbClr val="365E5C"/>
          </a:solidFill>
        </p:spPr>
        <p:txBody>
          <a:bodyPr>
            <a:normAutofit/>
          </a:bodyPr>
          <a:lstStyle/>
          <a:p>
            <a:r>
              <a:rPr lang="en-US" sz="2400" dirty="0">
                <a:solidFill>
                  <a:schemeClr val="bg1"/>
                </a:solidFill>
                <a:latin typeface="+mj-lt"/>
              </a:rPr>
              <a:t>	</a:t>
            </a:r>
            <a:r>
              <a:rPr lang="en-US" sz="2400" b="1" dirty="0" err="1">
                <a:solidFill>
                  <a:schemeClr val="bg1"/>
                </a:solidFill>
                <a:latin typeface="+mj-lt"/>
              </a:rPr>
              <a:t>Cuestionario</a:t>
            </a:r>
            <a:endParaRPr lang="en-US" sz="2400" b="1" dirty="0">
              <a:solidFill>
                <a:schemeClr val="bg1"/>
              </a:solidFill>
              <a:latin typeface="+mj-lt"/>
            </a:endParaRPr>
          </a:p>
        </p:txBody>
      </p:sp>
      <p:sp>
        <p:nvSpPr>
          <p:cNvPr id="3" name="Question block 1" descr="Text box">
            <a:extLst>
              <a:ext uri="{FF2B5EF4-FFF2-40B4-BE49-F238E27FC236}">
                <a16:creationId xmlns:a16="http://schemas.microsoft.com/office/drawing/2014/main" id="{F17DA021-A583-42A9-894B-2516AAAAA6A6}"/>
              </a:ext>
            </a:extLst>
          </p:cNvPr>
          <p:cNvSpPr>
            <a:spLocks noGrp="1"/>
          </p:cNvSpPr>
          <p:nvPr>
            <p:ph type="body" idx="1"/>
          </p:nvPr>
        </p:nvSpPr>
        <p:spPr>
          <a:xfrm>
            <a:off x="838200" y="1825625"/>
            <a:ext cx="5015753" cy="3897312"/>
          </a:xfrm>
        </p:spPr>
        <p:txBody>
          <a:bodyPr>
            <a:normAutofit/>
          </a:bodyPr>
          <a:lstStyle/>
          <a:p>
            <a:pPr marL="114300" indent="0">
              <a:lnSpc>
                <a:spcPct val="150000"/>
              </a:lnSpc>
              <a:buNone/>
            </a:pPr>
            <a:r>
              <a:rPr lang="en-US" sz="1400" dirty="0" err="1">
                <a:latin typeface="+mn-lt"/>
              </a:rPr>
              <a:t>Pregunta</a:t>
            </a:r>
            <a:r>
              <a:rPr lang="en-US" sz="1400" dirty="0">
                <a:latin typeface="+mn-lt"/>
              </a:rPr>
              <a:t> 1: </a:t>
            </a:r>
            <a:r>
              <a:rPr lang="es-ES" sz="1400" dirty="0">
                <a:latin typeface="+mn-lt"/>
              </a:rPr>
              <a:t>En cuanto al entrenamiento, te recomendamos que </a:t>
            </a:r>
            <a:r>
              <a:rPr lang="en-US" sz="1400" dirty="0">
                <a:latin typeface="+mn-lt"/>
              </a:rPr>
              <a:t>you:  </a:t>
            </a:r>
          </a:p>
          <a:p>
            <a:pPr marL="114300" indent="0">
              <a:lnSpc>
                <a:spcPct val="150000"/>
              </a:lnSpc>
              <a:buNone/>
            </a:pPr>
            <a:endParaRPr lang="en-US" sz="1400" dirty="0">
              <a:latin typeface="+mn-lt"/>
            </a:endParaRPr>
          </a:p>
          <a:p>
            <a:pPr marL="628650" indent="-514350">
              <a:lnSpc>
                <a:spcPct val="150000"/>
              </a:lnSpc>
              <a:buAutoNum type="alphaUcPeriod"/>
            </a:pPr>
            <a:r>
              <a:rPr lang="es-ES" sz="1400" dirty="0">
                <a:latin typeface="+mn-lt"/>
              </a:rPr>
              <a:t>Busques la orientación de un entrenador certificado</a:t>
            </a:r>
          </a:p>
          <a:p>
            <a:pPr marL="628650" indent="-514350">
              <a:lnSpc>
                <a:spcPct val="150000"/>
              </a:lnSpc>
              <a:buAutoNum type="alphaUcPeriod"/>
            </a:pPr>
            <a:r>
              <a:rPr lang="es-ES" sz="1400" dirty="0">
                <a:latin typeface="+mn-lt"/>
              </a:rPr>
              <a:t>Te entrenes para todo tipo de condiciones</a:t>
            </a:r>
            <a:endParaRPr lang="en-US" sz="1400" dirty="0">
              <a:latin typeface="+mn-lt"/>
            </a:endParaRPr>
          </a:p>
          <a:p>
            <a:pPr marL="628650" indent="-514350">
              <a:lnSpc>
                <a:spcPct val="150000"/>
              </a:lnSpc>
              <a:buAutoNum type="alphaUcPeriod"/>
            </a:pPr>
            <a:r>
              <a:rPr lang="en-US" sz="1400" dirty="0" err="1">
                <a:latin typeface="+mn-lt"/>
              </a:rPr>
              <a:t>Practiques</a:t>
            </a:r>
            <a:r>
              <a:rPr lang="en-US" sz="1400" dirty="0">
                <a:latin typeface="+mn-lt"/>
              </a:rPr>
              <a:t> con </a:t>
            </a:r>
            <a:r>
              <a:rPr lang="en-US" sz="1400" dirty="0" err="1">
                <a:latin typeface="+mn-lt"/>
              </a:rPr>
              <a:t>frecuencia</a:t>
            </a:r>
            <a:r>
              <a:rPr lang="en-US" sz="1400" dirty="0">
                <a:latin typeface="+mn-lt"/>
              </a:rPr>
              <a:t> </a:t>
            </a:r>
          </a:p>
          <a:p>
            <a:pPr marL="628650" indent="-514350">
              <a:lnSpc>
                <a:spcPct val="150000"/>
              </a:lnSpc>
              <a:buAutoNum type="alphaUcPeriod"/>
            </a:pPr>
            <a:r>
              <a:rPr lang="en-US" sz="1400" dirty="0" err="1">
                <a:latin typeface="+mn-lt"/>
              </a:rPr>
              <a:t>Todas</a:t>
            </a:r>
            <a:r>
              <a:rPr lang="en-US" sz="1400" dirty="0">
                <a:latin typeface="+mn-lt"/>
              </a:rPr>
              <a:t> las </a:t>
            </a:r>
            <a:r>
              <a:rPr lang="en-US" sz="1400" dirty="0" err="1">
                <a:latin typeface="+mn-lt"/>
              </a:rPr>
              <a:t>anteriores</a:t>
            </a:r>
            <a:endParaRPr lang="en-US" sz="2000" dirty="0"/>
          </a:p>
        </p:txBody>
      </p:sp>
      <p:sp>
        <p:nvSpPr>
          <p:cNvPr id="4" name="Question block 2" descr="Text box">
            <a:extLst>
              <a:ext uri="{FF2B5EF4-FFF2-40B4-BE49-F238E27FC236}">
                <a16:creationId xmlns:a16="http://schemas.microsoft.com/office/drawing/2014/main" id="{AFAB957F-5BA0-4C43-9BC9-D1D34539CCF5}"/>
              </a:ext>
            </a:extLst>
          </p:cNvPr>
          <p:cNvSpPr>
            <a:spLocks noGrp="1"/>
          </p:cNvSpPr>
          <p:nvPr>
            <p:ph type="body" idx="2"/>
          </p:nvPr>
        </p:nvSpPr>
        <p:spPr>
          <a:xfrm>
            <a:off x="6172200" y="1825625"/>
            <a:ext cx="5015753" cy="3897312"/>
          </a:xfrm>
        </p:spPr>
        <p:txBody>
          <a:bodyPr>
            <a:normAutofit/>
          </a:bodyPr>
          <a:lstStyle/>
          <a:p>
            <a:pPr marL="114300" indent="0">
              <a:lnSpc>
                <a:spcPct val="150000"/>
              </a:lnSpc>
              <a:buNone/>
            </a:pPr>
            <a:r>
              <a:rPr lang="en-US" sz="1400" dirty="0" err="1">
                <a:latin typeface="+mn-lt"/>
              </a:rPr>
              <a:t>Pregunta</a:t>
            </a:r>
            <a:r>
              <a:rPr lang="en-US" sz="1400" dirty="0">
                <a:latin typeface="+mn-lt"/>
              </a:rPr>
              <a:t> 2: </a:t>
            </a:r>
            <a:r>
              <a:rPr lang="es-ES" sz="1400" dirty="0">
                <a:latin typeface="+mn-lt"/>
              </a:rPr>
              <a:t>La protección de la parte inferior del cuerpo incluye: (Seleccione todas las opciones que correspondan)</a:t>
            </a:r>
            <a:r>
              <a:rPr lang="en-US" sz="1400" dirty="0">
                <a:latin typeface="+mn-lt"/>
              </a:rPr>
              <a:t> </a:t>
            </a:r>
          </a:p>
          <a:p>
            <a:pPr marL="114300" indent="0">
              <a:lnSpc>
                <a:spcPct val="150000"/>
              </a:lnSpc>
              <a:buNone/>
            </a:pPr>
            <a:endParaRPr lang="en-US" sz="1400" dirty="0">
              <a:latin typeface="+mn-lt"/>
            </a:endParaRPr>
          </a:p>
          <a:p>
            <a:pPr marL="628650" indent="-514350">
              <a:lnSpc>
                <a:spcPct val="150000"/>
              </a:lnSpc>
              <a:buAutoNum type="alphaUcPeriod"/>
            </a:pPr>
            <a:r>
              <a:rPr lang="en-US" sz="1400" dirty="0" err="1">
                <a:latin typeface="+mn-lt"/>
              </a:rPr>
              <a:t>Pantalones</a:t>
            </a:r>
            <a:r>
              <a:rPr lang="en-US" sz="1400" dirty="0">
                <a:latin typeface="+mn-lt"/>
              </a:rPr>
              <a:t> </a:t>
            </a:r>
            <a:r>
              <a:rPr lang="en-US" sz="1400" dirty="0" err="1">
                <a:latin typeface="+mn-lt"/>
              </a:rPr>
              <a:t>gruesos</a:t>
            </a:r>
            <a:r>
              <a:rPr lang="en-US" sz="1400" dirty="0">
                <a:latin typeface="+mn-lt"/>
              </a:rPr>
              <a:t> </a:t>
            </a:r>
          </a:p>
          <a:p>
            <a:pPr marL="628650" indent="-514350">
              <a:lnSpc>
                <a:spcPct val="150000"/>
              </a:lnSpc>
              <a:buAutoNum type="alphaUcPeriod"/>
            </a:pPr>
            <a:r>
              <a:rPr lang="en-US" sz="1400" dirty="0" err="1">
                <a:latin typeface="+mn-lt"/>
              </a:rPr>
              <a:t>Pantalones</a:t>
            </a:r>
            <a:r>
              <a:rPr lang="en-US" sz="1400" dirty="0">
                <a:latin typeface="+mn-lt"/>
              </a:rPr>
              <a:t> </a:t>
            </a:r>
            <a:r>
              <a:rPr lang="en-US" sz="1400" dirty="0" err="1">
                <a:latin typeface="+mn-lt"/>
              </a:rPr>
              <a:t>cortos</a:t>
            </a:r>
            <a:endParaRPr lang="en-US" sz="1400" dirty="0">
              <a:latin typeface="+mn-lt"/>
            </a:endParaRPr>
          </a:p>
          <a:p>
            <a:pPr marL="628650" indent="-514350">
              <a:lnSpc>
                <a:spcPct val="150000"/>
              </a:lnSpc>
              <a:buAutoNum type="alphaUcPeriod"/>
            </a:pPr>
            <a:r>
              <a:rPr lang="en-US" sz="1400" dirty="0">
                <a:latin typeface="+mn-lt"/>
              </a:rPr>
              <a:t>Botas de </a:t>
            </a:r>
            <a:r>
              <a:rPr lang="en-US" sz="1400" dirty="0" err="1">
                <a:latin typeface="+mn-lt"/>
              </a:rPr>
              <a:t>suela</a:t>
            </a:r>
            <a:r>
              <a:rPr lang="en-US" sz="1400" dirty="0">
                <a:latin typeface="+mn-lt"/>
              </a:rPr>
              <a:t> </a:t>
            </a:r>
            <a:r>
              <a:rPr lang="en-US" sz="1400" dirty="0" err="1">
                <a:latin typeface="+mn-lt"/>
              </a:rPr>
              <a:t>gruesa</a:t>
            </a:r>
            <a:endParaRPr lang="en-US" sz="1400" dirty="0">
              <a:latin typeface="+mn-lt"/>
            </a:endParaRPr>
          </a:p>
        </p:txBody>
      </p:sp>
      <p:sp>
        <p:nvSpPr>
          <p:cNvPr id="6" name="Course/Module Name" descr="Course name: Module name">
            <a:extLst>
              <a:ext uri="{FF2B5EF4-FFF2-40B4-BE49-F238E27FC236}">
                <a16:creationId xmlns:a16="http://schemas.microsoft.com/office/drawing/2014/main" id="{C08B496E-D060-5BB2-D804-EC8DDFF0A111}"/>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conducir con seguridad</a:t>
            </a:r>
            <a:endParaRPr lang="en-US" sz="2800" b="1" i="1" dirty="0">
              <a:solidFill>
                <a:schemeClr val="lt1"/>
              </a:solidFill>
              <a:latin typeface="Verdana"/>
              <a:ea typeface="Verdana"/>
              <a:cs typeface="Verdana"/>
              <a:sym typeface="Verdana"/>
            </a:endParaRPr>
          </a:p>
        </p:txBody>
      </p:sp>
      <p:pic>
        <p:nvPicPr>
          <p:cNvPr id="7" name="Picture 6" descr="Módulo 5">
            <a:extLst>
              <a:ext uri="{FF2B5EF4-FFF2-40B4-BE49-F238E27FC236}">
                <a16:creationId xmlns:a16="http://schemas.microsoft.com/office/drawing/2014/main" id="{6F8284A0-6C03-CA84-E1C4-17338E171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5061" y="5949605"/>
            <a:ext cx="4420253" cy="83212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19">
          <a:extLst>
            <a:ext uri="{FF2B5EF4-FFF2-40B4-BE49-F238E27FC236}">
              <a16:creationId xmlns:a16="http://schemas.microsoft.com/office/drawing/2014/main" id="{4C3B9D2B-875E-851A-D690-984B9C7438FA}"/>
            </a:ext>
          </a:extLst>
        </p:cNvPr>
        <p:cNvGrpSpPr/>
        <p:nvPr/>
      </p:nvGrpSpPr>
      <p:grpSpPr>
        <a:xfrm>
          <a:off x="0" y="0"/>
          <a:ext cx="0" cy="0"/>
          <a:chOff x="0" y="0"/>
          <a:chExt cx="0" cy="0"/>
        </a:xfrm>
      </p:grpSpPr>
      <p:sp>
        <p:nvSpPr>
          <p:cNvPr id="2" name="Title 1" descr="Slide title">
            <a:extLst>
              <a:ext uri="{FF2B5EF4-FFF2-40B4-BE49-F238E27FC236}">
                <a16:creationId xmlns:a16="http://schemas.microsoft.com/office/drawing/2014/main" id="{22C92469-B07B-7B6E-35ED-89A69722D480}"/>
              </a:ext>
            </a:extLst>
          </p:cNvPr>
          <p:cNvSpPr>
            <a:spLocks noGrp="1"/>
          </p:cNvSpPr>
          <p:nvPr>
            <p:ph type="title"/>
          </p:nvPr>
        </p:nvSpPr>
        <p:spPr>
          <a:xfrm>
            <a:off x="-1" y="1"/>
            <a:ext cx="12191999" cy="1365326"/>
          </a:xfrm>
          <a:solidFill>
            <a:srgbClr val="365E5C"/>
          </a:solidFill>
        </p:spPr>
        <p:txBody>
          <a:bodyPr>
            <a:normAutofit/>
          </a:bodyPr>
          <a:lstStyle/>
          <a:p>
            <a:r>
              <a:rPr lang="en-US" sz="2400" dirty="0">
                <a:solidFill>
                  <a:schemeClr val="bg1"/>
                </a:solidFill>
                <a:latin typeface="+mj-lt"/>
              </a:rPr>
              <a:t>	</a:t>
            </a:r>
            <a:r>
              <a:rPr lang="en-US" sz="2400" b="1" dirty="0" err="1">
                <a:solidFill>
                  <a:schemeClr val="bg1"/>
                </a:solidFill>
                <a:latin typeface="+mj-lt"/>
              </a:rPr>
              <a:t>Cuestionario</a:t>
            </a:r>
            <a:endParaRPr lang="en-US" sz="2400" b="1" dirty="0">
              <a:solidFill>
                <a:schemeClr val="bg1"/>
              </a:solidFill>
              <a:latin typeface="+mj-lt"/>
            </a:endParaRPr>
          </a:p>
        </p:txBody>
      </p:sp>
      <p:sp>
        <p:nvSpPr>
          <p:cNvPr id="3" name="Question block 1" descr="Text box">
            <a:extLst>
              <a:ext uri="{FF2B5EF4-FFF2-40B4-BE49-F238E27FC236}">
                <a16:creationId xmlns:a16="http://schemas.microsoft.com/office/drawing/2014/main" id="{FD9864A4-D501-3DCB-20DB-9D0D34E927C9}"/>
              </a:ext>
            </a:extLst>
          </p:cNvPr>
          <p:cNvSpPr>
            <a:spLocks noGrp="1"/>
          </p:cNvSpPr>
          <p:nvPr>
            <p:ph type="body" idx="1"/>
          </p:nvPr>
        </p:nvSpPr>
        <p:spPr>
          <a:xfrm>
            <a:off x="838200" y="1825625"/>
            <a:ext cx="5015753" cy="3897312"/>
          </a:xfrm>
        </p:spPr>
        <p:txBody>
          <a:bodyPr>
            <a:normAutofit lnSpcReduction="10000"/>
          </a:bodyPr>
          <a:lstStyle/>
          <a:p>
            <a:pPr marL="114300" indent="0">
              <a:lnSpc>
                <a:spcPct val="150000"/>
              </a:lnSpc>
              <a:buNone/>
            </a:pPr>
            <a:r>
              <a:rPr lang="en-US" sz="1400" dirty="0" err="1">
                <a:latin typeface="+mn-lt"/>
              </a:rPr>
              <a:t>Pregunta</a:t>
            </a:r>
            <a:r>
              <a:rPr lang="en-US" sz="1400" dirty="0">
                <a:latin typeface="+mn-lt"/>
              </a:rPr>
              <a:t> 3: </a:t>
            </a:r>
            <a:r>
              <a:rPr lang="es-ES" sz="1400" dirty="0">
                <a:latin typeface="+mn-lt"/>
              </a:rPr>
              <a:t>Una longitud adecuada de las piernas implica sentarse con los pies apoyados en los reposapiés y:</a:t>
            </a:r>
          </a:p>
          <a:p>
            <a:pPr marL="114300" indent="0">
              <a:lnSpc>
                <a:spcPct val="150000"/>
              </a:lnSpc>
              <a:buNone/>
            </a:pPr>
            <a:r>
              <a:rPr lang="en-US" sz="1400" dirty="0">
                <a:latin typeface="+mn-lt"/>
              </a:rPr>
              <a:t>  </a:t>
            </a:r>
          </a:p>
          <a:p>
            <a:pPr marL="628650" indent="-514350">
              <a:lnSpc>
                <a:spcPct val="150000"/>
              </a:lnSpc>
              <a:buAutoNum type="alphaUcPeriod"/>
            </a:pPr>
            <a:r>
              <a:rPr lang="es-ES" sz="1400" dirty="0">
                <a:latin typeface="+mn-lt"/>
              </a:rPr>
              <a:t>Las rodillas deben estar flexionadas al menos 45 grados </a:t>
            </a:r>
          </a:p>
          <a:p>
            <a:pPr marL="628650" indent="-514350">
              <a:lnSpc>
                <a:spcPct val="150000"/>
              </a:lnSpc>
              <a:buAutoNum type="alphaUcPeriod"/>
            </a:pPr>
            <a:r>
              <a:rPr lang="es-ES" sz="1400" dirty="0">
                <a:latin typeface="+mn-lt"/>
              </a:rPr>
              <a:t>Los muslos deben estar casi paralelos a los reposapiés </a:t>
            </a:r>
          </a:p>
          <a:p>
            <a:pPr marL="628650" indent="-514350">
              <a:lnSpc>
                <a:spcPct val="150000"/>
              </a:lnSpc>
              <a:buAutoNum type="alphaUcPeriod"/>
            </a:pPr>
            <a:r>
              <a:rPr lang="es-ES" sz="1400" dirty="0">
                <a:latin typeface="+mn-lt"/>
              </a:rPr>
              <a:t>Las rodillas no deben quedar por encima de las caderas</a:t>
            </a:r>
            <a:endParaRPr lang="en-US" sz="1400" dirty="0">
              <a:latin typeface="+mn-lt"/>
            </a:endParaRPr>
          </a:p>
          <a:p>
            <a:pPr marL="628650" indent="-514350">
              <a:lnSpc>
                <a:spcPct val="150000"/>
              </a:lnSpc>
              <a:buAutoNum type="alphaUcPeriod"/>
            </a:pPr>
            <a:r>
              <a:rPr lang="en-US" sz="1400" dirty="0" err="1">
                <a:latin typeface="+mn-lt"/>
              </a:rPr>
              <a:t>Todas</a:t>
            </a:r>
            <a:r>
              <a:rPr lang="en-US" sz="1400" dirty="0">
                <a:latin typeface="+mn-lt"/>
              </a:rPr>
              <a:t> las </a:t>
            </a:r>
            <a:r>
              <a:rPr lang="en-US" sz="1400" dirty="0" err="1">
                <a:latin typeface="+mn-lt"/>
              </a:rPr>
              <a:t>anteriores</a:t>
            </a:r>
            <a:endParaRPr lang="en-US" sz="2000" dirty="0"/>
          </a:p>
        </p:txBody>
      </p:sp>
      <p:sp>
        <p:nvSpPr>
          <p:cNvPr id="4" name="Question block 2" descr="Text box">
            <a:extLst>
              <a:ext uri="{FF2B5EF4-FFF2-40B4-BE49-F238E27FC236}">
                <a16:creationId xmlns:a16="http://schemas.microsoft.com/office/drawing/2014/main" id="{98A990C4-054E-7626-9C04-297243E1AD07}"/>
              </a:ext>
            </a:extLst>
          </p:cNvPr>
          <p:cNvSpPr>
            <a:spLocks noGrp="1"/>
          </p:cNvSpPr>
          <p:nvPr>
            <p:ph type="body" idx="2"/>
          </p:nvPr>
        </p:nvSpPr>
        <p:spPr>
          <a:xfrm>
            <a:off x="6172200" y="1825625"/>
            <a:ext cx="5015753" cy="3897312"/>
          </a:xfrm>
        </p:spPr>
        <p:txBody>
          <a:bodyPr>
            <a:normAutofit/>
          </a:bodyPr>
          <a:lstStyle/>
          <a:p>
            <a:pPr marL="114300" indent="0">
              <a:lnSpc>
                <a:spcPct val="150000"/>
              </a:lnSpc>
              <a:buNone/>
            </a:pPr>
            <a:r>
              <a:rPr lang="en-US" sz="1400" dirty="0" err="1">
                <a:latin typeface="+mn-lt"/>
              </a:rPr>
              <a:t>Pregunta</a:t>
            </a:r>
            <a:r>
              <a:rPr lang="en-US" sz="1400" dirty="0">
                <a:latin typeface="+mn-lt"/>
              </a:rPr>
              <a:t> 4: </a:t>
            </a:r>
            <a:r>
              <a:rPr lang="es-ES" sz="1400" dirty="0">
                <a:latin typeface="+mn-lt"/>
              </a:rPr>
              <a:t>La protección para la cabeza y los ojos incluye: (Seleccione todas las opciones que correspondan)</a:t>
            </a:r>
            <a:endParaRPr lang="en-US" sz="1400" dirty="0">
              <a:latin typeface="+mn-lt"/>
            </a:endParaRPr>
          </a:p>
          <a:p>
            <a:pPr marL="114300" indent="0">
              <a:lnSpc>
                <a:spcPct val="150000"/>
              </a:lnSpc>
              <a:buNone/>
            </a:pPr>
            <a:endParaRPr lang="en-US" sz="1400" dirty="0">
              <a:latin typeface="+mn-lt"/>
            </a:endParaRPr>
          </a:p>
          <a:p>
            <a:pPr marL="628650" indent="-514350">
              <a:lnSpc>
                <a:spcPct val="150000"/>
              </a:lnSpc>
              <a:buAutoNum type="alphaUcPeriod"/>
            </a:pPr>
            <a:r>
              <a:rPr lang="en-US" sz="1400" dirty="0">
                <a:latin typeface="+mn-lt"/>
              </a:rPr>
              <a:t>Casco </a:t>
            </a:r>
            <a:r>
              <a:rPr lang="en-US" sz="1400" dirty="0" err="1">
                <a:latin typeface="+mn-lt"/>
              </a:rPr>
              <a:t>aprobado</a:t>
            </a:r>
            <a:r>
              <a:rPr lang="en-US" sz="1400" dirty="0">
                <a:latin typeface="+mn-lt"/>
              </a:rPr>
              <a:t> </a:t>
            </a:r>
            <a:r>
              <a:rPr lang="en-US" sz="1400" dirty="0" err="1">
                <a:latin typeface="+mn-lt"/>
              </a:rPr>
              <a:t>por</a:t>
            </a:r>
            <a:r>
              <a:rPr lang="en-US" sz="1400" dirty="0">
                <a:latin typeface="+mn-lt"/>
              </a:rPr>
              <a:t> </a:t>
            </a:r>
            <a:r>
              <a:rPr lang="en-US" sz="1400" dirty="0" err="1">
                <a:latin typeface="+mn-lt"/>
              </a:rPr>
              <a:t>el</a:t>
            </a:r>
            <a:r>
              <a:rPr lang="en-US" sz="1400" dirty="0">
                <a:latin typeface="+mn-lt"/>
              </a:rPr>
              <a:t> Departamento de Transporte (DOT) </a:t>
            </a:r>
          </a:p>
          <a:p>
            <a:pPr marL="628650" indent="-514350">
              <a:lnSpc>
                <a:spcPct val="150000"/>
              </a:lnSpc>
              <a:buAutoNum type="alphaUcPeriod"/>
            </a:pPr>
            <a:r>
              <a:rPr lang="en-US" sz="1400" dirty="0">
                <a:latin typeface="+mn-lt"/>
              </a:rPr>
              <a:t>Gafas de </a:t>
            </a:r>
            <a:r>
              <a:rPr lang="en-US" sz="1400" dirty="0" err="1">
                <a:latin typeface="+mn-lt"/>
              </a:rPr>
              <a:t>seguridad</a:t>
            </a:r>
            <a:r>
              <a:rPr lang="en-US" sz="1400" dirty="0">
                <a:latin typeface="+mn-lt"/>
              </a:rPr>
              <a:t> o </a:t>
            </a:r>
            <a:r>
              <a:rPr lang="en-US" sz="1400" dirty="0" err="1">
                <a:latin typeface="+mn-lt"/>
              </a:rPr>
              <a:t>gafas</a:t>
            </a:r>
            <a:r>
              <a:rPr lang="en-US" sz="1400" dirty="0">
                <a:latin typeface="+mn-lt"/>
              </a:rPr>
              <a:t> </a:t>
            </a:r>
            <a:r>
              <a:rPr lang="en-US" sz="1400" dirty="0" err="1">
                <a:latin typeface="+mn-lt"/>
              </a:rPr>
              <a:t>protectoras</a:t>
            </a:r>
            <a:endParaRPr lang="en-US" sz="1400" dirty="0">
              <a:latin typeface="+mn-lt"/>
            </a:endParaRPr>
          </a:p>
          <a:p>
            <a:pPr marL="628650" indent="-514350">
              <a:lnSpc>
                <a:spcPct val="150000"/>
              </a:lnSpc>
              <a:buAutoNum type="alphaUcPeriod"/>
            </a:pPr>
            <a:r>
              <a:rPr lang="en-US" sz="1400" dirty="0">
                <a:latin typeface="+mn-lt"/>
              </a:rPr>
              <a:t>Gorra de </a:t>
            </a:r>
            <a:r>
              <a:rPr lang="en-US" sz="1400" dirty="0" err="1">
                <a:latin typeface="+mn-lt"/>
              </a:rPr>
              <a:t>béisbol</a:t>
            </a:r>
            <a:endParaRPr lang="en-US" sz="1400" dirty="0">
              <a:latin typeface="+mn-lt"/>
            </a:endParaRPr>
          </a:p>
        </p:txBody>
      </p:sp>
      <p:sp>
        <p:nvSpPr>
          <p:cNvPr id="6" name="Course/Module Name" descr="Course name: Module name">
            <a:extLst>
              <a:ext uri="{FF2B5EF4-FFF2-40B4-BE49-F238E27FC236}">
                <a16:creationId xmlns:a16="http://schemas.microsoft.com/office/drawing/2014/main" id="{5FDC805F-3913-B59E-2425-6C2FD07ED75C}"/>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conducir con seguridad</a:t>
            </a:r>
            <a:endParaRPr lang="en-US" sz="2800" b="1" i="1" dirty="0">
              <a:solidFill>
                <a:schemeClr val="lt1"/>
              </a:solidFill>
              <a:latin typeface="Verdana"/>
              <a:ea typeface="Verdana"/>
              <a:cs typeface="Verdana"/>
              <a:sym typeface="Verdana"/>
            </a:endParaRPr>
          </a:p>
        </p:txBody>
      </p:sp>
      <p:pic>
        <p:nvPicPr>
          <p:cNvPr id="7" name="Picture 6" descr="Módulo 5">
            <a:extLst>
              <a:ext uri="{FF2B5EF4-FFF2-40B4-BE49-F238E27FC236}">
                <a16:creationId xmlns:a16="http://schemas.microsoft.com/office/drawing/2014/main" id="{3C1B1573-B1F5-2B24-4339-38A2CD1D2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5061" y="5949605"/>
            <a:ext cx="4420253" cy="832125"/>
          </a:xfrm>
          <a:prstGeom prst="rect">
            <a:avLst/>
          </a:prstGeom>
        </p:spPr>
      </p:pic>
    </p:spTree>
    <p:extLst>
      <p:ext uri="{BB962C8B-B14F-4D97-AF65-F5344CB8AC3E}">
        <p14:creationId xmlns:p14="http://schemas.microsoft.com/office/powerpoint/2010/main" val="37883203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19">
          <a:extLst>
            <a:ext uri="{FF2B5EF4-FFF2-40B4-BE49-F238E27FC236}">
              <a16:creationId xmlns:a16="http://schemas.microsoft.com/office/drawing/2014/main" id="{312BF6E1-1B22-7087-016C-E17333F23710}"/>
            </a:ext>
          </a:extLst>
        </p:cNvPr>
        <p:cNvGrpSpPr/>
        <p:nvPr/>
      </p:nvGrpSpPr>
      <p:grpSpPr>
        <a:xfrm>
          <a:off x="0" y="0"/>
          <a:ext cx="0" cy="0"/>
          <a:chOff x="0" y="0"/>
          <a:chExt cx="0" cy="0"/>
        </a:xfrm>
      </p:grpSpPr>
      <p:sp>
        <p:nvSpPr>
          <p:cNvPr id="2" name="Title 1" descr="Slide title">
            <a:extLst>
              <a:ext uri="{FF2B5EF4-FFF2-40B4-BE49-F238E27FC236}">
                <a16:creationId xmlns:a16="http://schemas.microsoft.com/office/drawing/2014/main" id="{DBEA82A0-F60C-0037-64F9-BA211B7DA9D3}"/>
              </a:ext>
            </a:extLst>
          </p:cNvPr>
          <p:cNvSpPr>
            <a:spLocks noGrp="1"/>
          </p:cNvSpPr>
          <p:nvPr>
            <p:ph type="title"/>
          </p:nvPr>
        </p:nvSpPr>
        <p:spPr>
          <a:xfrm>
            <a:off x="-1" y="1"/>
            <a:ext cx="12191999" cy="1365326"/>
          </a:xfrm>
          <a:solidFill>
            <a:srgbClr val="365E5C"/>
          </a:solidFill>
        </p:spPr>
        <p:txBody>
          <a:bodyPr>
            <a:normAutofit/>
          </a:bodyPr>
          <a:lstStyle/>
          <a:p>
            <a:r>
              <a:rPr lang="en-US" sz="2400" dirty="0">
                <a:solidFill>
                  <a:schemeClr val="bg1"/>
                </a:solidFill>
                <a:latin typeface="+mj-lt"/>
              </a:rPr>
              <a:t>	</a:t>
            </a:r>
            <a:r>
              <a:rPr lang="en-US" sz="2400" b="1" dirty="0" err="1">
                <a:solidFill>
                  <a:schemeClr val="bg1"/>
                </a:solidFill>
                <a:latin typeface="+mj-lt"/>
              </a:rPr>
              <a:t>Cuestionario</a:t>
            </a:r>
            <a:endParaRPr lang="en-US" sz="2400" b="1" dirty="0">
              <a:solidFill>
                <a:schemeClr val="bg1"/>
              </a:solidFill>
              <a:latin typeface="+mj-lt"/>
            </a:endParaRPr>
          </a:p>
        </p:txBody>
      </p:sp>
      <p:sp>
        <p:nvSpPr>
          <p:cNvPr id="3" name="Question block 1" descr="Text box">
            <a:extLst>
              <a:ext uri="{FF2B5EF4-FFF2-40B4-BE49-F238E27FC236}">
                <a16:creationId xmlns:a16="http://schemas.microsoft.com/office/drawing/2014/main" id="{0144893B-C32F-0786-739B-0A95AF2A764A}"/>
              </a:ext>
            </a:extLst>
          </p:cNvPr>
          <p:cNvSpPr>
            <a:spLocks noGrp="1"/>
          </p:cNvSpPr>
          <p:nvPr>
            <p:ph type="body" idx="1"/>
          </p:nvPr>
        </p:nvSpPr>
        <p:spPr>
          <a:xfrm>
            <a:off x="838200" y="1825625"/>
            <a:ext cx="5015753" cy="3897312"/>
          </a:xfrm>
        </p:spPr>
        <p:txBody>
          <a:bodyPr>
            <a:normAutofit/>
          </a:bodyPr>
          <a:lstStyle/>
          <a:p>
            <a:pPr marL="114300" indent="0">
              <a:lnSpc>
                <a:spcPct val="150000"/>
              </a:lnSpc>
              <a:buNone/>
            </a:pPr>
            <a:r>
              <a:rPr lang="en-US" sz="1400" dirty="0" err="1">
                <a:latin typeface="+mn-lt"/>
              </a:rPr>
              <a:t>Pregunta</a:t>
            </a:r>
            <a:r>
              <a:rPr lang="en-US" sz="1400" dirty="0">
                <a:latin typeface="+mn-lt"/>
              </a:rPr>
              <a:t> 5: </a:t>
            </a:r>
            <a:r>
              <a:rPr lang="es-ES" sz="1400" dirty="0">
                <a:latin typeface="+mn-lt"/>
              </a:rPr>
              <a:t>¿Qué artículos deberías llevar siempre contigo? (Selecciona todas las opciones que correspondan)</a:t>
            </a:r>
            <a:endParaRPr lang="en-US" sz="1400" dirty="0">
              <a:latin typeface="+mn-lt"/>
            </a:endParaRPr>
          </a:p>
          <a:p>
            <a:pPr marL="114300" indent="0">
              <a:lnSpc>
                <a:spcPct val="150000"/>
              </a:lnSpc>
              <a:buNone/>
            </a:pPr>
            <a:r>
              <a:rPr lang="en-US" sz="1400" dirty="0">
                <a:latin typeface="+mn-lt"/>
              </a:rPr>
              <a:t>  </a:t>
            </a:r>
          </a:p>
          <a:p>
            <a:pPr marL="628650" indent="-514350">
              <a:lnSpc>
                <a:spcPct val="150000"/>
              </a:lnSpc>
              <a:buAutoNum type="alphaUcPeriod"/>
            </a:pPr>
            <a:r>
              <a:rPr lang="en-US" sz="1400" dirty="0" err="1">
                <a:latin typeface="+mn-lt"/>
              </a:rPr>
              <a:t>Teléfono</a:t>
            </a:r>
            <a:r>
              <a:rPr lang="en-US" sz="1400" dirty="0">
                <a:latin typeface="+mn-lt"/>
              </a:rPr>
              <a:t> o radio </a:t>
            </a:r>
          </a:p>
          <a:p>
            <a:pPr marL="628650" indent="-514350">
              <a:lnSpc>
                <a:spcPct val="150000"/>
              </a:lnSpc>
              <a:buAutoNum type="alphaUcPeriod"/>
            </a:pPr>
            <a:r>
              <a:rPr lang="en-US" sz="1400" dirty="0" err="1">
                <a:latin typeface="+mn-lt"/>
              </a:rPr>
              <a:t>Botiquín</a:t>
            </a:r>
            <a:r>
              <a:rPr lang="en-US" sz="1400" dirty="0">
                <a:latin typeface="+mn-lt"/>
              </a:rPr>
              <a:t> de </a:t>
            </a:r>
            <a:r>
              <a:rPr lang="en-US" sz="1400" dirty="0" err="1">
                <a:latin typeface="+mn-lt"/>
              </a:rPr>
              <a:t>primeros</a:t>
            </a:r>
            <a:r>
              <a:rPr lang="en-US" sz="1400" dirty="0">
                <a:latin typeface="+mn-lt"/>
              </a:rPr>
              <a:t> </a:t>
            </a:r>
            <a:r>
              <a:rPr lang="en-US" sz="1400" dirty="0" err="1">
                <a:latin typeface="+mn-lt"/>
              </a:rPr>
              <a:t>auxilios</a:t>
            </a:r>
            <a:endParaRPr lang="en-US" sz="1400" dirty="0">
              <a:latin typeface="+mn-lt"/>
            </a:endParaRPr>
          </a:p>
          <a:p>
            <a:pPr marL="628650" indent="-514350">
              <a:lnSpc>
                <a:spcPct val="150000"/>
              </a:lnSpc>
              <a:buAutoNum type="alphaUcPeriod"/>
            </a:pPr>
            <a:r>
              <a:rPr lang="en-US" sz="1400" dirty="0">
                <a:latin typeface="+mn-lt"/>
              </a:rPr>
              <a:t>Agua</a:t>
            </a:r>
          </a:p>
          <a:p>
            <a:pPr marL="628650" indent="-514350">
              <a:lnSpc>
                <a:spcPct val="150000"/>
              </a:lnSpc>
              <a:buAutoNum type="alphaUcPeriod"/>
            </a:pPr>
            <a:r>
              <a:rPr lang="en-US" sz="1400" dirty="0">
                <a:latin typeface="+mn-lt"/>
              </a:rPr>
              <a:t>Protector solar</a:t>
            </a:r>
          </a:p>
          <a:p>
            <a:pPr marL="628650" indent="-514350">
              <a:lnSpc>
                <a:spcPct val="150000"/>
              </a:lnSpc>
              <a:buAutoNum type="alphaUcPeriod"/>
            </a:pPr>
            <a:endParaRPr lang="en-US" sz="2000" dirty="0"/>
          </a:p>
        </p:txBody>
      </p:sp>
      <p:sp>
        <p:nvSpPr>
          <p:cNvPr id="4" name="Question block 2" descr="Text box">
            <a:extLst>
              <a:ext uri="{FF2B5EF4-FFF2-40B4-BE49-F238E27FC236}">
                <a16:creationId xmlns:a16="http://schemas.microsoft.com/office/drawing/2014/main" id="{451A9EF1-8F65-7C2D-980E-9FEC56414B88}"/>
              </a:ext>
            </a:extLst>
          </p:cNvPr>
          <p:cNvSpPr>
            <a:spLocks noGrp="1"/>
          </p:cNvSpPr>
          <p:nvPr>
            <p:ph type="body" idx="2"/>
          </p:nvPr>
        </p:nvSpPr>
        <p:spPr>
          <a:xfrm>
            <a:off x="6172200" y="1825625"/>
            <a:ext cx="5015753" cy="3897312"/>
          </a:xfrm>
        </p:spPr>
        <p:txBody>
          <a:bodyPr>
            <a:normAutofit/>
          </a:bodyPr>
          <a:lstStyle/>
          <a:p>
            <a:pPr marL="114300" indent="0">
              <a:lnSpc>
                <a:spcPct val="150000"/>
              </a:lnSpc>
              <a:buNone/>
            </a:pPr>
            <a:r>
              <a:rPr lang="en-US" sz="1400" dirty="0" err="1">
                <a:latin typeface="+mn-lt"/>
              </a:rPr>
              <a:t>Pregunta</a:t>
            </a:r>
            <a:r>
              <a:rPr lang="en-US" sz="1400" dirty="0">
                <a:latin typeface="+mn-lt"/>
              </a:rPr>
              <a:t> 6: </a:t>
            </a:r>
            <a:r>
              <a:rPr lang="es-ES" sz="1400" dirty="0">
                <a:latin typeface="+mn-lt"/>
              </a:rPr>
              <a:t>Para girar correctamente, debes ser capaz de: (selecciona todas las opciones que correspondan)</a:t>
            </a:r>
            <a:endParaRPr lang="en-US" sz="1400" dirty="0">
              <a:latin typeface="+mn-lt"/>
            </a:endParaRPr>
          </a:p>
          <a:p>
            <a:pPr marL="114300" indent="0">
              <a:lnSpc>
                <a:spcPct val="150000"/>
              </a:lnSpc>
              <a:buNone/>
            </a:pPr>
            <a:endParaRPr lang="en-US" sz="1400" dirty="0">
              <a:latin typeface="+mn-lt"/>
            </a:endParaRPr>
          </a:p>
          <a:p>
            <a:pPr marL="628650" indent="-514350">
              <a:lnSpc>
                <a:spcPct val="150000"/>
              </a:lnSpc>
              <a:buAutoNum type="alphaUcPeriod"/>
            </a:pPr>
            <a:r>
              <a:rPr lang="es-ES" sz="1400" dirty="0">
                <a:latin typeface="+mn-lt"/>
              </a:rPr>
              <a:t>Girar el manillar de un extremo a otro</a:t>
            </a:r>
            <a:endParaRPr lang="en-US" sz="1400" dirty="0">
              <a:latin typeface="+mn-lt"/>
            </a:endParaRPr>
          </a:p>
          <a:p>
            <a:pPr marL="628650" indent="-514350">
              <a:lnSpc>
                <a:spcPct val="150000"/>
              </a:lnSpc>
              <a:buAutoNum type="alphaUcPeriod"/>
            </a:pPr>
            <a:r>
              <a:rPr lang="es-ES" sz="1400" dirty="0">
                <a:latin typeface="+mn-lt"/>
              </a:rPr>
              <a:t>Mantener el agarre del manillar</a:t>
            </a:r>
            <a:endParaRPr lang="en-US" sz="1400" dirty="0">
              <a:latin typeface="+mn-lt"/>
            </a:endParaRPr>
          </a:p>
          <a:p>
            <a:pPr marL="628650" indent="-514350">
              <a:lnSpc>
                <a:spcPct val="150000"/>
              </a:lnSpc>
              <a:buAutoNum type="alphaUcPeriod"/>
            </a:pPr>
            <a:r>
              <a:rPr lang="en-US" sz="1400" dirty="0" err="1">
                <a:latin typeface="+mn-lt"/>
              </a:rPr>
              <a:t>Controlar</a:t>
            </a:r>
            <a:r>
              <a:rPr lang="en-US" sz="1400" dirty="0">
                <a:latin typeface="+mn-lt"/>
              </a:rPr>
              <a:t> </a:t>
            </a:r>
            <a:r>
              <a:rPr lang="en-US" sz="1400" dirty="0" err="1">
                <a:latin typeface="+mn-lt"/>
              </a:rPr>
              <a:t>el</a:t>
            </a:r>
            <a:r>
              <a:rPr lang="en-US" sz="1400" dirty="0">
                <a:latin typeface="+mn-lt"/>
              </a:rPr>
              <a:t> </a:t>
            </a:r>
            <a:r>
              <a:rPr lang="en-US" sz="1400" dirty="0" err="1">
                <a:latin typeface="+mn-lt"/>
              </a:rPr>
              <a:t>acelerador</a:t>
            </a:r>
            <a:endParaRPr lang="en-US" sz="1400" dirty="0">
              <a:latin typeface="+mn-lt"/>
            </a:endParaRPr>
          </a:p>
          <a:p>
            <a:pPr marL="628650" indent="-514350">
              <a:lnSpc>
                <a:spcPct val="150000"/>
              </a:lnSpc>
              <a:buAutoNum type="alphaUcPeriod"/>
            </a:pPr>
            <a:r>
              <a:rPr lang="en-US" sz="1400" dirty="0" err="1">
                <a:latin typeface="+mn-lt"/>
              </a:rPr>
              <a:t>Controlar</a:t>
            </a:r>
            <a:r>
              <a:rPr lang="en-US" sz="1400" dirty="0">
                <a:latin typeface="+mn-lt"/>
              </a:rPr>
              <a:t> </a:t>
            </a:r>
            <a:r>
              <a:rPr lang="en-US" sz="1400" dirty="0" err="1">
                <a:latin typeface="+mn-lt"/>
              </a:rPr>
              <a:t>el</a:t>
            </a:r>
            <a:r>
              <a:rPr lang="en-US" sz="1400" dirty="0">
                <a:latin typeface="+mn-lt"/>
              </a:rPr>
              <a:t> </a:t>
            </a:r>
            <a:r>
              <a:rPr lang="en-US" sz="1400" dirty="0" err="1">
                <a:latin typeface="+mn-lt"/>
              </a:rPr>
              <a:t>freno</a:t>
            </a:r>
            <a:endParaRPr lang="en-US" sz="1400" dirty="0">
              <a:latin typeface="+mn-lt"/>
            </a:endParaRPr>
          </a:p>
        </p:txBody>
      </p:sp>
      <p:sp>
        <p:nvSpPr>
          <p:cNvPr id="6" name="Course/Module Name" descr="Course name: Module name">
            <a:extLst>
              <a:ext uri="{FF2B5EF4-FFF2-40B4-BE49-F238E27FC236}">
                <a16:creationId xmlns:a16="http://schemas.microsoft.com/office/drawing/2014/main" id="{D7BB912A-2DD3-4F0A-2191-75307BEBC6C0}"/>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conducir con seguridad</a:t>
            </a:r>
            <a:endParaRPr lang="en-US" sz="2800" b="1" i="1" dirty="0">
              <a:solidFill>
                <a:schemeClr val="lt1"/>
              </a:solidFill>
              <a:latin typeface="Verdana"/>
              <a:ea typeface="Verdana"/>
              <a:cs typeface="Verdana"/>
              <a:sym typeface="Verdana"/>
            </a:endParaRPr>
          </a:p>
        </p:txBody>
      </p:sp>
      <p:pic>
        <p:nvPicPr>
          <p:cNvPr id="7" name="Picture 6" descr="Módulo 5">
            <a:extLst>
              <a:ext uri="{FF2B5EF4-FFF2-40B4-BE49-F238E27FC236}">
                <a16:creationId xmlns:a16="http://schemas.microsoft.com/office/drawing/2014/main" id="{53994D88-DDA3-13BA-2CB7-4F9E73F5B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5061" y="5949605"/>
            <a:ext cx="4420253" cy="832125"/>
          </a:xfrm>
          <a:prstGeom prst="rect">
            <a:avLst/>
          </a:prstGeom>
        </p:spPr>
      </p:pic>
    </p:spTree>
    <p:extLst>
      <p:ext uri="{BB962C8B-B14F-4D97-AF65-F5344CB8AC3E}">
        <p14:creationId xmlns:p14="http://schemas.microsoft.com/office/powerpoint/2010/main" val="32027527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19">
          <a:extLst>
            <a:ext uri="{FF2B5EF4-FFF2-40B4-BE49-F238E27FC236}">
              <a16:creationId xmlns:a16="http://schemas.microsoft.com/office/drawing/2014/main" id="{BD151DC4-4E2E-2792-280D-D343C3E79C1F}"/>
            </a:ext>
          </a:extLst>
        </p:cNvPr>
        <p:cNvGrpSpPr/>
        <p:nvPr/>
      </p:nvGrpSpPr>
      <p:grpSpPr>
        <a:xfrm>
          <a:off x="0" y="0"/>
          <a:ext cx="0" cy="0"/>
          <a:chOff x="0" y="0"/>
          <a:chExt cx="0" cy="0"/>
        </a:xfrm>
      </p:grpSpPr>
      <p:sp>
        <p:nvSpPr>
          <p:cNvPr id="2" name="Title 1" descr="Slide title">
            <a:extLst>
              <a:ext uri="{FF2B5EF4-FFF2-40B4-BE49-F238E27FC236}">
                <a16:creationId xmlns:a16="http://schemas.microsoft.com/office/drawing/2014/main" id="{DBFD24EF-8C07-1DE1-3742-846DA0BE5B4A}"/>
              </a:ext>
            </a:extLst>
          </p:cNvPr>
          <p:cNvSpPr>
            <a:spLocks noGrp="1"/>
          </p:cNvSpPr>
          <p:nvPr>
            <p:ph type="title"/>
          </p:nvPr>
        </p:nvSpPr>
        <p:spPr>
          <a:xfrm>
            <a:off x="-1" y="1"/>
            <a:ext cx="12191999" cy="1365326"/>
          </a:xfrm>
          <a:solidFill>
            <a:srgbClr val="365E5C"/>
          </a:solidFill>
        </p:spPr>
        <p:txBody>
          <a:bodyPr>
            <a:normAutofit/>
          </a:bodyPr>
          <a:lstStyle/>
          <a:p>
            <a:r>
              <a:rPr lang="en-US" sz="2400" dirty="0">
                <a:solidFill>
                  <a:schemeClr val="bg1"/>
                </a:solidFill>
                <a:latin typeface="+mj-lt"/>
              </a:rPr>
              <a:t>	</a:t>
            </a:r>
            <a:r>
              <a:rPr lang="en-US" sz="2400" b="1" dirty="0" err="1">
                <a:solidFill>
                  <a:schemeClr val="bg1"/>
                </a:solidFill>
                <a:latin typeface="+mj-lt"/>
              </a:rPr>
              <a:t>Cuestionario</a:t>
            </a:r>
            <a:endParaRPr lang="en-US" sz="2400" b="1" dirty="0">
              <a:solidFill>
                <a:schemeClr val="bg1"/>
              </a:solidFill>
              <a:latin typeface="+mj-lt"/>
            </a:endParaRPr>
          </a:p>
        </p:txBody>
      </p:sp>
      <p:sp>
        <p:nvSpPr>
          <p:cNvPr id="3" name="Question block 1" descr="Text box">
            <a:extLst>
              <a:ext uri="{FF2B5EF4-FFF2-40B4-BE49-F238E27FC236}">
                <a16:creationId xmlns:a16="http://schemas.microsoft.com/office/drawing/2014/main" id="{EC05DB4A-966B-2AD4-162E-21E6F2E26F90}"/>
              </a:ext>
            </a:extLst>
          </p:cNvPr>
          <p:cNvSpPr>
            <a:spLocks noGrp="1"/>
          </p:cNvSpPr>
          <p:nvPr>
            <p:ph type="body" idx="1"/>
          </p:nvPr>
        </p:nvSpPr>
        <p:spPr>
          <a:xfrm>
            <a:off x="838200" y="1825625"/>
            <a:ext cx="5015753" cy="3897312"/>
          </a:xfrm>
        </p:spPr>
        <p:txBody>
          <a:bodyPr>
            <a:normAutofit/>
          </a:bodyPr>
          <a:lstStyle/>
          <a:p>
            <a:pPr marL="114300" indent="0">
              <a:lnSpc>
                <a:spcPct val="150000"/>
              </a:lnSpc>
              <a:buNone/>
            </a:pPr>
            <a:r>
              <a:rPr lang="en-US" sz="1400" dirty="0" err="1">
                <a:latin typeface="+mn-lt"/>
              </a:rPr>
              <a:t>Pregunta</a:t>
            </a:r>
            <a:r>
              <a:rPr lang="en-US" sz="1400" dirty="0">
                <a:latin typeface="+mn-lt"/>
              </a:rPr>
              <a:t> 7: </a:t>
            </a:r>
            <a:r>
              <a:rPr lang="es-ES" sz="1400" dirty="0">
                <a:latin typeface="+mn-lt"/>
              </a:rPr>
              <a:t>¿Qué medidas puedes tomar al conducir un cuatrimoto cuesta abajo? (Selecciona todas las que correspondan)</a:t>
            </a:r>
            <a:r>
              <a:rPr lang="en-US" sz="1400" dirty="0">
                <a:latin typeface="+mn-lt"/>
              </a:rPr>
              <a:t>  </a:t>
            </a:r>
          </a:p>
          <a:p>
            <a:pPr marL="114300" indent="0">
              <a:lnSpc>
                <a:spcPct val="150000"/>
              </a:lnSpc>
              <a:buNone/>
            </a:pPr>
            <a:endParaRPr lang="en-US" sz="1400" dirty="0">
              <a:latin typeface="+mn-lt"/>
            </a:endParaRPr>
          </a:p>
          <a:p>
            <a:pPr marL="628650" indent="-514350">
              <a:lnSpc>
                <a:spcPct val="150000"/>
              </a:lnSpc>
              <a:buAutoNum type="alphaUcPeriod"/>
            </a:pPr>
            <a:r>
              <a:rPr lang="es-ES" sz="1400" dirty="0">
                <a:latin typeface="+mn-lt"/>
              </a:rPr>
              <a:t>Detente y mira hacia adelante</a:t>
            </a:r>
            <a:endParaRPr lang="en-US" sz="1400" dirty="0">
              <a:latin typeface="+mn-lt"/>
            </a:endParaRPr>
          </a:p>
          <a:p>
            <a:pPr marL="628650" indent="-514350">
              <a:lnSpc>
                <a:spcPct val="150000"/>
              </a:lnSpc>
              <a:buAutoNum type="alphaUcPeriod"/>
            </a:pPr>
            <a:r>
              <a:rPr lang="es-ES" sz="1400" dirty="0">
                <a:latin typeface="+mn-lt"/>
              </a:rPr>
              <a:t>Coloca la carga en la parte trasera del cuatrimoto</a:t>
            </a:r>
            <a:endParaRPr lang="en-US" sz="1400" dirty="0">
              <a:latin typeface="+mn-lt"/>
            </a:endParaRPr>
          </a:p>
          <a:p>
            <a:pPr marL="628650" indent="-514350">
              <a:lnSpc>
                <a:spcPct val="150000"/>
              </a:lnSpc>
              <a:buAutoNum type="alphaUcPeriod"/>
            </a:pPr>
            <a:r>
              <a:rPr lang="es-ES" sz="1400" dirty="0">
                <a:latin typeface="+mn-lt"/>
              </a:rPr>
              <a:t>Usa las marchas cortas del cuatrimoto</a:t>
            </a:r>
            <a:endParaRPr lang="en-US" sz="1400" dirty="0">
              <a:latin typeface="+mn-lt"/>
            </a:endParaRPr>
          </a:p>
          <a:p>
            <a:pPr marL="628650" indent="-514350">
              <a:lnSpc>
                <a:spcPct val="150000"/>
              </a:lnSpc>
              <a:buAutoNum type="alphaUcPeriod"/>
            </a:pPr>
            <a:r>
              <a:rPr lang="es-ES" sz="1400" dirty="0">
                <a:latin typeface="+mn-lt"/>
              </a:rPr>
              <a:t>Deja que el motor te ayude a reducir la velocidad</a:t>
            </a:r>
            <a:endParaRPr lang="en-US" sz="1400" dirty="0">
              <a:latin typeface="+mn-lt"/>
            </a:endParaRPr>
          </a:p>
        </p:txBody>
      </p:sp>
      <p:sp>
        <p:nvSpPr>
          <p:cNvPr id="4" name="Question block 2" descr="Text box">
            <a:extLst>
              <a:ext uri="{FF2B5EF4-FFF2-40B4-BE49-F238E27FC236}">
                <a16:creationId xmlns:a16="http://schemas.microsoft.com/office/drawing/2014/main" id="{73B0E718-6A23-0B74-C2FB-7F5D2054441F}"/>
              </a:ext>
            </a:extLst>
          </p:cNvPr>
          <p:cNvSpPr>
            <a:spLocks noGrp="1"/>
          </p:cNvSpPr>
          <p:nvPr>
            <p:ph type="body" idx="2"/>
          </p:nvPr>
        </p:nvSpPr>
        <p:spPr>
          <a:xfrm>
            <a:off x="6172200" y="1825625"/>
            <a:ext cx="5015753" cy="3897312"/>
          </a:xfrm>
        </p:spPr>
        <p:txBody>
          <a:bodyPr>
            <a:normAutofit/>
          </a:bodyPr>
          <a:lstStyle/>
          <a:p>
            <a:pPr marL="114300" indent="0">
              <a:lnSpc>
                <a:spcPct val="150000"/>
              </a:lnSpc>
              <a:buNone/>
            </a:pPr>
            <a:r>
              <a:rPr lang="en-US" sz="1400" dirty="0" err="1">
                <a:latin typeface="+mn-lt"/>
              </a:rPr>
              <a:t>Pregunta</a:t>
            </a:r>
            <a:r>
              <a:rPr lang="en-US" sz="1400" dirty="0">
                <a:latin typeface="+mn-lt"/>
              </a:rPr>
              <a:t> 8: </a:t>
            </a:r>
            <a:r>
              <a:rPr lang="es-ES" sz="1400" dirty="0">
                <a:latin typeface="+mn-lt"/>
              </a:rPr>
              <a:t>Si llevas una carga al subir una cuesta, ¿dónde debes colocarla?</a:t>
            </a:r>
          </a:p>
          <a:p>
            <a:pPr marL="114300" indent="0">
              <a:lnSpc>
                <a:spcPct val="150000"/>
              </a:lnSpc>
              <a:buNone/>
            </a:pPr>
            <a:endParaRPr lang="en-US" sz="1400" dirty="0">
              <a:latin typeface="+mn-lt"/>
            </a:endParaRPr>
          </a:p>
          <a:p>
            <a:pPr marL="628650" indent="-514350">
              <a:lnSpc>
                <a:spcPct val="150000"/>
              </a:lnSpc>
              <a:buAutoNum type="alphaUcPeriod"/>
            </a:pPr>
            <a:r>
              <a:rPr lang="en-US" sz="1400" dirty="0">
                <a:latin typeface="+mn-lt"/>
              </a:rPr>
              <a:t>En </a:t>
            </a:r>
            <a:r>
              <a:rPr lang="en-US" sz="1400" dirty="0" err="1">
                <a:latin typeface="+mn-lt"/>
              </a:rPr>
              <a:t>el</a:t>
            </a:r>
            <a:r>
              <a:rPr lang="en-US" sz="1400" dirty="0">
                <a:latin typeface="+mn-lt"/>
              </a:rPr>
              <a:t> </a:t>
            </a:r>
            <a:r>
              <a:rPr lang="en-US" sz="1400" dirty="0" err="1">
                <a:latin typeface="+mn-lt"/>
              </a:rPr>
              <a:t>portabultos</a:t>
            </a:r>
            <a:r>
              <a:rPr lang="en-US" sz="1400" dirty="0">
                <a:latin typeface="+mn-lt"/>
              </a:rPr>
              <a:t> </a:t>
            </a:r>
            <a:r>
              <a:rPr lang="en-US" sz="1400" dirty="0" err="1">
                <a:latin typeface="+mn-lt"/>
              </a:rPr>
              <a:t>delantero</a:t>
            </a:r>
            <a:endParaRPr lang="en-US" sz="1400" dirty="0">
              <a:latin typeface="+mn-lt"/>
            </a:endParaRPr>
          </a:p>
          <a:p>
            <a:pPr marL="628650" indent="-514350">
              <a:lnSpc>
                <a:spcPct val="150000"/>
              </a:lnSpc>
              <a:buAutoNum type="alphaUcPeriod"/>
            </a:pPr>
            <a:r>
              <a:rPr lang="en-US" sz="1400" dirty="0">
                <a:latin typeface="+mn-lt"/>
              </a:rPr>
              <a:t>En </a:t>
            </a:r>
            <a:r>
              <a:rPr lang="en-US" sz="1400" dirty="0" err="1">
                <a:latin typeface="+mn-lt"/>
              </a:rPr>
              <a:t>el</a:t>
            </a:r>
            <a:r>
              <a:rPr lang="en-US" sz="1400" dirty="0">
                <a:latin typeface="+mn-lt"/>
              </a:rPr>
              <a:t> </a:t>
            </a:r>
            <a:r>
              <a:rPr lang="en-US" sz="1400" dirty="0" err="1">
                <a:latin typeface="+mn-lt"/>
              </a:rPr>
              <a:t>portabultos</a:t>
            </a:r>
            <a:r>
              <a:rPr lang="en-US" sz="1400" dirty="0">
                <a:latin typeface="+mn-lt"/>
              </a:rPr>
              <a:t> </a:t>
            </a:r>
            <a:r>
              <a:rPr lang="en-US" sz="1400" dirty="0" err="1">
                <a:latin typeface="+mn-lt"/>
              </a:rPr>
              <a:t>trasero</a:t>
            </a:r>
            <a:endParaRPr lang="en-US" sz="1400" dirty="0">
              <a:latin typeface="+mn-lt"/>
            </a:endParaRPr>
          </a:p>
        </p:txBody>
      </p:sp>
      <p:sp>
        <p:nvSpPr>
          <p:cNvPr id="6" name="Course/Module Name" descr="Course name: Module name">
            <a:extLst>
              <a:ext uri="{FF2B5EF4-FFF2-40B4-BE49-F238E27FC236}">
                <a16:creationId xmlns:a16="http://schemas.microsoft.com/office/drawing/2014/main" id="{AC534ADC-ABF7-F67C-0027-73698E112CAA}"/>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conducir con seguridad</a:t>
            </a:r>
            <a:endParaRPr lang="en-US" sz="2800" b="1" i="1" dirty="0">
              <a:solidFill>
                <a:schemeClr val="lt1"/>
              </a:solidFill>
              <a:latin typeface="Verdana"/>
              <a:ea typeface="Verdana"/>
              <a:cs typeface="Verdana"/>
              <a:sym typeface="Verdana"/>
            </a:endParaRPr>
          </a:p>
        </p:txBody>
      </p:sp>
      <p:pic>
        <p:nvPicPr>
          <p:cNvPr id="7" name="Picture 6" descr="Módulo 5">
            <a:extLst>
              <a:ext uri="{FF2B5EF4-FFF2-40B4-BE49-F238E27FC236}">
                <a16:creationId xmlns:a16="http://schemas.microsoft.com/office/drawing/2014/main" id="{81E22BFE-F3B6-8E19-452F-40BE17617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5061" y="5949605"/>
            <a:ext cx="4420253" cy="832125"/>
          </a:xfrm>
          <a:prstGeom prst="rect">
            <a:avLst/>
          </a:prstGeom>
        </p:spPr>
      </p:pic>
    </p:spTree>
    <p:extLst>
      <p:ext uri="{BB962C8B-B14F-4D97-AF65-F5344CB8AC3E}">
        <p14:creationId xmlns:p14="http://schemas.microsoft.com/office/powerpoint/2010/main" val="35496868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19">
          <a:extLst>
            <a:ext uri="{FF2B5EF4-FFF2-40B4-BE49-F238E27FC236}">
              <a16:creationId xmlns:a16="http://schemas.microsoft.com/office/drawing/2014/main" id="{A6CF8661-2B67-7F91-535A-F2E6CB22FCE1}"/>
            </a:ext>
          </a:extLst>
        </p:cNvPr>
        <p:cNvGrpSpPr/>
        <p:nvPr/>
      </p:nvGrpSpPr>
      <p:grpSpPr>
        <a:xfrm>
          <a:off x="0" y="0"/>
          <a:ext cx="0" cy="0"/>
          <a:chOff x="0" y="0"/>
          <a:chExt cx="0" cy="0"/>
        </a:xfrm>
      </p:grpSpPr>
      <p:sp>
        <p:nvSpPr>
          <p:cNvPr id="2" name="Title 1" descr="Slide title">
            <a:extLst>
              <a:ext uri="{FF2B5EF4-FFF2-40B4-BE49-F238E27FC236}">
                <a16:creationId xmlns:a16="http://schemas.microsoft.com/office/drawing/2014/main" id="{B92C9C77-CD7A-2C9B-0707-35AF0EC21FE9}"/>
              </a:ext>
            </a:extLst>
          </p:cNvPr>
          <p:cNvSpPr>
            <a:spLocks noGrp="1"/>
          </p:cNvSpPr>
          <p:nvPr>
            <p:ph type="title"/>
          </p:nvPr>
        </p:nvSpPr>
        <p:spPr>
          <a:xfrm>
            <a:off x="-1" y="1"/>
            <a:ext cx="12191999" cy="1365326"/>
          </a:xfrm>
          <a:solidFill>
            <a:srgbClr val="365E5C"/>
          </a:solidFill>
        </p:spPr>
        <p:txBody>
          <a:bodyPr>
            <a:normAutofit/>
          </a:bodyPr>
          <a:lstStyle/>
          <a:p>
            <a:r>
              <a:rPr lang="en-US" sz="2400" dirty="0">
                <a:solidFill>
                  <a:schemeClr val="bg1"/>
                </a:solidFill>
                <a:latin typeface="+mj-lt"/>
              </a:rPr>
              <a:t>	</a:t>
            </a:r>
            <a:r>
              <a:rPr lang="en-US" sz="2400" b="1" dirty="0" err="1">
                <a:solidFill>
                  <a:schemeClr val="bg1"/>
                </a:solidFill>
                <a:latin typeface="+mj-lt"/>
              </a:rPr>
              <a:t>Cuestionario</a:t>
            </a:r>
            <a:endParaRPr lang="en-US" sz="2400" b="1" dirty="0">
              <a:solidFill>
                <a:schemeClr val="bg1"/>
              </a:solidFill>
              <a:latin typeface="+mj-lt"/>
            </a:endParaRPr>
          </a:p>
        </p:txBody>
      </p:sp>
      <p:sp>
        <p:nvSpPr>
          <p:cNvPr id="3" name="Question block 1" descr="Text box">
            <a:extLst>
              <a:ext uri="{FF2B5EF4-FFF2-40B4-BE49-F238E27FC236}">
                <a16:creationId xmlns:a16="http://schemas.microsoft.com/office/drawing/2014/main" id="{E80509D1-B616-1638-5CDE-91140696ABC1}"/>
              </a:ext>
            </a:extLst>
          </p:cNvPr>
          <p:cNvSpPr>
            <a:spLocks noGrp="1"/>
          </p:cNvSpPr>
          <p:nvPr>
            <p:ph type="body" idx="1"/>
          </p:nvPr>
        </p:nvSpPr>
        <p:spPr>
          <a:xfrm>
            <a:off x="838200" y="1825625"/>
            <a:ext cx="5015753" cy="3897312"/>
          </a:xfrm>
        </p:spPr>
        <p:txBody>
          <a:bodyPr>
            <a:normAutofit/>
          </a:bodyPr>
          <a:lstStyle/>
          <a:p>
            <a:pPr marL="114300" indent="0">
              <a:lnSpc>
                <a:spcPct val="150000"/>
              </a:lnSpc>
              <a:buNone/>
            </a:pPr>
            <a:r>
              <a:rPr lang="en-US" sz="1400" dirty="0" err="1">
                <a:latin typeface="+mn-lt"/>
              </a:rPr>
              <a:t>Pregunta</a:t>
            </a:r>
            <a:r>
              <a:rPr lang="en-US" sz="1400" dirty="0">
                <a:latin typeface="+mn-lt"/>
              </a:rPr>
              <a:t> 9: </a:t>
            </a:r>
            <a:r>
              <a:rPr lang="es-ES" sz="1400" dirty="0">
                <a:latin typeface="+mn-lt"/>
              </a:rPr>
              <a:t>Al conducir cuesta arriba, ¿cuál debe ser tu postura de conducción?</a:t>
            </a:r>
            <a:endParaRPr lang="en-US" sz="1400" dirty="0">
              <a:latin typeface="+mn-lt"/>
            </a:endParaRPr>
          </a:p>
          <a:p>
            <a:pPr marL="114300" indent="0">
              <a:lnSpc>
                <a:spcPct val="150000"/>
              </a:lnSpc>
              <a:buNone/>
            </a:pPr>
            <a:r>
              <a:rPr lang="en-US" sz="1400" dirty="0">
                <a:latin typeface="+mn-lt"/>
              </a:rPr>
              <a:t>  </a:t>
            </a:r>
          </a:p>
          <a:p>
            <a:pPr marL="628650" indent="-514350">
              <a:lnSpc>
                <a:spcPct val="150000"/>
              </a:lnSpc>
              <a:buAutoNum type="alphaUcPeriod"/>
            </a:pPr>
            <a:r>
              <a:rPr lang="es-ES" sz="1400" dirty="0">
                <a:latin typeface="+mn-lt"/>
              </a:rPr>
              <a:t>Inclínate hacia adelante y agáchate </a:t>
            </a:r>
          </a:p>
          <a:p>
            <a:pPr marL="628650" indent="-514350">
              <a:lnSpc>
                <a:spcPct val="150000"/>
              </a:lnSpc>
              <a:buAutoNum type="alphaUcPeriod"/>
            </a:pPr>
            <a:r>
              <a:rPr lang="es-ES" sz="1400" dirty="0">
                <a:latin typeface="+mn-lt"/>
              </a:rPr>
              <a:t>Siéntate erguido y con la espalda recta</a:t>
            </a:r>
            <a:endParaRPr lang="en-US" sz="2000" dirty="0"/>
          </a:p>
        </p:txBody>
      </p:sp>
      <p:sp>
        <p:nvSpPr>
          <p:cNvPr id="4" name="Question block 2" descr="Text box">
            <a:extLst>
              <a:ext uri="{FF2B5EF4-FFF2-40B4-BE49-F238E27FC236}">
                <a16:creationId xmlns:a16="http://schemas.microsoft.com/office/drawing/2014/main" id="{A319EA57-5950-9A4B-19A0-C7B3FF6A4151}"/>
              </a:ext>
            </a:extLst>
          </p:cNvPr>
          <p:cNvSpPr>
            <a:spLocks noGrp="1"/>
          </p:cNvSpPr>
          <p:nvPr>
            <p:ph type="body" idx="2"/>
          </p:nvPr>
        </p:nvSpPr>
        <p:spPr>
          <a:xfrm>
            <a:off x="6172200" y="1825625"/>
            <a:ext cx="5015753" cy="3897312"/>
          </a:xfrm>
        </p:spPr>
        <p:txBody>
          <a:bodyPr>
            <a:normAutofit/>
          </a:bodyPr>
          <a:lstStyle/>
          <a:p>
            <a:pPr marL="114300" indent="0">
              <a:lnSpc>
                <a:spcPct val="150000"/>
              </a:lnSpc>
              <a:buNone/>
            </a:pPr>
            <a:r>
              <a:rPr lang="en-US" sz="1400" dirty="0" err="1">
                <a:latin typeface="+mn-lt"/>
              </a:rPr>
              <a:t>Pregunta</a:t>
            </a:r>
            <a:r>
              <a:rPr lang="en-US" sz="1400" dirty="0">
                <a:latin typeface="+mn-lt"/>
              </a:rPr>
              <a:t> 10: </a:t>
            </a:r>
            <a:r>
              <a:rPr lang="es-ES" sz="1400" dirty="0">
                <a:latin typeface="+mn-lt"/>
              </a:rPr>
              <a:t>Al conducir en una pendiente lateral, ¿qué medida de conducción activa debes tomar?</a:t>
            </a:r>
          </a:p>
          <a:p>
            <a:pPr marL="114300" indent="0">
              <a:lnSpc>
                <a:spcPct val="150000"/>
              </a:lnSpc>
              <a:buNone/>
            </a:pPr>
            <a:endParaRPr lang="en-US" sz="1400" dirty="0">
              <a:latin typeface="+mn-lt"/>
            </a:endParaRPr>
          </a:p>
          <a:p>
            <a:pPr marL="628650" indent="-514350">
              <a:lnSpc>
                <a:spcPct val="150000"/>
              </a:lnSpc>
              <a:buAutoNum type="alphaUcPeriod"/>
            </a:pPr>
            <a:r>
              <a:rPr lang="es-ES" sz="1400" dirty="0">
                <a:latin typeface="+mn-lt"/>
              </a:rPr>
              <a:t>Deslízate hacia atrás en el asiento y agáchate</a:t>
            </a:r>
            <a:endParaRPr lang="en-US" sz="1400" dirty="0">
              <a:latin typeface="+mn-lt"/>
            </a:endParaRPr>
          </a:p>
          <a:p>
            <a:pPr marL="628650" indent="-514350">
              <a:lnSpc>
                <a:spcPct val="150000"/>
              </a:lnSpc>
              <a:buAutoNum type="alphaUcPeriod"/>
            </a:pPr>
            <a:r>
              <a:rPr lang="es-ES" sz="1400" dirty="0">
                <a:latin typeface="+mn-lt"/>
              </a:rPr>
              <a:t>Inclina el cuerpo hacia el lado de la pendiente</a:t>
            </a:r>
            <a:endParaRPr lang="en-US" sz="1400" dirty="0">
              <a:latin typeface="+mn-lt"/>
            </a:endParaRPr>
          </a:p>
        </p:txBody>
      </p:sp>
      <p:sp>
        <p:nvSpPr>
          <p:cNvPr id="6" name="Course/Module Name" descr="Course name: Module name">
            <a:extLst>
              <a:ext uri="{FF2B5EF4-FFF2-40B4-BE49-F238E27FC236}">
                <a16:creationId xmlns:a16="http://schemas.microsoft.com/office/drawing/2014/main" id="{26C277AE-4C2C-29C0-FFD0-B0C1EF80D44A}"/>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conducir con seguridad</a:t>
            </a:r>
            <a:endParaRPr lang="en-US" sz="2800" b="1" i="1" dirty="0">
              <a:solidFill>
                <a:schemeClr val="lt1"/>
              </a:solidFill>
              <a:latin typeface="Verdana"/>
              <a:ea typeface="Verdana"/>
              <a:cs typeface="Verdana"/>
              <a:sym typeface="Verdana"/>
            </a:endParaRPr>
          </a:p>
        </p:txBody>
      </p:sp>
      <p:pic>
        <p:nvPicPr>
          <p:cNvPr id="7" name="Picture 6" descr="Módulo 5">
            <a:extLst>
              <a:ext uri="{FF2B5EF4-FFF2-40B4-BE49-F238E27FC236}">
                <a16:creationId xmlns:a16="http://schemas.microsoft.com/office/drawing/2014/main" id="{A10EDECE-57DD-0F48-7A4F-F9646426B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5061" y="5949605"/>
            <a:ext cx="4420253" cy="832125"/>
          </a:xfrm>
          <a:prstGeom prst="rect">
            <a:avLst/>
          </a:prstGeom>
        </p:spPr>
      </p:pic>
    </p:spTree>
    <p:extLst>
      <p:ext uri="{BB962C8B-B14F-4D97-AF65-F5344CB8AC3E}">
        <p14:creationId xmlns:p14="http://schemas.microsoft.com/office/powerpoint/2010/main" val="863792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96D61-2C36-1741-A9C2-A3D3584692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0FF069-3B1A-E2F9-A993-DD4E3433C065}"/>
              </a:ext>
            </a:extLst>
          </p:cNvPr>
          <p:cNvSpPr>
            <a:spLocks noGrp="1"/>
          </p:cNvSpPr>
          <p:nvPr>
            <p:ph type="title"/>
          </p:nvPr>
        </p:nvSpPr>
        <p:spPr>
          <a:xfrm>
            <a:off x="5723068" y="48126"/>
            <a:ext cx="6185647" cy="887789"/>
          </a:xfrm>
        </p:spPr>
        <p:txBody>
          <a:bodyPr anchor="ctr">
            <a:normAutofit fontScale="90000"/>
          </a:bodyPr>
          <a:lstStyle/>
          <a:p>
            <a:pPr>
              <a:lnSpc>
                <a:spcPct val="150000"/>
              </a:lnSpc>
            </a:pPr>
            <a:r>
              <a:rPr lang="es-ES" sz="2400" dirty="0">
                <a:latin typeface="+mj-lt"/>
              </a:rPr>
              <a:t>Descripción general del equipo de protección personal</a:t>
            </a:r>
            <a:endParaRPr lang="en-US" sz="2400" dirty="0">
              <a:latin typeface="+mj-lt"/>
            </a:endParaRPr>
          </a:p>
        </p:txBody>
      </p:sp>
      <p:sp>
        <p:nvSpPr>
          <p:cNvPr id="4" name="Text Placeholder">
            <a:extLst>
              <a:ext uri="{FF2B5EF4-FFF2-40B4-BE49-F238E27FC236}">
                <a16:creationId xmlns:a16="http://schemas.microsoft.com/office/drawing/2014/main" id="{9C879733-1533-EBDB-FD2F-35A1762F052C}"/>
              </a:ext>
            </a:extLst>
          </p:cNvPr>
          <p:cNvSpPr>
            <a:spLocks noGrp="1"/>
          </p:cNvSpPr>
          <p:nvPr>
            <p:ph type="body" idx="2"/>
          </p:nvPr>
        </p:nvSpPr>
        <p:spPr>
          <a:xfrm>
            <a:off x="5797898" y="890718"/>
            <a:ext cx="6259817" cy="4929451"/>
          </a:xfrm>
        </p:spPr>
        <p:txBody>
          <a:bodyPr>
            <a:normAutofit fontScale="92500"/>
          </a:bodyPr>
          <a:lstStyle/>
          <a:p>
            <a:pPr marL="0" indent="0">
              <a:lnSpc>
                <a:spcPct val="150000"/>
              </a:lnSpc>
              <a:spcAft>
                <a:spcPts val="600"/>
              </a:spcAft>
            </a:pPr>
            <a:r>
              <a:rPr lang="es-ES" sz="1400" dirty="0">
                <a:latin typeface="+mn-lt"/>
              </a:rPr>
              <a:t>Mientras es responsabilidad del empleador determinar los peligros de cada labor y asignar el equipo de protección personal adecuado, para un resultado óptimo su PPE debe incluir: </a:t>
            </a:r>
          </a:p>
          <a:p>
            <a:pPr marL="285750" indent="-285750">
              <a:lnSpc>
                <a:spcPct val="150000"/>
              </a:lnSpc>
              <a:spcAft>
                <a:spcPts val="600"/>
              </a:spcAft>
              <a:buFont typeface="Arial" panose="020B0604020202020204" pitchFamily="34" charset="0"/>
              <a:buChar char="•"/>
            </a:pPr>
            <a:r>
              <a:rPr lang="es-ES" sz="1400" dirty="0">
                <a:latin typeface="+mn-lt"/>
              </a:rPr>
              <a:t>mangas largas</a:t>
            </a:r>
          </a:p>
          <a:p>
            <a:pPr marL="285750" indent="-285750">
              <a:lnSpc>
                <a:spcPct val="150000"/>
              </a:lnSpc>
              <a:spcAft>
                <a:spcPts val="600"/>
              </a:spcAft>
              <a:buFont typeface="Arial" panose="020B0604020202020204" pitchFamily="34" charset="0"/>
              <a:buChar char="•"/>
            </a:pPr>
            <a:r>
              <a:rPr lang="es-ES" sz="1400" dirty="0">
                <a:latin typeface="+mn-lt"/>
              </a:rPr>
              <a:t>guantes</a:t>
            </a:r>
          </a:p>
          <a:p>
            <a:pPr marL="285750" indent="-285750">
              <a:lnSpc>
                <a:spcPct val="150000"/>
              </a:lnSpc>
              <a:spcAft>
                <a:spcPts val="600"/>
              </a:spcAft>
              <a:buFont typeface="Arial" panose="020B0604020202020204" pitchFamily="34" charset="0"/>
              <a:buChar char="•"/>
            </a:pPr>
            <a:r>
              <a:rPr lang="es-ES" sz="1400" dirty="0">
                <a:latin typeface="+mn-lt"/>
              </a:rPr>
              <a:t>pantalones pesados</a:t>
            </a:r>
          </a:p>
          <a:p>
            <a:pPr marL="285750" indent="-285750">
              <a:lnSpc>
                <a:spcPct val="150000"/>
              </a:lnSpc>
              <a:spcAft>
                <a:spcPts val="600"/>
              </a:spcAft>
              <a:buFont typeface="Arial" panose="020B0604020202020204" pitchFamily="34" charset="0"/>
              <a:buChar char="•"/>
            </a:pPr>
            <a:r>
              <a:rPr lang="es-ES" sz="1400" dirty="0">
                <a:latin typeface="+mn-lt"/>
              </a:rPr>
              <a:t>botas</a:t>
            </a:r>
          </a:p>
          <a:p>
            <a:pPr marL="285750" indent="-285750">
              <a:lnSpc>
                <a:spcPct val="150000"/>
              </a:lnSpc>
              <a:spcAft>
                <a:spcPts val="600"/>
              </a:spcAft>
              <a:buFont typeface="Arial" panose="020B0604020202020204" pitchFamily="34" charset="0"/>
              <a:buChar char="•"/>
            </a:pPr>
            <a:r>
              <a:rPr lang="es-ES" sz="1400" dirty="0">
                <a:latin typeface="+mn-lt"/>
              </a:rPr>
              <a:t>gafas de seguridad o gafas protectoras y</a:t>
            </a:r>
          </a:p>
          <a:p>
            <a:pPr marL="285750" indent="-285750">
              <a:lnSpc>
                <a:spcPct val="150000"/>
              </a:lnSpc>
              <a:spcAft>
                <a:spcPts val="600"/>
              </a:spcAft>
              <a:buFont typeface="Arial" panose="020B0604020202020204" pitchFamily="34" charset="0"/>
              <a:buChar char="•"/>
            </a:pPr>
            <a:r>
              <a:rPr lang="es-ES" sz="1400" dirty="0">
                <a:latin typeface="+mn-lt"/>
              </a:rPr>
              <a:t>un casco.</a:t>
            </a:r>
          </a:p>
          <a:p>
            <a:pPr marL="0" indent="0">
              <a:lnSpc>
                <a:spcPct val="150000"/>
              </a:lnSpc>
              <a:spcAft>
                <a:spcPts val="600"/>
              </a:spcAft>
            </a:pPr>
            <a:r>
              <a:rPr lang="es-ES" sz="1400" dirty="0">
                <a:latin typeface="+mn-lt"/>
              </a:rPr>
              <a:t>Ese es el equipo que necesita para mantenerse seguro y permanecer en el juego.</a:t>
            </a:r>
            <a:endParaRPr lang="en-US" sz="1400" dirty="0">
              <a:latin typeface="+mn-lt"/>
            </a:endParaRPr>
          </a:p>
        </p:txBody>
      </p:sp>
      <p:pic>
        <p:nvPicPr>
          <p:cNvPr id="6" name="Picture 5">
            <a:extLst>
              <a:ext uri="{FF2B5EF4-FFF2-40B4-BE49-F238E27FC236}">
                <a16:creationId xmlns:a16="http://schemas.microsoft.com/office/drawing/2014/main" id="{F94B46A0-DF90-D521-BA4A-6E5DAB64F4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10026"/>
            <a:ext cx="5477867" cy="5884192"/>
          </a:xfrm>
          <a:prstGeom prst="rect">
            <a:avLst/>
          </a:prstGeom>
        </p:spPr>
      </p:pic>
      <p:sp>
        <p:nvSpPr>
          <p:cNvPr id="5" name="Course/Module Name" descr="Course name: Module name">
            <a:extLst>
              <a:ext uri="{FF2B5EF4-FFF2-40B4-BE49-F238E27FC236}">
                <a16:creationId xmlns:a16="http://schemas.microsoft.com/office/drawing/2014/main" id="{ECAB24F5-6FD1-B781-D071-C5E80A02737B}"/>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introducción</a:t>
            </a:r>
            <a:endParaRPr lang="en-US" sz="2800" b="1" i="1" dirty="0">
              <a:solidFill>
                <a:schemeClr val="lt1"/>
              </a:solidFill>
              <a:latin typeface="Verdana"/>
              <a:ea typeface="Verdana"/>
              <a:cs typeface="Verdana"/>
              <a:sym typeface="Verdana"/>
            </a:endParaRPr>
          </a:p>
        </p:txBody>
      </p:sp>
      <p:pic>
        <p:nvPicPr>
          <p:cNvPr id="7" name="Picture 6" descr="Módulo 1&#10;">
            <a:extLst>
              <a:ext uri="{FF2B5EF4-FFF2-40B4-BE49-F238E27FC236}">
                <a16:creationId xmlns:a16="http://schemas.microsoft.com/office/drawing/2014/main" id="{B2A24053-6B57-C1B5-FC75-95C20A6F6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4309" y="5958153"/>
            <a:ext cx="4420261" cy="832127"/>
          </a:xfrm>
          <a:prstGeom prst="rect">
            <a:avLst/>
          </a:prstGeom>
        </p:spPr>
      </p:pic>
    </p:spTree>
    <p:extLst>
      <p:ext uri="{BB962C8B-B14F-4D97-AF65-F5344CB8AC3E}">
        <p14:creationId xmlns:p14="http://schemas.microsoft.com/office/powerpoint/2010/main" val="27779010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19">
          <a:extLst>
            <a:ext uri="{FF2B5EF4-FFF2-40B4-BE49-F238E27FC236}">
              <a16:creationId xmlns:a16="http://schemas.microsoft.com/office/drawing/2014/main" id="{B10301BC-08EC-86B3-B7D6-8ECF40DB4AE5}"/>
            </a:ext>
          </a:extLst>
        </p:cNvPr>
        <p:cNvGrpSpPr/>
        <p:nvPr/>
      </p:nvGrpSpPr>
      <p:grpSpPr>
        <a:xfrm>
          <a:off x="0" y="0"/>
          <a:ext cx="0" cy="0"/>
          <a:chOff x="0" y="0"/>
          <a:chExt cx="0" cy="0"/>
        </a:xfrm>
      </p:grpSpPr>
      <p:sp>
        <p:nvSpPr>
          <p:cNvPr id="2" name="Title 1" descr="Slide title">
            <a:extLst>
              <a:ext uri="{FF2B5EF4-FFF2-40B4-BE49-F238E27FC236}">
                <a16:creationId xmlns:a16="http://schemas.microsoft.com/office/drawing/2014/main" id="{75B07F6F-256D-B53D-1511-86EECAC9D047}"/>
              </a:ext>
            </a:extLst>
          </p:cNvPr>
          <p:cNvSpPr>
            <a:spLocks noGrp="1"/>
          </p:cNvSpPr>
          <p:nvPr>
            <p:ph type="title"/>
          </p:nvPr>
        </p:nvSpPr>
        <p:spPr>
          <a:xfrm>
            <a:off x="-1" y="1"/>
            <a:ext cx="12191999" cy="1365326"/>
          </a:xfrm>
          <a:solidFill>
            <a:srgbClr val="365E5C"/>
          </a:solidFill>
        </p:spPr>
        <p:txBody>
          <a:bodyPr>
            <a:normAutofit/>
          </a:bodyPr>
          <a:lstStyle/>
          <a:p>
            <a:r>
              <a:rPr lang="en-US" sz="2400" dirty="0">
                <a:solidFill>
                  <a:schemeClr val="bg1"/>
                </a:solidFill>
                <a:latin typeface="+mj-lt"/>
              </a:rPr>
              <a:t>	</a:t>
            </a:r>
            <a:r>
              <a:rPr lang="en-US" sz="2400" b="1" dirty="0" err="1">
                <a:solidFill>
                  <a:schemeClr val="bg1"/>
                </a:solidFill>
                <a:latin typeface="+mj-lt"/>
              </a:rPr>
              <a:t>Cuestionario</a:t>
            </a:r>
            <a:endParaRPr lang="en-US" sz="2400" b="1" dirty="0">
              <a:solidFill>
                <a:schemeClr val="bg1"/>
              </a:solidFill>
              <a:latin typeface="+mj-lt"/>
            </a:endParaRPr>
          </a:p>
        </p:txBody>
      </p:sp>
      <p:sp>
        <p:nvSpPr>
          <p:cNvPr id="3" name="Question block 1" descr="Text box">
            <a:extLst>
              <a:ext uri="{FF2B5EF4-FFF2-40B4-BE49-F238E27FC236}">
                <a16:creationId xmlns:a16="http://schemas.microsoft.com/office/drawing/2014/main" id="{43450911-0A0D-80E9-25ED-CF5DACF07560}"/>
              </a:ext>
            </a:extLst>
          </p:cNvPr>
          <p:cNvSpPr>
            <a:spLocks noGrp="1"/>
          </p:cNvSpPr>
          <p:nvPr>
            <p:ph type="body" idx="1"/>
          </p:nvPr>
        </p:nvSpPr>
        <p:spPr>
          <a:xfrm>
            <a:off x="838200" y="1825625"/>
            <a:ext cx="5015753" cy="3897312"/>
          </a:xfrm>
        </p:spPr>
        <p:txBody>
          <a:bodyPr>
            <a:normAutofit/>
          </a:bodyPr>
          <a:lstStyle/>
          <a:p>
            <a:pPr marL="114300" indent="0">
              <a:lnSpc>
                <a:spcPct val="150000"/>
              </a:lnSpc>
              <a:buNone/>
            </a:pPr>
            <a:r>
              <a:rPr lang="en-US" sz="1400" dirty="0" err="1">
                <a:latin typeface="+mn-lt"/>
              </a:rPr>
              <a:t>Pregunta</a:t>
            </a:r>
            <a:r>
              <a:rPr lang="en-US" sz="1400" dirty="0">
                <a:latin typeface="+mn-lt"/>
              </a:rPr>
              <a:t> 11: </a:t>
            </a:r>
            <a:r>
              <a:rPr lang="es-ES" sz="1400" dirty="0">
                <a:latin typeface="+mn-lt"/>
              </a:rPr>
              <a:t>Si sientes que te inclinas al tomar una curva, debes: (Selecciona todas las opciones que correspondan)</a:t>
            </a:r>
            <a:endParaRPr lang="en-US" sz="1400" dirty="0">
              <a:latin typeface="+mn-lt"/>
            </a:endParaRPr>
          </a:p>
          <a:p>
            <a:pPr marL="114300" indent="0">
              <a:lnSpc>
                <a:spcPct val="150000"/>
              </a:lnSpc>
              <a:buNone/>
            </a:pPr>
            <a:r>
              <a:rPr lang="en-US" sz="1400" dirty="0">
                <a:latin typeface="+mn-lt"/>
              </a:rPr>
              <a:t>  </a:t>
            </a:r>
          </a:p>
          <a:p>
            <a:pPr marL="628650" indent="-514350">
              <a:lnSpc>
                <a:spcPct val="150000"/>
              </a:lnSpc>
              <a:buAutoNum type="alphaUcPeriod"/>
            </a:pPr>
            <a:r>
              <a:rPr lang="es-ES" sz="1400" dirty="0">
                <a:latin typeface="+mn-lt"/>
              </a:rPr>
              <a:t>Inclinarse más hacia el interior de la curva</a:t>
            </a:r>
            <a:endParaRPr lang="en-US" sz="1400" dirty="0">
              <a:latin typeface="+mn-lt"/>
            </a:endParaRPr>
          </a:p>
          <a:p>
            <a:pPr marL="628650" indent="-514350">
              <a:lnSpc>
                <a:spcPct val="150000"/>
              </a:lnSpc>
              <a:buAutoNum type="alphaUcPeriod"/>
            </a:pPr>
            <a:r>
              <a:rPr lang="es-ES" sz="1400" dirty="0">
                <a:latin typeface="+mn-lt"/>
              </a:rPr>
              <a:t>Reducir aún más la velocidad</a:t>
            </a:r>
            <a:endParaRPr lang="en-US" sz="1400" dirty="0">
              <a:latin typeface="+mn-lt"/>
            </a:endParaRPr>
          </a:p>
          <a:p>
            <a:pPr marL="628650" indent="-514350">
              <a:lnSpc>
                <a:spcPct val="150000"/>
              </a:lnSpc>
              <a:buAutoNum type="alphaUcPeriod"/>
            </a:pPr>
            <a:r>
              <a:rPr lang="es-ES" sz="1400" dirty="0">
                <a:latin typeface="+mn-lt"/>
              </a:rPr>
              <a:t>Ampliar el ángulo de giro</a:t>
            </a:r>
            <a:endParaRPr lang="en-US" sz="2000" dirty="0"/>
          </a:p>
        </p:txBody>
      </p:sp>
      <p:sp>
        <p:nvSpPr>
          <p:cNvPr id="4" name="Question block 2" descr="Text box">
            <a:extLst>
              <a:ext uri="{FF2B5EF4-FFF2-40B4-BE49-F238E27FC236}">
                <a16:creationId xmlns:a16="http://schemas.microsoft.com/office/drawing/2014/main" id="{E946A4D6-E9FE-5731-98E0-6B5496022BA0}"/>
              </a:ext>
            </a:extLst>
          </p:cNvPr>
          <p:cNvSpPr>
            <a:spLocks noGrp="1"/>
          </p:cNvSpPr>
          <p:nvPr>
            <p:ph type="body" idx="2"/>
          </p:nvPr>
        </p:nvSpPr>
        <p:spPr>
          <a:xfrm>
            <a:off x="6172200" y="1825625"/>
            <a:ext cx="5015753" cy="3897312"/>
          </a:xfrm>
        </p:spPr>
        <p:txBody>
          <a:bodyPr>
            <a:normAutofit/>
          </a:bodyPr>
          <a:lstStyle/>
          <a:p>
            <a:pPr marL="114300" indent="0">
              <a:lnSpc>
                <a:spcPct val="150000"/>
              </a:lnSpc>
              <a:buNone/>
            </a:pPr>
            <a:r>
              <a:rPr lang="en-US" sz="1400" dirty="0" err="1">
                <a:latin typeface="+mn-lt"/>
              </a:rPr>
              <a:t>Pregunta</a:t>
            </a:r>
            <a:r>
              <a:rPr lang="en-US" sz="1400" dirty="0">
                <a:latin typeface="+mn-lt"/>
              </a:rPr>
              <a:t> 12: Las cargas </a:t>
            </a:r>
            <a:r>
              <a:rPr lang="en-US" sz="1400" dirty="0" err="1">
                <a:latin typeface="+mn-lt"/>
              </a:rPr>
              <a:t>pesadas</a:t>
            </a:r>
            <a:r>
              <a:rPr lang="en-US" sz="1400" dirty="0">
                <a:latin typeface="+mn-lt"/>
              </a:rPr>
              <a:t> </a:t>
            </a:r>
            <a:r>
              <a:rPr lang="en-US" sz="1400" dirty="0" err="1">
                <a:latin typeface="+mn-lt"/>
              </a:rPr>
              <a:t>deben</a:t>
            </a:r>
            <a:r>
              <a:rPr lang="en-US" sz="1400" dirty="0">
                <a:latin typeface="+mn-lt"/>
              </a:rPr>
              <a:t>:</a:t>
            </a:r>
          </a:p>
          <a:p>
            <a:pPr marL="114300" indent="0">
              <a:lnSpc>
                <a:spcPct val="150000"/>
              </a:lnSpc>
              <a:buNone/>
            </a:pPr>
            <a:endParaRPr lang="en-US" sz="1400" dirty="0">
              <a:latin typeface="+mn-lt"/>
            </a:endParaRPr>
          </a:p>
          <a:p>
            <a:pPr marL="628650" indent="-514350">
              <a:lnSpc>
                <a:spcPct val="150000"/>
              </a:lnSpc>
              <a:buAutoNum type="alphaUcPeriod"/>
            </a:pPr>
            <a:r>
              <a:rPr lang="es-ES" sz="1400" dirty="0">
                <a:latin typeface="+mn-lt"/>
              </a:rPr>
              <a:t>Fijarse a los portabultos delantero y trasero</a:t>
            </a:r>
            <a:endParaRPr lang="en-US" sz="1400" dirty="0">
              <a:latin typeface="+mn-lt"/>
            </a:endParaRPr>
          </a:p>
          <a:p>
            <a:pPr marL="628650" indent="-514350">
              <a:lnSpc>
                <a:spcPct val="150000"/>
              </a:lnSpc>
              <a:buAutoNum type="alphaUcPeriod"/>
            </a:pPr>
            <a:r>
              <a:rPr lang="en-US" sz="1400" dirty="0" err="1">
                <a:latin typeface="+mn-lt"/>
              </a:rPr>
              <a:t>Distribuirse</a:t>
            </a:r>
            <a:r>
              <a:rPr lang="en-US" sz="1400" dirty="0">
                <a:latin typeface="+mn-lt"/>
              </a:rPr>
              <a:t> de </a:t>
            </a:r>
            <a:r>
              <a:rPr lang="en-US" sz="1400" dirty="0" err="1">
                <a:latin typeface="+mn-lt"/>
              </a:rPr>
              <a:t>manera</a:t>
            </a:r>
            <a:r>
              <a:rPr lang="en-US" sz="1400" dirty="0">
                <a:latin typeface="+mn-lt"/>
              </a:rPr>
              <a:t> </a:t>
            </a:r>
            <a:r>
              <a:rPr lang="en-US" sz="1400" dirty="0" err="1">
                <a:latin typeface="+mn-lt"/>
              </a:rPr>
              <a:t>uniforme</a:t>
            </a:r>
            <a:endParaRPr lang="en-US" sz="1400" dirty="0">
              <a:latin typeface="+mn-lt"/>
            </a:endParaRPr>
          </a:p>
          <a:p>
            <a:pPr marL="628650" indent="-514350">
              <a:lnSpc>
                <a:spcPct val="150000"/>
              </a:lnSpc>
              <a:buAutoNum type="alphaUcPeriod"/>
            </a:pPr>
            <a:r>
              <a:rPr lang="en-US" sz="1400" dirty="0" err="1">
                <a:latin typeface="+mn-lt"/>
              </a:rPr>
              <a:t>Asegurarse</a:t>
            </a:r>
            <a:r>
              <a:rPr lang="en-US" sz="1400" dirty="0">
                <a:latin typeface="+mn-lt"/>
              </a:rPr>
              <a:t> </a:t>
            </a:r>
            <a:r>
              <a:rPr lang="en-US" sz="1400" dirty="0" err="1">
                <a:latin typeface="+mn-lt"/>
              </a:rPr>
              <a:t>correctamente</a:t>
            </a:r>
            <a:endParaRPr lang="en-US" sz="1400" dirty="0">
              <a:latin typeface="+mn-lt"/>
            </a:endParaRPr>
          </a:p>
          <a:p>
            <a:pPr marL="628650" indent="-514350">
              <a:lnSpc>
                <a:spcPct val="150000"/>
              </a:lnSpc>
              <a:buAutoNum type="alphaUcPeriod"/>
            </a:pPr>
            <a:r>
              <a:rPr lang="en-US" sz="1400" dirty="0" err="1">
                <a:latin typeface="+mn-lt"/>
              </a:rPr>
              <a:t>Todas</a:t>
            </a:r>
            <a:r>
              <a:rPr lang="en-US" sz="1400" dirty="0">
                <a:latin typeface="+mn-lt"/>
              </a:rPr>
              <a:t> las </a:t>
            </a:r>
            <a:r>
              <a:rPr lang="en-US" sz="1400" dirty="0" err="1">
                <a:latin typeface="+mn-lt"/>
              </a:rPr>
              <a:t>anteriores</a:t>
            </a:r>
            <a:endParaRPr lang="en-US" sz="1400" dirty="0">
              <a:latin typeface="+mn-lt"/>
            </a:endParaRPr>
          </a:p>
        </p:txBody>
      </p:sp>
      <p:sp>
        <p:nvSpPr>
          <p:cNvPr id="6" name="Course/Module Name" descr="Course name: Module name">
            <a:extLst>
              <a:ext uri="{FF2B5EF4-FFF2-40B4-BE49-F238E27FC236}">
                <a16:creationId xmlns:a16="http://schemas.microsoft.com/office/drawing/2014/main" id="{F4485D98-1403-72F9-F4C6-BF4DDD04D0C3}"/>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conducir con seguridad</a:t>
            </a:r>
            <a:endParaRPr lang="en-US" sz="2800" b="1" i="1" dirty="0">
              <a:solidFill>
                <a:schemeClr val="lt1"/>
              </a:solidFill>
              <a:latin typeface="Verdana"/>
              <a:ea typeface="Verdana"/>
              <a:cs typeface="Verdana"/>
              <a:sym typeface="Verdana"/>
            </a:endParaRPr>
          </a:p>
        </p:txBody>
      </p:sp>
      <p:pic>
        <p:nvPicPr>
          <p:cNvPr id="7" name="Picture 6" descr="Módulo 5">
            <a:extLst>
              <a:ext uri="{FF2B5EF4-FFF2-40B4-BE49-F238E27FC236}">
                <a16:creationId xmlns:a16="http://schemas.microsoft.com/office/drawing/2014/main" id="{5439D09F-DC9C-176F-8519-DA52776A0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5061" y="5949605"/>
            <a:ext cx="4420253" cy="832125"/>
          </a:xfrm>
          <a:prstGeom prst="rect">
            <a:avLst/>
          </a:prstGeom>
        </p:spPr>
      </p:pic>
    </p:spTree>
    <p:extLst>
      <p:ext uri="{BB962C8B-B14F-4D97-AF65-F5344CB8AC3E}">
        <p14:creationId xmlns:p14="http://schemas.microsoft.com/office/powerpoint/2010/main" val="486469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19">
          <a:extLst>
            <a:ext uri="{FF2B5EF4-FFF2-40B4-BE49-F238E27FC236}">
              <a16:creationId xmlns:a16="http://schemas.microsoft.com/office/drawing/2014/main" id="{846CD9AB-03FB-054E-EBA7-A64AD0111D3A}"/>
            </a:ext>
          </a:extLst>
        </p:cNvPr>
        <p:cNvGrpSpPr/>
        <p:nvPr/>
      </p:nvGrpSpPr>
      <p:grpSpPr>
        <a:xfrm>
          <a:off x="0" y="0"/>
          <a:ext cx="0" cy="0"/>
          <a:chOff x="0" y="0"/>
          <a:chExt cx="0" cy="0"/>
        </a:xfrm>
      </p:grpSpPr>
      <p:sp>
        <p:nvSpPr>
          <p:cNvPr id="2" name="Title 1" descr="Slide title">
            <a:extLst>
              <a:ext uri="{FF2B5EF4-FFF2-40B4-BE49-F238E27FC236}">
                <a16:creationId xmlns:a16="http://schemas.microsoft.com/office/drawing/2014/main" id="{B778FAD0-3707-1843-1596-5EA058A46DD4}"/>
              </a:ext>
            </a:extLst>
          </p:cNvPr>
          <p:cNvSpPr>
            <a:spLocks noGrp="1"/>
          </p:cNvSpPr>
          <p:nvPr>
            <p:ph type="title"/>
          </p:nvPr>
        </p:nvSpPr>
        <p:spPr>
          <a:xfrm>
            <a:off x="-1" y="1"/>
            <a:ext cx="12191999" cy="1365326"/>
          </a:xfrm>
          <a:solidFill>
            <a:srgbClr val="365E5C"/>
          </a:solidFill>
        </p:spPr>
        <p:txBody>
          <a:bodyPr>
            <a:normAutofit/>
          </a:bodyPr>
          <a:lstStyle/>
          <a:p>
            <a:r>
              <a:rPr lang="en-US" sz="2400" dirty="0">
                <a:solidFill>
                  <a:schemeClr val="bg1"/>
                </a:solidFill>
                <a:latin typeface="+mj-lt"/>
              </a:rPr>
              <a:t>	</a:t>
            </a:r>
            <a:r>
              <a:rPr lang="en-US" sz="2400" b="1" dirty="0" err="1">
                <a:solidFill>
                  <a:schemeClr val="bg1"/>
                </a:solidFill>
                <a:latin typeface="+mj-lt"/>
              </a:rPr>
              <a:t>Cuestionario</a:t>
            </a:r>
            <a:endParaRPr lang="en-US" sz="2400" b="1" dirty="0">
              <a:solidFill>
                <a:schemeClr val="bg1"/>
              </a:solidFill>
              <a:latin typeface="+mj-lt"/>
            </a:endParaRPr>
          </a:p>
        </p:txBody>
      </p:sp>
      <p:sp>
        <p:nvSpPr>
          <p:cNvPr id="3" name="Question block 1" descr="Text box">
            <a:extLst>
              <a:ext uri="{FF2B5EF4-FFF2-40B4-BE49-F238E27FC236}">
                <a16:creationId xmlns:a16="http://schemas.microsoft.com/office/drawing/2014/main" id="{70CF8F36-F09B-8C62-6B30-6319ACF51A5A}"/>
              </a:ext>
            </a:extLst>
          </p:cNvPr>
          <p:cNvSpPr>
            <a:spLocks noGrp="1"/>
          </p:cNvSpPr>
          <p:nvPr>
            <p:ph type="body" idx="1"/>
          </p:nvPr>
        </p:nvSpPr>
        <p:spPr>
          <a:xfrm>
            <a:off x="838200" y="1825625"/>
            <a:ext cx="5015753" cy="3897312"/>
          </a:xfrm>
        </p:spPr>
        <p:txBody>
          <a:bodyPr>
            <a:normAutofit/>
          </a:bodyPr>
          <a:lstStyle/>
          <a:p>
            <a:pPr marL="114300" indent="0">
              <a:lnSpc>
                <a:spcPct val="150000"/>
              </a:lnSpc>
              <a:buNone/>
            </a:pPr>
            <a:r>
              <a:rPr lang="en-US" sz="1400" dirty="0" err="1">
                <a:latin typeface="+mn-lt"/>
              </a:rPr>
              <a:t>Pregunta</a:t>
            </a:r>
            <a:r>
              <a:rPr lang="en-US" sz="1400" dirty="0">
                <a:latin typeface="+mn-lt"/>
              </a:rPr>
              <a:t> 13: </a:t>
            </a:r>
            <a:r>
              <a:rPr lang="es-ES" sz="1400" dirty="0">
                <a:latin typeface="+mn-lt"/>
              </a:rPr>
              <a:t>Al estacionar un ATV con la parte delantera hacia abajo, debes: (Selecciona todas las opciones que correspondan)</a:t>
            </a:r>
          </a:p>
          <a:p>
            <a:pPr marL="114300" indent="0">
              <a:lnSpc>
                <a:spcPct val="150000"/>
              </a:lnSpc>
              <a:buNone/>
            </a:pPr>
            <a:r>
              <a:rPr lang="en-US" sz="1400" dirty="0">
                <a:latin typeface="+mn-lt"/>
              </a:rPr>
              <a:t>  </a:t>
            </a:r>
          </a:p>
          <a:p>
            <a:pPr marL="628650" indent="-514350">
              <a:lnSpc>
                <a:spcPct val="150000"/>
              </a:lnSpc>
              <a:buAutoNum type="alphaUcPeriod"/>
            </a:pPr>
            <a:r>
              <a:rPr lang="es-ES" sz="1400" dirty="0">
                <a:latin typeface="+mn-lt"/>
              </a:rPr>
              <a:t>Poner el cuatrimoto en marcha atrás</a:t>
            </a:r>
            <a:endParaRPr lang="en-US" sz="1400" dirty="0">
              <a:latin typeface="+mn-lt"/>
            </a:endParaRPr>
          </a:p>
          <a:p>
            <a:pPr marL="628650" indent="-514350">
              <a:lnSpc>
                <a:spcPct val="150000"/>
              </a:lnSpc>
              <a:buAutoNum type="alphaUcPeriod"/>
            </a:pPr>
            <a:r>
              <a:rPr lang="es-ES" sz="1400" dirty="0">
                <a:latin typeface="+mn-lt"/>
              </a:rPr>
              <a:t>Accionar el freno de mano</a:t>
            </a:r>
            <a:endParaRPr lang="en-US" sz="1400" dirty="0">
              <a:latin typeface="+mn-lt"/>
            </a:endParaRPr>
          </a:p>
          <a:p>
            <a:pPr marL="628650" indent="-514350">
              <a:lnSpc>
                <a:spcPct val="150000"/>
              </a:lnSpc>
              <a:buAutoNum type="alphaUcPeriod"/>
            </a:pPr>
            <a:r>
              <a:rPr lang="es-ES" sz="1400" dirty="0">
                <a:latin typeface="+mn-lt"/>
              </a:rPr>
              <a:t>Encender las luces de emergencia del cuatrimoto</a:t>
            </a:r>
            <a:endParaRPr lang="en-US" sz="2000" dirty="0"/>
          </a:p>
        </p:txBody>
      </p:sp>
      <p:sp>
        <p:nvSpPr>
          <p:cNvPr id="4" name="Question block 2" descr="Text box">
            <a:extLst>
              <a:ext uri="{FF2B5EF4-FFF2-40B4-BE49-F238E27FC236}">
                <a16:creationId xmlns:a16="http://schemas.microsoft.com/office/drawing/2014/main" id="{3F8A83B3-6887-0EBD-50D8-A78B8161455B}"/>
              </a:ext>
            </a:extLst>
          </p:cNvPr>
          <p:cNvSpPr>
            <a:spLocks noGrp="1"/>
          </p:cNvSpPr>
          <p:nvPr>
            <p:ph type="body" idx="2"/>
          </p:nvPr>
        </p:nvSpPr>
        <p:spPr>
          <a:xfrm>
            <a:off x="6172200" y="1825625"/>
            <a:ext cx="5015753" cy="3897312"/>
          </a:xfrm>
        </p:spPr>
        <p:txBody>
          <a:bodyPr>
            <a:normAutofit/>
          </a:bodyPr>
          <a:lstStyle/>
          <a:p>
            <a:pPr marL="114300" indent="0">
              <a:lnSpc>
                <a:spcPct val="150000"/>
              </a:lnSpc>
              <a:buNone/>
            </a:pPr>
            <a:r>
              <a:rPr lang="en-US" sz="1400" dirty="0" err="1">
                <a:latin typeface="+mn-lt"/>
              </a:rPr>
              <a:t>Pregunta</a:t>
            </a:r>
            <a:r>
              <a:rPr lang="en-US" sz="1400" dirty="0">
                <a:latin typeface="+mn-lt"/>
              </a:rPr>
              <a:t> 14: </a:t>
            </a:r>
            <a:r>
              <a:rPr lang="es-ES" sz="1400" dirty="0">
                <a:latin typeface="+mn-lt"/>
              </a:rPr>
              <a:t>Al estacionar un vehículo todoterreno (ATV) con la parte delantera hacia arriba, debes: (Selecciona todas las opciones que correspondan)</a:t>
            </a:r>
          </a:p>
          <a:p>
            <a:pPr marL="114300" indent="0">
              <a:lnSpc>
                <a:spcPct val="150000"/>
              </a:lnSpc>
              <a:buNone/>
            </a:pPr>
            <a:endParaRPr lang="en-US" sz="1400" dirty="0">
              <a:latin typeface="+mn-lt"/>
            </a:endParaRPr>
          </a:p>
          <a:p>
            <a:pPr marL="628650" indent="-514350">
              <a:lnSpc>
                <a:spcPct val="150000"/>
              </a:lnSpc>
              <a:buAutoNum type="alphaUcPeriod"/>
            </a:pPr>
            <a:r>
              <a:rPr lang="es-ES" sz="1400" dirty="0">
                <a:latin typeface="+mn-lt"/>
              </a:rPr>
              <a:t>Poner el vehículo en marcha atrás</a:t>
            </a:r>
            <a:endParaRPr lang="en-US" sz="1400" dirty="0">
              <a:latin typeface="+mn-lt"/>
            </a:endParaRPr>
          </a:p>
          <a:p>
            <a:pPr marL="628650" indent="-514350">
              <a:lnSpc>
                <a:spcPct val="150000"/>
              </a:lnSpc>
              <a:buAutoNum type="alphaUcPeriod"/>
            </a:pPr>
            <a:r>
              <a:rPr lang="es-ES" sz="1400" dirty="0">
                <a:latin typeface="+mn-lt"/>
              </a:rPr>
              <a:t>Accionar el freno de mano</a:t>
            </a:r>
            <a:endParaRPr lang="en-US" sz="1400" dirty="0">
              <a:latin typeface="+mn-lt"/>
            </a:endParaRPr>
          </a:p>
          <a:p>
            <a:pPr marL="628650" indent="-514350">
              <a:lnSpc>
                <a:spcPct val="150000"/>
              </a:lnSpc>
              <a:buAutoNum type="alphaUcPeriod"/>
            </a:pPr>
            <a:r>
              <a:rPr lang="es-ES" sz="1400" dirty="0">
                <a:latin typeface="+mn-lt"/>
              </a:rPr>
              <a:t>Colocar calzos en las ruedas</a:t>
            </a:r>
            <a:endParaRPr lang="en-US" sz="1400" dirty="0">
              <a:latin typeface="+mn-lt"/>
            </a:endParaRPr>
          </a:p>
        </p:txBody>
      </p:sp>
      <p:sp>
        <p:nvSpPr>
          <p:cNvPr id="6" name="Course/Module Name" descr="Course name: Module name">
            <a:extLst>
              <a:ext uri="{FF2B5EF4-FFF2-40B4-BE49-F238E27FC236}">
                <a16:creationId xmlns:a16="http://schemas.microsoft.com/office/drawing/2014/main" id="{CEEE6651-A900-63D9-0291-12F70D385DC4}"/>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conducir con seguridad</a:t>
            </a:r>
            <a:endParaRPr lang="en-US" sz="2800" b="1" i="1" dirty="0">
              <a:solidFill>
                <a:schemeClr val="lt1"/>
              </a:solidFill>
              <a:latin typeface="Verdana"/>
              <a:ea typeface="Verdana"/>
              <a:cs typeface="Verdana"/>
              <a:sym typeface="Verdana"/>
            </a:endParaRPr>
          </a:p>
        </p:txBody>
      </p:sp>
      <p:pic>
        <p:nvPicPr>
          <p:cNvPr id="7" name="Picture 6" descr="Módulo 5">
            <a:extLst>
              <a:ext uri="{FF2B5EF4-FFF2-40B4-BE49-F238E27FC236}">
                <a16:creationId xmlns:a16="http://schemas.microsoft.com/office/drawing/2014/main" id="{456AB380-28AE-9187-0337-EEB30FCBF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5061" y="5949605"/>
            <a:ext cx="4420253" cy="832125"/>
          </a:xfrm>
          <a:prstGeom prst="rect">
            <a:avLst/>
          </a:prstGeom>
        </p:spPr>
      </p:pic>
    </p:spTree>
    <p:extLst>
      <p:ext uri="{BB962C8B-B14F-4D97-AF65-F5344CB8AC3E}">
        <p14:creationId xmlns:p14="http://schemas.microsoft.com/office/powerpoint/2010/main" val="33346837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19">
          <a:extLst>
            <a:ext uri="{FF2B5EF4-FFF2-40B4-BE49-F238E27FC236}">
              <a16:creationId xmlns:a16="http://schemas.microsoft.com/office/drawing/2014/main" id="{E0F081EA-A7C9-F9E3-447B-888491D493A2}"/>
            </a:ext>
          </a:extLst>
        </p:cNvPr>
        <p:cNvGrpSpPr/>
        <p:nvPr/>
      </p:nvGrpSpPr>
      <p:grpSpPr>
        <a:xfrm>
          <a:off x="0" y="0"/>
          <a:ext cx="0" cy="0"/>
          <a:chOff x="0" y="0"/>
          <a:chExt cx="0" cy="0"/>
        </a:xfrm>
      </p:grpSpPr>
      <p:sp>
        <p:nvSpPr>
          <p:cNvPr id="2" name="Title 1" descr="Slide title">
            <a:extLst>
              <a:ext uri="{FF2B5EF4-FFF2-40B4-BE49-F238E27FC236}">
                <a16:creationId xmlns:a16="http://schemas.microsoft.com/office/drawing/2014/main" id="{AA800933-9939-51B5-846F-6DF942B6729A}"/>
              </a:ext>
            </a:extLst>
          </p:cNvPr>
          <p:cNvSpPr>
            <a:spLocks noGrp="1"/>
          </p:cNvSpPr>
          <p:nvPr>
            <p:ph type="title"/>
          </p:nvPr>
        </p:nvSpPr>
        <p:spPr>
          <a:xfrm>
            <a:off x="-1" y="1"/>
            <a:ext cx="12191999" cy="1365326"/>
          </a:xfrm>
          <a:solidFill>
            <a:srgbClr val="365E5C"/>
          </a:solidFill>
        </p:spPr>
        <p:txBody>
          <a:bodyPr>
            <a:normAutofit/>
          </a:bodyPr>
          <a:lstStyle/>
          <a:p>
            <a:r>
              <a:rPr lang="en-US" sz="2400" dirty="0">
                <a:solidFill>
                  <a:schemeClr val="bg1"/>
                </a:solidFill>
                <a:latin typeface="+mj-lt"/>
              </a:rPr>
              <a:t>	</a:t>
            </a:r>
            <a:r>
              <a:rPr lang="en-US" sz="2400" b="1" dirty="0" err="1">
                <a:solidFill>
                  <a:schemeClr val="bg1"/>
                </a:solidFill>
                <a:latin typeface="+mj-lt"/>
              </a:rPr>
              <a:t>Cuestionario</a:t>
            </a:r>
            <a:endParaRPr lang="en-US" sz="2400" b="1" dirty="0">
              <a:solidFill>
                <a:schemeClr val="bg1"/>
              </a:solidFill>
              <a:latin typeface="+mj-lt"/>
            </a:endParaRPr>
          </a:p>
        </p:txBody>
      </p:sp>
      <p:sp>
        <p:nvSpPr>
          <p:cNvPr id="3" name="Question block 1" descr="Text box">
            <a:extLst>
              <a:ext uri="{FF2B5EF4-FFF2-40B4-BE49-F238E27FC236}">
                <a16:creationId xmlns:a16="http://schemas.microsoft.com/office/drawing/2014/main" id="{2CFB54BF-ACB0-2C90-6518-E29D1DDD4227}"/>
              </a:ext>
            </a:extLst>
          </p:cNvPr>
          <p:cNvSpPr>
            <a:spLocks noGrp="1"/>
          </p:cNvSpPr>
          <p:nvPr>
            <p:ph type="body" idx="1"/>
          </p:nvPr>
        </p:nvSpPr>
        <p:spPr>
          <a:xfrm>
            <a:off x="838200" y="1825625"/>
            <a:ext cx="5015753" cy="3897312"/>
          </a:xfrm>
        </p:spPr>
        <p:txBody>
          <a:bodyPr>
            <a:normAutofit/>
          </a:bodyPr>
          <a:lstStyle/>
          <a:p>
            <a:pPr marL="114300" indent="0">
              <a:lnSpc>
                <a:spcPct val="150000"/>
              </a:lnSpc>
              <a:buNone/>
            </a:pPr>
            <a:r>
              <a:rPr lang="en-US" sz="1400" dirty="0" err="1">
                <a:latin typeface="+mn-lt"/>
              </a:rPr>
              <a:t>Pregunta</a:t>
            </a:r>
            <a:r>
              <a:rPr lang="en-US" sz="1400" dirty="0">
                <a:latin typeface="+mn-lt"/>
              </a:rPr>
              <a:t> 15: </a:t>
            </a:r>
            <a:r>
              <a:rPr lang="es-ES" sz="1400" dirty="0">
                <a:latin typeface="+mn-lt"/>
              </a:rPr>
              <a:t>¿Qué medidas se pueden tomar para cargar un cuatrimoto de forma segura? (Seleccione todas las opciones que correspondan)</a:t>
            </a:r>
            <a:r>
              <a:rPr lang="en-US" sz="1400" dirty="0">
                <a:latin typeface="+mn-lt"/>
              </a:rPr>
              <a:t>  </a:t>
            </a:r>
          </a:p>
          <a:p>
            <a:pPr marL="628650" indent="-514350">
              <a:lnSpc>
                <a:spcPct val="150000"/>
              </a:lnSpc>
              <a:buAutoNum type="alphaUcPeriod"/>
            </a:pPr>
            <a:r>
              <a:rPr lang="es-ES" sz="1400" dirty="0">
                <a:latin typeface="+mn-lt"/>
              </a:rPr>
              <a:t>Utilizar el camión o remolque más bajo </a:t>
            </a:r>
          </a:p>
          <a:p>
            <a:pPr marL="628650" indent="-514350">
              <a:lnSpc>
                <a:spcPct val="150000"/>
              </a:lnSpc>
              <a:buAutoNum type="alphaUcPeriod"/>
            </a:pPr>
            <a:r>
              <a:rPr lang="en-US" sz="1400" dirty="0" err="1">
                <a:latin typeface="+mn-lt"/>
              </a:rPr>
              <a:t>Utilizar</a:t>
            </a:r>
            <a:r>
              <a:rPr lang="en-US" sz="1400" dirty="0">
                <a:latin typeface="+mn-lt"/>
              </a:rPr>
              <a:t> </a:t>
            </a:r>
            <a:r>
              <a:rPr lang="en-US" sz="1400" dirty="0" err="1">
                <a:latin typeface="+mn-lt"/>
              </a:rPr>
              <a:t>una</a:t>
            </a:r>
            <a:r>
              <a:rPr lang="en-US" sz="1400" dirty="0">
                <a:latin typeface="+mn-lt"/>
              </a:rPr>
              <a:t> rampa </a:t>
            </a:r>
            <a:r>
              <a:rPr lang="en-US" sz="1400" dirty="0" err="1">
                <a:latin typeface="+mn-lt"/>
              </a:rPr>
              <a:t>ancha</a:t>
            </a:r>
            <a:endParaRPr lang="en-US" sz="1400" dirty="0">
              <a:latin typeface="+mn-lt"/>
            </a:endParaRPr>
          </a:p>
          <a:p>
            <a:pPr marL="628650" indent="-514350">
              <a:lnSpc>
                <a:spcPct val="150000"/>
              </a:lnSpc>
              <a:buAutoNum type="alphaUcPeriod"/>
            </a:pPr>
            <a:r>
              <a:rPr lang="es-ES" sz="1400" dirty="0">
                <a:latin typeface="+mn-lt"/>
              </a:rPr>
              <a:t>Asegurar la rampa con correas de sujeción</a:t>
            </a:r>
            <a:endParaRPr lang="en-US" sz="1400" dirty="0">
              <a:latin typeface="+mn-lt"/>
            </a:endParaRPr>
          </a:p>
          <a:p>
            <a:pPr marL="628650" indent="-514350">
              <a:lnSpc>
                <a:spcPct val="150000"/>
              </a:lnSpc>
              <a:buAutoNum type="alphaUcPeriod"/>
            </a:pPr>
            <a:r>
              <a:rPr lang="es-ES" sz="1400" dirty="0">
                <a:latin typeface="+mn-lt"/>
              </a:rPr>
              <a:t>Una vez cargado, poner el cuatrimoto en marcha</a:t>
            </a:r>
            <a:endParaRPr lang="en-US" sz="1400" dirty="0">
              <a:latin typeface="+mn-lt"/>
            </a:endParaRPr>
          </a:p>
          <a:p>
            <a:pPr marL="628650" indent="-514350">
              <a:lnSpc>
                <a:spcPct val="150000"/>
              </a:lnSpc>
              <a:buAutoNum type="alphaUcPeriod"/>
            </a:pPr>
            <a:r>
              <a:rPr lang="es-ES" sz="1400" dirty="0">
                <a:latin typeface="+mn-lt"/>
              </a:rPr>
              <a:t>Accionar el freno de mano del ATV </a:t>
            </a:r>
          </a:p>
          <a:p>
            <a:pPr marL="628650" indent="-514350">
              <a:lnSpc>
                <a:spcPct val="150000"/>
              </a:lnSpc>
              <a:buAutoNum type="alphaUcPeriod"/>
            </a:pPr>
            <a:r>
              <a:rPr lang="es-ES" sz="1400" dirty="0">
                <a:latin typeface="+mn-lt"/>
              </a:rPr>
              <a:t>Sujetar el ATV de forma segura</a:t>
            </a:r>
            <a:endParaRPr lang="en-US" sz="2000" dirty="0"/>
          </a:p>
        </p:txBody>
      </p:sp>
      <p:sp>
        <p:nvSpPr>
          <p:cNvPr id="4" name="Question block 2" descr="Text box">
            <a:extLst>
              <a:ext uri="{FF2B5EF4-FFF2-40B4-BE49-F238E27FC236}">
                <a16:creationId xmlns:a16="http://schemas.microsoft.com/office/drawing/2014/main" id="{13207AE6-AA7A-E556-E034-DEE19F86C16C}"/>
              </a:ext>
            </a:extLst>
          </p:cNvPr>
          <p:cNvSpPr>
            <a:spLocks noGrp="1"/>
          </p:cNvSpPr>
          <p:nvPr>
            <p:ph type="body" idx="2"/>
          </p:nvPr>
        </p:nvSpPr>
        <p:spPr>
          <a:xfrm>
            <a:off x="6172200" y="1825625"/>
            <a:ext cx="5015753" cy="3897312"/>
          </a:xfrm>
        </p:spPr>
        <p:txBody>
          <a:bodyPr>
            <a:normAutofit/>
          </a:bodyPr>
          <a:lstStyle/>
          <a:p>
            <a:pPr marL="114300" indent="0">
              <a:lnSpc>
                <a:spcPct val="150000"/>
              </a:lnSpc>
              <a:buNone/>
            </a:pPr>
            <a:r>
              <a:rPr lang="en-US" sz="1400" dirty="0" err="1">
                <a:latin typeface="+mn-lt"/>
              </a:rPr>
              <a:t>Pregunta</a:t>
            </a:r>
            <a:r>
              <a:rPr lang="en-US" sz="1400" dirty="0">
                <a:latin typeface="+mn-lt"/>
              </a:rPr>
              <a:t> 16: </a:t>
            </a:r>
            <a:r>
              <a:rPr lang="es-ES" sz="1400" dirty="0">
                <a:latin typeface="+mn-lt"/>
              </a:rPr>
              <a:t>Algunas formas de conducir con seguridad son: (Seleccione todas las opciones que correspondan)</a:t>
            </a:r>
          </a:p>
          <a:p>
            <a:pPr marL="114300" indent="0">
              <a:lnSpc>
                <a:spcPct val="150000"/>
              </a:lnSpc>
              <a:buNone/>
            </a:pPr>
            <a:endParaRPr lang="en-US" sz="1400" dirty="0">
              <a:latin typeface="+mn-lt"/>
            </a:endParaRPr>
          </a:p>
          <a:p>
            <a:pPr marL="628650" indent="-514350">
              <a:lnSpc>
                <a:spcPct val="150000"/>
              </a:lnSpc>
              <a:buAutoNum type="alphaUcPeriod"/>
            </a:pPr>
            <a:r>
              <a:rPr lang="en-US" sz="1400" dirty="0">
                <a:latin typeface="+mn-lt"/>
              </a:rPr>
              <a:t>No </a:t>
            </a:r>
            <a:r>
              <a:rPr lang="en-US" sz="1400" dirty="0" err="1">
                <a:latin typeface="+mn-lt"/>
              </a:rPr>
              <a:t>llevar</a:t>
            </a:r>
            <a:r>
              <a:rPr lang="en-US" sz="1400" dirty="0">
                <a:latin typeface="+mn-lt"/>
              </a:rPr>
              <a:t> </a:t>
            </a:r>
            <a:r>
              <a:rPr lang="en-US" sz="1400" dirty="0" err="1">
                <a:latin typeface="+mn-lt"/>
              </a:rPr>
              <a:t>nunca</a:t>
            </a:r>
            <a:r>
              <a:rPr lang="en-US" sz="1400" dirty="0">
                <a:latin typeface="+mn-lt"/>
              </a:rPr>
              <a:t> </a:t>
            </a:r>
            <a:r>
              <a:rPr lang="en-US" sz="1400" dirty="0" err="1">
                <a:latin typeface="+mn-lt"/>
              </a:rPr>
              <a:t>pasajeros</a:t>
            </a:r>
            <a:r>
              <a:rPr lang="en-US" sz="1400" dirty="0">
                <a:latin typeface="+mn-lt"/>
              </a:rPr>
              <a:t> </a:t>
            </a:r>
          </a:p>
          <a:p>
            <a:pPr marL="628650" indent="-514350">
              <a:lnSpc>
                <a:spcPct val="150000"/>
              </a:lnSpc>
              <a:buAutoNum type="alphaUcPeriod"/>
            </a:pPr>
            <a:r>
              <a:rPr lang="es-ES" sz="1400" dirty="0">
                <a:latin typeface="+mn-lt"/>
              </a:rPr>
              <a:t>Sentarse siempre correctamente en el vehículos todoterreno </a:t>
            </a:r>
          </a:p>
          <a:p>
            <a:pPr marL="628650" indent="-514350">
              <a:lnSpc>
                <a:spcPct val="150000"/>
              </a:lnSpc>
              <a:buAutoNum type="alphaUcPeriod"/>
            </a:pPr>
            <a:r>
              <a:rPr lang="en-US" sz="1400" dirty="0" err="1">
                <a:latin typeface="+mn-lt"/>
              </a:rPr>
              <a:t>Conducir</a:t>
            </a:r>
            <a:r>
              <a:rPr lang="en-US" sz="1400" dirty="0">
                <a:latin typeface="+mn-lt"/>
              </a:rPr>
              <a:t> a </a:t>
            </a:r>
            <a:r>
              <a:rPr lang="en-US" sz="1400" dirty="0" err="1">
                <a:latin typeface="+mn-lt"/>
              </a:rPr>
              <a:t>velocidades</a:t>
            </a:r>
            <a:r>
              <a:rPr lang="en-US" sz="1400" dirty="0">
                <a:latin typeface="+mn-lt"/>
              </a:rPr>
              <a:t> </a:t>
            </a:r>
            <a:r>
              <a:rPr lang="en-US" sz="1400" dirty="0" err="1">
                <a:latin typeface="+mn-lt"/>
              </a:rPr>
              <a:t>seguras</a:t>
            </a:r>
            <a:r>
              <a:rPr lang="en-US" sz="1400" dirty="0">
                <a:latin typeface="+mn-lt"/>
              </a:rPr>
              <a:t> </a:t>
            </a:r>
          </a:p>
          <a:p>
            <a:pPr marL="628650" indent="-514350">
              <a:lnSpc>
                <a:spcPct val="150000"/>
              </a:lnSpc>
              <a:buAutoNum type="alphaUcPeriod"/>
            </a:pPr>
            <a:r>
              <a:rPr lang="en-US" sz="1400" dirty="0" err="1">
                <a:latin typeface="+mn-lt"/>
              </a:rPr>
              <a:t>Revisar</a:t>
            </a:r>
            <a:r>
              <a:rPr lang="en-US" sz="1400" dirty="0">
                <a:latin typeface="+mn-lt"/>
              </a:rPr>
              <a:t> la </a:t>
            </a:r>
            <a:r>
              <a:rPr lang="en-US" sz="1400" dirty="0" err="1">
                <a:latin typeface="+mn-lt"/>
              </a:rPr>
              <a:t>ruta</a:t>
            </a:r>
            <a:endParaRPr lang="en-US" sz="1400" dirty="0">
              <a:latin typeface="+mn-lt"/>
            </a:endParaRPr>
          </a:p>
        </p:txBody>
      </p:sp>
      <p:sp>
        <p:nvSpPr>
          <p:cNvPr id="6" name="Course/Module Name" descr="Course name: Module name">
            <a:extLst>
              <a:ext uri="{FF2B5EF4-FFF2-40B4-BE49-F238E27FC236}">
                <a16:creationId xmlns:a16="http://schemas.microsoft.com/office/drawing/2014/main" id="{09D2F76D-2C35-E669-38E6-58A4E2845526}"/>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conducir con seguridad</a:t>
            </a:r>
            <a:endParaRPr lang="en-US" sz="2800" b="1" i="1" dirty="0">
              <a:solidFill>
                <a:schemeClr val="lt1"/>
              </a:solidFill>
              <a:latin typeface="Verdana"/>
              <a:ea typeface="Verdana"/>
              <a:cs typeface="Verdana"/>
              <a:sym typeface="Verdana"/>
            </a:endParaRPr>
          </a:p>
        </p:txBody>
      </p:sp>
      <p:pic>
        <p:nvPicPr>
          <p:cNvPr id="7" name="Picture 6" descr="Módulo 5">
            <a:extLst>
              <a:ext uri="{FF2B5EF4-FFF2-40B4-BE49-F238E27FC236}">
                <a16:creationId xmlns:a16="http://schemas.microsoft.com/office/drawing/2014/main" id="{95FD27E8-86EE-6433-4FE2-CDFE05284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5061" y="5949605"/>
            <a:ext cx="4420253" cy="832125"/>
          </a:xfrm>
          <a:prstGeom prst="rect">
            <a:avLst/>
          </a:prstGeom>
        </p:spPr>
      </p:pic>
    </p:spTree>
    <p:extLst>
      <p:ext uri="{BB962C8B-B14F-4D97-AF65-F5344CB8AC3E}">
        <p14:creationId xmlns:p14="http://schemas.microsoft.com/office/powerpoint/2010/main" val="908966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2" name="Title 1" descr="Slide title">
            <a:extLst>
              <a:ext uri="{FF2B5EF4-FFF2-40B4-BE49-F238E27FC236}">
                <a16:creationId xmlns:a16="http://schemas.microsoft.com/office/drawing/2014/main" id="{5537C472-0388-4652-B76D-E519A2A2FDAE}"/>
              </a:ext>
            </a:extLst>
          </p:cNvPr>
          <p:cNvSpPr>
            <a:spLocks noGrp="1"/>
          </p:cNvSpPr>
          <p:nvPr>
            <p:ph type="title"/>
          </p:nvPr>
        </p:nvSpPr>
        <p:spPr>
          <a:xfrm>
            <a:off x="-1" y="1"/>
            <a:ext cx="12191999" cy="1365326"/>
          </a:xfrm>
          <a:solidFill>
            <a:srgbClr val="365E5C"/>
          </a:solidFill>
        </p:spPr>
        <p:txBody>
          <a:bodyPr>
            <a:normAutofit/>
          </a:bodyPr>
          <a:lstStyle/>
          <a:p>
            <a:r>
              <a:rPr lang="en-US" sz="2400" dirty="0">
                <a:solidFill>
                  <a:schemeClr val="bg1"/>
                </a:solidFill>
                <a:latin typeface="+mj-lt"/>
              </a:rPr>
              <a:t>	</a:t>
            </a:r>
            <a:r>
              <a:rPr lang="en-US" sz="2400" b="1" dirty="0" err="1">
                <a:solidFill>
                  <a:schemeClr val="bg1"/>
                </a:solidFill>
                <a:latin typeface="+mj-lt"/>
              </a:rPr>
              <a:t>Respuestas</a:t>
            </a:r>
            <a:r>
              <a:rPr lang="en-US" sz="2400" b="1" dirty="0">
                <a:solidFill>
                  <a:schemeClr val="bg1"/>
                </a:solidFill>
                <a:latin typeface="+mj-lt"/>
              </a:rPr>
              <a:t> del </a:t>
            </a:r>
            <a:r>
              <a:rPr lang="en-US" sz="2400" b="1" dirty="0" err="1">
                <a:solidFill>
                  <a:schemeClr val="bg1"/>
                </a:solidFill>
                <a:latin typeface="+mj-lt"/>
              </a:rPr>
              <a:t>cuestionario</a:t>
            </a:r>
            <a:endParaRPr lang="en-US" sz="2400" b="1" dirty="0">
              <a:solidFill>
                <a:schemeClr val="bg1"/>
              </a:solidFill>
              <a:latin typeface="+mj-lt"/>
            </a:endParaRPr>
          </a:p>
        </p:txBody>
      </p:sp>
      <p:sp>
        <p:nvSpPr>
          <p:cNvPr id="3" name="Text Placeholder 2" descr="Text box">
            <a:extLst>
              <a:ext uri="{FF2B5EF4-FFF2-40B4-BE49-F238E27FC236}">
                <a16:creationId xmlns:a16="http://schemas.microsoft.com/office/drawing/2014/main" id="{F17DA021-A583-42A9-894B-2516AAAAA6A6}"/>
              </a:ext>
            </a:extLst>
          </p:cNvPr>
          <p:cNvSpPr>
            <a:spLocks noGrp="1"/>
          </p:cNvSpPr>
          <p:nvPr>
            <p:ph type="body" idx="1"/>
          </p:nvPr>
        </p:nvSpPr>
        <p:spPr>
          <a:xfrm>
            <a:off x="838200" y="1825625"/>
            <a:ext cx="8865198" cy="3897312"/>
          </a:xfrm>
        </p:spPr>
        <p:txBody>
          <a:bodyPr numCol="2">
            <a:normAutofit lnSpcReduction="10000"/>
          </a:bodyPr>
          <a:lstStyle/>
          <a:p>
            <a:pPr marL="628650" indent="-514350">
              <a:lnSpc>
                <a:spcPct val="150000"/>
              </a:lnSpc>
              <a:buFont typeface="+mj-lt"/>
              <a:buAutoNum type="arabicPeriod"/>
            </a:pPr>
            <a:r>
              <a:rPr lang="en-US" sz="1600" dirty="0"/>
              <a:t>D</a:t>
            </a:r>
          </a:p>
          <a:p>
            <a:pPr marL="628650" indent="-514350">
              <a:lnSpc>
                <a:spcPct val="150000"/>
              </a:lnSpc>
              <a:buFont typeface="+mj-lt"/>
              <a:buAutoNum type="arabicPeriod"/>
            </a:pPr>
            <a:r>
              <a:rPr lang="en-US" sz="1600" dirty="0"/>
              <a:t>A, C</a:t>
            </a:r>
          </a:p>
          <a:p>
            <a:pPr marL="628650" indent="-514350">
              <a:lnSpc>
                <a:spcPct val="150000"/>
              </a:lnSpc>
              <a:buFont typeface="+mj-lt"/>
              <a:buAutoNum type="arabicPeriod"/>
            </a:pPr>
            <a:r>
              <a:rPr lang="en-US" sz="1600" dirty="0"/>
              <a:t>D</a:t>
            </a:r>
          </a:p>
          <a:p>
            <a:pPr marL="628650" indent="-514350">
              <a:lnSpc>
                <a:spcPct val="150000"/>
              </a:lnSpc>
              <a:buFont typeface="+mj-lt"/>
              <a:buAutoNum type="arabicPeriod"/>
            </a:pPr>
            <a:r>
              <a:rPr lang="en-US" sz="1600" dirty="0"/>
              <a:t>A, B</a:t>
            </a:r>
          </a:p>
          <a:p>
            <a:pPr marL="628650" indent="-514350">
              <a:lnSpc>
                <a:spcPct val="150000"/>
              </a:lnSpc>
              <a:buFont typeface="+mj-lt"/>
              <a:buAutoNum type="arabicPeriod"/>
            </a:pPr>
            <a:r>
              <a:rPr lang="en-US" sz="1600" dirty="0"/>
              <a:t>A, B, C, D</a:t>
            </a:r>
          </a:p>
          <a:p>
            <a:pPr marL="628650" indent="-514350">
              <a:lnSpc>
                <a:spcPct val="150000"/>
              </a:lnSpc>
              <a:buFont typeface="+mj-lt"/>
              <a:buAutoNum type="arabicPeriod"/>
            </a:pPr>
            <a:r>
              <a:rPr lang="en-US" sz="1600" dirty="0"/>
              <a:t>A, B, C, D</a:t>
            </a:r>
          </a:p>
          <a:p>
            <a:pPr marL="628650" indent="-514350">
              <a:lnSpc>
                <a:spcPct val="150000"/>
              </a:lnSpc>
              <a:buFont typeface="+mj-lt"/>
              <a:buAutoNum type="arabicPeriod"/>
            </a:pPr>
            <a:r>
              <a:rPr lang="en-US" sz="1600" dirty="0"/>
              <a:t>A, B, C, D</a:t>
            </a:r>
          </a:p>
          <a:p>
            <a:pPr marL="628650" indent="-514350">
              <a:lnSpc>
                <a:spcPct val="150000"/>
              </a:lnSpc>
              <a:buFont typeface="+mj-lt"/>
              <a:buAutoNum type="arabicPeriod"/>
            </a:pPr>
            <a:r>
              <a:rPr lang="en-US" sz="1600" dirty="0"/>
              <a:t>A</a:t>
            </a:r>
          </a:p>
          <a:p>
            <a:pPr marL="628650" indent="-514350">
              <a:lnSpc>
                <a:spcPct val="150000"/>
              </a:lnSpc>
              <a:buFont typeface="+mj-lt"/>
              <a:buAutoNum type="arabicPeriod"/>
            </a:pPr>
            <a:r>
              <a:rPr lang="en-US" sz="1600" dirty="0"/>
              <a:t>A</a:t>
            </a:r>
          </a:p>
          <a:p>
            <a:pPr marL="628650" indent="-514350">
              <a:lnSpc>
                <a:spcPct val="150000"/>
              </a:lnSpc>
              <a:buFont typeface="+mj-lt"/>
              <a:buAutoNum type="arabicPeriod"/>
            </a:pPr>
            <a:r>
              <a:rPr lang="en-US" sz="1600" dirty="0"/>
              <a:t>B</a:t>
            </a:r>
          </a:p>
          <a:p>
            <a:pPr marL="628650" indent="-514350">
              <a:lnSpc>
                <a:spcPct val="150000"/>
              </a:lnSpc>
              <a:buFont typeface="+mj-lt"/>
              <a:buAutoNum type="arabicPeriod"/>
            </a:pPr>
            <a:r>
              <a:rPr lang="en-US" sz="1600" dirty="0"/>
              <a:t>A, B, C</a:t>
            </a:r>
          </a:p>
          <a:p>
            <a:pPr marL="628650" indent="-514350">
              <a:lnSpc>
                <a:spcPct val="150000"/>
              </a:lnSpc>
              <a:buFont typeface="+mj-lt"/>
              <a:buAutoNum type="arabicPeriod"/>
            </a:pPr>
            <a:r>
              <a:rPr lang="en-US" sz="1600" dirty="0"/>
              <a:t>D</a:t>
            </a:r>
          </a:p>
          <a:p>
            <a:pPr marL="628650" indent="-514350">
              <a:lnSpc>
                <a:spcPct val="150000"/>
              </a:lnSpc>
              <a:buFont typeface="+mj-lt"/>
              <a:buAutoNum type="arabicPeriod"/>
            </a:pPr>
            <a:r>
              <a:rPr lang="en-US" sz="1600" dirty="0"/>
              <a:t>A, B</a:t>
            </a:r>
          </a:p>
          <a:p>
            <a:pPr marL="628650" indent="-514350">
              <a:lnSpc>
                <a:spcPct val="150000"/>
              </a:lnSpc>
              <a:buFont typeface="+mj-lt"/>
              <a:buAutoNum type="arabicPeriod"/>
            </a:pPr>
            <a:r>
              <a:rPr lang="en-US" sz="1600" dirty="0"/>
              <a:t>B, C</a:t>
            </a:r>
          </a:p>
          <a:p>
            <a:pPr marL="628650" indent="-514350">
              <a:lnSpc>
                <a:spcPct val="150000"/>
              </a:lnSpc>
              <a:buFont typeface="+mj-lt"/>
              <a:buAutoNum type="arabicPeriod"/>
            </a:pPr>
            <a:r>
              <a:rPr lang="en-US" sz="1600" dirty="0"/>
              <a:t>A, B, C, D, E, F</a:t>
            </a:r>
          </a:p>
          <a:p>
            <a:pPr marL="628650" indent="-514350">
              <a:lnSpc>
                <a:spcPct val="150000"/>
              </a:lnSpc>
              <a:buFont typeface="+mj-lt"/>
              <a:buAutoNum type="arabicPeriod"/>
            </a:pPr>
            <a:r>
              <a:rPr lang="en-US" sz="1600" dirty="0"/>
              <a:t>A, B, C, D </a:t>
            </a:r>
            <a:endParaRPr lang="en-US" sz="1400" dirty="0"/>
          </a:p>
        </p:txBody>
      </p:sp>
      <p:sp>
        <p:nvSpPr>
          <p:cNvPr id="5" name="Course/Module Name" descr="Course name: Module name">
            <a:extLst>
              <a:ext uri="{FF2B5EF4-FFF2-40B4-BE49-F238E27FC236}">
                <a16:creationId xmlns:a16="http://schemas.microsoft.com/office/drawing/2014/main" id="{4B339A9D-7E4B-2EC0-6204-29B94D72CC64}"/>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conducir con seguridad</a:t>
            </a:r>
            <a:endParaRPr lang="en-US" sz="2800" b="1" i="1" dirty="0">
              <a:solidFill>
                <a:schemeClr val="lt1"/>
              </a:solidFill>
              <a:latin typeface="Verdana"/>
              <a:ea typeface="Verdana"/>
              <a:cs typeface="Verdana"/>
              <a:sym typeface="Verdana"/>
            </a:endParaRPr>
          </a:p>
        </p:txBody>
      </p:sp>
      <p:pic>
        <p:nvPicPr>
          <p:cNvPr id="6" name="Picture 5" descr="Módulo 5">
            <a:extLst>
              <a:ext uri="{FF2B5EF4-FFF2-40B4-BE49-F238E27FC236}">
                <a16:creationId xmlns:a16="http://schemas.microsoft.com/office/drawing/2014/main" id="{85E3D988-FC35-E270-8DFD-E60498290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5061" y="5949605"/>
            <a:ext cx="4420253" cy="832125"/>
          </a:xfrm>
          <a:prstGeom prst="rect">
            <a:avLst/>
          </a:prstGeom>
        </p:spPr>
      </p:pic>
    </p:spTree>
    <p:extLst>
      <p:ext uri="{BB962C8B-B14F-4D97-AF65-F5344CB8AC3E}">
        <p14:creationId xmlns:p14="http://schemas.microsoft.com/office/powerpoint/2010/main" val="8892061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12" name="Title 1">
            <a:extLst>
              <a:ext uri="{FF2B5EF4-FFF2-40B4-BE49-F238E27FC236}">
                <a16:creationId xmlns:a16="http://schemas.microsoft.com/office/drawing/2014/main" id="{AE3E332C-23F3-424B-8F4A-564EC3581A74}"/>
              </a:ext>
            </a:extLst>
          </p:cNvPr>
          <p:cNvSpPr>
            <a:spLocks noGrp="1"/>
          </p:cNvSpPr>
          <p:nvPr>
            <p:ph type="title"/>
          </p:nvPr>
        </p:nvSpPr>
        <p:spPr>
          <a:xfrm>
            <a:off x="5723068" y="48126"/>
            <a:ext cx="6185647" cy="887789"/>
          </a:xfrm>
        </p:spPr>
        <p:txBody>
          <a:bodyPr>
            <a:normAutofit/>
          </a:bodyPr>
          <a:lstStyle/>
          <a:p>
            <a:r>
              <a:rPr lang="es-ES" sz="2400" dirty="0">
                <a:latin typeface="+mj-lt"/>
              </a:rPr>
              <a:t>Qué hacer a partir de ahora</a:t>
            </a:r>
            <a:endParaRPr lang="en-US" sz="2400" dirty="0">
              <a:latin typeface="+mj-lt"/>
            </a:endParaRPr>
          </a:p>
        </p:txBody>
      </p:sp>
      <p:sp>
        <p:nvSpPr>
          <p:cNvPr id="13" name="Text Placeholder 3">
            <a:extLst>
              <a:ext uri="{FF2B5EF4-FFF2-40B4-BE49-F238E27FC236}">
                <a16:creationId xmlns:a16="http://schemas.microsoft.com/office/drawing/2014/main" id="{ABCBA525-187C-4380-A901-737835E30AB1}"/>
              </a:ext>
            </a:extLst>
          </p:cNvPr>
          <p:cNvSpPr txBox="1">
            <a:spLocks/>
          </p:cNvSpPr>
          <p:nvPr/>
        </p:nvSpPr>
        <p:spPr>
          <a:xfrm>
            <a:off x="5540188" y="969685"/>
            <a:ext cx="6517528" cy="492945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nSpc>
                <a:spcPct val="150000"/>
              </a:lnSpc>
              <a:buClr>
                <a:schemeClr val="dk1"/>
              </a:buClr>
              <a:buSzPts val="1100"/>
            </a:pPr>
            <a:r>
              <a:rPr lang="es-ES" dirty="0">
                <a:solidFill>
                  <a:schemeClr val="dk1"/>
                </a:solidFill>
                <a:latin typeface="+mn-lt"/>
                <a:ea typeface="Calibri"/>
                <a:cs typeface="Calibri"/>
                <a:sym typeface="Calibri"/>
              </a:rPr>
              <a:t>Un recurso excelente que puede utilizar es el Índice temático de la A </a:t>
            </a:r>
            <a:r>
              <a:rPr lang="es-ES" dirty="0" err="1">
                <a:solidFill>
                  <a:schemeClr val="dk1"/>
                </a:solidFill>
                <a:latin typeface="+mn-lt"/>
                <a:ea typeface="Calibri"/>
                <a:cs typeface="Calibri"/>
                <a:sym typeface="Calibri"/>
              </a:rPr>
              <a:t>a</a:t>
            </a:r>
            <a:r>
              <a:rPr lang="es-ES" dirty="0">
                <a:solidFill>
                  <a:schemeClr val="dk1"/>
                </a:solidFill>
                <a:latin typeface="+mn-lt"/>
                <a:ea typeface="Calibri"/>
                <a:cs typeface="Calibri"/>
                <a:sym typeface="Calibri"/>
              </a:rPr>
              <a:t> la Z del sitio web de </a:t>
            </a:r>
            <a:r>
              <a:rPr lang="es-ES" dirty="0" err="1">
                <a:solidFill>
                  <a:schemeClr val="dk1"/>
                </a:solidFill>
                <a:latin typeface="+mn-lt"/>
                <a:ea typeface="Calibri"/>
                <a:cs typeface="Calibri"/>
                <a:sym typeface="Calibri"/>
              </a:rPr>
              <a:t>Oregon</a:t>
            </a:r>
            <a:r>
              <a:rPr lang="es-ES" dirty="0">
                <a:solidFill>
                  <a:schemeClr val="dk1"/>
                </a:solidFill>
                <a:latin typeface="+mn-lt"/>
                <a:ea typeface="Calibri"/>
                <a:cs typeface="Calibri"/>
                <a:sym typeface="Calibri"/>
              </a:rPr>
              <a:t> OSHA. Contiene listas de publicaciones relevantes, materiales de capacitación, normas, interpretaciones, videos y otros materiales. </a:t>
            </a:r>
          </a:p>
          <a:p>
            <a:pPr lvl="0">
              <a:lnSpc>
                <a:spcPct val="150000"/>
              </a:lnSpc>
              <a:buClr>
                <a:schemeClr val="dk1"/>
              </a:buClr>
              <a:buSzPts val="1100"/>
            </a:pPr>
            <a:r>
              <a:rPr lang="es-ES" dirty="0">
                <a:solidFill>
                  <a:schemeClr val="dk1"/>
                </a:solidFill>
                <a:latin typeface="+mn-lt"/>
                <a:ea typeface="Calibri"/>
                <a:cs typeface="Calibri"/>
                <a:sym typeface="Calibri"/>
              </a:rPr>
              <a:t>Si desea orientación para desarrollar un entorno de trabajo más seguro, puede considerar nuestro servicio de asesoramiento gratuito y confidencial. Nuestros consultores de salud y seguridad en el trabajo puede considerar nuestro servicio de asesoramiento gratuito y confidencial. </a:t>
            </a:r>
            <a:endParaRPr lang="en-US" dirty="0">
              <a:latin typeface="+mn-lt"/>
            </a:endParaRPr>
          </a:p>
        </p:txBody>
      </p:sp>
      <p:sp>
        <p:nvSpPr>
          <p:cNvPr id="691" name="Topic button" descr="Click to go to ___ resources webpage">
            <a:hlinkClick r:id="rId3"/>
          </p:cNvPr>
          <p:cNvSpPr/>
          <p:nvPr/>
        </p:nvSpPr>
        <p:spPr>
          <a:xfrm>
            <a:off x="5708175" y="3401600"/>
            <a:ext cx="5996700" cy="523200"/>
          </a:xfrm>
          <a:prstGeom prst="rect">
            <a:avLst/>
          </a:prstGeom>
          <a:solidFill>
            <a:srgbClr val="365E5C">
              <a:alpha val="74902"/>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s-ES" sz="2000" dirty="0">
                <a:solidFill>
                  <a:srgbClr val="FFFFFF"/>
                </a:solidFill>
              </a:rPr>
              <a:t>Recursos de seguridad para vehículos (ATV)</a:t>
            </a:r>
            <a:endParaRPr sz="2000" dirty="0">
              <a:solidFill>
                <a:srgbClr val="FFFFFF"/>
              </a:solidFill>
            </a:endParaRPr>
          </a:p>
        </p:txBody>
      </p:sp>
      <p:sp>
        <p:nvSpPr>
          <p:cNvPr id="692" name="Online Course button" descr="Click to go to Oregon OSHA Online Course webpage.">
            <a:hlinkClick r:id="rId4"/>
          </p:cNvPr>
          <p:cNvSpPr/>
          <p:nvPr/>
        </p:nvSpPr>
        <p:spPr>
          <a:xfrm>
            <a:off x="5708175" y="4046063"/>
            <a:ext cx="5996700" cy="523200"/>
          </a:xfrm>
          <a:prstGeom prst="rect">
            <a:avLst/>
          </a:prstGeom>
          <a:solidFill>
            <a:srgbClr val="365E5C">
              <a:alpha val="74902"/>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s-ES" sz="2000" dirty="0">
                <a:solidFill>
                  <a:srgbClr val="FFFFFF"/>
                </a:solidFill>
              </a:rPr>
              <a:t>Cursos en línea de </a:t>
            </a:r>
            <a:r>
              <a:rPr lang="es-ES" sz="2000" dirty="0" err="1">
                <a:solidFill>
                  <a:srgbClr val="FFFFFF"/>
                </a:solidFill>
              </a:rPr>
              <a:t>Oregon</a:t>
            </a:r>
            <a:r>
              <a:rPr lang="es-ES" sz="2000" dirty="0">
                <a:solidFill>
                  <a:srgbClr val="FFFFFF"/>
                </a:solidFill>
              </a:rPr>
              <a:t> OSHA</a:t>
            </a:r>
            <a:endParaRPr sz="2000" dirty="0">
              <a:solidFill>
                <a:srgbClr val="FFFFFF"/>
              </a:solidFill>
            </a:endParaRPr>
          </a:p>
        </p:txBody>
      </p:sp>
      <p:sp>
        <p:nvSpPr>
          <p:cNvPr id="693" name="Consultation button" descr="Click to go to Consultation Services webpage&#10;">
            <a:hlinkClick r:id="rId5"/>
          </p:cNvPr>
          <p:cNvSpPr/>
          <p:nvPr/>
        </p:nvSpPr>
        <p:spPr>
          <a:xfrm>
            <a:off x="5708175" y="4663550"/>
            <a:ext cx="5996700" cy="523200"/>
          </a:xfrm>
          <a:prstGeom prst="rect">
            <a:avLst/>
          </a:prstGeom>
          <a:solidFill>
            <a:srgbClr val="365E5C">
              <a:alpha val="74902"/>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000" dirty="0" err="1">
                <a:solidFill>
                  <a:srgbClr val="FFFFFF"/>
                </a:solidFill>
              </a:rPr>
              <a:t>Servicios</a:t>
            </a:r>
            <a:r>
              <a:rPr lang="en-US" sz="2000" dirty="0">
                <a:solidFill>
                  <a:srgbClr val="FFFFFF"/>
                </a:solidFill>
              </a:rPr>
              <a:t> de </a:t>
            </a:r>
            <a:r>
              <a:rPr lang="en-US" sz="2000" dirty="0" err="1">
                <a:solidFill>
                  <a:srgbClr val="FFFFFF"/>
                </a:solidFill>
              </a:rPr>
              <a:t>asesoramiento</a:t>
            </a:r>
            <a:endParaRPr sz="2000" dirty="0">
              <a:solidFill>
                <a:srgbClr val="FFFFFF"/>
              </a:solidFill>
            </a:endParaRPr>
          </a:p>
        </p:txBody>
      </p:sp>
      <p:sp>
        <p:nvSpPr>
          <p:cNvPr id="694" name="File a Complaint button" descr="Click to go to BOLI webpage.">
            <a:hlinkClick r:id="rId6"/>
          </p:cNvPr>
          <p:cNvSpPr/>
          <p:nvPr/>
        </p:nvSpPr>
        <p:spPr>
          <a:xfrm>
            <a:off x="5708175" y="5260713"/>
            <a:ext cx="5996700" cy="523200"/>
          </a:xfrm>
          <a:prstGeom prst="rect">
            <a:avLst/>
          </a:prstGeom>
          <a:solidFill>
            <a:srgbClr val="365E5C">
              <a:alpha val="74902"/>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000" dirty="0" err="1">
                <a:solidFill>
                  <a:srgbClr val="FFFFFF"/>
                </a:solidFill>
              </a:rPr>
              <a:t>Presentar</a:t>
            </a:r>
            <a:r>
              <a:rPr lang="en-US" sz="2000" dirty="0">
                <a:solidFill>
                  <a:srgbClr val="FFFFFF"/>
                </a:solidFill>
              </a:rPr>
              <a:t> </a:t>
            </a:r>
            <a:r>
              <a:rPr lang="en-US" sz="2000" dirty="0" err="1">
                <a:solidFill>
                  <a:srgbClr val="FFFFFF"/>
                </a:solidFill>
              </a:rPr>
              <a:t>una</a:t>
            </a:r>
            <a:r>
              <a:rPr lang="en-US" sz="2000" dirty="0">
                <a:solidFill>
                  <a:srgbClr val="FFFFFF"/>
                </a:solidFill>
              </a:rPr>
              <a:t> </a:t>
            </a:r>
            <a:r>
              <a:rPr lang="en-US" sz="2000" dirty="0" err="1">
                <a:solidFill>
                  <a:srgbClr val="FFFFFF"/>
                </a:solidFill>
              </a:rPr>
              <a:t>queja</a:t>
            </a:r>
            <a:endParaRPr sz="2000" dirty="0">
              <a:solidFill>
                <a:srgbClr val="FFFFFF"/>
              </a:solidFill>
            </a:endParaRPr>
          </a:p>
        </p:txBody>
      </p:sp>
      <p:pic>
        <p:nvPicPr>
          <p:cNvPr id="4" name="Picture 3">
            <a:extLst>
              <a:ext uri="{FF2B5EF4-FFF2-40B4-BE49-F238E27FC236}">
                <a16:creationId xmlns:a16="http://schemas.microsoft.com/office/drawing/2014/main" id="{4C474EAD-4A84-8CCB-8EEF-1D3EF2A5808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38078"/>
            <a:ext cx="5405906" cy="5806893"/>
          </a:xfrm>
          <a:prstGeom prst="rect">
            <a:avLst/>
          </a:prstGeom>
        </p:spPr>
      </p:pic>
      <p:sp>
        <p:nvSpPr>
          <p:cNvPr id="3" name="Course/Module Name" descr="Course name: Module name">
            <a:extLst>
              <a:ext uri="{FF2B5EF4-FFF2-40B4-BE49-F238E27FC236}">
                <a16:creationId xmlns:a16="http://schemas.microsoft.com/office/drawing/2014/main" id="{3718DB28-FAB2-6747-B0B4-E7D0355AD219}"/>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conducir con seguridad</a:t>
            </a:r>
            <a:endParaRPr lang="en-US" sz="2800" b="1" i="1" dirty="0">
              <a:solidFill>
                <a:schemeClr val="lt1"/>
              </a:solidFill>
              <a:latin typeface="Verdana"/>
              <a:ea typeface="Verdana"/>
              <a:cs typeface="Verdana"/>
              <a:sym typeface="Verdana"/>
            </a:endParaRPr>
          </a:p>
        </p:txBody>
      </p:sp>
      <p:pic>
        <p:nvPicPr>
          <p:cNvPr id="5" name="Picture 4" descr="Módulo 5">
            <a:extLst>
              <a:ext uri="{FF2B5EF4-FFF2-40B4-BE49-F238E27FC236}">
                <a16:creationId xmlns:a16="http://schemas.microsoft.com/office/drawing/2014/main" id="{C4BDC96E-481A-0E50-3509-5DEB626395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5061" y="5949605"/>
            <a:ext cx="4420253" cy="832125"/>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2" name="Picture 1" descr="If you need to contact Public Education of Oregon OSHA, call 503-947-7443 or email ed.web@dcbs.oregon.gov">
            <a:extLst>
              <a:ext uri="{FF2B5EF4-FFF2-40B4-BE49-F238E27FC236}">
                <a16:creationId xmlns:a16="http://schemas.microsoft.com/office/drawing/2014/main" id="{AD0A6F4F-3201-45DC-A394-170949C65A57}"/>
              </a:ext>
            </a:extLst>
          </p:cNvPr>
          <p:cNvPicPr>
            <a:picLocks noChangeAspect="1"/>
          </p:cNvPicPr>
          <p:nvPr/>
        </p:nvPicPr>
        <p:blipFill rotWithShape="1">
          <a:blip r:embed="rId3"/>
          <a:srcRect t="8208"/>
          <a:stretch/>
        </p:blipFill>
        <p:spPr>
          <a:xfrm>
            <a:off x="573817" y="135805"/>
            <a:ext cx="10960293" cy="5647301"/>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8" name="Title 1" descr="Title">
            <a:extLst>
              <a:ext uri="{FF2B5EF4-FFF2-40B4-BE49-F238E27FC236}">
                <a16:creationId xmlns:a16="http://schemas.microsoft.com/office/drawing/2014/main" id="{3D4EE6C6-0C80-48D1-8669-3BD6684D99FA}"/>
              </a:ext>
            </a:extLst>
          </p:cNvPr>
          <p:cNvSpPr txBox="1">
            <a:spLocks/>
          </p:cNvSpPr>
          <p:nvPr/>
        </p:nvSpPr>
        <p:spPr>
          <a:xfrm>
            <a:off x="5723068" y="48126"/>
            <a:ext cx="6185647" cy="887789"/>
          </a:xfrm>
          <a:prstGeom prst="rect">
            <a:avLst/>
          </a:prstGeom>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err="1">
                <a:latin typeface="+mj-lt"/>
              </a:rPr>
              <a:t>Agradecimientos</a:t>
            </a:r>
            <a:endParaRPr lang="en-US" sz="2400" dirty="0">
              <a:latin typeface="+mj-lt"/>
            </a:endParaRPr>
          </a:p>
        </p:txBody>
      </p:sp>
      <p:sp>
        <p:nvSpPr>
          <p:cNvPr id="11" name="Text Placeholder 3">
            <a:extLst>
              <a:ext uri="{FF2B5EF4-FFF2-40B4-BE49-F238E27FC236}">
                <a16:creationId xmlns:a16="http://schemas.microsoft.com/office/drawing/2014/main" id="{B2C829FF-29B3-4B61-8400-192C99034AE8}"/>
              </a:ext>
            </a:extLst>
          </p:cNvPr>
          <p:cNvSpPr txBox="1">
            <a:spLocks/>
          </p:cNvSpPr>
          <p:nvPr/>
        </p:nvSpPr>
        <p:spPr>
          <a:xfrm>
            <a:off x="5540188" y="991201"/>
            <a:ext cx="6517528" cy="492945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s-ES" dirty="0">
                <a:latin typeface="+mn-lt"/>
              </a:rPr>
              <a:t>Usted ha completado el curso en línea sobre seguridad en vehículos todoterreno (ATV). </a:t>
            </a:r>
          </a:p>
          <a:p>
            <a:pPr>
              <a:lnSpc>
                <a:spcPct val="150000"/>
              </a:lnSpc>
            </a:pPr>
            <a:endParaRPr lang="es-ES" dirty="0">
              <a:latin typeface="+mn-lt"/>
            </a:endParaRPr>
          </a:p>
          <a:p>
            <a:pPr>
              <a:lnSpc>
                <a:spcPct val="150000"/>
              </a:lnSpc>
            </a:pPr>
            <a:r>
              <a:rPr lang="es-ES" dirty="0">
                <a:latin typeface="+mn-lt"/>
              </a:rPr>
              <a:t>Elaborado por el Equipo de Educación Pública de </a:t>
            </a:r>
            <a:r>
              <a:rPr lang="es-ES" dirty="0" err="1">
                <a:latin typeface="+mn-lt"/>
              </a:rPr>
              <a:t>Oregon</a:t>
            </a:r>
            <a:r>
              <a:rPr lang="es-ES" dirty="0">
                <a:latin typeface="+mn-lt"/>
              </a:rPr>
              <a:t> OSHA</a:t>
            </a:r>
          </a:p>
          <a:p>
            <a:pPr>
              <a:lnSpc>
                <a:spcPct val="150000"/>
              </a:lnSpc>
            </a:pPr>
            <a:endParaRPr lang="es-ES" dirty="0">
              <a:latin typeface="+mn-lt"/>
            </a:endParaRPr>
          </a:p>
          <a:p>
            <a:pPr>
              <a:lnSpc>
                <a:spcPct val="150000"/>
              </a:lnSpc>
            </a:pPr>
            <a:r>
              <a:rPr lang="es-ES" dirty="0">
                <a:latin typeface="+mn-lt"/>
              </a:rPr>
              <a:t>Imágenes de archivo proporcionadas por: </a:t>
            </a:r>
          </a:p>
          <a:p>
            <a:pPr>
              <a:lnSpc>
                <a:spcPct val="150000"/>
              </a:lnSpc>
            </a:pPr>
            <a:r>
              <a:rPr lang="es-ES" dirty="0">
                <a:latin typeface="+mn-lt"/>
              </a:rPr>
              <a:t>Getty </a:t>
            </a:r>
            <a:r>
              <a:rPr lang="es-ES" dirty="0" err="1">
                <a:latin typeface="+mn-lt"/>
              </a:rPr>
              <a:t>Images</a:t>
            </a:r>
            <a:r>
              <a:rPr lang="es-ES" dirty="0">
                <a:latin typeface="+mn-lt"/>
              </a:rPr>
              <a:t> Inc. y </a:t>
            </a:r>
            <a:r>
              <a:rPr lang="es-ES" dirty="0" err="1">
                <a:latin typeface="+mn-lt"/>
              </a:rPr>
              <a:t>Envato</a:t>
            </a:r>
            <a:r>
              <a:rPr lang="es-ES" dirty="0">
                <a:latin typeface="+mn-lt"/>
              </a:rPr>
              <a:t> </a:t>
            </a:r>
            <a:r>
              <a:rPr lang="es-ES" dirty="0" err="1">
                <a:latin typeface="+mn-lt"/>
              </a:rPr>
              <a:t>Elements</a:t>
            </a:r>
            <a:r>
              <a:rPr lang="es-ES" dirty="0">
                <a:latin typeface="+mn-lt"/>
              </a:rPr>
              <a:t>.</a:t>
            </a:r>
            <a:endParaRPr lang="en-US" dirty="0">
              <a:latin typeface="+mn-lt"/>
            </a:endParaRPr>
          </a:p>
        </p:txBody>
      </p:sp>
      <p:pic>
        <p:nvPicPr>
          <p:cNvPr id="4" name="Picture 3">
            <a:extLst>
              <a:ext uri="{FF2B5EF4-FFF2-40B4-BE49-F238E27FC236}">
                <a16:creationId xmlns:a16="http://schemas.microsoft.com/office/drawing/2014/main" id="{FF13A5FE-E5F1-F8E4-CC5B-D69A95BF933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5488767" cy="5895900"/>
          </a:xfrm>
          <a:prstGeom prst="rect">
            <a:avLst/>
          </a:prstGeom>
        </p:spPr>
      </p:pic>
      <p:sp>
        <p:nvSpPr>
          <p:cNvPr id="3" name="Course/Module Name" descr="Course name: Module name">
            <a:extLst>
              <a:ext uri="{FF2B5EF4-FFF2-40B4-BE49-F238E27FC236}">
                <a16:creationId xmlns:a16="http://schemas.microsoft.com/office/drawing/2014/main" id="{5F09C947-6DAC-0173-C02F-82C3B30FD1AD}"/>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s-ES" sz="2000" b="1" i="1" dirty="0">
                <a:solidFill>
                  <a:schemeClr val="lt1"/>
                </a:solidFill>
                <a:latin typeface="Verdana"/>
                <a:ea typeface="Verdana"/>
                <a:cs typeface="Verdana"/>
                <a:sym typeface="Verdana"/>
              </a:rPr>
              <a:t>conducir con seguridad</a:t>
            </a:r>
            <a:endParaRPr lang="en-US" sz="2800" b="1" i="1" dirty="0">
              <a:solidFill>
                <a:schemeClr val="lt1"/>
              </a:solidFill>
              <a:latin typeface="Verdana"/>
              <a:ea typeface="Verdana"/>
              <a:cs typeface="Verdana"/>
              <a:sym typeface="Verdana"/>
            </a:endParaRPr>
          </a:p>
        </p:txBody>
      </p:sp>
      <p:pic>
        <p:nvPicPr>
          <p:cNvPr id="5" name="Picture 4" descr="Módulo 5">
            <a:extLst>
              <a:ext uri="{FF2B5EF4-FFF2-40B4-BE49-F238E27FC236}">
                <a16:creationId xmlns:a16="http://schemas.microsoft.com/office/drawing/2014/main" id="{FC532E0E-1B2D-592E-DE56-99CC8E779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061" y="5949605"/>
            <a:ext cx="4420253" cy="8321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9D0D1-DDB0-FDB0-29D0-F3891CE81C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E220A9-8D5D-1E87-D723-1AF2F4CBB6FA}"/>
              </a:ext>
            </a:extLst>
          </p:cNvPr>
          <p:cNvSpPr>
            <a:spLocks noGrp="1"/>
          </p:cNvSpPr>
          <p:nvPr>
            <p:ph type="title"/>
          </p:nvPr>
        </p:nvSpPr>
        <p:spPr>
          <a:xfrm>
            <a:off x="5723068" y="48126"/>
            <a:ext cx="6185647" cy="887789"/>
          </a:xfrm>
        </p:spPr>
        <p:txBody>
          <a:bodyPr anchor="ctr">
            <a:normAutofit/>
          </a:bodyPr>
          <a:lstStyle/>
          <a:p>
            <a:r>
              <a:rPr lang="en-US" sz="2400" dirty="0" err="1">
                <a:latin typeface="+mj-lt"/>
              </a:rPr>
              <a:t>Suministros</a:t>
            </a:r>
            <a:endParaRPr lang="en-US" sz="2400" dirty="0">
              <a:latin typeface="+mj-lt"/>
            </a:endParaRPr>
          </a:p>
        </p:txBody>
      </p:sp>
      <p:sp>
        <p:nvSpPr>
          <p:cNvPr id="4" name="Text Placeholder">
            <a:extLst>
              <a:ext uri="{FF2B5EF4-FFF2-40B4-BE49-F238E27FC236}">
                <a16:creationId xmlns:a16="http://schemas.microsoft.com/office/drawing/2014/main" id="{96601BE4-D51D-644E-D7CE-1B1016EC2EE4}"/>
              </a:ext>
            </a:extLst>
          </p:cNvPr>
          <p:cNvSpPr>
            <a:spLocks noGrp="1"/>
          </p:cNvSpPr>
          <p:nvPr>
            <p:ph type="body" idx="2"/>
          </p:nvPr>
        </p:nvSpPr>
        <p:spPr>
          <a:xfrm>
            <a:off x="5540188" y="820385"/>
            <a:ext cx="6651812" cy="5042123"/>
          </a:xfrm>
        </p:spPr>
        <p:txBody>
          <a:bodyPr>
            <a:normAutofit fontScale="92500" lnSpcReduction="20000"/>
          </a:bodyPr>
          <a:lstStyle/>
          <a:p>
            <a:pPr marL="0" indent="0">
              <a:lnSpc>
                <a:spcPct val="150000"/>
              </a:lnSpc>
              <a:spcAft>
                <a:spcPts val="600"/>
              </a:spcAft>
            </a:pPr>
            <a:r>
              <a:rPr lang="es-ES" sz="1400" dirty="0">
                <a:latin typeface="+mn-lt"/>
              </a:rPr>
              <a:t>Ahora vamos a hablar de los suministros que siempre debes llevar contigo cuando trabajes con un ATV. </a:t>
            </a:r>
          </a:p>
          <a:p>
            <a:pPr marL="0" indent="0">
              <a:lnSpc>
                <a:spcPct val="150000"/>
              </a:lnSpc>
              <a:spcAft>
                <a:spcPts val="600"/>
              </a:spcAft>
            </a:pPr>
            <a:r>
              <a:rPr lang="es-ES" sz="1400" dirty="0">
                <a:latin typeface="+mn-lt"/>
              </a:rPr>
              <a:t>Usted y su ATV pueden estar trabajando en áreas remotas lejos de compañeros de trabajo y recursos. Debido a eso, hay algunos suministros que usted debe llevar siempre consigo en caso de emergencia. Siempre debe llevar:</a:t>
            </a:r>
          </a:p>
          <a:p>
            <a:pPr marL="285750" indent="-285750">
              <a:lnSpc>
                <a:spcPct val="150000"/>
              </a:lnSpc>
              <a:spcAft>
                <a:spcPts val="600"/>
              </a:spcAft>
              <a:buFont typeface="Arial" panose="020B0604020202020204" pitchFamily="34" charset="0"/>
              <a:buChar char="•"/>
            </a:pPr>
            <a:r>
              <a:rPr lang="es-ES" sz="1400" dirty="0">
                <a:latin typeface="+mn-lt"/>
              </a:rPr>
              <a:t>Un teléfono o radio. Si usted no tiene acceso a ello, asegúrese de decirle a alguien dónde va a estar trabajando y alrededor de que hora regresara.</a:t>
            </a:r>
          </a:p>
          <a:p>
            <a:pPr marL="285750" indent="-285750">
              <a:lnSpc>
                <a:spcPct val="150000"/>
              </a:lnSpc>
              <a:spcAft>
                <a:spcPts val="600"/>
              </a:spcAft>
              <a:buFont typeface="Arial" panose="020B0604020202020204" pitchFamily="34" charset="0"/>
              <a:buChar char="•"/>
            </a:pPr>
            <a:r>
              <a:rPr lang="es-ES" sz="1400" dirty="0">
                <a:latin typeface="+mn-lt"/>
              </a:rPr>
              <a:t>También debe llevar un botiquín de primeros auxilios no importando si está trabajando lejos o cerca de donde pueda recibir ayuda.</a:t>
            </a:r>
          </a:p>
          <a:p>
            <a:pPr marL="285750" indent="-285750">
              <a:lnSpc>
                <a:spcPct val="150000"/>
              </a:lnSpc>
              <a:spcAft>
                <a:spcPts val="600"/>
              </a:spcAft>
              <a:buFont typeface="Arial" panose="020B0604020202020204" pitchFamily="34" charset="0"/>
              <a:buChar char="•"/>
            </a:pPr>
            <a:r>
              <a:rPr lang="es-ES" sz="1400" dirty="0">
                <a:latin typeface="+mn-lt"/>
              </a:rPr>
              <a:t>Lleve agua. Incluso si usted piensa que no tardara mucho, suceden cosas. El ATV puede averiarse o quedar atascado. O usted puede resultar herido e incapaz de conducir.</a:t>
            </a:r>
          </a:p>
          <a:p>
            <a:pPr marL="285750" indent="-285750">
              <a:lnSpc>
                <a:spcPct val="150000"/>
              </a:lnSpc>
              <a:spcAft>
                <a:spcPts val="600"/>
              </a:spcAft>
              <a:buFont typeface="Arial" panose="020B0604020202020204" pitchFamily="34" charset="0"/>
              <a:buChar char="•"/>
            </a:pPr>
            <a:r>
              <a:rPr lang="es-ES" sz="1400" dirty="0">
                <a:latin typeface="+mn-lt"/>
              </a:rPr>
              <a:t>Además, es una buena idea llevar protector solar para protegerse de los efectos malignos de la exposición prolongada al sol.</a:t>
            </a:r>
            <a:endParaRPr lang="en-US" sz="1400" dirty="0">
              <a:latin typeface="+mn-lt"/>
            </a:endParaRPr>
          </a:p>
        </p:txBody>
      </p:sp>
      <p:pic>
        <p:nvPicPr>
          <p:cNvPr id="7" name="Picture 6">
            <a:extLst>
              <a:ext uri="{FF2B5EF4-FFF2-40B4-BE49-F238E27FC236}">
                <a16:creationId xmlns:a16="http://schemas.microsoft.com/office/drawing/2014/main" id="{7E2FFC80-D674-BCCA-4A84-CFF5AC69BCF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2726"/>
            <a:ext cx="5452003" cy="5856409"/>
          </a:xfrm>
          <a:prstGeom prst="rect">
            <a:avLst/>
          </a:prstGeom>
        </p:spPr>
      </p:pic>
      <p:sp>
        <p:nvSpPr>
          <p:cNvPr id="5" name="Course/Module Name" descr="Course name: Module name">
            <a:extLst>
              <a:ext uri="{FF2B5EF4-FFF2-40B4-BE49-F238E27FC236}">
                <a16:creationId xmlns:a16="http://schemas.microsoft.com/office/drawing/2014/main" id="{705B2D85-D704-915A-CFBC-C2A66CED93C3}"/>
              </a:ext>
            </a:extLst>
          </p:cNvPr>
          <p:cNvSpPr txBox="1"/>
          <p:nvPr/>
        </p:nvSpPr>
        <p:spPr>
          <a:xfrm>
            <a:off x="0" y="5864080"/>
            <a:ext cx="12192000" cy="1015622"/>
          </a:xfrm>
          <a:prstGeom prst="rect">
            <a:avLst/>
          </a:prstGeom>
          <a:solidFill>
            <a:srgbClr val="365E5C"/>
          </a:solidFill>
          <a:ln>
            <a:noFill/>
          </a:ln>
        </p:spPr>
        <p:txBody>
          <a:bodyPr spcFirstLastPara="1" wrap="square" lIns="91425" tIns="45700" rIns="91425" bIns="45700" anchor="t" anchorCtr="0">
            <a:spAutoFit/>
          </a:bodyPr>
          <a:lstStyle/>
          <a:p>
            <a:pPr lvl="0">
              <a:lnSpc>
                <a:spcPct val="150000"/>
              </a:lnSpc>
              <a:buSzPts val="2800"/>
            </a:pPr>
            <a:r>
              <a:rPr lang="es-ES" sz="2000" b="1" dirty="0">
                <a:solidFill>
                  <a:schemeClr val="lt1"/>
                </a:solidFill>
                <a:latin typeface="Verdana"/>
                <a:ea typeface="Verdana"/>
                <a:cs typeface="Verdana"/>
                <a:sym typeface="Verdana"/>
              </a:rPr>
              <a:t>SEGURIDAD EN VEHÍCULOS TODOTERRENO</a:t>
            </a:r>
            <a:r>
              <a:rPr lang="en-US" sz="2000" b="1" i="0" u="none" strike="noStrike" cap="none" dirty="0">
                <a:solidFill>
                  <a:schemeClr val="lt1"/>
                </a:solidFill>
                <a:latin typeface="Verdana"/>
                <a:ea typeface="Verdana"/>
                <a:cs typeface="Verdana"/>
                <a:sym typeface="Verdana"/>
              </a:rPr>
              <a:t>: </a:t>
            </a:r>
          </a:p>
          <a:p>
            <a:pPr lvl="0">
              <a:lnSpc>
                <a:spcPct val="150000"/>
              </a:lnSpc>
              <a:buSzPts val="2800"/>
            </a:pPr>
            <a:r>
              <a:rPr lang="en-US" sz="2000" b="1" i="1" dirty="0" err="1">
                <a:solidFill>
                  <a:schemeClr val="lt1"/>
                </a:solidFill>
                <a:latin typeface="Verdana"/>
                <a:ea typeface="Verdana"/>
                <a:cs typeface="Verdana"/>
                <a:sym typeface="Verdana"/>
              </a:rPr>
              <a:t>introducción</a:t>
            </a:r>
            <a:endParaRPr lang="en-US" sz="2800" b="1" i="1" dirty="0">
              <a:solidFill>
                <a:schemeClr val="lt1"/>
              </a:solidFill>
              <a:latin typeface="Verdana"/>
              <a:ea typeface="Verdana"/>
              <a:cs typeface="Verdana"/>
              <a:sym typeface="Verdana"/>
            </a:endParaRPr>
          </a:p>
        </p:txBody>
      </p:sp>
      <p:pic>
        <p:nvPicPr>
          <p:cNvPr id="6" name="Picture 5" descr="Módulo 1&#10;">
            <a:extLst>
              <a:ext uri="{FF2B5EF4-FFF2-40B4-BE49-F238E27FC236}">
                <a16:creationId xmlns:a16="http://schemas.microsoft.com/office/drawing/2014/main" id="{AA710350-3FA0-9117-A921-612F8C7B39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4309" y="5958153"/>
            <a:ext cx="4420261" cy="832127"/>
          </a:xfrm>
          <a:prstGeom prst="rect">
            <a:avLst/>
          </a:prstGeom>
        </p:spPr>
      </p:pic>
    </p:spTree>
    <p:extLst>
      <p:ext uri="{BB962C8B-B14F-4D97-AF65-F5344CB8AC3E}">
        <p14:creationId xmlns:p14="http://schemas.microsoft.com/office/powerpoint/2010/main" val="80721941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09b73270-2993-4076-be47-9c78f42a1e84}" enabled="1" method="Privileged" siteId="{aa3f6932-fa7c-47b4-a0ce-a598cad161cf}" contentBits="0" removed="0"/>
</clbl:labelList>
</file>

<file path=docProps/app.xml><?xml version="1.0" encoding="utf-8"?>
<Properties xmlns="http://schemas.openxmlformats.org/officeDocument/2006/extended-properties" xmlns:vt="http://schemas.openxmlformats.org/officeDocument/2006/docPropsVTypes">
  <TotalTime>7890</TotalTime>
  <Words>7527</Words>
  <Application>Microsoft Office PowerPoint</Application>
  <PresentationFormat>Widescreen</PresentationFormat>
  <Paragraphs>740</Paragraphs>
  <Slides>86</Slides>
  <Notes>86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86</vt:i4>
      </vt:variant>
    </vt:vector>
  </HeadingPairs>
  <TitlesOfParts>
    <vt:vector size="90" baseType="lpstr">
      <vt:lpstr>Arial</vt:lpstr>
      <vt:lpstr>Calibri</vt:lpstr>
      <vt:lpstr>Verdana</vt:lpstr>
      <vt:lpstr>Office Theme</vt:lpstr>
      <vt:lpstr>SEGURIDAD EN VEHÍCULOS TODOTERRENO - ATV</vt:lpstr>
      <vt:lpstr>Descargo de responsabilidad</vt:lpstr>
      <vt:lpstr>Objetivos del curso </vt:lpstr>
      <vt:lpstr>Video: Introducción</vt:lpstr>
      <vt:lpstr>Equipo de protección personal (PPE)</vt:lpstr>
      <vt:lpstr>Equipo de protección personal (continuación)</vt:lpstr>
      <vt:lpstr>Un conductor seguro</vt:lpstr>
      <vt:lpstr>Descripción general del equipo de protección personal</vt:lpstr>
      <vt:lpstr>Suministros</vt:lpstr>
      <vt:lpstr>Descripción general</vt:lpstr>
      <vt:lpstr>Módulo 2: El vehículo todoterreno</vt:lpstr>
      <vt:lpstr>Bienvenido al módulo 2</vt:lpstr>
      <vt:lpstr>Panel de instrumentos</vt:lpstr>
      <vt:lpstr>Controles</vt:lpstr>
      <vt:lpstr>Controles (continuación)</vt:lpstr>
      <vt:lpstr>Inspección previa a la conducción</vt:lpstr>
      <vt:lpstr>Video: Inspección Pre-Manejo</vt:lpstr>
      <vt:lpstr>La importancia de la inspección previa a la salida</vt:lpstr>
      <vt:lpstr>Adaptar al conductor al vehículo todoterreno</vt:lpstr>
      <vt:lpstr>Alcance de los frenos</vt:lpstr>
      <vt:lpstr>Longitud de las piernas</vt:lpstr>
      <vt:lpstr>Alcance de agarre</vt:lpstr>
      <vt:lpstr>Alcance de giro</vt:lpstr>
      <vt:lpstr>Arranque del ATV</vt:lpstr>
      <vt:lpstr>Video: Arrancando el ATV</vt:lpstr>
      <vt:lpstr>Descripción general</vt:lpstr>
      <vt:lpstr>Módulo 3: Centro de gravedad</vt:lpstr>
      <vt:lpstr>Bienvenido al módulo 3</vt:lpstr>
      <vt:lpstr>El centro de gravedad de los vehículos todoterreno</vt:lpstr>
      <vt:lpstr>Añadir peso</vt:lpstr>
      <vt:lpstr>Conducción en laderas</vt:lpstr>
      <vt:lpstr>Conducción en colinas laterales</vt:lpstr>
      <vt:lpstr>Conducción en curvas</vt:lpstr>
      <vt:lpstr>Conducción al bajar una colina</vt:lpstr>
      <vt:lpstr>Video: Conduciendo Cuesta Abajo</vt:lpstr>
      <vt:lpstr>Conducción al subir una colina</vt:lpstr>
      <vt:lpstr>Video: Conduciendo Cuesta Arriba</vt:lpstr>
      <vt:lpstr>Colinas Demasiado Empinadas</vt:lpstr>
      <vt:lpstr>Opción para pendientes empinadas</vt:lpstr>
      <vt:lpstr>Colinas lateral o laderas</vt:lpstr>
      <vt:lpstr>Video: Conduciendo Colinas Laterales</vt:lpstr>
      <vt:lpstr>¿Qué pasa si empiezo a inclinarme en una pendiente lateral?</vt:lpstr>
      <vt:lpstr>Girando en curvas</vt:lpstr>
      <vt:lpstr>Video: Conduciendo en Curvas</vt:lpstr>
      <vt:lpstr>¿Qué pasa si empiezo a inclinarme al girar?</vt:lpstr>
      <vt:lpstr>Descripción general del módulo 3</vt:lpstr>
      <vt:lpstr>Módulo 4: Tipos de Terreno</vt:lpstr>
      <vt:lpstr>Bienvenido al módulo 4</vt:lpstr>
      <vt:lpstr>El cruce de cuerpos de agua</vt:lpstr>
      <vt:lpstr>Circular por la vía pública</vt:lpstr>
      <vt:lpstr>Circular por la vía pública (continúa)</vt:lpstr>
      <vt:lpstr>Video: Cruzando Carreteras</vt:lpstr>
      <vt:lpstr>Circular por la vía pública (continúa)</vt:lpstr>
      <vt:lpstr>Transporte de cargas</vt:lpstr>
      <vt:lpstr>Transporte de cargas (continúa)</vt:lpstr>
      <vt:lpstr>Remolque</vt:lpstr>
      <vt:lpstr>Video: Remolque</vt:lpstr>
      <vt:lpstr>Transporte de líquidos</vt:lpstr>
      <vt:lpstr>Parking and Backing Up</vt:lpstr>
      <vt:lpstr>Video: Manejando en Reversa</vt:lpstr>
      <vt:lpstr>Carga y descarga</vt:lpstr>
      <vt:lpstr>Carga y descarga (continúa)</vt:lpstr>
      <vt:lpstr>Mejores prácticas para la carga y descarga</vt:lpstr>
      <vt:lpstr>Overview</vt:lpstr>
      <vt:lpstr>Módulo 5: Conducir con Seguridad</vt:lpstr>
      <vt:lpstr>Bienvenido al módulo 5</vt:lpstr>
      <vt:lpstr>Recordatorios de seguridad</vt:lpstr>
      <vt:lpstr>Recordatorios de seguridad (continúa)</vt:lpstr>
      <vt:lpstr>Vehículos utilitarios agrícolas</vt:lpstr>
      <vt:lpstr>Vehículos utilitarios agrícolas (continúa)</vt:lpstr>
      <vt:lpstr>Función del empleado</vt:lpstr>
      <vt:lpstr>Funciones del supervisor</vt:lpstr>
      <vt:lpstr>Funciones del supervisor (continua)</vt:lpstr>
      <vt:lpstr>Resumen del curso</vt:lpstr>
      <vt:lpstr> Cuestionario</vt:lpstr>
      <vt:lpstr> Cuestionario</vt:lpstr>
      <vt:lpstr> Cuestionario</vt:lpstr>
      <vt:lpstr> Cuestionario</vt:lpstr>
      <vt:lpstr> Cuestionario</vt:lpstr>
      <vt:lpstr> Cuestionario</vt:lpstr>
      <vt:lpstr> Cuestionario</vt:lpstr>
      <vt:lpstr> Cuestionario</vt:lpstr>
      <vt:lpstr> Respuestas del cuestionario</vt:lpstr>
      <vt:lpstr>Qué hacer a partir de ahora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235</cp:revision>
  <dcterms:created xsi:type="dcterms:W3CDTF">2018-12-06T15:15:36Z</dcterms:created>
  <dcterms:modified xsi:type="dcterms:W3CDTF">2026-05-07T16:20:36Z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2025-01-02T17:03:17Z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71e10adf-a054-4605-a820-ab54f0fb9cb9</vt:lpwstr>
  </property>
  <property fmtid="{D5CDD505-2E9C-101B-9397-08002B2CF9AE}" pid="8" name="MSIP_Label_09b73270-2993-4076-be47-9c78f42a1e84_ContentBits">
    <vt:lpwstr>0</vt:lpwstr>
  </property>
</Properties>
</file>