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2"/>
  </p:notesMasterIdLst>
  <p:sldIdLst>
    <p:sldId id="256" r:id="rId2"/>
    <p:sldId id="257" r:id="rId3"/>
    <p:sldId id="259" r:id="rId4"/>
    <p:sldId id="395" r:id="rId5"/>
    <p:sldId id="397" r:id="rId6"/>
    <p:sldId id="400" r:id="rId7"/>
    <p:sldId id="399" r:id="rId8"/>
    <p:sldId id="398" r:id="rId9"/>
    <p:sldId id="396" r:id="rId10"/>
    <p:sldId id="401" r:id="rId11"/>
    <p:sldId id="410" r:id="rId12"/>
    <p:sldId id="406" r:id="rId13"/>
    <p:sldId id="407" r:id="rId14"/>
    <p:sldId id="408" r:id="rId15"/>
    <p:sldId id="454" r:id="rId16"/>
    <p:sldId id="411" r:id="rId17"/>
    <p:sldId id="263" r:id="rId18"/>
    <p:sldId id="319" r:id="rId19"/>
    <p:sldId id="383" r:id="rId20"/>
    <p:sldId id="412" r:id="rId21"/>
    <p:sldId id="323" r:id="rId22"/>
    <p:sldId id="416" r:id="rId23"/>
    <p:sldId id="420" r:id="rId24"/>
    <p:sldId id="413" r:id="rId25"/>
    <p:sldId id="391" r:id="rId26"/>
    <p:sldId id="355" r:id="rId27"/>
    <p:sldId id="433" r:id="rId28"/>
    <p:sldId id="324" r:id="rId29"/>
    <p:sldId id="432" r:id="rId30"/>
    <p:sldId id="431" r:id="rId31"/>
    <p:sldId id="430" r:id="rId32"/>
    <p:sldId id="429" r:id="rId33"/>
    <p:sldId id="451" r:id="rId34"/>
    <p:sldId id="428" r:id="rId35"/>
    <p:sldId id="427" r:id="rId36"/>
    <p:sldId id="426" r:id="rId37"/>
    <p:sldId id="425" r:id="rId38"/>
    <p:sldId id="424" r:id="rId39"/>
    <p:sldId id="423" r:id="rId40"/>
    <p:sldId id="422" r:id="rId41"/>
    <p:sldId id="440" r:id="rId42"/>
    <p:sldId id="421" r:id="rId43"/>
    <p:sldId id="439" r:id="rId44"/>
    <p:sldId id="441" r:id="rId45"/>
    <p:sldId id="438" r:id="rId46"/>
    <p:sldId id="437" r:id="rId47"/>
    <p:sldId id="436" r:id="rId48"/>
    <p:sldId id="443" r:id="rId49"/>
    <p:sldId id="435" r:id="rId50"/>
    <p:sldId id="444" r:id="rId51"/>
    <p:sldId id="446" r:id="rId52"/>
    <p:sldId id="448" r:id="rId53"/>
    <p:sldId id="449" r:id="rId54"/>
    <p:sldId id="452" r:id="rId55"/>
    <p:sldId id="445" r:id="rId56"/>
    <p:sldId id="453" r:id="rId57"/>
    <p:sldId id="359" r:id="rId58"/>
    <p:sldId id="442" r:id="rId59"/>
    <p:sldId id="392" r:id="rId60"/>
    <p:sldId id="393" r:id="rId61"/>
    <p:sldId id="462" r:id="rId62"/>
    <p:sldId id="390" r:id="rId63"/>
    <p:sldId id="461" r:id="rId64"/>
    <p:sldId id="463" r:id="rId65"/>
    <p:sldId id="460" r:id="rId66"/>
    <p:sldId id="459" r:id="rId67"/>
    <p:sldId id="458" r:id="rId68"/>
    <p:sldId id="457" r:id="rId69"/>
    <p:sldId id="456" r:id="rId70"/>
    <p:sldId id="465" r:id="rId71"/>
    <p:sldId id="464" r:id="rId72"/>
    <p:sldId id="466" r:id="rId73"/>
    <p:sldId id="476" r:id="rId74"/>
    <p:sldId id="455" r:id="rId75"/>
    <p:sldId id="467" r:id="rId76"/>
    <p:sldId id="477" r:id="rId77"/>
    <p:sldId id="468" r:id="rId78"/>
    <p:sldId id="469" r:id="rId79"/>
    <p:sldId id="470" r:id="rId80"/>
    <p:sldId id="471" r:id="rId81"/>
    <p:sldId id="472" r:id="rId82"/>
    <p:sldId id="479" r:id="rId83"/>
    <p:sldId id="478" r:id="rId84"/>
    <p:sldId id="394" r:id="rId85"/>
    <p:sldId id="321" r:id="rId86"/>
    <p:sldId id="368" r:id="rId87"/>
    <p:sldId id="325" r:id="rId88"/>
    <p:sldId id="487" r:id="rId89"/>
    <p:sldId id="486" r:id="rId90"/>
    <p:sldId id="485" r:id="rId91"/>
    <p:sldId id="484" r:id="rId92"/>
    <p:sldId id="483" r:id="rId93"/>
    <p:sldId id="482" r:id="rId94"/>
    <p:sldId id="481" r:id="rId95"/>
    <p:sldId id="480" r:id="rId96"/>
    <p:sldId id="384" r:id="rId97"/>
    <p:sldId id="320" r:id="rId98"/>
    <p:sldId id="498" r:id="rId99"/>
    <p:sldId id="387" r:id="rId100"/>
    <p:sldId id="495" r:id="rId101"/>
    <p:sldId id="496" r:id="rId102"/>
    <p:sldId id="494" r:id="rId103"/>
    <p:sldId id="493" r:id="rId104"/>
    <p:sldId id="492" r:id="rId105"/>
    <p:sldId id="491" r:id="rId106"/>
    <p:sldId id="490" r:id="rId107"/>
    <p:sldId id="489" r:id="rId108"/>
    <p:sldId id="497" r:id="rId109"/>
    <p:sldId id="488" r:id="rId110"/>
    <p:sldId id="360" r:id="rId111"/>
    <p:sldId id="385" r:id="rId112"/>
    <p:sldId id="500" r:id="rId113"/>
    <p:sldId id="501" r:id="rId114"/>
    <p:sldId id="502" r:id="rId115"/>
    <p:sldId id="389" r:id="rId116"/>
    <p:sldId id="499" r:id="rId117"/>
    <p:sldId id="503" r:id="rId118"/>
    <p:sldId id="504" r:id="rId119"/>
    <p:sldId id="388" r:id="rId120"/>
    <p:sldId id="309" r:id="rId121"/>
    <p:sldId id="508" r:id="rId122"/>
    <p:sldId id="507" r:id="rId123"/>
    <p:sldId id="506" r:id="rId124"/>
    <p:sldId id="505" r:id="rId125"/>
    <p:sldId id="510" r:id="rId126"/>
    <p:sldId id="509" r:id="rId127"/>
    <p:sldId id="314" r:id="rId128"/>
    <p:sldId id="315" r:id="rId129"/>
    <p:sldId id="318" r:id="rId130"/>
    <p:sldId id="316" r:id="rId1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4"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5F6A"/>
    <a:srgbClr val="6A162A"/>
    <a:srgbClr val="6B1629"/>
    <a:srgbClr val="AD7D88"/>
    <a:srgbClr val="6B162A"/>
    <a:srgbClr val="D0829A"/>
    <a:srgbClr val="D38E87"/>
    <a:srgbClr val="FF7C80"/>
    <a:srgbClr val="AB9E3E"/>
    <a:srgbClr val="5F55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24" autoAdjust="0"/>
    <p:restoredTop sz="78812" autoAdjust="0"/>
  </p:normalViewPr>
  <p:slideViewPr>
    <p:cSldViewPr snapToGrid="0">
      <p:cViewPr varScale="1">
        <p:scale>
          <a:sx n="163" d="100"/>
          <a:sy n="163" d="100"/>
        </p:scale>
        <p:origin x="184" y="41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0444315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extLst>
      <p:ext uri="{BB962C8B-B14F-4D97-AF65-F5344CB8AC3E}">
        <p14:creationId xmlns:p14="http://schemas.microsoft.com/office/powerpoint/2010/main" val="16903028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extLst>
      <p:ext uri="{BB962C8B-B14F-4D97-AF65-F5344CB8AC3E}">
        <p14:creationId xmlns:p14="http://schemas.microsoft.com/office/powerpoint/2010/main" val="8526265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extLst>
      <p:ext uri="{BB962C8B-B14F-4D97-AF65-F5344CB8AC3E}">
        <p14:creationId xmlns:p14="http://schemas.microsoft.com/office/powerpoint/2010/main" val="21526592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extLst>
      <p:ext uri="{BB962C8B-B14F-4D97-AF65-F5344CB8AC3E}">
        <p14:creationId xmlns:p14="http://schemas.microsoft.com/office/powerpoint/2010/main" val="41860736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www.cbs.state.or.us</a:t>
            </a:r>
            <a:r>
              <a:rPr lang="en-US" dirty="0"/>
              <a:t>/</a:t>
            </a:r>
            <a:r>
              <a:rPr lang="en-US" dirty="0" err="1"/>
              <a:t>osha</a:t>
            </a:r>
            <a:r>
              <a:rPr lang="en-US" dirty="0"/>
              <a:t>/</a:t>
            </a:r>
            <a:r>
              <a:rPr lang="en-US" dirty="0" err="1"/>
              <a:t>pubed</a:t>
            </a:r>
            <a:r>
              <a:rPr lang="en-US" dirty="0"/>
              <a:t>/courses/bloodborne-pathogens-spa/resources/training-documentation-</a:t>
            </a:r>
            <a:r>
              <a:rPr lang="en-US" dirty="0" err="1"/>
              <a:t>form_spa.pdf</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extLst>
      <p:ext uri="{BB962C8B-B14F-4D97-AF65-F5344CB8AC3E}">
        <p14:creationId xmlns:p14="http://schemas.microsoft.com/office/powerpoint/2010/main" val="10153177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extLst>
      <p:ext uri="{BB962C8B-B14F-4D97-AF65-F5344CB8AC3E}">
        <p14:creationId xmlns:p14="http://schemas.microsoft.com/office/powerpoint/2010/main" val="40394377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extLst>
      <p:ext uri="{BB962C8B-B14F-4D97-AF65-F5344CB8AC3E}">
        <p14:creationId xmlns:p14="http://schemas.microsoft.com/office/powerpoint/2010/main" val="399821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extLst>
      <p:ext uri="{BB962C8B-B14F-4D97-AF65-F5344CB8AC3E}">
        <p14:creationId xmlns:p14="http://schemas.microsoft.com/office/powerpoint/2010/main" val="26956994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extLst>
      <p:ext uri="{BB962C8B-B14F-4D97-AF65-F5344CB8AC3E}">
        <p14:creationId xmlns:p14="http://schemas.microsoft.com/office/powerpoint/2010/main" val="13802289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extLst>
      <p:ext uri="{BB962C8B-B14F-4D97-AF65-F5344CB8AC3E}">
        <p14:creationId xmlns:p14="http://schemas.microsoft.com/office/powerpoint/2010/main" val="1524178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41097527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extLst>
      <p:ext uri="{BB962C8B-B14F-4D97-AF65-F5344CB8AC3E}">
        <p14:creationId xmlns:p14="http://schemas.microsoft.com/office/powerpoint/2010/main" val="10939089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extLst>
      <p:ext uri="{BB962C8B-B14F-4D97-AF65-F5344CB8AC3E}">
        <p14:creationId xmlns:p14="http://schemas.microsoft.com/office/powerpoint/2010/main" val="40653000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extLst>
      <p:ext uri="{BB962C8B-B14F-4D97-AF65-F5344CB8AC3E}">
        <p14:creationId xmlns:p14="http://schemas.microsoft.com/office/powerpoint/2010/main" val="24592942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extLst>
      <p:ext uri="{BB962C8B-B14F-4D97-AF65-F5344CB8AC3E}">
        <p14:creationId xmlns:p14="http://schemas.microsoft.com/office/powerpoint/2010/main" val="12082112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extLst>
      <p:ext uri="{BB962C8B-B14F-4D97-AF65-F5344CB8AC3E}">
        <p14:creationId xmlns:p14="http://schemas.microsoft.com/office/powerpoint/2010/main" val="3394069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extLst>
      <p:ext uri="{BB962C8B-B14F-4D97-AF65-F5344CB8AC3E}">
        <p14:creationId xmlns:p14="http://schemas.microsoft.com/office/powerpoint/2010/main" val="26694682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extLst>
      <p:ext uri="{BB962C8B-B14F-4D97-AF65-F5344CB8AC3E}">
        <p14:creationId xmlns:p14="http://schemas.microsoft.com/office/powerpoint/2010/main" val="24547021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extLst>
      <p:ext uri="{BB962C8B-B14F-4D97-AF65-F5344CB8AC3E}">
        <p14:creationId xmlns:p14="http://schemas.microsoft.com/office/powerpoint/2010/main" val="30648815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extLst>
      <p:ext uri="{BB962C8B-B14F-4D97-AF65-F5344CB8AC3E}">
        <p14:creationId xmlns:p14="http://schemas.microsoft.com/office/powerpoint/2010/main" val="32813903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extLst>
      <p:ext uri="{BB962C8B-B14F-4D97-AF65-F5344CB8AC3E}">
        <p14:creationId xmlns:p14="http://schemas.microsoft.com/office/powerpoint/2010/main" val="1648126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0071598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extLst>
      <p:ext uri="{BB962C8B-B14F-4D97-AF65-F5344CB8AC3E}">
        <p14:creationId xmlns:p14="http://schemas.microsoft.com/office/powerpoint/2010/main" val="7809484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extLst>
      <p:ext uri="{BB962C8B-B14F-4D97-AF65-F5344CB8AC3E}">
        <p14:creationId xmlns:p14="http://schemas.microsoft.com/office/powerpoint/2010/main" val="19712138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extLst>
      <p:ext uri="{BB962C8B-B14F-4D97-AF65-F5344CB8AC3E}">
        <p14:creationId xmlns:p14="http://schemas.microsoft.com/office/powerpoint/2010/main" val="18633525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extLst>
      <p:ext uri="{BB962C8B-B14F-4D97-AF65-F5344CB8AC3E}">
        <p14:creationId xmlns:p14="http://schemas.microsoft.com/office/powerpoint/2010/main" val="17171778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extLst>
      <p:ext uri="{BB962C8B-B14F-4D97-AF65-F5344CB8AC3E}">
        <p14:creationId xmlns:p14="http://schemas.microsoft.com/office/powerpoint/2010/main" val="14298932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extLst>
      <p:ext uri="{BB962C8B-B14F-4D97-AF65-F5344CB8AC3E}">
        <p14:creationId xmlns:p14="http://schemas.microsoft.com/office/powerpoint/2010/main" val="7891530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8251390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t>
            </a:r>
            <a:endParaRPr dirty="0"/>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347303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49624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47555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25345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601778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84345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909995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481078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373543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3364543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134979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61571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/div2/div2Z-1030-bloodborne.pdf#page=20</a:t>
            </a:r>
          </a:p>
          <a:p>
            <a:pPr marL="0" lvl="0" indent="0" algn="l" rtl="0">
              <a:lnSpc>
                <a:spcPct val="100000"/>
              </a:lnSpc>
              <a:spcBef>
                <a:spcPts val="0"/>
              </a:spcBef>
              <a:spcAft>
                <a:spcPts val="0"/>
              </a:spcAft>
              <a:buSzPts val="1400"/>
              <a:buNone/>
            </a:pPr>
            <a:endParaRPr lang="en-US" b="0" i="0" dirty="0">
              <a:solidFill>
                <a:srgbClr val="000000"/>
              </a:solidFill>
              <a:effectLst/>
              <a:latin typeface="Times"/>
            </a:endParaRPr>
          </a:p>
          <a:p>
            <a:pPr marL="0" lvl="0" indent="0" algn="l" rtl="0">
              <a:lnSpc>
                <a:spcPct val="100000"/>
              </a:lnSpc>
              <a:spcBef>
                <a:spcPts val="0"/>
              </a:spcBef>
              <a:spcAft>
                <a:spcPts val="0"/>
              </a:spcAft>
              <a:buSzPts val="1400"/>
              <a:buNone/>
            </a:pPr>
            <a:r>
              <a:rPr lang="en-US" dirty="0"/>
              <a:t>http://</a:t>
            </a:r>
            <a:r>
              <a:rPr lang="en-US" dirty="0" err="1"/>
              <a:t>osha.oregon.gov</a:t>
            </a:r>
            <a:r>
              <a:rPr lang="en-US" dirty="0"/>
              <a:t>/</a:t>
            </a:r>
            <a:r>
              <a:rPr lang="en-US" dirty="0" err="1"/>
              <a:t>OSHARules</a:t>
            </a:r>
            <a:r>
              <a:rPr lang="en-US" dirty="0"/>
              <a:t>/div2/div2Z-1200-haz-com.pdf</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918049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893289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622191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934518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/div2/div2Z-1030-bloodborne.pdf#page=11</a:t>
            </a:r>
          </a:p>
          <a:p>
            <a:pPr marL="0" lvl="0" indent="0" algn="l" rtl="0">
              <a:lnSpc>
                <a:spcPct val="100000"/>
              </a:lnSpc>
              <a:spcBef>
                <a:spcPts val="0"/>
              </a:spcBef>
              <a:spcAft>
                <a:spcPts val="0"/>
              </a:spcAft>
              <a:buSzPts val="1400"/>
              <a:buNone/>
            </a:pPr>
            <a:endParaRPr lang="en-US" b="0" i="0" dirty="0">
              <a:solidFill>
                <a:srgbClr val="000000"/>
              </a:solidFill>
              <a:effectLst/>
              <a:latin typeface="Times"/>
            </a:endParaRPr>
          </a:p>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www.cdc.gov</a:t>
            </a:r>
            <a:r>
              <a:rPr lang="en-US" b="0" i="0" dirty="0">
                <a:solidFill>
                  <a:srgbClr val="000000"/>
                </a:solidFill>
                <a:effectLst/>
                <a:latin typeface="Times"/>
              </a:rPr>
              <a:t>/</a:t>
            </a:r>
            <a:r>
              <a:rPr lang="en-US" b="0" i="0" dirty="0" err="1">
                <a:solidFill>
                  <a:srgbClr val="000000"/>
                </a:solidFill>
                <a:effectLst/>
                <a:latin typeface="Times"/>
              </a:rPr>
              <a:t>niosh</a:t>
            </a:r>
            <a:r>
              <a:rPr lang="en-US" b="0" i="0" dirty="0">
                <a:solidFill>
                  <a:srgbClr val="000000"/>
                </a:solidFill>
                <a:effectLst/>
                <a:latin typeface="Times"/>
              </a:rPr>
              <a:t>/healthcare/prevention/</a:t>
            </a:r>
            <a:r>
              <a:rPr lang="en-US" b="0" i="0" dirty="0" err="1">
                <a:solidFill>
                  <a:srgbClr val="000000"/>
                </a:solidFill>
                <a:effectLst/>
                <a:latin typeface="Times"/>
              </a:rPr>
              <a:t>index.html</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153521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/div2/div2Z-1030-bloodborne.pdf#page=26</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1092847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477513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2188837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3848496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/div2/div2Z-1030-bloodborne.pdf#page=16</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164755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614008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42473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2794486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3815327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640361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60006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32908919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/div2/div2Z-1030-bloodborne.pdf#page=15</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2643650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/div2/div2Z-1030-bloodborne.pdf#page=16</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985640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3873401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1162916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885175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/div2/div2Z-1030-bloodborne.pdf#page=16</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2844394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www.epa.gov</a:t>
            </a:r>
            <a:r>
              <a:rPr lang="en-US" b="0" i="0" dirty="0">
                <a:solidFill>
                  <a:srgbClr val="000000"/>
                </a:solidFill>
                <a:effectLst/>
                <a:latin typeface="Times"/>
              </a:rPr>
              <a:t>/pesticide-registration/selected-</a:t>
            </a:r>
            <a:r>
              <a:rPr lang="en-US" b="0" i="0" dirty="0" err="1">
                <a:solidFill>
                  <a:srgbClr val="000000"/>
                </a:solidFill>
                <a:effectLst/>
                <a:latin typeface="Times"/>
              </a:rPr>
              <a:t>epa</a:t>
            </a:r>
            <a:r>
              <a:rPr lang="en-US" b="0" i="0" dirty="0">
                <a:solidFill>
                  <a:srgbClr val="000000"/>
                </a:solidFill>
                <a:effectLst/>
                <a:latin typeface="Times"/>
              </a:rPr>
              <a:t>-registered-disinfectants</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4174666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/div2/div2Z-1030-bloodborne.pdf#page=8</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2620102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/div2/div2Z-1030-bloodborne.pdf#page=26</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3344401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2018470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2110655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20505970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65689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3019584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127266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1396130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27354584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11743597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1 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/div2/div2Z-1030-bloodborne.pdf#page=26</a:t>
            </a: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23408681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7851548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19080644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3 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/div2/div2Z-1030-bloodborne.pdf#page=26</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22124350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11396132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32644230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7173872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extLst>
      <p:ext uri="{BB962C8B-B14F-4D97-AF65-F5344CB8AC3E}">
        <p14:creationId xmlns:p14="http://schemas.microsoft.com/office/powerpoint/2010/main" val="314905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9289516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extLst>
      <p:ext uri="{BB962C8B-B14F-4D97-AF65-F5344CB8AC3E}">
        <p14:creationId xmlns:p14="http://schemas.microsoft.com/office/powerpoint/2010/main" val="5074353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extLst>
      <p:ext uri="{BB962C8B-B14F-4D97-AF65-F5344CB8AC3E}">
        <p14:creationId xmlns:p14="http://schemas.microsoft.com/office/powerpoint/2010/main" val="12537598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extLst>
      <p:ext uri="{BB962C8B-B14F-4D97-AF65-F5344CB8AC3E}">
        <p14:creationId xmlns:p14="http://schemas.microsoft.com/office/powerpoint/2010/main" val="1838433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38181361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6 </a:t>
            </a: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/div2/div2Z-1030-bloodborne.pdf#page=15</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extLst>
      <p:ext uri="{BB962C8B-B14F-4D97-AF65-F5344CB8AC3E}">
        <p14:creationId xmlns:p14="http://schemas.microsoft.com/office/powerpoint/2010/main" val="27521573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7 </a:t>
            </a: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/div2/div2Z-1030-bloodborne.pdf#page=16</a:t>
            </a:r>
          </a:p>
          <a:p>
            <a:pPr marL="0" lvl="0" indent="0" algn="l" rtl="0">
              <a:lnSpc>
                <a:spcPct val="100000"/>
              </a:lnSpc>
              <a:spcBef>
                <a:spcPts val="0"/>
              </a:spcBef>
              <a:spcAft>
                <a:spcPts val="0"/>
              </a:spcAft>
              <a:buSzPts val="1400"/>
              <a:buNone/>
            </a:pPr>
            <a:r>
              <a:rPr lang="en-US" b="0" i="0" dirty="0">
                <a:solidFill>
                  <a:srgbClr val="000000"/>
                </a:solidFill>
                <a:effectLst/>
                <a:latin typeface="Times"/>
              </a:rPr>
              <a:t>8 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/div2/div2Z-1030-bloodborne.pdf#page=16</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12006353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extLst>
      <p:ext uri="{BB962C8B-B14F-4D97-AF65-F5344CB8AC3E}">
        <p14:creationId xmlns:p14="http://schemas.microsoft.com/office/powerpoint/2010/main" val="14923753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41203680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9 </a:t>
            </a: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/div2/div2Z-1030-bloodborne.pdf#page=16</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22475093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10 </a:t>
            </a:r>
            <a:r>
              <a:rPr lang="en-US" b="0" i="0" dirty="0">
                <a:solidFill>
                  <a:srgbClr val="000000"/>
                </a:solidFill>
                <a:effectLst/>
                <a:latin typeface="Times"/>
              </a:rPr>
              <a:t>https://</a:t>
            </a:r>
            <a:r>
              <a:rPr lang="en-US" b="0" i="0" dirty="0" err="1">
                <a:solidFill>
                  <a:srgbClr val="000000"/>
                </a:solidFill>
                <a:effectLst/>
                <a:latin typeface="Times"/>
              </a:rPr>
              <a:t>www.epa.gov</a:t>
            </a:r>
            <a:r>
              <a:rPr lang="en-US" b="0" i="0" dirty="0">
                <a:solidFill>
                  <a:srgbClr val="000000"/>
                </a:solidFill>
                <a:effectLst/>
                <a:latin typeface="Times"/>
              </a:rPr>
              <a:t>/pesticide-registration/selected-</a:t>
            </a:r>
            <a:r>
              <a:rPr lang="en-US" b="0" i="0" dirty="0" err="1">
                <a:solidFill>
                  <a:srgbClr val="000000"/>
                </a:solidFill>
                <a:effectLst/>
                <a:latin typeface="Times"/>
              </a:rPr>
              <a:t>epa</a:t>
            </a:r>
            <a:r>
              <a:rPr lang="en-US" b="0" i="0" dirty="0">
                <a:solidFill>
                  <a:srgbClr val="000000"/>
                </a:solidFill>
                <a:effectLst/>
                <a:latin typeface="Times"/>
              </a:rPr>
              <a:t>-registered-disinfectants</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extLst>
      <p:ext uri="{BB962C8B-B14F-4D97-AF65-F5344CB8AC3E}">
        <p14:creationId xmlns:p14="http://schemas.microsoft.com/office/powerpoint/2010/main" val="1264771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257571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11 </a:t>
            </a: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/div2/div2Z-1030-bloodborne.pdf#page=8</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40310421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12 </a:t>
            </a: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/div2/div2Z-1030-bloodborne.pdf#page=26</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30448338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extLst>
      <p:ext uri="{BB962C8B-B14F-4D97-AF65-F5344CB8AC3E}">
        <p14:creationId xmlns:p14="http://schemas.microsoft.com/office/powerpoint/2010/main" val="24609039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21529672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extLst>
      <p:ext uri="{BB962C8B-B14F-4D97-AF65-F5344CB8AC3E}">
        <p14:creationId xmlns:p14="http://schemas.microsoft.com/office/powerpoint/2010/main" val="9766532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extLst>
      <p:ext uri="{BB962C8B-B14F-4D97-AF65-F5344CB8AC3E}">
        <p14:creationId xmlns:p14="http://schemas.microsoft.com/office/powerpoint/2010/main" val="5749583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extLst>
      <p:ext uri="{BB962C8B-B14F-4D97-AF65-F5344CB8AC3E}">
        <p14:creationId xmlns:p14="http://schemas.microsoft.com/office/powerpoint/2010/main" val="6241807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extLst>
      <p:ext uri="{BB962C8B-B14F-4D97-AF65-F5344CB8AC3E}">
        <p14:creationId xmlns:p14="http://schemas.microsoft.com/office/powerpoint/2010/main" val="13133915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extLst>
      <p:ext uri="{BB962C8B-B14F-4D97-AF65-F5344CB8AC3E}">
        <p14:creationId xmlns:p14="http://schemas.microsoft.com/office/powerpoint/2010/main" val="376516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4712239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/div2/div2Z-1030-bloodborne.pdf#page=24</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extLst>
      <p:ext uri="{BB962C8B-B14F-4D97-AF65-F5344CB8AC3E}">
        <p14:creationId xmlns:p14="http://schemas.microsoft.com/office/powerpoint/2010/main" val="24781760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extLst>
      <p:ext uri="{BB962C8B-B14F-4D97-AF65-F5344CB8AC3E}">
        <p14:creationId xmlns:p14="http://schemas.microsoft.com/office/powerpoint/2010/main" val="33718527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extLst>
      <p:ext uri="{BB962C8B-B14F-4D97-AF65-F5344CB8AC3E}">
        <p14:creationId xmlns:p14="http://schemas.microsoft.com/office/powerpoint/2010/main" val="25204704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000000"/>
                </a:solidFill>
                <a:effectLst/>
                <a:latin typeface="Times"/>
              </a:rPr>
              <a:t>https://</a:t>
            </a:r>
            <a:r>
              <a:rPr lang="en-US" b="0" i="0" dirty="0" err="1">
                <a:solidFill>
                  <a:srgbClr val="000000"/>
                </a:solidFill>
                <a:effectLst/>
                <a:latin typeface="Times"/>
              </a:rPr>
              <a:t>osha.oregon.gov</a:t>
            </a:r>
            <a:r>
              <a:rPr lang="en-US" b="0" i="0" dirty="0">
                <a:solidFill>
                  <a:srgbClr val="000000"/>
                </a:solidFill>
                <a:effectLst/>
                <a:latin typeface="Times"/>
              </a:rPr>
              <a:t>/</a:t>
            </a:r>
            <a:r>
              <a:rPr lang="en-US" b="0" i="0" dirty="0" err="1">
                <a:solidFill>
                  <a:srgbClr val="000000"/>
                </a:solidFill>
                <a:effectLst/>
                <a:latin typeface="Times"/>
              </a:rPr>
              <a:t>OSHARules</a:t>
            </a:r>
            <a:r>
              <a:rPr lang="en-US" b="0" i="0" dirty="0">
                <a:solidFill>
                  <a:srgbClr val="000000"/>
                </a:solidFill>
                <a:effectLst/>
                <a:latin typeface="Times"/>
              </a:rPr>
              <a:t>/div2/div2Z-1030-bloodborne.pdf#page=25</a:t>
            </a:r>
          </a:p>
          <a:p>
            <a:pPr marL="0" lvl="0" indent="0" algn="l" rtl="0">
              <a:lnSpc>
                <a:spcPct val="100000"/>
              </a:lnSpc>
              <a:spcBef>
                <a:spcPts val="0"/>
              </a:spcBef>
              <a:spcAft>
                <a:spcPts val="0"/>
              </a:spcAft>
              <a:buSzPts val="1400"/>
              <a:buNone/>
            </a:pPr>
            <a:endParaRPr lang="en-US" b="0" i="0" dirty="0">
              <a:solidFill>
                <a:srgbClr val="000000"/>
              </a:solidFill>
              <a:effectLst/>
              <a:latin typeface="Times"/>
            </a:endParaRPr>
          </a:p>
          <a:p>
            <a:pPr marL="0" lvl="0" indent="0" algn="l" rtl="0">
              <a:lnSpc>
                <a:spcPct val="100000"/>
              </a:lnSpc>
              <a:spcBef>
                <a:spcPts val="0"/>
              </a:spcBef>
              <a:spcAft>
                <a:spcPts val="0"/>
              </a:spcAft>
              <a:buSzPts val="1400"/>
              <a:buNone/>
            </a:pPr>
            <a:r>
              <a:rPr lang="en-US" dirty="0"/>
              <a:t>http://</a:t>
            </a:r>
            <a:r>
              <a:rPr lang="en-US" dirty="0" err="1"/>
              <a:t>www.cdc.gov</a:t>
            </a:r>
            <a:r>
              <a:rPr lang="en-US" dirty="0"/>
              <a:t>/</a:t>
            </a:r>
            <a:r>
              <a:rPr lang="en-US" dirty="0" err="1"/>
              <a:t>hiv</a:t>
            </a:r>
            <a:r>
              <a:rPr lang="en-US" dirty="0"/>
              <a:t>/guidelines/</a:t>
            </a:r>
            <a:r>
              <a:rPr lang="en-US" dirty="0" err="1"/>
              <a:t>preventing.html</a:t>
            </a:r>
            <a:r>
              <a:rPr lang="en-US" dirty="0"/>
              <a:t>/</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extLst>
      <p:ext uri="{BB962C8B-B14F-4D97-AF65-F5344CB8AC3E}">
        <p14:creationId xmlns:p14="http://schemas.microsoft.com/office/powerpoint/2010/main" val="9638475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extLst>
      <p:ext uri="{BB962C8B-B14F-4D97-AF65-F5344CB8AC3E}">
        <p14:creationId xmlns:p14="http://schemas.microsoft.com/office/powerpoint/2010/main" val="18592954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extLst>
      <p:ext uri="{BB962C8B-B14F-4D97-AF65-F5344CB8AC3E}">
        <p14:creationId xmlns:p14="http://schemas.microsoft.com/office/powerpoint/2010/main" val="37041489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extLst>
      <p:ext uri="{BB962C8B-B14F-4D97-AF65-F5344CB8AC3E}">
        <p14:creationId xmlns:p14="http://schemas.microsoft.com/office/powerpoint/2010/main" val="8550651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extLst>
      <p:ext uri="{BB962C8B-B14F-4D97-AF65-F5344CB8AC3E}">
        <p14:creationId xmlns:p14="http://schemas.microsoft.com/office/powerpoint/2010/main" val="20958466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extLst>
      <p:ext uri="{BB962C8B-B14F-4D97-AF65-F5344CB8AC3E}">
        <p14:creationId xmlns:p14="http://schemas.microsoft.com/office/powerpoint/2010/main" val="39972050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extLst>
      <p:ext uri="{BB962C8B-B14F-4D97-AF65-F5344CB8AC3E}">
        <p14:creationId xmlns:p14="http://schemas.microsoft.com/office/powerpoint/2010/main" val="384638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hyperlink" Target="https://osha.oregon.gov/OSHARules/div2/div2Z-1030-bloodborne.pdf#page=25" TargetMode="External"/><Relationship Id="rId7" Type="http://schemas.openxmlformats.org/officeDocument/2006/relationships/image" Target="../media/image93.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hyperlink" Target="https://www.cbs.state.or.us/osha/pubed/courses/bloodborne-pathogens-spa/resources/training-documentation-form_spa.pdf" TargetMode="External"/><Relationship Id="rId4" Type="http://schemas.openxmlformats.org/officeDocument/2006/relationships/hyperlink" Target="http://osha.oregon.gov/OSHARules/div2/div2Z-1030-bloodborne.pdf#page=25"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107.xml.rels><?xml version="1.0" encoding="UTF-8" standalone="yes"?>
<Relationships xmlns="http://schemas.openxmlformats.org/package/2006/relationships"><Relationship Id="rId3" Type="http://schemas.openxmlformats.org/officeDocument/2006/relationships/hyperlink" Target="https://osha.oregon.gov/Pages/topics/recordkeeping-and-reporting.aspx" TargetMode="External"/><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86.png"/></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player.vimeo.com/video/633065148?h=9a1e1cdd6e&amp;app_id=122963" TargetMode="External"/><Relationship Id="rId5" Type="http://schemas.openxmlformats.org/officeDocument/2006/relationships/image" Target="../media/image14.jpe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hyperlink" Target="https://osha.oregon.gov/OSHARules/div2/div2Z-1030-bloodborne.pdf#page=25" TargetMode="External"/><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hyperlink" Target="https://osha.oregon.gov/Pages/topics/recordkeeping-and-reporting.aspx" TargetMode="External"/><Relationship Id="rId4" Type="http://schemas.openxmlformats.org/officeDocument/2006/relationships/hyperlink" Target="https://www.cbs.state.or.us/osha/pubed/courses/bloodborne-pathogens-spa/resources/training-documentation-form_spa.pdf"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xml"/><Relationship Id="rId1" Type="http://schemas.openxmlformats.org/officeDocument/2006/relationships/video" Target="https://player.vimeo.com/video/633074320?h=053f329280&amp;app_id=122963" TargetMode="External"/><Relationship Id="rId5" Type="http://schemas.openxmlformats.org/officeDocument/2006/relationships/image" Target="../media/image99.jpeg"/><Relationship Id="rId4" Type="http://schemas.openxmlformats.org/officeDocument/2006/relationships/image" Target="../media/image86.png"/></Relationships>
</file>

<file path=ppt/slides/_rels/slide113.xml.rels><?xml version="1.0" encoding="UTF-8" standalone="yes"?>
<Relationships xmlns="http://schemas.openxmlformats.org/package/2006/relationships"><Relationship Id="rId3" Type="http://schemas.openxmlformats.org/officeDocument/2006/relationships/hyperlink" Target="https://vimeo.com/633067147" TargetMode="External"/><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xml"/><Relationship Id="rId1" Type="http://schemas.openxmlformats.org/officeDocument/2006/relationships/video" Target="https://player.vimeo.com/video/633074510?h=6987bf5890&amp;app_id=122963" TargetMode="External"/><Relationship Id="rId5" Type="http://schemas.openxmlformats.org/officeDocument/2006/relationships/image" Target="../media/image104.jpeg"/><Relationship Id="rId4" Type="http://schemas.openxmlformats.org/officeDocument/2006/relationships/image" Target="../media/image86.png"/></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7.xml"/><Relationship Id="rId1" Type="http://schemas.openxmlformats.org/officeDocument/2006/relationships/slideLayout" Target="../slideLayouts/slideLayout1.xml"/><Relationship Id="rId5" Type="http://schemas.openxmlformats.org/officeDocument/2006/relationships/hyperlink" Target="https://osha.oregon.gov/OSHARules/pd/pd-154.pdf" TargetMode="External"/><Relationship Id="rId4" Type="http://schemas.openxmlformats.org/officeDocument/2006/relationships/image" Target="../media/image105.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video" Target="https://player.vimeo.com/video/633078344?h=aa8ed6284b&amp;app_id=122963" TargetMode="External"/><Relationship Id="rId5" Type="http://schemas.openxmlformats.org/officeDocument/2006/relationships/image" Target="../media/image106.jpeg"/><Relationship Id="rId4" Type="http://schemas.openxmlformats.org/officeDocument/2006/relationships/image" Target="../media/image86.png"/></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tgZ8zdVyCEU" TargetMode="External"/><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hyperlink" Target="https://osha.oregon.gov/OSHARules/pd/pd-154.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osha.oregon.gov/workers/Pages/index.aspx" TargetMode="External"/><Relationship Id="rId7" Type="http://schemas.openxmlformats.org/officeDocument/2006/relationships/image" Target="../media/image100.png"/><Relationship Id="rId2" Type="http://schemas.openxmlformats.org/officeDocument/2006/relationships/notesSlide" Target="../notesSlides/notesSlide128.xml"/><Relationship Id="rId1" Type="http://schemas.openxmlformats.org/officeDocument/2006/relationships/slideLayout" Target="../slideLayouts/slideLayout1.xml"/><Relationship Id="rId6" Type="http://schemas.openxmlformats.org/officeDocument/2006/relationships/hyperlink" Target="https://osha.oregon.gov/Pages/topics/bloodborne-pathogens.aspx" TargetMode="External"/><Relationship Id="rId5" Type="http://schemas.openxmlformats.org/officeDocument/2006/relationships/hyperlink" Target="http://osha.oregon.gov/consult/Pages/index.aspx" TargetMode="External"/><Relationship Id="rId4" Type="http://schemas.openxmlformats.org/officeDocument/2006/relationships/hyperlink" Target="https://osha.oregon.gov/Pages/az-index.aspx"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player.vimeo.com/video/633065520?h=78f6dff107&amp;app_id=122963" TargetMode="External"/><Relationship Id="rId5" Type="http://schemas.openxmlformats.org/officeDocument/2006/relationships/image" Target="../media/image19.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hyperlink" Target="https://osha.oregon.gov/OSHARules/div2/div2Z-1030-bloodborne.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player.vimeo.com/video/633066570?h=e5535ed4de&amp;app_id=122963"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player.vimeo.com/video/633067147?h=ffde2a2e33&amp;app_id=122963" TargetMode="External"/><Relationship Id="rId5" Type="http://schemas.openxmlformats.org/officeDocument/2006/relationships/image" Target="../media/image23.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osha.oregon.gov/OSHARules/div2/div2Z-1030-bloodborne.pdf" TargetMode="Externa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ideo" Target="https://player.vimeo.com/video/633071708?h=b7820a4bee&amp;app_id=122963" TargetMode="External"/><Relationship Id="rId5" Type="http://schemas.openxmlformats.org/officeDocument/2006/relationships/image" Target="../media/image26.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https://player.vimeo.com/video/633053920?h=1e385fdc99&amp;app_id=122963" TargetMode="External"/><Relationship Id="rId5" Type="http://schemas.openxmlformats.org/officeDocument/2006/relationships/image" Target="../media/image29.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player.vimeo.com/video/633055489?h=cbcbb1e0fe&amp;app_id=122963" TargetMode="External"/><Relationship Id="rId5" Type="http://schemas.openxmlformats.org/officeDocument/2006/relationships/image" Target="../media/image30.jpe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osha.oregon.gov/OSHARules/div2/div2Z-1030-bloodborne.pdf#page=21"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https://player.vimeo.com/video/633062806?h=91288ccd3e&amp;app_id=122963" TargetMode="External"/><Relationship Id="rId5" Type="http://schemas.openxmlformats.org/officeDocument/2006/relationships/image" Target="../media/image6.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osha.oregon.gov/OSHARules/div2/div2Z-1030-bloodborne.pdf#page=20"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hyperlink" Target="https://osha.oregon.gov/OSHARules/div2/div2Z-1200-haz-com.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s://www.oregon.gov/deq/pages/index.aspx"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ideo" Target="https://player.vimeo.com/video/633056950?h=75094e00c3&amp;app_id=122963" TargetMode="External"/><Relationship Id="rId5" Type="http://schemas.openxmlformats.org/officeDocument/2006/relationships/image" Target="../media/image36.jpe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hyperlink" Target="https://www.cdc.gov/niosh/healthcare/prevention/index.html"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saif.com/Documents/SafetyandHealth/BiologicalandPhysical/S926_poster_sharps_assessment.pdf" TargetMode="External"/><Relationship Id="rId5" Type="http://schemas.openxmlformats.org/officeDocument/2006/relationships/hyperlink" Target="https://www.saif.com/Documents/SafetyandHealth/BiologicalandPhysical/S925_handout_annual_review_of_sharps_devices.pdf" TargetMode="External"/><Relationship Id="rId4" Type="http://schemas.openxmlformats.org/officeDocument/2006/relationships/hyperlink" Target="https://osha.oregon.gov/OSHARules/div2/div2Z-1030-bloodborne.pdf#page=1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hyperlink" Target="https://osha.oregon.gov/OSHARules/div2/div2Z-1030-bloodborne.pdf#nameddest=1910-1030-g1" TargetMode="External"/><Relationship Id="rId7"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hyperlink" Target="http://www.cbs.state.or.us/osha/pubed/courses/bloodborne-pathogens/resources/selecting-sharps-containers.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osha.oregon.gov/OSHARules/div2/div2Z-1030-bloodborne.pdf#page=16"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ideo" Target="https://player.vimeo.com/video/633057726?h=1103584c2c&amp;app_id=122963" TargetMode="External"/><Relationship Id="rId5" Type="http://schemas.openxmlformats.org/officeDocument/2006/relationships/image" Target="../media/image48.jpe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hyperlink" Target="https://osha.oregon.gov/OSHARules/div2/div2Z-1030-bloodborne.pdf#page=15"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hyperlink" Target="https://osha.oregon.gov/OSHARules/div2/div2Z-1030-bloodborne.pdf#page=16"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video" Target="https://player.vimeo.com/video/633060249?h=8a92b894db&amp;app_id=122963" TargetMode="External"/><Relationship Id="rId5" Type="http://schemas.openxmlformats.org/officeDocument/2006/relationships/image" Target="../media/image52.jpe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osha.oregon.gov/OSHARules/div2/div2Z-1030-bloodborne.pdf#page=12"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7.png"/><Relationship Id="rId4" Type="http://schemas.openxmlformats.org/officeDocument/2006/relationships/hyperlink" Target="https://osha.oregon.https/osha.oregon.gov/OSHARules/div2/div2Z-1030-bloodborne.pdf#page=16"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epa.gov/pesticide-registration/selected-epa-registered-disinfectants"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hyperlink" Target="https://osha.oregon.gov/OSHARules/div2/div2Z-1030-bloodborne.pdf#page=8"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video" Target="https://player.vimeo.com/video/633061396?h=92b2589581&amp;app_id=122963" TargetMode="External"/><Relationship Id="rId5" Type="http://schemas.openxmlformats.org/officeDocument/2006/relationships/image" Target="../media/image58.jpe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video" Target="https://player.vimeo.com/video/633062419?h=5782ae8ba3&amp;app_id=122963" TargetMode="External"/><Relationship Id="rId5" Type="http://schemas.openxmlformats.org/officeDocument/2006/relationships/image" Target="../media/image60.jpeg"/><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8" Type="http://schemas.openxmlformats.org/officeDocument/2006/relationships/hyperlink" Target="file:///cbs/dfs/XAProfiles/XA7Redirect/deyaa/Documents/Downloads/S925_handout_annual_review_of_sharps_devices%20(1).pdf" TargetMode="External"/><Relationship Id="rId13" Type="http://schemas.openxmlformats.org/officeDocument/2006/relationships/hyperlink" Target="http://www.cbs.state.or.us/osha/pubed/courses/bloodborne-pathogens/resources/selecting-sharps-containers.pdf" TargetMode="External"/><Relationship Id="rId3" Type="http://schemas.openxmlformats.org/officeDocument/2006/relationships/hyperlink" Target="https://osha.oregon.gov/OSHARules/div2/div2Z-1030-bloodborne.pdf#page=26" TargetMode="External"/><Relationship Id="rId7" Type="http://schemas.openxmlformats.org/officeDocument/2006/relationships/hyperlink" Target="https://osha.oregon.gov/OSHARules/div2/div2Z-1030-bloodborne.pdf#nameddest=1910-1030-d1" TargetMode="External"/><Relationship Id="rId12" Type="http://schemas.openxmlformats.org/officeDocument/2006/relationships/hyperlink" Target="https://osha.oregon.gov/OSHARules/div2/div2Z-1030-bloodborne.pdf#nameddest=1910-1030-g1" TargetMode="External"/><Relationship Id="rId2" Type="http://schemas.openxmlformats.org/officeDocument/2006/relationships/notesSlide" Target="../notesSlides/notesSlide57.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hyperlink" Target="https://www.oregon.gov/deq/pages/index.aspx" TargetMode="External"/><Relationship Id="rId11" Type="http://schemas.openxmlformats.org/officeDocument/2006/relationships/hyperlink" Target="https://osha.oregon.gov/OSHARules/div2/div2Z-1030-bloodborne.pdf#page=21" TargetMode="External"/><Relationship Id="rId5" Type="http://schemas.openxmlformats.org/officeDocument/2006/relationships/hyperlink" Target="https://osha.oregon.gov/OSHARules/div2/div2Z-1200-haz-com.pdf" TargetMode="External"/><Relationship Id="rId15" Type="http://schemas.openxmlformats.org/officeDocument/2006/relationships/hyperlink" Target="https://osha.oregon.gov/OSHARules/div2/div2Z-1030-bloodborne.pdf#page=15" TargetMode="External"/><Relationship Id="rId10" Type="http://schemas.openxmlformats.org/officeDocument/2006/relationships/hyperlink" Target="https://www.cdc.gov/niosh/topics/bbp/safer/step4.html" TargetMode="External"/><Relationship Id="rId4" Type="http://schemas.openxmlformats.org/officeDocument/2006/relationships/hyperlink" Target="https://osha.oregon.gov/OSHARules/div2/div2Z-1030-bloodborne.pdf#page=20" TargetMode="External"/><Relationship Id="rId9" Type="http://schemas.openxmlformats.org/officeDocument/2006/relationships/hyperlink" Target="file:///cbs/dfs/XAProfiles/XA7Redirect/deyaa/Documents/Downloads/S926_poster_sharps_assessment.pdf" TargetMode="External"/><Relationship Id="rId14" Type="http://schemas.openxmlformats.org/officeDocument/2006/relationships/hyperlink" Target="https://osha.oregon.gov/OSHARules/div2/div2Z-1030-bloodborne.pdf#page=16"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osha.oregon.gov/OSHAhttps:/osha.oregon.gov/OSHARules/div2/div2Z-1030-bloodborne.pdf#page=16" TargetMode="External"/><Relationship Id="rId7" Type="http://schemas.openxmlformats.org/officeDocument/2006/relationships/hyperlink" Target="https://osha.oregon.gov/OSHARules/div2/div2Z-1030-bloodborne.pdf#page=26"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hyperlink" Target="https://osha.oregon.gov/OSHARules/div2/div2Z-1030-bloodborne.pdf#page=8" TargetMode="External"/><Relationship Id="rId5" Type="http://schemas.openxmlformats.org/officeDocument/2006/relationships/hyperlink" Target="https://www.epa.gov/pesticide-registration/selected-epa-registered-disinfectants" TargetMode="External"/><Relationship Id="rId4" Type="http://schemas.openxmlformats.org/officeDocument/2006/relationships/hyperlink" Target="https://osha.oregon.gov/OSHARules/div2/div2Z-1030-bloodborne.pdf#page=16"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osha.oregon.gov/OSHARules/div2/div2Z-1030-bloodborne.pdf" TargetMode="External"/><Relationship Id="rId4" Type="http://schemas.openxmlformats.org/officeDocument/2006/relationships/hyperlink" Target="https://osha.oregon.gov/OSHARules/div2/div2Z-1030-bloodborne.pdf"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video" Target="https://player.vimeo.com/video/633053920?h=1e385fdc99&amp;app_id=122963" TargetMode="External"/><Relationship Id="rId5" Type="http://schemas.openxmlformats.org/officeDocument/2006/relationships/image" Target="../media/image29.jpe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video" Target="https://player.vimeo.com/video/633055489?h=cbcbb1e0fe&amp;app_id=122963" TargetMode="Externa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hyperlink" Target="https://player.vimeo.com/video/633055489"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osha.oregon.gov/OSHARules/div2/div2Z-1030-bloodborne.pdf#page=21"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hyperlink" Target="https://osha.oregon.gov/OSHARules/div2/div2Z-1030-bloodborne.pdf#page=26"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oregon.gov/deq/pages/index.aspx"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video" Target="https://player.vimeo.com/video/633079029?h=4e73127313&amp;app_id=122963" TargetMode="External"/><Relationship Id="rId5" Type="http://schemas.openxmlformats.org/officeDocument/2006/relationships/image" Target="../media/image62.jpeg"/><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hyperlink" Target="http://osha.oregon.gov/OSHARules/div2/div2Z-1030-bloodborne.pdf#nameddest=1910-1030-g1"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hyperlink" Target="http://www.cbs.state.or.us/osha/pubed/courses/bloodborne-pathogens/resources/selecting-sharps-containers.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video" Target="https://player.vimeo.com/video/633057726?h=1103584c2c&amp;app_id=122963" TargetMode="External"/><Relationship Id="rId5" Type="http://schemas.openxmlformats.org/officeDocument/2006/relationships/image" Target="../media/image48.jpeg"/><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hyperlink" Target="https://osha.oregon.gov/OSHARules/div2/div2Z-1030-bloodborne.pdf#page=15"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3" Type="http://schemas.openxmlformats.org/officeDocument/2006/relationships/hyperlink" Target="https://osha.oregon.gov/OSHARules/div2/div2Z-1030-bloodborne.pdf#page=16"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27.png"/><Relationship Id="rId4" Type="http://schemas.openxmlformats.org/officeDocument/2006/relationships/hyperlink" Target="http://osha.oregon.gov/OSHARules/div2/div2Z-1030-bloodborne.pdf#page=12"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video" Target="https://player.vimeo.com/video/633060249?h=8a92b894db&amp;app_id=122963" TargetMode="External"/><Relationship Id="rId5" Type="http://schemas.openxmlformats.org/officeDocument/2006/relationships/image" Target="../media/image52.jpeg"/><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hyperlink" Target="https://osha.oregon.gov/OSHARules/div2/div2Z-1030-bloodborne.pdf#page=12"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27.png"/><Relationship Id="rId4" Type="http://schemas.openxmlformats.org/officeDocument/2006/relationships/hyperlink" Target="https://osha.oregon.gov/OSHARules/div2/div2Z-1030-bloodborne.pdf#page=16"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epa.gov/pesticide-registration/selected-epa-registered-disinfectants" TargetMode="External"/><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hyperlink" Target="https://osha.oregon.gov/OSHARules/div2/div2Z-1030-bloodborne.pdf#page=8"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video" Target="https://player.vimeo.com/video/633061396?h=92b2589581&amp;app_id=122963" TargetMode="External"/><Relationship Id="rId5" Type="http://schemas.openxmlformats.org/officeDocument/2006/relationships/image" Target="../media/image58.jpeg"/><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video" Target="https://player.vimeo.com/video/633062419?h=5782ae8ba3&amp;app_id=122963" TargetMode="External"/><Relationship Id="rId5" Type="http://schemas.openxmlformats.org/officeDocument/2006/relationships/image" Target="../media/image60.jpeg"/><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8" Type="http://schemas.openxmlformats.org/officeDocument/2006/relationships/hyperlink" Target="https://osha.oregon.gov/OSHARules/div2/div2Z-1030-bloodborne.pdf#page=16" TargetMode="External"/><Relationship Id="rId3" Type="http://schemas.openxmlformats.org/officeDocument/2006/relationships/hyperlink" Target="https://osha.oregon.gov/OSHARules/div2/div2Z-1030-bloodborne.pdf#page=26" TargetMode="External"/><Relationship Id="rId7" Type="http://schemas.openxmlformats.org/officeDocument/2006/relationships/hyperlink" Target="https://osha.oregon.gov/OSHARules/div2/div2Z-1030-bloodborne.pdf#page=15"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hyperlink" Target="http://www.cbs.state.or.us/osha/pubed/courses/bloodborne-pathogens/resources/selecting-sharps-containers.pdf" TargetMode="External"/><Relationship Id="rId11" Type="http://schemas.openxmlformats.org/officeDocument/2006/relationships/image" Target="../media/image27.png"/><Relationship Id="rId5" Type="http://schemas.openxmlformats.org/officeDocument/2006/relationships/hyperlink" Target="https://osha.oregon.gov/OSHARules/div2/div2Z-1030-bloodborne.pdf#nameddest=1910-1030-g1" TargetMode="External"/><Relationship Id="rId10" Type="http://schemas.openxmlformats.org/officeDocument/2006/relationships/hyperlink" Target="https://osha.oregon.gov/OSHARules/div2/div2Z-1030-bloodborne.pdf#page=8" TargetMode="External"/><Relationship Id="rId4" Type="http://schemas.openxmlformats.org/officeDocument/2006/relationships/hyperlink" Target="https://www.oregon.gov/deq/pages/index.aspx" TargetMode="External"/><Relationship Id="rId9" Type="http://schemas.openxmlformats.org/officeDocument/2006/relationships/hyperlink" Target="https://www.epa.gov/pesticide-registration/selected-epa-registered-disinfectant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video" Target="https://player.vimeo.com/video/633072049?h=752e7614ed&amp;app_id=122963" TargetMode="External"/><Relationship Id="rId5" Type="http://schemas.openxmlformats.org/officeDocument/2006/relationships/image" Target="../media/image76.jpeg"/><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hyperlink" Target="https://osha.oregon.gov/OSHARules/div2/div2Z-1030-bloodborne.pdf#page=24" TargetMode="External"/><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93.xml.rels><?xml version="1.0" encoding="UTF-8" standalone="yes"?>
<Relationships xmlns="http://schemas.openxmlformats.org/package/2006/relationships"><Relationship Id="rId3" Type="http://schemas.openxmlformats.org/officeDocument/2006/relationships/hyperlink" Target="https://osha.oregon.gov/OSHARules/div2/div2Z-1030-bloodborne.pdf#page=25" TargetMode="External"/><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75.png"/><Relationship Id="rId4" Type="http://schemas.openxmlformats.org/officeDocument/2006/relationships/hyperlink" Target="http://www.cdc.gov/hiv/guidelines/preventing.html/"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www.cbs.state.or.us/osha/pubed/courses/bloodborne-pathogens/resources/sample-exposure-incident-report.pdf" TargetMode="External"/><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75.png"/><Relationship Id="rId4" Type="http://schemas.openxmlformats.org/officeDocument/2006/relationships/hyperlink" Target="http://www.cbs.state.or.us/osha/pubed/courses/bloodborne-pathogens/resources/documentation-identification-source-individual.pd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8" Type="http://schemas.openxmlformats.org/officeDocument/2006/relationships/hyperlink" Target="http://www.cbs.state.or.us/osha/pubed/courses/bloodborne-pathogens/resources/documentation-identification-source-individual.pdf" TargetMode="External"/><Relationship Id="rId3" Type="http://schemas.openxmlformats.org/officeDocument/2006/relationships/hyperlink" Target="https://osha.oregon.gov/OSHARules/div2/div2Z-1030-bloodborne.pdf#nameddest=1910-1030-f3" TargetMode="External"/><Relationship Id="rId7" Type="http://schemas.openxmlformats.org/officeDocument/2006/relationships/hyperlink" Target="http://www.cbs.state.or.us/osha/pubed/courses/bloodborne-pathogens/resources/sample-exposure-incident-report.pdf" TargetMode="External"/><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hyperlink" Target="http://www.cdc.gov/hiv/guidelines/preventing.html/" TargetMode="External"/><Relationship Id="rId5" Type="http://schemas.openxmlformats.org/officeDocument/2006/relationships/hyperlink" Target="https://osha.oregon.gov/OSHARules/div2/div2Z-1030-bloodborne.pdf#page=25" TargetMode="External"/><Relationship Id="rId4" Type="http://schemas.openxmlformats.org/officeDocument/2006/relationships/hyperlink" Target="https://osha.oregon.gov/OSHARules/div2/div2Z-1030-bloodborne.pdf#page=24" TargetMode="External"/><Relationship Id="rId9" Type="http://schemas.openxmlformats.org/officeDocument/2006/relationships/image" Target="../media/image75.png"/></Relationships>
</file>

<file path=ppt/slides/_rels/slide9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xml"/><Relationship Id="rId1" Type="http://schemas.openxmlformats.org/officeDocument/2006/relationships/video" Target="https://player.vimeo.com/video/633073122?h=2513022b9e&amp;app_id=122963" TargetMode="External"/><Relationship Id="rId5" Type="http://schemas.openxmlformats.org/officeDocument/2006/relationships/image" Target="../media/image88.jpe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600" b="1" dirty="0">
                <a:solidFill>
                  <a:schemeClr val="lt1"/>
                </a:solidFill>
                <a:latin typeface="Verdana"/>
                <a:ea typeface="Verdana"/>
                <a:cs typeface="Verdana"/>
                <a:sym typeface="Verdana"/>
              </a:rPr>
              <a:t>PATÓGENOS TRANSMITIDOS POR LA SANGRE</a:t>
            </a:r>
            <a:endParaRPr sz="36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566651" y="3569317"/>
            <a:ext cx="1332530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err="1">
                <a:solidFill>
                  <a:schemeClr val="lt1"/>
                </a:solidFill>
                <a:latin typeface="Verdana"/>
                <a:ea typeface="Verdana"/>
                <a:cs typeface="Verdana"/>
                <a:sym typeface="Verdana"/>
              </a:rPr>
              <a:t>Módulo</a:t>
            </a:r>
            <a:r>
              <a:rPr lang="en-US" sz="4400" b="1" i="0" u="none" strike="noStrike" cap="none" dirty="0">
                <a:solidFill>
                  <a:schemeClr val="lt1"/>
                </a:solidFill>
                <a:latin typeface="Verdana"/>
                <a:ea typeface="Verdana"/>
                <a:cs typeface="Verdana"/>
                <a:sym typeface="Verdana"/>
              </a:rPr>
              <a:t> 1: </a:t>
            </a:r>
            <a:r>
              <a:rPr lang="en-US" sz="4400" b="1" i="1" dirty="0" err="1">
                <a:solidFill>
                  <a:schemeClr val="lt1"/>
                </a:solidFill>
                <a:latin typeface="Verdana"/>
                <a:ea typeface="Verdana"/>
                <a:cs typeface="Verdana"/>
                <a:sym typeface="Verdana"/>
              </a:rPr>
              <a:t>Introducción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rcRect/>
          <a:stretch/>
        </p:blipFill>
        <p:spPr>
          <a:xfrm>
            <a:off x="288505" y="260296"/>
            <a:ext cx="3080280" cy="1011156"/>
          </a:xfrm>
          <a:prstGeom prst="rect">
            <a:avLst/>
          </a:prstGeom>
        </p:spPr>
      </p:pic>
      <p:sp>
        <p:nvSpPr>
          <p:cNvPr id="8" name="Google Shape;92;p1">
            <a:extLst>
              <a:ext uri="{FF2B5EF4-FFF2-40B4-BE49-F238E27FC236}">
                <a16:creationId xmlns:a16="http://schemas.microsoft.com/office/drawing/2014/main" id="{0DDB95E3-4C5A-46BC-9A1B-EA19B1C94235}"/>
              </a:ext>
            </a:extLst>
          </p:cNvPr>
          <p:cNvSpPr/>
          <p:nvPr/>
        </p:nvSpPr>
        <p:spPr>
          <a:xfrm>
            <a:off x="886492" y="5689602"/>
            <a:ext cx="10419016" cy="1168398"/>
          </a:xfrm>
          <a:prstGeom prst="rect">
            <a:avLst/>
          </a:prstGeom>
          <a:solidFill>
            <a:schemeClr val="tx1">
              <a:lumMod val="95000"/>
              <a:lumOff val="5000"/>
            </a:schemeClr>
          </a:solidFill>
          <a:ln>
            <a:solidFill>
              <a:srgbClr val="6B162A"/>
            </a:solidFill>
          </a:ln>
        </p:spPr>
        <p:txBody>
          <a:bodyPr spcFirstLastPara="1" wrap="square" lIns="91425" tIns="45700" rIns="91425" bIns="45700" anchor="ctr" anchorCtr="0">
            <a:noAutofit/>
          </a:bodyPr>
          <a:lstStyle/>
          <a:p>
            <a:pPr lvl="0" algn="ctr">
              <a:buSzPts val="1800"/>
            </a:pPr>
            <a:r>
              <a:rPr lang="en-US" sz="1800" dirty="0" err="1">
                <a:solidFill>
                  <a:schemeClr val="lt1"/>
                </a:solidFill>
                <a:latin typeface="+mj-lt"/>
                <a:ea typeface="Calibri"/>
                <a:cs typeface="Calibri"/>
                <a:sym typeface="Calibri"/>
              </a:rPr>
              <a:t>Tenga</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en</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cuenta</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si</a:t>
            </a:r>
            <a:r>
              <a:rPr lang="en-US" sz="1800" dirty="0">
                <a:solidFill>
                  <a:schemeClr val="lt1"/>
                </a:solidFill>
                <a:latin typeface="+mj-lt"/>
                <a:ea typeface="Calibri"/>
                <a:cs typeface="Calibri"/>
                <a:sym typeface="Calibri"/>
              </a:rPr>
              <a:t> el </a:t>
            </a:r>
            <a:r>
              <a:rPr lang="en-US" sz="1800" dirty="0" err="1">
                <a:solidFill>
                  <a:schemeClr val="lt1"/>
                </a:solidFill>
                <a:latin typeface="+mj-lt"/>
                <a:ea typeface="Calibri"/>
                <a:cs typeface="Calibri"/>
                <a:sym typeface="Calibri"/>
              </a:rPr>
              <a:t>curso</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en</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línea</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contiene</a:t>
            </a:r>
            <a:r>
              <a:rPr lang="en-US" sz="1800" dirty="0">
                <a:solidFill>
                  <a:schemeClr val="lt1"/>
                </a:solidFill>
                <a:latin typeface="+mj-lt"/>
                <a:ea typeface="Calibri"/>
                <a:cs typeface="Calibri"/>
                <a:sym typeface="Calibri"/>
              </a:rPr>
              <a:t> videos, los enlaces de video se </a:t>
            </a:r>
            <a:r>
              <a:rPr lang="en-US" sz="1800" dirty="0" err="1">
                <a:solidFill>
                  <a:schemeClr val="lt1"/>
                </a:solidFill>
                <a:latin typeface="+mj-lt"/>
                <a:ea typeface="Calibri"/>
                <a:cs typeface="Calibri"/>
                <a:sym typeface="Calibri"/>
              </a:rPr>
              <a:t>incluyen</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en</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este</a:t>
            </a:r>
            <a:r>
              <a:rPr lang="en-US" sz="1800" dirty="0">
                <a:solidFill>
                  <a:schemeClr val="lt1"/>
                </a:solidFill>
                <a:latin typeface="+mj-lt"/>
                <a:ea typeface="Calibri"/>
                <a:cs typeface="Calibri"/>
                <a:sym typeface="Calibri"/>
              </a:rPr>
              <a:t> PPT.</a:t>
            </a:r>
          </a:p>
          <a:p>
            <a:pPr lvl="0" algn="ctr">
              <a:buSzPts val="1800"/>
            </a:pPr>
            <a:r>
              <a:rPr lang="en-US" sz="1800" dirty="0" err="1">
                <a:solidFill>
                  <a:schemeClr val="lt1"/>
                </a:solidFill>
                <a:latin typeface="+mj-lt"/>
                <a:ea typeface="Calibri"/>
                <a:cs typeface="Calibri"/>
                <a:sym typeface="Calibri"/>
              </a:rPr>
              <a:t>Deberá</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tener</a:t>
            </a:r>
            <a:r>
              <a:rPr lang="en-US" sz="1800" dirty="0">
                <a:solidFill>
                  <a:schemeClr val="lt1"/>
                </a:solidFill>
                <a:latin typeface="+mj-lt"/>
                <a:ea typeface="Calibri"/>
                <a:cs typeface="Calibri"/>
                <a:sym typeface="Calibri"/>
              </a:rPr>
              <a:t> una </a:t>
            </a:r>
            <a:r>
              <a:rPr lang="en-US" sz="1800" dirty="0" err="1">
                <a:solidFill>
                  <a:schemeClr val="lt1"/>
                </a:solidFill>
                <a:latin typeface="+mj-lt"/>
                <a:ea typeface="Calibri"/>
                <a:cs typeface="Calibri"/>
                <a:sym typeface="Calibri"/>
              </a:rPr>
              <a:t>conexión</a:t>
            </a:r>
            <a:r>
              <a:rPr lang="en-US" sz="1800" dirty="0">
                <a:solidFill>
                  <a:schemeClr val="lt1"/>
                </a:solidFill>
                <a:latin typeface="+mj-lt"/>
                <a:ea typeface="Calibri"/>
                <a:cs typeface="Calibri"/>
                <a:sym typeface="Calibri"/>
              </a:rPr>
              <a:t> a Internet para </a:t>
            </a:r>
            <a:r>
              <a:rPr lang="en-US" sz="1800" dirty="0" err="1">
                <a:solidFill>
                  <a:schemeClr val="lt1"/>
                </a:solidFill>
                <a:latin typeface="+mj-lt"/>
                <a:ea typeface="Calibri"/>
                <a:cs typeface="Calibri"/>
                <a:sym typeface="Calibri"/>
              </a:rPr>
              <a:t>reproducir</a:t>
            </a:r>
            <a:r>
              <a:rPr lang="en-US" sz="1800" dirty="0">
                <a:solidFill>
                  <a:schemeClr val="lt1"/>
                </a:solidFill>
                <a:latin typeface="+mj-lt"/>
                <a:ea typeface="Calibri"/>
                <a:cs typeface="Calibri"/>
                <a:sym typeface="Calibri"/>
              </a:rPr>
              <a:t> los videos o</a:t>
            </a:r>
          </a:p>
          <a:p>
            <a:pPr lvl="0" algn="ctr">
              <a:buSzPts val="1800"/>
            </a:pPr>
            <a:r>
              <a:rPr lang="en-US" sz="1800" dirty="0" err="1">
                <a:solidFill>
                  <a:schemeClr val="lt1"/>
                </a:solidFill>
                <a:latin typeface="+mj-lt"/>
                <a:ea typeface="Calibri"/>
                <a:cs typeface="Calibri"/>
                <a:sym typeface="Calibri"/>
              </a:rPr>
              <a:t>puede</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descargar</a:t>
            </a:r>
            <a:r>
              <a:rPr lang="en-US" sz="1800" dirty="0">
                <a:solidFill>
                  <a:schemeClr val="lt1"/>
                </a:solidFill>
                <a:latin typeface="+mj-lt"/>
                <a:ea typeface="Calibri"/>
                <a:cs typeface="Calibri"/>
                <a:sym typeface="Calibri"/>
              </a:rPr>
              <a:t> los videos e </a:t>
            </a:r>
            <a:r>
              <a:rPr lang="en-US" sz="1800" dirty="0" err="1">
                <a:solidFill>
                  <a:schemeClr val="lt1"/>
                </a:solidFill>
                <a:latin typeface="+mj-lt"/>
                <a:ea typeface="Calibri"/>
                <a:cs typeface="Calibri"/>
                <a:sym typeface="Calibri"/>
              </a:rPr>
              <a:t>incrustarlos</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en</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su</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copia</a:t>
            </a:r>
            <a:r>
              <a:rPr lang="en-US" sz="1800" dirty="0">
                <a:solidFill>
                  <a:schemeClr val="lt1"/>
                </a:solidFill>
                <a:latin typeface="+mj-lt"/>
                <a:ea typeface="Calibri"/>
                <a:cs typeface="Calibri"/>
                <a:sym typeface="Calibri"/>
              </a:rPr>
              <a:t> de </a:t>
            </a:r>
            <a:r>
              <a:rPr lang="en-US" sz="1800" dirty="0" err="1">
                <a:solidFill>
                  <a:schemeClr val="lt1"/>
                </a:solidFill>
                <a:latin typeface="+mj-lt"/>
                <a:ea typeface="Calibri"/>
                <a:cs typeface="Calibri"/>
                <a:sym typeface="Calibri"/>
              </a:rPr>
              <a:t>esta</a:t>
            </a:r>
            <a:r>
              <a:rPr lang="en-US" sz="1800" dirty="0">
                <a:solidFill>
                  <a:schemeClr val="lt1"/>
                </a:solidFill>
                <a:latin typeface="+mj-lt"/>
                <a:ea typeface="Calibri"/>
                <a:cs typeface="Calibri"/>
                <a:sym typeface="Calibri"/>
              </a:rPr>
              <a:t> </a:t>
            </a:r>
            <a:r>
              <a:rPr lang="en-US" sz="1800" dirty="0" err="1">
                <a:solidFill>
                  <a:schemeClr val="lt1"/>
                </a:solidFill>
                <a:latin typeface="+mj-lt"/>
                <a:ea typeface="Calibri"/>
                <a:cs typeface="Calibri"/>
                <a:sym typeface="Calibri"/>
              </a:rPr>
              <a:t>presentación</a:t>
            </a:r>
            <a:r>
              <a:rPr lang="en-US" sz="1800" dirty="0">
                <a:solidFill>
                  <a:schemeClr val="lt1"/>
                </a:solidFill>
                <a:latin typeface="+mj-lt"/>
                <a:ea typeface="Calibri"/>
                <a:cs typeface="Calibri"/>
                <a:sym typeface="Calibri"/>
              </a:rPr>
              <a:t> PPT.</a:t>
            </a:r>
            <a:endParaRPr b="1" i="0" u="none" strike="noStrike" cap="none" dirty="0">
              <a:solidFill>
                <a:schemeClr val="bg1"/>
              </a:solidFill>
              <a:latin typeface="+mj-lt"/>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05500" y="332509"/>
            <a:ext cx="6088007" cy="4401164"/>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QUÉ SON LOS OBJETOS FILOSOS</a:t>
            </a:r>
          </a:p>
          <a:p>
            <a:pPr lvl="0" algn="ctr">
              <a:buSzPts val="4800"/>
            </a:pPr>
            <a:endParaRPr sz="2000" b="0" i="0" u="none" strike="noStrike" cap="none" dirty="0">
              <a:solidFill>
                <a:schemeClr val="dk1"/>
              </a:solidFill>
              <a:latin typeface="+mj-lt"/>
              <a:ea typeface="Calibri"/>
              <a:cs typeface="Calibri"/>
              <a:sym typeface="Calibri"/>
            </a:endParaRPr>
          </a:p>
          <a:p>
            <a:r>
              <a:rPr lang="en-US" sz="1600" dirty="0">
                <a:latin typeface="+mj-lt"/>
              </a:rPr>
              <a:t>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incluyen</a:t>
            </a:r>
            <a:r>
              <a:rPr lang="en-US" sz="1600" dirty="0">
                <a:latin typeface="+mj-lt"/>
              </a:rPr>
              <a:t> a </a:t>
            </a:r>
            <a:r>
              <a:rPr lang="en-US" sz="1600" dirty="0" err="1">
                <a:latin typeface="+mj-lt"/>
              </a:rPr>
              <a:t>cualquier</a:t>
            </a:r>
            <a:r>
              <a:rPr lang="en-US" sz="1600" dirty="0">
                <a:latin typeface="+mj-lt"/>
              </a:rPr>
              <a:t> </a:t>
            </a:r>
            <a:r>
              <a:rPr lang="en-US" sz="1600" dirty="0" err="1">
                <a:latin typeface="+mj-lt"/>
              </a:rPr>
              <a:t>dispositivo</a:t>
            </a:r>
            <a:r>
              <a:rPr lang="en-US" sz="1600" dirty="0">
                <a:latin typeface="+mj-lt"/>
              </a:rPr>
              <a:t> u </a:t>
            </a:r>
            <a:r>
              <a:rPr lang="en-US" sz="1600" dirty="0" err="1">
                <a:latin typeface="+mj-lt"/>
              </a:rPr>
              <a:t>objeto</a:t>
            </a:r>
            <a:r>
              <a:rPr lang="en-US" sz="1600" dirty="0">
                <a:latin typeface="+mj-lt"/>
              </a:rPr>
              <a:t> que se </a:t>
            </a:r>
            <a:r>
              <a:rPr lang="en-US" sz="1600" dirty="0" err="1">
                <a:latin typeface="+mj-lt"/>
              </a:rPr>
              <a:t>utilice</a:t>
            </a:r>
            <a:r>
              <a:rPr lang="en-US" sz="1600" dirty="0">
                <a:latin typeface="+mj-lt"/>
              </a:rPr>
              <a:t> para </a:t>
            </a:r>
            <a:r>
              <a:rPr lang="en-US" sz="1600" dirty="0" err="1">
                <a:latin typeface="+mj-lt"/>
              </a:rPr>
              <a:t>perforar</a:t>
            </a:r>
            <a:r>
              <a:rPr lang="en-US" sz="1600" dirty="0">
                <a:latin typeface="+mj-lt"/>
              </a:rPr>
              <a:t> </a:t>
            </a:r>
            <a:r>
              <a:rPr lang="en-US" sz="1600" dirty="0" err="1">
                <a:latin typeface="+mj-lt"/>
              </a:rPr>
              <a:t>ó</a:t>
            </a:r>
            <a:r>
              <a:rPr lang="en-US" sz="1600" dirty="0">
                <a:latin typeface="+mj-lt"/>
              </a:rPr>
              <a:t> </a:t>
            </a:r>
            <a:r>
              <a:rPr lang="en-US" sz="1600" dirty="0" err="1">
                <a:latin typeface="+mj-lt"/>
              </a:rPr>
              <a:t>lacerar</a:t>
            </a:r>
            <a:r>
              <a:rPr lang="en-US" sz="1600" dirty="0">
                <a:latin typeface="+mj-lt"/>
              </a:rPr>
              <a:t> la </a:t>
            </a:r>
            <a:r>
              <a:rPr lang="en-US" sz="1600" dirty="0" err="1">
                <a:latin typeface="+mj-lt"/>
              </a:rPr>
              <a:t>piel</a:t>
            </a:r>
            <a:r>
              <a:rPr lang="en-US" sz="1600" dirty="0">
                <a:latin typeface="+mj-lt"/>
              </a:rPr>
              <a:t>. El </a:t>
            </a:r>
            <a:r>
              <a:rPr lang="en-US" sz="1600" dirty="0" err="1">
                <a:latin typeface="+mj-lt"/>
              </a:rPr>
              <a:t>desecho</a:t>
            </a:r>
            <a:r>
              <a:rPr lang="en-US" sz="1600" dirty="0">
                <a:latin typeface="+mj-lt"/>
              </a:rPr>
              <a:t> de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se </a:t>
            </a:r>
            <a:r>
              <a:rPr lang="en-US" sz="1600" dirty="0" err="1">
                <a:latin typeface="+mj-lt"/>
              </a:rPr>
              <a:t>clasifica</a:t>
            </a:r>
            <a:r>
              <a:rPr lang="en-US" sz="1600" dirty="0">
                <a:latin typeface="+mj-lt"/>
              </a:rPr>
              <a:t> </a:t>
            </a:r>
            <a:r>
              <a:rPr lang="en-US" sz="1600" dirty="0" err="1">
                <a:latin typeface="+mj-lt"/>
              </a:rPr>
              <a:t>como</a:t>
            </a:r>
            <a:r>
              <a:rPr lang="en-US" sz="1600" dirty="0">
                <a:latin typeface="+mj-lt"/>
              </a:rPr>
              <a:t> </a:t>
            </a:r>
            <a:r>
              <a:rPr lang="en-US" sz="1600" dirty="0" err="1">
                <a:latin typeface="+mj-lt"/>
              </a:rPr>
              <a:t>desecho</a:t>
            </a:r>
            <a:r>
              <a:rPr lang="en-US" sz="1600" dirty="0">
                <a:latin typeface="+mj-lt"/>
              </a:rPr>
              <a:t> con </a:t>
            </a:r>
            <a:r>
              <a:rPr lang="en-US" sz="1600" dirty="0" err="1">
                <a:latin typeface="+mj-lt"/>
              </a:rPr>
              <a:t>riesgo</a:t>
            </a:r>
            <a:r>
              <a:rPr lang="en-US" sz="1600" dirty="0">
                <a:latin typeface="+mj-lt"/>
              </a:rPr>
              <a:t> </a:t>
            </a:r>
            <a:r>
              <a:rPr lang="en-US" sz="1600" dirty="0" err="1">
                <a:latin typeface="+mj-lt"/>
              </a:rPr>
              <a:t>biológico</a:t>
            </a:r>
            <a:r>
              <a:rPr lang="en-US" sz="1600" dirty="0">
                <a:latin typeface="+mj-lt"/>
              </a:rPr>
              <a:t> y debe </a:t>
            </a:r>
            <a:r>
              <a:rPr lang="en-US" sz="1600" dirty="0" err="1">
                <a:latin typeface="+mj-lt"/>
              </a:rPr>
              <a:t>manipularse</a:t>
            </a:r>
            <a:r>
              <a:rPr lang="en-US" sz="1600" dirty="0">
                <a:latin typeface="+mj-lt"/>
              </a:rPr>
              <a:t> con </a:t>
            </a:r>
            <a:r>
              <a:rPr lang="en-US" sz="1600" dirty="0" err="1">
                <a:latin typeface="+mj-lt"/>
              </a:rPr>
              <a:t>cuidado</a:t>
            </a:r>
            <a:r>
              <a:rPr lang="en-US" sz="1600" dirty="0">
                <a:latin typeface="+mj-lt"/>
              </a:rPr>
              <a:t>. </a:t>
            </a:r>
            <a:r>
              <a:rPr lang="en-US" sz="1600" dirty="0" err="1">
                <a:latin typeface="+mj-lt"/>
              </a:rPr>
              <a:t>Algunos</a:t>
            </a:r>
            <a:r>
              <a:rPr lang="en-US" sz="1600" dirty="0">
                <a:latin typeface="+mj-lt"/>
              </a:rPr>
              <a:t> </a:t>
            </a:r>
            <a:r>
              <a:rPr lang="en-US" sz="1600" dirty="0" err="1">
                <a:latin typeface="+mj-lt"/>
              </a:rPr>
              <a:t>objetos</a:t>
            </a:r>
            <a:r>
              <a:rPr lang="en-US" sz="1600" dirty="0">
                <a:latin typeface="+mj-lt"/>
              </a:rPr>
              <a:t> </a:t>
            </a:r>
            <a:r>
              <a:rPr lang="en-US" sz="1600" dirty="0" err="1">
                <a:latin typeface="+mj-lt"/>
              </a:rPr>
              <a:t>comunes</a:t>
            </a:r>
            <a:r>
              <a:rPr lang="en-US" sz="1600" dirty="0">
                <a:latin typeface="+mj-lt"/>
              </a:rPr>
              <a:t> que se </a:t>
            </a:r>
            <a:r>
              <a:rPr lang="en-US" sz="1600" dirty="0" err="1">
                <a:latin typeface="+mj-lt"/>
              </a:rPr>
              <a:t>tratan</a:t>
            </a:r>
            <a:r>
              <a:rPr lang="en-US" sz="1600" dirty="0">
                <a:latin typeface="+mj-lt"/>
              </a:rPr>
              <a:t> </a:t>
            </a:r>
            <a:r>
              <a:rPr lang="en-US" sz="1600" dirty="0" err="1">
                <a:latin typeface="+mj-lt"/>
              </a:rPr>
              <a:t>como</a:t>
            </a:r>
            <a:r>
              <a:rPr lang="en-US" sz="1600" dirty="0">
                <a:latin typeface="+mj-lt"/>
              </a:rPr>
              <a:t> </a:t>
            </a:r>
            <a:r>
              <a:rPr lang="en-US" sz="1600" dirty="0" err="1">
                <a:latin typeface="+mj-lt"/>
              </a:rPr>
              <a:t>desechos</a:t>
            </a:r>
            <a:r>
              <a:rPr lang="en-US" sz="1600" dirty="0">
                <a:latin typeface="+mj-lt"/>
              </a:rPr>
              <a:t> de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son:</a:t>
            </a:r>
          </a:p>
          <a:p>
            <a:endParaRPr lang="en-US" sz="1600" dirty="0">
              <a:latin typeface="+mj-lt"/>
            </a:endParaRPr>
          </a:p>
          <a:p>
            <a:pPr marL="285750" indent="-285750">
              <a:buFont typeface="Arial" panose="020B0604020202020204" pitchFamily="34" charset="0"/>
              <a:buChar char="•"/>
            </a:pPr>
            <a:r>
              <a:rPr lang="en-US" sz="1600" dirty="0">
                <a:latin typeface="+mj-lt"/>
              </a:rPr>
              <a:t>Las </a:t>
            </a:r>
            <a:r>
              <a:rPr lang="en-US" sz="1600" dirty="0" err="1">
                <a:latin typeface="+mj-lt"/>
              </a:rPr>
              <a:t>jeringas</a:t>
            </a:r>
            <a:r>
              <a:rPr lang="en-US" sz="1600" dirty="0">
                <a:latin typeface="+mj-lt"/>
              </a:rPr>
              <a:t> y los </a:t>
            </a:r>
            <a:r>
              <a:rPr lang="en-US" sz="1600" dirty="0" err="1">
                <a:latin typeface="+mj-lt"/>
              </a:rPr>
              <a:t>dispositivos</a:t>
            </a:r>
            <a:r>
              <a:rPr lang="en-US" sz="1600" dirty="0">
                <a:latin typeface="+mj-lt"/>
              </a:rPr>
              <a:t> </a:t>
            </a:r>
            <a:r>
              <a:rPr lang="en-US" sz="1600" dirty="0" err="1">
                <a:latin typeface="+mj-lt"/>
              </a:rPr>
              <a:t>inyectables</a:t>
            </a:r>
            <a:r>
              <a:rPr lang="en-US" sz="1600" dirty="0">
                <a:latin typeface="+mj-lt"/>
              </a:rPr>
              <a:t>;</a:t>
            </a:r>
          </a:p>
          <a:p>
            <a:pPr marL="285750" indent="-285750">
              <a:buFont typeface="Arial" panose="020B0604020202020204" pitchFamily="34" charset="0"/>
              <a:buChar char="•"/>
            </a:pPr>
            <a:r>
              <a:rPr lang="en-US" sz="1600" dirty="0">
                <a:latin typeface="+mj-lt"/>
              </a:rPr>
              <a:t>Las </a:t>
            </a:r>
            <a:r>
              <a:rPr lang="en-US" sz="1600" dirty="0" err="1">
                <a:latin typeface="+mj-lt"/>
              </a:rPr>
              <a:t>cuchillas</a:t>
            </a:r>
            <a:r>
              <a:rPr lang="en-US" sz="1600" dirty="0">
                <a:latin typeface="+mj-lt"/>
              </a:rPr>
              <a:t> (es </a:t>
            </a:r>
            <a:r>
              <a:rPr lang="en-US" sz="1600" dirty="0" err="1">
                <a:latin typeface="+mj-lt"/>
              </a:rPr>
              <a:t>decir</a:t>
            </a:r>
            <a:r>
              <a:rPr lang="en-US" sz="1600" dirty="0">
                <a:latin typeface="+mj-lt"/>
              </a:rPr>
              <a:t>, </a:t>
            </a:r>
            <a:r>
              <a:rPr lang="en-US" sz="1600" dirty="0" err="1">
                <a:latin typeface="+mj-lt"/>
              </a:rPr>
              <a:t>escalpelos</a:t>
            </a:r>
            <a:r>
              <a:rPr lang="en-US" sz="1600" dirty="0">
                <a:latin typeface="+mj-lt"/>
              </a:rPr>
              <a:t>, hojas de </a:t>
            </a:r>
            <a:r>
              <a:rPr lang="en-US" sz="1600" dirty="0" err="1">
                <a:latin typeface="+mj-lt"/>
              </a:rPr>
              <a:t>afeitar</a:t>
            </a:r>
            <a:r>
              <a:rPr lang="en-US" sz="1600" dirty="0">
                <a:latin typeface="+mj-lt"/>
              </a:rPr>
              <a:t>, </a:t>
            </a:r>
            <a:r>
              <a:rPr lang="en-US" sz="1600" dirty="0" err="1">
                <a:latin typeface="+mj-lt"/>
              </a:rPr>
              <a:t>tijeras</a:t>
            </a:r>
            <a:r>
              <a:rPr lang="en-US" sz="1600" dirty="0">
                <a:latin typeface="+mj-lt"/>
              </a:rPr>
              <a:t>);</a:t>
            </a:r>
          </a:p>
          <a:p>
            <a:pPr marL="285750" indent="-285750">
              <a:buFont typeface="Arial" panose="020B0604020202020204" pitchFamily="34" charset="0"/>
              <a:buChar char="•"/>
            </a:pPr>
            <a:r>
              <a:rPr lang="en-US" sz="1600" dirty="0">
                <a:latin typeface="+mj-lt"/>
              </a:rPr>
              <a:t>Los </a:t>
            </a:r>
            <a:r>
              <a:rPr lang="en-US" sz="1600" dirty="0" err="1">
                <a:latin typeface="+mj-lt"/>
              </a:rPr>
              <a:t>vidrios</a:t>
            </a:r>
            <a:r>
              <a:rPr lang="en-US" sz="1600" dirty="0">
                <a:latin typeface="+mj-lt"/>
              </a:rPr>
              <a:t> y </a:t>
            </a:r>
            <a:r>
              <a:rPr lang="en-US" sz="1600" dirty="0" err="1">
                <a:latin typeface="+mj-lt"/>
              </a:rPr>
              <a:t>algunos</a:t>
            </a:r>
            <a:r>
              <a:rPr lang="en-US" sz="1600" dirty="0">
                <a:latin typeface="+mj-lt"/>
              </a:rPr>
              <a:t> </a:t>
            </a:r>
            <a:r>
              <a:rPr lang="en-US" sz="1600" dirty="0" err="1">
                <a:latin typeface="+mj-lt"/>
              </a:rPr>
              <a:t>plásticos</a:t>
            </a:r>
            <a:r>
              <a:rPr lang="en-US" sz="1600" dirty="0">
                <a:latin typeface="+mj-lt"/>
              </a:rPr>
              <a:t> </a:t>
            </a:r>
            <a:r>
              <a:rPr lang="en-US" sz="1600" dirty="0" err="1">
                <a:latin typeface="+mj-lt"/>
              </a:rPr>
              <a:t>contaminados</a:t>
            </a:r>
            <a:r>
              <a:rPr lang="en-US" sz="1600" dirty="0">
                <a:latin typeface="+mj-lt"/>
              </a:rPr>
              <a:t>;</a:t>
            </a:r>
          </a:p>
          <a:p>
            <a:pPr marL="285750" indent="-285750">
              <a:buFont typeface="Arial" panose="020B0604020202020204" pitchFamily="34" charset="0"/>
              <a:buChar char="•"/>
            </a:pPr>
            <a:r>
              <a:rPr lang="en-US" sz="1600" dirty="0">
                <a:latin typeface="+mj-lt"/>
              </a:rPr>
              <a:t>Los </a:t>
            </a:r>
            <a:r>
              <a:rPr lang="en-US" sz="1600" dirty="0" err="1">
                <a:latin typeface="+mj-lt"/>
              </a:rPr>
              <a:t>tubos</a:t>
            </a:r>
            <a:r>
              <a:rPr lang="en-US" sz="1600" dirty="0">
                <a:latin typeface="+mj-lt"/>
              </a:rPr>
              <a:t> </a:t>
            </a:r>
            <a:r>
              <a:rPr lang="en-US" sz="1600" dirty="0" err="1">
                <a:latin typeface="+mj-lt"/>
              </a:rPr>
              <a:t>capilares</a:t>
            </a:r>
            <a:r>
              <a:rPr lang="en-US" sz="1600" dirty="0">
                <a:latin typeface="+mj-lt"/>
              </a:rPr>
              <a:t> rotos; y</a:t>
            </a:r>
          </a:p>
          <a:p>
            <a:pPr marL="285750" indent="-285750">
              <a:buFont typeface="Arial" panose="020B0604020202020204" pitchFamily="34" charset="0"/>
              <a:buChar char="•"/>
            </a:pPr>
            <a:r>
              <a:rPr lang="en-US" sz="1600" dirty="0">
                <a:latin typeface="+mj-lt"/>
              </a:rPr>
              <a:t>Los </a:t>
            </a:r>
            <a:r>
              <a:rPr lang="en-US" sz="1600" dirty="0" err="1">
                <a:latin typeface="+mj-lt"/>
              </a:rPr>
              <a:t>extremos</a:t>
            </a:r>
            <a:r>
              <a:rPr lang="en-US" sz="1600" dirty="0">
                <a:latin typeface="+mj-lt"/>
              </a:rPr>
              <a:t> </a:t>
            </a:r>
            <a:r>
              <a:rPr lang="en-US" sz="1600" dirty="0" err="1">
                <a:latin typeface="+mj-lt"/>
              </a:rPr>
              <a:t>expuestos</a:t>
            </a:r>
            <a:r>
              <a:rPr lang="en-US" sz="1600" dirty="0">
                <a:latin typeface="+mj-lt"/>
              </a:rPr>
              <a:t> del alambre de </a:t>
            </a:r>
            <a:r>
              <a:rPr lang="en-US" sz="1600" dirty="0" err="1">
                <a:latin typeface="+mj-lt"/>
              </a:rPr>
              <a:t>uso</a:t>
            </a:r>
            <a:r>
              <a:rPr lang="en-US" sz="1600" dirty="0">
                <a:latin typeface="+mj-lt"/>
              </a:rPr>
              <a:t> dental.</a:t>
            </a:r>
          </a:p>
          <a:p>
            <a:endParaRPr lang="en-US" sz="1600" dirty="0">
              <a:latin typeface="+mj-lt"/>
            </a:endParaRPr>
          </a:p>
          <a:p>
            <a:endParaRPr lang="en-US" sz="1600" dirty="0">
              <a:latin typeface="+mj-lt"/>
            </a:endParaRPr>
          </a:p>
          <a:p>
            <a:r>
              <a:rPr lang="en-US" sz="1600" dirty="0" err="1">
                <a:latin typeface="+mj-lt"/>
              </a:rPr>
              <a:t>En</a:t>
            </a:r>
            <a:r>
              <a:rPr lang="en-US" sz="1600" dirty="0">
                <a:latin typeface="+mj-lt"/>
              </a:rPr>
              <a:t> </a:t>
            </a:r>
            <a:r>
              <a:rPr lang="en-US" sz="1600" dirty="0" err="1">
                <a:latin typeface="+mj-lt"/>
              </a:rPr>
              <a:t>este</a:t>
            </a:r>
            <a:r>
              <a:rPr lang="en-US" sz="1600" dirty="0">
                <a:latin typeface="+mj-lt"/>
              </a:rPr>
              <a:t> </a:t>
            </a:r>
            <a:r>
              <a:rPr lang="en-US" sz="1600" dirty="0" err="1">
                <a:latin typeface="+mj-lt"/>
              </a:rPr>
              <a:t>programa</a:t>
            </a:r>
            <a:r>
              <a:rPr lang="en-US" sz="1600" dirty="0">
                <a:latin typeface="+mj-lt"/>
              </a:rPr>
              <a:t>, </a:t>
            </a:r>
            <a:r>
              <a:rPr lang="en-US" sz="1600" dirty="0" err="1">
                <a:latin typeface="+mj-lt"/>
              </a:rPr>
              <a:t>abarcaremos</a:t>
            </a:r>
            <a:r>
              <a:rPr lang="en-US" sz="1600" dirty="0">
                <a:latin typeface="+mj-lt"/>
              </a:rPr>
              <a:t> la </a:t>
            </a:r>
            <a:r>
              <a:rPr lang="en-US" sz="1600" dirty="0" err="1">
                <a:latin typeface="+mj-lt"/>
              </a:rPr>
              <a:t>manipulación</a:t>
            </a:r>
            <a:r>
              <a:rPr lang="en-US" sz="1600" dirty="0">
                <a:latin typeface="+mj-lt"/>
              </a:rPr>
              <a:t> </a:t>
            </a:r>
            <a:r>
              <a:rPr lang="en-US" sz="1600" dirty="0" err="1">
                <a:latin typeface="+mj-lt"/>
              </a:rPr>
              <a:t>segura</a:t>
            </a:r>
            <a:r>
              <a:rPr lang="en-US" sz="1600" dirty="0">
                <a:latin typeface="+mj-lt"/>
              </a:rPr>
              <a:t> de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su</a:t>
            </a:r>
            <a:r>
              <a:rPr lang="en-US" sz="1600" dirty="0">
                <a:latin typeface="+mj-lt"/>
              </a:rPr>
              <a:t> </a:t>
            </a:r>
            <a:r>
              <a:rPr lang="en-US" sz="1600" dirty="0" err="1">
                <a:latin typeface="+mj-lt"/>
              </a:rPr>
              <a:t>desecho</a:t>
            </a:r>
            <a:r>
              <a:rPr lang="en-US" sz="1600" dirty="0">
                <a:latin typeface="+mj-lt"/>
              </a:rPr>
              <a:t> y </a:t>
            </a:r>
            <a:r>
              <a:rPr lang="en-US" sz="1600" dirty="0" err="1">
                <a:latin typeface="+mj-lt"/>
              </a:rPr>
              <a:t>su</a:t>
            </a:r>
            <a:r>
              <a:rPr lang="en-US" sz="1600" dirty="0">
                <a:latin typeface="+mj-lt"/>
              </a:rPr>
              <a:t> </a:t>
            </a:r>
            <a:r>
              <a:rPr lang="en-US" sz="1600" dirty="0" err="1">
                <a:latin typeface="+mj-lt"/>
              </a:rPr>
              <a:t>transporte</a:t>
            </a:r>
            <a:r>
              <a:rPr lang="en-US" sz="1600" dirty="0">
                <a:latin typeface="+mj-lt"/>
              </a:rPr>
              <a:t>.</a:t>
            </a:r>
            <a:endParaRPr lang="en-US" sz="1800" dirty="0">
              <a:latin typeface="+mj-lt"/>
            </a:endParaRP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8C83F78E-0301-42E3-9552-82EC301E012C}"/>
              </a:ext>
            </a:extLst>
          </p:cNvPr>
          <p:cNvPicPr>
            <a:picLocks noChangeAspect="1"/>
          </p:cNvPicPr>
          <p:nvPr/>
        </p:nvPicPr>
        <p:blipFill>
          <a:blip r:embed="rId4"/>
          <a:stretch>
            <a:fillRect/>
          </a:stretch>
        </p:blipFill>
        <p:spPr>
          <a:xfrm>
            <a:off x="0" y="1"/>
            <a:ext cx="5719156" cy="5920652"/>
          </a:xfrm>
          <a:prstGeom prst="rect">
            <a:avLst/>
          </a:prstGeom>
        </p:spPr>
      </p:pic>
    </p:spTree>
    <p:extLst>
      <p:ext uri="{BB962C8B-B14F-4D97-AF65-F5344CB8AC3E}">
        <p14:creationId xmlns:p14="http://schemas.microsoft.com/office/powerpoint/2010/main" val="21045800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43031" y="152132"/>
            <a:ext cx="6388100" cy="5339883"/>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CAPACITACIÓN ACERCA DE LOS PATÓGENOS TRANSMITIDOS POR LA SANGRE</a:t>
            </a:r>
            <a:endParaRPr sz="2000" b="0" i="0" u="none" strike="noStrike" cap="none" dirty="0">
              <a:solidFill>
                <a:schemeClr val="dk1"/>
              </a:solidFill>
              <a:latin typeface="+mj-lt"/>
              <a:ea typeface="Calibri"/>
              <a:cs typeface="Calibri"/>
              <a:sym typeface="Calibri"/>
            </a:endParaRPr>
          </a:p>
          <a:p>
            <a:endParaRPr lang="en-US" sz="1600" dirty="0">
              <a:latin typeface="+mj-lt"/>
            </a:endParaRPr>
          </a:p>
          <a:p>
            <a:r>
              <a:rPr lang="en-US" sz="1500" dirty="0" err="1">
                <a:latin typeface="+mj-lt"/>
              </a:rPr>
              <a:t>Todos</a:t>
            </a:r>
            <a:r>
              <a:rPr lang="en-US" sz="1500" dirty="0">
                <a:latin typeface="+mj-lt"/>
              </a:rPr>
              <a:t> los </a:t>
            </a:r>
            <a:r>
              <a:rPr lang="en-US" sz="1500" dirty="0" err="1">
                <a:latin typeface="+mj-lt"/>
              </a:rPr>
              <a:t>empleados</a:t>
            </a:r>
            <a:r>
              <a:rPr lang="en-US" sz="1500" dirty="0">
                <a:latin typeface="+mj-lt"/>
              </a:rPr>
              <a:t> que </a:t>
            </a:r>
            <a:r>
              <a:rPr lang="en-US" sz="1500" dirty="0" err="1">
                <a:latin typeface="+mj-lt"/>
              </a:rPr>
              <a:t>estén</a:t>
            </a:r>
            <a:r>
              <a:rPr lang="en-US" sz="1500" dirty="0">
                <a:latin typeface="+mj-lt"/>
              </a:rPr>
              <a:t> </a:t>
            </a:r>
            <a:r>
              <a:rPr lang="en-US" sz="1500" dirty="0" err="1">
                <a:latin typeface="+mj-lt"/>
              </a:rPr>
              <a:t>en</a:t>
            </a:r>
            <a:r>
              <a:rPr lang="en-US" sz="1500" dirty="0">
                <a:latin typeface="+mj-lt"/>
              </a:rPr>
              <a:t> </a:t>
            </a:r>
            <a:r>
              <a:rPr lang="en-US" sz="1500" dirty="0" err="1">
                <a:latin typeface="+mj-lt"/>
              </a:rPr>
              <a:t>riesgo</a:t>
            </a:r>
            <a:r>
              <a:rPr lang="en-US" sz="1500" dirty="0">
                <a:latin typeface="+mj-lt"/>
              </a:rPr>
              <a:t> de </a:t>
            </a:r>
            <a:r>
              <a:rPr lang="en-US" sz="1500" dirty="0" err="1">
                <a:latin typeface="+mj-lt"/>
              </a:rPr>
              <a:t>exposición</a:t>
            </a:r>
            <a:r>
              <a:rPr lang="en-US" sz="1500" dirty="0">
                <a:latin typeface="+mj-lt"/>
              </a:rPr>
              <a:t> </a:t>
            </a:r>
            <a:r>
              <a:rPr lang="en-US" sz="1500" dirty="0" err="1">
                <a:latin typeface="+mj-lt"/>
              </a:rPr>
              <a:t>ocupacional</a:t>
            </a:r>
            <a:r>
              <a:rPr lang="en-US" sz="1500" dirty="0">
                <a:latin typeface="+mj-lt"/>
              </a:rPr>
              <a:t> </a:t>
            </a:r>
            <a:r>
              <a:rPr lang="en-US" sz="1500" dirty="0" err="1">
                <a:latin typeface="+mj-lt"/>
              </a:rPr>
              <a:t>deberán</a:t>
            </a:r>
            <a:r>
              <a:rPr lang="en-US" sz="1500" dirty="0">
                <a:latin typeface="+mj-lt"/>
              </a:rPr>
              <a:t> </a:t>
            </a:r>
            <a:r>
              <a:rPr lang="en-US" sz="1500" dirty="0" err="1">
                <a:latin typeface="+mj-lt"/>
              </a:rPr>
              <a:t>recibir</a:t>
            </a:r>
            <a:r>
              <a:rPr lang="en-US" sz="1500" dirty="0">
                <a:latin typeface="+mj-lt"/>
              </a:rPr>
              <a:t> una </a:t>
            </a:r>
            <a:r>
              <a:rPr lang="en-US" sz="1500" dirty="0" err="1">
                <a:latin typeface="+mj-lt"/>
              </a:rPr>
              <a:t>capacitación</a:t>
            </a:r>
            <a:r>
              <a:rPr lang="en-US" sz="1500" dirty="0">
                <a:latin typeface="+mj-lt"/>
              </a:rPr>
              <a:t> </a:t>
            </a:r>
            <a:r>
              <a:rPr lang="en-US" sz="1500" dirty="0" err="1">
                <a:latin typeface="+mj-lt"/>
              </a:rPr>
              <a:t>inicial</a:t>
            </a:r>
            <a:r>
              <a:rPr lang="en-US" sz="1500" dirty="0">
                <a:latin typeface="+mj-lt"/>
              </a:rPr>
              <a:t> y </a:t>
            </a:r>
            <a:r>
              <a:rPr lang="en-US" sz="1500" dirty="0" err="1">
                <a:latin typeface="+mj-lt"/>
              </a:rPr>
              <a:t>anual</a:t>
            </a:r>
            <a:r>
              <a:rPr lang="en-US" sz="1500" dirty="0">
                <a:latin typeface="+mj-lt"/>
              </a:rPr>
              <a:t> </a:t>
            </a:r>
            <a:r>
              <a:rPr lang="en-US" sz="1500" dirty="0" err="1">
                <a:latin typeface="+mj-lt"/>
              </a:rPr>
              <a:t>acerca</a:t>
            </a:r>
            <a:r>
              <a:rPr lang="en-US" sz="1500" dirty="0">
                <a:latin typeface="+mj-lt"/>
              </a:rPr>
              <a:t> de los </a:t>
            </a:r>
            <a:r>
              <a:rPr lang="en-US" sz="1500" dirty="0" err="1">
                <a:latin typeface="+mj-lt"/>
              </a:rPr>
              <a:t>peligros</a:t>
            </a:r>
            <a:r>
              <a:rPr lang="en-US" sz="1500" dirty="0">
                <a:latin typeface="+mj-lt"/>
              </a:rPr>
              <a:t> </a:t>
            </a:r>
            <a:r>
              <a:rPr lang="en-US" sz="1500" dirty="0" err="1">
                <a:latin typeface="+mj-lt"/>
              </a:rPr>
              <a:t>vinculados</a:t>
            </a:r>
            <a:r>
              <a:rPr lang="en-US" sz="1500" dirty="0">
                <a:latin typeface="+mj-lt"/>
              </a:rPr>
              <a:t> con la </a:t>
            </a:r>
            <a:r>
              <a:rPr lang="en-US" sz="1500" dirty="0" err="1">
                <a:latin typeface="+mj-lt"/>
              </a:rPr>
              <a:t>sangre</a:t>
            </a:r>
            <a:r>
              <a:rPr lang="en-US" sz="1500" dirty="0">
                <a:latin typeface="+mj-lt"/>
              </a:rPr>
              <a:t> y </a:t>
            </a:r>
            <a:r>
              <a:rPr lang="en-US" sz="1500" dirty="0" err="1">
                <a:latin typeface="+mj-lt"/>
              </a:rPr>
              <a:t>otros</a:t>
            </a:r>
            <a:r>
              <a:rPr lang="en-US" sz="1500" dirty="0">
                <a:latin typeface="+mj-lt"/>
              </a:rPr>
              <a:t> </a:t>
            </a:r>
            <a:r>
              <a:rPr lang="en-US" sz="1500" dirty="0" err="1">
                <a:latin typeface="+mj-lt"/>
              </a:rPr>
              <a:t>materiales</a:t>
            </a:r>
            <a:r>
              <a:rPr lang="en-US" sz="1500" dirty="0">
                <a:latin typeface="+mj-lt"/>
              </a:rPr>
              <a:t> </a:t>
            </a:r>
            <a:r>
              <a:rPr lang="en-US" sz="1500" dirty="0" err="1">
                <a:latin typeface="+mj-lt"/>
              </a:rPr>
              <a:t>potencialmente</a:t>
            </a:r>
            <a:r>
              <a:rPr lang="en-US" sz="1500" dirty="0">
                <a:latin typeface="+mj-lt"/>
              </a:rPr>
              <a:t> </a:t>
            </a:r>
            <a:r>
              <a:rPr lang="en-US" sz="1500" dirty="0" err="1">
                <a:latin typeface="+mj-lt"/>
              </a:rPr>
              <a:t>infecciosos</a:t>
            </a:r>
            <a:r>
              <a:rPr lang="en-US" sz="1500" dirty="0">
                <a:latin typeface="+mj-lt"/>
              </a:rPr>
              <a:t> (Other Potentially Infectious Materials, OPIM) </a:t>
            </a:r>
            <a:r>
              <a:rPr lang="en-US" sz="1500" dirty="0" err="1">
                <a:latin typeface="+mj-lt"/>
              </a:rPr>
              <a:t>como</a:t>
            </a:r>
            <a:r>
              <a:rPr lang="en-US" sz="1500" dirty="0">
                <a:latin typeface="+mj-lt"/>
              </a:rPr>
              <a:t> </a:t>
            </a:r>
            <a:r>
              <a:rPr lang="en-US" sz="1500" dirty="0" err="1">
                <a:latin typeface="+mj-lt"/>
              </a:rPr>
              <a:t>también</a:t>
            </a:r>
            <a:r>
              <a:rPr lang="en-US" sz="1500" dirty="0">
                <a:latin typeface="+mj-lt"/>
              </a:rPr>
              <a:t> con </a:t>
            </a:r>
            <a:r>
              <a:rPr lang="en-US" sz="1500" dirty="0" err="1">
                <a:latin typeface="+mj-lt"/>
              </a:rPr>
              <a:t>respecto</a:t>
            </a:r>
            <a:r>
              <a:rPr lang="en-US" sz="1500" dirty="0">
                <a:latin typeface="+mj-lt"/>
              </a:rPr>
              <a:t> a las </a:t>
            </a:r>
            <a:r>
              <a:rPr lang="en-US" sz="1500" dirty="0" err="1">
                <a:latin typeface="+mj-lt"/>
              </a:rPr>
              <a:t>medidas</a:t>
            </a:r>
            <a:r>
              <a:rPr lang="en-US" sz="1500" dirty="0">
                <a:latin typeface="+mj-lt"/>
              </a:rPr>
              <a:t> de </a:t>
            </a:r>
            <a:r>
              <a:rPr lang="en-US" sz="1500" dirty="0" err="1">
                <a:latin typeface="+mj-lt"/>
              </a:rPr>
              <a:t>protección</a:t>
            </a:r>
            <a:r>
              <a:rPr lang="en-US" sz="1500" dirty="0">
                <a:latin typeface="+mj-lt"/>
              </a:rPr>
              <a:t> que </a:t>
            </a:r>
            <a:r>
              <a:rPr lang="en-US" sz="1500" dirty="0" err="1">
                <a:latin typeface="+mj-lt"/>
              </a:rPr>
              <a:t>deben</a:t>
            </a:r>
            <a:r>
              <a:rPr lang="en-US" sz="1500" dirty="0">
                <a:latin typeface="+mj-lt"/>
              </a:rPr>
              <a:t> </a:t>
            </a:r>
            <a:r>
              <a:rPr lang="en-US" sz="1500" dirty="0" err="1">
                <a:latin typeface="+mj-lt"/>
              </a:rPr>
              <a:t>tomarse</a:t>
            </a:r>
            <a:r>
              <a:rPr lang="en-US" sz="1500" dirty="0">
                <a:latin typeface="+mj-lt"/>
              </a:rPr>
              <a:t> para </a:t>
            </a:r>
            <a:r>
              <a:rPr lang="en-US" sz="1500" dirty="0" err="1">
                <a:latin typeface="+mj-lt"/>
              </a:rPr>
              <a:t>minimizar</a:t>
            </a:r>
            <a:r>
              <a:rPr lang="en-US" sz="1500" dirty="0">
                <a:latin typeface="+mj-lt"/>
              </a:rPr>
              <a:t> el </a:t>
            </a:r>
            <a:r>
              <a:rPr lang="en-US" sz="1500" dirty="0" err="1">
                <a:latin typeface="+mj-lt"/>
              </a:rPr>
              <a:t>riesgo</a:t>
            </a:r>
            <a:r>
              <a:rPr lang="en-US" sz="1500" dirty="0">
                <a:latin typeface="+mj-lt"/>
              </a:rPr>
              <a:t> de </a:t>
            </a:r>
            <a:r>
              <a:rPr lang="en-US" sz="1500" dirty="0" err="1">
                <a:latin typeface="+mj-lt"/>
              </a:rPr>
              <a:t>exposición</a:t>
            </a:r>
            <a:r>
              <a:rPr lang="en-US" sz="1500" dirty="0">
                <a:latin typeface="+mj-lt"/>
              </a:rPr>
              <a:t>. </a:t>
            </a:r>
            <a:r>
              <a:rPr lang="en-US" sz="1500" dirty="0" err="1">
                <a:latin typeface="+mj-lt"/>
              </a:rPr>
              <a:t>Esta</a:t>
            </a:r>
            <a:r>
              <a:rPr lang="en-US" sz="1500" dirty="0">
                <a:latin typeface="+mj-lt"/>
              </a:rPr>
              <a:t> </a:t>
            </a:r>
            <a:r>
              <a:rPr lang="en-US" sz="1500" dirty="0" err="1">
                <a:latin typeface="+mj-lt"/>
              </a:rPr>
              <a:t>capacitación</a:t>
            </a:r>
            <a:r>
              <a:rPr lang="en-US" sz="1500" dirty="0">
                <a:latin typeface="+mj-lt"/>
              </a:rPr>
              <a:t> </a:t>
            </a:r>
            <a:r>
              <a:rPr lang="en-US" sz="1500" dirty="0" err="1">
                <a:latin typeface="+mj-lt"/>
              </a:rPr>
              <a:t>deberá</a:t>
            </a:r>
            <a:r>
              <a:rPr lang="en-US" sz="1500" dirty="0">
                <a:latin typeface="+mj-lt"/>
              </a:rPr>
              <a:t> </a:t>
            </a:r>
            <a:r>
              <a:rPr lang="en-US" sz="1500" dirty="0" err="1">
                <a:latin typeface="+mj-lt"/>
              </a:rPr>
              <a:t>realizarse</a:t>
            </a:r>
            <a:r>
              <a:rPr lang="en-US" sz="1500" dirty="0">
                <a:latin typeface="+mj-lt"/>
              </a:rPr>
              <a:t> antes de que los </a:t>
            </a:r>
            <a:r>
              <a:rPr lang="en-US" sz="1500" dirty="0" err="1">
                <a:latin typeface="+mj-lt"/>
              </a:rPr>
              <a:t>empleados</a:t>
            </a:r>
            <a:r>
              <a:rPr lang="en-US" sz="1500" dirty="0">
                <a:latin typeface="+mj-lt"/>
              </a:rPr>
              <a:t> </a:t>
            </a:r>
            <a:r>
              <a:rPr lang="en-US" sz="1500" dirty="0" err="1">
                <a:latin typeface="+mj-lt"/>
              </a:rPr>
              <a:t>comiencen</a:t>
            </a:r>
            <a:r>
              <a:rPr lang="en-US" sz="1500" dirty="0">
                <a:latin typeface="+mj-lt"/>
              </a:rPr>
              <a:t> a </a:t>
            </a:r>
            <a:r>
              <a:rPr lang="en-US" sz="1500" dirty="0" err="1">
                <a:latin typeface="+mj-lt"/>
              </a:rPr>
              <a:t>trabajar</a:t>
            </a:r>
            <a:r>
              <a:rPr lang="en-US" sz="1500" dirty="0">
                <a:latin typeface="+mj-lt"/>
              </a:rPr>
              <a:t> </a:t>
            </a:r>
            <a:r>
              <a:rPr lang="en-US" sz="1500" dirty="0" err="1">
                <a:latin typeface="+mj-lt"/>
              </a:rPr>
              <a:t>en</a:t>
            </a:r>
            <a:r>
              <a:rPr lang="en-US" sz="1500" dirty="0">
                <a:latin typeface="+mj-lt"/>
              </a:rPr>
              <a:t> los </a:t>
            </a:r>
            <a:r>
              <a:rPr lang="en-US" sz="1500" dirty="0" err="1">
                <a:latin typeface="+mj-lt"/>
              </a:rPr>
              <a:t>puestos</a:t>
            </a:r>
            <a:r>
              <a:rPr lang="en-US" sz="1500" dirty="0">
                <a:latin typeface="+mj-lt"/>
              </a:rPr>
              <a:t> </a:t>
            </a:r>
            <a:r>
              <a:rPr lang="en-US" sz="1500" dirty="0" err="1">
                <a:latin typeface="+mj-lt"/>
              </a:rPr>
              <a:t>en</a:t>
            </a:r>
            <a:r>
              <a:rPr lang="en-US" sz="1500" dirty="0">
                <a:latin typeface="+mj-lt"/>
              </a:rPr>
              <a:t> los </a:t>
            </a:r>
            <a:r>
              <a:rPr lang="en-US" sz="1500" dirty="0" err="1">
                <a:latin typeface="+mj-lt"/>
              </a:rPr>
              <a:t>cuales</a:t>
            </a:r>
            <a:r>
              <a:rPr lang="en-US" sz="1500" dirty="0">
                <a:latin typeface="+mj-lt"/>
              </a:rPr>
              <a:t> </a:t>
            </a:r>
            <a:r>
              <a:rPr lang="en-US" sz="1500" dirty="0" err="1">
                <a:latin typeface="+mj-lt"/>
              </a:rPr>
              <a:t>puede</a:t>
            </a:r>
            <a:r>
              <a:rPr lang="en-US" sz="1500" dirty="0">
                <a:latin typeface="+mj-lt"/>
              </a:rPr>
              <a:t> </a:t>
            </a:r>
            <a:r>
              <a:rPr lang="en-US" sz="1500" dirty="0" err="1">
                <a:latin typeface="+mj-lt"/>
              </a:rPr>
              <a:t>ocurrir</a:t>
            </a:r>
            <a:r>
              <a:rPr lang="en-US" sz="1500" dirty="0">
                <a:latin typeface="+mj-lt"/>
              </a:rPr>
              <a:t> la </a:t>
            </a:r>
            <a:r>
              <a:rPr lang="en-US" sz="1500" dirty="0" err="1">
                <a:latin typeface="+mj-lt"/>
              </a:rPr>
              <a:t>exposición</a:t>
            </a:r>
            <a:r>
              <a:rPr lang="en-US" sz="1500" dirty="0">
                <a:latin typeface="+mj-lt"/>
              </a:rPr>
              <a:t> </a:t>
            </a:r>
            <a:r>
              <a:rPr lang="en-US" sz="1500" dirty="0" err="1">
                <a:latin typeface="+mj-lt"/>
              </a:rPr>
              <a:t>ocupacional</a:t>
            </a:r>
            <a:r>
              <a:rPr lang="en-US" sz="1500" dirty="0">
                <a:latin typeface="+mj-lt"/>
              </a:rPr>
              <a:t>.</a:t>
            </a:r>
          </a:p>
          <a:p>
            <a:endParaRPr lang="en-US" sz="1500" dirty="0">
              <a:latin typeface="+mj-lt"/>
            </a:endParaRPr>
          </a:p>
          <a:p>
            <a:r>
              <a:rPr lang="en-US" sz="1500" dirty="0" err="1">
                <a:latin typeface="+mj-lt"/>
              </a:rPr>
              <a:t>Deberán</a:t>
            </a:r>
            <a:r>
              <a:rPr lang="en-US" sz="1500" dirty="0">
                <a:latin typeface="+mj-lt"/>
              </a:rPr>
              <a:t> </a:t>
            </a:r>
            <a:r>
              <a:rPr lang="en-US" sz="1500" dirty="0" err="1">
                <a:latin typeface="+mj-lt"/>
              </a:rPr>
              <a:t>realizarse</a:t>
            </a:r>
            <a:r>
              <a:rPr lang="en-US" sz="1500" dirty="0">
                <a:latin typeface="+mj-lt"/>
              </a:rPr>
              <a:t> </a:t>
            </a:r>
            <a:r>
              <a:rPr lang="en-US" sz="1500" dirty="0" err="1">
                <a:latin typeface="+mj-lt"/>
              </a:rPr>
              <a:t>capacitaciones</a:t>
            </a:r>
            <a:r>
              <a:rPr lang="en-US" sz="1500" dirty="0">
                <a:latin typeface="+mj-lt"/>
              </a:rPr>
              <a:t> </a:t>
            </a:r>
            <a:r>
              <a:rPr lang="en-US" sz="1500" dirty="0" err="1">
                <a:latin typeface="+mj-lt"/>
              </a:rPr>
              <a:t>nuevas</a:t>
            </a:r>
            <a:r>
              <a:rPr lang="en-US" sz="1500" dirty="0">
                <a:latin typeface="+mj-lt"/>
              </a:rPr>
              <a:t> </a:t>
            </a:r>
            <a:r>
              <a:rPr lang="en-US" sz="1500" dirty="0" err="1">
                <a:latin typeface="+mj-lt"/>
              </a:rPr>
              <a:t>cada</a:t>
            </a:r>
            <a:r>
              <a:rPr lang="en-US" sz="1500" dirty="0">
                <a:latin typeface="+mj-lt"/>
              </a:rPr>
              <a:t> </a:t>
            </a:r>
            <a:r>
              <a:rPr lang="en-US" sz="1500" dirty="0" err="1">
                <a:latin typeface="+mj-lt"/>
              </a:rPr>
              <a:t>vez</a:t>
            </a:r>
            <a:r>
              <a:rPr lang="en-US" sz="1500" dirty="0">
                <a:latin typeface="+mj-lt"/>
              </a:rPr>
              <a:t> que se </a:t>
            </a:r>
            <a:r>
              <a:rPr lang="en-US" sz="1500" dirty="0" err="1">
                <a:latin typeface="+mj-lt"/>
              </a:rPr>
              <a:t>produzcan</a:t>
            </a:r>
            <a:r>
              <a:rPr lang="en-US" sz="1500" dirty="0">
                <a:latin typeface="+mj-lt"/>
              </a:rPr>
              <a:t> </a:t>
            </a:r>
            <a:r>
              <a:rPr lang="en-US" sz="1500" dirty="0" err="1">
                <a:latin typeface="+mj-lt"/>
              </a:rPr>
              <a:t>cambios</a:t>
            </a:r>
            <a:r>
              <a:rPr lang="en-US" sz="1500" dirty="0">
                <a:latin typeface="+mj-lt"/>
              </a:rPr>
              <a:t> </a:t>
            </a:r>
            <a:r>
              <a:rPr lang="en-US" sz="1500" dirty="0" err="1">
                <a:latin typeface="+mj-lt"/>
              </a:rPr>
              <a:t>en</a:t>
            </a:r>
            <a:r>
              <a:rPr lang="en-US" sz="1500" dirty="0">
                <a:latin typeface="+mj-lt"/>
              </a:rPr>
              <a:t> los </a:t>
            </a:r>
            <a:r>
              <a:rPr lang="en-US" sz="1500" dirty="0" err="1">
                <a:latin typeface="+mj-lt"/>
              </a:rPr>
              <a:t>procedimientos</a:t>
            </a:r>
            <a:r>
              <a:rPr lang="en-US" sz="1500" dirty="0">
                <a:latin typeface="+mj-lt"/>
              </a:rPr>
              <a:t> o las </a:t>
            </a:r>
            <a:r>
              <a:rPr lang="en-US" sz="1500" dirty="0" err="1">
                <a:latin typeface="+mj-lt"/>
              </a:rPr>
              <a:t>tareas</a:t>
            </a:r>
            <a:r>
              <a:rPr lang="en-US" sz="1500" dirty="0">
                <a:latin typeface="+mj-lt"/>
              </a:rPr>
              <a:t> que </a:t>
            </a:r>
            <a:r>
              <a:rPr lang="en-US" sz="1500" dirty="0" err="1">
                <a:latin typeface="+mj-lt"/>
              </a:rPr>
              <a:t>afecten</a:t>
            </a:r>
            <a:r>
              <a:rPr lang="en-US" sz="1500" dirty="0">
                <a:latin typeface="+mj-lt"/>
              </a:rPr>
              <a:t> la </a:t>
            </a:r>
            <a:r>
              <a:rPr lang="en-US" sz="1500" dirty="0" err="1">
                <a:latin typeface="+mj-lt"/>
              </a:rPr>
              <a:t>exposición</a:t>
            </a:r>
            <a:r>
              <a:rPr lang="en-US" sz="1500" dirty="0">
                <a:latin typeface="+mj-lt"/>
              </a:rPr>
              <a:t> </a:t>
            </a:r>
            <a:r>
              <a:rPr lang="en-US" sz="1500" dirty="0" err="1">
                <a:latin typeface="+mj-lt"/>
              </a:rPr>
              <a:t>ocupacional</a:t>
            </a:r>
            <a:r>
              <a:rPr lang="en-US" sz="1500" dirty="0">
                <a:latin typeface="+mj-lt"/>
              </a:rPr>
              <a:t>. Los </a:t>
            </a:r>
            <a:r>
              <a:rPr lang="en-US" sz="1500" dirty="0" err="1">
                <a:latin typeface="+mj-lt"/>
              </a:rPr>
              <a:t>empleados</a:t>
            </a:r>
            <a:r>
              <a:rPr lang="en-US" sz="1500" dirty="0">
                <a:latin typeface="+mj-lt"/>
              </a:rPr>
              <a:t> </a:t>
            </a:r>
            <a:r>
              <a:rPr lang="en-US" sz="1500" dirty="0" err="1">
                <a:latin typeface="+mj-lt"/>
              </a:rPr>
              <a:t>temporales</a:t>
            </a:r>
            <a:r>
              <a:rPr lang="en-US" sz="1500" dirty="0">
                <a:latin typeface="+mj-lt"/>
              </a:rPr>
              <a:t> y a </a:t>
            </a:r>
            <a:r>
              <a:rPr lang="en-US" sz="1500" dirty="0" err="1">
                <a:latin typeface="+mj-lt"/>
              </a:rPr>
              <a:t>tiempo</a:t>
            </a:r>
            <a:r>
              <a:rPr lang="en-US" sz="1500" dirty="0">
                <a:latin typeface="+mj-lt"/>
              </a:rPr>
              <a:t> </a:t>
            </a:r>
            <a:r>
              <a:rPr lang="en-US" sz="1500" dirty="0" err="1">
                <a:latin typeface="+mj-lt"/>
              </a:rPr>
              <a:t>parcial</a:t>
            </a:r>
            <a:r>
              <a:rPr lang="en-US" sz="1500" dirty="0">
                <a:latin typeface="+mj-lt"/>
              </a:rPr>
              <a:t>, y los </a:t>
            </a:r>
            <a:r>
              <a:rPr lang="en-US" sz="1500" dirty="0" err="1">
                <a:latin typeface="+mj-lt"/>
              </a:rPr>
              <a:t>empleados</a:t>
            </a:r>
            <a:r>
              <a:rPr lang="en-US" sz="1500" dirty="0">
                <a:latin typeface="+mj-lt"/>
              </a:rPr>
              <a:t> de </a:t>
            </a:r>
            <a:r>
              <a:rPr lang="en-US" sz="1500" dirty="0" err="1">
                <a:latin typeface="+mj-lt"/>
              </a:rPr>
              <a:t>atención</a:t>
            </a:r>
            <a:r>
              <a:rPr lang="en-US" sz="1500" dirty="0">
                <a:latin typeface="+mj-lt"/>
              </a:rPr>
              <a:t> </a:t>
            </a:r>
            <a:r>
              <a:rPr lang="en-US" sz="1500" dirty="0" err="1">
                <a:latin typeface="+mj-lt"/>
              </a:rPr>
              <a:t>médica</a:t>
            </a:r>
            <a:r>
              <a:rPr lang="en-US" sz="1500" dirty="0">
                <a:latin typeface="+mj-lt"/>
              </a:rPr>
              <a:t> </a:t>
            </a:r>
            <a:r>
              <a:rPr lang="en-US" sz="1500" dirty="0" err="1">
                <a:latin typeface="+mj-lt"/>
              </a:rPr>
              <a:t>conocidos</a:t>
            </a:r>
            <a:r>
              <a:rPr lang="en-US" sz="1500" dirty="0">
                <a:latin typeface="+mj-lt"/>
              </a:rPr>
              <a:t> </a:t>
            </a:r>
            <a:r>
              <a:rPr lang="en-US" sz="1500" dirty="0" err="1">
                <a:latin typeface="+mj-lt"/>
              </a:rPr>
              <a:t>como</a:t>
            </a:r>
            <a:r>
              <a:rPr lang="en-US" sz="1500" dirty="0">
                <a:latin typeface="+mj-lt"/>
              </a:rPr>
              <a:t> </a:t>
            </a:r>
            <a:r>
              <a:rPr lang="en-US" sz="1500" dirty="0" err="1">
                <a:latin typeface="+mj-lt"/>
              </a:rPr>
              <a:t>empleados</a:t>
            </a:r>
            <a:r>
              <a:rPr lang="en-US" sz="1500" dirty="0">
                <a:latin typeface="+mj-lt"/>
              </a:rPr>
              <a:t> “por día” </a:t>
            </a:r>
            <a:r>
              <a:rPr lang="en-US" sz="1500" dirty="0" err="1">
                <a:latin typeface="+mj-lt"/>
              </a:rPr>
              <a:t>también</a:t>
            </a:r>
            <a:r>
              <a:rPr lang="en-US" sz="1500" dirty="0">
                <a:latin typeface="+mj-lt"/>
              </a:rPr>
              <a:t> </a:t>
            </a:r>
            <a:r>
              <a:rPr lang="en-US" sz="1500" dirty="0" err="1">
                <a:latin typeface="+mj-lt"/>
              </a:rPr>
              <a:t>están</a:t>
            </a:r>
            <a:r>
              <a:rPr lang="en-US" sz="1500" dirty="0">
                <a:latin typeface="+mj-lt"/>
              </a:rPr>
              <a:t> </a:t>
            </a:r>
            <a:r>
              <a:rPr lang="en-US" sz="1500" dirty="0" err="1">
                <a:latin typeface="+mj-lt"/>
              </a:rPr>
              <a:t>cubiertos</a:t>
            </a:r>
            <a:r>
              <a:rPr lang="en-US" sz="1500" dirty="0">
                <a:latin typeface="+mj-lt"/>
              </a:rPr>
              <a:t> y </a:t>
            </a:r>
            <a:r>
              <a:rPr lang="en-US" sz="1500" dirty="0" err="1">
                <a:latin typeface="+mj-lt"/>
              </a:rPr>
              <a:t>deben</a:t>
            </a:r>
            <a:r>
              <a:rPr lang="en-US" sz="1500" dirty="0">
                <a:latin typeface="+mj-lt"/>
              </a:rPr>
              <a:t> </a:t>
            </a:r>
            <a:r>
              <a:rPr lang="en-US" sz="1500" dirty="0" err="1">
                <a:latin typeface="+mj-lt"/>
              </a:rPr>
              <a:t>capacitarse</a:t>
            </a:r>
            <a:r>
              <a:rPr lang="en-US" sz="1500" dirty="0">
                <a:latin typeface="+mj-lt"/>
              </a:rPr>
              <a:t> </a:t>
            </a:r>
            <a:r>
              <a:rPr lang="en-US" sz="1500" dirty="0" err="1">
                <a:latin typeface="+mj-lt"/>
              </a:rPr>
              <a:t>en</a:t>
            </a:r>
            <a:r>
              <a:rPr lang="en-US" sz="1500" dirty="0">
                <a:latin typeface="+mj-lt"/>
              </a:rPr>
              <a:t> </a:t>
            </a:r>
            <a:r>
              <a:rPr lang="en-US" sz="1500" dirty="0" err="1">
                <a:latin typeface="+mj-lt"/>
              </a:rPr>
              <a:t>su</a:t>
            </a:r>
            <a:r>
              <a:rPr lang="en-US" sz="1500" dirty="0">
                <a:latin typeface="+mj-lt"/>
              </a:rPr>
              <a:t> </a:t>
            </a:r>
            <a:r>
              <a:rPr lang="en-US" sz="1500" dirty="0" err="1">
                <a:latin typeface="+mj-lt"/>
              </a:rPr>
              <a:t>tiempo</a:t>
            </a:r>
            <a:r>
              <a:rPr lang="en-US" sz="1500" dirty="0">
                <a:latin typeface="+mj-lt"/>
              </a:rPr>
              <a:t> de </a:t>
            </a:r>
            <a:r>
              <a:rPr lang="en-US" sz="1500" dirty="0" err="1">
                <a:latin typeface="+mj-lt"/>
              </a:rPr>
              <a:t>trabajo</a:t>
            </a:r>
            <a:r>
              <a:rPr lang="en-US" sz="1500" dirty="0">
                <a:latin typeface="+mj-lt"/>
              </a:rPr>
              <a:t> </a:t>
            </a:r>
            <a:r>
              <a:rPr lang="en-US" sz="1500" dirty="0" err="1">
                <a:latin typeface="+mj-lt"/>
              </a:rPr>
              <a:t>en</a:t>
            </a:r>
            <a:r>
              <a:rPr lang="en-US" sz="1500" dirty="0">
                <a:latin typeface="+mj-lt"/>
              </a:rPr>
              <a:t> la </a:t>
            </a:r>
            <a:r>
              <a:rPr lang="en-US" sz="1500" dirty="0" err="1">
                <a:latin typeface="+mj-lt"/>
              </a:rPr>
              <a:t>empresa</a:t>
            </a:r>
            <a:r>
              <a:rPr lang="en-US" sz="1500" dirty="0">
                <a:latin typeface="+mj-lt"/>
              </a:rPr>
              <a:t>.</a:t>
            </a:r>
          </a:p>
          <a:p>
            <a:endParaRPr lang="en-US" sz="1500" dirty="0">
              <a:latin typeface="+mj-lt"/>
            </a:endParaRPr>
          </a:p>
          <a:p>
            <a:r>
              <a:rPr lang="en-US" sz="1500" dirty="0">
                <a:latin typeface="+mj-lt"/>
              </a:rPr>
              <a:t>El instructor debe ser </a:t>
            </a:r>
            <a:r>
              <a:rPr lang="en-US" sz="1500" dirty="0" err="1">
                <a:latin typeface="+mj-lt"/>
              </a:rPr>
              <a:t>experto</a:t>
            </a:r>
            <a:r>
              <a:rPr lang="en-US" sz="1500" dirty="0">
                <a:latin typeface="+mj-lt"/>
              </a:rPr>
              <a:t> </a:t>
            </a:r>
            <a:r>
              <a:rPr lang="en-US" sz="1500" dirty="0" err="1">
                <a:latin typeface="+mj-lt"/>
              </a:rPr>
              <a:t>en</a:t>
            </a:r>
            <a:r>
              <a:rPr lang="en-US" sz="1500" dirty="0">
                <a:latin typeface="+mj-lt"/>
              </a:rPr>
              <a:t> el </a:t>
            </a:r>
            <a:r>
              <a:rPr lang="en-US" sz="1500" dirty="0" err="1">
                <a:latin typeface="+mj-lt"/>
              </a:rPr>
              <a:t>tema</a:t>
            </a:r>
            <a:r>
              <a:rPr lang="en-US" sz="1500" dirty="0">
                <a:latin typeface="+mj-lt"/>
              </a:rPr>
              <a:t> que </a:t>
            </a:r>
            <a:r>
              <a:rPr lang="en-US" sz="1500" dirty="0" err="1">
                <a:latin typeface="+mj-lt"/>
              </a:rPr>
              <a:t>abarque</a:t>
            </a:r>
            <a:r>
              <a:rPr lang="en-US" sz="1500" dirty="0">
                <a:latin typeface="+mj-lt"/>
              </a:rPr>
              <a:t> el </a:t>
            </a:r>
            <a:r>
              <a:rPr lang="en-US" sz="1500" dirty="0" err="1">
                <a:latin typeface="+mj-lt"/>
              </a:rPr>
              <a:t>programa</a:t>
            </a:r>
            <a:r>
              <a:rPr lang="en-US" sz="1500" dirty="0">
                <a:latin typeface="+mj-lt"/>
              </a:rPr>
              <a:t> de </a:t>
            </a:r>
            <a:r>
              <a:rPr lang="en-US" sz="1500" dirty="0" err="1">
                <a:latin typeface="+mj-lt"/>
              </a:rPr>
              <a:t>capacitación</a:t>
            </a:r>
            <a:r>
              <a:rPr lang="en-US" sz="1500" dirty="0">
                <a:latin typeface="+mj-lt"/>
              </a:rPr>
              <a:t>, </a:t>
            </a:r>
            <a:r>
              <a:rPr lang="en-US" sz="1500" dirty="0" err="1">
                <a:latin typeface="+mj-lt"/>
              </a:rPr>
              <a:t>ya</a:t>
            </a:r>
            <a:r>
              <a:rPr lang="en-US" sz="1500" dirty="0">
                <a:latin typeface="+mj-lt"/>
              </a:rPr>
              <a:t> que se </a:t>
            </a:r>
            <a:r>
              <a:rPr lang="en-US" sz="1500" dirty="0" err="1">
                <a:latin typeface="+mj-lt"/>
              </a:rPr>
              <a:t>relaciona</a:t>
            </a:r>
            <a:r>
              <a:rPr lang="en-US" sz="1500" dirty="0">
                <a:latin typeface="+mj-lt"/>
              </a:rPr>
              <a:t> con el </a:t>
            </a:r>
            <a:r>
              <a:rPr lang="en-US" sz="1500" dirty="0" err="1">
                <a:latin typeface="+mj-lt"/>
              </a:rPr>
              <a:t>lugar</a:t>
            </a:r>
            <a:r>
              <a:rPr lang="en-US" sz="1500" dirty="0">
                <a:latin typeface="+mj-lt"/>
              </a:rPr>
              <a:t> de </a:t>
            </a:r>
            <a:r>
              <a:rPr lang="en-US" sz="1500" dirty="0" err="1">
                <a:latin typeface="+mj-lt"/>
              </a:rPr>
              <a:t>trabajo</a:t>
            </a:r>
            <a:r>
              <a:rPr lang="en-US" sz="1500" dirty="0">
                <a:latin typeface="+mj-lt"/>
              </a:rPr>
              <a:t> que </a:t>
            </a:r>
            <a:r>
              <a:rPr lang="en-US" sz="1500" dirty="0" err="1">
                <a:latin typeface="+mj-lt"/>
              </a:rPr>
              <a:t>aborda</a:t>
            </a:r>
            <a:r>
              <a:rPr lang="en-US" sz="1500" dirty="0">
                <a:latin typeface="+mj-lt"/>
              </a:rPr>
              <a:t> la </a:t>
            </a:r>
            <a:r>
              <a:rPr lang="en-US" sz="1500" dirty="0" err="1">
                <a:latin typeface="+mj-lt"/>
              </a:rPr>
              <a:t>capacitación</a:t>
            </a:r>
            <a:r>
              <a:rPr lang="en-US" sz="1500" dirty="0">
                <a:latin typeface="+mj-lt"/>
              </a:rPr>
              <a:t>.</a:t>
            </a:r>
            <a:endParaRPr sz="15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96C98FBF-8BF1-451F-8D96-CA78060E2BE7}"/>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3976500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84792" y="332509"/>
            <a:ext cx="6329408" cy="5386049"/>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CAPACITACIÓN ACERCA DE LOS PATÓGENOS TRANSMITIDOS POR LA SANGRE</a:t>
            </a:r>
            <a:endParaRPr lang="en-US" sz="2000" dirty="0">
              <a:latin typeface="+mj-lt"/>
            </a:endParaRPr>
          </a:p>
          <a:p>
            <a:endParaRPr lang="en-US" sz="1600" dirty="0">
              <a:latin typeface="+mj-lt"/>
            </a:endParaRPr>
          </a:p>
          <a:p>
            <a:r>
              <a:rPr lang="en-US" sz="1600" dirty="0">
                <a:latin typeface="+mj-lt"/>
              </a:rPr>
              <a:t>La </a:t>
            </a:r>
            <a:r>
              <a:rPr lang="en-US" sz="1600" dirty="0" err="1">
                <a:latin typeface="+mj-lt"/>
              </a:rPr>
              <a:t>norma</a:t>
            </a:r>
            <a:r>
              <a:rPr lang="en-US" sz="1600" dirty="0">
                <a:latin typeface="+mj-lt"/>
              </a:rPr>
              <a:t> </a:t>
            </a:r>
            <a:r>
              <a:rPr lang="en-US" sz="1600" dirty="0" err="1">
                <a:latin typeface="+mj-lt"/>
              </a:rPr>
              <a:t>contiene</a:t>
            </a:r>
            <a:r>
              <a:rPr lang="en-US" sz="1600" dirty="0">
                <a:latin typeface="+mj-lt"/>
              </a:rPr>
              <a:t> una </a:t>
            </a:r>
            <a:r>
              <a:rPr lang="en-US" sz="1600" dirty="0" err="1">
                <a:latin typeface="+mj-lt"/>
              </a:rPr>
              <a:t>lista</a:t>
            </a:r>
            <a:r>
              <a:rPr lang="en-US" sz="1600" dirty="0">
                <a:latin typeface="+mj-lt"/>
              </a:rPr>
              <a:t> de 14 </a:t>
            </a:r>
            <a:r>
              <a:rPr lang="en-US" sz="1600" dirty="0" err="1">
                <a:latin typeface="+mj-lt"/>
              </a:rPr>
              <a:t>elementos</a:t>
            </a:r>
            <a:r>
              <a:rPr lang="en-US" sz="1600" dirty="0">
                <a:latin typeface="+mj-lt"/>
              </a:rPr>
              <a:t> que debe </a:t>
            </a:r>
            <a:r>
              <a:rPr lang="en-US" sz="1600" dirty="0" err="1">
                <a:latin typeface="+mj-lt"/>
              </a:rPr>
              <a:t>incluir</a:t>
            </a:r>
            <a:r>
              <a:rPr lang="en-US" sz="1600" dirty="0">
                <a:latin typeface="+mj-lt"/>
              </a:rPr>
              <a:t>, </a:t>
            </a:r>
            <a:r>
              <a:rPr lang="en-US" sz="1600" dirty="0" err="1">
                <a:latin typeface="+mj-lt"/>
              </a:rPr>
              <a:t>como</a:t>
            </a:r>
            <a:r>
              <a:rPr lang="en-US" sz="1600" dirty="0">
                <a:latin typeface="+mj-lt"/>
              </a:rPr>
              <a:t> </a:t>
            </a:r>
            <a:r>
              <a:rPr lang="en-US" sz="1600" dirty="0" err="1">
                <a:latin typeface="+mj-lt"/>
              </a:rPr>
              <a:t>mínimo</a:t>
            </a:r>
            <a:r>
              <a:rPr lang="en-US" sz="1600" dirty="0">
                <a:latin typeface="+mj-lt"/>
              </a:rPr>
              <a:t>, </a:t>
            </a:r>
            <a:r>
              <a:rPr lang="en-US" sz="1600" dirty="0" err="1">
                <a:latin typeface="+mj-lt"/>
              </a:rPr>
              <a:t>su</a:t>
            </a:r>
            <a:r>
              <a:rPr lang="en-US" sz="1600" dirty="0">
                <a:latin typeface="+mj-lt"/>
              </a:rPr>
              <a:t> </a:t>
            </a:r>
            <a:r>
              <a:rPr lang="en-US" sz="1600" dirty="0" err="1">
                <a:latin typeface="+mj-lt"/>
              </a:rPr>
              <a:t>capacitación</a:t>
            </a:r>
            <a:r>
              <a:rPr lang="en-US" sz="1600" dirty="0">
                <a:latin typeface="+mj-lt"/>
              </a:rPr>
              <a:t>:</a:t>
            </a:r>
          </a:p>
          <a:p>
            <a:endParaRPr lang="en-US" sz="1600" dirty="0">
              <a:latin typeface="+mj-lt"/>
            </a:endParaRPr>
          </a:p>
          <a:p>
            <a:r>
              <a:rPr lang="en-US" sz="1600" dirty="0">
                <a:latin typeface="+mj-lt"/>
              </a:rPr>
              <a:t>1.  Una </a:t>
            </a:r>
            <a:r>
              <a:rPr lang="en-US" sz="1600" dirty="0" err="1">
                <a:latin typeface="+mj-lt"/>
              </a:rPr>
              <a:t>copia</a:t>
            </a:r>
            <a:r>
              <a:rPr lang="en-US" sz="1600" dirty="0">
                <a:latin typeface="+mj-lt"/>
              </a:rPr>
              <a:t> </a:t>
            </a:r>
            <a:r>
              <a:rPr lang="en-US" sz="1600" dirty="0" err="1">
                <a:latin typeface="+mj-lt"/>
              </a:rPr>
              <a:t>accesible</a:t>
            </a:r>
            <a:r>
              <a:rPr lang="en-US" sz="1600" dirty="0">
                <a:latin typeface="+mj-lt"/>
              </a:rPr>
              <a:t> del </a:t>
            </a:r>
            <a:r>
              <a:rPr lang="en-US" sz="1600" dirty="0" err="1">
                <a:latin typeface="+mj-lt"/>
              </a:rPr>
              <a:t>texto</a:t>
            </a:r>
            <a:r>
              <a:rPr lang="en-US" sz="1600" dirty="0">
                <a:latin typeface="+mj-lt"/>
              </a:rPr>
              <a:t> </a:t>
            </a:r>
            <a:r>
              <a:rPr lang="en-US" sz="1600" dirty="0" err="1">
                <a:latin typeface="+mj-lt"/>
              </a:rPr>
              <a:t>regulatorio</a:t>
            </a:r>
            <a:r>
              <a:rPr lang="en-US" sz="1600" dirty="0">
                <a:latin typeface="+mj-lt"/>
              </a:rPr>
              <a:t> de la </a:t>
            </a:r>
            <a:r>
              <a:rPr lang="en-US" sz="1600" dirty="0" err="1">
                <a:latin typeface="+mj-lt"/>
              </a:rPr>
              <a:t>norma</a:t>
            </a:r>
            <a:r>
              <a:rPr lang="en-US" sz="1600" dirty="0">
                <a:latin typeface="+mj-lt"/>
              </a:rPr>
              <a:t> y una </a:t>
            </a:r>
            <a:r>
              <a:rPr lang="en-US" sz="1600" dirty="0" err="1">
                <a:latin typeface="+mj-lt"/>
              </a:rPr>
              <a:t>explicación</a:t>
            </a:r>
            <a:r>
              <a:rPr lang="en-US" sz="1600" dirty="0">
                <a:latin typeface="+mj-lt"/>
              </a:rPr>
              <a:t> de </a:t>
            </a:r>
            <a:r>
              <a:rPr lang="en-US" sz="1600" dirty="0" err="1">
                <a:latin typeface="+mj-lt"/>
              </a:rPr>
              <a:t>su</a:t>
            </a:r>
            <a:r>
              <a:rPr lang="en-US" sz="1600" dirty="0">
                <a:latin typeface="+mj-lt"/>
              </a:rPr>
              <a:t> </a:t>
            </a:r>
            <a:r>
              <a:rPr lang="en-US" sz="1600" dirty="0" err="1">
                <a:latin typeface="+mj-lt"/>
              </a:rPr>
              <a:t>contenido</a:t>
            </a:r>
            <a:r>
              <a:rPr lang="en-US" sz="1600" dirty="0">
                <a:latin typeface="+mj-lt"/>
              </a:rPr>
              <a:t>; </a:t>
            </a:r>
          </a:p>
          <a:p>
            <a:endParaRPr lang="en-US" sz="1600" dirty="0">
              <a:latin typeface="+mj-lt"/>
            </a:endParaRPr>
          </a:p>
          <a:p>
            <a:r>
              <a:rPr lang="en-US" sz="1600" dirty="0">
                <a:latin typeface="+mj-lt"/>
              </a:rPr>
              <a:t>2. Una </a:t>
            </a:r>
            <a:r>
              <a:rPr lang="en-US" sz="1600" dirty="0" err="1">
                <a:latin typeface="+mj-lt"/>
              </a:rPr>
              <a:t>explicación</a:t>
            </a:r>
            <a:r>
              <a:rPr lang="en-US" sz="1600" dirty="0">
                <a:latin typeface="+mj-lt"/>
              </a:rPr>
              <a:t> general de la </a:t>
            </a:r>
            <a:r>
              <a:rPr lang="en-US" sz="1600" dirty="0" err="1">
                <a:latin typeface="+mj-lt"/>
              </a:rPr>
              <a:t>epidemiología</a:t>
            </a:r>
            <a:r>
              <a:rPr lang="en-US" sz="1600" dirty="0">
                <a:latin typeface="+mj-lt"/>
              </a:rPr>
              <a:t> y los </a:t>
            </a:r>
            <a:r>
              <a:rPr lang="en-US" sz="1600" dirty="0" err="1">
                <a:latin typeface="+mj-lt"/>
              </a:rPr>
              <a:t>síntomas</a:t>
            </a:r>
            <a:r>
              <a:rPr lang="en-US" sz="1600" dirty="0">
                <a:latin typeface="+mj-lt"/>
              </a:rPr>
              <a:t> de las </a:t>
            </a:r>
            <a:r>
              <a:rPr lang="en-US" sz="1600" dirty="0" err="1">
                <a:latin typeface="+mj-lt"/>
              </a:rPr>
              <a:t>enfermedades</a:t>
            </a:r>
            <a:r>
              <a:rPr lang="en-US" sz="1600" dirty="0">
                <a:latin typeface="+mj-lt"/>
              </a:rPr>
              <a:t> </a:t>
            </a:r>
            <a:r>
              <a:rPr lang="en-US" sz="1600" dirty="0" err="1">
                <a:latin typeface="+mj-lt"/>
              </a:rPr>
              <a:t>transportadas</a:t>
            </a:r>
            <a:r>
              <a:rPr lang="en-US" sz="1600" dirty="0">
                <a:latin typeface="+mj-lt"/>
              </a:rPr>
              <a:t> por la </a:t>
            </a:r>
            <a:r>
              <a:rPr lang="en-US" sz="1600" dirty="0" err="1">
                <a:latin typeface="+mj-lt"/>
              </a:rPr>
              <a:t>sangre</a:t>
            </a:r>
            <a:r>
              <a:rPr lang="en-US" sz="1600" dirty="0">
                <a:latin typeface="+mj-lt"/>
              </a:rPr>
              <a:t>; </a:t>
            </a:r>
          </a:p>
          <a:p>
            <a:endParaRPr lang="en-US" sz="1600" dirty="0">
              <a:latin typeface="+mj-lt"/>
            </a:endParaRPr>
          </a:p>
          <a:p>
            <a:r>
              <a:rPr lang="en-US" sz="1600" dirty="0">
                <a:latin typeface="+mj-lt"/>
              </a:rPr>
              <a:t>3. Una </a:t>
            </a:r>
            <a:r>
              <a:rPr lang="en-US" sz="1600" dirty="0" err="1">
                <a:latin typeface="+mj-lt"/>
              </a:rPr>
              <a:t>explicación</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modos</a:t>
            </a:r>
            <a:r>
              <a:rPr lang="en-US" sz="1600" dirty="0">
                <a:latin typeface="+mj-lt"/>
              </a:rPr>
              <a:t> de </a:t>
            </a:r>
            <a:r>
              <a:rPr lang="en-US" sz="1600" dirty="0" err="1">
                <a:latin typeface="+mj-lt"/>
              </a:rPr>
              <a:t>transmisión</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t>
            </a:r>
          </a:p>
          <a:p>
            <a:endParaRPr lang="en-US" sz="1600" dirty="0">
              <a:latin typeface="+mj-lt"/>
            </a:endParaRPr>
          </a:p>
          <a:p>
            <a:r>
              <a:rPr lang="en-US" sz="1600" dirty="0">
                <a:latin typeface="+mj-lt"/>
              </a:rPr>
              <a:t>4. Una </a:t>
            </a:r>
            <a:r>
              <a:rPr lang="en-US" sz="1600" dirty="0" err="1">
                <a:latin typeface="+mj-lt"/>
              </a:rPr>
              <a:t>explicación</a:t>
            </a:r>
            <a:r>
              <a:rPr lang="en-US" sz="1600" dirty="0">
                <a:latin typeface="+mj-lt"/>
              </a:rPr>
              <a:t> del plan de control de la </a:t>
            </a:r>
            <a:r>
              <a:rPr lang="en-US" sz="1600" dirty="0" err="1">
                <a:latin typeface="+mj-lt"/>
              </a:rPr>
              <a:t>exposición</a:t>
            </a:r>
            <a:r>
              <a:rPr lang="en-US" sz="1600" dirty="0">
                <a:latin typeface="+mj-lt"/>
              </a:rPr>
              <a:t> y de la forma </a:t>
            </a:r>
            <a:r>
              <a:rPr lang="en-US" sz="1600" dirty="0" err="1">
                <a:latin typeface="+mj-lt"/>
              </a:rPr>
              <a:t>en</a:t>
            </a:r>
            <a:r>
              <a:rPr lang="en-US" sz="1600" dirty="0">
                <a:latin typeface="+mj-lt"/>
              </a:rPr>
              <a:t> la </a:t>
            </a:r>
            <a:r>
              <a:rPr lang="en-US" sz="1600" dirty="0" err="1">
                <a:latin typeface="+mj-lt"/>
              </a:rPr>
              <a:t>cual</a:t>
            </a:r>
            <a:r>
              <a:rPr lang="en-US" sz="1600" dirty="0">
                <a:latin typeface="+mj-lt"/>
              </a:rPr>
              <a:t> el </a:t>
            </a:r>
            <a:r>
              <a:rPr lang="en-US" sz="1600" dirty="0" err="1">
                <a:latin typeface="+mj-lt"/>
              </a:rPr>
              <a:t>empleado</a:t>
            </a:r>
            <a:r>
              <a:rPr lang="en-US" sz="1600" dirty="0">
                <a:latin typeface="+mj-lt"/>
              </a:rPr>
              <a:t> </a:t>
            </a:r>
            <a:r>
              <a:rPr lang="en-US" sz="1600" dirty="0" err="1">
                <a:latin typeface="+mj-lt"/>
              </a:rPr>
              <a:t>puede</a:t>
            </a:r>
            <a:r>
              <a:rPr lang="en-US" sz="1600" dirty="0">
                <a:latin typeface="+mj-lt"/>
              </a:rPr>
              <a:t> </a:t>
            </a:r>
            <a:r>
              <a:rPr lang="en-US" sz="1600" dirty="0" err="1">
                <a:latin typeface="+mj-lt"/>
              </a:rPr>
              <a:t>obtener</a:t>
            </a:r>
            <a:r>
              <a:rPr lang="en-US" sz="1600" dirty="0">
                <a:latin typeface="+mj-lt"/>
              </a:rPr>
              <a:t> una </a:t>
            </a:r>
            <a:r>
              <a:rPr lang="en-US" sz="1600" dirty="0" err="1">
                <a:latin typeface="+mj-lt"/>
              </a:rPr>
              <a:t>copia</a:t>
            </a:r>
            <a:r>
              <a:rPr lang="en-US" sz="1600" dirty="0">
                <a:latin typeface="+mj-lt"/>
              </a:rPr>
              <a:t>; </a:t>
            </a:r>
          </a:p>
          <a:p>
            <a:endParaRPr lang="en-US" sz="1600" dirty="0">
              <a:latin typeface="+mj-lt"/>
            </a:endParaRPr>
          </a:p>
          <a:p>
            <a:r>
              <a:rPr lang="en-US" sz="1600" dirty="0">
                <a:latin typeface="+mj-lt"/>
              </a:rPr>
              <a:t>5.  Una </a:t>
            </a:r>
            <a:r>
              <a:rPr lang="en-US" sz="1600" dirty="0" err="1">
                <a:latin typeface="+mj-lt"/>
              </a:rPr>
              <a:t>explicación</a:t>
            </a:r>
            <a:r>
              <a:rPr lang="en-US" sz="1600" dirty="0">
                <a:latin typeface="+mj-lt"/>
              </a:rPr>
              <a:t> de los </a:t>
            </a:r>
            <a:r>
              <a:rPr lang="en-US" sz="1600" dirty="0" err="1">
                <a:latin typeface="+mj-lt"/>
              </a:rPr>
              <a:t>métodos</a:t>
            </a:r>
            <a:r>
              <a:rPr lang="en-US" sz="1600" dirty="0">
                <a:latin typeface="+mj-lt"/>
              </a:rPr>
              <a:t> </a:t>
            </a:r>
            <a:r>
              <a:rPr lang="en-US" sz="1600" dirty="0" err="1">
                <a:latin typeface="+mj-lt"/>
              </a:rPr>
              <a:t>adecuados</a:t>
            </a:r>
            <a:r>
              <a:rPr lang="en-US" sz="1600" dirty="0">
                <a:latin typeface="+mj-lt"/>
              </a:rPr>
              <a:t> para </a:t>
            </a:r>
            <a:r>
              <a:rPr lang="en-US" sz="1600" dirty="0" err="1">
                <a:latin typeface="+mj-lt"/>
              </a:rPr>
              <a:t>reconocer</a:t>
            </a:r>
            <a:r>
              <a:rPr lang="en-US" sz="1600" dirty="0">
                <a:latin typeface="+mj-lt"/>
              </a:rPr>
              <a:t> las </a:t>
            </a:r>
            <a:r>
              <a:rPr lang="en-US" sz="1600" dirty="0" err="1">
                <a:latin typeface="+mj-lt"/>
              </a:rPr>
              <a:t>tareas</a:t>
            </a:r>
            <a:r>
              <a:rPr lang="en-US" sz="1600" dirty="0">
                <a:latin typeface="+mj-lt"/>
              </a:rPr>
              <a:t> y </a:t>
            </a:r>
            <a:r>
              <a:rPr lang="en-US" sz="1600" dirty="0" err="1">
                <a:latin typeface="+mj-lt"/>
              </a:rPr>
              <a:t>otras</a:t>
            </a:r>
            <a:r>
              <a:rPr lang="en-US" sz="1600" dirty="0">
                <a:latin typeface="+mj-lt"/>
              </a:rPr>
              <a:t> </a:t>
            </a:r>
            <a:r>
              <a:rPr lang="en-US" sz="1600" dirty="0" err="1">
                <a:latin typeface="+mj-lt"/>
              </a:rPr>
              <a:t>actividades</a:t>
            </a:r>
            <a:r>
              <a:rPr lang="en-US" sz="1600" dirty="0">
                <a:latin typeface="+mj-lt"/>
              </a:rPr>
              <a:t> que </a:t>
            </a:r>
            <a:r>
              <a:rPr lang="en-US" sz="1600" dirty="0" err="1">
                <a:latin typeface="+mj-lt"/>
              </a:rPr>
              <a:t>pueden</a:t>
            </a:r>
            <a:r>
              <a:rPr lang="en-US" sz="1600" dirty="0">
                <a:latin typeface="+mj-lt"/>
              </a:rPr>
              <a:t> </a:t>
            </a:r>
            <a:r>
              <a:rPr lang="en-US" sz="1600" dirty="0" err="1">
                <a:latin typeface="+mj-lt"/>
              </a:rPr>
              <a:t>implicar</a:t>
            </a:r>
            <a:r>
              <a:rPr lang="en-US" sz="1600" dirty="0">
                <a:latin typeface="+mj-lt"/>
              </a:rPr>
              <a:t> la </a:t>
            </a:r>
            <a:r>
              <a:rPr lang="en-US" sz="1600" dirty="0" err="1">
                <a:latin typeface="+mj-lt"/>
              </a:rPr>
              <a:t>exposición</a:t>
            </a:r>
            <a:r>
              <a:rPr lang="en-US" sz="1600" dirty="0">
                <a:latin typeface="+mj-lt"/>
              </a:rPr>
              <a:t> a </a:t>
            </a:r>
            <a:r>
              <a:rPr lang="en-US" sz="1600" dirty="0" err="1">
                <a:latin typeface="+mj-lt"/>
              </a:rPr>
              <a:t>sangre</a:t>
            </a:r>
            <a:r>
              <a:rPr lang="en-US" sz="1600" dirty="0">
                <a:latin typeface="+mj-lt"/>
              </a:rPr>
              <a:t> y OPIM; (</a:t>
            </a:r>
            <a:r>
              <a:rPr lang="en-US" sz="1600" dirty="0" err="1">
                <a:latin typeface="+mj-lt"/>
              </a:rPr>
              <a:t>continúa</a:t>
            </a:r>
            <a:r>
              <a:rPr lang="en-US" sz="1600" dirty="0">
                <a:latin typeface="+mj-lt"/>
              </a:rPr>
              <a:t> </a:t>
            </a:r>
            <a:r>
              <a:rPr lang="en-US" sz="1600" dirty="0" err="1">
                <a:latin typeface="+mj-lt"/>
              </a:rPr>
              <a:t>en</a:t>
            </a:r>
            <a:r>
              <a:rPr lang="en-US" sz="1600" dirty="0">
                <a:latin typeface="+mj-lt"/>
              </a:rPr>
              <a:t> la </a:t>
            </a:r>
            <a:r>
              <a:rPr lang="en-US" sz="1600" dirty="0" err="1">
                <a:latin typeface="+mj-lt"/>
              </a:rPr>
              <a:t>próxima</a:t>
            </a:r>
            <a:r>
              <a:rPr lang="en-US" sz="1600" dirty="0">
                <a:latin typeface="+mj-lt"/>
              </a:rPr>
              <a:t> </a:t>
            </a:r>
            <a:r>
              <a:rPr lang="en-US" sz="1600" dirty="0" err="1">
                <a:latin typeface="+mj-lt"/>
              </a:rPr>
              <a:t>diapositiva</a:t>
            </a:r>
            <a:r>
              <a:rPr lang="en-US" sz="1600" dirty="0">
                <a:latin typeface="+mj-lt"/>
              </a:rPr>
              <a:t>)</a:t>
            </a:r>
            <a:endParaRPr sz="14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E4B2DE6E-E840-4FC7-870D-B0CB84B59E66}"/>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8041995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84792" y="332509"/>
            <a:ext cx="6304578" cy="5339883"/>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CAPACITACIÓN ACERCA DE LOS PATÓGENOS TRANSMITIDOS POR LA SANGRE</a:t>
            </a:r>
            <a:br>
              <a:rPr lang="en-US" sz="1600" dirty="0">
                <a:latin typeface="+mj-lt"/>
              </a:rPr>
            </a:br>
            <a:endParaRPr lang="en-US" sz="1600" dirty="0">
              <a:latin typeface="+mj-lt"/>
            </a:endParaRPr>
          </a:p>
          <a:p>
            <a:pPr lvl="0" algn="ctr">
              <a:buSzPts val="4800"/>
            </a:pPr>
            <a:r>
              <a:rPr lang="en-US" sz="1500" dirty="0">
                <a:latin typeface="+mj-lt"/>
              </a:rPr>
              <a:t>La </a:t>
            </a:r>
            <a:r>
              <a:rPr lang="en-US" sz="1500" dirty="0" err="1">
                <a:latin typeface="+mj-lt"/>
              </a:rPr>
              <a:t>norma</a:t>
            </a:r>
            <a:r>
              <a:rPr lang="en-US" sz="1500" dirty="0">
                <a:latin typeface="+mj-lt"/>
              </a:rPr>
              <a:t> </a:t>
            </a:r>
            <a:r>
              <a:rPr lang="en-US" sz="1500" dirty="0" err="1">
                <a:latin typeface="+mj-lt"/>
              </a:rPr>
              <a:t>contiene</a:t>
            </a:r>
            <a:r>
              <a:rPr lang="en-US" sz="1500" dirty="0">
                <a:latin typeface="+mj-lt"/>
              </a:rPr>
              <a:t> una </a:t>
            </a:r>
            <a:r>
              <a:rPr lang="en-US" sz="1500" dirty="0" err="1">
                <a:latin typeface="+mj-lt"/>
              </a:rPr>
              <a:t>lista</a:t>
            </a:r>
            <a:r>
              <a:rPr lang="en-US" sz="1500" dirty="0">
                <a:latin typeface="+mj-lt"/>
              </a:rPr>
              <a:t> de 14 </a:t>
            </a:r>
            <a:r>
              <a:rPr lang="en-US" sz="1500" dirty="0" err="1">
                <a:latin typeface="+mj-lt"/>
              </a:rPr>
              <a:t>elementos</a:t>
            </a:r>
            <a:r>
              <a:rPr lang="en-US" sz="1500" dirty="0">
                <a:latin typeface="+mj-lt"/>
              </a:rPr>
              <a:t> que debe </a:t>
            </a:r>
            <a:r>
              <a:rPr lang="en-US" sz="1500" dirty="0" err="1">
                <a:latin typeface="+mj-lt"/>
              </a:rPr>
              <a:t>incluir</a:t>
            </a:r>
            <a:r>
              <a:rPr lang="en-US" sz="1500" dirty="0">
                <a:latin typeface="+mj-lt"/>
              </a:rPr>
              <a:t>, </a:t>
            </a:r>
            <a:r>
              <a:rPr lang="en-US" sz="1500" dirty="0" err="1">
                <a:latin typeface="+mj-lt"/>
              </a:rPr>
              <a:t>como</a:t>
            </a:r>
            <a:r>
              <a:rPr lang="en-US" sz="1500" dirty="0">
                <a:latin typeface="+mj-lt"/>
              </a:rPr>
              <a:t> </a:t>
            </a:r>
            <a:r>
              <a:rPr lang="en-US" sz="1500" dirty="0" err="1">
                <a:latin typeface="+mj-lt"/>
              </a:rPr>
              <a:t>mínimo</a:t>
            </a:r>
            <a:r>
              <a:rPr lang="en-US" sz="1500" dirty="0">
                <a:latin typeface="+mj-lt"/>
              </a:rPr>
              <a:t>, </a:t>
            </a:r>
            <a:r>
              <a:rPr lang="en-US" sz="1500" dirty="0" err="1">
                <a:latin typeface="+mj-lt"/>
              </a:rPr>
              <a:t>su</a:t>
            </a:r>
            <a:r>
              <a:rPr lang="en-US" sz="1500" dirty="0">
                <a:latin typeface="+mj-lt"/>
              </a:rPr>
              <a:t> </a:t>
            </a:r>
            <a:r>
              <a:rPr lang="en-US" sz="1500" dirty="0" err="1">
                <a:latin typeface="+mj-lt"/>
              </a:rPr>
              <a:t>capacitación</a:t>
            </a:r>
            <a:r>
              <a:rPr lang="en-US" sz="1500" dirty="0">
                <a:latin typeface="+mj-lt"/>
              </a:rPr>
              <a:t>:</a:t>
            </a:r>
          </a:p>
          <a:p>
            <a:pPr lvl="0" algn="ctr">
              <a:buSzPts val="4800"/>
            </a:pPr>
            <a:endParaRPr lang="en-US" sz="1500" dirty="0">
              <a:latin typeface="+mj-lt"/>
            </a:endParaRPr>
          </a:p>
          <a:p>
            <a:pPr lvl="0">
              <a:buSzPts val="4800"/>
            </a:pPr>
            <a:r>
              <a:rPr lang="en-US" sz="1500" dirty="0">
                <a:latin typeface="+mj-lt"/>
              </a:rPr>
              <a:t>6. Una </a:t>
            </a:r>
            <a:r>
              <a:rPr lang="en-US" sz="1500" dirty="0" err="1">
                <a:latin typeface="+mj-lt"/>
              </a:rPr>
              <a:t>explicación</a:t>
            </a:r>
            <a:r>
              <a:rPr lang="en-US" sz="1500" dirty="0">
                <a:latin typeface="+mj-lt"/>
              </a:rPr>
              <a:t> del </a:t>
            </a:r>
            <a:r>
              <a:rPr lang="en-US" sz="1500" dirty="0" err="1">
                <a:latin typeface="+mj-lt"/>
              </a:rPr>
              <a:t>uso</a:t>
            </a:r>
            <a:r>
              <a:rPr lang="en-US" sz="1500" dirty="0">
                <a:latin typeface="+mj-lt"/>
              </a:rPr>
              <a:t> y las </a:t>
            </a:r>
            <a:r>
              <a:rPr lang="en-US" sz="1500" dirty="0" err="1">
                <a:latin typeface="+mj-lt"/>
              </a:rPr>
              <a:t>limitaciones</a:t>
            </a:r>
            <a:r>
              <a:rPr lang="en-US" sz="1500" dirty="0">
                <a:latin typeface="+mj-lt"/>
              </a:rPr>
              <a:t> de los </a:t>
            </a:r>
            <a:r>
              <a:rPr lang="en-US" sz="1500" dirty="0" err="1">
                <a:latin typeface="+mj-lt"/>
              </a:rPr>
              <a:t>métodos</a:t>
            </a:r>
            <a:r>
              <a:rPr lang="en-US" sz="1500" dirty="0">
                <a:latin typeface="+mj-lt"/>
              </a:rPr>
              <a:t> que </a:t>
            </a:r>
            <a:r>
              <a:rPr lang="en-US" sz="1500" dirty="0" err="1">
                <a:latin typeface="+mj-lt"/>
              </a:rPr>
              <a:t>prevendrán</a:t>
            </a:r>
            <a:r>
              <a:rPr lang="en-US" sz="1500" dirty="0">
                <a:latin typeface="+mj-lt"/>
              </a:rPr>
              <a:t> y </a:t>
            </a:r>
            <a:r>
              <a:rPr lang="en-US" sz="1500" dirty="0" err="1">
                <a:latin typeface="+mj-lt"/>
              </a:rPr>
              <a:t>reducirán</a:t>
            </a:r>
            <a:r>
              <a:rPr lang="en-US" sz="1500" dirty="0">
                <a:latin typeface="+mj-lt"/>
              </a:rPr>
              <a:t> la </a:t>
            </a:r>
            <a:r>
              <a:rPr lang="en-US" sz="1500" dirty="0" err="1">
                <a:latin typeface="+mj-lt"/>
              </a:rPr>
              <a:t>exposición</a:t>
            </a:r>
            <a:r>
              <a:rPr lang="en-US" sz="1500" dirty="0">
                <a:latin typeface="+mj-lt"/>
              </a:rPr>
              <a:t>, </a:t>
            </a:r>
            <a:r>
              <a:rPr lang="en-US" sz="1500" dirty="0" err="1">
                <a:latin typeface="+mj-lt"/>
              </a:rPr>
              <a:t>incluidos</a:t>
            </a:r>
            <a:r>
              <a:rPr lang="en-US" sz="1500" dirty="0">
                <a:latin typeface="+mj-lt"/>
              </a:rPr>
              <a:t> los </a:t>
            </a:r>
            <a:r>
              <a:rPr lang="en-US" sz="1500" dirty="0" err="1">
                <a:latin typeface="+mj-lt"/>
              </a:rPr>
              <a:t>controles</a:t>
            </a:r>
            <a:r>
              <a:rPr lang="en-US" sz="1500" dirty="0">
                <a:latin typeface="+mj-lt"/>
              </a:rPr>
              <a:t> de </a:t>
            </a:r>
            <a:r>
              <a:rPr lang="en-US" sz="1500" dirty="0" err="1">
                <a:latin typeface="+mj-lt"/>
              </a:rPr>
              <a:t>ingeniería</a:t>
            </a:r>
            <a:r>
              <a:rPr lang="en-US" sz="1500" dirty="0">
                <a:latin typeface="+mj-lt"/>
              </a:rPr>
              <a:t>, las </a:t>
            </a:r>
            <a:r>
              <a:rPr lang="en-US" sz="1500" dirty="0" err="1">
                <a:latin typeface="+mj-lt"/>
              </a:rPr>
              <a:t>prácticas</a:t>
            </a:r>
            <a:r>
              <a:rPr lang="en-US" sz="1500" dirty="0">
                <a:latin typeface="+mj-lt"/>
              </a:rPr>
              <a:t> </a:t>
            </a:r>
            <a:r>
              <a:rPr lang="en-US" sz="1500" dirty="0" err="1">
                <a:latin typeface="+mj-lt"/>
              </a:rPr>
              <a:t>laborales</a:t>
            </a:r>
            <a:r>
              <a:rPr lang="en-US" sz="1500" dirty="0">
                <a:latin typeface="+mj-lt"/>
              </a:rPr>
              <a:t> y los </a:t>
            </a:r>
            <a:r>
              <a:rPr lang="en-US" sz="1500" dirty="0" err="1">
                <a:latin typeface="+mj-lt"/>
              </a:rPr>
              <a:t>equipos</a:t>
            </a:r>
            <a:r>
              <a:rPr lang="en-US" sz="1500" dirty="0">
                <a:latin typeface="+mj-lt"/>
              </a:rPr>
              <a:t> de </a:t>
            </a:r>
            <a:r>
              <a:rPr lang="en-US" sz="1500" dirty="0" err="1">
                <a:latin typeface="+mj-lt"/>
              </a:rPr>
              <a:t>protección</a:t>
            </a:r>
            <a:r>
              <a:rPr lang="en-US" sz="1500" dirty="0">
                <a:latin typeface="+mj-lt"/>
              </a:rPr>
              <a:t> personal </a:t>
            </a:r>
            <a:r>
              <a:rPr lang="en-US" sz="1500" dirty="0" err="1">
                <a:latin typeface="+mj-lt"/>
              </a:rPr>
              <a:t>adecuados</a:t>
            </a:r>
            <a:r>
              <a:rPr lang="en-US" sz="1500" dirty="0">
                <a:latin typeface="+mj-lt"/>
              </a:rPr>
              <a:t>; </a:t>
            </a:r>
          </a:p>
          <a:p>
            <a:pPr lvl="0">
              <a:buSzPts val="4800"/>
            </a:pPr>
            <a:r>
              <a:rPr lang="en-US" sz="1500" dirty="0">
                <a:latin typeface="+mj-lt"/>
              </a:rPr>
              <a:t>7. </a:t>
            </a:r>
            <a:r>
              <a:rPr lang="en-US" sz="1500" dirty="0" err="1">
                <a:latin typeface="+mj-lt"/>
              </a:rPr>
              <a:t>Información</a:t>
            </a:r>
            <a:r>
              <a:rPr lang="en-US" sz="1500" dirty="0">
                <a:latin typeface="+mj-lt"/>
              </a:rPr>
              <a:t> </a:t>
            </a:r>
            <a:r>
              <a:rPr lang="en-US" sz="1500" dirty="0" err="1">
                <a:latin typeface="+mj-lt"/>
              </a:rPr>
              <a:t>acerca</a:t>
            </a:r>
            <a:r>
              <a:rPr lang="en-US" sz="1500" dirty="0">
                <a:latin typeface="+mj-lt"/>
              </a:rPr>
              <a:t> de los </a:t>
            </a:r>
            <a:r>
              <a:rPr lang="en-US" sz="1500" dirty="0" err="1">
                <a:latin typeface="+mj-lt"/>
              </a:rPr>
              <a:t>tipos</a:t>
            </a:r>
            <a:r>
              <a:rPr lang="en-US" sz="1500" dirty="0">
                <a:latin typeface="+mj-lt"/>
              </a:rPr>
              <a:t> de </a:t>
            </a:r>
            <a:r>
              <a:rPr lang="en-US" sz="1500" dirty="0" err="1">
                <a:latin typeface="+mj-lt"/>
              </a:rPr>
              <a:t>equipos</a:t>
            </a:r>
            <a:r>
              <a:rPr lang="en-US" sz="1500" dirty="0">
                <a:latin typeface="+mj-lt"/>
              </a:rPr>
              <a:t> de </a:t>
            </a:r>
            <a:r>
              <a:rPr lang="en-US" sz="1500" dirty="0" err="1">
                <a:latin typeface="+mj-lt"/>
              </a:rPr>
              <a:t>protección</a:t>
            </a:r>
            <a:r>
              <a:rPr lang="en-US" sz="1500" dirty="0">
                <a:latin typeface="+mj-lt"/>
              </a:rPr>
              <a:t> personal (Personal Protective Equipment, PPE), </a:t>
            </a:r>
            <a:r>
              <a:rPr lang="en-US" sz="1500" dirty="0" err="1">
                <a:latin typeface="+mj-lt"/>
              </a:rPr>
              <a:t>su</a:t>
            </a:r>
            <a:r>
              <a:rPr lang="en-US" sz="1500" dirty="0">
                <a:latin typeface="+mj-lt"/>
              </a:rPr>
              <a:t> </a:t>
            </a:r>
            <a:r>
              <a:rPr lang="en-US" sz="1500" dirty="0" err="1">
                <a:latin typeface="+mj-lt"/>
              </a:rPr>
              <a:t>uso</a:t>
            </a:r>
            <a:r>
              <a:rPr lang="en-US" sz="1500" dirty="0">
                <a:latin typeface="+mj-lt"/>
              </a:rPr>
              <a:t> </a:t>
            </a:r>
            <a:r>
              <a:rPr lang="en-US" sz="1500" dirty="0" err="1">
                <a:latin typeface="+mj-lt"/>
              </a:rPr>
              <a:t>adecuado</a:t>
            </a:r>
            <a:r>
              <a:rPr lang="en-US" sz="1500" dirty="0">
                <a:latin typeface="+mj-lt"/>
              </a:rPr>
              <a:t>, </a:t>
            </a:r>
            <a:r>
              <a:rPr lang="en-US" sz="1500" dirty="0" err="1">
                <a:latin typeface="+mj-lt"/>
              </a:rPr>
              <a:t>ubicación</a:t>
            </a:r>
            <a:r>
              <a:rPr lang="en-US" sz="1500" dirty="0">
                <a:latin typeface="+mj-lt"/>
              </a:rPr>
              <a:t>, </a:t>
            </a:r>
            <a:r>
              <a:rPr lang="en-US" sz="1500" dirty="0" err="1">
                <a:latin typeface="+mj-lt"/>
              </a:rPr>
              <a:t>retiro</a:t>
            </a:r>
            <a:r>
              <a:rPr lang="en-US" sz="1500" dirty="0">
                <a:latin typeface="+mj-lt"/>
              </a:rPr>
              <a:t>, </a:t>
            </a:r>
            <a:r>
              <a:rPr lang="en-US" sz="1500" dirty="0" err="1">
                <a:latin typeface="+mj-lt"/>
              </a:rPr>
              <a:t>manipulación</a:t>
            </a:r>
            <a:r>
              <a:rPr lang="en-US" sz="1500" dirty="0">
                <a:latin typeface="+mj-lt"/>
              </a:rPr>
              <a:t>, </a:t>
            </a:r>
            <a:r>
              <a:rPr lang="en-US" sz="1500" dirty="0" err="1">
                <a:latin typeface="+mj-lt"/>
              </a:rPr>
              <a:t>descontaminación</a:t>
            </a:r>
            <a:r>
              <a:rPr lang="en-US" sz="1500" dirty="0">
                <a:latin typeface="+mj-lt"/>
              </a:rPr>
              <a:t> y </a:t>
            </a:r>
            <a:r>
              <a:rPr lang="en-US" sz="1500" dirty="0" err="1">
                <a:latin typeface="+mj-lt"/>
              </a:rPr>
              <a:t>desecho</a:t>
            </a:r>
            <a:r>
              <a:rPr lang="en-US" sz="1500" dirty="0">
                <a:latin typeface="+mj-lt"/>
              </a:rPr>
              <a:t>; </a:t>
            </a:r>
          </a:p>
          <a:p>
            <a:pPr lvl="0">
              <a:buSzPts val="4800"/>
            </a:pPr>
            <a:r>
              <a:rPr lang="en-US" sz="1500" dirty="0">
                <a:latin typeface="+mj-lt"/>
              </a:rPr>
              <a:t>8. Una </a:t>
            </a:r>
            <a:r>
              <a:rPr lang="en-US" sz="1500" dirty="0" err="1">
                <a:latin typeface="+mj-lt"/>
              </a:rPr>
              <a:t>explicación</a:t>
            </a:r>
            <a:r>
              <a:rPr lang="en-US" sz="1500" dirty="0">
                <a:latin typeface="+mj-lt"/>
              </a:rPr>
              <a:t> del </a:t>
            </a:r>
            <a:r>
              <a:rPr lang="en-US" sz="1500" dirty="0" err="1">
                <a:latin typeface="+mj-lt"/>
              </a:rPr>
              <a:t>fundamento</a:t>
            </a:r>
            <a:r>
              <a:rPr lang="en-US" sz="1500" dirty="0">
                <a:latin typeface="+mj-lt"/>
              </a:rPr>
              <a:t> para la </a:t>
            </a:r>
            <a:r>
              <a:rPr lang="en-US" sz="1500" dirty="0" err="1">
                <a:latin typeface="+mj-lt"/>
              </a:rPr>
              <a:t>selección</a:t>
            </a:r>
            <a:r>
              <a:rPr lang="en-US" sz="1500" dirty="0">
                <a:latin typeface="+mj-lt"/>
              </a:rPr>
              <a:t> del PPE; </a:t>
            </a:r>
          </a:p>
          <a:p>
            <a:pPr lvl="0">
              <a:buSzPts val="4800"/>
            </a:pPr>
            <a:r>
              <a:rPr lang="en-US" sz="1500" dirty="0">
                <a:latin typeface="+mj-lt"/>
              </a:rPr>
              <a:t>9. </a:t>
            </a:r>
            <a:r>
              <a:rPr lang="en-US" sz="1500" dirty="0" err="1">
                <a:latin typeface="+mj-lt"/>
              </a:rPr>
              <a:t>Información</a:t>
            </a:r>
            <a:r>
              <a:rPr lang="en-US" sz="1500" dirty="0">
                <a:latin typeface="+mj-lt"/>
              </a:rPr>
              <a:t> </a:t>
            </a:r>
            <a:r>
              <a:rPr lang="en-US" sz="1500" dirty="0" err="1">
                <a:latin typeface="+mj-lt"/>
              </a:rPr>
              <a:t>acerca</a:t>
            </a:r>
            <a:r>
              <a:rPr lang="en-US" sz="1500" dirty="0">
                <a:latin typeface="+mj-lt"/>
              </a:rPr>
              <a:t> de la </a:t>
            </a:r>
            <a:r>
              <a:rPr lang="en-US" sz="1500" dirty="0" err="1">
                <a:latin typeface="+mj-lt"/>
              </a:rPr>
              <a:t>vacuna</a:t>
            </a:r>
            <a:r>
              <a:rPr lang="en-US" sz="1500" dirty="0">
                <a:latin typeface="+mj-lt"/>
              </a:rPr>
              <a:t> contra la hepatitis B, </a:t>
            </a:r>
            <a:r>
              <a:rPr lang="en-US" sz="1500" dirty="0" err="1">
                <a:latin typeface="+mj-lt"/>
              </a:rPr>
              <a:t>incluida</a:t>
            </a:r>
            <a:r>
              <a:rPr lang="en-US" sz="1500" dirty="0">
                <a:latin typeface="+mj-lt"/>
              </a:rPr>
              <a:t> la </a:t>
            </a:r>
            <a:r>
              <a:rPr lang="en-US" sz="1500" dirty="0" err="1">
                <a:latin typeface="+mj-lt"/>
              </a:rPr>
              <a:t>información</a:t>
            </a:r>
            <a:r>
              <a:rPr lang="en-US" sz="1500" dirty="0">
                <a:latin typeface="+mj-lt"/>
              </a:rPr>
              <a:t> </a:t>
            </a:r>
            <a:r>
              <a:rPr lang="en-US" sz="1500" dirty="0" err="1">
                <a:latin typeface="+mj-lt"/>
              </a:rPr>
              <a:t>referida</a:t>
            </a:r>
            <a:r>
              <a:rPr lang="en-US" sz="1500" dirty="0">
                <a:latin typeface="+mj-lt"/>
              </a:rPr>
              <a:t> a </a:t>
            </a:r>
            <a:r>
              <a:rPr lang="en-US" sz="1500" dirty="0" err="1">
                <a:latin typeface="+mj-lt"/>
              </a:rPr>
              <a:t>su</a:t>
            </a:r>
            <a:r>
              <a:rPr lang="en-US" sz="1500" dirty="0">
                <a:latin typeface="+mj-lt"/>
              </a:rPr>
              <a:t> </a:t>
            </a:r>
            <a:r>
              <a:rPr lang="en-US" sz="1500" dirty="0" err="1">
                <a:latin typeface="+mj-lt"/>
              </a:rPr>
              <a:t>eficacia</a:t>
            </a:r>
            <a:r>
              <a:rPr lang="en-US" sz="1500" dirty="0">
                <a:latin typeface="+mj-lt"/>
              </a:rPr>
              <a:t>, </a:t>
            </a:r>
            <a:r>
              <a:rPr lang="en-US" sz="1500" dirty="0" err="1">
                <a:latin typeface="+mj-lt"/>
              </a:rPr>
              <a:t>seguridad</a:t>
            </a:r>
            <a:r>
              <a:rPr lang="en-US" sz="1500" dirty="0">
                <a:latin typeface="+mj-lt"/>
              </a:rPr>
              <a:t>, </a:t>
            </a:r>
            <a:r>
              <a:rPr lang="en-US" sz="1500" dirty="0" err="1">
                <a:latin typeface="+mj-lt"/>
              </a:rPr>
              <a:t>método</a:t>
            </a:r>
            <a:r>
              <a:rPr lang="en-US" sz="1500" dirty="0">
                <a:latin typeface="+mj-lt"/>
              </a:rPr>
              <a:t> de </a:t>
            </a:r>
            <a:r>
              <a:rPr lang="en-US" sz="1500" dirty="0" err="1">
                <a:latin typeface="+mj-lt"/>
              </a:rPr>
              <a:t>administración</a:t>
            </a:r>
            <a:r>
              <a:rPr lang="en-US" sz="1500" dirty="0">
                <a:latin typeface="+mj-lt"/>
              </a:rPr>
              <a:t>, </a:t>
            </a:r>
            <a:r>
              <a:rPr lang="en-US" sz="1500" dirty="0" err="1">
                <a:latin typeface="+mj-lt"/>
              </a:rPr>
              <a:t>beneficios</a:t>
            </a:r>
            <a:r>
              <a:rPr lang="en-US" sz="1500" dirty="0">
                <a:latin typeface="+mj-lt"/>
              </a:rPr>
              <a:t> y el </a:t>
            </a:r>
            <a:r>
              <a:rPr lang="en-US" sz="1500" dirty="0" err="1">
                <a:latin typeface="+mj-lt"/>
              </a:rPr>
              <a:t>hecho</a:t>
            </a:r>
            <a:r>
              <a:rPr lang="en-US" sz="1500" dirty="0">
                <a:latin typeface="+mj-lt"/>
              </a:rPr>
              <a:t> de que se </a:t>
            </a:r>
            <a:r>
              <a:rPr lang="en-US" sz="1500" dirty="0" err="1">
                <a:latin typeface="+mj-lt"/>
              </a:rPr>
              <a:t>ofrecerá</a:t>
            </a:r>
            <a:r>
              <a:rPr lang="en-US" sz="1500" dirty="0">
                <a:latin typeface="+mj-lt"/>
              </a:rPr>
              <a:t> de </a:t>
            </a:r>
            <a:r>
              <a:rPr lang="en-US" sz="1500" dirty="0" err="1">
                <a:latin typeface="+mj-lt"/>
              </a:rPr>
              <a:t>manera</a:t>
            </a:r>
            <a:r>
              <a:rPr lang="en-US" sz="1500" dirty="0">
                <a:latin typeface="+mj-lt"/>
              </a:rPr>
              <a:t> </a:t>
            </a:r>
            <a:r>
              <a:rPr lang="en-US" sz="1500" dirty="0" err="1">
                <a:latin typeface="+mj-lt"/>
              </a:rPr>
              <a:t>gratuita</a:t>
            </a:r>
            <a:r>
              <a:rPr lang="en-US" sz="1500" dirty="0">
                <a:latin typeface="+mj-lt"/>
              </a:rPr>
              <a:t>; </a:t>
            </a:r>
          </a:p>
          <a:p>
            <a:pPr lvl="0">
              <a:buSzPts val="4800"/>
            </a:pPr>
            <a:r>
              <a:rPr lang="en-US" sz="1500" dirty="0">
                <a:latin typeface="+mj-lt"/>
              </a:rPr>
              <a:t>10. </a:t>
            </a:r>
            <a:r>
              <a:rPr lang="en-US" sz="1500" dirty="0" err="1">
                <a:latin typeface="+mj-lt"/>
              </a:rPr>
              <a:t>Información</a:t>
            </a:r>
            <a:r>
              <a:rPr lang="en-US" sz="1500" dirty="0">
                <a:latin typeface="+mj-lt"/>
              </a:rPr>
              <a:t> </a:t>
            </a:r>
            <a:r>
              <a:rPr lang="en-US" sz="1500" dirty="0" err="1">
                <a:latin typeface="+mj-lt"/>
              </a:rPr>
              <a:t>acerca</a:t>
            </a:r>
            <a:r>
              <a:rPr lang="en-US" sz="1500" dirty="0">
                <a:latin typeface="+mj-lt"/>
              </a:rPr>
              <a:t> de las </a:t>
            </a:r>
            <a:r>
              <a:rPr lang="en-US" sz="1500" dirty="0" err="1">
                <a:latin typeface="+mj-lt"/>
              </a:rPr>
              <a:t>acciones</a:t>
            </a:r>
            <a:r>
              <a:rPr lang="en-US" sz="1500" dirty="0">
                <a:latin typeface="+mj-lt"/>
              </a:rPr>
              <a:t> </a:t>
            </a:r>
            <a:r>
              <a:rPr lang="en-US" sz="1500" dirty="0" err="1">
                <a:latin typeface="+mj-lt"/>
              </a:rPr>
              <a:t>adecuadas</a:t>
            </a:r>
            <a:r>
              <a:rPr lang="en-US" sz="1500" dirty="0">
                <a:latin typeface="+mj-lt"/>
              </a:rPr>
              <a:t> que </a:t>
            </a:r>
            <a:r>
              <a:rPr lang="en-US" sz="1500" dirty="0" err="1">
                <a:latin typeface="+mj-lt"/>
              </a:rPr>
              <a:t>deben</a:t>
            </a:r>
            <a:r>
              <a:rPr lang="en-US" sz="1500" dirty="0">
                <a:latin typeface="+mj-lt"/>
              </a:rPr>
              <a:t> </a:t>
            </a:r>
            <a:r>
              <a:rPr lang="en-US" sz="1500" dirty="0" err="1">
                <a:latin typeface="+mj-lt"/>
              </a:rPr>
              <a:t>realizarse</a:t>
            </a:r>
            <a:r>
              <a:rPr lang="en-US" sz="1500" dirty="0">
                <a:latin typeface="+mj-lt"/>
              </a:rPr>
              <a:t> y las personas con </a:t>
            </a:r>
            <a:r>
              <a:rPr lang="en-US" sz="1500" dirty="0" err="1">
                <a:latin typeface="+mj-lt"/>
              </a:rPr>
              <a:t>quienes</a:t>
            </a:r>
            <a:r>
              <a:rPr lang="en-US" sz="1500" dirty="0">
                <a:latin typeface="+mj-lt"/>
              </a:rPr>
              <a:t> se debe </a:t>
            </a:r>
            <a:r>
              <a:rPr lang="en-US" sz="1500" dirty="0" err="1">
                <a:latin typeface="+mj-lt"/>
              </a:rPr>
              <a:t>establecer</a:t>
            </a:r>
            <a:r>
              <a:rPr lang="en-US" sz="1500" dirty="0">
                <a:latin typeface="+mj-lt"/>
              </a:rPr>
              <a:t> </a:t>
            </a:r>
            <a:r>
              <a:rPr lang="en-US" sz="1500" dirty="0" err="1">
                <a:latin typeface="+mj-lt"/>
              </a:rPr>
              <a:t>contacto</a:t>
            </a:r>
            <a:r>
              <a:rPr lang="en-US" sz="1500" dirty="0">
                <a:latin typeface="+mj-lt"/>
              </a:rPr>
              <a:t> </a:t>
            </a:r>
            <a:r>
              <a:rPr lang="en-US" sz="1500" dirty="0" err="1">
                <a:latin typeface="+mj-lt"/>
              </a:rPr>
              <a:t>en</a:t>
            </a:r>
            <a:r>
              <a:rPr lang="en-US" sz="1500" dirty="0">
                <a:latin typeface="+mj-lt"/>
              </a:rPr>
              <a:t> </a:t>
            </a:r>
            <a:r>
              <a:rPr lang="en-US" sz="1500" dirty="0" err="1">
                <a:latin typeface="+mj-lt"/>
              </a:rPr>
              <a:t>casos</a:t>
            </a:r>
            <a:r>
              <a:rPr lang="en-US" sz="1500" dirty="0">
                <a:latin typeface="+mj-lt"/>
              </a:rPr>
              <a:t> de </a:t>
            </a:r>
            <a:r>
              <a:rPr lang="en-US" sz="1500" dirty="0" err="1">
                <a:latin typeface="+mj-lt"/>
              </a:rPr>
              <a:t>emergencia</a:t>
            </a:r>
            <a:r>
              <a:rPr lang="en-US" sz="1500" dirty="0">
                <a:latin typeface="+mj-lt"/>
              </a:rPr>
              <a:t> que </a:t>
            </a:r>
            <a:r>
              <a:rPr lang="en-US" sz="1500" dirty="0" err="1">
                <a:latin typeface="+mj-lt"/>
              </a:rPr>
              <a:t>involucren</a:t>
            </a:r>
            <a:r>
              <a:rPr lang="en-US" sz="1500" dirty="0">
                <a:latin typeface="+mj-lt"/>
              </a:rPr>
              <a:t> </a:t>
            </a:r>
            <a:r>
              <a:rPr lang="en-US" sz="1500" dirty="0" err="1">
                <a:latin typeface="+mj-lt"/>
              </a:rPr>
              <a:t>sangre</a:t>
            </a:r>
            <a:r>
              <a:rPr lang="en-US" sz="1500" dirty="0">
                <a:latin typeface="+mj-lt"/>
              </a:rPr>
              <a:t> u OPIM; </a:t>
            </a:r>
          </a:p>
          <a:p>
            <a:pPr lvl="0">
              <a:buSzPts val="4800"/>
            </a:pPr>
            <a:endParaRPr lang="en-US" sz="1500" dirty="0">
              <a:latin typeface="+mj-lt"/>
            </a:endParaRPr>
          </a:p>
          <a:p>
            <a:pPr lvl="0">
              <a:buSzPts val="4800"/>
            </a:pPr>
            <a:r>
              <a:rPr lang="en-US" sz="1500" dirty="0">
                <a:latin typeface="+mj-lt"/>
              </a:rPr>
              <a:t>(</a:t>
            </a:r>
            <a:r>
              <a:rPr lang="en-US" sz="1500" dirty="0" err="1">
                <a:latin typeface="+mj-lt"/>
              </a:rPr>
              <a:t>continúa</a:t>
            </a:r>
            <a:r>
              <a:rPr lang="en-US" sz="1500" dirty="0">
                <a:latin typeface="+mj-lt"/>
              </a:rPr>
              <a:t> </a:t>
            </a:r>
            <a:r>
              <a:rPr lang="en-US" sz="1500" dirty="0" err="1">
                <a:latin typeface="+mj-lt"/>
              </a:rPr>
              <a:t>en</a:t>
            </a:r>
            <a:r>
              <a:rPr lang="en-US" sz="1500" dirty="0">
                <a:latin typeface="+mj-lt"/>
              </a:rPr>
              <a:t> la </a:t>
            </a:r>
            <a:r>
              <a:rPr lang="en-US" sz="1500" dirty="0" err="1">
                <a:latin typeface="+mj-lt"/>
              </a:rPr>
              <a:t>próxima</a:t>
            </a:r>
            <a:r>
              <a:rPr lang="en-US" sz="1500" dirty="0">
                <a:latin typeface="+mj-lt"/>
              </a:rPr>
              <a:t> </a:t>
            </a:r>
            <a:r>
              <a:rPr lang="en-US" sz="1500" dirty="0" err="1">
                <a:latin typeface="+mj-lt"/>
              </a:rPr>
              <a:t>diapositiva</a:t>
            </a:r>
            <a:r>
              <a:rPr lang="en-US" sz="1500" dirty="0">
                <a:latin typeface="+mj-lt"/>
              </a:rPr>
              <a:t>)</a:t>
            </a:r>
            <a:endParaRPr sz="15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7F596267-90A1-4583-973B-A60196E34712}"/>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20940139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38800" y="332509"/>
            <a:ext cx="6350000" cy="489360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CAPACITACIÓN ACERCA DE LOS PATÓGENOS TRANSMITIDOS POR LA SANGRE</a:t>
            </a:r>
            <a:endParaRPr lang="en-US" sz="2000" dirty="0">
              <a:latin typeface="+mj-lt"/>
            </a:endParaRPr>
          </a:p>
          <a:p>
            <a:endParaRPr lang="en-US" sz="1600" dirty="0">
              <a:latin typeface="+mj-lt"/>
            </a:endParaRPr>
          </a:p>
          <a:p>
            <a:r>
              <a:rPr lang="en-US" sz="1600" dirty="0">
                <a:latin typeface="+mj-lt"/>
              </a:rPr>
              <a:t>La </a:t>
            </a:r>
            <a:r>
              <a:rPr lang="en-US" sz="1600" dirty="0" err="1">
                <a:latin typeface="+mj-lt"/>
              </a:rPr>
              <a:t>norma</a:t>
            </a:r>
            <a:r>
              <a:rPr lang="en-US" sz="1600" dirty="0">
                <a:latin typeface="+mj-lt"/>
              </a:rPr>
              <a:t> </a:t>
            </a:r>
            <a:r>
              <a:rPr lang="en-US" sz="1600" dirty="0" err="1">
                <a:latin typeface="+mj-lt"/>
              </a:rPr>
              <a:t>contiene</a:t>
            </a:r>
            <a:r>
              <a:rPr lang="en-US" sz="1600" dirty="0">
                <a:latin typeface="+mj-lt"/>
              </a:rPr>
              <a:t> una </a:t>
            </a:r>
            <a:r>
              <a:rPr lang="en-US" sz="1600" dirty="0" err="1">
                <a:latin typeface="+mj-lt"/>
              </a:rPr>
              <a:t>lista</a:t>
            </a:r>
            <a:r>
              <a:rPr lang="en-US" sz="1600" dirty="0">
                <a:latin typeface="+mj-lt"/>
              </a:rPr>
              <a:t> de 14 </a:t>
            </a:r>
            <a:r>
              <a:rPr lang="en-US" sz="1600" dirty="0" err="1">
                <a:latin typeface="+mj-lt"/>
              </a:rPr>
              <a:t>elementos</a:t>
            </a:r>
            <a:r>
              <a:rPr lang="en-US" sz="1600" dirty="0">
                <a:latin typeface="+mj-lt"/>
              </a:rPr>
              <a:t> que debe </a:t>
            </a:r>
            <a:r>
              <a:rPr lang="en-US" sz="1600" dirty="0" err="1">
                <a:latin typeface="+mj-lt"/>
              </a:rPr>
              <a:t>incluir</a:t>
            </a:r>
            <a:r>
              <a:rPr lang="en-US" sz="1600" dirty="0">
                <a:latin typeface="+mj-lt"/>
              </a:rPr>
              <a:t>, </a:t>
            </a:r>
            <a:r>
              <a:rPr lang="en-US" sz="1600" dirty="0" err="1">
                <a:latin typeface="+mj-lt"/>
              </a:rPr>
              <a:t>como</a:t>
            </a:r>
            <a:r>
              <a:rPr lang="en-US" sz="1600" dirty="0">
                <a:latin typeface="+mj-lt"/>
              </a:rPr>
              <a:t> </a:t>
            </a:r>
            <a:r>
              <a:rPr lang="en-US" sz="1600" dirty="0" err="1">
                <a:latin typeface="+mj-lt"/>
              </a:rPr>
              <a:t>mínimo</a:t>
            </a:r>
            <a:r>
              <a:rPr lang="en-US" sz="1600" dirty="0">
                <a:latin typeface="+mj-lt"/>
              </a:rPr>
              <a:t>, </a:t>
            </a:r>
            <a:r>
              <a:rPr lang="en-US" sz="1600" dirty="0" err="1">
                <a:latin typeface="+mj-lt"/>
              </a:rPr>
              <a:t>su</a:t>
            </a:r>
            <a:r>
              <a:rPr lang="en-US" sz="1600" dirty="0">
                <a:latin typeface="+mj-lt"/>
              </a:rPr>
              <a:t> </a:t>
            </a:r>
            <a:r>
              <a:rPr lang="en-US" sz="1600" dirty="0" err="1">
                <a:latin typeface="+mj-lt"/>
              </a:rPr>
              <a:t>capacitación</a:t>
            </a:r>
            <a:r>
              <a:rPr lang="en-US" sz="1600" dirty="0">
                <a:latin typeface="+mj-lt"/>
              </a:rPr>
              <a:t>:</a:t>
            </a:r>
          </a:p>
          <a:p>
            <a:endParaRPr lang="en-US" sz="1600" dirty="0">
              <a:latin typeface="+mj-lt"/>
            </a:endParaRPr>
          </a:p>
          <a:p>
            <a:r>
              <a:rPr lang="en-US" sz="1600" dirty="0">
                <a:latin typeface="+mj-lt"/>
              </a:rPr>
              <a:t>11. Una </a:t>
            </a:r>
            <a:r>
              <a:rPr lang="en-US" sz="1600" dirty="0" err="1">
                <a:latin typeface="+mj-lt"/>
              </a:rPr>
              <a:t>explicación</a:t>
            </a:r>
            <a:r>
              <a:rPr lang="en-US" sz="1600" dirty="0">
                <a:latin typeface="+mj-lt"/>
              </a:rPr>
              <a:t> del </a:t>
            </a:r>
            <a:r>
              <a:rPr lang="en-US" sz="1600" dirty="0" err="1">
                <a:latin typeface="+mj-lt"/>
              </a:rPr>
              <a:t>procedimiento</a:t>
            </a:r>
            <a:r>
              <a:rPr lang="en-US" sz="1600" dirty="0">
                <a:latin typeface="+mj-lt"/>
              </a:rPr>
              <a:t> que se debe </a:t>
            </a:r>
            <a:r>
              <a:rPr lang="en-US" sz="1600" dirty="0" err="1">
                <a:latin typeface="+mj-lt"/>
              </a:rPr>
              <a:t>realizar</a:t>
            </a:r>
            <a:r>
              <a:rPr lang="en-US" sz="1600" dirty="0">
                <a:latin typeface="+mj-lt"/>
              </a:rPr>
              <a:t> </a:t>
            </a:r>
            <a:r>
              <a:rPr lang="en-US" sz="1600" dirty="0" err="1">
                <a:latin typeface="+mj-lt"/>
              </a:rPr>
              <a:t>si</a:t>
            </a:r>
            <a:r>
              <a:rPr lang="en-US" sz="1600" dirty="0">
                <a:latin typeface="+mj-lt"/>
              </a:rPr>
              <a:t> </a:t>
            </a:r>
            <a:r>
              <a:rPr lang="en-US" sz="1600" dirty="0" err="1">
                <a:latin typeface="+mj-lt"/>
              </a:rPr>
              <a:t>ocurre</a:t>
            </a:r>
            <a:r>
              <a:rPr lang="en-US" sz="1600" dirty="0">
                <a:latin typeface="+mj-lt"/>
              </a:rPr>
              <a:t> un </a:t>
            </a:r>
            <a:r>
              <a:rPr lang="en-US" sz="1600" dirty="0" err="1">
                <a:latin typeface="+mj-lt"/>
              </a:rPr>
              <a:t>incidente</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incluido</a:t>
            </a:r>
            <a:r>
              <a:rPr lang="en-US" sz="1600" dirty="0">
                <a:latin typeface="+mj-lt"/>
              </a:rPr>
              <a:t> el </a:t>
            </a:r>
            <a:r>
              <a:rPr lang="en-US" sz="1600" dirty="0" err="1">
                <a:latin typeface="+mj-lt"/>
              </a:rPr>
              <a:t>método</a:t>
            </a:r>
            <a:r>
              <a:rPr lang="en-US" sz="1600" dirty="0">
                <a:latin typeface="+mj-lt"/>
              </a:rPr>
              <a:t> para </a:t>
            </a:r>
            <a:r>
              <a:rPr lang="en-US" sz="1600" dirty="0" err="1">
                <a:latin typeface="+mj-lt"/>
              </a:rPr>
              <a:t>informar</a:t>
            </a:r>
            <a:r>
              <a:rPr lang="en-US" sz="1600" dirty="0">
                <a:latin typeface="+mj-lt"/>
              </a:rPr>
              <a:t> el </a:t>
            </a:r>
            <a:r>
              <a:rPr lang="en-US" sz="1600" dirty="0" err="1">
                <a:latin typeface="+mj-lt"/>
              </a:rPr>
              <a:t>incidente</a:t>
            </a:r>
            <a:r>
              <a:rPr lang="en-US" sz="1600" dirty="0">
                <a:latin typeface="+mj-lt"/>
              </a:rPr>
              <a:t> y el </a:t>
            </a:r>
            <a:r>
              <a:rPr lang="en-US" sz="1600" dirty="0" err="1">
                <a:latin typeface="+mj-lt"/>
              </a:rPr>
              <a:t>seguimiento</a:t>
            </a:r>
            <a:r>
              <a:rPr lang="en-US" sz="1600" dirty="0">
                <a:latin typeface="+mj-lt"/>
              </a:rPr>
              <a:t> </a:t>
            </a:r>
            <a:r>
              <a:rPr lang="en-US" sz="1600" dirty="0" err="1">
                <a:latin typeface="+mj-lt"/>
              </a:rPr>
              <a:t>médico</a:t>
            </a:r>
            <a:r>
              <a:rPr lang="en-US" sz="1600" dirty="0">
                <a:latin typeface="+mj-lt"/>
              </a:rPr>
              <a:t> que se </a:t>
            </a:r>
            <a:r>
              <a:rPr lang="en-US" sz="1600" dirty="0" err="1">
                <a:latin typeface="+mj-lt"/>
              </a:rPr>
              <a:t>pondrá</a:t>
            </a:r>
            <a:r>
              <a:rPr lang="en-US" sz="1600" dirty="0">
                <a:latin typeface="+mj-lt"/>
              </a:rPr>
              <a:t> a </a:t>
            </a:r>
            <a:r>
              <a:rPr lang="en-US" sz="1600" dirty="0" err="1">
                <a:latin typeface="+mj-lt"/>
              </a:rPr>
              <a:t>disposición</a:t>
            </a:r>
            <a:r>
              <a:rPr lang="en-US" sz="1600" dirty="0">
                <a:latin typeface="+mj-lt"/>
              </a:rPr>
              <a:t>; </a:t>
            </a:r>
          </a:p>
          <a:p>
            <a:endParaRPr lang="en-US" sz="1600" dirty="0">
              <a:latin typeface="+mj-lt"/>
            </a:endParaRPr>
          </a:p>
          <a:p>
            <a:r>
              <a:rPr lang="en-US" sz="1600" dirty="0">
                <a:latin typeface="+mj-lt"/>
              </a:rPr>
              <a:t>12.  </a:t>
            </a:r>
            <a:r>
              <a:rPr lang="en-US" sz="1600" dirty="0" err="1">
                <a:latin typeface="+mj-lt"/>
              </a:rPr>
              <a:t>Información</a:t>
            </a:r>
            <a:r>
              <a:rPr lang="en-US" sz="1600" dirty="0">
                <a:latin typeface="+mj-lt"/>
              </a:rPr>
              <a:t> </a:t>
            </a:r>
            <a:r>
              <a:rPr lang="en-US" sz="1600" dirty="0" err="1">
                <a:latin typeface="+mj-lt"/>
              </a:rPr>
              <a:t>acerca</a:t>
            </a:r>
            <a:r>
              <a:rPr lang="en-US" sz="1600" dirty="0">
                <a:latin typeface="+mj-lt"/>
              </a:rPr>
              <a:t> de la </a:t>
            </a:r>
            <a:r>
              <a:rPr lang="en-US" sz="1600" dirty="0" err="1">
                <a:latin typeface="+mj-lt"/>
              </a:rPr>
              <a:t>evaluación</a:t>
            </a:r>
            <a:r>
              <a:rPr lang="en-US" sz="1600" dirty="0">
                <a:latin typeface="+mj-lt"/>
              </a:rPr>
              <a:t> y el </a:t>
            </a:r>
            <a:r>
              <a:rPr lang="en-US" sz="1600" dirty="0" err="1">
                <a:latin typeface="+mj-lt"/>
              </a:rPr>
              <a:t>seguimiento</a:t>
            </a:r>
            <a:r>
              <a:rPr lang="en-US" sz="1600" dirty="0">
                <a:latin typeface="+mj-lt"/>
              </a:rPr>
              <a:t> </a:t>
            </a:r>
            <a:r>
              <a:rPr lang="en-US" sz="1600" dirty="0" err="1">
                <a:latin typeface="+mj-lt"/>
              </a:rPr>
              <a:t>posteriores</a:t>
            </a:r>
            <a:r>
              <a:rPr lang="en-US" sz="1600" dirty="0">
                <a:latin typeface="+mj-lt"/>
              </a:rPr>
              <a:t> a la </a:t>
            </a:r>
            <a:r>
              <a:rPr lang="en-US" sz="1600" dirty="0" err="1">
                <a:latin typeface="+mj-lt"/>
              </a:rPr>
              <a:t>exposición</a:t>
            </a:r>
            <a:r>
              <a:rPr lang="en-US" sz="1600" dirty="0">
                <a:latin typeface="+mj-lt"/>
              </a:rPr>
              <a:t> que debe </a:t>
            </a:r>
            <a:r>
              <a:rPr lang="en-US" sz="1600" dirty="0" err="1">
                <a:latin typeface="+mj-lt"/>
              </a:rPr>
              <a:t>suministrarle</a:t>
            </a:r>
            <a:r>
              <a:rPr lang="en-US" sz="1600" dirty="0">
                <a:latin typeface="+mj-lt"/>
              </a:rPr>
              <a:t> el </a:t>
            </a:r>
            <a:r>
              <a:rPr lang="en-US" sz="1600" dirty="0" err="1">
                <a:latin typeface="+mj-lt"/>
              </a:rPr>
              <a:t>empleador</a:t>
            </a:r>
            <a:r>
              <a:rPr lang="en-US" sz="1600" dirty="0">
                <a:latin typeface="+mj-lt"/>
              </a:rPr>
              <a:t> al </a:t>
            </a:r>
            <a:r>
              <a:rPr lang="en-US" sz="1600" dirty="0" err="1">
                <a:latin typeface="+mj-lt"/>
              </a:rPr>
              <a:t>empleado</a:t>
            </a:r>
            <a:r>
              <a:rPr lang="en-US" sz="1600" dirty="0">
                <a:latin typeface="+mj-lt"/>
              </a:rPr>
              <a:t> </a:t>
            </a:r>
            <a:r>
              <a:rPr lang="en-US" sz="1600" dirty="0" err="1">
                <a:latin typeface="+mj-lt"/>
              </a:rPr>
              <a:t>después</a:t>
            </a:r>
            <a:r>
              <a:rPr lang="en-US" sz="1600" dirty="0">
                <a:latin typeface="+mj-lt"/>
              </a:rPr>
              <a:t> de un </a:t>
            </a:r>
            <a:r>
              <a:rPr lang="en-US" sz="1600" dirty="0" err="1">
                <a:latin typeface="+mj-lt"/>
              </a:rPr>
              <a:t>incidente</a:t>
            </a:r>
            <a:r>
              <a:rPr lang="en-US" sz="1600" dirty="0">
                <a:latin typeface="+mj-lt"/>
              </a:rPr>
              <a:t> de </a:t>
            </a:r>
            <a:r>
              <a:rPr lang="en-US" sz="1600" dirty="0" err="1">
                <a:latin typeface="+mj-lt"/>
              </a:rPr>
              <a:t>exposición</a:t>
            </a:r>
            <a:r>
              <a:rPr lang="en-US" sz="1600" dirty="0">
                <a:latin typeface="+mj-lt"/>
              </a:rPr>
              <a:t>;</a:t>
            </a:r>
          </a:p>
          <a:p>
            <a:endParaRPr lang="en-US" sz="1600" dirty="0">
              <a:latin typeface="+mj-lt"/>
            </a:endParaRPr>
          </a:p>
          <a:p>
            <a:r>
              <a:rPr lang="en-US" sz="1600" dirty="0">
                <a:latin typeface="+mj-lt"/>
              </a:rPr>
              <a:t>13. Una </a:t>
            </a:r>
            <a:r>
              <a:rPr lang="en-US" sz="1600" dirty="0" err="1">
                <a:latin typeface="+mj-lt"/>
              </a:rPr>
              <a:t>explicación</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signos</a:t>
            </a:r>
            <a:r>
              <a:rPr lang="en-US" sz="1600" dirty="0">
                <a:latin typeface="+mj-lt"/>
              </a:rPr>
              <a:t> y las </a:t>
            </a:r>
            <a:r>
              <a:rPr lang="en-US" sz="1600" dirty="0" err="1">
                <a:latin typeface="+mj-lt"/>
              </a:rPr>
              <a:t>etiquetas</a:t>
            </a:r>
            <a:r>
              <a:rPr lang="en-US" sz="1600" dirty="0">
                <a:latin typeface="+mj-lt"/>
              </a:rPr>
              <a:t> o la </a:t>
            </a:r>
            <a:r>
              <a:rPr lang="en-US" sz="1600" dirty="0" err="1">
                <a:latin typeface="+mj-lt"/>
              </a:rPr>
              <a:t>codificación</a:t>
            </a:r>
            <a:r>
              <a:rPr lang="en-US" sz="1600" dirty="0">
                <a:latin typeface="+mj-lt"/>
              </a:rPr>
              <a:t> por </a:t>
            </a:r>
            <a:r>
              <a:rPr lang="en-US" sz="1600" dirty="0" err="1">
                <a:latin typeface="+mj-lt"/>
              </a:rPr>
              <a:t>colores</a:t>
            </a:r>
            <a:r>
              <a:rPr lang="en-US" sz="1600" dirty="0">
                <a:latin typeface="+mj-lt"/>
              </a:rPr>
              <a:t> que </a:t>
            </a:r>
            <a:r>
              <a:rPr lang="en-US" sz="1600" dirty="0" err="1">
                <a:latin typeface="+mj-lt"/>
              </a:rPr>
              <a:t>exige</a:t>
            </a:r>
            <a:r>
              <a:rPr lang="en-US" sz="1600" dirty="0">
                <a:latin typeface="+mj-lt"/>
              </a:rPr>
              <a:t> el </a:t>
            </a:r>
            <a:r>
              <a:rPr lang="en-US" sz="1600" dirty="0" err="1">
                <a:latin typeface="+mj-lt"/>
              </a:rPr>
              <a:t>párrafo</a:t>
            </a:r>
            <a:r>
              <a:rPr lang="en-US" sz="1600" dirty="0">
                <a:latin typeface="+mj-lt"/>
              </a:rPr>
              <a:t> (g)(1); y </a:t>
            </a:r>
          </a:p>
          <a:p>
            <a:endParaRPr lang="en-US" sz="1600" dirty="0">
              <a:latin typeface="+mj-lt"/>
            </a:endParaRPr>
          </a:p>
          <a:p>
            <a:r>
              <a:rPr lang="en-US" sz="1600" dirty="0">
                <a:latin typeface="+mj-lt"/>
              </a:rPr>
              <a:t>14. Una </a:t>
            </a:r>
            <a:r>
              <a:rPr lang="en-US" sz="1600" dirty="0" err="1">
                <a:latin typeface="+mj-lt"/>
              </a:rPr>
              <a:t>oportunidad</a:t>
            </a:r>
            <a:r>
              <a:rPr lang="en-US" sz="1600" dirty="0">
                <a:latin typeface="+mj-lt"/>
              </a:rPr>
              <a:t> de acceder a </a:t>
            </a:r>
            <a:r>
              <a:rPr lang="en-US" sz="1600" dirty="0" err="1">
                <a:latin typeface="+mj-lt"/>
              </a:rPr>
              <a:t>preguntas</a:t>
            </a:r>
            <a:r>
              <a:rPr lang="en-US" sz="1600" dirty="0">
                <a:latin typeface="+mj-lt"/>
              </a:rPr>
              <a:t> y </a:t>
            </a:r>
            <a:r>
              <a:rPr lang="en-US" sz="1600" dirty="0" err="1">
                <a:latin typeface="+mj-lt"/>
              </a:rPr>
              <a:t>respuestas</a:t>
            </a:r>
            <a:r>
              <a:rPr lang="en-US" sz="1600" dirty="0">
                <a:latin typeface="+mj-lt"/>
              </a:rPr>
              <a:t> </a:t>
            </a:r>
            <a:r>
              <a:rPr lang="en-US" sz="1600" dirty="0" err="1">
                <a:latin typeface="+mj-lt"/>
              </a:rPr>
              <a:t>interactivas</a:t>
            </a:r>
            <a:r>
              <a:rPr lang="en-US" sz="1600" dirty="0">
                <a:latin typeface="+mj-lt"/>
              </a:rPr>
              <a:t> con la persona que </a:t>
            </a:r>
            <a:r>
              <a:rPr lang="en-US" sz="1600" dirty="0" err="1">
                <a:latin typeface="+mj-lt"/>
              </a:rPr>
              <a:t>realiza</a:t>
            </a:r>
            <a:r>
              <a:rPr lang="en-US" sz="1600" dirty="0">
                <a:latin typeface="+mj-lt"/>
              </a:rPr>
              <a:t> la </a:t>
            </a:r>
            <a:r>
              <a:rPr lang="en-US" sz="1600" dirty="0" err="1">
                <a:latin typeface="+mj-lt"/>
              </a:rPr>
              <a:t>sesión</a:t>
            </a:r>
            <a:r>
              <a:rPr lang="en-US" sz="1600" dirty="0">
                <a:latin typeface="+mj-lt"/>
              </a:rPr>
              <a:t> de </a:t>
            </a:r>
            <a:r>
              <a:rPr lang="en-US" sz="1600" dirty="0" err="1">
                <a:latin typeface="+mj-lt"/>
              </a:rPr>
              <a:t>capacitación</a:t>
            </a:r>
            <a:r>
              <a:rPr lang="en-US" sz="1600" dirty="0">
                <a:latin typeface="+mj-lt"/>
              </a:rPr>
              <a:t>.</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E8D495B2-0434-4214-9FA2-04C141177C3A}"/>
              </a:ext>
            </a:extLst>
          </p:cNvPr>
          <p:cNvPicPr>
            <a:picLocks noChangeAspect="1"/>
          </p:cNvPicPr>
          <p:nvPr/>
        </p:nvPicPr>
        <p:blipFill>
          <a:blip r:embed="rId4"/>
          <a:srcRect/>
          <a:stretch/>
        </p:blipFill>
        <p:spPr>
          <a:xfrm>
            <a:off x="0" y="0"/>
            <a:ext cx="5482162" cy="5888805"/>
          </a:xfrm>
          <a:prstGeom prst="rect">
            <a:avLst/>
          </a:prstGeom>
        </p:spPr>
      </p:pic>
    </p:spTree>
    <p:extLst>
      <p:ext uri="{BB962C8B-B14F-4D97-AF65-F5344CB8AC3E}">
        <p14:creationId xmlns:p14="http://schemas.microsoft.com/office/powerpoint/2010/main" val="30755882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89600" y="332509"/>
            <a:ext cx="6299770" cy="5324494"/>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MANTENIMIENTO DE REGISTROS: CAPACITACIÓN</a:t>
            </a:r>
            <a:endParaRPr sz="2000" b="0" i="0" u="none" strike="noStrike" cap="none" dirty="0">
              <a:solidFill>
                <a:schemeClr val="dk1"/>
              </a:solidFill>
              <a:latin typeface="+mj-lt"/>
              <a:ea typeface="Calibri"/>
              <a:cs typeface="Calibri"/>
              <a:sym typeface="Calibri"/>
            </a:endParaRPr>
          </a:p>
          <a:p>
            <a:endParaRPr lang="en-US" sz="1600" dirty="0">
              <a:latin typeface="+mj-lt"/>
              <a:hlinkClick r:id="rId3"/>
            </a:endParaRPr>
          </a:p>
          <a:p>
            <a:r>
              <a:rPr lang="en-US" sz="1600" dirty="0">
                <a:latin typeface="+mj-lt"/>
                <a:hlinkClick r:id="rId4"/>
              </a:rPr>
              <a:t>El </a:t>
            </a:r>
            <a:r>
              <a:rPr lang="en-US" sz="1600" dirty="0" err="1">
                <a:latin typeface="+mj-lt"/>
                <a:hlinkClick r:id="rId4"/>
              </a:rPr>
              <a:t>párrafo</a:t>
            </a:r>
            <a:r>
              <a:rPr lang="en-US" sz="1600" dirty="0">
                <a:latin typeface="+mj-lt"/>
                <a:hlinkClick r:id="rId4"/>
              </a:rPr>
              <a:t> (h)(2)</a:t>
            </a:r>
            <a:r>
              <a:rPr lang="en-US" sz="1600" baseline="30000" dirty="0">
                <a:hlinkClick r:id="rId4"/>
              </a:rPr>
              <a:t> </a:t>
            </a:r>
            <a:r>
              <a:rPr lang="en-US" sz="1600" baseline="30000" dirty="0"/>
              <a:t>(1)</a:t>
            </a:r>
            <a:r>
              <a:rPr lang="en-US" sz="1600" dirty="0">
                <a:latin typeface="+mj-lt"/>
              </a:rPr>
              <a:t> de la </a:t>
            </a:r>
            <a:r>
              <a:rPr lang="en-US" sz="1600" dirty="0" err="1">
                <a:latin typeface="+mj-lt"/>
              </a:rPr>
              <a:t>norma</a:t>
            </a:r>
            <a:r>
              <a:rPr lang="en-US" sz="1600" dirty="0">
                <a:latin typeface="+mj-lt"/>
              </a:rPr>
              <a:t> </a:t>
            </a:r>
            <a:r>
              <a:rPr lang="en-US" sz="1600" dirty="0" err="1">
                <a:latin typeface="+mj-lt"/>
              </a:rPr>
              <a:t>exige</a:t>
            </a:r>
            <a:r>
              <a:rPr lang="en-US" sz="1600" dirty="0">
                <a:latin typeface="+mj-lt"/>
              </a:rPr>
              <a:t> que se </a:t>
            </a:r>
            <a:r>
              <a:rPr lang="en-US" sz="1600" dirty="0" err="1">
                <a:latin typeface="+mj-lt"/>
              </a:rPr>
              <a:t>mantenga</a:t>
            </a:r>
            <a:r>
              <a:rPr lang="en-US" sz="1600" dirty="0">
                <a:latin typeface="+mj-lt"/>
              </a:rPr>
              <a:t> un </a:t>
            </a:r>
            <a:r>
              <a:rPr lang="en-US" sz="1600" dirty="0" err="1">
                <a:latin typeface="+mj-lt"/>
              </a:rPr>
              <a:t>registro</a:t>
            </a:r>
            <a:r>
              <a:rPr lang="en-US" sz="1600" dirty="0">
                <a:latin typeface="+mj-lt"/>
              </a:rPr>
              <a:t> </a:t>
            </a:r>
            <a:r>
              <a:rPr lang="en-US" sz="1600" dirty="0" err="1">
                <a:latin typeface="+mj-lt"/>
              </a:rPr>
              <a:t>preciso</a:t>
            </a:r>
            <a:r>
              <a:rPr lang="en-US" sz="1600" dirty="0">
                <a:latin typeface="+mj-lt"/>
              </a:rPr>
              <a:t> de las </a:t>
            </a:r>
            <a:r>
              <a:rPr lang="en-US" sz="1600" dirty="0" err="1">
                <a:latin typeface="+mj-lt"/>
              </a:rPr>
              <a:t>sesiones</a:t>
            </a:r>
            <a:r>
              <a:rPr lang="en-US" sz="1600" dirty="0">
                <a:latin typeface="+mj-lt"/>
              </a:rPr>
              <a:t> de </a:t>
            </a:r>
            <a:r>
              <a:rPr lang="en-US" sz="1600" dirty="0" err="1">
                <a:latin typeface="+mj-lt"/>
              </a:rPr>
              <a:t>capacitación</a:t>
            </a:r>
            <a:r>
              <a:rPr lang="en-US" sz="1600" dirty="0">
                <a:latin typeface="+mj-lt"/>
              </a:rPr>
              <a:t>, </a:t>
            </a:r>
            <a:r>
              <a:rPr lang="en-US" sz="1600" dirty="0" err="1">
                <a:latin typeface="+mj-lt"/>
              </a:rPr>
              <a:t>incluidos</a:t>
            </a:r>
            <a:r>
              <a:rPr lang="en-US" sz="1600" dirty="0">
                <a:latin typeface="+mj-lt"/>
              </a:rPr>
              <a:t> los cargos de los </a:t>
            </a:r>
            <a:r>
              <a:rPr lang="en-US" sz="1600" dirty="0" err="1">
                <a:latin typeface="+mj-lt"/>
              </a:rPr>
              <a:t>empleados</a:t>
            </a:r>
            <a:r>
              <a:rPr lang="en-US" sz="1600" dirty="0">
                <a:latin typeface="+mj-lt"/>
              </a:rPr>
              <a:t> que </a:t>
            </a:r>
            <a:r>
              <a:rPr lang="en-US" sz="1600" dirty="0" err="1">
                <a:latin typeface="+mj-lt"/>
              </a:rPr>
              <a:t>asistieron</a:t>
            </a:r>
            <a:r>
              <a:rPr lang="en-US" sz="1600" dirty="0">
                <a:latin typeface="+mj-lt"/>
              </a:rPr>
              <a:t>. Los </a:t>
            </a:r>
            <a:r>
              <a:rPr lang="en-US" sz="1600" dirty="0" err="1">
                <a:latin typeface="+mj-lt"/>
              </a:rPr>
              <a:t>registros</a:t>
            </a:r>
            <a:r>
              <a:rPr lang="en-US" sz="1600" dirty="0">
                <a:latin typeface="+mj-lt"/>
              </a:rPr>
              <a:t> </a:t>
            </a:r>
            <a:r>
              <a:rPr lang="en-US" sz="1600" dirty="0" err="1">
                <a:latin typeface="+mj-lt"/>
              </a:rPr>
              <a:t>resultan</a:t>
            </a:r>
            <a:r>
              <a:rPr lang="en-US" sz="1600" dirty="0">
                <a:latin typeface="+mj-lt"/>
              </a:rPr>
              <a:t> </a:t>
            </a:r>
            <a:r>
              <a:rPr lang="en-US" sz="1600" dirty="0" err="1">
                <a:latin typeface="+mj-lt"/>
              </a:rPr>
              <a:t>necesarios</a:t>
            </a:r>
            <a:r>
              <a:rPr lang="en-US" sz="1600" dirty="0">
                <a:latin typeface="+mj-lt"/>
              </a:rPr>
              <a:t> para </a:t>
            </a:r>
            <a:r>
              <a:rPr lang="en-US" sz="1600" dirty="0" err="1">
                <a:latin typeface="+mj-lt"/>
              </a:rPr>
              <a:t>ayudar</a:t>
            </a:r>
            <a:r>
              <a:rPr lang="en-US" sz="1600" dirty="0">
                <a:latin typeface="+mj-lt"/>
              </a:rPr>
              <a:t> al </a:t>
            </a:r>
            <a:r>
              <a:rPr lang="en-US" sz="1600" dirty="0" err="1">
                <a:latin typeface="+mj-lt"/>
              </a:rPr>
              <a:t>empleador</a:t>
            </a:r>
            <a:r>
              <a:rPr lang="en-US" sz="1600" dirty="0">
                <a:latin typeface="+mj-lt"/>
              </a:rPr>
              <a:t> y a </a:t>
            </a:r>
            <a:r>
              <a:rPr lang="en-US" sz="1600" dirty="0" err="1">
                <a:latin typeface="+mj-lt"/>
              </a:rPr>
              <a:t>oregon</a:t>
            </a:r>
            <a:r>
              <a:rPr lang="en-US" sz="1600" dirty="0">
                <a:latin typeface="+mj-lt"/>
              </a:rPr>
              <a:t> OSHA a </a:t>
            </a:r>
            <a:r>
              <a:rPr lang="en-US" sz="1600" dirty="0" err="1">
                <a:latin typeface="+mj-lt"/>
              </a:rPr>
              <a:t>determinar</a:t>
            </a:r>
            <a:r>
              <a:rPr lang="en-US" sz="1600" dirty="0">
                <a:latin typeface="+mj-lt"/>
              </a:rPr>
              <a:t> </a:t>
            </a:r>
            <a:r>
              <a:rPr lang="en-US" sz="1600" dirty="0" err="1">
                <a:latin typeface="+mj-lt"/>
              </a:rPr>
              <a:t>si</a:t>
            </a:r>
            <a:r>
              <a:rPr lang="en-US" sz="1600" dirty="0">
                <a:latin typeface="+mj-lt"/>
              </a:rPr>
              <a:t> el </a:t>
            </a:r>
            <a:r>
              <a:rPr lang="en-US" sz="1600" dirty="0" err="1">
                <a:latin typeface="+mj-lt"/>
              </a:rPr>
              <a:t>programa</a:t>
            </a:r>
            <a:r>
              <a:rPr lang="en-US" sz="1600" dirty="0">
                <a:latin typeface="+mj-lt"/>
              </a:rPr>
              <a:t> de </a:t>
            </a:r>
            <a:r>
              <a:rPr lang="en-US" sz="1600" dirty="0" err="1">
                <a:latin typeface="+mj-lt"/>
              </a:rPr>
              <a:t>capacitación</a:t>
            </a:r>
            <a:r>
              <a:rPr lang="en-US" sz="1600" dirty="0">
                <a:latin typeface="+mj-lt"/>
              </a:rPr>
              <a:t> </a:t>
            </a:r>
            <a:r>
              <a:rPr lang="en-US" sz="1600" dirty="0" err="1">
                <a:latin typeface="+mj-lt"/>
              </a:rPr>
              <a:t>aborda</a:t>
            </a:r>
            <a:r>
              <a:rPr lang="en-US" sz="1600" dirty="0">
                <a:latin typeface="+mj-lt"/>
              </a:rPr>
              <a:t> </a:t>
            </a:r>
            <a:r>
              <a:rPr lang="en-US" sz="1600" dirty="0" err="1">
                <a:latin typeface="+mj-lt"/>
              </a:rPr>
              <a:t>correctamente</a:t>
            </a:r>
            <a:r>
              <a:rPr lang="en-US" sz="1600" dirty="0">
                <a:latin typeface="+mj-lt"/>
              </a:rPr>
              <a:t> los </a:t>
            </a:r>
            <a:r>
              <a:rPr lang="en-US" sz="1600" dirty="0" err="1">
                <a:latin typeface="+mj-lt"/>
              </a:rPr>
              <a:t>riesgos</a:t>
            </a:r>
            <a:r>
              <a:rPr lang="en-US" sz="1600" dirty="0">
                <a:latin typeface="+mj-lt"/>
              </a:rPr>
              <a:t> que </a:t>
            </a:r>
            <a:r>
              <a:rPr lang="en-US" sz="1600" dirty="0" err="1">
                <a:latin typeface="+mj-lt"/>
              </a:rPr>
              <a:t>involucra</a:t>
            </a:r>
            <a:r>
              <a:rPr lang="en-US" sz="1600" dirty="0">
                <a:latin typeface="+mj-lt"/>
              </a:rPr>
              <a:t> </a:t>
            </a:r>
            <a:r>
              <a:rPr lang="en-US" sz="1600" dirty="0" err="1">
                <a:latin typeface="+mj-lt"/>
              </a:rPr>
              <a:t>cada</a:t>
            </a:r>
            <a:r>
              <a:rPr lang="en-US" sz="1600" dirty="0">
                <a:latin typeface="+mj-lt"/>
              </a:rPr>
              <a:t> </a:t>
            </a:r>
            <a:r>
              <a:rPr lang="en-US" sz="1600" dirty="0" err="1">
                <a:latin typeface="+mj-lt"/>
              </a:rPr>
              <a:t>trabajo</a:t>
            </a:r>
            <a:r>
              <a:rPr lang="en-US" sz="1600" dirty="0">
                <a:latin typeface="+mj-lt"/>
              </a:rPr>
              <a:t>. Sus </a:t>
            </a:r>
            <a:r>
              <a:rPr lang="en-US" sz="1600" dirty="0" err="1">
                <a:latin typeface="+mj-lt"/>
              </a:rPr>
              <a:t>registros</a:t>
            </a:r>
            <a:r>
              <a:rPr lang="en-US" sz="1600" dirty="0">
                <a:latin typeface="+mj-lt"/>
              </a:rPr>
              <a:t> </a:t>
            </a:r>
            <a:r>
              <a:rPr lang="en-US" sz="1600" dirty="0" err="1">
                <a:latin typeface="+mj-lt"/>
              </a:rPr>
              <a:t>deben</a:t>
            </a:r>
            <a:r>
              <a:rPr lang="en-US" sz="1600" dirty="0">
                <a:latin typeface="+mj-lt"/>
              </a:rPr>
              <a:t> </a:t>
            </a:r>
            <a:r>
              <a:rPr lang="en-US" sz="1600" dirty="0" err="1">
                <a:latin typeface="+mj-lt"/>
              </a:rPr>
              <a:t>incluir</a:t>
            </a:r>
            <a:r>
              <a:rPr lang="en-US" sz="1600" dirty="0">
                <a:latin typeface="+mj-lt"/>
              </a:rPr>
              <a:t> la </a:t>
            </a:r>
            <a:r>
              <a:rPr lang="en-US" sz="1600" dirty="0" err="1">
                <a:latin typeface="+mj-lt"/>
              </a:rPr>
              <a:t>siguiente</a:t>
            </a:r>
            <a:r>
              <a:rPr lang="en-US" sz="1600" dirty="0">
                <a:latin typeface="+mj-lt"/>
              </a:rPr>
              <a:t> </a:t>
            </a:r>
            <a:r>
              <a:rPr lang="en-US" sz="1600" dirty="0" err="1">
                <a:latin typeface="+mj-lt"/>
              </a:rPr>
              <a:t>información</a:t>
            </a:r>
            <a:r>
              <a:rPr lang="en-US" sz="1600" dirty="0">
                <a:latin typeface="+mj-lt"/>
              </a:rPr>
              <a:t>: </a:t>
            </a:r>
          </a:p>
          <a:p>
            <a:endParaRPr lang="en-US" sz="1600" dirty="0">
              <a:latin typeface="+mj-lt"/>
            </a:endParaRPr>
          </a:p>
          <a:p>
            <a:r>
              <a:rPr lang="en-US" sz="1600" dirty="0">
                <a:latin typeface="+mj-lt"/>
              </a:rPr>
              <a:t>•	</a:t>
            </a:r>
            <a:r>
              <a:rPr lang="en-US" sz="1600" dirty="0" err="1">
                <a:latin typeface="+mj-lt"/>
              </a:rPr>
              <a:t>Fechas</a:t>
            </a:r>
            <a:r>
              <a:rPr lang="en-US" sz="1600" dirty="0">
                <a:latin typeface="+mj-lt"/>
              </a:rPr>
              <a:t> de </a:t>
            </a:r>
            <a:r>
              <a:rPr lang="en-US" sz="1600" dirty="0" err="1">
                <a:latin typeface="+mj-lt"/>
              </a:rPr>
              <a:t>capacitación</a:t>
            </a:r>
            <a:r>
              <a:rPr lang="en-US" sz="1600" dirty="0">
                <a:latin typeface="+mj-lt"/>
              </a:rPr>
              <a:t>, </a:t>
            </a:r>
          </a:p>
          <a:p>
            <a:r>
              <a:rPr lang="en-US" sz="1600" dirty="0">
                <a:latin typeface="+mj-lt"/>
              </a:rPr>
              <a:t>•	</a:t>
            </a:r>
            <a:r>
              <a:rPr lang="en-US" sz="1600" dirty="0" err="1">
                <a:latin typeface="+mj-lt"/>
              </a:rPr>
              <a:t>Índice</a:t>
            </a:r>
            <a:r>
              <a:rPr lang="en-US" sz="1600" dirty="0">
                <a:latin typeface="+mj-lt"/>
              </a:rPr>
              <a:t> o </a:t>
            </a:r>
            <a:r>
              <a:rPr lang="en-US" sz="1600" dirty="0" err="1">
                <a:latin typeface="+mj-lt"/>
              </a:rPr>
              <a:t>resumen</a:t>
            </a:r>
            <a:r>
              <a:rPr lang="en-US" sz="1600" dirty="0">
                <a:latin typeface="+mj-lt"/>
              </a:rPr>
              <a:t>, </a:t>
            </a:r>
          </a:p>
          <a:p>
            <a:r>
              <a:rPr lang="en-US" sz="1600" dirty="0">
                <a:latin typeface="+mj-lt"/>
              </a:rPr>
              <a:t>•	</a:t>
            </a:r>
            <a:r>
              <a:rPr lang="en-US" sz="1600" dirty="0" err="1">
                <a:latin typeface="+mj-lt"/>
              </a:rPr>
              <a:t>Nombres</a:t>
            </a:r>
            <a:r>
              <a:rPr lang="en-US" sz="1600" dirty="0">
                <a:latin typeface="+mj-lt"/>
              </a:rPr>
              <a:t> y </a:t>
            </a:r>
            <a:r>
              <a:rPr lang="en-US" sz="1600" dirty="0" err="1">
                <a:latin typeface="+mj-lt"/>
              </a:rPr>
              <a:t>calificaciones</a:t>
            </a:r>
            <a:r>
              <a:rPr lang="en-US" sz="1600" dirty="0">
                <a:latin typeface="+mj-lt"/>
              </a:rPr>
              <a:t> de los </a:t>
            </a:r>
            <a:r>
              <a:rPr lang="en-US" sz="1600" dirty="0" err="1">
                <a:latin typeface="+mj-lt"/>
              </a:rPr>
              <a:t>capacitadores</a:t>
            </a:r>
            <a:r>
              <a:rPr lang="en-US" sz="1600" dirty="0">
                <a:latin typeface="+mj-lt"/>
              </a:rPr>
              <a:t>, y </a:t>
            </a:r>
          </a:p>
          <a:p>
            <a:r>
              <a:rPr lang="en-US" sz="1600" dirty="0">
                <a:latin typeface="+mj-lt"/>
              </a:rPr>
              <a:t>•	</a:t>
            </a:r>
            <a:r>
              <a:rPr lang="en-US" sz="1600" dirty="0" err="1">
                <a:latin typeface="+mj-lt"/>
              </a:rPr>
              <a:t>Nombres</a:t>
            </a:r>
            <a:r>
              <a:rPr lang="en-US" sz="1600" dirty="0">
                <a:latin typeface="+mj-lt"/>
              </a:rPr>
              <a:t> y cargos </a:t>
            </a:r>
            <a:r>
              <a:rPr lang="en-US" sz="1600" dirty="0" err="1">
                <a:latin typeface="+mj-lt"/>
              </a:rPr>
              <a:t>laborales</a:t>
            </a:r>
            <a:r>
              <a:rPr lang="en-US" sz="1600" dirty="0">
                <a:latin typeface="+mj-lt"/>
              </a:rPr>
              <a:t> de los </a:t>
            </a:r>
            <a:r>
              <a:rPr lang="en-US" sz="1600" dirty="0" err="1">
                <a:latin typeface="+mj-lt"/>
              </a:rPr>
              <a:t>asistentes</a:t>
            </a:r>
            <a:r>
              <a:rPr lang="en-US" sz="1600" dirty="0">
                <a:latin typeface="+mj-lt"/>
              </a:rPr>
              <a:t>.</a:t>
            </a:r>
          </a:p>
          <a:p>
            <a:endParaRPr lang="en-US" sz="1600" dirty="0">
              <a:latin typeface="+mj-lt"/>
            </a:endParaRPr>
          </a:p>
          <a:p>
            <a:r>
              <a:rPr lang="en-US" sz="1600" dirty="0">
                <a:latin typeface="+mj-lt"/>
              </a:rPr>
              <a:t>Los </a:t>
            </a:r>
            <a:r>
              <a:rPr lang="en-US" sz="1600" dirty="0" err="1">
                <a:latin typeface="+mj-lt"/>
              </a:rPr>
              <a:t>registros</a:t>
            </a:r>
            <a:r>
              <a:rPr lang="en-US" sz="1600" dirty="0">
                <a:latin typeface="+mj-lt"/>
              </a:rPr>
              <a:t> de las </a:t>
            </a:r>
            <a:r>
              <a:rPr lang="en-US" sz="1600" dirty="0" err="1">
                <a:latin typeface="+mj-lt"/>
              </a:rPr>
              <a:t>capacitaciones</a:t>
            </a:r>
            <a:r>
              <a:rPr lang="en-US" sz="1600" dirty="0">
                <a:latin typeface="+mj-lt"/>
              </a:rPr>
              <a:t> no </a:t>
            </a:r>
            <a:r>
              <a:rPr lang="en-US" sz="1600" dirty="0" err="1">
                <a:latin typeface="+mj-lt"/>
              </a:rPr>
              <a:t>deben</a:t>
            </a:r>
            <a:r>
              <a:rPr lang="en-US" sz="1600" dirty="0">
                <a:latin typeface="+mj-lt"/>
              </a:rPr>
              <a:t> </a:t>
            </a:r>
            <a:r>
              <a:rPr lang="en-US" sz="1600" dirty="0" err="1">
                <a:latin typeface="+mj-lt"/>
              </a:rPr>
              <a:t>considerarse</a:t>
            </a:r>
            <a:r>
              <a:rPr lang="en-US" sz="1600" dirty="0">
                <a:latin typeface="+mj-lt"/>
              </a:rPr>
              <a:t> </a:t>
            </a:r>
            <a:r>
              <a:rPr lang="en-US" sz="1600" dirty="0" err="1">
                <a:latin typeface="+mj-lt"/>
              </a:rPr>
              <a:t>confidenciales</a:t>
            </a:r>
            <a:r>
              <a:rPr lang="en-US" sz="1600" dirty="0">
                <a:latin typeface="+mj-lt"/>
              </a:rPr>
              <a:t> y </a:t>
            </a:r>
            <a:r>
              <a:rPr lang="en-US" sz="1600" dirty="0" err="1">
                <a:latin typeface="+mj-lt"/>
              </a:rPr>
              <a:t>pueden</a:t>
            </a:r>
            <a:r>
              <a:rPr lang="en-US" sz="1600" dirty="0">
                <a:latin typeface="+mj-lt"/>
              </a:rPr>
              <a:t> </a:t>
            </a:r>
            <a:r>
              <a:rPr lang="en-US" sz="1600" dirty="0" err="1">
                <a:latin typeface="+mj-lt"/>
              </a:rPr>
              <a:t>almacenarse</a:t>
            </a:r>
            <a:r>
              <a:rPr lang="en-US" sz="1600" dirty="0">
                <a:latin typeface="+mj-lt"/>
              </a:rPr>
              <a:t> </a:t>
            </a:r>
            <a:r>
              <a:rPr lang="en-US" sz="1600" dirty="0" err="1">
                <a:latin typeface="+mj-lt"/>
              </a:rPr>
              <a:t>en</a:t>
            </a:r>
            <a:r>
              <a:rPr lang="en-US" sz="1600" dirty="0">
                <a:latin typeface="+mj-lt"/>
              </a:rPr>
              <a:t> </a:t>
            </a:r>
            <a:r>
              <a:rPr lang="en-US" sz="1600" dirty="0" err="1">
                <a:latin typeface="+mj-lt"/>
              </a:rPr>
              <a:t>cualquier</a:t>
            </a:r>
            <a:r>
              <a:rPr lang="en-US" sz="1600" dirty="0">
                <a:latin typeface="+mj-lt"/>
              </a:rPr>
              <a:t> </a:t>
            </a:r>
            <a:r>
              <a:rPr lang="en-US" sz="1600" dirty="0" err="1">
                <a:latin typeface="+mj-lt"/>
              </a:rPr>
              <a:t>archivo</a:t>
            </a:r>
            <a:r>
              <a:rPr lang="en-US" sz="1600" dirty="0">
                <a:latin typeface="+mj-lt"/>
              </a:rPr>
              <a:t>. Deben </a:t>
            </a:r>
            <a:r>
              <a:rPr lang="en-US" sz="1600" dirty="0" err="1">
                <a:latin typeface="+mj-lt"/>
              </a:rPr>
              <a:t>conservarse</a:t>
            </a:r>
            <a:r>
              <a:rPr lang="en-US" sz="1600" dirty="0">
                <a:latin typeface="+mj-lt"/>
              </a:rPr>
              <a:t> </a:t>
            </a:r>
            <a:r>
              <a:rPr lang="en-US" sz="1600" dirty="0" err="1">
                <a:latin typeface="+mj-lt"/>
              </a:rPr>
              <a:t>durante</a:t>
            </a:r>
            <a:r>
              <a:rPr lang="en-US" sz="1600" dirty="0">
                <a:latin typeface="+mj-lt"/>
              </a:rPr>
              <a:t> 3 </a:t>
            </a:r>
            <a:r>
              <a:rPr lang="en-US" sz="1600" dirty="0" err="1">
                <a:latin typeface="+mj-lt"/>
              </a:rPr>
              <a:t>años</a:t>
            </a:r>
            <a:r>
              <a:rPr lang="en-US" sz="1600" dirty="0">
                <a:latin typeface="+mj-lt"/>
              </a:rPr>
              <a:t> a </a:t>
            </a:r>
            <a:r>
              <a:rPr lang="en-US" sz="1600" dirty="0" err="1">
                <a:latin typeface="+mj-lt"/>
              </a:rPr>
              <a:t>partir</a:t>
            </a:r>
            <a:r>
              <a:rPr lang="en-US" sz="1600" dirty="0">
                <a:latin typeface="+mj-lt"/>
              </a:rPr>
              <a:t> de la </a:t>
            </a:r>
            <a:r>
              <a:rPr lang="en-US" sz="1600" dirty="0" err="1">
                <a:latin typeface="+mj-lt"/>
              </a:rPr>
              <a:t>fecha</a:t>
            </a:r>
            <a:r>
              <a:rPr lang="en-US" sz="1600" dirty="0">
                <a:latin typeface="+mj-lt"/>
              </a:rPr>
              <a:t> de </a:t>
            </a:r>
            <a:r>
              <a:rPr lang="en-US" sz="1600" dirty="0" err="1">
                <a:latin typeface="+mj-lt"/>
              </a:rPr>
              <a:t>realización</a:t>
            </a:r>
            <a:r>
              <a:rPr lang="en-US" sz="1600" dirty="0">
                <a:latin typeface="+mj-lt"/>
              </a:rPr>
              <a:t> de la </a:t>
            </a:r>
            <a:r>
              <a:rPr lang="en-US" sz="1600" dirty="0" err="1">
                <a:latin typeface="+mj-lt"/>
              </a:rPr>
              <a:t>capacitación</a:t>
            </a:r>
            <a:r>
              <a:rPr lang="en-US" sz="1600" dirty="0">
                <a:latin typeface="+mj-lt"/>
              </a:rPr>
              <a:t>. </a:t>
            </a:r>
            <a:r>
              <a:rPr lang="en-US" sz="1600" dirty="0">
                <a:latin typeface="+mj-lt"/>
                <a:hlinkClick r:id="rId5"/>
              </a:rPr>
              <a:t>Haga clic aquí</a:t>
            </a:r>
            <a:r>
              <a:rPr lang="en-US" sz="1600" baseline="30000" dirty="0">
                <a:latin typeface="+mj-lt"/>
              </a:rPr>
              <a:t>(2)</a:t>
            </a:r>
            <a:r>
              <a:rPr lang="en-US" sz="1600" dirty="0">
                <a:latin typeface="+mj-lt"/>
              </a:rPr>
              <a:t> para </a:t>
            </a:r>
            <a:r>
              <a:rPr lang="en-US" sz="1600" dirty="0" err="1">
                <a:latin typeface="+mj-lt"/>
              </a:rPr>
              <a:t>descargar</a:t>
            </a:r>
            <a:r>
              <a:rPr lang="en-US" sz="1600" dirty="0">
                <a:latin typeface="+mj-lt"/>
              </a:rPr>
              <a:t> los </a:t>
            </a:r>
            <a:r>
              <a:rPr lang="en-US" sz="1600" dirty="0" err="1">
                <a:latin typeface="+mj-lt"/>
              </a:rPr>
              <a:t>registros</a:t>
            </a:r>
            <a:r>
              <a:rPr lang="en-US" sz="1600" dirty="0">
                <a:latin typeface="+mj-lt"/>
              </a:rPr>
              <a:t> de </a:t>
            </a:r>
            <a:r>
              <a:rPr lang="en-US" sz="1600" dirty="0" err="1">
                <a:latin typeface="+mj-lt"/>
              </a:rPr>
              <a:t>muestra</a:t>
            </a:r>
            <a:r>
              <a:rPr lang="en-US" sz="1600" dirty="0">
                <a:latin typeface="+mj-lt"/>
              </a:rPr>
              <a:t> de la </a:t>
            </a:r>
            <a:r>
              <a:rPr lang="en-US" sz="1600" dirty="0" err="1">
                <a:latin typeface="+mj-lt"/>
              </a:rPr>
              <a:t>capacitación</a:t>
            </a:r>
            <a:r>
              <a:rPr lang="en-US" sz="1600" dirty="0">
                <a:latin typeface="+mj-lt"/>
              </a:rPr>
              <a:t>.</a:t>
            </a:r>
            <a:endParaRPr lang="en-US"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6"/>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7AECA20D-7A4E-44EC-AB6D-E972488A9CBA}"/>
              </a:ext>
            </a:extLst>
          </p:cNvPr>
          <p:cNvPicPr>
            <a:picLocks noChangeAspect="1"/>
          </p:cNvPicPr>
          <p:nvPr/>
        </p:nvPicPr>
        <p:blipFill>
          <a:blip r:embed="rId7"/>
          <a:stretch>
            <a:fillRect/>
          </a:stretch>
        </p:blipFill>
        <p:spPr>
          <a:xfrm>
            <a:off x="0" y="0"/>
            <a:ext cx="5482162" cy="5888806"/>
          </a:xfrm>
          <a:prstGeom prst="rect">
            <a:avLst/>
          </a:prstGeom>
        </p:spPr>
      </p:pic>
    </p:spTree>
    <p:extLst>
      <p:ext uri="{BB962C8B-B14F-4D97-AF65-F5344CB8AC3E}">
        <p14:creationId xmlns:p14="http://schemas.microsoft.com/office/powerpoint/2010/main" val="16121031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84792" y="332509"/>
            <a:ext cx="6316708" cy="4339609"/>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MANTENIMIENTO DE REGISTROS MÉDICOS</a:t>
            </a:r>
            <a:endParaRPr lang="en-US" sz="2000" dirty="0">
              <a:latin typeface="+mj-lt"/>
            </a:endParaRPr>
          </a:p>
          <a:p>
            <a:endParaRPr lang="en-US" sz="1600" dirty="0">
              <a:latin typeface="+mj-lt"/>
            </a:endParaRPr>
          </a:p>
          <a:p>
            <a:r>
              <a:rPr lang="en-US" sz="1600" dirty="0">
                <a:latin typeface="+mj-lt"/>
              </a:rPr>
              <a:t>Tiene la </a:t>
            </a:r>
            <a:r>
              <a:rPr lang="en-US" sz="1600" dirty="0" err="1">
                <a:latin typeface="+mj-lt"/>
              </a:rPr>
              <a:t>obligación</a:t>
            </a:r>
            <a:r>
              <a:rPr lang="en-US" sz="1600" dirty="0">
                <a:latin typeface="+mj-lt"/>
              </a:rPr>
              <a:t> de </a:t>
            </a:r>
            <a:r>
              <a:rPr lang="en-US" sz="1600" dirty="0" err="1">
                <a:latin typeface="+mj-lt"/>
              </a:rPr>
              <a:t>establecer</a:t>
            </a:r>
            <a:r>
              <a:rPr lang="en-US" sz="1600" dirty="0">
                <a:latin typeface="+mj-lt"/>
              </a:rPr>
              <a:t> y </a:t>
            </a:r>
            <a:r>
              <a:rPr lang="en-US" sz="1600" dirty="0" err="1">
                <a:latin typeface="+mj-lt"/>
              </a:rPr>
              <a:t>mantener</a:t>
            </a:r>
            <a:r>
              <a:rPr lang="en-US" sz="1600" dirty="0">
                <a:latin typeface="+mj-lt"/>
              </a:rPr>
              <a:t> un </a:t>
            </a:r>
            <a:r>
              <a:rPr lang="en-US" sz="1600" dirty="0" err="1">
                <a:latin typeface="+mj-lt"/>
              </a:rPr>
              <a:t>registro</a:t>
            </a:r>
            <a:r>
              <a:rPr lang="en-US" sz="1600" dirty="0">
                <a:latin typeface="+mj-lt"/>
              </a:rPr>
              <a:t> </a:t>
            </a:r>
            <a:r>
              <a:rPr lang="en-US" sz="1600" dirty="0" err="1">
                <a:latin typeface="+mj-lt"/>
              </a:rPr>
              <a:t>confidencial</a:t>
            </a:r>
            <a:r>
              <a:rPr lang="en-US" sz="1600" dirty="0">
                <a:latin typeface="+mj-lt"/>
              </a:rPr>
              <a:t> </a:t>
            </a:r>
            <a:r>
              <a:rPr lang="en-US" sz="1600" dirty="0" err="1">
                <a:latin typeface="+mj-lt"/>
              </a:rPr>
              <a:t>preciso</a:t>
            </a:r>
            <a:r>
              <a:rPr lang="en-US" sz="1600" dirty="0">
                <a:latin typeface="+mj-lt"/>
              </a:rPr>
              <a:t> para </a:t>
            </a:r>
            <a:r>
              <a:rPr lang="en-US" sz="1600" dirty="0" err="1">
                <a:latin typeface="+mj-lt"/>
              </a:rPr>
              <a:t>cada</a:t>
            </a:r>
            <a:r>
              <a:rPr lang="en-US" sz="1600" dirty="0">
                <a:latin typeface="+mj-lt"/>
              </a:rPr>
              <a:t> </a:t>
            </a:r>
            <a:r>
              <a:rPr lang="en-US" sz="1600" dirty="0" err="1">
                <a:latin typeface="+mj-lt"/>
              </a:rPr>
              <a:t>empleado</a:t>
            </a:r>
            <a:r>
              <a:rPr lang="en-US" sz="1600" dirty="0">
                <a:latin typeface="+mj-lt"/>
              </a:rPr>
              <a:t> que </a:t>
            </a:r>
            <a:r>
              <a:rPr lang="en-US" sz="1600" dirty="0" err="1">
                <a:latin typeface="+mj-lt"/>
              </a:rPr>
              <a:t>esté</a:t>
            </a:r>
            <a:r>
              <a:rPr lang="en-US" sz="1600" dirty="0">
                <a:latin typeface="+mj-lt"/>
              </a:rPr>
              <a:t> </a:t>
            </a:r>
            <a:r>
              <a:rPr lang="en-US" sz="1600" dirty="0" err="1">
                <a:latin typeface="+mj-lt"/>
              </a:rPr>
              <a:t>en</a:t>
            </a:r>
            <a:r>
              <a:rPr lang="en-US" sz="1600" dirty="0">
                <a:latin typeface="+mj-lt"/>
              </a:rPr>
              <a:t> </a:t>
            </a:r>
            <a:r>
              <a:rPr lang="en-US" sz="1600" dirty="0" err="1">
                <a:latin typeface="+mj-lt"/>
              </a:rPr>
              <a:t>riesgo</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 Este </a:t>
            </a:r>
            <a:r>
              <a:rPr lang="en-US" sz="1600" dirty="0" err="1">
                <a:latin typeface="+mj-lt"/>
              </a:rPr>
              <a:t>informe</a:t>
            </a:r>
            <a:r>
              <a:rPr lang="en-US" sz="1600" dirty="0">
                <a:latin typeface="+mj-lt"/>
              </a:rPr>
              <a:t> debe </a:t>
            </a:r>
            <a:r>
              <a:rPr lang="en-US" sz="1600" dirty="0" err="1">
                <a:latin typeface="+mj-lt"/>
              </a:rPr>
              <a:t>incluir</a:t>
            </a:r>
            <a:r>
              <a:rPr lang="en-US" sz="1600" dirty="0">
                <a:latin typeface="+mj-lt"/>
              </a:rPr>
              <a:t>:</a:t>
            </a:r>
          </a:p>
          <a:p>
            <a:endParaRPr lang="en-US" sz="1600" dirty="0">
              <a:latin typeface="+mj-lt"/>
            </a:endParaRPr>
          </a:p>
          <a:p>
            <a:pPr marL="342900" indent="-342900">
              <a:buFont typeface="+mj-lt"/>
              <a:buAutoNum type="alphaUcPeriod"/>
            </a:pPr>
            <a:r>
              <a:rPr lang="en-US" sz="1600" dirty="0">
                <a:latin typeface="+mj-lt"/>
              </a:rPr>
              <a:t>El </a:t>
            </a:r>
            <a:r>
              <a:rPr lang="en-US" sz="1600" dirty="0" err="1">
                <a:latin typeface="+mj-lt"/>
              </a:rPr>
              <a:t>nombre</a:t>
            </a:r>
            <a:r>
              <a:rPr lang="en-US" sz="1600" dirty="0">
                <a:latin typeface="+mj-lt"/>
              </a:rPr>
              <a:t> y el </a:t>
            </a:r>
            <a:r>
              <a:rPr lang="en-US" sz="1600" dirty="0" err="1">
                <a:latin typeface="+mj-lt"/>
              </a:rPr>
              <a:t>número</a:t>
            </a:r>
            <a:r>
              <a:rPr lang="en-US" sz="1600" dirty="0">
                <a:latin typeface="+mj-lt"/>
              </a:rPr>
              <a:t> de </a:t>
            </a:r>
            <a:r>
              <a:rPr lang="en-US" sz="1600" dirty="0" err="1">
                <a:latin typeface="+mj-lt"/>
              </a:rPr>
              <a:t>seguro</a:t>
            </a:r>
            <a:r>
              <a:rPr lang="en-US" sz="1600" dirty="0">
                <a:latin typeface="+mj-lt"/>
              </a:rPr>
              <a:t> social del </a:t>
            </a:r>
            <a:r>
              <a:rPr lang="en-US" sz="1600" dirty="0" err="1">
                <a:latin typeface="+mj-lt"/>
              </a:rPr>
              <a:t>empleado</a:t>
            </a:r>
            <a:r>
              <a:rPr lang="en-US" sz="1600" dirty="0">
                <a:latin typeface="+mj-lt"/>
              </a:rPr>
              <a:t>;</a:t>
            </a:r>
          </a:p>
          <a:p>
            <a:pPr marL="342900" indent="-342900">
              <a:buFont typeface="+mj-lt"/>
              <a:buAutoNum type="alphaUcPeriod"/>
            </a:pPr>
            <a:r>
              <a:rPr lang="en-US" sz="1600" dirty="0">
                <a:latin typeface="+mj-lt"/>
              </a:rPr>
              <a:t>Una </a:t>
            </a:r>
            <a:r>
              <a:rPr lang="en-US" sz="1600" dirty="0" err="1">
                <a:latin typeface="+mj-lt"/>
              </a:rPr>
              <a:t>copia</a:t>
            </a:r>
            <a:r>
              <a:rPr lang="en-US" sz="1600" dirty="0">
                <a:latin typeface="+mj-lt"/>
              </a:rPr>
              <a:t> del </a:t>
            </a:r>
            <a:r>
              <a:rPr lang="en-US" sz="1600" dirty="0" err="1">
                <a:latin typeface="+mj-lt"/>
              </a:rPr>
              <a:t>estado</a:t>
            </a:r>
            <a:r>
              <a:rPr lang="en-US" sz="1600" dirty="0">
                <a:latin typeface="+mj-lt"/>
              </a:rPr>
              <a:t> de </a:t>
            </a:r>
            <a:r>
              <a:rPr lang="en-US" sz="1600" dirty="0" err="1">
                <a:latin typeface="+mj-lt"/>
              </a:rPr>
              <a:t>vacunación</a:t>
            </a:r>
            <a:r>
              <a:rPr lang="en-US" sz="1600" dirty="0">
                <a:latin typeface="+mj-lt"/>
              </a:rPr>
              <a:t> contra la hepatitis B del </a:t>
            </a:r>
            <a:r>
              <a:rPr lang="en-US" sz="1600" dirty="0" err="1">
                <a:latin typeface="+mj-lt"/>
              </a:rPr>
              <a:t>empleado</a:t>
            </a:r>
            <a:r>
              <a:rPr lang="en-US" sz="1600" dirty="0">
                <a:latin typeface="+mj-lt"/>
              </a:rPr>
              <a:t>, </a:t>
            </a:r>
            <a:r>
              <a:rPr lang="en-US" sz="1600" dirty="0" err="1">
                <a:latin typeface="+mj-lt"/>
              </a:rPr>
              <a:t>incluidas</a:t>
            </a:r>
            <a:r>
              <a:rPr lang="en-US" sz="1600" dirty="0">
                <a:latin typeface="+mj-lt"/>
              </a:rPr>
              <a:t> las </a:t>
            </a:r>
            <a:r>
              <a:rPr lang="en-US" sz="1600" dirty="0" err="1">
                <a:latin typeface="+mj-lt"/>
              </a:rPr>
              <a:t>fechas</a:t>
            </a:r>
            <a:r>
              <a:rPr lang="en-US" sz="1600" dirty="0">
                <a:latin typeface="+mj-lt"/>
              </a:rPr>
              <a:t> de </a:t>
            </a:r>
            <a:r>
              <a:rPr lang="en-US" sz="1600" dirty="0" err="1">
                <a:latin typeface="+mj-lt"/>
              </a:rPr>
              <a:t>todas</a:t>
            </a:r>
            <a:r>
              <a:rPr lang="en-US" sz="1600" dirty="0">
                <a:latin typeface="+mj-lt"/>
              </a:rPr>
              <a:t> </a:t>
            </a:r>
            <a:r>
              <a:rPr lang="en-US" sz="1600" dirty="0" err="1">
                <a:latin typeface="+mj-lt"/>
              </a:rPr>
              <a:t>estas</a:t>
            </a:r>
            <a:r>
              <a:rPr lang="en-US" sz="1600" dirty="0">
                <a:latin typeface="+mj-lt"/>
              </a:rPr>
              <a:t> </a:t>
            </a:r>
            <a:r>
              <a:rPr lang="en-US" sz="1600" dirty="0" err="1">
                <a:latin typeface="+mj-lt"/>
              </a:rPr>
              <a:t>vacunaciones</a:t>
            </a:r>
            <a:r>
              <a:rPr lang="en-US" sz="1600" dirty="0">
                <a:latin typeface="+mj-lt"/>
              </a:rPr>
              <a:t> y </a:t>
            </a:r>
            <a:r>
              <a:rPr lang="en-US" sz="1600" dirty="0" err="1">
                <a:latin typeface="+mj-lt"/>
              </a:rPr>
              <a:t>cualquier</a:t>
            </a:r>
            <a:r>
              <a:rPr lang="en-US" sz="1600" dirty="0">
                <a:latin typeface="+mj-lt"/>
              </a:rPr>
              <a:t> </a:t>
            </a:r>
            <a:r>
              <a:rPr lang="en-US" sz="1600" dirty="0" err="1">
                <a:latin typeface="+mj-lt"/>
              </a:rPr>
              <a:t>registro</a:t>
            </a:r>
            <a:r>
              <a:rPr lang="en-US" sz="1600" dirty="0">
                <a:latin typeface="+mj-lt"/>
              </a:rPr>
              <a:t> </a:t>
            </a:r>
            <a:r>
              <a:rPr lang="en-US" sz="1600" dirty="0" err="1">
                <a:latin typeface="+mj-lt"/>
              </a:rPr>
              <a:t>médico</a:t>
            </a:r>
            <a:r>
              <a:rPr lang="en-US" sz="1600" dirty="0">
                <a:latin typeface="+mj-lt"/>
              </a:rPr>
              <a:t> </a:t>
            </a:r>
            <a:r>
              <a:rPr lang="en-US" sz="1600" dirty="0" err="1">
                <a:latin typeface="+mj-lt"/>
              </a:rPr>
              <a:t>relativo</a:t>
            </a:r>
            <a:r>
              <a:rPr lang="en-US" sz="1600" dirty="0">
                <a:latin typeface="+mj-lt"/>
              </a:rPr>
              <a:t> con la </a:t>
            </a:r>
            <a:r>
              <a:rPr lang="en-US" sz="1600" dirty="0" err="1">
                <a:latin typeface="+mj-lt"/>
              </a:rPr>
              <a:t>posibilidad</a:t>
            </a:r>
            <a:r>
              <a:rPr lang="en-US" sz="1600" dirty="0">
                <a:latin typeface="+mj-lt"/>
              </a:rPr>
              <a:t> del </a:t>
            </a:r>
            <a:r>
              <a:rPr lang="en-US" sz="1600" dirty="0" err="1">
                <a:latin typeface="+mj-lt"/>
              </a:rPr>
              <a:t>empleado</a:t>
            </a:r>
            <a:r>
              <a:rPr lang="en-US" sz="1600" dirty="0">
                <a:latin typeface="+mj-lt"/>
              </a:rPr>
              <a:t> de </a:t>
            </a:r>
            <a:r>
              <a:rPr lang="en-US" sz="1600" dirty="0" err="1">
                <a:latin typeface="+mj-lt"/>
              </a:rPr>
              <a:t>recibir</a:t>
            </a:r>
            <a:r>
              <a:rPr lang="en-US" sz="1600" dirty="0">
                <a:latin typeface="+mj-lt"/>
              </a:rPr>
              <a:t> la </a:t>
            </a:r>
            <a:r>
              <a:rPr lang="en-US" sz="1600" dirty="0" err="1">
                <a:latin typeface="+mj-lt"/>
              </a:rPr>
              <a:t>vacunación</a:t>
            </a:r>
            <a:r>
              <a:rPr lang="en-US" sz="1600" dirty="0">
                <a:latin typeface="+mj-lt"/>
              </a:rPr>
              <a:t>;</a:t>
            </a:r>
          </a:p>
          <a:p>
            <a:pPr marL="342900" indent="-342900">
              <a:buFont typeface="+mj-lt"/>
              <a:buAutoNum type="alphaUcPeriod"/>
            </a:pPr>
            <a:r>
              <a:rPr lang="en-US" sz="1600" dirty="0">
                <a:latin typeface="+mj-lt"/>
              </a:rPr>
              <a:t>Una </a:t>
            </a:r>
            <a:r>
              <a:rPr lang="en-US" sz="1600" dirty="0" err="1">
                <a:latin typeface="+mj-lt"/>
              </a:rPr>
              <a:t>copia</a:t>
            </a:r>
            <a:r>
              <a:rPr lang="en-US" sz="1600" dirty="0">
                <a:latin typeface="+mj-lt"/>
              </a:rPr>
              <a:t> de </a:t>
            </a:r>
            <a:r>
              <a:rPr lang="en-US" sz="1600" dirty="0" err="1">
                <a:latin typeface="+mj-lt"/>
              </a:rPr>
              <a:t>todos</a:t>
            </a:r>
            <a:r>
              <a:rPr lang="en-US" sz="1600" dirty="0">
                <a:latin typeface="+mj-lt"/>
              </a:rPr>
              <a:t> los </a:t>
            </a:r>
            <a:r>
              <a:rPr lang="en-US" sz="1600" dirty="0" err="1">
                <a:latin typeface="+mj-lt"/>
              </a:rPr>
              <a:t>resultados</a:t>
            </a:r>
            <a:r>
              <a:rPr lang="en-US" sz="1600" dirty="0">
                <a:latin typeface="+mj-lt"/>
              </a:rPr>
              <a:t> de los </a:t>
            </a:r>
            <a:r>
              <a:rPr lang="en-US" sz="1600" dirty="0" err="1">
                <a:latin typeface="+mj-lt"/>
              </a:rPr>
              <a:t>exámenes</a:t>
            </a:r>
            <a:r>
              <a:rPr lang="en-US" sz="1600" dirty="0">
                <a:latin typeface="+mj-lt"/>
              </a:rPr>
              <a:t>, las </a:t>
            </a:r>
            <a:r>
              <a:rPr lang="en-US" sz="1600" dirty="0" err="1">
                <a:latin typeface="+mj-lt"/>
              </a:rPr>
              <a:t>pruebas</a:t>
            </a:r>
            <a:r>
              <a:rPr lang="en-US" sz="1600" dirty="0">
                <a:latin typeface="+mj-lt"/>
              </a:rPr>
              <a:t> </a:t>
            </a:r>
            <a:r>
              <a:rPr lang="en-US" sz="1600" dirty="0" err="1">
                <a:latin typeface="+mj-lt"/>
              </a:rPr>
              <a:t>médicas</a:t>
            </a:r>
            <a:r>
              <a:rPr lang="en-US" sz="1600" dirty="0">
                <a:latin typeface="+mj-lt"/>
              </a:rPr>
              <a:t> y los </a:t>
            </a:r>
            <a:r>
              <a:rPr lang="en-US" sz="1600" dirty="0" err="1">
                <a:latin typeface="+mj-lt"/>
              </a:rPr>
              <a:t>procedimientos</a:t>
            </a:r>
            <a:r>
              <a:rPr lang="en-US" sz="1600" dirty="0">
                <a:latin typeface="+mj-lt"/>
              </a:rPr>
              <a:t> de </a:t>
            </a:r>
            <a:r>
              <a:rPr lang="en-US" sz="1600" dirty="0" err="1">
                <a:latin typeface="+mj-lt"/>
              </a:rPr>
              <a:t>seguimiento</a:t>
            </a:r>
            <a:r>
              <a:rPr lang="en-US" sz="1600" dirty="0">
                <a:latin typeface="+mj-lt"/>
              </a:rPr>
              <a:t>;</a:t>
            </a:r>
          </a:p>
          <a:p>
            <a:pPr marL="342900" indent="-342900">
              <a:buFont typeface="+mj-lt"/>
              <a:buAutoNum type="alphaUcPeriod"/>
            </a:pPr>
            <a:r>
              <a:rPr lang="en-US" sz="1600" dirty="0">
                <a:latin typeface="+mj-lt"/>
              </a:rPr>
              <a:t>La </a:t>
            </a:r>
            <a:r>
              <a:rPr lang="en-US" sz="1600" dirty="0" err="1">
                <a:latin typeface="+mj-lt"/>
              </a:rPr>
              <a:t>copia</a:t>
            </a:r>
            <a:r>
              <a:rPr lang="en-US" sz="1600" dirty="0">
                <a:latin typeface="+mj-lt"/>
              </a:rPr>
              <a:t> </a:t>
            </a:r>
            <a:r>
              <a:rPr lang="en-US" sz="1600" dirty="0" err="1">
                <a:latin typeface="+mj-lt"/>
              </a:rPr>
              <a:t>dirigida</a:t>
            </a:r>
            <a:r>
              <a:rPr lang="en-US" sz="1600" dirty="0">
                <a:latin typeface="+mj-lt"/>
              </a:rPr>
              <a:t> al </a:t>
            </a:r>
            <a:r>
              <a:rPr lang="en-US" sz="1600" dirty="0" err="1">
                <a:latin typeface="+mj-lt"/>
              </a:rPr>
              <a:t>empleador</a:t>
            </a:r>
            <a:r>
              <a:rPr lang="en-US" sz="1600" dirty="0">
                <a:latin typeface="+mj-lt"/>
              </a:rPr>
              <a:t> de la </a:t>
            </a:r>
            <a:r>
              <a:rPr lang="en-US" sz="1600" dirty="0" err="1">
                <a:latin typeface="+mj-lt"/>
              </a:rPr>
              <a:t>opinión</a:t>
            </a:r>
            <a:r>
              <a:rPr lang="en-US" sz="1600" dirty="0">
                <a:latin typeface="+mj-lt"/>
              </a:rPr>
              <a:t> por </a:t>
            </a:r>
            <a:r>
              <a:rPr lang="en-US" sz="1600" dirty="0" err="1">
                <a:latin typeface="+mj-lt"/>
              </a:rPr>
              <a:t>escrito</a:t>
            </a:r>
            <a:r>
              <a:rPr lang="en-US" sz="1600" dirty="0">
                <a:latin typeface="+mj-lt"/>
              </a:rPr>
              <a:t> del </a:t>
            </a:r>
            <a:r>
              <a:rPr lang="en-US" sz="1600" dirty="0" err="1">
                <a:latin typeface="+mj-lt"/>
              </a:rPr>
              <a:t>profesional</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a:t>
            </a:r>
            <a:r>
              <a:rPr lang="en-US" sz="1600" dirty="0" err="1">
                <a:latin typeface="+mj-lt"/>
              </a:rPr>
              <a:t>según</a:t>
            </a:r>
            <a:r>
              <a:rPr lang="en-US" sz="1600" dirty="0">
                <a:latin typeface="+mj-lt"/>
              </a:rPr>
              <a:t> </a:t>
            </a:r>
            <a:r>
              <a:rPr lang="en-US" sz="1600" dirty="0" err="1">
                <a:latin typeface="+mj-lt"/>
              </a:rPr>
              <a:t>resulte</a:t>
            </a:r>
            <a:r>
              <a:rPr lang="en-US" sz="1600" dirty="0">
                <a:latin typeface="+mj-lt"/>
              </a:rPr>
              <a:t> </a:t>
            </a:r>
            <a:r>
              <a:rPr lang="en-US" sz="1600" dirty="0" err="1">
                <a:latin typeface="+mj-lt"/>
              </a:rPr>
              <a:t>necesario</a:t>
            </a:r>
            <a:r>
              <a:rPr lang="en-US" sz="1600" dirty="0">
                <a:latin typeface="+mj-lt"/>
              </a:rPr>
              <a:t>; y </a:t>
            </a:r>
          </a:p>
          <a:p>
            <a:pPr marL="342900" indent="-342900">
              <a:buFont typeface="+mj-lt"/>
              <a:buAutoNum type="alphaUcPeriod"/>
            </a:pPr>
            <a:r>
              <a:rPr lang="en-US" sz="1600" dirty="0">
                <a:latin typeface="+mj-lt"/>
              </a:rPr>
              <a:t>Una </a:t>
            </a:r>
            <a:r>
              <a:rPr lang="en-US" sz="1600" dirty="0" err="1">
                <a:latin typeface="+mj-lt"/>
              </a:rPr>
              <a:t>copia</a:t>
            </a:r>
            <a:r>
              <a:rPr lang="en-US" sz="1600" dirty="0">
                <a:latin typeface="+mj-lt"/>
              </a:rPr>
              <a:t> de la </a:t>
            </a:r>
            <a:r>
              <a:rPr lang="en-US" sz="1600" dirty="0" err="1">
                <a:latin typeface="+mj-lt"/>
              </a:rPr>
              <a:t>información</a:t>
            </a:r>
            <a:r>
              <a:rPr lang="en-US" sz="1600" dirty="0">
                <a:latin typeface="+mj-lt"/>
              </a:rPr>
              <a:t> </a:t>
            </a:r>
            <a:r>
              <a:rPr lang="en-US" sz="1600" dirty="0" err="1">
                <a:latin typeface="+mj-lt"/>
              </a:rPr>
              <a:t>suministrada</a:t>
            </a:r>
            <a:r>
              <a:rPr lang="en-US" sz="1600" dirty="0">
                <a:latin typeface="+mj-lt"/>
              </a:rPr>
              <a:t> al </a:t>
            </a:r>
            <a:r>
              <a:rPr lang="en-US" sz="1600" dirty="0" err="1">
                <a:latin typeface="+mj-lt"/>
              </a:rPr>
              <a:t>profesional</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7EC96C0B-8B72-4953-AB19-F0F9717DC950}"/>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2622610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5000" y="332509"/>
            <a:ext cx="6273800" cy="4647386"/>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MANTENIMIENTO CONFIDENCIAL DE LOS REGISTROS MÉDICOS</a:t>
            </a:r>
            <a:endParaRPr sz="20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a:latin typeface="+mj-lt"/>
              </a:rPr>
              <a:t>Debe </a:t>
            </a:r>
            <a:r>
              <a:rPr lang="en-US" sz="1600" dirty="0" err="1">
                <a:latin typeface="+mj-lt"/>
              </a:rPr>
              <a:t>garantizar</a:t>
            </a:r>
            <a:r>
              <a:rPr lang="en-US" sz="1600" dirty="0">
                <a:latin typeface="+mj-lt"/>
              </a:rPr>
              <a:t> que </a:t>
            </a:r>
            <a:r>
              <a:rPr lang="en-US" sz="1600" dirty="0" err="1">
                <a:latin typeface="+mj-lt"/>
              </a:rPr>
              <a:t>todos</a:t>
            </a:r>
            <a:r>
              <a:rPr lang="en-US" sz="1600" dirty="0">
                <a:latin typeface="+mj-lt"/>
              </a:rPr>
              <a:t> los </a:t>
            </a:r>
            <a:r>
              <a:rPr lang="en-US" sz="1600" dirty="0" err="1">
                <a:latin typeface="+mj-lt"/>
              </a:rPr>
              <a:t>registros</a:t>
            </a:r>
            <a:r>
              <a:rPr lang="en-US" sz="1600" dirty="0">
                <a:latin typeface="+mj-lt"/>
              </a:rPr>
              <a:t> </a:t>
            </a:r>
            <a:r>
              <a:rPr lang="en-US" sz="1600" dirty="0" err="1">
                <a:latin typeface="+mj-lt"/>
              </a:rPr>
              <a:t>médicos</a:t>
            </a:r>
            <a:r>
              <a:rPr lang="en-US" sz="1600" dirty="0">
                <a:latin typeface="+mj-lt"/>
              </a:rPr>
              <a:t> de los </a:t>
            </a:r>
            <a:r>
              <a:rPr lang="en-US" sz="1600" dirty="0" err="1">
                <a:latin typeface="+mj-lt"/>
              </a:rPr>
              <a:t>empleados</a:t>
            </a:r>
            <a:r>
              <a:rPr lang="en-US" sz="1600" dirty="0">
                <a:latin typeface="+mj-lt"/>
              </a:rPr>
              <a:t>:</a:t>
            </a:r>
          </a:p>
          <a:p>
            <a:endParaRPr lang="en-US" sz="1600" dirty="0">
              <a:latin typeface="+mj-lt"/>
            </a:endParaRPr>
          </a:p>
          <a:p>
            <a:r>
              <a:rPr lang="en-US" sz="1600" dirty="0">
                <a:latin typeface="+mj-lt"/>
              </a:rPr>
              <a:t>A) Se </a:t>
            </a:r>
            <a:r>
              <a:rPr lang="en-US" sz="1600" dirty="0" err="1">
                <a:latin typeface="+mj-lt"/>
              </a:rPr>
              <a:t>mantengan</a:t>
            </a:r>
            <a:r>
              <a:rPr lang="en-US" sz="1600" dirty="0">
                <a:latin typeface="+mj-lt"/>
              </a:rPr>
              <a:t> </a:t>
            </a:r>
            <a:r>
              <a:rPr lang="en-US" sz="1600" dirty="0" err="1">
                <a:latin typeface="+mj-lt"/>
              </a:rPr>
              <a:t>confidenciales</a:t>
            </a:r>
            <a:r>
              <a:rPr lang="en-US" sz="1600" dirty="0">
                <a:latin typeface="+mj-lt"/>
              </a:rPr>
              <a:t>, y</a:t>
            </a:r>
          </a:p>
          <a:p>
            <a:endParaRPr lang="en-US" sz="1600" dirty="0">
              <a:latin typeface="+mj-lt"/>
            </a:endParaRPr>
          </a:p>
          <a:p>
            <a:r>
              <a:rPr lang="en-US" sz="1600" dirty="0">
                <a:latin typeface="+mj-lt"/>
              </a:rPr>
              <a:t>B) No se </a:t>
            </a:r>
            <a:r>
              <a:rPr lang="en-US" sz="1600" dirty="0" err="1">
                <a:latin typeface="+mj-lt"/>
              </a:rPr>
              <a:t>divulguen</a:t>
            </a:r>
            <a:r>
              <a:rPr lang="en-US" sz="1600" dirty="0">
                <a:latin typeface="+mj-lt"/>
              </a:rPr>
              <a:t> </a:t>
            </a:r>
            <a:r>
              <a:rPr lang="en-US" sz="1600" dirty="0" err="1">
                <a:latin typeface="+mj-lt"/>
              </a:rPr>
              <a:t>ni</a:t>
            </a:r>
            <a:r>
              <a:rPr lang="en-US" sz="1600" dirty="0">
                <a:latin typeface="+mj-lt"/>
              </a:rPr>
              <a:t> </a:t>
            </a:r>
            <a:r>
              <a:rPr lang="en-US" sz="1600" dirty="0" err="1">
                <a:latin typeface="+mj-lt"/>
              </a:rPr>
              <a:t>informen</a:t>
            </a:r>
            <a:r>
              <a:rPr lang="en-US" sz="1600" dirty="0">
                <a:latin typeface="+mj-lt"/>
              </a:rPr>
              <a:t> sin el </a:t>
            </a:r>
            <a:r>
              <a:rPr lang="en-US" sz="1600" dirty="0" err="1">
                <a:latin typeface="+mj-lt"/>
              </a:rPr>
              <a:t>consentimiento</a:t>
            </a:r>
            <a:r>
              <a:rPr lang="en-US" sz="1600" dirty="0">
                <a:latin typeface="+mj-lt"/>
              </a:rPr>
              <a:t> </a:t>
            </a:r>
            <a:r>
              <a:rPr lang="en-US" sz="1600" dirty="0" err="1">
                <a:latin typeface="+mj-lt"/>
              </a:rPr>
              <a:t>expreso</a:t>
            </a:r>
            <a:r>
              <a:rPr lang="en-US" sz="1600" dirty="0">
                <a:latin typeface="+mj-lt"/>
              </a:rPr>
              <a:t> por </a:t>
            </a:r>
            <a:r>
              <a:rPr lang="en-US" sz="1600" dirty="0" err="1">
                <a:latin typeface="+mj-lt"/>
              </a:rPr>
              <a:t>escrito</a:t>
            </a:r>
            <a:r>
              <a:rPr lang="en-US" sz="1600" dirty="0">
                <a:latin typeface="+mj-lt"/>
              </a:rPr>
              <a:t> del </a:t>
            </a:r>
            <a:r>
              <a:rPr lang="en-US" sz="1600" dirty="0" err="1">
                <a:latin typeface="+mj-lt"/>
              </a:rPr>
              <a:t>empleado</a:t>
            </a:r>
            <a:r>
              <a:rPr lang="en-US" sz="1600" dirty="0">
                <a:latin typeface="+mj-lt"/>
              </a:rPr>
              <a:t> a </a:t>
            </a:r>
            <a:r>
              <a:rPr lang="en-US" sz="1600" dirty="0" err="1">
                <a:latin typeface="+mj-lt"/>
              </a:rPr>
              <a:t>ninguna</a:t>
            </a:r>
            <a:r>
              <a:rPr lang="en-US" sz="1600" dirty="0">
                <a:latin typeface="+mj-lt"/>
              </a:rPr>
              <a:t> persona dentro o </a:t>
            </a:r>
            <a:r>
              <a:rPr lang="en-US" sz="1600" dirty="0" err="1">
                <a:latin typeface="+mj-lt"/>
              </a:rPr>
              <a:t>fuera</a:t>
            </a:r>
            <a:r>
              <a:rPr lang="en-US" sz="1600" dirty="0">
                <a:latin typeface="+mj-lt"/>
              </a:rPr>
              <a:t> del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 </a:t>
            </a:r>
            <a:r>
              <a:rPr lang="en-US" sz="1600" dirty="0" err="1">
                <a:latin typeface="+mj-lt"/>
              </a:rPr>
              <a:t>excepto</a:t>
            </a:r>
            <a:r>
              <a:rPr lang="en-US" sz="1600" dirty="0">
                <a:latin typeface="+mj-lt"/>
              </a:rPr>
              <a:t> </a:t>
            </a:r>
            <a:r>
              <a:rPr lang="en-US" sz="1600" dirty="0" err="1">
                <a:latin typeface="+mj-lt"/>
              </a:rPr>
              <a:t>según</a:t>
            </a:r>
            <a:r>
              <a:rPr lang="en-US" sz="1600" dirty="0">
                <a:latin typeface="+mj-lt"/>
              </a:rPr>
              <a:t> lo que </a:t>
            </a:r>
            <a:r>
              <a:rPr lang="en-US" sz="1600" dirty="0" err="1">
                <a:latin typeface="+mj-lt"/>
              </a:rPr>
              <a:t>exija</a:t>
            </a:r>
            <a:r>
              <a:rPr lang="en-US" sz="1600" dirty="0">
                <a:latin typeface="+mj-lt"/>
              </a:rPr>
              <a:t> </a:t>
            </a:r>
            <a:r>
              <a:rPr lang="en-US" sz="1600" dirty="0" err="1">
                <a:latin typeface="+mj-lt"/>
              </a:rPr>
              <a:t>esta</a:t>
            </a:r>
            <a:r>
              <a:rPr lang="en-US" sz="1600" dirty="0">
                <a:latin typeface="+mj-lt"/>
              </a:rPr>
              <a:t> </a:t>
            </a:r>
            <a:r>
              <a:rPr lang="en-US" sz="1600" dirty="0" err="1">
                <a:latin typeface="+mj-lt"/>
              </a:rPr>
              <a:t>sección</a:t>
            </a:r>
            <a:r>
              <a:rPr lang="en-US" sz="1600" dirty="0">
                <a:latin typeface="+mj-lt"/>
              </a:rPr>
              <a:t> o de </a:t>
            </a:r>
            <a:r>
              <a:rPr lang="en-US" sz="1600" dirty="0" err="1">
                <a:latin typeface="+mj-lt"/>
              </a:rPr>
              <a:t>acuerdo</a:t>
            </a:r>
            <a:r>
              <a:rPr lang="en-US" sz="1600" dirty="0">
                <a:latin typeface="+mj-lt"/>
              </a:rPr>
              <a:t> con lo que </a:t>
            </a:r>
            <a:r>
              <a:rPr lang="en-US" sz="1600" dirty="0" err="1">
                <a:latin typeface="+mj-lt"/>
              </a:rPr>
              <a:t>exija</a:t>
            </a:r>
            <a:r>
              <a:rPr lang="en-US" sz="1600" dirty="0">
                <a:latin typeface="+mj-lt"/>
              </a:rPr>
              <a:t> la ley </a:t>
            </a:r>
            <a:r>
              <a:rPr lang="en-US" sz="1600" dirty="0" err="1">
                <a:latin typeface="+mj-lt"/>
              </a:rPr>
              <a:t>vigente</a:t>
            </a:r>
            <a:r>
              <a:rPr lang="en-US" sz="1600" dirty="0">
                <a:latin typeface="+mj-lt"/>
              </a:rPr>
              <a:t>.</a:t>
            </a:r>
          </a:p>
          <a:p>
            <a:endParaRPr lang="en-US" sz="1600" dirty="0">
              <a:latin typeface="+mj-lt"/>
            </a:endParaRPr>
          </a:p>
          <a:p>
            <a:r>
              <a:rPr lang="en-US" sz="1600" dirty="0">
                <a:latin typeface="+mj-lt"/>
              </a:rPr>
              <a:t>Tiene la </a:t>
            </a:r>
            <a:r>
              <a:rPr lang="en-US" sz="1600" dirty="0" err="1">
                <a:latin typeface="+mj-lt"/>
              </a:rPr>
              <a:t>obligación</a:t>
            </a:r>
            <a:r>
              <a:rPr lang="en-US" sz="1600" dirty="0">
                <a:latin typeface="+mj-lt"/>
              </a:rPr>
              <a:t> de </a:t>
            </a:r>
            <a:r>
              <a:rPr lang="en-US" sz="1600" dirty="0" err="1">
                <a:latin typeface="+mj-lt"/>
              </a:rPr>
              <a:t>conservar</a:t>
            </a:r>
            <a:r>
              <a:rPr lang="en-US" sz="1600" dirty="0">
                <a:latin typeface="+mj-lt"/>
              </a:rPr>
              <a:t> </a:t>
            </a:r>
            <a:r>
              <a:rPr lang="en-US" sz="1600" dirty="0" err="1">
                <a:latin typeface="+mj-lt"/>
              </a:rPr>
              <a:t>estos</a:t>
            </a:r>
            <a:r>
              <a:rPr lang="en-US" sz="1600" dirty="0">
                <a:latin typeface="+mj-lt"/>
              </a:rPr>
              <a:t> </a:t>
            </a:r>
            <a:r>
              <a:rPr lang="en-US" sz="1600" dirty="0" err="1">
                <a:latin typeface="+mj-lt"/>
              </a:rPr>
              <a:t>registros</a:t>
            </a:r>
            <a:r>
              <a:rPr lang="en-US" sz="1600" dirty="0">
                <a:latin typeface="+mj-lt"/>
              </a:rPr>
              <a:t> al </a:t>
            </a:r>
            <a:r>
              <a:rPr lang="en-US" sz="1600" dirty="0" err="1">
                <a:latin typeface="+mj-lt"/>
              </a:rPr>
              <a:t>menos</a:t>
            </a:r>
            <a:r>
              <a:rPr lang="en-US" sz="1600" dirty="0">
                <a:latin typeface="+mj-lt"/>
              </a:rPr>
              <a:t> </a:t>
            </a:r>
            <a:r>
              <a:rPr lang="en-US" sz="1600" dirty="0" err="1">
                <a:latin typeface="+mj-lt"/>
              </a:rPr>
              <a:t>durante</a:t>
            </a:r>
            <a:r>
              <a:rPr lang="en-US" sz="1600" dirty="0">
                <a:latin typeface="+mj-lt"/>
              </a:rPr>
              <a:t> el </a:t>
            </a:r>
            <a:r>
              <a:rPr lang="en-US" sz="1600" dirty="0" err="1">
                <a:latin typeface="+mj-lt"/>
              </a:rPr>
              <a:t>tiempo</a:t>
            </a:r>
            <a:r>
              <a:rPr lang="en-US" sz="1600" dirty="0">
                <a:latin typeface="+mj-lt"/>
              </a:rPr>
              <a:t> que se </a:t>
            </a:r>
            <a:r>
              <a:rPr lang="en-US" sz="1600" dirty="0" err="1">
                <a:latin typeface="+mj-lt"/>
              </a:rPr>
              <a:t>prolongue</a:t>
            </a:r>
            <a:r>
              <a:rPr lang="en-US" sz="1600" dirty="0">
                <a:latin typeface="+mj-lt"/>
              </a:rPr>
              <a:t> el </a:t>
            </a:r>
            <a:r>
              <a:rPr lang="en-US" sz="1600" dirty="0" err="1">
                <a:latin typeface="+mj-lt"/>
              </a:rPr>
              <a:t>empleo</a:t>
            </a:r>
            <a:r>
              <a:rPr lang="en-US" sz="1600" dirty="0">
                <a:latin typeface="+mj-lt"/>
              </a:rPr>
              <a:t>, </a:t>
            </a:r>
            <a:r>
              <a:rPr lang="en-US" sz="1600" dirty="0" err="1">
                <a:latin typeface="+mj-lt"/>
              </a:rPr>
              <a:t>más</a:t>
            </a:r>
            <a:r>
              <a:rPr lang="en-US" sz="1600" dirty="0">
                <a:latin typeface="+mj-lt"/>
              </a:rPr>
              <a:t> 30 </a:t>
            </a:r>
            <a:r>
              <a:rPr lang="en-US" sz="1600" dirty="0" err="1">
                <a:latin typeface="+mj-lt"/>
              </a:rPr>
              <a:t>años</a:t>
            </a:r>
            <a:r>
              <a:rPr lang="en-US" sz="1600" dirty="0">
                <a:latin typeface="+mj-lt"/>
              </a:rPr>
              <a:t>. Si un </a:t>
            </a:r>
            <a:r>
              <a:rPr lang="en-US" sz="1600" dirty="0" err="1">
                <a:latin typeface="+mj-lt"/>
              </a:rPr>
              <a:t>trabajador</a:t>
            </a:r>
            <a:r>
              <a:rPr lang="en-US" sz="1600" dirty="0">
                <a:latin typeface="+mj-lt"/>
              </a:rPr>
              <a:t> es </a:t>
            </a:r>
            <a:r>
              <a:rPr lang="en-US" sz="1600" dirty="0" err="1">
                <a:latin typeface="+mj-lt"/>
              </a:rPr>
              <a:t>empleado</a:t>
            </a:r>
            <a:r>
              <a:rPr lang="en-US" sz="1600" dirty="0">
                <a:latin typeface="+mj-lt"/>
              </a:rPr>
              <a:t> </a:t>
            </a:r>
            <a:r>
              <a:rPr lang="en-US" sz="1600" dirty="0" err="1">
                <a:latin typeface="+mj-lt"/>
              </a:rPr>
              <a:t>durante</a:t>
            </a:r>
            <a:r>
              <a:rPr lang="en-US" sz="1600" dirty="0">
                <a:latin typeface="+mj-lt"/>
              </a:rPr>
              <a:t> </a:t>
            </a:r>
            <a:r>
              <a:rPr lang="en-US" sz="1600" dirty="0" err="1">
                <a:latin typeface="+mj-lt"/>
              </a:rPr>
              <a:t>menos</a:t>
            </a:r>
            <a:r>
              <a:rPr lang="en-US" sz="1600" dirty="0">
                <a:latin typeface="+mj-lt"/>
              </a:rPr>
              <a:t> de un </a:t>
            </a:r>
            <a:r>
              <a:rPr lang="en-US" sz="1600" dirty="0" err="1">
                <a:latin typeface="+mj-lt"/>
              </a:rPr>
              <a:t>año</a:t>
            </a:r>
            <a:r>
              <a:rPr lang="en-US" sz="1600" dirty="0">
                <a:latin typeface="+mj-lt"/>
              </a:rPr>
              <a:t>, no se le </a:t>
            </a:r>
            <a:r>
              <a:rPr lang="en-US" sz="1600" dirty="0" err="1">
                <a:latin typeface="+mj-lt"/>
              </a:rPr>
              <a:t>exige</a:t>
            </a:r>
            <a:r>
              <a:rPr lang="en-US" sz="1600" dirty="0">
                <a:latin typeface="+mj-lt"/>
              </a:rPr>
              <a:t> que conserve sus </a:t>
            </a:r>
            <a:r>
              <a:rPr lang="en-US" sz="1600" dirty="0" err="1">
                <a:latin typeface="+mj-lt"/>
              </a:rPr>
              <a:t>registros</a:t>
            </a:r>
            <a:r>
              <a:rPr lang="en-US" sz="1600" dirty="0">
                <a:latin typeface="+mj-lt"/>
              </a:rPr>
              <a:t> </a:t>
            </a:r>
            <a:r>
              <a:rPr lang="en-US" sz="1600" dirty="0" err="1">
                <a:latin typeface="+mj-lt"/>
              </a:rPr>
              <a:t>más</a:t>
            </a:r>
            <a:r>
              <a:rPr lang="en-US" sz="1600" dirty="0">
                <a:latin typeface="+mj-lt"/>
              </a:rPr>
              <a:t> </a:t>
            </a:r>
            <a:r>
              <a:rPr lang="en-US" sz="1600" dirty="0" err="1">
                <a:latin typeface="+mj-lt"/>
              </a:rPr>
              <a:t>allá</a:t>
            </a:r>
            <a:r>
              <a:rPr lang="en-US" sz="1600" dirty="0">
                <a:latin typeface="+mj-lt"/>
              </a:rPr>
              <a:t> de la </a:t>
            </a:r>
            <a:r>
              <a:rPr lang="en-US" sz="1600" dirty="0" err="1">
                <a:latin typeface="+mj-lt"/>
              </a:rPr>
              <a:t>finalización</a:t>
            </a:r>
            <a:r>
              <a:rPr lang="en-US" sz="1600" dirty="0">
                <a:latin typeface="+mj-lt"/>
              </a:rPr>
              <a:t> del </a:t>
            </a:r>
            <a:r>
              <a:rPr lang="en-US" sz="1600" dirty="0" err="1">
                <a:latin typeface="+mj-lt"/>
              </a:rPr>
              <a:t>empleo</a:t>
            </a:r>
            <a:r>
              <a:rPr lang="en-US" sz="1600" dirty="0">
                <a:latin typeface="+mj-lt"/>
              </a:rPr>
              <a:t>. Se </a:t>
            </a:r>
            <a:r>
              <a:rPr lang="en-US" sz="1600" dirty="0" err="1">
                <a:latin typeface="+mj-lt"/>
              </a:rPr>
              <a:t>permite</a:t>
            </a:r>
            <a:r>
              <a:rPr lang="en-US" sz="1600" dirty="0">
                <a:latin typeface="+mj-lt"/>
              </a:rPr>
              <a:t> que contrate los </a:t>
            </a:r>
            <a:r>
              <a:rPr lang="en-US" sz="1600" dirty="0" err="1">
                <a:latin typeface="+mj-lt"/>
              </a:rPr>
              <a:t>servicios</a:t>
            </a:r>
            <a:r>
              <a:rPr lang="en-US" sz="1600" dirty="0">
                <a:latin typeface="+mj-lt"/>
              </a:rPr>
              <a:t> de un </a:t>
            </a:r>
            <a:r>
              <a:rPr lang="en-US" sz="1600" dirty="0" err="1">
                <a:latin typeface="+mj-lt"/>
              </a:rPr>
              <a:t>profesional</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a:t>
            </a:r>
            <a:r>
              <a:rPr lang="en-US" sz="1600" dirty="0" err="1">
                <a:latin typeface="+mj-lt"/>
              </a:rPr>
              <a:t>externo</a:t>
            </a:r>
            <a:r>
              <a:rPr lang="en-US" sz="1600" dirty="0">
                <a:latin typeface="+mj-lt"/>
              </a:rPr>
              <a:t> y que </a:t>
            </a:r>
            <a:r>
              <a:rPr lang="en-US" sz="1600" dirty="0" err="1">
                <a:latin typeface="+mj-lt"/>
              </a:rPr>
              <a:t>dicha</a:t>
            </a:r>
            <a:r>
              <a:rPr lang="en-US" sz="1600" dirty="0">
                <a:latin typeface="+mj-lt"/>
              </a:rPr>
              <a:t> </a:t>
            </a:r>
            <a:r>
              <a:rPr lang="en-US" sz="1600" dirty="0" err="1">
                <a:latin typeface="+mj-lt"/>
              </a:rPr>
              <a:t>empresa</a:t>
            </a:r>
            <a:r>
              <a:rPr lang="en-US" sz="1600" dirty="0">
                <a:latin typeface="+mj-lt"/>
              </a:rPr>
              <a:t> conserve los </a:t>
            </a:r>
            <a:r>
              <a:rPr lang="en-US" sz="1600" dirty="0" err="1">
                <a:latin typeface="+mj-lt"/>
              </a:rPr>
              <a:t>registros</a:t>
            </a:r>
            <a:r>
              <a:rPr lang="en-US" sz="1600" dirty="0">
                <a:latin typeface="+mj-lt"/>
              </a:rPr>
              <a:t>.</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17DF14F4-F073-479D-901B-352C200D522D}"/>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38415181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969000" y="332509"/>
            <a:ext cx="6024507" cy="5139828"/>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REGISTRO DE LESIONES CON OBJETOS FILOSOS</a:t>
            </a:r>
            <a:endParaRPr lang="en-US" sz="2000" dirty="0">
              <a:latin typeface="+mj-lt"/>
            </a:endParaRPr>
          </a:p>
          <a:p>
            <a:endParaRPr lang="en-US" sz="1600" dirty="0">
              <a:latin typeface="+mj-lt"/>
            </a:endParaRPr>
          </a:p>
          <a:p>
            <a:r>
              <a:rPr lang="en-US" sz="1600" dirty="0">
                <a:latin typeface="+mj-lt"/>
              </a:rPr>
              <a:t>You must also maintain a log of sharps injuries for the recording of percutaneous injuries from contaminated sharps. This log is separate from the log of injuries and illnesses, but you can use the </a:t>
            </a:r>
            <a:r>
              <a:rPr lang="en-US" sz="1600" dirty="0">
                <a:latin typeface="+mj-lt"/>
                <a:hlinkClick r:id="rId3"/>
              </a:rPr>
              <a:t>300 Log</a:t>
            </a:r>
            <a:r>
              <a:rPr lang="en-US" sz="1600" baseline="30000" dirty="0">
                <a:latin typeface="+mj-lt"/>
              </a:rPr>
              <a:t>(3) </a:t>
            </a:r>
            <a:r>
              <a:rPr lang="en-US" sz="1600" dirty="0">
                <a:latin typeface="+mj-lt"/>
              </a:rPr>
              <a:t> as your template. The log must include the type and brand of device involved in the incident, and the department or work area where the exposure occurred. Remember to include an explanation of how the incident occurred. You can add more information, but keep in mind that the confidentiality of the injured employee must be maintained throughout the process. </a:t>
            </a:r>
          </a:p>
          <a:p>
            <a:endParaRPr lang="en-US" sz="1600" dirty="0">
              <a:latin typeface="+mj-lt"/>
            </a:endParaRPr>
          </a:p>
          <a:p>
            <a:r>
              <a:rPr lang="en-US" sz="1600" dirty="0">
                <a:latin typeface="+mj-lt"/>
              </a:rPr>
              <a:t>The purpose of the log is to aid in the evaluation of devices being used in the workplace and to quickly identify problem areas in the facility. It should be reviewed regularly and during the review of your Exposure Control Plan. The log must be saved for at least 5 years.</a:t>
            </a:r>
          </a:p>
          <a:p>
            <a:endParaRPr lang="en-US"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4"/>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1C4AE5C0-27DE-4BBE-9241-DDB55134DC50}"/>
              </a:ext>
            </a:extLst>
          </p:cNvPr>
          <p:cNvPicPr>
            <a:picLocks noChangeAspect="1"/>
          </p:cNvPicPr>
          <p:nvPr/>
        </p:nvPicPr>
        <p:blipFill>
          <a:blip r:embed="rId5"/>
          <a:srcRect/>
          <a:stretch/>
        </p:blipFill>
        <p:spPr>
          <a:xfrm>
            <a:off x="134676" y="0"/>
            <a:ext cx="5482162" cy="5888806"/>
          </a:xfrm>
          <a:prstGeom prst="rect">
            <a:avLst/>
          </a:prstGeom>
        </p:spPr>
      </p:pic>
    </p:spTree>
    <p:extLst>
      <p:ext uri="{BB962C8B-B14F-4D97-AF65-F5344CB8AC3E}">
        <p14:creationId xmlns:p14="http://schemas.microsoft.com/office/powerpoint/2010/main" val="34059249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02300" y="332509"/>
            <a:ext cx="6350000" cy="4154943"/>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ACTUALIZACIÓN DEL PLAN DE CONTROL DE LA EXPOSICIÓN</a:t>
            </a:r>
            <a:endParaRPr lang="en-US" sz="2000" dirty="0">
              <a:latin typeface="+mj-lt"/>
            </a:endParaRPr>
          </a:p>
          <a:p>
            <a:endParaRPr lang="en-US" sz="1600" dirty="0">
              <a:latin typeface="+mj-lt"/>
            </a:endParaRPr>
          </a:p>
          <a:p>
            <a:r>
              <a:rPr lang="en-US" sz="1600" dirty="0">
                <a:latin typeface="+mj-lt"/>
              </a:rPr>
              <a:t>Tiene la </a:t>
            </a:r>
            <a:r>
              <a:rPr lang="en-US" sz="1600" dirty="0" err="1">
                <a:latin typeface="+mj-lt"/>
              </a:rPr>
              <a:t>obligación</a:t>
            </a:r>
            <a:r>
              <a:rPr lang="en-US" sz="1600" dirty="0">
                <a:latin typeface="+mj-lt"/>
              </a:rPr>
              <a:t> de </a:t>
            </a:r>
            <a:r>
              <a:rPr lang="en-US" sz="1600" dirty="0" err="1">
                <a:latin typeface="+mj-lt"/>
              </a:rPr>
              <a:t>revisar</a:t>
            </a:r>
            <a:r>
              <a:rPr lang="en-US" sz="1600" dirty="0">
                <a:latin typeface="+mj-lt"/>
              </a:rPr>
              <a:t> y </a:t>
            </a:r>
            <a:r>
              <a:rPr lang="en-US" sz="1600" dirty="0" err="1">
                <a:latin typeface="+mj-lt"/>
              </a:rPr>
              <a:t>actualizar</a:t>
            </a:r>
            <a:r>
              <a:rPr lang="en-US" sz="1600" dirty="0">
                <a:latin typeface="+mj-lt"/>
              </a:rPr>
              <a:t> </a:t>
            </a:r>
            <a:r>
              <a:rPr lang="en-US" sz="1600" dirty="0" err="1">
                <a:latin typeface="+mj-lt"/>
              </a:rPr>
              <a:t>su</a:t>
            </a:r>
            <a:r>
              <a:rPr lang="en-US" sz="1600" dirty="0">
                <a:latin typeface="+mj-lt"/>
              </a:rPr>
              <a:t> Plan de control de la </a:t>
            </a:r>
            <a:r>
              <a:rPr lang="en-US" sz="1600" dirty="0" err="1">
                <a:latin typeface="+mj-lt"/>
              </a:rPr>
              <a:t>exposición</a:t>
            </a:r>
            <a:r>
              <a:rPr lang="en-US" sz="1600" dirty="0">
                <a:latin typeface="+mj-lt"/>
              </a:rPr>
              <a:t> </a:t>
            </a:r>
            <a:r>
              <a:rPr lang="en-US" sz="1600" dirty="0" err="1">
                <a:latin typeface="+mj-lt"/>
              </a:rPr>
              <a:t>todos</a:t>
            </a:r>
            <a:r>
              <a:rPr lang="en-US" sz="1600" dirty="0">
                <a:latin typeface="+mj-lt"/>
              </a:rPr>
              <a:t> los </a:t>
            </a:r>
            <a:r>
              <a:rPr lang="en-US" sz="1600" dirty="0" err="1">
                <a:latin typeface="+mj-lt"/>
              </a:rPr>
              <a:t>años</a:t>
            </a:r>
            <a:r>
              <a:rPr lang="en-US" sz="1600" dirty="0">
                <a:latin typeface="+mj-lt"/>
              </a:rPr>
              <a:t>, al </a:t>
            </a:r>
            <a:r>
              <a:rPr lang="en-US" sz="1600" dirty="0" err="1">
                <a:latin typeface="+mj-lt"/>
              </a:rPr>
              <a:t>agregar</a:t>
            </a:r>
            <a:r>
              <a:rPr lang="en-US" sz="1600" dirty="0">
                <a:latin typeface="+mj-lt"/>
              </a:rPr>
              <a:t> o </a:t>
            </a:r>
            <a:r>
              <a:rPr lang="en-US" sz="1600" dirty="0" err="1">
                <a:latin typeface="+mj-lt"/>
              </a:rPr>
              <a:t>modificar</a:t>
            </a:r>
            <a:r>
              <a:rPr lang="en-US" sz="1600" dirty="0">
                <a:latin typeface="+mj-lt"/>
              </a:rPr>
              <a:t> </a:t>
            </a:r>
            <a:r>
              <a:rPr lang="en-US" sz="1600" dirty="0" err="1">
                <a:latin typeface="+mj-lt"/>
              </a:rPr>
              <a:t>tareas</a:t>
            </a:r>
            <a:r>
              <a:rPr lang="en-US" sz="1600" dirty="0">
                <a:latin typeface="+mj-lt"/>
              </a:rPr>
              <a:t> y </a:t>
            </a:r>
            <a:r>
              <a:rPr lang="en-US" sz="1600" dirty="0" err="1">
                <a:latin typeface="+mj-lt"/>
              </a:rPr>
              <a:t>procedimientos</a:t>
            </a:r>
            <a:r>
              <a:rPr lang="en-US" sz="1600" dirty="0">
                <a:latin typeface="+mj-lt"/>
              </a:rPr>
              <a:t> que </a:t>
            </a:r>
            <a:r>
              <a:rPr lang="en-US" sz="1600" dirty="0" err="1">
                <a:latin typeface="+mj-lt"/>
              </a:rPr>
              <a:t>afectan</a:t>
            </a:r>
            <a:r>
              <a:rPr lang="en-US" sz="1600" dirty="0">
                <a:latin typeface="+mj-lt"/>
              </a:rPr>
              <a:t> el </a:t>
            </a:r>
            <a:r>
              <a:rPr lang="en-US" sz="1600" dirty="0" err="1">
                <a:latin typeface="+mj-lt"/>
              </a:rPr>
              <a:t>riesgo</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 </a:t>
            </a:r>
          </a:p>
          <a:p>
            <a:endParaRPr lang="en-US" sz="1600" dirty="0">
              <a:latin typeface="+mj-lt"/>
            </a:endParaRPr>
          </a:p>
          <a:p>
            <a:r>
              <a:rPr lang="en-US" sz="1600" dirty="0">
                <a:latin typeface="+mj-lt"/>
              </a:rPr>
              <a:t>Una </a:t>
            </a:r>
            <a:r>
              <a:rPr lang="en-US" sz="1600" dirty="0" err="1">
                <a:latin typeface="+mj-lt"/>
              </a:rPr>
              <a:t>revisión</a:t>
            </a:r>
            <a:r>
              <a:rPr lang="en-US" sz="1600" dirty="0">
                <a:latin typeface="+mj-lt"/>
              </a:rPr>
              <a:t> </a:t>
            </a:r>
            <a:r>
              <a:rPr lang="en-US" sz="1600" dirty="0" err="1">
                <a:latin typeface="+mj-lt"/>
              </a:rPr>
              <a:t>periódica</a:t>
            </a:r>
            <a:r>
              <a:rPr lang="en-US" sz="1600" dirty="0">
                <a:latin typeface="+mj-lt"/>
              </a:rPr>
              <a:t> </a:t>
            </a:r>
            <a:r>
              <a:rPr lang="en-US" sz="1600" dirty="0" err="1">
                <a:latin typeface="+mj-lt"/>
              </a:rPr>
              <a:t>garantiza</a:t>
            </a:r>
            <a:r>
              <a:rPr lang="en-US" sz="1600" dirty="0">
                <a:latin typeface="+mj-lt"/>
              </a:rPr>
              <a:t> que el Plan de control de la </a:t>
            </a:r>
            <a:r>
              <a:rPr lang="en-US" sz="1600" dirty="0" err="1">
                <a:latin typeface="+mj-lt"/>
              </a:rPr>
              <a:t>exposición</a:t>
            </a:r>
            <a:r>
              <a:rPr lang="en-US" sz="1600" dirty="0">
                <a:latin typeface="+mj-lt"/>
              </a:rPr>
              <a:t> se </a:t>
            </a:r>
            <a:r>
              <a:rPr lang="en-US" sz="1600" dirty="0" err="1">
                <a:latin typeface="+mj-lt"/>
              </a:rPr>
              <a:t>mantenga</a:t>
            </a:r>
            <a:r>
              <a:rPr lang="en-US" sz="1600" dirty="0">
                <a:latin typeface="+mj-lt"/>
              </a:rPr>
              <a:t> </a:t>
            </a:r>
            <a:r>
              <a:rPr lang="en-US" sz="1600" dirty="0" err="1">
                <a:latin typeface="+mj-lt"/>
              </a:rPr>
              <a:t>actualizado</a:t>
            </a:r>
            <a:r>
              <a:rPr lang="en-US" sz="1600" dirty="0">
                <a:latin typeface="+mj-lt"/>
              </a:rPr>
              <a:t> con la </a:t>
            </a:r>
            <a:r>
              <a:rPr lang="en-US" sz="1600" dirty="0" err="1">
                <a:latin typeface="+mj-lt"/>
              </a:rPr>
              <a:t>última</a:t>
            </a:r>
            <a:r>
              <a:rPr lang="en-US" sz="1600" dirty="0">
                <a:latin typeface="+mj-lt"/>
              </a:rPr>
              <a:t> </a:t>
            </a:r>
            <a:r>
              <a:rPr lang="en-US" sz="1600" dirty="0" err="1">
                <a:latin typeface="+mj-lt"/>
              </a:rPr>
              <a:t>información</a:t>
            </a:r>
            <a:r>
              <a:rPr lang="en-US" sz="1600" dirty="0">
                <a:latin typeface="+mj-lt"/>
              </a:rPr>
              <a:t> para </a:t>
            </a:r>
            <a:r>
              <a:rPr lang="en-US" sz="1600" dirty="0" err="1">
                <a:latin typeface="+mj-lt"/>
              </a:rPr>
              <a:t>reducir</a:t>
            </a:r>
            <a:r>
              <a:rPr lang="en-US" sz="1600" dirty="0">
                <a:latin typeface="+mj-lt"/>
              </a:rPr>
              <a:t> la </a:t>
            </a:r>
            <a:r>
              <a:rPr lang="en-US" sz="1600" dirty="0" err="1">
                <a:latin typeface="+mj-lt"/>
              </a:rPr>
              <a:t>exposición</a:t>
            </a:r>
            <a:r>
              <a:rPr lang="en-US" sz="1600" dirty="0">
                <a:latin typeface="+mj-lt"/>
              </a:rPr>
              <a:t> de los </a:t>
            </a:r>
            <a:r>
              <a:rPr lang="en-US" sz="1600" dirty="0" err="1">
                <a:latin typeface="+mj-lt"/>
              </a:rPr>
              <a:t>empleados</a:t>
            </a:r>
            <a:r>
              <a:rPr lang="en-US" sz="1600" dirty="0">
                <a:latin typeface="+mj-lt"/>
              </a:rPr>
              <a:t> a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a:t>
            </a:r>
          </a:p>
          <a:p>
            <a:endParaRPr lang="en-US" sz="1600" dirty="0">
              <a:latin typeface="+mj-lt"/>
            </a:endParaRPr>
          </a:p>
          <a:p>
            <a:r>
              <a:rPr lang="en-US" sz="1600" dirty="0">
                <a:latin typeface="+mj-lt"/>
              </a:rPr>
              <a:t>Es </a:t>
            </a:r>
            <a:r>
              <a:rPr lang="en-US" sz="1600" dirty="0" err="1">
                <a:latin typeface="+mj-lt"/>
              </a:rPr>
              <a:t>importante</a:t>
            </a:r>
            <a:r>
              <a:rPr lang="en-US" sz="1600" dirty="0">
                <a:latin typeface="+mj-lt"/>
              </a:rPr>
              <a:t> </a:t>
            </a:r>
            <a:r>
              <a:rPr lang="en-US" sz="1600" dirty="0" err="1">
                <a:latin typeface="+mj-lt"/>
              </a:rPr>
              <a:t>documentar</a:t>
            </a:r>
            <a:r>
              <a:rPr lang="en-US" sz="1600" dirty="0">
                <a:latin typeface="+mj-lt"/>
              </a:rPr>
              <a:t> </a:t>
            </a:r>
            <a:r>
              <a:rPr lang="en-US" sz="1600" dirty="0" err="1">
                <a:latin typeface="+mj-lt"/>
              </a:rPr>
              <a:t>su</a:t>
            </a:r>
            <a:r>
              <a:rPr lang="en-US" sz="1600" dirty="0">
                <a:latin typeface="+mj-lt"/>
              </a:rPr>
              <a:t> </a:t>
            </a:r>
            <a:r>
              <a:rPr lang="en-US" sz="1600" dirty="0" err="1">
                <a:latin typeface="+mj-lt"/>
              </a:rPr>
              <a:t>consideración</a:t>
            </a:r>
            <a:r>
              <a:rPr lang="en-US" sz="1600" dirty="0">
                <a:latin typeface="+mj-lt"/>
              </a:rPr>
              <a:t> e </a:t>
            </a:r>
            <a:r>
              <a:rPr lang="en-US" sz="1600" dirty="0" err="1">
                <a:latin typeface="+mj-lt"/>
              </a:rPr>
              <a:t>implementación</a:t>
            </a:r>
            <a:r>
              <a:rPr lang="en-US" sz="1600" dirty="0">
                <a:latin typeface="+mj-lt"/>
              </a:rPr>
              <a:t> de </a:t>
            </a:r>
            <a:r>
              <a:rPr lang="en-US" sz="1600" dirty="0" err="1">
                <a:latin typeface="+mj-lt"/>
              </a:rPr>
              <a:t>dispositivos</a:t>
            </a:r>
            <a:r>
              <a:rPr lang="en-US" sz="1600" dirty="0">
                <a:latin typeface="+mj-lt"/>
              </a:rPr>
              <a:t> </a:t>
            </a:r>
            <a:r>
              <a:rPr lang="en-US" sz="1600" dirty="0" err="1">
                <a:latin typeface="+mj-lt"/>
              </a:rPr>
              <a:t>médicos</a:t>
            </a:r>
            <a:r>
              <a:rPr lang="en-US" sz="1600" dirty="0">
                <a:latin typeface="+mj-lt"/>
              </a:rPr>
              <a:t> </a:t>
            </a:r>
            <a:r>
              <a:rPr lang="en-US" sz="1600" dirty="0" err="1">
                <a:latin typeface="+mj-lt"/>
              </a:rPr>
              <a:t>más</a:t>
            </a:r>
            <a:r>
              <a:rPr lang="en-US" sz="1600" dirty="0">
                <a:latin typeface="+mj-lt"/>
              </a:rPr>
              <a:t> </a:t>
            </a:r>
            <a:r>
              <a:rPr lang="en-US" sz="1600" dirty="0" err="1">
                <a:latin typeface="+mj-lt"/>
              </a:rPr>
              <a:t>seguros</a:t>
            </a:r>
            <a:r>
              <a:rPr lang="en-US" sz="1600" dirty="0">
                <a:latin typeface="+mj-lt"/>
              </a:rPr>
              <a:t> </a:t>
            </a:r>
            <a:r>
              <a:rPr lang="en-US" sz="1600" dirty="0" err="1">
                <a:latin typeface="+mj-lt"/>
              </a:rPr>
              <a:t>adecuados</a:t>
            </a:r>
            <a:r>
              <a:rPr lang="en-US" sz="1600" dirty="0">
                <a:latin typeface="+mj-lt"/>
              </a:rPr>
              <a:t>, </a:t>
            </a:r>
            <a:r>
              <a:rPr lang="en-US" sz="1600" dirty="0" err="1">
                <a:latin typeface="+mj-lt"/>
              </a:rPr>
              <a:t>comercialmente</a:t>
            </a:r>
            <a:r>
              <a:rPr lang="en-US" sz="1600" dirty="0">
                <a:latin typeface="+mj-lt"/>
              </a:rPr>
              <a:t> </a:t>
            </a:r>
            <a:r>
              <a:rPr lang="en-US" sz="1600" dirty="0" err="1">
                <a:latin typeface="+mj-lt"/>
              </a:rPr>
              <a:t>disponibles</a:t>
            </a:r>
            <a:r>
              <a:rPr lang="en-US" sz="1600" dirty="0">
                <a:latin typeface="+mj-lt"/>
              </a:rPr>
              <a:t> y </a:t>
            </a:r>
            <a:r>
              <a:rPr lang="en-US" sz="1600" dirty="0" err="1">
                <a:latin typeface="+mj-lt"/>
              </a:rPr>
              <a:t>eficaces</a:t>
            </a:r>
            <a:r>
              <a:rPr lang="en-US" sz="1600" dirty="0">
                <a:latin typeface="+mj-lt"/>
              </a:rPr>
              <a:t> </a:t>
            </a:r>
            <a:r>
              <a:rPr lang="en-US" sz="1600" dirty="0" err="1">
                <a:latin typeface="+mj-lt"/>
              </a:rPr>
              <a:t>diseñados</a:t>
            </a:r>
            <a:r>
              <a:rPr lang="en-US" sz="1600" dirty="0">
                <a:latin typeface="+mj-lt"/>
              </a:rPr>
              <a:t> para </a:t>
            </a:r>
            <a:r>
              <a:rPr lang="en-US" sz="1600" dirty="0" err="1">
                <a:latin typeface="+mj-lt"/>
              </a:rPr>
              <a:t>eliminar</a:t>
            </a:r>
            <a:r>
              <a:rPr lang="en-US" sz="1600" dirty="0">
                <a:latin typeface="+mj-lt"/>
              </a:rPr>
              <a:t> o </a:t>
            </a:r>
            <a:r>
              <a:rPr lang="en-US" sz="1600" dirty="0" err="1">
                <a:latin typeface="+mj-lt"/>
              </a:rPr>
              <a:t>minimizar</a:t>
            </a:r>
            <a:r>
              <a:rPr lang="en-US" sz="1600" dirty="0">
                <a:latin typeface="+mj-lt"/>
              </a:rPr>
              <a:t> el </a:t>
            </a:r>
            <a:r>
              <a:rPr lang="en-US" sz="1600" dirty="0" err="1">
                <a:latin typeface="+mj-lt"/>
              </a:rPr>
              <a:t>riesgo</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03E82C19-5B6E-4066-A627-05E5DF94E059}"/>
              </a:ext>
            </a:extLst>
          </p:cNvPr>
          <p:cNvPicPr>
            <a:picLocks noChangeAspect="1"/>
          </p:cNvPicPr>
          <p:nvPr/>
        </p:nvPicPr>
        <p:blipFill>
          <a:blip r:embed="rId4"/>
          <a:stretch>
            <a:fillRect/>
          </a:stretch>
        </p:blipFill>
        <p:spPr>
          <a:xfrm>
            <a:off x="0" y="0"/>
            <a:ext cx="5552539" cy="5964403"/>
          </a:xfrm>
          <a:prstGeom prst="rect">
            <a:avLst/>
          </a:prstGeom>
        </p:spPr>
      </p:pic>
    </p:spTree>
    <p:extLst>
      <p:ext uri="{BB962C8B-B14F-4D97-AF65-F5344CB8AC3E}">
        <p14:creationId xmlns:p14="http://schemas.microsoft.com/office/powerpoint/2010/main" val="21723918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943600" y="332509"/>
            <a:ext cx="6049907" cy="532449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CONCLUSIÓN</a:t>
            </a:r>
            <a:endParaRPr lang="en-US" sz="1800" dirty="0">
              <a:latin typeface="+mj-lt"/>
            </a:endParaRPr>
          </a:p>
          <a:p>
            <a:endParaRPr lang="en-US" sz="1600" dirty="0">
              <a:latin typeface="+mj-lt"/>
            </a:endParaRPr>
          </a:p>
          <a:p>
            <a:r>
              <a:rPr lang="en-US" sz="1600" dirty="0" err="1">
                <a:latin typeface="+mj-lt"/>
              </a:rPr>
              <a:t>En</a:t>
            </a:r>
            <a:r>
              <a:rPr lang="en-US" sz="1600" dirty="0">
                <a:latin typeface="+mj-lt"/>
              </a:rPr>
              <a:t> lo que </a:t>
            </a:r>
            <a:r>
              <a:rPr lang="en-US" sz="1600" dirty="0" err="1">
                <a:latin typeface="+mj-lt"/>
              </a:rPr>
              <a:t>respecta</a:t>
            </a:r>
            <a:r>
              <a:rPr lang="en-US" sz="1600" dirty="0">
                <a:latin typeface="+mj-lt"/>
              </a:rPr>
              <a:t> a la </a:t>
            </a:r>
            <a:r>
              <a:rPr lang="en-US" sz="1600" dirty="0" err="1">
                <a:latin typeface="+mj-lt"/>
              </a:rPr>
              <a:t>administración</a:t>
            </a:r>
            <a:r>
              <a:rPr lang="en-US" sz="1600" dirty="0">
                <a:latin typeface="+mj-lt"/>
              </a:rPr>
              <a:t> de </a:t>
            </a:r>
            <a:r>
              <a:rPr lang="en-US" sz="1600" dirty="0" err="1">
                <a:latin typeface="+mj-lt"/>
              </a:rPr>
              <a:t>su</a:t>
            </a:r>
            <a:r>
              <a:rPr lang="en-US" sz="1600" dirty="0">
                <a:latin typeface="+mj-lt"/>
              </a:rPr>
              <a:t> Plan de control de la </a:t>
            </a:r>
            <a:r>
              <a:rPr lang="en-US" sz="1600" dirty="0" err="1">
                <a:latin typeface="+mj-lt"/>
              </a:rPr>
              <a:t>exposición</a:t>
            </a:r>
            <a:r>
              <a:rPr lang="en-US" sz="1600" dirty="0">
                <a:latin typeface="+mj-lt"/>
              </a:rPr>
              <a:t>, </a:t>
            </a:r>
            <a:r>
              <a:rPr lang="en-US" sz="1600" dirty="0" err="1">
                <a:latin typeface="+mj-lt"/>
              </a:rPr>
              <a:t>aquí</a:t>
            </a:r>
            <a:r>
              <a:rPr lang="en-US" sz="1600" dirty="0">
                <a:latin typeface="+mj-lt"/>
              </a:rPr>
              <a:t> </a:t>
            </a:r>
            <a:r>
              <a:rPr lang="en-US" sz="1600" dirty="0" err="1">
                <a:latin typeface="+mj-lt"/>
              </a:rPr>
              <a:t>tiene</a:t>
            </a:r>
            <a:r>
              <a:rPr lang="en-US" sz="1600" dirty="0">
                <a:latin typeface="+mj-lt"/>
              </a:rPr>
              <a:t> los puntos clave que debe </a:t>
            </a:r>
            <a:r>
              <a:rPr lang="en-US" sz="1600" dirty="0" err="1">
                <a:latin typeface="+mj-lt"/>
              </a:rPr>
              <a:t>recordar</a:t>
            </a:r>
            <a:r>
              <a:rPr lang="en-US" sz="1600" dirty="0">
                <a:latin typeface="+mj-lt"/>
              </a:rPr>
              <a:t> de </a:t>
            </a:r>
            <a:r>
              <a:rPr lang="en-US" sz="1600" dirty="0" err="1">
                <a:latin typeface="+mj-lt"/>
              </a:rPr>
              <a:t>este</a:t>
            </a:r>
            <a:r>
              <a:rPr lang="en-US" sz="1600" dirty="0">
                <a:latin typeface="+mj-lt"/>
              </a:rPr>
              <a:t> </a:t>
            </a:r>
            <a:r>
              <a:rPr lang="en-US" sz="1600" dirty="0" err="1">
                <a:latin typeface="+mj-lt"/>
              </a:rPr>
              <a:t>módulo</a:t>
            </a:r>
            <a:r>
              <a:rPr lang="en-US" sz="1600" dirty="0">
                <a:latin typeface="+mj-lt"/>
              </a:rPr>
              <a:t>:</a:t>
            </a:r>
          </a:p>
          <a:p>
            <a:endParaRPr lang="en-US" sz="1600" dirty="0">
              <a:latin typeface="+mj-lt"/>
            </a:endParaRPr>
          </a:p>
          <a:p>
            <a:pPr marL="285750" lvl="2" indent="-285750">
              <a:buFont typeface="Arial" panose="020B0604020202020204" pitchFamily="34" charset="0"/>
              <a:buChar char="•"/>
            </a:pPr>
            <a:r>
              <a:rPr lang="en-US" sz="1600" dirty="0" err="1">
                <a:latin typeface="+mj-lt"/>
              </a:rPr>
              <a:t>Realizar</a:t>
            </a:r>
            <a:r>
              <a:rPr lang="en-US" sz="1600" dirty="0">
                <a:latin typeface="+mj-lt"/>
              </a:rPr>
              <a:t> </a:t>
            </a:r>
            <a:r>
              <a:rPr lang="en-US" sz="1600" dirty="0" err="1">
                <a:latin typeface="+mj-lt"/>
              </a:rPr>
              <a:t>capacitaciones</a:t>
            </a:r>
            <a:r>
              <a:rPr lang="en-US" sz="1600" dirty="0">
                <a:latin typeface="+mj-lt"/>
              </a:rPr>
              <a:t> </a:t>
            </a:r>
            <a:r>
              <a:rPr lang="en-US" sz="1600" dirty="0" err="1">
                <a:latin typeface="+mj-lt"/>
              </a:rPr>
              <a:t>anuales</a:t>
            </a:r>
            <a:r>
              <a:rPr lang="en-US" sz="1600" dirty="0">
                <a:latin typeface="+mj-lt"/>
              </a:rPr>
              <a:t> para sus </a:t>
            </a:r>
            <a:r>
              <a:rPr lang="en-US" sz="1600" dirty="0" err="1">
                <a:latin typeface="+mj-lt"/>
              </a:rPr>
              <a:t>empleados</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a:t>
            </a:r>
          </a:p>
          <a:p>
            <a:pPr marL="285750" lvl="2" indent="-285750">
              <a:buFont typeface="Arial" panose="020B0604020202020204" pitchFamily="34" charset="0"/>
              <a:buChar char="•"/>
            </a:pPr>
            <a:r>
              <a:rPr lang="en-US" sz="1600" dirty="0" err="1">
                <a:latin typeface="+mj-lt"/>
              </a:rPr>
              <a:t>Mantener</a:t>
            </a:r>
            <a:r>
              <a:rPr lang="en-US" sz="1600" dirty="0">
                <a:latin typeface="+mj-lt"/>
              </a:rPr>
              <a:t> los </a:t>
            </a:r>
            <a:r>
              <a:rPr lang="en-US" sz="1600" dirty="0" err="1">
                <a:latin typeface="+mj-lt"/>
              </a:rPr>
              <a:t>registros</a:t>
            </a:r>
            <a:r>
              <a:rPr lang="en-US" sz="1600" dirty="0">
                <a:latin typeface="+mj-lt"/>
              </a:rPr>
              <a:t> de sus </a:t>
            </a:r>
            <a:r>
              <a:rPr lang="en-US" sz="1600" dirty="0" err="1">
                <a:latin typeface="+mj-lt"/>
              </a:rPr>
              <a:t>capacitaciones</a:t>
            </a:r>
            <a:r>
              <a:rPr lang="en-US" sz="1600" dirty="0">
                <a:latin typeface="+mj-lt"/>
              </a:rPr>
              <a:t> </a:t>
            </a:r>
            <a:r>
              <a:rPr lang="en-US" sz="1600" dirty="0" err="1">
                <a:latin typeface="+mj-lt"/>
              </a:rPr>
              <a:t>durante</a:t>
            </a:r>
            <a:r>
              <a:rPr lang="en-US" sz="1600" dirty="0">
                <a:latin typeface="+mj-lt"/>
              </a:rPr>
              <a:t> 3 </a:t>
            </a:r>
            <a:r>
              <a:rPr lang="en-US" sz="1600" dirty="0" err="1">
                <a:latin typeface="+mj-lt"/>
              </a:rPr>
              <a:t>años</a:t>
            </a:r>
            <a:r>
              <a:rPr lang="en-US" sz="1600" dirty="0">
                <a:latin typeface="+mj-lt"/>
              </a:rPr>
              <a:t>,</a:t>
            </a:r>
          </a:p>
          <a:p>
            <a:pPr marL="285750" lvl="2" indent="-285750">
              <a:buFont typeface="Arial" panose="020B0604020202020204" pitchFamily="34" charset="0"/>
              <a:buChar char="•"/>
            </a:pPr>
            <a:r>
              <a:rPr lang="en-US" sz="1600" dirty="0" err="1">
                <a:latin typeface="+mj-lt"/>
              </a:rPr>
              <a:t>Mantener</a:t>
            </a:r>
            <a:r>
              <a:rPr lang="en-US" sz="1600" dirty="0">
                <a:latin typeface="+mj-lt"/>
              </a:rPr>
              <a:t> </a:t>
            </a:r>
            <a:r>
              <a:rPr lang="en-US" sz="1600" dirty="0" err="1">
                <a:latin typeface="+mj-lt"/>
              </a:rPr>
              <a:t>registros</a:t>
            </a:r>
            <a:r>
              <a:rPr lang="en-US" sz="1600" dirty="0">
                <a:latin typeface="+mj-lt"/>
              </a:rPr>
              <a:t> </a:t>
            </a:r>
            <a:r>
              <a:rPr lang="en-US" sz="1600" dirty="0" err="1">
                <a:latin typeface="+mj-lt"/>
              </a:rPr>
              <a:t>confidenciales</a:t>
            </a:r>
            <a:r>
              <a:rPr lang="en-US" sz="1600" dirty="0">
                <a:latin typeface="+mj-lt"/>
              </a:rPr>
              <a:t> de la(s) </a:t>
            </a:r>
            <a:r>
              <a:rPr lang="en-US" sz="1600" dirty="0" err="1">
                <a:latin typeface="+mj-lt"/>
              </a:rPr>
              <a:t>exposición</a:t>
            </a:r>
            <a:r>
              <a:rPr lang="en-US" sz="1600" dirty="0">
                <a:latin typeface="+mj-lt"/>
              </a:rPr>
              <a:t>/</a:t>
            </a:r>
            <a:r>
              <a:rPr lang="en-US" sz="1600" dirty="0" err="1">
                <a:latin typeface="+mj-lt"/>
              </a:rPr>
              <a:t>exposiciones</a:t>
            </a:r>
            <a:r>
              <a:rPr lang="en-US" sz="1600" dirty="0">
                <a:latin typeface="+mj-lt"/>
              </a:rPr>
              <a:t> de los </a:t>
            </a:r>
            <a:r>
              <a:rPr lang="en-US" sz="1600" dirty="0" err="1">
                <a:latin typeface="+mj-lt"/>
              </a:rPr>
              <a:t>empleados</a:t>
            </a:r>
            <a:r>
              <a:rPr lang="en-US" sz="1600" dirty="0">
                <a:latin typeface="+mj-lt"/>
              </a:rPr>
              <a:t> </a:t>
            </a:r>
            <a:r>
              <a:rPr lang="en-US" sz="1600" dirty="0" err="1">
                <a:latin typeface="+mj-lt"/>
              </a:rPr>
              <a:t>durante</a:t>
            </a:r>
            <a:r>
              <a:rPr lang="en-US" sz="1600" dirty="0">
                <a:latin typeface="+mj-lt"/>
              </a:rPr>
              <a:t> el </a:t>
            </a:r>
            <a:r>
              <a:rPr lang="en-US" sz="1600" dirty="0" err="1">
                <a:latin typeface="+mj-lt"/>
              </a:rPr>
              <a:t>tiempo</a:t>
            </a:r>
            <a:r>
              <a:rPr lang="en-US" sz="1600" dirty="0">
                <a:latin typeface="+mj-lt"/>
              </a:rPr>
              <a:t> que se </a:t>
            </a:r>
            <a:r>
              <a:rPr lang="en-US" sz="1600" dirty="0" err="1">
                <a:latin typeface="+mj-lt"/>
              </a:rPr>
              <a:t>prolongue</a:t>
            </a:r>
            <a:r>
              <a:rPr lang="en-US" sz="1600" dirty="0">
                <a:latin typeface="+mj-lt"/>
              </a:rPr>
              <a:t> </a:t>
            </a:r>
            <a:r>
              <a:rPr lang="en-US" sz="1600" dirty="0" err="1">
                <a:latin typeface="+mj-lt"/>
              </a:rPr>
              <a:t>su</a:t>
            </a:r>
            <a:r>
              <a:rPr lang="en-US" sz="1600" dirty="0">
                <a:latin typeface="+mj-lt"/>
              </a:rPr>
              <a:t> </a:t>
            </a:r>
            <a:r>
              <a:rPr lang="en-US" sz="1600" dirty="0" err="1">
                <a:latin typeface="+mj-lt"/>
              </a:rPr>
              <a:t>empleo</a:t>
            </a:r>
            <a:r>
              <a:rPr lang="en-US" sz="1600" dirty="0">
                <a:latin typeface="+mj-lt"/>
              </a:rPr>
              <a:t> </a:t>
            </a:r>
            <a:r>
              <a:rPr lang="en-US" sz="1600" dirty="0" err="1">
                <a:latin typeface="+mj-lt"/>
              </a:rPr>
              <a:t>más</a:t>
            </a:r>
            <a:r>
              <a:rPr lang="en-US" sz="1600" dirty="0">
                <a:latin typeface="+mj-lt"/>
              </a:rPr>
              <a:t> 30 </a:t>
            </a:r>
            <a:r>
              <a:rPr lang="en-US" sz="1600" dirty="0" err="1">
                <a:latin typeface="+mj-lt"/>
              </a:rPr>
              <a:t>años</a:t>
            </a:r>
            <a:r>
              <a:rPr lang="en-US" sz="1600" dirty="0">
                <a:latin typeface="+mj-lt"/>
              </a:rPr>
              <a:t>,</a:t>
            </a:r>
          </a:p>
          <a:p>
            <a:pPr marL="285750" lvl="2" indent="-285750">
              <a:buFont typeface="Arial" panose="020B0604020202020204" pitchFamily="34" charset="0"/>
              <a:buChar char="•"/>
            </a:pPr>
            <a:r>
              <a:rPr lang="en-US" sz="1600" dirty="0" err="1">
                <a:latin typeface="+mj-lt"/>
              </a:rPr>
              <a:t>Mantener</a:t>
            </a:r>
            <a:r>
              <a:rPr lang="en-US" sz="1600" dirty="0">
                <a:latin typeface="+mj-lt"/>
              </a:rPr>
              <a:t> un </a:t>
            </a:r>
            <a:r>
              <a:rPr lang="en-US" sz="1600" dirty="0" err="1">
                <a:latin typeface="+mj-lt"/>
              </a:rPr>
              <a:t>registro</a:t>
            </a:r>
            <a:r>
              <a:rPr lang="en-US" sz="1600" dirty="0">
                <a:latin typeface="+mj-lt"/>
              </a:rPr>
              <a:t> de </a:t>
            </a:r>
            <a:r>
              <a:rPr lang="en-US" sz="1600" dirty="0" err="1">
                <a:latin typeface="+mj-lt"/>
              </a:rPr>
              <a:t>lesiones</a:t>
            </a:r>
            <a:r>
              <a:rPr lang="en-US" sz="1600" dirty="0">
                <a:latin typeface="+mj-lt"/>
              </a:rPr>
              <a:t> por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durante</a:t>
            </a:r>
            <a:r>
              <a:rPr lang="en-US" sz="1600" dirty="0">
                <a:latin typeface="+mj-lt"/>
              </a:rPr>
              <a:t> al </a:t>
            </a:r>
            <a:r>
              <a:rPr lang="en-US" sz="1600" dirty="0" err="1">
                <a:latin typeface="+mj-lt"/>
              </a:rPr>
              <a:t>menos</a:t>
            </a:r>
            <a:r>
              <a:rPr lang="en-US" sz="1600" dirty="0">
                <a:latin typeface="+mj-lt"/>
              </a:rPr>
              <a:t> 5 </a:t>
            </a:r>
            <a:r>
              <a:rPr lang="en-US" sz="1600" dirty="0" err="1">
                <a:latin typeface="+mj-lt"/>
              </a:rPr>
              <a:t>años</a:t>
            </a:r>
            <a:r>
              <a:rPr lang="en-US" sz="1600" dirty="0">
                <a:latin typeface="+mj-lt"/>
              </a:rPr>
              <a:t>, y</a:t>
            </a:r>
          </a:p>
          <a:p>
            <a:pPr marL="285750" lvl="2" indent="-285750">
              <a:buFont typeface="Arial" panose="020B0604020202020204" pitchFamily="34" charset="0"/>
              <a:buChar char="•"/>
            </a:pPr>
            <a:r>
              <a:rPr lang="en-US" sz="1600" dirty="0" err="1">
                <a:latin typeface="+mj-lt"/>
              </a:rPr>
              <a:t>Actualizar</a:t>
            </a:r>
            <a:r>
              <a:rPr lang="en-US" sz="1600" dirty="0">
                <a:latin typeface="+mj-lt"/>
              </a:rPr>
              <a:t> </a:t>
            </a:r>
            <a:r>
              <a:rPr lang="en-US" sz="1600" dirty="0" err="1">
                <a:latin typeface="+mj-lt"/>
              </a:rPr>
              <a:t>su</a:t>
            </a:r>
            <a:r>
              <a:rPr lang="en-US" sz="1600" dirty="0">
                <a:latin typeface="+mj-lt"/>
              </a:rPr>
              <a:t> Plan de control de la </a:t>
            </a:r>
            <a:r>
              <a:rPr lang="en-US" sz="1600" dirty="0" err="1">
                <a:latin typeface="+mj-lt"/>
              </a:rPr>
              <a:t>exposición</a:t>
            </a:r>
            <a:r>
              <a:rPr lang="en-US" sz="1600" dirty="0">
                <a:latin typeface="+mj-lt"/>
              </a:rPr>
              <a:t> </a:t>
            </a:r>
            <a:r>
              <a:rPr lang="en-US" sz="1600" dirty="0" err="1">
                <a:latin typeface="+mj-lt"/>
              </a:rPr>
              <a:t>todos</a:t>
            </a:r>
            <a:r>
              <a:rPr lang="en-US" sz="1600" dirty="0">
                <a:latin typeface="+mj-lt"/>
              </a:rPr>
              <a:t> los </a:t>
            </a:r>
            <a:r>
              <a:rPr lang="en-US" sz="1600" dirty="0" err="1">
                <a:latin typeface="+mj-lt"/>
              </a:rPr>
              <a:t>años</a:t>
            </a:r>
            <a:r>
              <a:rPr lang="en-US" sz="1600" dirty="0">
                <a:latin typeface="+mj-lt"/>
              </a:rPr>
              <a:t>.</a:t>
            </a:r>
          </a:p>
          <a:p>
            <a:endParaRPr lang="en-US" sz="1600" dirty="0">
              <a:latin typeface="+mj-lt"/>
            </a:endParaRPr>
          </a:p>
          <a:p>
            <a:r>
              <a:rPr lang="en-US" sz="1600" dirty="0" err="1">
                <a:latin typeface="+mj-lt"/>
              </a:rPr>
              <a:t>En</a:t>
            </a:r>
            <a:r>
              <a:rPr lang="en-US" sz="1600" dirty="0">
                <a:latin typeface="+mj-lt"/>
              </a:rPr>
              <a:t> el </a:t>
            </a:r>
            <a:r>
              <a:rPr lang="en-US" sz="1600" dirty="0" err="1">
                <a:latin typeface="+mj-lt"/>
              </a:rPr>
              <a:t>próximo</a:t>
            </a:r>
            <a:r>
              <a:rPr lang="en-US" sz="1600" dirty="0">
                <a:latin typeface="+mj-lt"/>
              </a:rPr>
              <a:t> </a:t>
            </a:r>
            <a:r>
              <a:rPr lang="en-US" sz="1600" dirty="0" err="1">
                <a:latin typeface="+mj-lt"/>
              </a:rPr>
              <a:t>módulo</a:t>
            </a:r>
            <a:r>
              <a:rPr lang="en-US" sz="1600" dirty="0">
                <a:latin typeface="+mj-lt"/>
              </a:rPr>
              <a:t>, </a:t>
            </a:r>
            <a:r>
              <a:rPr lang="en-US" sz="1600" dirty="0" err="1">
                <a:latin typeface="+mj-lt"/>
              </a:rPr>
              <a:t>resumiremos</a:t>
            </a:r>
            <a:r>
              <a:rPr lang="en-US" sz="1600" dirty="0">
                <a:latin typeface="+mj-lt"/>
              </a:rPr>
              <a:t> los </a:t>
            </a:r>
            <a:r>
              <a:rPr lang="en-US" sz="1600" dirty="0" err="1">
                <a:latin typeface="+mj-lt"/>
              </a:rPr>
              <a:t>varios</a:t>
            </a:r>
            <a:r>
              <a:rPr lang="en-US" sz="1600" dirty="0">
                <a:latin typeface="+mj-lt"/>
              </a:rPr>
              <a:t> </a:t>
            </a:r>
            <a:r>
              <a:rPr lang="en-US" sz="1600" dirty="0" err="1">
                <a:latin typeface="+mj-lt"/>
              </a:rPr>
              <a:t>aspectos</a:t>
            </a:r>
            <a:r>
              <a:rPr lang="en-US" sz="1600" dirty="0">
                <a:latin typeface="+mj-lt"/>
              </a:rPr>
              <a:t> del </a:t>
            </a:r>
            <a:r>
              <a:rPr lang="en-US" sz="1600" dirty="0" err="1">
                <a:latin typeface="+mj-lt"/>
              </a:rPr>
              <a:t>cumplimiento</a:t>
            </a:r>
            <a:r>
              <a:rPr lang="en-US" sz="1600" dirty="0">
                <a:latin typeface="+mj-lt"/>
              </a:rPr>
              <a:t> con la </a:t>
            </a:r>
            <a:r>
              <a:rPr lang="en-US" sz="1600" dirty="0" err="1">
                <a:latin typeface="+mj-lt"/>
              </a:rPr>
              <a:t>norma</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y </a:t>
            </a:r>
            <a:r>
              <a:rPr lang="en-US" sz="1600" dirty="0" err="1">
                <a:latin typeface="+mj-lt"/>
              </a:rPr>
              <a:t>experimentaremos</a:t>
            </a:r>
            <a:r>
              <a:rPr lang="en-US" sz="1600" dirty="0">
                <a:latin typeface="+mj-lt"/>
              </a:rPr>
              <a:t> el </a:t>
            </a:r>
            <a:r>
              <a:rPr lang="en-US" sz="1600" dirty="0" err="1">
                <a:latin typeface="+mj-lt"/>
              </a:rPr>
              <a:t>recorrido</a:t>
            </a:r>
            <a:r>
              <a:rPr lang="en-US" sz="1600" dirty="0">
                <a:latin typeface="+mj-lt"/>
              </a:rPr>
              <a:t> de una </a:t>
            </a:r>
            <a:r>
              <a:rPr lang="en-US" sz="1600" dirty="0" err="1">
                <a:latin typeface="+mj-lt"/>
              </a:rPr>
              <a:t>inspección</a:t>
            </a:r>
            <a:r>
              <a:rPr lang="en-US" sz="1600" dirty="0">
                <a:latin typeface="+mj-lt"/>
              </a:rPr>
              <a:t> de </a:t>
            </a:r>
            <a:r>
              <a:rPr lang="en-US" sz="1600" dirty="0" err="1">
                <a:latin typeface="+mj-lt"/>
              </a:rPr>
              <a:t>oregon</a:t>
            </a:r>
            <a:r>
              <a:rPr lang="en-US" sz="1600" dirty="0">
                <a:latin typeface="+mj-lt"/>
              </a:rPr>
              <a:t> OSHA.</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Picture 1">
            <a:extLst>
              <a:ext uri="{FF2B5EF4-FFF2-40B4-BE49-F238E27FC236}">
                <a16:creationId xmlns:a16="http://schemas.microsoft.com/office/drawing/2014/main" id="{DD559C83-8CB3-4DAD-B57E-54116FE97739}"/>
              </a:ext>
            </a:extLst>
          </p:cNvPr>
          <p:cNvPicPr>
            <a:picLocks noChangeAspect="1"/>
          </p:cNvPicPr>
          <p:nvPr/>
        </p:nvPicPr>
        <p:blipFill>
          <a:blip r:embed="rId4"/>
          <a:stretch>
            <a:fillRect/>
          </a:stretch>
        </p:blipFill>
        <p:spPr>
          <a:xfrm>
            <a:off x="0" y="0"/>
            <a:ext cx="5751515" cy="5888806"/>
          </a:xfrm>
          <a:prstGeom prst="rect">
            <a:avLst/>
          </a:prstGeom>
        </p:spPr>
      </p:pic>
    </p:spTree>
    <p:extLst>
      <p:ext uri="{BB962C8B-B14F-4D97-AF65-F5344CB8AC3E}">
        <p14:creationId xmlns:p14="http://schemas.microsoft.com/office/powerpoint/2010/main" val="179682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p:nvPr/>
        </p:nvSpPr>
        <p:spPr>
          <a:xfrm>
            <a:off x="0" y="5848778"/>
            <a:ext cx="12192000" cy="1000125"/>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49D5436-BD26-4DE8-B1B3-0C62F0176845}"/>
              </a:ext>
            </a:extLst>
          </p:cNvPr>
          <p:cNvSpPr/>
          <p:nvPr/>
        </p:nvSpPr>
        <p:spPr>
          <a:xfrm>
            <a:off x="0" y="-11463"/>
            <a:ext cx="12192000" cy="58494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u="sng" dirty="0"/>
          </a:p>
        </p:txBody>
      </p:sp>
      <p:pic>
        <p:nvPicPr>
          <p:cNvPr id="9" name="Picture 8">
            <a:extLst>
              <a:ext uri="{FF2B5EF4-FFF2-40B4-BE49-F238E27FC236}">
                <a16:creationId xmlns:a16="http://schemas.microsoft.com/office/drawing/2014/main" id="{F441F2C3-C0FC-47AD-81FF-03E57FF22CEE}"/>
              </a:ext>
            </a:extLst>
          </p:cNvPr>
          <p:cNvPicPr>
            <a:picLocks noChangeAspect="1"/>
          </p:cNvPicPr>
          <p:nvPr/>
        </p:nvPicPr>
        <p:blipFill>
          <a:blip r:embed="rId4"/>
          <a:stretch>
            <a:fillRect/>
          </a:stretch>
        </p:blipFill>
        <p:spPr>
          <a:xfrm>
            <a:off x="6587319" y="5917153"/>
            <a:ext cx="5655426" cy="942571"/>
          </a:xfrm>
          <a:prstGeom prst="rect">
            <a:avLst/>
          </a:prstGeom>
        </p:spPr>
      </p:pic>
      <p:sp>
        <p:nvSpPr>
          <p:cNvPr id="6" name="Google Shape;102;p2">
            <a:extLst>
              <a:ext uri="{FF2B5EF4-FFF2-40B4-BE49-F238E27FC236}">
                <a16:creationId xmlns:a16="http://schemas.microsoft.com/office/drawing/2014/main" id="{DC2746AF-7DEB-420D-8180-54CC53C4F851}"/>
              </a:ext>
            </a:extLst>
          </p:cNvPr>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pic>
        <p:nvPicPr>
          <p:cNvPr id="2" name="Online Media 1" descr="BBP_¿La norma se aplica a usted?">
            <a:hlinkClick r:id="" action="ppaction://media"/>
            <a:extLst>
              <a:ext uri="{FF2B5EF4-FFF2-40B4-BE49-F238E27FC236}">
                <a16:creationId xmlns:a16="http://schemas.microsoft.com/office/drawing/2014/main" id="{BA6F8A4D-7AED-364E-9813-37C33E252667}"/>
              </a:ext>
            </a:extLst>
          </p:cNvPr>
          <p:cNvPicPr>
            <a:picLocks noRot="1" noChangeAspect="1"/>
          </p:cNvPicPr>
          <p:nvPr>
            <a:videoFile r:link="rId1"/>
          </p:nvPr>
        </p:nvPicPr>
        <p:blipFill>
          <a:blip r:embed="rId5"/>
          <a:stretch>
            <a:fillRect/>
          </a:stretch>
        </p:blipFill>
        <p:spPr>
          <a:xfrm>
            <a:off x="914791" y="0"/>
            <a:ext cx="10362418" cy="5828860"/>
          </a:xfrm>
          <a:prstGeom prst="rect">
            <a:avLst/>
          </a:prstGeom>
        </p:spPr>
      </p:pic>
    </p:spTree>
    <p:extLst>
      <p:ext uri="{BB962C8B-B14F-4D97-AF65-F5344CB8AC3E}">
        <p14:creationId xmlns:p14="http://schemas.microsoft.com/office/powerpoint/2010/main" val="10883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1" name="Google Shape;161;gb3e8f5dbd0_0_9"/>
          <p:cNvSpPr txBox="1"/>
          <p:nvPr/>
        </p:nvSpPr>
        <p:spPr>
          <a:xfrm>
            <a:off x="62500" y="0"/>
            <a:ext cx="11931000" cy="5852702"/>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4800" u="sng" dirty="0" err="1">
                <a:solidFill>
                  <a:schemeClr val="dk1"/>
                </a:solidFill>
                <a:ea typeface="Calibri"/>
                <a:cs typeface="Calibri"/>
                <a:sym typeface="Calibri"/>
              </a:rPr>
              <a:t>Discusión</a:t>
            </a:r>
            <a:r>
              <a:rPr lang="en-US" sz="4800" u="sng" dirty="0">
                <a:solidFill>
                  <a:schemeClr val="dk1"/>
                </a:solidFill>
                <a:ea typeface="Calibri"/>
                <a:cs typeface="Calibri"/>
                <a:sym typeface="Calibri"/>
              </a:rPr>
              <a:t> para la </a:t>
            </a:r>
            <a:r>
              <a:rPr lang="en-US" sz="4800" u="sng" dirty="0" err="1">
                <a:solidFill>
                  <a:schemeClr val="dk1"/>
                </a:solidFill>
                <a:ea typeface="Calibri"/>
                <a:cs typeface="Calibri"/>
                <a:sym typeface="Calibri"/>
              </a:rPr>
              <a:t>clase</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lvl="0" algn="ctr">
              <a:buClr>
                <a:schemeClr val="dk1"/>
              </a:buClr>
              <a:buSzPts val="3600"/>
            </a:pPr>
            <a:r>
              <a:rPr lang="en-US" sz="1800" dirty="0" err="1">
                <a:solidFill>
                  <a:schemeClr val="dk1"/>
                </a:solidFill>
                <a:ea typeface="Calibri"/>
                <a:cs typeface="Calibri"/>
                <a:sym typeface="Calibri"/>
              </a:rPr>
              <a:t>Aproveche</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esta</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oportunidad</a:t>
            </a:r>
            <a:r>
              <a:rPr lang="en-US" sz="1800" dirty="0">
                <a:solidFill>
                  <a:schemeClr val="dk1"/>
                </a:solidFill>
                <a:ea typeface="Calibri"/>
                <a:cs typeface="Calibri"/>
                <a:sym typeface="Calibri"/>
              </a:rPr>
              <a:t> para </a:t>
            </a:r>
            <a:r>
              <a:rPr lang="en-US" sz="1800" dirty="0" err="1">
                <a:solidFill>
                  <a:schemeClr val="dk1"/>
                </a:solidFill>
                <a:ea typeface="Calibri"/>
                <a:cs typeface="Calibri"/>
                <a:sym typeface="Calibri"/>
              </a:rPr>
              <a:t>hacer</a:t>
            </a:r>
            <a:r>
              <a:rPr lang="en-US" sz="1800" dirty="0">
                <a:solidFill>
                  <a:schemeClr val="dk1"/>
                </a:solidFill>
                <a:ea typeface="Calibri"/>
                <a:cs typeface="Calibri"/>
                <a:sym typeface="Calibri"/>
              </a:rPr>
              <a:t>/responder </a:t>
            </a:r>
            <a:r>
              <a:rPr lang="en-US" sz="1800" dirty="0" err="1">
                <a:solidFill>
                  <a:schemeClr val="dk1"/>
                </a:solidFill>
                <a:ea typeface="Calibri"/>
                <a:cs typeface="Calibri"/>
                <a:sym typeface="Calibri"/>
              </a:rPr>
              <a:t>preguntas</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sobre</a:t>
            </a:r>
            <a:r>
              <a:rPr lang="en-US" sz="1800" dirty="0">
                <a:solidFill>
                  <a:schemeClr val="dk1"/>
                </a:solidFill>
                <a:ea typeface="Calibri"/>
                <a:cs typeface="Calibri"/>
                <a:sym typeface="Calibri"/>
              </a:rPr>
              <a:t> el </a:t>
            </a:r>
            <a:r>
              <a:rPr lang="en-US" sz="1800" dirty="0" err="1">
                <a:solidFill>
                  <a:schemeClr val="dk1"/>
                </a:solidFill>
                <a:ea typeface="Calibri"/>
                <a:cs typeface="Calibri"/>
                <a:sym typeface="Calibri"/>
              </a:rPr>
              <a:t>módulo</a:t>
            </a:r>
            <a:r>
              <a:rPr lang="en-US" sz="1800" dirty="0">
                <a:solidFill>
                  <a:schemeClr val="dk1"/>
                </a:solidFill>
                <a:ea typeface="Calibri"/>
                <a:cs typeface="Calibri"/>
                <a:sym typeface="Calibri"/>
              </a:rPr>
              <a:t> anterior y para </a:t>
            </a:r>
            <a:r>
              <a:rPr lang="en-US" sz="1800" dirty="0" err="1">
                <a:solidFill>
                  <a:schemeClr val="dk1"/>
                </a:solidFill>
                <a:ea typeface="Calibri"/>
                <a:cs typeface="Calibri"/>
                <a:sym typeface="Calibri"/>
              </a:rPr>
              <a:t>resumir</a:t>
            </a:r>
            <a:r>
              <a:rPr lang="en-US" sz="1800" dirty="0">
                <a:solidFill>
                  <a:schemeClr val="dk1"/>
                </a:solidFill>
                <a:ea typeface="Calibri"/>
                <a:cs typeface="Calibri"/>
                <a:sym typeface="Calibri"/>
              </a:rPr>
              <a:t> las </a:t>
            </a:r>
            <a:r>
              <a:rPr lang="en-US" sz="1800" dirty="0" err="1">
                <a:solidFill>
                  <a:schemeClr val="dk1"/>
                </a:solidFill>
                <a:ea typeface="Calibri"/>
                <a:cs typeface="Calibri"/>
                <a:sym typeface="Calibri"/>
              </a:rPr>
              <a:t>direcciones</a:t>
            </a:r>
            <a:r>
              <a:rPr lang="en-US" sz="1800" dirty="0">
                <a:solidFill>
                  <a:schemeClr val="dk1"/>
                </a:solidFill>
                <a:ea typeface="Calibri"/>
                <a:cs typeface="Calibri"/>
                <a:sym typeface="Calibri"/>
              </a:rPr>
              <a:t> de los enlaces web </a:t>
            </a:r>
            <a:r>
              <a:rPr lang="en-US" sz="1800" dirty="0" err="1">
                <a:solidFill>
                  <a:schemeClr val="dk1"/>
                </a:solidFill>
                <a:ea typeface="Calibri"/>
                <a:cs typeface="Calibri"/>
                <a:sym typeface="Calibri"/>
              </a:rPr>
              <a:t>discutidos</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en</a:t>
            </a:r>
            <a:r>
              <a:rPr lang="en-US" sz="1800" dirty="0">
                <a:solidFill>
                  <a:schemeClr val="dk1"/>
                </a:solidFill>
                <a:ea typeface="Calibri"/>
                <a:cs typeface="Calibri"/>
                <a:sym typeface="Calibri"/>
              </a:rPr>
              <a:t> el </a:t>
            </a:r>
            <a:r>
              <a:rPr lang="en-US" sz="1800" dirty="0" err="1">
                <a:solidFill>
                  <a:schemeClr val="dk1"/>
                </a:solidFill>
                <a:ea typeface="Calibri"/>
                <a:cs typeface="Calibri"/>
                <a:sym typeface="Calibri"/>
              </a:rPr>
              <a:t>módulo</a:t>
            </a:r>
            <a:r>
              <a:rPr lang="en-US" sz="1800" dirty="0">
                <a:solidFill>
                  <a:schemeClr val="dk1"/>
                </a:solidFill>
                <a:ea typeface="Calibri"/>
                <a:cs typeface="Calibri"/>
                <a:sym typeface="Calibri"/>
              </a:rPr>
              <a:t>.</a:t>
            </a:r>
          </a:p>
          <a:p>
            <a:pPr lvl="0" algn="ctr">
              <a:buClr>
                <a:schemeClr val="dk1"/>
              </a:buClr>
              <a:buSzPts val="3600"/>
            </a:pPr>
            <a:endParaRPr lang="en-US" sz="1800" dirty="0">
              <a:solidFill>
                <a:schemeClr val="dk1"/>
              </a:solidFill>
              <a:ea typeface="Calibri"/>
              <a:cs typeface="Calibri"/>
              <a:sym typeface="Calibri"/>
            </a:endParaRPr>
          </a:p>
          <a:p>
            <a:pPr lvl="0" algn="ctr">
              <a:buClr>
                <a:schemeClr val="dk1"/>
              </a:buClr>
              <a:buSzPts val="3600"/>
            </a:pPr>
            <a:r>
              <a:rPr lang="en-US" sz="3600" u="sng" dirty="0" err="1">
                <a:solidFill>
                  <a:schemeClr val="dk1"/>
                </a:solidFill>
                <a:ea typeface="Calibri"/>
                <a:cs typeface="Calibri"/>
                <a:sym typeface="Calibri"/>
              </a:rPr>
              <a:t>Recursos</a:t>
            </a:r>
            <a:r>
              <a:rPr lang="en-US" sz="3600" u="sng" dirty="0">
                <a:solidFill>
                  <a:schemeClr val="dk1"/>
                </a:solidFill>
                <a:ea typeface="Calibri"/>
                <a:cs typeface="Calibri"/>
                <a:sym typeface="Calibri"/>
              </a:rPr>
              <a:t> del </a:t>
            </a:r>
            <a:r>
              <a:rPr lang="en-US" sz="3600" u="sng" dirty="0" err="1">
                <a:solidFill>
                  <a:schemeClr val="dk1"/>
                </a:solidFill>
                <a:ea typeface="Calibri"/>
                <a:cs typeface="Calibri"/>
                <a:sym typeface="Calibri"/>
              </a:rPr>
              <a:t>Módulo</a:t>
            </a:r>
            <a:endParaRPr lang="en-US" sz="3600" u="sng" dirty="0">
              <a:solidFill>
                <a:schemeClr val="dk1"/>
              </a:solidFill>
              <a:ea typeface="Calibri"/>
              <a:cs typeface="Calibri"/>
              <a:sym typeface="Calibri"/>
            </a:endParaRPr>
          </a:p>
          <a:p>
            <a:pPr marL="342900" lvl="0" indent="-342900">
              <a:buSzPts val="1800"/>
              <a:buAutoNum type="arabicParenR"/>
            </a:pPr>
            <a:endParaRPr lang="en-US" sz="1600" dirty="0">
              <a:latin typeface="+mj-lt"/>
              <a:hlinkClick r:id="rId3"/>
            </a:endParaRPr>
          </a:p>
          <a:p>
            <a:pPr marL="342900" lvl="0" indent="-342900">
              <a:buSzPts val="1800"/>
              <a:buAutoNum type="arabicParenR"/>
            </a:pPr>
            <a:r>
              <a:rPr lang="en-US" dirty="0">
                <a:latin typeface="+mj-lt"/>
                <a:hlinkClick r:id="rId3"/>
              </a:rPr>
              <a:t>https://osha.oregon.gov/OSHARules/div2/div2Z-1030-bloodborne.pdf#page=25</a:t>
            </a:r>
            <a:r>
              <a:rPr lang="en-US" dirty="0">
                <a:latin typeface="+mj-lt"/>
              </a:rPr>
              <a:t> </a:t>
            </a:r>
          </a:p>
          <a:p>
            <a:pPr marL="342900" lvl="0" indent="-342900">
              <a:buSzPts val="1800"/>
              <a:buAutoNum type="arabicParenR"/>
            </a:pPr>
            <a:endParaRPr lang="en-US" dirty="0">
              <a:latin typeface="+mj-lt"/>
            </a:endParaRPr>
          </a:p>
          <a:p>
            <a:pPr marL="342900" indent="-342900">
              <a:buSzPts val="1800"/>
              <a:buFont typeface="Arial"/>
              <a:buAutoNum type="arabicParenR"/>
            </a:pPr>
            <a:r>
              <a:rPr lang="en-US" dirty="0">
                <a:hlinkClick r:id="rId4"/>
              </a:rPr>
              <a:t>https://www.cbs.state.or.us/osha/pubed/courses/bloodborne-pathogens-spa/resources/training-documentation-form_spa.pdf</a:t>
            </a:r>
            <a:endParaRPr lang="en-US" dirty="0"/>
          </a:p>
          <a:p>
            <a:pPr marL="342900" indent="-342900">
              <a:buSzPts val="1800"/>
              <a:buFont typeface="Arial"/>
              <a:buAutoNum type="arabicParenR"/>
            </a:pPr>
            <a:endParaRPr lang="en-US" dirty="0">
              <a:latin typeface="+mj-lt"/>
            </a:endParaRPr>
          </a:p>
          <a:p>
            <a:pPr marL="342900" lvl="0" indent="-342900">
              <a:buSzPts val="1800"/>
              <a:buAutoNum type="arabicParenR"/>
            </a:pPr>
            <a:r>
              <a:rPr lang="en-US" dirty="0">
                <a:solidFill>
                  <a:schemeClr val="dk1"/>
                </a:solidFill>
                <a:latin typeface="+mj-lt"/>
                <a:ea typeface="Calibri"/>
                <a:cs typeface="Calibri"/>
                <a:sym typeface="Calibri"/>
                <a:hlinkClick r:id="rId5"/>
              </a:rPr>
              <a:t>https://osha.oregon.gov/Pages/topics/recordkeeping-and-reporting.aspx</a:t>
            </a:r>
            <a:r>
              <a:rPr lang="en-US" dirty="0">
                <a:solidFill>
                  <a:schemeClr val="dk1"/>
                </a:solidFill>
                <a:latin typeface="+mj-lt"/>
                <a:ea typeface="Calibri"/>
                <a:cs typeface="Calibri"/>
                <a:sym typeface="Calibri"/>
              </a:rPr>
              <a:t> </a:t>
            </a:r>
            <a:endParaRPr dirty="0">
              <a:solidFill>
                <a:schemeClr val="dk1"/>
              </a:solidFill>
              <a:latin typeface="+mj-lt"/>
              <a:ea typeface="Calibri"/>
              <a:cs typeface="Calibri"/>
              <a:sym typeface="Calibri"/>
            </a:endParaRPr>
          </a:p>
        </p:txBody>
      </p:sp>
      <p:pic>
        <p:nvPicPr>
          <p:cNvPr id="9" name="Picture 8">
            <a:extLst>
              <a:ext uri="{FF2B5EF4-FFF2-40B4-BE49-F238E27FC236}">
                <a16:creationId xmlns:a16="http://schemas.microsoft.com/office/drawing/2014/main" id="{80EAC1C5-7760-41BE-A646-E823EFCCD5E3}"/>
              </a:ext>
            </a:extLst>
          </p:cNvPr>
          <p:cNvPicPr>
            <a:picLocks noChangeAspect="1"/>
          </p:cNvPicPr>
          <p:nvPr/>
        </p:nvPicPr>
        <p:blipFill>
          <a:blip r:embed="rId6"/>
          <a:stretch>
            <a:fillRect/>
          </a:stretch>
        </p:blipFill>
        <p:spPr>
          <a:xfrm>
            <a:off x="6621627" y="5937109"/>
            <a:ext cx="5602217" cy="933703"/>
          </a:xfrm>
          <a:prstGeom prst="rect">
            <a:avLst/>
          </a:prstGeom>
        </p:spPr>
      </p:pic>
      <p:sp>
        <p:nvSpPr>
          <p:cNvPr id="7" name="Google Shape;102;p2">
            <a:extLst>
              <a:ext uri="{FF2B5EF4-FFF2-40B4-BE49-F238E27FC236}">
                <a16:creationId xmlns:a16="http://schemas.microsoft.com/office/drawing/2014/main" id="{26F2B92C-06F8-482D-A3E1-F37492A13EA6}"/>
              </a:ext>
            </a:extLst>
          </p:cNvPr>
          <p:cNvSpPr txBox="1"/>
          <p:nvPr/>
        </p:nvSpPr>
        <p:spPr>
          <a:xfrm>
            <a:off x="202630" y="61699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spTree>
    <p:extLst>
      <p:ext uri="{BB962C8B-B14F-4D97-AF65-F5344CB8AC3E}">
        <p14:creationId xmlns:p14="http://schemas.microsoft.com/office/powerpoint/2010/main" val="18945544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646290"/>
          </a:xfrm>
          <a:prstGeom prst="rect">
            <a:avLst/>
          </a:prstGeom>
          <a:noFill/>
          <a:ln>
            <a:noFill/>
          </a:ln>
        </p:spPr>
        <p:txBody>
          <a:bodyPr spcFirstLastPara="1" wrap="square" lIns="91425" tIns="45700" rIns="91425" bIns="45700" anchor="t" anchorCtr="0">
            <a:spAutoFit/>
          </a:bodyPr>
          <a:lstStyle/>
          <a:p>
            <a:pPr lvl="0" algn="ctr">
              <a:buSzPts val="4000"/>
            </a:pPr>
            <a:r>
              <a:rPr lang="en-US" sz="3600" b="1" dirty="0">
                <a:solidFill>
                  <a:schemeClr val="lt1"/>
                </a:solidFill>
                <a:latin typeface="Verdana"/>
                <a:ea typeface="Verdana"/>
                <a:cs typeface="Verdana"/>
                <a:sym typeface="Verdana"/>
              </a:rPr>
              <a:t>PATÓGENOS TRANSMITIDOS POR LA SANGRE</a:t>
            </a:r>
          </a:p>
        </p:txBody>
      </p:sp>
      <p:sp>
        <p:nvSpPr>
          <p:cNvPr id="94" name="Google Shape;94;p1"/>
          <p:cNvSpPr txBox="1"/>
          <p:nvPr/>
        </p:nvSpPr>
        <p:spPr>
          <a:xfrm>
            <a:off x="-566651" y="3569317"/>
            <a:ext cx="1332530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err="1">
                <a:solidFill>
                  <a:schemeClr val="lt1"/>
                </a:solidFill>
                <a:latin typeface="Verdana"/>
                <a:ea typeface="Verdana"/>
                <a:cs typeface="Verdana"/>
                <a:sym typeface="Verdana"/>
              </a:rPr>
              <a:t>Módulo</a:t>
            </a:r>
            <a:r>
              <a:rPr lang="en-US" sz="4400" b="1" i="0" u="none" strike="noStrike" cap="none" dirty="0">
                <a:solidFill>
                  <a:schemeClr val="lt1"/>
                </a:solidFill>
                <a:latin typeface="Verdana"/>
                <a:ea typeface="Verdana"/>
                <a:cs typeface="Verdana"/>
                <a:sym typeface="Verdana"/>
              </a:rPr>
              <a:t> 6: </a:t>
            </a:r>
            <a:r>
              <a:rPr lang="en-US" sz="4400" b="1" i="1"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rcRect/>
          <a:stretch/>
        </p:blipFill>
        <p:spPr>
          <a:xfrm>
            <a:off x="299272" y="260296"/>
            <a:ext cx="3058746" cy="1011156"/>
          </a:xfrm>
          <a:prstGeom prst="rect">
            <a:avLst/>
          </a:prstGeom>
        </p:spPr>
      </p:pic>
    </p:spTree>
    <p:extLst>
      <p:ext uri="{BB962C8B-B14F-4D97-AF65-F5344CB8AC3E}">
        <p14:creationId xmlns:p14="http://schemas.microsoft.com/office/powerpoint/2010/main" val="36781557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10" name="Picture 9">
            <a:extLst>
              <a:ext uri="{FF2B5EF4-FFF2-40B4-BE49-F238E27FC236}">
                <a16:creationId xmlns:a16="http://schemas.microsoft.com/office/drawing/2014/main" id="{9D9B6367-0FB7-4B63-BC23-EC7577F84A0F}"/>
              </a:ext>
            </a:extLst>
          </p:cNvPr>
          <p:cNvPicPr>
            <a:picLocks noChangeAspect="1"/>
          </p:cNvPicPr>
          <p:nvPr/>
        </p:nvPicPr>
        <p:blipFill>
          <a:blip r:embed="rId4"/>
          <a:stretch>
            <a:fillRect/>
          </a:stretch>
        </p:blipFill>
        <p:spPr>
          <a:xfrm>
            <a:off x="6621627" y="5968952"/>
            <a:ext cx="5602217" cy="933703"/>
          </a:xfrm>
          <a:prstGeom prst="rect">
            <a:avLst/>
          </a:prstGeom>
        </p:spPr>
      </p:pic>
      <p:sp>
        <p:nvSpPr>
          <p:cNvPr id="7" name="Google Shape;102;p2">
            <a:extLst>
              <a:ext uri="{FF2B5EF4-FFF2-40B4-BE49-F238E27FC236}">
                <a16:creationId xmlns:a16="http://schemas.microsoft.com/office/drawing/2014/main" id="{1E7DE3EE-D2C7-41C9-872B-734A63D5485C}"/>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Verdana"/>
                <a:ea typeface="Verdana"/>
                <a:cs typeface="Verdana"/>
                <a:sym typeface="Verdana"/>
              </a:rPr>
              <a:t>Módulo</a:t>
            </a:r>
            <a:r>
              <a:rPr lang="en-US" sz="2800" b="1" i="0" u="none" strike="noStrike" cap="none" dirty="0">
                <a:solidFill>
                  <a:schemeClr val="lt1"/>
                </a:solidFill>
                <a:latin typeface="Verdana"/>
                <a:ea typeface="Verdana"/>
                <a:cs typeface="Verdana"/>
                <a:sym typeface="Verdana"/>
              </a:rPr>
              <a:t> 6: </a:t>
            </a:r>
            <a:r>
              <a:rPr lang="en-US" sz="2800" b="1" i="1"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pic>
        <p:nvPicPr>
          <p:cNvPr id="2" name="Online Media 1" descr="BBP_Recapitulación">
            <a:hlinkClick r:id="" action="ppaction://media"/>
            <a:extLst>
              <a:ext uri="{FF2B5EF4-FFF2-40B4-BE49-F238E27FC236}">
                <a16:creationId xmlns:a16="http://schemas.microsoft.com/office/drawing/2014/main" id="{2BD325A5-8E6C-0140-970B-0F0FFCEAE320}"/>
              </a:ext>
            </a:extLst>
          </p:cNvPr>
          <p:cNvPicPr>
            <a:picLocks noRot="1" noChangeAspect="1"/>
          </p:cNvPicPr>
          <p:nvPr>
            <a:videoFile r:link="rId1"/>
          </p:nvPr>
        </p:nvPicPr>
        <p:blipFill>
          <a:blip r:embed="rId5"/>
          <a:stretch>
            <a:fillRect/>
          </a:stretch>
        </p:blipFill>
        <p:spPr>
          <a:xfrm>
            <a:off x="852485" y="21192"/>
            <a:ext cx="10439403" cy="5872164"/>
          </a:xfrm>
          <a:prstGeom prst="rect">
            <a:avLst/>
          </a:prstGeom>
        </p:spPr>
      </p:pic>
    </p:spTree>
    <p:extLst>
      <p:ext uri="{BB962C8B-B14F-4D97-AF65-F5344CB8AC3E}">
        <p14:creationId xmlns:p14="http://schemas.microsoft.com/office/powerpoint/2010/main" val="286764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89600" y="332509"/>
            <a:ext cx="6286500" cy="581693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Plan de control de la </a:t>
            </a:r>
            <a:r>
              <a:rPr lang="en-US" sz="3600" u="sng" dirty="0" err="1">
                <a:solidFill>
                  <a:schemeClr val="dk1"/>
                </a:solidFill>
                <a:latin typeface="+mj-lt"/>
                <a:ea typeface="Calibri"/>
                <a:cs typeface="Calibri"/>
                <a:sym typeface="Calibri"/>
              </a:rPr>
              <a:t>exposición</a:t>
            </a:r>
            <a:endParaRPr lang="en-US" sz="1800" dirty="0">
              <a:latin typeface="+mj-lt"/>
            </a:endParaRPr>
          </a:p>
          <a:p>
            <a:endParaRPr lang="en-US" sz="1600" dirty="0">
              <a:latin typeface="+mj-lt"/>
            </a:endParaRPr>
          </a:p>
          <a:p>
            <a:r>
              <a:rPr lang="en-US" sz="1600" dirty="0">
                <a:latin typeface="+mj-lt"/>
              </a:rPr>
              <a:t>Por ley, </a:t>
            </a:r>
            <a:r>
              <a:rPr lang="en-US" sz="1600" dirty="0" err="1">
                <a:latin typeface="+mj-lt"/>
              </a:rPr>
              <a:t>tiene</a:t>
            </a:r>
            <a:r>
              <a:rPr lang="en-US" sz="1600" dirty="0">
                <a:latin typeface="+mj-lt"/>
              </a:rPr>
              <a:t> la </a:t>
            </a:r>
            <a:r>
              <a:rPr lang="en-US" sz="1600" dirty="0" err="1">
                <a:latin typeface="+mj-lt"/>
              </a:rPr>
              <a:t>obligación</a:t>
            </a:r>
            <a:r>
              <a:rPr lang="en-US" sz="1600" dirty="0">
                <a:latin typeface="+mj-lt"/>
              </a:rPr>
              <a:t> de </a:t>
            </a:r>
            <a:r>
              <a:rPr lang="en-US" sz="1600" dirty="0" err="1">
                <a:latin typeface="+mj-lt"/>
              </a:rPr>
              <a:t>desarrollar</a:t>
            </a:r>
            <a:r>
              <a:rPr lang="en-US" sz="1600" dirty="0">
                <a:latin typeface="+mj-lt"/>
              </a:rPr>
              <a:t> un Plan de control de la </a:t>
            </a:r>
            <a:r>
              <a:rPr lang="en-US" sz="1600" dirty="0" err="1">
                <a:latin typeface="+mj-lt"/>
              </a:rPr>
              <a:t>exposición</a:t>
            </a:r>
            <a:r>
              <a:rPr lang="en-US" sz="1600" dirty="0">
                <a:latin typeface="+mj-lt"/>
              </a:rPr>
              <a:t> por </a:t>
            </a:r>
            <a:r>
              <a:rPr lang="en-US" sz="1600" dirty="0" err="1">
                <a:latin typeface="+mj-lt"/>
              </a:rPr>
              <a:t>escrito</a:t>
            </a:r>
            <a:r>
              <a:rPr lang="en-US" sz="1600" dirty="0">
                <a:latin typeface="+mj-lt"/>
              </a:rPr>
              <a:t>:</a:t>
            </a:r>
          </a:p>
          <a:p>
            <a:pPr marL="285750" indent="-285750">
              <a:buFont typeface="Arial" panose="020B0604020202020204" pitchFamily="34" charset="0"/>
              <a:buChar char="•"/>
            </a:pPr>
            <a:r>
              <a:rPr lang="en-US" sz="1600" dirty="0">
                <a:latin typeface="+mj-lt"/>
              </a:rPr>
              <a:t>Para </a:t>
            </a:r>
            <a:r>
              <a:rPr lang="en-US" sz="1600" dirty="0" err="1">
                <a:latin typeface="+mj-lt"/>
              </a:rPr>
              <a:t>identificar</a:t>
            </a:r>
            <a:r>
              <a:rPr lang="en-US" sz="1600" dirty="0">
                <a:latin typeface="+mj-lt"/>
              </a:rPr>
              <a:t> a los </a:t>
            </a:r>
            <a:r>
              <a:rPr lang="en-US" sz="1600" dirty="0" err="1">
                <a:latin typeface="+mj-lt"/>
              </a:rPr>
              <a:t>trabajadores</a:t>
            </a:r>
            <a:r>
              <a:rPr lang="en-US" sz="1600" dirty="0">
                <a:latin typeface="+mj-lt"/>
              </a:rPr>
              <a:t> que </a:t>
            </a:r>
            <a:r>
              <a:rPr lang="en-US" sz="1600" dirty="0" err="1">
                <a:latin typeface="+mj-lt"/>
              </a:rPr>
              <a:t>tienen</a:t>
            </a:r>
            <a:r>
              <a:rPr lang="en-US" sz="1600" dirty="0">
                <a:latin typeface="+mj-lt"/>
              </a:rPr>
              <a:t> un </a:t>
            </a:r>
            <a:r>
              <a:rPr lang="en-US" sz="1600" dirty="0" err="1">
                <a:latin typeface="+mj-lt"/>
              </a:rPr>
              <a:t>riesgo</a:t>
            </a:r>
            <a:r>
              <a:rPr lang="en-US" sz="1600" dirty="0">
                <a:latin typeface="+mj-lt"/>
              </a:rPr>
              <a:t> de </a:t>
            </a:r>
            <a:r>
              <a:rPr lang="en-US" sz="1600" dirty="0" err="1">
                <a:latin typeface="+mj-lt"/>
              </a:rPr>
              <a:t>exposición</a:t>
            </a:r>
            <a:r>
              <a:rPr lang="en-US" sz="1600" dirty="0">
                <a:latin typeface="+mj-lt"/>
              </a:rPr>
              <a:t> a </a:t>
            </a:r>
            <a:r>
              <a:rPr lang="en-US" sz="1600" dirty="0" err="1">
                <a:latin typeface="+mj-lt"/>
              </a:rPr>
              <a:t>sangre</a:t>
            </a:r>
            <a:r>
              <a:rPr lang="en-US" sz="1600" dirty="0">
                <a:latin typeface="+mj-lt"/>
              </a:rPr>
              <a:t> y </a:t>
            </a:r>
            <a:r>
              <a:rPr lang="en-US" sz="1600" dirty="0" err="1">
                <a:latin typeface="+mj-lt"/>
              </a:rPr>
              <a:t>otros</a:t>
            </a:r>
            <a:r>
              <a:rPr lang="en-US" sz="1600" dirty="0">
                <a:latin typeface="+mj-lt"/>
              </a:rPr>
              <a:t> </a:t>
            </a:r>
            <a:r>
              <a:rPr lang="en-US" sz="1600" dirty="0" err="1">
                <a:latin typeface="+mj-lt"/>
              </a:rPr>
              <a:t>materiales</a:t>
            </a:r>
            <a:r>
              <a:rPr lang="en-US" sz="1600" dirty="0">
                <a:latin typeface="+mj-lt"/>
              </a:rPr>
              <a:t> </a:t>
            </a:r>
            <a:r>
              <a:rPr lang="en-US" sz="1600" dirty="0" err="1">
                <a:latin typeface="+mj-lt"/>
              </a:rPr>
              <a:t>potencialmente</a:t>
            </a:r>
            <a:r>
              <a:rPr lang="en-US" sz="1600" dirty="0">
                <a:latin typeface="+mj-lt"/>
              </a:rPr>
              <a:t> </a:t>
            </a:r>
            <a:r>
              <a:rPr lang="en-US" sz="1600" dirty="0" err="1">
                <a:latin typeface="+mj-lt"/>
              </a:rPr>
              <a:t>infecciosos</a:t>
            </a:r>
            <a:r>
              <a:rPr lang="en-US" sz="1600" dirty="0">
                <a:latin typeface="+mj-lt"/>
              </a:rPr>
              <a:t> (Other Potentially Infectious Materials, OPIM) </a:t>
            </a:r>
            <a:r>
              <a:rPr lang="en-US" sz="1600" dirty="0" err="1">
                <a:latin typeface="+mj-lt"/>
              </a:rPr>
              <a:t>relacionado</a:t>
            </a:r>
            <a:r>
              <a:rPr lang="en-US" sz="1600" dirty="0">
                <a:latin typeface="+mj-lt"/>
              </a:rPr>
              <a:t> con el </a:t>
            </a:r>
            <a:r>
              <a:rPr lang="en-US" sz="1600" dirty="0" err="1">
                <a:latin typeface="+mj-lt"/>
              </a:rPr>
              <a:t>trabajo</a:t>
            </a:r>
            <a:r>
              <a:rPr lang="en-US" sz="1600" dirty="0">
                <a:latin typeface="+mj-lt"/>
              </a:rPr>
              <a:t>,</a:t>
            </a:r>
          </a:p>
          <a:p>
            <a:pPr marL="285750" indent="-285750">
              <a:buFont typeface="Arial" panose="020B0604020202020204" pitchFamily="34" charset="0"/>
              <a:buChar char="•"/>
            </a:pPr>
            <a:r>
              <a:rPr lang="en-US" sz="1600" dirty="0">
                <a:latin typeface="+mj-lt"/>
              </a:rPr>
              <a:t>Para </a:t>
            </a:r>
            <a:r>
              <a:rPr lang="en-US" sz="1600" dirty="0" err="1">
                <a:latin typeface="+mj-lt"/>
              </a:rPr>
              <a:t>especificar</a:t>
            </a:r>
            <a:r>
              <a:rPr lang="en-US" sz="1600" dirty="0">
                <a:latin typeface="+mj-lt"/>
              </a:rPr>
              <a:t> los </a:t>
            </a:r>
            <a:r>
              <a:rPr lang="en-US" sz="1600" dirty="0" err="1">
                <a:latin typeface="+mj-lt"/>
              </a:rPr>
              <a:t>métodos</a:t>
            </a:r>
            <a:r>
              <a:rPr lang="en-US" sz="1600" dirty="0">
                <a:latin typeface="+mj-lt"/>
              </a:rPr>
              <a:t> de </a:t>
            </a:r>
            <a:r>
              <a:rPr lang="en-US" sz="1600" dirty="0" err="1">
                <a:latin typeface="+mj-lt"/>
              </a:rPr>
              <a:t>protección</a:t>
            </a:r>
            <a:r>
              <a:rPr lang="en-US" sz="1600" dirty="0">
                <a:latin typeface="+mj-lt"/>
              </a:rPr>
              <a:t> y </a:t>
            </a:r>
            <a:r>
              <a:rPr lang="en-US" sz="1600" dirty="0" err="1">
                <a:latin typeface="+mj-lt"/>
              </a:rPr>
              <a:t>capacitación</a:t>
            </a:r>
            <a:r>
              <a:rPr lang="en-US" sz="1600" dirty="0">
                <a:latin typeface="+mj-lt"/>
              </a:rPr>
              <a:t> de sus </a:t>
            </a:r>
            <a:r>
              <a:rPr lang="en-US" sz="1600" dirty="0" err="1">
                <a:latin typeface="+mj-lt"/>
              </a:rPr>
              <a:t>empleados</a:t>
            </a:r>
            <a:r>
              <a:rPr lang="en-US" sz="1600" dirty="0">
                <a:latin typeface="+mj-lt"/>
              </a:rPr>
              <a:t>, y </a:t>
            </a:r>
          </a:p>
          <a:p>
            <a:pPr marL="285750" indent="-285750">
              <a:buFont typeface="Arial" panose="020B0604020202020204" pitchFamily="34" charset="0"/>
              <a:buChar char="•"/>
            </a:pPr>
            <a:r>
              <a:rPr lang="en-US" sz="1600" dirty="0">
                <a:latin typeface="+mj-lt"/>
              </a:rPr>
              <a:t>Para </a:t>
            </a:r>
            <a:r>
              <a:rPr lang="en-US" sz="1600" dirty="0" err="1">
                <a:latin typeface="+mj-lt"/>
              </a:rPr>
              <a:t>mitigar</a:t>
            </a:r>
            <a:r>
              <a:rPr lang="en-US" sz="1600" dirty="0">
                <a:latin typeface="+mj-lt"/>
              </a:rPr>
              <a:t> las </a:t>
            </a:r>
            <a:r>
              <a:rPr lang="en-US" sz="1600" dirty="0" err="1">
                <a:latin typeface="+mj-lt"/>
              </a:rPr>
              <a:t>exposiciones</a:t>
            </a:r>
            <a:r>
              <a:rPr lang="en-US" sz="1600" dirty="0">
                <a:latin typeface="+mj-lt"/>
              </a:rPr>
              <a:t>.</a:t>
            </a:r>
          </a:p>
          <a:p>
            <a:pPr marL="285750" indent="-285750">
              <a:buFont typeface="Arial" panose="020B0604020202020204" pitchFamily="34" charset="0"/>
              <a:buChar char="•"/>
            </a:pPr>
            <a:endParaRPr lang="en-US" sz="1600" dirty="0">
              <a:latin typeface="+mj-lt"/>
            </a:endParaRPr>
          </a:p>
          <a:p>
            <a:r>
              <a:rPr lang="en-US" sz="1600" dirty="0">
                <a:latin typeface="+mj-lt"/>
              </a:rPr>
              <a:t>Un Plan de control de la </a:t>
            </a:r>
            <a:r>
              <a:rPr lang="en-US" sz="1600" dirty="0" err="1">
                <a:latin typeface="+mj-lt"/>
              </a:rPr>
              <a:t>exposición</a:t>
            </a:r>
            <a:r>
              <a:rPr lang="en-US" sz="1600" dirty="0">
                <a:latin typeface="+mj-lt"/>
              </a:rPr>
              <a:t> es un </a:t>
            </a:r>
            <a:r>
              <a:rPr lang="en-US" sz="1600" dirty="0" err="1">
                <a:latin typeface="+mj-lt"/>
              </a:rPr>
              <a:t>documento</a:t>
            </a:r>
            <a:r>
              <a:rPr lang="en-US" sz="1600" dirty="0">
                <a:latin typeface="+mj-lt"/>
              </a:rPr>
              <a:t> "vivo", y </a:t>
            </a:r>
            <a:r>
              <a:rPr lang="en-US" sz="1600" dirty="0" err="1">
                <a:latin typeface="+mj-lt"/>
              </a:rPr>
              <a:t>resulta</a:t>
            </a:r>
            <a:r>
              <a:rPr lang="en-US" sz="1600" dirty="0">
                <a:latin typeface="+mj-lt"/>
              </a:rPr>
              <a:t> </a:t>
            </a:r>
            <a:r>
              <a:rPr lang="en-US" sz="1600" dirty="0" err="1">
                <a:latin typeface="+mj-lt"/>
              </a:rPr>
              <a:t>necesario</a:t>
            </a:r>
            <a:r>
              <a:rPr lang="en-US" sz="1600" dirty="0">
                <a:latin typeface="+mj-lt"/>
              </a:rPr>
              <a:t> </a:t>
            </a:r>
            <a:r>
              <a:rPr lang="en-US" sz="1600" dirty="0" err="1">
                <a:latin typeface="+mj-lt"/>
              </a:rPr>
              <a:t>revisarlo</a:t>
            </a:r>
            <a:r>
              <a:rPr lang="en-US" sz="1600" dirty="0">
                <a:latin typeface="+mj-lt"/>
              </a:rPr>
              <a:t> y </a:t>
            </a:r>
            <a:r>
              <a:rPr lang="en-US" sz="1600" dirty="0" err="1">
                <a:latin typeface="+mj-lt"/>
              </a:rPr>
              <a:t>actualizarlo</a:t>
            </a:r>
            <a:r>
              <a:rPr lang="en-US" sz="1600" dirty="0">
                <a:latin typeface="+mj-lt"/>
              </a:rPr>
              <a:t> </a:t>
            </a:r>
            <a:r>
              <a:rPr lang="en-US" sz="1600" dirty="0" err="1">
                <a:latin typeface="+mj-lt"/>
              </a:rPr>
              <a:t>anualmente</a:t>
            </a:r>
            <a:r>
              <a:rPr lang="en-US" sz="1600" dirty="0">
                <a:latin typeface="+mj-lt"/>
              </a:rPr>
              <a:t>.</a:t>
            </a:r>
          </a:p>
          <a:p>
            <a:r>
              <a:rPr lang="en-US" sz="1600" dirty="0" err="1">
                <a:latin typeface="+mj-lt"/>
              </a:rPr>
              <a:t>Recuerde</a:t>
            </a:r>
            <a:r>
              <a:rPr lang="en-US" sz="1600" dirty="0">
                <a:latin typeface="+mj-lt"/>
              </a:rPr>
              <a:t> </a:t>
            </a:r>
            <a:r>
              <a:rPr lang="en-US" sz="1600" dirty="0" err="1">
                <a:latin typeface="+mj-lt"/>
              </a:rPr>
              <a:t>involucrar</a:t>
            </a:r>
            <a:r>
              <a:rPr lang="en-US" sz="1600" dirty="0">
                <a:latin typeface="+mj-lt"/>
              </a:rPr>
              <a:t> a sus </a:t>
            </a:r>
            <a:r>
              <a:rPr lang="en-US" sz="1600" dirty="0" err="1">
                <a:latin typeface="+mj-lt"/>
              </a:rPr>
              <a:t>empleados</a:t>
            </a:r>
            <a:r>
              <a:rPr lang="en-US" sz="1600" dirty="0">
                <a:latin typeface="+mj-lt"/>
              </a:rPr>
              <a:t> </a:t>
            </a:r>
            <a:r>
              <a:rPr lang="en-US" sz="1600" dirty="0" err="1">
                <a:latin typeface="+mj-lt"/>
              </a:rPr>
              <a:t>en</a:t>
            </a:r>
            <a:r>
              <a:rPr lang="en-US" sz="1600" dirty="0">
                <a:latin typeface="+mj-lt"/>
              </a:rPr>
              <a:t> el </a:t>
            </a:r>
            <a:r>
              <a:rPr lang="en-US" sz="1600" dirty="0" err="1">
                <a:latin typeface="+mj-lt"/>
              </a:rPr>
              <a:t>proceso</a:t>
            </a:r>
            <a:r>
              <a:rPr lang="en-US" sz="1600" dirty="0">
                <a:latin typeface="+mj-lt"/>
              </a:rPr>
              <a:t> de </a:t>
            </a:r>
            <a:r>
              <a:rPr lang="en-US" sz="1600" dirty="0" err="1">
                <a:latin typeface="+mj-lt"/>
              </a:rPr>
              <a:t>desarrollo</a:t>
            </a:r>
            <a:r>
              <a:rPr lang="en-US" sz="1600" dirty="0">
                <a:latin typeface="+mj-lt"/>
              </a:rPr>
              <a:t> y </a:t>
            </a:r>
            <a:r>
              <a:rPr lang="en-US" sz="1600" dirty="0" err="1">
                <a:latin typeface="+mj-lt"/>
              </a:rPr>
              <a:t>actualización</a:t>
            </a:r>
            <a:r>
              <a:rPr lang="en-US" sz="1600" dirty="0">
                <a:latin typeface="+mj-lt"/>
              </a:rPr>
              <a:t> de </a:t>
            </a:r>
            <a:r>
              <a:rPr lang="en-US" sz="1600" dirty="0" err="1">
                <a:latin typeface="+mj-lt"/>
              </a:rPr>
              <a:t>su</a:t>
            </a:r>
            <a:r>
              <a:rPr lang="en-US" sz="1600" dirty="0">
                <a:latin typeface="+mj-lt"/>
              </a:rPr>
              <a:t> Plan de control de la </a:t>
            </a:r>
            <a:r>
              <a:rPr lang="en-US" sz="1600" dirty="0" err="1">
                <a:latin typeface="+mj-lt"/>
              </a:rPr>
              <a:t>exposición</a:t>
            </a:r>
            <a:r>
              <a:rPr lang="en-US" sz="1600" dirty="0">
                <a:latin typeface="+mj-lt"/>
              </a:rPr>
              <a:t>.</a:t>
            </a:r>
          </a:p>
          <a:p>
            <a:r>
              <a:rPr lang="en-US" sz="1600" dirty="0">
                <a:latin typeface="+mj-lt"/>
              </a:rPr>
              <a:t>Para </a:t>
            </a:r>
            <a:r>
              <a:rPr lang="en-US" sz="1600" dirty="0" err="1">
                <a:latin typeface="+mj-lt"/>
              </a:rPr>
              <a:t>revisar</a:t>
            </a:r>
            <a:r>
              <a:rPr lang="en-US" sz="1600" dirty="0">
                <a:latin typeface="+mj-lt"/>
              </a:rPr>
              <a:t> un ECP de </a:t>
            </a:r>
            <a:r>
              <a:rPr lang="en-US" sz="1600" dirty="0" err="1">
                <a:latin typeface="+mj-lt"/>
              </a:rPr>
              <a:t>muestra</a:t>
            </a:r>
            <a:r>
              <a:rPr lang="en-US" sz="1600" dirty="0">
                <a:latin typeface="+mj-lt"/>
              </a:rPr>
              <a:t>, </a:t>
            </a:r>
            <a:r>
              <a:rPr lang="en-US" sz="1600" dirty="0" err="1">
                <a:latin typeface="+mj-lt"/>
                <a:hlinkClick r:id="rId3"/>
              </a:rPr>
              <a:t>haga</a:t>
            </a:r>
            <a:r>
              <a:rPr lang="en-US" sz="1600" dirty="0">
                <a:latin typeface="+mj-lt"/>
                <a:hlinkClick r:id="rId3"/>
              </a:rPr>
              <a:t> </a:t>
            </a:r>
            <a:r>
              <a:rPr lang="en-US" sz="1600" dirty="0" err="1">
                <a:latin typeface="+mj-lt"/>
                <a:hlinkClick r:id="rId3"/>
              </a:rPr>
              <a:t>clic</a:t>
            </a:r>
            <a:r>
              <a:rPr lang="en-US" sz="1600" dirty="0">
                <a:latin typeface="+mj-lt"/>
                <a:hlinkClick r:id="rId3"/>
              </a:rPr>
              <a:t> </a:t>
            </a:r>
            <a:r>
              <a:rPr lang="en-US" sz="1600" dirty="0" err="1">
                <a:latin typeface="+mj-lt"/>
                <a:hlinkClick r:id="rId3"/>
              </a:rPr>
              <a:t>aquí</a:t>
            </a:r>
            <a:r>
              <a:rPr lang="en-US" sz="1600" dirty="0">
                <a:latin typeface="+mj-lt"/>
                <a:hlinkClick r:id="rId3"/>
              </a:rPr>
              <a:t> </a:t>
            </a:r>
            <a:r>
              <a:rPr lang="en-US" sz="1600" dirty="0">
                <a:latin typeface="+mj-lt"/>
              </a:rPr>
              <a:t>para </a:t>
            </a:r>
            <a:r>
              <a:rPr lang="en-US" sz="1600" dirty="0" err="1">
                <a:latin typeface="+mj-lt"/>
              </a:rPr>
              <a:t>mirar</a:t>
            </a:r>
            <a:r>
              <a:rPr lang="en-US" sz="1600" dirty="0">
                <a:latin typeface="+mj-lt"/>
              </a:rPr>
              <a:t> “Una </a:t>
            </a:r>
            <a:r>
              <a:rPr lang="en-US" sz="1600" dirty="0" err="1">
                <a:latin typeface="+mj-lt"/>
              </a:rPr>
              <a:t>descripción</a:t>
            </a:r>
            <a:r>
              <a:rPr lang="en-US" sz="1600" dirty="0">
                <a:latin typeface="+mj-lt"/>
              </a:rPr>
              <a:t> general del plan de control de la </a:t>
            </a:r>
            <a:r>
              <a:rPr lang="en-US" sz="1600" dirty="0" err="1">
                <a:latin typeface="+mj-lt"/>
              </a:rPr>
              <a:t>exposición</a:t>
            </a:r>
            <a:r>
              <a:rPr lang="en-US" sz="1600" dirty="0">
                <a:latin typeface="+mj-lt"/>
              </a:rPr>
              <a:t> para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a:t>
            </a:r>
            <a:endParaRPr lang="en-US" sz="1600" b="0" i="0" u="none" strike="noStrike" cap="none" dirty="0">
              <a:solidFill>
                <a:srgbClr val="000000"/>
              </a:solidFill>
              <a:latin typeface="+mj-lt"/>
              <a:ea typeface="Arial"/>
              <a:cs typeface="Arial"/>
              <a:sym typeface="Arial"/>
            </a:endParaRPr>
          </a:p>
          <a:p>
            <a:r>
              <a:rPr lang="en-US" sz="1200" baseline="30000" dirty="0"/>
              <a:t>(1)</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F946E955-71C1-42F5-9B43-9215BABB6C3F}"/>
              </a:ext>
            </a:extLst>
          </p:cNvPr>
          <p:cNvPicPr>
            <a:picLocks noChangeAspect="1"/>
          </p:cNvPicPr>
          <p:nvPr/>
        </p:nvPicPr>
        <p:blipFill>
          <a:blip r:embed="rId4"/>
          <a:stretch>
            <a:fillRect/>
          </a:stretch>
        </p:blipFill>
        <p:spPr>
          <a:xfrm>
            <a:off x="6573672" y="5947952"/>
            <a:ext cx="5673629" cy="945605"/>
          </a:xfrm>
          <a:prstGeom prst="rect">
            <a:avLst/>
          </a:prstGeom>
        </p:spPr>
      </p:pic>
      <p:sp>
        <p:nvSpPr>
          <p:cNvPr id="7" name="Google Shape;102;p2">
            <a:extLst>
              <a:ext uri="{FF2B5EF4-FFF2-40B4-BE49-F238E27FC236}">
                <a16:creationId xmlns:a16="http://schemas.microsoft.com/office/drawing/2014/main" id="{982C7564-B731-463E-AD8B-66B523858FAC}"/>
              </a:ext>
            </a:extLst>
          </p:cNvPr>
          <p:cNvSpPr txBox="1"/>
          <p:nvPr/>
        </p:nvSpPr>
        <p:spPr>
          <a:xfrm>
            <a:off x="213815" y="61318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6: </a:t>
            </a:r>
            <a:r>
              <a:rPr lang="en-US" sz="2800" b="1" i="1" dirty="0" err="1">
                <a:solidFill>
                  <a:schemeClr val="lt1"/>
                </a:solidFill>
                <a:latin typeface="Verdana"/>
                <a:ea typeface="Verdana"/>
                <a:cs typeface="Verdana"/>
                <a:sym typeface="Verdana"/>
              </a:rPr>
              <a:t>Conclusión</a:t>
            </a:r>
            <a:endParaRPr lang="en-US" dirty="0"/>
          </a:p>
        </p:txBody>
      </p:sp>
      <p:pic>
        <p:nvPicPr>
          <p:cNvPr id="2" name="Picture 1">
            <a:extLst>
              <a:ext uri="{FF2B5EF4-FFF2-40B4-BE49-F238E27FC236}">
                <a16:creationId xmlns:a16="http://schemas.microsoft.com/office/drawing/2014/main" id="{B8C1AEDC-3A73-49E4-A0AD-9F5E6FBEB644}"/>
              </a:ext>
            </a:extLst>
          </p:cNvPr>
          <p:cNvPicPr>
            <a:picLocks noChangeAspect="1"/>
          </p:cNvPicPr>
          <p:nvPr/>
        </p:nvPicPr>
        <p:blipFill>
          <a:blip r:embed="rId5"/>
          <a:stretch>
            <a:fillRect/>
          </a:stretch>
        </p:blipFill>
        <p:spPr>
          <a:xfrm>
            <a:off x="0" y="0"/>
            <a:ext cx="5486397" cy="5893355"/>
          </a:xfrm>
          <a:prstGeom prst="rect">
            <a:avLst/>
          </a:prstGeom>
        </p:spPr>
      </p:pic>
    </p:spTree>
    <p:extLst>
      <p:ext uri="{BB962C8B-B14F-4D97-AF65-F5344CB8AC3E}">
        <p14:creationId xmlns:p14="http://schemas.microsoft.com/office/powerpoint/2010/main" val="412091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842000" y="332509"/>
            <a:ext cx="6151507" cy="3600945"/>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ELEMENTOS DE UN ECP</a:t>
            </a:r>
            <a:endParaRPr lang="en-US" sz="1800" dirty="0">
              <a:latin typeface="+mj-lt"/>
            </a:endParaRPr>
          </a:p>
          <a:p>
            <a:endParaRPr lang="en-US" sz="1600" dirty="0">
              <a:latin typeface="+mj-lt"/>
            </a:endParaRPr>
          </a:p>
          <a:p>
            <a:r>
              <a:rPr lang="en-US" sz="1600" dirty="0" err="1">
                <a:latin typeface="+mj-lt"/>
              </a:rPr>
              <a:t>En</a:t>
            </a:r>
            <a:r>
              <a:rPr lang="en-US" sz="1600" dirty="0">
                <a:latin typeface="+mj-lt"/>
              </a:rPr>
              <a:t> un </a:t>
            </a:r>
            <a:r>
              <a:rPr lang="en-US" sz="1600" dirty="0" err="1">
                <a:latin typeface="+mj-lt"/>
              </a:rPr>
              <a:t>nivel</a:t>
            </a:r>
            <a:r>
              <a:rPr lang="en-US" sz="1600" dirty="0">
                <a:latin typeface="+mj-lt"/>
              </a:rPr>
              <a:t> </a:t>
            </a:r>
            <a:r>
              <a:rPr lang="en-US" sz="1600" dirty="0" err="1">
                <a:latin typeface="+mj-lt"/>
              </a:rPr>
              <a:t>básico</a:t>
            </a:r>
            <a:r>
              <a:rPr lang="en-US" sz="1600" dirty="0">
                <a:latin typeface="+mj-lt"/>
              </a:rPr>
              <a:t>, </a:t>
            </a:r>
            <a:r>
              <a:rPr lang="en-US" sz="1600" dirty="0" err="1">
                <a:latin typeface="+mj-lt"/>
              </a:rPr>
              <a:t>su</a:t>
            </a:r>
            <a:r>
              <a:rPr lang="en-US" sz="1600" dirty="0">
                <a:latin typeface="+mj-lt"/>
              </a:rPr>
              <a:t> Plan de control de la </a:t>
            </a:r>
            <a:r>
              <a:rPr lang="en-US" sz="1600" dirty="0" err="1">
                <a:latin typeface="+mj-lt"/>
              </a:rPr>
              <a:t>exposición</a:t>
            </a:r>
            <a:r>
              <a:rPr lang="en-US" sz="1600" dirty="0">
                <a:latin typeface="+mj-lt"/>
              </a:rPr>
              <a:t> (Exposure Control Plan, ECP por sus </a:t>
            </a:r>
            <a:r>
              <a:rPr lang="en-US" sz="1600" dirty="0" err="1">
                <a:latin typeface="+mj-lt"/>
              </a:rPr>
              <a:t>siglas</a:t>
            </a:r>
            <a:r>
              <a:rPr lang="en-US" sz="1600" dirty="0">
                <a:latin typeface="+mj-lt"/>
              </a:rPr>
              <a:t> </a:t>
            </a:r>
            <a:r>
              <a:rPr lang="en-US" sz="1600" dirty="0" err="1">
                <a:latin typeface="+mj-lt"/>
              </a:rPr>
              <a:t>en</a:t>
            </a:r>
            <a:r>
              <a:rPr lang="en-US" sz="1600" dirty="0">
                <a:latin typeface="+mj-lt"/>
              </a:rPr>
              <a:t> Ingles) debe </a:t>
            </a:r>
            <a:r>
              <a:rPr lang="en-US" sz="1600" dirty="0" err="1">
                <a:latin typeface="+mj-lt"/>
              </a:rPr>
              <a:t>incluir</a:t>
            </a:r>
            <a:r>
              <a:rPr lang="en-US" sz="1600" dirty="0">
                <a:latin typeface="+mj-lt"/>
              </a:rPr>
              <a:t> los </a:t>
            </a:r>
            <a:r>
              <a:rPr lang="en-US" sz="1600" dirty="0" err="1">
                <a:latin typeface="+mj-lt"/>
              </a:rPr>
              <a:t>siguientes</a:t>
            </a:r>
            <a:r>
              <a:rPr lang="en-US" sz="1600" dirty="0">
                <a:latin typeface="+mj-lt"/>
              </a:rPr>
              <a:t> </a:t>
            </a:r>
            <a:r>
              <a:rPr lang="en-US" sz="1600" dirty="0" err="1">
                <a:latin typeface="+mj-lt"/>
              </a:rPr>
              <a:t>elementos</a:t>
            </a:r>
            <a:r>
              <a:rPr lang="en-US" sz="1600" dirty="0">
                <a:latin typeface="+mj-lt"/>
              </a:rPr>
              <a:t>:</a:t>
            </a:r>
          </a:p>
          <a:p>
            <a:endParaRPr lang="en-US" sz="1600" dirty="0">
              <a:latin typeface="+mj-lt"/>
            </a:endParaRPr>
          </a:p>
          <a:p>
            <a:pPr marL="342900" indent="-342900">
              <a:buFont typeface="+mj-lt"/>
              <a:buAutoNum type="arabicPeriod"/>
            </a:pPr>
            <a:r>
              <a:rPr lang="en-US" sz="1600" dirty="0" err="1">
                <a:latin typeface="+mj-lt"/>
              </a:rPr>
              <a:t>Determinación</a:t>
            </a:r>
            <a:r>
              <a:rPr lang="en-US" sz="1600" dirty="0">
                <a:latin typeface="+mj-lt"/>
              </a:rPr>
              <a:t> de la </a:t>
            </a:r>
            <a:r>
              <a:rPr lang="en-US" sz="1600" dirty="0" err="1">
                <a:latin typeface="+mj-lt"/>
              </a:rPr>
              <a:t>exposición</a:t>
            </a:r>
            <a:r>
              <a:rPr lang="en-US" sz="1600" dirty="0">
                <a:latin typeface="+mj-lt"/>
              </a:rPr>
              <a:t>,</a:t>
            </a:r>
          </a:p>
          <a:p>
            <a:pPr marL="342900" indent="-342900">
              <a:buFont typeface="+mj-lt"/>
              <a:buAutoNum type="arabicPeriod"/>
            </a:pPr>
            <a:r>
              <a:rPr lang="en-US" sz="1600" dirty="0">
                <a:latin typeface="+mj-lt"/>
              </a:rPr>
              <a:t>Nivel de </a:t>
            </a:r>
            <a:r>
              <a:rPr lang="en-US" sz="1600" dirty="0" err="1">
                <a:latin typeface="+mj-lt"/>
              </a:rPr>
              <a:t>precauciones</a:t>
            </a:r>
            <a:r>
              <a:rPr lang="en-US" sz="1600" dirty="0">
                <a:latin typeface="+mj-lt"/>
              </a:rPr>
              <a:t>,</a:t>
            </a:r>
          </a:p>
          <a:p>
            <a:pPr marL="342900" indent="-342900">
              <a:buFont typeface="+mj-lt"/>
              <a:buAutoNum type="arabicPeriod"/>
            </a:pPr>
            <a:r>
              <a:rPr lang="en-US" sz="1600" dirty="0" err="1">
                <a:latin typeface="+mj-lt"/>
              </a:rPr>
              <a:t>Controles</a:t>
            </a:r>
            <a:r>
              <a:rPr lang="en-US" sz="1600" dirty="0">
                <a:latin typeface="+mj-lt"/>
              </a:rPr>
              <a:t> de </a:t>
            </a:r>
            <a:r>
              <a:rPr lang="en-US" sz="1600" dirty="0" err="1">
                <a:latin typeface="+mj-lt"/>
              </a:rPr>
              <a:t>ingeniería</a:t>
            </a:r>
            <a:r>
              <a:rPr lang="en-US" sz="1600" dirty="0">
                <a:latin typeface="+mj-lt"/>
              </a:rPr>
              <a:t> y </a:t>
            </a:r>
            <a:r>
              <a:rPr lang="en-US" sz="1600" dirty="0" err="1">
                <a:latin typeface="+mj-lt"/>
              </a:rPr>
              <a:t>práctica</a:t>
            </a:r>
            <a:r>
              <a:rPr lang="en-US" sz="1600" dirty="0">
                <a:latin typeface="+mj-lt"/>
              </a:rPr>
              <a:t> </a:t>
            </a:r>
            <a:r>
              <a:rPr lang="en-US" sz="1600" dirty="0" err="1">
                <a:latin typeface="+mj-lt"/>
              </a:rPr>
              <a:t>laboral</a:t>
            </a:r>
            <a:r>
              <a:rPr lang="en-US" sz="1600" dirty="0">
                <a:latin typeface="+mj-lt"/>
              </a:rPr>
              <a:t>,</a:t>
            </a:r>
          </a:p>
          <a:p>
            <a:pPr marL="342900" indent="-342900">
              <a:buFont typeface="+mj-lt"/>
              <a:buAutoNum type="arabicPeriod"/>
            </a:pPr>
            <a:r>
              <a:rPr lang="en-US" sz="1600" dirty="0" err="1">
                <a:latin typeface="+mj-lt"/>
              </a:rPr>
              <a:t>Equipo</a:t>
            </a:r>
            <a:r>
              <a:rPr lang="en-US" sz="1600" dirty="0">
                <a:latin typeface="+mj-lt"/>
              </a:rPr>
              <a:t> de </a:t>
            </a:r>
            <a:r>
              <a:rPr lang="en-US" sz="1600" dirty="0" err="1">
                <a:latin typeface="+mj-lt"/>
              </a:rPr>
              <a:t>protección</a:t>
            </a:r>
            <a:r>
              <a:rPr lang="en-US" sz="1600" dirty="0">
                <a:latin typeface="+mj-lt"/>
              </a:rPr>
              <a:t> personal,</a:t>
            </a:r>
          </a:p>
          <a:p>
            <a:pPr marL="342900" indent="-342900">
              <a:buFont typeface="+mj-lt"/>
              <a:buAutoNum type="arabicPeriod"/>
            </a:pPr>
            <a:r>
              <a:rPr lang="en-US" sz="1600" dirty="0" err="1">
                <a:latin typeface="+mj-lt"/>
              </a:rPr>
              <a:t>Prácticas</a:t>
            </a:r>
            <a:r>
              <a:rPr lang="en-US" sz="1600" dirty="0">
                <a:latin typeface="+mj-lt"/>
              </a:rPr>
              <a:t> de </a:t>
            </a:r>
            <a:r>
              <a:rPr lang="en-US" sz="1600" dirty="0" err="1">
                <a:latin typeface="+mj-lt"/>
              </a:rPr>
              <a:t>mantenimiento</a:t>
            </a:r>
            <a:r>
              <a:rPr lang="en-US" sz="1600" dirty="0">
                <a:latin typeface="+mj-lt"/>
              </a:rPr>
              <a:t>,</a:t>
            </a:r>
          </a:p>
          <a:p>
            <a:pPr marL="342900" indent="-342900">
              <a:buFont typeface="+mj-lt"/>
              <a:buAutoNum type="arabicPeriod"/>
            </a:pPr>
            <a:r>
              <a:rPr lang="en-US" sz="1600" dirty="0">
                <a:latin typeface="+mj-lt"/>
              </a:rPr>
              <a:t>Pasos </a:t>
            </a:r>
            <a:r>
              <a:rPr lang="en-US" sz="1600" dirty="0" err="1">
                <a:latin typeface="+mj-lt"/>
              </a:rPr>
              <a:t>posteriores</a:t>
            </a:r>
            <a:r>
              <a:rPr lang="en-US" sz="1600" dirty="0">
                <a:latin typeface="+mj-lt"/>
              </a:rPr>
              <a:t> a la </a:t>
            </a:r>
            <a:r>
              <a:rPr lang="en-US" sz="1600" dirty="0" err="1">
                <a:latin typeface="+mj-lt"/>
              </a:rPr>
              <a:t>exposición</a:t>
            </a:r>
            <a:r>
              <a:rPr lang="en-US" sz="1600" dirty="0">
                <a:latin typeface="+mj-lt"/>
              </a:rPr>
              <a:t>, y</a:t>
            </a:r>
          </a:p>
          <a:p>
            <a:pPr marL="342900" indent="-342900">
              <a:buFont typeface="+mj-lt"/>
              <a:buAutoNum type="arabicPeriod"/>
            </a:pPr>
            <a:r>
              <a:rPr lang="en-US" sz="1600" dirty="0" err="1">
                <a:latin typeface="+mj-lt"/>
              </a:rPr>
              <a:t>Registros</a:t>
            </a:r>
            <a:r>
              <a:rPr lang="en-US" sz="1600" dirty="0">
                <a:latin typeface="+mj-lt"/>
              </a:rPr>
              <a:t>.</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F946E955-71C1-42F5-9B43-9215BABB6C3F}"/>
              </a:ext>
            </a:extLst>
          </p:cNvPr>
          <p:cNvPicPr>
            <a:picLocks noChangeAspect="1"/>
          </p:cNvPicPr>
          <p:nvPr/>
        </p:nvPicPr>
        <p:blipFill>
          <a:blip r:embed="rId3"/>
          <a:stretch>
            <a:fillRect/>
          </a:stretch>
        </p:blipFill>
        <p:spPr>
          <a:xfrm>
            <a:off x="6573672" y="5947952"/>
            <a:ext cx="5673629" cy="945605"/>
          </a:xfrm>
          <a:prstGeom prst="rect">
            <a:avLst/>
          </a:prstGeom>
        </p:spPr>
      </p:pic>
      <p:sp>
        <p:nvSpPr>
          <p:cNvPr id="7" name="Google Shape;102;p2">
            <a:extLst>
              <a:ext uri="{FF2B5EF4-FFF2-40B4-BE49-F238E27FC236}">
                <a16:creationId xmlns:a16="http://schemas.microsoft.com/office/drawing/2014/main" id="{982C7564-B731-463E-AD8B-66B523858FAC}"/>
              </a:ext>
            </a:extLst>
          </p:cNvPr>
          <p:cNvSpPr txBox="1"/>
          <p:nvPr/>
        </p:nvSpPr>
        <p:spPr>
          <a:xfrm>
            <a:off x="213815" y="61318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6: </a:t>
            </a:r>
            <a:r>
              <a:rPr lang="en-US" sz="2800" b="1" i="1" dirty="0" err="1">
                <a:solidFill>
                  <a:schemeClr val="lt1"/>
                </a:solidFill>
                <a:latin typeface="Verdana"/>
                <a:ea typeface="Verdana"/>
                <a:cs typeface="Verdana"/>
                <a:sym typeface="Verdana"/>
              </a:rPr>
              <a:t>Conclusión</a:t>
            </a:r>
            <a:endParaRPr lang="en-US" dirty="0"/>
          </a:p>
        </p:txBody>
      </p:sp>
      <p:pic>
        <p:nvPicPr>
          <p:cNvPr id="2" name="Picture 1">
            <a:extLst>
              <a:ext uri="{FF2B5EF4-FFF2-40B4-BE49-F238E27FC236}">
                <a16:creationId xmlns:a16="http://schemas.microsoft.com/office/drawing/2014/main" id="{508D8F94-E659-4EFD-841A-5B9A74571F76}"/>
              </a:ext>
            </a:extLst>
          </p:cNvPr>
          <p:cNvPicPr>
            <a:picLocks noChangeAspect="1"/>
          </p:cNvPicPr>
          <p:nvPr/>
        </p:nvPicPr>
        <p:blipFill>
          <a:blip r:embed="rId4"/>
          <a:stretch>
            <a:fillRect/>
          </a:stretch>
        </p:blipFill>
        <p:spPr>
          <a:xfrm>
            <a:off x="0" y="0"/>
            <a:ext cx="5708458" cy="5893355"/>
          </a:xfrm>
          <a:prstGeom prst="rect">
            <a:avLst/>
          </a:prstGeom>
        </p:spPr>
      </p:pic>
    </p:spTree>
    <p:extLst>
      <p:ext uri="{BB962C8B-B14F-4D97-AF65-F5344CB8AC3E}">
        <p14:creationId xmlns:p14="http://schemas.microsoft.com/office/powerpoint/2010/main" val="28267702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26100" y="332509"/>
            <a:ext cx="6375400" cy="384716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INSPECCIONES DE OREGON OSHA</a:t>
            </a:r>
            <a:endParaRPr lang="en-US" sz="2000" dirty="0">
              <a:latin typeface="+mj-lt"/>
            </a:endParaRPr>
          </a:p>
          <a:p>
            <a:endParaRPr lang="en-US" sz="1600" dirty="0">
              <a:latin typeface="+mj-lt"/>
            </a:endParaRPr>
          </a:p>
          <a:p>
            <a:r>
              <a:rPr lang="en-US" sz="1600" dirty="0">
                <a:latin typeface="+mj-lt"/>
              </a:rPr>
              <a:t>B Antes de </a:t>
            </a:r>
            <a:r>
              <a:rPr lang="en-US" sz="1600" dirty="0" err="1">
                <a:latin typeface="+mj-lt"/>
              </a:rPr>
              <a:t>cerrar</a:t>
            </a:r>
            <a:r>
              <a:rPr lang="en-US" sz="1600" dirty="0">
                <a:latin typeface="+mj-lt"/>
              </a:rPr>
              <a:t> </a:t>
            </a:r>
            <a:r>
              <a:rPr lang="en-US" sz="1600" dirty="0" err="1">
                <a:latin typeface="+mj-lt"/>
              </a:rPr>
              <a:t>este</a:t>
            </a:r>
            <a:r>
              <a:rPr lang="en-US" sz="1600" dirty="0">
                <a:latin typeface="+mj-lt"/>
              </a:rPr>
              <a:t> </a:t>
            </a:r>
            <a:r>
              <a:rPr lang="en-US" sz="1600" dirty="0" err="1">
                <a:latin typeface="+mj-lt"/>
              </a:rPr>
              <a:t>módulo</a:t>
            </a:r>
            <a:r>
              <a:rPr lang="en-US" sz="1600" dirty="0">
                <a:latin typeface="+mj-lt"/>
              </a:rPr>
              <a:t>, </a:t>
            </a:r>
            <a:r>
              <a:rPr lang="en-US" sz="1600" dirty="0" err="1">
                <a:latin typeface="+mj-lt"/>
              </a:rPr>
              <a:t>nos</a:t>
            </a:r>
            <a:r>
              <a:rPr lang="en-US" sz="1600" dirty="0">
                <a:latin typeface="+mj-lt"/>
              </a:rPr>
              <a:t> </a:t>
            </a:r>
            <a:r>
              <a:rPr lang="en-US" sz="1600" dirty="0" err="1">
                <a:latin typeface="+mj-lt"/>
              </a:rPr>
              <a:t>gustaría</a:t>
            </a:r>
            <a:r>
              <a:rPr lang="en-US" sz="1600" dirty="0">
                <a:latin typeface="+mj-lt"/>
              </a:rPr>
              <a:t> </a:t>
            </a:r>
            <a:r>
              <a:rPr lang="en-US" sz="1600" dirty="0" err="1">
                <a:latin typeface="+mj-lt"/>
              </a:rPr>
              <a:t>brindarle</a:t>
            </a:r>
            <a:r>
              <a:rPr lang="en-US" sz="1600" dirty="0">
                <a:latin typeface="+mj-lt"/>
              </a:rPr>
              <a:t> la </a:t>
            </a:r>
            <a:r>
              <a:rPr lang="en-US" sz="1600" dirty="0" err="1">
                <a:latin typeface="+mj-lt"/>
              </a:rPr>
              <a:t>oportunidad</a:t>
            </a:r>
            <a:r>
              <a:rPr lang="en-US" sz="1600" dirty="0">
                <a:latin typeface="+mj-lt"/>
              </a:rPr>
              <a:t> de </a:t>
            </a:r>
            <a:r>
              <a:rPr lang="en-US" sz="1600" dirty="0" err="1">
                <a:latin typeface="+mj-lt"/>
              </a:rPr>
              <a:t>mirar</a:t>
            </a:r>
            <a:r>
              <a:rPr lang="en-US" sz="1600" dirty="0">
                <a:latin typeface="+mj-lt"/>
              </a:rPr>
              <a:t> un video breve que le </a:t>
            </a:r>
            <a:r>
              <a:rPr lang="en-US" sz="1600" dirty="0" err="1">
                <a:latin typeface="+mj-lt"/>
              </a:rPr>
              <a:t>explica</a:t>
            </a:r>
            <a:r>
              <a:rPr lang="en-US" sz="1600" dirty="0">
                <a:latin typeface="+mj-lt"/>
              </a:rPr>
              <a:t> lo que debe </a:t>
            </a:r>
            <a:r>
              <a:rPr lang="en-US" sz="1600" dirty="0" err="1">
                <a:latin typeface="+mj-lt"/>
              </a:rPr>
              <a:t>esperar</a:t>
            </a:r>
            <a:r>
              <a:rPr lang="en-US" sz="1600" dirty="0">
                <a:latin typeface="+mj-lt"/>
              </a:rPr>
              <a:t> </a:t>
            </a:r>
            <a:r>
              <a:rPr lang="en-US" sz="1600" dirty="0" err="1">
                <a:latin typeface="+mj-lt"/>
              </a:rPr>
              <a:t>cuando</a:t>
            </a:r>
            <a:r>
              <a:rPr lang="en-US" sz="1600" dirty="0">
                <a:latin typeface="+mj-lt"/>
              </a:rPr>
              <a:t> Oregon OSHA </a:t>
            </a:r>
            <a:r>
              <a:rPr lang="en-US" sz="1600" dirty="0" err="1">
                <a:latin typeface="+mj-lt"/>
              </a:rPr>
              <a:t>visite</a:t>
            </a:r>
            <a:r>
              <a:rPr lang="en-US" sz="1600" dirty="0">
                <a:latin typeface="+mj-lt"/>
              </a:rPr>
              <a:t> </a:t>
            </a:r>
            <a:r>
              <a:rPr lang="en-US" sz="1600" dirty="0" err="1">
                <a:latin typeface="+mj-lt"/>
              </a:rPr>
              <a:t>su</a:t>
            </a:r>
            <a:r>
              <a:rPr lang="en-US" sz="1600" dirty="0">
                <a:latin typeface="+mj-lt"/>
              </a:rPr>
              <a:t>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a:t>
            </a:r>
          </a:p>
          <a:p>
            <a:endParaRPr lang="en-US" sz="1600" dirty="0">
              <a:latin typeface="+mj-lt"/>
            </a:endParaRPr>
          </a:p>
          <a:p>
            <a:r>
              <a:rPr lang="en-US" sz="1600" dirty="0" err="1">
                <a:latin typeface="+mj-lt"/>
              </a:rPr>
              <a:t>Cuando</a:t>
            </a:r>
            <a:r>
              <a:rPr lang="en-US" sz="1600" dirty="0">
                <a:latin typeface="+mj-lt"/>
              </a:rPr>
              <a:t> un </a:t>
            </a:r>
            <a:r>
              <a:rPr lang="en-US" sz="1600" dirty="0" err="1">
                <a:latin typeface="+mj-lt"/>
              </a:rPr>
              <a:t>oficial</a:t>
            </a:r>
            <a:r>
              <a:rPr lang="en-US" sz="1600" dirty="0">
                <a:latin typeface="+mj-lt"/>
              </a:rPr>
              <a:t> de </a:t>
            </a:r>
            <a:r>
              <a:rPr lang="en-US" sz="1600" dirty="0" err="1">
                <a:latin typeface="+mj-lt"/>
              </a:rPr>
              <a:t>cumplimiento</a:t>
            </a:r>
            <a:r>
              <a:rPr lang="en-US" sz="1600" dirty="0">
                <a:latin typeface="+mj-lt"/>
              </a:rPr>
              <a:t> </a:t>
            </a:r>
            <a:r>
              <a:rPr lang="en-US" sz="1600" dirty="0" err="1">
                <a:latin typeface="+mj-lt"/>
              </a:rPr>
              <a:t>visite</a:t>
            </a:r>
            <a:r>
              <a:rPr lang="en-US" sz="1600" dirty="0">
                <a:latin typeface="+mj-lt"/>
              </a:rPr>
              <a:t> sus </a:t>
            </a:r>
            <a:r>
              <a:rPr lang="en-US" sz="1600" dirty="0" err="1">
                <a:latin typeface="+mj-lt"/>
              </a:rPr>
              <a:t>instalaciones</a:t>
            </a:r>
            <a:r>
              <a:rPr lang="en-US" sz="1600" dirty="0">
                <a:latin typeface="+mj-lt"/>
              </a:rPr>
              <a:t>, </a:t>
            </a:r>
            <a:r>
              <a:rPr lang="en-US" sz="1600" dirty="0" err="1">
                <a:latin typeface="+mj-lt"/>
              </a:rPr>
              <a:t>observará</a:t>
            </a:r>
            <a:r>
              <a:rPr lang="en-US" sz="1600" dirty="0">
                <a:latin typeface="+mj-lt"/>
              </a:rPr>
              <a:t> para </a:t>
            </a:r>
            <a:r>
              <a:rPr lang="en-US" sz="1600" dirty="0" err="1">
                <a:latin typeface="+mj-lt"/>
              </a:rPr>
              <a:t>detectar</a:t>
            </a:r>
            <a:r>
              <a:rPr lang="en-US" sz="1600" dirty="0">
                <a:latin typeface="+mj-lt"/>
              </a:rPr>
              <a:t> los </a:t>
            </a:r>
            <a:r>
              <a:rPr lang="en-US" sz="1600" dirty="0" err="1">
                <a:latin typeface="+mj-lt"/>
              </a:rPr>
              <a:t>peligros</a:t>
            </a:r>
            <a:r>
              <a:rPr lang="en-US" sz="1600" dirty="0">
                <a:latin typeface="+mj-lt"/>
              </a:rPr>
              <a:t> que </a:t>
            </a:r>
            <a:r>
              <a:rPr lang="en-US" sz="1600" dirty="0" err="1">
                <a:latin typeface="+mj-lt"/>
              </a:rPr>
              <a:t>generalmente</a:t>
            </a:r>
            <a:r>
              <a:rPr lang="en-US" sz="1600" dirty="0">
                <a:latin typeface="+mj-lt"/>
              </a:rPr>
              <a:t> </a:t>
            </a:r>
            <a:r>
              <a:rPr lang="en-US" sz="1600" dirty="0" err="1">
                <a:latin typeface="+mj-lt"/>
              </a:rPr>
              <a:t>provocan</a:t>
            </a:r>
            <a:r>
              <a:rPr lang="en-US" sz="1600" dirty="0">
                <a:latin typeface="+mj-lt"/>
              </a:rPr>
              <a:t> </a:t>
            </a:r>
            <a:r>
              <a:rPr lang="en-US" sz="1600" dirty="0" err="1">
                <a:latin typeface="+mj-lt"/>
              </a:rPr>
              <a:t>lesiones</a:t>
            </a:r>
            <a:r>
              <a:rPr lang="en-US" sz="1600" dirty="0">
                <a:latin typeface="+mj-lt"/>
              </a:rPr>
              <a:t> o </a:t>
            </a:r>
            <a:r>
              <a:rPr lang="en-US" sz="1600" dirty="0" err="1">
                <a:latin typeface="+mj-lt"/>
              </a:rPr>
              <a:t>enfermedades</a:t>
            </a:r>
            <a:r>
              <a:rPr lang="en-US" sz="1600" dirty="0">
                <a:latin typeface="+mj-lt"/>
              </a:rPr>
              <a:t> a largo </a:t>
            </a:r>
            <a:r>
              <a:rPr lang="en-US" sz="1600" dirty="0" err="1">
                <a:latin typeface="+mj-lt"/>
              </a:rPr>
              <a:t>plazo</a:t>
            </a:r>
            <a:r>
              <a:rPr lang="en-US" sz="1600" dirty="0">
                <a:latin typeface="+mj-lt"/>
              </a:rPr>
              <a:t>. Como el </a:t>
            </a:r>
            <a:r>
              <a:rPr lang="en-US" sz="1600" dirty="0" err="1">
                <a:latin typeface="+mj-lt"/>
              </a:rPr>
              <a:t>tema</a:t>
            </a:r>
            <a:r>
              <a:rPr lang="en-US" sz="1600" dirty="0">
                <a:latin typeface="+mj-lt"/>
              </a:rPr>
              <a:t> de </a:t>
            </a:r>
            <a:r>
              <a:rPr lang="en-US" sz="1600" dirty="0" err="1">
                <a:latin typeface="+mj-lt"/>
              </a:rPr>
              <a:t>este</a:t>
            </a:r>
            <a:r>
              <a:rPr lang="en-US" sz="1600" dirty="0">
                <a:latin typeface="+mj-lt"/>
              </a:rPr>
              <a:t> </a:t>
            </a:r>
            <a:r>
              <a:rPr lang="en-US" sz="1600" dirty="0" err="1">
                <a:latin typeface="+mj-lt"/>
              </a:rPr>
              <a:t>programa</a:t>
            </a:r>
            <a:r>
              <a:rPr lang="en-US" sz="1600" dirty="0">
                <a:latin typeface="+mj-lt"/>
              </a:rPr>
              <a:t> son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t>
            </a:r>
            <a:r>
              <a:rPr lang="en-US" sz="1600" dirty="0" err="1">
                <a:latin typeface="+mj-lt"/>
              </a:rPr>
              <a:t>vamos</a:t>
            </a:r>
            <a:r>
              <a:rPr lang="en-US" sz="1600" dirty="0">
                <a:latin typeface="+mj-lt"/>
              </a:rPr>
              <a:t> a </a:t>
            </a:r>
            <a:r>
              <a:rPr lang="en-US" sz="1600" dirty="0" err="1">
                <a:latin typeface="+mj-lt"/>
              </a:rPr>
              <a:t>seguir</a:t>
            </a:r>
            <a:r>
              <a:rPr lang="en-US" sz="1600" dirty="0">
                <a:latin typeface="+mj-lt"/>
              </a:rPr>
              <a:t> a un </a:t>
            </a:r>
            <a:r>
              <a:rPr lang="en-US" sz="1600" dirty="0" err="1">
                <a:latin typeface="+mj-lt"/>
              </a:rPr>
              <a:t>oficial</a:t>
            </a:r>
            <a:r>
              <a:rPr lang="en-US" sz="1600" dirty="0">
                <a:latin typeface="+mj-lt"/>
              </a:rPr>
              <a:t> de </a:t>
            </a:r>
            <a:r>
              <a:rPr lang="en-US" sz="1600" dirty="0" err="1">
                <a:latin typeface="+mj-lt"/>
              </a:rPr>
              <a:t>cumplimiento</a:t>
            </a:r>
            <a:r>
              <a:rPr lang="en-US" sz="1600" dirty="0">
                <a:latin typeface="+mj-lt"/>
              </a:rPr>
              <a:t> de </a:t>
            </a:r>
            <a:r>
              <a:rPr lang="en-US" sz="1600" dirty="0" err="1">
                <a:latin typeface="+mj-lt"/>
              </a:rPr>
              <a:t>salud</a:t>
            </a:r>
            <a:r>
              <a:rPr lang="en-US" sz="1600" dirty="0">
                <a:latin typeface="+mj-lt"/>
              </a:rPr>
              <a:t> de Oregon OSHA </a:t>
            </a:r>
            <a:r>
              <a:rPr lang="en-US" sz="1600" dirty="0" err="1">
                <a:latin typeface="+mj-lt"/>
              </a:rPr>
              <a:t>mientras</a:t>
            </a:r>
            <a:r>
              <a:rPr lang="en-US" sz="1600" dirty="0">
                <a:latin typeface="+mj-lt"/>
              </a:rPr>
              <a:t> </a:t>
            </a:r>
            <a:r>
              <a:rPr lang="en-US" sz="1600" dirty="0" err="1">
                <a:latin typeface="+mj-lt"/>
              </a:rPr>
              <a:t>realiza</a:t>
            </a:r>
            <a:r>
              <a:rPr lang="en-US" sz="1600" dirty="0">
                <a:latin typeface="+mj-lt"/>
              </a:rPr>
              <a:t> una </a:t>
            </a:r>
            <a:r>
              <a:rPr lang="en-US" sz="1600" dirty="0" err="1">
                <a:latin typeface="+mj-lt"/>
              </a:rPr>
              <a:t>inspección</a:t>
            </a:r>
            <a:r>
              <a:rPr lang="en-US" sz="1600" dirty="0">
                <a:latin typeface="+mj-lt"/>
              </a:rPr>
              <a:t> </a:t>
            </a:r>
            <a:r>
              <a:rPr lang="en-US" sz="1600" dirty="0" err="1">
                <a:latin typeface="+mj-lt"/>
              </a:rPr>
              <a:t>en</a:t>
            </a:r>
            <a:r>
              <a:rPr lang="en-US" sz="1600" dirty="0">
                <a:latin typeface="+mj-lt"/>
              </a:rPr>
              <a:t> una </a:t>
            </a:r>
            <a:r>
              <a:rPr lang="en-US" sz="1600" dirty="0" err="1">
                <a:latin typeface="+mj-lt"/>
              </a:rPr>
              <a:t>clínica</a:t>
            </a:r>
            <a:r>
              <a:rPr lang="en-US" sz="1600" dirty="0">
                <a:latin typeface="+mj-lt"/>
              </a:rPr>
              <a:t>.</a:t>
            </a:r>
          </a:p>
          <a:p>
            <a:endParaRPr lang="en-US" sz="1600" dirty="0">
              <a:latin typeface="+mj-lt"/>
            </a:endParaRPr>
          </a:p>
          <a:p>
            <a:r>
              <a:rPr lang="en-US" sz="1600" dirty="0">
                <a:latin typeface="+mj-lt"/>
              </a:rPr>
              <a:t>Al final del video, </a:t>
            </a:r>
            <a:r>
              <a:rPr lang="en-US" sz="1600" dirty="0" err="1">
                <a:latin typeface="+mj-lt"/>
              </a:rPr>
              <a:t>esperamos</a:t>
            </a:r>
            <a:r>
              <a:rPr lang="en-US" sz="1600" dirty="0">
                <a:latin typeface="+mj-lt"/>
              </a:rPr>
              <a:t> que se </a:t>
            </a:r>
            <a:r>
              <a:rPr lang="en-US" sz="1600" dirty="0" err="1">
                <a:latin typeface="+mj-lt"/>
              </a:rPr>
              <a:t>sienta</a:t>
            </a:r>
            <a:r>
              <a:rPr lang="en-US" sz="1600" dirty="0">
                <a:latin typeface="+mj-lt"/>
              </a:rPr>
              <a:t> </a:t>
            </a:r>
            <a:r>
              <a:rPr lang="en-US" sz="1600" dirty="0" err="1">
                <a:latin typeface="+mj-lt"/>
              </a:rPr>
              <a:t>más</a:t>
            </a:r>
            <a:r>
              <a:rPr lang="en-US" sz="1600" dirty="0">
                <a:latin typeface="+mj-lt"/>
              </a:rPr>
              <a:t> </a:t>
            </a:r>
            <a:r>
              <a:rPr lang="en-US" sz="1600" dirty="0" err="1">
                <a:latin typeface="+mj-lt"/>
              </a:rPr>
              <a:t>cómodo</a:t>
            </a:r>
            <a:r>
              <a:rPr lang="en-US" sz="1600" dirty="0">
                <a:latin typeface="+mj-lt"/>
              </a:rPr>
              <a:t> gracias al </a:t>
            </a:r>
            <a:r>
              <a:rPr lang="en-US" sz="1600" dirty="0" err="1">
                <a:latin typeface="+mj-lt"/>
              </a:rPr>
              <a:t>conocimiento</a:t>
            </a:r>
            <a:r>
              <a:rPr lang="en-US" sz="1600" dirty="0">
                <a:latin typeface="+mj-lt"/>
              </a:rPr>
              <a:t> que </a:t>
            </a:r>
            <a:r>
              <a:rPr lang="en-US" sz="1600" dirty="0" err="1">
                <a:latin typeface="+mj-lt"/>
              </a:rPr>
              <a:t>habrá</a:t>
            </a:r>
            <a:r>
              <a:rPr lang="en-US" sz="1600" dirty="0">
                <a:latin typeface="+mj-lt"/>
              </a:rPr>
              <a:t> </a:t>
            </a:r>
            <a:r>
              <a:rPr lang="en-US" sz="1600" dirty="0" err="1">
                <a:latin typeface="+mj-lt"/>
              </a:rPr>
              <a:t>obtenido</a:t>
            </a:r>
            <a:r>
              <a:rPr lang="en-US" sz="1600" dirty="0">
                <a:latin typeface="+mj-lt"/>
              </a:rPr>
              <a:t> a </a:t>
            </a:r>
            <a:r>
              <a:rPr lang="en-US" sz="1600" dirty="0" err="1">
                <a:latin typeface="+mj-lt"/>
              </a:rPr>
              <a:t>través</a:t>
            </a:r>
            <a:r>
              <a:rPr lang="en-US" sz="1600" dirty="0">
                <a:latin typeface="+mj-lt"/>
              </a:rPr>
              <a:t> de </a:t>
            </a:r>
            <a:r>
              <a:rPr lang="en-US" sz="1600" dirty="0" err="1">
                <a:latin typeface="+mj-lt"/>
              </a:rPr>
              <a:t>este</a:t>
            </a:r>
            <a:r>
              <a:rPr lang="en-US" sz="1600" dirty="0">
                <a:latin typeface="+mj-lt"/>
              </a:rPr>
              <a:t> </a:t>
            </a:r>
            <a:r>
              <a:rPr lang="en-US" sz="1600" dirty="0" err="1">
                <a:latin typeface="+mj-lt"/>
              </a:rPr>
              <a:t>ejemplo</a:t>
            </a:r>
            <a:r>
              <a:rPr lang="en-US" sz="1600" dirty="0">
                <a:latin typeface="+mj-lt"/>
              </a:rPr>
              <a:t>.</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F946E955-71C1-42F5-9B43-9215BABB6C3F}"/>
              </a:ext>
            </a:extLst>
          </p:cNvPr>
          <p:cNvPicPr>
            <a:picLocks noChangeAspect="1"/>
          </p:cNvPicPr>
          <p:nvPr/>
        </p:nvPicPr>
        <p:blipFill>
          <a:blip r:embed="rId3"/>
          <a:stretch>
            <a:fillRect/>
          </a:stretch>
        </p:blipFill>
        <p:spPr>
          <a:xfrm>
            <a:off x="6573672" y="5947952"/>
            <a:ext cx="5673629" cy="945605"/>
          </a:xfrm>
          <a:prstGeom prst="rect">
            <a:avLst/>
          </a:prstGeom>
        </p:spPr>
      </p:pic>
      <p:sp>
        <p:nvSpPr>
          <p:cNvPr id="7" name="Google Shape;102;p2">
            <a:extLst>
              <a:ext uri="{FF2B5EF4-FFF2-40B4-BE49-F238E27FC236}">
                <a16:creationId xmlns:a16="http://schemas.microsoft.com/office/drawing/2014/main" id="{982C7564-B731-463E-AD8B-66B523858FAC}"/>
              </a:ext>
            </a:extLst>
          </p:cNvPr>
          <p:cNvSpPr txBox="1"/>
          <p:nvPr/>
        </p:nvSpPr>
        <p:spPr>
          <a:xfrm>
            <a:off x="213815" y="61318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6: </a:t>
            </a:r>
            <a:r>
              <a:rPr lang="en-US" sz="2800" b="1" i="1" dirty="0" err="1">
                <a:solidFill>
                  <a:schemeClr val="lt1"/>
                </a:solidFill>
                <a:latin typeface="Verdana"/>
                <a:ea typeface="Verdana"/>
                <a:cs typeface="Verdana"/>
                <a:sym typeface="Verdana"/>
              </a:rPr>
              <a:t>Conclusión</a:t>
            </a:r>
            <a:endParaRPr lang="en-US" dirty="0"/>
          </a:p>
        </p:txBody>
      </p:sp>
      <p:pic>
        <p:nvPicPr>
          <p:cNvPr id="2" name="Picture 1">
            <a:extLst>
              <a:ext uri="{FF2B5EF4-FFF2-40B4-BE49-F238E27FC236}">
                <a16:creationId xmlns:a16="http://schemas.microsoft.com/office/drawing/2014/main" id="{2EF67AEE-E95D-4809-AD99-DC3152B20349}"/>
              </a:ext>
            </a:extLst>
          </p:cNvPr>
          <p:cNvPicPr>
            <a:picLocks noChangeAspect="1"/>
          </p:cNvPicPr>
          <p:nvPr/>
        </p:nvPicPr>
        <p:blipFill>
          <a:blip r:embed="rId4"/>
          <a:stretch>
            <a:fillRect/>
          </a:stretch>
        </p:blipFill>
        <p:spPr>
          <a:xfrm>
            <a:off x="0" y="0"/>
            <a:ext cx="5486397" cy="5893355"/>
          </a:xfrm>
          <a:prstGeom prst="rect">
            <a:avLst/>
          </a:prstGeom>
        </p:spPr>
      </p:pic>
    </p:spTree>
    <p:extLst>
      <p:ext uri="{BB962C8B-B14F-4D97-AF65-F5344CB8AC3E}">
        <p14:creationId xmlns:p14="http://schemas.microsoft.com/office/powerpoint/2010/main" val="24785365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10" name="Picture 9">
            <a:extLst>
              <a:ext uri="{FF2B5EF4-FFF2-40B4-BE49-F238E27FC236}">
                <a16:creationId xmlns:a16="http://schemas.microsoft.com/office/drawing/2014/main" id="{9D9B6367-0FB7-4B63-BC23-EC7577F84A0F}"/>
              </a:ext>
            </a:extLst>
          </p:cNvPr>
          <p:cNvPicPr>
            <a:picLocks noChangeAspect="1"/>
          </p:cNvPicPr>
          <p:nvPr/>
        </p:nvPicPr>
        <p:blipFill>
          <a:blip r:embed="rId4"/>
          <a:stretch>
            <a:fillRect/>
          </a:stretch>
        </p:blipFill>
        <p:spPr>
          <a:xfrm>
            <a:off x="6621627" y="5968952"/>
            <a:ext cx="5602217" cy="933703"/>
          </a:xfrm>
          <a:prstGeom prst="rect">
            <a:avLst/>
          </a:prstGeom>
        </p:spPr>
      </p:pic>
      <p:sp>
        <p:nvSpPr>
          <p:cNvPr id="7" name="Google Shape;102;p2">
            <a:extLst>
              <a:ext uri="{FF2B5EF4-FFF2-40B4-BE49-F238E27FC236}">
                <a16:creationId xmlns:a16="http://schemas.microsoft.com/office/drawing/2014/main" id="{1E7DE3EE-D2C7-41C9-872B-734A63D5485C}"/>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6: </a:t>
            </a:r>
            <a:r>
              <a:rPr lang="en-US" sz="2800" b="1" i="1" dirty="0" err="1">
                <a:solidFill>
                  <a:schemeClr val="lt1"/>
                </a:solidFill>
                <a:latin typeface="Verdana"/>
                <a:ea typeface="Verdana"/>
                <a:cs typeface="Verdana"/>
                <a:sym typeface="Verdana"/>
              </a:rPr>
              <a:t>Conclusión</a:t>
            </a:r>
            <a:endParaRPr lang="en-US" dirty="0"/>
          </a:p>
        </p:txBody>
      </p:sp>
      <p:pic>
        <p:nvPicPr>
          <p:cNvPr id="2" name="Online Media 1" descr="BBP_Qué esperar de una inspección de OREGON OSHA">
            <a:hlinkClick r:id="" action="ppaction://media"/>
            <a:extLst>
              <a:ext uri="{FF2B5EF4-FFF2-40B4-BE49-F238E27FC236}">
                <a16:creationId xmlns:a16="http://schemas.microsoft.com/office/drawing/2014/main" id="{6E7B799D-4E37-4841-92BE-FED30B379C81}"/>
              </a:ext>
            </a:extLst>
          </p:cNvPr>
          <p:cNvPicPr>
            <a:picLocks noRot="1" noChangeAspect="1"/>
          </p:cNvPicPr>
          <p:nvPr>
            <a:videoFile r:link="rId1"/>
          </p:nvPr>
        </p:nvPicPr>
        <p:blipFill>
          <a:blip r:embed="rId5"/>
          <a:stretch>
            <a:fillRect/>
          </a:stretch>
        </p:blipFill>
        <p:spPr>
          <a:xfrm>
            <a:off x="876298" y="-1"/>
            <a:ext cx="10439403" cy="5872164"/>
          </a:xfrm>
          <a:prstGeom prst="rect">
            <a:avLst/>
          </a:prstGeom>
        </p:spPr>
      </p:pic>
    </p:spTree>
    <p:extLst>
      <p:ext uri="{BB962C8B-B14F-4D97-AF65-F5344CB8AC3E}">
        <p14:creationId xmlns:p14="http://schemas.microsoft.com/office/powerpoint/2010/main" val="37392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08648" y="52803"/>
            <a:ext cx="6261100" cy="5386049"/>
          </a:xfrm>
          <a:prstGeom prst="rect">
            <a:avLst/>
          </a:prstGeom>
          <a:noFill/>
          <a:ln>
            <a:noFill/>
          </a:ln>
        </p:spPr>
        <p:txBody>
          <a:bodyPr spcFirstLastPara="1" wrap="square" lIns="91425" tIns="45700" rIns="91425" bIns="45700" anchor="t" anchorCtr="0">
            <a:spAutoFit/>
          </a:bodyPr>
          <a:lstStyle/>
          <a:p>
            <a:pPr lvl="0" algn="ctr">
              <a:buSzPts val="4800"/>
            </a:pPr>
            <a:r>
              <a:rPr lang="en-US" sz="2400" u="sng" dirty="0">
                <a:solidFill>
                  <a:schemeClr val="dk1"/>
                </a:solidFill>
                <a:latin typeface="+mj-lt"/>
                <a:ea typeface="Calibri"/>
                <a:cs typeface="Calibri"/>
                <a:sym typeface="Calibri"/>
              </a:rPr>
              <a:t>CITACIONES Y SANCIONES</a:t>
            </a:r>
            <a:endParaRPr lang="en-US" sz="2400" dirty="0">
              <a:latin typeface="+mj-lt"/>
            </a:endParaRPr>
          </a:p>
          <a:p>
            <a:endParaRPr lang="en-US" sz="1600" dirty="0">
              <a:latin typeface="+mj-lt"/>
            </a:endParaRPr>
          </a:p>
          <a:p>
            <a:r>
              <a:rPr lang="en-US" sz="1600" dirty="0">
                <a:latin typeface="+mj-lt"/>
              </a:rPr>
              <a:t>A </a:t>
            </a:r>
            <a:r>
              <a:rPr lang="en-US" sz="1600" dirty="0" err="1">
                <a:latin typeface="+mj-lt"/>
              </a:rPr>
              <a:t>continuación</a:t>
            </a:r>
            <a:r>
              <a:rPr lang="en-US" sz="1600" dirty="0">
                <a:latin typeface="+mj-lt"/>
              </a:rPr>
              <a:t>, se </a:t>
            </a:r>
            <a:r>
              <a:rPr lang="en-US" sz="1600" dirty="0" err="1">
                <a:latin typeface="+mj-lt"/>
              </a:rPr>
              <a:t>encuentran</a:t>
            </a:r>
            <a:r>
              <a:rPr lang="en-US" sz="1600" dirty="0">
                <a:latin typeface="+mj-lt"/>
              </a:rPr>
              <a:t> las </a:t>
            </a:r>
            <a:r>
              <a:rPr lang="en-US" sz="1600" dirty="0" err="1">
                <a:latin typeface="+mj-lt"/>
              </a:rPr>
              <a:t>infracciones</a:t>
            </a:r>
            <a:r>
              <a:rPr lang="en-US" sz="1600" dirty="0">
                <a:latin typeface="+mj-lt"/>
              </a:rPr>
              <a:t> </a:t>
            </a:r>
            <a:r>
              <a:rPr lang="en-US" sz="1600" dirty="0" err="1">
                <a:latin typeface="+mj-lt"/>
              </a:rPr>
              <a:t>mencionadas</a:t>
            </a:r>
            <a:r>
              <a:rPr lang="en-US" sz="1600" dirty="0">
                <a:latin typeface="+mj-lt"/>
              </a:rPr>
              <a:t> </a:t>
            </a:r>
            <a:r>
              <a:rPr lang="en-US" sz="1600" dirty="0" err="1">
                <a:latin typeface="+mj-lt"/>
              </a:rPr>
              <a:t>más</a:t>
            </a:r>
            <a:r>
              <a:rPr lang="en-US" sz="1600" dirty="0">
                <a:latin typeface="+mj-lt"/>
              </a:rPr>
              <a:t> </a:t>
            </a:r>
            <a:r>
              <a:rPr lang="en-US" sz="1600" dirty="0" err="1">
                <a:latin typeface="+mj-lt"/>
              </a:rPr>
              <a:t>comúnmente</a:t>
            </a:r>
            <a:r>
              <a:rPr lang="en-US" sz="1600" dirty="0">
                <a:latin typeface="+mj-lt"/>
              </a:rPr>
              <a:t> con </a:t>
            </a:r>
            <a:r>
              <a:rPr lang="en-US" sz="1600" dirty="0" err="1">
                <a:latin typeface="+mj-lt"/>
              </a:rPr>
              <a:t>respecto</a:t>
            </a:r>
            <a:r>
              <a:rPr lang="en-US" sz="1600" dirty="0">
                <a:latin typeface="+mj-lt"/>
              </a:rPr>
              <a:t> a la </a:t>
            </a:r>
            <a:r>
              <a:rPr lang="en-US" sz="1600" dirty="0" err="1">
                <a:latin typeface="+mj-lt"/>
              </a:rPr>
              <a:t>falta</a:t>
            </a:r>
            <a:r>
              <a:rPr lang="en-US" sz="1600" dirty="0">
                <a:latin typeface="+mj-lt"/>
              </a:rPr>
              <a:t> de </a:t>
            </a:r>
            <a:r>
              <a:rPr lang="en-US" sz="1600" dirty="0" err="1">
                <a:latin typeface="+mj-lt"/>
              </a:rPr>
              <a:t>cumplimiento</a:t>
            </a:r>
            <a:r>
              <a:rPr lang="en-US" sz="1600" dirty="0">
                <a:latin typeface="+mj-lt"/>
              </a:rPr>
              <a:t> con la </a:t>
            </a:r>
            <a:r>
              <a:rPr lang="en-US" sz="1600" dirty="0" err="1">
                <a:latin typeface="+mj-lt"/>
              </a:rPr>
              <a:t>norma</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La </a:t>
            </a:r>
            <a:r>
              <a:rPr lang="en-US" sz="1600" dirty="0" err="1">
                <a:latin typeface="+mj-lt"/>
              </a:rPr>
              <a:t>omisión</a:t>
            </a:r>
            <a:r>
              <a:rPr lang="en-US" sz="1600" dirty="0">
                <a:latin typeface="+mj-lt"/>
              </a:rPr>
              <a:t> de lo </a:t>
            </a:r>
            <a:r>
              <a:rPr lang="en-US" sz="1600" dirty="0" err="1">
                <a:latin typeface="+mj-lt"/>
              </a:rPr>
              <a:t>siguiente</a:t>
            </a:r>
            <a:r>
              <a:rPr lang="en-US" sz="1600" dirty="0">
                <a:latin typeface="+mj-lt"/>
              </a:rPr>
              <a:t>:</a:t>
            </a:r>
          </a:p>
          <a:p>
            <a:endParaRPr lang="en-US" sz="1600" dirty="0">
              <a:latin typeface="+mj-lt"/>
            </a:endParaRPr>
          </a:p>
          <a:p>
            <a:r>
              <a:rPr lang="en-US" sz="1600" dirty="0">
                <a:latin typeface="+mj-lt"/>
              </a:rPr>
              <a:t>•	Tener un Plan de control de la </a:t>
            </a:r>
            <a:r>
              <a:rPr lang="en-US" sz="1600" dirty="0" err="1">
                <a:latin typeface="+mj-lt"/>
              </a:rPr>
              <a:t>exposición</a:t>
            </a:r>
            <a:r>
              <a:rPr lang="en-US" sz="1600" dirty="0">
                <a:latin typeface="+mj-lt"/>
              </a:rPr>
              <a:t>,</a:t>
            </a:r>
          </a:p>
          <a:p>
            <a:r>
              <a:rPr lang="en-US" sz="1600" dirty="0">
                <a:latin typeface="+mj-lt"/>
              </a:rPr>
              <a:t>•	</a:t>
            </a:r>
            <a:r>
              <a:rPr lang="en-US" sz="1600" dirty="0" err="1">
                <a:latin typeface="+mj-lt"/>
              </a:rPr>
              <a:t>Revisar</a:t>
            </a:r>
            <a:r>
              <a:rPr lang="en-US" sz="1600" dirty="0">
                <a:latin typeface="+mj-lt"/>
              </a:rPr>
              <a:t> el plan </a:t>
            </a:r>
            <a:r>
              <a:rPr lang="en-US" sz="1600" dirty="0" err="1">
                <a:latin typeface="+mj-lt"/>
              </a:rPr>
              <a:t>anualmente</a:t>
            </a:r>
            <a:r>
              <a:rPr lang="en-US" sz="1600" dirty="0">
                <a:latin typeface="+mj-lt"/>
              </a:rPr>
              <a:t>,</a:t>
            </a:r>
          </a:p>
          <a:p>
            <a:r>
              <a:rPr lang="en-US" sz="1600" dirty="0">
                <a:latin typeface="+mj-lt"/>
              </a:rPr>
              <a:t>•	</a:t>
            </a:r>
            <a:r>
              <a:rPr lang="en-US" sz="1600" dirty="0" err="1">
                <a:latin typeface="+mj-lt"/>
              </a:rPr>
              <a:t>Respetar</a:t>
            </a:r>
            <a:r>
              <a:rPr lang="en-US" sz="1600" dirty="0">
                <a:latin typeface="+mj-lt"/>
              </a:rPr>
              <a:t> los </a:t>
            </a:r>
            <a:r>
              <a:rPr lang="en-US" sz="1600" dirty="0" err="1">
                <a:latin typeface="+mj-lt"/>
              </a:rPr>
              <a:t>procedimientos</a:t>
            </a:r>
            <a:r>
              <a:rPr lang="en-US" sz="1600" dirty="0">
                <a:latin typeface="+mj-lt"/>
              </a:rPr>
              <a:t> de </a:t>
            </a:r>
            <a:r>
              <a:rPr lang="en-US" sz="1600" dirty="0" err="1">
                <a:latin typeface="+mj-lt"/>
              </a:rPr>
              <a:t>seguridad</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a:t>
            </a:r>
          </a:p>
          <a:p>
            <a:r>
              <a:rPr lang="en-US" sz="1600" dirty="0">
                <a:latin typeface="+mj-lt"/>
              </a:rPr>
              <a:t>•	</a:t>
            </a:r>
            <a:r>
              <a:rPr lang="en-US" sz="1600" dirty="0" err="1">
                <a:latin typeface="+mj-lt"/>
              </a:rPr>
              <a:t>Respetar</a:t>
            </a:r>
            <a:r>
              <a:rPr lang="en-US" sz="1600" dirty="0">
                <a:latin typeface="+mj-lt"/>
              </a:rPr>
              <a:t> los </a:t>
            </a:r>
            <a:r>
              <a:rPr lang="en-US" sz="1600" dirty="0" err="1">
                <a:latin typeface="+mj-lt"/>
              </a:rPr>
              <a:t>controles</a:t>
            </a:r>
            <a:r>
              <a:rPr lang="en-US" sz="1600" dirty="0">
                <a:latin typeface="+mj-lt"/>
              </a:rPr>
              <a:t> de las </a:t>
            </a:r>
            <a:r>
              <a:rPr lang="en-US" sz="1600" dirty="0" err="1">
                <a:latin typeface="+mj-lt"/>
              </a:rPr>
              <a:t>prácticas</a:t>
            </a:r>
            <a:r>
              <a:rPr lang="en-US" sz="1600" dirty="0">
                <a:latin typeface="+mj-lt"/>
              </a:rPr>
              <a:t> </a:t>
            </a:r>
            <a:r>
              <a:rPr lang="en-US" sz="1600" dirty="0" err="1">
                <a:latin typeface="+mj-lt"/>
              </a:rPr>
              <a:t>laborales</a:t>
            </a:r>
            <a:r>
              <a:rPr lang="en-US" sz="1600" dirty="0">
                <a:latin typeface="+mj-lt"/>
              </a:rPr>
              <a:t>,</a:t>
            </a:r>
          </a:p>
          <a:p>
            <a:r>
              <a:rPr lang="en-US" sz="1600" dirty="0">
                <a:latin typeface="+mj-lt"/>
              </a:rPr>
              <a:t>•	</a:t>
            </a:r>
            <a:r>
              <a:rPr lang="en-US" sz="1600" dirty="0" err="1">
                <a:latin typeface="+mj-lt"/>
              </a:rPr>
              <a:t>Administrar</a:t>
            </a:r>
            <a:r>
              <a:rPr lang="en-US" sz="1600" dirty="0">
                <a:latin typeface="+mj-lt"/>
              </a:rPr>
              <a:t> la </a:t>
            </a:r>
            <a:r>
              <a:rPr lang="en-US" sz="1600" dirty="0" err="1">
                <a:latin typeface="+mj-lt"/>
              </a:rPr>
              <a:t>vacuna</a:t>
            </a:r>
            <a:r>
              <a:rPr lang="en-US" sz="1600" dirty="0">
                <a:latin typeface="+mj-lt"/>
              </a:rPr>
              <a:t> contra el VHB, o</a:t>
            </a:r>
          </a:p>
          <a:p>
            <a:r>
              <a:rPr lang="en-US" sz="1600" dirty="0">
                <a:latin typeface="+mj-lt"/>
              </a:rPr>
              <a:t>•	</a:t>
            </a:r>
            <a:r>
              <a:rPr lang="en-US" sz="1600" dirty="0" err="1">
                <a:latin typeface="+mj-lt"/>
              </a:rPr>
              <a:t>Respetar</a:t>
            </a:r>
            <a:r>
              <a:rPr lang="en-US" sz="1600" dirty="0">
                <a:latin typeface="+mj-lt"/>
              </a:rPr>
              <a:t> los </a:t>
            </a:r>
            <a:r>
              <a:rPr lang="en-US" sz="1600" dirty="0" err="1">
                <a:latin typeface="+mj-lt"/>
              </a:rPr>
              <a:t>requisitos</a:t>
            </a:r>
            <a:r>
              <a:rPr lang="en-US" sz="1600" dirty="0">
                <a:latin typeface="+mj-lt"/>
              </a:rPr>
              <a:t> de </a:t>
            </a:r>
            <a:r>
              <a:rPr lang="en-US" sz="1600" dirty="0" err="1">
                <a:latin typeface="+mj-lt"/>
              </a:rPr>
              <a:t>capacitación</a:t>
            </a:r>
            <a:r>
              <a:rPr lang="en-US" sz="1600" dirty="0">
                <a:latin typeface="+mj-lt"/>
              </a:rPr>
              <a:t>.</a:t>
            </a:r>
          </a:p>
          <a:p>
            <a:endParaRPr lang="en-US" sz="1600" dirty="0">
              <a:latin typeface="+mj-lt"/>
            </a:endParaRPr>
          </a:p>
          <a:p>
            <a:r>
              <a:rPr lang="en-US" sz="1600" dirty="0">
                <a:latin typeface="+mj-lt"/>
              </a:rPr>
              <a:t>La </a:t>
            </a:r>
            <a:r>
              <a:rPr lang="en-US" sz="1600" dirty="0" err="1">
                <a:latin typeface="+mj-lt"/>
              </a:rPr>
              <a:t>directiva</a:t>
            </a:r>
            <a:r>
              <a:rPr lang="en-US" sz="1600" dirty="0">
                <a:latin typeface="+mj-lt"/>
              </a:rPr>
              <a:t> del </a:t>
            </a:r>
            <a:r>
              <a:rPr lang="en-US" sz="1600" dirty="0" err="1">
                <a:latin typeface="+mj-lt"/>
              </a:rPr>
              <a:t>programa</a:t>
            </a:r>
            <a:r>
              <a:rPr lang="en-US" sz="1600" dirty="0">
                <a:latin typeface="+mj-lt"/>
              </a:rPr>
              <a:t> de Oregon OSHA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indica </a:t>
            </a:r>
            <a:r>
              <a:rPr lang="en-US" sz="1600" dirty="0" err="1">
                <a:latin typeface="+mj-lt"/>
              </a:rPr>
              <a:t>pautas</a:t>
            </a:r>
            <a:r>
              <a:rPr lang="en-US" sz="1600" dirty="0">
                <a:latin typeface="+mj-lt"/>
              </a:rPr>
              <a:t> que los </a:t>
            </a:r>
            <a:r>
              <a:rPr lang="en-US" sz="1600" dirty="0" err="1">
                <a:latin typeface="+mj-lt"/>
              </a:rPr>
              <a:t>oficials</a:t>
            </a:r>
            <a:r>
              <a:rPr lang="en-US" sz="1600" dirty="0">
                <a:latin typeface="+mj-lt"/>
              </a:rPr>
              <a:t> de </a:t>
            </a:r>
            <a:r>
              <a:rPr lang="en-US" sz="1600" dirty="0" err="1">
                <a:latin typeface="+mj-lt"/>
              </a:rPr>
              <a:t>cumplimiento</a:t>
            </a:r>
            <a:r>
              <a:rPr lang="en-US" sz="1600" dirty="0">
                <a:latin typeface="+mj-lt"/>
              </a:rPr>
              <a:t> </a:t>
            </a:r>
            <a:r>
              <a:rPr lang="en-US" sz="1600" dirty="0" err="1">
                <a:latin typeface="+mj-lt"/>
              </a:rPr>
              <a:t>deben</a:t>
            </a:r>
            <a:r>
              <a:rPr lang="en-US" sz="1600" dirty="0">
                <a:latin typeface="+mj-lt"/>
              </a:rPr>
              <a:t> </a:t>
            </a:r>
            <a:r>
              <a:rPr lang="en-US" sz="1600" dirty="0" err="1">
                <a:latin typeface="+mj-lt"/>
              </a:rPr>
              <a:t>respetar</a:t>
            </a:r>
            <a:r>
              <a:rPr lang="en-US" sz="1600" dirty="0">
                <a:latin typeface="+mj-lt"/>
              </a:rPr>
              <a:t> </a:t>
            </a:r>
            <a:r>
              <a:rPr lang="en-US" sz="1600" dirty="0" err="1">
                <a:latin typeface="+mj-lt"/>
              </a:rPr>
              <a:t>en</a:t>
            </a:r>
            <a:r>
              <a:rPr lang="en-US" sz="1600" dirty="0">
                <a:latin typeface="+mj-lt"/>
              </a:rPr>
              <a:t> sus </a:t>
            </a:r>
            <a:r>
              <a:rPr lang="en-US" sz="1600" dirty="0" err="1">
                <a:latin typeface="+mj-lt"/>
              </a:rPr>
              <a:t>inspecciones</a:t>
            </a:r>
            <a:r>
              <a:rPr lang="en-US" sz="1600" dirty="0">
                <a:latin typeface="+mj-lt"/>
              </a:rPr>
              <a:t>. </a:t>
            </a:r>
            <a:r>
              <a:rPr lang="en-US" sz="1600" dirty="0" err="1">
                <a:latin typeface="+mj-lt"/>
              </a:rPr>
              <a:t>Enumera</a:t>
            </a:r>
            <a:r>
              <a:rPr lang="en-US" sz="1600" dirty="0">
                <a:latin typeface="+mj-lt"/>
              </a:rPr>
              <a:t> </a:t>
            </a:r>
            <a:r>
              <a:rPr lang="en-US" sz="1600" dirty="0" err="1">
                <a:latin typeface="+mj-lt"/>
              </a:rPr>
              <a:t>en</a:t>
            </a:r>
            <a:r>
              <a:rPr lang="en-US" sz="1600" dirty="0">
                <a:latin typeface="+mj-lt"/>
              </a:rPr>
              <a:t> </a:t>
            </a:r>
            <a:r>
              <a:rPr lang="en-US" sz="1600" dirty="0" err="1">
                <a:latin typeface="+mj-lt"/>
              </a:rPr>
              <a:t>detalle</a:t>
            </a:r>
            <a:r>
              <a:rPr lang="en-US" sz="1600" dirty="0">
                <a:latin typeface="+mj-lt"/>
              </a:rPr>
              <a:t> </a:t>
            </a:r>
            <a:r>
              <a:rPr lang="en-US" sz="1600" dirty="0" err="1">
                <a:latin typeface="+mj-lt"/>
              </a:rPr>
              <a:t>qué</a:t>
            </a:r>
            <a:r>
              <a:rPr lang="en-US" sz="1600" dirty="0">
                <a:latin typeface="+mj-lt"/>
              </a:rPr>
              <a:t> debe </a:t>
            </a:r>
            <a:r>
              <a:rPr lang="en-US" sz="1600" dirty="0" err="1">
                <a:latin typeface="+mj-lt"/>
              </a:rPr>
              <a:t>implicar</a:t>
            </a:r>
            <a:r>
              <a:rPr lang="en-US" sz="1600" dirty="0">
                <a:latin typeface="+mj-lt"/>
              </a:rPr>
              <a:t> la </a:t>
            </a:r>
            <a:r>
              <a:rPr lang="en-US" sz="1600" dirty="0" err="1">
                <a:latin typeface="+mj-lt"/>
              </a:rPr>
              <a:t>inspección</a:t>
            </a:r>
            <a:r>
              <a:rPr lang="en-US" sz="1600" dirty="0">
                <a:latin typeface="+mj-lt"/>
              </a:rPr>
              <a:t> y las </a:t>
            </a:r>
            <a:r>
              <a:rPr lang="en-US" sz="1600" dirty="0" err="1">
                <a:latin typeface="+mj-lt"/>
              </a:rPr>
              <a:t>pautas</a:t>
            </a:r>
            <a:r>
              <a:rPr lang="en-US" sz="1600" dirty="0">
                <a:latin typeface="+mj-lt"/>
              </a:rPr>
              <a:t> para la </a:t>
            </a:r>
            <a:r>
              <a:rPr lang="en-US" sz="1600" dirty="0" err="1">
                <a:latin typeface="+mj-lt"/>
              </a:rPr>
              <a:t>emisión</a:t>
            </a:r>
            <a:r>
              <a:rPr lang="en-US" sz="1600" dirty="0">
                <a:latin typeface="+mj-lt"/>
              </a:rPr>
              <a:t> de </a:t>
            </a:r>
            <a:r>
              <a:rPr lang="en-US" sz="1600" dirty="0" err="1">
                <a:latin typeface="+mj-lt"/>
              </a:rPr>
              <a:t>citaciones</a:t>
            </a:r>
            <a:r>
              <a:rPr lang="en-US" sz="1600" dirty="0">
                <a:latin typeface="+mj-lt"/>
              </a:rPr>
              <a:t>. Para </a:t>
            </a:r>
            <a:r>
              <a:rPr lang="en-US" sz="1600" dirty="0" err="1">
                <a:latin typeface="+mj-lt"/>
              </a:rPr>
              <a:t>revisarla</a:t>
            </a:r>
            <a:r>
              <a:rPr lang="en-US" sz="1600" dirty="0">
                <a:latin typeface="+mj-lt"/>
              </a:rPr>
              <a:t>, </a:t>
            </a:r>
            <a:r>
              <a:rPr lang="en-US" sz="1600" dirty="0" err="1">
                <a:latin typeface="+mj-lt"/>
              </a:rPr>
              <a:t>haga</a:t>
            </a:r>
            <a:r>
              <a:rPr lang="en-US" sz="1600" dirty="0">
                <a:latin typeface="+mj-lt"/>
              </a:rPr>
              <a:t> </a:t>
            </a:r>
            <a:r>
              <a:rPr lang="en-US" sz="1600" dirty="0" err="1">
                <a:latin typeface="+mj-lt"/>
              </a:rPr>
              <a:t>clic</a:t>
            </a:r>
            <a:r>
              <a:rPr lang="en-US" sz="1600" dirty="0">
                <a:latin typeface="+mj-lt"/>
              </a:rPr>
              <a:t> </a:t>
            </a:r>
            <a:r>
              <a:rPr lang="en-US" sz="1600" dirty="0" err="1">
                <a:latin typeface="+mj-lt"/>
              </a:rPr>
              <a:t>en</a:t>
            </a:r>
            <a:r>
              <a:rPr lang="en-US" sz="1600" dirty="0">
                <a:latin typeface="+mj-lt"/>
              </a:rPr>
              <a:t> el enlace a </a:t>
            </a:r>
            <a:r>
              <a:rPr lang="en-US" sz="1600" dirty="0" err="1">
                <a:latin typeface="+mj-lt"/>
              </a:rPr>
              <a:t>continuación</a:t>
            </a:r>
            <a:r>
              <a:rPr lang="en-US" sz="1600" dirty="0">
                <a:latin typeface="+mj-lt"/>
              </a:rPr>
              <a:t>:</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F946E955-71C1-42F5-9B43-9215BABB6C3F}"/>
              </a:ext>
            </a:extLst>
          </p:cNvPr>
          <p:cNvPicPr>
            <a:picLocks noChangeAspect="1"/>
          </p:cNvPicPr>
          <p:nvPr/>
        </p:nvPicPr>
        <p:blipFill>
          <a:blip r:embed="rId3"/>
          <a:stretch>
            <a:fillRect/>
          </a:stretch>
        </p:blipFill>
        <p:spPr>
          <a:xfrm>
            <a:off x="6573672" y="5947952"/>
            <a:ext cx="5673629" cy="945605"/>
          </a:xfrm>
          <a:prstGeom prst="rect">
            <a:avLst/>
          </a:prstGeom>
        </p:spPr>
      </p:pic>
      <p:sp>
        <p:nvSpPr>
          <p:cNvPr id="7" name="Google Shape;102;p2">
            <a:extLst>
              <a:ext uri="{FF2B5EF4-FFF2-40B4-BE49-F238E27FC236}">
                <a16:creationId xmlns:a16="http://schemas.microsoft.com/office/drawing/2014/main" id="{982C7564-B731-463E-AD8B-66B523858FAC}"/>
              </a:ext>
            </a:extLst>
          </p:cNvPr>
          <p:cNvSpPr txBox="1"/>
          <p:nvPr/>
        </p:nvSpPr>
        <p:spPr>
          <a:xfrm>
            <a:off x="213815" y="61318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6: </a:t>
            </a:r>
            <a:r>
              <a:rPr lang="en-US" sz="2800" b="1" i="1" dirty="0" err="1">
                <a:solidFill>
                  <a:schemeClr val="lt1"/>
                </a:solidFill>
                <a:latin typeface="Verdana"/>
                <a:ea typeface="Verdana"/>
                <a:cs typeface="Verdana"/>
                <a:sym typeface="Verdana"/>
              </a:rPr>
              <a:t>Conclusión</a:t>
            </a:r>
            <a:endParaRPr lang="en-US" dirty="0"/>
          </a:p>
        </p:txBody>
      </p:sp>
      <p:pic>
        <p:nvPicPr>
          <p:cNvPr id="2" name="Picture 1">
            <a:extLst>
              <a:ext uri="{FF2B5EF4-FFF2-40B4-BE49-F238E27FC236}">
                <a16:creationId xmlns:a16="http://schemas.microsoft.com/office/drawing/2014/main" id="{2BE04982-AECD-46CD-93DF-B69AEE0A2C55}"/>
              </a:ext>
            </a:extLst>
          </p:cNvPr>
          <p:cNvPicPr>
            <a:picLocks noChangeAspect="1"/>
          </p:cNvPicPr>
          <p:nvPr/>
        </p:nvPicPr>
        <p:blipFill>
          <a:blip r:embed="rId4"/>
          <a:stretch>
            <a:fillRect/>
          </a:stretch>
        </p:blipFill>
        <p:spPr>
          <a:xfrm>
            <a:off x="0" y="0"/>
            <a:ext cx="5486397" cy="5893355"/>
          </a:xfrm>
          <a:prstGeom prst="rect">
            <a:avLst/>
          </a:prstGeom>
        </p:spPr>
      </p:pic>
      <p:sp>
        <p:nvSpPr>
          <p:cNvPr id="3" name="Rectangle 2">
            <a:hlinkClick r:id="rId5"/>
            <a:extLst>
              <a:ext uri="{FF2B5EF4-FFF2-40B4-BE49-F238E27FC236}">
                <a16:creationId xmlns:a16="http://schemas.microsoft.com/office/drawing/2014/main" id="{D29BA263-6F19-416C-B050-0547AFE21157}"/>
              </a:ext>
            </a:extLst>
          </p:cNvPr>
          <p:cNvSpPr/>
          <p:nvPr/>
        </p:nvSpPr>
        <p:spPr>
          <a:xfrm>
            <a:off x="7216439" y="5558118"/>
            <a:ext cx="2927022" cy="307940"/>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b="1" dirty="0">
                <a:solidFill>
                  <a:schemeClr val="bg1"/>
                </a:solidFill>
              </a:rPr>
              <a:t>OSHA Rules</a:t>
            </a:r>
          </a:p>
        </p:txBody>
      </p:sp>
    </p:spTree>
    <p:extLst>
      <p:ext uri="{BB962C8B-B14F-4D97-AF65-F5344CB8AC3E}">
        <p14:creationId xmlns:p14="http://schemas.microsoft.com/office/powerpoint/2010/main" val="22080075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10" name="Picture 9">
            <a:extLst>
              <a:ext uri="{FF2B5EF4-FFF2-40B4-BE49-F238E27FC236}">
                <a16:creationId xmlns:a16="http://schemas.microsoft.com/office/drawing/2014/main" id="{9D9B6367-0FB7-4B63-BC23-EC7577F84A0F}"/>
              </a:ext>
            </a:extLst>
          </p:cNvPr>
          <p:cNvPicPr>
            <a:picLocks noChangeAspect="1"/>
          </p:cNvPicPr>
          <p:nvPr/>
        </p:nvPicPr>
        <p:blipFill>
          <a:blip r:embed="rId4"/>
          <a:stretch>
            <a:fillRect/>
          </a:stretch>
        </p:blipFill>
        <p:spPr>
          <a:xfrm>
            <a:off x="6621627" y="5968952"/>
            <a:ext cx="5602217" cy="933703"/>
          </a:xfrm>
          <a:prstGeom prst="rect">
            <a:avLst/>
          </a:prstGeom>
        </p:spPr>
      </p:pic>
      <p:sp>
        <p:nvSpPr>
          <p:cNvPr id="7" name="Google Shape;102;p2">
            <a:extLst>
              <a:ext uri="{FF2B5EF4-FFF2-40B4-BE49-F238E27FC236}">
                <a16:creationId xmlns:a16="http://schemas.microsoft.com/office/drawing/2014/main" id="{1E7DE3EE-D2C7-41C9-872B-734A63D5485C}"/>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6: </a:t>
            </a:r>
            <a:r>
              <a:rPr lang="en-US" sz="2800" b="1" i="1" dirty="0" err="1">
                <a:solidFill>
                  <a:schemeClr val="lt1"/>
                </a:solidFill>
                <a:latin typeface="Verdana"/>
                <a:ea typeface="Verdana"/>
                <a:cs typeface="Verdana"/>
                <a:sym typeface="Verdana"/>
              </a:rPr>
              <a:t>Conclusión</a:t>
            </a:r>
            <a:endParaRPr lang="en-US" dirty="0"/>
          </a:p>
        </p:txBody>
      </p:sp>
      <p:pic>
        <p:nvPicPr>
          <p:cNvPr id="2" name="Online Media 1" descr="BBP_Conclusión de la Capacitación">
            <a:hlinkClick r:id="" action="ppaction://media"/>
            <a:extLst>
              <a:ext uri="{FF2B5EF4-FFF2-40B4-BE49-F238E27FC236}">
                <a16:creationId xmlns:a16="http://schemas.microsoft.com/office/drawing/2014/main" id="{568A0DB3-61F9-D542-BF6E-FB019C76D183}"/>
              </a:ext>
            </a:extLst>
          </p:cNvPr>
          <p:cNvPicPr>
            <a:picLocks noRot="1" noChangeAspect="1"/>
          </p:cNvPicPr>
          <p:nvPr>
            <a:videoFile r:link="rId1"/>
          </p:nvPr>
        </p:nvPicPr>
        <p:blipFill>
          <a:blip r:embed="rId5"/>
          <a:stretch>
            <a:fillRect/>
          </a:stretch>
        </p:blipFill>
        <p:spPr>
          <a:xfrm>
            <a:off x="876299" y="0"/>
            <a:ext cx="10439401" cy="5872163"/>
          </a:xfrm>
          <a:prstGeom prst="rect">
            <a:avLst/>
          </a:prstGeom>
        </p:spPr>
      </p:pic>
    </p:spTree>
    <p:extLst>
      <p:ext uri="{BB962C8B-B14F-4D97-AF65-F5344CB8AC3E}">
        <p14:creationId xmlns:p14="http://schemas.microsoft.com/office/powerpoint/2010/main" val="359629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1" name="Google Shape;161;gb3e8f5dbd0_0_9"/>
          <p:cNvSpPr txBox="1"/>
          <p:nvPr/>
        </p:nvSpPr>
        <p:spPr>
          <a:xfrm>
            <a:off x="62500" y="0"/>
            <a:ext cx="11931000" cy="5852702"/>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4800" u="sng" dirty="0" err="1">
                <a:solidFill>
                  <a:schemeClr val="dk1"/>
                </a:solidFill>
                <a:ea typeface="Calibri"/>
                <a:cs typeface="Calibri"/>
                <a:sym typeface="Calibri"/>
              </a:rPr>
              <a:t>Discusión</a:t>
            </a:r>
            <a:r>
              <a:rPr lang="en-US" sz="4800" u="sng" dirty="0">
                <a:solidFill>
                  <a:schemeClr val="dk1"/>
                </a:solidFill>
                <a:ea typeface="Calibri"/>
                <a:cs typeface="Calibri"/>
                <a:sym typeface="Calibri"/>
              </a:rPr>
              <a:t> para la </a:t>
            </a:r>
            <a:r>
              <a:rPr lang="en-US" sz="4800" u="sng" dirty="0" err="1">
                <a:solidFill>
                  <a:schemeClr val="dk1"/>
                </a:solidFill>
                <a:ea typeface="Calibri"/>
                <a:cs typeface="Calibri"/>
                <a:sym typeface="Calibri"/>
              </a:rPr>
              <a:t>clase</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lvl="0" algn="ctr">
              <a:buClr>
                <a:schemeClr val="dk1"/>
              </a:buClr>
              <a:buSzPts val="3600"/>
            </a:pPr>
            <a:r>
              <a:rPr lang="en-US" sz="1800" dirty="0" err="1">
                <a:solidFill>
                  <a:schemeClr val="dk1"/>
                </a:solidFill>
                <a:ea typeface="Calibri"/>
                <a:cs typeface="Calibri"/>
                <a:sym typeface="Calibri"/>
              </a:rPr>
              <a:t>Aproveche</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esta</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oportunidad</a:t>
            </a:r>
            <a:r>
              <a:rPr lang="en-US" sz="1800" dirty="0">
                <a:solidFill>
                  <a:schemeClr val="dk1"/>
                </a:solidFill>
                <a:ea typeface="Calibri"/>
                <a:cs typeface="Calibri"/>
                <a:sym typeface="Calibri"/>
              </a:rPr>
              <a:t> para </a:t>
            </a:r>
            <a:r>
              <a:rPr lang="en-US" sz="1800" dirty="0" err="1">
                <a:solidFill>
                  <a:schemeClr val="dk1"/>
                </a:solidFill>
                <a:ea typeface="Calibri"/>
                <a:cs typeface="Calibri"/>
                <a:sym typeface="Calibri"/>
              </a:rPr>
              <a:t>hacer</a:t>
            </a:r>
            <a:r>
              <a:rPr lang="en-US" sz="1800" dirty="0">
                <a:solidFill>
                  <a:schemeClr val="dk1"/>
                </a:solidFill>
                <a:ea typeface="Calibri"/>
                <a:cs typeface="Calibri"/>
                <a:sym typeface="Calibri"/>
              </a:rPr>
              <a:t>/responder </a:t>
            </a:r>
            <a:r>
              <a:rPr lang="en-US" sz="1800" dirty="0" err="1">
                <a:solidFill>
                  <a:schemeClr val="dk1"/>
                </a:solidFill>
                <a:ea typeface="Calibri"/>
                <a:cs typeface="Calibri"/>
                <a:sym typeface="Calibri"/>
              </a:rPr>
              <a:t>preguntas</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sobre</a:t>
            </a:r>
            <a:r>
              <a:rPr lang="en-US" sz="1800" dirty="0">
                <a:solidFill>
                  <a:schemeClr val="dk1"/>
                </a:solidFill>
                <a:ea typeface="Calibri"/>
                <a:cs typeface="Calibri"/>
                <a:sym typeface="Calibri"/>
              </a:rPr>
              <a:t> el </a:t>
            </a:r>
            <a:r>
              <a:rPr lang="en-US" sz="1800" dirty="0" err="1">
                <a:solidFill>
                  <a:schemeClr val="dk1"/>
                </a:solidFill>
                <a:ea typeface="Calibri"/>
                <a:cs typeface="Calibri"/>
                <a:sym typeface="Calibri"/>
              </a:rPr>
              <a:t>módulo</a:t>
            </a:r>
            <a:r>
              <a:rPr lang="en-US" sz="1800" dirty="0">
                <a:solidFill>
                  <a:schemeClr val="dk1"/>
                </a:solidFill>
                <a:ea typeface="Calibri"/>
                <a:cs typeface="Calibri"/>
                <a:sym typeface="Calibri"/>
              </a:rPr>
              <a:t> anterior y para </a:t>
            </a:r>
            <a:r>
              <a:rPr lang="en-US" sz="1800" dirty="0" err="1">
                <a:solidFill>
                  <a:schemeClr val="dk1"/>
                </a:solidFill>
                <a:ea typeface="Calibri"/>
                <a:cs typeface="Calibri"/>
                <a:sym typeface="Calibri"/>
              </a:rPr>
              <a:t>resumir</a:t>
            </a:r>
            <a:r>
              <a:rPr lang="en-US" sz="1800" dirty="0">
                <a:solidFill>
                  <a:schemeClr val="dk1"/>
                </a:solidFill>
                <a:ea typeface="Calibri"/>
                <a:cs typeface="Calibri"/>
                <a:sym typeface="Calibri"/>
              </a:rPr>
              <a:t> las </a:t>
            </a:r>
            <a:r>
              <a:rPr lang="en-US" sz="1800" dirty="0" err="1">
                <a:solidFill>
                  <a:schemeClr val="dk1"/>
                </a:solidFill>
                <a:ea typeface="Calibri"/>
                <a:cs typeface="Calibri"/>
                <a:sym typeface="Calibri"/>
              </a:rPr>
              <a:t>direcciones</a:t>
            </a:r>
            <a:r>
              <a:rPr lang="en-US" sz="1800" dirty="0">
                <a:solidFill>
                  <a:schemeClr val="dk1"/>
                </a:solidFill>
                <a:ea typeface="Calibri"/>
                <a:cs typeface="Calibri"/>
                <a:sym typeface="Calibri"/>
              </a:rPr>
              <a:t> de los enlaces web </a:t>
            </a:r>
            <a:r>
              <a:rPr lang="en-US" sz="1800" dirty="0" err="1">
                <a:solidFill>
                  <a:schemeClr val="dk1"/>
                </a:solidFill>
                <a:ea typeface="Calibri"/>
                <a:cs typeface="Calibri"/>
                <a:sym typeface="Calibri"/>
              </a:rPr>
              <a:t>discutidos</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en</a:t>
            </a:r>
            <a:r>
              <a:rPr lang="en-US" sz="1800" dirty="0">
                <a:solidFill>
                  <a:schemeClr val="dk1"/>
                </a:solidFill>
                <a:ea typeface="Calibri"/>
                <a:cs typeface="Calibri"/>
                <a:sym typeface="Calibri"/>
              </a:rPr>
              <a:t> el </a:t>
            </a:r>
            <a:r>
              <a:rPr lang="en-US" sz="1800" dirty="0" err="1">
                <a:solidFill>
                  <a:schemeClr val="dk1"/>
                </a:solidFill>
                <a:ea typeface="Calibri"/>
                <a:cs typeface="Calibri"/>
                <a:sym typeface="Calibri"/>
              </a:rPr>
              <a:t>módulo</a:t>
            </a:r>
            <a:r>
              <a:rPr lang="en-US" sz="1800" dirty="0">
                <a:solidFill>
                  <a:schemeClr val="dk1"/>
                </a:solidFill>
                <a:ea typeface="Calibri"/>
                <a:cs typeface="Calibri"/>
                <a:sym typeface="Calibri"/>
              </a:rPr>
              <a:t>.</a:t>
            </a:r>
          </a:p>
          <a:p>
            <a:pPr lvl="0" algn="ctr">
              <a:buClr>
                <a:schemeClr val="dk1"/>
              </a:buClr>
              <a:buSzPts val="3600"/>
            </a:pPr>
            <a:endParaRPr lang="en-US" sz="1800" dirty="0">
              <a:solidFill>
                <a:schemeClr val="dk1"/>
              </a:solidFill>
              <a:ea typeface="Calibri"/>
              <a:cs typeface="Calibri"/>
              <a:sym typeface="Calibri"/>
            </a:endParaRPr>
          </a:p>
          <a:p>
            <a:pPr lvl="0" algn="ctr">
              <a:buClr>
                <a:schemeClr val="dk1"/>
              </a:buClr>
              <a:buSzPts val="3600"/>
            </a:pPr>
            <a:r>
              <a:rPr lang="en-US" sz="3600" u="sng" dirty="0" err="1">
                <a:solidFill>
                  <a:schemeClr val="dk1"/>
                </a:solidFill>
                <a:ea typeface="Calibri"/>
                <a:cs typeface="Calibri"/>
                <a:sym typeface="Calibri"/>
              </a:rPr>
              <a:t>Recursos</a:t>
            </a:r>
            <a:r>
              <a:rPr lang="en-US" sz="3600" u="sng" dirty="0">
                <a:solidFill>
                  <a:schemeClr val="dk1"/>
                </a:solidFill>
                <a:ea typeface="Calibri"/>
                <a:cs typeface="Calibri"/>
                <a:sym typeface="Calibri"/>
              </a:rPr>
              <a:t> del </a:t>
            </a:r>
            <a:r>
              <a:rPr lang="en-US" sz="3600" u="sng" dirty="0" err="1">
                <a:solidFill>
                  <a:schemeClr val="dk1"/>
                </a:solidFill>
                <a:ea typeface="Calibri"/>
                <a:cs typeface="Calibri"/>
                <a:sym typeface="Calibri"/>
              </a:rPr>
              <a:t>Módulo</a:t>
            </a:r>
            <a:endParaRPr lang="en-US" sz="3600" u="sng" dirty="0">
              <a:solidFill>
                <a:schemeClr val="dk1"/>
              </a:solidFill>
              <a:ea typeface="Calibri"/>
              <a:cs typeface="Calibri"/>
              <a:sym typeface="Calibri"/>
            </a:endParaRPr>
          </a:p>
          <a:p>
            <a:pPr lvl="0" algn="ctr">
              <a:buClr>
                <a:schemeClr val="dk1"/>
              </a:buClr>
              <a:buSzPts val="3600"/>
            </a:pPr>
            <a:endParaRPr lang="en-US" sz="3600" u="sng" dirty="0">
              <a:solidFill>
                <a:schemeClr val="dk1"/>
              </a:solidFill>
              <a:ea typeface="Calibri"/>
              <a:cs typeface="Calibri"/>
              <a:sym typeface="Calibri"/>
            </a:endParaRPr>
          </a:p>
          <a:p>
            <a:pPr marL="342900" lvl="0" indent="-342900">
              <a:buSzPts val="1800"/>
              <a:buAutoNum type="arabicParenR"/>
            </a:pPr>
            <a:endParaRPr lang="en-US" dirty="0">
              <a:latin typeface="+mj-lt"/>
              <a:hlinkClick r:id="rId3"/>
            </a:endParaRPr>
          </a:p>
          <a:p>
            <a:pPr marL="342900" lvl="0" indent="-342900">
              <a:buSzPts val="1800"/>
              <a:buAutoNum type="arabicParenR"/>
            </a:pPr>
            <a:r>
              <a:rPr lang="en-US" dirty="0">
                <a:latin typeface="+mj-lt"/>
                <a:hlinkClick r:id="rId3"/>
              </a:rPr>
              <a:t>https://www.youtube.com/watch?v=tgZ8zdVyCEU</a:t>
            </a:r>
            <a:r>
              <a:rPr lang="en-US" dirty="0">
                <a:latin typeface="+mj-lt"/>
              </a:rPr>
              <a:t> </a:t>
            </a:r>
          </a:p>
          <a:p>
            <a:pPr marL="342900" lvl="0" indent="-342900">
              <a:buSzPts val="1800"/>
              <a:buAutoNum type="arabicParenR"/>
            </a:pPr>
            <a:r>
              <a:rPr lang="en-US" dirty="0">
                <a:solidFill>
                  <a:schemeClr val="dk1"/>
                </a:solidFill>
                <a:latin typeface="+mj-lt"/>
                <a:ea typeface="Calibri"/>
                <a:cs typeface="Calibri"/>
                <a:sym typeface="Calibri"/>
                <a:hlinkClick r:id="rId4"/>
              </a:rPr>
              <a:t>https://osha.oregon.gov/OSHARules/pd/pd-154.pdf</a:t>
            </a:r>
            <a:r>
              <a:rPr lang="en-US" dirty="0">
                <a:solidFill>
                  <a:schemeClr val="dk1"/>
                </a:solidFill>
                <a:latin typeface="+mj-lt"/>
                <a:ea typeface="Calibri"/>
                <a:cs typeface="Calibri"/>
                <a:sym typeface="Calibri"/>
              </a:rPr>
              <a:t> </a:t>
            </a:r>
            <a:endParaRPr dirty="0">
              <a:solidFill>
                <a:schemeClr val="dk1"/>
              </a:solidFill>
              <a:latin typeface="+mj-lt"/>
              <a:ea typeface="Calibri"/>
              <a:cs typeface="Calibri"/>
              <a:sym typeface="Calibri"/>
            </a:endParaRPr>
          </a:p>
        </p:txBody>
      </p:sp>
      <p:pic>
        <p:nvPicPr>
          <p:cNvPr id="9" name="Picture 8">
            <a:extLst>
              <a:ext uri="{FF2B5EF4-FFF2-40B4-BE49-F238E27FC236}">
                <a16:creationId xmlns:a16="http://schemas.microsoft.com/office/drawing/2014/main" id="{9A9F18C6-91B8-47EC-8BE4-4135708B8EB2}"/>
              </a:ext>
            </a:extLst>
          </p:cNvPr>
          <p:cNvPicPr>
            <a:picLocks noChangeAspect="1"/>
          </p:cNvPicPr>
          <p:nvPr/>
        </p:nvPicPr>
        <p:blipFill>
          <a:blip r:embed="rId5"/>
          <a:stretch>
            <a:fillRect/>
          </a:stretch>
        </p:blipFill>
        <p:spPr>
          <a:xfrm>
            <a:off x="6573672" y="5920658"/>
            <a:ext cx="5673629" cy="945605"/>
          </a:xfrm>
          <a:prstGeom prst="rect">
            <a:avLst/>
          </a:prstGeom>
        </p:spPr>
      </p:pic>
      <p:sp>
        <p:nvSpPr>
          <p:cNvPr id="8" name="Google Shape;102;p2">
            <a:extLst>
              <a:ext uri="{FF2B5EF4-FFF2-40B4-BE49-F238E27FC236}">
                <a16:creationId xmlns:a16="http://schemas.microsoft.com/office/drawing/2014/main" id="{82F98C8E-51AD-4875-BEF6-B9A3B4D9490A}"/>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6: </a:t>
            </a:r>
            <a:r>
              <a:rPr lang="en-US" sz="2800" b="1" i="1" dirty="0" err="1">
                <a:solidFill>
                  <a:schemeClr val="lt1"/>
                </a:solidFill>
                <a:latin typeface="Verdana"/>
                <a:ea typeface="Verdana"/>
                <a:cs typeface="Verdana"/>
                <a:sym typeface="Verdana"/>
              </a:rPr>
              <a:t>Conclusión</a:t>
            </a:r>
            <a:endParaRPr lang="en-US" dirty="0"/>
          </a:p>
        </p:txBody>
      </p:sp>
    </p:spTree>
    <p:extLst>
      <p:ext uri="{BB962C8B-B14F-4D97-AF65-F5344CB8AC3E}">
        <p14:creationId xmlns:p14="http://schemas.microsoft.com/office/powerpoint/2010/main" val="3618700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43600" y="332509"/>
            <a:ext cx="6049907" cy="5078273"/>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TIPOS DE EXPOSICIONES</a:t>
            </a:r>
          </a:p>
          <a:p>
            <a:pPr lvl="0" algn="ctr">
              <a:buSzPts val="4800"/>
            </a:pPr>
            <a:endParaRPr sz="1600" b="0" i="0" u="none" strike="noStrike" cap="none" dirty="0">
              <a:solidFill>
                <a:schemeClr val="dk1"/>
              </a:solidFill>
              <a:latin typeface="+mj-lt"/>
              <a:ea typeface="Calibri"/>
              <a:cs typeface="Calibri"/>
              <a:sym typeface="Calibri"/>
            </a:endParaRPr>
          </a:p>
          <a:p>
            <a:r>
              <a:rPr lang="en-US" sz="1600" dirty="0" err="1">
                <a:latin typeface="+mj-lt"/>
              </a:rPr>
              <a:t>Existen</a:t>
            </a:r>
            <a:r>
              <a:rPr lang="en-US" sz="1600" dirty="0">
                <a:latin typeface="+mj-lt"/>
              </a:rPr>
              <a:t> </a:t>
            </a:r>
            <a:r>
              <a:rPr lang="en-US" sz="1600" dirty="0" err="1">
                <a:latin typeface="+mj-lt"/>
              </a:rPr>
              <a:t>tres</a:t>
            </a:r>
            <a:r>
              <a:rPr lang="en-US" sz="1600" dirty="0">
                <a:latin typeface="+mj-lt"/>
              </a:rPr>
              <a:t> </a:t>
            </a:r>
            <a:r>
              <a:rPr lang="en-US" sz="1600" dirty="0" err="1">
                <a:latin typeface="+mj-lt"/>
              </a:rPr>
              <a:t>formas</a:t>
            </a:r>
            <a:r>
              <a:rPr lang="en-US" sz="1600" dirty="0">
                <a:latin typeface="+mj-lt"/>
              </a:rPr>
              <a:t> </a:t>
            </a:r>
            <a:r>
              <a:rPr lang="en-US" sz="1600" dirty="0" err="1">
                <a:latin typeface="+mj-lt"/>
              </a:rPr>
              <a:t>en</a:t>
            </a:r>
            <a:r>
              <a:rPr lang="en-US" sz="1600" dirty="0">
                <a:latin typeface="+mj-lt"/>
              </a:rPr>
              <a:t> las que </a:t>
            </a:r>
            <a:r>
              <a:rPr lang="en-US" sz="1600" dirty="0" err="1">
                <a:latin typeface="+mj-lt"/>
              </a:rPr>
              <a:t>puede</a:t>
            </a:r>
            <a:r>
              <a:rPr lang="en-US" sz="1600" dirty="0">
                <a:latin typeface="+mj-lt"/>
              </a:rPr>
              <a:t> </a:t>
            </a:r>
            <a:r>
              <a:rPr lang="en-US" sz="1600" dirty="0" err="1">
                <a:latin typeface="+mj-lt"/>
              </a:rPr>
              <a:t>resultar</a:t>
            </a:r>
            <a:r>
              <a:rPr lang="en-US" sz="1600" dirty="0">
                <a:latin typeface="+mj-lt"/>
              </a:rPr>
              <a:t> </a:t>
            </a:r>
            <a:r>
              <a:rPr lang="en-US" sz="1600" dirty="0" err="1">
                <a:latin typeface="+mj-lt"/>
              </a:rPr>
              <a:t>expuesto</a:t>
            </a:r>
            <a:r>
              <a:rPr lang="en-US" sz="1600" dirty="0">
                <a:latin typeface="+mj-lt"/>
              </a:rPr>
              <a:t> </a:t>
            </a:r>
            <a:r>
              <a:rPr lang="en-US" sz="1600" dirty="0" err="1">
                <a:latin typeface="+mj-lt"/>
              </a:rPr>
              <a:t>en</a:t>
            </a:r>
            <a:r>
              <a:rPr lang="en-US" sz="1600" dirty="0">
                <a:latin typeface="+mj-lt"/>
              </a:rPr>
              <a:t> el </a:t>
            </a:r>
            <a:r>
              <a:rPr lang="en-US" sz="1600" dirty="0" err="1">
                <a:latin typeface="+mj-lt"/>
              </a:rPr>
              <a:t>trabajo</a:t>
            </a:r>
            <a:r>
              <a:rPr lang="en-US" sz="1600" dirty="0">
                <a:latin typeface="+mj-lt"/>
              </a:rPr>
              <a:t>:</a:t>
            </a:r>
          </a:p>
          <a:p>
            <a:endParaRPr lang="en-US" sz="1600" dirty="0">
              <a:latin typeface="+mj-lt"/>
            </a:endParaRPr>
          </a:p>
          <a:p>
            <a:r>
              <a:rPr lang="en-US" sz="1600" b="1" dirty="0">
                <a:latin typeface="+mj-lt"/>
              </a:rPr>
              <a:t>Los </a:t>
            </a:r>
            <a:r>
              <a:rPr lang="en-US" sz="1600" b="1" dirty="0" err="1">
                <a:latin typeface="+mj-lt"/>
              </a:rPr>
              <a:t>pinchazos</a:t>
            </a:r>
            <a:r>
              <a:rPr lang="en-US" sz="1600" b="1" dirty="0">
                <a:latin typeface="+mj-lt"/>
              </a:rPr>
              <a:t> </a:t>
            </a:r>
            <a:r>
              <a:rPr lang="en-US" sz="1600" dirty="0">
                <a:latin typeface="+mj-lt"/>
              </a:rPr>
              <a:t>con </a:t>
            </a:r>
            <a:r>
              <a:rPr lang="en-US" sz="1600" dirty="0" err="1">
                <a:latin typeface="+mj-lt"/>
              </a:rPr>
              <a:t>agujas</a:t>
            </a:r>
            <a:r>
              <a:rPr lang="en-US" sz="1600" dirty="0">
                <a:latin typeface="+mj-lt"/>
              </a:rPr>
              <a:t> </a:t>
            </a:r>
            <a:r>
              <a:rPr lang="en-US" sz="1600" dirty="0" err="1">
                <a:latin typeface="+mj-lt"/>
              </a:rPr>
              <a:t>representan</a:t>
            </a:r>
            <a:r>
              <a:rPr lang="en-US" sz="1600" dirty="0">
                <a:latin typeface="+mj-lt"/>
              </a:rPr>
              <a:t> la </a:t>
            </a:r>
            <a:r>
              <a:rPr lang="en-US" sz="1600" dirty="0" err="1">
                <a:latin typeface="+mj-lt"/>
              </a:rPr>
              <a:t>más</a:t>
            </a:r>
            <a:r>
              <a:rPr lang="en-US" sz="1600" dirty="0">
                <a:latin typeface="+mj-lt"/>
              </a:rPr>
              <a:t> </a:t>
            </a:r>
            <a:r>
              <a:rPr lang="en-US" sz="1600" dirty="0" err="1">
                <a:latin typeface="+mj-lt"/>
              </a:rPr>
              <a:t>evidente</a:t>
            </a:r>
            <a:r>
              <a:rPr lang="en-US" sz="1600" dirty="0">
                <a:latin typeface="+mj-lt"/>
              </a:rPr>
              <a:t>. </a:t>
            </a:r>
          </a:p>
          <a:p>
            <a:r>
              <a:rPr lang="en-US" sz="1600" b="1" dirty="0">
                <a:latin typeface="+mj-lt"/>
              </a:rPr>
              <a:t>Los </a:t>
            </a:r>
            <a:r>
              <a:rPr lang="en-US" sz="1600" b="1" dirty="0" err="1">
                <a:latin typeface="+mj-lt"/>
              </a:rPr>
              <a:t>tres</a:t>
            </a:r>
            <a:r>
              <a:rPr lang="en-US" sz="1600" b="1" dirty="0">
                <a:latin typeface="+mj-lt"/>
              </a:rPr>
              <a:t> </a:t>
            </a:r>
            <a:r>
              <a:rPr lang="en-US" sz="1600" b="1" dirty="0" err="1">
                <a:latin typeface="+mj-lt"/>
              </a:rPr>
              <a:t>dispositivos</a:t>
            </a:r>
            <a:r>
              <a:rPr lang="en-US" sz="1600" b="1" dirty="0">
                <a:latin typeface="+mj-lt"/>
              </a:rPr>
              <a:t> </a:t>
            </a:r>
            <a:r>
              <a:rPr lang="en-US" sz="1600" b="1" dirty="0" err="1">
                <a:latin typeface="+mj-lt"/>
              </a:rPr>
              <a:t>principales</a:t>
            </a:r>
            <a:r>
              <a:rPr lang="en-US" sz="1600" b="1" dirty="0">
                <a:latin typeface="+mj-lt"/>
              </a:rPr>
              <a:t> </a:t>
            </a:r>
            <a:r>
              <a:rPr lang="en-US" sz="1600" dirty="0" err="1">
                <a:latin typeface="+mj-lt"/>
              </a:rPr>
              <a:t>asociados</a:t>
            </a:r>
            <a:r>
              <a:rPr lang="en-US" sz="1600" dirty="0">
                <a:latin typeface="+mj-lt"/>
              </a:rPr>
              <a:t> con las </a:t>
            </a:r>
            <a:r>
              <a:rPr lang="en-US" sz="1600" dirty="0" err="1">
                <a:latin typeface="+mj-lt"/>
              </a:rPr>
              <a:t>exposiciones</a:t>
            </a:r>
            <a:r>
              <a:rPr lang="en-US" sz="1600" dirty="0">
                <a:latin typeface="+mj-lt"/>
              </a:rPr>
              <a:t> a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son:</a:t>
            </a:r>
          </a:p>
          <a:p>
            <a:endParaRPr lang="en-US" sz="1600" dirty="0">
              <a:latin typeface="+mj-lt"/>
            </a:endParaRPr>
          </a:p>
          <a:p>
            <a:pPr marL="285750" indent="-285750">
              <a:buFont typeface="Arial" panose="020B0604020202020204" pitchFamily="34" charset="0"/>
              <a:buChar char="•"/>
            </a:pPr>
            <a:r>
              <a:rPr lang="en-US" sz="1600" dirty="0">
                <a:latin typeface="+mj-lt"/>
              </a:rPr>
              <a:t>Las </a:t>
            </a:r>
            <a:r>
              <a:rPr lang="en-US" sz="1600" dirty="0" err="1">
                <a:latin typeface="+mj-lt"/>
              </a:rPr>
              <a:t>jeringas</a:t>
            </a:r>
            <a:r>
              <a:rPr lang="en-US" sz="1600" dirty="0">
                <a:latin typeface="+mj-lt"/>
              </a:rPr>
              <a:t> </a:t>
            </a:r>
            <a:r>
              <a:rPr lang="en-US" sz="1600" dirty="0" err="1">
                <a:latin typeface="+mj-lt"/>
              </a:rPr>
              <a:t>desechables</a:t>
            </a:r>
            <a:endParaRPr lang="en-US" sz="1600" dirty="0">
              <a:latin typeface="+mj-lt"/>
            </a:endParaRPr>
          </a:p>
          <a:p>
            <a:pPr marL="285750" indent="-285750">
              <a:buFont typeface="Arial" panose="020B0604020202020204" pitchFamily="34" charset="0"/>
              <a:buChar char="•"/>
            </a:pPr>
            <a:r>
              <a:rPr lang="en-US" sz="1600" dirty="0">
                <a:latin typeface="+mj-lt"/>
              </a:rPr>
              <a:t>Las </a:t>
            </a:r>
            <a:r>
              <a:rPr lang="en-US" sz="1600" dirty="0" err="1">
                <a:latin typeface="+mj-lt"/>
              </a:rPr>
              <a:t>agujas</a:t>
            </a:r>
            <a:r>
              <a:rPr lang="en-US" sz="1600" dirty="0">
                <a:latin typeface="+mj-lt"/>
              </a:rPr>
              <a:t> de </a:t>
            </a:r>
            <a:r>
              <a:rPr lang="en-US" sz="1600" dirty="0" err="1">
                <a:latin typeface="+mj-lt"/>
              </a:rPr>
              <a:t>sutura</a:t>
            </a:r>
            <a:endParaRPr lang="en-US" sz="1600" dirty="0">
              <a:latin typeface="+mj-lt"/>
            </a:endParaRPr>
          </a:p>
          <a:p>
            <a:pPr marL="285750" indent="-285750">
              <a:buFont typeface="Arial" panose="020B0604020202020204" pitchFamily="34" charset="0"/>
              <a:buChar char="•"/>
            </a:pPr>
            <a:r>
              <a:rPr lang="en-US" sz="1600" dirty="0">
                <a:latin typeface="+mj-lt"/>
              </a:rPr>
              <a:t>Las </a:t>
            </a:r>
            <a:r>
              <a:rPr lang="en-US" sz="1600" dirty="0" err="1">
                <a:latin typeface="+mj-lt"/>
              </a:rPr>
              <a:t>agujas</a:t>
            </a:r>
            <a:r>
              <a:rPr lang="en-US" sz="1600" dirty="0">
                <a:latin typeface="+mj-lt"/>
              </a:rPr>
              <a:t> de </a:t>
            </a:r>
            <a:r>
              <a:rPr lang="en-US" sz="1600" dirty="0" err="1">
                <a:latin typeface="+mj-lt"/>
              </a:rPr>
              <a:t>acero</a:t>
            </a:r>
            <a:r>
              <a:rPr lang="en-US" sz="1600" dirty="0">
                <a:latin typeface="+mj-lt"/>
              </a:rPr>
              <a:t> con alas</a:t>
            </a:r>
          </a:p>
          <a:p>
            <a:endParaRPr lang="en-US" sz="1600" dirty="0">
              <a:latin typeface="+mj-lt"/>
            </a:endParaRPr>
          </a:p>
          <a:p>
            <a:r>
              <a:rPr lang="en-US" sz="1600" b="1" dirty="0" err="1">
                <a:latin typeface="+mj-lt"/>
              </a:rPr>
              <a:t>Salpicaduras</a:t>
            </a:r>
            <a:r>
              <a:rPr lang="en-US" sz="1600" dirty="0">
                <a:latin typeface="+mj-lt"/>
              </a:rPr>
              <a:t> a las </a:t>
            </a:r>
            <a:r>
              <a:rPr lang="en-US" sz="1600" dirty="0" err="1">
                <a:latin typeface="+mj-lt"/>
              </a:rPr>
              <a:t>membranas</a:t>
            </a:r>
            <a:r>
              <a:rPr lang="en-US" sz="1600" dirty="0">
                <a:latin typeface="+mj-lt"/>
              </a:rPr>
              <a:t> </a:t>
            </a:r>
            <a:r>
              <a:rPr lang="en-US" sz="1600" dirty="0" err="1">
                <a:latin typeface="+mj-lt"/>
              </a:rPr>
              <a:t>mucosas</a:t>
            </a:r>
            <a:r>
              <a:rPr lang="en-US" sz="1600" dirty="0">
                <a:latin typeface="+mj-lt"/>
              </a:rPr>
              <a:t>:</a:t>
            </a:r>
          </a:p>
          <a:p>
            <a:endParaRPr lang="en-US" sz="1600" dirty="0">
              <a:latin typeface="+mj-lt"/>
            </a:endParaRPr>
          </a:p>
          <a:p>
            <a:pPr marL="285750" indent="-285750">
              <a:buFont typeface="Arial" panose="020B0604020202020204" pitchFamily="34" charset="0"/>
              <a:buChar char="•"/>
            </a:pPr>
            <a:r>
              <a:rPr lang="en-US" sz="1600" dirty="0">
                <a:latin typeface="+mj-lt"/>
              </a:rPr>
              <a:t>Ojos </a:t>
            </a:r>
          </a:p>
          <a:p>
            <a:pPr marL="285750" indent="-285750">
              <a:buFont typeface="Arial" panose="020B0604020202020204" pitchFamily="34" charset="0"/>
              <a:buChar char="•"/>
            </a:pPr>
            <a:r>
              <a:rPr lang="en-US" sz="1600" dirty="0">
                <a:latin typeface="+mj-lt"/>
              </a:rPr>
              <a:t>Boca</a:t>
            </a:r>
          </a:p>
          <a:p>
            <a:endParaRPr lang="en-US" sz="1600" dirty="0">
              <a:latin typeface="+mj-lt"/>
            </a:endParaRPr>
          </a:p>
          <a:p>
            <a:r>
              <a:rPr lang="en-US" sz="1600" b="1" dirty="0" err="1">
                <a:latin typeface="+mj-lt"/>
              </a:rPr>
              <a:t>Heridas</a:t>
            </a:r>
            <a:r>
              <a:rPr lang="en-US" sz="1600" b="1" dirty="0">
                <a:latin typeface="+mj-lt"/>
              </a:rPr>
              <a:t> </a:t>
            </a:r>
            <a:r>
              <a:rPr lang="en-US" sz="1600" b="1" dirty="0" err="1">
                <a:latin typeface="+mj-lt"/>
              </a:rPr>
              <a:t>abiertas</a:t>
            </a:r>
            <a:r>
              <a:rPr lang="en-US" sz="1600" b="1" dirty="0">
                <a:latin typeface="+mj-lt"/>
              </a:rPr>
              <a:t> </a:t>
            </a:r>
            <a:r>
              <a:rPr lang="en-US" sz="1600" dirty="0">
                <a:latin typeface="+mj-lt"/>
              </a:rPr>
              <a:t>(</a:t>
            </a:r>
            <a:r>
              <a:rPr lang="en-US" sz="1600" dirty="0" err="1">
                <a:latin typeface="+mj-lt"/>
              </a:rPr>
              <a:t>piel</a:t>
            </a:r>
            <a:r>
              <a:rPr lang="en-US" sz="1600" dirty="0">
                <a:latin typeface="+mj-lt"/>
              </a:rPr>
              <a:t> no intacta) de </a:t>
            </a:r>
            <a:r>
              <a:rPr lang="en-US" sz="1600" dirty="0" err="1">
                <a:latin typeface="+mj-lt"/>
              </a:rPr>
              <a:t>fluidos</a:t>
            </a:r>
            <a:r>
              <a:rPr lang="en-US" sz="1600" dirty="0">
                <a:latin typeface="+mj-lt"/>
              </a:rPr>
              <a:t> </a:t>
            </a:r>
            <a:r>
              <a:rPr lang="en-US" sz="1600" dirty="0" err="1">
                <a:latin typeface="+mj-lt"/>
              </a:rPr>
              <a:t>contaminados</a:t>
            </a:r>
            <a:endParaRPr lang="en-US" sz="1600" dirty="0">
              <a:latin typeface="+mj-lt"/>
            </a:endParaRP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3CF30182-2924-474D-86D8-379C0A84A507}"/>
              </a:ext>
            </a:extLst>
          </p:cNvPr>
          <p:cNvPicPr>
            <a:picLocks noChangeAspect="1"/>
          </p:cNvPicPr>
          <p:nvPr/>
        </p:nvPicPr>
        <p:blipFill>
          <a:blip r:embed="rId4"/>
          <a:stretch>
            <a:fillRect/>
          </a:stretch>
        </p:blipFill>
        <p:spPr>
          <a:xfrm>
            <a:off x="0" y="1"/>
            <a:ext cx="5719156" cy="5920652"/>
          </a:xfrm>
          <a:prstGeom prst="rect">
            <a:avLst/>
          </a:prstGeom>
        </p:spPr>
      </p:pic>
    </p:spTree>
    <p:extLst>
      <p:ext uri="{BB962C8B-B14F-4D97-AF65-F5344CB8AC3E}">
        <p14:creationId xmlns:p14="http://schemas.microsoft.com/office/powerpoint/2010/main" val="28603294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b="0" i="0" u="sng" strike="noStrike" cap="none" dirty="0">
                <a:solidFill>
                  <a:schemeClr val="dk1"/>
                </a:solidFill>
                <a:latin typeface="+mj-lt"/>
                <a:ea typeface="Calibri"/>
                <a:cs typeface="Calibri"/>
                <a:sym typeface="Calibri"/>
              </a:rPr>
              <a:t>PATÓGENOS TRANSMITIDOS POR LA SANGRE: CUESTIONARIO</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latin typeface="+mj-lt"/>
                <a:ea typeface="Calibri"/>
                <a:cs typeface="Calibri"/>
                <a:sym typeface="Calibri"/>
              </a:rPr>
              <a:t>Pregunta</a:t>
            </a:r>
            <a:r>
              <a:rPr lang="en-US" sz="1800" b="1" dirty="0">
                <a:solidFill>
                  <a:schemeClr val="dk1"/>
                </a:solidFill>
                <a:latin typeface="+mj-lt"/>
                <a:ea typeface="Calibri"/>
                <a:cs typeface="Calibri"/>
                <a:sym typeface="Calibri"/>
              </a:rPr>
              <a:t> 1: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general, el </a:t>
            </a:r>
            <a:r>
              <a:rPr lang="en-US" sz="1800" dirty="0" err="1">
                <a:solidFill>
                  <a:schemeClr val="dk1"/>
                </a:solidFill>
                <a:latin typeface="+mj-lt"/>
                <a:ea typeface="Calibri"/>
                <a:cs typeface="Calibri"/>
                <a:sym typeface="Calibri"/>
              </a:rPr>
              <a:t>propósito</a:t>
            </a:r>
            <a:r>
              <a:rPr lang="en-US" sz="1800" dirty="0">
                <a:solidFill>
                  <a:schemeClr val="dk1"/>
                </a:solidFill>
                <a:latin typeface="+mj-lt"/>
                <a:ea typeface="Calibri"/>
                <a:cs typeface="Calibri"/>
                <a:sym typeface="Calibri"/>
              </a:rPr>
              <a:t> de la </a:t>
            </a:r>
            <a:r>
              <a:rPr lang="en-US" sz="1800" dirty="0" err="1">
                <a:solidFill>
                  <a:schemeClr val="dk1"/>
                </a:solidFill>
                <a:latin typeface="+mj-lt"/>
                <a:ea typeface="Calibri"/>
                <a:cs typeface="Calibri"/>
                <a:sym typeface="Calibri"/>
              </a:rPr>
              <a:t>norma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acerca</a:t>
            </a:r>
            <a:r>
              <a:rPr lang="en-US" sz="1800" dirty="0">
                <a:solidFill>
                  <a:schemeClr val="dk1"/>
                </a:solidFill>
                <a:latin typeface="+mj-lt"/>
                <a:ea typeface="Calibri"/>
                <a:cs typeface="Calibri"/>
                <a:sym typeface="Calibri"/>
              </a:rPr>
              <a:t> de los </a:t>
            </a:r>
            <a:r>
              <a:rPr lang="en-US" sz="1800" dirty="0" err="1">
                <a:solidFill>
                  <a:schemeClr val="dk1"/>
                </a:solidFill>
                <a:latin typeface="+mj-lt"/>
                <a:ea typeface="Calibri"/>
                <a:cs typeface="Calibri"/>
                <a:sym typeface="Calibri"/>
              </a:rPr>
              <a:t>patógenos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transportados</a:t>
            </a:r>
            <a:r>
              <a:rPr lang="en-US" sz="1800" dirty="0">
                <a:solidFill>
                  <a:schemeClr val="dk1"/>
                </a:solidFill>
                <a:latin typeface="+mj-lt"/>
                <a:ea typeface="Calibri"/>
                <a:cs typeface="Calibri"/>
                <a:sym typeface="Calibri"/>
              </a:rPr>
              <a:t> por la </a:t>
            </a:r>
            <a:r>
              <a:rPr lang="en-US" sz="1800" dirty="0" err="1">
                <a:solidFill>
                  <a:schemeClr val="dk1"/>
                </a:solidFill>
                <a:latin typeface="+mj-lt"/>
                <a:ea typeface="Calibri"/>
                <a:cs typeface="Calibri"/>
                <a:sym typeface="Calibri"/>
              </a:rPr>
              <a:t>sangre</a:t>
            </a:r>
            <a:r>
              <a:rPr lang="en-US" sz="1800" dirty="0">
                <a:solidFill>
                  <a:schemeClr val="dk1"/>
                </a:solidFill>
                <a:latin typeface="+mj-lt"/>
                <a:ea typeface="Calibri"/>
                <a:cs typeface="Calibri"/>
                <a:sym typeface="Calibri"/>
              </a:rPr>
              <a:t> es </a:t>
            </a:r>
            <a:r>
              <a:rPr lang="en-US" sz="1800" dirty="0" err="1">
                <a:solidFill>
                  <a:schemeClr val="dk1"/>
                </a:solidFill>
                <a:latin typeface="+mj-lt"/>
                <a:ea typeface="Calibri"/>
                <a:cs typeface="Calibri"/>
                <a:sym typeface="Calibri"/>
              </a:rPr>
              <a:t>proteger</a:t>
            </a:r>
            <a:r>
              <a:rPr lang="en-US" sz="1800" dirty="0">
                <a:solidFill>
                  <a:schemeClr val="dk1"/>
                </a:solidFill>
                <a:latin typeface="+mj-lt"/>
                <a:ea typeface="Calibri"/>
                <a:cs typeface="Calibri"/>
                <a:sym typeface="Calibri"/>
              </a:rPr>
              <a:t> a los </a:t>
            </a:r>
            <a:r>
              <a:rPr lang="en-US" sz="1800" dirty="0" err="1">
                <a:solidFill>
                  <a:schemeClr val="dk1"/>
                </a:solidFill>
                <a:latin typeface="+mj-lt"/>
                <a:ea typeface="Calibri"/>
                <a:cs typeface="Calibri"/>
                <a:sym typeface="Calibri"/>
              </a:rPr>
              <a:t>empleados</a:t>
            </a:r>
            <a:r>
              <a:rPr lang="en-US" sz="1800" dirty="0">
                <a:solidFill>
                  <a:schemeClr val="dk1"/>
                </a:solidFill>
                <a:latin typeface="+mj-lt"/>
                <a:ea typeface="Calibri"/>
                <a:cs typeface="Calibri"/>
                <a:sym typeface="Calibri"/>
              </a:rPr>
              <a:t> contra:</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Químicos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peligrosos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como</a:t>
            </a:r>
            <a:r>
              <a:rPr lang="en-US" sz="1800" dirty="0">
                <a:solidFill>
                  <a:schemeClr val="dk1"/>
                </a:solidFill>
                <a:latin typeface="+mj-lt"/>
                <a:ea typeface="Calibri"/>
                <a:cs typeface="Calibri"/>
                <a:sym typeface="Calibri"/>
              </a:rPr>
              <a:t> el </a:t>
            </a:r>
            <a:r>
              <a:rPr lang="en-US" sz="1800" dirty="0" err="1">
                <a:solidFill>
                  <a:schemeClr val="dk1"/>
                </a:solidFill>
                <a:latin typeface="+mj-lt"/>
                <a:ea typeface="Calibri"/>
                <a:cs typeface="Calibri"/>
                <a:sym typeface="Calibri"/>
              </a:rPr>
              <a:t>benceno</a:t>
            </a:r>
            <a:r>
              <a:rPr lang="en-US" sz="1800" dirty="0">
                <a:solidFill>
                  <a:schemeClr val="dk1"/>
                </a:solidFill>
                <a:latin typeface="+mj-lt"/>
                <a:ea typeface="Calibri"/>
                <a:cs typeface="Calibri"/>
                <a:sym typeface="Calibri"/>
              </a:rPr>
              <a:t>, el </a:t>
            </a:r>
            <a:r>
              <a:rPr lang="en-US" sz="1800" dirty="0" err="1">
                <a:solidFill>
                  <a:schemeClr val="dk1"/>
                </a:solidFill>
                <a:latin typeface="+mj-lt"/>
                <a:ea typeface="Calibri"/>
                <a:cs typeface="Calibri"/>
                <a:sym typeface="Calibri"/>
              </a:rPr>
              <a:t>formaldehído</a:t>
            </a:r>
            <a:r>
              <a:rPr lang="en-US" sz="1800" dirty="0">
                <a:solidFill>
                  <a:schemeClr val="dk1"/>
                </a:solidFill>
                <a:latin typeface="+mj-lt"/>
                <a:ea typeface="Calibri"/>
                <a:cs typeface="Calibri"/>
                <a:sym typeface="Calibri"/>
              </a:rPr>
              <a:t> y el </a:t>
            </a:r>
            <a:r>
              <a:rPr lang="en-US" sz="1800" dirty="0" err="1">
                <a:solidFill>
                  <a:schemeClr val="dk1"/>
                </a:solidFill>
                <a:latin typeface="+mj-lt"/>
                <a:ea typeface="Calibri"/>
                <a:cs typeface="Calibri"/>
                <a:sym typeface="Calibri"/>
              </a:rPr>
              <a:t>mercurio</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El virus de la hepatitis B (VHB), el virus de </a:t>
            </a:r>
            <a:r>
              <a:rPr lang="en-US" sz="1800" dirty="0" err="1">
                <a:solidFill>
                  <a:schemeClr val="dk1"/>
                </a:solidFill>
                <a:latin typeface="+mj-lt"/>
                <a:ea typeface="Calibri"/>
                <a:cs typeface="Calibri"/>
                <a:sym typeface="Calibri"/>
              </a:rPr>
              <a:t>inmunodeficiencia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humana</a:t>
            </a:r>
            <a:r>
              <a:rPr lang="en-US" sz="1800" dirty="0">
                <a:solidFill>
                  <a:schemeClr val="dk1"/>
                </a:solidFill>
                <a:latin typeface="+mj-lt"/>
                <a:ea typeface="Calibri"/>
                <a:cs typeface="Calibri"/>
                <a:sym typeface="Calibri"/>
              </a:rPr>
              <a:t> (VIH) y el virus de la hepatitis C (HCV).</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La </a:t>
            </a:r>
            <a:r>
              <a:rPr lang="en-US" sz="1800" dirty="0" err="1">
                <a:solidFill>
                  <a:schemeClr val="dk1"/>
                </a:solidFill>
                <a:latin typeface="+mj-lt"/>
                <a:ea typeface="Calibri"/>
                <a:cs typeface="Calibri"/>
                <a:sym typeface="Calibri"/>
              </a:rPr>
              <a:t>violencia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el </a:t>
            </a:r>
            <a:r>
              <a:rPr lang="en-US" sz="1800" dirty="0" err="1">
                <a:solidFill>
                  <a:schemeClr val="dk1"/>
                </a:solidFill>
                <a:latin typeface="+mj-lt"/>
                <a:ea typeface="Calibri"/>
                <a:cs typeface="Calibri"/>
                <a:sym typeface="Calibri"/>
              </a:rPr>
              <a:t>lugar</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trabajo</a:t>
            </a:r>
            <a:r>
              <a:rPr lang="en-US" sz="1800" dirty="0">
                <a:solidFill>
                  <a:schemeClr val="dk1"/>
                </a:solidFill>
                <a:latin typeface="+mj-lt"/>
                <a:ea typeface="Calibri"/>
                <a:cs typeface="Calibri"/>
                <a:sym typeface="Calibri"/>
              </a:rPr>
              <a:t>.</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2: </a:t>
            </a:r>
            <a:r>
              <a:rPr lang="en-US" sz="1800" dirty="0">
                <a:solidFill>
                  <a:schemeClr val="dk1"/>
                </a:solidFill>
                <a:latin typeface="+mj-lt"/>
                <a:ea typeface="Calibri"/>
                <a:cs typeface="Calibri"/>
                <a:sym typeface="Calibri"/>
              </a:rPr>
              <a:t>El </a:t>
            </a:r>
            <a:r>
              <a:rPr lang="en-US" sz="1800" dirty="0" err="1">
                <a:solidFill>
                  <a:schemeClr val="dk1"/>
                </a:solidFill>
                <a:latin typeface="+mj-lt"/>
                <a:ea typeface="Calibri"/>
                <a:cs typeface="Calibri"/>
                <a:sym typeface="Calibri"/>
              </a:rPr>
              <a:t>respeto</a:t>
            </a:r>
            <a:r>
              <a:rPr lang="en-US" sz="1800" dirty="0">
                <a:solidFill>
                  <a:schemeClr val="dk1"/>
                </a:solidFill>
                <a:latin typeface="+mj-lt"/>
                <a:ea typeface="Calibri"/>
                <a:cs typeface="Calibri"/>
                <a:sym typeface="Calibri"/>
              </a:rPr>
              <a:t> de las </a:t>
            </a:r>
            <a:r>
              <a:rPr lang="en-US" sz="1800" dirty="0" err="1">
                <a:solidFill>
                  <a:schemeClr val="dk1"/>
                </a:solidFill>
                <a:latin typeface="+mj-lt"/>
                <a:ea typeface="Calibri"/>
                <a:cs typeface="Calibri"/>
                <a:sym typeface="Calibri"/>
              </a:rPr>
              <a:t>Precauciones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universales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implica</a:t>
            </a:r>
            <a:r>
              <a:rPr lang="en-US" sz="1800" dirty="0">
                <a:solidFill>
                  <a:schemeClr val="dk1"/>
                </a:solidFill>
                <a:latin typeface="+mj-lt"/>
                <a:ea typeface="Calibri"/>
                <a:cs typeface="Calibri"/>
                <a:sym typeface="Calibri"/>
              </a:rPr>
              <a:t>:</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Equipo</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protección</a:t>
            </a:r>
            <a:r>
              <a:rPr lang="en-US" sz="1800" dirty="0">
                <a:solidFill>
                  <a:schemeClr val="dk1"/>
                </a:solidFill>
                <a:latin typeface="+mj-lt"/>
                <a:ea typeface="Calibri"/>
                <a:cs typeface="Calibri"/>
                <a:sym typeface="Calibri"/>
              </a:rPr>
              <a:t> personal (Personal Protective Equipment, PPE) </a:t>
            </a:r>
            <a:r>
              <a:rPr lang="en-US" sz="1800" dirty="0" err="1">
                <a:solidFill>
                  <a:schemeClr val="dk1"/>
                </a:solidFill>
                <a:latin typeface="+mj-lt"/>
                <a:ea typeface="Calibri"/>
                <a:cs typeface="Calibri"/>
                <a:sym typeface="Calibri"/>
              </a:rPr>
              <a:t>estándar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utilizado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todos</a:t>
            </a:r>
            <a:r>
              <a:rPr lang="en-US" sz="1800" dirty="0">
                <a:solidFill>
                  <a:schemeClr val="dk1"/>
                </a:solidFill>
                <a:latin typeface="+mj-lt"/>
                <a:ea typeface="Calibri"/>
                <a:cs typeface="Calibri"/>
                <a:sym typeface="Calibri"/>
              </a:rPr>
              <a:t> los </a:t>
            </a:r>
            <a:r>
              <a:rPr lang="en-US" sz="1800" dirty="0" err="1">
                <a:solidFill>
                  <a:schemeClr val="dk1"/>
                </a:solidFill>
                <a:latin typeface="+mj-lt"/>
                <a:ea typeface="Calibri"/>
                <a:cs typeface="Calibri"/>
                <a:sym typeface="Calibri"/>
              </a:rPr>
              <a:t>turnos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trabajo</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Cubrirse</a:t>
            </a:r>
            <a:r>
              <a:rPr lang="en-US" sz="1800" dirty="0">
                <a:solidFill>
                  <a:schemeClr val="dk1"/>
                </a:solidFill>
                <a:latin typeface="+mj-lt"/>
                <a:ea typeface="Calibri"/>
                <a:cs typeface="Calibri"/>
                <a:sym typeface="Calibri"/>
              </a:rPr>
              <a:t> la boca al </a:t>
            </a:r>
            <a:r>
              <a:rPr lang="en-US" sz="1800" dirty="0" err="1">
                <a:solidFill>
                  <a:schemeClr val="dk1"/>
                </a:solidFill>
                <a:latin typeface="+mj-lt"/>
                <a:ea typeface="Calibri"/>
                <a:cs typeface="Calibri"/>
                <a:sym typeface="Calibri"/>
              </a:rPr>
              <a:t>toser</a:t>
            </a:r>
            <a:r>
              <a:rPr lang="en-US" sz="1800" dirty="0">
                <a:solidFill>
                  <a:schemeClr val="dk1"/>
                </a:solidFill>
                <a:latin typeface="+mj-lt"/>
                <a:ea typeface="Calibri"/>
                <a:cs typeface="Calibri"/>
                <a:sym typeface="Calibri"/>
              </a:rPr>
              <a:t> para no </a:t>
            </a:r>
            <a:r>
              <a:rPr lang="en-US" sz="1800" dirty="0" err="1">
                <a:solidFill>
                  <a:schemeClr val="dk1"/>
                </a:solidFill>
                <a:latin typeface="+mj-lt"/>
                <a:ea typeface="Calibri"/>
                <a:cs typeface="Calibri"/>
                <a:sym typeface="Calibri"/>
              </a:rPr>
              <a:t>diseminar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enfermedades</a:t>
            </a:r>
            <a:r>
              <a:rPr lang="en-US" sz="1800" dirty="0">
                <a:solidFill>
                  <a:schemeClr val="dk1"/>
                </a:solidFill>
                <a:latin typeface="+mj-lt"/>
                <a:ea typeface="Calibri"/>
                <a:cs typeface="Calibri"/>
                <a:sym typeface="Calibri"/>
              </a:rPr>
              <a:t>.</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Tratar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toda</a:t>
            </a:r>
            <a:r>
              <a:rPr lang="en-US" sz="1800" dirty="0">
                <a:solidFill>
                  <a:schemeClr val="dk1"/>
                </a:solidFill>
                <a:latin typeface="+mj-lt"/>
                <a:ea typeface="Calibri"/>
                <a:cs typeface="Calibri"/>
                <a:sym typeface="Calibri"/>
              </a:rPr>
              <a:t> la </a:t>
            </a:r>
            <a:r>
              <a:rPr lang="en-US" sz="1800" dirty="0" err="1">
                <a:solidFill>
                  <a:schemeClr val="dk1"/>
                </a:solidFill>
                <a:latin typeface="+mj-lt"/>
                <a:ea typeface="Calibri"/>
                <a:cs typeface="Calibri"/>
                <a:sym typeface="Calibri"/>
              </a:rPr>
              <a:t>sangre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humana</a:t>
            </a:r>
            <a:r>
              <a:rPr lang="en-US" sz="1800" dirty="0">
                <a:solidFill>
                  <a:schemeClr val="dk1"/>
                </a:solidFill>
                <a:latin typeface="+mj-lt"/>
                <a:ea typeface="Calibri"/>
                <a:cs typeface="Calibri"/>
                <a:sym typeface="Calibri"/>
              </a:rPr>
              <a:t> y </a:t>
            </a:r>
            <a:r>
              <a:rPr lang="en-US" sz="1800" dirty="0" err="1">
                <a:solidFill>
                  <a:schemeClr val="dk1"/>
                </a:solidFill>
                <a:latin typeface="+mj-lt"/>
                <a:ea typeface="Calibri"/>
                <a:cs typeface="Calibri"/>
                <a:sym typeface="Calibri"/>
              </a:rPr>
              <a:t>otros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materiales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potencialmente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infecciosos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como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si</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estuvieran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infectados</a:t>
            </a:r>
            <a:r>
              <a:rPr lang="en-US" sz="1800" dirty="0">
                <a:solidFill>
                  <a:schemeClr val="dk1"/>
                </a:solidFill>
                <a:latin typeface="+mj-lt"/>
                <a:ea typeface="Calibri"/>
                <a:cs typeface="Calibri"/>
                <a:sym typeface="Calibri"/>
              </a:rPr>
              <a:t> y </a:t>
            </a:r>
            <a:r>
              <a:rPr lang="en-US" sz="1800" dirty="0" err="1">
                <a:solidFill>
                  <a:schemeClr val="dk1"/>
                </a:solidFill>
                <a:latin typeface="+mj-lt"/>
                <a:ea typeface="Calibri"/>
                <a:cs typeface="Calibri"/>
                <a:sym typeface="Calibri"/>
              </a:rPr>
              <a:t>fueran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peligrosos</a:t>
            </a:r>
            <a:r>
              <a:rPr lang="en-US" sz="1800" dirty="0">
                <a:solidFill>
                  <a:schemeClr val="dk1"/>
                </a:solidFill>
                <a:latin typeface="+mj-lt"/>
                <a:ea typeface="Calibri"/>
                <a:cs typeface="Calibri"/>
                <a:sym typeface="Calibri"/>
              </a:rPr>
              <a:t>.</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8" name="Google Shape;102;p2">
            <a:extLst>
              <a:ext uri="{FF2B5EF4-FFF2-40B4-BE49-F238E27FC236}">
                <a16:creationId xmlns:a16="http://schemas.microsoft.com/office/drawing/2014/main" id="{4CA08242-2953-4915-8EA7-83DF1EE41647}"/>
              </a:ext>
            </a:extLst>
          </p:cNvPr>
          <p:cNvSpPr txBox="1"/>
          <p:nvPr/>
        </p:nvSpPr>
        <p:spPr>
          <a:xfrm>
            <a:off x="184245" y="5916108"/>
            <a:ext cx="6205182"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Patógenos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transmitidos</a:t>
            </a:r>
            <a:r>
              <a:rPr lang="en-US" sz="2800" b="1" dirty="0">
                <a:solidFill>
                  <a:schemeClr val="lt1"/>
                </a:solidFill>
                <a:latin typeface="Verdana"/>
                <a:ea typeface="Verdana"/>
                <a:cs typeface="Verdana"/>
                <a:sym typeface="Verdana"/>
              </a:rPr>
              <a:t> por la </a:t>
            </a:r>
            <a:r>
              <a:rPr lang="en-US" sz="2800" b="1" dirty="0" err="1">
                <a:solidFill>
                  <a:schemeClr val="lt1"/>
                </a:solidFill>
                <a:latin typeface="Verdana"/>
                <a:ea typeface="Verdana"/>
                <a:cs typeface="Verdana"/>
                <a:sym typeface="Verdana"/>
              </a:rPr>
              <a:t>sangre</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Cuestionario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a:solidFill>
                  <a:schemeClr val="dk1"/>
                </a:solidFill>
                <a:ea typeface="Calibri"/>
                <a:cs typeface="Calibri"/>
                <a:sym typeface="Calibri"/>
              </a:rPr>
              <a:t>PATÓGENOS TRANSMITIDOS POR LA SANGRE: CUESTIONARIO</a:t>
            </a:r>
            <a:endParaRPr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3: </a:t>
            </a:r>
            <a:r>
              <a:rPr lang="en-US" sz="1800" dirty="0">
                <a:solidFill>
                  <a:schemeClr val="dk1"/>
                </a:solidFill>
                <a:latin typeface="+mj-lt"/>
                <a:ea typeface="Calibri"/>
                <a:cs typeface="Calibri"/>
                <a:sym typeface="Calibri"/>
              </a:rPr>
              <a:t>La </a:t>
            </a:r>
            <a:r>
              <a:rPr lang="en-US" sz="1800" dirty="0" err="1">
                <a:solidFill>
                  <a:schemeClr val="dk1"/>
                </a:solidFill>
                <a:latin typeface="+mj-lt"/>
                <a:ea typeface="Calibri"/>
                <a:cs typeface="Calibri"/>
                <a:sym typeface="Calibri"/>
              </a:rPr>
              <a:t>norma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sobre</a:t>
            </a:r>
            <a:r>
              <a:rPr lang="en-US" sz="1800" dirty="0">
                <a:solidFill>
                  <a:schemeClr val="dk1"/>
                </a:solidFill>
                <a:latin typeface="+mj-lt"/>
                <a:ea typeface="Calibri"/>
                <a:cs typeface="Calibri"/>
                <a:sym typeface="Calibri"/>
              </a:rPr>
              <a:t> los </a:t>
            </a:r>
            <a:r>
              <a:rPr lang="en-US" sz="1800" dirty="0" err="1">
                <a:solidFill>
                  <a:schemeClr val="dk1"/>
                </a:solidFill>
                <a:latin typeface="+mj-lt"/>
                <a:ea typeface="Calibri"/>
                <a:cs typeface="Calibri"/>
                <a:sym typeface="Calibri"/>
              </a:rPr>
              <a:t>patógenos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transportados</a:t>
            </a:r>
            <a:r>
              <a:rPr lang="en-US" sz="1800" dirty="0">
                <a:solidFill>
                  <a:schemeClr val="dk1"/>
                </a:solidFill>
                <a:latin typeface="+mj-lt"/>
                <a:ea typeface="Calibri"/>
                <a:cs typeface="Calibri"/>
                <a:sym typeface="Calibri"/>
              </a:rPr>
              <a:t> por la </a:t>
            </a:r>
            <a:r>
              <a:rPr lang="en-US" sz="1800" dirty="0" err="1">
                <a:solidFill>
                  <a:schemeClr val="dk1"/>
                </a:solidFill>
                <a:latin typeface="+mj-lt"/>
                <a:ea typeface="Calibri"/>
                <a:cs typeface="Calibri"/>
                <a:sym typeface="Calibri"/>
              </a:rPr>
              <a:t>sangre</a:t>
            </a:r>
            <a:r>
              <a:rPr lang="en-US" sz="1800" dirty="0">
                <a:solidFill>
                  <a:schemeClr val="dk1"/>
                </a:solidFill>
                <a:latin typeface="+mj-lt"/>
                <a:ea typeface="Calibri"/>
                <a:cs typeface="Calibri"/>
                <a:sym typeface="Calibri"/>
              </a:rPr>
              <a:t> (Bloodborne pathogens, BBP) de </a:t>
            </a:r>
            <a:r>
              <a:rPr lang="en-US" sz="1800" dirty="0" err="1">
                <a:solidFill>
                  <a:schemeClr val="dk1"/>
                </a:solidFill>
                <a:latin typeface="+mj-lt"/>
                <a:ea typeface="Calibri"/>
                <a:cs typeface="Calibri"/>
                <a:sym typeface="Calibri"/>
              </a:rPr>
              <a:t>Oregón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establece</a:t>
            </a:r>
            <a:r>
              <a:rPr lang="en-US" sz="1800" dirty="0">
                <a:solidFill>
                  <a:schemeClr val="dk1"/>
                </a:solidFill>
                <a:latin typeface="+mj-lt"/>
                <a:ea typeface="Calibri"/>
                <a:cs typeface="Calibri"/>
                <a:sym typeface="Calibri"/>
              </a:rPr>
              <a:t> que los </a:t>
            </a:r>
            <a:r>
              <a:rPr lang="en-US" sz="1800" dirty="0" err="1">
                <a:solidFill>
                  <a:schemeClr val="dk1"/>
                </a:solidFill>
                <a:latin typeface="+mj-lt"/>
                <a:ea typeface="Calibri"/>
                <a:cs typeface="Calibri"/>
                <a:sym typeface="Calibri"/>
              </a:rPr>
              <a:t>residuos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regulados</a:t>
            </a:r>
            <a:r>
              <a:rPr lang="en-US" sz="1800" dirty="0">
                <a:solidFill>
                  <a:schemeClr val="dk1"/>
                </a:solidFill>
                <a:latin typeface="+mj-lt"/>
                <a:ea typeface="Calibri"/>
                <a:cs typeface="Calibri"/>
                <a:sym typeface="Calibri"/>
              </a:rPr>
              <a:t>, los </a:t>
            </a:r>
            <a:r>
              <a:rPr lang="en-US" sz="1800" dirty="0" err="1">
                <a:solidFill>
                  <a:schemeClr val="dk1"/>
                </a:solidFill>
                <a:latin typeface="+mj-lt"/>
                <a:ea typeface="Calibri"/>
                <a:cs typeface="Calibri"/>
                <a:sym typeface="Calibri"/>
              </a:rPr>
              <a:t>refrigeradores</a:t>
            </a:r>
            <a:r>
              <a:rPr lang="en-US" sz="1800" dirty="0">
                <a:solidFill>
                  <a:schemeClr val="dk1"/>
                </a:solidFill>
                <a:latin typeface="+mj-lt"/>
                <a:ea typeface="Calibri"/>
                <a:cs typeface="Calibri"/>
                <a:sym typeface="Calibri"/>
              </a:rPr>
              <a:t> o los </a:t>
            </a:r>
            <a:r>
              <a:rPr lang="en-US" sz="1800" dirty="0" err="1">
                <a:solidFill>
                  <a:schemeClr val="dk1"/>
                </a:solidFill>
                <a:latin typeface="+mj-lt"/>
                <a:ea typeface="Calibri"/>
                <a:cs typeface="Calibri"/>
                <a:sym typeface="Calibri"/>
              </a:rPr>
              <a:t>congeladores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utilizados</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almacenar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sangre</a:t>
            </a:r>
            <a:r>
              <a:rPr lang="en-US" sz="1800" dirty="0">
                <a:solidFill>
                  <a:schemeClr val="dk1"/>
                </a:solidFill>
                <a:latin typeface="+mj-lt"/>
                <a:ea typeface="Calibri"/>
                <a:cs typeface="Calibri"/>
                <a:sym typeface="Calibri"/>
              </a:rPr>
              <a:t>, los </a:t>
            </a:r>
            <a:r>
              <a:rPr lang="en-US" sz="1800" dirty="0" err="1">
                <a:solidFill>
                  <a:schemeClr val="dk1"/>
                </a:solidFill>
                <a:latin typeface="+mj-lt"/>
                <a:ea typeface="Calibri"/>
                <a:cs typeface="Calibri"/>
                <a:sym typeface="Calibri"/>
              </a:rPr>
              <a:t>recipientes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utilizados</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almacenar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sangre</a:t>
            </a:r>
            <a:r>
              <a:rPr lang="en-US" sz="1800" dirty="0">
                <a:solidFill>
                  <a:schemeClr val="dk1"/>
                </a:solidFill>
                <a:latin typeface="+mj-lt"/>
                <a:ea typeface="Calibri"/>
                <a:cs typeface="Calibri"/>
                <a:sym typeface="Calibri"/>
              </a:rPr>
              <a:t> o los </a:t>
            </a:r>
            <a:r>
              <a:rPr lang="en-US" sz="1800" dirty="0" err="1">
                <a:solidFill>
                  <a:schemeClr val="dk1"/>
                </a:solidFill>
                <a:latin typeface="+mj-lt"/>
                <a:ea typeface="Calibri"/>
                <a:cs typeface="Calibri"/>
                <a:sym typeface="Calibri"/>
              </a:rPr>
              <a:t>recipientes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utilizados</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transportar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sangre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deben</a:t>
            </a:r>
            <a:r>
              <a:rPr lang="en-US" sz="1800" dirty="0">
                <a:solidFill>
                  <a:schemeClr val="dk1"/>
                </a:solidFill>
                <a:latin typeface="+mj-lt"/>
                <a:ea typeface="Calibri"/>
                <a:cs typeface="Calibri"/>
                <a:sym typeface="Calibri"/>
              </a:rPr>
              <a:t>:</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Estar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etiquetados</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Fabricarse</a:t>
            </a:r>
            <a:r>
              <a:rPr lang="en-US" sz="1800" dirty="0">
                <a:solidFill>
                  <a:schemeClr val="dk1"/>
                </a:solidFill>
                <a:latin typeface="+mj-lt"/>
                <a:ea typeface="Calibri"/>
                <a:cs typeface="Calibri"/>
                <a:sym typeface="Calibri"/>
              </a:rPr>
              <a:t> con </a:t>
            </a:r>
            <a:r>
              <a:rPr lang="en-US" sz="1800" dirty="0" err="1">
                <a:solidFill>
                  <a:schemeClr val="dk1"/>
                </a:solidFill>
                <a:latin typeface="+mj-lt"/>
                <a:ea typeface="Calibri"/>
                <a:cs typeface="Calibri"/>
                <a:sym typeface="Calibri"/>
              </a:rPr>
              <a:t>materiales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sintéticos</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Ser </a:t>
            </a:r>
            <a:r>
              <a:rPr lang="en-US" sz="1800" dirty="0" err="1">
                <a:solidFill>
                  <a:schemeClr val="dk1"/>
                </a:solidFill>
                <a:latin typeface="+mj-lt"/>
                <a:ea typeface="Calibri"/>
                <a:cs typeface="Calibri"/>
                <a:sym typeface="Calibri"/>
              </a:rPr>
              <a:t>reemplazados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anualmente</a:t>
            </a:r>
            <a:r>
              <a:rPr lang="en-US" sz="1800" dirty="0">
                <a:solidFill>
                  <a:schemeClr val="dk1"/>
                </a:solidFill>
                <a:latin typeface="+mj-lt"/>
                <a:ea typeface="Calibri"/>
                <a:cs typeface="Calibri"/>
                <a:sym typeface="Calibri"/>
              </a:rPr>
              <a:t> por </a:t>
            </a:r>
            <a:r>
              <a:rPr lang="en-US" sz="1800" dirty="0" err="1">
                <a:solidFill>
                  <a:schemeClr val="dk1"/>
                </a:solidFill>
                <a:latin typeface="+mj-lt"/>
                <a:ea typeface="Calibri"/>
                <a:cs typeface="Calibri"/>
                <a:sym typeface="Calibri"/>
              </a:rPr>
              <a:t>productos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nuevos</a:t>
            </a:r>
            <a:r>
              <a:rPr lang="en-US" sz="1800" dirty="0">
                <a:solidFill>
                  <a:schemeClr val="dk1"/>
                </a:solidFill>
                <a:latin typeface="+mj-lt"/>
                <a:ea typeface="Calibri"/>
                <a:cs typeface="Calibri"/>
                <a:sym typeface="Calibri"/>
              </a:rPr>
              <a:t> de la </a:t>
            </a:r>
            <a:r>
              <a:rPr lang="en-US" sz="1800" dirty="0" err="1">
                <a:solidFill>
                  <a:schemeClr val="dk1"/>
                </a:solidFill>
                <a:latin typeface="+mj-lt"/>
                <a:ea typeface="Calibri"/>
                <a:cs typeface="Calibri"/>
                <a:sym typeface="Calibri"/>
              </a:rPr>
              <a:t>mejor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calidad</a:t>
            </a:r>
            <a:r>
              <a:rPr lang="en-US" sz="1800" dirty="0">
                <a:solidFill>
                  <a:schemeClr val="dk1"/>
                </a:solidFill>
                <a:latin typeface="+mj-lt"/>
                <a:ea typeface="Calibri"/>
                <a:cs typeface="Calibri"/>
                <a:sym typeface="Calibri"/>
              </a:rPr>
              <a:t>.</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4: </a:t>
            </a:r>
            <a:r>
              <a:rPr lang="en-US" sz="1800" dirty="0">
                <a:solidFill>
                  <a:schemeClr val="dk1"/>
                </a:solidFill>
                <a:latin typeface="+mj-lt"/>
                <a:ea typeface="Calibri"/>
                <a:cs typeface="Calibri"/>
                <a:sym typeface="Calibri"/>
              </a:rPr>
              <a:t>¿De </a:t>
            </a:r>
            <a:r>
              <a:rPr lang="en-US" sz="1800" dirty="0" err="1">
                <a:solidFill>
                  <a:schemeClr val="dk1"/>
                </a:solidFill>
                <a:latin typeface="+mj-lt"/>
                <a:ea typeface="Calibri"/>
                <a:cs typeface="Calibri"/>
                <a:sym typeface="Calibri"/>
              </a:rPr>
              <a:t>qué</a:t>
            </a:r>
            <a:r>
              <a:rPr lang="en-US" sz="1800" dirty="0">
                <a:solidFill>
                  <a:schemeClr val="dk1"/>
                </a:solidFill>
                <a:latin typeface="+mj-lt"/>
                <a:ea typeface="Calibri"/>
                <a:cs typeface="Calibri"/>
                <a:sym typeface="Calibri"/>
              </a:rPr>
              <a:t> color </a:t>
            </a:r>
            <a:r>
              <a:rPr lang="en-US" sz="1800" dirty="0" err="1">
                <a:solidFill>
                  <a:schemeClr val="dk1"/>
                </a:solidFill>
                <a:latin typeface="+mj-lt"/>
                <a:ea typeface="Calibri"/>
                <a:cs typeface="Calibri"/>
                <a:sym typeface="Calibri"/>
              </a:rPr>
              <a:t>deben</a:t>
            </a:r>
            <a:r>
              <a:rPr lang="en-US" sz="1800" dirty="0">
                <a:solidFill>
                  <a:schemeClr val="dk1"/>
                </a:solidFill>
                <a:latin typeface="+mj-lt"/>
                <a:ea typeface="Calibri"/>
                <a:cs typeface="Calibri"/>
                <a:sym typeface="Calibri"/>
              </a:rPr>
              <a:t> ser las </a:t>
            </a:r>
            <a:r>
              <a:rPr lang="en-US" sz="1800" dirty="0" err="1">
                <a:solidFill>
                  <a:schemeClr val="dk1"/>
                </a:solidFill>
                <a:latin typeface="+mj-lt"/>
                <a:ea typeface="Calibri"/>
                <a:cs typeface="Calibri"/>
                <a:sym typeface="Calibri"/>
              </a:rPr>
              <a:t>etiquetas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peligro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biológico</a:t>
            </a:r>
            <a:r>
              <a:rPr lang="en-US" sz="1800" dirty="0">
                <a:solidFill>
                  <a:schemeClr val="dk1"/>
                </a:solidFill>
                <a:latin typeface="+mj-lt"/>
                <a:ea typeface="Calibri"/>
                <a:cs typeface="Calibri"/>
                <a:sym typeface="Calibri"/>
              </a:rPr>
              <a:t>?</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Verde o </a:t>
            </a:r>
            <a:r>
              <a:rPr lang="en-US" sz="1800" dirty="0" err="1">
                <a:solidFill>
                  <a:schemeClr val="dk1"/>
                </a:solidFill>
                <a:latin typeface="+mj-lt"/>
                <a:ea typeface="Calibri"/>
                <a:cs typeface="Calibri"/>
                <a:sym typeface="Calibri"/>
              </a:rPr>
              <a:t>naranja</a:t>
            </a:r>
            <a:r>
              <a:rPr lang="en-US" sz="1800" dirty="0">
                <a:solidFill>
                  <a:schemeClr val="dk1"/>
                </a:solidFill>
                <a:latin typeface="+mj-lt"/>
                <a:ea typeface="Calibri"/>
                <a:cs typeface="Calibri"/>
                <a:sym typeface="Calibri"/>
              </a:rPr>
              <a:t> brillante.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Cualquier</a:t>
            </a:r>
            <a:r>
              <a:rPr lang="en-US" sz="1800" dirty="0">
                <a:solidFill>
                  <a:schemeClr val="dk1"/>
                </a:solidFill>
                <a:latin typeface="+mj-lt"/>
                <a:ea typeface="Calibri"/>
                <a:cs typeface="Calibri"/>
                <a:sym typeface="Calibri"/>
              </a:rPr>
              <a:t> color </a:t>
            </a:r>
            <a:r>
              <a:rPr lang="en-US" sz="1800" dirty="0" err="1">
                <a:solidFill>
                  <a:schemeClr val="dk1"/>
                </a:solidFill>
                <a:latin typeface="+mj-lt"/>
                <a:ea typeface="Calibri"/>
                <a:cs typeface="Calibri"/>
                <a:sym typeface="Calibri"/>
              </a:rPr>
              <a:t>fluorescente</a:t>
            </a:r>
            <a:r>
              <a:rPr lang="en-US" sz="1800" dirty="0">
                <a:solidFill>
                  <a:schemeClr val="dk1"/>
                </a:solidFill>
                <a:latin typeface="+mj-lt"/>
                <a:ea typeface="Calibri"/>
                <a:cs typeface="Calibri"/>
                <a:sym typeface="Calibri"/>
              </a:rPr>
              <a:t>.</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Naranja</a:t>
            </a:r>
            <a:r>
              <a:rPr lang="en-US" sz="1800" dirty="0">
                <a:solidFill>
                  <a:schemeClr val="dk1"/>
                </a:solidFill>
                <a:latin typeface="+mj-lt"/>
                <a:ea typeface="Calibri"/>
                <a:cs typeface="Calibri"/>
                <a:sym typeface="Calibri"/>
              </a:rPr>
              <a:t> o </a:t>
            </a:r>
            <a:r>
              <a:rPr lang="en-US" sz="1800" dirty="0" err="1">
                <a:solidFill>
                  <a:schemeClr val="dk1"/>
                </a:solidFill>
                <a:latin typeface="+mj-lt"/>
                <a:ea typeface="Calibri"/>
                <a:cs typeface="Calibri"/>
                <a:sym typeface="Calibri"/>
              </a:rPr>
              <a:t>naranja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rojizo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fluorescentes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su</a:t>
            </a:r>
            <a:r>
              <a:rPr lang="en-US" sz="1800" dirty="0">
                <a:solidFill>
                  <a:schemeClr val="dk1"/>
                </a:solidFill>
                <a:latin typeface="+mj-lt"/>
                <a:ea typeface="Calibri"/>
                <a:cs typeface="Calibri"/>
                <a:sym typeface="Calibri"/>
              </a:rPr>
              <a:t> mayor </a:t>
            </a:r>
            <a:r>
              <a:rPr lang="en-US" sz="1800" dirty="0" err="1">
                <a:solidFill>
                  <a:schemeClr val="dk1"/>
                </a:solidFill>
                <a:latin typeface="+mj-lt"/>
                <a:ea typeface="Calibri"/>
                <a:cs typeface="Calibri"/>
                <a:sym typeface="Calibri"/>
              </a:rPr>
              <a:t>parte</a:t>
            </a:r>
            <a:r>
              <a:rPr lang="en-US" sz="1800" dirty="0">
                <a:solidFill>
                  <a:schemeClr val="dk1"/>
                </a:solidFill>
                <a:latin typeface="+mj-lt"/>
                <a:ea typeface="Calibri"/>
                <a:cs typeface="Calibri"/>
                <a:sym typeface="Calibri"/>
              </a:rPr>
              <a:t>.</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1" name="Google Shape;102;p2">
            <a:extLst>
              <a:ext uri="{FF2B5EF4-FFF2-40B4-BE49-F238E27FC236}">
                <a16:creationId xmlns:a16="http://schemas.microsoft.com/office/drawing/2014/main" id="{80E89B26-3934-EC4C-A0EB-FEB53C963DB6}"/>
              </a:ext>
            </a:extLst>
          </p:cNvPr>
          <p:cNvSpPr txBox="1"/>
          <p:nvPr/>
        </p:nvSpPr>
        <p:spPr>
          <a:xfrm>
            <a:off x="184245" y="5916108"/>
            <a:ext cx="6205182"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Patógenos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transmitidos</a:t>
            </a:r>
            <a:r>
              <a:rPr lang="en-US" sz="2800" b="1" dirty="0">
                <a:solidFill>
                  <a:schemeClr val="lt1"/>
                </a:solidFill>
                <a:latin typeface="Verdana"/>
                <a:ea typeface="Verdana"/>
                <a:cs typeface="Verdana"/>
                <a:sym typeface="Verdana"/>
              </a:rPr>
              <a:t> por la </a:t>
            </a:r>
            <a:r>
              <a:rPr lang="en-US" sz="2800" b="1" dirty="0" err="1">
                <a:solidFill>
                  <a:schemeClr val="lt1"/>
                </a:solidFill>
                <a:latin typeface="Verdana"/>
                <a:ea typeface="Verdana"/>
                <a:cs typeface="Verdana"/>
                <a:sym typeface="Verdana"/>
              </a:rPr>
              <a:t>sangre</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Cuestionario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920058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a:solidFill>
                  <a:schemeClr val="dk1"/>
                </a:solidFill>
                <a:ea typeface="Calibri"/>
                <a:cs typeface="Calibri"/>
                <a:sym typeface="Calibri"/>
              </a:rPr>
              <a:t>PATÓGENOS TRANSMITIDOS POR LA SANGRE: CUESTIONARIO</a:t>
            </a: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5: </a:t>
            </a:r>
            <a:r>
              <a:rPr lang="en-US" sz="1800" dirty="0">
                <a:solidFill>
                  <a:schemeClr val="dk1"/>
                </a:solidFill>
                <a:latin typeface="+mj-lt"/>
                <a:ea typeface="Calibri"/>
                <a:cs typeface="Calibri"/>
                <a:sym typeface="Calibri"/>
              </a:rPr>
              <a:t>La </a:t>
            </a:r>
            <a:r>
              <a:rPr lang="en-US" sz="1800" dirty="0" err="1">
                <a:solidFill>
                  <a:schemeClr val="dk1"/>
                </a:solidFill>
                <a:latin typeface="+mj-lt"/>
                <a:ea typeface="Calibri"/>
                <a:cs typeface="Calibri"/>
                <a:sym typeface="Calibri"/>
              </a:rPr>
              <a:t>colocación</a:t>
            </a:r>
            <a:r>
              <a:rPr lang="en-US" sz="1800" dirty="0">
                <a:solidFill>
                  <a:schemeClr val="dk1"/>
                </a:solidFill>
                <a:latin typeface="+mj-lt"/>
                <a:ea typeface="Calibri"/>
                <a:cs typeface="Calibri"/>
                <a:sym typeface="Calibri"/>
              </a:rPr>
              <a:t> de una </a:t>
            </a:r>
            <a:r>
              <a:rPr lang="en-US" sz="1800" dirty="0" err="1">
                <a:solidFill>
                  <a:schemeClr val="dk1"/>
                </a:solidFill>
                <a:latin typeface="+mj-lt"/>
                <a:ea typeface="Calibri"/>
                <a:cs typeface="Calibri"/>
                <a:sym typeface="Calibri"/>
              </a:rPr>
              <a:t>aguja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un </a:t>
            </a:r>
            <a:r>
              <a:rPr lang="en-US" sz="1800" dirty="0" err="1">
                <a:solidFill>
                  <a:schemeClr val="dk1"/>
                </a:solidFill>
                <a:latin typeface="+mj-lt"/>
                <a:ea typeface="Calibri"/>
                <a:cs typeface="Calibri"/>
                <a:sym typeface="Calibri"/>
              </a:rPr>
              <a:t>recipiente</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objetos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filosos</a:t>
            </a:r>
            <a:r>
              <a:rPr lang="en-US" sz="1800" dirty="0">
                <a:solidFill>
                  <a:schemeClr val="dk1"/>
                </a:solidFill>
                <a:latin typeface="+mj-lt"/>
                <a:ea typeface="Calibri"/>
                <a:cs typeface="Calibri"/>
                <a:sym typeface="Calibri"/>
              </a:rPr>
              <a:t> es un </a:t>
            </a:r>
            <a:r>
              <a:rPr lang="en-US" sz="1800" dirty="0" err="1">
                <a:solidFill>
                  <a:schemeClr val="dk1"/>
                </a:solidFill>
                <a:latin typeface="+mj-lt"/>
                <a:ea typeface="Calibri"/>
                <a:cs typeface="Calibri"/>
                <a:sym typeface="Calibri"/>
              </a:rPr>
              <a:t>ejemplo</a:t>
            </a:r>
            <a:r>
              <a:rPr lang="en-US" sz="1800" dirty="0">
                <a:solidFill>
                  <a:schemeClr val="dk1"/>
                </a:solidFill>
                <a:latin typeface="+mj-lt"/>
                <a:ea typeface="Calibri"/>
                <a:cs typeface="Calibri"/>
                <a:sym typeface="Calibri"/>
              </a:rPr>
              <a:t> de: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Una </a:t>
            </a:r>
            <a:r>
              <a:rPr lang="en-US" sz="1800" dirty="0" err="1">
                <a:solidFill>
                  <a:schemeClr val="dk1"/>
                </a:solidFill>
                <a:latin typeface="+mj-lt"/>
                <a:ea typeface="Calibri"/>
                <a:cs typeface="Calibri"/>
                <a:sym typeface="Calibri"/>
              </a:rPr>
              <a:t>práctica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laboral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insegura</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Un control de </a:t>
            </a:r>
            <a:r>
              <a:rPr lang="en-US" sz="1800" dirty="0" err="1">
                <a:solidFill>
                  <a:schemeClr val="dk1"/>
                </a:solidFill>
                <a:latin typeface="+mj-lt"/>
                <a:ea typeface="Calibri"/>
                <a:cs typeface="Calibri"/>
                <a:sym typeface="Calibri"/>
              </a:rPr>
              <a:t>ingeniería</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su</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lugar</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trabajo</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Un control </a:t>
            </a:r>
            <a:r>
              <a:rPr lang="en-US" sz="1800" dirty="0" err="1">
                <a:solidFill>
                  <a:schemeClr val="dk1"/>
                </a:solidFill>
                <a:latin typeface="+mj-lt"/>
                <a:ea typeface="Calibri"/>
                <a:cs typeface="Calibri"/>
                <a:sym typeface="Calibri"/>
              </a:rPr>
              <a:t>administrativo</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su</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lugar</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trabajo</a:t>
            </a:r>
            <a:r>
              <a:rPr lang="en-US" sz="1800" dirty="0">
                <a:solidFill>
                  <a:schemeClr val="dk1"/>
                </a:solidFill>
                <a:latin typeface="+mj-lt"/>
                <a:ea typeface="Calibri"/>
                <a:cs typeface="Calibri"/>
                <a:sym typeface="Calibri"/>
              </a:rPr>
              <a:t>.</a:t>
            </a:r>
            <a:endParaRPr sz="1800" dirty="0">
              <a:solidFill>
                <a:schemeClr val="dk1"/>
              </a:solidFill>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6: </a:t>
            </a:r>
            <a:r>
              <a:rPr lang="en-US" sz="1800" dirty="0">
                <a:solidFill>
                  <a:schemeClr val="dk1"/>
                </a:solidFill>
                <a:latin typeface="+mj-lt"/>
                <a:ea typeface="Calibri"/>
                <a:cs typeface="Calibri"/>
                <a:sym typeface="Calibri"/>
              </a:rPr>
              <a:t>Los </a:t>
            </a:r>
            <a:r>
              <a:rPr lang="en-US" sz="1800" dirty="0" err="1">
                <a:solidFill>
                  <a:schemeClr val="dk1"/>
                </a:solidFill>
                <a:latin typeface="+mj-lt"/>
                <a:ea typeface="Calibri"/>
                <a:cs typeface="Calibri"/>
                <a:sym typeface="Calibri"/>
              </a:rPr>
              <a:t>métodos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principales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utilizados</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prevenir</a:t>
            </a:r>
            <a:r>
              <a:rPr lang="en-US" sz="1800" dirty="0">
                <a:solidFill>
                  <a:schemeClr val="dk1"/>
                </a:solidFill>
                <a:latin typeface="+mj-lt"/>
                <a:ea typeface="Calibri"/>
                <a:cs typeface="Calibri"/>
                <a:sym typeface="Calibri"/>
              </a:rPr>
              <a:t> la </a:t>
            </a:r>
            <a:r>
              <a:rPr lang="en-US" sz="1800" dirty="0" err="1">
                <a:solidFill>
                  <a:schemeClr val="dk1"/>
                </a:solidFill>
                <a:latin typeface="+mj-lt"/>
                <a:ea typeface="Calibri"/>
                <a:cs typeface="Calibri"/>
                <a:sym typeface="Calibri"/>
              </a:rPr>
              <a:t>transmisión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ocupacional</a:t>
            </a:r>
            <a:r>
              <a:rPr lang="en-US" sz="1800" dirty="0">
                <a:solidFill>
                  <a:schemeClr val="dk1"/>
                </a:solidFill>
                <a:latin typeface="+mj-lt"/>
                <a:ea typeface="Calibri"/>
                <a:cs typeface="Calibri"/>
                <a:sym typeface="Calibri"/>
              </a:rPr>
              <a:t> de los </a:t>
            </a:r>
            <a:r>
              <a:rPr lang="en-US" sz="1800" dirty="0" err="1">
                <a:solidFill>
                  <a:schemeClr val="dk1"/>
                </a:solidFill>
                <a:latin typeface="+mj-lt"/>
                <a:ea typeface="Calibri"/>
                <a:cs typeface="Calibri"/>
                <a:sym typeface="Calibri"/>
              </a:rPr>
              <a:t>patógenos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transportados</a:t>
            </a:r>
            <a:r>
              <a:rPr lang="en-US" sz="1800" dirty="0">
                <a:solidFill>
                  <a:schemeClr val="dk1"/>
                </a:solidFill>
                <a:latin typeface="+mj-lt"/>
                <a:ea typeface="Calibri"/>
                <a:cs typeface="Calibri"/>
                <a:sym typeface="Calibri"/>
              </a:rPr>
              <a:t> por la </a:t>
            </a:r>
            <a:r>
              <a:rPr lang="en-US" sz="1800" dirty="0" err="1">
                <a:solidFill>
                  <a:schemeClr val="dk1"/>
                </a:solidFill>
                <a:latin typeface="+mj-lt"/>
                <a:ea typeface="Calibri"/>
                <a:cs typeface="Calibri"/>
                <a:sym typeface="Calibri"/>
              </a:rPr>
              <a:t>sangre</a:t>
            </a:r>
            <a:r>
              <a:rPr lang="en-US" sz="1800" dirty="0">
                <a:solidFill>
                  <a:schemeClr val="dk1"/>
                </a:solidFill>
                <a:latin typeface="+mj-lt"/>
                <a:ea typeface="Calibri"/>
                <a:cs typeface="Calibri"/>
                <a:sym typeface="Calibri"/>
              </a:rPr>
              <a:t> son:</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Controles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administrativos</a:t>
            </a:r>
            <a:r>
              <a:rPr lang="en-US" sz="1800" dirty="0">
                <a:solidFill>
                  <a:schemeClr val="dk1"/>
                </a:solidFill>
                <a:latin typeface="+mj-lt"/>
                <a:ea typeface="Calibri"/>
                <a:cs typeface="Calibri"/>
                <a:sym typeface="Calibri"/>
              </a:rPr>
              <a:t> y </a:t>
            </a:r>
            <a:r>
              <a:rPr lang="en-US" sz="1800" dirty="0" err="1">
                <a:solidFill>
                  <a:schemeClr val="dk1"/>
                </a:solidFill>
                <a:latin typeface="+mj-lt"/>
                <a:ea typeface="Calibri"/>
                <a:cs typeface="Calibri"/>
                <a:sym typeface="Calibri"/>
              </a:rPr>
              <a:t>normas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etiquetado</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Prácticas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laborales</a:t>
            </a:r>
            <a:r>
              <a:rPr lang="en-US" sz="1800" dirty="0">
                <a:solidFill>
                  <a:schemeClr val="dk1"/>
                </a:solidFill>
                <a:latin typeface="+mj-lt"/>
                <a:ea typeface="Calibri"/>
                <a:cs typeface="Calibri"/>
                <a:sym typeface="Calibri"/>
              </a:rPr>
              <a:t> y </a:t>
            </a:r>
            <a:r>
              <a:rPr lang="en-US" sz="1800" dirty="0" err="1">
                <a:solidFill>
                  <a:schemeClr val="dk1"/>
                </a:solidFill>
                <a:latin typeface="+mj-lt"/>
                <a:ea typeface="Calibri"/>
                <a:cs typeface="Calibri"/>
                <a:sym typeface="Calibri"/>
              </a:rPr>
              <a:t>controles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ingeniería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adecuados</a:t>
            </a:r>
            <a:r>
              <a:rPr lang="en-US" sz="1800" dirty="0">
                <a:solidFill>
                  <a:schemeClr val="dk1"/>
                </a:solidFill>
                <a:latin typeface="+mj-lt"/>
                <a:ea typeface="Calibri"/>
                <a:cs typeface="Calibri"/>
                <a:sym typeface="Calibri"/>
              </a:rPr>
              <a:t>.</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Equipos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protección</a:t>
            </a:r>
            <a:r>
              <a:rPr lang="en-US" sz="1800" dirty="0">
                <a:solidFill>
                  <a:schemeClr val="dk1"/>
                </a:solidFill>
                <a:latin typeface="+mj-lt"/>
                <a:ea typeface="Calibri"/>
                <a:cs typeface="Calibri"/>
                <a:sym typeface="Calibri"/>
              </a:rPr>
              <a:t> personal y </a:t>
            </a:r>
            <a:r>
              <a:rPr lang="en-US" sz="1800" dirty="0" err="1">
                <a:solidFill>
                  <a:schemeClr val="dk1"/>
                </a:solidFill>
                <a:latin typeface="+mj-lt"/>
                <a:ea typeface="Calibri"/>
                <a:cs typeface="Calibri"/>
                <a:sym typeface="Calibri"/>
              </a:rPr>
              <a:t>capacitación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anual</a:t>
            </a:r>
            <a:r>
              <a:rPr lang="en-US" sz="1800" dirty="0">
                <a:solidFill>
                  <a:schemeClr val="dk1"/>
                </a:solidFill>
                <a:latin typeface="+mj-lt"/>
                <a:ea typeface="Calibri"/>
                <a:cs typeface="Calibri"/>
                <a:sym typeface="Calibri"/>
              </a:rPr>
              <a:t>.</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Todas</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opciones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anteriores</a:t>
            </a:r>
            <a:r>
              <a:rPr lang="en-US" sz="1800" dirty="0">
                <a:solidFill>
                  <a:schemeClr val="dk1"/>
                </a:solidFill>
                <a:latin typeface="+mj-lt"/>
                <a:ea typeface="Calibri"/>
                <a:cs typeface="Calibri"/>
                <a:sym typeface="Calibri"/>
              </a:rPr>
              <a:t>.</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1FCABAF5-68A1-494C-9684-1481F3709F4C}"/>
              </a:ext>
            </a:extLst>
          </p:cNvPr>
          <p:cNvSpPr txBox="1"/>
          <p:nvPr/>
        </p:nvSpPr>
        <p:spPr>
          <a:xfrm>
            <a:off x="184245" y="5916108"/>
            <a:ext cx="6205182"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Patógenos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transmitidos</a:t>
            </a:r>
            <a:r>
              <a:rPr lang="en-US" sz="2800" b="1" dirty="0">
                <a:solidFill>
                  <a:schemeClr val="lt1"/>
                </a:solidFill>
                <a:latin typeface="Verdana"/>
                <a:ea typeface="Verdana"/>
                <a:cs typeface="Verdana"/>
                <a:sym typeface="Verdana"/>
              </a:rPr>
              <a:t> por la </a:t>
            </a:r>
            <a:r>
              <a:rPr lang="en-US" sz="2800" b="1" dirty="0" err="1">
                <a:solidFill>
                  <a:schemeClr val="lt1"/>
                </a:solidFill>
                <a:latin typeface="Verdana"/>
                <a:ea typeface="Verdana"/>
                <a:cs typeface="Verdana"/>
                <a:sym typeface="Verdana"/>
              </a:rPr>
              <a:t>sangre</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Cuestionario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834280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a:solidFill>
                  <a:schemeClr val="dk1"/>
                </a:solidFill>
                <a:ea typeface="Calibri"/>
                <a:cs typeface="Calibri"/>
                <a:sym typeface="Calibri"/>
              </a:rPr>
              <a:t>PATÓGENOS TRANSMITIDOS POR LA SANGRE: CUESTIONARIO</a:t>
            </a:r>
            <a:endParaRPr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324194" y="1130524"/>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7: </a:t>
            </a:r>
            <a:r>
              <a:rPr lang="en-US" sz="1800" dirty="0">
                <a:solidFill>
                  <a:schemeClr val="dk1"/>
                </a:solidFill>
                <a:latin typeface="+mj-lt"/>
                <a:ea typeface="Calibri"/>
                <a:cs typeface="Calibri"/>
                <a:sym typeface="Calibri"/>
              </a:rPr>
              <a:t>El </a:t>
            </a:r>
            <a:r>
              <a:rPr lang="en-US" sz="1800" dirty="0" err="1">
                <a:solidFill>
                  <a:schemeClr val="dk1"/>
                </a:solidFill>
                <a:latin typeface="+mj-lt"/>
                <a:ea typeface="Calibri"/>
                <a:cs typeface="Calibri"/>
                <a:sym typeface="Calibri"/>
              </a:rPr>
              <a:t>equipo</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protección</a:t>
            </a:r>
            <a:r>
              <a:rPr lang="en-US" sz="1800" dirty="0">
                <a:solidFill>
                  <a:schemeClr val="dk1"/>
                </a:solidFill>
                <a:latin typeface="+mj-lt"/>
                <a:ea typeface="Calibri"/>
                <a:cs typeface="Calibri"/>
                <a:sym typeface="Calibri"/>
              </a:rPr>
              <a:t> personal debe: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Proporcionarse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los </a:t>
            </a:r>
            <a:r>
              <a:rPr lang="en-US" sz="1800" dirty="0" err="1">
                <a:solidFill>
                  <a:schemeClr val="dk1"/>
                </a:solidFill>
                <a:latin typeface="+mj-lt"/>
                <a:ea typeface="Calibri"/>
                <a:cs typeface="Calibri"/>
                <a:sym typeface="Calibri"/>
              </a:rPr>
              <a:t>tamaños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adecuados</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Estar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fácilmente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accesible</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Proporcionarse</a:t>
            </a:r>
            <a:r>
              <a:rPr lang="en-US" sz="1800" dirty="0">
                <a:solidFill>
                  <a:schemeClr val="dk1"/>
                </a:solidFill>
                <a:latin typeface="+mj-lt"/>
                <a:ea typeface="Calibri"/>
                <a:cs typeface="Calibri"/>
                <a:sym typeface="Calibri"/>
              </a:rPr>
              <a:t> a los </a:t>
            </a:r>
            <a:r>
              <a:rPr lang="en-US" sz="1800" dirty="0" err="1">
                <a:solidFill>
                  <a:schemeClr val="dk1"/>
                </a:solidFill>
                <a:latin typeface="+mj-lt"/>
                <a:ea typeface="Calibri"/>
                <a:cs typeface="Calibri"/>
                <a:sym typeface="Calibri"/>
              </a:rPr>
              <a:t>empleados</a:t>
            </a:r>
            <a:r>
              <a:rPr lang="en-US" sz="1800" dirty="0">
                <a:solidFill>
                  <a:schemeClr val="dk1"/>
                </a:solidFill>
                <a:latin typeface="+mj-lt"/>
                <a:ea typeface="Calibri"/>
                <a:cs typeface="Calibri"/>
                <a:sym typeface="Calibri"/>
              </a:rPr>
              <a:t> sin </a:t>
            </a:r>
            <a:r>
              <a:rPr lang="en-US" sz="1800" dirty="0" err="1">
                <a:solidFill>
                  <a:schemeClr val="dk1"/>
                </a:solidFill>
                <a:latin typeface="+mj-lt"/>
                <a:ea typeface="Calibri"/>
                <a:cs typeface="Calibri"/>
                <a:sym typeface="Calibri"/>
              </a:rPr>
              <a:t>costo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alguno</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Todas</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opciones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anteriores</a:t>
            </a:r>
            <a:r>
              <a:rPr lang="en-US" sz="1800" dirty="0">
                <a:solidFill>
                  <a:schemeClr val="dk1"/>
                </a:solidFill>
                <a:latin typeface="+mj-lt"/>
                <a:ea typeface="Calibri"/>
                <a:cs typeface="Calibri"/>
                <a:sym typeface="Calibri"/>
              </a:rPr>
              <a:t>.</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8: </a:t>
            </a:r>
            <a:r>
              <a:rPr lang="en-US" sz="1800" dirty="0" err="1">
                <a:solidFill>
                  <a:schemeClr val="dk1"/>
                </a:solidFill>
                <a:latin typeface="+mj-lt"/>
                <a:ea typeface="Calibri"/>
                <a:cs typeface="Calibri"/>
                <a:sym typeface="Calibri"/>
              </a:rPr>
              <a:t>Cuando</a:t>
            </a:r>
            <a:r>
              <a:rPr lang="en-US" sz="1800" dirty="0">
                <a:solidFill>
                  <a:schemeClr val="dk1"/>
                </a:solidFill>
                <a:latin typeface="+mj-lt"/>
                <a:ea typeface="Calibri"/>
                <a:cs typeface="Calibri"/>
                <a:sym typeface="Calibri"/>
              </a:rPr>
              <a:t> se quite el </a:t>
            </a:r>
            <a:r>
              <a:rPr lang="en-US" sz="1800" dirty="0" err="1">
                <a:solidFill>
                  <a:schemeClr val="dk1"/>
                </a:solidFill>
                <a:latin typeface="+mj-lt"/>
                <a:ea typeface="Calibri"/>
                <a:cs typeface="Calibri"/>
                <a:sym typeface="Calibri"/>
              </a:rPr>
              <a:t>equipo</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protección</a:t>
            </a:r>
            <a:r>
              <a:rPr lang="en-US" sz="1800" dirty="0">
                <a:solidFill>
                  <a:schemeClr val="dk1"/>
                </a:solidFill>
                <a:latin typeface="+mj-lt"/>
                <a:ea typeface="Calibri"/>
                <a:cs typeface="Calibri"/>
                <a:sym typeface="Calibri"/>
              </a:rPr>
              <a:t> personal (PPE):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Suponga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siempre</a:t>
            </a:r>
            <a:r>
              <a:rPr lang="en-US" sz="1800" dirty="0">
                <a:solidFill>
                  <a:schemeClr val="dk1"/>
                </a:solidFill>
                <a:latin typeface="+mj-lt"/>
                <a:ea typeface="Calibri"/>
                <a:cs typeface="Calibri"/>
                <a:sym typeface="Calibri"/>
              </a:rPr>
              <a:t> que </a:t>
            </a:r>
            <a:r>
              <a:rPr lang="en-US" sz="1800" dirty="0" err="1">
                <a:solidFill>
                  <a:schemeClr val="dk1"/>
                </a:solidFill>
                <a:latin typeface="+mj-lt"/>
                <a:ea typeface="Calibri"/>
                <a:cs typeface="Calibri"/>
                <a:sym typeface="Calibri"/>
              </a:rPr>
              <a:t>está</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contaminado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el exterior.</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Colóquelo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un </a:t>
            </a:r>
            <a:r>
              <a:rPr lang="en-US" sz="1800" dirty="0" err="1">
                <a:solidFill>
                  <a:schemeClr val="dk1"/>
                </a:solidFill>
                <a:latin typeface="+mj-lt"/>
                <a:ea typeface="Calibri"/>
                <a:cs typeface="Calibri"/>
                <a:sym typeface="Calibri"/>
              </a:rPr>
              <a:t>área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designada</a:t>
            </a:r>
            <a:r>
              <a:rPr lang="en-US" sz="1800" dirty="0">
                <a:solidFill>
                  <a:schemeClr val="dk1"/>
                </a:solidFill>
                <a:latin typeface="+mj-lt"/>
                <a:ea typeface="Calibri"/>
                <a:cs typeface="Calibri"/>
                <a:sym typeface="Calibri"/>
              </a:rPr>
              <a:t> o un </a:t>
            </a:r>
            <a:r>
              <a:rPr lang="en-US" sz="1800" dirty="0" err="1">
                <a:solidFill>
                  <a:schemeClr val="dk1"/>
                </a:solidFill>
                <a:latin typeface="+mj-lt"/>
                <a:ea typeface="Calibri"/>
                <a:cs typeface="Calibri"/>
                <a:sym typeface="Calibri"/>
              </a:rPr>
              <a:t>recipiente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adecuados</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su</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almacenamiento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lavado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descontaminación</a:t>
            </a:r>
            <a:r>
              <a:rPr lang="en-US" sz="1800" dirty="0">
                <a:solidFill>
                  <a:schemeClr val="dk1"/>
                </a:solidFill>
                <a:latin typeface="+mj-lt"/>
                <a:ea typeface="Calibri"/>
                <a:cs typeface="Calibri"/>
                <a:sym typeface="Calibri"/>
              </a:rPr>
              <a:t> o </a:t>
            </a:r>
            <a:r>
              <a:rPr lang="en-US" sz="1800" dirty="0" err="1">
                <a:solidFill>
                  <a:schemeClr val="dk1"/>
                </a:solidFill>
                <a:latin typeface="+mj-lt"/>
                <a:ea typeface="Calibri"/>
                <a:cs typeface="Calibri"/>
                <a:sym typeface="Calibri"/>
              </a:rPr>
              <a:t>desecho</a:t>
            </a:r>
            <a:r>
              <a:rPr lang="en-US" sz="1800" dirty="0">
                <a:solidFill>
                  <a:schemeClr val="dk1"/>
                </a:solidFill>
                <a:latin typeface="+mj-lt"/>
                <a:ea typeface="Calibri"/>
                <a:cs typeface="Calibri"/>
                <a:sym typeface="Calibri"/>
              </a:rPr>
              <a:t>.</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Todas</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opciones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anteriores</a:t>
            </a:r>
            <a:r>
              <a:rPr lang="en-US" sz="1800" dirty="0">
                <a:solidFill>
                  <a:schemeClr val="dk1"/>
                </a:solidFill>
                <a:latin typeface="+mj-lt"/>
                <a:ea typeface="Calibri"/>
                <a:cs typeface="Calibri"/>
                <a:sym typeface="Calibri"/>
              </a:rPr>
              <a:t>.</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B163A93F-F6A0-1A43-BB6B-533FA4E7CEBB}"/>
              </a:ext>
            </a:extLst>
          </p:cNvPr>
          <p:cNvSpPr txBox="1"/>
          <p:nvPr/>
        </p:nvSpPr>
        <p:spPr>
          <a:xfrm>
            <a:off x="184245" y="5916108"/>
            <a:ext cx="6205182"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Patógenos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transmitidos</a:t>
            </a:r>
            <a:r>
              <a:rPr lang="en-US" sz="2800" b="1" dirty="0">
                <a:solidFill>
                  <a:schemeClr val="lt1"/>
                </a:solidFill>
                <a:latin typeface="Verdana"/>
                <a:ea typeface="Verdana"/>
                <a:cs typeface="Verdana"/>
                <a:sym typeface="Verdana"/>
              </a:rPr>
              <a:t> por la </a:t>
            </a:r>
            <a:r>
              <a:rPr lang="en-US" sz="2800" b="1" dirty="0" err="1">
                <a:solidFill>
                  <a:schemeClr val="lt1"/>
                </a:solidFill>
                <a:latin typeface="Verdana"/>
                <a:ea typeface="Verdana"/>
                <a:cs typeface="Verdana"/>
                <a:sym typeface="Verdana"/>
              </a:rPr>
              <a:t>sangre</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Cuestionario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072706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a:solidFill>
                  <a:schemeClr val="dk1"/>
                </a:solidFill>
                <a:ea typeface="Calibri"/>
                <a:cs typeface="Calibri"/>
                <a:sym typeface="Calibri"/>
              </a:rPr>
              <a:t>PATÓGENOS TRANSMITIDOS POR LA SANGRE: CUESTIONARIO</a:t>
            </a:r>
            <a:endParaRPr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13225" y="1052075"/>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9: </a:t>
            </a:r>
            <a:r>
              <a:rPr lang="en-US" sz="1800" dirty="0">
                <a:solidFill>
                  <a:schemeClr val="dk1"/>
                </a:solidFill>
                <a:latin typeface="+mj-lt"/>
                <a:ea typeface="Calibri"/>
                <a:cs typeface="Calibri"/>
                <a:sym typeface="Calibri"/>
              </a:rPr>
              <a:t>La </a:t>
            </a:r>
            <a:r>
              <a:rPr lang="en-US" sz="1800" dirty="0" err="1">
                <a:solidFill>
                  <a:schemeClr val="dk1"/>
                </a:solidFill>
                <a:latin typeface="+mj-lt"/>
                <a:ea typeface="Calibri"/>
                <a:cs typeface="Calibri"/>
                <a:sym typeface="Calibri"/>
              </a:rPr>
              <a:t>ropa</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lavar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contaminada</a:t>
            </a:r>
            <a:r>
              <a:rPr lang="en-US" sz="1800" dirty="0">
                <a:solidFill>
                  <a:schemeClr val="dk1"/>
                </a:solidFill>
                <a:latin typeface="+mj-lt"/>
                <a:ea typeface="Calibri"/>
                <a:cs typeface="Calibri"/>
                <a:sym typeface="Calibri"/>
              </a:rPr>
              <a:t> debe: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Manipularse</a:t>
            </a:r>
            <a:r>
              <a:rPr lang="en-US" sz="1800" dirty="0">
                <a:solidFill>
                  <a:schemeClr val="dk1"/>
                </a:solidFill>
                <a:latin typeface="+mj-lt"/>
                <a:ea typeface="Calibri"/>
                <a:cs typeface="Calibri"/>
                <a:sym typeface="Calibri"/>
              </a:rPr>
              <a:t> lo </a:t>
            </a:r>
            <a:r>
              <a:rPr lang="en-US" sz="1800" dirty="0" err="1">
                <a:solidFill>
                  <a:schemeClr val="dk1"/>
                </a:solidFill>
                <a:latin typeface="+mj-lt"/>
                <a:ea typeface="Calibri"/>
                <a:cs typeface="Calibri"/>
                <a:sym typeface="Calibri"/>
              </a:rPr>
              <a:t>menos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posible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embolsarse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el </a:t>
            </a:r>
            <a:r>
              <a:rPr lang="en-US" sz="1800" dirty="0" err="1">
                <a:solidFill>
                  <a:schemeClr val="dk1"/>
                </a:solidFill>
                <a:latin typeface="+mj-lt"/>
                <a:ea typeface="Calibri"/>
                <a:cs typeface="Calibri"/>
                <a:sym typeface="Calibri"/>
              </a:rPr>
              <a:t>lugar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donde</a:t>
            </a:r>
            <a:r>
              <a:rPr lang="en-US" sz="1800" dirty="0">
                <a:solidFill>
                  <a:schemeClr val="dk1"/>
                </a:solidFill>
                <a:latin typeface="+mj-lt"/>
                <a:ea typeface="Calibri"/>
                <a:cs typeface="Calibri"/>
                <a:sym typeface="Calibri"/>
              </a:rPr>
              <a:t> se </a:t>
            </a:r>
            <a:r>
              <a:rPr lang="en-US" sz="1800" dirty="0" err="1">
                <a:solidFill>
                  <a:schemeClr val="dk1"/>
                </a:solidFill>
                <a:latin typeface="+mj-lt"/>
                <a:ea typeface="Calibri"/>
                <a:cs typeface="Calibri"/>
                <a:sym typeface="Calibri"/>
              </a:rPr>
              <a:t>utilizó</a:t>
            </a:r>
            <a:r>
              <a:rPr lang="en-US" sz="1800" dirty="0">
                <a:solidFill>
                  <a:schemeClr val="dk1"/>
                </a:solidFill>
                <a:latin typeface="+mj-lt"/>
                <a:ea typeface="Calibri"/>
                <a:cs typeface="Calibri"/>
                <a:sym typeface="Calibri"/>
              </a:rPr>
              <a:t> y </a:t>
            </a:r>
            <a:r>
              <a:rPr lang="en-US" sz="1800" dirty="0" err="1">
                <a:solidFill>
                  <a:schemeClr val="dk1"/>
                </a:solidFill>
                <a:latin typeface="+mj-lt"/>
                <a:ea typeface="Calibri"/>
                <a:cs typeface="Calibri"/>
                <a:sym typeface="Calibri"/>
              </a:rPr>
              <a:t>manipularse</a:t>
            </a:r>
            <a:r>
              <a:rPr lang="en-US" sz="1800" dirty="0">
                <a:solidFill>
                  <a:schemeClr val="dk1"/>
                </a:solidFill>
                <a:latin typeface="+mj-lt"/>
                <a:ea typeface="Calibri"/>
                <a:cs typeface="Calibri"/>
                <a:sym typeface="Calibri"/>
              </a:rPr>
              <a:t> con el PPE </a:t>
            </a:r>
            <a:r>
              <a:rPr lang="en-US" sz="1800" dirty="0" err="1">
                <a:solidFill>
                  <a:schemeClr val="dk1"/>
                </a:solidFill>
                <a:latin typeface="+mj-lt"/>
                <a:ea typeface="Calibri"/>
                <a:cs typeface="Calibri"/>
                <a:sym typeface="Calibri"/>
              </a:rPr>
              <a:t>adecuado</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No hay </a:t>
            </a:r>
            <a:r>
              <a:rPr lang="en-US" sz="1800" dirty="0" err="1">
                <a:solidFill>
                  <a:schemeClr val="dk1"/>
                </a:solidFill>
                <a:latin typeface="+mj-lt"/>
                <a:ea typeface="Calibri"/>
                <a:cs typeface="Calibri"/>
                <a:sym typeface="Calibri"/>
              </a:rPr>
              <a:t>diferencia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la forma de </a:t>
            </a:r>
            <a:r>
              <a:rPr lang="en-US" sz="1800" dirty="0" err="1">
                <a:solidFill>
                  <a:schemeClr val="dk1"/>
                </a:solidFill>
                <a:latin typeface="+mj-lt"/>
                <a:ea typeface="Calibri"/>
                <a:cs typeface="Calibri"/>
                <a:sym typeface="Calibri"/>
              </a:rPr>
              <a:t>tratar</a:t>
            </a:r>
            <a:r>
              <a:rPr lang="en-US" sz="1800" dirty="0">
                <a:solidFill>
                  <a:schemeClr val="dk1"/>
                </a:solidFill>
                <a:latin typeface="+mj-lt"/>
                <a:ea typeface="Calibri"/>
                <a:cs typeface="Calibri"/>
                <a:sym typeface="Calibri"/>
              </a:rPr>
              <a:t> la </a:t>
            </a:r>
            <a:r>
              <a:rPr lang="en-US" sz="1800" dirty="0" err="1">
                <a:solidFill>
                  <a:schemeClr val="dk1"/>
                </a:solidFill>
                <a:latin typeface="+mj-lt"/>
                <a:ea typeface="Calibri"/>
                <a:cs typeface="Calibri"/>
                <a:sym typeface="Calibri"/>
              </a:rPr>
              <a:t>ropa</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lavar</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Lavarse</a:t>
            </a:r>
            <a:r>
              <a:rPr lang="en-US" sz="1800" dirty="0">
                <a:solidFill>
                  <a:schemeClr val="dk1"/>
                </a:solidFill>
                <a:latin typeface="+mj-lt"/>
                <a:ea typeface="Calibri"/>
                <a:cs typeface="Calibri"/>
                <a:sym typeface="Calibri"/>
              </a:rPr>
              <a:t> con </a:t>
            </a:r>
            <a:r>
              <a:rPr lang="en-US" sz="1800" dirty="0" err="1">
                <a:solidFill>
                  <a:schemeClr val="dk1"/>
                </a:solidFill>
                <a:latin typeface="+mj-lt"/>
                <a:ea typeface="Calibri"/>
                <a:cs typeface="Calibri"/>
                <a:sym typeface="Calibri"/>
              </a:rPr>
              <a:t>lejía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adicional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pero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más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allá</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eso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manipularse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igual</a:t>
            </a:r>
            <a:r>
              <a:rPr lang="en-US" sz="1800" dirty="0">
                <a:solidFill>
                  <a:schemeClr val="dk1"/>
                </a:solidFill>
                <a:latin typeface="+mj-lt"/>
                <a:ea typeface="Calibri"/>
                <a:cs typeface="Calibri"/>
                <a:sym typeface="Calibri"/>
              </a:rPr>
              <a:t> que el resto de la </a:t>
            </a:r>
            <a:r>
              <a:rPr lang="en-US" sz="1800" dirty="0" err="1">
                <a:solidFill>
                  <a:schemeClr val="dk1"/>
                </a:solidFill>
                <a:latin typeface="+mj-lt"/>
                <a:ea typeface="Calibri"/>
                <a:cs typeface="Calibri"/>
                <a:sym typeface="Calibri"/>
              </a:rPr>
              <a:t>ropa</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lavar</a:t>
            </a:r>
            <a:r>
              <a:rPr lang="en-US" sz="1800" dirty="0">
                <a:solidFill>
                  <a:schemeClr val="dk1"/>
                </a:solidFill>
                <a:latin typeface="+mj-lt"/>
                <a:ea typeface="Calibri"/>
                <a:cs typeface="Calibri"/>
                <a:sym typeface="Calibri"/>
              </a:rPr>
              <a:t>.</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10: </a:t>
            </a:r>
            <a:r>
              <a:rPr lang="en-US" sz="1800" dirty="0">
                <a:solidFill>
                  <a:schemeClr val="dk1"/>
                </a:solidFill>
                <a:latin typeface="+mj-lt"/>
                <a:ea typeface="Calibri"/>
                <a:cs typeface="Calibri"/>
                <a:sym typeface="Calibri"/>
              </a:rPr>
              <a:t>Se debe </a:t>
            </a:r>
            <a:r>
              <a:rPr lang="en-US" sz="1800" dirty="0" err="1">
                <a:solidFill>
                  <a:schemeClr val="dk1"/>
                </a:solidFill>
                <a:latin typeface="+mj-lt"/>
                <a:ea typeface="Calibri"/>
                <a:cs typeface="Calibri"/>
                <a:sym typeface="Calibri"/>
              </a:rPr>
              <a:t>permitir</a:t>
            </a:r>
            <a:r>
              <a:rPr lang="en-US" sz="1800" dirty="0">
                <a:solidFill>
                  <a:schemeClr val="dk1"/>
                </a:solidFill>
                <a:latin typeface="+mj-lt"/>
                <a:ea typeface="Calibri"/>
                <a:cs typeface="Calibri"/>
                <a:sym typeface="Calibri"/>
              </a:rPr>
              <a:t> a los </a:t>
            </a:r>
            <a:r>
              <a:rPr lang="en-US" sz="1800" dirty="0" err="1">
                <a:solidFill>
                  <a:schemeClr val="dk1"/>
                </a:solidFill>
                <a:latin typeface="+mj-lt"/>
                <a:ea typeface="Calibri"/>
                <a:cs typeface="Calibri"/>
                <a:sym typeface="Calibri"/>
              </a:rPr>
              <a:t>empleados</a:t>
            </a:r>
            <a:r>
              <a:rPr lang="en-US" sz="1800" dirty="0">
                <a:solidFill>
                  <a:schemeClr val="dk1"/>
                </a:solidFill>
                <a:latin typeface="+mj-lt"/>
                <a:ea typeface="Calibri"/>
                <a:cs typeface="Calibri"/>
                <a:sym typeface="Calibri"/>
              </a:rPr>
              <a:t> que se </a:t>
            </a:r>
            <a:r>
              <a:rPr lang="en-US" sz="1800" dirty="0" err="1">
                <a:solidFill>
                  <a:schemeClr val="dk1"/>
                </a:solidFill>
                <a:latin typeface="+mj-lt"/>
                <a:ea typeface="Calibri"/>
                <a:cs typeface="Calibri"/>
                <a:sym typeface="Calibri"/>
              </a:rPr>
              <a:t>lleven</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batas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médicas</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batas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laboratorio</a:t>
            </a:r>
            <a:r>
              <a:rPr lang="en-US" sz="1800" dirty="0">
                <a:solidFill>
                  <a:schemeClr val="dk1"/>
                </a:solidFill>
                <a:latin typeface="+mj-lt"/>
                <a:ea typeface="Calibri"/>
                <a:cs typeface="Calibri"/>
                <a:sym typeface="Calibri"/>
              </a:rPr>
              <a:t> o el PPE a sus </a:t>
            </a:r>
            <a:r>
              <a:rPr lang="en-US" sz="1800" dirty="0" err="1">
                <a:solidFill>
                  <a:schemeClr val="dk1"/>
                </a:solidFill>
                <a:latin typeface="+mj-lt"/>
                <a:ea typeface="Calibri"/>
                <a:cs typeface="Calibri"/>
                <a:sym typeface="Calibri"/>
              </a:rPr>
              <a:t>hogares</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lavarlos</a:t>
            </a:r>
            <a:endParaRPr lang="en-US" sz="1800" dirty="0">
              <a:solidFill>
                <a:schemeClr val="dk1"/>
              </a:solidFill>
              <a:latin typeface="+mj-lt"/>
              <a:ea typeface="Calibri"/>
              <a:cs typeface="Calibri"/>
              <a:sym typeface="Calibri"/>
            </a:endParaRP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FALSO</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0BD51007-4389-034C-8F9B-C089D349A878}"/>
              </a:ext>
            </a:extLst>
          </p:cNvPr>
          <p:cNvSpPr txBox="1"/>
          <p:nvPr/>
        </p:nvSpPr>
        <p:spPr>
          <a:xfrm>
            <a:off x="184245" y="5916108"/>
            <a:ext cx="6205182"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Patógenos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transmitidos</a:t>
            </a:r>
            <a:r>
              <a:rPr lang="en-US" sz="2800" b="1" dirty="0">
                <a:solidFill>
                  <a:schemeClr val="lt1"/>
                </a:solidFill>
                <a:latin typeface="Verdana"/>
                <a:ea typeface="Verdana"/>
                <a:cs typeface="Verdana"/>
                <a:sym typeface="Verdana"/>
              </a:rPr>
              <a:t> por la </a:t>
            </a:r>
            <a:r>
              <a:rPr lang="en-US" sz="2800" b="1" dirty="0" err="1">
                <a:solidFill>
                  <a:schemeClr val="lt1"/>
                </a:solidFill>
                <a:latin typeface="Verdana"/>
                <a:ea typeface="Verdana"/>
                <a:cs typeface="Verdana"/>
                <a:sym typeface="Verdana"/>
              </a:rPr>
              <a:t>sangre</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Cuestionario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905403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a:solidFill>
                  <a:schemeClr val="dk1"/>
                </a:solidFill>
                <a:ea typeface="Calibri"/>
                <a:cs typeface="Calibri"/>
                <a:sym typeface="Calibri"/>
              </a:rPr>
              <a:t>PATÓGENOS TRANSMITIDOS POR LA SANGRE: CUESTIONARIO</a:t>
            </a:r>
            <a:endParaRPr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11: </a:t>
            </a:r>
            <a:r>
              <a:rPr lang="en-US" sz="1800" dirty="0">
                <a:solidFill>
                  <a:schemeClr val="dk1"/>
                </a:solidFill>
                <a:latin typeface="+mj-lt"/>
                <a:ea typeface="Calibri"/>
                <a:cs typeface="Calibri"/>
                <a:sym typeface="Calibri"/>
              </a:rPr>
              <a:t>Los </a:t>
            </a:r>
            <a:r>
              <a:rPr lang="en-US" sz="1800" dirty="0" err="1">
                <a:solidFill>
                  <a:schemeClr val="dk1"/>
                </a:solidFill>
                <a:latin typeface="+mj-lt"/>
                <a:ea typeface="Calibri"/>
                <a:cs typeface="Calibri"/>
                <a:sym typeface="Calibri"/>
              </a:rPr>
              <a:t>empleadores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tienen</a:t>
            </a:r>
            <a:r>
              <a:rPr lang="en-US" sz="1800" dirty="0">
                <a:solidFill>
                  <a:schemeClr val="dk1"/>
                </a:solidFill>
                <a:latin typeface="+mj-lt"/>
                <a:ea typeface="Calibri"/>
                <a:cs typeface="Calibri"/>
                <a:sym typeface="Calibri"/>
              </a:rPr>
              <a:t> la </a:t>
            </a:r>
            <a:r>
              <a:rPr lang="en-US" sz="1800" dirty="0" err="1">
                <a:solidFill>
                  <a:schemeClr val="dk1"/>
                </a:solidFill>
                <a:latin typeface="+mj-lt"/>
                <a:ea typeface="Calibri"/>
                <a:cs typeface="Calibri"/>
                <a:sym typeface="Calibri"/>
              </a:rPr>
              <a:t>obligación</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suministrarles</a:t>
            </a:r>
            <a:r>
              <a:rPr lang="en-US" sz="1800" dirty="0">
                <a:solidFill>
                  <a:schemeClr val="dk1"/>
                </a:solidFill>
                <a:latin typeface="+mj-lt"/>
                <a:ea typeface="Calibri"/>
                <a:cs typeface="Calibri"/>
                <a:sym typeface="Calibri"/>
              </a:rPr>
              <a:t> a los </a:t>
            </a:r>
            <a:r>
              <a:rPr lang="en-US" sz="1800" dirty="0" err="1">
                <a:solidFill>
                  <a:schemeClr val="dk1"/>
                </a:solidFill>
                <a:latin typeface="+mj-lt"/>
                <a:ea typeface="Calibri"/>
                <a:cs typeface="Calibri"/>
                <a:sym typeface="Calibri"/>
              </a:rPr>
              <a:t>empleados</a:t>
            </a:r>
            <a:r>
              <a:rPr lang="en-US" sz="1800" dirty="0">
                <a:solidFill>
                  <a:schemeClr val="dk1"/>
                </a:solidFill>
                <a:latin typeface="+mj-lt"/>
                <a:ea typeface="Calibri"/>
                <a:cs typeface="Calibri"/>
                <a:sym typeface="Calibri"/>
              </a:rPr>
              <a:t> la </a:t>
            </a:r>
            <a:r>
              <a:rPr lang="en-US" sz="1800" dirty="0" err="1">
                <a:solidFill>
                  <a:schemeClr val="dk1"/>
                </a:solidFill>
                <a:latin typeface="+mj-lt"/>
                <a:ea typeface="Calibri"/>
                <a:cs typeface="Calibri"/>
                <a:sym typeface="Calibri"/>
              </a:rPr>
              <a:t>vacuna</a:t>
            </a:r>
            <a:r>
              <a:rPr lang="en-US" sz="1800" dirty="0">
                <a:solidFill>
                  <a:schemeClr val="dk1"/>
                </a:solidFill>
                <a:latin typeface="+mj-lt"/>
                <a:ea typeface="Calibri"/>
                <a:cs typeface="Calibri"/>
                <a:sym typeface="Calibri"/>
              </a:rPr>
              <a:t> contra la hepatitis B:</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Dentro de los 10 días </a:t>
            </a:r>
            <a:r>
              <a:rPr lang="en-US" sz="1800" dirty="0" err="1">
                <a:solidFill>
                  <a:schemeClr val="dk1"/>
                </a:solidFill>
                <a:latin typeface="+mj-lt"/>
                <a:ea typeface="Calibri"/>
                <a:cs typeface="Calibri"/>
                <a:sym typeface="Calibri"/>
              </a:rPr>
              <a:t>laborales</a:t>
            </a:r>
            <a:r>
              <a:rPr lang="en-US" sz="1800" dirty="0">
                <a:solidFill>
                  <a:schemeClr val="dk1"/>
                </a:solidFill>
                <a:latin typeface="+mj-lt"/>
                <a:ea typeface="Calibri"/>
                <a:cs typeface="Calibri"/>
                <a:sym typeface="Calibri"/>
              </a:rPr>
              <a:t> del </a:t>
            </a:r>
            <a:r>
              <a:rPr lang="en-US" sz="1800" dirty="0" err="1">
                <a:solidFill>
                  <a:schemeClr val="dk1"/>
                </a:solidFill>
                <a:latin typeface="+mj-lt"/>
                <a:ea typeface="Calibri"/>
                <a:cs typeface="Calibri"/>
                <a:sym typeface="Calibri"/>
              </a:rPr>
              <a:t>inicio</a:t>
            </a:r>
            <a:r>
              <a:rPr lang="en-US" sz="1800" dirty="0">
                <a:solidFill>
                  <a:schemeClr val="dk1"/>
                </a:solidFill>
                <a:latin typeface="+mj-lt"/>
                <a:ea typeface="Calibri"/>
                <a:cs typeface="Calibri"/>
                <a:sym typeface="Calibri"/>
              </a:rPr>
              <a:t> de las </a:t>
            </a:r>
            <a:r>
              <a:rPr lang="en-US" sz="1800" dirty="0" err="1">
                <a:solidFill>
                  <a:schemeClr val="dk1"/>
                </a:solidFill>
                <a:latin typeface="+mj-lt"/>
                <a:ea typeface="Calibri"/>
                <a:cs typeface="Calibri"/>
                <a:sym typeface="Calibri"/>
              </a:rPr>
              <a:t>tareas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asignadas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recientemente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cuales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pueden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resultar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expuestos</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Poniéndolas</a:t>
            </a:r>
            <a:r>
              <a:rPr lang="en-US" sz="1800" dirty="0">
                <a:solidFill>
                  <a:schemeClr val="dk1"/>
                </a:solidFill>
                <a:latin typeface="+mj-lt"/>
                <a:ea typeface="Calibri"/>
                <a:cs typeface="Calibri"/>
                <a:sym typeface="Calibri"/>
              </a:rPr>
              <a:t> a </a:t>
            </a:r>
            <a:r>
              <a:rPr lang="en-US" sz="1800" dirty="0" err="1">
                <a:solidFill>
                  <a:schemeClr val="dk1"/>
                </a:solidFill>
                <a:latin typeface="+mj-lt"/>
                <a:ea typeface="Calibri"/>
                <a:cs typeface="Calibri"/>
                <a:sym typeface="Calibri"/>
              </a:rPr>
              <a:t>disposición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un </a:t>
            </a:r>
            <a:r>
              <a:rPr lang="en-US" sz="1800" dirty="0" err="1">
                <a:solidFill>
                  <a:schemeClr val="dk1"/>
                </a:solidFill>
                <a:latin typeface="+mj-lt"/>
                <a:ea typeface="Calibri"/>
                <a:cs typeface="Calibri"/>
                <a:sym typeface="Calibri"/>
              </a:rPr>
              <a:t>momento</a:t>
            </a:r>
            <a:r>
              <a:rPr lang="en-US" sz="1800" dirty="0">
                <a:solidFill>
                  <a:schemeClr val="dk1"/>
                </a:solidFill>
                <a:latin typeface="+mj-lt"/>
                <a:ea typeface="Calibri"/>
                <a:cs typeface="Calibri"/>
                <a:sym typeface="Calibri"/>
              </a:rPr>
              <a:t> y un </a:t>
            </a:r>
            <a:r>
              <a:rPr lang="en-US" sz="1800" dirty="0" err="1">
                <a:solidFill>
                  <a:schemeClr val="dk1"/>
                </a:solidFill>
                <a:latin typeface="+mj-lt"/>
                <a:ea typeface="Calibri"/>
                <a:cs typeface="Calibri"/>
                <a:sym typeface="Calibri"/>
              </a:rPr>
              <a:t>lugar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razonables</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Garantizando</a:t>
            </a:r>
            <a:r>
              <a:rPr lang="en-US" sz="1800" dirty="0">
                <a:solidFill>
                  <a:schemeClr val="dk1"/>
                </a:solidFill>
                <a:latin typeface="+mj-lt"/>
                <a:ea typeface="Calibri"/>
                <a:cs typeface="Calibri"/>
                <a:sym typeface="Calibri"/>
              </a:rPr>
              <a:t> la </a:t>
            </a:r>
            <a:r>
              <a:rPr lang="en-US" sz="1800" dirty="0" err="1">
                <a:solidFill>
                  <a:schemeClr val="dk1"/>
                </a:solidFill>
                <a:latin typeface="+mj-lt"/>
                <a:ea typeface="Calibri"/>
                <a:cs typeface="Calibri"/>
                <a:sym typeface="Calibri"/>
              </a:rPr>
              <a:t>aplicación</a:t>
            </a:r>
            <a:r>
              <a:rPr lang="en-US" sz="1800" dirty="0">
                <a:solidFill>
                  <a:schemeClr val="dk1"/>
                </a:solidFill>
                <a:latin typeface="+mj-lt"/>
                <a:ea typeface="Calibri"/>
                <a:cs typeface="Calibri"/>
                <a:sym typeface="Calibri"/>
              </a:rPr>
              <a:t> por </a:t>
            </a:r>
            <a:r>
              <a:rPr lang="en-US" sz="1800" dirty="0" err="1">
                <a:solidFill>
                  <a:schemeClr val="dk1"/>
                </a:solidFill>
                <a:latin typeface="+mj-lt"/>
                <a:ea typeface="Calibri"/>
                <a:cs typeface="Calibri"/>
                <a:sym typeface="Calibri"/>
              </a:rPr>
              <a:t>parte</a:t>
            </a:r>
            <a:r>
              <a:rPr lang="en-US" sz="1800" dirty="0">
                <a:solidFill>
                  <a:schemeClr val="dk1"/>
                </a:solidFill>
                <a:latin typeface="+mj-lt"/>
                <a:ea typeface="Calibri"/>
                <a:cs typeface="Calibri"/>
                <a:sym typeface="Calibri"/>
              </a:rPr>
              <a:t> de un </a:t>
            </a:r>
            <a:r>
              <a:rPr lang="en-US" sz="1800" dirty="0" err="1">
                <a:solidFill>
                  <a:schemeClr val="dk1"/>
                </a:solidFill>
                <a:latin typeface="+mj-lt"/>
                <a:ea typeface="Calibri"/>
                <a:cs typeface="Calibri"/>
                <a:sym typeface="Calibri"/>
              </a:rPr>
              <a:t>profesional</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atención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médica</a:t>
            </a:r>
            <a:r>
              <a:rPr lang="en-US" sz="1800" dirty="0">
                <a:solidFill>
                  <a:schemeClr val="dk1"/>
                </a:solidFill>
                <a:latin typeface="+mj-lt"/>
                <a:ea typeface="Calibri"/>
                <a:cs typeface="Calibri"/>
                <a:sym typeface="Calibri"/>
              </a:rPr>
              <a:t> o bajo </a:t>
            </a:r>
            <a:r>
              <a:rPr lang="en-US" sz="1800" dirty="0" err="1">
                <a:solidFill>
                  <a:schemeClr val="dk1"/>
                </a:solidFill>
                <a:latin typeface="+mj-lt"/>
                <a:ea typeface="Calibri"/>
                <a:cs typeface="Calibri"/>
                <a:sym typeface="Calibri"/>
              </a:rPr>
              <a:t>su</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supervisión</a:t>
            </a:r>
            <a:r>
              <a:rPr lang="en-US" sz="1800" dirty="0">
                <a:solidFill>
                  <a:schemeClr val="dk1"/>
                </a:solidFill>
                <a:latin typeface="+mj-lt"/>
                <a:ea typeface="Calibri"/>
                <a:cs typeface="Calibri"/>
                <a:sym typeface="Calibri"/>
              </a:rPr>
              <a: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mj-lt"/>
                <a:ea typeface="Calibri"/>
                <a:cs typeface="Calibri"/>
                <a:sym typeface="Calibri"/>
              </a:rPr>
              <a:t>Todas</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opciones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anteriores</a:t>
            </a:r>
            <a:r>
              <a:rPr lang="en-US" sz="1800" dirty="0">
                <a:solidFill>
                  <a:schemeClr val="dk1"/>
                </a:solidFill>
                <a:latin typeface="+mj-lt"/>
                <a:ea typeface="Calibri"/>
                <a:cs typeface="Calibri"/>
                <a:sym typeface="Calibri"/>
              </a:rPr>
              <a:t>.</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12: </a:t>
            </a:r>
            <a:r>
              <a:rPr lang="en-US" sz="1800" dirty="0">
                <a:solidFill>
                  <a:schemeClr val="dk1"/>
                </a:solidFill>
                <a:latin typeface="+mj-lt"/>
                <a:ea typeface="Calibri"/>
                <a:cs typeface="Calibri"/>
                <a:sym typeface="Calibri"/>
              </a:rPr>
              <a:t>Entre las </a:t>
            </a:r>
            <a:r>
              <a:rPr lang="en-US" sz="1800" dirty="0" err="1">
                <a:solidFill>
                  <a:schemeClr val="dk1"/>
                </a:solidFill>
                <a:latin typeface="+mj-lt"/>
                <a:ea typeface="Calibri"/>
                <a:cs typeface="Calibri"/>
                <a:sym typeface="Calibri"/>
              </a:rPr>
              <a:t>tres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opciones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siguientes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cuál</a:t>
            </a:r>
            <a:r>
              <a:rPr lang="en-US" sz="1800" dirty="0">
                <a:solidFill>
                  <a:schemeClr val="dk1"/>
                </a:solidFill>
                <a:latin typeface="+mj-lt"/>
                <a:ea typeface="Calibri"/>
                <a:cs typeface="Calibri"/>
                <a:sym typeface="Calibri"/>
              </a:rPr>
              <a:t> es un </a:t>
            </a:r>
            <a:r>
              <a:rPr lang="en-US" sz="1800" dirty="0" err="1">
                <a:solidFill>
                  <a:schemeClr val="dk1"/>
                </a:solidFill>
                <a:latin typeface="+mj-lt"/>
                <a:ea typeface="Calibri"/>
                <a:cs typeface="Calibri"/>
                <a:sym typeface="Calibri"/>
              </a:rPr>
              <a:t>capacitador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calificado</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educar</a:t>
            </a:r>
            <a:r>
              <a:rPr lang="en-US" sz="1800" dirty="0">
                <a:solidFill>
                  <a:schemeClr val="dk1"/>
                </a:solidFill>
                <a:latin typeface="+mj-lt"/>
                <a:ea typeface="Calibri"/>
                <a:cs typeface="Calibri"/>
                <a:sym typeface="Calibri"/>
              </a:rPr>
              <a:t> a los </a:t>
            </a:r>
            <a:r>
              <a:rPr lang="en-US" sz="1800" dirty="0" err="1">
                <a:solidFill>
                  <a:schemeClr val="dk1"/>
                </a:solidFill>
                <a:latin typeface="+mj-lt"/>
                <a:ea typeface="Calibri"/>
                <a:cs typeface="Calibri"/>
                <a:sym typeface="Calibri"/>
              </a:rPr>
              <a:t>empleados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acerca</a:t>
            </a:r>
            <a:r>
              <a:rPr lang="en-US" sz="1800" dirty="0">
                <a:solidFill>
                  <a:schemeClr val="dk1"/>
                </a:solidFill>
                <a:latin typeface="+mj-lt"/>
                <a:ea typeface="Calibri"/>
                <a:cs typeface="Calibri"/>
                <a:sym typeface="Calibri"/>
              </a:rPr>
              <a:t> de los </a:t>
            </a:r>
            <a:r>
              <a:rPr lang="en-US" sz="1800" dirty="0" err="1">
                <a:solidFill>
                  <a:schemeClr val="dk1"/>
                </a:solidFill>
                <a:latin typeface="+mj-lt"/>
                <a:ea typeface="Calibri"/>
                <a:cs typeface="Calibri"/>
                <a:sym typeface="Calibri"/>
              </a:rPr>
              <a:t>patógenos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transportados</a:t>
            </a:r>
            <a:r>
              <a:rPr lang="en-US" sz="1800" dirty="0">
                <a:solidFill>
                  <a:schemeClr val="dk1"/>
                </a:solidFill>
                <a:latin typeface="+mj-lt"/>
                <a:ea typeface="Calibri"/>
                <a:cs typeface="Calibri"/>
                <a:sym typeface="Calibri"/>
              </a:rPr>
              <a:t> por la </a:t>
            </a:r>
            <a:r>
              <a:rPr lang="en-US" sz="1800" dirty="0" err="1">
                <a:solidFill>
                  <a:schemeClr val="dk1"/>
                </a:solidFill>
                <a:latin typeface="+mj-lt"/>
                <a:ea typeface="Calibri"/>
                <a:cs typeface="Calibri"/>
                <a:sym typeface="Calibri"/>
              </a:rPr>
              <a:t>sangre</a:t>
            </a:r>
            <a:r>
              <a:rPr lang="en-US" sz="1800" dirty="0">
                <a:solidFill>
                  <a:schemeClr val="dk1"/>
                </a:solidFill>
                <a:latin typeface="+mj-lt"/>
                <a:ea typeface="Calibri"/>
                <a:cs typeface="Calibri"/>
                <a:sym typeface="Calibri"/>
              </a:rPr>
              <a:t>?</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Una </a:t>
            </a:r>
            <a:r>
              <a:rPr lang="en-US" sz="1800" dirty="0" err="1">
                <a:solidFill>
                  <a:schemeClr val="dk1"/>
                </a:solidFill>
                <a:latin typeface="+mj-lt"/>
                <a:ea typeface="Calibri"/>
                <a:cs typeface="Calibri"/>
                <a:sym typeface="Calibri"/>
              </a:rPr>
              <a:t>enfermera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matriculada</a:t>
            </a:r>
            <a:r>
              <a:rPr lang="en-US" sz="1800" dirty="0">
                <a:solidFill>
                  <a:schemeClr val="dk1"/>
                </a:solidFill>
                <a:latin typeface="+mj-lt"/>
                <a:ea typeface="Calibri"/>
                <a:cs typeface="Calibri"/>
                <a:sym typeface="Calibri"/>
              </a:rPr>
              <a:t> con </a:t>
            </a:r>
            <a:r>
              <a:rPr lang="en-US" sz="1800" dirty="0" err="1">
                <a:solidFill>
                  <a:schemeClr val="dk1"/>
                </a:solidFill>
                <a:latin typeface="+mj-lt"/>
                <a:ea typeface="Calibri"/>
                <a:cs typeface="Calibri"/>
                <a:sym typeface="Calibri"/>
              </a:rPr>
              <a:t>experiencia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laboral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relacionada</a:t>
            </a:r>
            <a:r>
              <a:rPr lang="en-US" sz="1800" dirty="0">
                <a:solidFill>
                  <a:schemeClr val="dk1"/>
                </a:solidFill>
                <a:latin typeface="+mj-lt"/>
                <a:ea typeface="Calibri"/>
                <a:cs typeface="Calibri"/>
                <a:sym typeface="Calibri"/>
              </a:rPr>
              <a:t> con los </a:t>
            </a:r>
            <a:r>
              <a:rPr lang="en-US" sz="1800" dirty="0" err="1">
                <a:solidFill>
                  <a:schemeClr val="dk1"/>
                </a:solidFill>
                <a:latin typeface="+mj-lt"/>
                <a:ea typeface="Calibri"/>
                <a:cs typeface="Calibri"/>
                <a:sym typeface="Calibri"/>
              </a:rPr>
              <a:t>patógenos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transportados</a:t>
            </a:r>
            <a:r>
              <a:rPr lang="en-US" sz="1800" dirty="0">
                <a:solidFill>
                  <a:schemeClr val="dk1"/>
                </a:solidFill>
                <a:latin typeface="+mj-lt"/>
                <a:ea typeface="Calibri"/>
                <a:cs typeface="Calibri"/>
                <a:sym typeface="Calibri"/>
              </a:rPr>
              <a:t> por la </a:t>
            </a:r>
            <a:r>
              <a:rPr lang="en-US" sz="1800" dirty="0" err="1">
                <a:solidFill>
                  <a:schemeClr val="dk1"/>
                </a:solidFill>
                <a:latin typeface="+mj-lt"/>
                <a:ea typeface="Calibri"/>
                <a:cs typeface="Calibri"/>
                <a:sym typeface="Calibri"/>
              </a:rPr>
              <a:t>sangre</a:t>
            </a: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El </a:t>
            </a:r>
            <a:r>
              <a:rPr lang="en-US" sz="1800" dirty="0" err="1">
                <a:solidFill>
                  <a:schemeClr val="dk1"/>
                </a:solidFill>
                <a:latin typeface="+mj-lt"/>
                <a:ea typeface="Calibri"/>
                <a:cs typeface="Calibri"/>
                <a:sym typeface="Calibri"/>
              </a:rPr>
              <a:t>presidente</a:t>
            </a:r>
            <a:r>
              <a:rPr lang="en-US" sz="1800" dirty="0">
                <a:solidFill>
                  <a:schemeClr val="dk1"/>
                </a:solidFill>
                <a:latin typeface="+mj-lt"/>
                <a:ea typeface="Calibri"/>
                <a:cs typeface="Calibri"/>
                <a:sym typeface="Calibri"/>
              </a:rPr>
              <a:t> de la </a:t>
            </a:r>
            <a:r>
              <a:rPr lang="en-US" sz="1800" dirty="0" err="1">
                <a:solidFill>
                  <a:schemeClr val="dk1"/>
                </a:solidFill>
                <a:latin typeface="+mj-lt"/>
                <a:ea typeface="Calibri"/>
                <a:cs typeface="Calibri"/>
                <a:sym typeface="Calibri"/>
              </a:rPr>
              <a:t>empresa</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Un </a:t>
            </a:r>
            <a:r>
              <a:rPr lang="en-US" sz="1800" dirty="0" err="1">
                <a:solidFill>
                  <a:schemeClr val="dk1"/>
                </a:solidFill>
                <a:latin typeface="+mj-lt"/>
                <a:ea typeface="Calibri"/>
                <a:cs typeface="Calibri"/>
                <a:sym typeface="Calibri"/>
              </a:rPr>
              <a:t>empleado</a:t>
            </a:r>
            <a:r>
              <a:rPr lang="en-US" sz="1800" dirty="0">
                <a:solidFill>
                  <a:schemeClr val="dk1"/>
                </a:solidFill>
                <a:latin typeface="+mj-lt"/>
                <a:ea typeface="Calibri"/>
                <a:cs typeface="Calibri"/>
                <a:sym typeface="Calibri"/>
              </a:rPr>
              <a:t> que </a:t>
            </a:r>
            <a:r>
              <a:rPr lang="en-US" sz="1800" dirty="0" err="1">
                <a:solidFill>
                  <a:schemeClr val="dk1"/>
                </a:solidFill>
                <a:latin typeface="+mj-lt"/>
                <a:ea typeface="Calibri"/>
                <a:cs typeface="Calibri"/>
                <a:sym typeface="Calibri"/>
              </a:rPr>
              <a:t>haya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tomado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previamente</a:t>
            </a:r>
            <a:r>
              <a:rPr lang="en-US" sz="1800" dirty="0">
                <a:solidFill>
                  <a:schemeClr val="dk1"/>
                </a:solidFill>
                <a:latin typeface="+mj-lt"/>
                <a:ea typeface="Calibri"/>
                <a:cs typeface="Calibri"/>
                <a:sym typeface="Calibri"/>
              </a:rPr>
              <a:t> un </a:t>
            </a:r>
            <a:r>
              <a:rPr lang="en-US" sz="1800" dirty="0" err="1">
                <a:solidFill>
                  <a:schemeClr val="dk1"/>
                </a:solidFill>
                <a:latin typeface="+mj-lt"/>
                <a:ea typeface="Calibri"/>
                <a:cs typeface="Calibri"/>
                <a:sym typeface="Calibri"/>
              </a:rPr>
              <a:t>curso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acerca</a:t>
            </a:r>
            <a:r>
              <a:rPr lang="en-US" sz="1800" dirty="0">
                <a:solidFill>
                  <a:schemeClr val="dk1"/>
                </a:solidFill>
                <a:latin typeface="+mj-lt"/>
                <a:ea typeface="Calibri"/>
                <a:cs typeface="Calibri"/>
                <a:sym typeface="Calibri"/>
              </a:rPr>
              <a:t> de los </a:t>
            </a:r>
            <a:r>
              <a:rPr lang="en-US" sz="1800" dirty="0" err="1">
                <a:solidFill>
                  <a:schemeClr val="dk1"/>
                </a:solidFill>
                <a:latin typeface="+mj-lt"/>
                <a:ea typeface="Calibri"/>
                <a:cs typeface="Calibri"/>
                <a:sym typeface="Calibri"/>
              </a:rPr>
              <a:t>patógenos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transportados</a:t>
            </a:r>
            <a:r>
              <a:rPr lang="en-US" sz="1800" dirty="0">
                <a:solidFill>
                  <a:schemeClr val="dk1"/>
                </a:solidFill>
                <a:latin typeface="+mj-lt"/>
                <a:ea typeface="Calibri"/>
                <a:cs typeface="Calibri"/>
                <a:sym typeface="Calibri"/>
              </a:rPr>
              <a:t> por la </a:t>
            </a:r>
            <a:r>
              <a:rPr lang="en-US" sz="1800" dirty="0" err="1">
                <a:solidFill>
                  <a:schemeClr val="dk1"/>
                </a:solidFill>
                <a:latin typeface="+mj-lt"/>
                <a:ea typeface="Calibri"/>
                <a:cs typeface="Calibri"/>
                <a:sym typeface="Calibri"/>
              </a:rPr>
              <a:t>sangre</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382E4FF1-464C-9247-8631-5FCEB523FE0E}"/>
              </a:ext>
            </a:extLst>
          </p:cNvPr>
          <p:cNvSpPr txBox="1"/>
          <p:nvPr/>
        </p:nvSpPr>
        <p:spPr>
          <a:xfrm>
            <a:off x="184245" y="5916108"/>
            <a:ext cx="6205182"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Patógenos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transmitidos</a:t>
            </a:r>
            <a:r>
              <a:rPr lang="en-US" sz="2800" b="1" dirty="0">
                <a:solidFill>
                  <a:schemeClr val="lt1"/>
                </a:solidFill>
                <a:latin typeface="Verdana"/>
                <a:ea typeface="Verdana"/>
                <a:cs typeface="Verdana"/>
                <a:sym typeface="Verdana"/>
              </a:rPr>
              <a:t> por la </a:t>
            </a:r>
            <a:r>
              <a:rPr lang="en-US" sz="2800" b="1" dirty="0" err="1">
                <a:solidFill>
                  <a:schemeClr val="lt1"/>
                </a:solidFill>
                <a:latin typeface="Verdana"/>
                <a:ea typeface="Verdana"/>
                <a:cs typeface="Verdana"/>
                <a:sym typeface="Verdana"/>
              </a:rPr>
              <a:t>sangre</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Cuestionario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4931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600" u="sng" dirty="0">
                <a:solidFill>
                  <a:schemeClr val="dk1"/>
                </a:solidFill>
                <a:ea typeface="Calibri"/>
                <a:cs typeface="Calibri"/>
                <a:sym typeface="Calibri"/>
              </a:rPr>
              <a:t>PATÓGENOS TRANSMITIDOS POR LA SANGRE: CUESTIONARIO</a:t>
            </a:r>
            <a:endParaRPr sz="3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13: </a:t>
            </a:r>
            <a:r>
              <a:rPr lang="en-US" sz="1800" dirty="0">
                <a:solidFill>
                  <a:schemeClr val="dk1"/>
                </a:solidFill>
                <a:latin typeface="+mj-lt"/>
                <a:ea typeface="Calibri"/>
                <a:cs typeface="Calibri"/>
                <a:sym typeface="Calibri"/>
              </a:rPr>
              <a:t>A Un </a:t>
            </a:r>
            <a:r>
              <a:rPr lang="en-US" sz="1800" dirty="0" err="1">
                <a:solidFill>
                  <a:schemeClr val="dk1"/>
                </a:solidFill>
                <a:latin typeface="+mj-lt"/>
                <a:ea typeface="Calibri"/>
                <a:cs typeface="Calibri"/>
                <a:sym typeface="Calibri"/>
              </a:rPr>
              <a:t>programa</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capacitación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puede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constar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completamente</a:t>
            </a:r>
            <a:r>
              <a:rPr lang="en-US" sz="1800" dirty="0">
                <a:solidFill>
                  <a:schemeClr val="dk1"/>
                </a:solidFill>
                <a:latin typeface="+mj-lt"/>
                <a:ea typeface="Calibri"/>
                <a:cs typeface="Calibri"/>
                <a:sym typeface="Calibri"/>
              </a:rPr>
              <a:t> de una </a:t>
            </a:r>
            <a:r>
              <a:rPr lang="en-US" sz="1800" dirty="0" err="1">
                <a:solidFill>
                  <a:schemeClr val="dk1"/>
                </a:solidFill>
                <a:latin typeface="+mj-lt"/>
                <a:ea typeface="Calibri"/>
                <a:cs typeface="Calibri"/>
                <a:sym typeface="Calibri"/>
              </a:rPr>
              <a:t>serie</a:t>
            </a:r>
            <a:r>
              <a:rPr lang="en-US" sz="1800" dirty="0">
                <a:solidFill>
                  <a:schemeClr val="dk1"/>
                </a:solidFill>
                <a:latin typeface="+mj-lt"/>
                <a:ea typeface="Calibri"/>
                <a:cs typeface="Calibri"/>
                <a:sym typeface="Calibri"/>
              </a:rPr>
              <a:t> de videos </a:t>
            </a:r>
            <a:r>
              <a:rPr lang="en-US" sz="1800" dirty="0" err="1">
                <a:solidFill>
                  <a:schemeClr val="dk1"/>
                </a:solidFill>
                <a:latin typeface="+mj-lt"/>
                <a:ea typeface="Calibri"/>
                <a:cs typeface="Calibri"/>
                <a:sym typeface="Calibri"/>
              </a:rPr>
              <a:t>acerca</a:t>
            </a:r>
            <a:r>
              <a:rPr lang="en-US" sz="1800" dirty="0">
                <a:solidFill>
                  <a:schemeClr val="dk1"/>
                </a:solidFill>
                <a:latin typeface="+mj-lt"/>
                <a:ea typeface="Calibri"/>
                <a:cs typeface="Calibri"/>
                <a:sym typeface="Calibri"/>
              </a:rPr>
              <a:t> de los </a:t>
            </a:r>
            <a:r>
              <a:rPr lang="en-US" sz="1800" dirty="0" err="1">
                <a:solidFill>
                  <a:schemeClr val="dk1"/>
                </a:solidFill>
                <a:latin typeface="+mj-lt"/>
                <a:ea typeface="Calibri"/>
                <a:cs typeface="Calibri"/>
                <a:sym typeface="Calibri"/>
              </a:rPr>
              <a:t>patógenos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transportados</a:t>
            </a:r>
            <a:r>
              <a:rPr lang="en-US" sz="1800" dirty="0">
                <a:solidFill>
                  <a:schemeClr val="dk1"/>
                </a:solidFill>
                <a:latin typeface="+mj-lt"/>
                <a:ea typeface="Calibri"/>
                <a:cs typeface="Calibri"/>
                <a:sym typeface="Calibri"/>
              </a:rPr>
              <a:t> por la </a:t>
            </a:r>
            <a:r>
              <a:rPr lang="en-US" sz="1800" dirty="0" err="1">
                <a:solidFill>
                  <a:schemeClr val="dk1"/>
                </a:solidFill>
                <a:latin typeface="+mj-lt"/>
                <a:ea typeface="Calibri"/>
                <a:cs typeface="Calibri"/>
                <a:sym typeface="Calibri"/>
              </a:rPr>
              <a:t>sangre</a:t>
            </a:r>
            <a:r>
              <a:rPr lang="en-US" sz="1800" dirty="0">
                <a:solidFill>
                  <a:schemeClr val="dk1"/>
                </a:solidFill>
                <a:latin typeface="+mj-lt"/>
                <a:ea typeface="Calibri"/>
                <a:cs typeface="Calibri"/>
                <a:sym typeface="Calibri"/>
              </a:rPr>
              <a:t>.</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err="1">
                <a:solidFill>
                  <a:schemeClr val="dk1"/>
                </a:solidFill>
                <a:ea typeface="Calibri"/>
                <a:cs typeface="Calibri"/>
                <a:sym typeface="Calibri"/>
              </a:rPr>
              <a:t>Pregunta</a:t>
            </a:r>
            <a:r>
              <a:rPr lang="en-US" sz="1800" b="1" dirty="0">
                <a:solidFill>
                  <a:schemeClr val="dk1"/>
                </a:solidFill>
                <a:latin typeface="+mj-lt"/>
                <a:ea typeface="Calibri"/>
                <a:cs typeface="Calibri"/>
                <a:sym typeface="Calibri"/>
              </a:rPr>
              <a:t> 14: </a:t>
            </a:r>
            <a:r>
              <a:rPr lang="en-US" sz="1800" dirty="0">
                <a:solidFill>
                  <a:schemeClr val="dk1"/>
                </a:solidFill>
                <a:latin typeface="+mj-lt"/>
                <a:ea typeface="Calibri"/>
                <a:cs typeface="Calibri"/>
                <a:sym typeface="Calibri"/>
              </a:rPr>
              <a:t>Si </a:t>
            </a:r>
            <a:r>
              <a:rPr lang="en-US" sz="1800" dirty="0" err="1">
                <a:solidFill>
                  <a:schemeClr val="dk1"/>
                </a:solidFill>
                <a:latin typeface="+mj-lt"/>
                <a:ea typeface="Calibri"/>
                <a:cs typeface="Calibri"/>
                <a:sym typeface="Calibri"/>
              </a:rPr>
              <a:t>ocurre</a:t>
            </a:r>
            <a:r>
              <a:rPr lang="en-US" sz="1800" dirty="0">
                <a:solidFill>
                  <a:schemeClr val="dk1"/>
                </a:solidFill>
                <a:latin typeface="+mj-lt"/>
                <a:ea typeface="Calibri"/>
                <a:cs typeface="Calibri"/>
                <a:sym typeface="Calibri"/>
              </a:rPr>
              <a:t> un </a:t>
            </a:r>
            <a:r>
              <a:rPr lang="en-US" sz="1800" dirty="0" err="1">
                <a:solidFill>
                  <a:schemeClr val="dk1"/>
                </a:solidFill>
                <a:latin typeface="+mj-lt"/>
                <a:ea typeface="Calibri"/>
                <a:cs typeface="Calibri"/>
                <a:sym typeface="Calibri"/>
              </a:rPr>
              <a:t>incidente</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exposición</a:t>
            </a:r>
            <a:r>
              <a:rPr lang="en-US" sz="1800" dirty="0">
                <a:solidFill>
                  <a:schemeClr val="dk1"/>
                </a:solidFill>
                <a:latin typeface="+mj-lt"/>
                <a:ea typeface="Calibri"/>
                <a:cs typeface="Calibri"/>
                <a:sym typeface="Calibri"/>
              </a:rPr>
              <a:t>, debe </a:t>
            </a:r>
            <a:r>
              <a:rPr lang="en-US" sz="1800" dirty="0" err="1">
                <a:solidFill>
                  <a:schemeClr val="dk1"/>
                </a:solidFill>
                <a:latin typeface="+mj-lt"/>
                <a:ea typeface="Calibri"/>
                <a:cs typeface="Calibri"/>
                <a:sym typeface="Calibri"/>
              </a:rPr>
              <a:t>ofrecerle</a:t>
            </a:r>
            <a:r>
              <a:rPr lang="en-US" sz="1800" dirty="0">
                <a:solidFill>
                  <a:schemeClr val="dk1"/>
                </a:solidFill>
                <a:latin typeface="+mj-lt"/>
                <a:ea typeface="Calibri"/>
                <a:cs typeface="Calibri"/>
                <a:sym typeface="Calibri"/>
              </a:rPr>
              <a:t> al </a:t>
            </a:r>
            <a:r>
              <a:rPr lang="en-US" sz="1800" dirty="0" err="1">
                <a:solidFill>
                  <a:schemeClr val="dk1"/>
                </a:solidFill>
                <a:latin typeface="+mj-lt"/>
                <a:ea typeface="Calibri"/>
                <a:cs typeface="Calibri"/>
                <a:sym typeface="Calibri"/>
              </a:rPr>
              <a:t>empleado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expuesto</a:t>
            </a:r>
            <a:r>
              <a:rPr lang="en-US" sz="1800" dirty="0">
                <a:solidFill>
                  <a:schemeClr val="dk1"/>
                </a:solidFill>
                <a:latin typeface="+mj-lt"/>
                <a:ea typeface="Calibri"/>
                <a:cs typeface="Calibri"/>
                <a:sym typeface="Calibri"/>
              </a:rPr>
              <a:t> una </a:t>
            </a:r>
            <a:r>
              <a:rPr lang="en-US" sz="1800" dirty="0" err="1">
                <a:solidFill>
                  <a:schemeClr val="dk1"/>
                </a:solidFill>
                <a:latin typeface="+mj-lt"/>
                <a:ea typeface="Calibri"/>
                <a:cs typeface="Calibri"/>
                <a:sym typeface="Calibri"/>
              </a:rPr>
              <a:t>evaluación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médica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seguimiento</a:t>
            </a:r>
            <a:r>
              <a:rPr lang="en-US" sz="1800" dirty="0">
                <a:solidFill>
                  <a:schemeClr val="dk1"/>
                </a:solidFill>
                <a:latin typeface="+mj-lt"/>
                <a:ea typeface="Calibri"/>
                <a:cs typeface="Calibri"/>
                <a:sym typeface="Calibri"/>
              </a:rPr>
              <a:t> y </a:t>
            </a:r>
            <a:r>
              <a:rPr lang="en-US" sz="1800" dirty="0" err="1">
                <a:solidFill>
                  <a:schemeClr val="dk1"/>
                </a:solidFill>
                <a:latin typeface="+mj-lt"/>
                <a:ea typeface="Calibri"/>
                <a:cs typeface="Calibri"/>
                <a:sym typeface="Calibri"/>
              </a:rPr>
              <a:t>asesoramiento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confidenciales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Cuál</a:t>
            </a:r>
            <a:r>
              <a:rPr lang="en-US" sz="1800" dirty="0">
                <a:solidFill>
                  <a:schemeClr val="dk1"/>
                </a:solidFill>
                <a:latin typeface="+mj-lt"/>
                <a:ea typeface="Calibri"/>
                <a:cs typeface="Calibri"/>
                <a:sym typeface="Calibri"/>
              </a:rPr>
              <a:t> es el </a:t>
            </a:r>
            <a:r>
              <a:rPr lang="en-US" sz="1800" dirty="0" err="1">
                <a:solidFill>
                  <a:schemeClr val="dk1"/>
                </a:solidFill>
                <a:latin typeface="+mj-lt"/>
                <a:ea typeface="Calibri"/>
                <a:cs typeface="Calibri"/>
                <a:sym typeface="Calibri"/>
              </a:rPr>
              <a:t>marco</a:t>
            </a:r>
            <a:r>
              <a:rPr lang="en-US" sz="1800" dirty="0">
                <a:solidFill>
                  <a:schemeClr val="dk1"/>
                </a:solidFill>
                <a:latin typeface="+mj-lt"/>
                <a:ea typeface="Calibri"/>
                <a:cs typeface="Calibri"/>
                <a:sym typeface="Calibri"/>
              </a:rPr>
              <a:t> temporal </a:t>
            </a:r>
            <a:r>
              <a:rPr lang="en-US" sz="1800" dirty="0" err="1">
                <a:solidFill>
                  <a:schemeClr val="dk1"/>
                </a:solidFill>
                <a:latin typeface="+mj-lt"/>
                <a:ea typeface="Calibri"/>
                <a:cs typeface="Calibri"/>
                <a:sym typeface="Calibri"/>
              </a:rPr>
              <a:t>adecuado</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comenzar</a:t>
            </a:r>
            <a:r>
              <a:rPr lang="en-US" sz="1800" dirty="0">
                <a:solidFill>
                  <a:schemeClr val="dk1"/>
                </a:solidFill>
                <a:latin typeface="+mj-lt"/>
                <a:ea typeface="Calibri"/>
                <a:cs typeface="Calibri"/>
                <a:sym typeface="Calibri"/>
              </a:rPr>
              <a:t>?</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Lo </a:t>
            </a:r>
            <a:r>
              <a:rPr lang="en-US" sz="1800" dirty="0" err="1">
                <a:solidFill>
                  <a:schemeClr val="dk1"/>
                </a:solidFill>
                <a:latin typeface="+mj-lt"/>
                <a:ea typeface="Calibri"/>
                <a:cs typeface="Calibri"/>
                <a:sym typeface="Calibri"/>
              </a:rPr>
              <a:t>más</a:t>
            </a:r>
            <a:r>
              <a:rPr lang="en-US" sz="1800" dirty="0">
                <a:solidFill>
                  <a:schemeClr val="dk1"/>
                </a:solidFill>
                <a:latin typeface="+mj-lt"/>
                <a:ea typeface="Calibri"/>
                <a:cs typeface="Calibri"/>
                <a:sym typeface="Calibri"/>
              </a:rPr>
              <a:t> pronto possible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24 horas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12 horas</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73672" y="5916108"/>
            <a:ext cx="5673629" cy="945605"/>
          </a:xfrm>
          <a:prstGeom prst="rect">
            <a:avLst/>
          </a:prstGeom>
        </p:spPr>
      </p:pic>
      <p:sp>
        <p:nvSpPr>
          <p:cNvPr id="10" name="Google Shape;102;p2">
            <a:extLst>
              <a:ext uri="{FF2B5EF4-FFF2-40B4-BE49-F238E27FC236}">
                <a16:creationId xmlns:a16="http://schemas.microsoft.com/office/drawing/2014/main" id="{A32B1049-4202-7E42-BEC1-AD2B4F97344E}"/>
              </a:ext>
            </a:extLst>
          </p:cNvPr>
          <p:cNvSpPr txBox="1"/>
          <p:nvPr/>
        </p:nvSpPr>
        <p:spPr>
          <a:xfrm>
            <a:off x="184245" y="5916108"/>
            <a:ext cx="6205182"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Patógenos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transmitidos</a:t>
            </a:r>
            <a:r>
              <a:rPr lang="en-US" sz="2800" b="1" dirty="0">
                <a:solidFill>
                  <a:schemeClr val="lt1"/>
                </a:solidFill>
                <a:latin typeface="Verdana"/>
                <a:ea typeface="Verdana"/>
                <a:cs typeface="Verdana"/>
                <a:sym typeface="Verdana"/>
              </a:rPr>
              <a:t> por la </a:t>
            </a:r>
            <a:r>
              <a:rPr lang="en-US" sz="2800" b="1" dirty="0" err="1">
                <a:solidFill>
                  <a:schemeClr val="lt1"/>
                </a:solidFill>
                <a:latin typeface="Verdana"/>
                <a:ea typeface="Verdana"/>
                <a:cs typeface="Verdana"/>
                <a:sym typeface="Verdana"/>
              </a:rPr>
              <a:t>sangre</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Cuestionario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186138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2800" u="sng" dirty="0">
                <a:solidFill>
                  <a:schemeClr val="dk1"/>
                </a:solidFill>
                <a:latin typeface="+mj-lt"/>
                <a:ea typeface="Calibri"/>
                <a:cs typeface="Calibri"/>
                <a:sym typeface="Calibri"/>
              </a:rPr>
              <a:t>PATÓGENOS TRANSMITIDOS POR LA SANGRE:</a:t>
            </a:r>
          </a:p>
          <a:p>
            <a:pPr lvl="0" algn="ctr">
              <a:buSzPts val="1100"/>
            </a:pPr>
            <a:r>
              <a:rPr lang="en-US" sz="2800" u="sng" dirty="0">
                <a:solidFill>
                  <a:schemeClr val="dk1"/>
                </a:solidFill>
                <a:latin typeface="+mj-lt"/>
                <a:ea typeface="Calibri"/>
                <a:cs typeface="Calibri"/>
                <a:sym typeface="Calibri"/>
              </a:rPr>
              <a:t>RESPUESTAS DEL CUESTIONARIO</a:t>
            </a:r>
            <a:endParaRPr sz="28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mj-lt"/>
              <a:ea typeface="Calibri"/>
              <a:cs typeface="Calibri"/>
              <a:sym typeface="Calibri"/>
            </a:endParaRPr>
          </a:p>
        </p:txBody>
      </p:sp>
      <p:sp>
        <p:nvSpPr>
          <p:cNvPr id="679" name="Google Shape;679;gafa52f6668_0_0"/>
          <p:cNvSpPr txBox="1"/>
          <p:nvPr/>
        </p:nvSpPr>
        <p:spPr>
          <a:xfrm>
            <a:off x="370550" y="1027142"/>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027142"/>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mj-lt"/>
                <a:ea typeface="Calibri"/>
                <a:cs typeface="Calibri"/>
                <a:sym typeface="Calibri"/>
              </a:rPr>
              <a:t>9)  A</a:t>
            </a:r>
            <a:endParaRPr sz="1800" dirty="0">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B</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11) D</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12) A</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13) B</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14) A </a:t>
            </a:r>
          </a:p>
        </p:txBody>
      </p:sp>
      <p:pic>
        <p:nvPicPr>
          <p:cNvPr id="10" name="Picture 9">
            <a:extLst>
              <a:ext uri="{FF2B5EF4-FFF2-40B4-BE49-F238E27FC236}">
                <a16:creationId xmlns:a16="http://schemas.microsoft.com/office/drawing/2014/main" id="{FE7209C8-6CC6-4591-A322-47CC6BA20DC5}"/>
              </a:ext>
            </a:extLst>
          </p:cNvPr>
          <p:cNvPicPr>
            <a:picLocks noChangeAspect="1"/>
          </p:cNvPicPr>
          <p:nvPr/>
        </p:nvPicPr>
        <p:blipFill>
          <a:blip r:embed="rId3"/>
          <a:stretch>
            <a:fillRect/>
          </a:stretch>
        </p:blipFill>
        <p:spPr>
          <a:xfrm>
            <a:off x="6573672" y="5916107"/>
            <a:ext cx="5673629" cy="945605"/>
          </a:xfrm>
          <a:prstGeom prst="rect">
            <a:avLst/>
          </a:prstGeom>
        </p:spPr>
      </p:pic>
      <p:sp>
        <p:nvSpPr>
          <p:cNvPr id="8" name="Google Shape;102;p2">
            <a:extLst>
              <a:ext uri="{FF2B5EF4-FFF2-40B4-BE49-F238E27FC236}">
                <a16:creationId xmlns:a16="http://schemas.microsoft.com/office/drawing/2014/main" id="{155C01FA-0563-4ACE-B44B-5E4BA57D0D03}"/>
              </a:ext>
            </a:extLst>
          </p:cNvPr>
          <p:cNvSpPr txBox="1"/>
          <p:nvPr/>
        </p:nvSpPr>
        <p:spPr>
          <a:xfrm>
            <a:off x="184245" y="5916107"/>
            <a:ext cx="6205182"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Hoja de </a:t>
            </a:r>
            <a:r>
              <a:rPr lang="en-US" sz="2800" b="1" dirty="0" err="1">
                <a:solidFill>
                  <a:schemeClr val="lt1"/>
                </a:solidFill>
                <a:latin typeface="Verdana"/>
                <a:ea typeface="Verdana"/>
                <a:cs typeface="Verdana"/>
                <a:sym typeface="Verdana"/>
              </a:rPr>
              <a:t>respuestas</a:t>
            </a:r>
            <a:r>
              <a:rPr lang="en-US" sz="2800" b="1" dirty="0">
                <a:solidFill>
                  <a:schemeClr val="lt1"/>
                </a:solidFill>
                <a:latin typeface="Verdana"/>
                <a:ea typeface="Verdana"/>
                <a:cs typeface="Verdana"/>
                <a:sym typeface="Verdana"/>
              </a:rPr>
              <a:t> del </a:t>
            </a:r>
            <a:r>
              <a:rPr lang="en-US" sz="2800" b="1" dirty="0" err="1">
                <a:solidFill>
                  <a:schemeClr val="lt1"/>
                </a:solidFill>
                <a:latin typeface="Verdana"/>
                <a:ea typeface="Verdana"/>
                <a:cs typeface="Verdana"/>
                <a:sym typeface="Verdana"/>
              </a:rPr>
              <a:t>cuestionario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gaabb6530bf_0_8"/>
          <p:cNvSpPr txBox="1"/>
          <p:nvPr/>
        </p:nvSpPr>
        <p:spPr>
          <a:xfrm>
            <a:off x="5600700" y="-16625"/>
            <a:ext cx="6349999" cy="4313793"/>
          </a:xfrm>
          <a:prstGeom prst="rect">
            <a:avLst/>
          </a:prstGeom>
          <a:noFill/>
          <a:ln>
            <a:noFill/>
          </a:ln>
        </p:spPr>
        <p:txBody>
          <a:bodyPr spcFirstLastPara="1" wrap="square" lIns="91425" tIns="45700" rIns="91425" bIns="45700" anchor="t" anchorCtr="0">
            <a:noAutofit/>
          </a:bodyPr>
          <a:lstStyle/>
          <a:p>
            <a:pPr lvl="0" algn="ctr">
              <a:buSzPts val="1100"/>
            </a:pPr>
            <a:r>
              <a:rPr lang="en-US" sz="2000" u="sng" dirty="0">
                <a:solidFill>
                  <a:schemeClr val="dk1"/>
                </a:solidFill>
                <a:latin typeface="+mj-lt"/>
                <a:ea typeface="Calibri"/>
                <a:cs typeface="Calibri"/>
                <a:sym typeface="Calibri"/>
              </a:rPr>
              <a:t>PASOS SIGUIENTES</a:t>
            </a:r>
            <a:br>
              <a:rPr lang="en-US" sz="700" dirty="0">
                <a:solidFill>
                  <a:schemeClr val="dk1"/>
                </a:solidFill>
                <a:latin typeface="+mj-lt"/>
                <a:ea typeface="Calibri"/>
                <a:cs typeface="Calibri"/>
                <a:sym typeface="Calibri"/>
              </a:rPr>
            </a:br>
            <a:endParaRPr lang="en-US" sz="700" dirty="0">
              <a:solidFill>
                <a:schemeClr val="dk1"/>
              </a:solidFill>
              <a:latin typeface="+mj-lt"/>
              <a:ea typeface="Calibri"/>
              <a:cs typeface="Calibri"/>
              <a:sym typeface="Calibri"/>
            </a:endParaRPr>
          </a:p>
          <a:p>
            <a:pPr lvl="0" algn="ctr">
              <a:buSzPts val="1100"/>
            </a:pPr>
            <a:endParaRPr lang="en-US" sz="1000" dirty="0">
              <a:solidFill>
                <a:schemeClr val="dk1"/>
              </a:solidFill>
              <a:latin typeface="+mj-lt"/>
              <a:ea typeface="Calibri"/>
              <a:cs typeface="Calibri"/>
              <a:sym typeface="Calibri"/>
            </a:endParaRPr>
          </a:p>
          <a:p>
            <a:pPr lvl="0">
              <a:buSzPts val="1100"/>
            </a:pPr>
            <a:r>
              <a:rPr lang="en-US" sz="1500" dirty="0">
                <a:solidFill>
                  <a:schemeClr val="dk1"/>
                </a:solidFill>
                <a:latin typeface="+mj-lt"/>
                <a:ea typeface="Calibri"/>
                <a:cs typeface="Calibri"/>
                <a:sym typeface="Calibri"/>
              </a:rPr>
              <a:t>Un </a:t>
            </a:r>
            <a:r>
              <a:rPr lang="en-US" sz="1500" dirty="0" err="1">
                <a:solidFill>
                  <a:schemeClr val="dk1"/>
                </a:solidFill>
                <a:latin typeface="+mj-lt"/>
                <a:ea typeface="Calibri"/>
                <a:cs typeface="Calibri"/>
                <a:sym typeface="Calibri"/>
              </a:rPr>
              <a:t>recurso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excelente</a:t>
            </a:r>
            <a:r>
              <a:rPr lang="en-US" sz="1500" dirty="0">
                <a:solidFill>
                  <a:schemeClr val="dk1"/>
                </a:solidFill>
                <a:latin typeface="+mj-lt"/>
                <a:ea typeface="Calibri"/>
                <a:cs typeface="Calibri"/>
                <a:sym typeface="Calibri"/>
              </a:rPr>
              <a:t> que </a:t>
            </a:r>
            <a:r>
              <a:rPr lang="en-US" sz="1500" dirty="0" err="1">
                <a:solidFill>
                  <a:schemeClr val="dk1"/>
                </a:solidFill>
                <a:latin typeface="+mj-lt"/>
                <a:ea typeface="Calibri"/>
                <a:cs typeface="Calibri"/>
                <a:sym typeface="Calibri"/>
              </a:rPr>
              <a:t>puede</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utilizar</a:t>
            </a:r>
            <a:r>
              <a:rPr lang="en-US" sz="1500" dirty="0">
                <a:solidFill>
                  <a:schemeClr val="dk1"/>
                </a:solidFill>
                <a:latin typeface="+mj-lt"/>
                <a:ea typeface="Calibri"/>
                <a:cs typeface="Calibri"/>
                <a:sym typeface="Calibri"/>
              </a:rPr>
              <a:t> es el </a:t>
            </a:r>
            <a:r>
              <a:rPr lang="en-US" sz="1500" dirty="0" err="1">
                <a:solidFill>
                  <a:schemeClr val="dk1"/>
                </a:solidFill>
                <a:latin typeface="+mj-lt"/>
                <a:ea typeface="Calibri"/>
                <a:cs typeface="Calibri"/>
                <a:sym typeface="Calibri"/>
              </a:rPr>
              <a:t>Índice</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temático</a:t>
            </a:r>
            <a:r>
              <a:rPr lang="en-US" sz="1500" dirty="0">
                <a:solidFill>
                  <a:schemeClr val="dk1"/>
                </a:solidFill>
                <a:latin typeface="+mj-lt"/>
                <a:ea typeface="Calibri"/>
                <a:cs typeface="Calibri"/>
                <a:sym typeface="Calibri"/>
              </a:rPr>
              <a:t> de la A a la Z del sitio web de Oregon OSHA. </a:t>
            </a:r>
            <a:r>
              <a:rPr lang="en-US" sz="1500" dirty="0" err="1">
                <a:solidFill>
                  <a:schemeClr val="dk1"/>
                </a:solidFill>
                <a:latin typeface="+mj-lt"/>
                <a:ea typeface="Calibri"/>
                <a:cs typeface="Calibri"/>
                <a:sym typeface="Calibri"/>
              </a:rPr>
              <a:t>Posee</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listas</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publicaciones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pertinentes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materiales</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capacitación</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reglas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interpretaciones</a:t>
            </a:r>
            <a:r>
              <a:rPr lang="en-US" sz="1500" dirty="0">
                <a:solidFill>
                  <a:schemeClr val="dk1"/>
                </a:solidFill>
                <a:latin typeface="+mj-lt"/>
                <a:ea typeface="Calibri"/>
                <a:cs typeface="Calibri"/>
                <a:sym typeface="Calibri"/>
              </a:rPr>
              <a:t>, videos y </a:t>
            </a:r>
            <a:r>
              <a:rPr lang="en-US" sz="1500" dirty="0" err="1">
                <a:solidFill>
                  <a:schemeClr val="dk1"/>
                </a:solidFill>
                <a:latin typeface="+mj-lt"/>
                <a:ea typeface="Calibri"/>
                <a:cs typeface="Calibri"/>
                <a:sym typeface="Calibri"/>
              </a:rPr>
              <a:t>otros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materiales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varios</a:t>
            </a:r>
            <a:r>
              <a:rPr lang="en-US" sz="1500" dirty="0">
                <a:solidFill>
                  <a:schemeClr val="dk1"/>
                </a:solidFill>
                <a:latin typeface="+mj-lt"/>
                <a:ea typeface="Calibri"/>
                <a:cs typeface="Calibri"/>
                <a:sym typeface="Calibri"/>
              </a:rPr>
              <a:t>.</a:t>
            </a:r>
            <a:endParaRPr lang="en-US" sz="1000" dirty="0">
              <a:solidFill>
                <a:schemeClr val="dk1"/>
              </a:solidFill>
              <a:latin typeface="+mj-lt"/>
              <a:ea typeface="Calibri"/>
              <a:cs typeface="Calibri"/>
              <a:sym typeface="Calibri"/>
            </a:endParaRPr>
          </a:p>
          <a:p>
            <a:pPr lvl="0">
              <a:buSzPts val="1100"/>
            </a:pPr>
            <a:endParaRPr lang="en-US" sz="1000" dirty="0">
              <a:solidFill>
                <a:schemeClr val="dk1"/>
              </a:solidFill>
              <a:latin typeface="+mj-lt"/>
              <a:ea typeface="Calibri"/>
              <a:cs typeface="Calibri"/>
              <a:sym typeface="Calibri"/>
            </a:endParaRPr>
          </a:p>
          <a:p>
            <a:pPr lvl="0">
              <a:buSzPts val="1100"/>
            </a:pPr>
            <a:r>
              <a:rPr lang="en-US" sz="1500" dirty="0">
                <a:solidFill>
                  <a:schemeClr val="dk1"/>
                </a:solidFill>
                <a:latin typeface="+mj-lt"/>
                <a:ea typeface="Calibri"/>
                <a:cs typeface="Calibri"/>
                <a:sym typeface="Calibri"/>
              </a:rPr>
              <a:t>Si </a:t>
            </a:r>
            <a:r>
              <a:rPr lang="en-US" sz="1500" dirty="0" err="1">
                <a:solidFill>
                  <a:schemeClr val="dk1"/>
                </a:solidFill>
                <a:latin typeface="+mj-lt"/>
                <a:ea typeface="Calibri"/>
                <a:cs typeface="Calibri"/>
                <a:sym typeface="Calibri"/>
              </a:rPr>
              <a:t>desea</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obtener</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orientación</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en</a:t>
            </a:r>
            <a:r>
              <a:rPr lang="en-US" sz="1500" dirty="0">
                <a:solidFill>
                  <a:schemeClr val="dk1"/>
                </a:solidFill>
                <a:latin typeface="+mj-lt"/>
                <a:ea typeface="Calibri"/>
                <a:cs typeface="Calibri"/>
                <a:sym typeface="Calibri"/>
              </a:rPr>
              <a:t> el </a:t>
            </a:r>
            <a:r>
              <a:rPr lang="en-US" sz="1500" dirty="0" err="1">
                <a:solidFill>
                  <a:schemeClr val="dk1"/>
                </a:solidFill>
                <a:latin typeface="+mj-lt"/>
                <a:ea typeface="Calibri"/>
                <a:cs typeface="Calibri"/>
                <a:sym typeface="Calibri"/>
              </a:rPr>
              <a:t>desarrollo</a:t>
            </a:r>
            <a:r>
              <a:rPr lang="en-US" sz="1500" dirty="0">
                <a:solidFill>
                  <a:schemeClr val="dk1"/>
                </a:solidFill>
                <a:latin typeface="+mj-lt"/>
                <a:ea typeface="Calibri"/>
                <a:cs typeface="Calibri"/>
                <a:sym typeface="Calibri"/>
              </a:rPr>
              <a:t> de un </a:t>
            </a:r>
            <a:r>
              <a:rPr lang="en-US" sz="1500" dirty="0" err="1">
                <a:solidFill>
                  <a:schemeClr val="dk1"/>
                </a:solidFill>
                <a:latin typeface="+mj-lt"/>
                <a:ea typeface="Calibri"/>
                <a:cs typeface="Calibri"/>
                <a:sym typeface="Calibri"/>
              </a:rPr>
              <a:t>entorno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laboral</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más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seguro</a:t>
            </a:r>
            <a:r>
              <a:rPr lang="en-US" sz="1500" dirty="0">
                <a:solidFill>
                  <a:schemeClr val="dk1"/>
                </a:solidFill>
                <a:latin typeface="+mj-lt"/>
                <a:ea typeface="Calibri"/>
                <a:cs typeface="Calibri"/>
                <a:sym typeface="Calibri"/>
              </a:rPr>
              <a:t>, es </a:t>
            </a:r>
            <a:r>
              <a:rPr lang="en-US" sz="1500" dirty="0" err="1">
                <a:solidFill>
                  <a:schemeClr val="dk1"/>
                </a:solidFill>
                <a:latin typeface="+mj-lt"/>
                <a:ea typeface="Calibri"/>
                <a:cs typeface="Calibri"/>
                <a:sym typeface="Calibri"/>
              </a:rPr>
              <a:t>posible</a:t>
            </a:r>
            <a:r>
              <a:rPr lang="en-US" sz="1500" dirty="0">
                <a:solidFill>
                  <a:schemeClr val="dk1"/>
                </a:solidFill>
                <a:latin typeface="+mj-lt"/>
                <a:ea typeface="Calibri"/>
                <a:cs typeface="Calibri"/>
                <a:sym typeface="Calibri"/>
              </a:rPr>
              <a:t> que </a:t>
            </a:r>
            <a:r>
              <a:rPr lang="en-US" sz="1500" dirty="0" err="1">
                <a:solidFill>
                  <a:schemeClr val="dk1"/>
                </a:solidFill>
                <a:latin typeface="+mj-lt"/>
                <a:ea typeface="Calibri"/>
                <a:cs typeface="Calibri"/>
                <a:sym typeface="Calibri"/>
              </a:rPr>
              <a:t>considere</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utilizar</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nuestro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servicio</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asesoría</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gratuito</a:t>
            </a:r>
            <a:r>
              <a:rPr lang="en-US" sz="1500" dirty="0">
                <a:solidFill>
                  <a:schemeClr val="dk1"/>
                </a:solidFill>
                <a:latin typeface="+mj-lt"/>
                <a:ea typeface="Calibri"/>
                <a:cs typeface="Calibri"/>
                <a:sym typeface="Calibri"/>
              </a:rPr>
              <a:t> y </a:t>
            </a:r>
            <a:r>
              <a:rPr lang="en-US" sz="1500" dirty="0" err="1">
                <a:solidFill>
                  <a:schemeClr val="dk1"/>
                </a:solidFill>
                <a:latin typeface="+mj-lt"/>
                <a:ea typeface="Calibri"/>
                <a:cs typeface="Calibri"/>
                <a:sym typeface="Calibri"/>
              </a:rPr>
              <a:t>confidencial</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Nuestros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asesores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en</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seguridad</a:t>
            </a:r>
            <a:r>
              <a:rPr lang="en-US" sz="1500" dirty="0">
                <a:solidFill>
                  <a:schemeClr val="dk1"/>
                </a:solidFill>
                <a:latin typeface="+mj-lt"/>
                <a:ea typeface="Calibri"/>
                <a:cs typeface="Calibri"/>
                <a:sym typeface="Calibri"/>
              </a:rPr>
              <a:t> del </a:t>
            </a:r>
            <a:r>
              <a:rPr lang="en-US" sz="1500" dirty="0" err="1">
                <a:solidFill>
                  <a:schemeClr val="dk1"/>
                </a:solidFill>
                <a:latin typeface="+mj-lt"/>
                <a:ea typeface="Calibri"/>
                <a:cs typeface="Calibri"/>
                <a:sym typeface="Calibri"/>
              </a:rPr>
              <a:t>lugar</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trabajo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higiene</a:t>
            </a:r>
            <a:r>
              <a:rPr lang="en-US" sz="1500" dirty="0">
                <a:solidFill>
                  <a:schemeClr val="dk1"/>
                </a:solidFill>
                <a:latin typeface="+mj-lt"/>
                <a:ea typeface="Calibri"/>
                <a:cs typeface="Calibri"/>
                <a:sym typeface="Calibri"/>
              </a:rPr>
              <a:t> industrial y </a:t>
            </a:r>
            <a:r>
              <a:rPr lang="en-US" sz="1500" dirty="0" err="1">
                <a:solidFill>
                  <a:schemeClr val="dk1"/>
                </a:solidFill>
                <a:latin typeface="+mj-lt"/>
                <a:ea typeface="Calibri"/>
                <a:cs typeface="Calibri"/>
                <a:sym typeface="Calibri"/>
              </a:rPr>
              <a:t>ergonomía</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pueden</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ayudarle</a:t>
            </a:r>
            <a:r>
              <a:rPr lang="en-US" sz="1500" dirty="0">
                <a:solidFill>
                  <a:schemeClr val="dk1"/>
                </a:solidFill>
                <a:latin typeface="+mj-lt"/>
                <a:ea typeface="Calibri"/>
                <a:cs typeface="Calibri"/>
                <a:sym typeface="Calibri"/>
              </a:rPr>
              <a:t> a </a:t>
            </a:r>
            <a:r>
              <a:rPr lang="en-US" sz="1500" dirty="0" err="1">
                <a:solidFill>
                  <a:schemeClr val="dk1"/>
                </a:solidFill>
                <a:latin typeface="+mj-lt"/>
                <a:ea typeface="Calibri"/>
                <a:cs typeface="Calibri"/>
                <a:sym typeface="Calibri"/>
              </a:rPr>
              <a:t>reducir</a:t>
            </a:r>
            <a:r>
              <a:rPr lang="en-US" sz="1500" dirty="0">
                <a:solidFill>
                  <a:schemeClr val="dk1"/>
                </a:solidFill>
                <a:latin typeface="+mj-lt"/>
                <a:ea typeface="Calibri"/>
                <a:cs typeface="Calibri"/>
                <a:sym typeface="Calibri"/>
              </a:rPr>
              <a:t> la </a:t>
            </a:r>
            <a:r>
              <a:rPr lang="en-US" sz="1500" dirty="0" err="1">
                <a:solidFill>
                  <a:schemeClr val="dk1"/>
                </a:solidFill>
                <a:latin typeface="+mj-lt"/>
                <a:ea typeface="Calibri"/>
                <a:cs typeface="Calibri"/>
                <a:sym typeface="Calibri"/>
              </a:rPr>
              <a:t>cantidad</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accidentes</a:t>
            </a:r>
            <a:r>
              <a:rPr lang="en-US" sz="1500" dirty="0">
                <a:solidFill>
                  <a:schemeClr val="dk1"/>
                </a:solidFill>
                <a:latin typeface="+mj-lt"/>
                <a:ea typeface="Calibri"/>
                <a:cs typeface="Calibri"/>
                <a:sym typeface="Calibri"/>
              </a:rPr>
              <a:t> y los </a:t>
            </a:r>
            <a:r>
              <a:rPr lang="en-US" sz="1500" dirty="0" err="1">
                <a:solidFill>
                  <a:schemeClr val="dk1"/>
                </a:solidFill>
                <a:latin typeface="+mj-lt"/>
                <a:ea typeface="Calibri"/>
                <a:cs typeface="Calibri"/>
                <a:sym typeface="Calibri"/>
              </a:rPr>
              <a:t>costos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relacionados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además</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ayudarle</a:t>
            </a:r>
            <a:r>
              <a:rPr lang="en-US" sz="1500" dirty="0">
                <a:solidFill>
                  <a:schemeClr val="dk1"/>
                </a:solidFill>
                <a:latin typeface="+mj-lt"/>
                <a:ea typeface="Calibri"/>
                <a:cs typeface="Calibri"/>
                <a:sym typeface="Calibri"/>
              </a:rPr>
              <a:t> a </a:t>
            </a:r>
            <a:r>
              <a:rPr lang="en-US" sz="1500" dirty="0" err="1">
                <a:solidFill>
                  <a:schemeClr val="dk1"/>
                </a:solidFill>
                <a:latin typeface="+mj-lt"/>
                <a:ea typeface="Calibri"/>
                <a:cs typeface="Calibri"/>
                <a:sym typeface="Calibri"/>
              </a:rPr>
              <a:t>desarrollar</a:t>
            </a:r>
            <a:r>
              <a:rPr lang="en-US" sz="1500" dirty="0">
                <a:solidFill>
                  <a:schemeClr val="dk1"/>
                </a:solidFill>
                <a:latin typeface="+mj-lt"/>
                <a:ea typeface="Calibri"/>
                <a:cs typeface="Calibri"/>
                <a:sym typeface="Calibri"/>
              </a:rPr>
              <a:t> un </a:t>
            </a:r>
            <a:r>
              <a:rPr lang="en-US" sz="1500" dirty="0" err="1">
                <a:solidFill>
                  <a:schemeClr val="dk1"/>
                </a:solidFill>
                <a:latin typeface="+mj-lt"/>
                <a:ea typeface="Calibri"/>
                <a:cs typeface="Calibri"/>
                <a:sym typeface="Calibri"/>
              </a:rPr>
              <a:t>programa</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exhaustivo</a:t>
            </a:r>
            <a:r>
              <a:rPr lang="en-US" sz="1500" dirty="0">
                <a:solidFill>
                  <a:schemeClr val="dk1"/>
                </a:solidFill>
                <a:latin typeface="+mj-lt"/>
                <a:ea typeface="Calibri"/>
                <a:cs typeface="Calibri"/>
                <a:sym typeface="Calibri"/>
              </a:rPr>
              <a:t> para </a:t>
            </a:r>
            <a:r>
              <a:rPr lang="en-US" sz="1500" dirty="0" err="1">
                <a:solidFill>
                  <a:schemeClr val="dk1"/>
                </a:solidFill>
                <a:latin typeface="+mj-lt"/>
                <a:ea typeface="Calibri"/>
                <a:cs typeface="Calibri"/>
                <a:sym typeface="Calibri"/>
              </a:rPr>
              <a:t>gestionar</a:t>
            </a:r>
            <a:r>
              <a:rPr lang="en-US" sz="1500" dirty="0">
                <a:solidFill>
                  <a:schemeClr val="dk1"/>
                </a:solidFill>
                <a:latin typeface="+mj-lt"/>
                <a:ea typeface="Calibri"/>
                <a:cs typeface="Calibri"/>
                <a:sym typeface="Calibri"/>
              </a:rPr>
              <a:t> la </a:t>
            </a:r>
            <a:r>
              <a:rPr lang="en-US" sz="1500" dirty="0" err="1">
                <a:solidFill>
                  <a:schemeClr val="dk1"/>
                </a:solidFill>
                <a:latin typeface="+mj-lt"/>
                <a:ea typeface="Calibri"/>
                <a:cs typeface="Calibri"/>
                <a:sym typeface="Calibri"/>
              </a:rPr>
              <a:t>salud</a:t>
            </a:r>
            <a:r>
              <a:rPr lang="en-US" sz="1500" dirty="0">
                <a:solidFill>
                  <a:schemeClr val="dk1"/>
                </a:solidFill>
                <a:latin typeface="+mj-lt"/>
                <a:ea typeface="Calibri"/>
                <a:cs typeface="Calibri"/>
                <a:sym typeface="Calibri"/>
              </a:rPr>
              <a:t> y la </a:t>
            </a:r>
            <a:r>
              <a:rPr lang="en-US" sz="1500" dirty="0" err="1">
                <a:solidFill>
                  <a:schemeClr val="dk1"/>
                </a:solidFill>
                <a:latin typeface="+mj-lt"/>
                <a:ea typeface="Calibri"/>
                <a:cs typeface="Calibri"/>
                <a:sym typeface="Calibri"/>
              </a:rPr>
              <a:t>seguridad</a:t>
            </a:r>
            <a:r>
              <a:rPr lang="en-US" sz="1500" dirty="0">
                <a:solidFill>
                  <a:schemeClr val="dk1"/>
                </a:solidFill>
                <a:latin typeface="+mj-lt"/>
                <a:ea typeface="Calibri"/>
                <a:cs typeface="Calibri"/>
                <a:sym typeface="Calibri"/>
              </a:rPr>
              <a:t>. Para </a:t>
            </a:r>
            <a:r>
              <a:rPr lang="en-US" sz="1500" dirty="0" err="1">
                <a:solidFill>
                  <a:schemeClr val="dk1"/>
                </a:solidFill>
                <a:latin typeface="+mj-lt"/>
                <a:ea typeface="Calibri"/>
                <a:cs typeface="Calibri"/>
                <a:sym typeface="Calibri"/>
              </a:rPr>
              <a:t>obtener</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más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información</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visite</a:t>
            </a:r>
            <a:r>
              <a:rPr lang="en-US" sz="1500" dirty="0">
                <a:solidFill>
                  <a:schemeClr val="dk1"/>
                </a:solidFill>
                <a:latin typeface="+mj-lt"/>
                <a:ea typeface="Calibri"/>
                <a:cs typeface="Calibri"/>
                <a:sym typeface="Calibri"/>
              </a:rPr>
              <a:t> la </a:t>
            </a:r>
            <a:r>
              <a:rPr lang="en-US" sz="1500" dirty="0" err="1">
                <a:solidFill>
                  <a:schemeClr val="dk1"/>
                </a:solidFill>
                <a:latin typeface="+mj-lt"/>
                <a:ea typeface="Calibri"/>
                <a:cs typeface="Calibri"/>
                <a:sym typeface="Calibri"/>
              </a:rPr>
              <a:t>página</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asesoramiento</a:t>
            </a:r>
            <a:r>
              <a:rPr lang="en-US" sz="1500" dirty="0">
                <a:solidFill>
                  <a:schemeClr val="dk1"/>
                </a:solidFill>
                <a:latin typeface="+mj-lt"/>
                <a:ea typeface="Calibri"/>
                <a:cs typeface="Calibri"/>
                <a:sym typeface="Calibri"/>
              </a:rPr>
              <a:t>.</a:t>
            </a:r>
            <a:endParaRPr sz="15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91" name="Google Shape;691;gaabb6530bf_0_8">
            <a:hlinkClick r:id="rId3"/>
          </p:cNvPr>
          <p:cNvSpPr/>
          <p:nvPr/>
        </p:nvSpPr>
        <p:spPr>
          <a:xfrm>
            <a:off x="5708175" y="4297168"/>
            <a:ext cx="5996700" cy="335851"/>
          </a:xfrm>
          <a:prstGeom prst="rect">
            <a:avLst/>
          </a:prstGeom>
          <a:solidFill>
            <a:srgbClr val="6B162A">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err="1">
                <a:solidFill>
                  <a:srgbClr val="FFFFFF"/>
                </a:solidFill>
              </a:rPr>
              <a:t>Presentar</a:t>
            </a:r>
            <a:r>
              <a:rPr lang="en-US" sz="2000" dirty="0">
                <a:solidFill>
                  <a:srgbClr val="FFFFFF"/>
                </a:solidFill>
              </a:rPr>
              <a:t> una </a:t>
            </a:r>
            <a:r>
              <a:rPr lang="en-US" sz="2000" dirty="0" err="1">
                <a:solidFill>
                  <a:srgbClr val="FFFFFF"/>
                </a:solidFill>
              </a:rPr>
              <a:t>queja</a:t>
            </a:r>
            <a:endParaRPr sz="2000" dirty="0">
              <a:solidFill>
                <a:srgbClr val="FFFFFF"/>
              </a:solidFill>
            </a:endParaRPr>
          </a:p>
        </p:txBody>
      </p:sp>
      <p:sp>
        <p:nvSpPr>
          <p:cNvPr id="692" name="Google Shape;692;gaabb6530bf_0_8">
            <a:hlinkClick r:id="rId4"/>
          </p:cNvPr>
          <p:cNvSpPr/>
          <p:nvPr/>
        </p:nvSpPr>
        <p:spPr>
          <a:xfrm>
            <a:off x="5708175" y="4680800"/>
            <a:ext cx="5996700" cy="335851"/>
          </a:xfrm>
          <a:prstGeom prst="rect">
            <a:avLst/>
          </a:prstGeom>
          <a:solidFill>
            <a:srgbClr val="6B162A">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err="1">
                <a:solidFill>
                  <a:srgbClr val="FFFFFF"/>
                </a:solidFill>
              </a:rPr>
              <a:t>Índice</a:t>
            </a:r>
            <a:r>
              <a:rPr lang="en-US" sz="2000" dirty="0">
                <a:solidFill>
                  <a:srgbClr val="FFFFFF"/>
                </a:solidFill>
              </a:rPr>
              <a:t> de </a:t>
            </a:r>
            <a:r>
              <a:rPr lang="en-US" sz="2000" dirty="0" err="1">
                <a:solidFill>
                  <a:srgbClr val="FFFFFF"/>
                </a:solidFill>
              </a:rPr>
              <a:t>temas</a:t>
            </a:r>
            <a:r>
              <a:rPr lang="en-US" sz="2000" dirty="0">
                <a:solidFill>
                  <a:srgbClr val="FFFFFF"/>
                </a:solidFill>
              </a:rPr>
              <a:t> de la A a la Z</a:t>
            </a:r>
            <a:endParaRPr sz="2000" dirty="0">
              <a:solidFill>
                <a:srgbClr val="FFFFFF"/>
              </a:solidFill>
            </a:endParaRPr>
          </a:p>
        </p:txBody>
      </p:sp>
      <p:sp>
        <p:nvSpPr>
          <p:cNvPr id="693" name="Google Shape;693;gaabb6530bf_0_8">
            <a:hlinkClick r:id="rId5"/>
          </p:cNvPr>
          <p:cNvSpPr/>
          <p:nvPr/>
        </p:nvSpPr>
        <p:spPr>
          <a:xfrm>
            <a:off x="5708175" y="5064432"/>
            <a:ext cx="5996700" cy="335850"/>
          </a:xfrm>
          <a:prstGeom prst="rect">
            <a:avLst/>
          </a:prstGeom>
          <a:solidFill>
            <a:srgbClr val="6B162A">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err="1">
                <a:solidFill>
                  <a:srgbClr val="FFFFFF"/>
                </a:solidFill>
              </a:rPr>
              <a:t>Servicio</a:t>
            </a:r>
            <a:r>
              <a:rPr lang="en-US" sz="2000" dirty="0">
                <a:solidFill>
                  <a:srgbClr val="FFFFFF"/>
                </a:solidFill>
              </a:rPr>
              <a:t> de </a:t>
            </a:r>
            <a:r>
              <a:rPr lang="en-US" sz="2000" dirty="0" err="1">
                <a:solidFill>
                  <a:srgbClr val="FFFFFF"/>
                </a:solidFill>
              </a:rPr>
              <a:t>Asesoramiento</a:t>
            </a:r>
            <a:endParaRPr sz="2000" dirty="0">
              <a:solidFill>
                <a:srgbClr val="FFFFFF"/>
              </a:solidFill>
            </a:endParaRPr>
          </a:p>
        </p:txBody>
      </p:sp>
      <p:sp>
        <p:nvSpPr>
          <p:cNvPr id="694" name="Google Shape;694;gaabb6530bf_0_8">
            <a:hlinkClick r:id="rId6"/>
          </p:cNvPr>
          <p:cNvSpPr/>
          <p:nvPr/>
        </p:nvSpPr>
        <p:spPr>
          <a:xfrm>
            <a:off x="5708175" y="5448063"/>
            <a:ext cx="5996700" cy="335849"/>
          </a:xfrm>
          <a:prstGeom prst="rect">
            <a:avLst/>
          </a:prstGeom>
          <a:solidFill>
            <a:srgbClr val="6B162A">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err="1">
                <a:solidFill>
                  <a:srgbClr val="FFFFFF"/>
                </a:solidFill>
              </a:rPr>
              <a:t>Recursos</a:t>
            </a:r>
            <a:r>
              <a:rPr lang="en-US" sz="2000" dirty="0">
                <a:solidFill>
                  <a:srgbClr val="FFFFFF"/>
                </a:solidFill>
              </a:rPr>
              <a:t> de </a:t>
            </a:r>
            <a:r>
              <a:rPr lang="en-US" sz="2000" dirty="0" err="1">
                <a:solidFill>
                  <a:srgbClr val="FFFFFF"/>
                </a:solidFill>
              </a:rPr>
              <a:t>patógenos</a:t>
            </a:r>
            <a:r>
              <a:rPr lang="en-US" sz="2000" dirty="0">
                <a:solidFill>
                  <a:srgbClr val="FFFFFF"/>
                </a:solidFill>
              </a:rPr>
              <a:t> </a:t>
            </a:r>
            <a:r>
              <a:rPr lang="en-US" sz="2000" dirty="0" err="1">
                <a:solidFill>
                  <a:srgbClr val="FFFFFF"/>
                </a:solidFill>
              </a:rPr>
              <a:t>transmitidos</a:t>
            </a:r>
            <a:r>
              <a:rPr lang="en-US" sz="2000" dirty="0">
                <a:solidFill>
                  <a:srgbClr val="FFFFFF"/>
                </a:solidFill>
              </a:rPr>
              <a:t> por la </a:t>
            </a:r>
            <a:r>
              <a:rPr lang="en-US" sz="2000" dirty="0" err="1">
                <a:solidFill>
                  <a:srgbClr val="FFFFFF"/>
                </a:solidFill>
              </a:rPr>
              <a:t>sangre</a:t>
            </a:r>
            <a:endParaRPr sz="2000" dirty="0">
              <a:solidFill>
                <a:srgbClr val="FFFFFF"/>
              </a:solidFill>
            </a:endParaRPr>
          </a:p>
        </p:txBody>
      </p:sp>
      <p:pic>
        <p:nvPicPr>
          <p:cNvPr id="14" name="Picture 13">
            <a:extLst>
              <a:ext uri="{FF2B5EF4-FFF2-40B4-BE49-F238E27FC236}">
                <a16:creationId xmlns:a16="http://schemas.microsoft.com/office/drawing/2014/main" id="{021A34C9-410C-472F-8DA0-20E39EB2F79B}"/>
              </a:ext>
            </a:extLst>
          </p:cNvPr>
          <p:cNvPicPr>
            <a:picLocks noChangeAspect="1"/>
          </p:cNvPicPr>
          <p:nvPr/>
        </p:nvPicPr>
        <p:blipFill>
          <a:blip r:embed="rId7"/>
          <a:stretch>
            <a:fillRect/>
          </a:stretch>
        </p:blipFill>
        <p:spPr>
          <a:xfrm>
            <a:off x="6573672" y="5920658"/>
            <a:ext cx="5673629" cy="945605"/>
          </a:xfrm>
          <a:prstGeom prst="rect">
            <a:avLst/>
          </a:prstGeom>
        </p:spPr>
      </p:pic>
      <p:sp>
        <p:nvSpPr>
          <p:cNvPr id="12" name="Google Shape;102;p2">
            <a:extLst>
              <a:ext uri="{FF2B5EF4-FFF2-40B4-BE49-F238E27FC236}">
                <a16:creationId xmlns:a16="http://schemas.microsoft.com/office/drawing/2014/main" id="{0A7182CB-5A26-402F-B1D7-D4A602472343}"/>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Enlaces de </a:t>
            </a:r>
            <a:r>
              <a:rPr lang="en-US" sz="2800" b="1" dirty="0" err="1">
                <a:solidFill>
                  <a:schemeClr val="lt1"/>
                </a:solidFill>
                <a:latin typeface="Verdana"/>
                <a:ea typeface="Verdana"/>
                <a:cs typeface="Verdana"/>
                <a:sym typeface="Verdana"/>
              </a:rPr>
              <a:t>recursos</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C23C3B10-2321-44F8-B555-12823D30F1B2}"/>
              </a:ext>
            </a:extLst>
          </p:cNvPr>
          <p:cNvPicPr>
            <a:picLocks noChangeAspect="1"/>
          </p:cNvPicPr>
          <p:nvPr/>
        </p:nvPicPr>
        <p:blipFill>
          <a:blip r:embed="rId8"/>
          <a:stretch>
            <a:fillRect/>
          </a:stretch>
        </p:blipFill>
        <p:spPr>
          <a:xfrm>
            <a:off x="0" y="8263"/>
            <a:ext cx="5445674" cy="5849611"/>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p:cNvSpPr/>
          <p:nvPr/>
        </p:nvSpPr>
        <p:spPr>
          <a:xfrm>
            <a:off x="0" y="5889718"/>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pic>
        <p:nvPicPr>
          <p:cNvPr id="8" name="Picture 7">
            <a:extLst>
              <a:ext uri="{FF2B5EF4-FFF2-40B4-BE49-F238E27FC236}">
                <a16:creationId xmlns:a16="http://schemas.microsoft.com/office/drawing/2014/main" id="{69935C15-D99E-47E1-A92E-9A8C09886C93}"/>
              </a:ext>
            </a:extLst>
          </p:cNvPr>
          <p:cNvPicPr>
            <a:picLocks noChangeAspect="1"/>
          </p:cNvPicPr>
          <p:nvPr/>
        </p:nvPicPr>
        <p:blipFill>
          <a:blip r:embed="rId4"/>
          <a:stretch>
            <a:fillRect/>
          </a:stretch>
        </p:blipFill>
        <p:spPr>
          <a:xfrm>
            <a:off x="6573672" y="5938854"/>
            <a:ext cx="5673629" cy="945605"/>
          </a:xfrm>
          <a:prstGeom prst="rect">
            <a:avLst/>
          </a:prstGeom>
        </p:spPr>
      </p:pic>
      <p:sp>
        <p:nvSpPr>
          <p:cNvPr id="6" name="Google Shape;102;p2">
            <a:extLst>
              <a:ext uri="{FF2B5EF4-FFF2-40B4-BE49-F238E27FC236}">
                <a16:creationId xmlns:a16="http://schemas.microsoft.com/office/drawing/2014/main" id="{522540E2-C65F-401B-A9E0-4CBDD2AA18B5}"/>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Enlaces de </a:t>
            </a:r>
            <a:r>
              <a:rPr lang="en-US" sz="2800" b="1" dirty="0" err="1">
                <a:solidFill>
                  <a:schemeClr val="lt1"/>
                </a:solidFill>
                <a:latin typeface="Verdana"/>
                <a:ea typeface="Verdana"/>
                <a:cs typeface="Verdana"/>
                <a:sym typeface="Verdana"/>
              </a:rPr>
              <a:t>recursos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05500" y="332509"/>
            <a:ext cx="6088007" cy="2985392"/>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OCUPACIONES QUE SE ENCUENTRAN EN MAYOR RIESGO</a:t>
            </a:r>
          </a:p>
          <a:p>
            <a:pPr lvl="0" algn="ctr">
              <a:buSzPts val="4800"/>
            </a:pPr>
            <a:endParaRPr sz="2000" b="0" i="0" u="none" strike="noStrike" cap="none" dirty="0">
              <a:solidFill>
                <a:schemeClr val="dk1"/>
              </a:solidFill>
              <a:latin typeface="+mj-lt"/>
              <a:ea typeface="Calibri"/>
              <a:cs typeface="Calibri"/>
              <a:sym typeface="Calibri"/>
            </a:endParaRPr>
          </a:p>
          <a:p>
            <a:r>
              <a:rPr lang="en-US" sz="1600" dirty="0" err="1">
                <a:latin typeface="+mj-lt"/>
              </a:rPr>
              <a:t>Existen</a:t>
            </a:r>
            <a:r>
              <a:rPr lang="en-US" sz="1600" dirty="0">
                <a:latin typeface="+mj-lt"/>
              </a:rPr>
              <a:t> </a:t>
            </a:r>
            <a:r>
              <a:rPr lang="en-US" sz="1600" dirty="0" err="1">
                <a:latin typeface="+mj-lt"/>
              </a:rPr>
              <a:t>varias</a:t>
            </a:r>
            <a:r>
              <a:rPr lang="en-US" sz="1600" dirty="0">
                <a:latin typeface="+mj-lt"/>
              </a:rPr>
              <a:t> </a:t>
            </a:r>
            <a:r>
              <a:rPr lang="en-US" sz="1600" dirty="0" err="1">
                <a:latin typeface="+mj-lt"/>
              </a:rPr>
              <a:t>ocupaciones</a:t>
            </a:r>
            <a:r>
              <a:rPr lang="en-US" sz="1600" dirty="0">
                <a:latin typeface="+mj-lt"/>
              </a:rPr>
              <a:t> que </a:t>
            </a:r>
            <a:r>
              <a:rPr lang="en-US" sz="1600" dirty="0" err="1">
                <a:latin typeface="+mj-lt"/>
              </a:rPr>
              <a:t>ponen</a:t>
            </a:r>
            <a:r>
              <a:rPr lang="en-US" sz="1600" dirty="0">
                <a:latin typeface="+mj-lt"/>
              </a:rPr>
              <a:t> a los </a:t>
            </a:r>
            <a:r>
              <a:rPr lang="en-US" sz="1600" dirty="0" err="1">
                <a:latin typeface="+mj-lt"/>
              </a:rPr>
              <a:t>trabajadores</a:t>
            </a:r>
            <a:r>
              <a:rPr lang="en-US" sz="1600" dirty="0">
                <a:latin typeface="+mj-lt"/>
              </a:rPr>
              <a:t> </a:t>
            </a:r>
            <a:r>
              <a:rPr lang="en-US" sz="1600" dirty="0" err="1">
                <a:latin typeface="+mj-lt"/>
              </a:rPr>
              <a:t>en</a:t>
            </a:r>
            <a:r>
              <a:rPr lang="en-US" sz="1600" dirty="0">
                <a:latin typeface="+mj-lt"/>
              </a:rPr>
              <a:t> </a:t>
            </a:r>
            <a:r>
              <a:rPr lang="en-US" sz="1600" dirty="0" err="1">
                <a:latin typeface="+mj-lt"/>
              </a:rPr>
              <a:t>peligro</a:t>
            </a:r>
            <a:r>
              <a:rPr lang="en-US" sz="1600" dirty="0">
                <a:latin typeface="+mj-lt"/>
              </a:rPr>
              <a:t> de </a:t>
            </a:r>
            <a:r>
              <a:rPr lang="en-US" sz="1600" dirty="0" err="1">
                <a:latin typeface="+mj-lt"/>
              </a:rPr>
              <a:t>contraer</a:t>
            </a:r>
            <a:r>
              <a:rPr lang="en-US" sz="1600" dirty="0">
                <a:latin typeface="+mj-lt"/>
              </a:rPr>
              <a:t>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t>
            </a:r>
          </a:p>
          <a:p>
            <a:endParaRPr lang="en-US" sz="1600" dirty="0">
              <a:latin typeface="+mj-lt"/>
            </a:endParaRPr>
          </a:p>
          <a:p>
            <a:endParaRPr lang="en-US" sz="1600" dirty="0">
              <a:latin typeface="+mj-lt"/>
            </a:endParaRPr>
          </a:p>
          <a:p>
            <a:pPr marL="285750" indent="-285750">
              <a:buFont typeface="Arial" panose="020B0604020202020204" pitchFamily="34" charset="0"/>
              <a:buChar char="•"/>
            </a:pPr>
            <a:r>
              <a:rPr lang="en-US" sz="1600" dirty="0">
                <a:latin typeface="+mj-lt"/>
              </a:rPr>
              <a:t>Hospital </a:t>
            </a:r>
          </a:p>
          <a:p>
            <a:pPr marL="285750" indent="-285750">
              <a:buFont typeface="Arial" panose="020B0604020202020204" pitchFamily="34" charset="0"/>
              <a:buChar char="•"/>
            </a:pPr>
            <a:r>
              <a:rPr lang="en-US" sz="1600" dirty="0">
                <a:latin typeface="+mj-lt"/>
              </a:rPr>
              <a:t>Funeral Home/Assisted Living </a:t>
            </a:r>
          </a:p>
          <a:p>
            <a:pPr marL="285750" indent="-285750">
              <a:buFont typeface="Arial" panose="020B0604020202020204" pitchFamily="34" charset="0"/>
              <a:buChar char="•"/>
            </a:pPr>
            <a:r>
              <a:rPr lang="en-US" sz="1600" dirty="0">
                <a:latin typeface="+mj-lt"/>
              </a:rPr>
              <a:t>First Responders Correctional Officers </a:t>
            </a:r>
          </a:p>
          <a:p>
            <a:pPr marL="285750" indent="-285750">
              <a:buFont typeface="Arial" panose="020B0604020202020204" pitchFamily="34" charset="0"/>
              <a:buChar char="•"/>
            </a:pPr>
            <a:r>
              <a:rPr lang="en-US" sz="1600" dirty="0">
                <a:latin typeface="+mj-lt"/>
              </a:rPr>
              <a:t>Medical (other) </a:t>
            </a: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C9D3B091-E96B-4806-80F5-5FD54C651929}"/>
              </a:ext>
            </a:extLst>
          </p:cNvPr>
          <p:cNvPicPr>
            <a:picLocks noChangeAspect="1"/>
          </p:cNvPicPr>
          <p:nvPr/>
        </p:nvPicPr>
        <p:blipFill>
          <a:blip r:embed="rId4"/>
          <a:stretch>
            <a:fillRect/>
          </a:stretch>
        </p:blipFill>
        <p:spPr>
          <a:xfrm>
            <a:off x="0" y="1"/>
            <a:ext cx="5719156" cy="5939898"/>
          </a:xfrm>
          <a:prstGeom prst="rect">
            <a:avLst/>
          </a:prstGeom>
        </p:spPr>
      </p:pic>
    </p:spTree>
    <p:extLst>
      <p:ext uri="{BB962C8B-B14F-4D97-AF65-F5344CB8AC3E}">
        <p14:creationId xmlns:p14="http://schemas.microsoft.com/office/powerpoint/2010/main" val="2229507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aabb6530bf_0_18"/>
          <p:cNvSpPr txBox="1"/>
          <p:nvPr/>
        </p:nvSpPr>
        <p:spPr>
          <a:xfrm>
            <a:off x="5558950" y="-16625"/>
            <a:ext cx="6589200" cy="5664000"/>
          </a:xfrm>
          <a:prstGeom prst="rect">
            <a:avLst/>
          </a:prstGeom>
          <a:noFill/>
          <a:ln>
            <a:noFill/>
          </a:ln>
        </p:spPr>
        <p:txBody>
          <a:bodyPr spcFirstLastPara="1" wrap="square" lIns="91425" tIns="45700" rIns="91425" bIns="45700" anchor="t" anchorCtr="0">
            <a:noAutofit/>
          </a:bodyPr>
          <a:lstStyle/>
          <a:p>
            <a:pPr lvl="0" algn="ctr">
              <a:buSzPts val="1100"/>
            </a:pPr>
            <a:r>
              <a:rPr lang="en-US" sz="4400" u="sng" dirty="0">
                <a:solidFill>
                  <a:schemeClr val="dk1"/>
                </a:solidFill>
                <a:latin typeface="+mj-lt"/>
                <a:ea typeface="Calibri"/>
                <a:cs typeface="Calibri"/>
                <a:sym typeface="Calibri"/>
              </a:rPr>
              <a:t>CRÉDITOS</a:t>
            </a:r>
            <a:endParaRPr sz="48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Calibri"/>
              <a:ea typeface="Calibri"/>
              <a:cs typeface="Calibri"/>
              <a:sym typeface="Calibri"/>
            </a:endParaRPr>
          </a:p>
          <a:p>
            <a:pPr lvl="0">
              <a:buClr>
                <a:schemeClr val="dk1"/>
              </a:buClr>
              <a:buSzPts val="1100"/>
            </a:pPr>
            <a:r>
              <a:rPr lang="en-US" sz="1600" dirty="0" err="1">
                <a:solidFill>
                  <a:schemeClr val="dk1"/>
                </a:solidFill>
                <a:latin typeface="+mj-lt"/>
                <a:ea typeface="Calibri"/>
                <a:cs typeface="Calibri"/>
                <a:sym typeface="Calibri"/>
              </a:rPr>
              <a:t>Usted</a:t>
            </a:r>
            <a:r>
              <a:rPr lang="en-US" sz="1600" dirty="0">
                <a:solidFill>
                  <a:schemeClr val="dk1"/>
                </a:solidFill>
                <a:latin typeface="+mj-lt"/>
                <a:ea typeface="Calibri"/>
                <a:cs typeface="Calibri"/>
                <a:sym typeface="Calibri"/>
              </a:rPr>
              <a:t> ha </a:t>
            </a:r>
            <a:r>
              <a:rPr lang="en-US" sz="1600" dirty="0" err="1">
                <a:solidFill>
                  <a:schemeClr val="dk1"/>
                </a:solidFill>
                <a:latin typeface="+mj-lt"/>
                <a:ea typeface="Calibri"/>
                <a:cs typeface="Calibri"/>
                <a:sym typeface="Calibri"/>
              </a:rPr>
              <a:t>completado</a:t>
            </a:r>
            <a:r>
              <a:rPr lang="en-US" sz="1600" dirty="0">
                <a:solidFill>
                  <a:schemeClr val="dk1"/>
                </a:solidFill>
                <a:latin typeface="+mj-lt"/>
                <a:ea typeface="Calibri"/>
                <a:cs typeface="Calibri"/>
                <a:sym typeface="Calibri"/>
              </a:rPr>
              <a:t> la </a:t>
            </a:r>
            <a:r>
              <a:rPr lang="en-US" sz="1600" dirty="0" err="1">
                <a:solidFill>
                  <a:schemeClr val="dk1"/>
                </a:solidFill>
                <a:latin typeface="+mj-lt"/>
                <a:ea typeface="Calibri"/>
                <a:cs typeface="Calibri"/>
                <a:sym typeface="Calibri"/>
              </a:rPr>
              <a:t>capacitación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sobre</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Patógenos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transmitidos</a:t>
            </a:r>
            <a:r>
              <a:rPr lang="en-US" sz="1600" dirty="0">
                <a:solidFill>
                  <a:schemeClr val="dk1"/>
                </a:solidFill>
                <a:latin typeface="+mj-lt"/>
                <a:ea typeface="Calibri"/>
                <a:cs typeface="Calibri"/>
                <a:sym typeface="Calibri"/>
              </a:rPr>
              <a:t> por la </a:t>
            </a:r>
            <a:r>
              <a:rPr lang="en-US" sz="1600" dirty="0" err="1">
                <a:solidFill>
                  <a:schemeClr val="dk1"/>
                </a:solidFill>
                <a:latin typeface="+mj-lt"/>
                <a:ea typeface="Calibri"/>
                <a:cs typeface="Calibri"/>
                <a:sym typeface="Calibri"/>
              </a:rPr>
              <a:t>sangre</a:t>
            </a:r>
            <a:endParaRPr lang="en-US" sz="1600" dirty="0">
              <a:solidFill>
                <a:schemeClr val="dk1"/>
              </a:solidFill>
              <a:latin typeface="+mj-lt"/>
              <a:ea typeface="Calibri"/>
              <a:cs typeface="Calibri"/>
              <a:sym typeface="Calibri"/>
            </a:endParaRPr>
          </a:p>
          <a:p>
            <a:pPr lvl="0">
              <a:buClr>
                <a:schemeClr val="dk1"/>
              </a:buClr>
              <a:buSzPts val="1100"/>
            </a:pPr>
            <a:endParaRPr lang="en-US" sz="1600" dirty="0">
              <a:solidFill>
                <a:schemeClr val="dk1"/>
              </a:solidFill>
              <a:latin typeface="+mj-lt"/>
              <a:ea typeface="Calibri"/>
              <a:cs typeface="Calibri"/>
              <a:sym typeface="Calibri"/>
            </a:endParaRPr>
          </a:p>
          <a:p>
            <a:pPr lvl="0">
              <a:buClr>
                <a:schemeClr val="dk1"/>
              </a:buClr>
              <a:buSzPts val="1100"/>
            </a:pPr>
            <a:r>
              <a:rPr lang="en-US" sz="1600" dirty="0">
                <a:solidFill>
                  <a:schemeClr val="dk1"/>
                </a:solidFill>
                <a:latin typeface="+mj-lt"/>
                <a:ea typeface="Calibri"/>
                <a:cs typeface="Calibri"/>
                <a:sym typeface="Calibri"/>
              </a:rPr>
              <a:t>Si ha </a:t>
            </a:r>
            <a:r>
              <a:rPr lang="en-US" sz="1600" dirty="0" err="1">
                <a:solidFill>
                  <a:schemeClr val="dk1"/>
                </a:solidFill>
                <a:latin typeface="+mj-lt"/>
                <a:ea typeface="Calibri"/>
                <a:cs typeface="Calibri"/>
                <a:sym typeface="Calibri"/>
              </a:rPr>
              <a:t>terminado</a:t>
            </a:r>
            <a:r>
              <a:rPr lang="en-US" sz="1600" dirty="0">
                <a:solidFill>
                  <a:schemeClr val="dk1"/>
                </a:solidFill>
                <a:latin typeface="+mj-lt"/>
                <a:ea typeface="Calibri"/>
                <a:cs typeface="Calibri"/>
                <a:sym typeface="Calibri"/>
              </a:rPr>
              <a:t> la </a:t>
            </a:r>
            <a:r>
              <a:rPr lang="en-US" sz="1600" dirty="0" err="1">
                <a:solidFill>
                  <a:schemeClr val="dk1"/>
                </a:solidFill>
                <a:latin typeface="+mj-lt"/>
                <a:ea typeface="Calibri"/>
                <a:cs typeface="Calibri"/>
                <a:sym typeface="Calibri"/>
              </a:rPr>
              <a:t>capacitación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haga</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clic</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en</a:t>
            </a:r>
            <a:r>
              <a:rPr lang="en-US" sz="1600" dirty="0">
                <a:solidFill>
                  <a:schemeClr val="dk1"/>
                </a:solidFill>
                <a:latin typeface="+mj-lt"/>
                <a:ea typeface="Calibri"/>
                <a:cs typeface="Calibri"/>
                <a:sym typeface="Calibri"/>
              </a:rPr>
              <a:t> el </a:t>
            </a:r>
            <a:r>
              <a:rPr lang="en-US" sz="1600" dirty="0" err="1">
                <a:solidFill>
                  <a:schemeClr val="dk1"/>
                </a:solidFill>
                <a:latin typeface="+mj-lt"/>
                <a:ea typeface="Calibri"/>
                <a:cs typeface="Calibri"/>
                <a:sym typeface="Calibri"/>
              </a:rPr>
              <a:t>botón</a:t>
            </a:r>
            <a:r>
              <a:rPr lang="en-US" sz="1600" dirty="0">
                <a:solidFill>
                  <a:schemeClr val="dk1"/>
                </a:solidFill>
                <a:latin typeface="+mj-lt"/>
                <a:ea typeface="Calibri"/>
                <a:cs typeface="Calibri"/>
                <a:sym typeface="Calibri"/>
              </a:rPr>
              <a:t> "He </a:t>
            </a:r>
            <a:r>
              <a:rPr lang="en-US" sz="1600" dirty="0" err="1">
                <a:solidFill>
                  <a:schemeClr val="dk1"/>
                </a:solidFill>
                <a:latin typeface="+mj-lt"/>
                <a:ea typeface="Calibri"/>
                <a:cs typeface="Calibri"/>
                <a:sym typeface="Calibri"/>
              </a:rPr>
              <a:t>Terminado</a:t>
            </a:r>
            <a:r>
              <a:rPr lang="en-US" sz="1600" dirty="0">
                <a:solidFill>
                  <a:schemeClr val="dk1"/>
                </a:solidFill>
                <a:latin typeface="+mj-lt"/>
                <a:ea typeface="Calibri"/>
                <a:cs typeface="Calibri"/>
                <a:sym typeface="Calibri"/>
              </a:rPr>
              <a:t>".</a:t>
            </a:r>
          </a:p>
          <a:p>
            <a:pPr lvl="0">
              <a:buClr>
                <a:schemeClr val="dk1"/>
              </a:buClr>
              <a:buSzPts val="1100"/>
            </a:pPr>
            <a:endParaRPr lang="en-US" sz="1600" dirty="0">
              <a:solidFill>
                <a:schemeClr val="dk1"/>
              </a:solidFill>
              <a:latin typeface="+mj-lt"/>
              <a:ea typeface="Calibri"/>
              <a:cs typeface="Calibri"/>
              <a:sym typeface="Calibri"/>
            </a:endParaRPr>
          </a:p>
          <a:p>
            <a:pPr lvl="0">
              <a:buClr>
                <a:schemeClr val="dk1"/>
              </a:buClr>
              <a:buSzPts val="1100"/>
            </a:pPr>
            <a:r>
              <a:rPr lang="en-US" sz="1600" dirty="0" err="1">
                <a:solidFill>
                  <a:schemeClr val="dk1"/>
                </a:solidFill>
                <a:latin typeface="+mj-lt"/>
                <a:ea typeface="Calibri"/>
                <a:cs typeface="Calibri"/>
                <a:sym typeface="Calibri"/>
              </a:rPr>
              <a:t>Producido</a:t>
            </a:r>
            <a:r>
              <a:rPr lang="en-US" sz="1600" dirty="0">
                <a:solidFill>
                  <a:schemeClr val="dk1"/>
                </a:solidFill>
                <a:latin typeface="+mj-lt"/>
                <a:ea typeface="Calibri"/>
                <a:cs typeface="Calibri"/>
                <a:sym typeface="Calibri"/>
              </a:rPr>
              <a:t> por el </a:t>
            </a:r>
            <a:r>
              <a:rPr lang="en-US" sz="1600" dirty="0" err="1">
                <a:solidFill>
                  <a:schemeClr val="dk1"/>
                </a:solidFill>
                <a:latin typeface="+mj-lt"/>
                <a:ea typeface="Calibri"/>
                <a:cs typeface="Calibri"/>
                <a:sym typeface="Calibri"/>
              </a:rPr>
              <a:t>Equipo</a:t>
            </a:r>
            <a:r>
              <a:rPr lang="en-US" sz="1600" dirty="0">
                <a:solidFill>
                  <a:schemeClr val="dk1"/>
                </a:solidFill>
                <a:latin typeface="+mj-lt"/>
                <a:ea typeface="Calibri"/>
                <a:cs typeface="Calibri"/>
                <a:sym typeface="Calibri"/>
              </a:rPr>
              <a:t> de </a:t>
            </a:r>
            <a:r>
              <a:rPr lang="en-US" sz="1600" dirty="0" err="1">
                <a:solidFill>
                  <a:schemeClr val="dk1"/>
                </a:solidFill>
                <a:latin typeface="+mj-lt"/>
                <a:ea typeface="Calibri"/>
                <a:cs typeface="Calibri"/>
                <a:sym typeface="Calibri"/>
              </a:rPr>
              <a:t>educación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pública</a:t>
            </a:r>
            <a:r>
              <a:rPr lang="en-US" sz="1600" dirty="0">
                <a:solidFill>
                  <a:schemeClr val="dk1"/>
                </a:solidFill>
                <a:latin typeface="+mj-lt"/>
                <a:ea typeface="Calibri"/>
                <a:cs typeface="Calibri"/>
                <a:sym typeface="Calibri"/>
              </a:rPr>
              <a:t> de Oregon OSHA:</a:t>
            </a:r>
          </a:p>
          <a:p>
            <a:pPr lvl="0">
              <a:buClr>
                <a:schemeClr val="dk1"/>
              </a:buClr>
              <a:buSzPts val="1100"/>
            </a:pPr>
            <a:r>
              <a:rPr lang="en-US" sz="1600" dirty="0">
                <a:solidFill>
                  <a:schemeClr val="dk1"/>
                </a:solidFill>
                <a:latin typeface="+mj-lt"/>
                <a:ea typeface="Calibri"/>
                <a:cs typeface="Calibri"/>
                <a:sym typeface="Calibri"/>
              </a:rPr>
              <a:t>Phillip Wade, Jennifer </a:t>
            </a:r>
            <a:r>
              <a:rPr lang="en-US" sz="1600" dirty="0" err="1">
                <a:solidFill>
                  <a:schemeClr val="dk1"/>
                </a:solidFill>
                <a:latin typeface="+mj-lt"/>
                <a:ea typeface="Calibri"/>
                <a:cs typeface="Calibri"/>
                <a:sym typeface="Calibri"/>
              </a:rPr>
              <a:t>Hlad</a:t>
            </a:r>
            <a:r>
              <a:rPr lang="en-US" sz="1600" dirty="0">
                <a:solidFill>
                  <a:schemeClr val="dk1"/>
                </a:solidFill>
                <a:latin typeface="+mj-lt"/>
                <a:ea typeface="Calibri"/>
                <a:cs typeface="Calibri"/>
                <a:sym typeface="Calibri"/>
              </a:rPr>
              <a:t>, Meri Lull, Tim Wade, Angelina Cox, Ricardo Vázquez Rodríguez</a:t>
            </a:r>
          </a:p>
          <a:p>
            <a:pPr lvl="0">
              <a:buClr>
                <a:schemeClr val="dk1"/>
              </a:buClr>
              <a:buSzPts val="1100"/>
            </a:pPr>
            <a:r>
              <a:rPr lang="en-US" sz="1600" dirty="0" err="1">
                <a:solidFill>
                  <a:schemeClr val="dk1"/>
                </a:solidFill>
                <a:latin typeface="+mj-lt"/>
                <a:ea typeface="Calibri"/>
                <a:cs typeface="Calibri"/>
                <a:sym typeface="Calibri"/>
              </a:rPr>
              <a:t>Asistencia</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técnica</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suministrada</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como</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expertos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en</a:t>
            </a:r>
            <a:r>
              <a:rPr lang="en-US" sz="1600" dirty="0">
                <a:solidFill>
                  <a:schemeClr val="dk1"/>
                </a:solidFill>
                <a:latin typeface="+mj-lt"/>
                <a:ea typeface="Calibri"/>
                <a:cs typeface="Calibri"/>
                <a:sym typeface="Calibri"/>
              </a:rPr>
              <a:t> la </a:t>
            </a:r>
            <a:r>
              <a:rPr lang="en-US" sz="1600" dirty="0" err="1">
                <a:solidFill>
                  <a:schemeClr val="dk1"/>
                </a:solidFill>
                <a:latin typeface="+mj-lt"/>
                <a:ea typeface="Calibri"/>
                <a:cs typeface="Calibri"/>
                <a:sym typeface="Calibri"/>
              </a:rPr>
              <a:t>materia</a:t>
            </a:r>
            <a:r>
              <a:rPr lang="en-US" sz="1600" dirty="0">
                <a:solidFill>
                  <a:schemeClr val="dk1"/>
                </a:solidFill>
                <a:latin typeface="+mj-lt"/>
                <a:ea typeface="Calibri"/>
                <a:cs typeface="Calibri"/>
                <a:sym typeface="Calibri"/>
              </a:rPr>
              <a:t>:</a:t>
            </a:r>
          </a:p>
          <a:p>
            <a:pPr lvl="0">
              <a:buClr>
                <a:schemeClr val="dk1"/>
              </a:buClr>
              <a:buSzPts val="1100"/>
            </a:pPr>
            <a:r>
              <a:rPr lang="en-US" sz="1600" dirty="0">
                <a:solidFill>
                  <a:schemeClr val="dk1"/>
                </a:solidFill>
                <a:latin typeface="+mj-lt"/>
                <a:ea typeface="Calibri"/>
                <a:cs typeface="Calibri"/>
                <a:sym typeface="Calibri"/>
              </a:rPr>
              <a:t>Deborah Fell-Carlson, Lisa Rodriguez, Dave McLaughlin, Kathleen Kincade, Trena </a:t>
            </a:r>
            <a:r>
              <a:rPr lang="en-US" sz="1600" dirty="0" err="1">
                <a:solidFill>
                  <a:schemeClr val="dk1"/>
                </a:solidFill>
                <a:latin typeface="+mj-lt"/>
                <a:ea typeface="Calibri"/>
                <a:cs typeface="Calibri"/>
                <a:sym typeface="Calibri"/>
              </a:rPr>
              <a:t>VanDeHey</a:t>
            </a:r>
            <a:r>
              <a:rPr lang="en-US" sz="1600" dirty="0">
                <a:solidFill>
                  <a:schemeClr val="dk1"/>
                </a:solidFill>
                <a:latin typeface="+mj-lt"/>
                <a:ea typeface="Calibri"/>
                <a:cs typeface="Calibri"/>
                <a:sym typeface="Calibri"/>
              </a:rPr>
              <a:t>, Paul Utterback, Leilani Monson, Renee Stapleton, Ken Langley, Chris </a:t>
            </a:r>
            <a:r>
              <a:rPr lang="en-US" sz="1600" dirty="0" err="1">
                <a:solidFill>
                  <a:schemeClr val="dk1"/>
                </a:solidFill>
                <a:latin typeface="+mj-lt"/>
                <a:ea typeface="Calibri"/>
                <a:cs typeface="Calibri"/>
                <a:sym typeface="Calibri"/>
              </a:rPr>
              <a:t>Ottoson</a:t>
            </a:r>
            <a:endParaRPr lang="en-US" sz="1600" dirty="0">
              <a:solidFill>
                <a:schemeClr val="dk1"/>
              </a:solidFill>
              <a:latin typeface="+mj-lt"/>
              <a:ea typeface="Calibri"/>
              <a:cs typeface="Calibri"/>
              <a:sym typeface="Calibri"/>
            </a:endParaRPr>
          </a:p>
          <a:p>
            <a:pPr lvl="0">
              <a:buClr>
                <a:schemeClr val="dk1"/>
              </a:buClr>
              <a:buSzPts val="1100"/>
            </a:pPr>
            <a:r>
              <a:rPr lang="en-US" sz="1600" dirty="0">
                <a:solidFill>
                  <a:schemeClr val="dk1"/>
                </a:solidFill>
                <a:latin typeface="+mj-lt"/>
                <a:ea typeface="Calibri"/>
                <a:cs typeface="Calibri"/>
                <a:sym typeface="Calibri"/>
              </a:rPr>
              <a:t>Un </a:t>
            </a:r>
            <a:r>
              <a:rPr lang="en-US" sz="1600" dirty="0" err="1">
                <a:solidFill>
                  <a:schemeClr val="dk1"/>
                </a:solidFill>
                <a:latin typeface="+mj-lt"/>
                <a:ea typeface="Calibri"/>
                <a:cs typeface="Calibri"/>
                <a:sym typeface="Calibri"/>
              </a:rPr>
              <a:t>agradecimiento</a:t>
            </a:r>
            <a:r>
              <a:rPr lang="en-US" sz="1600" dirty="0">
                <a:solidFill>
                  <a:schemeClr val="dk1"/>
                </a:solidFill>
                <a:latin typeface="+mj-lt"/>
                <a:ea typeface="Calibri"/>
                <a:cs typeface="Calibri"/>
                <a:sym typeface="Calibri"/>
              </a:rPr>
              <a:t> especial para las </a:t>
            </a:r>
            <a:r>
              <a:rPr lang="en-US" sz="1600" dirty="0" err="1">
                <a:solidFill>
                  <a:schemeClr val="dk1"/>
                </a:solidFill>
                <a:latin typeface="+mj-lt"/>
                <a:ea typeface="Calibri"/>
                <a:cs typeface="Calibri"/>
                <a:sym typeface="Calibri"/>
              </a:rPr>
              <a:t>siguientes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organizaciones</a:t>
            </a:r>
            <a:r>
              <a:rPr lang="en-US" sz="1600" dirty="0">
                <a:solidFill>
                  <a:schemeClr val="dk1"/>
                </a:solidFill>
                <a:latin typeface="+mj-lt"/>
                <a:ea typeface="Calibri"/>
                <a:cs typeface="Calibri"/>
                <a:sym typeface="Calibri"/>
              </a:rPr>
              <a:t> que </a:t>
            </a:r>
            <a:r>
              <a:rPr lang="en-US" sz="1600" dirty="0" err="1">
                <a:solidFill>
                  <a:schemeClr val="dk1"/>
                </a:solidFill>
                <a:latin typeface="+mj-lt"/>
                <a:ea typeface="Calibri"/>
                <a:cs typeface="Calibri"/>
                <a:sym typeface="Calibri"/>
              </a:rPr>
              <a:t>brindaron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su</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respaldo</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en</a:t>
            </a:r>
            <a:r>
              <a:rPr lang="en-US" sz="1600" dirty="0">
                <a:solidFill>
                  <a:schemeClr val="dk1"/>
                </a:solidFill>
                <a:latin typeface="+mj-lt"/>
                <a:ea typeface="Calibri"/>
                <a:cs typeface="Calibri"/>
                <a:sym typeface="Calibri"/>
              </a:rPr>
              <a:t> el </a:t>
            </a:r>
            <a:r>
              <a:rPr lang="en-US" sz="1600" dirty="0" err="1">
                <a:solidFill>
                  <a:schemeClr val="dk1"/>
                </a:solidFill>
                <a:latin typeface="+mj-lt"/>
                <a:ea typeface="Calibri"/>
                <a:cs typeface="Calibri"/>
                <a:sym typeface="Calibri"/>
              </a:rPr>
              <a:t>desarrollo</a:t>
            </a:r>
            <a:r>
              <a:rPr lang="en-US" sz="1600" dirty="0">
                <a:solidFill>
                  <a:schemeClr val="dk1"/>
                </a:solidFill>
                <a:latin typeface="+mj-lt"/>
                <a:ea typeface="Calibri"/>
                <a:cs typeface="Calibri"/>
                <a:sym typeface="Calibri"/>
              </a:rPr>
              <a:t> de </a:t>
            </a:r>
            <a:r>
              <a:rPr lang="en-US" sz="1600" dirty="0" err="1">
                <a:solidFill>
                  <a:schemeClr val="dk1"/>
                </a:solidFill>
                <a:latin typeface="+mj-lt"/>
                <a:ea typeface="Calibri"/>
                <a:cs typeface="Calibri"/>
                <a:sym typeface="Calibri"/>
              </a:rPr>
              <a:t>este</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curso</a:t>
            </a:r>
            <a:r>
              <a:rPr lang="en-US" sz="1600" dirty="0">
                <a:solidFill>
                  <a:schemeClr val="dk1"/>
                </a:solidFill>
                <a:latin typeface="+mj-lt"/>
                <a:ea typeface="Calibri"/>
                <a:cs typeface="Calibri"/>
                <a:sym typeface="Calibri"/>
              </a:rPr>
              <a:t>:</a:t>
            </a:r>
          </a:p>
          <a:p>
            <a:pPr lvl="0">
              <a:buClr>
                <a:schemeClr val="dk1"/>
              </a:buClr>
              <a:buSzPts val="1100"/>
            </a:pPr>
            <a:r>
              <a:rPr lang="en-US" sz="1600" dirty="0">
                <a:solidFill>
                  <a:schemeClr val="dk1"/>
                </a:solidFill>
                <a:latin typeface="+mj-lt"/>
                <a:ea typeface="Calibri"/>
                <a:cs typeface="Calibri"/>
                <a:sym typeface="Calibri"/>
              </a:rPr>
              <a:t>SAIF Corporation, Salem Free Clinics, Capitol Community Television</a:t>
            </a:r>
          </a:p>
          <a:p>
            <a:pPr lvl="0">
              <a:buClr>
                <a:schemeClr val="dk1"/>
              </a:buClr>
              <a:buSzPts val="1100"/>
            </a:pPr>
            <a:endParaRPr lang="en-US" sz="1600" dirty="0">
              <a:solidFill>
                <a:schemeClr val="dk1"/>
              </a:solidFill>
              <a:latin typeface="+mj-lt"/>
              <a:ea typeface="Calibri"/>
              <a:cs typeface="Calibri"/>
              <a:sym typeface="Calibri"/>
            </a:endParaRPr>
          </a:p>
          <a:p>
            <a:pPr lvl="0">
              <a:buClr>
                <a:schemeClr val="dk1"/>
              </a:buClr>
              <a:buSzPts val="1100"/>
            </a:pPr>
            <a:r>
              <a:rPr lang="en-US" sz="1600" dirty="0">
                <a:solidFill>
                  <a:schemeClr val="dk1"/>
                </a:solidFill>
                <a:latin typeface="+mj-lt"/>
                <a:ea typeface="Calibri"/>
                <a:cs typeface="Calibri"/>
                <a:sym typeface="Calibri"/>
              </a:rPr>
              <a:t>Actor: Michael Swanson</a:t>
            </a:r>
            <a:endParaRPr sz="1600" b="0" i="1" u="none" strike="noStrike" cap="none" dirty="0">
              <a:solidFill>
                <a:schemeClr val="dk1"/>
              </a:solidFill>
              <a:latin typeface="+mj-lt"/>
              <a:ea typeface="Calibri"/>
              <a:cs typeface="Calibri"/>
              <a:sym typeface="Calibri"/>
            </a:endParaRPr>
          </a:p>
        </p:txBody>
      </p:sp>
      <p:pic>
        <p:nvPicPr>
          <p:cNvPr id="704" name="Google Shape;704;gaabb6530bf_0_18"/>
          <p:cNvPicPr preferRelativeResize="0"/>
          <p:nvPr/>
        </p:nvPicPr>
        <p:blipFill>
          <a:blip r:embed="rId3">
            <a:alphaModFix/>
          </a:blip>
          <a:stretch>
            <a:fillRect/>
          </a:stretch>
        </p:blipFill>
        <p:spPr>
          <a:xfrm>
            <a:off x="0" y="-11325"/>
            <a:ext cx="5425300" cy="5869199"/>
          </a:xfrm>
          <a:prstGeom prst="rect">
            <a:avLst/>
          </a:prstGeom>
          <a:noFill/>
          <a:ln>
            <a:noFill/>
          </a:ln>
        </p:spPr>
      </p:pic>
      <p:pic>
        <p:nvPicPr>
          <p:cNvPr id="9" name="Picture 8">
            <a:extLst>
              <a:ext uri="{FF2B5EF4-FFF2-40B4-BE49-F238E27FC236}">
                <a16:creationId xmlns:a16="http://schemas.microsoft.com/office/drawing/2014/main" id="{CBFE361E-8F1A-4565-ABDA-4D1B4035B4FD}"/>
              </a:ext>
            </a:extLst>
          </p:cNvPr>
          <p:cNvPicPr>
            <a:picLocks noChangeAspect="1"/>
          </p:cNvPicPr>
          <p:nvPr/>
        </p:nvPicPr>
        <p:blipFill>
          <a:blip r:embed="rId4"/>
          <a:stretch>
            <a:fillRect/>
          </a:stretch>
        </p:blipFill>
        <p:spPr>
          <a:xfrm>
            <a:off x="6573672" y="5920658"/>
            <a:ext cx="5673629" cy="945605"/>
          </a:xfrm>
          <a:prstGeom prst="rect">
            <a:avLst/>
          </a:prstGeom>
        </p:spPr>
      </p:pic>
      <p:sp>
        <p:nvSpPr>
          <p:cNvPr id="8" name="Google Shape;102;p2">
            <a:extLst>
              <a:ext uri="{FF2B5EF4-FFF2-40B4-BE49-F238E27FC236}">
                <a16:creationId xmlns:a16="http://schemas.microsoft.com/office/drawing/2014/main" id="{7E1A409B-0C35-4A16-8479-247A9534D1AF}"/>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Lista de </a:t>
            </a:r>
            <a:r>
              <a:rPr lang="en-US" sz="2800" b="1" dirty="0" err="1">
                <a:solidFill>
                  <a:schemeClr val="lt1"/>
                </a:solidFill>
                <a:latin typeface="Verdana"/>
                <a:ea typeface="Verdana"/>
                <a:cs typeface="Verdana"/>
                <a:sym typeface="Verdana"/>
              </a:rPr>
              <a:t>créditos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69000" y="332509"/>
            <a:ext cx="6024507" cy="4739719"/>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OCUPACIONES QUE SE ENCUENTRAN EN MENOR RIESGO</a:t>
            </a:r>
          </a:p>
          <a:p>
            <a:pPr lvl="0" algn="ctr">
              <a:buSzPts val="4800"/>
            </a:pPr>
            <a:endParaRPr sz="2000" b="0" i="0" u="none" strike="noStrike" cap="none" dirty="0">
              <a:solidFill>
                <a:schemeClr val="dk1"/>
              </a:solidFill>
              <a:latin typeface="+mj-lt"/>
              <a:ea typeface="Calibri"/>
              <a:cs typeface="Calibri"/>
              <a:sym typeface="Calibri"/>
            </a:endParaRPr>
          </a:p>
          <a:p>
            <a:r>
              <a:rPr lang="en-US" sz="1600" dirty="0"/>
              <a:t>Las </a:t>
            </a:r>
            <a:r>
              <a:rPr lang="en-US" sz="1600" dirty="0" err="1"/>
              <a:t>siguientes</a:t>
            </a:r>
            <a:r>
              <a:rPr lang="en-US" sz="1600" dirty="0"/>
              <a:t> </a:t>
            </a:r>
            <a:r>
              <a:rPr lang="en-US" sz="1600" dirty="0" err="1"/>
              <a:t>categorías</a:t>
            </a:r>
            <a:r>
              <a:rPr lang="en-US" sz="1600" dirty="0"/>
              <a:t> son </a:t>
            </a:r>
            <a:r>
              <a:rPr lang="en-US" sz="1600" dirty="0" err="1"/>
              <a:t>aquellas</a:t>
            </a:r>
            <a:r>
              <a:rPr lang="en-US" sz="1600" dirty="0"/>
              <a:t> que </a:t>
            </a:r>
            <a:r>
              <a:rPr lang="en-US" sz="1600" dirty="0" err="1"/>
              <a:t>están</a:t>
            </a:r>
            <a:r>
              <a:rPr lang="en-US" sz="1600" dirty="0"/>
              <a:t> </a:t>
            </a:r>
            <a:r>
              <a:rPr lang="en-US" sz="1600" dirty="0" err="1"/>
              <a:t>expuestas</a:t>
            </a:r>
            <a:r>
              <a:rPr lang="en-US" sz="1600" dirty="0"/>
              <a:t> con </a:t>
            </a:r>
            <a:r>
              <a:rPr lang="en-US" sz="1600" dirty="0" err="1"/>
              <a:t>poca</a:t>
            </a:r>
            <a:r>
              <a:rPr lang="en-US" sz="1600" dirty="0"/>
              <a:t> </a:t>
            </a:r>
            <a:r>
              <a:rPr lang="en-US" sz="1600" dirty="0" err="1"/>
              <a:t>frecuencia</a:t>
            </a:r>
            <a:r>
              <a:rPr lang="en-US" sz="1600" dirty="0"/>
              <a:t>, </a:t>
            </a:r>
            <a:r>
              <a:rPr lang="en-US" sz="1600" dirty="0" err="1"/>
              <a:t>pero</a:t>
            </a:r>
            <a:r>
              <a:rPr lang="en-US" sz="1600" dirty="0"/>
              <a:t> </a:t>
            </a:r>
            <a:r>
              <a:rPr lang="en-US" sz="1600" dirty="0" err="1"/>
              <a:t>aún</a:t>
            </a:r>
            <a:r>
              <a:rPr lang="en-US" sz="1600" dirty="0"/>
              <a:t> </a:t>
            </a:r>
            <a:r>
              <a:rPr lang="en-US" sz="1600" dirty="0" err="1"/>
              <a:t>en</a:t>
            </a:r>
            <a:r>
              <a:rPr lang="en-US" sz="1600" dirty="0"/>
              <a:t> </a:t>
            </a:r>
            <a:r>
              <a:rPr lang="en-US" sz="1600" dirty="0" err="1"/>
              <a:t>riesgo</a:t>
            </a:r>
            <a:r>
              <a:rPr lang="en-US" sz="1600" dirty="0"/>
              <a:t>:</a:t>
            </a:r>
          </a:p>
          <a:p>
            <a:endParaRPr lang="en-US" sz="1600" dirty="0"/>
          </a:p>
          <a:p>
            <a:pPr marL="285750" indent="-285750">
              <a:buFont typeface="Arial" panose="020B0604020202020204" pitchFamily="34" charset="0"/>
              <a:buChar char="•"/>
            </a:pPr>
            <a:r>
              <a:rPr lang="en-US" sz="1600" dirty="0" err="1"/>
              <a:t>Empleados</a:t>
            </a:r>
            <a:r>
              <a:rPr lang="en-US" sz="1600" dirty="0"/>
              <a:t> </a:t>
            </a:r>
            <a:r>
              <a:rPr lang="en-US" sz="1600" dirty="0" err="1"/>
              <a:t>asignados</a:t>
            </a:r>
            <a:r>
              <a:rPr lang="en-US" sz="1600" dirty="0"/>
              <a:t> para </a:t>
            </a:r>
            <a:r>
              <a:rPr lang="en-US" sz="1600" dirty="0" err="1"/>
              <a:t>administrar</a:t>
            </a:r>
            <a:r>
              <a:rPr lang="en-US" sz="1600" dirty="0"/>
              <a:t> </a:t>
            </a:r>
            <a:r>
              <a:rPr lang="en-US" sz="1600" dirty="0" err="1"/>
              <a:t>primeros</a:t>
            </a:r>
            <a:r>
              <a:rPr lang="en-US" sz="1600" dirty="0"/>
              <a:t> </a:t>
            </a:r>
            <a:r>
              <a:rPr lang="en-US" sz="1600" dirty="0" err="1"/>
              <a:t>auxilios</a:t>
            </a:r>
            <a:r>
              <a:rPr lang="en-US" sz="1600" dirty="0"/>
              <a:t>,</a:t>
            </a:r>
          </a:p>
          <a:p>
            <a:pPr marL="285750" indent="-285750">
              <a:buFont typeface="Arial" panose="020B0604020202020204" pitchFamily="34" charset="0"/>
              <a:buChar char="•"/>
            </a:pPr>
            <a:r>
              <a:rPr lang="en-US" sz="1600" dirty="0" err="1"/>
              <a:t>Quiroprácticos</a:t>
            </a:r>
            <a:r>
              <a:rPr lang="en-US" sz="1600" dirty="0"/>
              <a:t> *</a:t>
            </a:r>
          </a:p>
          <a:p>
            <a:pPr marL="285750" indent="-285750">
              <a:buFont typeface="Arial" panose="020B0604020202020204" pitchFamily="34" charset="0"/>
              <a:buChar char="•"/>
            </a:pPr>
            <a:r>
              <a:rPr lang="en-US" sz="1600" dirty="0"/>
              <a:t>Personal de </a:t>
            </a:r>
            <a:r>
              <a:rPr lang="en-US" sz="1600" dirty="0" err="1"/>
              <a:t>mantenimiento</a:t>
            </a:r>
            <a:r>
              <a:rPr lang="en-US" sz="1600" dirty="0"/>
              <a:t>,</a:t>
            </a:r>
          </a:p>
          <a:p>
            <a:pPr marL="285750" indent="-285750">
              <a:buFont typeface="Arial" panose="020B0604020202020204" pitchFamily="34" charset="0"/>
              <a:buChar char="•"/>
            </a:pPr>
            <a:r>
              <a:rPr lang="en-US" sz="1600" dirty="0"/>
              <a:t>Personal de </a:t>
            </a:r>
            <a:r>
              <a:rPr lang="en-US" sz="1600" dirty="0" err="1"/>
              <a:t>limpieza</a:t>
            </a:r>
            <a:r>
              <a:rPr lang="en-US" sz="1600" dirty="0"/>
              <a:t>,</a:t>
            </a:r>
          </a:p>
          <a:p>
            <a:pPr marL="285750" indent="-285750">
              <a:buFont typeface="Arial" panose="020B0604020202020204" pitchFamily="34" charset="0"/>
              <a:buChar char="•"/>
            </a:pPr>
            <a:r>
              <a:rPr lang="en-US" sz="1600" dirty="0" err="1"/>
              <a:t>Construcción</a:t>
            </a:r>
            <a:r>
              <a:rPr lang="en-US" sz="1600" dirty="0"/>
              <a:t>,</a:t>
            </a:r>
          </a:p>
          <a:p>
            <a:pPr marL="285750" indent="-285750">
              <a:buFont typeface="Arial" panose="020B0604020202020204" pitchFamily="34" charset="0"/>
              <a:buChar char="•"/>
            </a:pPr>
            <a:r>
              <a:rPr lang="en-US" sz="1600" dirty="0" err="1"/>
              <a:t>Marítimo</a:t>
            </a:r>
            <a:r>
              <a:rPr lang="en-US" sz="1600" dirty="0"/>
              <a:t> y</a:t>
            </a:r>
          </a:p>
          <a:p>
            <a:pPr marL="285750" indent="-285750">
              <a:buFont typeface="Arial" panose="020B0604020202020204" pitchFamily="34" charset="0"/>
              <a:buChar char="•"/>
            </a:pPr>
            <a:r>
              <a:rPr lang="en-US" sz="1600" dirty="0"/>
              <a:t>Agricultura.</a:t>
            </a:r>
          </a:p>
          <a:p>
            <a:endParaRPr lang="en-US" sz="1600" dirty="0"/>
          </a:p>
          <a:p>
            <a:r>
              <a:rPr lang="en-US" sz="1600" dirty="0"/>
              <a:t>A </a:t>
            </a:r>
            <a:r>
              <a:rPr lang="en-US" sz="1600" dirty="0" err="1"/>
              <a:t>continuación</a:t>
            </a:r>
            <a:r>
              <a:rPr lang="en-US" sz="1600" dirty="0"/>
              <a:t>, </a:t>
            </a:r>
            <a:r>
              <a:rPr lang="en-US" sz="1600" dirty="0" err="1"/>
              <a:t>revisemos</a:t>
            </a:r>
            <a:r>
              <a:rPr lang="en-US" sz="1600" dirty="0"/>
              <a:t> </a:t>
            </a:r>
            <a:r>
              <a:rPr lang="en-US" sz="1600" dirty="0" err="1"/>
              <a:t>cuatro</a:t>
            </a:r>
            <a:r>
              <a:rPr lang="en-US" sz="1600" dirty="0"/>
              <a:t> </a:t>
            </a:r>
            <a:r>
              <a:rPr lang="en-US" sz="1600" dirty="0" err="1"/>
              <a:t>situaciones</a:t>
            </a:r>
            <a:r>
              <a:rPr lang="en-US" sz="1600" dirty="0"/>
              <a:t> </a:t>
            </a:r>
            <a:r>
              <a:rPr lang="en-US" sz="1600" dirty="0" err="1"/>
              <a:t>en</a:t>
            </a:r>
            <a:r>
              <a:rPr lang="en-US" sz="1600" dirty="0"/>
              <a:t> las que los </a:t>
            </a:r>
            <a:r>
              <a:rPr lang="en-US" sz="1600" dirty="0" err="1"/>
              <a:t>empleados</a:t>
            </a:r>
            <a:r>
              <a:rPr lang="en-US" sz="1600" dirty="0"/>
              <a:t> </a:t>
            </a:r>
            <a:r>
              <a:rPr lang="en-US" sz="1600" dirty="0" err="1"/>
              <a:t>resultaron</a:t>
            </a:r>
            <a:r>
              <a:rPr lang="en-US" sz="1600" dirty="0"/>
              <a:t> </a:t>
            </a:r>
            <a:r>
              <a:rPr lang="en-US" sz="1600" dirty="0" err="1"/>
              <a:t>expuestos</a:t>
            </a:r>
            <a:r>
              <a:rPr lang="en-US" sz="1600" dirty="0"/>
              <a:t> a </a:t>
            </a:r>
            <a:r>
              <a:rPr lang="en-US" sz="1600" dirty="0" err="1"/>
              <a:t>patógenos</a:t>
            </a:r>
            <a:r>
              <a:rPr lang="en-US" sz="1600" dirty="0"/>
              <a:t> </a:t>
            </a:r>
            <a:r>
              <a:rPr lang="en-US" sz="1600" dirty="0" err="1"/>
              <a:t>transportados</a:t>
            </a:r>
            <a:r>
              <a:rPr lang="en-US" sz="1600" dirty="0"/>
              <a:t> por la </a:t>
            </a:r>
            <a:r>
              <a:rPr lang="en-US" sz="1600" dirty="0" err="1"/>
              <a:t>sangre</a:t>
            </a:r>
            <a:r>
              <a:rPr lang="en-US" sz="1600" dirty="0"/>
              <a:t> </a:t>
            </a:r>
            <a:r>
              <a:rPr lang="en-US" sz="1600" dirty="0" err="1"/>
              <a:t>mientras</a:t>
            </a:r>
            <a:r>
              <a:rPr lang="en-US" sz="1600" dirty="0"/>
              <a:t> </a:t>
            </a:r>
            <a:r>
              <a:rPr lang="en-US" sz="1600" dirty="0" err="1"/>
              <a:t>estaban</a:t>
            </a:r>
            <a:r>
              <a:rPr lang="en-US" sz="1600" dirty="0"/>
              <a:t> </a:t>
            </a:r>
            <a:r>
              <a:rPr lang="en-US" sz="1600" dirty="0" err="1"/>
              <a:t>en</a:t>
            </a:r>
            <a:r>
              <a:rPr lang="en-US" sz="1600" dirty="0"/>
              <a:t> sus </a:t>
            </a:r>
            <a:r>
              <a:rPr lang="en-US" sz="1600" dirty="0" err="1"/>
              <a:t>trabajos</a:t>
            </a:r>
            <a:r>
              <a:rPr lang="en-US" sz="1600" dirty="0"/>
              <a:t>.</a:t>
            </a:r>
            <a:endParaRPr lang="en-US" sz="1800" dirty="0"/>
          </a:p>
          <a:p>
            <a:endParaRPr lang="en-US" sz="1800" dirty="0">
              <a:latin typeface="+mj-lt"/>
            </a:endParaRP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5B12C3B6-9618-45E9-9A41-9C6F8B9B14FC}"/>
              </a:ext>
            </a:extLst>
          </p:cNvPr>
          <p:cNvPicPr>
            <a:picLocks noChangeAspect="1"/>
          </p:cNvPicPr>
          <p:nvPr/>
        </p:nvPicPr>
        <p:blipFill>
          <a:blip r:embed="rId4"/>
          <a:stretch>
            <a:fillRect/>
          </a:stretch>
        </p:blipFill>
        <p:spPr>
          <a:xfrm>
            <a:off x="0" y="1"/>
            <a:ext cx="5719156" cy="5920652"/>
          </a:xfrm>
          <a:prstGeom prst="rect">
            <a:avLst/>
          </a:prstGeom>
        </p:spPr>
      </p:pic>
    </p:spTree>
    <p:extLst>
      <p:ext uri="{BB962C8B-B14F-4D97-AF65-F5344CB8AC3E}">
        <p14:creationId xmlns:p14="http://schemas.microsoft.com/office/powerpoint/2010/main" val="612071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587328" y="332509"/>
            <a:ext cx="6439572" cy="5355272"/>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OCUPACIONES CONDICIONALES</a:t>
            </a:r>
          </a:p>
          <a:p>
            <a:pPr lvl="0" algn="ctr">
              <a:buSzPts val="4800"/>
            </a:pPr>
            <a:endParaRPr lang="en-US" sz="1800" dirty="0">
              <a:latin typeface="+mj-lt"/>
            </a:endParaRPr>
          </a:p>
          <a:p>
            <a:r>
              <a:rPr lang="en-US" sz="1600" dirty="0" err="1">
                <a:latin typeface="+mj-lt"/>
              </a:rPr>
              <a:t>Tenga</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 que </a:t>
            </a:r>
            <a:r>
              <a:rPr lang="en-US" sz="1600" dirty="0" err="1">
                <a:latin typeface="+mj-lt"/>
              </a:rPr>
              <a:t>existen</a:t>
            </a:r>
            <a:r>
              <a:rPr lang="en-US" sz="1600" dirty="0">
                <a:latin typeface="+mj-lt"/>
              </a:rPr>
              <a:t> </a:t>
            </a:r>
            <a:r>
              <a:rPr lang="en-US" sz="1600" dirty="0" err="1">
                <a:latin typeface="+mj-lt"/>
              </a:rPr>
              <a:t>algunas</a:t>
            </a:r>
            <a:r>
              <a:rPr lang="en-US" sz="1600" dirty="0">
                <a:latin typeface="+mj-lt"/>
              </a:rPr>
              <a:t> </a:t>
            </a:r>
            <a:r>
              <a:rPr lang="en-US" sz="1600" dirty="0" err="1">
                <a:latin typeface="+mj-lt"/>
              </a:rPr>
              <a:t>industrias</a:t>
            </a:r>
            <a:r>
              <a:rPr lang="en-US" sz="1600" dirty="0">
                <a:latin typeface="+mj-lt"/>
              </a:rPr>
              <a:t> que </a:t>
            </a:r>
            <a:r>
              <a:rPr lang="en-US" sz="1600" dirty="0" err="1">
                <a:latin typeface="+mj-lt"/>
              </a:rPr>
              <a:t>tienen</a:t>
            </a:r>
            <a:r>
              <a:rPr lang="en-US" sz="1600" dirty="0">
                <a:latin typeface="+mj-lt"/>
              </a:rPr>
              <a:t> </a:t>
            </a:r>
            <a:r>
              <a:rPr lang="en-US" sz="1600" dirty="0" err="1">
                <a:latin typeface="+mj-lt"/>
              </a:rPr>
              <a:t>condiciones</a:t>
            </a:r>
            <a:r>
              <a:rPr lang="en-US" sz="1600" dirty="0">
                <a:latin typeface="+mj-lt"/>
              </a:rPr>
              <a:t>:</a:t>
            </a:r>
          </a:p>
          <a:p>
            <a:endParaRPr lang="en-US" sz="1600" dirty="0">
              <a:latin typeface="+mj-lt"/>
            </a:endParaRPr>
          </a:p>
          <a:p>
            <a:r>
              <a:rPr lang="en-US" sz="1600" dirty="0">
                <a:latin typeface="+mj-lt"/>
              </a:rPr>
              <a:t>El sector de la </a:t>
            </a:r>
            <a:r>
              <a:rPr lang="en-US" sz="1600" dirty="0" err="1">
                <a:latin typeface="+mj-lt"/>
              </a:rPr>
              <a:t>construcción</a:t>
            </a:r>
            <a:r>
              <a:rPr lang="en-US" sz="1600" dirty="0">
                <a:latin typeface="+mj-lt"/>
              </a:rPr>
              <a:t> no </a:t>
            </a:r>
            <a:r>
              <a:rPr lang="en-US" sz="1600" dirty="0" err="1">
                <a:latin typeface="+mj-lt"/>
              </a:rPr>
              <a:t>tiene</a:t>
            </a:r>
            <a:r>
              <a:rPr lang="en-US" sz="1600" dirty="0">
                <a:latin typeface="+mj-lt"/>
              </a:rPr>
              <a:t> una </a:t>
            </a:r>
            <a:r>
              <a:rPr lang="en-US" sz="1600" dirty="0" err="1">
                <a:latin typeface="+mj-lt"/>
              </a:rPr>
              <a:t>regla</a:t>
            </a:r>
            <a:r>
              <a:rPr lang="en-US" sz="1600" dirty="0">
                <a:latin typeface="+mj-lt"/>
              </a:rPr>
              <a:t> por </a:t>
            </a:r>
            <a:r>
              <a:rPr lang="en-US" sz="1600" dirty="0" err="1">
                <a:latin typeface="+mj-lt"/>
              </a:rPr>
              <a:t>separado</a:t>
            </a:r>
            <a:r>
              <a:rPr lang="en-US" sz="1600" dirty="0">
                <a:latin typeface="+mj-lt"/>
              </a:rPr>
              <a:t>; no obstante, la </a:t>
            </a:r>
            <a:r>
              <a:rPr lang="en-US" sz="1600" dirty="0" err="1">
                <a:latin typeface="+mj-lt"/>
              </a:rPr>
              <a:t>norma</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se </a:t>
            </a:r>
            <a:r>
              <a:rPr lang="en-US" sz="1600" dirty="0" err="1">
                <a:latin typeface="+mj-lt"/>
              </a:rPr>
              <a:t>aplica</a:t>
            </a:r>
            <a:r>
              <a:rPr lang="en-US" sz="1600" dirty="0">
                <a:latin typeface="+mj-lt"/>
              </a:rPr>
              <a:t> </a:t>
            </a:r>
            <a:r>
              <a:rPr lang="en-US" sz="1600" dirty="0" err="1">
                <a:latin typeface="+mj-lt"/>
              </a:rPr>
              <a:t>únicamente</a:t>
            </a:r>
            <a:r>
              <a:rPr lang="en-US" sz="1600" dirty="0">
                <a:latin typeface="+mj-lt"/>
              </a:rPr>
              <a:t> </a:t>
            </a:r>
            <a:r>
              <a:rPr lang="en-US" sz="1600" dirty="0" err="1">
                <a:latin typeface="+mj-lt"/>
              </a:rPr>
              <a:t>en</a:t>
            </a:r>
            <a:r>
              <a:rPr lang="en-US" sz="1600" dirty="0">
                <a:latin typeface="+mj-lt"/>
              </a:rPr>
              <a:t> el </a:t>
            </a:r>
            <a:r>
              <a:rPr lang="en-US" sz="1600" dirty="0" err="1">
                <a:latin typeface="+mj-lt"/>
              </a:rPr>
              <a:t>caso</a:t>
            </a:r>
            <a:r>
              <a:rPr lang="en-US" sz="1600" dirty="0">
                <a:latin typeface="+mj-lt"/>
              </a:rPr>
              <a:t> de que el </a:t>
            </a:r>
            <a:r>
              <a:rPr lang="en-US" sz="1600" dirty="0" err="1">
                <a:latin typeface="+mj-lt"/>
              </a:rPr>
              <a:t>puesto</a:t>
            </a:r>
            <a:r>
              <a:rPr lang="en-US" sz="1600" dirty="0">
                <a:latin typeface="+mj-lt"/>
              </a:rPr>
              <a:t> </a:t>
            </a:r>
            <a:r>
              <a:rPr lang="en-US" sz="1600" dirty="0" err="1">
                <a:latin typeface="+mj-lt"/>
              </a:rPr>
              <a:t>tenga</a:t>
            </a:r>
            <a:r>
              <a:rPr lang="en-US" sz="1600" dirty="0">
                <a:latin typeface="+mj-lt"/>
              </a:rPr>
              <a:t> una </a:t>
            </a:r>
            <a:r>
              <a:rPr lang="en-US" sz="1600" dirty="0" err="1">
                <a:latin typeface="+mj-lt"/>
              </a:rPr>
              <a:t>expectativa</a:t>
            </a:r>
            <a:r>
              <a:rPr lang="en-US" sz="1600" dirty="0">
                <a:latin typeface="+mj-lt"/>
              </a:rPr>
              <a:t> de </a:t>
            </a:r>
            <a:r>
              <a:rPr lang="en-US" sz="1600" dirty="0" err="1">
                <a:latin typeface="+mj-lt"/>
              </a:rPr>
              <a:t>exposición</a:t>
            </a:r>
            <a:r>
              <a:rPr lang="en-US" sz="1600" dirty="0">
                <a:latin typeface="+mj-lt"/>
              </a:rPr>
              <a:t>. El </a:t>
            </a:r>
            <a:r>
              <a:rPr lang="en-US" sz="1600" dirty="0" err="1">
                <a:latin typeface="+mj-lt"/>
              </a:rPr>
              <a:t>ejemplo</a:t>
            </a:r>
            <a:r>
              <a:rPr lang="en-US" sz="1600" dirty="0">
                <a:latin typeface="+mj-lt"/>
              </a:rPr>
              <a:t> </a:t>
            </a:r>
            <a:r>
              <a:rPr lang="en-US" sz="1600" dirty="0" err="1">
                <a:latin typeface="+mj-lt"/>
              </a:rPr>
              <a:t>más</a:t>
            </a:r>
            <a:r>
              <a:rPr lang="en-US" sz="1600" dirty="0">
                <a:latin typeface="+mj-lt"/>
              </a:rPr>
              <a:t> </a:t>
            </a:r>
            <a:r>
              <a:rPr lang="en-US" sz="1600" dirty="0" err="1">
                <a:latin typeface="+mj-lt"/>
              </a:rPr>
              <a:t>común</a:t>
            </a:r>
            <a:r>
              <a:rPr lang="en-US" sz="1600" dirty="0">
                <a:latin typeface="+mj-lt"/>
              </a:rPr>
              <a:t> es el del </a:t>
            </a:r>
            <a:r>
              <a:rPr lang="en-US" sz="1600" dirty="0" err="1">
                <a:latin typeface="+mj-lt"/>
              </a:rPr>
              <a:t>empleado</a:t>
            </a:r>
            <a:r>
              <a:rPr lang="en-US" sz="1600" dirty="0">
                <a:latin typeface="+mj-lt"/>
              </a:rPr>
              <a:t> </a:t>
            </a:r>
            <a:r>
              <a:rPr lang="en-US" sz="1600" dirty="0" err="1">
                <a:latin typeface="+mj-lt"/>
              </a:rPr>
              <a:t>asignado</a:t>
            </a:r>
            <a:r>
              <a:rPr lang="en-US" sz="1600" dirty="0">
                <a:latin typeface="+mj-lt"/>
              </a:rPr>
              <a:t> para </a:t>
            </a:r>
            <a:r>
              <a:rPr lang="en-US" sz="1600" dirty="0" err="1">
                <a:latin typeface="+mj-lt"/>
              </a:rPr>
              <a:t>suministrar</a:t>
            </a:r>
            <a:r>
              <a:rPr lang="en-US" sz="1600" dirty="0">
                <a:latin typeface="+mj-lt"/>
              </a:rPr>
              <a:t> </a:t>
            </a:r>
            <a:r>
              <a:rPr lang="en-US" sz="1600" dirty="0" err="1">
                <a:latin typeface="+mj-lt"/>
              </a:rPr>
              <a:t>primeros</a:t>
            </a:r>
            <a:r>
              <a:rPr lang="en-US" sz="1600" dirty="0">
                <a:latin typeface="+mj-lt"/>
              </a:rPr>
              <a:t> </a:t>
            </a:r>
            <a:r>
              <a:rPr lang="en-US" sz="1600" dirty="0" err="1">
                <a:latin typeface="+mj-lt"/>
              </a:rPr>
              <a:t>auxilios</a:t>
            </a:r>
            <a:r>
              <a:rPr lang="en-US" sz="1600" dirty="0">
                <a:latin typeface="+mj-lt"/>
              </a:rPr>
              <a:t>.</a:t>
            </a:r>
          </a:p>
          <a:p>
            <a:endParaRPr lang="en-US" sz="1600" dirty="0">
              <a:latin typeface="+mj-lt"/>
            </a:endParaRPr>
          </a:p>
          <a:p>
            <a:r>
              <a:rPr lang="en-US" sz="1600" dirty="0">
                <a:latin typeface="+mj-lt"/>
              </a:rPr>
              <a:t>El sector de la </a:t>
            </a:r>
            <a:r>
              <a:rPr lang="en-US" sz="1600" dirty="0" err="1">
                <a:latin typeface="+mj-lt"/>
              </a:rPr>
              <a:t>agricultura</a:t>
            </a:r>
            <a:r>
              <a:rPr lang="en-US" sz="1600" dirty="0">
                <a:latin typeface="+mj-lt"/>
              </a:rPr>
              <a:t> </a:t>
            </a:r>
            <a:r>
              <a:rPr lang="en-US" sz="1600" dirty="0" err="1">
                <a:latin typeface="+mj-lt"/>
              </a:rPr>
              <a:t>respeta</a:t>
            </a:r>
            <a:r>
              <a:rPr lang="en-US" sz="1600" dirty="0">
                <a:latin typeface="+mj-lt"/>
              </a:rPr>
              <a:t> la </a:t>
            </a:r>
            <a:r>
              <a:rPr lang="en-US" sz="1600" dirty="0" err="1">
                <a:latin typeface="+mj-lt"/>
              </a:rPr>
              <a:t>norma</a:t>
            </a:r>
            <a:r>
              <a:rPr lang="en-US" sz="1600" dirty="0">
                <a:latin typeface="+mj-lt"/>
              </a:rPr>
              <a:t>: OAR 437-004-9650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t>
            </a:r>
            <a:r>
              <a:rPr lang="en-US" sz="1600" dirty="0" err="1">
                <a:latin typeface="+mj-lt"/>
              </a:rPr>
              <a:t>Esta</a:t>
            </a:r>
            <a:r>
              <a:rPr lang="en-US" sz="1600" dirty="0">
                <a:latin typeface="+mj-lt"/>
              </a:rPr>
              <a:t> </a:t>
            </a:r>
            <a:r>
              <a:rPr lang="en-US" sz="1600" dirty="0" err="1">
                <a:latin typeface="+mj-lt"/>
              </a:rPr>
              <a:t>norma</a:t>
            </a:r>
            <a:r>
              <a:rPr lang="en-US" sz="1600" dirty="0">
                <a:latin typeface="+mj-lt"/>
              </a:rPr>
              <a:t> </a:t>
            </a:r>
            <a:r>
              <a:rPr lang="en-US" sz="1600" dirty="0" err="1">
                <a:latin typeface="+mj-lt"/>
              </a:rPr>
              <a:t>establece</a:t>
            </a:r>
            <a:r>
              <a:rPr lang="en-US" sz="1600" dirty="0">
                <a:latin typeface="+mj-lt"/>
              </a:rPr>
              <a:t> lo </a:t>
            </a:r>
            <a:r>
              <a:rPr lang="en-US" sz="1600" dirty="0" err="1">
                <a:latin typeface="+mj-lt"/>
              </a:rPr>
              <a:t>siguiente</a:t>
            </a:r>
            <a:r>
              <a:rPr lang="en-US" sz="1600" dirty="0">
                <a:latin typeface="+mj-lt"/>
              </a:rPr>
              <a:t>: </a:t>
            </a:r>
          </a:p>
          <a:p>
            <a:r>
              <a:rPr lang="en-US" sz="1600" dirty="0">
                <a:latin typeface="+mj-lt"/>
              </a:rPr>
              <a:t>(1) El </a:t>
            </a:r>
            <a:r>
              <a:rPr lang="en-US" sz="1600" dirty="0" err="1">
                <a:latin typeface="+mj-lt"/>
              </a:rPr>
              <a:t>empleador</a:t>
            </a:r>
            <a:r>
              <a:rPr lang="en-US" sz="1600" dirty="0">
                <a:latin typeface="+mj-lt"/>
              </a:rPr>
              <a:t> es </a:t>
            </a:r>
            <a:r>
              <a:rPr lang="en-US" sz="1600" dirty="0" err="1">
                <a:latin typeface="+mj-lt"/>
              </a:rPr>
              <a:t>responsable</a:t>
            </a:r>
            <a:r>
              <a:rPr lang="en-US" sz="1600" dirty="0">
                <a:latin typeface="+mj-lt"/>
              </a:rPr>
              <a:t> de </a:t>
            </a:r>
            <a:r>
              <a:rPr lang="en-US" sz="1600" dirty="0" err="1">
                <a:latin typeface="+mj-lt"/>
              </a:rPr>
              <a:t>determinar</a:t>
            </a:r>
            <a:r>
              <a:rPr lang="en-US" sz="1600" dirty="0">
                <a:latin typeface="+mj-lt"/>
              </a:rPr>
              <a:t>, antes de </a:t>
            </a:r>
            <a:r>
              <a:rPr lang="en-US" sz="1600" dirty="0" err="1">
                <a:latin typeface="+mj-lt"/>
              </a:rPr>
              <a:t>comenzar</a:t>
            </a:r>
            <a:r>
              <a:rPr lang="en-US" sz="1600" dirty="0">
                <a:latin typeface="+mj-lt"/>
              </a:rPr>
              <a:t> el </a:t>
            </a:r>
            <a:r>
              <a:rPr lang="en-US" sz="1600" dirty="0" err="1">
                <a:latin typeface="+mj-lt"/>
              </a:rPr>
              <a:t>trabajo</a:t>
            </a:r>
            <a:r>
              <a:rPr lang="en-US" sz="1600" dirty="0">
                <a:latin typeface="+mj-lt"/>
              </a:rPr>
              <a:t>, </a:t>
            </a:r>
            <a:r>
              <a:rPr lang="en-US" sz="1600" dirty="0" err="1">
                <a:latin typeface="+mj-lt"/>
              </a:rPr>
              <a:t>si</a:t>
            </a:r>
            <a:r>
              <a:rPr lang="en-US" sz="1600" dirty="0">
                <a:latin typeface="+mj-lt"/>
              </a:rPr>
              <a:t> </a:t>
            </a:r>
            <a:r>
              <a:rPr lang="en-US" sz="1600" dirty="0" err="1">
                <a:latin typeface="+mj-lt"/>
              </a:rPr>
              <a:t>alguna</a:t>
            </a:r>
            <a:r>
              <a:rPr lang="en-US" sz="1600" dirty="0">
                <a:latin typeface="+mj-lt"/>
              </a:rPr>
              <a:t> </a:t>
            </a:r>
            <a:r>
              <a:rPr lang="en-US" sz="1600" dirty="0" err="1">
                <a:latin typeface="+mj-lt"/>
              </a:rPr>
              <a:t>tarea</a:t>
            </a:r>
            <a:r>
              <a:rPr lang="en-US" sz="1600" dirty="0">
                <a:latin typeface="+mj-lt"/>
              </a:rPr>
              <a:t> o </a:t>
            </a:r>
            <a:r>
              <a:rPr lang="en-US" sz="1600" dirty="0" err="1">
                <a:latin typeface="+mj-lt"/>
              </a:rPr>
              <a:t>actividad</a:t>
            </a:r>
            <a:r>
              <a:rPr lang="en-US" sz="1600" dirty="0">
                <a:latin typeface="+mj-lt"/>
              </a:rPr>
              <a:t> </a:t>
            </a:r>
            <a:r>
              <a:rPr lang="en-US" sz="1600" dirty="0" err="1">
                <a:latin typeface="+mj-lt"/>
              </a:rPr>
              <a:t>asignada</a:t>
            </a:r>
            <a:r>
              <a:rPr lang="en-US" sz="1600" dirty="0">
                <a:latin typeface="+mj-lt"/>
              </a:rPr>
              <a:t> a los </a:t>
            </a:r>
            <a:r>
              <a:rPr lang="en-US" sz="1600" dirty="0" err="1">
                <a:latin typeface="+mj-lt"/>
              </a:rPr>
              <a:t>trabajadores</a:t>
            </a:r>
            <a:r>
              <a:rPr lang="en-US" sz="1600" dirty="0">
                <a:latin typeface="+mj-lt"/>
              </a:rPr>
              <a:t> </a:t>
            </a:r>
            <a:r>
              <a:rPr lang="en-US" sz="1600" dirty="0" err="1">
                <a:latin typeface="+mj-lt"/>
              </a:rPr>
              <a:t>provocará</a:t>
            </a:r>
            <a:r>
              <a:rPr lang="en-US" sz="1600" dirty="0">
                <a:latin typeface="+mj-lt"/>
              </a:rPr>
              <a:t> una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 a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t>
            </a:r>
          </a:p>
          <a:p>
            <a:r>
              <a:rPr lang="en-US" sz="1600" dirty="0">
                <a:latin typeface="+mj-lt"/>
              </a:rPr>
              <a:t>(2) El </a:t>
            </a:r>
            <a:r>
              <a:rPr lang="en-US" sz="1600" dirty="0" err="1">
                <a:latin typeface="+mj-lt"/>
              </a:rPr>
              <a:t>trabajo</a:t>
            </a:r>
            <a:r>
              <a:rPr lang="en-US" sz="1600" dirty="0">
                <a:latin typeface="+mj-lt"/>
              </a:rPr>
              <a:t> que </a:t>
            </a:r>
            <a:r>
              <a:rPr lang="en-US" sz="1600" dirty="0" err="1">
                <a:latin typeface="+mj-lt"/>
              </a:rPr>
              <a:t>exponga</a:t>
            </a:r>
            <a:r>
              <a:rPr lang="en-US" sz="1600" dirty="0">
                <a:latin typeface="+mj-lt"/>
              </a:rPr>
              <a:t> a los </a:t>
            </a:r>
            <a:r>
              <a:rPr lang="en-US" sz="1600" dirty="0" err="1">
                <a:latin typeface="+mj-lt"/>
              </a:rPr>
              <a:t>empleados</a:t>
            </a:r>
            <a:r>
              <a:rPr lang="en-US" sz="1600" dirty="0">
                <a:latin typeface="+mj-lt"/>
              </a:rPr>
              <a:t> a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t>
            </a:r>
            <a:r>
              <a:rPr lang="en-US" sz="1600" dirty="0" err="1">
                <a:latin typeface="+mj-lt"/>
              </a:rPr>
              <a:t>deberá</a:t>
            </a:r>
            <a:r>
              <a:rPr lang="en-US" sz="1600" dirty="0">
                <a:latin typeface="+mj-lt"/>
              </a:rPr>
              <a:t> </a:t>
            </a:r>
            <a:r>
              <a:rPr lang="en-US" sz="1600" dirty="0" err="1">
                <a:latin typeface="+mj-lt"/>
              </a:rPr>
              <a:t>cumplir</a:t>
            </a:r>
            <a:r>
              <a:rPr lang="en-US" sz="1600" dirty="0">
                <a:latin typeface="+mj-lt"/>
              </a:rPr>
              <a:t> con la División 2/Z, 1910.1030,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a:t>
            </a: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C636EC1A-F8A0-4C40-9325-62CE2A9F36DE}"/>
              </a:ext>
            </a:extLst>
          </p:cNvPr>
          <p:cNvPicPr>
            <a:picLocks noChangeAspect="1"/>
          </p:cNvPicPr>
          <p:nvPr/>
        </p:nvPicPr>
        <p:blipFill>
          <a:blip r:embed="rId4"/>
          <a:stretch>
            <a:fillRect/>
          </a:stretch>
        </p:blipFill>
        <p:spPr>
          <a:xfrm>
            <a:off x="0" y="0"/>
            <a:ext cx="5384698" cy="5920652"/>
          </a:xfrm>
          <a:prstGeom prst="rect">
            <a:avLst/>
          </a:prstGeom>
        </p:spPr>
      </p:pic>
    </p:spTree>
    <p:extLst>
      <p:ext uri="{BB962C8B-B14F-4D97-AF65-F5344CB8AC3E}">
        <p14:creationId xmlns:p14="http://schemas.microsoft.com/office/powerpoint/2010/main" val="3998723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p:nvPr/>
        </p:nvSpPr>
        <p:spPr>
          <a:xfrm>
            <a:off x="0" y="5848778"/>
            <a:ext cx="12192000" cy="1000125"/>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49D5436-BD26-4DE8-B1B3-0C62F0176845}"/>
              </a:ext>
            </a:extLst>
          </p:cNvPr>
          <p:cNvSpPr/>
          <p:nvPr/>
        </p:nvSpPr>
        <p:spPr>
          <a:xfrm>
            <a:off x="0" y="-14271"/>
            <a:ext cx="12192000" cy="58522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u="sng" dirty="0"/>
          </a:p>
        </p:txBody>
      </p:sp>
      <p:pic>
        <p:nvPicPr>
          <p:cNvPr id="9" name="Picture 8">
            <a:extLst>
              <a:ext uri="{FF2B5EF4-FFF2-40B4-BE49-F238E27FC236}">
                <a16:creationId xmlns:a16="http://schemas.microsoft.com/office/drawing/2014/main" id="{F441F2C3-C0FC-47AD-81FF-03E57FF22CEE}"/>
              </a:ext>
            </a:extLst>
          </p:cNvPr>
          <p:cNvPicPr>
            <a:picLocks noChangeAspect="1"/>
          </p:cNvPicPr>
          <p:nvPr/>
        </p:nvPicPr>
        <p:blipFill>
          <a:blip r:embed="rId4"/>
          <a:stretch>
            <a:fillRect/>
          </a:stretch>
        </p:blipFill>
        <p:spPr>
          <a:xfrm>
            <a:off x="6587319" y="5917153"/>
            <a:ext cx="5655426" cy="942571"/>
          </a:xfrm>
          <a:prstGeom prst="rect">
            <a:avLst/>
          </a:prstGeom>
        </p:spPr>
      </p:pic>
      <p:sp>
        <p:nvSpPr>
          <p:cNvPr id="6" name="Google Shape;102;p2">
            <a:extLst>
              <a:ext uri="{FF2B5EF4-FFF2-40B4-BE49-F238E27FC236}">
                <a16:creationId xmlns:a16="http://schemas.microsoft.com/office/drawing/2014/main" id="{DC2746AF-7DEB-420D-8180-54CC53C4F851}"/>
              </a:ext>
            </a:extLst>
          </p:cNvPr>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2" name="Online Media 1" descr="BBP_Conclusión del Módulo 1">
            <a:hlinkClick r:id="" action="ppaction://media"/>
            <a:extLst>
              <a:ext uri="{FF2B5EF4-FFF2-40B4-BE49-F238E27FC236}">
                <a16:creationId xmlns:a16="http://schemas.microsoft.com/office/drawing/2014/main" id="{5B96F370-553C-9D40-B312-D44CE3BED14C}"/>
              </a:ext>
            </a:extLst>
          </p:cNvPr>
          <p:cNvPicPr>
            <a:picLocks noRot="1" noChangeAspect="1"/>
          </p:cNvPicPr>
          <p:nvPr>
            <a:videoFile r:link="rId1"/>
          </p:nvPr>
        </p:nvPicPr>
        <p:blipFill>
          <a:blip r:embed="rId5"/>
          <a:stretch>
            <a:fillRect/>
          </a:stretch>
        </p:blipFill>
        <p:spPr>
          <a:xfrm>
            <a:off x="906705" y="0"/>
            <a:ext cx="10378590" cy="5837957"/>
          </a:xfrm>
          <a:prstGeom prst="rect">
            <a:avLst/>
          </a:prstGeom>
        </p:spPr>
      </p:pic>
    </p:spTree>
    <p:extLst>
      <p:ext uri="{BB962C8B-B14F-4D97-AF65-F5344CB8AC3E}">
        <p14:creationId xmlns:p14="http://schemas.microsoft.com/office/powerpoint/2010/main" val="392960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4800" u="sng" dirty="0" err="1">
                <a:solidFill>
                  <a:schemeClr val="dk1"/>
                </a:solidFill>
                <a:latin typeface="+mj-lt"/>
                <a:ea typeface="Calibri"/>
                <a:cs typeface="Calibri"/>
                <a:sym typeface="Calibri"/>
              </a:rPr>
              <a:t>Tema</a:t>
            </a:r>
            <a:r>
              <a:rPr lang="en-US" sz="4800" u="sng" dirty="0">
                <a:solidFill>
                  <a:schemeClr val="dk1"/>
                </a:solidFill>
                <a:latin typeface="+mj-lt"/>
                <a:ea typeface="Calibri"/>
                <a:cs typeface="Calibri"/>
                <a:sym typeface="Calibri"/>
              </a:rPr>
              <a:t> para </a:t>
            </a:r>
            <a:r>
              <a:rPr lang="en-US" sz="4800" u="sng" dirty="0" err="1">
                <a:solidFill>
                  <a:schemeClr val="dk1"/>
                </a:solidFill>
                <a:latin typeface="+mj-lt"/>
                <a:ea typeface="Calibri"/>
                <a:cs typeface="Calibri"/>
                <a:sym typeface="Calibri"/>
              </a:rPr>
              <a:t>discusión</a:t>
            </a:r>
            <a:r>
              <a:rPr lang="en-US" sz="4800" u="sng" dirty="0">
                <a:solidFill>
                  <a:schemeClr val="dk1"/>
                </a:solidFill>
                <a:latin typeface="+mj-lt"/>
                <a:ea typeface="Calibri"/>
                <a:cs typeface="Calibri"/>
                <a:sym typeface="Calibri"/>
              </a:rPr>
              <a:t> </a:t>
            </a:r>
            <a:r>
              <a:rPr lang="en-US" sz="4800" u="sng" dirty="0" err="1">
                <a:solidFill>
                  <a:schemeClr val="dk1"/>
                </a:solidFill>
                <a:latin typeface="+mj-lt"/>
                <a:ea typeface="Calibri"/>
                <a:cs typeface="Calibri"/>
                <a:sym typeface="Calibri"/>
              </a:rPr>
              <a:t>en</a:t>
            </a:r>
            <a:r>
              <a:rPr lang="en-US" sz="4800" u="sng" dirty="0">
                <a:solidFill>
                  <a:schemeClr val="dk1"/>
                </a:solidFill>
                <a:latin typeface="+mj-lt"/>
                <a:ea typeface="Calibri"/>
                <a:cs typeface="Calibri"/>
                <a:sym typeface="Calibri"/>
              </a:rPr>
              <a:t> </a:t>
            </a:r>
            <a:r>
              <a:rPr lang="en-US" sz="4800" u="sng" dirty="0" err="1">
                <a:solidFill>
                  <a:schemeClr val="dk1"/>
                </a:solidFill>
                <a:latin typeface="+mj-lt"/>
                <a:ea typeface="Calibri"/>
                <a:cs typeface="Calibri"/>
                <a:sym typeface="Calibri"/>
              </a:rPr>
              <a:t>clase</a:t>
            </a:r>
            <a:endParaRPr lang="en-US" sz="4800" u="sng" dirty="0">
              <a:solidFill>
                <a:schemeClr val="dk1"/>
              </a:solidFill>
              <a:latin typeface="+mj-lt"/>
              <a:ea typeface="Calibri"/>
              <a:cs typeface="Calibri"/>
              <a:sym typeface="Calibri"/>
            </a:endParaRPr>
          </a:p>
          <a:p>
            <a:pPr lvl="0" algn="ctr">
              <a:buClr>
                <a:schemeClr val="dk1"/>
              </a:buClr>
              <a:buSzPts val="3600"/>
            </a:pPr>
            <a:endParaRPr lang="en-US" sz="4800" u="sng" dirty="0">
              <a:solidFill>
                <a:schemeClr val="dk1"/>
              </a:solidFill>
              <a:latin typeface="+mj-lt"/>
              <a:ea typeface="Calibri"/>
              <a:cs typeface="Calibri"/>
              <a:sym typeface="Calibri"/>
            </a:endParaRPr>
          </a:p>
          <a:p>
            <a:pPr lvl="0" algn="ctr">
              <a:buClr>
                <a:schemeClr val="dk1"/>
              </a:buClr>
              <a:buSzPts val="3600"/>
            </a:pPr>
            <a:endParaRPr sz="1800" dirty="0">
              <a:solidFill>
                <a:schemeClr val="dk1"/>
              </a:solidFill>
              <a:latin typeface="Calibri"/>
              <a:ea typeface="Calibri"/>
              <a:cs typeface="Calibri"/>
              <a:sym typeface="Calibri"/>
            </a:endParaRPr>
          </a:p>
          <a:p>
            <a:pPr lvl="0">
              <a:buClr>
                <a:schemeClr val="dk1"/>
              </a:buClr>
              <a:buSzPts val="3600"/>
            </a:pPr>
            <a:r>
              <a:rPr lang="en-US" sz="1800" dirty="0" err="1">
                <a:solidFill>
                  <a:schemeClr val="dk1"/>
                </a:solidFill>
                <a:latin typeface="+mj-lt"/>
                <a:ea typeface="Calibri"/>
                <a:cs typeface="Calibri"/>
                <a:sym typeface="Calibri"/>
              </a:rPr>
              <a:t>Aproveche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esta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oportunidad</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hacer</a:t>
            </a:r>
            <a:r>
              <a:rPr lang="en-US" sz="1800" dirty="0">
                <a:solidFill>
                  <a:schemeClr val="dk1"/>
                </a:solidFill>
                <a:latin typeface="+mj-lt"/>
                <a:ea typeface="Calibri"/>
                <a:cs typeface="Calibri"/>
                <a:sym typeface="Calibri"/>
              </a:rPr>
              <a:t>/responder </a:t>
            </a:r>
            <a:r>
              <a:rPr lang="en-US" sz="1800" dirty="0" err="1">
                <a:solidFill>
                  <a:schemeClr val="dk1"/>
                </a:solidFill>
                <a:latin typeface="+mj-lt"/>
                <a:ea typeface="Calibri"/>
                <a:cs typeface="Calibri"/>
                <a:sym typeface="Calibri"/>
              </a:rPr>
              <a:t>preguntas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sobre</a:t>
            </a:r>
            <a:r>
              <a:rPr lang="en-US" sz="1800" dirty="0">
                <a:solidFill>
                  <a:schemeClr val="dk1"/>
                </a:solidFill>
                <a:latin typeface="+mj-lt"/>
                <a:ea typeface="Calibri"/>
                <a:cs typeface="Calibri"/>
                <a:sym typeface="Calibri"/>
              </a:rPr>
              <a:t> el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 anterior y para </a:t>
            </a:r>
            <a:r>
              <a:rPr lang="en-US" sz="1800" dirty="0" err="1">
                <a:solidFill>
                  <a:schemeClr val="dk1"/>
                </a:solidFill>
                <a:latin typeface="+mj-lt"/>
                <a:ea typeface="Calibri"/>
                <a:cs typeface="Calibri"/>
                <a:sym typeface="Calibri"/>
              </a:rPr>
              <a:t>resumir</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direcciones</a:t>
            </a:r>
            <a:r>
              <a:rPr lang="en-US" sz="1800" dirty="0">
                <a:solidFill>
                  <a:schemeClr val="dk1"/>
                </a:solidFill>
                <a:latin typeface="+mj-lt"/>
                <a:ea typeface="Calibri"/>
                <a:cs typeface="Calibri"/>
                <a:sym typeface="Calibri"/>
              </a:rPr>
              <a:t> de los enlaces web </a:t>
            </a:r>
            <a:r>
              <a:rPr lang="en-US" sz="1800" dirty="0" err="1">
                <a:solidFill>
                  <a:schemeClr val="dk1"/>
                </a:solidFill>
                <a:latin typeface="+mj-lt"/>
                <a:ea typeface="Calibri"/>
                <a:cs typeface="Calibri"/>
                <a:sym typeface="Calibri"/>
              </a:rPr>
              <a:t>discutidos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el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a:t>
            </a:r>
          </a:p>
          <a:p>
            <a:pPr lvl="0">
              <a:buClr>
                <a:schemeClr val="dk1"/>
              </a:buClr>
              <a:buSzPts val="3600"/>
            </a:pPr>
            <a:endParaRPr lang="en-US" sz="1800" u="sng" dirty="0">
              <a:solidFill>
                <a:schemeClr val="dk1"/>
              </a:solidFill>
              <a:latin typeface="+mj-lt"/>
              <a:ea typeface="Calibri"/>
              <a:cs typeface="Calibri"/>
              <a:sym typeface="Calibri"/>
            </a:endParaRPr>
          </a:p>
          <a:p>
            <a:pPr lvl="0" algn="ctr">
              <a:buClr>
                <a:schemeClr val="dk1"/>
              </a:buClr>
              <a:buSzPts val="3600"/>
            </a:pPr>
            <a:r>
              <a:rPr lang="en-US" sz="3600" u="sng" dirty="0" err="1">
                <a:solidFill>
                  <a:schemeClr val="dk1"/>
                </a:solidFill>
                <a:latin typeface="+mj-lt"/>
                <a:ea typeface="Calibri"/>
                <a:cs typeface="Calibri"/>
                <a:sym typeface="Calibri"/>
              </a:rPr>
              <a:t>Recursos</a:t>
            </a:r>
            <a:r>
              <a:rPr lang="en-US" sz="3600" u="sng" dirty="0">
                <a:solidFill>
                  <a:schemeClr val="dk1"/>
                </a:solidFill>
                <a:latin typeface="+mj-lt"/>
                <a:ea typeface="Calibri"/>
                <a:cs typeface="Calibri"/>
                <a:sym typeface="Calibri"/>
              </a:rPr>
              <a:t> del </a:t>
            </a:r>
            <a:r>
              <a:rPr lang="en-US" sz="3600" u="sng" dirty="0" err="1">
                <a:solidFill>
                  <a:schemeClr val="dk1"/>
                </a:solidFill>
                <a:latin typeface="+mj-lt"/>
                <a:ea typeface="Calibri"/>
                <a:cs typeface="Calibri"/>
                <a:sym typeface="Calibri"/>
              </a:rPr>
              <a:t>Módulo</a:t>
            </a:r>
            <a:r>
              <a:rPr lang="en-US" sz="3600" u="sng" dirty="0">
                <a:solidFill>
                  <a:schemeClr val="dk1"/>
                </a:solidFill>
                <a:latin typeface="+mj-lt"/>
                <a:ea typeface="Calibri"/>
                <a:cs typeface="Calibri"/>
                <a:sym typeface="Calibri"/>
              </a:rPr>
              <a:t> 1</a:t>
            </a:r>
          </a:p>
          <a:p>
            <a:pPr lvl="0" algn="ctr">
              <a:buClr>
                <a:schemeClr val="dk1"/>
              </a:buClr>
              <a:buSzPts val="3600"/>
            </a:pPr>
            <a:endParaRPr lang="en-US" sz="3600" b="0" i="0" u="sng" strike="noStrike" cap="none" dirty="0">
              <a:solidFill>
                <a:schemeClr val="dk1"/>
              </a:solidFill>
              <a:latin typeface="+mj-lt"/>
              <a:ea typeface="Calibri"/>
              <a:cs typeface="Calibri"/>
              <a:sym typeface="Calibri"/>
            </a:endParaRPr>
          </a:p>
          <a:p>
            <a:pPr lvl="0" algn="ctr">
              <a:buClr>
                <a:schemeClr val="dk1"/>
              </a:buClr>
              <a:buSzPts val="3600"/>
            </a:pPr>
            <a:endParaRPr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err="1">
                <a:hlinkClick r:id="rId3"/>
              </a:rPr>
              <a:t>Patógenos</a:t>
            </a:r>
            <a:r>
              <a:rPr lang="en-US" dirty="0">
                <a:hlinkClick r:id="rId3"/>
              </a:rPr>
              <a:t> </a:t>
            </a:r>
            <a:r>
              <a:rPr lang="en-US" dirty="0" err="1">
                <a:hlinkClick r:id="rId3"/>
              </a:rPr>
              <a:t>transmitidos</a:t>
            </a:r>
            <a:r>
              <a:rPr lang="en-US" dirty="0">
                <a:hlinkClick r:id="rId3"/>
              </a:rPr>
              <a:t> por la </a:t>
            </a:r>
            <a:r>
              <a:rPr lang="en-US" dirty="0" err="1">
                <a:hlinkClick r:id="rId3"/>
              </a:rPr>
              <a:t>sangre</a:t>
            </a:r>
            <a:r>
              <a:rPr lang="en-US" dirty="0">
                <a:hlinkClick r:id="rId3"/>
              </a:rPr>
              <a:t> por </a:t>
            </a:r>
            <a:r>
              <a:rPr lang="en-US" dirty="0" err="1">
                <a:hlinkClick r:id="rId3"/>
              </a:rPr>
              <a:t>sustancias</a:t>
            </a:r>
            <a:r>
              <a:rPr lang="en-US" dirty="0">
                <a:hlinkClick r:id="rId3"/>
              </a:rPr>
              <a:t> </a:t>
            </a:r>
            <a:r>
              <a:rPr lang="en-US" dirty="0" err="1">
                <a:hlinkClick r:id="rId3"/>
              </a:rPr>
              <a:t>tóxicas</a:t>
            </a:r>
            <a:r>
              <a:rPr lang="en-US" dirty="0">
                <a:hlinkClick r:id="rId3"/>
              </a:rPr>
              <a:t> y </a:t>
            </a:r>
            <a:r>
              <a:rPr lang="en-US" dirty="0" err="1">
                <a:hlinkClick r:id="rId3"/>
              </a:rPr>
              <a:t>peligrosas</a:t>
            </a:r>
            <a:r>
              <a:rPr lang="en-US" dirty="0">
                <a:hlinkClick r:id="rId3"/>
              </a:rPr>
              <a:t> (</a:t>
            </a:r>
            <a:r>
              <a:rPr lang="en-US" dirty="0" err="1">
                <a:hlinkClick r:id="rId3"/>
              </a:rPr>
              <a:t>oregon.gov</a:t>
            </a:r>
            <a:r>
              <a:rPr lang="en-US" dirty="0">
                <a:hlinkClick r:id="rId3"/>
              </a:rPr>
              <a:t>)</a:t>
            </a:r>
            <a:endParaRPr dirty="0">
              <a:solidFill>
                <a:schemeClr val="dk1"/>
              </a:solidFill>
              <a:latin typeface="+mj-lt"/>
              <a:ea typeface="Calibri"/>
              <a:cs typeface="Calibri"/>
              <a:sym typeface="Calibri"/>
            </a:endParaRPr>
          </a:p>
        </p:txBody>
      </p:sp>
      <p:pic>
        <p:nvPicPr>
          <p:cNvPr id="9" name="Picture 8">
            <a:extLst>
              <a:ext uri="{FF2B5EF4-FFF2-40B4-BE49-F238E27FC236}">
                <a16:creationId xmlns:a16="http://schemas.microsoft.com/office/drawing/2014/main" id="{9A2ACD6D-65FD-4893-9138-B023ED618FCA}"/>
              </a:ext>
            </a:extLst>
          </p:cNvPr>
          <p:cNvPicPr>
            <a:picLocks noChangeAspect="1"/>
          </p:cNvPicPr>
          <p:nvPr/>
        </p:nvPicPr>
        <p:blipFill>
          <a:blip r:embed="rId4"/>
          <a:stretch>
            <a:fillRect/>
          </a:stretch>
        </p:blipFill>
        <p:spPr>
          <a:xfrm>
            <a:off x="6587319" y="5939898"/>
            <a:ext cx="5655426" cy="942571"/>
          </a:xfrm>
          <a:prstGeom prst="rect">
            <a:avLst/>
          </a:prstGeom>
        </p:spPr>
      </p:pic>
      <p:sp>
        <p:nvSpPr>
          <p:cNvPr id="6" name="Google Shape;102;p2">
            <a:extLst>
              <a:ext uri="{FF2B5EF4-FFF2-40B4-BE49-F238E27FC236}">
                <a16:creationId xmlns:a16="http://schemas.microsoft.com/office/drawing/2014/main" id="{6FCD87CA-699A-4A7C-A182-B86CA30C8018}"/>
              </a:ext>
            </a:extLst>
          </p:cNvPr>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2211" y="2799876"/>
            <a:ext cx="1219200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600" b="1" i="0" u="none" strike="noStrike" cap="none" dirty="0">
                <a:solidFill>
                  <a:schemeClr val="lt1"/>
                </a:solidFill>
                <a:latin typeface="Verdana"/>
                <a:ea typeface="Verdana"/>
                <a:cs typeface="Verdana"/>
                <a:sym typeface="Verdana"/>
              </a:rPr>
              <a:t>PATÓGENOS TRANSMITIDOS POR LA SANGRE</a:t>
            </a:r>
            <a:endParaRPr sz="36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22209" y="3569317"/>
            <a:ext cx="1219200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err="1">
                <a:solidFill>
                  <a:schemeClr val="lt1"/>
                </a:solidFill>
                <a:latin typeface="Verdana"/>
                <a:ea typeface="Verdana"/>
                <a:cs typeface="Verdana"/>
                <a:sym typeface="Verdana"/>
              </a:rPr>
              <a:t>Módulo</a:t>
            </a:r>
            <a:r>
              <a:rPr lang="en-US" sz="4000" b="1" i="0" u="none" strike="noStrike" cap="none" dirty="0">
                <a:solidFill>
                  <a:schemeClr val="lt1"/>
                </a:solidFill>
                <a:latin typeface="Verdana"/>
                <a:ea typeface="Verdana"/>
                <a:cs typeface="Verdana"/>
                <a:sym typeface="Verdana"/>
              </a:rPr>
              <a:t> 2: </a:t>
            </a:r>
            <a:r>
              <a:rPr lang="en-US" sz="4000" b="1" i="1" u="none" strike="noStrike" cap="none" dirty="0">
                <a:solidFill>
                  <a:schemeClr val="lt1"/>
                </a:solidFill>
                <a:latin typeface="Verdana"/>
                <a:ea typeface="Verdana"/>
                <a:cs typeface="Verdana"/>
                <a:sym typeface="Verdana"/>
              </a:rPr>
              <a:t>El Plan de control de la </a:t>
            </a:r>
            <a:r>
              <a:rPr lang="en-US" sz="4000" b="1" i="1" u="none" strike="noStrike" cap="none" dirty="0" err="1">
                <a:solidFill>
                  <a:schemeClr val="lt1"/>
                </a:solidFill>
                <a:latin typeface="Verdana"/>
                <a:ea typeface="Verdana"/>
                <a:cs typeface="Verdana"/>
                <a:sym typeface="Verdana"/>
              </a:rPr>
              <a:t>exposición</a:t>
            </a:r>
            <a:r>
              <a:rPr lang="en-US" sz="4000" b="1" i="1" u="none" strike="noStrike" cap="none" dirty="0">
                <a:solidFill>
                  <a:schemeClr val="lt1"/>
                </a:solidFill>
                <a:latin typeface="Verdana"/>
                <a:ea typeface="Verdana"/>
                <a:cs typeface="Verdana"/>
                <a:sym typeface="Verdana"/>
              </a:rPr>
              <a:t> </a:t>
            </a:r>
            <a:endParaRPr sz="40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2" name="Picture 1">
            <a:extLst>
              <a:ext uri="{FF2B5EF4-FFF2-40B4-BE49-F238E27FC236}">
                <a16:creationId xmlns:a16="http://schemas.microsoft.com/office/drawing/2014/main" id="{BFA2CEC6-EA2F-896A-237B-A3107715CB93}"/>
              </a:ext>
            </a:extLst>
          </p:cNvPr>
          <p:cNvPicPr>
            <a:picLocks noChangeAspect="1"/>
          </p:cNvPicPr>
          <p:nvPr/>
        </p:nvPicPr>
        <p:blipFill>
          <a:blip r:embed="rId5"/>
          <a:srcRect/>
          <a:stretch/>
        </p:blipFill>
        <p:spPr>
          <a:xfrm>
            <a:off x="318712" y="329016"/>
            <a:ext cx="3058746" cy="1011156"/>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4786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Lst>
          </p:cNvPr>
          <p:cNvSpPr/>
          <p:nvPr/>
        </p:nvSpPr>
        <p:spPr>
          <a:xfrm>
            <a:off x="0" y="9934"/>
            <a:ext cx="12192000" cy="588342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9E2082E-E0AF-4123-B0E6-BAD548A1D216}"/>
              </a:ext>
            </a:extLst>
          </p:cNvPr>
          <p:cNvPicPr>
            <a:picLocks noChangeAspect="1"/>
          </p:cNvPicPr>
          <p:nvPr/>
        </p:nvPicPr>
        <p:blipFill>
          <a:blip r:embed="rId4"/>
          <a:stretch>
            <a:fillRect/>
          </a:stretch>
        </p:blipFill>
        <p:spPr>
          <a:xfrm>
            <a:off x="6568412" y="5938471"/>
            <a:ext cx="5623588" cy="937265"/>
          </a:xfrm>
          <a:prstGeom prst="rect">
            <a:avLst/>
          </a:prstGeom>
        </p:spPr>
      </p:pic>
      <p:sp>
        <p:nvSpPr>
          <p:cNvPr id="7" name="Google Shape;102;p2">
            <a:extLst>
              <a:ext uri="{FF2B5EF4-FFF2-40B4-BE49-F238E27FC236}">
                <a16:creationId xmlns:a16="http://schemas.microsoft.com/office/drawing/2014/main" id="{8D4AC112-317A-49D2-A2E0-27245F196606}"/>
              </a:ext>
            </a:extLst>
          </p:cNvPr>
          <p:cNvSpPr txBox="1"/>
          <p:nvPr/>
        </p:nvSpPr>
        <p:spPr>
          <a:xfrm>
            <a:off x="153371" y="5938471"/>
            <a:ext cx="6261670" cy="954067"/>
          </a:xfrm>
          <a:prstGeom prst="rect">
            <a:avLst/>
          </a:prstGeom>
          <a:noFill/>
          <a:ln>
            <a:noFill/>
          </a:ln>
        </p:spPr>
        <p:txBody>
          <a:bodyPr spcFirstLastPara="1" wrap="square" lIns="91425" tIns="45700" rIns="91425" bIns="45700" anchor="t" anchorCtr="0">
            <a:spAutoFit/>
          </a:bodyPr>
          <a:lstStyle/>
          <a:p>
            <a:pPr lvl="0">
              <a:buSzPts val="2800"/>
            </a:pPr>
            <a:r>
              <a:rPr lang="en-US" sz="2600" b="1" i="0" u="none" strike="noStrike" cap="none" dirty="0" err="1">
                <a:solidFill>
                  <a:schemeClr val="lt1"/>
                </a:solidFill>
                <a:latin typeface="Verdana"/>
                <a:ea typeface="Verdana"/>
                <a:cs typeface="Verdana"/>
                <a:sym typeface="Verdana"/>
              </a:rPr>
              <a:t>Módulo</a:t>
            </a:r>
            <a:r>
              <a:rPr lang="en-US" sz="2600" b="1" i="0" u="none" strike="noStrike" cap="none" dirty="0">
                <a:solidFill>
                  <a:schemeClr val="lt1"/>
                </a:solidFill>
                <a:latin typeface="Verdana"/>
                <a:ea typeface="Verdana"/>
                <a:cs typeface="Verdana"/>
                <a:sym typeface="Verdana"/>
              </a:rPr>
              <a:t> 2: </a:t>
            </a:r>
            <a:r>
              <a:rPr lang="en-US" sz="2800" b="1" i="1" dirty="0">
                <a:solidFill>
                  <a:schemeClr val="lt1"/>
                </a:solidFill>
                <a:latin typeface="Verdana"/>
                <a:ea typeface="Verdana"/>
                <a:cs typeface="Verdana"/>
                <a:sym typeface="Verdana"/>
              </a:rPr>
              <a:t>El plan de control de la </a:t>
            </a:r>
            <a:r>
              <a:rPr lang="en-US" sz="2800" b="1" i="1" dirty="0" err="1">
                <a:solidFill>
                  <a:schemeClr val="lt1"/>
                </a:solidFill>
                <a:latin typeface="Verdana"/>
                <a:ea typeface="Verdana"/>
                <a:cs typeface="Verdana"/>
                <a:sym typeface="Verdana"/>
              </a:rPr>
              <a:t>exposición</a:t>
            </a:r>
            <a:endParaRPr lang="en-US" sz="2600" b="0" i="0" u="none" strike="noStrike" cap="none" dirty="0">
              <a:solidFill>
                <a:srgbClr val="000000"/>
              </a:solidFill>
              <a:latin typeface="Arial"/>
              <a:ea typeface="Arial"/>
              <a:cs typeface="Arial"/>
              <a:sym typeface="Arial"/>
            </a:endParaRPr>
          </a:p>
        </p:txBody>
      </p:sp>
      <p:pic>
        <p:nvPicPr>
          <p:cNvPr id="4" name="Online Media 3" descr="BBP_Que es un plan de control de la exposición">
            <a:hlinkClick r:id="" action="ppaction://media"/>
            <a:extLst>
              <a:ext uri="{FF2B5EF4-FFF2-40B4-BE49-F238E27FC236}">
                <a16:creationId xmlns:a16="http://schemas.microsoft.com/office/drawing/2014/main" id="{1641600F-4107-9445-A4EF-3AA7ED0B8DA8}"/>
              </a:ext>
            </a:extLst>
          </p:cNvPr>
          <p:cNvPicPr>
            <a:picLocks noRot="1" noChangeAspect="1"/>
          </p:cNvPicPr>
          <p:nvPr>
            <a:videoFile r:link="rId1"/>
          </p:nvPr>
        </p:nvPicPr>
        <p:blipFill>
          <a:blip r:embed="rId5"/>
          <a:stretch>
            <a:fillRect/>
          </a:stretch>
        </p:blipFill>
        <p:spPr>
          <a:xfrm>
            <a:off x="908832" y="12302"/>
            <a:ext cx="10374336" cy="5835564"/>
          </a:xfrm>
          <a:prstGeom prst="rect">
            <a:avLst/>
          </a:prstGeom>
        </p:spPr>
      </p:pic>
    </p:spTree>
    <p:extLst>
      <p:ext uri="{BB962C8B-B14F-4D97-AF65-F5344CB8AC3E}">
        <p14:creationId xmlns:p14="http://schemas.microsoft.com/office/powerpoint/2010/main" val="307925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Verdana"/>
                <a:ea typeface="Verdana"/>
                <a:cs typeface="Verdana"/>
                <a:sym typeface="Verdana"/>
              </a:rPr>
              <a:t>Módulo</a:t>
            </a:r>
            <a:r>
              <a:rPr lang="en-US" sz="2800" b="1" i="0" u="none" strike="noStrike" cap="none" dirty="0">
                <a:solidFill>
                  <a:schemeClr val="lt1"/>
                </a:solidFill>
                <a:latin typeface="Verdana"/>
                <a:ea typeface="Verdana"/>
                <a:cs typeface="Verdana"/>
                <a:sym typeface="Verdana"/>
              </a:rPr>
              <a:t> 1: </a:t>
            </a:r>
            <a:r>
              <a:rPr lang="en-US" sz="2800" b="1" i="1" u="none" strike="noStrike" cap="none" dirty="0" err="1">
                <a:solidFill>
                  <a:schemeClr val="lt1"/>
                </a:solidFill>
                <a:latin typeface="Verdana"/>
                <a:ea typeface="Verdana"/>
                <a:cs typeface="Verdana"/>
                <a:sym typeface="Verdana"/>
              </a:rPr>
              <a:t>I</a:t>
            </a:r>
            <a:r>
              <a:rPr lang="en-US" sz="2800" b="1" i="1" dirty="0" err="1">
                <a:solidFill>
                  <a:schemeClr val="lt1"/>
                </a:solidFill>
                <a:latin typeface="Verdana"/>
                <a:ea typeface="Verdana"/>
                <a:cs typeface="Verdana"/>
                <a:sym typeface="Verdana"/>
              </a:rPr>
              <a:t>ntroducción</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6007100" y="332509"/>
            <a:ext cx="5986407" cy="4647386"/>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Descargo</a:t>
            </a:r>
            <a:r>
              <a:rPr lang="en-US" sz="3600" u="sng" dirty="0">
                <a:solidFill>
                  <a:schemeClr val="dk1"/>
                </a:solidFill>
                <a:latin typeface="+mj-lt"/>
                <a:ea typeface="Calibri"/>
                <a:cs typeface="Calibri"/>
                <a:sym typeface="Calibri"/>
              </a:rPr>
              <a:t> de </a:t>
            </a:r>
            <a:r>
              <a:rPr lang="en-US" sz="3600" u="sng" dirty="0" err="1">
                <a:solidFill>
                  <a:schemeClr val="dk1"/>
                </a:solidFill>
                <a:latin typeface="+mj-lt"/>
                <a:ea typeface="Calibri"/>
                <a:cs typeface="Calibri"/>
                <a:sym typeface="Calibri"/>
              </a:rPr>
              <a:t>responsabilidad</a:t>
            </a:r>
            <a:endParaRPr lang="en-US" sz="3600" u="sng" dirty="0">
              <a:solidFill>
                <a:schemeClr val="dk1"/>
              </a:solidFill>
              <a:latin typeface="+mj-lt"/>
              <a:ea typeface="Calibri"/>
              <a:cs typeface="Calibri"/>
              <a:sym typeface="Calibri"/>
            </a:endParaRPr>
          </a:p>
          <a:p>
            <a:pPr lvl="0" algn="ctr">
              <a:buSzPts val="4800"/>
            </a:pPr>
            <a:endParaRPr sz="1600" b="0" i="0" u="none" strike="noStrike" cap="none" dirty="0">
              <a:solidFill>
                <a:schemeClr val="dk1"/>
              </a:solidFill>
              <a:latin typeface="+mj-lt"/>
              <a:ea typeface="Calibri"/>
              <a:cs typeface="Calibri"/>
              <a:sym typeface="Calibri"/>
            </a:endParaRPr>
          </a:p>
          <a:p>
            <a:r>
              <a:rPr lang="en-US" sz="1600" dirty="0">
                <a:latin typeface="+mj-lt"/>
              </a:rPr>
              <a:t>Este material se </a:t>
            </a:r>
            <a:r>
              <a:rPr lang="en-US" sz="1600" dirty="0" err="1">
                <a:latin typeface="+mj-lt"/>
              </a:rPr>
              <a:t>utiliza</a:t>
            </a:r>
            <a:r>
              <a:rPr lang="en-US" sz="1600" dirty="0">
                <a:latin typeface="+mj-lt"/>
              </a:rPr>
              <a:t> para </a:t>
            </a:r>
            <a:r>
              <a:rPr lang="en-US" sz="1600" dirty="0" err="1">
                <a:latin typeface="+mj-lt"/>
              </a:rPr>
              <a:t>informar</a:t>
            </a:r>
            <a:r>
              <a:rPr lang="en-US" sz="1600" dirty="0">
                <a:latin typeface="+mj-lt"/>
              </a:rPr>
              <a:t> a los </a:t>
            </a:r>
            <a:r>
              <a:rPr lang="en-US" sz="1600" dirty="0" err="1">
                <a:latin typeface="+mj-lt"/>
              </a:rPr>
              <a:t>empleadores</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requisitos</a:t>
            </a:r>
            <a:r>
              <a:rPr lang="en-US" sz="1600" dirty="0">
                <a:latin typeface="+mj-lt"/>
              </a:rPr>
              <a:t> de </a:t>
            </a:r>
            <a:r>
              <a:rPr lang="en-US" sz="1600" dirty="0" err="1">
                <a:latin typeface="+mj-lt"/>
              </a:rPr>
              <a:t>cumplimiento</a:t>
            </a:r>
            <a:r>
              <a:rPr lang="en-US" sz="1600" dirty="0">
                <a:latin typeface="+mj-lt"/>
              </a:rPr>
              <a:t> de las </a:t>
            </a:r>
            <a:r>
              <a:rPr lang="en-US" sz="1600" dirty="0" err="1">
                <a:latin typeface="+mj-lt"/>
              </a:rPr>
              <a:t>normas</a:t>
            </a:r>
            <a:r>
              <a:rPr lang="en-US" sz="1600" dirty="0">
                <a:latin typeface="+mj-lt"/>
              </a:rPr>
              <a:t> de la </a:t>
            </a:r>
            <a:r>
              <a:rPr lang="en-US" sz="1600" dirty="0" err="1">
                <a:latin typeface="+mj-lt"/>
              </a:rPr>
              <a:t>Administración</a:t>
            </a:r>
            <a:r>
              <a:rPr lang="en-US" sz="1600" dirty="0">
                <a:latin typeface="+mj-lt"/>
              </a:rPr>
              <a:t> de </a:t>
            </a:r>
            <a:r>
              <a:rPr lang="en-US" sz="1600" dirty="0" err="1">
                <a:latin typeface="+mj-lt"/>
              </a:rPr>
              <a:t>Salud</a:t>
            </a:r>
            <a:r>
              <a:rPr lang="en-US" sz="1600" dirty="0">
                <a:latin typeface="+mj-lt"/>
              </a:rPr>
              <a:t> y </a:t>
            </a:r>
            <a:r>
              <a:rPr lang="en-US" sz="1600" dirty="0" err="1">
                <a:latin typeface="+mj-lt"/>
              </a:rPr>
              <a:t>Seguridad</a:t>
            </a:r>
            <a:r>
              <a:rPr lang="en-US" sz="1600" dirty="0">
                <a:latin typeface="+mj-lt"/>
              </a:rPr>
              <a:t> </a:t>
            </a:r>
            <a:r>
              <a:rPr lang="en-US" sz="1600" dirty="0" err="1">
                <a:latin typeface="+mj-lt"/>
              </a:rPr>
              <a:t>Ocupacional</a:t>
            </a:r>
            <a:r>
              <a:rPr lang="en-US" sz="1600" dirty="0">
                <a:latin typeface="+mj-lt"/>
              </a:rPr>
              <a:t> (Occupational Safety and Health Administration, OSHA) de </a:t>
            </a:r>
            <a:r>
              <a:rPr lang="en-US" sz="1600" dirty="0" err="1">
                <a:latin typeface="+mj-lt"/>
              </a:rPr>
              <a:t>Oregón</a:t>
            </a:r>
            <a:r>
              <a:rPr lang="en-US" sz="1600" dirty="0">
                <a:latin typeface="+mj-lt"/>
              </a:rPr>
              <a:t>, a </a:t>
            </a:r>
            <a:r>
              <a:rPr lang="en-US" sz="1600" dirty="0" err="1">
                <a:latin typeface="+mj-lt"/>
              </a:rPr>
              <a:t>través</a:t>
            </a:r>
            <a:r>
              <a:rPr lang="en-US" sz="1600" dirty="0">
                <a:latin typeface="+mj-lt"/>
              </a:rPr>
              <a:t> de una </a:t>
            </a:r>
            <a:r>
              <a:rPr lang="en-US" sz="1600" dirty="0" err="1">
                <a:latin typeface="+mj-lt"/>
              </a:rPr>
              <a:t>simplificación</a:t>
            </a:r>
            <a:r>
              <a:rPr lang="en-US" sz="1600" dirty="0">
                <a:latin typeface="+mj-lt"/>
              </a:rPr>
              <a:t> de las </a:t>
            </a:r>
            <a:r>
              <a:rPr lang="en-US" sz="1600" dirty="0" err="1">
                <a:latin typeface="+mj-lt"/>
              </a:rPr>
              <a:t>reglamentaciones</a:t>
            </a:r>
            <a:r>
              <a:rPr lang="en-US" sz="1600" dirty="0">
                <a:latin typeface="+mj-lt"/>
              </a:rPr>
              <a:t>. No debe </a:t>
            </a:r>
            <a:r>
              <a:rPr lang="en-US" sz="1600" dirty="0" err="1">
                <a:latin typeface="+mj-lt"/>
              </a:rPr>
              <a:t>considerarse</a:t>
            </a:r>
            <a:r>
              <a:rPr lang="en-US" sz="1600" dirty="0">
                <a:latin typeface="+mj-lt"/>
              </a:rPr>
              <a:t> </a:t>
            </a:r>
            <a:r>
              <a:rPr lang="en-US" sz="1600" dirty="0" err="1">
                <a:latin typeface="+mj-lt"/>
              </a:rPr>
              <a:t>como</a:t>
            </a:r>
            <a:r>
              <a:rPr lang="en-US" sz="1600" dirty="0">
                <a:latin typeface="+mj-lt"/>
              </a:rPr>
              <a:t> </a:t>
            </a:r>
            <a:r>
              <a:rPr lang="en-US" sz="1600" dirty="0" err="1">
                <a:latin typeface="+mj-lt"/>
              </a:rPr>
              <a:t>sustituto</a:t>
            </a:r>
            <a:r>
              <a:rPr lang="en-US" sz="1600" dirty="0">
                <a:latin typeface="+mj-lt"/>
              </a:rPr>
              <a:t> de </a:t>
            </a:r>
            <a:r>
              <a:rPr lang="en-US" sz="1600" dirty="0" err="1">
                <a:latin typeface="+mj-lt"/>
              </a:rPr>
              <a:t>ninguna</a:t>
            </a:r>
            <a:r>
              <a:rPr lang="en-US" sz="1600" dirty="0">
                <a:latin typeface="+mj-lt"/>
              </a:rPr>
              <a:t> </a:t>
            </a:r>
            <a:r>
              <a:rPr lang="en-US" sz="1600" dirty="0" err="1">
                <a:latin typeface="+mj-lt"/>
              </a:rPr>
              <a:t>disposición</a:t>
            </a:r>
            <a:r>
              <a:rPr lang="en-US" sz="1600" dirty="0">
                <a:latin typeface="+mj-lt"/>
              </a:rPr>
              <a:t> de la Ley de </a:t>
            </a:r>
            <a:r>
              <a:rPr lang="en-US" sz="1600" dirty="0" err="1">
                <a:latin typeface="+mj-lt"/>
              </a:rPr>
              <a:t>Empleo</a:t>
            </a:r>
            <a:r>
              <a:rPr lang="en-US" sz="1600" dirty="0">
                <a:latin typeface="+mj-lt"/>
              </a:rPr>
              <a:t> Seguro de </a:t>
            </a:r>
            <a:r>
              <a:rPr lang="en-US" sz="1600" dirty="0" err="1">
                <a:latin typeface="+mj-lt"/>
              </a:rPr>
              <a:t>Oregón</a:t>
            </a:r>
            <a:r>
              <a:rPr lang="en-US" sz="1600" dirty="0">
                <a:latin typeface="+mj-lt"/>
              </a:rPr>
              <a:t> </a:t>
            </a:r>
            <a:r>
              <a:rPr lang="en-US" sz="1600" dirty="0" err="1">
                <a:latin typeface="+mj-lt"/>
              </a:rPr>
              <a:t>ni</a:t>
            </a:r>
            <a:r>
              <a:rPr lang="en-US" sz="1600" dirty="0">
                <a:latin typeface="+mj-lt"/>
              </a:rPr>
              <a:t> de </a:t>
            </a:r>
            <a:r>
              <a:rPr lang="en-US" sz="1600" dirty="0" err="1">
                <a:latin typeface="+mj-lt"/>
              </a:rPr>
              <a:t>ninguna</a:t>
            </a:r>
            <a:r>
              <a:rPr lang="en-US" sz="1600" dirty="0">
                <a:latin typeface="+mj-lt"/>
              </a:rPr>
              <a:t> </a:t>
            </a:r>
            <a:r>
              <a:rPr lang="en-US" sz="1600" dirty="0" err="1">
                <a:latin typeface="+mj-lt"/>
              </a:rPr>
              <a:t>norma</a:t>
            </a:r>
            <a:r>
              <a:rPr lang="en-US" sz="1600" dirty="0">
                <a:latin typeface="+mj-lt"/>
              </a:rPr>
              <a:t> </a:t>
            </a:r>
            <a:r>
              <a:rPr lang="en-US" sz="1600" dirty="0" err="1">
                <a:latin typeface="+mj-lt"/>
              </a:rPr>
              <a:t>emitida</a:t>
            </a:r>
            <a:r>
              <a:rPr lang="en-US" sz="1600" dirty="0">
                <a:latin typeface="+mj-lt"/>
              </a:rPr>
              <a:t> por </a:t>
            </a:r>
            <a:r>
              <a:rPr lang="en-US" sz="1600" dirty="0" err="1">
                <a:latin typeface="+mj-lt"/>
              </a:rPr>
              <a:t>oregon</a:t>
            </a:r>
            <a:r>
              <a:rPr lang="en-US" sz="1600" dirty="0">
                <a:latin typeface="+mj-lt"/>
              </a:rPr>
              <a:t> OSHA.</a:t>
            </a:r>
          </a:p>
          <a:p>
            <a:endParaRPr lang="en-US" sz="1600" dirty="0">
              <a:latin typeface="+mj-lt"/>
            </a:endParaRPr>
          </a:p>
          <a:p>
            <a:r>
              <a:rPr lang="en-US" sz="1600" dirty="0">
                <a:latin typeface="+mj-lt"/>
              </a:rPr>
              <a:t>Este </a:t>
            </a:r>
            <a:r>
              <a:rPr lang="en-US" sz="1600" dirty="0" err="1">
                <a:latin typeface="+mj-lt"/>
              </a:rPr>
              <a:t>curso</a:t>
            </a:r>
            <a:r>
              <a:rPr lang="en-US" sz="1600" dirty="0">
                <a:latin typeface="+mj-lt"/>
              </a:rPr>
              <a:t> no </a:t>
            </a:r>
            <a:r>
              <a:rPr lang="en-US" sz="1600" dirty="0" err="1">
                <a:latin typeface="+mj-lt"/>
              </a:rPr>
              <a:t>tiene</a:t>
            </a:r>
            <a:r>
              <a:rPr lang="en-US" sz="1600" dirty="0">
                <a:latin typeface="+mj-lt"/>
              </a:rPr>
              <a:t> la </a:t>
            </a:r>
            <a:r>
              <a:rPr lang="en-US" sz="1600" dirty="0" err="1">
                <a:latin typeface="+mj-lt"/>
              </a:rPr>
              <a:t>intención</a:t>
            </a:r>
            <a:r>
              <a:rPr lang="en-US" sz="1600" dirty="0">
                <a:latin typeface="+mj-lt"/>
              </a:rPr>
              <a:t> de </a:t>
            </a:r>
            <a:r>
              <a:rPr lang="en-US" sz="1600" dirty="0" err="1">
                <a:latin typeface="+mj-lt"/>
              </a:rPr>
              <a:t>considerarse</a:t>
            </a:r>
            <a:r>
              <a:rPr lang="en-US" sz="1600" dirty="0">
                <a:latin typeface="+mj-lt"/>
              </a:rPr>
              <a:t> </a:t>
            </a:r>
            <a:r>
              <a:rPr lang="en-US" sz="1600" dirty="0" err="1">
                <a:latin typeface="+mj-lt"/>
              </a:rPr>
              <a:t>como</a:t>
            </a:r>
            <a:r>
              <a:rPr lang="en-US" sz="1600" dirty="0">
                <a:latin typeface="+mj-lt"/>
              </a:rPr>
              <a:t> un </a:t>
            </a:r>
            <a:r>
              <a:rPr lang="en-US" sz="1600" dirty="0" err="1">
                <a:latin typeface="+mj-lt"/>
              </a:rPr>
              <a:t>cumplimiento</a:t>
            </a:r>
            <a:r>
              <a:rPr lang="en-US" sz="1600" dirty="0">
                <a:latin typeface="+mj-lt"/>
              </a:rPr>
              <a:t> </a:t>
            </a:r>
            <a:r>
              <a:rPr lang="en-US" sz="1600" dirty="0" err="1">
                <a:latin typeface="+mj-lt"/>
              </a:rPr>
              <a:t>aceptable</a:t>
            </a:r>
            <a:r>
              <a:rPr lang="en-US" sz="1600" dirty="0">
                <a:latin typeface="+mj-lt"/>
              </a:rPr>
              <a:t> de los </a:t>
            </a:r>
            <a:r>
              <a:rPr lang="en-US" sz="1600" dirty="0" err="1">
                <a:latin typeface="+mj-lt"/>
              </a:rPr>
              <a:t>requisitos</a:t>
            </a:r>
            <a:r>
              <a:rPr lang="en-US" sz="1600" dirty="0">
                <a:latin typeface="+mj-lt"/>
              </a:rPr>
              <a:t> de </a:t>
            </a:r>
            <a:r>
              <a:rPr lang="en-US" sz="1600" dirty="0" err="1">
                <a:latin typeface="+mj-lt"/>
              </a:rPr>
              <a:t>capacitación</a:t>
            </a:r>
            <a:r>
              <a:rPr lang="en-US" sz="1600" dirty="0">
                <a:latin typeface="+mj-lt"/>
              </a:rPr>
              <a:t> de los </a:t>
            </a:r>
            <a:r>
              <a:rPr lang="en-US" sz="1600" dirty="0" err="1">
                <a:latin typeface="+mj-lt"/>
              </a:rPr>
              <a:t>empleados</a:t>
            </a:r>
            <a:r>
              <a:rPr lang="en-US" sz="1600" dirty="0">
                <a:latin typeface="+mj-lt"/>
              </a:rPr>
              <a:t> </a:t>
            </a:r>
            <a:r>
              <a:rPr lang="en-US" sz="1600" dirty="0" err="1">
                <a:latin typeface="+mj-lt"/>
              </a:rPr>
              <a:t>sobre</a:t>
            </a:r>
            <a:r>
              <a:rPr lang="en-US" sz="1600" dirty="0">
                <a:latin typeface="+mj-lt"/>
              </a:rPr>
              <a:t>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que se </a:t>
            </a:r>
            <a:r>
              <a:rPr lang="en-US" sz="1600" dirty="0" err="1">
                <a:latin typeface="+mj-lt"/>
              </a:rPr>
              <a:t>encuentran</a:t>
            </a:r>
            <a:r>
              <a:rPr lang="en-US" sz="1600" dirty="0">
                <a:latin typeface="+mj-lt"/>
              </a:rPr>
              <a:t> </a:t>
            </a:r>
            <a:r>
              <a:rPr lang="en-US" sz="1600" dirty="0" err="1">
                <a:latin typeface="+mj-lt"/>
              </a:rPr>
              <a:t>en</a:t>
            </a:r>
            <a:r>
              <a:rPr lang="en-US" sz="1600" dirty="0">
                <a:latin typeface="+mj-lt"/>
              </a:rPr>
              <a:t> la </a:t>
            </a:r>
            <a:r>
              <a:rPr lang="en-US" sz="1600" dirty="0" err="1">
                <a:latin typeface="+mj-lt"/>
              </a:rPr>
              <a:t>norma</a:t>
            </a:r>
            <a:r>
              <a:rPr lang="en-US" sz="1600" dirty="0">
                <a:latin typeface="+mj-lt"/>
              </a:rPr>
              <a:t>.</a:t>
            </a: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C9788605-E8D1-4784-B209-58CA65DA4CAF}"/>
              </a:ext>
            </a:extLst>
          </p:cNvPr>
          <p:cNvPicPr>
            <a:picLocks noChangeAspect="1"/>
          </p:cNvPicPr>
          <p:nvPr/>
        </p:nvPicPr>
        <p:blipFill>
          <a:blip r:embed="rId4"/>
          <a:stretch>
            <a:fillRect/>
          </a:stretch>
        </p:blipFill>
        <p:spPr>
          <a:xfrm>
            <a:off x="0" y="-5316"/>
            <a:ext cx="5748877" cy="59259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4786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Lst>
          </p:cNvPr>
          <p:cNvSpPr/>
          <p:nvPr/>
        </p:nvSpPr>
        <p:spPr>
          <a:xfrm>
            <a:off x="0" y="9934"/>
            <a:ext cx="12192000" cy="588342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9E2082E-E0AF-4123-B0E6-BAD548A1D216}"/>
              </a:ext>
            </a:extLst>
          </p:cNvPr>
          <p:cNvPicPr>
            <a:picLocks noChangeAspect="1"/>
          </p:cNvPicPr>
          <p:nvPr/>
        </p:nvPicPr>
        <p:blipFill>
          <a:blip r:embed="rId4"/>
          <a:stretch>
            <a:fillRect/>
          </a:stretch>
        </p:blipFill>
        <p:spPr>
          <a:xfrm>
            <a:off x="6568412" y="5938471"/>
            <a:ext cx="5623588" cy="937265"/>
          </a:xfrm>
          <a:prstGeom prst="rect">
            <a:avLst/>
          </a:prstGeom>
        </p:spPr>
      </p:pic>
      <p:sp>
        <p:nvSpPr>
          <p:cNvPr id="7" name="Google Shape;102;p2">
            <a:extLst>
              <a:ext uri="{FF2B5EF4-FFF2-40B4-BE49-F238E27FC236}">
                <a16:creationId xmlns:a16="http://schemas.microsoft.com/office/drawing/2014/main" id="{8D4AC112-317A-49D2-A2E0-27245F196606}"/>
              </a:ext>
            </a:extLst>
          </p:cNvPr>
          <p:cNvSpPr txBox="1"/>
          <p:nvPr/>
        </p:nvSpPr>
        <p:spPr>
          <a:xfrm>
            <a:off x="153371" y="5932488"/>
            <a:ext cx="6261670" cy="830956"/>
          </a:xfrm>
          <a:prstGeom prst="rect">
            <a:avLst/>
          </a:prstGeom>
          <a:noFill/>
          <a:ln>
            <a:noFill/>
          </a:ln>
        </p:spPr>
        <p:txBody>
          <a:bodyPr spcFirstLastPara="1" wrap="square" lIns="91425" tIns="45700" rIns="91425" bIns="45700" anchor="t" anchorCtr="0">
            <a:spAutoFit/>
          </a:bodyPr>
          <a:lstStyle/>
          <a:p>
            <a:pPr lvl="0">
              <a:buSzPts val="2800"/>
            </a:pPr>
            <a:r>
              <a:rPr lang="en-US" sz="2400" b="1" dirty="0" err="1">
                <a:solidFill>
                  <a:schemeClr val="lt1"/>
                </a:solidFill>
                <a:latin typeface="Verdana"/>
                <a:ea typeface="Verdana"/>
                <a:cs typeface="Verdana"/>
                <a:sym typeface="Verdana"/>
              </a:rPr>
              <a:t>Módulo</a:t>
            </a:r>
            <a:r>
              <a:rPr lang="en-US" sz="2400" b="1" dirty="0">
                <a:solidFill>
                  <a:schemeClr val="lt1"/>
                </a:solidFill>
                <a:latin typeface="Verdana"/>
                <a:ea typeface="Verdana"/>
                <a:cs typeface="Verdana"/>
                <a:sym typeface="Verdana"/>
              </a:rPr>
              <a:t> 2: </a:t>
            </a:r>
            <a:r>
              <a:rPr lang="en-US" sz="2400" b="1" i="1" dirty="0">
                <a:solidFill>
                  <a:schemeClr val="lt1"/>
                </a:solidFill>
                <a:latin typeface="Verdana"/>
                <a:ea typeface="Verdana"/>
                <a:cs typeface="Verdana"/>
                <a:sym typeface="Verdana"/>
              </a:rPr>
              <a:t>El plan de control de la </a:t>
            </a:r>
            <a:r>
              <a:rPr lang="en-US" sz="2400" b="1" i="1" dirty="0" err="1">
                <a:solidFill>
                  <a:schemeClr val="lt1"/>
                </a:solidFill>
                <a:latin typeface="Verdana"/>
                <a:ea typeface="Verdana"/>
                <a:cs typeface="Verdana"/>
                <a:sym typeface="Verdana"/>
              </a:rPr>
              <a:t>exposición</a:t>
            </a:r>
            <a:endParaRPr lang="en-US" sz="2400" dirty="0"/>
          </a:p>
        </p:txBody>
      </p:sp>
      <p:pic>
        <p:nvPicPr>
          <p:cNvPr id="3" name="Online Media 2" descr="BBP_Plan de control de la exposición">
            <a:hlinkClick r:id="" action="ppaction://media"/>
            <a:extLst>
              <a:ext uri="{FF2B5EF4-FFF2-40B4-BE49-F238E27FC236}">
                <a16:creationId xmlns:a16="http://schemas.microsoft.com/office/drawing/2014/main" id="{74F29138-19A0-3140-96EF-7525B5645C2C}"/>
              </a:ext>
            </a:extLst>
          </p:cNvPr>
          <p:cNvPicPr>
            <a:picLocks noRot="1" noChangeAspect="1"/>
          </p:cNvPicPr>
          <p:nvPr>
            <a:videoFile r:link="rId1"/>
          </p:nvPr>
        </p:nvPicPr>
        <p:blipFill>
          <a:blip r:embed="rId5"/>
          <a:stretch>
            <a:fillRect/>
          </a:stretch>
        </p:blipFill>
        <p:spPr>
          <a:xfrm>
            <a:off x="930835" y="32377"/>
            <a:ext cx="10330329" cy="5810810"/>
          </a:xfrm>
          <a:prstGeom prst="rect">
            <a:avLst/>
          </a:prstGeom>
        </p:spPr>
      </p:pic>
    </p:spTree>
    <p:extLst>
      <p:ext uri="{BB962C8B-B14F-4D97-AF65-F5344CB8AC3E}">
        <p14:creationId xmlns:p14="http://schemas.microsoft.com/office/powerpoint/2010/main" val="329437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153371" y="6005273"/>
            <a:ext cx="6261670" cy="830956"/>
          </a:xfrm>
          <a:prstGeom prst="rect">
            <a:avLst/>
          </a:prstGeom>
          <a:noFill/>
          <a:ln>
            <a:noFill/>
          </a:ln>
        </p:spPr>
        <p:txBody>
          <a:bodyPr spcFirstLastPara="1" wrap="square" lIns="91425" tIns="45700" rIns="91425" bIns="45700" anchor="t" anchorCtr="0">
            <a:spAutoFit/>
          </a:bodyPr>
          <a:lstStyle/>
          <a:p>
            <a:pPr lvl="0">
              <a:buSzPts val="2800"/>
            </a:pPr>
            <a:r>
              <a:rPr lang="en-US" sz="2400" b="1" dirty="0" err="1">
                <a:solidFill>
                  <a:schemeClr val="lt1"/>
                </a:solidFill>
                <a:latin typeface="Verdana"/>
                <a:ea typeface="Verdana"/>
                <a:cs typeface="Verdana"/>
                <a:sym typeface="Verdana"/>
              </a:rPr>
              <a:t>Módulo</a:t>
            </a:r>
            <a:r>
              <a:rPr lang="en-US" sz="2400" b="1" dirty="0">
                <a:solidFill>
                  <a:schemeClr val="lt1"/>
                </a:solidFill>
                <a:latin typeface="Verdana"/>
                <a:ea typeface="Verdana"/>
                <a:cs typeface="Verdana"/>
                <a:sym typeface="Verdana"/>
              </a:rPr>
              <a:t> 2: </a:t>
            </a:r>
            <a:r>
              <a:rPr lang="en-US" sz="2400" b="1" i="1" dirty="0">
                <a:solidFill>
                  <a:schemeClr val="lt1"/>
                </a:solidFill>
                <a:latin typeface="Verdana"/>
                <a:ea typeface="Verdana"/>
                <a:cs typeface="Verdana"/>
                <a:sym typeface="Verdana"/>
              </a:rPr>
              <a:t>El plan de control de la </a:t>
            </a:r>
            <a:r>
              <a:rPr lang="en-US" sz="2400" b="1" i="1" dirty="0" err="1">
                <a:solidFill>
                  <a:schemeClr val="lt1"/>
                </a:solidFill>
                <a:latin typeface="Verdana"/>
                <a:ea typeface="Verdana"/>
                <a:cs typeface="Verdana"/>
                <a:sym typeface="Verdana"/>
              </a:rPr>
              <a:t>exposición</a:t>
            </a:r>
            <a:endParaRPr lang="en-US" sz="2400" dirty="0"/>
          </a:p>
        </p:txBody>
      </p:sp>
      <p:sp>
        <p:nvSpPr>
          <p:cNvPr id="104" name="Google Shape;104;p2"/>
          <p:cNvSpPr txBox="1"/>
          <p:nvPr/>
        </p:nvSpPr>
        <p:spPr>
          <a:xfrm>
            <a:off x="5753100" y="332509"/>
            <a:ext cx="6273800" cy="4708941"/>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ELEMENTOS ESENCIALES DE UN PLAN DE CONTROL DE LA EXPOSICIÓN</a:t>
            </a:r>
          </a:p>
          <a:p>
            <a:pPr lvl="0" algn="ctr">
              <a:buSzPts val="4800"/>
            </a:pPr>
            <a:endParaRPr lang="en-US" sz="2000" dirty="0">
              <a:latin typeface="+mj-lt"/>
            </a:endParaRPr>
          </a:p>
          <a:p>
            <a:r>
              <a:rPr lang="en-US" sz="1600" dirty="0">
                <a:latin typeface="+mj-lt"/>
              </a:rPr>
              <a:t>Como </a:t>
            </a:r>
            <a:r>
              <a:rPr lang="en-US" sz="1600" dirty="0" err="1">
                <a:latin typeface="+mj-lt"/>
              </a:rPr>
              <a:t>mínimo</a:t>
            </a:r>
            <a:r>
              <a:rPr lang="en-US" sz="1600" dirty="0">
                <a:latin typeface="+mj-lt"/>
              </a:rPr>
              <a:t>, el plan de control de la </a:t>
            </a:r>
            <a:r>
              <a:rPr lang="en-US" sz="1600" dirty="0" err="1">
                <a:latin typeface="+mj-lt"/>
              </a:rPr>
              <a:t>exposición</a:t>
            </a:r>
            <a:r>
              <a:rPr lang="en-US" sz="1600" dirty="0">
                <a:latin typeface="+mj-lt"/>
              </a:rPr>
              <a:t> debe </a:t>
            </a:r>
            <a:r>
              <a:rPr lang="en-US" sz="1600" dirty="0" err="1">
                <a:latin typeface="+mj-lt"/>
              </a:rPr>
              <a:t>incluir</a:t>
            </a:r>
            <a:r>
              <a:rPr lang="en-US" sz="1600" dirty="0">
                <a:latin typeface="+mj-lt"/>
              </a:rPr>
              <a:t> los </a:t>
            </a:r>
            <a:r>
              <a:rPr lang="en-US" sz="1600" dirty="0" err="1">
                <a:latin typeface="+mj-lt"/>
              </a:rPr>
              <a:t>tres</a:t>
            </a:r>
            <a:r>
              <a:rPr lang="en-US" sz="1600" dirty="0">
                <a:latin typeface="+mj-lt"/>
              </a:rPr>
              <a:t> </a:t>
            </a:r>
            <a:r>
              <a:rPr lang="en-US" sz="1600" dirty="0" err="1">
                <a:latin typeface="+mj-lt"/>
              </a:rPr>
              <a:t>elementos</a:t>
            </a:r>
            <a:r>
              <a:rPr lang="en-US" sz="1600" dirty="0">
                <a:latin typeface="+mj-lt"/>
              </a:rPr>
              <a:t> </a:t>
            </a:r>
            <a:r>
              <a:rPr lang="en-US" sz="1600" dirty="0" err="1">
                <a:latin typeface="+mj-lt"/>
              </a:rPr>
              <a:t>siguientes</a:t>
            </a:r>
            <a:r>
              <a:rPr lang="en-US" sz="1600" dirty="0">
                <a:latin typeface="+mj-lt"/>
              </a:rPr>
              <a:t>:</a:t>
            </a:r>
          </a:p>
          <a:p>
            <a:endParaRPr lang="en-US" sz="1600" dirty="0">
              <a:latin typeface="+mj-lt"/>
            </a:endParaRPr>
          </a:p>
          <a:p>
            <a:pPr marL="342900" indent="-342900">
              <a:buFont typeface="+mj-lt"/>
              <a:buAutoNum type="arabicPeriod"/>
            </a:pPr>
            <a:r>
              <a:rPr lang="en-US" sz="1600" dirty="0">
                <a:latin typeface="+mj-lt"/>
              </a:rPr>
              <a:t>La </a:t>
            </a:r>
            <a:r>
              <a:rPr lang="en-US" sz="1600" dirty="0" err="1">
                <a:latin typeface="+mj-lt"/>
              </a:rPr>
              <a:t>determinación</a:t>
            </a:r>
            <a:r>
              <a:rPr lang="en-US" sz="1600" dirty="0">
                <a:latin typeface="+mj-lt"/>
              </a:rPr>
              <a:t> de la </a:t>
            </a:r>
            <a:r>
              <a:rPr lang="en-US" sz="1600" dirty="0" err="1">
                <a:latin typeface="+mj-lt"/>
              </a:rPr>
              <a:t>exposición</a:t>
            </a:r>
            <a:r>
              <a:rPr lang="en-US" sz="1600" dirty="0">
                <a:latin typeface="+mj-lt"/>
              </a:rPr>
              <a:t>,</a:t>
            </a:r>
          </a:p>
          <a:p>
            <a:pPr marL="342900" indent="-342900">
              <a:buFont typeface="+mj-lt"/>
              <a:buAutoNum type="arabicPeriod"/>
            </a:pPr>
            <a:r>
              <a:rPr lang="en-US" sz="1600" dirty="0">
                <a:latin typeface="+mj-lt"/>
              </a:rPr>
              <a:t>Los </a:t>
            </a:r>
            <a:r>
              <a:rPr lang="en-US" sz="1600" dirty="0" err="1">
                <a:latin typeface="+mj-lt"/>
              </a:rPr>
              <a:t>procedimientos</a:t>
            </a:r>
            <a:r>
              <a:rPr lang="en-US" sz="1600" dirty="0">
                <a:latin typeface="+mj-lt"/>
              </a:rPr>
              <a:t> para </a:t>
            </a:r>
            <a:r>
              <a:rPr lang="en-US" sz="1600" dirty="0" err="1">
                <a:latin typeface="+mj-lt"/>
              </a:rPr>
              <a:t>evaluar</a:t>
            </a:r>
            <a:r>
              <a:rPr lang="en-US" sz="1600" dirty="0">
                <a:latin typeface="+mj-lt"/>
              </a:rPr>
              <a:t> las </a:t>
            </a:r>
            <a:r>
              <a:rPr lang="en-US" sz="1600" dirty="0" err="1">
                <a:latin typeface="+mj-lt"/>
              </a:rPr>
              <a:t>circunstancias</a:t>
            </a:r>
            <a:r>
              <a:rPr lang="en-US" sz="1600" dirty="0">
                <a:latin typeface="+mj-lt"/>
              </a:rPr>
              <a:t> que </a:t>
            </a:r>
            <a:r>
              <a:rPr lang="en-US" sz="1600" dirty="0" err="1">
                <a:latin typeface="+mj-lt"/>
              </a:rPr>
              <a:t>rodean</a:t>
            </a:r>
            <a:r>
              <a:rPr lang="en-US" sz="1600" dirty="0">
                <a:latin typeface="+mj-lt"/>
              </a:rPr>
              <a:t> un </a:t>
            </a:r>
            <a:r>
              <a:rPr lang="en-US" sz="1600" dirty="0" err="1">
                <a:latin typeface="+mj-lt"/>
              </a:rPr>
              <a:t>incidente</a:t>
            </a:r>
            <a:r>
              <a:rPr lang="en-US" sz="1600" dirty="0">
                <a:latin typeface="+mj-lt"/>
              </a:rPr>
              <a:t> de </a:t>
            </a:r>
            <a:r>
              <a:rPr lang="en-US" sz="1600" dirty="0" err="1">
                <a:latin typeface="+mj-lt"/>
              </a:rPr>
              <a:t>exposición</a:t>
            </a:r>
            <a:r>
              <a:rPr lang="en-US" sz="1600" dirty="0">
                <a:latin typeface="+mj-lt"/>
              </a:rPr>
              <a:t>, y</a:t>
            </a:r>
          </a:p>
          <a:p>
            <a:pPr marL="342900" indent="-342900">
              <a:buFont typeface="+mj-lt"/>
              <a:buAutoNum type="arabicPeriod"/>
            </a:pPr>
            <a:r>
              <a:rPr lang="en-US" sz="1600" dirty="0">
                <a:latin typeface="+mj-lt"/>
              </a:rPr>
              <a:t>El </a:t>
            </a:r>
            <a:r>
              <a:rPr lang="en-US" sz="1600" dirty="0" err="1">
                <a:latin typeface="+mj-lt"/>
              </a:rPr>
              <a:t>cronograma</a:t>
            </a:r>
            <a:r>
              <a:rPr lang="en-US" sz="1600" dirty="0">
                <a:latin typeface="+mj-lt"/>
              </a:rPr>
              <a:t> y el </a:t>
            </a:r>
            <a:r>
              <a:rPr lang="en-US" sz="1600" dirty="0" err="1">
                <a:latin typeface="+mj-lt"/>
              </a:rPr>
              <a:t>método</a:t>
            </a:r>
            <a:r>
              <a:rPr lang="en-US" sz="1600" dirty="0">
                <a:latin typeface="+mj-lt"/>
              </a:rPr>
              <a:t> para </a:t>
            </a:r>
            <a:r>
              <a:rPr lang="en-US" sz="1600" dirty="0" err="1">
                <a:latin typeface="+mj-lt"/>
              </a:rPr>
              <a:t>implementar</a:t>
            </a:r>
            <a:r>
              <a:rPr lang="en-US" sz="1600" dirty="0">
                <a:latin typeface="+mj-lt"/>
              </a:rPr>
              <a:t> las </a:t>
            </a:r>
            <a:r>
              <a:rPr lang="en-US" sz="1600" dirty="0" err="1">
                <a:latin typeface="+mj-lt"/>
              </a:rPr>
              <a:t>disposiciones</a:t>
            </a:r>
            <a:r>
              <a:rPr lang="en-US" sz="1600" dirty="0">
                <a:latin typeface="+mj-lt"/>
              </a:rPr>
              <a:t> de la </a:t>
            </a:r>
            <a:r>
              <a:rPr lang="en-US" sz="1600" dirty="0" err="1">
                <a:latin typeface="+mj-lt"/>
              </a:rPr>
              <a:t>norma</a:t>
            </a:r>
            <a:r>
              <a:rPr lang="en-US" sz="1600" dirty="0">
                <a:latin typeface="+mj-lt"/>
              </a:rPr>
              <a:t>.</a:t>
            </a:r>
          </a:p>
          <a:p>
            <a:endParaRPr lang="en-US" sz="1600" dirty="0">
              <a:latin typeface="+mj-lt"/>
            </a:endParaRPr>
          </a:p>
          <a:p>
            <a:r>
              <a:rPr lang="en-US" sz="1600" dirty="0">
                <a:latin typeface="+mj-lt"/>
              </a:rPr>
              <a:t>El plan debe </a:t>
            </a:r>
            <a:r>
              <a:rPr lang="en-US" sz="1600" dirty="0" err="1">
                <a:latin typeface="+mj-lt"/>
              </a:rPr>
              <a:t>revisarse</a:t>
            </a:r>
            <a:r>
              <a:rPr lang="en-US" sz="1600" dirty="0">
                <a:latin typeface="+mj-lt"/>
              </a:rPr>
              <a:t> y </a:t>
            </a:r>
            <a:r>
              <a:rPr lang="en-US" sz="1600" dirty="0" err="1">
                <a:latin typeface="+mj-lt"/>
              </a:rPr>
              <a:t>actualizarse</a:t>
            </a:r>
            <a:r>
              <a:rPr lang="en-US" sz="1600" dirty="0">
                <a:latin typeface="+mj-lt"/>
              </a:rPr>
              <a:t> </a:t>
            </a:r>
            <a:r>
              <a:rPr lang="en-US" sz="1600" dirty="0" err="1">
                <a:latin typeface="+mj-lt"/>
              </a:rPr>
              <a:t>anualmente</a:t>
            </a:r>
            <a:r>
              <a:rPr lang="en-US" sz="1600" dirty="0">
                <a:latin typeface="+mj-lt"/>
              </a:rPr>
              <a:t> o </a:t>
            </a:r>
            <a:r>
              <a:rPr lang="en-US" sz="1600" dirty="0" err="1">
                <a:latin typeface="+mj-lt"/>
              </a:rPr>
              <a:t>cada</a:t>
            </a:r>
            <a:r>
              <a:rPr lang="en-US" sz="1600" dirty="0">
                <a:latin typeface="+mj-lt"/>
              </a:rPr>
              <a:t> </a:t>
            </a:r>
            <a:r>
              <a:rPr lang="en-US" sz="1600" dirty="0" err="1">
                <a:latin typeface="+mj-lt"/>
              </a:rPr>
              <a:t>vez</a:t>
            </a:r>
            <a:r>
              <a:rPr lang="en-US" sz="1600" dirty="0">
                <a:latin typeface="+mj-lt"/>
              </a:rPr>
              <a:t> que </a:t>
            </a:r>
            <a:r>
              <a:rPr lang="en-US" sz="1600" dirty="0" err="1">
                <a:latin typeface="+mj-lt"/>
              </a:rPr>
              <a:t>surjan</a:t>
            </a:r>
            <a:r>
              <a:rPr lang="en-US" sz="1600" dirty="0">
                <a:latin typeface="+mj-lt"/>
              </a:rPr>
              <a:t> </a:t>
            </a:r>
            <a:r>
              <a:rPr lang="en-US" sz="1600" dirty="0" err="1">
                <a:latin typeface="+mj-lt"/>
              </a:rPr>
              <a:t>tareas</a:t>
            </a:r>
            <a:r>
              <a:rPr lang="en-US" sz="1600" dirty="0">
                <a:latin typeface="+mj-lt"/>
              </a:rPr>
              <a:t> o </a:t>
            </a:r>
            <a:r>
              <a:rPr lang="en-US" sz="1600" dirty="0" err="1">
                <a:latin typeface="+mj-lt"/>
              </a:rPr>
              <a:t>procedimientos</a:t>
            </a:r>
            <a:r>
              <a:rPr lang="en-US" sz="1600" dirty="0">
                <a:latin typeface="+mj-lt"/>
              </a:rPr>
              <a:t> </a:t>
            </a:r>
            <a:r>
              <a:rPr lang="en-US" sz="1600" dirty="0" err="1">
                <a:latin typeface="+mj-lt"/>
              </a:rPr>
              <a:t>nuevos</a:t>
            </a:r>
            <a:r>
              <a:rPr lang="en-US" sz="1600" dirty="0">
                <a:latin typeface="+mj-lt"/>
              </a:rPr>
              <a:t> que </a:t>
            </a:r>
            <a:r>
              <a:rPr lang="en-US" sz="1600" dirty="0" err="1">
                <a:latin typeface="+mj-lt"/>
              </a:rPr>
              <a:t>afecten</a:t>
            </a:r>
            <a:r>
              <a:rPr lang="en-US" sz="1600" dirty="0">
                <a:latin typeface="+mj-lt"/>
              </a:rPr>
              <a:t> la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 del </a:t>
            </a:r>
            <a:r>
              <a:rPr lang="en-US" sz="1600" dirty="0" err="1">
                <a:latin typeface="+mj-lt"/>
              </a:rPr>
              <a:t>empleado</a:t>
            </a:r>
            <a:r>
              <a:rPr lang="en-US" sz="1600" dirty="0">
                <a:latin typeface="+mj-lt"/>
              </a:rPr>
              <a:t>. </a:t>
            </a:r>
            <a:r>
              <a:rPr lang="en-US" sz="1600" dirty="0" err="1">
                <a:latin typeface="+mj-lt"/>
              </a:rPr>
              <a:t>Además</a:t>
            </a:r>
            <a:r>
              <a:rPr lang="en-US" sz="1600" dirty="0">
                <a:latin typeface="+mj-lt"/>
              </a:rPr>
              <a:t>, la </a:t>
            </a:r>
            <a:r>
              <a:rPr lang="en-US" sz="1600" dirty="0" err="1">
                <a:latin typeface="+mj-lt"/>
              </a:rPr>
              <a:t>norma</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debe </a:t>
            </a:r>
            <a:r>
              <a:rPr lang="en-US" sz="1600" dirty="0" err="1">
                <a:latin typeface="+mj-lt"/>
              </a:rPr>
              <a:t>estar</a:t>
            </a:r>
            <a:r>
              <a:rPr lang="en-US" sz="1600" dirty="0">
                <a:latin typeface="+mj-lt"/>
              </a:rPr>
              <a:t> a </a:t>
            </a:r>
            <a:r>
              <a:rPr lang="en-US" sz="1600" dirty="0" err="1">
                <a:latin typeface="+mj-lt"/>
              </a:rPr>
              <a:t>disponibilidad</a:t>
            </a:r>
            <a:r>
              <a:rPr lang="en-US" sz="1600" dirty="0">
                <a:latin typeface="+mj-lt"/>
              </a:rPr>
              <a:t> de los </a:t>
            </a:r>
            <a:r>
              <a:rPr lang="en-US" sz="1600" dirty="0" err="1">
                <a:latin typeface="+mj-lt"/>
              </a:rPr>
              <a:t>empleados</a:t>
            </a:r>
            <a:r>
              <a:rPr lang="en-US" sz="1600" dirty="0">
                <a:latin typeface="+mj-lt"/>
              </a:rPr>
              <a:t>.</a:t>
            </a:r>
            <a:br>
              <a:rPr lang="en-US" sz="1600" dirty="0">
                <a:latin typeface="+mj-lt"/>
              </a:rPr>
            </a:br>
            <a:endParaRPr sz="1600" b="0" i="0" u="none" strike="noStrike" cap="none" dirty="0">
              <a:solidFill>
                <a:schemeClr val="dk1"/>
              </a:solidFill>
              <a:latin typeface="+mj-lt"/>
              <a:ea typeface="Calibri"/>
              <a:cs typeface="Calibri"/>
              <a:sym typeface="Calibri"/>
            </a:endParaRPr>
          </a:p>
        </p:txBody>
      </p:sp>
      <p:pic>
        <p:nvPicPr>
          <p:cNvPr id="4" name="Picture 3">
            <a:extLst>
              <a:ext uri="{FF2B5EF4-FFF2-40B4-BE49-F238E27FC236}">
                <a16:creationId xmlns:a16="http://schemas.microsoft.com/office/drawing/2014/main" id="{771D9BE7-39FD-4327-98E4-B5463AACC3FE}"/>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2" name="Picture 1">
            <a:extLst>
              <a:ext uri="{FF2B5EF4-FFF2-40B4-BE49-F238E27FC236}">
                <a16:creationId xmlns:a16="http://schemas.microsoft.com/office/drawing/2014/main" id="{AA05C4FA-FFB4-4D12-8A8F-9EDF6A87B9CC}"/>
              </a:ext>
            </a:extLst>
          </p:cNvPr>
          <p:cNvPicPr>
            <a:picLocks noChangeAspect="1"/>
          </p:cNvPicPr>
          <p:nvPr/>
        </p:nvPicPr>
        <p:blipFill>
          <a:blip r:embed="rId4"/>
          <a:stretch>
            <a:fillRect/>
          </a:stretch>
        </p:blipFill>
        <p:spPr>
          <a:xfrm>
            <a:off x="0" y="0"/>
            <a:ext cx="5632156" cy="5920651"/>
          </a:xfrm>
          <a:prstGeom prst="rect">
            <a:avLst/>
          </a:prstGeom>
        </p:spPr>
      </p:pic>
      <p:sp>
        <p:nvSpPr>
          <p:cNvPr id="3" name="Rounded Rectangle 2">
            <a:extLst>
              <a:ext uri="{FF2B5EF4-FFF2-40B4-BE49-F238E27FC236}">
                <a16:creationId xmlns:a16="http://schemas.microsoft.com/office/drawing/2014/main" id="{92E681F0-0745-E34C-B7AC-535A8A7C6C8B}"/>
              </a:ext>
            </a:extLst>
          </p:cNvPr>
          <p:cNvSpPr/>
          <p:nvPr/>
        </p:nvSpPr>
        <p:spPr>
          <a:xfrm>
            <a:off x="6329082" y="5226424"/>
            <a:ext cx="4849906" cy="573741"/>
          </a:xfrm>
          <a:prstGeom prst="roundRect">
            <a:avLst>
              <a:gd name="adj" fmla="val 27604"/>
            </a:avLst>
          </a:prstGeom>
          <a:solidFill>
            <a:srgbClr val="9D5F6A"/>
          </a:solidFill>
          <a:ln>
            <a:solidFill>
              <a:srgbClr val="6A162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sz="1600" dirty="0">
                <a:solidFill>
                  <a:schemeClr val="bg1"/>
                </a:solidFill>
                <a:hlinkClick r:id="rId5">
                  <a:extLst>
                    <a:ext uri="{A12FA001-AC4F-418D-AE19-62706E023703}">
                      <ahyp:hlinkClr xmlns:ahyp="http://schemas.microsoft.com/office/drawing/2018/hyperlinkcolor" val="tx"/>
                    </a:ext>
                  </a:extLst>
                </a:hlinkClick>
              </a:rPr>
              <a:t>Estándar de patógenos transmitidos por la sangre</a:t>
            </a:r>
            <a:endParaRPr lang="es-ES_tradnl" sz="1600" dirty="0">
              <a:solidFill>
                <a:schemeClr val="bg1"/>
              </a:solidFill>
            </a:endParaRPr>
          </a:p>
        </p:txBody>
      </p:sp>
    </p:spTree>
    <p:extLst>
      <p:ext uri="{BB962C8B-B14F-4D97-AF65-F5344CB8AC3E}">
        <p14:creationId xmlns:p14="http://schemas.microsoft.com/office/powerpoint/2010/main" val="2762302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153371" y="6005273"/>
            <a:ext cx="6261670" cy="830956"/>
          </a:xfrm>
          <a:prstGeom prst="rect">
            <a:avLst/>
          </a:prstGeom>
          <a:noFill/>
          <a:ln>
            <a:noFill/>
          </a:ln>
        </p:spPr>
        <p:txBody>
          <a:bodyPr spcFirstLastPara="1" wrap="square" lIns="91425" tIns="45700" rIns="91425" bIns="45700" anchor="t" anchorCtr="0">
            <a:spAutoFit/>
          </a:bodyPr>
          <a:lstStyle/>
          <a:p>
            <a:pPr lvl="0">
              <a:buSzPts val="2800"/>
            </a:pPr>
            <a:r>
              <a:rPr lang="en-US" sz="2400" b="1" dirty="0" err="1">
                <a:solidFill>
                  <a:schemeClr val="lt1"/>
                </a:solidFill>
                <a:latin typeface="Verdana"/>
                <a:ea typeface="Verdana"/>
                <a:cs typeface="Verdana"/>
                <a:sym typeface="Verdana"/>
              </a:rPr>
              <a:t>Módulo</a:t>
            </a:r>
            <a:r>
              <a:rPr lang="en-US" sz="2400" b="1" dirty="0">
                <a:solidFill>
                  <a:schemeClr val="lt1"/>
                </a:solidFill>
                <a:latin typeface="Verdana"/>
                <a:ea typeface="Verdana"/>
                <a:cs typeface="Verdana"/>
                <a:sym typeface="Verdana"/>
              </a:rPr>
              <a:t> 2: </a:t>
            </a:r>
            <a:r>
              <a:rPr lang="en-US" sz="2400" b="1" i="1" dirty="0">
                <a:solidFill>
                  <a:schemeClr val="lt1"/>
                </a:solidFill>
                <a:latin typeface="Verdana"/>
                <a:ea typeface="Verdana"/>
                <a:cs typeface="Verdana"/>
                <a:sym typeface="Verdana"/>
              </a:rPr>
              <a:t>El plan de control de la </a:t>
            </a:r>
            <a:r>
              <a:rPr lang="en-US" sz="2400" b="1" i="1" dirty="0" err="1">
                <a:solidFill>
                  <a:schemeClr val="lt1"/>
                </a:solidFill>
                <a:latin typeface="Verdana"/>
                <a:ea typeface="Verdana"/>
                <a:cs typeface="Verdana"/>
                <a:sym typeface="Verdana"/>
              </a:rPr>
              <a:t>exposición</a:t>
            </a:r>
            <a:endParaRPr lang="en-US" sz="2400" dirty="0"/>
          </a:p>
        </p:txBody>
      </p:sp>
      <p:sp>
        <p:nvSpPr>
          <p:cNvPr id="104" name="Google Shape;104;p2"/>
          <p:cNvSpPr txBox="1"/>
          <p:nvPr/>
        </p:nvSpPr>
        <p:spPr>
          <a:xfrm>
            <a:off x="5943600" y="332509"/>
            <a:ext cx="6045770" cy="5447605"/>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UBICACIÓN DE UN PLAN DE CONTROL DE LA EXPOSICIÓN</a:t>
            </a:r>
          </a:p>
          <a:p>
            <a:pPr lvl="0" algn="ctr">
              <a:buSzPts val="4800"/>
            </a:pPr>
            <a:endParaRPr lang="en-US" sz="2000" dirty="0">
              <a:latin typeface="+mj-lt"/>
            </a:endParaRPr>
          </a:p>
          <a:p>
            <a:r>
              <a:rPr lang="en-US" sz="1600" dirty="0">
                <a:latin typeface="+mj-lt"/>
              </a:rPr>
              <a:t>No es </a:t>
            </a:r>
            <a:r>
              <a:rPr lang="en-US" sz="1600" dirty="0" err="1">
                <a:latin typeface="+mj-lt"/>
              </a:rPr>
              <a:t>necesario</a:t>
            </a:r>
            <a:r>
              <a:rPr lang="en-US" sz="1600" dirty="0">
                <a:latin typeface="+mj-lt"/>
              </a:rPr>
              <a:t> que el Plan de control de la </a:t>
            </a:r>
            <a:r>
              <a:rPr lang="en-US" sz="1600" dirty="0" err="1">
                <a:latin typeface="+mj-lt"/>
              </a:rPr>
              <a:t>exposición</a:t>
            </a:r>
            <a:r>
              <a:rPr lang="en-US" sz="1600" dirty="0">
                <a:latin typeface="+mj-lt"/>
              </a:rPr>
              <a:t> sea un </a:t>
            </a:r>
            <a:r>
              <a:rPr lang="en-US" sz="1600" dirty="0" err="1">
                <a:latin typeface="+mj-lt"/>
              </a:rPr>
              <a:t>documento</a:t>
            </a:r>
            <a:r>
              <a:rPr lang="en-US" sz="1600" dirty="0">
                <a:latin typeface="+mj-lt"/>
              </a:rPr>
              <a:t> </a:t>
            </a:r>
            <a:r>
              <a:rPr lang="en-US" sz="1600" dirty="0" err="1">
                <a:latin typeface="+mj-lt"/>
              </a:rPr>
              <a:t>independiente</a:t>
            </a:r>
            <a:r>
              <a:rPr lang="en-US" sz="1600" dirty="0">
                <a:latin typeface="+mj-lt"/>
              </a:rPr>
              <a:t>. </a:t>
            </a:r>
            <a:r>
              <a:rPr lang="en-US" sz="1600" dirty="0" err="1">
                <a:latin typeface="+mj-lt"/>
              </a:rPr>
              <a:t>Puede</a:t>
            </a:r>
            <a:r>
              <a:rPr lang="en-US" sz="1600" dirty="0">
                <a:latin typeface="+mj-lt"/>
              </a:rPr>
              <a:t> </a:t>
            </a:r>
            <a:r>
              <a:rPr lang="en-US" sz="1600" dirty="0" err="1">
                <a:latin typeface="+mj-lt"/>
              </a:rPr>
              <a:t>anexarlo</a:t>
            </a:r>
            <a:r>
              <a:rPr lang="en-US" sz="1600" dirty="0">
                <a:latin typeface="+mj-lt"/>
              </a:rPr>
              <a:t> a </a:t>
            </a:r>
            <a:r>
              <a:rPr lang="en-US" sz="1600" dirty="0" err="1">
                <a:latin typeface="+mj-lt"/>
              </a:rPr>
              <a:t>otro</a:t>
            </a:r>
            <a:r>
              <a:rPr lang="en-US" sz="1600" dirty="0">
                <a:latin typeface="+mj-lt"/>
              </a:rPr>
              <a:t> </a:t>
            </a:r>
            <a:r>
              <a:rPr lang="en-US" sz="1600" dirty="0" err="1">
                <a:latin typeface="+mj-lt"/>
              </a:rPr>
              <a:t>documento</a:t>
            </a:r>
            <a:r>
              <a:rPr lang="en-US" sz="1600" dirty="0">
                <a:latin typeface="+mj-lt"/>
              </a:rPr>
              <a:t>, </a:t>
            </a:r>
            <a:r>
              <a:rPr lang="en-US" sz="1600" dirty="0" err="1">
                <a:latin typeface="+mj-lt"/>
              </a:rPr>
              <a:t>como</a:t>
            </a:r>
            <a:r>
              <a:rPr lang="en-US" sz="1600" dirty="0">
                <a:latin typeface="+mj-lt"/>
              </a:rPr>
              <a:t> el plan de </a:t>
            </a:r>
            <a:r>
              <a:rPr lang="en-US" sz="1600" dirty="0" err="1">
                <a:latin typeface="+mj-lt"/>
              </a:rPr>
              <a:t>salud</a:t>
            </a:r>
            <a:r>
              <a:rPr lang="en-US" sz="1600" dirty="0">
                <a:latin typeface="+mj-lt"/>
              </a:rPr>
              <a:t> y </a:t>
            </a:r>
            <a:r>
              <a:rPr lang="en-US" sz="1600" dirty="0" err="1">
                <a:latin typeface="+mj-lt"/>
              </a:rPr>
              <a:t>seguridad</a:t>
            </a:r>
            <a:r>
              <a:rPr lang="en-US" sz="1600" dirty="0">
                <a:latin typeface="+mj-lt"/>
              </a:rPr>
              <a:t> de la </a:t>
            </a:r>
            <a:r>
              <a:rPr lang="en-US" sz="1600" dirty="0" err="1">
                <a:latin typeface="+mj-lt"/>
              </a:rPr>
              <a:t>instalación</a:t>
            </a:r>
            <a:r>
              <a:rPr lang="en-US" sz="1600" dirty="0">
                <a:latin typeface="+mj-lt"/>
              </a:rPr>
              <a:t>, </a:t>
            </a:r>
            <a:r>
              <a:rPr lang="en-US" sz="1600" dirty="0" err="1">
                <a:latin typeface="+mj-lt"/>
              </a:rPr>
              <a:t>siempre</a:t>
            </a:r>
            <a:r>
              <a:rPr lang="en-US" sz="1600" dirty="0">
                <a:latin typeface="+mj-lt"/>
              </a:rPr>
              <a:t> y </a:t>
            </a:r>
            <a:r>
              <a:rPr lang="en-US" sz="1600" dirty="0" err="1">
                <a:latin typeface="+mj-lt"/>
              </a:rPr>
              <a:t>cuando</a:t>
            </a:r>
            <a:r>
              <a:rPr lang="en-US" sz="1600" dirty="0">
                <a:latin typeface="+mj-lt"/>
              </a:rPr>
              <a:t> se </a:t>
            </a:r>
            <a:r>
              <a:rPr lang="en-US" sz="1600" dirty="0" err="1">
                <a:latin typeface="+mj-lt"/>
              </a:rPr>
              <a:t>incluyan</a:t>
            </a:r>
            <a:r>
              <a:rPr lang="en-US" sz="1600" dirty="0">
                <a:latin typeface="+mj-lt"/>
              </a:rPr>
              <a:t> </a:t>
            </a:r>
            <a:r>
              <a:rPr lang="en-US" sz="1600" dirty="0" err="1">
                <a:latin typeface="+mj-lt"/>
              </a:rPr>
              <a:t>todos</a:t>
            </a:r>
            <a:r>
              <a:rPr lang="en-US" sz="1600" dirty="0">
                <a:latin typeface="+mj-lt"/>
              </a:rPr>
              <a:t> los </a:t>
            </a:r>
            <a:r>
              <a:rPr lang="en-US" sz="1600" dirty="0" err="1">
                <a:latin typeface="+mj-lt"/>
              </a:rPr>
              <a:t>componentes</a:t>
            </a:r>
            <a:r>
              <a:rPr lang="en-US" sz="1600" dirty="0">
                <a:latin typeface="+mj-lt"/>
              </a:rPr>
              <a:t>. No obstante, para que sea </a:t>
            </a:r>
            <a:r>
              <a:rPr lang="en-US" sz="1600" dirty="0" err="1">
                <a:latin typeface="+mj-lt"/>
              </a:rPr>
              <a:t>accesible</a:t>
            </a:r>
            <a:r>
              <a:rPr lang="en-US" sz="1600" dirty="0">
                <a:latin typeface="+mj-lt"/>
              </a:rPr>
              <a:t> para sus </a:t>
            </a:r>
            <a:r>
              <a:rPr lang="en-US" sz="1600" dirty="0" err="1">
                <a:latin typeface="+mj-lt"/>
              </a:rPr>
              <a:t>empleados</a:t>
            </a:r>
            <a:r>
              <a:rPr lang="en-US" sz="1600" dirty="0">
                <a:latin typeface="+mj-lt"/>
              </a:rPr>
              <a:t>, debe </a:t>
            </a:r>
            <a:r>
              <a:rPr lang="en-US" sz="1600" dirty="0" err="1">
                <a:latin typeface="+mj-lt"/>
              </a:rPr>
              <a:t>tratarse</a:t>
            </a:r>
            <a:r>
              <a:rPr lang="en-US" sz="1600" dirty="0">
                <a:latin typeface="+mj-lt"/>
              </a:rPr>
              <a:t> de una </a:t>
            </a:r>
            <a:r>
              <a:rPr lang="en-US" sz="1600" dirty="0" err="1">
                <a:latin typeface="+mj-lt"/>
              </a:rPr>
              <a:t>entidad</a:t>
            </a:r>
            <a:r>
              <a:rPr lang="en-US" sz="1600" dirty="0">
                <a:latin typeface="+mj-lt"/>
              </a:rPr>
              <a:t> </a:t>
            </a:r>
            <a:r>
              <a:rPr lang="en-US" sz="1600" dirty="0" err="1">
                <a:latin typeface="+mj-lt"/>
              </a:rPr>
              <a:t>coherente</a:t>
            </a:r>
            <a:r>
              <a:rPr lang="en-US" sz="1600" dirty="0">
                <a:latin typeface="+mj-lt"/>
              </a:rPr>
              <a:t> por </a:t>
            </a:r>
            <a:r>
              <a:rPr lang="en-US" sz="1600" dirty="0" err="1">
                <a:latin typeface="+mj-lt"/>
              </a:rPr>
              <a:t>sí</a:t>
            </a:r>
            <a:r>
              <a:rPr lang="en-US" sz="1600" dirty="0">
                <a:latin typeface="+mj-lt"/>
              </a:rPr>
              <a:t> </a:t>
            </a:r>
            <a:r>
              <a:rPr lang="en-US" sz="1600" dirty="0" err="1">
                <a:latin typeface="+mj-lt"/>
              </a:rPr>
              <a:t>misma</a:t>
            </a:r>
            <a:r>
              <a:rPr lang="en-US" sz="1600" dirty="0">
                <a:latin typeface="+mj-lt"/>
              </a:rPr>
              <a:t>. </a:t>
            </a:r>
            <a:r>
              <a:rPr lang="en-US" sz="1600" dirty="0" err="1">
                <a:latin typeface="+mj-lt"/>
              </a:rPr>
              <a:t>También</a:t>
            </a:r>
            <a:r>
              <a:rPr lang="en-US" sz="1600" dirty="0">
                <a:latin typeface="+mj-lt"/>
              </a:rPr>
              <a:t> </a:t>
            </a:r>
            <a:r>
              <a:rPr lang="en-US" sz="1600" dirty="0" err="1">
                <a:latin typeface="+mj-lt"/>
              </a:rPr>
              <a:t>puede</a:t>
            </a:r>
            <a:r>
              <a:rPr lang="en-US" sz="1600" dirty="0">
                <a:latin typeface="+mj-lt"/>
              </a:rPr>
              <a:t> </a:t>
            </a:r>
            <a:r>
              <a:rPr lang="en-US" sz="1600" dirty="0" err="1">
                <a:latin typeface="+mj-lt"/>
              </a:rPr>
              <a:t>incluir</a:t>
            </a:r>
            <a:r>
              <a:rPr lang="en-US" sz="1600" dirty="0">
                <a:latin typeface="+mj-lt"/>
              </a:rPr>
              <a:t> un </a:t>
            </a:r>
            <a:r>
              <a:rPr lang="en-US" sz="1600" dirty="0" err="1">
                <a:latin typeface="+mj-lt"/>
              </a:rPr>
              <a:t>documento</a:t>
            </a:r>
            <a:r>
              <a:rPr lang="en-US" sz="1600" dirty="0">
                <a:latin typeface="+mj-lt"/>
              </a:rPr>
              <a:t> </a:t>
            </a:r>
            <a:r>
              <a:rPr lang="en-US" sz="1600" dirty="0" err="1">
                <a:latin typeface="+mj-lt"/>
              </a:rPr>
              <a:t>guía</a:t>
            </a:r>
            <a:r>
              <a:rPr lang="en-US" sz="1600" dirty="0">
                <a:latin typeface="+mj-lt"/>
              </a:rPr>
              <a:t> que </a:t>
            </a:r>
            <a:r>
              <a:rPr lang="en-US" sz="1600" dirty="0" err="1">
                <a:latin typeface="+mj-lt"/>
              </a:rPr>
              <a:t>establezca</a:t>
            </a:r>
            <a:r>
              <a:rPr lang="en-US" sz="1600" dirty="0">
                <a:latin typeface="+mj-lt"/>
              </a:rPr>
              <a:t> la </a:t>
            </a:r>
            <a:r>
              <a:rPr lang="en-US" sz="1600" dirty="0" err="1">
                <a:latin typeface="+mj-lt"/>
              </a:rPr>
              <a:t>política</a:t>
            </a:r>
            <a:r>
              <a:rPr lang="en-US" sz="1600" dirty="0">
                <a:latin typeface="+mj-lt"/>
              </a:rPr>
              <a:t> y los </a:t>
            </a:r>
            <a:r>
              <a:rPr lang="en-US" sz="1600" dirty="0" err="1">
                <a:latin typeface="+mj-lt"/>
              </a:rPr>
              <a:t>objetivos</a:t>
            </a:r>
            <a:r>
              <a:rPr lang="en-US" sz="1600" dirty="0">
                <a:latin typeface="+mj-lt"/>
              </a:rPr>
              <a:t> </a:t>
            </a:r>
            <a:r>
              <a:rPr lang="en-US" sz="1600" dirty="0" err="1">
                <a:latin typeface="+mj-lt"/>
              </a:rPr>
              <a:t>generales</a:t>
            </a:r>
            <a:r>
              <a:rPr lang="en-US" sz="1600" dirty="0">
                <a:latin typeface="+mj-lt"/>
              </a:rPr>
              <a:t>, y que </a:t>
            </a:r>
            <a:r>
              <a:rPr lang="en-US" sz="1600" dirty="0" err="1">
                <a:latin typeface="+mj-lt"/>
              </a:rPr>
              <a:t>haga</a:t>
            </a:r>
            <a:r>
              <a:rPr lang="en-US" sz="1600" dirty="0">
                <a:latin typeface="+mj-lt"/>
              </a:rPr>
              <a:t> </a:t>
            </a:r>
            <a:r>
              <a:rPr lang="en-US" sz="1600" dirty="0" err="1">
                <a:latin typeface="+mj-lt"/>
              </a:rPr>
              <a:t>referencia</a:t>
            </a:r>
            <a:r>
              <a:rPr lang="en-US" sz="1600" dirty="0">
                <a:latin typeface="+mj-lt"/>
              </a:rPr>
              <a:t> a los </a:t>
            </a:r>
            <a:r>
              <a:rPr lang="en-US" sz="1600" dirty="0" err="1">
                <a:latin typeface="+mj-lt"/>
              </a:rPr>
              <a:t>elementos</a:t>
            </a:r>
            <a:r>
              <a:rPr lang="en-US" sz="1600" dirty="0">
                <a:latin typeface="+mj-lt"/>
              </a:rPr>
              <a:t> de las </a:t>
            </a:r>
            <a:r>
              <a:rPr lang="en-US" sz="1600" dirty="0" err="1">
                <a:latin typeface="+mj-lt"/>
              </a:rPr>
              <a:t>políticas</a:t>
            </a:r>
            <a:r>
              <a:rPr lang="en-US" sz="1600" dirty="0">
                <a:latin typeface="+mj-lt"/>
              </a:rPr>
              <a:t> </a:t>
            </a:r>
            <a:r>
              <a:rPr lang="en-US" sz="1600" dirty="0" err="1">
                <a:latin typeface="+mj-lt"/>
              </a:rPr>
              <a:t>independientes</a:t>
            </a:r>
            <a:r>
              <a:rPr lang="en-US" sz="1600" dirty="0">
                <a:latin typeface="+mj-lt"/>
              </a:rPr>
              <a:t> </a:t>
            </a:r>
            <a:r>
              <a:rPr lang="en-US" sz="1600" dirty="0" err="1">
                <a:latin typeface="+mj-lt"/>
              </a:rPr>
              <a:t>existentes</a:t>
            </a:r>
            <a:r>
              <a:rPr lang="en-US" sz="1600" dirty="0">
                <a:latin typeface="+mj-lt"/>
              </a:rPr>
              <a:t> que </a:t>
            </a:r>
            <a:r>
              <a:rPr lang="en-US" sz="1600" dirty="0" err="1">
                <a:latin typeface="+mj-lt"/>
              </a:rPr>
              <a:t>abarcan</a:t>
            </a:r>
            <a:r>
              <a:rPr lang="en-US" sz="1600" dirty="0">
                <a:latin typeface="+mj-lt"/>
              </a:rPr>
              <a:t> el plan. </a:t>
            </a:r>
          </a:p>
          <a:p>
            <a:endParaRPr lang="en-US" sz="1600" dirty="0">
              <a:latin typeface="+mj-lt"/>
            </a:endParaRPr>
          </a:p>
          <a:p>
            <a:r>
              <a:rPr lang="en-US" sz="1600" dirty="0" err="1">
                <a:latin typeface="+mj-lt"/>
              </a:rPr>
              <a:t>En</a:t>
            </a:r>
            <a:r>
              <a:rPr lang="en-US" sz="1600" dirty="0">
                <a:latin typeface="+mj-lt"/>
              </a:rPr>
              <a:t> el </a:t>
            </a:r>
            <a:r>
              <a:rPr lang="en-US" sz="1600" dirty="0" err="1">
                <a:latin typeface="+mj-lt"/>
              </a:rPr>
              <a:t>caso</a:t>
            </a:r>
            <a:r>
              <a:rPr lang="en-US" sz="1600" dirty="0">
                <a:latin typeface="+mj-lt"/>
              </a:rPr>
              <a:t> de las </a:t>
            </a:r>
            <a:r>
              <a:rPr lang="en-US" sz="1600" dirty="0" err="1">
                <a:latin typeface="+mj-lt"/>
              </a:rPr>
              <a:t>instalaciones</a:t>
            </a:r>
            <a:r>
              <a:rPr lang="en-US" sz="1600" dirty="0">
                <a:latin typeface="+mj-lt"/>
              </a:rPr>
              <a:t> </a:t>
            </a:r>
            <a:r>
              <a:rPr lang="en-US" sz="1600" dirty="0" err="1">
                <a:latin typeface="+mj-lt"/>
              </a:rPr>
              <a:t>pequeñas</a:t>
            </a:r>
            <a:r>
              <a:rPr lang="en-US" sz="1600" dirty="0">
                <a:latin typeface="+mj-lt"/>
              </a:rPr>
              <a:t>, el </a:t>
            </a:r>
            <a:r>
              <a:rPr lang="en-US" sz="1600" dirty="0" err="1">
                <a:latin typeface="+mj-lt"/>
              </a:rPr>
              <a:t>cronograma</a:t>
            </a:r>
            <a:r>
              <a:rPr lang="en-US" sz="1600" dirty="0">
                <a:latin typeface="+mj-lt"/>
              </a:rPr>
              <a:t> y el </a:t>
            </a:r>
            <a:r>
              <a:rPr lang="en-US" sz="1600" dirty="0" err="1">
                <a:latin typeface="+mj-lt"/>
              </a:rPr>
              <a:t>método</a:t>
            </a:r>
            <a:r>
              <a:rPr lang="en-US" sz="1600" dirty="0">
                <a:latin typeface="+mj-lt"/>
              </a:rPr>
              <a:t> de </a:t>
            </a:r>
            <a:r>
              <a:rPr lang="en-US" sz="1600" dirty="0" err="1">
                <a:latin typeface="+mj-lt"/>
              </a:rPr>
              <a:t>implementación</a:t>
            </a:r>
            <a:r>
              <a:rPr lang="en-US" sz="1600" dirty="0">
                <a:latin typeface="+mj-lt"/>
              </a:rPr>
              <a:t> del plan </a:t>
            </a:r>
            <a:r>
              <a:rPr lang="en-US" sz="1600" dirty="0" err="1">
                <a:latin typeface="+mj-lt"/>
              </a:rPr>
              <a:t>pueden</a:t>
            </a:r>
            <a:r>
              <a:rPr lang="en-US" sz="1600" dirty="0">
                <a:latin typeface="+mj-lt"/>
              </a:rPr>
              <a:t> ser una </a:t>
            </a:r>
            <a:r>
              <a:rPr lang="en-US" sz="1600" dirty="0" err="1">
                <a:latin typeface="+mj-lt"/>
              </a:rPr>
              <a:t>copia</a:t>
            </a:r>
            <a:r>
              <a:rPr lang="en-US" sz="1600" dirty="0">
                <a:latin typeface="+mj-lt"/>
              </a:rPr>
              <a:t> </a:t>
            </a:r>
            <a:r>
              <a:rPr lang="en-US" sz="1600" dirty="0" err="1">
                <a:latin typeface="+mj-lt"/>
              </a:rPr>
              <a:t>comentada</a:t>
            </a:r>
            <a:r>
              <a:rPr lang="en-US" sz="1600" dirty="0">
                <a:latin typeface="+mj-lt"/>
              </a:rPr>
              <a:t> de la </a:t>
            </a:r>
            <a:r>
              <a:rPr lang="en-US" sz="1600" dirty="0" err="1">
                <a:latin typeface="+mj-lt"/>
              </a:rPr>
              <a:t>norma</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que </a:t>
            </a:r>
            <a:r>
              <a:rPr lang="en-US" sz="1600" dirty="0" err="1">
                <a:latin typeface="+mj-lt"/>
              </a:rPr>
              <a:t>establezca</a:t>
            </a:r>
            <a:r>
              <a:rPr lang="en-US" sz="1600" dirty="0">
                <a:latin typeface="+mj-lt"/>
              </a:rPr>
              <a:t> </a:t>
            </a:r>
            <a:r>
              <a:rPr lang="en-US" sz="1600" dirty="0" err="1">
                <a:latin typeface="+mj-lt"/>
              </a:rPr>
              <a:t>cómo</a:t>
            </a:r>
            <a:r>
              <a:rPr lang="en-US" sz="1600" dirty="0">
                <a:latin typeface="+mj-lt"/>
              </a:rPr>
              <a:t> se </a:t>
            </a:r>
            <a:r>
              <a:rPr lang="en-US" sz="1600" dirty="0" err="1">
                <a:latin typeface="+mj-lt"/>
              </a:rPr>
              <a:t>implementarán</a:t>
            </a:r>
            <a:r>
              <a:rPr lang="en-US" sz="1600" dirty="0">
                <a:latin typeface="+mj-lt"/>
              </a:rPr>
              <a:t> las </a:t>
            </a:r>
            <a:r>
              <a:rPr lang="en-US" sz="1600" dirty="0" err="1">
                <a:latin typeface="+mj-lt"/>
              </a:rPr>
              <a:t>disposiciones</a:t>
            </a:r>
            <a:r>
              <a:rPr lang="en-US" sz="1600" dirty="0">
                <a:latin typeface="+mj-lt"/>
              </a:rPr>
              <a:t> de la </a:t>
            </a:r>
            <a:r>
              <a:rPr lang="en-US" sz="1600" dirty="0" err="1">
                <a:latin typeface="+mj-lt"/>
              </a:rPr>
              <a:t>norma</a:t>
            </a:r>
            <a:r>
              <a:rPr lang="en-US" sz="1600" dirty="0">
                <a:latin typeface="+mj-lt"/>
              </a:rPr>
              <a:t>. Las </a:t>
            </a:r>
            <a:r>
              <a:rPr lang="en-US" sz="1600" dirty="0" err="1">
                <a:latin typeface="+mj-lt"/>
              </a:rPr>
              <a:t>instalaciones</a:t>
            </a:r>
            <a:r>
              <a:rPr lang="en-US" sz="1600" dirty="0">
                <a:latin typeface="+mj-lt"/>
              </a:rPr>
              <a:t> </a:t>
            </a:r>
            <a:r>
              <a:rPr lang="en-US" sz="1600" dirty="0" err="1">
                <a:latin typeface="+mj-lt"/>
              </a:rPr>
              <a:t>más</a:t>
            </a:r>
            <a:r>
              <a:rPr lang="en-US" sz="1600" dirty="0">
                <a:latin typeface="+mj-lt"/>
              </a:rPr>
              <a:t> </a:t>
            </a:r>
            <a:r>
              <a:rPr lang="en-US" sz="1600" dirty="0" err="1">
                <a:latin typeface="+mj-lt"/>
              </a:rPr>
              <a:t>grandes</a:t>
            </a:r>
            <a:r>
              <a:rPr lang="en-US" sz="1600" dirty="0">
                <a:latin typeface="+mj-lt"/>
              </a:rPr>
              <a:t> </a:t>
            </a:r>
            <a:r>
              <a:rPr lang="en-US" sz="1600" dirty="0" err="1">
                <a:latin typeface="+mj-lt"/>
              </a:rPr>
              <a:t>pueden</a:t>
            </a:r>
            <a:r>
              <a:rPr lang="en-US" sz="1600" dirty="0">
                <a:latin typeface="+mj-lt"/>
              </a:rPr>
              <a:t> </a:t>
            </a:r>
            <a:r>
              <a:rPr lang="en-US" sz="1600" dirty="0" err="1">
                <a:latin typeface="+mj-lt"/>
              </a:rPr>
              <a:t>desarrollar</a:t>
            </a:r>
            <a:r>
              <a:rPr lang="en-US" sz="1600" dirty="0">
                <a:latin typeface="+mj-lt"/>
              </a:rPr>
              <a:t> un </a:t>
            </a:r>
            <a:r>
              <a:rPr lang="en-US" sz="1600" dirty="0" err="1">
                <a:latin typeface="+mj-lt"/>
              </a:rPr>
              <a:t>programa</a:t>
            </a:r>
            <a:r>
              <a:rPr lang="en-US" sz="1600" dirty="0">
                <a:latin typeface="+mj-lt"/>
              </a:rPr>
              <a:t> extenso para </a:t>
            </a:r>
            <a:r>
              <a:rPr lang="en-US" sz="1600" dirty="0" err="1">
                <a:latin typeface="+mj-lt"/>
              </a:rPr>
              <a:t>toda</a:t>
            </a:r>
            <a:r>
              <a:rPr lang="en-US" sz="1600" dirty="0">
                <a:latin typeface="+mj-lt"/>
              </a:rPr>
              <a:t> la </a:t>
            </a:r>
            <a:r>
              <a:rPr lang="en-US" sz="1600" dirty="0" err="1">
                <a:latin typeface="+mj-lt"/>
              </a:rPr>
              <a:t>instalación</a:t>
            </a:r>
            <a:r>
              <a:rPr lang="en-US" sz="1600" dirty="0">
                <a:latin typeface="+mj-lt"/>
              </a:rPr>
              <a:t>, e </a:t>
            </a:r>
            <a:r>
              <a:rPr lang="en-US" sz="1600" dirty="0" err="1">
                <a:latin typeface="+mj-lt"/>
              </a:rPr>
              <a:t>incorporar</a:t>
            </a:r>
            <a:r>
              <a:rPr lang="en-US" sz="1600" dirty="0">
                <a:latin typeface="+mj-lt"/>
              </a:rPr>
              <a:t> las </a:t>
            </a:r>
            <a:r>
              <a:rPr lang="en-US" sz="1600" dirty="0" err="1">
                <a:latin typeface="+mj-lt"/>
              </a:rPr>
              <a:t>disposiciones</a:t>
            </a:r>
            <a:r>
              <a:rPr lang="en-US" sz="1600" dirty="0">
                <a:latin typeface="+mj-lt"/>
              </a:rPr>
              <a:t> de la </a:t>
            </a:r>
            <a:r>
              <a:rPr lang="en-US" sz="1600" dirty="0" err="1">
                <a:latin typeface="+mj-lt"/>
              </a:rPr>
              <a:t>norma</a:t>
            </a:r>
            <a:r>
              <a:rPr lang="en-US" sz="1600" dirty="0">
                <a:latin typeface="+mj-lt"/>
              </a:rPr>
              <a:t> que </a:t>
            </a:r>
            <a:r>
              <a:rPr lang="en-US" sz="1600" dirty="0" err="1">
                <a:latin typeface="+mj-lt"/>
              </a:rPr>
              <a:t>correspondan</a:t>
            </a:r>
            <a:r>
              <a:rPr lang="en-US" sz="1600" dirty="0">
                <a:latin typeface="+mj-lt"/>
              </a:rPr>
              <a:t> a sus </a:t>
            </a:r>
            <a:r>
              <a:rPr lang="en-US" sz="1600" dirty="0" err="1">
                <a:latin typeface="+mj-lt"/>
              </a:rPr>
              <a:t>establecimientos</a:t>
            </a:r>
            <a:r>
              <a:rPr lang="en-US" sz="1600" dirty="0">
                <a:latin typeface="+mj-lt"/>
              </a:rPr>
              <a:t>.</a:t>
            </a:r>
            <a:endParaRPr sz="1600" b="0" i="0" u="none" strike="noStrike" cap="none" dirty="0">
              <a:solidFill>
                <a:schemeClr val="dk1"/>
              </a:solidFill>
              <a:latin typeface="+mj-lt"/>
              <a:ea typeface="Calibri"/>
              <a:cs typeface="Calibri"/>
              <a:sym typeface="Calibri"/>
            </a:endParaRPr>
          </a:p>
        </p:txBody>
      </p:sp>
      <p:pic>
        <p:nvPicPr>
          <p:cNvPr id="4" name="Picture 3">
            <a:extLst>
              <a:ext uri="{FF2B5EF4-FFF2-40B4-BE49-F238E27FC236}">
                <a16:creationId xmlns:a16="http://schemas.microsoft.com/office/drawing/2014/main" id="{771D9BE7-39FD-4327-98E4-B5463AACC3FE}"/>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2" name="Picture 1">
            <a:extLst>
              <a:ext uri="{FF2B5EF4-FFF2-40B4-BE49-F238E27FC236}">
                <a16:creationId xmlns:a16="http://schemas.microsoft.com/office/drawing/2014/main" id="{386C6FF9-4CED-4012-BABF-7D8202EC6851}"/>
              </a:ext>
            </a:extLst>
          </p:cNvPr>
          <p:cNvPicPr>
            <a:picLocks noChangeAspect="1"/>
          </p:cNvPicPr>
          <p:nvPr/>
        </p:nvPicPr>
        <p:blipFill>
          <a:blip r:embed="rId4"/>
          <a:stretch>
            <a:fillRect/>
          </a:stretch>
        </p:blipFill>
        <p:spPr>
          <a:xfrm>
            <a:off x="0" y="0"/>
            <a:ext cx="5767574" cy="5920651"/>
          </a:xfrm>
          <a:prstGeom prst="rect">
            <a:avLst/>
          </a:prstGeom>
        </p:spPr>
      </p:pic>
    </p:spTree>
    <p:extLst>
      <p:ext uri="{BB962C8B-B14F-4D97-AF65-F5344CB8AC3E}">
        <p14:creationId xmlns:p14="http://schemas.microsoft.com/office/powerpoint/2010/main" val="2120636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4786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Lst>
          </p:cNvPr>
          <p:cNvSpPr/>
          <p:nvPr/>
        </p:nvSpPr>
        <p:spPr>
          <a:xfrm>
            <a:off x="0" y="9934"/>
            <a:ext cx="12192000" cy="588342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9E2082E-E0AF-4123-B0E6-BAD548A1D216}"/>
              </a:ext>
            </a:extLst>
          </p:cNvPr>
          <p:cNvPicPr>
            <a:picLocks noChangeAspect="1"/>
          </p:cNvPicPr>
          <p:nvPr/>
        </p:nvPicPr>
        <p:blipFill>
          <a:blip r:embed="rId4"/>
          <a:stretch>
            <a:fillRect/>
          </a:stretch>
        </p:blipFill>
        <p:spPr>
          <a:xfrm>
            <a:off x="6568412" y="5938471"/>
            <a:ext cx="5623588" cy="937265"/>
          </a:xfrm>
          <a:prstGeom prst="rect">
            <a:avLst/>
          </a:prstGeom>
        </p:spPr>
      </p:pic>
      <p:sp>
        <p:nvSpPr>
          <p:cNvPr id="7" name="Google Shape;102;p2">
            <a:extLst>
              <a:ext uri="{FF2B5EF4-FFF2-40B4-BE49-F238E27FC236}">
                <a16:creationId xmlns:a16="http://schemas.microsoft.com/office/drawing/2014/main" id="{8D4AC112-317A-49D2-A2E0-27245F196606}"/>
              </a:ext>
            </a:extLst>
          </p:cNvPr>
          <p:cNvSpPr txBox="1"/>
          <p:nvPr/>
        </p:nvSpPr>
        <p:spPr>
          <a:xfrm>
            <a:off x="153371" y="5955233"/>
            <a:ext cx="6261670" cy="830956"/>
          </a:xfrm>
          <a:prstGeom prst="rect">
            <a:avLst/>
          </a:prstGeom>
          <a:noFill/>
          <a:ln>
            <a:noFill/>
          </a:ln>
        </p:spPr>
        <p:txBody>
          <a:bodyPr spcFirstLastPara="1" wrap="square" lIns="91425" tIns="45700" rIns="91425" bIns="45700" anchor="t" anchorCtr="0">
            <a:spAutoFit/>
          </a:bodyPr>
          <a:lstStyle/>
          <a:p>
            <a:pPr lvl="0">
              <a:buSzPts val="2800"/>
            </a:pPr>
            <a:r>
              <a:rPr lang="en-US" sz="2400" b="1" dirty="0" err="1">
                <a:solidFill>
                  <a:schemeClr val="lt1"/>
                </a:solidFill>
                <a:latin typeface="Verdana"/>
                <a:ea typeface="Verdana"/>
                <a:cs typeface="Verdana"/>
                <a:sym typeface="Verdana"/>
              </a:rPr>
              <a:t>Módulo</a:t>
            </a:r>
            <a:r>
              <a:rPr lang="en-US" sz="2400" b="1" dirty="0">
                <a:solidFill>
                  <a:schemeClr val="lt1"/>
                </a:solidFill>
                <a:latin typeface="Verdana"/>
                <a:ea typeface="Verdana"/>
                <a:cs typeface="Verdana"/>
                <a:sym typeface="Verdana"/>
              </a:rPr>
              <a:t> 2: </a:t>
            </a:r>
            <a:r>
              <a:rPr lang="en-US" sz="2400" b="1" i="1" dirty="0">
                <a:solidFill>
                  <a:schemeClr val="lt1"/>
                </a:solidFill>
                <a:latin typeface="Verdana"/>
                <a:ea typeface="Verdana"/>
                <a:cs typeface="Verdana"/>
                <a:sym typeface="Verdana"/>
              </a:rPr>
              <a:t>El plan de control de la </a:t>
            </a:r>
            <a:r>
              <a:rPr lang="en-US" sz="2400" b="1" i="1" dirty="0" err="1">
                <a:solidFill>
                  <a:schemeClr val="lt1"/>
                </a:solidFill>
                <a:latin typeface="Verdana"/>
                <a:ea typeface="Verdana"/>
                <a:cs typeface="Verdana"/>
                <a:sym typeface="Verdana"/>
              </a:rPr>
              <a:t>exposición</a:t>
            </a:r>
            <a:endParaRPr lang="en-US" sz="2400" dirty="0"/>
          </a:p>
        </p:txBody>
      </p:sp>
      <p:pic>
        <p:nvPicPr>
          <p:cNvPr id="3" name="Online Media 2" descr="BBP Cómo Implementar el plan de control de la exposición">
            <a:hlinkClick r:id="" action="ppaction://media"/>
            <a:extLst>
              <a:ext uri="{FF2B5EF4-FFF2-40B4-BE49-F238E27FC236}">
                <a16:creationId xmlns:a16="http://schemas.microsoft.com/office/drawing/2014/main" id="{0372E545-3BDD-9740-9529-99B14664F745}"/>
              </a:ext>
            </a:extLst>
          </p:cNvPr>
          <p:cNvPicPr>
            <a:picLocks noRot="1" noChangeAspect="1"/>
          </p:cNvPicPr>
          <p:nvPr>
            <a:videoFile r:link="rId1"/>
          </p:nvPr>
        </p:nvPicPr>
        <p:blipFill>
          <a:blip r:embed="rId5"/>
          <a:stretch>
            <a:fillRect/>
          </a:stretch>
        </p:blipFill>
        <p:spPr>
          <a:xfrm>
            <a:off x="915627" y="48675"/>
            <a:ext cx="10360745" cy="5827919"/>
          </a:xfrm>
          <a:prstGeom prst="rect">
            <a:avLst/>
          </a:prstGeom>
        </p:spPr>
      </p:pic>
    </p:spTree>
    <p:extLst>
      <p:ext uri="{BB962C8B-B14F-4D97-AF65-F5344CB8AC3E}">
        <p14:creationId xmlns:p14="http://schemas.microsoft.com/office/powerpoint/2010/main" val="358705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308344" y="332509"/>
            <a:ext cx="11685163" cy="3077725"/>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Opción</a:t>
            </a:r>
            <a:r>
              <a:rPr lang="en-US" sz="3600" u="sng" dirty="0">
                <a:solidFill>
                  <a:schemeClr val="dk1"/>
                </a:solidFill>
                <a:latin typeface="+mj-lt"/>
                <a:ea typeface="Calibri"/>
                <a:cs typeface="Calibri"/>
                <a:sym typeface="Calibri"/>
              </a:rPr>
              <a:t> de </a:t>
            </a:r>
            <a:r>
              <a:rPr lang="en-US" sz="3600" u="sng" dirty="0" err="1">
                <a:solidFill>
                  <a:schemeClr val="dk1"/>
                </a:solidFill>
                <a:latin typeface="+mj-lt"/>
                <a:ea typeface="Calibri"/>
                <a:cs typeface="Calibri"/>
                <a:sym typeface="Calibri"/>
              </a:rPr>
              <a:t>industria</a:t>
            </a:r>
            <a:endParaRPr lang="en-US" sz="3600" u="sng" dirty="0">
              <a:solidFill>
                <a:schemeClr val="dk1"/>
              </a:solidFill>
              <a:latin typeface="+mj-lt"/>
              <a:ea typeface="Calibri"/>
              <a:cs typeface="Calibri"/>
              <a:sym typeface="Calibri"/>
            </a:endParaRPr>
          </a:p>
          <a:p>
            <a:pPr lvl="0" algn="ctr">
              <a:buSzPts val="4800"/>
            </a:pPr>
            <a:endParaRPr sz="3600" b="0" i="0" u="none" strike="noStrike" cap="none" dirty="0">
              <a:solidFill>
                <a:schemeClr val="dk1"/>
              </a:solidFill>
              <a:latin typeface="+mj-lt"/>
              <a:ea typeface="Calibri"/>
              <a:cs typeface="Calibri"/>
              <a:sym typeface="Calibri"/>
            </a:endParaRPr>
          </a:p>
          <a:p>
            <a:endParaRPr lang="en-US" dirty="0">
              <a:latin typeface="+mj-lt"/>
            </a:endParaRPr>
          </a:p>
          <a:p>
            <a:r>
              <a:rPr lang="en-US" sz="1800" b="1" dirty="0">
                <a:latin typeface="+mj-lt"/>
              </a:rPr>
              <a:t>El </a:t>
            </a:r>
            <a:r>
              <a:rPr lang="en-US" sz="1800" b="1" dirty="0" err="1">
                <a:latin typeface="+mj-lt"/>
              </a:rPr>
              <a:t>Módulo</a:t>
            </a:r>
            <a:r>
              <a:rPr lang="en-US" sz="1800" b="1" dirty="0">
                <a:latin typeface="+mj-lt"/>
              </a:rPr>
              <a:t> 3 se divide </a:t>
            </a:r>
            <a:r>
              <a:rPr lang="en-US" sz="1800" b="1" dirty="0" err="1">
                <a:latin typeface="+mj-lt"/>
              </a:rPr>
              <a:t>en</a:t>
            </a:r>
            <a:r>
              <a:rPr lang="en-US" sz="1800" b="1" dirty="0">
                <a:latin typeface="+mj-lt"/>
              </a:rPr>
              <a:t> dos </a:t>
            </a:r>
            <a:r>
              <a:rPr lang="en-US" sz="1800" b="1" dirty="0" err="1">
                <a:latin typeface="+mj-lt"/>
              </a:rPr>
              <a:t>secciones</a:t>
            </a:r>
            <a:r>
              <a:rPr lang="en-US" sz="1800" b="1" dirty="0">
                <a:latin typeface="+mj-lt"/>
              </a:rPr>
              <a:t> </a:t>
            </a:r>
            <a:r>
              <a:rPr lang="en-US" sz="1800" b="1" dirty="0" err="1">
                <a:latin typeface="+mj-lt"/>
              </a:rPr>
              <a:t>separadas</a:t>
            </a:r>
            <a:r>
              <a:rPr lang="en-US" sz="1800" b="1" dirty="0">
                <a:latin typeface="+mj-lt"/>
              </a:rPr>
              <a:t>; </a:t>
            </a:r>
            <a:r>
              <a:rPr lang="en-US" sz="1800" b="1" dirty="0" err="1">
                <a:latin typeface="+mj-lt"/>
              </a:rPr>
              <a:t>Atención</a:t>
            </a:r>
            <a:r>
              <a:rPr lang="en-US" sz="1800" b="1" dirty="0">
                <a:latin typeface="+mj-lt"/>
              </a:rPr>
              <a:t> </a:t>
            </a:r>
            <a:r>
              <a:rPr lang="en-US" sz="1800" b="1" dirty="0" err="1">
                <a:latin typeface="+mj-lt"/>
              </a:rPr>
              <a:t>médica</a:t>
            </a:r>
            <a:r>
              <a:rPr lang="en-US" sz="1800" b="1" dirty="0">
                <a:latin typeface="+mj-lt"/>
              </a:rPr>
              <a:t> y </a:t>
            </a:r>
            <a:r>
              <a:rPr lang="en-US" sz="1800" b="1" dirty="0" err="1">
                <a:latin typeface="+mj-lt"/>
              </a:rPr>
              <a:t>fuera</a:t>
            </a:r>
            <a:r>
              <a:rPr lang="en-US" sz="1800" b="1" dirty="0">
                <a:latin typeface="+mj-lt"/>
              </a:rPr>
              <a:t> de </a:t>
            </a:r>
            <a:r>
              <a:rPr lang="en-US" sz="1800" b="1" dirty="0" err="1">
                <a:latin typeface="+mj-lt"/>
              </a:rPr>
              <a:t>Atención</a:t>
            </a:r>
            <a:r>
              <a:rPr lang="en-US" sz="1800" b="1" dirty="0">
                <a:latin typeface="+mj-lt"/>
              </a:rPr>
              <a:t> </a:t>
            </a:r>
            <a:r>
              <a:rPr lang="en-US" sz="1800" b="1" dirty="0" err="1">
                <a:latin typeface="+mj-lt"/>
              </a:rPr>
              <a:t>médica</a:t>
            </a:r>
            <a:r>
              <a:rPr lang="en-US" sz="1800" b="1" dirty="0">
                <a:latin typeface="+mj-lt"/>
              </a:rPr>
              <a:t>. Por favor, </a:t>
            </a:r>
            <a:r>
              <a:rPr lang="en-US" sz="1800" b="1" dirty="0" err="1">
                <a:latin typeface="+mj-lt"/>
              </a:rPr>
              <a:t>haga</a:t>
            </a:r>
            <a:r>
              <a:rPr lang="en-US" sz="1800" b="1" dirty="0">
                <a:latin typeface="+mj-lt"/>
              </a:rPr>
              <a:t> </a:t>
            </a:r>
            <a:r>
              <a:rPr lang="en-US" sz="1800" b="1" dirty="0" err="1">
                <a:latin typeface="+mj-lt"/>
              </a:rPr>
              <a:t>referencia</a:t>
            </a:r>
            <a:r>
              <a:rPr lang="en-US" sz="1800" b="1" dirty="0">
                <a:latin typeface="+mj-lt"/>
              </a:rPr>
              <a:t> a la </a:t>
            </a:r>
            <a:r>
              <a:rPr lang="en-US" sz="1800" b="1" dirty="0" err="1">
                <a:latin typeface="+mj-lt"/>
              </a:rPr>
              <a:t>ubicación</a:t>
            </a:r>
            <a:r>
              <a:rPr lang="en-US" sz="1800" b="1" dirty="0">
                <a:latin typeface="+mj-lt"/>
              </a:rPr>
              <a:t> de </a:t>
            </a:r>
            <a:r>
              <a:rPr lang="en-US" sz="1800" b="1" dirty="0" err="1">
                <a:latin typeface="+mj-lt"/>
              </a:rPr>
              <a:t>estas</a:t>
            </a:r>
            <a:r>
              <a:rPr lang="en-US" sz="1800" b="1" dirty="0">
                <a:latin typeface="+mj-lt"/>
              </a:rPr>
              <a:t> </a:t>
            </a:r>
            <a:r>
              <a:rPr lang="en-US" sz="1800" b="1" dirty="0" err="1">
                <a:latin typeface="+mj-lt"/>
              </a:rPr>
              <a:t>secciones</a:t>
            </a:r>
            <a:r>
              <a:rPr lang="en-US" sz="1800" b="1" dirty="0">
                <a:latin typeface="+mj-lt"/>
              </a:rPr>
              <a:t> </a:t>
            </a:r>
            <a:r>
              <a:rPr lang="en-US" sz="1800" b="1" dirty="0" err="1">
                <a:latin typeface="+mj-lt"/>
              </a:rPr>
              <a:t>en</a:t>
            </a:r>
            <a:r>
              <a:rPr lang="en-US" sz="1800" b="1" dirty="0">
                <a:latin typeface="+mj-lt"/>
              </a:rPr>
              <a:t> la </a:t>
            </a:r>
            <a:r>
              <a:rPr lang="en-US" sz="1800" b="1" dirty="0" err="1">
                <a:latin typeface="+mj-lt"/>
              </a:rPr>
              <a:t>lista</a:t>
            </a:r>
            <a:r>
              <a:rPr lang="en-US" sz="1800" b="1" dirty="0">
                <a:latin typeface="+mj-lt"/>
              </a:rPr>
              <a:t> a </a:t>
            </a:r>
            <a:r>
              <a:rPr lang="en-US" sz="1800" b="1" dirty="0" err="1">
                <a:latin typeface="+mj-lt"/>
              </a:rPr>
              <a:t>continuación</a:t>
            </a:r>
            <a:r>
              <a:rPr lang="en-US" sz="1800" b="1" dirty="0">
                <a:latin typeface="+mj-lt"/>
              </a:rPr>
              <a:t>:</a:t>
            </a:r>
          </a:p>
          <a:p>
            <a:endParaRPr lang="en-US" sz="1800" dirty="0">
              <a:latin typeface="+mj-lt"/>
            </a:endParaRPr>
          </a:p>
          <a:p>
            <a:pPr marL="285750" indent="-285750">
              <a:buFont typeface="Arial" panose="020B0604020202020204" pitchFamily="34" charset="0"/>
              <a:buChar char="•"/>
            </a:pPr>
            <a:r>
              <a:rPr lang="en-US" sz="1800" u="sng" dirty="0" err="1">
                <a:latin typeface="+mj-lt"/>
              </a:rPr>
              <a:t>Atención</a:t>
            </a:r>
            <a:r>
              <a:rPr lang="en-US" sz="1800" u="sng" dirty="0">
                <a:latin typeface="+mj-lt"/>
              </a:rPr>
              <a:t> </a:t>
            </a:r>
            <a:r>
              <a:rPr lang="en-US" sz="1800" u="sng" dirty="0" err="1">
                <a:latin typeface="+mj-lt"/>
              </a:rPr>
              <a:t>médica</a:t>
            </a:r>
            <a:r>
              <a:rPr lang="en-US" sz="1800" dirty="0">
                <a:latin typeface="+mj-lt"/>
              </a:rPr>
              <a:t>: de las </a:t>
            </a:r>
            <a:r>
              <a:rPr lang="en-US" sz="1800" dirty="0" err="1">
                <a:latin typeface="+mj-lt"/>
              </a:rPr>
              <a:t>diapositivas</a:t>
            </a:r>
            <a:r>
              <a:rPr lang="en-US" sz="1800" dirty="0">
                <a:latin typeface="+mj-lt"/>
              </a:rPr>
              <a:t> 25-58</a:t>
            </a:r>
          </a:p>
          <a:p>
            <a:pPr marL="285750" indent="-285750">
              <a:buFont typeface="Arial" panose="020B0604020202020204" pitchFamily="34" charset="0"/>
              <a:buChar char="•"/>
            </a:pPr>
            <a:r>
              <a:rPr lang="en-US" sz="1800" u="sng" dirty="0" err="1">
                <a:latin typeface="+mj-lt"/>
              </a:rPr>
              <a:t>Fuera</a:t>
            </a:r>
            <a:r>
              <a:rPr lang="en-US" sz="1800" u="sng" dirty="0">
                <a:latin typeface="+mj-lt"/>
              </a:rPr>
              <a:t> de la </a:t>
            </a:r>
            <a:r>
              <a:rPr lang="en-US" sz="1800" u="sng" dirty="0" err="1">
                <a:latin typeface="+mj-lt"/>
              </a:rPr>
              <a:t>atención</a:t>
            </a:r>
            <a:r>
              <a:rPr lang="en-US" sz="1800" u="sng" dirty="0">
                <a:latin typeface="+mj-lt"/>
              </a:rPr>
              <a:t> </a:t>
            </a:r>
            <a:r>
              <a:rPr lang="en-US" sz="1800" u="sng" dirty="0" err="1">
                <a:latin typeface="+mj-lt"/>
              </a:rPr>
              <a:t>médica</a:t>
            </a:r>
            <a:r>
              <a:rPr lang="en-US" sz="1800" u="sng" dirty="0">
                <a:latin typeface="+mj-lt"/>
              </a:rPr>
              <a:t>:</a:t>
            </a:r>
            <a:r>
              <a:rPr lang="en-US" sz="1800" dirty="0">
                <a:latin typeface="+mj-lt"/>
              </a:rPr>
              <a:t> de las </a:t>
            </a:r>
            <a:r>
              <a:rPr lang="en-US" sz="1800" dirty="0" err="1">
                <a:latin typeface="+mj-lt"/>
              </a:rPr>
              <a:t>diapositivas</a:t>
            </a:r>
            <a:r>
              <a:rPr lang="en-US" sz="1800" dirty="0">
                <a:latin typeface="+mj-lt"/>
              </a:rPr>
              <a:t> 59-84</a:t>
            </a:r>
            <a:br>
              <a:rPr lang="en-US" sz="1800" dirty="0">
                <a:latin typeface="+mj-lt"/>
              </a:rPr>
            </a:br>
            <a:endParaRPr sz="1800" b="0" i="0" u="none" strike="noStrike" cap="none" dirty="0">
              <a:solidFill>
                <a:schemeClr val="dk1"/>
              </a:solidFill>
              <a:latin typeface="+mj-lt"/>
              <a:ea typeface="Calibri"/>
              <a:cs typeface="Calibri"/>
              <a:sym typeface="Calibri"/>
            </a:endParaRPr>
          </a:p>
        </p:txBody>
      </p:sp>
      <p:pic>
        <p:nvPicPr>
          <p:cNvPr id="6" name="Picture 5">
            <a:extLst>
              <a:ext uri="{FF2B5EF4-FFF2-40B4-BE49-F238E27FC236}">
                <a16:creationId xmlns:a16="http://schemas.microsoft.com/office/drawing/2014/main" id="{88E2D397-998F-4658-8367-FC20453CF54C}"/>
              </a:ext>
            </a:extLst>
          </p:cNvPr>
          <p:cNvPicPr>
            <a:picLocks noChangeAspect="1"/>
          </p:cNvPicPr>
          <p:nvPr/>
        </p:nvPicPr>
        <p:blipFill>
          <a:blip r:embed="rId3"/>
          <a:stretch>
            <a:fillRect/>
          </a:stretch>
        </p:blipFill>
        <p:spPr>
          <a:xfrm>
            <a:off x="6620366" y="5964073"/>
            <a:ext cx="5604190" cy="934032"/>
          </a:xfrm>
          <a:prstGeom prst="rect">
            <a:avLst/>
          </a:prstGeom>
        </p:spPr>
      </p:pic>
      <p:sp>
        <p:nvSpPr>
          <p:cNvPr id="7" name="Google Shape;102;p2">
            <a:extLst>
              <a:ext uri="{FF2B5EF4-FFF2-40B4-BE49-F238E27FC236}">
                <a16:creationId xmlns:a16="http://schemas.microsoft.com/office/drawing/2014/main" id="{9917B452-8FC8-42C5-BFBA-8B481D3EC047}"/>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a:solidFill>
                  <a:schemeClr val="lt1"/>
                </a:solidFill>
                <a:latin typeface="Verdana"/>
                <a:ea typeface="Verdana"/>
                <a:cs typeface="Verdana"/>
                <a:sym typeface="Verdana"/>
              </a:rPr>
              <a:t>El plan de control de la </a:t>
            </a:r>
            <a:r>
              <a:rPr lang="en-US" sz="2800" b="1" i="1" dirty="0" err="1">
                <a:solidFill>
                  <a:schemeClr val="lt1"/>
                </a:solidFill>
                <a:latin typeface="Verdana"/>
                <a:ea typeface="Verdana"/>
                <a:cs typeface="Verdana"/>
                <a:sym typeface="Verdana"/>
              </a:rPr>
              <a:t>exposición</a:t>
            </a:r>
            <a:endParaRPr lang="en-US" sz="2800" dirty="0"/>
          </a:p>
        </p:txBody>
      </p:sp>
    </p:spTree>
    <p:extLst>
      <p:ext uri="{BB962C8B-B14F-4D97-AF65-F5344CB8AC3E}">
        <p14:creationId xmlns:p14="http://schemas.microsoft.com/office/powerpoint/2010/main" val="2769866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11105" y="2745227"/>
            <a:ext cx="12192000" cy="646290"/>
          </a:xfrm>
          <a:prstGeom prst="rect">
            <a:avLst/>
          </a:prstGeom>
          <a:noFill/>
          <a:ln>
            <a:noFill/>
          </a:ln>
        </p:spPr>
        <p:txBody>
          <a:bodyPr spcFirstLastPara="1" wrap="square" lIns="91425" tIns="45700" rIns="91425" bIns="45700" anchor="t" anchorCtr="0">
            <a:spAutoFit/>
          </a:bodyPr>
          <a:lstStyle/>
          <a:p>
            <a:pPr lvl="0" algn="ctr">
              <a:buSzPts val="4000"/>
            </a:pPr>
            <a:r>
              <a:rPr lang="en-US" sz="3600" b="1" dirty="0">
                <a:solidFill>
                  <a:schemeClr val="lt1"/>
                </a:solidFill>
                <a:latin typeface="Verdana"/>
                <a:ea typeface="Verdana"/>
                <a:cs typeface="Verdana"/>
                <a:sym typeface="Verdana"/>
              </a:rPr>
              <a:t>PATÓGENOS TRANSMITIDOS POR LA SANGRE</a:t>
            </a:r>
          </a:p>
        </p:txBody>
      </p:sp>
      <p:sp>
        <p:nvSpPr>
          <p:cNvPr id="94" name="Google Shape;94;p1"/>
          <p:cNvSpPr txBox="1"/>
          <p:nvPr/>
        </p:nvSpPr>
        <p:spPr>
          <a:xfrm>
            <a:off x="-11105" y="3662756"/>
            <a:ext cx="12180896" cy="707846"/>
          </a:xfrm>
          <a:prstGeom prst="rect">
            <a:avLst/>
          </a:prstGeom>
          <a:noFill/>
          <a:ln>
            <a:noFill/>
          </a:ln>
        </p:spPr>
        <p:txBody>
          <a:bodyPr spcFirstLastPara="1" wrap="square" lIns="91425" tIns="45700" rIns="91425" bIns="45700" anchor="t" anchorCtr="0">
            <a:spAutoFit/>
          </a:bodyPr>
          <a:lstStyle/>
          <a:p>
            <a:pPr lvl="0" algn="ctr">
              <a:buSzPts val="4400"/>
            </a:pPr>
            <a:r>
              <a:rPr lang="en-US" sz="4000" b="1" i="0" u="none" strike="noStrike" cap="none" dirty="0" err="1">
                <a:solidFill>
                  <a:schemeClr val="lt1"/>
                </a:solidFill>
                <a:latin typeface="Verdana"/>
                <a:ea typeface="Verdana"/>
                <a:cs typeface="Verdana"/>
                <a:sym typeface="Verdana"/>
              </a:rPr>
              <a:t>Módulo</a:t>
            </a:r>
            <a:r>
              <a:rPr lang="en-US" sz="4000" b="1" i="0" u="none" strike="noStrike" cap="none" dirty="0">
                <a:solidFill>
                  <a:schemeClr val="lt1"/>
                </a:solidFill>
                <a:latin typeface="Verdana"/>
                <a:ea typeface="Verdana"/>
                <a:cs typeface="Verdana"/>
                <a:sym typeface="Verdana"/>
              </a:rPr>
              <a:t> 3: </a:t>
            </a:r>
            <a:r>
              <a:rPr lang="en-US" sz="4000" b="1" i="1" dirty="0" err="1">
                <a:solidFill>
                  <a:schemeClr val="lt1"/>
                </a:solidFill>
                <a:latin typeface="Verdana"/>
                <a:ea typeface="Verdana"/>
                <a:cs typeface="Verdana"/>
                <a:sym typeface="Verdana"/>
              </a:rPr>
              <a:t>Prevención</a:t>
            </a:r>
            <a:r>
              <a:rPr lang="en-US" sz="4000" b="1" i="1" u="none" strike="noStrike" cap="none" dirty="0">
                <a:solidFill>
                  <a:schemeClr val="lt1"/>
                </a:solidFill>
                <a:latin typeface="Verdana"/>
                <a:ea typeface="Verdana"/>
                <a:sym typeface="Verdana"/>
              </a:rPr>
              <a:t>(</a:t>
            </a:r>
            <a:r>
              <a:rPr lang="en-US" sz="4000" b="1" i="1" u="none" strike="noStrike" cap="none" dirty="0" err="1">
                <a:solidFill>
                  <a:schemeClr val="lt1"/>
                </a:solidFill>
                <a:latin typeface="Verdana"/>
                <a:ea typeface="Verdana"/>
                <a:sym typeface="Verdana"/>
              </a:rPr>
              <a:t>atención</a:t>
            </a:r>
            <a:r>
              <a:rPr lang="en-US" sz="4000" b="1" i="1" u="none" strike="noStrike" cap="none" dirty="0">
                <a:solidFill>
                  <a:schemeClr val="lt1"/>
                </a:solidFill>
                <a:latin typeface="Verdana"/>
                <a:ea typeface="Verdana"/>
                <a:sym typeface="Verdana"/>
              </a:rPr>
              <a:t> </a:t>
            </a:r>
            <a:r>
              <a:rPr lang="en-US" sz="4000" b="1" i="1" u="none" strike="noStrike" cap="none" dirty="0" err="1">
                <a:solidFill>
                  <a:schemeClr val="lt1"/>
                </a:solidFill>
                <a:latin typeface="Verdana"/>
                <a:ea typeface="Verdana"/>
                <a:sym typeface="Verdana"/>
              </a:rPr>
              <a:t>médica</a:t>
            </a:r>
            <a:r>
              <a:rPr lang="en-US" sz="4000" b="1" i="1" u="none" strike="noStrike" cap="none" dirty="0">
                <a:solidFill>
                  <a:schemeClr val="lt1"/>
                </a:solidFill>
                <a:latin typeface="Verdana"/>
                <a:ea typeface="Verdana"/>
                <a:sym typeface="Verdana"/>
              </a:rPr>
              <a:t>)</a:t>
            </a:r>
            <a:endParaRPr sz="40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56141" y="170728"/>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190183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err="1">
                <a:solidFill>
                  <a:schemeClr val="lt1"/>
                </a:solidFill>
                <a:latin typeface="Verdana"/>
                <a:ea typeface="Verdana"/>
                <a:cs typeface="Verdana"/>
                <a:sym typeface="Verdana"/>
              </a:rPr>
              <a:t>Módulo</a:t>
            </a:r>
            <a:r>
              <a:rPr lang="en-US" sz="2800" b="1" i="0" u="none" strike="noStrike" cap="none"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sz="2800" b="0" i="0" u="none" strike="noStrike" cap="none" dirty="0">
              <a:solidFill>
                <a:srgbClr val="000000"/>
              </a:solidFill>
              <a:latin typeface="Arial"/>
              <a:ea typeface="Arial"/>
              <a:cs typeface="Arial"/>
              <a:sym typeface="Arial"/>
            </a:endParaRPr>
          </a:p>
        </p:txBody>
      </p:sp>
      <p:pic>
        <p:nvPicPr>
          <p:cNvPr id="2" name="Online Media 1" descr="BBP_Cuidado de salud - Video introductorio">
            <a:hlinkClick r:id="" action="ppaction://media"/>
            <a:extLst>
              <a:ext uri="{FF2B5EF4-FFF2-40B4-BE49-F238E27FC236}">
                <a16:creationId xmlns:a16="http://schemas.microsoft.com/office/drawing/2014/main" id="{C3D437B3-7261-744C-B819-5F2EEEEA7DE8}"/>
              </a:ext>
            </a:extLst>
          </p:cNvPr>
          <p:cNvPicPr>
            <a:picLocks noRot="1" noChangeAspect="1"/>
          </p:cNvPicPr>
          <p:nvPr>
            <a:videoFile r:link="rId1"/>
          </p:nvPr>
        </p:nvPicPr>
        <p:blipFill>
          <a:blip r:embed="rId5"/>
          <a:stretch>
            <a:fillRect/>
          </a:stretch>
        </p:blipFill>
        <p:spPr>
          <a:xfrm>
            <a:off x="872573" y="19275"/>
            <a:ext cx="10446853" cy="5876355"/>
          </a:xfrm>
          <a:prstGeom prst="rect">
            <a:avLst/>
          </a:prstGeom>
        </p:spPr>
      </p:pic>
    </p:spTree>
    <p:extLst>
      <p:ext uri="{BB962C8B-B14F-4D97-AF65-F5344CB8AC3E}">
        <p14:creationId xmlns:p14="http://schemas.microsoft.com/office/powerpoint/2010/main" val="390052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 Comunicación de Peligros">
            <a:hlinkClick r:id="" action="ppaction://media"/>
            <a:extLst>
              <a:ext uri="{FF2B5EF4-FFF2-40B4-BE49-F238E27FC236}">
                <a16:creationId xmlns:a16="http://schemas.microsoft.com/office/drawing/2014/main" id="{75AB57FC-41A2-324F-A499-0DC7F072BFFE}"/>
              </a:ext>
            </a:extLst>
          </p:cNvPr>
          <p:cNvPicPr>
            <a:picLocks noRot="1" noChangeAspect="1"/>
          </p:cNvPicPr>
          <p:nvPr>
            <a:videoFile r:link="rId1"/>
          </p:nvPr>
        </p:nvPicPr>
        <p:blipFill>
          <a:blip r:embed="rId5"/>
          <a:stretch>
            <a:fillRect/>
          </a:stretch>
        </p:blipFill>
        <p:spPr>
          <a:xfrm>
            <a:off x="861505" y="13049"/>
            <a:ext cx="10468990" cy="5888807"/>
          </a:xfrm>
          <a:prstGeom prst="rect">
            <a:avLst/>
          </a:prstGeom>
        </p:spPr>
      </p:pic>
    </p:spTree>
    <p:extLst>
      <p:ext uri="{BB962C8B-B14F-4D97-AF65-F5344CB8AC3E}">
        <p14:creationId xmlns:p14="http://schemas.microsoft.com/office/powerpoint/2010/main" val="24548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930900" y="332509"/>
            <a:ext cx="6062607" cy="563227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COMUNICACIÓN DE PELIGROS: EXENCIONES</a:t>
            </a:r>
            <a:endParaRPr lang="en-US" sz="1800" b="0" i="0" u="none" strike="noStrike" cap="none" dirty="0">
              <a:solidFill>
                <a:srgbClr val="000000"/>
              </a:solidFill>
              <a:latin typeface="+mj-lt"/>
              <a:ea typeface="Arial"/>
              <a:cs typeface="Arial"/>
              <a:sym typeface="Arial"/>
            </a:endParaRPr>
          </a:p>
          <a:p>
            <a:pPr lvl="0">
              <a:buSzPts val="1600"/>
            </a:pPr>
            <a:r>
              <a:rPr lang="en-US" sz="1600" dirty="0">
                <a:latin typeface="+mj-lt"/>
                <a:hlinkClick r:id="rId3"/>
              </a:rPr>
              <a:t>El </a:t>
            </a:r>
            <a:r>
              <a:rPr lang="en-US" sz="1600" dirty="0" err="1">
                <a:latin typeface="+mj-lt"/>
                <a:hlinkClick r:id="rId3"/>
              </a:rPr>
              <a:t>Párrafo</a:t>
            </a:r>
            <a:r>
              <a:rPr lang="en-US" sz="1600" dirty="0">
                <a:latin typeface="+mj-lt"/>
                <a:hlinkClick r:id="rId3"/>
              </a:rPr>
              <a:t> G</a:t>
            </a:r>
            <a:r>
              <a:rPr lang="en-US" sz="1600" baseline="30000" dirty="0">
                <a:hlinkClick r:id="rId3"/>
              </a:rPr>
              <a:t> </a:t>
            </a:r>
            <a:r>
              <a:rPr lang="en-US" sz="1600" baseline="30000" dirty="0"/>
              <a:t>(1)</a:t>
            </a:r>
            <a:r>
              <a:rPr lang="en-US" sz="1600" dirty="0">
                <a:latin typeface="+mj-lt"/>
              </a:rPr>
              <a:t> de la </a:t>
            </a:r>
            <a:r>
              <a:rPr lang="en-US" sz="1600" dirty="0" err="1">
                <a:latin typeface="+mj-lt"/>
              </a:rPr>
              <a:t>norma</a:t>
            </a:r>
            <a:r>
              <a:rPr lang="en-US" sz="1600" dirty="0">
                <a:latin typeface="+mj-lt"/>
              </a:rPr>
              <a:t> indica que </a:t>
            </a:r>
            <a:r>
              <a:rPr lang="en-US" sz="1600" dirty="0" err="1">
                <a:latin typeface="+mj-lt"/>
              </a:rPr>
              <a:t>deben</a:t>
            </a:r>
            <a:r>
              <a:rPr lang="en-US" sz="1600" dirty="0">
                <a:latin typeface="+mj-lt"/>
              </a:rPr>
              <a:t> </a:t>
            </a:r>
            <a:r>
              <a:rPr lang="en-US" sz="1600" dirty="0" err="1">
                <a:latin typeface="+mj-lt"/>
              </a:rPr>
              <a:t>colocarse</a:t>
            </a:r>
            <a:r>
              <a:rPr lang="en-US" sz="1600" dirty="0">
                <a:latin typeface="+mj-lt"/>
              </a:rPr>
              <a:t> </a:t>
            </a:r>
            <a:r>
              <a:rPr lang="en-US" sz="1600" dirty="0" err="1">
                <a:latin typeface="+mj-lt"/>
              </a:rPr>
              <a:t>etiquetas</a:t>
            </a:r>
            <a:r>
              <a:rPr lang="en-US" sz="1600" dirty="0">
                <a:latin typeface="+mj-lt"/>
              </a:rPr>
              <a:t> </a:t>
            </a:r>
            <a:r>
              <a:rPr lang="en-US" sz="1600" dirty="0" err="1">
                <a:latin typeface="+mj-lt"/>
              </a:rPr>
              <a:t>en</a:t>
            </a:r>
            <a:r>
              <a:rPr lang="en-US" sz="1600" dirty="0">
                <a:latin typeface="+mj-lt"/>
              </a:rPr>
              <a:t> </a:t>
            </a:r>
            <a:r>
              <a:rPr lang="en-US" sz="1600" dirty="0" err="1">
                <a:latin typeface="+mj-lt"/>
              </a:rPr>
              <a:t>todos</a:t>
            </a:r>
            <a:r>
              <a:rPr lang="en-US" sz="1600" dirty="0">
                <a:latin typeface="+mj-lt"/>
              </a:rPr>
              <a:t> los </a:t>
            </a:r>
            <a:r>
              <a:rPr lang="en-US" sz="1600" dirty="0" err="1">
                <a:latin typeface="+mj-lt"/>
              </a:rPr>
              <a:t>contenedores</a:t>
            </a:r>
            <a:r>
              <a:rPr lang="en-US" sz="1600" dirty="0">
                <a:latin typeface="+mj-lt"/>
              </a:rPr>
              <a:t> (</a:t>
            </a:r>
            <a:r>
              <a:rPr lang="en-US" sz="1600" dirty="0" err="1">
                <a:latin typeface="+mj-lt"/>
              </a:rPr>
              <a:t>incluidos</a:t>
            </a:r>
            <a:r>
              <a:rPr lang="en-US" sz="1600" dirty="0">
                <a:latin typeface="+mj-lt"/>
              </a:rPr>
              <a:t> </a:t>
            </a:r>
            <a:r>
              <a:rPr lang="en-US" sz="1600" dirty="0" err="1">
                <a:latin typeface="+mj-lt"/>
              </a:rPr>
              <a:t>refrigeradores</a:t>
            </a:r>
            <a:r>
              <a:rPr lang="en-US" sz="1600" dirty="0">
                <a:latin typeface="+mj-lt"/>
              </a:rPr>
              <a:t> y </a:t>
            </a:r>
            <a:r>
              <a:rPr lang="en-US" sz="1600" dirty="0" err="1">
                <a:latin typeface="+mj-lt"/>
              </a:rPr>
              <a:t>congeladores</a:t>
            </a:r>
            <a:r>
              <a:rPr lang="en-US" sz="1600" dirty="0">
                <a:latin typeface="+mj-lt"/>
              </a:rPr>
              <a:t>) que se </a:t>
            </a:r>
            <a:r>
              <a:rPr lang="en-US" sz="1600" dirty="0" err="1">
                <a:latin typeface="+mj-lt"/>
              </a:rPr>
              <a:t>utilicen</a:t>
            </a:r>
            <a:r>
              <a:rPr lang="en-US" sz="1600" dirty="0">
                <a:latin typeface="+mj-lt"/>
              </a:rPr>
              <a:t> para </a:t>
            </a:r>
            <a:r>
              <a:rPr lang="en-US" sz="1600" dirty="0" err="1">
                <a:latin typeface="+mj-lt"/>
              </a:rPr>
              <a:t>almacenar</a:t>
            </a:r>
            <a:r>
              <a:rPr lang="en-US" sz="1600" dirty="0">
                <a:latin typeface="+mj-lt"/>
              </a:rPr>
              <a:t>, </a:t>
            </a:r>
            <a:r>
              <a:rPr lang="en-US" sz="1600" dirty="0" err="1">
                <a:latin typeface="+mj-lt"/>
              </a:rPr>
              <a:t>desechar</a:t>
            </a:r>
            <a:r>
              <a:rPr lang="en-US" sz="1600" dirty="0">
                <a:latin typeface="+mj-lt"/>
              </a:rPr>
              <a:t>, </a:t>
            </a:r>
            <a:r>
              <a:rPr lang="en-US" sz="1600" dirty="0" err="1">
                <a:latin typeface="+mj-lt"/>
              </a:rPr>
              <a:t>transportar</a:t>
            </a:r>
            <a:r>
              <a:rPr lang="en-US" sz="1600" dirty="0">
                <a:latin typeface="+mj-lt"/>
              </a:rPr>
              <a:t> y </a:t>
            </a:r>
            <a:r>
              <a:rPr lang="en-US" sz="1600" dirty="0" err="1">
                <a:latin typeface="+mj-lt"/>
              </a:rPr>
              <a:t>enviar</a:t>
            </a:r>
            <a:r>
              <a:rPr lang="en-US" sz="1600" dirty="0">
                <a:latin typeface="+mj-lt"/>
              </a:rPr>
              <a:t> </a:t>
            </a:r>
            <a:r>
              <a:rPr lang="en-US" sz="1600" dirty="0" err="1">
                <a:latin typeface="+mj-lt"/>
              </a:rPr>
              <a:t>sangre</a:t>
            </a:r>
            <a:r>
              <a:rPr lang="en-US" sz="1600" dirty="0">
                <a:latin typeface="+mj-lt"/>
              </a:rPr>
              <a:t> u </a:t>
            </a:r>
            <a:r>
              <a:rPr lang="en-US" sz="1600" dirty="0" err="1">
                <a:latin typeface="+mj-lt"/>
              </a:rPr>
              <a:t>Otros</a:t>
            </a:r>
            <a:r>
              <a:rPr lang="en-US" sz="1600" dirty="0">
                <a:latin typeface="+mj-lt"/>
              </a:rPr>
              <a:t> </a:t>
            </a:r>
            <a:r>
              <a:rPr lang="en-US" sz="1600" dirty="0" err="1">
                <a:latin typeface="+mj-lt"/>
              </a:rPr>
              <a:t>materiales</a:t>
            </a:r>
            <a:r>
              <a:rPr lang="en-US" sz="1600" dirty="0">
                <a:latin typeface="+mj-lt"/>
              </a:rPr>
              <a:t> </a:t>
            </a:r>
            <a:r>
              <a:rPr lang="en-US" sz="1600" dirty="0" err="1">
                <a:latin typeface="+mj-lt"/>
              </a:rPr>
              <a:t>potencialmente</a:t>
            </a:r>
            <a:r>
              <a:rPr lang="en-US" sz="1600" dirty="0">
                <a:latin typeface="+mj-lt"/>
              </a:rPr>
              <a:t> </a:t>
            </a:r>
            <a:r>
              <a:rPr lang="en-US" sz="1600" dirty="0" err="1">
                <a:latin typeface="+mj-lt"/>
              </a:rPr>
              <a:t>infecciosos</a:t>
            </a:r>
            <a:r>
              <a:rPr lang="en-US" sz="1600" dirty="0">
                <a:latin typeface="+mj-lt"/>
              </a:rPr>
              <a:t> (Other Potentially Infectious Materials, OPIM). No obstante, </a:t>
            </a:r>
            <a:r>
              <a:rPr lang="en-US" sz="1600" dirty="0" err="1">
                <a:latin typeface="+mj-lt"/>
              </a:rPr>
              <a:t>corresponde</a:t>
            </a:r>
            <a:r>
              <a:rPr lang="en-US" sz="1600" dirty="0">
                <a:latin typeface="+mj-lt"/>
              </a:rPr>
              <a:t> </a:t>
            </a:r>
            <a:r>
              <a:rPr lang="en-US" sz="1600" dirty="0" err="1">
                <a:latin typeface="+mj-lt"/>
              </a:rPr>
              <a:t>aplicar</a:t>
            </a:r>
            <a:r>
              <a:rPr lang="en-US" sz="1600" dirty="0">
                <a:latin typeface="+mj-lt"/>
              </a:rPr>
              <a:t> </a:t>
            </a:r>
            <a:r>
              <a:rPr lang="en-US" sz="1600" dirty="0" err="1">
                <a:latin typeface="+mj-lt"/>
              </a:rPr>
              <a:t>algunas</a:t>
            </a:r>
            <a:r>
              <a:rPr lang="en-US" sz="1600" dirty="0">
                <a:latin typeface="+mj-lt"/>
              </a:rPr>
              <a:t> </a:t>
            </a:r>
            <a:r>
              <a:rPr lang="en-US" sz="1600" dirty="0" err="1">
                <a:latin typeface="+mj-lt"/>
              </a:rPr>
              <a:t>exenciones</a:t>
            </a:r>
            <a:r>
              <a:rPr lang="en-US" sz="1600" dirty="0">
                <a:latin typeface="+mj-lt"/>
              </a:rPr>
              <a:t>:</a:t>
            </a:r>
          </a:p>
          <a:p>
            <a:pPr lvl="0">
              <a:buSzPts val="1600"/>
            </a:pPr>
            <a:endParaRPr lang="en-US" sz="1600" dirty="0">
              <a:latin typeface="+mj-lt"/>
            </a:endParaRPr>
          </a:p>
          <a:p>
            <a:pPr lvl="0">
              <a:buSzPts val="1600"/>
            </a:pPr>
            <a:r>
              <a:rPr lang="en-US" sz="1600" dirty="0">
                <a:latin typeface="+mj-lt"/>
              </a:rPr>
              <a:t>- Las </a:t>
            </a:r>
            <a:r>
              <a:rPr lang="en-US" sz="1600" dirty="0" err="1">
                <a:latin typeface="+mj-lt"/>
              </a:rPr>
              <a:t>bolsas</a:t>
            </a:r>
            <a:r>
              <a:rPr lang="en-US" sz="1600" dirty="0">
                <a:latin typeface="+mj-lt"/>
              </a:rPr>
              <a:t> o los </a:t>
            </a:r>
            <a:r>
              <a:rPr lang="en-US" sz="1600" dirty="0" err="1">
                <a:latin typeface="+mj-lt"/>
              </a:rPr>
              <a:t>recipientes</a:t>
            </a:r>
            <a:r>
              <a:rPr lang="en-US" sz="1600" dirty="0">
                <a:latin typeface="+mj-lt"/>
              </a:rPr>
              <a:t> de color </a:t>
            </a:r>
            <a:r>
              <a:rPr lang="en-US" sz="1600" dirty="0" err="1">
                <a:latin typeface="+mj-lt"/>
              </a:rPr>
              <a:t>rojo</a:t>
            </a:r>
            <a:r>
              <a:rPr lang="en-US" sz="1600" dirty="0">
                <a:latin typeface="+mj-lt"/>
              </a:rPr>
              <a:t> </a:t>
            </a:r>
            <a:r>
              <a:rPr lang="en-US" sz="1600" dirty="0" err="1">
                <a:latin typeface="+mj-lt"/>
              </a:rPr>
              <a:t>pueden</a:t>
            </a:r>
            <a:r>
              <a:rPr lang="en-US" sz="1600" dirty="0">
                <a:latin typeface="+mj-lt"/>
              </a:rPr>
              <a:t> </a:t>
            </a:r>
            <a:r>
              <a:rPr lang="en-US" sz="1600" dirty="0" err="1">
                <a:latin typeface="+mj-lt"/>
              </a:rPr>
              <a:t>sustituirse</a:t>
            </a:r>
            <a:r>
              <a:rPr lang="en-US" sz="1600" dirty="0">
                <a:latin typeface="+mj-lt"/>
              </a:rPr>
              <a:t> por </a:t>
            </a:r>
            <a:r>
              <a:rPr lang="en-US" sz="1600" dirty="0" err="1">
                <a:latin typeface="+mj-lt"/>
              </a:rPr>
              <a:t>etiquetas</a:t>
            </a:r>
            <a:r>
              <a:rPr lang="en-US" sz="1600" dirty="0">
                <a:latin typeface="+mj-lt"/>
              </a:rPr>
              <a:t>;</a:t>
            </a:r>
          </a:p>
          <a:p>
            <a:pPr lvl="0">
              <a:buSzPts val="1600"/>
            </a:pPr>
            <a:endParaRPr lang="en-US" sz="1600" dirty="0">
              <a:latin typeface="+mj-lt"/>
            </a:endParaRPr>
          </a:p>
          <a:p>
            <a:pPr lvl="0">
              <a:buSzPts val="1600"/>
            </a:pPr>
            <a:r>
              <a:rPr lang="en-US" sz="1600" dirty="0">
                <a:latin typeface="+mj-lt"/>
              </a:rPr>
              <a:t>- Los </a:t>
            </a:r>
            <a:r>
              <a:rPr lang="en-US" sz="1600" dirty="0" err="1">
                <a:latin typeface="+mj-lt"/>
              </a:rPr>
              <a:t>recipientes</a:t>
            </a:r>
            <a:r>
              <a:rPr lang="en-US" sz="1600" dirty="0">
                <a:latin typeface="+mj-lt"/>
              </a:rPr>
              <a:t> que </a:t>
            </a:r>
            <a:r>
              <a:rPr lang="en-US" sz="1600" dirty="0" err="1">
                <a:latin typeface="+mj-lt"/>
              </a:rPr>
              <a:t>contengan</a:t>
            </a:r>
            <a:r>
              <a:rPr lang="en-US" sz="1600" dirty="0">
                <a:latin typeface="+mj-lt"/>
              </a:rPr>
              <a:t> </a:t>
            </a:r>
            <a:r>
              <a:rPr lang="en-US" sz="1600" dirty="0" err="1">
                <a:latin typeface="+mj-lt"/>
              </a:rPr>
              <a:t>sangre</a:t>
            </a:r>
            <a:r>
              <a:rPr lang="en-US" sz="1600" dirty="0">
                <a:latin typeface="+mj-lt"/>
              </a:rPr>
              <a:t>, </a:t>
            </a:r>
            <a:r>
              <a:rPr lang="en-US" sz="1600" dirty="0" err="1">
                <a:latin typeface="+mj-lt"/>
              </a:rPr>
              <a:t>componentes</a:t>
            </a:r>
            <a:r>
              <a:rPr lang="en-US" sz="1600" dirty="0">
                <a:latin typeface="+mj-lt"/>
              </a:rPr>
              <a:t> de la </a:t>
            </a:r>
            <a:r>
              <a:rPr lang="en-US" sz="1600" dirty="0" err="1">
                <a:latin typeface="+mj-lt"/>
              </a:rPr>
              <a:t>sangre</a:t>
            </a:r>
            <a:r>
              <a:rPr lang="en-US" sz="1600" dirty="0">
                <a:latin typeface="+mj-lt"/>
              </a:rPr>
              <a:t> o </a:t>
            </a:r>
            <a:r>
              <a:rPr lang="en-US" sz="1600" dirty="0" err="1">
                <a:latin typeface="+mj-lt"/>
              </a:rPr>
              <a:t>productos</a:t>
            </a:r>
            <a:r>
              <a:rPr lang="en-US" sz="1600" dirty="0">
                <a:latin typeface="+mj-lt"/>
              </a:rPr>
              <a:t> de la </a:t>
            </a:r>
            <a:r>
              <a:rPr lang="en-US" sz="1600" dirty="0" err="1">
                <a:latin typeface="+mj-lt"/>
              </a:rPr>
              <a:t>sangre</a:t>
            </a:r>
            <a:r>
              <a:rPr lang="en-US" sz="1600" dirty="0">
                <a:latin typeface="+mj-lt"/>
              </a:rPr>
              <a:t> que </a:t>
            </a:r>
            <a:r>
              <a:rPr lang="en-US" sz="1600" dirty="0" err="1">
                <a:latin typeface="+mj-lt"/>
              </a:rPr>
              <a:t>lleven</a:t>
            </a:r>
            <a:r>
              <a:rPr lang="en-US" sz="1600" dirty="0">
                <a:latin typeface="+mj-lt"/>
              </a:rPr>
              <a:t> las </a:t>
            </a:r>
            <a:r>
              <a:rPr lang="en-US" sz="1600" dirty="0" err="1">
                <a:latin typeface="+mj-lt"/>
              </a:rPr>
              <a:t>etiquetas</a:t>
            </a:r>
            <a:r>
              <a:rPr lang="en-US" sz="1600" dirty="0">
                <a:latin typeface="+mj-lt"/>
              </a:rPr>
              <a:t> </a:t>
            </a:r>
            <a:r>
              <a:rPr lang="en-US" sz="1600" dirty="0" err="1">
                <a:latin typeface="+mj-lt"/>
              </a:rPr>
              <a:t>correspondientes</a:t>
            </a:r>
            <a:r>
              <a:rPr lang="en-US" sz="1600" dirty="0">
                <a:latin typeface="+mj-lt"/>
              </a:rPr>
              <a:t> a sus </a:t>
            </a:r>
            <a:r>
              <a:rPr lang="en-US" sz="1600" dirty="0" err="1">
                <a:latin typeface="+mj-lt"/>
              </a:rPr>
              <a:t>contenidos</a:t>
            </a:r>
            <a:r>
              <a:rPr lang="en-US" sz="1600" dirty="0">
                <a:latin typeface="+mj-lt"/>
              </a:rPr>
              <a:t> y </a:t>
            </a:r>
            <a:r>
              <a:rPr lang="en-US" sz="1600" dirty="0" err="1">
                <a:latin typeface="+mj-lt"/>
              </a:rPr>
              <a:t>hayan</a:t>
            </a:r>
            <a:r>
              <a:rPr lang="en-US" sz="1600" dirty="0">
                <a:latin typeface="+mj-lt"/>
              </a:rPr>
              <a:t> </a:t>
            </a:r>
            <a:r>
              <a:rPr lang="en-US" sz="1600" dirty="0" err="1">
                <a:latin typeface="+mj-lt"/>
              </a:rPr>
              <a:t>sido</a:t>
            </a:r>
            <a:r>
              <a:rPr lang="en-US" sz="1600" dirty="0">
                <a:latin typeface="+mj-lt"/>
              </a:rPr>
              <a:t> </a:t>
            </a:r>
            <a:r>
              <a:rPr lang="en-US" sz="1600" dirty="0" err="1">
                <a:latin typeface="+mj-lt"/>
              </a:rPr>
              <a:t>liberados</a:t>
            </a:r>
            <a:r>
              <a:rPr lang="en-US" sz="1600" dirty="0">
                <a:latin typeface="+mj-lt"/>
              </a:rPr>
              <a:t> para </a:t>
            </a:r>
            <a:r>
              <a:rPr lang="en-US" sz="1600" dirty="0" err="1">
                <a:latin typeface="+mj-lt"/>
              </a:rPr>
              <a:t>transfusiones</a:t>
            </a:r>
            <a:r>
              <a:rPr lang="en-US" sz="1600" dirty="0">
                <a:latin typeface="+mj-lt"/>
              </a:rPr>
              <a:t> u </a:t>
            </a:r>
            <a:r>
              <a:rPr lang="en-US" sz="1600" dirty="0" err="1">
                <a:latin typeface="+mj-lt"/>
              </a:rPr>
              <a:t>otros</a:t>
            </a:r>
            <a:r>
              <a:rPr lang="en-US" sz="1600" dirty="0">
                <a:latin typeface="+mj-lt"/>
              </a:rPr>
              <a:t> </a:t>
            </a:r>
            <a:r>
              <a:rPr lang="en-US" sz="1600" dirty="0" err="1">
                <a:latin typeface="+mj-lt"/>
              </a:rPr>
              <a:t>usos</a:t>
            </a:r>
            <a:r>
              <a:rPr lang="en-US" sz="1600" dirty="0">
                <a:latin typeface="+mj-lt"/>
              </a:rPr>
              <a:t> </a:t>
            </a:r>
            <a:r>
              <a:rPr lang="en-US" sz="1600" dirty="0" err="1">
                <a:latin typeface="+mj-lt"/>
              </a:rPr>
              <a:t>clínicos</a:t>
            </a:r>
            <a:r>
              <a:rPr lang="en-US" sz="1600" dirty="0">
                <a:latin typeface="+mj-lt"/>
              </a:rPr>
              <a:t> se </a:t>
            </a:r>
            <a:r>
              <a:rPr lang="en-US" sz="1600" dirty="0" err="1">
                <a:latin typeface="+mj-lt"/>
              </a:rPr>
              <a:t>encuentran</a:t>
            </a:r>
            <a:r>
              <a:rPr lang="en-US" sz="1600" dirty="0">
                <a:latin typeface="+mj-lt"/>
              </a:rPr>
              <a:t> </a:t>
            </a:r>
            <a:r>
              <a:rPr lang="en-US" sz="1600" dirty="0" err="1">
                <a:latin typeface="+mj-lt"/>
              </a:rPr>
              <a:t>exentos</a:t>
            </a:r>
            <a:r>
              <a:rPr lang="en-US" sz="1600" dirty="0">
                <a:latin typeface="+mj-lt"/>
              </a:rPr>
              <a:t>; y</a:t>
            </a:r>
          </a:p>
          <a:p>
            <a:pPr lvl="0">
              <a:buSzPts val="1600"/>
            </a:pPr>
            <a:endParaRPr lang="en-US" sz="1600" dirty="0">
              <a:latin typeface="+mj-lt"/>
            </a:endParaRPr>
          </a:p>
          <a:p>
            <a:pPr lvl="0">
              <a:buSzPts val="1600"/>
            </a:pPr>
            <a:r>
              <a:rPr lang="en-US" sz="1600" dirty="0">
                <a:latin typeface="+mj-lt"/>
              </a:rPr>
              <a:t>- Los </a:t>
            </a:r>
            <a:r>
              <a:rPr lang="en-US" sz="1600" dirty="0" err="1">
                <a:latin typeface="+mj-lt"/>
              </a:rPr>
              <a:t>recipientes</a:t>
            </a:r>
            <a:r>
              <a:rPr lang="en-US" sz="1600" dirty="0">
                <a:latin typeface="+mj-lt"/>
              </a:rPr>
              <a:t> </a:t>
            </a:r>
            <a:r>
              <a:rPr lang="en-US" sz="1600" dirty="0" err="1">
                <a:latin typeface="+mj-lt"/>
              </a:rPr>
              <a:t>individuales</a:t>
            </a:r>
            <a:r>
              <a:rPr lang="en-US" sz="1600" dirty="0">
                <a:latin typeface="+mj-lt"/>
              </a:rPr>
              <a:t> de </a:t>
            </a:r>
            <a:r>
              <a:rPr lang="en-US" sz="1600" dirty="0" err="1">
                <a:latin typeface="+mj-lt"/>
              </a:rPr>
              <a:t>sangre</a:t>
            </a:r>
            <a:r>
              <a:rPr lang="en-US" sz="1600" dirty="0">
                <a:latin typeface="+mj-lt"/>
              </a:rPr>
              <a:t> u OPIM que se </a:t>
            </a:r>
            <a:r>
              <a:rPr lang="en-US" sz="1600" dirty="0" err="1">
                <a:latin typeface="+mj-lt"/>
              </a:rPr>
              <a:t>coloquen</a:t>
            </a:r>
            <a:r>
              <a:rPr lang="en-US" sz="1600" dirty="0">
                <a:latin typeface="+mj-lt"/>
              </a:rPr>
              <a:t> </a:t>
            </a:r>
            <a:r>
              <a:rPr lang="en-US" sz="1600" dirty="0" err="1">
                <a:latin typeface="+mj-lt"/>
              </a:rPr>
              <a:t>en</a:t>
            </a:r>
            <a:r>
              <a:rPr lang="en-US" sz="1600" dirty="0">
                <a:latin typeface="+mj-lt"/>
              </a:rPr>
              <a:t> un </a:t>
            </a:r>
            <a:r>
              <a:rPr lang="en-US" sz="1600" dirty="0" err="1">
                <a:latin typeface="+mj-lt"/>
              </a:rPr>
              <a:t>recipiente</a:t>
            </a:r>
            <a:r>
              <a:rPr lang="en-US" sz="1600" dirty="0">
                <a:latin typeface="+mj-lt"/>
              </a:rPr>
              <a:t> </a:t>
            </a:r>
            <a:r>
              <a:rPr lang="en-US" sz="1600" dirty="0" err="1">
                <a:latin typeface="+mj-lt"/>
              </a:rPr>
              <a:t>etiquetado</a:t>
            </a:r>
            <a:r>
              <a:rPr lang="en-US" sz="1600" dirty="0">
                <a:latin typeface="+mj-lt"/>
              </a:rPr>
              <a:t> </a:t>
            </a:r>
            <a:r>
              <a:rPr lang="en-US" sz="1600" dirty="0" err="1">
                <a:latin typeface="+mj-lt"/>
              </a:rPr>
              <a:t>durante</a:t>
            </a:r>
            <a:r>
              <a:rPr lang="en-US" sz="1600" dirty="0">
                <a:latin typeface="+mj-lt"/>
              </a:rPr>
              <a:t> el </a:t>
            </a:r>
            <a:r>
              <a:rPr lang="en-US" sz="1600" dirty="0" err="1">
                <a:latin typeface="+mj-lt"/>
              </a:rPr>
              <a:t>almacenamiento</a:t>
            </a:r>
            <a:r>
              <a:rPr lang="en-US" sz="1600" dirty="0">
                <a:latin typeface="+mj-lt"/>
              </a:rPr>
              <a:t>, el </a:t>
            </a:r>
            <a:r>
              <a:rPr lang="en-US" sz="1600" dirty="0" err="1">
                <a:latin typeface="+mj-lt"/>
              </a:rPr>
              <a:t>transporte</a:t>
            </a:r>
            <a:r>
              <a:rPr lang="en-US" sz="1600" dirty="0">
                <a:latin typeface="+mj-lt"/>
              </a:rPr>
              <a:t>, el </a:t>
            </a:r>
            <a:r>
              <a:rPr lang="en-US" sz="1600" dirty="0" err="1">
                <a:latin typeface="+mj-lt"/>
              </a:rPr>
              <a:t>envío</a:t>
            </a:r>
            <a:r>
              <a:rPr lang="en-US" sz="1600" dirty="0">
                <a:latin typeface="+mj-lt"/>
              </a:rPr>
              <a:t> o el </a:t>
            </a:r>
            <a:r>
              <a:rPr lang="en-US" sz="1600" dirty="0" err="1">
                <a:latin typeface="+mj-lt"/>
              </a:rPr>
              <a:t>desecho</a:t>
            </a:r>
            <a:r>
              <a:rPr lang="en-US" sz="1600" dirty="0">
                <a:latin typeface="+mj-lt"/>
              </a:rPr>
              <a:t> se </a:t>
            </a:r>
            <a:r>
              <a:rPr lang="en-US" sz="1600" dirty="0" err="1">
                <a:latin typeface="+mj-lt"/>
              </a:rPr>
              <a:t>encuentran</a:t>
            </a:r>
            <a:r>
              <a:rPr lang="en-US" sz="1600" dirty="0">
                <a:latin typeface="+mj-lt"/>
              </a:rPr>
              <a:t> </a:t>
            </a:r>
            <a:r>
              <a:rPr lang="en-US" sz="1600" dirty="0" err="1">
                <a:latin typeface="+mj-lt"/>
              </a:rPr>
              <a:t>exentos</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DA5F17F2-2B62-4549-A410-4C39626064F4}"/>
              </a:ext>
            </a:extLst>
          </p:cNvPr>
          <p:cNvPicPr>
            <a:picLocks noChangeAspect="1"/>
          </p:cNvPicPr>
          <p:nvPr/>
        </p:nvPicPr>
        <p:blipFill>
          <a:blip r:embed="rId5"/>
          <a:srcRect/>
          <a:stretch/>
        </p:blipFill>
        <p:spPr>
          <a:xfrm>
            <a:off x="106770" y="0"/>
            <a:ext cx="5507702" cy="5916241"/>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89600" y="332509"/>
            <a:ext cx="6299200" cy="520138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COMUNICACIÓN DE PELIGROS: EXENCIONES (CONTINUACIÓN)</a:t>
            </a:r>
            <a:endParaRPr lang="en-US" sz="1800" dirty="0">
              <a:latin typeface="+mj-lt"/>
            </a:endParaRPr>
          </a:p>
          <a:p>
            <a:pPr lvl="0">
              <a:buSzPts val="1600"/>
            </a:pPr>
            <a:endParaRPr lang="en-US" sz="1600" dirty="0">
              <a:solidFill>
                <a:schemeClr val="dk1"/>
              </a:solidFill>
              <a:latin typeface="+mj-lt"/>
              <a:cs typeface="Calibri"/>
              <a:sym typeface="Calibri"/>
            </a:endParaRPr>
          </a:p>
          <a:p>
            <a:pPr lvl="0">
              <a:buSzPts val="1600"/>
            </a:pPr>
            <a:r>
              <a:rPr lang="en-US" sz="1600" dirty="0">
                <a:solidFill>
                  <a:schemeClr val="dk1"/>
                </a:solidFill>
                <a:latin typeface="+mj-lt"/>
                <a:cs typeface="Calibri"/>
                <a:sym typeface="Calibri"/>
              </a:rPr>
              <a:t>La </a:t>
            </a:r>
            <a:r>
              <a:rPr lang="en-US" sz="1600" dirty="0" err="1">
                <a:solidFill>
                  <a:schemeClr val="dk1"/>
                </a:solidFill>
                <a:latin typeface="+mj-lt"/>
                <a:cs typeface="Calibri"/>
                <a:sym typeface="Calibri"/>
              </a:rPr>
              <a:t>sangre</a:t>
            </a:r>
            <a:r>
              <a:rPr lang="en-US" sz="1600" dirty="0">
                <a:solidFill>
                  <a:schemeClr val="dk1"/>
                </a:solidFill>
                <a:latin typeface="+mj-lt"/>
                <a:cs typeface="Calibri"/>
                <a:sym typeface="Calibri"/>
              </a:rPr>
              <a:t> y los </a:t>
            </a:r>
            <a:r>
              <a:rPr lang="en-US" sz="1600" dirty="0" err="1">
                <a:solidFill>
                  <a:schemeClr val="dk1"/>
                </a:solidFill>
                <a:latin typeface="+mj-lt"/>
                <a:cs typeface="Calibri"/>
                <a:sym typeface="Calibri"/>
              </a:rPr>
              <a:t>productos</a:t>
            </a:r>
            <a:r>
              <a:rPr lang="en-US" sz="1600" dirty="0">
                <a:solidFill>
                  <a:schemeClr val="dk1"/>
                </a:solidFill>
                <a:latin typeface="+mj-lt"/>
                <a:cs typeface="Calibri"/>
                <a:sym typeface="Calibri"/>
              </a:rPr>
              <a:t> de la </a:t>
            </a:r>
            <a:r>
              <a:rPr lang="en-US" sz="1600" dirty="0" err="1">
                <a:solidFill>
                  <a:schemeClr val="dk1"/>
                </a:solidFill>
                <a:latin typeface="+mj-lt"/>
                <a:cs typeface="Calibri"/>
                <a:sym typeface="Calibri"/>
              </a:rPr>
              <a:t>sangre</a:t>
            </a:r>
            <a:r>
              <a:rPr lang="en-US" sz="1600" dirty="0">
                <a:solidFill>
                  <a:schemeClr val="dk1"/>
                </a:solidFill>
                <a:latin typeface="+mj-lt"/>
                <a:cs typeface="Calibri"/>
                <a:sym typeface="Calibri"/>
              </a:rPr>
              <a:t> que </a:t>
            </a:r>
            <a:r>
              <a:rPr lang="en-US" sz="1600" dirty="0" err="1">
                <a:solidFill>
                  <a:schemeClr val="dk1"/>
                </a:solidFill>
                <a:latin typeface="+mj-lt"/>
                <a:cs typeface="Calibri"/>
                <a:sym typeface="Calibri"/>
              </a:rPr>
              <a:t>lleven</a:t>
            </a:r>
            <a:r>
              <a:rPr lang="en-US" sz="1600" dirty="0">
                <a:solidFill>
                  <a:schemeClr val="dk1"/>
                </a:solidFill>
                <a:latin typeface="+mj-lt"/>
                <a:cs typeface="Calibri"/>
                <a:sym typeface="Calibri"/>
              </a:rPr>
              <a:t> una </a:t>
            </a:r>
            <a:r>
              <a:rPr lang="en-US" sz="1600" dirty="0" err="1">
                <a:solidFill>
                  <a:schemeClr val="dk1"/>
                </a:solidFill>
                <a:latin typeface="+mj-lt"/>
                <a:cs typeface="Calibri"/>
                <a:sym typeface="Calibri"/>
              </a:rPr>
              <a:t>etiqueta</a:t>
            </a:r>
            <a:r>
              <a:rPr lang="en-US" sz="1600" dirty="0">
                <a:solidFill>
                  <a:schemeClr val="dk1"/>
                </a:solidFill>
                <a:latin typeface="+mj-lt"/>
                <a:cs typeface="Calibri"/>
                <a:sym typeface="Calibri"/>
              </a:rPr>
              <a:t> de </a:t>
            </a:r>
            <a:r>
              <a:rPr lang="en-US" sz="1600" dirty="0" err="1">
                <a:solidFill>
                  <a:schemeClr val="dk1"/>
                </a:solidFill>
                <a:latin typeface="+mj-lt"/>
                <a:cs typeface="Calibri"/>
                <a:sym typeface="Calibri"/>
              </a:rPr>
              <a:t>identificación</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como</a:t>
            </a:r>
            <a:r>
              <a:rPr lang="en-US" sz="1600" dirty="0">
                <a:solidFill>
                  <a:schemeClr val="dk1"/>
                </a:solidFill>
                <a:latin typeface="+mj-lt"/>
                <a:cs typeface="Calibri"/>
                <a:sym typeface="Calibri"/>
              </a:rPr>
              <a:t> lo </a:t>
            </a:r>
            <a:r>
              <a:rPr lang="en-US" sz="1600" dirty="0" err="1">
                <a:solidFill>
                  <a:schemeClr val="dk1"/>
                </a:solidFill>
                <a:latin typeface="+mj-lt"/>
                <a:cs typeface="Calibri"/>
                <a:sym typeface="Calibri"/>
              </a:rPr>
              <a:t>especifica</a:t>
            </a:r>
            <a:r>
              <a:rPr lang="en-US" sz="1600" dirty="0">
                <a:solidFill>
                  <a:schemeClr val="dk1"/>
                </a:solidFill>
                <a:latin typeface="+mj-lt"/>
                <a:cs typeface="Calibri"/>
                <a:sym typeface="Calibri"/>
              </a:rPr>
              <a:t> la </a:t>
            </a:r>
            <a:r>
              <a:rPr lang="en-US" sz="1600" dirty="0" err="1">
                <a:solidFill>
                  <a:schemeClr val="dk1"/>
                </a:solidFill>
                <a:latin typeface="+mj-lt"/>
                <a:cs typeface="Calibri"/>
                <a:sym typeface="Calibri"/>
              </a:rPr>
              <a:t>Administración</a:t>
            </a:r>
            <a:r>
              <a:rPr lang="en-US" sz="1600" dirty="0">
                <a:solidFill>
                  <a:schemeClr val="dk1"/>
                </a:solidFill>
                <a:latin typeface="+mj-lt"/>
                <a:cs typeface="Calibri"/>
                <a:sym typeface="Calibri"/>
              </a:rPr>
              <a:t> de Alimentos y </a:t>
            </a:r>
            <a:r>
              <a:rPr lang="en-US" sz="1600" dirty="0" err="1">
                <a:solidFill>
                  <a:schemeClr val="dk1"/>
                </a:solidFill>
                <a:latin typeface="+mj-lt"/>
                <a:cs typeface="Calibri"/>
                <a:sym typeface="Calibri"/>
              </a:rPr>
              <a:t>Medicamentos</a:t>
            </a:r>
            <a:r>
              <a:rPr lang="en-US" sz="1600" dirty="0">
                <a:solidFill>
                  <a:schemeClr val="dk1"/>
                </a:solidFill>
                <a:latin typeface="+mj-lt"/>
                <a:cs typeface="Calibri"/>
                <a:sym typeface="Calibri"/>
              </a:rPr>
              <a:t> (Food and Drug Administration, FDA), que </a:t>
            </a:r>
            <a:r>
              <a:rPr lang="en-US" sz="1600" dirty="0" err="1">
                <a:solidFill>
                  <a:schemeClr val="dk1"/>
                </a:solidFill>
                <a:latin typeface="+mj-lt"/>
                <a:cs typeface="Calibri"/>
                <a:sym typeface="Calibri"/>
              </a:rPr>
              <a:t>hayan</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sido</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cribados</a:t>
            </a:r>
            <a:r>
              <a:rPr lang="en-US" sz="1600" dirty="0">
                <a:solidFill>
                  <a:schemeClr val="dk1"/>
                </a:solidFill>
                <a:latin typeface="+mj-lt"/>
                <a:cs typeface="Calibri"/>
                <a:sym typeface="Calibri"/>
              </a:rPr>
              <a:t> por </a:t>
            </a:r>
            <a:r>
              <a:rPr lang="en-US" sz="1600" dirty="0" err="1">
                <a:solidFill>
                  <a:schemeClr val="dk1"/>
                </a:solidFill>
                <a:latin typeface="+mj-lt"/>
                <a:cs typeface="Calibri"/>
                <a:sym typeface="Calibri"/>
              </a:rPr>
              <a:t>anticuerpos</a:t>
            </a:r>
            <a:r>
              <a:rPr lang="en-US" sz="1600" dirty="0">
                <a:solidFill>
                  <a:schemeClr val="dk1"/>
                </a:solidFill>
                <a:latin typeface="+mj-lt"/>
                <a:cs typeface="Calibri"/>
                <a:sym typeface="Calibri"/>
              </a:rPr>
              <a:t> de VHB y VIH; y que </a:t>
            </a:r>
            <a:r>
              <a:rPr lang="en-US" sz="1600" dirty="0" err="1">
                <a:solidFill>
                  <a:schemeClr val="dk1"/>
                </a:solidFill>
                <a:latin typeface="+mj-lt"/>
                <a:cs typeface="Calibri"/>
                <a:sym typeface="Calibri"/>
              </a:rPr>
              <a:t>hayan</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sido</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liberados</a:t>
            </a:r>
            <a:r>
              <a:rPr lang="en-US" sz="1600" dirty="0">
                <a:solidFill>
                  <a:schemeClr val="dk1"/>
                </a:solidFill>
                <a:latin typeface="+mj-lt"/>
                <a:cs typeface="Calibri"/>
                <a:sym typeface="Calibri"/>
              </a:rPr>
              <a:t> para </a:t>
            </a:r>
            <a:r>
              <a:rPr lang="en-US" sz="1600" dirty="0" err="1">
                <a:solidFill>
                  <a:schemeClr val="dk1"/>
                </a:solidFill>
                <a:latin typeface="+mj-lt"/>
                <a:cs typeface="Calibri"/>
                <a:sym typeface="Calibri"/>
              </a:rPr>
              <a:t>transfusiones</a:t>
            </a:r>
            <a:r>
              <a:rPr lang="en-US" sz="1600" dirty="0">
                <a:solidFill>
                  <a:schemeClr val="dk1"/>
                </a:solidFill>
                <a:latin typeface="+mj-lt"/>
                <a:cs typeface="Calibri"/>
                <a:sym typeface="Calibri"/>
              </a:rPr>
              <a:t> u </a:t>
            </a:r>
            <a:r>
              <a:rPr lang="en-US" sz="1600" dirty="0" err="1">
                <a:solidFill>
                  <a:schemeClr val="dk1"/>
                </a:solidFill>
                <a:latin typeface="+mj-lt"/>
                <a:cs typeface="Calibri"/>
                <a:sym typeface="Calibri"/>
              </a:rPr>
              <a:t>otros</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usos</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clínicos</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están</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exentos</a:t>
            </a:r>
            <a:r>
              <a:rPr lang="en-US" sz="1600" dirty="0">
                <a:solidFill>
                  <a:schemeClr val="dk1"/>
                </a:solidFill>
                <a:latin typeface="+mj-lt"/>
                <a:cs typeface="Calibri"/>
                <a:sym typeface="Calibri"/>
              </a:rPr>
              <a:t> de los </a:t>
            </a:r>
            <a:r>
              <a:rPr lang="en-US" sz="1600" dirty="0" err="1">
                <a:solidFill>
                  <a:schemeClr val="dk1"/>
                </a:solidFill>
                <a:latin typeface="+mj-lt"/>
                <a:cs typeface="Calibri"/>
                <a:sym typeface="Calibri"/>
              </a:rPr>
              <a:t>requisitos</a:t>
            </a:r>
            <a:r>
              <a:rPr lang="en-US" sz="1600" dirty="0">
                <a:solidFill>
                  <a:schemeClr val="dk1"/>
                </a:solidFill>
                <a:latin typeface="+mj-lt"/>
                <a:cs typeface="Calibri"/>
                <a:sym typeface="Calibri"/>
              </a:rPr>
              <a:t> de </a:t>
            </a:r>
            <a:r>
              <a:rPr lang="en-US" sz="1600" dirty="0" err="1">
                <a:solidFill>
                  <a:schemeClr val="dk1"/>
                </a:solidFill>
                <a:latin typeface="+mj-lt"/>
                <a:cs typeface="Calibri"/>
                <a:sym typeface="Calibri"/>
              </a:rPr>
              <a:t>etiquetado</a:t>
            </a:r>
            <a:r>
              <a:rPr lang="en-US" sz="1600" dirty="0">
                <a:solidFill>
                  <a:schemeClr val="dk1"/>
                </a:solidFill>
                <a:latin typeface="+mj-lt"/>
                <a:cs typeface="Calibri"/>
                <a:sym typeface="Calibri"/>
              </a:rPr>
              <a:t>.</a:t>
            </a:r>
          </a:p>
          <a:p>
            <a:pPr lvl="0">
              <a:buSzPts val="1600"/>
            </a:pPr>
            <a:endParaRPr lang="en-US" sz="1600" dirty="0">
              <a:solidFill>
                <a:schemeClr val="dk1"/>
              </a:solidFill>
              <a:latin typeface="+mj-lt"/>
              <a:cs typeface="Calibri"/>
              <a:sym typeface="Calibri"/>
            </a:endParaRPr>
          </a:p>
          <a:p>
            <a:pPr lvl="0">
              <a:buSzPts val="1600"/>
            </a:pPr>
            <a:r>
              <a:rPr lang="en-US" sz="1600" dirty="0" err="1">
                <a:solidFill>
                  <a:schemeClr val="dk1"/>
                </a:solidFill>
                <a:latin typeface="+mj-lt"/>
                <a:cs typeface="Calibri"/>
                <a:sym typeface="Calibri"/>
              </a:rPr>
              <a:t>Cuando</a:t>
            </a:r>
            <a:r>
              <a:rPr lang="en-US" sz="1600" dirty="0">
                <a:solidFill>
                  <a:schemeClr val="dk1"/>
                </a:solidFill>
                <a:latin typeface="+mj-lt"/>
                <a:cs typeface="Calibri"/>
                <a:sym typeface="Calibri"/>
              </a:rPr>
              <a:t> se </a:t>
            </a:r>
            <a:r>
              <a:rPr lang="en-US" sz="1600" dirty="0" err="1">
                <a:solidFill>
                  <a:schemeClr val="dk1"/>
                </a:solidFill>
                <a:latin typeface="+mj-lt"/>
                <a:cs typeface="Calibri"/>
                <a:sym typeface="Calibri"/>
              </a:rPr>
              <a:t>extrae</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sangre</a:t>
            </a:r>
            <a:r>
              <a:rPr lang="en-US" sz="1600" dirty="0">
                <a:solidFill>
                  <a:schemeClr val="dk1"/>
                </a:solidFill>
                <a:latin typeface="+mj-lt"/>
                <a:cs typeface="Calibri"/>
                <a:sym typeface="Calibri"/>
              </a:rPr>
              <a:t> o se </a:t>
            </a:r>
            <a:r>
              <a:rPr lang="en-US" sz="1600" dirty="0" err="1">
                <a:solidFill>
                  <a:schemeClr val="dk1"/>
                </a:solidFill>
                <a:latin typeface="+mj-lt"/>
                <a:cs typeface="Calibri"/>
                <a:sym typeface="Calibri"/>
              </a:rPr>
              <a:t>realizan</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procedimientos</a:t>
            </a:r>
            <a:r>
              <a:rPr lang="en-US" sz="1600" dirty="0">
                <a:solidFill>
                  <a:schemeClr val="dk1"/>
                </a:solidFill>
                <a:latin typeface="+mj-lt"/>
                <a:cs typeface="Calibri"/>
                <a:sym typeface="Calibri"/>
              </a:rPr>
              <a:t> de </a:t>
            </a:r>
            <a:r>
              <a:rPr lang="en-US" sz="1600" dirty="0" err="1">
                <a:solidFill>
                  <a:schemeClr val="dk1"/>
                </a:solidFill>
                <a:latin typeface="+mj-lt"/>
                <a:cs typeface="Calibri"/>
                <a:sym typeface="Calibri"/>
              </a:rPr>
              <a:t>laboratorio</a:t>
            </a:r>
            <a:r>
              <a:rPr lang="en-US" sz="1600" dirty="0">
                <a:solidFill>
                  <a:schemeClr val="dk1"/>
                </a:solidFill>
                <a:latin typeface="+mj-lt"/>
                <a:cs typeface="Calibri"/>
                <a:sym typeface="Calibri"/>
              </a:rPr>
              <a:t> con </a:t>
            </a:r>
            <a:r>
              <a:rPr lang="en-US" sz="1600" dirty="0" err="1">
                <a:solidFill>
                  <a:schemeClr val="dk1"/>
                </a:solidFill>
                <a:latin typeface="+mj-lt"/>
                <a:cs typeface="Calibri"/>
                <a:sym typeface="Calibri"/>
              </a:rPr>
              <a:t>muestras</a:t>
            </a:r>
            <a:r>
              <a:rPr lang="en-US" sz="1600" dirty="0">
                <a:solidFill>
                  <a:schemeClr val="dk1"/>
                </a:solidFill>
                <a:latin typeface="+mj-lt"/>
                <a:cs typeface="Calibri"/>
                <a:sym typeface="Calibri"/>
              </a:rPr>
              <a:t> de </a:t>
            </a:r>
            <a:r>
              <a:rPr lang="en-US" sz="1600" dirty="0" err="1">
                <a:solidFill>
                  <a:schemeClr val="dk1"/>
                </a:solidFill>
                <a:latin typeface="+mj-lt"/>
                <a:cs typeface="Calibri"/>
                <a:sym typeface="Calibri"/>
              </a:rPr>
              <a:t>sangre</a:t>
            </a:r>
            <a:r>
              <a:rPr lang="en-US" sz="1600" dirty="0">
                <a:solidFill>
                  <a:schemeClr val="dk1"/>
                </a:solidFill>
                <a:latin typeface="+mj-lt"/>
                <a:cs typeface="Calibri"/>
                <a:sym typeface="Calibri"/>
              </a:rPr>
              <a:t>, no es </a:t>
            </a:r>
            <a:r>
              <a:rPr lang="en-US" sz="1600" dirty="0" err="1">
                <a:solidFill>
                  <a:schemeClr val="dk1"/>
                </a:solidFill>
                <a:latin typeface="+mj-lt"/>
                <a:cs typeface="Calibri"/>
                <a:sym typeface="Calibri"/>
              </a:rPr>
              <a:t>necesario</a:t>
            </a:r>
            <a:r>
              <a:rPr lang="en-US" sz="1600" dirty="0">
                <a:solidFill>
                  <a:schemeClr val="dk1"/>
                </a:solidFill>
                <a:latin typeface="+mj-lt"/>
                <a:cs typeface="Calibri"/>
                <a:sym typeface="Calibri"/>
              </a:rPr>
              <a:t> los </a:t>
            </a:r>
            <a:r>
              <a:rPr lang="en-US" sz="1600" dirty="0" err="1">
                <a:solidFill>
                  <a:schemeClr val="dk1"/>
                </a:solidFill>
                <a:latin typeface="+mj-lt"/>
                <a:cs typeface="Calibri"/>
                <a:sym typeface="Calibri"/>
              </a:rPr>
              <a:t>recipientes</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individuales</a:t>
            </a:r>
            <a:r>
              <a:rPr lang="en-US" sz="1600" dirty="0">
                <a:solidFill>
                  <a:schemeClr val="dk1"/>
                </a:solidFill>
                <a:latin typeface="+mj-lt"/>
                <a:cs typeface="Calibri"/>
                <a:sym typeface="Calibri"/>
              </a:rPr>
              <a:t> que </a:t>
            </a:r>
            <a:r>
              <a:rPr lang="en-US" sz="1600" dirty="0" err="1">
                <a:solidFill>
                  <a:schemeClr val="dk1"/>
                </a:solidFill>
                <a:latin typeface="+mj-lt"/>
                <a:cs typeface="Calibri"/>
                <a:sym typeface="Calibri"/>
              </a:rPr>
              <a:t>contienen</a:t>
            </a:r>
            <a:r>
              <a:rPr lang="en-US" sz="1600" dirty="0">
                <a:solidFill>
                  <a:schemeClr val="dk1"/>
                </a:solidFill>
                <a:latin typeface="+mj-lt"/>
                <a:cs typeface="Calibri"/>
                <a:sym typeface="Calibri"/>
              </a:rPr>
              <a:t> la </a:t>
            </a:r>
            <a:r>
              <a:rPr lang="en-US" sz="1600" dirty="0" err="1">
                <a:solidFill>
                  <a:schemeClr val="dk1"/>
                </a:solidFill>
                <a:latin typeface="+mj-lt"/>
                <a:cs typeface="Calibri"/>
                <a:sym typeface="Calibri"/>
              </a:rPr>
              <a:t>sangre</a:t>
            </a:r>
            <a:r>
              <a:rPr lang="en-US" sz="1600" dirty="0">
                <a:solidFill>
                  <a:schemeClr val="dk1"/>
                </a:solidFill>
                <a:latin typeface="+mj-lt"/>
                <a:cs typeface="Calibri"/>
                <a:sym typeface="Calibri"/>
              </a:rPr>
              <a:t> o los OPIM </a:t>
            </a:r>
            <a:r>
              <a:rPr lang="en-US" sz="1600" dirty="0" err="1">
                <a:solidFill>
                  <a:schemeClr val="dk1"/>
                </a:solidFill>
                <a:latin typeface="+mj-lt"/>
                <a:cs typeface="Calibri"/>
                <a:sym typeface="Calibri"/>
              </a:rPr>
              <a:t>estén</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etiquetados</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siempre</a:t>
            </a:r>
            <a:r>
              <a:rPr lang="en-US" sz="1600" dirty="0">
                <a:solidFill>
                  <a:schemeClr val="dk1"/>
                </a:solidFill>
                <a:latin typeface="+mj-lt"/>
                <a:cs typeface="Calibri"/>
                <a:sym typeface="Calibri"/>
              </a:rPr>
              <a:t> que el </a:t>
            </a:r>
            <a:r>
              <a:rPr lang="en-US" sz="1600" dirty="0" err="1">
                <a:solidFill>
                  <a:schemeClr val="dk1"/>
                </a:solidFill>
                <a:latin typeface="+mj-lt"/>
                <a:cs typeface="Calibri"/>
                <a:sym typeface="Calibri"/>
              </a:rPr>
              <a:t>recipiente</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más</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grande</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en</a:t>
            </a:r>
            <a:r>
              <a:rPr lang="en-US" sz="1600" dirty="0">
                <a:solidFill>
                  <a:schemeClr val="dk1"/>
                </a:solidFill>
                <a:latin typeface="+mj-lt"/>
                <a:cs typeface="Calibri"/>
                <a:sym typeface="Calibri"/>
              </a:rPr>
              <a:t> el </a:t>
            </a:r>
            <a:r>
              <a:rPr lang="en-US" sz="1600" dirty="0" err="1">
                <a:solidFill>
                  <a:schemeClr val="dk1"/>
                </a:solidFill>
                <a:latin typeface="+mj-lt"/>
                <a:cs typeface="Calibri"/>
                <a:sym typeface="Calibri"/>
              </a:rPr>
              <a:t>cual</a:t>
            </a:r>
            <a:r>
              <a:rPr lang="en-US" sz="1600" dirty="0">
                <a:solidFill>
                  <a:schemeClr val="dk1"/>
                </a:solidFill>
                <a:latin typeface="+mj-lt"/>
                <a:cs typeface="Calibri"/>
                <a:sym typeface="Calibri"/>
              </a:rPr>
              <a:t> se </a:t>
            </a:r>
            <a:r>
              <a:rPr lang="en-US" sz="1600" dirty="0" err="1">
                <a:solidFill>
                  <a:schemeClr val="dk1"/>
                </a:solidFill>
                <a:latin typeface="+mj-lt"/>
                <a:cs typeface="Calibri"/>
                <a:sym typeface="Calibri"/>
              </a:rPr>
              <a:t>colocaron</a:t>
            </a:r>
            <a:r>
              <a:rPr lang="en-US" sz="1600" dirty="0">
                <a:solidFill>
                  <a:schemeClr val="dk1"/>
                </a:solidFill>
                <a:latin typeface="+mj-lt"/>
                <a:cs typeface="Calibri"/>
                <a:sym typeface="Calibri"/>
              </a:rPr>
              <a:t> para </a:t>
            </a:r>
            <a:r>
              <a:rPr lang="en-US" sz="1600" dirty="0" err="1">
                <a:solidFill>
                  <a:schemeClr val="dk1"/>
                </a:solidFill>
                <a:latin typeface="+mj-lt"/>
                <a:cs typeface="Calibri"/>
                <a:sym typeface="Calibri"/>
              </a:rPr>
              <a:t>su</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almacenamiento</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transporte</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envío</a:t>
            </a:r>
            <a:r>
              <a:rPr lang="en-US" sz="1600" dirty="0">
                <a:solidFill>
                  <a:schemeClr val="dk1"/>
                </a:solidFill>
                <a:latin typeface="+mj-lt"/>
                <a:cs typeface="Calibri"/>
                <a:sym typeface="Calibri"/>
              </a:rPr>
              <a:t> o </a:t>
            </a:r>
            <a:r>
              <a:rPr lang="en-US" sz="1600" dirty="0" err="1">
                <a:solidFill>
                  <a:schemeClr val="dk1"/>
                </a:solidFill>
                <a:latin typeface="+mj-lt"/>
                <a:cs typeface="Calibri"/>
                <a:sym typeface="Calibri"/>
              </a:rPr>
              <a:t>desecho</a:t>
            </a:r>
            <a:r>
              <a:rPr lang="en-US" sz="1600" dirty="0">
                <a:solidFill>
                  <a:schemeClr val="dk1"/>
                </a:solidFill>
                <a:latin typeface="+mj-lt"/>
                <a:cs typeface="Calibri"/>
                <a:sym typeface="Calibri"/>
              </a:rPr>
              <a:t> (p. </a:t>
            </a:r>
            <a:r>
              <a:rPr lang="en-US" sz="1600" dirty="0" err="1">
                <a:solidFill>
                  <a:schemeClr val="dk1"/>
                </a:solidFill>
                <a:latin typeface="+mj-lt"/>
                <a:cs typeface="Calibri"/>
                <a:sym typeface="Calibri"/>
              </a:rPr>
              <a:t>ej</a:t>
            </a:r>
            <a:r>
              <a:rPr lang="en-US" sz="1600" dirty="0">
                <a:solidFill>
                  <a:schemeClr val="dk1"/>
                </a:solidFill>
                <a:latin typeface="+mj-lt"/>
                <a:cs typeface="Calibri"/>
                <a:sym typeface="Calibri"/>
              </a:rPr>
              <a:t>., la </a:t>
            </a:r>
            <a:r>
              <a:rPr lang="en-US" sz="1600" dirty="0" err="1">
                <a:solidFill>
                  <a:schemeClr val="dk1"/>
                </a:solidFill>
                <a:latin typeface="+mj-lt"/>
                <a:cs typeface="Calibri"/>
                <a:sym typeface="Calibri"/>
              </a:rPr>
              <a:t>gradilla</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esté</a:t>
            </a:r>
            <a:r>
              <a:rPr lang="en-US" sz="1600" dirty="0">
                <a:solidFill>
                  <a:schemeClr val="dk1"/>
                </a:solidFill>
                <a:latin typeface="+mj-lt"/>
                <a:cs typeface="Calibri"/>
                <a:sym typeface="Calibri"/>
              </a:rPr>
              <a:t> </a:t>
            </a:r>
            <a:r>
              <a:rPr lang="en-US" sz="1600" dirty="0" err="1">
                <a:solidFill>
                  <a:schemeClr val="dk1"/>
                </a:solidFill>
                <a:latin typeface="+mj-lt"/>
                <a:cs typeface="Calibri"/>
                <a:sym typeface="Calibri"/>
              </a:rPr>
              <a:t>etiquetado</a:t>
            </a:r>
            <a:r>
              <a:rPr lang="en-US" sz="1600" dirty="0">
                <a:solidFill>
                  <a:schemeClr val="dk1"/>
                </a:solidFill>
                <a:latin typeface="+mj-lt"/>
                <a:cs typeface="Calibri"/>
                <a:sym typeface="Calibri"/>
              </a:rPr>
              <a:t>.</a:t>
            </a:r>
            <a:endParaRPr lang="en-US" sz="1600" b="0" i="0" u="none" strike="noStrike" cap="none" dirty="0">
              <a:solidFill>
                <a:schemeClr val="dk1"/>
              </a:solidFill>
              <a:latin typeface="+mj-lt"/>
              <a:ea typeface="Arial"/>
              <a:cs typeface="Calibri"/>
              <a:sym typeface="Calibri"/>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2C8EB797-B974-485D-84ED-CF60167D472B}"/>
              </a:ext>
            </a:extLst>
          </p:cNvPr>
          <p:cNvPicPr>
            <a:picLocks noChangeAspect="1"/>
          </p:cNvPicPr>
          <p:nvPr/>
        </p:nvPicPr>
        <p:blipFill>
          <a:blip r:embed="rId4"/>
          <a:stretch>
            <a:fillRect/>
          </a:stretch>
        </p:blipFill>
        <p:spPr>
          <a:xfrm>
            <a:off x="0" y="-1"/>
            <a:ext cx="5499104" cy="5918245"/>
          </a:xfrm>
          <a:prstGeom prst="rect">
            <a:avLst/>
          </a:prstGeom>
        </p:spPr>
      </p:pic>
    </p:spTree>
    <p:extLst>
      <p:ext uri="{BB962C8B-B14F-4D97-AF65-F5344CB8AC3E}">
        <p14:creationId xmlns:p14="http://schemas.microsoft.com/office/powerpoint/2010/main" val="271228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p:nvPr/>
        </p:nvSpPr>
        <p:spPr>
          <a:xfrm>
            <a:off x="0" y="5848778"/>
            <a:ext cx="12192000" cy="1000125"/>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49D5436-BD26-4DE8-B1B3-0C62F0176845}"/>
              </a:ext>
            </a:extLst>
          </p:cNvPr>
          <p:cNvSpPr/>
          <p:nvPr/>
        </p:nvSpPr>
        <p:spPr>
          <a:xfrm>
            <a:off x="0" y="9097"/>
            <a:ext cx="12192000" cy="58288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u="sng" dirty="0"/>
          </a:p>
        </p:txBody>
      </p:sp>
      <p:pic>
        <p:nvPicPr>
          <p:cNvPr id="9" name="Picture 8">
            <a:extLst>
              <a:ext uri="{FF2B5EF4-FFF2-40B4-BE49-F238E27FC236}">
                <a16:creationId xmlns:a16="http://schemas.microsoft.com/office/drawing/2014/main" id="{F441F2C3-C0FC-47AD-81FF-03E57FF22CEE}"/>
              </a:ext>
            </a:extLst>
          </p:cNvPr>
          <p:cNvPicPr>
            <a:picLocks noChangeAspect="1"/>
          </p:cNvPicPr>
          <p:nvPr/>
        </p:nvPicPr>
        <p:blipFill>
          <a:blip r:embed="rId4"/>
          <a:stretch>
            <a:fillRect/>
          </a:stretch>
        </p:blipFill>
        <p:spPr>
          <a:xfrm>
            <a:off x="6587319" y="5917153"/>
            <a:ext cx="5655426" cy="942571"/>
          </a:xfrm>
          <a:prstGeom prst="rect">
            <a:avLst/>
          </a:prstGeom>
        </p:spPr>
      </p:pic>
      <p:sp>
        <p:nvSpPr>
          <p:cNvPr id="6" name="Google Shape;102;p2">
            <a:extLst>
              <a:ext uri="{FF2B5EF4-FFF2-40B4-BE49-F238E27FC236}">
                <a16:creationId xmlns:a16="http://schemas.microsoft.com/office/drawing/2014/main" id="{DC2746AF-7DEB-420D-8180-54CC53C4F851}"/>
              </a:ext>
            </a:extLst>
          </p:cNvPr>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pic>
        <p:nvPicPr>
          <p:cNvPr id="2" name="Online Media 1" descr="BBP_Video introductorio">
            <a:hlinkClick r:id="" action="ppaction://media"/>
            <a:extLst>
              <a:ext uri="{FF2B5EF4-FFF2-40B4-BE49-F238E27FC236}">
                <a16:creationId xmlns:a16="http://schemas.microsoft.com/office/drawing/2014/main" id="{0F52AC80-AA62-ED44-A251-7DDEC218072B}"/>
              </a:ext>
            </a:extLst>
          </p:cNvPr>
          <p:cNvPicPr>
            <a:picLocks noRot="1" noChangeAspect="1"/>
          </p:cNvPicPr>
          <p:nvPr>
            <a:videoFile r:link="rId1"/>
          </p:nvPr>
        </p:nvPicPr>
        <p:blipFill>
          <a:blip r:embed="rId5"/>
          <a:stretch>
            <a:fillRect/>
          </a:stretch>
        </p:blipFill>
        <p:spPr>
          <a:xfrm>
            <a:off x="922946" y="-1724"/>
            <a:ext cx="10346108" cy="5819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930901" y="332509"/>
            <a:ext cx="5981700" cy="397027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COMUNICACIÓN DE PELIGROS - PENSAMIENTOS FINALES</a:t>
            </a:r>
          </a:p>
          <a:p>
            <a:pPr lvl="0" algn="ctr">
              <a:buSzPts val="4800"/>
            </a:pPr>
            <a:endParaRPr lang="en-US" sz="2000" dirty="0">
              <a:solidFill>
                <a:schemeClr val="dk1"/>
              </a:solidFill>
              <a:latin typeface="+mj-lt"/>
              <a:ea typeface="Calibri"/>
              <a:cs typeface="Calibri"/>
              <a:sym typeface="Calibri"/>
            </a:endParaRPr>
          </a:p>
          <a:p>
            <a:pPr lvl="0">
              <a:buSzPts val="4800"/>
            </a:pPr>
            <a:r>
              <a:rPr lang="en-US" sz="1600" dirty="0">
                <a:solidFill>
                  <a:schemeClr val="dk1"/>
                </a:solidFill>
                <a:latin typeface="+mj-lt"/>
                <a:ea typeface="Calibri"/>
                <a:cs typeface="Calibri"/>
                <a:sym typeface="Calibri"/>
              </a:rPr>
              <a:t>Se debe </a:t>
            </a:r>
            <a:r>
              <a:rPr lang="en-US" sz="1600" dirty="0" err="1">
                <a:solidFill>
                  <a:schemeClr val="dk1"/>
                </a:solidFill>
                <a:latin typeface="+mj-lt"/>
                <a:ea typeface="Calibri"/>
                <a:cs typeface="Calibri"/>
                <a:sym typeface="Calibri"/>
              </a:rPr>
              <a:t>tener</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cuenta</a:t>
            </a:r>
            <a:r>
              <a:rPr lang="en-US" sz="1600" dirty="0">
                <a:solidFill>
                  <a:schemeClr val="dk1"/>
                </a:solidFill>
                <a:latin typeface="+mj-lt"/>
                <a:ea typeface="Calibri"/>
                <a:cs typeface="Calibri"/>
                <a:sym typeface="Calibri"/>
              </a:rPr>
              <a:t> que los </a:t>
            </a:r>
            <a:r>
              <a:rPr lang="en-US" sz="1600" dirty="0" err="1">
                <a:solidFill>
                  <a:schemeClr val="dk1"/>
                </a:solidFill>
                <a:latin typeface="+mj-lt"/>
                <a:ea typeface="Calibri"/>
                <a:cs typeface="Calibri"/>
                <a:sym typeface="Calibri"/>
              </a:rPr>
              <a:t>laboratorios</a:t>
            </a:r>
            <a:r>
              <a:rPr lang="en-US" sz="1600" dirty="0">
                <a:solidFill>
                  <a:schemeClr val="dk1"/>
                </a:solidFill>
                <a:latin typeface="+mj-lt"/>
                <a:ea typeface="Calibri"/>
                <a:cs typeface="Calibri"/>
                <a:sym typeface="Calibri"/>
              </a:rPr>
              <a:t> de </a:t>
            </a:r>
            <a:r>
              <a:rPr lang="en-US" sz="1600" dirty="0" err="1">
                <a:solidFill>
                  <a:schemeClr val="dk1"/>
                </a:solidFill>
                <a:latin typeface="+mj-lt"/>
                <a:ea typeface="Calibri"/>
                <a:cs typeface="Calibri"/>
                <a:sym typeface="Calibri"/>
              </a:rPr>
              <a:t>investigación</a:t>
            </a:r>
            <a:r>
              <a:rPr lang="en-US" sz="1600" dirty="0">
                <a:solidFill>
                  <a:schemeClr val="dk1"/>
                </a:solidFill>
                <a:latin typeface="+mj-lt"/>
                <a:ea typeface="Calibri"/>
                <a:cs typeface="Calibri"/>
                <a:sym typeface="Calibri"/>
              </a:rPr>
              <a:t> y las </a:t>
            </a:r>
            <a:r>
              <a:rPr lang="en-US" sz="1600" dirty="0" err="1">
                <a:solidFill>
                  <a:schemeClr val="dk1"/>
                </a:solidFill>
                <a:latin typeface="+mj-lt"/>
                <a:ea typeface="Calibri"/>
                <a:cs typeface="Calibri"/>
                <a:sym typeface="Calibri"/>
              </a:rPr>
              <a:t>instalaciones</a:t>
            </a:r>
            <a:r>
              <a:rPr lang="en-US" sz="1600" dirty="0">
                <a:solidFill>
                  <a:schemeClr val="dk1"/>
                </a:solidFill>
                <a:latin typeface="+mj-lt"/>
                <a:ea typeface="Calibri"/>
                <a:cs typeface="Calibri"/>
                <a:sym typeface="Calibri"/>
              </a:rPr>
              <a:t> de </a:t>
            </a:r>
            <a:r>
              <a:rPr lang="en-US" sz="1600" dirty="0" err="1">
                <a:solidFill>
                  <a:schemeClr val="dk1"/>
                </a:solidFill>
                <a:latin typeface="+mj-lt"/>
                <a:ea typeface="Calibri"/>
                <a:cs typeface="Calibri"/>
                <a:sym typeface="Calibri"/>
              </a:rPr>
              <a:t>producción</a:t>
            </a:r>
            <a:r>
              <a:rPr lang="en-US" sz="1600" dirty="0">
                <a:solidFill>
                  <a:schemeClr val="dk1"/>
                </a:solidFill>
                <a:latin typeface="+mj-lt"/>
                <a:ea typeface="Calibri"/>
                <a:cs typeface="Calibri"/>
                <a:sym typeface="Calibri"/>
              </a:rPr>
              <a:t> que </a:t>
            </a:r>
            <a:r>
              <a:rPr lang="en-US" sz="1600" dirty="0" err="1">
                <a:solidFill>
                  <a:schemeClr val="dk1"/>
                </a:solidFill>
                <a:latin typeface="+mj-lt"/>
                <a:ea typeface="Calibri"/>
                <a:cs typeface="Calibri"/>
                <a:sym typeface="Calibri"/>
              </a:rPr>
              <a:t>deben</a:t>
            </a:r>
            <a:r>
              <a:rPr lang="en-US" sz="1600" dirty="0">
                <a:solidFill>
                  <a:schemeClr val="dk1"/>
                </a:solidFill>
                <a:latin typeface="+mj-lt"/>
                <a:ea typeface="Calibri"/>
                <a:cs typeface="Calibri"/>
                <a:sym typeface="Calibri"/>
              </a:rPr>
              <a:t> manipular </a:t>
            </a:r>
            <a:r>
              <a:rPr lang="en-US" sz="1600" dirty="0" err="1">
                <a:solidFill>
                  <a:schemeClr val="dk1"/>
                </a:solidFill>
                <a:latin typeface="+mj-lt"/>
                <a:ea typeface="Calibri"/>
                <a:cs typeface="Calibri"/>
                <a:sym typeface="Calibri"/>
              </a:rPr>
              <a:t>muestras</a:t>
            </a:r>
            <a:r>
              <a:rPr lang="en-US" sz="1600" dirty="0">
                <a:solidFill>
                  <a:schemeClr val="dk1"/>
                </a:solidFill>
                <a:latin typeface="+mj-lt"/>
                <a:ea typeface="Calibri"/>
                <a:cs typeface="Calibri"/>
                <a:sym typeface="Calibri"/>
              </a:rPr>
              <a:t> de VIH y VHB </a:t>
            </a:r>
            <a:r>
              <a:rPr lang="en-US" sz="1600" dirty="0" err="1">
                <a:solidFill>
                  <a:schemeClr val="dk1"/>
                </a:solidFill>
                <a:latin typeface="+mj-lt"/>
                <a:ea typeface="Calibri"/>
                <a:cs typeface="Calibri"/>
                <a:sym typeface="Calibri"/>
              </a:rPr>
              <a:t>tienen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requisitos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adicionales</a:t>
            </a:r>
            <a:r>
              <a:rPr lang="en-US" sz="1600" dirty="0">
                <a:solidFill>
                  <a:schemeClr val="dk1"/>
                </a:solidFill>
                <a:latin typeface="+mj-lt"/>
                <a:ea typeface="Calibri"/>
                <a:cs typeface="Calibri"/>
                <a:sym typeface="Calibri"/>
              </a:rPr>
              <a:t> que </a:t>
            </a:r>
            <a:r>
              <a:rPr lang="en-US" sz="1600" dirty="0">
                <a:solidFill>
                  <a:schemeClr val="dk1"/>
                </a:solidFill>
                <a:latin typeface="+mj-lt"/>
                <a:ea typeface="Calibri"/>
                <a:cs typeface="Calibri"/>
                <a:sym typeface="Calibri"/>
                <a:hlinkClick r:id="rId3"/>
              </a:rPr>
              <a:t>pueden </a:t>
            </a:r>
            <a:r>
              <a:rPr lang="en-US" sz="1600" dirty="0" err="1">
                <a:solidFill>
                  <a:schemeClr val="dk1"/>
                </a:solidFill>
                <a:latin typeface="+mj-lt"/>
                <a:ea typeface="Calibri"/>
                <a:cs typeface="Calibri"/>
                <a:sym typeface="Calibri"/>
                <a:hlinkClick r:id="rId3"/>
              </a:rPr>
              <a:t>consultarse</a:t>
            </a:r>
            <a:r>
              <a:rPr lang="en-US" sz="1600" dirty="0">
                <a:solidFill>
                  <a:schemeClr val="dk1"/>
                </a:solidFill>
                <a:latin typeface="+mj-lt"/>
                <a:ea typeface="Calibri"/>
                <a:cs typeface="Calibri"/>
                <a:sym typeface="Calibri"/>
                <a:hlinkClick r:id="rId3"/>
              </a:rPr>
              <a:t> aquí</a:t>
            </a:r>
            <a:r>
              <a:rPr lang="en-US" sz="1600" dirty="0">
                <a:solidFill>
                  <a:schemeClr val="dk1"/>
                </a:solidFill>
                <a:latin typeface="+mj-lt"/>
                <a:ea typeface="Calibri"/>
                <a:cs typeface="Calibri"/>
                <a:sym typeface="Calibri"/>
              </a:rPr>
              <a:t>.</a:t>
            </a:r>
            <a:r>
              <a:rPr lang="en-US" sz="1600" baseline="30000" dirty="0">
                <a:solidFill>
                  <a:schemeClr val="dk1"/>
                </a:solidFill>
                <a:latin typeface="+mj-lt"/>
                <a:ea typeface="Calibri"/>
                <a:cs typeface="Calibri"/>
                <a:sym typeface="Calibri"/>
              </a:rPr>
              <a:t>2)</a:t>
            </a:r>
            <a:endParaRPr lang="en-US" sz="1600" dirty="0">
              <a:solidFill>
                <a:schemeClr val="dk1"/>
              </a:solidFill>
              <a:latin typeface="+mj-lt"/>
              <a:ea typeface="Calibri"/>
              <a:cs typeface="Calibri"/>
              <a:sym typeface="Calibri"/>
            </a:endParaRPr>
          </a:p>
          <a:p>
            <a:pPr lvl="0">
              <a:buSzPts val="4800"/>
            </a:pPr>
            <a:endParaRPr lang="en-US" sz="1600" dirty="0">
              <a:solidFill>
                <a:schemeClr val="dk1"/>
              </a:solidFill>
              <a:latin typeface="+mj-lt"/>
              <a:ea typeface="Calibri"/>
              <a:cs typeface="Calibri"/>
              <a:sym typeface="Calibri"/>
            </a:endParaRPr>
          </a:p>
          <a:p>
            <a:pPr lvl="0">
              <a:buSzPts val="4800"/>
            </a:pPr>
            <a:r>
              <a:rPr lang="en-US" sz="1600" dirty="0">
                <a:solidFill>
                  <a:schemeClr val="dk1"/>
                </a:solidFill>
                <a:latin typeface="+mj-lt"/>
                <a:ea typeface="Calibri"/>
                <a:cs typeface="Calibri"/>
                <a:sym typeface="Calibri"/>
              </a:rPr>
              <a:t>Si sus </a:t>
            </a:r>
            <a:r>
              <a:rPr lang="en-US" sz="1600" dirty="0" err="1">
                <a:solidFill>
                  <a:schemeClr val="dk1"/>
                </a:solidFill>
                <a:latin typeface="+mj-lt"/>
                <a:ea typeface="Calibri"/>
                <a:cs typeface="Calibri"/>
                <a:sym typeface="Calibri"/>
              </a:rPr>
              <a:t>empleados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manipulan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sustancias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tóxicas</a:t>
            </a:r>
            <a:r>
              <a:rPr lang="en-US" sz="1600" dirty="0">
                <a:solidFill>
                  <a:schemeClr val="dk1"/>
                </a:solidFill>
                <a:latin typeface="+mj-lt"/>
                <a:ea typeface="Calibri"/>
                <a:cs typeface="Calibri"/>
                <a:sym typeface="Calibri"/>
              </a:rPr>
              <a:t> o </a:t>
            </a:r>
            <a:r>
              <a:rPr lang="en-US" sz="1600" dirty="0" err="1">
                <a:solidFill>
                  <a:schemeClr val="dk1"/>
                </a:solidFill>
                <a:latin typeface="+mj-lt"/>
                <a:ea typeface="Calibri"/>
                <a:cs typeface="Calibri"/>
                <a:sym typeface="Calibri"/>
              </a:rPr>
              <a:t>peligrosas</a:t>
            </a:r>
            <a:r>
              <a:rPr lang="en-US" sz="1600" dirty="0">
                <a:solidFill>
                  <a:schemeClr val="dk1"/>
                </a:solidFill>
                <a:latin typeface="+mj-lt"/>
                <a:ea typeface="Calibri"/>
                <a:cs typeface="Calibri"/>
                <a:sym typeface="Calibri"/>
              </a:rPr>
              <a:t>, es </a:t>
            </a:r>
            <a:r>
              <a:rPr lang="en-US" sz="1600" dirty="0" err="1">
                <a:solidFill>
                  <a:schemeClr val="dk1"/>
                </a:solidFill>
                <a:latin typeface="+mj-lt"/>
                <a:ea typeface="Calibri"/>
                <a:cs typeface="Calibri"/>
                <a:sym typeface="Calibri"/>
              </a:rPr>
              <a:t>posible</a:t>
            </a:r>
            <a:r>
              <a:rPr lang="en-US" sz="1600" dirty="0">
                <a:solidFill>
                  <a:schemeClr val="dk1"/>
                </a:solidFill>
                <a:latin typeface="+mj-lt"/>
                <a:ea typeface="Calibri"/>
                <a:cs typeface="Calibri"/>
                <a:sym typeface="Calibri"/>
              </a:rPr>
              <a:t> que </a:t>
            </a:r>
            <a:r>
              <a:rPr lang="en-US" sz="1600" dirty="0" err="1">
                <a:solidFill>
                  <a:schemeClr val="dk1"/>
                </a:solidFill>
                <a:latin typeface="+mj-lt"/>
                <a:ea typeface="Calibri"/>
                <a:cs typeface="Calibri"/>
                <a:sym typeface="Calibri"/>
              </a:rPr>
              <a:t>su</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empresa</a:t>
            </a:r>
            <a:r>
              <a:rPr lang="en-US" sz="1600" dirty="0">
                <a:solidFill>
                  <a:schemeClr val="dk1"/>
                </a:solidFill>
                <a:latin typeface="+mj-lt"/>
                <a:ea typeface="Calibri"/>
                <a:cs typeface="Calibri"/>
                <a:sym typeface="Calibri"/>
              </a:rPr>
              <a:t>/</a:t>
            </a:r>
            <a:r>
              <a:rPr lang="en-US" sz="1600" dirty="0" err="1">
                <a:solidFill>
                  <a:schemeClr val="dk1"/>
                </a:solidFill>
                <a:latin typeface="+mj-lt"/>
                <a:ea typeface="Calibri"/>
                <a:cs typeface="Calibri"/>
                <a:sym typeface="Calibri"/>
              </a:rPr>
              <a:t>organización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esté</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regulada</a:t>
            </a:r>
            <a:r>
              <a:rPr lang="en-US" sz="1600" dirty="0">
                <a:solidFill>
                  <a:schemeClr val="dk1"/>
                </a:solidFill>
                <a:latin typeface="+mj-lt"/>
                <a:ea typeface="Calibri"/>
                <a:cs typeface="Calibri"/>
                <a:sym typeface="Calibri"/>
              </a:rPr>
              <a:t> por la </a:t>
            </a:r>
            <a:r>
              <a:rPr lang="en-US" sz="1600" dirty="0">
                <a:solidFill>
                  <a:schemeClr val="dk1"/>
                </a:solidFill>
                <a:latin typeface="+mj-lt"/>
                <a:ea typeface="Calibri"/>
                <a:cs typeface="Calibri"/>
                <a:sym typeface="Calibri"/>
                <a:hlinkClick r:id="rId4"/>
              </a:rPr>
              <a:t>norma de Comunicación de peligros</a:t>
            </a:r>
            <a:r>
              <a:rPr lang="en-US" sz="1600" dirty="0">
                <a:solidFill>
                  <a:schemeClr val="dk1"/>
                </a:solidFill>
                <a:latin typeface="+mj-lt"/>
                <a:ea typeface="Calibri"/>
                <a:cs typeface="Calibri"/>
                <a:sym typeface="Calibri"/>
              </a:rPr>
              <a:t>.</a:t>
            </a:r>
            <a:r>
              <a:rPr lang="en-US" sz="1600" baseline="30000" dirty="0">
                <a:solidFill>
                  <a:schemeClr val="dk1"/>
                </a:solidFill>
                <a:latin typeface="+mj-lt"/>
                <a:ea typeface="Calibri"/>
                <a:cs typeface="Calibri"/>
                <a:sym typeface="Calibri"/>
              </a:rPr>
              <a:t>3)</a:t>
            </a:r>
            <a:endParaRPr lang="en-US" sz="1600" dirty="0">
              <a:solidFill>
                <a:schemeClr val="dk1"/>
              </a:solidFill>
              <a:latin typeface="+mj-lt"/>
              <a:ea typeface="Calibri"/>
              <a:cs typeface="Calibri"/>
              <a:sym typeface="Calibri"/>
            </a:endParaRPr>
          </a:p>
          <a:p>
            <a:pPr lvl="0">
              <a:buSzPts val="4800"/>
            </a:pPr>
            <a:endParaRPr lang="en-US" sz="1600" dirty="0">
              <a:solidFill>
                <a:schemeClr val="dk1"/>
              </a:solidFill>
              <a:latin typeface="+mj-lt"/>
              <a:ea typeface="Calibri"/>
              <a:cs typeface="Calibri"/>
              <a:sym typeface="Calibri"/>
            </a:endParaRPr>
          </a:p>
          <a:p>
            <a:pPr lvl="0">
              <a:buSzPts val="4800"/>
            </a:pP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Nuestro</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próximo</a:t>
            </a:r>
            <a:r>
              <a:rPr lang="en-US" sz="1600" dirty="0">
                <a:solidFill>
                  <a:schemeClr val="dk1"/>
                </a:solidFill>
                <a:latin typeface="+mj-lt"/>
                <a:ea typeface="Calibri"/>
                <a:cs typeface="Calibri"/>
                <a:sym typeface="Calibri"/>
              </a:rPr>
              <a:t> punto </a:t>
            </a:r>
            <a:r>
              <a:rPr lang="en-US" sz="1600" dirty="0" err="1">
                <a:solidFill>
                  <a:schemeClr val="dk1"/>
                </a:solidFill>
                <a:latin typeface="+mj-lt"/>
                <a:ea typeface="Calibri"/>
                <a:cs typeface="Calibri"/>
                <a:sym typeface="Calibri"/>
              </a:rPr>
              <a:t>en</a:t>
            </a:r>
            <a:r>
              <a:rPr lang="en-US" sz="1600" dirty="0">
                <a:solidFill>
                  <a:schemeClr val="dk1"/>
                </a:solidFill>
                <a:latin typeface="+mj-lt"/>
                <a:ea typeface="Calibri"/>
                <a:cs typeface="Calibri"/>
                <a:sym typeface="Calibri"/>
              </a:rPr>
              <a:t> lo que </a:t>
            </a:r>
            <a:r>
              <a:rPr lang="en-US" sz="1600" dirty="0" err="1">
                <a:solidFill>
                  <a:schemeClr val="dk1"/>
                </a:solidFill>
                <a:latin typeface="+mj-lt"/>
                <a:ea typeface="Calibri"/>
                <a:cs typeface="Calibri"/>
                <a:sym typeface="Calibri"/>
              </a:rPr>
              <a:t>respecta</a:t>
            </a:r>
            <a:r>
              <a:rPr lang="en-US" sz="1600" dirty="0">
                <a:solidFill>
                  <a:schemeClr val="dk1"/>
                </a:solidFill>
                <a:latin typeface="+mj-lt"/>
                <a:ea typeface="Calibri"/>
                <a:cs typeface="Calibri"/>
                <a:sym typeface="Calibri"/>
              </a:rPr>
              <a:t> a la </a:t>
            </a:r>
            <a:r>
              <a:rPr lang="en-US" sz="1600" dirty="0" err="1">
                <a:solidFill>
                  <a:schemeClr val="dk1"/>
                </a:solidFill>
                <a:latin typeface="+mj-lt"/>
                <a:ea typeface="Calibri"/>
                <a:cs typeface="Calibri"/>
                <a:sym typeface="Calibri"/>
              </a:rPr>
              <a:t>prevención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serán</a:t>
            </a:r>
            <a:r>
              <a:rPr lang="en-US" sz="1600" dirty="0">
                <a:solidFill>
                  <a:schemeClr val="dk1"/>
                </a:solidFill>
                <a:latin typeface="+mj-lt"/>
                <a:ea typeface="Calibri"/>
                <a:cs typeface="Calibri"/>
                <a:sym typeface="Calibri"/>
              </a:rPr>
              <a:t> los </a:t>
            </a:r>
            <a:r>
              <a:rPr lang="en-US" sz="1600" dirty="0" err="1">
                <a:solidFill>
                  <a:schemeClr val="dk1"/>
                </a:solidFill>
                <a:latin typeface="+mj-lt"/>
                <a:ea typeface="Calibri"/>
                <a:cs typeface="Calibri"/>
                <a:sym typeface="Calibri"/>
              </a:rPr>
              <a:t>Controles</a:t>
            </a:r>
            <a:r>
              <a:rPr lang="en-US" sz="1600" dirty="0">
                <a:solidFill>
                  <a:schemeClr val="dk1"/>
                </a:solidFill>
                <a:latin typeface="+mj-lt"/>
                <a:ea typeface="Calibri"/>
                <a:cs typeface="Calibri"/>
                <a:sym typeface="Calibri"/>
              </a:rPr>
              <a:t> de </a:t>
            </a:r>
            <a:r>
              <a:rPr lang="en-US" sz="1600" dirty="0" err="1">
                <a:solidFill>
                  <a:schemeClr val="dk1"/>
                </a:solidFill>
                <a:latin typeface="+mj-lt"/>
                <a:ea typeface="Calibri"/>
                <a:cs typeface="Calibri"/>
                <a:sym typeface="Calibri"/>
              </a:rPr>
              <a:t>ingeniería</a:t>
            </a:r>
            <a:r>
              <a:rPr lang="en-US" sz="1600" dirty="0">
                <a:solidFill>
                  <a:schemeClr val="dk1"/>
                </a:solidFill>
                <a:latin typeface="+mj-lt"/>
                <a:ea typeface="Calibri"/>
                <a:cs typeface="Calibri"/>
                <a:sym typeface="Calibri"/>
              </a:rPr>
              <a:t> y las </a:t>
            </a:r>
            <a:r>
              <a:rPr lang="en-US" sz="1600" dirty="0" err="1">
                <a:solidFill>
                  <a:schemeClr val="dk1"/>
                </a:solidFill>
                <a:latin typeface="+mj-lt"/>
                <a:ea typeface="Calibri"/>
                <a:cs typeface="Calibri"/>
                <a:sym typeface="Calibri"/>
              </a:rPr>
              <a:t>Prácticas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laborales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adecuadas</a:t>
            </a:r>
            <a:r>
              <a:rPr lang="en-US" sz="1600" dirty="0">
                <a:solidFill>
                  <a:schemeClr val="dk1"/>
                </a:solidFill>
                <a:latin typeface="+mj-lt"/>
                <a:ea typeface="Calibri"/>
                <a:cs typeface="Calibri"/>
                <a:sym typeface="Calibri"/>
              </a:rPr>
              <a:t>.</a:t>
            </a: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3ABB59D2-F2E6-47C5-9885-BC2B2E00079D}"/>
              </a:ext>
            </a:extLst>
          </p:cNvPr>
          <p:cNvPicPr>
            <a:picLocks noChangeAspect="1"/>
          </p:cNvPicPr>
          <p:nvPr/>
        </p:nvPicPr>
        <p:blipFill>
          <a:blip r:embed="rId6"/>
          <a:stretch>
            <a:fillRect/>
          </a:stretch>
        </p:blipFill>
        <p:spPr>
          <a:xfrm>
            <a:off x="0" y="0"/>
            <a:ext cx="5681647" cy="5918245"/>
          </a:xfrm>
          <a:prstGeom prst="rect">
            <a:avLst/>
          </a:prstGeom>
        </p:spPr>
      </p:pic>
    </p:spTree>
    <p:extLst>
      <p:ext uri="{BB962C8B-B14F-4D97-AF65-F5344CB8AC3E}">
        <p14:creationId xmlns:p14="http://schemas.microsoft.com/office/powerpoint/2010/main" val="243734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905500" y="332509"/>
            <a:ext cx="6088007" cy="489360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PREGUNTAS FRECUENTES ACERCA DE LOS PELIGROS BIOLÓGICOS</a:t>
            </a:r>
            <a:endParaRPr lang="en-US" sz="2000" b="0" i="0" u="none" strike="noStrike" cap="none" dirty="0">
              <a:solidFill>
                <a:srgbClr val="000000"/>
              </a:solidFill>
              <a:latin typeface="+mj-lt"/>
              <a:ea typeface="Arial"/>
              <a:cs typeface="Arial"/>
              <a:sym typeface="Arial"/>
            </a:endParaRPr>
          </a:p>
          <a:p>
            <a:pPr lvl="0">
              <a:buSzPts val="1600"/>
            </a:pPr>
            <a:endParaRPr lang="en-US" sz="1600" b="1" dirty="0">
              <a:latin typeface="+mj-lt"/>
            </a:endParaRPr>
          </a:p>
          <a:p>
            <a:pPr lvl="0">
              <a:buSzPts val="1600"/>
            </a:pPr>
            <a:r>
              <a:rPr lang="en-US" sz="1600" dirty="0" err="1">
                <a:latin typeface="+mj-lt"/>
              </a:rPr>
              <a:t>Pregunta</a:t>
            </a:r>
            <a:r>
              <a:rPr lang="en-US" sz="1600" dirty="0">
                <a:latin typeface="+mj-lt"/>
              </a:rPr>
              <a:t>: ¿</a:t>
            </a:r>
            <a:r>
              <a:rPr lang="en-US" sz="1600" dirty="0" err="1">
                <a:latin typeface="+mj-lt"/>
              </a:rPr>
              <a:t>Está</a:t>
            </a:r>
            <a:r>
              <a:rPr lang="en-US" sz="1600" dirty="0">
                <a:latin typeface="+mj-lt"/>
              </a:rPr>
              <a:t> bien </a:t>
            </a:r>
            <a:r>
              <a:rPr lang="en-US" sz="1600" dirty="0" err="1">
                <a:latin typeface="+mj-lt"/>
              </a:rPr>
              <a:t>reutilizar</a:t>
            </a:r>
            <a:r>
              <a:rPr lang="en-US" sz="1600" dirty="0">
                <a:latin typeface="+mj-lt"/>
              </a:rPr>
              <a:t> las </a:t>
            </a:r>
            <a:r>
              <a:rPr lang="en-US" sz="1600" dirty="0" err="1">
                <a:latin typeface="+mj-lt"/>
              </a:rPr>
              <a:t>bolsas</a:t>
            </a:r>
            <a:r>
              <a:rPr lang="en-US" sz="1600" dirty="0">
                <a:latin typeface="+mj-lt"/>
              </a:rPr>
              <a:t> de </a:t>
            </a:r>
            <a:r>
              <a:rPr lang="en-US" sz="1600" dirty="0" err="1">
                <a:latin typeface="+mj-lt"/>
              </a:rPr>
              <a:t>peligro</a:t>
            </a:r>
            <a:r>
              <a:rPr lang="en-US" sz="1600" dirty="0">
                <a:latin typeface="+mj-lt"/>
              </a:rPr>
              <a:t> </a:t>
            </a:r>
            <a:r>
              <a:rPr lang="en-US" sz="1600" dirty="0" err="1">
                <a:latin typeface="+mj-lt"/>
              </a:rPr>
              <a:t>biológico</a:t>
            </a:r>
            <a:r>
              <a:rPr lang="en-US" sz="1600" dirty="0">
                <a:latin typeface="+mj-lt"/>
              </a:rPr>
              <a:t> </a:t>
            </a:r>
            <a:r>
              <a:rPr lang="en-US" sz="1600" dirty="0" err="1">
                <a:latin typeface="+mj-lt"/>
              </a:rPr>
              <a:t>si</a:t>
            </a:r>
            <a:r>
              <a:rPr lang="en-US" sz="1600" dirty="0">
                <a:latin typeface="+mj-lt"/>
              </a:rPr>
              <a:t> no hay </a:t>
            </a:r>
            <a:r>
              <a:rPr lang="en-US" sz="1600" dirty="0" err="1">
                <a:latin typeface="+mj-lt"/>
              </a:rPr>
              <a:t>contaminación</a:t>
            </a:r>
            <a:r>
              <a:rPr lang="en-US" sz="1600" dirty="0">
                <a:latin typeface="+mj-lt"/>
              </a:rPr>
              <a:t> visible?</a:t>
            </a:r>
          </a:p>
          <a:p>
            <a:pPr lvl="0">
              <a:buSzPts val="1600"/>
            </a:pPr>
            <a:endParaRPr lang="en-US" sz="1600" dirty="0">
              <a:latin typeface="+mj-lt"/>
            </a:endParaRPr>
          </a:p>
          <a:p>
            <a:pPr lvl="0">
              <a:buSzPts val="1600"/>
            </a:pPr>
            <a:r>
              <a:rPr lang="en-US" sz="1600" dirty="0">
                <a:latin typeface="+mj-lt"/>
              </a:rPr>
              <a:t>Respuesta: La </a:t>
            </a:r>
            <a:r>
              <a:rPr lang="en-US" sz="1600" dirty="0" err="1">
                <a:latin typeface="+mj-lt"/>
              </a:rPr>
              <a:t>norma</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t>
            </a:r>
            <a:r>
              <a:rPr lang="en-US" sz="1600" dirty="0" err="1">
                <a:latin typeface="+mj-lt"/>
              </a:rPr>
              <a:t>Bloodbourne</a:t>
            </a:r>
            <a:r>
              <a:rPr lang="en-US" sz="1600" dirty="0">
                <a:latin typeface="+mj-lt"/>
              </a:rPr>
              <a:t> </a:t>
            </a:r>
            <a:r>
              <a:rPr lang="en-US" sz="1600" dirty="0" err="1">
                <a:latin typeface="+mj-lt"/>
              </a:rPr>
              <a:t>Patogens</a:t>
            </a:r>
            <a:r>
              <a:rPr lang="en-US" sz="1600" dirty="0">
                <a:latin typeface="+mj-lt"/>
              </a:rPr>
              <a:t>, BBP) de </a:t>
            </a:r>
            <a:r>
              <a:rPr lang="en-US" sz="1600" dirty="0" err="1">
                <a:latin typeface="+mj-lt"/>
              </a:rPr>
              <a:t>Oregón</a:t>
            </a:r>
            <a:r>
              <a:rPr lang="en-US" sz="1600" dirty="0">
                <a:latin typeface="+mj-lt"/>
              </a:rPr>
              <a:t> </a:t>
            </a:r>
            <a:r>
              <a:rPr lang="en-US" sz="1600" dirty="0" err="1">
                <a:latin typeface="+mj-lt"/>
              </a:rPr>
              <a:t>exige</a:t>
            </a:r>
            <a:r>
              <a:rPr lang="en-US" sz="1600" dirty="0">
                <a:latin typeface="+mj-lt"/>
              </a:rPr>
              <a:t> que las </a:t>
            </a:r>
            <a:r>
              <a:rPr lang="en-US" sz="1600" dirty="0" err="1">
                <a:latin typeface="+mj-lt"/>
              </a:rPr>
              <a:t>muestras</a:t>
            </a:r>
            <a:r>
              <a:rPr lang="en-US" sz="1600" dirty="0">
                <a:latin typeface="+mj-lt"/>
              </a:rPr>
              <a:t> se </a:t>
            </a:r>
            <a:r>
              <a:rPr lang="en-US" sz="1600" dirty="0" err="1">
                <a:latin typeface="+mj-lt"/>
              </a:rPr>
              <a:t>transporten</a:t>
            </a:r>
            <a:r>
              <a:rPr lang="en-US" sz="1600" dirty="0">
                <a:latin typeface="+mj-lt"/>
              </a:rPr>
              <a:t> </a:t>
            </a:r>
            <a:r>
              <a:rPr lang="en-US" sz="1600" dirty="0" err="1">
                <a:latin typeface="+mj-lt"/>
              </a:rPr>
              <a:t>en</a:t>
            </a:r>
            <a:r>
              <a:rPr lang="en-US" sz="1600" dirty="0">
                <a:latin typeface="+mj-lt"/>
              </a:rPr>
              <a:t> </a:t>
            </a:r>
            <a:r>
              <a:rPr lang="en-US" sz="1600" dirty="0" err="1">
                <a:latin typeface="+mj-lt"/>
              </a:rPr>
              <a:t>recipientes</a:t>
            </a:r>
            <a:r>
              <a:rPr lang="en-US" sz="1600" dirty="0">
                <a:latin typeface="+mj-lt"/>
              </a:rPr>
              <a:t> </a:t>
            </a:r>
            <a:r>
              <a:rPr lang="en-US" sz="1600" dirty="0" err="1">
                <a:latin typeface="+mj-lt"/>
              </a:rPr>
              <a:t>etiquetados</a:t>
            </a:r>
            <a:r>
              <a:rPr lang="en-US" sz="1600" dirty="0">
                <a:latin typeface="+mj-lt"/>
              </a:rPr>
              <a:t> o </a:t>
            </a:r>
            <a:r>
              <a:rPr lang="en-US" sz="1600" dirty="0" err="1">
                <a:latin typeface="+mj-lt"/>
              </a:rPr>
              <a:t>codificados</a:t>
            </a:r>
            <a:r>
              <a:rPr lang="en-US" sz="1600" dirty="0">
                <a:latin typeface="+mj-lt"/>
              </a:rPr>
              <a:t> por color que </a:t>
            </a:r>
            <a:r>
              <a:rPr lang="en-US" sz="1600" dirty="0" err="1">
                <a:latin typeface="+mj-lt"/>
              </a:rPr>
              <a:t>eviten</a:t>
            </a:r>
            <a:r>
              <a:rPr lang="en-US" sz="1600" dirty="0">
                <a:latin typeface="+mj-lt"/>
              </a:rPr>
              <a:t> las </a:t>
            </a:r>
            <a:r>
              <a:rPr lang="en-US" sz="1600" dirty="0" err="1">
                <a:latin typeface="+mj-lt"/>
              </a:rPr>
              <a:t>pérdidas</a:t>
            </a:r>
            <a:r>
              <a:rPr lang="en-US" sz="1600" dirty="0">
                <a:latin typeface="+mj-lt"/>
              </a:rPr>
              <a:t>.  La </a:t>
            </a:r>
            <a:r>
              <a:rPr lang="en-US" sz="1600" dirty="0" err="1">
                <a:latin typeface="+mj-lt"/>
              </a:rPr>
              <a:t>norma</a:t>
            </a:r>
            <a:r>
              <a:rPr lang="en-US" sz="1600" dirty="0">
                <a:latin typeface="+mj-lt"/>
              </a:rPr>
              <a:t> actual no </a:t>
            </a:r>
            <a:r>
              <a:rPr lang="en-US" sz="1600" dirty="0" err="1">
                <a:latin typeface="+mj-lt"/>
              </a:rPr>
              <a:t>aborda</a:t>
            </a:r>
            <a:r>
              <a:rPr lang="en-US" sz="1600" dirty="0">
                <a:latin typeface="+mj-lt"/>
              </a:rPr>
              <a:t> la </a:t>
            </a:r>
            <a:r>
              <a:rPr lang="en-US" sz="1600" dirty="0" err="1">
                <a:latin typeface="+mj-lt"/>
              </a:rPr>
              <a:t>reutilización</a:t>
            </a:r>
            <a:r>
              <a:rPr lang="en-US" sz="1600" dirty="0">
                <a:latin typeface="+mj-lt"/>
              </a:rPr>
              <a:t> de </a:t>
            </a:r>
            <a:r>
              <a:rPr lang="en-US" sz="1600" dirty="0" err="1">
                <a:latin typeface="+mj-lt"/>
              </a:rPr>
              <a:t>estos</a:t>
            </a:r>
            <a:r>
              <a:rPr lang="en-US" sz="1600" dirty="0">
                <a:latin typeface="+mj-lt"/>
              </a:rPr>
              <a:t> </a:t>
            </a:r>
            <a:r>
              <a:rPr lang="en-US" sz="1600" dirty="0" err="1">
                <a:latin typeface="+mj-lt"/>
              </a:rPr>
              <a:t>recipientes</a:t>
            </a:r>
            <a:r>
              <a:rPr lang="en-US" sz="1600" dirty="0">
                <a:latin typeface="+mj-lt"/>
              </a:rPr>
              <a:t>, </a:t>
            </a:r>
            <a:r>
              <a:rPr lang="en-US" sz="1600" dirty="0" err="1">
                <a:latin typeface="+mj-lt"/>
              </a:rPr>
              <a:t>excepto</a:t>
            </a:r>
            <a:r>
              <a:rPr lang="en-US" sz="1600" dirty="0">
                <a:latin typeface="+mj-lt"/>
              </a:rPr>
              <a:t> </a:t>
            </a:r>
            <a:r>
              <a:rPr lang="en-US" sz="1600" dirty="0" err="1">
                <a:latin typeface="+mj-lt"/>
              </a:rPr>
              <a:t>cuando</a:t>
            </a:r>
            <a:r>
              <a:rPr lang="en-US" sz="1600" dirty="0">
                <a:latin typeface="+mj-lt"/>
              </a:rPr>
              <a:t> uno o </a:t>
            </a:r>
            <a:r>
              <a:rPr lang="en-US" sz="1600" dirty="0" err="1">
                <a:latin typeface="+mj-lt"/>
              </a:rPr>
              <a:t>más</a:t>
            </a:r>
            <a:r>
              <a:rPr lang="en-US" sz="1600" dirty="0">
                <a:latin typeface="+mj-lt"/>
              </a:rPr>
              <a:t> de los </a:t>
            </a:r>
            <a:r>
              <a:rPr lang="en-US" sz="1600" dirty="0" err="1">
                <a:latin typeface="+mj-lt"/>
              </a:rPr>
              <a:t>recipientes</a:t>
            </a:r>
            <a:r>
              <a:rPr lang="en-US" sz="1600" dirty="0">
                <a:latin typeface="+mj-lt"/>
              </a:rPr>
              <a:t> con </a:t>
            </a:r>
            <a:r>
              <a:rPr lang="en-US" sz="1600" dirty="0" err="1">
                <a:latin typeface="+mj-lt"/>
              </a:rPr>
              <a:t>muestras</a:t>
            </a:r>
            <a:r>
              <a:rPr lang="en-US" sz="1600" dirty="0">
                <a:latin typeface="+mj-lt"/>
              </a:rPr>
              <a:t> </a:t>
            </a:r>
            <a:r>
              <a:rPr lang="en-US" sz="1600" dirty="0" err="1">
                <a:latin typeface="+mj-lt"/>
              </a:rPr>
              <a:t>pierda</a:t>
            </a:r>
            <a:r>
              <a:rPr lang="en-US" sz="1600" dirty="0">
                <a:latin typeface="+mj-lt"/>
              </a:rPr>
              <a:t> </a:t>
            </a:r>
            <a:r>
              <a:rPr lang="en-US" sz="1600" dirty="0" err="1">
                <a:latin typeface="+mj-lt"/>
              </a:rPr>
              <a:t>sangre</a:t>
            </a:r>
            <a:r>
              <a:rPr lang="en-US" sz="1600" dirty="0">
                <a:latin typeface="+mj-lt"/>
              </a:rPr>
              <a:t> o </a:t>
            </a:r>
            <a:r>
              <a:rPr lang="en-US" sz="1600" dirty="0" err="1">
                <a:latin typeface="+mj-lt"/>
              </a:rPr>
              <a:t>materiales</a:t>
            </a:r>
            <a:r>
              <a:rPr lang="en-US" sz="1600" dirty="0">
                <a:latin typeface="+mj-lt"/>
              </a:rPr>
              <a:t> </a:t>
            </a:r>
            <a:r>
              <a:rPr lang="en-US" sz="1600" dirty="0" err="1">
                <a:latin typeface="+mj-lt"/>
              </a:rPr>
              <a:t>potencialmente</a:t>
            </a:r>
            <a:r>
              <a:rPr lang="en-US" sz="1600" dirty="0">
                <a:latin typeface="+mj-lt"/>
              </a:rPr>
              <a:t> </a:t>
            </a:r>
            <a:r>
              <a:rPr lang="en-US" sz="1600" dirty="0" err="1">
                <a:latin typeface="+mj-lt"/>
              </a:rPr>
              <a:t>infecciosos</a:t>
            </a:r>
            <a:r>
              <a:rPr lang="en-US" sz="1600" dirty="0">
                <a:latin typeface="+mj-lt"/>
              </a:rPr>
              <a:t> (OPIM), </a:t>
            </a:r>
            <a:r>
              <a:rPr lang="en-US" sz="1600" dirty="0" err="1">
                <a:latin typeface="+mj-lt"/>
              </a:rPr>
              <a:t>en</a:t>
            </a:r>
            <a:r>
              <a:rPr lang="en-US" sz="1600" dirty="0">
                <a:latin typeface="+mj-lt"/>
              </a:rPr>
              <a:t> </a:t>
            </a:r>
            <a:r>
              <a:rPr lang="en-US" sz="1600" dirty="0" err="1">
                <a:latin typeface="+mj-lt"/>
              </a:rPr>
              <a:t>cuyo</a:t>
            </a:r>
            <a:r>
              <a:rPr lang="en-US" sz="1600" dirty="0">
                <a:latin typeface="+mj-lt"/>
              </a:rPr>
              <a:t> </a:t>
            </a:r>
            <a:r>
              <a:rPr lang="en-US" sz="1600" dirty="0" err="1">
                <a:latin typeface="+mj-lt"/>
              </a:rPr>
              <a:t>caso</a:t>
            </a:r>
            <a:r>
              <a:rPr lang="en-US" sz="1600" dirty="0">
                <a:latin typeface="+mj-lt"/>
              </a:rPr>
              <a:t> </a:t>
            </a:r>
            <a:r>
              <a:rPr lang="en-US" sz="1600" dirty="0" err="1">
                <a:latin typeface="+mj-lt"/>
              </a:rPr>
              <a:t>debería</a:t>
            </a:r>
            <a:r>
              <a:rPr lang="en-US" sz="1600" dirty="0">
                <a:latin typeface="+mj-lt"/>
              </a:rPr>
              <a:t> ser </a:t>
            </a:r>
            <a:r>
              <a:rPr lang="en-US" sz="1600" dirty="0" err="1">
                <a:latin typeface="+mj-lt"/>
              </a:rPr>
              <a:t>descontaminado</a:t>
            </a:r>
            <a:r>
              <a:rPr lang="en-US" sz="1600" dirty="0">
                <a:latin typeface="+mj-lt"/>
              </a:rPr>
              <a:t> o </a:t>
            </a:r>
            <a:r>
              <a:rPr lang="en-US" sz="1600" dirty="0" err="1">
                <a:latin typeface="+mj-lt"/>
              </a:rPr>
              <a:t>desechado</a:t>
            </a:r>
            <a:r>
              <a:rPr lang="en-US" sz="1600" dirty="0">
                <a:latin typeface="+mj-lt"/>
              </a:rPr>
              <a:t> </a:t>
            </a:r>
            <a:r>
              <a:rPr lang="en-US" sz="1600" dirty="0" err="1">
                <a:latin typeface="+mj-lt"/>
              </a:rPr>
              <a:t>correctamente</a:t>
            </a:r>
            <a:r>
              <a:rPr lang="en-US" sz="1600" dirty="0">
                <a:latin typeface="+mj-lt"/>
              </a:rPr>
              <a:t>.</a:t>
            </a:r>
          </a:p>
          <a:p>
            <a:pPr lvl="0">
              <a:buSzPts val="1600"/>
            </a:pPr>
            <a:endParaRPr lang="en-US" sz="1600" dirty="0">
              <a:latin typeface="+mj-lt"/>
            </a:endParaRPr>
          </a:p>
          <a:p>
            <a:pPr lvl="0">
              <a:buSzPts val="1600"/>
            </a:pPr>
            <a:r>
              <a:rPr lang="en-US" sz="1600" dirty="0">
                <a:latin typeface="+mj-lt"/>
              </a:rPr>
              <a:t>Le </a:t>
            </a:r>
            <a:r>
              <a:rPr lang="en-US" sz="1600" dirty="0" err="1">
                <a:latin typeface="+mj-lt"/>
              </a:rPr>
              <a:t>sugerimos</a:t>
            </a:r>
            <a:r>
              <a:rPr lang="en-US" sz="1600" dirty="0">
                <a:latin typeface="+mj-lt"/>
              </a:rPr>
              <a:t> que se </a:t>
            </a:r>
            <a:r>
              <a:rPr lang="en-US" sz="1600" dirty="0" err="1">
                <a:latin typeface="+mj-lt"/>
              </a:rPr>
              <a:t>comunique</a:t>
            </a:r>
            <a:r>
              <a:rPr lang="en-US" sz="1600" dirty="0">
                <a:latin typeface="+mj-lt"/>
              </a:rPr>
              <a:t> con el </a:t>
            </a:r>
            <a:r>
              <a:rPr lang="en-US" sz="1600" dirty="0" err="1">
                <a:latin typeface="+mj-lt"/>
              </a:rPr>
              <a:t>programa</a:t>
            </a:r>
            <a:r>
              <a:rPr lang="en-US" sz="1600" dirty="0">
                <a:latin typeface="+mj-lt"/>
              </a:rPr>
              <a:t> de </a:t>
            </a:r>
            <a:r>
              <a:rPr lang="en-US" sz="1600" dirty="0" err="1">
                <a:latin typeface="+mj-lt"/>
              </a:rPr>
              <a:t>autorización</a:t>
            </a:r>
            <a:r>
              <a:rPr lang="en-US" sz="1600" dirty="0">
                <a:latin typeface="+mj-lt"/>
              </a:rPr>
              <a:t> o la </a:t>
            </a:r>
            <a:r>
              <a:rPr lang="en-US" sz="1600" dirty="0" err="1">
                <a:latin typeface="+mj-lt"/>
              </a:rPr>
              <a:t>organización</a:t>
            </a:r>
            <a:r>
              <a:rPr lang="en-US" sz="1600" dirty="0">
                <a:latin typeface="+mj-lt"/>
              </a:rPr>
              <a:t> de </a:t>
            </a:r>
            <a:r>
              <a:rPr lang="en-US" sz="1600" dirty="0" err="1">
                <a:latin typeface="+mj-lt"/>
              </a:rPr>
              <a:t>laboratorio</a:t>
            </a:r>
            <a:r>
              <a:rPr lang="en-US" sz="1600" dirty="0">
                <a:latin typeface="+mj-lt"/>
              </a:rPr>
              <a:t> </a:t>
            </a:r>
            <a:r>
              <a:rPr lang="en-US" sz="1600" dirty="0" err="1">
                <a:latin typeface="+mj-lt"/>
              </a:rPr>
              <a:t>adecuados</a:t>
            </a:r>
            <a:r>
              <a:rPr lang="en-US" sz="1600" dirty="0">
                <a:latin typeface="+mj-lt"/>
              </a:rPr>
              <a:t> para </a:t>
            </a:r>
            <a:r>
              <a:rPr lang="en-US" sz="1600" dirty="0" err="1">
                <a:latin typeface="+mj-lt"/>
              </a:rPr>
              <a:t>garantizar</a:t>
            </a:r>
            <a:r>
              <a:rPr lang="en-US" sz="1600" dirty="0">
                <a:latin typeface="+mj-lt"/>
              </a:rPr>
              <a:t> que la </a:t>
            </a:r>
            <a:r>
              <a:rPr lang="en-US" sz="1600" dirty="0" err="1">
                <a:latin typeface="+mj-lt"/>
              </a:rPr>
              <a:t>reutilización</a:t>
            </a:r>
            <a:r>
              <a:rPr lang="en-US" sz="1600" dirty="0">
                <a:latin typeface="+mj-lt"/>
              </a:rPr>
              <a:t> de la </a:t>
            </a:r>
            <a:r>
              <a:rPr lang="en-US" sz="1600" dirty="0" err="1">
                <a:latin typeface="+mj-lt"/>
              </a:rPr>
              <a:t>bolsa</a:t>
            </a:r>
            <a:r>
              <a:rPr lang="en-US" sz="1600" dirty="0">
                <a:latin typeface="+mj-lt"/>
              </a:rPr>
              <a:t> no </a:t>
            </a:r>
            <a:r>
              <a:rPr lang="en-US" sz="1600" dirty="0" err="1">
                <a:latin typeface="+mj-lt"/>
              </a:rPr>
              <a:t>genere</a:t>
            </a:r>
            <a:r>
              <a:rPr lang="en-US" sz="1600" dirty="0">
                <a:latin typeface="+mj-lt"/>
              </a:rPr>
              <a:t> el </a:t>
            </a:r>
            <a:r>
              <a:rPr lang="en-US" sz="1600" dirty="0" err="1">
                <a:latin typeface="+mj-lt"/>
              </a:rPr>
              <a:t>riesgo</a:t>
            </a:r>
            <a:r>
              <a:rPr lang="en-US" sz="1600" dirty="0">
                <a:latin typeface="+mj-lt"/>
              </a:rPr>
              <a:t> de </a:t>
            </a:r>
            <a:r>
              <a:rPr lang="en-US" sz="1600" dirty="0" err="1">
                <a:latin typeface="+mj-lt"/>
              </a:rPr>
              <a:t>contaminación</a:t>
            </a:r>
            <a:r>
              <a:rPr lang="en-US" sz="1600" dirty="0">
                <a:latin typeface="+mj-lt"/>
              </a:rPr>
              <a:t> </a:t>
            </a:r>
            <a:r>
              <a:rPr lang="en-US" sz="1600" dirty="0" err="1">
                <a:latin typeface="+mj-lt"/>
              </a:rPr>
              <a:t>cruzada</a:t>
            </a:r>
            <a:r>
              <a:rPr lang="en-US" sz="1600" dirty="0">
                <a:latin typeface="+mj-lt"/>
              </a:rPr>
              <a:t> de la </a:t>
            </a:r>
            <a:r>
              <a:rPr lang="en-US" sz="1600" dirty="0" err="1">
                <a:latin typeface="+mj-lt"/>
              </a:rPr>
              <a:t>muestra</a:t>
            </a:r>
            <a:r>
              <a:rPr lang="en-US" sz="1600" dirty="0">
                <a:latin typeface="+mj-lt"/>
              </a:rPr>
              <a:t>.</a:t>
            </a:r>
            <a:endParaRPr sz="160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EF4A8EA8-A150-4DFD-8A6D-8AE7631C1FBE}"/>
              </a:ext>
            </a:extLst>
          </p:cNvPr>
          <p:cNvPicPr>
            <a:picLocks noChangeAspect="1"/>
          </p:cNvPicPr>
          <p:nvPr/>
        </p:nvPicPr>
        <p:blipFill>
          <a:blip r:embed="rId4"/>
          <a:stretch>
            <a:fillRect/>
          </a:stretch>
        </p:blipFill>
        <p:spPr>
          <a:xfrm>
            <a:off x="0" y="0"/>
            <a:ext cx="5721242" cy="5918245"/>
          </a:xfrm>
          <a:prstGeom prst="rect">
            <a:avLst/>
          </a:prstGeom>
        </p:spPr>
      </p:pic>
    </p:spTree>
    <p:extLst>
      <p:ext uri="{BB962C8B-B14F-4D97-AF65-F5344CB8AC3E}">
        <p14:creationId xmlns:p14="http://schemas.microsoft.com/office/powerpoint/2010/main" val="765216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880100" y="332509"/>
            <a:ext cx="6113407" cy="4154943"/>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PREGUNTAS FRECUENTES ACERCA DE LOS PELIGROS BIOLÓGICOS</a:t>
            </a:r>
            <a:endParaRPr lang="en-US" sz="2000" b="0" i="0" u="none" strike="noStrike" cap="none" dirty="0">
              <a:solidFill>
                <a:srgbClr val="000000"/>
              </a:solidFill>
              <a:latin typeface="+mj-lt"/>
              <a:ea typeface="Arial"/>
              <a:cs typeface="Arial"/>
              <a:sym typeface="Arial"/>
            </a:endParaRPr>
          </a:p>
          <a:p>
            <a:pPr lvl="0">
              <a:buSzPts val="1600"/>
            </a:pPr>
            <a:endParaRPr lang="en-US" sz="1600" b="1" dirty="0">
              <a:latin typeface="+mj-lt"/>
            </a:endParaRPr>
          </a:p>
          <a:p>
            <a:pPr lvl="0">
              <a:buSzPts val="1600"/>
            </a:pPr>
            <a:r>
              <a:rPr lang="en-US" sz="1600" dirty="0" err="1">
                <a:latin typeface="+mj-lt"/>
              </a:rPr>
              <a:t>Pregunta</a:t>
            </a:r>
            <a:r>
              <a:rPr lang="en-US" sz="1600" dirty="0">
                <a:latin typeface="+mj-lt"/>
              </a:rPr>
              <a:t>: ¿Es </a:t>
            </a:r>
            <a:r>
              <a:rPr lang="en-US" sz="1600" dirty="0" err="1">
                <a:latin typeface="+mj-lt"/>
              </a:rPr>
              <a:t>necesario</a:t>
            </a:r>
            <a:r>
              <a:rPr lang="en-US" sz="1600" dirty="0">
                <a:latin typeface="+mj-lt"/>
              </a:rPr>
              <a:t> </a:t>
            </a:r>
            <a:r>
              <a:rPr lang="en-US" sz="1600" dirty="0" err="1">
                <a:latin typeface="+mj-lt"/>
              </a:rPr>
              <a:t>desechar</a:t>
            </a:r>
            <a:r>
              <a:rPr lang="en-US" sz="1600" dirty="0">
                <a:latin typeface="+mj-lt"/>
              </a:rPr>
              <a:t> las </a:t>
            </a:r>
            <a:r>
              <a:rPr lang="en-US" sz="1600" dirty="0" err="1">
                <a:latin typeface="+mj-lt"/>
              </a:rPr>
              <a:t>bolsas</a:t>
            </a:r>
            <a:r>
              <a:rPr lang="en-US" sz="1600" dirty="0">
                <a:latin typeface="+mj-lt"/>
              </a:rPr>
              <a:t> de </a:t>
            </a:r>
            <a:r>
              <a:rPr lang="en-US" sz="1600" dirty="0" err="1">
                <a:latin typeface="+mj-lt"/>
              </a:rPr>
              <a:t>peligro</a:t>
            </a:r>
            <a:r>
              <a:rPr lang="en-US" sz="1600" dirty="0">
                <a:latin typeface="+mj-lt"/>
              </a:rPr>
              <a:t> </a:t>
            </a:r>
            <a:r>
              <a:rPr lang="en-US" sz="1600" dirty="0" err="1">
                <a:latin typeface="+mj-lt"/>
              </a:rPr>
              <a:t>biológico</a:t>
            </a:r>
            <a:r>
              <a:rPr lang="en-US" sz="1600" dirty="0">
                <a:latin typeface="+mj-lt"/>
              </a:rPr>
              <a:t> </a:t>
            </a:r>
            <a:r>
              <a:rPr lang="en-US" sz="1600" dirty="0" err="1">
                <a:latin typeface="+mj-lt"/>
              </a:rPr>
              <a:t>en</a:t>
            </a:r>
            <a:r>
              <a:rPr lang="en-US" sz="1600" dirty="0">
                <a:latin typeface="+mj-lt"/>
              </a:rPr>
              <a:t> la </a:t>
            </a:r>
            <a:r>
              <a:rPr lang="en-US" sz="1600" dirty="0" err="1">
                <a:latin typeface="+mj-lt"/>
              </a:rPr>
              <a:t>basura</a:t>
            </a:r>
            <a:r>
              <a:rPr lang="en-US" sz="1600" dirty="0">
                <a:latin typeface="+mj-lt"/>
              </a:rPr>
              <a:t> para </a:t>
            </a:r>
            <a:r>
              <a:rPr lang="en-US" sz="1600" dirty="0" err="1">
                <a:latin typeface="+mj-lt"/>
              </a:rPr>
              <a:t>peligros</a:t>
            </a:r>
            <a:r>
              <a:rPr lang="en-US" sz="1600" dirty="0">
                <a:latin typeface="+mj-lt"/>
              </a:rPr>
              <a:t> </a:t>
            </a:r>
            <a:r>
              <a:rPr lang="en-US" sz="1600" dirty="0" err="1">
                <a:latin typeface="+mj-lt"/>
              </a:rPr>
              <a:t>biológicos</a:t>
            </a:r>
            <a:r>
              <a:rPr lang="en-US" sz="1600" dirty="0">
                <a:latin typeface="+mj-lt"/>
              </a:rPr>
              <a:t> o se </a:t>
            </a:r>
            <a:r>
              <a:rPr lang="en-US" sz="1600" dirty="0" err="1">
                <a:latin typeface="+mj-lt"/>
              </a:rPr>
              <a:t>pueden</a:t>
            </a:r>
            <a:r>
              <a:rPr lang="en-US" sz="1600" dirty="0">
                <a:latin typeface="+mj-lt"/>
              </a:rPr>
              <a:t> </a:t>
            </a:r>
            <a:r>
              <a:rPr lang="en-US" sz="1600" dirty="0" err="1">
                <a:latin typeface="+mj-lt"/>
              </a:rPr>
              <a:t>desechar</a:t>
            </a:r>
            <a:r>
              <a:rPr lang="en-US" sz="1600" dirty="0">
                <a:latin typeface="+mj-lt"/>
              </a:rPr>
              <a:t> </a:t>
            </a:r>
            <a:r>
              <a:rPr lang="en-US" sz="1600" dirty="0" err="1">
                <a:latin typeface="+mj-lt"/>
              </a:rPr>
              <a:t>en</a:t>
            </a:r>
            <a:r>
              <a:rPr lang="en-US" sz="1600" dirty="0">
                <a:latin typeface="+mj-lt"/>
              </a:rPr>
              <a:t> la </a:t>
            </a:r>
            <a:r>
              <a:rPr lang="en-US" sz="1600" dirty="0" err="1">
                <a:latin typeface="+mj-lt"/>
              </a:rPr>
              <a:t>basura</a:t>
            </a:r>
            <a:r>
              <a:rPr lang="en-US" sz="1600" dirty="0">
                <a:latin typeface="+mj-lt"/>
              </a:rPr>
              <a:t> habitual </a:t>
            </a:r>
            <a:r>
              <a:rPr lang="en-US" sz="1600" dirty="0" err="1">
                <a:latin typeface="+mj-lt"/>
              </a:rPr>
              <a:t>si</a:t>
            </a:r>
            <a:r>
              <a:rPr lang="en-US" sz="1600" dirty="0">
                <a:latin typeface="+mj-lt"/>
              </a:rPr>
              <a:t> no hay </a:t>
            </a:r>
            <a:r>
              <a:rPr lang="en-US" sz="1600" dirty="0" err="1">
                <a:latin typeface="+mj-lt"/>
              </a:rPr>
              <a:t>indicios</a:t>
            </a:r>
            <a:r>
              <a:rPr lang="en-US" sz="1600" dirty="0">
                <a:latin typeface="+mj-lt"/>
              </a:rPr>
              <a:t> de </a:t>
            </a:r>
            <a:r>
              <a:rPr lang="en-US" sz="1600" dirty="0" err="1">
                <a:latin typeface="+mj-lt"/>
              </a:rPr>
              <a:t>contaminación</a:t>
            </a:r>
            <a:r>
              <a:rPr lang="en-US" sz="1600" dirty="0">
                <a:latin typeface="+mj-lt"/>
              </a:rPr>
              <a:t> </a:t>
            </a:r>
            <a:r>
              <a:rPr lang="en-US" sz="1600" dirty="0" err="1">
                <a:latin typeface="+mj-lt"/>
              </a:rPr>
              <a:t>visibles</a:t>
            </a:r>
            <a:r>
              <a:rPr lang="en-US" sz="1600" dirty="0">
                <a:latin typeface="+mj-lt"/>
              </a:rPr>
              <a:t>?</a:t>
            </a:r>
          </a:p>
          <a:p>
            <a:pPr lvl="0">
              <a:buSzPts val="1600"/>
            </a:pPr>
            <a:endParaRPr lang="en-US" sz="1600" dirty="0">
              <a:latin typeface="+mj-lt"/>
            </a:endParaRPr>
          </a:p>
          <a:p>
            <a:pPr lvl="0">
              <a:buSzPts val="1600"/>
            </a:pPr>
            <a:r>
              <a:rPr lang="en-US" sz="1600" dirty="0">
                <a:latin typeface="+mj-lt"/>
              </a:rPr>
              <a:t>Respuesta:	Si un </a:t>
            </a:r>
            <a:r>
              <a:rPr lang="en-US" sz="1600" dirty="0" err="1">
                <a:latin typeface="+mj-lt"/>
              </a:rPr>
              <a:t>elemento</a:t>
            </a:r>
            <a:r>
              <a:rPr lang="en-US" sz="1600" dirty="0">
                <a:latin typeface="+mj-lt"/>
              </a:rPr>
              <a:t> no </a:t>
            </a:r>
            <a:r>
              <a:rPr lang="en-US" sz="1600" dirty="0" err="1">
                <a:latin typeface="+mj-lt"/>
              </a:rPr>
              <a:t>está</a:t>
            </a:r>
            <a:r>
              <a:rPr lang="en-US" sz="1600" dirty="0">
                <a:latin typeface="+mj-lt"/>
              </a:rPr>
              <a:t> </a:t>
            </a:r>
            <a:r>
              <a:rPr lang="en-US" sz="1600" dirty="0" err="1">
                <a:latin typeface="+mj-lt"/>
              </a:rPr>
              <a:t>contaminado</a:t>
            </a:r>
            <a:r>
              <a:rPr lang="en-US" sz="1600" dirty="0">
                <a:latin typeface="+mj-lt"/>
              </a:rPr>
              <a:t> con </a:t>
            </a:r>
            <a:r>
              <a:rPr lang="en-US" sz="1600" dirty="0" err="1">
                <a:latin typeface="+mj-lt"/>
              </a:rPr>
              <a:t>sangre</a:t>
            </a:r>
            <a:r>
              <a:rPr lang="en-US" sz="1600" dirty="0">
                <a:latin typeface="+mj-lt"/>
              </a:rPr>
              <a:t> u OPIM, las </a:t>
            </a:r>
            <a:r>
              <a:rPr lang="en-US" sz="1600" dirty="0" err="1">
                <a:latin typeface="+mj-lt"/>
              </a:rPr>
              <a:t>normas</a:t>
            </a:r>
            <a:r>
              <a:rPr lang="en-US" sz="1600" dirty="0">
                <a:latin typeface="+mj-lt"/>
              </a:rPr>
              <a:t> de la </a:t>
            </a:r>
            <a:r>
              <a:rPr lang="en-US" sz="1600" dirty="0" err="1">
                <a:latin typeface="+mj-lt"/>
              </a:rPr>
              <a:t>Administración</a:t>
            </a:r>
            <a:r>
              <a:rPr lang="en-US" sz="1600" dirty="0">
                <a:latin typeface="+mj-lt"/>
              </a:rPr>
              <a:t> de </a:t>
            </a:r>
            <a:r>
              <a:rPr lang="en-US" sz="1600" dirty="0" err="1">
                <a:latin typeface="+mj-lt"/>
              </a:rPr>
              <a:t>Salud</a:t>
            </a:r>
            <a:r>
              <a:rPr lang="en-US" sz="1600" dirty="0">
                <a:latin typeface="+mj-lt"/>
              </a:rPr>
              <a:t> y </a:t>
            </a:r>
            <a:r>
              <a:rPr lang="en-US" sz="1600" dirty="0" err="1">
                <a:latin typeface="+mj-lt"/>
              </a:rPr>
              <a:t>Seguridad</a:t>
            </a:r>
            <a:r>
              <a:rPr lang="en-US" sz="1600" dirty="0">
                <a:latin typeface="+mj-lt"/>
              </a:rPr>
              <a:t> </a:t>
            </a:r>
            <a:r>
              <a:rPr lang="en-US" sz="1600" dirty="0" err="1">
                <a:latin typeface="+mj-lt"/>
              </a:rPr>
              <a:t>Ocupacional</a:t>
            </a:r>
            <a:r>
              <a:rPr lang="en-US" sz="1600" dirty="0">
                <a:latin typeface="+mj-lt"/>
              </a:rPr>
              <a:t> (Occupational Safety and Health Administration, OSHA) no </a:t>
            </a:r>
            <a:r>
              <a:rPr lang="en-US" sz="1600" dirty="0" err="1">
                <a:latin typeface="+mj-lt"/>
              </a:rPr>
              <a:t>abordan</a:t>
            </a:r>
            <a:r>
              <a:rPr lang="en-US" sz="1600" dirty="0">
                <a:latin typeface="+mj-lt"/>
              </a:rPr>
              <a:t> </a:t>
            </a:r>
            <a:r>
              <a:rPr lang="en-US" sz="1600" dirty="0" err="1">
                <a:latin typeface="+mj-lt"/>
              </a:rPr>
              <a:t>cómo</a:t>
            </a:r>
            <a:r>
              <a:rPr lang="en-US" sz="1600" dirty="0">
                <a:latin typeface="+mj-lt"/>
              </a:rPr>
              <a:t> debe </a:t>
            </a:r>
            <a:r>
              <a:rPr lang="en-US" sz="1600" dirty="0" err="1">
                <a:latin typeface="+mj-lt"/>
              </a:rPr>
              <a:t>desecharse</a:t>
            </a:r>
            <a:r>
              <a:rPr lang="en-US" sz="1600" dirty="0">
                <a:latin typeface="+mj-lt"/>
              </a:rPr>
              <a:t>. De </a:t>
            </a:r>
            <a:r>
              <a:rPr lang="en-US" sz="1600" dirty="0" err="1">
                <a:latin typeface="+mj-lt"/>
              </a:rPr>
              <a:t>todos</a:t>
            </a:r>
            <a:r>
              <a:rPr lang="en-US" sz="1600" dirty="0">
                <a:latin typeface="+mj-lt"/>
              </a:rPr>
              <a:t> </a:t>
            </a:r>
            <a:r>
              <a:rPr lang="en-US" sz="1600" dirty="0" err="1">
                <a:latin typeface="+mj-lt"/>
              </a:rPr>
              <a:t>modos</a:t>
            </a:r>
            <a:r>
              <a:rPr lang="en-US" sz="1600" dirty="0">
                <a:latin typeface="+mj-lt"/>
              </a:rPr>
              <a:t>, le </a:t>
            </a:r>
            <a:r>
              <a:rPr lang="en-US" sz="1600" dirty="0" err="1">
                <a:latin typeface="+mj-lt"/>
              </a:rPr>
              <a:t>sugerimos</a:t>
            </a:r>
            <a:r>
              <a:rPr lang="en-US" sz="1600" dirty="0">
                <a:latin typeface="+mj-lt"/>
              </a:rPr>
              <a:t> que se </a:t>
            </a:r>
            <a:r>
              <a:rPr lang="en-US" sz="1600" dirty="0" err="1">
                <a:latin typeface="+mj-lt"/>
              </a:rPr>
              <a:t>comunique</a:t>
            </a:r>
            <a:r>
              <a:rPr lang="en-US" sz="1600" dirty="0">
                <a:latin typeface="+mj-lt"/>
              </a:rPr>
              <a:t> con la </a:t>
            </a:r>
            <a:r>
              <a:rPr lang="en-US" sz="1600" dirty="0">
                <a:latin typeface="+mj-lt"/>
                <a:hlinkClick r:id="rId3"/>
              </a:rPr>
              <a:t>oficina local de residuos sólidos del Departamento de Calidad Ambiental</a:t>
            </a:r>
            <a:r>
              <a:rPr lang="en-US" sz="1600" baseline="30000" dirty="0"/>
              <a:t>(4)</a:t>
            </a:r>
            <a:r>
              <a:rPr lang="en-US" sz="1600" dirty="0">
                <a:latin typeface="+mj-lt"/>
                <a:hlinkClick r:id="rId3"/>
              </a:rPr>
              <a:t> </a:t>
            </a:r>
            <a:r>
              <a:rPr lang="en-US" sz="1600" dirty="0">
                <a:latin typeface="+mj-lt"/>
              </a:rPr>
              <a:t>(Department of Environmental Quality, DEQ) y con </a:t>
            </a:r>
            <a:r>
              <a:rPr lang="en-US" sz="1600" dirty="0" err="1">
                <a:latin typeface="+mj-lt"/>
              </a:rPr>
              <a:t>su</a:t>
            </a:r>
            <a:r>
              <a:rPr lang="en-US" sz="1600" dirty="0">
                <a:latin typeface="+mj-lt"/>
              </a:rPr>
              <a:t> </a:t>
            </a:r>
            <a:r>
              <a:rPr lang="en-US" sz="1600" dirty="0" err="1">
                <a:latin typeface="+mj-lt"/>
              </a:rPr>
              <a:t>recolector</a:t>
            </a:r>
            <a:r>
              <a:rPr lang="en-US" sz="1600" dirty="0">
                <a:latin typeface="+mj-lt"/>
              </a:rPr>
              <a:t> de </a:t>
            </a:r>
            <a:r>
              <a:rPr lang="en-US" sz="1600" dirty="0" err="1">
                <a:latin typeface="+mj-lt"/>
              </a:rPr>
              <a:t>residuos</a:t>
            </a:r>
            <a:r>
              <a:rPr lang="en-US" sz="1600" dirty="0">
                <a:latin typeface="+mj-lt"/>
              </a:rPr>
              <a:t> para </a:t>
            </a:r>
            <a:r>
              <a:rPr lang="en-US" sz="1600" dirty="0" err="1">
                <a:latin typeface="+mj-lt"/>
              </a:rPr>
              <a:t>asegurarse</a:t>
            </a:r>
            <a:r>
              <a:rPr lang="en-US" sz="1600" dirty="0">
                <a:latin typeface="+mj-lt"/>
              </a:rPr>
              <a:t> de que no </a:t>
            </a:r>
            <a:r>
              <a:rPr lang="en-US" sz="1600" dirty="0" err="1">
                <a:latin typeface="+mj-lt"/>
              </a:rPr>
              <a:t>tengan</a:t>
            </a:r>
            <a:r>
              <a:rPr lang="en-US" sz="1600" dirty="0">
                <a:latin typeface="+mj-lt"/>
              </a:rPr>
              <a:t> </a:t>
            </a:r>
            <a:r>
              <a:rPr lang="en-US" sz="1600" dirty="0" err="1">
                <a:latin typeface="+mj-lt"/>
              </a:rPr>
              <a:t>requisitos</a:t>
            </a:r>
            <a:r>
              <a:rPr lang="en-US" sz="1600" dirty="0">
                <a:latin typeface="+mj-lt"/>
              </a:rPr>
              <a:t> para el </a:t>
            </a:r>
            <a:r>
              <a:rPr lang="en-US" sz="1600" dirty="0" err="1">
                <a:latin typeface="+mj-lt"/>
              </a:rPr>
              <a:t>desecho</a:t>
            </a:r>
            <a:r>
              <a:rPr lang="en-US" sz="1600" dirty="0">
                <a:latin typeface="+mj-lt"/>
              </a:rPr>
              <a:t>.</a:t>
            </a:r>
            <a:endParaRPr sz="18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37066EEA-F562-4EEF-9D43-6DF661CB801A}"/>
              </a:ext>
            </a:extLst>
          </p:cNvPr>
          <p:cNvPicPr>
            <a:picLocks noChangeAspect="1"/>
          </p:cNvPicPr>
          <p:nvPr/>
        </p:nvPicPr>
        <p:blipFill>
          <a:blip r:embed="rId5"/>
          <a:stretch>
            <a:fillRect/>
          </a:stretch>
        </p:blipFill>
        <p:spPr>
          <a:xfrm>
            <a:off x="0" y="-1"/>
            <a:ext cx="5719156" cy="5918245"/>
          </a:xfrm>
          <a:prstGeom prst="rect">
            <a:avLst/>
          </a:prstGeom>
        </p:spPr>
      </p:pic>
    </p:spTree>
    <p:extLst>
      <p:ext uri="{BB962C8B-B14F-4D97-AF65-F5344CB8AC3E}">
        <p14:creationId xmlns:p14="http://schemas.microsoft.com/office/powerpoint/2010/main" val="3406846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 Controles de ingeniería y prácticas laborales adecuadas">
            <a:hlinkClick r:id="" action="ppaction://media"/>
            <a:extLst>
              <a:ext uri="{FF2B5EF4-FFF2-40B4-BE49-F238E27FC236}">
                <a16:creationId xmlns:a16="http://schemas.microsoft.com/office/drawing/2014/main" id="{CE4FBE66-3344-894D-8CC2-6FA825651A88}"/>
              </a:ext>
            </a:extLst>
          </p:cNvPr>
          <p:cNvPicPr>
            <a:picLocks noRot="1" noChangeAspect="1"/>
          </p:cNvPicPr>
          <p:nvPr>
            <a:videoFile r:link="rId1"/>
          </p:nvPr>
        </p:nvPicPr>
        <p:blipFill>
          <a:blip r:embed="rId5"/>
          <a:stretch>
            <a:fillRect/>
          </a:stretch>
        </p:blipFill>
        <p:spPr>
          <a:xfrm>
            <a:off x="861505" y="0"/>
            <a:ext cx="10468990" cy="5888807"/>
          </a:xfrm>
          <a:prstGeom prst="rect">
            <a:avLst/>
          </a:prstGeom>
        </p:spPr>
      </p:pic>
    </p:spTree>
    <p:extLst>
      <p:ext uri="{BB962C8B-B14F-4D97-AF65-F5344CB8AC3E}">
        <p14:creationId xmlns:p14="http://schemas.microsoft.com/office/powerpoint/2010/main" val="24137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65800" y="332509"/>
            <a:ext cx="6210300" cy="3954888"/>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CONTROLES DE INGENIERÍA - REGLA ADICIONAL DE OREGÓN</a:t>
            </a:r>
            <a:endParaRPr lang="en-US" sz="2000" dirty="0">
              <a:latin typeface="+mj-lt"/>
            </a:endParaRPr>
          </a:p>
          <a:p>
            <a:pPr lvl="0">
              <a:buSzPts val="1600"/>
            </a:pPr>
            <a:endParaRPr lang="en-US" sz="1600" dirty="0">
              <a:latin typeface="+mj-lt"/>
            </a:endParaRPr>
          </a:p>
          <a:p>
            <a:pPr lvl="0">
              <a:buSzPts val="1600"/>
            </a:pPr>
            <a:r>
              <a:rPr lang="en-US" sz="1300" dirty="0">
                <a:latin typeface="+mj-lt"/>
              </a:rPr>
              <a:t>El </a:t>
            </a:r>
            <a:r>
              <a:rPr lang="en-US" sz="1300" dirty="0" err="1">
                <a:latin typeface="+mj-lt"/>
              </a:rPr>
              <a:t>estado</a:t>
            </a:r>
            <a:r>
              <a:rPr lang="en-US" sz="1300" dirty="0">
                <a:latin typeface="+mj-lt"/>
              </a:rPr>
              <a:t> de </a:t>
            </a:r>
            <a:r>
              <a:rPr lang="en-US" sz="1300" dirty="0" err="1">
                <a:latin typeface="+mj-lt"/>
              </a:rPr>
              <a:t>Oregón</a:t>
            </a:r>
            <a:r>
              <a:rPr lang="en-US" sz="1300" dirty="0">
                <a:latin typeface="+mj-lt"/>
              </a:rPr>
              <a:t> </a:t>
            </a:r>
            <a:r>
              <a:rPr lang="en-US" sz="1300" dirty="0" err="1">
                <a:latin typeface="+mj-lt"/>
              </a:rPr>
              <a:t>tiene</a:t>
            </a:r>
            <a:r>
              <a:rPr lang="en-US" sz="1300" dirty="0">
                <a:latin typeface="+mj-lt"/>
              </a:rPr>
              <a:t> </a:t>
            </a:r>
            <a:r>
              <a:rPr lang="en-US" sz="1300" dirty="0" err="1">
                <a:latin typeface="+mj-lt"/>
              </a:rPr>
              <a:t>reglas</a:t>
            </a:r>
            <a:r>
              <a:rPr lang="en-US" sz="1300" dirty="0">
                <a:latin typeface="+mj-lt"/>
              </a:rPr>
              <a:t> </a:t>
            </a:r>
            <a:r>
              <a:rPr lang="en-US" sz="1300" dirty="0" err="1">
                <a:latin typeface="+mj-lt"/>
              </a:rPr>
              <a:t>adicionales</a:t>
            </a:r>
            <a:r>
              <a:rPr lang="en-US" sz="1300" dirty="0">
                <a:latin typeface="+mj-lt"/>
              </a:rPr>
              <a:t> con </a:t>
            </a:r>
            <a:r>
              <a:rPr lang="en-US" sz="1300" dirty="0" err="1">
                <a:latin typeface="+mj-lt"/>
              </a:rPr>
              <a:t>respecto</a:t>
            </a:r>
            <a:r>
              <a:rPr lang="en-US" sz="1300" dirty="0">
                <a:latin typeface="+mj-lt"/>
              </a:rPr>
              <a:t> a la </a:t>
            </a:r>
            <a:r>
              <a:rPr lang="en-US" sz="1300" dirty="0" err="1">
                <a:latin typeface="+mj-lt"/>
              </a:rPr>
              <a:t>norma</a:t>
            </a:r>
            <a:r>
              <a:rPr lang="en-US" sz="1300" dirty="0">
                <a:latin typeface="+mj-lt"/>
              </a:rPr>
              <a:t> </a:t>
            </a:r>
            <a:r>
              <a:rPr lang="en-US" sz="1300" dirty="0" err="1">
                <a:latin typeface="+mj-lt"/>
              </a:rPr>
              <a:t>acerca</a:t>
            </a:r>
            <a:r>
              <a:rPr lang="en-US" sz="1300" dirty="0">
                <a:latin typeface="+mj-lt"/>
              </a:rPr>
              <a:t> de los </a:t>
            </a:r>
            <a:r>
              <a:rPr lang="en-US" sz="1300" dirty="0" err="1">
                <a:latin typeface="+mj-lt"/>
              </a:rPr>
              <a:t>patógenos</a:t>
            </a:r>
            <a:r>
              <a:rPr lang="en-US" sz="1300" dirty="0">
                <a:latin typeface="+mj-lt"/>
              </a:rPr>
              <a:t> </a:t>
            </a:r>
            <a:r>
              <a:rPr lang="en-US" sz="1300" dirty="0" err="1">
                <a:latin typeface="+mj-lt"/>
              </a:rPr>
              <a:t>transportados</a:t>
            </a:r>
            <a:r>
              <a:rPr lang="en-US" sz="1300" dirty="0">
                <a:latin typeface="+mj-lt"/>
              </a:rPr>
              <a:t> por la </a:t>
            </a:r>
            <a:r>
              <a:rPr lang="en-US" sz="1300" dirty="0" err="1">
                <a:latin typeface="+mj-lt"/>
              </a:rPr>
              <a:t>sangre</a:t>
            </a:r>
            <a:r>
              <a:rPr lang="en-US" sz="1300" dirty="0">
                <a:latin typeface="+mj-lt"/>
              </a:rPr>
              <a:t>. </a:t>
            </a:r>
            <a:r>
              <a:rPr lang="en-US" sz="1300" dirty="0" err="1">
                <a:latin typeface="+mj-lt"/>
              </a:rPr>
              <a:t>En</a:t>
            </a:r>
            <a:r>
              <a:rPr lang="en-US" sz="1300" dirty="0">
                <a:latin typeface="+mj-lt"/>
              </a:rPr>
              <a:t> </a:t>
            </a:r>
            <a:r>
              <a:rPr lang="en-US" sz="1300" dirty="0" err="1">
                <a:latin typeface="+mj-lt"/>
              </a:rPr>
              <a:t>resumen</a:t>
            </a:r>
            <a:r>
              <a:rPr lang="en-US" sz="1300" dirty="0">
                <a:latin typeface="+mj-lt"/>
              </a:rPr>
              <a:t>;</a:t>
            </a:r>
          </a:p>
          <a:p>
            <a:pPr lvl="0">
              <a:buSzPts val="1600"/>
            </a:pPr>
            <a:endParaRPr lang="en-US" sz="1300" dirty="0">
              <a:latin typeface="+mj-lt"/>
            </a:endParaRPr>
          </a:p>
          <a:p>
            <a:pPr lvl="0">
              <a:buSzPts val="1600"/>
            </a:pPr>
            <a:r>
              <a:rPr lang="en-US" sz="1300" dirty="0">
                <a:latin typeface="+mj-lt"/>
              </a:rPr>
              <a:t>“</a:t>
            </a:r>
            <a:r>
              <a:rPr lang="en-US" sz="1300" dirty="0" err="1">
                <a:latin typeface="+mj-lt"/>
              </a:rPr>
              <a:t>Todos</a:t>
            </a:r>
            <a:r>
              <a:rPr lang="en-US" sz="1300" dirty="0">
                <a:latin typeface="+mj-lt"/>
              </a:rPr>
              <a:t> los </a:t>
            </a:r>
            <a:r>
              <a:rPr lang="en-US" sz="1300" dirty="0" err="1">
                <a:latin typeface="+mj-lt"/>
              </a:rPr>
              <a:t>empleadores</a:t>
            </a:r>
            <a:r>
              <a:rPr lang="en-US" sz="1300" dirty="0">
                <a:latin typeface="+mj-lt"/>
              </a:rPr>
              <a:t> que </a:t>
            </a:r>
            <a:r>
              <a:rPr lang="en-US" sz="1300" dirty="0" err="1">
                <a:latin typeface="+mj-lt"/>
              </a:rPr>
              <a:t>tengan</a:t>
            </a:r>
            <a:r>
              <a:rPr lang="en-US" sz="1300" dirty="0">
                <a:latin typeface="+mj-lt"/>
              </a:rPr>
              <a:t> </a:t>
            </a:r>
            <a:r>
              <a:rPr lang="en-US" sz="1300" dirty="0" err="1">
                <a:latin typeface="+mj-lt"/>
              </a:rPr>
              <a:t>empleados</a:t>
            </a:r>
            <a:r>
              <a:rPr lang="en-US" sz="1300" dirty="0">
                <a:latin typeface="+mj-lt"/>
              </a:rPr>
              <a:t> que </a:t>
            </a:r>
            <a:r>
              <a:rPr lang="en-US" sz="1300" dirty="0" err="1">
                <a:latin typeface="+mj-lt"/>
              </a:rPr>
              <a:t>utilicen</a:t>
            </a:r>
            <a:r>
              <a:rPr lang="en-US" sz="1300" dirty="0">
                <a:latin typeface="+mj-lt"/>
              </a:rPr>
              <a:t> </a:t>
            </a:r>
            <a:r>
              <a:rPr lang="en-US" sz="1300" dirty="0" err="1">
                <a:latin typeface="+mj-lt"/>
              </a:rPr>
              <a:t>objetos</a:t>
            </a:r>
            <a:r>
              <a:rPr lang="en-US" sz="1300" dirty="0">
                <a:latin typeface="+mj-lt"/>
              </a:rPr>
              <a:t> </a:t>
            </a:r>
            <a:r>
              <a:rPr lang="en-US" sz="1300" dirty="0" err="1">
                <a:latin typeface="+mj-lt"/>
              </a:rPr>
              <a:t>médicos</a:t>
            </a:r>
            <a:r>
              <a:rPr lang="en-US" sz="1300" dirty="0">
                <a:latin typeface="+mj-lt"/>
              </a:rPr>
              <a:t> </a:t>
            </a:r>
            <a:r>
              <a:rPr lang="en-US" sz="1300" dirty="0" err="1">
                <a:latin typeface="+mj-lt"/>
              </a:rPr>
              <a:t>filosos</a:t>
            </a:r>
            <a:r>
              <a:rPr lang="en-US" sz="1300" dirty="0">
                <a:latin typeface="+mj-lt"/>
              </a:rPr>
              <a:t> </a:t>
            </a:r>
            <a:r>
              <a:rPr lang="en-US" sz="1300" dirty="0" err="1">
                <a:latin typeface="+mj-lt"/>
              </a:rPr>
              <a:t>en</a:t>
            </a:r>
            <a:r>
              <a:rPr lang="en-US" sz="1300" dirty="0">
                <a:latin typeface="+mj-lt"/>
              </a:rPr>
              <a:t> </a:t>
            </a:r>
            <a:r>
              <a:rPr lang="en-US" sz="1300" dirty="0" err="1">
                <a:latin typeface="+mj-lt"/>
              </a:rPr>
              <a:t>tareas</a:t>
            </a:r>
            <a:r>
              <a:rPr lang="en-US" sz="1300" dirty="0">
                <a:latin typeface="+mj-lt"/>
              </a:rPr>
              <a:t> de </a:t>
            </a:r>
            <a:r>
              <a:rPr lang="en-US" sz="1300" dirty="0" err="1">
                <a:latin typeface="+mj-lt"/>
              </a:rPr>
              <a:t>atención</a:t>
            </a:r>
            <a:r>
              <a:rPr lang="en-US" sz="1300" dirty="0">
                <a:latin typeface="+mj-lt"/>
              </a:rPr>
              <a:t> </a:t>
            </a:r>
            <a:r>
              <a:rPr lang="en-US" sz="1300" dirty="0" err="1">
                <a:latin typeface="+mj-lt"/>
              </a:rPr>
              <a:t>directa</a:t>
            </a:r>
            <a:r>
              <a:rPr lang="en-US" sz="1300" dirty="0">
                <a:latin typeface="+mj-lt"/>
              </a:rPr>
              <a:t> de </a:t>
            </a:r>
            <a:r>
              <a:rPr lang="en-US" sz="1300" dirty="0" err="1">
                <a:latin typeface="+mj-lt"/>
              </a:rPr>
              <a:t>pacientes</a:t>
            </a:r>
            <a:r>
              <a:rPr lang="en-US" sz="1300" dirty="0">
                <a:latin typeface="+mj-lt"/>
              </a:rPr>
              <a:t> </a:t>
            </a:r>
            <a:r>
              <a:rPr lang="en-US" sz="1300" dirty="0" err="1">
                <a:latin typeface="+mj-lt"/>
              </a:rPr>
              <a:t>deben</a:t>
            </a:r>
            <a:r>
              <a:rPr lang="en-US" sz="1300" dirty="0">
                <a:latin typeface="+mj-lt"/>
              </a:rPr>
              <a:t> </a:t>
            </a:r>
            <a:r>
              <a:rPr lang="en-US" sz="1300" dirty="0" err="1">
                <a:latin typeface="+mj-lt"/>
              </a:rPr>
              <a:t>identificar</a:t>
            </a:r>
            <a:r>
              <a:rPr lang="en-US" sz="1300" dirty="0">
                <a:latin typeface="+mj-lt"/>
              </a:rPr>
              <a:t>, </a:t>
            </a:r>
            <a:r>
              <a:rPr lang="en-US" sz="1300" dirty="0" err="1">
                <a:latin typeface="+mj-lt"/>
              </a:rPr>
              <a:t>evaluar</a:t>
            </a:r>
            <a:r>
              <a:rPr lang="en-US" sz="1300" dirty="0">
                <a:latin typeface="+mj-lt"/>
              </a:rPr>
              <a:t> y </a:t>
            </a:r>
            <a:r>
              <a:rPr lang="en-US" sz="1300" dirty="0" err="1">
                <a:latin typeface="+mj-lt"/>
              </a:rPr>
              <a:t>seleccionar</a:t>
            </a:r>
            <a:r>
              <a:rPr lang="en-US" sz="1300" dirty="0">
                <a:latin typeface="+mj-lt"/>
              </a:rPr>
              <a:t> los </a:t>
            </a:r>
            <a:r>
              <a:rPr lang="en-US" sz="1300" dirty="0" err="1">
                <a:latin typeface="+mj-lt"/>
              </a:rPr>
              <a:t>controles</a:t>
            </a:r>
            <a:r>
              <a:rPr lang="en-US" sz="1300" dirty="0">
                <a:latin typeface="+mj-lt"/>
              </a:rPr>
              <a:t> de </a:t>
            </a:r>
            <a:r>
              <a:rPr lang="en-US" sz="1300" dirty="0" err="1">
                <a:latin typeface="+mj-lt"/>
              </a:rPr>
              <a:t>ingeniería</a:t>
            </a:r>
            <a:r>
              <a:rPr lang="en-US" sz="1300" dirty="0">
                <a:latin typeface="+mj-lt"/>
              </a:rPr>
              <a:t> y </a:t>
            </a:r>
            <a:r>
              <a:rPr lang="en-US" sz="1300" dirty="0" err="1">
                <a:latin typeface="+mj-lt"/>
              </a:rPr>
              <a:t>prácticas</a:t>
            </a:r>
            <a:r>
              <a:rPr lang="en-US" sz="1300" dirty="0">
                <a:latin typeface="+mj-lt"/>
              </a:rPr>
              <a:t> </a:t>
            </a:r>
            <a:r>
              <a:rPr lang="en-US" sz="1300" dirty="0" err="1">
                <a:latin typeface="+mj-lt"/>
              </a:rPr>
              <a:t>laborales</a:t>
            </a:r>
            <a:r>
              <a:rPr lang="en-US" sz="1300" dirty="0">
                <a:latin typeface="+mj-lt"/>
              </a:rPr>
              <a:t> por lo </a:t>
            </a:r>
            <a:r>
              <a:rPr lang="en-US" sz="1300" dirty="0" err="1">
                <a:latin typeface="+mj-lt"/>
              </a:rPr>
              <a:t>menos</a:t>
            </a:r>
            <a:r>
              <a:rPr lang="en-US" sz="1300" dirty="0">
                <a:latin typeface="+mj-lt"/>
              </a:rPr>
              <a:t> una </a:t>
            </a:r>
            <a:r>
              <a:rPr lang="en-US" sz="1300" dirty="0" err="1">
                <a:latin typeface="+mj-lt"/>
              </a:rPr>
              <a:t>vez</a:t>
            </a:r>
            <a:r>
              <a:rPr lang="en-US" sz="1300" dirty="0">
                <a:latin typeface="+mj-lt"/>
              </a:rPr>
              <a:t> al </a:t>
            </a:r>
            <a:r>
              <a:rPr lang="en-US" sz="1300" dirty="0" err="1">
                <a:latin typeface="+mj-lt"/>
              </a:rPr>
              <a:t>año</a:t>
            </a:r>
            <a:r>
              <a:rPr lang="en-US" sz="1300" dirty="0">
                <a:latin typeface="+mj-lt"/>
              </a:rPr>
              <a:t>, </a:t>
            </a:r>
            <a:r>
              <a:rPr lang="en-US" sz="1300" dirty="0" err="1">
                <a:latin typeface="+mj-lt"/>
              </a:rPr>
              <a:t>incluidos</a:t>
            </a:r>
            <a:r>
              <a:rPr lang="en-US" sz="1300" dirty="0">
                <a:latin typeface="+mj-lt"/>
              </a:rPr>
              <a:t> los </a:t>
            </a:r>
            <a:r>
              <a:rPr lang="en-US" sz="1300" dirty="0" err="1">
                <a:latin typeface="+mj-lt"/>
              </a:rPr>
              <a:t>dispositivos</a:t>
            </a:r>
            <a:r>
              <a:rPr lang="en-US" sz="1300" dirty="0">
                <a:latin typeface="+mj-lt"/>
              </a:rPr>
              <a:t> </a:t>
            </a:r>
            <a:r>
              <a:rPr lang="en-US" sz="1300" dirty="0" err="1">
                <a:latin typeface="+mj-lt"/>
              </a:rPr>
              <a:t>médicos</a:t>
            </a:r>
            <a:r>
              <a:rPr lang="en-US" sz="1300" dirty="0">
                <a:latin typeface="+mj-lt"/>
              </a:rPr>
              <a:t> </a:t>
            </a:r>
            <a:r>
              <a:rPr lang="en-US" sz="1300" dirty="0" err="1">
                <a:latin typeface="+mj-lt"/>
              </a:rPr>
              <a:t>más</a:t>
            </a:r>
            <a:r>
              <a:rPr lang="en-US" sz="1300" dirty="0">
                <a:latin typeface="+mj-lt"/>
              </a:rPr>
              <a:t> </a:t>
            </a:r>
            <a:r>
              <a:rPr lang="en-US" sz="1300" dirty="0" err="1">
                <a:latin typeface="+mj-lt"/>
              </a:rPr>
              <a:t>seguros</a:t>
            </a:r>
            <a:r>
              <a:rPr lang="en-US" sz="1300" dirty="0">
                <a:latin typeface="+mj-lt"/>
              </a:rPr>
              <a:t>”.</a:t>
            </a:r>
          </a:p>
          <a:p>
            <a:pPr lvl="0">
              <a:buSzPts val="1600"/>
            </a:pPr>
            <a:endParaRPr lang="en-US" sz="1300" dirty="0">
              <a:latin typeface="+mj-lt"/>
            </a:endParaRPr>
          </a:p>
          <a:p>
            <a:pPr lvl="0">
              <a:buSzPts val="1600"/>
            </a:pPr>
            <a:r>
              <a:rPr lang="en-US" sz="1300" dirty="0" err="1">
                <a:latin typeface="+mj-lt"/>
              </a:rPr>
              <a:t>Existen</a:t>
            </a:r>
            <a:r>
              <a:rPr lang="en-US" sz="1300" dirty="0">
                <a:latin typeface="+mj-lt"/>
              </a:rPr>
              <a:t> 5 </a:t>
            </a:r>
            <a:r>
              <a:rPr lang="en-US" sz="1300" dirty="0" err="1">
                <a:latin typeface="+mj-lt"/>
              </a:rPr>
              <a:t>requisitos</a:t>
            </a:r>
            <a:r>
              <a:rPr lang="en-US" sz="1300" dirty="0">
                <a:latin typeface="+mj-lt"/>
              </a:rPr>
              <a:t> </a:t>
            </a:r>
            <a:r>
              <a:rPr lang="en-US" sz="1300" dirty="0" err="1">
                <a:latin typeface="+mj-lt"/>
              </a:rPr>
              <a:t>específicos</a:t>
            </a:r>
            <a:r>
              <a:rPr lang="en-US" sz="1300" dirty="0">
                <a:latin typeface="+mj-lt"/>
              </a:rPr>
              <a:t> para Oregon que los </a:t>
            </a:r>
            <a:r>
              <a:rPr lang="en-US" sz="1300" dirty="0" err="1">
                <a:latin typeface="+mj-lt"/>
              </a:rPr>
              <a:t>empleadores</a:t>
            </a:r>
            <a:r>
              <a:rPr lang="en-US" sz="1300" dirty="0">
                <a:latin typeface="+mj-lt"/>
              </a:rPr>
              <a:t> </a:t>
            </a:r>
            <a:r>
              <a:rPr lang="en-US" sz="1300" dirty="0" err="1">
                <a:latin typeface="+mj-lt"/>
              </a:rPr>
              <a:t>deben</a:t>
            </a:r>
            <a:r>
              <a:rPr lang="en-US" sz="1300" dirty="0">
                <a:latin typeface="+mj-lt"/>
              </a:rPr>
              <a:t> </a:t>
            </a:r>
            <a:r>
              <a:rPr lang="en-US" sz="1300" dirty="0" err="1">
                <a:latin typeface="+mj-lt"/>
              </a:rPr>
              <a:t>respetar</a:t>
            </a:r>
            <a:r>
              <a:rPr lang="en-US" sz="1300" dirty="0">
                <a:latin typeface="+mj-lt"/>
              </a:rPr>
              <a:t> </a:t>
            </a:r>
            <a:r>
              <a:rPr lang="en-US" sz="1300" dirty="0" err="1">
                <a:latin typeface="+mj-lt"/>
              </a:rPr>
              <a:t>cuando</a:t>
            </a:r>
            <a:r>
              <a:rPr lang="en-US" sz="1300" dirty="0">
                <a:latin typeface="+mj-lt"/>
              </a:rPr>
              <a:t> </a:t>
            </a:r>
            <a:r>
              <a:rPr lang="en-US" sz="1300" dirty="0" err="1">
                <a:latin typeface="+mj-lt"/>
              </a:rPr>
              <a:t>realicen</a:t>
            </a:r>
            <a:r>
              <a:rPr lang="en-US" sz="1300" dirty="0">
                <a:latin typeface="+mj-lt"/>
              </a:rPr>
              <a:t> la </a:t>
            </a:r>
            <a:r>
              <a:rPr lang="en-US" sz="1300" dirty="0" err="1">
                <a:latin typeface="+mj-lt"/>
              </a:rPr>
              <a:t>evaluación</a:t>
            </a:r>
            <a:r>
              <a:rPr lang="en-US" sz="1300" dirty="0">
                <a:latin typeface="+mj-lt"/>
              </a:rPr>
              <a:t>, lo que </a:t>
            </a:r>
            <a:r>
              <a:rPr lang="en-US" sz="1300" dirty="0" err="1">
                <a:latin typeface="+mj-lt"/>
              </a:rPr>
              <a:t>incluye</a:t>
            </a:r>
            <a:r>
              <a:rPr lang="en-US" sz="1300" dirty="0">
                <a:latin typeface="+mj-lt"/>
              </a:rPr>
              <a:t> la </a:t>
            </a:r>
            <a:r>
              <a:rPr lang="en-US" sz="1300" dirty="0" err="1">
                <a:latin typeface="+mj-lt"/>
              </a:rPr>
              <a:t>recopilación</a:t>
            </a:r>
            <a:r>
              <a:rPr lang="en-US" sz="1300" dirty="0">
                <a:latin typeface="+mj-lt"/>
              </a:rPr>
              <a:t> de </a:t>
            </a:r>
            <a:r>
              <a:rPr lang="en-US" sz="1300" dirty="0" err="1">
                <a:latin typeface="+mj-lt"/>
              </a:rPr>
              <a:t>comentarios</a:t>
            </a:r>
            <a:r>
              <a:rPr lang="en-US" sz="1300" dirty="0">
                <a:latin typeface="+mj-lt"/>
              </a:rPr>
              <a:t> de los </a:t>
            </a:r>
            <a:r>
              <a:rPr lang="en-US" sz="1300" dirty="0" err="1">
                <a:latin typeface="+mj-lt"/>
              </a:rPr>
              <a:t>empleados</a:t>
            </a:r>
            <a:r>
              <a:rPr lang="en-US" sz="1300" dirty="0">
                <a:latin typeface="+mj-lt"/>
              </a:rPr>
              <a:t> de </a:t>
            </a:r>
            <a:r>
              <a:rPr lang="en-US" sz="1300" dirty="0" err="1">
                <a:latin typeface="+mj-lt"/>
              </a:rPr>
              <a:t>primera</a:t>
            </a:r>
            <a:r>
              <a:rPr lang="en-US" sz="1300" dirty="0">
                <a:latin typeface="+mj-lt"/>
              </a:rPr>
              <a:t> </a:t>
            </a:r>
            <a:r>
              <a:rPr lang="en-US" sz="1300" dirty="0" err="1">
                <a:latin typeface="+mj-lt"/>
              </a:rPr>
              <a:t>línea</a:t>
            </a:r>
            <a:r>
              <a:rPr lang="en-US" sz="1300" dirty="0">
                <a:latin typeface="+mj-lt"/>
              </a:rPr>
              <a:t>. </a:t>
            </a:r>
            <a:r>
              <a:rPr lang="en-US" sz="1300" dirty="0" err="1">
                <a:latin typeface="+mj-lt"/>
              </a:rPr>
              <a:t>Estos</a:t>
            </a:r>
            <a:r>
              <a:rPr lang="en-US" sz="1300" dirty="0">
                <a:latin typeface="+mj-lt"/>
              </a:rPr>
              <a:t> se </a:t>
            </a:r>
            <a:r>
              <a:rPr lang="en-US" sz="1300" dirty="0" err="1">
                <a:latin typeface="+mj-lt"/>
              </a:rPr>
              <a:t>describen</a:t>
            </a:r>
            <a:r>
              <a:rPr lang="en-US" sz="1300" dirty="0">
                <a:latin typeface="+mj-lt"/>
              </a:rPr>
              <a:t> </a:t>
            </a:r>
            <a:r>
              <a:rPr lang="en-US" sz="1300" dirty="0" err="1">
                <a:latin typeface="+mj-lt"/>
              </a:rPr>
              <a:t>en</a:t>
            </a:r>
            <a:r>
              <a:rPr lang="en-US" sz="1300" dirty="0">
                <a:latin typeface="+mj-lt"/>
              </a:rPr>
              <a:t> la </a:t>
            </a:r>
            <a:r>
              <a:rPr lang="en-US" sz="1300" dirty="0" err="1">
                <a:latin typeface="+mj-lt"/>
              </a:rPr>
              <a:t>norma</a:t>
            </a:r>
            <a:r>
              <a:rPr lang="en-US" sz="1300" dirty="0">
                <a:latin typeface="+mj-lt"/>
              </a:rPr>
              <a:t> y </a:t>
            </a:r>
            <a:r>
              <a:rPr lang="en-US" sz="1300" dirty="0" err="1">
                <a:latin typeface="+mj-lt"/>
              </a:rPr>
              <a:t>pueden</a:t>
            </a:r>
            <a:r>
              <a:rPr lang="en-US" sz="1300" dirty="0">
                <a:latin typeface="+mj-lt"/>
              </a:rPr>
              <a:t> </a:t>
            </a:r>
            <a:r>
              <a:rPr lang="en-US" sz="1300" dirty="0" err="1">
                <a:latin typeface="+mj-lt"/>
              </a:rPr>
              <a:t>consultarse</a:t>
            </a:r>
            <a:r>
              <a:rPr lang="en-US" sz="1300" dirty="0">
                <a:latin typeface="+mj-lt"/>
              </a:rPr>
              <a:t> </a:t>
            </a:r>
            <a:r>
              <a:rPr lang="en-US" sz="1300" dirty="0" err="1">
                <a:latin typeface="+mj-lt"/>
              </a:rPr>
              <a:t>aquí</a:t>
            </a:r>
            <a:r>
              <a:rPr lang="en-US" sz="1300" dirty="0">
                <a:latin typeface="+mj-lt"/>
              </a:rPr>
              <a:t>. La </a:t>
            </a:r>
            <a:r>
              <a:rPr lang="en-US" sz="1300" dirty="0" err="1">
                <a:latin typeface="+mj-lt"/>
              </a:rPr>
              <a:t>corporación</a:t>
            </a:r>
            <a:r>
              <a:rPr lang="en-US" sz="1300" dirty="0">
                <a:latin typeface="+mj-lt"/>
              </a:rPr>
              <a:t> SAIF </a:t>
            </a:r>
            <a:r>
              <a:rPr lang="en-US" sz="1300" dirty="0" err="1">
                <a:latin typeface="+mj-lt"/>
              </a:rPr>
              <a:t>tiene</a:t>
            </a:r>
            <a:r>
              <a:rPr lang="en-US" sz="1300" dirty="0">
                <a:latin typeface="+mj-lt"/>
              </a:rPr>
              <a:t> dos </a:t>
            </a:r>
            <a:r>
              <a:rPr lang="en-US" sz="1300" dirty="0" err="1">
                <a:latin typeface="+mj-lt"/>
              </a:rPr>
              <a:t>fichas</a:t>
            </a:r>
            <a:r>
              <a:rPr lang="en-US" sz="1300" dirty="0">
                <a:latin typeface="+mj-lt"/>
              </a:rPr>
              <a:t> de </a:t>
            </a:r>
            <a:r>
              <a:rPr lang="en-US" sz="1300" dirty="0" err="1">
                <a:latin typeface="+mj-lt"/>
              </a:rPr>
              <a:t>datos</a:t>
            </a:r>
            <a:r>
              <a:rPr lang="en-US" sz="1300" dirty="0">
                <a:latin typeface="+mj-lt"/>
              </a:rPr>
              <a:t> para la </a:t>
            </a:r>
            <a:r>
              <a:rPr lang="en-US" sz="1300" dirty="0" err="1">
                <a:latin typeface="+mj-lt"/>
              </a:rPr>
              <a:t>revisión</a:t>
            </a:r>
            <a:r>
              <a:rPr lang="en-US" sz="1300" dirty="0">
                <a:latin typeface="+mj-lt"/>
              </a:rPr>
              <a:t> </a:t>
            </a:r>
            <a:r>
              <a:rPr lang="en-US" sz="1300" dirty="0" err="1">
                <a:latin typeface="+mj-lt"/>
              </a:rPr>
              <a:t>anual</a:t>
            </a:r>
            <a:r>
              <a:rPr lang="en-US" sz="1300" dirty="0">
                <a:latin typeface="+mj-lt"/>
              </a:rPr>
              <a:t> de </a:t>
            </a:r>
            <a:r>
              <a:rPr lang="en-US" sz="1300" dirty="0" err="1">
                <a:latin typeface="+mj-lt"/>
              </a:rPr>
              <a:t>objetos</a:t>
            </a:r>
            <a:r>
              <a:rPr lang="en-US" sz="1300" dirty="0">
                <a:latin typeface="+mj-lt"/>
              </a:rPr>
              <a:t> </a:t>
            </a:r>
            <a:r>
              <a:rPr lang="en-US" sz="1300" dirty="0" err="1">
                <a:latin typeface="+mj-lt"/>
              </a:rPr>
              <a:t>filosos</a:t>
            </a:r>
            <a:r>
              <a:rPr lang="en-US" sz="1300" dirty="0">
                <a:latin typeface="+mj-lt"/>
              </a:rPr>
              <a:t>. </a:t>
            </a:r>
          </a:p>
          <a:p>
            <a:pPr lvl="0">
              <a:buSzPts val="1600"/>
            </a:pPr>
            <a:endParaRPr lang="en-US" sz="1300" dirty="0">
              <a:latin typeface="+mj-lt"/>
            </a:endParaRPr>
          </a:p>
          <a:p>
            <a:pPr lvl="0">
              <a:buSzPts val="1600"/>
            </a:pPr>
            <a:r>
              <a:rPr lang="en-US" sz="1300" dirty="0" err="1">
                <a:latin typeface="+mj-lt"/>
              </a:rPr>
              <a:t>haga</a:t>
            </a:r>
            <a:r>
              <a:rPr lang="en-US" sz="1300" dirty="0">
                <a:latin typeface="+mj-lt"/>
              </a:rPr>
              <a:t> </a:t>
            </a:r>
            <a:r>
              <a:rPr lang="en-US" sz="1300" dirty="0" err="1">
                <a:latin typeface="+mj-lt"/>
              </a:rPr>
              <a:t>clic</a:t>
            </a:r>
            <a:r>
              <a:rPr lang="en-US" sz="1300" dirty="0">
                <a:latin typeface="+mj-lt"/>
              </a:rPr>
              <a:t> </a:t>
            </a:r>
            <a:r>
              <a:rPr lang="en-US" sz="1300" dirty="0" err="1">
                <a:latin typeface="+mj-lt"/>
              </a:rPr>
              <a:t>en</a:t>
            </a:r>
            <a:r>
              <a:rPr lang="en-US" sz="1300" dirty="0">
                <a:latin typeface="+mj-lt"/>
              </a:rPr>
              <a:t> los </a:t>
            </a:r>
            <a:r>
              <a:rPr lang="en-US" sz="1300" dirty="0" err="1">
                <a:latin typeface="+mj-lt"/>
              </a:rPr>
              <a:t>vínculos</a:t>
            </a:r>
            <a:r>
              <a:rPr lang="en-US" sz="1300" dirty="0">
                <a:latin typeface="+mj-lt"/>
              </a:rPr>
              <a:t> a </a:t>
            </a:r>
            <a:r>
              <a:rPr lang="en-US" sz="1300" dirty="0" err="1">
                <a:latin typeface="+mj-lt"/>
              </a:rPr>
              <a:t>continuación</a:t>
            </a:r>
            <a:endParaRPr sz="1300" b="1"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2" name="Rectangle 1">
            <a:hlinkClick r:id="rId4"/>
            <a:extLst>
              <a:ext uri="{FF2B5EF4-FFF2-40B4-BE49-F238E27FC236}">
                <a16:creationId xmlns:a16="http://schemas.microsoft.com/office/drawing/2014/main" id="{1D24F5D0-5603-4785-A967-664E204488B0}"/>
              </a:ext>
            </a:extLst>
          </p:cNvPr>
          <p:cNvSpPr/>
          <p:nvPr/>
        </p:nvSpPr>
        <p:spPr>
          <a:xfrm>
            <a:off x="5892800" y="4302786"/>
            <a:ext cx="2583710" cy="683884"/>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err="1">
                <a:solidFill>
                  <a:schemeClr val="bg1"/>
                </a:solidFill>
              </a:rPr>
              <a:t>Requisitos</a:t>
            </a:r>
            <a:r>
              <a:rPr lang="en-US" b="1" baseline="30000" dirty="0">
                <a:solidFill>
                  <a:schemeClr val="bg1"/>
                </a:solidFill>
              </a:rPr>
              <a:t>(5) </a:t>
            </a:r>
            <a:endParaRPr lang="en-US" b="1" dirty="0">
              <a:solidFill>
                <a:schemeClr val="bg1"/>
              </a:solidFill>
            </a:endParaRPr>
          </a:p>
        </p:txBody>
      </p:sp>
      <p:sp>
        <p:nvSpPr>
          <p:cNvPr id="4" name="Rectangle 3">
            <a:hlinkClick r:id="rId5"/>
            <a:extLst>
              <a:ext uri="{FF2B5EF4-FFF2-40B4-BE49-F238E27FC236}">
                <a16:creationId xmlns:a16="http://schemas.microsoft.com/office/drawing/2014/main" id="{D5C7EC98-9516-4606-BB3A-84FB44FF6678}"/>
              </a:ext>
            </a:extLst>
          </p:cNvPr>
          <p:cNvSpPr/>
          <p:nvPr/>
        </p:nvSpPr>
        <p:spPr>
          <a:xfrm>
            <a:off x="9089656" y="4302786"/>
            <a:ext cx="2583711" cy="683884"/>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err="1">
                <a:solidFill>
                  <a:schemeClr val="bg1"/>
                </a:solidFill>
              </a:rPr>
              <a:t>Descargar</a:t>
            </a:r>
            <a:r>
              <a:rPr lang="en-US" b="1" dirty="0">
                <a:solidFill>
                  <a:schemeClr val="bg1"/>
                </a:solidFill>
              </a:rPr>
              <a:t> </a:t>
            </a:r>
            <a:r>
              <a:rPr lang="en-US" b="1" dirty="0" err="1">
                <a:solidFill>
                  <a:schemeClr val="bg1"/>
                </a:solidFill>
              </a:rPr>
              <a:t>folletos</a:t>
            </a:r>
            <a:r>
              <a:rPr lang="en-US" b="1" baseline="30000" dirty="0">
                <a:solidFill>
                  <a:schemeClr val="bg1"/>
                </a:solidFill>
              </a:rPr>
              <a:t>(6) </a:t>
            </a:r>
            <a:endParaRPr lang="en-US" b="1" dirty="0">
              <a:solidFill>
                <a:schemeClr val="bg1"/>
              </a:solidFill>
            </a:endParaRPr>
          </a:p>
        </p:txBody>
      </p:sp>
      <p:sp>
        <p:nvSpPr>
          <p:cNvPr id="5" name="Rectangle 4">
            <a:hlinkClick r:id="rId6"/>
            <a:extLst>
              <a:ext uri="{FF2B5EF4-FFF2-40B4-BE49-F238E27FC236}">
                <a16:creationId xmlns:a16="http://schemas.microsoft.com/office/drawing/2014/main" id="{4A110C9B-076A-42B8-BF20-7AAA5915356B}"/>
              </a:ext>
            </a:extLst>
          </p:cNvPr>
          <p:cNvSpPr/>
          <p:nvPr/>
        </p:nvSpPr>
        <p:spPr>
          <a:xfrm>
            <a:off x="5892800" y="5193940"/>
            <a:ext cx="2583710" cy="686804"/>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err="1">
                <a:solidFill>
                  <a:schemeClr val="bg1"/>
                </a:solidFill>
              </a:rPr>
              <a:t>Descargaar</a:t>
            </a:r>
            <a:r>
              <a:rPr lang="en-US" b="1" dirty="0">
                <a:solidFill>
                  <a:schemeClr val="bg1"/>
                </a:solidFill>
              </a:rPr>
              <a:t> Poster</a:t>
            </a:r>
            <a:r>
              <a:rPr lang="en-US" b="1" baseline="30000" dirty="0">
                <a:solidFill>
                  <a:schemeClr val="bg1"/>
                </a:solidFill>
              </a:rPr>
              <a:t> (8)</a:t>
            </a:r>
            <a:endParaRPr lang="en-US" b="1" dirty="0">
              <a:solidFill>
                <a:schemeClr val="bg1"/>
              </a:solidFill>
            </a:endParaRPr>
          </a:p>
        </p:txBody>
      </p:sp>
      <p:sp>
        <p:nvSpPr>
          <p:cNvPr id="8" name="Rectangle 7">
            <a:hlinkClick r:id="rId7"/>
            <a:extLst>
              <a:ext uri="{FF2B5EF4-FFF2-40B4-BE49-F238E27FC236}">
                <a16:creationId xmlns:a16="http://schemas.microsoft.com/office/drawing/2014/main" id="{1B596620-498D-4821-869D-F0936636A563}"/>
              </a:ext>
            </a:extLst>
          </p:cNvPr>
          <p:cNvSpPr/>
          <p:nvPr/>
        </p:nvSpPr>
        <p:spPr>
          <a:xfrm>
            <a:off x="9089656" y="5193940"/>
            <a:ext cx="2583710" cy="686804"/>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err="1">
                <a:solidFill>
                  <a:schemeClr val="bg1"/>
                </a:solidFill>
              </a:rPr>
              <a:t>Implementación</a:t>
            </a:r>
            <a:r>
              <a:rPr lang="en-US" b="1" dirty="0">
                <a:solidFill>
                  <a:schemeClr val="bg1"/>
                </a:solidFill>
              </a:rPr>
              <a:t> </a:t>
            </a:r>
            <a:r>
              <a:rPr lang="en-US" b="1" dirty="0" err="1">
                <a:solidFill>
                  <a:schemeClr val="bg1"/>
                </a:solidFill>
              </a:rPr>
              <a:t>en</a:t>
            </a:r>
            <a:r>
              <a:rPr lang="en-US" b="1" dirty="0">
                <a:solidFill>
                  <a:schemeClr val="bg1"/>
                </a:solidFill>
              </a:rPr>
              <a:t> </a:t>
            </a:r>
            <a:r>
              <a:rPr lang="en-US" b="1" dirty="0" err="1">
                <a:solidFill>
                  <a:schemeClr val="bg1"/>
                </a:solidFill>
              </a:rPr>
              <a:t>instalaciones</a:t>
            </a:r>
            <a:r>
              <a:rPr lang="en-US" b="1" dirty="0">
                <a:solidFill>
                  <a:schemeClr val="bg1"/>
                </a:solidFill>
              </a:rPr>
              <a:t> de </a:t>
            </a:r>
            <a:r>
              <a:rPr lang="en-US" b="1" dirty="0" err="1">
                <a:solidFill>
                  <a:schemeClr val="bg1"/>
                </a:solidFill>
              </a:rPr>
              <a:t>atención</a:t>
            </a:r>
            <a:r>
              <a:rPr lang="en-US" b="1" dirty="0">
                <a:solidFill>
                  <a:schemeClr val="bg1"/>
                </a:solidFill>
              </a:rPr>
              <a:t> </a:t>
            </a:r>
            <a:r>
              <a:rPr lang="en-US" b="1" dirty="0" err="1">
                <a:solidFill>
                  <a:schemeClr val="bg1"/>
                </a:solidFill>
              </a:rPr>
              <a:t>médica</a:t>
            </a:r>
            <a:r>
              <a:rPr lang="en-US" b="1" dirty="0">
                <a:solidFill>
                  <a:schemeClr val="bg1"/>
                </a:solidFill>
              </a:rPr>
              <a:t> (NIOSH)</a:t>
            </a:r>
            <a:r>
              <a:rPr lang="en-US" b="1" baseline="30000" dirty="0">
                <a:solidFill>
                  <a:schemeClr val="bg1"/>
                </a:solidFill>
              </a:rPr>
              <a:t> (7)</a:t>
            </a:r>
            <a:endParaRPr lang="en-US" b="1" dirty="0">
              <a:solidFill>
                <a:schemeClr val="bg1"/>
              </a:solidFill>
            </a:endParaRPr>
          </a:p>
        </p:txBody>
      </p:sp>
      <p:pic>
        <p:nvPicPr>
          <p:cNvPr id="9" name="Picture 8">
            <a:extLst>
              <a:ext uri="{FF2B5EF4-FFF2-40B4-BE49-F238E27FC236}">
                <a16:creationId xmlns:a16="http://schemas.microsoft.com/office/drawing/2014/main" id="{BF5C3128-C1FB-4BBF-A663-0A6C46407995}"/>
              </a:ext>
            </a:extLst>
          </p:cNvPr>
          <p:cNvPicPr>
            <a:picLocks noChangeAspect="1"/>
          </p:cNvPicPr>
          <p:nvPr/>
        </p:nvPicPr>
        <p:blipFill>
          <a:blip r:embed="rId8"/>
          <a:stretch>
            <a:fillRect/>
          </a:stretch>
        </p:blipFill>
        <p:spPr>
          <a:xfrm>
            <a:off x="0" y="0"/>
            <a:ext cx="5509569" cy="5918245"/>
          </a:xfrm>
          <a:prstGeom prst="rect">
            <a:avLst/>
          </a:prstGeom>
        </p:spPr>
      </p:pic>
    </p:spTree>
    <p:extLst>
      <p:ext uri="{BB962C8B-B14F-4D97-AF65-F5344CB8AC3E}">
        <p14:creationId xmlns:p14="http://schemas.microsoft.com/office/powerpoint/2010/main" val="3136484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64261" y="386297"/>
            <a:ext cx="6216367" cy="5139828"/>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CONTROLES DE INGENIERÍA/PRÁCTICAS LABORALES ADECUADAS</a:t>
            </a:r>
            <a:endParaRPr lang="en-US" sz="2000" b="0" i="0" u="none" strike="noStrike" cap="none" dirty="0">
              <a:solidFill>
                <a:srgbClr val="000000"/>
              </a:solidFill>
              <a:latin typeface="+mj-lt"/>
              <a:ea typeface="Arial"/>
              <a:cs typeface="Arial"/>
              <a:sym typeface="Arial"/>
            </a:endParaRPr>
          </a:p>
          <a:p>
            <a:pPr lvl="0">
              <a:buSzPts val="1600"/>
            </a:pPr>
            <a:endParaRPr lang="en-US" sz="1600" dirty="0">
              <a:latin typeface="+mj-lt"/>
            </a:endParaRPr>
          </a:p>
          <a:p>
            <a:pPr lvl="0">
              <a:buSzPts val="1600"/>
            </a:pPr>
            <a:r>
              <a:rPr lang="en-US" sz="1600" dirty="0">
                <a:latin typeface="+mj-lt"/>
              </a:rPr>
              <a:t>Las </a:t>
            </a:r>
            <a:r>
              <a:rPr lang="en-US" sz="1600" dirty="0" err="1">
                <a:latin typeface="+mj-lt"/>
              </a:rPr>
              <a:t>muestras</a:t>
            </a:r>
            <a:r>
              <a:rPr lang="en-US" sz="1600" dirty="0">
                <a:latin typeface="+mj-lt"/>
              </a:rPr>
              <a:t> de </a:t>
            </a:r>
            <a:r>
              <a:rPr lang="en-US" sz="1600" dirty="0" err="1">
                <a:latin typeface="+mj-lt"/>
              </a:rPr>
              <a:t>sangre</a:t>
            </a:r>
            <a:r>
              <a:rPr lang="en-US" sz="1600" dirty="0">
                <a:latin typeface="+mj-lt"/>
              </a:rPr>
              <a:t> u OPIM </a:t>
            </a:r>
            <a:r>
              <a:rPr lang="en-US" sz="1600" dirty="0" err="1">
                <a:latin typeface="+mj-lt"/>
              </a:rPr>
              <a:t>deben</a:t>
            </a:r>
            <a:r>
              <a:rPr lang="en-US" sz="1600" dirty="0">
                <a:latin typeface="+mj-lt"/>
              </a:rPr>
              <a:t> </a:t>
            </a:r>
            <a:r>
              <a:rPr lang="en-US" sz="1600" dirty="0" err="1">
                <a:latin typeface="+mj-lt"/>
              </a:rPr>
              <a:t>colocarse</a:t>
            </a:r>
            <a:r>
              <a:rPr lang="en-US" sz="1600" dirty="0">
                <a:latin typeface="+mj-lt"/>
              </a:rPr>
              <a:t> </a:t>
            </a:r>
            <a:r>
              <a:rPr lang="en-US" sz="1600" dirty="0" err="1">
                <a:latin typeface="+mj-lt"/>
              </a:rPr>
              <a:t>en</a:t>
            </a:r>
            <a:r>
              <a:rPr lang="en-US" sz="1600" dirty="0">
                <a:latin typeface="+mj-lt"/>
              </a:rPr>
              <a:t> un </a:t>
            </a:r>
            <a:r>
              <a:rPr lang="en-US" sz="1600" dirty="0" err="1">
                <a:latin typeface="+mj-lt"/>
              </a:rPr>
              <a:t>recipiente</a:t>
            </a:r>
            <a:r>
              <a:rPr lang="en-US" sz="1600" dirty="0">
                <a:latin typeface="+mj-lt"/>
              </a:rPr>
              <a:t> que evite las </a:t>
            </a:r>
            <a:r>
              <a:rPr lang="en-US" sz="1600" dirty="0" err="1">
                <a:latin typeface="+mj-lt"/>
              </a:rPr>
              <a:t>pérdidas</a:t>
            </a:r>
            <a:r>
              <a:rPr lang="en-US" sz="1600" dirty="0">
                <a:latin typeface="+mj-lt"/>
              </a:rPr>
              <a:t> </a:t>
            </a:r>
            <a:r>
              <a:rPr lang="en-US" sz="1600" dirty="0" err="1">
                <a:latin typeface="+mj-lt"/>
              </a:rPr>
              <a:t>durante</a:t>
            </a:r>
            <a:r>
              <a:rPr lang="en-US" sz="1600" dirty="0">
                <a:latin typeface="+mj-lt"/>
              </a:rPr>
              <a:t> la </a:t>
            </a:r>
            <a:r>
              <a:rPr lang="en-US" sz="1600" dirty="0" err="1">
                <a:latin typeface="+mj-lt"/>
              </a:rPr>
              <a:t>recolección</a:t>
            </a:r>
            <a:r>
              <a:rPr lang="en-US" sz="1600" dirty="0">
                <a:latin typeface="+mj-lt"/>
              </a:rPr>
              <a:t>, la </a:t>
            </a:r>
            <a:r>
              <a:rPr lang="en-US" sz="1600" dirty="0" err="1">
                <a:latin typeface="+mj-lt"/>
              </a:rPr>
              <a:t>manipulación</a:t>
            </a:r>
            <a:r>
              <a:rPr lang="en-US" sz="1600" dirty="0">
                <a:latin typeface="+mj-lt"/>
              </a:rPr>
              <a:t>, el </a:t>
            </a:r>
            <a:r>
              <a:rPr lang="en-US" sz="1600" dirty="0" err="1">
                <a:latin typeface="+mj-lt"/>
              </a:rPr>
              <a:t>procesamiento</a:t>
            </a:r>
            <a:r>
              <a:rPr lang="en-US" sz="1600" dirty="0">
                <a:latin typeface="+mj-lt"/>
              </a:rPr>
              <a:t>, el </a:t>
            </a:r>
            <a:r>
              <a:rPr lang="en-US" sz="1600" dirty="0" err="1">
                <a:latin typeface="+mj-lt"/>
              </a:rPr>
              <a:t>almacenamiento</a:t>
            </a:r>
            <a:r>
              <a:rPr lang="en-US" sz="1600" dirty="0">
                <a:latin typeface="+mj-lt"/>
              </a:rPr>
              <a:t>, el </a:t>
            </a:r>
            <a:r>
              <a:rPr lang="en-US" sz="1600" dirty="0" err="1">
                <a:latin typeface="+mj-lt"/>
              </a:rPr>
              <a:t>transporte</a:t>
            </a:r>
            <a:r>
              <a:rPr lang="en-US" sz="1600" dirty="0">
                <a:latin typeface="+mj-lt"/>
              </a:rPr>
              <a:t> o el </a:t>
            </a:r>
            <a:r>
              <a:rPr lang="en-US" sz="1600" dirty="0" err="1">
                <a:latin typeface="+mj-lt"/>
              </a:rPr>
              <a:t>envío</a:t>
            </a:r>
            <a:r>
              <a:rPr lang="en-US" sz="1600" dirty="0">
                <a:latin typeface="+mj-lt"/>
              </a:rPr>
              <a:t>. Este </a:t>
            </a:r>
            <a:r>
              <a:rPr lang="en-US" sz="1600" dirty="0" err="1">
                <a:latin typeface="+mj-lt"/>
              </a:rPr>
              <a:t>tema</a:t>
            </a:r>
            <a:r>
              <a:rPr lang="en-US" sz="1600" dirty="0">
                <a:latin typeface="+mj-lt"/>
              </a:rPr>
              <a:t> </a:t>
            </a:r>
            <a:r>
              <a:rPr lang="en-US" sz="1600" dirty="0" err="1">
                <a:latin typeface="+mj-lt"/>
              </a:rPr>
              <a:t>contiene</a:t>
            </a:r>
            <a:r>
              <a:rPr lang="en-US" sz="1600" dirty="0">
                <a:latin typeface="+mj-lt"/>
              </a:rPr>
              <a:t> 3 puntos que </a:t>
            </a:r>
            <a:r>
              <a:rPr lang="en-US" sz="1600" dirty="0" err="1">
                <a:latin typeface="+mj-lt"/>
              </a:rPr>
              <a:t>deben</a:t>
            </a:r>
            <a:r>
              <a:rPr lang="en-US" sz="1600" dirty="0">
                <a:latin typeface="+mj-lt"/>
              </a:rPr>
              <a:t> </a:t>
            </a:r>
            <a:r>
              <a:rPr lang="en-US" sz="1600" dirty="0" err="1">
                <a:latin typeface="+mj-lt"/>
              </a:rPr>
              <a:t>abordarse</a:t>
            </a:r>
            <a:r>
              <a:rPr lang="en-US" sz="1600" dirty="0">
                <a:latin typeface="+mj-lt"/>
              </a:rPr>
              <a:t>:</a:t>
            </a:r>
          </a:p>
          <a:p>
            <a:pPr lvl="0">
              <a:buSzPts val="1600"/>
            </a:pPr>
            <a:endParaRPr lang="en-US" sz="1600" dirty="0">
              <a:latin typeface="+mj-lt"/>
            </a:endParaRPr>
          </a:p>
          <a:p>
            <a:pPr marL="342900" indent="-342900">
              <a:buSzPts val="1600"/>
              <a:buFont typeface="+mj-lt"/>
              <a:buAutoNum type="arabicPeriod"/>
            </a:pPr>
            <a:r>
              <a:rPr lang="en-US" sz="1600" dirty="0">
                <a:latin typeface="+mj-lt"/>
              </a:rPr>
              <a:t>El </a:t>
            </a:r>
            <a:r>
              <a:rPr lang="en-US" sz="1600" dirty="0" err="1">
                <a:latin typeface="+mj-lt"/>
              </a:rPr>
              <a:t>recipiente</a:t>
            </a:r>
            <a:r>
              <a:rPr lang="en-US" sz="1600" dirty="0">
                <a:latin typeface="+mj-lt"/>
              </a:rPr>
              <a:t> debe </a:t>
            </a:r>
            <a:r>
              <a:rPr lang="en-US" sz="1600" dirty="0" err="1">
                <a:latin typeface="+mj-lt"/>
              </a:rPr>
              <a:t>estar</a:t>
            </a:r>
            <a:r>
              <a:rPr lang="en-US" sz="1600" dirty="0">
                <a:latin typeface="+mj-lt"/>
              </a:rPr>
              <a:t> </a:t>
            </a:r>
            <a:r>
              <a:rPr lang="en-US" sz="1600" dirty="0" err="1">
                <a:latin typeface="+mj-lt"/>
              </a:rPr>
              <a:t>etiquetado</a:t>
            </a:r>
            <a:r>
              <a:rPr lang="en-US" sz="1600" dirty="0">
                <a:latin typeface="+mj-lt"/>
              </a:rPr>
              <a:t> o </a:t>
            </a:r>
            <a:r>
              <a:rPr lang="en-US" sz="1600" dirty="0" err="1">
                <a:latin typeface="+mj-lt"/>
              </a:rPr>
              <a:t>tener</a:t>
            </a:r>
            <a:r>
              <a:rPr lang="en-US" sz="1600" dirty="0">
                <a:latin typeface="+mj-lt"/>
              </a:rPr>
              <a:t> una </a:t>
            </a:r>
            <a:r>
              <a:rPr lang="en-US" sz="1600" dirty="0" err="1">
                <a:latin typeface="+mj-lt"/>
              </a:rPr>
              <a:t>codificación</a:t>
            </a:r>
            <a:r>
              <a:rPr lang="en-US" sz="1600" dirty="0">
                <a:latin typeface="+mj-lt"/>
              </a:rPr>
              <a:t> por color </a:t>
            </a:r>
            <a:r>
              <a:rPr lang="en-US" sz="1600" dirty="0" err="1">
                <a:latin typeface="+mj-lt"/>
              </a:rPr>
              <a:t>en</a:t>
            </a:r>
            <a:r>
              <a:rPr lang="en-US" sz="1600" dirty="0">
                <a:latin typeface="+mj-lt"/>
              </a:rPr>
              <a:t> </a:t>
            </a:r>
            <a:r>
              <a:rPr lang="en-US" sz="1600" dirty="0" err="1">
                <a:latin typeface="+mj-lt"/>
              </a:rPr>
              <a:t>conformidad</a:t>
            </a:r>
            <a:r>
              <a:rPr lang="en-US" sz="1600" dirty="0">
                <a:latin typeface="+mj-lt"/>
              </a:rPr>
              <a:t> con el </a:t>
            </a:r>
            <a:r>
              <a:rPr lang="en-US" sz="1600" dirty="0">
                <a:latin typeface="+mj-lt"/>
                <a:hlinkClick r:id="rId3"/>
              </a:rPr>
              <a:t>párrafo (g)(1)(</a:t>
            </a:r>
            <a:r>
              <a:rPr lang="en-US" sz="1600" dirty="0" err="1">
                <a:latin typeface="+mj-lt"/>
                <a:hlinkClick r:id="rId3"/>
              </a:rPr>
              <a:t>i</a:t>
            </a:r>
            <a:r>
              <a:rPr lang="en-US" sz="1600" dirty="0">
                <a:latin typeface="+mj-lt"/>
                <a:hlinkClick r:id="rId3"/>
              </a:rPr>
              <a:t>)</a:t>
            </a:r>
            <a:r>
              <a:rPr lang="en-US" sz="1600" baseline="30000" dirty="0">
                <a:hlinkClick r:id="rId3"/>
              </a:rPr>
              <a:t> </a:t>
            </a:r>
            <a:r>
              <a:rPr lang="en-US" sz="1600" baseline="30000" dirty="0"/>
              <a:t>(9)</a:t>
            </a:r>
            <a:r>
              <a:rPr lang="en-US" sz="1600" dirty="0">
                <a:latin typeface="+mj-lt"/>
              </a:rPr>
              <a:t> y debe </a:t>
            </a:r>
            <a:r>
              <a:rPr lang="en-US" sz="1600" dirty="0" err="1">
                <a:latin typeface="+mj-lt"/>
              </a:rPr>
              <a:t>cerrarse</a:t>
            </a:r>
            <a:r>
              <a:rPr lang="en-US" sz="1600" dirty="0">
                <a:latin typeface="+mj-lt"/>
              </a:rPr>
              <a:t> antes de </a:t>
            </a:r>
            <a:r>
              <a:rPr lang="en-US" sz="1600" dirty="0" err="1">
                <a:latin typeface="+mj-lt"/>
              </a:rPr>
              <a:t>su</a:t>
            </a:r>
            <a:r>
              <a:rPr lang="en-US" sz="1600" dirty="0">
                <a:latin typeface="+mj-lt"/>
              </a:rPr>
              <a:t> </a:t>
            </a:r>
            <a:r>
              <a:rPr lang="en-US" sz="1600" dirty="0" err="1">
                <a:latin typeface="+mj-lt"/>
              </a:rPr>
              <a:t>almacenamiento</a:t>
            </a:r>
            <a:r>
              <a:rPr lang="en-US" sz="1600" dirty="0">
                <a:latin typeface="+mj-lt"/>
              </a:rPr>
              <a:t>, </a:t>
            </a:r>
            <a:r>
              <a:rPr lang="en-US" sz="1600" dirty="0" err="1">
                <a:latin typeface="+mj-lt"/>
              </a:rPr>
              <a:t>transporte</a:t>
            </a:r>
            <a:r>
              <a:rPr lang="en-US" sz="1600" dirty="0">
                <a:latin typeface="+mj-lt"/>
              </a:rPr>
              <a:t> o </a:t>
            </a:r>
            <a:r>
              <a:rPr lang="en-US" sz="1600" dirty="0" err="1">
                <a:latin typeface="+mj-lt"/>
              </a:rPr>
              <a:t>envío</a:t>
            </a:r>
            <a:r>
              <a:rPr lang="en-US" sz="1600" dirty="0">
                <a:latin typeface="+mj-lt"/>
              </a:rPr>
              <a:t>;</a:t>
            </a:r>
          </a:p>
          <a:p>
            <a:pPr marL="342900" lvl="0" indent="-342900">
              <a:buSzPts val="1600"/>
              <a:buFont typeface="+mj-lt"/>
              <a:buAutoNum type="arabicPeriod"/>
            </a:pPr>
            <a:r>
              <a:rPr lang="en-US" sz="1600" dirty="0">
                <a:latin typeface="+mj-lt"/>
              </a:rPr>
              <a:t>Si el </a:t>
            </a:r>
            <a:r>
              <a:rPr lang="en-US" sz="1600" dirty="0" err="1">
                <a:latin typeface="+mj-lt"/>
              </a:rPr>
              <a:t>recipiente</a:t>
            </a:r>
            <a:r>
              <a:rPr lang="en-US" sz="1600" dirty="0">
                <a:latin typeface="+mj-lt"/>
              </a:rPr>
              <a:t> principal </a:t>
            </a:r>
            <a:r>
              <a:rPr lang="en-US" sz="1600" dirty="0" err="1">
                <a:latin typeface="+mj-lt"/>
              </a:rPr>
              <a:t>está</a:t>
            </a:r>
            <a:r>
              <a:rPr lang="en-US" sz="1600" dirty="0">
                <a:latin typeface="+mj-lt"/>
              </a:rPr>
              <a:t> </a:t>
            </a:r>
            <a:r>
              <a:rPr lang="en-US" sz="1600" dirty="0" err="1">
                <a:latin typeface="+mj-lt"/>
              </a:rPr>
              <a:t>contaminado</a:t>
            </a:r>
            <a:r>
              <a:rPr lang="en-US" sz="1600" dirty="0">
                <a:latin typeface="+mj-lt"/>
              </a:rPr>
              <a:t> por una </a:t>
            </a:r>
            <a:r>
              <a:rPr lang="en-US" sz="1600" dirty="0" err="1">
                <a:latin typeface="+mj-lt"/>
              </a:rPr>
              <a:t>fuente</a:t>
            </a:r>
            <a:r>
              <a:rPr lang="en-US" sz="1600" dirty="0">
                <a:latin typeface="+mj-lt"/>
              </a:rPr>
              <a:t> externa, el </a:t>
            </a:r>
            <a:r>
              <a:rPr lang="en-US" sz="1600" dirty="0" err="1">
                <a:latin typeface="+mj-lt"/>
              </a:rPr>
              <a:t>recipiente</a:t>
            </a:r>
            <a:r>
              <a:rPr lang="en-US" sz="1600" dirty="0">
                <a:latin typeface="+mj-lt"/>
              </a:rPr>
              <a:t> principal debe </a:t>
            </a:r>
            <a:r>
              <a:rPr lang="en-US" sz="1600" dirty="0" err="1">
                <a:latin typeface="+mj-lt"/>
              </a:rPr>
              <a:t>colocarse</a:t>
            </a:r>
            <a:r>
              <a:rPr lang="en-US" sz="1600" dirty="0">
                <a:latin typeface="+mj-lt"/>
              </a:rPr>
              <a:t> dentro de un </a:t>
            </a:r>
            <a:r>
              <a:rPr lang="en-US" sz="1600" dirty="0" err="1">
                <a:latin typeface="+mj-lt"/>
              </a:rPr>
              <a:t>recipiente</a:t>
            </a:r>
            <a:r>
              <a:rPr lang="en-US" sz="1600" dirty="0">
                <a:latin typeface="+mj-lt"/>
              </a:rPr>
              <a:t> </a:t>
            </a:r>
            <a:r>
              <a:rPr lang="en-US" sz="1600" dirty="0" err="1">
                <a:latin typeface="+mj-lt"/>
              </a:rPr>
              <a:t>secundario</a:t>
            </a:r>
            <a:r>
              <a:rPr lang="en-US" sz="1600" dirty="0">
                <a:latin typeface="+mj-lt"/>
              </a:rPr>
              <a:t>. </a:t>
            </a:r>
            <a:r>
              <a:rPr lang="en-US" sz="1600" dirty="0" err="1">
                <a:latin typeface="+mj-lt"/>
              </a:rPr>
              <a:t>Esto</a:t>
            </a:r>
            <a:r>
              <a:rPr lang="en-US" sz="1600" dirty="0">
                <a:latin typeface="+mj-lt"/>
              </a:rPr>
              <a:t> se </a:t>
            </a:r>
            <a:r>
              <a:rPr lang="en-US" sz="1600" dirty="0" err="1">
                <a:latin typeface="+mj-lt"/>
              </a:rPr>
              <a:t>hace</a:t>
            </a:r>
            <a:r>
              <a:rPr lang="en-US" sz="1600" dirty="0">
                <a:latin typeface="+mj-lt"/>
              </a:rPr>
              <a:t> para </a:t>
            </a:r>
            <a:r>
              <a:rPr lang="en-US" sz="1600" dirty="0" err="1">
                <a:latin typeface="+mj-lt"/>
              </a:rPr>
              <a:t>evitar</a:t>
            </a:r>
            <a:r>
              <a:rPr lang="en-US" sz="1600" dirty="0">
                <a:latin typeface="+mj-lt"/>
              </a:rPr>
              <a:t> las </a:t>
            </a:r>
            <a:r>
              <a:rPr lang="en-US" sz="1600" dirty="0" err="1">
                <a:latin typeface="+mj-lt"/>
              </a:rPr>
              <a:t>pérdidas</a:t>
            </a:r>
            <a:r>
              <a:rPr lang="en-US" sz="1600" dirty="0">
                <a:latin typeface="+mj-lt"/>
              </a:rPr>
              <a:t> </a:t>
            </a:r>
            <a:r>
              <a:rPr lang="en-US" sz="1600" dirty="0" err="1">
                <a:latin typeface="+mj-lt"/>
              </a:rPr>
              <a:t>durante</a:t>
            </a:r>
            <a:r>
              <a:rPr lang="en-US" sz="1600" dirty="0">
                <a:latin typeface="+mj-lt"/>
              </a:rPr>
              <a:t> la </a:t>
            </a:r>
            <a:r>
              <a:rPr lang="en-US" sz="1600" dirty="0" err="1">
                <a:latin typeface="+mj-lt"/>
              </a:rPr>
              <a:t>manipulación</a:t>
            </a:r>
            <a:r>
              <a:rPr lang="en-US" sz="1600" dirty="0">
                <a:latin typeface="+mj-lt"/>
              </a:rPr>
              <a:t>, el </a:t>
            </a:r>
            <a:r>
              <a:rPr lang="en-US" sz="1600" dirty="0" err="1">
                <a:latin typeface="+mj-lt"/>
              </a:rPr>
              <a:t>procesamiento</a:t>
            </a:r>
            <a:r>
              <a:rPr lang="en-US" sz="1600" dirty="0">
                <a:latin typeface="+mj-lt"/>
              </a:rPr>
              <a:t>, el </a:t>
            </a:r>
            <a:r>
              <a:rPr lang="en-US" sz="1600" dirty="0" err="1">
                <a:latin typeface="+mj-lt"/>
              </a:rPr>
              <a:t>almacenamiento</a:t>
            </a:r>
            <a:r>
              <a:rPr lang="en-US" sz="1600" dirty="0">
                <a:latin typeface="+mj-lt"/>
              </a:rPr>
              <a:t>, el </a:t>
            </a:r>
            <a:r>
              <a:rPr lang="en-US" sz="1600" dirty="0" err="1">
                <a:latin typeface="+mj-lt"/>
              </a:rPr>
              <a:t>transporte</a:t>
            </a:r>
            <a:r>
              <a:rPr lang="en-US" sz="1600" dirty="0">
                <a:latin typeface="+mj-lt"/>
              </a:rPr>
              <a:t> o el </a:t>
            </a:r>
            <a:r>
              <a:rPr lang="en-US" sz="1600" dirty="0" err="1">
                <a:latin typeface="+mj-lt"/>
              </a:rPr>
              <a:t>envío</a:t>
            </a:r>
            <a:r>
              <a:rPr lang="en-US" sz="1600" dirty="0">
                <a:latin typeface="+mj-lt"/>
              </a:rPr>
              <a:t>, y se lo </a:t>
            </a:r>
            <a:r>
              <a:rPr lang="en-US" sz="1600" dirty="0" err="1">
                <a:latin typeface="+mj-lt"/>
              </a:rPr>
              <a:t>etiqueta</a:t>
            </a:r>
            <a:r>
              <a:rPr lang="en-US" sz="1600" dirty="0">
                <a:latin typeface="+mj-lt"/>
              </a:rPr>
              <a:t> o se lo </a:t>
            </a:r>
            <a:r>
              <a:rPr lang="en-US" sz="1600" dirty="0" err="1">
                <a:latin typeface="+mj-lt"/>
              </a:rPr>
              <a:t>codifica</a:t>
            </a:r>
            <a:r>
              <a:rPr lang="en-US" sz="1600" dirty="0">
                <a:latin typeface="+mj-lt"/>
              </a:rPr>
              <a:t> por color </a:t>
            </a:r>
            <a:r>
              <a:rPr lang="en-US" sz="1600" dirty="0" err="1">
                <a:latin typeface="+mj-lt"/>
              </a:rPr>
              <a:t>según</a:t>
            </a:r>
            <a:r>
              <a:rPr lang="en-US" sz="1600" dirty="0">
                <a:latin typeface="+mj-lt"/>
              </a:rPr>
              <a:t> </a:t>
            </a:r>
            <a:r>
              <a:rPr lang="en-US" sz="1600" dirty="0" err="1">
                <a:latin typeface="+mj-lt"/>
              </a:rPr>
              <a:t>corresponda</a:t>
            </a:r>
            <a:r>
              <a:rPr lang="en-US" sz="1600" dirty="0">
                <a:latin typeface="+mj-lt"/>
              </a:rPr>
              <a:t>; y</a:t>
            </a:r>
          </a:p>
          <a:p>
            <a:pPr marL="342900" lvl="0" indent="-342900">
              <a:buSzPts val="1600"/>
              <a:buFont typeface="+mj-lt"/>
              <a:buAutoNum type="arabicPeriod"/>
            </a:pPr>
            <a:r>
              <a:rPr lang="en-US" sz="1600" dirty="0">
                <a:latin typeface="+mj-lt"/>
              </a:rPr>
              <a:t>Si la </a:t>
            </a:r>
            <a:r>
              <a:rPr lang="en-US" sz="1600" dirty="0" err="1">
                <a:latin typeface="+mj-lt"/>
              </a:rPr>
              <a:t>muestra</a:t>
            </a:r>
            <a:r>
              <a:rPr lang="en-US" sz="1600" dirty="0">
                <a:latin typeface="+mj-lt"/>
              </a:rPr>
              <a:t> </a:t>
            </a:r>
            <a:r>
              <a:rPr lang="en-US" sz="1600" dirty="0" err="1">
                <a:latin typeface="+mj-lt"/>
              </a:rPr>
              <a:t>podría</a:t>
            </a:r>
            <a:r>
              <a:rPr lang="en-US" sz="1600" dirty="0">
                <a:latin typeface="+mj-lt"/>
              </a:rPr>
              <a:t> </a:t>
            </a:r>
            <a:r>
              <a:rPr lang="en-US" sz="1600" dirty="0" err="1">
                <a:latin typeface="+mj-lt"/>
              </a:rPr>
              <a:t>perforar</a:t>
            </a:r>
            <a:r>
              <a:rPr lang="en-US" sz="1600" dirty="0">
                <a:latin typeface="+mj-lt"/>
              </a:rPr>
              <a:t> el </a:t>
            </a:r>
            <a:r>
              <a:rPr lang="en-US" sz="1600" dirty="0" err="1">
                <a:latin typeface="+mj-lt"/>
              </a:rPr>
              <a:t>recipiente</a:t>
            </a:r>
            <a:r>
              <a:rPr lang="en-US" sz="1600" dirty="0">
                <a:latin typeface="+mj-lt"/>
              </a:rPr>
              <a:t> principal, </a:t>
            </a:r>
            <a:r>
              <a:rPr lang="en-US" sz="1600" dirty="0" err="1">
                <a:latin typeface="+mj-lt"/>
              </a:rPr>
              <a:t>colóquela</a:t>
            </a:r>
            <a:r>
              <a:rPr lang="en-US" sz="1600" dirty="0">
                <a:latin typeface="+mj-lt"/>
              </a:rPr>
              <a:t> </a:t>
            </a:r>
            <a:r>
              <a:rPr lang="en-US" sz="1600" dirty="0" err="1">
                <a:latin typeface="+mj-lt"/>
              </a:rPr>
              <a:t>en</a:t>
            </a:r>
            <a:r>
              <a:rPr lang="en-US" sz="1600" dirty="0">
                <a:latin typeface="+mj-lt"/>
              </a:rPr>
              <a:t> un </a:t>
            </a:r>
            <a:r>
              <a:rPr lang="en-US" sz="1600" dirty="0" err="1">
                <a:latin typeface="+mj-lt"/>
              </a:rPr>
              <a:t>recipiente</a:t>
            </a:r>
            <a:r>
              <a:rPr lang="en-US" sz="1600" dirty="0">
                <a:latin typeface="+mj-lt"/>
              </a:rPr>
              <a:t> </a:t>
            </a:r>
            <a:r>
              <a:rPr lang="en-US" sz="1600" dirty="0" err="1">
                <a:latin typeface="+mj-lt"/>
              </a:rPr>
              <a:t>secundario</a:t>
            </a:r>
            <a:r>
              <a:rPr lang="en-US" sz="1600" dirty="0">
                <a:latin typeface="+mj-lt"/>
              </a:rPr>
              <a:t> </a:t>
            </a:r>
            <a:r>
              <a:rPr lang="en-US" sz="1600" dirty="0" err="1">
                <a:latin typeface="+mj-lt"/>
              </a:rPr>
              <a:t>resistente</a:t>
            </a:r>
            <a:r>
              <a:rPr lang="en-US" sz="1600" dirty="0">
                <a:latin typeface="+mj-lt"/>
              </a:rPr>
              <a:t> a </a:t>
            </a:r>
            <a:r>
              <a:rPr lang="en-US" sz="1600" dirty="0" err="1">
                <a:latin typeface="+mj-lt"/>
              </a:rPr>
              <a:t>perforaciones</a:t>
            </a:r>
            <a:r>
              <a:rPr lang="en-US" sz="1600" dirty="0">
                <a:latin typeface="+mj-lt"/>
              </a:rPr>
              <a:t>, </a:t>
            </a:r>
            <a:r>
              <a:rPr lang="en-US" sz="1600" dirty="0" err="1">
                <a:latin typeface="+mj-lt"/>
              </a:rPr>
              <a:t>como</a:t>
            </a:r>
            <a:r>
              <a:rPr lang="en-US" sz="1600" dirty="0">
                <a:latin typeface="+mj-lt"/>
              </a:rPr>
              <a:t> se </a:t>
            </a:r>
            <a:r>
              <a:rPr lang="en-US" sz="1600" dirty="0" err="1">
                <a:latin typeface="+mj-lt"/>
              </a:rPr>
              <a:t>mencionó</a:t>
            </a:r>
            <a:r>
              <a:rPr lang="en-US" sz="1600" dirty="0">
                <a:latin typeface="+mj-lt"/>
              </a:rPr>
              <a:t> con </a:t>
            </a:r>
            <a:r>
              <a:rPr lang="en-US" sz="1600" dirty="0" err="1">
                <a:latin typeface="+mj-lt"/>
              </a:rPr>
              <a:t>anterioridad</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BC4E888D-C64B-469A-B2E7-46B77EF2F2EC}"/>
              </a:ext>
            </a:extLst>
          </p:cNvPr>
          <p:cNvPicPr>
            <a:picLocks noChangeAspect="1"/>
          </p:cNvPicPr>
          <p:nvPr/>
        </p:nvPicPr>
        <p:blipFill>
          <a:blip r:embed="rId5"/>
          <a:srcRect/>
          <a:stretch/>
        </p:blipFill>
        <p:spPr>
          <a:xfrm>
            <a:off x="0" y="0"/>
            <a:ext cx="5509568" cy="5918245"/>
          </a:xfrm>
          <a:prstGeom prst="rect">
            <a:avLst/>
          </a:prstGeom>
        </p:spPr>
      </p:pic>
    </p:spTree>
    <p:extLst>
      <p:ext uri="{BB962C8B-B14F-4D97-AF65-F5344CB8AC3E}">
        <p14:creationId xmlns:p14="http://schemas.microsoft.com/office/powerpoint/2010/main" val="2601159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78500" y="332509"/>
            <a:ext cx="6210300" cy="5339883"/>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CONTROLES DE INGENIERÍA/PRÁCTICAS LABORALES ADECUADAS</a:t>
            </a:r>
            <a:endParaRPr sz="2000" b="0" i="0" u="none" strike="noStrike" cap="none" dirty="0">
              <a:solidFill>
                <a:schemeClr val="dk1"/>
              </a:solidFill>
              <a:latin typeface="+mj-lt"/>
              <a:ea typeface="Calibri"/>
              <a:cs typeface="Calibri"/>
              <a:sym typeface="Calibri"/>
            </a:endParaRPr>
          </a:p>
          <a:p>
            <a:pPr lvl="0">
              <a:buSzPts val="1600"/>
            </a:pPr>
            <a:endParaRPr lang="en-US" sz="1600" dirty="0">
              <a:latin typeface="+mj-lt"/>
            </a:endParaRPr>
          </a:p>
          <a:p>
            <a:pPr lvl="0">
              <a:buSzPts val="1600"/>
            </a:pPr>
            <a:r>
              <a:rPr lang="en-US" sz="1500" dirty="0">
                <a:latin typeface="+mj-lt"/>
              </a:rPr>
              <a:t>Se </a:t>
            </a:r>
            <a:r>
              <a:rPr lang="en-US" sz="1500" dirty="0" err="1">
                <a:latin typeface="+mj-lt"/>
              </a:rPr>
              <a:t>exige</a:t>
            </a:r>
            <a:r>
              <a:rPr lang="en-US" sz="1500" dirty="0">
                <a:latin typeface="+mj-lt"/>
              </a:rPr>
              <a:t> que los </a:t>
            </a:r>
            <a:r>
              <a:rPr lang="en-US" sz="1500" dirty="0" err="1">
                <a:latin typeface="+mj-lt"/>
              </a:rPr>
              <a:t>empleadores</a:t>
            </a:r>
            <a:r>
              <a:rPr lang="en-US" sz="1500" dirty="0">
                <a:latin typeface="+mj-lt"/>
              </a:rPr>
              <a:t> </a:t>
            </a:r>
            <a:r>
              <a:rPr lang="en-US" sz="1500" dirty="0" err="1">
                <a:latin typeface="+mj-lt"/>
              </a:rPr>
              <a:t>suministren</a:t>
            </a:r>
            <a:r>
              <a:rPr lang="en-US" sz="1500" dirty="0">
                <a:latin typeface="+mj-lt"/>
              </a:rPr>
              <a:t> </a:t>
            </a:r>
            <a:r>
              <a:rPr lang="en-US" sz="1500" dirty="0" err="1">
                <a:latin typeface="+mj-lt"/>
              </a:rPr>
              <a:t>instalaciones</a:t>
            </a:r>
            <a:r>
              <a:rPr lang="en-US" sz="1500" dirty="0">
                <a:latin typeface="+mj-lt"/>
              </a:rPr>
              <a:t> para </a:t>
            </a:r>
            <a:r>
              <a:rPr lang="en-US" sz="1500" dirty="0" err="1">
                <a:latin typeface="+mj-lt"/>
              </a:rPr>
              <a:t>lavarse</a:t>
            </a:r>
            <a:r>
              <a:rPr lang="en-US" sz="1500" dirty="0">
                <a:latin typeface="+mj-lt"/>
              </a:rPr>
              <a:t> las manos a las que los </a:t>
            </a:r>
            <a:r>
              <a:rPr lang="en-US" sz="1500" dirty="0" err="1">
                <a:latin typeface="+mj-lt"/>
              </a:rPr>
              <a:t>empleados</a:t>
            </a:r>
            <a:r>
              <a:rPr lang="en-US" sz="1500" dirty="0">
                <a:latin typeface="+mj-lt"/>
              </a:rPr>
              <a:t> </a:t>
            </a:r>
            <a:r>
              <a:rPr lang="en-US" sz="1500" dirty="0" err="1">
                <a:latin typeface="+mj-lt"/>
              </a:rPr>
              <a:t>puedan</a:t>
            </a:r>
            <a:r>
              <a:rPr lang="en-US" sz="1500" dirty="0">
                <a:latin typeface="+mj-lt"/>
              </a:rPr>
              <a:t> acceder con </a:t>
            </a:r>
            <a:r>
              <a:rPr lang="en-US" sz="1500" dirty="0" err="1">
                <a:latin typeface="+mj-lt"/>
              </a:rPr>
              <a:t>facilidad</a:t>
            </a:r>
            <a:r>
              <a:rPr lang="en-US" sz="1500" dirty="0">
                <a:latin typeface="+mj-lt"/>
              </a:rPr>
              <a:t>. Si </a:t>
            </a:r>
            <a:r>
              <a:rPr lang="en-US" sz="1500" dirty="0" err="1">
                <a:latin typeface="+mj-lt"/>
              </a:rPr>
              <a:t>esto</a:t>
            </a:r>
            <a:r>
              <a:rPr lang="en-US" sz="1500" dirty="0">
                <a:latin typeface="+mj-lt"/>
              </a:rPr>
              <a:t> no </a:t>
            </a:r>
            <a:r>
              <a:rPr lang="en-US" sz="1500" dirty="0" err="1">
                <a:latin typeface="+mj-lt"/>
              </a:rPr>
              <a:t>resulta</a:t>
            </a:r>
            <a:r>
              <a:rPr lang="en-US" sz="1500" dirty="0">
                <a:latin typeface="+mj-lt"/>
              </a:rPr>
              <a:t> </a:t>
            </a:r>
            <a:r>
              <a:rPr lang="en-US" sz="1500" dirty="0" err="1">
                <a:latin typeface="+mj-lt"/>
              </a:rPr>
              <a:t>factible</a:t>
            </a:r>
            <a:r>
              <a:rPr lang="en-US" sz="1500" dirty="0">
                <a:latin typeface="+mj-lt"/>
              </a:rPr>
              <a:t>, </a:t>
            </a:r>
            <a:r>
              <a:rPr lang="en-US" sz="1500" dirty="0" err="1">
                <a:latin typeface="+mj-lt"/>
              </a:rPr>
              <a:t>deberá</a:t>
            </a:r>
            <a:r>
              <a:rPr lang="en-US" sz="1500" dirty="0">
                <a:latin typeface="+mj-lt"/>
              </a:rPr>
              <a:t> </a:t>
            </a:r>
            <a:r>
              <a:rPr lang="en-US" sz="1500" dirty="0" err="1">
                <a:latin typeface="+mj-lt"/>
              </a:rPr>
              <a:t>proporcionar</a:t>
            </a:r>
            <a:r>
              <a:rPr lang="en-US" sz="1500" dirty="0">
                <a:latin typeface="+mj-lt"/>
              </a:rPr>
              <a:t> un </a:t>
            </a:r>
            <a:r>
              <a:rPr lang="en-US" sz="1500" dirty="0" err="1">
                <a:latin typeface="+mj-lt"/>
              </a:rPr>
              <a:t>limpiador</a:t>
            </a:r>
            <a:r>
              <a:rPr lang="en-US" sz="1500" dirty="0">
                <a:latin typeface="+mj-lt"/>
              </a:rPr>
              <a:t> de manos </a:t>
            </a:r>
            <a:r>
              <a:rPr lang="en-US" sz="1500" dirty="0" err="1">
                <a:latin typeface="+mj-lt"/>
              </a:rPr>
              <a:t>antiséptico</a:t>
            </a:r>
            <a:r>
              <a:rPr lang="en-US" sz="1500" dirty="0">
                <a:latin typeface="+mj-lt"/>
              </a:rPr>
              <a:t> </a:t>
            </a:r>
            <a:r>
              <a:rPr lang="en-US" sz="1500" dirty="0" err="1">
                <a:latin typeface="+mj-lt"/>
              </a:rPr>
              <a:t>adecuado</a:t>
            </a:r>
            <a:r>
              <a:rPr lang="en-US" sz="1500" dirty="0">
                <a:latin typeface="+mj-lt"/>
              </a:rPr>
              <a:t> </a:t>
            </a:r>
            <a:r>
              <a:rPr lang="en-US" sz="1500" dirty="0" err="1">
                <a:latin typeface="+mj-lt"/>
              </a:rPr>
              <a:t>en</a:t>
            </a:r>
            <a:r>
              <a:rPr lang="en-US" sz="1500" dirty="0">
                <a:latin typeface="+mj-lt"/>
              </a:rPr>
              <a:t> conjunto con </a:t>
            </a:r>
            <a:r>
              <a:rPr lang="en-US" sz="1500" dirty="0" err="1">
                <a:latin typeface="+mj-lt"/>
              </a:rPr>
              <a:t>paños</a:t>
            </a:r>
            <a:r>
              <a:rPr lang="en-US" sz="1500" dirty="0">
                <a:latin typeface="+mj-lt"/>
              </a:rPr>
              <a:t> o </a:t>
            </a:r>
            <a:r>
              <a:rPr lang="en-US" sz="1500" dirty="0" err="1">
                <a:latin typeface="+mj-lt"/>
              </a:rPr>
              <a:t>toallas</a:t>
            </a:r>
            <a:r>
              <a:rPr lang="en-US" sz="1500" dirty="0">
                <a:latin typeface="+mj-lt"/>
              </a:rPr>
              <a:t> de </a:t>
            </a:r>
            <a:r>
              <a:rPr lang="en-US" sz="1500" dirty="0" err="1">
                <a:latin typeface="+mj-lt"/>
              </a:rPr>
              <a:t>papel</a:t>
            </a:r>
            <a:r>
              <a:rPr lang="en-US" sz="1500" dirty="0">
                <a:latin typeface="+mj-lt"/>
              </a:rPr>
              <a:t> </a:t>
            </a:r>
            <a:r>
              <a:rPr lang="en-US" sz="1500" dirty="0" err="1">
                <a:latin typeface="+mj-lt"/>
              </a:rPr>
              <a:t>limpios</a:t>
            </a:r>
            <a:r>
              <a:rPr lang="en-US" sz="1500" dirty="0">
                <a:latin typeface="+mj-lt"/>
              </a:rPr>
              <a:t> o bien, </a:t>
            </a:r>
            <a:r>
              <a:rPr lang="en-US" sz="1500" dirty="0" err="1">
                <a:latin typeface="+mj-lt"/>
              </a:rPr>
              <a:t>toallitas</a:t>
            </a:r>
            <a:r>
              <a:rPr lang="en-US" sz="1500" dirty="0">
                <a:latin typeface="+mj-lt"/>
              </a:rPr>
              <a:t> </a:t>
            </a:r>
            <a:r>
              <a:rPr lang="en-US" sz="1500" dirty="0" err="1">
                <a:latin typeface="+mj-lt"/>
              </a:rPr>
              <a:t>antisépticas</a:t>
            </a:r>
            <a:r>
              <a:rPr lang="en-US" sz="1500" dirty="0">
                <a:latin typeface="+mj-lt"/>
              </a:rPr>
              <a:t>. </a:t>
            </a:r>
            <a:r>
              <a:rPr lang="en-US" sz="1500" dirty="0" err="1">
                <a:latin typeface="+mj-lt"/>
              </a:rPr>
              <a:t>Cuando</a:t>
            </a:r>
            <a:r>
              <a:rPr lang="en-US" sz="1500" dirty="0">
                <a:latin typeface="+mj-lt"/>
              </a:rPr>
              <a:t> se </a:t>
            </a:r>
            <a:r>
              <a:rPr lang="en-US" sz="1500" dirty="0" err="1">
                <a:latin typeface="+mj-lt"/>
              </a:rPr>
              <a:t>utilicen</a:t>
            </a:r>
            <a:r>
              <a:rPr lang="en-US" sz="1500" dirty="0">
                <a:latin typeface="+mj-lt"/>
              </a:rPr>
              <a:t> </a:t>
            </a:r>
            <a:r>
              <a:rPr lang="en-US" sz="1500" dirty="0" err="1">
                <a:latin typeface="+mj-lt"/>
              </a:rPr>
              <a:t>estos</a:t>
            </a:r>
            <a:r>
              <a:rPr lang="en-US" sz="1500" dirty="0">
                <a:latin typeface="+mj-lt"/>
              </a:rPr>
              <a:t> </a:t>
            </a:r>
            <a:r>
              <a:rPr lang="en-US" sz="1500" dirty="0" err="1">
                <a:latin typeface="+mj-lt"/>
              </a:rPr>
              <a:t>materiales</a:t>
            </a:r>
            <a:r>
              <a:rPr lang="en-US" sz="1500" dirty="0">
                <a:latin typeface="+mj-lt"/>
              </a:rPr>
              <a:t>, los </a:t>
            </a:r>
            <a:r>
              <a:rPr lang="en-US" sz="1500" dirty="0" err="1">
                <a:latin typeface="+mj-lt"/>
              </a:rPr>
              <a:t>empleados</a:t>
            </a:r>
            <a:r>
              <a:rPr lang="en-US" sz="1500" dirty="0">
                <a:latin typeface="+mj-lt"/>
              </a:rPr>
              <a:t> </a:t>
            </a:r>
            <a:r>
              <a:rPr lang="en-US" sz="1500" dirty="0" err="1">
                <a:latin typeface="+mj-lt"/>
              </a:rPr>
              <a:t>deberán</a:t>
            </a:r>
            <a:r>
              <a:rPr lang="en-US" sz="1500" dirty="0">
                <a:latin typeface="+mj-lt"/>
              </a:rPr>
              <a:t> </a:t>
            </a:r>
            <a:r>
              <a:rPr lang="en-US" sz="1500" dirty="0" err="1">
                <a:latin typeface="+mj-lt"/>
              </a:rPr>
              <a:t>lavarse</a:t>
            </a:r>
            <a:r>
              <a:rPr lang="en-US" sz="1500" dirty="0">
                <a:latin typeface="+mj-lt"/>
              </a:rPr>
              <a:t> las manos con </a:t>
            </a:r>
            <a:r>
              <a:rPr lang="en-US" sz="1500" dirty="0" err="1">
                <a:latin typeface="+mj-lt"/>
              </a:rPr>
              <a:t>agua</a:t>
            </a:r>
            <a:r>
              <a:rPr lang="en-US" sz="1500" dirty="0">
                <a:latin typeface="+mj-lt"/>
              </a:rPr>
              <a:t> </a:t>
            </a:r>
            <a:r>
              <a:rPr lang="en-US" sz="1500" dirty="0" err="1">
                <a:latin typeface="+mj-lt"/>
              </a:rPr>
              <a:t>corriente</a:t>
            </a:r>
            <a:r>
              <a:rPr lang="en-US" sz="1500" dirty="0">
                <a:latin typeface="+mj-lt"/>
              </a:rPr>
              <a:t> y </a:t>
            </a:r>
            <a:r>
              <a:rPr lang="en-US" sz="1500" dirty="0" err="1">
                <a:latin typeface="+mj-lt"/>
              </a:rPr>
              <a:t>jabón</a:t>
            </a:r>
            <a:r>
              <a:rPr lang="en-US" sz="1500" dirty="0">
                <a:latin typeface="+mj-lt"/>
              </a:rPr>
              <a:t> </a:t>
            </a:r>
            <a:r>
              <a:rPr lang="en-US" sz="1500" dirty="0" err="1">
                <a:latin typeface="+mj-lt"/>
              </a:rPr>
              <a:t>en</a:t>
            </a:r>
            <a:r>
              <a:rPr lang="en-US" sz="1500" dirty="0">
                <a:latin typeface="+mj-lt"/>
              </a:rPr>
              <a:t> </a:t>
            </a:r>
            <a:r>
              <a:rPr lang="en-US" sz="1500" dirty="0" err="1">
                <a:latin typeface="+mj-lt"/>
              </a:rPr>
              <a:t>cuanto</a:t>
            </a:r>
            <a:r>
              <a:rPr lang="en-US" sz="1500" dirty="0">
                <a:latin typeface="+mj-lt"/>
              </a:rPr>
              <a:t> les </a:t>
            </a:r>
            <a:r>
              <a:rPr lang="en-US" sz="1500" dirty="0" err="1">
                <a:latin typeface="+mj-lt"/>
              </a:rPr>
              <a:t>resulte</a:t>
            </a:r>
            <a:r>
              <a:rPr lang="en-US" sz="1500" dirty="0">
                <a:latin typeface="+mj-lt"/>
              </a:rPr>
              <a:t> </a:t>
            </a:r>
            <a:r>
              <a:rPr lang="en-US" sz="1500" dirty="0" err="1">
                <a:latin typeface="+mj-lt"/>
              </a:rPr>
              <a:t>factible</a:t>
            </a:r>
            <a:r>
              <a:rPr lang="en-US" sz="1500" dirty="0">
                <a:latin typeface="+mj-lt"/>
              </a:rPr>
              <a:t> </a:t>
            </a:r>
            <a:r>
              <a:rPr lang="en-US" sz="1500" dirty="0" err="1">
                <a:latin typeface="+mj-lt"/>
              </a:rPr>
              <a:t>hacerlo</a:t>
            </a:r>
            <a:r>
              <a:rPr lang="en-US" sz="1500" dirty="0">
                <a:latin typeface="+mj-lt"/>
              </a:rPr>
              <a:t>.</a:t>
            </a:r>
          </a:p>
          <a:p>
            <a:pPr lvl="0">
              <a:buSzPts val="1600"/>
            </a:pPr>
            <a:endParaRPr lang="en-US" sz="1500" dirty="0">
              <a:latin typeface="+mj-lt"/>
            </a:endParaRPr>
          </a:p>
          <a:p>
            <a:pPr lvl="0">
              <a:buSzPts val="1600"/>
            </a:pPr>
            <a:r>
              <a:rPr lang="en-US" sz="1500" dirty="0" err="1">
                <a:latin typeface="+mj-lt"/>
              </a:rPr>
              <a:t>En</a:t>
            </a:r>
            <a:r>
              <a:rPr lang="en-US" sz="1500" dirty="0">
                <a:latin typeface="+mj-lt"/>
              </a:rPr>
              <a:t> las </a:t>
            </a:r>
            <a:r>
              <a:rPr lang="en-US" sz="1500" dirty="0" err="1">
                <a:latin typeface="+mj-lt"/>
              </a:rPr>
              <a:t>siguientes</a:t>
            </a:r>
            <a:r>
              <a:rPr lang="en-US" sz="1500" dirty="0">
                <a:latin typeface="+mj-lt"/>
              </a:rPr>
              <a:t> </a:t>
            </a:r>
            <a:r>
              <a:rPr lang="en-US" sz="1500" dirty="0" err="1">
                <a:latin typeface="+mj-lt"/>
              </a:rPr>
              <a:t>circunstancias</a:t>
            </a:r>
            <a:r>
              <a:rPr lang="en-US" sz="1500" dirty="0">
                <a:latin typeface="+mj-lt"/>
              </a:rPr>
              <a:t>, se </a:t>
            </a:r>
            <a:r>
              <a:rPr lang="en-US" sz="1500" dirty="0" err="1">
                <a:latin typeface="+mj-lt"/>
              </a:rPr>
              <a:t>exige</a:t>
            </a:r>
            <a:r>
              <a:rPr lang="en-US" sz="1500" dirty="0">
                <a:latin typeface="+mj-lt"/>
              </a:rPr>
              <a:t> que los </a:t>
            </a:r>
            <a:r>
              <a:rPr lang="en-US" sz="1500" dirty="0" err="1">
                <a:latin typeface="+mj-lt"/>
              </a:rPr>
              <a:t>empleadores</a:t>
            </a:r>
            <a:r>
              <a:rPr lang="en-US" sz="1500" dirty="0">
                <a:latin typeface="+mj-lt"/>
              </a:rPr>
              <a:t> </a:t>
            </a:r>
            <a:r>
              <a:rPr lang="en-US" sz="1500" dirty="0" err="1">
                <a:latin typeface="+mj-lt"/>
              </a:rPr>
              <a:t>garanticen</a:t>
            </a:r>
            <a:r>
              <a:rPr lang="en-US" sz="1500" dirty="0">
                <a:latin typeface="+mj-lt"/>
              </a:rPr>
              <a:t> que los </a:t>
            </a:r>
            <a:r>
              <a:rPr lang="en-US" sz="1500" dirty="0" err="1">
                <a:latin typeface="+mj-lt"/>
              </a:rPr>
              <a:t>empleados</a:t>
            </a:r>
            <a:r>
              <a:rPr lang="en-US" sz="1500" dirty="0">
                <a:latin typeface="+mj-lt"/>
              </a:rPr>
              <a:t> </a:t>
            </a:r>
            <a:r>
              <a:rPr lang="en-US" sz="1500" dirty="0" err="1">
                <a:latin typeface="+mj-lt"/>
              </a:rPr>
              <a:t>sepan</a:t>
            </a:r>
            <a:r>
              <a:rPr lang="en-US" sz="1500" dirty="0">
                <a:latin typeface="+mj-lt"/>
              </a:rPr>
              <a:t> que </a:t>
            </a:r>
            <a:r>
              <a:rPr lang="en-US" sz="1500" dirty="0" err="1">
                <a:latin typeface="+mj-lt"/>
              </a:rPr>
              <a:t>deben</a:t>
            </a:r>
            <a:r>
              <a:rPr lang="en-US" sz="1500" dirty="0">
                <a:latin typeface="+mj-lt"/>
              </a:rPr>
              <a:t> </a:t>
            </a:r>
            <a:r>
              <a:rPr lang="en-US" sz="1500" dirty="0" err="1">
                <a:latin typeface="+mj-lt"/>
              </a:rPr>
              <a:t>lavarse</a:t>
            </a:r>
            <a:r>
              <a:rPr lang="en-US" sz="1500" dirty="0">
                <a:latin typeface="+mj-lt"/>
              </a:rPr>
              <a:t> las manos, la </a:t>
            </a:r>
            <a:r>
              <a:rPr lang="en-US" sz="1500" dirty="0" err="1">
                <a:latin typeface="+mj-lt"/>
              </a:rPr>
              <a:t>piel</a:t>
            </a:r>
            <a:r>
              <a:rPr lang="en-US" sz="1500" dirty="0">
                <a:latin typeface="+mj-lt"/>
              </a:rPr>
              <a:t> o </a:t>
            </a:r>
            <a:r>
              <a:rPr lang="en-US" sz="1500" dirty="0" err="1">
                <a:latin typeface="+mj-lt"/>
              </a:rPr>
              <a:t>enjuagarse</a:t>
            </a:r>
            <a:r>
              <a:rPr lang="en-US" sz="1500" dirty="0">
                <a:latin typeface="+mj-lt"/>
              </a:rPr>
              <a:t> las </a:t>
            </a:r>
            <a:r>
              <a:rPr lang="en-US" sz="1500" dirty="0" err="1">
                <a:latin typeface="+mj-lt"/>
              </a:rPr>
              <a:t>membranas</a:t>
            </a:r>
            <a:r>
              <a:rPr lang="en-US" sz="1500" dirty="0">
                <a:latin typeface="+mj-lt"/>
              </a:rPr>
              <a:t> </a:t>
            </a:r>
            <a:r>
              <a:rPr lang="en-US" sz="1500" dirty="0" err="1">
                <a:latin typeface="+mj-lt"/>
              </a:rPr>
              <a:t>mucosas</a:t>
            </a:r>
            <a:r>
              <a:rPr lang="en-US" sz="1500" dirty="0">
                <a:latin typeface="+mj-lt"/>
              </a:rPr>
              <a:t> de </a:t>
            </a:r>
            <a:r>
              <a:rPr lang="en-US" sz="1500" dirty="0" err="1">
                <a:latin typeface="+mj-lt"/>
              </a:rPr>
              <a:t>inmediato</a:t>
            </a:r>
            <a:r>
              <a:rPr lang="en-US" sz="1500" dirty="0">
                <a:latin typeface="+mj-lt"/>
              </a:rPr>
              <a:t> o lo </a:t>
            </a:r>
            <a:r>
              <a:rPr lang="en-US" sz="1500" dirty="0" err="1">
                <a:latin typeface="+mj-lt"/>
              </a:rPr>
              <a:t>más</a:t>
            </a:r>
            <a:r>
              <a:rPr lang="en-US" sz="1500" dirty="0">
                <a:latin typeface="+mj-lt"/>
              </a:rPr>
              <a:t> pronto </a:t>
            </a:r>
            <a:r>
              <a:rPr lang="en-US" sz="1500" dirty="0" err="1">
                <a:latin typeface="+mj-lt"/>
              </a:rPr>
              <a:t>posible</a:t>
            </a:r>
            <a:r>
              <a:rPr lang="en-US" sz="1500" dirty="0">
                <a:latin typeface="+mj-lt"/>
              </a:rPr>
              <a:t>:</a:t>
            </a:r>
          </a:p>
          <a:p>
            <a:pPr lvl="0">
              <a:buSzPts val="1600"/>
            </a:pPr>
            <a:endParaRPr lang="en-US" sz="1500" dirty="0">
              <a:latin typeface="+mj-lt"/>
            </a:endParaRPr>
          </a:p>
          <a:p>
            <a:pPr lvl="0">
              <a:buSzPts val="1600"/>
            </a:pPr>
            <a:r>
              <a:rPr lang="en-US" sz="1500" dirty="0">
                <a:latin typeface="+mj-lt"/>
              </a:rPr>
              <a:t>- </a:t>
            </a:r>
            <a:r>
              <a:rPr lang="en-US" sz="1500" dirty="0" err="1">
                <a:latin typeface="+mj-lt"/>
              </a:rPr>
              <a:t>Cuando</a:t>
            </a:r>
            <a:r>
              <a:rPr lang="en-US" sz="1500" dirty="0">
                <a:latin typeface="+mj-lt"/>
              </a:rPr>
              <a:t> se </a:t>
            </a:r>
            <a:r>
              <a:rPr lang="en-US" sz="1500" dirty="0" err="1">
                <a:latin typeface="+mj-lt"/>
              </a:rPr>
              <a:t>quitan</a:t>
            </a:r>
            <a:r>
              <a:rPr lang="en-US" sz="1500" dirty="0">
                <a:latin typeface="+mj-lt"/>
              </a:rPr>
              <a:t> los </a:t>
            </a:r>
            <a:r>
              <a:rPr lang="en-US" sz="1500" dirty="0" err="1">
                <a:latin typeface="+mj-lt"/>
              </a:rPr>
              <a:t>guantes</a:t>
            </a:r>
            <a:r>
              <a:rPr lang="en-US" sz="1500" dirty="0">
                <a:latin typeface="+mj-lt"/>
              </a:rPr>
              <a:t> o el </a:t>
            </a:r>
            <a:r>
              <a:rPr lang="en-US" sz="1500" dirty="0" err="1">
                <a:latin typeface="+mj-lt"/>
              </a:rPr>
              <a:t>equipo</a:t>
            </a:r>
            <a:r>
              <a:rPr lang="en-US" sz="1500" dirty="0">
                <a:latin typeface="+mj-lt"/>
              </a:rPr>
              <a:t> de </a:t>
            </a:r>
            <a:r>
              <a:rPr lang="en-US" sz="1500" dirty="0" err="1">
                <a:latin typeface="+mj-lt"/>
              </a:rPr>
              <a:t>protección</a:t>
            </a:r>
            <a:r>
              <a:rPr lang="en-US" sz="1500" dirty="0">
                <a:latin typeface="+mj-lt"/>
              </a:rPr>
              <a:t> personal (PPE), y</a:t>
            </a:r>
          </a:p>
          <a:p>
            <a:pPr lvl="0">
              <a:buSzPts val="1600"/>
            </a:pPr>
            <a:endParaRPr lang="en-US" sz="1500" dirty="0">
              <a:latin typeface="+mj-lt"/>
            </a:endParaRPr>
          </a:p>
          <a:p>
            <a:pPr lvl="0">
              <a:buSzPts val="1600"/>
            </a:pPr>
            <a:r>
              <a:rPr lang="en-US" sz="1500" dirty="0">
                <a:latin typeface="+mj-lt"/>
              </a:rPr>
              <a:t> - </a:t>
            </a:r>
            <a:r>
              <a:rPr lang="en-US" sz="1500" dirty="0" err="1">
                <a:latin typeface="+mj-lt"/>
              </a:rPr>
              <a:t>Cuando</a:t>
            </a:r>
            <a:r>
              <a:rPr lang="en-US" sz="1500" dirty="0">
                <a:latin typeface="+mj-lt"/>
              </a:rPr>
              <a:t> </a:t>
            </a:r>
            <a:r>
              <a:rPr lang="en-US" sz="1500" dirty="0" err="1">
                <a:latin typeface="+mj-lt"/>
              </a:rPr>
              <a:t>alguna</a:t>
            </a:r>
            <a:r>
              <a:rPr lang="en-US" sz="1500" dirty="0">
                <a:latin typeface="+mj-lt"/>
              </a:rPr>
              <a:t> </a:t>
            </a:r>
            <a:r>
              <a:rPr lang="en-US" sz="1500" dirty="0" err="1">
                <a:latin typeface="+mj-lt"/>
              </a:rPr>
              <a:t>parte</a:t>
            </a:r>
            <a:r>
              <a:rPr lang="en-US" sz="1500" dirty="0">
                <a:latin typeface="+mj-lt"/>
              </a:rPr>
              <a:t> del </a:t>
            </a:r>
            <a:r>
              <a:rPr lang="en-US" sz="1500" dirty="0" err="1">
                <a:latin typeface="+mj-lt"/>
              </a:rPr>
              <a:t>cuerpo</a:t>
            </a:r>
            <a:r>
              <a:rPr lang="en-US" sz="1500" dirty="0">
                <a:latin typeface="+mj-lt"/>
              </a:rPr>
              <a:t> </a:t>
            </a:r>
            <a:r>
              <a:rPr lang="en-US" sz="1500" dirty="0" err="1">
                <a:latin typeface="+mj-lt"/>
              </a:rPr>
              <a:t>entra</a:t>
            </a:r>
            <a:r>
              <a:rPr lang="en-US" sz="1500" dirty="0">
                <a:latin typeface="+mj-lt"/>
              </a:rPr>
              <a:t> </a:t>
            </a:r>
            <a:r>
              <a:rPr lang="en-US" sz="1500" dirty="0" err="1">
                <a:latin typeface="+mj-lt"/>
              </a:rPr>
              <a:t>en</a:t>
            </a:r>
            <a:r>
              <a:rPr lang="en-US" sz="1500" dirty="0">
                <a:latin typeface="+mj-lt"/>
              </a:rPr>
              <a:t> </a:t>
            </a:r>
            <a:r>
              <a:rPr lang="en-US" sz="1500" dirty="0" err="1">
                <a:latin typeface="+mj-lt"/>
              </a:rPr>
              <a:t>contacto</a:t>
            </a:r>
            <a:r>
              <a:rPr lang="en-US" sz="1500" dirty="0">
                <a:latin typeface="+mj-lt"/>
              </a:rPr>
              <a:t> con </a:t>
            </a:r>
            <a:r>
              <a:rPr lang="en-US" sz="1500" dirty="0" err="1">
                <a:latin typeface="+mj-lt"/>
              </a:rPr>
              <a:t>sangre</a:t>
            </a:r>
            <a:r>
              <a:rPr lang="en-US" sz="1500" dirty="0">
                <a:latin typeface="+mj-lt"/>
              </a:rPr>
              <a:t> u </a:t>
            </a:r>
            <a:r>
              <a:rPr lang="en-US" sz="1500" dirty="0" err="1">
                <a:latin typeface="+mj-lt"/>
              </a:rPr>
              <a:t>otros</a:t>
            </a:r>
            <a:r>
              <a:rPr lang="en-US" sz="1500" dirty="0">
                <a:latin typeface="+mj-lt"/>
              </a:rPr>
              <a:t> </a:t>
            </a:r>
            <a:r>
              <a:rPr lang="en-US" sz="1500" dirty="0" err="1">
                <a:latin typeface="+mj-lt"/>
              </a:rPr>
              <a:t>materiales</a:t>
            </a:r>
            <a:r>
              <a:rPr lang="en-US" sz="1500" dirty="0">
                <a:latin typeface="+mj-lt"/>
              </a:rPr>
              <a:t> </a:t>
            </a:r>
            <a:r>
              <a:rPr lang="en-US" sz="1500" dirty="0" err="1">
                <a:latin typeface="+mj-lt"/>
              </a:rPr>
              <a:t>potencialmente</a:t>
            </a:r>
            <a:r>
              <a:rPr lang="en-US" sz="1500" dirty="0">
                <a:latin typeface="+mj-lt"/>
              </a:rPr>
              <a:t> </a:t>
            </a:r>
            <a:r>
              <a:rPr lang="en-US" sz="1500" dirty="0" err="1">
                <a:latin typeface="+mj-lt"/>
              </a:rPr>
              <a:t>infecciosos</a:t>
            </a:r>
            <a:r>
              <a:rPr lang="en-US" sz="1500" dirty="0">
                <a:latin typeface="+mj-lt"/>
              </a:rPr>
              <a:t> (Other Potentially Infectious Materials,  OPIM.)</a:t>
            </a:r>
            <a:endParaRPr sz="15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8A391DE2-3B60-422E-B7F8-72EB9E6D7C06}"/>
              </a:ext>
            </a:extLst>
          </p:cNvPr>
          <p:cNvPicPr>
            <a:picLocks noChangeAspect="1"/>
          </p:cNvPicPr>
          <p:nvPr/>
        </p:nvPicPr>
        <p:blipFill>
          <a:blip r:embed="rId4"/>
          <a:stretch>
            <a:fillRect/>
          </a:stretch>
        </p:blipFill>
        <p:spPr>
          <a:xfrm>
            <a:off x="0" y="0"/>
            <a:ext cx="5556996" cy="5918245"/>
          </a:xfrm>
          <a:prstGeom prst="rect">
            <a:avLst/>
          </a:prstGeom>
        </p:spPr>
      </p:pic>
    </p:spTree>
    <p:extLst>
      <p:ext uri="{BB962C8B-B14F-4D97-AF65-F5344CB8AC3E}">
        <p14:creationId xmlns:p14="http://schemas.microsoft.com/office/powerpoint/2010/main" val="4242077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65800" y="332509"/>
            <a:ext cx="6224200" cy="489360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err="1">
                <a:solidFill>
                  <a:schemeClr val="dk1"/>
                </a:solidFill>
                <a:latin typeface="+mj-lt"/>
                <a:ea typeface="Calibri"/>
                <a:cs typeface="Calibri"/>
                <a:sym typeface="Calibri"/>
              </a:rPr>
              <a:t>Controles</a:t>
            </a:r>
            <a:r>
              <a:rPr lang="en-US" sz="2000" u="sng" dirty="0">
                <a:solidFill>
                  <a:schemeClr val="dk1"/>
                </a:solidFill>
                <a:latin typeface="+mj-lt"/>
                <a:ea typeface="Calibri"/>
                <a:cs typeface="Calibri"/>
                <a:sym typeface="Calibri"/>
              </a:rPr>
              <a:t> de </a:t>
            </a:r>
            <a:r>
              <a:rPr lang="en-US" sz="2000" u="sng" dirty="0" err="1">
                <a:solidFill>
                  <a:schemeClr val="dk1"/>
                </a:solidFill>
                <a:latin typeface="+mj-lt"/>
                <a:ea typeface="Calibri"/>
                <a:cs typeface="Calibri"/>
                <a:sym typeface="Calibri"/>
              </a:rPr>
              <a:t>ingeniería</a:t>
            </a:r>
            <a:r>
              <a:rPr lang="en-US" sz="2000" u="sng" dirty="0">
                <a:solidFill>
                  <a:schemeClr val="dk1"/>
                </a:solidFill>
                <a:latin typeface="+mj-lt"/>
                <a:ea typeface="Calibri"/>
                <a:cs typeface="Calibri"/>
                <a:sym typeface="Calibri"/>
              </a:rPr>
              <a:t>/</a:t>
            </a:r>
            <a:r>
              <a:rPr lang="en-US" sz="2000" u="sng" dirty="0" err="1">
                <a:solidFill>
                  <a:schemeClr val="dk1"/>
                </a:solidFill>
                <a:latin typeface="+mj-lt"/>
                <a:ea typeface="Calibri"/>
                <a:cs typeface="Calibri"/>
                <a:sym typeface="Calibri"/>
              </a:rPr>
              <a:t>Prácticas</a:t>
            </a:r>
            <a:r>
              <a:rPr lang="en-US" sz="2000" u="sng" dirty="0">
                <a:solidFill>
                  <a:schemeClr val="dk1"/>
                </a:solidFill>
                <a:latin typeface="+mj-lt"/>
                <a:ea typeface="Calibri"/>
                <a:cs typeface="Calibri"/>
                <a:sym typeface="Calibri"/>
              </a:rPr>
              <a:t> </a:t>
            </a:r>
            <a:r>
              <a:rPr lang="en-US" sz="2000" u="sng" dirty="0" err="1">
                <a:solidFill>
                  <a:schemeClr val="dk1"/>
                </a:solidFill>
                <a:latin typeface="+mj-lt"/>
                <a:ea typeface="Calibri"/>
                <a:cs typeface="Calibri"/>
                <a:sym typeface="Calibri"/>
              </a:rPr>
              <a:t>laborales</a:t>
            </a:r>
            <a:r>
              <a:rPr lang="en-US" sz="2000" u="sng" dirty="0">
                <a:solidFill>
                  <a:schemeClr val="dk1"/>
                </a:solidFill>
                <a:latin typeface="+mj-lt"/>
                <a:ea typeface="Calibri"/>
                <a:cs typeface="Calibri"/>
                <a:sym typeface="Calibri"/>
              </a:rPr>
              <a:t> </a:t>
            </a:r>
            <a:r>
              <a:rPr lang="en-US" sz="2000" u="sng" dirty="0" err="1">
                <a:solidFill>
                  <a:schemeClr val="dk1"/>
                </a:solidFill>
                <a:latin typeface="+mj-lt"/>
                <a:ea typeface="Calibri"/>
                <a:cs typeface="Calibri"/>
                <a:sym typeface="Calibri"/>
              </a:rPr>
              <a:t>adecuadas</a:t>
            </a:r>
            <a:endParaRPr sz="2000" b="0" i="0" u="none" strike="noStrike" cap="none" dirty="0">
              <a:solidFill>
                <a:schemeClr val="dk1"/>
              </a:solidFill>
              <a:latin typeface="+mj-lt"/>
              <a:ea typeface="Calibri"/>
              <a:cs typeface="Calibri"/>
              <a:sym typeface="Calibri"/>
            </a:endParaRPr>
          </a:p>
          <a:p>
            <a:pPr lvl="0">
              <a:buSzPts val="1600"/>
            </a:pPr>
            <a:endParaRPr lang="en-US" sz="1600" dirty="0">
              <a:latin typeface="+mj-lt"/>
            </a:endParaRPr>
          </a:p>
          <a:p>
            <a:pPr lvl="0">
              <a:buSzPts val="1600"/>
            </a:pPr>
            <a:r>
              <a:rPr lang="en-US" sz="1600" dirty="0">
                <a:latin typeface="+mj-lt"/>
              </a:rPr>
              <a:t>Las </a:t>
            </a:r>
            <a:r>
              <a:rPr lang="en-US" sz="1600" dirty="0" err="1">
                <a:latin typeface="+mj-lt"/>
              </a:rPr>
              <a:t>agujas</a:t>
            </a:r>
            <a:r>
              <a:rPr lang="en-US" sz="1600" dirty="0">
                <a:latin typeface="+mj-lt"/>
              </a:rPr>
              <a:t> o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que </a:t>
            </a:r>
            <a:r>
              <a:rPr lang="en-US" sz="1600" dirty="0" err="1">
                <a:latin typeface="+mj-lt"/>
              </a:rPr>
              <a:t>estén</a:t>
            </a:r>
            <a:r>
              <a:rPr lang="en-US" sz="1600" dirty="0">
                <a:latin typeface="+mj-lt"/>
              </a:rPr>
              <a:t> </a:t>
            </a:r>
            <a:r>
              <a:rPr lang="en-US" sz="1600" dirty="0" err="1">
                <a:latin typeface="+mj-lt"/>
              </a:rPr>
              <a:t>contaminados</a:t>
            </a:r>
            <a:r>
              <a:rPr lang="en-US" sz="1600" dirty="0">
                <a:latin typeface="+mj-lt"/>
              </a:rPr>
              <a:t> no </a:t>
            </a:r>
            <a:r>
              <a:rPr lang="en-US" sz="1600" dirty="0" err="1">
                <a:latin typeface="+mj-lt"/>
              </a:rPr>
              <a:t>deberán</a:t>
            </a:r>
            <a:r>
              <a:rPr lang="en-US" sz="1600" dirty="0">
                <a:latin typeface="+mj-lt"/>
              </a:rPr>
              <a:t> </a:t>
            </a:r>
            <a:r>
              <a:rPr lang="en-US" sz="1600" dirty="0" err="1">
                <a:latin typeface="+mj-lt"/>
              </a:rPr>
              <a:t>doblarse</a:t>
            </a:r>
            <a:r>
              <a:rPr lang="en-US" sz="1600" dirty="0">
                <a:latin typeface="+mj-lt"/>
              </a:rPr>
              <a:t>, </a:t>
            </a:r>
            <a:r>
              <a:rPr lang="en-US" sz="1600" dirty="0" err="1">
                <a:latin typeface="+mj-lt"/>
              </a:rPr>
              <a:t>volver</a:t>
            </a:r>
            <a:r>
              <a:rPr lang="en-US" sz="1600" dirty="0">
                <a:latin typeface="+mj-lt"/>
              </a:rPr>
              <a:t> a </a:t>
            </a:r>
            <a:r>
              <a:rPr lang="en-US" sz="1600" dirty="0" err="1">
                <a:latin typeface="+mj-lt"/>
              </a:rPr>
              <a:t>taparse</a:t>
            </a:r>
            <a:r>
              <a:rPr lang="en-US" sz="1600" dirty="0">
                <a:latin typeface="+mj-lt"/>
              </a:rPr>
              <a:t> </a:t>
            </a:r>
            <a:r>
              <a:rPr lang="en-US" sz="1600" dirty="0" err="1">
                <a:latin typeface="+mj-lt"/>
              </a:rPr>
              <a:t>ni</a:t>
            </a:r>
            <a:r>
              <a:rPr lang="en-US" sz="1600" dirty="0">
                <a:latin typeface="+mj-lt"/>
              </a:rPr>
              <a:t> </a:t>
            </a:r>
            <a:r>
              <a:rPr lang="en-US" sz="1600" dirty="0" err="1">
                <a:latin typeface="+mj-lt"/>
              </a:rPr>
              <a:t>retirarse</a:t>
            </a:r>
            <a:r>
              <a:rPr lang="en-US" sz="1600" dirty="0">
                <a:latin typeface="+mj-lt"/>
              </a:rPr>
              <a:t>. </a:t>
            </a:r>
            <a:r>
              <a:rPr lang="en-US" sz="1600" dirty="0" err="1">
                <a:latin typeface="+mj-lt"/>
              </a:rPr>
              <a:t>Tampoco</a:t>
            </a:r>
            <a:r>
              <a:rPr lang="en-US" sz="1600" dirty="0">
                <a:latin typeface="+mj-lt"/>
              </a:rPr>
              <a:t> se </a:t>
            </a:r>
            <a:r>
              <a:rPr lang="en-US" sz="1600" dirty="0" err="1">
                <a:latin typeface="+mj-lt"/>
              </a:rPr>
              <a:t>permite</a:t>
            </a:r>
            <a:r>
              <a:rPr lang="en-US" sz="1600" dirty="0">
                <a:latin typeface="+mj-lt"/>
              </a:rPr>
              <a:t> </a:t>
            </a:r>
            <a:r>
              <a:rPr lang="en-US" sz="1600" dirty="0" err="1">
                <a:latin typeface="+mj-lt"/>
              </a:rPr>
              <a:t>cortar</a:t>
            </a:r>
            <a:r>
              <a:rPr lang="en-US" sz="1600" dirty="0">
                <a:latin typeface="+mj-lt"/>
              </a:rPr>
              <a:t> </a:t>
            </a:r>
            <a:r>
              <a:rPr lang="en-US" sz="1600" dirty="0" err="1">
                <a:latin typeface="+mj-lt"/>
              </a:rPr>
              <a:t>ni</a:t>
            </a:r>
            <a:r>
              <a:rPr lang="en-US" sz="1600" dirty="0">
                <a:latin typeface="+mj-lt"/>
              </a:rPr>
              <a:t> romper las </a:t>
            </a:r>
            <a:r>
              <a:rPr lang="en-US" sz="1600" dirty="0" err="1">
                <a:latin typeface="+mj-lt"/>
              </a:rPr>
              <a:t>agujas</a:t>
            </a:r>
            <a:r>
              <a:rPr lang="en-US" sz="1600" dirty="0">
                <a:latin typeface="+mj-lt"/>
              </a:rPr>
              <a:t> </a:t>
            </a:r>
            <a:r>
              <a:rPr lang="en-US" sz="1600" dirty="0" err="1">
                <a:latin typeface="+mj-lt"/>
              </a:rPr>
              <a:t>contaminadas</a:t>
            </a:r>
            <a:r>
              <a:rPr lang="en-US" sz="1600" dirty="0">
                <a:latin typeface="+mj-lt"/>
              </a:rPr>
              <a:t>. Hay dos </a:t>
            </a:r>
            <a:r>
              <a:rPr lang="en-US" sz="1600" dirty="0" err="1">
                <a:latin typeface="+mj-lt"/>
              </a:rPr>
              <a:t>excepciones</a:t>
            </a:r>
            <a:r>
              <a:rPr lang="en-US" sz="1600" dirty="0">
                <a:latin typeface="+mj-lt"/>
              </a:rPr>
              <a:t> a </a:t>
            </a:r>
            <a:r>
              <a:rPr lang="en-US" sz="1600" dirty="0" err="1">
                <a:latin typeface="+mj-lt"/>
              </a:rPr>
              <a:t>esta</a:t>
            </a:r>
            <a:r>
              <a:rPr lang="en-US" sz="1600" dirty="0">
                <a:latin typeface="+mj-lt"/>
              </a:rPr>
              <a:t> </a:t>
            </a:r>
            <a:r>
              <a:rPr lang="en-US" sz="1600" dirty="0" err="1">
                <a:latin typeface="+mj-lt"/>
              </a:rPr>
              <a:t>regla</a:t>
            </a:r>
            <a:r>
              <a:rPr lang="en-US" sz="1600" dirty="0">
                <a:latin typeface="+mj-lt"/>
              </a:rPr>
              <a:t>:</a:t>
            </a:r>
          </a:p>
          <a:p>
            <a:pPr lvl="0">
              <a:buSzPts val="1600"/>
            </a:pPr>
            <a:endParaRPr lang="en-US" sz="1600" dirty="0">
              <a:latin typeface="+mj-lt"/>
            </a:endParaRPr>
          </a:p>
          <a:p>
            <a:pPr lvl="0">
              <a:buSzPts val="1600"/>
            </a:pPr>
            <a:r>
              <a:rPr lang="en-US" sz="1600" dirty="0">
                <a:latin typeface="+mj-lt"/>
              </a:rPr>
              <a:t>Si el </a:t>
            </a:r>
            <a:r>
              <a:rPr lang="en-US" sz="1600" dirty="0" err="1">
                <a:latin typeface="+mj-lt"/>
              </a:rPr>
              <a:t>empleador</a:t>
            </a:r>
            <a:r>
              <a:rPr lang="en-US" sz="1600" dirty="0">
                <a:latin typeface="+mj-lt"/>
              </a:rPr>
              <a:t> </a:t>
            </a:r>
            <a:r>
              <a:rPr lang="en-US" sz="1600" dirty="0" err="1">
                <a:latin typeface="+mj-lt"/>
              </a:rPr>
              <a:t>puede</a:t>
            </a:r>
            <a:r>
              <a:rPr lang="en-US" sz="1600" dirty="0">
                <a:latin typeface="+mj-lt"/>
              </a:rPr>
              <a:t> </a:t>
            </a:r>
            <a:r>
              <a:rPr lang="en-US" sz="1600" dirty="0" err="1">
                <a:latin typeface="+mj-lt"/>
              </a:rPr>
              <a:t>demostrar</a:t>
            </a:r>
            <a:r>
              <a:rPr lang="en-US" sz="1600" dirty="0">
                <a:latin typeface="+mj-lt"/>
              </a:rPr>
              <a:t> que no hay </a:t>
            </a:r>
            <a:r>
              <a:rPr lang="en-US" sz="1600" dirty="0" err="1">
                <a:latin typeface="+mj-lt"/>
              </a:rPr>
              <a:t>ninguna</a:t>
            </a:r>
            <a:r>
              <a:rPr lang="en-US" sz="1600" dirty="0">
                <a:latin typeface="+mj-lt"/>
              </a:rPr>
              <a:t> </a:t>
            </a:r>
            <a:r>
              <a:rPr lang="en-US" sz="1600" dirty="0" err="1">
                <a:latin typeface="+mj-lt"/>
              </a:rPr>
              <a:t>alternativa</a:t>
            </a:r>
            <a:r>
              <a:rPr lang="en-US" sz="1600" dirty="0">
                <a:latin typeface="+mj-lt"/>
              </a:rPr>
              <a:t> </a:t>
            </a:r>
            <a:r>
              <a:rPr lang="en-US" sz="1600" dirty="0" err="1">
                <a:latin typeface="+mj-lt"/>
              </a:rPr>
              <a:t>factible</a:t>
            </a:r>
            <a:r>
              <a:rPr lang="en-US" sz="1600" dirty="0">
                <a:latin typeface="+mj-lt"/>
              </a:rPr>
              <a:t> o que </a:t>
            </a:r>
            <a:r>
              <a:rPr lang="en-US" sz="1600" dirty="0" err="1">
                <a:latin typeface="+mj-lt"/>
              </a:rPr>
              <a:t>dicha</a:t>
            </a:r>
            <a:r>
              <a:rPr lang="en-US" sz="1600" dirty="0">
                <a:latin typeface="+mj-lt"/>
              </a:rPr>
              <a:t> </a:t>
            </a:r>
            <a:r>
              <a:rPr lang="en-US" sz="1600" dirty="0" err="1">
                <a:latin typeface="+mj-lt"/>
              </a:rPr>
              <a:t>acción</a:t>
            </a:r>
            <a:r>
              <a:rPr lang="en-US" sz="1600" dirty="0">
                <a:latin typeface="+mj-lt"/>
              </a:rPr>
              <a:t> </a:t>
            </a:r>
            <a:r>
              <a:rPr lang="en-US" sz="1600" dirty="0" err="1">
                <a:latin typeface="+mj-lt"/>
              </a:rPr>
              <a:t>resulta</a:t>
            </a:r>
            <a:r>
              <a:rPr lang="en-US" sz="1600" dirty="0">
                <a:latin typeface="+mj-lt"/>
              </a:rPr>
              <a:t> </a:t>
            </a:r>
            <a:r>
              <a:rPr lang="en-US" sz="1600" dirty="0" err="1">
                <a:latin typeface="+mj-lt"/>
              </a:rPr>
              <a:t>necesaria</a:t>
            </a:r>
            <a:r>
              <a:rPr lang="en-US" sz="1600" dirty="0">
                <a:latin typeface="+mj-lt"/>
              </a:rPr>
              <a:t> </a:t>
            </a:r>
            <a:r>
              <a:rPr lang="en-US" sz="1600" dirty="0" err="1">
                <a:latin typeface="+mj-lt"/>
              </a:rPr>
              <a:t>debido</a:t>
            </a:r>
            <a:r>
              <a:rPr lang="en-US" sz="1600" dirty="0">
                <a:latin typeface="+mj-lt"/>
              </a:rPr>
              <a:t> a un </a:t>
            </a:r>
            <a:r>
              <a:rPr lang="en-US" sz="1600" dirty="0" err="1">
                <a:latin typeface="+mj-lt"/>
              </a:rPr>
              <a:t>procedimiento</a:t>
            </a:r>
            <a:r>
              <a:rPr lang="en-US" sz="1600" dirty="0">
                <a:latin typeface="+mj-lt"/>
              </a:rPr>
              <a:t> </a:t>
            </a:r>
            <a:r>
              <a:rPr lang="en-US" sz="1600" dirty="0" err="1">
                <a:latin typeface="+mj-lt"/>
              </a:rPr>
              <a:t>médico</a:t>
            </a:r>
            <a:r>
              <a:rPr lang="en-US" sz="1600" dirty="0">
                <a:latin typeface="+mj-lt"/>
              </a:rPr>
              <a:t> u </a:t>
            </a:r>
            <a:r>
              <a:rPr lang="en-US" sz="1600" dirty="0" err="1">
                <a:latin typeface="+mj-lt"/>
              </a:rPr>
              <a:t>odontológico</a:t>
            </a:r>
            <a:r>
              <a:rPr lang="en-US" sz="1600" dirty="0">
                <a:latin typeface="+mj-lt"/>
              </a:rPr>
              <a:t> </a:t>
            </a:r>
            <a:r>
              <a:rPr lang="en-US" sz="1600" dirty="0" err="1">
                <a:latin typeface="+mj-lt"/>
              </a:rPr>
              <a:t>específico</a:t>
            </a:r>
            <a:r>
              <a:rPr lang="en-US" sz="1600" dirty="0">
                <a:latin typeface="+mj-lt"/>
              </a:rPr>
              <a:t>; y</a:t>
            </a:r>
          </a:p>
          <a:p>
            <a:pPr lvl="0">
              <a:buSzPts val="1600"/>
            </a:pPr>
            <a:endParaRPr lang="en-US" sz="1600" dirty="0">
              <a:latin typeface="+mj-lt"/>
            </a:endParaRPr>
          </a:p>
          <a:p>
            <a:pPr lvl="0">
              <a:buSzPts val="1600"/>
            </a:pPr>
            <a:r>
              <a:rPr lang="en-US" sz="1600" dirty="0">
                <a:latin typeface="+mj-lt"/>
              </a:rPr>
              <a:t>El </a:t>
            </a:r>
            <a:r>
              <a:rPr lang="en-US" sz="1600" dirty="0" err="1">
                <a:latin typeface="+mj-lt"/>
              </a:rPr>
              <a:t>doblez</a:t>
            </a:r>
            <a:r>
              <a:rPr lang="en-US" sz="1600" dirty="0">
                <a:latin typeface="+mj-lt"/>
              </a:rPr>
              <a:t>, el nuevo </a:t>
            </a:r>
            <a:r>
              <a:rPr lang="en-US" sz="1600" dirty="0" err="1">
                <a:latin typeface="+mj-lt"/>
              </a:rPr>
              <a:t>tapado</a:t>
            </a:r>
            <a:r>
              <a:rPr lang="en-US" sz="1600" dirty="0">
                <a:latin typeface="+mj-lt"/>
              </a:rPr>
              <a:t> o el </a:t>
            </a:r>
            <a:r>
              <a:rPr lang="en-US" sz="1600" dirty="0" err="1">
                <a:latin typeface="+mj-lt"/>
              </a:rPr>
              <a:t>retiro</a:t>
            </a:r>
            <a:r>
              <a:rPr lang="en-US" sz="1600" dirty="0">
                <a:latin typeface="+mj-lt"/>
              </a:rPr>
              <a:t> de la </a:t>
            </a:r>
            <a:r>
              <a:rPr lang="en-US" sz="1600" dirty="0" err="1">
                <a:latin typeface="+mj-lt"/>
              </a:rPr>
              <a:t>aguja</a:t>
            </a:r>
            <a:r>
              <a:rPr lang="en-US" sz="1600" dirty="0">
                <a:latin typeface="+mj-lt"/>
              </a:rPr>
              <a:t> debe </a:t>
            </a:r>
            <a:r>
              <a:rPr lang="en-US" sz="1600" dirty="0" err="1">
                <a:latin typeface="+mj-lt"/>
              </a:rPr>
              <a:t>realizarse</a:t>
            </a:r>
            <a:r>
              <a:rPr lang="en-US" sz="1600" dirty="0">
                <a:latin typeface="+mj-lt"/>
              </a:rPr>
              <a:t> </a:t>
            </a:r>
            <a:r>
              <a:rPr lang="en-US" sz="1600" dirty="0" err="1">
                <a:latin typeface="+mj-lt"/>
              </a:rPr>
              <a:t>mediante</a:t>
            </a:r>
            <a:r>
              <a:rPr lang="en-US" sz="1600" dirty="0">
                <a:latin typeface="+mj-lt"/>
              </a:rPr>
              <a:t> el </a:t>
            </a:r>
            <a:r>
              <a:rPr lang="en-US" sz="1600" dirty="0" err="1">
                <a:latin typeface="+mj-lt"/>
              </a:rPr>
              <a:t>uso</a:t>
            </a:r>
            <a:r>
              <a:rPr lang="en-US" sz="1600" dirty="0">
                <a:latin typeface="+mj-lt"/>
              </a:rPr>
              <a:t> de un </a:t>
            </a:r>
            <a:r>
              <a:rPr lang="en-US" sz="1600" dirty="0" err="1">
                <a:latin typeface="+mj-lt"/>
              </a:rPr>
              <a:t>dispositivo</a:t>
            </a:r>
            <a:r>
              <a:rPr lang="en-US" sz="1600" dirty="0">
                <a:latin typeface="+mj-lt"/>
              </a:rPr>
              <a:t> </a:t>
            </a:r>
            <a:r>
              <a:rPr lang="en-US" sz="1600" dirty="0" err="1">
                <a:latin typeface="+mj-lt"/>
              </a:rPr>
              <a:t>mecánico</a:t>
            </a:r>
            <a:r>
              <a:rPr lang="en-US" sz="1600" dirty="0">
                <a:latin typeface="+mj-lt"/>
              </a:rPr>
              <a:t> o una </a:t>
            </a:r>
            <a:r>
              <a:rPr lang="en-US" sz="1600" dirty="0" err="1">
                <a:latin typeface="+mj-lt"/>
              </a:rPr>
              <a:t>técnica</a:t>
            </a:r>
            <a:r>
              <a:rPr lang="en-US" sz="1600" dirty="0">
                <a:latin typeface="+mj-lt"/>
              </a:rPr>
              <a:t> de una sola mano. El </a:t>
            </a:r>
            <a:r>
              <a:rPr lang="en-US" sz="1600" dirty="0" err="1">
                <a:latin typeface="+mj-lt"/>
              </a:rPr>
              <a:t>doblez</a:t>
            </a:r>
            <a:r>
              <a:rPr lang="en-US" sz="1600" dirty="0">
                <a:latin typeface="+mj-lt"/>
              </a:rPr>
              <a:t> de una </a:t>
            </a:r>
            <a:r>
              <a:rPr lang="en-US" sz="1600" dirty="0" err="1">
                <a:latin typeface="+mj-lt"/>
              </a:rPr>
              <a:t>aguja</a:t>
            </a:r>
            <a:r>
              <a:rPr lang="en-US" sz="1600" dirty="0">
                <a:latin typeface="+mj-lt"/>
              </a:rPr>
              <a:t> con </a:t>
            </a:r>
            <a:r>
              <a:rPr lang="en-US" sz="1600" dirty="0" err="1">
                <a:latin typeface="+mj-lt"/>
              </a:rPr>
              <a:t>pinzas</a:t>
            </a:r>
            <a:r>
              <a:rPr lang="en-US" sz="1600" dirty="0">
                <a:latin typeface="+mj-lt"/>
              </a:rPr>
              <a:t> </a:t>
            </a:r>
            <a:r>
              <a:rPr lang="en-US" sz="1600" dirty="0" err="1">
                <a:latin typeface="+mj-lt"/>
              </a:rPr>
              <a:t>sería</a:t>
            </a:r>
            <a:r>
              <a:rPr lang="en-US" sz="1600" dirty="0">
                <a:latin typeface="+mj-lt"/>
              </a:rPr>
              <a:t> un </a:t>
            </a:r>
            <a:r>
              <a:rPr lang="en-US" sz="1600" dirty="0" err="1">
                <a:latin typeface="+mj-lt"/>
              </a:rPr>
              <a:t>ejemplo</a:t>
            </a:r>
            <a:r>
              <a:rPr lang="en-US" sz="1600" dirty="0">
                <a:latin typeface="+mj-lt"/>
              </a:rPr>
              <a:t> </a:t>
            </a:r>
            <a:r>
              <a:rPr lang="en-US" sz="1600" dirty="0" err="1">
                <a:latin typeface="+mj-lt"/>
              </a:rPr>
              <a:t>aceptable</a:t>
            </a:r>
            <a:r>
              <a:rPr lang="en-US" sz="1600" dirty="0">
                <a:latin typeface="+mj-lt"/>
              </a:rPr>
              <a:t>.</a:t>
            </a:r>
          </a:p>
          <a:p>
            <a:pPr lvl="0">
              <a:buSzPts val="1600"/>
            </a:pPr>
            <a:endParaRPr lang="en-US" sz="1600" dirty="0">
              <a:latin typeface="+mj-lt"/>
            </a:endParaRPr>
          </a:p>
          <a:p>
            <a:pPr lvl="0">
              <a:buSzPts val="1600"/>
            </a:pPr>
            <a:r>
              <a:rPr lang="en-US" sz="1600" dirty="0" err="1">
                <a:latin typeface="+mj-lt"/>
              </a:rPr>
              <a:t>Después</a:t>
            </a:r>
            <a:r>
              <a:rPr lang="en-US" sz="1600" dirty="0">
                <a:latin typeface="+mj-lt"/>
              </a:rPr>
              <a:t> de </a:t>
            </a:r>
            <a:r>
              <a:rPr lang="en-US" sz="1600" dirty="0" err="1">
                <a:latin typeface="+mj-lt"/>
              </a:rPr>
              <a:t>usarlos</a:t>
            </a:r>
            <a:r>
              <a:rPr lang="en-US" sz="1600" dirty="0">
                <a:latin typeface="+mj-lt"/>
              </a:rPr>
              <a:t>, </a:t>
            </a:r>
            <a:r>
              <a:rPr lang="en-US" sz="1600" dirty="0" err="1">
                <a:latin typeface="+mj-lt"/>
              </a:rPr>
              <a:t>coloque</a:t>
            </a:r>
            <a:r>
              <a:rPr lang="en-US" sz="1600" dirty="0">
                <a:latin typeface="+mj-lt"/>
              </a:rPr>
              <a:t>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en</a:t>
            </a:r>
            <a:r>
              <a:rPr lang="en-US" sz="1600" dirty="0">
                <a:latin typeface="+mj-lt"/>
              </a:rPr>
              <a:t> un </a:t>
            </a:r>
            <a:r>
              <a:rPr lang="en-US" sz="1600" dirty="0" err="1">
                <a:latin typeface="+mj-lt"/>
              </a:rPr>
              <a:t>recipiente</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adecuado</a:t>
            </a:r>
            <a:r>
              <a:rPr lang="en-US" sz="1600" dirty="0">
                <a:latin typeface="+mj-lt"/>
              </a:rPr>
              <a:t> lo </a:t>
            </a:r>
            <a:r>
              <a:rPr lang="en-US" sz="1600" dirty="0" err="1">
                <a:latin typeface="+mj-lt"/>
              </a:rPr>
              <a:t>más</a:t>
            </a:r>
            <a:r>
              <a:rPr lang="en-US" sz="1600" dirty="0">
                <a:latin typeface="+mj-lt"/>
              </a:rPr>
              <a:t> pronto </a:t>
            </a:r>
            <a:r>
              <a:rPr lang="en-US" sz="1600" dirty="0" err="1">
                <a:latin typeface="+mj-lt"/>
              </a:rPr>
              <a:t>posible</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F81EE321-148C-4021-AE41-4AA2C5DA7BA3}"/>
              </a:ext>
            </a:extLst>
          </p:cNvPr>
          <p:cNvPicPr>
            <a:picLocks noChangeAspect="1"/>
          </p:cNvPicPr>
          <p:nvPr/>
        </p:nvPicPr>
        <p:blipFill>
          <a:blip r:embed="rId4"/>
          <a:stretch>
            <a:fillRect/>
          </a:stretch>
        </p:blipFill>
        <p:spPr>
          <a:xfrm>
            <a:off x="0" y="0"/>
            <a:ext cx="5568288" cy="5918245"/>
          </a:xfrm>
          <a:prstGeom prst="rect">
            <a:avLst/>
          </a:prstGeom>
        </p:spPr>
      </p:pic>
    </p:spTree>
    <p:extLst>
      <p:ext uri="{BB962C8B-B14F-4D97-AF65-F5344CB8AC3E}">
        <p14:creationId xmlns:p14="http://schemas.microsoft.com/office/powerpoint/2010/main" val="678460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892800" y="332509"/>
            <a:ext cx="6100707" cy="5078273"/>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RECIPIENTES PARA OBJETOS FILOSOS</a:t>
            </a:r>
            <a:endParaRPr lang="en-US" sz="1600" dirty="0">
              <a:latin typeface="+mj-lt"/>
            </a:endParaRPr>
          </a:p>
          <a:p>
            <a:pPr lvl="0">
              <a:buSzPts val="1600"/>
            </a:pPr>
            <a:endParaRPr lang="en-US" sz="1600" dirty="0">
              <a:latin typeface="+mj-lt"/>
            </a:endParaRPr>
          </a:p>
          <a:p>
            <a:pPr lvl="0">
              <a:buSzPts val="1600"/>
            </a:pPr>
            <a:r>
              <a:rPr lang="en-US" sz="1600" dirty="0">
                <a:latin typeface="+mj-lt"/>
              </a:rPr>
              <a:t>La </a:t>
            </a:r>
            <a:r>
              <a:rPr lang="en-US" sz="1600" dirty="0" err="1">
                <a:latin typeface="+mj-lt"/>
              </a:rPr>
              <a:t>construcción</a:t>
            </a:r>
            <a:r>
              <a:rPr lang="en-US" sz="1600" dirty="0">
                <a:latin typeface="+mj-lt"/>
              </a:rPr>
              <a:t> de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debe </a:t>
            </a:r>
            <a:r>
              <a:rPr lang="en-US" sz="1600" dirty="0" err="1">
                <a:latin typeface="+mj-lt"/>
              </a:rPr>
              <a:t>cumplir</a:t>
            </a:r>
            <a:r>
              <a:rPr lang="en-US" sz="1600" dirty="0">
                <a:latin typeface="+mj-lt"/>
              </a:rPr>
              <a:t> al </a:t>
            </a:r>
            <a:r>
              <a:rPr lang="en-US" sz="1600" dirty="0" err="1">
                <a:latin typeface="+mj-lt"/>
              </a:rPr>
              <a:t>menos</a:t>
            </a:r>
            <a:r>
              <a:rPr lang="en-US" sz="1600" dirty="0">
                <a:latin typeface="+mj-lt"/>
              </a:rPr>
              <a:t> con 4 </a:t>
            </a:r>
            <a:r>
              <a:rPr lang="en-US" sz="1600" dirty="0" err="1">
                <a:latin typeface="+mj-lt"/>
              </a:rPr>
              <a:t>criterios</a:t>
            </a:r>
            <a:r>
              <a:rPr lang="en-US" sz="1600" dirty="0">
                <a:latin typeface="+mj-lt"/>
              </a:rPr>
              <a:t>. Deben:</a:t>
            </a:r>
          </a:p>
          <a:p>
            <a:pPr lvl="0">
              <a:buSzPts val="1600"/>
            </a:pPr>
            <a:endParaRPr lang="en-US" sz="1600" dirty="0">
              <a:latin typeface="+mj-lt"/>
            </a:endParaRPr>
          </a:p>
          <a:p>
            <a:pPr marL="342900" lvl="0" indent="-342900">
              <a:buSzPts val="1600"/>
              <a:buFont typeface="+mj-lt"/>
              <a:buAutoNum type="arabicPeriod"/>
            </a:pPr>
            <a:r>
              <a:rPr lang="en-US" sz="1600" dirty="0" err="1">
                <a:latin typeface="+mj-lt"/>
              </a:rPr>
              <a:t>Poder</a:t>
            </a:r>
            <a:r>
              <a:rPr lang="en-US" sz="1600" dirty="0">
                <a:latin typeface="+mj-lt"/>
              </a:rPr>
              <a:t> </a:t>
            </a:r>
            <a:r>
              <a:rPr lang="en-US" sz="1600" dirty="0" err="1">
                <a:latin typeface="+mj-lt"/>
              </a:rPr>
              <a:t>cerrarse</a:t>
            </a:r>
            <a:r>
              <a:rPr lang="en-US" sz="1600" dirty="0">
                <a:latin typeface="+mj-lt"/>
              </a:rPr>
              <a:t>,</a:t>
            </a:r>
          </a:p>
          <a:p>
            <a:pPr marL="342900" lvl="0" indent="-342900">
              <a:buSzPts val="1600"/>
              <a:buFont typeface="+mj-lt"/>
              <a:buAutoNum type="arabicPeriod"/>
            </a:pPr>
            <a:r>
              <a:rPr lang="en-US" sz="1600" dirty="0">
                <a:latin typeface="+mj-lt"/>
              </a:rPr>
              <a:t>Ser </a:t>
            </a:r>
            <a:r>
              <a:rPr lang="en-US" sz="1600" dirty="0" err="1">
                <a:latin typeface="+mj-lt"/>
              </a:rPr>
              <a:t>resistentes</a:t>
            </a:r>
            <a:r>
              <a:rPr lang="en-US" sz="1600" dirty="0">
                <a:latin typeface="+mj-lt"/>
              </a:rPr>
              <a:t> a </a:t>
            </a:r>
            <a:r>
              <a:rPr lang="en-US" sz="1600" dirty="0" err="1">
                <a:latin typeface="+mj-lt"/>
              </a:rPr>
              <a:t>perforaciones</a:t>
            </a:r>
            <a:r>
              <a:rPr lang="en-US" sz="1600" dirty="0">
                <a:latin typeface="+mj-lt"/>
              </a:rPr>
              <a:t>,</a:t>
            </a:r>
          </a:p>
          <a:p>
            <a:pPr marL="342900" lvl="0" indent="-342900">
              <a:buSzPts val="1600"/>
              <a:buFont typeface="+mj-lt"/>
              <a:buAutoNum type="arabicPeriod"/>
            </a:pPr>
            <a:r>
              <a:rPr lang="en-US" sz="1600" dirty="0">
                <a:latin typeface="+mj-lt"/>
              </a:rPr>
              <a:t>Ser a </a:t>
            </a:r>
            <a:r>
              <a:rPr lang="en-US" sz="1600" dirty="0" err="1">
                <a:latin typeface="+mj-lt"/>
              </a:rPr>
              <a:t>prueba</a:t>
            </a:r>
            <a:r>
              <a:rPr lang="en-US" sz="1600" dirty="0">
                <a:latin typeface="+mj-lt"/>
              </a:rPr>
              <a:t> de </a:t>
            </a:r>
            <a:r>
              <a:rPr lang="en-US" sz="1600" dirty="0" err="1">
                <a:latin typeface="+mj-lt"/>
              </a:rPr>
              <a:t>fugas</a:t>
            </a:r>
            <a:r>
              <a:rPr lang="en-US" sz="1600" dirty="0">
                <a:latin typeface="+mj-lt"/>
              </a:rPr>
              <a:t> por los </a:t>
            </a:r>
            <a:r>
              <a:rPr lang="en-US" sz="1600" dirty="0" err="1">
                <a:latin typeface="+mj-lt"/>
              </a:rPr>
              <a:t>costados</a:t>
            </a:r>
            <a:r>
              <a:rPr lang="en-US" sz="1600" dirty="0">
                <a:latin typeface="+mj-lt"/>
              </a:rPr>
              <a:t> y la </a:t>
            </a:r>
            <a:r>
              <a:rPr lang="en-US" sz="1600" dirty="0" err="1">
                <a:latin typeface="+mj-lt"/>
              </a:rPr>
              <a:t>parte</a:t>
            </a:r>
            <a:r>
              <a:rPr lang="en-US" sz="1600" dirty="0">
                <a:latin typeface="+mj-lt"/>
              </a:rPr>
              <a:t> inferior, y</a:t>
            </a:r>
          </a:p>
          <a:p>
            <a:pPr marL="342900" lvl="0" indent="-342900">
              <a:buSzPts val="1600"/>
              <a:buFont typeface="+mj-lt"/>
              <a:buAutoNum type="arabicPeriod"/>
            </a:pPr>
            <a:r>
              <a:rPr lang="en-US" sz="1600" dirty="0" err="1">
                <a:latin typeface="+mj-lt"/>
              </a:rPr>
              <a:t>Estar</a:t>
            </a:r>
            <a:r>
              <a:rPr lang="en-US" sz="1600" dirty="0">
                <a:latin typeface="+mj-lt"/>
              </a:rPr>
              <a:t> </a:t>
            </a:r>
            <a:r>
              <a:rPr lang="en-US" sz="1600" dirty="0" err="1">
                <a:latin typeface="+mj-lt"/>
              </a:rPr>
              <a:t>etiquetados</a:t>
            </a:r>
            <a:r>
              <a:rPr lang="en-US" sz="1600" dirty="0">
                <a:latin typeface="+mj-lt"/>
              </a:rPr>
              <a:t> o </a:t>
            </a:r>
            <a:r>
              <a:rPr lang="en-US" sz="1600" dirty="0" err="1">
                <a:latin typeface="+mj-lt"/>
              </a:rPr>
              <a:t>llevar</a:t>
            </a:r>
            <a:r>
              <a:rPr lang="en-US" sz="1600" dirty="0">
                <a:latin typeface="+mj-lt"/>
              </a:rPr>
              <a:t> un </a:t>
            </a:r>
            <a:r>
              <a:rPr lang="en-US" sz="1600" dirty="0" err="1">
                <a:latin typeface="+mj-lt"/>
              </a:rPr>
              <a:t>código</a:t>
            </a:r>
            <a:r>
              <a:rPr lang="en-US" sz="1600" dirty="0">
                <a:latin typeface="+mj-lt"/>
              </a:rPr>
              <a:t> de color </a:t>
            </a:r>
            <a:r>
              <a:rPr lang="en-US" sz="1600" dirty="0" err="1">
                <a:latin typeface="+mj-lt"/>
              </a:rPr>
              <a:t>conforme</a:t>
            </a:r>
            <a:r>
              <a:rPr lang="en-US" sz="1600" dirty="0">
                <a:latin typeface="+mj-lt"/>
              </a:rPr>
              <a:t> a los </a:t>
            </a:r>
            <a:r>
              <a:rPr lang="en-US" sz="1600" dirty="0" err="1">
                <a:latin typeface="+mj-lt"/>
              </a:rPr>
              <a:t>requisitos</a:t>
            </a:r>
            <a:r>
              <a:rPr lang="en-US" sz="1600" dirty="0">
                <a:latin typeface="+mj-lt"/>
              </a:rPr>
              <a:t> de </a:t>
            </a:r>
            <a:r>
              <a:rPr lang="en-US" sz="1600" dirty="0" err="1">
                <a:latin typeface="+mj-lt"/>
              </a:rPr>
              <a:t>etiquetado</a:t>
            </a:r>
            <a:r>
              <a:rPr lang="en-US" sz="1600" dirty="0">
                <a:latin typeface="+mj-lt"/>
              </a:rPr>
              <a:t> de los </a:t>
            </a:r>
            <a:r>
              <a:rPr lang="en-US" sz="1600" dirty="0">
                <a:latin typeface="+mj-lt"/>
                <a:hlinkClick r:id="rId3"/>
              </a:rPr>
              <a:t>patógenos transportados por la sangre.</a:t>
            </a:r>
            <a:r>
              <a:rPr lang="en-US" sz="1600" baseline="30000" dirty="0"/>
              <a:t> (10) </a:t>
            </a:r>
            <a:endParaRPr lang="en-US" sz="1600" dirty="0">
              <a:latin typeface="+mj-lt"/>
            </a:endParaRPr>
          </a:p>
          <a:p>
            <a:pPr lvl="0">
              <a:buSzPts val="1600"/>
            </a:pPr>
            <a:endParaRPr lang="en-US" sz="1600" dirty="0">
              <a:latin typeface="+mj-lt"/>
            </a:endParaRPr>
          </a:p>
          <a:p>
            <a:pPr lvl="0">
              <a:buSzPts val="1600"/>
            </a:pPr>
            <a:r>
              <a:rPr lang="en-US" sz="1600" dirty="0" err="1">
                <a:latin typeface="+mj-lt"/>
              </a:rPr>
              <a:t>Tenga</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 que </a:t>
            </a:r>
            <a:r>
              <a:rPr lang="en-US" sz="1600" dirty="0" err="1">
                <a:latin typeface="+mj-lt"/>
              </a:rPr>
              <a:t>muchas</a:t>
            </a:r>
            <a:r>
              <a:rPr lang="en-US" sz="1600" dirty="0">
                <a:latin typeface="+mj-lt"/>
              </a:rPr>
              <a:t> </a:t>
            </a:r>
            <a:r>
              <a:rPr lang="en-US" sz="1600" dirty="0" err="1">
                <a:latin typeface="+mj-lt"/>
              </a:rPr>
              <a:t>lesiones</a:t>
            </a:r>
            <a:r>
              <a:rPr lang="en-US" sz="1600" dirty="0">
                <a:latin typeface="+mj-lt"/>
              </a:rPr>
              <a:t> con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ocurren</a:t>
            </a:r>
            <a:r>
              <a:rPr lang="en-US" sz="1600" dirty="0">
                <a:latin typeface="+mj-lt"/>
              </a:rPr>
              <a:t> </a:t>
            </a:r>
            <a:r>
              <a:rPr lang="en-US" sz="1600" dirty="0" err="1">
                <a:latin typeface="+mj-lt"/>
              </a:rPr>
              <a:t>durante</a:t>
            </a:r>
            <a:r>
              <a:rPr lang="en-US" sz="1600" dirty="0">
                <a:latin typeface="+mj-lt"/>
              </a:rPr>
              <a:t> el </a:t>
            </a:r>
            <a:r>
              <a:rPr lang="en-US" sz="1600" dirty="0" err="1">
                <a:latin typeface="+mj-lt"/>
              </a:rPr>
              <a:t>desecho</a:t>
            </a:r>
            <a:r>
              <a:rPr lang="en-US" sz="1600" dirty="0">
                <a:latin typeface="+mj-lt"/>
              </a:rPr>
              <a:t> de </a:t>
            </a:r>
            <a:r>
              <a:rPr lang="en-US" sz="1600" dirty="0" err="1">
                <a:latin typeface="+mj-lt"/>
              </a:rPr>
              <a:t>estos</a:t>
            </a:r>
            <a:r>
              <a:rPr lang="en-US" sz="1600" dirty="0">
                <a:latin typeface="+mj-lt"/>
              </a:rPr>
              <a:t> </a:t>
            </a:r>
            <a:r>
              <a:rPr lang="en-US" sz="1600" dirty="0" err="1">
                <a:latin typeface="+mj-lt"/>
              </a:rPr>
              <a:t>objetos</a:t>
            </a:r>
            <a:r>
              <a:rPr lang="en-US" sz="1600" dirty="0">
                <a:latin typeface="+mj-lt"/>
              </a:rPr>
              <a:t>. </a:t>
            </a:r>
            <a:r>
              <a:rPr lang="en-US" sz="1600" dirty="0" err="1">
                <a:latin typeface="+mj-lt"/>
              </a:rPr>
              <a:t>Resulta</a:t>
            </a:r>
            <a:r>
              <a:rPr lang="en-US" sz="1600" dirty="0">
                <a:latin typeface="+mj-lt"/>
              </a:rPr>
              <a:t> </a:t>
            </a:r>
            <a:r>
              <a:rPr lang="en-US" sz="1600" dirty="0" err="1">
                <a:latin typeface="+mj-lt"/>
              </a:rPr>
              <a:t>especialmente</a:t>
            </a:r>
            <a:r>
              <a:rPr lang="en-US" sz="1600" dirty="0">
                <a:latin typeface="+mj-lt"/>
              </a:rPr>
              <a:t> </a:t>
            </a:r>
            <a:r>
              <a:rPr lang="en-US" sz="1600" dirty="0" err="1">
                <a:latin typeface="+mj-lt"/>
              </a:rPr>
              <a:t>importante</a:t>
            </a:r>
            <a:r>
              <a:rPr lang="en-US" sz="1600" dirty="0">
                <a:latin typeface="+mj-lt"/>
              </a:rPr>
              <a:t> </a:t>
            </a:r>
            <a:r>
              <a:rPr lang="en-US" sz="1600" dirty="0" err="1">
                <a:latin typeface="+mj-lt"/>
              </a:rPr>
              <a:t>garantizar</a:t>
            </a:r>
            <a:r>
              <a:rPr lang="en-US" sz="1600" dirty="0">
                <a:latin typeface="+mj-lt"/>
              </a:rPr>
              <a:t> </a:t>
            </a:r>
            <a:r>
              <a:rPr lang="en-US" sz="1600" dirty="0" err="1">
                <a:latin typeface="+mj-lt"/>
              </a:rPr>
              <a:t>prácticas</a:t>
            </a:r>
            <a:r>
              <a:rPr lang="en-US" sz="1600" dirty="0">
                <a:latin typeface="+mj-lt"/>
              </a:rPr>
              <a:t> de </a:t>
            </a:r>
            <a:r>
              <a:rPr lang="en-US" sz="1600" dirty="0" err="1">
                <a:latin typeface="+mj-lt"/>
              </a:rPr>
              <a:t>trabajo</a:t>
            </a:r>
            <a:r>
              <a:rPr lang="en-US" sz="1600" dirty="0">
                <a:latin typeface="+mj-lt"/>
              </a:rPr>
              <a:t> </a:t>
            </a:r>
            <a:r>
              <a:rPr lang="en-US" sz="1600" dirty="0" err="1">
                <a:latin typeface="+mj-lt"/>
              </a:rPr>
              <a:t>adecuadas</a:t>
            </a:r>
            <a:r>
              <a:rPr lang="en-US" sz="1600" dirty="0">
                <a:latin typeface="+mj-lt"/>
              </a:rPr>
              <a:t> </a:t>
            </a:r>
            <a:r>
              <a:rPr lang="en-US" sz="1600" dirty="0" err="1">
                <a:latin typeface="+mj-lt"/>
              </a:rPr>
              <a:t>durante</a:t>
            </a:r>
            <a:r>
              <a:rPr lang="en-US" sz="1600" dirty="0">
                <a:latin typeface="+mj-lt"/>
              </a:rPr>
              <a:t> </a:t>
            </a:r>
            <a:r>
              <a:rPr lang="en-US" sz="1600" dirty="0" err="1">
                <a:latin typeface="+mj-lt"/>
              </a:rPr>
              <a:t>su</a:t>
            </a:r>
            <a:r>
              <a:rPr lang="en-US" sz="1600" dirty="0">
                <a:latin typeface="+mj-lt"/>
              </a:rPr>
              <a:t> </a:t>
            </a:r>
            <a:r>
              <a:rPr lang="en-US" sz="1600" dirty="0" err="1">
                <a:latin typeface="+mj-lt"/>
              </a:rPr>
              <a:t>manipulación</a:t>
            </a:r>
            <a:r>
              <a:rPr lang="en-US" sz="1600" dirty="0">
                <a:latin typeface="+mj-lt"/>
              </a:rPr>
              <a:t>. Para </a:t>
            </a:r>
            <a:r>
              <a:rPr lang="en-US" sz="1600" dirty="0" err="1">
                <a:latin typeface="+mj-lt"/>
              </a:rPr>
              <a:t>obtener</a:t>
            </a:r>
            <a:r>
              <a:rPr lang="en-US" sz="1600" dirty="0">
                <a:latin typeface="+mj-lt"/>
              </a:rPr>
              <a:t> </a:t>
            </a:r>
            <a:r>
              <a:rPr lang="en-US" sz="1600" dirty="0" err="1">
                <a:latin typeface="+mj-lt"/>
              </a:rPr>
              <a:t>más</a:t>
            </a:r>
            <a:r>
              <a:rPr lang="en-US" sz="1600" dirty="0">
                <a:latin typeface="+mj-lt"/>
              </a:rPr>
              <a:t> </a:t>
            </a:r>
            <a:r>
              <a:rPr lang="en-US" sz="1600" dirty="0" err="1">
                <a:latin typeface="+mj-lt"/>
              </a:rPr>
              <a:t>información</a:t>
            </a:r>
            <a:r>
              <a:rPr lang="en-US" sz="1600" dirty="0">
                <a:latin typeface="+mj-lt"/>
              </a:rPr>
              <a:t> </a:t>
            </a:r>
            <a:r>
              <a:rPr lang="en-US" sz="1600" dirty="0" err="1">
                <a:latin typeface="+mj-lt"/>
              </a:rPr>
              <a:t>sobre</a:t>
            </a:r>
            <a:r>
              <a:rPr lang="en-US" sz="1600" dirty="0">
                <a:latin typeface="+mj-lt"/>
              </a:rPr>
              <a:t>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revise </a:t>
            </a:r>
            <a:r>
              <a:rPr lang="en-US" sz="1600" dirty="0">
                <a:latin typeface="+mj-lt"/>
                <a:hlinkClick r:id="rId4"/>
              </a:rPr>
              <a:t>“Selección, evaluación y uso de recipientes de desecho de objetos filosos”.</a:t>
            </a:r>
            <a:r>
              <a:rPr lang="en-US" sz="1600" dirty="0">
                <a:latin typeface="+mj-lt"/>
              </a:rPr>
              <a:t> </a:t>
            </a:r>
            <a:r>
              <a:rPr lang="en-US" sz="1600" baseline="30000" dirty="0"/>
              <a:t>(11)</a:t>
            </a:r>
            <a:r>
              <a:rPr lang="en-US" sz="1600" dirty="0"/>
              <a:t> </a:t>
            </a:r>
            <a:r>
              <a:rPr lang="en-US" sz="1600" dirty="0" err="1">
                <a:latin typeface="+mj-lt"/>
              </a:rPr>
              <a:t>En</a:t>
            </a:r>
            <a:r>
              <a:rPr lang="en-US" sz="1600" dirty="0">
                <a:latin typeface="+mj-lt"/>
              </a:rPr>
              <a:t> la </a:t>
            </a:r>
            <a:r>
              <a:rPr lang="en-US" sz="1600" dirty="0" err="1">
                <a:latin typeface="+mj-lt"/>
              </a:rPr>
              <a:t>próxima</a:t>
            </a:r>
            <a:r>
              <a:rPr lang="en-US" sz="1600" dirty="0">
                <a:latin typeface="+mj-lt"/>
              </a:rPr>
              <a:t> </a:t>
            </a:r>
            <a:r>
              <a:rPr lang="en-US" sz="1600" dirty="0" err="1">
                <a:latin typeface="+mj-lt"/>
              </a:rPr>
              <a:t>diapositiva</a:t>
            </a:r>
            <a:r>
              <a:rPr lang="en-US" sz="1600" dirty="0">
                <a:latin typeface="+mj-lt"/>
              </a:rPr>
              <a:t>, </a:t>
            </a:r>
            <a:r>
              <a:rPr lang="en-US" sz="1600" dirty="0" err="1">
                <a:latin typeface="+mj-lt"/>
              </a:rPr>
              <a:t>analizaremos</a:t>
            </a:r>
            <a:r>
              <a:rPr lang="en-US" sz="1600" dirty="0">
                <a:latin typeface="+mj-lt"/>
              </a:rPr>
              <a:t>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reutilizables</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DDA7D414-7E4F-4819-A79B-DB968FFBF3AB}"/>
              </a:ext>
            </a:extLst>
          </p:cNvPr>
          <p:cNvPicPr>
            <a:picLocks noChangeAspect="1"/>
          </p:cNvPicPr>
          <p:nvPr/>
        </p:nvPicPr>
        <p:blipFill>
          <a:blip r:embed="rId6"/>
          <a:stretch>
            <a:fillRect/>
          </a:stretch>
        </p:blipFill>
        <p:spPr>
          <a:xfrm>
            <a:off x="0" y="0"/>
            <a:ext cx="5721242" cy="5918245"/>
          </a:xfrm>
          <a:prstGeom prst="rect">
            <a:avLst/>
          </a:prstGeom>
        </p:spPr>
      </p:pic>
      <p:pic>
        <p:nvPicPr>
          <p:cNvPr id="8" name="Picture 7">
            <a:extLst>
              <a:ext uri="{FF2B5EF4-FFF2-40B4-BE49-F238E27FC236}">
                <a16:creationId xmlns:a16="http://schemas.microsoft.com/office/drawing/2014/main" id="{D4F914B3-20DE-AC4B-BC3E-5A36F6AFDAEE}"/>
              </a:ext>
            </a:extLst>
          </p:cNvPr>
          <p:cNvPicPr>
            <a:picLocks noChangeAspect="1"/>
          </p:cNvPicPr>
          <p:nvPr/>
        </p:nvPicPr>
        <p:blipFill>
          <a:blip r:embed="rId7"/>
          <a:srcRect/>
          <a:stretch/>
        </p:blipFill>
        <p:spPr>
          <a:xfrm>
            <a:off x="105837" y="2406"/>
            <a:ext cx="5509568" cy="5918245"/>
          </a:xfrm>
          <a:prstGeom prst="rect">
            <a:avLst/>
          </a:prstGeom>
        </p:spPr>
      </p:pic>
    </p:spTree>
    <p:extLst>
      <p:ext uri="{BB962C8B-B14F-4D97-AF65-F5344CB8AC3E}">
        <p14:creationId xmlns:p14="http://schemas.microsoft.com/office/powerpoint/2010/main" val="3691418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89600" y="332509"/>
            <a:ext cx="6286500" cy="489360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CONTROLES DE INGENIERÍA/PRÁCTICAS LABORALES ADECUADAS</a:t>
            </a:r>
            <a:endParaRPr lang="en-US" sz="2000" dirty="0">
              <a:latin typeface="+mj-lt"/>
            </a:endParaRPr>
          </a:p>
          <a:p>
            <a:pPr lvl="0">
              <a:buSzPts val="1600"/>
            </a:pPr>
            <a:endParaRPr lang="en-US" sz="1600" dirty="0">
              <a:latin typeface="+mj-lt"/>
            </a:endParaRPr>
          </a:p>
          <a:p>
            <a:pPr lvl="0">
              <a:buSzPts val="1600"/>
            </a:pPr>
            <a:endParaRPr lang="en-US" sz="1600" dirty="0">
              <a:latin typeface="+mj-lt"/>
            </a:endParaRPr>
          </a:p>
          <a:p>
            <a:pPr lvl="0">
              <a:buSzPts val="1600"/>
            </a:pPr>
            <a:r>
              <a:rPr lang="en-US" sz="1600" dirty="0">
                <a:latin typeface="+mj-lt"/>
              </a:rPr>
              <a:t>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reutilizables</a:t>
            </a:r>
            <a:r>
              <a:rPr lang="en-US" sz="1600" dirty="0">
                <a:latin typeface="+mj-lt"/>
              </a:rPr>
              <a:t> </a:t>
            </a:r>
            <a:r>
              <a:rPr lang="en-US" sz="1600" dirty="0" err="1">
                <a:latin typeface="+mj-lt"/>
              </a:rPr>
              <a:t>contaminados</a:t>
            </a:r>
            <a:r>
              <a:rPr lang="en-US" sz="1600" dirty="0">
                <a:latin typeface="+mj-lt"/>
              </a:rPr>
              <a:t> </a:t>
            </a:r>
            <a:r>
              <a:rPr lang="en-US" sz="1600" dirty="0" err="1">
                <a:latin typeface="+mj-lt"/>
              </a:rPr>
              <a:t>deben</a:t>
            </a:r>
            <a:r>
              <a:rPr lang="en-US" sz="1600" dirty="0">
                <a:latin typeface="+mj-lt"/>
              </a:rPr>
              <a:t> </a:t>
            </a:r>
            <a:r>
              <a:rPr lang="en-US" sz="1600" dirty="0" err="1">
                <a:latin typeface="+mj-lt"/>
              </a:rPr>
              <a:t>colocarse</a:t>
            </a:r>
            <a:r>
              <a:rPr lang="en-US" sz="1600" dirty="0">
                <a:latin typeface="+mj-lt"/>
              </a:rPr>
              <a:t> </a:t>
            </a:r>
            <a:r>
              <a:rPr lang="en-US" sz="1600" dirty="0" err="1">
                <a:latin typeface="+mj-lt"/>
              </a:rPr>
              <a:t>en</a:t>
            </a:r>
            <a:r>
              <a:rPr lang="en-US" sz="1600" dirty="0">
                <a:latin typeface="+mj-lt"/>
              </a:rPr>
              <a:t> </a:t>
            </a:r>
            <a:r>
              <a:rPr lang="en-US" sz="1600" dirty="0" err="1">
                <a:latin typeface="+mj-lt"/>
              </a:rPr>
              <a:t>recipientes</a:t>
            </a:r>
            <a:r>
              <a:rPr lang="en-US" sz="1600" dirty="0">
                <a:latin typeface="+mj-lt"/>
              </a:rPr>
              <a:t> </a:t>
            </a:r>
            <a:r>
              <a:rPr lang="en-US" sz="1600" dirty="0" err="1">
                <a:latin typeface="+mj-lt"/>
              </a:rPr>
              <a:t>apropiados</a:t>
            </a:r>
            <a:r>
              <a:rPr lang="en-US" sz="1600" dirty="0">
                <a:latin typeface="+mj-lt"/>
              </a:rPr>
              <a:t> hasta </a:t>
            </a:r>
            <a:r>
              <a:rPr lang="en-US" sz="1600" dirty="0" err="1">
                <a:latin typeface="+mj-lt"/>
              </a:rPr>
              <a:t>su</a:t>
            </a:r>
            <a:r>
              <a:rPr lang="en-US" sz="1600" dirty="0">
                <a:latin typeface="+mj-lt"/>
              </a:rPr>
              <a:t> </a:t>
            </a:r>
            <a:r>
              <a:rPr lang="en-US" sz="1600" dirty="0" err="1">
                <a:latin typeface="+mj-lt"/>
              </a:rPr>
              <a:t>procesamiento</a:t>
            </a:r>
            <a:r>
              <a:rPr lang="en-US" sz="1600" dirty="0">
                <a:latin typeface="+mj-lt"/>
              </a:rPr>
              <a:t> </a:t>
            </a:r>
            <a:r>
              <a:rPr lang="en-US" sz="1600" dirty="0" err="1">
                <a:latin typeface="+mj-lt"/>
              </a:rPr>
              <a:t>adecuado</a:t>
            </a:r>
            <a:r>
              <a:rPr lang="en-US" sz="1600" dirty="0">
                <a:latin typeface="+mj-lt"/>
              </a:rPr>
              <a:t>. Los </a:t>
            </a:r>
            <a:r>
              <a:rPr lang="en-US" sz="1600" dirty="0" err="1">
                <a:latin typeface="+mj-lt"/>
              </a:rPr>
              <a:t>requisitos</a:t>
            </a:r>
            <a:r>
              <a:rPr lang="en-US" sz="1600" dirty="0">
                <a:latin typeface="+mj-lt"/>
              </a:rPr>
              <a:t> para </a:t>
            </a:r>
            <a:r>
              <a:rPr lang="en-US" sz="1600" dirty="0" err="1">
                <a:latin typeface="+mj-lt"/>
              </a:rPr>
              <a:t>estos</a:t>
            </a:r>
            <a:r>
              <a:rPr lang="en-US" sz="1600" dirty="0">
                <a:latin typeface="+mj-lt"/>
              </a:rPr>
              <a:t> </a:t>
            </a:r>
            <a:r>
              <a:rPr lang="en-US" sz="1600" dirty="0" err="1">
                <a:latin typeface="+mj-lt"/>
              </a:rPr>
              <a:t>recipientes</a:t>
            </a:r>
            <a:r>
              <a:rPr lang="en-US" sz="1600" dirty="0">
                <a:latin typeface="+mj-lt"/>
              </a:rPr>
              <a:t> son los </a:t>
            </a:r>
            <a:r>
              <a:rPr lang="en-US" sz="1600" dirty="0" err="1">
                <a:latin typeface="+mj-lt"/>
              </a:rPr>
              <a:t>siguientes</a:t>
            </a:r>
            <a:r>
              <a:rPr lang="en-US" sz="1600" dirty="0">
                <a:latin typeface="+mj-lt"/>
              </a:rPr>
              <a:t>:</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Ser </a:t>
            </a:r>
            <a:r>
              <a:rPr lang="en-US" sz="1600" dirty="0" err="1">
                <a:latin typeface="+mj-lt"/>
              </a:rPr>
              <a:t>resistentes</a:t>
            </a:r>
            <a:r>
              <a:rPr lang="en-US" sz="1600" dirty="0">
                <a:latin typeface="+mj-lt"/>
              </a:rPr>
              <a:t> a </a:t>
            </a:r>
            <a:r>
              <a:rPr lang="en-US" sz="1600" dirty="0" err="1">
                <a:latin typeface="+mj-lt"/>
              </a:rPr>
              <a:t>perforaciones</a:t>
            </a:r>
            <a:r>
              <a:rPr lang="en-US" sz="1600" dirty="0">
                <a:latin typeface="+mj-lt"/>
              </a:rPr>
              <a:t>,</a:t>
            </a:r>
          </a:p>
          <a:p>
            <a:pPr marL="285750" lvl="0" indent="-285750">
              <a:buSzPts val="1600"/>
              <a:buFont typeface="Arial" panose="020B0604020202020204" pitchFamily="34" charset="0"/>
              <a:buChar char="•"/>
            </a:pPr>
            <a:r>
              <a:rPr lang="en-US" sz="1600" dirty="0" err="1">
                <a:latin typeface="+mj-lt"/>
              </a:rPr>
              <a:t>Estar</a:t>
            </a:r>
            <a:r>
              <a:rPr lang="en-US" sz="1600" dirty="0">
                <a:latin typeface="+mj-lt"/>
              </a:rPr>
              <a:t> </a:t>
            </a:r>
            <a:r>
              <a:rPr lang="en-US" sz="1600" dirty="0" err="1">
                <a:latin typeface="+mj-lt"/>
              </a:rPr>
              <a:t>etiquetados</a:t>
            </a:r>
            <a:r>
              <a:rPr lang="en-US" sz="1600" dirty="0">
                <a:latin typeface="+mj-lt"/>
              </a:rPr>
              <a:t> o </a:t>
            </a:r>
            <a:r>
              <a:rPr lang="en-US" sz="1600" dirty="0" err="1">
                <a:latin typeface="+mj-lt"/>
              </a:rPr>
              <a:t>codificados</a:t>
            </a:r>
            <a:r>
              <a:rPr lang="en-US" sz="1600" dirty="0">
                <a:latin typeface="+mj-lt"/>
              </a:rPr>
              <a:t> por color de </a:t>
            </a:r>
            <a:r>
              <a:rPr lang="en-US" sz="1600" dirty="0" err="1">
                <a:latin typeface="+mj-lt"/>
              </a:rPr>
              <a:t>conformidad</a:t>
            </a:r>
            <a:r>
              <a:rPr lang="en-US" sz="1600" dirty="0">
                <a:latin typeface="+mj-lt"/>
              </a:rPr>
              <a:t> con la </a:t>
            </a:r>
            <a:r>
              <a:rPr lang="en-US" sz="1600" dirty="0" err="1">
                <a:latin typeface="+mj-lt"/>
              </a:rPr>
              <a:t>norma</a:t>
            </a:r>
            <a:r>
              <a:rPr lang="en-US" sz="1600" dirty="0">
                <a:latin typeface="+mj-lt"/>
              </a:rPr>
              <a:t>,</a:t>
            </a:r>
          </a:p>
          <a:p>
            <a:pPr marL="285750" lvl="0" indent="-285750">
              <a:buSzPts val="1600"/>
              <a:buFont typeface="Arial" panose="020B0604020202020204" pitchFamily="34" charset="0"/>
              <a:buChar char="•"/>
            </a:pPr>
            <a:r>
              <a:rPr lang="en-US" sz="1600" dirty="0">
                <a:latin typeface="+mj-lt"/>
              </a:rPr>
              <a:t>Ser a </a:t>
            </a:r>
            <a:r>
              <a:rPr lang="en-US" sz="1600" dirty="0" err="1">
                <a:latin typeface="+mj-lt"/>
              </a:rPr>
              <a:t>prueba</a:t>
            </a:r>
            <a:r>
              <a:rPr lang="en-US" sz="1600" dirty="0">
                <a:latin typeface="+mj-lt"/>
              </a:rPr>
              <a:t> de </a:t>
            </a:r>
            <a:r>
              <a:rPr lang="en-US" sz="1600" dirty="0" err="1">
                <a:latin typeface="+mj-lt"/>
              </a:rPr>
              <a:t>fugas</a:t>
            </a:r>
            <a:r>
              <a:rPr lang="en-US" sz="1600" dirty="0">
                <a:latin typeface="+mj-lt"/>
              </a:rPr>
              <a:t> por los </a:t>
            </a:r>
            <a:r>
              <a:rPr lang="en-US" sz="1600" dirty="0" err="1">
                <a:latin typeface="+mj-lt"/>
              </a:rPr>
              <a:t>costados</a:t>
            </a:r>
            <a:r>
              <a:rPr lang="en-US" sz="1600" dirty="0">
                <a:latin typeface="+mj-lt"/>
              </a:rPr>
              <a:t> y la </a:t>
            </a:r>
            <a:r>
              <a:rPr lang="en-US" sz="1600" dirty="0" err="1">
                <a:latin typeface="+mj-lt"/>
              </a:rPr>
              <a:t>parte</a:t>
            </a:r>
            <a:r>
              <a:rPr lang="en-US" sz="1600" dirty="0">
                <a:latin typeface="+mj-lt"/>
              </a:rPr>
              <a:t> inferior, y</a:t>
            </a:r>
          </a:p>
          <a:p>
            <a:pPr marL="285750" indent="-285750">
              <a:buSzPts val="1600"/>
              <a:buFont typeface="Arial" panose="020B0604020202020204" pitchFamily="34" charset="0"/>
              <a:buChar char="•"/>
            </a:pPr>
            <a:r>
              <a:rPr lang="en-US" sz="1600" dirty="0" err="1">
                <a:latin typeface="+mj-lt"/>
              </a:rPr>
              <a:t>Cumplir</a:t>
            </a:r>
            <a:r>
              <a:rPr lang="en-US" sz="1600" dirty="0">
                <a:latin typeface="+mj-lt"/>
              </a:rPr>
              <a:t> con los </a:t>
            </a:r>
            <a:r>
              <a:rPr lang="en-US" sz="1600" dirty="0" err="1">
                <a:latin typeface="+mj-lt"/>
              </a:rPr>
              <a:t>requisitos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reutilizables</a:t>
            </a:r>
            <a:r>
              <a:rPr lang="en-US" sz="1600" dirty="0">
                <a:latin typeface="+mj-lt"/>
              </a:rPr>
              <a:t> que </a:t>
            </a:r>
            <a:r>
              <a:rPr lang="en-US" sz="1600" dirty="0" err="1">
                <a:latin typeface="+mj-lt"/>
              </a:rPr>
              <a:t>figuran</a:t>
            </a:r>
            <a:r>
              <a:rPr lang="en-US" sz="1600" dirty="0">
                <a:latin typeface="+mj-lt"/>
              </a:rPr>
              <a:t> </a:t>
            </a:r>
            <a:r>
              <a:rPr lang="en-US" sz="1600" dirty="0" err="1">
                <a:latin typeface="+mj-lt"/>
              </a:rPr>
              <a:t>en</a:t>
            </a:r>
            <a:r>
              <a:rPr lang="en-US" sz="1600" dirty="0">
                <a:latin typeface="+mj-lt"/>
              </a:rPr>
              <a:t> el </a:t>
            </a:r>
            <a:r>
              <a:rPr lang="en-US" sz="1600" dirty="0">
                <a:latin typeface="+mj-lt"/>
                <a:hlinkClick r:id="rId3"/>
              </a:rPr>
              <a:t>párrafo (d)(4)(ii)(E).</a:t>
            </a:r>
            <a:r>
              <a:rPr lang="en-US" sz="1600" baseline="30000" dirty="0">
                <a:hlinkClick r:id="rId3"/>
              </a:rPr>
              <a:t>(</a:t>
            </a:r>
            <a:r>
              <a:rPr lang="en-US" sz="1600" baseline="30000" dirty="0"/>
              <a:t>12)</a:t>
            </a:r>
            <a:endParaRPr lang="en-US" sz="1600" dirty="0"/>
          </a:p>
          <a:p>
            <a:pPr lvl="0">
              <a:buSzPts val="1600"/>
            </a:pPr>
            <a:endParaRPr lang="en-US" sz="1600" dirty="0">
              <a:latin typeface="+mj-lt"/>
            </a:endParaRPr>
          </a:p>
          <a:p>
            <a:pPr lvl="0">
              <a:buSzPts val="1600"/>
            </a:pPr>
            <a:r>
              <a:rPr lang="en-US" sz="1600" dirty="0">
                <a:latin typeface="+mj-lt"/>
              </a:rPr>
              <a:t>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reutilizables</a:t>
            </a:r>
            <a:r>
              <a:rPr lang="en-US" sz="1600" dirty="0">
                <a:latin typeface="+mj-lt"/>
              </a:rPr>
              <a:t> </a:t>
            </a:r>
            <a:r>
              <a:rPr lang="en-US" sz="1600" dirty="0" err="1">
                <a:latin typeface="+mj-lt"/>
              </a:rPr>
              <a:t>deben</a:t>
            </a:r>
            <a:r>
              <a:rPr lang="en-US" sz="1600" dirty="0">
                <a:latin typeface="+mj-lt"/>
              </a:rPr>
              <a:t> </a:t>
            </a:r>
            <a:r>
              <a:rPr lang="en-US" sz="1600" dirty="0" err="1">
                <a:latin typeface="+mj-lt"/>
              </a:rPr>
              <a:t>cumplir</a:t>
            </a:r>
            <a:r>
              <a:rPr lang="en-US" sz="1600" dirty="0">
                <a:latin typeface="+mj-lt"/>
              </a:rPr>
              <a:t> con los </a:t>
            </a:r>
            <a:r>
              <a:rPr lang="en-US" sz="1600" dirty="0" err="1">
                <a:latin typeface="+mj-lt"/>
              </a:rPr>
              <a:t>mismos</a:t>
            </a:r>
            <a:r>
              <a:rPr lang="en-US" sz="1600" dirty="0">
                <a:latin typeface="+mj-lt"/>
              </a:rPr>
              <a:t> </a:t>
            </a:r>
            <a:r>
              <a:rPr lang="en-US" sz="1600" dirty="0" err="1">
                <a:latin typeface="+mj-lt"/>
              </a:rPr>
              <a:t>requisitos</a:t>
            </a:r>
            <a:r>
              <a:rPr lang="en-US" sz="1600" dirty="0">
                <a:latin typeface="+mj-lt"/>
              </a:rPr>
              <a:t> que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desechables</a:t>
            </a:r>
            <a:r>
              <a:rPr lang="en-US" sz="1600" dirty="0">
                <a:latin typeface="+mj-lt"/>
              </a:rPr>
              <a:t>, con la </a:t>
            </a:r>
            <a:r>
              <a:rPr lang="en-US" sz="1600" dirty="0" err="1">
                <a:latin typeface="+mj-lt"/>
              </a:rPr>
              <a:t>excepción</a:t>
            </a:r>
            <a:r>
              <a:rPr lang="en-US" sz="1600" dirty="0">
                <a:latin typeface="+mj-lt"/>
              </a:rPr>
              <a:t> de que no se </a:t>
            </a:r>
            <a:r>
              <a:rPr lang="en-US" sz="1600" dirty="0" err="1">
                <a:latin typeface="+mj-lt"/>
              </a:rPr>
              <a:t>exige</a:t>
            </a:r>
            <a:r>
              <a:rPr lang="en-US" sz="1600" dirty="0">
                <a:latin typeface="+mj-lt"/>
              </a:rPr>
              <a:t> que </a:t>
            </a:r>
            <a:r>
              <a:rPr lang="en-US" sz="1600" dirty="0" err="1">
                <a:latin typeface="+mj-lt"/>
              </a:rPr>
              <a:t>puedan</a:t>
            </a:r>
            <a:r>
              <a:rPr lang="en-US" sz="1600" dirty="0">
                <a:latin typeface="+mj-lt"/>
              </a:rPr>
              <a:t> </a:t>
            </a:r>
            <a:r>
              <a:rPr lang="en-US" sz="1600" dirty="0" err="1">
                <a:latin typeface="+mj-lt"/>
              </a:rPr>
              <a:t>cerrarse</a:t>
            </a:r>
            <a:r>
              <a:rPr lang="en-US" sz="1600" dirty="0">
                <a:latin typeface="+mj-lt"/>
              </a:rPr>
              <a:t>, </a:t>
            </a:r>
            <a:r>
              <a:rPr lang="en-US" sz="1600" dirty="0" err="1">
                <a:latin typeface="+mj-lt"/>
              </a:rPr>
              <a:t>ya</a:t>
            </a:r>
            <a:r>
              <a:rPr lang="en-US" sz="1600" dirty="0">
                <a:latin typeface="+mj-lt"/>
              </a:rPr>
              <a:t> que se </a:t>
            </a:r>
            <a:r>
              <a:rPr lang="en-US" sz="1600" dirty="0" err="1">
                <a:latin typeface="+mj-lt"/>
              </a:rPr>
              <a:t>supone</a:t>
            </a:r>
            <a:r>
              <a:rPr lang="en-US" sz="1600" dirty="0">
                <a:latin typeface="+mj-lt"/>
              </a:rPr>
              <a:t> que los </a:t>
            </a:r>
            <a:r>
              <a:rPr lang="en-US" sz="1600" dirty="0" err="1">
                <a:latin typeface="+mj-lt"/>
              </a:rPr>
              <a:t>recipientes</a:t>
            </a:r>
            <a:r>
              <a:rPr lang="en-US" sz="1600" dirty="0">
                <a:latin typeface="+mj-lt"/>
              </a:rPr>
              <a:t> se </a:t>
            </a:r>
            <a:r>
              <a:rPr lang="en-US" sz="1600" dirty="0" err="1">
                <a:latin typeface="+mj-lt"/>
              </a:rPr>
              <a:t>reutilizarán</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0B198CB3-A5B1-4AF4-A304-3B91C7366F13}"/>
              </a:ext>
            </a:extLst>
          </p:cNvPr>
          <p:cNvPicPr>
            <a:picLocks noChangeAspect="1"/>
          </p:cNvPicPr>
          <p:nvPr/>
        </p:nvPicPr>
        <p:blipFill>
          <a:blip r:embed="rId5"/>
          <a:srcRect/>
          <a:stretch/>
        </p:blipFill>
        <p:spPr>
          <a:xfrm>
            <a:off x="0" y="0"/>
            <a:ext cx="5509568" cy="5918245"/>
          </a:xfrm>
          <a:prstGeom prst="rect">
            <a:avLst/>
          </a:prstGeom>
        </p:spPr>
      </p:pic>
    </p:spTree>
    <p:extLst>
      <p:ext uri="{BB962C8B-B14F-4D97-AF65-F5344CB8AC3E}">
        <p14:creationId xmlns:p14="http://schemas.microsoft.com/office/powerpoint/2010/main" val="289247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05500" y="332509"/>
            <a:ext cx="6088008" cy="366250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Quién</a:t>
            </a:r>
            <a:r>
              <a:rPr lang="en-US" sz="3600" u="sng" dirty="0">
                <a:solidFill>
                  <a:schemeClr val="dk1"/>
                </a:solidFill>
                <a:latin typeface="+mj-lt"/>
                <a:ea typeface="Calibri"/>
                <a:cs typeface="Calibri"/>
                <a:sym typeface="Calibri"/>
              </a:rPr>
              <a:t> debe </a:t>
            </a:r>
            <a:r>
              <a:rPr lang="en-US" sz="3600" u="sng" dirty="0" err="1">
                <a:solidFill>
                  <a:schemeClr val="dk1"/>
                </a:solidFill>
                <a:latin typeface="+mj-lt"/>
                <a:ea typeface="Calibri"/>
                <a:cs typeface="Calibri"/>
                <a:sym typeface="Calibri"/>
              </a:rPr>
              <a:t>realizar</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este</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curso</a:t>
            </a:r>
            <a:endParaRPr lang="en-US" sz="3600" u="sng" dirty="0">
              <a:solidFill>
                <a:schemeClr val="dk1"/>
              </a:solidFill>
              <a:latin typeface="+mj-lt"/>
              <a:ea typeface="Calibri"/>
              <a:cs typeface="Calibri"/>
              <a:sym typeface="Calibri"/>
            </a:endParaRPr>
          </a:p>
          <a:p>
            <a:pPr lvl="0" algn="ctr">
              <a:buSzPts val="4800"/>
            </a:pPr>
            <a:endParaRPr sz="1600" b="0" i="0" u="none" strike="noStrike" cap="none" dirty="0">
              <a:solidFill>
                <a:schemeClr val="dk1"/>
              </a:solidFill>
              <a:latin typeface="+mj-lt"/>
              <a:ea typeface="Calibri"/>
              <a:cs typeface="Calibri"/>
              <a:sym typeface="Calibri"/>
            </a:endParaRPr>
          </a:p>
          <a:p>
            <a:r>
              <a:rPr lang="en-US" sz="1600" dirty="0">
                <a:latin typeface="+mj-lt"/>
              </a:rPr>
              <a:t>Este </a:t>
            </a:r>
            <a:r>
              <a:rPr lang="en-US" sz="1600" dirty="0" err="1">
                <a:latin typeface="+mj-lt"/>
              </a:rPr>
              <a:t>curso</a:t>
            </a:r>
            <a:r>
              <a:rPr lang="en-US" sz="1600" dirty="0">
                <a:latin typeface="+mj-lt"/>
              </a:rPr>
              <a:t> </a:t>
            </a:r>
            <a:r>
              <a:rPr lang="en-US" sz="1600" dirty="0" err="1">
                <a:latin typeface="+mj-lt"/>
              </a:rPr>
              <a:t>fue</a:t>
            </a:r>
            <a:r>
              <a:rPr lang="en-US" sz="1600" dirty="0">
                <a:latin typeface="+mj-lt"/>
              </a:rPr>
              <a:t> </a:t>
            </a:r>
            <a:r>
              <a:rPr lang="en-US" sz="1600" dirty="0" err="1">
                <a:latin typeface="+mj-lt"/>
              </a:rPr>
              <a:t>diseñado</a:t>
            </a:r>
            <a:r>
              <a:rPr lang="en-US" sz="1600" dirty="0">
                <a:latin typeface="+mj-lt"/>
              </a:rPr>
              <a:t> para los </a:t>
            </a:r>
            <a:r>
              <a:rPr lang="en-US" sz="1600" dirty="0" err="1">
                <a:latin typeface="+mj-lt"/>
              </a:rPr>
              <a:t>gerentes</a:t>
            </a:r>
            <a:r>
              <a:rPr lang="en-US" sz="1600" dirty="0">
                <a:latin typeface="+mj-lt"/>
              </a:rPr>
              <a:t> o </a:t>
            </a:r>
            <a:r>
              <a:rPr lang="en-US" sz="1600" dirty="0" err="1">
                <a:latin typeface="+mj-lt"/>
              </a:rPr>
              <a:t>propietarios</a:t>
            </a:r>
            <a:r>
              <a:rPr lang="en-US" sz="1600" dirty="0">
                <a:latin typeface="+mj-lt"/>
              </a:rPr>
              <a:t> de </a:t>
            </a:r>
            <a:r>
              <a:rPr lang="en-US" sz="1600" dirty="0" err="1">
                <a:latin typeface="+mj-lt"/>
              </a:rPr>
              <a:t>empresas</a:t>
            </a:r>
            <a:r>
              <a:rPr lang="en-US" sz="1600" dirty="0">
                <a:latin typeface="+mj-lt"/>
              </a:rPr>
              <a:t> que </a:t>
            </a:r>
            <a:r>
              <a:rPr lang="en-US" sz="1600" dirty="0" err="1">
                <a:latin typeface="+mj-lt"/>
              </a:rPr>
              <a:t>tienen</a:t>
            </a:r>
            <a:r>
              <a:rPr lang="en-US" sz="1600" dirty="0">
                <a:latin typeface="+mj-lt"/>
              </a:rPr>
              <a:t> </a:t>
            </a:r>
            <a:r>
              <a:rPr lang="en-US" sz="1600" dirty="0" err="1">
                <a:latin typeface="+mj-lt"/>
              </a:rPr>
              <a:t>empleados</a:t>
            </a:r>
            <a:r>
              <a:rPr lang="en-US" sz="1600" dirty="0">
                <a:latin typeface="+mj-lt"/>
              </a:rPr>
              <a:t> que </a:t>
            </a:r>
            <a:r>
              <a:rPr lang="en-US" sz="1600" dirty="0" err="1">
                <a:latin typeface="+mj-lt"/>
              </a:rPr>
              <a:t>podrían</a:t>
            </a:r>
            <a:r>
              <a:rPr lang="en-US" sz="1600" dirty="0">
                <a:latin typeface="+mj-lt"/>
              </a:rPr>
              <a:t> </a:t>
            </a:r>
            <a:r>
              <a:rPr lang="en-US" sz="1600" dirty="0" err="1">
                <a:latin typeface="+mj-lt"/>
              </a:rPr>
              <a:t>encontrarse</a:t>
            </a:r>
            <a:r>
              <a:rPr lang="en-US" sz="1600" dirty="0">
                <a:latin typeface="+mj-lt"/>
              </a:rPr>
              <a:t> con </a:t>
            </a:r>
            <a:r>
              <a:rPr lang="en-US" sz="1600" dirty="0" err="1">
                <a:latin typeface="+mj-lt"/>
              </a:rPr>
              <a:t>sangre</a:t>
            </a:r>
            <a:r>
              <a:rPr lang="en-US" sz="1600" dirty="0">
                <a:latin typeface="+mj-lt"/>
              </a:rPr>
              <a:t> </a:t>
            </a:r>
            <a:r>
              <a:rPr lang="en-US" sz="1600" dirty="0" err="1">
                <a:latin typeface="+mj-lt"/>
              </a:rPr>
              <a:t>en</a:t>
            </a:r>
            <a:r>
              <a:rPr lang="en-US" sz="1600" dirty="0">
                <a:latin typeface="+mj-lt"/>
              </a:rPr>
              <a:t> el </a:t>
            </a:r>
            <a:r>
              <a:rPr lang="en-US" sz="1600" dirty="0" err="1">
                <a:latin typeface="+mj-lt"/>
              </a:rPr>
              <a:t>desarrollo</a:t>
            </a:r>
            <a:r>
              <a:rPr lang="en-US" sz="1600" dirty="0">
                <a:latin typeface="+mj-lt"/>
              </a:rPr>
              <a:t> de sus </a:t>
            </a:r>
            <a:r>
              <a:rPr lang="en-US" sz="1600" dirty="0" err="1">
                <a:latin typeface="+mj-lt"/>
              </a:rPr>
              <a:t>tareas</a:t>
            </a:r>
            <a:r>
              <a:rPr lang="en-US" sz="1600" dirty="0">
                <a:latin typeface="+mj-lt"/>
              </a:rPr>
              <a:t> </a:t>
            </a:r>
            <a:r>
              <a:rPr lang="en-US" sz="1600" dirty="0" err="1">
                <a:latin typeface="+mj-lt"/>
              </a:rPr>
              <a:t>laborales</a:t>
            </a:r>
            <a:r>
              <a:rPr lang="en-US" sz="1600" dirty="0">
                <a:latin typeface="+mj-lt"/>
              </a:rPr>
              <a:t>. El </a:t>
            </a:r>
            <a:r>
              <a:rPr lang="en-US" sz="1600" dirty="0" err="1">
                <a:latin typeface="+mj-lt"/>
              </a:rPr>
              <a:t>cumplimiento</a:t>
            </a:r>
            <a:r>
              <a:rPr lang="en-US" sz="1600" dirty="0">
                <a:latin typeface="+mj-lt"/>
              </a:rPr>
              <a:t> de la </a:t>
            </a:r>
            <a:r>
              <a:rPr lang="en-US" sz="1600" dirty="0" err="1">
                <a:latin typeface="+mj-lt"/>
              </a:rPr>
              <a:t>norma</a:t>
            </a:r>
            <a:r>
              <a:rPr lang="en-US" sz="1600" dirty="0">
                <a:latin typeface="+mj-lt"/>
              </a:rPr>
              <a:t> </a:t>
            </a:r>
            <a:r>
              <a:rPr lang="en-US" sz="1600" dirty="0" err="1">
                <a:latin typeface="+mj-lt"/>
              </a:rPr>
              <a:t>sobre</a:t>
            </a:r>
            <a:r>
              <a:rPr lang="en-US" sz="1600" dirty="0">
                <a:latin typeface="+mj-lt"/>
              </a:rPr>
              <a:t>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t>
            </a:r>
            <a:r>
              <a:rPr lang="en-US" sz="1600" dirty="0" err="1">
                <a:latin typeface="+mj-lt"/>
              </a:rPr>
              <a:t>puede</a:t>
            </a:r>
            <a:r>
              <a:rPr lang="en-US" sz="1600" dirty="0">
                <a:latin typeface="+mj-lt"/>
              </a:rPr>
              <a:t> </a:t>
            </a:r>
            <a:r>
              <a:rPr lang="en-US" sz="1600" dirty="0" err="1">
                <a:latin typeface="+mj-lt"/>
              </a:rPr>
              <a:t>resumirse</a:t>
            </a:r>
            <a:r>
              <a:rPr lang="en-US" sz="1600" dirty="0">
                <a:latin typeface="+mj-lt"/>
              </a:rPr>
              <a:t> </a:t>
            </a:r>
            <a:r>
              <a:rPr lang="en-US" sz="1600" dirty="0" err="1">
                <a:latin typeface="+mj-lt"/>
              </a:rPr>
              <a:t>en</a:t>
            </a:r>
            <a:r>
              <a:rPr lang="en-US" sz="1600" dirty="0">
                <a:latin typeface="+mj-lt"/>
              </a:rPr>
              <a:t> dos </a:t>
            </a:r>
            <a:r>
              <a:rPr lang="en-US" sz="1600" dirty="0" err="1">
                <a:latin typeface="+mj-lt"/>
              </a:rPr>
              <a:t>tareas</a:t>
            </a:r>
            <a:r>
              <a:rPr lang="en-US" sz="1600" dirty="0">
                <a:latin typeface="+mj-lt"/>
              </a:rPr>
              <a:t> </a:t>
            </a:r>
            <a:r>
              <a:rPr lang="en-US" sz="1600" dirty="0" err="1">
                <a:latin typeface="+mj-lt"/>
              </a:rPr>
              <a:t>principales</a:t>
            </a:r>
            <a:r>
              <a:rPr lang="en-US" sz="1600" dirty="0">
                <a:latin typeface="+mj-lt"/>
              </a:rPr>
              <a:t>:</a:t>
            </a:r>
          </a:p>
          <a:p>
            <a:endParaRPr lang="en-US" sz="1600" dirty="0">
              <a:latin typeface="+mj-lt"/>
            </a:endParaRPr>
          </a:p>
          <a:p>
            <a:r>
              <a:rPr lang="en-US" sz="1600" dirty="0">
                <a:latin typeface="+mj-lt"/>
              </a:rPr>
              <a:t>1. Desarrollo por </a:t>
            </a:r>
            <a:r>
              <a:rPr lang="en-US" sz="1600" dirty="0" err="1">
                <a:latin typeface="+mj-lt"/>
              </a:rPr>
              <a:t>escrito</a:t>
            </a:r>
            <a:r>
              <a:rPr lang="en-US" sz="1600" dirty="0">
                <a:latin typeface="+mj-lt"/>
              </a:rPr>
              <a:t> de un plan de control de la </a:t>
            </a:r>
            <a:r>
              <a:rPr lang="en-US" sz="1600" dirty="0" err="1">
                <a:latin typeface="+mj-lt"/>
              </a:rPr>
              <a:t>exposición</a:t>
            </a:r>
            <a:r>
              <a:rPr lang="en-US" sz="1600" dirty="0">
                <a:latin typeface="+mj-lt"/>
              </a:rPr>
              <a:t>.</a:t>
            </a:r>
          </a:p>
          <a:p>
            <a:r>
              <a:rPr lang="en-US" sz="1600" dirty="0">
                <a:latin typeface="+mj-lt"/>
              </a:rPr>
              <a:t>2. </a:t>
            </a:r>
            <a:r>
              <a:rPr lang="en-US" sz="1600" dirty="0" err="1">
                <a:latin typeface="+mj-lt"/>
              </a:rPr>
              <a:t>Implementación</a:t>
            </a:r>
            <a:r>
              <a:rPr lang="en-US" sz="1600" dirty="0">
                <a:latin typeface="+mj-lt"/>
              </a:rPr>
              <a:t> y </a:t>
            </a:r>
            <a:r>
              <a:rPr lang="en-US" sz="1600" dirty="0" err="1">
                <a:latin typeface="+mj-lt"/>
              </a:rPr>
              <a:t>mantenimiento</a:t>
            </a:r>
            <a:r>
              <a:rPr lang="en-US" sz="1600" dirty="0">
                <a:latin typeface="+mj-lt"/>
              </a:rPr>
              <a:t> del plan de control de la </a:t>
            </a:r>
            <a:r>
              <a:rPr lang="en-US" sz="1600" dirty="0" err="1">
                <a:latin typeface="+mj-lt"/>
              </a:rPr>
              <a:t>exposición</a:t>
            </a:r>
            <a:r>
              <a:rPr lang="en-US" sz="1600" dirty="0">
                <a:latin typeface="+mj-lt"/>
              </a:rPr>
              <a:t>.</a:t>
            </a: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65726E48-3B63-44CF-A663-40B71A8A5986}"/>
              </a:ext>
            </a:extLst>
          </p:cNvPr>
          <p:cNvPicPr>
            <a:picLocks noChangeAspect="1"/>
          </p:cNvPicPr>
          <p:nvPr/>
        </p:nvPicPr>
        <p:blipFill>
          <a:blip r:embed="rId4"/>
          <a:stretch>
            <a:fillRect/>
          </a:stretch>
        </p:blipFill>
        <p:spPr>
          <a:xfrm>
            <a:off x="0" y="1"/>
            <a:ext cx="5651953" cy="5920652"/>
          </a:xfrm>
          <a:prstGeom prst="rect">
            <a:avLst/>
          </a:prstGeom>
        </p:spPr>
      </p:pic>
    </p:spTree>
    <p:extLst>
      <p:ext uri="{BB962C8B-B14F-4D97-AF65-F5344CB8AC3E}">
        <p14:creationId xmlns:p14="http://schemas.microsoft.com/office/powerpoint/2010/main" val="2469344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01104" y="332509"/>
            <a:ext cx="6288896" cy="5570715"/>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USO DE RECIPIENTES PARA OBJETOS FILOSOS</a:t>
            </a:r>
            <a:endParaRPr lang="en-US" sz="2000" dirty="0">
              <a:latin typeface="+mj-lt"/>
            </a:endParaRPr>
          </a:p>
          <a:p>
            <a:pPr lvl="0">
              <a:buSzPts val="1600"/>
            </a:pPr>
            <a:endParaRPr lang="en-US" sz="1600" dirty="0">
              <a:latin typeface="+mj-lt"/>
            </a:endParaRPr>
          </a:p>
          <a:p>
            <a:pPr lvl="0">
              <a:buSzPts val="1600"/>
            </a:pPr>
            <a:r>
              <a:rPr lang="en-US" sz="1600" dirty="0">
                <a:latin typeface="+mj-lt"/>
              </a:rPr>
              <a:t>Si un </a:t>
            </a:r>
            <a:r>
              <a:rPr lang="en-US" sz="1600" dirty="0" err="1">
                <a:latin typeface="+mj-lt"/>
              </a:rPr>
              <a:t>empleado</a:t>
            </a:r>
            <a:r>
              <a:rPr lang="en-US" sz="1600" dirty="0">
                <a:latin typeface="+mj-lt"/>
              </a:rPr>
              <a:t> debe </a:t>
            </a:r>
            <a:r>
              <a:rPr lang="en-US" sz="1600" dirty="0" err="1">
                <a:latin typeface="+mj-lt"/>
              </a:rPr>
              <a:t>viajar</a:t>
            </a:r>
            <a:r>
              <a:rPr lang="en-US" sz="1600" dirty="0">
                <a:latin typeface="+mj-lt"/>
              </a:rPr>
              <a:t> a una </a:t>
            </a:r>
            <a:r>
              <a:rPr lang="en-US" sz="1600" dirty="0" err="1">
                <a:latin typeface="+mj-lt"/>
              </a:rPr>
              <a:t>ubicación</a:t>
            </a:r>
            <a:r>
              <a:rPr lang="en-US" sz="1600" dirty="0">
                <a:latin typeface="+mj-lt"/>
              </a:rPr>
              <a:t> </a:t>
            </a:r>
            <a:r>
              <a:rPr lang="en-US" sz="1600" dirty="0" err="1">
                <a:latin typeface="+mj-lt"/>
              </a:rPr>
              <a:t>remota</a:t>
            </a:r>
            <a:r>
              <a:rPr lang="en-US" sz="1600" dirty="0">
                <a:latin typeface="+mj-lt"/>
              </a:rPr>
              <a:t> para </a:t>
            </a:r>
            <a:r>
              <a:rPr lang="en-US" sz="1600" dirty="0" err="1">
                <a:latin typeface="+mj-lt"/>
              </a:rPr>
              <a:t>desechar</a:t>
            </a:r>
            <a:r>
              <a:rPr lang="en-US" sz="1600" dirty="0">
                <a:latin typeface="+mj-lt"/>
              </a:rPr>
              <a:t>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la </a:t>
            </a:r>
            <a:r>
              <a:rPr lang="en-US" sz="1600" dirty="0" err="1">
                <a:latin typeface="+mj-lt"/>
              </a:rPr>
              <a:t>posibilidad</a:t>
            </a:r>
            <a:r>
              <a:rPr lang="en-US" sz="1600" dirty="0">
                <a:latin typeface="+mj-lt"/>
              </a:rPr>
              <a:t> de que se pinche </a:t>
            </a:r>
            <a:r>
              <a:rPr lang="en-US" sz="1600" dirty="0" err="1">
                <a:latin typeface="+mj-lt"/>
              </a:rPr>
              <a:t>accidentalmente</a:t>
            </a:r>
            <a:r>
              <a:rPr lang="en-US" sz="1600" dirty="0">
                <a:latin typeface="+mj-lt"/>
              </a:rPr>
              <a:t> con una </a:t>
            </a:r>
            <a:r>
              <a:rPr lang="en-US" sz="1600" dirty="0" err="1">
                <a:latin typeface="+mj-lt"/>
              </a:rPr>
              <a:t>aguja</a:t>
            </a:r>
            <a:r>
              <a:rPr lang="en-US" sz="1600" dirty="0">
                <a:latin typeface="+mj-lt"/>
              </a:rPr>
              <a:t> </a:t>
            </a:r>
            <a:r>
              <a:rPr lang="en-US" sz="1600" dirty="0" err="1">
                <a:latin typeface="+mj-lt"/>
              </a:rPr>
              <a:t>aumentará</a:t>
            </a:r>
            <a:r>
              <a:rPr lang="en-US" sz="1600" dirty="0">
                <a:latin typeface="+mj-lt"/>
              </a:rPr>
              <a:t> </a:t>
            </a:r>
            <a:r>
              <a:rPr lang="en-US" sz="1600" dirty="0" err="1">
                <a:latin typeface="+mj-lt"/>
              </a:rPr>
              <a:t>drásticamente</a:t>
            </a:r>
            <a:r>
              <a:rPr lang="en-US" sz="1600" dirty="0">
                <a:latin typeface="+mj-lt"/>
              </a:rPr>
              <a:t>. </a:t>
            </a:r>
            <a:r>
              <a:rPr lang="en-US" sz="1600" dirty="0" err="1">
                <a:latin typeface="+mj-lt"/>
              </a:rPr>
              <a:t>Debido</a:t>
            </a:r>
            <a:r>
              <a:rPr lang="en-US" sz="1600" dirty="0">
                <a:latin typeface="+mj-lt"/>
              </a:rPr>
              <a:t> a </a:t>
            </a:r>
            <a:r>
              <a:rPr lang="en-US" sz="1600" dirty="0" err="1">
                <a:latin typeface="+mj-lt"/>
              </a:rPr>
              <a:t>esto</a:t>
            </a:r>
            <a:r>
              <a:rPr lang="en-US" sz="1600" dirty="0">
                <a:latin typeface="+mj-lt"/>
              </a:rPr>
              <a:t>, </a:t>
            </a:r>
            <a:r>
              <a:rPr lang="en-US" sz="1600" dirty="0" err="1">
                <a:latin typeface="+mj-lt"/>
              </a:rPr>
              <a:t>oregon</a:t>
            </a:r>
            <a:r>
              <a:rPr lang="en-US" sz="1600" dirty="0">
                <a:latin typeface="+mj-lt"/>
              </a:rPr>
              <a:t> OSHA </a:t>
            </a:r>
            <a:r>
              <a:rPr lang="en-US" sz="1600" dirty="0" err="1">
                <a:latin typeface="+mj-lt"/>
              </a:rPr>
              <a:t>exige</a:t>
            </a:r>
            <a:r>
              <a:rPr lang="en-US" sz="1600" dirty="0">
                <a:latin typeface="+mj-lt"/>
              </a:rPr>
              <a:t> que se </a:t>
            </a:r>
            <a:r>
              <a:rPr lang="en-US" sz="1600" dirty="0" err="1">
                <a:latin typeface="+mj-lt"/>
              </a:rPr>
              <a:t>ubiquen</a:t>
            </a:r>
            <a:r>
              <a:rPr lang="en-US" sz="1600" dirty="0">
                <a:latin typeface="+mj-lt"/>
              </a:rPr>
              <a:t>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lo </a:t>
            </a:r>
            <a:r>
              <a:rPr lang="en-US" sz="1600" dirty="0" err="1">
                <a:latin typeface="+mj-lt"/>
              </a:rPr>
              <a:t>más</a:t>
            </a:r>
            <a:r>
              <a:rPr lang="en-US" sz="1600" dirty="0">
                <a:latin typeface="+mj-lt"/>
              </a:rPr>
              <a:t> </a:t>
            </a:r>
            <a:r>
              <a:rPr lang="en-US" sz="1600" dirty="0" err="1">
                <a:latin typeface="+mj-lt"/>
              </a:rPr>
              <a:t>cerca</a:t>
            </a:r>
            <a:r>
              <a:rPr lang="en-US" sz="1600" dirty="0">
                <a:latin typeface="+mj-lt"/>
              </a:rPr>
              <a:t> </a:t>
            </a:r>
            <a:r>
              <a:rPr lang="en-US" sz="1600" dirty="0" err="1">
                <a:latin typeface="+mj-lt"/>
              </a:rPr>
              <a:t>posible</a:t>
            </a:r>
            <a:r>
              <a:rPr lang="en-US" sz="1600" dirty="0">
                <a:latin typeface="+mj-lt"/>
              </a:rPr>
              <a:t> de </a:t>
            </a:r>
            <a:r>
              <a:rPr lang="en-US" sz="1600" dirty="0" err="1">
                <a:latin typeface="+mj-lt"/>
              </a:rPr>
              <a:t>donde</a:t>
            </a:r>
            <a:r>
              <a:rPr lang="en-US" sz="1600" dirty="0">
                <a:latin typeface="+mj-lt"/>
              </a:rPr>
              <a:t> se </a:t>
            </a:r>
            <a:r>
              <a:rPr lang="en-US" sz="1600" dirty="0" err="1">
                <a:latin typeface="+mj-lt"/>
              </a:rPr>
              <a:t>utilicen</a:t>
            </a:r>
            <a:r>
              <a:rPr lang="en-US" sz="1600" dirty="0">
                <a:latin typeface="+mj-lt"/>
              </a:rPr>
              <a:t>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o de </a:t>
            </a:r>
            <a:r>
              <a:rPr lang="en-US" sz="1600" dirty="0" err="1">
                <a:latin typeface="+mj-lt"/>
              </a:rPr>
              <a:t>donde</a:t>
            </a:r>
            <a:r>
              <a:rPr lang="en-US" sz="1600" dirty="0">
                <a:latin typeface="+mj-lt"/>
              </a:rPr>
              <a:t> </a:t>
            </a:r>
            <a:r>
              <a:rPr lang="en-US" sz="1600" dirty="0" err="1">
                <a:latin typeface="+mj-lt"/>
              </a:rPr>
              <a:t>pueda</a:t>
            </a:r>
            <a:r>
              <a:rPr lang="en-US" sz="1600" dirty="0">
                <a:latin typeface="+mj-lt"/>
              </a:rPr>
              <a:t> </a:t>
            </a:r>
            <a:r>
              <a:rPr lang="en-US" sz="1600" dirty="0" err="1">
                <a:latin typeface="+mj-lt"/>
              </a:rPr>
              <a:t>esperarse</a:t>
            </a:r>
            <a:r>
              <a:rPr lang="en-US" sz="1600" dirty="0">
                <a:latin typeface="+mj-lt"/>
              </a:rPr>
              <a:t> que se </a:t>
            </a:r>
            <a:r>
              <a:rPr lang="en-US" sz="1600" dirty="0" err="1">
                <a:latin typeface="+mj-lt"/>
              </a:rPr>
              <a:t>encuentren</a:t>
            </a:r>
            <a:r>
              <a:rPr lang="en-US" sz="1600" dirty="0">
                <a:latin typeface="+mj-lt"/>
              </a:rPr>
              <a:t>. Por </a:t>
            </a:r>
            <a:r>
              <a:rPr lang="en-US" sz="1600" dirty="0" err="1">
                <a:latin typeface="+mj-lt"/>
              </a:rPr>
              <a:t>ejemplo</a:t>
            </a:r>
            <a:r>
              <a:rPr lang="en-US" sz="1600" dirty="0">
                <a:latin typeface="+mj-lt"/>
              </a:rPr>
              <a:t>, las </a:t>
            </a:r>
            <a:r>
              <a:rPr lang="en-US" sz="1600" dirty="0" err="1">
                <a:latin typeface="+mj-lt"/>
              </a:rPr>
              <a:t>lavanderías</a:t>
            </a:r>
            <a:r>
              <a:rPr lang="en-US" sz="1600" dirty="0">
                <a:latin typeface="+mj-lt"/>
              </a:rPr>
              <a:t> </a:t>
            </a:r>
            <a:r>
              <a:rPr lang="en-US" sz="1600" dirty="0" err="1">
                <a:latin typeface="+mj-lt"/>
              </a:rPr>
              <a:t>deberían</a:t>
            </a:r>
            <a:r>
              <a:rPr lang="en-US" sz="1600" dirty="0">
                <a:latin typeface="+mj-lt"/>
              </a:rPr>
              <a:t> </a:t>
            </a:r>
            <a:r>
              <a:rPr lang="en-US" sz="1600" dirty="0" err="1">
                <a:latin typeface="+mj-lt"/>
              </a:rPr>
              <a:t>tener</a:t>
            </a:r>
            <a:r>
              <a:rPr lang="en-US" sz="1600" dirty="0">
                <a:latin typeface="+mj-lt"/>
              </a:rPr>
              <a:t>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cerca</a:t>
            </a:r>
            <a:r>
              <a:rPr lang="en-US" sz="1600" dirty="0">
                <a:latin typeface="+mj-lt"/>
              </a:rPr>
              <a:t> </a:t>
            </a:r>
            <a:r>
              <a:rPr lang="en-US" sz="1600" dirty="0" err="1">
                <a:latin typeface="+mj-lt"/>
              </a:rPr>
              <a:t>debido</a:t>
            </a:r>
            <a:r>
              <a:rPr lang="en-US" sz="1600" dirty="0">
                <a:latin typeface="+mj-lt"/>
              </a:rPr>
              <a:t> a las </a:t>
            </a:r>
            <a:r>
              <a:rPr lang="en-US" sz="1600" dirty="0" err="1">
                <a:latin typeface="+mj-lt"/>
              </a:rPr>
              <a:t>incidencias</a:t>
            </a:r>
            <a:r>
              <a:rPr lang="en-US" sz="1600" dirty="0">
                <a:latin typeface="+mj-lt"/>
              </a:rPr>
              <a:t> de </a:t>
            </a:r>
            <a:r>
              <a:rPr lang="en-US" sz="1600" dirty="0" err="1">
                <a:latin typeface="+mj-lt"/>
              </a:rPr>
              <a:t>agujas</a:t>
            </a:r>
            <a:r>
              <a:rPr lang="en-US" sz="1600" dirty="0">
                <a:latin typeface="+mj-lt"/>
              </a:rPr>
              <a:t> </a:t>
            </a:r>
            <a:r>
              <a:rPr lang="en-US" sz="1600" dirty="0" err="1">
                <a:latin typeface="+mj-lt"/>
              </a:rPr>
              <a:t>mezcladas</a:t>
            </a:r>
            <a:r>
              <a:rPr lang="en-US" sz="1600" dirty="0">
                <a:latin typeface="+mj-lt"/>
              </a:rPr>
              <a:t> con 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a:t>
            </a:r>
          </a:p>
          <a:p>
            <a:pPr lvl="0">
              <a:buSzPts val="1600"/>
            </a:pPr>
            <a:endParaRPr lang="en-US" sz="1600" dirty="0">
              <a:latin typeface="+mj-lt"/>
            </a:endParaRPr>
          </a:p>
          <a:p>
            <a:pPr lvl="0">
              <a:buSzPts val="1600"/>
            </a:pPr>
            <a:r>
              <a:rPr lang="en-US" sz="1600" dirty="0">
                <a:latin typeface="+mj-lt"/>
              </a:rPr>
              <a:t>Un </a:t>
            </a:r>
            <a:r>
              <a:rPr lang="en-US" sz="1600" dirty="0" err="1">
                <a:latin typeface="+mj-lt"/>
              </a:rPr>
              <a:t>problema</a:t>
            </a:r>
            <a:r>
              <a:rPr lang="en-US" sz="1600" dirty="0">
                <a:latin typeface="+mj-lt"/>
              </a:rPr>
              <a:t> habitual con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es el </a:t>
            </a:r>
            <a:r>
              <a:rPr lang="en-US" sz="1600" dirty="0" err="1">
                <a:latin typeface="+mj-lt"/>
              </a:rPr>
              <a:t>llenado</a:t>
            </a:r>
            <a:r>
              <a:rPr lang="en-US" sz="1600" dirty="0">
                <a:latin typeface="+mj-lt"/>
              </a:rPr>
              <a:t> </a:t>
            </a:r>
            <a:r>
              <a:rPr lang="en-US" sz="1600" dirty="0" err="1">
                <a:latin typeface="+mj-lt"/>
              </a:rPr>
              <a:t>en</a:t>
            </a:r>
            <a:r>
              <a:rPr lang="en-US" sz="1600" dirty="0">
                <a:latin typeface="+mj-lt"/>
              </a:rPr>
              <a:t> </a:t>
            </a:r>
            <a:r>
              <a:rPr lang="en-US" sz="1600" dirty="0" err="1">
                <a:latin typeface="+mj-lt"/>
              </a:rPr>
              <a:t>exceso</a:t>
            </a:r>
            <a:r>
              <a:rPr lang="en-US" sz="1600" dirty="0">
                <a:latin typeface="+mj-lt"/>
              </a:rPr>
              <a:t>. Con </a:t>
            </a:r>
            <a:r>
              <a:rPr lang="en-US" sz="1600" dirty="0" err="1">
                <a:latin typeface="+mj-lt"/>
              </a:rPr>
              <a:t>frecuencia</a:t>
            </a:r>
            <a:r>
              <a:rPr lang="en-US" sz="1600" dirty="0">
                <a:latin typeface="+mj-lt"/>
              </a:rPr>
              <a:t>, </a:t>
            </a:r>
            <a:r>
              <a:rPr lang="en-US" sz="1600" dirty="0" err="1">
                <a:latin typeface="+mj-lt"/>
              </a:rPr>
              <a:t>esto</a:t>
            </a:r>
            <a:r>
              <a:rPr lang="en-US" sz="1600" dirty="0">
                <a:latin typeface="+mj-lt"/>
              </a:rPr>
              <a:t> se </a:t>
            </a:r>
            <a:r>
              <a:rPr lang="en-US" sz="1600" dirty="0" err="1">
                <a:latin typeface="+mj-lt"/>
              </a:rPr>
              <a:t>relaciona</a:t>
            </a:r>
            <a:r>
              <a:rPr lang="en-US" sz="1600" dirty="0">
                <a:latin typeface="+mj-lt"/>
              </a:rPr>
              <a:t> con </a:t>
            </a:r>
            <a:r>
              <a:rPr lang="en-US" sz="1600" dirty="0" err="1">
                <a:latin typeface="+mj-lt"/>
              </a:rPr>
              <a:t>recipientes</a:t>
            </a:r>
            <a:r>
              <a:rPr lang="en-US" sz="1600" dirty="0">
                <a:latin typeface="+mj-lt"/>
              </a:rPr>
              <a:t> que son </a:t>
            </a:r>
            <a:r>
              <a:rPr lang="en-US" sz="1600" dirty="0" err="1">
                <a:latin typeface="+mj-lt"/>
              </a:rPr>
              <a:t>demasiado</a:t>
            </a:r>
            <a:r>
              <a:rPr lang="en-US" sz="1600" dirty="0">
                <a:latin typeface="+mj-lt"/>
              </a:rPr>
              <a:t> </a:t>
            </a:r>
            <a:r>
              <a:rPr lang="en-US" sz="1600" dirty="0" err="1">
                <a:latin typeface="+mj-lt"/>
              </a:rPr>
              <a:t>pequeños</a:t>
            </a:r>
            <a:r>
              <a:rPr lang="en-US" sz="1600" dirty="0">
                <a:latin typeface="+mj-lt"/>
              </a:rPr>
              <a:t>, la </a:t>
            </a:r>
            <a:r>
              <a:rPr lang="en-US" sz="1600" dirty="0" err="1">
                <a:latin typeface="+mj-lt"/>
              </a:rPr>
              <a:t>imposibilidad</a:t>
            </a:r>
            <a:r>
              <a:rPr lang="en-US" sz="1600" dirty="0">
                <a:latin typeface="+mj-lt"/>
              </a:rPr>
              <a:t> de </a:t>
            </a:r>
            <a:r>
              <a:rPr lang="en-US" sz="1600" dirty="0" err="1">
                <a:latin typeface="+mj-lt"/>
              </a:rPr>
              <a:t>ver</a:t>
            </a:r>
            <a:r>
              <a:rPr lang="en-US" sz="1600" dirty="0">
                <a:latin typeface="+mj-lt"/>
              </a:rPr>
              <a:t> </a:t>
            </a:r>
            <a:r>
              <a:rPr lang="en-US" sz="1600" dirty="0" err="1">
                <a:latin typeface="+mj-lt"/>
              </a:rPr>
              <a:t>cuán</a:t>
            </a:r>
            <a:r>
              <a:rPr lang="en-US" sz="1600" dirty="0">
                <a:latin typeface="+mj-lt"/>
              </a:rPr>
              <a:t> </a:t>
            </a:r>
            <a:r>
              <a:rPr lang="en-US" sz="1600" dirty="0" err="1">
                <a:latin typeface="+mj-lt"/>
              </a:rPr>
              <a:t>llenos</a:t>
            </a:r>
            <a:r>
              <a:rPr lang="en-US" sz="1600" dirty="0">
                <a:latin typeface="+mj-lt"/>
              </a:rPr>
              <a:t> </a:t>
            </a:r>
            <a:r>
              <a:rPr lang="en-US" sz="1600" dirty="0" err="1">
                <a:latin typeface="+mj-lt"/>
              </a:rPr>
              <a:t>están</a:t>
            </a:r>
            <a:r>
              <a:rPr lang="en-US" sz="1600" dirty="0">
                <a:latin typeface="+mj-lt"/>
              </a:rPr>
              <a:t> o </a:t>
            </a:r>
            <a:r>
              <a:rPr lang="en-US" sz="1600" dirty="0" err="1">
                <a:latin typeface="+mj-lt"/>
              </a:rPr>
              <a:t>procedimientos</a:t>
            </a:r>
            <a:r>
              <a:rPr lang="en-US" sz="1600" dirty="0">
                <a:latin typeface="+mj-lt"/>
              </a:rPr>
              <a:t> </a:t>
            </a:r>
            <a:r>
              <a:rPr lang="en-US" sz="1600" dirty="0" err="1">
                <a:latin typeface="+mj-lt"/>
              </a:rPr>
              <a:t>relajados</a:t>
            </a:r>
            <a:r>
              <a:rPr lang="en-US" sz="1600" dirty="0">
                <a:latin typeface="+mj-lt"/>
              </a:rPr>
              <a:t> para el </a:t>
            </a:r>
            <a:r>
              <a:rPr lang="en-US" sz="1600" dirty="0" err="1">
                <a:latin typeface="+mj-lt"/>
              </a:rPr>
              <a:t>mantenimiento</a:t>
            </a:r>
            <a:r>
              <a:rPr lang="en-US" sz="1600" dirty="0">
                <a:latin typeface="+mj-lt"/>
              </a:rPr>
              <a:t> de los </a:t>
            </a:r>
            <a:r>
              <a:rPr lang="en-US" sz="1600" dirty="0" err="1">
                <a:latin typeface="+mj-lt"/>
              </a:rPr>
              <a:t>recipientes</a:t>
            </a:r>
            <a:r>
              <a:rPr lang="en-US" sz="1600" dirty="0">
                <a:latin typeface="+mj-lt"/>
              </a:rPr>
              <a:t>.  </a:t>
            </a:r>
            <a:r>
              <a:rPr lang="en-US" sz="1600" dirty="0" err="1">
                <a:latin typeface="+mj-lt"/>
              </a:rPr>
              <a:t>En</a:t>
            </a:r>
            <a:r>
              <a:rPr lang="en-US" sz="1600" dirty="0">
                <a:latin typeface="+mj-lt"/>
              </a:rPr>
              <a:t> </a:t>
            </a:r>
            <a:r>
              <a:rPr lang="en-US" sz="1600" dirty="0" err="1">
                <a:latin typeface="+mj-lt"/>
              </a:rPr>
              <a:t>cuanto</a:t>
            </a:r>
            <a:r>
              <a:rPr lang="en-US" sz="1600" dirty="0">
                <a:latin typeface="+mj-lt"/>
              </a:rPr>
              <a:t>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llegan</a:t>
            </a:r>
            <a:r>
              <a:rPr lang="en-US" sz="1600" dirty="0">
                <a:latin typeface="+mj-lt"/>
              </a:rPr>
              <a:t> a la </a:t>
            </a:r>
            <a:r>
              <a:rPr lang="en-US" sz="1600" dirty="0" err="1">
                <a:latin typeface="+mj-lt"/>
              </a:rPr>
              <a:t>línea</a:t>
            </a:r>
            <a:r>
              <a:rPr lang="en-US" sz="1600" dirty="0">
                <a:latin typeface="+mj-lt"/>
              </a:rPr>
              <a:t> de </a:t>
            </a:r>
            <a:r>
              <a:rPr lang="en-US" sz="1600" dirty="0" err="1">
                <a:latin typeface="+mj-lt"/>
              </a:rPr>
              <a:t>llenado</a:t>
            </a:r>
            <a:r>
              <a:rPr lang="en-US" sz="1600" dirty="0">
                <a:latin typeface="+mj-lt"/>
              </a:rPr>
              <a:t>, se debe </a:t>
            </a:r>
            <a:r>
              <a:rPr lang="en-US" sz="1600" dirty="0" err="1">
                <a:latin typeface="+mj-lt"/>
              </a:rPr>
              <a:t>cambiar</a:t>
            </a:r>
            <a:r>
              <a:rPr lang="en-US" sz="1600" dirty="0">
                <a:latin typeface="+mj-lt"/>
              </a:rPr>
              <a:t> el </a:t>
            </a:r>
            <a:r>
              <a:rPr lang="en-US" sz="1600" dirty="0" err="1">
                <a:latin typeface="+mj-lt"/>
              </a:rPr>
              <a:t>recipiente</a:t>
            </a:r>
            <a:r>
              <a:rPr lang="en-US" sz="1600" dirty="0">
                <a:latin typeface="+mj-lt"/>
              </a:rPr>
              <a:t> por uno nuevo. Si </a:t>
            </a:r>
            <a:r>
              <a:rPr lang="en-US" sz="1600" dirty="0" err="1">
                <a:latin typeface="+mj-lt"/>
              </a:rPr>
              <a:t>tiene</a:t>
            </a:r>
            <a:r>
              <a:rPr lang="en-US" sz="1600" dirty="0">
                <a:latin typeface="+mj-lt"/>
              </a:rPr>
              <a:t> </a:t>
            </a:r>
            <a:r>
              <a:rPr lang="en-US" sz="1600" dirty="0" err="1">
                <a:latin typeface="+mj-lt"/>
              </a:rPr>
              <a:t>recipientes</a:t>
            </a:r>
            <a:r>
              <a:rPr lang="en-US" sz="1600" dirty="0">
                <a:latin typeface="+mj-lt"/>
              </a:rPr>
              <a:t> </a:t>
            </a:r>
            <a:r>
              <a:rPr lang="en-US" sz="1600" dirty="0" err="1">
                <a:latin typeface="+mj-lt"/>
              </a:rPr>
              <a:t>reutilizables</a:t>
            </a:r>
            <a:r>
              <a:rPr lang="en-US" sz="1600" dirty="0">
                <a:latin typeface="+mj-lt"/>
              </a:rPr>
              <a:t>, </a:t>
            </a:r>
            <a:r>
              <a:rPr lang="en-US" sz="1600" dirty="0" err="1">
                <a:latin typeface="+mj-lt"/>
              </a:rPr>
              <a:t>estos</a:t>
            </a:r>
            <a:r>
              <a:rPr lang="en-US" sz="1600" dirty="0">
                <a:latin typeface="+mj-lt"/>
              </a:rPr>
              <a:t> </a:t>
            </a:r>
            <a:r>
              <a:rPr lang="en-US" sz="1600" dirty="0" err="1">
                <a:latin typeface="+mj-lt"/>
              </a:rPr>
              <a:t>deben</a:t>
            </a:r>
            <a:r>
              <a:rPr lang="en-US" sz="1600" dirty="0">
                <a:latin typeface="+mj-lt"/>
              </a:rPr>
              <a:t> </a:t>
            </a:r>
            <a:r>
              <a:rPr lang="en-US" sz="1600" dirty="0" err="1">
                <a:latin typeface="+mj-lt"/>
              </a:rPr>
              <a:t>manipularse</a:t>
            </a:r>
            <a:r>
              <a:rPr lang="en-US" sz="1600" dirty="0">
                <a:latin typeface="+mj-lt"/>
              </a:rPr>
              <a:t> de </a:t>
            </a:r>
            <a:r>
              <a:rPr lang="en-US" sz="1600" dirty="0" err="1">
                <a:latin typeface="+mj-lt"/>
              </a:rPr>
              <a:t>manera</a:t>
            </a:r>
            <a:r>
              <a:rPr lang="en-US" sz="1600" dirty="0">
                <a:latin typeface="+mj-lt"/>
              </a:rPr>
              <a:t> </a:t>
            </a:r>
            <a:r>
              <a:rPr lang="en-US" sz="1600" dirty="0" err="1">
                <a:latin typeface="+mj-lt"/>
              </a:rPr>
              <a:t>tal</a:t>
            </a:r>
            <a:r>
              <a:rPr lang="en-US" sz="1600" dirty="0">
                <a:latin typeface="+mj-lt"/>
              </a:rPr>
              <a:t> que no </a:t>
            </a:r>
            <a:r>
              <a:rPr lang="en-US" sz="1600" dirty="0" err="1">
                <a:latin typeface="+mj-lt"/>
              </a:rPr>
              <a:t>expongan</a:t>
            </a:r>
            <a:r>
              <a:rPr lang="en-US" sz="1600" dirty="0">
                <a:latin typeface="+mj-lt"/>
              </a:rPr>
              <a:t> a los </a:t>
            </a:r>
            <a:r>
              <a:rPr lang="en-US" sz="1600" dirty="0" err="1">
                <a:latin typeface="+mj-lt"/>
              </a:rPr>
              <a:t>empleados</a:t>
            </a:r>
            <a:r>
              <a:rPr lang="en-US" sz="1600" dirty="0">
                <a:latin typeface="+mj-lt"/>
              </a:rPr>
              <a:t> a </a:t>
            </a:r>
            <a:r>
              <a:rPr lang="en-US" sz="1600" dirty="0" err="1">
                <a:latin typeface="+mj-lt"/>
              </a:rPr>
              <a:t>riesgos</a:t>
            </a:r>
            <a:r>
              <a:rPr lang="en-US" sz="1600" dirty="0">
                <a:latin typeface="+mj-lt"/>
              </a:rPr>
              <a:t> de </a:t>
            </a:r>
            <a:r>
              <a:rPr lang="en-US" sz="1600" dirty="0" err="1">
                <a:latin typeface="+mj-lt"/>
              </a:rPr>
              <a:t>lesiones</a:t>
            </a:r>
            <a:r>
              <a:rPr lang="en-US" sz="1600" dirty="0">
                <a:latin typeface="+mj-lt"/>
              </a:rPr>
              <a:t>. </a:t>
            </a:r>
            <a:r>
              <a:rPr lang="en-US" sz="1600" dirty="0" err="1">
                <a:latin typeface="+mj-lt"/>
              </a:rPr>
              <a:t>Recuerde</a:t>
            </a:r>
            <a:r>
              <a:rPr lang="en-US" sz="1600" dirty="0">
                <a:latin typeface="+mj-lt"/>
              </a:rPr>
              <a:t> </a:t>
            </a:r>
            <a:r>
              <a:rPr lang="en-US" sz="1600" dirty="0" err="1">
                <a:latin typeface="+mj-lt"/>
              </a:rPr>
              <a:t>también</a:t>
            </a:r>
            <a:r>
              <a:rPr lang="en-US" sz="1600" dirty="0">
                <a:latin typeface="+mj-lt"/>
              </a:rPr>
              <a:t> que se </a:t>
            </a:r>
            <a:r>
              <a:rPr lang="en-US" sz="1600" dirty="0" err="1">
                <a:latin typeface="+mj-lt"/>
              </a:rPr>
              <a:t>exige</a:t>
            </a:r>
            <a:r>
              <a:rPr lang="en-US" sz="1600" dirty="0">
                <a:latin typeface="+mj-lt"/>
              </a:rPr>
              <a:t> que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estén</a:t>
            </a:r>
            <a:r>
              <a:rPr lang="en-US" sz="1600" dirty="0">
                <a:latin typeface="+mj-lt"/>
              </a:rPr>
              <a:t> </a:t>
            </a:r>
            <a:r>
              <a:rPr lang="en-US" sz="1600" dirty="0" err="1">
                <a:latin typeface="+mj-lt"/>
              </a:rPr>
              <a:t>en</a:t>
            </a:r>
            <a:r>
              <a:rPr lang="en-US" sz="1600" dirty="0">
                <a:latin typeface="+mj-lt"/>
              </a:rPr>
              <a:t> </a:t>
            </a:r>
            <a:r>
              <a:rPr lang="en-US" sz="1600" dirty="0" err="1">
                <a:latin typeface="+mj-lt"/>
              </a:rPr>
              <a:t>posición</a:t>
            </a:r>
            <a:r>
              <a:rPr lang="en-US" sz="1600" dirty="0">
                <a:latin typeface="+mj-lt"/>
              </a:rPr>
              <a:t> vertical </a:t>
            </a:r>
            <a:r>
              <a:rPr lang="en-US" sz="1600" dirty="0" err="1">
                <a:latin typeface="+mj-lt"/>
              </a:rPr>
              <a:t>cuando</a:t>
            </a:r>
            <a:r>
              <a:rPr lang="en-US" sz="1600" dirty="0">
                <a:latin typeface="+mj-lt"/>
              </a:rPr>
              <a:t> se </a:t>
            </a:r>
            <a:r>
              <a:rPr lang="en-US" sz="1600" dirty="0" err="1">
                <a:latin typeface="+mj-lt"/>
              </a:rPr>
              <a:t>encuentran</a:t>
            </a:r>
            <a:r>
              <a:rPr lang="en-US" sz="1600" dirty="0">
                <a:latin typeface="+mj-lt"/>
              </a:rPr>
              <a:t> </a:t>
            </a:r>
            <a:r>
              <a:rPr lang="en-US" sz="1600" dirty="0" err="1">
                <a:latin typeface="+mj-lt"/>
              </a:rPr>
              <a:t>en</a:t>
            </a:r>
            <a:r>
              <a:rPr lang="en-US" sz="1600" dirty="0">
                <a:latin typeface="+mj-lt"/>
              </a:rPr>
              <a:t> </a:t>
            </a:r>
            <a:r>
              <a:rPr lang="en-US" sz="1600" dirty="0" err="1">
                <a:latin typeface="+mj-lt"/>
              </a:rPr>
              <a:t>uso</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E024D87C-A8AF-45BA-BA94-95376D8EC44E}"/>
              </a:ext>
            </a:extLst>
          </p:cNvPr>
          <p:cNvPicPr>
            <a:picLocks noChangeAspect="1"/>
          </p:cNvPicPr>
          <p:nvPr/>
        </p:nvPicPr>
        <p:blipFill>
          <a:blip r:embed="rId4"/>
          <a:srcRect/>
          <a:stretch/>
        </p:blipFill>
        <p:spPr>
          <a:xfrm>
            <a:off x="0" y="5619"/>
            <a:ext cx="5499104" cy="5907004"/>
          </a:xfrm>
          <a:prstGeom prst="rect">
            <a:avLst/>
          </a:prstGeom>
        </p:spPr>
      </p:pic>
    </p:spTree>
    <p:extLst>
      <p:ext uri="{BB962C8B-B14F-4D97-AF65-F5344CB8AC3E}">
        <p14:creationId xmlns:p14="http://schemas.microsoft.com/office/powerpoint/2010/main" val="4139900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5000" y="332509"/>
            <a:ext cx="6311900" cy="5632271"/>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CONTROLES DE INGENIERÍA/PRÁCTICAS LABORALES ADECUADAS</a:t>
            </a:r>
            <a:endParaRPr sz="2000" b="0" i="0" u="none" strike="noStrike" cap="none" dirty="0">
              <a:solidFill>
                <a:schemeClr val="dk1"/>
              </a:solidFill>
              <a:latin typeface="+mj-lt"/>
              <a:ea typeface="Calibri"/>
              <a:cs typeface="Calibri"/>
              <a:sym typeface="Calibri"/>
            </a:endParaRPr>
          </a:p>
          <a:p>
            <a:pPr lvl="0">
              <a:buSzPts val="1600"/>
            </a:pPr>
            <a:endParaRPr lang="en-US" sz="1600" dirty="0">
              <a:latin typeface="+mj-lt"/>
            </a:endParaRPr>
          </a:p>
          <a:p>
            <a:pPr lvl="0">
              <a:buSzPts val="1600"/>
            </a:pPr>
            <a:r>
              <a:rPr lang="en-US" sz="1600" dirty="0" err="1">
                <a:latin typeface="+mj-lt"/>
              </a:rPr>
              <a:t>En</a:t>
            </a:r>
            <a:r>
              <a:rPr lang="en-US" sz="1600" dirty="0">
                <a:latin typeface="+mj-lt"/>
              </a:rPr>
              <a:t> los </a:t>
            </a:r>
            <a:r>
              <a:rPr lang="en-US" sz="1600" dirty="0" err="1">
                <a:latin typeface="+mj-lt"/>
              </a:rPr>
              <a:t>lugares</a:t>
            </a:r>
            <a:r>
              <a:rPr lang="en-US" sz="1600" dirty="0">
                <a:latin typeface="+mj-lt"/>
              </a:rPr>
              <a:t> </a:t>
            </a:r>
            <a:r>
              <a:rPr lang="en-US" sz="1600" dirty="0" err="1">
                <a:latin typeface="+mj-lt"/>
              </a:rPr>
              <a:t>en</a:t>
            </a:r>
            <a:r>
              <a:rPr lang="en-US" sz="1600" dirty="0">
                <a:latin typeface="+mj-lt"/>
              </a:rPr>
              <a:t> los que </a:t>
            </a:r>
            <a:r>
              <a:rPr lang="en-US" sz="1600" dirty="0" err="1">
                <a:latin typeface="+mj-lt"/>
              </a:rPr>
              <a:t>exista</a:t>
            </a:r>
            <a:r>
              <a:rPr lang="en-US" sz="1600" dirty="0">
                <a:latin typeface="+mj-lt"/>
              </a:rPr>
              <a:t> una </a:t>
            </a:r>
            <a:r>
              <a:rPr lang="en-US" sz="1600" dirty="0" err="1">
                <a:latin typeface="+mj-lt"/>
              </a:rPr>
              <a:t>probabilidad</a:t>
            </a:r>
            <a:r>
              <a:rPr lang="en-US" sz="1600" dirty="0">
                <a:latin typeface="+mj-lt"/>
              </a:rPr>
              <a:t> </a:t>
            </a:r>
            <a:r>
              <a:rPr lang="en-US" sz="1600" dirty="0" err="1">
                <a:latin typeface="+mj-lt"/>
              </a:rPr>
              <a:t>razonable</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 </a:t>
            </a:r>
            <a:r>
              <a:rPr lang="en-US" sz="1600" dirty="0" err="1">
                <a:latin typeface="+mj-lt"/>
              </a:rPr>
              <a:t>estarán</a:t>
            </a:r>
            <a:r>
              <a:rPr lang="en-US" sz="1600" dirty="0">
                <a:latin typeface="+mj-lt"/>
              </a:rPr>
              <a:t> </a:t>
            </a:r>
            <a:r>
              <a:rPr lang="en-US" sz="1600" dirty="0" err="1">
                <a:latin typeface="+mj-lt"/>
              </a:rPr>
              <a:t>prohibidas</a:t>
            </a:r>
            <a:r>
              <a:rPr lang="en-US" sz="1600" dirty="0">
                <a:latin typeface="+mj-lt"/>
              </a:rPr>
              <a:t> las </a:t>
            </a:r>
            <a:r>
              <a:rPr lang="en-US" sz="1600" dirty="0" err="1">
                <a:latin typeface="+mj-lt"/>
              </a:rPr>
              <a:t>siguientes</a:t>
            </a:r>
            <a:r>
              <a:rPr lang="en-US" sz="1600" dirty="0">
                <a:latin typeface="+mj-lt"/>
              </a:rPr>
              <a:t> </a:t>
            </a:r>
            <a:r>
              <a:rPr lang="en-US" sz="1600" dirty="0" err="1">
                <a:latin typeface="+mj-lt"/>
              </a:rPr>
              <a:t>actividades</a:t>
            </a:r>
            <a:r>
              <a:rPr lang="en-US" sz="1600" dirty="0">
                <a:latin typeface="+mj-lt"/>
              </a:rPr>
              <a:t>:</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Comer/</a:t>
            </a:r>
            <a:r>
              <a:rPr lang="en-US" sz="1600" dirty="0" err="1">
                <a:latin typeface="+mj-lt"/>
              </a:rPr>
              <a:t>beber</a:t>
            </a:r>
            <a:r>
              <a:rPr lang="en-US" sz="1600" dirty="0">
                <a:latin typeface="+mj-lt"/>
              </a:rPr>
              <a:t>, </a:t>
            </a:r>
          </a:p>
          <a:p>
            <a:pPr marL="285750" lvl="0" indent="-285750">
              <a:buSzPts val="1600"/>
              <a:buFont typeface="Arial" panose="020B0604020202020204" pitchFamily="34" charset="0"/>
              <a:buChar char="•"/>
            </a:pPr>
            <a:r>
              <a:rPr lang="en-US" sz="1600" dirty="0" err="1">
                <a:latin typeface="+mj-lt"/>
              </a:rPr>
              <a:t>Fumar</a:t>
            </a:r>
            <a:r>
              <a:rPr lang="en-US" sz="1600" dirty="0">
                <a:latin typeface="+mj-lt"/>
              </a:rPr>
              <a:t>,</a:t>
            </a:r>
          </a:p>
          <a:p>
            <a:pPr marL="285750" lvl="0" indent="-285750">
              <a:buSzPts val="1600"/>
              <a:buFont typeface="Arial" panose="020B0604020202020204" pitchFamily="34" charset="0"/>
              <a:buChar char="•"/>
            </a:pPr>
            <a:r>
              <a:rPr lang="en-US" sz="1600" dirty="0" err="1">
                <a:latin typeface="+mj-lt"/>
              </a:rPr>
              <a:t>Aplicarse</a:t>
            </a:r>
            <a:r>
              <a:rPr lang="en-US" sz="1600" dirty="0">
                <a:latin typeface="+mj-lt"/>
              </a:rPr>
              <a:t> </a:t>
            </a:r>
            <a:r>
              <a:rPr lang="en-US" sz="1600" dirty="0" err="1">
                <a:latin typeface="+mj-lt"/>
              </a:rPr>
              <a:t>cosméticos</a:t>
            </a:r>
            <a:r>
              <a:rPr lang="en-US" sz="1600" dirty="0">
                <a:latin typeface="+mj-lt"/>
              </a:rPr>
              <a:t> o </a:t>
            </a:r>
            <a:r>
              <a:rPr lang="en-US" sz="1600" dirty="0" err="1">
                <a:latin typeface="+mj-lt"/>
              </a:rPr>
              <a:t>bálsamo</a:t>
            </a:r>
            <a:r>
              <a:rPr lang="en-US" sz="1600" dirty="0">
                <a:latin typeface="+mj-lt"/>
              </a:rPr>
              <a:t> labial, y </a:t>
            </a:r>
          </a:p>
          <a:p>
            <a:pPr marL="285750" lvl="0" indent="-285750">
              <a:buSzPts val="1600"/>
              <a:buFont typeface="Arial" panose="020B0604020202020204" pitchFamily="34" charset="0"/>
              <a:buChar char="•"/>
            </a:pPr>
            <a:r>
              <a:rPr lang="en-US" sz="1600" dirty="0">
                <a:latin typeface="+mj-lt"/>
              </a:rPr>
              <a:t>Manipular </a:t>
            </a:r>
            <a:r>
              <a:rPr lang="en-US" sz="1600" dirty="0" err="1">
                <a:latin typeface="+mj-lt"/>
              </a:rPr>
              <a:t>lentes</a:t>
            </a:r>
            <a:r>
              <a:rPr lang="en-US" sz="1600" dirty="0">
                <a:latin typeface="+mj-lt"/>
              </a:rPr>
              <a:t> de </a:t>
            </a:r>
            <a:r>
              <a:rPr lang="en-US" sz="1600" dirty="0" err="1">
                <a:latin typeface="+mj-lt"/>
              </a:rPr>
              <a:t>contacto</a:t>
            </a:r>
            <a:r>
              <a:rPr lang="en-US" sz="1600" dirty="0">
                <a:latin typeface="+mj-lt"/>
              </a:rPr>
              <a:t>.</a:t>
            </a:r>
          </a:p>
          <a:p>
            <a:pPr lvl="0">
              <a:buSzPts val="1600"/>
            </a:pPr>
            <a:endParaRPr lang="en-US" sz="1600" dirty="0">
              <a:latin typeface="+mj-lt"/>
            </a:endParaRPr>
          </a:p>
          <a:p>
            <a:pPr lvl="0">
              <a:buSzPts val="1600"/>
            </a:pPr>
            <a:r>
              <a:rPr lang="en-US" sz="1600" dirty="0">
                <a:latin typeface="+mj-lt"/>
              </a:rPr>
              <a:t>Se debe </a:t>
            </a:r>
            <a:r>
              <a:rPr lang="en-US" sz="1600" dirty="0" err="1">
                <a:latin typeface="+mj-lt"/>
              </a:rPr>
              <a:t>tener</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 que se </a:t>
            </a:r>
            <a:r>
              <a:rPr lang="en-US" sz="1600" dirty="0" err="1">
                <a:latin typeface="+mj-lt"/>
              </a:rPr>
              <a:t>permite</a:t>
            </a:r>
            <a:r>
              <a:rPr lang="en-US" sz="1600" dirty="0">
                <a:latin typeface="+mj-lt"/>
              </a:rPr>
              <a:t> que los </a:t>
            </a:r>
            <a:r>
              <a:rPr lang="en-US" sz="1600" dirty="0" err="1">
                <a:latin typeface="+mj-lt"/>
              </a:rPr>
              <a:t>empleados</a:t>
            </a:r>
            <a:r>
              <a:rPr lang="en-US" sz="1600" dirty="0">
                <a:latin typeface="+mj-lt"/>
              </a:rPr>
              <a:t> </a:t>
            </a:r>
            <a:r>
              <a:rPr lang="en-US" sz="1600" dirty="0" err="1">
                <a:latin typeface="+mj-lt"/>
              </a:rPr>
              <a:t>coman</a:t>
            </a:r>
            <a:r>
              <a:rPr lang="en-US" sz="1600" dirty="0">
                <a:latin typeface="+mj-lt"/>
              </a:rPr>
              <a:t> y </a:t>
            </a:r>
            <a:r>
              <a:rPr lang="en-US" sz="1600" dirty="0" err="1">
                <a:latin typeface="+mj-lt"/>
              </a:rPr>
              <a:t>beban</a:t>
            </a:r>
            <a:r>
              <a:rPr lang="en-US" sz="1600" dirty="0">
                <a:latin typeface="+mj-lt"/>
              </a:rPr>
              <a:t> </a:t>
            </a:r>
            <a:r>
              <a:rPr lang="en-US" sz="1600" dirty="0" err="1">
                <a:latin typeface="+mj-lt"/>
              </a:rPr>
              <a:t>en</a:t>
            </a:r>
            <a:r>
              <a:rPr lang="en-US" sz="1600" dirty="0">
                <a:latin typeface="+mj-lt"/>
              </a:rPr>
              <a:t> las </a:t>
            </a:r>
            <a:r>
              <a:rPr lang="en-US" sz="1600" dirty="0" err="1">
                <a:latin typeface="+mj-lt"/>
              </a:rPr>
              <a:t>cabinas</a:t>
            </a:r>
            <a:r>
              <a:rPr lang="en-US" sz="1600" dirty="0">
                <a:latin typeface="+mj-lt"/>
              </a:rPr>
              <a:t> de las </a:t>
            </a:r>
            <a:r>
              <a:rPr lang="en-US" sz="1600" dirty="0" err="1">
                <a:latin typeface="+mj-lt"/>
              </a:rPr>
              <a:t>ambulancias</a:t>
            </a:r>
            <a:r>
              <a:rPr lang="en-US" sz="1600" dirty="0">
                <a:latin typeface="+mj-lt"/>
              </a:rPr>
              <a:t>, por </a:t>
            </a:r>
            <a:r>
              <a:rPr lang="en-US" sz="1600" dirty="0" err="1">
                <a:latin typeface="+mj-lt"/>
              </a:rPr>
              <a:t>ejemplo</a:t>
            </a:r>
            <a:r>
              <a:rPr lang="en-US" sz="1600" dirty="0">
                <a:latin typeface="+mj-lt"/>
              </a:rPr>
              <a:t>. No obstante, </a:t>
            </a:r>
            <a:r>
              <a:rPr lang="en-US" sz="1600" dirty="0" err="1">
                <a:latin typeface="+mj-lt"/>
              </a:rPr>
              <a:t>deben</a:t>
            </a:r>
            <a:r>
              <a:rPr lang="en-US" sz="1600" dirty="0">
                <a:latin typeface="+mj-lt"/>
              </a:rPr>
              <a:t> </a:t>
            </a:r>
            <a:r>
              <a:rPr lang="en-US" sz="1600" dirty="0" err="1">
                <a:latin typeface="+mj-lt"/>
              </a:rPr>
              <a:t>lavarse</a:t>
            </a:r>
            <a:r>
              <a:rPr lang="en-US" sz="1600" dirty="0">
                <a:latin typeface="+mj-lt"/>
              </a:rPr>
              <a:t> las manos y </a:t>
            </a:r>
            <a:r>
              <a:rPr lang="en-US" sz="1600" dirty="0" err="1">
                <a:latin typeface="+mj-lt"/>
              </a:rPr>
              <a:t>cambiarse</a:t>
            </a:r>
            <a:r>
              <a:rPr lang="en-US" sz="1600" dirty="0">
                <a:latin typeface="+mj-lt"/>
              </a:rPr>
              <a:t> la </a:t>
            </a:r>
            <a:r>
              <a:rPr lang="en-US" sz="1600" dirty="0" err="1">
                <a:latin typeface="+mj-lt"/>
              </a:rPr>
              <a:t>ropa</a:t>
            </a:r>
            <a:r>
              <a:rPr lang="en-US" sz="1600" dirty="0">
                <a:latin typeface="+mj-lt"/>
              </a:rPr>
              <a:t> </a:t>
            </a:r>
            <a:r>
              <a:rPr lang="en-US" sz="1600" dirty="0" err="1">
                <a:latin typeface="+mj-lt"/>
              </a:rPr>
              <a:t>contaminada</a:t>
            </a:r>
            <a:r>
              <a:rPr lang="en-US" sz="1600" dirty="0">
                <a:latin typeface="+mj-lt"/>
              </a:rPr>
              <a:t> antes de </a:t>
            </a:r>
            <a:r>
              <a:rPr lang="en-US" sz="1600" dirty="0" err="1">
                <a:latin typeface="+mj-lt"/>
              </a:rPr>
              <a:t>ingresar</a:t>
            </a:r>
            <a:r>
              <a:rPr lang="en-US" sz="1600" dirty="0">
                <a:latin typeface="+mj-lt"/>
              </a:rPr>
              <a:t> a la </a:t>
            </a:r>
            <a:r>
              <a:rPr lang="en-US" sz="1600" dirty="0" err="1">
                <a:latin typeface="+mj-lt"/>
              </a:rPr>
              <a:t>cabina</a:t>
            </a:r>
            <a:r>
              <a:rPr lang="en-US" sz="1600" dirty="0">
                <a:latin typeface="+mj-lt"/>
              </a:rPr>
              <a:t> de la </a:t>
            </a:r>
            <a:r>
              <a:rPr lang="en-US" sz="1600" dirty="0" err="1">
                <a:latin typeface="+mj-lt"/>
              </a:rPr>
              <a:t>ambulancia</a:t>
            </a:r>
            <a:r>
              <a:rPr lang="en-US" sz="1600" dirty="0">
                <a:latin typeface="+mj-lt"/>
              </a:rPr>
              <a:t>, </a:t>
            </a:r>
            <a:r>
              <a:rPr lang="en-US" sz="1600" dirty="0" err="1">
                <a:latin typeface="+mj-lt"/>
              </a:rPr>
              <a:t>además</a:t>
            </a:r>
            <a:r>
              <a:rPr lang="en-US" sz="1600" dirty="0">
                <a:latin typeface="+mj-lt"/>
              </a:rPr>
              <a:t> de </a:t>
            </a:r>
            <a:r>
              <a:rPr lang="en-US" sz="1600" dirty="0" err="1">
                <a:latin typeface="+mj-lt"/>
              </a:rPr>
              <a:t>asegurarse</a:t>
            </a:r>
            <a:r>
              <a:rPr lang="en-US" sz="1600" dirty="0">
                <a:latin typeface="+mj-lt"/>
              </a:rPr>
              <a:t> de que los </a:t>
            </a:r>
            <a:r>
              <a:rPr lang="en-US" sz="1600" dirty="0" err="1">
                <a:latin typeface="+mj-lt"/>
              </a:rPr>
              <a:t>pacientes</a:t>
            </a:r>
            <a:r>
              <a:rPr lang="en-US" sz="1600" dirty="0">
                <a:latin typeface="+mj-lt"/>
              </a:rPr>
              <a:t> y los </a:t>
            </a:r>
            <a:r>
              <a:rPr lang="en-US" sz="1600" dirty="0" err="1">
                <a:latin typeface="+mj-lt"/>
              </a:rPr>
              <a:t>materiales</a:t>
            </a:r>
            <a:r>
              <a:rPr lang="en-US" sz="1600" dirty="0">
                <a:latin typeface="+mj-lt"/>
              </a:rPr>
              <a:t> </a:t>
            </a:r>
            <a:r>
              <a:rPr lang="en-US" sz="1600" dirty="0" err="1">
                <a:latin typeface="+mj-lt"/>
              </a:rPr>
              <a:t>contaminados</a:t>
            </a:r>
            <a:r>
              <a:rPr lang="en-US" sz="1600" dirty="0">
                <a:latin typeface="+mj-lt"/>
              </a:rPr>
              <a:t> </a:t>
            </a:r>
            <a:r>
              <a:rPr lang="en-US" sz="1600" dirty="0" err="1">
                <a:latin typeface="+mj-lt"/>
              </a:rPr>
              <a:t>permanezcan</a:t>
            </a:r>
            <a:r>
              <a:rPr lang="en-US" sz="1600" dirty="0">
                <a:latin typeface="+mj-lt"/>
              </a:rPr>
              <a:t> </a:t>
            </a:r>
            <a:r>
              <a:rPr lang="en-US" sz="1600" dirty="0" err="1">
                <a:latin typeface="+mj-lt"/>
              </a:rPr>
              <a:t>detrás</a:t>
            </a:r>
            <a:r>
              <a:rPr lang="en-US" sz="1600" dirty="0">
                <a:latin typeface="+mj-lt"/>
              </a:rPr>
              <a:t> de la </a:t>
            </a:r>
            <a:r>
              <a:rPr lang="en-US" sz="1600" dirty="0" err="1">
                <a:latin typeface="+mj-lt"/>
              </a:rPr>
              <a:t>cabina</a:t>
            </a:r>
            <a:r>
              <a:rPr lang="en-US" sz="1600" dirty="0">
                <a:latin typeface="+mj-lt"/>
              </a:rPr>
              <a:t>. </a:t>
            </a:r>
            <a:r>
              <a:rPr lang="en-US" sz="1600" dirty="0" err="1">
                <a:latin typeface="+mj-lt"/>
              </a:rPr>
              <a:t>Además</a:t>
            </a:r>
            <a:r>
              <a:rPr lang="en-US" sz="1600" dirty="0">
                <a:latin typeface="+mj-lt"/>
              </a:rPr>
              <a:t>, los </a:t>
            </a:r>
            <a:r>
              <a:rPr lang="en-US" sz="1600" dirty="0" err="1">
                <a:latin typeface="+mj-lt"/>
              </a:rPr>
              <a:t>alimentos</a:t>
            </a:r>
            <a:r>
              <a:rPr lang="en-US" sz="1600" dirty="0">
                <a:latin typeface="+mj-lt"/>
              </a:rPr>
              <a:t> y las </a:t>
            </a:r>
            <a:r>
              <a:rPr lang="en-US" sz="1600" dirty="0" err="1">
                <a:latin typeface="+mj-lt"/>
              </a:rPr>
              <a:t>bebidas</a:t>
            </a:r>
            <a:r>
              <a:rPr lang="en-US" sz="1600" dirty="0">
                <a:latin typeface="+mj-lt"/>
              </a:rPr>
              <a:t> no </a:t>
            </a:r>
            <a:r>
              <a:rPr lang="en-US" sz="1600" dirty="0" err="1">
                <a:latin typeface="+mj-lt"/>
              </a:rPr>
              <a:t>deben</a:t>
            </a:r>
            <a:r>
              <a:rPr lang="en-US" sz="1600" dirty="0">
                <a:latin typeface="+mj-lt"/>
              </a:rPr>
              <a:t> </a:t>
            </a:r>
            <a:r>
              <a:rPr lang="en-US" sz="1600" dirty="0" err="1">
                <a:latin typeface="+mj-lt"/>
              </a:rPr>
              <a:t>conservarse</a:t>
            </a:r>
            <a:r>
              <a:rPr lang="en-US" sz="1600" dirty="0">
                <a:latin typeface="+mj-lt"/>
              </a:rPr>
              <a:t> </a:t>
            </a:r>
            <a:r>
              <a:rPr lang="en-US" sz="1600" dirty="0" err="1">
                <a:latin typeface="+mj-lt"/>
              </a:rPr>
              <a:t>en</a:t>
            </a:r>
            <a:r>
              <a:rPr lang="en-US" sz="1600" dirty="0">
                <a:latin typeface="+mj-lt"/>
              </a:rPr>
              <a:t> los </a:t>
            </a:r>
            <a:r>
              <a:rPr lang="en-US" sz="1600" dirty="0" err="1">
                <a:latin typeface="+mj-lt"/>
              </a:rPr>
              <a:t>refrigeradores</a:t>
            </a:r>
            <a:r>
              <a:rPr lang="en-US" sz="1600" dirty="0">
                <a:latin typeface="+mj-lt"/>
              </a:rPr>
              <a:t>, </a:t>
            </a:r>
            <a:r>
              <a:rPr lang="en-US" sz="1600" dirty="0" err="1">
                <a:latin typeface="+mj-lt"/>
              </a:rPr>
              <a:t>congeladores</a:t>
            </a:r>
            <a:r>
              <a:rPr lang="en-US" sz="1600" dirty="0">
                <a:latin typeface="+mj-lt"/>
              </a:rPr>
              <a:t>, </a:t>
            </a:r>
            <a:r>
              <a:rPr lang="en-US" sz="1600" dirty="0" err="1">
                <a:latin typeface="+mj-lt"/>
              </a:rPr>
              <a:t>estantes</a:t>
            </a:r>
            <a:r>
              <a:rPr lang="en-US" sz="1600" dirty="0">
                <a:latin typeface="+mj-lt"/>
              </a:rPr>
              <a:t> </a:t>
            </a:r>
            <a:r>
              <a:rPr lang="en-US" sz="1600" dirty="0" err="1">
                <a:latin typeface="+mj-lt"/>
              </a:rPr>
              <a:t>ni</a:t>
            </a:r>
            <a:r>
              <a:rPr lang="en-US" sz="1600" dirty="0">
                <a:latin typeface="+mj-lt"/>
              </a:rPr>
              <a:t> </a:t>
            </a:r>
            <a:r>
              <a:rPr lang="en-US" sz="1600" dirty="0" err="1">
                <a:latin typeface="+mj-lt"/>
              </a:rPr>
              <a:t>gabinetes</a:t>
            </a:r>
            <a:r>
              <a:rPr lang="en-US" sz="1600" dirty="0">
                <a:latin typeface="+mj-lt"/>
              </a:rPr>
              <a:t>, </a:t>
            </a:r>
            <a:r>
              <a:rPr lang="en-US" sz="1600" dirty="0" err="1">
                <a:latin typeface="+mj-lt"/>
              </a:rPr>
              <a:t>ni</a:t>
            </a:r>
            <a:r>
              <a:rPr lang="en-US" sz="1600" dirty="0">
                <a:latin typeface="+mj-lt"/>
              </a:rPr>
              <a:t> </a:t>
            </a:r>
            <a:r>
              <a:rPr lang="en-US" sz="1600" dirty="0" err="1">
                <a:latin typeface="+mj-lt"/>
              </a:rPr>
              <a:t>tampoco</a:t>
            </a:r>
            <a:r>
              <a:rPr lang="en-US" sz="1600" dirty="0">
                <a:latin typeface="+mj-lt"/>
              </a:rPr>
              <a:t> </a:t>
            </a:r>
            <a:r>
              <a:rPr lang="en-US" sz="1600" dirty="0" err="1">
                <a:latin typeface="+mj-lt"/>
              </a:rPr>
              <a:t>sobre</a:t>
            </a:r>
            <a:r>
              <a:rPr lang="en-US" sz="1600" dirty="0">
                <a:latin typeface="+mj-lt"/>
              </a:rPr>
              <a:t> las </a:t>
            </a:r>
            <a:r>
              <a:rPr lang="en-US" sz="1600" dirty="0" err="1">
                <a:latin typeface="+mj-lt"/>
              </a:rPr>
              <a:t>encimeras</a:t>
            </a:r>
            <a:r>
              <a:rPr lang="en-US" sz="1600" dirty="0">
                <a:latin typeface="+mj-lt"/>
              </a:rPr>
              <a:t> o las </a:t>
            </a:r>
            <a:r>
              <a:rPr lang="en-US" sz="1600" dirty="0" err="1">
                <a:latin typeface="+mj-lt"/>
              </a:rPr>
              <a:t>partes</a:t>
            </a:r>
            <a:r>
              <a:rPr lang="en-US" sz="1600" dirty="0">
                <a:latin typeface="+mj-lt"/>
              </a:rPr>
              <a:t> </a:t>
            </a:r>
            <a:r>
              <a:rPr lang="en-US" sz="1600" dirty="0" err="1">
                <a:latin typeface="+mj-lt"/>
              </a:rPr>
              <a:t>superiores</a:t>
            </a:r>
            <a:r>
              <a:rPr lang="en-US" sz="1600" dirty="0">
                <a:latin typeface="+mj-lt"/>
              </a:rPr>
              <a:t> de los </a:t>
            </a:r>
            <a:r>
              <a:rPr lang="en-US" sz="1600" dirty="0" err="1">
                <a:latin typeface="+mj-lt"/>
              </a:rPr>
              <a:t>bancos</a:t>
            </a:r>
            <a:r>
              <a:rPr lang="en-US" sz="1600" dirty="0">
                <a:latin typeface="+mj-lt"/>
              </a:rPr>
              <a:t> de </a:t>
            </a:r>
            <a:r>
              <a:rPr lang="en-US" sz="1600" dirty="0" err="1">
                <a:latin typeface="+mj-lt"/>
              </a:rPr>
              <a:t>trabajo</a:t>
            </a:r>
            <a:r>
              <a:rPr lang="en-US" sz="1600" dirty="0">
                <a:latin typeface="+mj-lt"/>
              </a:rPr>
              <a:t> </a:t>
            </a:r>
            <a:r>
              <a:rPr lang="en-US" sz="1600" dirty="0" err="1">
                <a:latin typeface="+mj-lt"/>
              </a:rPr>
              <a:t>en</a:t>
            </a:r>
            <a:r>
              <a:rPr lang="en-US" sz="1600" dirty="0">
                <a:latin typeface="+mj-lt"/>
              </a:rPr>
              <a:t> los que </a:t>
            </a:r>
            <a:r>
              <a:rPr lang="en-US" sz="1600" dirty="0" err="1">
                <a:latin typeface="+mj-lt"/>
              </a:rPr>
              <a:t>haya</a:t>
            </a:r>
            <a:r>
              <a:rPr lang="en-US" sz="1600" dirty="0">
                <a:latin typeface="+mj-lt"/>
              </a:rPr>
              <a:t> </a:t>
            </a:r>
            <a:r>
              <a:rPr lang="en-US" sz="1600" dirty="0" err="1">
                <a:latin typeface="+mj-lt"/>
              </a:rPr>
              <a:t>sangre</a:t>
            </a:r>
            <a:r>
              <a:rPr lang="en-US" sz="1600" dirty="0">
                <a:latin typeface="+mj-lt"/>
              </a:rPr>
              <a:t> u OPIM.</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18D48E5A-C276-4CCA-B05B-D52DD11DEB24}"/>
              </a:ext>
            </a:extLst>
          </p:cNvPr>
          <p:cNvPicPr>
            <a:picLocks noChangeAspect="1"/>
          </p:cNvPicPr>
          <p:nvPr/>
        </p:nvPicPr>
        <p:blipFill>
          <a:blip r:embed="rId4"/>
          <a:stretch>
            <a:fillRect/>
          </a:stretch>
        </p:blipFill>
        <p:spPr>
          <a:xfrm>
            <a:off x="0" y="0"/>
            <a:ext cx="5556996" cy="5918245"/>
          </a:xfrm>
          <a:prstGeom prst="rect">
            <a:avLst/>
          </a:prstGeom>
        </p:spPr>
      </p:pic>
    </p:spTree>
    <p:extLst>
      <p:ext uri="{BB962C8B-B14F-4D97-AF65-F5344CB8AC3E}">
        <p14:creationId xmlns:p14="http://schemas.microsoft.com/office/powerpoint/2010/main" val="3622363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27700" y="332509"/>
            <a:ext cx="6273800" cy="3908722"/>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CONTROLES DE INGENIERÍA/PRÁCTICAS LABORALES ADECUADAS</a:t>
            </a:r>
            <a:endParaRPr lang="en-US" sz="2000" dirty="0">
              <a:latin typeface="+mj-lt"/>
            </a:endParaRPr>
          </a:p>
          <a:p>
            <a:pPr lvl="0">
              <a:buSzPts val="1600"/>
            </a:pPr>
            <a:endParaRPr lang="en-US" sz="1600" dirty="0">
              <a:latin typeface="+mj-lt"/>
            </a:endParaRPr>
          </a:p>
          <a:p>
            <a:pPr lvl="0">
              <a:buSzPts val="1600"/>
            </a:pPr>
            <a:r>
              <a:rPr lang="en-US" sz="1600" dirty="0">
                <a:latin typeface="+mj-lt"/>
              </a:rPr>
              <a:t>Los </a:t>
            </a:r>
            <a:r>
              <a:rPr lang="en-US" sz="1600" dirty="0" err="1">
                <a:latin typeface="+mj-lt"/>
              </a:rPr>
              <a:t>equipos</a:t>
            </a:r>
            <a:r>
              <a:rPr lang="en-US" sz="1600" dirty="0">
                <a:latin typeface="+mj-lt"/>
              </a:rPr>
              <a:t> que </a:t>
            </a:r>
            <a:r>
              <a:rPr lang="en-US" sz="1600" dirty="0" err="1">
                <a:latin typeface="+mj-lt"/>
              </a:rPr>
              <a:t>puedan</a:t>
            </a:r>
            <a:r>
              <a:rPr lang="en-US" sz="1600" dirty="0">
                <a:latin typeface="+mj-lt"/>
              </a:rPr>
              <a:t> </a:t>
            </a:r>
            <a:r>
              <a:rPr lang="en-US" sz="1600" dirty="0" err="1">
                <a:latin typeface="+mj-lt"/>
              </a:rPr>
              <a:t>contaminarse</a:t>
            </a:r>
            <a:r>
              <a:rPr lang="en-US" sz="1600" dirty="0">
                <a:latin typeface="+mj-lt"/>
              </a:rPr>
              <a:t> con </a:t>
            </a:r>
            <a:r>
              <a:rPr lang="en-US" sz="1600" dirty="0" err="1">
                <a:latin typeface="+mj-lt"/>
              </a:rPr>
              <a:t>sangre</a:t>
            </a:r>
            <a:r>
              <a:rPr lang="en-US" sz="1600" dirty="0">
                <a:latin typeface="+mj-lt"/>
              </a:rPr>
              <a:t> u OPIM </a:t>
            </a:r>
            <a:r>
              <a:rPr lang="en-US" sz="1600" dirty="0" err="1">
                <a:latin typeface="+mj-lt"/>
              </a:rPr>
              <a:t>deberán</a:t>
            </a:r>
            <a:r>
              <a:rPr lang="en-US" sz="1600" dirty="0">
                <a:latin typeface="+mj-lt"/>
              </a:rPr>
              <a:t> </a:t>
            </a:r>
            <a:r>
              <a:rPr lang="en-US" sz="1600" dirty="0" err="1">
                <a:latin typeface="+mj-lt"/>
              </a:rPr>
              <a:t>descontaminarse</a:t>
            </a:r>
            <a:r>
              <a:rPr lang="en-US" sz="1600" dirty="0">
                <a:latin typeface="+mj-lt"/>
              </a:rPr>
              <a:t> y </a:t>
            </a:r>
            <a:r>
              <a:rPr lang="en-US" sz="1600" dirty="0" err="1">
                <a:latin typeface="+mj-lt"/>
              </a:rPr>
              <a:t>examinarse</a:t>
            </a:r>
            <a:r>
              <a:rPr lang="en-US" sz="1600" dirty="0">
                <a:latin typeface="+mj-lt"/>
              </a:rPr>
              <a:t> antes de </a:t>
            </a:r>
            <a:r>
              <a:rPr lang="en-US" sz="1600" dirty="0" err="1">
                <a:latin typeface="+mj-lt"/>
              </a:rPr>
              <a:t>su</a:t>
            </a:r>
            <a:r>
              <a:rPr lang="en-US" sz="1600" dirty="0">
                <a:latin typeface="+mj-lt"/>
              </a:rPr>
              <a:t> </a:t>
            </a:r>
            <a:r>
              <a:rPr lang="en-US" sz="1600" dirty="0" err="1">
                <a:latin typeface="+mj-lt"/>
              </a:rPr>
              <a:t>puesta</a:t>
            </a:r>
            <a:r>
              <a:rPr lang="en-US" sz="1600" dirty="0">
                <a:latin typeface="+mj-lt"/>
              </a:rPr>
              <a:t> </a:t>
            </a:r>
            <a:r>
              <a:rPr lang="en-US" sz="1600" dirty="0" err="1">
                <a:latin typeface="+mj-lt"/>
              </a:rPr>
              <a:t>en</a:t>
            </a:r>
            <a:r>
              <a:rPr lang="en-US" sz="1600" dirty="0">
                <a:latin typeface="+mj-lt"/>
              </a:rPr>
              <a:t> </a:t>
            </a:r>
            <a:r>
              <a:rPr lang="en-US" sz="1600" dirty="0" err="1">
                <a:latin typeface="+mj-lt"/>
              </a:rPr>
              <a:t>servicio</a:t>
            </a:r>
            <a:r>
              <a:rPr lang="en-US" sz="1600" dirty="0">
                <a:latin typeface="+mj-lt"/>
              </a:rPr>
              <a:t> o </a:t>
            </a:r>
            <a:r>
              <a:rPr lang="en-US" sz="1600" dirty="0" err="1">
                <a:latin typeface="+mj-lt"/>
              </a:rPr>
              <a:t>su</a:t>
            </a:r>
            <a:r>
              <a:rPr lang="en-US" sz="1600" dirty="0">
                <a:latin typeface="+mj-lt"/>
              </a:rPr>
              <a:t> </a:t>
            </a:r>
            <a:r>
              <a:rPr lang="en-US" sz="1600" dirty="0" err="1">
                <a:latin typeface="+mj-lt"/>
              </a:rPr>
              <a:t>envío</a:t>
            </a:r>
            <a:r>
              <a:rPr lang="en-US" sz="1600" dirty="0">
                <a:latin typeface="+mj-lt"/>
              </a:rPr>
              <a:t>, a </a:t>
            </a:r>
            <a:r>
              <a:rPr lang="en-US" sz="1600" dirty="0" err="1">
                <a:latin typeface="+mj-lt"/>
              </a:rPr>
              <a:t>menos</a:t>
            </a:r>
            <a:r>
              <a:rPr lang="en-US" sz="1600" dirty="0">
                <a:latin typeface="+mj-lt"/>
              </a:rPr>
              <a:t> que </a:t>
            </a:r>
            <a:r>
              <a:rPr lang="en-US" sz="1600" dirty="0" err="1">
                <a:latin typeface="+mj-lt"/>
              </a:rPr>
              <a:t>pueda</a:t>
            </a:r>
            <a:r>
              <a:rPr lang="en-US" sz="1600" dirty="0">
                <a:latin typeface="+mj-lt"/>
              </a:rPr>
              <a:t> </a:t>
            </a:r>
            <a:r>
              <a:rPr lang="en-US" sz="1600" dirty="0" err="1">
                <a:latin typeface="+mj-lt"/>
              </a:rPr>
              <a:t>demostrar</a:t>
            </a:r>
            <a:r>
              <a:rPr lang="en-US" sz="1600" dirty="0">
                <a:latin typeface="+mj-lt"/>
              </a:rPr>
              <a:t> que </a:t>
            </a:r>
            <a:r>
              <a:rPr lang="en-US" sz="1600" dirty="0" err="1">
                <a:latin typeface="+mj-lt"/>
              </a:rPr>
              <a:t>eso</a:t>
            </a:r>
            <a:r>
              <a:rPr lang="en-US" sz="1600" dirty="0">
                <a:latin typeface="+mj-lt"/>
              </a:rPr>
              <a:t> no </a:t>
            </a:r>
            <a:r>
              <a:rPr lang="en-US" sz="1600" dirty="0" err="1">
                <a:latin typeface="+mj-lt"/>
              </a:rPr>
              <a:t>resulta</a:t>
            </a:r>
            <a:r>
              <a:rPr lang="en-US" sz="1600" dirty="0">
                <a:latin typeface="+mj-lt"/>
              </a:rPr>
              <a:t> </a:t>
            </a:r>
            <a:r>
              <a:rPr lang="en-US" sz="1600" dirty="0" err="1">
                <a:latin typeface="+mj-lt"/>
              </a:rPr>
              <a:t>factible</a:t>
            </a:r>
            <a:r>
              <a:rPr lang="en-US" sz="1600" dirty="0">
                <a:latin typeface="+mj-lt"/>
              </a:rPr>
              <a:t>. </a:t>
            </a:r>
            <a:r>
              <a:rPr lang="en-US" sz="1600" dirty="0" err="1">
                <a:latin typeface="+mj-lt"/>
              </a:rPr>
              <a:t>Tenga</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Se debe </a:t>
            </a:r>
            <a:r>
              <a:rPr lang="en-US" sz="1600" dirty="0" err="1">
                <a:latin typeface="+mj-lt"/>
              </a:rPr>
              <a:t>adjuntar</a:t>
            </a:r>
            <a:r>
              <a:rPr lang="en-US" sz="1600" dirty="0">
                <a:latin typeface="+mj-lt"/>
              </a:rPr>
              <a:t> al </a:t>
            </a:r>
            <a:r>
              <a:rPr lang="en-US" sz="1600" dirty="0" err="1">
                <a:latin typeface="+mj-lt"/>
              </a:rPr>
              <a:t>equipo</a:t>
            </a:r>
            <a:r>
              <a:rPr lang="en-US" sz="1600" dirty="0">
                <a:latin typeface="+mj-lt"/>
              </a:rPr>
              <a:t> una </a:t>
            </a:r>
            <a:r>
              <a:rPr lang="en-US" sz="1600" dirty="0" err="1">
                <a:latin typeface="+mj-lt"/>
              </a:rPr>
              <a:t>etiqueta</a:t>
            </a:r>
            <a:r>
              <a:rPr lang="en-US" sz="1600" dirty="0">
                <a:latin typeface="+mj-lt"/>
              </a:rPr>
              <a:t> que se observe </a:t>
            </a:r>
            <a:r>
              <a:rPr lang="en-US" sz="1600" dirty="0" err="1">
                <a:latin typeface="+mj-lt"/>
              </a:rPr>
              <a:t>fácilmente</a:t>
            </a:r>
            <a:r>
              <a:rPr lang="en-US" sz="1600" dirty="0">
                <a:latin typeface="+mj-lt"/>
              </a:rPr>
              <a:t> y que </a:t>
            </a:r>
            <a:r>
              <a:rPr lang="en-US" sz="1600" dirty="0" err="1">
                <a:latin typeface="+mj-lt"/>
              </a:rPr>
              <a:t>establezca</a:t>
            </a:r>
            <a:r>
              <a:rPr lang="en-US" sz="1600" dirty="0">
                <a:latin typeface="+mj-lt"/>
              </a:rPr>
              <a:t> </a:t>
            </a:r>
            <a:r>
              <a:rPr lang="en-US" sz="1600" dirty="0" err="1">
                <a:latin typeface="+mj-lt"/>
              </a:rPr>
              <a:t>qué</a:t>
            </a:r>
            <a:r>
              <a:rPr lang="en-US" sz="1600" dirty="0">
                <a:latin typeface="+mj-lt"/>
              </a:rPr>
              <a:t> </a:t>
            </a:r>
            <a:r>
              <a:rPr lang="en-US" sz="1600" dirty="0" err="1">
                <a:latin typeface="+mj-lt"/>
              </a:rPr>
              <a:t>partes</a:t>
            </a:r>
            <a:r>
              <a:rPr lang="en-US" sz="1600" dirty="0">
                <a:latin typeface="+mj-lt"/>
              </a:rPr>
              <a:t> </a:t>
            </a:r>
            <a:r>
              <a:rPr lang="en-US" sz="1600" dirty="0" err="1">
                <a:latin typeface="+mj-lt"/>
              </a:rPr>
              <a:t>quedan</a:t>
            </a:r>
            <a:r>
              <a:rPr lang="en-US" sz="1600" dirty="0">
                <a:latin typeface="+mj-lt"/>
              </a:rPr>
              <a:t> </a:t>
            </a:r>
            <a:r>
              <a:rPr lang="en-US" sz="1600" dirty="0" err="1">
                <a:latin typeface="+mj-lt"/>
              </a:rPr>
              <a:t>contaminadas</a:t>
            </a:r>
            <a:r>
              <a:rPr lang="en-US" sz="1600" dirty="0">
                <a:latin typeface="+mj-lt"/>
              </a:rPr>
              <a:t>; y</a:t>
            </a:r>
          </a:p>
          <a:p>
            <a:pPr marL="285750" lvl="0" indent="-285750">
              <a:buSzPts val="1600"/>
              <a:buFont typeface="Arial" panose="020B0604020202020204" pitchFamily="34" charset="0"/>
              <a:buChar char="•"/>
            </a:pPr>
            <a:r>
              <a:rPr lang="en-US" sz="1600" dirty="0">
                <a:latin typeface="+mj-lt"/>
              </a:rPr>
              <a:t>El </a:t>
            </a:r>
            <a:r>
              <a:rPr lang="en-US" sz="1600" dirty="0" err="1">
                <a:latin typeface="+mj-lt"/>
              </a:rPr>
              <a:t>empleador</a:t>
            </a:r>
            <a:r>
              <a:rPr lang="en-US" sz="1600" dirty="0">
                <a:latin typeface="+mj-lt"/>
              </a:rPr>
              <a:t> debe </a:t>
            </a:r>
            <a:r>
              <a:rPr lang="en-US" sz="1600" dirty="0" err="1">
                <a:latin typeface="+mj-lt"/>
              </a:rPr>
              <a:t>garantizar</a:t>
            </a:r>
            <a:r>
              <a:rPr lang="en-US" sz="1600" dirty="0">
                <a:latin typeface="+mj-lt"/>
              </a:rPr>
              <a:t> que </a:t>
            </a:r>
            <a:r>
              <a:rPr lang="en-US" sz="1600" dirty="0" err="1">
                <a:latin typeface="+mj-lt"/>
              </a:rPr>
              <a:t>esta</a:t>
            </a:r>
            <a:r>
              <a:rPr lang="en-US" sz="1600" dirty="0">
                <a:latin typeface="+mj-lt"/>
              </a:rPr>
              <a:t> </a:t>
            </a:r>
            <a:r>
              <a:rPr lang="en-US" sz="1600" dirty="0" err="1">
                <a:latin typeface="+mj-lt"/>
              </a:rPr>
              <a:t>información</a:t>
            </a:r>
            <a:r>
              <a:rPr lang="en-US" sz="1600" dirty="0">
                <a:latin typeface="+mj-lt"/>
              </a:rPr>
              <a:t> se </a:t>
            </a:r>
            <a:r>
              <a:rPr lang="en-US" sz="1600" dirty="0" err="1">
                <a:latin typeface="+mj-lt"/>
              </a:rPr>
              <a:t>transmita</a:t>
            </a:r>
            <a:r>
              <a:rPr lang="en-US" sz="1600" dirty="0">
                <a:latin typeface="+mj-lt"/>
              </a:rPr>
              <a:t> a </a:t>
            </a:r>
            <a:r>
              <a:rPr lang="en-US" sz="1600" dirty="0" err="1">
                <a:latin typeface="+mj-lt"/>
              </a:rPr>
              <a:t>todos</a:t>
            </a:r>
            <a:r>
              <a:rPr lang="en-US" sz="1600" dirty="0">
                <a:latin typeface="+mj-lt"/>
              </a:rPr>
              <a:t> los </a:t>
            </a:r>
            <a:r>
              <a:rPr lang="en-US" sz="1600" dirty="0" err="1">
                <a:latin typeface="+mj-lt"/>
              </a:rPr>
              <a:t>empleados</a:t>
            </a:r>
            <a:r>
              <a:rPr lang="en-US" sz="1600" dirty="0">
                <a:latin typeface="+mj-lt"/>
              </a:rPr>
              <a:t> </a:t>
            </a:r>
            <a:r>
              <a:rPr lang="en-US" sz="1600" dirty="0" err="1">
                <a:latin typeface="+mj-lt"/>
              </a:rPr>
              <a:t>afectados</a:t>
            </a:r>
            <a:r>
              <a:rPr lang="en-US" sz="1600" dirty="0">
                <a:latin typeface="+mj-lt"/>
              </a:rPr>
              <a:t>, al </a:t>
            </a:r>
            <a:r>
              <a:rPr lang="en-US" sz="1600" dirty="0" err="1">
                <a:latin typeface="+mj-lt"/>
              </a:rPr>
              <a:t>representante</a:t>
            </a:r>
            <a:r>
              <a:rPr lang="en-US" sz="1600" dirty="0">
                <a:latin typeface="+mj-lt"/>
              </a:rPr>
              <a:t> de </a:t>
            </a:r>
            <a:r>
              <a:rPr lang="en-US" sz="1600" dirty="0" err="1">
                <a:latin typeface="+mj-lt"/>
              </a:rPr>
              <a:t>servicio</a:t>
            </a:r>
            <a:r>
              <a:rPr lang="en-US" sz="1600" dirty="0">
                <a:latin typeface="+mj-lt"/>
              </a:rPr>
              <a:t> o al </a:t>
            </a:r>
            <a:r>
              <a:rPr lang="en-US" sz="1600" dirty="0" err="1">
                <a:latin typeface="+mj-lt"/>
              </a:rPr>
              <a:t>fabricante</a:t>
            </a:r>
            <a:r>
              <a:rPr lang="en-US" sz="1600" dirty="0">
                <a:latin typeface="+mj-lt"/>
              </a:rPr>
              <a:t>, </a:t>
            </a:r>
            <a:r>
              <a:rPr lang="en-US" sz="1600" dirty="0" err="1">
                <a:latin typeface="+mj-lt"/>
              </a:rPr>
              <a:t>según</a:t>
            </a:r>
            <a:r>
              <a:rPr lang="en-US" sz="1600" dirty="0">
                <a:latin typeface="+mj-lt"/>
              </a:rPr>
              <a:t> </a:t>
            </a:r>
            <a:r>
              <a:rPr lang="en-US" sz="1600" dirty="0" err="1">
                <a:latin typeface="+mj-lt"/>
              </a:rPr>
              <a:t>corresponda</a:t>
            </a:r>
            <a:r>
              <a:rPr lang="en-US" sz="1600" dirty="0">
                <a:latin typeface="+mj-lt"/>
              </a:rPr>
              <a:t>. Es </a:t>
            </a:r>
            <a:r>
              <a:rPr lang="en-US" sz="1600" dirty="0" err="1">
                <a:latin typeface="+mj-lt"/>
              </a:rPr>
              <a:t>necesario</a:t>
            </a:r>
            <a:r>
              <a:rPr lang="en-US" sz="1600" dirty="0">
                <a:latin typeface="+mj-lt"/>
              </a:rPr>
              <a:t> que </a:t>
            </a:r>
            <a:r>
              <a:rPr lang="en-US" sz="1600" dirty="0" err="1">
                <a:latin typeface="+mj-lt"/>
              </a:rPr>
              <a:t>esto</a:t>
            </a:r>
            <a:r>
              <a:rPr lang="en-US" sz="1600" dirty="0">
                <a:latin typeface="+mj-lt"/>
              </a:rPr>
              <a:t> se </a:t>
            </a:r>
            <a:r>
              <a:rPr lang="en-US" sz="1600" dirty="0" err="1">
                <a:latin typeface="+mj-lt"/>
              </a:rPr>
              <a:t>haga</a:t>
            </a:r>
            <a:r>
              <a:rPr lang="en-US" sz="1600" dirty="0">
                <a:latin typeface="+mj-lt"/>
              </a:rPr>
              <a:t> antes de la </a:t>
            </a:r>
            <a:r>
              <a:rPr lang="en-US" sz="1600" dirty="0" err="1">
                <a:latin typeface="+mj-lt"/>
              </a:rPr>
              <a:t>manipulación</a:t>
            </a:r>
            <a:r>
              <a:rPr lang="en-US" sz="1600" dirty="0">
                <a:latin typeface="+mj-lt"/>
              </a:rPr>
              <a:t>, la </a:t>
            </a:r>
            <a:r>
              <a:rPr lang="en-US" sz="1600" dirty="0" err="1">
                <a:latin typeface="+mj-lt"/>
              </a:rPr>
              <a:t>puesta</a:t>
            </a:r>
            <a:r>
              <a:rPr lang="en-US" sz="1600" dirty="0">
                <a:latin typeface="+mj-lt"/>
              </a:rPr>
              <a:t> </a:t>
            </a:r>
            <a:r>
              <a:rPr lang="en-US" sz="1600" dirty="0" err="1">
                <a:latin typeface="+mj-lt"/>
              </a:rPr>
              <a:t>en</a:t>
            </a:r>
            <a:r>
              <a:rPr lang="en-US" sz="1600" dirty="0">
                <a:latin typeface="+mj-lt"/>
              </a:rPr>
              <a:t> </a:t>
            </a:r>
            <a:r>
              <a:rPr lang="en-US" sz="1600" dirty="0" err="1">
                <a:latin typeface="+mj-lt"/>
              </a:rPr>
              <a:t>servicio</a:t>
            </a:r>
            <a:r>
              <a:rPr lang="en-US" sz="1600" dirty="0">
                <a:latin typeface="+mj-lt"/>
              </a:rPr>
              <a:t> o el </a:t>
            </a:r>
            <a:r>
              <a:rPr lang="en-US" sz="1600" dirty="0" err="1">
                <a:latin typeface="+mj-lt"/>
              </a:rPr>
              <a:t>envío</a:t>
            </a:r>
            <a:r>
              <a:rPr lang="en-US" sz="1600" dirty="0">
                <a:latin typeface="+mj-lt"/>
              </a:rPr>
              <a:t>, para que se </a:t>
            </a:r>
            <a:r>
              <a:rPr lang="en-US" sz="1600" dirty="0" err="1">
                <a:latin typeface="+mj-lt"/>
              </a:rPr>
              <a:t>respeten</a:t>
            </a:r>
            <a:r>
              <a:rPr lang="en-US" sz="1600" dirty="0">
                <a:latin typeface="+mj-lt"/>
              </a:rPr>
              <a:t> las </a:t>
            </a:r>
            <a:r>
              <a:rPr lang="en-US" sz="1600" dirty="0" err="1">
                <a:latin typeface="+mj-lt"/>
              </a:rPr>
              <a:t>precauciones</a:t>
            </a:r>
            <a:r>
              <a:rPr lang="en-US" sz="1600" dirty="0">
                <a:latin typeface="+mj-lt"/>
              </a:rPr>
              <a:t> </a:t>
            </a:r>
            <a:r>
              <a:rPr lang="en-US" sz="1600" dirty="0" err="1">
                <a:latin typeface="+mj-lt"/>
              </a:rPr>
              <a:t>necesarias</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873CA116-7AFC-45FE-A56F-68F2CD43E47B}"/>
              </a:ext>
            </a:extLst>
          </p:cNvPr>
          <p:cNvPicPr>
            <a:picLocks noChangeAspect="1"/>
          </p:cNvPicPr>
          <p:nvPr/>
        </p:nvPicPr>
        <p:blipFill>
          <a:blip r:embed="rId4"/>
          <a:stretch>
            <a:fillRect/>
          </a:stretch>
        </p:blipFill>
        <p:spPr>
          <a:xfrm>
            <a:off x="0" y="0"/>
            <a:ext cx="5568288" cy="5918245"/>
          </a:xfrm>
          <a:prstGeom prst="rect">
            <a:avLst/>
          </a:prstGeom>
        </p:spPr>
      </p:pic>
    </p:spTree>
    <p:extLst>
      <p:ext uri="{BB962C8B-B14F-4D97-AF65-F5344CB8AC3E}">
        <p14:creationId xmlns:p14="http://schemas.microsoft.com/office/powerpoint/2010/main" val="2828575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40400" y="332509"/>
            <a:ext cx="6248400" cy="4401164"/>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CONTROLES DE INGENIERÍA/PRÁCTICAS LABORALES ADECUADAS</a:t>
            </a:r>
            <a:endParaRPr lang="en-US" sz="2000" dirty="0">
              <a:latin typeface="+mj-lt"/>
            </a:endParaRPr>
          </a:p>
          <a:p>
            <a:pPr lvl="0">
              <a:buSzPts val="1600"/>
            </a:pPr>
            <a:endParaRPr lang="en-US" sz="1600" dirty="0">
              <a:latin typeface="+mj-lt"/>
            </a:endParaRPr>
          </a:p>
          <a:p>
            <a:pPr lvl="0">
              <a:buSzPts val="1600"/>
            </a:pPr>
            <a:r>
              <a:rPr lang="en-US" sz="1600" dirty="0" err="1">
                <a:latin typeface="+mj-lt"/>
              </a:rPr>
              <a:t>Todos</a:t>
            </a:r>
            <a:r>
              <a:rPr lang="en-US" sz="1600" dirty="0">
                <a:latin typeface="+mj-lt"/>
              </a:rPr>
              <a:t> los </a:t>
            </a:r>
            <a:r>
              <a:rPr lang="en-US" sz="1600" dirty="0" err="1">
                <a:latin typeface="+mj-lt"/>
              </a:rPr>
              <a:t>procedimientos</a:t>
            </a:r>
            <a:r>
              <a:rPr lang="en-US" sz="1600" dirty="0">
                <a:latin typeface="+mj-lt"/>
              </a:rPr>
              <a:t> que </a:t>
            </a:r>
            <a:r>
              <a:rPr lang="en-US" sz="1600" dirty="0" err="1">
                <a:latin typeface="+mj-lt"/>
              </a:rPr>
              <a:t>involucren</a:t>
            </a:r>
            <a:r>
              <a:rPr lang="en-US" sz="1600" dirty="0">
                <a:latin typeface="+mj-lt"/>
              </a:rPr>
              <a:t> </a:t>
            </a:r>
            <a:r>
              <a:rPr lang="en-US" sz="1600" dirty="0" err="1">
                <a:latin typeface="+mj-lt"/>
              </a:rPr>
              <a:t>sangre</a:t>
            </a:r>
            <a:r>
              <a:rPr lang="en-US" sz="1600" dirty="0">
                <a:latin typeface="+mj-lt"/>
              </a:rPr>
              <a:t> u OPIM </a:t>
            </a:r>
            <a:r>
              <a:rPr lang="en-US" sz="1600" dirty="0" err="1">
                <a:latin typeface="+mj-lt"/>
              </a:rPr>
              <a:t>deberán</a:t>
            </a:r>
            <a:r>
              <a:rPr lang="en-US" sz="1600" dirty="0">
                <a:latin typeface="+mj-lt"/>
              </a:rPr>
              <a:t> </a:t>
            </a:r>
            <a:r>
              <a:rPr lang="en-US" sz="1600" dirty="0" err="1">
                <a:latin typeface="+mj-lt"/>
              </a:rPr>
              <a:t>realizarse</a:t>
            </a:r>
            <a:r>
              <a:rPr lang="en-US" sz="1600" dirty="0">
                <a:latin typeface="+mj-lt"/>
              </a:rPr>
              <a:t> de </a:t>
            </a:r>
            <a:r>
              <a:rPr lang="en-US" sz="1600" dirty="0" err="1">
                <a:latin typeface="+mj-lt"/>
              </a:rPr>
              <a:t>manera</a:t>
            </a:r>
            <a:r>
              <a:rPr lang="en-US" sz="1600" dirty="0">
                <a:latin typeface="+mj-lt"/>
              </a:rPr>
              <a:t> </a:t>
            </a:r>
            <a:r>
              <a:rPr lang="en-US" sz="1600" dirty="0" err="1">
                <a:latin typeface="+mj-lt"/>
              </a:rPr>
              <a:t>tal</a:t>
            </a:r>
            <a:r>
              <a:rPr lang="en-US" sz="1600" dirty="0">
                <a:latin typeface="+mj-lt"/>
              </a:rPr>
              <a:t> que se </a:t>
            </a:r>
            <a:r>
              <a:rPr lang="en-US" sz="1600" dirty="0" err="1">
                <a:latin typeface="+mj-lt"/>
              </a:rPr>
              <a:t>minimicen</a:t>
            </a:r>
            <a:r>
              <a:rPr lang="en-US" sz="1600" dirty="0">
                <a:latin typeface="+mj-lt"/>
              </a:rPr>
              <a:t> las </a:t>
            </a:r>
            <a:r>
              <a:rPr lang="en-US" sz="1600" dirty="0" err="1">
                <a:latin typeface="+mj-lt"/>
              </a:rPr>
              <a:t>salpicaduras</a:t>
            </a:r>
            <a:r>
              <a:rPr lang="en-US" sz="1600" dirty="0">
                <a:latin typeface="+mj-lt"/>
              </a:rPr>
              <a:t>, </a:t>
            </a:r>
            <a:r>
              <a:rPr lang="en-US" sz="1600" dirty="0" err="1">
                <a:latin typeface="+mj-lt"/>
              </a:rPr>
              <a:t>pulverizaciones</a:t>
            </a:r>
            <a:r>
              <a:rPr lang="en-US" sz="1600" dirty="0">
                <a:latin typeface="+mj-lt"/>
              </a:rPr>
              <a:t>, </a:t>
            </a:r>
            <a:r>
              <a:rPr lang="en-US" sz="1600" dirty="0" err="1">
                <a:latin typeface="+mj-lt"/>
              </a:rPr>
              <a:t>manchas</a:t>
            </a:r>
            <a:r>
              <a:rPr lang="en-US" sz="1600" dirty="0">
                <a:latin typeface="+mj-lt"/>
              </a:rPr>
              <a:t> y </a:t>
            </a:r>
            <a:r>
              <a:rPr lang="en-US" sz="1600" dirty="0" err="1">
                <a:latin typeface="+mj-lt"/>
              </a:rPr>
              <a:t>generación</a:t>
            </a:r>
            <a:r>
              <a:rPr lang="en-US" sz="1600" dirty="0">
                <a:latin typeface="+mj-lt"/>
              </a:rPr>
              <a:t> de </a:t>
            </a:r>
            <a:r>
              <a:rPr lang="en-US" sz="1600" dirty="0" err="1">
                <a:latin typeface="+mj-lt"/>
              </a:rPr>
              <a:t>gotitas</a:t>
            </a:r>
            <a:r>
              <a:rPr lang="en-US" sz="1600" dirty="0">
                <a:latin typeface="+mj-lt"/>
              </a:rPr>
              <a:t> de </a:t>
            </a:r>
            <a:r>
              <a:rPr lang="en-US" sz="1600" dirty="0" err="1">
                <a:latin typeface="+mj-lt"/>
              </a:rPr>
              <a:t>estas</a:t>
            </a:r>
            <a:r>
              <a:rPr lang="en-US" sz="1600" dirty="0">
                <a:latin typeface="+mj-lt"/>
              </a:rPr>
              <a:t> </a:t>
            </a:r>
            <a:r>
              <a:rPr lang="en-US" sz="1600" dirty="0" err="1">
                <a:latin typeface="+mj-lt"/>
              </a:rPr>
              <a:t>sustancias</a:t>
            </a:r>
            <a:r>
              <a:rPr lang="en-US" sz="1600" dirty="0">
                <a:latin typeface="+mj-lt"/>
              </a:rPr>
              <a:t>. Si bien no </a:t>
            </a:r>
            <a:r>
              <a:rPr lang="en-US" sz="1600" dirty="0" err="1">
                <a:latin typeface="+mj-lt"/>
              </a:rPr>
              <a:t>resulta</a:t>
            </a:r>
            <a:r>
              <a:rPr lang="en-US" sz="1600" dirty="0">
                <a:latin typeface="+mj-lt"/>
              </a:rPr>
              <a:t> habitual, es </a:t>
            </a:r>
            <a:r>
              <a:rPr lang="en-US" sz="1600" dirty="0" err="1">
                <a:latin typeface="+mj-lt"/>
              </a:rPr>
              <a:t>importante</a:t>
            </a:r>
            <a:r>
              <a:rPr lang="en-US" sz="1600" dirty="0">
                <a:latin typeface="+mj-lt"/>
              </a:rPr>
              <a:t> </a:t>
            </a:r>
            <a:r>
              <a:rPr lang="en-US" sz="1600" dirty="0" err="1">
                <a:latin typeface="+mj-lt"/>
              </a:rPr>
              <a:t>mencionar</a:t>
            </a:r>
            <a:r>
              <a:rPr lang="en-US" sz="1600" dirty="0">
                <a:latin typeface="+mj-lt"/>
              </a:rPr>
              <a:t> que la </a:t>
            </a:r>
            <a:r>
              <a:rPr lang="en-US" sz="1600" dirty="0" err="1">
                <a:latin typeface="+mj-lt"/>
              </a:rPr>
              <a:t>absorción</a:t>
            </a:r>
            <a:r>
              <a:rPr lang="en-US" sz="1600" dirty="0">
                <a:latin typeface="+mj-lt"/>
              </a:rPr>
              <a:t> de </a:t>
            </a:r>
            <a:r>
              <a:rPr lang="en-US" sz="1600" dirty="0" err="1">
                <a:latin typeface="+mj-lt"/>
              </a:rPr>
              <a:t>pipeta</a:t>
            </a:r>
            <a:r>
              <a:rPr lang="en-US" sz="1600" dirty="0">
                <a:latin typeface="+mj-lt"/>
              </a:rPr>
              <a:t>/</a:t>
            </a:r>
            <a:r>
              <a:rPr lang="en-US" sz="1600" dirty="0" err="1">
                <a:latin typeface="+mj-lt"/>
              </a:rPr>
              <a:t>succión</a:t>
            </a:r>
            <a:r>
              <a:rPr lang="en-US" sz="1600" dirty="0">
                <a:latin typeface="+mj-lt"/>
              </a:rPr>
              <a:t> con la boca de </a:t>
            </a:r>
            <a:r>
              <a:rPr lang="en-US" sz="1600" dirty="0" err="1">
                <a:latin typeface="+mj-lt"/>
              </a:rPr>
              <a:t>sangre</a:t>
            </a:r>
            <a:r>
              <a:rPr lang="en-US" sz="1600" dirty="0">
                <a:latin typeface="+mj-lt"/>
              </a:rPr>
              <a:t> u OPIM se </a:t>
            </a:r>
            <a:r>
              <a:rPr lang="en-US" sz="1600" dirty="0" err="1">
                <a:latin typeface="+mj-lt"/>
              </a:rPr>
              <a:t>encuentra</a:t>
            </a:r>
            <a:r>
              <a:rPr lang="en-US" sz="1600" dirty="0">
                <a:latin typeface="+mj-lt"/>
              </a:rPr>
              <a:t> </a:t>
            </a:r>
            <a:r>
              <a:rPr lang="en-US" sz="1600" dirty="0" err="1">
                <a:latin typeface="+mj-lt"/>
              </a:rPr>
              <a:t>prohibida</a:t>
            </a:r>
            <a:r>
              <a:rPr lang="en-US" sz="1600" dirty="0">
                <a:latin typeface="+mj-lt"/>
              </a:rPr>
              <a:t>.</a:t>
            </a:r>
          </a:p>
          <a:p>
            <a:pPr lvl="0">
              <a:buSzPts val="1600"/>
            </a:pPr>
            <a:endParaRPr lang="en-US" sz="1600" dirty="0">
              <a:latin typeface="+mj-lt"/>
            </a:endParaRPr>
          </a:p>
          <a:p>
            <a:pPr lvl="0">
              <a:buSzPts val="1600"/>
            </a:pPr>
            <a:r>
              <a:rPr lang="en-US" sz="1600" dirty="0">
                <a:latin typeface="+mj-lt"/>
              </a:rPr>
              <a:t>No obstante, Oregon OSHA </a:t>
            </a:r>
            <a:r>
              <a:rPr lang="en-US" sz="1600" dirty="0" err="1">
                <a:latin typeface="+mj-lt"/>
              </a:rPr>
              <a:t>permite</a:t>
            </a:r>
            <a:r>
              <a:rPr lang="en-US" sz="1600" dirty="0">
                <a:latin typeface="+mj-lt"/>
              </a:rPr>
              <a:t> un </a:t>
            </a:r>
            <a:r>
              <a:rPr lang="en-US" sz="1600" dirty="0" err="1">
                <a:latin typeface="+mj-lt"/>
              </a:rPr>
              <a:t>método</a:t>
            </a:r>
            <a:r>
              <a:rPr lang="en-US" sz="1600" dirty="0">
                <a:latin typeface="+mj-lt"/>
              </a:rPr>
              <a:t> de </a:t>
            </a:r>
            <a:r>
              <a:rPr lang="en-US" sz="1600" dirty="0" err="1">
                <a:latin typeface="+mj-lt"/>
              </a:rPr>
              <a:t>atención</a:t>
            </a:r>
            <a:r>
              <a:rPr lang="en-US" sz="1600" dirty="0">
                <a:latin typeface="+mj-lt"/>
              </a:rPr>
              <a:t> de </a:t>
            </a:r>
            <a:r>
              <a:rPr lang="en-US" sz="1600" dirty="0" err="1">
                <a:latin typeface="+mj-lt"/>
              </a:rPr>
              <a:t>emergencia</a:t>
            </a:r>
            <a:r>
              <a:rPr lang="en-US" sz="1600" dirty="0">
                <a:latin typeface="+mj-lt"/>
              </a:rPr>
              <a:t> </a:t>
            </a:r>
            <a:r>
              <a:rPr lang="en-US" sz="1600" dirty="0" err="1">
                <a:latin typeface="+mj-lt"/>
              </a:rPr>
              <a:t>reconocido</a:t>
            </a:r>
            <a:r>
              <a:rPr lang="en-US" sz="1600" dirty="0">
                <a:latin typeface="+mj-lt"/>
              </a:rPr>
              <a:t> para </a:t>
            </a:r>
            <a:r>
              <a:rPr lang="en-US" sz="1600" dirty="0" err="1">
                <a:latin typeface="+mj-lt"/>
              </a:rPr>
              <a:t>despejar</a:t>
            </a:r>
            <a:r>
              <a:rPr lang="en-US" sz="1600" dirty="0">
                <a:latin typeface="+mj-lt"/>
              </a:rPr>
              <a:t> las </a:t>
            </a:r>
            <a:r>
              <a:rPr lang="en-US" sz="1600" dirty="0" err="1">
                <a:latin typeface="+mj-lt"/>
              </a:rPr>
              <a:t>vías</a:t>
            </a:r>
            <a:r>
              <a:rPr lang="en-US" sz="1600" dirty="0">
                <a:latin typeface="+mj-lt"/>
              </a:rPr>
              <a:t> </a:t>
            </a:r>
            <a:r>
              <a:rPr lang="en-US" sz="1600" dirty="0" err="1">
                <a:latin typeface="+mj-lt"/>
              </a:rPr>
              <a:t>aéreas</a:t>
            </a:r>
            <a:r>
              <a:rPr lang="en-US" sz="1600" dirty="0">
                <a:latin typeface="+mj-lt"/>
              </a:rPr>
              <a:t> de los </a:t>
            </a:r>
            <a:r>
              <a:rPr lang="en-US" sz="1600" dirty="0" err="1">
                <a:latin typeface="+mj-lt"/>
              </a:rPr>
              <a:t>bebés</a:t>
            </a:r>
            <a:r>
              <a:rPr lang="en-US" sz="1600" dirty="0">
                <a:latin typeface="+mj-lt"/>
              </a:rPr>
              <a:t>, </a:t>
            </a:r>
            <a:r>
              <a:rPr lang="en-US" sz="1600" dirty="0" err="1">
                <a:latin typeface="+mj-lt"/>
              </a:rPr>
              <a:t>denominado</a:t>
            </a:r>
            <a:r>
              <a:rPr lang="en-US" sz="1600" dirty="0">
                <a:latin typeface="+mj-lt"/>
              </a:rPr>
              <a:t> “</a:t>
            </a:r>
            <a:r>
              <a:rPr lang="en-US" sz="1600" dirty="0" err="1">
                <a:latin typeface="+mj-lt"/>
              </a:rPr>
              <a:t>succión</a:t>
            </a:r>
            <a:r>
              <a:rPr lang="en-US" sz="1600" dirty="0">
                <a:latin typeface="+mj-lt"/>
              </a:rPr>
              <a:t> con </a:t>
            </a:r>
            <a:r>
              <a:rPr lang="en-US" sz="1600" dirty="0" err="1">
                <a:latin typeface="+mj-lt"/>
              </a:rPr>
              <a:t>trampa</a:t>
            </a:r>
            <a:r>
              <a:rPr lang="en-US" sz="1600" dirty="0">
                <a:latin typeface="+mj-lt"/>
              </a:rPr>
              <a:t> </a:t>
            </a:r>
            <a:r>
              <a:rPr lang="en-US" sz="1600" dirty="0" err="1">
                <a:latin typeface="+mj-lt"/>
              </a:rPr>
              <a:t>DeLee</a:t>
            </a:r>
            <a:r>
              <a:rPr lang="en-US" sz="1600" dirty="0">
                <a:latin typeface="+mj-lt"/>
              </a:rPr>
              <a:t>” </a:t>
            </a:r>
            <a:r>
              <a:rPr lang="en-US" sz="1600" dirty="0" err="1">
                <a:latin typeface="+mj-lt"/>
              </a:rPr>
              <a:t>en</a:t>
            </a:r>
            <a:r>
              <a:rPr lang="en-US" sz="1600" dirty="0">
                <a:latin typeface="+mj-lt"/>
              </a:rPr>
              <a:t> la </a:t>
            </a:r>
            <a:r>
              <a:rPr lang="en-US" sz="1600" dirty="0" err="1">
                <a:latin typeface="+mj-lt"/>
              </a:rPr>
              <a:t>siguiente</a:t>
            </a:r>
            <a:r>
              <a:rPr lang="en-US" sz="1600" dirty="0">
                <a:latin typeface="+mj-lt"/>
              </a:rPr>
              <a:t> </a:t>
            </a:r>
            <a:r>
              <a:rPr lang="en-US" sz="1600" dirty="0" err="1">
                <a:latin typeface="+mj-lt"/>
              </a:rPr>
              <a:t>situación</a:t>
            </a:r>
            <a:r>
              <a:rPr lang="en-US" sz="1600" dirty="0">
                <a:latin typeface="+mj-lt"/>
              </a:rPr>
              <a:t>: </a:t>
            </a:r>
            <a:r>
              <a:rPr lang="en-US" sz="1600" dirty="0" err="1">
                <a:latin typeface="+mj-lt"/>
              </a:rPr>
              <a:t>en</a:t>
            </a:r>
            <a:r>
              <a:rPr lang="en-US" sz="1600" dirty="0">
                <a:latin typeface="+mj-lt"/>
              </a:rPr>
              <a:t> una </a:t>
            </a:r>
            <a:r>
              <a:rPr lang="en-US" sz="1600" dirty="0" err="1">
                <a:latin typeface="+mj-lt"/>
              </a:rPr>
              <a:t>emergencia</a:t>
            </a:r>
            <a:r>
              <a:rPr lang="en-US" sz="1600" dirty="0">
                <a:latin typeface="+mj-lt"/>
              </a:rPr>
              <a:t>, </a:t>
            </a:r>
            <a:r>
              <a:rPr lang="en-US" sz="1600" dirty="0" err="1">
                <a:latin typeface="+mj-lt"/>
              </a:rPr>
              <a:t>cuando</a:t>
            </a:r>
            <a:r>
              <a:rPr lang="en-US" sz="1600" dirty="0">
                <a:latin typeface="+mj-lt"/>
              </a:rPr>
              <a:t> no hay </a:t>
            </a:r>
            <a:r>
              <a:rPr lang="en-US" sz="1600" dirty="0" err="1">
                <a:latin typeface="+mj-lt"/>
              </a:rPr>
              <a:t>ningún</a:t>
            </a:r>
            <a:r>
              <a:rPr lang="en-US" sz="1600" dirty="0">
                <a:latin typeface="+mj-lt"/>
              </a:rPr>
              <a:t> </a:t>
            </a:r>
            <a:r>
              <a:rPr lang="en-US" sz="1600" dirty="0" err="1">
                <a:latin typeface="+mj-lt"/>
              </a:rPr>
              <a:t>otro</a:t>
            </a:r>
            <a:r>
              <a:rPr lang="en-US" sz="1600" dirty="0">
                <a:latin typeface="+mj-lt"/>
              </a:rPr>
              <a:t> </a:t>
            </a:r>
            <a:r>
              <a:rPr lang="en-US" sz="1600" dirty="0" err="1">
                <a:latin typeface="+mj-lt"/>
              </a:rPr>
              <a:t>método</a:t>
            </a:r>
            <a:r>
              <a:rPr lang="en-US" sz="1600" dirty="0">
                <a:latin typeface="+mj-lt"/>
              </a:rPr>
              <a:t> disponible; y una </a:t>
            </a:r>
            <a:r>
              <a:rPr lang="en-US" sz="1600" dirty="0" err="1">
                <a:latin typeface="+mj-lt"/>
              </a:rPr>
              <a:t>trampa</a:t>
            </a:r>
            <a:r>
              <a:rPr lang="en-US" sz="1600" dirty="0">
                <a:latin typeface="+mj-lt"/>
              </a:rPr>
              <a:t> que </a:t>
            </a:r>
            <a:r>
              <a:rPr lang="en-US" sz="1600" dirty="0" err="1">
                <a:latin typeface="+mj-lt"/>
              </a:rPr>
              <a:t>evita</a:t>
            </a:r>
            <a:r>
              <a:rPr lang="en-US" sz="1600" dirty="0">
                <a:latin typeface="+mj-lt"/>
              </a:rPr>
              <a:t> que el </a:t>
            </a:r>
            <a:r>
              <a:rPr lang="en-US" sz="1600" dirty="0" err="1">
                <a:latin typeface="+mj-lt"/>
              </a:rPr>
              <a:t>líquido</a:t>
            </a:r>
            <a:r>
              <a:rPr lang="en-US" sz="1600" dirty="0">
                <a:latin typeface="+mj-lt"/>
              </a:rPr>
              <a:t> </a:t>
            </a:r>
            <a:r>
              <a:rPr lang="en-US" sz="1600" dirty="0" err="1">
                <a:latin typeface="+mj-lt"/>
              </a:rPr>
              <a:t>succionado</a:t>
            </a:r>
            <a:r>
              <a:rPr lang="en-US" sz="1600" dirty="0">
                <a:latin typeface="+mj-lt"/>
              </a:rPr>
              <a:t> </a:t>
            </a:r>
            <a:r>
              <a:rPr lang="en-US" sz="1600" dirty="0" err="1">
                <a:latin typeface="+mj-lt"/>
              </a:rPr>
              <a:t>llegue</a:t>
            </a:r>
            <a:r>
              <a:rPr lang="en-US" sz="1600" dirty="0">
                <a:latin typeface="+mj-lt"/>
              </a:rPr>
              <a:t> a la boca del </a:t>
            </a:r>
            <a:r>
              <a:rPr lang="en-US" sz="1600" dirty="0" err="1">
                <a:latin typeface="+mj-lt"/>
              </a:rPr>
              <a:t>empleado</a:t>
            </a:r>
            <a:r>
              <a:rPr lang="en-US" sz="1600" dirty="0">
                <a:latin typeface="+mj-lt"/>
              </a:rPr>
              <a:t> se </a:t>
            </a:r>
            <a:r>
              <a:rPr lang="en-US" sz="1600" dirty="0" err="1">
                <a:latin typeface="+mj-lt"/>
              </a:rPr>
              <a:t>inserta</a:t>
            </a:r>
            <a:r>
              <a:rPr lang="en-US" sz="1600" dirty="0">
                <a:latin typeface="+mj-lt"/>
              </a:rPr>
              <a:t> </a:t>
            </a:r>
            <a:r>
              <a:rPr lang="en-US" sz="1600" dirty="0" err="1">
                <a:latin typeface="+mj-lt"/>
              </a:rPr>
              <a:t>en</a:t>
            </a:r>
            <a:r>
              <a:rPr lang="en-US" sz="1600" dirty="0">
                <a:latin typeface="+mj-lt"/>
              </a:rPr>
              <a:t> </a:t>
            </a:r>
            <a:r>
              <a:rPr lang="en-US" sz="1600" dirty="0" err="1">
                <a:latin typeface="+mj-lt"/>
              </a:rPr>
              <a:t>línea</a:t>
            </a:r>
            <a:r>
              <a:rPr lang="en-US" sz="1600" dirty="0">
                <a:latin typeface="+mj-lt"/>
              </a:rPr>
              <a:t> entre el </a:t>
            </a:r>
            <a:r>
              <a:rPr lang="en-US" sz="1600" dirty="0" err="1">
                <a:latin typeface="+mj-lt"/>
              </a:rPr>
              <a:t>bebé</a:t>
            </a:r>
            <a:r>
              <a:rPr lang="en-US" sz="1600" dirty="0">
                <a:latin typeface="+mj-lt"/>
              </a:rPr>
              <a:t> y el </a:t>
            </a:r>
            <a:r>
              <a:rPr lang="en-US" sz="1600" dirty="0" err="1">
                <a:latin typeface="+mj-lt"/>
              </a:rPr>
              <a:t>empleado</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41C3B81F-DF6D-4C60-97DB-633C501B4EEB}"/>
              </a:ext>
            </a:extLst>
          </p:cNvPr>
          <p:cNvPicPr>
            <a:picLocks noChangeAspect="1"/>
          </p:cNvPicPr>
          <p:nvPr/>
        </p:nvPicPr>
        <p:blipFill>
          <a:blip r:embed="rId4"/>
          <a:stretch>
            <a:fillRect/>
          </a:stretch>
        </p:blipFill>
        <p:spPr>
          <a:xfrm>
            <a:off x="0" y="0"/>
            <a:ext cx="5568287" cy="5918245"/>
          </a:xfrm>
          <a:prstGeom prst="rect">
            <a:avLst/>
          </a:prstGeom>
        </p:spPr>
      </p:pic>
    </p:spTree>
    <p:extLst>
      <p:ext uri="{BB962C8B-B14F-4D97-AF65-F5344CB8AC3E}">
        <p14:creationId xmlns:p14="http://schemas.microsoft.com/office/powerpoint/2010/main" val="3702881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 Equipo de protección personal">
            <a:hlinkClick r:id="" action="ppaction://media"/>
            <a:extLst>
              <a:ext uri="{FF2B5EF4-FFF2-40B4-BE49-F238E27FC236}">
                <a16:creationId xmlns:a16="http://schemas.microsoft.com/office/drawing/2014/main" id="{7AA3EDA4-3B5B-9F47-A9FF-1EEC224D72AB}"/>
              </a:ext>
            </a:extLst>
          </p:cNvPr>
          <p:cNvPicPr>
            <a:picLocks noRot="1" noChangeAspect="1"/>
          </p:cNvPicPr>
          <p:nvPr>
            <a:videoFile r:link="rId1"/>
          </p:nvPr>
        </p:nvPicPr>
        <p:blipFill>
          <a:blip r:embed="rId5"/>
          <a:stretch>
            <a:fillRect/>
          </a:stretch>
        </p:blipFill>
        <p:spPr>
          <a:xfrm>
            <a:off x="861505" y="13049"/>
            <a:ext cx="10468990" cy="5888807"/>
          </a:xfrm>
          <a:prstGeom prst="rect">
            <a:avLst/>
          </a:prstGeom>
        </p:spPr>
      </p:pic>
    </p:spTree>
    <p:extLst>
      <p:ext uri="{BB962C8B-B14F-4D97-AF65-F5344CB8AC3E}">
        <p14:creationId xmlns:p14="http://schemas.microsoft.com/office/powerpoint/2010/main" val="140578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880100" y="332509"/>
            <a:ext cx="6113407" cy="550916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EPP - </a:t>
            </a:r>
            <a:r>
              <a:rPr lang="en-US" sz="3600" u="sng" dirty="0" err="1">
                <a:solidFill>
                  <a:schemeClr val="dk1"/>
                </a:solidFill>
                <a:latin typeface="+mj-lt"/>
                <a:ea typeface="Calibri"/>
                <a:cs typeface="Calibri"/>
                <a:sym typeface="Calibri"/>
              </a:rPr>
              <a:t>Resumen</a:t>
            </a:r>
            <a:endParaRPr sz="1600" b="0" i="0" u="none" strike="noStrike" cap="none" dirty="0">
              <a:solidFill>
                <a:schemeClr val="dk1"/>
              </a:solidFill>
              <a:latin typeface="+mj-lt"/>
              <a:ea typeface="Calibri"/>
              <a:cs typeface="Calibri"/>
              <a:sym typeface="Calibri"/>
            </a:endParaRPr>
          </a:p>
          <a:p>
            <a:pPr lvl="0">
              <a:buSzPts val="1600"/>
            </a:pPr>
            <a:endParaRPr lang="en-US" sz="1600" dirty="0">
              <a:latin typeface="+mj-lt"/>
            </a:endParaRPr>
          </a:p>
          <a:p>
            <a:pPr lvl="0">
              <a:buSzPts val="1600"/>
            </a:pPr>
            <a:r>
              <a:rPr lang="en-US" sz="1500" dirty="0" err="1">
                <a:latin typeface="+mj-lt"/>
              </a:rPr>
              <a:t>Resumamos</a:t>
            </a:r>
            <a:r>
              <a:rPr lang="en-US" sz="1500" dirty="0">
                <a:latin typeface="+mj-lt"/>
              </a:rPr>
              <a:t> </a:t>
            </a:r>
            <a:r>
              <a:rPr lang="en-US" sz="1500" dirty="0" err="1">
                <a:latin typeface="+mj-lt"/>
              </a:rPr>
              <a:t>brevemente</a:t>
            </a:r>
            <a:r>
              <a:rPr lang="en-US" sz="1500" dirty="0">
                <a:latin typeface="+mj-lt"/>
              </a:rPr>
              <a:t> los puntos clave:</a:t>
            </a:r>
          </a:p>
          <a:p>
            <a:pPr lvl="0">
              <a:buSzPts val="1600"/>
            </a:pPr>
            <a:endParaRPr lang="en-US" sz="1500" dirty="0">
              <a:latin typeface="+mj-lt"/>
            </a:endParaRPr>
          </a:p>
          <a:p>
            <a:pPr lvl="0">
              <a:buSzPts val="1600"/>
            </a:pPr>
            <a:r>
              <a:rPr lang="en-US" sz="1500" b="1" dirty="0" err="1">
                <a:latin typeface="+mj-lt"/>
              </a:rPr>
              <a:t>Suministro</a:t>
            </a:r>
            <a:r>
              <a:rPr lang="en-US" sz="1500" b="1" dirty="0">
                <a:latin typeface="+mj-lt"/>
              </a:rPr>
              <a:t>: </a:t>
            </a:r>
            <a:r>
              <a:rPr lang="en-US" sz="1500" dirty="0">
                <a:latin typeface="+mj-lt"/>
              </a:rPr>
              <a:t>El </a:t>
            </a:r>
            <a:r>
              <a:rPr lang="en-US" sz="1500" dirty="0" err="1">
                <a:latin typeface="+mj-lt"/>
              </a:rPr>
              <a:t>empleador</a:t>
            </a:r>
            <a:r>
              <a:rPr lang="en-US" sz="1500" dirty="0">
                <a:latin typeface="+mj-lt"/>
              </a:rPr>
              <a:t> debe </a:t>
            </a:r>
            <a:r>
              <a:rPr lang="en-US" sz="1500" dirty="0" err="1">
                <a:latin typeface="+mj-lt"/>
              </a:rPr>
              <a:t>suministrar</a:t>
            </a:r>
            <a:r>
              <a:rPr lang="en-US" sz="1500" dirty="0">
                <a:latin typeface="+mj-lt"/>
              </a:rPr>
              <a:t> el PPE a los </a:t>
            </a:r>
            <a:r>
              <a:rPr lang="en-US" sz="1500" dirty="0" err="1">
                <a:latin typeface="+mj-lt"/>
              </a:rPr>
              <a:t>empleados</a:t>
            </a:r>
            <a:r>
              <a:rPr lang="en-US" sz="1500" dirty="0">
                <a:latin typeface="+mj-lt"/>
              </a:rPr>
              <a:t> sin </a:t>
            </a:r>
            <a:r>
              <a:rPr lang="en-US" sz="1500" dirty="0" err="1">
                <a:latin typeface="+mj-lt"/>
              </a:rPr>
              <a:t>costo</a:t>
            </a:r>
            <a:r>
              <a:rPr lang="en-US" sz="1500" dirty="0">
                <a:latin typeface="+mj-lt"/>
              </a:rPr>
              <a:t> </a:t>
            </a:r>
            <a:r>
              <a:rPr lang="en-US" sz="1500" dirty="0" err="1">
                <a:latin typeface="+mj-lt"/>
              </a:rPr>
              <a:t>alguno</a:t>
            </a:r>
            <a:r>
              <a:rPr lang="en-US" sz="1500" dirty="0">
                <a:latin typeface="+mj-lt"/>
              </a:rPr>
              <a:t>.</a:t>
            </a:r>
          </a:p>
          <a:p>
            <a:pPr lvl="0">
              <a:buSzPts val="1600"/>
            </a:pPr>
            <a:endParaRPr lang="en-US" sz="1500" dirty="0">
              <a:latin typeface="+mj-lt"/>
            </a:endParaRPr>
          </a:p>
          <a:p>
            <a:pPr lvl="0">
              <a:buSzPts val="1600"/>
            </a:pPr>
            <a:r>
              <a:rPr lang="en-US" sz="1500" b="1" dirty="0" err="1">
                <a:latin typeface="+mj-lt"/>
              </a:rPr>
              <a:t>Uso</a:t>
            </a:r>
            <a:r>
              <a:rPr lang="en-US" sz="1500" b="1" dirty="0">
                <a:latin typeface="+mj-lt"/>
              </a:rPr>
              <a:t>: </a:t>
            </a:r>
            <a:r>
              <a:rPr lang="en-US" sz="1500" dirty="0">
                <a:latin typeface="+mj-lt"/>
              </a:rPr>
              <a:t>El </a:t>
            </a:r>
            <a:r>
              <a:rPr lang="en-US" sz="1500" dirty="0" err="1">
                <a:latin typeface="+mj-lt"/>
              </a:rPr>
              <a:t>empleador</a:t>
            </a:r>
            <a:r>
              <a:rPr lang="en-US" sz="1500" dirty="0">
                <a:latin typeface="+mj-lt"/>
              </a:rPr>
              <a:t> debe </a:t>
            </a:r>
            <a:r>
              <a:rPr lang="en-US" sz="1500" dirty="0" err="1">
                <a:latin typeface="+mj-lt"/>
              </a:rPr>
              <a:t>garantizar</a:t>
            </a:r>
            <a:r>
              <a:rPr lang="en-US" sz="1500" dirty="0">
                <a:latin typeface="+mj-lt"/>
              </a:rPr>
              <a:t> que los </a:t>
            </a:r>
            <a:r>
              <a:rPr lang="en-US" sz="1500" dirty="0" err="1">
                <a:latin typeface="+mj-lt"/>
              </a:rPr>
              <a:t>empleados</a:t>
            </a:r>
            <a:r>
              <a:rPr lang="en-US" sz="1500" dirty="0">
                <a:latin typeface="+mj-lt"/>
              </a:rPr>
              <a:t> </a:t>
            </a:r>
            <a:r>
              <a:rPr lang="en-US" sz="1500" dirty="0" err="1">
                <a:latin typeface="+mj-lt"/>
              </a:rPr>
              <a:t>utilicen</a:t>
            </a:r>
            <a:r>
              <a:rPr lang="en-US" sz="1500" dirty="0">
                <a:latin typeface="+mj-lt"/>
              </a:rPr>
              <a:t> el PPE.</a:t>
            </a:r>
          </a:p>
          <a:p>
            <a:pPr lvl="0">
              <a:buSzPts val="1600"/>
            </a:pPr>
            <a:endParaRPr lang="en-US" sz="1500" dirty="0">
              <a:latin typeface="+mj-lt"/>
            </a:endParaRPr>
          </a:p>
          <a:p>
            <a:pPr lvl="0">
              <a:buSzPts val="1600"/>
            </a:pPr>
            <a:r>
              <a:rPr lang="en-US" sz="1500" b="1" dirty="0" err="1">
                <a:latin typeface="+mj-lt"/>
              </a:rPr>
              <a:t>Accesibilidad</a:t>
            </a:r>
            <a:r>
              <a:rPr lang="en-US" sz="1500" b="1" dirty="0">
                <a:latin typeface="+mj-lt"/>
              </a:rPr>
              <a:t>: </a:t>
            </a:r>
            <a:r>
              <a:rPr lang="en-US" sz="1500" dirty="0">
                <a:latin typeface="+mj-lt"/>
              </a:rPr>
              <a:t>El </a:t>
            </a:r>
            <a:r>
              <a:rPr lang="en-US" sz="1500" dirty="0" err="1">
                <a:latin typeface="+mj-lt"/>
              </a:rPr>
              <a:t>empleador</a:t>
            </a:r>
            <a:r>
              <a:rPr lang="en-US" sz="1500" dirty="0">
                <a:latin typeface="+mj-lt"/>
              </a:rPr>
              <a:t> debe </a:t>
            </a:r>
            <a:r>
              <a:rPr lang="en-US" sz="1500" dirty="0" err="1">
                <a:latin typeface="+mj-lt"/>
              </a:rPr>
              <a:t>garantizar</a:t>
            </a:r>
            <a:r>
              <a:rPr lang="en-US" sz="1500" dirty="0">
                <a:latin typeface="+mj-lt"/>
              </a:rPr>
              <a:t> que el PPE </a:t>
            </a:r>
            <a:r>
              <a:rPr lang="en-US" sz="1500" dirty="0" err="1">
                <a:latin typeface="+mj-lt"/>
              </a:rPr>
              <a:t>adecuado</a:t>
            </a:r>
            <a:r>
              <a:rPr lang="en-US" sz="1500" dirty="0">
                <a:latin typeface="+mj-lt"/>
              </a:rPr>
              <a:t> se </a:t>
            </a:r>
            <a:r>
              <a:rPr lang="en-US" sz="1500" dirty="0" err="1">
                <a:latin typeface="+mj-lt"/>
              </a:rPr>
              <a:t>suministre</a:t>
            </a:r>
            <a:r>
              <a:rPr lang="en-US" sz="1500" dirty="0">
                <a:latin typeface="+mj-lt"/>
              </a:rPr>
              <a:t> </a:t>
            </a:r>
            <a:r>
              <a:rPr lang="en-US" sz="1500" dirty="0" err="1">
                <a:latin typeface="+mj-lt"/>
              </a:rPr>
              <a:t>en</a:t>
            </a:r>
            <a:r>
              <a:rPr lang="en-US" sz="1500" dirty="0">
                <a:latin typeface="+mj-lt"/>
              </a:rPr>
              <a:t> los </a:t>
            </a:r>
            <a:r>
              <a:rPr lang="en-US" sz="1500" dirty="0" err="1">
                <a:latin typeface="+mj-lt"/>
              </a:rPr>
              <a:t>tamaños</a:t>
            </a:r>
            <a:r>
              <a:rPr lang="en-US" sz="1500" dirty="0">
                <a:latin typeface="+mj-lt"/>
              </a:rPr>
              <a:t> </a:t>
            </a:r>
            <a:r>
              <a:rPr lang="en-US" sz="1500" dirty="0" err="1">
                <a:latin typeface="+mj-lt"/>
              </a:rPr>
              <a:t>correctos</a:t>
            </a:r>
            <a:r>
              <a:rPr lang="en-US" sz="1500" dirty="0">
                <a:latin typeface="+mj-lt"/>
              </a:rPr>
              <a:t> y </a:t>
            </a:r>
            <a:r>
              <a:rPr lang="en-US" sz="1500" dirty="0" err="1">
                <a:latin typeface="+mj-lt"/>
              </a:rPr>
              <a:t>esté</a:t>
            </a:r>
            <a:r>
              <a:rPr lang="en-US" sz="1500" dirty="0">
                <a:latin typeface="+mj-lt"/>
              </a:rPr>
              <a:t> </a:t>
            </a:r>
            <a:r>
              <a:rPr lang="en-US" sz="1500" dirty="0" err="1">
                <a:latin typeface="+mj-lt"/>
              </a:rPr>
              <a:t>fácilmente</a:t>
            </a:r>
            <a:r>
              <a:rPr lang="en-US" sz="1500" dirty="0">
                <a:latin typeface="+mj-lt"/>
              </a:rPr>
              <a:t> disponible </a:t>
            </a:r>
            <a:r>
              <a:rPr lang="en-US" sz="1500" dirty="0" err="1">
                <a:latin typeface="+mj-lt"/>
              </a:rPr>
              <a:t>en</a:t>
            </a:r>
            <a:r>
              <a:rPr lang="en-US" sz="1500" dirty="0">
                <a:latin typeface="+mj-lt"/>
              </a:rPr>
              <a:t> el </a:t>
            </a:r>
            <a:r>
              <a:rPr lang="en-US" sz="1500" dirty="0" err="1">
                <a:latin typeface="+mj-lt"/>
              </a:rPr>
              <a:t>lugar</a:t>
            </a:r>
            <a:r>
              <a:rPr lang="en-US" sz="1500" dirty="0">
                <a:latin typeface="+mj-lt"/>
              </a:rPr>
              <a:t> de </a:t>
            </a:r>
            <a:r>
              <a:rPr lang="en-US" sz="1500" dirty="0" err="1">
                <a:latin typeface="+mj-lt"/>
              </a:rPr>
              <a:t>trabajo</a:t>
            </a:r>
            <a:r>
              <a:rPr lang="en-US" sz="1500" dirty="0">
                <a:latin typeface="+mj-lt"/>
              </a:rPr>
              <a:t>.</a:t>
            </a:r>
          </a:p>
          <a:p>
            <a:pPr lvl="0">
              <a:buSzPts val="1600"/>
            </a:pPr>
            <a:endParaRPr lang="en-US" sz="1500" dirty="0">
              <a:latin typeface="+mj-lt"/>
            </a:endParaRPr>
          </a:p>
          <a:p>
            <a:pPr lvl="0">
              <a:buSzPts val="1600"/>
            </a:pPr>
            <a:r>
              <a:rPr lang="en-US" sz="1500" b="1" dirty="0" err="1">
                <a:latin typeface="+mj-lt"/>
              </a:rPr>
              <a:t>Mantenimiento</a:t>
            </a:r>
            <a:r>
              <a:rPr lang="en-US" sz="1500" b="1" dirty="0">
                <a:latin typeface="+mj-lt"/>
              </a:rPr>
              <a:t>: </a:t>
            </a:r>
            <a:r>
              <a:rPr lang="en-US" sz="1500" dirty="0">
                <a:latin typeface="+mj-lt"/>
              </a:rPr>
              <a:t>El </a:t>
            </a:r>
            <a:r>
              <a:rPr lang="en-US" sz="1500" dirty="0" err="1">
                <a:latin typeface="+mj-lt"/>
              </a:rPr>
              <a:t>empleador</a:t>
            </a:r>
            <a:r>
              <a:rPr lang="en-US" sz="1500" dirty="0">
                <a:latin typeface="+mj-lt"/>
              </a:rPr>
              <a:t> debe </a:t>
            </a:r>
            <a:r>
              <a:rPr lang="en-US" sz="1500" dirty="0" err="1">
                <a:latin typeface="+mj-lt"/>
              </a:rPr>
              <a:t>limpiar</a:t>
            </a:r>
            <a:r>
              <a:rPr lang="en-US" sz="1500" dirty="0">
                <a:latin typeface="+mj-lt"/>
              </a:rPr>
              <a:t>, </a:t>
            </a:r>
            <a:r>
              <a:rPr lang="en-US" sz="1500" dirty="0" err="1">
                <a:latin typeface="+mj-lt"/>
              </a:rPr>
              <a:t>lavar</a:t>
            </a:r>
            <a:r>
              <a:rPr lang="en-US" sz="1500" dirty="0">
                <a:latin typeface="+mj-lt"/>
              </a:rPr>
              <a:t> y </a:t>
            </a:r>
            <a:r>
              <a:rPr lang="en-US" sz="1500" dirty="0" err="1">
                <a:latin typeface="+mj-lt"/>
              </a:rPr>
              <a:t>desechar</a:t>
            </a:r>
            <a:r>
              <a:rPr lang="en-US" sz="1500" dirty="0">
                <a:latin typeface="+mj-lt"/>
              </a:rPr>
              <a:t> el PPE sin </a:t>
            </a:r>
            <a:r>
              <a:rPr lang="en-US" sz="1500" dirty="0" err="1">
                <a:latin typeface="+mj-lt"/>
              </a:rPr>
              <a:t>costo</a:t>
            </a:r>
            <a:r>
              <a:rPr lang="en-US" sz="1500" dirty="0">
                <a:latin typeface="+mj-lt"/>
              </a:rPr>
              <a:t> </a:t>
            </a:r>
            <a:r>
              <a:rPr lang="en-US" sz="1500" dirty="0" err="1">
                <a:latin typeface="+mj-lt"/>
              </a:rPr>
              <a:t>alguno</a:t>
            </a:r>
            <a:r>
              <a:rPr lang="en-US" sz="1500" dirty="0">
                <a:latin typeface="+mj-lt"/>
              </a:rPr>
              <a:t> para los </a:t>
            </a:r>
            <a:r>
              <a:rPr lang="en-US" sz="1500" dirty="0" err="1">
                <a:latin typeface="+mj-lt"/>
              </a:rPr>
              <a:t>empleados</a:t>
            </a:r>
            <a:r>
              <a:rPr lang="en-US" sz="1500" dirty="0">
                <a:latin typeface="+mj-lt"/>
              </a:rPr>
              <a:t>.</a:t>
            </a:r>
          </a:p>
          <a:p>
            <a:pPr lvl="0">
              <a:buSzPts val="1600"/>
            </a:pPr>
            <a:endParaRPr lang="en-US" sz="1500" dirty="0">
              <a:latin typeface="+mj-lt"/>
            </a:endParaRPr>
          </a:p>
          <a:p>
            <a:pPr lvl="0">
              <a:buSzPts val="1600"/>
            </a:pPr>
            <a:r>
              <a:rPr lang="en-US" sz="1500" b="1" dirty="0" err="1">
                <a:latin typeface="+mj-lt"/>
              </a:rPr>
              <a:t>Reparación</a:t>
            </a:r>
            <a:r>
              <a:rPr lang="en-US" sz="1500" b="1" dirty="0">
                <a:latin typeface="+mj-lt"/>
              </a:rPr>
              <a:t> y </a:t>
            </a:r>
            <a:r>
              <a:rPr lang="en-US" sz="1500" b="1" dirty="0" err="1">
                <a:latin typeface="+mj-lt"/>
              </a:rPr>
              <a:t>reemplazo</a:t>
            </a:r>
            <a:r>
              <a:rPr lang="en-US" sz="1500" b="1" dirty="0">
                <a:latin typeface="+mj-lt"/>
              </a:rPr>
              <a:t>: </a:t>
            </a:r>
            <a:r>
              <a:rPr lang="en-US" sz="1500" dirty="0">
                <a:latin typeface="+mj-lt"/>
              </a:rPr>
              <a:t>El </a:t>
            </a:r>
            <a:r>
              <a:rPr lang="en-US" sz="1500" dirty="0" err="1">
                <a:latin typeface="+mj-lt"/>
              </a:rPr>
              <a:t>empleador</a:t>
            </a:r>
            <a:r>
              <a:rPr lang="en-US" sz="1500" dirty="0">
                <a:latin typeface="+mj-lt"/>
              </a:rPr>
              <a:t> debe </a:t>
            </a:r>
            <a:r>
              <a:rPr lang="en-US" sz="1500" dirty="0" err="1">
                <a:latin typeface="+mj-lt"/>
              </a:rPr>
              <a:t>reparar</a:t>
            </a:r>
            <a:r>
              <a:rPr lang="en-US" sz="1500" dirty="0">
                <a:latin typeface="+mj-lt"/>
              </a:rPr>
              <a:t> y </a:t>
            </a:r>
            <a:r>
              <a:rPr lang="en-US" sz="1500" dirty="0" err="1">
                <a:latin typeface="+mj-lt"/>
              </a:rPr>
              <a:t>reemplazar</a:t>
            </a:r>
            <a:r>
              <a:rPr lang="en-US" sz="1500" dirty="0">
                <a:latin typeface="+mj-lt"/>
              </a:rPr>
              <a:t> el PPE sin </a:t>
            </a:r>
            <a:r>
              <a:rPr lang="en-US" sz="1500" dirty="0" err="1">
                <a:latin typeface="+mj-lt"/>
              </a:rPr>
              <a:t>costo</a:t>
            </a:r>
            <a:r>
              <a:rPr lang="en-US" sz="1500" dirty="0">
                <a:latin typeface="+mj-lt"/>
              </a:rPr>
              <a:t> </a:t>
            </a:r>
            <a:r>
              <a:rPr lang="en-US" sz="1500" dirty="0" err="1">
                <a:latin typeface="+mj-lt"/>
              </a:rPr>
              <a:t>alguno</a:t>
            </a:r>
            <a:r>
              <a:rPr lang="en-US" sz="1500" dirty="0">
                <a:latin typeface="+mj-lt"/>
              </a:rPr>
              <a:t> para los </a:t>
            </a:r>
            <a:r>
              <a:rPr lang="en-US" sz="1500" dirty="0" err="1">
                <a:latin typeface="+mj-lt"/>
              </a:rPr>
              <a:t>empleados</a:t>
            </a:r>
            <a:r>
              <a:rPr lang="en-US" sz="1500" dirty="0">
                <a:latin typeface="+mj-lt"/>
              </a:rPr>
              <a:t>.</a:t>
            </a:r>
          </a:p>
          <a:p>
            <a:pPr lvl="0">
              <a:buSzPts val="1600"/>
            </a:pPr>
            <a:endParaRPr lang="en-US" sz="1500" dirty="0">
              <a:latin typeface="+mj-lt"/>
            </a:endParaRPr>
          </a:p>
          <a:p>
            <a:pPr lvl="0">
              <a:buSzPts val="1600"/>
            </a:pPr>
            <a:r>
              <a:rPr lang="en-US" sz="1500" b="1" dirty="0" err="1">
                <a:latin typeface="+mj-lt"/>
              </a:rPr>
              <a:t>Guantes</a:t>
            </a:r>
            <a:r>
              <a:rPr lang="en-US" sz="1500" b="1" dirty="0">
                <a:latin typeface="+mj-lt"/>
              </a:rPr>
              <a:t>: </a:t>
            </a:r>
            <a:r>
              <a:rPr lang="en-US" sz="1500" dirty="0">
                <a:latin typeface="+mj-lt"/>
              </a:rPr>
              <a:t>Deben </a:t>
            </a:r>
            <a:r>
              <a:rPr lang="en-US" sz="1500" dirty="0" err="1">
                <a:latin typeface="+mj-lt"/>
              </a:rPr>
              <a:t>usarse</a:t>
            </a:r>
            <a:r>
              <a:rPr lang="en-US" sz="1500" dirty="0">
                <a:latin typeface="+mj-lt"/>
              </a:rPr>
              <a:t> </a:t>
            </a:r>
            <a:r>
              <a:rPr lang="en-US" sz="1500" dirty="0" err="1">
                <a:latin typeface="+mj-lt"/>
              </a:rPr>
              <a:t>guantes</a:t>
            </a:r>
            <a:r>
              <a:rPr lang="en-US" sz="1500" dirty="0">
                <a:latin typeface="+mj-lt"/>
              </a:rPr>
              <a:t> </a:t>
            </a:r>
            <a:r>
              <a:rPr lang="en-US" sz="1500" dirty="0" err="1">
                <a:latin typeface="+mj-lt"/>
              </a:rPr>
              <a:t>cuando</a:t>
            </a:r>
            <a:r>
              <a:rPr lang="en-US" sz="1500" dirty="0">
                <a:latin typeface="+mj-lt"/>
              </a:rPr>
              <a:t> se </a:t>
            </a:r>
            <a:r>
              <a:rPr lang="en-US" sz="1500" dirty="0" err="1">
                <a:latin typeface="+mj-lt"/>
              </a:rPr>
              <a:t>prevea</a:t>
            </a:r>
            <a:r>
              <a:rPr lang="en-US" sz="1500" dirty="0">
                <a:latin typeface="+mj-lt"/>
              </a:rPr>
              <a:t> que </a:t>
            </a:r>
            <a:r>
              <a:rPr lang="en-US" sz="1500" dirty="0" err="1">
                <a:latin typeface="+mj-lt"/>
              </a:rPr>
              <a:t>podría</a:t>
            </a:r>
            <a:r>
              <a:rPr lang="en-US" sz="1500" dirty="0">
                <a:latin typeface="+mj-lt"/>
              </a:rPr>
              <a:t> </a:t>
            </a:r>
            <a:r>
              <a:rPr lang="en-US" sz="1500" dirty="0" err="1">
                <a:latin typeface="+mj-lt"/>
              </a:rPr>
              <a:t>ocurrir</a:t>
            </a:r>
            <a:r>
              <a:rPr lang="en-US" sz="1500" dirty="0">
                <a:latin typeface="+mj-lt"/>
              </a:rPr>
              <a:t> una </a:t>
            </a:r>
            <a:r>
              <a:rPr lang="en-US" sz="1500" dirty="0" err="1">
                <a:latin typeface="+mj-lt"/>
              </a:rPr>
              <a:t>exposición</a:t>
            </a:r>
            <a:r>
              <a:rPr lang="en-US" sz="1500" dirty="0">
                <a:latin typeface="+mj-lt"/>
              </a:rPr>
              <a:t> </a:t>
            </a:r>
            <a:r>
              <a:rPr lang="en-US" sz="1500" dirty="0" err="1">
                <a:latin typeface="+mj-lt"/>
              </a:rPr>
              <a:t>ocupacional</a:t>
            </a:r>
            <a:r>
              <a:rPr lang="en-US" sz="1500" dirty="0">
                <a:latin typeface="+mj-lt"/>
              </a:rPr>
              <a:t>.</a:t>
            </a:r>
            <a:endParaRPr sz="15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8394DE4A-B3D1-4166-892A-27459D51A54D}"/>
              </a:ext>
            </a:extLst>
          </p:cNvPr>
          <p:cNvPicPr>
            <a:picLocks noChangeAspect="1"/>
          </p:cNvPicPr>
          <p:nvPr/>
        </p:nvPicPr>
        <p:blipFill>
          <a:blip r:embed="rId4"/>
          <a:stretch>
            <a:fillRect/>
          </a:stretch>
        </p:blipFill>
        <p:spPr>
          <a:xfrm>
            <a:off x="0" y="0"/>
            <a:ext cx="5721242" cy="5918245"/>
          </a:xfrm>
          <a:prstGeom prst="rect">
            <a:avLst/>
          </a:prstGeom>
        </p:spPr>
      </p:pic>
    </p:spTree>
    <p:extLst>
      <p:ext uri="{BB962C8B-B14F-4D97-AF65-F5344CB8AC3E}">
        <p14:creationId xmlns:p14="http://schemas.microsoft.com/office/powerpoint/2010/main" val="3409323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867400" y="332509"/>
            <a:ext cx="6126107" cy="4862829"/>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EPP – </a:t>
            </a:r>
            <a:r>
              <a:rPr lang="en-US" sz="3600" u="sng" dirty="0" err="1">
                <a:solidFill>
                  <a:schemeClr val="dk1"/>
                </a:solidFill>
                <a:latin typeface="+mj-lt"/>
                <a:ea typeface="Calibri"/>
                <a:cs typeface="Calibri"/>
                <a:sym typeface="Calibri"/>
              </a:rPr>
              <a:t>Guantes</a:t>
            </a:r>
            <a:endParaRPr lang="en-US" sz="3600" u="sng" dirty="0">
              <a:solidFill>
                <a:schemeClr val="dk1"/>
              </a:solidFill>
              <a:latin typeface="+mj-lt"/>
              <a:ea typeface="Calibri"/>
              <a:cs typeface="Calibri"/>
              <a:sym typeface="Calibri"/>
            </a:endParaRPr>
          </a:p>
          <a:p>
            <a:pPr lvl="0" algn="ctr">
              <a:buSzPts val="4800"/>
            </a:pPr>
            <a:endParaRPr lang="en-US" sz="1800" dirty="0">
              <a:latin typeface="+mj-lt"/>
            </a:endParaRPr>
          </a:p>
          <a:p>
            <a:pPr>
              <a:buSzPts val="1600"/>
            </a:pPr>
            <a:r>
              <a:rPr lang="en-US" sz="1600" dirty="0">
                <a:latin typeface="+mj-lt"/>
              </a:rPr>
              <a:t>La </a:t>
            </a:r>
            <a:r>
              <a:rPr lang="en-US" sz="1600" dirty="0" err="1">
                <a:latin typeface="+mj-lt"/>
              </a:rPr>
              <a:t>norma</a:t>
            </a:r>
            <a:r>
              <a:rPr lang="en-US" sz="1600" dirty="0">
                <a:latin typeface="+mj-lt"/>
              </a:rPr>
              <a:t> </a:t>
            </a:r>
            <a:r>
              <a:rPr lang="en-US" sz="1600" dirty="0" err="1">
                <a:latin typeface="+mj-lt"/>
              </a:rPr>
              <a:t>aborda</a:t>
            </a:r>
            <a:r>
              <a:rPr lang="en-US" sz="1600" dirty="0">
                <a:latin typeface="+mj-lt"/>
              </a:rPr>
              <a:t> una </a:t>
            </a:r>
            <a:r>
              <a:rPr lang="en-US" sz="1600" dirty="0" err="1">
                <a:latin typeface="+mj-lt"/>
              </a:rPr>
              <a:t>cantidad</a:t>
            </a:r>
            <a:r>
              <a:rPr lang="en-US" sz="1600" dirty="0">
                <a:latin typeface="+mj-lt"/>
              </a:rPr>
              <a:t> de </a:t>
            </a:r>
            <a:r>
              <a:rPr lang="en-US" sz="1600" dirty="0" err="1">
                <a:latin typeface="+mj-lt"/>
              </a:rPr>
              <a:t>aspectos</a:t>
            </a:r>
            <a:r>
              <a:rPr lang="en-US" sz="1600" dirty="0">
                <a:latin typeface="+mj-lt"/>
              </a:rPr>
              <a:t> con </a:t>
            </a:r>
            <a:r>
              <a:rPr lang="en-US" sz="1600" dirty="0" err="1">
                <a:latin typeface="+mj-lt"/>
              </a:rPr>
              <a:t>respecto</a:t>
            </a:r>
            <a:r>
              <a:rPr lang="en-US" sz="1600" dirty="0">
                <a:latin typeface="+mj-lt"/>
              </a:rPr>
              <a:t> a los </a:t>
            </a:r>
            <a:r>
              <a:rPr lang="en-US" sz="1600" dirty="0" err="1">
                <a:latin typeface="+mj-lt"/>
              </a:rPr>
              <a:t>guantes</a:t>
            </a:r>
            <a:r>
              <a:rPr lang="en-US" sz="1600" dirty="0">
                <a:latin typeface="+mj-lt"/>
              </a:rPr>
              <a:t> y a </a:t>
            </a:r>
            <a:r>
              <a:rPr lang="en-US" sz="1600" dirty="0" err="1">
                <a:latin typeface="+mj-lt"/>
              </a:rPr>
              <a:t>su</a:t>
            </a:r>
            <a:r>
              <a:rPr lang="en-US" sz="1600" dirty="0">
                <a:latin typeface="+mj-lt"/>
              </a:rPr>
              <a:t> </a:t>
            </a:r>
            <a:r>
              <a:rPr lang="en-US" sz="1600" dirty="0" err="1">
                <a:latin typeface="+mj-lt"/>
              </a:rPr>
              <a:t>uso</a:t>
            </a:r>
            <a:r>
              <a:rPr lang="en-US" sz="1600" dirty="0">
                <a:latin typeface="+mj-lt"/>
              </a:rPr>
              <a:t>. </a:t>
            </a:r>
            <a:r>
              <a:rPr lang="en-US" sz="1600" dirty="0">
                <a:latin typeface="+mj-lt"/>
                <a:hlinkClick r:id="rId3"/>
              </a:rPr>
              <a:t>En el párrafo (d)(3)(ix) </a:t>
            </a:r>
            <a:r>
              <a:rPr lang="en-US" sz="1600" baseline="30000" dirty="0"/>
              <a:t>(13) </a:t>
            </a:r>
            <a:r>
              <a:rPr lang="en-US" sz="1600" dirty="0" err="1">
                <a:latin typeface="+mj-lt"/>
              </a:rPr>
              <a:t>establece</a:t>
            </a:r>
            <a:r>
              <a:rPr lang="en-US" sz="1600" dirty="0">
                <a:latin typeface="+mj-lt"/>
              </a:rPr>
              <a:t>:</a:t>
            </a:r>
          </a:p>
          <a:p>
            <a:pPr lvl="0">
              <a:buSzPts val="1600"/>
            </a:pPr>
            <a:endParaRPr lang="en-US" sz="1600" dirty="0">
              <a:latin typeface="+mj-lt"/>
            </a:endParaRPr>
          </a:p>
          <a:p>
            <a:pPr lvl="0">
              <a:buSzPts val="1600"/>
            </a:pPr>
            <a:r>
              <a:rPr lang="en-US" sz="1600" dirty="0">
                <a:latin typeface="+mj-lt"/>
              </a:rPr>
              <a:t>“</a:t>
            </a:r>
            <a:r>
              <a:rPr lang="en-US" sz="1600" dirty="0" err="1">
                <a:latin typeface="+mj-lt"/>
              </a:rPr>
              <a:t>Deberán</a:t>
            </a:r>
            <a:r>
              <a:rPr lang="en-US" sz="1600" dirty="0">
                <a:latin typeface="+mj-lt"/>
              </a:rPr>
              <a:t> </a:t>
            </a:r>
            <a:r>
              <a:rPr lang="en-US" sz="1600" dirty="0" err="1">
                <a:latin typeface="+mj-lt"/>
              </a:rPr>
              <a:t>usarse</a:t>
            </a:r>
            <a:r>
              <a:rPr lang="en-US" sz="1600" dirty="0">
                <a:latin typeface="+mj-lt"/>
              </a:rPr>
              <a:t> </a:t>
            </a:r>
            <a:r>
              <a:rPr lang="en-US" sz="1600" dirty="0" err="1">
                <a:latin typeface="+mj-lt"/>
              </a:rPr>
              <a:t>guantes</a:t>
            </a:r>
            <a:r>
              <a:rPr lang="en-US" sz="1600" dirty="0">
                <a:latin typeface="+mj-lt"/>
              </a:rPr>
              <a:t> </a:t>
            </a:r>
            <a:r>
              <a:rPr lang="en-US" sz="1600" dirty="0" err="1">
                <a:latin typeface="+mj-lt"/>
              </a:rPr>
              <a:t>cuando</a:t>
            </a:r>
            <a:r>
              <a:rPr lang="en-US" sz="1600" dirty="0">
                <a:latin typeface="+mj-lt"/>
              </a:rPr>
              <a:t> se </a:t>
            </a:r>
            <a:r>
              <a:rPr lang="en-US" sz="1600" dirty="0" err="1">
                <a:latin typeface="+mj-lt"/>
              </a:rPr>
              <a:t>pueda</a:t>
            </a:r>
            <a:r>
              <a:rPr lang="en-US" sz="1600" dirty="0">
                <a:latin typeface="+mj-lt"/>
              </a:rPr>
              <a:t> </a:t>
            </a:r>
            <a:r>
              <a:rPr lang="en-US" sz="1600" dirty="0" err="1">
                <a:latin typeface="+mj-lt"/>
              </a:rPr>
              <a:t>prever</a:t>
            </a:r>
            <a:r>
              <a:rPr lang="en-US" sz="1600" dirty="0">
                <a:latin typeface="+mj-lt"/>
              </a:rPr>
              <a:t> </a:t>
            </a:r>
            <a:r>
              <a:rPr lang="en-US" sz="1600" dirty="0" err="1">
                <a:latin typeface="+mj-lt"/>
              </a:rPr>
              <a:t>razonablemente</a:t>
            </a:r>
            <a:r>
              <a:rPr lang="en-US" sz="1600" dirty="0">
                <a:latin typeface="+mj-lt"/>
              </a:rPr>
              <a:t> que el </a:t>
            </a:r>
            <a:r>
              <a:rPr lang="en-US" sz="1600" dirty="0" err="1">
                <a:latin typeface="+mj-lt"/>
              </a:rPr>
              <a:t>empleado</a:t>
            </a:r>
            <a:r>
              <a:rPr lang="en-US" sz="1600" dirty="0">
                <a:latin typeface="+mj-lt"/>
              </a:rPr>
              <a:t> </a:t>
            </a:r>
            <a:r>
              <a:rPr lang="en-US" sz="1600" dirty="0" err="1">
                <a:latin typeface="+mj-lt"/>
              </a:rPr>
              <a:t>podría</a:t>
            </a:r>
            <a:r>
              <a:rPr lang="en-US" sz="1600" dirty="0">
                <a:latin typeface="+mj-lt"/>
              </a:rPr>
              <a:t> </a:t>
            </a:r>
            <a:r>
              <a:rPr lang="en-US" sz="1600" dirty="0" err="1">
                <a:latin typeface="+mj-lt"/>
              </a:rPr>
              <a:t>tener</a:t>
            </a:r>
            <a:r>
              <a:rPr lang="en-US" sz="1600" dirty="0">
                <a:latin typeface="+mj-lt"/>
              </a:rPr>
              <a:t> </a:t>
            </a:r>
            <a:r>
              <a:rPr lang="en-US" sz="1600" dirty="0" err="1">
                <a:latin typeface="+mj-lt"/>
              </a:rPr>
              <a:t>contacto</a:t>
            </a:r>
            <a:r>
              <a:rPr lang="en-US" sz="1600" dirty="0">
                <a:latin typeface="+mj-lt"/>
              </a:rPr>
              <a:t> manual con </a:t>
            </a:r>
            <a:r>
              <a:rPr lang="en-US" sz="1600" dirty="0" err="1">
                <a:latin typeface="+mj-lt"/>
              </a:rPr>
              <a:t>sangre</a:t>
            </a:r>
            <a:r>
              <a:rPr lang="en-US" sz="1600" dirty="0">
                <a:latin typeface="+mj-lt"/>
              </a:rPr>
              <a:t>, </a:t>
            </a:r>
            <a:r>
              <a:rPr lang="en-US" sz="1600" dirty="0" err="1">
                <a:latin typeface="+mj-lt"/>
              </a:rPr>
              <a:t>otros</a:t>
            </a:r>
            <a:r>
              <a:rPr lang="en-US" sz="1600" dirty="0">
                <a:latin typeface="+mj-lt"/>
              </a:rPr>
              <a:t> </a:t>
            </a:r>
            <a:r>
              <a:rPr lang="en-US" sz="1600" dirty="0" err="1">
                <a:latin typeface="+mj-lt"/>
              </a:rPr>
              <a:t>materiales</a:t>
            </a:r>
            <a:r>
              <a:rPr lang="en-US" sz="1600" dirty="0">
                <a:latin typeface="+mj-lt"/>
              </a:rPr>
              <a:t> </a:t>
            </a:r>
            <a:r>
              <a:rPr lang="en-US" sz="1600" dirty="0" err="1">
                <a:latin typeface="+mj-lt"/>
              </a:rPr>
              <a:t>potencialmente</a:t>
            </a:r>
            <a:r>
              <a:rPr lang="en-US" sz="1600" dirty="0">
                <a:latin typeface="+mj-lt"/>
              </a:rPr>
              <a:t> </a:t>
            </a:r>
            <a:r>
              <a:rPr lang="en-US" sz="1600" dirty="0" err="1">
                <a:latin typeface="+mj-lt"/>
              </a:rPr>
              <a:t>infecciosos</a:t>
            </a:r>
            <a:r>
              <a:rPr lang="en-US" sz="1600" dirty="0">
                <a:latin typeface="+mj-lt"/>
              </a:rPr>
              <a:t>, </a:t>
            </a:r>
            <a:r>
              <a:rPr lang="en-US" sz="1600" dirty="0" err="1">
                <a:latin typeface="+mj-lt"/>
              </a:rPr>
              <a:t>membranas</a:t>
            </a:r>
            <a:r>
              <a:rPr lang="en-US" sz="1600" dirty="0">
                <a:latin typeface="+mj-lt"/>
              </a:rPr>
              <a:t> </a:t>
            </a:r>
            <a:r>
              <a:rPr lang="en-US" sz="1600" dirty="0" err="1">
                <a:latin typeface="+mj-lt"/>
              </a:rPr>
              <a:t>mucosas</a:t>
            </a:r>
            <a:r>
              <a:rPr lang="en-US" sz="1600" dirty="0">
                <a:latin typeface="+mj-lt"/>
              </a:rPr>
              <a:t> y </a:t>
            </a:r>
            <a:r>
              <a:rPr lang="en-US" sz="1600" dirty="0" err="1">
                <a:latin typeface="+mj-lt"/>
              </a:rPr>
              <a:t>piel</a:t>
            </a:r>
            <a:r>
              <a:rPr lang="en-US" sz="1600" dirty="0">
                <a:latin typeface="+mj-lt"/>
              </a:rPr>
              <a:t> no intacta; </a:t>
            </a:r>
            <a:r>
              <a:rPr lang="en-US" sz="1600" dirty="0" err="1">
                <a:latin typeface="+mj-lt"/>
              </a:rPr>
              <a:t>cuando</a:t>
            </a:r>
            <a:r>
              <a:rPr lang="en-US" sz="1600" dirty="0">
                <a:latin typeface="+mj-lt"/>
              </a:rPr>
              <a:t> </a:t>
            </a:r>
            <a:r>
              <a:rPr lang="en-US" sz="1600" dirty="0" err="1">
                <a:latin typeface="+mj-lt"/>
              </a:rPr>
              <a:t>deba</a:t>
            </a:r>
            <a:r>
              <a:rPr lang="en-US" sz="1600" dirty="0">
                <a:latin typeface="+mj-lt"/>
              </a:rPr>
              <a:t> </a:t>
            </a:r>
            <a:r>
              <a:rPr lang="en-US" sz="1600" dirty="0" err="1">
                <a:latin typeface="+mj-lt"/>
              </a:rPr>
              <a:t>realizar</a:t>
            </a:r>
            <a:r>
              <a:rPr lang="en-US" sz="1600" dirty="0">
                <a:latin typeface="+mj-lt"/>
              </a:rPr>
              <a:t> </a:t>
            </a:r>
            <a:r>
              <a:rPr lang="en-US" sz="1600" dirty="0" err="1">
                <a:latin typeface="+mj-lt"/>
              </a:rPr>
              <a:t>procedimientos</a:t>
            </a:r>
            <a:r>
              <a:rPr lang="en-US" sz="1600" dirty="0">
                <a:latin typeface="+mj-lt"/>
              </a:rPr>
              <a:t> de </a:t>
            </a:r>
            <a:r>
              <a:rPr lang="en-US" sz="1600" dirty="0" err="1">
                <a:latin typeface="+mj-lt"/>
              </a:rPr>
              <a:t>acceso</a:t>
            </a:r>
            <a:r>
              <a:rPr lang="en-US" sz="1600" dirty="0">
                <a:latin typeface="+mj-lt"/>
              </a:rPr>
              <a:t> vascular, </a:t>
            </a:r>
            <a:r>
              <a:rPr lang="en-US" sz="1600" dirty="0" err="1">
                <a:latin typeface="+mj-lt"/>
              </a:rPr>
              <a:t>excepto</a:t>
            </a:r>
            <a:r>
              <a:rPr lang="en-US" sz="1600" dirty="0">
                <a:latin typeface="+mj-lt"/>
              </a:rPr>
              <a:t> </a:t>
            </a:r>
            <a:r>
              <a:rPr lang="en-US" sz="1600" dirty="0" err="1">
                <a:latin typeface="+mj-lt"/>
              </a:rPr>
              <a:t>según</a:t>
            </a:r>
            <a:r>
              <a:rPr lang="en-US" sz="1600" dirty="0">
                <a:latin typeface="+mj-lt"/>
              </a:rPr>
              <a:t> lo que se </a:t>
            </a:r>
            <a:r>
              <a:rPr lang="en-US" sz="1600" dirty="0" err="1">
                <a:latin typeface="+mj-lt"/>
              </a:rPr>
              <a:t>especifica</a:t>
            </a:r>
            <a:r>
              <a:rPr lang="en-US" sz="1600" dirty="0">
                <a:latin typeface="+mj-lt"/>
              </a:rPr>
              <a:t> </a:t>
            </a:r>
            <a:r>
              <a:rPr lang="en-US" sz="1600" dirty="0" err="1">
                <a:latin typeface="+mj-lt"/>
              </a:rPr>
              <a:t>en</a:t>
            </a:r>
            <a:r>
              <a:rPr lang="en-US" sz="1600" dirty="0">
                <a:latin typeface="+mj-lt"/>
              </a:rPr>
              <a:t> el </a:t>
            </a:r>
            <a:r>
              <a:rPr lang="en-US" sz="1600" dirty="0" err="1">
                <a:latin typeface="+mj-lt"/>
              </a:rPr>
              <a:t>párrafo</a:t>
            </a:r>
            <a:r>
              <a:rPr lang="en-US" sz="1600" dirty="0">
                <a:latin typeface="+mj-lt"/>
              </a:rPr>
              <a:t> (d)(3)(ix)(D); y </a:t>
            </a:r>
            <a:r>
              <a:rPr lang="en-US" sz="1600" dirty="0" err="1">
                <a:latin typeface="+mj-lt"/>
              </a:rPr>
              <a:t>cuando</a:t>
            </a:r>
            <a:r>
              <a:rPr lang="en-US" sz="1600" dirty="0">
                <a:latin typeface="+mj-lt"/>
              </a:rPr>
              <a:t> </a:t>
            </a:r>
            <a:r>
              <a:rPr lang="en-US" sz="1600" dirty="0" err="1">
                <a:latin typeface="+mj-lt"/>
              </a:rPr>
              <a:t>deba</a:t>
            </a:r>
            <a:r>
              <a:rPr lang="en-US" sz="1600" dirty="0">
                <a:latin typeface="+mj-lt"/>
              </a:rPr>
              <a:t> manipular o </a:t>
            </a:r>
            <a:r>
              <a:rPr lang="en-US" sz="1600" dirty="0" err="1">
                <a:latin typeface="+mj-lt"/>
              </a:rPr>
              <a:t>tocar</a:t>
            </a:r>
            <a:r>
              <a:rPr lang="en-US" sz="1600" dirty="0">
                <a:latin typeface="+mj-lt"/>
              </a:rPr>
              <a:t> </a:t>
            </a:r>
            <a:r>
              <a:rPr lang="en-US" sz="1600" dirty="0" err="1">
                <a:latin typeface="+mj-lt"/>
              </a:rPr>
              <a:t>elementos</a:t>
            </a:r>
            <a:r>
              <a:rPr lang="en-US" sz="1600" dirty="0">
                <a:latin typeface="+mj-lt"/>
              </a:rPr>
              <a:t> o superficies </a:t>
            </a:r>
            <a:r>
              <a:rPr lang="en-US" sz="1600" dirty="0" err="1">
                <a:latin typeface="+mj-lt"/>
              </a:rPr>
              <a:t>contaminados</a:t>
            </a:r>
            <a:r>
              <a:rPr lang="en-US" sz="1600" dirty="0">
                <a:latin typeface="+mj-lt"/>
              </a:rPr>
              <a:t>”.</a:t>
            </a:r>
          </a:p>
          <a:p>
            <a:pPr lvl="0">
              <a:buSzPts val="1600"/>
            </a:pPr>
            <a:endParaRPr lang="en-US" sz="1600" dirty="0">
              <a:latin typeface="+mj-lt"/>
            </a:endParaRPr>
          </a:p>
          <a:p>
            <a:pPr lvl="0">
              <a:buSzPts val="1600"/>
            </a:pPr>
            <a:r>
              <a:rPr lang="en-US" sz="1600" dirty="0">
                <a:latin typeface="+mj-lt"/>
              </a:rPr>
              <a:t>La </a:t>
            </a:r>
            <a:r>
              <a:rPr lang="en-US" sz="1600" dirty="0" err="1">
                <a:latin typeface="+mj-lt"/>
              </a:rPr>
              <a:t>exención</a:t>
            </a:r>
            <a:r>
              <a:rPr lang="en-US" sz="1600" dirty="0">
                <a:latin typeface="+mj-lt"/>
              </a:rPr>
              <a:t> </a:t>
            </a:r>
            <a:r>
              <a:rPr lang="en-US" sz="1600" dirty="0" err="1">
                <a:latin typeface="+mj-lt"/>
              </a:rPr>
              <a:t>mencionada</a:t>
            </a:r>
            <a:r>
              <a:rPr lang="en-US" sz="1600" dirty="0">
                <a:latin typeface="+mj-lt"/>
              </a:rPr>
              <a:t> con </a:t>
            </a:r>
            <a:r>
              <a:rPr lang="en-US" sz="1600" dirty="0" err="1">
                <a:latin typeface="+mj-lt"/>
              </a:rPr>
              <a:t>anterioridad</a:t>
            </a:r>
            <a:r>
              <a:rPr lang="en-US" sz="1600" dirty="0">
                <a:latin typeface="+mj-lt"/>
              </a:rPr>
              <a:t> </a:t>
            </a:r>
            <a:r>
              <a:rPr lang="en-US" sz="1600" dirty="0" err="1">
                <a:latin typeface="+mj-lt"/>
              </a:rPr>
              <a:t>hace</a:t>
            </a:r>
            <a:r>
              <a:rPr lang="en-US" sz="1600" dirty="0">
                <a:latin typeface="+mj-lt"/>
              </a:rPr>
              <a:t> </a:t>
            </a:r>
            <a:r>
              <a:rPr lang="en-US" sz="1600" dirty="0" err="1">
                <a:latin typeface="+mj-lt"/>
              </a:rPr>
              <a:t>referencia</a:t>
            </a:r>
            <a:r>
              <a:rPr lang="en-US" sz="1600" dirty="0">
                <a:latin typeface="+mj-lt"/>
              </a:rPr>
              <a:t> a los </a:t>
            </a:r>
            <a:r>
              <a:rPr lang="en-US" sz="1600" dirty="0" err="1">
                <a:latin typeface="+mj-lt"/>
              </a:rPr>
              <a:t>procedimientos</a:t>
            </a:r>
            <a:r>
              <a:rPr lang="en-US" sz="1600" dirty="0">
                <a:latin typeface="+mj-lt"/>
              </a:rPr>
              <a:t> de </a:t>
            </a:r>
            <a:r>
              <a:rPr lang="en-US" sz="1600" dirty="0" err="1">
                <a:latin typeface="+mj-lt"/>
              </a:rPr>
              <a:t>flebotomía</a:t>
            </a:r>
            <a:r>
              <a:rPr lang="en-US" sz="1600" dirty="0">
                <a:latin typeface="+mj-lt"/>
              </a:rPr>
              <a:t> y </a:t>
            </a:r>
            <a:r>
              <a:rPr lang="en-US" sz="1600" dirty="0" err="1">
                <a:latin typeface="+mj-lt"/>
              </a:rPr>
              <a:t>corresponde</a:t>
            </a:r>
            <a:r>
              <a:rPr lang="en-US" sz="1600" dirty="0">
                <a:latin typeface="+mj-lt"/>
              </a:rPr>
              <a:t> </a:t>
            </a:r>
            <a:r>
              <a:rPr lang="en-US" sz="1600" dirty="0" err="1">
                <a:latin typeface="+mj-lt"/>
              </a:rPr>
              <a:t>únicamente</a:t>
            </a:r>
            <a:r>
              <a:rPr lang="en-US" sz="1600" dirty="0">
                <a:latin typeface="+mj-lt"/>
              </a:rPr>
              <a:t> a los </a:t>
            </a:r>
            <a:r>
              <a:rPr lang="en-US" sz="1600" dirty="0" err="1">
                <a:latin typeface="+mj-lt"/>
              </a:rPr>
              <a:t>empleados</a:t>
            </a:r>
            <a:r>
              <a:rPr lang="en-US" sz="1600" dirty="0">
                <a:latin typeface="+mj-lt"/>
              </a:rPr>
              <a:t> de los </a:t>
            </a:r>
            <a:r>
              <a:rPr lang="en-US" sz="1600" dirty="0" err="1">
                <a:latin typeface="+mj-lt"/>
              </a:rPr>
              <a:t>centros</a:t>
            </a:r>
            <a:r>
              <a:rPr lang="en-US" sz="1600" dirty="0">
                <a:latin typeface="+mj-lt"/>
              </a:rPr>
              <a:t> de </a:t>
            </a:r>
            <a:r>
              <a:rPr lang="en-US" sz="1600" dirty="0" err="1">
                <a:latin typeface="+mj-lt"/>
              </a:rPr>
              <a:t>recolección</a:t>
            </a:r>
            <a:r>
              <a:rPr lang="en-US" sz="1600" dirty="0">
                <a:latin typeface="+mj-lt"/>
              </a:rPr>
              <a:t> de </a:t>
            </a:r>
            <a:r>
              <a:rPr lang="en-US" sz="1600" dirty="0" err="1">
                <a:latin typeface="+mj-lt"/>
              </a:rPr>
              <a:t>sangre</a:t>
            </a:r>
            <a:r>
              <a:rPr lang="en-US" sz="1600" dirty="0">
                <a:latin typeface="+mj-lt"/>
              </a:rPr>
              <a:t> de </a:t>
            </a:r>
            <a:r>
              <a:rPr lang="en-US" sz="1600" dirty="0" err="1">
                <a:latin typeface="+mj-lt"/>
              </a:rPr>
              <a:t>donantes</a:t>
            </a:r>
            <a:r>
              <a:rPr lang="en-US" sz="1600" dirty="0">
                <a:latin typeface="+mj-lt"/>
              </a:rPr>
              <a:t> </a:t>
            </a:r>
            <a:r>
              <a:rPr lang="en-US" sz="1600" dirty="0" err="1">
                <a:latin typeface="+mj-lt"/>
              </a:rPr>
              <a:t>voluntarios</a:t>
            </a:r>
            <a:r>
              <a:rPr lang="en-US" sz="1600" dirty="0">
                <a:latin typeface="+mj-lt"/>
              </a:rPr>
              <a:t>. No </a:t>
            </a:r>
            <a:r>
              <a:rPr lang="en-US" sz="1600" dirty="0" err="1">
                <a:latin typeface="+mj-lt"/>
              </a:rPr>
              <a:t>corresponde</a:t>
            </a:r>
            <a:r>
              <a:rPr lang="en-US" sz="1600" dirty="0">
                <a:latin typeface="+mj-lt"/>
              </a:rPr>
              <a:t> a las </a:t>
            </a:r>
            <a:r>
              <a:rPr lang="en-US" sz="1600" dirty="0" err="1">
                <a:latin typeface="+mj-lt"/>
              </a:rPr>
              <a:t>flebotomías</a:t>
            </a:r>
            <a:r>
              <a:rPr lang="en-US" sz="1600" dirty="0">
                <a:latin typeface="+mj-lt"/>
              </a:rPr>
              <a:t> </a:t>
            </a:r>
            <a:r>
              <a:rPr lang="en-US" sz="1600" dirty="0" err="1">
                <a:latin typeface="+mj-lt"/>
              </a:rPr>
              <a:t>realizadas</a:t>
            </a:r>
            <a:r>
              <a:rPr lang="en-US" sz="1600" dirty="0">
                <a:latin typeface="+mj-lt"/>
              </a:rPr>
              <a:t> </a:t>
            </a:r>
            <a:r>
              <a:rPr lang="en-US" sz="1600" dirty="0" err="1">
                <a:latin typeface="+mj-lt"/>
              </a:rPr>
              <a:t>en</a:t>
            </a:r>
            <a:r>
              <a:rPr lang="en-US" sz="1600" dirty="0">
                <a:latin typeface="+mj-lt"/>
              </a:rPr>
              <a:t> </a:t>
            </a:r>
            <a:r>
              <a:rPr lang="en-US" sz="1600" dirty="0" err="1">
                <a:latin typeface="+mj-lt"/>
              </a:rPr>
              <a:t>otros</a:t>
            </a:r>
            <a:r>
              <a:rPr lang="en-US" sz="1600" dirty="0">
                <a:latin typeface="+mj-lt"/>
              </a:rPr>
              <a:t> </a:t>
            </a:r>
            <a:r>
              <a:rPr lang="en-US" sz="1600" dirty="0" err="1">
                <a:latin typeface="+mj-lt"/>
              </a:rPr>
              <a:t>entornos</a:t>
            </a:r>
            <a:r>
              <a:rPr lang="en-US" sz="1600" dirty="0">
                <a:latin typeface="+mj-lt"/>
              </a:rPr>
              <a:t>, </a:t>
            </a:r>
            <a:r>
              <a:rPr lang="en-US" sz="1600" dirty="0" err="1">
                <a:latin typeface="+mj-lt"/>
              </a:rPr>
              <a:t>como</a:t>
            </a:r>
            <a:r>
              <a:rPr lang="en-US" sz="1600" dirty="0">
                <a:latin typeface="+mj-lt"/>
              </a:rPr>
              <a:t> </a:t>
            </a:r>
            <a:r>
              <a:rPr lang="en-US" sz="1600" dirty="0" err="1">
                <a:latin typeface="+mj-lt"/>
              </a:rPr>
              <a:t>centros</a:t>
            </a:r>
            <a:r>
              <a:rPr lang="en-US" sz="1600" dirty="0">
                <a:latin typeface="+mj-lt"/>
              </a:rPr>
              <a:t> de </a:t>
            </a:r>
            <a:r>
              <a:rPr lang="en-US" sz="1600" dirty="0" err="1">
                <a:latin typeface="+mj-lt"/>
              </a:rPr>
              <a:t>plasmaféresis</a:t>
            </a:r>
            <a:r>
              <a:rPr lang="en-US" sz="1600" dirty="0">
                <a:latin typeface="+mj-lt"/>
              </a:rPr>
              <a:t> u </a:t>
            </a:r>
            <a:r>
              <a:rPr lang="en-US" sz="1600" dirty="0" err="1">
                <a:latin typeface="+mj-lt"/>
              </a:rPr>
              <a:t>hospitales</a:t>
            </a:r>
            <a:r>
              <a:rPr lang="en-US" sz="1600" dirty="0">
                <a:latin typeface="+mj-lt"/>
              </a:rPr>
              <a:t>. </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2E2BA624-3E7C-4535-AEE4-8C56BFF8B240}"/>
              </a:ext>
            </a:extLst>
          </p:cNvPr>
          <p:cNvPicPr>
            <a:picLocks noChangeAspect="1"/>
          </p:cNvPicPr>
          <p:nvPr/>
        </p:nvPicPr>
        <p:blipFill>
          <a:blip r:embed="rId5"/>
          <a:stretch>
            <a:fillRect/>
          </a:stretch>
        </p:blipFill>
        <p:spPr>
          <a:xfrm>
            <a:off x="0" y="0"/>
            <a:ext cx="5721242" cy="5918245"/>
          </a:xfrm>
          <a:prstGeom prst="rect">
            <a:avLst/>
          </a:prstGeom>
        </p:spPr>
      </p:pic>
    </p:spTree>
    <p:extLst>
      <p:ext uri="{BB962C8B-B14F-4D97-AF65-F5344CB8AC3E}">
        <p14:creationId xmlns:p14="http://schemas.microsoft.com/office/powerpoint/2010/main" val="397220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867400" y="332509"/>
            <a:ext cx="6126107" cy="532449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EPP - </a:t>
            </a:r>
            <a:r>
              <a:rPr lang="en-US" sz="3600" u="sng" dirty="0" err="1">
                <a:solidFill>
                  <a:schemeClr val="dk1"/>
                </a:solidFill>
                <a:latin typeface="+mj-lt"/>
                <a:ea typeface="Calibri"/>
                <a:cs typeface="Calibri"/>
                <a:sym typeface="Calibri"/>
              </a:rPr>
              <a:t>Conclusión</a:t>
            </a:r>
            <a:endParaRPr lang="en-US" sz="1800" dirty="0">
              <a:latin typeface="+mj-lt"/>
            </a:endParaRPr>
          </a:p>
          <a:p>
            <a:pPr lvl="0">
              <a:buSzPts val="1600"/>
            </a:pPr>
            <a:endParaRPr lang="en-US" sz="1600" dirty="0">
              <a:latin typeface="+mj-lt"/>
            </a:endParaRPr>
          </a:p>
          <a:p>
            <a:pPr lvl="0">
              <a:buSzPts val="1600"/>
            </a:pPr>
            <a:r>
              <a:rPr lang="en-US" sz="1600" dirty="0">
                <a:latin typeface="+mj-lt"/>
              </a:rPr>
              <a:t>Para </a:t>
            </a:r>
            <a:r>
              <a:rPr lang="en-US" sz="1600" dirty="0" err="1">
                <a:latin typeface="+mj-lt"/>
              </a:rPr>
              <a:t>concluir</a:t>
            </a:r>
            <a:r>
              <a:rPr lang="en-US" sz="1600" dirty="0">
                <a:latin typeface="+mj-lt"/>
              </a:rPr>
              <a:t> con el EPP, </a:t>
            </a:r>
            <a:r>
              <a:rPr lang="en-US" sz="1600" dirty="0" err="1">
                <a:latin typeface="+mj-lt"/>
              </a:rPr>
              <a:t>abarcaremos</a:t>
            </a:r>
            <a:r>
              <a:rPr lang="en-US" sz="1600" dirty="0">
                <a:latin typeface="+mj-lt"/>
              </a:rPr>
              <a:t> dos </a:t>
            </a:r>
            <a:r>
              <a:rPr lang="en-US" sz="1600" dirty="0" err="1">
                <a:latin typeface="+mj-lt"/>
              </a:rPr>
              <a:t>secciones</a:t>
            </a:r>
            <a:r>
              <a:rPr lang="en-US" sz="1600" dirty="0">
                <a:latin typeface="+mj-lt"/>
              </a:rPr>
              <a:t> breves. La </a:t>
            </a:r>
            <a:r>
              <a:rPr lang="en-US" sz="1600" dirty="0" err="1">
                <a:latin typeface="+mj-lt"/>
              </a:rPr>
              <a:t>primera</a:t>
            </a:r>
            <a:r>
              <a:rPr lang="en-US" sz="1600" dirty="0">
                <a:latin typeface="+mj-lt"/>
              </a:rPr>
              <a:t> se </a:t>
            </a:r>
            <a:r>
              <a:rPr lang="en-US" sz="1600" dirty="0" err="1">
                <a:latin typeface="+mj-lt"/>
              </a:rPr>
              <a:t>encuentra</a:t>
            </a:r>
            <a:r>
              <a:rPr lang="en-US" sz="1600" dirty="0">
                <a:latin typeface="+mj-lt"/>
              </a:rPr>
              <a:t> </a:t>
            </a:r>
            <a:r>
              <a:rPr lang="en-US" sz="1600" dirty="0" err="1">
                <a:latin typeface="+mj-lt"/>
              </a:rPr>
              <a:t>en</a:t>
            </a:r>
            <a:r>
              <a:rPr lang="en-US" sz="1600" dirty="0">
                <a:latin typeface="+mj-lt"/>
              </a:rPr>
              <a:t> el </a:t>
            </a:r>
            <a:r>
              <a:rPr lang="en-US" sz="1600" dirty="0">
                <a:latin typeface="+mj-lt"/>
                <a:hlinkClick r:id="rId3"/>
              </a:rPr>
              <a:t>párrafo (d)(3)(x).</a:t>
            </a:r>
            <a:r>
              <a:rPr lang="en-US" sz="1600" baseline="30000" dirty="0">
                <a:latin typeface="+mj-lt"/>
                <a:hlinkClick r:id="rId3"/>
              </a:rPr>
              <a:t>(</a:t>
            </a:r>
            <a:r>
              <a:rPr lang="en-US" sz="1600" baseline="30000" dirty="0">
                <a:latin typeface="+mj-lt"/>
              </a:rPr>
              <a:t>14)</a:t>
            </a:r>
            <a:r>
              <a:rPr lang="en-US" sz="1600" dirty="0">
                <a:latin typeface="+mj-lt"/>
              </a:rPr>
              <a:t> Este </a:t>
            </a:r>
            <a:r>
              <a:rPr lang="en-US" sz="1600" dirty="0" err="1">
                <a:latin typeface="+mj-lt"/>
              </a:rPr>
              <a:t>párrafo</a:t>
            </a:r>
            <a:r>
              <a:rPr lang="en-US" sz="1600" dirty="0">
                <a:latin typeface="+mj-lt"/>
              </a:rPr>
              <a:t> </a:t>
            </a:r>
            <a:r>
              <a:rPr lang="en-US" sz="1600" dirty="0" err="1">
                <a:latin typeface="+mj-lt"/>
              </a:rPr>
              <a:t>exige</a:t>
            </a:r>
            <a:r>
              <a:rPr lang="en-US" sz="1600" dirty="0">
                <a:latin typeface="+mj-lt"/>
              </a:rPr>
              <a:t> la </a:t>
            </a:r>
            <a:r>
              <a:rPr lang="en-US" sz="1600" dirty="0" err="1">
                <a:latin typeface="+mj-lt"/>
              </a:rPr>
              <a:t>protección</a:t>
            </a:r>
            <a:r>
              <a:rPr lang="en-US" sz="1600" dirty="0">
                <a:latin typeface="+mj-lt"/>
              </a:rPr>
              <a:t> de las </a:t>
            </a:r>
            <a:r>
              <a:rPr lang="en-US" sz="1600" dirty="0" err="1">
                <a:latin typeface="+mj-lt"/>
              </a:rPr>
              <a:t>membranas</a:t>
            </a:r>
            <a:r>
              <a:rPr lang="en-US" sz="1600" dirty="0">
                <a:latin typeface="+mj-lt"/>
              </a:rPr>
              <a:t> </a:t>
            </a:r>
            <a:r>
              <a:rPr lang="en-US" sz="1600" dirty="0" err="1">
                <a:latin typeface="+mj-lt"/>
              </a:rPr>
              <a:t>mucosas</a:t>
            </a:r>
            <a:r>
              <a:rPr lang="en-US" sz="1600" dirty="0">
                <a:latin typeface="+mj-lt"/>
              </a:rPr>
              <a:t> del rostro y de las </a:t>
            </a:r>
            <a:r>
              <a:rPr lang="en-US" sz="1600" dirty="0" err="1">
                <a:latin typeface="+mj-lt"/>
              </a:rPr>
              <a:t>vías</a:t>
            </a:r>
            <a:r>
              <a:rPr lang="en-US" sz="1600" dirty="0">
                <a:latin typeface="+mj-lt"/>
              </a:rPr>
              <a:t> </a:t>
            </a:r>
            <a:r>
              <a:rPr lang="en-US" sz="1600" dirty="0" err="1">
                <a:latin typeface="+mj-lt"/>
              </a:rPr>
              <a:t>respiratorias</a:t>
            </a:r>
            <a:r>
              <a:rPr lang="en-US" sz="1600" dirty="0">
                <a:latin typeface="+mj-lt"/>
              </a:rPr>
              <a:t> </a:t>
            </a:r>
            <a:r>
              <a:rPr lang="en-US" sz="1600" dirty="0" err="1">
                <a:latin typeface="+mj-lt"/>
              </a:rPr>
              <a:t>superiores</a:t>
            </a:r>
            <a:r>
              <a:rPr lang="en-US" sz="1600" dirty="0">
                <a:latin typeface="+mj-lt"/>
              </a:rPr>
              <a:t> contra </a:t>
            </a:r>
            <a:r>
              <a:rPr lang="en-US" sz="1600" dirty="0" err="1">
                <a:latin typeface="+mj-lt"/>
              </a:rPr>
              <a:t>posibles</a:t>
            </a:r>
            <a:r>
              <a:rPr lang="en-US" sz="1600" dirty="0">
                <a:latin typeface="+mj-lt"/>
              </a:rPr>
              <a:t> </a:t>
            </a:r>
            <a:r>
              <a:rPr lang="en-US" sz="1600" dirty="0" err="1">
                <a:latin typeface="+mj-lt"/>
              </a:rPr>
              <a:t>exposiciones</a:t>
            </a:r>
            <a:r>
              <a:rPr lang="en-US" sz="1600" dirty="0">
                <a:latin typeface="+mj-lt"/>
              </a:rPr>
              <a:t>. </a:t>
            </a:r>
            <a:r>
              <a:rPr lang="en-US" sz="1600" dirty="0" err="1">
                <a:latin typeface="+mj-lt"/>
              </a:rPr>
              <a:t>Esto</a:t>
            </a:r>
            <a:r>
              <a:rPr lang="en-US" sz="1600" dirty="0">
                <a:latin typeface="+mj-lt"/>
              </a:rPr>
              <a:t> se </a:t>
            </a:r>
            <a:r>
              <a:rPr lang="en-US" sz="1600" dirty="0" err="1">
                <a:latin typeface="+mj-lt"/>
              </a:rPr>
              <a:t>logra</a:t>
            </a:r>
            <a:r>
              <a:rPr lang="en-US" sz="1600" dirty="0">
                <a:latin typeface="+mj-lt"/>
              </a:rPr>
              <a:t> a </a:t>
            </a:r>
            <a:r>
              <a:rPr lang="en-US" sz="1600" dirty="0" err="1">
                <a:latin typeface="+mj-lt"/>
              </a:rPr>
              <a:t>través</a:t>
            </a:r>
            <a:r>
              <a:rPr lang="en-US" sz="1600" dirty="0">
                <a:latin typeface="+mj-lt"/>
              </a:rPr>
              <a:t> del </a:t>
            </a:r>
            <a:r>
              <a:rPr lang="en-US" sz="1600" dirty="0" err="1">
                <a:latin typeface="+mj-lt"/>
              </a:rPr>
              <a:t>uso</a:t>
            </a:r>
            <a:r>
              <a:rPr lang="en-US" sz="1600" dirty="0">
                <a:latin typeface="+mj-lt"/>
              </a:rPr>
              <a:t> de </a:t>
            </a:r>
            <a:r>
              <a:rPr lang="en-US" sz="1600" dirty="0" err="1">
                <a:latin typeface="+mj-lt"/>
              </a:rPr>
              <a:t>máscaras</a:t>
            </a:r>
            <a:r>
              <a:rPr lang="en-US" sz="1600" dirty="0">
                <a:latin typeface="+mj-lt"/>
              </a:rPr>
              <a:t>, </a:t>
            </a:r>
            <a:r>
              <a:rPr lang="en-US" sz="1600" dirty="0" err="1">
                <a:latin typeface="+mj-lt"/>
              </a:rPr>
              <a:t>protección</a:t>
            </a:r>
            <a:r>
              <a:rPr lang="en-US" sz="1600" dirty="0">
                <a:latin typeface="+mj-lt"/>
              </a:rPr>
              <a:t> ocular y </a:t>
            </a:r>
            <a:r>
              <a:rPr lang="en-US" sz="1600" dirty="0" err="1">
                <a:latin typeface="+mj-lt"/>
              </a:rPr>
              <a:t>protección</a:t>
            </a:r>
            <a:r>
              <a:rPr lang="en-US" sz="1600" dirty="0">
                <a:latin typeface="+mj-lt"/>
              </a:rPr>
              <a:t> para el rostro </a:t>
            </a:r>
            <a:r>
              <a:rPr lang="en-US" sz="1600" dirty="0" err="1">
                <a:latin typeface="+mj-lt"/>
              </a:rPr>
              <a:t>siempre</a:t>
            </a:r>
            <a:r>
              <a:rPr lang="en-US" sz="1600" dirty="0">
                <a:latin typeface="+mj-lt"/>
              </a:rPr>
              <a:t> que </a:t>
            </a:r>
            <a:r>
              <a:rPr lang="en-US" sz="1600" dirty="0" err="1">
                <a:latin typeface="+mj-lt"/>
              </a:rPr>
              <a:t>puedan</a:t>
            </a:r>
            <a:r>
              <a:rPr lang="en-US" sz="1600" dirty="0">
                <a:latin typeface="+mj-lt"/>
              </a:rPr>
              <a:t> </a:t>
            </a:r>
            <a:r>
              <a:rPr lang="en-US" sz="1600" dirty="0" err="1">
                <a:latin typeface="+mj-lt"/>
              </a:rPr>
              <a:t>ocurrir</a:t>
            </a:r>
            <a:r>
              <a:rPr lang="en-US" sz="1600" dirty="0">
                <a:latin typeface="+mj-lt"/>
              </a:rPr>
              <a:t> </a:t>
            </a:r>
            <a:r>
              <a:rPr lang="en-US" sz="1600" dirty="0" err="1">
                <a:latin typeface="+mj-lt"/>
              </a:rPr>
              <a:t>salpicaduras</a:t>
            </a:r>
            <a:r>
              <a:rPr lang="en-US" sz="1600" dirty="0">
                <a:latin typeface="+mj-lt"/>
              </a:rPr>
              <a:t>, </a:t>
            </a:r>
            <a:r>
              <a:rPr lang="en-US" sz="1600" dirty="0" err="1">
                <a:latin typeface="+mj-lt"/>
              </a:rPr>
              <a:t>pulverizaciones</a:t>
            </a:r>
            <a:r>
              <a:rPr lang="en-US" sz="1600" dirty="0">
                <a:latin typeface="+mj-lt"/>
              </a:rPr>
              <a:t> o </a:t>
            </a:r>
            <a:r>
              <a:rPr lang="en-US" sz="1600" dirty="0" err="1">
                <a:latin typeface="+mj-lt"/>
              </a:rPr>
              <a:t>generación</a:t>
            </a:r>
            <a:r>
              <a:rPr lang="en-US" sz="1600" dirty="0">
                <a:latin typeface="+mj-lt"/>
              </a:rPr>
              <a:t> de </a:t>
            </a:r>
            <a:r>
              <a:rPr lang="en-US" sz="1600" dirty="0" err="1">
                <a:latin typeface="+mj-lt"/>
              </a:rPr>
              <a:t>gotitas</a:t>
            </a:r>
            <a:r>
              <a:rPr lang="en-US" sz="1600" dirty="0">
                <a:latin typeface="+mj-lt"/>
              </a:rPr>
              <a:t> de </a:t>
            </a:r>
            <a:r>
              <a:rPr lang="en-US" sz="1600" dirty="0" err="1">
                <a:latin typeface="+mj-lt"/>
              </a:rPr>
              <a:t>sangre</a:t>
            </a:r>
            <a:r>
              <a:rPr lang="en-US" sz="1600" dirty="0">
                <a:latin typeface="+mj-lt"/>
              </a:rPr>
              <a:t> u OPIM. </a:t>
            </a:r>
          </a:p>
          <a:p>
            <a:pPr lvl="0">
              <a:buSzPts val="1600"/>
            </a:pPr>
            <a:endParaRPr lang="en-US" sz="1600" dirty="0">
              <a:latin typeface="+mj-lt"/>
            </a:endParaRPr>
          </a:p>
          <a:p>
            <a:pPr lvl="0">
              <a:buSzPts val="1600"/>
            </a:pPr>
            <a:r>
              <a:rPr lang="en-US" sz="1600" dirty="0">
                <a:latin typeface="+mj-lt"/>
              </a:rPr>
              <a:t>Los </a:t>
            </a:r>
            <a:r>
              <a:rPr lang="en-US" sz="1600" dirty="0">
                <a:latin typeface="+mj-lt"/>
                <a:hlinkClick r:id="rId3"/>
              </a:rPr>
              <a:t>párrafos (d)(3)(xi-xii) </a:t>
            </a:r>
            <a:r>
              <a:rPr lang="en-US" sz="1600" baseline="30000" dirty="0">
                <a:latin typeface="+mj-lt"/>
              </a:rPr>
              <a:t>(15)</a:t>
            </a:r>
            <a:r>
              <a:rPr lang="en-US" sz="1600" dirty="0">
                <a:latin typeface="+mj-lt"/>
              </a:rPr>
              <a:t> </a:t>
            </a:r>
            <a:r>
              <a:rPr lang="en-US" sz="1600" dirty="0" err="1">
                <a:latin typeface="+mj-lt"/>
              </a:rPr>
              <a:t>abordan</a:t>
            </a:r>
            <a:r>
              <a:rPr lang="en-US" sz="1600" dirty="0">
                <a:latin typeface="+mj-lt"/>
              </a:rPr>
              <a:t> la </a:t>
            </a:r>
            <a:r>
              <a:rPr lang="en-US" sz="1600" dirty="0" err="1">
                <a:latin typeface="+mj-lt"/>
              </a:rPr>
              <a:t>vestimenta</a:t>
            </a:r>
            <a:r>
              <a:rPr lang="en-US" sz="1600" dirty="0">
                <a:latin typeface="+mj-lt"/>
              </a:rPr>
              <a:t> de </a:t>
            </a:r>
            <a:r>
              <a:rPr lang="en-US" sz="1600" dirty="0" err="1">
                <a:latin typeface="+mj-lt"/>
              </a:rPr>
              <a:t>protección</a:t>
            </a:r>
            <a:r>
              <a:rPr lang="en-US" sz="1600" dirty="0">
                <a:latin typeface="+mj-lt"/>
              </a:rPr>
              <a:t> corporal, </a:t>
            </a:r>
            <a:r>
              <a:rPr lang="en-US" sz="1600" dirty="0" err="1">
                <a:latin typeface="+mj-lt"/>
              </a:rPr>
              <a:t>como</a:t>
            </a:r>
            <a:r>
              <a:rPr lang="en-US" sz="1600" dirty="0">
                <a:latin typeface="+mj-lt"/>
              </a:rPr>
              <a:t> las batas, los </a:t>
            </a:r>
            <a:r>
              <a:rPr lang="en-US" sz="1600" dirty="0" err="1">
                <a:latin typeface="+mj-lt"/>
              </a:rPr>
              <a:t>delantales</a:t>
            </a:r>
            <a:r>
              <a:rPr lang="en-US" sz="1600" dirty="0">
                <a:latin typeface="+mj-lt"/>
              </a:rPr>
              <a:t>, las batas de </a:t>
            </a:r>
            <a:r>
              <a:rPr lang="en-US" sz="1600" dirty="0" err="1">
                <a:latin typeface="+mj-lt"/>
              </a:rPr>
              <a:t>laboratorio</a:t>
            </a:r>
            <a:r>
              <a:rPr lang="en-US" sz="1600" dirty="0">
                <a:latin typeface="+mj-lt"/>
              </a:rPr>
              <a:t>, las </a:t>
            </a:r>
            <a:r>
              <a:rPr lang="en-US" sz="1600" dirty="0" err="1">
                <a:latin typeface="+mj-lt"/>
              </a:rPr>
              <a:t>chaquetas</a:t>
            </a:r>
            <a:r>
              <a:rPr lang="en-US" sz="1600" dirty="0">
                <a:latin typeface="+mj-lt"/>
              </a:rPr>
              <a:t> </a:t>
            </a:r>
            <a:r>
              <a:rPr lang="en-US" sz="1600" dirty="0" err="1">
                <a:latin typeface="+mj-lt"/>
              </a:rPr>
              <a:t>clínicas</a:t>
            </a:r>
            <a:r>
              <a:rPr lang="en-US" sz="1600" dirty="0">
                <a:latin typeface="+mj-lt"/>
              </a:rPr>
              <a:t>, las </a:t>
            </a:r>
            <a:r>
              <a:rPr lang="en-US" sz="1600" dirty="0" err="1">
                <a:latin typeface="+mj-lt"/>
              </a:rPr>
              <a:t>capas</a:t>
            </a:r>
            <a:r>
              <a:rPr lang="en-US" sz="1600" dirty="0">
                <a:latin typeface="+mj-lt"/>
              </a:rPr>
              <a:t> </a:t>
            </a:r>
            <a:r>
              <a:rPr lang="en-US" sz="1600" dirty="0" err="1">
                <a:latin typeface="+mj-lt"/>
              </a:rPr>
              <a:t>quirúrgicas</a:t>
            </a:r>
            <a:r>
              <a:rPr lang="en-US" sz="1600" dirty="0">
                <a:latin typeface="+mj-lt"/>
              </a:rPr>
              <a:t> y las </a:t>
            </a:r>
            <a:r>
              <a:rPr lang="en-US" sz="1600" dirty="0" err="1">
                <a:latin typeface="+mj-lt"/>
              </a:rPr>
              <a:t>cubiertas</a:t>
            </a:r>
            <a:r>
              <a:rPr lang="en-US" sz="1600" dirty="0">
                <a:latin typeface="+mj-lt"/>
              </a:rPr>
              <a:t> para </a:t>
            </a:r>
            <a:r>
              <a:rPr lang="en-US" sz="1600" dirty="0" err="1">
                <a:latin typeface="+mj-lt"/>
              </a:rPr>
              <a:t>calzado</a:t>
            </a:r>
            <a:r>
              <a:rPr lang="en-US" sz="1600" dirty="0">
                <a:latin typeface="+mj-lt"/>
              </a:rPr>
              <a:t>. El </a:t>
            </a:r>
            <a:r>
              <a:rPr lang="en-US" sz="1600" dirty="0" err="1">
                <a:latin typeface="+mj-lt"/>
              </a:rPr>
              <a:t>empleador</a:t>
            </a:r>
            <a:r>
              <a:rPr lang="en-US" sz="1600" dirty="0">
                <a:latin typeface="+mj-lt"/>
              </a:rPr>
              <a:t> debe </a:t>
            </a:r>
            <a:r>
              <a:rPr lang="en-US" sz="1600" dirty="0" err="1">
                <a:latin typeface="+mj-lt"/>
              </a:rPr>
              <a:t>evaluar</a:t>
            </a:r>
            <a:r>
              <a:rPr lang="en-US" sz="1600" dirty="0">
                <a:latin typeface="+mj-lt"/>
              </a:rPr>
              <a:t> la </a:t>
            </a:r>
            <a:r>
              <a:rPr lang="en-US" sz="1600" dirty="0" err="1">
                <a:latin typeface="+mj-lt"/>
              </a:rPr>
              <a:t>tarea</a:t>
            </a:r>
            <a:r>
              <a:rPr lang="en-US" sz="1600" dirty="0">
                <a:latin typeface="+mj-lt"/>
              </a:rPr>
              <a:t> y el </a:t>
            </a:r>
            <a:r>
              <a:rPr lang="en-US" sz="1600" dirty="0" err="1">
                <a:latin typeface="+mj-lt"/>
              </a:rPr>
              <a:t>tipo</a:t>
            </a:r>
            <a:r>
              <a:rPr lang="en-US" sz="1600" dirty="0">
                <a:latin typeface="+mj-lt"/>
              </a:rPr>
              <a:t> de </a:t>
            </a:r>
            <a:r>
              <a:rPr lang="en-US" sz="1600" dirty="0" err="1">
                <a:latin typeface="+mj-lt"/>
              </a:rPr>
              <a:t>exposición</a:t>
            </a:r>
            <a:r>
              <a:rPr lang="en-US" sz="1600" dirty="0">
                <a:latin typeface="+mj-lt"/>
              </a:rPr>
              <a:t> que se </a:t>
            </a:r>
            <a:r>
              <a:rPr lang="en-US" sz="1600" dirty="0" err="1">
                <a:latin typeface="+mj-lt"/>
              </a:rPr>
              <a:t>esperan</a:t>
            </a:r>
            <a:r>
              <a:rPr lang="en-US" sz="1600" dirty="0">
                <a:latin typeface="+mj-lt"/>
              </a:rPr>
              <a:t>, para </a:t>
            </a:r>
            <a:r>
              <a:rPr lang="en-US" sz="1600" dirty="0" err="1">
                <a:latin typeface="+mj-lt"/>
              </a:rPr>
              <a:t>luego</a:t>
            </a:r>
            <a:r>
              <a:rPr lang="en-US" sz="1600" dirty="0">
                <a:latin typeface="+mj-lt"/>
              </a:rPr>
              <a:t> </a:t>
            </a:r>
            <a:r>
              <a:rPr lang="en-US" sz="1600" dirty="0" err="1">
                <a:latin typeface="+mj-lt"/>
              </a:rPr>
              <a:t>seleccionar</a:t>
            </a:r>
            <a:r>
              <a:rPr lang="en-US" sz="1600" dirty="0">
                <a:latin typeface="+mj-lt"/>
              </a:rPr>
              <a:t> el PPE </a:t>
            </a:r>
            <a:r>
              <a:rPr lang="en-US" sz="1600" dirty="0" err="1">
                <a:latin typeface="+mj-lt"/>
              </a:rPr>
              <a:t>adecuado</a:t>
            </a:r>
            <a:r>
              <a:rPr lang="en-US" sz="1600" dirty="0">
                <a:latin typeface="+mj-lt"/>
              </a:rPr>
              <a:t> </a:t>
            </a:r>
            <a:r>
              <a:rPr lang="en-US" sz="1600" dirty="0" err="1">
                <a:latin typeface="+mj-lt"/>
              </a:rPr>
              <a:t>según</a:t>
            </a:r>
            <a:r>
              <a:rPr lang="en-US" sz="1600" dirty="0">
                <a:latin typeface="+mj-lt"/>
              </a:rPr>
              <a:t> </a:t>
            </a:r>
            <a:r>
              <a:rPr lang="en-US" sz="1600" dirty="0" err="1">
                <a:latin typeface="+mj-lt"/>
              </a:rPr>
              <a:t>esa</a:t>
            </a:r>
            <a:r>
              <a:rPr lang="en-US" sz="1600" dirty="0">
                <a:latin typeface="+mj-lt"/>
              </a:rPr>
              <a:t> </a:t>
            </a:r>
            <a:r>
              <a:rPr lang="en-US" sz="1600" dirty="0" err="1">
                <a:latin typeface="+mj-lt"/>
              </a:rPr>
              <a:t>determinación</a:t>
            </a:r>
            <a:r>
              <a:rPr lang="en-US" sz="1600" dirty="0">
                <a:latin typeface="+mj-lt"/>
              </a:rPr>
              <a:t>. Por </a:t>
            </a:r>
            <a:r>
              <a:rPr lang="en-US" sz="1600" dirty="0" err="1">
                <a:latin typeface="+mj-lt"/>
              </a:rPr>
              <a:t>ejemplo</a:t>
            </a:r>
            <a:r>
              <a:rPr lang="en-US" sz="1600" dirty="0">
                <a:latin typeface="+mj-lt"/>
              </a:rPr>
              <a:t>, las </a:t>
            </a:r>
            <a:r>
              <a:rPr lang="en-US" sz="1600" dirty="0" err="1">
                <a:latin typeface="+mj-lt"/>
              </a:rPr>
              <a:t>batas</a:t>
            </a:r>
            <a:r>
              <a:rPr lang="en-US" sz="1600" dirty="0">
                <a:latin typeface="+mj-lt"/>
              </a:rPr>
              <a:t> de </a:t>
            </a:r>
            <a:r>
              <a:rPr lang="en-US" sz="1600" dirty="0" err="1">
                <a:latin typeface="+mj-lt"/>
              </a:rPr>
              <a:t>laboratorio</a:t>
            </a:r>
            <a:r>
              <a:rPr lang="en-US" sz="1600" dirty="0">
                <a:latin typeface="+mj-lt"/>
              </a:rPr>
              <a:t> con </a:t>
            </a:r>
            <a:r>
              <a:rPr lang="en-US" sz="1600" dirty="0" err="1">
                <a:latin typeface="+mj-lt"/>
              </a:rPr>
              <a:t>mangas</a:t>
            </a:r>
            <a:r>
              <a:rPr lang="en-US" sz="1600" dirty="0">
                <a:latin typeface="+mj-lt"/>
              </a:rPr>
              <a:t> </a:t>
            </a:r>
            <a:r>
              <a:rPr lang="en-US" sz="1600" dirty="0" err="1">
                <a:latin typeface="+mj-lt"/>
              </a:rPr>
              <a:t>largas</a:t>
            </a:r>
            <a:r>
              <a:rPr lang="en-US" sz="1600" dirty="0">
                <a:latin typeface="+mj-lt"/>
              </a:rPr>
              <a:t> </a:t>
            </a:r>
            <a:r>
              <a:rPr lang="en-US" sz="1600" dirty="0" err="1">
                <a:latin typeface="+mj-lt"/>
              </a:rPr>
              <a:t>deben</a:t>
            </a:r>
            <a:r>
              <a:rPr lang="en-US" sz="1600" dirty="0">
                <a:latin typeface="+mj-lt"/>
              </a:rPr>
              <a:t> </a:t>
            </a:r>
            <a:r>
              <a:rPr lang="en-US" sz="1600" dirty="0" err="1">
                <a:latin typeface="+mj-lt"/>
              </a:rPr>
              <a:t>utilizarse</a:t>
            </a:r>
            <a:r>
              <a:rPr lang="en-US" sz="1600" dirty="0">
                <a:latin typeface="+mj-lt"/>
              </a:rPr>
              <a:t> para los </a:t>
            </a:r>
            <a:r>
              <a:rPr lang="en-US" sz="1600" dirty="0" err="1">
                <a:latin typeface="+mj-lt"/>
              </a:rPr>
              <a:t>procedimientos</a:t>
            </a:r>
            <a:r>
              <a:rPr lang="en-US" sz="1600" dirty="0">
                <a:latin typeface="+mj-lt"/>
              </a:rPr>
              <a:t> </a:t>
            </a:r>
            <a:r>
              <a:rPr lang="en-US" sz="1600" dirty="0" err="1">
                <a:latin typeface="+mj-lt"/>
              </a:rPr>
              <a:t>en</a:t>
            </a:r>
            <a:r>
              <a:rPr lang="en-US" sz="1600" dirty="0">
                <a:latin typeface="+mj-lt"/>
              </a:rPr>
              <a:t> los que se </a:t>
            </a:r>
            <a:r>
              <a:rPr lang="en-US" sz="1600" dirty="0" err="1">
                <a:latin typeface="+mj-lt"/>
              </a:rPr>
              <a:t>espere</a:t>
            </a:r>
            <a:r>
              <a:rPr lang="en-US" sz="1600" dirty="0">
                <a:latin typeface="+mj-lt"/>
              </a:rPr>
              <a:t> que </a:t>
            </a:r>
            <a:r>
              <a:rPr lang="en-US" sz="1600" dirty="0" err="1">
                <a:latin typeface="+mj-lt"/>
              </a:rPr>
              <a:t>ocurra</a:t>
            </a:r>
            <a:r>
              <a:rPr lang="en-US" sz="1600" dirty="0">
                <a:latin typeface="+mj-lt"/>
              </a:rPr>
              <a:t> la </a:t>
            </a:r>
            <a:r>
              <a:rPr lang="en-US" sz="1600" dirty="0" err="1">
                <a:latin typeface="+mj-lt"/>
              </a:rPr>
              <a:t>exposición</a:t>
            </a:r>
            <a:r>
              <a:rPr lang="en-US" sz="1600" dirty="0">
                <a:latin typeface="+mj-lt"/>
              </a:rPr>
              <a:t> del </a:t>
            </a:r>
            <a:r>
              <a:rPr lang="en-US" sz="1600" dirty="0" err="1">
                <a:latin typeface="+mj-lt"/>
              </a:rPr>
              <a:t>antebrazo</a:t>
            </a:r>
            <a:r>
              <a:rPr lang="en-US" sz="1600" dirty="0">
                <a:latin typeface="+mj-lt"/>
              </a:rPr>
              <a:t> a </a:t>
            </a:r>
            <a:r>
              <a:rPr lang="en-US" sz="1600" dirty="0" err="1">
                <a:latin typeface="+mj-lt"/>
              </a:rPr>
              <a:t>sangre</a:t>
            </a:r>
            <a:r>
              <a:rPr lang="en-US" sz="1600" dirty="0">
                <a:latin typeface="+mj-lt"/>
              </a:rPr>
              <a:t> u OPIM.</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9E2E9C6E-50FD-42BE-869E-CDAB59D5A354}"/>
              </a:ext>
            </a:extLst>
          </p:cNvPr>
          <p:cNvPicPr>
            <a:picLocks noChangeAspect="1"/>
          </p:cNvPicPr>
          <p:nvPr/>
        </p:nvPicPr>
        <p:blipFill>
          <a:blip r:embed="rId5"/>
          <a:stretch>
            <a:fillRect/>
          </a:stretch>
        </p:blipFill>
        <p:spPr>
          <a:xfrm>
            <a:off x="0" y="0"/>
            <a:ext cx="5719156" cy="5918245"/>
          </a:xfrm>
          <a:prstGeom prst="rect">
            <a:avLst/>
          </a:prstGeom>
        </p:spPr>
      </p:pic>
    </p:spTree>
    <p:extLst>
      <p:ext uri="{BB962C8B-B14F-4D97-AF65-F5344CB8AC3E}">
        <p14:creationId xmlns:p14="http://schemas.microsoft.com/office/powerpoint/2010/main" val="866508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_ Mantenimiento y lavandería">
            <a:hlinkClick r:id="" action="ppaction://media"/>
            <a:extLst>
              <a:ext uri="{FF2B5EF4-FFF2-40B4-BE49-F238E27FC236}">
                <a16:creationId xmlns:a16="http://schemas.microsoft.com/office/drawing/2014/main" id="{964ABAF3-F752-6E4E-88BB-5ACF6E071EB8}"/>
              </a:ext>
            </a:extLst>
          </p:cNvPr>
          <p:cNvPicPr>
            <a:picLocks noRot="1" noChangeAspect="1"/>
          </p:cNvPicPr>
          <p:nvPr>
            <a:videoFile r:link="rId1"/>
          </p:nvPr>
        </p:nvPicPr>
        <p:blipFill>
          <a:blip r:embed="rId5"/>
          <a:stretch>
            <a:fillRect/>
          </a:stretch>
        </p:blipFill>
        <p:spPr>
          <a:xfrm>
            <a:off x="861505" y="13049"/>
            <a:ext cx="10468990" cy="5888807"/>
          </a:xfrm>
          <a:prstGeom prst="rect">
            <a:avLst/>
          </a:prstGeom>
        </p:spPr>
      </p:pic>
    </p:spTree>
    <p:extLst>
      <p:ext uri="{BB962C8B-B14F-4D97-AF65-F5344CB8AC3E}">
        <p14:creationId xmlns:p14="http://schemas.microsoft.com/office/powerpoint/2010/main" val="115201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02300" y="332509"/>
            <a:ext cx="6311900" cy="4154943"/>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MANTENIMIENTO: QUÉ ES UN “LUGAR DE TRABAJO”</a:t>
            </a:r>
            <a:endParaRPr sz="1600" b="0" i="0" u="none" strike="noStrike" cap="none" dirty="0">
              <a:solidFill>
                <a:schemeClr val="dk1"/>
              </a:solidFill>
              <a:latin typeface="+mj-lt"/>
              <a:ea typeface="Calibri"/>
              <a:cs typeface="Calibri"/>
              <a:sym typeface="Calibri"/>
            </a:endParaRPr>
          </a:p>
          <a:p>
            <a:pPr lvl="0">
              <a:buSzPts val="1600"/>
            </a:pPr>
            <a:endParaRPr lang="en-US" sz="1600" dirty="0">
              <a:latin typeface="+mj-lt"/>
            </a:endParaRPr>
          </a:p>
          <a:p>
            <a:pPr lvl="0">
              <a:buSzPts val="1600"/>
            </a:pPr>
            <a:r>
              <a:rPr lang="en-US" sz="1600" dirty="0">
                <a:latin typeface="+mj-lt"/>
              </a:rPr>
              <a:t>El </a:t>
            </a:r>
            <a:r>
              <a:rPr lang="en-US" sz="1600" dirty="0" err="1">
                <a:latin typeface="+mj-lt"/>
              </a:rPr>
              <a:t>término</a:t>
            </a:r>
            <a:r>
              <a:rPr lang="en-US" sz="1600" dirty="0">
                <a:latin typeface="+mj-lt"/>
              </a:rPr>
              <a:t>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 se </a:t>
            </a:r>
            <a:r>
              <a:rPr lang="en-US" sz="1600" dirty="0" err="1">
                <a:latin typeface="+mj-lt"/>
              </a:rPr>
              <a:t>menciona</a:t>
            </a:r>
            <a:r>
              <a:rPr lang="en-US" sz="1600" dirty="0">
                <a:latin typeface="+mj-lt"/>
              </a:rPr>
              <a:t> con </a:t>
            </a:r>
            <a:r>
              <a:rPr lang="en-US" sz="1600" dirty="0" err="1">
                <a:latin typeface="+mj-lt"/>
              </a:rPr>
              <a:t>frecuencia</a:t>
            </a:r>
            <a:r>
              <a:rPr lang="en-US" sz="1600" dirty="0">
                <a:latin typeface="+mj-lt"/>
              </a:rPr>
              <a:t> </a:t>
            </a:r>
            <a:r>
              <a:rPr lang="en-US" sz="1600" dirty="0" err="1">
                <a:latin typeface="+mj-lt"/>
              </a:rPr>
              <a:t>en</a:t>
            </a:r>
            <a:r>
              <a:rPr lang="en-US" sz="1600" dirty="0">
                <a:latin typeface="+mj-lt"/>
              </a:rPr>
              <a:t> la </a:t>
            </a:r>
            <a:r>
              <a:rPr lang="en-US" sz="1600" dirty="0" err="1">
                <a:latin typeface="+mj-lt"/>
              </a:rPr>
              <a:t>norma</a:t>
            </a:r>
            <a:r>
              <a:rPr lang="en-US" sz="1600" dirty="0">
                <a:latin typeface="+mj-lt"/>
              </a:rPr>
              <a:t>, y es </a:t>
            </a:r>
            <a:r>
              <a:rPr lang="en-US" sz="1600" dirty="0" err="1">
                <a:latin typeface="+mj-lt"/>
              </a:rPr>
              <a:t>posible</a:t>
            </a:r>
            <a:r>
              <a:rPr lang="en-US" sz="1600" dirty="0">
                <a:latin typeface="+mj-lt"/>
              </a:rPr>
              <a:t> que </a:t>
            </a:r>
            <a:r>
              <a:rPr lang="en-US" sz="1600" dirty="0" err="1">
                <a:latin typeface="+mj-lt"/>
              </a:rPr>
              <a:t>desee</a:t>
            </a:r>
            <a:r>
              <a:rPr lang="en-US" sz="1600" dirty="0">
                <a:latin typeface="+mj-lt"/>
              </a:rPr>
              <a:t> saber </a:t>
            </a:r>
            <a:r>
              <a:rPr lang="en-US" sz="1600" dirty="0" err="1">
                <a:latin typeface="+mj-lt"/>
              </a:rPr>
              <a:t>qué</a:t>
            </a:r>
            <a:r>
              <a:rPr lang="en-US" sz="1600" dirty="0">
                <a:latin typeface="+mj-lt"/>
              </a:rPr>
              <a:t> es lo que </a:t>
            </a:r>
            <a:r>
              <a:rPr lang="en-US" sz="1600" dirty="0" err="1">
                <a:latin typeface="+mj-lt"/>
              </a:rPr>
              <a:t>cumple</a:t>
            </a:r>
            <a:r>
              <a:rPr lang="en-US" sz="1600" dirty="0">
                <a:latin typeface="+mj-lt"/>
              </a:rPr>
              <a:t> con los </a:t>
            </a:r>
            <a:r>
              <a:rPr lang="en-US" sz="1600" dirty="0" err="1">
                <a:latin typeface="+mj-lt"/>
              </a:rPr>
              <a:t>criterios</a:t>
            </a:r>
            <a:r>
              <a:rPr lang="en-US" sz="1600" dirty="0">
                <a:latin typeface="+mj-lt"/>
              </a:rPr>
              <a:t> de un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 </a:t>
            </a:r>
            <a:r>
              <a:rPr lang="en-US" sz="1600" dirty="0" err="1">
                <a:latin typeface="+mj-lt"/>
              </a:rPr>
              <a:t>En</a:t>
            </a:r>
            <a:r>
              <a:rPr lang="en-US" sz="1600" dirty="0">
                <a:latin typeface="+mj-lt"/>
              </a:rPr>
              <a:t> </a:t>
            </a:r>
            <a:r>
              <a:rPr lang="en-US" sz="1600" dirty="0" err="1">
                <a:latin typeface="+mj-lt"/>
              </a:rPr>
              <a:t>esta</a:t>
            </a:r>
            <a:r>
              <a:rPr lang="en-US" sz="1600" dirty="0">
                <a:latin typeface="+mj-lt"/>
              </a:rPr>
              <a:t> </a:t>
            </a:r>
            <a:r>
              <a:rPr lang="en-US" sz="1600" dirty="0" err="1">
                <a:latin typeface="+mj-lt"/>
              </a:rPr>
              <a:t>sección</a:t>
            </a:r>
            <a:r>
              <a:rPr lang="en-US" sz="1600" dirty="0">
                <a:latin typeface="+mj-lt"/>
              </a:rPr>
              <a:t> de la </a:t>
            </a:r>
            <a:r>
              <a:rPr lang="en-US" sz="1600" dirty="0" err="1">
                <a:latin typeface="+mj-lt"/>
              </a:rPr>
              <a:t>norma</a:t>
            </a:r>
            <a:r>
              <a:rPr lang="en-US" sz="1600" dirty="0">
                <a:latin typeface="+mj-lt"/>
              </a:rPr>
              <a:t> </a:t>
            </a:r>
            <a:r>
              <a:rPr lang="en-US" sz="1600" dirty="0" err="1">
                <a:latin typeface="+mj-lt"/>
              </a:rPr>
              <a:t>abarca</a:t>
            </a:r>
            <a:r>
              <a:rPr lang="en-US" sz="1600" dirty="0">
                <a:latin typeface="+mj-lt"/>
              </a:rPr>
              <a:t> las </a:t>
            </a:r>
            <a:r>
              <a:rPr lang="en-US" sz="1600" dirty="0" err="1">
                <a:latin typeface="+mj-lt"/>
              </a:rPr>
              <a:t>instalaciones</a:t>
            </a:r>
            <a:r>
              <a:rPr lang="en-US" sz="1600" dirty="0">
                <a:latin typeface="+mj-lt"/>
              </a:rPr>
              <a:t> </a:t>
            </a:r>
            <a:r>
              <a:rPr lang="en-US" sz="1600" dirty="0" err="1">
                <a:latin typeface="+mj-lt"/>
              </a:rPr>
              <a:t>fijas</a:t>
            </a:r>
            <a:r>
              <a:rPr lang="en-US" sz="1600" dirty="0">
                <a:latin typeface="+mj-lt"/>
              </a:rPr>
              <a:t> </a:t>
            </a:r>
            <a:r>
              <a:rPr lang="en-US" sz="1600" dirty="0" err="1">
                <a:latin typeface="+mj-lt"/>
              </a:rPr>
              <a:t>permanentes</a:t>
            </a:r>
            <a:r>
              <a:rPr lang="en-US" sz="1600" dirty="0">
                <a:latin typeface="+mj-lt"/>
              </a:rPr>
              <a:t> </a:t>
            </a:r>
            <a:r>
              <a:rPr lang="en-US" sz="1600" dirty="0" err="1">
                <a:latin typeface="+mj-lt"/>
              </a:rPr>
              <a:t>como</a:t>
            </a:r>
            <a:r>
              <a:rPr lang="en-US" sz="1600" dirty="0">
                <a:latin typeface="+mj-lt"/>
              </a:rPr>
              <a:t> </a:t>
            </a:r>
            <a:r>
              <a:rPr lang="en-US" sz="1600" dirty="0" err="1">
                <a:latin typeface="+mj-lt"/>
              </a:rPr>
              <a:t>hospitales</a:t>
            </a:r>
            <a:r>
              <a:rPr lang="en-US" sz="1600" dirty="0">
                <a:latin typeface="+mj-lt"/>
              </a:rPr>
              <a:t>, </a:t>
            </a:r>
            <a:r>
              <a:rPr lang="en-US" sz="1600" dirty="0" err="1">
                <a:latin typeface="+mj-lt"/>
              </a:rPr>
              <a:t>consultorios</a:t>
            </a:r>
            <a:r>
              <a:rPr lang="en-US" sz="1600" dirty="0">
                <a:latin typeface="+mj-lt"/>
              </a:rPr>
              <a:t> </a:t>
            </a:r>
            <a:r>
              <a:rPr lang="en-US" sz="1600" dirty="0" err="1">
                <a:latin typeface="+mj-lt"/>
              </a:rPr>
              <a:t>odontológicos</a:t>
            </a:r>
            <a:r>
              <a:rPr lang="en-US" sz="1600" dirty="0">
                <a:latin typeface="+mj-lt"/>
              </a:rPr>
              <a:t>/</a:t>
            </a:r>
            <a:r>
              <a:rPr lang="en-US" sz="1600" dirty="0" err="1">
                <a:latin typeface="+mj-lt"/>
              </a:rPr>
              <a:t>médicos</a:t>
            </a:r>
            <a:r>
              <a:rPr lang="en-US" sz="1600" dirty="0">
                <a:latin typeface="+mj-lt"/>
              </a:rPr>
              <a:t> y </a:t>
            </a:r>
            <a:r>
              <a:rPr lang="en-US" sz="1600" dirty="0" err="1">
                <a:latin typeface="+mj-lt"/>
              </a:rPr>
              <a:t>clínicas</a:t>
            </a:r>
            <a:r>
              <a:rPr lang="en-US" sz="1600" dirty="0">
                <a:latin typeface="+mj-lt"/>
              </a:rPr>
              <a:t>. </a:t>
            </a:r>
            <a:r>
              <a:rPr lang="en-US" sz="1600" dirty="0" err="1">
                <a:latin typeface="+mj-lt"/>
              </a:rPr>
              <a:t>También</a:t>
            </a:r>
            <a:r>
              <a:rPr lang="en-US" sz="1600" dirty="0">
                <a:latin typeface="+mj-lt"/>
              </a:rPr>
              <a:t> se </a:t>
            </a:r>
            <a:r>
              <a:rPr lang="en-US" sz="1600" dirty="0" err="1">
                <a:latin typeface="+mj-lt"/>
              </a:rPr>
              <a:t>incluyen</a:t>
            </a:r>
            <a:r>
              <a:rPr lang="en-US" sz="1600" dirty="0">
                <a:latin typeface="+mj-lt"/>
              </a:rPr>
              <a:t> los </a:t>
            </a:r>
            <a:r>
              <a:rPr lang="en-US" sz="1600" dirty="0" err="1">
                <a:latin typeface="+mj-lt"/>
              </a:rPr>
              <a:t>lugares</a:t>
            </a:r>
            <a:r>
              <a:rPr lang="en-US" sz="1600" dirty="0">
                <a:latin typeface="+mj-lt"/>
              </a:rPr>
              <a:t> de </a:t>
            </a:r>
            <a:r>
              <a:rPr lang="en-US" sz="1600" dirty="0" err="1">
                <a:latin typeface="+mj-lt"/>
              </a:rPr>
              <a:t>trabajo</a:t>
            </a:r>
            <a:r>
              <a:rPr lang="en-US" sz="1600" dirty="0">
                <a:latin typeface="+mj-lt"/>
              </a:rPr>
              <a:t> </a:t>
            </a:r>
            <a:r>
              <a:rPr lang="en-US" sz="1600" dirty="0" err="1">
                <a:latin typeface="+mj-lt"/>
              </a:rPr>
              <a:t>transitorios</a:t>
            </a:r>
            <a:r>
              <a:rPr lang="en-US" sz="1600" dirty="0">
                <a:latin typeface="+mj-lt"/>
              </a:rPr>
              <a:t> no </a:t>
            </a:r>
            <a:r>
              <a:rPr lang="en-US" sz="1600" dirty="0" err="1">
                <a:latin typeface="+mj-lt"/>
              </a:rPr>
              <a:t>fijos</a:t>
            </a:r>
            <a:r>
              <a:rPr lang="en-US" sz="1600" dirty="0">
                <a:latin typeface="+mj-lt"/>
              </a:rPr>
              <a:t> </a:t>
            </a:r>
            <a:r>
              <a:rPr lang="en-US" sz="1600" dirty="0" err="1">
                <a:latin typeface="+mj-lt"/>
              </a:rPr>
              <a:t>como</a:t>
            </a:r>
            <a:r>
              <a:rPr lang="en-US" sz="1600" dirty="0">
                <a:latin typeface="+mj-lt"/>
              </a:rPr>
              <a:t> </a:t>
            </a:r>
            <a:r>
              <a:rPr lang="en-US" sz="1600" dirty="0" err="1">
                <a:latin typeface="+mj-lt"/>
              </a:rPr>
              <a:t>ambulancias</a:t>
            </a:r>
            <a:r>
              <a:rPr lang="en-US" sz="1600" dirty="0">
                <a:latin typeface="+mj-lt"/>
              </a:rPr>
              <a:t>, </a:t>
            </a:r>
            <a:r>
              <a:rPr lang="en-US" sz="1600" dirty="0" err="1">
                <a:latin typeface="+mj-lt"/>
              </a:rPr>
              <a:t>móviles</a:t>
            </a:r>
            <a:r>
              <a:rPr lang="en-US" sz="1600" dirty="0">
                <a:latin typeface="+mj-lt"/>
              </a:rPr>
              <a:t> de </a:t>
            </a:r>
            <a:r>
              <a:rPr lang="en-US" sz="1600" dirty="0" err="1">
                <a:latin typeface="+mj-lt"/>
              </a:rPr>
              <a:t>sangre</a:t>
            </a:r>
            <a:r>
              <a:rPr lang="en-US" sz="1600" dirty="0">
                <a:latin typeface="+mj-lt"/>
              </a:rPr>
              <a:t>, </a:t>
            </a:r>
            <a:r>
              <a:rPr lang="en-US" sz="1600" dirty="0" err="1">
                <a:latin typeface="+mj-lt"/>
              </a:rPr>
              <a:t>centros</a:t>
            </a:r>
            <a:r>
              <a:rPr lang="en-US" sz="1600" dirty="0">
                <a:latin typeface="+mj-lt"/>
              </a:rPr>
              <a:t> de </a:t>
            </a:r>
            <a:r>
              <a:rPr lang="en-US" sz="1600" dirty="0" err="1">
                <a:latin typeface="+mj-lt"/>
              </a:rPr>
              <a:t>recolección</a:t>
            </a:r>
            <a:r>
              <a:rPr lang="en-US" sz="1600" dirty="0">
                <a:latin typeface="+mj-lt"/>
              </a:rPr>
              <a:t> de </a:t>
            </a:r>
            <a:r>
              <a:rPr lang="en-US" sz="1600" dirty="0" err="1">
                <a:latin typeface="+mj-lt"/>
              </a:rPr>
              <a:t>sangre</a:t>
            </a:r>
            <a:r>
              <a:rPr lang="en-US" sz="1600" dirty="0">
                <a:latin typeface="+mj-lt"/>
              </a:rPr>
              <a:t> </a:t>
            </a:r>
            <a:r>
              <a:rPr lang="en-US" sz="1600" dirty="0" err="1">
                <a:latin typeface="+mj-lt"/>
              </a:rPr>
              <a:t>transitorios</a:t>
            </a:r>
            <a:r>
              <a:rPr lang="en-US" sz="1600" dirty="0">
                <a:latin typeface="+mj-lt"/>
              </a:rPr>
              <a:t> y </a:t>
            </a:r>
            <a:r>
              <a:rPr lang="en-US" sz="1600" dirty="0" err="1">
                <a:latin typeface="+mj-lt"/>
              </a:rPr>
              <a:t>cualquier</a:t>
            </a:r>
            <a:r>
              <a:rPr lang="en-US" sz="1600" dirty="0">
                <a:latin typeface="+mj-lt"/>
              </a:rPr>
              <a:t> </a:t>
            </a:r>
            <a:r>
              <a:rPr lang="en-US" sz="1600" dirty="0" err="1">
                <a:latin typeface="+mj-lt"/>
              </a:rPr>
              <a:t>otro</a:t>
            </a:r>
            <a:r>
              <a:rPr lang="en-US" sz="1600" dirty="0">
                <a:latin typeface="+mj-lt"/>
              </a:rPr>
              <a:t>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 no </a:t>
            </a:r>
            <a:r>
              <a:rPr lang="en-US" sz="1600" dirty="0" err="1">
                <a:latin typeface="+mj-lt"/>
              </a:rPr>
              <a:t>fijo</a:t>
            </a:r>
            <a:r>
              <a:rPr lang="en-US" sz="1600" dirty="0">
                <a:latin typeface="+mj-lt"/>
              </a:rPr>
              <a:t> que </a:t>
            </a:r>
            <a:r>
              <a:rPr lang="en-US" sz="1600" dirty="0" err="1">
                <a:latin typeface="+mj-lt"/>
              </a:rPr>
              <a:t>tenga</a:t>
            </a:r>
            <a:r>
              <a:rPr lang="en-US" sz="1600" dirty="0">
                <a:latin typeface="+mj-lt"/>
              </a:rPr>
              <a:t> una </a:t>
            </a:r>
            <a:r>
              <a:rPr lang="en-US" sz="1600" dirty="0" err="1">
                <a:latin typeface="+mj-lt"/>
              </a:rPr>
              <a:t>posibilidad</a:t>
            </a:r>
            <a:r>
              <a:rPr lang="en-US" sz="1600" dirty="0">
                <a:latin typeface="+mj-lt"/>
              </a:rPr>
              <a:t> </a:t>
            </a:r>
            <a:r>
              <a:rPr lang="en-US" sz="1600" dirty="0" err="1">
                <a:latin typeface="+mj-lt"/>
              </a:rPr>
              <a:t>razonable</a:t>
            </a:r>
            <a:r>
              <a:rPr lang="en-US" sz="1600" dirty="0">
                <a:latin typeface="+mj-lt"/>
              </a:rPr>
              <a:t> de </a:t>
            </a:r>
            <a:r>
              <a:rPr lang="en-US" sz="1600" dirty="0" err="1">
                <a:latin typeface="+mj-lt"/>
              </a:rPr>
              <a:t>contaminarse</a:t>
            </a:r>
            <a:r>
              <a:rPr lang="en-US" sz="1600" dirty="0">
                <a:latin typeface="+mj-lt"/>
              </a:rPr>
              <a:t> con </a:t>
            </a:r>
            <a:r>
              <a:rPr lang="en-US" sz="1600" dirty="0" err="1">
                <a:latin typeface="+mj-lt"/>
              </a:rPr>
              <a:t>sangre</a:t>
            </a:r>
            <a:r>
              <a:rPr lang="en-US" sz="1600" dirty="0">
                <a:latin typeface="+mj-lt"/>
              </a:rPr>
              <a:t> u OPIM.</a:t>
            </a:r>
          </a:p>
          <a:p>
            <a:pPr lvl="0">
              <a:buSzPts val="1600"/>
            </a:pPr>
            <a:endParaRPr lang="en-US" sz="1600" dirty="0">
              <a:latin typeface="+mj-lt"/>
            </a:endParaRPr>
          </a:p>
          <a:p>
            <a:pPr lvl="0">
              <a:buSzPts val="1600"/>
            </a:pPr>
            <a:r>
              <a:rPr lang="en-US" sz="1600" dirty="0">
                <a:latin typeface="+mj-lt"/>
              </a:rPr>
              <a:t>A </a:t>
            </a:r>
            <a:r>
              <a:rPr lang="en-US" sz="1600" dirty="0" err="1">
                <a:latin typeface="+mj-lt"/>
              </a:rPr>
              <a:t>continuación</a:t>
            </a:r>
            <a:r>
              <a:rPr lang="en-US" sz="1600" dirty="0">
                <a:latin typeface="+mj-lt"/>
              </a:rPr>
              <a:t>, </a:t>
            </a:r>
            <a:r>
              <a:rPr lang="en-US" sz="1600" dirty="0" err="1">
                <a:latin typeface="+mj-lt"/>
              </a:rPr>
              <a:t>resumiremos</a:t>
            </a:r>
            <a:r>
              <a:rPr lang="en-US" sz="1600" dirty="0">
                <a:latin typeface="+mj-lt"/>
              </a:rPr>
              <a:t> la </a:t>
            </a:r>
            <a:r>
              <a:rPr lang="en-US" sz="1600" dirty="0" err="1">
                <a:latin typeface="+mj-lt"/>
              </a:rPr>
              <a:t>limpieza</a:t>
            </a:r>
            <a:r>
              <a:rPr lang="en-US" sz="1600" dirty="0">
                <a:latin typeface="+mj-lt"/>
              </a:rPr>
              <a:t> y la </a:t>
            </a:r>
            <a:r>
              <a:rPr lang="en-US" sz="1600" dirty="0" err="1">
                <a:latin typeface="+mj-lt"/>
              </a:rPr>
              <a:t>descontaminación</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54F819C4-FE72-41A9-BC77-1F316A62C83E}"/>
              </a:ext>
            </a:extLst>
          </p:cNvPr>
          <p:cNvPicPr>
            <a:picLocks noChangeAspect="1"/>
          </p:cNvPicPr>
          <p:nvPr/>
        </p:nvPicPr>
        <p:blipFill>
          <a:blip r:embed="rId4"/>
          <a:stretch>
            <a:fillRect/>
          </a:stretch>
        </p:blipFill>
        <p:spPr>
          <a:xfrm>
            <a:off x="0" y="0"/>
            <a:ext cx="5568288" cy="5918245"/>
          </a:xfrm>
          <a:prstGeom prst="rect">
            <a:avLst/>
          </a:prstGeom>
        </p:spPr>
      </p:pic>
    </p:spTree>
    <p:extLst>
      <p:ext uri="{BB962C8B-B14F-4D97-AF65-F5344CB8AC3E}">
        <p14:creationId xmlns:p14="http://schemas.microsoft.com/office/powerpoint/2010/main" val="3391309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81700" y="332509"/>
            <a:ext cx="6011807" cy="5570715"/>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ANTECEDENTES</a:t>
            </a:r>
          </a:p>
          <a:p>
            <a:pPr lvl="0" algn="ctr">
              <a:buSzPts val="4800"/>
            </a:pPr>
            <a:endParaRPr sz="1600" b="0" i="0" u="none" strike="noStrike" cap="none" dirty="0">
              <a:solidFill>
                <a:schemeClr val="dk1"/>
              </a:solidFill>
              <a:latin typeface="+mj-lt"/>
              <a:ea typeface="Calibri"/>
              <a:cs typeface="Calibri"/>
              <a:sym typeface="Calibri"/>
            </a:endParaRPr>
          </a:p>
          <a:p>
            <a:r>
              <a:rPr lang="en-US" sz="1600" dirty="0" err="1">
                <a:latin typeface="+mj-lt"/>
              </a:rPr>
              <a:t>En</a:t>
            </a:r>
            <a:r>
              <a:rPr lang="en-US" sz="1600" dirty="0">
                <a:latin typeface="+mj-lt"/>
              </a:rPr>
              <a:t> 1986, </a:t>
            </a:r>
            <a:r>
              <a:rPr lang="en-US" sz="1600" dirty="0" err="1">
                <a:latin typeface="+mj-lt"/>
              </a:rPr>
              <a:t>varios</a:t>
            </a:r>
            <a:r>
              <a:rPr lang="en-US" sz="1600" dirty="0">
                <a:latin typeface="+mj-lt"/>
              </a:rPr>
              <a:t> </a:t>
            </a:r>
            <a:r>
              <a:rPr lang="en-US" sz="1600" dirty="0" err="1">
                <a:latin typeface="+mj-lt"/>
              </a:rPr>
              <a:t>sindicatos</a:t>
            </a:r>
            <a:r>
              <a:rPr lang="en-US" sz="1600" dirty="0">
                <a:latin typeface="+mj-lt"/>
              </a:rPr>
              <a:t> que </a:t>
            </a:r>
            <a:r>
              <a:rPr lang="en-US" sz="1600" dirty="0" err="1">
                <a:latin typeface="+mj-lt"/>
              </a:rPr>
              <a:t>representaban</a:t>
            </a:r>
            <a:r>
              <a:rPr lang="en-US" sz="1600" dirty="0">
                <a:latin typeface="+mj-lt"/>
              </a:rPr>
              <a:t> a </a:t>
            </a:r>
            <a:r>
              <a:rPr lang="en-US" sz="1600" dirty="0" err="1">
                <a:latin typeface="+mj-lt"/>
              </a:rPr>
              <a:t>empleados</a:t>
            </a:r>
            <a:r>
              <a:rPr lang="en-US" sz="1600" dirty="0">
                <a:latin typeface="+mj-lt"/>
              </a:rPr>
              <a:t> de </a:t>
            </a:r>
            <a:r>
              <a:rPr lang="en-US" sz="1600" dirty="0" err="1">
                <a:latin typeface="+mj-lt"/>
              </a:rPr>
              <a:t>atención</a:t>
            </a:r>
            <a:r>
              <a:rPr lang="en-US" sz="1600" dirty="0">
                <a:latin typeface="+mj-lt"/>
              </a:rPr>
              <a:t> de la </a:t>
            </a:r>
            <a:r>
              <a:rPr lang="en-US" sz="1600" dirty="0" err="1">
                <a:latin typeface="+mj-lt"/>
              </a:rPr>
              <a:t>salud</a:t>
            </a:r>
            <a:r>
              <a:rPr lang="en-US" sz="1600" dirty="0">
                <a:latin typeface="+mj-lt"/>
              </a:rPr>
              <a:t> le </a:t>
            </a:r>
            <a:r>
              <a:rPr lang="en-US" sz="1600" dirty="0" err="1">
                <a:latin typeface="+mj-lt"/>
              </a:rPr>
              <a:t>solicitaron</a:t>
            </a:r>
            <a:r>
              <a:rPr lang="en-US" sz="1600" dirty="0">
                <a:latin typeface="+mj-lt"/>
              </a:rPr>
              <a:t> a OSHA que </a:t>
            </a:r>
            <a:r>
              <a:rPr lang="en-US" sz="1600" dirty="0" err="1">
                <a:latin typeface="+mj-lt"/>
              </a:rPr>
              <a:t>desarrollara</a:t>
            </a:r>
            <a:r>
              <a:rPr lang="en-US" sz="1600" dirty="0">
                <a:latin typeface="+mj-lt"/>
              </a:rPr>
              <a:t> una </a:t>
            </a:r>
            <a:r>
              <a:rPr lang="en-US" sz="1600" dirty="0" err="1">
                <a:latin typeface="+mj-lt"/>
              </a:rPr>
              <a:t>norma</a:t>
            </a:r>
            <a:r>
              <a:rPr lang="en-US" sz="1600" dirty="0">
                <a:latin typeface="+mj-lt"/>
              </a:rPr>
              <a:t> temporal de </a:t>
            </a:r>
            <a:r>
              <a:rPr lang="en-US" sz="1600" dirty="0" err="1">
                <a:latin typeface="+mj-lt"/>
              </a:rPr>
              <a:t>emergencia</a:t>
            </a:r>
            <a:r>
              <a:rPr lang="en-US" sz="1600" dirty="0">
                <a:latin typeface="+mj-lt"/>
              </a:rPr>
              <a:t> para </a:t>
            </a:r>
            <a:r>
              <a:rPr lang="en-US" sz="1600" dirty="0" err="1">
                <a:latin typeface="+mj-lt"/>
              </a:rPr>
              <a:t>proteger</a:t>
            </a:r>
            <a:r>
              <a:rPr lang="en-US" sz="1600" dirty="0">
                <a:latin typeface="+mj-lt"/>
              </a:rPr>
              <a:t> a los </a:t>
            </a:r>
            <a:r>
              <a:rPr lang="en-US" sz="1600" dirty="0" err="1">
                <a:latin typeface="+mj-lt"/>
              </a:rPr>
              <a:t>empleados</a:t>
            </a:r>
            <a:r>
              <a:rPr lang="en-US" sz="1600" dirty="0">
                <a:latin typeface="+mj-lt"/>
              </a:rPr>
              <a:t> de la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 a </a:t>
            </a:r>
            <a:r>
              <a:rPr lang="en-US" sz="1600" dirty="0" err="1">
                <a:latin typeface="+mj-lt"/>
              </a:rPr>
              <a:t>enfermedades</a:t>
            </a:r>
            <a:r>
              <a:rPr lang="en-US" sz="1600" dirty="0">
                <a:latin typeface="+mj-lt"/>
              </a:rPr>
              <a:t> </a:t>
            </a:r>
            <a:r>
              <a:rPr lang="en-US" sz="1600" dirty="0" err="1">
                <a:latin typeface="+mj-lt"/>
              </a:rPr>
              <a:t>transmitidas</a:t>
            </a:r>
            <a:r>
              <a:rPr lang="en-US" sz="1600" dirty="0">
                <a:latin typeface="+mj-lt"/>
              </a:rPr>
              <a:t> por la </a:t>
            </a:r>
            <a:r>
              <a:rPr lang="en-US" sz="1600" dirty="0" err="1">
                <a:latin typeface="+mj-lt"/>
              </a:rPr>
              <a:t>sangre</a:t>
            </a:r>
            <a:r>
              <a:rPr lang="en-US" sz="1600" dirty="0">
                <a:latin typeface="+mj-lt"/>
              </a:rPr>
              <a:t>. El </a:t>
            </a:r>
            <a:r>
              <a:rPr lang="en-US" sz="1600" dirty="0" err="1">
                <a:latin typeface="+mj-lt"/>
              </a:rPr>
              <a:t>organismo</a:t>
            </a:r>
            <a:r>
              <a:rPr lang="en-US" sz="1600" dirty="0">
                <a:latin typeface="+mj-lt"/>
              </a:rPr>
              <a:t> </a:t>
            </a:r>
            <a:r>
              <a:rPr lang="en-US" sz="1600" dirty="0" err="1">
                <a:latin typeface="+mj-lt"/>
              </a:rPr>
              <a:t>llegó</a:t>
            </a:r>
            <a:r>
              <a:rPr lang="en-US" sz="1600" dirty="0">
                <a:latin typeface="+mj-lt"/>
              </a:rPr>
              <a:t> a la </a:t>
            </a:r>
            <a:r>
              <a:rPr lang="en-US" sz="1600" dirty="0" err="1">
                <a:latin typeface="+mj-lt"/>
              </a:rPr>
              <a:t>conclusión</a:t>
            </a:r>
            <a:r>
              <a:rPr lang="en-US" sz="1600" dirty="0">
                <a:latin typeface="+mj-lt"/>
              </a:rPr>
              <a:t> de que el </a:t>
            </a:r>
            <a:r>
              <a:rPr lang="en-US" sz="1600" dirty="0" err="1">
                <a:latin typeface="+mj-lt"/>
              </a:rPr>
              <a:t>riesgo</a:t>
            </a:r>
            <a:r>
              <a:rPr lang="en-US" sz="1600" dirty="0">
                <a:latin typeface="+mj-lt"/>
              </a:rPr>
              <a:t> que </a:t>
            </a:r>
            <a:r>
              <a:rPr lang="en-US" sz="1600" dirty="0" err="1">
                <a:latin typeface="+mj-lt"/>
              </a:rPr>
              <a:t>tenían</a:t>
            </a:r>
            <a:r>
              <a:rPr lang="en-US" sz="1600" dirty="0">
                <a:latin typeface="+mj-lt"/>
              </a:rPr>
              <a:t> los </a:t>
            </a:r>
            <a:r>
              <a:rPr lang="en-US" sz="1600" dirty="0" err="1">
                <a:latin typeface="+mj-lt"/>
              </a:rPr>
              <a:t>trabajadores</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de </a:t>
            </a:r>
            <a:r>
              <a:rPr lang="en-US" sz="1600" dirty="0" err="1">
                <a:latin typeface="+mj-lt"/>
              </a:rPr>
              <a:t>contraer</a:t>
            </a:r>
            <a:r>
              <a:rPr lang="en-US" sz="1600" dirty="0">
                <a:latin typeface="+mj-lt"/>
              </a:rPr>
              <a:t> hepatitis B y VIH </a:t>
            </a:r>
            <a:r>
              <a:rPr lang="en-US" sz="1600" dirty="0" err="1">
                <a:latin typeface="+mj-lt"/>
              </a:rPr>
              <a:t>requería</a:t>
            </a:r>
            <a:r>
              <a:rPr lang="en-US" sz="1600" dirty="0">
                <a:latin typeface="+mj-lt"/>
              </a:rPr>
              <a:t> una </a:t>
            </a:r>
            <a:r>
              <a:rPr lang="en-US" sz="1600" dirty="0" err="1">
                <a:latin typeface="+mj-lt"/>
              </a:rPr>
              <a:t>respuesta</a:t>
            </a:r>
            <a:r>
              <a:rPr lang="en-US" sz="1600" dirty="0">
                <a:latin typeface="+mj-lt"/>
              </a:rPr>
              <a:t> </a:t>
            </a:r>
            <a:r>
              <a:rPr lang="en-US" sz="1600" dirty="0" err="1">
                <a:latin typeface="+mj-lt"/>
              </a:rPr>
              <a:t>inmediata</a:t>
            </a:r>
            <a:r>
              <a:rPr lang="en-US" sz="1600" dirty="0">
                <a:latin typeface="+mj-lt"/>
              </a:rPr>
              <a:t>. Se </a:t>
            </a:r>
            <a:r>
              <a:rPr lang="en-US" sz="1600" dirty="0" err="1">
                <a:latin typeface="+mj-lt"/>
              </a:rPr>
              <a:t>pusieron</a:t>
            </a:r>
            <a:r>
              <a:rPr lang="en-US" sz="1600" dirty="0">
                <a:latin typeface="+mj-lt"/>
              </a:rPr>
              <a:t> </a:t>
            </a:r>
            <a:r>
              <a:rPr lang="en-US" sz="1600" dirty="0" err="1">
                <a:latin typeface="+mj-lt"/>
              </a:rPr>
              <a:t>en</a:t>
            </a:r>
            <a:r>
              <a:rPr lang="en-US" sz="1600" dirty="0">
                <a:latin typeface="+mj-lt"/>
              </a:rPr>
              <a:t> </a:t>
            </a:r>
            <a:r>
              <a:rPr lang="en-US" sz="1600" dirty="0" err="1">
                <a:latin typeface="+mj-lt"/>
              </a:rPr>
              <a:t>vigencia</a:t>
            </a:r>
            <a:r>
              <a:rPr lang="en-US" sz="1600" dirty="0">
                <a:latin typeface="+mj-lt"/>
              </a:rPr>
              <a:t> </a:t>
            </a:r>
            <a:r>
              <a:rPr lang="en-US" sz="1600" dirty="0" err="1">
                <a:latin typeface="+mj-lt"/>
              </a:rPr>
              <a:t>medios</a:t>
            </a:r>
            <a:r>
              <a:rPr lang="en-US" sz="1600" dirty="0">
                <a:latin typeface="+mj-lt"/>
              </a:rPr>
              <a:t> de </a:t>
            </a:r>
            <a:r>
              <a:rPr lang="en-US" sz="1600" dirty="0" err="1">
                <a:latin typeface="+mj-lt"/>
              </a:rPr>
              <a:t>cumplimiento</a:t>
            </a:r>
            <a:r>
              <a:rPr lang="en-US" sz="1600" dirty="0">
                <a:latin typeface="+mj-lt"/>
              </a:rPr>
              <a:t> </a:t>
            </a:r>
            <a:r>
              <a:rPr lang="en-US" sz="1600" dirty="0" err="1">
                <a:latin typeface="+mj-lt"/>
              </a:rPr>
              <a:t>provisionales</a:t>
            </a:r>
            <a:r>
              <a:rPr lang="en-US" sz="1600" dirty="0">
                <a:latin typeface="+mj-lt"/>
              </a:rPr>
              <a:t> </a:t>
            </a:r>
            <a:r>
              <a:rPr lang="en-US" sz="1600" dirty="0" err="1">
                <a:latin typeface="+mj-lt"/>
              </a:rPr>
              <a:t>mientras</a:t>
            </a:r>
            <a:r>
              <a:rPr lang="en-US" sz="1600" dirty="0">
                <a:latin typeface="+mj-lt"/>
              </a:rPr>
              <a:t> se </a:t>
            </a:r>
            <a:r>
              <a:rPr lang="en-US" sz="1600" dirty="0" err="1">
                <a:latin typeface="+mj-lt"/>
              </a:rPr>
              <a:t>adoptaban</a:t>
            </a:r>
            <a:r>
              <a:rPr lang="en-US" sz="1600" dirty="0">
                <a:latin typeface="+mj-lt"/>
              </a:rPr>
              <a:t> </a:t>
            </a:r>
            <a:r>
              <a:rPr lang="en-US" sz="1600" dirty="0" err="1">
                <a:latin typeface="+mj-lt"/>
              </a:rPr>
              <a:t>políticas</a:t>
            </a:r>
            <a:r>
              <a:rPr lang="en-US" sz="1600" dirty="0">
                <a:latin typeface="+mj-lt"/>
              </a:rPr>
              <a:t> de </a:t>
            </a:r>
            <a:r>
              <a:rPr lang="en-US" sz="1600" dirty="0" err="1">
                <a:latin typeface="+mj-lt"/>
              </a:rPr>
              <a:t>cumplimiento</a:t>
            </a:r>
            <a:r>
              <a:rPr lang="en-US" sz="1600" dirty="0">
                <a:latin typeface="+mj-lt"/>
              </a:rPr>
              <a:t> (compliance policies, CPL). El 6 de </a:t>
            </a:r>
            <a:r>
              <a:rPr lang="en-US" sz="1600" dirty="0" err="1">
                <a:latin typeface="+mj-lt"/>
              </a:rPr>
              <a:t>diciembre</a:t>
            </a:r>
            <a:r>
              <a:rPr lang="en-US" sz="1600" dirty="0">
                <a:latin typeface="+mj-lt"/>
              </a:rPr>
              <a:t> de 1991, OSHA </a:t>
            </a:r>
            <a:r>
              <a:rPr lang="en-US" sz="1600" dirty="0" err="1">
                <a:latin typeface="+mj-lt"/>
              </a:rPr>
              <a:t>emitió</a:t>
            </a:r>
            <a:r>
              <a:rPr lang="en-US" sz="1600" dirty="0">
                <a:latin typeface="+mj-lt"/>
              </a:rPr>
              <a:t> el </a:t>
            </a:r>
            <a:r>
              <a:rPr lang="en-US" sz="1600" dirty="0" err="1">
                <a:latin typeface="+mj-lt"/>
              </a:rPr>
              <a:t>título</a:t>
            </a:r>
            <a:r>
              <a:rPr lang="en-US" sz="1600" dirty="0">
                <a:latin typeface="+mj-lt"/>
              </a:rPr>
              <a:t> 26 del Código de </a:t>
            </a:r>
            <a:r>
              <a:rPr lang="en-US" sz="1600" dirty="0" err="1">
                <a:latin typeface="+mj-lt"/>
              </a:rPr>
              <a:t>Reglamentos</a:t>
            </a:r>
            <a:r>
              <a:rPr lang="en-US" sz="1600" dirty="0">
                <a:latin typeface="+mj-lt"/>
              </a:rPr>
              <a:t> Federales (Code of Federal Regulations, CFR) 1910.1030.</a:t>
            </a:r>
          </a:p>
          <a:p>
            <a:endParaRPr lang="en-US" sz="1600" dirty="0">
              <a:latin typeface="+mj-lt"/>
            </a:endParaRPr>
          </a:p>
          <a:p>
            <a:endParaRPr lang="en-US" sz="1600" dirty="0">
              <a:latin typeface="+mj-lt"/>
            </a:endParaRPr>
          </a:p>
          <a:p>
            <a:r>
              <a:rPr lang="en-US" sz="1600" dirty="0" err="1">
                <a:latin typeface="+mj-lt"/>
              </a:rPr>
              <a:t>En</a:t>
            </a:r>
            <a:r>
              <a:rPr lang="en-US" sz="1600" dirty="0">
                <a:latin typeface="+mj-lt"/>
              </a:rPr>
              <a:t> </a:t>
            </a:r>
            <a:r>
              <a:rPr lang="en-US" sz="1600" dirty="0" err="1">
                <a:latin typeface="+mj-lt"/>
              </a:rPr>
              <a:t>julio</a:t>
            </a:r>
            <a:r>
              <a:rPr lang="en-US" sz="1600" dirty="0">
                <a:latin typeface="+mj-lt"/>
              </a:rPr>
              <a:t> de 1992, </a:t>
            </a:r>
            <a:r>
              <a:rPr lang="en-US" sz="1600" dirty="0" err="1">
                <a:latin typeface="+mj-lt"/>
              </a:rPr>
              <a:t>oregon</a:t>
            </a:r>
            <a:r>
              <a:rPr lang="en-US" sz="1600" dirty="0">
                <a:latin typeface="+mj-lt"/>
              </a:rPr>
              <a:t> OSHA </a:t>
            </a:r>
            <a:r>
              <a:rPr lang="en-US" sz="1600" dirty="0" err="1">
                <a:latin typeface="+mj-lt"/>
              </a:rPr>
              <a:t>adoptó</a:t>
            </a:r>
            <a:r>
              <a:rPr lang="en-US" sz="1600" dirty="0">
                <a:latin typeface="+mj-lt"/>
              </a:rPr>
              <a:t> la </a:t>
            </a:r>
            <a:r>
              <a:rPr lang="en-US" sz="1600" dirty="0" err="1">
                <a:latin typeface="+mj-lt"/>
              </a:rPr>
              <a:t>norma</a:t>
            </a:r>
            <a:r>
              <a:rPr lang="en-US" sz="1600" dirty="0">
                <a:latin typeface="+mj-lt"/>
              </a:rPr>
              <a:t> </a:t>
            </a:r>
            <a:r>
              <a:rPr lang="en-US" sz="1600" dirty="0" err="1">
                <a:latin typeface="+mj-lt"/>
              </a:rPr>
              <a:t>en</a:t>
            </a:r>
            <a:r>
              <a:rPr lang="en-US" sz="1600" dirty="0">
                <a:latin typeface="+mj-lt"/>
              </a:rPr>
              <a:t> </a:t>
            </a:r>
            <a:r>
              <a:rPr lang="en-US" sz="1600" dirty="0" err="1">
                <a:latin typeface="+mj-lt"/>
              </a:rPr>
              <a:t>su</a:t>
            </a:r>
            <a:r>
              <a:rPr lang="en-US" sz="1600" dirty="0">
                <a:latin typeface="+mj-lt"/>
              </a:rPr>
              <a:t> </a:t>
            </a:r>
            <a:r>
              <a:rPr lang="en-US" sz="1600" dirty="0" err="1">
                <a:latin typeface="+mj-lt"/>
              </a:rPr>
              <a:t>totalidad</a:t>
            </a:r>
            <a:r>
              <a:rPr lang="en-US" sz="1600" dirty="0">
                <a:latin typeface="+mj-lt"/>
              </a:rPr>
              <a:t>. </a:t>
            </a:r>
            <a:r>
              <a:rPr lang="en-US" sz="1600" dirty="0" err="1">
                <a:latin typeface="+mj-lt"/>
              </a:rPr>
              <a:t>Además</a:t>
            </a:r>
            <a:r>
              <a:rPr lang="en-US" sz="1600" dirty="0">
                <a:latin typeface="+mj-lt"/>
              </a:rPr>
              <a:t>, Oregon OSHA </a:t>
            </a:r>
            <a:r>
              <a:rPr lang="en-US" sz="1600" dirty="0" err="1">
                <a:latin typeface="+mj-lt"/>
              </a:rPr>
              <a:t>adoptó</a:t>
            </a:r>
            <a:r>
              <a:rPr lang="en-US" sz="1600" dirty="0">
                <a:latin typeface="+mj-lt"/>
              </a:rPr>
              <a:t> la </a:t>
            </a:r>
            <a:r>
              <a:rPr lang="en-US" sz="1600" dirty="0" err="1">
                <a:latin typeface="+mj-lt"/>
              </a:rPr>
              <a:t>Regla</a:t>
            </a:r>
            <a:r>
              <a:rPr lang="en-US" sz="1600" dirty="0">
                <a:latin typeface="+mj-lt"/>
              </a:rPr>
              <a:t> </a:t>
            </a:r>
            <a:r>
              <a:rPr lang="en-US" sz="1600" dirty="0" err="1">
                <a:latin typeface="+mj-lt"/>
              </a:rPr>
              <a:t>Administrativa</a:t>
            </a:r>
            <a:r>
              <a:rPr lang="en-US" sz="1600" dirty="0">
                <a:latin typeface="+mj-lt"/>
              </a:rPr>
              <a:t> de Oregon (Oregon Administrative Rule, OAR) 437-002-1030: </a:t>
            </a:r>
            <a:r>
              <a:rPr lang="en-US" sz="1600" dirty="0" err="1">
                <a:latin typeface="+mj-lt"/>
              </a:rPr>
              <a:t>Controles</a:t>
            </a:r>
            <a:r>
              <a:rPr lang="en-US" sz="1600" dirty="0">
                <a:latin typeface="+mj-lt"/>
              </a:rPr>
              <a:t> de </a:t>
            </a:r>
            <a:r>
              <a:rPr lang="en-US" sz="1600" dirty="0" err="1">
                <a:latin typeface="+mj-lt"/>
              </a:rPr>
              <a:t>ingeniería</a:t>
            </a:r>
            <a:r>
              <a:rPr lang="en-US" sz="1600" dirty="0">
                <a:latin typeface="+mj-lt"/>
              </a:rPr>
              <a:t> y </a:t>
            </a:r>
            <a:r>
              <a:rPr lang="en-US" sz="1600" dirty="0" err="1">
                <a:latin typeface="+mj-lt"/>
              </a:rPr>
              <a:t>práctica</a:t>
            </a:r>
            <a:r>
              <a:rPr lang="en-US" sz="1600" dirty="0">
                <a:latin typeface="+mj-lt"/>
              </a:rPr>
              <a:t> </a:t>
            </a:r>
            <a:r>
              <a:rPr lang="en-US" sz="1600" dirty="0" err="1">
                <a:latin typeface="+mj-lt"/>
              </a:rPr>
              <a:t>laboral</a:t>
            </a:r>
            <a:r>
              <a:rPr lang="en-US" sz="1600" dirty="0">
                <a:latin typeface="+mj-lt"/>
              </a:rPr>
              <a:t> para </a:t>
            </a:r>
            <a:r>
              <a:rPr lang="en-US" sz="1600" dirty="0" err="1">
                <a:latin typeface="+mj-lt"/>
              </a:rPr>
              <a:t>mejorar</a:t>
            </a:r>
            <a:r>
              <a:rPr lang="en-US" sz="1600" dirty="0">
                <a:latin typeface="+mj-lt"/>
              </a:rPr>
              <a:t> las </a:t>
            </a:r>
            <a:r>
              <a:rPr lang="en-US" sz="1600" dirty="0" err="1">
                <a:latin typeface="+mj-lt"/>
              </a:rPr>
              <a:t>medidas</a:t>
            </a:r>
            <a:r>
              <a:rPr lang="en-US" sz="1600" dirty="0">
                <a:latin typeface="+mj-lt"/>
              </a:rPr>
              <a:t> de </a:t>
            </a:r>
            <a:r>
              <a:rPr lang="en-US" sz="1600" dirty="0" err="1">
                <a:latin typeface="+mj-lt"/>
              </a:rPr>
              <a:t>seguridad</a:t>
            </a:r>
            <a:r>
              <a:rPr lang="en-US" sz="1600" dirty="0">
                <a:latin typeface="+mj-lt"/>
              </a:rPr>
              <a:t> </a:t>
            </a:r>
            <a:r>
              <a:rPr lang="en-US" sz="1600" dirty="0" err="1">
                <a:latin typeface="+mj-lt"/>
              </a:rPr>
              <a:t>en</a:t>
            </a:r>
            <a:r>
              <a:rPr lang="en-US" sz="1600" dirty="0">
                <a:latin typeface="+mj-lt"/>
              </a:rPr>
              <a:t> </a:t>
            </a:r>
            <a:r>
              <a:rPr lang="en-US" sz="1600" dirty="0" err="1">
                <a:latin typeface="+mj-lt"/>
              </a:rPr>
              <a:t>Oregón</a:t>
            </a:r>
            <a:r>
              <a:rPr lang="en-US" sz="1600" dirty="0">
                <a:latin typeface="+mj-lt"/>
              </a:rPr>
              <a:t>.</a:t>
            </a:r>
            <a:endParaRPr lang="en-US" sz="1800" dirty="0">
              <a:latin typeface="+mj-lt"/>
            </a:endParaRP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978C0BC8-167A-4227-A872-1DFC5F3BC465}"/>
              </a:ext>
            </a:extLst>
          </p:cNvPr>
          <p:cNvPicPr>
            <a:picLocks noChangeAspect="1"/>
          </p:cNvPicPr>
          <p:nvPr/>
        </p:nvPicPr>
        <p:blipFill>
          <a:blip r:embed="rId4"/>
          <a:stretch>
            <a:fillRect/>
          </a:stretch>
        </p:blipFill>
        <p:spPr>
          <a:xfrm>
            <a:off x="0" y="1"/>
            <a:ext cx="5719156" cy="5920652"/>
          </a:xfrm>
          <a:prstGeom prst="rect">
            <a:avLst/>
          </a:prstGeom>
        </p:spPr>
      </p:pic>
    </p:spTree>
    <p:extLst>
      <p:ext uri="{BB962C8B-B14F-4D97-AF65-F5344CB8AC3E}">
        <p14:creationId xmlns:p14="http://schemas.microsoft.com/office/powerpoint/2010/main" val="4220809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02300" y="332509"/>
            <a:ext cx="6311900" cy="5078273"/>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LIMPIEZA Y DESCONTAMINACIÓN</a:t>
            </a:r>
            <a:endParaRPr sz="2000" b="0" i="0" u="none" strike="noStrike" cap="none" dirty="0">
              <a:solidFill>
                <a:schemeClr val="dk1"/>
              </a:solidFill>
              <a:latin typeface="+mj-lt"/>
              <a:ea typeface="Calibri"/>
              <a:cs typeface="Calibri"/>
              <a:sym typeface="Calibri"/>
            </a:endParaRPr>
          </a:p>
          <a:p>
            <a:pPr lvl="0">
              <a:buSzPts val="1600"/>
            </a:pPr>
            <a:endParaRPr lang="en-US" sz="1600" dirty="0">
              <a:latin typeface="+mj-lt"/>
              <a:hlinkClick r:id="rId3"/>
            </a:endParaRPr>
          </a:p>
          <a:p>
            <a:pPr>
              <a:buSzPts val="1600"/>
            </a:pPr>
            <a:r>
              <a:rPr lang="en-US" sz="1600" dirty="0">
                <a:latin typeface="+mj-lt"/>
                <a:hlinkClick r:id="rId4"/>
              </a:rPr>
              <a:t>El </a:t>
            </a:r>
            <a:r>
              <a:rPr lang="en-US" sz="1600" dirty="0" err="1">
                <a:latin typeface="+mj-lt"/>
                <a:hlinkClick r:id="rId4"/>
              </a:rPr>
              <a:t>párrafo</a:t>
            </a:r>
            <a:r>
              <a:rPr lang="en-US" sz="1600" dirty="0">
                <a:latin typeface="+mj-lt"/>
                <a:hlinkClick r:id="rId4"/>
              </a:rPr>
              <a:t> (d)(4)(ii) </a:t>
            </a:r>
            <a:r>
              <a:rPr lang="en-US" sz="1600" baseline="30000" dirty="0"/>
              <a:t>16) </a:t>
            </a:r>
            <a:r>
              <a:rPr lang="en-US" sz="1600" dirty="0">
                <a:latin typeface="+mj-lt"/>
              </a:rPr>
              <a:t>describe los </a:t>
            </a:r>
            <a:r>
              <a:rPr lang="en-US" sz="1600" dirty="0" err="1">
                <a:latin typeface="+mj-lt"/>
              </a:rPr>
              <a:t>requisitos</a:t>
            </a:r>
            <a:r>
              <a:rPr lang="en-US" sz="1600" dirty="0">
                <a:latin typeface="+mj-lt"/>
              </a:rPr>
              <a:t> </a:t>
            </a:r>
            <a:r>
              <a:rPr lang="en-US" sz="1600" dirty="0" err="1">
                <a:latin typeface="+mj-lt"/>
              </a:rPr>
              <a:t>mínimos</a:t>
            </a:r>
            <a:r>
              <a:rPr lang="en-US" sz="1600" dirty="0">
                <a:latin typeface="+mj-lt"/>
              </a:rPr>
              <a:t> para la </a:t>
            </a:r>
            <a:r>
              <a:rPr lang="en-US" sz="1600" dirty="0" err="1">
                <a:latin typeface="+mj-lt"/>
              </a:rPr>
              <a:t>limpieza</a:t>
            </a:r>
            <a:r>
              <a:rPr lang="en-US" sz="1600" dirty="0">
                <a:latin typeface="+mj-lt"/>
              </a:rPr>
              <a:t> y la </a:t>
            </a:r>
            <a:r>
              <a:rPr lang="en-US" sz="1600" dirty="0" err="1">
                <a:latin typeface="+mj-lt"/>
              </a:rPr>
              <a:t>descontaminación</a:t>
            </a:r>
            <a:r>
              <a:rPr lang="en-US" sz="1600" dirty="0">
                <a:latin typeface="+mj-lt"/>
              </a:rPr>
              <a:t> de los </a:t>
            </a:r>
            <a:r>
              <a:rPr lang="en-US" sz="1600" dirty="0" err="1">
                <a:latin typeface="+mj-lt"/>
              </a:rPr>
              <a:t>equipos</a:t>
            </a:r>
            <a:r>
              <a:rPr lang="en-US" sz="1600" dirty="0">
                <a:latin typeface="+mj-lt"/>
              </a:rPr>
              <a:t> y las superficies </a:t>
            </a:r>
            <a:r>
              <a:rPr lang="en-US" sz="1600" dirty="0" err="1">
                <a:latin typeface="+mj-lt"/>
              </a:rPr>
              <a:t>ambientales</a:t>
            </a:r>
            <a:r>
              <a:rPr lang="en-US" sz="1600" dirty="0">
                <a:latin typeface="+mj-lt"/>
              </a:rPr>
              <a:t> y de </a:t>
            </a:r>
            <a:r>
              <a:rPr lang="en-US" sz="1600" dirty="0" err="1">
                <a:latin typeface="+mj-lt"/>
              </a:rPr>
              <a:t>trabajo</a:t>
            </a:r>
            <a:r>
              <a:rPr lang="en-US" sz="1600" dirty="0">
                <a:latin typeface="+mj-lt"/>
              </a:rPr>
              <a:t> que </a:t>
            </a:r>
            <a:r>
              <a:rPr lang="en-US" sz="1600" dirty="0" err="1">
                <a:latin typeface="+mj-lt"/>
              </a:rPr>
              <a:t>entren</a:t>
            </a:r>
            <a:r>
              <a:rPr lang="en-US" sz="1600" dirty="0">
                <a:latin typeface="+mj-lt"/>
              </a:rPr>
              <a:t> </a:t>
            </a:r>
            <a:r>
              <a:rPr lang="en-US" sz="1600" dirty="0" err="1">
                <a:latin typeface="+mj-lt"/>
              </a:rPr>
              <a:t>en</a:t>
            </a:r>
            <a:r>
              <a:rPr lang="en-US" sz="1600" dirty="0">
                <a:latin typeface="+mj-lt"/>
              </a:rPr>
              <a:t> </a:t>
            </a:r>
            <a:r>
              <a:rPr lang="en-US" sz="1600" dirty="0" err="1">
                <a:latin typeface="+mj-lt"/>
              </a:rPr>
              <a:t>contacto</a:t>
            </a:r>
            <a:r>
              <a:rPr lang="en-US" sz="1600" dirty="0">
                <a:latin typeface="+mj-lt"/>
              </a:rPr>
              <a:t> con </a:t>
            </a:r>
            <a:r>
              <a:rPr lang="en-US" sz="1600" dirty="0" err="1">
                <a:latin typeface="+mj-lt"/>
              </a:rPr>
              <a:t>sangre</a:t>
            </a:r>
            <a:r>
              <a:rPr lang="en-US" sz="1600" dirty="0">
                <a:latin typeface="+mj-lt"/>
              </a:rPr>
              <a:t> u OPIM:</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Se debe usar un </a:t>
            </a:r>
            <a:r>
              <a:rPr lang="en-US" sz="1600" dirty="0" err="1">
                <a:latin typeface="+mj-lt"/>
              </a:rPr>
              <a:t>desinfectante</a:t>
            </a:r>
            <a:r>
              <a:rPr lang="en-US" sz="1600" dirty="0">
                <a:latin typeface="+mj-lt"/>
              </a:rPr>
              <a:t> </a:t>
            </a:r>
            <a:r>
              <a:rPr lang="en-US" sz="1600" dirty="0" err="1">
                <a:latin typeface="+mj-lt"/>
              </a:rPr>
              <a:t>adecuado</a:t>
            </a:r>
            <a:r>
              <a:rPr lang="en-US" sz="1600" dirty="0">
                <a:latin typeface="+mj-lt"/>
              </a:rPr>
              <a:t>;</a:t>
            </a:r>
          </a:p>
          <a:p>
            <a:pPr marL="285750" lvl="0" indent="-285750">
              <a:buSzPts val="1600"/>
              <a:buFont typeface="Arial" panose="020B0604020202020204" pitchFamily="34" charset="0"/>
              <a:buChar char="•"/>
            </a:pPr>
            <a:r>
              <a:rPr lang="en-US" sz="1600" dirty="0">
                <a:latin typeface="+mj-lt"/>
              </a:rPr>
              <a:t>Se </a:t>
            </a:r>
            <a:r>
              <a:rPr lang="en-US" sz="1600" dirty="0" err="1">
                <a:latin typeface="+mj-lt"/>
              </a:rPr>
              <a:t>deben</a:t>
            </a:r>
            <a:r>
              <a:rPr lang="en-US" sz="1600" dirty="0">
                <a:latin typeface="+mj-lt"/>
              </a:rPr>
              <a:t> </a:t>
            </a:r>
            <a:r>
              <a:rPr lang="en-US" sz="1600" dirty="0" err="1">
                <a:latin typeface="+mj-lt"/>
              </a:rPr>
              <a:t>retirar</a:t>
            </a:r>
            <a:r>
              <a:rPr lang="en-US" sz="1600" dirty="0">
                <a:latin typeface="+mj-lt"/>
              </a:rPr>
              <a:t> las </a:t>
            </a:r>
            <a:r>
              <a:rPr lang="en-US" sz="1600" dirty="0" err="1">
                <a:latin typeface="+mj-lt"/>
              </a:rPr>
              <a:t>cubiertas</a:t>
            </a:r>
            <a:r>
              <a:rPr lang="en-US" sz="1600" dirty="0">
                <a:latin typeface="+mj-lt"/>
              </a:rPr>
              <a:t> de </a:t>
            </a:r>
            <a:r>
              <a:rPr lang="en-US" sz="1600" dirty="0" err="1">
                <a:latin typeface="+mj-lt"/>
              </a:rPr>
              <a:t>protección</a:t>
            </a:r>
            <a:r>
              <a:rPr lang="en-US" sz="1600" dirty="0">
                <a:latin typeface="+mj-lt"/>
              </a:rPr>
              <a:t> </a:t>
            </a:r>
            <a:r>
              <a:rPr lang="en-US" sz="1600" dirty="0" err="1">
                <a:latin typeface="+mj-lt"/>
              </a:rPr>
              <a:t>cuando</a:t>
            </a:r>
            <a:r>
              <a:rPr lang="en-US" sz="1600" dirty="0">
                <a:latin typeface="+mj-lt"/>
              </a:rPr>
              <a:t> </a:t>
            </a:r>
            <a:r>
              <a:rPr lang="en-US" sz="1600" dirty="0" err="1">
                <a:latin typeface="+mj-lt"/>
              </a:rPr>
              <a:t>estén</a:t>
            </a:r>
            <a:r>
              <a:rPr lang="en-US" sz="1600" dirty="0">
                <a:latin typeface="+mj-lt"/>
              </a:rPr>
              <a:t> </a:t>
            </a:r>
            <a:r>
              <a:rPr lang="en-US" sz="1600" dirty="0" err="1">
                <a:latin typeface="+mj-lt"/>
              </a:rPr>
              <a:t>contaminadas</a:t>
            </a:r>
            <a:r>
              <a:rPr lang="en-US" sz="1600" dirty="0">
                <a:latin typeface="+mj-lt"/>
              </a:rPr>
              <a:t> o al final de un </a:t>
            </a:r>
            <a:r>
              <a:rPr lang="en-US" sz="1600" dirty="0" err="1">
                <a:latin typeface="+mj-lt"/>
              </a:rPr>
              <a:t>turno</a:t>
            </a:r>
            <a:r>
              <a:rPr lang="en-US" sz="1600" dirty="0">
                <a:latin typeface="+mj-lt"/>
              </a:rPr>
              <a:t> de </a:t>
            </a:r>
            <a:r>
              <a:rPr lang="en-US" sz="1600" dirty="0" err="1">
                <a:latin typeface="+mj-lt"/>
              </a:rPr>
              <a:t>trabajo</a:t>
            </a:r>
            <a:r>
              <a:rPr lang="en-US" sz="1600" dirty="0">
                <a:latin typeface="+mj-lt"/>
              </a:rPr>
              <a:t>;</a:t>
            </a:r>
          </a:p>
          <a:p>
            <a:pPr marL="285750" lvl="0" indent="-285750">
              <a:buSzPts val="1600"/>
              <a:buFont typeface="Arial" panose="020B0604020202020204" pitchFamily="34" charset="0"/>
              <a:buChar char="•"/>
            </a:pPr>
            <a:r>
              <a:rPr lang="en-US" sz="1600" dirty="0">
                <a:latin typeface="+mj-lt"/>
              </a:rPr>
              <a:t>Los </a:t>
            </a:r>
            <a:r>
              <a:rPr lang="en-US" sz="1600" dirty="0" err="1">
                <a:latin typeface="+mj-lt"/>
              </a:rPr>
              <a:t>receptáculos</a:t>
            </a:r>
            <a:r>
              <a:rPr lang="en-US" sz="1600" dirty="0">
                <a:latin typeface="+mj-lt"/>
              </a:rPr>
              <a:t> </a:t>
            </a:r>
            <a:r>
              <a:rPr lang="en-US" sz="1600" dirty="0" err="1">
                <a:latin typeface="+mj-lt"/>
              </a:rPr>
              <a:t>reutilizables</a:t>
            </a:r>
            <a:r>
              <a:rPr lang="en-US" sz="1600" dirty="0">
                <a:latin typeface="+mj-lt"/>
              </a:rPr>
              <a:t> </a:t>
            </a:r>
            <a:r>
              <a:rPr lang="en-US" sz="1600" dirty="0" err="1">
                <a:latin typeface="+mj-lt"/>
              </a:rPr>
              <a:t>deben</a:t>
            </a:r>
            <a:r>
              <a:rPr lang="en-US" sz="1600" dirty="0">
                <a:latin typeface="+mj-lt"/>
              </a:rPr>
              <a:t> </a:t>
            </a:r>
            <a:r>
              <a:rPr lang="en-US" sz="1600" dirty="0" err="1">
                <a:latin typeface="+mj-lt"/>
              </a:rPr>
              <a:t>inspeccionarse</a:t>
            </a:r>
            <a:r>
              <a:rPr lang="en-US" sz="1600" dirty="0">
                <a:latin typeface="+mj-lt"/>
              </a:rPr>
              <a:t>, </a:t>
            </a:r>
            <a:r>
              <a:rPr lang="en-US" sz="1600" dirty="0" err="1">
                <a:latin typeface="+mj-lt"/>
              </a:rPr>
              <a:t>limpiarse</a:t>
            </a:r>
            <a:r>
              <a:rPr lang="en-US" sz="1600" dirty="0">
                <a:latin typeface="+mj-lt"/>
              </a:rPr>
              <a:t> y </a:t>
            </a:r>
            <a:r>
              <a:rPr lang="en-US" sz="1600" dirty="0" err="1">
                <a:latin typeface="+mj-lt"/>
              </a:rPr>
              <a:t>descontaminarse</a:t>
            </a:r>
            <a:r>
              <a:rPr lang="en-US" sz="1600" dirty="0">
                <a:latin typeface="+mj-lt"/>
              </a:rPr>
              <a:t> de </a:t>
            </a:r>
            <a:r>
              <a:rPr lang="en-US" sz="1600" dirty="0" err="1">
                <a:latin typeface="+mj-lt"/>
              </a:rPr>
              <a:t>manera</a:t>
            </a:r>
            <a:r>
              <a:rPr lang="en-US" sz="1600" dirty="0">
                <a:latin typeface="+mj-lt"/>
              </a:rPr>
              <a:t> </a:t>
            </a:r>
            <a:r>
              <a:rPr lang="en-US" sz="1600" dirty="0" err="1">
                <a:latin typeface="+mj-lt"/>
              </a:rPr>
              <a:t>periódica</a:t>
            </a:r>
            <a:r>
              <a:rPr lang="en-US" sz="1600" dirty="0">
                <a:latin typeface="+mj-lt"/>
              </a:rPr>
              <a:t>;</a:t>
            </a:r>
          </a:p>
          <a:p>
            <a:pPr marL="285750" lvl="0" indent="-285750">
              <a:buSzPts val="1600"/>
              <a:buFont typeface="Arial" panose="020B0604020202020204" pitchFamily="34" charset="0"/>
              <a:buChar char="•"/>
            </a:pPr>
            <a:r>
              <a:rPr lang="en-US" sz="1600" dirty="0">
                <a:latin typeface="+mj-lt"/>
              </a:rPr>
              <a:t>Los </a:t>
            </a:r>
            <a:r>
              <a:rPr lang="en-US" sz="1600" dirty="0" err="1">
                <a:latin typeface="+mj-lt"/>
              </a:rPr>
              <a:t>vidrios</a:t>
            </a:r>
            <a:r>
              <a:rPr lang="en-US" sz="1600" dirty="0">
                <a:latin typeface="+mj-lt"/>
              </a:rPr>
              <a:t> rotos no </a:t>
            </a:r>
            <a:r>
              <a:rPr lang="en-US" sz="1600" dirty="0" err="1">
                <a:latin typeface="+mj-lt"/>
              </a:rPr>
              <a:t>deben</a:t>
            </a:r>
            <a:r>
              <a:rPr lang="en-US" sz="1600" dirty="0">
                <a:latin typeface="+mj-lt"/>
              </a:rPr>
              <a:t> </a:t>
            </a:r>
            <a:r>
              <a:rPr lang="en-US" sz="1600" dirty="0" err="1">
                <a:latin typeface="+mj-lt"/>
              </a:rPr>
              <a:t>recogerse</a:t>
            </a:r>
            <a:r>
              <a:rPr lang="en-US" sz="1600" dirty="0">
                <a:latin typeface="+mj-lt"/>
              </a:rPr>
              <a:t> con las manos </a:t>
            </a:r>
            <a:r>
              <a:rPr lang="en-US" sz="1600" dirty="0" err="1">
                <a:latin typeface="+mj-lt"/>
              </a:rPr>
              <a:t>descubiertas</a:t>
            </a:r>
            <a:r>
              <a:rPr lang="en-US" sz="1600" dirty="0">
                <a:latin typeface="+mj-lt"/>
              </a:rPr>
              <a:t>; y</a:t>
            </a:r>
          </a:p>
          <a:p>
            <a:pPr marL="285750" lvl="0" indent="-285750">
              <a:buSzPts val="1600"/>
              <a:buFont typeface="Arial" panose="020B0604020202020204" pitchFamily="34" charset="0"/>
              <a:buChar char="•"/>
            </a:pPr>
            <a:r>
              <a:rPr lang="en-US" sz="1600" dirty="0">
                <a:latin typeface="+mj-lt"/>
              </a:rPr>
              <a:t>Los </a:t>
            </a:r>
            <a:r>
              <a:rPr lang="en-US" sz="1600" dirty="0" err="1">
                <a:latin typeface="+mj-lt"/>
              </a:rPr>
              <a:t>empleados</a:t>
            </a:r>
            <a:r>
              <a:rPr lang="en-US" sz="1600" dirty="0">
                <a:latin typeface="+mj-lt"/>
              </a:rPr>
              <a:t> </a:t>
            </a:r>
            <a:r>
              <a:rPr lang="en-US" sz="1600" dirty="0" err="1">
                <a:latin typeface="+mj-lt"/>
              </a:rPr>
              <a:t>tienen</a:t>
            </a:r>
            <a:r>
              <a:rPr lang="en-US" sz="1600" dirty="0">
                <a:latin typeface="+mj-lt"/>
              </a:rPr>
              <a:t> </a:t>
            </a:r>
            <a:r>
              <a:rPr lang="en-US" sz="1600" dirty="0" err="1">
                <a:latin typeface="+mj-lt"/>
              </a:rPr>
              <a:t>prohibido</a:t>
            </a:r>
            <a:r>
              <a:rPr lang="en-US" sz="1600" dirty="0">
                <a:latin typeface="+mj-lt"/>
              </a:rPr>
              <a:t> </a:t>
            </a:r>
            <a:r>
              <a:rPr lang="en-US" sz="1600" dirty="0" err="1">
                <a:latin typeface="+mj-lt"/>
              </a:rPr>
              <a:t>insertar</a:t>
            </a:r>
            <a:r>
              <a:rPr lang="en-US" sz="1600" dirty="0">
                <a:latin typeface="+mj-lt"/>
              </a:rPr>
              <a:t> sus manos </a:t>
            </a:r>
            <a:r>
              <a:rPr lang="en-US" sz="1600" dirty="0" err="1">
                <a:latin typeface="+mj-lt"/>
              </a:rPr>
              <a:t>en</a:t>
            </a:r>
            <a:r>
              <a:rPr lang="en-US" sz="1600" dirty="0">
                <a:latin typeface="+mj-lt"/>
              </a:rPr>
              <a:t> </a:t>
            </a:r>
            <a:r>
              <a:rPr lang="en-US" sz="1600" dirty="0" err="1">
                <a:latin typeface="+mj-lt"/>
              </a:rPr>
              <a:t>recipientes</a:t>
            </a:r>
            <a:r>
              <a:rPr lang="en-US" sz="1600" dirty="0">
                <a:latin typeface="+mj-lt"/>
              </a:rPr>
              <a:t> </a:t>
            </a:r>
            <a:r>
              <a:rPr lang="en-US" sz="1600" dirty="0" err="1">
                <a:latin typeface="+mj-lt"/>
              </a:rPr>
              <a:t>reutilizables</a:t>
            </a:r>
            <a:r>
              <a:rPr lang="en-US" sz="1600" dirty="0">
                <a:latin typeface="+mj-lt"/>
              </a:rPr>
              <a:t> que </a:t>
            </a:r>
            <a:r>
              <a:rPr lang="en-US" sz="1600" dirty="0" err="1">
                <a:latin typeface="+mj-lt"/>
              </a:rPr>
              <a:t>estén</a:t>
            </a:r>
            <a:r>
              <a:rPr lang="en-US" sz="1600" dirty="0">
                <a:latin typeface="+mj-lt"/>
              </a:rPr>
              <a:t> </a:t>
            </a:r>
            <a:r>
              <a:rPr lang="en-US" sz="1600" dirty="0" err="1">
                <a:latin typeface="+mj-lt"/>
              </a:rPr>
              <a:t>contaminados</a:t>
            </a:r>
            <a:r>
              <a:rPr lang="en-US" sz="1600" dirty="0">
                <a:latin typeface="+mj-lt"/>
              </a:rPr>
              <a:t> o </a:t>
            </a:r>
            <a:r>
              <a:rPr lang="en-US" sz="1600" dirty="0" err="1">
                <a:latin typeface="+mj-lt"/>
              </a:rPr>
              <a:t>puedan</a:t>
            </a:r>
            <a:r>
              <a:rPr lang="en-US" sz="1600" dirty="0">
                <a:latin typeface="+mj-lt"/>
              </a:rPr>
              <a:t> </a:t>
            </a:r>
            <a:r>
              <a:rPr lang="en-US" sz="1600" dirty="0" err="1">
                <a:latin typeface="+mj-lt"/>
              </a:rPr>
              <a:t>contener</a:t>
            </a:r>
            <a:r>
              <a:rPr lang="en-US" sz="1600" dirty="0">
                <a:latin typeface="+mj-lt"/>
              </a:rPr>
              <a:t>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a:t>
            </a:r>
          </a:p>
          <a:p>
            <a:pPr lvl="0">
              <a:buSzPts val="1600"/>
            </a:pPr>
            <a:endParaRPr lang="en-US" sz="1600" dirty="0">
              <a:latin typeface="+mj-lt"/>
            </a:endParaRPr>
          </a:p>
          <a:p>
            <a:pPr lvl="0">
              <a:buSzPts val="1600"/>
            </a:pPr>
            <a:r>
              <a:rPr lang="en-US" sz="1600" dirty="0" err="1">
                <a:latin typeface="+mj-lt"/>
              </a:rPr>
              <a:t>En</a:t>
            </a:r>
            <a:r>
              <a:rPr lang="en-US" sz="1600" dirty="0">
                <a:latin typeface="+mj-lt"/>
              </a:rPr>
              <a:t> la </a:t>
            </a:r>
            <a:r>
              <a:rPr lang="en-US" sz="1600" dirty="0" err="1">
                <a:latin typeface="+mj-lt"/>
              </a:rPr>
              <a:t>próxima</a:t>
            </a:r>
            <a:r>
              <a:rPr lang="en-US" sz="1600" dirty="0">
                <a:latin typeface="+mj-lt"/>
              </a:rPr>
              <a:t> </a:t>
            </a:r>
            <a:r>
              <a:rPr lang="en-US" sz="1600" dirty="0" err="1">
                <a:latin typeface="+mj-lt"/>
              </a:rPr>
              <a:t>diapositiva</a:t>
            </a:r>
            <a:r>
              <a:rPr lang="en-US" sz="1600" dirty="0">
                <a:latin typeface="+mj-lt"/>
              </a:rPr>
              <a:t>, </a:t>
            </a:r>
            <a:r>
              <a:rPr lang="en-US" sz="1600" dirty="0" err="1">
                <a:latin typeface="+mj-lt"/>
              </a:rPr>
              <a:t>dediquemos</a:t>
            </a:r>
            <a:r>
              <a:rPr lang="en-US" sz="1600" dirty="0">
                <a:latin typeface="+mj-lt"/>
              </a:rPr>
              <a:t> un </a:t>
            </a:r>
            <a:r>
              <a:rPr lang="en-US" sz="1600" dirty="0" err="1">
                <a:latin typeface="+mj-lt"/>
              </a:rPr>
              <a:t>momento</a:t>
            </a:r>
            <a:r>
              <a:rPr lang="en-US" sz="1600" dirty="0">
                <a:latin typeface="+mj-lt"/>
              </a:rPr>
              <a:t> a </a:t>
            </a:r>
            <a:r>
              <a:rPr lang="en-US" sz="1600" dirty="0" err="1">
                <a:latin typeface="+mj-lt"/>
              </a:rPr>
              <a:t>abarcar</a:t>
            </a:r>
            <a:r>
              <a:rPr lang="en-US" sz="1600" dirty="0">
                <a:latin typeface="+mj-lt"/>
              </a:rPr>
              <a:t> los “</a:t>
            </a:r>
            <a:r>
              <a:rPr lang="en-US" sz="1600" dirty="0" err="1">
                <a:latin typeface="+mj-lt"/>
              </a:rPr>
              <a:t>desinfectantes</a:t>
            </a:r>
            <a:r>
              <a:rPr lang="en-US" sz="1600" dirty="0">
                <a:latin typeface="+mj-lt"/>
              </a:rPr>
              <a:t> </a:t>
            </a:r>
            <a:r>
              <a:rPr lang="en-US" sz="1600" dirty="0" err="1">
                <a:latin typeface="+mj-lt"/>
              </a:rPr>
              <a:t>adecuados</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A3180C58-B95A-4185-B968-1D2D9F395746}"/>
              </a:ext>
            </a:extLst>
          </p:cNvPr>
          <p:cNvPicPr>
            <a:picLocks noChangeAspect="1"/>
          </p:cNvPicPr>
          <p:nvPr/>
        </p:nvPicPr>
        <p:blipFill>
          <a:blip r:embed="rId6"/>
          <a:stretch>
            <a:fillRect/>
          </a:stretch>
        </p:blipFill>
        <p:spPr>
          <a:xfrm>
            <a:off x="0" y="0"/>
            <a:ext cx="5568288" cy="5934002"/>
          </a:xfrm>
          <a:prstGeom prst="rect">
            <a:avLst/>
          </a:prstGeom>
        </p:spPr>
      </p:pic>
    </p:spTree>
    <p:extLst>
      <p:ext uri="{BB962C8B-B14F-4D97-AF65-F5344CB8AC3E}">
        <p14:creationId xmlns:p14="http://schemas.microsoft.com/office/powerpoint/2010/main" val="3197861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70288" y="332509"/>
            <a:ext cx="6320112" cy="5078273"/>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DESINFECTANTES ADECUADOS</a:t>
            </a:r>
            <a:endParaRPr lang="en-US" sz="2000" dirty="0">
              <a:latin typeface="+mj-lt"/>
            </a:endParaRPr>
          </a:p>
          <a:p>
            <a:pPr lvl="0">
              <a:buSzPts val="1600"/>
            </a:pPr>
            <a:endParaRPr lang="en-US" sz="1600" dirty="0">
              <a:latin typeface="+mj-lt"/>
            </a:endParaRPr>
          </a:p>
          <a:p>
            <a:pPr lvl="0">
              <a:buSzPts val="1600"/>
            </a:pPr>
            <a:r>
              <a:rPr lang="en-US" sz="1600" dirty="0" err="1">
                <a:latin typeface="+mj-lt"/>
              </a:rPr>
              <a:t>Puede</a:t>
            </a:r>
            <a:r>
              <a:rPr lang="en-US" sz="1600" dirty="0">
                <a:latin typeface="+mj-lt"/>
              </a:rPr>
              <a:t> </a:t>
            </a:r>
            <a:r>
              <a:rPr lang="en-US" sz="1600" dirty="0" err="1">
                <a:latin typeface="+mj-lt"/>
              </a:rPr>
              <a:t>consultar</a:t>
            </a:r>
            <a:r>
              <a:rPr lang="en-US" sz="1600" dirty="0">
                <a:latin typeface="+mj-lt"/>
              </a:rPr>
              <a:t> una </a:t>
            </a:r>
            <a:r>
              <a:rPr lang="en-US" sz="1600" dirty="0" err="1">
                <a:latin typeface="+mj-lt"/>
              </a:rPr>
              <a:t>lista</a:t>
            </a:r>
            <a:r>
              <a:rPr lang="en-US" sz="1600" dirty="0">
                <a:latin typeface="+mj-lt"/>
              </a:rPr>
              <a:t> de los </a:t>
            </a:r>
            <a:r>
              <a:rPr lang="en-US" sz="1600" dirty="0" err="1">
                <a:latin typeface="+mj-lt"/>
              </a:rPr>
              <a:t>desinfectantes</a:t>
            </a:r>
            <a:r>
              <a:rPr lang="en-US" sz="1600" dirty="0">
                <a:latin typeface="+mj-lt"/>
              </a:rPr>
              <a:t> </a:t>
            </a:r>
            <a:r>
              <a:rPr lang="en-US" sz="1600" dirty="0" err="1">
                <a:latin typeface="+mj-lt"/>
              </a:rPr>
              <a:t>aprobados</a:t>
            </a:r>
            <a:r>
              <a:rPr lang="en-US" sz="1600" dirty="0">
                <a:latin typeface="+mj-lt"/>
              </a:rPr>
              <a:t> por la </a:t>
            </a:r>
            <a:r>
              <a:rPr lang="en-US" sz="1600" dirty="0">
                <a:latin typeface="+mj-lt"/>
                <a:hlinkClick r:id="rId3"/>
              </a:rPr>
              <a:t>Agencia de Protección Ambiental </a:t>
            </a:r>
            <a:r>
              <a:rPr lang="en-US" sz="1600" baseline="30000" dirty="0">
                <a:latin typeface="+mj-lt"/>
              </a:rPr>
              <a:t>(17)</a:t>
            </a:r>
            <a:r>
              <a:rPr lang="en-US" sz="1600" dirty="0">
                <a:latin typeface="+mj-lt"/>
              </a:rPr>
              <a:t> (Environmental Protection Agency, EPA) </a:t>
            </a:r>
            <a:r>
              <a:rPr lang="en-US" sz="1600" dirty="0" err="1">
                <a:latin typeface="+mj-lt"/>
              </a:rPr>
              <a:t>en</a:t>
            </a:r>
            <a:r>
              <a:rPr lang="en-US" sz="1600" dirty="0">
                <a:latin typeface="+mj-lt"/>
              </a:rPr>
              <a:t> el sitio web de la </a:t>
            </a:r>
            <a:r>
              <a:rPr lang="en-US" sz="1600" dirty="0" err="1">
                <a:latin typeface="+mj-lt"/>
              </a:rPr>
              <a:t>agencia</a:t>
            </a:r>
            <a:r>
              <a:rPr lang="en-US" sz="1600" dirty="0">
                <a:latin typeface="+mj-lt"/>
              </a:rPr>
              <a:t>.</a:t>
            </a:r>
          </a:p>
          <a:p>
            <a:pPr lvl="0">
              <a:buSzPts val="1600"/>
            </a:pPr>
            <a:endParaRPr lang="en-US" sz="1600" dirty="0">
              <a:latin typeface="+mj-lt"/>
            </a:endParaRPr>
          </a:p>
          <a:p>
            <a:pPr lvl="0">
              <a:buSzPts val="1600"/>
            </a:pPr>
            <a:r>
              <a:rPr lang="en-US" sz="1600" dirty="0">
                <a:latin typeface="+mj-lt"/>
              </a:rPr>
              <a:t>Un </a:t>
            </a:r>
            <a:r>
              <a:rPr lang="en-US" sz="1600" dirty="0" err="1">
                <a:latin typeface="+mj-lt"/>
              </a:rPr>
              <a:t>ejemplo</a:t>
            </a:r>
            <a:r>
              <a:rPr lang="en-US" sz="1600" dirty="0">
                <a:latin typeface="+mj-lt"/>
              </a:rPr>
              <a:t> de un </a:t>
            </a:r>
            <a:r>
              <a:rPr lang="en-US" sz="1600" dirty="0" err="1">
                <a:latin typeface="+mj-lt"/>
              </a:rPr>
              <a:t>desinfectante</a:t>
            </a:r>
            <a:r>
              <a:rPr lang="en-US" sz="1600" dirty="0">
                <a:latin typeface="+mj-lt"/>
              </a:rPr>
              <a:t> </a:t>
            </a:r>
            <a:r>
              <a:rPr lang="en-US" sz="1600" dirty="0" err="1">
                <a:latin typeface="+mj-lt"/>
              </a:rPr>
              <a:t>adecuado</a:t>
            </a:r>
            <a:r>
              <a:rPr lang="en-US" sz="1600" dirty="0">
                <a:latin typeface="+mj-lt"/>
              </a:rPr>
              <a:t> es una </a:t>
            </a:r>
            <a:r>
              <a:rPr lang="en-US" sz="1600" dirty="0" err="1">
                <a:latin typeface="+mj-lt"/>
              </a:rPr>
              <a:t>solución</a:t>
            </a:r>
            <a:r>
              <a:rPr lang="en-US" sz="1600" dirty="0">
                <a:latin typeface="+mj-lt"/>
              </a:rPr>
              <a:t> de </a:t>
            </a:r>
            <a:r>
              <a:rPr lang="en-US" sz="1600" dirty="0" err="1">
                <a:latin typeface="+mj-lt"/>
              </a:rPr>
              <a:t>lejía</a:t>
            </a:r>
            <a:r>
              <a:rPr lang="en-US" sz="1600" dirty="0">
                <a:latin typeface="+mj-lt"/>
              </a:rPr>
              <a:t> </a:t>
            </a:r>
            <a:r>
              <a:rPr lang="en-US" sz="1600" dirty="0" err="1">
                <a:latin typeface="+mj-lt"/>
              </a:rPr>
              <a:t>diluida</a:t>
            </a:r>
            <a:r>
              <a:rPr lang="en-US" sz="1600" dirty="0">
                <a:latin typeface="+mj-lt"/>
              </a:rPr>
              <a:t>. Debe </a:t>
            </a:r>
            <a:r>
              <a:rPr lang="en-US" sz="1600" dirty="0" err="1">
                <a:latin typeface="+mj-lt"/>
              </a:rPr>
              <a:t>respetar</a:t>
            </a:r>
            <a:r>
              <a:rPr lang="en-US" sz="1600" dirty="0">
                <a:latin typeface="+mj-lt"/>
              </a:rPr>
              <a:t> las </a:t>
            </a:r>
            <a:r>
              <a:rPr lang="en-US" sz="1600" dirty="0" err="1">
                <a:latin typeface="+mj-lt"/>
              </a:rPr>
              <a:t>instrucciones</a:t>
            </a:r>
            <a:r>
              <a:rPr lang="en-US" sz="1600" dirty="0">
                <a:latin typeface="+mj-lt"/>
              </a:rPr>
              <a:t> de la </a:t>
            </a:r>
            <a:r>
              <a:rPr lang="en-US" sz="1600" dirty="0" err="1">
                <a:latin typeface="+mj-lt"/>
              </a:rPr>
              <a:t>etiqueta</a:t>
            </a:r>
            <a:r>
              <a:rPr lang="en-US" sz="1600" dirty="0">
                <a:latin typeface="+mj-lt"/>
              </a:rPr>
              <a:t> con </a:t>
            </a:r>
            <a:r>
              <a:rPr lang="en-US" sz="1600" dirty="0" err="1">
                <a:latin typeface="+mj-lt"/>
              </a:rPr>
              <a:t>respecto</a:t>
            </a:r>
            <a:r>
              <a:rPr lang="en-US" sz="1600" dirty="0">
                <a:latin typeface="+mj-lt"/>
              </a:rPr>
              <a:t> a la </a:t>
            </a:r>
            <a:r>
              <a:rPr lang="en-US" sz="1600" dirty="0" err="1">
                <a:latin typeface="+mj-lt"/>
              </a:rPr>
              <a:t>cantidad</a:t>
            </a:r>
            <a:r>
              <a:rPr lang="en-US" sz="1600" dirty="0">
                <a:latin typeface="+mj-lt"/>
              </a:rPr>
              <a:t> de </a:t>
            </a:r>
            <a:r>
              <a:rPr lang="en-US" sz="1600" dirty="0" err="1">
                <a:latin typeface="+mj-lt"/>
              </a:rPr>
              <a:t>desinfectante</a:t>
            </a:r>
            <a:r>
              <a:rPr lang="en-US" sz="1600" dirty="0">
                <a:latin typeface="+mj-lt"/>
              </a:rPr>
              <a:t> y al </a:t>
            </a:r>
            <a:r>
              <a:rPr lang="en-US" sz="1600" dirty="0" err="1">
                <a:latin typeface="+mj-lt"/>
              </a:rPr>
              <a:t>período</a:t>
            </a:r>
            <a:r>
              <a:rPr lang="en-US" sz="1600" dirty="0">
                <a:latin typeface="+mj-lt"/>
              </a:rPr>
              <a:t> </a:t>
            </a:r>
            <a:r>
              <a:rPr lang="en-US" sz="1600" dirty="0" err="1">
                <a:latin typeface="+mj-lt"/>
              </a:rPr>
              <a:t>durante</a:t>
            </a:r>
            <a:r>
              <a:rPr lang="en-US" sz="1600" dirty="0">
                <a:latin typeface="+mj-lt"/>
              </a:rPr>
              <a:t> el </a:t>
            </a:r>
            <a:r>
              <a:rPr lang="en-US" sz="1600" dirty="0" err="1">
                <a:latin typeface="+mj-lt"/>
              </a:rPr>
              <a:t>cual</a:t>
            </a:r>
            <a:r>
              <a:rPr lang="en-US" sz="1600" dirty="0">
                <a:latin typeface="+mj-lt"/>
              </a:rPr>
              <a:t> que debe </a:t>
            </a:r>
            <a:r>
              <a:rPr lang="en-US" sz="1600" dirty="0" err="1">
                <a:latin typeface="+mj-lt"/>
              </a:rPr>
              <a:t>permanecer</a:t>
            </a:r>
            <a:r>
              <a:rPr lang="en-US" sz="1600" dirty="0">
                <a:latin typeface="+mj-lt"/>
              </a:rPr>
              <a:t> </a:t>
            </a:r>
            <a:r>
              <a:rPr lang="en-US" sz="1600" dirty="0" err="1">
                <a:latin typeface="+mj-lt"/>
              </a:rPr>
              <a:t>húmedo</a:t>
            </a:r>
            <a:r>
              <a:rPr lang="en-US" sz="1600" dirty="0">
                <a:latin typeface="+mj-lt"/>
              </a:rPr>
              <a:t> </a:t>
            </a:r>
            <a:r>
              <a:rPr lang="en-US" sz="1600" dirty="0" err="1">
                <a:latin typeface="+mj-lt"/>
              </a:rPr>
              <a:t>en</a:t>
            </a:r>
            <a:r>
              <a:rPr lang="en-US" sz="1600" dirty="0">
                <a:latin typeface="+mj-lt"/>
              </a:rPr>
              <a:t> la </a:t>
            </a:r>
            <a:r>
              <a:rPr lang="en-US" sz="1600" dirty="0" err="1">
                <a:latin typeface="+mj-lt"/>
              </a:rPr>
              <a:t>superficie</a:t>
            </a:r>
            <a:r>
              <a:rPr lang="en-US" sz="1600" dirty="0">
                <a:latin typeface="+mj-lt"/>
              </a:rPr>
              <a:t>. Como la </a:t>
            </a:r>
            <a:r>
              <a:rPr lang="en-US" sz="1600" dirty="0" err="1">
                <a:latin typeface="+mj-lt"/>
              </a:rPr>
              <a:t>efectividad</a:t>
            </a:r>
            <a:r>
              <a:rPr lang="en-US" sz="1600" dirty="0">
                <a:latin typeface="+mj-lt"/>
              </a:rPr>
              <a:t> de un </a:t>
            </a:r>
            <a:r>
              <a:rPr lang="en-US" sz="1600" dirty="0" err="1">
                <a:latin typeface="+mj-lt"/>
              </a:rPr>
              <a:t>desinfectante</a:t>
            </a:r>
            <a:r>
              <a:rPr lang="en-US" sz="1600" dirty="0">
                <a:latin typeface="+mj-lt"/>
              </a:rPr>
              <a:t> se </a:t>
            </a:r>
            <a:r>
              <a:rPr lang="en-US" sz="1600" dirty="0" err="1">
                <a:latin typeface="+mj-lt"/>
              </a:rPr>
              <a:t>determina</a:t>
            </a:r>
            <a:r>
              <a:rPr lang="en-US" sz="1600" dirty="0">
                <a:latin typeface="+mj-lt"/>
              </a:rPr>
              <a:t> </a:t>
            </a:r>
            <a:r>
              <a:rPr lang="en-US" sz="1600" dirty="0" err="1">
                <a:latin typeface="+mj-lt"/>
              </a:rPr>
              <a:t>mediante</a:t>
            </a:r>
            <a:r>
              <a:rPr lang="en-US" sz="1600" dirty="0">
                <a:latin typeface="+mj-lt"/>
              </a:rPr>
              <a:t> el </a:t>
            </a:r>
            <a:r>
              <a:rPr lang="en-US" sz="1600" dirty="0" err="1">
                <a:latin typeface="+mj-lt"/>
              </a:rPr>
              <a:t>respeto</a:t>
            </a:r>
            <a:r>
              <a:rPr lang="en-US" sz="1600" dirty="0">
                <a:latin typeface="+mj-lt"/>
              </a:rPr>
              <a:t> </a:t>
            </a:r>
            <a:r>
              <a:rPr lang="en-US" sz="1600" dirty="0" err="1">
                <a:latin typeface="+mj-lt"/>
              </a:rPr>
              <a:t>estricto</a:t>
            </a:r>
            <a:r>
              <a:rPr lang="en-US" sz="1600" dirty="0">
                <a:latin typeface="+mj-lt"/>
              </a:rPr>
              <a:t> de </a:t>
            </a:r>
            <a:r>
              <a:rPr lang="en-US" sz="1600" dirty="0" err="1">
                <a:latin typeface="+mj-lt"/>
              </a:rPr>
              <a:t>estas</a:t>
            </a:r>
            <a:r>
              <a:rPr lang="en-US" sz="1600" dirty="0">
                <a:latin typeface="+mj-lt"/>
              </a:rPr>
              <a:t> </a:t>
            </a:r>
            <a:r>
              <a:rPr lang="en-US" sz="1600" dirty="0" err="1">
                <a:latin typeface="+mj-lt"/>
              </a:rPr>
              <a:t>instrucciones</a:t>
            </a:r>
            <a:r>
              <a:rPr lang="en-US" sz="1600" dirty="0">
                <a:latin typeface="+mj-lt"/>
              </a:rPr>
              <a:t>, los </a:t>
            </a:r>
            <a:r>
              <a:rPr lang="en-US" sz="1600" dirty="0" err="1">
                <a:latin typeface="+mj-lt"/>
              </a:rPr>
              <a:t>oficiales</a:t>
            </a:r>
            <a:r>
              <a:rPr lang="en-US" sz="1600" dirty="0">
                <a:latin typeface="+mj-lt"/>
              </a:rPr>
              <a:t> de </a:t>
            </a:r>
            <a:r>
              <a:rPr lang="en-US" sz="1600" dirty="0" err="1">
                <a:latin typeface="+mj-lt"/>
              </a:rPr>
              <a:t>cumplimiento</a:t>
            </a:r>
            <a:r>
              <a:rPr lang="en-US" sz="1600" dirty="0">
                <a:latin typeface="+mj-lt"/>
              </a:rPr>
              <a:t> de </a:t>
            </a:r>
            <a:r>
              <a:rPr lang="en-US" sz="1600" dirty="0" err="1">
                <a:latin typeface="+mj-lt"/>
              </a:rPr>
              <a:t>oregon</a:t>
            </a:r>
            <a:r>
              <a:rPr lang="en-US" sz="1600" dirty="0">
                <a:latin typeface="+mj-lt"/>
              </a:rPr>
              <a:t> OSHA </a:t>
            </a:r>
            <a:r>
              <a:rPr lang="en-US" sz="1600" dirty="0" err="1">
                <a:latin typeface="+mj-lt"/>
              </a:rPr>
              <a:t>entrevistarán</a:t>
            </a:r>
            <a:r>
              <a:rPr lang="en-US" sz="1600" dirty="0">
                <a:latin typeface="+mj-lt"/>
              </a:rPr>
              <a:t> a los </a:t>
            </a:r>
            <a:r>
              <a:rPr lang="en-US" sz="1600" dirty="0" err="1">
                <a:latin typeface="+mj-lt"/>
              </a:rPr>
              <a:t>empleados</a:t>
            </a:r>
            <a:r>
              <a:rPr lang="en-US" sz="1600" dirty="0">
                <a:latin typeface="+mj-lt"/>
              </a:rPr>
              <a:t> para </a:t>
            </a:r>
            <a:r>
              <a:rPr lang="en-US" sz="1600" dirty="0" err="1">
                <a:latin typeface="+mj-lt"/>
              </a:rPr>
              <a:t>garantizar</a:t>
            </a:r>
            <a:r>
              <a:rPr lang="en-US" sz="1600" dirty="0">
                <a:latin typeface="+mj-lt"/>
              </a:rPr>
              <a:t> que </a:t>
            </a:r>
            <a:r>
              <a:rPr lang="en-US" sz="1600" dirty="0" err="1">
                <a:latin typeface="+mj-lt"/>
              </a:rPr>
              <a:t>estas</a:t>
            </a:r>
            <a:r>
              <a:rPr lang="en-US" sz="1600" dirty="0">
                <a:latin typeface="+mj-lt"/>
              </a:rPr>
              <a:t> </a:t>
            </a:r>
            <a:r>
              <a:rPr lang="en-US" sz="1600" dirty="0" err="1">
                <a:latin typeface="+mj-lt"/>
              </a:rPr>
              <a:t>prácticas</a:t>
            </a:r>
            <a:r>
              <a:rPr lang="en-US" sz="1600" dirty="0">
                <a:latin typeface="+mj-lt"/>
              </a:rPr>
              <a:t> </a:t>
            </a:r>
            <a:r>
              <a:rPr lang="en-US" sz="1600" dirty="0" err="1">
                <a:latin typeface="+mj-lt"/>
              </a:rPr>
              <a:t>estén</a:t>
            </a:r>
            <a:r>
              <a:rPr lang="en-US" sz="1600" dirty="0">
                <a:latin typeface="+mj-lt"/>
              </a:rPr>
              <a:t> </a:t>
            </a:r>
            <a:r>
              <a:rPr lang="en-US" sz="1600" dirty="0" err="1">
                <a:latin typeface="+mj-lt"/>
              </a:rPr>
              <a:t>en</a:t>
            </a:r>
            <a:r>
              <a:rPr lang="en-US" sz="1600" dirty="0">
                <a:latin typeface="+mj-lt"/>
              </a:rPr>
              <a:t> </a:t>
            </a:r>
            <a:r>
              <a:rPr lang="en-US" sz="1600" dirty="0" err="1">
                <a:latin typeface="+mj-lt"/>
              </a:rPr>
              <a:t>efecto</a:t>
            </a:r>
            <a:r>
              <a:rPr lang="en-US" sz="1600" dirty="0">
                <a:latin typeface="+mj-lt"/>
              </a:rPr>
              <a:t>.</a:t>
            </a:r>
          </a:p>
          <a:p>
            <a:pPr lvl="0">
              <a:buSzPts val="1600"/>
            </a:pPr>
            <a:endParaRPr lang="en-US" sz="1600" dirty="0">
              <a:latin typeface="+mj-lt"/>
            </a:endParaRPr>
          </a:p>
          <a:p>
            <a:pPr lvl="0">
              <a:buSzPts val="1600"/>
            </a:pPr>
            <a:r>
              <a:rPr lang="en-US" sz="1600" dirty="0" err="1">
                <a:latin typeface="+mj-lt"/>
              </a:rPr>
              <a:t>Tenga</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 que las </a:t>
            </a:r>
            <a:r>
              <a:rPr lang="en-US" sz="1600" dirty="0" err="1">
                <a:latin typeface="+mj-lt"/>
              </a:rPr>
              <a:t>soluciones</a:t>
            </a:r>
            <a:r>
              <a:rPr lang="en-US" sz="1600" dirty="0">
                <a:latin typeface="+mj-lt"/>
              </a:rPr>
              <a:t> </a:t>
            </a:r>
            <a:r>
              <a:rPr lang="en-US" sz="1600" dirty="0" err="1">
                <a:latin typeface="+mj-lt"/>
              </a:rPr>
              <a:t>nuevas</a:t>
            </a:r>
            <a:r>
              <a:rPr lang="en-US" sz="1600" dirty="0">
                <a:latin typeface="+mj-lt"/>
              </a:rPr>
              <a:t> de </a:t>
            </a:r>
            <a:r>
              <a:rPr lang="en-US" sz="1600" dirty="0" err="1">
                <a:latin typeface="+mj-lt"/>
              </a:rPr>
              <a:t>lejía</a:t>
            </a:r>
            <a:r>
              <a:rPr lang="en-US" sz="1600" dirty="0">
                <a:latin typeface="+mj-lt"/>
              </a:rPr>
              <a:t> </a:t>
            </a:r>
            <a:r>
              <a:rPr lang="en-US" sz="1600" dirty="0" err="1">
                <a:latin typeface="+mj-lt"/>
              </a:rPr>
              <a:t>casera</a:t>
            </a:r>
            <a:r>
              <a:rPr lang="en-US" sz="1600" dirty="0">
                <a:latin typeface="+mj-lt"/>
              </a:rPr>
              <a:t> </a:t>
            </a:r>
            <a:r>
              <a:rPr lang="en-US" sz="1600" dirty="0" err="1">
                <a:latin typeface="+mj-lt"/>
              </a:rPr>
              <a:t>diluida</a:t>
            </a:r>
            <a:r>
              <a:rPr lang="en-US" sz="1600" dirty="0">
                <a:latin typeface="+mj-lt"/>
              </a:rPr>
              <a:t> que se </a:t>
            </a:r>
            <a:r>
              <a:rPr lang="en-US" sz="1600" dirty="0" err="1">
                <a:latin typeface="+mj-lt"/>
              </a:rPr>
              <a:t>preparan</a:t>
            </a:r>
            <a:r>
              <a:rPr lang="en-US" sz="1600" dirty="0">
                <a:latin typeface="+mj-lt"/>
              </a:rPr>
              <a:t> a </a:t>
            </a:r>
            <a:r>
              <a:rPr lang="en-US" sz="1600" dirty="0" err="1">
                <a:latin typeface="+mj-lt"/>
              </a:rPr>
              <a:t>diario</a:t>
            </a:r>
            <a:r>
              <a:rPr lang="en-US" sz="1600" dirty="0">
                <a:latin typeface="+mj-lt"/>
              </a:rPr>
              <a:t> </a:t>
            </a:r>
            <a:r>
              <a:rPr lang="en-US" sz="1600" dirty="0" err="1">
                <a:latin typeface="+mj-lt"/>
              </a:rPr>
              <a:t>también</a:t>
            </a:r>
            <a:r>
              <a:rPr lang="en-US" sz="1600" dirty="0">
                <a:latin typeface="+mj-lt"/>
              </a:rPr>
              <a:t> se </a:t>
            </a:r>
            <a:r>
              <a:rPr lang="en-US" sz="1600" dirty="0" err="1">
                <a:latin typeface="+mj-lt"/>
              </a:rPr>
              <a:t>consideran</a:t>
            </a:r>
            <a:r>
              <a:rPr lang="en-US" sz="1600" dirty="0">
                <a:latin typeface="+mj-lt"/>
              </a:rPr>
              <a:t> un </a:t>
            </a:r>
            <a:r>
              <a:rPr lang="en-US" sz="1600" dirty="0" err="1">
                <a:latin typeface="+mj-lt"/>
              </a:rPr>
              <a:t>desinfectante</a:t>
            </a:r>
            <a:r>
              <a:rPr lang="en-US" sz="1600" dirty="0">
                <a:latin typeface="+mj-lt"/>
              </a:rPr>
              <a:t> </a:t>
            </a:r>
            <a:r>
              <a:rPr lang="en-US" sz="1600" dirty="0" err="1">
                <a:latin typeface="+mj-lt"/>
              </a:rPr>
              <a:t>adecuado</a:t>
            </a:r>
            <a:r>
              <a:rPr lang="en-US" sz="1600" dirty="0">
                <a:latin typeface="+mj-lt"/>
              </a:rPr>
              <a:t>. Las </a:t>
            </a:r>
            <a:r>
              <a:rPr lang="en-US" sz="1600" dirty="0" err="1">
                <a:latin typeface="+mj-lt"/>
              </a:rPr>
              <a:t>soluciones</a:t>
            </a:r>
            <a:r>
              <a:rPr lang="en-US" sz="1600" dirty="0">
                <a:latin typeface="+mj-lt"/>
              </a:rPr>
              <a:t> de </a:t>
            </a:r>
            <a:r>
              <a:rPr lang="en-US" sz="1600" dirty="0" err="1">
                <a:latin typeface="+mj-lt"/>
              </a:rPr>
              <a:t>lejía</a:t>
            </a:r>
            <a:r>
              <a:rPr lang="en-US" sz="1600" dirty="0">
                <a:latin typeface="+mj-lt"/>
              </a:rPr>
              <a:t> no </a:t>
            </a:r>
            <a:r>
              <a:rPr lang="en-US" sz="1600" dirty="0" err="1">
                <a:latin typeface="+mj-lt"/>
              </a:rPr>
              <a:t>deben</a:t>
            </a:r>
            <a:r>
              <a:rPr lang="en-US" sz="1600" dirty="0">
                <a:latin typeface="+mj-lt"/>
              </a:rPr>
              <a:t> </a:t>
            </a:r>
            <a:r>
              <a:rPr lang="en-US" sz="1600" dirty="0" err="1">
                <a:latin typeface="+mj-lt"/>
              </a:rPr>
              <a:t>almacenarse</a:t>
            </a:r>
            <a:r>
              <a:rPr lang="en-US" sz="1600" dirty="0">
                <a:latin typeface="+mj-lt"/>
              </a:rPr>
              <a:t> </a:t>
            </a:r>
            <a:r>
              <a:rPr lang="en-US" sz="1600" dirty="0" err="1">
                <a:latin typeface="+mj-lt"/>
              </a:rPr>
              <a:t>en</a:t>
            </a:r>
            <a:r>
              <a:rPr lang="en-US" sz="1600" dirty="0">
                <a:latin typeface="+mj-lt"/>
              </a:rPr>
              <a:t> </a:t>
            </a:r>
            <a:r>
              <a:rPr lang="en-US" sz="1600" dirty="0" err="1">
                <a:latin typeface="+mj-lt"/>
              </a:rPr>
              <a:t>recipientes</a:t>
            </a:r>
            <a:r>
              <a:rPr lang="en-US" sz="1600" dirty="0">
                <a:latin typeface="+mj-lt"/>
              </a:rPr>
              <a:t> de </a:t>
            </a:r>
            <a:r>
              <a:rPr lang="en-US" sz="1600" dirty="0" err="1">
                <a:latin typeface="+mj-lt"/>
              </a:rPr>
              <a:t>vidrio</a:t>
            </a:r>
            <a:r>
              <a:rPr lang="en-US" sz="1600" dirty="0">
                <a:latin typeface="+mj-lt"/>
              </a:rPr>
              <a:t>, </a:t>
            </a:r>
            <a:r>
              <a:rPr lang="en-US" sz="1600" dirty="0" err="1">
                <a:latin typeface="+mj-lt"/>
              </a:rPr>
              <a:t>sino</a:t>
            </a:r>
            <a:r>
              <a:rPr lang="en-US" sz="1600" dirty="0">
                <a:latin typeface="+mj-lt"/>
              </a:rPr>
              <a:t> </a:t>
            </a:r>
            <a:r>
              <a:rPr lang="en-US" sz="1600" dirty="0" err="1">
                <a:latin typeface="+mj-lt"/>
              </a:rPr>
              <a:t>en</a:t>
            </a:r>
            <a:r>
              <a:rPr lang="en-US" sz="1600" dirty="0">
                <a:latin typeface="+mj-lt"/>
              </a:rPr>
              <a:t> </a:t>
            </a:r>
            <a:r>
              <a:rPr lang="en-US" sz="1600" dirty="0" err="1">
                <a:latin typeface="+mj-lt"/>
              </a:rPr>
              <a:t>materiales</a:t>
            </a:r>
            <a:r>
              <a:rPr lang="en-US" sz="1600" dirty="0">
                <a:latin typeface="+mj-lt"/>
              </a:rPr>
              <a:t> </a:t>
            </a:r>
            <a:r>
              <a:rPr lang="en-US" sz="1600" dirty="0" err="1">
                <a:latin typeface="+mj-lt"/>
              </a:rPr>
              <a:t>como</a:t>
            </a:r>
            <a:r>
              <a:rPr lang="en-US" sz="1600" dirty="0">
                <a:latin typeface="+mj-lt"/>
              </a:rPr>
              <a:t> el </a:t>
            </a:r>
            <a:r>
              <a:rPr lang="en-US" sz="1600" dirty="0" err="1">
                <a:latin typeface="+mj-lt"/>
              </a:rPr>
              <a:t>plástico</a:t>
            </a:r>
            <a:r>
              <a:rPr lang="en-US" sz="1600" dirty="0">
                <a:latin typeface="+mj-lt"/>
              </a:rPr>
              <a:t>, </a:t>
            </a:r>
            <a:r>
              <a:rPr lang="en-US" sz="1600" dirty="0" err="1">
                <a:latin typeface="+mj-lt"/>
              </a:rPr>
              <a:t>iguales</a:t>
            </a:r>
            <a:r>
              <a:rPr lang="en-US" sz="1600" dirty="0">
                <a:latin typeface="+mj-lt"/>
              </a:rPr>
              <a:t> a </a:t>
            </a:r>
            <a:r>
              <a:rPr lang="en-US" sz="1600" dirty="0" err="1">
                <a:latin typeface="+mj-lt"/>
              </a:rPr>
              <a:t>su</a:t>
            </a:r>
            <a:r>
              <a:rPr lang="en-US" sz="1600" dirty="0">
                <a:latin typeface="+mj-lt"/>
              </a:rPr>
              <a:t> </a:t>
            </a:r>
            <a:r>
              <a:rPr lang="en-US" sz="1600" dirty="0" err="1">
                <a:latin typeface="+mj-lt"/>
              </a:rPr>
              <a:t>envase</a:t>
            </a:r>
            <a:r>
              <a:rPr lang="en-US" sz="1600" dirty="0">
                <a:latin typeface="+mj-lt"/>
              </a:rPr>
              <a:t> original.</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755D02C6-9CA0-4D0B-B58A-1388878621FD}"/>
              </a:ext>
            </a:extLst>
          </p:cNvPr>
          <p:cNvPicPr>
            <a:picLocks noChangeAspect="1"/>
          </p:cNvPicPr>
          <p:nvPr/>
        </p:nvPicPr>
        <p:blipFill>
          <a:blip r:embed="rId5"/>
          <a:stretch>
            <a:fillRect/>
          </a:stretch>
        </p:blipFill>
        <p:spPr>
          <a:xfrm>
            <a:off x="0" y="0"/>
            <a:ext cx="5568288" cy="5907004"/>
          </a:xfrm>
          <a:prstGeom prst="rect">
            <a:avLst/>
          </a:prstGeom>
        </p:spPr>
      </p:pic>
    </p:spTree>
    <p:extLst>
      <p:ext uri="{BB962C8B-B14F-4D97-AF65-F5344CB8AC3E}">
        <p14:creationId xmlns:p14="http://schemas.microsoft.com/office/powerpoint/2010/main" val="440500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842000" y="332509"/>
            <a:ext cx="6151507" cy="458583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DESECHOS REGULADOS</a:t>
            </a:r>
            <a:endParaRPr lang="en-US" sz="1800" dirty="0">
              <a:latin typeface="+mj-lt"/>
            </a:endParaRPr>
          </a:p>
          <a:p>
            <a:pPr lvl="0">
              <a:buSzPts val="1600"/>
            </a:pPr>
            <a:endParaRPr lang="en-US" sz="1600" dirty="0">
              <a:latin typeface="+mj-lt"/>
            </a:endParaRPr>
          </a:p>
          <a:p>
            <a:pPr lvl="0">
              <a:buSzPts val="1600"/>
            </a:pPr>
            <a:r>
              <a:rPr lang="en-US" sz="1600" dirty="0">
                <a:latin typeface="+mj-lt"/>
              </a:rPr>
              <a:t>El </a:t>
            </a:r>
            <a:r>
              <a:rPr lang="en-US" sz="1600" dirty="0" err="1">
                <a:latin typeface="+mj-lt"/>
              </a:rPr>
              <a:t>término</a:t>
            </a:r>
            <a:r>
              <a:rPr lang="en-US" sz="1600" dirty="0">
                <a:latin typeface="+mj-lt"/>
              </a:rPr>
              <a:t> “</a:t>
            </a:r>
            <a:r>
              <a:rPr lang="en-US" sz="1600" dirty="0">
                <a:latin typeface="+mj-lt"/>
                <a:hlinkClick r:id="rId3"/>
              </a:rPr>
              <a:t>Desechos regulados</a:t>
            </a:r>
            <a:r>
              <a:rPr lang="en-US" sz="1600" dirty="0">
                <a:latin typeface="+mj-lt"/>
              </a:rPr>
              <a:t>”</a:t>
            </a:r>
            <a:r>
              <a:rPr lang="en-US" sz="1600" baseline="30000" dirty="0">
                <a:latin typeface="+mj-lt"/>
              </a:rPr>
              <a:t>(18)</a:t>
            </a:r>
            <a:r>
              <a:rPr lang="en-US" sz="1600" dirty="0">
                <a:latin typeface="+mj-lt"/>
              </a:rPr>
              <a:t> </a:t>
            </a:r>
            <a:r>
              <a:rPr lang="en-US" sz="1600" dirty="0" err="1">
                <a:latin typeface="+mj-lt"/>
              </a:rPr>
              <a:t>hace</a:t>
            </a:r>
            <a:r>
              <a:rPr lang="en-US" sz="1600" dirty="0">
                <a:latin typeface="+mj-lt"/>
              </a:rPr>
              <a:t> </a:t>
            </a:r>
            <a:r>
              <a:rPr lang="en-US" sz="1600" dirty="0" err="1">
                <a:latin typeface="+mj-lt"/>
              </a:rPr>
              <a:t>referencia</a:t>
            </a:r>
            <a:r>
              <a:rPr lang="en-US" sz="1600" dirty="0">
                <a:latin typeface="+mj-lt"/>
              </a:rPr>
              <a:t> a las </a:t>
            </a:r>
            <a:r>
              <a:rPr lang="en-US" sz="1600" dirty="0" err="1">
                <a:latin typeface="+mj-lt"/>
              </a:rPr>
              <a:t>siguientes</a:t>
            </a:r>
            <a:r>
              <a:rPr lang="en-US" sz="1600" dirty="0">
                <a:latin typeface="+mj-lt"/>
              </a:rPr>
              <a:t> </a:t>
            </a:r>
            <a:r>
              <a:rPr lang="en-US" sz="1600" dirty="0" err="1">
                <a:latin typeface="+mj-lt"/>
              </a:rPr>
              <a:t>categorías</a:t>
            </a:r>
            <a:r>
              <a:rPr lang="en-US" sz="1600" dirty="0">
                <a:latin typeface="+mj-lt"/>
              </a:rPr>
              <a:t> de </a:t>
            </a:r>
            <a:r>
              <a:rPr lang="en-US" sz="1600" dirty="0" err="1">
                <a:latin typeface="+mj-lt"/>
              </a:rPr>
              <a:t>desechos</a:t>
            </a:r>
            <a:r>
              <a:rPr lang="en-US" sz="1600" dirty="0">
                <a:latin typeface="+mj-lt"/>
              </a:rPr>
              <a:t> que </a:t>
            </a:r>
            <a:r>
              <a:rPr lang="en-US" sz="1600" dirty="0" err="1">
                <a:latin typeface="+mj-lt"/>
              </a:rPr>
              <a:t>requieren</a:t>
            </a:r>
            <a:r>
              <a:rPr lang="en-US" sz="1600" dirty="0">
                <a:latin typeface="+mj-lt"/>
              </a:rPr>
              <a:t> una </a:t>
            </a:r>
            <a:r>
              <a:rPr lang="en-US" sz="1600" dirty="0" err="1">
                <a:latin typeface="+mj-lt"/>
              </a:rPr>
              <a:t>manipulación</a:t>
            </a:r>
            <a:r>
              <a:rPr lang="en-US" sz="1600" dirty="0">
                <a:latin typeface="+mj-lt"/>
              </a:rPr>
              <a:t> especial:</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Sangre u OPIM </a:t>
            </a:r>
            <a:r>
              <a:rPr lang="en-US" sz="1600" dirty="0" err="1">
                <a:latin typeface="+mj-lt"/>
              </a:rPr>
              <a:t>líquidos</a:t>
            </a:r>
            <a:r>
              <a:rPr lang="en-US" sz="1600" dirty="0">
                <a:latin typeface="+mj-lt"/>
              </a:rPr>
              <a:t> o </a:t>
            </a:r>
            <a:r>
              <a:rPr lang="en-US" sz="1600" dirty="0" err="1">
                <a:latin typeface="+mj-lt"/>
              </a:rPr>
              <a:t>semilíquidos</a:t>
            </a:r>
            <a:r>
              <a:rPr lang="en-US" sz="1600" dirty="0">
                <a:latin typeface="+mj-lt"/>
              </a:rPr>
              <a:t>,</a:t>
            </a:r>
          </a:p>
          <a:p>
            <a:pPr marL="285750" lvl="0" indent="-285750">
              <a:buSzPts val="1600"/>
              <a:buFont typeface="Arial" panose="020B0604020202020204" pitchFamily="34" charset="0"/>
              <a:buChar char="•"/>
            </a:pPr>
            <a:r>
              <a:rPr lang="en-US" sz="1600" dirty="0" err="1">
                <a:latin typeface="+mj-lt"/>
              </a:rPr>
              <a:t>Elementos</a:t>
            </a:r>
            <a:r>
              <a:rPr lang="en-US" sz="1600" dirty="0">
                <a:latin typeface="+mj-lt"/>
              </a:rPr>
              <a:t> </a:t>
            </a:r>
            <a:r>
              <a:rPr lang="en-US" sz="1600" dirty="0" err="1">
                <a:latin typeface="+mj-lt"/>
              </a:rPr>
              <a:t>contaminados</a:t>
            </a:r>
            <a:r>
              <a:rPr lang="en-US" sz="1600" dirty="0">
                <a:latin typeface="+mj-lt"/>
              </a:rPr>
              <a:t> con </a:t>
            </a:r>
            <a:r>
              <a:rPr lang="en-US" sz="1600" dirty="0" err="1">
                <a:latin typeface="+mj-lt"/>
              </a:rPr>
              <a:t>sangre</a:t>
            </a:r>
            <a:r>
              <a:rPr lang="en-US" sz="1600" dirty="0">
                <a:latin typeface="+mj-lt"/>
              </a:rPr>
              <a:t> u OPIM que </a:t>
            </a:r>
            <a:r>
              <a:rPr lang="en-US" sz="1600" dirty="0" err="1">
                <a:latin typeface="+mj-lt"/>
              </a:rPr>
              <a:t>pudieran</a:t>
            </a:r>
            <a:r>
              <a:rPr lang="en-US" sz="1600" dirty="0">
                <a:latin typeface="+mj-lt"/>
              </a:rPr>
              <a:t> </a:t>
            </a:r>
            <a:r>
              <a:rPr lang="en-US" sz="1600" dirty="0" err="1">
                <a:latin typeface="+mj-lt"/>
              </a:rPr>
              <a:t>liberarse</a:t>
            </a:r>
            <a:r>
              <a:rPr lang="en-US" sz="1600" dirty="0">
                <a:latin typeface="+mj-lt"/>
              </a:rPr>
              <a:t> </a:t>
            </a:r>
            <a:r>
              <a:rPr lang="en-US" sz="1600" dirty="0" err="1">
                <a:latin typeface="+mj-lt"/>
              </a:rPr>
              <a:t>en</a:t>
            </a:r>
            <a:r>
              <a:rPr lang="en-US" sz="1600" dirty="0">
                <a:latin typeface="+mj-lt"/>
              </a:rPr>
              <a:t> </a:t>
            </a:r>
            <a:r>
              <a:rPr lang="en-US" sz="1600" dirty="0" err="1">
                <a:latin typeface="+mj-lt"/>
              </a:rPr>
              <a:t>caso</a:t>
            </a:r>
            <a:r>
              <a:rPr lang="en-US" sz="1600" dirty="0">
                <a:latin typeface="+mj-lt"/>
              </a:rPr>
              <a:t> de que </a:t>
            </a:r>
            <a:r>
              <a:rPr lang="en-US" sz="1600" dirty="0" err="1">
                <a:latin typeface="+mj-lt"/>
              </a:rPr>
              <a:t>fueran</a:t>
            </a:r>
            <a:r>
              <a:rPr lang="en-US" sz="1600" dirty="0">
                <a:latin typeface="+mj-lt"/>
              </a:rPr>
              <a:t> </a:t>
            </a:r>
            <a:r>
              <a:rPr lang="en-US" sz="1600" dirty="0" err="1">
                <a:latin typeface="+mj-lt"/>
              </a:rPr>
              <a:t>comprimidos</a:t>
            </a:r>
            <a:r>
              <a:rPr lang="en-US" sz="1600" dirty="0">
                <a:latin typeface="+mj-lt"/>
              </a:rPr>
              <a:t>,</a:t>
            </a:r>
          </a:p>
          <a:p>
            <a:pPr marL="285750" lvl="0" indent="-285750">
              <a:buSzPts val="1600"/>
              <a:buFont typeface="Arial" panose="020B0604020202020204" pitchFamily="34" charset="0"/>
              <a:buChar char="•"/>
            </a:pPr>
            <a:r>
              <a:rPr lang="en-US" sz="1600" dirty="0" err="1">
                <a:latin typeface="+mj-lt"/>
              </a:rPr>
              <a:t>Elementos</a:t>
            </a:r>
            <a:r>
              <a:rPr lang="en-US" sz="1600" dirty="0">
                <a:latin typeface="+mj-lt"/>
              </a:rPr>
              <a:t> </a:t>
            </a:r>
            <a:r>
              <a:rPr lang="en-US" sz="1600" dirty="0" err="1">
                <a:latin typeface="+mj-lt"/>
              </a:rPr>
              <a:t>aglutinados</a:t>
            </a:r>
            <a:r>
              <a:rPr lang="en-US" sz="1600" dirty="0">
                <a:latin typeface="+mj-lt"/>
              </a:rPr>
              <a:t> con </a:t>
            </a:r>
            <a:r>
              <a:rPr lang="en-US" sz="1600" dirty="0" err="1">
                <a:latin typeface="+mj-lt"/>
              </a:rPr>
              <a:t>sangre</a:t>
            </a:r>
            <a:r>
              <a:rPr lang="en-US" sz="1600" dirty="0">
                <a:latin typeface="+mj-lt"/>
              </a:rPr>
              <a:t> u OPIM </a:t>
            </a:r>
            <a:r>
              <a:rPr lang="en-US" sz="1600" dirty="0" err="1">
                <a:latin typeface="+mj-lt"/>
              </a:rPr>
              <a:t>secos</a:t>
            </a:r>
            <a:r>
              <a:rPr lang="en-US" sz="1600" dirty="0">
                <a:latin typeface="+mj-lt"/>
              </a:rPr>
              <a:t> que </a:t>
            </a:r>
            <a:r>
              <a:rPr lang="en-US" sz="1600" dirty="0" err="1">
                <a:latin typeface="+mj-lt"/>
              </a:rPr>
              <a:t>pudieran</a:t>
            </a:r>
            <a:r>
              <a:rPr lang="en-US" sz="1600" dirty="0">
                <a:latin typeface="+mj-lt"/>
              </a:rPr>
              <a:t> </a:t>
            </a:r>
            <a:r>
              <a:rPr lang="en-US" sz="1600" dirty="0" err="1">
                <a:latin typeface="+mj-lt"/>
              </a:rPr>
              <a:t>liberarse</a:t>
            </a:r>
            <a:r>
              <a:rPr lang="en-US" sz="1600" dirty="0">
                <a:latin typeface="+mj-lt"/>
              </a:rPr>
              <a:t> </a:t>
            </a:r>
            <a:r>
              <a:rPr lang="en-US" sz="1600" dirty="0" err="1">
                <a:latin typeface="+mj-lt"/>
              </a:rPr>
              <a:t>durante</a:t>
            </a:r>
            <a:r>
              <a:rPr lang="en-US" sz="1600" dirty="0">
                <a:latin typeface="+mj-lt"/>
              </a:rPr>
              <a:t> la </a:t>
            </a:r>
            <a:r>
              <a:rPr lang="en-US" sz="1600" dirty="0" err="1">
                <a:latin typeface="+mj-lt"/>
              </a:rPr>
              <a:t>manipulación</a:t>
            </a:r>
            <a:r>
              <a:rPr lang="en-US" sz="1600" dirty="0">
                <a:latin typeface="+mj-lt"/>
              </a:rPr>
              <a:t>,</a:t>
            </a:r>
          </a:p>
          <a:p>
            <a:pPr marL="285750" lvl="0" indent="-285750">
              <a:buSzPts val="1600"/>
              <a:buFont typeface="Arial" panose="020B0604020202020204" pitchFamily="34" charset="0"/>
              <a:buChar char="•"/>
            </a:pP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contaminados</a:t>
            </a:r>
            <a:r>
              <a:rPr lang="en-US" sz="1600" dirty="0">
                <a:latin typeface="+mj-lt"/>
              </a:rPr>
              <a:t>, y</a:t>
            </a:r>
          </a:p>
          <a:p>
            <a:pPr marL="285750" lvl="0" indent="-285750">
              <a:buSzPts val="1600"/>
              <a:buFont typeface="Arial" panose="020B0604020202020204" pitchFamily="34" charset="0"/>
              <a:buChar char="•"/>
            </a:pPr>
            <a:r>
              <a:rPr lang="en-US" sz="1600" dirty="0" err="1">
                <a:latin typeface="+mj-lt"/>
              </a:rPr>
              <a:t>Desechos</a:t>
            </a:r>
            <a:r>
              <a:rPr lang="en-US" sz="1600" dirty="0">
                <a:latin typeface="+mj-lt"/>
              </a:rPr>
              <a:t> </a:t>
            </a:r>
            <a:r>
              <a:rPr lang="en-US" sz="1600" dirty="0" err="1">
                <a:latin typeface="+mj-lt"/>
              </a:rPr>
              <a:t>patológicos</a:t>
            </a:r>
            <a:r>
              <a:rPr lang="en-US" sz="1600" dirty="0">
                <a:latin typeface="+mj-lt"/>
              </a:rPr>
              <a:t> o </a:t>
            </a:r>
            <a:r>
              <a:rPr lang="en-US" sz="1600" dirty="0" err="1">
                <a:latin typeface="+mj-lt"/>
              </a:rPr>
              <a:t>microbiológicos</a:t>
            </a:r>
            <a:r>
              <a:rPr lang="en-US" sz="1600" dirty="0">
                <a:latin typeface="+mj-lt"/>
              </a:rPr>
              <a:t> que </a:t>
            </a:r>
            <a:r>
              <a:rPr lang="en-US" sz="1600" dirty="0" err="1">
                <a:latin typeface="+mj-lt"/>
              </a:rPr>
              <a:t>contengan</a:t>
            </a:r>
            <a:r>
              <a:rPr lang="en-US" sz="1600" dirty="0">
                <a:latin typeface="+mj-lt"/>
              </a:rPr>
              <a:t> </a:t>
            </a:r>
            <a:r>
              <a:rPr lang="en-US" sz="1600" dirty="0" err="1">
                <a:latin typeface="+mj-lt"/>
              </a:rPr>
              <a:t>sangre</a:t>
            </a:r>
            <a:r>
              <a:rPr lang="en-US" sz="1600" dirty="0">
                <a:latin typeface="+mj-lt"/>
              </a:rPr>
              <a:t> u OPIM.</a:t>
            </a:r>
          </a:p>
          <a:p>
            <a:pPr lvl="0">
              <a:buSzPts val="1600"/>
            </a:pPr>
            <a:endParaRPr lang="en-US" sz="1600" dirty="0">
              <a:latin typeface="+mj-lt"/>
            </a:endParaRPr>
          </a:p>
          <a:p>
            <a:pPr lvl="0">
              <a:buSzPts val="1600"/>
            </a:pPr>
            <a:r>
              <a:rPr lang="en-US" sz="1600" dirty="0" err="1">
                <a:latin typeface="+mj-lt"/>
              </a:rPr>
              <a:t>En</a:t>
            </a:r>
            <a:r>
              <a:rPr lang="en-US" sz="1600" dirty="0">
                <a:latin typeface="+mj-lt"/>
              </a:rPr>
              <a:t> la </a:t>
            </a:r>
            <a:r>
              <a:rPr lang="en-US" sz="1600" dirty="0" err="1">
                <a:latin typeface="+mj-lt"/>
              </a:rPr>
              <a:t>próxima</a:t>
            </a:r>
            <a:r>
              <a:rPr lang="en-US" sz="1600" dirty="0">
                <a:latin typeface="+mj-lt"/>
              </a:rPr>
              <a:t> </a:t>
            </a:r>
            <a:r>
              <a:rPr lang="en-US" sz="1600" dirty="0" err="1">
                <a:latin typeface="+mj-lt"/>
              </a:rPr>
              <a:t>diapositiva</a:t>
            </a:r>
            <a:r>
              <a:rPr lang="en-US" sz="1600" dirty="0">
                <a:latin typeface="+mj-lt"/>
              </a:rPr>
              <a:t>, </a:t>
            </a:r>
            <a:r>
              <a:rPr lang="en-US" sz="1600" dirty="0" err="1">
                <a:latin typeface="+mj-lt"/>
              </a:rPr>
              <a:t>revisaremos</a:t>
            </a:r>
            <a:r>
              <a:rPr lang="en-US" sz="1600" dirty="0">
                <a:latin typeface="+mj-lt"/>
              </a:rPr>
              <a:t> los </a:t>
            </a:r>
            <a:r>
              <a:rPr lang="en-US" sz="1600" dirty="0" err="1">
                <a:latin typeface="+mj-lt"/>
              </a:rPr>
              <a:t>requisitos</a:t>
            </a:r>
            <a:r>
              <a:rPr lang="en-US" sz="1600" dirty="0">
                <a:latin typeface="+mj-lt"/>
              </a:rPr>
              <a:t> para la </a:t>
            </a:r>
            <a:r>
              <a:rPr lang="en-US" sz="1600" dirty="0" err="1">
                <a:latin typeface="+mj-lt"/>
              </a:rPr>
              <a:t>manipulación</a:t>
            </a:r>
            <a:r>
              <a:rPr lang="en-US" sz="1600" dirty="0">
                <a:latin typeface="+mj-lt"/>
              </a:rPr>
              <a:t> de 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33740318-D338-41D5-B0CC-8DB2FE510C68}"/>
              </a:ext>
            </a:extLst>
          </p:cNvPr>
          <p:cNvPicPr>
            <a:picLocks noChangeAspect="1"/>
          </p:cNvPicPr>
          <p:nvPr/>
        </p:nvPicPr>
        <p:blipFill>
          <a:blip r:embed="rId5"/>
          <a:stretch>
            <a:fillRect/>
          </a:stretch>
        </p:blipFill>
        <p:spPr>
          <a:xfrm>
            <a:off x="0" y="0"/>
            <a:ext cx="5719156" cy="5918245"/>
          </a:xfrm>
          <a:prstGeom prst="rect">
            <a:avLst/>
          </a:prstGeom>
        </p:spPr>
      </p:pic>
    </p:spTree>
    <p:extLst>
      <p:ext uri="{BB962C8B-B14F-4D97-AF65-F5344CB8AC3E}">
        <p14:creationId xmlns:p14="http://schemas.microsoft.com/office/powerpoint/2010/main" val="919213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892800" y="332509"/>
            <a:ext cx="6100707" cy="4585830"/>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MANIPULACIÓN DE LA ROPA PARA LAVAR</a:t>
            </a:r>
            <a:endParaRPr sz="2000" b="0" i="0" u="none" strike="noStrike" cap="none" dirty="0">
              <a:solidFill>
                <a:schemeClr val="dk1"/>
              </a:solidFill>
              <a:latin typeface="+mj-lt"/>
              <a:ea typeface="Calibri"/>
              <a:cs typeface="Calibri"/>
              <a:sym typeface="Calibri"/>
            </a:endParaRPr>
          </a:p>
          <a:p>
            <a:pPr lvl="0">
              <a:buSzPts val="1600"/>
            </a:pPr>
            <a:endParaRPr lang="en-US" sz="1600" dirty="0">
              <a:latin typeface="+mj-lt"/>
            </a:endParaRPr>
          </a:p>
          <a:p>
            <a:pPr lvl="0">
              <a:buSzPts val="1600"/>
            </a:pPr>
            <a:r>
              <a:rPr lang="en-US" sz="1600" dirty="0">
                <a:latin typeface="+mj-lt"/>
              </a:rPr>
              <a:t>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debe </a:t>
            </a:r>
            <a:r>
              <a:rPr lang="en-US" sz="1600" dirty="0" err="1">
                <a:latin typeface="+mj-lt"/>
              </a:rPr>
              <a:t>manipularse</a:t>
            </a:r>
            <a:r>
              <a:rPr lang="en-US" sz="1600" dirty="0">
                <a:latin typeface="+mj-lt"/>
              </a:rPr>
              <a:t> lo </a:t>
            </a:r>
            <a:r>
              <a:rPr lang="en-US" sz="1600" dirty="0" err="1">
                <a:latin typeface="+mj-lt"/>
              </a:rPr>
              <a:t>menos</a:t>
            </a:r>
            <a:r>
              <a:rPr lang="en-US" sz="1600" dirty="0">
                <a:latin typeface="+mj-lt"/>
              </a:rPr>
              <a:t> </a:t>
            </a:r>
            <a:r>
              <a:rPr lang="en-US" sz="1600" dirty="0" err="1">
                <a:latin typeface="+mj-lt"/>
              </a:rPr>
              <a:t>posible</a:t>
            </a:r>
            <a:r>
              <a:rPr lang="en-US" sz="1600" dirty="0">
                <a:latin typeface="+mj-lt"/>
              </a:rPr>
              <a:t>, y </a:t>
            </a:r>
            <a:r>
              <a:rPr lang="en-US" sz="1600" dirty="0" err="1">
                <a:latin typeface="+mj-lt"/>
              </a:rPr>
              <a:t>todos</a:t>
            </a:r>
            <a:r>
              <a:rPr lang="en-US" sz="1600" dirty="0">
                <a:latin typeface="+mj-lt"/>
              </a:rPr>
              <a:t> los </a:t>
            </a:r>
            <a:r>
              <a:rPr lang="en-US" sz="1600" dirty="0" err="1">
                <a:latin typeface="+mj-lt"/>
              </a:rPr>
              <a:t>empleados</a:t>
            </a:r>
            <a:r>
              <a:rPr lang="en-US" sz="1600" dirty="0">
                <a:latin typeface="+mj-lt"/>
              </a:rPr>
              <a:t> que </a:t>
            </a:r>
            <a:r>
              <a:rPr lang="en-US" sz="1600" dirty="0" err="1">
                <a:latin typeface="+mj-lt"/>
              </a:rPr>
              <a:t>entren</a:t>
            </a:r>
            <a:r>
              <a:rPr lang="en-US" sz="1600" dirty="0">
                <a:latin typeface="+mj-lt"/>
              </a:rPr>
              <a:t> </a:t>
            </a:r>
            <a:r>
              <a:rPr lang="en-US" sz="1600" dirty="0" err="1">
                <a:latin typeface="+mj-lt"/>
              </a:rPr>
              <a:t>en</a:t>
            </a:r>
            <a:r>
              <a:rPr lang="en-US" sz="1600" dirty="0">
                <a:latin typeface="+mj-lt"/>
              </a:rPr>
              <a:t> </a:t>
            </a:r>
            <a:r>
              <a:rPr lang="en-US" sz="1600" dirty="0" err="1">
                <a:latin typeface="+mj-lt"/>
              </a:rPr>
              <a:t>contacto</a:t>
            </a:r>
            <a:r>
              <a:rPr lang="en-US" sz="1600" dirty="0">
                <a:latin typeface="+mj-lt"/>
              </a:rPr>
              <a:t> con </a:t>
            </a:r>
            <a:r>
              <a:rPr lang="en-US" sz="1600" dirty="0" err="1">
                <a:latin typeface="+mj-lt"/>
              </a:rPr>
              <a:t>ella</a:t>
            </a:r>
            <a:r>
              <a:rPr lang="en-US" sz="1600" dirty="0">
                <a:latin typeface="+mj-lt"/>
              </a:rPr>
              <a:t> </a:t>
            </a:r>
            <a:r>
              <a:rPr lang="en-US" sz="1600" dirty="0" err="1">
                <a:latin typeface="+mj-lt"/>
              </a:rPr>
              <a:t>deberán</a:t>
            </a:r>
            <a:r>
              <a:rPr lang="en-US" sz="1600" dirty="0">
                <a:latin typeface="+mj-lt"/>
              </a:rPr>
              <a:t> usar </a:t>
            </a:r>
            <a:r>
              <a:rPr lang="en-US" sz="1600" dirty="0" err="1">
                <a:latin typeface="+mj-lt"/>
              </a:rPr>
              <a:t>guantes</a:t>
            </a:r>
            <a:r>
              <a:rPr lang="en-US" sz="1600" dirty="0">
                <a:latin typeface="+mj-lt"/>
              </a:rPr>
              <a:t> de </a:t>
            </a:r>
            <a:r>
              <a:rPr lang="en-US" sz="1600" dirty="0" err="1">
                <a:latin typeface="+mj-lt"/>
              </a:rPr>
              <a:t>protección</a:t>
            </a:r>
            <a:r>
              <a:rPr lang="en-US" sz="1600" dirty="0">
                <a:latin typeface="+mj-lt"/>
              </a:rPr>
              <a:t> y </a:t>
            </a:r>
            <a:r>
              <a:rPr lang="en-US" sz="1600" dirty="0" err="1">
                <a:latin typeface="+mj-lt"/>
              </a:rPr>
              <a:t>cualquier</a:t>
            </a:r>
            <a:r>
              <a:rPr lang="en-US" sz="1600" dirty="0">
                <a:latin typeface="+mj-lt"/>
              </a:rPr>
              <a:t> </a:t>
            </a:r>
            <a:r>
              <a:rPr lang="en-US" sz="1600" dirty="0" err="1">
                <a:latin typeface="+mj-lt"/>
              </a:rPr>
              <a:t>otro</a:t>
            </a:r>
            <a:r>
              <a:rPr lang="en-US" sz="1600" dirty="0">
                <a:latin typeface="+mj-lt"/>
              </a:rPr>
              <a:t> PPE </a:t>
            </a:r>
            <a:r>
              <a:rPr lang="en-US" sz="1600" dirty="0" err="1">
                <a:latin typeface="+mj-lt"/>
              </a:rPr>
              <a:t>adecuado</a:t>
            </a:r>
            <a:r>
              <a:rPr lang="en-US" sz="1600" dirty="0">
                <a:latin typeface="+mj-lt"/>
              </a:rPr>
              <a:t>. </a:t>
            </a:r>
          </a:p>
          <a:p>
            <a:pPr lvl="0">
              <a:buSzPts val="1600"/>
            </a:pPr>
            <a:endParaRPr lang="en-US" sz="1600" dirty="0">
              <a:latin typeface="+mj-lt"/>
            </a:endParaRPr>
          </a:p>
          <a:p>
            <a:pPr lvl="0">
              <a:buSzPts val="1600"/>
            </a:pPr>
            <a:r>
              <a:rPr lang="en-US" sz="1600" dirty="0" err="1">
                <a:latin typeface="+mj-lt"/>
              </a:rPr>
              <a:t>Cuando</a:t>
            </a:r>
            <a:r>
              <a:rPr lang="en-US" sz="1600" dirty="0">
                <a:latin typeface="+mj-lt"/>
              </a:rPr>
              <a:t> </a:t>
            </a:r>
            <a:r>
              <a:rPr lang="en-US" sz="1600" dirty="0" err="1">
                <a:latin typeface="+mj-lt"/>
              </a:rPr>
              <a:t>deban</a:t>
            </a:r>
            <a:r>
              <a:rPr lang="en-US" sz="1600" dirty="0">
                <a:latin typeface="+mj-lt"/>
              </a:rPr>
              <a:t> </a:t>
            </a:r>
            <a:r>
              <a:rPr lang="en-US" sz="1600" dirty="0" err="1">
                <a:latin typeface="+mj-lt"/>
              </a:rPr>
              <a:t>transportar</a:t>
            </a:r>
            <a:r>
              <a:rPr lang="en-US" sz="1600" dirty="0">
                <a:latin typeface="+mj-lt"/>
              </a:rPr>
              <a:t>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a:t>
            </a:r>
            <a:r>
              <a:rPr lang="en-US" sz="1600" dirty="0" err="1">
                <a:latin typeface="+mj-lt"/>
              </a:rPr>
              <a:t>contaminada</a:t>
            </a:r>
            <a:r>
              <a:rPr lang="en-US" sz="1600" dirty="0">
                <a:latin typeface="+mj-lt"/>
              </a:rPr>
              <a:t>, los </a:t>
            </a:r>
            <a:r>
              <a:rPr lang="en-US" sz="1600" dirty="0" err="1">
                <a:latin typeface="+mj-lt"/>
              </a:rPr>
              <a:t>empleados</a:t>
            </a:r>
            <a:r>
              <a:rPr lang="en-US" sz="1600" dirty="0">
                <a:latin typeface="+mj-lt"/>
              </a:rPr>
              <a:t> </a:t>
            </a:r>
            <a:r>
              <a:rPr lang="en-US" sz="1600" dirty="0" err="1">
                <a:latin typeface="+mj-lt"/>
              </a:rPr>
              <a:t>tendrán</a:t>
            </a:r>
            <a:r>
              <a:rPr lang="en-US" sz="1600" dirty="0">
                <a:latin typeface="+mj-lt"/>
              </a:rPr>
              <a:t> la </a:t>
            </a:r>
            <a:r>
              <a:rPr lang="en-US" sz="1600" dirty="0" err="1">
                <a:latin typeface="+mj-lt"/>
              </a:rPr>
              <a:t>opción</a:t>
            </a:r>
            <a:r>
              <a:rPr lang="en-US" sz="1600" dirty="0">
                <a:latin typeface="+mj-lt"/>
              </a:rPr>
              <a:t> de </a:t>
            </a:r>
            <a:r>
              <a:rPr lang="en-US" sz="1600" dirty="0" err="1">
                <a:latin typeface="+mj-lt"/>
              </a:rPr>
              <a:t>hacer</a:t>
            </a:r>
            <a:r>
              <a:rPr lang="en-US" sz="1600" dirty="0">
                <a:latin typeface="+mj-lt"/>
              </a:rPr>
              <a:t> lo </a:t>
            </a:r>
            <a:r>
              <a:rPr lang="en-US" sz="1600" dirty="0" err="1">
                <a:latin typeface="+mj-lt"/>
              </a:rPr>
              <a:t>siguiente</a:t>
            </a:r>
            <a:r>
              <a:rPr lang="en-US" sz="1600" dirty="0">
                <a:latin typeface="+mj-lt"/>
              </a:rPr>
              <a:t>:</a:t>
            </a:r>
          </a:p>
          <a:p>
            <a:pPr lvl="0">
              <a:buSzPts val="1600"/>
            </a:pPr>
            <a:endParaRPr lang="en-US" sz="1600" dirty="0">
              <a:latin typeface="+mj-lt"/>
            </a:endParaRPr>
          </a:p>
          <a:p>
            <a:pPr marL="342900" indent="-342900">
              <a:buSzPts val="1600"/>
              <a:buFont typeface="+mj-lt"/>
              <a:buAutoNum type="alphaUcPeriod"/>
            </a:pPr>
            <a:r>
              <a:rPr lang="en-US" sz="1600" dirty="0" err="1">
                <a:latin typeface="+mj-lt"/>
              </a:rPr>
              <a:t>Etiquetarla</a:t>
            </a:r>
            <a:r>
              <a:rPr lang="en-US" sz="1600" dirty="0">
                <a:latin typeface="+mj-lt"/>
              </a:rPr>
              <a:t> o </a:t>
            </a:r>
            <a:r>
              <a:rPr lang="en-US" sz="1600" dirty="0" err="1">
                <a:latin typeface="+mj-lt"/>
              </a:rPr>
              <a:t>codificarla</a:t>
            </a:r>
            <a:r>
              <a:rPr lang="en-US" sz="1600" dirty="0">
                <a:latin typeface="+mj-lt"/>
              </a:rPr>
              <a:t> por color </a:t>
            </a:r>
            <a:r>
              <a:rPr lang="en-US" sz="1600" dirty="0" err="1">
                <a:latin typeface="+mj-lt"/>
              </a:rPr>
              <a:t>conforme</a:t>
            </a:r>
            <a:r>
              <a:rPr lang="en-US" sz="1600" dirty="0">
                <a:latin typeface="+mj-lt"/>
              </a:rPr>
              <a:t> a los </a:t>
            </a:r>
            <a:r>
              <a:rPr lang="en-US" sz="1600" dirty="0" err="1">
                <a:latin typeface="+mj-lt"/>
              </a:rPr>
              <a:t>requisitos</a:t>
            </a:r>
            <a:r>
              <a:rPr lang="en-US" sz="1600" dirty="0">
                <a:latin typeface="+mj-lt"/>
              </a:rPr>
              <a:t> de </a:t>
            </a:r>
            <a:r>
              <a:rPr lang="en-US" sz="1600" dirty="0" err="1">
                <a:latin typeface="+mj-lt"/>
              </a:rPr>
              <a:t>etiquetado</a:t>
            </a:r>
            <a:r>
              <a:rPr lang="en-US" sz="1600" dirty="0">
                <a:latin typeface="+mj-lt"/>
              </a:rPr>
              <a:t> de los </a:t>
            </a:r>
            <a:r>
              <a:rPr lang="en-US" sz="1600" dirty="0">
                <a:latin typeface="+mj-lt"/>
                <a:hlinkClick r:id="rId3"/>
              </a:rPr>
              <a:t>patógenos transportados por la sangre</a:t>
            </a:r>
            <a:r>
              <a:rPr lang="en-US" sz="1600" dirty="0">
                <a:latin typeface="+mj-lt"/>
              </a:rPr>
              <a:t>,</a:t>
            </a:r>
            <a:r>
              <a:rPr lang="en-US" sz="1600" baseline="30000" dirty="0"/>
              <a:t>(19)</a:t>
            </a:r>
            <a:r>
              <a:rPr lang="en-US" sz="1600" dirty="0">
                <a:latin typeface="+mj-lt"/>
              </a:rPr>
              <a:t> o</a:t>
            </a:r>
          </a:p>
          <a:p>
            <a:pPr marL="342900" lvl="0" indent="-342900">
              <a:buSzPts val="1600"/>
              <a:buFont typeface="+mj-lt"/>
              <a:buAutoNum type="alphaUcPeriod"/>
            </a:pPr>
            <a:r>
              <a:rPr lang="en-US" sz="1600" dirty="0" err="1">
                <a:latin typeface="+mj-lt"/>
              </a:rPr>
              <a:t>Utilizar</a:t>
            </a:r>
            <a:r>
              <a:rPr lang="en-US" sz="1600" dirty="0">
                <a:latin typeface="+mj-lt"/>
              </a:rPr>
              <a:t> las </a:t>
            </a:r>
            <a:r>
              <a:rPr lang="en-US" sz="1600" dirty="0" err="1">
                <a:latin typeface="+mj-lt"/>
              </a:rPr>
              <a:t>precauciones</a:t>
            </a:r>
            <a:r>
              <a:rPr lang="en-US" sz="1600" dirty="0">
                <a:latin typeface="+mj-lt"/>
              </a:rPr>
              <a:t> </a:t>
            </a:r>
            <a:r>
              <a:rPr lang="en-US" sz="1600" dirty="0" err="1">
                <a:latin typeface="+mj-lt"/>
              </a:rPr>
              <a:t>universales</a:t>
            </a:r>
            <a:r>
              <a:rPr lang="en-US" sz="1600" dirty="0">
                <a:latin typeface="+mj-lt"/>
              </a:rPr>
              <a:t> </a:t>
            </a:r>
            <a:r>
              <a:rPr lang="en-US" sz="1600" dirty="0" err="1">
                <a:latin typeface="+mj-lt"/>
              </a:rPr>
              <a:t>en</a:t>
            </a:r>
            <a:r>
              <a:rPr lang="en-US" sz="1600" dirty="0">
                <a:latin typeface="+mj-lt"/>
              </a:rPr>
              <a:t> la </a:t>
            </a:r>
            <a:r>
              <a:rPr lang="en-US" sz="1600" dirty="0" err="1">
                <a:latin typeface="+mj-lt"/>
              </a:rPr>
              <a:t>manipulación</a:t>
            </a:r>
            <a:r>
              <a:rPr lang="en-US" sz="1600" dirty="0">
                <a:latin typeface="+mj-lt"/>
              </a:rPr>
              <a:t> de </a:t>
            </a:r>
            <a:r>
              <a:rPr lang="en-US" sz="1600" dirty="0" err="1">
                <a:latin typeface="+mj-lt"/>
              </a:rPr>
              <a:t>toda</a:t>
            </a:r>
            <a:r>
              <a:rPr lang="en-US" sz="1600" dirty="0">
                <a:latin typeface="+mj-lt"/>
              </a:rPr>
              <a:t> 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a:t>
            </a:r>
            <a:r>
              <a:rPr lang="en-US" sz="1600" dirty="0" err="1">
                <a:latin typeface="+mj-lt"/>
              </a:rPr>
              <a:t>usada</a:t>
            </a:r>
            <a:r>
              <a:rPr lang="en-US" sz="1600" dirty="0">
                <a:latin typeface="+mj-lt"/>
              </a:rPr>
              <a:t>.</a:t>
            </a:r>
          </a:p>
          <a:p>
            <a:pPr lvl="0">
              <a:buSzPts val="1600"/>
            </a:pPr>
            <a:endParaRPr lang="en-US" sz="1600" dirty="0">
              <a:latin typeface="+mj-lt"/>
            </a:endParaRPr>
          </a:p>
          <a:p>
            <a:pPr lvl="0">
              <a:buSzPts val="1600"/>
            </a:pPr>
            <a:r>
              <a:rPr lang="en-US" sz="1600" dirty="0">
                <a:latin typeface="+mj-lt"/>
              </a:rPr>
              <a:t>Si 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a:t>
            </a:r>
            <a:r>
              <a:rPr lang="en-US" sz="1600" dirty="0" err="1">
                <a:latin typeface="+mj-lt"/>
              </a:rPr>
              <a:t>contaminada</a:t>
            </a:r>
            <a:r>
              <a:rPr lang="en-US" sz="1600" dirty="0">
                <a:latin typeface="+mj-lt"/>
              </a:rPr>
              <a:t> </a:t>
            </a:r>
            <a:r>
              <a:rPr lang="en-US" sz="1600" dirty="0" err="1">
                <a:latin typeface="+mj-lt"/>
              </a:rPr>
              <a:t>está</a:t>
            </a:r>
            <a:r>
              <a:rPr lang="en-US" sz="1600" dirty="0">
                <a:latin typeface="+mj-lt"/>
              </a:rPr>
              <a:t> </a:t>
            </a:r>
            <a:r>
              <a:rPr lang="en-US" sz="1600" dirty="0" err="1">
                <a:latin typeface="+mj-lt"/>
              </a:rPr>
              <a:t>húmeda</a:t>
            </a:r>
            <a:r>
              <a:rPr lang="en-US" sz="1600" dirty="0">
                <a:latin typeface="+mj-lt"/>
              </a:rPr>
              <a:t>, el material que se </a:t>
            </a:r>
            <a:r>
              <a:rPr lang="en-US" sz="1600" dirty="0" err="1">
                <a:latin typeface="+mj-lt"/>
              </a:rPr>
              <a:t>utilice</a:t>
            </a:r>
            <a:r>
              <a:rPr lang="en-US" sz="1600" dirty="0">
                <a:latin typeface="+mj-lt"/>
              </a:rPr>
              <a:t> para las </a:t>
            </a:r>
            <a:r>
              <a:rPr lang="en-US" sz="1600" dirty="0" err="1">
                <a:latin typeface="+mj-lt"/>
              </a:rPr>
              <a:t>bolsas</a:t>
            </a:r>
            <a:r>
              <a:rPr lang="en-US" sz="1600" dirty="0">
                <a:latin typeface="+mj-lt"/>
              </a:rPr>
              <a:t> o los </a:t>
            </a:r>
            <a:r>
              <a:rPr lang="en-US" sz="1600" dirty="0" err="1">
                <a:latin typeface="+mj-lt"/>
              </a:rPr>
              <a:t>recipientes</a:t>
            </a:r>
            <a:r>
              <a:rPr lang="en-US" sz="1600" dirty="0">
                <a:latin typeface="+mj-lt"/>
              </a:rPr>
              <a:t> que se </a:t>
            </a:r>
            <a:r>
              <a:rPr lang="en-US" sz="1600" dirty="0" err="1">
                <a:latin typeface="+mj-lt"/>
              </a:rPr>
              <a:t>utilicen</a:t>
            </a:r>
            <a:r>
              <a:rPr lang="en-US" sz="1600" dirty="0">
                <a:latin typeface="+mj-lt"/>
              </a:rPr>
              <a:t> </a:t>
            </a:r>
            <a:r>
              <a:rPr lang="en-US" sz="1600" dirty="0" err="1">
                <a:latin typeface="+mj-lt"/>
              </a:rPr>
              <a:t>en</a:t>
            </a:r>
            <a:r>
              <a:rPr lang="en-US" sz="1600" dirty="0">
                <a:latin typeface="+mj-lt"/>
              </a:rPr>
              <a:t> la </a:t>
            </a:r>
            <a:r>
              <a:rPr lang="en-US" sz="1600" dirty="0" err="1">
                <a:latin typeface="+mj-lt"/>
              </a:rPr>
              <a:t>recolección</a:t>
            </a:r>
            <a:r>
              <a:rPr lang="en-US" sz="1600" dirty="0">
                <a:latin typeface="+mj-lt"/>
              </a:rPr>
              <a:t> de 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a:t>
            </a:r>
            <a:r>
              <a:rPr lang="en-US" sz="1600" dirty="0" err="1">
                <a:latin typeface="+mj-lt"/>
              </a:rPr>
              <a:t>deberá</a:t>
            </a:r>
            <a:r>
              <a:rPr lang="en-US" sz="1600" dirty="0">
                <a:latin typeface="+mj-lt"/>
              </a:rPr>
              <a:t> </a:t>
            </a:r>
            <a:r>
              <a:rPr lang="en-US" sz="1600" dirty="0" err="1">
                <a:latin typeface="+mj-lt"/>
              </a:rPr>
              <a:t>evitar</a:t>
            </a:r>
            <a:r>
              <a:rPr lang="en-US" sz="1600" dirty="0">
                <a:latin typeface="+mj-lt"/>
              </a:rPr>
              <a:t> la </a:t>
            </a:r>
            <a:r>
              <a:rPr lang="en-US" sz="1600" dirty="0" err="1">
                <a:latin typeface="+mj-lt"/>
              </a:rPr>
              <a:t>permeabilidad</a:t>
            </a:r>
            <a:r>
              <a:rPr lang="en-US" sz="1600" dirty="0">
                <a:latin typeface="+mj-lt"/>
              </a:rPr>
              <a:t> o la </a:t>
            </a:r>
            <a:r>
              <a:rPr lang="en-US" sz="1600" dirty="0" err="1">
                <a:latin typeface="+mj-lt"/>
              </a:rPr>
              <a:t>pérdida</a:t>
            </a:r>
            <a:r>
              <a:rPr lang="en-US" sz="1600" dirty="0">
                <a:latin typeface="+mj-lt"/>
              </a:rPr>
              <a:t> de </a:t>
            </a:r>
            <a:r>
              <a:rPr lang="en-US" sz="1600" dirty="0" err="1">
                <a:latin typeface="+mj-lt"/>
              </a:rPr>
              <a:t>fluidos</a:t>
            </a:r>
            <a:r>
              <a:rPr lang="en-US" sz="1600" dirty="0">
                <a:latin typeface="+mj-lt"/>
              </a:rPr>
              <a:t>.</a:t>
            </a:r>
            <a:endParaRPr lang="en-US"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7CF96593-9DED-4350-B57E-5E5C781D3429}"/>
              </a:ext>
            </a:extLst>
          </p:cNvPr>
          <p:cNvPicPr>
            <a:picLocks noChangeAspect="1"/>
          </p:cNvPicPr>
          <p:nvPr/>
        </p:nvPicPr>
        <p:blipFill>
          <a:blip r:embed="rId5"/>
          <a:stretch>
            <a:fillRect/>
          </a:stretch>
        </p:blipFill>
        <p:spPr>
          <a:xfrm>
            <a:off x="0" y="0"/>
            <a:ext cx="5719156" cy="5918245"/>
          </a:xfrm>
          <a:prstGeom prst="rect">
            <a:avLst/>
          </a:prstGeom>
        </p:spPr>
      </p:pic>
    </p:spTree>
    <p:extLst>
      <p:ext uri="{BB962C8B-B14F-4D97-AF65-F5344CB8AC3E}">
        <p14:creationId xmlns:p14="http://schemas.microsoft.com/office/powerpoint/2010/main" val="3744252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 Vacuna contra la hepatitis B">
            <a:hlinkClick r:id="" action="ppaction://media"/>
            <a:extLst>
              <a:ext uri="{FF2B5EF4-FFF2-40B4-BE49-F238E27FC236}">
                <a16:creationId xmlns:a16="http://schemas.microsoft.com/office/drawing/2014/main" id="{6F3D20A1-61D3-0243-A0C1-9C9FD173A980}"/>
              </a:ext>
            </a:extLst>
          </p:cNvPr>
          <p:cNvPicPr>
            <a:picLocks noRot="1" noChangeAspect="1"/>
          </p:cNvPicPr>
          <p:nvPr>
            <a:videoFile r:link="rId1"/>
          </p:nvPr>
        </p:nvPicPr>
        <p:blipFill>
          <a:blip r:embed="rId5"/>
          <a:stretch>
            <a:fillRect/>
          </a:stretch>
        </p:blipFill>
        <p:spPr>
          <a:xfrm>
            <a:off x="861505" y="0"/>
            <a:ext cx="10468990" cy="5888807"/>
          </a:xfrm>
          <a:prstGeom prst="rect">
            <a:avLst/>
          </a:prstGeom>
        </p:spPr>
      </p:pic>
    </p:spTree>
    <p:extLst>
      <p:ext uri="{BB962C8B-B14F-4D97-AF65-F5344CB8AC3E}">
        <p14:creationId xmlns:p14="http://schemas.microsoft.com/office/powerpoint/2010/main" val="424184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842000" y="332509"/>
            <a:ext cx="6151507" cy="5570715"/>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TITULACIÓN DE LA HEPATITIS B</a:t>
            </a: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pPr lvl="0">
              <a:buSzPts val="1600"/>
            </a:pPr>
            <a:r>
              <a:rPr lang="en-US" sz="1600" dirty="0" err="1">
                <a:latin typeface="+mj-lt"/>
              </a:rPr>
              <a:t>Otro</a:t>
            </a:r>
            <a:r>
              <a:rPr lang="en-US" sz="1600" dirty="0">
                <a:latin typeface="+mj-lt"/>
              </a:rPr>
              <a:t> punto para </a:t>
            </a:r>
            <a:r>
              <a:rPr lang="en-US" sz="1600" dirty="0" err="1">
                <a:latin typeface="+mj-lt"/>
              </a:rPr>
              <a:t>tener</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 es la </a:t>
            </a:r>
            <a:r>
              <a:rPr lang="en-US" sz="1600" dirty="0" err="1">
                <a:latin typeface="+mj-lt"/>
              </a:rPr>
              <a:t>titulación</a:t>
            </a:r>
            <a:r>
              <a:rPr lang="en-US" sz="1600" dirty="0">
                <a:latin typeface="+mj-lt"/>
              </a:rPr>
              <a:t> de la hepatitis B. Este es un </a:t>
            </a:r>
            <a:r>
              <a:rPr lang="en-US" sz="1600" dirty="0" err="1">
                <a:latin typeface="+mj-lt"/>
              </a:rPr>
              <a:t>análisis</a:t>
            </a:r>
            <a:r>
              <a:rPr lang="en-US" sz="1600" dirty="0">
                <a:latin typeface="+mj-lt"/>
              </a:rPr>
              <a:t> de </a:t>
            </a:r>
            <a:r>
              <a:rPr lang="en-US" sz="1600" dirty="0" err="1">
                <a:latin typeface="+mj-lt"/>
              </a:rPr>
              <a:t>sangre</a:t>
            </a:r>
            <a:r>
              <a:rPr lang="en-US" sz="1600" dirty="0">
                <a:latin typeface="+mj-lt"/>
              </a:rPr>
              <a:t> que se le </a:t>
            </a:r>
            <a:r>
              <a:rPr lang="en-US" sz="1600" dirty="0" err="1">
                <a:latin typeface="+mj-lt"/>
              </a:rPr>
              <a:t>realiza</a:t>
            </a:r>
            <a:r>
              <a:rPr lang="en-US" sz="1600" dirty="0">
                <a:latin typeface="+mj-lt"/>
              </a:rPr>
              <a:t> a una persona que </a:t>
            </a:r>
            <a:r>
              <a:rPr lang="en-US" sz="1600" dirty="0" err="1">
                <a:latin typeface="+mj-lt"/>
              </a:rPr>
              <a:t>recibió</a:t>
            </a:r>
            <a:r>
              <a:rPr lang="en-US" sz="1600" dirty="0">
                <a:latin typeface="+mj-lt"/>
              </a:rPr>
              <a:t> </a:t>
            </a:r>
            <a:r>
              <a:rPr lang="en-US" sz="1600" dirty="0" err="1">
                <a:latin typeface="+mj-lt"/>
              </a:rPr>
              <a:t>toda</a:t>
            </a:r>
            <a:r>
              <a:rPr lang="en-US" sz="1600" dirty="0">
                <a:latin typeface="+mj-lt"/>
              </a:rPr>
              <a:t> la </a:t>
            </a:r>
            <a:r>
              <a:rPr lang="en-US" sz="1600" dirty="0" err="1">
                <a:latin typeface="+mj-lt"/>
              </a:rPr>
              <a:t>serie</a:t>
            </a:r>
            <a:r>
              <a:rPr lang="en-US" sz="1600" dirty="0">
                <a:latin typeface="+mj-lt"/>
              </a:rPr>
              <a:t> de </a:t>
            </a:r>
            <a:r>
              <a:rPr lang="en-US" sz="1600" dirty="0" err="1">
                <a:latin typeface="+mj-lt"/>
              </a:rPr>
              <a:t>vacunas</a:t>
            </a:r>
            <a:r>
              <a:rPr lang="en-US" sz="1600" dirty="0">
                <a:latin typeface="+mj-lt"/>
              </a:rPr>
              <a:t> contra la hepatitis B (3 </a:t>
            </a:r>
            <a:r>
              <a:rPr lang="en-US" sz="1600" dirty="0" err="1">
                <a:latin typeface="+mj-lt"/>
              </a:rPr>
              <a:t>inyecciones</a:t>
            </a:r>
            <a:r>
              <a:rPr lang="en-US" sz="1600" dirty="0">
                <a:latin typeface="+mj-lt"/>
              </a:rPr>
              <a:t> de la </a:t>
            </a:r>
            <a:r>
              <a:rPr lang="en-US" sz="1600" dirty="0" err="1">
                <a:latin typeface="+mj-lt"/>
              </a:rPr>
              <a:t>vacuna</a:t>
            </a:r>
            <a:r>
              <a:rPr lang="en-US" sz="1600" dirty="0">
                <a:latin typeface="+mj-lt"/>
              </a:rPr>
              <a:t> </a:t>
            </a:r>
            <a:r>
              <a:rPr lang="en-US" sz="1600" dirty="0" err="1">
                <a:latin typeface="+mj-lt"/>
              </a:rPr>
              <a:t>suministradas</a:t>
            </a:r>
            <a:r>
              <a:rPr lang="en-US" sz="1600" dirty="0">
                <a:latin typeface="+mj-lt"/>
              </a:rPr>
              <a:t> dentro del </a:t>
            </a:r>
            <a:r>
              <a:rPr lang="en-US" sz="1600" dirty="0" err="1">
                <a:latin typeface="+mj-lt"/>
              </a:rPr>
              <a:t>marco</a:t>
            </a:r>
            <a:r>
              <a:rPr lang="en-US" sz="1600" dirty="0">
                <a:latin typeface="+mj-lt"/>
              </a:rPr>
              <a:t> temporal </a:t>
            </a:r>
            <a:r>
              <a:rPr lang="en-US" sz="1600" dirty="0" err="1">
                <a:latin typeface="+mj-lt"/>
              </a:rPr>
              <a:t>específico</a:t>
            </a:r>
            <a:r>
              <a:rPr lang="en-US" sz="1600" dirty="0">
                <a:latin typeface="+mj-lt"/>
              </a:rPr>
              <a:t>), una </a:t>
            </a:r>
            <a:r>
              <a:rPr lang="en-US" sz="1600" dirty="0" err="1">
                <a:latin typeface="+mj-lt"/>
              </a:rPr>
              <a:t>serie</a:t>
            </a:r>
            <a:r>
              <a:rPr lang="en-US" sz="1600" dirty="0">
                <a:latin typeface="+mj-lt"/>
              </a:rPr>
              <a:t> </a:t>
            </a:r>
            <a:r>
              <a:rPr lang="en-US" sz="1600" dirty="0" err="1">
                <a:latin typeface="+mj-lt"/>
              </a:rPr>
              <a:t>parcial</a:t>
            </a:r>
            <a:r>
              <a:rPr lang="en-US" sz="1600" dirty="0">
                <a:latin typeface="+mj-lt"/>
              </a:rPr>
              <a:t>, o que </a:t>
            </a:r>
            <a:r>
              <a:rPr lang="en-US" sz="1600" dirty="0" err="1">
                <a:latin typeface="+mj-lt"/>
              </a:rPr>
              <a:t>tuvo</a:t>
            </a:r>
            <a:r>
              <a:rPr lang="en-US" sz="1600" dirty="0">
                <a:latin typeface="+mj-lt"/>
              </a:rPr>
              <a:t> una </a:t>
            </a:r>
            <a:r>
              <a:rPr lang="en-US" sz="1600" dirty="0" err="1">
                <a:latin typeface="+mj-lt"/>
              </a:rPr>
              <a:t>infección</a:t>
            </a:r>
            <a:r>
              <a:rPr lang="en-US" sz="1600" dirty="0">
                <a:latin typeface="+mj-lt"/>
              </a:rPr>
              <a:t> previa por hepatitis B. </a:t>
            </a:r>
          </a:p>
          <a:p>
            <a:pPr lvl="0">
              <a:buSzPts val="1600"/>
            </a:pPr>
            <a:endParaRPr lang="en-US" sz="1600" dirty="0">
              <a:latin typeface="+mj-lt"/>
            </a:endParaRPr>
          </a:p>
          <a:p>
            <a:pPr lvl="0">
              <a:buSzPts val="1600"/>
            </a:pPr>
            <a:r>
              <a:rPr lang="en-US" sz="1600" dirty="0">
                <a:latin typeface="+mj-lt"/>
              </a:rPr>
              <a:t>El </a:t>
            </a:r>
            <a:r>
              <a:rPr lang="en-US" sz="1600" dirty="0" err="1">
                <a:latin typeface="+mj-lt"/>
              </a:rPr>
              <a:t>análisis</a:t>
            </a:r>
            <a:r>
              <a:rPr lang="en-US" sz="1600" dirty="0">
                <a:latin typeface="+mj-lt"/>
              </a:rPr>
              <a:t> de </a:t>
            </a:r>
            <a:r>
              <a:rPr lang="en-US" sz="1600" dirty="0" err="1">
                <a:latin typeface="+mj-lt"/>
              </a:rPr>
              <a:t>titulación</a:t>
            </a:r>
            <a:r>
              <a:rPr lang="en-US" sz="1600" dirty="0">
                <a:latin typeface="+mj-lt"/>
              </a:rPr>
              <a:t> con </a:t>
            </a:r>
            <a:r>
              <a:rPr lang="en-US" sz="1600" dirty="0" err="1">
                <a:latin typeface="+mj-lt"/>
              </a:rPr>
              <a:t>frecuencia</a:t>
            </a:r>
            <a:r>
              <a:rPr lang="en-US" sz="1600" dirty="0">
                <a:latin typeface="+mj-lt"/>
              </a:rPr>
              <a:t> se </a:t>
            </a:r>
            <a:r>
              <a:rPr lang="en-US" sz="1600" dirty="0" err="1">
                <a:latin typeface="+mj-lt"/>
              </a:rPr>
              <a:t>programa</a:t>
            </a:r>
            <a:r>
              <a:rPr lang="en-US" sz="1600" dirty="0">
                <a:latin typeface="+mj-lt"/>
              </a:rPr>
              <a:t> de 1 a 2 meses </a:t>
            </a:r>
            <a:r>
              <a:rPr lang="en-US" sz="1600" dirty="0" err="1">
                <a:latin typeface="+mj-lt"/>
              </a:rPr>
              <a:t>después</a:t>
            </a:r>
            <a:r>
              <a:rPr lang="en-US" sz="1600" dirty="0">
                <a:latin typeface="+mj-lt"/>
              </a:rPr>
              <a:t> de la </a:t>
            </a:r>
            <a:r>
              <a:rPr lang="en-US" sz="1600" dirty="0" err="1">
                <a:latin typeface="+mj-lt"/>
              </a:rPr>
              <a:t>dosis</a:t>
            </a:r>
            <a:r>
              <a:rPr lang="en-US" sz="1600" dirty="0">
                <a:latin typeface="+mj-lt"/>
              </a:rPr>
              <a:t> final </a:t>
            </a:r>
            <a:r>
              <a:rPr lang="en-US" sz="1600" dirty="0" err="1">
                <a:latin typeface="+mj-lt"/>
              </a:rPr>
              <a:t>en</a:t>
            </a:r>
            <a:r>
              <a:rPr lang="en-US" sz="1600" dirty="0">
                <a:latin typeface="+mj-lt"/>
              </a:rPr>
              <a:t> </a:t>
            </a:r>
            <a:r>
              <a:rPr lang="en-US" sz="1600" dirty="0" err="1">
                <a:latin typeface="+mj-lt"/>
              </a:rPr>
              <a:t>quienes</a:t>
            </a:r>
            <a:r>
              <a:rPr lang="en-US" sz="1600" dirty="0">
                <a:latin typeface="+mj-lt"/>
              </a:rPr>
              <a:t> </a:t>
            </a:r>
            <a:r>
              <a:rPr lang="en-US" sz="1600" dirty="0" err="1">
                <a:latin typeface="+mj-lt"/>
              </a:rPr>
              <a:t>tienen</a:t>
            </a:r>
            <a:r>
              <a:rPr lang="en-US" sz="1600" dirty="0">
                <a:latin typeface="+mj-lt"/>
              </a:rPr>
              <a:t> un alto </a:t>
            </a:r>
            <a:r>
              <a:rPr lang="en-US" sz="1600" dirty="0" err="1">
                <a:latin typeface="+mj-lt"/>
              </a:rPr>
              <a:t>riesgo</a:t>
            </a:r>
            <a:r>
              <a:rPr lang="en-US" sz="1600" dirty="0">
                <a:latin typeface="+mj-lt"/>
              </a:rPr>
              <a:t> de </a:t>
            </a:r>
            <a:r>
              <a:rPr lang="en-US" sz="1600" dirty="0" err="1">
                <a:latin typeface="+mj-lt"/>
              </a:rPr>
              <a:t>exposición</a:t>
            </a:r>
            <a:r>
              <a:rPr lang="en-US" sz="1600" dirty="0">
                <a:latin typeface="+mj-lt"/>
              </a:rPr>
              <a:t>. Se </a:t>
            </a:r>
            <a:r>
              <a:rPr lang="en-US" sz="1600" dirty="0" err="1">
                <a:latin typeface="+mj-lt"/>
              </a:rPr>
              <a:t>hace</a:t>
            </a:r>
            <a:r>
              <a:rPr lang="en-US" sz="1600" dirty="0">
                <a:latin typeface="+mj-lt"/>
              </a:rPr>
              <a:t> para </a:t>
            </a:r>
            <a:r>
              <a:rPr lang="en-US" sz="1600" dirty="0" err="1">
                <a:latin typeface="+mj-lt"/>
              </a:rPr>
              <a:t>garantizar</a:t>
            </a:r>
            <a:r>
              <a:rPr lang="en-US" sz="1600" dirty="0">
                <a:latin typeface="+mj-lt"/>
              </a:rPr>
              <a:t> la </a:t>
            </a:r>
            <a:r>
              <a:rPr lang="en-US" sz="1600" dirty="0" err="1">
                <a:latin typeface="+mj-lt"/>
              </a:rPr>
              <a:t>presencia</a:t>
            </a:r>
            <a:r>
              <a:rPr lang="en-US" sz="1600" dirty="0">
                <a:latin typeface="+mj-lt"/>
              </a:rPr>
              <a:t> de </a:t>
            </a:r>
            <a:r>
              <a:rPr lang="en-US" sz="1600" dirty="0" err="1">
                <a:latin typeface="+mj-lt"/>
              </a:rPr>
              <a:t>anticuerpos</a:t>
            </a:r>
            <a:r>
              <a:rPr lang="en-US" sz="1600" dirty="0">
                <a:latin typeface="+mj-lt"/>
              </a:rPr>
              <a:t> contra la hepatitis B.  La </a:t>
            </a:r>
            <a:r>
              <a:rPr lang="en-US" sz="1600" dirty="0" err="1">
                <a:latin typeface="+mj-lt"/>
              </a:rPr>
              <a:t>prueba</a:t>
            </a:r>
            <a:r>
              <a:rPr lang="en-US" sz="1600" dirty="0">
                <a:latin typeface="+mj-lt"/>
              </a:rPr>
              <a:t> de </a:t>
            </a:r>
            <a:r>
              <a:rPr lang="en-US" sz="1600" dirty="0" err="1">
                <a:latin typeface="+mj-lt"/>
              </a:rPr>
              <a:t>titulación</a:t>
            </a:r>
            <a:r>
              <a:rPr lang="en-US" sz="1600" dirty="0">
                <a:latin typeface="+mj-lt"/>
              </a:rPr>
              <a:t> no se </a:t>
            </a:r>
            <a:r>
              <a:rPr lang="en-US" sz="1600" dirty="0" err="1">
                <a:latin typeface="+mj-lt"/>
              </a:rPr>
              <a:t>administra</a:t>
            </a:r>
            <a:r>
              <a:rPr lang="en-US" sz="1600" dirty="0">
                <a:latin typeface="+mj-lt"/>
              </a:rPr>
              <a:t> </a:t>
            </a:r>
            <a:r>
              <a:rPr lang="en-US" sz="1600" dirty="0" err="1">
                <a:latin typeface="+mj-lt"/>
              </a:rPr>
              <a:t>habitualmente</a:t>
            </a:r>
            <a:r>
              <a:rPr lang="en-US" sz="1600" dirty="0">
                <a:latin typeface="+mj-lt"/>
              </a:rPr>
              <a:t> a </a:t>
            </a:r>
            <a:r>
              <a:rPr lang="en-US" sz="1600" dirty="0" err="1">
                <a:latin typeface="+mj-lt"/>
              </a:rPr>
              <a:t>quienes</a:t>
            </a:r>
            <a:r>
              <a:rPr lang="en-US" sz="1600" dirty="0">
                <a:latin typeface="+mj-lt"/>
              </a:rPr>
              <a:t> </a:t>
            </a:r>
            <a:r>
              <a:rPr lang="en-US" sz="1600" dirty="0" err="1">
                <a:latin typeface="+mj-lt"/>
              </a:rPr>
              <a:t>tienen</a:t>
            </a:r>
            <a:r>
              <a:rPr lang="en-US" sz="1600" dirty="0">
                <a:latin typeface="+mj-lt"/>
              </a:rPr>
              <a:t> bajo </a:t>
            </a:r>
            <a:r>
              <a:rPr lang="en-US" sz="1600" dirty="0" err="1">
                <a:latin typeface="+mj-lt"/>
              </a:rPr>
              <a:t>riesgo</a:t>
            </a:r>
            <a:r>
              <a:rPr lang="en-US" sz="1600" dirty="0">
                <a:latin typeface="+mj-lt"/>
              </a:rPr>
              <a:t> de </a:t>
            </a:r>
            <a:r>
              <a:rPr lang="en-US" sz="1600" dirty="0" err="1">
                <a:latin typeface="+mj-lt"/>
              </a:rPr>
              <a:t>exposición</a:t>
            </a:r>
            <a:r>
              <a:rPr lang="en-US" sz="1600" dirty="0">
                <a:latin typeface="+mj-lt"/>
              </a:rPr>
              <a:t>.</a:t>
            </a:r>
          </a:p>
          <a:p>
            <a:pPr lvl="0">
              <a:buSzPts val="1600"/>
            </a:pPr>
            <a:endParaRPr lang="en-US" sz="1600" dirty="0">
              <a:latin typeface="+mj-lt"/>
            </a:endParaRPr>
          </a:p>
          <a:p>
            <a:pPr lvl="0">
              <a:buSzPts val="1600"/>
            </a:pPr>
            <a:r>
              <a:rPr lang="en-US" sz="1600" dirty="0">
                <a:latin typeface="+mj-lt"/>
              </a:rPr>
              <a:t>Las </a:t>
            </a:r>
            <a:r>
              <a:rPr lang="en-US" sz="1600" dirty="0" err="1">
                <a:latin typeface="+mj-lt"/>
              </a:rPr>
              <a:t>profesiones</a:t>
            </a:r>
            <a:r>
              <a:rPr lang="en-US" sz="1600" dirty="0">
                <a:latin typeface="+mj-lt"/>
              </a:rPr>
              <a:t> que </a:t>
            </a:r>
            <a:r>
              <a:rPr lang="en-US" sz="1600" dirty="0" err="1">
                <a:latin typeface="+mj-lt"/>
              </a:rPr>
              <a:t>tienen</a:t>
            </a:r>
            <a:r>
              <a:rPr lang="en-US" sz="1600" dirty="0">
                <a:latin typeface="+mj-lt"/>
              </a:rPr>
              <a:t> alto </a:t>
            </a:r>
            <a:r>
              <a:rPr lang="en-US" sz="1600" dirty="0" err="1">
                <a:latin typeface="+mj-lt"/>
              </a:rPr>
              <a:t>riesgo</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incluyen</a:t>
            </a:r>
            <a:r>
              <a:rPr lang="en-US" sz="1600" dirty="0">
                <a:latin typeface="+mj-lt"/>
              </a:rPr>
              <a:t> a las </a:t>
            </a:r>
            <a:r>
              <a:rPr lang="en-US" sz="1600" dirty="0" err="1">
                <a:latin typeface="+mj-lt"/>
              </a:rPr>
              <a:t>siguientes</a:t>
            </a:r>
            <a:r>
              <a:rPr lang="en-US" sz="1600" dirty="0">
                <a:latin typeface="+mj-lt"/>
              </a:rPr>
              <a:t>: </a:t>
            </a:r>
            <a:r>
              <a:rPr lang="en-US" sz="1600" dirty="0" err="1">
                <a:latin typeface="+mj-lt"/>
              </a:rPr>
              <a:t>Profesionales</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que </a:t>
            </a:r>
            <a:r>
              <a:rPr lang="en-US" sz="1600" dirty="0" err="1">
                <a:latin typeface="+mj-lt"/>
              </a:rPr>
              <a:t>tienen</a:t>
            </a:r>
            <a:r>
              <a:rPr lang="en-US" sz="1600" dirty="0">
                <a:latin typeface="+mj-lt"/>
              </a:rPr>
              <a:t> </a:t>
            </a:r>
            <a:r>
              <a:rPr lang="en-US" sz="1600" dirty="0" err="1">
                <a:latin typeface="+mj-lt"/>
              </a:rPr>
              <a:t>contacto</a:t>
            </a:r>
            <a:r>
              <a:rPr lang="en-US" sz="1600" dirty="0">
                <a:latin typeface="+mj-lt"/>
              </a:rPr>
              <a:t> </a:t>
            </a:r>
            <a:r>
              <a:rPr lang="en-US" sz="1600" dirty="0" err="1">
                <a:latin typeface="+mj-lt"/>
              </a:rPr>
              <a:t>directo</a:t>
            </a:r>
            <a:r>
              <a:rPr lang="en-US" sz="1600" dirty="0">
                <a:latin typeface="+mj-lt"/>
              </a:rPr>
              <a:t> con los </a:t>
            </a:r>
            <a:r>
              <a:rPr lang="en-US" sz="1600" dirty="0" err="1">
                <a:latin typeface="+mj-lt"/>
              </a:rPr>
              <a:t>pacientes</a:t>
            </a:r>
            <a:r>
              <a:rPr lang="en-US" sz="1600" dirty="0">
                <a:latin typeface="+mj-lt"/>
              </a:rPr>
              <a:t>, </a:t>
            </a:r>
            <a:r>
              <a:rPr lang="en-US" sz="1600" dirty="0" err="1">
                <a:latin typeface="+mj-lt"/>
              </a:rPr>
              <a:t>aquellas</a:t>
            </a:r>
            <a:r>
              <a:rPr lang="en-US" sz="1600" dirty="0">
                <a:latin typeface="+mj-lt"/>
              </a:rPr>
              <a:t> personas </a:t>
            </a:r>
            <a:r>
              <a:rPr lang="en-US" sz="1600" dirty="0" err="1">
                <a:latin typeface="+mj-lt"/>
              </a:rPr>
              <a:t>en</a:t>
            </a:r>
            <a:r>
              <a:rPr lang="en-US" sz="1600" dirty="0">
                <a:latin typeface="+mj-lt"/>
              </a:rPr>
              <a:t> </a:t>
            </a:r>
            <a:r>
              <a:rPr lang="en-US" sz="1600" dirty="0" err="1">
                <a:latin typeface="+mj-lt"/>
              </a:rPr>
              <a:t>riesgo</a:t>
            </a:r>
            <a:r>
              <a:rPr lang="en-US" sz="1600" dirty="0">
                <a:latin typeface="+mj-lt"/>
              </a:rPr>
              <a:t> de </a:t>
            </a:r>
            <a:r>
              <a:rPr lang="en-US" sz="1600" dirty="0" err="1">
                <a:latin typeface="+mj-lt"/>
              </a:rPr>
              <a:t>sufrir</a:t>
            </a:r>
            <a:r>
              <a:rPr lang="en-US" sz="1600" dirty="0">
                <a:latin typeface="+mj-lt"/>
              </a:rPr>
              <a:t> </a:t>
            </a:r>
            <a:r>
              <a:rPr lang="en-US" sz="1600" dirty="0" err="1">
                <a:latin typeface="+mj-lt"/>
              </a:rPr>
              <a:t>pinchazos</a:t>
            </a:r>
            <a:r>
              <a:rPr lang="en-US" sz="1600" dirty="0">
                <a:latin typeface="+mj-lt"/>
              </a:rPr>
              <a:t> con </a:t>
            </a:r>
            <a:r>
              <a:rPr lang="en-US" sz="1600" dirty="0" err="1">
                <a:latin typeface="+mj-lt"/>
              </a:rPr>
              <a:t>agujas</a:t>
            </a:r>
            <a:r>
              <a:rPr lang="en-US" sz="1600" dirty="0">
                <a:latin typeface="+mj-lt"/>
              </a:rPr>
              <a:t> o </a:t>
            </a:r>
            <a:r>
              <a:rPr lang="en-US" sz="1600" dirty="0" err="1">
                <a:latin typeface="+mj-lt"/>
              </a:rPr>
              <a:t>lesiones</a:t>
            </a:r>
            <a:r>
              <a:rPr lang="en-US" sz="1600" dirty="0">
                <a:latin typeface="+mj-lt"/>
              </a:rPr>
              <a:t> con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y </a:t>
            </a:r>
            <a:r>
              <a:rPr lang="en-US" sz="1600" dirty="0" err="1">
                <a:latin typeface="+mj-lt"/>
              </a:rPr>
              <a:t>trabajadores</a:t>
            </a:r>
            <a:r>
              <a:rPr lang="en-US" sz="1600" dirty="0">
                <a:latin typeface="+mj-lt"/>
              </a:rPr>
              <a:t> de </a:t>
            </a:r>
            <a:r>
              <a:rPr lang="en-US" sz="1600" dirty="0" err="1">
                <a:latin typeface="+mj-lt"/>
              </a:rPr>
              <a:t>laboratorio</a:t>
            </a:r>
            <a:r>
              <a:rPr lang="en-US" sz="1600" dirty="0">
                <a:latin typeface="+mj-lt"/>
              </a:rPr>
              <a:t> que </a:t>
            </a:r>
            <a:r>
              <a:rPr lang="en-US" sz="1600" dirty="0" err="1">
                <a:latin typeface="+mj-lt"/>
              </a:rPr>
              <a:t>extraen</a:t>
            </a:r>
            <a:r>
              <a:rPr lang="en-US" sz="1600" dirty="0">
                <a:latin typeface="+mj-lt"/>
              </a:rPr>
              <a:t>, </a:t>
            </a:r>
            <a:r>
              <a:rPr lang="en-US" sz="1600" dirty="0" err="1">
                <a:latin typeface="+mj-lt"/>
              </a:rPr>
              <a:t>analizan</a:t>
            </a:r>
            <a:r>
              <a:rPr lang="en-US" sz="1600" dirty="0">
                <a:latin typeface="+mj-lt"/>
              </a:rPr>
              <a:t> o </a:t>
            </a:r>
            <a:r>
              <a:rPr lang="en-US" sz="1600" dirty="0" err="1">
                <a:latin typeface="+mj-lt"/>
              </a:rPr>
              <a:t>manipulan</a:t>
            </a:r>
            <a:r>
              <a:rPr lang="en-US" sz="1600" dirty="0">
                <a:latin typeface="+mj-lt"/>
              </a:rPr>
              <a:t> </a:t>
            </a:r>
            <a:r>
              <a:rPr lang="en-US" sz="1600" dirty="0" err="1">
                <a:latin typeface="+mj-lt"/>
              </a:rPr>
              <a:t>muestras</a:t>
            </a:r>
            <a:r>
              <a:rPr lang="en-US" sz="1600" dirty="0">
                <a:latin typeface="+mj-lt"/>
              </a:rPr>
              <a:t> de </a:t>
            </a:r>
            <a:r>
              <a:rPr lang="en-US" sz="1600" dirty="0" err="1">
                <a:latin typeface="+mj-lt"/>
              </a:rPr>
              <a:t>sangre</a:t>
            </a:r>
            <a:r>
              <a:rPr lang="en-US" sz="1600" dirty="0">
                <a:latin typeface="+mj-lt"/>
              </a:rPr>
              <a:t>.</a:t>
            </a:r>
            <a:endParaRPr sz="18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Picture 1">
            <a:extLst>
              <a:ext uri="{FF2B5EF4-FFF2-40B4-BE49-F238E27FC236}">
                <a16:creationId xmlns:a16="http://schemas.microsoft.com/office/drawing/2014/main" id="{293414EB-A06E-4C99-85B1-2F1A2478749F}"/>
              </a:ext>
            </a:extLst>
          </p:cNvPr>
          <p:cNvPicPr>
            <a:picLocks noChangeAspect="1"/>
          </p:cNvPicPr>
          <p:nvPr/>
        </p:nvPicPr>
        <p:blipFill>
          <a:blip r:embed="rId4"/>
          <a:stretch>
            <a:fillRect/>
          </a:stretch>
        </p:blipFill>
        <p:spPr>
          <a:xfrm>
            <a:off x="0" y="0"/>
            <a:ext cx="5721242" cy="5918245"/>
          </a:xfrm>
          <a:prstGeom prst="rect">
            <a:avLst/>
          </a:prstGeom>
        </p:spPr>
      </p:pic>
    </p:spTree>
    <p:extLst>
      <p:ext uri="{BB962C8B-B14F-4D97-AF65-F5344CB8AC3E}">
        <p14:creationId xmlns:p14="http://schemas.microsoft.com/office/powerpoint/2010/main" val="3603686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 Conclusión">
            <a:hlinkClick r:id="" action="ppaction://media"/>
            <a:extLst>
              <a:ext uri="{FF2B5EF4-FFF2-40B4-BE49-F238E27FC236}">
                <a16:creationId xmlns:a16="http://schemas.microsoft.com/office/drawing/2014/main" id="{DBA73769-681D-EB4A-B86F-1EDDC5C724F2}"/>
              </a:ext>
            </a:extLst>
          </p:cNvPr>
          <p:cNvPicPr>
            <a:picLocks noRot="1" noChangeAspect="1"/>
          </p:cNvPicPr>
          <p:nvPr>
            <a:videoFile r:link="rId1"/>
          </p:nvPr>
        </p:nvPicPr>
        <p:blipFill>
          <a:blip r:embed="rId5"/>
          <a:stretch>
            <a:fillRect/>
          </a:stretch>
        </p:blipFill>
        <p:spPr>
          <a:xfrm>
            <a:off x="861505" y="2275"/>
            <a:ext cx="10468990" cy="5888807"/>
          </a:xfrm>
          <a:prstGeom prst="rect">
            <a:avLst/>
          </a:prstGeom>
        </p:spPr>
      </p:pic>
    </p:spTree>
    <p:extLst>
      <p:ext uri="{BB962C8B-B14F-4D97-AF65-F5344CB8AC3E}">
        <p14:creationId xmlns:p14="http://schemas.microsoft.com/office/powerpoint/2010/main" val="214910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49"/>
            <a:ext cx="11931000" cy="5665531"/>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4800" u="sng" dirty="0" err="1">
                <a:solidFill>
                  <a:schemeClr val="dk1"/>
                </a:solidFill>
                <a:latin typeface="+mj-lt"/>
                <a:ea typeface="Calibri"/>
                <a:cs typeface="Calibri"/>
                <a:sym typeface="Calibri"/>
              </a:rPr>
              <a:t>Discusión</a:t>
            </a:r>
            <a:r>
              <a:rPr lang="en-US" sz="4800" u="sng" dirty="0">
                <a:solidFill>
                  <a:schemeClr val="dk1"/>
                </a:solidFill>
                <a:latin typeface="+mj-lt"/>
                <a:ea typeface="Calibri"/>
                <a:cs typeface="Calibri"/>
                <a:sym typeface="Calibri"/>
              </a:rPr>
              <a:t> para la </a:t>
            </a:r>
            <a:r>
              <a:rPr lang="en-US" sz="4800" u="sng" dirty="0" err="1">
                <a:solidFill>
                  <a:schemeClr val="dk1"/>
                </a:solidFill>
                <a:latin typeface="+mj-lt"/>
                <a:ea typeface="Calibri"/>
                <a:cs typeface="Calibri"/>
                <a:sym typeface="Calibri"/>
              </a:rPr>
              <a:t>clase</a:t>
            </a:r>
            <a:endParaRPr lang="en-US" sz="4800" u="sng" dirty="0">
              <a:solidFill>
                <a:schemeClr val="dk1"/>
              </a:solidFill>
              <a:latin typeface="+mj-lt"/>
              <a:ea typeface="Calibri"/>
              <a:cs typeface="Calibri"/>
              <a:sym typeface="Calibri"/>
            </a:endParaRPr>
          </a:p>
          <a:p>
            <a:pPr lvl="0" algn="ctr">
              <a:buClr>
                <a:schemeClr val="dk1"/>
              </a:buClr>
              <a:buSzPts val="3600"/>
            </a:pPr>
            <a:br>
              <a:rPr lang="en-US" sz="1800" dirty="0">
                <a:solidFill>
                  <a:schemeClr val="dk1"/>
                </a:solidFill>
                <a:latin typeface="+mj-lt"/>
                <a:ea typeface="Calibri"/>
                <a:cs typeface="Calibri"/>
                <a:sym typeface="Calibri"/>
              </a:rPr>
            </a:br>
            <a:r>
              <a:rPr lang="en-US" sz="1800" dirty="0" err="1">
                <a:solidFill>
                  <a:schemeClr val="dk1"/>
                </a:solidFill>
                <a:latin typeface="+mj-lt"/>
                <a:ea typeface="Calibri"/>
                <a:cs typeface="Calibri"/>
                <a:sym typeface="Calibri"/>
              </a:rPr>
              <a:t>Aproveche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esta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oportunidad</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hacer</a:t>
            </a:r>
            <a:r>
              <a:rPr lang="en-US" sz="1800" dirty="0">
                <a:solidFill>
                  <a:schemeClr val="dk1"/>
                </a:solidFill>
                <a:latin typeface="+mj-lt"/>
                <a:ea typeface="Calibri"/>
                <a:cs typeface="Calibri"/>
                <a:sym typeface="Calibri"/>
              </a:rPr>
              <a:t>/responder </a:t>
            </a:r>
            <a:r>
              <a:rPr lang="en-US" sz="1800" dirty="0" err="1">
                <a:solidFill>
                  <a:schemeClr val="dk1"/>
                </a:solidFill>
                <a:latin typeface="+mj-lt"/>
                <a:ea typeface="Calibri"/>
                <a:cs typeface="Calibri"/>
                <a:sym typeface="Calibri"/>
              </a:rPr>
              <a:t>preguntas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sobre</a:t>
            </a:r>
            <a:r>
              <a:rPr lang="en-US" sz="1800" dirty="0">
                <a:solidFill>
                  <a:schemeClr val="dk1"/>
                </a:solidFill>
                <a:latin typeface="+mj-lt"/>
                <a:ea typeface="Calibri"/>
                <a:cs typeface="Calibri"/>
                <a:sym typeface="Calibri"/>
              </a:rPr>
              <a:t> el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 anterior y para </a:t>
            </a:r>
            <a:r>
              <a:rPr lang="en-US" sz="1800" dirty="0" err="1">
                <a:solidFill>
                  <a:schemeClr val="dk1"/>
                </a:solidFill>
                <a:latin typeface="+mj-lt"/>
                <a:ea typeface="Calibri"/>
                <a:cs typeface="Calibri"/>
                <a:sym typeface="Calibri"/>
              </a:rPr>
              <a:t>resumir</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direcciones</a:t>
            </a:r>
            <a:r>
              <a:rPr lang="en-US" sz="1800" dirty="0">
                <a:solidFill>
                  <a:schemeClr val="dk1"/>
                </a:solidFill>
                <a:latin typeface="+mj-lt"/>
                <a:ea typeface="Calibri"/>
                <a:cs typeface="Calibri"/>
                <a:sym typeface="Calibri"/>
              </a:rPr>
              <a:t> de los enlaces web </a:t>
            </a:r>
            <a:r>
              <a:rPr lang="en-US" sz="1800" dirty="0" err="1">
                <a:solidFill>
                  <a:schemeClr val="dk1"/>
                </a:solidFill>
                <a:latin typeface="+mj-lt"/>
                <a:ea typeface="Calibri"/>
                <a:cs typeface="Calibri"/>
                <a:sym typeface="Calibri"/>
              </a:rPr>
              <a:t>discutidos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el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a:t>
            </a:r>
          </a:p>
          <a:p>
            <a:pPr lvl="0" algn="ctr">
              <a:buClr>
                <a:schemeClr val="dk1"/>
              </a:buClr>
              <a:buSzPts val="3600"/>
            </a:pPr>
            <a:r>
              <a:rPr lang="en-US" sz="3600" u="sng" dirty="0" err="1">
                <a:solidFill>
                  <a:schemeClr val="dk1"/>
                </a:solidFill>
                <a:latin typeface="+mj-lt"/>
                <a:ea typeface="Calibri"/>
                <a:cs typeface="Calibri"/>
                <a:sym typeface="Calibri"/>
              </a:rPr>
              <a:t>Recursos</a:t>
            </a:r>
            <a:r>
              <a:rPr lang="en-US" sz="3600" u="sng" dirty="0">
                <a:solidFill>
                  <a:schemeClr val="dk1"/>
                </a:solidFill>
                <a:latin typeface="+mj-lt"/>
                <a:ea typeface="Calibri"/>
                <a:cs typeface="Calibri"/>
                <a:sym typeface="Calibri"/>
              </a:rPr>
              <a:t> del </a:t>
            </a:r>
            <a:r>
              <a:rPr lang="en-US" sz="3600" u="sng" dirty="0" err="1">
                <a:solidFill>
                  <a:schemeClr val="dk1"/>
                </a:solidFill>
                <a:latin typeface="+mj-lt"/>
                <a:ea typeface="Calibri"/>
                <a:cs typeface="Calibri"/>
                <a:sym typeface="Calibri"/>
              </a:rPr>
              <a:t>Módulo</a:t>
            </a:r>
            <a:endParaRPr lang="en-US" sz="3600" u="sng" dirty="0">
              <a:solidFill>
                <a:schemeClr val="dk1"/>
              </a:solidFill>
              <a:latin typeface="+mj-lt"/>
              <a:ea typeface="Calibri"/>
              <a:cs typeface="Calibri"/>
              <a:sym typeface="Calibri"/>
            </a:endParaRPr>
          </a:p>
          <a:p>
            <a:pPr lvl="0" algn="ctr">
              <a:buClr>
                <a:schemeClr val="dk1"/>
              </a:buClr>
              <a:buSzPts val="3600"/>
            </a:pPr>
            <a:endParaRPr sz="1200"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hlinkClick r:id="rId3"/>
              </a:rPr>
              <a:t>Toxic and Hazardous Substances Bloodborne Pathogens (oregon.gov)</a:t>
            </a:r>
            <a:r>
              <a:rPr lang="en-US" dirty="0"/>
              <a:t> </a:t>
            </a:r>
          </a:p>
          <a:p>
            <a:pPr marL="342900" lvl="0" indent="-342900">
              <a:buSzPts val="1800"/>
              <a:buAutoNum type="arabicParenR"/>
            </a:pPr>
            <a:r>
              <a:rPr lang="en-US" dirty="0">
                <a:hlinkClick r:id="rId4"/>
              </a:rPr>
              <a:t>Toxic and Hazardous Substances Bloodborne Pathogens (oregon.gov) </a:t>
            </a:r>
            <a:endParaRPr lang="en-US" dirty="0"/>
          </a:p>
          <a:p>
            <a:pPr marL="342900" lvl="0" indent="-342900">
              <a:buSzPts val="1800"/>
              <a:buAutoNum type="arabicParenR"/>
            </a:pPr>
            <a:r>
              <a:rPr lang="en-US" dirty="0">
                <a:hlinkClick r:id="rId5"/>
              </a:rPr>
              <a:t>OAR 437, Division 2, Subdivision Z, Hazard Communication (oregon.gov)</a:t>
            </a:r>
            <a:r>
              <a:rPr lang="en-US" dirty="0"/>
              <a:t> </a:t>
            </a:r>
          </a:p>
          <a:p>
            <a:pPr marL="342900" lvl="0" indent="-342900">
              <a:buSzPts val="1800"/>
              <a:buAutoNum type="arabicParenR"/>
            </a:pPr>
            <a:r>
              <a:rPr lang="en-US" dirty="0">
                <a:hlinkClick r:id="rId6"/>
              </a:rPr>
              <a:t>Department of Environmental Quality : Welcome Page : State of Oregon</a:t>
            </a:r>
            <a:r>
              <a:rPr lang="en-US" dirty="0"/>
              <a:t> </a:t>
            </a:r>
          </a:p>
          <a:p>
            <a:pPr marL="342900" lvl="0" indent="-342900">
              <a:buSzPts val="1800"/>
              <a:buAutoNum type="arabicParenR"/>
            </a:pPr>
            <a:r>
              <a:rPr lang="en-US" dirty="0">
                <a:hlinkClick r:id="rId7"/>
              </a:rPr>
              <a:t>Toxic and Hazardous Substances Bloodborne Pathogens (oregon.gov)</a:t>
            </a:r>
            <a:r>
              <a:rPr lang="en-US" dirty="0"/>
              <a:t> </a:t>
            </a:r>
          </a:p>
          <a:p>
            <a:pPr marL="342900" lvl="0" indent="-342900">
              <a:buSzPts val="1800"/>
              <a:buAutoNum type="arabicParenR"/>
            </a:pPr>
            <a:r>
              <a:rPr lang="en-US" dirty="0">
                <a:hlinkClick r:id="rId8"/>
              </a:rPr>
              <a:t>S925_handout_annual_review_of_sharps_devices (1).pdf</a:t>
            </a:r>
            <a:r>
              <a:rPr lang="en-US" dirty="0"/>
              <a:t> </a:t>
            </a:r>
          </a:p>
          <a:p>
            <a:pPr marL="342900" lvl="0" indent="-342900">
              <a:buSzPts val="1800"/>
              <a:buAutoNum type="arabicParenR"/>
            </a:pPr>
            <a:r>
              <a:rPr lang="en-US" dirty="0">
                <a:hlinkClick r:id="rId9"/>
              </a:rPr>
              <a:t>S926_poster_sharps_assessment.pdf</a:t>
            </a:r>
            <a:r>
              <a:rPr lang="en-US" dirty="0"/>
              <a:t> </a:t>
            </a:r>
          </a:p>
          <a:p>
            <a:pPr marL="342900" lvl="0" indent="-342900">
              <a:buSzPts val="1800"/>
              <a:buAutoNum type="arabicParenR"/>
            </a:pPr>
            <a:r>
              <a:rPr lang="en-US" dirty="0">
                <a:hlinkClick r:id="rId10"/>
              </a:rPr>
              <a:t>CDC - Bloodborne Infectious Diseases - Safer Medical Device Implementation - Step 4 - NIOSH Workplace Safety and Health Topic</a:t>
            </a:r>
            <a:r>
              <a:rPr lang="en-US" dirty="0"/>
              <a:t> </a:t>
            </a:r>
          </a:p>
          <a:p>
            <a:pPr marL="342900" lvl="0" indent="-342900">
              <a:buSzPts val="1800"/>
              <a:buAutoNum type="arabicParenR"/>
            </a:pPr>
            <a:r>
              <a:rPr lang="en-US" dirty="0">
                <a:hlinkClick r:id="rId11"/>
              </a:rPr>
              <a:t>Toxic and Hazardous Substances Bloodborne Pathogens (oregon.gov)</a:t>
            </a:r>
            <a:r>
              <a:rPr lang="en-US" dirty="0"/>
              <a:t> </a:t>
            </a:r>
          </a:p>
          <a:p>
            <a:pPr marL="342900" lvl="0" indent="-342900">
              <a:buSzPts val="1800"/>
              <a:buAutoNum type="arabicParenR"/>
            </a:pPr>
            <a:r>
              <a:rPr lang="en-US" dirty="0">
                <a:hlinkClick r:id="rId12"/>
              </a:rPr>
              <a:t>Toxic and Hazardous Substances Bloodborne Pathogens (oregon.gov)</a:t>
            </a:r>
            <a:r>
              <a:rPr lang="en-US" dirty="0"/>
              <a:t> </a:t>
            </a:r>
          </a:p>
          <a:p>
            <a:pPr marL="342900" lvl="0" indent="-342900">
              <a:buSzPts val="1800"/>
              <a:buAutoNum type="arabicParenR"/>
            </a:pPr>
            <a:r>
              <a:rPr lang="en-US" dirty="0">
                <a:hlinkClick r:id="rId13"/>
              </a:rPr>
              <a:t>selecting-sharps-containers.pdf (state.or.us)</a:t>
            </a:r>
            <a:r>
              <a:rPr lang="en-US" dirty="0"/>
              <a:t> </a:t>
            </a:r>
          </a:p>
          <a:p>
            <a:pPr marL="342900" lvl="0" indent="-342900">
              <a:buSzPts val="1800"/>
              <a:buAutoNum type="arabicParenR"/>
            </a:pPr>
            <a:r>
              <a:rPr lang="en-US" dirty="0">
                <a:hlinkClick r:id="rId14"/>
              </a:rPr>
              <a:t>Toxic and Hazardous Substances Bloodborne Pathogens (oregon.gov)</a:t>
            </a:r>
            <a:r>
              <a:rPr lang="en-US" dirty="0"/>
              <a:t> </a:t>
            </a:r>
          </a:p>
          <a:p>
            <a:pPr marL="342900" lvl="0" indent="-342900">
              <a:buSzPts val="1800"/>
              <a:buAutoNum type="arabicParenR"/>
            </a:pPr>
            <a:r>
              <a:rPr lang="en-US" dirty="0">
                <a:hlinkClick r:id="rId15"/>
              </a:rPr>
              <a:t>Toxic and Hazardous Substances Bloodborne Pathogens (oregon.gov)</a:t>
            </a:r>
            <a:r>
              <a:rPr lang="en-US" dirty="0"/>
              <a:t> </a:t>
            </a:r>
          </a:p>
          <a:p>
            <a:pPr marL="342900" lvl="0" indent="-342900">
              <a:buSzPts val="1800"/>
              <a:buAutoNum type="arabicParenR"/>
            </a:pPr>
            <a:r>
              <a:rPr lang="en-US" dirty="0">
                <a:hlinkClick r:id="rId14"/>
              </a:rPr>
              <a:t>Toxic and Hazardous Substances Bloodborne Pathogens (oregon.gov)</a:t>
            </a:r>
            <a:r>
              <a:rPr lang="en-US" dirty="0"/>
              <a:t> </a:t>
            </a:r>
          </a:p>
          <a:p>
            <a:pPr marL="342900" lvl="0" indent="-342900">
              <a:buSzPts val="1800"/>
              <a:buAutoNum type="arabicParenR"/>
            </a:pPr>
            <a:endParaRPr lang="en-US" sz="1200" b="0" i="0" dirty="0">
              <a:solidFill>
                <a:srgbClr val="000000"/>
              </a:solidFill>
              <a:effectLst/>
              <a:latin typeface="+mn-lt"/>
            </a:endParaRPr>
          </a:p>
          <a:p>
            <a:pPr marL="342900" lvl="0" indent="-342900">
              <a:buSzPts val="1800"/>
              <a:buAutoNum type="arabicParenR"/>
            </a:pPr>
            <a:endParaRPr lang="en-US" sz="1200" b="0" i="0" dirty="0">
              <a:solidFill>
                <a:srgbClr val="000000"/>
              </a:solidFill>
              <a:effectLst/>
              <a:latin typeface="+mn-lt"/>
            </a:endParaRPr>
          </a:p>
          <a:p>
            <a:pPr marL="342900" lvl="0" indent="-342900">
              <a:buSzPts val="1800"/>
              <a:buAutoNum type="arabicParenR"/>
            </a:pPr>
            <a:endParaRPr lang="en-US" sz="1200" dirty="0"/>
          </a:p>
          <a:p>
            <a:pPr marL="342900" lvl="0" indent="-342900">
              <a:buSzPts val="1800"/>
              <a:buAutoNum type="arabicParenR"/>
            </a:pPr>
            <a:endParaRPr lang="en-US" sz="1200" dirty="0"/>
          </a:p>
          <a:p>
            <a:pPr marL="342900" lvl="0" indent="-342900">
              <a:buSzPts val="1800"/>
              <a:buAutoNum type="arabicParenR"/>
            </a:pPr>
            <a:endParaRPr lang="en-US" dirty="0"/>
          </a:p>
          <a:p>
            <a:pPr marL="342900" lvl="0" indent="-342900">
              <a:buSzPts val="1800"/>
              <a:buAutoNum type="arabicParenR"/>
            </a:pPr>
            <a:endParaRPr lang="en-US" dirty="0"/>
          </a:p>
          <a:p>
            <a:pPr marL="342900" lvl="0" indent="-342900">
              <a:buSzPts val="1800"/>
              <a:buAutoNum type="arabicParenR"/>
            </a:pPr>
            <a:endParaRPr lang="en-US" dirty="0"/>
          </a:p>
          <a:p>
            <a:pPr marL="342900" lvl="0" indent="-342900">
              <a:buSzPts val="1800"/>
              <a:buAutoNum type="arabicParenR"/>
            </a:pPr>
            <a:endParaRPr lang="en-US" dirty="0">
              <a:latin typeface="+mj-lt"/>
            </a:endParaRPr>
          </a:p>
          <a:p>
            <a:pPr marL="342900" lvl="0" indent="-342900">
              <a:buSzPts val="1800"/>
              <a:buAutoNum type="arabicParenR"/>
            </a:pPr>
            <a:endParaRPr lang="en-US" dirty="0">
              <a:latin typeface="+mj-lt"/>
            </a:endParaRPr>
          </a:p>
          <a:p>
            <a:pPr marL="342900" lvl="0" indent="-342900">
              <a:buSzPts val="1800"/>
              <a:buAutoNum type="arabicParenR"/>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mj-lt"/>
              <a:ea typeface="Calibri"/>
              <a:cs typeface="Calibri"/>
              <a:sym typeface="Calibri"/>
            </a:endParaRPr>
          </a:p>
        </p:txBody>
      </p:sp>
      <p:pic>
        <p:nvPicPr>
          <p:cNvPr id="8" name="Picture 7">
            <a:extLst>
              <a:ext uri="{FF2B5EF4-FFF2-40B4-BE49-F238E27FC236}">
                <a16:creationId xmlns:a16="http://schemas.microsoft.com/office/drawing/2014/main" id="{C56DE23F-47FF-406C-AFE5-EBCAE82505F7}"/>
              </a:ext>
            </a:extLst>
          </p:cNvPr>
          <p:cNvPicPr>
            <a:picLocks noChangeAspect="1"/>
          </p:cNvPicPr>
          <p:nvPr/>
        </p:nvPicPr>
        <p:blipFill>
          <a:blip r:embed="rId16"/>
          <a:stretch>
            <a:fillRect/>
          </a:stretch>
        </p:blipFill>
        <p:spPr>
          <a:xfrm>
            <a:off x="6620366" y="6000466"/>
            <a:ext cx="5604190" cy="934032"/>
          </a:xfrm>
          <a:prstGeom prst="rect">
            <a:avLst/>
          </a:prstGeom>
        </p:spPr>
      </p:pic>
      <p:sp>
        <p:nvSpPr>
          <p:cNvPr id="9" name="Google Shape;102;p2">
            <a:extLst>
              <a:ext uri="{FF2B5EF4-FFF2-40B4-BE49-F238E27FC236}">
                <a16:creationId xmlns:a16="http://schemas.microsoft.com/office/drawing/2014/main" id="{8F9159FB-1CFD-49F2-BD41-7D8B54A99315}"/>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Tree>
    <p:extLst>
      <p:ext uri="{BB962C8B-B14F-4D97-AF65-F5344CB8AC3E}">
        <p14:creationId xmlns:p14="http://schemas.microsoft.com/office/powerpoint/2010/main" val="1580017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0" y="224188"/>
            <a:ext cx="11931000" cy="5665531"/>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4000" u="sng" dirty="0" err="1">
                <a:solidFill>
                  <a:schemeClr val="dk1"/>
                </a:solidFill>
                <a:ea typeface="Calibri"/>
                <a:cs typeface="Calibri"/>
                <a:sym typeface="Calibri"/>
              </a:rPr>
              <a:t>Discusión</a:t>
            </a:r>
            <a:r>
              <a:rPr lang="en-US" sz="4000" u="sng" dirty="0">
                <a:solidFill>
                  <a:schemeClr val="dk1"/>
                </a:solidFill>
                <a:ea typeface="Calibri"/>
                <a:cs typeface="Calibri"/>
                <a:sym typeface="Calibri"/>
              </a:rPr>
              <a:t> para la </a:t>
            </a:r>
            <a:r>
              <a:rPr lang="en-US" sz="4000" u="sng" dirty="0" err="1">
                <a:solidFill>
                  <a:schemeClr val="dk1"/>
                </a:solidFill>
                <a:ea typeface="Calibri"/>
                <a:cs typeface="Calibri"/>
                <a:sym typeface="Calibri"/>
              </a:rPr>
              <a:t>clase</a:t>
            </a:r>
            <a:endParaRPr lang="en-US" sz="4000" u="sng" dirty="0">
              <a:solidFill>
                <a:schemeClr val="dk1"/>
              </a:solidFill>
              <a:ea typeface="Calibri"/>
              <a:cs typeface="Calibri"/>
              <a:sym typeface="Calibri"/>
            </a:endParaRPr>
          </a:p>
          <a:p>
            <a:pPr lvl="0" algn="ctr">
              <a:buClr>
                <a:schemeClr val="dk1"/>
              </a:buClr>
              <a:buSzPts val="3600"/>
            </a:pPr>
            <a:br>
              <a:rPr lang="en-US" sz="2000" dirty="0">
                <a:solidFill>
                  <a:schemeClr val="dk1"/>
                </a:solidFill>
                <a:ea typeface="Calibri"/>
                <a:cs typeface="Calibri"/>
                <a:sym typeface="Calibri"/>
              </a:rPr>
            </a:br>
            <a:r>
              <a:rPr lang="en-US" sz="2000" dirty="0" err="1">
                <a:solidFill>
                  <a:schemeClr val="dk1"/>
                </a:solidFill>
                <a:ea typeface="Calibri"/>
                <a:cs typeface="Calibri"/>
                <a:sym typeface="Calibri"/>
              </a:rPr>
              <a:t>Aproveche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esta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oportunidad</a:t>
            </a:r>
            <a:r>
              <a:rPr lang="en-US" sz="2000" dirty="0">
                <a:solidFill>
                  <a:schemeClr val="dk1"/>
                </a:solidFill>
                <a:ea typeface="Calibri"/>
                <a:cs typeface="Calibri"/>
                <a:sym typeface="Calibri"/>
              </a:rPr>
              <a:t> para </a:t>
            </a:r>
            <a:r>
              <a:rPr lang="en-US" sz="2000" dirty="0" err="1">
                <a:solidFill>
                  <a:schemeClr val="dk1"/>
                </a:solidFill>
                <a:ea typeface="Calibri"/>
                <a:cs typeface="Calibri"/>
                <a:sym typeface="Calibri"/>
              </a:rPr>
              <a:t>hacer</a:t>
            </a:r>
            <a:r>
              <a:rPr lang="en-US" sz="2000" dirty="0">
                <a:solidFill>
                  <a:schemeClr val="dk1"/>
                </a:solidFill>
                <a:ea typeface="Calibri"/>
                <a:cs typeface="Calibri"/>
                <a:sym typeface="Calibri"/>
              </a:rPr>
              <a:t>/responder </a:t>
            </a:r>
            <a:r>
              <a:rPr lang="en-US" sz="2000" dirty="0" err="1">
                <a:solidFill>
                  <a:schemeClr val="dk1"/>
                </a:solidFill>
                <a:ea typeface="Calibri"/>
                <a:cs typeface="Calibri"/>
                <a:sym typeface="Calibri"/>
              </a:rPr>
              <a:t>preguntas</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sobre</a:t>
            </a:r>
            <a:r>
              <a:rPr lang="en-US" sz="2000" dirty="0">
                <a:solidFill>
                  <a:schemeClr val="dk1"/>
                </a:solidFill>
                <a:ea typeface="Calibri"/>
                <a:cs typeface="Calibri"/>
                <a:sym typeface="Calibri"/>
              </a:rPr>
              <a:t> el </a:t>
            </a:r>
            <a:r>
              <a:rPr lang="en-US" sz="2000" dirty="0" err="1">
                <a:solidFill>
                  <a:schemeClr val="dk1"/>
                </a:solidFill>
                <a:ea typeface="Calibri"/>
                <a:cs typeface="Calibri"/>
                <a:sym typeface="Calibri"/>
              </a:rPr>
              <a:t>módulo</a:t>
            </a:r>
            <a:r>
              <a:rPr lang="en-US" sz="2000" dirty="0">
                <a:solidFill>
                  <a:schemeClr val="dk1"/>
                </a:solidFill>
                <a:ea typeface="Calibri"/>
                <a:cs typeface="Calibri"/>
                <a:sym typeface="Calibri"/>
              </a:rPr>
              <a:t> anterior y para </a:t>
            </a:r>
            <a:r>
              <a:rPr lang="en-US" sz="2000" dirty="0" err="1">
                <a:solidFill>
                  <a:schemeClr val="dk1"/>
                </a:solidFill>
                <a:ea typeface="Calibri"/>
                <a:cs typeface="Calibri"/>
                <a:sym typeface="Calibri"/>
              </a:rPr>
              <a:t>resumir</a:t>
            </a:r>
            <a:r>
              <a:rPr lang="en-US" sz="2000" dirty="0">
                <a:solidFill>
                  <a:schemeClr val="dk1"/>
                </a:solidFill>
                <a:ea typeface="Calibri"/>
                <a:cs typeface="Calibri"/>
                <a:sym typeface="Calibri"/>
              </a:rPr>
              <a:t> las </a:t>
            </a:r>
            <a:r>
              <a:rPr lang="en-US" sz="2000" dirty="0" err="1">
                <a:solidFill>
                  <a:schemeClr val="dk1"/>
                </a:solidFill>
                <a:ea typeface="Calibri"/>
                <a:cs typeface="Calibri"/>
                <a:sym typeface="Calibri"/>
              </a:rPr>
              <a:t>direcciones</a:t>
            </a:r>
            <a:r>
              <a:rPr lang="en-US" sz="2000" dirty="0">
                <a:solidFill>
                  <a:schemeClr val="dk1"/>
                </a:solidFill>
                <a:ea typeface="Calibri"/>
                <a:cs typeface="Calibri"/>
                <a:sym typeface="Calibri"/>
              </a:rPr>
              <a:t> de los enlaces web </a:t>
            </a:r>
            <a:r>
              <a:rPr lang="en-US" sz="2000" dirty="0" err="1">
                <a:solidFill>
                  <a:schemeClr val="dk1"/>
                </a:solidFill>
                <a:ea typeface="Calibri"/>
                <a:cs typeface="Calibri"/>
                <a:sym typeface="Calibri"/>
              </a:rPr>
              <a:t>discutidos</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en</a:t>
            </a:r>
            <a:r>
              <a:rPr lang="en-US" sz="2000" dirty="0">
                <a:solidFill>
                  <a:schemeClr val="dk1"/>
                </a:solidFill>
                <a:ea typeface="Calibri"/>
                <a:cs typeface="Calibri"/>
                <a:sym typeface="Calibri"/>
              </a:rPr>
              <a:t> el </a:t>
            </a:r>
            <a:r>
              <a:rPr lang="en-US" sz="2000" dirty="0" err="1">
                <a:solidFill>
                  <a:schemeClr val="dk1"/>
                </a:solidFill>
                <a:ea typeface="Calibri"/>
                <a:cs typeface="Calibri"/>
                <a:sym typeface="Calibri"/>
              </a:rPr>
              <a:t>módulo</a:t>
            </a:r>
            <a:r>
              <a:rPr lang="en-US" sz="2000" dirty="0">
                <a:solidFill>
                  <a:schemeClr val="dk1"/>
                </a:solidFill>
                <a:ea typeface="Calibri"/>
                <a:cs typeface="Calibri"/>
                <a:sym typeface="Calibri"/>
              </a:rPr>
              <a:t>.</a:t>
            </a:r>
          </a:p>
          <a:p>
            <a:pPr lvl="0" algn="ctr">
              <a:buClr>
                <a:schemeClr val="dk1"/>
              </a:buClr>
              <a:buSzPts val="3600"/>
            </a:pPr>
            <a:endParaRPr lang="en-US" sz="2000" dirty="0">
              <a:solidFill>
                <a:schemeClr val="dk1"/>
              </a:solidFill>
              <a:ea typeface="Calibri"/>
              <a:cs typeface="Calibri"/>
              <a:sym typeface="Calibri"/>
            </a:endParaRPr>
          </a:p>
          <a:p>
            <a:pPr lvl="0" algn="ctr">
              <a:buClr>
                <a:schemeClr val="dk1"/>
              </a:buClr>
              <a:buSzPts val="3600"/>
            </a:pPr>
            <a:r>
              <a:rPr lang="en-US" sz="4000" u="sng" dirty="0" err="1">
                <a:solidFill>
                  <a:schemeClr val="dk1"/>
                </a:solidFill>
                <a:ea typeface="Calibri"/>
                <a:cs typeface="Calibri"/>
                <a:sym typeface="Calibri"/>
              </a:rPr>
              <a:t>Recursos</a:t>
            </a:r>
            <a:r>
              <a:rPr lang="en-US" sz="4000" u="sng" dirty="0">
                <a:solidFill>
                  <a:schemeClr val="dk1"/>
                </a:solidFill>
                <a:ea typeface="Calibri"/>
                <a:cs typeface="Calibri"/>
                <a:sym typeface="Calibri"/>
              </a:rPr>
              <a:t> del </a:t>
            </a:r>
            <a:r>
              <a:rPr lang="en-US" sz="4000" u="sng" dirty="0" err="1">
                <a:solidFill>
                  <a:schemeClr val="dk1"/>
                </a:solidFill>
                <a:ea typeface="Calibri"/>
                <a:cs typeface="Calibri"/>
                <a:sym typeface="Calibri"/>
              </a:rPr>
              <a:t>Módulo</a:t>
            </a:r>
            <a:r>
              <a:rPr lang="en-US" sz="4000" u="sng" dirty="0">
                <a:solidFill>
                  <a:schemeClr val="dk1"/>
                </a:solidFill>
                <a:ea typeface="Calibri"/>
                <a:cs typeface="Calibri"/>
                <a:sym typeface="Calibri"/>
              </a:rPr>
              <a:t> (</a:t>
            </a:r>
            <a:r>
              <a:rPr lang="en-US" sz="4000" u="sng" dirty="0" err="1">
                <a:solidFill>
                  <a:schemeClr val="dk1"/>
                </a:solidFill>
                <a:ea typeface="Calibri"/>
                <a:cs typeface="Calibri"/>
                <a:sym typeface="Calibri"/>
              </a:rPr>
              <a:t>continuación</a:t>
            </a:r>
            <a:r>
              <a:rPr lang="en-US" sz="4000" u="sng" dirty="0">
                <a:solidFill>
                  <a:schemeClr val="dk1"/>
                </a:solidFill>
                <a:ea typeface="Calibri"/>
                <a:cs typeface="Calibri"/>
                <a:sym typeface="Calibri"/>
              </a:rPr>
              <a:t>)</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j-lt"/>
              <a:ea typeface="Calibri"/>
              <a:cs typeface="Calibri"/>
              <a:sym typeface="Calibri"/>
            </a:endParaRPr>
          </a:p>
          <a:p>
            <a:pPr marL="342900" lvl="0" indent="-342900">
              <a:buSzPts val="1800"/>
              <a:buAutoNum type="arabicParenR"/>
            </a:pPr>
            <a:endParaRPr lang="en-US" dirty="0"/>
          </a:p>
          <a:p>
            <a:pPr lvl="0">
              <a:buSzPts val="1800"/>
            </a:pPr>
            <a:r>
              <a:rPr lang="en-US" b="1" dirty="0">
                <a:latin typeface="+mj-lt"/>
              </a:rPr>
              <a:t>15) </a:t>
            </a:r>
            <a:r>
              <a:rPr lang="en-US" dirty="0">
                <a:latin typeface="+mj-lt"/>
                <a:hlinkClick r:id="rId3"/>
              </a:rPr>
              <a:t>Toxic and Hazardous Substances Bloodborne Pathogens (oregon.gov)</a:t>
            </a:r>
            <a:endParaRPr lang="en-US" dirty="0">
              <a:latin typeface="+mj-lt"/>
            </a:endParaRPr>
          </a:p>
          <a:p>
            <a:pPr lvl="0">
              <a:buSzPts val="1800"/>
            </a:pPr>
            <a:r>
              <a:rPr lang="en-US" b="1" dirty="0">
                <a:latin typeface="+mj-lt"/>
              </a:rPr>
              <a:t>16) </a:t>
            </a:r>
            <a:r>
              <a:rPr lang="en-US" b="0" i="0" dirty="0">
                <a:solidFill>
                  <a:srgbClr val="000000"/>
                </a:solidFill>
                <a:effectLst/>
                <a:latin typeface="+mj-lt"/>
                <a:hlinkClick r:id="rId4"/>
              </a:rPr>
              <a:t>https://osha.oregon.gov/OSHARules/div2/div2Z-1030-bloodborne.pdf#page=16</a:t>
            </a:r>
            <a:r>
              <a:rPr lang="en-US" dirty="0">
                <a:latin typeface="+mj-lt"/>
              </a:rPr>
              <a:t> </a:t>
            </a:r>
          </a:p>
          <a:p>
            <a:pPr lvl="0">
              <a:buSzPts val="1800"/>
            </a:pPr>
            <a:r>
              <a:rPr lang="en-US" b="1" dirty="0">
                <a:latin typeface="+mj-lt"/>
              </a:rPr>
              <a:t>17) </a:t>
            </a:r>
            <a:r>
              <a:rPr lang="en-US" b="0" i="0" dirty="0">
                <a:solidFill>
                  <a:srgbClr val="000000"/>
                </a:solidFill>
                <a:effectLst/>
                <a:latin typeface="+mj-lt"/>
                <a:hlinkClick r:id="rId5"/>
              </a:rPr>
              <a:t>https://www.epa.gov/pesticide-registration/selected-epa-registered-disinfectants</a:t>
            </a:r>
            <a:r>
              <a:rPr lang="en-US" dirty="0">
                <a:latin typeface="+mj-lt"/>
              </a:rPr>
              <a:t> </a:t>
            </a:r>
          </a:p>
          <a:p>
            <a:pPr lvl="0">
              <a:buSzPts val="1800"/>
            </a:pPr>
            <a:r>
              <a:rPr lang="en-US" b="1" dirty="0">
                <a:solidFill>
                  <a:schemeClr val="dk1"/>
                </a:solidFill>
                <a:latin typeface="+mj-lt"/>
                <a:ea typeface="Calibri"/>
                <a:cs typeface="Calibri"/>
                <a:sym typeface="Calibri"/>
              </a:rPr>
              <a:t>18) </a:t>
            </a:r>
            <a:r>
              <a:rPr lang="en-US" b="0" i="0" dirty="0">
                <a:solidFill>
                  <a:srgbClr val="000000"/>
                </a:solidFill>
                <a:effectLst/>
                <a:latin typeface="+mj-lt"/>
                <a:hlinkClick r:id="rId6"/>
              </a:rPr>
              <a:t>https://osha.oregon.gov/OSHARules/div2/div2Z-1030-bloodborne.pdf#page=8</a:t>
            </a:r>
            <a:endParaRPr lang="en-US" b="0" i="0" dirty="0">
              <a:solidFill>
                <a:srgbClr val="000000"/>
              </a:solidFill>
              <a:effectLst/>
              <a:latin typeface="+mj-lt"/>
            </a:endParaRPr>
          </a:p>
          <a:p>
            <a:pPr lvl="0">
              <a:buSzPts val="1800"/>
            </a:pPr>
            <a:r>
              <a:rPr lang="en-US" dirty="0">
                <a:latin typeface="+mj-lt"/>
              </a:rPr>
              <a:t>19) </a:t>
            </a:r>
            <a:r>
              <a:rPr lang="en-US" b="0" i="0" dirty="0">
                <a:solidFill>
                  <a:srgbClr val="000000"/>
                </a:solidFill>
                <a:effectLst/>
                <a:latin typeface="+mj-lt"/>
                <a:hlinkClick r:id="rId7"/>
              </a:rPr>
              <a:t>https://osha.oregon.gov/OSHARules/div2/div2Z-1030-bloodborne.pdf#page=26</a:t>
            </a:r>
            <a:endParaRPr lang="en-US" b="0" i="0" dirty="0">
              <a:solidFill>
                <a:srgbClr val="000000"/>
              </a:solidFill>
              <a:effectLst/>
              <a:latin typeface="+mj-lt"/>
            </a:endParaRPr>
          </a:p>
          <a:p>
            <a:pPr lvl="0">
              <a:buSzPts val="1800"/>
            </a:pPr>
            <a:endParaRPr lang="en-US" b="0" i="0" dirty="0">
              <a:solidFill>
                <a:srgbClr val="000000"/>
              </a:solidFill>
              <a:effectLst/>
              <a:latin typeface="+mj-lt"/>
            </a:endParaRPr>
          </a:p>
          <a:p>
            <a:pPr lvl="0">
              <a:buSzPts val="1800"/>
            </a:pPr>
            <a:endParaRPr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mj-lt"/>
              <a:ea typeface="Calibri"/>
              <a:cs typeface="Calibri"/>
              <a:sym typeface="Calibri"/>
            </a:endParaRPr>
          </a:p>
        </p:txBody>
      </p:sp>
      <p:pic>
        <p:nvPicPr>
          <p:cNvPr id="8" name="Picture 7">
            <a:extLst>
              <a:ext uri="{FF2B5EF4-FFF2-40B4-BE49-F238E27FC236}">
                <a16:creationId xmlns:a16="http://schemas.microsoft.com/office/drawing/2014/main" id="{C56DE23F-47FF-406C-AFE5-EBCAE82505F7}"/>
              </a:ext>
            </a:extLst>
          </p:cNvPr>
          <p:cNvPicPr>
            <a:picLocks noChangeAspect="1"/>
          </p:cNvPicPr>
          <p:nvPr/>
        </p:nvPicPr>
        <p:blipFill>
          <a:blip r:embed="rId8"/>
          <a:stretch>
            <a:fillRect/>
          </a:stretch>
        </p:blipFill>
        <p:spPr>
          <a:xfrm>
            <a:off x="6620366" y="6000466"/>
            <a:ext cx="5604190" cy="934032"/>
          </a:xfrm>
          <a:prstGeom prst="rect">
            <a:avLst/>
          </a:prstGeom>
        </p:spPr>
      </p:pic>
      <p:sp>
        <p:nvSpPr>
          <p:cNvPr id="9" name="Google Shape;102;p2">
            <a:extLst>
              <a:ext uri="{FF2B5EF4-FFF2-40B4-BE49-F238E27FC236}">
                <a16:creationId xmlns:a16="http://schemas.microsoft.com/office/drawing/2014/main" id="{8F9159FB-1CFD-49F2-BD41-7D8B54A99315}"/>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Tree>
    <p:extLst>
      <p:ext uri="{BB962C8B-B14F-4D97-AF65-F5344CB8AC3E}">
        <p14:creationId xmlns:p14="http://schemas.microsoft.com/office/powerpoint/2010/main" val="1411182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74476"/>
            <a:ext cx="13325302" cy="646290"/>
          </a:xfrm>
          <a:prstGeom prst="rect">
            <a:avLst/>
          </a:prstGeom>
          <a:noFill/>
          <a:ln>
            <a:noFill/>
          </a:ln>
        </p:spPr>
        <p:txBody>
          <a:bodyPr spcFirstLastPara="1" wrap="square" lIns="91425" tIns="45700" rIns="91425" bIns="45700" anchor="t" anchorCtr="0">
            <a:spAutoFit/>
          </a:bodyPr>
          <a:lstStyle/>
          <a:p>
            <a:pPr lvl="0" algn="ctr">
              <a:buSzPts val="4000"/>
            </a:pPr>
            <a:r>
              <a:rPr lang="en-US" sz="3600" b="1" dirty="0">
                <a:solidFill>
                  <a:schemeClr val="lt1"/>
                </a:solidFill>
                <a:latin typeface="Verdana"/>
                <a:ea typeface="Verdana"/>
                <a:cs typeface="Verdana"/>
                <a:sym typeface="Verdana"/>
              </a:rPr>
              <a:t>PATÓGENOS TRANSMITIDOS POR LA SANGRE</a:t>
            </a:r>
          </a:p>
        </p:txBody>
      </p:sp>
      <p:sp>
        <p:nvSpPr>
          <p:cNvPr id="94" name="Google Shape;94;p1"/>
          <p:cNvSpPr txBox="1"/>
          <p:nvPr/>
        </p:nvSpPr>
        <p:spPr>
          <a:xfrm>
            <a:off x="0" y="3391517"/>
            <a:ext cx="12169792" cy="1446509"/>
          </a:xfrm>
          <a:prstGeom prst="rect">
            <a:avLst/>
          </a:prstGeom>
          <a:noFill/>
          <a:ln>
            <a:noFill/>
          </a:ln>
        </p:spPr>
        <p:txBody>
          <a:bodyPr spcFirstLastPara="1" wrap="square" lIns="91425" tIns="45700" rIns="91425" bIns="45700" anchor="t" anchorCtr="0">
            <a:spAutoFit/>
          </a:bodyPr>
          <a:lstStyle/>
          <a:p>
            <a:pPr lvl="0" algn="ctr">
              <a:buSzPts val="4400"/>
            </a:pPr>
            <a:r>
              <a:rPr lang="en-US" sz="4400" b="1" dirty="0" err="1">
                <a:solidFill>
                  <a:schemeClr val="lt1"/>
                </a:solidFill>
                <a:latin typeface="Verdana"/>
                <a:ea typeface="Verdana"/>
                <a:cs typeface="Verdana"/>
                <a:sym typeface="Verdana"/>
              </a:rPr>
              <a:t>Módulo</a:t>
            </a:r>
            <a:r>
              <a:rPr lang="en-US" sz="4400" b="1" dirty="0">
                <a:solidFill>
                  <a:schemeClr val="lt1"/>
                </a:solidFill>
                <a:latin typeface="Verdana"/>
                <a:ea typeface="Verdana"/>
                <a:cs typeface="Verdana"/>
                <a:sym typeface="Verdana"/>
              </a:rPr>
              <a:t> 3: </a:t>
            </a:r>
            <a:r>
              <a:rPr lang="en-US" sz="4400" b="1" i="1" dirty="0" err="1">
                <a:solidFill>
                  <a:schemeClr val="lt1"/>
                </a:solidFill>
                <a:latin typeface="Verdana"/>
                <a:ea typeface="Verdana"/>
                <a:cs typeface="Verdana"/>
                <a:sym typeface="Verdana"/>
              </a:rPr>
              <a:t>Prevención</a:t>
            </a:r>
            <a:r>
              <a:rPr lang="en-US" sz="4400" b="1" i="1" dirty="0">
                <a:solidFill>
                  <a:schemeClr val="lt1"/>
                </a:solidFill>
                <a:latin typeface="Verdana"/>
                <a:ea typeface="Verdana"/>
                <a:sym typeface="Verdana"/>
              </a:rPr>
              <a:t>(</a:t>
            </a:r>
            <a:r>
              <a:rPr lang="en-US" sz="4400" b="1" i="1" dirty="0" err="1">
                <a:solidFill>
                  <a:schemeClr val="lt1"/>
                </a:solidFill>
                <a:latin typeface="Verdana"/>
                <a:ea typeface="Verdana"/>
                <a:sym typeface="Verdana"/>
              </a:rPr>
              <a:t>fuera</a:t>
            </a:r>
            <a:r>
              <a:rPr lang="en-US" sz="4400" b="1" i="1" dirty="0">
                <a:solidFill>
                  <a:schemeClr val="lt1"/>
                </a:solidFill>
                <a:latin typeface="Verdana"/>
                <a:ea typeface="Verdana"/>
                <a:sym typeface="Verdana"/>
              </a:rPr>
              <a:t> de la </a:t>
            </a:r>
            <a:r>
              <a:rPr lang="en-US" sz="4400" b="1" i="1" dirty="0" err="1">
                <a:solidFill>
                  <a:schemeClr val="lt1"/>
                </a:solidFill>
                <a:latin typeface="Verdana"/>
                <a:ea typeface="Verdana"/>
                <a:sym typeface="Verdana"/>
              </a:rPr>
              <a:t>atención</a:t>
            </a:r>
            <a:r>
              <a:rPr lang="en-US" sz="4400" b="1" i="1" dirty="0">
                <a:solidFill>
                  <a:schemeClr val="lt1"/>
                </a:solidFill>
                <a:latin typeface="Verdana"/>
                <a:ea typeface="Verdana"/>
                <a:sym typeface="Verdana"/>
              </a:rPr>
              <a:t> </a:t>
            </a:r>
            <a:r>
              <a:rPr lang="en-US" sz="4400" b="1" i="1" dirty="0" err="1">
                <a:solidFill>
                  <a:schemeClr val="lt1"/>
                </a:solidFill>
                <a:latin typeface="Verdana"/>
                <a:ea typeface="Verdana"/>
                <a:sym typeface="Verdana"/>
              </a:rPr>
              <a:t>médica</a:t>
            </a:r>
            <a:r>
              <a:rPr lang="en-US" sz="4400" b="1" i="1" dirty="0">
                <a:solidFill>
                  <a:schemeClr val="lt1"/>
                </a:solidFill>
                <a:latin typeface="Verdana"/>
                <a:ea typeface="Verdana"/>
                <a:sym typeface="Verdana"/>
              </a:rPr>
              <a:t>)</a:t>
            </a:r>
            <a:endParaRPr lang="en-US" sz="4400" dirty="0"/>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rcRect/>
          <a:stretch/>
        </p:blipFill>
        <p:spPr>
          <a:xfrm>
            <a:off x="299272" y="260296"/>
            <a:ext cx="3058746" cy="1011156"/>
          </a:xfrm>
          <a:prstGeom prst="rect">
            <a:avLst/>
          </a:prstGeom>
        </p:spPr>
      </p:pic>
    </p:spTree>
    <p:extLst>
      <p:ext uri="{BB962C8B-B14F-4D97-AF65-F5344CB8AC3E}">
        <p14:creationId xmlns:p14="http://schemas.microsoft.com/office/powerpoint/2010/main" val="2466912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69000" y="332509"/>
            <a:ext cx="6024507" cy="397027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NORMA ACERCA DE LOS PATÓGENOS TRANSPORTADOS POR LA SANGRE</a:t>
            </a:r>
          </a:p>
          <a:p>
            <a:pPr lvl="0" algn="ctr">
              <a:buSzPts val="4800"/>
            </a:pPr>
            <a:endParaRPr sz="2000" b="0" i="0" u="none" strike="noStrike" cap="none" dirty="0">
              <a:solidFill>
                <a:schemeClr val="dk1"/>
              </a:solidFill>
              <a:latin typeface="+mj-lt"/>
              <a:ea typeface="Calibri"/>
              <a:cs typeface="Calibri"/>
              <a:sym typeface="Calibri"/>
            </a:endParaRPr>
          </a:p>
          <a:p>
            <a:pPr marL="285750" indent="-285750">
              <a:buFont typeface="Arial" panose="020B0604020202020204" pitchFamily="34" charset="0"/>
              <a:buChar char="•"/>
            </a:pPr>
            <a:r>
              <a:rPr lang="en-US" sz="1600" dirty="0" err="1">
                <a:latin typeface="+mj-lt"/>
              </a:rPr>
              <a:t>Quién</a:t>
            </a:r>
            <a:r>
              <a:rPr lang="en-US" sz="1600" dirty="0">
                <a:latin typeface="+mj-lt"/>
              </a:rPr>
              <a:t> </a:t>
            </a:r>
            <a:r>
              <a:rPr lang="en-US" sz="1600" dirty="0" err="1">
                <a:latin typeface="+mj-lt"/>
              </a:rPr>
              <a:t>puede</a:t>
            </a:r>
            <a:r>
              <a:rPr lang="en-US" sz="1600" dirty="0">
                <a:latin typeface="+mj-lt"/>
              </a:rPr>
              <a:t> </a:t>
            </a:r>
            <a:r>
              <a:rPr lang="en-US" sz="1600" dirty="0" err="1">
                <a:latin typeface="+mj-lt"/>
              </a:rPr>
              <a:t>tener</a:t>
            </a:r>
            <a:r>
              <a:rPr lang="en-US" sz="1600" dirty="0">
                <a:latin typeface="+mj-lt"/>
              </a:rPr>
              <a:t>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 y </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err="1">
                <a:latin typeface="+mj-lt"/>
              </a:rPr>
              <a:t>Cómo</a:t>
            </a:r>
            <a:r>
              <a:rPr lang="en-US" sz="1600" dirty="0">
                <a:latin typeface="+mj-lt"/>
              </a:rPr>
              <a:t> </a:t>
            </a:r>
            <a:r>
              <a:rPr lang="en-US" sz="1600" dirty="0" err="1">
                <a:latin typeface="+mj-lt"/>
              </a:rPr>
              <a:t>reducir</a:t>
            </a:r>
            <a:r>
              <a:rPr lang="en-US" sz="1600" dirty="0">
                <a:latin typeface="+mj-lt"/>
              </a:rPr>
              <a:t> la </a:t>
            </a:r>
            <a:r>
              <a:rPr lang="en-US" sz="1600" dirty="0" err="1">
                <a:latin typeface="+mj-lt"/>
              </a:rPr>
              <a:t>exposición</a:t>
            </a:r>
            <a:r>
              <a:rPr lang="en-US" sz="1600" dirty="0">
                <a:latin typeface="+mj-lt"/>
              </a:rPr>
              <a:t> a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t>
            </a:r>
            <a:r>
              <a:rPr lang="en-US" sz="1600" dirty="0" err="1">
                <a:latin typeface="+mj-lt"/>
              </a:rPr>
              <a:t>en</a:t>
            </a:r>
            <a:r>
              <a:rPr lang="en-US" sz="1600" dirty="0">
                <a:latin typeface="+mj-lt"/>
              </a:rPr>
              <a:t> el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endParaRPr lang="en-US" sz="1600" dirty="0">
              <a:latin typeface="+mj-lt"/>
            </a:endParaRPr>
          </a:p>
          <a:p>
            <a:r>
              <a:rPr lang="en-US" sz="1600" dirty="0" err="1">
                <a:latin typeface="+mj-lt"/>
              </a:rPr>
              <a:t>En</a:t>
            </a:r>
            <a:r>
              <a:rPr lang="en-US" sz="1600" dirty="0">
                <a:latin typeface="+mj-lt"/>
              </a:rPr>
              <a:t> la </a:t>
            </a:r>
            <a:r>
              <a:rPr lang="en-US" sz="1600" dirty="0" err="1">
                <a:latin typeface="+mj-lt"/>
              </a:rPr>
              <a:t>norma</a:t>
            </a:r>
            <a:r>
              <a:rPr lang="en-US" sz="1600" dirty="0">
                <a:latin typeface="+mj-lt"/>
              </a:rPr>
              <a:t> </a:t>
            </a:r>
            <a:r>
              <a:rPr lang="en-US" sz="1600" dirty="0" err="1">
                <a:latin typeface="+mj-lt"/>
              </a:rPr>
              <a:t>también</a:t>
            </a:r>
            <a:r>
              <a:rPr lang="en-US" sz="1600" dirty="0">
                <a:latin typeface="+mj-lt"/>
              </a:rPr>
              <a:t> se </a:t>
            </a:r>
            <a:r>
              <a:rPr lang="en-US" sz="1600" dirty="0" err="1">
                <a:latin typeface="+mj-lt"/>
              </a:rPr>
              <a:t>incluyen</a:t>
            </a:r>
            <a:r>
              <a:rPr lang="en-US" sz="1600" dirty="0">
                <a:latin typeface="+mj-lt"/>
              </a:rPr>
              <a:t> los pasos </a:t>
            </a:r>
            <a:r>
              <a:rPr lang="en-US" sz="1600" dirty="0" err="1">
                <a:latin typeface="+mj-lt"/>
              </a:rPr>
              <a:t>necesarios</a:t>
            </a:r>
            <a:r>
              <a:rPr lang="en-US" sz="1600" dirty="0">
                <a:latin typeface="+mj-lt"/>
              </a:rPr>
              <a:t> que </a:t>
            </a:r>
            <a:r>
              <a:rPr lang="en-US" sz="1600" dirty="0" err="1">
                <a:latin typeface="+mj-lt"/>
              </a:rPr>
              <a:t>deben</a:t>
            </a:r>
            <a:r>
              <a:rPr lang="en-US" sz="1600" dirty="0">
                <a:latin typeface="+mj-lt"/>
              </a:rPr>
              <a:t> </a:t>
            </a:r>
            <a:r>
              <a:rPr lang="en-US" sz="1600" dirty="0" err="1">
                <a:latin typeface="+mj-lt"/>
              </a:rPr>
              <a:t>seguirse</a:t>
            </a:r>
            <a:r>
              <a:rPr lang="en-US" sz="1600" dirty="0">
                <a:latin typeface="+mj-lt"/>
              </a:rPr>
              <a:t> </a:t>
            </a:r>
            <a:r>
              <a:rPr lang="en-US" sz="1600" dirty="0" err="1">
                <a:latin typeface="+mj-lt"/>
              </a:rPr>
              <a:t>en</a:t>
            </a:r>
            <a:r>
              <a:rPr lang="en-US" sz="1600" dirty="0">
                <a:latin typeface="+mj-lt"/>
              </a:rPr>
              <a:t> </a:t>
            </a:r>
            <a:r>
              <a:rPr lang="en-US" sz="1600" dirty="0" err="1">
                <a:latin typeface="+mj-lt"/>
              </a:rPr>
              <a:t>caso</a:t>
            </a:r>
            <a:r>
              <a:rPr lang="en-US" sz="1600" dirty="0">
                <a:latin typeface="+mj-lt"/>
              </a:rPr>
              <a:t> de que </a:t>
            </a:r>
            <a:r>
              <a:rPr lang="en-US" sz="1600" dirty="0" err="1">
                <a:latin typeface="+mj-lt"/>
              </a:rPr>
              <a:t>ocurra</a:t>
            </a:r>
            <a:r>
              <a:rPr lang="en-US" sz="1600" dirty="0">
                <a:latin typeface="+mj-lt"/>
              </a:rPr>
              <a:t> una </a:t>
            </a:r>
            <a:r>
              <a:rPr lang="en-US" sz="1600" dirty="0" err="1">
                <a:latin typeface="+mj-lt"/>
              </a:rPr>
              <a:t>exposición</a:t>
            </a:r>
            <a:r>
              <a:rPr lang="en-US" sz="1600" dirty="0">
                <a:latin typeface="+mj-lt"/>
              </a:rPr>
              <a:t>. Para </a:t>
            </a:r>
            <a:r>
              <a:rPr lang="en-US" sz="1600" dirty="0" err="1">
                <a:latin typeface="+mj-lt"/>
              </a:rPr>
              <a:t>consultar</a:t>
            </a:r>
            <a:r>
              <a:rPr lang="en-US" sz="1600" dirty="0">
                <a:latin typeface="+mj-lt"/>
              </a:rPr>
              <a:t> las </a:t>
            </a:r>
            <a:r>
              <a:rPr lang="en-US" sz="1600" dirty="0" err="1">
                <a:latin typeface="+mj-lt"/>
              </a:rPr>
              <a:t>reglas</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a </a:t>
            </a:r>
            <a:r>
              <a:rPr lang="en-US" sz="1600" dirty="0" err="1">
                <a:latin typeface="+mj-lt"/>
              </a:rPr>
              <a:t>medida</a:t>
            </a:r>
            <a:r>
              <a:rPr lang="en-US" sz="1600" dirty="0">
                <a:latin typeface="+mj-lt"/>
              </a:rPr>
              <a:t> que </a:t>
            </a:r>
            <a:r>
              <a:rPr lang="en-US" sz="1600" dirty="0" err="1">
                <a:latin typeface="+mj-lt"/>
              </a:rPr>
              <a:t>avanza</a:t>
            </a:r>
            <a:r>
              <a:rPr lang="en-US" sz="1600" dirty="0">
                <a:latin typeface="+mj-lt"/>
              </a:rPr>
              <a:t> </a:t>
            </a:r>
            <a:r>
              <a:rPr lang="en-US" sz="1600" dirty="0" err="1">
                <a:latin typeface="+mj-lt"/>
              </a:rPr>
              <a:t>en</a:t>
            </a:r>
            <a:r>
              <a:rPr lang="en-US" sz="1600" dirty="0">
                <a:latin typeface="+mj-lt"/>
              </a:rPr>
              <a:t> </a:t>
            </a:r>
            <a:r>
              <a:rPr lang="en-US" sz="1600" dirty="0" err="1">
                <a:latin typeface="+mj-lt"/>
              </a:rPr>
              <a:t>este</a:t>
            </a:r>
            <a:r>
              <a:rPr lang="en-US" sz="1600" dirty="0">
                <a:latin typeface="+mj-lt"/>
              </a:rPr>
              <a:t> </a:t>
            </a:r>
            <a:r>
              <a:rPr lang="en-US" sz="1600" dirty="0" err="1">
                <a:latin typeface="+mj-lt"/>
              </a:rPr>
              <a:t>curso</a:t>
            </a:r>
            <a:r>
              <a:rPr lang="en-US" sz="1600" dirty="0">
                <a:latin typeface="+mj-lt"/>
              </a:rPr>
              <a:t>, </a:t>
            </a:r>
            <a:r>
              <a:rPr lang="en-US" sz="1600" dirty="0" err="1">
                <a:latin typeface="+mj-lt"/>
              </a:rPr>
              <a:t>haga</a:t>
            </a:r>
            <a:r>
              <a:rPr lang="en-US" sz="1600" dirty="0">
                <a:latin typeface="+mj-lt"/>
              </a:rPr>
              <a:t> </a:t>
            </a:r>
            <a:r>
              <a:rPr lang="en-US" sz="1600" dirty="0" err="1">
                <a:latin typeface="+mj-lt"/>
              </a:rPr>
              <a:t>clic</a:t>
            </a:r>
            <a:r>
              <a:rPr lang="en-US" sz="1600" dirty="0">
                <a:latin typeface="+mj-lt"/>
              </a:rPr>
              <a:t> </a:t>
            </a:r>
            <a:r>
              <a:rPr lang="en-US" sz="1600" dirty="0" err="1">
                <a:latin typeface="+mj-lt"/>
              </a:rPr>
              <a:t>en</a:t>
            </a:r>
            <a:r>
              <a:rPr lang="en-US" sz="1600" dirty="0">
                <a:latin typeface="+mj-lt"/>
              </a:rPr>
              <a:t> el </a:t>
            </a:r>
            <a:r>
              <a:rPr lang="en-US" sz="1600" dirty="0" err="1">
                <a:latin typeface="+mj-lt"/>
              </a:rPr>
              <a:t>botón</a:t>
            </a:r>
            <a:r>
              <a:rPr lang="en-US" sz="1600" dirty="0">
                <a:latin typeface="+mj-lt"/>
              </a:rPr>
              <a:t> del </a:t>
            </a:r>
            <a:r>
              <a:rPr lang="en-US" sz="1600" dirty="0" err="1">
                <a:latin typeface="+mj-lt"/>
              </a:rPr>
              <a:t>recurso</a:t>
            </a:r>
            <a:r>
              <a:rPr lang="en-US" sz="1600" dirty="0">
                <a:latin typeface="+mj-lt"/>
              </a:rPr>
              <a:t>. </a:t>
            </a:r>
            <a:r>
              <a:rPr lang="en-US" sz="1600" dirty="0" err="1">
                <a:latin typeface="+mj-lt"/>
              </a:rPr>
              <a:t>También</a:t>
            </a:r>
            <a:r>
              <a:rPr lang="en-US" sz="1600" dirty="0">
                <a:latin typeface="+mj-lt"/>
              </a:rPr>
              <a:t> </a:t>
            </a:r>
            <a:r>
              <a:rPr lang="en-US" sz="1600" dirty="0" err="1">
                <a:latin typeface="+mj-lt"/>
              </a:rPr>
              <a:t>puede</a:t>
            </a:r>
            <a:r>
              <a:rPr lang="en-US" sz="1600" dirty="0">
                <a:latin typeface="+mj-lt"/>
              </a:rPr>
              <a:t> </a:t>
            </a:r>
            <a:r>
              <a:rPr lang="en-US" sz="1600" dirty="0" err="1">
                <a:latin typeface="+mj-lt"/>
              </a:rPr>
              <a:t>hacer</a:t>
            </a:r>
            <a:r>
              <a:rPr lang="en-US" sz="1600" dirty="0">
                <a:latin typeface="+mj-lt"/>
              </a:rPr>
              <a:t> </a:t>
            </a:r>
            <a:r>
              <a:rPr lang="en-US" sz="1600" dirty="0" err="1">
                <a:latin typeface="+mj-lt"/>
              </a:rPr>
              <a:t>clic</a:t>
            </a:r>
            <a:r>
              <a:rPr lang="en-US" sz="1600" dirty="0">
                <a:latin typeface="+mj-lt"/>
              </a:rPr>
              <a:t> </a:t>
            </a:r>
            <a:r>
              <a:rPr lang="en-US" sz="1600" dirty="0" err="1">
                <a:latin typeface="+mj-lt"/>
              </a:rPr>
              <a:t>en</a:t>
            </a:r>
            <a:r>
              <a:rPr lang="en-US" sz="1600" dirty="0">
                <a:latin typeface="+mj-lt"/>
              </a:rPr>
              <a:t> el enlace a </a:t>
            </a:r>
            <a:r>
              <a:rPr lang="en-US" sz="1600" dirty="0" err="1">
                <a:latin typeface="+mj-lt"/>
              </a:rPr>
              <a:t>continuación</a:t>
            </a:r>
            <a:r>
              <a:rPr lang="en-US" sz="1600" dirty="0">
                <a:latin typeface="+mj-lt"/>
              </a:rPr>
              <a:t>:</a:t>
            </a: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sp>
        <p:nvSpPr>
          <p:cNvPr id="2" name="Rectangle 1">
            <a:hlinkClick r:id="rId4"/>
            <a:extLst>
              <a:ext uri="{FF2B5EF4-FFF2-40B4-BE49-F238E27FC236}">
                <a16:creationId xmlns:a16="http://schemas.microsoft.com/office/drawing/2014/main" id="{C2EAD7AB-6005-4F42-8CAA-FBDE500EC77E}"/>
              </a:ext>
            </a:extLst>
          </p:cNvPr>
          <p:cNvSpPr/>
          <p:nvPr/>
        </p:nvSpPr>
        <p:spPr>
          <a:xfrm>
            <a:off x="6587319" y="4539429"/>
            <a:ext cx="4199859" cy="914400"/>
          </a:xfrm>
          <a:prstGeom prst="rect">
            <a:avLst/>
          </a:prstGeom>
          <a:solidFill>
            <a:srgbClr val="6B162A"/>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a:solidFill>
                  <a:schemeClr val="bg1"/>
                </a:solidFill>
                <a:hlinkClick r:id="rId5"/>
              </a:rPr>
              <a:t>OAR 437-002-1910.1030 </a:t>
            </a:r>
            <a:r>
              <a:rPr lang="en-US" sz="1600" b="1" dirty="0" err="1">
                <a:solidFill>
                  <a:schemeClr val="bg1"/>
                </a:solidFill>
                <a:hlinkClick r:id="rId5"/>
              </a:rPr>
              <a:t>Patógenos</a:t>
            </a:r>
            <a:r>
              <a:rPr lang="en-US" sz="1600" b="1" dirty="0">
                <a:solidFill>
                  <a:schemeClr val="bg1"/>
                </a:solidFill>
                <a:hlinkClick r:id="rId5"/>
              </a:rPr>
              <a:t> </a:t>
            </a:r>
            <a:r>
              <a:rPr lang="en-US" sz="1600" b="1" dirty="0" err="1">
                <a:solidFill>
                  <a:schemeClr val="bg1"/>
                </a:solidFill>
                <a:hlinkClick r:id="rId5"/>
              </a:rPr>
              <a:t>transportados</a:t>
            </a:r>
            <a:r>
              <a:rPr lang="en-US" sz="1600" b="1" dirty="0">
                <a:solidFill>
                  <a:schemeClr val="bg1"/>
                </a:solidFill>
                <a:hlinkClick r:id="rId5"/>
              </a:rPr>
              <a:t> por la </a:t>
            </a:r>
            <a:r>
              <a:rPr lang="en-US" sz="1600" b="1" dirty="0" err="1">
                <a:solidFill>
                  <a:schemeClr val="bg1"/>
                </a:solidFill>
                <a:hlinkClick r:id="rId5"/>
              </a:rPr>
              <a:t>sangre</a:t>
            </a:r>
            <a:r>
              <a:rPr lang="en-US" sz="1600" b="1" dirty="0">
                <a:solidFill>
                  <a:schemeClr val="bg1"/>
                </a:solidFill>
                <a:hlinkClick r:id="rId5"/>
              </a:rPr>
              <a:t> </a:t>
            </a:r>
            <a:endParaRPr lang="en-US" sz="1600" b="1" dirty="0">
              <a:solidFill>
                <a:schemeClr val="bg1"/>
              </a:solidFill>
            </a:endParaRPr>
          </a:p>
        </p:txBody>
      </p:sp>
      <p:pic>
        <p:nvPicPr>
          <p:cNvPr id="4" name="Picture 3">
            <a:extLst>
              <a:ext uri="{FF2B5EF4-FFF2-40B4-BE49-F238E27FC236}">
                <a16:creationId xmlns:a16="http://schemas.microsoft.com/office/drawing/2014/main" id="{2C59DF5A-8E6D-4D0F-9E88-C3378A836445}"/>
              </a:ext>
            </a:extLst>
          </p:cNvPr>
          <p:cNvPicPr>
            <a:picLocks noChangeAspect="1"/>
          </p:cNvPicPr>
          <p:nvPr/>
        </p:nvPicPr>
        <p:blipFill>
          <a:blip r:embed="rId6"/>
          <a:stretch>
            <a:fillRect/>
          </a:stretch>
        </p:blipFill>
        <p:spPr>
          <a:xfrm>
            <a:off x="0" y="1"/>
            <a:ext cx="5719156" cy="5920652"/>
          </a:xfrm>
          <a:prstGeom prst="rect">
            <a:avLst/>
          </a:prstGeom>
        </p:spPr>
      </p:pic>
    </p:spTree>
    <p:extLst>
      <p:ext uri="{BB962C8B-B14F-4D97-AF65-F5344CB8AC3E}">
        <p14:creationId xmlns:p14="http://schemas.microsoft.com/office/powerpoint/2010/main" val="2723039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Verdana"/>
                <a:ea typeface="Verdana"/>
                <a:cs typeface="Verdana"/>
                <a:sym typeface="Verdana"/>
              </a:rPr>
              <a:t>Módulo</a:t>
            </a:r>
            <a:r>
              <a:rPr lang="en-US" sz="2800" b="1" i="0" u="none" strike="noStrike" cap="none" dirty="0">
                <a:solidFill>
                  <a:schemeClr val="lt1"/>
                </a:solidFill>
                <a:latin typeface="Verdana"/>
                <a:ea typeface="Verdana"/>
                <a:cs typeface="Verdana"/>
                <a:sym typeface="Verdana"/>
              </a:rPr>
              <a:t> 3: </a:t>
            </a:r>
            <a:r>
              <a:rPr lang="en-US" sz="2800" b="1" i="1" u="none" strike="noStrike" cap="none" dirty="0" err="1">
                <a:solidFill>
                  <a:schemeClr val="lt1"/>
                </a:solidFill>
                <a:latin typeface="Verdana"/>
                <a:ea typeface="Verdana"/>
                <a:cs typeface="Verdana"/>
                <a:sym typeface="Verdana"/>
              </a:rPr>
              <a:t>Prevención</a:t>
            </a:r>
            <a:r>
              <a:rPr lang="en-US" sz="2800" b="1" i="1" u="none" strike="noStrike" cap="none" dirty="0">
                <a:solidFill>
                  <a:schemeClr val="lt1"/>
                </a:solidFill>
                <a:latin typeface="Verdana"/>
                <a:ea typeface="Verdana"/>
                <a:cs typeface="Verdana"/>
                <a:sym typeface="Verdana"/>
              </a:rPr>
              <a:t> </a:t>
            </a:r>
            <a:r>
              <a:rPr lang="en-US" sz="2800" b="1" i="1" dirty="0">
                <a:solidFill>
                  <a:schemeClr val="lt1"/>
                </a:solidFill>
                <a:latin typeface="Verdana"/>
                <a:ea typeface="Verdana"/>
                <a:cs typeface="Verdana"/>
                <a:sym typeface="Verdana"/>
              </a:rPr>
              <a:t>(</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sz="2800" b="0" i="0" u="none" strike="noStrike" cap="none" dirty="0">
              <a:solidFill>
                <a:srgbClr val="000000"/>
              </a:solidFill>
              <a:latin typeface="Arial"/>
              <a:ea typeface="Arial"/>
              <a:cs typeface="Arial"/>
              <a:sym typeface="Arial"/>
            </a:endParaRPr>
          </a:p>
        </p:txBody>
      </p:sp>
      <p:pic>
        <p:nvPicPr>
          <p:cNvPr id="2" name="Online Media 1" descr="BBP_Cuidado de salud - Video introductorio">
            <a:hlinkClick r:id="" action="ppaction://media"/>
            <a:extLst>
              <a:ext uri="{FF2B5EF4-FFF2-40B4-BE49-F238E27FC236}">
                <a16:creationId xmlns:a16="http://schemas.microsoft.com/office/drawing/2014/main" id="{27D7F9E8-6C90-454C-A578-7BAA114F34F8}"/>
              </a:ext>
            </a:extLst>
          </p:cNvPr>
          <p:cNvPicPr>
            <a:picLocks noRot="1" noChangeAspect="1"/>
          </p:cNvPicPr>
          <p:nvPr>
            <a:videoFile r:link="rId1"/>
          </p:nvPr>
        </p:nvPicPr>
        <p:blipFill>
          <a:blip r:embed="rId5"/>
          <a:stretch>
            <a:fillRect/>
          </a:stretch>
        </p:blipFill>
        <p:spPr>
          <a:xfrm>
            <a:off x="861505" y="0"/>
            <a:ext cx="10468990" cy="5888807"/>
          </a:xfrm>
          <a:prstGeom prst="rect">
            <a:avLst/>
          </a:prstGeom>
        </p:spPr>
      </p:pic>
    </p:spTree>
    <p:extLst>
      <p:ext uri="{BB962C8B-B14F-4D97-AF65-F5344CB8AC3E}">
        <p14:creationId xmlns:p14="http://schemas.microsoft.com/office/powerpoint/2010/main" val="403221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hlinkClick r:id="rId4"/>
            <a:extLst>
              <a:ext uri="{FF2B5EF4-FFF2-40B4-BE49-F238E27FC236}">
                <a16:creationId xmlns:a16="http://schemas.microsoft.com/office/drawing/2014/main" id="{FC270C14-51FB-47DD-80DA-CE094A0E5B93}"/>
              </a:ext>
            </a:extLst>
          </p:cNvPr>
          <p:cNvSpPr/>
          <p:nvPr/>
        </p:nvSpPr>
        <p:spPr>
          <a:xfrm>
            <a:off x="0" y="35359"/>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5"/>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 Comunicación de Peligros">
            <a:hlinkClick r:id="" action="ppaction://media"/>
            <a:extLst>
              <a:ext uri="{FF2B5EF4-FFF2-40B4-BE49-F238E27FC236}">
                <a16:creationId xmlns:a16="http://schemas.microsoft.com/office/drawing/2014/main" id="{8D047BC8-14CB-834A-A42D-56A630A58D7C}"/>
              </a:ext>
            </a:extLst>
          </p:cNvPr>
          <p:cNvPicPr>
            <a:picLocks noRot="1" noChangeAspect="1"/>
          </p:cNvPicPr>
          <p:nvPr>
            <a:videoFile r:link="rId1"/>
          </p:nvPr>
        </p:nvPicPr>
        <p:blipFill>
          <a:blip r:embed="rId6"/>
          <a:stretch>
            <a:fillRect/>
          </a:stretch>
        </p:blipFill>
        <p:spPr>
          <a:xfrm>
            <a:off x="872565" y="53235"/>
            <a:ext cx="10446870" cy="5876364"/>
          </a:xfrm>
          <a:prstGeom prst="rect">
            <a:avLst/>
          </a:prstGeom>
        </p:spPr>
      </p:pic>
    </p:spTree>
    <p:extLst>
      <p:ext uri="{BB962C8B-B14F-4D97-AF65-F5344CB8AC3E}">
        <p14:creationId xmlns:p14="http://schemas.microsoft.com/office/powerpoint/2010/main" val="157849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638800" y="332509"/>
            <a:ext cx="6375400" cy="4647386"/>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COMUNICACIÓN DE PELIGROS: EXENCIONES</a:t>
            </a:r>
            <a:endParaRPr sz="1600" b="0" i="0" u="none" strike="noStrike" cap="none" dirty="0">
              <a:solidFill>
                <a:schemeClr val="dk1"/>
              </a:solidFill>
              <a:latin typeface="+mj-lt"/>
              <a:ea typeface="Calibri"/>
              <a:cs typeface="Calibri"/>
              <a:sym typeface="Calibri"/>
            </a:endParaRPr>
          </a:p>
          <a:p>
            <a:pPr lvl="0">
              <a:buSzPts val="1600"/>
            </a:pPr>
            <a:endParaRPr lang="en-US" sz="1600" dirty="0">
              <a:latin typeface="+mj-lt"/>
              <a:hlinkClick r:id="rId3"/>
            </a:endParaRPr>
          </a:p>
          <a:p>
            <a:pPr lvl="0">
              <a:buSzPts val="1600"/>
            </a:pPr>
            <a:r>
              <a:rPr lang="en-US" sz="1600" dirty="0">
                <a:latin typeface="+mj-lt"/>
                <a:hlinkClick r:id="rId4"/>
              </a:rPr>
              <a:t>El </a:t>
            </a:r>
            <a:r>
              <a:rPr lang="en-US" sz="1600" dirty="0" err="1">
                <a:latin typeface="+mj-lt"/>
                <a:hlinkClick r:id="rId4"/>
              </a:rPr>
              <a:t>Párrafo</a:t>
            </a:r>
            <a:r>
              <a:rPr lang="en-US" sz="1600" dirty="0">
                <a:latin typeface="+mj-lt"/>
                <a:hlinkClick r:id="rId4"/>
              </a:rPr>
              <a:t> G </a:t>
            </a:r>
            <a:r>
              <a:rPr lang="en-US" sz="1600" baseline="30000" dirty="0"/>
              <a:t>(1) </a:t>
            </a:r>
            <a:r>
              <a:rPr lang="en-US" sz="1600" dirty="0">
                <a:latin typeface="+mj-lt"/>
              </a:rPr>
              <a:t>de la </a:t>
            </a:r>
            <a:r>
              <a:rPr lang="en-US" sz="1600" dirty="0" err="1">
                <a:latin typeface="+mj-lt"/>
              </a:rPr>
              <a:t>norma</a:t>
            </a:r>
            <a:r>
              <a:rPr lang="en-US" sz="1600" dirty="0">
                <a:latin typeface="+mj-lt"/>
              </a:rPr>
              <a:t> indica que </a:t>
            </a:r>
            <a:r>
              <a:rPr lang="en-US" sz="1600" dirty="0" err="1">
                <a:latin typeface="+mj-lt"/>
              </a:rPr>
              <a:t>deben</a:t>
            </a:r>
            <a:r>
              <a:rPr lang="en-US" sz="1600" dirty="0">
                <a:latin typeface="+mj-lt"/>
              </a:rPr>
              <a:t> </a:t>
            </a:r>
            <a:r>
              <a:rPr lang="en-US" sz="1600" dirty="0" err="1">
                <a:latin typeface="+mj-lt"/>
              </a:rPr>
              <a:t>colocarse</a:t>
            </a:r>
            <a:r>
              <a:rPr lang="en-US" sz="1600" dirty="0">
                <a:latin typeface="+mj-lt"/>
              </a:rPr>
              <a:t> </a:t>
            </a:r>
            <a:r>
              <a:rPr lang="en-US" sz="1600" dirty="0" err="1">
                <a:latin typeface="+mj-lt"/>
              </a:rPr>
              <a:t>etiquetas</a:t>
            </a:r>
            <a:r>
              <a:rPr lang="en-US" sz="1600" dirty="0">
                <a:latin typeface="+mj-lt"/>
              </a:rPr>
              <a:t> </a:t>
            </a:r>
            <a:r>
              <a:rPr lang="en-US" sz="1600" dirty="0" err="1">
                <a:latin typeface="+mj-lt"/>
              </a:rPr>
              <a:t>en</a:t>
            </a:r>
            <a:r>
              <a:rPr lang="en-US" sz="1600" dirty="0">
                <a:latin typeface="+mj-lt"/>
              </a:rPr>
              <a:t> </a:t>
            </a:r>
            <a:r>
              <a:rPr lang="en-US" sz="1600" dirty="0" err="1">
                <a:latin typeface="+mj-lt"/>
              </a:rPr>
              <a:t>todos</a:t>
            </a:r>
            <a:r>
              <a:rPr lang="en-US" sz="1600" dirty="0">
                <a:latin typeface="+mj-lt"/>
              </a:rPr>
              <a:t> los </a:t>
            </a:r>
            <a:r>
              <a:rPr lang="en-US" sz="1600" dirty="0" err="1">
                <a:latin typeface="+mj-lt"/>
              </a:rPr>
              <a:t>contenedores</a:t>
            </a:r>
            <a:r>
              <a:rPr lang="en-US" sz="1600" dirty="0">
                <a:latin typeface="+mj-lt"/>
              </a:rPr>
              <a:t> (</a:t>
            </a:r>
            <a:r>
              <a:rPr lang="en-US" sz="1600" dirty="0" err="1">
                <a:latin typeface="+mj-lt"/>
              </a:rPr>
              <a:t>incluidos</a:t>
            </a:r>
            <a:r>
              <a:rPr lang="en-US" sz="1600" dirty="0">
                <a:latin typeface="+mj-lt"/>
              </a:rPr>
              <a:t> </a:t>
            </a:r>
            <a:r>
              <a:rPr lang="en-US" sz="1600" dirty="0" err="1">
                <a:latin typeface="+mj-lt"/>
              </a:rPr>
              <a:t>refrigeradores</a:t>
            </a:r>
            <a:r>
              <a:rPr lang="en-US" sz="1600" dirty="0">
                <a:latin typeface="+mj-lt"/>
              </a:rPr>
              <a:t> y </a:t>
            </a:r>
            <a:r>
              <a:rPr lang="en-US" sz="1600" dirty="0" err="1">
                <a:latin typeface="+mj-lt"/>
              </a:rPr>
              <a:t>congeladores</a:t>
            </a:r>
            <a:r>
              <a:rPr lang="en-US" sz="1600" dirty="0">
                <a:latin typeface="+mj-lt"/>
              </a:rPr>
              <a:t>) que se </a:t>
            </a:r>
            <a:r>
              <a:rPr lang="en-US" sz="1600" dirty="0" err="1">
                <a:latin typeface="+mj-lt"/>
              </a:rPr>
              <a:t>utilicen</a:t>
            </a:r>
            <a:r>
              <a:rPr lang="en-US" sz="1600" dirty="0">
                <a:latin typeface="+mj-lt"/>
              </a:rPr>
              <a:t> para </a:t>
            </a:r>
            <a:r>
              <a:rPr lang="en-US" sz="1600" dirty="0" err="1">
                <a:latin typeface="+mj-lt"/>
              </a:rPr>
              <a:t>almacenar</a:t>
            </a:r>
            <a:r>
              <a:rPr lang="en-US" sz="1600" dirty="0">
                <a:latin typeface="+mj-lt"/>
              </a:rPr>
              <a:t>, </a:t>
            </a:r>
            <a:r>
              <a:rPr lang="en-US" sz="1600" dirty="0" err="1">
                <a:latin typeface="+mj-lt"/>
              </a:rPr>
              <a:t>desechar</a:t>
            </a:r>
            <a:r>
              <a:rPr lang="en-US" sz="1600" dirty="0">
                <a:latin typeface="+mj-lt"/>
              </a:rPr>
              <a:t>, </a:t>
            </a:r>
            <a:r>
              <a:rPr lang="en-US" sz="1600" dirty="0" err="1">
                <a:latin typeface="+mj-lt"/>
              </a:rPr>
              <a:t>transportar</a:t>
            </a:r>
            <a:r>
              <a:rPr lang="en-US" sz="1600" dirty="0">
                <a:latin typeface="+mj-lt"/>
              </a:rPr>
              <a:t> o </a:t>
            </a:r>
            <a:r>
              <a:rPr lang="en-US" sz="1600" dirty="0" err="1">
                <a:latin typeface="+mj-lt"/>
              </a:rPr>
              <a:t>enviar</a:t>
            </a:r>
            <a:r>
              <a:rPr lang="en-US" sz="1600" dirty="0">
                <a:latin typeface="+mj-lt"/>
              </a:rPr>
              <a:t> </a:t>
            </a:r>
            <a:r>
              <a:rPr lang="en-US" sz="1600" dirty="0" err="1">
                <a:latin typeface="+mj-lt"/>
              </a:rPr>
              <a:t>sangre</a:t>
            </a:r>
            <a:r>
              <a:rPr lang="en-US" sz="1600" dirty="0">
                <a:latin typeface="+mj-lt"/>
              </a:rPr>
              <a:t> u </a:t>
            </a:r>
            <a:r>
              <a:rPr lang="en-US" sz="1600" dirty="0" err="1">
                <a:latin typeface="+mj-lt"/>
              </a:rPr>
              <a:t>Otros</a:t>
            </a:r>
            <a:r>
              <a:rPr lang="en-US" sz="1600" dirty="0">
                <a:latin typeface="+mj-lt"/>
              </a:rPr>
              <a:t> </a:t>
            </a:r>
            <a:r>
              <a:rPr lang="en-US" sz="1600" dirty="0" err="1">
                <a:latin typeface="+mj-lt"/>
              </a:rPr>
              <a:t>materiales</a:t>
            </a:r>
            <a:r>
              <a:rPr lang="en-US" sz="1600" dirty="0">
                <a:latin typeface="+mj-lt"/>
              </a:rPr>
              <a:t> </a:t>
            </a:r>
            <a:r>
              <a:rPr lang="en-US" sz="1600" dirty="0" err="1">
                <a:latin typeface="+mj-lt"/>
              </a:rPr>
              <a:t>potencialmente</a:t>
            </a:r>
            <a:r>
              <a:rPr lang="en-US" sz="1600" dirty="0">
                <a:latin typeface="+mj-lt"/>
              </a:rPr>
              <a:t> </a:t>
            </a:r>
            <a:r>
              <a:rPr lang="en-US" sz="1600" dirty="0" err="1">
                <a:latin typeface="+mj-lt"/>
              </a:rPr>
              <a:t>infecciosos</a:t>
            </a:r>
            <a:r>
              <a:rPr lang="en-US" sz="1600" dirty="0">
                <a:latin typeface="+mj-lt"/>
              </a:rPr>
              <a:t> (Other Potentially Infectious Materials, OPIM). No obstante, </a:t>
            </a:r>
            <a:r>
              <a:rPr lang="en-US" sz="1600" dirty="0" err="1">
                <a:latin typeface="+mj-lt"/>
              </a:rPr>
              <a:t>corresponde</a:t>
            </a:r>
            <a:r>
              <a:rPr lang="en-US" sz="1600" dirty="0">
                <a:latin typeface="+mj-lt"/>
              </a:rPr>
              <a:t> </a:t>
            </a:r>
            <a:r>
              <a:rPr lang="en-US" sz="1600" dirty="0" err="1">
                <a:latin typeface="+mj-lt"/>
              </a:rPr>
              <a:t>aplicar</a:t>
            </a:r>
            <a:r>
              <a:rPr lang="en-US" sz="1600" dirty="0">
                <a:latin typeface="+mj-lt"/>
              </a:rPr>
              <a:t> </a:t>
            </a:r>
            <a:r>
              <a:rPr lang="en-US" sz="1600" dirty="0" err="1">
                <a:latin typeface="+mj-lt"/>
              </a:rPr>
              <a:t>algunas</a:t>
            </a:r>
            <a:r>
              <a:rPr lang="en-US" sz="1600" dirty="0">
                <a:latin typeface="+mj-lt"/>
              </a:rPr>
              <a:t> </a:t>
            </a:r>
            <a:r>
              <a:rPr lang="en-US" sz="1600" dirty="0" err="1">
                <a:latin typeface="+mj-lt"/>
              </a:rPr>
              <a:t>exenciones</a:t>
            </a:r>
            <a:r>
              <a:rPr lang="en-US" sz="1600" dirty="0">
                <a:latin typeface="+mj-lt"/>
              </a:rPr>
              <a:t>:</a:t>
            </a:r>
          </a:p>
          <a:p>
            <a:pPr lvl="0">
              <a:buSzPts val="1600"/>
            </a:pPr>
            <a:endParaRPr lang="en-US" sz="1600" dirty="0">
              <a:latin typeface="+mj-lt"/>
            </a:endParaRPr>
          </a:p>
          <a:p>
            <a:pPr lvl="0">
              <a:buSzPts val="1600"/>
            </a:pPr>
            <a:r>
              <a:rPr lang="en-US" sz="1600" dirty="0">
                <a:latin typeface="+mj-lt"/>
              </a:rPr>
              <a:t>- Las </a:t>
            </a:r>
            <a:r>
              <a:rPr lang="en-US" sz="1600" dirty="0" err="1">
                <a:latin typeface="+mj-lt"/>
              </a:rPr>
              <a:t>bolsas</a:t>
            </a:r>
            <a:r>
              <a:rPr lang="en-US" sz="1600" dirty="0">
                <a:latin typeface="+mj-lt"/>
              </a:rPr>
              <a:t> o los </a:t>
            </a:r>
            <a:r>
              <a:rPr lang="en-US" sz="1600" dirty="0" err="1">
                <a:latin typeface="+mj-lt"/>
              </a:rPr>
              <a:t>recipientes</a:t>
            </a:r>
            <a:r>
              <a:rPr lang="en-US" sz="1600" dirty="0">
                <a:latin typeface="+mj-lt"/>
              </a:rPr>
              <a:t> de color </a:t>
            </a:r>
            <a:r>
              <a:rPr lang="en-US" sz="1600" dirty="0" err="1">
                <a:latin typeface="+mj-lt"/>
              </a:rPr>
              <a:t>rojo</a:t>
            </a:r>
            <a:r>
              <a:rPr lang="en-US" sz="1600" dirty="0">
                <a:latin typeface="+mj-lt"/>
              </a:rPr>
              <a:t> </a:t>
            </a:r>
            <a:r>
              <a:rPr lang="en-US" sz="1600" dirty="0" err="1">
                <a:latin typeface="+mj-lt"/>
              </a:rPr>
              <a:t>pueden</a:t>
            </a:r>
            <a:r>
              <a:rPr lang="en-US" sz="1600" dirty="0">
                <a:latin typeface="+mj-lt"/>
              </a:rPr>
              <a:t> </a:t>
            </a:r>
            <a:r>
              <a:rPr lang="en-US" sz="1600" dirty="0" err="1">
                <a:latin typeface="+mj-lt"/>
              </a:rPr>
              <a:t>sustituirse</a:t>
            </a:r>
            <a:r>
              <a:rPr lang="en-US" sz="1600" dirty="0">
                <a:latin typeface="+mj-lt"/>
              </a:rPr>
              <a:t> por </a:t>
            </a:r>
            <a:r>
              <a:rPr lang="en-US" sz="1600" dirty="0" err="1">
                <a:latin typeface="+mj-lt"/>
              </a:rPr>
              <a:t>etiquetas</a:t>
            </a:r>
            <a:r>
              <a:rPr lang="en-US" sz="1600" dirty="0">
                <a:latin typeface="+mj-lt"/>
              </a:rPr>
              <a:t>, y</a:t>
            </a:r>
          </a:p>
          <a:p>
            <a:pPr lvl="0">
              <a:buSzPts val="1600"/>
            </a:pPr>
            <a:endParaRPr lang="en-US" sz="1600" dirty="0">
              <a:latin typeface="+mj-lt"/>
            </a:endParaRPr>
          </a:p>
          <a:p>
            <a:pPr lvl="0">
              <a:buSzPts val="1600"/>
            </a:pPr>
            <a:r>
              <a:rPr lang="en-US" sz="1600" dirty="0">
                <a:latin typeface="+mj-lt"/>
              </a:rPr>
              <a:t>- Los </a:t>
            </a:r>
            <a:r>
              <a:rPr lang="en-US" sz="1600" dirty="0" err="1">
                <a:latin typeface="+mj-lt"/>
              </a:rPr>
              <a:t>recipientes</a:t>
            </a:r>
            <a:r>
              <a:rPr lang="en-US" sz="1600" dirty="0">
                <a:latin typeface="+mj-lt"/>
              </a:rPr>
              <a:t> </a:t>
            </a:r>
            <a:r>
              <a:rPr lang="en-US" sz="1600" dirty="0" err="1">
                <a:latin typeface="+mj-lt"/>
              </a:rPr>
              <a:t>individuales</a:t>
            </a:r>
            <a:r>
              <a:rPr lang="en-US" sz="1600" dirty="0">
                <a:latin typeface="+mj-lt"/>
              </a:rPr>
              <a:t> de </a:t>
            </a:r>
            <a:r>
              <a:rPr lang="en-US" sz="1600" dirty="0" err="1">
                <a:latin typeface="+mj-lt"/>
              </a:rPr>
              <a:t>sangre</a:t>
            </a:r>
            <a:r>
              <a:rPr lang="en-US" sz="1600" dirty="0">
                <a:latin typeface="+mj-lt"/>
              </a:rPr>
              <a:t> u OPIM que se </a:t>
            </a:r>
            <a:r>
              <a:rPr lang="en-US" sz="1600" dirty="0" err="1">
                <a:latin typeface="+mj-lt"/>
              </a:rPr>
              <a:t>coloquen</a:t>
            </a:r>
            <a:r>
              <a:rPr lang="en-US" sz="1600" dirty="0">
                <a:latin typeface="+mj-lt"/>
              </a:rPr>
              <a:t> </a:t>
            </a:r>
            <a:r>
              <a:rPr lang="en-US" sz="1600" dirty="0" err="1">
                <a:latin typeface="+mj-lt"/>
              </a:rPr>
              <a:t>en</a:t>
            </a:r>
            <a:r>
              <a:rPr lang="en-US" sz="1600" dirty="0">
                <a:latin typeface="+mj-lt"/>
              </a:rPr>
              <a:t> un </a:t>
            </a:r>
            <a:r>
              <a:rPr lang="en-US" sz="1600" dirty="0" err="1">
                <a:latin typeface="+mj-lt"/>
              </a:rPr>
              <a:t>recipiente</a:t>
            </a:r>
            <a:r>
              <a:rPr lang="en-US" sz="1600" dirty="0">
                <a:latin typeface="+mj-lt"/>
              </a:rPr>
              <a:t> </a:t>
            </a:r>
            <a:r>
              <a:rPr lang="en-US" sz="1600" dirty="0" err="1">
                <a:latin typeface="+mj-lt"/>
              </a:rPr>
              <a:t>etiquetado</a:t>
            </a:r>
            <a:r>
              <a:rPr lang="en-US" sz="1600" dirty="0">
                <a:latin typeface="+mj-lt"/>
              </a:rPr>
              <a:t> </a:t>
            </a:r>
            <a:r>
              <a:rPr lang="en-US" sz="1600" dirty="0" err="1">
                <a:latin typeface="+mj-lt"/>
              </a:rPr>
              <a:t>durante</a:t>
            </a:r>
            <a:r>
              <a:rPr lang="en-US" sz="1600" dirty="0">
                <a:latin typeface="+mj-lt"/>
              </a:rPr>
              <a:t> el </a:t>
            </a:r>
            <a:r>
              <a:rPr lang="en-US" sz="1600" dirty="0" err="1">
                <a:latin typeface="+mj-lt"/>
              </a:rPr>
              <a:t>almacenamiento</a:t>
            </a:r>
            <a:r>
              <a:rPr lang="en-US" sz="1600" dirty="0">
                <a:latin typeface="+mj-lt"/>
              </a:rPr>
              <a:t>, el </a:t>
            </a:r>
            <a:r>
              <a:rPr lang="en-US" sz="1600" dirty="0" err="1">
                <a:latin typeface="+mj-lt"/>
              </a:rPr>
              <a:t>transporte</a:t>
            </a:r>
            <a:r>
              <a:rPr lang="en-US" sz="1600" dirty="0">
                <a:latin typeface="+mj-lt"/>
              </a:rPr>
              <a:t>, el </a:t>
            </a:r>
            <a:r>
              <a:rPr lang="en-US" sz="1600" dirty="0" err="1">
                <a:latin typeface="+mj-lt"/>
              </a:rPr>
              <a:t>envío</a:t>
            </a:r>
            <a:r>
              <a:rPr lang="en-US" sz="1600" dirty="0">
                <a:latin typeface="+mj-lt"/>
              </a:rPr>
              <a:t> o el </a:t>
            </a:r>
            <a:r>
              <a:rPr lang="en-US" sz="1600" dirty="0" err="1">
                <a:latin typeface="+mj-lt"/>
              </a:rPr>
              <a:t>desecho</a:t>
            </a:r>
            <a:r>
              <a:rPr lang="en-US" sz="1600" dirty="0">
                <a:latin typeface="+mj-lt"/>
              </a:rPr>
              <a:t> se </a:t>
            </a:r>
            <a:r>
              <a:rPr lang="en-US" sz="1600" dirty="0" err="1">
                <a:latin typeface="+mj-lt"/>
              </a:rPr>
              <a:t>encuentran</a:t>
            </a:r>
            <a:r>
              <a:rPr lang="en-US" sz="1600" dirty="0">
                <a:latin typeface="+mj-lt"/>
              </a:rPr>
              <a:t> </a:t>
            </a:r>
            <a:r>
              <a:rPr lang="en-US" sz="1600" dirty="0" err="1">
                <a:latin typeface="+mj-lt"/>
              </a:rPr>
              <a:t>exentos</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B38111F8-7CCA-4E11-BB51-5557EE7C8D29}"/>
              </a:ext>
            </a:extLst>
          </p:cNvPr>
          <p:cNvPicPr>
            <a:picLocks noChangeAspect="1"/>
          </p:cNvPicPr>
          <p:nvPr/>
        </p:nvPicPr>
        <p:blipFill>
          <a:blip r:embed="rId6"/>
          <a:srcRect/>
          <a:stretch/>
        </p:blipFill>
        <p:spPr>
          <a:xfrm>
            <a:off x="16682" y="0"/>
            <a:ext cx="5511808" cy="5920651"/>
          </a:xfrm>
          <a:prstGeom prst="rect">
            <a:avLst/>
          </a:prstGeom>
        </p:spPr>
      </p:pic>
    </p:spTree>
    <p:extLst>
      <p:ext uri="{BB962C8B-B14F-4D97-AF65-F5344CB8AC3E}">
        <p14:creationId xmlns:p14="http://schemas.microsoft.com/office/powerpoint/2010/main" val="1116655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854700" y="332509"/>
            <a:ext cx="6138807" cy="4154943"/>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ea typeface="Calibri"/>
                <a:cs typeface="Calibri"/>
                <a:sym typeface="Calibri"/>
              </a:rPr>
              <a:t>PREGUNTAS FRECUENTES ACERCA DE LOS PELIGROS BIOLÓGICOS</a:t>
            </a:r>
            <a:endParaRPr lang="en-US" sz="2000" dirty="0">
              <a:latin typeface="+mj-lt"/>
            </a:endParaRPr>
          </a:p>
          <a:p>
            <a:pPr lvl="0">
              <a:buSzPts val="1600"/>
            </a:pPr>
            <a:endParaRPr lang="en-US" sz="1600" b="1" u="sng" dirty="0">
              <a:latin typeface="+mj-lt"/>
            </a:endParaRPr>
          </a:p>
          <a:p>
            <a:pPr lvl="0">
              <a:buSzPts val="1600"/>
            </a:pPr>
            <a:r>
              <a:rPr lang="en-US" sz="1600" b="1" u="sng" dirty="0" err="1">
                <a:latin typeface="+mj-lt"/>
              </a:rPr>
              <a:t>Pregunta</a:t>
            </a:r>
            <a:r>
              <a:rPr lang="en-US" sz="1600" b="1" u="sng" dirty="0">
                <a:latin typeface="+mj-lt"/>
              </a:rPr>
              <a:t>: </a:t>
            </a:r>
            <a:r>
              <a:rPr lang="en-US" sz="1600" dirty="0">
                <a:latin typeface="+mj-lt"/>
              </a:rPr>
              <a:t>¿Es </a:t>
            </a:r>
            <a:r>
              <a:rPr lang="en-US" sz="1600" dirty="0" err="1">
                <a:latin typeface="+mj-lt"/>
              </a:rPr>
              <a:t>necesario</a:t>
            </a:r>
            <a:r>
              <a:rPr lang="en-US" sz="1600" dirty="0">
                <a:latin typeface="+mj-lt"/>
              </a:rPr>
              <a:t> </a:t>
            </a:r>
            <a:r>
              <a:rPr lang="en-US" sz="1600" dirty="0" err="1">
                <a:latin typeface="+mj-lt"/>
              </a:rPr>
              <a:t>desechar</a:t>
            </a:r>
            <a:r>
              <a:rPr lang="en-US" sz="1600" dirty="0">
                <a:latin typeface="+mj-lt"/>
              </a:rPr>
              <a:t> las </a:t>
            </a:r>
            <a:r>
              <a:rPr lang="en-US" sz="1600" dirty="0" err="1">
                <a:latin typeface="+mj-lt"/>
              </a:rPr>
              <a:t>bolsas</a:t>
            </a:r>
            <a:r>
              <a:rPr lang="en-US" sz="1600" dirty="0">
                <a:latin typeface="+mj-lt"/>
              </a:rPr>
              <a:t> de </a:t>
            </a:r>
            <a:r>
              <a:rPr lang="en-US" sz="1600" dirty="0" err="1">
                <a:latin typeface="+mj-lt"/>
              </a:rPr>
              <a:t>peligro</a:t>
            </a:r>
            <a:r>
              <a:rPr lang="en-US" sz="1600" dirty="0">
                <a:latin typeface="+mj-lt"/>
              </a:rPr>
              <a:t> </a:t>
            </a:r>
            <a:r>
              <a:rPr lang="en-US" sz="1600" dirty="0" err="1">
                <a:latin typeface="+mj-lt"/>
              </a:rPr>
              <a:t>biológico</a:t>
            </a:r>
            <a:r>
              <a:rPr lang="en-US" sz="1600" dirty="0">
                <a:latin typeface="+mj-lt"/>
              </a:rPr>
              <a:t> </a:t>
            </a:r>
            <a:r>
              <a:rPr lang="en-US" sz="1600" dirty="0" err="1">
                <a:latin typeface="+mj-lt"/>
              </a:rPr>
              <a:t>en</a:t>
            </a:r>
            <a:r>
              <a:rPr lang="en-US" sz="1600" dirty="0">
                <a:latin typeface="+mj-lt"/>
              </a:rPr>
              <a:t> la </a:t>
            </a:r>
            <a:r>
              <a:rPr lang="en-US" sz="1600" dirty="0" err="1">
                <a:latin typeface="+mj-lt"/>
              </a:rPr>
              <a:t>basura</a:t>
            </a:r>
            <a:r>
              <a:rPr lang="en-US" sz="1600" dirty="0">
                <a:latin typeface="+mj-lt"/>
              </a:rPr>
              <a:t> para </a:t>
            </a:r>
            <a:r>
              <a:rPr lang="en-US" sz="1600" dirty="0" err="1">
                <a:latin typeface="+mj-lt"/>
              </a:rPr>
              <a:t>peligros</a:t>
            </a:r>
            <a:r>
              <a:rPr lang="en-US" sz="1600" dirty="0">
                <a:latin typeface="+mj-lt"/>
              </a:rPr>
              <a:t> </a:t>
            </a:r>
            <a:r>
              <a:rPr lang="en-US" sz="1600" dirty="0" err="1">
                <a:latin typeface="+mj-lt"/>
              </a:rPr>
              <a:t>biológicos</a:t>
            </a:r>
            <a:r>
              <a:rPr lang="en-US" sz="1600" dirty="0">
                <a:latin typeface="+mj-lt"/>
              </a:rPr>
              <a:t> o se </a:t>
            </a:r>
            <a:r>
              <a:rPr lang="en-US" sz="1600" dirty="0" err="1">
                <a:latin typeface="+mj-lt"/>
              </a:rPr>
              <a:t>pueden</a:t>
            </a:r>
            <a:r>
              <a:rPr lang="en-US" sz="1600" dirty="0">
                <a:latin typeface="+mj-lt"/>
              </a:rPr>
              <a:t> </a:t>
            </a:r>
            <a:r>
              <a:rPr lang="en-US" sz="1600" dirty="0" err="1">
                <a:latin typeface="+mj-lt"/>
              </a:rPr>
              <a:t>desechar</a:t>
            </a:r>
            <a:r>
              <a:rPr lang="en-US" sz="1600" dirty="0">
                <a:latin typeface="+mj-lt"/>
              </a:rPr>
              <a:t> </a:t>
            </a:r>
            <a:r>
              <a:rPr lang="en-US" sz="1600" dirty="0" err="1">
                <a:latin typeface="+mj-lt"/>
              </a:rPr>
              <a:t>en</a:t>
            </a:r>
            <a:r>
              <a:rPr lang="en-US" sz="1600" dirty="0">
                <a:latin typeface="+mj-lt"/>
              </a:rPr>
              <a:t> la </a:t>
            </a:r>
            <a:r>
              <a:rPr lang="en-US" sz="1600" dirty="0" err="1">
                <a:latin typeface="+mj-lt"/>
              </a:rPr>
              <a:t>basura</a:t>
            </a:r>
            <a:r>
              <a:rPr lang="en-US" sz="1600" dirty="0">
                <a:latin typeface="+mj-lt"/>
              </a:rPr>
              <a:t> habitual </a:t>
            </a:r>
            <a:r>
              <a:rPr lang="en-US" sz="1600" dirty="0" err="1">
                <a:latin typeface="+mj-lt"/>
              </a:rPr>
              <a:t>si</a:t>
            </a:r>
            <a:r>
              <a:rPr lang="en-US" sz="1600" dirty="0">
                <a:latin typeface="+mj-lt"/>
              </a:rPr>
              <a:t> no hay </a:t>
            </a:r>
            <a:r>
              <a:rPr lang="en-US" sz="1600" dirty="0" err="1">
                <a:latin typeface="+mj-lt"/>
              </a:rPr>
              <a:t>indicios</a:t>
            </a:r>
            <a:r>
              <a:rPr lang="en-US" sz="1600" dirty="0">
                <a:latin typeface="+mj-lt"/>
              </a:rPr>
              <a:t> de </a:t>
            </a:r>
            <a:r>
              <a:rPr lang="en-US" sz="1600" dirty="0" err="1">
                <a:latin typeface="+mj-lt"/>
              </a:rPr>
              <a:t>contaminación</a:t>
            </a:r>
            <a:r>
              <a:rPr lang="en-US" sz="1600" dirty="0">
                <a:latin typeface="+mj-lt"/>
              </a:rPr>
              <a:t> </a:t>
            </a:r>
            <a:r>
              <a:rPr lang="en-US" sz="1600" dirty="0" err="1">
                <a:latin typeface="+mj-lt"/>
              </a:rPr>
              <a:t>visibles</a:t>
            </a:r>
            <a:r>
              <a:rPr lang="en-US" sz="1600" dirty="0">
                <a:latin typeface="+mj-lt"/>
              </a:rPr>
              <a:t>?</a:t>
            </a:r>
          </a:p>
          <a:p>
            <a:pPr lvl="0">
              <a:buSzPts val="1600"/>
            </a:pPr>
            <a:endParaRPr lang="en-US" sz="1600" u="sng" dirty="0">
              <a:latin typeface="+mj-lt"/>
            </a:endParaRPr>
          </a:p>
          <a:p>
            <a:pPr lvl="0">
              <a:buSzPts val="1600"/>
            </a:pPr>
            <a:r>
              <a:rPr lang="en-US" sz="1600" b="1" u="sng" dirty="0">
                <a:latin typeface="+mj-lt"/>
              </a:rPr>
              <a:t>Respuesta: </a:t>
            </a:r>
            <a:r>
              <a:rPr lang="en-US" sz="1600" dirty="0">
                <a:latin typeface="+mj-lt"/>
              </a:rPr>
              <a:t>Si un </a:t>
            </a:r>
            <a:r>
              <a:rPr lang="en-US" sz="1600" dirty="0" err="1">
                <a:latin typeface="+mj-lt"/>
              </a:rPr>
              <a:t>elemento</a:t>
            </a:r>
            <a:r>
              <a:rPr lang="en-US" sz="1600" dirty="0">
                <a:latin typeface="+mj-lt"/>
              </a:rPr>
              <a:t> no </a:t>
            </a:r>
            <a:r>
              <a:rPr lang="en-US" sz="1600" dirty="0" err="1">
                <a:latin typeface="+mj-lt"/>
              </a:rPr>
              <a:t>está</a:t>
            </a:r>
            <a:r>
              <a:rPr lang="en-US" sz="1600" dirty="0">
                <a:latin typeface="+mj-lt"/>
              </a:rPr>
              <a:t> </a:t>
            </a:r>
            <a:r>
              <a:rPr lang="en-US" sz="1600" dirty="0" err="1">
                <a:latin typeface="+mj-lt"/>
              </a:rPr>
              <a:t>contaminado</a:t>
            </a:r>
            <a:r>
              <a:rPr lang="en-US" sz="1600" dirty="0">
                <a:latin typeface="+mj-lt"/>
              </a:rPr>
              <a:t> con </a:t>
            </a:r>
            <a:r>
              <a:rPr lang="en-US" sz="1600" dirty="0" err="1">
                <a:latin typeface="+mj-lt"/>
              </a:rPr>
              <a:t>sangre</a:t>
            </a:r>
            <a:r>
              <a:rPr lang="en-US" sz="1600" dirty="0">
                <a:latin typeface="+mj-lt"/>
              </a:rPr>
              <a:t> u OPIM, las </a:t>
            </a:r>
            <a:r>
              <a:rPr lang="en-US" sz="1600" dirty="0" err="1">
                <a:latin typeface="+mj-lt"/>
              </a:rPr>
              <a:t>normas</a:t>
            </a:r>
            <a:r>
              <a:rPr lang="en-US" sz="1600" dirty="0">
                <a:latin typeface="+mj-lt"/>
              </a:rPr>
              <a:t> de la </a:t>
            </a:r>
            <a:r>
              <a:rPr lang="en-US" sz="1600" dirty="0" err="1">
                <a:latin typeface="+mj-lt"/>
              </a:rPr>
              <a:t>Administración</a:t>
            </a:r>
            <a:r>
              <a:rPr lang="en-US" sz="1600" dirty="0">
                <a:latin typeface="+mj-lt"/>
              </a:rPr>
              <a:t> de </a:t>
            </a:r>
            <a:r>
              <a:rPr lang="en-US" sz="1600" dirty="0" err="1">
                <a:latin typeface="+mj-lt"/>
              </a:rPr>
              <a:t>Salud</a:t>
            </a:r>
            <a:r>
              <a:rPr lang="en-US" sz="1600" dirty="0">
                <a:latin typeface="+mj-lt"/>
              </a:rPr>
              <a:t> y </a:t>
            </a:r>
            <a:r>
              <a:rPr lang="en-US" sz="1600" dirty="0" err="1">
                <a:latin typeface="+mj-lt"/>
              </a:rPr>
              <a:t>Seguridad</a:t>
            </a:r>
            <a:r>
              <a:rPr lang="en-US" sz="1600" dirty="0">
                <a:latin typeface="+mj-lt"/>
              </a:rPr>
              <a:t> </a:t>
            </a:r>
            <a:r>
              <a:rPr lang="en-US" sz="1600" dirty="0" err="1">
                <a:latin typeface="+mj-lt"/>
              </a:rPr>
              <a:t>Ocupacional</a:t>
            </a:r>
            <a:r>
              <a:rPr lang="en-US" sz="1600" dirty="0">
                <a:latin typeface="+mj-lt"/>
              </a:rPr>
              <a:t> (Occupational Safety and Health Administration, OSHA) no </a:t>
            </a:r>
            <a:r>
              <a:rPr lang="en-US" sz="1600" dirty="0" err="1">
                <a:latin typeface="+mj-lt"/>
              </a:rPr>
              <a:t>abordan</a:t>
            </a:r>
            <a:r>
              <a:rPr lang="en-US" sz="1600" dirty="0">
                <a:latin typeface="+mj-lt"/>
              </a:rPr>
              <a:t> </a:t>
            </a:r>
            <a:r>
              <a:rPr lang="en-US" sz="1600" dirty="0" err="1">
                <a:latin typeface="+mj-lt"/>
              </a:rPr>
              <a:t>cómo</a:t>
            </a:r>
            <a:r>
              <a:rPr lang="en-US" sz="1600" dirty="0">
                <a:latin typeface="+mj-lt"/>
              </a:rPr>
              <a:t> debe </a:t>
            </a:r>
            <a:r>
              <a:rPr lang="en-US" sz="1600" dirty="0" err="1">
                <a:latin typeface="+mj-lt"/>
              </a:rPr>
              <a:t>desecharse</a:t>
            </a:r>
            <a:r>
              <a:rPr lang="en-US" sz="1600" dirty="0">
                <a:latin typeface="+mj-lt"/>
              </a:rPr>
              <a:t>. De </a:t>
            </a:r>
            <a:r>
              <a:rPr lang="en-US" sz="1600" dirty="0" err="1">
                <a:latin typeface="+mj-lt"/>
              </a:rPr>
              <a:t>todos</a:t>
            </a:r>
            <a:r>
              <a:rPr lang="en-US" sz="1600" dirty="0">
                <a:latin typeface="+mj-lt"/>
              </a:rPr>
              <a:t> </a:t>
            </a:r>
            <a:r>
              <a:rPr lang="en-US" sz="1600" dirty="0" err="1">
                <a:latin typeface="+mj-lt"/>
              </a:rPr>
              <a:t>modos</a:t>
            </a:r>
            <a:r>
              <a:rPr lang="en-US" sz="1600" dirty="0">
                <a:latin typeface="+mj-lt"/>
              </a:rPr>
              <a:t>, le </a:t>
            </a:r>
            <a:r>
              <a:rPr lang="en-US" sz="1600" dirty="0" err="1">
                <a:latin typeface="+mj-lt"/>
              </a:rPr>
              <a:t>sugerimos</a:t>
            </a:r>
            <a:r>
              <a:rPr lang="en-US" sz="1600" dirty="0">
                <a:latin typeface="+mj-lt"/>
              </a:rPr>
              <a:t> que se </a:t>
            </a:r>
            <a:r>
              <a:rPr lang="en-US" sz="1600" dirty="0" err="1">
                <a:latin typeface="+mj-lt"/>
              </a:rPr>
              <a:t>comunique</a:t>
            </a:r>
            <a:r>
              <a:rPr lang="en-US" sz="1600" dirty="0">
                <a:latin typeface="+mj-lt"/>
              </a:rPr>
              <a:t> con la </a:t>
            </a:r>
            <a:r>
              <a:rPr lang="en-US" sz="1600" dirty="0" err="1">
                <a:latin typeface="+mj-lt"/>
              </a:rPr>
              <a:t>oficina</a:t>
            </a:r>
            <a:r>
              <a:rPr lang="en-US" sz="1600" dirty="0">
                <a:latin typeface="+mj-lt"/>
              </a:rPr>
              <a:t> local de </a:t>
            </a:r>
            <a:r>
              <a:rPr lang="en-US" sz="1600" dirty="0" err="1">
                <a:latin typeface="+mj-lt"/>
              </a:rPr>
              <a:t>residuos</a:t>
            </a:r>
            <a:r>
              <a:rPr lang="en-US" sz="1600" dirty="0">
                <a:latin typeface="+mj-lt"/>
              </a:rPr>
              <a:t> </a:t>
            </a:r>
            <a:r>
              <a:rPr lang="en-US" sz="1600" dirty="0" err="1">
                <a:latin typeface="+mj-lt"/>
              </a:rPr>
              <a:t>sólidos</a:t>
            </a:r>
            <a:r>
              <a:rPr lang="en-US" sz="1600" dirty="0">
                <a:latin typeface="+mj-lt"/>
              </a:rPr>
              <a:t> del </a:t>
            </a:r>
            <a:r>
              <a:rPr lang="en-US" sz="1600" dirty="0">
                <a:latin typeface="+mj-lt"/>
                <a:hlinkClick r:id="rId3"/>
              </a:rPr>
              <a:t>Departamento de Calidad Ambiental </a:t>
            </a:r>
            <a:r>
              <a:rPr lang="en-US" sz="1600" baseline="30000" dirty="0">
                <a:latin typeface="+mj-lt"/>
              </a:rPr>
              <a:t>(2)</a:t>
            </a:r>
            <a:r>
              <a:rPr lang="en-US" sz="1600" dirty="0">
                <a:latin typeface="+mj-lt"/>
              </a:rPr>
              <a:t> (Department of Environmental Quality, DEQ) y con </a:t>
            </a:r>
            <a:r>
              <a:rPr lang="en-US" sz="1600" dirty="0" err="1">
                <a:latin typeface="+mj-lt"/>
              </a:rPr>
              <a:t>su</a:t>
            </a:r>
            <a:r>
              <a:rPr lang="en-US" sz="1600" dirty="0">
                <a:latin typeface="+mj-lt"/>
              </a:rPr>
              <a:t> </a:t>
            </a:r>
            <a:r>
              <a:rPr lang="en-US" sz="1600" dirty="0" err="1">
                <a:latin typeface="+mj-lt"/>
              </a:rPr>
              <a:t>recolector</a:t>
            </a:r>
            <a:r>
              <a:rPr lang="en-US" sz="1600" dirty="0">
                <a:latin typeface="+mj-lt"/>
              </a:rPr>
              <a:t> de </a:t>
            </a:r>
            <a:r>
              <a:rPr lang="en-US" sz="1600" dirty="0" err="1">
                <a:latin typeface="+mj-lt"/>
              </a:rPr>
              <a:t>residuos</a:t>
            </a:r>
            <a:r>
              <a:rPr lang="en-US" sz="1600" dirty="0">
                <a:latin typeface="+mj-lt"/>
              </a:rPr>
              <a:t> para </a:t>
            </a:r>
            <a:r>
              <a:rPr lang="en-US" sz="1600" dirty="0" err="1">
                <a:latin typeface="+mj-lt"/>
              </a:rPr>
              <a:t>asegurarse</a:t>
            </a:r>
            <a:r>
              <a:rPr lang="en-US" sz="1600" dirty="0">
                <a:latin typeface="+mj-lt"/>
              </a:rPr>
              <a:t> de que no </a:t>
            </a:r>
            <a:r>
              <a:rPr lang="en-US" sz="1600" dirty="0" err="1">
                <a:latin typeface="+mj-lt"/>
              </a:rPr>
              <a:t>tengan</a:t>
            </a:r>
            <a:r>
              <a:rPr lang="en-US" sz="1600" dirty="0">
                <a:latin typeface="+mj-lt"/>
              </a:rPr>
              <a:t> </a:t>
            </a:r>
            <a:r>
              <a:rPr lang="en-US" sz="1600" dirty="0" err="1">
                <a:latin typeface="+mj-lt"/>
              </a:rPr>
              <a:t>requisitos</a:t>
            </a:r>
            <a:r>
              <a:rPr lang="en-US" sz="1600" dirty="0">
                <a:latin typeface="+mj-lt"/>
              </a:rPr>
              <a:t> para el </a:t>
            </a:r>
            <a:r>
              <a:rPr lang="en-US" sz="1600" dirty="0" err="1">
                <a:latin typeface="+mj-lt"/>
              </a:rPr>
              <a:t>desecho</a:t>
            </a:r>
            <a:r>
              <a:rPr lang="en-US" sz="1600" dirty="0">
                <a:latin typeface="+mj-lt"/>
              </a:rPr>
              <a:t>.</a:t>
            </a:r>
            <a:endParaRPr sz="1600" i="0"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CD990DA4-04CE-48C3-BDFA-5AFE0A2FF42B}"/>
              </a:ext>
            </a:extLst>
          </p:cNvPr>
          <p:cNvPicPr>
            <a:picLocks noChangeAspect="1"/>
          </p:cNvPicPr>
          <p:nvPr/>
        </p:nvPicPr>
        <p:blipFill>
          <a:blip r:embed="rId5"/>
          <a:stretch>
            <a:fillRect/>
          </a:stretch>
        </p:blipFill>
        <p:spPr>
          <a:xfrm>
            <a:off x="0" y="1"/>
            <a:ext cx="5719156" cy="5956490"/>
          </a:xfrm>
          <a:prstGeom prst="rect">
            <a:avLst/>
          </a:prstGeom>
        </p:spPr>
      </p:pic>
    </p:spTree>
    <p:extLst>
      <p:ext uri="{BB962C8B-B14F-4D97-AF65-F5344CB8AC3E}">
        <p14:creationId xmlns:p14="http://schemas.microsoft.com/office/powerpoint/2010/main" val="3637653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ontroles de ingeniería y prácticas laborales adecuadas – Fuera del Cuidado de Salud">
            <a:hlinkClick r:id="" action="ppaction://media"/>
            <a:extLst>
              <a:ext uri="{FF2B5EF4-FFF2-40B4-BE49-F238E27FC236}">
                <a16:creationId xmlns:a16="http://schemas.microsoft.com/office/drawing/2014/main" id="{7B6274A5-82AF-F640-84B9-7BF687B45B3F}"/>
              </a:ext>
            </a:extLst>
          </p:cNvPr>
          <p:cNvPicPr>
            <a:picLocks noRot="1" noChangeAspect="1"/>
          </p:cNvPicPr>
          <p:nvPr>
            <a:videoFile r:link="rId1"/>
          </p:nvPr>
        </p:nvPicPr>
        <p:blipFill>
          <a:blip r:embed="rId5"/>
          <a:stretch>
            <a:fillRect/>
          </a:stretch>
        </p:blipFill>
        <p:spPr>
          <a:xfrm>
            <a:off x="859117" y="0"/>
            <a:ext cx="10473765" cy="5891493"/>
          </a:xfrm>
          <a:prstGeom prst="rect">
            <a:avLst/>
          </a:prstGeom>
        </p:spPr>
      </p:pic>
    </p:spTree>
    <p:extLst>
      <p:ext uri="{BB962C8B-B14F-4D97-AF65-F5344CB8AC3E}">
        <p14:creationId xmlns:p14="http://schemas.microsoft.com/office/powerpoint/2010/main" val="116863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945723" y="60419"/>
            <a:ext cx="6017725" cy="594004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CONTROLES DE INGENIERÍA/PRÁCTICAS LABORALES ADECUADAS </a:t>
            </a:r>
          </a:p>
          <a:p>
            <a:pPr lvl="0" algn="ctr">
              <a:buSzPts val="4800"/>
            </a:pPr>
            <a:endParaRPr lang="en-US" sz="2000" u="sng" dirty="0">
              <a:solidFill>
                <a:schemeClr val="dk1"/>
              </a:solidFill>
              <a:latin typeface="+mj-lt"/>
              <a:cs typeface="Calibri"/>
              <a:sym typeface="Calibri"/>
            </a:endParaRPr>
          </a:p>
          <a:p>
            <a:pPr lvl="0">
              <a:buSzPts val="4800"/>
            </a:pPr>
            <a:r>
              <a:rPr lang="en-US" sz="1600" dirty="0">
                <a:latin typeface="+mn-lt"/>
              </a:rPr>
              <a:t>Las </a:t>
            </a:r>
            <a:r>
              <a:rPr lang="en-US" sz="1600" dirty="0" err="1">
                <a:latin typeface="+mn-lt"/>
              </a:rPr>
              <a:t>muestras</a:t>
            </a:r>
            <a:r>
              <a:rPr lang="en-US" sz="1600" dirty="0">
                <a:latin typeface="+mn-lt"/>
              </a:rPr>
              <a:t> de </a:t>
            </a:r>
            <a:r>
              <a:rPr lang="en-US" sz="1600" dirty="0" err="1">
                <a:latin typeface="+mn-lt"/>
              </a:rPr>
              <a:t>sangre</a:t>
            </a:r>
            <a:r>
              <a:rPr lang="en-US" sz="1600" dirty="0">
                <a:latin typeface="+mn-lt"/>
              </a:rPr>
              <a:t> u OPIM </a:t>
            </a:r>
            <a:r>
              <a:rPr lang="en-US" sz="1600" dirty="0" err="1">
                <a:latin typeface="+mn-lt"/>
              </a:rPr>
              <a:t>deben</a:t>
            </a:r>
            <a:r>
              <a:rPr lang="en-US" sz="1600" dirty="0">
                <a:latin typeface="+mn-lt"/>
              </a:rPr>
              <a:t> </a:t>
            </a:r>
            <a:r>
              <a:rPr lang="en-US" sz="1600" dirty="0" err="1">
                <a:latin typeface="+mn-lt"/>
              </a:rPr>
              <a:t>colocarse</a:t>
            </a:r>
            <a:r>
              <a:rPr lang="en-US" sz="1600" dirty="0">
                <a:latin typeface="+mn-lt"/>
              </a:rPr>
              <a:t> </a:t>
            </a:r>
            <a:r>
              <a:rPr lang="en-US" sz="1600" dirty="0" err="1">
                <a:latin typeface="+mn-lt"/>
              </a:rPr>
              <a:t>en</a:t>
            </a:r>
            <a:r>
              <a:rPr lang="en-US" sz="1600" dirty="0">
                <a:latin typeface="+mn-lt"/>
              </a:rPr>
              <a:t> un </a:t>
            </a:r>
            <a:r>
              <a:rPr lang="en-US" sz="1600" dirty="0" err="1">
                <a:latin typeface="+mn-lt"/>
              </a:rPr>
              <a:t>recipiente</a:t>
            </a:r>
            <a:r>
              <a:rPr lang="en-US" sz="1600" dirty="0">
                <a:latin typeface="+mn-lt"/>
              </a:rPr>
              <a:t> que evite las </a:t>
            </a:r>
            <a:r>
              <a:rPr lang="en-US" sz="1600" dirty="0" err="1">
                <a:latin typeface="+mn-lt"/>
              </a:rPr>
              <a:t>pérdidas</a:t>
            </a:r>
            <a:r>
              <a:rPr lang="en-US" sz="1600" dirty="0">
                <a:latin typeface="+mn-lt"/>
              </a:rPr>
              <a:t> </a:t>
            </a:r>
            <a:r>
              <a:rPr lang="en-US" sz="1600" dirty="0" err="1">
                <a:latin typeface="+mn-lt"/>
              </a:rPr>
              <a:t>durante</a:t>
            </a:r>
            <a:r>
              <a:rPr lang="en-US" sz="1600" dirty="0">
                <a:latin typeface="+mn-lt"/>
              </a:rPr>
              <a:t> la </a:t>
            </a:r>
            <a:r>
              <a:rPr lang="en-US" sz="1600" dirty="0" err="1">
                <a:latin typeface="+mn-lt"/>
              </a:rPr>
              <a:t>recolección</a:t>
            </a:r>
            <a:r>
              <a:rPr lang="en-US" sz="1600" dirty="0">
                <a:latin typeface="+mn-lt"/>
              </a:rPr>
              <a:t>, la </a:t>
            </a:r>
            <a:r>
              <a:rPr lang="en-US" sz="1600" dirty="0" err="1">
                <a:latin typeface="+mn-lt"/>
              </a:rPr>
              <a:t>manipulación</a:t>
            </a:r>
            <a:r>
              <a:rPr lang="en-US" sz="1600" dirty="0">
                <a:latin typeface="+mn-lt"/>
              </a:rPr>
              <a:t>, el </a:t>
            </a:r>
            <a:r>
              <a:rPr lang="en-US" sz="1600" dirty="0" err="1">
                <a:latin typeface="+mn-lt"/>
              </a:rPr>
              <a:t>procesamiento</a:t>
            </a:r>
            <a:r>
              <a:rPr lang="en-US" sz="1600" dirty="0">
                <a:latin typeface="+mn-lt"/>
              </a:rPr>
              <a:t>, el </a:t>
            </a:r>
            <a:r>
              <a:rPr lang="en-US" sz="1600" dirty="0" err="1">
                <a:latin typeface="+mn-lt"/>
              </a:rPr>
              <a:t>almacenamiento</a:t>
            </a:r>
            <a:r>
              <a:rPr lang="en-US" sz="1600" dirty="0">
                <a:latin typeface="+mn-lt"/>
              </a:rPr>
              <a:t>, el </a:t>
            </a:r>
            <a:r>
              <a:rPr lang="en-US" sz="1600" dirty="0" err="1">
                <a:latin typeface="+mn-lt"/>
              </a:rPr>
              <a:t>transporte</a:t>
            </a:r>
            <a:r>
              <a:rPr lang="en-US" sz="1600" dirty="0">
                <a:latin typeface="+mn-lt"/>
              </a:rPr>
              <a:t> o el </a:t>
            </a:r>
            <a:r>
              <a:rPr lang="en-US" sz="1600" dirty="0" err="1">
                <a:latin typeface="+mn-lt"/>
              </a:rPr>
              <a:t>envío</a:t>
            </a:r>
            <a:r>
              <a:rPr lang="en-US" sz="1600" dirty="0">
                <a:latin typeface="+mn-lt"/>
              </a:rPr>
              <a:t>. Este </a:t>
            </a:r>
            <a:r>
              <a:rPr lang="en-US" sz="1600" dirty="0" err="1">
                <a:latin typeface="+mn-lt"/>
              </a:rPr>
              <a:t>tema</a:t>
            </a:r>
            <a:r>
              <a:rPr lang="en-US" sz="1600" dirty="0">
                <a:latin typeface="+mn-lt"/>
              </a:rPr>
              <a:t> </a:t>
            </a:r>
            <a:r>
              <a:rPr lang="en-US" sz="1600" dirty="0" err="1">
                <a:latin typeface="+mn-lt"/>
              </a:rPr>
              <a:t>contiene</a:t>
            </a:r>
            <a:r>
              <a:rPr lang="en-US" sz="1600" dirty="0">
                <a:latin typeface="+mn-lt"/>
              </a:rPr>
              <a:t> 3 puntos que </a:t>
            </a:r>
            <a:r>
              <a:rPr lang="en-US" sz="1600" dirty="0" err="1">
                <a:latin typeface="+mn-lt"/>
              </a:rPr>
              <a:t>deben</a:t>
            </a:r>
            <a:r>
              <a:rPr lang="en-US" sz="1600" dirty="0">
                <a:latin typeface="+mn-lt"/>
              </a:rPr>
              <a:t> </a:t>
            </a:r>
            <a:r>
              <a:rPr lang="en-US" sz="1600" dirty="0" err="1">
                <a:latin typeface="+mn-lt"/>
              </a:rPr>
              <a:t>abordarse</a:t>
            </a:r>
            <a:r>
              <a:rPr lang="en-US" sz="1600" dirty="0">
                <a:latin typeface="+mn-lt"/>
              </a:rPr>
              <a:t>:</a:t>
            </a:r>
          </a:p>
          <a:p>
            <a:pPr lvl="0" algn="ctr">
              <a:buSzPts val="4800"/>
            </a:pPr>
            <a:endParaRPr lang="en-US" sz="1600" dirty="0">
              <a:latin typeface="+mn-lt"/>
            </a:endParaRPr>
          </a:p>
          <a:p>
            <a:pPr lvl="8">
              <a:buSzPts val="4800"/>
            </a:pPr>
            <a:r>
              <a:rPr lang="en-US" sz="1600" dirty="0">
                <a:latin typeface="+mn-lt"/>
              </a:rPr>
              <a:t>1. El </a:t>
            </a:r>
            <a:r>
              <a:rPr lang="en-US" sz="1600" dirty="0" err="1">
                <a:latin typeface="+mn-lt"/>
              </a:rPr>
              <a:t>recipiente</a:t>
            </a:r>
            <a:r>
              <a:rPr lang="en-US" sz="1600" dirty="0">
                <a:latin typeface="+mn-lt"/>
              </a:rPr>
              <a:t> debe </a:t>
            </a:r>
            <a:r>
              <a:rPr lang="en-US" sz="1600" dirty="0" err="1">
                <a:latin typeface="+mn-lt"/>
              </a:rPr>
              <a:t>estar</a:t>
            </a:r>
            <a:r>
              <a:rPr lang="en-US" sz="1600" dirty="0">
                <a:latin typeface="+mn-lt"/>
              </a:rPr>
              <a:t> </a:t>
            </a:r>
            <a:r>
              <a:rPr lang="en-US" sz="1600" dirty="0" err="1">
                <a:latin typeface="+mn-lt"/>
              </a:rPr>
              <a:t>etiquetado</a:t>
            </a:r>
            <a:r>
              <a:rPr lang="en-US" sz="1600" dirty="0">
                <a:latin typeface="+mn-lt"/>
              </a:rPr>
              <a:t> o </a:t>
            </a:r>
            <a:r>
              <a:rPr lang="en-US" sz="1600" dirty="0" err="1">
                <a:latin typeface="+mn-lt"/>
              </a:rPr>
              <a:t>tener</a:t>
            </a:r>
            <a:r>
              <a:rPr lang="en-US" sz="1600" dirty="0">
                <a:latin typeface="+mn-lt"/>
              </a:rPr>
              <a:t> una </a:t>
            </a:r>
            <a:r>
              <a:rPr lang="en-US" sz="1600" dirty="0" err="1">
                <a:latin typeface="+mn-lt"/>
              </a:rPr>
              <a:t>codificación</a:t>
            </a:r>
            <a:r>
              <a:rPr lang="en-US" sz="1600" dirty="0">
                <a:latin typeface="+mn-lt"/>
              </a:rPr>
              <a:t>   por color </a:t>
            </a:r>
            <a:r>
              <a:rPr lang="en-US" sz="1600" dirty="0" err="1">
                <a:latin typeface="+mn-lt"/>
              </a:rPr>
              <a:t>en</a:t>
            </a:r>
            <a:r>
              <a:rPr lang="en-US" sz="1600" dirty="0">
                <a:latin typeface="+mn-lt"/>
              </a:rPr>
              <a:t> </a:t>
            </a:r>
            <a:r>
              <a:rPr lang="en-US" sz="1600" dirty="0" err="1">
                <a:latin typeface="+mn-lt"/>
              </a:rPr>
              <a:t>conformidad</a:t>
            </a:r>
            <a:r>
              <a:rPr lang="en-US" sz="1600" dirty="0">
                <a:latin typeface="+mn-lt"/>
              </a:rPr>
              <a:t> con el </a:t>
            </a:r>
            <a:r>
              <a:rPr lang="en-US" sz="1600" dirty="0">
                <a:latin typeface="+mn-lt"/>
                <a:hlinkClick r:id="rId3"/>
              </a:rPr>
              <a:t>párrafo (g)(1)(i) </a:t>
            </a:r>
            <a:r>
              <a:rPr lang="en-US" sz="1600" baseline="30000" dirty="0">
                <a:latin typeface="+mn-lt"/>
              </a:rPr>
              <a:t>(3)</a:t>
            </a:r>
            <a:r>
              <a:rPr lang="en-US" sz="1600" dirty="0">
                <a:latin typeface="+mn-lt"/>
              </a:rPr>
              <a:t> y debe </a:t>
            </a:r>
            <a:r>
              <a:rPr lang="en-US" sz="1600" dirty="0" err="1">
                <a:latin typeface="+mn-lt"/>
              </a:rPr>
              <a:t>cerrarse</a:t>
            </a:r>
            <a:r>
              <a:rPr lang="en-US" sz="1600" dirty="0">
                <a:latin typeface="+mn-lt"/>
              </a:rPr>
              <a:t> antes de </a:t>
            </a:r>
            <a:r>
              <a:rPr lang="en-US" sz="1600" dirty="0" err="1">
                <a:latin typeface="+mn-lt"/>
              </a:rPr>
              <a:t>su</a:t>
            </a:r>
            <a:r>
              <a:rPr lang="en-US" sz="1600" dirty="0">
                <a:latin typeface="+mn-lt"/>
              </a:rPr>
              <a:t> </a:t>
            </a:r>
            <a:r>
              <a:rPr lang="en-US" sz="1600" dirty="0" err="1">
                <a:latin typeface="+mn-lt"/>
              </a:rPr>
              <a:t>almacenamiento</a:t>
            </a:r>
            <a:r>
              <a:rPr lang="en-US" sz="1600" dirty="0">
                <a:latin typeface="+mn-lt"/>
              </a:rPr>
              <a:t>, </a:t>
            </a:r>
            <a:r>
              <a:rPr lang="en-US" sz="1600" dirty="0" err="1">
                <a:latin typeface="+mn-lt"/>
              </a:rPr>
              <a:t>transporte</a:t>
            </a:r>
            <a:r>
              <a:rPr lang="en-US" sz="1600" dirty="0">
                <a:latin typeface="+mn-lt"/>
              </a:rPr>
              <a:t> o </a:t>
            </a:r>
            <a:r>
              <a:rPr lang="en-US" sz="1600" dirty="0" err="1">
                <a:latin typeface="+mn-lt"/>
              </a:rPr>
              <a:t>envío</a:t>
            </a:r>
            <a:r>
              <a:rPr lang="en-US" sz="1600" dirty="0">
                <a:latin typeface="+mn-lt"/>
              </a:rPr>
              <a:t>,</a:t>
            </a:r>
          </a:p>
          <a:p>
            <a:pPr lvl="2">
              <a:buSzPts val="4800"/>
            </a:pPr>
            <a:endParaRPr lang="en-US" sz="1600" dirty="0">
              <a:latin typeface="+mn-lt"/>
            </a:endParaRPr>
          </a:p>
          <a:p>
            <a:pPr lvl="2">
              <a:buSzPts val="4800"/>
            </a:pPr>
            <a:r>
              <a:rPr lang="en-US" sz="1600" dirty="0">
                <a:latin typeface="+mn-lt"/>
              </a:rPr>
              <a:t>2. Si el </a:t>
            </a:r>
            <a:r>
              <a:rPr lang="en-US" sz="1600" dirty="0" err="1">
                <a:latin typeface="+mn-lt"/>
              </a:rPr>
              <a:t>recipiente</a:t>
            </a:r>
            <a:r>
              <a:rPr lang="en-US" sz="1600" dirty="0">
                <a:latin typeface="+mn-lt"/>
              </a:rPr>
              <a:t> principal </a:t>
            </a:r>
            <a:r>
              <a:rPr lang="en-US" sz="1600" dirty="0" err="1">
                <a:latin typeface="+mn-lt"/>
              </a:rPr>
              <a:t>está</a:t>
            </a:r>
            <a:r>
              <a:rPr lang="en-US" sz="1600" dirty="0">
                <a:latin typeface="+mn-lt"/>
              </a:rPr>
              <a:t> </a:t>
            </a:r>
            <a:r>
              <a:rPr lang="en-US" sz="1600" dirty="0" err="1">
                <a:latin typeface="+mn-lt"/>
              </a:rPr>
              <a:t>contaminado</a:t>
            </a:r>
            <a:r>
              <a:rPr lang="en-US" sz="1600" dirty="0">
                <a:latin typeface="+mn-lt"/>
              </a:rPr>
              <a:t> por una </a:t>
            </a:r>
            <a:r>
              <a:rPr lang="en-US" sz="1600" dirty="0" err="1">
                <a:latin typeface="+mn-lt"/>
              </a:rPr>
              <a:t>fuente</a:t>
            </a:r>
            <a:r>
              <a:rPr lang="en-US" sz="1600" dirty="0">
                <a:latin typeface="+mn-lt"/>
              </a:rPr>
              <a:t> externa, el </a:t>
            </a:r>
            <a:r>
              <a:rPr lang="en-US" sz="1600" dirty="0" err="1">
                <a:latin typeface="+mn-lt"/>
              </a:rPr>
              <a:t>recipiente</a:t>
            </a:r>
            <a:r>
              <a:rPr lang="en-US" sz="1600" dirty="0">
                <a:latin typeface="+mn-lt"/>
              </a:rPr>
              <a:t> principal debe </a:t>
            </a:r>
            <a:r>
              <a:rPr lang="en-US" sz="1600" dirty="0" err="1">
                <a:latin typeface="+mn-lt"/>
              </a:rPr>
              <a:t>colocarse</a:t>
            </a:r>
            <a:r>
              <a:rPr lang="en-US" sz="1600" dirty="0">
                <a:latin typeface="+mn-lt"/>
              </a:rPr>
              <a:t> dentro de un </a:t>
            </a:r>
            <a:r>
              <a:rPr lang="en-US" sz="1600" dirty="0" err="1">
                <a:latin typeface="+mn-lt"/>
              </a:rPr>
              <a:t>recipiente</a:t>
            </a:r>
            <a:r>
              <a:rPr lang="en-US" sz="1600" dirty="0">
                <a:latin typeface="+mn-lt"/>
              </a:rPr>
              <a:t> </a:t>
            </a:r>
            <a:r>
              <a:rPr lang="en-US" sz="1600" dirty="0" err="1">
                <a:latin typeface="+mn-lt"/>
              </a:rPr>
              <a:t>secundario</a:t>
            </a:r>
            <a:r>
              <a:rPr lang="en-US" sz="1600" dirty="0">
                <a:latin typeface="+mn-lt"/>
              </a:rPr>
              <a:t>. </a:t>
            </a:r>
            <a:r>
              <a:rPr lang="en-US" sz="1600" dirty="0" err="1">
                <a:latin typeface="+mn-lt"/>
              </a:rPr>
              <a:t>Esto</a:t>
            </a:r>
            <a:r>
              <a:rPr lang="en-US" sz="1600" dirty="0">
                <a:latin typeface="+mn-lt"/>
              </a:rPr>
              <a:t> se </a:t>
            </a:r>
            <a:r>
              <a:rPr lang="en-US" sz="1600" dirty="0" err="1">
                <a:latin typeface="+mn-lt"/>
              </a:rPr>
              <a:t>hace</a:t>
            </a:r>
            <a:r>
              <a:rPr lang="en-US" sz="1600" dirty="0">
                <a:latin typeface="+mn-lt"/>
              </a:rPr>
              <a:t> para </a:t>
            </a:r>
            <a:r>
              <a:rPr lang="en-US" sz="1600" dirty="0" err="1">
                <a:latin typeface="+mn-lt"/>
              </a:rPr>
              <a:t>evitar</a:t>
            </a:r>
            <a:r>
              <a:rPr lang="en-US" sz="1600" dirty="0">
                <a:latin typeface="+mn-lt"/>
              </a:rPr>
              <a:t> las </a:t>
            </a:r>
            <a:r>
              <a:rPr lang="en-US" sz="1600" dirty="0" err="1">
                <a:latin typeface="+mn-lt"/>
              </a:rPr>
              <a:t>pérdidas</a:t>
            </a:r>
            <a:r>
              <a:rPr lang="en-US" sz="1600" dirty="0">
                <a:latin typeface="+mn-lt"/>
              </a:rPr>
              <a:t> </a:t>
            </a:r>
            <a:r>
              <a:rPr lang="en-US" sz="1600" dirty="0" err="1">
                <a:latin typeface="+mn-lt"/>
              </a:rPr>
              <a:t>durante</a:t>
            </a:r>
            <a:r>
              <a:rPr lang="en-US" sz="1600" dirty="0">
                <a:latin typeface="+mn-lt"/>
              </a:rPr>
              <a:t> la </a:t>
            </a:r>
            <a:r>
              <a:rPr lang="en-US" sz="1600" dirty="0" err="1">
                <a:latin typeface="+mn-lt"/>
              </a:rPr>
              <a:t>manipulación</a:t>
            </a:r>
            <a:r>
              <a:rPr lang="en-US" sz="1600" dirty="0">
                <a:latin typeface="+mn-lt"/>
              </a:rPr>
              <a:t>, el </a:t>
            </a:r>
            <a:r>
              <a:rPr lang="en-US" sz="1600" dirty="0" err="1">
                <a:latin typeface="+mn-lt"/>
              </a:rPr>
              <a:t>procesamiento</a:t>
            </a:r>
            <a:r>
              <a:rPr lang="en-US" sz="1600" dirty="0">
                <a:latin typeface="+mn-lt"/>
              </a:rPr>
              <a:t>, el </a:t>
            </a:r>
            <a:r>
              <a:rPr lang="en-US" sz="1600" dirty="0" err="1">
                <a:latin typeface="+mn-lt"/>
              </a:rPr>
              <a:t>almacenamiento</a:t>
            </a:r>
            <a:r>
              <a:rPr lang="en-US" sz="1600" dirty="0">
                <a:latin typeface="+mn-lt"/>
              </a:rPr>
              <a:t>, el </a:t>
            </a:r>
            <a:r>
              <a:rPr lang="en-US" sz="1600" dirty="0" err="1">
                <a:latin typeface="+mn-lt"/>
              </a:rPr>
              <a:t>transporte</a:t>
            </a:r>
            <a:r>
              <a:rPr lang="en-US" sz="1600" dirty="0">
                <a:latin typeface="+mn-lt"/>
              </a:rPr>
              <a:t> o el </a:t>
            </a:r>
            <a:r>
              <a:rPr lang="en-US" sz="1600" dirty="0" err="1">
                <a:latin typeface="+mn-lt"/>
              </a:rPr>
              <a:t>envío</a:t>
            </a:r>
            <a:r>
              <a:rPr lang="en-US" sz="1600" dirty="0">
                <a:latin typeface="+mn-lt"/>
              </a:rPr>
              <a:t>, y se lo </a:t>
            </a:r>
            <a:r>
              <a:rPr lang="en-US" sz="1600" dirty="0" err="1">
                <a:latin typeface="+mn-lt"/>
              </a:rPr>
              <a:t>etiqueta</a:t>
            </a:r>
            <a:r>
              <a:rPr lang="en-US" sz="1600" dirty="0">
                <a:latin typeface="+mn-lt"/>
              </a:rPr>
              <a:t> o se lo </a:t>
            </a:r>
            <a:r>
              <a:rPr lang="en-US" sz="1600" dirty="0" err="1">
                <a:latin typeface="+mn-lt"/>
              </a:rPr>
              <a:t>codifica</a:t>
            </a:r>
            <a:r>
              <a:rPr lang="en-US" sz="1600" dirty="0">
                <a:latin typeface="+mn-lt"/>
              </a:rPr>
              <a:t> por color </a:t>
            </a:r>
            <a:r>
              <a:rPr lang="en-US" sz="1600" dirty="0" err="1">
                <a:latin typeface="+mn-lt"/>
              </a:rPr>
              <a:t>según</a:t>
            </a:r>
            <a:r>
              <a:rPr lang="en-US" sz="1600" dirty="0">
                <a:latin typeface="+mn-lt"/>
              </a:rPr>
              <a:t> </a:t>
            </a:r>
            <a:r>
              <a:rPr lang="en-US" sz="1600" dirty="0" err="1">
                <a:latin typeface="+mn-lt"/>
              </a:rPr>
              <a:t>corresponda</a:t>
            </a:r>
            <a:r>
              <a:rPr lang="en-US" sz="1600" dirty="0">
                <a:latin typeface="+mn-lt"/>
              </a:rPr>
              <a:t>, y</a:t>
            </a:r>
          </a:p>
          <a:p>
            <a:pPr lvl="2">
              <a:buSzPts val="4800"/>
            </a:pPr>
            <a:endParaRPr lang="en-US" sz="1600" dirty="0">
              <a:latin typeface="+mn-lt"/>
            </a:endParaRPr>
          </a:p>
          <a:p>
            <a:pPr lvl="2">
              <a:buSzPts val="4800"/>
            </a:pPr>
            <a:r>
              <a:rPr lang="en-US" sz="1600" dirty="0">
                <a:latin typeface="+mn-lt"/>
              </a:rPr>
              <a:t>3. Si la </a:t>
            </a:r>
            <a:r>
              <a:rPr lang="en-US" sz="1600" dirty="0" err="1">
                <a:latin typeface="+mn-lt"/>
              </a:rPr>
              <a:t>muestra</a:t>
            </a:r>
            <a:r>
              <a:rPr lang="en-US" sz="1600" dirty="0">
                <a:latin typeface="+mn-lt"/>
              </a:rPr>
              <a:t> </a:t>
            </a:r>
            <a:r>
              <a:rPr lang="en-US" sz="1600" dirty="0" err="1">
                <a:latin typeface="+mn-lt"/>
              </a:rPr>
              <a:t>podría</a:t>
            </a:r>
            <a:r>
              <a:rPr lang="en-US" sz="1600" dirty="0">
                <a:latin typeface="+mn-lt"/>
              </a:rPr>
              <a:t> </a:t>
            </a:r>
            <a:r>
              <a:rPr lang="en-US" sz="1600" dirty="0" err="1">
                <a:latin typeface="+mn-lt"/>
              </a:rPr>
              <a:t>perforar</a:t>
            </a:r>
            <a:r>
              <a:rPr lang="en-US" sz="1600" dirty="0">
                <a:latin typeface="+mn-lt"/>
              </a:rPr>
              <a:t> el </a:t>
            </a:r>
            <a:r>
              <a:rPr lang="en-US" sz="1600" dirty="0" err="1">
                <a:latin typeface="+mn-lt"/>
              </a:rPr>
              <a:t>recipiente</a:t>
            </a:r>
            <a:r>
              <a:rPr lang="en-US" sz="1600" dirty="0">
                <a:latin typeface="+mn-lt"/>
              </a:rPr>
              <a:t> principal, </a:t>
            </a:r>
            <a:r>
              <a:rPr lang="en-US" sz="1600" dirty="0" err="1">
                <a:latin typeface="+mn-lt"/>
              </a:rPr>
              <a:t>colóquela</a:t>
            </a:r>
            <a:r>
              <a:rPr lang="en-US" sz="1600" dirty="0">
                <a:latin typeface="+mn-lt"/>
              </a:rPr>
              <a:t> </a:t>
            </a:r>
            <a:r>
              <a:rPr lang="en-US" sz="1600" dirty="0" err="1">
                <a:latin typeface="+mn-lt"/>
              </a:rPr>
              <a:t>en</a:t>
            </a:r>
            <a:r>
              <a:rPr lang="en-US" sz="1600" dirty="0">
                <a:latin typeface="+mn-lt"/>
              </a:rPr>
              <a:t> un </a:t>
            </a:r>
            <a:r>
              <a:rPr lang="en-US" sz="1600" dirty="0" err="1">
                <a:latin typeface="+mn-lt"/>
              </a:rPr>
              <a:t>recipiente</a:t>
            </a:r>
            <a:r>
              <a:rPr lang="en-US" sz="1600" dirty="0">
                <a:latin typeface="+mn-lt"/>
              </a:rPr>
              <a:t> </a:t>
            </a:r>
            <a:r>
              <a:rPr lang="en-US" sz="1600" dirty="0" err="1">
                <a:latin typeface="+mn-lt"/>
              </a:rPr>
              <a:t>secundario</a:t>
            </a:r>
            <a:r>
              <a:rPr lang="en-US" sz="1600" dirty="0">
                <a:latin typeface="+mn-lt"/>
              </a:rPr>
              <a:t> </a:t>
            </a:r>
            <a:r>
              <a:rPr lang="en-US" sz="1600" dirty="0" err="1">
                <a:latin typeface="+mn-lt"/>
              </a:rPr>
              <a:t>resistente</a:t>
            </a:r>
            <a:r>
              <a:rPr lang="en-US" sz="1600" dirty="0">
                <a:latin typeface="+mn-lt"/>
              </a:rPr>
              <a:t> a </a:t>
            </a:r>
            <a:r>
              <a:rPr lang="en-US" sz="1600" dirty="0" err="1">
                <a:latin typeface="+mn-lt"/>
              </a:rPr>
              <a:t>perforaciones</a:t>
            </a:r>
            <a:r>
              <a:rPr lang="en-US" sz="1600" dirty="0">
                <a:latin typeface="+mn-lt"/>
              </a:rPr>
              <a:t>, </a:t>
            </a:r>
            <a:r>
              <a:rPr lang="en-US" sz="1600" dirty="0" err="1">
                <a:latin typeface="+mn-lt"/>
              </a:rPr>
              <a:t>como</a:t>
            </a:r>
            <a:r>
              <a:rPr lang="en-US" sz="1600" dirty="0">
                <a:latin typeface="+mn-lt"/>
              </a:rPr>
              <a:t> se </a:t>
            </a:r>
            <a:r>
              <a:rPr lang="en-US" sz="1600" dirty="0" err="1">
                <a:latin typeface="+mn-lt"/>
              </a:rPr>
              <a:t>mencionó</a:t>
            </a:r>
            <a:r>
              <a:rPr lang="en-US" sz="1600" dirty="0">
                <a:latin typeface="+mn-lt"/>
              </a:rPr>
              <a:t> con </a:t>
            </a:r>
            <a:r>
              <a:rPr lang="en-US" sz="1600" dirty="0" err="1">
                <a:latin typeface="+mn-lt"/>
              </a:rPr>
              <a:t>anterioridad</a:t>
            </a:r>
            <a:r>
              <a:rPr lang="en-US" sz="1600" dirty="0">
                <a:latin typeface="+mn-lt"/>
              </a:rPr>
              <a:t>.</a:t>
            </a:r>
            <a:endParaRPr sz="1600" b="0" i="0" u="none" strike="noStrike" cap="none" dirty="0">
              <a:solidFill>
                <a:srgbClr val="000000"/>
              </a:solidFill>
              <a:latin typeface="+mn-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2151915E-3BE2-4786-B88D-E68C571DE0C6}"/>
              </a:ext>
            </a:extLst>
          </p:cNvPr>
          <p:cNvPicPr>
            <a:picLocks noChangeAspect="1"/>
          </p:cNvPicPr>
          <p:nvPr/>
        </p:nvPicPr>
        <p:blipFill>
          <a:blip r:embed="rId5"/>
          <a:srcRect/>
          <a:stretch/>
        </p:blipFill>
        <p:spPr>
          <a:xfrm>
            <a:off x="0" y="4372"/>
            <a:ext cx="5507737" cy="5916279"/>
          </a:xfrm>
          <a:prstGeom prst="rect">
            <a:avLst/>
          </a:prstGeom>
        </p:spPr>
      </p:pic>
    </p:spTree>
    <p:extLst>
      <p:ext uri="{BB962C8B-B14F-4D97-AF65-F5344CB8AC3E}">
        <p14:creationId xmlns:p14="http://schemas.microsoft.com/office/powerpoint/2010/main" val="2469752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727700" y="332509"/>
            <a:ext cx="6262300" cy="5324494"/>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err="1">
                <a:solidFill>
                  <a:schemeClr val="dk1"/>
                </a:solidFill>
                <a:latin typeface="+mj-lt"/>
                <a:ea typeface="Calibri"/>
                <a:cs typeface="Calibri"/>
                <a:sym typeface="Calibri"/>
              </a:rPr>
              <a:t>Prácticas</a:t>
            </a:r>
            <a:r>
              <a:rPr lang="en-US" sz="2000" u="sng" dirty="0">
                <a:solidFill>
                  <a:schemeClr val="dk1"/>
                </a:solidFill>
                <a:latin typeface="+mj-lt"/>
                <a:ea typeface="Calibri"/>
                <a:cs typeface="Calibri"/>
                <a:sym typeface="Calibri"/>
              </a:rPr>
              <a:t> </a:t>
            </a:r>
            <a:r>
              <a:rPr lang="en-US" sz="2000" u="sng" dirty="0" err="1">
                <a:solidFill>
                  <a:schemeClr val="dk1"/>
                </a:solidFill>
                <a:latin typeface="+mj-lt"/>
                <a:ea typeface="Calibri"/>
                <a:cs typeface="Calibri"/>
                <a:sym typeface="Calibri"/>
              </a:rPr>
              <a:t>laborales</a:t>
            </a:r>
            <a:r>
              <a:rPr lang="en-US" sz="2000" u="sng" dirty="0">
                <a:solidFill>
                  <a:schemeClr val="dk1"/>
                </a:solidFill>
                <a:latin typeface="+mj-lt"/>
                <a:ea typeface="Calibri"/>
                <a:cs typeface="Calibri"/>
                <a:sym typeface="Calibri"/>
              </a:rPr>
              <a:t> </a:t>
            </a:r>
            <a:r>
              <a:rPr lang="en-US" sz="2000" u="sng" dirty="0" err="1">
                <a:solidFill>
                  <a:schemeClr val="dk1"/>
                </a:solidFill>
                <a:latin typeface="+mj-lt"/>
                <a:ea typeface="Calibri"/>
                <a:cs typeface="Calibri"/>
                <a:sym typeface="Calibri"/>
              </a:rPr>
              <a:t>adecuadas</a:t>
            </a:r>
            <a:r>
              <a:rPr lang="en-US" sz="2000" u="sng" dirty="0">
                <a:solidFill>
                  <a:schemeClr val="dk1"/>
                </a:solidFill>
                <a:latin typeface="+mj-lt"/>
                <a:ea typeface="Calibri"/>
                <a:cs typeface="Calibri"/>
                <a:sym typeface="Calibri"/>
              </a:rPr>
              <a:t>: </a:t>
            </a:r>
            <a:r>
              <a:rPr lang="en-US" sz="2000" u="sng" dirty="0" err="1">
                <a:solidFill>
                  <a:schemeClr val="dk1"/>
                </a:solidFill>
                <a:latin typeface="+mj-lt"/>
                <a:ea typeface="Calibri"/>
                <a:cs typeface="Calibri"/>
                <a:sym typeface="Calibri"/>
              </a:rPr>
              <a:t>lavado</a:t>
            </a:r>
            <a:r>
              <a:rPr lang="en-US" sz="2000" u="sng" dirty="0">
                <a:solidFill>
                  <a:schemeClr val="dk1"/>
                </a:solidFill>
                <a:latin typeface="+mj-lt"/>
                <a:ea typeface="Calibri"/>
                <a:cs typeface="Calibri"/>
                <a:sym typeface="Calibri"/>
              </a:rPr>
              <a:t> de manos</a:t>
            </a:r>
            <a:endParaRPr lang="en-US" sz="2000" dirty="0">
              <a:latin typeface="+mj-lt"/>
            </a:endParaRPr>
          </a:p>
          <a:p>
            <a:pPr lvl="0">
              <a:buSzPts val="1600"/>
            </a:pPr>
            <a:endParaRPr lang="en-US" sz="1600" dirty="0">
              <a:latin typeface="+mj-lt"/>
            </a:endParaRPr>
          </a:p>
          <a:p>
            <a:pPr lvl="0">
              <a:buSzPts val="1600"/>
            </a:pPr>
            <a:r>
              <a:rPr lang="en-US" sz="1600" dirty="0">
                <a:latin typeface="+mj-lt"/>
              </a:rPr>
              <a:t>Se </a:t>
            </a:r>
            <a:r>
              <a:rPr lang="en-US" sz="1600" dirty="0" err="1">
                <a:latin typeface="+mj-lt"/>
              </a:rPr>
              <a:t>exige</a:t>
            </a:r>
            <a:r>
              <a:rPr lang="en-US" sz="1600" dirty="0">
                <a:latin typeface="+mj-lt"/>
              </a:rPr>
              <a:t> que los </a:t>
            </a:r>
            <a:r>
              <a:rPr lang="en-US" sz="1600" dirty="0" err="1">
                <a:latin typeface="+mj-lt"/>
              </a:rPr>
              <a:t>empleadores</a:t>
            </a:r>
            <a:r>
              <a:rPr lang="en-US" sz="1600" dirty="0">
                <a:latin typeface="+mj-lt"/>
              </a:rPr>
              <a:t> </a:t>
            </a:r>
            <a:r>
              <a:rPr lang="en-US" sz="1600" dirty="0" err="1">
                <a:latin typeface="+mj-lt"/>
              </a:rPr>
              <a:t>suministren</a:t>
            </a:r>
            <a:r>
              <a:rPr lang="en-US" sz="1600" dirty="0">
                <a:latin typeface="+mj-lt"/>
              </a:rPr>
              <a:t> </a:t>
            </a:r>
            <a:r>
              <a:rPr lang="en-US" sz="1600" dirty="0" err="1">
                <a:latin typeface="+mj-lt"/>
              </a:rPr>
              <a:t>instalaciones</a:t>
            </a:r>
            <a:r>
              <a:rPr lang="en-US" sz="1600" dirty="0">
                <a:latin typeface="+mj-lt"/>
              </a:rPr>
              <a:t> para </a:t>
            </a:r>
            <a:r>
              <a:rPr lang="en-US" sz="1600" dirty="0" err="1">
                <a:latin typeface="+mj-lt"/>
              </a:rPr>
              <a:t>lavarse</a:t>
            </a:r>
            <a:r>
              <a:rPr lang="en-US" sz="1600" dirty="0">
                <a:latin typeface="+mj-lt"/>
              </a:rPr>
              <a:t> las manos a las que los </a:t>
            </a:r>
            <a:r>
              <a:rPr lang="en-US" sz="1600" dirty="0" err="1">
                <a:latin typeface="+mj-lt"/>
              </a:rPr>
              <a:t>empleados</a:t>
            </a:r>
            <a:r>
              <a:rPr lang="en-US" sz="1600" dirty="0">
                <a:latin typeface="+mj-lt"/>
              </a:rPr>
              <a:t> </a:t>
            </a:r>
            <a:r>
              <a:rPr lang="en-US" sz="1600" dirty="0" err="1">
                <a:latin typeface="+mj-lt"/>
              </a:rPr>
              <a:t>puedan</a:t>
            </a:r>
            <a:r>
              <a:rPr lang="en-US" sz="1600" dirty="0">
                <a:latin typeface="+mj-lt"/>
              </a:rPr>
              <a:t> acceder con </a:t>
            </a:r>
            <a:r>
              <a:rPr lang="en-US" sz="1600" dirty="0" err="1">
                <a:latin typeface="+mj-lt"/>
              </a:rPr>
              <a:t>facilidad</a:t>
            </a:r>
            <a:r>
              <a:rPr lang="en-US" sz="1600" dirty="0">
                <a:latin typeface="+mj-lt"/>
              </a:rPr>
              <a:t>. Si </a:t>
            </a:r>
            <a:r>
              <a:rPr lang="en-US" sz="1600" dirty="0" err="1">
                <a:latin typeface="+mj-lt"/>
              </a:rPr>
              <a:t>esto</a:t>
            </a:r>
            <a:r>
              <a:rPr lang="en-US" sz="1600" dirty="0">
                <a:latin typeface="+mj-lt"/>
              </a:rPr>
              <a:t> no </a:t>
            </a:r>
            <a:r>
              <a:rPr lang="en-US" sz="1600" dirty="0" err="1">
                <a:latin typeface="+mj-lt"/>
              </a:rPr>
              <a:t>resulta</a:t>
            </a:r>
            <a:r>
              <a:rPr lang="en-US" sz="1600" dirty="0">
                <a:latin typeface="+mj-lt"/>
              </a:rPr>
              <a:t> </a:t>
            </a:r>
            <a:r>
              <a:rPr lang="en-US" sz="1600" dirty="0" err="1">
                <a:latin typeface="+mj-lt"/>
              </a:rPr>
              <a:t>factible</a:t>
            </a:r>
            <a:r>
              <a:rPr lang="en-US" sz="1600" dirty="0">
                <a:latin typeface="+mj-lt"/>
              </a:rPr>
              <a:t>, </a:t>
            </a:r>
            <a:r>
              <a:rPr lang="en-US" sz="1600" dirty="0" err="1">
                <a:latin typeface="+mj-lt"/>
              </a:rPr>
              <a:t>deberá</a:t>
            </a:r>
            <a:r>
              <a:rPr lang="en-US" sz="1600" dirty="0">
                <a:latin typeface="+mj-lt"/>
              </a:rPr>
              <a:t> </a:t>
            </a:r>
            <a:r>
              <a:rPr lang="en-US" sz="1600" dirty="0" err="1">
                <a:latin typeface="+mj-lt"/>
              </a:rPr>
              <a:t>proporcionar</a:t>
            </a:r>
            <a:r>
              <a:rPr lang="en-US" sz="1600" dirty="0">
                <a:latin typeface="+mj-lt"/>
              </a:rPr>
              <a:t> un </a:t>
            </a:r>
            <a:r>
              <a:rPr lang="en-US" sz="1600" dirty="0" err="1">
                <a:latin typeface="+mj-lt"/>
              </a:rPr>
              <a:t>limpiador</a:t>
            </a:r>
            <a:r>
              <a:rPr lang="en-US" sz="1600" dirty="0">
                <a:latin typeface="+mj-lt"/>
              </a:rPr>
              <a:t> de manos </a:t>
            </a:r>
            <a:r>
              <a:rPr lang="en-US" sz="1600" dirty="0" err="1">
                <a:latin typeface="+mj-lt"/>
              </a:rPr>
              <a:t>antiséptico</a:t>
            </a:r>
            <a:r>
              <a:rPr lang="en-US" sz="1600" dirty="0">
                <a:latin typeface="+mj-lt"/>
              </a:rPr>
              <a:t> </a:t>
            </a:r>
            <a:r>
              <a:rPr lang="en-US" sz="1600" dirty="0" err="1">
                <a:latin typeface="+mj-lt"/>
              </a:rPr>
              <a:t>adecuado</a:t>
            </a:r>
            <a:r>
              <a:rPr lang="en-US" sz="1600" dirty="0">
                <a:latin typeface="+mj-lt"/>
              </a:rPr>
              <a:t> </a:t>
            </a:r>
            <a:r>
              <a:rPr lang="en-US" sz="1600" dirty="0" err="1">
                <a:latin typeface="+mj-lt"/>
              </a:rPr>
              <a:t>en</a:t>
            </a:r>
            <a:r>
              <a:rPr lang="en-US" sz="1600" dirty="0">
                <a:latin typeface="+mj-lt"/>
              </a:rPr>
              <a:t> conjunto con </a:t>
            </a:r>
            <a:r>
              <a:rPr lang="en-US" sz="1600" dirty="0" err="1">
                <a:latin typeface="+mj-lt"/>
              </a:rPr>
              <a:t>paños</a:t>
            </a:r>
            <a:r>
              <a:rPr lang="en-US" sz="1600" dirty="0">
                <a:latin typeface="+mj-lt"/>
              </a:rPr>
              <a:t> o </a:t>
            </a:r>
            <a:r>
              <a:rPr lang="en-US" sz="1600" dirty="0" err="1">
                <a:latin typeface="+mj-lt"/>
              </a:rPr>
              <a:t>toallas</a:t>
            </a:r>
            <a:r>
              <a:rPr lang="en-US" sz="1600" dirty="0">
                <a:latin typeface="+mj-lt"/>
              </a:rPr>
              <a:t> de </a:t>
            </a:r>
            <a:r>
              <a:rPr lang="en-US" sz="1600" dirty="0" err="1">
                <a:latin typeface="+mj-lt"/>
              </a:rPr>
              <a:t>papel</a:t>
            </a:r>
            <a:r>
              <a:rPr lang="en-US" sz="1600" dirty="0">
                <a:latin typeface="+mj-lt"/>
              </a:rPr>
              <a:t> </a:t>
            </a:r>
            <a:r>
              <a:rPr lang="en-US" sz="1600" dirty="0" err="1">
                <a:latin typeface="+mj-lt"/>
              </a:rPr>
              <a:t>limpios</a:t>
            </a:r>
            <a:r>
              <a:rPr lang="en-US" sz="1600" dirty="0">
                <a:latin typeface="+mj-lt"/>
              </a:rPr>
              <a:t> o bien, </a:t>
            </a:r>
            <a:r>
              <a:rPr lang="en-US" sz="1600" dirty="0" err="1">
                <a:latin typeface="+mj-lt"/>
              </a:rPr>
              <a:t>toallitas</a:t>
            </a:r>
            <a:r>
              <a:rPr lang="en-US" sz="1600" dirty="0">
                <a:latin typeface="+mj-lt"/>
              </a:rPr>
              <a:t> </a:t>
            </a:r>
            <a:r>
              <a:rPr lang="en-US" sz="1600" dirty="0" err="1">
                <a:latin typeface="+mj-lt"/>
              </a:rPr>
              <a:t>antisépticas</a:t>
            </a:r>
            <a:r>
              <a:rPr lang="en-US" sz="1600" dirty="0">
                <a:latin typeface="+mj-lt"/>
              </a:rPr>
              <a:t>. </a:t>
            </a:r>
            <a:r>
              <a:rPr lang="en-US" sz="1600" dirty="0" err="1">
                <a:latin typeface="+mj-lt"/>
              </a:rPr>
              <a:t>Cuando</a:t>
            </a:r>
            <a:r>
              <a:rPr lang="en-US" sz="1600" dirty="0">
                <a:latin typeface="+mj-lt"/>
              </a:rPr>
              <a:t> se </a:t>
            </a:r>
            <a:r>
              <a:rPr lang="en-US" sz="1600" dirty="0" err="1">
                <a:latin typeface="+mj-lt"/>
              </a:rPr>
              <a:t>utilicen</a:t>
            </a:r>
            <a:r>
              <a:rPr lang="en-US" sz="1600" dirty="0">
                <a:latin typeface="+mj-lt"/>
              </a:rPr>
              <a:t> </a:t>
            </a:r>
            <a:r>
              <a:rPr lang="en-US" sz="1600" dirty="0" err="1">
                <a:latin typeface="+mj-lt"/>
              </a:rPr>
              <a:t>estos</a:t>
            </a:r>
            <a:r>
              <a:rPr lang="en-US" sz="1600" dirty="0">
                <a:latin typeface="+mj-lt"/>
              </a:rPr>
              <a:t> </a:t>
            </a:r>
            <a:r>
              <a:rPr lang="en-US" sz="1600" dirty="0" err="1">
                <a:latin typeface="+mj-lt"/>
              </a:rPr>
              <a:t>materiales</a:t>
            </a:r>
            <a:r>
              <a:rPr lang="en-US" sz="1600" dirty="0">
                <a:latin typeface="+mj-lt"/>
              </a:rPr>
              <a:t>, los </a:t>
            </a:r>
            <a:r>
              <a:rPr lang="en-US" sz="1600" dirty="0" err="1">
                <a:latin typeface="+mj-lt"/>
              </a:rPr>
              <a:t>empleados</a:t>
            </a:r>
            <a:r>
              <a:rPr lang="en-US" sz="1600" dirty="0">
                <a:latin typeface="+mj-lt"/>
              </a:rPr>
              <a:t> </a:t>
            </a:r>
            <a:r>
              <a:rPr lang="en-US" sz="1600" dirty="0" err="1">
                <a:latin typeface="+mj-lt"/>
              </a:rPr>
              <a:t>deberán</a:t>
            </a:r>
            <a:r>
              <a:rPr lang="en-US" sz="1600" dirty="0">
                <a:latin typeface="+mj-lt"/>
              </a:rPr>
              <a:t> </a:t>
            </a:r>
            <a:r>
              <a:rPr lang="en-US" sz="1600" dirty="0" err="1">
                <a:latin typeface="+mj-lt"/>
              </a:rPr>
              <a:t>lavarse</a:t>
            </a:r>
            <a:r>
              <a:rPr lang="en-US" sz="1600" dirty="0">
                <a:latin typeface="+mj-lt"/>
              </a:rPr>
              <a:t> las manos con </a:t>
            </a:r>
            <a:r>
              <a:rPr lang="en-US" sz="1600" dirty="0" err="1">
                <a:latin typeface="+mj-lt"/>
              </a:rPr>
              <a:t>agua</a:t>
            </a:r>
            <a:r>
              <a:rPr lang="en-US" sz="1600" dirty="0">
                <a:latin typeface="+mj-lt"/>
              </a:rPr>
              <a:t> </a:t>
            </a:r>
            <a:r>
              <a:rPr lang="en-US" sz="1600" dirty="0" err="1">
                <a:latin typeface="+mj-lt"/>
              </a:rPr>
              <a:t>corriente</a:t>
            </a:r>
            <a:r>
              <a:rPr lang="en-US" sz="1600" dirty="0">
                <a:latin typeface="+mj-lt"/>
              </a:rPr>
              <a:t> y </a:t>
            </a:r>
            <a:r>
              <a:rPr lang="en-US" sz="1600" dirty="0" err="1">
                <a:latin typeface="+mj-lt"/>
              </a:rPr>
              <a:t>jabón</a:t>
            </a:r>
            <a:r>
              <a:rPr lang="en-US" sz="1600" dirty="0">
                <a:latin typeface="+mj-lt"/>
              </a:rPr>
              <a:t> </a:t>
            </a:r>
            <a:r>
              <a:rPr lang="en-US" sz="1600" dirty="0" err="1">
                <a:latin typeface="+mj-lt"/>
              </a:rPr>
              <a:t>en</a:t>
            </a:r>
            <a:r>
              <a:rPr lang="en-US" sz="1600" dirty="0">
                <a:latin typeface="+mj-lt"/>
              </a:rPr>
              <a:t> </a:t>
            </a:r>
            <a:r>
              <a:rPr lang="en-US" sz="1600" dirty="0" err="1">
                <a:latin typeface="+mj-lt"/>
              </a:rPr>
              <a:t>cuanto</a:t>
            </a:r>
            <a:r>
              <a:rPr lang="en-US" sz="1600" dirty="0">
                <a:latin typeface="+mj-lt"/>
              </a:rPr>
              <a:t> les </a:t>
            </a:r>
            <a:r>
              <a:rPr lang="en-US" sz="1600" dirty="0" err="1">
                <a:latin typeface="+mj-lt"/>
              </a:rPr>
              <a:t>resulte</a:t>
            </a:r>
            <a:r>
              <a:rPr lang="en-US" sz="1600" dirty="0">
                <a:latin typeface="+mj-lt"/>
              </a:rPr>
              <a:t> </a:t>
            </a:r>
            <a:r>
              <a:rPr lang="en-US" sz="1600" dirty="0" err="1">
                <a:latin typeface="+mj-lt"/>
              </a:rPr>
              <a:t>factible</a:t>
            </a:r>
            <a:r>
              <a:rPr lang="en-US" sz="1600" dirty="0">
                <a:latin typeface="+mj-lt"/>
              </a:rPr>
              <a:t> </a:t>
            </a:r>
            <a:r>
              <a:rPr lang="en-US" sz="1600" dirty="0" err="1">
                <a:latin typeface="+mj-lt"/>
              </a:rPr>
              <a:t>hacerlo</a:t>
            </a:r>
            <a:r>
              <a:rPr lang="en-US" sz="1600" dirty="0">
                <a:latin typeface="+mj-lt"/>
              </a:rPr>
              <a:t>.</a:t>
            </a:r>
          </a:p>
          <a:p>
            <a:pPr lvl="0">
              <a:buSzPts val="1600"/>
            </a:pPr>
            <a:endParaRPr lang="en-US" sz="1600" dirty="0">
              <a:latin typeface="+mj-lt"/>
            </a:endParaRPr>
          </a:p>
          <a:p>
            <a:pPr lvl="0">
              <a:buSzPts val="1600"/>
            </a:pPr>
            <a:r>
              <a:rPr lang="en-US" sz="1600" dirty="0" err="1">
                <a:latin typeface="+mj-lt"/>
              </a:rPr>
              <a:t>En</a:t>
            </a:r>
            <a:r>
              <a:rPr lang="en-US" sz="1600" dirty="0">
                <a:latin typeface="+mj-lt"/>
              </a:rPr>
              <a:t> las </a:t>
            </a:r>
            <a:r>
              <a:rPr lang="en-US" sz="1600" dirty="0" err="1">
                <a:latin typeface="+mj-lt"/>
              </a:rPr>
              <a:t>siguientes</a:t>
            </a:r>
            <a:r>
              <a:rPr lang="en-US" sz="1600" dirty="0">
                <a:latin typeface="+mj-lt"/>
              </a:rPr>
              <a:t> </a:t>
            </a:r>
            <a:r>
              <a:rPr lang="en-US" sz="1600" dirty="0" err="1">
                <a:latin typeface="+mj-lt"/>
              </a:rPr>
              <a:t>circunstancias</a:t>
            </a:r>
            <a:r>
              <a:rPr lang="en-US" sz="1600" dirty="0">
                <a:latin typeface="+mj-lt"/>
              </a:rPr>
              <a:t>, se </a:t>
            </a:r>
            <a:r>
              <a:rPr lang="en-US" sz="1600" dirty="0" err="1">
                <a:latin typeface="+mj-lt"/>
              </a:rPr>
              <a:t>exige</a:t>
            </a:r>
            <a:r>
              <a:rPr lang="en-US" sz="1600" dirty="0">
                <a:latin typeface="+mj-lt"/>
              </a:rPr>
              <a:t> que los </a:t>
            </a:r>
            <a:r>
              <a:rPr lang="en-US" sz="1600" dirty="0" err="1">
                <a:latin typeface="+mj-lt"/>
              </a:rPr>
              <a:t>empleadores</a:t>
            </a:r>
            <a:r>
              <a:rPr lang="en-US" sz="1600" dirty="0">
                <a:latin typeface="+mj-lt"/>
              </a:rPr>
              <a:t> </a:t>
            </a:r>
            <a:r>
              <a:rPr lang="en-US" sz="1600" dirty="0" err="1">
                <a:latin typeface="+mj-lt"/>
              </a:rPr>
              <a:t>garanticen</a:t>
            </a:r>
            <a:r>
              <a:rPr lang="en-US" sz="1600" dirty="0">
                <a:latin typeface="+mj-lt"/>
              </a:rPr>
              <a:t> que los </a:t>
            </a:r>
            <a:r>
              <a:rPr lang="en-US" sz="1600" dirty="0" err="1">
                <a:latin typeface="+mj-lt"/>
              </a:rPr>
              <a:t>empleados</a:t>
            </a:r>
            <a:r>
              <a:rPr lang="en-US" sz="1600" dirty="0">
                <a:latin typeface="+mj-lt"/>
              </a:rPr>
              <a:t> </a:t>
            </a:r>
            <a:r>
              <a:rPr lang="en-US" sz="1600" dirty="0" err="1">
                <a:latin typeface="+mj-lt"/>
              </a:rPr>
              <a:t>sepan</a:t>
            </a:r>
            <a:r>
              <a:rPr lang="en-US" sz="1600" dirty="0">
                <a:latin typeface="+mj-lt"/>
              </a:rPr>
              <a:t> que </a:t>
            </a:r>
            <a:r>
              <a:rPr lang="en-US" sz="1600" dirty="0" err="1">
                <a:latin typeface="+mj-lt"/>
              </a:rPr>
              <a:t>deben</a:t>
            </a:r>
            <a:r>
              <a:rPr lang="en-US" sz="1600" dirty="0">
                <a:latin typeface="+mj-lt"/>
              </a:rPr>
              <a:t> </a:t>
            </a:r>
            <a:r>
              <a:rPr lang="en-US" sz="1600" dirty="0" err="1">
                <a:latin typeface="+mj-lt"/>
              </a:rPr>
              <a:t>lavarse</a:t>
            </a:r>
            <a:r>
              <a:rPr lang="en-US" sz="1600" dirty="0">
                <a:latin typeface="+mj-lt"/>
              </a:rPr>
              <a:t> las manos, la </a:t>
            </a:r>
            <a:r>
              <a:rPr lang="en-US" sz="1600" dirty="0" err="1">
                <a:latin typeface="+mj-lt"/>
              </a:rPr>
              <a:t>piel</a:t>
            </a:r>
            <a:r>
              <a:rPr lang="en-US" sz="1600" dirty="0">
                <a:latin typeface="+mj-lt"/>
              </a:rPr>
              <a:t> o </a:t>
            </a:r>
            <a:r>
              <a:rPr lang="en-US" sz="1600" dirty="0" err="1">
                <a:latin typeface="+mj-lt"/>
              </a:rPr>
              <a:t>enjuagarse</a:t>
            </a:r>
            <a:r>
              <a:rPr lang="en-US" sz="1600" dirty="0">
                <a:latin typeface="+mj-lt"/>
              </a:rPr>
              <a:t> las </a:t>
            </a:r>
            <a:r>
              <a:rPr lang="en-US" sz="1600" dirty="0" err="1">
                <a:latin typeface="+mj-lt"/>
              </a:rPr>
              <a:t>membranas</a:t>
            </a:r>
            <a:r>
              <a:rPr lang="en-US" sz="1600" dirty="0">
                <a:latin typeface="+mj-lt"/>
              </a:rPr>
              <a:t> </a:t>
            </a:r>
            <a:r>
              <a:rPr lang="en-US" sz="1600" dirty="0" err="1">
                <a:latin typeface="+mj-lt"/>
              </a:rPr>
              <a:t>mucosas</a:t>
            </a:r>
            <a:r>
              <a:rPr lang="en-US" sz="1600" dirty="0">
                <a:latin typeface="+mj-lt"/>
              </a:rPr>
              <a:t> de </a:t>
            </a:r>
            <a:r>
              <a:rPr lang="en-US" sz="1600" dirty="0" err="1">
                <a:latin typeface="+mj-lt"/>
              </a:rPr>
              <a:t>inmediato</a:t>
            </a:r>
            <a:r>
              <a:rPr lang="en-US" sz="1600" dirty="0">
                <a:latin typeface="+mj-lt"/>
              </a:rPr>
              <a:t> o lo </a:t>
            </a:r>
            <a:r>
              <a:rPr lang="en-US" sz="1600" dirty="0" err="1">
                <a:latin typeface="+mj-lt"/>
              </a:rPr>
              <a:t>más</a:t>
            </a:r>
            <a:r>
              <a:rPr lang="en-US" sz="1600" dirty="0">
                <a:latin typeface="+mj-lt"/>
              </a:rPr>
              <a:t> pronto </a:t>
            </a:r>
            <a:r>
              <a:rPr lang="en-US" sz="1600" dirty="0" err="1">
                <a:latin typeface="+mj-lt"/>
              </a:rPr>
              <a:t>posible</a:t>
            </a:r>
            <a:r>
              <a:rPr lang="en-US" sz="1600" dirty="0">
                <a:latin typeface="+mj-lt"/>
              </a:rPr>
              <a:t>:</a:t>
            </a:r>
          </a:p>
          <a:p>
            <a:pPr lvl="0">
              <a:buSzPts val="1600"/>
            </a:pPr>
            <a:endParaRPr lang="en-US" sz="1600" dirty="0">
              <a:latin typeface="+mj-lt"/>
            </a:endParaRPr>
          </a:p>
          <a:p>
            <a:pPr lvl="0">
              <a:buSzPts val="1600"/>
            </a:pPr>
            <a:r>
              <a:rPr lang="en-US" sz="1600" dirty="0">
                <a:latin typeface="+mj-lt"/>
              </a:rPr>
              <a:t>- </a:t>
            </a:r>
            <a:r>
              <a:rPr lang="en-US" sz="1600" dirty="0" err="1">
                <a:latin typeface="+mj-lt"/>
              </a:rPr>
              <a:t>Cuando</a:t>
            </a:r>
            <a:r>
              <a:rPr lang="en-US" sz="1600" dirty="0">
                <a:latin typeface="+mj-lt"/>
              </a:rPr>
              <a:t> se </a:t>
            </a:r>
            <a:r>
              <a:rPr lang="en-US" sz="1600" dirty="0" err="1">
                <a:latin typeface="+mj-lt"/>
              </a:rPr>
              <a:t>quitan</a:t>
            </a:r>
            <a:r>
              <a:rPr lang="en-US" sz="1600" dirty="0">
                <a:latin typeface="+mj-lt"/>
              </a:rPr>
              <a:t> los </a:t>
            </a:r>
            <a:r>
              <a:rPr lang="en-US" sz="1600" dirty="0" err="1">
                <a:latin typeface="+mj-lt"/>
              </a:rPr>
              <a:t>guantes</a:t>
            </a:r>
            <a:r>
              <a:rPr lang="en-US" sz="1600" dirty="0">
                <a:latin typeface="+mj-lt"/>
              </a:rPr>
              <a:t> o el </a:t>
            </a:r>
            <a:r>
              <a:rPr lang="en-US" sz="1600" dirty="0" err="1">
                <a:latin typeface="+mj-lt"/>
              </a:rPr>
              <a:t>equipo</a:t>
            </a:r>
            <a:r>
              <a:rPr lang="en-US" sz="1600" dirty="0">
                <a:latin typeface="+mj-lt"/>
              </a:rPr>
              <a:t> de </a:t>
            </a:r>
            <a:r>
              <a:rPr lang="en-US" sz="1600" dirty="0" err="1">
                <a:latin typeface="+mj-lt"/>
              </a:rPr>
              <a:t>protección</a:t>
            </a:r>
            <a:r>
              <a:rPr lang="en-US" sz="1600" dirty="0">
                <a:latin typeface="+mj-lt"/>
              </a:rPr>
              <a:t> personal (PPE), </a:t>
            </a:r>
          </a:p>
          <a:p>
            <a:pPr lvl="0">
              <a:buSzPts val="1600"/>
            </a:pPr>
            <a:endParaRPr lang="en-US" sz="1600" dirty="0">
              <a:latin typeface="+mj-lt"/>
            </a:endParaRPr>
          </a:p>
          <a:p>
            <a:pPr lvl="0">
              <a:buSzPts val="1600"/>
            </a:pPr>
            <a:r>
              <a:rPr lang="en-US" sz="1600" dirty="0">
                <a:latin typeface="+mj-lt"/>
              </a:rPr>
              <a:t>- </a:t>
            </a:r>
            <a:r>
              <a:rPr lang="en-US" sz="1600" dirty="0" err="1">
                <a:latin typeface="+mj-lt"/>
              </a:rPr>
              <a:t>Cuando</a:t>
            </a:r>
            <a:r>
              <a:rPr lang="en-US" sz="1600" dirty="0">
                <a:latin typeface="+mj-lt"/>
              </a:rPr>
              <a:t> </a:t>
            </a:r>
            <a:r>
              <a:rPr lang="en-US" sz="1600" dirty="0" err="1">
                <a:latin typeface="+mj-lt"/>
              </a:rPr>
              <a:t>alguna</a:t>
            </a:r>
            <a:r>
              <a:rPr lang="en-US" sz="1600" dirty="0">
                <a:latin typeface="+mj-lt"/>
              </a:rPr>
              <a:t> </a:t>
            </a:r>
            <a:r>
              <a:rPr lang="en-US" sz="1600" dirty="0" err="1">
                <a:latin typeface="+mj-lt"/>
              </a:rPr>
              <a:t>parte</a:t>
            </a:r>
            <a:r>
              <a:rPr lang="en-US" sz="1600" dirty="0">
                <a:latin typeface="+mj-lt"/>
              </a:rPr>
              <a:t> del </a:t>
            </a:r>
            <a:r>
              <a:rPr lang="en-US" sz="1600" dirty="0" err="1">
                <a:latin typeface="+mj-lt"/>
              </a:rPr>
              <a:t>cuerpo</a:t>
            </a:r>
            <a:r>
              <a:rPr lang="en-US" sz="1600" dirty="0">
                <a:latin typeface="+mj-lt"/>
              </a:rPr>
              <a:t> </a:t>
            </a:r>
            <a:r>
              <a:rPr lang="en-US" sz="1600" dirty="0" err="1">
                <a:latin typeface="+mj-lt"/>
              </a:rPr>
              <a:t>entra</a:t>
            </a:r>
            <a:r>
              <a:rPr lang="en-US" sz="1600" dirty="0">
                <a:latin typeface="+mj-lt"/>
              </a:rPr>
              <a:t> </a:t>
            </a:r>
            <a:r>
              <a:rPr lang="en-US" sz="1600" dirty="0" err="1">
                <a:latin typeface="+mj-lt"/>
              </a:rPr>
              <a:t>en</a:t>
            </a:r>
            <a:r>
              <a:rPr lang="en-US" sz="1600" dirty="0">
                <a:latin typeface="+mj-lt"/>
              </a:rPr>
              <a:t> </a:t>
            </a:r>
            <a:r>
              <a:rPr lang="en-US" sz="1600" dirty="0" err="1">
                <a:latin typeface="+mj-lt"/>
              </a:rPr>
              <a:t>contacto</a:t>
            </a:r>
            <a:r>
              <a:rPr lang="en-US" sz="1600" dirty="0">
                <a:latin typeface="+mj-lt"/>
              </a:rPr>
              <a:t> con </a:t>
            </a:r>
            <a:r>
              <a:rPr lang="en-US" sz="1600" dirty="0" err="1">
                <a:latin typeface="+mj-lt"/>
              </a:rPr>
              <a:t>sangre</a:t>
            </a:r>
            <a:r>
              <a:rPr lang="en-US" sz="1600" dirty="0">
                <a:latin typeface="+mj-lt"/>
              </a:rPr>
              <a:t> u OPIM.</a:t>
            </a:r>
            <a:endParaRPr sz="18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DFFCFA60-AD73-4BAE-9146-B1533223E845}"/>
              </a:ext>
            </a:extLst>
          </p:cNvPr>
          <p:cNvPicPr>
            <a:picLocks noChangeAspect="1"/>
          </p:cNvPicPr>
          <p:nvPr/>
        </p:nvPicPr>
        <p:blipFill>
          <a:blip r:embed="rId4"/>
          <a:stretch>
            <a:fillRect/>
          </a:stretch>
        </p:blipFill>
        <p:spPr>
          <a:xfrm>
            <a:off x="0" y="0"/>
            <a:ext cx="5586112" cy="5956490"/>
          </a:xfrm>
          <a:prstGeom prst="rect">
            <a:avLst/>
          </a:prstGeom>
        </p:spPr>
      </p:pic>
    </p:spTree>
    <p:extLst>
      <p:ext uri="{BB962C8B-B14F-4D97-AF65-F5344CB8AC3E}">
        <p14:creationId xmlns:p14="http://schemas.microsoft.com/office/powerpoint/2010/main" val="3501468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740400" y="332509"/>
            <a:ext cx="6249600" cy="5570715"/>
          </a:xfrm>
          <a:prstGeom prst="rect">
            <a:avLst/>
          </a:prstGeom>
          <a:noFill/>
          <a:ln>
            <a:noFill/>
          </a:ln>
        </p:spPr>
        <p:txBody>
          <a:bodyPr spcFirstLastPara="1" wrap="square" lIns="91425" tIns="45700" rIns="91425" bIns="45700" anchor="t" anchorCtr="0">
            <a:spAutoFit/>
          </a:bodyPr>
          <a:lstStyle/>
          <a:p>
            <a:pPr lvl="0" algn="ctr">
              <a:buSzPts val="4800"/>
            </a:pPr>
            <a:r>
              <a:rPr lang="en-US" sz="2800" u="sng" dirty="0">
                <a:solidFill>
                  <a:schemeClr val="dk1"/>
                </a:solidFill>
                <a:ea typeface="Calibri"/>
                <a:cs typeface="Calibri"/>
                <a:sym typeface="Calibri"/>
              </a:rPr>
              <a:t>CONTROLES DE INGENIERÍA/PRÁCTICAS LABORALES ADECUADAS </a:t>
            </a: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pPr lvl="0">
              <a:buSzPts val="1600"/>
            </a:pPr>
            <a:r>
              <a:rPr lang="en-US" sz="1600" dirty="0">
                <a:latin typeface="+mj-lt"/>
              </a:rPr>
              <a:t>Las </a:t>
            </a:r>
            <a:r>
              <a:rPr lang="en-US" sz="1600" dirty="0" err="1">
                <a:latin typeface="+mj-lt"/>
              </a:rPr>
              <a:t>agujas</a:t>
            </a:r>
            <a:r>
              <a:rPr lang="en-US" sz="1600" dirty="0">
                <a:latin typeface="+mj-lt"/>
              </a:rPr>
              <a:t> o los </a:t>
            </a:r>
            <a:r>
              <a:rPr lang="en-US" sz="1600" dirty="0" err="1">
                <a:latin typeface="+mj-lt"/>
              </a:rPr>
              <a:t>objetos</a:t>
            </a:r>
            <a:r>
              <a:rPr lang="en-US" sz="1600" dirty="0">
                <a:latin typeface="+mj-lt"/>
              </a:rPr>
              <a:t> </a:t>
            </a:r>
            <a:r>
              <a:rPr lang="en-US" sz="1600" dirty="0" err="1">
                <a:latin typeface="+mj-lt"/>
              </a:rPr>
              <a:t>punzocortantes</a:t>
            </a:r>
            <a:r>
              <a:rPr lang="en-US" sz="1600" dirty="0">
                <a:latin typeface="+mj-lt"/>
              </a:rPr>
              <a:t> que </a:t>
            </a:r>
            <a:r>
              <a:rPr lang="en-US" sz="1600" dirty="0" err="1">
                <a:latin typeface="+mj-lt"/>
              </a:rPr>
              <a:t>estén</a:t>
            </a:r>
            <a:r>
              <a:rPr lang="en-US" sz="1600" dirty="0">
                <a:latin typeface="+mj-lt"/>
              </a:rPr>
              <a:t> </a:t>
            </a:r>
            <a:r>
              <a:rPr lang="en-US" sz="1600" dirty="0" err="1">
                <a:latin typeface="+mj-lt"/>
              </a:rPr>
              <a:t>contaminados</a:t>
            </a:r>
            <a:r>
              <a:rPr lang="en-US" sz="1600" dirty="0">
                <a:latin typeface="+mj-lt"/>
              </a:rPr>
              <a:t> no se </a:t>
            </a:r>
            <a:r>
              <a:rPr lang="en-US" sz="1600" dirty="0" err="1">
                <a:latin typeface="+mj-lt"/>
              </a:rPr>
              <a:t>deben</a:t>
            </a:r>
            <a:r>
              <a:rPr lang="en-US" sz="1600" dirty="0">
                <a:latin typeface="+mj-lt"/>
              </a:rPr>
              <a:t> </a:t>
            </a:r>
            <a:r>
              <a:rPr lang="en-US" sz="1600" dirty="0" err="1">
                <a:latin typeface="+mj-lt"/>
              </a:rPr>
              <a:t>doblar</a:t>
            </a:r>
            <a:r>
              <a:rPr lang="en-US" sz="1600" dirty="0">
                <a:latin typeface="+mj-lt"/>
              </a:rPr>
              <a:t>, </a:t>
            </a:r>
            <a:r>
              <a:rPr lang="en-US" sz="1600" dirty="0" err="1">
                <a:latin typeface="+mj-lt"/>
              </a:rPr>
              <a:t>volver</a:t>
            </a:r>
            <a:r>
              <a:rPr lang="en-US" sz="1600" dirty="0">
                <a:latin typeface="+mj-lt"/>
              </a:rPr>
              <a:t> a </a:t>
            </a:r>
            <a:r>
              <a:rPr lang="en-US" sz="1600" dirty="0" err="1">
                <a:latin typeface="+mj-lt"/>
              </a:rPr>
              <a:t>tapar</a:t>
            </a:r>
            <a:r>
              <a:rPr lang="en-US" sz="1600" dirty="0">
                <a:latin typeface="+mj-lt"/>
              </a:rPr>
              <a:t> </a:t>
            </a:r>
            <a:r>
              <a:rPr lang="en-US" sz="1600" dirty="0" err="1">
                <a:latin typeface="+mj-lt"/>
              </a:rPr>
              <a:t>ni</a:t>
            </a:r>
            <a:r>
              <a:rPr lang="en-US" sz="1600" dirty="0">
                <a:latin typeface="+mj-lt"/>
              </a:rPr>
              <a:t> </a:t>
            </a:r>
            <a:r>
              <a:rPr lang="en-US" sz="1600" dirty="0" err="1">
                <a:latin typeface="+mj-lt"/>
              </a:rPr>
              <a:t>quitar</a:t>
            </a:r>
            <a:r>
              <a:rPr lang="en-US" sz="1600" dirty="0">
                <a:latin typeface="+mj-lt"/>
              </a:rPr>
              <a:t>. </a:t>
            </a:r>
            <a:r>
              <a:rPr lang="en-US" sz="1600" dirty="0" err="1">
                <a:latin typeface="+mj-lt"/>
              </a:rPr>
              <a:t>Tampoco</a:t>
            </a:r>
            <a:r>
              <a:rPr lang="en-US" sz="1600" dirty="0">
                <a:latin typeface="+mj-lt"/>
              </a:rPr>
              <a:t> se </a:t>
            </a:r>
            <a:r>
              <a:rPr lang="en-US" sz="1600" dirty="0" err="1">
                <a:latin typeface="+mj-lt"/>
              </a:rPr>
              <a:t>permite</a:t>
            </a:r>
            <a:r>
              <a:rPr lang="en-US" sz="1600" dirty="0">
                <a:latin typeface="+mj-lt"/>
              </a:rPr>
              <a:t> </a:t>
            </a:r>
            <a:r>
              <a:rPr lang="en-US" sz="1600" dirty="0" err="1">
                <a:latin typeface="+mj-lt"/>
              </a:rPr>
              <a:t>cortar</a:t>
            </a:r>
            <a:r>
              <a:rPr lang="en-US" sz="1600" dirty="0">
                <a:latin typeface="+mj-lt"/>
              </a:rPr>
              <a:t> o romper </a:t>
            </a:r>
            <a:r>
              <a:rPr lang="en-US" sz="1600" dirty="0" err="1">
                <a:latin typeface="+mj-lt"/>
              </a:rPr>
              <a:t>agujas</a:t>
            </a:r>
            <a:r>
              <a:rPr lang="en-US" sz="1600" dirty="0">
                <a:latin typeface="+mj-lt"/>
              </a:rPr>
              <a:t> </a:t>
            </a:r>
            <a:r>
              <a:rPr lang="en-US" sz="1600" dirty="0" err="1">
                <a:latin typeface="+mj-lt"/>
              </a:rPr>
              <a:t>contaminadas</a:t>
            </a:r>
            <a:r>
              <a:rPr lang="en-US" sz="1600" dirty="0">
                <a:latin typeface="+mj-lt"/>
              </a:rPr>
              <a:t>. Hay dos </a:t>
            </a:r>
            <a:r>
              <a:rPr lang="en-US" sz="1600" dirty="0" err="1">
                <a:latin typeface="+mj-lt"/>
              </a:rPr>
              <a:t>excepciones</a:t>
            </a:r>
            <a:r>
              <a:rPr lang="en-US" sz="1600" dirty="0">
                <a:latin typeface="+mj-lt"/>
              </a:rPr>
              <a:t> a </a:t>
            </a:r>
            <a:r>
              <a:rPr lang="en-US" sz="1600" dirty="0" err="1">
                <a:latin typeface="+mj-lt"/>
              </a:rPr>
              <a:t>esto</a:t>
            </a:r>
            <a:r>
              <a:rPr lang="en-US" sz="1600" dirty="0">
                <a:latin typeface="+mj-lt"/>
              </a:rPr>
              <a:t>:</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Si el </a:t>
            </a:r>
            <a:r>
              <a:rPr lang="en-US" sz="1600" dirty="0" err="1">
                <a:latin typeface="+mj-lt"/>
              </a:rPr>
              <a:t>empleador</a:t>
            </a:r>
            <a:r>
              <a:rPr lang="en-US" sz="1600" dirty="0">
                <a:latin typeface="+mj-lt"/>
              </a:rPr>
              <a:t> </a:t>
            </a:r>
            <a:r>
              <a:rPr lang="en-US" sz="1600" dirty="0" err="1">
                <a:latin typeface="+mj-lt"/>
              </a:rPr>
              <a:t>puede</a:t>
            </a:r>
            <a:r>
              <a:rPr lang="en-US" sz="1600" dirty="0">
                <a:latin typeface="+mj-lt"/>
              </a:rPr>
              <a:t> </a:t>
            </a:r>
            <a:r>
              <a:rPr lang="en-US" sz="1600" dirty="0" err="1">
                <a:latin typeface="+mj-lt"/>
              </a:rPr>
              <a:t>demostrar</a:t>
            </a:r>
            <a:r>
              <a:rPr lang="en-US" sz="1600" dirty="0">
                <a:latin typeface="+mj-lt"/>
              </a:rPr>
              <a:t> que </a:t>
            </a:r>
            <a:r>
              <a:rPr lang="en-US" sz="1600" dirty="0" err="1">
                <a:latin typeface="+mj-lt"/>
              </a:rPr>
              <a:t>ninguna</a:t>
            </a:r>
            <a:r>
              <a:rPr lang="en-US" sz="1600" dirty="0">
                <a:latin typeface="+mj-lt"/>
              </a:rPr>
              <a:t> </a:t>
            </a:r>
            <a:r>
              <a:rPr lang="en-US" sz="1600" dirty="0" err="1">
                <a:latin typeface="+mj-lt"/>
              </a:rPr>
              <a:t>alternativa</a:t>
            </a:r>
            <a:r>
              <a:rPr lang="en-US" sz="1600" dirty="0">
                <a:latin typeface="+mj-lt"/>
              </a:rPr>
              <a:t> es </a:t>
            </a:r>
            <a:r>
              <a:rPr lang="en-US" sz="1600" dirty="0" err="1">
                <a:latin typeface="+mj-lt"/>
              </a:rPr>
              <a:t>factible</a:t>
            </a:r>
            <a:r>
              <a:rPr lang="en-US" sz="1600" dirty="0">
                <a:latin typeface="+mj-lt"/>
              </a:rPr>
              <a:t> o que </a:t>
            </a:r>
            <a:r>
              <a:rPr lang="en-US" sz="1600" dirty="0" err="1">
                <a:latin typeface="+mj-lt"/>
              </a:rPr>
              <a:t>tal</a:t>
            </a:r>
            <a:r>
              <a:rPr lang="en-US" sz="1600" dirty="0">
                <a:latin typeface="+mj-lt"/>
              </a:rPr>
              <a:t> </a:t>
            </a:r>
            <a:r>
              <a:rPr lang="en-US" sz="1600" dirty="0" err="1">
                <a:latin typeface="+mj-lt"/>
              </a:rPr>
              <a:t>acción</a:t>
            </a:r>
            <a:r>
              <a:rPr lang="en-US" sz="1600" dirty="0">
                <a:latin typeface="+mj-lt"/>
              </a:rPr>
              <a:t> es </a:t>
            </a:r>
            <a:r>
              <a:rPr lang="en-US" sz="1600" dirty="0" err="1">
                <a:latin typeface="+mj-lt"/>
              </a:rPr>
              <a:t>requerida</a:t>
            </a:r>
            <a:r>
              <a:rPr lang="en-US" sz="1600" dirty="0">
                <a:latin typeface="+mj-lt"/>
              </a:rPr>
              <a:t> por un </a:t>
            </a:r>
            <a:r>
              <a:rPr lang="en-US" sz="1600" dirty="0" err="1">
                <a:latin typeface="+mj-lt"/>
              </a:rPr>
              <a:t>procedimiento</a:t>
            </a:r>
            <a:r>
              <a:rPr lang="en-US" sz="1600" dirty="0">
                <a:latin typeface="+mj-lt"/>
              </a:rPr>
              <a:t> </a:t>
            </a:r>
            <a:r>
              <a:rPr lang="en-US" sz="1600" dirty="0" err="1">
                <a:latin typeface="+mj-lt"/>
              </a:rPr>
              <a:t>médico</a:t>
            </a:r>
            <a:r>
              <a:rPr lang="en-US" sz="1600" dirty="0">
                <a:latin typeface="+mj-lt"/>
              </a:rPr>
              <a:t> o dental </a:t>
            </a:r>
            <a:r>
              <a:rPr lang="en-US" sz="1600" dirty="0" err="1">
                <a:latin typeface="+mj-lt"/>
              </a:rPr>
              <a:t>específico</a:t>
            </a:r>
            <a:r>
              <a:rPr lang="en-US" sz="1600" dirty="0">
                <a:latin typeface="+mj-lt"/>
              </a:rPr>
              <a:t>.</a:t>
            </a:r>
          </a:p>
          <a:p>
            <a:pPr marL="285750" lvl="0" indent="-285750">
              <a:buSzPts val="1600"/>
              <a:buFont typeface="Arial" panose="020B0604020202020204" pitchFamily="34" charset="0"/>
              <a:buChar char="•"/>
            </a:pPr>
            <a:r>
              <a:rPr lang="en-US" sz="1600" dirty="0">
                <a:latin typeface="+mj-lt"/>
              </a:rPr>
              <a:t>Se debe </a:t>
            </a:r>
            <a:r>
              <a:rPr lang="en-US" sz="1600" dirty="0" err="1">
                <a:latin typeface="+mj-lt"/>
              </a:rPr>
              <a:t>doblar</a:t>
            </a:r>
            <a:r>
              <a:rPr lang="en-US" sz="1600" dirty="0">
                <a:latin typeface="+mj-lt"/>
              </a:rPr>
              <a:t>, </a:t>
            </a:r>
            <a:r>
              <a:rPr lang="en-US" sz="1600" dirty="0" err="1">
                <a:latin typeface="+mj-lt"/>
              </a:rPr>
              <a:t>volver</a:t>
            </a:r>
            <a:r>
              <a:rPr lang="en-US" sz="1600" dirty="0">
                <a:latin typeface="+mj-lt"/>
              </a:rPr>
              <a:t> a </a:t>
            </a:r>
            <a:r>
              <a:rPr lang="en-US" sz="1600" dirty="0" err="1">
                <a:latin typeface="+mj-lt"/>
              </a:rPr>
              <a:t>tapar</a:t>
            </a:r>
            <a:r>
              <a:rPr lang="en-US" sz="1600" dirty="0">
                <a:latin typeface="+mj-lt"/>
              </a:rPr>
              <a:t> o </a:t>
            </a:r>
            <a:r>
              <a:rPr lang="en-US" sz="1600" dirty="0" err="1">
                <a:latin typeface="+mj-lt"/>
              </a:rPr>
              <a:t>retirar</a:t>
            </a:r>
            <a:r>
              <a:rPr lang="en-US" sz="1600" dirty="0">
                <a:latin typeface="+mj-lt"/>
              </a:rPr>
              <a:t> la </a:t>
            </a:r>
            <a:r>
              <a:rPr lang="en-US" sz="1600" dirty="0" err="1">
                <a:latin typeface="+mj-lt"/>
              </a:rPr>
              <a:t>aguja</a:t>
            </a:r>
            <a:r>
              <a:rPr lang="en-US" sz="1600" dirty="0">
                <a:latin typeface="+mj-lt"/>
              </a:rPr>
              <a:t> </a:t>
            </a:r>
            <a:r>
              <a:rPr lang="en-US" sz="1600" dirty="0" err="1">
                <a:latin typeface="+mj-lt"/>
              </a:rPr>
              <a:t>mediante</a:t>
            </a:r>
            <a:r>
              <a:rPr lang="en-US" sz="1600" dirty="0">
                <a:latin typeface="+mj-lt"/>
              </a:rPr>
              <a:t> el </a:t>
            </a:r>
            <a:r>
              <a:rPr lang="en-US" sz="1600" dirty="0" err="1">
                <a:latin typeface="+mj-lt"/>
              </a:rPr>
              <a:t>uso</a:t>
            </a:r>
            <a:r>
              <a:rPr lang="en-US" sz="1600" dirty="0">
                <a:latin typeface="+mj-lt"/>
              </a:rPr>
              <a:t> de un </a:t>
            </a:r>
            <a:r>
              <a:rPr lang="en-US" sz="1600" dirty="0" err="1">
                <a:latin typeface="+mj-lt"/>
              </a:rPr>
              <a:t>dispositivo</a:t>
            </a:r>
            <a:r>
              <a:rPr lang="en-US" sz="1600" dirty="0">
                <a:latin typeface="+mj-lt"/>
              </a:rPr>
              <a:t> </a:t>
            </a:r>
            <a:r>
              <a:rPr lang="en-US" sz="1600" dirty="0" err="1">
                <a:latin typeface="+mj-lt"/>
              </a:rPr>
              <a:t>mecánico</a:t>
            </a:r>
            <a:r>
              <a:rPr lang="en-US" sz="1600" dirty="0">
                <a:latin typeface="+mj-lt"/>
              </a:rPr>
              <a:t> o una </a:t>
            </a:r>
            <a:r>
              <a:rPr lang="en-US" sz="1600" dirty="0" err="1">
                <a:latin typeface="+mj-lt"/>
              </a:rPr>
              <a:t>técnica</a:t>
            </a:r>
            <a:r>
              <a:rPr lang="en-US" sz="1600" dirty="0">
                <a:latin typeface="+mj-lt"/>
              </a:rPr>
              <a:t> con una sola mano. </a:t>
            </a:r>
            <a:r>
              <a:rPr lang="en-US" sz="1600" dirty="0" err="1">
                <a:latin typeface="+mj-lt"/>
              </a:rPr>
              <a:t>Doblar</a:t>
            </a:r>
            <a:r>
              <a:rPr lang="en-US" sz="1600" dirty="0">
                <a:latin typeface="+mj-lt"/>
              </a:rPr>
              <a:t> una </a:t>
            </a:r>
            <a:r>
              <a:rPr lang="en-US" sz="1600" dirty="0" err="1">
                <a:latin typeface="+mj-lt"/>
              </a:rPr>
              <a:t>aguja</a:t>
            </a:r>
            <a:r>
              <a:rPr lang="en-US" sz="1600" dirty="0">
                <a:latin typeface="+mj-lt"/>
              </a:rPr>
              <a:t> con </a:t>
            </a:r>
            <a:r>
              <a:rPr lang="en-US" sz="1600" dirty="0" err="1">
                <a:latin typeface="+mj-lt"/>
              </a:rPr>
              <a:t>fórceps</a:t>
            </a:r>
            <a:r>
              <a:rPr lang="en-US" sz="1600" dirty="0">
                <a:latin typeface="+mj-lt"/>
              </a:rPr>
              <a:t> </a:t>
            </a:r>
            <a:r>
              <a:rPr lang="en-US" sz="1600" dirty="0" err="1">
                <a:latin typeface="+mj-lt"/>
              </a:rPr>
              <a:t>sería</a:t>
            </a:r>
            <a:r>
              <a:rPr lang="en-US" sz="1600" dirty="0">
                <a:latin typeface="+mj-lt"/>
              </a:rPr>
              <a:t> un </a:t>
            </a:r>
            <a:r>
              <a:rPr lang="en-US" sz="1600" dirty="0" err="1">
                <a:latin typeface="+mj-lt"/>
              </a:rPr>
              <a:t>ejemplo</a:t>
            </a:r>
            <a:r>
              <a:rPr lang="en-US" sz="1600" dirty="0">
                <a:latin typeface="+mj-lt"/>
              </a:rPr>
              <a:t> </a:t>
            </a:r>
            <a:r>
              <a:rPr lang="en-US" sz="1600" dirty="0" err="1">
                <a:latin typeface="+mj-lt"/>
              </a:rPr>
              <a:t>aceptable</a:t>
            </a:r>
            <a:r>
              <a:rPr lang="en-US" sz="1600" dirty="0">
                <a:latin typeface="+mj-lt"/>
              </a:rPr>
              <a:t>.</a:t>
            </a:r>
          </a:p>
          <a:p>
            <a:pPr lvl="0">
              <a:buSzPts val="1600"/>
            </a:pPr>
            <a:endParaRPr lang="en-US" sz="1600" dirty="0">
              <a:latin typeface="+mj-lt"/>
            </a:endParaRPr>
          </a:p>
          <a:p>
            <a:pPr lvl="0">
              <a:buSzPts val="1600"/>
            </a:pPr>
            <a:r>
              <a:rPr lang="en-US" sz="1600" dirty="0" err="1">
                <a:latin typeface="+mj-lt"/>
              </a:rPr>
              <a:t>Después</a:t>
            </a:r>
            <a:r>
              <a:rPr lang="en-US" sz="1600" dirty="0">
                <a:latin typeface="+mj-lt"/>
              </a:rPr>
              <a:t> de </a:t>
            </a:r>
            <a:r>
              <a:rPr lang="en-US" sz="1600" dirty="0" err="1">
                <a:latin typeface="+mj-lt"/>
              </a:rPr>
              <a:t>su</a:t>
            </a:r>
            <a:r>
              <a:rPr lang="en-US" sz="1600" dirty="0">
                <a:latin typeface="+mj-lt"/>
              </a:rPr>
              <a:t> </a:t>
            </a:r>
            <a:r>
              <a:rPr lang="en-US" sz="1600" dirty="0" err="1">
                <a:latin typeface="+mj-lt"/>
              </a:rPr>
              <a:t>uso</a:t>
            </a:r>
            <a:r>
              <a:rPr lang="en-US" sz="1600" dirty="0">
                <a:latin typeface="+mj-lt"/>
              </a:rPr>
              <a:t>, </a:t>
            </a:r>
            <a:r>
              <a:rPr lang="en-US" sz="1600" dirty="0" err="1">
                <a:latin typeface="+mj-lt"/>
              </a:rPr>
              <a:t>coloque</a:t>
            </a:r>
            <a:r>
              <a:rPr lang="en-US" sz="1600" dirty="0">
                <a:latin typeface="+mj-lt"/>
              </a:rPr>
              <a:t> los </a:t>
            </a:r>
            <a:r>
              <a:rPr lang="en-US" sz="1600" dirty="0" err="1">
                <a:latin typeface="+mj-lt"/>
              </a:rPr>
              <a:t>objetos</a:t>
            </a:r>
            <a:r>
              <a:rPr lang="en-US" sz="1600" dirty="0">
                <a:latin typeface="+mj-lt"/>
              </a:rPr>
              <a:t> </a:t>
            </a:r>
            <a:r>
              <a:rPr lang="en-US" sz="1600" dirty="0" err="1">
                <a:latin typeface="+mj-lt"/>
              </a:rPr>
              <a:t>punzocortantes</a:t>
            </a:r>
            <a:r>
              <a:rPr lang="en-US" sz="1600" dirty="0">
                <a:latin typeface="+mj-lt"/>
              </a:rPr>
              <a:t> </a:t>
            </a:r>
            <a:r>
              <a:rPr lang="en-US" sz="1600" dirty="0" err="1">
                <a:latin typeface="+mj-lt"/>
              </a:rPr>
              <a:t>en</a:t>
            </a:r>
            <a:r>
              <a:rPr lang="en-US" sz="1600" dirty="0">
                <a:latin typeface="+mj-lt"/>
              </a:rPr>
              <a:t> un </a:t>
            </a:r>
            <a:r>
              <a:rPr lang="en-US" sz="1600" dirty="0" err="1">
                <a:latin typeface="+mj-lt"/>
              </a:rPr>
              <a:t>recipiente</a:t>
            </a:r>
            <a:r>
              <a:rPr lang="en-US" sz="1600" dirty="0">
                <a:latin typeface="+mj-lt"/>
              </a:rPr>
              <a:t> </a:t>
            </a:r>
            <a:r>
              <a:rPr lang="en-US" sz="1600" dirty="0" err="1">
                <a:latin typeface="+mj-lt"/>
              </a:rPr>
              <a:t>adecuado</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punzocortantes</a:t>
            </a:r>
            <a:r>
              <a:rPr lang="en-US" sz="1600" dirty="0">
                <a:latin typeface="+mj-lt"/>
              </a:rPr>
              <a:t> lo antes </a:t>
            </a:r>
            <a:r>
              <a:rPr lang="en-US" sz="1600" dirty="0" err="1">
                <a:latin typeface="+mj-lt"/>
              </a:rPr>
              <a:t>posible</a:t>
            </a:r>
            <a:r>
              <a:rPr lang="en-US" sz="1600" dirty="0">
                <a:latin typeface="+mj-lt"/>
              </a:rPr>
              <a:t>. </a:t>
            </a:r>
            <a:r>
              <a:rPr lang="en-US" sz="1600" dirty="0" err="1">
                <a:latin typeface="+mj-lt"/>
              </a:rPr>
              <a:t>En</a:t>
            </a:r>
            <a:r>
              <a:rPr lang="en-US" sz="1600" dirty="0">
                <a:latin typeface="+mj-lt"/>
              </a:rPr>
              <a:t> la </a:t>
            </a:r>
            <a:r>
              <a:rPr lang="en-US" sz="1600" dirty="0" err="1">
                <a:latin typeface="+mj-lt"/>
              </a:rPr>
              <a:t>próxima</a:t>
            </a:r>
            <a:r>
              <a:rPr lang="en-US" sz="1600" dirty="0">
                <a:latin typeface="+mj-lt"/>
              </a:rPr>
              <a:t> </a:t>
            </a:r>
            <a:r>
              <a:rPr lang="en-US" sz="1600" dirty="0" err="1">
                <a:latin typeface="+mj-lt"/>
              </a:rPr>
              <a:t>diapositiva</a:t>
            </a:r>
            <a:r>
              <a:rPr lang="en-US" sz="1600" dirty="0">
                <a:latin typeface="+mj-lt"/>
              </a:rPr>
              <a:t> se </a:t>
            </a:r>
            <a:r>
              <a:rPr lang="en-US" sz="1600" dirty="0" err="1">
                <a:latin typeface="+mj-lt"/>
              </a:rPr>
              <a:t>cubrirán</a:t>
            </a:r>
            <a:r>
              <a:rPr lang="en-US" sz="1600" dirty="0">
                <a:latin typeface="+mj-lt"/>
              </a:rPr>
              <a:t> </a:t>
            </a:r>
            <a:r>
              <a:rPr lang="en-US" sz="1600" dirty="0" err="1">
                <a:latin typeface="+mj-lt"/>
              </a:rPr>
              <a:t>más</a:t>
            </a:r>
            <a:r>
              <a:rPr lang="en-US" sz="1600" dirty="0">
                <a:latin typeface="+mj-lt"/>
              </a:rPr>
              <a:t> </a:t>
            </a:r>
            <a:r>
              <a:rPr lang="en-US" sz="1600" dirty="0" err="1">
                <a:latin typeface="+mj-lt"/>
              </a:rPr>
              <a:t>detalles</a:t>
            </a:r>
            <a:r>
              <a:rPr lang="en-US" sz="1600" dirty="0">
                <a:latin typeface="+mj-lt"/>
              </a:rPr>
              <a:t> </a:t>
            </a:r>
            <a:r>
              <a:rPr lang="en-US" sz="1600" dirty="0" err="1">
                <a:latin typeface="+mj-lt"/>
              </a:rPr>
              <a:t>sobre</a:t>
            </a:r>
            <a:r>
              <a:rPr lang="en-US" sz="1600" dirty="0">
                <a:latin typeface="+mj-lt"/>
              </a:rPr>
              <a:t>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punzocortantes</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CC3AB968-6FDA-41D8-BBA4-67CAE987CF0A}"/>
              </a:ext>
            </a:extLst>
          </p:cNvPr>
          <p:cNvPicPr>
            <a:picLocks noChangeAspect="1"/>
          </p:cNvPicPr>
          <p:nvPr/>
        </p:nvPicPr>
        <p:blipFill>
          <a:blip r:embed="rId4"/>
          <a:stretch>
            <a:fillRect/>
          </a:stretch>
        </p:blipFill>
        <p:spPr>
          <a:xfrm>
            <a:off x="0" y="0"/>
            <a:ext cx="5586112" cy="5920651"/>
          </a:xfrm>
          <a:prstGeom prst="rect">
            <a:avLst/>
          </a:prstGeom>
        </p:spPr>
      </p:pic>
    </p:spTree>
    <p:extLst>
      <p:ext uri="{BB962C8B-B14F-4D97-AF65-F5344CB8AC3E}">
        <p14:creationId xmlns:p14="http://schemas.microsoft.com/office/powerpoint/2010/main" val="2176264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842000" y="332509"/>
            <a:ext cx="6151507" cy="4914125"/>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RECIPIENTES PARA OBJETOS FILOSOS</a:t>
            </a:r>
            <a:endParaRPr lang="en-US" sz="2000" dirty="0">
              <a:latin typeface="+mj-lt"/>
            </a:endParaRPr>
          </a:p>
          <a:p>
            <a:pPr lvl="0">
              <a:buSzPts val="1600"/>
            </a:pPr>
            <a:endParaRPr lang="en-US" sz="1600" dirty="0">
              <a:latin typeface="+mj-lt"/>
            </a:endParaRPr>
          </a:p>
          <a:p>
            <a:pPr lvl="0">
              <a:buSzPts val="1600"/>
            </a:pPr>
            <a:r>
              <a:rPr lang="en-US" sz="1600" dirty="0">
                <a:latin typeface="+mj-lt"/>
              </a:rPr>
              <a:t>La </a:t>
            </a:r>
            <a:r>
              <a:rPr lang="en-US" sz="1600" dirty="0" err="1">
                <a:latin typeface="+mj-lt"/>
              </a:rPr>
              <a:t>construcción</a:t>
            </a:r>
            <a:r>
              <a:rPr lang="en-US" sz="1600" dirty="0">
                <a:latin typeface="+mj-lt"/>
              </a:rPr>
              <a:t> de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debe </a:t>
            </a:r>
            <a:r>
              <a:rPr lang="en-US" sz="1600" dirty="0" err="1">
                <a:latin typeface="+mj-lt"/>
              </a:rPr>
              <a:t>cumplir</a:t>
            </a:r>
            <a:r>
              <a:rPr lang="en-US" sz="1600" dirty="0">
                <a:latin typeface="+mj-lt"/>
              </a:rPr>
              <a:t> al </a:t>
            </a:r>
            <a:r>
              <a:rPr lang="en-US" sz="1600" dirty="0" err="1">
                <a:latin typeface="+mj-lt"/>
              </a:rPr>
              <a:t>menos</a:t>
            </a:r>
            <a:r>
              <a:rPr lang="en-US" sz="1600" dirty="0">
                <a:latin typeface="+mj-lt"/>
              </a:rPr>
              <a:t> con 4 </a:t>
            </a:r>
            <a:r>
              <a:rPr lang="en-US" sz="1600" dirty="0" err="1">
                <a:latin typeface="+mj-lt"/>
              </a:rPr>
              <a:t>criterios</a:t>
            </a:r>
            <a:r>
              <a:rPr lang="en-US" sz="1600" dirty="0">
                <a:latin typeface="+mj-lt"/>
              </a:rPr>
              <a:t>. Deben:</a:t>
            </a:r>
          </a:p>
          <a:p>
            <a:pPr lvl="0">
              <a:buSzPts val="1600"/>
            </a:pPr>
            <a:endParaRPr lang="en-US" sz="1600" dirty="0">
              <a:latin typeface="+mj-lt"/>
            </a:endParaRPr>
          </a:p>
          <a:p>
            <a:pPr marL="342900" lvl="0" indent="-342900">
              <a:buSzPts val="1600"/>
              <a:buFont typeface="+mj-lt"/>
              <a:buAutoNum type="arabicPeriod"/>
            </a:pPr>
            <a:r>
              <a:rPr lang="en-US" sz="1600" dirty="0" err="1">
                <a:latin typeface="+mj-lt"/>
              </a:rPr>
              <a:t>Poder</a:t>
            </a:r>
            <a:r>
              <a:rPr lang="en-US" sz="1600" dirty="0">
                <a:latin typeface="+mj-lt"/>
              </a:rPr>
              <a:t> </a:t>
            </a:r>
            <a:r>
              <a:rPr lang="en-US" sz="1600" dirty="0" err="1">
                <a:latin typeface="+mj-lt"/>
              </a:rPr>
              <a:t>cerrarse</a:t>
            </a:r>
            <a:r>
              <a:rPr lang="en-US" sz="1600" dirty="0">
                <a:latin typeface="+mj-lt"/>
              </a:rPr>
              <a:t>,</a:t>
            </a:r>
          </a:p>
          <a:p>
            <a:pPr marL="342900" lvl="0" indent="-342900">
              <a:buSzPts val="1600"/>
              <a:buFont typeface="+mj-lt"/>
              <a:buAutoNum type="arabicPeriod"/>
            </a:pPr>
            <a:r>
              <a:rPr lang="en-US" sz="1600" dirty="0">
                <a:latin typeface="+mj-lt"/>
              </a:rPr>
              <a:t>Ser </a:t>
            </a:r>
            <a:r>
              <a:rPr lang="en-US" sz="1600" dirty="0" err="1">
                <a:latin typeface="+mj-lt"/>
              </a:rPr>
              <a:t>resistentes</a:t>
            </a:r>
            <a:r>
              <a:rPr lang="en-US" sz="1600" dirty="0">
                <a:latin typeface="+mj-lt"/>
              </a:rPr>
              <a:t> a </a:t>
            </a:r>
            <a:r>
              <a:rPr lang="en-US" sz="1600" dirty="0" err="1">
                <a:latin typeface="+mj-lt"/>
              </a:rPr>
              <a:t>perforaciones</a:t>
            </a:r>
            <a:r>
              <a:rPr lang="en-US" sz="1600" dirty="0">
                <a:latin typeface="+mj-lt"/>
              </a:rPr>
              <a:t>,</a:t>
            </a:r>
          </a:p>
          <a:p>
            <a:pPr marL="342900" lvl="0" indent="-342900">
              <a:buSzPts val="1600"/>
              <a:buFont typeface="+mj-lt"/>
              <a:buAutoNum type="arabicPeriod"/>
            </a:pPr>
            <a:r>
              <a:rPr lang="en-US" sz="1600" dirty="0">
                <a:latin typeface="+mj-lt"/>
              </a:rPr>
              <a:t>Ser a </a:t>
            </a:r>
            <a:r>
              <a:rPr lang="en-US" sz="1600" dirty="0" err="1">
                <a:latin typeface="+mj-lt"/>
              </a:rPr>
              <a:t>prueba</a:t>
            </a:r>
            <a:r>
              <a:rPr lang="en-US" sz="1600" dirty="0">
                <a:latin typeface="+mj-lt"/>
              </a:rPr>
              <a:t> de </a:t>
            </a:r>
            <a:r>
              <a:rPr lang="en-US" sz="1600" dirty="0" err="1">
                <a:latin typeface="+mj-lt"/>
              </a:rPr>
              <a:t>fugas</a:t>
            </a:r>
            <a:r>
              <a:rPr lang="en-US" sz="1600" dirty="0">
                <a:latin typeface="+mj-lt"/>
              </a:rPr>
              <a:t> por los </a:t>
            </a:r>
            <a:r>
              <a:rPr lang="en-US" sz="1600" dirty="0" err="1">
                <a:latin typeface="+mj-lt"/>
              </a:rPr>
              <a:t>costados</a:t>
            </a:r>
            <a:r>
              <a:rPr lang="en-US" sz="1600" dirty="0">
                <a:latin typeface="+mj-lt"/>
              </a:rPr>
              <a:t> y la </a:t>
            </a:r>
            <a:r>
              <a:rPr lang="en-US" sz="1600" dirty="0" err="1">
                <a:latin typeface="+mj-lt"/>
              </a:rPr>
              <a:t>parte</a:t>
            </a:r>
            <a:r>
              <a:rPr lang="en-US" sz="1600" dirty="0">
                <a:latin typeface="+mj-lt"/>
              </a:rPr>
              <a:t> inferior, y</a:t>
            </a:r>
          </a:p>
          <a:p>
            <a:pPr marL="342900" lvl="0" indent="-342900">
              <a:buSzPts val="1600"/>
              <a:buFont typeface="+mj-lt"/>
              <a:buAutoNum type="arabicPeriod"/>
            </a:pPr>
            <a:r>
              <a:rPr lang="en-US" sz="1600" dirty="0" err="1">
                <a:latin typeface="+mj-lt"/>
              </a:rPr>
              <a:t>Estar</a:t>
            </a:r>
            <a:r>
              <a:rPr lang="en-US" sz="1600" dirty="0">
                <a:latin typeface="+mj-lt"/>
              </a:rPr>
              <a:t> </a:t>
            </a:r>
            <a:r>
              <a:rPr lang="en-US" sz="1600" dirty="0" err="1">
                <a:latin typeface="+mj-lt"/>
              </a:rPr>
              <a:t>etiquetados</a:t>
            </a:r>
            <a:r>
              <a:rPr lang="en-US" sz="1600" dirty="0">
                <a:latin typeface="+mj-lt"/>
              </a:rPr>
              <a:t> o </a:t>
            </a:r>
            <a:r>
              <a:rPr lang="en-US" sz="1600" dirty="0" err="1">
                <a:latin typeface="+mj-lt"/>
              </a:rPr>
              <a:t>llevar</a:t>
            </a:r>
            <a:r>
              <a:rPr lang="en-US" sz="1600" dirty="0">
                <a:latin typeface="+mj-lt"/>
              </a:rPr>
              <a:t> un </a:t>
            </a:r>
            <a:r>
              <a:rPr lang="en-US" sz="1600" dirty="0" err="1">
                <a:latin typeface="+mj-lt"/>
              </a:rPr>
              <a:t>código</a:t>
            </a:r>
            <a:r>
              <a:rPr lang="en-US" sz="1600" dirty="0">
                <a:latin typeface="+mj-lt"/>
              </a:rPr>
              <a:t> de color </a:t>
            </a:r>
            <a:r>
              <a:rPr lang="en-US" sz="1600" dirty="0" err="1">
                <a:latin typeface="+mj-lt"/>
              </a:rPr>
              <a:t>conforme</a:t>
            </a:r>
            <a:r>
              <a:rPr lang="en-US" sz="1600" dirty="0">
                <a:latin typeface="+mj-lt"/>
              </a:rPr>
              <a:t> a los </a:t>
            </a:r>
            <a:r>
              <a:rPr lang="en-US" sz="1600" dirty="0">
                <a:latin typeface="+mj-lt"/>
                <a:hlinkClick r:id="rId3"/>
              </a:rPr>
              <a:t>requisitos de etiquetado de los patógenos transportados por la sangre.</a:t>
            </a:r>
            <a:r>
              <a:rPr lang="en-US" sz="1600" dirty="0">
                <a:latin typeface="+mj-lt"/>
              </a:rPr>
              <a:t> </a:t>
            </a:r>
            <a:r>
              <a:rPr lang="en-US" sz="1600" baseline="30000" dirty="0"/>
              <a:t>(4) </a:t>
            </a:r>
            <a:endParaRPr lang="en-US" sz="1600" dirty="0">
              <a:latin typeface="+mj-lt"/>
            </a:endParaRPr>
          </a:p>
          <a:p>
            <a:pPr lvl="0">
              <a:buSzPts val="1600"/>
            </a:pPr>
            <a:endParaRPr lang="en-US" sz="1600" dirty="0">
              <a:latin typeface="+mj-lt"/>
            </a:endParaRPr>
          </a:p>
          <a:p>
            <a:pPr lvl="0">
              <a:buSzPts val="1600"/>
            </a:pPr>
            <a:r>
              <a:rPr lang="en-US" sz="1600" dirty="0" err="1">
                <a:latin typeface="+mj-lt"/>
              </a:rPr>
              <a:t>Tenga</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 que </a:t>
            </a:r>
            <a:r>
              <a:rPr lang="en-US" sz="1600" dirty="0" err="1">
                <a:latin typeface="+mj-lt"/>
              </a:rPr>
              <a:t>muchas</a:t>
            </a:r>
            <a:r>
              <a:rPr lang="en-US" sz="1600" dirty="0">
                <a:latin typeface="+mj-lt"/>
              </a:rPr>
              <a:t> </a:t>
            </a:r>
            <a:r>
              <a:rPr lang="en-US" sz="1600" dirty="0" err="1">
                <a:latin typeface="+mj-lt"/>
              </a:rPr>
              <a:t>lesiones</a:t>
            </a:r>
            <a:r>
              <a:rPr lang="en-US" sz="1600" dirty="0">
                <a:latin typeface="+mj-lt"/>
              </a:rPr>
              <a:t> con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ocurren</a:t>
            </a:r>
            <a:r>
              <a:rPr lang="en-US" sz="1600" dirty="0">
                <a:latin typeface="+mj-lt"/>
              </a:rPr>
              <a:t> </a:t>
            </a:r>
            <a:r>
              <a:rPr lang="en-US" sz="1600" dirty="0" err="1">
                <a:latin typeface="+mj-lt"/>
              </a:rPr>
              <a:t>durante</a:t>
            </a:r>
            <a:r>
              <a:rPr lang="en-US" sz="1600" dirty="0">
                <a:latin typeface="+mj-lt"/>
              </a:rPr>
              <a:t> el </a:t>
            </a:r>
            <a:r>
              <a:rPr lang="en-US" sz="1600" dirty="0" err="1">
                <a:latin typeface="+mj-lt"/>
              </a:rPr>
              <a:t>desecho</a:t>
            </a:r>
            <a:r>
              <a:rPr lang="en-US" sz="1600" dirty="0">
                <a:latin typeface="+mj-lt"/>
              </a:rPr>
              <a:t> de </a:t>
            </a:r>
            <a:r>
              <a:rPr lang="en-US" sz="1600" dirty="0" err="1">
                <a:latin typeface="+mj-lt"/>
              </a:rPr>
              <a:t>estos</a:t>
            </a:r>
            <a:r>
              <a:rPr lang="en-US" sz="1600" dirty="0">
                <a:latin typeface="+mj-lt"/>
              </a:rPr>
              <a:t> </a:t>
            </a:r>
            <a:r>
              <a:rPr lang="en-US" sz="1600" dirty="0" err="1">
                <a:latin typeface="+mj-lt"/>
              </a:rPr>
              <a:t>objetos</a:t>
            </a:r>
            <a:r>
              <a:rPr lang="en-US" sz="1600" dirty="0">
                <a:latin typeface="+mj-lt"/>
              </a:rPr>
              <a:t>. </a:t>
            </a:r>
            <a:r>
              <a:rPr lang="en-US" sz="1600" dirty="0" err="1">
                <a:latin typeface="+mj-lt"/>
              </a:rPr>
              <a:t>Resulta</a:t>
            </a:r>
            <a:r>
              <a:rPr lang="en-US" sz="1600" dirty="0">
                <a:latin typeface="+mj-lt"/>
              </a:rPr>
              <a:t> </a:t>
            </a:r>
            <a:r>
              <a:rPr lang="en-US" sz="1600" dirty="0" err="1">
                <a:latin typeface="+mj-lt"/>
              </a:rPr>
              <a:t>especialmente</a:t>
            </a:r>
            <a:r>
              <a:rPr lang="en-US" sz="1600" dirty="0">
                <a:latin typeface="+mj-lt"/>
              </a:rPr>
              <a:t> </a:t>
            </a:r>
            <a:r>
              <a:rPr lang="en-US" sz="1600" dirty="0" err="1">
                <a:latin typeface="+mj-lt"/>
              </a:rPr>
              <a:t>importante</a:t>
            </a:r>
            <a:r>
              <a:rPr lang="en-US" sz="1600" dirty="0">
                <a:latin typeface="+mj-lt"/>
              </a:rPr>
              <a:t> </a:t>
            </a:r>
            <a:r>
              <a:rPr lang="en-US" sz="1600" dirty="0" err="1">
                <a:latin typeface="+mj-lt"/>
              </a:rPr>
              <a:t>garantizar</a:t>
            </a:r>
            <a:r>
              <a:rPr lang="en-US" sz="1600" dirty="0">
                <a:latin typeface="+mj-lt"/>
              </a:rPr>
              <a:t> </a:t>
            </a:r>
            <a:r>
              <a:rPr lang="en-US" sz="1600" dirty="0" err="1">
                <a:latin typeface="+mj-lt"/>
              </a:rPr>
              <a:t>prácticas</a:t>
            </a:r>
            <a:r>
              <a:rPr lang="en-US" sz="1600" dirty="0">
                <a:latin typeface="+mj-lt"/>
              </a:rPr>
              <a:t> de </a:t>
            </a:r>
            <a:r>
              <a:rPr lang="en-US" sz="1600" dirty="0" err="1">
                <a:latin typeface="+mj-lt"/>
              </a:rPr>
              <a:t>trabajo</a:t>
            </a:r>
            <a:r>
              <a:rPr lang="en-US" sz="1600" dirty="0">
                <a:latin typeface="+mj-lt"/>
              </a:rPr>
              <a:t> </a:t>
            </a:r>
            <a:r>
              <a:rPr lang="en-US" sz="1600" dirty="0" err="1">
                <a:latin typeface="+mj-lt"/>
              </a:rPr>
              <a:t>adecuadas</a:t>
            </a:r>
            <a:r>
              <a:rPr lang="en-US" sz="1600" dirty="0">
                <a:latin typeface="+mj-lt"/>
              </a:rPr>
              <a:t> </a:t>
            </a:r>
            <a:r>
              <a:rPr lang="en-US" sz="1600" dirty="0" err="1">
                <a:latin typeface="+mj-lt"/>
              </a:rPr>
              <a:t>durante</a:t>
            </a:r>
            <a:r>
              <a:rPr lang="en-US" sz="1600" dirty="0">
                <a:latin typeface="+mj-lt"/>
              </a:rPr>
              <a:t> </a:t>
            </a:r>
            <a:r>
              <a:rPr lang="en-US" sz="1600" dirty="0" err="1">
                <a:latin typeface="+mj-lt"/>
              </a:rPr>
              <a:t>su</a:t>
            </a:r>
            <a:r>
              <a:rPr lang="en-US" sz="1600" dirty="0">
                <a:latin typeface="+mj-lt"/>
              </a:rPr>
              <a:t> </a:t>
            </a:r>
            <a:r>
              <a:rPr lang="en-US" sz="1600" dirty="0" err="1">
                <a:latin typeface="+mj-lt"/>
              </a:rPr>
              <a:t>manipulación</a:t>
            </a:r>
            <a:r>
              <a:rPr lang="en-US" sz="1600" dirty="0">
                <a:latin typeface="+mj-lt"/>
              </a:rPr>
              <a:t>. Para </a:t>
            </a:r>
            <a:r>
              <a:rPr lang="en-US" sz="1600" dirty="0" err="1">
                <a:latin typeface="+mj-lt"/>
              </a:rPr>
              <a:t>obtener</a:t>
            </a:r>
            <a:r>
              <a:rPr lang="en-US" sz="1600" dirty="0">
                <a:latin typeface="+mj-lt"/>
              </a:rPr>
              <a:t> </a:t>
            </a:r>
            <a:r>
              <a:rPr lang="en-US" sz="1600" dirty="0" err="1">
                <a:latin typeface="+mj-lt"/>
              </a:rPr>
              <a:t>más</a:t>
            </a:r>
            <a:r>
              <a:rPr lang="en-US" sz="1600" dirty="0">
                <a:latin typeface="+mj-lt"/>
              </a:rPr>
              <a:t> </a:t>
            </a:r>
            <a:r>
              <a:rPr lang="en-US" sz="1600" dirty="0" err="1">
                <a:latin typeface="+mj-lt"/>
              </a:rPr>
              <a:t>información</a:t>
            </a:r>
            <a:r>
              <a:rPr lang="en-US" sz="1600" dirty="0">
                <a:latin typeface="+mj-lt"/>
              </a:rPr>
              <a:t> </a:t>
            </a:r>
            <a:r>
              <a:rPr lang="en-US" sz="1600" dirty="0" err="1">
                <a:latin typeface="+mj-lt"/>
              </a:rPr>
              <a:t>sobre</a:t>
            </a:r>
            <a:r>
              <a:rPr lang="en-US" sz="1600" dirty="0">
                <a:latin typeface="+mj-lt"/>
              </a:rPr>
              <a:t>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revise “</a:t>
            </a:r>
            <a:r>
              <a:rPr lang="en-US" sz="1600" dirty="0">
                <a:latin typeface="+mj-lt"/>
                <a:hlinkClick r:id="rId4"/>
              </a:rPr>
              <a:t>Selección, evaluación y uso de recipientes de desecho de objetos filosos</a:t>
            </a:r>
            <a:r>
              <a:rPr lang="en-US" sz="1600" dirty="0">
                <a:latin typeface="+mj-lt"/>
              </a:rPr>
              <a:t>”.</a:t>
            </a:r>
            <a:r>
              <a:rPr lang="en-US" sz="1600" baseline="30000" dirty="0"/>
              <a:t> (5)</a:t>
            </a:r>
            <a:endParaRPr lang="en-US" sz="1600" b="0" i="0" u="none" strike="noStrike" cap="none" baseline="30000" dirty="0">
              <a:solidFill>
                <a:srgbClr val="000000"/>
              </a:solidFill>
              <a:latin typeface="+mj-lt"/>
              <a:ea typeface="Arial"/>
              <a:cs typeface="Arial"/>
              <a:sym typeface="Arial"/>
            </a:endParaRPr>
          </a:p>
          <a:p>
            <a:pPr lvl="0">
              <a:buSzPts val="1600"/>
            </a:pPr>
            <a:endParaRPr lang="en-US" sz="1600" baseline="30000" dirty="0">
              <a:latin typeface="+mj-lt"/>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ED4083F9-F81B-4CA9-A330-D2F6F918C201}"/>
              </a:ext>
            </a:extLst>
          </p:cNvPr>
          <p:cNvPicPr>
            <a:picLocks noChangeAspect="1"/>
          </p:cNvPicPr>
          <p:nvPr/>
        </p:nvPicPr>
        <p:blipFill>
          <a:blip r:embed="rId6"/>
          <a:srcRect/>
          <a:stretch/>
        </p:blipFill>
        <p:spPr>
          <a:xfrm>
            <a:off x="104717" y="0"/>
            <a:ext cx="5511808" cy="5920651"/>
          </a:xfrm>
          <a:prstGeom prst="rect">
            <a:avLst/>
          </a:prstGeom>
        </p:spPr>
      </p:pic>
    </p:spTree>
    <p:extLst>
      <p:ext uri="{BB962C8B-B14F-4D97-AF65-F5344CB8AC3E}">
        <p14:creationId xmlns:p14="http://schemas.microsoft.com/office/powerpoint/2010/main" val="40950659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747172" y="99645"/>
            <a:ext cx="6242828" cy="581693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USO DE RECIPIENTES PARA OBJETOS FILOSOS</a:t>
            </a:r>
            <a:endParaRPr lang="en-US" sz="2000" dirty="0">
              <a:latin typeface="+mj-lt"/>
            </a:endParaRPr>
          </a:p>
          <a:p>
            <a:pPr lvl="0">
              <a:buSzPts val="1600"/>
            </a:pPr>
            <a:endParaRPr lang="en-US" sz="1600" dirty="0">
              <a:latin typeface="+mj-lt"/>
            </a:endParaRPr>
          </a:p>
          <a:p>
            <a:pPr lvl="0">
              <a:buSzPts val="1600"/>
            </a:pPr>
            <a:r>
              <a:rPr lang="en-US" sz="1600" dirty="0">
                <a:latin typeface="+mj-lt"/>
              </a:rPr>
              <a:t>Si un </a:t>
            </a:r>
            <a:r>
              <a:rPr lang="en-US" sz="1600" dirty="0" err="1">
                <a:latin typeface="+mj-lt"/>
              </a:rPr>
              <a:t>empleado</a:t>
            </a:r>
            <a:r>
              <a:rPr lang="en-US" sz="1600" dirty="0">
                <a:latin typeface="+mj-lt"/>
              </a:rPr>
              <a:t> debe </a:t>
            </a:r>
            <a:r>
              <a:rPr lang="en-US" sz="1600" dirty="0" err="1">
                <a:latin typeface="+mj-lt"/>
              </a:rPr>
              <a:t>viajar</a:t>
            </a:r>
            <a:r>
              <a:rPr lang="en-US" sz="1600" dirty="0">
                <a:latin typeface="+mj-lt"/>
              </a:rPr>
              <a:t> a una </a:t>
            </a:r>
            <a:r>
              <a:rPr lang="en-US" sz="1600" dirty="0" err="1">
                <a:latin typeface="+mj-lt"/>
              </a:rPr>
              <a:t>ubicación</a:t>
            </a:r>
            <a:r>
              <a:rPr lang="en-US" sz="1600" dirty="0">
                <a:latin typeface="+mj-lt"/>
              </a:rPr>
              <a:t> </a:t>
            </a:r>
            <a:r>
              <a:rPr lang="en-US" sz="1600" dirty="0" err="1">
                <a:latin typeface="+mj-lt"/>
              </a:rPr>
              <a:t>remota</a:t>
            </a:r>
            <a:r>
              <a:rPr lang="en-US" sz="1600" dirty="0">
                <a:latin typeface="+mj-lt"/>
              </a:rPr>
              <a:t> para </a:t>
            </a:r>
            <a:r>
              <a:rPr lang="en-US" sz="1600" dirty="0" err="1">
                <a:latin typeface="+mj-lt"/>
              </a:rPr>
              <a:t>desechar</a:t>
            </a:r>
            <a:r>
              <a:rPr lang="en-US" sz="1600" dirty="0">
                <a:latin typeface="+mj-lt"/>
              </a:rPr>
              <a:t>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la </a:t>
            </a:r>
            <a:r>
              <a:rPr lang="en-US" sz="1600" dirty="0" err="1">
                <a:latin typeface="+mj-lt"/>
              </a:rPr>
              <a:t>posibilidad</a:t>
            </a:r>
            <a:r>
              <a:rPr lang="en-US" sz="1600" dirty="0">
                <a:latin typeface="+mj-lt"/>
              </a:rPr>
              <a:t> de que se pinche </a:t>
            </a:r>
            <a:r>
              <a:rPr lang="en-US" sz="1600" dirty="0" err="1">
                <a:latin typeface="+mj-lt"/>
              </a:rPr>
              <a:t>accidentalmente</a:t>
            </a:r>
            <a:r>
              <a:rPr lang="en-US" sz="1600" dirty="0">
                <a:latin typeface="+mj-lt"/>
              </a:rPr>
              <a:t> con una </a:t>
            </a:r>
            <a:r>
              <a:rPr lang="en-US" sz="1600" dirty="0" err="1">
                <a:latin typeface="+mj-lt"/>
              </a:rPr>
              <a:t>aguja</a:t>
            </a:r>
            <a:r>
              <a:rPr lang="en-US" sz="1600" dirty="0">
                <a:latin typeface="+mj-lt"/>
              </a:rPr>
              <a:t> </a:t>
            </a:r>
            <a:r>
              <a:rPr lang="en-US" sz="1600" dirty="0" err="1">
                <a:latin typeface="+mj-lt"/>
              </a:rPr>
              <a:t>aumentará</a:t>
            </a:r>
            <a:r>
              <a:rPr lang="en-US" sz="1600" dirty="0">
                <a:latin typeface="+mj-lt"/>
              </a:rPr>
              <a:t> </a:t>
            </a:r>
            <a:r>
              <a:rPr lang="en-US" sz="1600" dirty="0" err="1">
                <a:latin typeface="+mj-lt"/>
              </a:rPr>
              <a:t>drásticamente</a:t>
            </a:r>
            <a:r>
              <a:rPr lang="en-US" sz="1600" dirty="0">
                <a:latin typeface="+mj-lt"/>
              </a:rPr>
              <a:t>. </a:t>
            </a:r>
            <a:r>
              <a:rPr lang="en-US" sz="1600" dirty="0" err="1">
                <a:latin typeface="+mj-lt"/>
              </a:rPr>
              <a:t>Debido</a:t>
            </a:r>
            <a:r>
              <a:rPr lang="en-US" sz="1600" dirty="0">
                <a:latin typeface="+mj-lt"/>
              </a:rPr>
              <a:t> a </a:t>
            </a:r>
            <a:r>
              <a:rPr lang="en-US" sz="1600" dirty="0" err="1">
                <a:latin typeface="+mj-lt"/>
              </a:rPr>
              <a:t>esto</a:t>
            </a:r>
            <a:r>
              <a:rPr lang="en-US" sz="1600" dirty="0">
                <a:latin typeface="+mj-lt"/>
              </a:rPr>
              <a:t>, </a:t>
            </a:r>
            <a:r>
              <a:rPr lang="en-US" sz="1600" dirty="0" err="1">
                <a:latin typeface="+mj-lt"/>
              </a:rPr>
              <a:t>oregon</a:t>
            </a:r>
            <a:r>
              <a:rPr lang="en-US" sz="1600" dirty="0">
                <a:latin typeface="+mj-lt"/>
              </a:rPr>
              <a:t> OSHA </a:t>
            </a:r>
            <a:r>
              <a:rPr lang="en-US" sz="1600" dirty="0" err="1">
                <a:latin typeface="+mj-lt"/>
              </a:rPr>
              <a:t>exige</a:t>
            </a:r>
            <a:r>
              <a:rPr lang="en-US" sz="1600" dirty="0">
                <a:latin typeface="+mj-lt"/>
              </a:rPr>
              <a:t> que se </a:t>
            </a:r>
            <a:r>
              <a:rPr lang="en-US" sz="1600" dirty="0" err="1">
                <a:latin typeface="+mj-lt"/>
              </a:rPr>
              <a:t>ubiquen</a:t>
            </a:r>
            <a:r>
              <a:rPr lang="en-US" sz="1600" dirty="0">
                <a:latin typeface="+mj-lt"/>
              </a:rPr>
              <a:t>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lo </a:t>
            </a:r>
            <a:r>
              <a:rPr lang="en-US" sz="1600" dirty="0" err="1">
                <a:latin typeface="+mj-lt"/>
              </a:rPr>
              <a:t>más</a:t>
            </a:r>
            <a:r>
              <a:rPr lang="en-US" sz="1600" dirty="0">
                <a:latin typeface="+mj-lt"/>
              </a:rPr>
              <a:t> </a:t>
            </a:r>
            <a:r>
              <a:rPr lang="en-US" sz="1600" dirty="0" err="1">
                <a:latin typeface="+mj-lt"/>
              </a:rPr>
              <a:t>cerca</a:t>
            </a:r>
            <a:r>
              <a:rPr lang="en-US" sz="1600" dirty="0">
                <a:latin typeface="+mj-lt"/>
              </a:rPr>
              <a:t> </a:t>
            </a:r>
            <a:r>
              <a:rPr lang="en-US" sz="1600" dirty="0" err="1">
                <a:latin typeface="+mj-lt"/>
              </a:rPr>
              <a:t>posible</a:t>
            </a:r>
            <a:r>
              <a:rPr lang="en-US" sz="1600" dirty="0">
                <a:latin typeface="+mj-lt"/>
              </a:rPr>
              <a:t> de </a:t>
            </a:r>
            <a:r>
              <a:rPr lang="en-US" sz="1600" dirty="0" err="1">
                <a:latin typeface="+mj-lt"/>
              </a:rPr>
              <a:t>donde</a:t>
            </a:r>
            <a:r>
              <a:rPr lang="en-US" sz="1600" dirty="0">
                <a:latin typeface="+mj-lt"/>
              </a:rPr>
              <a:t> se </a:t>
            </a:r>
            <a:r>
              <a:rPr lang="en-US" sz="1600" dirty="0" err="1">
                <a:latin typeface="+mj-lt"/>
              </a:rPr>
              <a:t>utilicen</a:t>
            </a:r>
            <a:r>
              <a:rPr lang="en-US" sz="1600" dirty="0">
                <a:latin typeface="+mj-lt"/>
              </a:rPr>
              <a:t>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o de </a:t>
            </a:r>
            <a:r>
              <a:rPr lang="en-US" sz="1600" dirty="0" err="1">
                <a:latin typeface="+mj-lt"/>
              </a:rPr>
              <a:t>donde</a:t>
            </a:r>
            <a:r>
              <a:rPr lang="en-US" sz="1600" dirty="0">
                <a:latin typeface="+mj-lt"/>
              </a:rPr>
              <a:t> </a:t>
            </a:r>
            <a:r>
              <a:rPr lang="en-US" sz="1600" dirty="0" err="1">
                <a:latin typeface="+mj-lt"/>
              </a:rPr>
              <a:t>pueda</a:t>
            </a:r>
            <a:r>
              <a:rPr lang="en-US" sz="1600" dirty="0">
                <a:latin typeface="+mj-lt"/>
              </a:rPr>
              <a:t> </a:t>
            </a:r>
            <a:r>
              <a:rPr lang="en-US" sz="1600" dirty="0" err="1">
                <a:latin typeface="+mj-lt"/>
              </a:rPr>
              <a:t>esperarse</a:t>
            </a:r>
            <a:r>
              <a:rPr lang="en-US" sz="1600" dirty="0">
                <a:latin typeface="+mj-lt"/>
              </a:rPr>
              <a:t> que se </a:t>
            </a:r>
            <a:r>
              <a:rPr lang="en-US" sz="1600" dirty="0" err="1">
                <a:latin typeface="+mj-lt"/>
              </a:rPr>
              <a:t>encuentren</a:t>
            </a:r>
            <a:r>
              <a:rPr lang="en-US" sz="1600" dirty="0">
                <a:latin typeface="+mj-lt"/>
              </a:rPr>
              <a:t>. Por </a:t>
            </a:r>
            <a:r>
              <a:rPr lang="en-US" sz="1600" dirty="0" err="1">
                <a:latin typeface="+mj-lt"/>
              </a:rPr>
              <a:t>ejemplo</a:t>
            </a:r>
            <a:r>
              <a:rPr lang="en-US" sz="1600" dirty="0">
                <a:latin typeface="+mj-lt"/>
              </a:rPr>
              <a:t>, las </a:t>
            </a:r>
            <a:r>
              <a:rPr lang="en-US" sz="1600" dirty="0" err="1">
                <a:latin typeface="+mj-lt"/>
              </a:rPr>
              <a:t>lavanderías</a:t>
            </a:r>
            <a:r>
              <a:rPr lang="en-US" sz="1600" dirty="0">
                <a:latin typeface="+mj-lt"/>
              </a:rPr>
              <a:t> </a:t>
            </a:r>
            <a:r>
              <a:rPr lang="en-US" sz="1600" dirty="0" err="1">
                <a:latin typeface="+mj-lt"/>
              </a:rPr>
              <a:t>deberían</a:t>
            </a:r>
            <a:r>
              <a:rPr lang="en-US" sz="1600" dirty="0">
                <a:latin typeface="+mj-lt"/>
              </a:rPr>
              <a:t> </a:t>
            </a:r>
            <a:r>
              <a:rPr lang="en-US" sz="1600" dirty="0" err="1">
                <a:latin typeface="+mj-lt"/>
              </a:rPr>
              <a:t>tener</a:t>
            </a:r>
            <a:r>
              <a:rPr lang="en-US" sz="1600" dirty="0">
                <a:latin typeface="+mj-lt"/>
              </a:rPr>
              <a:t>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cerca</a:t>
            </a:r>
            <a:r>
              <a:rPr lang="en-US" sz="1600" dirty="0">
                <a:latin typeface="+mj-lt"/>
              </a:rPr>
              <a:t> </a:t>
            </a:r>
            <a:r>
              <a:rPr lang="en-US" sz="1600" dirty="0" err="1">
                <a:latin typeface="+mj-lt"/>
              </a:rPr>
              <a:t>debido</a:t>
            </a:r>
            <a:r>
              <a:rPr lang="en-US" sz="1600" dirty="0">
                <a:latin typeface="+mj-lt"/>
              </a:rPr>
              <a:t> a las </a:t>
            </a:r>
            <a:r>
              <a:rPr lang="en-US" sz="1600" dirty="0" err="1">
                <a:latin typeface="+mj-lt"/>
              </a:rPr>
              <a:t>incidencias</a:t>
            </a:r>
            <a:r>
              <a:rPr lang="en-US" sz="1600" dirty="0">
                <a:latin typeface="+mj-lt"/>
              </a:rPr>
              <a:t> de </a:t>
            </a:r>
            <a:r>
              <a:rPr lang="en-US" sz="1600" dirty="0" err="1">
                <a:latin typeface="+mj-lt"/>
              </a:rPr>
              <a:t>agujas</a:t>
            </a:r>
            <a:r>
              <a:rPr lang="en-US" sz="1600" dirty="0">
                <a:latin typeface="+mj-lt"/>
              </a:rPr>
              <a:t> </a:t>
            </a:r>
            <a:r>
              <a:rPr lang="en-US" sz="1600" dirty="0" err="1">
                <a:latin typeface="+mj-lt"/>
              </a:rPr>
              <a:t>mezcladas</a:t>
            </a:r>
            <a:r>
              <a:rPr lang="en-US" sz="1600" dirty="0">
                <a:latin typeface="+mj-lt"/>
              </a:rPr>
              <a:t> con 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a:t>
            </a:r>
          </a:p>
          <a:p>
            <a:pPr lvl="0">
              <a:buSzPts val="1600"/>
            </a:pPr>
            <a:endParaRPr lang="en-US" sz="1600" dirty="0">
              <a:latin typeface="+mj-lt"/>
            </a:endParaRPr>
          </a:p>
          <a:p>
            <a:pPr lvl="0">
              <a:buSzPts val="1600"/>
            </a:pPr>
            <a:r>
              <a:rPr lang="en-US" sz="1600" dirty="0">
                <a:latin typeface="+mj-lt"/>
              </a:rPr>
              <a:t>Un </a:t>
            </a:r>
            <a:r>
              <a:rPr lang="en-US" sz="1600" dirty="0" err="1">
                <a:latin typeface="+mj-lt"/>
              </a:rPr>
              <a:t>problema</a:t>
            </a:r>
            <a:r>
              <a:rPr lang="en-US" sz="1600" dirty="0">
                <a:latin typeface="+mj-lt"/>
              </a:rPr>
              <a:t> habitual con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es el </a:t>
            </a:r>
            <a:r>
              <a:rPr lang="en-US" sz="1600" dirty="0" err="1">
                <a:latin typeface="+mj-lt"/>
              </a:rPr>
              <a:t>llenado</a:t>
            </a:r>
            <a:r>
              <a:rPr lang="en-US" sz="1600" dirty="0">
                <a:latin typeface="+mj-lt"/>
              </a:rPr>
              <a:t> </a:t>
            </a:r>
            <a:r>
              <a:rPr lang="en-US" sz="1600" dirty="0" err="1">
                <a:latin typeface="+mj-lt"/>
              </a:rPr>
              <a:t>en</a:t>
            </a:r>
            <a:r>
              <a:rPr lang="en-US" sz="1600" dirty="0">
                <a:latin typeface="+mj-lt"/>
              </a:rPr>
              <a:t> </a:t>
            </a:r>
            <a:r>
              <a:rPr lang="en-US" sz="1600" dirty="0" err="1">
                <a:latin typeface="+mj-lt"/>
              </a:rPr>
              <a:t>exceso</a:t>
            </a:r>
            <a:r>
              <a:rPr lang="en-US" sz="1600" dirty="0">
                <a:latin typeface="+mj-lt"/>
              </a:rPr>
              <a:t>. Con </a:t>
            </a:r>
            <a:r>
              <a:rPr lang="en-US" sz="1600" dirty="0" err="1">
                <a:latin typeface="+mj-lt"/>
              </a:rPr>
              <a:t>frecuencia</a:t>
            </a:r>
            <a:r>
              <a:rPr lang="en-US" sz="1600" dirty="0">
                <a:latin typeface="+mj-lt"/>
              </a:rPr>
              <a:t>, </a:t>
            </a:r>
            <a:r>
              <a:rPr lang="en-US" sz="1600" dirty="0" err="1">
                <a:latin typeface="+mj-lt"/>
              </a:rPr>
              <a:t>esto</a:t>
            </a:r>
            <a:r>
              <a:rPr lang="en-US" sz="1600" dirty="0">
                <a:latin typeface="+mj-lt"/>
              </a:rPr>
              <a:t> se </a:t>
            </a:r>
            <a:r>
              <a:rPr lang="en-US" sz="1600" dirty="0" err="1">
                <a:latin typeface="+mj-lt"/>
              </a:rPr>
              <a:t>relaciona</a:t>
            </a:r>
            <a:r>
              <a:rPr lang="en-US" sz="1600" dirty="0">
                <a:latin typeface="+mj-lt"/>
              </a:rPr>
              <a:t> con </a:t>
            </a:r>
            <a:r>
              <a:rPr lang="en-US" sz="1600" dirty="0" err="1">
                <a:latin typeface="+mj-lt"/>
              </a:rPr>
              <a:t>recipientes</a:t>
            </a:r>
            <a:r>
              <a:rPr lang="en-US" sz="1600" dirty="0">
                <a:latin typeface="+mj-lt"/>
              </a:rPr>
              <a:t> que son </a:t>
            </a:r>
            <a:r>
              <a:rPr lang="en-US" sz="1600" dirty="0" err="1">
                <a:latin typeface="+mj-lt"/>
              </a:rPr>
              <a:t>demasiado</a:t>
            </a:r>
            <a:r>
              <a:rPr lang="en-US" sz="1600" dirty="0">
                <a:latin typeface="+mj-lt"/>
              </a:rPr>
              <a:t> </a:t>
            </a:r>
            <a:r>
              <a:rPr lang="en-US" sz="1600" dirty="0" err="1">
                <a:latin typeface="+mj-lt"/>
              </a:rPr>
              <a:t>pequeños</a:t>
            </a:r>
            <a:r>
              <a:rPr lang="en-US" sz="1600" dirty="0">
                <a:latin typeface="+mj-lt"/>
              </a:rPr>
              <a:t>, la </a:t>
            </a:r>
            <a:r>
              <a:rPr lang="en-US" sz="1600" dirty="0" err="1">
                <a:latin typeface="+mj-lt"/>
              </a:rPr>
              <a:t>imposibilidad</a:t>
            </a:r>
            <a:r>
              <a:rPr lang="en-US" sz="1600" dirty="0">
                <a:latin typeface="+mj-lt"/>
              </a:rPr>
              <a:t> de </a:t>
            </a:r>
            <a:r>
              <a:rPr lang="en-US" sz="1600" dirty="0" err="1">
                <a:latin typeface="+mj-lt"/>
              </a:rPr>
              <a:t>ver</a:t>
            </a:r>
            <a:r>
              <a:rPr lang="en-US" sz="1600" dirty="0">
                <a:latin typeface="+mj-lt"/>
              </a:rPr>
              <a:t> </a:t>
            </a:r>
            <a:r>
              <a:rPr lang="en-US" sz="1600" dirty="0" err="1">
                <a:latin typeface="+mj-lt"/>
              </a:rPr>
              <a:t>cuán</a:t>
            </a:r>
            <a:r>
              <a:rPr lang="en-US" sz="1600" dirty="0">
                <a:latin typeface="+mj-lt"/>
              </a:rPr>
              <a:t> </a:t>
            </a:r>
            <a:r>
              <a:rPr lang="en-US" sz="1600" dirty="0" err="1">
                <a:latin typeface="+mj-lt"/>
              </a:rPr>
              <a:t>llenos</a:t>
            </a:r>
            <a:r>
              <a:rPr lang="en-US" sz="1600" dirty="0">
                <a:latin typeface="+mj-lt"/>
              </a:rPr>
              <a:t> </a:t>
            </a:r>
            <a:r>
              <a:rPr lang="en-US" sz="1600" dirty="0" err="1">
                <a:latin typeface="+mj-lt"/>
              </a:rPr>
              <a:t>están</a:t>
            </a:r>
            <a:r>
              <a:rPr lang="en-US" sz="1600" dirty="0">
                <a:latin typeface="+mj-lt"/>
              </a:rPr>
              <a:t> o </a:t>
            </a:r>
            <a:r>
              <a:rPr lang="en-US" sz="1600" dirty="0" err="1">
                <a:latin typeface="+mj-lt"/>
              </a:rPr>
              <a:t>procedimientos</a:t>
            </a:r>
            <a:r>
              <a:rPr lang="en-US" sz="1600" dirty="0">
                <a:latin typeface="+mj-lt"/>
              </a:rPr>
              <a:t> </a:t>
            </a:r>
            <a:r>
              <a:rPr lang="en-US" sz="1600" dirty="0" err="1">
                <a:latin typeface="+mj-lt"/>
              </a:rPr>
              <a:t>relajados</a:t>
            </a:r>
            <a:r>
              <a:rPr lang="en-US" sz="1600" dirty="0">
                <a:latin typeface="+mj-lt"/>
              </a:rPr>
              <a:t> para el </a:t>
            </a:r>
            <a:r>
              <a:rPr lang="en-US" sz="1600" dirty="0" err="1">
                <a:latin typeface="+mj-lt"/>
              </a:rPr>
              <a:t>mantenimiento</a:t>
            </a:r>
            <a:r>
              <a:rPr lang="en-US" sz="1600" dirty="0">
                <a:latin typeface="+mj-lt"/>
              </a:rPr>
              <a:t> de los </a:t>
            </a:r>
            <a:r>
              <a:rPr lang="en-US" sz="1600" dirty="0" err="1">
                <a:latin typeface="+mj-lt"/>
              </a:rPr>
              <a:t>recipientes</a:t>
            </a:r>
            <a:r>
              <a:rPr lang="en-US" sz="1600" dirty="0">
                <a:latin typeface="+mj-lt"/>
              </a:rPr>
              <a:t>.  </a:t>
            </a:r>
            <a:r>
              <a:rPr lang="en-US" sz="1600" dirty="0" err="1">
                <a:latin typeface="+mj-lt"/>
              </a:rPr>
              <a:t>En</a:t>
            </a:r>
            <a:r>
              <a:rPr lang="en-US" sz="1600" dirty="0">
                <a:latin typeface="+mj-lt"/>
              </a:rPr>
              <a:t> </a:t>
            </a:r>
            <a:r>
              <a:rPr lang="en-US" sz="1600" dirty="0" err="1">
                <a:latin typeface="+mj-lt"/>
              </a:rPr>
              <a:t>cuanto</a:t>
            </a:r>
            <a:r>
              <a:rPr lang="en-US" sz="1600" dirty="0">
                <a:latin typeface="+mj-lt"/>
              </a:rPr>
              <a:t> los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llegan</a:t>
            </a:r>
            <a:r>
              <a:rPr lang="en-US" sz="1600" dirty="0">
                <a:latin typeface="+mj-lt"/>
              </a:rPr>
              <a:t> a la </a:t>
            </a:r>
            <a:r>
              <a:rPr lang="en-US" sz="1600" dirty="0" err="1">
                <a:latin typeface="+mj-lt"/>
              </a:rPr>
              <a:t>línea</a:t>
            </a:r>
            <a:r>
              <a:rPr lang="en-US" sz="1600" dirty="0">
                <a:latin typeface="+mj-lt"/>
              </a:rPr>
              <a:t> de </a:t>
            </a:r>
            <a:r>
              <a:rPr lang="en-US" sz="1600" dirty="0" err="1">
                <a:latin typeface="+mj-lt"/>
              </a:rPr>
              <a:t>llenado</a:t>
            </a:r>
            <a:r>
              <a:rPr lang="en-US" sz="1600" dirty="0">
                <a:latin typeface="+mj-lt"/>
              </a:rPr>
              <a:t>, se debe </a:t>
            </a:r>
            <a:r>
              <a:rPr lang="en-US" sz="1600" dirty="0" err="1">
                <a:latin typeface="+mj-lt"/>
              </a:rPr>
              <a:t>cambiar</a:t>
            </a:r>
            <a:r>
              <a:rPr lang="en-US" sz="1600" dirty="0">
                <a:latin typeface="+mj-lt"/>
              </a:rPr>
              <a:t> el </a:t>
            </a:r>
            <a:r>
              <a:rPr lang="en-US" sz="1600" dirty="0" err="1">
                <a:latin typeface="+mj-lt"/>
              </a:rPr>
              <a:t>recipiente</a:t>
            </a:r>
            <a:r>
              <a:rPr lang="en-US" sz="1600" dirty="0">
                <a:latin typeface="+mj-lt"/>
              </a:rPr>
              <a:t> por uno nuevo. Si </a:t>
            </a:r>
            <a:r>
              <a:rPr lang="en-US" sz="1600" dirty="0" err="1">
                <a:latin typeface="+mj-lt"/>
              </a:rPr>
              <a:t>tiene</a:t>
            </a:r>
            <a:r>
              <a:rPr lang="en-US" sz="1600" dirty="0">
                <a:latin typeface="+mj-lt"/>
              </a:rPr>
              <a:t> </a:t>
            </a:r>
            <a:r>
              <a:rPr lang="en-US" sz="1600" dirty="0" err="1">
                <a:latin typeface="+mj-lt"/>
              </a:rPr>
              <a:t>recipientes</a:t>
            </a:r>
            <a:r>
              <a:rPr lang="en-US" sz="1600" dirty="0">
                <a:latin typeface="+mj-lt"/>
              </a:rPr>
              <a:t> </a:t>
            </a:r>
            <a:r>
              <a:rPr lang="en-US" sz="1600" dirty="0" err="1">
                <a:latin typeface="+mj-lt"/>
              </a:rPr>
              <a:t>reutilizables</a:t>
            </a:r>
            <a:r>
              <a:rPr lang="en-US" sz="1600" dirty="0">
                <a:latin typeface="+mj-lt"/>
              </a:rPr>
              <a:t>, </a:t>
            </a:r>
            <a:r>
              <a:rPr lang="en-US" sz="1600" dirty="0" err="1">
                <a:latin typeface="+mj-lt"/>
              </a:rPr>
              <a:t>estos</a:t>
            </a:r>
            <a:r>
              <a:rPr lang="en-US" sz="1600" dirty="0">
                <a:latin typeface="+mj-lt"/>
              </a:rPr>
              <a:t> </a:t>
            </a:r>
            <a:r>
              <a:rPr lang="en-US" sz="1600" dirty="0" err="1">
                <a:latin typeface="+mj-lt"/>
              </a:rPr>
              <a:t>deben</a:t>
            </a:r>
            <a:r>
              <a:rPr lang="en-US" sz="1600" dirty="0">
                <a:latin typeface="+mj-lt"/>
              </a:rPr>
              <a:t> </a:t>
            </a:r>
            <a:r>
              <a:rPr lang="en-US" sz="1600" dirty="0" err="1">
                <a:latin typeface="+mj-lt"/>
              </a:rPr>
              <a:t>manipularse</a:t>
            </a:r>
            <a:r>
              <a:rPr lang="en-US" sz="1600" dirty="0">
                <a:latin typeface="+mj-lt"/>
              </a:rPr>
              <a:t> de </a:t>
            </a:r>
            <a:r>
              <a:rPr lang="en-US" sz="1600" dirty="0" err="1">
                <a:latin typeface="+mj-lt"/>
              </a:rPr>
              <a:t>manera</a:t>
            </a:r>
            <a:r>
              <a:rPr lang="en-US" sz="1600" dirty="0">
                <a:latin typeface="+mj-lt"/>
              </a:rPr>
              <a:t> </a:t>
            </a:r>
            <a:r>
              <a:rPr lang="en-US" sz="1600" dirty="0" err="1">
                <a:latin typeface="+mj-lt"/>
              </a:rPr>
              <a:t>tal</a:t>
            </a:r>
            <a:r>
              <a:rPr lang="en-US" sz="1600" dirty="0">
                <a:latin typeface="+mj-lt"/>
              </a:rPr>
              <a:t> que no </a:t>
            </a:r>
            <a:r>
              <a:rPr lang="en-US" sz="1600" dirty="0" err="1">
                <a:latin typeface="+mj-lt"/>
              </a:rPr>
              <a:t>expongan</a:t>
            </a:r>
            <a:r>
              <a:rPr lang="en-US" sz="1600" dirty="0">
                <a:latin typeface="+mj-lt"/>
              </a:rPr>
              <a:t> a los </a:t>
            </a:r>
            <a:r>
              <a:rPr lang="en-US" sz="1600" dirty="0" err="1">
                <a:latin typeface="+mj-lt"/>
              </a:rPr>
              <a:t>empleados</a:t>
            </a:r>
            <a:r>
              <a:rPr lang="en-US" sz="1600" dirty="0">
                <a:latin typeface="+mj-lt"/>
              </a:rPr>
              <a:t> a </a:t>
            </a:r>
            <a:r>
              <a:rPr lang="en-US" sz="1600" dirty="0" err="1">
                <a:latin typeface="+mj-lt"/>
              </a:rPr>
              <a:t>riesgos</a:t>
            </a:r>
            <a:r>
              <a:rPr lang="en-US" sz="1600" dirty="0">
                <a:latin typeface="+mj-lt"/>
              </a:rPr>
              <a:t> de </a:t>
            </a:r>
            <a:r>
              <a:rPr lang="en-US" sz="1600" dirty="0" err="1">
                <a:latin typeface="+mj-lt"/>
              </a:rPr>
              <a:t>lesiones</a:t>
            </a:r>
            <a:r>
              <a:rPr lang="en-US" sz="1600" dirty="0">
                <a:latin typeface="+mj-lt"/>
              </a:rPr>
              <a:t>. </a:t>
            </a:r>
            <a:r>
              <a:rPr lang="en-US" sz="1600" dirty="0" err="1">
                <a:latin typeface="+mj-lt"/>
              </a:rPr>
              <a:t>Recuerde</a:t>
            </a:r>
            <a:r>
              <a:rPr lang="en-US" sz="1600" dirty="0">
                <a:latin typeface="+mj-lt"/>
              </a:rPr>
              <a:t> </a:t>
            </a:r>
            <a:r>
              <a:rPr lang="en-US" sz="1600" dirty="0" err="1">
                <a:latin typeface="+mj-lt"/>
              </a:rPr>
              <a:t>también</a:t>
            </a:r>
            <a:r>
              <a:rPr lang="en-US" sz="1600" dirty="0">
                <a:latin typeface="+mj-lt"/>
              </a:rPr>
              <a:t> que se </a:t>
            </a:r>
            <a:r>
              <a:rPr lang="en-US" sz="1600" dirty="0" err="1">
                <a:latin typeface="+mj-lt"/>
              </a:rPr>
              <a:t>exige</a:t>
            </a:r>
            <a:r>
              <a:rPr lang="en-US" sz="1600" dirty="0">
                <a:latin typeface="+mj-lt"/>
              </a:rPr>
              <a:t> que los </a:t>
            </a:r>
            <a:r>
              <a:rPr lang="en-US" sz="1600" dirty="0" err="1">
                <a:latin typeface="+mj-lt"/>
              </a:rPr>
              <a:t>recipientes</a:t>
            </a:r>
            <a:r>
              <a:rPr lang="en-US" sz="1600" dirty="0">
                <a:latin typeface="+mj-lt"/>
              </a:rPr>
              <a:t> para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estén</a:t>
            </a:r>
            <a:r>
              <a:rPr lang="en-US" sz="1600" dirty="0">
                <a:latin typeface="+mj-lt"/>
              </a:rPr>
              <a:t> </a:t>
            </a:r>
            <a:r>
              <a:rPr lang="en-US" sz="1600" dirty="0" err="1">
                <a:latin typeface="+mj-lt"/>
              </a:rPr>
              <a:t>en</a:t>
            </a:r>
            <a:r>
              <a:rPr lang="en-US" sz="1600" dirty="0">
                <a:latin typeface="+mj-lt"/>
              </a:rPr>
              <a:t> </a:t>
            </a:r>
            <a:r>
              <a:rPr lang="en-US" sz="1600" dirty="0" err="1">
                <a:latin typeface="+mj-lt"/>
              </a:rPr>
              <a:t>posición</a:t>
            </a:r>
            <a:r>
              <a:rPr lang="en-US" sz="1600" dirty="0">
                <a:latin typeface="+mj-lt"/>
              </a:rPr>
              <a:t> vertical </a:t>
            </a:r>
            <a:r>
              <a:rPr lang="en-US" sz="1600" dirty="0" err="1">
                <a:latin typeface="+mj-lt"/>
              </a:rPr>
              <a:t>cuando</a:t>
            </a:r>
            <a:r>
              <a:rPr lang="en-US" sz="1600" dirty="0">
                <a:latin typeface="+mj-lt"/>
              </a:rPr>
              <a:t> se </a:t>
            </a:r>
            <a:r>
              <a:rPr lang="en-US" sz="1600" dirty="0" err="1">
                <a:latin typeface="+mj-lt"/>
              </a:rPr>
              <a:t>encuentran</a:t>
            </a:r>
            <a:r>
              <a:rPr lang="en-US" sz="1600" dirty="0">
                <a:latin typeface="+mj-lt"/>
              </a:rPr>
              <a:t> </a:t>
            </a:r>
            <a:r>
              <a:rPr lang="en-US" sz="1600" dirty="0" err="1">
                <a:latin typeface="+mj-lt"/>
              </a:rPr>
              <a:t>en</a:t>
            </a:r>
            <a:r>
              <a:rPr lang="en-US" sz="1600" dirty="0">
                <a:latin typeface="+mj-lt"/>
              </a:rPr>
              <a:t> </a:t>
            </a:r>
            <a:r>
              <a:rPr lang="en-US" sz="1600" dirty="0" err="1">
                <a:latin typeface="+mj-lt"/>
              </a:rPr>
              <a:t>uso</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83DAA020-D65D-4B4B-8686-A4B4AD9E1EEE}"/>
              </a:ext>
            </a:extLst>
          </p:cNvPr>
          <p:cNvPicPr>
            <a:picLocks noChangeAspect="1"/>
          </p:cNvPicPr>
          <p:nvPr/>
        </p:nvPicPr>
        <p:blipFill>
          <a:blip r:embed="rId4"/>
          <a:srcRect/>
          <a:stretch/>
        </p:blipFill>
        <p:spPr>
          <a:xfrm>
            <a:off x="16682" y="0"/>
            <a:ext cx="5511808" cy="5920651"/>
          </a:xfrm>
          <a:prstGeom prst="rect">
            <a:avLst/>
          </a:prstGeom>
        </p:spPr>
      </p:pic>
    </p:spTree>
    <p:extLst>
      <p:ext uri="{BB962C8B-B14F-4D97-AF65-F5344CB8AC3E}">
        <p14:creationId xmlns:p14="http://schemas.microsoft.com/office/powerpoint/2010/main" val="1178495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43600" y="332509"/>
            <a:ext cx="6049907" cy="532449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DEFINICIONES</a:t>
            </a:r>
          </a:p>
          <a:p>
            <a:pPr lvl="0" algn="ctr">
              <a:buSzPts val="4800"/>
            </a:pPr>
            <a:endParaRPr sz="1600" b="0" i="0" u="none" strike="noStrike" cap="none" dirty="0">
              <a:solidFill>
                <a:schemeClr val="dk1"/>
              </a:solidFill>
              <a:latin typeface="+mj-lt"/>
              <a:ea typeface="Calibri"/>
              <a:cs typeface="Calibri"/>
              <a:sym typeface="Calibri"/>
            </a:endParaRPr>
          </a:p>
          <a:p>
            <a:r>
              <a:rPr lang="en-US" sz="1600" dirty="0">
                <a:latin typeface="+mj-lt"/>
              </a:rPr>
              <a:t>La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 </a:t>
            </a:r>
            <a:r>
              <a:rPr lang="en-US" sz="1600" dirty="0" err="1">
                <a:latin typeface="+mj-lt"/>
              </a:rPr>
              <a:t>significa</a:t>
            </a:r>
            <a:r>
              <a:rPr lang="en-US" sz="1600" dirty="0">
                <a:latin typeface="+mj-lt"/>
              </a:rPr>
              <a:t> la </a:t>
            </a:r>
            <a:r>
              <a:rPr lang="en-US" sz="1600" dirty="0" err="1">
                <a:latin typeface="+mj-lt"/>
              </a:rPr>
              <a:t>previsión</a:t>
            </a:r>
            <a:r>
              <a:rPr lang="en-US" sz="1600" dirty="0">
                <a:latin typeface="+mj-lt"/>
              </a:rPr>
              <a:t> </a:t>
            </a:r>
            <a:r>
              <a:rPr lang="en-US" sz="1600" dirty="0" err="1">
                <a:latin typeface="+mj-lt"/>
              </a:rPr>
              <a:t>razonable</a:t>
            </a:r>
            <a:r>
              <a:rPr lang="en-US" sz="1600" dirty="0">
                <a:latin typeface="+mj-lt"/>
              </a:rPr>
              <a:t> de </a:t>
            </a:r>
            <a:r>
              <a:rPr lang="en-US" sz="1600" dirty="0" err="1">
                <a:latin typeface="+mj-lt"/>
              </a:rPr>
              <a:t>contacto</a:t>
            </a:r>
            <a:r>
              <a:rPr lang="en-US" sz="1600" dirty="0">
                <a:latin typeface="+mj-lt"/>
              </a:rPr>
              <a:t> de la </a:t>
            </a:r>
            <a:r>
              <a:rPr lang="en-US" sz="1600" dirty="0" err="1">
                <a:latin typeface="+mj-lt"/>
              </a:rPr>
              <a:t>piel</a:t>
            </a:r>
            <a:r>
              <a:rPr lang="en-US" sz="1600" dirty="0">
                <a:latin typeface="+mj-lt"/>
              </a:rPr>
              <a:t>, los </a:t>
            </a:r>
            <a:r>
              <a:rPr lang="en-US" sz="1600" dirty="0" err="1">
                <a:latin typeface="+mj-lt"/>
              </a:rPr>
              <a:t>ojos</a:t>
            </a:r>
            <a:r>
              <a:rPr lang="en-US" sz="1600" dirty="0">
                <a:latin typeface="+mj-lt"/>
              </a:rPr>
              <a:t>, la </a:t>
            </a:r>
            <a:r>
              <a:rPr lang="en-US" sz="1600" dirty="0" err="1">
                <a:latin typeface="+mj-lt"/>
              </a:rPr>
              <a:t>membrana</a:t>
            </a:r>
            <a:r>
              <a:rPr lang="en-US" sz="1600" dirty="0">
                <a:latin typeface="+mj-lt"/>
              </a:rPr>
              <a:t> mucosa o una </a:t>
            </a:r>
            <a:r>
              <a:rPr lang="en-US" sz="1600" dirty="0" err="1">
                <a:latin typeface="+mj-lt"/>
              </a:rPr>
              <a:t>vía</a:t>
            </a:r>
            <a:r>
              <a:rPr lang="en-US" sz="1600" dirty="0">
                <a:latin typeface="+mj-lt"/>
              </a:rPr>
              <a:t> parenteral con </a:t>
            </a:r>
            <a:r>
              <a:rPr lang="en-US" sz="1600" dirty="0" err="1">
                <a:latin typeface="+mj-lt"/>
              </a:rPr>
              <a:t>sangre</a:t>
            </a:r>
            <a:r>
              <a:rPr lang="en-US" sz="1600" dirty="0">
                <a:latin typeface="+mj-lt"/>
              </a:rPr>
              <a:t> u </a:t>
            </a:r>
            <a:r>
              <a:rPr lang="en-US" sz="1600" dirty="0" err="1">
                <a:latin typeface="+mj-lt"/>
              </a:rPr>
              <a:t>otros</a:t>
            </a:r>
            <a:r>
              <a:rPr lang="en-US" sz="1600" dirty="0">
                <a:latin typeface="+mj-lt"/>
              </a:rPr>
              <a:t> </a:t>
            </a:r>
            <a:r>
              <a:rPr lang="en-US" sz="1600" dirty="0" err="1">
                <a:latin typeface="+mj-lt"/>
              </a:rPr>
              <a:t>materiales</a:t>
            </a:r>
            <a:r>
              <a:rPr lang="en-US" sz="1600" dirty="0">
                <a:latin typeface="+mj-lt"/>
              </a:rPr>
              <a:t> </a:t>
            </a:r>
            <a:r>
              <a:rPr lang="en-US" sz="1600" dirty="0" err="1">
                <a:latin typeface="+mj-lt"/>
              </a:rPr>
              <a:t>potencialmente</a:t>
            </a:r>
            <a:r>
              <a:rPr lang="en-US" sz="1600" dirty="0">
                <a:latin typeface="+mj-lt"/>
              </a:rPr>
              <a:t> </a:t>
            </a:r>
            <a:r>
              <a:rPr lang="en-US" sz="1600" dirty="0" err="1">
                <a:latin typeface="+mj-lt"/>
              </a:rPr>
              <a:t>infecciosos</a:t>
            </a:r>
            <a:r>
              <a:rPr lang="en-US" sz="1600" dirty="0">
                <a:latin typeface="+mj-lt"/>
              </a:rPr>
              <a:t>, que </a:t>
            </a:r>
            <a:r>
              <a:rPr lang="en-US" sz="1600" dirty="0" err="1">
                <a:latin typeface="+mj-lt"/>
              </a:rPr>
              <a:t>podría</a:t>
            </a:r>
            <a:r>
              <a:rPr lang="en-US" sz="1600" dirty="0">
                <a:latin typeface="+mj-lt"/>
              </a:rPr>
              <a:t> </a:t>
            </a:r>
            <a:r>
              <a:rPr lang="en-US" sz="1600" dirty="0" err="1">
                <a:latin typeface="+mj-lt"/>
              </a:rPr>
              <a:t>ocurrir</a:t>
            </a:r>
            <a:r>
              <a:rPr lang="en-US" sz="1600" dirty="0">
                <a:latin typeface="+mj-lt"/>
              </a:rPr>
              <a:t> </a:t>
            </a:r>
            <a:r>
              <a:rPr lang="en-US" sz="1600" dirty="0" err="1">
                <a:latin typeface="+mj-lt"/>
              </a:rPr>
              <a:t>como</a:t>
            </a:r>
            <a:r>
              <a:rPr lang="en-US" sz="1600" dirty="0">
                <a:latin typeface="+mj-lt"/>
              </a:rPr>
              <a:t> </a:t>
            </a:r>
            <a:r>
              <a:rPr lang="en-US" sz="1600" dirty="0" err="1">
                <a:latin typeface="+mj-lt"/>
              </a:rPr>
              <a:t>resultado</a:t>
            </a:r>
            <a:r>
              <a:rPr lang="en-US" sz="1600" dirty="0">
                <a:latin typeface="+mj-lt"/>
              </a:rPr>
              <a:t> del </a:t>
            </a:r>
            <a:r>
              <a:rPr lang="en-US" sz="1600" dirty="0" err="1">
                <a:latin typeface="+mj-lt"/>
              </a:rPr>
              <a:t>desempeño</a:t>
            </a:r>
            <a:r>
              <a:rPr lang="en-US" sz="1600" dirty="0">
                <a:latin typeface="+mj-lt"/>
              </a:rPr>
              <a:t> de las </a:t>
            </a:r>
            <a:r>
              <a:rPr lang="en-US" sz="1600" dirty="0" err="1">
                <a:latin typeface="+mj-lt"/>
              </a:rPr>
              <a:t>tareas</a:t>
            </a:r>
            <a:r>
              <a:rPr lang="en-US" sz="1600" dirty="0">
                <a:latin typeface="+mj-lt"/>
              </a:rPr>
              <a:t> de un </a:t>
            </a:r>
            <a:r>
              <a:rPr lang="en-US" sz="1600" dirty="0" err="1">
                <a:latin typeface="+mj-lt"/>
              </a:rPr>
              <a:t>empleado</a:t>
            </a:r>
            <a:r>
              <a:rPr lang="en-US" sz="1600" dirty="0">
                <a:latin typeface="+mj-lt"/>
              </a:rPr>
              <a:t>.</a:t>
            </a:r>
          </a:p>
          <a:p>
            <a:endParaRPr lang="en-US" sz="1600" dirty="0">
              <a:latin typeface="+mj-lt"/>
            </a:endParaRPr>
          </a:p>
          <a:p>
            <a:r>
              <a:rPr lang="en-US" sz="1600" dirty="0">
                <a:latin typeface="+mj-lt"/>
              </a:rPr>
              <a:t>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son </a:t>
            </a:r>
            <a:r>
              <a:rPr lang="en-US" sz="1600" dirty="0" err="1">
                <a:latin typeface="+mj-lt"/>
              </a:rPr>
              <a:t>microorganismos</a:t>
            </a:r>
            <a:r>
              <a:rPr lang="en-US" sz="1600" dirty="0">
                <a:latin typeface="+mj-lt"/>
              </a:rPr>
              <a:t> que se </a:t>
            </a:r>
            <a:r>
              <a:rPr lang="en-US" sz="1600" dirty="0" err="1">
                <a:latin typeface="+mj-lt"/>
              </a:rPr>
              <a:t>transmiten</a:t>
            </a:r>
            <a:r>
              <a:rPr lang="en-US" sz="1600" dirty="0">
                <a:latin typeface="+mj-lt"/>
              </a:rPr>
              <a:t> a </a:t>
            </a:r>
            <a:r>
              <a:rPr lang="en-US" sz="1600" dirty="0" err="1">
                <a:latin typeface="+mj-lt"/>
              </a:rPr>
              <a:t>través</a:t>
            </a:r>
            <a:r>
              <a:rPr lang="en-US" sz="1600" dirty="0">
                <a:latin typeface="+mj-lt"/>
              </a:rPr>
              <a:t> de la </a:t>
            </a:r>
            <a:r>
              <a:rPr lang="en-US" sz="1600" dirty="0" err="1">
                <a:latin typeface="+mj-lt"/>
              </a:rPr>
              <a:t>sangre</a:t>
            </a:r>
            <a:r>
              <a:rPr lang="en-US" sz="1600" dirty="0">
                <a:latin typeface="+mj-lt"/>
              </a:rPr>
              <a:t> </a:t>
            </a:r>
            <a:r>
              <a:rPr lang="en-US" sz="1600" dirty="0" err="1">
                <a:latin typeface="+mj-lt"/>
              </a:rPr>
              <a:t>humana</a:t>
            </a:r>
            <a:r>
              <a:rPr lang="en-US" sz="1600" dirty="0">
                <a:latin typeface="+mj-lt"/>
              </a:rPr>
              <a:t> y </a:t>
            </a:r>
            <a:r>
              <a:rPr lang="en-US" sz="1600" dirty="0" err="1">
                <a:latin typeface="+mj-lt"/>
              </a:rPr>
              <a:t>causan</a:t>
            </a:r>
            <a:r>
              <a:rPr lang="en-US" sz="1600" dirty="0">
                <a:latin typeface="+mj-lt"/>
              </a:rPr>
              <a:t> </a:t>
            </a:r>
            <a:r>
              <a:rPr lang="en-US" sz="1600" dirty="0" err="1">
                <a:latin typeface="+mj-lt"/>
              </a:rPr>
              <a:t>enfermedades</a:t>
            </a:r>
            <a:r>
              <a:rPr lang="en-US" sz="1600" dirty="0">
                <a:latin typeface="+mj-lt"/>
              </a:rPr>
              <a:t>. </a:t>
            </a:r>
            <a:r>
              <a:rPr lang="en-US" sz="1600" dirty="0" err="1">
                <a:latin typeface="+mj-lt"/>
              </a:rPr>
              <a:t>Pueden</a:t>
            </a:r>
            <a:r>
              <a:rPr lang="en-US" sz="1600" dirty="0">
                <a:latin typeface="+mj-lt"/>
              </a:rPr>
              <a:t> </a:t>
            </a:r>
            <a:r>
              <a:rPr lang="en-US" sz="1600" dirty="0" err="1">
                <a:latin typeface="+mj-lt"/>
              </a:rPr>
              <a:t>transmitirse</a:t>
            </a:r>
            <a:r>
              <a:rPr lang="en-US" sz="1600" dirty="0">
                <a:latin typeface="+mj-lt"/>
              </a:rPr>
              <a:t> a </a:t>
            </a:r>
            <a:r>
              <a:rPr lang="en-US" sz="1600" dirty="0" err="1">
                <a:latin typeface="+mj-lt"/>
              </a:rPr>
              <a:t>través</a:t>
            </a:r>
            <a:r>
              <a:rPr lang="en-US" sz="1600" dirty="0">
                <a:latin typeface="+mj-lt"/>
              </a:rPr>
              <a:t> de la </a:t>
            </a:r>
            <a:r>
              <a:rPr lang="en-US" sz="1600" dirty="0" err="1">
                <a:latin typeface="+mj-lt"/>
              </a:rPr>
              <a:t>sangre</a:t>
            </a:r>
            <a:r>
              <a:rPr lang="en-US" sz="1600" dirty="0">
                <a:latin typeface="+mj-lt"/>
              </a:rPr>
              <a:t>, los </a:t>
            </a:r>
            <a:r>
              <a:rPr lang="en-US" sz="1600" dirty="0" err="1">
                <a:latin typeface="+mj-lt"/>
              </a:rPr>
              <a:t>tejidos</a:t>
            </a:r>
            <a:r>
              <a:rPr lang="en-US" sz="1600" dirty="0">
                <a:latin typeface="+mj-lt"/>
              </a:rPr>
              <a:t> y </a:t>
            </a:r>
            <a:r>
              <a:rPr lang="en-US" sz="1600" dirty="0" err="1">
                <a:latin typeface="+mj-lt"/>
              </a:rPr>
              <a:t>cualquier</a:t>
            </a:r>
            <a:r>
              <a:rPr lang="en-US" sz="1600" dirty="0">
                <a:latin typeface="+mj-lt"/>
              </a:rPr>
              <a:t> </a:t>
            </a:r>
            <a:r>
              <a:rPr lang="en-US" sz="1600" dirty="0" err="1">
                <a:latin typeface="+mj-lt"/>
              </a:rPr>
              <a:t>fluido</a:t>
            </a:r>
            <a:r>
              <a:rPr lang="en-US" sz="1600" dirty="0">
                <a:latin typeface="+mj-lt"/>
              </a:rPr>
              <a:t> corporal que </a:t>
            </a:r>
            <a:r>
              <a:rPr lang="en-US" sz="1600" dirty="0" err="1">
                <a:latin typeface="+mj-lt"/>
              </a:rPr>
              <a:t>contenga</a:t>
            </a:r>
            <a:r>
              <a:rPr lang="en-US" sz="1600" dirty="0">
                <a:latin typeface="+mj-lt"/>
              </a:rPr>
              <a:t> </a:t>
            </a:r>
            <a:r>
              <a:rPr lang="en-US" sz="1600" dirty="0" err="1">
                <a:latin typeface="+mj-lt"/>
              </a:rPr>
              <a:t>sangre</a:t>
            </a:r>
            <a:r>
              <a:rPr lang="en-US" sz="1600" dirty="0">
                <a:latin typeface="+mj-lt"/>
              </a:rPr>
              <a:t>.</a:t>
            </a:r>
          </a:p>
          <a:p>
            <a:endParaRPr lang="en-US" sz="1600" dirty="0">
              <a:latin typeface="+mj-lt"/>
            </a:endParaRPr>
          </a:p>
          <a:p>
            <a:r>
              <a:rPr lang="en-US" sz="1600" dirty="0">
                <a:latin typeface="+mj-lt"/>
              </a:rPr>
              <a:t>Si bien </a:t>
            </a:r>
            <a:r>
              <a:rPr lang="en-US" sz="1600" dirty="0" err="1">
                <a:latin typeface="+mj-lt"/>
              </a:rPr>
              <a:t>existen</a:t>
            </a:r>
            <a:r>
              <a:rPr lang="en-US" sz="1600" dirty="0">
                <a:latin typeface="+mj-lt"/>
              </a:rPr>
              <a:t> </a:t>
            </a:r>
            <a:r>
              <a:rPr lang="en-US" sz="1600" dirty="0" err="1">
                <a:latin typeface="+mj-lt"/>
              </a:rPr>
              <a:t>muchos</a:t>
            </a:r>
            <a:r>
              <a:rPr lang="en-US" sz="1600" dirty="0">
                <a:latin typeface="+mj-lt"/>
              </a:rPr>
              <a:t> </a:t>
            </a:r>
            <a:r>
              <a:rPr lang="en-US" sz="1600" dirty="0" err="1">
                <a:latin typeface="+mj-lt"/>
              </a:rPr>
              <a:t>tipos</a:t>
            </a:r>
            <a:r>
              <a:rPr lang="en-US" sz="1600" dirty="0">
                <a:latin typeface="+mj-lt"/>
              </a:rPr>
              <a:t> de </a:t>
            </a:r>
            <a:r>
              <a:rPr lang="en-US" sz="1600" dirty="0" err="1">
                <a:latin typeface="+mj-lt"/>
              </a:rPr>
              <a:t>patógenos</a:t>
            </a:r>
            <a:r>
              <a:rPr lang="en-US" sz="1600" dirty="0">
                <a:latin typeface="+mj-lt"/>
              </a:rPr>
              <a:t>, el </a:t>
            </a:r>
            <a:r>
              <a:rPr lang="en-US" sz="1600" dirty="0" err="1">
                <a:latin typeface="+mj-lt"/>
              </a:rPr>
              <a:t>enfoque</a:t>
            </a:r>
            <a:r>
              <a:rPr lang="en-US" sz="1600" dirty="0">
                <a:latin typeface="+mj-lt"/>
              </a:rPr>
              <a:t> de </a:t>
            </a:r>
            <a:r>
              <a:rPr lang="en-US" sz="1600" dirty="0" err="1">
                <a:latin typeface="+mj-lt"/>
              </a:rPr>
              <a:t>este</a:t>
            </a:r>
            <a:r>
              <a:rPr lang="en-US" sz="1600" dirty="0">
                <a:latin typeface="+mj-lt"/>
              </a:rPr>
              <a:t> </a:t>
            </a:r>
            <a:r>
              <a:rPr lang="en-US" sz="1600" dirty="0" err="1">
                <a:latin typeface="+mj-lt"/>
              </a:rPr>
              <a:t>programa</a:t>
            </a:r>
            <a:r>
              <a:rPr lang="en-US" sz="1600" dirty="0">
                <a:latin typeface="+mj-lt"/>
              </a:rPr>
              <a:t> se centra </a:t>
            </a:r>
            <a:r>
              <a:rPr lang="en-US" sz="1600" dirty="0" err="1">
                <a:latin typeface="+mj-lt"/>
              </a:rPr>
              <a:t>en</a:t>
            </a:r>
            <a:r>
              <a:rPr lang="en-US" sz="1600" dirty="0">
                <a:latin typeface="+mj-lt"/>
              </a:rPr>
              <a:t>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 y lo que </a:t>
            </a:r>
            <a:r>
              <a:rPr lang="en-US" sz="1600" dirty="0" err="1">
                <a:latin typeface="+mj-lt"/>
              </a:rPr>
              <a:t>necesitan</a:t>
            </a:r>
            <a:r>
              <a:rPr lang="en-US" sz="1600" dirty="0">
                <a:latin typeface="+mj-lt"/>
              </a:rPr>
              <a:t> saber los </a:t>
            </a:r>
            <a:r>
              <a:rPr lang="en-US" sz="1600" dirty="0" err="1">
                <a:latin typeface="+mj-lt"/>
              </a:rPr>
              <a:t>empleadores</a:t>
            </a:r>
            <a:r>
              <a:rPr lang="en-US" sz="1600" dirty="0">
                <a:latin typeface="+mj-lt"/>
              </a:rPr>
              <a:t> para </a:t>
            </a:r>
            <a:r>
              <a:rPr lang="en-US" sz="1600" dirty="0" err="1">
                <a:latin typeface="+mj-lt"/>
              </a:rPr>
              <a:t>cumplir</a:t>
            </a:r>
            <a:r>
              <a:rPr lang="en-US" sz="1600" dirty="0">
                <a:latin typeface="+mj-lt"/>
              </a:rPr>
              <a:t> con </a:t>
            </a:r>
            <a:r>
              <a:rPr lang="en-US" sz="1600" dirty="0" err="1">
                <a:latin typeface="+mj-lt"/>
              </a:rPr>
              <a:t>oregon</a:t>
            </a:r>
            <a:r>
              <a:rPr lang="en-US" sz="1600" dirty="0">
                <a:latin typeface="+mj-lt"/>
              </a:rPr>
              <a:t> OSHA. </a:t>
            </a:r>
            <a:r>
              <a:rPr lang="en-US" sz="1600" dirty="0" err="1">
                <a:latin typeface="+mj-lt"/>
              </a:rPr>
              <a:t>En</a:t>
            </a:r>
            <a:r>
              <a:rPr lang="en-US" sz="1600" dirty="0">
                <a:latin typeface="+mj-lt"/>
              </a:rPr>
              <a:t> general, el </a:t>
            </a:r>
            <a:r>
              <a:rPr lang="en-US" sz="1600" dirty="0" err="1">
                <a:latin typeface="+mj-lt"/>
              </a:rPr>
              <a:t>objetivo</a:t>
            </a:r>
            <a:r>
              <a:rPr lang="en-US" sz="1600" dirty="0">
                <a:latin typeface="+mj-lt"/>
              </a:rPr>
              <a:t> de la </a:t>
            </a:r>
            <a:r>
              <a:rPr lang="en-US" sz="1600" dirty="0" err="1">
                <a:latin typeface="+mj-lt"/>
              </a:rPr>
              <a:t>norma</a:t>
            </a:r>
            <a:r>
              <a:rPr lang="en-US" sz="1600" dirty="0">
                <a:latin typeface="+mj-lt"/>
              </a:rPr>
              <a:t> es </a:t>
            </a:r>
            <a:r>
              <a:rPr lang="en-US" sz="1600" dirty="0" err="1">
                <a:latin typeface="+mj-lt"/>
              </a:rPr>
              <a:t>proteger</a:t>
            </a:r>
            <a:r>
              <a:rPr lang="en-US" sz="1600" dirty="0">
                <a:latin typeface="+mj-lt"/>
              </a:rPr>
              <a:t> a los </a:t>
            </a:r>
            <a:r>
              <a:rPr lang="en-US" sz="1600" dirty="0" err="1">
                <a:latin typeface="+mj-lt"/>
              </a:rPr>
              <a:t>empleados</a:t>
            </a:r>
            <a:r>
              <a:rPr lang="en-US" sz="1600" dirty="0">
                <a:latin typeface="+mj-lt"/>
              </a:rPr>
              <a:t> del virus de la hepatitis B (VHB), el virus de la </a:t>
            </a:r>
            <a:r>
              <a:rPr lang="en-US" sz="1600" dirty="0" err="1">
                <a:latin typeface="+mj-lt"/>
              </a:rPr>
              <a:t>inmunodeficiencia</a:t>
            </a:r>
            <a:r>
              <a:rPr lang="en-US" sz="1600" dirty="0">
                <a:latin typeface="+mj-lt"/>
              </a:rPr>
              <a:t> </a:t>
            </a:r>
            <a:r>
              <a:rPr lang="en-US" sz="1600" dirty="0" err="1">
                <a:latin typeface="+mj-lt"/>
              </a:rPr>
              <a:t>humana</a:t>
            </a:r>
            <a:r>
              <a:rPr lang="en-US" sz="1600" dirty="0">
                <a:latin typeface="+mj-lt"/>
              </a:rPr>
              <a:t> (VIH) y el virus de la hepatitis C (VHC).</a:t>
            </a: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5A485CED-0411-426A-BC20-EA0579998564}"/>
              </a:ext>
            </a:extLst>
          </p:cNvPr>
          <p:cNvPicPr>
            <a:picLocks noChangeAspect="1"/>
          </p:cNvPicPr>
          <p:nvPr/>
        </p:nvPicPr>
        <p:blipFill>
          <a:blip r:embed="rId4"/>
          <a:stretch>
            <a:fillRect/>
          </a:stretch>
        </p:blipFill>
        <p:spPr>
          <a:xfrm>
            <a:off x="4396" y="0"/>
            <a:ext cx="5743928" cy="5942304"/>
          </a:xfrm>
          <a:prstGeom prst="rect">
            <a:avLst/>
          </a:prstGeom>
        </p:spPr>
      </p:pic>
    </p:spTree>
    <p:extLst>
      <p:ext uri="{BB962C8B-B14F-4D97-AF65-F5344CB8AC3E}">
        <p14:creationId xmlns:p14="http://schemas.microsoft.com/office/powerpoint/2010/main" val="1770051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727700" y="332509"/>
            <a:ext cx="6286500" cy="520138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Controles</a:t>
            </a:r>
            <a:r>
              <a:rPr lang="en-US" sz="3600" u="sng" dirty="0">
                <a:solidFill>
                  <a:schemeClr val="dk1"/>
                </a:solidFill>
                <a:latin typeface="+mj-lt"/>
                <a:ea typeface="Calibri"/>
                <a:cs typeface="Calibri"/>
                <a:sym typeface="Calibri"/>
              </a:rPr>
              <a:t> de </a:t>
            </a:r>
            <a:r>
              <a:rPr lang="en-US" sz="3600" u="sng" dirty="0" err="1">
                <a:solidFill>
                  <a:schemeClr val="dk1"/>
                </a:solidFill>
                <a:latin typeface="+mj-lt"/>
                <a:ea typeface="Calibri"/>
                <a:cs typeface="Calibri"/>
                <a:sym typeface="Calibri"/>
              </a:rPr>
              <a:t>ingeniería</a:t>
            </a: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Prácticas</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laborales</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adecuadas</a:t>
            </a:r>
            <a:endParaRPr sz="1600" b="0" i="0" u="none" strike="noStrike" cap="none" dirty="0">
              <a:solidFill>
                <a:schemeClr val="dk1"/>
              </a:solidFill>
              <a:latin typeface="+mj-lt"/>
              <a:ea typeface="Calibri"/>
              <a:cs typeface="Calibri"/>
              <a:sym typeface="Calibri"/>
            </a:endParaRPr>
          </a:p>
          <a:p>
            <a:pPr lvl="0">
              <a:buSzPts val="1600"/>
            </a:pPr>
            <a:endParaRPr lang="en-US" sz="1600" dirty="0">
              <a:latin typeface="+mj-lt"/>
            </a:endParaRPr>
          </a:p>
          <a:p>
            <a:pPr lvl="0">
              <a:buSzPts val="1600"/>
            </a:pPr>
            <a:r>
              <a:rPr lang="en-US" sz="1600" dirty="0" err="1">
                <a:latin typeface="+mj-lt"/>
              </a:rPr>
              <a:t>Donde</a:t>
            </a:r>
            <a:r>
              <a:rPr lang="en-US" sz="1600" dirty="0">
                <a:latin typeface="+mj-lt"/>
              </a:rPr>
              <a:t> </a:t>
            </a:r>
            <a:r>
              <a:rPr lang="en-US" sz="1600" dirty="0" err="1">
                <a:latin typeface="+mj-lt"/>
              </a:rPr>
              <a:t>exista</a:t>
            </a:r>
            <a:r>
              <a:rPr lang="en-US" sz="1600" dirty="0">
                <a:latin typeface="+mj-lt"/>
              </a:rPr>
              <a:t> una </a:t>
            </a:r>
            <a:r>
              <a:rPr lang="en-US" sz="1600" dirty="0" err="1">
                <a:latin typeface="+mj-lt"/>
              </a:rPr>
              <a:t>probabilidad</a:t>
            </a:r>
            <a:r>
              <a:rPr lang="en-US" sz="1600" dirty="0">
                <a:latin typeface="+mj-lt"/>
              </a:rPr>
              <a:t> </a:t>
            </a:r>
            <a:r>
              <a:rPr lang="en-US" sz="1600" dirty="0" err="1">
                <a:latin typeface="+mj-lt"/>
              </a:rPr>
              <a:t>razonable</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 </a:t>
            </a:r>
            <a:r>
              <a:rPr lang="en-US" sz="1600" dirty="0" err="1">
                <a:latin typeface="+mj-lt"/>
              </a:rPr>
              <a:t>estarán</a:t>
            </a:r>
            <a:r>
              <a:rPr lang="en-US" sz="1600" dirty="0">
                <a:latin typeface="+mj-lt"/>
              </a:rPr>
              <a:t> </a:t>
            </a:r>
            <a:r>
              <a:rPr lang="en-US" sz="1600" dirty="0" err="1">
                <a:latin typeface="+mj-lt"/>
              </a:rPr>
              <a:t>prohibidas</a:t>
            </a:r>
            <a:r>
              <a:rPr lang="en-US" sz="1600" dirty="0">
                <a:latin typeface="+mj-lt"/>
              </a:rPr>
              <a:t> las </a:t>
            </a:r>
            <a:r>
              <a:rPr lang="en-US" sz="1600" dirty="0" err="1">
                <a:latin typeface="+mj-lt"/>
              </a:rPr>
              <a:t>siguientes</a:t>
            </a:r>
            <a:r>
              <a:rPr lang="en-US" sz="1600" dirty="0">
                <a:latin typeface="+mj-lt"/>
              </a:rPr>
              <a:t> </a:t>
            </a:r>
            <a:r>
              <a:rPr lang="en-US" sz="1600" dirty="0" err="1">
                <a:latin typeface="+mj-lt"/>
              </a:rPr>
              <a:t>actividades</a:t>
            </a:r>
            <a:r>
              <a:rPr lang="en-US" sz="1600" dirty="0">
                <a:latin typeface="+mj-lt"/>
              </a:rPr>
              <a:t>:</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Comer/</a:t>
            </a:r>
            <a:r>
              <a:rPr lang="en-US" sz="1600" dirty="0" err="1">
                <a:latin typeface="+mj-lt"/>
              </a:rPr>
              <a:t>beber</a:t>
            </a:r>
            <a:r>
              <a:rPr lang="en-US" sz="1600" dirty="0">
                <a:latin typeface="+mj-lt"/>
              </a:rPr>
              <a:t>, </a:t>
            </a:r>
          </a:p>
          <a:p>
            <a:pPr marL="285750" lvl="0" indent="-285750">
              <a:buSzPts val="1600"/>
              <a:buFont typeface="Arial" panose="020B0604020202020204" pitchFamily="34" charset="0"/>
              <a:buChar char="•"/>
            </a:pPr>
            <a:r>
              <a:rPr lang="en-US" sz="1600" dirty="0" err="1">
                <a:latin typeface="+mj-lt"/>
              </a:rPr>
              <a:t>Fumar</a:t>
            </a:r>
            <a:r>
              <a:rPr lang="en-US" sz="1600" dirty="0">
                <a:latin typeface="+mj-lt"/>
              </a:rPr>
              <a:t>, </a:t>
            </a:r>
          </a:p>
          <a:p>
            <a:pPr marL="285750" lvl="0" indent="-285750">
              <a:buSzPts val="1600"/>
              <a:buFont typeface="Arial" panose="020B0604020202020204" pitchFamily="34" charset="0"/>
              <a:buChar char="•"/>
            </a:pPr>
            <a:r>
              <a:rPr lang="en-US" sz="1600" dirty="0" err="1">
                <a:latin typeface="+mj-lt"/>
              </a:rPr>
              <a:t>Aplicarse</a:t>
            </a:r>
            <a:r>
              <a:rPr lang="en-US" sz="1600" dirty="0">
                <a:latin typeface="+mj-lt"/>
              </a:rPr>
              <a:t> </a:t>
            </a:r>
            <a:r>
              <a:rPr lang="en-US" sz="1600" dirty="0" err="1">
                <a:latin typeface="+mj-lt"/>
              </a:rPr>
              <a:t>cosméticos</a:t>
            </a:r>
            <a:r>
              <a:rPr lang="en-US" sz="1600" dirty="0">
                <a:latin typeface="+mj-lt"/>
              </a:rPr>
              <a:t> o </a:t>
            </a:r>
            <a:r>
              <a:rPr lang="en-US" sz="1600" dirty="0" err="1">
                <a:latin typeface="+mj-lt"/>
              </a:rPr>
              <a:t>bálsamo</a:t>
            </a:r>
            <a:r>
              <a:rPr lang="en-US" sz="1600" dirty="0">
                <a:latin typeface="+mj-lt"/>
              </a:rPr>
              <a:t> labial, y </a:t>
            </a:r>
          </a:p>
          <a:p>
            <a:pPr marL="285750" lvl="0" indent="-285750">
              <a:buSzPts val="1600"/>
              <a:buFont typeface="Arial" panose="020B0604020202020204" pitchFamily="34" charset="0"/>
              <a:buChar char="•"/>
            </a:pPr>
            <a:r>
              <a:rPr lang="en-US" sz="1600" dirty="0">
                <a:latin typeface="+mj-lt"/>
              </a:rPr>
              <a:t>Manipular </a:t>
            </a:r>
            <a:r>
              <a:rPr lang="en-US" sz="1600" dirty="0" err="1">
                <a:latin typeface="+mj-lt"/>
              </a:rPr>
              <a:t>lentes</a:t>
            </a:r>
            <a:r>
              <a:rPr lang="en-US" sz="1600" dirty="0">
                <a:latin typeface="+mj-lt"/>
              </a:rPr>
              <a:t> de </a:t>
            </a:r>
            <a:r>
              <a:rPr lang="en-US" sz="1600" dirty="0" err="1">
                <a:latin typeface="+mj-lt"/>
              </a:rPr>
              <a:t>contacto</a:t>
            </a:r>
            <a:r>
              <a:rPr lang="en-US" sz="1600" dirty="0">
                <a:latin typeface="+mj-lt"/>
              </a:rPr>
              <a:t>.</a:t>
            </a:r>
          </a:p>
          <a:p>
            <a:pPr lvl="0">
              <a:buSzPts val="1600"/>
            </a:pPr>
            <a:endParaRPr lang="en-US" sz="1600" dirty="0">
              <a:latin typeface="+mj-lt"/>
            </a:endParaRPr>
          </a:p>
          <a:p>
            <a:pPr lvl="0">
              <a:buSzPts val="1600"/>
            </a:pPr>
            <a:r>
              <a:rPr lang="en-US" sz="1600" dirty="0" err="1">
                <a:latin typeface="+mj-lt"/>
              </a:rPr>
              <a:t>Además</a:t>
            </a:r>
            <a:r>
              <a:rPr lang="en-US" sz="1600" dirty="0">
                <a:latin typeface="+mj-lt"/>
              </a:rPr>
              <a:t>, los </a:t>
            </a:r>
            <a:r>
              <a:rPr lang="en-US" sz="1600" dirty="0" err="1">
                <a:latin typeface="+mj-lt"/>
              </a:rPr>
              <a:t>alimentos</a:t>
            </a:r>
            <a:r>
              <a:rPr lang="en-US" sz="1600" dirty="0">
                <a:latin typeface="+mj-lt"/>
              </a:rPr>
              <a:t> y las </a:t>
            </a:r>
            <a:r>
              <a:rPr lang="en-US" sz="1600" dirty="0" err="1">
                <a:latin typeface="+mj-lt"/>
              </a:rPr>
              <a:t>bebidas</a:t>
            </a:r>
            <a:r>
              <a:rPr lang="en-US" sz="1600" dirty="0">
                <a:latin typeface="+mj-lt"/>
              </a:rPr>
              <a:t> no </a:t>
            </a:r>
            <a:r>
              <a:rPr lang="en-US" sz="1600" dirty="0" err="1">
                <a:latin typeface="+mj-lt"/>
              </a:rPr>
              <a:t>deben</a:t>
            </a:r>
            <a:r>
              <a:rPr lang="en-US" sz="1600" dirty="0">
                <a:latin typeface="+mj-lt"/>
              </a:rPr>
              <a:t> </a:t>
            </a:r>
            <a:r>
              <a:rPr lang="en-US" sz="1600" dirty="0" err="1">
                <a:latin typeface="+mj-lt"/>
              </a:rPr>
              <a:t>conservarse</a:t>
            </a:r>
            <a:r>
              <a:rPr lang="en-US" sz="1600" dirty="0">
                <a:latin typeface="+mj-lt"/>
              </a:rPr>
              <a:t> </a:t>
            </a:r>
            <a:r>
              <a:rPr lang="en-US" sz="1600" dirty="0" err="1">
                <a:latin typeface="+mj-lt"/>
              </a:rPr>
              <a:t>en</a:t>
            </a:r>
            <a:r>
              <a:rPr lang="en-US" sz="1600" dirty="0">
                <a:latin typeface="+mj-lt"/>
              </a:rPr>
              <a:t> los </a:t>
            </a:r>
            <a:r>
              <a:rPr lang="en-US" sz="1600" dirty="0" err="1">
                <a:latin typeface="+mj-lt"/>
              </a:rPr>
              <a:t>refrigeradores</a:t>
            </a:r>
            <a:r>
              <a:rPr lang="en-US" sz="1600" dirty="0">
                <a:latin typeface="+mj-lt"/>
              </a:rPr>
              <a:t>, </a:t>
            </a:r>
            <a:r>
              <a:rPr lang="en-US" sz="1600" dirty="0" err="1">
                <a:latin typeface="+mj-lt"/>
              </a:rPr>
              <a:t>congeladores</a:t>
            </a:r>
            <a:r>
              <a:rPr lang="en-US" sz="1600" dirty="0">
                <a:latin typeface="+mj-lt"/>
              </a:rPr>
              <a:t>, </a:t>
            </a:r>
            <a:r>
              <a:rPr lang="en-US" sz="1600" dirty="0" err="1">
                <a:latin typeface="+mj-lt"/>
              </a:rPr>
              <a:t>estantes</a:t>
            </a:r>
            <a:r>
              <a:rPr lang="en-US" sz="1600" dirty="0">
                <a:latin typeface="+mj-lt"/>
              </a:rPr>
              <a:t> </a:t>
            </a:r>
            <a:r>
              <a:rPr lang="en-US" sz="1600" dirty="0" err="1">
                <a:latin typeface="+mj-lt"/>
              </a:rPr>
              <a:t>ni</a:t>
            </a:r>
            <a:r>
              <a:rPr lang="en-US" sz="1600" dirty="0">
                <a:latin typeface="+mj-lt"/>
              </a:rPr>
              <a:t> </a:t>
            </a:r>
            <a:r>
              <a:rPr lang="en-US" sz="1600" dirty="0" err="1">
                <a:latin typeface="+mj-lt"/>
              </a:rPr>
              <a:t>gabinetes</a:t>
            </a:r>
            <a:r>
              <a:rPr lang="en-US" sz="1600" dirty="0">
                <a:latin typeface="+mj-lt"/>
              </a:rPr>
              <a:t>, </a:t>
            </a:r>
            <a:r>
              <a:rPr lang="en-US" sz="1600" dirty="0" err="1">
                <a:latin typeface="+mj-lt"/>
              </a:rPr>
              <a:t>ni</a:t>
            </a:r>
            <a:r>
              <a:rPr lang="en-US" sz="1600" dirty="0">
                <a:latin typeface="+mj-lt"/>
              </a:rPr>
              <a:t> </a:t>
            </a:r>
            <a:r>
              <a:rPr lang="en-US" sz="1600" dirty="0" err="1">
                <a:latin typeface="+mj-lt"/>
              </a:rPr>
              <a:t>tampoco</a:t>
            </a:r>
            <a:r>
              <a:rPr lang="en-US" sz="1600" dirty="0">
                <a:latin typeface="+mj-lt"/>
              </a:rPr>
              <a:t> </a:t>
            </a:r>
            <a:r>
              <a:rPr lang="en-US" sz="1600" dirty="0" err="1">
                <a:latin typeface="+mj-lt"/>
              </a:rPr>
              <a:t>sobre</a:t>
            </a:r>
            <a:r>
              <a:rPr lang="en-US" sz="1600" dirty="0">
                <a:latin typeface="+mj-lt"/>
              </a:rPr>
              <a:t> las </a:t>
            </a:r>
            <a:r>
              <a:rPr lang="en-US" sz="1600" dirty="0" err="1">
                <a:latin typeface="+mj-lt"/>
              </a:rPr>
              <a:t>encimeras</a:t>
            </a:r>
            <a:r>
              <a:rPr lang="en-US" sz="1600" dirty="0">
                <a:latin typeface="+mj-lt"/>
              </a:rPr>
              <a:t> o las </a:t>
            </a:r>
            <a:r>
              <a:rPr lang="en-US" sz="1600" dirty="0" err="1">
                <a:latin typeface="+mj-lt"/>
              </a:rPr>
              <a:t>partes</a:t>
            </a:r>
            <a:r>
              <a:rPr lang="en-US" sz="1600" dirty="0">
                <a:latin typeface="+mj-lt"/>
              </a:rPr>
              <a:t> </a:t>
            </a:r>
            <a:r>
              <a:rPr lang="en-US" sz="1600" dirty="0" err="1">
                <a:latin typeface="+mj-lt"/>
              </a:rPr>
              <a:t>superiores</a:t>
            </a:r>
            <a:r>
              <a:rPr lang="en-US" sz="1600" dirty="0">
                <a:latin typeface="+mj-lt"/>
              </a:rPr>
              <a:t> de los </a:t>
            </a:r>
            <a:r>
              <a:rPr lang="en-US" sz="1600" dirty="0" err="1">
                <a:latin typeface="+mj-lt"/>
              </a:rPr>
              <a:t>bancos</a:t>
            </a:r>
            <a:r>
              <a:rPr lang="en-US" sz="1600" dirty="0">
                <a:latin typeface="+mj-lt"/>
              </a:rPr>
              <a:t> de </a:t>
            </a:r>
            <a:r>
              <a:rPr lang="en-US" sz="1600" dirty="0" err="1">
                <a:latin typeface="+mj-lt"/>
              </a:rPr>
              <a:t>trabajo</a:t>
            </a:r>
            <a:r>
              <a:rPr lang="en-US" sz="1600" dirty="0">
                <a:latin typeface="+mj-lt"/>
              </a:rPr>
              <a:t> </a:t>
            </a:r>
            <a:r>
              <a:rPr lang="en-US" sz="1600" dirty="0" err="1">
                <a:latin typeface="+mj-lt"/>
              </a:rPr>
              <a:t>en</a:t>
            </a:r>
            <a:r>
              <a:rPr lang="en-US" sz="1600" dirty="0">
                <a:latin typeface="+mj-lt"/>
              </a:rPr>
              <a:t> los que </a:t>
            </a:r>
            <a:r>
              <a:rPr lang="en-US" sz="1600" dirty="0" err="1">
                <a:latin typeface="+mj-lt"/>
              </a:rPr>
              <a:t>haya</a:t>
            </a:r>
            <a:r>
              <a:rPr lang="en-US" sz="1600" dirty="0">
                <a:latin typeface="+mj-lt"/>
              </a:rPr>
              <a:t> </a:t>
            </a:r>
            <a:r>
              <a:rPr lang="en-US" sz="1600" dirty="0" err="1">
                <a:latin typeface="+mj-lt"/>
              </a:rPr>
              <a:t>sangre</a:t>
            </a:r>
            <a:r>
              <a:rPr lang="en-US" sz="1600" dirty="0">
                <a:latin typeface="+mj-lt"/>
              </a:rPr>
              <a:t> u </a:t>
            </a:r>
            <a:r>
              <a:rPr lang="en-US" sz="1600" dirty="0" err="1">
                <a:latin typeface="+mj-lt"/>
              </a:rPr>
              <a:t>otros</a:t>
            </a:r>
            <a:r>
              <a:rPr lang="en-US" sz="1600" dirty="0">
                <a:latin typeface="+mj-lt"/>
              </a:rPr>
              <a:t> </a:t>
            </a:r>
            <a:r>
              <a:rPr lang="en-US" sz="1600" dirty="0" err="1">
                <a:latin typeface="+mj-lt"/>
              </a:rPr>
              <a:t>materiales</a:t>
            </a:r>
            <a:r>
              <a:rPr lang="en-US" sz="1600" dirty="0">
                <a:latin typeface="+mj-lt"/>
              </a:rPr>
              <a:t> </a:t>
            </a:r>
            <a:r>
              <a:rPr lang="en-US" sz="1600" dirty="0" err="1">
                <a:latin typeface="+mj-lt"/>
              </a:rPr>
              <a:t>potencialmente</a:t>
            </a:r>
            <a:r>
              <a:rPr lang="en-US" sz="1600" dirty="0">
                <a:latin typeface="+mj-lt"/>
              </a:rPr>
              <a:t> </a:t>
            </a:r>
            <a:r>
              <a:rPr lang="en-US" sz="1600" dirty="0" err="1">
                <a:latin typeface="+mj-lt"/>
              </a:rPr>
              <a:t>infecciosos</a:t>
            </a:r>
            <a:r>
              <a:rPr lang="en-US" sz="1600" dirty="0">
                <a:latin typeface="+mj-lt"/>
              </a:rPr>
              <a:t> (Other Potentially Infectious Materials,  OPIM.)</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4534BD71-CEF2-4CA0-B627-03421676C29A}"/>
              </a:ext>
            </a:extLst>
          </p:cNvPr>
          <p:cNvPicPr>
            <a:picLocks noChangeAspect="1"/>
          </p:cNvPicPr>
          <p:nvPr/>
        </p:nvPicPr>
        <p:blipFill>
          <a:blip r:embed="rId4"/>
          <a:stretch>
            <a:fillRect/>
          </a:stretch>
        </p:blipFill>
        <p:spPr>
          <a:xfrm>
            <a:off x="0" y="0"/>
            <a:ext cx="5586112" cy="5920651"/>
          </a:xfrm>
          <a:prstGeom prst="rect">
            <a:avLst/>
          </a:prstGeom>
        </p:spPr>
      </p:pic>
    </p:spTree>
    <p:extLst>
      <p:ext uri="{BB962C8B-B14F-4D97-AF65-F5344CB8AC3E}">
        <p14:creationId xmlns:p14="http://schemas.microsoft.com/office/powerpoint/2010/main" val="4516428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702300" y="332509"/>
            <a:ext cx="6216367" cy="520138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Controles</a:t>
            </a:r>
            <a:r>
              <a:rPr lang="en-US" sz="3600" u="sng" dirty="0">
                <a:solidFill>
                  <a:schemeClr val="dk1"/>
                </a:solidFill>
                <a:latin typeface="+mj-lt"/>
                <a:ea typeface="Calibri"/>
                <a:cs typeface="Calibri"/>
                <a:sym typeface="Calibri"/>
              </a:rPr>
              <a:t> de </a:t>
            </a:r>
            <a:r>
              <a:rPr lang="en-US" sz="3600" u="sng" dirty="0" err="1">
                <a:solidFill>
                  <a:schemeClr val="dk1"/>
                </a:solidFill>
                <a:latin typeface="+mj-lt"/>
                <a:ea typeface="Calibri"/>
                <a:cs typeface="Calibri"/>
                <a:sym typeface="Calibri"/>
              </a:rPr>
              <a:t>ingeniería</a:t>
            </a:r>
            <a:r>
              <a:rPr lang="en-US" sz="3600" u="sng" dirty="0">
                <a:solidFill>
                  <a:schemeClr val="dk1"/>
                </a:solidFill>
                <a:latin typeface="+mj-lt"/>
                <a:ea typeface="Calibri"/>
                <a:cs typeface="Calibri"/>
                <a:sym typeface="Calibri"/>
              </a:rPr>
              <a:t>/</a:t>
            </a:r>
            <a:r>
              <a:rPr lang="en-US" sz="3600" u="sng" dirty="0" err="1">
                <a:solidFill>
                  <a:schemeClr val="dk1"/>
                </a:solidFill>
                <a:latin typeface="+mj-lt"/>
                <a:ea typeface="Calibri"/>
                <a:cs typeface="Calibri"/>
                <a:sym typeface="Calibri"/>
              </a:rPr>
              <a:t>Prácticas</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laborales</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adecuadas</a:t>
            </a:r>
            <a:endParaRPr sz="1600" b="0" i="0" u="none" strike="noStrike" cap="none" dirty="0">
              <a:solidFill>
                <a:schemeClr val="dk1"/>
              </a:solidFill>
              <a:latin typeface="+mj-lt"/>
              <a:ea typeface="Calibri"/>
              <a:cs typeface="Calibri"/>
              <a:sym typeface="Calibri"/>
            </a:endParaRPr>
          </a:p>
          <a:p>
            <a:pPr lvl="0">
              <a:buSzPts val="1600"/>
            </a:pPr>
            <a:endParaRPr lang="en-US" sz="1600" dirty="0">
              <a:latin typeface="+mj-lt"/>
            </a:endParaRPr>
          </a:p>
          <a:p>
            <a:pPr lvl="0">
              <a:buSzPts val="1600"/>
            </a:pPr>
            <a:r>
              <a:rPr lang="en-US" sz="1600" dirty="0">
                <a:latin typeface="+mj-lt"/>
              </a:rPr>
              <a:t>Los </a:t>
            </a:r>
            <a:r>
              <a:rPr lang="en-US" sz="1600" dirty="0" err="1">
                <a:latin typeface="+mj-lt"/>
              </a:rPr>
              <a:t>equipos</a:t>
            </a:r>
            <a:r>
              <a:rPr lang="en-US" sz="1600" dirty="0">
                <a:latin typeface="+mj-lt"/>
              </a:rPr>
              <a:t> que </a:t>
            </a:r>
            <a:r>
              <a:rPr lang="en-US" sz="1600" dirty="0" err="1">
                <a:latin typeface="+mj-lt"/>
              </a:rPr>
              <a:t>pudieran</a:t>
            </a:r>
            <a:r>
              <a:rPr lang="en-US" sz="1600" dirty="0">
                <a:latin typeface="+mj-lt"/>
              </a:rPr>
              <a:t> </a:t>
            </a:r>
            <a:r>
              <a:rPr lang="en-US" sz="1600" dirty="0" err="1">
                <a:latin typeface="+mj-lt"/>
              </a:rPr>
              <a:t>contaminarse</a:t>
            </a:r>
            <a:r>
              <a:rPr lang="en-US" sz="1600" dirty="0">
                <a:latin typeface="+mj-lt"/>
              </a:rPr>
              <a:t> con </a:t>
            </a:r>
            <a:r>
              <a:rPr lang="en-US" sz="1600" dirty="0" err="1">
                <a:latin typeface="+mj-lt"/>
              </a:rPr>
              <a:t>sangre</a:t>
            </a:r>
            <a:r>
              <a:rPr lang="en-US" sz="1600" dirty="0">
                <a:latin typeface="+mj-lt"/>
              </a:rPr>
              <a:t> u OPIM </a:t>
            </a:r>
            <a:r>
              <a:rPr lang="en-US" sz="1600" dirty="0" err="1">
                <a:latin typeface="+mj-lt"/>
              </a:rPr>
              <a:t>deberán</a:t>
            </a:r>
            <a:r>
              <a:rPr lang="en-US" sz="1600" dirty="0">
                <a:latin typeface="+mj-lt"/>
              </a:rPr>
              <a:t> </a:t>
            </a:r>
            <a:r>
              <a:rPr lang="en-US" sz="1600" dirty="0" err="1">
                <a:latin typeface="+mj-lt"/>
              </a:rPr>
              <a:t>descontaminarse</a:t>
            </a:r>
            <a:r>
              <a:rPr lang="en-US" sz="1600" dirty="0">
                <a:latin typeface="+mj-lt"/>
              </a:rPr>
              <a:t> y </a:t>
            </a:r>
            <a:r>
              <a:rPr lang="en-US" sz="1600" dirty="0" err="1">
                <a:latin typeface="+mj-lt"/>
              </a:rPr>
              <a:t>examinarse</a:t>
            </a:r>
            <a:r>
              <a:rPr lang="en-US" sz="1600" dirty="0">
                <a:latin typeface="+mj-lt"/>
              </a:rPr>
              <a:t> antes de </a:t>
            </a:r>
            <a:r>
              <a:rPr lang="en-US" sz="1600" dirty="0" err="1">
                <a:latin typeface="+mj-lt"/>
              </a:rPr>
              <a:t>su</a:t>
            </a:r>
            <a:r>
              <a:rPr lang="en-US" sz="1600" dirty="0">
                <a:latin typeface="+mj-lt"/>
              </a:rPr>
              <a:t> </a:t>
            </a:r>
            <a:r>
              <a:rPr lang="en-US" sz="1600" dirty="0" err="1">
                <a:latin typeface="+mj-lt"/>
              </a:rPr>
              <a:t>puesta</a:t>
            </a:r>
            <a:r>
              <a:rPr lang="en-US" sz="1600" dirty="0">
                <a:latin typeface="+mj-lt"/>
              </a:rPr>
              <a:t> </a:t>
            </a:r>
            <a:r>
              <a:rPr lang="en-US" sz="1600" dirty="0" err="1">
                <a:latin typeface="+mj-lt"/>
              </a:rPr>
              <a:t>en</a:t>
            </a:r>
            <a:r>
              <a:rPr lang="en-US" sz="1600" dirty="0">
                <a:latin typeface="+mj-lt"/>
              </a:rPr>
              <a:t> </a:t>
            </a:r>
            <a:r>
              <a:rPr lang="en-US" sz="1600" dirty="0" err="1">
                <a:latin typeface="+mj-lt"/>
              </a:rPr>
              <a:t>servicio</a:t>
            </a:r>
            <a:r>
              <a:rPr lang="en-US" sz="1600" dirty="0">
                <a:latin typeface="+mj-lt"/>
              </a:rPr>
              <a:t> o </a:t>
            </a:r>
            <a:r>
              <a:rPr lang="en-US" sz="1600" dirty="0" err="1">
                <a:latin typeface="+mj-lt"/>
              </a:rPr>
              <a:t>su</a:t>
            </a:r>
            <a:r>
              <a:rPr lang="en-US" sz="1600" dirty="0">
                <a:latin typeface="+mj-lt"/>
              </a:rPr>
              <a:t> </a:t>
            </a:r>
            <a:r>
              <a:rPr lang="en-US" sz="1600" dirty="0" err="1">
                <a:latin typeface="+mj-lt"/>
              </a:rPr>
              <a:t>envío</a:t>
            </a:r>
            <a:r>
              <a:rPr lang="en-US" sz="1600" dirty="0">
                <a:latin typeface="+mj-lt"/>
              </a:rPr>
              <a:t>, a </a:t>
            </a:r>
            <a:r>
              <a:rPr lang="en-US" sz="1600" dirty="0" err="1">
                <a:latin typeface="+mj-lt"/>
              </a:rPr>
              <a:t>menos</a:t>
            </a:r>
            <a:r>
              <a:rPr lang="en-US" sz="1600" dirty="0">
                <a:latin typeface="+mj-lt"/>
              </a:rPr>
              <a:t> que </a:t>
            </a:r>
            <a:r>
              <a:rPr lang="en-US" sz="1600" dirty="0" err="1">
                <a:latin typeface="+mj-lt"/>
              </a:rPr>
              <a:t>pueda</a:t>
            </a:r>
            <a:r>
              <a:rPr lang="en-US" sz="1600" dirty="0">
                <a:latin typeface="+mj-lt"/>
              </a:rPr>
              <a:t> </a:t>
            </a:r>
            <a:r>
              <a:rPr lang="en-US" sz="1600" dirty="0" err="1">
                <a:latin typeface="+mj-lt"/>
              </a:rPr>
              <a:t>demostrar</a:t>
            </a:r>
            <a:r>
              <a:rPr lang="en-US" sz="1600" dirty="0">
                <a:latin typeface="+mj-lt"/>
              </a:rPr>
              <a:t> que </a:t>
            </a:r>
            <a:r>
              <a:rPr lang="en-US" sz="1600" dirty="0" err="1">
                <a:latin typeface="+mj-lt"/>
              </a:rPr>
              <a:t>eso</a:t>
            </a:r>
            <a:r>
              <a:rPr lang="en-US" sz="1600" dirty="0">
                <a:latin typeface="+mj-lt"/>
              </a:rPr>
              <a:t> no </a:t>
            </a:r>
            <a:r>
              <a:rPr lang="en-US" sz="1600" dirty="0" err="1">
                <a:latin typeface="+mj-lt"/>
              </a:rPr>
              <a:t>resulta</a:t>
            </a:r>
            <a:r>
              <a:rPr lang="en-US" sz="1600" dirty="0">
                <a:latin typeface="+mj-lt"/>
              </a:rPr>
              <a:t> </a:t>
            </a:r>
            <a:r>
              <a:rPr lang="en-US" sz="1600" dirty="0" err="1">
                <a:latin typeface="+mj-lt"/>
              </a:rPr>
              <a:t>factible</a:t>
            </a:r>
            <a:r>
              <a:rPr lang="en-US" sz="1600" dirty="0">
                <a:latin typeface="+mj-lt"/>
              </a:rPr>
              <a:t>. </a:t>
            </a:r>
            <a:r>
              <a:rPr lang="en-US" sz="1600" dirty="0" err="1">
                <a:latin typeface="+mj-lt"/>
              </a:rPr>
              <a:t>Tenga</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Se debe </a:t>
            </a:r>
            <a:r>
              <a:rPr lang="en-US" sz="1600" dirty="0" err="1">
                <a:latin typeface="+mj-lt"/>
              </a:rPr>
              <a:t>adjuntar</a:t>
            </a:r>
            <a:r>
              <a:rPr lang="en-US" sz="1600" dirty="0">
                <a:latin typeface="+mj-lt"/>
              </a:rPr>
              <a:t> al </a:t>
            </a:r>
            <a:r>
              <a:rPr lang="en-US" sz="1600" dirty="0" err="1">
                <a:latin typeface="+mj-lt"/>
              </a:rPr>
              <a:t>equipo</a:t>
            </a:r>
            <a:r>
              <a:rPr lang="en-US" sz="1600" dirty="0">
                <a:latin typeface="+mj-lt"/>
              </a:rPr>
              <a:t> una </a:t>
            </a:r>
            <a:r>
              <a:rPr lang="en-US" sz="1600" dirty="0" err="1">
                <a:latin typeface="+mj-lt"/>
              </a:rPr>
              <a:t>etiqueta</a:t>
            </a:r>
            <a:r>
              <a:rPr lang="en-US" sz="1600" dirty="0">
                <a:latin typeface="+mj-lt"/>
              </a:rPr>
              <a:t> que se observe </a:t>
            </a:r>
            <a:r>
              <a:rPr lang="en-US" sz="1600" dirty="0" err="1">
                <a:latin typeface="+mj-lt"/>
              </a:rPr>
              <a:t>fácilmente</a:t>
            </a:r>
            <a:r>
              <a:rPr lang="en-US" sz="1600" dirty="0">
                <a:latin typeface="+mj-lt"/>
              </a:rPr>
              <a:t> y que </a:t>
            </a:r>
            <a:r>
              <a:rPr lang="en-US" sz="1600" dirty="0" err="1">
                <a:latin typeface="+mj-lt"/>
              </a:rPr>
              <a:t>establezca</a:t>
            </a:r>
            <a:r>
              <a:rPr lang="en-US" sz="1600" dirty="0">
                <a:latin typeface="+mj-lt"/>
              </a:rPr>
              <a:t> </a:t>
            </a:r>
            <a:r>
              <a:rPr lang="en-US" sz="1600" dirty="0" err="1">
                <a:latin typeface="+mj-lt"/>
              </a:rPr>
              <a:t>qué</a:t>
            </a:r>
            <a:r>
              <a:rPr lang="en-US" sz="1600" dirty="0">
                <a:latin typeface="+mj-lt"/>
              </a:rPr>
              <a:t> </a:t>
            </a:r>
            <a:r>
              <a:rPr lang="en-US" sz="1600" dirty="0" err="1">
                <a:latin typeface="+mj-lt"/>
              </a:rPr>
              <a:t>partes</a:t>
            </a:r>
            <a:r>
              <a:rPr lang="en-US" sz="1600" dirty="0">
                <a:latin typeface="+mj-lt"/>
              </a:rPr>
              <a:t> </a:t>
            </a:r>
            <a:r>
              <a:rPr lang="en-US" sz="1600" dirty="0" err="1">
                <a:latin typeface="+mj-lt"/>
              </a:rPr>
              <a:t>quedan</a:t>
            </a:r>
            <a:r>
              <a:rPr lang="en-US" sz="1600" dirty="0">
                <a:latin typeface="+mj-lt"/>
              </a:rPr>
              <a:t> </a:t>
            </a:r>
            <a:r>
              <a:rPr lang="en-US" sz="1600" dirty="0" err="1">
                <a:latin typeface="+mj-lt"/>
              </a:rPr>
              <a:t>contaminadas</a:t>
            </a:r>
            <a:r>
              <a:rPr lang="en-US" sz="1600" dirty="0">
                <a:latin typeface="+mj-lt"/>
              </a:rPr>
              <a:t>; y</a:t>
            </a:r>
          </a:p>
          <a:p>
            <a:pPr marL="285750" lvl="0" indent="-285750">
              <a:buSzPts val="1600"/>
              <a:buFont typeface="Arial" panose="020B0604020202020204" pitchFamily="34" charset="0"/>
              <a:buChar char="•"/>
            </a:pPr>
            <a:r>
              <a:rPr lang="en-US" sz="1600" dirty="0">
                <a:latin typeface="+mj-lt"/>
              </a:rPr>
              <a:t>El </a:t>
            </a:r>
            <a:r>
              <a:rPr lang="en-US" sz="1600" dirty="0" err="1">
                <a:latin typeface="+mj-lt"/>
              </a:rPr>
              <a:t>empleador</a:t>
            </a:r>
            <a:r>
              <a:rPr lang="en-US" sz="1600" dirty="0">
                <a:latin typeface="+mj-lt"/>
              </a:rPr>
              <a:t> debe </a:t>
            </a:r>
            <a:r>
              <a:rPr lang="en-US" sz="1600" dirty="0" err="1">
                <a:latin typeface="+mj-lt"/>
              </a:rPr>
              <a:t>garantizar</a:t>
            </a:r>
            <a:r>
              <a:rPr lang="en-US" sz="1600" dirty="0">
                <a:latin typeface="+mj-lt"/>
              </a:rPr>
              <a:t> que </a:t>
            </a:r>
            <a:r>
              <a:rPr lang="en-US" sz="1600" dirty="0" err="1">
                <a:latin typeface="+mj-lt"/>
              </a:rPr>
              <a:t>esta</a:t>
            </a:r>
            <a:r>
              <a:rPr lang="en-US" sz="1600" dirty="0">
                <a:latin typeface="+mj-lt"/>
              </a:rPr>
              <a:t> </a:t>
            </a:r>
            <a:r>
              <a:rPr lang="en-US" sz="1600" dirty="0" err="1">
                <a:latin typeface="+mj-lt"/>
              </a:rPr>
              <a:t>información</a:t>
            </a:r>
            <a:r>
              <a:rPr lang="en-US" sz="1600" dirty="0">
                <a:latin typeface="+mj-lt"/>
              </a:rPr>
              <a:t> se </a:t>
            </a:r>
            <a:r>
              <a:rPr lang="en-US" sz="1600" dirty="0" err="1">
                <a:latin typeface="+mj-lt"/>
              </a:rPr>
              <a:t>transmita</a:t>
            </a:r>
            <a:r>
              <a:rPr lang="en-US" sz="1600" dirty="0">
                <a:latin typeface="+mj-lt"/>
              </a:rPr>
              <a:t> a </a:t>
            </a:r>
            <a:r>
              <a:rPr lang="en-US" sz="1600" dirty="0" err="1">
                <a:latin typeface="+mj-lt"/>
              </a:rPr>
              <a:t>todos</a:t>
            </a:r>
            <a:r>
              <a:rPr lang="en-US" sz="1600" dirty="0">
                <a:latin typeface="+mj-lt"/>
              </a:rPr>
              <a:t> los </a:t>
            </a:r>
            <a:r>
              <a:rPr lang="en-US" sz="1600" dirty="0" err="1">
                <a:latin typeface="+mj-lt"/>
              </a:rPr>
              <a:t>empleados</a:t>
            </a:r>
            <a:r>
              <a:rPr lang="en-US" sz="1600" dirty="0">
                <a:latin typeface="+mj-lt"/>
              </a:rPr>
              <a:t> </a:t>
            </a:r>
            <a:r>
              <a:rPr lang="en-US" sz="1600" dirty="0" err="1">
                <a:latin typeface="+mj-lt"/>
              </a:rPr>
              <a:t>afectados</a:t>
            </a:r>
            <a:r>
              <a:rPr lang="en-US" sz="1600" dirty="0">
                <a:latin typeface="+mj-lt"/>
              </a:rPr>
              <a:t>, al </a:t>
            </a:r>
            <a:r>
              <a:rPr lang="en-US" sz="1600" dirty="0" err="1">
                <a:latin typeface="+mj-lt"/>
              </a:rPr>
              <a:t>representante</a:t>
            </a:r>
            <a:r>
              <a:rPr lang="en-US" sz="1600" dirty="0">
                <a:latin typeface="+mj-lt"/>
              </a:rPr>
              <a:t> de </a:t>
            </a:r>
            <a:r>
              <a:rPr lang="en-US" sz="1600" dirty="0" err="1">
                <a:latin typeface="+mj-lt"/>
              </a:rPr>
              <a:t>servicio</a:t>
            </a:r>
            <a:r>
              <a:rPr lang="en-US" sz="1600" dirty="0">
                <a:latin typeface="+mj-lt"/>
              </a:rPr>
              <a:t> o al </a:t>
            </a:r>
            <a:r>
              <a:rPr lang="en-US" sz="1600" dirty="0" err="1">
                <a:latin typeface="+mj-lt"/>
              </a:rPr>
              <a:t>fabricante</a:t>
            </a:r>
            <a:r>
              <a:rPr lang="en-US" sz="1600" dirty="0">
                <a:latin typeface="+mj-lt"/>
              </a:rPr>
              <a:t>, </a:t>
            </a:r>
            <a:r>
              <a:rPr lang="en-US" sz="1600" dirty="0" err="1">
                <a:latin typeface="+mj-lt"/>
              </a:rPr>
              <a:t>según</a:t>
            </a:r>
            <a:r>
              <a:rPr lang="en-US" sz="1600" dirty="0">
                <a:latin typeface="+mj-lt"/>
              </a:rPr>
              <a:t> </a:t>
            </a:r>
            <a:r>
              <a:rPr lang="en-US" sz="1600" dirty="0" err="1">
                <a:latin typeface="+mj-lt"/>
              </a:rPr>
              <a:t>corresponda</a:t>
            </a:r>
            <a:r>
              <a:rPr lang="en-US" sz="1600" dirty="0">
                <a:latin typeface="+mj-lt"/>
              </a:rPr>
              <a:t>. Es </a:t>
            </a:r>
            <a:r>
              <a:rPr lang="en-US" sz="1600" dirty="0" err="1">
                <a:latin typeface="+mj-lt"/>
              </a:rPr>
              <a:t>necesario</a:t>
            </a:r>
            <a:r>
              <a:rPr lang="en-US" sz="1600" dirty="0">
                <a:latin typeface="+mj-lt"/>
              </a:rPr>
              <a:t> que </a:t>
            </a:r>
            <a:r>
              <a:rPr lang="en-US" sz="1600" dirty="0" err="1">
                <a:latin typeface="+mj-lt"/>
              </a:rPr>
              <a:t>esto</a:t>
            </a:r>
            <a:r>
              <a:rPr lang="en-US" sz="1600" dirty="0">
                <a:latin typeface="+mj-lt"/>
              </a:rPr>
              <a:t> se </a:t>
            </a:r>
            <a:r>
              <a:rPr lang="en-US" sz="1600" dirty="0" err="1">
                <a:latin typeface="+mj-lt"/>
              </a:rPr>
              <a:t>haga</a:t>
            </a:r>
            <a:r>
              <a:rPr lang="en-US" sz="1600" dirty="0">
                <a:latin typeface="+mj-lt"/>
              </a:rPr>
              <a:t> antes de la </a:t>
            </a:r>
            <a:r>
              <a:rPr lang="en-US" sz="1600" dirty="0" err="1">
                <a:latin typeface="+mj-lt"/>
              </a:rPr>
              <a:t>manipulación</a:t>
            </a:r>
            <a:r>
              <a:rPr lang="en-US" sz="1600" dirty="0">
                <a:latin typeface="+mj-lt"/>
              </a:rPr>
              <a:t>, la </a:t>
            </a:r>
            <a:r>
              <a:rPr lang="en-US" sz="1600" dirty="0" err="1">
                <a:latin typeface="+mj-lt"/>
              </a:rPr>
              <a:t>puesta</a:t>
            </a:r>
            <a:r>
              <a:rPr lang="en-US" sz="1600" dirty="0">
                <a:latin typeface="+mj-lt"/>
              </a:rPr>
              <a:t> </a:t>
            </a:r>
            <a:r>
              <a:rPr lang="en-US" sz="1600" dirty="0" err="1">
                <a:latin typeface="+mj-lt"/>
              </a:rPr>
              <a:t>en</a:t>
            </a:r>
            <a:r>
              <a:rPr lang="en-US" sz="1600" dirty="0">
                <a:latin typeface="+mj-lt"/>
              </a:rPr>
              <a:t> </a:t>
            </a:r>
            <a:r>
              <a:rPr lang="en-US" sz="1600" dirty="0" err="1">
                <a:latin typeface="+mj-lt"/>
              </a:rPr>
              <a:t>servicio</a:t>
            </a:r>
            <a:r>
              <a:rPr lang="en-US" sz="1600" dirty="0">
                <a:latin typeface="+mj-lt"/>
              </a:rPr>
              <a:t> o el </a:t>
            </a:r>
            <a:r>
              <a:rPr lang="en-US" sz="1600" dirty="0" err="1">
                <a:latin typeface="+mj-lt"/>
              </a:rPr>
              <a:t>envío</a:t>
            </a:r>
            <a:r>
              <a:rPr lang="en-US" sz="1600" dirty="0">
                <a:latin typeface="+mj-lt"/>
              </a:rPr>
              <a:t>, para que se </a:t>
            </a:r>
            <a:r>
              <a:rPr lang="en-US" sz="1600" dirty="0" err="1">
                <a:latin typeface="+mj-lt"/>
              </a:rPr>
              <a:t>respeten</a:t>
            </a:r>
            <a:r>
              <a:rPr lang="en-US" sz="1600" dirty="0">
                <a:latin typeface="+mj-lt"/>
              </a:rPr>
              <a:t> las </a:t>
            </a:r>
            <a:r>
              <a:rPr lang="en-US" sz="1600" dirty="0" err="1">
                <a:latin typeface="+mj-lt"/>
              </a:rPr>
              <a:t>precauciones</a:t>
            </a:r>
            <a:r>
              <a:rPr lang="en-US" sz="1600" dirty="0">
                <a:latin typeface="+mj-lt"/>
              </a:rPr>
              <a:t> </a:t>
            </a:r>
            <a:r>
              <a:rPr lang="en-US" sz="1600" dirty="0" err="1">
                <a:latin typeface="+mj-lt"/>
              </a:rPr>
              <a:t>necesarias</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CD287617-28BF-446E-8058-0A7FDC46FC92}"/>
              </a:ext>
            </a:extLst>
          </p:cNvPr>
          <p:cNvPicPr>
            <a:picLocks noChangeAspect="1"/>
          </p:cNvPicPr>
          <p:nvPr/>
        </p:nvPicPr>
        <p:blipFill>
          <a:blip r:embed="rId4"/>
          <a:stretch>
            <a:fillRect/>
          </a:stretch>
        </p:blipFill>
        <p:spPr>
          <a:xfrm>
            <a:off x="0" y="0"/>
            <a:ext cx="5545173" cy="5920651"/>
          </a:xfrm>
          <a:prstGeom prst="rect">
            <a:avLst/>
          </a:prstGeom>
        </p:spPr>
      </p:pic>
    </p:spTree>
    <p:extLst>
      <p:ext uri="{BB962C8B-B14F-4D97-AF65-F5344CB8AC3E}">
        <p14:creationId xmlns:p14="http://schemas.microsoft.com/office/powerpoint/2010/main" val="152809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 Equipo de protección personal">
            <a:hlinkClick r:id="" action="ppaction://media"/>
            <a:extLst>
              <a:ext uri="{FF2B5EF4-FFF2-40B4-BE49-F238E27FC236}">
                <a16:creationId xmlns:a16="http://schemas.microsoft.com/office/drawing/2014/main" id="{0BC78103-650B-4F44-91F8-26E3712CDBF4}"/>
              </a:ext>
            </a:extLst>
          </p:cNvPr>
          <p:cNvPicPr>
            <a:picLocks noRot="1" noChangeAspect="1"/>
          </p:cNvPicPr>
          <p:nvPr>
            <a:videoFile r:link="rId1"/>
          </p:nvPr>
        </p:nvPicPr>
        <p:blipFill>
          <a:blip r:embed="rId5"/>
          <a:stretch>
            <a:fillRect/>
          </a:stretch>
        </p:blipFill>
        <p:spPr>
          <a:xfrm>
            <a:off x="861505" y="0"/>
            <a:ext cx="10468990" cy="5888807"/>
          </a:xfrm>
          <a:prstGeom prst="rect">
            <a:avLst/>
          </a:prstGeom>
        </p:spPr>
      </p:pic>
    </p:spTree>
    <p:extLst>
      <p:ext uri="{BB962C8B-B14F-4D97-AF65-F5344CB8AC3E}">
        <p14:creationId xmlns:p14="http://schemas.microsoft.com/office/powerpoint/2010/main" val="38754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905500" y="332509"/>
            <a:ext cx="6088007" cy="458583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EPP - </a:t>
            </a:r>
            <a:r>
              <a:rPr lang="en-US" sz="3600" u="sng" dirty="0" err="1">
                <a:solidFill>
                  <a:schemeClr val="dk1"/>
                </a:solidFill>
                <a:latin typeface="+mj-lt"/>
                <a:ea typeface="Calibri"/>
                <a:cs typeface="Calibri"/>
                <a:sym typeface="Calibri"/>
              </a:rPr>
              <a:t>Resumen</a:t>
            </a:r>
            <a:endParaRPr lang="en-US" sz="1800" dirty="0">
              <a:latin typeface="+mj-lt"/>
            </a:endParaRPr>
          </a:p>
          <a:p>
            <a:pPr lvl="0">
              <a:buSzPts val="1600"/>
            </a:pPr>
            <a:endParaRPr lang="en-US" sz="1600" b="1" dirty="0">
              <a:latin typeface="+mj-lt"/>
            </a:endParaRPr>
          </a:p>
          <a:p>
            <a:pPr lvl="0">
              <a:buSzPts val="1600"/>
            </a:pPr>
            <a:r>
              <a:rPr lang="en-US" sz="1600" b="1" dirty="0" err="1">
                <a:latin typeface="+mj-lt"/>
              </a:rPr>
              <a:t>Resumamos</a:t>
            </a:r>
            <a:r>
              <a:rPr lang="en-US" sz="1600" b="1" dirty="0">
                <a:latin typeface="+mj-lt"/>
              </a:rPr>
              <a:t> </a:t>
            </a:r>
            <a:r>
              <a:rPr lang="en-US" sz="1600" b="1" dirty="0" err="1">
                <a:latin typeface="+mj-lt"/>
              </a:rPr>
              <a:t>brevemente</a:t>
            </a:r>
            <a:r>
              <a:rPr lang="en-US" sz="1600" b="1" dirty="0">
                <a:latin typeface="+mj-lt"/>
              </a:rPr>
              <a:t> los puntos clave:</a:t>
            </a:r>
          </a:p>
          <a:p>
            <a:pPr lvl="0">
              <a:buSzPts val="1600"/>
            </a:pPr>
            <a:endParaRPr lang="en-US" sz="1600" b="1" dirty="0">
              <a:latin typeface="+mj-lt"/>
            </a:endParaRPr>
          </a:p>
          <a:p>
            <a:pPr marL="285750" lvl="0" indent="-285750">
              <a:buSzPts val="1600"/>
              <a:buFont typeface="Arial" panose="020B0604020202020204" pitchFamily="34" charset="0"/>
              <a:buChar char="•"/>
            </a:pPr>
            <a:r>
              <a:rPr lang="en-US" sz="1600" b="1" dirty="0" err="1">
                <a:latin typeface="+mj-lt"/>
              </a:rPr>
              <a:t>Suministro</a:t>
            </a:r>
            <a:r>
              <a:rPr lang="en-US" sz="1600" b="1" dirty="0">
                <a:latin typeface="+mj-lt"/>
              </a:rPr>
              <a:t>: </a:t>
            </a:r>
            <a:r>
              <a:rPr lang="en-US" sz="1600" dirty="0">
                <a:latin typeface="+mj-lt"/>
              </a:rPr>
              <a:t>El </a:t>
            </a:r>
            <a:r>
              <a:rPr lang="en-US" sz="1600" dirty="0" err="1">
                <a:latin typeface="+mj-lt"/>
              </a:rPr>
              <a:t>empleador</a:t>
            </a:r>
            <a:r>
              <a:rPr lang="en-US" sz="1600" dirty="0">
                <a:latin typeface="+mj-lt"/>
              </a:rPr>
              <a:t> debe </a:t>
            </a:r>
            <a:r>
              <a:rPr lang="en-US" sz="1600" dirty="0" err="1">
                <a:latin typeface="+mj-lt"/>
              </a:rPr>
              <a:t>suministrar</a:t>
            </a:r>
            <a:r>
              <a:rPr lang="en-US" sz="1600" dirty="0">
                <a:latin typeface="+mj-lt"/>
              </a:rPr>
              <a:t> el PPE a los </a:t>
            </a:r>
            <a:r>
              <a:rPr lang="en-US" sz="1600" dirty="0" err="1">
                <a:latin typeface="+mj-lt"/>
              </a:rPr>
              <a:t>empleados</a:t>
            </a:r>
            <a:r>
              <a:rPr lang="en-US" sz="1600" dirty="0">
                <a:latin typeface="+mj-lt"/>
              </a:rPr>
              <a:t> sin </a:t>
            </a:r>
            <a:r>
              <a:rPr lang="en-US" sz="1600" dirty="0" err="1">
                <a:latin typeface="+mj-lt"/>
              </a:rPr>
              <a:t>costo</a:t>
            </a:r>
            <a:r>
              <a:rPr lang="en-US" sz="1600" dirty="0">
                <a:latin typeface="+mj-lt"/>
              </a:rPr>
              <a:t> </a:t>
            </a:r>
            <a:r>
              <a:rPr lang="en-US" sz="1600" dirty="0" err="1">
                <a:latin typeface="+mj-lt"/>
              </a:rPr>
              <a:t>alguno</a:t>
            </a:r>
            <a:r>
              <a:rPr lang="en-US" sz="1600" dirty="0">
                <a:latin typeface="+mj-lt"/>
              </a:rPr>
              <a:t>.</a:t>
            </a:r>
          </a:p>
          <a:p>
            <a:pPr marL="285750" lvl="0" indent="-285750">
              <a:buSzPts val="1600"/>
              <a:buFont typeface="Arial" panose="020B0604020202020204" pitchFamily="34" charset="0"/>
              <a:buChar char="•"/>
            </a:pPr>
            <a:r>
              <a:rPr lang="en-US" sz="1600" b="1" dirty="0" err="1">
                <a:latin typeface="+mj-lt"/>
              </a:rPr>
              <a:t>Uso</a:t>
            </a:r>
            <a:r>
              <a:rPr lang="en-US" sz="1600" b="1" dirty="0">
                <a:latin typeface="+mj-lt"/>
              </a:rPr>
              <a:t>: </a:t>
            </a:r>
            <a:r>
              <a:rPr lang="en-US" sz="1600" dirty="0">
                <a:latin typeface="+mj-lt"/>
              </a:rPr>
              <a:t>El </a:t>
            </a:r>
            <a:r>
              <a:rPr lang="en-US" sz="1600" dirty="0" err="1">
                <a:latin typeface="+mj-lt"/>
              </a:rPr>
              <a:t>empleador</a:t>
            </a:r>
            <a:r>
              <a:rPr lang="en-US" sz="1600" dirty="0">
                <a:latin typeface="+mj-lt"/>
              </a:rPr>
              <a:t> debe </a:t>
            </a:r>
            <a:r>
              <a:rPr lang="en-US" sz="1600" dirty="0" err="1">
                <a:latin typeface="+mj-lt"/>
              </a:rPr>
              <a:t>garantizar</a:t>
            </a:r>
            <a:r>
              <a:rPr lang="en-US" sz="1600" dirty="0">
                <a:latin typeface="+mj-lt"/>
              </a:rPr>
              <a:t> que los </a:t>
            </a:r>
            <a:r>
              <a:rPr lang="en-US" sz="1600" dirty="0" err="1">
                <a:latin typeface="+mj-lt"/>
              </a:rPr>
              <a:t>empleados</a:t>
            </a:r>
            <a:r>
              <a:rPr lang="en-US" sz="1600" dirty="0">
                <a:latin typeface="+mj-lt"/>
              </a:rPr>
              <a:t> </a:t>
            </a:r>
            <a:r>
              <a:rPr lang="en-US" sz="1600" dirty="0" err="1">
                <a:latin typeface="+mj-lt"/>
              </a:rPr>
              <a:t>utilicen</a:t>
            </a:r>
            <a:r>
              <a:rPr lang="en-US" sz="1600" dirty="0">
                <a:latin typeface="+mj-lt"/>
              </a:rPr>
              <a:t> el PPE.</a:t>
            </a:r>
          </a:p>
          <a:p>
            <a:pPr marL="285750" lvl="0" indent="-285750">
              <a:buSzPts val="1600"/>
              <a:buFont typeface="Arial" panose="020B0604020202020204" pitchFamily="34" charset="0"/>
              <a:buChar char="•"/>
            </a:pPr>
            <a:r>
              <a:rPr lang="en-US" sz="1600" b="1" dirty="0" err="1">
                <a:latin typeface="+mj-lt"/>
              </a:rPr>
              <a:t>Accesibilidad</a:t>
            </a:r>
            <a:r>
              <a:rPr lang="en-US" sz="1600" b="1" dirty="0">
                <a:latin typeface="+mj-lt"/>
              </a:rPr>
              <a:t>: </a:t>
            </a:r>
            <a:r>
              <a:rPr lang="en-US" sz="1600" dirty="0">
                <a:latin typeface="+mj-lt"/>
              </a:rPr>
              <a:t>El </a:t>
            </a:r>
            <a:r>
              <a:rPr lang="en-US" sz="1600" dirty="0" err="1">
                <a:latin typeface="+mj-lt"/>
              </a:rPr>
              <a:t>empleador</a:t>
            </a:r>
            <a:r>
              <a:rPr lang="en-US" sz="1600" dirty="0">
                <a:latin typeface="+mj-lt"/>
              </a:rPr>
              <a:t> debe </a:t>
            </a:r>
            <a:r>
              <a:rPr lang="en-US" sz="1600" dirty="0" err="1">
                <a:latin typeface="+mj-lt"/>
              </a:rPr>
              <a:t>garantizar</a:t>
            </a:r>
            <a:r>
              <a:rPr lang="en-US" sz="1600" dirty="0">
                <a:latin typeface="+mj-lt"/>
              </a:rPr>
              <a:t> que el PPE </a:t>
            </a:r>
            <a:r>
              <a:rPr lang="en-US" sz="1600" dirty="0" err="1">
                <a:latin typeface="+mj-lt"/>
              </a:rPr>
              <a:t>adecuado</a:t>
            </a:r>
            <a:r>
              <a:rPr lang="en-US" sz="1600" dirty="0">
                <a:latin typeface="+mj-lt"/>
              </a:rPr>
              <a:t> se </a:t>
            </a:r>
            <a:r>
              <a:rPr lang="en-US" sz="1600" dirty="0" err="1">
                <a:latin typeface="+mj-lt"/>
              </a:rPr>
              <a:t>suministre</a:t>
            </a:r>
            <a:r>
              <a:rPr lang="en-US" sz="1600" dirty="0">
                <a:latin typeface="+mj-lt"/>
              </a:rPr>
              <a:t> </a:t>
            </a:r>
            <a:r>
              <a:rPr lang="en-US" sz="1600" dirty="0" err="1">
                <a:latin typeface="+mj-lt"/>
              </a:rPr>
              <a:t>en</a:t>
            </a:r>
            <a:r>
              <a:rPr lang="en-US" sz="1600" dirty="0">
                <a:latin typeface="+mj-lt"/>
              </a:rPr>
              <a:t> los </a:t>
            </a:r>
            <a:r>
              <a:rPr lang="en-US" sz="1600" dirty="0" err="1">
                <a:latin typeface="+mj-lt"/>
              </a:rPr>
              <a:t>tamaños</a:t>
            </a:r>
            <a:r>
              <a:rPr lang="en-US" sz="1600" dirty="0">
                <a:latin typeface="+mj-lt"/>
              </a:rPr>
              <a:t> </a:t>
            </a:r>
            <a:r>
              <a:rPr lang="en-US" sz="1600" dirty="0" err="1">
                <a:latin typeface="+mj-lt"/>
              </a:rPr>
              <a:t>correctos</a:t>
            </a:r>
            <a:r>
              <a:rPr lang="en-US" sz="1600" dirty="0">
                <a:latin typeface="+mj-lt"/>
              </a:rPr>
              <a:t> y </a:t>
            </a:r>
            <a:r>
              <a:rPr lang="en-US" sz="1600" dirty="0" err="1">
                <a:latin typeface="+mj-lt"/>
              </a:rPr>
              <a:t>esté</a:t>
            </a:r>
            <a:r>
              <a:rPr lang="en-US" sz="1600" dirty="0">
                <a:latin typeface="+mj-lt"/>
              </a:rPr>
              <a:t> </a:t>
            </a:r>
            <a:r>
              <a:rPr lang="en-US" sz="1600" dirty="0" err="1">
                <a:latin typeface="+mj-lt"/>
              </a:rPr>
              <a:t>fácilmente</a:t>
            </a:r>
            <a:r>
              <a:rPr lang="en-US" sz="1600" dirty="0">
                <a:latin typeface="+mj-lt"/>
              </a:rPr>
              <a:t> disponible </a:t>
            </a:r>
            <a:r>
              <a:rPr lang="en-US" sz="1600" dirty="0" err="1">
                <a:latin typeface="+mj-lt"/>
              </a:rPr>
              <a:t>en</a:t>
            </a:r>
            <a:r>
              <a:rPr lang="en-US" sz="1600" dirty="0">
                <a:latin typeface="+mj-lt"/>
              </a:rPr>
              <a:t> el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a:t>
            </a:r>
          </a:p>
          <a:p>
            <a:pPr marL="285750" lvl="0" indent="-285750">
              <a:buSzPts val="1600"/>
              <a:buFont typeface="Arial" panose="020B0604020202020204" pitchFamily="34" charset="0"/>
              <a:buChar char="•"/>
            </a:pPr>
            <a:r>
              <a:rPr lang="en-US" sz="1600" b="1" dirty="0" err="1">
                <a:latin typeface="+mj-lt"/>
              </a:rPr>
              <a:t>Mantenimiento</a:t>
            </a:r>
            <a:r>
              <a:rPr lang="en-US" sz="1600" b="1" dirty="0">
                <a:latin typeface="+mj-lt"/>
              </a:rPr>
              <a:t>: </a:t>
            </a:r>
            <a:r>
              <a:rPr lang="en-US" sz="1600" dirty="0">
                <a:latin typeface="+mj-lt"/>
              </a:rPr>
              <a:t>El </a:t>
            </a:r>
            <a:r>
              <a:rPr lang="en-US" sz="1600" dirty="0" err="1">
                <a:latin typeface="+mj-lt"/>
              </a:rPr>
              <a:t>empleador</a:t>
            </a:r>
            <a:r>
              <a:rPr lang="en-US" sz="1600" dirty="0">
                <a:latin typeface="+mj-lt"/>
              </a:rPr>
              <a:t> debe </a:t>
            </a:r>
            <a:r>
              <a:rPr lang="en-US" sz="1600" dirty="0" err="1">
                <a:latin typeface="+mj-lt"/>
              </a:rPr>
              <a:t>limpiar</a:t>
            </a:r>
            <a:r>
              <a:rPr lang="en-US" sz="1600" dirty="0">
                <a:latin typeface="+mj-lt"/>
              </a:rPr>
              <a:t>, </a:t>
            </a:r>
            <a:r>
              <a:rPr lang="en-US" sz="1600" dirty="0" err="1">
                <a:latin typeface="+mj-lt"/>
              </a:rPr>
              <a:t>lavar</a:t>
            </a:r>
            <a:r>
              <a:rPr lang="en-US" sz="1600" dirty="0">
                <a:latin typeface="+mj-lt"/>
              </a:rPr>
              <a:t> y </a:t>
            </a:r>
            <a:r>
              <a:rPr lang="en-US" sz="1600" dirty="0" err="1">
                <a:latin typeface="+mj-lt"/>
              </a:rPr>
              <a:t>desechar</a:t>
            </a:r>
            <a:r>
              <a:rPr lang="en-US" sz="1600" dirty="0">
                <a:latin typeface="+mj-lt"/>
              </a:rPr>
              <a:t> el PPE sin </a:t>
            </a:r>
            <a:r>
              <a:rPr lang="en-US" sz="1600" dirty="0" err="1">
                <a:latin typeface="+mj-lt"/>
              </a:rPr>
              <a:t>costo</a:t>
            </a:r>
            <a:r>
              <a:rPr lang="en-US" sz="1600" dirty="0">
                <a:latin typeface="+mj-lt"/>
              </a:rPr>
              <a:t> </a:t>
            </a:r>
            <a:r>
              <a:rPr lang="en-US" sz="1600" dirty="0" err="1">
                <a:latin typeface="+mj-lt"/>
              </a:rPr>
              <a:t>alguno</a:t>
            </a:r>
            <a:r>
              <a:rPr lang="en-US" sz="1600" dirty="0">
                <a:latin typeface="+mj-lt"/>
              </a:rPr>
              <a:t> para los </a:t>
            </a:r>
            <a:r>
              <a:rPr lang="en-US" sz="1600" dirty="0" err="1">
                <a:latin typeface="+mj-lt"/>
              </a:rPr>
              <a:t>empleados</a:t>
            </a:r>
            <a:r>
              <a:rPr lang="en-US" sz="1600" dirty="0">
                <a:latin typeface="+mj-lt"/>
              </a:rPr>
              <a:t>.</a:t>
            </a:r>
          </a:p>
          <a:p>
            <a:pPr marL="285750" lvl="0" indent="-285750">
              <a:buSzPts val="1600"/>
              <a:buFont typeface="Arial" panose="020B0604020202020204" pitchFamily="34" charset="0"/>
              <a:buChar char="•"/>
            </a:pPr>
            <a:r>
              <a:rPr lang="en-US" sz="1600" b="1" dirty="0" err="1">
                <a:latin typeface="+mj-lt"/>
              </a:rPr>
              <a:t>Reparación</a:t>
            </a:r>
            <a:r>
              <a:rPr lang="en-US" sz="1600" b="1" dirty="0">
                <a:latin typeface="+mj-lt"/>
              </a:rPr>
              <a:t> y </a:t>
            </a:r>
            <a:r>
              <a:rPr lang="en-US" sz="1600" b="1" dirty="0" err="1">
                <a:latin typeface="+mj-lt"/>
              </a:rPr>
              <a:t>reemplazo</a:t>
            </a:r>
            <a:r>
              <a:rPr lang="en-US" sz="1600" b="1" dirty="0">
                <a:latin typeface="+mj-lt"/>
              </a:rPr>
              <a:t>: </a:t>
            </a:r>
            <a:r>
              <a:rPr lang="en-US" sz="1600" dirty="0">
                <a:latin typeface="+mj-lt"/>
              </a:rPr>
              <a:t>El </a:t>
            </a:r>
            <a:r>
              <a:rPr lang="en-US" sz="1600" dirty="0" err="1">
                <a:latin typeface="+mj-lt"/>
              </a:rPr>
              <a:t>empleador</a:t>
            </a:r>
            <a:r>
              <a:rPr lang="en-US" sz="1600" dirty="0">
                <a:latin typeface="+mj-lt"/>
              </a:rPr>
              <a:t> debe </a:t>
            </a:r>
            <a:r>
              <a:rPr lang="en-US" sz="1600" dirty="0" err="1">
                <a:latin typeface="+mj-lt"/>
              </a:rPr>
              <a:t>reparar</a:t>
            </a:r>
            <a:r>
              <a:rPr lang="en-US" sz="1600" dirty="0">
                <a:latin typeface="+mj-lt"/>
              </a:rPr>
              <a:t> y </a:t>
            </a:r>
            <a:r>
              <a:rPr lang="en-US" sz="1600" dirty="0" err="1">
                <a:latin typeface="+mj-lt"/>
              </a:rPr>
              <a:t>reemplazar</a:t>
            </a:r>
            <a:r>
              <a:rPr lang="en-US" sz="1600" dirty="0">
                <a:latin typeface="+mj-lt"/>
              </a:rPr>
              <a:t> el PPE sin </a:t>
            </a:r>
            <a:r>
              <a:rPr lang="en-US" sz="1600" dirty="0" err="1">
                <a:latin typeface="+mj-lt"/>
              </a:rPr>
              <a:t>costo</a:t>
            </a:r>
            <a:r>
              <a:rPr lang="en-US" sz="1600" dirty="0">
                <a:latin typeface="+mj-lt"/>
              </a:rPr>
              <a:t> </a:t>
            </a:r>
            <a:r>
              <a:rPr lang="en-US" sz="1600" dirty="0" err="1">
                <a:latin typeface="+mj-lt"/>
              </a:rPr>
              <a:t>alguno</a:t>
            </a:r>
            <a:r>
              <a:rPr lang="en-US" sz="1600" dirty="0">
                <a:latin typeface="+mj-lt"/>
              </a:rPr>
              <a:t> para los </a:t>
            </a:r>
            <a:r>
              <a:rPr lang="en-US" sz="1600" dirty="0" err="1">
                <a:latin typeface="+mj-lt"/>
              </a:rPr>
              <a:t>empleados</a:t>
            </a:r>
            <a:r>
              <a:rPr lang="en-US" sz="1600" dirty="0">
                <a:latin typeface="+mj-lt"/>
              </a:rPr>
              <a:t>.</a:t>
            </a:r>
          </a:p>
          <a:p>
            <a:pPr marL="285750" lvl="0" indent="-285750">
              <a:buSzPts val="1600"/>
              <a:buFont typeface="Arial" panose="020B0604020202020204" pitchFamily="34" charset="0"/>
              <a:buChar char="•"/>
            </a:pPr>
            <a:r>
              <a:rPr lang="en-US" sz="1600" b="1" dirty="0" err="1">
                <a:latin typeface="+mj-lt"/>
              </a:rPr>
              <a:t>Guantes</a:t>
            </a:r>
            <a:r>
              <a:rPr lang="en-US" sz="1600" b="1" dirty="0">
                <a:latin typeface="+mj-lt"/>
              </a:rPr>
              <a:t>: </a:t>
            </a:r>
            <a:r>
              <a:rPr lang="en-US" sz="1600" dirty="0">
                <a:latin typeface="+mj-lt"/>
              </a:rPr>
              <a:t>Deben </a:t>
            </a:r>
            <a:r>
              <a:rPr lang="en-US" sz="1600" dirty="0" err="1">
                <a:latin typeface="+mj-lt"/>
              </a:rPr>
              <a:t>usarse</a:t>
            </a:r>
            <a:r>
              <a:rPr lang="en-US" sz="1600" dirty="0">
                <a:latin typeface="+mj-lt"/>
              </a:rPr>
              <a:t> </a:t>
            </a:r>
            <a:r>
              <a:rPr lang="en-US" sz="1600" dirty="0" err="1">
                <a:latin typeface="+mj-lt"/>
              </a:rPr>
              <a:t>guantes</a:t>
            </a:r>
            <a:r>
              <a:rPr lang="en-US" sz="1600" dirty="0">
                <a:latin typeface="+mj-lt"/>
              </a:rPr>
              <a:t> </a:t>
            </a:r>
            <a:r>
              <a:rPr lang="en-US" sz="1600" dirty="0" err="1">
                <a:latin typeface="+mj-lt"/>
              </a:rPr>
              <a:t>cuando</a:t>
            </a:r>
            <a:r>
              <a:rPr lang="en-US" sz="1600" dirty="0">
                <a:latin typeface="+mj-lt"/>
              </a:rPr>
              <a:t> se </a:t>
            </a:r>
            <a:r>
              <a:rPr lang="en-US" sz="1600" dirty="0" err="1">
                <a:latin typeface="+mj-lt"/>
              </a:rPr>
              <a:t>prevea</a:t>
            </a:r>
            <a:r>
              <a:rPr lang="en-US" sz="1600" dirty="0">
                <a:latin typeface="+mj-lt"/>
              </a:rPr>
              <a:t> que </a:t>
            </a:r>
            <a:r>
              <a:rPr lang="en-US" sz="1600" dirty="0" err="1">
                <a:latin typeface="+mj-lt"/>
              </a:rPr>
              <a:t>podría</a:t>
            </a:r>
            <a:r>
              <a:rPr lang="en-US" sz="1600" dirty="0">
                <a:latin typeface="+mj-lt"/>
              </a:rPr>
              <a:t> </a:t>
            </a:r>
            <a:r>
              <a:rPr lang="en-US" sz="1600" dirty="0" err="1">
                <a:latin typeface="+mj-lt"/>
              </a:rPr>
              <a:t>ocurrir</a:t>
            </a:r>
            <a:r>
              <a:rPr lang="en-US" sz="1600" dirty="0">
                <a:latin typeface="+mj-lt"/>
              </a:rPr>
              <a:t> una </a:t>
            </a:r>
            <a:r>
              <a:rPr lang="en-US" sz="1600" dirty="0" err="1">
                <a:latin typeface="+mj-lt"/>
              </a:rPr>
              <a:t>exposición</a:t>
            </a:r>
            <a:r>
              <a:rPr lang="en-US" sz="1600" dirty="0">
                <a:latin typeface="+mj-lt"/>
              </a:rPr>
              <a:t> </a:t>
            </a:r>
            <a:r>
              <a:rPr lang="en-US" sz="1600" dirty="0" err="1">
                <a:latin typeface="+mj-lt"/>
              </a:rPr>
              <a:t>ocupacional</a:t>
            </a:r>
            <a:r>
              <a:rPr lang="en-US" sz="1600" dirty="0">
                <a:latin typeface="+mj-lt"/>
              </a:rPr>
              <a:t>.</a:t>
            </a:r>
            <a:endParaRPr sz="160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DF08A4EB-966E-4A02-85AC-03DB187D3834}"/>
              </a:ext>
            </a:extLst>
          </p:cNvPr>
          <p:cNvPicPr>
            <a:picLocks noChangeAspect="1"/>
          </p:cNvPicPr>
          <p:nvPr/>
        </p:nvPicPr>
        <p:blipFill>
          <a:blip r:embed="rId4"/>
          <a:stretch>
            <a:fillRect/>
          </a:stretch>
        </p:blipFill>
        <p:spPr>
          <a:xfrm>
            <a:off x="0" y="0"/>
            <a:ext cx="5721242" cy="5920651"/>
          </a:xfrm>
          <a:prstGeom prst="rect">
            <a:avLst/>
          </a:prstGeom>
        </p:spPr>
      </p:pic>
    </p:spTree>
    <p:extLst>
      <p:ext uri="{BB962C8B-B14F-4D97-AF65-F5344CB8AC3E}">
        <p14:creationId xmlns:p14="http://schemas.microsoft.com/office/powerpoint/2010/main" val="2196453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854700" y="332509"/>
            <a:ext cx="6138807" cy="335472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EPP: GUANTES</a:t>
            </a:r>
            <a:endParaRPr lang="en-US" sz="1800" dirty="0">
              <a:latin typeface="+mj-lt"/>
            </a:endParaRPr>
          </a:p>
          <a:p>
            <a:pPr lvl="0">
              <a:buSzPts val="1600"/>
            </a:pPr>
            <a:endParaRPr lang="en-US" sz="1600" dirty="0">
              <a:latin typeface="+mj-lt"/>
            </a:endParaRPr>
          </a:p>
          <a:p>
            <a:pPr>
              <a:buSzPts val="1600"/>
            </a:pPr>
            <a:r>
              <a:rPr lang="en-US" sz="1600" dirty="0">
                <a:latin typeface="+mj-lt"/>
              </a:rPr>
              <a:t>La </a:t>
            </a:r>
            <a:r>
              <a:rPr lang="en-US" sz="1600" dirty="0" err="1">
                <a:latin typeface="+mj-lt"/>
              </a:rPr>
              <a:t>norma</a:t>
            </a:r>
            <a:r>
              <a:rPr lang="en-US" sz="1600" dirty="0">
                <a:latin typeface="+mj-lt"/>
              </a:rPr>
              <a:t> </a:t>
            </a:r>
            <a:r>
              <a:rPr lang="en-US" sz="1600" dirty="0" err="1">
                <a:latin typeface="+mj-lt"/>
              </a:rPr>
              <a:t>aborda</a:t>
            </a:r>
            <a:r>
              <a:rPr lang="en-US" sz="1600" dirty="0">
                <a:latin typeface="+mj-lt"/>
              </a:rPr>
              <a:t> una </a:t>
            </a:r>
            <a:r>
              <a:rPr lang="en-US" sz="1600" dirty="0" err="1">
                <a:latin typeface="+mj-lt"/>
              </a:rPr>
              <a:t>cantidad</a:t>
            </a:r>
            <a:r>
              <a:rPr lang="en-US" sz="1600" dirty="0">
                <a:latin typeface="+mj-lt"/>
              </a:rPr>
              <a:t> de </a:t>
            </a:r>
            <a:r>
              <a:rPr lang="en-US" sz="1600" dirty="0" err="1">
                <a:latin typeface="+mj-lt"/>
              </a:rPr>
              <a:t>aspectos</a:t>
            </a:r>
            <a:r>
              <a:rPr lang="en-US" sz="1600" dirty="0">
                <a:latin typeface="+mj-lt"/>
              </a:rPr>
              <a:t> con </a:t>
            </a:r>
            <a:r>
              <a:rPr lang="en-US" sz="1600" dirty="0" err="1">
                <a:latin typeface="+mj-lt"/>
              </a:rPr>
              <a:t>respecto</a:t>
            </a:r>
            <a:r>
              <a:rPr lang="en-US" sz="1600" dirty="0">
                <a:latin typeface="+mj-lt"/>
              </a:rPr>
              <a:t> a los </a:t>
            </a:r>
            <a:r>
              <a:rPr lang="en-US" sz="1600" dirty="0" err="1">
                <a:latin typeface="+mj-lt"/>
              </a:rPr>
              <a:t>guantes</a:t>
            </a:r>
            <a:r>
              <a:rPr lang="en-US" sz="1600" dirty="0">
                <a:latin typeface="+mj-lt"/>
              </a:rPr>
              <a:t> y a </a:t>
            </a:r>
            <a:r>
              <a:rPr lang="en-US" sz="1600" dirty="0" err="1">
                <a:latin typeface="+mj-lt"/>
              </a:rPr>
              <a:t>su</a:t>
            </a:r>
            <a:r>
              <a:rPr lang="en-US" sz="1600" dirty="0">
                <a:latin typeface="+mj-lt"/>
              </a:rPr>
              <a:t> </a:t>
            </a:r>
            <a:r>
              <a:rPr lang="en-US" sz="1600" dirty="0" err="1">
                <a:latin typeface="+mj-lt"/>
              </a:rPr>
              <a:t>uso</a:t>
            </a:r>
            <a:r>
              <a:rPr lang="en-US" sz="1600" dirty="0">
                <a:latin typeface="+mj-lt"/>
              </a:rPr>
              <a:t>. </a:t>
            </a:r>
            <a:r>
              <a:rPr lang="en-US" sz="1600" dirty="0">
                <a:latin typeface="+mj-lt"/>
                <a:hlinkClick r:id="rId3"/>
              </a:rPr>
              <a:t>En el párrafo (d)(3)(ix) </a:t>
            </a:r>
            <a:r>
              <a:rPr lang="en-US" sz="1600" baseline="30000" dirty="0"/>
              <a:t>(6) </a:t>
            </a:r>
            <a:r>
              <a:rPr lang="en-US" sz="1600" dirty="0" err="1">
                <a:latin typeface="+mj-lt"/>
              </a:rPr>
              <a:t>establece</a:t>
            </a:r>
            <a:r>
              <a:rPr lang="en-US" sz="1600" dirty="0">
                <a:latin typeface="+mj-lt"/>
              </a:rPr>
              <a:t>:</a:t>
            </a:r>
          </a:p>
          <a:p>
            <a:pPr lvl="0">
              <a:buSzPts val="1600"/>
            </a:pPr>
            <a:endParaRPr lang="en-US" sz="1600" dirty="0">
              <a:latin typeface="+mj-lt"/>
            </a:endParaRPr>
          </a:p>
          <a:p>
            <a:pPr lvl="0">
              <a:buSzPts val="1600"/>
            </a:pPr>
            <a:r>
              <a:rPr lang="en-US" sz="1600" dirty="0">
                <a:latin typeface="+mj-lt"/>
              </a:rPr>
              <a:t>“</a:t>
            </a:r>
            <a:r>
              <a:rPr lang="en-US" sz="1600" dirty="0" err="1">
                <a:latin typeface="+mj-lt"/>
              </a:rPr>
              <a:t>Deberán</a:t>
            </a:r>
            <a:r>
              <a:rPr lang="en-US" sz="1600" dirty="0">
                <a:latin typeface="+mj-lt"/>
              </a:rPr>
              <a:t> </a:t>
            </a:r>
            <a:r>
              <a:rPr lang="en-US" sz="1600" dirty="0" err="1">
                <a:latin typeface="+mj-lt"/>
              </a:rPr>
              <a:t>usarse</a:t>
            </a:r>
            <a:r>
              <a:rPr lang="en-US" sz="1600" dirty="0">
                <a:latin typeface="+mj-lt"/>
              </a:rPr>
              <a:t> </a:t>
            </a:r>
            <a:r>
              <a:rPr lang="en-US" sz="1600" dirty="0" err="1">
                <a:latin typeface="+mj-lt"/>
              </a:rPr>
              <a:t>guantes</a:t>
            </a:r>
            <a:r>
              <a:rPr lang="en-US" sz="1600" dirty="0">
                <a:latin typeface="+mj-lt"/>
              </a:rPr>
              <a:t> </a:t>
            </a:r>
            <a:r>
              <a:rPr lang="en-US" sz="1600" dirty="0" err="1">
                <a:latin typeface="+mj-lt"/>
              </a:rPr>
              <a:t>cuando</a:t>
            </a:r>
            <a:r>
              <a:rPr lang="en-US" sz="1600" dirty="0">
                <a:latin typeface="+mj-lt"/>
              </a:rPr>
              <a:t> se </a:t>
            </a:r>
            <a:r>
              <a:rPr lang="en-US" sz="1600" dirty="0" err="1">
                <a:latin typeface="+mj-lt"/>
              </a:rPr>
              <a:t>pueda</a:t>
            </a:r>
            <a:r>
              <a:rPr lang="en-US" sz="1600" dirty="0">
                <a:latin typeface="+mj-lt"/>
              </a:rPr>
              <a:t> </a:t>
            </a:r>
            <a:r>
              <a:rPr lang="en-US" sz="1600" dirty="0" err="1">
                <a:latin typeface="+mj-lt"/>
              </a:rPr>
              <a:t>prever</a:t>
            </a:r>
            <a:r>
              <a:rPr lang="en-US" sz="1600" dirty="0">
                <a:latin typeface="+mj-lt"/>
              </a:rPr>
              <a:t> </a:t>
            </a:r>
            <a:r>
              <a:rPr lang="en-US" sz="1600" dirty="0" err="1">
                <a:latin typeface="+mj-lt"/>
              </a:rPr>
              <a:t>razonablemente</a:t>
            </a:r>
            <a:r>
              <a:rPr lang="en-US" sz="1600" dirty="0">
                <a:latin typeface="+mj-lt"/>
              </a:rPr>
              <a:t> que el </a:t>
            </a:r>
            <a:r>
              <a:rPr lang="en-US" sz="1600" dirty="0" err="1">
                <a:latin typeface="+mj-lt"/>
              </a:rPr>
              <a:t>empleado</a:t>
            </a:r>
            <a:r>
              <a:rPr lang="en-US" sz="1600" dirty="0">
                <a:latin typeface="+mj-lt"/>
              </a:rPr>
              <a:t> </a:t>
            </a:r>
            <a:r>
              <a:rPr lang="en-US" sz="1600" dirty="0" err="1">
                <a:latin typeface="+mj-lt"/>
              </a:rPr>
              <a:t>podría</a:t>
            </a:r>
            <a:r>
              <a:rPr lang="en-US" sz="1600" dirty="0">
                <a:latin typeface="+mj-lt"/>
              </a:rPr>
              <a:t> </a:t>
            </a:r>
            <a:r>
              <a:rPr lang="en-US" sz="1600" dirty="0" err="1">
                <a:latin typeface="+mj-lt"/>
              </a:rPr>
              <a:t>tener</a:t>
            </a:r>
            <a:r>
              <a:rPr lang="en-US" sz="1600" dirty="0">
                <a:latin typeface="+mj-lt"/>
              </a:rPr>
              <a:t> </a:t>
            </a:r>
            <a:r>
              <a:rPr lang="en-US" sz="1600" dirty="0" err="1">
                <a:latin typeface="+mj-lt"/>
              </a:rPr>
              <a:t>contacto</a:t>
            </a:r>
            <a:r>
              <a:rPr lang="en-US" sz="1600" dirty="0">
                <a:latin typeface="+mj-lt"/>
              </a:rPr>
              <a:t> manual con </a:t>
            </a:r>
            <a:r>
              <a:rPr lang="en-US" sz="1600" dirty="0" err="1">
                <a:latin typeface="+mj-lt"/>
              </a:rPr>
              <a:t>sangre</a:t>
            </a:r>
            <a:r>
              <a:rPr lang="en-US" sz="1600" dirty="0">
                <a:latin typeface="+mj-lt"/>
              </a:rPr>
              <a:t>, </a:t>
            </a:r>
            <a:r>
              <a:rPr lang="en-US" sz="1600" dirty="0" err="1">
                <a:latin typeface="+mj-lt"/>
              </a:rPr>
              <a:t>otros</a:t>
            </a:r>
            <a:r>
              <a:rPr lang="en-US" sz="1600" dirty="0">
                <a:latin typeface="+mj-lt"/>
              </a:rPr>
              <a:t> </a:t>
            </a:r>
            <a:r>
              <a:rPr lang="en-US" sz="1600" dirty="0" err="1">
                <a:latin typeface="+mj-lt"/>
              </a:rPr>
              <a:t>materiales</a:t>
            </a:r>
            <a:r>
              <a:rPr lang="en-US" sz="1600" dirty="0">
                <a:latin typeface="+mj-lt"/>
              </a:rPr>
              <a:t> </a:t>
            </a:r>
            <a:r>
              <a:rPr lang="en-US" sz="1600" dirty="0" err="1">
                <a:latin typeface="+mj-lt"/>
              </a:rPr>
              <a:t>potencialmente</a:t>
            </a:r>
            <a:r>
              <a:rPr lang="en-US" sz="1600" dirty="0">
                <a:latin typeface="+mj-lt"/>
              </a:rPr>
              <a:t> </a:t>
            </a:r>
            <a:r>
              <a:rPr lang="en-US" sz="1600" dirty="0" err="1">
                <a:latin typeface="+mj-lt"/>
              </a:rPr>
              <a:t>infecciosos</a:t>
            </a:r>
            <a:r>
              <a:rPr lang="en-US" sz="1600" dirty="0">
                <a:latin typeface="+mj-lt"/>
              </a:rPr>
              <a:t>, </a:t>
            </a:r>
            <a:r>
              <a:rPr lang="en-US" sz="1600" dirty="0" err="1">
                <a:latin typeface="+mj-lt"/>
              </a:rPr>
              <a:t>membranas</a:t>
            </a:r>
            <a:r>
              <a:rPr lang="en-US" sz="1600" dirty="0">
                <a:latin typeface="+mj-lt"/>
              </a:rPr>
              <a:t> </a:t>
            </a:r>
            <a:r>
              <a:rPr lang="en-US" sz="1600" dirty="0" err="1">
                <a:latin typeface="+mj-lt"/>
              </a:rPr>
              <a:t>mucosas</a:t>
            </a:r>
            <a:r>
              <a:rPr lang="en-US" sz="1600" dirty="0">
                <a:latin typeface="+mj-lt"/>
              </a:rPr>
              <a:t> y </a:t>
            </a:r>
            <a:r>
              <a:rPr lang="en-US" sz="1600" dirty="0" err="1">
                <a:latin typeface="+mj-lt"/>
              </a:rPr>
              <a:t>piel</a:t>
            </a:r>
            <a:r>
              <a:rPr lang="en-US" sz="1600" dirty="0">
                <a:latin typeface="+mj-lt"/>
              </a:rPr>
              <a:t> no intacta; </a:t>
            </a:r>
            <a:r>
              <a:rPr lang="en-US" sz="1600" dirty="0" err="1">
                <a:latin typeface="+mj-lt"/>
              </a:rPr>
              <a:t>cuando</a:t>
            </a:r>
            <a:r>
              <a:rPr lang="en-US" sz="1600" dirty="0">
                <a:latin typeface="+mj-lt"/>
              </a:rPr>
              <a:t> </a:t>
            </a:r>
            <a:r>
              <a:rPr lang="en-US" sz="1600" dirty="0" err="1">
                <a:latin typeface="+mj-lt"/>
              </a:rPr>
              <a:t>deba</a:t>
            </a:r>
            <a:r>
              <a:rPr lang="en-US" sz="1600" dirty="0">
                <a:latin typeface="+mj-lt"/>
              </a:rPr>
              <a:t> </a:t>
            </a:r>
            <a:r>
              <a:rPr lang="en-US" sz="1600" dirty="0" err="1">
                <a:latin typeface="+mj-lt"/>
              </a:rPr>
              <a:t>realizar</a:t>
            </a:r>
            <a:r>
              <a:rPr lang="en-US" sz="1600" dirty="0">
                <a:latin typeface="+mj-lt"/>
              </a:rPr>
              <a:t> </a:t>
            </a:r>
            <a:r>
              <a:rPr lang="en-US" sz="1600" dirty="0" err="1">
                <a:latin typeface="+mj-lt"/>
              </a:rPr>
              <a:t>procedimientos</a:t>
            </a:r>
            <a:r>
              <a:rPr lang="en-US" sz="1600" dirty="0">
                <a:latin typeface="+mj-lt"/>
              </a:rPr>
              <a:t> de </a:t>
            </a:r>
            <a:r>
              <a:rPr lang="en-US" sz="1600" dirty="0" err="1">
                <a:latin typeface="+mj-lt"/>
              </a:rPr>
              <a:t>acceso</a:t>
            </a:r>
            <a:r>
              <a:rPr lang="en-US" sz="1600" dirty="0">
                <a:latin typeface="+mj-lt"/>
              </a:rPr>
              <a:t> vascular, </a:t>
            </a:r>
            <a:r>
              <a:rPr lang="en-US" sz="1600" dirty="0" err="1">
                <a:latin typeface="+mj-lt"/>
              </a:rPr>
              <a:t>excepto</a:t>
            </a:r>
            <a:r>
              <a:rPr lang="en-US" sz="1600" dirty="0">
                <a:latin typeface="+mj-lt"/>
              </a:rPr>
              <a:t> </a:t>
            </a:r>
            <a:r>
              <a:rPr lang="en-US" sz="1600" dirty="0" err="1">
                <a:latin typeface="+mj-lt"/>
              </a:rPr>
              <a:t>según</a:t>
            </a:r>
            <a:r>
              <a:rPr lang="en-US" sz="1600" dirty="0">
                <a:latin typeface="+mj-lt"/>
              </a:rPr>
              <a:t> lo que se </a:t>
            </a:r>
            <a:r>
              <a:rPr lang="en-US" sz="1600" dirty="0" err="1">
                <a:latin typeface="+mj-lt"/>
              </a:rPr>
              <a:t>especifica</a:t>
            </a:r>
            <a:r>
              <a:rPr lang="en-US" sz="1600" dirty="0">
                <a:latin typeface="+mj-lt"/>
              </a:rPr>
              <a:t> </a:t>
            </a:r>
            <a:r>
              <a:rPr lang="en-US" sz="1600" dirty="0" err="1">
                <a:latin typeface="+mj-lt"/>
              </a:rPr>
              <a:t>en</a:t>
            </a:r>
            <a:r>
              <a:rPr lang="en-US" sz="1600" dirty="0">
                <a:latin typeface="+mj-lt"/>
              </a:rPr>
              <a:t> el </a:t>
            </a:r>
            <a:r>
              <a:rPr lang="en-US" sz="1600" dirty="0" err="1">
                <a:latin typeface="+mj-lt"/>
              </a:rPr>
              <a:t>párrafo</a:t>
            </a:r>
            <a:r>
              <a:rPr lang="en-US" sz="1600" dirty="0">
                <a:latin typeface="+mj-lt"/>
              </a:rPr>
              <a:t> (d)(3)(ix)(D); y </a:t>
            </a:r>
            <a:r>
              <a:rPr lang="en-US" sz="1600" dirty="0" err="1">
                <a:latin typeface="+mj-lt"/>
              </a:rPr>
              <a:t>cuando</a:t>
            </a:r>
            <a:r>
              <a:rPr lang="en-US" sz="1600" dirty="0">
                <a:latin typeface="+mj-lt"/>
              </a:rPr>
              <a:t> </a:t>
            </a:r>
            <a:r>
              <a:rPr lang="en-US" sz="1600" dirty="0" err="1">
                <a:latin typeface="+mj-lt"/>
              </a:rPr>
              <a:t>deba</a:t>
            </a:r>
            <a:r>
              <a:rPr lang="en-US" sz="1600" dirty="0">
                <a:latin typeface="+mj-lt"/>
              </a:rPr>
              <a:t> manipular o </a:t>
            </a:r>
            <a:r>
              <a:rPr lang="en-US" sz="1600" dirty="0" err="1">
                <a:latin typeface="+mj-lt"/>
              </a:rPr>
              <a:t>tocar</a:t>
            </a:r>
            <a:r>
              <a:rPr lang="en-US" sz="1600" dirty="0">
                <a:latin typeface="+mj-lt"/>
              </a:rPr>
              <a:t> </a:t>
            </a:r>
            <a:r>
              <a:rPr lang="en-US" sz="1600" dirty="0" err="1">
                <a:latin typeface="+mj-lt"/>
              </a:rPr>
              <a:t>elementos</a:t>
            </a:r>
            <a:r>
              <a:rPr lang="en-US" sz="1600" dirty="0">
                <a:latin typeface="+mj-lt"/>
              </a:rPr>
              <a:t> o superficies </a:t>
            </a:r>
            <a:r>
              <a:rPr lang="en-US" sz="1600" dirty="0" err="1">
                <a:latin typeface="+mj-lt"/>
              </a:rPr>
              <a:t>contaminados</a:t>
            </a:r>
            <a:r>
              <a:rPr lang="en-US" sz="1600" dirty="0">
                <a:latin typeface="+mj-lt"/>
              </a:rPr>
              <a:t>”.</a:t>
            </a:r>
            <a:endParaRPr lang="en-US"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pic>
        <p:nvPicPr>
          <p:cNvPr id="4" name="Picture 3">
            <a:extLst>
              <a:ext uri="{FF2B5EF4-FFF2-40B4-BE49-F238E27FC236}">
                <a16:creationId xmlns:a16="http://schemas.microsoft.com/office/drawing/2014/main" id="{2D39E97E-6050-477F-B842-7A61B407E92C}"/>
              </a:ext>
            </a:extLst>
          </p:cNvPr>
          <p:cNvPicPr>
            <a:picLocks noChangeAspect="1"/>
          </p:cNvPicPr>
          <p:nvPr/>
        </p:nvPicPr>
        <p:blipFill>
          <a:blip r:embed="rId5"/>
          <a:stretch>
            <a:fillRect/>
          </a:stretch>
        </p:blipFill>
        <p:spPr>
          <a:xfrm>
            <a:off x="0" y="0"/>
            <a:ext cx="5721242" cy="5920651"/>
          </a:xfrm>
          <a:prstGeom prst="rect">
            <a:avLst/>
          </a:prstGeom>
        </p:spPr>
      </p:pic>
    </p:spTree>
    <p:extLst>
      <p:ext uri="{BB962C8B-B14F-4D97-AF65-F5344CB8AC3E}">
        <p14:creationId xmlns:p14="http://schemas.microsoft.com/office/powerpoint/2010/main" val="23723016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854700" y="332509"/>
            <a:ext cx="6138807" cy="4585830"/>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PPE - </a:t>
            </a:r>
            <a:r>
              <a:rPr lang="en-US" sz="3600" u="sng" dirty="0" err="1">
                <a:solidFill>
                  <a:schemeClr val="dk1"/>
                </a:solidFill>
                <a:latin typeface="+mj-lt"/>
                <a:ea typeface="Calibri"/>
                <a:cs typeface="Calibri"/>
                <a:sym typeface="Calibri"/>
              </a:rPr>
              <a:t>Conclusión</a:t>
            </a:r>
            <a:endParaRPr lang="en-US" sz="1800" dirty="0">
              <a:latin typeface="+mj-lt"/>
            </a:endParaRPr>
          </a:p>
          <a:p>
            <a:pPr lvl="0">
              <a:buSzPts val="1600"/>
            </a:pPr>
            <a:endParaRPr lang="en-US" sz="1600" dirty="0">
              <a:latin typeface="+mj-lt"/>
            </a:endParaRPr>
          </a:p>
          <a:p>
            <a:pPr lvl="0">
              <a:buSzPts val="1600"/>
            </a:pPr>
            <a:r>
              <a:rPr lang="en-US" sz="1600" dirty="0">
                <a:latin typeface="+mj-lt"/>
              </a:rPr>
              <a:t>Para </a:t>
            </a:r>
            <a:r>
              <a:rPr lang="en-US" sz="1600" dirty="0" err="1">
                <a:latin typeface="+mj-lt"/>
              </a:rPr>
              <a:t>concluir</a:t>
            </a:r>
            <a:r>
              <a:rPr lang="en-US" sz="1600" dirty="0">
                <a:latin typeface="+mj-lt"/>
              </a:rPr>
              <a:t> con el PPE, </a:t>
            </a:r>
            <a:r>
              <a:rPr lang="en-US" sz="1600" dirty="0" err="1">
                <a:latin typeface="+mj-lt"/>
              </a:rPr>
              <a:t>abarcaremos</a:t>
            </a:r>
            <a:r>
              <a:rPr lang="en-US" sz="1600" dirty="0">
                <a:latin typeface="+mj-lt"/>
              </a:rPr>
              <a:t> dos </a:t>
            </a:r>
            <a:r>
              <a:rPr lang="en-US" sz="1600" dirty="0" err="1">
                <a:latin typeface="+mj-lt"/>
              </a:rPr>
              <a:t>secciones</a:t>
            </a:r>
            <a:r>
              <a:rPr lang="en-US" sz="1600" dirty="0">
                <a:latin typeface="+mj-lt"/>
              </a:rPr>
              <a:t> breves. La </a:t>
            </a:r>
            <a:r>
              <a:rPr lang="en-US" sz="1600" dirty="0" err="1">
                <a:latin typeface="+mj-lt"/>
              </a:rPr>
              <a:t>primera</a:t>
            </a:r>
            <a:r>
              <a:rPr lang="en-US" sz="1600" dirty="0">
                <a:latin typeface="+mj-lt"/>
              </a:rPr>
              <a:t> se </a:t>
            </a:r>
            <a:r>
              <a:rPr lang="en-US" sz="1600" dirty="0" err="1">
                <a:latin typeface="+mj-lt"/>
              </a:rPr>
              <a:t>encuentra</a:t>
            </a:r>
            <a:r>
              <a:rPr lang="en-US" sz="1600" dirty="0">
                <a:latin typeface="+mj-lt"/>
              </a:rPr>
              <a:t> </a:t>
            </a:r>
            <a:r>
              <a:rPr lang="en-US" sz="1600" dirty="0" err="1">
                <a:latin typeface="+mj-lt"/>
              </a:rPr>
              <a:t>en</a:t>
            </a:r>
            <a:r>
              <a:rPr lang="en-US" sz="1600" dirty="0">
                <a:latin typeface="+mj-lt"/>
              </a:rPr>
              <a:t> </a:t>
            </a:r>
            <a:r>
              <a:rPr lang="en-US" sz="1600" dirty="0">
                <a:latin typeface="+mj-lt"/>
                <a:hlinkClick r:id="rId3"/>
              </a:rPr>
              <a:t>el párrafo (d)(3)(x).</a:t>
            </a:r>
            <a:r>
              <a:rPr lang="en-US" sz="1600" baseline="30000" dirty="0">
                <a:hlinkClick r:id="rId3"/>
              </a:rPr>
              <a:t>(</a:t>
            </a:r>
            <a:r>
              <a:rPr lang="en-US" sz="1600" baseline="30000" dirty="0"/>
              <a:t>7)  </a:t>
            </a:r>
            <a:r>
              <a:rPr lang="en-US" sz="1600" dirty="0">
                <a:latin typeface="+mj-lt"/>
              </a:rPr>
              <a:t>Este </a:t>
            </a:r>
            <a:r>
              <a:rPr lang="en-US" sz="1600" dirty="0" err="1">
                <a:latin typeface="+mj-lt"/>
              </a:rPr>
              <a:t>párrafo</a:t>
            </a:r>
            <a:r>
              <a:rPr lang="en-US" sz="1600" dirty="0">
                <a:latin typeface="+mj-lt"/>
              </a:rPr>
              <a:t> </a:t>
            </a:r>
            <a:r>
              <a:rPr lang="en-US" sz="1600" dirty="0" err="1">
                <a:latin typeface="+mj-lt"/>
              </a:rPr>
              <a:t>exige</a:t>
            </a:r>
            <a:r>
              <a:rPr lang="en-US" sz="1600" dirty="0">
                <a:latin typeface="+mj-lt"/>
              </a:rPr>
              <a:t> la </a:t>
            </a:r>
            <a:r>
              <a:rPr lang="en-US" sz="1600" dirty="0" err="1">
                <a:latin typeface="+mj-lt"/>
              </a:rPr>
              <a:t>protección</a:t>
            </a:r>
            <a:r>
              <a:rPr lang="en-US" sz="1600" dirty="0">
                <a:latin typeface="+mj-lt"/>
              </a:rPr>
              <a:t> de las </a:t>
            </a:r>
            <a:r>
              <a:rPr lang="en-US" sz="1600" dirty="0" err="1">
                <a:latin typeface="+mj-lt"/>
              </a:rPr>
              <a:t>membranas</a:t>
            </a:r>
            <a:r>
              <a:rPr lang="en-US" sz="1600" dirty="0">
                <a:latin typeface="+mj-lt"/>
              </a:rPr>
              <a:t> </a:t>
            </a:r>
            <a:r>
              <a:rPr lang="en-US" sz="1600" dirty="0" err="1">
                <a:latin typeface="+mj-lt"/>
              </a:rPr>
              <a:t>mucosas</a:t>
            </a:r>
            <a:r>
              <a:rPr lang="en-US" sz="1600" dirty="0">
                <a:latin typeface="+mj-lt"/>
              </a:rPr>
              <a:t> del rostro y de las </a:t>
            </a:r>
            <a:r>
              <a:rPr lang="en-US" sz="1600" dirty="0" err="1">
                <a:latin typeface="+mj-lt"/>
              </a:rPr>
              <a:t>vías</a:t>
            </a:r>
            <a:r>
              <a:rPr lang="en-US" sz="1600" dirty="0">
                <a:latin typeface="+mj-lt"/>
              </a:rPr>
              <a:t> </a:t>
            </a:r>
            <a:r>
              <a:rPr lang="en-US" sz="1600" dirty="0" err="1">
                <a:latin typeface="+mj-lt"/>
              </a:rPr>
              <a:t>respiratorias</a:t>
            </a:r>
            <a:r>
              <a:rPr lang="en-US" sz="1600" dirty="0">
                <a:latin typeface="+mj-lt"/>
              </a:rPr>
              <a:t> </a:t>
            </a:r>
            <a:r>
              <a:rPr lang="en-US" sz="1600" dirty="0" err="1">
                <a:latin typeface="+mj-lt"/>
              </a:rPr>
              <a:t>superiores</a:t>
            </a:r>
            <a:r>
              <a:rPr lang="en-US" sz="1600" dirty="0">
                <a:latin typeface="+mj-lt"/>
              </a:rPr>
              <a:t> contra </a:t>
            </a:r>
            <a:r>
              <a:rPr lang="en-US" sz="1600" dirty="0" err="1">
                <a:latin typeface="+mj-lt"/>
              </a:rPr>
              <a:t>posibles</a:t>
            </a:r>
            <a:r>
              <a:rPr lang="en-US" sz="1600" dirty="0">
                <a:latin typeface="+mj-lt"/>
              </a:rPr>
              <a:t> </a:t>
            </a:r>
            <a:r>
              <a:rPr lang="en-US" sz="1600" dirty="0" err="1">
                <a:latin typeface="+mj-lt"/>
              </a:rPr>
              <a:t>exposiciones</a:t>
            </a:r>
            <a:r>
              <a:rPr lang="en-US" sz="1600" dirty="0">
                <a:latin typeface="+mj-lt"/>
              </a:rPr>
              <a:t>. </a:t>
            </a:r>
            <a:r>
              <a:rPr lang="en-US" sz="1600" dirty="0" err="1">
                <a:latin typeface="+mj-lt"/>
              </a:rPr>
              <a:t>Esto</a:t>
            </a:r>
            <a:r>
              <a:rPr lang="en-US" sz="1600" dirty="0">
                <a:latin typeface="+mj-lt"/>
              </a:rPr>
              <a:t> se </a:t>
            </a:r>
            <a:r>
              <a:rPr lang="en-US" sz="1600" dirty="0" err="1">
                <a:latin typeface="+mj-lt"/>
              </a:rPr>
              <a:t>logra</a:t>
            </a:r>
            <a:r>
              <a:rPr lang="en-US" sz="1600" dirty="0">
                <a:latin typeface="+mj-lt"/>
              </a:rPr>
              <a:t> a </a:t>
            </a:r>
            <a:r>
              <a:rPr lang="en-US" sz="1600" dirty="0" err="1">
                <a:latin typeface="+mj-lt"/>
              </a:rPr>
              <a:t>través</a:t>
            </a:r>
            <a:r>
              <a:rPr lang="en-US" sz="1600" dirty="0">
                <a:latin typeface="+mj-lt"/>
              </a:rPr>
              <a:t> del </a:t>
            </a:r>
            <a:r>
              <a:rPr lang="en-US" sz="1600" dirty="0" err="1">
                <a:latin typeface="+mj-lt"/>
              </a:rPr>
              <a:t>uso</a:t>
            </a:r>
            <a:r>
              <a:rPr lang="en-US" sz="1600" dirty="0">
                <a:latin typeface="+mj-lt"/>
              </a:rPr>
              <a:t> de </a:t>
            </a:r>
            <a:r>
              <a:rPr lang="en-US" sz="1600" dirty="0" err="1">
                <a:latin typeface="+mj-lt"/>
              </a:rPr>
              <a:t>máscaras</a:t>
            </a:r>
            <a:r>
              <a:rPr lang="en-US" sz="1600" dirty="0">
                <a:latin typeface="+mj-lt"/>
              </a:rPr>
              <a:t>, </a:t>
            </a:r>
            <a:r>
              <a:rPr lang="en-US" sz="1600" dirty="0" err="1">
                <a:latin typeface="+mj-lt"/>
              </a:rPr>
              <a:t>protección</a:t>
            </a:r>
            <a:r>
              <a:rPr lang="en-US" sz="1600" dirty="0">
                <a:latin typeface="+mj-lt"/>
              </a:rPr>
              <a:t> ocular y </a:t>
            </a:r>
            <a:r>
              <a:rPr lang="en-US" sz="1600" dirty="0" err="1">
                <a:latin typeface="+mj-lt"/>
              </a:rPr>
              <a:t>protección</a:t>
            </a:r>
            <a:r>
              <a:rPr lang="en-US" sz="1600" dirty="0">
                <a:latin typeface="+mj-lt"/>
              </a:rPr>
              <a:t> para el rostro </a:t>
            </a:r>
            <a:r>
              <a:rPr lang="en-US" sz="1600" dirty="0" err="1">
                <a:latin typeface="+mj-lt"/>
              </a:rPr>
              <a:t>siempre</a:t>
            </a:r>
            <a:r>
              <a:rPr lang="en-US" sz="1600" dirty="0">
                <a:latin typeface="+mj-lt"/>
              </a:rPr>
              <a:t> que </a:t>
            </a:r>
            <a:r>
              <a:rPr lang="en-US" sz="1600" dirty="0" err="1">
                <a:latin typeface="+mj-lt"/>
              </a:rPr>
              <a:t>puedan</a:t>
            </a:r>
            <a:r>
              <a:rPr lang="en-US" sz="1600" dirty="0">
                <a:latin typeface="+mj-lt"/>
              </a:rPr>
              <a:t> </a:t>
            </a:r>
            <a:r>
              <a:rPr lang="en-US" sz="1600" dirty="0" err="1">
                <a:latin typeface="+mj-lt"/>
              </a:rPr>
              <a:t>ocurrir</a:t>
            </a:r>
            <a:r>
              <a:rPr lang="en-US" sz="1600" dirty="0">
                <a:latin typeface="+mj-lt"/>
              </a:rPr>
              <a:t> </a:t>
            </a:r>
            <a:r>
              <a:rPr lang="en-US" sz="1600" dirty="0" err="1">
                <a:latin typeface="+mj-lt"/>
              </a:rPr>
              <a:t>salpicaduras</a:t>
            </a:r>
            <a:r>
              <a:rPr lang="en-US" sz="1600" dirty="0">
                <a:latin typeface="+mj-lt"/>
              </a:rPr>
              <a:t>, </a:t>
            </a:r>
            <a:r>
              <a:rPr lang="en-US" sz="1600" dirty="0" err="1">
                <a:latin typeface="+mj-lt"/>
              </a:rPr>
              <a:t>pulverizaciones</a:t>
            </a:r>
            <a:r>
              <a:rPr lang="en-US" sz="1600" dirty="0">
                <a:latin typeface="+mj-lt"/>
              </a:rPr>
              <a:t> o </a:t>
            </a:r>
            <a:r>
              <a:rPr lang="en-US" sz="1600" dirty="0" err="1">
                <a:latin typeface="+mj-lt"/>
              </a:rPr>
              <a:t>generación</a:t>
            </a:r>
            <a:r>
              <a:rPr lang="en-US" sz="1600" dirty="0">
                <a:latin typeface="+mj-lt"/>
              </a:rPr>
              <a:t> de </a:t>
            </a:r>
            <a:r>
              <a:rPr lang="en-US" sz="1600" dirty="0" err="1">
                <a:latin typeface="+mj-lt"/>
              </a:rPr>
              <a:t>gotitas</a:t>
            </a:r>
            <a:r>
              <a:rPr lang="en-US" sz="1600" dirty="0">
                <a:latin typeface="+mj-lt"/>
              </a:rPr>
              <a:t> de </a:t>
            </a:r>
            <a:r>
              <a:rPr lang="en-US" sz="1600" dirty="0" err="1">
                <a:latin typeface="+mj-lt"/>
              </a:rPr>
              <a:t>sangre</a:t>
            </a:r>
            <a:r>
              <a:rPr lang="en-US" sz="1600" dirty="0">
                <a:latin typeface="+mj-lt"/>
              </a:rPr>
              <a:t> u OPIM.</a:t>
            </a:r>
          </a:p>
          <a:p>
            <a:pPr lvl="0">
              <a:buSzPts val="1600"/>
            </a:pPr>
            <a:endParaRPr lang="en-US" sz="1600" dirty="0">
              <a:latin typeface="+mj-lt"/>
            </a:endParaRPr>
          </a:p>
          <a:p>
            <a:pPr lvl="0">
              <a:buSzPts val="1600"/>
            </a:pPr>
            <a:r>
              <a:rPr lang="en-US" sz="1600" dirty="0">
                <a:latin typeface="+mj-lt"/>
                <a:hlinkClick r:id="rId3"/>
              </a:rPr>
              <a:t>Los párrafos (d)(3)(xi-xii)</a:t>
            </a:r>
            <a:r>
              <a:rPr lang="en-US" sz="1600" baseline="30000" dirty="0">
                <a:hlinkClick r:id="rId4"/>
              </a:rPr>
              <a:t>(</a:t>
            </a:r>
            <a:r>
              <a:rPr lang="en-US" sz="1600" baseline="30000" dirty="0"/>
              <a:t>8)  </a:t>
            </a:r>
            <a:r>
              <a:rPr lang="en-US" sz="1600" dirty="0" err="1">
                <a:latin typeface="+mj-lt"/>
              </a:rPr>
              <a:t>abordan</a:t>
            </a:r>
            <a:r>
              <a:rPr lang="en-US" sz="1600" dirty="0">
                <a:latin typeface="+mj-lt"/>
              </a:rPr>
              <a:t> la </a:t>
            </a:r>
            <a:r>
              <a:rPr lang="en-US" sz="1600" dirty="0" err="1">
                <a:latin typeface="+mj-lt"/>
              </a:rPr>
              <a:t>vestimenta</a:t>
            </a:r>
            <a:r>
              <a:rPr lang="en-US" sz="1600" dirty="0">
                <a:latin typeface="+mj-lt"/>
              </a:rPr>
              <a:t> de </a:t>
            </a:r>
            <a:r>
              <a:rPr lang="en-US" sz="1600" dirty="0" err="1">
                <a:latin typeface="+mj-lt"/>
              </a:rPr>
              <a:t>protección</a:t>
            </a:r>
            <a:r>
              <a:rPr lang="en-US" sz="1600" dirty="0">
                <a:latin typeface="+mj-lt"/>
              </a:rPr>
              <a:t> corporal, </a:t>
            </a:r>
            <a:r>
              <a:rPr lang="en-US" sz="1600" dirty="0" err="1">
                <a:latin typeface="+mj-lt"/>
              </a:rPr>
              <a:t>como</a:t>
            </a:r>
            <a:r>
              <a:rPr lang="en-US" sz="1600" dirty="0">
                <a:latin typeface="+mj-lt"/>
              </a:rPr>
              <a:t> las </a:t>
            </a:r>
            <a:r>
              <a:rPr lang="en-US" sz="1600" dirty="0" err="1">
                <a:latin typeface="+mj-lt"/>
              </a:rPr>
              <a:t>batas</a:t>
            </a:r>
            <a:r>
              <a:rPr lang="en-US" sz="1600" dirty="0">
                <a:latin typeface="+mj-lt"/>
              </a:rPr>
              <a:t>, los </a:t>
            </a:r>
            <a:r>
              <a:rPr lang="en-US" sz="1600" dirty="0" err="1">
                <a:latin typeface="+mj-lt"/>
              </a:rPr>
              <a:t>delantales</a:t>
            </a:r>
            <a:r>
              <a:rPr lang="en-US" sz="1600" dirty="0">
                <a:latin typeface="+mj-lt"/>
              </a:rPr>
              <a:t> y las </a:t>
            </a:r>
            <a:r>
              <a:rPr lang="en-US" sz="1600" dirty="0" err="1">
                <a:latin typeface="+mj-lt"/>
              </a:rPr>
              <a:t>cubiertas</a:t>
            </a:r>
            <a:r>
              <a:rPr lang="en-US" sz="1600" dirty="0">
                <a:latin typeface="+mj-lt"/>
              </a:rPr>
              <a:t> para </a:t>
            </a:r>
            <a:r>
              <a:rPr lang="en-US" sz="1600" dirty="0" err="1">
                <a:latin typeface="+mj-lt"/>
              </a:rPr>
              <a:t>calzado</a:t>
            </a:r>
            <a:r>
              <a:rPr lang="en-US" sz="1600" dirty="0">
                <a:latin typeface="+mj-lt"/>
              </a:rPr>
              <a:t>. El </a:t>
            </a:r>
            <a:r>
              <a:rPr lang="en-US" sz="1600" dirty="0" err="1">
                <a:latin typeface="+mj-lt"/>
              </a:rPr>
              <a:t>empleador</a:t>
            </a:r>
            <a:r>
              <a:rPr lang="en-US" sz="1600" dirty="0">
                <a:latin typeface="+mj-lt"/>
              </a:rPr>
              <a:t> debe </a:t>
            </a:r>
            <a:r>
              <a:rPr lang="en-US" sz="1600" dirty="0" err="1">
                <a:latin typeface="+mj-lt"/>
              </a:rPr>
              <a:t>evaluar</a:t>
            </a:r>
            <a:r>
              <a:rPr lang="en-US" sz="1600" dirty="0">
                <a:latin typeface="+mj-lt"/>
              </a:rPr>
              <a:t> la </a:t>
            </a:r>
            <a:r>
              <a:rPr lang="en-US" sz="1600" dirty="0" err="1">
                <a:latin typeface="+mj-lt"/>
              </a:rPr>
              <a:t>tarea</a:t>
            </a:r>
            <a:r>
              <a:rPr lang="en-US" sz="1600" dirty="0">
                <a:latin typeface="+mj-lt"/>
              </a:rPr>
              <a:t> y el </a:t>
            </a:r>
            <a:r>
              <a:rPr lang="en-US" sz="1600" dirty="0" err="1">
                <a:latin typeface="+mj-lt"/>
              </a:rPr>
              <a:t>tipo</a:t>
            </a:r>
            <a:r>
              <a:rPr lang="en-US" sz="1600" dirty="0">
                <a:latin typeface="+mj-lt"/>
              </a:rPr>
              <a:t> de </a:t>
            </a:r>
            <a:r>
              <a:rPr lang="en-US" sz="1600" dirty="0" err="1">
                <a:latin typeface="+mj-lt"/>
              </a:rPr>
              <a:t>exposición</a:t>
            </a:r>
            <a:r>
              <a:rPr lang="en-US" sz="1600" dirty="0">
                <a:latin typeface="+mj-lt"/>
              </a:rPr>
              <a:t> que se </a:t>
            </a:r>
            <a:r>
              <a:rPr lang="en-US" sz="1600" dirty="0" err="1">
                <a:latin typeface="+mj-lt"/>
              </a:rPr>
              <a:t>esperan</a:t>
            </a:r>
            <a:r>
              <a:rPr lang="en-US" sz="1600" dirty="0">
                <a:latin typeface="+mj-lt"/>
              </a:rPr>
              <a:t>, para </a:t>
            </a:r>
            <a:r>
              <a:rPr lang="en-US" sz="1600" dirty="0" err="1">
                <a:latin typeface="+mj-lt"/>
              </a:rPr>
              <a:t>luego</a:t>
            </a:r>
            <a:r>
              <a:rPr lang="en-US" sz="1600" dirty="0">
                <a:latin typeface="+mj-lt"/>
              </a:rPr>
              <a:t> </a:t>
            </a:r>
            <a:r>
              <a:rPr lang="en-US" sz="1600" dirty="0" err="1">
                <a:latin typeface="+mj-lt"/>
              </a:rPr>
              <a:t>seleccionar</a:t>
            </a:r>
            <a:r>
              <a:rPr lang="en-US" sz="1600" dirty="0">
                <a:latin typeface="+mj-lt"/>
              </a:rPr>
              <a:t> el PPE </a:t>
            </a:r>
            <a:r>
              <a:rPr lang="en-US" sz="1600" dirty="0" err="1">
                <a:latin typeface="+mj-lt"/>
              </a:rPr>
              <a:t>adecuado</a:t>
            </a:r>
            <a:r>
              <a:rPr lang="en-US" sz="1600" dirty="0">
                <a:latin typeface="+mj-lt"/>
              </a:rPr>
              <a:t> </a:t>
            </a:r>
            <a:r>
              <a:rPr lang="en-US" sz="1600" dirty="0" err="1">
                <a:latin typeface="+mj-lt"/>
              </a:rPr>
              <a:t>según</a:t>
            </a:r>
            <a:r>
              <a:rPr lang="en-US" sz="1600" dirty="0">
                <a:latin typeface="+mj-lt"/>
              </a:rPr>
              <a:t> </a:t>
            </a:r>
            <a:r>
              <a:rPr lang="en-US" sz="1600" dirty="0" err="1">
                <a:latin typeface="+mj-lt"/>
              </a:rPr>
              <a:t>esa</a:t>
            </a:r>
            <a:r>
              <a:rPr lang="en-US" sz="1600" dirty="0">
                <a:latin typeface="+mj-lt"/>
              </a:rPr>
              <a:t> </a:t>
            </a:r>
            <a:r>
              <a:rPr lang="en-US" sz="1600" dirty="0" err="1">
                <a:latin typeface="+mj-lt"/>
              </a:rPr>
              <a:t>determinación</a:t>
            </a:r>
            <a:r>
              <a:rPr lang="en-US" sz="1600" dirty="0">
                <a:latin typeface="+mj-lt"/>
              </a:rPr>
              <a:t>.</a:t>
            </a:r>
            <a:endParaRPr lang="en-US" sz="1600" b="0" i="0" u="none" strike="noStrike" cap="none" dirty="0">
              <a:solidFill>
                <a:srgbClr val="000000"/>
              </a:solidFill>
              <a:latin typeface="+mj-lt"/>
              <a:ea typeface="Arial"/>
              <a:cs typeface="Arial"/>
              <a:sym typeface="Arial"/>
            </a:endParaRPr>
          </a:p>
          <a:p>
            <a:pPr lvl="0">
              <a:buSzPts val="1600"/>
            </a:pP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42C13263-A57D-4E86-A10A-1F1D335A7A5E}"/>
              </a:ext>
            </a:extLst>
          </p:cNvPr>
          <p:cNvPicPr>
            <a:picLocks noChangeAspect="1"/>
          </p:cNvPicPr>
          <p:nvPr/>
        </p:nvPicPr>
        <p:blipFill>
          <a:blip r:embed="rId6"/>
          <a:stretch>
            <a:fillRect/>
          </a:stretch>
        </p:blipFill>
        <p:spPr>
          <a:xfrm>
            <a:off x="0" y="0"/>
            <a:ext cx="5719156" cy="5920651"/>
          </a:xfrm>
          <a:prstGeom prst="rect">
            <a:avLst/>
          </a:prstGeom>
        </p:spPr>
      </p:pic>
    </p:spTree>
    <p:extLst>
      <p:ext uri="{BB962C8B-B14F-4D97-AF65-F5344CB8AC3E}">
        <p14:creationId xmlns:p14="http://schemas.microsoft.com/office/powerpoint/2010/main" val="3318396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_ Mantenimiento y lavandería">
            <a:hlinkClick r:id="" action="ppaction://media"/>
            <a:extLst>
              <a:ext uri="{FF2B5EF4-FFF2-40B4-BE49-F238E27FC236}">
                <a16:creationId xmlns:a16="http://schemas.microsoft.com/office/drawing/2014/main" id="{819DDDDB-BC73-2A49-B118-FC8A1D4D0B22}"/>
              </a:ext>
            </a:extLst>
          </p:cNvPr>
          <p:cNvPicPr>
            <a:picLocks noRot="1" noChangeAspect="1"/>
          </p:cNvPicPr>
          <p:nvPr>
            <a:videoFile r:link="rId1"/>
          </p:nvPr>
        </p:nvPicPr>
        <p:blipFill>
          <a:blip r:embed="rId5"/>
          <a:stretch>
            <a:fillRect/>
          </a:stretch>
        </p:blipFill>
        <p:spPr>
          <a:xfrm>
            <a:off x="859117" y="0"/>
            <a:ext cx="10473765" cy="5891493"/>
          </a:xfrm>
          <a:prstGeom prst="rect">
            <a:avLst/>
          </a:prstGeom>
        </p:spPr>
      </p:pic>
    </p:spTree>
    <p:extLst>
      <p:ext uri="{BB962C8B-B14F-4D97-AF65-F5344CB8AC3E}">
        <p14:creationId xmlns:p14="http://schemas.microsoft.com/office/powerpoint/2010/main" val="34953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676900" y="332509"/>
            <a:ext cx="6299200" cy="3908722"/>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MANTENIMIENTO: QUÉ ES UN “LUGAR DE TRABAJO”</a:t>
            </a:r>
            <a:endParaRPr lang="en-US" sz="2000" dirty="0">
              <a:latin typeface="+mj-lt"/>
            </a:endParaRPr>
          </a:p>
          <a:p>
            <a:pPr lvl="0">
              <a:buSzPts val="1600"/>
            </a:pPr>
            <a:endParaRPr lang="en-US" sz="1600" dirty="0">
              <a:latin typeface="+mj-lt"/>
            </a:endParaRPr>
          </a:p>
          <a:p>
            <a:pPr lvl="0">
              <a:buSzPts val="1600"/>
            </a:pPr>
            <a:r>
              <a:rPr lang="en-US" sz="1600" dirty="0">
                <a:latin typeface="+mj-lt"/>
              </a:rPr>
              <a:t>El </a:t>
            </a:r>
            <a:r>
              <a:rPr lang="en-US" sz="1600" dirty="0" err="1">
                <a:latin typeface="+mj-lt"/>
              </a:rPr>
              <a:t>término</a:t>
            </a:r>
            <a:r>
              <a:rPr lang="en-US" sz="1600" dirty="0">
                <a:latin typeface="+mj-lt"/>
              </a:rPr>
              <a:t>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 se </a:t>
            </a:r>
            <a:r>
              <a:rPr lang="en-US" sz="1600" dirty="0" err="1">
                <a:latin typeface="+mj-lt"/>
              </a:rPr>
              <a:t>menciona</a:t>
            </a:r>
            <a:r>
              <a:rPr lang="en-US" sz="1600" dirty="0">
                <a:latin typeface="+mj-lt"/>
              </a:rPr>
              <a:t> con </a:t>
            </a:r>
            <a:r>
              <a:rPr lang="en-US" sz="1600" dirty="0" err="1">
                <a:latin typeface="+mj-lt"/>
              </a:rPr>
              <a:t>frecuencia</a:t>
            </a:r>
            <a:r>
              <a:rPr lang="en-US" sz="1600" dirty="0">
                <a:latin typeface="+mj-lt"/>
              </a:rPr>
              <a:t> </a:t>
            </a:r>
            <a:r>
              <a:rPr lang="en-US" sz="1600" dirty="0" err="1">
                <a:latin typeface="+mj-lt"/>
              </a:rPr>
              <a:t>en</a:t>
            </a:r>
            <a:r>
              <a:rPr lang="en-US" sz="1600" dirty="0">
                <a:latin typeface="+mj-lt"/>
              </a:rPr>
              <a:t> la </a:t>
            </a:r>
            <a:r>
              <a:rPr lang="en-US" sz="1600" dirty="0" err="1">
                <a:latin typeface="+mj-lt"/>
              </a:rPr>
              <a:t>norma</a:t>
            </a:r>
            <a:r>
              <a:rPr lang="en-US" sz="1600" dirty="0">
                <a:latin typeface="+mj-lt"/>
              </a:rPr>
              <a:t>, y es </a:t>
            </a:r>
            <a:r>
              <a:rPr lang="en-US" sz="1600" dirty="0" err="1">
                <a:latin typeface="+mj-lt"/>
              </a:rPr>
              <a:t>posible</a:t>
            </a:r>
            <a:r>
              <a:rPr lang="en-US" sz="1600" dirty="0">
                <a:latin typeface="+mj-lt"/>
              </a:rPr>
              <a:t> que </a:t>
            </a:r>
            <a:r>
              <a:rPr lang="en-US" sz="1600" dirty="0" err="1">
                <a:latin typeface="+mj-lt"/>
              </a:rPr>
              <a:t>desee</a:t>
            </a:r>
            <a:r>
              <a:rPr lang="en-US" sz="1600" dirty="0">
                <a:latin typeface="+mj-lt"/>
              </a:rPr>
              <a:t> saber </a:t>
            </a:r>
            <a:r>
              <a:rPr lang="en-US" sz="1600" dirty="0" err="1">
                <a:latin typeface="+mj-lt"/>
              </a:rPr>
              <a:t>qué</a:t>
            </a:r>
            <a:r>
              <a:rPr lang="en-US" sz="1600" dirty="0">
                <a:latin typeface="+mj-lt"/>
              </a:rPr>
              <a:t> es lo que </a:t>
            </a:r>
            <a:r>
              <a:rPr lang="en-US" sz="1600" dirty="0" err="1">
                <a:latin typeface="+mj-lt"/>
              </a:rPr>
              <a:t>cumple</a:t>
            </a:r>
            <a:r>
              <a:rPr lang="en-US" sz="1600" dirty="0">
                <a:latin typeface="+mj-lt"/>
              </a:rPr>
              <a:t> con los </a:t>
            </a:r>
            <a:r>
              <a:rPr lang="en-US" sz="1600" dirty="0" err="1">
                <a:latin typeface="+mj-lt"/>
              </a:rPr>
              <a:t>criterios</a:t>
            </a:r>
            <a:r>
              <a:rPr lang="en-US" sz="1600" dirty="0">
                <a:latin typeface="+mj-lt"/>
              </a:rPr>
              <a:t> de un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 </a:t>
            </a:r>
            <a:r>
              <a:rPr lang="en-US" sz="1600" dirty="0" err="1">
                <a:latin typeface="+mj-lt"/>
              </a:rPr>
              <a:t>En</a:t>
            </a:r>
            <a:r>
              <a:rPr lang="en-US" sz="1600" dirty="0">
                <a:latin typeface="+mj-lt"/>
              </a:rPr>
              <a:t> </a:t>
            </a:r>
            <a:r>
              <a:rPr lang="en-US" sz="1600" dirty="0" err="1">
                <a:latin typeface="+mj-lt"/>
              </a:rPr>
              <a:t>esta</a:t>
            </a:r>
            <a:r>
              <a:rPr lang="en-US" sz="1600" dirty="0">
                <a:latin typeface="+mj-lt"/>
              </a:rPr>
              <a:t> </a:t>
            </a:r>
            <a:r>
              <a:rPr lang="en-US" sz="1600" dirty="0" err="1">
                <a:latin typeface="+mj-lt"/>
              </a:rPr>
              <a:t>sección</a:t>
            </a:r>
            <a:r>
              <a:rPr lang="en-US" sz="1600" dirty="0">
                <a:latin typeface="+mj-lt"/>
              </a:rPr>
              <a:t> de la </a:t>
            </a:r>
            <a:r>
              <a:rPr lang="en-US" sz="1600" dirty="0" err="1">
                <a:latin typeface="+mj-lt"/>
              </a:rPr>
              <a:t>norma</a:t>
            </a:r>
            <a:r>
              <a:rPr lang="en-US" sz="1600" dirty="0">
                <a:latin typeface="+mj-lt"/>
              </a:rPr>
              <a:t> </a:t>
            </a:r>
            <a:r>
              <a:rPr lang="en-US" sz="1600" dirty="0" err="1">
                <a:latin typeface="+mj-lt"/>
              </a:rPr>
              <a:t>abarca</a:t>
            </a:r>
            <a:r>
              <a:rPr lang="en-US" sz="1600" dirty="0">
                <a:latin typeface="+mj-lt"/>
              </a:rPr>
              <a:t> las </a:t>
            </a:r>
            <a:r>
              <a:rPr lang="en-US" sz="1600" dirty="0" err="1">
                <a:latin typeface="+mj-lt"/>
              </a:rPr>
              <a:t>instalaciones</a:t>
            </a:r>
            <a:r>
              <a:rPr lang="en-US" sz="1600" dirty="0">
                <a:latin typeface="+mj-lt"/>
              </a:rPr>
              <a:t> </a:t>
            </a:r>
            <a:r>
              <a:rPr lang="en-US" sz="1600" dirty="0" err="1">
                <a:latin typeface="+mj-lt"/>
              </a:rPr>
              <a:t>fijas</a:t>
            </a:r>
            <a:r>
              <a:rPr lang="en-US" sz="1600" dirty="0">
                <a:latin typeface="+mj-lt"/>
              </a:rPr>
              <a:t> </a:t>
            </a:r>
            <a:r>
              <a:rPr lang="en-US" sz="1600" dirty="0" err="1">
                <a:latin typeface="+mj-lt"/>
              </a:rPr>
              <a:t>permanentes</a:t>
            </a:r>
            <a:r>
              <a:rPr lang="en-US" sz="1600" dirty="0">
                <a:latin typeface="+mj-lt"/>
              </a:rPr>
              <a:t> </a:t>
            </a:r>
            <a:r>
              <a:rPr lang="en-US" sz="1600" dirty="0" err="1">
                <a:latin typeface="+mj-lt"/>
              </a:rPr>
              <a:t>como</a:t>
            </a:r>
            <a:r>
              <a:rPr lang="en-US" sz="1600" dirty="0">
                <a:latin typeface="+mj-lt"/>
              </a:rPr>
              <a:t> </a:t>
            </a:r>
            <a:r>
              <a:rPr lang="en-US" sz="1600" dirty="0" err="1">
                <a:latin typeface="+mj-lt"/>
              </a:rPr>
              <a:t>hospitales</a:t>
            </a:r>
            <a:r>
              <a:rPr lang="en-US" sz="1600" dirty="0">
                <a:latin typeface="+mj-lt"/>
              </a:rPr>
              <a:t>, </a:t>
            </a:r>
            <a:r>
              <a:rPr lang="en-US" sz="1600" dirty="0" err="1">
                <a:latin typeface="+mj-lt"/>
              </a:rPr>
              <a:t>consultorios</a:t>
            </a:r>
            <a:r>
              <a:rPr lang="en-US" sz="1600" dirty="0">
                <a:latin typeface="+mj-lt"/>
              </a:rPr>
              <a:t> </a:t>
            </a:r>
            <a:r>
              <a:rPr lang="en-US" sz="1600" dirty="0" err="1">
                <a:latin typeface="+mj-lt"/>
              </a:rPr>
              <a:t>odontológicos</a:t>
            </a:r>
            <a:r>
              <a:rPr lang="en-US" sz="1600" dirty="0">
                <a:latin typeface="+mj-lt"/>
              </a:rPr>
              <a:t>/</a:t>
            </a:r>
            <a:r>
              <a:rPr lang="en-US" sz="1600" dirty="0" err="1">
                <a:latin typeface="+mj-lt"/>
              </a:rPr>
              <a:t>médicos</a:t>
            </a:r>
            <a:r>
              <a:rPr lang="en-US" sz="1600" dirty="0">
                <a:latin typeface="+mj-lt"/>
              </a:rPr>
              <a:t> y </a:t>
            </a:r>
            <a:r>
              <a:rPr lang="en-US" sz="1600" dirty="0" err="1">
                <a:latin typeface="+mj-lt"/>
              </a:rPr>
              <a:t>clínicas</a:t>
            </a:r>
            <a:r>
              <a:rPr lang="en-US" sz="1600" dirty="0">
                <a:latin typeface="+mj-lt"/>
              </a:rPr>
              <a:t>. </a:t>
            </a:r>
            <a:r>
              <a:rPr lang="en-US" sz="1600" dirty="0" err="1">
                <a:latin typeface="+mj-lt"/>
              </a:rPr>
              <a:t>También</a:t>
            </a:r>
            <a:r>
              <a:rPr lang="en-US" sz="1600" dirty="0">
                <a:latin typeface="+mj-lt"/>
              </a:rPr>
              <a:t> se </a:t>
            </a:r>
            <a:r>
              <a:rPr lang="en-US" sz="1600" dirty="0" err="1">
                <a:latin typeface="+mj-lt"/>
              </a:rPr>
              <a:t>incluyen</a:t>
            </a:r>
            <a:r>
              <a:rPr lang="en-US" sz="1600" dirty="0">
                <a:latin typeface="+mj-lt"/>
              </a:rPr>
              <a:t> los </a:t>
            </a:r>
            <a:r>
              <a:rPr lang="en-US" sz="1600" dirty="0" err="1">
                <a:latin typeface="+mj-lt"/>
              </a:rPr>
              <a:t>lugares</a:t>
            </a:r>
            <a:r>
              <a:rPr lang="en-US" sz="1600" dirty="0">
                <a:latin typeface="+mj-lt"/>
              </a:rPr>
              <a:t> de </a:t>
            </a:r>
            <a:r>
              <a:rPr lang="en-US" sz="1600" dirty="0" err="1">
                <a:latin typeface="+mj-lt"/>
              </a:rPr>
              <a:t>trabajo</a:t>
            </a:r>
            <a:r>
              <a:rPr lang="en-US" sz="1600" dirty="0">
                <a:latin typeface="+mj-lt"/>
              </a:rPr>
              <a:t> </a:t>
            </a:r>
            <a:r>
              <a:rPr lang="en-US" sz="1600" dirty="0" err="1">
                <a:latin typeface="+mj-lt"/>
              </a:rPr>
              <a:t>transitorios</a:t>
            </a:r>
            <a:r>
              <a:rPr lang="en-US" sz="1600" dirty="0">
                <a:latin typeface="+mj-lt"/>
              </a:rPr>
              <a:t> no </a:t>
            </a:r>
            <a:r>
              <a:rPr lang="en-US" sz="1600" dirty="0" err="1">
                <a:latin typeface="+mj-lt"/>
              </a:rPr>
              <a:t>fijos</a:t>
            </a:r>
            <a:r>
              <a:rPr lang="en-US" sz="1600" dirty="0">
                <a:latin typeface="+mj-lt"/>
              </a:rPr>
              <a:t> </a:t>
            </a:r>
            <a:r>
              <a:rPr lang="en-US" sz="1600" dirty="0" err="1">
                <a:latin typeface="+mj-lt"/>
              </a:rPr>
              <a:t>como</a:t>
            </a:r>
            <a:r>
              <a:rPr lang="en-US" sz="1600" dirty="0">
                <a:latin typeface="+mj-lt"/>
              </a:rPr>
              <a:t> </a:t>
            </a:r>
            <a:r>
              <a:rPr lang="en-US" sz="1600" dirty="0" err="1">
                <a:latin typeface="+mj-lt"/>
              </a:rPr>
              <a:t>ambulancias</a:t>
            </a:r>
            <a:r>
              <a:rPr lang="en-US" sz="1600" dirty="0">
                <a:latin typeface="+mj-lt"/>
              </a:rPr>
              <a:t>, </a:t>
            </a:r>
            <a:r>
              <a:rPr lang="en-US" sz="1600" dirty="0" err="1">
                <a:latin typeface="+mj-lt"/>
              </a:rPr>
              <a:t>móviles</a:t>
            </a:r>
            <a:r>
              <a:rPr lang="en-US" sz="1600" dirty="0">
                <a:latin typeface="+mj-lt"/>
              </a:rPr>
              <a:t> de </a:t>
            </a:r>
            <a:r>
              <a:rPr lang="en-US" sz="1600" dirty="0" err="1">
                <a:latin typeface="+mj-lt"/>
              </a:rPr>
              <a:t>sangre</a:t>
            </a:r>
            <a:r>
              <a:rPr lang="en-US" sz="1600" dirty="0">
                <a:latin typeface="+mj-lt"/>
              </a:rPr>
              <a:t>, </a:t>
            </a:r>
            <a:r>
              <a:rPr lang="en-US" sz="1600" dirty="0" err="1">
                <a:latin typeface="+mj-lt"/>
              </a:rPr>
              <a:t>centros</a:t>
            </a:r>
            <a:r>
              <a:rPr lang="en-US" sz="1600" dirty="0">
                <a:latin typeface="+mj-lt"/>
              </a:rPr>
              <a:t> de </a:t>
            </a:r>
            <a:r>
              <a:rPr lang="en-US" sz="1600" dirty="0" err="1">
                <a:latin typeface="+mj-lt"/>
              </a:rPr>
              <a:t>recolección</a:t>
            </a:r>
            <a:r>
              <a:rPr lang="en-US" sz="1600" dirty="0">
                <a:latin typeface="+mj-lt"/>
              </a:rPr>
              <a:t> de </a:t>
            </a:r>
            <a:r>
              <a:rPr lang="en-US" sz="1600" dirty="0" err="1">
                <a:latin typeface="+mj-lt"/>
              </a:rPr>
              <a:t>sangre</a:t>
            </a:r>
            <a:r>
              <a:rPr lang="en-US" sz="1600" dirty="0">
                <a:latin typeface="+mj-lt"/>
              </a:rPr>
              <a:t> </a:t>
            </a:r>
            <a:r>
              <a:rPr lang="en-US" sz="1600" dirty="0" err="1">
                <a:latin typeface="+mj-lt"/>
              </a:rPr>
              <a:t>transitorios</a:t>
            </a:r>
            <a:r>
              <a:rPr lang="en-US" sz="1600" dirty="0">
                <a:latin typeface="+mj-lt"/>
              </a:rPr>
              <a:t> y </a:t>
            </a:r>
            <a:r>
              <a:rPr lang="en-US" sz="1600" dirty="0" err="1">
                <a:latin typeface="+mj-lt"/>
              </a:rPr>
              <a:t>cualquier</a:t>
            </a:r>
            <a:r>
              <a:rPr lang="en-US" sz="1600" dirty="0">
                <a:latin typeface="+mj-lt"/>
              </a:rPr>
              <a:t> </a:t>
            </a:r>
            <a:r>
              <a:rPr lang="en-US" sz="1600" dirty="0" err="1">
                <a:latin typeface="+mj-lt"/>
              </a:rPr>
              <a:t>otro</a:t>
            </a:r>
            <a:r>
              <a:rPr lang="en-US" sz="1600" dirty="0">
                <a:latin typeface="+mj-lt"/>
              </a:rPr>
              <a:t> </a:t>
            </a:r>
            <a:r>
              <a:rPr lang="en-US" sz="1600" dirty="0" err="1">
                <a:latin typeface="+mj-lt"/>
              </a:rPr>
              <a:t>lugar</a:t>
            </a:r>
            <a:r>
              <a:rPr lang="en-US" sz="1600" dirty="0">
                <a:latin typeface="+mj-lt"/>
              </a:rPr>
              <a:t> de </a:t>
            </a:r>
            <a:r>
              <a:rPr lang="en-US" sz="1600" dirty="0" err="1">
                <a:latin typeface="+mj-lt"/>
              </a:rPr>
              <a:t>trabajo</a:t>
            </a:r>
            <a:r>
              <a:rPr lang="en-US" sz="1600" dirty="0">
                <a:latin typeface="+mj-lt"/>
              </a:rPr>
              <a:t> no </a:t>
            </a:r>
            <a:r>
              <a:rPr lang="en-US" sz="1600" dirty="0" err="1">
                <a:latin typeface="+mj-lt"/>
              </a:rPr>
              <a:t>fijo</a:t>
            </a:r>
            <a:r>
              <a:rPr lang="en-US" sz="1600" dirty="0">
                <a:latin typeface="+mj-lt"/>
              </a:rPr>
              <a:t> que </a:t>
            </a:r>
            <a:r>
              <a:rPr lang="en-US" sz="1600" dirty="0" err="1">
                <a:latin typeface="+mj-lt"/>
              </a:rPr>
              <a:t>tenga</a:t>
            </a:r>
            <a:r>
              <a:rPr lang="en-US" sz="1600" dirty="0">
                <a:latin typeface="+mj-lt"/>
              </a:rPr>
              <a:t> una </a:t>
            </a:r>
            <a:r>
              <a:rPr lang="en-US" sz="1600" dirty="0" err="1">
                <a:latin typeface="+mj-lt"/>
              </a:rPr>
              <a:t>posibilidad</a:t>
            </a:r>
            <a:r>
              <a:rPr lang="en-US" sz="1600" dirty="0">
                <a:latin typeface="+mj-lt"/>
              </a:rPr>
              <a:t> </a:t>
            </a:r>
            <a:r>
              <a:rPr lang="en-US" sz="1600" dirty="0" err="1">
                <a:latin typeface="+mj-lt"/>
              </a:rPr>
              <a:t>razonable</a:t>
            </a:r>
            <a:r>
              <a:rPr lang="en-US" sz="1600" dirty="0">
                <a:latin typeface="+mj-lt"/>
              </a:rPr>
              <a:t> de </a:t>
            </a:r>
            <a:r>
              <a:rPr lang="en-US" sz="1600" dirty="0" err="1">
                <a:latin typeface="+mj-lt"/>
              </a:rPr>
              <a:t>contaminarse</a:t>
            </a:r>
            <a:r>
              <a:rPr lang="en-US" sz="1600" dirty="0">
                <a:latin typeface="+mj-lt"/>
              </a:rPr>
              <a:t> con </a:t>
            </a:r>
            <a:r>
              <a:rPr lang="en-US" sz="1600" dirty="0" err="1">
                <a:latin typeface="+mj-lt"/>
              </a:rPr>
              <a:t>sangre</a:t>
            </a:r>
            <a:r>
              <a:rPr lang="en-US" sz="1600" dirty="0">
                <a:latin typeface="+mj-lt"/>
              </a:rPr>
              <a:t> u OPIM.</a:t>
            </a:r>
          </a:p>
          <a:p>
            <a:pPr lvl="0">
              <a:buSzPts val="1600"/>
            </a:pPr>
            <a:endParaRPr lang="en-US" sz="1600" dirty="0">
              <a:latin typeface="+mj-lt"/>
            </a:endParaRPr>
          </a:p>
          <a:p>
            <a:pPr lvl="0">
              <a:buSzPts val="1600"/>
            </a:pPr>
            <a:r>
              <a:rPr lang="en-US" sz="1600" dirty="0">
                <a:latin typeface="+mj-lt"/>
              </a:rPr>
              <a:t>A </a:t>
            </a:r>
            <a:r>
              <a:rPr lang="en-US" sz="1600" dirty="0" err="1">
                <a:latin typeface="+mj-lt"/>
              </a:rPr>
              <a:t>continuación</a:t>
            </a:r>
            <a:r>
              <a:rPr lang="en-US" sz="1600" dirty="0">
                <a:latin typeface="+mj-lt"/>
              </a:rPr>
              <a:t>, </a:t>
            </a:r>
            <a:r>
              <a:rPr lang="en-US" sz="1600" dirty="0" err="1">
                <a:latin typeface="+mj-lt"/>
              </a:rPr>
              <a:t>resumiremos</a:t>
            </a:r>
            <a:r>
              <a:rPr lang="en-US" sz="1600" dirty="0">
                <a:latin typeface="+mj-lt"/>
              </a:rPr>
              <a:t> los </a:t>
            </a:r>
            <a:r>
              <a:rPr lang="en-US" sz="1600" dirty="0" err="1">
                <a:latin typeface="+mj-lt"/>
              </a:rPr>
              <a:t>procedimientos</a:t>
            </a:r>
            <a:r>
              <a:rPr lang="en-US" sz="1600" dirty="0">
                <a:latin typeface="+mj-lt"/>
              </a:rPr>
              <a:t> de </a:t>
            </a:r>
            <a:r>
              <a:rPr lang="en-US" sz="1600" dirty="0" err="1">
                <a:latin typeface="+mj-lt"/>
              </a:rPr>
              <a:t>limpieza</a:t>
            </a:r>
            <a:r>
              <a:rPr lang="en-US" sz="1600" dirty="0">
                <a:latin typeface="+mj-lt"/>
              </a:rPr>
              <a:t> y </a:t>
            </a:r>
            <a:r>
              <a:rPr lang="en-US" sz="1600" dirty="0" err="1">
                <a:latin typeface="+mj-lt"/>
              </a:rPr>
              <a:t>descontaminación</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67139675-843A-4414-B4A2-C8445C64FF9F}"/>
              </a:ext>
            </a:extLst>
          </p:cNvPr>
          <p:cNvPicPr>
            <a:picLocks noChangeAspect="1"/>
          </p:cNvPicPr>
          <p:nvPr/>
        </p:nvPicPr>
        <p:blipFill>
          <a:blip r:embed="rId4"/>
          <a:stretch>
            <a:fillRect/>
          </a:stretch>
        </p:blipFill>
        <p:spPr>
          <a:xfrm>
            <a:off x="0" y="0"/>
            <a:ext cx="5545173" cy="5956490"/>
          </a:xfrm>
          <a:prstGeom prst="rect">
            <a:avLst/>
          </a:prstGeom>
        </p:spPr>
      </p:pic>
    </p:spTree>
    <p:extLst>
      <p:ext uri="{BB962C8B-B14F-4D97-AF65-F5344CB8AC3E}">
        <p14:creationId xmlns:p14="http://schemas.microsoft.com/office/powerpoint/2010/main" val="16035262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713808" y="332509"/>
            <a:ext cx="6276192" cy="5324494"/>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LIMPIEZA Y DESCONTAMINACIÓN</a:t>
            </a:r>
            <a:endParaRPr lang="en-US" sz="2000" dirty="0">
              <a:latin typeface="+mj-lt"/>
            </a:endParaRPr>
          </a:p>
          <a:p>
            <a:pPr lvl="0">
              <a:buSzPts val="1600"/>
            </a:pPr>
            <a:endParaRPr lang="en-US" sz="1600" dirty="0">
              <a:latin typeface="+mj-lt"/>
              <a:hlinkClick r:id="rId3"/>
            </a:endParaRPr>
          </a:p>
          <a:p>
            <a:pPr lvl="0">
              <a:buSzPts val="1600"/>
            </a:pPr>
            <a:endParaRPr lang="en-US" sz="1600" dirty="0">
              <a:latin typeface="+mj-lt"/>
              <a:hlinkClick r:id="rId3"/>
            </a:endParaRPr>
          </a:p>
          <a:p>
            <a:pPr>
              <a:buSzPts val="1600"/>
            </a:pPr>
            <a:r>
              <a:rPr lang="en-US" sz="1600" dirty="0">
                <a:latin typeface="+mj-lt"/>
                <a:hlinkClick r:id="rId4"/>
              </a:rPr>
              <a:t>El párrafo (d)(4)(ii)</a:t>
            </a:r>
            <a:r>
              <a:rPr lang="en-US" sz="1600" baseline="30000" dirty="0">
                <a:hlinkClick r:id="rId4"/>
              </a:rPr>
              <a:t>(</a:t>
            </a:r>
            <a:r>
              <a:rPr lang="en-US" sz="1600" baseline="30000" dirty="0"/>
              <a:t>9) </a:t>
            </a:r>
            <a:r>
              <a:rPr lang="en-US" sz="1600" dirty="0">
                <a:latin typeface="+mj-lt"/>
              </a:rPr>
              <a:t>describe los </a:t>
            </a:r>
            <a:r>
              <a:rPr lang="en-US" sz="1600" dirty="0" err="1">
                <a:latin typeface="+mj-lt"/>
              </a:rPr>
              <a:t>requisitos</a:t>
            </a:r>
            <a:r>
              <a:rPr lang="en-US" sz="1600" dirty="0">
                <a:latin typeface="+mj-lt"/>
              </a:rPr>
              <a:t> </a:t>
            </a:r>
            <a:r>
              <a:rPr lang="en-US" sz="1600" dirty="0" err="1">
                <a:latin typeface="+mj-lt"/>
              </a:rPr>
              <a:t>mínimos</a:t>
            </a:r>
            <a:r>
              <a:rPr lang="en-US" sz="1600" dirty="0">
                <a:latin typeface="+mj-lt"/>
              </a:rPr>
              <a:t> para la </a:t>
            </a:r>
            <a:r>
              <a:rPr lang="en-US" sz="1600" dirty="0" err="1">
                <a:latin typeface="+mj-lt"/>
              </a:rPr>
              <a:t>limpieza</a:t>
            </a:r>
            <a:r>
              <a:rPr lang="en-US" sz="1600" dirty="0">
                <a:latin typeface="+mj-lt"/>
              </a:rPr>
              <a:t> y la </a:t>
            </a:r>
            <a:r>
              <a:rPr lang="en-US" sz="1600" dirty="0" err="1">
                <a:latin typeface="+mj-lt"/>
              </a:rPr>
              <a:t>descontaminación</a:t>
            </a:r>
            <a:r>
              <a:rPr lang="en-US" sz="1600" dirty="0">
                <a:latin typeface="+mj-lt"/>
              </a:rPr>
              <a:t> de los </a:t>
            </a:r>
            <a:r>
              <a:rPr lang="en-US" sz="1600" dirty="0" err="1">
                <a:latin typeface="+mj-lt"/>
              </a:rPr>
              <a:t>equipos</a:t>
            </a:r>
            <a:r>
              <a:rPr lang="en-US" sz="1600" dirty="0">
                <a:latin typeface="+mj-lt"/>
              </a:rPr>
              <a:t> y las superficies </a:t>
            </a:r>
            <a:r>
              <a:rPr lang="en-US" sz="1600" dirty="0" err="1">
                <a:latin typeface="+mj-lt"/>
              </a:rPr>
              <a:t>ambientales</a:t>
            </a:r>
            <a:r>
              <a:rPr lang="en-US" sz="1600" dirty="0">
                <a:latin typeface="+mj-lt"/>
              </a:rPr>
              <a:t> y de </a:t>
            </a:r>
            <a:r>
              <a:rPr lang="en-US" sz="1600" dirty="0" err="1">
                <a:latin typeface="+mj-lt"/>
              </a:rPr>
              <a:t>trabajo</a:t>
            </a:r>
            <a:r>
              <a:rPr lang="en-US" sz="1600" dirty="0">
                <a:latin typeface="+mj-lt"/>
              </a:rPr>
              <a:t> que </a:t>
            </a:r>
            <a:r>
              <a:rPr lang="en-US" sz="1600" dirty="0" err="1">
                <a:latin typeface="+mj-lt"/>
              </a:rPr>
              <a:t>entren</a:t>
            </a:r>
            <a:r>
              <a:rPr lang="en-US" sz="1600" dirty="0">
                <a:latin typeface="+mj-lt"/>
              </a:rPr>
              <a:t> </a:t>
            </a:r>
            <a:r>
              <a:rPr lang="en-US" sz="1600" dirty="0" err="1">
                <a:latin typeface="+mj-lt"/>
              </a:rPr>
              <a:t>en</a:t>
            </a:r>
            <a:r>
              <a:rPr lang="en-US" sz="1600" dirty="0">
                <a:latin typeface="+mj-lt"/>
              </a:rPr>
              <a:t> </a:t>
            </a:r>
            <a:r>
              <a:rPr lang="en-US" sz="1600" dirty="0" err="1">
                <a:latin typeface="+mj-lt"/>
              </a:rPr>
              <a:t>contacto</a:t>
            </a:r>
            <a:r>
              <a:rPr lang="en-US" sz="1600" dirty="0">
                <a:latin typeface="+mj-lt"/>
              </a:rPr>
              <a:t> con </a:t>
            </a:r>
            <a:r>
              <a:rPr lang="en-US" sz="1600" dirty="0" err="1">
                <a:latin typeface="+mj-lt"/>
              </a:rPr>
              <a:t>sangre</a:t>
            </a:r>
            <a:r>
              <a:rPr lang="en-US" sz="1600" dirty="0">
                <a:latin typeface="+mj-lt"/>
              </a:rPr>
              <a:t> u OPIM:</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Se debe usar un </a:t>
            </a:r>
            <a:r>
              <a:rPr lang="en-US" sz="1600" dirty="0" err="1">
                <a:latin typeface="+mj-lt"/>
              </a:rPr>
              <a:t>desinfectante</a:t>
            </a:r>
            <a:r>
              <a:rPr lang="en-US" sz="1600" dirty="0">
                <a:latin typeface="+mj-lt"/>
              </a:rPr>
              <a:t> </a:t>
            </a:r>
            <a:r>
              <a:rPr lang="en-US" sz="1600" dirty="0" err="1">
                <a:latin typeface="+mj-lt"/>
              </a:rPr>
              <a:t>adecuado</a:t>
            </a:r>
            <a:r>
              <a:rPr lang="en-US" sz="1600" dirty="0">
                <a:latin typeface="+mj-lt"/>
              </a:rPr>
              <a:t>,</a:t>
            </a:r>
          </a:p>
          <a:p>
            <a:pPr marL="285750" lvl="0" indent="-285750">
              <a:buSzPts val="1600"/>
              <a:buFont typeface="Arial" panose="020B0604020202020204" pitchFamily="34" charset="0"/>
              <a:buChar char="•"/>
            </a:pPr>
            <a:r>
              <a:rPr lang="en-US" sz="1600" dirty="0">
                <a:latin typeface="+mj-lt"/>
              </a:rPr>
              <a:t>Se </a:t>
            </a:r>
            <a:r>
              <a:rPr lang="en-US" sz="1600" dirty="0" err="1">
                <a:latin typeface="+mj-lt"/>
              </a:rPr>
              <a:t>deben</a:t>
            </a:r>
            <a:r>
              <a:rPr lang="en-US" sz="1600" dirty="0">
                <a:latin typeface="+mj-lt"/>
              </a:rPr>
              <a:t> </a:t>
            </a:r>
            <a:r>
              <a:rPr lang="en-US" sz="1600" dirty="0" err="1">
                <a:latin typeface="+mj-lt"/>
              </a:rPr>
              <a:t>retirar</a:t>
            </a:r>
            <a:r>
              <a:rPr lang="en-US" sz="1600" dirty="0">
                <a:latin typeface="+mj-lt"/>
              </a:rPr>
              <a:t> las </a:t>
            </a:r>
            <a:r>
              <a:rPr lang="en-US" sz="1600" dirty="0" err="1">
                <a:latin typeface="+mj-lt"/>
              </a:rPr>
              <a:t>cubiertas</a:t>
            </a:r>
            <a:r>
              <a:rPr lang="en-US" sz="1600" dirty="0">
                <a:latin typeface="+mj-lt"/>
              </a:rPr>
              <a:t> de </a:t>
            </a:r>
            <a:r>
              <a:rPr lang="en-US" sz="1600" dirty="0" err="1">
                <a:latin typeface="+mj-lt"/>
              </a:rPr>
              <a:t>protección</a:t>
            </a:r>
            <a:r>
              <a:rPr lang="en-US" sz="1600" dirty="0">
                <a:latin typeface="+mj-lt"/>
              </a:rPr>
              <a:t> </a:t>
            </a:r>
            <a:r>
              <a:rPr lang="en-US" sz="1600" dirty="0" err="1">
                <a:latin typeface="+mj-lt"/>
              </a:rPr>
              <a:t>cuando</a:t>
            </a:r>
            <a:r>
              <a:rPr lang="en-US" sz="1600" dirty="0">
                <a:latin typeface="+mj-lt"/>
              </a:rPr>
              <a:t> </a:t>
            </a:r>
            <a:r>
              <a:rPr lang="en-US" sz="1600" dirty="0" err="1">
                <a:latin typeface="+mj-lt"/>
              </a:rPr>
              <a:t>estén</a:t>
            </a:r>
            <a:r>
              <a:rPr lang="en-US" sz="1600" dirty="0">
                <a:latin typeface="+mj-lt"/>
              </a:rPr>
              <a:t> </a:t>
            </a:r>
            <a:r>
              <a:rPr lang="en-US" sz="1600" dirty="0" err="1">
                <a:latin typeface="+mj-lt"/>
              </a:rPr>
              <a:t>contaminadas</a:t>
            </a:r>
            <a:r>
              <a:rPr lang="en-US" sz="1600" dirty="0">
                <a:latin typeface="+mj-lt"/>
              </a:rPr>
              <a:t> o al final de un </a:t>
            </a:r>
            <a:r>
              <a:rPr lang="en-US" sz="1600" dirty="0" err="1">
                <a:latin typeface="+mj-lt"/>
              </a:rPr>
              <a:t>turno</a:t>
            </a:r>
            <a:r>
              <a:rPr lang="en-US" sz="1600" dirty="0">
                <a:latin typeface="+mj-lt"/>
              </a:rPr>
              <a:t> de </a:t>
            </a:r>
            <a:r>
              <a:rPr lang="en-US" sz="1600" dirty="0" err="1">
                <a:latin typeface="+mj-lt"/>
              </a:rPr>
              <a:t>trabajo</a:t>
            </a:r>
            <a:r>
              <a:rPr lang="en-US" sz="1600" dirty="0">
                <a:latin typeface="+mj-lt"/>
              </a:rPr>
              <a:t>,</a:t>
            </a:r>
          </a:p>
          <a:p>
            <a:pPr marL="285750" lvl="0" indent="-285750">
              <a:buSzPts val="1600"/>
              <a:buFont typeface="Arial" panose="020B0604020202020204" pitchFamily="34" charset="0"/>
              <a:buChar char="•"/>
            </a:pPr>
            <a:r>
              <a:rPr lang="en-US" sz="1600" dirty="0">
                <a:latin typeface="+mj-lt"/>
              </a:rPr>
              <a:t>Los </a:t>
            </a:r>
            <a:r>
              <a:rPr lang="en-US" sz="1600" dirty="0" err="1">
                <a:latin typeface="+mj-lt"/>
              </a:rPr>
              <a:t>receptáculos</a:t>
            </a:r>
            <a:r>
              <a:rPr lang="en-US" sz="1600" dirty="0">
                <a:latin typeface="+mj-lt"/>
              </a:rPr>
              <a:t> </a:t>
            </a:r>
            <a:r>
              <a:rPr lang="en-US" sz="1600" dirty="0" err="1">
                <a:latin typeface="+mj-lt"/>
              </a:rPr>
              <a:t>reutilizables</a:t>
            </a:r>
            <a:r>
              <a:rPr lang="en-US" sz="1600" dirty="0">
                <a:latin typeface="+mj-lt"/>
              </a:rPr>
              <a:t> </a:t>
            </a:r>
            <a:r>
              <a:rPr lang="en-US" sz="1600" dirty="0" err="1">
                <a:latin typeface="+mj-lt"/>
              </a:rPr>
              <a:t>deben</a:t>
            </a:r>
            <a:r>
              <a:rPr lang="en-US" sz="1600" dirty="0">
                <a:latin typeface="+mj-lt"/>
              </a:rPr>
              <a:t> </a:t>
            </a:r>
            <a:r>
              <a:rPr lang="en-US" sz="1600" dirty="0" err="1">
                <a:latin typeface="+mj-lt"/>
              </a:rPr>
              <a:t>inspeccionarse</a:t>
            </a:r>
            <a:r>
              <a:rPr lang="en-US" sz="1600" dirty="0">
                <a:latin typeface="+mj-lt"/>
              </a:rPr>
              <a:t>, </a:t>
            </a:r>
            <a:r>
              <a:rPr lang="en-US" sz="1600" dirty="0" err="1">
                <a:latin typeface="+mj-lt"/>
              </a:rPr>
              <a:t>limpiarse</a:t>
            </a:r>
            <a:r>
              <a:rPr lang="en-US" sz="1600" dirty="0">
                <a:latin typeface="+mj-lt"/>
              </a:rPr>
              <a:t> y </a:t>
            </a:r>
            <a:r>
              <a:rPr lang="en-US" sz="1600" dirty="0" err="1">
                <a:latin typeface="+mj-lt"/>
              </a:rPr>
              <a:t>descontaminarse</a:t>
            </a:r>
            <a:r>
              <a:rPr lang="en-US" sz="1600" dirty="0">
                <a:latin typeface="+mj-lt"/>
              </a:rPr>
              <a:t> de </a:t>
            </a:r>
            <a:r>
              <a:rPr lang="en-US" sz="1600" dirty="0" err="1">
                <a:latin typeface="+mj-lt"/>
              </a:rPr>
              <a:t>manera</a:t>
            </a:r>
            <a:r>
              <a:rPr lang="en-US" sz="1600" dirty="0">
                <a:latin typeface="+mj-lt"/>
              </a:rPr>
              <a:t> </a:t>
            </a:r>
            <a:r>
              <a:rPr lang="en-US" sz="1600" dirty="0" err="1">
                <a:latin typeface="+mj-lt"/>
              </a:rPr>
              <a:t>periódica</a:t>
            </a:r>
            <a:r>
              <a:rPr lang="en-US" sz="1600" dirty="0">
                <a:latin typeface="+mj-lt"/>
              </a:rPr>
              <a:t>,</a:t>
            </a:r>
          </a:p>
          <a:p>
            <a:pPr marL="285750" lvl="0" indent="-285750">
              <a:buSzPts val="1600"/>
              <a:buFont typeface="Arial" panose="020B0604020202020204" pitchFamily="34" charset="0"/>
              <a:buChar char="•"/>
            </a:pPr>
            <a:r>
              <a:rPr lang="en-US" sz="1600" dirty="0">
                <a:latin typeface="+mj-lt"/>
              </a:rPr>
              <a:t>Los </a:t>
            </a:r>
            <a:r>
              <a:rPr lang="en-US" sz="1600" dirty="0" err="1">
                <a:latin typeface="+mj-lt"/>
              </a:rPr>
              <a:t>vidrios</a:t>
            </a:r>
            <a:r>
              <a:rPr lang="en-US" sz="1600" dirty="0">
                <a:latin typeface="+mj-lt"/>
              </a:rPr>
              <a:t> rotos no </a:t>
            </a:r>
            <a:r>
              <a:rPr lang="en-US" sz="1600" dirty="0" err="1">
                <a:latin typeface="+mj-lt"/>
              </a:rPr>
              <a:t>deben</a:t>
            </a:r>
            <a:r>
              <a:rPr lang="en-US" sz="1600" dirty="0">
                <a:latin typeface="+mj-lt"/>
              </a:rPr>
              <a:t> </a:t>
            </a:r>
            <a:r>
              <a:rPr lang="en-US" sz="1600" dirty="0" err="1">
                <a:latin typeface="+mj-lt"/>
              </a:rPr>
              <a:t>recogerse</a:t>
            </a:r>
            <a:r>
              <a:rPr lang="en-US" sz="1600" dirty="0">
                <a:latin typeface="+mj-lt"/>
              </a:rPr>
              <a:t> con las manos </a:t>
            </a:r>
            <a:r>
              <a:rPr lang="en-US" sz="1600" dirty="0" err="1">
                <a:latin typeface="+mj-lt"/>
              </a:rPr>
              <a:t>descubiertas</a:t>
            </a:r>
            <a:r>
              <a:rPr lang="en-US" sz="1600" dirty="0">
                <a:latin typeface="+mj-lt"/>
              </a:rPr>
              <a:t>, y</a:t>
            </a:r>
          </a:p>
          <a:p>
            <a:pPr marL="285750" lvl="0" indent="-285750">
              <a:buSzPts val="1600"/>
              <a:buFont typeface="Arial" panose="020B0604020202020204" pitchFamily="34" charset="0"/>
              <a:buChar char="•"/>
            </a:pPr>
            <a:r>
              <a:rPr lang="en-US" sz="1600" dirty="0">
                <a:latin typeface="+mj-lt"/>
              </a:rPr>
              <a:t>Los </a:t>
            </a:r>
            <a:r>
              <a:rPr lang="en-US" sz="1600" dirty="0" err="1">
                <a:latin typeface="+mj-lt"/>
              </a:rPr>
              <a:t>empleados</a:t>
            </a:r>
            <a:r>
              <a:rPr lang="en-US" sz="1600" dirty="0">
                <a:latin typeface="+mj-lt"/>
              </a:rPr>
              <a:t> </a:t>
            </a:r>
            <a:r>
              <a:rPr lang="en-US" sz="1600" dirty="0" err="1">
                <a:latin typeface="+mj-lt"/>
              </a:rPr>
              <a:t>tienen</a:t>
            </a:r>
            <a:r>
              <a:rPr lang="en-US" sz="1600" dirty="0">
                <a:latin typeface="+mj-lt"/>
              </a:rPr>
              <a:t> </a:t>
            </a:r>
            <a:r>
              <a:rPr lang="en-US" sz="1600" dirty="0" err="1">
                <a:latin typeface="+mj-lt"/>
              </a:rPr>
              <a:t>prohibido</a:t>
            </a:r>
            <a:r>
              <a:rPr lang="en-US" sz="1600" dirty="0">
                <a:latin typeface="+mj-lt"/>
              </a:rPr>
              <a:t> </a:t>
            </a:r>
            <a:r>
              <a:rPr lang="en-US" sz="1600" dirty="0" err="1">
                <a:latin typeface="+mj-lt"/>
              </a:rPr>
              <a:t>insertar</a:t>
            </a:r>
            <a:r>
              <a:rPr lang="en-US" sz="1600" dirty="0">
                <a:latin typeface="+mj-lt"/>
              </a:rPr>
              <a:t> sus manos </a:t>
            </a:r>
            <a:r>
              <a:rPr lang="en-US" sz="1600" dirty="0" err="1">
                <a:latin typeface="+mj-lt"/>
              </a:rPr>
              <a:t>en</a:t>
            </a:r>
            <a:r>
              <a:rPr lang="en-US" sz="1600" dirty="0">
                <a:latin typeface="+mj-lt"/>
              </a:rPr>
              <a:t> </a:t>
            </a:r>
            <a:r>
              <a:rPr lang="en-US" sz="1600" dirty="0" err="1">
                <a:latin typeface="+mj-lt"/>
              </a:rPr>
              <a:t>recipientes</a:t>
            </a:r>
            <a:r>
              <a:rPr lang="en-US" sz="1600" dirty="0">
                <a:latin typeface="+mj-lt"/>
              </a:rPr>
              <a:t> </a:t>
            </a:r>
            <a:r>
              <a:rPr lang="en-US" sz="1600" dirty="0" err="1">
                <a:latin typeface="+mj-lt"/>
              </a:rPr>
              <a:t>reutilizables</a:t>
            </a:r>
            <a:r>
              <a:rPr lang="en-US" sz="1600" dirty="0">
                <a:latin typeface="+mj-lt"/>
              </a:rPr>
              <a:t> que </a:t>
            </a:r>
            <a:r>
              <a:rPr lang="en-US" sz="1600" dirty="0" err="1">
                <a:latin typeface="+mj-lt"/>
              </a:rPr>
              <a:t>estén</a:t>
            </a:r>
            <a:r>
              <a:rPr lang="en-US" sz="1600" dirty="0">
                <a:latin typeface="+mj-lt"/>
              </a:rPr>
              <a:t> </a:t>
            </a:r>
            <a:r>
              <a:rPr lang="en-US" sz="1600" dirty="0" err="1">
                <a:latin typeface="+mj-lt"/>
              </a:rPr>
              <a:t>contaminados</a:t>
            </a:r>
            <a:r>
              <a:rPr lang="en-US" sz="1600" dirty="0">
                <a:latin typeface="+mj-lt"/>
              </a:rPr>
              <a:t> o </a:t>
            </a:r>
            <a:r>
              <a:rPr lang="en-US" sz="1600" dirty="0" err="1">
                <a:latin typeface="+mj-lt"/>
              </a:rPr>
              <a:t>puedan</a:t>
            </a:r>
            <a:r>
              <a:rPr lang="en-US" sz="1600" dirty="0">
                <a:latin typeface="+mj-lt"/>
              </a:rPr>
              <a:t> </a:t>
            </a:r>
            <a:r>
              <a:rPr lang="en-US" sz="1600" dirty="0" err="1">
                <a:latin typeface="+mj-lt"/>
              </a:rPr>
              <a:t>contener</a:t>
            </a:r>
            <a:r>
              <a:rPr lang="en-US" sz="1600" dirty="0">
                <a:latin typeface="+mj-lt"/>
              </a:rPr>
              <a:t>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a:t>
            </a:r>
          </a:p>
          <a:p>
            <a:pPr lvl="0">
              <a:buSzPts val="1600"/>
            </a:pPr>
            <a:endParaRPr lang="en-US" sz="1600" dirty="0">
              <a:latin typeface="+mj-lt"/>
            </a:endParaRPr>
          </a:p>
          <a:p>
            <a:pPr lvl="0">
              <a:buSzPts val="1600"/>
            </a:pPr>
            <a:r>
              <a:rPr lang="en-US" sz="1600" dirty="0" err="1">
                <a:latin typeface="+mj-lt"/>
              </a:rPr>
              <a:t>En</a:t>
            </a:r>
            <a:r>
              <a:rPr lang="en-US" sz="1600" dirty="0">
                <a:latin typeface="+mj-lt"/>
              </a:rPr>
              <a:t> la </a:t>
            </a:r>
            <a:r>
              <a:rPr lang="en-US" sz="1600" dirty="0" err="1">
                <a:latin typeface="+mj-lt"/>
              </a:rPr>
              <a:t>próxima</a:t>
            </a:r>
            <a:r>
              <a:rPr lang="en-US" sz="1600" dirty="0">
                <a:latin typeface="+mj-lt"/>
              </a:rPr>
              <a:t> </a:t>
            </a:r>
            <a:r>
              <a:rPr lang="en-US" sz="1600" dirty="0" err="1">
                <a:latin typeface="+mj-lt"/>
              </a:rPr>
              <a:t>diapositiva</a:t>
            </a:r>
            <a:r>
              <a:rPr lang="en-US" sz="1600" dirty="0">
                <a:latin typeface="+mj-lt"/>
              </a:rPr>
              <a:t>, </a:t>
            </a:r>
            <a:r>
              <a:rPr lang="en-US" sz="1600" dirty="0" err="1">
                <a:latin typeface="+mj-lt"/>
              </a:rPr>
              <a:t>dediquemos</a:t>
            </a:r>
            <a:r>
              <a:rPr lang="en-US" sz="1600" dirty="0">
                <a:latin typeface="+mj-lt"/>
              </a:rPr>
              <a:t> un </a:t>
            </a:r>
            <a:r>
              <a:rPr lang="en-US" sz="1600" dirty="0" err="1">
                <a:latin typeface="+mj-lt"/>
              </a:rPr>
              <a:t>momento</a:t>
            </a:r>
            <a:r>
              <a:rPr lang="en-US" sz="1600" dirty="0">
                <a:latin typeface="+mj-lt"/>
              </a:rPr>
              <a:t> a </a:t>
            </a:r>
            <a:r>
              <a:rPr lang="en-US" sz="1600" dirty="0" err="1">
                <a:latin typeface="+mj-lt"/>
              </a:rPr>
              <a:t>abarcar</a:t>
            </a:r>
            <a:r>
              <a:rPr lang="en-US" sz="1600" dirty="0">
                <a:latin typeface="+mj-lt"/>
              </a:rPr>
              <a:t> lo que son los "</a:t>
            </a:r>
            <a:r>
              <a:rPr lang="en-US" sz="1600" dirty="0" err="1">
                <a:latin typeface="+mj-lt"/>
              </a:rPr>
              <a:t>desinfectantes</a:t>
            </a:r>
            <a:r>
              <a:rPr lang="en-US" sz="1600" dirty="0">
                <a:latin typeface="+mj-lt"/>
              </a:rPr>
              <a:t> </a:t>
            </a:r>
            <a:r>
              <a:rPr lang="en-US" sz="1600" dirty="0" err="1">
                <a:latin typeface="+mj-lt"/>
              </a:rPr>
              <a:t>adecuados</a:t>
            </a:r>
            <a:r>
              <a:rPr lang="en-US" sz="1600" dirty="0">
                <a:latin typeface="+mj-lt"/>
              </a:rPr>
              <a:t>".</a:t>
            </a:r>
            <a:endParaRPr lang="en-US"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71FD0D0C-0014-474F-BC6F-5C6550512CB3}"/>
              </a:ext>
            </a:extLst>
          </p:cNvPr>
          <p:cNvPicPr>
            <a:picLocks noChangeAspect="1"/>
          </p:cNvPicPr>
          <p:nvPr/>
        </p:nvPicPr>
        <p:blipFill>
          <a:blip r:embed="rId6"/>
          <a:stretch>
            <a:fillRect/>
          </a:stretch>
        </p:blipFill>
        <p:spPr>
          <a:xfrm>
            <a:off x="0" y="0"/>
            <a:ext cx="5511808" cy="5920651"/>
          </a:xfrm>
          <a:prstGeom prst="rect">
            <a:avLst/>
          </a:prstGeom>
        </p:spPr>
      </p:pic>
    </p:spTree>
    <p:extLst>
      <p:ext uri="{BB962C8B-B14F-4D97-AF65-F5344CB8AC3E}">
        <p14:creationId xmlns:p14="http://schemas.microsoft.com/office/powerpoint/2010/main" val="3923245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718986" y="174968"/>
            <a:ext cx="6299200" cy="5324494"/>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DESINFECTANTES ADECUADOS</a:t>
            </a:r>
            <a:endParaRPr lang="en-US" sz="2000" b="0" i="0" u="none" strike="noStrike" cap="none" dirty="0">
              <a:solidFill>
                <a:schemeClr val="dk1"/>
              </a:solidFill>
              <a:latin typeface="+mj-lt"/>
              <a:ea typeface="Calibri"/>
              <a:cs typeface="Calibri"/>
              <a:sym typeface="Calibri"/>
            </a:endParaRPr>
          </a:p>
          <a:p>
            <a:pPr lvl="0">
              <a:buSzPts val="1600"/>
            </a:pPr>
            <a:endParaRPr lang="en-US" sz="1600" dirty="0">
              <a:latin typeface="+mj-lt"/>
            </a:endParaRPr>
          </a:p>
          <a:p>
            <a:pPr lvl="0">
              <a:buSzPts val="1600"/>
            </a:pPr>
            <a:endParaRPr lang="en-US" sz="1600" dirty="0">
              <a:latin typeface="+mj-lt"/>
            </a:endParaRPr>
          </a:p>
          <a:p>
            <a:pPr>
              <a:buSzPts val="1600"/>
            </a:pPr>
            <a:r>
              <a:rPr lang="en-US" sz="1600" dirty="0" err="1">
                <a:latin typeface="+mj-lt"/>
              </a:rPr>
              <a:t>Puede</a:t>
            </a:r>
            <a:r>
              <a:rPr lang="en-US" sz="1600" dirty="0">
                <a:latin typeface="+mj-lt"/>
              </a:rPr>
              <a:t> </a:t>
            </a:r>
            <a:r>
              <a:rPr lang="en-US" sz="1600" dirty="0" err="1">
                <a:latin typeface="+mj-lt"/>
              </a:rPr>
              <a:t>consultar</a:t>
            </a:r>
            <a:r>
              <a:rPr lang="en-US" sz="1600" dirty="0">
                <a:latin typeface="+mj-lt"/>
              </a:rPr>
              <a:t> una </a:t>
            </a:r>
            <a:r>
              <a:rPr lang="en-US" sz="1600" dirty="0" err="1">
                <a:latin typeface="+mj-lt"/>
              </a:rPr>
              <a:t>lista</a:t>
            </a:r>
            <a:r>
              <a:rPr lang="en-US" sz="1600" dirty="0">
                <a:latin typeface="+mj-lt"/>
              </a:rPr>
              <a:t> de los </a:t>
            </a:r>
            <a:r>
              <a:rPr lang="en-US" sz="1600" dirty="0" err="1">
                <a:latin typeface="+mj-lt"/>
              </a:rPr>
              <a:t>desinfectantes</a:t>
            </a:r>
            <a:r>
              <a:rPr lang="en-US" sz="1600" dirty="0">
                <a:latin typeface="+mj-lt"/>
              </a:rPr>
              <a:t> </a:t>
            </a:r>
            <a:r>
              <a:rPr lang="en-US" sz="1600" dirty="0" err="1">
                <a:latin typeface="+mj-lt"/>
              </a:rPr>
              <a:t>aprobados</a:t>
            </a:r>
            <a:r>
              <a:rPr lang="en-US" sz="1600" dirty="0">
                <a:latin typeface="+mj-lt"/>
              </a:rPr>
              <a:t> por la </a:t>
            </a:r>
            <a:r>
              <a:rPr lang="en-US" sz="1600" dirty="0">
                <a:latin typeface="+mj-lt"/>
                <a:hlinkClick r:id="rId3"/>
              </a:rPr>
              <a:t>Agencia de Protección Ambiental</a:t>
            </a:r>
            <a:r>
              <a:rPr lang="en-US" sz="1600" baseline="30000" dirty="0"/>
              <a:t>(10) </a:t>
            </a:r>
            <a:r>
              <a:rPr lang="en-US" sz="1600" dirty="0">
                <a:latin typeface="+mj-lt"/>
              </a:rPr>
              <a:t>(Environmental Protection Agency, EPA) </a:t>
            </a:r>
            <a:r>
              <a:rPr lang="en-US" sz="1600" dirty="0" err="1">
                <a:latin typeface="+mj-lt"/>
              </a:rPr>
              <a:t>en</a:t>
            </a:r>
            <a:r>
              <a:rPr lang="en-US" sz="1600" dirty="0">
                <a:latin typeface="+mj-lt"/>
              </a:rPr>
              <a:t> el sitio web de la </a:t>
            </a:r>
            <a:r>
              <a:rPr lang="en-US" sz="1600" dirty="0" err="1">
                <a:latin typeface="+mj-lt"/>
              </a:rPr>
              <a:t>agencia</a:t>
            </a:r>
            <a:r>
              <a:rPr lang="en-US" sz="1600" dirty="0">
                <a:latin typeface="+mj-lt"/>
              </a:rPr>
              <a:t>. </a:t>
            </a:r>
          </a:p>
          <a:p>
            <a:pPr>
              <a:buSzPts val="1600"/>
            </a:pPr>
            <a:endParaRPr lang="en-US" sz="1600" dirty="0">
              <a:latin typeface="+mj-lt"/>
            </a:endParaRPr>
          </a:p>
          <a:p>
            <a:pPr>
              <a:buSzPts val="1600"/>
            </a:pPr>
            <a:r>
              <a:rPr lang="en-US" sz="1600" dirty="0">
                <a:latin typeface="+mj-lt"/>
              </a:rPr>
              <a:t>Un </a:t>
            </a:r>
            <a:r>
              <a:rPr lang="en-US" sz="1600" dirty="0" err="1">
                <a:latin typeface="+mj-lt"/>
              </a:rPr>
              <a:t>ejemplo</a:t>
            </a:r>
            <a:r>
              <a:rPr lang="en-US" sz="1600" dirty="0">
                <a:latin typeface="+mj-lt"/>
              </a:rPr>
              <a:t> de un </a:t>
            </a:r>
            <a:r>
              <a:rPr lang="en-US" sz="1600" dirty="0" err="1">
                <a:latin typeface="+mj-lt"/>
              </a:rPr>
              <a:t>desinfectante</a:t>
            </a:r>
            <a:r>
              <a:rPr lang="en-US" sz="1600" dirty="0">
                <a:latin typeface="+mj-lt"/>
              </a:rPr>
              <a:t> </a:t>
            </a:r>
            <a:r>
              <a:rPr lang="en-US" sz="1600" dirty="0" err="1">
                <a:latin typeface="+mj-lt"/>
              </a:rPr>
              <a:t>adecuado</a:t>
            </a:r>
            <a:r>
              <a:rPr lang="en-US" sz="1600" dirty="0">
                <a:latin typeface="+mj-lt"/>
              </a:rPr>
              <a:t> es una </a:t>
            </a:r>
            <a:r>
              <a:rPr lang="en-US" sz="1600" dirty="0" err="1">
                <a:latin typeface="+mj-lt"/>
              </a:rPr>
              <a:t>solución</a:t>
            </a:r>
            <a:r>
              <a:rPr lang="en-US" sz="1600" dirty="0">
                <a:latin typeface="+mj-lt"/>
              </a:rPr>
              <a:t> de </a:t>
            </a:r>
            <a:r>
              <a:rPr lang="en-US" sz="1600" dirty="0" err="1">
                <a:latin typeface="+mj-lt"/>
              </a:rPr>
              <a:t>lejía</a:t>
            </a:r>
            <a:r>
              <a:rPr lang="en-US" sz="1600" dirty="0">
                <a:latin typeface="+mj-lt"/>
              </a:rPr>
              <a:t> </a:t>
            </a:r>
            <a:r>
              <a:rPr lang="en-US" sz="1600" dirty="0" err="1">
                <a:latin typeface="+mj-lt"/>
              </a:rPr>
              <a:t>diluida</a:t>
            </a:r>
            <a:r>
              <a:rPr lang="en-US" sz="1600" dirty="0">
                <a:latin typeface="+mj-lt"/>
              </a:rPr>
              <a:t>. Debe </a:t>
            </a:r>
            <a:r>
              <a:rPr lang="en-US" sz="1600" dirty="0" err="1">
                <a:latin typeface="+mj-lt"/>
              </a:rPr>
              <a:t>respetar</a:t>
            </a:r>
            <a:r>
              <a:rPr lang="en-US" sz="1600" dirty="0">
                <a:latin typeface="+mj-lt"/>
              </a:rPr>
              <a:t> las </a:t>
            </a:r>
            <a:r>
              <a:rPr lang="en-US" sz="1600" dirty="0" err="1">
                <a:latin typeface="+mj-lt"/>
              </a:rPr>
              <a:t>instrucciones</a:t>
            </a:r>
            <a:r>
              <a:rPr lang="en-US" sz="1600" dirty="0">
                <a:latin typeface="+mj-lt"/>
              </a:rPr>
              <a:t> de la </a:t>
            </a:r>
            <a:r>
              <a:rPr lang="en-US" sz="1600" dirty="0" err="1">
                <a:latin typeface="+mj-lt"/>
              </a:rPr>
              <a:t>etiqueta</a:t>
            </a:r>
            <a:r>
              <a:rPr lang="en-US" sz="1600" dirty="0">
                <a:latin typeface="+mj-lt"/>
              </a:rPr>
              <a:t> con </a:t>
            </a:r>
            <a:r>
              <a:rPr lang="en-US" sz="1600" dirty="0" err="1">
                <a:latin typeface="+mj-lt"/>
              </a:rPr>
              <a:t>respecto</a:t>
            </a:r>
            <a:r>
              <a:rPr lang="en-US" sz="1600" dirty="0">
                <a:latin typeface="+mj-lt"/>
              </a:rPr>
              <a:t> a la </a:t>
            </a:r>
            <a:r>
              <a:rPr lang="en-US" sz="1600" dirty="0" err="1">
                <a:latin typeface="+mj-lt"/>
              </a:rPr>
              <a:t>cantidad</a:t>
            </a:r>
            <a:r>
              <a:rPr lang="en-US" sz="1600" dirty="0">
                <a:latin typeface="+mj-lt"/>
              </a:rPr>
              <a:t> de </a:t>
            </a:r>
            <a:r>
              <a:rPr lang="en-US" sz="1600" dirty="0" err="1">
                <a:latin typeface="+mj-lt"/>
              </a:rPr>
              <a:t>desinfectante</a:t>
            </a:r>
            <a:r>
              <a:rPr lang="en-US" sz="1600" dirty="0">
                <a:latin typeface="+mj-lt"/>
              </a:rPr>
              <a:t> y al </a:t>
            </a:r>
            <a:r>
              <a:rPr lang="en-US" sz="1600" dirty="0" err="1">
                <a:latin typeface="+mj-lt"/>
              </a:rPr>
              <a:t>período</a:t>
            </a:r>
            <a:r>
              <a:rPr lang="en-US" sz="1600" dirty="0">
                <a:latin typeface="+mj-lt"/>
              </a:rPr>
              <a:t> </a:t>
            </a:r>
            <a:r>
              <a:rPr lang="en-US" sz="1600" dirty="0" err="1">
                <a:latin typeface="+mj-lt"/>
              </a:rPr>
              <a:t>durante</a:t>
            </a:r>
            <a:r>
              <a:rPr lang="en-US" sz="1600" dirty="0">
                <a:latin typeface="+mj-lt"/>
              </a:rPr>
              <a:t> el </a:t>
            </a:r>
            <a:r>
              <a:rPr lang="en-US" sz="1600" dirty="0" err="1">
                <a:latin typeface="+mj-lt"/>
              </a:rPr>
              <a:t>cual</a:t>
            </a:r>
            <a:r>
              <a:rPr lang="en-US" sz="1600" dirty="0">
                <a:latin typeface="+mj-lt"/>
              </a:rPr>
              <a:t> que debe </a:t>
            </a:r>
            <a:r>
              <a:rPr lang="en-US" sz="1600" dirty="0" err="1">
                <a:latin typeface="+mj-lt"/>
              </a:rPr>
              <a:t>permanecer</a:t>
            </a:r>
            <a:r>
              <a:rPr lang="en-US" sz="1600" dirty="0">
                <a:latin typeface="+mj-lt"/>
              </a:rPr>
              <a:t> </a:t>
            </a:r>
            <a:r>
              <a:rPr lang="en-US" sz="1600" dirty="0" err="1">
                <a:latin typeface="+mj-lt"/>
              </a:rPr>
              <a:t>húmedo</a:t>
            </a:r>
            <a:r>
              <a:rPr lang="en-US" sz="1600" dirty="0">
                <a:latin typeface="+mj-lt"/>
              </a:rPr>
              <a:t> </a:t>
            </a:r>
            <a:r>
              <a:rPr lang="en-US" sz="1600" dirty="0" err="1">
                <a:latin typeface="+mj-lt"/>
              </a:rPr>
              <a:t>en</a:t>
            </a:r>
            <a:r>
              <a:rPr lang="en-US" sz="1600" dirty="0">
                <a:latin typeface="+mj-lt"/>
              </a:rPr>
              <a:t> la </a:t>
            </a:r>
            <a:r>
              <a:rPr lang="en-US" sz="1600" dirty="0" err="1">
                <a:latin typeface="+mj-lt"/>
              </a:rPr>
              <a:t>superficie</a:t>
            </a:r>
            <a:r>
              <a:rPr lang="en-US" sz="1600" dirty="0">
                <a:latin typeface="+mj-lt"/>
              </a:rPr>
              <a:t>. Como la </a:t>
            </a:r>
            <a:r>
              <a:rPr lang="en-US" sz="1600" dirty="0" err="1">
                <a:latin typeface="+mj-lt"/>
              </a:rPr>
              <a:t>efectividad</a:t>
            </a:r>
            <a:r>
              <a:rPr lang="en-US" sz="1600" dirty="0">
                <a:latin typeface="+mj-lt"/>
              </a:rPr>
              <a:t> de un </a:t>
            </a:r>
            <a:r>
              <a:rPr lang="en-US" sz="1600" dirty="0" err="1">
                <a:latin typeface="+mj-lt"/>
              </a:rPr>
              <a:t>desinfectante</a:t>
            </a:r>
            <a:r>
              <a:rPr lang="en-US" sz="1600" dirty="0">
                <a:latin typeface="+mj-lt"/>
              </a:rPr>
              <a:t> se </a:t>
            </a:r>
            <a:r>
              <a:rPr lang="en-US" sz="1600" dirty="0" err="1">
                <a:latin typeface="+mj-lt"/>
              </a:rPr>
              <a:t>determina</a:t>
            </a:r>
            <a:r>
              <a:rPr lang="en-US" sz="1600" dirty="0">
                <a:latin typeface="+mj-lt"/>
              </a:rPr>
              <a:t> </a:t>
            </a:r>
            <a:r>
              <a:rPr lang="en-US" sz="1600" dirty="0" err="1">
                <a:latin typeface="+mj-lt"/>
              </a:rPr>
              <a:t>mediante</a:t>
            </a:r>
            <a:r>
              <a:rPr lang="en-US" sz="1600" dirty="0">
                <a:latin typeface="+mj-lt"/>
              </a:rPr>
              <a:t> el </a:t>
            </a:r>
            <a:r>
              <a:rPr lang="en-US" sz="1600" dirty="0" err="1">
                <a:latin typeface="+mj-lt"/>
              </a:rPr>
              <a:t>respeto</a:t>
            </a:r>
            <a:r>
              <a:rPr lang="en-US" sz="1600" dirty="0">
                <a:latin typeface="+mj-lt"/>
              </a:rPr>
              <a:t> </a:t>
            </a:r>
            <a:r>
              <a:rPr lang="en-US" sz="1600" dirty="0" err="1">
                <a:latin typeface="+mj-lt"/>
              </a:rPr>
              <a:t>estricto</a:t>
            </a:r>
            <a:r>
              <a:rPr lang="en-US" sz="1600" dirty="0">
                <a:latin typeface="+mj-lt"/>
              </a:rPr>
              <a:t> de </a:t>
            </a:r>
            <a:r>
              <a:rPr lang="en-US" sz="1600" dirty="0" err="1">
                <a:latin typeface="+mj-lt"/>
              </a:rPr>
              <a:t>estas</a:t>
            </a:r>
            <a:r>
              <a:rPr lang="en-US" sz="1600" dirty="0">
                <a:latin typeface="+mj-lt"/>
              </a:rPr>
              <a:t> </a:t>
            </a:r>
            <a:r>
              <a:rPr lang="en-US" sz="1600" dirty="0" err="1">
                <a:latin typeface="+mj-lt"/>
              </a:rPr>
              <a:t>instrucciones</a:t>
            </a:r>
            <a:r>
              <a:rPr lang="en-US" sz="1600" dirty="0">
                <a:latin typeface="+mj-lt"/>
              </a:rPr>
              <a:t>, los </a:t>
            </a:r>
            <a:r>
              <a:rPr lang="en-US" sz="1600" dirty="0" err="1">
                <a:latin typeface="+mj-lt"/>
              </a:rPr>
              <a:t>oficiales</a:t>
            </a:r>
            <a:r>
              <a:rPr lang="en-US" sz="1600" dirty="0">
                <a:latin typeface="+mj-lt"/>
              </a:rPr>
              <a:t> de </a:t>
            </a:r>
            <a:r>
              <a:rPr lang="en-US" sz="1600" dirty="0" err="1">
                <a:latin typeface="+mj-lt"/>
              </a:rPr>
              <a:t>cumplimiento</a:t>
            </a:r>
            <a:r>
              <a:rPr lang="en-US" sz="1600" dirty="0">
                <a:latin typeface="+mj-lt"/>
              </a:rPr>
              <a:t> de </a:t>
            </a:r>
            <a:r>
              <a:rPr lang="en-US" sz="1600" dirty="0" err="1">
                <a:latin typeface="+mj-lt"/>
              </a:rPr>
              <a:t>oregon</a:t>
            </a:r>
            <a:r>
              <a:rPr lang="en-US" sz="1600" dirty="0">
                <a:latin typeface="+mj-lt"/>
              </a:rPr>
              <a:t> OSHA </a:t>
            </a:r>
            <a:r>
              <a:rPr lang="en-US" sz="1600" dirty="0" err="1">
                <a:latin typeface="+mj-lt"/>
              </a:rPr>
              <a:t>entrevistarán</a:t>
            </a:r>
            <a:r>
              <a:rPr lang="en-US" sz="1600" dirty="0">
                <a:latin typeface="+mj-lt"/>
              </a:rPr>
              <a:t> a los </a:t>
            </a:r>
            <a:r>
              <a:rPr lang="en-US" sz="1600" dirty="0" err="1">
                <a:latin typeface="+mj-lt"/>
              </a:rPr>
              <a:t>empleados</a:t>
            </a:r>
            <a:r>
              <a:rPr lang="en-US" sz="1600" dirty="0">
                <a:latin typeface="+mj-lt"/>
              </a:rPr>
              <a:t> para </a:t>
            </a:r>
            <a:r>
              <a:rPr lang="en-US" sz="1600" dirty="0" err="1">
                <a:latin typeface="+mj-lt"/>
              </a:rPr>
              <a:t>garantizar</a:t>
            </a:r>
            <a:r>
              <a:rPr lang="en-US" sz="1600" dirty="0">
                <a:latin typeface="+mj-lt"/>
              </a:rPr>
              <a:t> que </a:t>
            </a:r>
            <a:r>
              <a:rPr lang="en-US" sz="1600" dirty="0" err="1">
                <a:latin typeface="+mj-lt"/>
              </a:rPr>
              <a:t>estas</a:t>
            </a:r>
            <a:r>
              <a:rPr lang="en-US" sz="1600" dirty="0">
                <a:latin typeface="+mj-lt"/>
              </a:rPr>
              <a:t> </a:t>
            </a:r>
            <a:r>
              <a:rPr lang="en-US" sz="1600" dirty="0" err="1">
                <a:latin typeface="+mj-lt"/>
              </a:rPr>
              <a:t>prácticas</a:t>
            </a:r>
            <a:r>
              <a:rPr lang="en-US" sz="1600" dirty="0">
                <a:latin typeface="+mj-lt"/>
              </a:rPr>
              <a:t> </a:t>
            </a:r>
            <a:r>
              <a:rPr lang="en-US" sz="1600" dirty="0" err="1">
                <a:latin typeface="+mj-lt"/>
              </a:rPr>
              <a:t>estén</a:t>
            </a:r>
            <a:r>
              <a:rPr lang="en-US" sz="1600" dirty="0">
                <a:latin typeface="+mj-lt"/>
              </a:rPr>
              <a:t> </a:t>
            </a:r>
            <a:r>
              <a:rPr lang="en-US" sz="1600" dirty="0" err="1">
                <a:latin typeface="+mj-lt"/>
              </a:rPr>
              <a:t>en</a:t>
            </a:r>
            <a:r>
              <a:rPr lang="en-US" sz="1600" dirty="0">
                <a:latin typeface="+mj-lt"/>
              </a:rPr>
              <a:t> </a:t>
            </a:r>
            <a:r>
              <a:rPr lang="en-US" sz="1600" dirty="0" err="1">
                <a:latin typeface="+mj-lt"/>
              </a:rPr>
              <a:t>efecto</a:t>
            </a:r>
            <a:r>
              <a:rPr lang="en-US" sz="1600" dirty="0">
                <a:latin typeface="+mj-lt"/>
              </a:rPr>
              <a:t>. </a:t>
            </a:r>
          </a:p>
          <a:p>
            <a:pPr lvl="0">
              <a:buSzPts val="1600"/>
            </a:pPr>
            <a:endParaRPr lang="en-US" sz="1600" dirty="0">
              <a:latin typeface="+mj-lt"/>
            </a:endParaRPr>
          </a:p>
          <a:p>
            <a:pPr lvl="0">
              <a:buSzPts val="1600"/>
            </a:pPr>
            <a:r>
              <a:rPr lang="en-US" sz="1600" dirty="0" err="1">
                <a:latin typeface="+mj-lt"/>
              </a:rPr>
              <a:t>Tenga</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 que las </a:t>
            </a:r>
            <a:r>
              <a:rPr lang="en-US" sz="1600" dirty="0" err="1">
                <a:latin typeface="+mj-lt"/>
              </a:rPr>
              <a:t>soluciones</a:t>
            </a:r>
            <a:r>
              <a:rPr lang="en-US" sz="1600" dirty="0">
                <a:latin typeface="+mj-lt"/>
              </a:rPr>
              <a:t> </a:t>
            </a:r>
            <a:r>
              <a:rPr lang="en-US" sz="1600" dirty="0" err="1">
                <a:latin typeface="+mj-lt"/>
              </a:rPr>
              <a:t>nuevas</a:t>
            </a:r>
            <a:r>
              <a:rPr lang="en-US" sz="1600" dirty="0">
                <a:latin typeface="+mj-lt"/>
              </a:rPr>
              <a:t> de </a:t>
            </a:r>
            <a:r>
              <a:rPr lang="en-US" sz="1600" dirty="0" err="1">
                <a:latin typeface="+mj-lt"/>
              </a:rPr>
              <a:t>lejía</a:t>
            </a:r>
            <a:r>
              <a:rPr lang="en-US" sz="1600" dirty="0">
                <a:latin typeface="+mj-lt"/>
              </a:rPr>
              <a:t> </a:t>
            </a:r>
            <a:r>
              <a:rPr lang="en-US" sz="1600" dirty="0" err="1">
                <a:latin typeface="+mj-lt"/>
              </a:rPr>
              <a:t>casera</a:t>
            </a:r>
            <a:r>
              <a:rPr lang="en-US" sz="1600" dirty="0">
                <a:latin typeface="+mj-lt"/>
              </a:rPr>
              <a:t> </a:t>
            </a:r>
            <a:r>
              <a:rPr lang="en-US" sz="1600" dirty="0" err="1">
                <a:latin typeface="+mj-lt"/>
              </a:rPr>
              <a:t>diluida</a:t>
            </a:r>
            <a:r>
              <a:rPr lang="en-US" sz="1600" dirty="0">
                <a:latin typeface="+mj-lt"/>
              </a:rPr>
              <a:t> que se </a:t>
            </a:r>
            <a:r>
              <a:rPr lang="en-US" sz="1600" dirty="0" err="1">
                <a:latin typeface="+mj-lt"/>
              </a:rPr>
              <a:t>preparan</a:t>
            </a:r>
            <a:r>
              <a:rPr lang="en-US" sz="1600" dirty="0">
                <a:latin typeface="+mj-lt"/>
              </a:rPr>
              <a:t> a </a:t>
            </a:r>
            <a:r>
              <a:rPr lang="en-US" sz="1600" dirty="0" err="1">
                <a:latin typeface="+mj-lt"/>
              </a:rPr>
              <a:t>diario</a:t>
            </a:r>
            <a:r>
              <a:rPr lang="en-US" sz="1600" dirty="0">
                <a:latin typeface="+mj-lt"/>
              </a:rPr>
              <a:t> </a:t>
            </a:r>
            <a:r>
              <a:rPr lang="en-US" sz="1600" dirty="0" err="1">
                <a:latin typeface="+mj-lt"/>
              </a:rPr>
              <a:t>también</a:t>
            </a:r>
            <a:r>
              <a:rPr lang="en-US" sz="1600" dirty="0">
                <a:latin typeface="+mj-lt"/>
              </a:rPr>
              <a:t> se </a:t>
            </a:r>
            <a:r>
              <a:rPr lang="en-US" sz="1600" dirty="0" err="1">
                <a:latin typeface="+mj-lt"/>
              </a:rPr>
              <a:t>consideran</a:t>
            </a:r>
            <a:r>
              <a:rPr lang="en-US" sz="1600" dirty="0">
                <a:latin typeface="+mj-lt"/>
              </a:rPr>
              <a:t> </a:t>
            </a:r>
            <a:r>
              <a:rPr lang="en-US" sz="1600" dirty="0" err="1">
                <a:latin typeface="+mj-lt"/>
              </a:rPr>
              <a:t>desinfectantes</a:t>
            </a:r>
            <a:r>
              <a:rPr lang="en-US" sz="1600" dirty="0">
                <a:latin typeface="+mj-lt"/>
              </a:rPr>
              <a:t> </a:t>
            </a:r>
            <a:r>
              <a:rPr lang="en-US" sz="1600" dirty="0" err="1">
                <a:latin typeface="+mj-lt"/>
              </a:rPr>
              <a:t>adecuados</a:t>
            </a:r>
            <a:r>
              <a:rPr lang="en-US" sz="1600" dirty="0">
                <a:latin typeface="+mj-lt"/>
              </a:rPr>
              <a:t>. Las </a:t>
            </a:r>
            <a:r>
              <a:rPr lang="en-US" sz="1600" dirty="0" err="1">
                <a:latin typeface="+mj-lt"/>
              </a:rPr>
              <a:t>soluciones</a:t>
            </a:r>
            <a:r>
              <a:rPr lang="en-US" sz="1600" dirty="0">
                <a:latin typeface="+mj-lt"/>
              </a:rPr>
              <a:t> de </a:t>
            </a:r>
            <a:r>
              <a:rPr lang="en-US" sz="1600" dirty="0" err="1">
                <a:latin typeface="+mj-lt"/>
              </a:rPr>
              <a:t>lejía</a:t>
            </a:r>
            <a:r>
              <a:rPr lang="en-US" sz="1600" dirty="0">
                <a:latin typeface="+mj-lt"/>
              </a:rPr>
              <a:t> no </a:t>
            </a:r>
            <a:r>
              <a:rPr lang="en-US" sz="1600" dirty="0" err="1">
                <a:latin typeface="+mj-lt"/>
              </a:rPr>
              <a:t>deben</a:t>
            </a:r>
            <a:r>
              <a:rPr lang="en-US" sz="1600" dirty="0">
                <a:latin typeface="+mj-lt"/>
              </a:rPr>
              <a:t> </a:t>
            </a:r>
            <a:r>
              <a:rPr lang="en-US" sz="1600" dirty="0" err="1">
                <a:latin typeface="+mj-lt"/>
              </a:rPr>
              <a:t>almacenarse</a:t>
            </a:r>
            <a:r>
              <a:rPr lang="en-US" sz="1600" dirty="0">
                <a:latin typeface="+mj-lt"/>
              </a:rPr>
              <a:t> </a:t>
            </a:r>
            <a:r>
              <a:rPr lang="en-US" sz="1600" dirty="0" err="1">
                <a:latin typeface="+mj-lt"/>
              </a:rPr>
              <a:t>en</a:t>
            </a:r>
            <a:r>
              <a:rPr lang="en-US" sz="1600" dirty="0">
                <a:latin typeface="+mj-lt"/>
              </a:rPr>
              <a:t> </a:t>
            </a:r>
            <a:r>
              <a:rPr lang="en-US" sz="1600" dirty="0" err="1">
                <a:latin typeface="+mj-lt"/>
              </a:rPr>
              <a:t>recipientes</a:t>
            </a:r>
            <a:r>
              <a:rPr lang="en-US" sz="1600" dirty="0">
                <a:latin typeface="+mj-lt"/>
              </a:rPr>
              <a:t> de </a:t>
            </a:r>
            <a:r>
              <a:rPr lang="en-US" sz="1600" dirty="0" err="1">
                <a:latin typeface="+mj-lt"/>
              </a:rPr>
              <a:t>vidrio</a:t>
            </a:r>
            <a:r>
              <a:rPr lang="en-US" sz="1600" dirty="0">
                <a:latin typeface="+mj-lt"/>
              </a:rPr>
              <a:t>, </a:t>
            </a:r>
            <a:r>
              <a:rPr lang="en-US" sz="1600" dirty="0" err="1">
                <a:latin typeface="+mj-lt"/>
              </a:rPr>
              <a:t>sino</a:t>
            </a:r>
            <a:r>
              <a:rPr lang="en-US" sz="1600" dirty="0">
                <a:latin typeface="+mj-lt"/>
              </a:rPr>
              <a:t> </a:t>
            </a:r>
            <a:r>
              <a:rPr lang="en-US" sz="1600" dirty="0" err="1">
                <a:latin typeface="+mj-lt"/>
              </a:rPr>
              <a:t>en</a:t>
            </a:r>
            <a:r>
              <a:rPr lang="en-US" sz="1600" dirty="0">
                <a:latin typeface="+mj-lt"/>
              </a:rPr>
              <a:t> </a:t>
            </a:r>
            <a:r>
              <a:rPr lang="en-US" sz="1600" dirty="0" err="1">
                <a:latin typeface="+mj-lt"/>
              </a:rPr>
              <a:t>materiales</a:t>
            </a:r>
            <a:r>
              <a:rPr lang="en-US" sz="1600" dirty="0">
                <a:latin typeface="+mj-lt"/>
              </a:rPr>
              <a:t> </a:t>
            </a:r>
            <a:r>
              <a:rPr lang="en-US" sz="1600" dirty="0" err="1">
                <a:latin typeface="+mj-lt"/>
              </a:rPr>
              <a:t>como</a:t>
            </a:r>
            <a:r>
              <a:rPr lang="en-US" sz="1600" dirty="0">
                <a:latin typeface="+mj-lt"/>
              </a:rPr>
              <a:t> el </a:t>
            </a:r>
            <a:r>
              <a:rPr lang="en-US" sz="1600" dirty="0" err="1">
                <a:latin typeface="+mj-lt"/>
              </a:rPr>
              <a:t>plástico</a:t>
            </a:r>
            <a:r>
              <a:rPr lang="en-US" sz="1600" dirty="0">
                <a:latin typeface="+mj-lt"/>
              </a:rPr>
              <a:t>, </a:t>
            </a:r>
            <a:r>
              <a:rPr lang="en-US" sz="1600" dirty="0" err="1">
                <a:latin typeface="+mj-lt"/>
              </a:rPr>
              <a:t>iguales</a:t>
            </a:r>
            <a:r>
              <a:rPr lang="en-US" sz="1600" dirty="0">
                <a:latin typeface="+mj-lt"/>
              </a:rPr>
              <a:t> a </a:t>
            </a:r>
            <a:r>
              <a:rPr lang="en-US" sz="1600" dirty="0" err="1">
                <a:latin typeface="+mj-lt"/>
              </a:rPr>
              <a:t>su</a:t>
            </a:r>
            <a:r>
              <a:rPr lang="en-US" sz="1600" dirty="0">
                <a:latin typeface="+mj-lt"/>
              </a:rPr>
              <a:t> </a:t>
            </a:r>
            <a:r>
              <a:rPr lang="en-US" sz="1600" dirty="0" err="1">
                <a:latin typeface="+mj-lt"/>
              </a:rPr>
              <a:t>envase</a:t>
            </a:r>
            <a:r>
              <a:rPr lang="en-US" sz="1600" dirty="0">
                <a:latin typeface="+mj-lt"/>
              </a:rPr>
              <a:t> original.</a:t>
            </a:r>
            <a:endParaRPr lang="en-US"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DA66D9EF-0212-492B-AE68-0A2AB72482EB}"/>
              </a:ext>
            </a:extLst>
          </p:cNvPr>
          <p:cNvPicPr>
            <a:picLocks noChangeAspect="1"/>
          </p:cNvPicPr>
          <p:nvPr/>
        </p:nvPicPr>
        <p:blipFill>
          <a:blip r:embed="rId5"/>
          <a:stretch>
            <a:fillRect/>
          </a:stretch>
        </p:blipFill>
        <p:spPr>
          <a:xfrm>
            <a:off x="0" y="0"/>
            <a:ext cx="5545173" cy="5920651"/>
          </a:xfrm>
          <a:prstGeom prst="rect">
            <a:avLst/>
          </a:prstGeom>
        </p:spPr>
      </p:pic>
    </p:spTree>
    <p:extLst>
      <p:ext uri="{BB962C8B-B14F-4D97-AF65-F5344CB8AC3E}">
        <p14:creationId xmlns:p14="http://schemas.microsoft.com/office/powerpoint/2010/main" val="2098711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81700" y="332509"/>
            <a:ext cx="6011807" cy="5570715"/>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DEFINICIONES</a:t>
            </a:r>
          </a:p>
          <a:p>
            <a:pPr lvl="0" algn="ctr">
              <a:buSzPts val="4800"/>
            </a:pPr>
            <a:endParaRPr sz="1600" b="0" i="0" u="none" strike="noStrike" cap="none" dirty="0">
              <a:solidFill>
                <a:schemeClr val="dk1"/>
              </a:solidFill>
              <a:latin typeface="+mj-lt"/>
              <a:ea typeface="Calibri"/>
              <a:cs typeface="Calibri"/>
              <a:sym typeface="Calibri"/>
            </a:endParaRPr>
          </a:p>
          <a:p>
            <a:r>
              <a:rPr lang="en-US" sz="1600" b="1" dirty="0" err="1">
                <a:latin typeface="+mj-lt"/>
              </a:rPr>
              <a:t>Otros</a:t>
            </a:r>
            <a:r>
              <a:rPr lang="en-US" sz="1600" b="1" dirty="0">
                <a:latin typeface="+mj-lt"/>
              </a:rPr>
              <a:t> </a:t>
            </a:r>
            <a:r>
              <a:rPr lang="en-US" sz="1600" b="1" dirty="0" err="1">
                <a:latin typeface="+mj-lt"/>
              </a:rPr>
              <a:t>materiales</a:t>
            </a:r>
            <a:r>
              <a:rPr lang="en-US" sz="1600" b="1" dirty="0">
                <a:latin typeface="+mj-lt"/>
              </a:rPr>
              <a:t> </a:t>
            </a:r>
            <a:r>
              <a:rPr lang="en-US" sz="1600" b="1" dirty="0" err="1">
                <a:latin typeface="+mj-lt"/>
              </a:rPr>
              <a:t>potencialmente</a:t>
            </a:r>
            <a:r>
              <a:rPr lang="en-US" sz="1600" b="1" dirty="0">
                <a:latin typeface="+mj-lt"/>
              </a:rPr>
              <a:t> </a:t>
            </a:r>
            <a:r>
              <a:rPr lang="en-US" sz="1600" b="1" dirty="0" err="1">
                <a:latin typeface="+mj-lt"/>
              </a:rPr>
              <a:t>infecciosos</a:t>
            </a:r>
            <a:r>
              <a:rPr lang="en-US" sz="1600" b="1" dirty="0">
                <a:latin typeface="+mj-lt"/>
              </a:rPr>
              <a:t> (Other Potentially Infectious Materials, OPIM) </a:t>
            </a:r>
            <a:r>
              <a:rPr lang="en-US" sz="1600" dirty="0" err="1">
                <a:latin typeface="+mj-lt"/>
              </a:rPr>
              <a:t>significa</a:t>
            </a:r>
            <a:r>
              <a:rPr lang="en-US" sz="1600" dirty="0">
                <a:latin typeface="+mj-lt"/>
              </a:rPr>
              <a:t>: </a:t>
            </a:r>
          </a:p>
          <a:p>
            <a:endParaRPr lang="en-US" sz="1600" dirty="0">
              <a:latin typeface="+mj-lt"/>
            </a:endParaRPr>
          </a:p>
          <a:p>
            <a:r>
              <a:rPr lang="en-US" sz="1600" dirty="0">
                <a:latin typeface="+mj-lt"/>
              </a:rPr>
              <a:t>(1) Los </a:t>
            </a:r>
            <a:r>
              <a:rPr lang="en-US" sz="1600" dirty="0" err="1">
                <a:latin typeface="+mj-lt"/>
              </a:rPr>
              <a:t>siguientes</a:t>
            </a:r>
            <a:r>
              <a:rPr lang="en-US" sz="1600" dirty="0">
                <a:latin typeface="+mj-lt"/>
              </a:rPr>
              <a:t> </a:t>
            </a:r>
            <a:r>
              <a:rPr lang="en-US" sz="1600" dirty="0" err="1">
                <a:latin typeface="+mj-lt"/>
              </a:rPr>
              <a:t>fluidos</a:t>
            </a:r>
            <a:r>
              <a:rPr lang="en-US" sz="1600" dirty="0">
                <a:latin typeface="+mj-lt"/>
              </a:rPr>
              <a:t> </a:t>
            </a:r>
            <a:r>
              <a:rPr lang="en-US" sz="1600" dirty="0" err="1">
                <a:latin typeface="+mj-lt"/>
              </a:rPr>
              <a:t>corporales</a:t>
            </a:r>
            <a:r>
              <a:rPr lang="en-US" sz="1600" dirty="0">
                <a:latin typeface="+mj-lt"/>
              </a:rPr>
              <a:t> </a:t>
            </a:r>
            <a:r>
              <a:rPr lang="en-US" sz="1600" dirty="0" err="1">
                <a:latin typeface="+mj-lt"/>
              </a:rPr>
              <a:t>humanos</a:t>
            </a:r>
            <a:r>
              <a:rPr lang="en-US" sz="1600" dirty="0">
                <a:latin typeface="+mj-lt"/>
              </a:rPr>
              <a:t>: semen, </a:t>
            </a:r>
            <a:r>
              <a:rPr lang="en-US" sz="1600" dirty="0" err="1">
                <a:latin typeface="+mj-lt"/>
              </a:rPr>
              <a:t>secreciones</a:t>
            </a:r>
            <a:r>
              <a:rPr lang="en-US" sz="1600" dirty="0">
                <a:latin typeface="+mj-lt"/>
              </a:rPr>
              <a:t> </a:t>
            </a:r>
            <a:r>
              <a:rPr lang="en-US" sz="1600" dirty="0" err="1">
                <a:latin typeface="+mj-lt"/>
              </a:rPr>
              <a:t>vaginales</a:t>
            </a:r>
            <a:r>
              <a:rPr lang="en-US" sz="1600" dirty="0">
                <a:latin typeface="+mj-lt"/>
              </a:rPr>
              <a:t>, </a:t>
            </a:r>
            <a:r>
              <a:rPr lang="en-US" sz="1600" dirty="0" err="1">
                <a:latin typeface="+mj-lt"/>
              </a:rPr>
              <a:t>líquido</a:t>
            </a:r>
            <a:r>
              <a:rPr lang="en-US" sz="1600" dirty="0">
                <a:latin typeface="+mj-lt"/>
              </a:rPr>
              <a:t> </a:t>
            </a:r>
            <a:r>
              <a:rPr lang="en-US" sz="1600" dirty="0" err="1">
                <a:latin typeface="+mj-lt"/>
              </a:rPr>
              <a:t>cefalorraquídeo</a:t>
            </a:r>
            <a:r>
              <a:rPr lang="en-US" sz="1600" dirty="0">
                <a:latin typeface="+mj-lt"/>
              </a:rPr>
              <a:t>, </a:t>
            </a:r>
            <a:r>
              <a:rPr lang="en-US" sz="1600" dirty="0" err="1">
                <a:latin typeface="+mj-lt"/>
              </a:rPr>
              <a:t>líquido</a:t>
            </a:r>
            <a:r>
              <a:rPr lang="en-US" sz="1600" dirty="0">
                <a:latin typeface="+mj-lt"/>
              </a:rPr>
              <a:t> </a:t>
            </a:r>
            <a:r>
              <a:rPr lang="en-US" sz="1600" dirty="0" err="1">
                <a:latin typeface="+mj-lt"/>
              </a:rPr>
              <a:t>sinovial</a:t>
            </a:r>
            <a:r>
              <a:rPr lang="en-US" sz="1600" dirty="0">
                <a:latin typeface="+mj-lt"/>
              </a:rPr>
              <a:t>, </a:t>
            </a:r>
            <a:r>
              <a:rPr lang="en-US" sz="1600" dirty="0" err="1">
                <a:latin typeface="+mj-lt"/>
              </a:rPr>
              <a:t>líquido</a:t>
            </a:r>
            <a:r>
              <a:rPr lang="en-US" sz="1600" dirty="0">
                <a:latin typeface="+mj-lt"/>
              </a:rPr>
              <a:t> pleural, </a:t>
            </a:r>
            <a:r>
              <a:rPr lang="en-US" sz="1600" dirty="0" err="1">
                <a:latin typeface="+mj-lt"/>
              </a:rPr>
              <a:t>líquido</a:t>
            </a:r>
            <a:r>
              <a:rPr lang="en-US" sz="1600" dirty="0">
                <a:latin typeface="+mj-lt"/>
              </a:rPr>
              <a:t> </a:t>
            </a:r>
            <a:r>
              <a:rPr lang="en-US" sz="1600" dirty="0" err="1">
                <a:latin typeface="+mj-lt"/>
              </a:rPr>
              <a:t>pericárdico</a:t>
            </a:r>
            <a:r>
              <a:rPr lang="en-US" sz="1600" dirty="0">
                <a:latin typeface="+mj-lt"/>
              </a:rPr>
              <a:t>, </a:t>
            </a:r>
            <a:r>
              <a:rPr lang="en-US" sz="1600" dirty="0" err="1">
                <a:latin typeface="+mj-lt"/>
              </a:rPr>
              <a:t>líquido</a:t>
            </a:r>
            <a:r>
              <a:rPr lang="en-US" sz="1600" dirty="0">
                <a:latin typeface="+mj-lt"/>
              </a:rPr>
              <a:t> peritoneal, </a:t>
            </a:r>
            <a:r>
              <a:rPr lang="en-US" sz="1600" dirty="0" err="1">
                <a:latin typeface="+mj-lt"/>
              </a:rPr>
              <a:t>líquido</a:t>
            </a:r>
            <a:r>
              <a:rPr lang="en-US" sz="1600" dirty="0">
                <a:latin typeface="+mj-lt"/>
              </a:rPr>
              <a:t> </a:t>
            </a:r>
            <a:r>
              <a:rPr lang="en-US" sz="1600" dirty="0" err="1">
                <a:latin typeface="+mj-lt"/>
              </a:rPr>
              <a:t>amniótico</a:t>
            </a:r>
            <a:r>
              <a:rPr lang="en-US" sz="1600" dirty="0">
                <a:latin typeface="+mj-lt"/>
              </a:rPr>
              <a:t>, saliva </a:t>
            </a:r>
            <a:r>
              <a:rPr lang="en-US" sz="1600" dirty="0" err="1">
                <a:latin typeface="+mj-lt"/>
              </a:rPr>
              <a:t>en</a:t>
            </a:r>
            <a:r>
              <a:rPr lang="en-US" sz="1600" dirty="0">
                <a:latin typeface="+mj-lt"/>
              </a:rPr>
              <a:t> </a:t>
            </a:r>
            <a:r>
              <a:rPr lang="en-US" sz="1600" dirty="0" err="1">
                <a:latin typeface="+mj-lt"/>
              </a:rPr>
              <a:t>procedimientos</a:t>
            </a:r>
            <a:r>
              <a:rPr lang="en-US" sz="1600" dirty="0">
                <a:latin typeface="+mj-lt"/>
              </a:rPr>
              <a:t> </a:t>
            </a:r>
            <a:r>
              <a:rPr lang="en-US" sz="1600" dirty="0" err="1">
                <a:latin typeface="+mj-lt"/>
              </a:rPr>
              <a:t>dentales</a:t>
            </a:r>
            <a:r>
              <a:rPr lang="en-US" sz="1600" dirty="0">
                <a:latin typeface="+mj-lt"/>
              </a:rPr>
              <a:t>, </a:t>
            </a:r>
            <a:r>
              <a:rPr lang="en-US" sz="1600" dirty="0" err="1">
                <a:latin typeface="+mj-lt"/>
              </a:rPr>
              <a:t>cualquier</a:t>
            </a:r>
            <a:r>
              <a:rPr lang="en-US" sz="1600" dirty="0">
                <a:latin typeface="+mj-lt"/>
              </a:rPr>
              <a:t> </a:t>
            </a:r>
            <a:r>
              <a:rPr lang="en-US" sz="1600" dirty="0" err="1">
                <a:latin typeface="+mj-lt"/>
              </a:rPr>
              <a:t>fluido</a:t>
            </a:r>
            <a:r>
              <a:rPr lang="en-US" sz="1600" dirty="0">
                <a:latin typeface="+mj-lt"/>
              </a:rPr>
              <a:t> corporal que </a:t>
            </a:r>
            <a:r>
              <a:rPr lang="en-US" sz="1600" dirty="0" err="1">
                <a:latin typeface="+mj-lt"/>
              </a:rPr>
              <a:t>esté</a:t>
            </a:r>
            <a:r>
              <a:rPr lang="en-US" sz="1600" dirty="0">
                <a:latin typeface="+mj-lt"/>
              </a:rPr>
              <a:t> </a:t>
            </a:r>
            <a:r>
              <a:rPr lang="en-US" sz="1600" dirty="0" err="1">
                <a:latin typeface="+mj-lt"/>
              </a:rPr>
              <a:t>visiblemente</a:t>
            </a:r>
            <a:r>
              <a:rPr lang="en-US" sz="1600" dirty="0">
                <a:latin typeface="+mj-lt"/>
              </a:rPr>
              <a:t> </a:t>
            </a:r>
            <a:r>
              <a:rPr lang="en-US" sz="1600" dirty="0" err="1">
                <a:latin typeface="+mj-lt"/>
              </a:rPr>
              <a:t>contaminado</a:t>
            </a:r>
            <a:r>
              <a:rPr lang="en-US" sz="1600" dirty="0">
                <a:latin typeface="+mj-lt"/>
              </a:rPr>
              <a:t> con </a:t>
            </a:r>
            <a:r>
              <a:rPr lang="en-US" sz="1600" dirty="0" err="1">
                <a:latin typeface="+mj-lt"/>
              </a:rPr>
              <a:t>sangre</a:t>
            </a:r>
            <a:r>
              <a:rPr lang="en-US" sz="1600" dirty="0">
                <a:latin typeface="+mj-lt"/>
              </a:rPr>
              <a:t> y </a:t>
            </a:r>
            <a:r>
              <a:rPr lang="en-US" sz="1600" dirty="0" err="1">
                <a:latin typeface="+mj-lt"/>
              </a:rPr>
              <a:t>todos</a:t>
            </a:r>
            <a:r>
              <a:rPr lang="en-US" sz="1600" dirty="0">
                <a:latin typeface="+mj-lt"/>
              </a:rPr>
              <a:t> los </a:t>
            </a:r>
            <a:r>
              <a:rPr lang="en-US" sz="1600" dirty="0" err="1">
                <a:latin typeface="+mj-lt"/>
              </a:rPr>
              <a:t>demás</a:t>
            </a:r>
            <a:r>
              <a:rPr lang="en-US" sz="1600" dirty="0">
                <a:latin typeface="+mj-lt"/>
              </a:rPr>
              <a:t> </a:t>
            </a:r>
            <a:r>
              <a:rPr lang="en-US" sz="1600" dirty="0" err="1">
                <a:latin typeface="+mj-lt"/>
              </a:rPr>
              <a:t>fluidos</a:t>
            </a:r>
            <a:r>
              <a:rPr lang="en-US" sz="1600" dirty="0">
                <a:latin typeface="+mj-lt"/>
              </a:rPr>
              <a:t> </a:t>
            </a:r>
            <a:r>
              <a:rPr lang="en-US" sz="1600" dirty="0" err="1">
                <a:latin typeface="+mj-lt"/>
              </a:rPr>
              <a:t>corporales</a:t>
            </a:r>
            <a:r>
              <a:rPr lang="en-US" sz="1600" dirty="0">
                <a:latin typeface="+mj-lt"/>
              </a:rPr>
              <a:t> </a:t>
            </a:r>
            <a:r>
              <a:rPr lang="en-US" sz="1600" dirty="0" err="1">
                <a:latin typeface="+mj-lt"/>
              </a:rPr>
              <a:t>en</a:t>
            </a:r>
            <a:r>
              <a:rPr lang="en-US" sz="1600" dirty="0">
                <a:latin typeface="+mj-lt"/>
              </a:rPr>
              <a:t> </a:t>
            </a:r>
            <a:r>
              <a:rPr lang="en-US" sz="1600" dirty="0" err="1">
                <a:latin typeface="+mj-lt"/>
              </a:rPr>
              <a:t>situaciones</a:t>
            </a:r>
            <a:r>
              <a:rPr lang="en-US" sz="1600" dirty="0">
                <a:latin typeface="+mj-lt"/>
              </a:rPr>
              <a:t> </a:t>
            </a:r>
            <a:r>
              <a:rPr lang="en-US" sz="1600" dirty="0" err="1">
                <a:latin typeface="+mj-lt"/>
              </a:rPr>
              <a:t>en</a:t>
            </a:r>
            <a:r>
              <a:rPr lang="en-US" sz="1600" dirty="0">
                <a:latin typeface="+mj-lt"/>
              </a:rPr>
              <a:t> las </a:t>
            </a:r>
            <a:r>
              <a:rPr lang="en-US" sz="1600" dirty="0" err="1">
                <a:latin typeface="+mj-lt"/>
              </a:rPr>
              <a:t>cuales</a:t>
            </a:r>
            <a:r>
              <a:rPr lang="en-US" sz="1600" dirty="0">
                <a:latin typeface="+mj-lt"/>
              </a:rPr>
              <a:t> </a:t>
            </a:r>
            <a:r>
              <a:rPr lang="en-US" sz="1600" dirty="0" err="1">
                <a:latin typeface="+mj-lt"/>
              </a:rPr>
              <a:t>resulta</a:t>
            </a:r>
            <a:r>
              <a:rPr lang="en-US" sz="1600" dirty="0">
                <a:latin typeface="+mj-lt"/>
              </a:rPr>
              <a:t> </a:t>
            </a:r>
            <a:r>
              <a:rPr lang="en-US" sz="1600" dirty="0" err="1">
                <a:latin typeface="+mj-lt"/>
              </a:rPr>
              <a:t>difícil</a:t>
            </a:r>
            <a:r>
              <a:rPr lang="en-US" sz="1600" dirty="0">
                <a:latin typeface="+mj-lt"/>
              </a:rPr>
              <a:t> o </a:t>
            </a:r>
            <a:r>
              <a:rPr lang="en-US" sz="1600" dirty="0" err="1">
                <a:latin typeface="+mj-lt"/>
              </a:rPr>
              <a:t>imposible</a:t>
            </a:r>
            <a:r>
              <a:rPr lang="en-US" sz="1600" dirty="0">
                <a:latin typeface="+mj-lt"/>
              </a:rPr>
              <a:t> </a:t>
            </a:r>
            <a:r>
              <a:rPr lang="en-US" sz="1600" dirty="0" err="1">
                <a:latin typeface="+mj-lt"/>
              </a:rPr>
              <a:t>diferenciar</a:t>
            </a:r>
            <a:r>
              <a:rPr lang="en-US" sz="1600" dirty="0">
                <a:latin typeface="+mj-lt"/>
              </a:rPr>
              <a:t> entre los </a:t>
            </a:r>
            <a:r>
              <a:rPr lang="en-US" sz="1600" dirty="0" err="1">
                <a:latin typeface="+mj-lt"/>
              </a:rPr>
              <a:t>distintos</a:t>
            </a:r>
            <a:r>
              <a:rPr lang="en-US" sz="1600" dirty="0">
                <a:latin typeface="+mj-lt"/>
              </a:rPr>
              <a:t> </a:t>
            </a:r>
            <a:r>
              <a:rPr lang="en-US" sz="1600" dirty="0" err="1">
                <a:latin typeface="+mj-lt"/>
              </a:rPr>
              <a:t>fluidos</a:t>
            </a:r>
            <a:r>
              <a:rPr lang="en-US" sz="1600" dirty="0">
                <a:latin typeface="+mj-lt"/>
              </a:rPr>
              <a:t> </a:t>
            </a:r>
            <a:r>
              <a:rPr lang="en-US" sz="1600" dirty="0" err="1">
                <a:latin typeface="+mj-lt"/>
              </a:rPr>
              <a:t>corporales</a:t>
            </a:r>
            <a:r>
              <a:rPr lang="en-US" sz="1600" dirty="0">
                <a:latin typeface="+mj-lt"/>
              </a:rPr>
              <a:t>;</a:t>
            </a:r>
          </a:p>
          <a:p>
            <a:endParaRPr lang="en-US" sz="1600" dirty="0">
              <a:latin typeface="+mj-lt"/>
            </a:endParaRPr>
          </a:p>
          <a:p>
            <a:r>
              <a:rPr lang="en-US" sz="1600" dirty="0">
                <a:latin typeface="+mj-lt"/>
              </a:rPr>
              <a:t>(2) </a:t>
            </a:r>
            <a:r>
              <a:rPr lang="en-US" sz="1600" dirty="0" err="1">
                <a:latin typeface="+mj-lt"/>
              </a:rPr>
              <a:t>Cualquier</a:t>
            </a:r>
            <a:r>
              <a:rPr lang="en-US" sz="1600" dirty="0">
                <a:latin typeface="+mj-lt"/>
              </a:rPr>
              <a:t> </a:t>
            </a:r>
            <a:r>
              <a:rPr lang="en-US" sz="1600" dirty="0" err="1">
                <a:latin typeface="+mj-lt"/>
              </a:rPr>
              <a:t>tejido</a:t>
            </a:r>
            <a:r>
              <a:rPr lang="en-US" sz="1600" dirty="0">
                <a:latin typeface="+mj-lt"/>
              </a:rPr>
              <a:t> u </a:t>
            </a:r>
            <a:r>
              <a:rPr lang="en-US" sz="1600" dirty="0" err="1">
                <a:latin typeface="+mj-lt"/>
              </a:rPr>
              <a:t>órgano</a:t>
            </a:r>
            <a:r>
              <a:rPr lang="en-US" sz="1600" dirty="0">
                <a:latin typeface="+mj-lt"/>
              </a:rPr>
              <a:t> </a:t>
            </a:r>
            <a:r>
              <a:rPr lang="en-US" sz="1600" dirty="0" err="1">
                <a:latin typeface="+mj-lt"/>
              </a:rPr>
              <a:t>inestable</a:t>
            </a:r>
            <a:r>
              <a:rPr lang="en-US" sz="1600" dirty="0">
                <a:latin typeface="+mj-lt"/>
              </a:rPr>
              <a:t> (que no sea la </a:t>
            </a:r>
            <a:r>
              <a:rPr lang="en-US" sz="1600" dirty="0" err="1">
                <a:latin typeface="+mj-lt"/>
              </a:rPr>
              <a:t>piel</a:t>
            </a:r>
            <a:r>
              <a:rPr lang="en-US" sz="1600" dirty="0">
                <a:latin typeface="+mj-lt"/>
              </a:rPr>
              <a:t> intacta) de un ser </a:t>
            </a:r>
            <a:r>
              <a:rPr lang="en-US" sz="1600" dirty="0" err="1">
                <a:latin typeface="+mj-lt"/>
              </a:rPr>
              <a:t>humano</a:t>
            </a:r>
            <a:r>
              <a:rPr lang="en-US" sz="1600" dirty="0">
                <a:latin typeface="+mj-lt"/>
              </a:rPr>
              <a:t> (vivo o </a:t>
            </a:r>
            <a:r>
              <a:rPr lang="en-US" sz="1600" dirty="0" err="1">
                <a:latin typeface="+mj-lt"/>
              </a:rPr>
              <a:t>muerto</a:t>
            </a:r>
            <a:r>
              <a:rPr lang="en-US" sz="1600" dirty="0">
                <a:latin typeface="+mj-lt"/>
              </a:rPr>
              <a:t>); y</a:t>
            </a:r>
          </a:p>
          <a:p>
            <a:endParaRPr lang="en-US" sz="1600" dirty="0">
              <a:latin typeface="+mj-lt"/>
            </a:endParaRPr>
          </a:p>
          <a:p>
            <a:r>
              <a:rPr lang="en-US" sz="1600" dirty="0">
                <a:latin typeface="+mj-lt"/>
              </a:rPr>
              <a:t>(3) </a:t>
            </a:r>
            <a:r>
              <a:rPr lang="en-US" sz="1600" dirty="0" err="1">
                <a:latin typeface="+mj-lt"/>
              </a:rPr>
              <a:t>Cultivos</a:t>
            </a:r>
            <a:r>
              <a:rPr lang="en-US" sz="1600" dirty="0">
                <a:latin typeface="+mj-lt"/>
              </a:rPr>
              <a:t> de </a:t>
            </a:r>
            <a:r>
              <a:rPr lang="en-US" sz="1600" dirty="0" err="1">
                <a:latin typeface="+mj-lt"/>
              </a:rPr>
              <a:t>células</a:t>
            </a:r>
            <a:r>
              <a:rPr lang="en-US" sz="1600" dirty="0">
                <a:latin typeface="+mj-lt"/>
              </a:rPr>
              <a:t> o </a:t>
            </a:r>
            <a:r>
              <a:rPr lang="en-US" sz="1600" dirty="0" err="1">
                <a:latin typeface="+mj-lt"/>
              </a:rPr>
              <a:t>tejidos</a:t>
            </a:r>
            <a:r>
              <a:rPr lang="en-US" sz="1600" dirty="0">
                <a:latin typeface="+mj-lt"/>
              </a:rPr>
              <a:t> que </a:t>
            </a:r>
            <a:r>
              <a:rPr lang="en-US" sz="1600" dirty="0" err="1">
                <a:latin typeface="+mj-lt"/>
              </a:rPr>
              <a:t>contienen</a:t>
            </a:r>
            <a:r>
              <a:rPr lang="en-US" sz="1600" dirty="0">
                <a:latin typeface="+mj-lt"/>
              </a:rPr>
              <a:t> VIH, </a:t>
            </a:r>
            <a:r>
              <a:rPr lang="en-US" sz="1600" dirty="0" err="1">
                <a:latin typeface="+mj-lt"/>
              </a:rPr>
              <a:t>cultivos</a:t>
            </a:r>
            <a:r>
              <a:rPr lang="en-US" sz="1600" dirty="0">
                <a:latin typeface="+mj-lt"/>
              </a:rPr>
              <a:t> de </a:t>
            </a:r>
            <a:r>
              <a:rPr lang="en-US" sz="1600" dirty="0" err="1">
                <a:latin typeface="+mj-lt"/>
              </a:rPr>
              <a:t>órganos</a:t>
            </a:r>
            <a:r>
              <a:rPr lang="en-US" sz="1600" dirty="0">
                <a:latin typeface="+mj-lt"/>
              </a:rPr>
              <a:t>, </a:t>
            </a:r>
            <a:r>
              <a:rPr lang="en-US" sz="1600" dirty="0" err="1">
                <a:latin typeface="+mj-lt"/>
              </a:rPr>
              <a:t>medios</a:t>
            </a:r>
            <a:r>
              <a:rPr lang="en-US" sz="1600" dirty="0">
                <a:latin typeface="+mj-lt"/>
              </a:rPr>
              <a:t> de </a:t>
            </a:r>
            <a:r>
              <a:rPr lang="en-US" sz="1600" dirty="0" err="1">
                <a:latin typeface="+mj-lt"/>
              </a:rPr>
              <a:t>cultivo</a:t>
            </a:r>
            <a:r>
              <a:rPr lang="en-US" sz="1600" dirty="0">
                <a:latin typeface="+mj-lt"/>
              </a:rPr>
              <a:t> u </a:t>
            </a:r>
            <a:r>
              <a:rPr lang="en-US" sz="1600" dirty="0" err="1">
                <a:latin typeface="+mj-lt"/>
              </a:rPr>
              <a:t>otras</a:t>
            </a:r>
            <a:r>
              <a:rPr lang="en-US" sz="1600" dirty="0">
                <a:latin typeface="+mj-lt"/>
              </a:rPr>
              <a:t> </a:t>
            </a:r>
            <a:r>
              <a:rPr lang="en-US" sz="1600" dirty="0" err="1">
                <a:latin typeface="+mj-lt"/>
              </a:rPr>
              <a:t>soluciones</a:t>
            </a:r>
            <a:r>
              <a:rPr lang="en-US" sz="1600" dirty="0">
                <a:latin typeface="+mj-lt"/>
              </a:rPr>
              <a:t> que </a:t>
            </a:r>
            <a:r>
              <a:rPr lang="en-US" sz="1600" dirty="0" err="1">
                <a:latin typeface="+mj-lt"/>
              </a:rPr>
              <a:t>contengan</a:t>
            </a:r>
            <a:r>
              <a:rPr lang="en-US" sz="1600" dirty="0">
                <a:latin typeface="+mj-lt"/>
              </a:rPr>
              <a:t> VIH o VHB; y </a:t>
            </a:r>
            <a:r>
              <a:rPr lang="en-US" sz="1600" dirty="0" err="1">
                <a:latin typeface="+mj-lt"/>
              </a:rPr>
              <a:t>sangre</a:t>
            </a:r>
            <a:r>
              <a:rPr lang="en-US" sz="1600" dirty="0">
                <a:latin typeface="+mj-lt"/>
              </a:rPr>
              <a:t>, </a:t>
            </a:r>
            <a:r>
              <a:rPr lang="en-US" sz="1600" dirty="0" err="1">
                <a:latin typeface="+mj-lt"/>
              </a:rPr>
              <a:t>órganos</a:t>
            </a:r>
            <a:r>
              <a:rPr lang="en-US" sz="1600" dirty="0">
                <a:latin typeface="+mj-lt"/>
              </a:rPr>
              <a:t> u </a:t>
            </a:r>
            <a:r>
              <a:rPr lang="en-US" sz="1600" dirty="0" err="1">
                <a:latin typeface="+mj-lt"/>
              </a:rPr>
              <a:t>otros</a:t>
            </a:r>
            <a:r>
              <a:rPr lang="en-US" sz="1600" dirty="0">
                <a:latin typeface="+mj-lt"/>
              </a:rPr>
              <a:t> </a:t>
            </a:r>
            <a:r>
              <a:rPr lang="en-US" sz="1600" dirty="0" err="1">
                <a:latin typeface="+mj-lt"/>
              </a:rPr>
              <a:t>tejidos</a:t>
            </a:r>
            <a:r>
              <a:rPr lang="en-US" sz="1600" dirty="0">
                <a:latin typeface="+mj-lt"/>
              </a:rPr>
              <a:t> de </a:t>
            </a:r>
            <a:r>
              <a:rPr lang="en-US" sz="1600" dirty="0" err="1">
                <a:latin typeface="+mj-lt"/>
              </a:rPr>
              <a:t>animales</a:t>
            </a:r>
            <a:r>
              <a:rPr lang="en-US" sz="1600" dirty="0">
                <a:latin typeface="+mj-lt"/>
              </a:rPr>
              <a:t> de </a:t>
            </a:r>
            <a:r>
              <a:rPr lang="en-US" sz="1600" dirty="0" err="1">
                <a:latin typeface="+mj-lt"/>
              </a:rPr>
              <a:t>experimentación</a:t>
            </a:r>
            <a:r>
              <a:rPr lang="en-US" sz="1600" dirty="0">
                <a:latin typeface="+mj-lt"/>
              </a:rPr>
              <a:t> </a:t>
            </a:r>
            <a:r>
              <a:rPr lang="en-US" sz="1600" dirty="0" err="1">
                <a:latin typeface="+mj-lt"/>
              </a:rPr>
              <a:t>infectados</a:t>
            </a:r>
            <a:r>
              <a:rPr lang="en-US" sz="1600" dirty="0">
                <a:latin typeface="+mj-lt"/>
              </a:rPr>
              <a:t> con VIH o VHB.</a:t>
            </a: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D9E7042F-DA47-4B09-8F80-02EC3BEB3315}"/>
              </a:ext>
            </a:extLst>
          </p:cNvPr>
          <p:cNvPicPr>
            <a:picLocks noChangeAspect="1"/>
          </p:cNvPicPr>
          <p:nvPr/>
        </p:nvPicPr>
        <p:blipFill>
          <a:blip r:embed="rId4"/>
          <a:stretch>
            <a:fillRect/>
          </a:stretch>
        </p:blipFill>
        <p:spPr>
          <a:xfrm>
            <a:off x="4396" y="0"/>
            <a:ext cx="5743928" cy="5934002"/>
          </a:xfrm>
          <a:prstGeom prst="rect">
            <a:avLst/>
          </a:prstGeom>
        </p:spPr>
      </p:pic>
    </p:spTree>
    <p:extLst>
      <p:ext uri="{BB962C8B-B14F-4D97-AF65-F5344CB8AC3E}">
        <p14:creationId xmlns:p14="http://schemas.microsoft.com/office/powerpoint/2010/main" val="6824881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880100" y="332509"/>
            <a:ext cx="6113407" cy="4339609"/>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DESECHOS REGULADOS</a:t>
            </a:r>
          </a:p>
          <a:p>
            <a:pPr lvl="0" algn="ctr">
              <a:buSzPts val="4800"/>
            </a:pPr>
            <a:endParaRPr lang="en-US" sz="1600" dirty="0">
              <a:solidFill>
                <a:schemeClr val="dk1"/>
              </a:solidFill>
              <a:latin typeface="+mj-lt"/>
              <a:ea typeface="Calibri"/>
              <a:cs typeface="Calibri"/>
              <a:sym typeface="Calibri"/>
            </a:endParaRPr>
          </a:p>
          <a:p>
            <a:pPr lvl="0">
              <a:buSzPts val="1600"/>
            </a:pPr>
            <a:r>
              <a:rPr lang="en-US" sz="1600" dirty="0">
                <a:solidFill>
                  <a:schemeClr val="dk1"/>
                </a:solidFill>
                <a:latin typeface="+mj-lt"/>
                <a:ea typeface="Calibri"/>
                <a:cs typeface="Calibri"/>
                <a:sym typeface="Calibri"/>
              </a:rPr>
              <a:t>El </a:t>
            </a:r>
            <a:r>
              <a:rPr lang="en-US" sz="1600" dirty="0" err="1">
                <a:solidFill>
                  <a:schemeClr val="dk1"/>
                </a:solidFill>
                <a:latin typeface="+mj-lt"/>
                <a:ea typeface="Calibri"/>
                <a:cs typeface="Calibri"/>
                <a:sym typeface="Calibri"/>
              </a:rPr>
              <a:t>término</a:t>
            </a:r>
            <a:r>
              <a:rPr lang="en-US" sz="16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hlinkClick r:id="rId3"/>
              </a:rPr>
              <a:t>Desechos regulados</a:t>
            </a:r>
            <a:r>
              <a:rPr lang="en-US" sz="1600" dirty="0">
                <a:solidFill>
                  <a:schemeClr val="dk1"/>
                </a:solidFill>
                <a:latin typeface="+mj-lt"/>
                <a:ea typeface="Calibri"/>
                <a:cs typeface="Calibri"/>
                <a:sym typeface="Calibri"/>
              </a:rPr>
              <a:t>”</a:t>
            </a:r>
            <a:r>
              <a:rPr lang="en-US" sz="1600" baseline="30000" dirty="0">
                <a:solidFill>
                  <a:schemeClr val="dk1"/>
                </a:solidFill>
                <a:latin typeface="+mj-lt"/>
                <a:ea typeface="Calibri"/>
                <a:cs typeface="Calibri"/>
                <a:sym typeface="Calibri"/>
              </a:rPr>
              <a:t>(11)</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hace</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referencia</a:t>
            </a:r>
            <a:r>
              <a:rPr lang="en-US" sz="1600" dirty="0">
                <a:solidFill>
                  <a:schemeClr val="dk1"/>
                </a:solidFill>
                <a:latin typeface="+mj-lt"/>
                <a:ea typeface="Calibri"/>
                <a:cs typeface="Calibri"/>
                <a:sym typeface="Calibri"/>
              </a:rPr>
              <a:t> a las </a:t>
            </a:r>
            <a:r>
              <a:rPr lang="en-US" sz="1600" dirty="0" err="1">
                <a:solidFill>
                  <a:schemeClr val="dk1"/>
                </a:solidFill>
                <a:latin typeface="+mj-lt"/>
                <a:ea typeface="Calibri"/>
                <a:cs typeface="Calibri"/>
                <a:sym typeface="Calibri"/>
              </a:rPr>
              <a:t>siguientes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categorías</a:t>
            </a:r>
            <a:r>
              <a:rPr lang="en-US" sz="1600" dirty="0">
                <a:solidFill>
                  <a:schemeClr val="dk1"/>
                </a:solidFill>
                <a:latin typeface="+mj-lt"/>
                <a:ea typeface="Calibri"/>
                <a:cs typeface="Calibri"/>
                <a:sym typeface="Calibri"/>
              </a:rPr>
              <a:t> de </a:t>
            </a:r>
            <a:r>
              <a:rPr lang="en-US" sz="1600" dirty="0" err="1">
                <a:solidFill>
                  <a:schemeClr val="dk1"/>
                </a:solidFill>
                <a:latin typeface="+mj-lt"/>
                <a:ea typeface="Calibri"/>
                <a:cs typeface="Calibri"/>
                <a:sym typeface="Calibri"/>
              </a:rPr>
              <a:t>desechos</a:t>
            </a:r>
            <a:r>
              <a:rPr lang="en-US" sz="1600" dirty="0">
                <a:solidFill>
                  <a:schemeClr val="dk1"/>
                </a:solidFill>
                <a:latin typeface="+mj-lt"/>
                <a:ea typeface="Calibri"/>
                <a:cs typeface="Calibri"/>
                <a:sym typeface="Calibri"/>
              </a:rPr>
              <a:t> que </a:t>
            </a:r>
            <a:r>
              <a:rPr lang="en-US" sz="1600" dirty="0" err="1">
                <a:solidFill>
                  <a:schemeClr val="dk1"/>
                </a:solidFill>
                <a:latin typeface="+mj-lt"/>
                <a:ea typeface="Calibri"/>
                <a:cs typeface="Calibri"/>
                <a:sym typeface="Calibri"/>
              </a:rPr>
              <a:t>requieren</a:t>
            </a:r>
            <a:r>
              <a:rPr lang="en-US" sz="1600" dirty="0">
                <a:solidFill>
                  <a:schemeClr val="dk1"/>
                </a:solidFill>
                <a:latin typeface="+mj-lt"/>
                <a:ea typeface="Calibri"/>
                <a:cs typeface="Calibri"/>
                <a:sym typeface="Calibri"/>
              </a:rPr>
              <a:t> una </a:t>
            </a:r>
            <a:r>
              <a:rPr lang="en-US" sz="1600" dirty="0" err="1">
                <a:solidFill>
                  <a:schemeClr val="dk1"/>
                </a:solidFill>
                <a:latin typeface="+mj-lt"/>
                <a:ea typeface="Calibri"/>
                <a:cs typeface="Calibri"/>
                <a:sym typeface="Calibri"/>
              </a:rPr>
              <a:t>manipulación</a:t>
            </a:r>
            <a:r>
              <a:rPr lang="en-US" sz="1600" dirty="0">
                <a:solidFill>
                  <a:schemeClr val="dk1"/>
                </a:solidFill>
                <a:latin typeface="+mj-lt"/>
                <a:ea typeface="Calibri"/>
                <a:cs typeface="Calibri"/>
                <a:sym typeface="Calibri"/>
              </a:rPr>
              <a:t> especial, </a:t>
            </a:r>
            <a:r>
              <a:rPr lang="en-US" sz="1600" dirty="0" err="1">
                <a:solidFill>
                  <a:schemeClr val="dk1"/>
                </a:solidFill>
                <a:latin typeface="+mj-lt"/>
                <a:ea typeface="Calibri"/>
                <a:cs typeface="Calibri"/>
                <a:sym typeface="Calibri"/>
              </a:rPr>
              <a:t>como</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mínimo</a:t>
            </a:r>
            <a:r>
              <a:rPr lang="en-US" sz="1600" dirty="0">
                <a:solidFill>
                  <a:schemeClr val="dk1"/>
                </a:solidFill>
                <a:latin typeface="+mj-lt"/>
                <a:ea typeface="Calibri"/>
                <a:cs typeface="Calibri"/>
                <a:sym typeface="Calibri"/>
              </a:rPr>
              <a:t>:</a:t>
            </a:r>
          </a:p>
          <a:p>
            <a:pPr lvl="0">
              <a:buSzPts val="1600"/>
            </a:pPr>
            <a:endParaRPr lang="en-US" sz="1600" dirty="0">
              <a:solidFill>
                <a:schemeClr val="dk1"/>
              </a:solidFill>
              <a:latin typeface="+mj-lt"/>
              <a:ea typeface="Calibri"/>
              <a:cs typeface="Calibri"/>
              <a:sym typeface="Calibri"/>
            </a:endParaRPr>
          </a:p>
          <a:p>
            <a:pPr marL="285750" lvl="0" indent="-285750">
              <a:buSzPts val="1600"/>
              <a:buFont typeface="Arial" panose="020B0604020202020204" pitchFamily="34" charset="0"/>
              <a:buChar char="•"/>
            </a:pPr>
            <a:r>
              <a:rPr lang="en-US" sz="1600" dirty="0">
                <a:solidFill>
                  <a:schemeClr val="dk1"/>
                </a:solidFill>
                <a:latin typeface="+mj-lt"/>
                <a:ea typeface="Calibri"/>
                <a:cs typeface="Calibri"/>
                <a:sym typeface="Calibri"/>
              </a:rPr>
              <a:t>Sangre u OPIM </a:t>
            </a:r>
            <a:r>
              <a:rPr lang="en-US" sz="1600" dirty="0" err="1">
                <a:solidFill>
                  <a:schemeClr val="dk1"/>
                </a:solidFill>
                <a:latin typeface="+mj-lt"/>
                <a:ea typeface="Calibri"/>
                <a:cs typeface="Calibri"/>
                <a:sym typeface="Calibri"/>
              </a:rPr>
              <a:t>líquidos</a:t>
            </a:r>
            <a:r>
              <a:rPr lang="en-US" sz="1600" dirty="0">
                <a:solidFill>
                  <a:schemeClr val="dk1"/>
                </a:solidFill>
                <a:latin typeface="+mj-lt"/>
                <a:ea typeface="Calibri"/>
                <a:cs typeface="Calibri"/>
                <a:sym typeface="Calibri"/>
              </a:rPr>
              <a:t> o </a:t>
            </a:r>
            <a:r>
              <a:rPr lang="en-US" sz="1600" dirty="0" err="1">
                <a:solidFill>
                  <a:schemeClr val="dk1"/>
                </a:solidFill>
                <a:latin typeface="+mj-lt"/>
                <a:ea typeface="Calibri"/>
                <a:cs typeface="Calibri"/>
                <a:sym typeface="Calibri"/>
              </a:rPr>
              <a:t>semilíquidos</a:t>
            </a:r>
            <a:r>
              <a:rPr lang="en-US" sz="1600" dirty="0">
                <a:solidFill>
                  <a:schemeClr val="dk1"/>
                </a:solidFill>
                <a:latin typeface="+mj-lt"/>
                <a:ea typeface="Calibri"/>
                <a:cs typeface="Calibri"/>
                <a:sym typeface="Calibri"/>
              </a:rPr>
              <a:t>,</a:t>
            </a:r>
          </a:p>
          <a:p>
            <a:pPr marL="285750" lvl="0" indent="-285750">
              <a:buSzPts val="1600"/>
              <a:buFont typeface="Arial" panose="020B0604020202020204" pitchFamily="34" charset="0"/>
              <a:buChar char="•"/>
            </a:pPr>
            <a:r>
              <a:rPr lang="en-US" sz="1600" dirty="0" err="1">
                <a:solidFill>
                  <a:schemeClr val="dk1"/>
                </a:solidFill>
                <a:latin typeface="+mj-lt"/>
                <a:ea typeface="Calibri"/>
                <a:cs typeface="Calibri"/>
                <a:sym typeface="Calibri"/>
              </a:rPr>
              <a:t>Elementos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contaminados</a:t>
            </a:r>
            <a:r>
              <a:rPr lang="en-US" sz="1600" dirty="0">
                <a:solidFill>
                  <a:schemeClr val="dk1"/>
                </a:solidFill>
                <a:latin typeface="+mj-lt"/>
                <a:ea typeface="Calibri"/>
                <a:cs typeface="Calibri"/>
                <a:sym typeface="Calibri"/>
              </a:rPr>
              <a:t> con </a:t>
            </a:r>
            <a:r>
              <a:rPr lang="en-US" sz="1600" dirty="0" err="1">
                <a:solidFill>
                  <a:schemeClr val="dk1"/>
                </a:solidFill>
                <a:latin typeface="+mj-lt"/>
                <a:ea typeface="Calibri"/>
                <a:cs typeface="Calibri"/>
                <a:sym typeface="Calibri"/>
              </a:rPr>
              <a:t>sangre</a:t>
            </a:r>
            <a:r>
              <a:rPr lang="en-US" sz="1600" dirty="0">
                <a:solidFill>
                  <a:schemeClr val="dk1"/>
                </a:solidFill>
                <a:latin typeface="+mj-lt"/>
                <a:ea typeface="Calibri"/>
                <a:cs typeface="Calibri"/>
                <a:sym typeface="Calibri"/>
              </a:rPr>
              <a:t> u OPIM que </a:t>
            </a:r>
            <a:r>
              <a:rPr lang="en-US" sz="1600" dirty="0" err="1">
                <a:solidFill>
                  <a:schemeClr val="dk1"/>
                </a:solidFill>
                <a:latin typeface="+mj-lt"/>
                <a:ea typeface="Calibri"/>
                <a:cs typeface="Calibri"/>
                <a:sym typeface="Calibri"/>
              </a:rPr>
              <a:t>pudieran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liberarse</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caso</a:t>
            </a:r>
            <a:r>
              <a:rPr lang="en-US" sz="1600" dirty="0">
                <a:solidFill>
                  <a:schemeClr val="dk1"/>
                </a:solidFill>
                <a:latin typeface="+mj-lt"/>
                <a:ea typeface="Calibri"/>
                <a:cs typeface="Calibri"/>
                <a:sym typeface="Calibri"/>
              </a:rPr>
              <a:t> de que </a:t>
            </a:r>
            <a:r>
              <a:rPr lang="en-US" sz="1600" dirty="0" err="1">
                <a:solidFill>
                  <a:schemeClr val="dk1"/>
                </a:solidFill>
                <a:latin typeface="+mj-lt"/>
                <a:ea typeface="Calibri"/>
                <a:cs typeface="Calibri"/>
                <a:sym typeface="Calibri"/>
              </a:rPr>
              <a:t>fueran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comprimidos</a:t>
            </a:r>
            <a:r>
              <a:rPr lang="en-US" sz="1600" dirty="0">
                <a:solidFill>
                  <a:schemeClr val="dk1"/>
                </a:solidFill>
                <a:latin typeface="+mj-lt"/>
                <a:ea typeface="Calibri"/>
                <a:cs typeface="Calibri"/>
                <a:sym typeface="Calibri"/>
              </a:rPr>
              <a:t>,</a:t>
            </a:r>
          </a:p>
          <a:p>
            <a:pPr marL="285750" lvl="0" indent="-285750">
              <a:buSzPts val="1600"/>
              <a:buFont typeface="Arial" panose="020B0604020202020204" pitchFamily="34" charset="0"/>
              <a:buChar char="•"/>
            </a:pPr>
            <a:r>
              <a:rPr lang="en-US" sz="1600" dirty="0" err="1">
                <a:solidFill>
                  <a:schemeClr val="dk1"/>
                </a:solidFill>
                <a:latin typeface="+mj-lt"/>
                <a:ea typeface="Calibri"/>
                <a:cs typeface="Calibri"/>
                <a:sym typeface="Calibri"/>
              </a:rPr>
              <a:t>Elementos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aglutinados</a:t>
            </a:r>
            <a:r>
              <a:rPr lang="en-US" sz="1600" dirty="0">
                <a:solidFill>
                  <a:schemeClr val="dk1"/>
                </a:solidFill>
                <a:latin typeface="+mj-lt"/>
                <a:ea typeface="Calibri"/>
                <a:cs typeface="Calibri"/>
                <a:sym typeface="Calibri"/>
              </a:rPr>
              <a:t> con </a:t>
            </a:r>
            <a:r>
              <a:rPr lang="en-US" sz="1600" dirty="0" err="1">
                <a:solidFill>
                  <a:schemeClr val="dk1"/>
                </a:solidFill>
                <a:latin typeface="+mj-lt"/>
                <a:ea typeface="Calibri"/>
                <a:cs typeface="Calibri"/>
                <a:sym typeface="Calibri"/>
              </a:rPr>
              <a:t>sangre</a:t>
            </a:r>
            <a:r>
              <a:rPr lang="en-US" sz="1600" dirty="0">
                <a:solidFill>
                  <a:schemeClr val="dk1"/>
                </a:solidFill>
                <a:latin typeface="+mj-lt"/>
                <a:ea typeface="Calibri"/>
                <a:cs typeface="Calibri"/>
                <a:sym typeface="Calibri"/>
              </a:rPr>
              <a:t> u OPIM </a:t>
            </a:r>
            <a:r>
              <a:rPr lang="en-US" sz="1600" dirty="0" err="1">
                <a:solidFill>
                  <a:schemeClr val="dk1"/>
                </a:solidFill>
                <a:latin typeface="+mj-lt"/>
                <a:ea typeface="Calibri"/>
                <a:cs typeface="Calibri"/>
                <a:sym typeface="Calibri"/>
              </a:rPr>
              <a:t>secos</a:t>
            </a:r>
            <a:r>
              <a:rPr lang="en-US" sz="1600" dirty="0">
                <a:solidFill>
                  <a:schemeClr val="dk1"/>
                </a:solidFill>
                <a:latin typeface="+mj-lt"/>
                <a:ea typeface="Calibri"/>
                <a:cs typeface="Calibri"/>
                <a:sym typeface="Calibri"/>
              </a:rPr>
              <a:t> que </a:t>
            </a:r>
            <a:r>
              <a:rPr lang="en-US" sz="1600" dirty="0" err="1">
                <a:solidFill>
                  <a:schemeClr val="dk1"/>
                </a:solidFill>
                <a:latin typeface="+mj-lt"/>
                <a:ea typeface="Calibri"/>
                <a:cs typeface="Calibri"/>
                <a:sym typeface="Calibri"/>
              </a:rPr>
              <a:t>pudieran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liberarse</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durante</a:t>
            </a:r>
            <a:r>
              <a:rPr lang="en-US" sz="1600" dirty="0">
                <a:solidFill>
                  <a:schemeClr val="dk1"/>
                </a:solidFill>
                <a:latin typeface="+mj-lt"/>
                <a:ea typeface="Calibri"/>
                <a:cs typeface="Calibri"/>
                <a:sym typeface="Calibri"/>
              </a:rPr>
              <a:t> la </a:t>
            </a:r>
            <a:r>
              <a:rPr lang="en-US" sz="1600" dirty="0" err="1">
                <a:solidFill>
                  <a:schemeClr val="dk1"/>
                </a:solidFill>
                <a:latin typeface="+mj-lt"/>
                <a:ea typeface="Calibri"/>
                <a:cs typeface="Calibri"/>
                <a:sym typeface="Calibri"/>
              </a:rPr>
              <a:t>manipulación</a:t>
            </a:r>
            <a:r>
              <a:rPr lang="en-US" sz="1600" dirty="0">
                <a:solidFill>
                  <a:schemeClr val="dk1"/>
                </a:solidFill>
                <a:latin typeface="+mj-lt"/>
                <a:ea typeface="Calibri"/>
                <a:cs typeface="Calibri"/>
                <a:sym typeface="Calibri"/>
              </a:rPr>
              <a:t>,</a:t>
            </a:r>
          </a:p>
          <a:p>
            <a:pPr marL="285750" lvl="0" indent="-285750">
              <a:buSzPts val="1600"/>
              <a:buFont typeface="Arial" panose="020B0604020202020204" pitchFamily="34" charset="0"/>
              <a:buChar char="•"/>
            </a:pPr>
            <a:r>
              <a:rPr lang="en-US" sz="1600" dirty="0" err="1">
                <a:solidFill>
                  <a:schemeClr val="dk1"/>
                </a:solidFill>
                <a:latin typeface="+mj-lt"/>
                <a:ea typeface="Calibri"/>
                <a:cs typeface="Calibri"/>
                <a:sym typeface="Calibri"/>
              </a:rPr>
              <a:t>Objetos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filosos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contaminados</a:t>
            </a:r>
            <a:r>
              <a:rPr lang="en-US" sz="1600" dirty="0">
                <a:solidFill>
                  <a:schemeClr val="dk1"/>
                </a:solidFill>
                <a:latin typeface="+mj-lt"/>
                <a:ea typeface="Calibri"/>
                <a:cs typeface="Calibri"/>
                <a:sym typeface="Calibri"/>
              </a:rPr>
              <a:t>, y</a:t>
            </a:r>
          </a:p>
          <a:p>
            <a:pPr marL="285750" lvl="0" indent="-285750">
              <a:buSzPts val="1600"/>
              <a:buFont typeface="Arial" panose="020B0604020202020204" pitchFamily="34" charset="0"/>
              <a:buChar char="•"/>
            </a:pPr>
            <a:r>
              <a:rPr lang="en-US" sz="1600" dirty="0" err="1">
                <a:solidFill>
                  <a:schemeClr val="dk1"/>
                </a:solidFill>
                <a:latin typeface="+mj-lt"/>
                <a:ea typeface="Calibri"/>
                <a:cs typeface="Calibri"/>
                <a:sym typeface="Calibri"/>
              </a:rPr>
              <a:t>Desechos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patológicos</a:t>
            </a:r>
            <a:r>
              <a:rPr lang="en-US" sz="1600" dirty="0">
                <a:solidFill>
                  <a:schemeClr val="dk1"/>
                </a:solidFill>
                <a:latin typeface="+mj-lt"/>
                <a:ea typeface="Calibri"/>
                <a:cs typeface="Calibri"/>
                <a:sym typeface="Calibri"/>
              </a:rPr>
              <a:t> o </a:t>
            </a:r>
            <a:r>
              <a:rPr lang="en-US" sz="1600" dirty="0" err="1">
                <a:solidFill>
                  <a:schemeClr val="dk1"/>
                </a:solidFill>
                <a:latin typeface="+mj-lt"/>
                <a:ea typeface="Calibri"/>
                <a:cs typeface="Calibri"/>
                <a:sym typeface="Calibri"/>
              </a:rPr>
              <a:t>microbiológicos</a:t>
            </a:r>
            <a:r>
              <a:rPr lang="en-US" sz="1600" dirty="0">
                <a:solidFill>
                  <a:schemeClr val="dk1"/>
                </a:solidFill>
                <a:latin typeface="+mj-lt"/>
                <a:ea typeface="Calibri"/>
                <a:cs typeface="Calibri"/>
                <a:sym typeface="Calibri"/>
              </a:rPr>
              <a:t> que </a:t>
            </a:r>
            <a:r>
              <a:rPr lang="en-US" sz="1600" dirty="0" err="1">
                <a:solidFill>
                  <a:schemeClr val="dk1"/>
                </a:solidFill>
                <a:latin typeface="+mj-lt"/>
                <a:ea typeface="Calibri"/>
                <a:cs typeface="Calibri"/>
                <a:sym typeface="Calibri"/>
              </a:rPr>
              <a:t>contengan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sangre</a:t>
            </a:r>
            <a:r>
              <a:rPr lang="en-US" sz="1600" dirty="0">
                <a:solidFill>
                  <a:schemeClr val="dk1"/>
                </a:solidFill>
                <a:latin typeface="+mj-lt"/>
                <a:ea typeface="Calibri"/>
                <a:cs typeface="Calibri"/>
                <a:sym typeface="Calibri"/>
              </a:rPr>
              <a:t> u OPIM.</a:t>
            </a:r>
          </a:p>
          <a:p>
            <a:pPr lvl="0">
              <a:buSzPts val="1600"/>
            </a:pPr>
            <a:endParaRPr lang="en-US" sz="1600" dirty="0">
              <a:solidFill>
                <a:schemeClr val="dk1"/>
              </a:solidFill>
              <a:latin typeface="+mj-lt"/>
              <a:ea typeface="Calibri"/>
              <a:cs typeface="Calibri"/>
              <a:sym typeface="Calibri"/>
            </a:endParaRPr>
          </a:p>
          <a:p>
            <a:pPr lvl="0">
              <a:buSzPts val="1600"/>
            </a:pPr>
            <a:r>
              <a:rPr lang="en-US" sz="1600" dirty="0" err="1">
                <a:solidFill>
                  <a:schemeClr val="dk1"/>
                </a:solidFill>
                <a:latin typeface="+mj-lt"/>
                <a:ea typeface="Calibri"/>
                <a:cs typeface="Calibri"/>
                <a:sym typeface="Calibri"/>
              </a:rPr>
              <a:t>En</a:t>
            </a:r>
            <a:r>
              <a:rPr lang="en-US" sz="1600" dirty="0">
                <a:solidFill>
                  <a:schemeClr val="dk1"/>
                </a:solidFill>
                <a:latin typeface="+mj-lt"/>
                <a:ea typeface="Calibri"/>
                <a:cs typeface="Calibri"/>
                <a:sym typeface="Calibri"/>
              </a:rPr>
              <a:t> la </a:t>
            </a:r>
            <a:r>
              <a:rPr lang="en-US" sz="1600" dirty="0" err="1">
                <a:solidFill>
                  <a:schemeClr val="dk1"/>
                </a:solidFill>
                <a:latin typeface="+mj-lt"/>
                <a:ea typeface="Calibri"/>
                <a:cs typeface="Calibri"/>
                <a:sym typeface="Calibri"/>
              </a:rPr>
              <a:t>próxima</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diapositiva</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revisaremos</a:t>
            </a:r>
            <a:r>
              <a:rPr lang="en-US" sz="1600" dirty="0">
                <a:solidFill>
                  <a:schemeClr val="dk1"/>
                </a:solidFill>
                <a:latin typeface="+mj-lt"/>
                <a:ea typeface="Calibri"/>
                <a:cs typeface="Calibri"/>
                <a:sym typeface="Calibri"/>
              </a:rPr>
              <a:t> los </a:t>
            </a:r>
            <a:r>
              <a:rPr lang="en-US" sz="1600" dirty="0" err="1">
                <a:solidFill>
                  <a:schemeClr val="dk1"/>
                </a:solidFill>
                <a:latin typeface="+mj-lt"/>
                <a:ea typeface="Calibri"/>
                <a:cs typeface="Calibri"/>
                <a:sym typeface="Calibri"/>
              </a:rPr>
              <a:t>requisitos</a:t>
            </a:r>
            <a:r>
              <a:rPr lang="en-US" sz="1600" dirty="0">
                <a:solidFill>
                  <a:schemeClr val="dk1"/>
                </a:solidFill>
                <a:latin typeface="+mj-lt"/>
                <a:ea typeface="Calibri"/>
                <a:cs typeface="Calibri"/>
                <a:sym typeface="Calibri"/>
              </a:rPr>
              <a:t> para la </a:t>
            </a:r>
            <a:r>
              <a:rPr lang="en-US" sz="1600" dirty="0" err="1">
                <a:solidFill>
                  <a:schemeClr val="dk1"/>
                </a:solidFill>
                <a:latin typeface="+mj-lt"/>
                <a:ea typeface="Calibri"/>
                <a:cs typeface="Calibri"/>
                <a:sym typeface="Calibri"/>
              </a:rPr>
              <a:t>manipulación</a:t>
            </a:r>
            <a:r>
              <a:rPr lang="en-US" sz="1600" dirty="0">
                <a:solidFill>
                  <a:schemeClr val="dk1"/>
                </a:solidFill>
                <a:latin typeface="+mj-lt"/>
                <a:ea typeface="Calibri"/>
                <a:cs typeface="Calibri"/>
                <a:sym typeface="Calibri"/>
              </a:rPr>
              <a:t> de la </a:t>
            </a:r>
            <a:r>
              <a:rPr lang="en-US" sz="1600" dirty="0" err="1">
                <a:solidFill>
                  <a:schemeClr val="dk1"/>
                </a:solidFill>
                <a:latin typeface="+mj-lt"/>
                <a:ea typeface="Calibri"/>
                <a:cs typeface="Calibri"/>
                <a:sym typeface="Calibri"/>
              </a:rPr>
              <a:t>ropa</a:t>
            </a:r>
            <a:r>
              <a:rPr lang="en-US" sz="1600" dirty="0">
                <a:solidFill>
                  <a:schemeClr val="dk1"/>
                </a:solidFill>
                <a:latin typeface="+mj-lt"/>
                <a:ea typeface="Calibri"/>
                <a:cs typeface="Calibri"/>
                <a:sym typeface="Calibri"/>
              </a:rPr>
              <a:t> para </a:t>
            </a:r>
            <a:r>
              <a:rPr lang="en-US" sz="1600" dirty="0" err="1">
                <a:solidFill>
                  <a:schemeClr val="dk1"/>
                </a:solidFill>
                <a:latin typeface="+mj-lt"/>
                <a:ea typeface="Calibri"/>
                <a:cs typeface="Calibri"/>
                <a:sym typeface="Calibri"/>
              </a:rPr>
              <a:t>lavar</a:t>
            </a:r>
            <a:r>
              <a:rPr lang="en-US" sz="1600" dirty="0">
                <a:solidFill>
                  <a:schemeClr val="dk1"/>
                </a:solidFill>
                <a:latin typeface="+mj-lt"/>
                <a:ea typeface="Calibri"/>
                <a:cs typeface="Calibri"/>
                <a:sym typeface="Calibri"/>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D8B8957B-80A1-44B1-B99F-BFB7B3BA8143}"/>
              </a:ext>
            </a:extLst>
          </p:cNvPr>
          <p:cNvPicPr>
            <a:picLocks noChangeAspect="1"/>
          </p:cNvPicPr>
          <p:nvPr/>
        </p:nvPicPr>
        <p:blipFill>
          <a:blip r:embed="rId5"/>
          <a:stretch>
            <a:fillRect/>
          </a:stretch>
        </p:blipFill>
        <p:spPr>
          <a:xfrm>
            <a:off x="0" y="0"/>
            <a:ext cx="5721242" cy="5920651"/>
          </a:xfrm>
          <a:prstGeom prst="rect">
            <a:avLst/>
          </a:prstGeom>
        </p:spPr>
      </p:pic>
    </p:spTree>
    <p:extLst>
      <p:ext uri="{BB962C8B-B14F-4D97-AF65-F5344CB8AC3E}">
        <p14:creationId xmlns:p14="http://schemas.microsoft.com/office/powerpoint/2010/main" val="16296436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
        <p:nvSpPr>
          <p:cNvPr id="104" name="Google Shape;104;p2"/>
          <p:cNvSpPr txBox="1"/>
          <p:nvPr/>
        </p:nvSpPr>
        <p:spPr>
          <a:xfrm>
            <a:off x="5892800" y="332509"/>
            <a:ext cx="6100707" cy="4832052"/>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MANIPULACIÓN DE LA ROPA PARA LAVAR</a:t>
            </a:r>
            <a:endParaRPr lang="en-US" sz="2000" dirty="0">
              <a:latin typeface="+mj-lt"/>
            </a:endParaRPr>
          </a:p>
          <a:p>
            <a:pPr lvl="0">
              <a:buSzPts val="1600"/>
            </a:pPr>
            <a:endParaRPr lang="en-US" sz="1600" dirty="0">
              <a:latin typeface="+mj-lt"/>
            </a:endParaRPr>
          </a:p>
          <a:p>
            <a:pPr lvl="0">
              <a:buSzPts val="1600"/>
            </a:pPr>
            <a:endParaRPr lang="en-US" sz="1600" dirty="0">
              <a:latin typeface="+mj-lt"/>
            </a:endParaRPr>
          </a:p>
          <a:p>
            <a:pPr lvl="0">
              <a:buSzPts val="1600"/>
            </a:pPr>
            <a:r>
              <a:rPr lang="en-US" sz="1600" dirty="0">
                <a:latin typeface="+mj-lt"/>
              </a:rPr>
              <a:t>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debe </a:t>
            </a:r>
            <a:r>
              <a:rPr lang="en-US" sz="1600" dirty="0" err="1">
                <a:latin typeface="+mj-lt"/>
              </a:rPr>
              <a:t>manipularse</a:t>
            </a:r>
            <a:r>
              <a:rPr lang="en-US" sz="1600" dirty="0">
                <a:latin typeface="+mj-lt"/>
              </a:rPr>
              <a:t> lo </a:t>
            </a:r>
            <a:r>
              <a:rPr lang="en-US" sz="1600" dirty="0" err="1">
                <a:latin typeface="+mj-lt"/>
              </a:rPr>
              <a:t>menos</a:t>
            </a:r>
            <a:r>
              <a:rPr lang="en-US" sz="1600" dirty="0">
                <a:latin typeface="+mj-lt"/>
              </a:rPr>
              <a:t> </a:t>
            </a:r>
            <a:r>
              <a:rPr lang="en-US" sz="1600" dirty="0" err="1">
                <a:latin typeface="+mj-lt"/>
              </a:rPr>
              <a:t>posible</a:t>
            </a:r>
            <a:r>
              <a:rPr lang="en-US" sz="1600" dirty="0">
                <a:latin typeface="+mj-lt"/>
              </a:rPr>
              <a:t>, y </a:t>
            </a:r>
            <a:r>
              <a:rPr lang="en-US" sz="1600" dirty="0" err="1">
                <a:latin typeface="+mj-lt"/>
              </a:rPr>
              <a:t>todos</a:t>
            </a:r>
            <a:r>
              <a:rPr lang="en-US" sz="1600" dirty="0">
                <a:latin typeface="+mj-lt"/>
              </a:rPr>
              <a:t> los </a:t>
            </a:r>
            <a:r>
              <a:rPr lang="en-US" sz="1600" dirty="0" err="1">
                <a:latin typeface="+mj-lt"/>
              </a:rPr>
              <a:t>empleados</a:t>
            </a:r>
            <a:r>
              <a:rPr lang="en-US" sz="1600" dirty="0">
                <a:latin typeface="+mj-lt"/>
              </a:rPr>
              <a:t> que </a:t>
            </a:r>
            <a:r>
              <a:rPr lang="en-US" sz="1600" dirty="0" err="1">
                <a:latin typeface="+mj-lt"/>
              </a:rPr>
              <a:t>entren</a:t>
            </a:r>
            <a:r>
              <a:rPr lang="en-US" sz="1600" dirty="0">
                <a:latin typeface="+mj-lt"/>
              </a:rPr>
              <a:t> </a:t>
            </a:r>
            <a:r>
              <a:rPr lang="en-US" sz="1600" dirty="0" err="1">
                <a:latin typeface="+mj-lt"/>
              </a:rPr>
              <a:t>en</a:t>
            </a:r>
            <a:r>
              <a:rPr lang="en-US" sz="1600" dirty="0">
                <a:latin typeface="+mj-lt"/>
              </a:rPr>
              <a:t> </a:t>
            </a:r>
            <a:r>
              <a:rPr lang="en-US" sz="1600" dirty="0" err="1">
                <a:latin typeface="+mj-lt"/>
              </a:rPr>
              <a:t>contacto</a:t>
            </a:r>
            <a:r>
              <a:rPr lang="en-US" sz="1600" dirty="0">
                <a:latin typeface="+mj-lt"/>
              </a:rPr>
              <a:t> con </a:t>
            </a:r>
            <a:r>
              <a:rPr lang="en-US" sz="1600" dirty="0" err="1">
                <a:latin typeface="+mj-lt"/>
              </a:rPr>
              <a:t>ella</a:t>
            </a:r>
            <a:r>
              <a:rPr lang="en-US" sz="1600" dirty="0">
                <a:latin typeface="+mj-lt"/>
              </a:rPr>
              <a:t> </a:t>
            </a:r>
            <a:r>
              <a:rPr lang="en-US" sz="1600" dirty="0" err="1">
                <a:latin typeface="+mj-lt"/>
              </a:rPr>
              <a:t>deberán</a:t>
            </a:r>
            <a:r>
              <a:rPr lang="en-US" sz="1600" dirty="0">
                <a:latin typeface="+mj-lt"/>
              </a:rPr>
              <a:t> usar </a:t>
            </a:r>
            <a:r>
              <a:rPr lang="en-US" sz="1600" dirty="0" err="1">
                <a:latin typeface="+mj-lt"/>
              </a:rPr>
              <a:t>guantes</a:t>
            </a:r>
            <a:r>
              <a:rPr lang="en-US" sz="1600" dirty="0">
                <a:latin typeface="+mj-lt"/>
              </a:rPr>
              <a:t> de </a:t>
            </a:r>
            <a:r>
              <a:rPr lang="en-US" sz="1600" dirty="0" err="1">
                <a:latin typeface="+mj-lt"/>
              </a:rPr>
              <a:t>protección</a:t>
            </a:r>
            <a:r>
              <a:rPr lang="en-US" sz="1600" dirty="0">
                <a:latin typeface="+mj-lt"/>
              </a:rPr>
              <a:t> y </a:t>
            </a:r>
            <a:r>
              <a:rPr lang="en-US" sz="1600" dirty="0" err="1">
                <a:latin typeface="+mj-lt"/>
              </a:rPr>
              <a:t>cualquier</a:t>
            </a:r>
            <a:r>
              <a:rPr lang="en-US" sz="1600" dirty="0">
                <a:latin typeface="+mj-lt"/>
              </a:rPr>
              <a:t> </a:t>
            </a:r>
            <a:r>
              <a:rPr lang="en-US" sz="1600" dirty="0" err="1">
                <a:latin typeface="+mj-lt"/>
              </a:rPr>
              <a:t>otro</a:t>
            </a:r>
            <a:r>
              <a:rPr lang="en-US" sz="1600" dirty="0">
                <a:latin typeface="+mj-lt"/>
              </a:rPr>
              <a:t> PPE </a:t>
            </a:r>
            <a:r>
              <a:rPr lang="en-US" sz="1600" dirty="0" err="1">
                <a:latin typeface="+mj-lt"/>
              </a:rPr>
              <a:t>adecuado</a:t>
            </a:r>
            <a:r>
              <a:rPr lang="en-US" sz="1600" dirty="0">
                <a:latin typeface="+mj-lt"/>
              </a:rPr>
              <a:t>. </a:t>
            </a:r>
          </a:p>
          <a:p>
            <a:pPr lvl="0">
              <a:buSzPts val="1600"/>
            </a:pPr>
            <a:endParaRPr lang="en-US" sz="1600" dirty="0">
              <a:latin typeface="+mj-lt"/>
            </a:endParaRPr>
          </a:p>
          <a:p>
            <a:pPr lvl="0">
              <a:buSzPts val="1600"/>
            </a:pPr>
            <a:r>
              <a:rPr lang="en-US" sz="1600" dirty="0" err="1">
                <a:latin typeface="+mj-lt"/>
              </a:rPr>
              <a:t>Cuando</a:t>
            </a:r>
            <a:r>
              <a:rPr lang="en-US" sz="1600" dirty="0">
                <a:latin typeface="+mj-lt"/>
              </a:rPr>
              <a:t> </a:t>
            </a:r>
            <a:r>
              <a:rPr lang="en-US" sz="1600" dirty="0" err="1">
                <a:latin typeface="+mj-lt"/>
              </a:rPr>
              <a:t>deban</a:t>
            </a:r>
            <a:r>
              <a:rPr lang="en-US" sz="1600" dirty="0">
                <a:latin typeface="+mj-lt"/>
              </a:rPr>
              <a:t> </a:t>
            </a:r>
            <a:r>
              <a:rPr lang="en-US" sz="1600" dirty="0" err="1">
                <a:latin typeface="+mj-lt"/>
              </a:rPr>
              <a:t>transportar</a:t>
            </a:r>
            <a:r>
              <a:rPr lang="en-US" sz="1600" dirty="0">
                <a:latin typeface="+mj-lt"/>
              </a:rPr>
              <a:t>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a:t>
            </a:r>
            <a:r>
              <a:rPr lang="en-US" sz="1600" dirty="0" err="1">
                <a:latin typeface="+mj-lt"/>
              </a:rPr>
              <a:t>contaminada</a:t>
            </a:r>
            <a:r>
              <a:rPr lang="en-US" sz="1600" dirty="0">
                <a:latin typeface="+mj-lt"/>
              </a:rPr>
              <a:t>, los </a:t>
            </a:r>
            <a:r>
              <a:rPr lang="en-US" sz="1600" dirty="0" err="1">
                <a:latin typeface="+mj-lt"/>
              </a:rPr>
              <a:t>empleados</a:t>
            </a:r>
            <a:r>
              <a:rPr lang="en-US" sz="1600" dirty="0">
                <a:latin typeface="+mj-lt"/>
              </a:rPr>
              <a:t> </a:t>
            </a:r>
            <a:r>
              <a:rPr lang="en-US" sz="1600" dirty="0" err="1">
                <a:latin typeface="+mj-lt"/>
              </a:rPr>
              <a:t>tendrán</a:t>
            </a:r>
            <a:r>
              <a:rPr lang="en-US" sz="1600" dirty="0">
                <a:latin typeface="+mj-lt"/>
              </a:rPr>
              <a:t> la </a:t>
            </a:r>
            <a:r>
              <a:rPr lang="en-US" sz="1600" dirty="0" err="1">
                <a:latin typeface="+mj-lt"/>
              </a:rPr>
              <a:t>opción</a:t>
            </a:r>
            <a:r>
              <a:rPr lang="en-US" sz="1600" dirty="0">
                <a:latin typeface="+mj-lt"/>
              </a:rPr>
              <a:t> de </a:t>
            </a:r>
            <a:r>
              <a:rPr lang="en-US" sz="1600" dirty="0" err="1">
                <a:latin typeface="+mj-lt"/>
              </a:rPr>
              <a:t>hacer</a:t>
            </a:r>
            <a:r>
              <a:rPr lang="en-US" sz="1600" dirty="0">
                <a:latin typeface="+mj-lt"/>
              </a:rPr>
              <a:t> lo </a:t>
            </a:r>
            <a:r>
              <a:rPr lang="en-US" sz="1600" dirty="0" err="1">
                <a:latin typeface="+mj-lt"/>
              </a:rPr>
              <a:t>siguiente</a:t>
            </a:r>
            <a:r>
              <a:rPr lang="en-US" sz="1600" dirty="0">
                <a:latin typeface="+mj-lt"/>
              </a:rPr>
              <a:t>:</a:t>
            </a:r>
          </a:p>
          <a:p>
            <a:pPr lvl="0">
              <a:buSzPts val="1600"/>
            </a:pPr>
            <a:endParaRPr lang="en-US" sz="1600" dirty="0">
              <a:latin typeface="+mj-lt"/>
            </a:endParaRPr>
          </a:p>
          <a:p>
            <a:pPr marL="342900" lvl="0" indent="-342900">
              <a:buSzPts val="1600"/>
              <a:buFont typeface="+mj-lt"/>
              <a:buAutoNum type="alphaUcPeriod"/>
            </a:pPr>
            <a:r>
              <a:rPr lang="en-US" sz="1600" dirty="0" err="1">
                <a:latin typeface="+mj-lt"/>
              </a:rPr>
              <a:t>Etiquetarla</a:t>
            </a:r>
            <a:r>
              <a:rPr lang="en-US" sz="1600" dirty="0">
                <a:latin typeface="+mj-lt"/>
              </a:rPr>
              <a:t> o </a:t>
            </a:r>
            <a:r>
              <a:rPr lang="en-US" sz="1600" dirty="0" err="1">
                <a:latin typeface="+mj-lt"/>
              </a:rPr>
              <a:t>codificarla</a:t>
            </a:r>
            <a:r>
              <a:rPr lang="en-US" sz="1600" dirty="0">
                <a:latin typeface="+mj-lt"/>
              </a:rPr>
              <a:t> por color </a:t>
            </a:r>
            <a:r>
              <a:rPr lang="en-US" sz="1600" dirty="0" err="1">
                <a:latin typeface="+mj-lt"/>
              </a:rPr>
              <a:t>conforme</a:t>
            </a:r>
            <a:r>
              <a:rPr lang="en-US" sz="1600" dirty="0">
                <a:latin typeface="+mj-lt"/>
              </a:rPr>
              <a:t> a los </a:t>
            </a:r>
            <a:r>
              <a:rPr lang="en-US" sz="1600" dirty="0">
                <a:latin typeface="+mj-lt"/>
                <a:hlinkClick r:id="rId3"/>
              </a:rPr>
              <a:t>requisitos de etiquetado de los patógenos transportados por la sangre</a:t>
            </a:r>
            <a:r>
              <a:rPr lang="en-US" sz="1600" dirty="0">
                <a:latin typeface="+mj-lt"/>
              </a:rPr>
              <a:t>,</a:t>
            </a:r>
            <a:r>
              <a:rPr lang="en-US" sz="1600" baseline="30000" dirty="0">
                <a:latin typeface="+mj-lt"/>
              </a:rPr>
              <a:t>(12)</a:t>
            </a:r>
            <a:r>
              <a:rPr lang="en-US" sz="1600" dirty="0">
                <a:latin typeface="+mj-lt"/>
              </a:rPr>
              <a:t> o</a:t>
            </a:r>
          </a:p>
          <a:p>
            <a:pPr marL="342900" lvl="0" indent="-342900">
              <a:buSzPts val="1600"/>
              <a:buFont typeface="+mj-lt"/>
              <a:buAutoNum type="alphaUcPeriod"/>
            </a:pPr>
            <a:r>
              <a:rPr lang="en-US" sz="1600" dirty="0" err="1">
                <a:latin typeface="+mj-lt"/>
              </a:rPr>
              <a:t>Utilizar</a:t>
            </a:r>
            <a:r>
              <a:rPr lang="en-US" sz="1600" dirty="0">
                <a:latin typeface="+mj-lt"/>
              </a:rPr>
              <a:t> las </a:t>
            </a:r>
            <a:r>
              <a:rPr lang="en-US" sz="1600" dirty="0" err="1">
                <a:latin typeface="+mj-lt"/>
              </a:rPr>
              <a:t>precauciones</a:t>
            </a:r>
            <a:r>
              <a:rPr lang="en-US" sz="1600" dirty="0">
                <a:latin typeface="+mj-lt"/>
              </a:rPr>
              <a:t> </a:t>
            </a:r>
            <a:r>
              <a:rPr lang="en-US" sz="1600" dirty="0" err="1">
                <a:latin typeface="+mj-lt"/>
              </a:rPr>
              <a:t>universales</a:t>
            </a:r>
            <a:r>
              <a:rPr lang="en-US" sz="1600" dirty="0">
                <a:latin typeface="+mj-lt"/>
              </a:rPr>
              <a:t> </a:t>
            </a:r>
            <a:r>
              <a:rPr lang="en-US" sz="1600" dirty="0" err="1">
                <a:latin typeface="+mj-lt"/>
              </a:rPr>
              <a:t>en</a:t>
            </a:r>
            <a:r>
              <a:rPr lang="en-US" sz="1600" dirty="0">
                <a:latin typeface="+mj-lt"/>
              </a:rPr>
              <a:t> la </a:t>
            </a:r>
            <a:r>
              <a:rPr lang="en-US" sz="1600" dirty="0" err="1">
                <a:latin typeface="+mj-lt"/>
              </a:rPr>
              <a:t>manipulación</a:t>
            </a:r>
            <a:r>
              <a:rPr lang="en-US" sz="1600" dirty="0">
                <a:latin typeface="+mj-lt"/>
              </a:rPr>
              <a:t> de </a:t>
            </a:r>
            <a:r>
              <a:rPr lang="en-US" sz="1600" dirty="0" err="1">
                <a:latin typeface="+mj-lt"/>
              </a:rPr>
              <a:t>toda</a:t>
            </a:r>
            <a:r>
              <a:rPr lang="en-US" sz="1600" dirty="0">
                <a:latin typeface="+mj-lt"/>
              </a:rPr>
              <a:t> 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a:t>
            </a:r>
            <a:r>
              <a:rPr lang="en-US" sz="1600" dirty="0" err="1">
                <a:latin typeface="+mj-lt"/>
              </a:rPr>
              <a:t>usada</a:t>
            </a:r>
            <a:r>
              <a:rPr lang="en-US" sz="1600" dirty="0">
                <a:latin typeface="+mj-lt"/>
              </a:rPr>
              <a:t>.</a:t>
            </a:r>
          </a:p>
          <a:p>
            <a:pPr lvl="0">
              <a:buSzPts val="1600"/>
            </a:pPr>
            <a:endParaRPr lang="en-US" sz="1600" dirty="0">
              <a:latin typeface="+mj-lt"/>
            </a:endParaRPr>
          </a:p>
          <a:p>
            <a:pPr lvl="0">
              <a:buSzPts val="1600"/>
            </a:pPr>
            <a:r>
              <a:rPr lang="en-US" sz="1600" dirty="0">
                <a:latin typeface="+mj-lt"/>
              </a:rPr>
              <a:t>Si 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a:t>
            </a:r>
            <a:r>
              <a:rPr lang="en-US" sz="1600" dirty="0" err="1">
                <a:latin typeface="+mj-lt"/>
              </a:rPr>
              <a:t>contaminada</a:t>
            </a:r>
            <a:r>
              <a:rPr lang="en-US" sz="1600" dirty="0">
                <a:latin typeface="+mj-lt"/>
              </a:rPr>
              <a:t> </a:t>
            </a:r>
            <a:r>
              <a:rPr lang="en-US" sz="1600" dirty="0" err="1">
                <a:latin typeface="+mj-lt"/>
              </a:rPr>
              <a:t>está</a:t>
            </a:r>
            <a:r>
              <a:rPr lang="en-US" sz="1600" dirty="0">
                <a:latin typeface="+mj-lt"/>
              </a:rPr>
              <a:t> </a:t>
            </a:r>
            <a:r>
              <a:rPr lang="en-US" sz="1600" dirty="0" err="1">
                <a:latin typeface="+mj-lt"/>
              </a:rPr>
              <a:t>húmeda</a:t>
            </a:r>
            <a:r>
              <a:rPr lang="en-US" sz="1600" dirty="0">
                <a:latin typeface="+mj-lt"/>
              </a:rPr>
              <a:t>, el material que se </a:t>
            </a:r>
            <a:r>
              <a:rPr lang="en-US" sz="1600" dirty="0" err="1">
                <a:latin typeface="+mj-lt"/>
              </a:rPr>
              <a:t>utilice</a:t>
            </a:r>
            <a:r>
              <a:rPr lang="en-US" sz="1600" dirty="0">
                <a:latin typeface="+mj-lt"/>
              </a:rPr>
              <a:t> para las </a:t>
            </a:r>
            <a:r>
              <a:rPr lang="en-US" sz="1600" dirty="0" err="1">
                <a:latin typeface="+mj-lt"/>
              </a:rPr>
              <a:t>bolsas</a:t>
            </a:r>
            <a:r>
              <a:rPr lang="en-US" sz="1600" dirty="0">
                <a:latin typeface="+mj-lt"/>
              </a:rPr>
              <a:t> o los </a:t>
            </a:r>
            <a:r>
              <a:rPr lang="en-US" sz="1600" dirty="0" err="1">
                <a:latin typeface="+mj-lt"/>
              </a:rPr>
              <a:t>recipientes</a:t>
            </a:r>
            <a:r>
              <a:rPr lang="en-US" sz="1600" dirty="0">
                <a:latin typeface="+mj-lt"/>
              </a:rPr>
              <a:t> que se </a:t>
            </a:r>
            <a:r>
              <a:rPr lang="en-US" sz="1600" dirty="0" err="1">
                <a:latin typeface="+mj-lt"/>
              </a:rPr>
              <a:t>utilicen</a:t>
            </a:r>
            <a:r>
              <a:rPr lang="en-US" sz="1600" dirty="0">
                <a:latin typeface="+mj-lt"/>
              </a:rPr>
              <a:t> </a:t>
            </a:r>
            <a:r>
              <a:rPr lang="en-US" sz="1600" dirty="0" err="1">
                <a:latin typeface="+mj-lt"/>
              </a:rPr>
              <a:t>en</a:t>
            </a:r>
            <a:r>
              <a:rPr lang="en-US" sz="1600" dirty="0">
                <a:latin typeface="+mj-lt"/>
              </a:rPr>
              <a:t> la </a:t>
            </a:r>
            <a:r>
              <a:rPr lang="en-US" sz="1600" dirty="0" err="1">
                <a:latin typeface="+mj-lt"/>
              </a:rPr>
              <a:t>recolección</a:t>
            </a:r>
            <a:r>
              <a:rPr lang="en-US" sz="1600" dirty="0">
                <a:latin typeface="+mj-lt"/>
              </a:rPr>
              <a:t> de la </a:t>
            </a:r>
            <a:r>
              <a:rPr lang="en-US" sz="1600" dirty="0" err="1">
                <a:latin typeface="+mj-lt"/>
              </a:rPr>
              <a:t>ropa</a:t>
            </a:r>
            <a:r>
              <a:rPr lang="en-US" sz="1600" dirty="0">
                <a:latin typeface="+mj-lt"/>
              </a:rPr>
              <a:t> para </a:t>
            </a:r>
            <a:r>
              <a:rPr lang="en-US" sz="1600" dirty="0" err="1">
                <a:latin typeface="+mj-lt"/>
              </a:rPr>
              <a:t>lavar</a:t>
            </a:r>
            <a:r>
              <a:rPr lang="en-US" sz="1600" dirty="0">
                <a:latin typeface="+mj-lt"/>
              </a:rPr>
              <a:t> </a:t>
            </a:r>
            <a:r>
              <a:rPr lang="en-US" sz="1600" dirty="0" err="1">
                <a:latin typeface="+mj-lt"/>
              </a:rPr>
              <a:t>deberá</a:t>
            </a:r>
            <a:r>
              <a:rPr lang="en-US" sz="1600" dirty="0">
                <a:latin typeface="+mj-lt"/>
              </a:rPr>
              <a:t> </a:t>
            </a:r>
            <a:r>
              <a:rPr lang="en-US" sz="1600" dirty="0" err="1">
                <a:latin typeface="+mj-lt"/>
              </a:rPr>
              <a:t>evitar</a:t>
            </a:r>
            <a:r>
              <a:rPr lang="en-US" sz="1600" dirty="0">
                <a:latin typeface="+mj-lt"/>
              </a:rPr>
              <a:t> la </a:t>
            </a:r>
            <a:r>
              <a:rPr lang="en-US" sz="1600" dirty="0" err="1">
                <a:latin typeface="+mj-lt"/>
              </a:rPr>
              <a:t>permeabilidad</a:t>
            </a:r>
            <a:r>
              <a:rPr lang="en-US" sz="1600" dirty="0">
                <a:latin typeface="+mj-lt"/>
              </a:rPr>
              <a:t> o la </a:t>
            </a:r>
            <a:r>
              <a:rPr lang="en-US" sz="1600" dirty="0" err="1">
                <a:latin typeface="+mj-lt"/>
              </a:rPr>
              <a:t>pérdida</a:t>
            </a:r>
            <a:r>
              <a:rPr lang="en-US" sz="1600" dirty="0">
                <a:latin typeface="+mj-lt"/>
              </a:rPr>
              <a:t> de </a:t>
            </a:r>
            <a:r>
              <a:rPr lang="en-US" sz="1600" dirty="0" err="1">
                <a:latin typeface="+mj-lt"/>
              </a:rPr>
              <a:t>fluidos</a:t>
            </a:r>
            <a:r>
              <a:rPr lang="en-US" sz="1600" dirty="0">
                <a:latin typeface="+mj-lt"/>
              </a:rPr>
              <a:t>.</a:t>
            </a:r>
            <a:endParaRPr sz="1600" b="0" i="0" u="none" strike="noStrike" cap="none" dirty="0">
              <a:solidFill>
                <a:srgbClr val="000000"/>
              </a:solidFill>
              <a:latin typeface="+mj-lt"/>
              <a:ea typeface="Arial"/>
              <a:cs typeface="Arial"/>
              <a:sym typeface="Arial"/>
            </a:endParaRPr>
          </a:p>
        </p:txBody>
      </p:sp>
      <p:pic>
        <p:nvPicPr>
          <p:cNvPr id="3" name="Picture 2">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620366" y="6000466"/>
            <a:ext cx="5604190" cy="934032"/>
          </a:xfrm>
          <a:prstGeom prst="rect">
            <a:avLst/>
          </a:prstGeom>
        </p:spPr>
      </p:pic>
      <p:pic>
        <p:nvPicPr>
          <p:cNvPr id="2" name="Picture 1">
            <a:extLst>
              <a:ext uri="{FF2B5EF4-FFF2-40B4-BE49-F238E27FC236}">
                <a16:creationId xmlns:a16="http://schemas.microsoft.com/office/drawing/2014/main" id="{DE7F0C53-9DD2-4F63-A937-75CE4E277241}"/>
              </a:ext>
            </a:extLst>
          </p:cNvPr>
          <p:cNvPicPr>
            <a:picLocks noChangeAspect="1"/>
          </p:cNvPicPr>
          <p:nvPr/>
        </p:nvPicPr>
        <p:blipFill>
          <a:blip r:embed="rId5"/>
          <a:stretch>
            <a:fillRect/>
          </a:stretch>
        </p:blipFill>
        <p:spPr>
          <a:xfrm>
            <a:off x="0" y="0"/>
            <a:ext cx="5721242" cy="5920651"/>
          </a:xfrm>
          <a:prstGeom prst="rect">
            <a:avLst/>
          </a:prstGeom>
        </p:spPr>
      </p:pic>
    </p:spTree>
    <p:extLst>
      <p:ext uri="{BB962C8B-B14F-4D97-AF65-F5344CB8AC3E}">
        <p14:creationId xmlns:p14="http://schemas.microsoft.com/office/powerpoint/2010/main" val="25935241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 Vacuna contra la hepatitis B">
            <a:hlinkClick r:id="" action="ppaction://media"/>
            <a:extLst>
              <a:ext uri="{FF2B5EF4-FFF2-40B4-BE49-F238E27FC236}">
                <a16:creationId xmlns:a16="http://schemas.microsoft.com/office/drawing/2014/main" id="{8B7EB830-0CCA-B94D-9448-EAF76937F565}"/>
              </a:ext>
            </a:extLst>
          </p:cNvPr>
          <p:cNvPicPr>
            <a:picLocks noRot="1" noChangeAspect="1"/>
          </p:cNvPicPr>
          <p:nvPr>
            <a:videoFile r:link="rId1"/>
          </p:nvPr>
        </p:nvPicPr>
        <p:blipFill>
          <a:blip r:embed="rId5"/>
          <a:stretch>
            <a:fillRect/>
          </a:stretch>
        </p:blipFill>
        <p:spPr>
          <a:xfrm>
            <a:off x="861505" y="0"/>
            <a:ext cx="10468990" cy="5888807"/>
          </a:xfrm>
          <a:prstGeom prst="rect">
            <a:avLst/>
          </a:prstGeom>
        </p:spPr>
      </p:pic>
    </p:spTree>
    <p:extLst>
      <p:ext uri="{BB962C8B-B14F-4D97-AF65-F5344CB8AC3E}">
        <p14:creationId xmlns:p14="http://schemas.microsoft.com/office/powerpoint/2010/main" val="334404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Lst>
          </p:cNvPr>
          <p:cNvSpPr/>
          <p:nvPr/>
        </p:nvSpPr>
        <p:spPr>
          <a:xfrm>
            <a:off x="0" y="50434"/>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620366"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pic>
        <p:nvPicPr>
          <p:cNvPr id="2" name="Online Media 1" descr="BBP_Cuidado de Salud - Conclusión">
            <a:hlinkClick r:id="" action="ppaction://media"/>
            <a:extLst>
              <a:ext uri="{FF2B5EF4-FFF2-40B4-BE49-F238E27FC236}">
                <a16:creationId xmlns:a16="http://schemas.microsoft.com/office/drawing/2014/main" id="{8FCEFC4F-20C4-6243-A4A1-2DF69FF73A33}"/>
              </a:ext>
            </a:extLst>
          </p:cNvPr>
          <p:cNvPicPr>
            <a:picLocks noRot="1" noChangeAspect="1"/>
          </p:cNvPicPr>
          <p:nvPr>
            <a:videoFile r:link="rId1"/>
          </p:nvPr>
        </p:nvPicPr>
        <p:blipFill>
          <a:blip r:embed="rId5"/>
          <a:stretch>
            <a:fillRect/>
          </a:stretch>
        </p:blipFill>
        <p:spPr>
          <a:xfrm>
            <a:off x="859117" y="50434"/>
            <a:ext cx="10473765" cy="5891493"/>
          </a:xfrm>
          <a:prstGeom prst="rect">
            <a:avLst/>
          </a:prstGeom>
        </p:spPr>
      </p:pic>
    </p:spTree>
    <p:extLst>
      <p:ext uri="{BB962C8B-B14F-4D97-AF65-F5344CB8AC3E}">
        <p14:creationId xmlns:p14="http://schemas.microsoft.com/office/powerpoint/2010/main" val="256949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4400" u="sng" dirty="0" err="1">
                <a:solidFill>
                  <a:schemeClr val="dk1"/>
                </a:solidFill>
                <a:ea typeface="Calibri"/>
                <a:cs typeface="Calibri"/>
                <a:sym typeface="Calibri"/>
              </a:rPr>
              <a:t>Discusión</a:t>
            </a:r>
            <a:r>
              <a:rPr lang="en-US" sz="4400" u="sng" dirty="0">
                <a:solidFill>
                  <a:schemeClr val="dk1"/>
                </a:solidFill>
                <a:ea typeface="Calibri"/>
                <a:cs typeface="Calibri"/>
                <a:sym typeface="Calibri"/>
              </a:rPr>
              <a:t> para la </a:t>
            </a:r>
            <a:r>
              <a:rPr lang="en-US" sz="4400" u="sng" dirty="0" err="1">
                <a:solidFill>
                  <a:schemeClr val="dk1"/>
                </a:solidFill>
                <a:ea typeface="Calibri"/>
                <a:cs typeface="Calibri"/>
                <a:sym typeface="Calibri"/>
              </a:rPr>
              <a:t>clase</a:t>
            </a:r>
            <a:br>
              <a:rPr lang="en-US" sz="2000" dirty="0">
                <a:solidFill>
                  <a:schemeClr val="dk1"/>
                </a:solidFill>
                <a:ea typeface="Calibri"/>
                <a:cs typeface="Calibri"/>
                <a:sym typeface="Calibri"/>
              </a:rPr>
            </a:br>
            <a:endParaRPr lang="en-US" sz="2000" dirty="0">
              <a:solidFill>
                <a:schemeClr val="dk1"/>
              </a:solidFill>
              <a:ea typeface="Calibri"/>
              <a:cs typeface="Calibri"/>
              <a:sym typeface="Calibri"/>
            </a:endParaRPr>
          </a:p>
          <a:p>
            <a:pPr lvl="0" algn="ctr">
              <a:buClr>
                <a:schemeClr val="dk1"/>
              </a:buClr>
              <a:buSzPts val="3600"/>
            </a:pPr>
            <a:r>
              <a:rPr lang="en-US" sz="2000" dirty="0" err="1">
                <a:solidFill>
                  <a:schemeClr val="dk1"/>
                </a:solidFill>
                <a:ea typeface="Calibri"/>
                <a:cs typeface="Calibri"/>
                <a:sym typeface="Calibri"/>
              </a:rPr>
              <a:t>Aproveche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esta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oportunidad</a:t>
            </a:r>
            <a:r>
              <a:rPr lang="en-US" sz="2000" dirty="0">
                <a:solidFill>
                  <a:schemeClr val="dk1"/>
                </a:solidFill>
                <a:ea typeface="Calibri"/>
                <a:cs typeface="Calibri"/>
                <a:sym typeface="Calibri"/>
              </a:rPr>
              <a:t> para </a:t>
            </a:r>
            <a:r>
              <a:rPr lang="en-US" sz="2000" dirty="0" err="1">
                <a:solidFill>
                  <a:schemeClr val="dk1"/>
                </a:solidFill>
                <a:ea typeface="Calibri"/>
                <a:cs typeface="Calibri"/>
                <a:sym typeface="Calibri"/>
              </a:rPr>
              <a:t>hacer</a:t>
            </a:r>
            <a:r>
              <a:rPr lang="en-US" sz="2000" dirty="0">
                <a:solidFill>
                  <a:schemeClr val="dk1"/>
                </a:solidFill>
                <a:ea typeface="Calibri"/>
                <a:cs typeface="Calibri"/>
                <a:sym typeface="Calibri"/>
              </a:rPr>
              <a:t>/responder </a:t>
            </a:r>
            <a:r>
              <a:rPr lang="en-US" sz="2000" dirty="0" err="1">
                <a:solidFill>
                  <a:schemeClr val="dk1"/>
                </a:solidFill>
                <a:ea typeface="Calibri"/>
                <a:cs typeface="Calibri"/>
                <a:sym typeface="Calibri"/>
              </a:rPr>
              <a:t>preguntas</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sobre</a:t>
            </a:r>
            <a:r>
              <a:rPr lang="en-US" sz="2000" dirty="0">
                <a:solidFill>
                  <a:schemeClr val="dk1"/>
                </a:solidFill>
                <a:ea typeface="Calibri"/>
                <a:cs typeface="Calibri"/>
                <a:sym typeface="Calibri"/>
              </a:rPr>
              <a:t> el </a:t>
            </a:r>
            <a:r>
              <a:rPr lang="en-US" sz="2000" dirty="0" err="1">
                <a:solidFill>
                  <a:schemeClr val="dk1"/>
                </a:solidFill>
                <a:ea typeface="Calibri"/>
                <a:cs typeface="Calibri"/>
                <a:sym typeface="Calibri"/>
              </a:rPr>
              <a:t>módulo</a:t>
            </a:r>
            <a:r>
              <a:rPr lang="en-US" sz="2000" dirty="0">
                <a:solidFill>
                  <a:schemeClr val="dk1"/>
                </a:solidFill>
                <a:ea typeface="Calibri"/>
                <a:cs typeface="Calibri"/>
                <a:sym typeface="Calibri"/>
              </a:rPr>
              <a:t> anterior y para </a:t>
            </a:r>
            <a:r>
              <a:rPr lang="en-US" sz="2000" dirty="0" err="1">
                <a:solidFill>
                  <a:schemeClr val="dk1"/>
                </a:solidFill>
                <a:ea typeface="Calibri"/>
                <a:cs typeface="Calibri"/>
                <a:sym typeface="Calibri"/>
              </a:rPr>
              <a:t>resumir</a:t>
            </a:r>
            <a:r>
              <a:rPr lang="en-US" sz="2000" dirty="0">
                <a:solidFill>
                  <a:schemeClr val="dk1"/>
                </a:solidFill>
                <a:ea typeface="Calibri"/>
                <a:cs typeface="Calibri"/>
                <a:sym typeface="Calibri"/>
              </a:rPr>
              <a:t> las </a:t>
            </a:r>
            <a:r>
              <a:rPr lang="en-US" sz="2000" dirty="0" err="1">
                <a:solidFill>
                  <a:schemeClr val="dk1"/>
                </a:solidFill>
                <a:ea typeface="Calibri"/>
                <a:cs typeface="Calibri"/>
                <a:sym typeface="Calibri"/>
              </a:rPr>
              <a:t>direcciones</a:t>
            </a:r>
            <a:r>
              <a:rPr lang="en-US" sz="2000" dirty="0">
                <a:solidFill>
                  <a:schemeClr val="dk1"/>
                </a:solidFill>
                <a:ea typeface="Calibri"/>
                <a:cs typeface="Calibri"/>
                <a:sym typeface="Calibri"/>
              </a:rPr>
              <a:t> de los enlaces web </a:t>
            </a:r>
            <a:r>
              <a:rPr lang="en-US" sz="2000" dirty="0" err="1">
                <a:solidFill>
                  <a:schemeClr val="dk1"/>
                </a:solidFill>
                <a:ea typeface="Calibri"/>
                <a:cs typeface="Calibri"/>
                <a:sym typeface="Calibri"/>
              </a:rPr>
              <a:t>discutidos</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en</a:t>
            </a:r>
            <a:r>
              <a:rPr lang="en-US" sz="2000" dirty="0">
                <a:solidFill>
                  <a:schemeClr val="dk1"/>
                </a:solidFill>
                <a:ea typeface="Calibri"/>
                <a:cs typeface="Calibri"/>
                <a:sym typeface="Calibri"/>
              </a:rPr>
              <a:t> el </a:t>
            </a:r>
            <a:r>
              <a:rPr lang="en-US" sz="2000" dirty="0" err="1">
                <a:solidFill>
                  <a:schemeClr val="dk1"/>
                </a:solidFill>
                <a:ea typeface="Calibri"/>
                <a:cs typeface="Calibri"/>
                <a:sym typeface="Calibri"/>
              </a:rPr>
              <a:t>módulo</a:t>
            </a:r>
            <a:r>
              <a:rPr lang="en-US" sz="2000" dirty="0">
                <a:solidFill>
                  <a:schemeClr val="dk1"/>
                </a:solidFill>
                <a:ea typeface="Calibri"/>
                <a:cs typeface="Calibri"/>
                <a:sym typeface="Calibri"/>
              </a:rPr>
              <a:t>.</a:t>
            </a:r>
          </a:p>
          <a:p>
            <a:pPr lvl="0" algn="ctr">
              <a:buClr>
                <a:schemeClr val="dk1"/>
              </a:buClr>
              <a:buSzPts val="3600"/>
            </a:pPr>
            <a:r>
              <a:rPr lang="en-US" sz="4000" u="sng" dirty="0" err="1">
                <a:solidFill>
                  <a:schemeClr val="dk1"/>
                </a:solidFill>
                <a:ea typeface="Calibri"/>
                <a:cs typeface="Calibri"/>
                <a:sym typeface="Calibri"/>
              </a:rPr>
              <a:t>Recursos</a:t>
            </a:r>
            <a:r>
              <a:rPr lang="en-US" sz="4000" u="sng" dirty="0">
                <a:solidFill>
                  <a:schemeClr val="dk1"/>
                </a:solidFill>
                <a:ea typeface="Calibri"/>
                <a:cs typeface="Calibri"/>
                <a:sym typeface="Calibri"/>
              </a:rPr>
              <a:t> del </a:t>
            </a:r>
            <a:r>
              <a:rPr lang="en-US" sz="4000" u="sng" dirty="0" err="1">
                <a:solidFill>
                  <a:schemeClr val="dk1"/>
                </a:solidFill>
                <a:ea typeface="Calibri"/>
                <a:cs typeface="Calibri"/>
                <a:sym typeface="Calibri"/>
              </a:rPr>
              <a:t>Módulo</a:t>
            </a:r>
            <a:endParaRPr lang="en-US" sz="4000" u="sng" dirty="0">
              <a:solidFill>
                <a:schemeClr val="dk1"/>
              </a:solidFill>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hlinkClick r:id="rId3"/>
              </a:rPr>
              <a:t>Toxic and Hazardous Substances Bloodborne Pathogens (oregon.gov)</a:t>
            </a:r>
            <a:r>
              <a:rPr lang="en-US" dirty="0"/>
              <a:t> </a:t>
            </a:r>
          </a:p>
          <a:p>
            <a:pPr marL="342900" lvl="0" indent="-342900">
              <a:buSzPts val="1800"/>
              <a:buAutoNum type="arabicParenR"/>
            </a:pPr>
            <a:r>
              <a:rPr lang="en-US" dirty="0">
                <a:hlinkClick r:id="rId4"/>
              </a:rPr>
              <a:t>Department of Environmental Quality : Welcome Page : State of Oregon</a:t>
            </a:r>
            <a:endParaRPr lang="en-US" dirty="0"/>
          </a:p>
          <a:p>
            <a:pPr marL="342900" lvl="0" indent="-342900">
              <a:buSzPts val="1800"/>
              <a:buAutoNum type="arabicParenR"/>
            </a:pPr>
            <a:r>
              <a:rPr lang="en-US" dirty="0">
                <a:latin typeface="+mj-lt"/>
                <a:hlinkClick r:id="rId3"/>
              </a:rPr>
              <a:t>https://osha.oregon.gov/OSHARules/div2/div2Z-1030-bloodborne.pdf#page=26</a:t>
            </a:r>
            <a:r>
              <a:rPr lang="en-US" dirty="0">
                <a:latin typeface="+mj-lt"/>
              </a:rPr>
              <a:t> </a:t>
            </a:r>
          </a:p>
          <a:p>
            <a:pPr marL="342900" lvl="0" indent="-342900">
              <a:buSzPts val="1800"/>
              <a:buAutoNum type="arabicParenR"/>
            </a:pPr>
            <a:r>
              <a:rPr lang="en-US" dirty="0">
                <a:solidFill>
                  <a:schemeClr val="dk1"/>
                </a:solidFill>
                <a:latin typeface="+mj-lt"/>
                <a:ea typeface="Calibri"/>
                <a:cs typeface="Calibri"/>
                <a:sym typeface="Calibri"/>
                <a:hlinkClick r:id="rId5"/>
              </a:rPr>
              <a:t>https://osha.oregon.gov/OSHARules/div2/div2Z-1030-bloodborne.pdf#nameddest=1910-1030-g1</a:t>
            </a:r>
            <a:r>
              <a:rPr lang="en-US" dirty="0">
                <a:solidFill>
                  <a:schemeClr val="dk1"/>
                </a:solidFill>
                <a:latin typeface="+mj-lt"/>
                <a:ea typeface="Calibri"/>
                <a:cs typeface="Calibri"/>
                <a:sym typeface="Calibri"/>
              </a:rPr>
              <a:t> </a:t>
            </a:r>
          </a:p>
          <a:p>
            <a:pPr marL="342900" lvl="0" indent="-342900">
              <a:buSzPts val="1800"/>
              <a:buAutoNum type="arabicParenR"/>
            </a:pPr>
            <a:r>
              <a:rPr lang="en-US" dirty="0">
                <a:solidFill>
                  <a:schemeClr val="dk1"/>
                </a:solidFill>
                <a:latin typeface="+mj-lt"/>
                <a:ea typeface="Calibri"/>
                <a:cs typeface="Calibri"/>
                <a:sym typeface="Calibri"/>
                <a:hlinkClick r:id="rId6"/>
              </a:rPr>
              <a:t>http://www.cbs.state.or.us/osha/pubed/courses/bloodborne-pathogens/resources/selecting-sharps-containers.pdf</a:t>
            </a:r>
            <a:r>
              <a:rPr lang="en-US" dirty="0">
                <a:solidFill>
                  <a:schemeClr val="dk1"/>
                </a:solidFill>
                <a:latin typeface="+mj-lt"/>
                <a:ea typeface="Calibri"/>
                <a:cs typeface="Calibri"/>
                <a:sym typeface="Calibri"/>
              </a:rPr>
              <a:t> </a:t>
            </a:r>
          </a:p>
          <a:p>
            <a:pPr marL="342900" lvl="0" indent="-342900">
              <a:buSzPts val="1800"/>
              <a:buAutoNum type="arabicParenR"/>
            </a:pPr>
            <a:r>
              <a:rPr lang="en-US" dirty="0">
                <a:solidFill>
                  <a:schemeClr val="dk1"/>
                </a:solidFill>
                <a:latin typeface="+mj-lt"/>
                <a:ea typeface="Calibri"/>
                <a:cs typeface="Calibri"/>
                <a:sym typeface="Calibri"/>
                <a:hlinkClick r:id="rId7"/>
              </a:rPr>
              <a:t>https://osha.oregon.gov/OSHARules/div2/div2Z-1030-bloodborne.pdf - page=15</a:t>
            </a:r>
            <a:r>
              <a:rPr lang="en-US" dirty="0">
                <a:solidFill>
                  <a:schemeClr val="dk1"/>
                </a:solidFill>
                <a:latin typeface="+mj-lt"/>
                <a:ea typeface="Calibri"/>
                <a:cs typeface="Calibri"/>
                <a:sym typeface="Calibri"/>
              </a:rPr>
              <a:t> </a:t>
            </a:r>
          </a:p>
          <a:p>
            <a:pPr marL="342900" lvl="0" indent="-342900">
              <a:buSzPts val="1800"/>
              <a:buAutoNum type="arabicParenR"/>
            </a:pPr>
            <a:r>
              <a:rPr lang="en-US" dirty="0">
                <a:solidFill>
                  <a:schemeClr val="dk1"/>
                </a:solidFill>
                <a:latin typeface="+mj-lt"/>
                <a:ea typeface="Calibri"/>
                <a:cs typeface="Calibri"/>
                <a:sym typeface="Calibri"/>
                <a:hlinkClick r:id="rId8"/>
              </a:rPr>
              <a:t>https://osha.oregon.gov/OSHARules/div2/div2Z-1030-bloodborne.pdf - page=16</a:t>
            </a:r>
            <a:r>
              <a:rPr lang="en-US" dirty="0">
                <a:solidFill>
                  <a:schemeClr val="dk1"/>
                </a:solidFill>
                <a:latin typeface="+mj-lt"/>
                <a:ea typeface="Calibri"/>
                <a:cs typeface="Calibri"/>
                <a:sym typeface="Calibri"/>
              </a:rPr>
              <a:t> </a:t>
            </a:r>
          </a:p>
          <a:p>
            <a:pPr marL="342900" lvl="0" indent="-342900">
              <a:buSzPts val="1800"/>
              <a:buAutoNum type="arabicParenR"/>
            </a:pPr>
            <a:r>
              <a:rPr lang="en-US" dirty="0">
                <a:solidFill>
                  <a:schemeClr val="dk1"/>
                </a:solidFill>
                <a:latin typeface="+mj-lt"/>
                <a:ea typeface="Calibri"/>
                <a:cs typeface="Calibri"/>
                <a:sym typeface="Calibri"/>
                <a:hlinkClick r:id="rId8"/>
              </a:rPr>
              <a:t>https://osha.oregon.gov/OSHARules/div2/div2Z-1030-bloodborne.pdf - page=16</a:t>
            </a:r>
            <a:r>
              <a:rPr lang="en-US" dirty="0">
                <a:solidFill>
                  <a:schemeClr val="dk1"/>
                </a:solidFill>
                <a:latin typeface="+mj-lt"/>
                <a:ea typeface="Calibri"/>
                <a:cs typeface="Calibri"/>
                <a:sym typeface="Calibri"/>
              </a:rPr>
              <a:t> </a:t>
            </a:r>
          </a:p>
          <a:p>
            <a:pPr marL="342900" lvl="0" indent="-342900">
              <a:buSzPts val="1800"/>
              <a:buAutoNum type="arabicParenR"/>
            </a:pPr>
            <a:r>
              <a:rPr lang="en-US" dirty="0">
                <a:solidFill>
                  <a:schemeClr val="dk1"/>
                </a:solidFill>
                <a:latin typeface="+mj-lt"/>
                <a:ea typeface="Calibri"/>
                <a:cs typeface="Calibri"/>
                <a:sym typeface="Calibri"/>
                <a:hlinkClick r:id="rId8"/>
              </a:rPr>
              <a:t>https://osha.oregon.gov/OSHARules/div2/div2Z-1030-bloodborne.pdf - page=16</a:t>
            </a:r>
            <a:r>
              <a:rPr lang="en-US" dirty="0">
                <a:solidFill>
                  <a:schemeClr val="dk1"/>
                </a:solidFill>
                <a:latin typeface="+mj-lt"/>
                <a:ea typeface="Calibri"/>
                <a:cs typeface="Calibri"/>
                <a:sym typeface="Calibri"/>
              </a:rPr>
              <a:t> </a:t>
            </a:r>
          </a:p>
          <a:p>
            <a:pPr marL="342900" lvl="0" indent="-342900">
              <a:buSzPts val="1800"/>
              <a:buAutoNum type="arabicParenR"/>
            </a:pPr>
            <a:r>
              <a:rPr lang="en-US" dirty="0">
                <a:solidFill>
                  <a:schemeClr val="dk1"/>
                </a:solidFill>
                <a:latin typeface="+mj-lt"/>
                <a:ea typeface="Calibri"/>
                <a:cs typeface="Calibri"/>
                <a:sym typeface="Calibri"/>
                <a:hlinkClick r:id="rId9"/>
              </a:rPr>
              <a:t>https://www.epa.gov/pesticide-registration/selected-epa-registered-disinfectants</a:t>
            </a:r>
            <a:r>
              <a:rPr lang="en-US" dirty="0">
                <a:solidFill>
                  <a:schemeClr val="dk1"/>
                </a:solidFill>
                <a:latin typeface="+mj-lt"/>
                <a:ea typeface="Calibri"/>
                <a:cs typeface="Calibri"/>
                <a:sym typeface="Calibri"/>
              </a:rPr>
              <a:t> </a:t>
            </a:r>
          </a:p>
          <a:p>
            <a:pPr marL="342900" lvl="0" indent="-342900">
              <a:buSzPts val="1800"/>
              <a:buAutoNum type="arabicParenR"/>
            </a:pPr>
            <a:r>
              <a:rPr lang="en-US" dirty="0">
                <a:solidFill>
                  <a:schemeClr val="dk1"/>
                </a:solidFill>
                <a:latin typeface="+mj-lt"/>
                <a:ea typeface="Calibri"/>
                <a:cs typeface="Calibri"/>
                <a:sym typeface="Calibri"/>
                <a:hlinkClick r:id="rId10"/>
              </a:rPr>
              <a:t>https://osha.oregon.gov/OSHARules/div2/div2Z-1030-bloodborne.pdf - page=8</a:t>
            </a:r>
            <a:r>
              <a:rPr lang="en-US" dirty="0">
                <a:solidFill>
                  <a:schemeClr val="dk1"/>
                </a:solidFill>
                <a:latin typeface="+mj-lt"/>
                <a:ea typeface="Calibri"/>
                <a:cs typeface="Calibri"/>
                <a:sym typeface="Calibri"/>
              </a:rPr>
              <a:t> </a:t>
            </a:r>
          </a:p>
          <a:p>
            <a:pPr marL="342900" lvl="0" indent="-342900">
              <a:buSzPts val="1800"/>
              <a:buAutoNum type="arabicParenR"/>
            </a:pPr>
            <a:r>
              <a:rPr lang="en-US" b="0" i="0" dirty="0">
                <a:solidFill>
                  <a:srgbClr val="000000"/>
                </a:solidFill>
                <a:effectLst/>
                <a:latin typeface="+mj-lt"/>
                <a:hlinkClick r:id="rId3"/>
              </a:rPr>
              <a:t>https://osha.oregon.gov/OSHARules/div2/div2Z-1030-bloodborne.pdf#page=26</a:t>
            </a:r>
            <a:endParaRPr lang="en-US" b="0" i="0" dirty="0">
              <a:solidFill>
                <a:schemeClr val="dk1"/>
              </a:solidFill>
              <a:effectLst/>
              <a:latin typeface="+mj-lt"/>
              <a:cs typeface="Calibri"/>
              <a:sym typeface="Calibri"/>
            </a:endParaRPr>
          </a:p>
          <a:p>
            <a:pPr marL="342900" lvl="0" indent="-342900">
              <a:buSzPts val="1800"/>
              <a:buAutoNum type="arabicParenR"/>
            </a:pPr>
            <a:endParaRPr lang="en-US" dirty="0">
              <a:solidFill>
                <a:schemeClr val="dk1"/>
              </a:solidFill>
              <a:latin typeface="+mj-lt"/>
              <a:ea typeface="Calibri"/>
              <a:cs typeface="Calibri"/>
              <a:sym typeface="Calibri"/>
            </a:endParaRPr>
          </a:p>
          <a:p>
            <a:pPr marL="342900" lvl="0" indent="-342900">
              <a:buSzPts val="1800"/>
              <a:buAutoNum type="arabicParenR"/>
            </a:pPr>
            <a:endParaRPr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mj-lt"/>
              <a:ea typeface="Calibri"/>
              <a:cs typeface="Calibri"/>
              <a:sym typeface="Calibri"/>
            </a:endParaRPr>
          </a:p>
        </p:txBody>
      </p:sp>
      <p:pic>
        <p:nvPicPr>
          <p:cNvPr id="8" name="Picture 7">
            <a:extLst>
              <a:ext uri="{FF2B5EF4-FFF2-40B4-BE49-F238E27FC236}">
                <a16:creationId xmlns:a16="http://schemas.microsoft.com/office/drawing/2014/main" id="{C56DE23F-47FF-406C-AFE5-EBCAE82505F7}"/>
              </a:ext>
            </a:extLst>
          </p:cNvPr>
          <p:cNvPicPr>
            <a:picLocks noChangeAspect="1"/>
          </p:cNvPicPr>
          <p:nvPr/>
        </p:nvPicPr>
        <p:blipFill>
          <a:blip r:embed="rId11"/>
          <a:stretch>
            <a:fillRect/>
          </a:stretch>
        </p:blipFill>
        <p:spPr>
          <a:xfrm>
            <a:off x="6620366" y="6000466"/>
            <a:ext cx="5604190" cy="934032"/>
          </a:xfrm>
          <a:prstGeom prst="rect">
            <a:avLst/>
          </a:prstGeom>
        </p:spPr>
      </p:pic>
      <p:sp>
        <p:nvSpPr>
          <p:cNvPr id="6" name="Google Shape;102;p2">
            <a:extLst>
              <a:ext uri="{FF2B5EF4-FFF2-40B4-BE49-F238E27FC236}">
                <a16:creationId xmlns:a16="http://schemas.microsoft.com/office/drawing/2014/main" id="{CB644102-3930-49AE-AAA3-B9E40C0FCC6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3: </a:t>
            </a:r>
            <a:r>
              <a:rPr lang="en-US" sz="2800" b="1" i="1" dirty="0" err="1">
                <a:solidFill>
                  <a:schemeClr val="lt1"/>
                </a:solidFill>
                <a:latin typeface="Verdana"/>
                <a:ea typeface="Verdana"/>
                <a:cs typeface="Verdana"/>
                <a:sym typeface="Verdana"/>
              </a:rPr>
              <a:t>Prevención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Fuera</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atención</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médica</a:t>
            </a:r>
            <a:r>
              <a:rPr lang="en-US" sz="2800" b="1" i="1" dirty="0">
                <a:solidFill>
                  <a:schemeClr val="lt1"/>
                </a:solidFill>
                <a:latin typeface="Verdana"/>
                <a:ea typeface="Verdana"/>
                <a:cs typeface="Verdana"/>
                <a:sym typeface="Verdana"/>
              </a:rPr>
              <a:t>)</a:t>
            </a:r>
            <a:endParaRPr lang="en-US" sz="2800" dirty="0"/>
          </a:p>
        </p:txBody>
      </p:sp>
    </p:spTree>
    <p:extLst>
      <p:ext uri="{BB962C8B-B14F-4D97-AF65-F5344CB8AC3E}">
        <p14:creationId xmlns:p14="http://schemas.microsoft.com/office/powerpoint/2010/main" val="14037621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2209" y="2782709"/>
            <a:ext cx="12214209" cy="646290"/>
          </a:xfrm>
          <a:prstGeom prst="rect">
            <a:avLst/>
          </a:prstGeom>
          <a:noFill/>
          <a:ln>
            <a:noFill/>
          </a:ln>
        </p:spPr>
        <p:txBody>
          <a:bodyPr spcFirstLastPara="1" wrap="square" lIns="91425" tIns="45700" rIns="91425" bIns="45700" anchor="t" anchorCtr="0">
            <a:spAutoFit/>
          </a:bodyPr>
          <a:lstStyle/>
          <a:p>
            <a:pPr lvl="0" algn="ctr">
              <a:buSzPts val="4000"/>
            </a:pPr>
            <a:r>
              <a:rPr lang="en-US" sz="3600" b="1" dirty="0">
                <a:solidFill>
                  <a:schemeClr val="lt1"/>
                </a:solidFill>
                <a:latin typeface="Verdana"/>
                <a:ea typeface="Verdana"/>
                <a:cs typeface="Verdana"/>
                <a:sym typeface="Verdana"/>
              </a:rPr>
              <a:t>PATOGENOS TRANSMITIDOS POR LA SANGRE</a:t>
            </a:r>
          </a:p>
        </p:txBody>
      </p:sp>
      <p:sp>
        <p:nvSpPr>
          <p:cNvPr id="94" name="Google Shape;94;p1"/>
          <p:cNvSpPr txBox="1"/>
          <p:nvPr/>
        </p:nvSpPr>
        <p:spPr>
          <a:xfrm>
            <a:off x="-566651" y="3569317"/>
            <a:ext cx="1332530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err="1">
                <a:solidFill>
                  <a:schemeClr val="lt1"/>
                </a:solidFill>
                <a:latin typeface="Verdana"/>
                <a:ea typeface="Verdana"/>
                <a:cs typeface="Verdana"/>
                <a:sym typeface="Verdana"/>
              </a:rPr>
              <a:t>Módulo</a:t>
            </a:r>
            <a:r>
              <a:rPr lang="en-US" sz="4400" b="1" i="0" u="none" strike="noStrike" cap="none" dirty="0">
                <a:solidFill>
                  <a:schemeClr val="lt1"/>
                </a:solidFill>
                <a:latin typeface="Verdana"/>
                <a:ea typeface="Verdana"/>
                <a:cs typeface="Verdana"/>
                <a:sym typeface="Verdana"/>
              </a:rPr>
              <a:t> 4: </a:t>
            </a:r>
            <a:r>
              <a:rPr lang="en-US" sz="4400" b="1" i="1" dirty="0" err="1">
                <a:solidFill>
                  <a:schemeClr val="lt1"/>
                </a:solidFill>
                <a:latin typeface="Verdana"/>
                <a:ea typeface="Verdana"/>
                <a:cs typeface="Verdana"/>
                <a:sym typeface="Verdana"/>
              </a:rPr>
              <a:t>Mitigación</a:t>
            </a:r>
            <a:endParaRPr sz="4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rcRect/>
          <a:stretch/>
        </p:blipFill>
        <p:spPr>
          <a:xfrm>
            <a:off x="299272" y="260296"/>
            <a:ext cx="3058746" cy="1011156"/>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0700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7" name="Picture 6">
            <a:extLst>
              <a:ext uri="{FF2B5EF4-FFF2-40B4-BE49-F238E27FC236}">
                <a16:creationId xmlns:a16="http://schemas.microsoft.com/office/drawing/2014/main" id="{36A759ED-782E-4223-A3A8-FD82AA634EB8}"/>
              </a:ext>
            </a:extLst>
          </p:cNvPr>
          <p:cNvPicPr>
            <a:picLocks noChangeAspect="1"/>
          </p:cNvPicPr>
          <p:nvPr/>
        </p:nvPicPr>
        <p:blipFill>
          <a:blip r:embed="rId4"/>
          <a:stretch>
            <a:fillRect/>
          </a:stretch>
        </p:blipFill>
        <p:spPr>
          <a:xfrm>
            <a:off x="6528178" y="5956233"/>
            <a:ext cx="5686566" cy="947761"/>
          </a:xfrm>
          <a:prstGeom prst="rect">
            <a:avLst/>
          </a:prstGeom>
        </p:spPr>
      </p:pic>
      <p:sp>
        <p:nvSpPr>
          <p:cNvPr id="10" name="Google Shape;102;p2">
            <a:extLst>
              <a:ext uri="{FF2B5EF4-FFF2-40B4-BE49-F238E27FC236}">
                <a16:creationId xmlns:a16="http://schemas.microsoft.com/office/drawing/2014/main" id="{1E985CD7-CC58-4B98-A323-5833C979C54F}"/>
              </a:ext>
            </a:extLst>
          </p:cNvPr>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Verdana"/>
                <a:ea typeface="Verdana"/>
                <a:cs typeface="Verdana"/>
                <a:sym typeface="Verdana"/>
              </a:rPr>
              <a:t>Módulo</a:t>
            </a:r>
            <a:r>
              <a:rPr lang="en-US" sz="2800" b="1" i="0" u="none" strike="noStrike" cap="none"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a:t>
            </a:r>
            <a:r>
              <a:rPr lang="en-US" sz="2800" b="1" i="1" u="none" strike="noStrike" cap="none" dirty="0" err="1">
                <a:solidFill>
                  <a:schemeClr val="lt1"/>
                </a:solidFill>
                <a:latin typeface="Verdana"/>
                <a:ea typeface="Verdana"/>
                <a:cs typeface="Verdana"/>
                <a:sym typeface="Verdana"/>
              </a:rPr>
              <a:t>itigación</a:t>
            </a:r>
            <a:endParaRPr sz="2800" b="0" i="0" u="none" strike="noStrike" cap="none" dirty="0">
              <a:solidFill>
                <a:srgbClr val="000000"/>
              </a:solidFill>
              <a:latin typeface="Arial"/>
              <a:ea typeface="Arial"/>
              <a:cs typeface="Arial"/>
              <a:sym typeface="Arial"/>
            </a:endParaRPr>
          </a:p>
        </p:txBody>
      </p:sp>
      <p:pic>
        <p:nvPicPr>
          <p:cNvPr id="2" name="Online Media 1" descr="BBP_Documentación posteriores a la exposición.">
            <a:hlinkClick r:id="" action="ppaction://media"/>
            <a:extLst>
              <a:ext uri="{FF2B5EF4-FFF2-40B4-BE49-F238E27FC236}">
                <a16:creationId xmlns:a16="http://schemas.microsoft.com/office/drawing/2014/main" id="{9506875B-5024-114E-BF2B-1DFCBEB8E42E}"/>
              </a:ext>
            </a:extLst>
          </p:cNvPr>
          <p:cNvPicPr>
            <a:picLocks noRot="1" noChangeAspect="1"/>
          </p:cNvPicPr>
          <p:nvPr>
            <a:videoFile r:link="rId1"/>
          </p:nvPr>
        </p:nvPicPr>
        <p:blipFill>
          <a:blip r:embed="rId5"/>
          <a:stretch>
            <a:fillRect/>
          </a:stretch>
        </p:blipFill>
        <p:spPr>
          <a:xfrm>
            <a:off x="772377" y="-3211"/>
            <a:ext cx="10439403" cy="5872164"/>
          </a:xfrm>
          <a:prstGeom prst="rect">
            <a:avLst/>
          </a:prstGeom>
        </p:spPr>
      </p:pic>
    </p:spTree>
    <p:extLst>
      <p:ext uri="{BB962C8B-B14F-4D97-AF65-F5344CB8AC3E}">
        <p14:creationId xmlns:p14="http://schemas.microsoft.com/office/powerpoint/2010/main" val="29403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
        <p:nvSpPr>
          <p:cNvPr id="104" name="Google Shape;104;p2"/>
          <p:cNvSpPr txBox="1"/>
          <p:nvPr/>
        </p:nvSpPr>
        <p:spPr>
          <a:xfrm>
            <a:off x="5867400" y="332509"/>
            <a:ext cx="6126107" cy="532449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Introducción</a:t>
            </a:r>
            <a:r>
              <a:rPr lang="en-US" sz="3600" u="sng" dirty="0">
                <a:solidFill>
                  <a:schemeClr val="dk1"/>
                </a:solidFill>
                <a:latin typeface="+mj-lt"/>
                <a:ea typeface="Calibri"/>
                <a:cs typeface="Calibri"/>
                <a:sym typeface="Calibri"/>
              </a:rPr>
              <a:t> a la </a:t>
            </a:r>
            <a:r>
              <a:rPr lang="en-US" sz="3600" u="sng" dirty="0" err="1">
                <a:solidFill>
                  <a:schemeClr val="dk1"/>
                </a:solidFill>
                <a:latin typeface="+mj-lt"/>
                <a:ea typeface="Calibri"/>
                <a:cs typeface="Calibri"/>
                <a:sym typeface="Calibri"/>
              </a:rPr>
              <a:t>mitigación</a:t>
            </a:r>
            <a:endParaRPr lang="en-US" sz="1800" dirty="0">
              <a:latin typeface="+mj-lt"/>
            </a:endParaRPr>
          </a:p>
          <a:p>
            <a:endParaRPr lang="en-US" sz="1600" dirty="0">
              <a:latin typeface="+mj-lt"/>
            </a:endParaRPr>
          </a:p>
          <a:p>
            <a:r>
              <a:rPr lang="en-US" sz="1600" dirty="0">
                <a:latin typeface="+mj-lt"/>
              </a:rPr>
              <a:t>Si </a:t>
            </a:r>
            <a:r>
              <a:rPr lang="en-US" sz="1600" dirty="0" err="1">
                <a:latin typeface="+mj-lt"/>
              </a:rPr>
              <a:t>ocurre</a:t>
            </a:r>
            <a:r>
              <a:rPr lang="en-US" sz="1600" dirty="0">
                <a:latin typeface="+mj-lt"/>
              </a:rPr>
              <a:t> un </a:t>
            </a:r>
            <a:r>
              <a:rPr lang="en-US" sz="1600" dirty="0" err="1">
                <a:latin typeface="+mj-lt"/>
              </a:rPr>
              <a:t>incidente</a:t>
            </a:r>
            <a:r>
              <a:rPr lang="en-US" sz="1600" dirty="0">
                <a:latin typeface="+mj-lt"/>
              </a:rPr>
              <a:t> de </a:t>
            </a:r>
            <a:r>
              <a:rPr lang="en-US" sz="1600" dirty="0" err="1">
                <a:latin typeface="+mj-lt"/>
              </a:rPr>
              <a:t>exposición</a:t>
            </a:r>
            <a:r>
              <a:rPr lang="en-US" sz="1600" dirty="0">
                <a:latin typeface="+mj-lt"/>
              </a:rPr>
              <a:t>, debe </a:t>
            </a:r>
            <a:r>
              <a:rPr lang="en-US" sz="1600" dirty="0" err="1">
                <a:latin typeface="+mj-lt"/>
              </a:rPr>
              <a:t>ofrecerle</a:t>
            </a:r>
            <a:r>
              <a:rPr lang="en-US" sz="1600" dirty="0">
                <a:latin typeface="+mj-lt"/>
              </a:rPr>
              <a:t> de </a:t>
            </a:r>
            <a:r>
              <a:rPr lang="en-US" sz="1600" dirty="0" err="1">
                <a:latin typeface="+mj-lt"/>
              </a:rPr>
              <a:t>inmediato</a:t>
            </a:r>
            <a:r>
              <a:rPr lang="en-US" sz="1600" dirty="0">
                <a:latin typeface="+mj-lt"/>
              </a:rPr>
              <a:t> al </a:t>
            </a:r>
            <a:r>
              <a:rPr lang="en-US" sz="1600" dirty="0" err="1">
                <a:latin typeface="+mj-lt"/>
              </a:rPr>
              <a:t>empleado</a:t>
            </a:r>
            <a:r>
              <a:rPr lang="en-US" sz="1600" dirty="0">
                <a:latin typeface="+mj-lt"/>
              </a:rPr>
              <a:t> </a:t>
            </a:r>
            <a:r>
              <a:rPr lang="en-US" sz="1600" dirty="0" err="1">
                <a:latin typeface="+mj-lt"/>
              </a:rPr>
              <a:t>expuesto</a:t>
            </a:r>
            <a:r>
              <a:rPr lang="en-US" sz="1600" dirty="0">
                <a:latin typeface="+mj-lt"/>
              </a:rPr>
              <a:t> una </a:t>
            </a:r>
            <a:r>
              <a:rPr lang="en-US" sz="1600" dirty="0" err="1">
                <a:latin typeface="+mj-lt"/>
              </a:rPr>
              <a:t>evaluación</a:t>
            </a:r>
            <a:r>
              <a:rPr lang="en-US" sz="1600" dirty="0">
                <a:latin typeface="+mj-lt"/>
              </a:rPr>
              <a:t> </a:t>
            </a:r>
            <a:r>
              <a:rPr lang="en-US" sz="1600" dirty="0" err="1">
                <a:latin typeface="+mj-lt"/>
              </a:rPr>
              <a:t>médica</a:t>
            </a:r>
            <a:r>
              <a:rPr lang="en-US" sz="1600" dirty="0">
                <a:latin typeface="+mj-lt"/>
              </a:rPr>
              <a:t>, </a:t>
            </a:r>
            <a:r>
              <a:rPr lang="en-US" sz="1600" dirty="0" err="1">
                <a:latin typeface="+mj-lt"/>
              </a:rPr>
              <a:t>seguimiento</a:t>
            </a:r>
            <a:r>
              <a:rPr lang="en-US" sz="1600" dirty="0">
                <a:latin typeface="+mj-lt"/>
              </a:rPr>
              <a:t> y </a:t>
            </a:r>
            <a:r>
              <a:rPr lang="en-US" sz="1600" dirty="0" err="1">
                <a:latin typeface="+mj-lt"/>
              </a:rPr>
              <a:t>asesoramiento</a:t>
            </a:r>
            <a:r>
              <a:rPr lang="en-US" sz="1600" dirty="0">
                <a:latin typeface="+mj-lt"/>
              </a:rPr>
              <a:t> </a:t>
            </a:r>
            <a:r>
              <a:rPr lang="en-US" sz="1600" dirty="0" err="1">
                <a:latin typeface="+mj-lt"/>
              </a:rPr>
              <a:t>confidenciales</a:t>
            </a:r>
            <a:r>
              <a:rPr lang="en-US" sz="1600" dirty="0">
                <a:latin typeface="+mj-lt"/>
              </a:rPr>
              <a:t>. </a:t>
            </a:r>
            <a:r>
              <a:rPr lang="en-US" sz="1600" dirty="0" err="1">
                <a:latin typeface="+mj-lt"/>
              </a:rPr>
              <a:t>Recuerde</a:t>
            </a:r>
            <a:r>
              <a:rPr lang="en-US" sz="1600" dirty="0">
                <a:latin typeface="+mj-lt"/>
              </a:rPr>
              <a:t> que debe </a:t>
            </a:r>
            <a:r>
              <a:rPr lang="en-US" sz="1600" dirty="0" err="1">
                <a:latin typeface="+mj-lt"/>
              </a:rPr>
              <a:t>suministrarle</a:t>
            </a:r>
            <a:r>
              <a:rPr lang="en-US" sz="1600" dirty="0">
                <a:latin typeface="+mj-lt"/>
              </a:rPr>
              <a:t>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al </a:t>
            </a:r>
            <a:r>
              <a:rPr lang="en-US" sz="1600" dirty="0" err="1">
                <a:latin typeface="+mj-lt"/>
              </a:rPr>
              <a:t>empleado</a:t>
            </a:r>
            <a:r>
              <a:rPr lang="en-US" sz="1600" dirty="0">
                <a:latin typeface="+mj-lt"/>
              </a:rPr>
              <a:t> </a:t>
            </a:r>
            <a:r>
              <a:rPr lang="en-US" sz="1600" dirty="0" err="1">
                <a:latin typeface="+mj-lt"/>
              </a:rPr>
              <a:t>expuesto</a:t>
            </a:r>
            <a:r>
              <a:rPr lang="en-US" sz="1600" dirty="0">
                <a:latin typeface="+mj-lt"/>
              </a:rPr>
              <a:t> </a:t>
            </a:r>
            <a:r>
              <a:rPr lang="en-US" sz="1600" dirty="0" err="1">
                <a:latin typeface="+mj-lt"/>
              </a:rPr>
              <a:t>en</a:t>
            </a:r>
            <a:r>
              <a:rPr lang="en-US" sz="1600" dirty="0">
                <a:latin typeface="+mj-lt"/>
              </a:rPr>
              <a:t> primer </a:t>
            </a:r>
            <a:r>
              <a:rPr lang="en-US" sz="1600" dirty="0" err="1">
                <a:latin typeface="+mj-lt"/>
              </a:rPr>
              <a:t>lugar</a:t>
            </a:r>
            <a:r>
              <a:rPr lang="en-US" sz="1600" dirty="0">
                <a:latin typeface="+mj-lt"/>
              </a:rPr>
              <a:t>, antes de </a:t>
            </a:r>
            <a:r>
              <a:rPr lang="en-US" sz="1600" dirty="0" err="1">
                <a:latin typeface="+mj-lt"/>
              </a:rPr>
              <a:t>continuar</a:t>
            </a:r>
            <a:r>
              <a:rPr lang="en-US" sz="1600" dirty="0">
                <a:latin typeface="+mj-lt"/>
              </a:rPr>
              <a:t> con los </a:t>
            </a:r>
            <a:r>
              <a:rPr lang="en-US" sz="1600" dirty="0" err="1">
                <a:latin typeface="+mj-lt"/>
              </a:rPr>
              <a:t>otros</a:t>
            </a:r>
            <a:r>
              <a:rPr lang="en-US" sz="1600" dirty="0">
                <a:latin typeface="+mj-lt"/>
              </a:rPr>
              <a:t> pasos, </a:t>
            </a:r>
            <a:r>
              <a:rPr lang="en-US" sz="1600" dirty="0" err="1">
                <a:latin typeface="+mj-lt"/>
              </a:rPr>
              <a:t>como</a:t>
            </a:r>
            <a:r>
              <a:rPr lang="en-US" sz="1600" dirty="0">
                <a:latin typeface="+mj-lt"/>
              </a:rPr>
              <a:t> la </a:t>
            </a:r>
            <a:r>
              <a:rPr lang="en-US" sz="1600" dirty="0" err="1">
                <a:latin typeface="+mj-lt"/>
              </a:rPr>
              <a:t>documentación</a:t>
            </a:r>
            <a:r>
              <a:rPr lang="en-US" sz="1600" dirty="0">
                <a:latin typeface="+mj-lt"/>
              </a:rPr>
              <a:t>.</a:t>
            </a:r>
          </a:p>
          <a:p>
            <a:endParaRPr lang="en-US" sz="1600" dirty="0">
              <a:latin typeface="+mj-lt"/>
            </a:endParaRPr>
          </a:p>
          <a:p>
            <a:r>
              <a:rPr lang="en-US" sz="1600" dirty="0" err="1">
                <a:latin typeface="+mj-lt"/>
              </a:rPr>
              <a:t>Tenga</a:t>
            </a:r>
            <a:r>
              <a:rPr lang="en-US" sz="1600" dirty="0">
                <a:latin typeface="+mj-lt"/>
              </a:rPr>
              <a:t> </a:t>
            </a:r>
            <a:r>
              <a:rPr lang="en-US" sz="1600" dirty="0" err="1">
                <a:latin typeface="+mj-lt"/>
              </a:rPr>
              <a:t>en</a:t>
            </a:r>
            <a:r>
              <a:rPr lang="en-US" sz="1600" dirty="0">
                <a:latin typeface="+mj-lt"/>
              </a:rPr>
              <a:t> </a:t>
            </a:r>
            <a:r>
              <a:rPr lang="en-US" sz="1600" dirty="0" err="1">
                <a:latin typeface="+mj-lt"/>
              </a:rPr>
              <a:t>cuenta</a:t>
            </a:r>
            <a:r>
              <a:rPr lang="en-US" sz="1600" dirty="0">
                <a:latin typeface="+mj-lt"/>
              </a:rPr>
              <a:t> que los </a:t>
            </a:r>
            <a:r>
              <a:rPr lang="en-US" sz="1600" dirty="0" err="1">
                <a:latin typeface="+mj-lt"/>
              </a:rPr>
              <a:t>empleados</a:t>
            </a:r>
            <a:r>
              <a:rPr lang="en-US" sz="1600" dirty="0">
                <a:latin typeface="+mj-lt"/>
              </a:rPr>
              <a:t> que no se </a:t>
            </a:r>
            <a:r>
              <a:rPr lang="en-US" sz="1600" dirty="0" err="1">
                <a:latin typeface="+mj-lt"/>
              </a:rPr>
              <a:t>encuentran</a:t>
            </a:r>
            <a:r>
              <a:rPr lang="en-US" sz="1600" dirty="0">
                <a:latin typeface="+mj-lt"/>
              </a:rPr>
              <a:t> </a:t>
            </a:r>
            <a:r>
              <a:rPr lang="en-US" sz="1600" dirty="0" err="1">
                <a:latin typeface="+mj-lt"/>
              </a:rPr>
              <a:t>abarcados</a:t>
            </a:r>
            <a:r>
              <a:rPr lang="en-US" sz="1600" dirty="0">
                <a:latin typeface="+mj-lt"/>
              </a:rPr>
              <a:t> por la </a:t>
            </a:r>
            <a:r>
              <a:rPr lang="en-US" sz="1600" dirty="0" err="1">
                <a:latin typeface="+mj-lt"/>
              </a:rPr>
              <a:t>norma</a:t>
            </a:r>
            <a:r>
              <a:rPr lang="en-US" sz="1600" dirty="0">
                <a:latin typeface="+mj-lt"/>
              </a:rPr>
              <a:t> </a:t>
            </a:r>
            <a:r>
              <a:rPr lang="en-US" sz="1600" dirty="0" err="1">
                <a:latin typeface="+mj-lt"/>
              </a:rPr>
              <a:t>pueden</a:t>
            </a:r>
            <a:r>
              <a:rPr lang="en-US" sz="1600" dirty="0">
                <a:latin typeface="+mj-lt"/>
              </a:rPr>
              <a:t> </a:t>
            </a:r>
            <a:r>
              <a:rPr lang="en-US" sz="1600" dirty="0" err="1">
                <a:latin typeface="+mj-lt"/>
              </a:rPr>
              <a:t>experimentar</a:t>
            </a:r>
            <a:r>
              <a:rPr lang="en-US" sz="1600" dirty="0">
                <a:latin typeface="+mj-lt"/>
              </a:rPr>
              <a:t> </a:t>
            </a:r>
            <a:r>
              <a:rPr lang="en-US" sz="1600" dirty="0" err="1">
                <a:latin typeface="+mj-lt"/>
              </a:rPr>
              <a:t>incidentes</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en</a:t>
            </a:r>
            <a:r>
              <a:rPr lang="en-US" sz="1600" dirty="0">
                <a:latin typeface="+mj-lt"/>
              </a:rPr>
              <a:t> el </a:t>
            </a:r>
            <a:r>
              <a:rPr lang="en-US" sz="1600" dirty="0" err="1">
                <a:latin typeface="+mj-lt"/>
              </a:rPr>
              <a:t>trabajo</a:t>
            </a:r>
            <a:r>
              <a:rPr lang="en-US" sz="1600" dirty="0">
                <a:latin typeface="+mj-lt"/>
              </a:rPr>
              <a:t> que no </a:t>
            </a:r>
            <a:r>
              <a:rPr lang="en-US" sz="1600" dirty="0" err="1">
                <a:latin typeface="+mj-lt"/>
              </a:rPr>
              <a:t>estén</a:t>
            </a:r>
            <a:r>
              <a:rPr lang="en-US" sz="1600" dirty="0">
                <a:latin typeface="+mj-lt"/>
              </a:rPr>
              <a:t> </a:t>
            </a:r>
            <a:r>
              <a:rPr lang="en-US" sz="1600" dirty="0" err="1">
                <a:latin typeface="+mj-lt"/>
              </a:rPr>
              <a:t>relacionados</a:t>
            </a:r>
            <a:r>
              <a:rPr lang="en-US" sz="1600" dirty="0">
                <a:latin typeface="+mj-lt"/>
              </a:rPr>
              <a:t> con sus </a:t>
            </a:r>
            <a:r>
              <a:rPr lang="en-US" sz="1600" dirty="0" err="1">
                <a:latin typeface="+mj-lt"/>
              </a:rPr>
              <a:t>tareas</a:t>
            </a:r>
            <a:r>
              <a:rPr lang="en-US" sz="1600" dirty="0">
                <a:latin typeface="+mj-lt"/>
              </a:rPr>
              <a:t> </a:t>
            </a:r>
            <a:r>
              <a:rPr lang="en-US" sz="1600" dirty="0" err="1">
                <a:latin typeface="+mj-lt"/>
              </a:rPr>
              <a:t>laborales</a:t>
            </a:r>
            <a:r>
              <a:rPr lang="en-US" sz="1600" dirty="0">
                <a:latin typeface="+mj-lt"/>
              </a:rPr>
              <a:t> de </a:t>
            </a:r>
            <a:r>
              <a:rPr lang="en-US" sz="1600" dirty="0" err="1">
                <a:latin typeface="+mj-lt"/>
              </a:rPr>
              <a:t>todas</a:t>
            </a:r>
            <a:r>
              <a:rPr lang="en-US" sz="1600" dirty="0">
                <a:latin typeface="+mj-lt"/>
              </a:rPr>
              <a:t> </a:t>
            </a:r>
            <a:r>
              <a:rPr lang="en-US" sz="1600" dirty="0" err="1">
                <a:latin typeface="+mj-lt"/>
              </a:rPr>
              <a:t>maneras</a:t>
            </a:r>
            <a:r>
              <a:rPr lang="en-US" sz="1600" dirty="0">
                <a:latin typeface="+mj-lt"/>
              </a:rPr>
              <a:t>. Un </a:t>
            </a:r>
            <a:r>
              <a:rPr lang="en-US" sz="1600" dirty="0" err="1">
                <a:latin typeface="+mj-lt"/>
              </a:rPr>
              <a:t>ejemplo</a:t>
            </a:r>
            <a:r>
              <a:rPr lang="en-US" sz="1600" dirty="0">
                <a:latin typeface="+mj-lt"/>
              </a:rPr>
              <a:t> de </a:t>
            </a:r>
            <a:r>
              <a:rPr lang="en-US" sz="1600" dirty="0" err="1">
                <a:latin typeface="+mj-lt"/>
              </a:rPr>
              <a:t>esto</a:t>
            </a:r>
            <a:r>
              <a:rPr lang="en-US" sz="1600" dirty="0">
                <a:latin typeface="+mj-lt"/>
              </a:rPr>
              <a:t> es la </a:t>
            </a:r>
            <a:r>
              <a:rPr lang="en-US" sz="1600" dirty="0" err="1">
                <a:latin typeface="+mj-lt"/>
              </a:rPr>
              <a:t>asistencia</a:t>
            </a:r>
            <a:r>
              <a:rPr lang="en-US" sz="1600" dirty="0">
                <a:latin typeface="+mj-lt"/>
              </a:rPr>
              <a:t> del “</a:t>
            </a:r>
            <a:r>
              <a:rPr lang="en-US" sz="1600" dirty="0" err="1">
                <a:latin typeface="+mj-lt"/>
              </a:rPr>
              <a:t>buen</a:t>
            </a:r>
            <a:r>
              <a:rPr lang="en-US" sz="1600" dirty="0">
                <a:latin typeface="+mj-lt"/>
              </a:rPr>
              <a:t> </a:t>
            </a:r>
            <a:r>
              <a:rPr lang="en-US" sz="1600" dirty="0" err="1">
                <a:latin typeface="+mj-lt"/>
              </a:rPr>
              <a:t>samaritano</a:t>
            </a:r>
            <a:r>
              <a:rPr lang="en-US" sz="1600" dirty="0">
                <a:latin typeface="+mj-lt"/>
              </a:rPr>
              <a:t>”, </a:t>
            </a:r>
            <a:r>
              <a:rPr lang="en-US" sz="1600" dirty="0" err="1">
                <a:latin typeface="+mj-lt"/>
              </a:rPr>
              <a:t>realizada</a:t>
            </a:r>
            <a:r>
              <a:rPr lang="en-US" sz="1600" dirty="0">
                <a:latin typeface="+mj-lt"/>
              </a:rPr>
              <a:t> de </a:t>
            </a:r>
            <a:r>
              <a:rPr lang="en-US" sz="1600" dirty="0" err="1">
                <a:latin typeface="+mj-lt"/>
              </a:rPr>
              <a:t>manera</a:t>
            </a:r>
            <a:r>
              <a:rPr lang="en-US" sz="1600" dirty="0">
                <a:latin typeface="+mj-lt"/>
              </a:rPr>
              <a:t> </a:t>
            </a:r>
            <a:r>
              <a:rPr lang="en-US" sz="1600" dirty="0" err="1">
                <a:latin typeface="+mj-lt"/>
              </a:rPr>
              <a:t>voluntaria</a:t>
            </a:r>
            <a:r>
              <a:rPr lang="en-US" sz="1600" dirty="0">
                <a:latin typeface="+mj-lt"/>
              </a:rPr>
              <a:t> a un </a:t>
            </a:r>
            <a:r>
              <a:rPr lang="en-US" sz="1600" dirty="0" err="1">
                <a:latin typeface="+mj-lt"/>
              </a:rPr>
              <a:t>compañero</a:t>
            </a:r>
            <a:r>
              <a:rPr lang="en-US" sz="1600" dirty="0">
                <a:latin typeface="+mj-lt"/>
              </a:rPr>
              <a:t> de </a:t>
            </a:r>
            <a:r>
              <a:rPr lang="en-US" sz="1600" dirty="0" err="1">
                <a:latin typeface="+mj-lt"/>
              </a:rPr>
              <a:t>trabajo</a:t>
            </a:r>
            <a:r>
              <a:rPr lang="en-US" sz="1600" dirty="0">
                <a:latin typeface="+mj-lt"/>
              </a:rPr>
              <a:t> o </a:t>
            </a:r>
            <a:r>
              <a:rPr lang="en-US" sz="1600" dirty="0" err="1">
                <a:latin typeface="+mj-lt"/>
              </a:rPr>
              <a:t>miembro</a:t>
            </a:r>
            <a:r>
              <a:rPr lang="en-US" sz="1600" dirty="0">
                <a:latin typeface="+mj-lt"/>
              </a:rPr>
              <a:t> del </a:t>
            </a:r>
            <a:r>
              <a:rPr lang="en-US" sz="1600" dirty="0" err="1">
                <a:latin typeface="+mj-lt"/>
              </a:rPr>
              <a:t>público</a:t>
            </a:r>
            <a:r>
              <a:rPr lang="en-US" sz="1600" dirty="0">
                <a:latin typeface="+mj-lt"/>
              </a:rPr>
              <a:t> </a:t>
            </a:r>
            <a:r>
              <a:rPr lang="en-US" sz="1600" dirty="0" err="1">
                <a:latin typeface="+mj-lt"/>
              </a:rPr>
              <a:t>lesionado</a:t>
            </a:r>
            <a:r>
              <a:rPr lang="en-US" sz="1600" dirty="0">
                <a:latin typeface="+mj-lt"/>
              </a:rPr>
              <a:t>. </a:t>
            </a:r>
            <a:r>
              <a:rPr lang="en-US" sz="1600" dirty="0" err="1">
                <a:latin typeface="+mj-lt"/>
              </a:rPr>
              <a:t>En</a:t>
            </a:r>
            <a:r>
              <a:rPr lang="en-US" sz="1600" dirty="0">
                <a:latin typeface="+mj-lt"/>
              </a:rPr>
              <a:t> </a:t>
            </a:r>
            <a:r>
              <a:rPr lang="en-US" sz="1600" dirty="0" err="1">
                <a:latin typeface="+mj-lt"/>
              </a:rPr>
              <a:t>dicho</a:t>
            </a:r>
            <a:r>
              <a:rPr lang="en-US" sz="1600" dirty="0">
                <a:latin typeface="+mj-lt"/>
              </a:rPr>
              <a:t> </a:t>
            </a:r>
            <a:r>
              <a:rPr lang="en-US" sz="1600" dirty="0" err="1">
                <a:latin typeface="+mj-lt"/>
              </a:rPr>
              <a:t>caso</a:t>
            </a:r>
            <a:r>
              <a:rPr lang="en-US" sz="1600" dirty="0">
                <a:latin typeface="+mj-lt"/>
              </a:rPr>
              <a:t>, la </a:t>
            </a:r>
            <a:r>
              <a:rPr lang="en-US" sz="1600" dirty="0" err="1">
                <a:latin typeface="+mj-lt"/>
              </a:rPr>
              <a:t>Administración</a:t>
            </a:r>
            <a:r>
              <a:rPr lang="en-US" sz="1600" dirty="0">
                <a:latin typeface="+mj-lt"/>
              </a:rPr>
              <a:t> de </a:t>
            </a:r>
            <a:r>
              <a:rPr lang="en-US" sz="1600" dirty="0" err="1">
                <a:latin typeface="+mj-lt"/>
              </a:rPr>
              <a:t>Salud</a:t>
            </a:r>
            <a:r>
              <a:rPr lang="en-US" sz="1600" dirty="0">
                <a:latin typeface="+mj-lt"/>
              </a:rPr>
              <a:t> y </a:t>
            </a:r>
            <a:r>
              <a:rPr lang="en-US" sz="1600" dirty="0" err="1">
                <a:latin typeface="+mj-lt"/>
              </a:rPr>
              <a:t>Seguridad</a:t>
            </a:r>
            <a:r>
              <a:rPr lang="en-US" sz="1600" dirty="0">
                <a:latin typeface="+mj-lt"/>
              </a:rPr>
              <a:t> </a:t>
            </a:r>
            <a:r>
              <a:rPr lang="en-US" sz="1600" dirty="0" err="1">
                <a:latin typeface="+mj-lt"/>
              </a:rPr>
              <a:t>Ocupacional</a:t>
            </a:r>
            <a:r>
              <a:rPr lang="en-US" sz="1600" dirty="0">
                <a:latin typeface="+mj-lt"/>
              </a:rPr>
              <a:t> (Occupational Safety and Health Administration, OSHA) de </a:t>
            </a:r>
            <a:r>
              <a:rPr lang="en-US" sz="1600" dirty="0" err="1">
                <a:latin typeface="+mj-lt"/>
              </a:rPr>
              <a:t>Oregón</a:t>
            </a:r>
            <a:r>
              <a:rPr lang="en-US" sz="1600" dirty="0">
                <a:latin typeface="+mj-lt"/>
              </a:rPr>
              <a:t> </a:t>
            </a:r>
            <a:r>
              <a:rPr lang="en-US" sz="1600" dirty="0" err="1">
                <a:latin typeface="+mj-lt"/>
              </a:rPr>
              <a:t>alienta</a:t>
            </a:r>
            <a:r>
              <a:rPr lang="en-US" sz="1600" dirty="0">
                <a:latin typeface="+mj-lt"/>
              </a:rPr>
              <a:t> con </a:t>
            </a:r>
            <a:r>
              <a:rPr lang="en-US" sz="1600" dirty="0" err="1">
                <a:latin typeface="+mj-lt"/>
              </a:rPr>
              <a:t>firmeza</a:t>
            </a:r>
            <a:r>
              <a:rPr lang="en-US" sz="1600" dirty="0">
                <a:latin typeface="+mj-lt"/>
              </a:rPr>
              <a:t> a los </a:t>
            </a:r>
            <a:r>
              <a:rPr lang="en-US" sz="1600" dirty="0" err="1">
                <a:latin typeface="+mj-lt"/>
              </a:rPr>
              <a:t>empleadores</a:t>
            </a:r>
            <a:r>
              <a:rPr lang="en-US" sz="1600" dirty="0">
                <a:latin typeface="+mj-lt"/>
              </a:rPr>
              <a:t> que se </a:t>
            </a:r>
            <a:r>
              <a:rPr lang="en-US" sz="1600" dirty="0" err="1">
                <a:latin typeface="+mj-lt"/>
              </a:rPr>
              <a:t>encuentren</a:t>
            </a:r>
            <a:r>
              <a:rPr lang="en-US" sz="1600" dirty="0">
                <a:latin typeface="+mj-lt"/>
              </a:rPr>
              <a:t> </a:t>
            </a:r>
            <a:r>
              <a:rPr lang="en-US" sz="1600" dirty="0" err="1">
                <a:latin typeface="+mj-lt"/>
              </a:rPr>
              <a:t>en</a:t>
            </a:r>
            <a:r>
              <a:rPr lang="en-US" sz="1600" dirty="0">
                <a:latin typeface="+mj-lt"/>
              </a:rPr>
              <a:t> </a:t>
            </a:r>
            <a:r>
              <a:rPr lang="en-US" sz="1600" dirty="0" err="1">
                <a:latin typeface="+mj-lt"/>
              </a:rPr>
              <a:t>estas</a:t>
            </a:r>
            <a:r>
              <a:rPr lang="en-US" sz="1600" dirty="0">
                <a:latin typeface="+mj-lt"/>
              </a:rPr>
              <a:t> </a:t>
            </a:r>
            <a:r>
              <a:rPr lang="en-US" sz="1600" dirty="0" err="1">
                <a:latin typeface="+mj-lt"/>
              </a:rPr>
              <a:t>situaciones</a:t>
            </a:r>
            <a:r>
              <a:rPr lang="en-US" sz="1600" dirty="0">
                <a:latin typeface="+mj-lt"/>
              </a:rPr>
              <a:t> a que </a:t>
            </a:r>
            <a:r>
              <a:rPr lang="en-US" sz="1600" dirty="0" err="1">
                <a:latin typeface="+mj-lt"/>
              </a:rPr>
              <a:t>ofrezcan</a:t>
            </a:r>
            <a:r>
              <a:rPr lang="en-US" sz="1600" dirty="0">
                <a:latin typeface="+mj-lt"/>
              </a:rPr>
              <a:t> el </a:t>
            </a:r>
            <a:r>
              <a:rPr lang="en-US" sz="1600" dirty="0" err="1">
                <a:latin typeface="+mj-lt"/>
              </a:rPr>
              <a:t>mismo</a:t>
            </a:r>
            <a:r>
              <a:rPr lang="en-US" sz="1600" dirty="0">
                <a:latin typeface="+mj-lt"/>
              </a:rPr>
              <a:t> </a:t>
            </a:r>
            <a:r>
              <a:rPr lang="en-US" sz="1600" dirty="0" err="1">
                <a:latin typeface="+mj-lt"/>
              </a:rPr>
              <a:t>seguimiento</a:t>
            </a:r>
            <a:r>
              <a:rPr lang="en-US" sz="1600" dirty="0">
                <a:latin typeface="+mj-lt"/>
              </a:rPr>
              <a:t> que a </a:t>
            </a:r>
            <a:r>
              <a:rPr lang="en-US" sz="1600" dirty="0" err="1">
                <a:latin typeface="+mj-lt"/>
              </a:rPr>
              <a:t>quienes</a:t>
            </a:r>
            <a:r>
              <a:rPr lang="en-US" sz="1600" dirty="0">
                <a:latin typeface="+mj-lt"/>
              </a:rPr>
              <a:t> </a:t>
            </a:r>
            <a:r>
              <a:rPr lang="en-US" sz="1600" dirty="0" err="1">
                <a:latin typeface="+mj-lt"/>
              </a:rPr>
              <a:t>están</a:t>
            </a:r>
            <a:r>
              <a:rPr lang="en-US" sz="1600" dirty="0">
                <a:latin typeface="+mj-lt"/>
              </a:rPr>
              <a:t> </a:t>
            </a:r>
            <a:r>
              <a:rPr lang="en-US" sz="1600" dirty="0" err="1">
                <a:latin typeface="+mj-lt"/>
              </a:rPr>
              <a:t>cubiertos</a:t>
            </a:r>
            <a:r>
              <a:rPr lang="en-US" sz="1600" dirty="0">
                <a:latin typeface="+mj-lt"/>
              </a:rPr>
              <a:t> por la </a:t>
            </a:r>
            <a:r>
              <a:rPr lang="en-US" sz="1600" dirty="0" err="1">
                <a:latin typeface="+mj-lt"/>
              </a:rPr>
              <a:t>norma</a:t>
            </a:r>
            <a:r>
              <a:rPr lang="en-US" sz="1600" dirty="0">
                <a:latin typeface="+mj-lt"/>
              </a:rPr>
              <a:t>.</a:t>
            </a:r>
            <a:br>
              <a:rPr lang="en-US" sz="1600" dirty="0">
                <a:latin typeface="+mj-lt"/>
              </a:rPr>
            </a:br>
            <a:endParaRPr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28178" y="5947135"/>
            <a:ext cx="5686566" cy="947761"/>
          </a:xfrm>
          <a:prstGeom prst="rect">
            <a:avLst/>
          </a:prstGeom>
        </p:spPr>
      </p:pic>
      <p:pic>
        <p:nvPicPr>
          <p:cNvPr id="2" name="Picture 1">
            <a:extLst>
              <a:ext uri="{FF2B5EF4-FFF2-40B4-BE49-F238E27FC236}">
                <a16:creationId xmlns:a16="http://schemas.microsoft.com/office/drawing/2014/main" id="{4A8AB262-AF3A-41DB-97A0-B8CEC89EB566}"/>
              </a:ext>
            </a:extLst>
          </p:cNvPr>
          <p:cNvPicPr>
            <a:picLocks noChangeAspect="1"/>
          </p:cNvPicPr>
          <p:nvPr/>
        </p:nvPicPr>
        <p:blipFill>
          <a:blip r:embed="rId4"/>
          <a:stretch>
            <a:fillRect/>
          </a:stretch>
        </p:blipFill>
        <p:spPr>
          <a:xfrm>
            <a:off x="0" y="1"/>
            <a:ext cx="5686566" cy="5892016"/>
          </a:xfrm>
          <a:prstGeom prst="rect">
            <a:avLst/>
          </a:prstGeom>
        </p:spPr>
      </p:pic>
    </p:spTree>
    <p:extLst>
      <p:ext uri="{BB962C8B-B14F-4D97-AF65-F5344CB8AC3E}">
        <p14:creationId xmlns:p14="http://schemas.microsoft.com/office/powerpoint/2010/main" val="26713098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
        <p:nvSpPr>
          <p:cNvPr id="104" name="Google Shape;104;p2"/>
          <p:cNvSpPr txBox="1"/>
          <p:nvPr/>
        </p:nvSpPr>
        <p:spPr>
          <a:xfrm>
            <a:off x="5910776" y="130198"/>
            <a:ext cx="6080662" cy="581693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MITIGACIÓN: RESUMEN</a:t>
            </a:r>
            <a:endParaRPr lang="en-US" sz="1600" dirty="0">
              <a:latin typeface="+mj-lt"/>
            </a:endParaRPr>
          </a:p>
          <a:p>
            <a:endParaRPr lang="en-US" sz="1600" dirty="0">
              <a:latin typeface="+mj-lt"/>
            </a:endParaRPr>
          </a:p>
          <a:p>
            <a:r>
              <a:rPr lang="en-US" sz="1600" dirty="0">
                <a:latin typeface="+mj-lt"/>
              </a:rPr>
              <a:t>Para </a:t>
            </a:r>
            <a:r>
              <a:rPr lang="en-US" sz="1600" dirty="0" err="1">
                <a:latin typeface="+mj-lt"/>
              </a:rPr>
              <a:t>resumir</a:t>
            </a:r>
            <a:r>
              <a:rPr lang="en-US" sz="1600" dirty="0">
                <a:latin typeface="+mj-lt"/>
              </a:rPr>
              <a:t> los puntos clave </a:t>
            </a:r>
            <a:r>
              <a:rPr lang="en-US" sz="1600" dirty="0" err="1">
                <a:latin typeface="+mj-lt"/>
              </a:rPr>
              <a:t>acerca</a:t>
            </a:r>
            <a:r>
              <a:rPr lang="en-US" sz="1600" dirty="0">
                <a:latin typeface="+mj-lt"/>
              </a:rPr>
              <a:t> de la </a:t>
            </a:r>
            <a:r>
              <a:rPr lang="en-US" sz="1600" dirty="0" err="1">
                <a:latin typeface="+mj-lt"/>
              </a:rPr>
              <a:t>mitigación</a:t>
            </a:r>
            <a:r>
              <a:rPr lang="en-US" sz="1600" dirty="0">
                <a:latin typeface="+mj-lt"/>
              </a:rPr>
              <a:t>:</a:t>
            </a:r>
          </a:p>
          <a:p>
            <a:endParaRPr lang="en-US" sz="1600" dirty="0">
              <a:latin typeface="+mj-lt"/>
            </a:endParaRPr>
          </a:p>
          <a:p>
            <a:pPr marL="342900" indent="-342900">
              <a:buFont typeface="+mj-lt"/>
              <a:buAutoNum type="arabicPeriod"/>
            </a:pPr>
            <a:r>
              <a:rPr lang="en-US" sz="1600" dirty="0" err="1">
                <a:latin typeface="+mj-lt"/>
              </a:rPr>
              <a:t>Ofrecer</a:t>
            </a:r>
            <a:r>
              <a:rPr lang="en-US" sz="1600" dirty="0">
                <a:latin typeface="+mj-lt"/>
              </a:rPr>
              <a:t> de </a:t>
            </a:r>
            <a:r>
              <a:rPr lang="en-US" sz="1600" dirty="0" err="1">
                <a:latin typeface="+mj-lt"/>
              </a:rPr>
              <a:t>inmediato</a:t>
            </a:r>
            <a:r>
              <a:rPr lang="en-US" sz="1600" dirty="0">
                <a:latin typeface="+mj-lt"/>
              </a:rPr>
              <a:t> una </a:t>
            </a:r>
            <a:r>
              <a:rPr lang="en-US" sz="1600" dirty="0" err="1">
                <a:latin typeface="+mj-lt"/>
              </a:rPr>
              <a:t>evaluación</a:t>
            </a:r>
            <a:r>
              <a:rPr lang="en-US" sz="1600" dirty="0">
                <a:latin typeface="+mj-lt"/>
              </a:rPr>
              <a:t> </a:t>
            </a:r>
            <a:r>
              <a:rPr lang="en-US" sz="1600" dirty="0" err="1">
                <a:latin typeface="+mj-lt"/>
              </a:rPr>
              <a:t>médica</a:t>
            </a:r>
            <a:r>
              <a:rPr lang="en-US" sz="1600" dirty="0">
                <a:latin typeface="+mj-lt"/>
              </a:rPr>
              <a:t>, </a:t>
            </a:r>
            <a:r>
              <a:rPr lang="en-US" sz="1600" dirty="0" err="1">
                <a:latin typeface="+mj-lt"/>
              </a:rPr>
              <a:t>seguimiento</a:t>
            </a:r>
            <a:r>
              <a:rPr lang="en-US" sz="1600" dirty="0">
                <a:latin typeface="+mj-lt"/>
              </a:rPr>
              <a:t> y </a:t>
            </a:r>
            <a:r>
              <a:rPr lang="en-US" sz="1600" dirty="0" err="1">
                <a:latin typeface="+mj-lt"/>
              </a:rPr>
              <a:t>asesoramiento</a:t>
            </a:r>
            <a:r>
              <a:rPr lang="en-US" sz="1600" dirty="0">
                <a:latin typeface="+mj-lt"/>
              </a:rPr>
              <a:t> </a:t>
            </a:r>
            <a:r>
              <a:rPr lang="en-US" sz="1600" dirty="0" err="1">
                <a:latin typeface="+mj-lt"/>
              </a:rPr>
              <a:t>confidenciales</a:t>
            </a:r>
            <a:r>
              <a:rPr lang="en-US" sz="1600" dirty="0">
                <a:latin typeface="+mj-lt"/>
              </a:rPr>
              <a:t>, </a:t>
            </a:r>
            <a:r>
              <a:rPr lang="en-US" sz="1600" dirty="0" err="1">
                <a:latin typeface="+mj-lt"/>
              </a:rPr>
              <a:t>como</a:t>
            </a:r>
            <a:r>
              <a:rPr lang="en-US" sz="1600" dirty="0">
                <a:latin typeface="+mj-lt"/>
              </a:rPr>
              <a:t> </a:t>
            </a:r>
            <a:r>
              <a:rPr lang="en-US" sz="1600" dirty="0" err="1">
                <a:latin typeface="+mj-lt"/>
              </a:rPr>
              <a:t>también</a:t>
            </a:r>
            <a:r>
              <a:rPr lang="en-US" sz="1600" dirty="0">
                <a:latin typeface="+mj-lt"/>
              </a:rPr>
              <a:t> la </a:t>
            </a:r>
            <a:r>
              <a:rPr lang="en-US" sz="1600" dirty="0" err="1">
                <a:latin typeface="+mj-lt"/>
              </a:rPr>
              <a:t>opción</a:t>
            </a:r>
            <a:r>
              <a:rPr lang="en-US" sz="1600" dirty="0">
                <a:latin typeface="+mj-lt"/>
              </a:rPr>
              <a:t> de </a:t>
            </a:r>
            <a:r>
              <a:rPr lang="en-US" sz="1600" dirty="0" err="1">
                <a:latin typeface="+mj-lt"/>
              </a:rPr>
              <a:t>profilaxis</a:t>
            </a:r>
            <a:r>
              <a:rPr lang="en-US" sz="1600" dirty="0">
                <a:latin typeface="+mj-lt"/>
              </a:rPr>
              <a:t> posterior a la </a:t>
            </a:r>
            <a:r>
              <a:rPr lang="en-US" sz="1600" dirty="0" err="1">
                <a:latin typeface="+mj-lt"/>
              </a:rPr>
              <a:t>exposición</a:t>
            </a:r>
            <a:r>
              <a:rPr lang="en-US" sz="1600" dirty="0">
                <a:latin typeface="+mj-lt"/>
              </a:rPr>
              <a:t>;</a:t>
            </a:r>
          </a:p>
          <a:p>
            <a:pPr marL="342900" indent="-342900">
              <a:buFont typeface="+mj-lt"/>
              <a:buAutoNum type="arabicPeriod"/>
            </a:pPr>
            <a:r>
              <a:rPr lang="en-US" sz="1600" dirty="0" err="1">
                <a:latin typeface="+mj-lt"/>
              </a:rPr>
              <a:t>Completar</a:t>
            </a:r>
            <a:r>
              <a:rPr lang="en-US" sz="1600" dirty="0">
                <a:latin typeface="+mj-lt"/>
              </a:rPr>
              <a:t> una </a:t>
            </a:r>
            <a:r>
              <a:rPr lang="en-US" sz="1600" dirty="0" err="1">
                <a:latin typeface="+mj-lt"/>
              </a:rPr>
              <a:t>documentación</a:t>
            </a:r>
            <a:r>
              <a:rPr lang="en-US" sz="1600" dirty="0">
                <a:latin typeface="+mj-lt"/>
              </a:rPr>
              <a:t> </a:t>
            </a:r>
            <a:r>
              <a:rPr lang="en-US" sz="1600" dirty="0" err="1">
                <a:latin typeface="+mj-lt"/>
              </a:rPr>
              <a:t>exhaustiva</a:t>
            </a:r>
            <a:r>
              <a:rPr lang="en-US" sz="1600" dirty="0">
                <a:latin typeface="+mj-lt"/>
              </a:rPr>
              <a:t> del </a:t>
            </a:r>
            <a:r>
              <a:rPr lang="en-US" sz="1600" dirty="0" err="1">
                <a:latin typeface="+mj-lt"/>
              </a:rPr>
              <a:t>incidente</a:t>
            </a:r>
            <a:r>
              <a:rPr lang="en-US" sz="1600" dirty="0">
                <a:latin typeface="+mj-lt"/>
              </a:rPr>
              <a:t> de </a:t>
            </a:r>
            <a:r>
              <a:rPr lang="en-US" sz="1600" dirty="0" err="1">
                <a:latin typeface="+mj-lt"/>
              </a:rPr>
              <a:t>exposición</a:t>
            </a:r>
            <a:r>
              <a:rPr lang="en-US" sz="1600" dirty="0">
                <a:latin typeface="+mj-lt"/>
              </a:rPr>
              <a:t>;</a:t>
            </a:r>
          </a:p>
          <a:p>
            <a:pPr marL="342900" indent="-342900">
              <a:buFont typeface="+mj-lt"/>
              <a:buAutoNum type="arabicPeriod"/>
            </a:pPr>
            <a:r>
              <a:rPr lang="en-US" sz="1600" dirty="0" err="1">
                <a:latin typeface="+mj-lt"/>
              </a:rPr>
              <a:t>Analizar</a:t>
            </a:r>
            <a:r>
              <a:rPr lang="en-US" sz="1600" dirty="0">
                <a:latin typeface="+mj-lt"/>
              </a:rPr>
              <a:t> y </a:t>
            </a:r>
            <a:r>
              <a:rPr lang="en-US" sz="1600" dirty="0" err="1">
                <a:latin typeface="+mj-lt"/>
              </a:rPr>
              <a:t>documentar</a:t>
            </a:r>
            <a:r>
              <a:rPr lang="en-US" sz="1600" dirty="0">
                <a:latin typeface="+mj-lt"/>
              </a:rPr>
              <a:t> la </a:t>
            </a:r>
            <a:r>
              <a:rPr lang="en-US" sz="1600" dirty="0" err="1">
                <a:latin typeface="+mj-lt"/>
              </a:rPr>
              <a:t>sangre</a:t>
            </a:r>
            <a:r>
              <a:rPr lang="en-US" sz="1600" dirty="0">
                <a:latin typeface="+mj-lt"/>
              </a:rPr>
              <a:t> del </a:t>
            </a:r>
            <a:r>
              <a:rPr lang="en-US" sz="1600" dirty="0" err="1">
                <a:latin typeface="+mj-lt"/>
              </a:rPr>
              <a:t>individuo</a:t>
            </a:r>
            <a:r>
              <a:rPr lang="en-US" sz="1600" dirty="0">
                <a:latin typeface="+mj-lt"/>
              </a:rPr>
              <a:t> de </a:t>
            </a:r>
            <a:r>
              <a:rPr lang="en-US" sz="1600" dirty="0" err="1">
                <a:latin typeface="+mj-lt"/>
              </a:rPr>
              <a:t>origen</a:t>
            </a:r>
            <a:r>
              <a:rPr lang="en-US" sz="1600" dirty="0">
                <a:latin typeface="+mj-lt"/>
              </a:rPr>
              <a:t> y del </a:t>
            </a:r>
            <a:r>
              <a:rPr lang="en-US" sz="1600" dirty="0" err="1">
                <a:latin typeface="+mj-lt"/>
              </a:rPr>
              <a:t>empleado</a:t>
            </a:r>
            <a:r>
              <a:rPr lang="en-US" sz="1600" dirty="0">
                <a:latin typeface="+mj-lt"/>
              </a:rPr>
              <a:t> </a:t>
            </a:r>
            <a:r>
              <a:rPr lang="en-US" sz="1600" dirty="0" err="1">
                <a:latin typeface="+mj-lt"/>
              </a:rPr>
              <a:t>expuesto</a:t>
            </a:r>
            <a:r>
              <a:rPr lang="en-US" sz="1600" dirty="0">
                <a:latin typeface="+mj-lt"/>
              </a:rPr>
              <a:t>;</a:t>
            </a:r>
          </a:p>
          <a:p>
            <a:pPr marL="342900" indent="-342900">
              <a:buFont typeface="+mj-lt"/>
              <a:buAutoNum type="arabicPeriod"/>
            </a:pPr>
            <a:r>
              <a:rPr lang="en-US" sz="1600" dirty="0" err="1">
                <a:latin typeface="+mj-lt"/>
              </a:rPr>
              <a:t>Suministrar</a:t>
            </a:r>
            <a:r>
              <a:rPr lang="en-US" sz="1600" dirty="0">
                <a:latin typeface="+mj-lt"/>
              </a:rPr>
              <a:t> </a:t>
            </a:r>
            <a:r>
              <a:rPr lang="en-US" sz="1600" dirty="0" err="1">
                <a:latin typeface="+mj-lt"/>
              </a:rPr>
              <a:t>información</a:t>
            </a:r>
            <a:r>
              <a:rPr lang="en-US" sz="1600" dirty="0">
                <a:latin typeface="+mj-lt"/>
              </a:rPr>
              <a:t> </a:t>
            </a:r>
            <a:r>
              <a:rPr lang="en-US" sz="1600" dirty="0" err="1">
                <a:latin typeface="+mj-lt"/>
              </a:rPr>
              <a:t>adecuada</a:t>
            </a:r>
            <a:r>
              <a:rPr lang="en-US" sz="1600" dirty="0">
                <a:latin typeface="+mj-lt"/>
              </a:rPr>
              <a:t> al </a:t>
            </a:r>
            <a:r>
              <a:rPr lang="en-US" sz="1600" dirty="0" err="1">
                <a:latin typeface="+mj-lt"/>
              </a:rPr>
              <a:t>profesional</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que </a:t>
            </a:r>
            <a:r>
              <a:rPr lang="en-US" sz="1600" dirty="0" err="1">
                <a:latin typeface="+mj-lt"/>
              </a:rPr>
              <a:t>realice</a:t>
            </a:r>
            <a:r>
              <a:rPr lang="en-US" sz="1600" dirty="0">
                <a:latin typeface="+mj-lt"/>
              </a:rPr>
              <a:t> la </a:t>
            </a:r>
            <a:r>
              <a:rPr lang="en-US" sz="1600" dirty="0" err="1">
                <a:latin typeface="+mj-lt"/>
              </a:rPr>
              <a:t>evaluación</a:t>
            </a:r>
            <a:r>
              <a:rPr lang="en-US" sz="1600" dirty="0">
                <a:latin typeface="+mj-lt"/>
              </a:rPr>
              <a:t>; y</a:t>
            </a:r>
          </a:p>
          <a:p>
            <a:pPr marL="342900" indent="-342900">
              <a:buFont typeface="+mj-lt"/>
              <a:buAutoNum type="arabicPeriod"/>
            </a:pPr>
            <a:r>
              <a:rPr lang="en-US" sz="1600" dirty="0" err="1">
                <a:latin typeface="+mj-lt"/>
              </a:rPr>
              <a:t>Suministrarle</a:t>
            </a:r>
            <a:r>
              <a:rPr lang="en-US" sz="1600" dirty="0">
                <a:latin typeface="+mj-lt"/>
              </a:rPr>
              <a:t> al </a:t>
            </a:r>
            <a:r>
              <a:rPr lang="en-US" sz="1600" dirty="0" err="1">
                <a:latin typeface="+mj-lt"/>
              </a:rPr>
              <a:t>empleado</a:t>
            </a:r>
            <a:r>
              <a:rPr lang="en-US" sz="1600" dirty="0">
                <a:latin typeface="+mj-lt"/>
              </a:rPr>
              <a:t> la </a:t>
            </a:r>
            <a:r>
              <a:rPr lang="en-US" sz="1600" dirty="0" err="1">
                <a:latin typeface="+mj-lt"/>
              </a:rPr>
              <a:t>opinión</a:t>
            </a:r>
            <a:r>
              <a:rPr lang="en-US" sz="1600" dirty="0">
                <a:latin typeface="+mj-lt"/>
              </a:rPr>
              <a:t> por </a:t>
            </a:r>
            <a:r>
              <a:rPr lang="en-US" sz="1600" dirty="0" err="1">
                <a:latin typeface="+mj-lt"/>
              </a:rPr>
              <a:t>escrito</a:t>
            </a:r>
            <a:r>
              <a:rPr lang="en-US" sz="1600" dirty="0">
                <a:latin typeface="+mj-lt"/>
              </a:rPr>
              <a:t> de un </a:t>
            </a:r>
            <a:r>
              <a:rPr lang="en-US" sz="1600" dirty="0" err="1">
                <a:latin typeface="+mj-lt"/>
              </a:rPr>
              <a:t>profesional</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dentro de los 15 días </a:t>
            </a:r>
            <a:r>
              <a:rPr lang="en-US" sz="1600" dirty="0" err="1">
                <a:latin typeface="+mj-lt"/>
              </a:rPr>
              <a:t>posteriores</a:t>
            </a:r>
            <a:r>
              <a:rPr lang="en-US" sz="1600" dirty="0">
                <a:latin typeface="+mj-lt"/>
              </a:rPr>
              <a:t> a la </a:t>
            </a:r>
            <a:r>
              <a:rPr lang="en-US" sz="1600" dirty="0" err="1">
                <a:latin typeface="+mj-lt"/>
              </a:rPr>
              <a:t>evaluación</a:t>
            </a:r>
            <a:r>
              <a:rPr lang="en-US" sz="1600" dirty="0">
                <a:latin typeface="+mj-lt"/>
              </a:rPr>
              <a:t>.</a:t>
            </a:r>
          </a:p>
          <a:p>
            <a:endParaRPr lang="en-US" sz="1600" dirty="0">
              <a:latin typeface="+mj-lt"/>
            </a:endParaRPr>
          </a:p>
          <a:p>
            <a:r>
              <a:rPr lang="en-US" sz="1600" dirty="0">
                <a:latin typeface="+mj-lt"/>
              </a:rPr>
              <a:t>Es </a:t>
            </a:r>
            <a:r>
              <a:rPr lang="en-US" sz="1600" dirty="0" err="1">
                <a:latin typeface="+mj-lt"/>
              </a:rPr>
              <a:t>muy</a:t>
            </a:r>
            <a:r>
              <a:rPr lang="en-US" sz="1600" dirty="0">
                <a:latin typeface="+mj-lt"/>
              </a:rPr>
              <a:t> </a:t>
            </a:r>
            <a:r>
              <a:rPr lang="en-US" sz="1600" dirty="0" err="1">
                <a:latin typeface="+mj-lt"/>
              </a:rPr>
              <a:t>importante</a:t>
            </a:r>
            <a:r>
              <a:rPr lang="en-US" sz="1600" dirty="0">
                <a:latin typeface="+mj-lt"/>
              </a:rPr>
              <a:t> </a:t>
            </a:r>
            <a:r>
              <a:rPr lang="en-US" sz="1600" dirty="0" err="1">
                <a:latin typeface="+mj-lt"/>
              </a:rPr>
              <a:t>garantizar</a:t>
            </a:r>
            <a:r>
              <a:rPr lang="en-US" sz="1600" dirty="0">
                <a:latin typeface="+mj-lt"/>
              </a:rPr>
              <a:t> que </a:t>
            </a:r>
            <a:r>
              <a:rPr lang="en-US" sz="1600" dirty="0" err="1">
                <a:latin typeface="+mj-lt"/>
              </a:rPr>
              <a:t>todos</a:t>
            </a:r>
            <a:r>
              <a:rPr lang="en-US" sz="1600" dirty="0">
                <a:latin typeface="+mj-lt"/>
              </a:rPr>
              <a:t> </a:t>
            </a:r>
            <a:r>
              <a:rPr lang="en-US" sz="1600" dirty="0" err="1">
                <a:latin typeface="+mj-lt"/>
              </a:rPr>
              <a:t>estos</a:t>
            </a:r>
            <a:r>
              <a:rPr lang="en-US" sz="1600" dirty="0">
                <a:latin typeface="+mj-lt"/>
              </a:rPr>
              <a:t> pasos </a:t>
            </a:r>
            <a:r>
              <a:rPr lang="en-US" sz="1600" dirty="0" err="1">
                <a:latin typeface="+mj-lt"/>
              </a:rPr>
              <a:t>estén</a:t>
            </a:r>
            <a:r>
              <a:rPr lang="en-US" sz="1600" dirty="0">
                <a:latin typeface="+mj-lt"/>
              </a:rPr>
              <a:t> </a:t>
            </a:r>
            <a:r>
              <a:rPr lang="en-US" sz="1600" dirty="0" err="1">
                <a:latin typeface="+mj-lt"/>
              </a:rPr>
              <a:t>contemplados</a:t>
            </a:r>
            <a:r>
              <a:rPr lang="en-US" sz="1600" dirty="0">
                <a:latin typeface="+mj-lt"/>
              </a:rPr>
              <a:t> </a:t>
            </a:r>
            <a:r>
              <a:rPr lang="en-US" sz="1600" dirty="0" err="1">
                <a:latin typeface="+mj-lt"/>
              </a:rPr>
              <a:t>en</a:t>
            </a:r>
            <a:r>
              <a:rPr lang="en-US" sz="1600" dirty="0">
                <a:latin typeface="+mj-lt"/>
              </a:rPr>
              <a:t> </a:t>
            </a:r>
            <a:r>
              <a:rPr lang="en-US" sz="1600" dirty="0" err="1">
                <a:latin typeface="+mj-lt"/>
              </a:rPr>
              <a:t>su</a:t>
            </a:r>
            <a:r>
              <a:rPr lang="en-US" sz="1600" dirty="0">
                <a:latin typeface="+mj-lt"/>
              </a:rPr>
              <a:t> Plan de control de la </a:t>
            </a:r>
            <a:r>
              <a:rPr lang="en-US" sz="1600" dirty="0" err="1">
                <a:latin typeface="+mj-lt"/>
              </a:rPr>
              <a:t>exposición</a:t>
            </a:r>
            <a:r>
              <a:rPr lang="en-US" sz="1600" dirty="0">
                <a:latin typeface="+mj-lt"/>
              </a:rPr>
              <a:t>. </a:t>
            </a:r>
            <a:r>
              <a:rPr lang="en-US" sz="1600" dirty="0" err="1">
                <a:latin typeface="+mj-lt"/>
              </a:rPr>
              <a:t>En</a:t>
            </a:r>
            <a:r>
              <a:rPr lang="en-US" sz="1600" dirty="0">
                <a:latin typeface="+mj-lt"/>
              </a:rPr>
              <a:t> el </a:t>
            </a:r>
            <a:r>
              <a:rPr lang="en-US" sz="1600" dirty="0" err="1">
                <a:latin typeface="+mj-lt"/>
              </a:rPr>
              <a:t>próximo</a:t>
            </a:r>
            <a:r>
              <a:rPr lang="en-US" sz="1600" dirty="0">
                <a:latin typeface="+mj-lt"/>
              </a:rPr>
              <a:t> </a:t>
            </a:r>
            <a:r>
              <a:rPr lang="en-US" sz="1600" dirty="0" err="1">
                <a:latin typeface="+mj-lt"/>
              </a:rPr>
              <a:t>módulo</a:t>
            </a:r>
            <a:r>
              <a:rPr lang="en-US" sz="1600" dirty="0">
                <a:latin typeface="+mj-lt"/>
              </a:rPr>
              <a:t>, </a:t>
            </a:r>
            <a:r>
              <a:rPr lang="en-US" sz="1600" dirty="0" err="1">
                <a:latin typeface="+mj-lt"/>
              </a:rPr>
              <a:t>analizaremos</a:t>
            </a:r>
            <a:r>
              <a:rPr lang="en-US" sz="1600" dirty="0">
                <a:latin typeface="+mj-lt"/>
              </a:rPr>
              <a:t> las </a:t>
            </a:r>
            <a:r>
              <a:rPr lang="en-US" sz="1600" dirty="0" err="1">
                <a:latin typeface="+mj-lt"/>
              </a:rPr>
              <a:t>tareas</a:t>
            </a:r>
            <a:r>
              <a:rPr lang="en-US" sz="1600" dirty="0">
                <a:latin typeface="+mj-lt"/>
              </a:rPr>
              <a:t> </a:t>
            </a:r>
            <a:r>
              <a:rPr lang="en-US" sz="1600" dirty="0" err="1">
                <a:latin typeface="+mj-lt"/>
              </a:rPr>
              <a:t>administrativas</a:t>
            </a:r>
            <a:r>
              <a:rPr lang="en-US" sz="1600" dirty="0">
                <a:latin typeface="+mj-lt"/>
              </a:rPr>
              <a:t> </a:t>
            </a:r>
            <a:r>
              <a:rPr lang="en-US" sz="1600" dirty="0" err="1">
                <a:latin typeface="+mj-lt"/>
              </a:rPr>
              <a:t>como</a:t>
            </a:r>
            <a:r>
              <a:rPr lang="en-US" sz="1600" dirty="0">
                <a:latin typeface="+mj-lt"/>
              </a:rPr>
              <a:t> la </a:t>
            </a:r>
            <a:r>
              <a:rPr lang="en-US" sz="1600" dirty="0" err="1">
                <a:latin typeface="+mj-lt"/>
              </a:rPr>
              <a:t>capacitación</a:t>
            </a:r>
            <a:r>
              <a:rPr lang="en-US" sz="1600" dirty="0">
                <a:latin typeface="+mj-lt"/>
              </a:rPr>
              <a:t> </a:t>
            </a:r>
            <a:r>
              <a:rPr lang="en-US" sz="1600" dirty="0" err="1">
                <a:latin typeface="+mj-lt"/>
              </a:rPr>
              <a:t>anual</a:t>
            </a:r>
            <a:r>
              <a:rPr lang="en-US" sz="1600" dirty="0">
                <a:latin typeface="+mj-lt"/>
              </a:rPr>
              <a:t> y el </a:t>
            </a:r>
            <a:r>
              <a:rPr lang="en-US" sz="1600" dirty="0" err="1">
                <a:latin typeface="+mj-lt"/>
              </a:rPr>
              <a:t>mantenimiento</a:t>
            </a:r>
            <a:r>
              <a:rPr lang="en-US" sz="1600" dirty="0">
                <a:latin typeface="+mj-lt"/>
              </a:rPr>
              <a:t> de </a:t>
            </a:r>
            <a:r>
              <a:rPr lang="en-US" sz="1600" dirty="0" err="1">
                <a:latin typeface="+mj-lt"/>
              </a:rPr>
              <a:t>registros</a:t>
            </a:r>
            <a:r>
              <a:rPr lang="en-US" sz="1600" dirty="0">
                <a:latin typeface="+mj-lt"/>
              </a:rPr>
              <a:t>.</a:t>
            </a:r>
            <a:br>
              <a:rPr lang="en-US" sz="1600" dirty="0">
                <a:latin typeface="+mj-lt"/>
              </a:rPr>
            </a:br>
            <a:endParaRPr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28178" y="5947135"/>
            <a:ext cx="5686566" cy="947761"/>
          </a:xfrm>
          <a:prstGeom prst="rect">
            <a:avLst/>
          </a:prstGeom>
        </p:spPr>
      </p:pic>
      <p:pic>
        <p:nvPicPr>
          <p:cNvPr id="2" name="Picture 1">
            <a:extLst>
              <a:ext uri="{FF2B5EF4-FFF2-40B4-BE49-F238E27FC236}">
                <a16:creationId xmlns:a16="http://schemas.microsoft.com/office/drawing/2014/main" id="{166FA279-8905-40E2-B7DE-AE48E4FFEDB7}"/>
              </a:ext>
            </a:extLst>
          </p:cNvPr>
          <p:cNvPicPr>
            <a:picLocks noChangeAspect="1"/>
          </p:cNvPicPr>
          <p:nvPr/>
        </p:nvPicPr>
        <p:blipFill>
          <a:blip r:embed="rId4"/>
          <a:stretch>
            <a:fillRect/>
          </a:stretch>
        </p:blipFill>
        <p:spPr>
          <a:xfrm>
            <a:off x="0" y="1"/>
            <a:ext cx="5710215" cy="5892016"/>
          </a:xfrm>
          <a:prstGeom prst="rect">
            <a:avLst/>
          </a:prstGeom>
        </p:spPr>
      </p:pic>
    </p:spTree>
    <p:extLst>
      <p:ext uri="{BB962C8B-B14F-4D97-AF65-F5344CB8AC3E}">
        <p14:creationId xmlns:p14="http://schemas.microsoft.com/office/powerpoint/2010/main" val="3526309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
        <p:nvSpPr>
          <p:cNvPr id="104" name="Google Shape;104;p2"/>
          <p:cNvSpPr txBox="1"/>
          <p:nvPr/>
        </p:nvSpPr>
        <p:spPr>
          <a:xfrm>
            <a:off x="5842000" y="332509"/>
            <a:ext cx="6151507" cy="489360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mj-lt"/>
                <a:ea typeface="Calibri"/>
                <a:cs typeface="Calibri"/>
                <a:sym typeface="Calibri"/>
              </a:rPr>
              <a:t>Presentación</a:t>
            </a:r>
            <a:r>
              <a:rPr lang="en-US" sz="3600" u="sng" dirty="0">
                <a:solidFill>
                  <a:schemeClr val="dk1"/>
                </a:solidFill>
                <a:latin typeface="+mj-lt"/>
                <a:ea typeface="Calibri"/>
                <a:cs typeface="Calibri"/>
                <a:sym typeface="Calibri"/>
              </a:rPr>
              <a:t> de la </a:t>
            </a:r>
            <a:r>
              <a:rPr lang="en-US" sz="3600" u="sng" dirty="0" err="1">
                <a:solidFill>
                  <a:schemeClr val="dk1"/>
                </a:solidFill>
                <a:latin typeface="+mj-lt"/>
                <a:ea typeface="Calibri"/>
                <a:cs typeface="Calibri"/>
                <a:sym typeface="Calibri"/>
              </a:rPr>
              <a:t>mitigación</a:t>
            </a:r>
            <a:endParaRPr lang="en-US" sz="1800" dirty="0">
              <a:latin typeface="+mj-lt"/>
            </a:endParaRPr>
          </a:p>
          <a:p>
            <a:endParaRPr lang="en-US" sz="1600" dirty="0">
              <a:latin typeface="+mj-lt"/>
            </a:endParaRPr>
          </a:p>
          <a:p>
            <a:r>
              <a:rPr lang="en-US" sz="1600" dirty="0">
                <a:latin typeface="+mj-lt"/>
              </a:rPr>
              <a:t>¿</a:t>
            </a:r>
            <a:r>
              <a:rPr lang="en-US" sz="1600" dirty="0" err="1">
                <a:latin typeface="+mj-lt"/>
              </a:rPr>
              <a:t>Su</a:t>
            </a:r>
            <a:r>
              <a:rPr lang="en-US" sz="1600" dirty="0">
                <a:latin typeface="+mj-lt"/>
              </a:rPr>
              <a:t> </a:t>
            </a:r>
            <a:r>
              <a:rPr lang="en-US" sz="1600" dirty="0" err="1">
                <a:latin typeface="+mj-lt"/>
              </a:rPr>
              <a:t>organización</a:t>
            </a:r>
            <a:r>
              <a:rPr lang="en-US" sz="1600" dirty="0">
                <a:latin typeface="+mj-lt"/>
              </a:rPr>
              <a:t> </a:t>
            </a:r>
            <a:r>
              <a:rPr lang="en-US" sz="1600" dirty="0" err="1">
                <a:latin typeface="+mj-lt"/>
              </a:rPr>
              <a:t>tiene</a:t>
            </a:r>
            <a:r>
              <a:rPr lang="en-US" sz="1600" dirty="0">
                <a:latin typeface="+mj-lt"/>
              </a:rPr>
              <a:t> un plan para responder </a:t>
            </a:r>
            <a:r>
              <a:rPr lang="en-US" sz="1600" dirty="0" err="1">
                <a:latin typeface="+mj-lt"/>
              </a:rPr>
              <a:t>en</a:t>
            </a:r>
            <a:r>
              <a:rPr lang="en-US" sz="1600" dirty="0">
                <a:latin typeface="+mj-lt"/>
              </a:rPr>
              <a:t> </a:t>
            </a:r>
            <a:r>
              <a:rPr lang="en-US" sz="1600" dirty="0" err="1">
                <a:latin typeface="+mj-lt"/>
              </a:rPr>
              <a:t>caso</a:t>
            </a:r>
            <a:r>
              <a:rPr lang="en-US" sz="1600" dirty="0">
                <a:latin typeface="+mj-lt"/>
              </a:rPr>
              <a:t> de que </a:t>
            </a:r>
            <a:r>
              <a:rPr lang="en-US" sz="1600" dirty="0" err="1">
                <a:latin typeface="+mj-lt"/>
              </a:rPr>
              <a:t>ocurra</a:t>
            </a:r>
            <a:r>
              <a:rPr lang="en-US" sz="1600" dirty="0">
                <a:latin typeface="+mj-lt"/>
              </a:rPr>
              <a:t> un </a:t>
            </a:r>
            <a:r>
              <a:rPr lang="en-US" sz="1600" dirty="0" err="1">
                <a:latin typeface="+mj-lt"/>
              </a:rPr>
              <a:t>incidente</a:t>
            </a:r>
            <a:r>
              <a:rPr lang="en-US" sz="1600" dirty="0">
                <a:latin typeface="+mj-lt"/>
              </a:rPr>
              <a:t>? </a:t>
            </a:r>
            <a:r>
              <a:rPr lang="en-US" sz="1600" dirty="0" err="1">
                <a:latin typeface="+mj-lt"/>
              </a:rPr>
              <a:t>En</a:t>
            </a:r>
            <a:r>
              <a:rPr lang="en-US" sz="1600" dirty="0">
                <a:latin typeface="+mj-lt"/>
              </a:rPr>
              <a:t> </a:t>
            </a:r>
            <a:r>
              <a:rPr lang="en-US" sz="1600" dirty="0" err="1">
                <a:latin typeface="+mj-lt"/>
              </a:rPr>
              <a:t>este</a:t>
            </a:r>
            <a:r>
              <a:rPr lang="en-US" sz="1600" dirty="0">
                <a:latin typeface="+mj-lt"/>
              </a:rPr>
              <a:t> </a:t>
            </a:r>
            <a:r>
              <a:rPr lang="en-US" sz="1600" dirty="0" err="1">
                <a:latin typeface="+mj-lt"/>
              </a:rPr>
              <a:t>módulo</a:t>
            </a:r>
            <a:r>
              <a:rPr lang="en-US" sz="1600" dirty="0">
                <a:latin typeface="+mj-lt"/>
              </a:rPr>
              <a:t> </a:t>
            </a:r>
            <a:r>
              <a:rPr lang="en-US" sz="1600" dirty="0" err="1">
                <a:latin typeface="+mj-lt"/>
              </a:rPr>
              <a:t>acerca</a:t>
            </a:r>
            <a:r>
              <a:rPr lang="en-US" sz="1600" dirty="0">
                <a:latin typeface="+mj-lt"/>
              </a:rPr>
              <a:t> de la </a:t>
            </a:r>
            <a:r>
              <a:rPr lang="en-US" sz="1600" dirty="0" err="1">
                <a:latin typeface="+mj-lt"/>
              </a:rPr>
              <a:t>mitigación</a:t>
            </a:r>
            <a:r>
              <a:rPr lang="en-US" sz="1600" dirty="0">
                <a:latin typeface="+mj-lt"/>
              </a:rPr>
              <a:t> </a:t>
            </a:r>
            <a:r>
              <a:rPr lang="en-US" sz="1600" dirty="0" err="1">
                <a:latin typeface="+mj-lt"/>
              </a:rPr>
              <a:t>abarcaremos</a:t>
            </a:r>
            <a:r>
              <a:rPr lang="en-US" sz="1600" dirty="0">
                <a:latin typeface="+mj-lt"/>
              </a:rPr>
              <a:t> los pasos </a:t>
            </a:r>
            <a:r>
              <a:rPr lang="en-US" sz="1600" dirty="0" err="1">
                <a:latin typeface="+mj-lt"/>
              </a:rPr>
              <a:t>adecuados</a:t>
            </a:r>
            <a:r>
              <a:rPr lang="en-US" sz="1600" dirty="0">
                <a:latin typeface="+mj-lt"/>
              </a:rPr>
              <a:t> que </a:t>
            </a:r>
            <a:r>
              <a:rPr lang="en-US" sz="1600" dirty="0" err="1">
                <a:latin typeface="+mj-lt"/>
              </a:rPr>
              <a:t>deberá</a:t>
            </a:r>
            <a:r>
              <a:rPr lang="en-US" sz="1600" dirty="0">
                <a:latin typeface="+mj-lt"/>
              </a:rPr>
              <a:t> </a:t>
            </a:r>
            <a:r>
              <a:rPr lang="en-US" sz="1600" dirty="0" err="1">
                <a:latin typeface="+mj-lt"/>
              </a:rPr>
              <a:t>realizar</a:t>
            </a:r>
            <a:r>
              <a:rPr lang="en-US" sz="1600" dirty="0">
                <a:latin typeface="+mj-lt"/>
              </a:rPr>
              <a:t>.</a:t>
            </a:r>
          </a:p>
          <a:p>
            <a:endParaRPr lang="en-US" sz="1600" dirty="0">
              <a:latin typeface="+mj-lt"/>
            </a:endParaRPr>
          </a:p>
          <a:p>
            <a:r>
              <a:rPr lang="en-US" sz="1600" dirty="0" err="1">
                <a:latin typeface="+mj-lt"/>
              </a:rPr>
              <a:t>Lamentablemente</a:t>
            </a:r>
            <a:r>
              <a:rPr lang="en-US" sz="1600" dirty="0">
                <a:latin typeface="+mj-lt"/>
              </a:rPr>
              <a:t>, </a:t>
            </a:r>
            <a:r>
              <a:rPr lang="en-US" sz="1600" dirty="0" err="1">
                <a:latin typeface="+mj-lt"/>
              </a:rPr>
              <a:t>muchos</a:t>
            </a:r>
            <a:r>
              <a:rPr lang="en-US" sz="1600" dirty="0">
                <a:latin typeface="+mj-lt"/>
              </a:rPr>
              <a:t> </a:t>
            </a:r>
            <a:r>
              <a:rPr lang="en-US" sz="1600" dirty="0" err="1">
                <a:latin typeface="+mj-lt"/>
              </a:rPr>
              <a:t>empleados</a:t>
            </a:r>
            <a:r>
              <a:rPr lang="en-US" sz="1600" dirty="0">
                <a:latin typeface="+mj-lt"/>
              </a:rPr>
              <a:t> se </a:t>
            </a:r>
            <a:r>
              <a:rPr lang="en-US" sz="1600" dirty="0" err="1">
                <a:latin typeface="+mj-lt"/>
              </a:rPr>
              <a:t>ponen</a:t>
            </a:r>
            <a:r>
              <a:rPr lang="en-US" sz="1600" dirty="0">
                <a:latin typeface="+mj-lt"/>
              </a:rPr>
              <a:t> </a:t>
            </a:r>
            <a:r>
              <a:rPr lang="en-US" sz="1600" dirty="0" err="1">
                <a:latin typeface="+mj-lt"/>
              </a:rPr>
              <a:t>nerviosos</a:t>
            </a:r>
            <a:r>
              <a:rPr lang="en-US" sz="1600" dirty="0">
                <a:latin typeface="+mj-lt"/>
              </a:rPr>
              <a:t> a la hora de </a:t>
            </a:r>
            <a:r>
              <a:rPr lang="en-US" sz="1600" dirty="0" err="1">
                <a:latin typeface="+mj-lt"/>
              </a:rPr>
              <a:t>informar</a:t>
            </a:r>
            <a:r>
              <a:rPr lang="en-US" sz="1600" dirty="0">
                <a:latin typeface="+mj-lt"/>
              </a:rPr>
              <a:t> las </a:t>
            </a:r>
            <a:r>
              <a:rPr lang="en-US" sz="1600" dirty="0" err="1">
                <a:latin typeface="+mj-lt"/>
              </a:rPr>
              <a:t>exposiciones</a:t>
            </a:r>
            <a:r>
              <a:rPr lang="en-US" sz="1600" dirty="0">
                <a:latin typeface="+mj-lt"/>
              </a:rPr>
              <a:t> y </a:t>
            </a:r>
            <a:r>
              <a:rPr lang="en-US" sz="1600" dirty="0" err="1">
                <a:latin typeface="+mj-lt"/>
              </a:rPr>
              <a:t>lesiones</a:t>
            </a:r>
            <a:r>
              <a:rPr lang="en-US" sz="1600" dirty="0">
                <a:latin typeface="+mj-lt"/>
              </a:rPr>
              <a:t>. Es </a:t>
            </a:r>
            <a:r>
              <a:rPr lang="en-US" sz="1600" dirty="0" err="1">
                <a:latin typeface="+mj-lt"/>
              </a:rPr>
              <a:t>muy</a:t>
            </a:r>
            <a:r>
              <a:rPr lang="en-US" sz="1600" dirty="0">
                <a:latin typeface="+mj-lt"/>
              </a:rPr>
              <a:t> </a:t>
            </a:r>
            <a:r>
              <a:rPr lang="en-US" sz="1600" dirty="0" err="1">
                <a:latin typeface="+mj-lt"/>
              </a:rPr>
              <a:t>importante</a:t>
            </a:r>
            <a:r>
              <a:rPr lang="en-US" sz="1600" dirty="0">
                <a:latin typeface="+mj-lt"/>
              </a:rPr>
              <a:t> que les </a:t>
            </a:r>
            <a:r>
              <a:rPr lang="en-US" sz="1600" dirty="0" err="1">
                <a:latin typeface="+mj-lt"/>
              </a:rPr>
              <a:t>aclare</a:t>
            </a:r>
            <a:r>
              <a:rPr lang="en-US" sz="1600" dirty="0">
                <a:latin typeface="+mj-lt"/>
              </a:rPr>
              <a:t> a sus </a:t>
            </a:r>
            <a:r>
              <a:rPr lang="en-US" sz="1600" dirty="0" err="1">
                <a:latin typeface="+mj-lt"/>
              </a:rPr>
              <a:t>trabajadores</a:t>
            </a:r>
            <a:r>
              <a:rPr lang="en-US" sz="1600" dirty="0">
                <a:latin typeface="+mj-lt"/>
              </a:rPr>
              <a:t> que la </a:t>
            </a:r>
            <a:r>
              <a:rPr lang="en-US" sz="1600" dirty="0" err="1">
                <a:latin typeface="+mj-lt"/>
              </a:rPr>
              <a:t>presentación</a:t>
            </a:r>
            <a:r>
              <a:rPr lang="en-US" sz="1600" dirty="0">
                <a:latin typeface="+mj-lt"/>
              </a:rPr>
              <a:t> de </a:t>
            </a:r>
            <a:r>
              <a:rPr lang="en-US" sz="1600" dirty="0" err="1">
                <a:latin typeface="+mj-lt"/>
              </a:rPr>
              <a:t>informes</a:t>
            </a:r>
            <a:r>
              <a:rPr lang="en-US" sz="1600" dirty="0">
                <a:latin typeface="+mj-lt"/>
              </a:rPr>
              <a:t> no </a:t>
            </a:r>
            <a:r>
              <a:rPr lang="en-US" sz="1600" dirty="0" err="1">
                <a:latin typeface="+mj-lt"/>
              </a:rPr>
              <a:t>provocará</a:t>
            </a:r>
            <a:r>
              <a:rPr lang="en-US" sz="1600" dirty="0">
                <a:latin typeface="+mj-lt"/>
              </a:rPr>
              <a:t> </a:t>
            </a:r>
            <a:r>
              <a:rPr lang="en-US" sz="1600" dirty="0" err="1">
                <a:latin typeface="+mj-lt"/>
              </a:rPr>
              <a:t>reprimendas</a:t>
            </a:r>
            <a:r>
              <a:rPr lang="en-US" sz="1600" dirty="0">
                <a:latin typeface="+mj-lt"/>
              </a:rPr>
              <a:t> </a:t>
            </a:r>
            <a:r>
              <a:rPr lang="en-US" sz="1600" dirty="0" err="1">
                <a:latin typeface="+mj-lt"/>
              </a:rPr>
              <a:t>ni</a:t>
            </a:r>
            <a:r>
              <a:rPr lang="en-US" sz="1600" dirty="0">
                <a:latin typeface="+mj-lt"/>
              </a:rPr>
              <a:t> </a:t>
            </a:r>
            <a:r>
              <a:rPr lang="en-US" sz="1600" dirty="0" err="1">
                <a:latin typeface="+mj-lt"/>
              </a:rPr>
              <a:t>acciones</a:t>
            </a:r>
            <a:r>
              <a:rPr lang="en-US" sz="1600" dirty="0">
                <a:latin typeface="+mj-lt"/>
              </a:rPr>
              <a:t> </a:t>
            </a:r>
            <a:r>
              <a:rPr lang="en-US" sz="1600" dirty="0" err="1">
                <a:latin typeface="+mj-lt"/>
              </a:rPr>
              <a:t>disciplinarias</a:t>
            </a:r>
            <a:r>
              <a:rPr lang="en-US" sz="1600" dirty="0">
                <a:latin typeface="+mj-lt"/>
              </a:rPr>
              <a:t>. </a:t>
            </a:r>
            <a:r>
              <a:rPr lang="en-US" sz="1600" dirty="0" err="1">
                <a:latin typeface="+mj-lt"/>
              </a:rPr>
              <a:t>Destaque</a:t>
            </a:r>
            <a:r>
              <a:rPr lang="en-US" sz="1600" dirty="0">
                <a:latin typeface="+mj-lt"/>
              </a:rPr>
              <a:t> </a:t>
            </a:r>
            <a:r>
              <a:rPr lang="en-US" sz="1600" dirty="0" err="1">
                <a:latin typeface="+mj-lt"/>
              </a:rPr>
              <a:t>también</a:t>
            </a:r>
            <a:r>
              <a:rPr lang="en-US" sz="1600" dirty="0">
                <a:latin typeface="+mj-lt"/>
              </a:rPr>
              <a:t> que la </a:t>
            </a:r>
            <a:r>
              <a:rPr lang="en-US" sz="1600" dirty="0" err="1">
                <a:latin typeface="+mj-lt"/>
              </a:rPr>
              <a:t>presentación</a:t>
            </a:r>
            <a:r>
              <a:rPr lang="en-US" sz="1600" dirty="0">
                <a:latin typeface="+mj-lt"/>
              </a:rPr>
              <a:t> </a:t>
            </a:r>
            <a:r>
              <a:rPr lang="en-US" sz="1600" dirty="0" err="1">
                <a:latin typeface="+mj-lt"/>
              </a:rPr>
              <a:t>oportuna</a:t>
            </a:r>
            <a:r>
              <a:rPr lang="en-US" sz="1600" dirty="0">
                <a:latin typeface="+mj-lt"/>
              </a:rPr>
              <a:t> de los </a:t>
            </a:r>
            <a:r>
              <a:rPr lang="en-US" sz="1600" dirty="0" err="1">
                <a:latin typeface="+mj-lt"/>
              </a:rPr>
              <a:t>informes</a:t>
            </a:r>
            <a:r>
              <a:rPr lang="en-US" sz="1600" dirty="0">
                <a:latin typeface="+mj-lt"/>
              </a:rPr>
              <a:t> </a:t>
            </a:r>
            <a:r>
              <a:rPr lang="en-US" sz="1600" dirty="0" err="1">
                <a:latin typeface="+mj-lt"/>
              </a:rPr>
              <a:t>puede</a:t>
            </a:r>
            <a:r>
              <a:rPr lang="en-US" sz="1600" dirty="0">
                <a:latin typeface="+mj-lt"/>
              </a:rPr>
              <a:t> ser </a:t>
            </a:r>
            <a:r>
              <a:rPr lang="en-US" sz="1600" dirty="0" err="1">
                <a:latin typeface="+mj-lt"/>
              </a:rPr>
              <a:t>muy</a:t>
            </a:r>
            <a:r>
              <a:rPr lang="en-US" sz="1600" dirty="0">
                <a:latin typeface="+mj-lt"/>
              </a:rPr>
              <a:t> </a:t>
            </a:r>
            <a:r>
              <a:rPr lang="en-US" sz="1600" dirty="0" err="1">
                <a:latin typeface="+mj-lt"/>
              </a:rPr>
              <a:t>útil</a:t>
            </a:r>
            <a:r>
              <a:rPr lang="en-US" sz="1600" dirty="0">
                <a:latin typeface="+mj-lt"/>
              </a:rPr>
              <a:t> para el </a:t>
            </a:r>
            <a:r>
              <a:rPr lang="en-US" sz="1600" dirty="0" err="1">
                <a:latin typeface="+mj-lt"/>
              </a:rPr>
              <a:t>suministro</a:t>
            </a:r>
            <a:r>
              <a:rPr lang="en-US" sz="1600" dirty="0">
                <a:latin typeface="+mj-lt"/>
              </a:rPr>
              <a:t> de un </a:t>
            </a:r>
            <a:r>
              <a:rPr lang="en-US" sz="1600" dirty="0" err="1">
                <a:latin typeface="+mj-lt"/>
              </a:rPr>
              <a:t>tratamiento</a:t>
            </a:r>
            <a:r>
              <a:rPr lang="en-US" sz="1600" dirty="0">
                <a:latin typeface="+mj-lt"/>
              </a:rPr>
              <a:t> </a:t>
            </a:r>
            <a:r>
              <a:rPr lang="en-US" sz="1600" dirty="0" err="1">
                <a:latin typeface="+mj-lt"/>
              </a:rPr>
              <a:t>eficaz</a:t>
            </a:r>
            <a:r>
              <a:rPr lang="en-US" sz="1600" dirty="0">
                <a:latin typeface="+mj-lt"/>
              </a:rPr>
              <a:t>.</a:t>
            </a:r>
          </a:p>
          <a:p>
            <a:endParaRPr lang="en-US" sz="1600" dirty="0">
              <a:latin typeface="+mj-lt"/>
            </a:endParaRPr>
          </a:p>
          <a:p>
            <a:r>
              <a:rPr lang="en-US" sz="1600" dirty="0" err="1">
                <a:latin typeface="+mj-lt"/>
              </a:rPr>
              <a:t>En</a:t>
            </a:r>
            <a:r>
              <a:rPr lang="en-US" sz="1600" dirty="0">
                <a:latin typeface="+mj-lt"/>
              </a:rPr>
              <a:t> las </a:t>
            </a:r>
            <a:r>
              <a:rPr lang="en-US" sz="1600" dirty="0" err="1">
                <a:latin typeface="+mj-lt"/>
              </a:rPr>
              <a:t>próximas</a:t>
            </a:r>
            <a:r>
              <a:rPr lang="en-US" sz="1600" dirty="0">
                <a:latin typeface="+mj-lt"/>
              </a:rPr>
              <a:t> </a:t>
            </a:r>
            <a:r>
              <a:rPr lang="en-US" sz="1600" dirty="0" err="1">
                <a:latin typeface="+mj-lt"/>
              </a:rPr>
              <a:t>diapositivas</a:t>
            </a:r>
            <a:r>
              <a:rPr lang="en-US" sz="1600" dirty="0">
                <a:latin typeface="+mj-lt"/>
              </a:rPr>
              <a:t> se </a:t>
            </a:r>
            <a:r>
              <a:rPr lang="en-US" sz="1600" dirty="0" err="1">
                <a:latin typeface="+mj-lt"/>
              </a:rPr>
              <a:t>describirán</a:t>
            </a:r>
            <a:r>
              <a:rPr lang="en-US" sz="1600" dirty="0">
                <a:latin typeface="+mj-lt"/>
              </a:rPr>
              <a:t> los </a:t>
            </a:r>
            <a:r>
              <a:rPr lang="en-US" sz="1600" dirty="0" err="1">
                <a:latin typeface="+mj-lt"/>
              </a:rPr>
              <a:t>requisitos</a:t>
            </a:r>
            <a:r>
              <a:rPr lang="en-US" sz="1600" dirty="0">
                <a:latin typeface="+mj-lt"/>
              </a:rPr>
              <a:t> </a:t>
            </a:r>
            <a:r>
              <a:rPr lang="en-US" sz="1600" dirty="0" err="1">
                <a:latin typeface="+mj-lt"/>
              </a:rPr>
              <a:t>posteriores</a:t>
            </a:r>
            <a:r>
              <a:rPr lang="en-US" sz="1600" dirty="0">
                <a:latin typeface="+mj-lt"/>
              </a:rPr>
              <a:t> a la </a:t>
            </a:r>
            <a:r>
              <a:rPr lang="en-US" sz="1600" dirty="0" err="1">
                <a:latin typeface="+mj-lt"/>
              </a:rPr>
              <a:t>exposición</a:t>
            </a:r>
            <a:r>
              <a:rPr lang="en-US" sz="1600" dirty="0">
                <a:latin typeface="+mj-lt"/>
              </a:rPr>
              <a:t>.</a:t>
            </a:r>
            <a:br>
              <a:rPr lang="en-US" sz="1600" dirty="0">
                <a:latin typeface="+mj-lt"/>
              </a:rPr>
            </a:br>
            <a:endParaRPr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28178" y="5947135"/>
            <a:ext cx="5686566" cy="947761"/>
          </a:xfrm>
          <a:prstGeom prst="rect">
            <a:avLst/>
          </a:prstGeom>
        </p:spPr>
      </p:pic>
      <p:pic>
        <p:nvPicPr>
          <p:cNvPr id="2" name="Picture 1">
            <a:extLst>
              <a:ext uri="{FF2B5EF4-FFF2-40B4-BE49-F238E27FC236}">
                <a16:creationId xmlns:a16="http://schemas.microsoft.com/office/drawing/2014/main" id="{E082D9EF-0EB8-4B13-A730-86B936D7EE05}"/>
              </a:ext>
            </a:extLst>
          </p:cNvPr>
          <p:cNvPicPr>
            <a:picLocks noChangeAspect="1"/>
          </p:cNvPicPr>
          <p:nvPr/>
        </p:nvPicPr>
        <p:blipFill>
          <a:blip r:embed="rId4"/>
          <a:stretch>
            <a:fillRect/>
          </a:stretch>
        </p:blipFill>
        <p:spPr>
          <a:xfrm>
            <a:off x="0" y="1"/>
            <a:ext cx="5719156" cy="5892016"/>
          </a:xfrm>
          <a:prstGeom prst="rect">
            <a:avLst/>
          </a:prstGeom>
        </p:spPr>
      </p:pic>
    </p:spTree>
    <p:extLst>
      <p:ext uri="{BB962C8B-B14F-4D97-AF65-F5344CB8AC3E}">
        <p14:creationId xmlns:p14="http://schemas.microsoft.com/office/powerpoint/2010/main" val="1785447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956300" y="332509"/>
            <a:ext cx="6037207" cy="5570715"/>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DEFINICIONES</a:t>
            </a:r>
          </a:p>
          <a:p>
            <a:pPr lvl="0" algn="ctr">
              <a:buSzPts val="4800"/>
            </a:pPr>
            <a:endParaRPr sz="1600" b="0" i="0" u="none" strike="noStrike" cap="none" dirty="0">
              <a:solidFill>
                <a:schemeClr val="dk1"/>
              </a:solidFill>
              <a:latin typeface="+mj-lt"/>
              <a:ea typeface="Calibri"/>
              <a:cs typeface="Calibri"/>
              <a:sym typeface="Calibri"/>
            </a:endParaRPr>
          </a:p>
          <a:p>
            <a:r>
              <a:rPr lang="en-US" sz="1600" b="1" dirty="0" err="1">
                <a:latin typeface="+mj-lt"/>
              </a:rPr>
              <a:t>Desechos</a:t>
            </a:r>
            <a:r>
              <a:rPr lang="en-US" sz="1600" b="1" dirty="0">
                <a:latin typeface="+mj-lt"/>
              </a:rPr>
              <a:t> </a:t>
            </a:r>
            <a:r>
              <a:rPr lang="en-US" sz="1600" b="1" dirty="0" err="1">
                <a:latin typeface="+mj-lt"/>
              </a:rPr>
              <a:t>regulados</a:t>
            </a:r>
            <a:r>
              <a:rPr lang="en-US" sz="1600" b="1" dirty="0">
                <a:latin typeface="+mj-lt"/>
              </a:rPr>
              <a:t> </a:t>
            </a:r>
            <a:r>
              <a:rPr lang="en-US" sz="1600" dirty="0" err="1">
                <a:latin typeface="+mj-lt"/>
              </a:rPr>
              <a:t>hace</a:t>
            </a:r>
            <a:r>
              <a:rPr lang="en-US" sz="1600" dirty="0">
                <a:latin typeface="+mj-lt"/>
              </a:rPr>
              <a:t> </a:t>
            </a:r>
            <a:r>
              <a:rPr lang="en-US" sz="1600" dirty="0" err="1">
                <a:latin typeface="+mj-lt"/>
              </a:rPr>
              <a:t>referencia</a:t>
            </a:r>
            <a:r>
              <a:rPr lang="en-US" sz="1600" dirty="0">
                <a:latin typeface="+mj-lt"/>
              </a:rPr>
              <a:t> a la </a:t>
            </a:r>
            <a:r>
              <a:rPr lang="en-US" sz="1600" dirty="0" err="1">
                <a:latin typeface="+mj-lt"/>
              </a:rPr>
              <a:t>sangre</a:t>
            </a:r>
            <a:r>
              <a:rPr lang="en-US" sz="1600" dirty="0">
                <a:latin typeface="+mj-lt"/>
              </a:rPr>
              <a:t> </a:t>
            </a:r>
            <a:r>
              <a:rPr lang="en-US" sz="1600" dirty="0" err="1">
                <a:latin typeface="+mj-lt"/>
              </a:rPr>
              <a:t>líquida</a:t>
            </a:r>
            <a:r>
              <a:rPr lang="en-US" sz="1600" dirty="0">
                <a:latin typeface="+mj-lt"/>
              </a:rPr>
              <a:t> o </a:t>
            </a:r>
            <a:r>
              <a:rPr lang="en-US" sz="1600" dirty="0" err="1">
                <a:latin typeface="+mj-lt"/>
              </a:rPr>
              <a:t>semilíquida</a:t>
            </a:r>
            <a:r>
              <a:rPr lang="en-US" sz="1600" dirty="0">
                <a:latin typeface="+mj-lt"/>
              </a:rPr>
              <a:t>, a </a:t>
            </a:r>
            <a:r>
              <a:rPr lang="en-US" sz="1600" dirty="0" err="1">
                <a:latin typeface="+mj-lt"/>
              </a:rPr>
              <a:t>otros</a:t>
            </a:r>
            <a:r>
              <a:rPr lang="en-US" sz="1600" dirty="0">
                <a:latin typeface="+mj-lt"/>
              </a:rPr>
              <a:t> </a:t>
            </a:r>
            <a:r>
              <a:rPr lang="en-US" sz="1600" dirty="0" err="1">
                <a:latin typeface="+mj-lt"/>
              </a:rPr>
              <a:t>materiales</a:t>
            </a:r>
            <a:r>
              <a:rPr lang="en-US" sz="1600" dirty="0">
                <a:latin typeface="+mj-lt"/>
              </a:rPr>
              <a:t> </a:t>
            </a:r>
            <a:r>
              <a:rPr lang="en-US" sz="1600" dirty="0" err="1">
                <a:latin typeface="+mj-lt"/>
              </a:rPr>
              <a:t>potencialmente</a:t>
            </a:r>
            <a:r>
              <a:rPr lang="en-US" sz="1600" dirty="0">
                <a:latin typeface="+mj-lt"/>
              </a:rPr>
              <a:t> </a:t>
            </a:r>
            <a:r>
              <a:rPr lang="en-US" sz="1600" dirty="0" err="1">
                <a:latin typeface="+mj-lt"/>
              </a:rPr>
              <a:t>infecciosos</a:t>
            </a:r>
            <a:r>
              <a:rPr lang="en-US" sz="1600" dirty="0">
                <a:latin typeface="+mj-lt"/>
              </a:rPr>
              <a:t> (OPIM); a </a:t>
            </a:r>
            <a:r>
              <a:rPr lang="en-US" sz="1600" dirty="0" err="1">
                <a:latin typeface="+mj-lt"/>
              </a:rPr>
              <a:t>elementos</a:t>
            </a:r>
            <a:r>
              <a:rPr lang="en-US" sz="1600" dirty="0">
                <a:latin typeface="+mj-lt"/>
              </a:rPr>
              <a:t> </a:t>
            </a:r>
            <a:r>
              <a:rPr lang="en-US" sz="1600" dirty="0" err="1">
                <a:latin typeface="+mj-lt"/>
              </a:rPr>
              <a:t>contaminados</a:t>
            </a:r>
            <a:r>
              <a:rPr lang="en-US" sz="1600" dirty="0">
                <a:latin typeface="+mj-lt"/>
              </a:rPr>
              <a:t> que </a:t>
            </a:r>
            <a:r>
              <a:rPr lang="en-US" sz="1600" dirty="0" err="1">
                <a:latin typeface="+mj-lt"/>
              </a:rPr>
              <a:t>podrían</a:t>
            </a:r>
            <a:r>
              <a:rPr lang="en-US" sz="1600" dirty="0">
                <a:latin typeface="+mj-lt"/>
              </a:rPr>
              <a:t> </a:t>
            </a:r>
            <a:r>
              <a:rPr lang="en-US" sz="1600" dirty="0" err="1">
                <a:latin typeface="+mj-lt"/>
              </a:rPr>
              <a:t>liberar</a:t>
            </a:r>
            <a:r>
              <a:rPr lang="en-US" sz="1600" dirty="0">
                <a:latin typeface="+mj-lt"/>
              </a:rPr>
              <a:t> </a:t>
            </a:r>
            <a:r>
              <a:rPr lang="en-US" sz="1600" dirty="0" err="1">
                <a:latin typeface="+mj-lt"/>
              </a:rPr>
              <a:t>sangre</a:t>
            </a:r>
            <a:r>
              <a:rPr lang="en-US" sz="1600" dirty="0">
                <a:latin typeface="+mj-lt"/>
              </a:rPr>
              <a:t> u OPIM </a:t>
            </a:r>
            <a:r>
              <a:rPr lang="en-US" sz="1600" dirty="0" err="1">
                <a:latin typeface="+mj-lt"/>
              </a:rPr>
              <a:t>en</a:t>
            </a:r>
            <a:r>
              <a:rPr lang="en-US" sz="1600" dirty="0">
                <a:latin typeface="+mj-lt"/>
              </a:rPr>
              <a:t> </a:t>
            </a:r>
            <a:r>
              <a:rPr lang="en-US" sz="1600" dirty="0" err="1">
                <a:latin typeface="+mj-lt"/>
              </a:rPr>
              <a:t>estado</a:t>
            </a:r>
            <a:r>
              <a:rPr lang="en-US" sz="1600" dirty="0">
                <a:latin typeface="+mj-lt"/>
              </a:rPr>
              <a:t> </a:t>
            </a:r>
            <a:r>
              <a:rPr lang="en-US" sz="1600" dirty="0" err="1">
                <a:latin typeface="+mj-lt"/>
              </a:rPr>
              <a:t>líquido</a:t>
            </a:r>
            <a:r>
              <a:rPr lang="en-US" sz="1600" dirty="0">
                <a:latin typeface="+mj-lt"/>
              </a:rPr>
              <a:t> o </a:t>
            </a:r>
            <a:r>
              <a:rPr lang="en-US" sz="1600" dirty="0" err="1">
                <a:latin typeface="+mj-lt"/>
              </a:rPr>
              <a:t>semilíquido</a:t>
            </a:r>
            <a:r>
              <a:rPr lang="en-US" sz="1600" dirty="0">
                <a:latin typeface="+mj-lt"/>
              </a:rPr>
              <a:t> </a:t>
            </a:r>
            <a:r>
              <a:rPr lang="en-US" sz="1600" dirty="0" err="1">
                <a:latin typeface="+mj-lt"/>
              </a:rPr>
              <a:t>en</a:t>
            </a:r>
            <a:r>
              <a:rPr lang="en-US" sz="1600" dirty="0">
                <a:latin typeface="+mj-lt"/>
              </a:rPr>
              <a:t> </a:t>
            </a:r>
            <a:r>
              <a:rPr lang="en-US" sz="1600" dirty="0" err="1">
                <a:latin typeface="+mj-lt"/>
              </a:rPr>
              <a:t>caso</a:t>
            </a:r>
            <a:r>
              <a:rPr lang="en-US" sz="1600" dirty="0">
                <a:latin typeface="+mj-lt"/>
              </a:rPr>
              <a:t> de que </a:t>
            </a:r>
            <a:r>
              <a:rPr lang="en-US" sz="1600" dirty="0" err="1">
                <a:latin typeface="+mj-lt"/>
              </a:rPr>
              <a:t>fueran</a:t>
            </a:r>
            <a:r>
              <a:rPr lang="en-US" sz="1600" dirty="0">
                <a:latin typeface="+mj-lt"/>
              </a:rPr>
              <a:t> </a:t>
            </a:r>
            <a:r>
              <a:rPr lang="en-US" sz="1600" dirty="0" err="1">
                <a:latin typeface="+mj-lt"/>
              </a:rPr>
              <a:t>comprimidos</a:t>
            </a:r>
            <a:r>
              <a:rPr lang="en-US" sz="1600" dirty="0">
                <a:latin typeface="+mj-lt"/>
              </a:rPr>
              <a:t>; </a:t>
            </a:r>
            <a:r>
              <a:rPr lang="en-US" sz="1600" dirty="0" err="1">
                <a:latin typeface="+mj-lt"/>
              </a:rPr>
              <a:t>elementos</a:t>
            </a:r>
            <a:r>
              <a:rPr lang="en-US" sz="1600" dirty="0">
                <a:latin typeface="+mj-lt"/>
              </a:rPr>
              <a:t> que se </a:t>
            </a:r>
            <a:r>
              <a:rPr lang="en-US" sz="1600" dirty="0" err="1">
                <a:latin typeface="+mj-lt"/>
              </a:rPr>
              <a:t>aglutinan</a:t>
            </a:r>
            <a:r>
              <a:rPr lang="en-US" sz="1600" dirty="0">
                <a:latin typeface="+mj-lt"/>
              </a:rPr>
              <a:t> con </a:t>
            </a:r>
            <a:r>
              <a:rPr lang="en-US" sz="1600" dirty="0" err="1">
                <a:latin typeface="+mj-lt"/>
              </a:rPr>
              <a:t>sangre</a:t>
            </a:r>
            <a:r>
              <a:rPr lang="en-US" sz="1600" dirty="0">
                <a:latin typeface="+mj-lt"/>
              </a:rPr>
              <a:t> </a:t>
            </a:r>
            <a:r>
              <a:rPr lang="en-US" sz="1600" dirty="0" err="1">
                <a:latin typeface="+mj-lt"/>
              </a:rPr>
              <a:t>seca</a:t>
            </a:r>
            <a:r>
              <a:rPr lang="en-US" sz="1600" dirty="0">
                <a:latin typeface="+mj-lt"/>
              </a:rPr>
              <a:t> o </a:t>
            </a:r>
            <a:r>
              <a:rPr lang="en-US" sz="1600" dirty="0" err="1">
                <a:latin typeface="+mj-lt"/>
              </a:rPr>
              <a:t>algún</a:t>
            </a:r>
            <a:r>
              <a:rPr lang="en-US" sz="1600" dirty="0">
                <a:latin typeface="+mj-lt"/>
              </a:rPr>
              <a:t> OPIM y que son </a:t>
            </a:r>
            <a:r>
              <a:rPr lang="en-US" sz="1600" dirty="0" err="1">
                <a:latin typeface="+mj-lt"/>
              </a:rPr>
              <a:t>capaces</a:t>
            </a:r>
            <a:r>
              <a:rPr lang="en-US" sz="1600" dirty="0">
                <a:latin typeface="+mj-lt"/>
              </a:rPr>
              <a:t> de </a:t>
            </a:r>
            <a:r>
              <a:rPr lang="en-US" sz="1600" dirty="0" err="1">
                <a:latin typeface="+mj-lt"/>
              </a:rPr>
              <a:t>liberar</a:t>
            </a:r>
            <a:r>
              <a:rPr lang="en-US" sz="1600" dirty="0">
                <a:latin typeface="+mj-lt"/>
              </a:rPr>
              <a:t> </a:t>
            </a:r>
            <a:r>
              <a:rPr lang="en-US" sz="1600" dirty="0" err="1">
                <a:latin typeface="+mj-lt"/>
              </a:rPr>
              <a:t>estos</a:t>
            </a:r>
            <a:r>
              <a:rPr lang="en-US" sz="1600" dirty="0">
                <a:latin typeface="+mj-lt"/>
              </a:rPr>
              <a:t> </a:t>
            </a:r>
            <a:r>
              <a:rPr lang="en-US" sz="1600" dirty="0" err="1">
                <a:latin typeface="+mj-lt"/>
              </a:rPr>
              <a:t>materiales</a:t>
            </a:r>
            <a:r>
              <a:rPr lang="en-US" sz="1600" dirty="0">
                <a:latin typeface="+mj-lt"/>
              </a:rPr>
              <a:t> </a:t>
            </a:r>
            <a:r>
              <a:rPr lang="en-US" sz="1600" dirty="0" err="1">
                <a:latin typeface="+mj-lt"/>
              </a:rPr>
              <a:t>durante</a:t>
            </a:r>
            <a:r>
              <a:rPr lang="en-US" sz="1600" dirty="0">
                <a:latin typeface="+mj-lt"/>
              </a:rPr>
              <a:t> </a:t>
            </a:r>
            <a:r>
              <a:rPr lang="en-US" sz="1600" dirty="0" err="1">
                <a:latin typeface="+mj-lt"/>
              </a:rPr>
              <a:t>su</a:t>
            </a:r>
            <a:r>
              <a:rPr lang="en-US" sz="1600" dirty="0">
                <a:latin typeface="+mj-lt"/>
              </a:rPr>
              <a:t> </a:t>
            </a:r>
            <a:r>
              <a:rPr lang="en-US" sz="1600" dirty="0" err="1">
                <a:latin typeface="+mj-lt"/>
              </a:rPr>
              <a:t>manipulación</a:t>
            </a:r>
            <a:r>
              <a:rPr lang="en-US" sz="1600" dirty="0">
                <a:latin typeface="+mj-lt"/>
              </a:rPr>
              <a:t>;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a:t>
            </a:r>
            <a:r>
              <a:rPr lang="en-US" sz="1600" dirty="0" err="1">
                <a:latin typeface="+mj-lt"/>
              </a:rPr>
              <a:t>contaminados</a:t>
            </a:r>
            <a:r>
              <a:rPr lang="en-US" sz="1600" dirty="0">
                <a:latin typeface="+mj-lt"/>
              </a:rPr>
              <a:t> y </a:t>
            </a:r>
            <a:r>
              <a:rPr lang="en-US" sz="1600" dirty="0" err="1">
                <a:latin typeface="+mj-lt"/>
              </a:rPr>
              <a:t>desechos</a:t>
            </a:r>
            <a:r>
              <a:rPr lang="en-US" sz="1600" dirty="0">
                <a:latin typeface="+mj-lt"/>
              </a:rPr>
              <a:t> </a:t>
            </a:r>
            <a:r>
              <a:rPr lang="en-US" sz="1600" dirty="0" err="1">
                <a:latin typeface="+mj-lt"/>
              </a:rPr>
              <a:t>patológicos</a:t>
            </a:r>
            <a:r>
              <a:rPr lang="en-US" sz="1600" dirty="0">
                <a:latin typeface="+mj-lt"/>
              </a:rPr>
              <a:t> y </a:t>
            </a:r>
            <a:r>
              <a:rPr lang="en-US" sz="1600" dirty="0" err="1">
                <a:latin typeface="+mj-lt"/>
              </a:rPr>
              <a:t>microbiológicos</a:t>
            </a:r>
            <a:r>
              <a:rPr lang="en-US" sz="1600" dirty="0">
                <a:latin typeface="+mj-lt"/>
              </a:rPr>
              <a:t> que </a:t>
            </a:r>
            <a:r>
              <a:rPr lang="en-US" sz="1600" dirty="0" err="1">
                <a:latin typeface="+mj-lt"/>
              </a:rPr>
              <a:t>contienen</a:t>
            </a:r>
            <a:r>
              <a:rPr lang="en-US" sz="1600" dirty="0">
                <a:latin typeface="+mj-lt"/>
              </a:rPr>
              <a:t> </a:t>
            </a:r>
            <a:r>
              <a:rPr lang="en-US" sz="1600" dirty="0" err="1">
                <a:latin typeface="+mj-lt"/>
              </a:rPr>
              <a:t>sangre</a:t>
            </a:r>
            <a:r>
              <a:rPr lang="en-US" sz="1600" dirty="0">
                <a:latin typeface="+mj-lt"/>
              </a:rPr>
              <a:t> u OPIM.</a:t>
            </a:r>
          </a:p>
          <a:p>
            <a:endParaRPr lang="en-US" sz="1600" b="1" dirty="0">
              <a:latin typeface="+mj-lt"/>
            </a:endParaRPr>
          </a:p>
          <a:p>
            <a:r>
              <a:rPr lang="en-US" sz="1600" b="1" dirty="0">
                <a:latin typeface="+mj-lt"/>
              </a:rPr>
              <a:t>Las </a:t>
            </a:r>
            <a:r>
              <a:rPr lang="en-US" sz="1600" b="1" dirty="0" err="1">
                <a:latin typeface="+mj-lt"/>
              </a:rPr>
              <a:t>Precauciones</a:t>
            </a:r>
            <a:r>
              <a:rPr lang="en-US" sz="1600" b="1" dirty="0">
                <a:latin typeface="+mj-lt"/>
              </a:rPr>
              <a:t> </a:t>
            </a:r>
            <a:r>
              <a:rPr lang="en-US" sz="1600" b="1" dirty="0" err="1">
                <a:latin typeface="+mj-lt"/>
              </a:rPr>
              <a:t>universales</a:t>
            </a:r>
            <a:r>
              <a:rPr lang="en-US" sz="1600" b="1" dirty="0">
                <a:latin typeface="+mj-lt"/>
              </a:rPr>
              <a:t> </a:t>
            </a:r>
            <a:r>
              <a:rPr lang="en-US" sz="1600" dirty="0" err="1">
                <a:latin typeface="+mj-lt"/>
              </a:rPr>
              <a:t>representan</a:t>
            </a:r>
            <a:r>
              <a:rPr lang="en-US" sz="1600" dirty="0">
                <a:latin typeface="+mj-lt"/>
              </a:rPr>
              <a:t> un </a:t>
            </a:r>
            <a:r>
              <a:rPr lang="en-US" sz="1600" dirty="0" err="1">
                <a:latin typeface="+mj-lt"/>
              </a:rPr>
              <a:t>enfoque</a:t>
            </a:r>
            <a:r>
              <a:rPr lang="en-US" sz="1600" dirty="0">
                <a:latin typeface="+mj-lt"/>
              </a:rPr>
              <a:t> </a:t>
            </a:r>
            <a:r>
              <a:rPr lang="en-US" sz="1600" dirty="0" err="1">
                <a:latin typeface="+mj-lt"/>
              </a:rPr>
              <a:t>hacia</a:t>
            </a:r>
            <a:r>
              <a:rPr lang="en-US" sz="1600" dirty="0">
                <a:latin typeface="+mj-lt"/>
              </a:rPr>
              <a:t> el control de las </a:t>
            </a:r>
            <a:r>
              <a:rPr lang="en-US" sz="1600" dirty="0" err="1">
                <a:latin typeface="+mj-lt"/>
              </a:rPr>
              <a:t>infecciones</a:t>
            </a:r>
            <a:r>
              <a:rPr lang="en-US" sz="1600" dirty="0">
                <a:latin typeface="+mj-lt"/>
              </a:rPr>
              <a:t>. </a:t>
            </a:r>
            <a:r>
              <a:rPr lang="en-US" sz="1600" dirty="0" err="1">
                <a:latin typeface="+mj-lt"/>
              </a:rPr>
              <a:t>Según</a:t>
            </a:r>
            <a:r>
              <a:rPr lang="en-US" sz="1600" dirty="0">
                <a:latin typeface="+mj-lt"/>
              </a:rPr>
              <a:t> el </a:t>
            </a:r>
            <a:r>
              <a:rPr lang="en-US" sz="1600" dirty="0" err="1">
                <a:latin typeface="+mj-lt"/>
              </a:rPr>
              <a:t>concepto</a:t>
            </a:r>
            <a:r>
              <a:rPr lang="en-US" sz="1600" dirty="0">
                <a:latin typeface="+mj-lt"/>
              </a:rPr>
              <a:t> de las </a:t>
            </a:r>
            <a:r>
              <a:rPr lang="en-US" sz="1600" dirty="0" err="1">
                <a:latin typeface="+mj-lt"/>
              </a:rPr>
              <a:t>Precauciones</a:t>
            </a:r>
            <a:r>
              <a:rPr lang="en-US" sz="1600" dirty="0">
                <a:latin typeface="+mj-lt"/>
              </a:rPr>
              <a:t> </a:t>
            </a:r>
            <a:r>
              <a:rPr lang="en-US" sz="1600" dirty="0" err="1">
                <a:latin typeface="+mj-lt"/>
              </a:rPr>
              <a:t>universales</a:t>
            </a:r>
            <a:r>
              <a:rPr lang="en-US" sz="1600" dirty="0">
                <a:latin typeface="+mj-lt"/>
              </a:rPr>
              <a:t>, </a:t>
            </a:r>
            <a:r>
              <a:rPr lang="en-US" sz="1600" dirty="0" err="1">
                <a:latin typeface="+mj-lt"/>
              </a:rPr>
              <a:t>toda</a:t>
            </a:r>
            <a:r>
              <a:rPr lang="en-US" sz="1600" dirty="0">
                <a:latin typeface="+mj-lt"/>
              </a:rPr>
              <a:t> la </a:t>
            </a:r>
            <a:r>
              <a:rPr lang="en-US" sz="1600" dirty="0" err="1">
                <a:latin typeface="+mj-lt"/>
              </a:rPr>
              <a:t>sangre</a:t>
            </a:r>
            <a:r>
              <a:rPr lang="en-US" sz="1600" dirty="0">
                <a:latin typeface="+mj-lt"/>
              </a:rPr>
              <a:t> </a:t>
            </a:r>
            <a:r>
              <a:rPr lang="en-US" sz="1600" dirty="0" err="1">
                <a:latin typeface="+mj-lt"/>
              </a:rPr>
              <a:t>humana</a:t>
            </a:r>
            <a:r>
              <a:rPr lang="en-US" sz="1600" dirty="0">
                <a:latin typeface="+mj-lt"/>
              </a:rPr>
              <a:t> y </a:t>
            </a:r>
            <a:r>
              <a:rPr lang="en-US" sz="1600" dirty="0" err="1">
                <a:latin typeface="+mj-lt"/>
              </a:rPr>
              <a:t>determinados</a:t>
            </a:r>
            <a:r>
              <a:rPr lang="en-US" sz="1600" dirty="0">
                <a:latin typeface="+mj-lt"/>
              </a:rPr>
              <a:t> </a:t>
            </a:r>
            <a:r>
              <a:rPr lang="en-US" sz="1600" dirty="0" err="1">
                <a:latin typeface="+mj-lt"/>
              </a:rPr>
              <a:t>fluidos</a:t>
            </a:r>
            <a:r>
              <a:rPr lang="en-US" sz="1600" dirty="0">
                <a:latin typeface="+mj-lt"/>
              </a:rPr>
              <a:t> </a:t>
            </a:r>
            <a:r>
              <a:rPr lang="en-US" sz="1600" dirty="0" err="1">
                <a:latin typeface="+mj-lt"/>
              </a:rPr>
              <a:t>corporales</a:t>
            </a:r>
            <a:r>
              <a:rPr lang="en-US" sz="1600" dirty="0">
                <a:latin typeface="+mj-lt"/>
              </a:rPr>
              <a:t> </a:t>
            </a:r>
            <a:r>
              <a:rPr lang="en-US" sz="1600" dirty="0" err="1">
                <a:latin typeface="+mj-lt"/>
              </a:rPr>
              <a:t>deben</a:t>
            </a:r>
            <a:r>
              <a:rPr lang="en-US" sz="1600" dirty="0">
                <a:latin typeface="+mj-lt"/>
              </a:rPr>
              <a:t> </a:t>
            </a:r>
            <a:r>
              <a:rPr lang="en-US" sz="1600" dirty="0" err="1">
                <a:latin typeface="+mj-lt"/>
              </a:rPr>
              <a:t>tratarse</a:t>
            </a:r>
            <a:r>
              <a:rPr lang="en-US" sz="1600" dirty="0">
                <a:latin typeface="+mj-lt"/>
              </a:rPr>
              <a:t> </a:t>
            </a:r>
            <a:r>
              <a:rPr lang="en-US" sz="1600" dirty="0" err="1">
                <a:latin typeface="+mj-lt"/>
              </a:rPr>
              <a:t>como</a:t>
            </a:r>
            <a:r>
              <a:rPr lang="en-US" sz="1600" dirty="0">
                <a:latin typeface="+mj-lt"/>
              </a:rPr>
              <a:t> </a:t>
            </a:r>
            <a:r>
              <a:rPr lang="en-US" sz="1600" dirty="0" err="1">
                <a:latin typeface="+mj-lt"/>
              </a:rPr>
              <a:t>si</a:t>
            </a:r>
            <a:r>
              <a:rPr lang="en-US" sz="1600" dirty="0">
                <a:latin typeface="+mj-lt"/>
              </a:rPr>
              <a:t> se </a:t>
            </a:r>
            <a:r>
              <a:rPr lang="en-US" sz="1600" dirty="0" err="1">
                <a:latin typeface="+mj-lt"/>
              </a:rPr>
              <a:t>supiera</a:t>
            </a:r>
            <a:r>
              <a:rPr lang="en-US" sz="1600" dirty="0">
                <a:latin typeface="+mj-lt"/>
              </a:rPr>
              <a:t> que son </a:t>
            </a:r>
            <a:r>
              <a:rPr lang="en-US" sz="1600" dirty="0" err="1">
                <a:latin typeface="+mj-lt"/>
              </a:rPr>
              <a:t>infecciosos</a:t>
            </a:r>
            <a:r>
              <a:rPr lang="en-US" sz="1600" dirty="0">
                <a:latin typeface="+mj-lt"/>
              </a:rPr>
              <a:t>.</a:t>
            </a:r>
          </a:p>
          <a:p>
            <a:endParaRPr lang="en-US" sz="1600" b="1" dirty="0">
              <a:latin typeface="+mj-lt"/>
            </a:endParaRPr>
          </a:p>
          <a:p>
            <a:r>
              <a:rPr lang="en-US" sz="1600" b="1" dirty="0">
                <a:latin typeface="+mj-lt"/>
              </a:rPr>
              <a:t>Parenteral </a:t>
            </a:r>
            <a:r>
              <a:rPr lang="en-US" sz="1600" dirty="0" err="1">
                <a:latin typeface="+mj-lt"/>
              </a:rPr>
              <a:t>implica</a:t>
            </a:r>
            <a:r>
              <a:rPr lang="en-US" sz="1600" dirty="0">
                <a:latin typeface="+mj-lt"/>
              </a:rPr>
              <a:t> la </a:t>
            </a:r>
            <a:r>
              <a:rPr lang="en-US" sz="1600" dirty="0" err="1">
                <a:latin typeface="+mj-lt"/>
              </a:rPr>
              <a:t>perforación</a:t>
            </a:r>
            <a:r>
              <a:rPr lang="en-US" sz="1600" dirty="0">
                <a:latin typeface="+mj-lt"/>
              </a:rPr>
              <a:t> de las </a:t>
            </a:r>
            <a:r>
              <a:rPr lang="en-US" sz="1600" dirty="0" err="1">
                <a:latin typeface="+mj-lt"/>
              </a:rPr>
              <a:t>membranas</a:t>
            </a:r>
            <a:r>
              <a:rPr lang="en-US" sz="1600" dirty="0">
                <a:latin typeface="+mj-lt"/>
              </a:rPr>
              <a:t> </a:t>
            </a:r>
            <a:r>
              <a:rPr lang="en-US" sz="1600" dirty="0" err="1">
                <a:latin typeface="+mj-lt"/>
              </a:rPr>
              <a:t>mucosas</a:t>
            </a:r>
            <a:r>
              <a:rPr lang="en-US" sz="1600" dirty="0">
                <a:latin typeface="+mj-lt"/>
              </a:rPr>
              <a:t> o la barrera de la </a:t>
            </a:r>
            <a:r>
              <a:rPr lang="en-US" sz="1600" dirty="0" err="1">
                <a:latin typeface="+mj-lt"/>
              </a:rPr>
              <a:t>piel</a:t>
            </a:r>
            <a:r>
              <a:rPr lang="en-US" sz="1600" dirty="0">
                <a:latin typeface="+mj-lt"/>
              </a:rPr>
              <a:t> </a:t>
            </a:r>
            <a:r>
              <a:rPr lang="en-US" sz="1600" dirty="0" err="1">
                <a:latin typeface="+mj-lt"/>
              </a:rPr>
              <a:t>mediante</a:t>
            </a:r>
            <a:r>
              <a:rPr lang="en-US" sz="1600" dirty="0">
                <a:latin typeface="+mj-lt"/>
              </a:rPr>
              <a:t> </a:t>
            </a:r>
            <a:r>
              <a:rPr lang="en-US" sz="1600" dirty="0" err="1">
                <a:latin typeface="+mj-lt"/>
              </a:rPr>
              <a:t>pinchazos</a:t>
            </a:r>
            <a:r>
              <a:rPr lang="en-US" sz="1600" dirty="0">
                <a:latin typeface="+mj-lt"/>
              </a:rPr>
              <a:t> con </a:t>
            </a:r>
            <a:r>
              <a:rPr lang="en-US" sz="1600" dirty="0" err="1">
                <a:latin typeface="+mj-lt"/>
              </a:rPr>
              <a:t>agujas</a:t>
            </a:r>
            <a:r>
              <a:rPr lang="en-US" sz="1600" dirty="0">
                <a:latin typeface="+mj-lt"/>
              </a:rPr>
              <a:t>, </a:t>
            </a:r>
            <a:r>
              <a:rPr lang="en-US" sz="1600" dirty="0" err="1">
                <a:latin typeface="+mj-lt"/>
              </a:rPr>
              <a:t>mordidas</a:t>
            </a:r>
            <a:r>
              <a:rPr lang="en-US" sz="1600" dirty="0">
                <a:latin typeface="+mj-lt"/>
              </a:rPr>
              <a:t> </a:t>
            </a:r>
            <a:r>
              <a:rPr lang="en-US" sz="1600" dirty="0" err="1">
                <a:latin typeface="+mj-lt"/>
              </a:rPr>
              <a:t>humanas</a:t>
            </a:r>
            <a:r>
              <a:rPr lang="en-US" sz="1600" dirty="0">
                <a:latin typeface="+mj-lt"/>
              </a:rPr>
              <a:t>, </a:t>
            </a:r>
            <a:r>
              <a:rPr lang="en-US" sz="1600" dirty="0" err="1">
                <a:latin typeface="+mj-lt"/>
              </a:rPr>
              <a:t>cortes</a:t>
            </a:r>
            <a:r>
              <a:rPr lang="en-US" sz="1600" dirty="0">
                <a:latin typeface="+mj-lt"/>
              </a:rPr>
              <a:t> y </a:t>
            </a:r>
            <a:r>
              <a:rPr lang="en-US" sz="1600" dirty="0" err="1">
                <a:latin typeface="+mj-lt"/>
              </a:rPr>
              <a:t>abrasiones</a:t>
            </a:r>
            <a:r>
              <a:rPr lang="en-US" sz="1600" dirty="0">
                <a:latin typeface="+mj-lt"/>
              </a:rPr>
              <a:t>.</a:t>
            </a:r>
            <a:endParaRPr lang="en-US" sz="1800" dirty="0">
              <a:latin typeface="+mj-lt"/>
            </a:endParaRPr>
          </a:p>
        </p:txBody>
      </p:sp>
      <p:pic>
        <p:nvPicPr>
          <p:cNvPr id="3" name="Picture 2">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0989CAD5-C6FC-493E-AB27-B99716C0DF3E}"/>
              </a:ext>
            </a:extLst>
          </p:cNvPr>
          <p:cNvPicPr>
            <a:picLocks noChangeAspect="1"/>
          </p:cNvPicPr>
          <p:nvPr/>
        </p:nvPicPr>
        <p:blipFill>
          <a:blip r:embed="rId4"/>
          <a:stretch>
            <a:fillRect/>
          </a:stretch>
        </p:blipFill>
        <p:spPr>
          <a:xfrm>
            <a:off x="0" y="0"/>
            <a:ext cx="5743928" cy="5942304"/>
          </a:xfrm>
          <a:prstGeom prst="rect">
            <a:avLst/>
          </a:prstGeom>
        </p:spPr>
      </p:pic>
    </p:spTree>
    <p:extLst>
      <p:ext uri="{BB962C8B-B14F-4D97-AF65-F5344CB8AC3E}">
        <p14:creationId xmlns:p14="http://schemas.microsoft.com/office/powerpoint/2010/main" val="15424717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
        <p:nvSpPr>
          <p:cNvPr id="104" name="Google Shape;104;p2"/>
          <p:cNvSpPr txBox="1"/>
          <p:nvPr/>
        </p:nvSpPr>
        <p:spPr>
          <a:xfrm>
            <a:off x="5663823" y="332509"/>
            <a:ext cx="6325548" cy="489360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DOCUMENTACIÓN DE INCIDENTES DE EXPOSICIÓN</a:t>
            </a:r>
            <a:endParaRPr sz="20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a:latin typeface="+mj-lt"/>
              </a:rPr>
              <a:t>El primer paso es </a:t>
            </a:r>
            <a:r>
              <a:rPr lang="en-US" sz="1600" dirty="0" err="1">
                <a:latin typeface="+mj-lt"/>
              </a:rPr>
              <a:t>documentar</a:t>
            </a:r>
            <a:r>
              <a:rPr lang="en-US" sz="1600" dirty="0">
                <a:latin typeface="+mj-lt"/>
              </a:rPr>
              <a:t>, </a:t>
            </a:r>
            <a:r>
              <a:rPr lang="en-US" sz="1600" dirty="0" err="1">
                <a:latin typeface="+mj-lt"/>
              </a:rPr>
              <a:t>como</a:t>
            </a:r>
            <a:r>
              <a:rPr lang="en-US" sz="1600" dirty="0">
                <a:latin typeface="+mj-lt"/>
              </a:rPr>
              <a:t> </a:t>
            </a:r>
            <a:r>
              <a:rPr lang="en-US" sz="1600" dirty="0" err="1">
                <a:latin typeface="+mj-lt"/>
              </a:rPr>
              <a:t>mínimo</a:t>
            </a:r>
            <a:r>
              <a:rPr lang="en-US" sz="1600" dirty="0">
                <a:latin typeface="+mj-lt"/>
              </a:rPr>
              <a:t>, “la(s) </a:t>
            </a:r>
            <a:r>
              <a:rPr lang="en-US" sz="1600" dirty="0" err="1">
                <a:latin typeface="+mj-lt"/>
              </a:rPr>
              <a:t>vía</a:t>
            </a:r>
            <a:r>
              <a:rPr lang="en-US" sz="1600" dirty="0">
                <a:latin typeface="+mj-lt"/>
              </a:rPr>
              <a:t>(s) de </a:t>
            </a:r>
            <a:r>
              <a:rPr lang="en-US" sz="1600" dirty="0" err="1">
                <a:latin typeface="+mj-lt"/>
              </a:rPr>
              <a:t>exposición</a:t>
            </a:r>
            <a:r>
              <a:rPr lang="en-US" sz="1600" dirty="0">
                <a:latin typeface="+mj-lt"/>
              </a:rPr>
              <a:t> y las </a:t>
            </a:r>
            <a:r>
              <a:rPr lang="en-US" sz="1600" dirty="0" err="1">
                <a:latin typeface="+mj-lt"/>
              </a:rPr>
              <a:t>circunstancias</a:t>
            </a:r>
            <a:r>
              <a:rPr lang="en-US" sz="1600" dirty="0">
                <a:latin typeface="+mj-lt"/>
              </a:rPr>
              <a:t> </a:t>
            </a:r>
            <a:r>
              <a:rPr lang="en-US" sz="1600" dirty="0" err="1">
                <a:latin typeface="+mj-lt"/>
              </a:rPr>
              <a:t>en</a:t>
            </a:r>
            <a:r>
              <a:rPr lang="en-US" sz="1600" dirty="0">
                <a:latin typeface="+mj-lt"/>
              </a:rPr>
              <a:t> </a:t>
            </a:r>
            <a:r>
              <a:rPr lang="en-US" sz="1600" dirty="0" err="1">
                <a:latin typeface="+mj-lt"/>
              </a:rPr>
              <a:t>virtud</a:t>
            </a:r>
            <a:r>
              <a:rPr lang="en-US" sz="1600" dirty="0">
                <a:latin typeface="+mj-lt"/>
              </a:rPr>
              <a:t> de las </a:t>
            </a:r>
            <a:r>
              <a:rPr lang="en-US" sz="1600" dirty="0" err="1">
                <a:latin typeface="+mj-lt"/>
              </a:rPr>
              <a:t>cuales</a:t>
            </a:r>
            <a:r>
              <a:rPr lang="en-US" sz="1600" dirty="0">
                <a:latin typeface="+mj-lt"/>
              </a:rPr>
              <a:t> </a:t>
            </a:r>
            <a:r>
              <a:rPr lang="en-US" sz="1600" dirty="0" err="1">
                <a:latin typeface="+mj-lt"/>
              </a:rPr>
              <a:t>ocurrió</a:t>
            </a:r>
            <a:r>
              <a:rPr lang="en-US" sz="1600" dirty="0">
                <a:latin typeface="+mj-lt"/>
              </a:rPr>
              <a:t> el </a:t>
            </a:r>
            <a:r>
              <a:rPr lang="en-US" sz="1600" dirty="0" err="1">
                <a:latin typeface="+mj-lt"/>
              </a:rPr>
              <a:t>incidente</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en</a:t>
            </a:r>
            <a:r>
              <a:rPr lang="en-US" sz="1600" dirty="0">
                <a:latin typeface="+mj-lt"/>
              </a:rPr>
              <a:t> </a:t>
            </a:r>
            <a:r>
              <a:rPr lang="en-US" sz="1600" dirty="0" err="1">
                <a:latin typeface="+mj-lt"/>
              </a:rPr>
              <a:t>conformidad</a:t>
            </a:r>
            <a:r>
              <a:rPr lang="en-US" sz="1600" dirty="0">
                <a:latin typeface="+mj-lt"/>
              </a:rPr>
              <a:t> con el </a:t>
            </a:r>
            <a:r>
              <a:rPr lang="en-US" sz="1600" dirty="0">
                <a:latin typeface="+mj-lt"/>
                <a:hlinkClick r:id="rId3"/>
              </a:rPr>
              <a:t>párrafo (f)(3)(i).</a:t>
            </a:r>
            <a:r>
              <a:rPr lang="en-US" sz="1600" baseline="30000" dirty="0">
                <a:hlinkClick r:id="rId3"/>
              </a:rPr>
              <a:t> </a:t>
            </a:r>
            <a:r>
              <a:rPr lang="en-US" sz="1600" baseline="30000" dirty="0"/>
              <a:t>(1)</a:t>
            </a:r>
            <a:endParaRPr lang="en-US" sz="1600" dirty="0"/>
          </a:p>
          <a:p>
            <a:r>
              <a:rPr lang="en-US" sz="1600" dirty="0">
                <a:latin typeface="+mj-lt"/>
              </a:rPr>
              <a:t>Para ser de </a:t>
            </a:r>
            <a:r>
              <a:rPr lang="en-US" sz="1600" dirty="0" err="1">
                <a:latin typeface="+mj-lt"/>
              </a:rPr>
              <a:t>utilidad</a:t>
            </a:r>
            <a:r>
              <a:rPr lang="en-US" sz="1600" dirty="0">
                <a:latin typeface="+mj-lt"/>
              </a:rPr>
              <a:t>, la </a:t>
            </a:r>
            <a:r>
              <a:rPr lang="en-US" sz="1600" dirty="0" err="1">
                <a:latin typeface="+mj-lt"/>
              </a:rPr>
              <a:t>documentación</a:t>
            </a:r>
            <a:r>
              <a:rPr lang="en-US" sz="1600" dirty="0">
                <a:latin typeface="+mj-lt"/>
              </a:rPr>
              <a:t> </a:t>
            </a:r>
            <a:r>
              <a:rPr lang="en-US" sz="1600" dirty="0" err="1">
                <a:latin typeface="+mj-lt"/>
              </a:rPr>
              <a:t>deberá</a:t>
            </a:r>
            <a:r>
              <a:rPr lang="en-US" sz="1600" dirty="0">
                <a:latin typeface="+mj-lt"/>
              </a:rPr>
              <a:t> </a:t>
            </a:r>
            <a:r>
              <a:rPr lang="en-US" sz="1600" dirty="0" err="1">
                <a:latin typeface="+mj-lt"/>
              </a:rPr>
              <a:t>contener</a:t>
            </a:r>
            <a:r>
              <a:rPr lang="en-US" sz="1600" dirty="0">
                <a:latin typeface="+mj-lt"/>
              </a:rPr>
              <a:t> </a:t>
            </a:r>
            <a:r>
              <a:rPr lang="en-US" sz="1600" dirty="0" err="1">
                <a:latin typeface="+mj-lt"/>
              </a:rPr>
              <a:t>detalles</a:t>
            </a:r>
            <a:r>
              <a:rPr lang="en-US" sz="1600" dirty="0">
                <a:latin typeface="+mj-lt"/>
              </a:rPr>
              <a:t> </a:t>
            </a:r>
            <a:r>
              <a:rPr lang="en-US" sz="1600" dirty="0" err="1">
                <a:latin typeface="+mj-lt"/>
              </a:rPr>
              <a:t>suficientes</a:t>
            </a:r>
            <a:r>
              <a:rPr lang="en-US" sz="1600" dirty="0">
                <a:latin typeface="+mj-lt"/>
              </a:rPr>
              <a:t> </a:t>
            </a:r>
            <a:r>
              <a:rPr lang="en-US" sz="1600" dirty="0" err="1">
                <a:latin typeface="+mj-lt"/>
              </a:rPr>
              <a:t>acerca</a:t>
            </a:r>
            <a:r>
              <a:rPr lang="en-US" sz="1600" dirty="0">
                <a:latin typeface="+mj-lt"/>
              </a:rPr>
              <a:t> del </a:t>
            </a:r>
            <a:r>
              <a:rPr lang="en-US" sz="1600" dirty="0" err="1">
                <a:latin typeface="+mj-lt"/>
              </a:rPr>
              <a:t>incidente</a:t>
            </a:r>
            <a:r>
              <a:rPr lang="en-US" sz="1600" dirty="0">
                <a:latin typeface="+mj-lt"/>
              </a:rPr>
              <a:t>, lo que </a:t>
            </a:r>
            <a:r>
              <a:rPr lang="en-US" sz="1600" dirty="0" err="1">
                <a:latin typeface="+mj-lt"/>
              </a:rPr>
              <a:t>incluye</a:t>
            </a:r>
            <a:r>
              <a:rPr lang="en-US" sz="1600" dirty="0">
                <a:latin typeface="+mj-lt"/>
              </a:rPr>
              <a:t>:</a:t>
            </a:r>
          </a:p>
          <a:p>
            <a:endParaRPr lang="en-US" sz="1600" dirty="0">
              <a:latin typeface="+mj-lt"/>
            </a:endParaRPr>
          </a:p>
          <a:p>
            <a:r>
              <a:rPr lang="en-US" sz="1600" dirty="0">
                <a:latin typeface="+mj-lt"/>
              </a:rPr>
              <a:t>•	</a:t>
            </a:r>
            <a:r>
              <a:rPr lang="en-US" sz="1600" dirty="0" err="1">
                <a:latin typeface="+mj-lt"/>
              </a:rPr>
              <a:t>Controles</a:t>
            </a:r>
            <a:r>
              <a:rPr lang="en-US" sz="1600" dirty="0">
                <a:latin typeface="+mj-lt"/>
              </a:rPr>
              <a:t> de </a:t>
            </a:r>
            <a:r>
              <a:rPr lang="en-US" sz="1600" dirty="0" err="1">
                <a:latin typeface="+mj-lt"/>
              </a:rPr>
              <a:t>ingeniería</a:t>
            </a:r>
            <a:r>
              <a:rPr lang="en-US" sz="1600" dirty="0">
                <a:latin typeface="+mj-lt"/>
              </a:rPr>
              <a:t> </a:t>
            </a:r>
            <a:r>
              <a:rPr lang="en-US" sz="1600" dirty="0" err="1">
                <a:latin typeface="+mj-lt"/>
              </a:rPr>
              <a:t>en</a:t>
            </a:r>
            <a:r>
              <a:rPr lang="en-US" sz="1600" dirty="0">
                <a:latin typeface="+mj-lt"/>
              </a:rPr>
              <a:t> </a:t>
            </a:r>
            <a:r>
              <a:rPr lang="en-US" sz="1600" dirty="0" err="1">
                <a:latin typeface="+mj-lt"/>
              </a:rPr>
              <a:t>uso</a:t>
            </a:r>
            <a:r>
              <a:rPr lang="en-US" sz="1600" dirty="0">
                <a:latin typeface="+mj-lt"/>
              </a:rPr>
              <a:t> </a:t>
            </a:r>
            <a:r>
              <a:rPr lang="en-US" sz="1600" dirty="0" err="1">
                <a:latin typeface="+mj-lt"/>
              </a:rPr>
              <a:t>en</a:t>
            </a:r>
            <a:r>
              <a:rPr lang="en-US" sz="1600" dirty="0">
                <a:latin typeface="+mj-lt"/>
              </a:rPr>
              <a:t> ese </a:t>
            </a:r>
            <a:r>
              <a:rPr lang="en-US" sz="1600" dirty="0" err="1">
                <a:latin typeface="+mj-lt"/>
              </a:rPr>
              <a:t>momento</a:t>
            </a:r>
            <a:r>
              <a:rPr lang="en-US" sz="1600" dirty="0">
                <a:latin typeface="+mj-lt"/>
              </a:rPr>
              <a:t>,</a:t>
            </a:r>
          </a:p>
          <a:p>
            <a:r>
              <a:rPr lang="en-US" sz="1600" dirty="0">
                <a:latin typeface="+mj-lt"/>
              </a:rPr>
              <a:t>•	</a:t>
            </a:r>
            <a:r>
              <a:rPr lang="en-US" sz="1600" dirty="0" err="1">
                <a:latin typeface="+mj-lt"/>
              </a:rPr>
              <a:t>Prácticas</a:t>
            </a:r>
            <a:r>
              <a:rPr lang="en-US" sz="1600" dirty="0">
                <a:latin typeface="+mj-lt"/>
              </a:rPr>
              <a:t> </a:t>
            </a:r>
            <a:r>
              <a:rPr lang="en-US" sz="1600" dirty="0" err="1">
                <a:latin typeface="+mj-lt"/>
              </a:rPr>
              <a:t>laborales</a:t>
            </a:r>
            <a:r>
              <a:rPr lang="en-US" sz="1600" dirty="0">
                <a:latin typeface="+mj-lt"/>
              </a:rPr>
              <a:t> </a:t>
            </a:r>
            <a:r>
              <a:rPr lang="en-US" sz="1600" dirty="0" err="1">
                <a:latin typeface="+mj-lt"/>
              </a:rPr>
              <a:t>respetadas</a:t>
            </a:r>
            <a:r>
              <a:rPr lang="en-US" sz="1600" dirty="0">
                <a:latin typeface="+mj-lt"/>
              </a:rPr>
              <a:t>,</a:t>
            </a:r>
          </a:p>
          <a:p>
            <a:r>
              <a:rPr lang="en-US" sz="1600" dirty="0">
                <a:latin typeface="+mj-lt"/>
              </a:rPr>
              <a:t>•	</a:t>
            </a:r>
            <a:r>
              <a:rPr lang="en-US" sz="1600" dirty="0" err="1">
                <a:latin typeface="+mj-lt"/>
              </a:rPr>
              <a:t>Equipo</a:t>
            </a:r>
            <a:r>
              <a:rPr lang="en-US" sz="1600" dirty="0">
                <a:latin typeface="+mj-lt"/>
              </a:rPr>
              <a:t> de </a:t>
            </a:r>
            <a:r>
              <a:rPr lang="en-US" sz="1600" dirty="0" err="1">
                <a:latin typeface="+mj-lt"/>
              </a:rPr>
              <a:t>protección</a:t>
            </a:r>
            <a:r>
              <a:rPr lang="en-US" sz="1600" dirty="0">
                <a:latin typeface="+mj-lt"/>
              </a:rPr>
              <a:t> o </a:t>
            </a:r>
            <a:r>
              <a:rPr lang="en-US" sz="1600" dirty="0" err="1">
                <a:latin typeface="+mj-lt"/>
              </a:rPr>
              <a:t>vestimenta</a:t>
            </a:r>
            <a:r>
              <a:rPr lang="en-US" sz="1600" dirty="0">
                <a:latin typeface="+mj-lt"/>
              </a:rPr>
              <a:t> </a:t>
            </a:r>
            <a:r>
              <a:rPr lang="en-US" sz="1600" dirty="0" err="1">
                <a:latin typeface="+mj-lt"/>
              </a:rPr>
              <a:t>utilizados</a:t>
            </a:r>
            <a:r>
              <a:rPr lang="en-US" sz="1600" dirty="0">
                <a:latin typeface="+mj-lt"/>
              </a:rPr>
              <a:t>,</a:t>
            </a:r>
          </a:p>
          <a:p>
            <a:r>
              <a:rPr lang="en-US" sz="1600" dirty="0">
                <a:latin typeface="+mj-lt"/>
              </a:rPr>
              <a:t>•	</a:t>
            </a:r>
            <a:r>
              <a:rPr lang="en-US" sz="1600" dirty="0" err="1">
                <a:latin typeface="+mj-lt"/>
              </a:rPr>
              <a:t>Ubicación</a:t>
            </a:r>
            <a:r>
              <a:rPr lang="en-US" sz="1600" dirty="0">
                <a:latin typeface="+mj-lt"/>
              </a:rPr>
              <a:t>,</a:t>
            </a:r>
          </a:p>
          <a:p>
            <a:r>
              <a:rPr lang="en-US" sz="1600" dirty="0">
                <a:latin typeface="+mj-lt"/>
              </a:rPr>
              <a:t>•	</a:t>
            </a:r>
            <a:r>
              <a:rPr lang="en-US" sz="1600" dirty="0" err="1">
                <a:latin typeface="+mj-lt"/>
              </a:rPr>
              <a:t>Procedimiento</a:t>
            </a:r>
            <a:r>
              <a:rPr lang="en-US" sz="1600" dirty="0">
                <a:latin typeface="+mj-lt"/>
              </a:rPr>
              <a:t> que se </a:t>
            </a:r>
            <a:r>
              <a:rPr lang="en-US" sz="1600" dirty="0" err="1">
                <a:latin typeface="+mj-lt"/>
              </a:rPr>
              <a:t>realizaba</a:t>
            </a:r>
            <a:r>
              <a:rPr lang="en-US" sz="1600" dirty="0">
                <a:latin typeface="+mj-lt"/>
              </a:rPr>
              <a:t>, y</a:t>
            </a:r>
          </a:p>
          <a:p>
            <a:r>
              <a:rPr lang="en-US" sz="1600" dirty="0">
                <a:latin typeface="+mj-lt"/>
              </a:rPr>
              <a:t>•	</a:t>
            </a:r>
            <a:r>
              <a:rPr lang="en-US" sz="1600" dirty="0" err="1">
                <a:latin typeface="+mj-lt"/>
              </a:rPr>
              <a:t>Capacitación</a:t>
            </a:r>
            <a:r>
              <a:rPr lang="en-US" sz="1600" dirty="0">
                <a:latin typeface="+mj-lt"/>
              </a:rPr>
              <a:t> del </a:t>
            </a:r>
            <a:r>
              <a:rPr lang="en-US" sz="1600" dirty="0" err="1">
                <a:latin typeface="+mj-lt"/>
              </a:rPr>
              <a:t>empleado</a:t>
            </a:r>
            <a:r>
              <a:rPr lang="en-US" sz="1600" dirty="0">
                <a:latin typeface="+mj-lt"/>
              </a:rPr>
              <a:t>.</a:t>
            </a:r>
          </a:p>
          <a:p>
            <a:endParaRPr lang="en-US" sz="1600" dirty="0">
              <a:latin typeface="+mj-lt"/>
            </a:endParaRPr>
          </a:p>
          <a:p>
            <a:r>
              <a:rPr lang="en-US" sz="1600" dirty="0">
                <a:latin typeface="+mj-lt"/>
              </a:rPr>
              <a:t>Durante una </a:t>
            </a:r>
            <a:r>
              <a:rPr lang="en-US" sz="1600" dirty="0" err="1">
                <a:latin typeface="+mj-lt"/>
              </a:rPr>
              <a:t>visita</a:t>
            </a:r>
            <a:r>
              <a:rPr lang="en-US" sz="1600" dirty="0">
                <a:latin typeface="+mj-lt"/>
              </a:rPr>
              <a:t> de la OSHA de </a:t>
            </a:r>
            <a:r>
              <a:rPr lang="en-US" sz="1600" dirty="0" err="1">
                <a:latin typeface="+mj-lt"/>
              </a:rPr>
              <a:t>Oregón</a:t>
            </a:r>
            <a:r>
              <a:rPr lang="en-US" sz="1600" dirty="0">
                <a:latin typeface="+mj-lt"/>
              </a:rPr>
              <a:t>, el </a:t>
            </a:r>
            <a:r>
              <a:rPr lang="en-US" sz="1600" dirty="0" err="1">
                <a:latin typeface="+mj-lt"/>
              </a:rPr>
              <a:t>funcionario</a:t>
            </a:r>
            <a:r>
              <a:rPr lang="en-US" sz="1600" dirty="0">
                <a:latin typeface="+mj-lt"/>
              </a:rPr>
              <a:t> de </a:t>
            </a:r>
            <a:r>
              <a:rPr lang="en-US" sz="1600" dirty="0" err="1">
                <a:latin typeface="+mj-lt"/>
              </a:rPr>
              <a:t>cumplimiento</a:t>
            </a:r>
            <a:r>
              <a:rPr lang="en-US" sz="1600" dirty="0">
                <a:latin typeface="+mj-lt"/>
              </a:rPr>
              <a:t> </a:t>
            </a:r>
            <a:r>
              <a:rPr lang="en-US" sz="1600" dirty="0" err="1">
                <a:latin typeface="+mj-lt"/>
              </a:rPr>
              <a:t>solicitará</a:t>
            </a:r>
            <a:r>
              <a:rPr lang="en-US" sz="1600" dirty="0">
                <a:latin typeface="+mj-lt"/>
              </a:rPr>
              <a:t> </a:t>
            </a:r>
            <a:r>
              <a:rPr lang="en-US" sz="1600" dirty="0" err="1">
                <a:latin typeface="+mj-lt"/>
              </a:rPr>
              <a:t>revisar</a:t>
            </a:r>
            <a:r>
              <a:rPr lang="en-US" sz="1600" dirty="0">
                <a:latin typeface="+mj-lt"/>
              </a:rPr>
              <a:t> las </a:t>
            </a:r>
            <a:r>
              <a:rPr lang="en-US" sz="1600" dirty="0" err="1">
                <a:latin typeface="+mj-lt"/>
              </a:rPr>
              <a:t>copias</a:t>
            </a:r>
            <a:r>
              <a:rPr lang="en-US" sz="1600" dirty="0">
                <a:latin typeface="+mj-lt"/>
              </a:rPr>
              <a:t> de la </a:t>
            </a:r>
            <a:r>
              <a:rPr lang="en-US" sz="1600" dirty="0" err="1">
                <a:latin typeface="+mj-lt"/>
              </a:rPr>
              <a:t>documentación</a:t>
            </a:r>
            <a:r>
              <a:rPr lang="en-US" sz="1600" dirty="0">
                <a:latin typeface="+mj-lt"/>
              </a:rPr>
              <a:t> de </a:t>
            </a:r>
            <a:r>
              <a:rPr lang="en-US" sz="1600" dirty="0" err="1">
                <a:latin typeface="+mj-lt"/>
              </a:rPr>
              <a:t>su</a:t>
            </a:r>
            <a:r>
              <a:rPr lang="en-US" sz="1600" dirty="0">
                <a:latin typeface="+mj-lt"/>
              </a:rPr>
              <a:t> </a:t>
            </a:r>
            <a:r>
              <a:rPr lang="en-US" sz="1600" dirty="0" err="1">
                <a:latin typeface="+mj-lt"/>
              </a:rPr>
              <a:t>organización</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incidentes</a:t>
            </a:r>
            <a:r>
              <a:rPr lang="en-US" sz="1600" dirty="0">
                <a:latin typeface="+mj-lt"/>
              </a:rPr>
              <a:t> de </a:t>
            </a:r>
            <a:r>
              <a:rPr lang="en-US" sz="1600" dirty="0" err="1">
                <a:latin typeface="+mj-lt"/>
              </a:rPr>
              <a:t>exposición</a:t>
            </a:r>
            <a:r>
              <a:rPr lang="en-US" sz="1600" dirty="0">
                <a:latin typeface="+mj-lt"/>
              </a:rPr>
              <a:t>.</a:t>
            </a:r>
            <a:endParaRPr lang="en-US"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Lst>
          </p:cNvPr>
          <p:cNvPicPr>
            <a:picLocks noChangeAspect="1"/>
          </p:cNvPicPr>
          <p:nvPr/>
        </p:nvPicPr>
        <p:blipFill>
          <a:blip r:embed="rId4"/>
          <a:stretch>
            <a:fillRect/>
          </a:stretch>
        </p:blipFill>
        <p:spPr>
          <a:xfrm>
            <a:off x="6528178" y="5947135"/>
            <a:ext cx="5686566" cy="947761"/>
          </a:xfrm>
          <a:prstGeom prst="rect">
            <a:avLst/>
          </a:prstGeom>
        </p:spPr>
      </p:pic>
      <p:pic>
        <p:nvPicPr>
          <p:cNvPr id="2" name="Picture 1">
            <a:extLst>
              <a:ext uri="{FF2B5EF4-FFF2-40B4-BE49-F238E27FC236}">
                <a16:creationId xmlns:a16="http://schemas.microsoft.com/office/drawing/2014/main" id="{22BAFF47-BD02-493B-8124-C92D629BA99C}"/>
              </a:ext>
            </a:extLst>
          </p:cNvPr>
          <p:cNvPicPr>
            <a:picLocks noChangeAspect="1"/>
          </p:cNvPicPr>
          <p:nvPr/>
        </p:nvPicPr>
        <p:blipFill>
          <a:blip r:embed="rId5"/>
          <a:stretch>
            <a:fillRect/>
          </a:stretch>
        </p:blipFill>
        <p:spPr>
          <a:xfrm>
            <a:off x="0" y="0"/>
            <a:ext cx="5492447" cy="5892016"/>
          </a:xfrm>
          <a:prstGeom prst="rect">
            <a:avLst/>
          </a:prstGeom>
        </p:spPr>
      </p:pic>
    </p:spTree>
    <p:extLst>
      <p:ext uri="{BB962C8B-B14F-4D97-AF65-F5344CB8AC3E}">
        <p14:creationId xmlns:p14="http://schemas.microsoft.com/office/powerpoint/2010/main" val="3059545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
        <p:nvSpPr>
          <p:cNvPr id="104" name="Google Shape;104;p2"/>
          <p:cNvSpPr txBox="1"/>
          <p:nvPr/>
        </p:nvSpPr>
        <p:spPr>
          <a:xfrm>
            <a:off x="5638800" y="332509"/>
            <a:ext cx="6375400" cy="4585830"/>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ANÁLISIS DE SANGRE: INDIVIDUO DE ORIGEN</a:t>
            </a:r>
          </a:p>
          <a:p>
            <a:pPr lvl="0" algn="ctr">
              <a:buSzPts val="4800"/>
            </a:pPr>
            <a:endParaRPr sz="16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a:latin typeface="+mj-lt"/>
              </a:rPr>
              <a:t>El </a:t>
            </a:r>
            <a:r>
              <a:rPr lang="en-US" sz="1600" dirty="0" err="1">
                <a:latin typeface="+mj-lt"/>
              </a:rPr>
              <a:t>siguiente</a:t>
            </a:r>
            <a:r>
              <a:rPr lang="en-US" sz="1600" dirty="0">
                <a:latin typeface="+mj-lt"/>
              </a:rPr>
              <a:t> paso </a:t>
            </a:r>
            <a:r>
              <a:rPr lang="en-US" sz="1600" dirty="0" err="1">
                <a:latin typeface="+mj-lt"/>
              </a:rPr>
              <a:t>será</a:t>
            </a:r>
            <a:r>
              <a:rPr lang="en-US" sz="1600" dirty="0">
                <a:latin typeface="+mj-lt"/>
              </a:rPr>
              <a:t> </a:t>
            </a:r>
            <a:r>
              <a:rPr lang="en-US" sz="1600" dirty="0" err="1">
                <a:latin typeface="+mj-lt"/>
              </a:rPr>
              <a:t>identificar</a:t>
            </a:r>
            <a:r>
              <a:rPr lang="en-US" sz="1600" dirty="0">
                <a:latin typeface="+mj-lt"/>
              </a:rPr>
              <a:t> y </a:t>
            </a:r>
            <a:r>
              <a:rPr lang="en-US" sz="1600" dirty="0" err="1">
                <a:latin typeface="+mj-lt"/>
              </a:rPr>
              <a:t>documentar</a:t>
            </a:r>
            <a:r>
              <a:rPr lang="en-US" sz="1600" dirty="0">
                <a:latin typeface="+mj-lt"/>
              </a:rPr>
              <a:t> la </a:t>
            </a:r>
            <a:r>
              <a:rPr lang="en-US" sz="1600" dirty="0" err="1">
                <a:latin typeface="+mj-lt"/>
              </a:rPr>
              <a:t>sangre</a:t>
            </a:r>
            <a:r>
              <a:rPr lang="en-US" sz="1600" dirty="0">
                <a:latin typeface="+mj-lt"/>
              </a:rPr>
              <a:t> del </a:t>
            </a:r>
            <a:r>
              <a:rPr lang="en-US" sz="1600" dirty="0" err="1">
                <a:latin typeface="+mj-lt"/>
              </a:rPr>
              <a:t>individuo</a:t>
            </a:r>
            <a:r>
              <a:rPr lang="en-US" sz="1600" dirty="0">
                <a:latin typeface="+mj-lt"/>
              </a:rPr>
              <a:t> de </a:t>
            </a:r>
            <a:r>
              <a:rPr lang="en-US" sz="1600" dirty="0" err="1">
                <a:latin typeface="+mj-lt"/>
              </a:rPr>
              <a:t>origen</a:t>
            </a:r>
            <a:r>
              <a:rPr lang="en-US" sz="1600" dirty="0">
                <a:latin typeface="+mj-lt"/>
              </a:rPr>
              <a:t>. </a:t>
            </a:r>
            <a:r>
              <a:rPr lang="en-US" sz="1600" dirty="0" err="1">
                <a:latin typeface="+mj-lt"/>
              </a:rPr>
              <a:t>Deberá</a:t>
            </a:r>
            <a:r>
              <a:rPr lang="en-US" sz="1600" dirty="0">
                <a:latin typeface="+mj-lt"/>
              </a:rPr>
              <a:t> </a:t>
            </a:r>
            <a:r>
              <a:rPr lang="en-US" sz="1600" dirty="0" err="1">
                <a:latin typeface="+mj-lt"/>
              </a:rPr>
              <a:t>solicitar</a:t>
            </a:r>
            <a:r>
              <a:rPr lang="en-US" sz="1600" dirty="0">
                <a:latin typeface="+mj-lt"/>
              </a:rPr>
              <a:t> el </a:t>
            </a:r>
            <a:r>
              <a:rPr lang="en-US" sz="1600" dirty="0" err="1">
                <a:latin typeface="+mj-lt"/>
              </a:rPr>
              <a:t>consentimiento</a:t>
            </a:r>
            <a:r>
              <a:rPr lang="en-US" sz="1600" dirty="0">
                <a:latin typeface="+mj-lt"/>
              </a:rPr>
              <a:t> del </a:t>
            </a:r>
            <a:r>
              <a:rPr lang="en-US" sz="1600" dirty="0" err="1">
                <a:latin typeface="+mj-lt"/>
              </a:rPr>
              <a:t>individuo</a:t>
            </a:r>
            <a:r>
              <a:rPr lang="en-US" sz="1600" dirty="0">
                <a:latin typeface="+mj-lt"/>
              </a:rPr>
              <a:t> de </a:t>
            </a:r>
            <a:r>
              <a:rPr lang="en-US" sz="1600" dirty="0" err="1">
                <a:latin typeface="+mj-lt"/>
              </a:rPr>
              <a:t>origen</a:t>
            </a:r>
            <a:r>
              <a:rPr lang="en-US" sz="1600" dirty="0">
                <a:latin typeface="+mj-lt"/>
              </a:rPr>
              <a:t> o de </a:t>
            </a:r>
            <a:r>
              <a:rPr lang="en-US" sz="1600" dirty="0" err="1">
                <a:latin typeface="+mj-lt"/>
              </a:rPr>
              <a:t>cualquier</a:t>
            </a:r>
            <a:r>
              <a:rPr lang="en-US" sz="1600" dirty="0">
                <a:latin typeface="+mj-lt"/>
              </a:rPr>
              <a:t> persona </a:t>
            </a:r>
            <a:r>
              <a:rPr lang="en-US" sz="1600" dirty="0" err="1">
                <a:latin typeface="+mj-lt"/>
              </a:rPr>
              <a:t>legalmente</a:t>
            </a:r>
            <a:r>
              <a:rPr lang="en-US" sz="1600" dirty="0">
                <a:latin typeface="+mj-lt"/>
              </a:rPr>
              <a:t> </a:t>
            </a:r>
            <a:r>
              <a:rPr lang="en-US" sz="1600" dirty="0" err="1">
                <a:latin typeface="+mj-lt"/>
              </a:rPr>
              <a:t>autorizada</a:t>
            </a:r>
            <a:r>
              <a:rPr lang="en-US" sz="1600" dirty="0">
                <a:latin typeface="+mj-lt"/>
              </a:rPr>
              <a:t> para </a:t>
            </a:r>
            <a:r>
              <a:rPr lang="en-US" sz="1600" dirty="0" err="1">
                <a:latin typeface="+mj-lt"/>
              </a:rPr>
              <a:t>brindar</a:t>
            </a:r>
            <a:r>
              <a:rPr lang="en-US" sz="1600" dirty="0">
                <a:latin typeface="+mj-lt"/>
              </a:rPr>
              <a:t> el </a:t>
            </a:r>
            <a:r>
              <a:rPr lang="en-US" sz="1600" dirty="0" err="1">
                <a:latin typeface="+mj-lt"/>
              </a:rPr>
              <a:t>consentimiento</a:t>
            </a:r>
            <a:r>
              <a:rPr lang="en-US" sz="1600" dirty="0">
                <a:latin typeface="+mj-lt"/>
              </a:rPr>
              <a:t> </a:t>
            </a:r>
            <a:r>
              <a:rPr lang="en-US" sz="1600" dirty="0" err="1">
                <a:latin typeface="+mj-lt"/>
              </a:rPr>
              <a:t>en</a:t>
            </a:r>
            <a:r>
              <a:rPr lang="en-US" sz="1600" dirty="0">
                <a:latin typeface="+mj-lt"/>
              </a:rPr>
              <a:t> </a:t>
            </a:r>
            <a:r>
              <a:rPr lang="en-US" sz="1600" dirty="0" err="1">
                <a:latin typeface="+mj-lt"/>
              </a:rPr>
              <a:t>su</a:t>
            </a:r>
            <a:r>
              <a:rPr lang="en-US" sz="1600" dirty="0">
                <a:latin typeface="+mj-lt"/>
              </a:rPr>
              <a:t> </a:t>
            </a:r>
            <a:r>
              <a:rPr lang="en-US" sz="1600" dirty="0" err="1">
                <a:latin typeface="+mj-lt"/>
              </a:rPr>
              <a:t>nombre</a:t>
            </a:r>
            <a:r>
              <a:rPr lang="en-US" sz="1600" dirty="0">
                <a:latin typeface="+mj-lt"/>
              </a:rPr>
              <a:t>. Si no </a:t>
            </a:r>
            <a:r>
              <a:rPr lang="en-US" sz="1600" dirty="0" err="1">
                <a:latin typeface="+mj-lt"/>
              </a:rPr>
              <a:t>puede</a:t>
            </a:r>
            <a:r>
              <a:rPr lang="en-US" sz="1600" dirty="0">
                <a:latin typeface="+mj-lt"/>
              </a:rPr>
              <a:t> </a:t>
            </a:r>
            <a:r>
              <a:rPr lang="en-US" sz="1600" dirty="0" err="1">
                <a:latin typeface="+mj-lt"/>
              </a:rPr>
              <a:t>obtener</a:t>
            </a:r>
            <a:r>
              <a:rPr lang="en-US" sz="1600" dirty="0">
                <a:latin typeface="+mj-lt"/>
              </a:rPr>
              <a:t> el </a:t>
            </a:r>
            <a:r>
              <a:rPr lang="en-US" sz="1600" dirty="0" err="1">
                <a:latin typeface="+mj-lt"/>
              </a:rPr>
              <a:t>consentimiento</a:t>
            </a:r>
            <a:r>
              <a:rPr lang="en-US" sz="1600" dirty="0">
                <a:latin typeface="+mj-lt"/>
              </a:rPr>
              <a:t>, </a:t>
            </a:r>
            <a:r>
              <a:rPr lang="en-US" sz="1600" dirty="0" err="1">
                <a:latin typeface="+mj-lt"/>
              </a:rPr>
              <a:t>deberá</a:t>
            </a:r>
            <a:r>
              <a:rPr lang="en-US" sz="1600" dirty="0">
                <a:latin typeface="+mj-lt"/>
              </a:rPr>
              <a:t> </a:t>
            </a:r>
            <a:r>
              <a:rPr lang="en-US" sz="1600" dirty="0" err="1">
                <a:latin typeface="+mj-lt"/>
              </a:rPr>
              <a:t>documentarlo</a:t>
            </a:r>
            <a:r>
              <a:rPr lang="en-US" sz="1600" dirty="0">
                <a:latin typeface="+mj-lt"/>
              </a:rPr>
              <a:t> por </a:t>
            </a:r>
            <a:r>
              <a:rPr lang="en-US" sz="1600" dirty="0" err="1">
                <a:latin typeface="+mj-lt"/>
              </a:rPr>
              <a:t>escrito</a:t>
            </a:r>
            <a:r>
              <a:rPr lang="en-US" sz="1600" dirty="0">
                <a:latin typeface="+mj-lt"/>
              </a:rPr>
              <a:t>.</a:t>
            </a:r>
          </a:p>
          <a:p>
            <a:endParaRPr lang="en-US" sz="1600" dirty="0">
              <a:latin typeface="+mj-lt"/>
            </a:endParaRPr>
          </a:p>
          <a:p>
            <a:r>
              <a:rPr lang="en-US" sz="1600" dirty="0">
                <a:latin typeface="+mj-lt"/>
              </a:rPr>
              <a:t>El </a:t>
            </a:r>
            <a:r>
              <a:rPr lang="en-US" sz="1600" dirty="0" err="1">
                <a:latin typeface="+mj-lt"/>
              </a:rPr>
              <a:t>análisis</a:t>
            </a:r>
            <a:r>
              <a:rPr lang="en-US" sz="1600" dirty="0">
                <a:latin typeface="+mj-lt"/>
              </a:rPr>
              <a:t> debe </a:t>
            </a:r>
            <a:r>
              <a:rPr lang="en-US" sz="1600" dirty="0" err="1">
                <a:latin typeface="+mj-lt"/>
              </a:rPr>
              <a:t>realizarse</a:t>
            </a:r>
            <a:r>
              <a:rPr lang="en-US" sz="1600" dirty="0">
                <a:latin typeface="+mj-lt"/>
              </a:rPr>
              <a:t> lo </a:t>
            </a:r>
            <a:r>
              <a:rPr lang="en-US" sz="1600" dirty="0" err="1">
                <a:latin typeface="+mj-lt"/>
              </a:rPr>
              <a:t>más</a:t>
            </a:r>
            <a:r>
              <a:rPr lang="en-US" sz="1600" dirty="0">
                <a:latin typeface="+mj-lt"/>
              </a:rPr>
              <a:t> pronto </a:t>
            </a:r>
            <a:r>
              <a:rPr lang="en-US" sz="1600" dirty="0" err="1">
                <a:latin typeface="+mj-lt"/>
              </a:rPr>
              <a:t>posible</a:t>
            </a:r>
            <a:r>
              <a:rPr lang="en-US" sz="1600" dirty="0">
                <a:latin typeface="+mj-lt"/>
              </a:rPr>
              <a:t> para </a:t>
            </a:r>
            <a:r>
              <a:rPr lang="en-US" sz="1600" dirty="0" err="1">
                <a:latin typeface="+mj-lt"/>
              </a:rPr>
              <a:t>determinar</a:t>
            </a:r>
            <a:r>
              <a:rPr lang="en-US" sz="1600" dirty="0">
                <a:latin typeface="+mj-lt"/>
              </a:rPr>
              <a:t> </a:t>
            </a:r>
            <a:r>
              <a:rPr lang="en-US" sz="1600" dirty="0" err="1">
                <a:latin typeface="+mj-lt"/>
              </a:rPr>
              <a:t>si</a:t>
            </a:r>
            <a:r>
              <a:rPr lang="en-US" sz="1600" dirty="0">
                <a:latin typeface="+mj-lt"/>
              </a:rPr>
              <a:t> la persona </a:t>
            </a:r>
            <a:r>
              <a:rPr lang="en-US" sz="1600" dirty="0" err="1">
                <a:latin typeface="+mj-lt"/>
              </a:rPr>
              <a:t>está</a:t>
            </a:r>
            <a:r>
              <a:rPr lang="en-US" sz="1600" dirty="0">
                <a:latin typeface="+mj-lt"/>
              </a:rPr>
              <a:t> </a:t>
            </a:r>
            <a:r>
              <a:rPr lang="en-US" sz="1600" dirty="0" err="1">
                <a:latin typeface="+mj-lt"/>
              </a:rPr>
              <a:t>infectada</a:t>
            </a:r>
            <a:r>
              <a:rPr lang="en-US" sz="1600" dirty="0">
                <a:latin typeface="+mj-lt"/>
              </a:rPr>
              <a:t> con el VHB o el VIH. Si se sabe que el </a:t>
            </a:r>
            <a:r>
              <a:rPr lang="en-US" sz="1600" dirty="0" err="1">
                <a:latin typeface="+mj-lt"/>
              </a:rPr>
              <a:t>individuo</a:t>
            </a:r>
            <a:r>
              <a:rPr lang="en-US" sz="1600" dirty="0">
                <a:latin typeface="+mj-lt"/>
              </a:rPr>
              <a:t> de </a:t>
            </a:r>
            <a:r>
              <a:rPr lang="en-US" sz="1600" dirty="0" err="1">
                <a:latin typeface="+mj-lt"/>
              </a:rPr>
              <a:t>origen</a:t>
            </a:r>
            <a:r>
              <a:rPr lang="en-US" sz="1600" dirty="0">
                <a:latin typeface="+mj-lt"/>
              </a:rPr>
              <a:t> </a:t>
            </a:r>
            <a:r>
              <a:rPr lang="en-US" sz="1600" dirty="0" err="1">
                <a:latin typeface="+mj-lt"/>
              </a:rPr>
              <a:t>estaba</a:t>
            </a:r>
            <a:r>
              <a:rPr lang="en-US" sz="1600" dirty="0">
                <a:latin typeface="+mj-lt"/>
              </a:rPr>
              <a:t> </a:t>
            </a:r>
            <a:r>
              <a:rPr lang="en-US" sz="1600" dirty="0" err="1">
                <a:latin typeface="+mj-lt"/>
              </a:rPr>
              <a:t>infectado</a:t>
            </a:r>
            <a:r>
              <a:rPr lang="en-US" sz="1600" dirty="0">
                <a:latin typeface="+mj-lt"/>
              </a:rPr>
              <a:t> antes de que se </a:t>
            </a:r>
            <a:r>
              <a:rPr lang="en-US" sz="1600" dirty="0" err="1">
                <a:latin typeface="+mj-lt"/>
              </a:rPr>
              <a:t>produzca</a:t>
            </a:r>
            <a:r>
              <a:rPr lang="en-US" sz="1600" dirty="0">
                <a:latin typeface="+mj-lt"/>
              </a:rPr>
              <a:t> el </a:t>
            </a:r>
            <a:r>
              <a:rPr lang="en-US" sz="1600" dirty="0" err="1">
                <a:latin typeface="+mj-lt"/>
              </a:rPr>
              <a:t>incidente</a:t>
            </a:r>
            <a:r>
              <a:rPr lang="en-US" sz="1600" dirty="0">
                <a:latin typeface="+mj-lt"/>
              </a:rPr>
              <a:t>, no es </a:t>
            </a:r>
            <a:r>
              <a:rPr lang="en-US" sz="1600" dirty="0" err="1">
                <a:latin typeface="+mj-lt"/>
              </a:rPr>
              <a:t>necesario</a:t>
            </a:r>
            <a:r>
              <a:rPr lang="en-US" sz="1600" dirty="0">
                <a:latin typeface="+mj-lt"/>
              </a:rPr>
              <a:t> </a:t>
            </a:r>
            <a:r>
              <a:rPr lang="en-US" sz="1600" dirty="0" err="1">
                <a:latin typeface="+mj-lt"/>
              </a:rPr>
              <a:t>volver</a:t>
            </a:r>
            <a:r>
              <a:rPr lang="en-US" sz="1600" dirty="0">
                <a:latin typeface="+mj-lt"/>
              </a:rPr>
              <a:t> a </a:t>
            </a:r>
            <a:r>
              <a:rPr lang="en-US" sz="1600" dirty="0" err="1">
                <a:latin typeface="+mj-lt"/>
              </a:rPr>
              <a:t>realizar</a:t>
            </a:r>
            <a:r>
              <a:rPr lang="en-US" sz="1600" dirty="0">
                <a:latin typeface="+mj-lt"/>
              </a:rPr>
              <a:t> el </a:t>
            </a:r>
            <a:r>
              <a:rPr lang="en-US" sz="1600" dirty="0" err="1">
                <a:latin typeface="+mj-lt"/>
              </a:rPr>
              <a:t>análisis</a:t>
            </a:r>
            <a:r>
              <a:rPr lang="en-US" sz="1600" dirty="0">
                <a:latin typeface="+mj-lt"/>
              </a:rPr>
              <a:t>. Los </a:t>
            </a:r>
            <a:r>
              <a:rPr lang="en-US" sz="1600" dirty="0" err="1">
                <a:latin typeface="+mj-lt"/>
              </a:rPr>
              <a:t>resultados</a:t>
            </a:r>
            <a:r>
              <a:rPr lang="en-US" sz="1600" dirty="0">
                <a:latin typeface="+mj-lt"/>
              </a:rPr>
              <a:t> de los </a:t>
            </a:r>
            <a:r>
              <a:rPr lang="en-US" sz="1600" dirty="0" err="1">
                <a:latin typeface="+mj-lt"/>
              </a:rPr>
              <a:t>análisis</a:t>
            </a:r>
            <a:r>
              <a:rPr lang="en-US" sz="1600" dirty="0">
                <a:latin typeface="+mj-lt"/>
              </a:rPr>
              <a:t> </a:t>
            </a:r>
            <a:r>
              <a:rPr lang="en-US" sz="1600" dirty="0" err="1">
                <a:latin typeface="+mj-lt"/>
              </a:rPr>
              <a:t>deben</a:t>
            </a:r>
            <a:r>
              <a:rPr lang="en-US" sz="1600" dirty="0">
                <a:latin typeface="+mj-lt"/>
              </a:rPr>
              <a:t> </a:t>
            </a:r>
            <a:r>
              <a:rPr lang="en-US" sz="1600" dirty="0" err="1">
                <a:latin typeface="+mj-lt"/>
              </a:rPr>
              <a:t>ponerse</a:t>
            </a:r>
            <a:r>
              <a:rPr lang="en-US" sz="1600" dirty="0">
                <a:latin typeface="+mj-lt"/>
              </a:rPr>
              <a:t> a </a:t>
            </a:r>
            <a:r>
              <a:rPr lang="en-US" sz="1600" dirty="0" err="1">
                <a:latin typeface="+mj-lt"/>
              </a:rPr>
              <a:t>disposición</a:t>
            </a:r>
            <a:r>
              <a:rPr lang="en-US" sz="1600" dirty="0">
                <a:latin typeface="+mj-lt"/>
              </a:rPr>
              <a:t> del </a:t>
            </a:r>
            <a:r>
              <a:rPr lang="en-US" sz="1600" dirty="0" err="1">
                <a:latin typeface="+mj-lt"/>
              </a:rPr>
              <a:t>empleado</a:t>
            </a:r>
            <a:r>
              <a:rPr lang="en-US" sz="1600" dirty="0">
                <a:latin typeface="+mj-lt"/>
              </a:rPr>
              <a:t> </a:t>
            </a:r>
            <a:r>
              <a:rPr lang="en-US" sz="1600" dirty="0" err="1">
                <a:latin typeface="+mj-lt"/>
              </a:rPr>
              <a:t>expuesto</a:t>
            </a:r>
            <a:r>
              <a:rPr lang="en-US" sz="1600" dirty="0">
                <a:latin typeface="+mj-lt"/>
              </a:rPr>
              <a:t>, junto con </a:t>
            </a:r>
            <a:r>
              <a:rPr lang="en-US" sz="1600" dirty="0" err="1">
                <a:latin typeface="+mj-lt"/>
              </a:rPr>
              <a:t>información</a:t>
            </a:r>
            <a:r>
              <a:rPr lang="en-US" sz="1600" dirty="0">
                <a:latin typeface="+mj-lt"/>
              </a:rPr>
              <a:t> </a:t>
            </a:r>
            <a:r>
              <a:rPr lang="en-US" sz="1600" dirty="0" err="1">
                <a:latin typeface="+mj-lt"/>
              </a:rPr>
              <a:t>acerca</a:t>
            </a:r>
            <a:r>
              <a:rPr lang="en-US" sz="1600" dirty="0">
                <a:latin typeface="+mj-lt"/>
              </a:rPr>
              <a:t> de las </a:t>
            </a:r>
            <a:r>
              <a:rPr lang="en-US" sz="1600" dirty="0" err="1">
                <a:latin typeface="+mj-lt"/>
              </a:rPr>
              <a:t>leyes</a:t>
            </a:r>
            <a:r>
              <a:rPr lang="en-US" sz="1600" dirty="0">
                <a:latin typeface="+mj-lt"/>
              </a:rPr>
              <a:t> y </a:t>
            </a:r>
            <a:r>
              <a:rPr lang="en-US" sz="1600" dirty="0" err="1">
                <a:latin typeface="+mj-lt"/>
              </a:rPr>
              <a:t>reglamentaciones</a:t>
            </a:r>
            <a:r>
              <a:rPr lang="en-US" sz="1600" dirty="0">
                <a:latin typeface="+mj-lt"/>
              </a:rPr>
              <a:t> </a:t>
            </a:r>
            <a:r>
              <a:rPr lang="en-US" sz="1600" dirty="0" err="1">
                <a:latin typeface="+mj-lt"/>
              </a:rPr>
              <a:t>correspondientes</a:t>
            </a:r>
            <a:r>
              <a:rPr lang="en-US" sz="1600" dirty="0">
                <a:latin typeface="+mj-lt"/>
              </a:rPr>
              <a:t> con </a:t>
            </a:r>
            <a:r>
              <a:rPr lang="en-US" sz="1600" dirty="0" err="1">
                <a:latin typeface="+mj-lt"/>
              </a:rPr>
              <a:t>respecto</a:t>
            </a:r>
            <a:r>
              <a:rPr lang="en-US" sz="1600" dirty="0">
                <a:latin typeface="+mj-lt"/>
              </a:rPr>
              <a:t> a la </a:t>
            </a:r>
            <a:r>
              <a:rPr lang="en-US" sz="1600" dirty="0" err="1">
                <a:latin typeface="+mj-lt"/>
              </a:rPr>
              <a:t>divulgación</a:t>
            </a:r>
            <a:r>
              <a:rPr lang="en-US" sz="1600" dirty="0">
                <a:latin typeface="+mj-lt"/>
              </a:rPr>
              <a:t> de la </a:t>
            </a:r>
            <a:r>
              <a:rPr lang="en-US" sz="1600" dirty="0" err="1">
                <a:latin typeface="+mj-lt"/>
              </a:rPr>
              <a:t>identidad</a:t>
            </a:r>
            <a:r>
              <a:rPr lang="en-US" sz="1600" dirty="0">
                <a:latin typeface="+mj-lt"/>
              </a:rPr>
              <a:t> y el </a:t>
            </a:r>
            <a:r>
              <a:rPr lang="en-US" sz="1600" dirty="0" err="1">
                <a:latin typeface="+mj-lt"/>
              </a:rPr>
              <a:t>estado</a:t>
            </a:r>
            <a:r>
              <a:rPr lang="en-US" sz="1600" dirty="0">
                <a:latin typeface="+mj-lt"/>
              </a:rPr>
              <a:t> de </a:t>
            </a:r>
            <a:r>
              <a:rPr lang="en-US" sz="1600" dirty="0" err="1">
                <a:latin typeface="+mj-lt"/>
              </a:rPr>
              <a:t>infección</a:t>
            </a:r>
            <a:r>
              <a:rPr lang="en-US" sz="1600" dirty="0">
                <a:latin typeface="+mj-lt"/>
              </a:rPr>
              <a:t> del </a:t>
            </a:r>
            <a:r>
              <a:rPr lang="en-US" sz="1600" dirty="0" err="1">
                <a:latin typeface="+mj-lt"/>
              </a:rPr>
              <a:t>individuo</a:t>
            </a:r>
            <a:r>
              <a:rPr lang="en-US" sz="1600" dirty="0">
                <a:latin typeface="+mj-lt"/>
              </a:rPr>
              <a:t> de </a:t>
            </a:r>
            <a:r>
              <a:rPr lang="en-US" sz="1600" dirty="0" err="1">
                <a:latin typeface="+mj-lt"/>
              </a:rPr>
              <a:t>origen</a:t>
            </a:r>
            <a:r>
              <a:rPr lang="en-US" sz="1600" dirty="0">
                <a:latin typeface="+mj-lt"/>
              </a:rPr>
              <a:t>.</a:t>
            </a:r>
            <a:br>
              <a:rPr lang="en-US" sz="1600" dirty="0">
                <a:latin typeface="+mj-lt"/>
              </a:rPr>
            </a:br>
            <a:endParaRPr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28178" y="5947135"/>
            <a:ext cx="5686566" cy="947761"/>
          </a:xfrm>
          <a:prstGeom prst="rect">
            <a:avLst/>
          </a:prstGeom>
        </p:spPr>
      </p:pic>
      <p:pic>
        <p:nvPicPr>
          <p:cNvPr id="2" name="Picture 1">
            <a:extLst>
              <a:ext uri="{FF2B5EF4-FFF2-40B4-BE49-F238E27FC236}">
                <a16:creationId xmlns:a16="http://schemas.microsoft.com/office/drawing/2014/main" id="{5C6EA5D0-8B02-41AC-99D2-E154C61559AD}"/>
              </a:ext>
            </a:extLst>
          </p:cNvPr>
          <p:cNvPicPr>
            <a:picLocks noChangeAspect="1"/>
          </p:cNvPicPr>
          <p:nvPr/>
        </p:nvPicPr>
        <p:blipFill>
          <a:blip r:embed="rId4"/>
          <a:stretch>
            <a:fillRect/>
          </a:stretch>
        </p:blipFill>
        <p:spPr>
          <a:xfrm>
            <a:off x="0" y="0"/>
            <a:ext cx="5485151" cy="5892016"/>
          </a:xfrm>
          <a:prstGeom prst="rect">
            <a:avLst/>
          </a:prstGeom>
        </p:spPr>
      </p:pic>
    </p:spTree>
    <p:extLst>
      <p:ext uri="{BB962C8B-B14F-4D97-AF65-F5344CB8AC3E}">
        <p14:creationId xmlns:p14="http://schemas.microsoft.com/office/powerpoint/2010/main" val="4341168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
        <p:nvSpPr>
          <p:cNvPr id="104" name="Google Shape;104;p2"/>
          <p:cNvSpPr txBox="1"/>
          <p:nvPr/>
        </p:nvSpPr>
        <p:spPr>
          <a:xfrm>
            <a:off x="5651500" y="332509"/>
            <a:ext cx="6299200" cy="5570715"/>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ANÁLISIS DE SANGRE: EMPLEADO EXPUESTO</a:t>
            </a:r>
            <a:endParaRPr sz="20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err="1">
                <a:latin typeface="+mj-lt"/>
              </a:rPr>
              <a:t>Además</a:t>
            </a:r>
            <a:r>
              <a:rPr lang="en-US" sz="1600" dirty="0">
                <a:latin typeface="+mj-lt"/>
              </a:rPr>
              <a:t> de </a:t>
            </a:r>
            <a:r>
              <a:rPr lang="en-US" sz="1600" dirty="0" err="1">
                <a:latin typeface="+mj-lt"/>
              </a:rPr>
              <a:t>analizar</a:t>
            </a:r>
            <a:r>
              <a:rPr lang="en-US" sz="1600" dirty="0">
                <a:latin typeface="+mj-lt"/>
              </a:rPr>
              <a:t> al </a:t>
            </a:r>
            <a:r>
              <a:rPr lang="en-US" sz="1600" dirty="0" err="1">
                <a:latin typeface="+mj-lt"/>
              </a:rPr>
              <a:t>individuo</a:t>
            </a:r>
            <a:r>
              <a:rPr lang="en-US" sz="1600" dirty="0">
                <a:latin typeface="+mj-lt"/>
              </a:rPr>
              <a:t> de </a:t>
            </a:r>
            <a:r>
              <a:rPr lang="en-US" sz="1600" dirty="0" err="1">
                <a:latin typeface="+mj-lt"/>
              </a:rPr>
              <a:t>origen</a:t>
            </a:r>
            <a:r>
              <a:rPr lang="en-US" sz="1600" dirty="0">
                <a:latin typeface="+mj-lt"/>
              </a:rPr>
              <a:t>, debe </a:t>
            </a:r>
            <a:r>
              <a:rPr lang="en-US" sz="1600" dirty="0" err="1">
                <a:latin typeface="+mj-lt"/>
              </a:rPr>
              <a:t>recolectar</a:t>
            </a:r>
            <a:r>
              <a:rPr lang="en-US" sz="1600" dirty="0">
                <a:latin typeface="+mj-lt"/>
              </a:rPr>
              <a:t> una </a:t>
            </a:r>
            <a:r>
              <a:rPr lang="en-US" sz="1600" dirty="0" err="1">
                <a:latin typeface="+mj-lt"/>
              </a:rPr>
              <a:t>muestra</a:t>
            </a:r>
            <a:r>
              <a:rPr lang="en-US" sz="1600" dirty="0">
                <a:latin typeface="+mj-lt"/>
              </a:rPr>
              <a:t> de </a:t>
            </a:r>
            <a:r>
              <a:rPr lang="en-US" sz="1600" dirty="0" err="1">
                <a:latin typeface="+mj-lt"/>
              </a:rPr>
              <a:t>sangre</a:t>
            </a:r>
            <a:r>
              <a:rPr lang="en-US" sz="1600" dirty="0">
                <a:latin typeface="+mj-lt"/>
              </a:rPr>
              <a:t> del </a:t>
            </a:r>
            <a:r>
              <a:rPr lang="en-US" sz="1600" dirty="0" err="1">
                <a:latin typeface="+mj-lt"/>
              </a:rPr>
              <a:t>empleado</a:t>
            </a:r>
            <a:r>
              <a:rPr lang="en-US" sz="1600" dirty="0">
                <a:latin typeface="+mj-lt"/>
              </a:rPr>
              <a:t> </a:t>
            </a:r>
            <a:r>
              <a:rPr lang="en-US" sz="1600" dirty="0" err="1">
                <a:latin typeface="+mj-lt"/>
              </a:rPr>
              <a:t>expuesto</a:t>
            </a:r>
            <a:r>
              <a:rPr lang="en-US" sz="1600" dirty="0">
                <a:latin typeface="+mj-lt"/>
              </a:rPr>
              <a:t> lo </a:t>
            </a:r>
            <a:r>
              <a:rPr lang="en-US" sz="1600" dirty="0" err="1">
                <a:latin typeface="+mj-lt"/>
              </a:rPr>
              <a:t>más</a:t>
            </a:r>
            <a:r>
              <a:rPr lang="en-US" sz="1600" dirty="0">
                <a:latin typeface="+mj-lt"/>
              </a:rPr>
              <a:t> pronto </a:t>
            </a:r>
            <a:r>
              <a:rPr lang="en-US" sz="1600" dirty="0" err="1">
                <a:latin typeface="+mj-lt"/>
              </a:rPr>
              <a:t>posible</a:t>
            </a:r>
            <a:r>
              <a:rPr lang="en-US" sz="1600" dirty="0">
                <a:latin typeface="+mj-lt"/>
              </a:rPr>
              <a:t> (con </a:t>
            </a:r>
            <a:r>
              <a:rPr lang="en-US" sz="1600" dirty="0" err="1">
                <a:latin typeface="+mj-lt"/>
              </a:rPr>
              <a:t>su</a:t>
            </a:r>
            <a:r>
              <a:rPr lang="en-US" sz="1600" dirty="0">
                <a:latin typeface="+mj-lt"/>
              </a:rPr>
              <a:t> </a:t>
            </a:r>
            <a:r>
              <a:rPr lang="en-US" sz="1600" dirty="0" err="1">
                <a:latin typeface="+mj-lt"/>
              </a:rPr>
              <a:t>consentimiento</a:t>
            </a:r>
            <a:r>
              <a:rPr lang="en-US" sz="1600" dirty="0">
                <a:latin typeface="+mj-lt"/>
              </a:rPr>
              <a:t>). </a:t>
            </a:r>
          </a:p>
          <a:p>
            <a:endParaRPr lang="en-US" sz="1600" dirty="0">
              <a:latin typeface="+mj-lt"/>
            </a:endParaRPr>
          </a:p>
          <a:p>
            <a:r>
              <a:rPr lang="en-US" sz="1600" dirty="0">
                <a:latin typeface="+mj-lt"/>
              </a:rPr>
              <a:t>Es </a:t>
            </a:r>
            <a:r>
              <a:rPr lang="en-US" sz="1600" dirty="0" err="1">
                <a:latin typeface="+mj-lt"/>
              </a:rPr>
              <a:t>importante</a:t>
            </a:r>
            <a:r>
              <a:rPr lang="en-US" sz="1600" dirty="0">
                <a:latin typeface="+mj-lt"/>
              </a:rPr>
              <a:t> </a:t>
            </a:r>
            <a:r>
              <a:rPr lang="en-US" sz="1600" dirty="0" err="1">
                <a:latin typeface="+mj-lt"/>
              </a:rPr>
              <a:t>considerar</a:t>
            </a:r>
            <a:r>
              <a:rPr lang="en-US" sz="1600" dirty="0">
                <a:latin typeface="+mj-lt"/>
              </a:rPr>
              <a:t> que los </a:t>
            </a:r>
            <a:r>
              <a:rPr lang="en-US" sz="1600" dirty="0" err="1">
                <a:latin typeface="+mj-lt"/>
              </a:rPr>
              <a:t>empleados</a:t>
            </a:r>
            <a:r>
              <a:rPr lang="en-US" sz="1600" dirty="0">
                <a:latin typeface="+mj-lt"/>
              </a:rPr>
              <a:t> </a:t>
            </a:r>
            <a:r>
              <a:rPr lang="en-US" sz="1600" dirty="0" err="1">
                <a:latin typeface="+mj-lt"/>
              </a:rPr>
              <a:t>tienen</a:t>
            </a:r>
            <a:r>
              <a:rPr lang="en-US" sz="1600" dirty="0">
                <a:latin typeface="+mj-lt"/>
              </a:rPr>
              <a:t> por lo </a:t>
            </a:r>
            <a:r>
              <a:rPr lang="en-US" sz="1600" dirty="0" err="1">
                <a:latin typeface="+mj-lt"/>
              </a:rPr>
              <a:t>menos</a:t>
            </a:r>
            <a:r>
              <a:rPr lang="en-US" sz="1600" dirty="0">
                <a:latin typeface="+mj-lt"/>
              </a:rPr>
              <a:t> 90 días </a:t>
            </a:r>
            <a:r>
              <a:rPr lang="en-US" sz="1600" dirty="0" err="1">
                <a:latin typeface="+mj-lt"/>
              </a:rPr>
              <a:t>después</a:t>
            </a:r>
            <a:r>
              <a:rPr lang="en-US" sz="1600" dirty="0">
                <a:latin typeface="+mj-lt"/>
              </a:rPr>
              <a:t> de la </a:t>
            </a:r>
            <a:r>
              <a:rPr lang="en-US" sz="1600" dirty="0" err="1">
                <a:latin typeface="+mj-lt"/>
              </a:rPr>
              <a:t>recolección</a:t>
            </a:r>
            <a:r>
              <a:rPr lang="en-US" sz="1600" dirty="0">
                <a:latin typeface="+mj-lt"/>
              </a:rPr>
              <a:t> de </a:t>
            </a:r>
            <a:r>
              <a:rPr lang="en-US" sz="1600" dirty="0" err="1">
                <a:latin typeface="+mj-lt"/>
              </a:rPr>
              <a:t>sangre</a:t>
            </a:r>
            <a:r>
              <a:rPr lang="en-US" sz="1600" dirty="0">
                <a:latin typeface="+mj-lt"/>
              </a:rPr>
              <a:t> </a:t>
            </a:r>
            <a:r>
              <a:rPr lang="en-US" sz="1600" dirty="0" err="1">
                <a:latin typeface="+mj-lt"/>
              </a:rPr>
              <a:t>inicial</a:t>
            </a:r>
            <a:r>
              <a:rPr lang="en-US" sz="1600" dirty="0">
                <a:latin typeface="+mj-lt"/>
              </a:rPr>
              <a:t> para </a:t>
            </a:r>
            <a:r>
              <a:rPr lang="en-US" sz="1600" dirty="0" err="1">
                <a:latin typeface="+mj-lt"/>
              </a:rPr>
              <a:t>decidir</a:t>
            </a:r>
            <a:r>
              <a:rPr lang="en-US" sz="1600" dirty="0">
                <a:latin typeface="+mj-lt"/>
              </a:rPr>
              <a:t> </a:t>
            </a:r>
            <a:r>
              <a:rPr lang="en-US" sz="1600" dirty="0" err="1">
                <a:latin typeface="+mj-lt"/>
              </a:rPr>
              <a:t>si</a:t>
            </a:r>
            <a:r>
              <a:rPr lang="en-US" sz="1600" dirty="0">
                <a:latin typeface="+mj-lt"/>
              </a:rPr>
              <a:t> </a:t>
            </a:r>
            <a:r>
              <a:rPr lang="en-US" sz="1600" dirty="0" err="1">
                <a:latin typeface="+mj-lt"/>
              </a:rPr>
              <a:t>desean</a:t>
            </a:r>
            <a:r>
              <a:rPr lang="en-US" sz="1600" dirty="0">
                <a:latin typeface="+mj-lt"/>
              </a:rPr>
              <a:t> que </a:t>
            </a:r>
            <a:r>
              <a:rPr lang="en-US" sz="1600" dirty="0" err="1">
                <a:latin typeface="+mj-lt"/>
              </a:rPr>
              <a:t>su</a:t>
            </a:r>
            <a:r>
              <a:rPr lang="en-US" sz="1600" dirty="0">
                <a:latin typeface="+mj-lt"/>
              </a:rPr>
              <a:t> </a:t>
            </a:r>
            <a:r>
              <a:rPr lang="en-US" sz="1600" dirty="0" err="1">
                <a:latin typeface="+mj-lt"/>
              </a:rPr>
              <a:t>sangre</a:t>
            </a:r>
            <a:r>
              <a:rPr lang="en-US" sz="1600" dirty="0">
                <a:latin typeface="+mj-lt"/>
              </a:rPr>
              <a:t> se </a:t>
            </a:r>
            <a:r>
              <a:rPr lang="en-US" sz="1600" dirty="0" err="1">
                <a:latin typeface="+mj-lt"/>
              </a:rPr>
              <a:t>analice</a:t>
            </a:r>
            <a:r>
              <a:rPr lang="en-US" sz="1600" dirty="0">
                <a:latin typeface="+mj-lt"/>
              </a:rPr>
              <a:t> para </a:t>
            </a:r>
            <a:r>
              <a:rPr lang="en-US" sz="1600" dirty="0" err="1">
                <a:latin typeface="+mj-lt"/>
              </a:rPr>
              <a:t>detectar</a:t>
            </a:r>
            <a:r>
              <a:rPr lang="en-US" sz="1600" dirty="0">
                <a:latin typeface="+mj-lt"/>
              </a:rPr>
              <a:t> la </a:t>
            </a:r>
            <a:r>
              <a:rPr lang="en-US" sz="1600" dirty="0" err="1">
                <a:latin typeface="+mj-lt"/>
              </a:rPr>
              <a:t>presencia</a:t>
            </a:r>
            <a:r>
              <a:rPr lang="en-US" sz="1600" dirty="0">
                <a:latin typeface="+mj-lt"/>
              </a:rPr>
              <a:t> del VIH. </a:t>
            </a:r>
          </a:p>
          <a:p>
            <a:r>
              <a:rPr lang="en-US" sz="1600" dirty="0">
                <a:latin typeface="+mj-lt"/>
              </a:rPr>
              <a:t>Este </a:t>
            </a:r>
            <a:r>
              <a:rPr lang="en-US" sz="1600" dirty="0" err="1">
                <a:latin typeface="+mj-lt"/>
              </a:rPr>
              <a:t>marco</a:t>
            </a:r>
            <a:r>
              <a:rPr lang="en-US" sz="1600" dirty="0">
                <a:latin typeface="+mj-lt"/>
              </a:rPr>
              <a:t> temporal de 90 días le </a:t>
            </a:r>
            <a:r>
              <a:rPr lang="en-US" sz="1600" dirty="0" err="1">
                <a:latin typeface="+mj-lt"/>
              </a:rPr>
              <a:t>brinda</a:t>
            </a:r>
            <a:r>
              <a:rPr lang="en-US" sz="1600" dirty="0">
                <a:latin typeface="+mj-lt"/>
              </a:rPr>
              <a:t> al </a:t>
            </a:r>
            <a:r>
              <a:rPr lang="en-US" sz="1600" dirty="0" err="1">
                <a:latin typeface="+mj-lt"/>
              </a:rPr>
              <a:t>empleado</a:t>
            </a:r>
            <a:r>
              <a:rPr lang="en-US" sz="1600" dirty="0">
                <a:latin typeface="+mj-lt"/>
              </a:rPr>
              <a:t> la </a:t>
            </a:r>
            <a:r>
              <a:rPr lang="en-US" sz="1600" dirty="0" err="1">
                <a:latin typeface="+mj-lt"/>
              </a:rPr>
              <a:t>oportunidad</a:t>
            </a:r>
            <a:r>
              <a:rPr lang="en-US" sz="1600" dirty="0">
                <a:latin typeface="+mj-lt"/>
              </a:rPr>
              <a:t> de </a:t>
            </a:r>
            <a:r>
              <a:rPr lang="en-US" sz="1600" dirty="0" err="1">
                <a:latin typeface="+mj-lt"/>
              </a:rPr>
              <a:t>informarse</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análisis</a:t>
            </a:r>
            <a:r>
              <a:rPr lang="en-US" sz="1600" dirty="0">
                <a:latin typeface="+mj-lt"/>
              </a:rPr>
              <a:t> </a:t>
            </a:r>
            <a:r>
              <a:rPr lang="en-US" sz="1600" dirty="0" err="1">
                <a:latin typeface="+mj-lt"/>
              </a:rPr>
              <a:t>serológicos</a:t>
            </a:r>
            <a:r>
              <a:rPr lang="en-US" sz="1600" dirty="0">
                <a:latin typeface="+mj-lt"/>
              </a:rPr>
              <a:t> </a:t>
            </a:r>
            <a:r>
              <a:rPr lang="en-US" sz="1600" dirty="0" err="1">
                <a:latin typeface="+mj-lt"/>
              </a:rPr>
              <a:t>iniciales</a:t>
            </a:r>
            <a:r>
              <a:rPr lang="en-US" sz="1600" dirty="0">
                <a:latin typeface="+mj-lt"/>
              </a:rPr>
              <a:t> </a:t>
            </a:r>
            <a:r>
              <a:rPr lang="en-US" sz="1600" dirty="0" err="1">
                <a:latin typeface="+mj-lt"/>
              </a:rPr>
              <a:t>posteriores</a:t>
            </a:r>
            <a:r>
              <a:rPr lang="en-US" sz="1600" dirty="0">
                <a:latin typeface="+mj-lt"/>
              </a:rPr>
              <a:t> a </a:t>
            </a:r>
            <a:r>
              <a:rPr lang="en-US" sz="1600" dirty="0" err="1">
                <a:latin typeface="+mj-lt"/>
              </a:rPr>
              <a:t>incidentes</a:t>
            </a:r>
            <a:r>
              <a:rPr lang="en-US" sz="1600" dirty="0">
                <a:latin typeface="+mj-lt"/>
              </a:rPr>
              <a:t> de </a:t>
            </a:r>
            <a:r>
              <a:rPr lang="en-US" sz="1600" dirty="0" err="1">
                <a:latin typeface="+mj-lt"/>
              </a:rPr>
              <a:t>exposición</a:t>
            </a:r>
            <a:r>
              <a:rPr lang="en-US" sz="1600" dirty="0">
                <a:latin typeface="+mj-lt"/>
              </a:rPr>
              <a:t>, </a:t>
            </a:r>
            <a:r>
              <a:rPr lang="en-US" sz="1600" dirty="0" err="1">
                <a:latin typeface="+mj-lt"/>
              </a:rPr>
              <a:t>como</a:t>
            </a:r>
            <a:r>
              <a:rPr lang="en-US" sz="1600" dirty="0">
                <a:latin typeface="+mj-lt"/>
              </a:rPr>
              <a:t> </a:t>
            </a:r>
            <a:r>
              <a:rPr lang="en-US" sz="1600" dirty="0" err="1">
                <a:latin typeface="+mj-lt"/>
              </a:rPr>
              <a:t>también</a:t>
            </a:r>
            <a:r>
              <a:rPr lang="en-US" sz="1600" dirty="0">
                <a:latin typeface="+mj-lt"/>
              </a:rPr>
              <a:t> de </a:t>
            </a:r>
            <a:r>
              <a:rPr lang="en-US" sz="1600" dirty="0" err="1">
                <a:latin typeface="+mj-lt"/>
              </a:rPr>
              <a:t>participar</a:t>
            </a:r>
            <a:r>
              <a:rPr lang="en-US" sz="1600" dirty="0">
                <a:latin typeface="+mj-lt"/>
              </a:rPr>
              <a:t> </a:t>
            </a:r>
            <a:r>
              <a:rPr lang="en-US" sz="1600" dirty="0" err="1">
                <a:latin typeface="+mj-lt"/>
              </a:rPr>
              <a:t>en</a:t>
            </a:r>
            <a:r>
              <a:rPr lang="en-US" sz="1600" dirty="0">
                <a:latin typeface="+mj-lt"/>
              </a:rPr>
              <a:t> </a:t>
            </a:r>
            <a:r>
              <a:rPr lang="en-US" sz="1600" dirty="0" err="1">
                <a:latin typeface="+mj-lt"/>
              </a:rPr>
              <a:t>discusiones</a:t>
            </a:r>
            <a:r>
              <a:rPr lang="en-US" sz="1600" dirty="0">
                <a:latin typeface="+mj-lt"/>
              </a:rPr>
              <a:t> y </a:t>
            </a:r>
            <a:r>
              <a:rPr lang="en-US" sz="1600" dirty="0" err="1">
                <a:latin typeface="+mj-lt"/>
              </a:rPr>
              <a:t>sesiones</a:t>
            </a:r>
            <a:r>
              <a:rPr lang="en-US" sz="1600" dirty="0">
                <a:latin typeface="+mj-lt"/>
              </a:rPr>
              <a:t> </a:t>
            </a:r>
            <a:r>
              <a:rPr lang="en-US" sz="1600" dirty="0" err="1">
                <a:latin typeface="+mj-lt"/>
              </a:rPr>
              <a:t>educativas</a:t>
            </a:r>
            <a:r>
              <a:rPr lang="en-US" sz="1600" dirty="0">
                <a:latin typeface="+mj-lt"/>
              </a:rPr>
              <a:t> o de </a:t>
            </a:r>
            <a:r>
              <a:rPr lang="en-US" sz="1600" dirty="0" err="1">
                <a:latin typeface="+mj-lt"/>
              </a:rPr>
              <a:t>asesoramiento</a:t>
            </a:r>
            <a:r>
              <a:rPr lang="en-US" sz="1600" dirty="0">
                <a:latin typeface="+mj-lt"/>
              </a:rPr>
              <a:t> </a:t>
            </a:r>
            <a:r>
              <a:rPr lang="en-US" sz="1600" dirty="0" err="1">
                <a:latin typeface="+mj-lt"/>
              </a:rPr>
              <a:t>adicionales</a:t>
            </a:r>
            <a:r>
              <a:rPr lang="en-US" sz="1600" dirty="0">
                <a:latin typeface="+mj-lt"/>
              </a:rPr>
              <a:t>. </a:t>
            </a:r>
          </a:p>
          <a:p>
            <a:endParaRPr lang="en-US" sz="1600" dirty="0">
              <a:latin typeface="+mj-lt"/>
            </a:endParaRPr>
          </a:p>
          <a:p>
            <a:r>
              <a:rPr lang="en-US" sz="1600" dirty="0">
                <a:latin typeface="+mj-lt"/>
              </a:rPr>
              <a:t>Si la </a:t>
            </a:r>
            <a:r>
              <a:rPr lang="en-US" sz="1600" dirty="0" err="1">
                <a:latin typeface="+mj-lt"/>
              </a:rPr>
              <a:t>sangre</a:t>
            </a:r>
            <a:r>
              <a:rPr lang="en-US" sz="1600" dirty="0">
                <a:latin typeface="+mj-lt"/>
              </a:rPr>
              <a:t> que se le </a:t>
            </a:r>
            <a:r>
              <a:rPr lang="en-US" sz="1600" dirty="0" err="1">
                <a:latin typeface="+mj-lt"/>
              </a:rPr>
              <a:t>extrajo</a:t>
            </a:r>
            <a:r>
              <a:rPr lang="en-US" sz="1600" dirty="0">
                <a:latin typeface="+mj-lt"/>
              </a:rPr>
              <a:t> al </a:t>
            </a:r>
            <a:r>
              <a:rPr lang="en-US" sz="1600" dirty="0" err="1">
                <a:latin typeface="+mj-lt"/>
              </a:rPr>
              <a:t>empleado</a:t>
            </a:r>
            <a:r>
              <a:rPr lang="en-US" sz="1600" dirty="0">
                <a:latin typeface="+mj-lt"/>
              </a:rPr>
              <a:t> no se </a:t>
            </a:r>
            <a:r>
              <a:rPr lang="en-US" sz="1600" dirty="0" err="1">
                <a:latin typeface="+mj-lt"/>
              </a:rPr>
              <a:t>analiza</a:t>
            </a:r>
            <a:r>
              <a:rPr lang="en-US" sz="1600" dirty="0">
                <a:latin typeface="+mj-lt"/>
              </a:rPr>
              <a:t> de </a:t>
            </a:r>
            <a:r>
              <a:rPr lang="en-US" sz="1600" dirty="0" err="1">
                <a:latin typeface="+mj-lt"/>
              </a:rPr>
              <a:t>inmediato</a:t>
            </a:r>
            <a:r>
              <a:rPr lang="en-US" sz="1600" dirty="0">
                <a:latin typeface="+mj-lt"/>
              </a:rPr>
              <a:t> para </a:t>
            </a:r>
            <a:r>
              <a:rPr lang="en-US" sz="1600" dirty="0" err="1">
                <a:latin typeface="+mj-lt"/>
              </a:rPr>
              <a:t>detectar</a:t>
            </a:r>
            <a:r>
              <a:rPr lang="en-US" sz="1600" dirty="0">
                <a:latin typeface="+mj-lt"/>
              </a:rPr>
              <a:t> la </a:t>
            </a:r>
            <a:r>
              <a:rPr lang="en-US" sz="1600" dirty="0" err="1">
                <a:latin typeface="+mj-lt"/>
              </a:rPr>
              <a:t>presencia</a:t>
            </a:r>
            <a:r>
              <a:rPr lang="en-US" sz="1600" dirty="0">
                <a:latin typeface="+mj-lt"/>
              </a:rPr>
              <a:t> del VIH, </a:t>
            </a:r>
            <a:r>
              <a:rPr lang="en-US" sz="1600" dirty="0" err="1">
                <a:latin typeface="+mj-lt"/>
              </a:rPr>
              <a:t>tiene</a:t>
            </a:r>
            <a:r>
              <a:rPr lang="en-US" sz="1600" dirty="0">
                <a:latin typeface="+mj-lt"/>
              </a:rPr>
              <a:t> la </a:t>
            </a:r>
            <a:r>
              <a:rPr lang="en-US" sz="1600" dirty="0" err="1">
                <a:latin typeface="+mj-lt"/>
              </a:rPr>
              <a:t>obligación</a:t>
            </a:r>
            <a:r>
              <a:rPr lang="en-US" sz="1600" dirty="0">
                <a:latin typeface="+mj-lt"/>
              </a:rPr>
              <a:t> de </a:t>
            </a:r>
            <a:r>
              <a:rPr lang="en-US" sz="1600" dirty="0" err="1">
                <a:latin typeface="+mj-lt"/>
              </a:rPr>
              <a:t>garantizar</a:t>
            </a:r>
            <a:r>
              <a:rPr lang="en-US" sz="1600" dirty="0">
                <a:latin typeface="+mj-lt"/>
              </a:rPr>
              <a:t> </a:t>
            </a:r>
            <a:r>
              <a:rPr lang="en-US" sz="1600" dirty="0" err="1">
                <a:latin typeface="+mj-lt"/>
              </a:rPr>
              <a:t>su</a:t>
            </a:r>
            <a:r>
              <a:rPr lang="en-US" sz="1600" dirty="0">
                <a:latin typeface="+mj-lt"/>
              </a:rPr>
              <a:t> </a:t>
            </a:r>
            <a:r>
              <a:rPr lang="en-US" sz="1600" dirty="0" err="1">
                <a:latin typeface="+mj-lt"/>
              </a:rPr>
              <a:t>conservación</a:t>
            </a:r>
            <a:r>
              <a:rPr lang="en-US" sz="1600" dirty="0">
                <a:latin typeface="+mj-lt"/>
              </a:rPr>
              <a:t> </a:t>
            </a:r>
            <a:r>
              <a:rPr lang="en-US" sz="1600" dirty="0" err="1">
                <a:latin typeface="+mj-lt"/>
              </a:rPr>
              <a:t>durante</a:t>
            </a:r>
            <a:r>
              <a:rPr lang="en-US" sz="1600" dirty="0">
                <a:latin typeface="+mj-lt"/>
              </a:rPr>
              <a:t> al </a:t>
            </a:r>
            <a:r>
              <a:rPr lang="en-US" sz="1600" dirty="0" err="1">
                <a:latin typeface="+mj-lt"/>
              </a:rPr>
              <a:t>menos</a:t>
            </a:r>
            <a:r>
              <a:rPr lang="en-US" sz="1600" dirty="0">
                <a:latin typeface="+mj-lt"/>
              </a:rPr>
              <a:t> 90 días. </a:t>
            </a:r>
            <a:r>
              <a:rPr lang="en-US" sz="1600" dirty="0" err="1">
                <a:latin typeface="+mj-lt"/>
              </a:rPr>
              <a:t>Esto</a:t>
            </a:r>
            <a:r>
              <a:rPr lang="en-US" sz="1600" dirty="0">
                <a:latin typeface="+mj-lt"/>
              </a:rPr>
              <a:t> </a:t>
            </a:r>
            <a:r>
              <a:rPr lang="en-US" sz="1600" dirty="0" err="1">
                <a:latin typeface="+mj-lt"/>
              </a:rPr>
              <a:t>permitirá</a:t>
            </a:r>
            <a:r>
              <a:rPr lang="en-US" sz="1600" dirty="0">
                <a:latin typeface="+mj-lt"/>
              </a:rPr>
              <a:t> que los </a:t>
            </a:r>
            <a:r>
              <a:rPr lang="en-US" sz="1600" dirty="0" err="1">
                <a:latin typeface="+mj-lt"/>
              </a:rPr>
              <a:t>empleados</a:t>
            </a:r>
            <a:r>
              <a:rPr lang="en-US" sz="1600" dirty="0">
                <a:latin typeface="+mj-lt"/>
              </a:rPr>
              <a:t> </a:t>
            </a:r>
            <a:r>
              <a:rPr lang="en-US" sz="1600" dirty="0" err="1">
                <a:latin typeface="+mj-lt"/>
              </a:rPr>
              <a:t>tengan</a:t>
            </a:r>
            <a:r>
              <a:rPr lang="en-US" sz="1600" dirty="0">
                <a:latin typeface="+mj-lt"/>
              </a:rPr>
              <a:t> la </a:t>
            </a:r>
            <a:r>
              <a:rPr lang="en-US" sz="1600" dirty="0" err="1">
                <a:latin typeface="+mj-lt"/>
              </a:rPr>
              <a:t>posibilidad</a:t>
            </a:r>
            <a:r>
              <a:rPr lang="en-US" sz="1600" dirty="0">
                <a:latin typeface="+mj-lt"/>
              </a:rPr>
              <a:t> de </a:t>
            </a:r>
            <a:r>
              <a:rPr lang="en-US" sz="1600" dirty="0" err="1">
                <a:latin typeface="+mj-lt"/>
              </a:rPr>
              <a:t>realizar</a:t>
            </a:r>
            <a:r>
              <a:rPr lang="en-US" sz="1600" dirty="0">
                <a:latin typeface="+mj-lt"/>
              </a:rPr>
              <a:t> el </a:t>
            </a:r>
            <a:r>
              <a:rPr lang="en-US" sz="1600" dirty="0" err="1">
                <a:latin typeface="+mj-lt"/>
              </a:rPr>
              <a:t>análisis</a:t>
            </a:r>
            <a:r>
              <a:rPr lang="en-US" sz="1600" dirty="0">
                <a:latin typeface="+mj-lt"/>
              </a:rPr>
              <a:t> </a:t>
            </a:r>
            <a:r>
              <a:rPr lang="en-US" sz="1600" dirty="0" err="1">
                <a:latin typeface="+mj-lt"/>
              </a:rPr>
              <a:t>en</a:t>
            </a:r>
            <a:r>
              <a:rPr lang="en-US" sz="1600" dirty="0">
                <a:latin typeface="+mj-lt"/>
              </a:rPr>
              <a:t> el </a:t>
            </a:r>
            <a:r>
              <a:rPr lang="en-US" sz="1600" dirty="0" err="1">
                <a:latin typeface="+mj-lt"/>
              </a:rPr>
              <a:t>futuro</a:t>
            </a:r>
            <a:r>
              <a:rPr lang="en-US" sz="1600" dirty="0">
                <a:latin typeface="+mj-lt"/>
              </a:rPr>
              <a:t> sin </a:t>
            </a:r>
            <a:r>
              <a:rPr lang="en-US" sz="1600" dirty="0" err="1">
                <a:latin typeface="+mj-lt"/>
              </a:rPr>
              <a:t>necesidad</a:t>
            </a:r>
            <a:r>
              <a:rPr lang="en-US" sz="1600" dirty="0">
                <a:latin typeface="+mj-lt"/>
              </a:rPr>
              <a:t> de </a:t>
            </a:r>
            <a:r>
              <a:rPr lang="en-US" sz="1600" dirty="0" err="1">
                <a:latin typeface="+mj-lt"/>
              </a:rPr>
              <a:t>tomar</a:t>
            </a:r>
            <a:r>
              <a:rPr lang="en-US" sz="1600" dirty="0">
                <a:latin typeface="+mj-lt"/>
              </a:rPr>
              <a:t> una </a:t>
            </a:r>
            <a:r>
              <a:rPr lang="en-US" sz="1600" dirty="0" err="1">
                <a:latin typeface="+mj-lt"/>
              </a:rPr>
              <a:t>decisión</a:t>
            </a:r>
            <a:r>
              <a:rPr lang="en-US" sz="1600" dirty="0">
                <a:latin typeface="+mj-lt"/>
              </a:rPr>
              <a:t> </a:t>
            </a:r>
            <a:r>
              <a:rPr lang="en-US" sz="1600" dirty="0" err="1">
                <a:latin typeface="+mj-lt"/>
              </a:rPr>
              <a:t>inmediata</a:t>
            </a:r>
            <a:r>
              <a:rPr lang="en-US" sz="1600" dirty="0">
                <a:latin typeface="+mj-lt"/>
              </a:rPr>
              <a:t>.</a:t>
            </a:r>
            <a:br>
              <a:rPr lang="en-US" sz="1600" dirty="0">
                <a:latin typeface="+mj-lt"/>
              </a:rPr>
            </a:br>
            <a:endParaRPr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28178" y="5947135"/>
            <a:ext cx="5686566" cy="947761"/>
          </a:xfrm>
          <a:prstGeom prst="rect">
            <a:avLst/>
          </a:prstGeom>
        </p:spPr>
      </p:pic>
      <p:pic>
        <p:nvPicPr>
          <p:cNvPr id="2" name="Picture 1">
            <a:extLst>
              <a:ext uri="{FF2B5EF4-FFF2-40B4-BE49-F238E27FC236}">
                <a16:creationId xmlns:a16="http://schemas.microsoft.com/office/drawing/2014/main" id="{ED0B0C35-20B7-46D9-9125-9D8EBB8ED21A}"/>
              </a:ext>
            </a:extLst>
          </p:cNvPr>
          <p:cNvPicPr>
            <a:picLocks noChangeAspect="1"/>
          </p:cNvPicPr>
          <p:nvPr/>
        </p:nvPicPr>
        <p:blipFill>
          <a:blip r:embed="rId4"/>
          <a:stretch>
            <a:fillRect/>
          </a:stretch>
        </p:blipFill>
        <p:spPr>
          <a:xfrm>
            <a:off x="0" y="1"/>
            <a:ext cx="5509846" cy="5892016"/>
          </a:xfrm>
          <a:prstGeom prst="rect">
            <a:avLst/>
          </a:prstGeom>
        </p:spPr>
      </p:pic>
    </p:spTree>
    <p:extLst>
      <p:ext uri="{BB962C8B-B14F-4D97-AF65-F5344CB8AC3E}">
        <p14:creationId xmlns:p14="http://schemas.microsoft.com/office/powerpoint/2010/main" val="18359516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
        <p:nvSpPr>
          <p:cNvPr id="104" name="Google Shape;104;p2"/>
          <p:cNvSpPr txBox="1"/>
          <p:nvPr/>
        </p:nvSpPr>
        <p:spPr>
          <a:xfrm>
            <a:off x="5518909" y="332509"/>
            <a:ext cx="6470461" cy="5816937"/>
          </a:xfrm>
          <a:prstGeom prst="rect">
            <a:avLst/>
          </a:prstGeom>
          <a:noFill/>
          <a:ln>
            <a:noFill/>
          </a:ln>
        </p:spPr>
        <p:txBody>
          <a:bodyPr spcFirstLastPara="1" wrap="square" lIns="91425" tIns="45700" rIns="91425" bIns="45700" anchor="t" anchorCtr="0">
            <a:spAutoFit/>
          </a:bodyPr>
          <a:lstStyle/>
          <a:p>
            <a:pPr lvl="0" algn="ctr">
              <a:buSzPts val="4800"/>
            </a:pPr>
            <a:r>
              <a:rPr lang="en-US" sz="2000" u="sng" dirty="0">
                <a:solidFill>
                  <a:schemeClr val="dk1"/>
                </a:solidFill>
                <a:latin typeface="+mj-lt"/>
                <a:ea typeface="Calibri"/>
                <a:cs typeface="Calibri"/>
                <a:sym typeface="Calibri"/>
              </a:rPr>
              <a:t>PROFILAXIS POSTERIOR A LA EXPOSICIÓN</a:t>
            </a:r>
            <a:endParaRPr lang="en-US" sz="2000" dirty="0">
              <a:latin typeface="+mj-lt"/>
            </a:endParaRPr>
          </a:p>
          <a:p>
            <a:endParaRPr lang="en-US" sz="1600" dirty="0">
              <a:latin typeface="+mj-lt"/>
            </a:endParaRPr>
          </a:p>
          <a:p>
            <a:r>
              <a:rPr lang="en-US" sz="1600" dirty="0">
                <a:latin typeface="+mj-lt"/>
              </a:rPr>
              <a:t>Si el </a:t>
            </a:r>
            <a:r>
              <a:rPr lang="en-US" sz="1600" dirty="0" err="1">
                <a:latin typeface="+mj-lt"/>
              </a:rPr>
              <a:t>Servicio</a:t>
            </a:r>
            <a:r>
              <a:rPr lang="en-US" sz="1600" dirty="0">
                <a:latin typeface="+mj-lt"/>
              </a:rPr>
              <a:t> de </a:t>
            </a:r>
            <a:r>
              <a:rPr lang="en-US" sz="1600" dirty="0" err="1">
                <a:latin typeface="+mj-lt"/>
              </a:rPr>
              <a:t>Salud</a:t>
            </a:r>
            <a:r>
              <a:rPr lang="en-US" sz="1600" dirty="0">
                <a:latin typeface="+mj-lt"/>
              </a:rPr>
              <a:t> </a:t>
            </a:r>
            <a:r>
              <a:rPr lang="en-US" sz="1600" dirty="0" err="1">
                <a:latin typeface="+mj-lt"/>
              </a:rPr>
              <a:t>Pública</a:t>
            </a:r>
            <a:r>
              <a:rPr lang="en-US" sz="1600" dirty="0">
                <a:latin typeface="+mj-lt"/>
              </a:rPr>
              <a:t> de los EE. UU. lo </a:t>
            </a:r>
            <a:r>
              <a:rPr lang="en-US" sz="1600" dirty="0" err="1">
                <a:latin typeface="+mj-lt"/>
              </a:rPr>
              <a:t>recomienda</a:t>
            </a:r>
            <a:r>
              <a:rPr lang="en-US" sz="1600" dirty="0">
                <a:latin typeface="+mj-lt"/>
              </a:rPr>
              <a:t>, </a:t>
            </a:r>
            <a:r>
              <a:rPr lang="en-US" sz="1600" dirty="0" err="1">
                <a:latin typeface="+mj-lt"/>
              </a:rPr>
              <a:t>deberá</a:t>
            </a:r>
            <a:r>
              <a:rPr lang="en-US" sz="1600" dirty="0">
                <a:latin typeface="+mj-lt"/>
              </a:rPr>
              <a:t> </a:t>
            </a:r>
            <a:r>
              <a:rPr lang="en-US" sz="1600" dirty="0" err="1">
                <a:latin typeface="+mj-lt"/>
              </a:rPr>
              <a:t>poner</a:t>
            </a:r>
            <a:r>
              <a:rPr lang="en-US" sz="1600" dirty="0">
                <a:latin typeface="+mj-lt"/>
              </a:rPr>
              <a:t> a </a:t>
            </a:r>
            <a:r>
              <a:rPr lang="en-US" sz="1600" dirty="0" err="1">
                <a:latin typeface="+mj-lt"/>
              </a:rPr>
              <a:t>disposición</a:t>
            </a:r>
            <a:r>
              <a:rPr lang="en-US" sz="1600" dirty="0">
                <a:latin typeface="+mj-lt"/>
              </a:rPr>
              <a:t> del </a:t>
            </a:r>
            <a:r>
              <a:rPr lang="en-US" sz="1600" dirty="0" err="1">
                <a:latin typeface="+mj-lt"/>
              </a:rPr>
              <a:t>empleado</a:t>
            </a:r>
            <a:r>
              <a:rPr lang="en-US" sz="1600" dirty="0">
                <a:latin typeface="+mj-lt"/>
              </a:rPr>
              <a:t> </a:t>
            </a:r>
            <a:r>
              <a:rPr lang="en-US" sz="1600" dirty="0">
                <a:latin typeface="+mj-lt"/>
                <a:hlinkClick r:id="rId3"/>
              </a:rPr>
              <a:t>expuesto la profilaxis posterior a la exposición</a:t>
            </a:r>
            <a:r>
              <a:rPr lang="en-US" sz="1600" dirty="0">
                <a:latin typeface="+mj-lt"/>
              </a:rPr>
              <a:t>.</a:t>
            </a:r>
            <a:r>
              <a:rPr lang="en-US" sz="1600" baseline="30000" dirty="0">
                <a:latin typeface="+mj-lt"/>
              </a:rPr>
              <a:t>(2)</a:t>
            </a:r>
            <a:r>
              <a:rPr lang="en-US" sz="1600" dirty="0">
                <a:latin typeface="+mj-lt"/>
              </a:rPr>
              <a:t> </a:t>
            </a:r>
            <a:r>
              <a:rPr lang="en-US" sz="1600" dirty="0" err="1">
                <a:latin typeface="+mj-lt"/>
              </a:rPr>
              <a:t>Esto</a:t>
            </a:r>
            <a:r>
              <a:rPr lang="en-US" sz="1600" dirty="0">
                <a:latin typeface="+mj-lt"/>
              </a:rPr>
              <a:t> se </a:t>
            </a:r>
            <a:r>
              <a:rPr lang="en-US" sz="1600" dirty="0" err="1">
                <a:latin typeface="+mj-lt"/>
              </a:rPr>
              <a:t>refiere</a:t>
            </a:r>
            <a:r>
              <a:rPr lang="en-US" sz="1600" dirty="0">
                <a:latin typeface="+mj-lt"/>
              </a:rPr>
              <a:t> a </a:t>
            </a:r>
            <a:r>
              <a:rPr lang="en-US" sz="1600" dirty="0" err="1">
                <a:latin typeface="+mj-lt"/>
              </a:rPr>
              <a:t>cualquier</a:t>
            </a:r>
            <a:r>
              <a:rPr lang="en-US" sz="1600" dirty="0">
                <a:latin typeface="+mj-lt"/>
              </a:rPr>
              <a:t> </a:t>
            </a:r>
            <a:r>
              <a:rPr lang="en-US" sz="1600" dirty="0" err="1">
                <a:latin typeface="+mj-lt"/>
              </a:rPr>
              <a:t>tratamiento</a:t>
            </a:r>
            <a:r>
              <a:rPr lang="en-US" sz="1600" dirty="0">
                <a:latin typeface="+mj-lt"/>
              </a:rPr>
              <a:t> </a:t>
            </a:r>
            <a:r>
              <a:rPr lang="en-US" sz="1600" dirty="0" err="1">
                <a:latin typeface="+mj-lt"/>
              </a:rPr>
              <a:t>médico</a:t>
            </a:r>
            <a:r>
              <a:rPr lang="en-US" sz="1600" dirty="0">
                <a:latin typeface="+mj-lt"/>
              </a:rPr>
              <a:t> </a:t>
            </a:r>
            <a:r>
              <a:rPr lang="en-US" sz="1600" dirty="0" err="1">
                <a:latin typeface="+mj-lt"/>
              </a:rPr>
              <a:t>preventivo</a:t>
            </a:r>
            <a:r>
              <a:rPr lang="en-US" sz="1600" dirty="0">
                <a:latin typeface="+mj-lt"/>
              </a:rPr>
              <a:t> que se </a:t>
            </a:r>
            <a:r>
              <a:rPr lang="en-US" sz="1600" dirty="0" err="1">
                <a:latin typeface="+mj-lt"/>
              </a:rPr>
              <a:t>inicie</a:t>
            </a:r>
            <a:r>
              <a:rPr lang="en-US" sz="1600" dirty="0">
                <a:latin typeface="+mj-lt"/>
              </a:rPr>
              <a:t> </a:t>
            </a:r>
            <a:r>
              <a:rPr lang="en-US" sz="1600" dirty="0" err="1">
                <a:latin typeface="+mj-lt"/>
              </a:rPr>
              <a:t>inmediatamente</a:t>
            </a:r>
            <a:r>
              <a:rPr lang="en-US" sz="1600" dirty="0">
                <a:latin typeface="+mj-lt"/>
              </a:rPr>
              <a:t> </a:t>
            </a:r>
            <a:r>
              <a:rPr lang="en-US" sz="1600" dirty="0" err="1">
                <a:latin typeface="+mj-lt"/>
              </a:rPr>
              <a:t>después</a:t>
            </a:r>
            <a:r>
              <a:rPr lang="en-US" sz="1600" dirty="0">
                <a:latin typeface="+mj-lt"/>
              </a:rPr>
              <a:t> de una </a:t>
            </a:r>
            <a:r>
              <a:rPr lang="en-US" sz="1600" dirty="0" err="1">
                <a:latin typeface="+mj-lt"/>
              </a:rPr>
              <a:t>exposición</a:t>
            </a:r>
            <a:r>
              <a:rPr lang="en-US" sz="1600" dirty="0">
                <a:latin typeface="+mj-lt"/>
              </a:rPr>
              <a:t> para </a:t>
            </a:r>
            <a:r>
              <a:rPr lang="en-US" sz="1600" dirty="0" err="1">
                <a:latin typeface="+mj-lt"/>
              </a:rPr>
              <a:t>contrarrestar</a:t>
            </a:r>
            <a:r>
              <a:rPr lang="en-US" sz="1600" dirty="0">
                <a:latin typeface="+mj-lt"/>
              </a:rPr>
              <a:t> la </a:t>
            </a:r>
            <a:r>
              <a:rPr lang="en-US" sz="1600" dirty="0" err="1">
                <a:latin typeface="+mj-lt"/>
              </a:rPr>
              <a:t>infección</a:t>
            </a:r>
            <a:r>
              <a:rPr lang="en-US" sz="1600" dirty="0">
                <a:latin typeface="+mj-lt"/>
              </a:rPr>
              <a:t> con un </a:t>
            </a:r>
            <a:r>
              <a:rPr lang="en-US" sz="1600" dirty="0" err="1">
                <a:latin typeface="+mj-lt"/>
              </a:rPr>
              <a:t>patógeno</a:t>
            </a:r>
            <a:r>
              <a:rPr lang="en-US" sz="1600" dirty="0">
                <a:latin typeface="+mj-lt"/>
              </a:rPr>
              <a:t>. </a:t>
            </a:r>
            <a:r>
              <a:rPr lang="en-US" sz="1600" dirty="0" err="1">
                <a:latin typeface="+mj-lt"/>
              </a:rPr>
              <a:t>En</a:t>
            </a:r>
            <a:r>
              <a:rPr lang="en-US" sz="1600" dirty="0">
                <a:latin typeface="+mj-lt"/>
              </a:rPr>
              <a:t> el </a:t>
            </a:r>
            <a:r>
              <a:rPr lang="en-US" sz="1600" dirty="0" err="1">
                <a:latin typeface="+mj-lt"/>
              </a:rPr>
              <a:t>caso</a:t>
            </a:r>
            <a:r>
              <a:rPr lang="en-US" sz="1600" dirty="0">
                <a:latin typeface="+mj-lt"/>
              </a:rPr>
              <a:t> de que se </a:t>
            </a:r>
            <a:r>
              <a:rPr lang="en-US" sz="1600" dirty="0" err="1">
                <a:latin typeface="+mj-lt"/>
              </a:rPr>
              <a:t>trate</a:t>
            </a:r>
            <a:r>
              <a:rPr lang="en-US" sz="1600" dirty="0">
                <a:latin typeface="+mj-lt"/>
              </a:rPr>
              <a:t> de una </a:t>
            </a:r>
            <a:r>
              <a:rPr lang="en-US" sz="1600" dirty="0" err="1">
                <a:latin typeface="+mj-lt"/>
              </a:rPr>
              <a:t>exposición</a:t>
            </a:r>
            <a:r>
              <a:rPr lang="en-US" sz="1600" dirty="0">
                <a:latin typeface="+mj-lt"/>
              </a:rPr>
              <a:t> al VIH, el </a:t>
            </a:r>
            <a:r>
              <a:rPr lang="en-US" sz="1600" dirty="0" err="1">
                <a:latin typeface="+mj-lt"/>
              </a:rPr>
              <a:t>tratamiento</a:t>
            </a:r>
            <a:r>
              <a:rPr lang="en-US" sz="1600" dirty="0">
                <a:latin typeface="+mj-lt"/>
              </a:rPr>
              <a:t> </a:t>
            </a:r>
            <a:r>
              <a:rPr lang="en-US" sz="1600" dirty="0" err="1">
                <a:latin typeface="+mj-lt"/>
              </a:rPr>
              <a:t>constaría</a:t>
            </a:r>
            <a:r>
              <a:rPr lang="en-US" sz="1600" dirty="0">
                <a:latin typeface="+mj-lt"/>
              </a:rPr>
              <a:t> de un </a:t>
            </a:r>
            <a:r>
              <a:rPr lang="en-US" sz="1600" dirty="0" err="1">
                <a:latin typeface="+mj-lt"/>
              </a:rPr>
              <a:t>ciclo</a:t>
            </a:r>
            <a:r>
              <a:rPr lang="en-US" sz="1600" dirty="0">
                <a:latin typeface="+mj-lt"/>
              </a:rPr>
              <a:t> de </a:t>
            </a:r>
            <a:r>
              <a:rPr lang="en-US" sz="1600" dirty="0" err="1">
                <a:latin typeface="+mj-lt"/>
              </a:rPr>
              <a:t>medicamentos</a:t>
            </a:r>
            <a:r>
              <a:rPr lang="en-US" sz="1600" dirty="0">
                <a:latin typeface="+mj-lt"/>
              </a:rPr>
              <a:t> </a:t>
            </a:r>
            <a:r>
              <a:rPr lang="en-US" sz="1600" dirty="0" err="1">
                <a:latin typeface="+mj-lt"/>
              </a:rPr>
              <a:t>antirretrovirales</a:t>
            </a:r>
            <a:r>
              <a:rPr lang="en-US" sz="1600" dirty="0">
                <a:latin typeface="+mj-lt"/>
              </a:rPr>
              <a:t>. Para </a:t>
            </a:r>
            <a:r>
              <a:rPr lang="en-US" sz="1600" dirty="0" err="1">
                <a:latin typeface="+mj-lt"/>
              </a:rPr>
              <a:t>obtener</a:t>
            </a:r>
            <a:r>
              <a:rPr lang="en-US" sz="1600" dirty="0">
                <a:latin typeface="+mj-lt"/>
              </a:rPr>
              <a:t> la mayor </a:t>
            </a:r>
            <a:r>
              <a:rPr lang="en-US" sz="1600" dirty="0" err="1">
                <a:latin typeface="+mj-lt"/>
              </a:rPr>
              <a:t>eficacia</a:t>
            </a:r>
            <a:r>
              <a:rPr lang="en-US" sz="1600" dirty="0">
                <a:latin typeface="+mj-lt"/>
              </a:rPr>
              <a:t>, el </a:t>
            </a:r>
            <a:r>
              <a:rPr lang="en-US" sz="1600" dirty="0" err="1">
                <a:latin typeface="+mj-lt"/>
              </a:rPr>
              <a:t>tratamiento</a:t>
            </a:r>
            <a:r>
              <a:rPr lang="en-US" sz="1600" dirty="0">
                <a:latin typeface="+mj-lt"/>
              </a:rPr>
              <a:t> </a:t>
            </a:r>
            <a:r>
              <a:rPr lang="en-US" sz="1600" dirty="0" err="1">
                <a:latin typeface="+mj-lt"/>
              </a:rPr>
              <a:t>deberá</a:t>
            </a:r>
            <a:r>
              <a:rPr lang="en-US" sz="1600" dirty="0">
                <a:latin typeface="+mj-lt"/>
              </a:rPr>
              <a:t> </a:t>
            </a:r>
            <a:r>
              <a:rPr lang="en-US" sz="1600" dirty="0" err="1">
                <a:latin typeface="+mj-lt"/>
              </a:rPr>
              <a:t>comenzarse</a:t>
            </a:r>
            <a:r>
              <a:rPr lang="en-US" sz="1600" dirty="0">
                <a:latin typeface="+mj-lt"/>
              </a:rPr>
              <a:t> lo </a:t>
            </a:r>
            <a:r>
              <a:rPr lang="en-US" sz="1600" dirty="0" err="1">
                <a:latin typeface="+mj-lt"/>
              </a:rPr>
              <a:t>más</a:t>
            </a:r>
            <a:r>
              <a:rPr lang="en-US" sz="1600" dirty="0">
                <a:latin typeface="+mj-lt"/>
              </a:rPr>
              <a:t> pronto </a:t>
            </a:r>
            <a:r>
              <a:rPr lang="en-US" sz="1600" dirty="0" err="1">
                <a:latin typeface="+mj-lt"/>
              </a:rPr>
              <a:t>posible</a:t>
            </a:r>
            <a:r>
              <a:rPr lang="en-US" sz="1600" dirty="0">
                <a:latin typeface="+mj-lt"/>
              </a:rPr>
              <a:t>. Una </a:t>
            </a:r>
            <a:r>
              <a:rPr lang="en-US" sz="1600" dirty="0" err="1">
                <a:latin typeface="+mj-lt"/>
              </a:rPr>
              <a:t>espera</a:t>
            </a:r>
            <a:r>
              <a:rPr lang="en-US" sz="1600" dirty="0">
                <a:latin typeface="+mj-lt"/>
              </a:rPr>
              <a:t> </a:t>
            </a:r>
            <a:r>
              <a:rPr lang="en-US" sz="1600" dirty="0" err="1">
                <a:latin typeface="+mj-lt"/>
              </a:rPr>
              <a:t>demasiado</a:t>
            </a:r>
            <a:r>
              <a:rPr lang="en-US" sz="1600" dirty="0">
                <a:latin typeface="+mj-lt"/>
              </a:rPr>
              <a:t> </a:t>
            </a:r>
            <a:r>
              <a:rPr lang="en-US" sz="1600" dirty="0" err="1">
                <a:latin typeface="+mj-lt"/>
              </a:rPr>
              <a:t>prolongada</a:t>
            </a:r>
            <a:r>
              <a:rPr lang="en-US" sz="1600" dirty="0">
                <a:latin typeface="+mj-lt"/>
              </a:rPr>
              <a:t> </a:t>
            </a:r>
            <a:r>
              <a:rPr lang="en-US" sz="1600" dirty="0" err="1">
                <a:latin typeface="+mj-lt"/>
              </a:rPr>
              <a:t>hará</a:t>
            </a:r>
            <a:r>
              <a:rPr lang="en-US" sz="1600" dirty="0">
                <a:latin typeface="+mj-lt"/>
              </a:rPr>
              <a:t> que el </a:t>
            </a:r>
            <a:r>
              <a:rPr lang="en-US" sz="1600" dirty="0" err="1">
                <a:latin typeface="+mj-lt"/>
              </a:rPr>
              <a:t>tratamiento</a:t>
            </a:r>
            <a:r>
              <a:rPr lang="en-US" sz="1600" dirty="0">
                <a:latin typeface="+mj-lt"/>
              </a:rPr>
              <a:t> </a:t>
            </a:r>
            <a:r>
              <a:rPr lang="en-US" sz="1600" dirty="0" err="1">
                <a:latin typeface="+mj-lt"/>
              </a:rPr>
              <a:t>resulte</a:t>
            </a:r>
            <a:r>
              <a:rPr lang="en-US" sz="1600" dirty="0">
                <a:latin typeface="+mj-lt"/>
              </a:rPr>
              <a:t> </a:t>
            </a:r>
            <a:r>
              <a:rPr lang="en-US" sz="1600" dirty="0" err="1">
                <a:latin typeface="+mj-lt"/>
              </a:rPr>
              <a:t>completamente</a:t>
            </a:r>
            <a:r>
              <a:rPr lang="en-US" sz="1600" dirty="0">
                <a:latin typeface="+mj-lt"/>
              </a:rPr>
              <a:t> </a:t>
            </a:r>
            <a:r>
              <a:rPr lang="en-US" sz="1600" dirty="0" err="1">
                <a:latin typeface="+mj-lt"/>
              </a:rPr>
              <a:t>ineficaz</a:t>
            </a:r>
            <a:r>
              <a:rPr lang="en-US" sz="1600" dirty="0">
                <a:latin typeface="+mj-lt"/>
              </a:rPr>
              <a:t>. Dado que </a:t>
            </a:r>
            <a:r>
              <a:rPr lang="en-US" sz="1600" dirty="0" err="1">
                <a:latin typeface="+mj-lt"/>
              </a:rPr>
              <a:t>en</a:t>
            </a:r>
            <a:r>
              <a:rPr lang="en-US" sz="1600" dirty="0">
                <a:latin typeface="+mj-lt"/>
              </a:rPr>
              <a:t> </a:t>
            </a:r>
            <a:r>
              <a:rPr lang="en-US" sz="1600" dirty="0" err="1">
                <a:latin typeface="+mj-lt"/>
              </a:rPr>
              <a:t>este</a:t>
            </a:r>
            <a:r>
              <a:rPr lang="en-US" sz="1600" dirty="0">
                <a:latin typeface="+mj-lt"/>
              </a:rPr>
              <a:t> campo </a:t>
            </a:r>
            <a:r>
              <a:rPr lang="en-US" sz="1600" dirty="0" err="1">
                <a:latin typeface="+mj-lt"/>
              </a:rPr>
              <a:t>constantemente</a:t>
            </a:r>
            <a:r>
              <a:rPr lang="en-US" sz="1600" dirty="0">
                <a:latin typeface="+mj-lt"/>
              </a:rPr>
              <a:t> se </a:t>
            </a:r>
            <a:r>
              <a:rPr lang="en-US" sz="1600" dirty="0" err="1">
                <a:latin typeface="+mj-lt"/>
              </a:rPr>
              <a:t>presentan</a:t>
            </a:r>
            <a:r>
              <a:rPr lang="en-US" sz="1600" dirty="0">
                <a:latin typeface="+mj-lt"/>
              </a:rPr>
              <a:t> </a:t>
            </a:r>
            <a:r>
              <a:rPr lang="en-US" sz="1600" dirty="0" err="1">
                <a:latin typeface="+mj-lt"/>
              </a:rPr>
              <a:t>nuevos</a:t>
            </a:r>
            <a:r>
              <a:rPr lang="en-US" sz="1600" dirty="0">
                <a:latin typeface="+mj-lt"/>
              </a:rPr>
              <a:t> </a:t>
            </a:r>
            <a:r>
              <a:rPr lang="en-US" sz="1600" dirty="0" err="1">
                <a:latin typeface="+mj-lt"/>
              </a:rPr>
              <a:t>avances</a:t>
            </a:r>
            <a:r>
              <a:rPr lang="en-US" sz="1600" dirty="0">
                <a:latin typeface="+mj-lt"/>
              </a:rPr>
              <a:t>, la </a:t>
            </a:r>
            <a:r>
              <a:rPr lang="en-US" sz="1600" dirty="0" err="1">
                <a:latin typeface="+mj-lt"/>
              </a:rPr>
              <a:t>norma</a:t>
            </a:r>
            <a:r>
              <a:rPr lang="en-US" sz="1600" dirty="0">
                <a:latin typeface="+mj-lt"/>
              </a:rPr>
              <a:t> </a:t>
            </a:r>
            <a:r>
              <a:rPr lang="en-US" sz="1600" dirty="0" err="1">
                <a:latin typeface="+mj-lt"/>
              </a:rPr>
              <a:t>exige</a:t>
            </a:r>
            <a:r>
              <a:rPr lang="en-US" sz="1600" dirty="0">
                <a:latin typeface="+mj-lt"/>
              </a:rPr>
              <a:t> que se </a:t>
            </a:r>
            <a:r>
              <a:rPr lang="en-US" sz="1600" dirty="0" err="1">
                <a:latin typeface="+mj-lt"/>
              </a:rPr>
              <a:t>respeten</a:t>
            </a:r>
            <a:r>
              <a:rPr lang="en-US" sz="1600" dirty="0">
                <a:latin typeface="+mj-lt"/>
              </a:rPr>
              <a:t> las </a:t>
            </a:r>
            <a:r>
              <a:rPr lang="en-US" sz="1600" dirty="0" err="1">
                <a:latin typeface="+mj-lt"/>
              </a:rPr>
              <a:t>pautas</a:t>
            </a:r>
            <a:r>
              <a:rPr lang="en-US" sz="1600" dirty="0">
                <a:latin typeface="+mj-lt"/>
              </a:rPr>
              <a:t> </a:t>
            </a:r>
            <a:r>
              <a:rPr lang="en-US" sz="1600" dirty="0" err="1">
                <a:latin typeface="+mj-lt"/>
              </a:rPr>
              <a:t>actuales</a:t>
            </a:r>
            <a:r>
              <a:rPr lang="en-US" sz="1600" dirty="0">
                <a:latin typeface="+mj-lt"/>
              </a:rPr>
              <a:t> del </a:t>
            </a:r>
            <a:r>
              <a:rPr lang="en-US" sz="1600" dirty="0" err="1">
                <a:latin typeface="+mj-lt"/>
              </a:rPr>
              <a:t>Servicio</a:t>
            </a:r>
            <a:r>
              <a:rPr lang="en-US" sz="1600" dirty="0">
                <a:latin typeface="+mj-lt"/>
              </a:rPr>
              <a:t> de </a:t>
            </a:r>
            <a:r>
              <a:rPr lang="en-US" sz="1600" dirty="0" err="1">
                <a:latin typeface="+mj-lt"/>
              </a:rPr>
              <a:t>Salud</a:t>
            </a:r>
            <a:r>
              <a:rPr lang="en-US" sz="1600" dirty="0">
                <a:latin typeface="+mj-lt"/>
              </a:rPr>
              <a:t> </a:t>
            </a:r>
            <a:r>
              <a:rPr lang="en-US" sz="1600" dirty="0" err="1">
                <a:latin typeface="+mj-lt"/>
              </a:rPr>
              <a:t>Pública</a:t>
            </a:r>
            <a:r>
              <a:rPr lang="en-US" sz="1600" dirty="0">
                <a:latin typeface="+mj-lt"/>
              </a:rPr>
              <a:t> de los EE. UU.</a:t>
            </a:r>
          </a:p>
          <a:p>
            <a:r>
              <a:rPr lang="en-US" sz="1600" dirty="0">
                <a:latin typeface="+mj-lt"/>
              </a:rPr>
              <a:t> </a:t>
            </a:r>
          </a:p>
          <a:p>
            <a:r>
              <a:rPr lang="en-US" sz="1600" dirty="0" err="1">
                <a:latin typeface="+mj-lt"/>
              </a:rPr>
              <a:t>Haga</a:t>
            </a:r>
            <a:r>
              <a:rPr lang="en-US" sz="1600" dirty="0">
                <a:latin typeface="+mj-lt"/>
              </a:rPr>
              <a:t> </a:t>
            </a:r>
            <a:r>
              <a:rPr lang="en-US" sz="1600" dirty="0" err="1">
                <a:latin typeface="+mj-lt"/>
              </a:rPr>
              <a:t>clic</a:t>
            </a:r>
            <a:r>
              <a:rPr lang="en-US" sz="1600" dirty="0">
                <a:latin typeface="+mj-lt"/>
              </a:rPr>
              <a:t> </a:t>
            </a:r>
            <a:r>
              <a:rPr lang="en-US" sz="1600" dirty="0" err="1">
                <a:latin typeface="+mj-lt"/>
              </a:rPr>
              <a:t>en</a:t>
            </a:r>
            <a:r>
              <a:rPr lang="en-US" sz="1600" dirty="0">
                <a:latin typeface="+mj-lt"/>
              </a:rPr>
              <a:t> </a:t>
            </a:r>
            <a:r>
              <a:rPr lang="en-US" sz="1600" dirty="0" err="1">
                <a:latin typeface="+mj-lt"/>
              </a:rPr>
              <a:t>este</a:t>
            </a:r>
            <a:r>
              <a:rPr lang="en-US" sz="1600" dirty="0">
                <a:latin typeface="+mj-lt"/>
              </a:rPr>
              <a:t> enlace para acceder a una </a:t>
            </a:r>
            <a:r>
              <a:rPr lang="en-US" sz="1600" dirty="0" err="1">
                <a:latin typeface="+mj-lt"/>
              </a:rPr>
              <a:t>lista</a:t>
            </a:r>
            <a:r>
              <a:rPr lang="en-US" sz="1600" dirty="0">
                <a:latin typeface="+mj-lt"/>
              </a:rPr>
              <a:t> de </a:t>
            </a:r>
            <a:r>
              <a:rPr lang="en-US" sz="1600" dirty="0" err="1">
                <a:latin typeface="+mj-lt"/>
              </a:rPr>
              <a:t>estas</a:t>
            </a:r>
            <a:r>
              <a:rPr lang="en-US" sz="1600" dirty="0">
                <a:latin typeface="+mj-lt"/>
              </a:rPr>
              <a:t> </a:t>
            </a:r>
            <a:r>
              <a:rPr lang="en-US" sz="1600" dirty="0">
                <a:latin typeface="+mj-lt"/>
                <a:hlinkClick r:id="rId4"/>
              </a:rPr>
              <a:t>pautas de los Centros para el Control y la Prevención de Enfermedades</a:t>
            </a:r>
            <a:r>
              <a:rPr lang="en-US" sz="1600" baseline="30000" dirty="0">
                <a:latin typeface="+mj-lt"/>
              </a:rPr>
              <a:t>(3)</a:t>
            </a:r>
            <a:r>
              <a:rPr lang="en-US" sz="1600" dirty="0">
                <a:latin typeface="+mj-lt"/>
                <a:hlinkClick r:id="rId4"/>
              </a:rPr>
              <a:t> </a:t>
            </a:r>
            <a:r>
              <a:rPr lang="en-US" sz="1600" dirty="0">
                <a:latin typeface="+mj-lt"/>
              </a:rPr>
              <a:t>(Centers for Disease Control and Prevention). El sitio web </a:t>
            </a:r>
            <a:r>
              <a:rPr lang="en-US" sz="1600" dirty="0" err="1">
                <a:latin typeface="+mj-lt"/>
              </a:rPr>
              <a:t>está</a:t>
            </a:r>
            <a:r>
              <a:rPr lang="en-US" sz="1600" dirty="0">
                <a:latin typeface="+mj-lt"/>
              </a:rPr>
              <a:t> </a:t>
            </a:r>
            <a:r>
              <a:rPr lang="en-US" sz="1600" dirty="0" err="1">
                <a:latin typeface="+mj-lt"/>
              </a:rPr>
              <a:t>categorizado</a:t>
            </a:r>
            <a:r>
              <a:rPr lang="en-US" sz="1600" dirty="0">
                <a:latin typeface="+mj-lt"/>
              </a:rPr>
              <a:t> </a:t>
            </a:r>
            <a:r>
              <a:rPr lang="en-US" sz="1600" dirty="0" err="1">
                <a:latin typeface="+mj-lt"/>
              </a:rPr>
              <a:t>en</a:t>
            </a:r>
            <a:r>
              <a:rPr lang="en-US" sz="1600" dirty="0">
                <a:latin typeface="+mj-lt"/>
              </a:rPr>
              <a:t> </a:t>
            </a:r>
            <a:r>
              <a:rPr lang="en-US" sz="1600" dirty="0" err="1">
                <a:latin typeface="+mj-lt"/>
              </a:rPr>
              <a:t>instrucciones</a:t>
            </a:r>
            <a:r>
              <a:rPr lang="en-US" sz="1600" dirty="0">
                <a:latin typeface="+mj-lt"/>
              </a:rPr>
              <a:t>, de </a:t>
            </a:r>
            <a:r>
              <a:rPr lang="en-US" sz="1600" dirty="0" err="1">
                <a:latin typeface="+mj-lt"/>
              </a:rPr>
              <a:t>acuerdo</a:t>
            </a:r>
            <a:r>
              <a:rPr lang="en-US" sz="1600" dirty="0">
                <a:latin typeface="+mj-lt"/>
              </a:rPr>
              <a:t> con una </a:t>
            </a:r>
            <a:r>
              <a:rPr lang="en-US" sz="1600" dirty="0" err="1">
                <a:latin typeface="+mj-lt"/>
              </a:rPr>
              <a:t>cantidad</a:t>
            </a:r>
            <a:r>
              <a:rPr lang="en-US" sz="1600" dirty="0">
                <a:latin typeface="+mj-lt"/>
              </a:rPr>
              <a:t> de </a:t>
            </a:r>
            <a:r>
              <a:rPr lang="en-US" sz="1600" dirty="0" err="1">
                <a:latin typeface="+mj-lt"/>
              </a:rPr>
              <a:t>circunstancias</a:t>
            </a:r>
            <a:r>
              <a:rPr lang="en-US" sz="1600" dirty="0">
                <a:latin typeface="+mj-lt"/>
              </a:rPr>
              <a:t> </a:t>
            </a:r>
            <a:r>
              <a:rPr lang="en-US" sz="1600" dirty="0" err="1">
                <a:latin typeface="+mj-lt"/>
              </a:rPr>
              <a:t>diferentes</a:t>
            </a:r>
            <a:r>
              <a:rPr lang="en-US" sz="1600" dirty="0">
                <a:latin typeface="+mj-lt"/>
              </a:rPr>
              <a:t>. </a:t>
            </a:r>
            <a:r>
              <a:rPr lang="en-US" sz="1600" dirty="0" err="1">
                <a:latin typeface="+mj-lt"/>
              </a:rPr>
              <a:t>En</a:t>
            </a:r>
            <a:r>
              <a:rPr lang="en-US" sz="1600" dirty="0">
                <a:latin typeface="+mj-lt"/>
              </a:rPr>
              <a:t> la </a:t>
            </a:r>
            <a:r>
              <a:rPr lang="en-US" sz="1600" dirty="0" err="1">
                <a:latin typeface="+mj-lt"/>
              </a:rPr>
              <a:t>mayoría</a:t>
            </a:r>
            <a:r>
              <a:rPr lang="en-US" sz="1600" dirty="0">
                <a:latin typeface="+mj-lt"/>
              </a:rPr>
              <a:t> de los </a:t>
            </a:r>
            <a:r>
              <a:rPr lang="en-US" sz="1600" dirty="0" err="1">
                <a:latin typeface="+mj-lt"/>
              </a:rPr>
              <a:t>casos</a:t>
            </a:r>
            <a:r>
              <a:rPr lang="en-US" sz="1600" dirty="0">
                <a:latin typeface="+mj-lt"/>
              </a:rPr>
              <a:t>, las </a:t>
            </a:r>
            <a:r>
              <a:rPr lang="en-US" sz="1600" dirty="0" err="1">
                <a:latin typeface="+mj-lt"/>
              </a:rPr>
              <a:t>decisiones</a:t>
            </a:r>
            <a:r>
              <a:rPr lang="en-US" sz="1600" dirty="0">
                <a:latin typeface="+mj-lt"/>
              </a:rPr>
              <a:t> </a:t>
            </a:r>
            <a:r>
              <a:rPr lang="en-US" sz="1600" dirty="0" err="1">
                <a:latin typeface="+mj-lt"/>
              </a:rPr>
              <a:t>acerca</a:t>
            </a:r>
            <a:r>
              <a:rPr lang="en-US" sz="1600" dirty="0">
                <a:latin typeface="+mj-lt"/>
              </a:rPr>
              <a:t> de la </a:t>
            </a:r>
            <a:r>
              <a:rPr lang="en-US" sz="1600" dirty="0" err="1">
                <a:latin typeface="+mj-lt"/>
              </a:rPr>
              <a:t>profilaxis</a:t>
            </a:r>
            <a:r>
              <a:rPr lang="en-US" sz="1600" dirty="0">
                <a:latin typeface="+mj-lt"/>
              </a:rPr>
              <a:t> </a:t>
            </a:r>
            <a:r>
              <a:rPr lang="en-US" sz="1600" dirty="0" err="1">
                <a:latin typeface="+mj-lt"/>
              </a:rPr>
              <a:t>serán</a:t>
            </a:r>
            <a:r>
              <a:rPr lang="en-US" sz="1600" dirty="0">
                <a:latin typeface="+mj-lt"/>
              </a:rPr>
              <a:t> </a:t>
            </a:r>
            <a:r>
              <a:rPr lang="en-US" sz="1600" dirty="0" err="1">
                <a:latin typeface="+mj-lt"/>
              </a:rPr>
              <a:t>tomadas</a:t>
            </a:r>
            <a:r>
              <a:rPr lang="en-US" sz="1600" dirty="0">
                <a:latin typeface="+mj-lt"/>
              </a:rPr>
              <a:t> por un </a:t>
            </a:r>
            <a:r>
              <a:rPr lang="en-US" sz="1600" dirty="0" err="1">
                <a:latin typeface="+mj-lt"/>
              </a:rPr>
              <a:t>profesional</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que </a:t>
            </a:r>
            <a:r>
              <a:rPr lang="en-US" sz="1600" dirty="0" err="1">
                <a:latin typeface="+mj-lt"/>
              </a:rPr>
              <a:t>tenga</a:t>
            </a:r>
            <a:r>
              <a:rPr lang="en-US" sz="1600" dirty="0">
                <a:latin typeface="+mj-lt"/>
              </a:rPr>
              <a:t> </a:t>
            </a:r>
            <a:r>
              <a:rPr lang="en-US" sz="1600" dirty="0" err="1">
                <a:latin typeface="+mj-lt"/>
              </a:rPr>
              <a:t>conocimientos</a:t>
            </a:r>
            <a:r>
              <a:rPr lang="en-US" sz="1600" dirty="0">
                <a:latin typeface="+mj-lt"/>
              </a:rPr>
              <a:t> </a:t>
            </a:r>
            <a:r>
              <a:rPr lang="en-US" sz="1600" dirty="0" err="1">
                <a:latin typeface="+mj-lt"/>
              </a:rPr>
              <a:t>en</a:t>
            </a:r>
            <a:r>
              <a:rPr lang="en-US" sz="1600" dirty="0">
                <a:latin typeface="+mj-lt"/>
              </a:rPr>
              <a:t> ese campo.</a:t>
            </a:r>
            <a:br>
              <a:rPr lang="en-US" sz="1600" dirty="0">
                <a:latin typeface="+mj-lt"/>
              </a:rPr>
            </a:br>
            <a:endParaRPr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Lst>
          </p:cNvPr>
          <p:cNvPicPr>
            <a:picLocks noChangeAspect="1"/>
          </p:cNvPicPr>
          <p:nvPr/>
        </p:nvPicPr>
        <p:blipFill>
          <a:blip r:embed="rId5"/>
          <a:stretch>
            <a:fillRect/>
          </a:stretch>
        </p:blipFill>
        <p:spPr>
          <a:xfrm>
            <a:off x="6528178" y="5947135"/>
            <a:ext cx="5686566" cy="947761"/>
          </a:xfrm>
          <a:prstGeom prst="rect">
            <a:avLst/>
          </a:prstGeom>
        </p:spPr>
      </p:pic>
      <p:pic>
        <p:nvPicPr>
          <p:cNvPr id="2" name="Picture 1">
            <a:extLst>
              <a:ext uri="{FF2B5EF4-FFF2-40B4-BE49-F238E27FC236}">
                <a16:creationId xmlns:a16="http://schemas.microsoft.com/office/drawing/2014/main" id="{193DC618-7ADD-442E-9AF8-1B99E25E249A}"/>
              </a:ext>
            </a:extLst>
          </p:cNvPr>
          <p:cNvPicPr>
            <a:picLocks noChangeAspect="1"/>
          </p:cNvPicPr>
          <p:nvPr/>
        </p:nvPicPr>
        <p:blipFill>
          <a:blip r:embed="rId6"/>
          <a:stretch>
            <a:fillRect/>
          </a:stretch>
        </p:blipFill>
        <p:spPr>
          <a:xfrm>
            <a:off x="0" y="0"/>
            <a:ext cx="5316279" cy="5892016"/>
          </a:xfrm>
          <a:prstGeom prst="rect">
            <a:avLst/>
          </a:prstGeom>
        </p:spPr>
      </p:pic>
    </p:spTree>
    <p:extLst>
      <p:ext uri="{BB962C8B-B14F-4D97-AF65-F5344CB8AC3E}">
        <p14:creationId xmlns:p14="http://schemas.microsoft.com/office/powerpoint/2010/main" val="32747082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
        <p:nvSpPr>
          <p:cNvPr id="104" name="Google Shape;104;p2"/>
          <p:cNvSpPr txBox="1"/>
          <p:nvPr/>
        </p:nvSpPr>
        <p:spPr>
          <a:xfrm>
            <a:off x="5892800" y="332509"/>
            <a:ext cx="6100707" cy="5570715"/>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EVALUACIÓN MÉDICA</a:t>
            </a:r>
            <a:endParaRPr lang="en-US" sz="1800" dirty="0">
              <a:latin typeface="+mj-lt"/>
            </a:endParaRPr>
          </a:p>
          <a:p>
            <a:endParaRPr lang="en-US" sz="1600" dirty="0">
              <a:latin typeface="+mj-lt"/>
            </a:endParaRPr>
          </a:p>
          <a:p>
            <a:r>
              <a:rPr lang="en-US" sz="1600" dirty="0" err="1">
                <a:latin typeface="+mj-lt"/>
              </a:rPr>
              <a:t>Deberá</a:t>
            </a:r>
            <a:r>
              <a:rPr lang="en-US" sz="1600" dirty="0">
                <a:latin typeface="+mj-lt"/>
              </a:rPr>
              <a:t> </a:t>
            </a:r>
            <a:r>
              <a:rPr lang="en-US" sz="1600" dirty="0" err="1">
                <a:latin typeface="+mj-lt"/>
              </a:rPr>
              <a:t>suministrarle</a:t>
            </a:r>
            <a:r>
              <a:rPr lang="en-US" sz="1600" dirty="0">
                <a:latin typeface="+mj-lt"/>
              </a:rPr>
              <a:t> la </a:t>
            </a:r>
            <a:r>
              <a:rPr lang="en-US" sz="1600" dirty="0" err="1">
                <a:latin typeface="+mj-lt"/>
              </a:rPr>
              <a:t>siguiente</a:t>
            </a:r>
            <a:r>
              <a:rPr lang="en-US" sz="1600" dirty="0">
                <a:latin typeface="+mj-lt"/>
              </a:rPr>
              <a:t> </a:t>
            </a:r>
            <a:r>
              <a:rPr lang="en-US" sz="1600" dirty="0" err="1">
                <a:latin typeface="+mj-lt"/>
              </a:rPr>
              <a:t>información</a:t>
            </a:r>
            <a:r>
              <a:rPr lang="en-US" sz="1600" dirty="0">
                <a:latin typeface="+mj-lt"/>
              </a:rPr>
              <a:t> al </a:t>
            </a:r>
            <a:r>
              <a:rPr lang="en-US" sz="1600" dirty="0" err="1">
                <a:latin typeface="+mj-lt"/>
              </a:rPr>
              <a:t>profesional</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a:t>
            </a:r>
            <a:r>
              <a:rPr lang="en-US" sz="1600" dirty="0" err="1">
                <a:latin typeface="+mj-lt"/>
              </a:rPr>
              <a:t>cuando</a:t>
            </a:r>
            <a:r>
              <a:rPr lang="en-US" sz="1600" dirty="0">
                <a:latin typeface="+mj-lt"/>
              </a:rPr>
              <a:t> un </a:t>
            </a:r>
            <a:r>
              <a:rPr lang="en-US" sz="1600" dirty="0" err="1">
                <a:latin typeface="+mj-lt"/>
              </a:rPr>
              <a:t>empleado</a:t>
            </a:r>
            <a:r>
              <a:rPr lang="en-US" sz="1600" dirty="0">
                <a:latin typeface="+mj-lt"/>
              </a:rPr>
              <a:t> </a:t>
            </a:r>
            <a:r>
              <a:rPr lang="en-US" sz="1600" dirty="0" err="1">
                <a:latin typeface="+mj-lt"/>
              </a:rPr>
              <a:t>reciba</a:t>
            </a:r>
            <a:r>
              <a:rPr lang="en-US" sz="1600" dirty="0">
                <a:latin typeface="+mj-lt"/>
              </a:rPr>
              <a:t> una </a:t>
            </a:r>
            <a:r>
              <a:rPr lang="en-US" sz="1600" dirty="0" err="1">
                <a:latin typeface="+mj-lt"/>
              </a:rPr>
              <a:t>evaluación</a:t>
            </a:r>
            <a:r>
              <a:rPr lang="en-US" sz="1600" dirty="0">
                <a:latin typeface="+mj-lt"/>
              </a:rPr>
              <a:t> </a:t>
            </a:r>
            <a:r>
              <a:rPr lang="en-US" sz="1600" dirty="0" err="1">
                <a:latin typeface="+mj-lt"/>
              </a:rPr>
              <a:t>médica</a:t>
            </a:r>
            <a:r>
              <a:rPr lang="en-US" sz="1600" dirty="0">
                <a:latin typeface="+mj-lt"/>
              </a:rPr>
              <a:t> </a:t>
            </a:r>
            <a:r>
              <a:rPr lang="en-US" sz="1600" dirty="0" err="1">
                <a:latin typeface="+mj-lt"/>
              </a:rPr>
              <a:t>después</a:t>
            </a:r>
            <a:r>
              <a:rPr lang="en-US" sz="1600" dirty="0">
                <a:latin typeface="+mj-lt"/>
              </a:rPr>
              <a:t> de un </a:t>
            </a:r>
            <a:r>
              <a:rPr lang="en-US" sz="1600" dirty="0" err="1">
                <a:latin typeface="+mj-lt"/>
              </a:rPr>
              <a:t>incidente</a:t>
            </a:r>
            <a:r>
              <a:rPr lang="en-US" sz="1600" dirty="0">
                <a:latin typeface="+mj-lt"/>
              </a:rPr>
              <a:t> de </a:t>
            </a:r>
            <a:r>
              <a:rPr lang="en-US" sz="1600" dirty="0" err="1">
                <a:latin typeface="+mj-lt"/>
              </a:rPr>
              <a:t>exposición</a:t>
            </a:r>
            <a:r>
              <a:rPr lang="en-US" sz="1600" dirty="0">
                <a:latin typeface="+mj-lt"/>
              </a:rPr>
              <a:t>:</a:t>
            </a:r>
          </a:p>
          <a:p>
            <a:endParaRPr lang="en-US" sz="1600" dirty="0">
              <a:latin typeface="+mj-lt"/>
            </a:endParaRPr>
          </a:p>
          <a:p>
            <a:pPr marL="342900" indent="-342900">
              <a:buFont typeface="+mj-lt"/>
              <a:buAutoNum type="arabicPeriod"/>
            </a:pPr>
            <a:r>
              <a:rPr lang="en-US" sz="1600" dirty="0">
                <a:latin typeface="+mj-lt"/>
              </a:rPr>
              <a:t>Una </a:t>
            </a:r>
            <a:r>
              <a:rPr lang="en-US" sz="1600" dirty="0" err="1">
                <a:latin typeface="+mj-lt"/>
              </a:rPr>
              <a:t>copia</a:t>
            </a:r>
            <a:r>
              <a:rPr lang="en-US" sz="1600" dirty="0">
                <a:latin typeface="+mj-lt"/>
              </a:rPr>
              <a:t> de la </a:t>
            </a:r>
            <a:r>
              <a:rPr lang="en-US" sz="1600" dirty="0" err="1">
                <a:latin typeface="+mj-lt"/>
              </a:rPr>
              <a:t>norma</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a:t>
            </a:r>
          </a:p>
          <a:p>
            <a:pPr marL="342900" indent="-342900">
              <a:buFont typeface="+mj-lt"/>
              <a:buAutoNum type="arabicPeriod"/>
            </a:pPr>
            <a:r>
              <a:rPr lang="en-US" sz="1600" dirty="0">
                <a:latin typeface="+mj-lt"/>
              </a:rPr>
              <a:t>Una </a:t>
            </a:r>
            <a:r>
              <a:rPr lang="en-US" sz="1600" dirty="0" err="1">
                <a:latin typeface="+mj-lt"/>
              </a:rPr>
              <a:t>descripción</a:t>
            </a:r>
            <a:r>
              <a:rPr lang="en-US" sz="1600" dirty="0">
                <a:latin typeface="+mj-lt"/>
              </a:rPr>
              <a:t> de las </a:t>
            </a:r>
            <a:r>
              <a:rPr lang="en-US" sz="1600" dirty="0" err="1">
                <a:latin typeface="+mj-lt"/>
              </a:rPr>
              <a:t>tareas</a:t>
            </a:r>
            <a:r>
              <a:rPr lang="en-US" sz="1600" dirty="0">
                <a:latin typeface="+mj-lt"/>
              </a:rPr>
              <a:t> del </a:t>
            </a:r>
            <a:r>
              <a:rPr lang="en-US" sz="1600" dirty="0" err="1">
                <a:latin typeface="+mj-lt"/>
              </a:rPr>
              <a:t>empleado</a:t>
            </a:r>
            <a:r>
              <a:rPr lang="en-US" sz="1600" dirty="0">
                <a:latin typeface="+mj-lt"/>
              </a:rPr>
              <a:t> </a:t>
            </a:r>
            <a:r>
              <a:rPr lang="en-US" sz="1600" dirty="0" err="1">
                <a:latin typeface="+mj-lt"/>
              </a:rPr>
              <a:t>expuesto</a:t>
            </a:r>
            <a:r>
              <a:rPr lang="en-US" sz="1600" dirty="0">
                <a:latin typeface="+mj-lt"/>
              </a:rPr>
              <a:t> </a:t>
            </a:r>
            <a:r>
              <a:rPr lang="en-US" sz="1600" dirty="0" err="1">
                <a:latin typeface="+mj-lt"/>
              </a:rPr>
              <a:t>relacionadas</a:t>
            </a:r>
            <a:r>
              <a:rPr lang="en-US" sz="1600" dirty="0">
                <a:latin typeface="+mj-lt"/>
              </a:rPr>
              <a:t> con el </a:t>
            </a:r>
            <a:r>
              <a:rPr lang="en-US" sz="1600" dirty="0" err="1">
                <a:latin typeface="+mj-lt"/>
              </a:rPr>
              <a:t>incidente</a:t>
            </a:r>
            <a:r>
              <a:rPr lang="en-US" sz="1600" dirty="0">
                <a:latin typeface="+mj-lt"/>
              </a:rPr>
              <a:t>,</a:t>
            </a:r>
          </a:p>
          <a:p>
            <a:pPr marL="342900" indent="-342900">
              <a:buFont typeface="+mj-lt"/>
              <a:buAutoNum type="arabicPeriod"/>
            </a:pPr>
            <a:r>
              <a:rPr lang="en-US" sz="1600" dirty="0">
                <a:latin typeface="+mj-lt"/>
                <a:hlinkClick r:id="rId3"/>
              </a:rPr>
              <a:t>Documentación</a:t>
            </a:r>
            <a:r>
              <a:rPr lang="en-US" sz="1600" baseline="30000" dirty="0"/>
              <a:t>(4) </a:t>
            </a:r>
            <a:r>
              <a:rPr lang="en-US" sz="1600" dirty="0" err="1">
                <a:latin typeface="+mj-lt"/>
              </a:rPr>
              <a:t>acerca</a:t>
            </a:r>
            <a:r>
              <a:rPr lang="en-US" sz="1600" dirty="0">
                <a:latin typeface="+mj-lt"/>
              </a:rPr>
              <a:t> de la(s) </a:t>
            </a:r>
            <a:r>
              <a:rPr lang="en-US" sz="1600" dirty="0" err="1">
                <a:latin typeface="+mj-lt"/>
              </a:rPr>
              <a:t>vía</a:t>
            </a:r>
            <a:r>
              <a:rPr lang="en-US" sz="1600" dirty="0">
                <a:latin typeface="+mj-lt"/>
              </a:rPr>
              <a:t>(s) de </a:t>
            </a:r>
            <a:r>
              <a:rPr lang="en-US" sz="1600" dirty="0" err="1">
                <a:latin typeface="+mj-lt"/>
              </a:rPr>
              <a:t>exposición</a:t>
            </a:r>
            <a:r>
              <a:rPr lang="en-US" sz="1600" dirty="0">
                <a:latin typeface="+mj-lt"/>
              </a:rPr>
              <a:t> y las </a:t>
            </a:r>
            <a:r>
              <a:rPr lang="en-US" sz="1600" dirty="0" err="1">
                <a:latin typeface="+mj-lt"/>
              </a:rPr>
              <a:t>circunstancias</a:t>
            </a:r>
            <a:r>
              <a:rPr lang="en-US" sz="1600" dirty="0">
                <a:latin typeface="+mj-lt"/>
              </a:rPr>
              <a:t> </a:t>
            </a:r>
            <a:r>
              <a:rPr lang="en-US" sz="1600" dirty="0" err="1">
                <a:latin typeface="+mj-lt"/>
              </a:rPr>
              <a:t>en</a:t>
            </a:r>
            <a:r>
              <a:rPr lang="en-US" sz="1600" dirty="0">
                <a:latin typeface="+mj-lt"/>
              </a:rPr>
              <a:t> las que se </a:t>
            </a:r>
            <a:r>
              <a:rPr lang="en-US" sz="1600" dirty="0" err="1">
                <a:latin typeface="+mj-lt"/>
              </a:rPr>
              <a:t>produjo</a:t>
            </a:r>
            <a:r>
              <a:rPr lang="en-US" sz="1600" dirty="0">
                <a:latin typeface="+mj-lt"/>
              </a:rPr>
              <a:t> la </a:t>
            </a:r>
            <a:r>
              <a:rPr lang="en-US" sz="1600" dirty="0" err="1">
                <a:latin typeface="+mj-lt"/>
              </a:rPr>
              <a:t>exposición</a:t>
            </a:r>
            <a:r>
              <a:rPr lang="en-US" sz="1600" dirty="0">
                <a:latin typeface="+mj-lt"/>
              </a:rPr>
              <a:t>,</a:t>
            </a:r>
          </a:p>
          <a:p>
            <a:pPr marL="342900" indent="-342900">
              <a:buFont typeface="+mj-lt"/>
              <a:buAutoNum type="arabicPeriod"/>
            </a:pPr>
            <a:r>
              <a:rPr lang="en-US" sz="1600" dirty="0">
                <a:latin typeface="+mj-lt"/>
                <a:hlinkClick r:id="rId4"/>
              </a:rPr>
              <a:t>Fuente Individual</a:t>
            </a:r>
            <a:r>
              <a:rPr lang="en-US" sz="1600" baseline="30000" dirty="0"/>
              <a:t>(5) </a:t>
            </a:r>
            <a:r>
              <a:rPr lang="en-US" sz="1600" dirty="0">
                <a:latin typeface="+mj-lt"/>
              </a:rPr>
              <a:t>de los </a:t>
            </a:r>
            <a:r>
              <a:rPr lang="en-US" sz="1600" dirty="0" err="1">
                <a:latin typeface="+mj-lt"/>
              </a:rPr>
              <a:t>análisis</a:t>
            </a:r>
            <a:r>
              <a:rPr lang="en-US" sz="1600" dirty="0">
                <a:latin typeface="+mj-lt"/>
              </a:rPr>
              <a:t> de </a:t>
            </a:r>
            <a:r>
              <a:rPr lang="en-US" sz="1600" dirty="0" err="1">
                <a:latin typeface="+mj-lt"/>
              </a:rPr>
              <a:t>sangre</a:t>
            </a:r>
            <a:r>
              <a:rPr lang="en-US" sz="1600" dirty="0">
                <a:latin typeface="+mj-lt"/>
              </a:rPr>
              <a:t> del </a:t>
            </a:r>
            <a:r>
              <a:rPr lang="en-US" sz="1600" dirty="0" err="1">
                <a:latin typeface="+mj-lt"/>
              </a:rPr>
              <a:t>individuo</a:t>
            </a:r>
            <a:r>
              <a:rPr lang="en-US" sz="1600" dirty="0">
                <a:latin typeface="+mj-lt"/>
              </a:rPr>
              <a:t> de </a:t>
            </a:r>
            <a:r>
              <a:rPr lang="en-US" sz="1600" dirty="0" err="1">
                <a:latin typeface="+mj-lt"/>
              </a:rPr>
              <a:t>origen</a:t>
            </a:r>
            <a:r>
              <a:rPr lang="en-US" sz="1600" dirty="0">
                <a:latin typeface="+mj-lt"/>
              </a:rPr>
              <a:t> (</a:t>
            </a:r>
            <a:r>
              <a:rPr lang="en-US" sz="1600" dirty="0" err="1">
                <a:latin typeface="+mj-lt"/>
              </a:rPr>
              <a:t>si</a:t>
            </a:r>
            <a:r>
              <a:rPr lang="en-US" sz="1600" dirty="0">
                <a:latin typeface="+mj-lt"/>
              </a:rPr>
              <a:t> </a:t>
            </a:r>
            <a:r>
              <a:rPr lang="en-US" sz="1600" dirty="0" err="1">
                <a:latin typeface="+mj-lt"/>
              </a:rPr>
              <a:t>están</a:t>
            </a:r>
            <a:r>
              <a:rPr lang="en-US" sz="1600" dirty="0">
                <a:latin typeface="+mj-lt"/>
              </a:rPr>
              <a:t> </a:t>
            </a:r>
            <a:r>
              <a:rPr lang="en-US" sz="1600" dirty="0" err="1">
                <a:latin typeface="+mj-lt"/>
              </a:rPr>
              <a:t>disponibles</a:t>
            </a:r>
            <a:r>
              <a:rPr lang="en-US" sz="1600" dirty="0">
                <a:latin typeface="+mj-lt"/>
              </a:rPr>
              <a:t>), y</a:t>
            </a:r>
          </a:p>
          <a:p>
            <a:pPr marL="342900" indent="-342900">
              <a:buFont typeface="+mj-lt"/>
              <a:buAutoNum type="arabicPeriod"/>
            </a:pPr>
            <a:r>
              <a:rPr lang="en-US" sz="1600" dirty="0" err="1">
                <a:latin typeface="+mj-lt"/>
              </a:rPr>
              <a:t>Todos</a:t>
            </a:r>
            <a:r>
              <a:rPr lang="en-US" sz="1600" dirty="0">
                <a:latin typeface="+mj-lt"/>
              </a:rPr>
              <a:t> los </a:t>
            </a:r>
            <a:r>
              <a:rPr lang="en-US" sz="1600" dirty="0" err="1">
                <a:latin typeface="+mj-lt"/>
              </a:rPr>
              <a:t>registros</a:t>
            </a:r>
            <a:r>
              <a:rPr lang="en-US" sz="1600" dirty="0">
                <a:latin typeface="+mj-lt"/>
              </a:rPr>
              <a:t> </a:t>
            </a:r>
            <a:r>
              <a:rPr lang="en-US" sz="1600" dirty="0" err="1">
                <a:latin typeface="+mj-lt"/>
              </a:rPr>
              <a:t>médicos</a:t>
            </a:r>
            <a:r>
              <a:rPr lang="en-US" sz="1600" dirty="0">
                <a:latin typeface="+mj-lt"/>
              </a:rPr>
              <a:t> que </a:t>
            </a:r>
            <a:r>
              <a:rPr lang="en-US" sz="1600" dirty="0" err="1">
                <a:latin typeface="+mj-lt"/>
              </a:rPr>
              <a:t>resulten</a:t>
            </a:r>
            <a:r>
              <a:rPr lang="en-US" sz="1600" dirty="0">
                <a:latin typeface="+mj-lt"/>
              </a:rPr>
              <a:t> </a:t>
            </a:r>
            <a:r>
              <a:rPr lang="en-US" sz="1600" dirty="0" err="1">
                <a:latin typeface="+mj-lt"/>
              </a:rPr>
              <a:t>pertinentes</a:t>
            </a:r>
            <a:r>
              <a:rPr lang="en-US" sz="1600" dirty="0">
                <a:latin typeface="+mj-lt"/>
              </a:rPr>
              <a:t> para el </a:t>
            </a:r>
            <a:r>
              <a:rPr lang="en-US" sz="1600" dirty="0" err="1">
                <a:latin typeface="+mj-lt"/>
              </a:rPr>
              <a:t>tratamiento</a:t>
            </a:r>
            <a:r>
              <a:rPr lang="en-US" sz="1600" dirty="0">
                <a:latin typeface="+mj-lt"/>
              </a:rPr>
              <a:t> del </a:t>
            </a:r>
            <a:r>
              <a:rPr lang="en-US" sz="1600" dirty="0" err="1">
                <a:latin typeface="+mj-lt"/>
              </a:rPr>
              <a:t>empleado</a:t>
            </a:r>
            <a:r>
              <a:rPr lang="en-US" sz="1600" dirty="0">
                <a:latin typeface="+mj-lt"/>
              </a:rPr>
              <a:t>, </a:t>
            </a:r>
            <a:r>
              <a:rPr lang="en-US" sz="1600" dirty="0" err="1">
                <a:latin typeface="+mj-lt"/>
              </a:rPr>
              <a:t>incluido</a:t>
            </a:r>
            <a:r>
              <a:rPr lang="en-US" sz="1600" dirty="0">
                <a:latin typeface="+mj-lt"/>
              </a:rPr>
              <a:t> el </a:t>
            </a:r>
            <a:r>
              <a:rPr lang="en-US" sz="1600" dirty="0" err="1">
                <a:latin typeface="+mj-lt"/>
              </a:rPr>
              <a:t>estado</a:t>
            </a:r>
            <a:r>
              <a:rPr lang="en-US" sz="1600" dirty="0">
                <a:latin typeface="+mj-lt"/>
              </a:rPr>
              <a:t> de </a:t>
            </a:r>
            <a:r>
              <a:rPr lang="en-US" sz="1600" dirty="0" err="1">
                <a:latin typeface="+mj-lt"/>
              </a:rPr>
              <a:t>vacunación</a:t>
            </a:r>
            <a:r>
              <a:rPr lang="en-US" sz="1600" dirty="0">
                <a:latin typeface="+mj-lt"/>
              </a:rPr>
              <a:t>.</a:t>
            </a:r>
          </a:p>
          <a:p>
            <a:endParaRPr lang="en-US" sz="1600" dirty="0">
              <a:latin typeface="+mj-lt"/>
            </a:endParaRPr>
          </a:p>
          <a:p>
            <a:r>
              <a:rPr lang="en-US" sz="1600" dirty="0">
                <a:latin typeface="+mj-lt"/>
              </a:rPr>
              <a:t>Si el </a:t>
            </a:r>
            <a:r>
              <a:rPr lang="en-US" sz="1600" dirty="0" err="1">
                <a:latin typeface="+mj-lt"/>
              </a:rPr>
              <a:t>empleado</a:t>
            </a:r>
            <a:r>
              <a:rPr lang="en-US" sz="1600" dirty="0">
                <a:latin typeface="+mj-lt"/>
              </a:rPr>
              <a:t> </a:t>
            </a:r>
            <a:r>
              <a:rPr lang="en-US" sz="1600" dirty="0" err="1">
                <a:latin typeface="+mj-lt"/>
              </a:rPr>
              <a:t>necesita</a:t>
            </a:r>
            <a:r>
              <a:rPr lang="en-US" sz="1600" dirty="0">
                <a:latin typeface="+mj-lt"/>
              </a:rPr>
              <a:t> </a:t>
            </a:r>
            <a:r>
              <a:rPr lang="en-US" sz="1600" dirty="0" err="1">
                <a:latin typeface="+mj-lt"/>
              </a:rPr>
              <a:t>recibir</a:t>
            </a:r>
            <a:r>
              <a:rPr lang="en-US" sz="1600" dirty="0">
                <a:latin typeface="+mj-lt"/>
              </a:rPr>
              <a:t> una </a:t>
            </a:r>
            <a:r>
              <a:rPr lang="en-US" sz="1600" dirty="0" err="1">
                <a:latin typeface="+mj-lt"/>
              </a:rPr>
              <a:t>vacuna</a:t>
            </a:r>
            <a:r>
              <a:rPr lang="en-US" sz="1600" dirty="0">
                <a:latin typeface="+mj-lt"/>
              </a:rPr>
              <a:t> contra la hepatitis B, </a:t>
            </a:r>
            <a:r>
              <a:rPr lang="en-US" sz="1600" dirty="0" err="1">
                <a:latin typeface="+mj-lt"/>
              </a:rPr>
              <a:t>suminístrele</a:t>
            </a:r>
            <a:r>
              <a:rPr lang="en-US" sz="1600" dirty="0">
                <a:latin typeface="+mj-lt"/>
              </a:rPr>
              <a:t> una </a:t>
            </a:r>
            <a:r>
              <a:rPr lang="en-US" sz="1600" dirty="0" err="1">
                <a:latin typeface="+mj-lt"/>
              </a:rPr>
              <a:t>copia</a:t>
            </a:r>
            <a:r>
              <a:rPr lang="en-US" sz="1600" dirty="0">
                <a:latin typeface="+mj-lt"/>
              </a:rPr>
              <a:t> de la </a:t>
            </a:r>
            <a:r>
              <a:rPr lang="en-US" sz="1600" dirty="0" err="1">
                <a:latin typeface="+mj-lt"/>
              </a:rPr>
              <a:t>norma</a:t>
            </a:r>
            <a:r>
              <a:rPr lang="en-US" sz="1600" dirty="0">
                <a:latin typeface="+mj-lt"/>
              </a:rPr>
              <a:t> al </a:t>
            </a:r>
            <a:r>
              <a:rPr lang="en-US" sz="1600" dirty="0" err="1">
                <a:latin typeface="+mj-lt"/>
              </a:rPr>
              <a:t>profesional</a:t>
            </a:r>
            <a:r>
              <a:rPr lang="en-US" sz="1600" dirty="0">
                <a:latin typeface="+mj-lt"/>
              </a:rPr>
              <a:t> que se la </a:t>
            </a:r>
            <a:r>
              <a:rPr lang="en-US" sz="1600" dirty="0" err="1">
                <a:latin typeface="+mj-lt"/>
              </a:rPr>
              <a:t>aplique</a:t>
            </a:r>
            <a:r>
              <a:rPr lang="en-US" sz="1600" dirty="0">
                <a:latin typeface="+mj-lt"/>
              </a:rPr>
              <a:t>.</a:t>
            </a:r>
            <a:br>
              <a:rPr lang="en-US" sz="1600" dirty="0">
                <a:latin typeface="+mj-lt"/>
              </a:rPr>
            </a:br>
            <a:endParaRPr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Lst>
          </p:cNvPr>
          <p:cNvPicPr>
            <a:picLocks noChangeAspect="1"/>
          </p:cNvPicPr>
          <p:nvPr/>
        </p:nvPicPr>
        <p:blipFill>
          <a:blip r:embed="rId5"/>
          <a:stretch>
            <a:fillRect/>
          </a:stretch>
        </p:blipFill>
        <p:spPr>
          <a:xfrm>
            <a:off x="6528178" y="5947135"/>
            <a:ext cx="5686566" cy="947761"/>
          </a:xfrm>
          <a:prstGeom prst="rect">
            <a:avLst/>
          </a:prstGeom>
        </p:spPr>
      </p:pic>
      <p:pic>
        <p:nvPicPr>
          <p:cNvPr id="2" name="Picture 1">
            <a:extLst>
              <a:ext uri="{FF2B5EF4-FFF2-40B4-BE49-F238E27FC236}">
                <a16:creationId xmlns:a16="http://schemas.microsoft.com/office/drawing/2014/main" id="{CC95E527-6298-4EFC-B9EB-971694E149AB}"/>
              </a:ext>
            </a:extLst>
          </p:cNvPr>
          <p:cNvPicPr>
            <a:picLocks noChangeAspect="1"/>
          </p:cNvPicPr>
          <p:nvPr/>
        </p:nvPicPr>
        <p:blipFill>
          <a:blip r:embed="rId6"/>
          <a:stretch>
            <a:fillRect/>
          </a:stretch>
        </p:blipFill>
        <p:spPr>
          <a:xfrm>
            <a:off x="0" y="1"/>
            <a:ext cx="5710215" cy="5892016"/>
          </a:xfrm>
          <a:prstGeom prst="rect">
            <a:avLst/>
          </a:prstGeom>
        </p:spPr>
      </p:pic>
    </p:spTree>
    <p:extLst>
      <p:ext uri="{BB962C8B-B14F-4D97-AF65-F5344CB8AC3E}">
        <p14:creationId xmlns:p14="http://schemas.microsoft.com/office/powerpoint/2010/main" val="20526604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
        <p:nvSpPr>
          <p:cNvPr id="104" name="Google Shape;104;p2"/>
          <p:cNvSpPr txBox="1"/>
          <p:nvPr/>
        </p:nvSpPr>
        <p:spPr>
          <a:xfrm>
            <a:off x="5880100" y="332509"/>
            <a:ext cx="6113407" cy="5324494"/>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mj-lt"/>
                <a:ea typeface="Calibri"/>
                <a:cs typeface="Calibri"/>
                <a:sym typeface="Calibri"/>
              </a:rPr>
              <a:t>EVALUACIÓN MÉDICA</a:t>
            </a:r>
            <a:endParaRPr lang="en-US" sz="1800" dirty="0">
              <a:latin typeface="+mj-lt"/>
            </a:endParaRPr>
          </a:p>
          <a:p>
            <a:endParaRPr lang="en-US" sz="1600" dirty="0">
              <a:latin typeface="+mj-lt"/>
            </a:endParaRPr>
          </a:p>
          <a:p>
            <a:r>
              <a:rPr lang="en-US" sz="1600" dirty="0">
                <a:latin typeface="+mj-lt"/>
              </a:rPr>
              <a:t>Dentro de los 15 días </a:t>
            </a:r>
            <a:r>
              <a:rPr lang="en-US" sz="1600" dirty="0" err="1">
                <a:latin typeface="+mj-lt"/>
              </a:rPr>
              <a:t>posteriores</a:t>
            </a:r>
            <a:r>
              <a:rPr lang="en-US" sz="1600" dirty="0">
                <a:latin typeface="+mj-lt"/>
              </a:rPr>
              <a:t> a la </a:t>
            </a:r>
            <a:r>
              <a:rPr lang="en-US" sz="1600" dirty="0" err="1">
                <a:latin typeface="+mj-lt"/>
              </a:rPr>
              <a:t>evaluación</a:t>
            </a:r>
            <a:r>
              <a:rPr lang="en-US" sz="1600" dirty="0">
                <a:latin typeface="+mj-lt"/>
              </a:rPr>
              <a:t> </a:t>
            </a:r>
            <a:r>
              <a:rPr lang="en-US" sz="1600" dirty="0" err="1">
                <a:latin typeface="+mj-lt"/>
              </a:rPr>
              <a:t>médica</a:t>
            </a:r>
            <a:r>
              <a:rPr lang="en-US" sz="1600" dirty="0">
                <a:latin typeface="+mj-lt"/>
              </a:rPr>
              <a:t>, </a:t>
            </a:r>
            <a:r>
              <a:rPr lang="en-US" sz="1600" dirty="0" err="1">
                <a:latin typeface="+mj-lt"/>
              </a:rPr>
              <a:t>deberá</a:t>
            </a:r>
            <a:r>
              <a:rPr lang="en-US" sz="1600" dirty="0">
                <a:latin typeface="+mj-lt"/>
              </a:rPr>
              <a:t> </a:t>
            </a:r>
            <a:r>
              <a:rPr lang="en-US" sz="1600" dirty="0" err="1">
                <a:latin typeface="+mj-lt"/>
              </a:rPr>
              <a:t>suministrarle</a:t>
            </a:r>
            <a:r>
              <a:rPr lang="en-US" sz="1600" dirty="0">
                <a:latin typeface="+mj-lt"/>
              </a:rPr>
              <a:t> al </a:t>
            </a:r>
            <a:r>
              <a:rPr lang="en-US" sz="1600" dirty="0" err="1">
                <a:latin typeface="+mj-lt"/>
              </a:rPr>
              <a:t>empleado</a:t>
            </a:r>
            <a:r>
              <a:rPr lang="en-US" sz="1600" dirty="0">
                <a:latin typeface="+mj-lt"/>
              </a:rPr>
              <a:t> </a:t>
            </a:r>
            <a:r>
              <a:rPr lang="en-US" sz="1600" dirty="0" err="1">
                <a:latin typeface="+mj-lt"/>
              </a:rPr>
              <a:t>afectado</a:t>
            </a:r>
            <a:r>
              <a:rPr lang="en-US" sz="1600" dirty="0">
                <a:latin typeface="+mj-lt"/>
              </a:rPr>
              <a:t> una </a:t>
            </a:r>
            <a:r>
              <a:rPr lang="en-US" sz="1600" dirty="0" err="1">
                <a:latin typeface="+mj-lt"/>
              </a:rPr>
              <a:t>declaración</a:t>
            </a:r>
            <a:r>
              <a:rPr lang="en-US" sz="1600" dirty="0">
                <a:latin typeface="+mj-lt"/>
              </a:rPr>
              <a:t> por </a:t>
            </a:r>
            <a:r>
              <a:rPr lang="en-US" sz="1600" dirty="0" err="1">
                <a:latin typeface="+mj-lt"/>
              </a:rPr>
              <a:t>escrito</a:t>
            </a:r>
            <a:r>
              <a:rPr lang="en-US" sz="1600" dirty="0">
                <a:latin typeface="+mj-lt"/>
              </a:rPr>
              <a:t> del </a:t>
            </a:r>
            <a:r>
              <a:rPr lang="en-US" sz="1600" dirty="0" err="1">
                <a:latin typeface="+mj-lt"/>
              </a:rPr>
              <a:t>profesional</a:t>
            </a:r>
            <a:r>
              <a:rPr lang="en-US" sz="1600" dirty="0">
                <a:latin typeface="+mj-lt"/>
              </a:rPr>
              <a:t> de </a:t>
            </a:r>
            <a:r>
              <a:rPr lang="en-US" sz="1600" dirty="0" err="1">
                <a:latin typeface="+mj-lt"/>
              </a:rPr>
              <a:t>atención</a:t>
            </a:r>
            <a:r>
              <a:rPr lang="en-US" sz="1600" dirty="0">
                <a:latin typeface="+mj-lt"/>
              </a:rPr>
              <a:t> </a:t>
            </a:r>
            <a:r>
              <a:rPr lang="en-US" sz="1600" dirty="0" err="1">
                <a:latin typeface="+mj-lt"/>
              </a:rPr>
              <a:t>médica</a:t>
            </a:r>
            <a:r>
              <a:rPr lang="en-US" sz="1600" dirty="0">
                <a:latin typeface="+mj-lt"/>
              </a:rPr>
              <a:t>. No obstante, el </a:t>
            </a:r>
            <a:r>
              <a:rPr lang="en-US" sz="1600" dirty="0" err="1">
                <a:latin typeface="+mj-lt"/>
              </a:rPr>
              <a:t>alcance</a:t>
            </a:r>
            <a:r>
              <a:rPr lang="en-US" sz="1600" dirty="0">
                <a:latin typeface="+mj-lt"/>
              </a:rPr>
              <a:t> de </a:t>
            </a:r>
            <a:r>
              <a:rPr lang="en-US" sz="1600" dirty="0" err="1">
                <a:latin typeface="+mj-lt"/>
              </a:rPr>
              <a:t>esta</a:t>
            </a:r>
            <a:r>
              <a:rPr lang="en-US" sz="1600" dirty="0">
                <a:latin typeface="+mj-lt"/>
              </a:rPr>
              <a:t> </a:t>
            </a:r>
            <a:r>
              <a:rPr lang="en-US" sz="1600" dirty="0" err="1">
                <a:latin typeface="+mj-lt"/>
              </a:rPr>
              <a:t>evaluación</a:t>
            </a:r>
            <a:r>
              <a:rPr lang="en-US" sz="1600" dirty="0">
                <a:latin typeface="+mj-lt"/>
              </a:rPr>
              <a:t> se </a:t>
            </a:r>
            <a:r>
              <a:rPr lang="en-US" sz="1600" dirty="0" err="1">
                <a:latin typeface="+mj-lt"/>
              </a:rPr>
              <a:t>limitará</a:t>
            </a:r>
            <a:r>
              <a:rPr lang="en-US" sz="1600" dirty="0">
                <a:latin typeface="+mj-lt"/>
              </a:rPr>
              <a:t> a la </a:t>
            </a:r>
            <a:r>
              <a:rPr lang="en-US" sz="1600" dirty="0" err="1">
                <a:latin typeface="+mj-lt"/>
              </a:rPr>
              <a:t>siguiente</a:t>
            </a:r>
            <a:r>
              <a:rPr lang="en-US" sz="1600" dirty="0">
                <a:latin typeface="+mj-lt"/>
              </a:rPr>
              <a:t> </a:t>
            </a:r>
            <a:r>
              <a:rPr lang="en-US" sz="1600" dirty="0" err="1">
                <a:latin typeface="+mj-lt"/>
              </a:rPr>
              <a:t>información</a:t>
            </a:r>
            <a:r>
              <a:rPr lang="en-US" sz="1600" dirty="0">
                <a:latin typeface="+mj-lt"/>
              </a:rPr>
              <a:t>:</a:t>
            </a:r>
          </a:p>
          <a:p>
            <a:endParaRPr lang="en-US" sz="1600" dirty="0">
              <a:latin typeface="+mj-lt"/>
            </a:endParaRPr>
          </a:p>
          <a:p>
            <a:pPr marL="285750" indent="-285750">
              <a:buFont typeface="Arial" panose="020B0604020202020204" pitchFamily="34" charset="0"/>
              <a:buChar char="•"/>
            </a:pPr>
            <a:r>
              <a:rPr lang="en-US" sz="1600" dirty="0">
                <a:latin typeface="+mj-lt"/>
              </a:rPr>
              <a:t>Una </a:t>
            </a:r>
            <a:r>
              <a:rPr lang="en-US" sz="1600" dirty="0" err="1">
                <a:latin typeface="+mj-lt"/>
              </a:rPr>
              <a:t>declaración</a:t>
            </a:r>
            <a:r>
              <a:rPr lang="en-US" sz="1600" dirty="0">
                <a:latin typeface="+mj-lt"/>
              </a:rPr>
              <a:t> que </a:t>
            </a:r>
            <a:r>
              <a:rPr lang="en-US" sz="1600" dirty="0" err="1">
                <a:latin typeface="+mj-lt"/>
              </a:rPr>
              <a:t>muestre</a:t>
            </a:r>
            <a:r>
              <a:rPr lang="en-US" sz="1600" dirty="0">
                <a:latin typeface="+mj-lt"/>
              </a:rPr>
              <a:t> que el </a:t>
            </a:r>
            <a:r>
              <a:rPr lang="en-US" sz="1600" dirty="0" err="1">
                <a:latin typeface="+mj-lt"/>
              </a:rPr>
              <a:t>empleado</a:t>
            </a:r>
            <a:r>
              <a:rPr lang="en-US" sz="1600" dirty="0">
                <a:latin typeface="+mj-lt"/>
              </a:rPr>
              <a:t> ha </a:t>
            </a:r>
            <a:r>
              <a:rPr lang="en-US" sz="1600" dirty="0" err="1">
                <a:latin typeface="+mj-lt"/>
              </a:rPr>
              <a:t>sido</a:t>
            </a:r>
            <a:r>
              <a:rPr lang="en-US" sz="1600" dirty="0">
                <a:latin typeface="+mj-lt"/>
              </a:rPr>
              <a:t> </a:t>
            </a:r>
            <a:r>
              <a:rPr lang="en-US" sz="1600" dirty="0" err="1">
                <a:latin typeface="+mj-lt"/>
              </a:rPr>
              <a:t>informado</a:t>
            </a:r>
            <a:r>
              <a:rPr lang="en-US" sz="1600" dirty="0">
                <a:latin typeface="+mj-lt"/>
              </a:rPr>
              <a:t> </a:t>
            </a:r>
            <a:r>
              <a:rPr lang="en-US" sz="1600" dirty="0" err="1">
                <a:latin typeface="+mj-lt"/>
              </a:rPr>
              <a:t>acerca</a:t>
            </a:r>
            <a:r>
              <a:rPr lang="en-US" sz="1600" dirty="0">
                <a:latin typeface="+mj-lt"/>
              </a:rPr>
              <a:t> de los </a:t>
            </a:r>
            <a:r>
              <a:rPr lang="en-US" sz="1600" dirty="0" err="1">
                <a:latin typeface="+mj-lt"/>
              </a:rPr>
              <a:t>resultados</a:t>
            </a:r>
            <a:r>
              <a:rPr lang="en-US" sz="1600" dirty="0">
                <a:latin typeface="+mj-lt"/>
              </a:rPr>
              <a:t> de la </a:t>
            </a:r>
            <a:r>
              <a:rPr lang="en-US" sz="1600" dirty="0" err="1">
                <a:latin typeface="+mj-lt"/>
              </a:rPr>
              <a:t>evaluación</a:t>
            </a:r>
            <a:r>
              <a:rPr lang="en-US" sz="1600" dirty="0">
                <a:latin typeface="+mj-lt"/>
              </a:rPr>
              <a:t>, y</a:t>
            </a:r>
          </a:p>
          <a:p>
            <a:pPr marL="285750" indent="-285750">
              <a:buFont typeface="Arial" panose="020B0604020202020204" pitchFamily="34" charset="0"/>
              <a:buChar char="•"/>
            </a:pPr>
            <a:r>
              <a:rPr lang="en-US" sz="1600" dirty="0" err="1">
                <a:latin typeface="+mj-lt"/>
              </a:rPr>
              <a:t>Documentación</a:t>
            </a:r>
            <a:r>
              <a:rPr lang="en-US" sz="1600" dirty="0">
                <a:latin typeface="+mj-lt"/>
              </a:rPr>
              <a:t> que </a:t>
            </a:r>
            <a:r>
              <a:rPr lang="en-US" sz="1600" dirty="0" err="1">
                <a:latin typeface="+mj-lt"/>
              </a:rPr>
              <a:t>respalde</a:t>
            </a:r>
            <a:r>
              <a:rPr lang="en-US" sz="1600" dirty="0">
                <a:latin typeface="+mj-lt"/>
              </a:rPr>
              <a:t> que el </a:t>
            </a:r>
            <a:r>
              <a:rPr lang="en-US" sz="1600" dirty="0" err="1">
                <a:latin typeface="+mj-lt"/>
              </a:rPr>
              <a:t>empleado</a:t>
            </a:r>
            <a:r>
              <a:rPr lang="en-US" sz="1600" dirty="0">
                <a:latin typeface="+mj-lt"/>
              </a:rPr>
              <a:t> </a:t>
            </a:r>
            <a:r>
              <a:rPr lang="en-US" sz="1600" dirty="0" err="1">
                <a:latin typeface="+mj-lt"/>
              </a:rPr>
              <a:t>fue</a:t>
            </a:r>
            <a:r>
              <a:rPr lang="en-US" sz="1600" dirty="0">
                <a:latin typeface="+mj-lt"/>
              </a:rPr>
              <a:t> </a:t>
            </a:r>
            <a:r>
              <a:rPr lang="en-US" sz="1600" dirty="0" err="1">
                <a:latin typeface="+mj-lt"/>
              </a:rPr>
              <a:t>informado</a:t>
            </a:r>
            <a:r>
              <a:rPr lang="en-US" sz="1600" dirty="0">
                <a:latin typeface="+mj-lt"/>
              </a:rPr>
              <a:t> </a:t>
            </a:r>
            <a:r>
              <a:rPr lang="en-US" sz="1600" dirty="0" err="1">
                <a:latin typeface="+mj-lt"/>
              </a:rPr>
              <a:t>acerca</a:t>
            </a:r>
            <a:r>
              <a:rPr lang="en-US" sz="1600" dirty="0">
                <a:latin typeface="+mj-lt"/>
              </a:rPr>
              <a:t> de </a:t>
            </a:r>
            <a:r>
              <a:rPr lang="en-US" sz="1600" dirty="0" err="1">
                <a:latin typeface="+mj-lt"/>
              </a:rPr>
              <a:t>cualquier</a:t>
            </a:r>
            <a:r>
              <a:rPr lang="en-US" sz="1600" dirty="0">
                <a:latin typeface="+mj-lt"/>
              </a:rPr>
              <a:t> </a:t>
            </a:r>
            <a:r>
              <a:rPr lang="en-US" sz="1600" dirty="0" err="1">
                <a:latin typeface="+mj-lt"/>
              </a:rPr>
              <a:t>afección</a:t>
            </a:r>
            <a:r>
              <a:rPr lang="en-US" sz="1600" dirty="0">
                <a:latin typeface="+mj-lt"/>
              </a:rPr>
              <a:t> </a:t>
            </a:r>
            <a:r>
              <a:rPr lang="en-US" sz="1600" dirty="0" err="1">
                <a:latin typeface="+mj-lt"/>
              </a:rPr>
              <a:t>médica</a:t>
            </a:r>
            <a:r>
              <a:rPr lang="en-US" sz="1600" dirty="0">
                <a:latin typeface="+mj-lt"/>
              </a:rPr>
              <a:t> que </a:t>
            </a:r>
            <a:r>
              <a:rPr lang="en-US" sz="1600" dirty="0" err="1">
                <a:latin typeface="+mj-lt"/>
              </a:rPr>
              <a:t>podría</a:t>
            </a:r>
            <a:r>
              <a:rPr lang="en-US" sz="1600" dirty="0">
                <a:latin typeface="+mj-lt"/>
              </a:rPr>
              <a:t> </a:t>
            </a:r>
            <a:r>
              <a:rPr lang="en-US" sz="1600" dirty="0" err="1">
                <a:latin typeface="+mj-lt"/>
              </a:rPr>
              <a:t>producirse</a:t>
            </a:r>
            <a:r>
              <a:rPr lang="en-US" sz="1600" dirty="0">
                <a:latin typeface="+mj-lt"/>
              </a:rPr>
              <a:t> a </a:t>
            </a:r>
            <a:r>
              <a:rPr lang="en-US" sz="1600" dirty="0" err="1">
                <a:latin typeface="+mj-lt"/>
              </a:rPr>
              <a:t>partir</a:t>
            </a:r>
            <a:r>
              <a:rPr lang="en-US" sz="1600" dirty="0">
                <a:latin typeface="+mj-lt"/>
              </a:rPr>
              <a:t> de la </a:t>
            </a:r>
            <a:r>
              <a:rPr lang="en-US" sz="1600" dirty="0" err="1">
                <a:latin typeface="+mj-lt"/>
              </a:rPr>
              <a:t>exposición</a:t>
            </a:r>
            <a:r>
              <a:rPr lang="en-US" sz="1600" dirty="0">
                <a:latin typeface="+mj-lt"/>
              </a:rPr>
              <a:t>, y que </a:t>
            </a:r>
            <a:r>
              <a:rPr lang="en-US" sz="1600" dirty="0" err="1">
                <a:latin typeface="+mj-lt"/>
              </a:rPr>
              <a:t>exigiera</a:t>
            </a:r>
            <a:r>
              <a:rPr lang="en-US" sz="1600" dirty="0">
                <a:latin typeface="+mj-lt"/>
              </a:rPr>
              <a:t> </a:t>
            </a:r>
            <a:r>
              <a:rPr lang="en-US" sz="1600" dirty="0" err="1">
                <a:latin typeface="+mj-lt"/>
              </a:rPr>
              <a:t>evaluación</a:t>
            </a:r>
            <a:r>
              <a:rPr lang="en-US" sz="1600" dirty="0">
                <a:latin typeface="+mj-lt"/>
              </a:rPr>
              <a:t> y </a:t>
            </a:r>
            <a:r>
              <a:rPr lang="en-US" sz="1600" dirty="0" err="1">
                <a:latin typeface="+mj-lt"/>
              </a:rPr>
              <a:t>tratamiento</a:t>
            </a:r>
            <a:r>
              <a:rPr lang="en-US" sz="1600" dirty="0">
                <a:latin typeface="+mj-lt"/>
              </a:rPr>
              <a:t> </a:t>
            </a:r>
            <a:r>
              <a:rPr lang="en-US" sz="1600" dirty="0" err="1">
                <a:latin typeface="+mj-lt"/>
              </a:rPr>
              <a:t>médicos</a:t>
            </a:r>
            <a:r>
              <a:rPr lang="en-US" sz="1600" dirty="0">
                <a:latin typeface="+mj-lt"/>
              </a:rPr>
              <a:t> </a:t>
            </a:r>
            <a:r>
              <a:rPr lang="en-US" sz="1600" dirty="0" err="1">
                <a:latin typeface="+mj-lt"/>
              </a:rPr>
              <a:t>adicionales</a:t>
            </a:r>
            <a:r>
              <a:rPr lang="en-US" sz="1600" dirty="0">
                <a:latin typeface="+mj-lt"/>
              </a:rPr>
              <a:t>.</a:t>
            </a:r>
          </a:p>
          <a:p>
            <a:endParaRPr lang="en-US" sz="1600" dirty="0">
              <a:latin typeface="+mj-lt"/>
            </a:endParaRPr>
          </a:p>
          <a:p>
            <a:r>
              <a:rPr lang="en-US" sz="1600" dirty="0">
                <a:latin typeface="+mj-lt"/>
              </a:rPr>
              <a:t>Si se </a:t>
            </a:r>
            <a:r>
              <a:rPr lang="en-US" sz="1600" dirty="0" err="1">
                <a:latin typeface="+mj-lt"/>
              </a:rPr>
              <a:t>realizó</a:t>
            </a:r>
            <a:r>
              <a:rPr lang="en-US" sz="1600" dirty="0">
                <a:latin typeface="+mj-lt"/>
              </a:rPr>
              <a:t> una </a:t>
            </a:r>
            <a:r>
              <a:rPr lang="en-US" sz="1600" dirty="0" err="1">
                <a:latin typeface="+mj-lt"/>
              </a:rPr>
              <a:t>evaluación</a:t>
            </a:r>
            <a:r>
              <a:rPr lang="en-US" sz="1600" dirty="0">
                <a:latin typeface="+mj-lt"/>
              </a:rPr>
              <a:t> para la </a:t>
            </a:r>
            <a:r>
              <a:rPr lang="en-US" sz="1600" dirty="0" err="1">
                <a:latin typeface="+mj-lt"/>
              </a:rPr>
              <a:t>vacuna</a:t>
            </a:r>
            <a:r>
              <a:rPr lang="en-US" sz="1600" dirty="0">
                <a:latin typeface="+mj-lt"/>
              </a:rPr>
              <a:t> contra la hepatitis B, el </a:t>
            </a:r>
            <a:r>
              <a:rPr lang="en-US" sz="1600" dirty="0" err="1">
                <a:latin typeface="+mj-lt"/>
              </a:rPr>
              <a:t>informe</a:t>
            </a:r>
            <a:r>
              <a:rPr lang="en-US" sz="1600" dirty="0">
                <a:latin typeface="+mj-lt"/>
              </a:rPr>
              <a:t> </a:t>
            </a:r>
            <a:r>
              <a:rPr lang="en-US" sz="1600" dirty="0" err="1">
                <a:latin typeface="+mj-lt"/>
              </a:rPr>
              <a:t>deberá</a:t>
            </a:r>
            <a:r>
              <a:rPr lang="en-US" sz="1600" dirty="0">
                <a:latin typeface="+mj-lt"/>
              </a:rPr>
              <a:t> </a:t>
            </a:r>
            <a:r>
              <a:rPr lang="en-US" sz="1600" dirty="0" err="1">
                <a:latin typeface="+mj-lt"/>
              </a:rPr>
              <a:t>limitarse</a:t>
            </a:r>
            <a:r>
              <a:rPr lang="en-US" sz="1600" dirty="0">
                <a:latin typeface="+mj-lt"/>
              </a:rPr>
              <a:t> al </a:t>
            </a:r>
            <a:r>
              <a:rPr lang="en-US" sz="1600" dirty="0" err="1">
                <a:latin typeface="+mj-lt"/>
              </a:rPr>
              <a:t>hecho</a:t>
            </a:r>
            <a:r>
              <a:rPr lang="en-US" sz="1600" dirty="0">
                <a:latin typeface="+mj-lt"/>
              </a:rPr>
              <a:t> de </a:t>
            </a:r>
            <a:r>
              <a:rPr lang="en-US" sz="1600" dirty="0" err="1">
                <a:latin typeface="+mj-lt"/>
              </a:rPr>
              <a:t>si</a:t>
            </a:r>
            <a:r>
              <a:rPr lang="en-US" sz="1600" dirty="0">
                <a:latin typeface="+mj-lt"/>
              </a:rPr>
              <a:t> </a:t>
            </a:r>
            <a:r>
              <a:rPr lang="en-US" sz="1600" dirty="0" err="1">
                <a:latin typeface="+mj-lt"/>
              </a:rPr>
              <a:t>resulta</a:t>
            </a:r>
            <a:r>
              <a:rPr lang="en-US" sz="1600" dirty="0">
                <a:latin typeface="+mj-lt"/>
              </a:rPr>
              <a:t> </a:t>
            </a:r>
            <a:r>
              <a:rPr lang="en-US" sz="1600" dirty="0" err="1">
                <a:latin typeface="+mj-lt"/>
              </a:rPr>
              <a:t>necesaria</a:t>
            </a:r>
            <a:r>
              <a:rPr lang="en-US" sz="1600" dirty="0">
                <a:latin typeface="+mj-lt"/>
              </a:rPr>
              <a:t> la </a:t>
            </a:r>
            <a:r>
              <a:rPr lang="en-US" sz="1600" dirty="0" err="1">
                <a:latin typeface="+mj-lt"/>
              </a:rPr>
              <a:t>aplicación</a:t>
            </a:r>
            <a:r>
              <a:rPr lang="en-US" sz="1600" dirty="0">
                <a:latin typeface="+mj-lt"/>
              </a:rPr>
              <a:t> de la </a:t>
            </a:r>
            <a:r>
              <a:rPr lang="en-US" sz="1600" dirty="0" err="1">
                <a:latin typeface="+mj-lt"/>
              </a:rPr>
              <a:t>vacuna</a:t>
            </a:r>
            <a:r>
              <a:rPr lang="en-US" sz="1600" dirty="0">
                <a:latin typeface="+mj-lt"/>
              </a:rPr>
              <a:t> o </a:t>
            </a:r>
            <a:r>
              <a:rPr lang="en-US" sz="1600" dirty="0" err="1">
                <a:latin typeface="+mj-lt"/>
              </a:rPr>
              <a:t>si</a:t>
            </a:r>
            <a:r>
              <a:rPr lang="en-US" sz="1600" dirty="0">
                <a:latin typeface="+mj-lt"/>
              </a:rPr>
              <a:t> </a:t>
            </a:r>
            <a:r>
              <a:rPr lang="en-US" sz="1600" dirty="0" err="1">
                <a:latin typeface="+mj-lt"/>
              </a:rPr>
              <a:t>esta</a:t>
            </a:r>
            <a:r>
              <a:rPr lang="en-US" sz="1600" dirty="0">
                <a:latin typeface="+mj-lt"/>
              </a:rPr>
              <a:t> </a:t>
            </a:r>
            <a:r>
              <a:rPr lang="en-US" sz="1600" dirty="0" err="1">
                <a:latin typeface="+mj-lt"/>
              </a:rPr>
              <a:t>ya</a:t>
            </a:r>
            <a:r>
              <a:rPr lang="en-US" sz="1600" dirty="0">
                <a:latin typeface="+mj-lt"/>
              </a:rPr>
              <a:t> se </a:t>
            </a:r>
            <a:r>
              <a:rPr lang="en-US" sz="1600" dirty="0" err="1">
                <a:latin typeface="+mj-lt"/>
              </a:rPr>
              <a:t>aplicó</a:t>
            </a:r>
            <a:r>
              <a:rPr lang="en-US" sz="1600" dirty="0">
                <a:latin typeface="+mj-lt"/>
              </a:rPr>
              <a:t>. </a:t>
            </a:r>
            <a:r>
              <a:rPr lang="en-US" sz="1600" dirty="0" err="1">
                <a:latin typeface="+mj-lt"/>
              </a:rPr>
              <a:t>Todos</a:t>
            </a:r>
            <a:r>
              <a:rPr lang="en-US" sz="1600" dirty="0">
                <a:latin typeface="+mj-lt"/>
              </a:rPr>
              <a:t> los </a:t>
            </a:r>
            <a:r>
              <a:rPr lang="en-US" sz="1600" dirty="0" err="1">
                <a:latin typeface="+mj-lt"/>
              </a:rPr>
              <a:t>demás</a:t>
            </a:r>
            <a:r>
              <a:rPr lang="en-US" sz="1600" dirty="0">
                <a:latin typeface="+mj-lt"/>
              </a:rPr>
              <a:t> </a:t>
            </a:r>
            <a:r>
              <a:rPr lang="en-US" sz="1600" dirty="0" err="1">
                <a:latin typeface="+mj-lt"/>
              </a:rPr>
              <a:t>hallazgos</a:t>
            </a:r>
            <a:r>
              <a:rPr lang="en-US" sz="1600" dirty="0">
                <a:latin typeface="+mj-lt"/>
              </a:rPr>
              <a:t> o </a:t>
            </a:r>
            <a:r>
              <a:rPr lang="en-US" sz="1600" dirty="0" err="1">
                <a:latin typeface="+mj-lt"/>
              </a:rPr>
              <a:t>diagnósticos</a:t>
            </a:r>
            <a:r>
              <a:rPr lang="en-US" sz="1600" dirty="0">
                <a:latin typeface="+mj-lt"/>
              </a:rPr>
              <a:t> </a:t>
            </a:r>
            <a:r>
              <a:rPr lang="en-US" sz="1600" dirty="0" err="1">
                <a:latin typeface="+mj-lt"/>
              </a:rPr>
              <a:t>deberán</a:t>
            </a:r>
            <a:r>
              <a:rPr lang="en-US" sz="1600" dirty="0">
                <a:latin typeface="+mj-lt"/>
              </a:rPr>
              <a:t> </a:t>
            </a:r>
            <a:r>
              <a:rPr lang="en-US" sz="1600" dirty="0" err="1">
                <a:latin typeface="+mj-lt"/>
              </a:rPr>
              <a:t>mantenerse</a:t>
            </a:r>
            <a:r>
              <a:rPr lang="en-US" sz="1600" dirty="0">
                <a:latin typeface="+mj-lt"/>
              </a:rPr>
              <a:t> </a:t>
            </a:r>
            <a:r>
              <a:rPr lang="en-US" sz="1600" dirty="0" err="1">
                <a:latin typeface="+mj-lt"/>
              </a:rPr>
              <a:t>confidenciales</a:t>
            </a:r>
            <a:r>
              <a:rPr lang="en-US" sz="1600" dirty="0">
                <a:latin typeface="+mj-lt"/>
              </a:rPr>
              <a:t> y no </a:t>
            </a:r>
            <a:r>
              <a:rPr lang="en-US" sz="1600" dirty="0" err="1">
                <a:latin typeface="+mj-lt"/>
              </a:rPr>
              <a:t>deberán</a:t>
            </a:r>
            <a:r>
              <a:rPr lang="en-US" sz="1600" dirty="0">
                <a:latin typeface="+mj-lt"/>
              </a:rPr>
              <a:t> </a:t>
            </a:r>
            <a:r>
              <a:rPr lang="en-US" sz="1600" dirty="0" err="1">
                <a:latin typeface="+mj-lt"/>
              </a:rPr>
              <a:t>incluirse</a:t>
            </a:r>
            <a:r>
              <a:rPr lang="en-US" sz="1600" dirty="0">
                <a:latin typeface="+mj-lt"/>
              </a:rPr>
              <a:t> </a:t>
            </a:r>
            <a:r>
              <a:rPr lang="en-US" sz="1600" dirty="0" err="1">
                <a:latin typeface="+mj-lt"/>
              </a:rPr>
              <a:t>en</a:t>
            </a:r>
            <a:r>
              <a:rPr lang="en-US" sz="1600" dirty="0">
                <a:latin typeface="+mj-lt"/>
              </a:rPr>
              <a:t> el </a:t>
            </a:r>
            <a:r>
              <a:rPr lang="en-US" sz="1600" dirty="0" err="1">
                <a:latin typeface="+mj-lt"/>
              </a:rPr>
              <a:t>informe</a:t>
            </a:r>
            <a:r>
              <a:rPr lang="en-US" sz="1600" dirty="0">
                <a:latin typeface="+mj-lt"/>
              </a:rPr>
              <a:t> por </a:t>
            </a:r>
            <a:r>
              <a:rPr lang="en-US" sz="1600" dirty="0" err="1">
                <a:latin typeface="+mj-lt"/>
              </a:rPr>
              <a:t>escrito</a:t>
            </a:r>
            <a:r>
              <a:rPr lang="en-US" sz="1600" dirty="0">
                <a:latin typeface="+mj-lt"/>
              </a:rPr>
              <a:t>.</a:t>
            </a:r>
            <a:br>
              <a:rPr lang="en-US" sz="1600" dirty="0">
                <a:latin typeface="+mj-lt"/>
              </a:rPr>
            </a:br>
            <a:endParaRPr sz="16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28178" y="5947135"/>
            <a:ext cx="5686566" cy="947761"/>
          </a:xfrm>
          <a:prstGeom prst="rect">
            <a:avLst/>
          </a:prstGeom>
        </p:spPr>
      </p:pic>
      <p:pic>
        <p:nvPicPr>
          <p:cNvPr id="2" name="Picture 1">
            <a:extLst>
              <a:ext uri="{FF2B5EF4-FFF2-40B4-BE49-F238E27FC236}">
                <a16:creationId xmlns:a16="http://schemas.microsoft.com/office/drawing/2014/main" id="{202914FF-9A02-4DE3-BE58-7EB3FC6EFC56}"/>
              </a:ext>
            </a:extLst>
          </p:cNvPr>
          <p:cNvPicPr>
            <a:picLocks noChangeAspect="1"/>
          </p:cNvPicPr>
          <p:nvPr/>
        </p:nvPicPr>
        <p:blipFill>
          <a:blip r:embed="rId4"/>
          <a:stretch>
            <a:fillRect/>
          </a:stretch>
        </p:blipFill>
        <p:spPr>
          <a:xfrm>
            <a:off x="0" y="1"/>
            <a:ext cx="5710215" cy="5892016"/>
          </a:xfrm>
          <a:prstGeom prst="rect">
            <a:avLst/>
          </a:prstGeom>
        </p:spPr>
      </p:pic>
    </p:spTree>
    <p:extLst>
      <p:ext uri="{BB962C8B-B14F-4D97-AF65-F5344CB8AC3E}">
        <p14:creationId xmlns:p14="http://schemas.microsoft.com/office/powerpoint/2010/main" val="3272826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1" name="Google Shape;161;gb3e8f5dbd0_0_9"/>
          <p:cNvSpPr txBox="1"/>
          <p:nvPr/>
        </p:nvSpPr>
        <p:spPr>
          <a:xfrm>
            <a:off x="62500" y="0"/>
            <a:ext cx="11931000" cy="5852702"/>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6000" u="sng" dirty="0" err="1">
                <a:solidFill>
                  <a:schemeClr val="dk1"/>
                </a:solidFill>
                <a:ea typeface="Calibri"/>
                <a:cs typeface="Calibri"/>
                <a:sym typeface="Calibri"/>
              </a:rPr>
              <a:t>Discusión</a:t>
            </a:r>
            <a:r>
              <a:rPr lang="en-US" sz="6000" u="sng" dirty="0">
                <a:solidFill>
                  <a:schemeClr val="dk1"/>
                </a:solidFill>
                <a:ea typeface="Calibri"/>
                <a:cs typeface="Calibri"/>
                <a:sym typeface="Calibri"/>
              </a:rPr>
              <a:t> para la </a:t>
            </a:r>
            <a:r>
              <a:rPr lang="en-US" sz="6000" u="sng" dirty="0" err="1">
                <a:solidFill>
                  <a:schemeClr val="dk1"/>
                </a:solidFill>
                <a:ea typeface="Calibri"/>
                <a:cs typeface="Calibri"/>
                <a:sym typeface="Calibri"/>
              </a:rPr>
              <a:t>clase</a:t>
            </a:r>
            <a:br>
              <a:rPr lang="en-US" sz="2000" dirty="0">
                <a:solidFill>
                  <a:schemeClr val="dk1"/>
                </a:solidFill>
                <a:ea typeface="Calibri"/>
                <a:cs typeface="Calibri"/>
                <a:sym typeface="Calibri"/>
              </a:rPr>
            </a:br>
            <a:endParaRPr lang="en-US" sz="2000" dirty="0">
              <a:solidFill>
                <a:schemeClr val="dk1"/>
              </a:solidFill>
              <a:ea typeface="Calibri"/>
              <a:cs typeface="Calibri"/>
              <a:sym typeface="Calibri"/>
            </a:endParaRPr>
          </a:p>
          <a:p>
            <a:pPr lvl="0" algn="ctr">
              <a:buClr>
                <a:schemeClr val="dk1"/>
              </a:buClr>
              <a:buSzPts val="3600"/>
            </a:pPr>
            <a:r>
              <a:rPr lang="en-US" sz="2000" dirty="0" err="1">
                <a:solidFill>
                  <a:schemeClr val="dk1"/>
                </a:solidFill>
                <a:ea typeface="Calibri"/>
                <a:cs typeface="Calibri"/>
                <a:sym typeface="Calibri"/>
              </a:rPr>
              <a:t>Aproveche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esta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oportunidad</a:t>
            </a:r>
            <a:r>
              <a:rPr lang="en-US" sz="2000" dirty="0">
                <a:solidFill>
                  <a:schemeClr val="dk1"/>
                </a:solidFill>
                <a:ea typeface="Calibri"/>
                <a:cs typeface="Calibri"/>
                <a:sym typeface="Calibri"/>
              </a:rPr>
              <a:t> para </a:t>
            </a:r>
            <a:r>
              <a:rPr lang="en-US" sz="2000" dirty="0" err="1">
                <a:solidFill>
                  <a:schemeClr val="dk1"/>
                </a:solidFill>
                <a:ea typeface="Calibri"/>
                <a:cs typeface="Calibri"/>
                <a:sym typeface="Calibri"/>
              </a:rPr>
              <a:t>hacer</a:t>
            </a:r>
            <a:r>
              <a:rPr lang="en-US" sz="2000" dirty="0">
                <a:solidFill>
                  <a:schemeClr val="dk1"/>
                </a:solidFill>
                <a:ea typeface="Calibri"/>
                <a:cs typeface="Calibri"/>
                <a:sym typeface="Calibri"/>
              </a:rPr>
              <a:t>/responder </a:t>
            </a:r>
            <a:r>
              <a:rPr lang="en-US" sz="2000" dirty="0" err="1">
                <a:solidFill>
                  <a:schemeClr val="dk1"/>
                </a:solidFill>
                <a:ea typeface="Calibri"/>
                <a:cs typeface="Calibri"/>
                <a:sym typeface="Calibri"/>
              </a:rPr>
              <a:t>preguntas</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sobre</a:t>
            </a:r>
            <a:r>
              <a:rPr lang="en-US" sz="2000" dirty="0">
                <a:solidFill>
                  <a:schemeClr val="dk1"/>
                </a:solidFill>
                <a:ea typeface="Calibri"/>
                <a:cs typeface="Calibri"/>
                <a:sym typeface="Calibri"/>
              </a:rPr>
              <a:t> el </a:t>
            </a:r>
            <a:r>
              <a:rPr lang="en-US" sz="2000" dirty="0" err="1">
                <a:solidFill>
                  <a:schemeClr val="dk1"/>
                </a:solidFill>
                <a:ea typeface="Calibri"/>
                <a:cs typeface="Calibri"/>
                <a:sym typeface="Calibri"/>
              </a:rPr>
              <a:t>módulo</a:t>
            </a:r>
            <a:r>
              <a:rPr lang="en-US" sz="2000" dirty="0">
                <a:solidFill>
                  <a:schemeClr val="dk1"/>
                </a:solidFill>
                <a:ea typeface="Calibri"/>
                <a:cs typeface="Calibri"/>
                <a:sym typeface="Calibri"/>
              </a:rPr>
              <a:t> anterior y para </a:t>
            </a:r>
            <a:r>
              <a:rPr lang="en-US" sz="2000" dirty="0" err="1">
                <a:solidFill>
                  <a:schemeClr val="dk1"/>
                </a:solidFill>
                <a:ea typeface="Calibri"/>
                <a:cs typeface="Calibri"/>
                <a:sym typeface="Calibri"/>
              </a:rPr>
              <a:t>resumir</a:t>
            </a:r>
            <a:r>
              <a:rPr lang="en-US" sz="2000" dirty="0">
                <a:solidFill>
                  <a:schemeClr val="dk1"/>
                </a:solidFill>
                <a:ea typeface="Calibri"/>
                <a:cs typeface="Calibri"/>
                <a:sym typeface="Calibri"/>
              </a:rPr>
              <a:t> las </a:t>
            </a:r>
            <a:r>
              <a:rPr lang="en-US" sz="2000" dirty="0" err="1">
                <a:solidFill>
                  <a:schemeClr val="dk1"/>
                </a:solidFill>
                <a:ea typeface="Calibri"/>
                <a:cs typeface="Calibri"/>
                <a:sym typeface="Calibri"/>
              </a:rPr>
              <a:t>direcciones</a:t>
            </a:r>
            <a:r>
              <a:rPr lang="en-US" sz="2000" dirty="0">
                <a:solidFill>
                  <a:schemeClr val="dk1"/>
                </a:solidFill>
                <a:ea typeface="Calibri"/>
                <a:cs typeface="Calibri"/>
                <a:sym typeface="Calibri"/>
              </a:rPr>
              <a:t> de los enlaces web </a:t>
            </a:r>
            <a:r>
              <a:rPr lang="en-US" sz="2000" dirty="0" err="1">
                <a:solidFill>
                  <a:schemeClr val="dk1"/>
                </a:solidFill>
                <a:ea typeface="Calibri"/>
                <a:cs typeface="Calibri"/>
                <a:sym typeface="Calibri"/>
              </a:rPr>
              <a:t>discutidos</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en</a:t>
            </a:r>
            <a:r>
              <a:rPr lang="en-US" sz="2000" dirty="0">
                <a:solidFill>
                  <a:schemeClr val="dk1"/>
                </a:solidFill>
                <a:ea typeface="Calibri"/>
                <a:cs typeface="Calibri"/>
                <a:sym typeface="Calibri"/>
              </a:rPr>
              <a:t> el </a:t>
            </a:r>
            <a:r>
              <a:rPr lang="en-US" sz="2000" dirty="0" err="1">
                <a:solidFill>
                  <a:schemeClr val="dk1"/>
                </a:solidFill>
                <a:ea typeface="Calibri"/>
                <a:cs typeface="Calibri"/>
                <a:sym typeface="Calibri"/>
              </a:rPr>
              <a:t>módulo</a:t>
            </a:r>
            <a:r>
              <a:rPr lang="en-US" sz="2000" dirty="0">
                <a:solidFill>
                  <a:schemeClr val="dk1"/>
                </a:solidFill>
                <a:ea typeface="Calibri"/>
                <a:cs typeface="Calibri"/>
                <a:sym typeface="Calibri"/>
              </a:rPr>
              <a:t>.</a:t>
            </a:r>
          </a:p>
          <a:p>
            <a:pPr lvl="0" algn="ctr">
              <a:buClr>
                <a:schemeClr val="dk1"/>
              </a:buClr>
              <a:buSzPts val="3600"/>
            </a:pPr>
            <a:r>
              <a:rPr lang="en-US" sz="4000" u="sng" dirty="0" err="1">
                <a:solidFill>
                  <a:schemeClr val="dk1"/>
                </a:solidFill>
                <a:ea typeface="Calibri"/>
                <a:cs typeface="Calibri"/>
                <a:sym typeface="Calibri"/>
              </a:rPr>
              <a:t>Recursos</a:t>
            </a:r>
            <a:r>
              <a:rPr lang="en-US" sz="4000" u="sng" dirty="0">
                <a:solidFill>
                  <a:schemeClr val="dk1"/>
                </a:solidFill>
                <a:ea typeface="Calibri"/>
                <a:cs typeface="Calibri"/>
                <a:sym typeface="Calibri"/>
              </a:rPr>
              <a:t> del </a:t>
            </a:r>
            <a:r>
              <a:rPr lang="en-US" sz="4000" u="sng" dirty="0" err="1">
                <a:solidFill>
                  <a:schemeClr val="dk1"/>
                </a:solidFill>
                <a:ea typeface="Calibri"/>
                <a:cs typeface="Calibri"/>
                <a:sym typeface="Calibri"/>
              </a:rPr>
              <a:t>Módulo</a:t>
            </a:r>
            <a:endParaRPr lang="en-US" sz="4000" u="sng" dirty="0">
              <a:solidFill>
                <a:schemeClr val="dk1"/>
              </a:solidFill>
              <a:ea typeface="Calibri"/>
              <a:cs typeface="Calibri"/>
              <a:sym typeface="Calibri"/>
            </a:endParaRPr>
          </a:p>
          <a:p>
            <a:pPr marL="342900" lvl="0" indent="-342900">
              <a:buSzPts val="1800"/>
              <a:buAutoNum type="arabicParenR"/>
            </a:pPr>
            <a:endParaRPr lang="en-US" sz="1600" dirty="0">
              <a:latin typeface="+mj-lt"/>
              <a:hlinkClick r:id="rId3"/>
            </a:endParaRPr>
          </a:p>
          <a:p>
            <a:pPr marL="342900" lvl="0" indent="-342900">
              <a:buSzPts val="1800"/>
              <a:buAutoNum type="arabicParenR"/>
            </a:pPr>
            <a:r>
              <a:rPr lang="en-US" dirty="0">
                <a:latin typeface="+mj-lt"/>
                <a:hlinkClick r:id="rId4"/>
              </a:rPr>
              <a:t>https://osha.oregon.gov/OSHARules/div2/div2Z-1030-bloodborne.pdf - page=24</a:t>
            </a:r>
            <a:endParaRPr lang="en-US" dirty="0">
              <a:latin typeface="+mj-lt"/>
            </a:endParaRPr>
          </a:p>
          <a:p>
            <a:pPr marL="342900" lvl="0" indent="-342900">
              <a:buSzPts val="1800"/>
              <a:buAutoNum type="arabicParenR"/>
            </a:pPr>
            <a:r>
              <a:rPr lang="en-US" dirty="0">
                <a:solidFill>
                  <a:schemeClr val="dk1"/>
                </a:solidFill>
                <a:latin typeface="+mj-lt"/>
                <a:ea typeface="Calibri"/>
                <a:cs typeface="Calibri"/>
                <a:sym typeface="Calibri"/>
                <a:hlinkClick r:id="rId5"/>
              </a:rPr>
              <a:t>https://osha.oregon.gov/OSHARules/div2/div2Z-1030-bloodborne.pdf - page=25</a:t>
            </a:r>
            <a:r>
              <a:rPr lang="en-US" dirty="0">
                <a:solidFill>
                  <a:schemeClr val="dk1"/>
                </a:solidFill>
                <a:latin typeface="+mj-lt"/>
                <a:ea typeface="Calibri"/>
                <a:cs typeface="Calibri"/>
                <a:sym typeface="Calibri"/>
              </a:rPr>
              <a:t> </a:t>
            </a:r>
          </a:p>
          <a:p>
            <a:pPr marL="342900" lvl="0" indent="-342900">
              <a:buSzPts val="1800"/>
              <a:buAutoNum type="arabicParenR"/>
            </a:pPr>
            <a:r>
              <a:rPr lang="en-US" dirty="0">
                <a:solidFill>
                  <a:schemeClr val="dk1"/>
                </a:solidFill>
                <a:latin typeface="+mj-lt"/>
                <a:ea typeface="Calibri"/>
                <a:cs typeface="Calibri"/>
                <a:sym typeface="Calibri"/>
                <a:hlinkClick r:id="rId6"/>
              </a:rPr>
              <a:t>http://www.cdc.gov/hiv/guidelines/preventing.html/</a:t>
            </a:r>
            <a:endParaRPr lang="en-US" dirty="0">
              <a:solidFill>
                <a:schemeClr val="dk1"/>
              </a:solidFill>
              <a:latin typeface="+mj-lt"/>
              <a:ea typeface="Calibri"/>
              <a:cs typeface="Calibri"/>
              <a:sym typeface="Calibri"/>
            </a:endParaRPr>
          </a:p>
          <a:p>
            <a:pPr marL="342900" lvl="0" indent="-342900">
              <a:buSzPts val="1800"/>
              <a:buAutoNum type="arabicParenR"/>
            </a:pPr>
            <a:r>
              <a:rPr lang="en-US" dirty="0">
                <a:solidFill>
                  <a:schemeClr val="dk1"/>
                </a:solidFill>
                <a:latin typeface="+mj-lt"/>
                <a:ea typeface="Calibri"/>
                <a:cs typeface="Calibri"/>
                <a:sym typeface="Calibri"/>
                <a:hlinkClick r:id="rId7"/>
              </a:rPr>
              <a:t>http://www.cbs.state.or.us/osha/pubed/courses/bloodborne-pathogens/resources/sample-exposure-incident-report.pdf</a:t>
            </a:r>
            <a:r>
              <a:rPr lang="en-US" dirty="0">
                <a:solidFill>
                  <a:schemeClr val="dk1"/>
                </a:solidFill>
                <a:latin typeface="+mj-lt"/>
                <a:ea typeface="Calibri"/>
                <a:cs typeface="Calibri"/>
                <a:sym typeface="Calibri"/>
              </a:rPr>
              <a:t> </a:t>
            </a:r>
          </a:p>
          <a:p>
            <a:pPr marL="342900" lvl="0" indent="-342900">
              <a:buSzPts val="1800"/>
              <a:buAutoNum type="arabicParenR"/>
            </a:pPr>
            <a:r>
              <a:rPr lang="en-US" dirty="0">
                <a:solidFill>
                  <a:schemeClr val="dk1"/>
                </a:solidFill>
                <a:latin typeface="+mj-lt"/>
                <a:ea typeface="Calibri"/>
                <a:cs typeface="Calibri"/>
                <a:sym typeface="Calibri"/>
                <a:hlinkClick r:id="rId8"/>
              </a:rPr>
              <a:t>http://www.cbs.state.or.us/osha/pubed/courses/bloodborne-pathogens/resources/documentation-identification-source-individual.pdf</a:t>
            </a:r>
            <a:r>
              <a:rPr lang="en-US" dirty="0">
                <a:solidFill>
                  <a:schemeClr val="dk1"/>
                </a:solidFill>
                <a:latin typeface="+mj-lt"/>
                <a:ea typeface="Calibri"/>
                <a:cs typeface="Calibri"/>
                <a:sym typeface="Calibri"/>
              </a:rPr>
              <a:t> </a:t>
            </a:r>
          </a:p>
          <a:p>
            <a:pPr marL="342900" lvl="0" indent="-342900">
              <a:buSzPts val="1800"/>
              <a:buAutoNum type="arabicParenR"/>
            </a:pPr>
            <a:endParaRPr lang="en-US" sz="1600" dirty="0">
              <a:solidFill>
                <a:schemeClr val="dk1"/>
              </a:solidFill>
              <a:latin typeface="+mj-lt"/>
              <a:ea typeface="Calibri"/>
              <a:cs typeface="Calibri"/>
              <a:sym typeface="Calibri"/>
            </a:endParaRPr>
          </a:p>
        </p:txBody>
      </p:sp>
      <p:pic>
        <p:nvPicPr>
          <p:cNvPr id="8" name="Picture 7">
            <a:extLst>
              <a:ext uri="{FF2B5EF4-FFF2-40B4-BE49-F238E27FC236}">
                <a16:creationId xmlns:a16="http://schemas.microsoft.com/office/drawing/2014/main" id="{72A61363-8D56-4A11-890A-433BA23605D8}"/>
              </a:ext>
            </a:extLst>
          </p:cNvPr>
          <p:cNvPicPr>
            <a:picLocks noChangeAspect="1"/>
          </p:cNvPicPr>
          <p:nvPr/>
        </p:nvPicPr>
        <p:blipFill>
          <a:blip r:embed="rId9"/>
          <a:stretch>
            <a:fillRect/>
          </a:stretch>
        </p:blipFill>
        <p:spPr>
          <a:xfrm>
            <a:off x="6528178" y="5924390"/>
            <a:ext cx="5686566" cy="947761"/>
          </a:xfrm>
          <a:prstGeom prst="rect">
            <a:avLst/>
          </a:prstGeom>
        </p:spPr>
      </p:pic>
      <p:sp>
        <p:nvSpPr>
          <p:cNvPr id="6" name="Google Shape;102;p2">
            <a:extLst>
              <a:ext uri="{FF2B5EF4-FFF2-40B4-BE49-F238E27FC236}">
                <a16:creationId xmlns:a16="http://schemas.microsoft.com/office/drawing/2014/main" id="{4224D735-3371-40E9-B958-C1C7F58E90DB}"/>
              </a:ext>
            </a:extLst>
          </p:cNvPr>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4: </a:t>
            </a:r>
            <a:r>
              <a:rPr lang="en-US" sz="2800" b="1" i="1" dirty="0" err="1">
                <a:solidFill>
                  <a:schemeClr val="lt1"/>
                </a:solidFill>
                <a:latin typeface="Verdana"/>
                <a:ea typeface="Verdana"/>
                <a:cs typeface="Verdana"/>
                <a:sym typeface="Verdana"/>
              </a:rPr>
              <a:t>Mitigación</a:t>
            </a:r>
            <a:endParaRPr lang="en-US" sz="2800" dirty="0"/>
          </a:p>
        </p:txBody>
      </p:sp>
    </p:spTree>
    <p:extLst>
      <p:ext uri="{BB962C8B-B14F-4D97-AF65-F5344CB8AC3E}">
        <p14:creationId xmlns:p14="http://schemas.microsoft.com/office/powerpoint/2010/main" val="32013378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0" y="2799876"/>
            <a:ext cx="12192000" cy="646290"/>
          </a:xfrm>
          <a:prstGeom prst="rect">
            <a:avLst/>
          </a:prstGeom>
          <a:noFill/>
          <a:ln>
            <a:noFill/>
          </a:ln>
        </p:spPr>
        <p:txBody>
          <a:bodyPr spcFirstLastPara="1" wrap="square" lIns="91425" tIns="45700" rIns="91425" bIns="45700" anchor="t" anchorCtr="0">
            <a:spAutoFit/>
          </a:bodyPr>
          <a:lstStyle/>
          <a:p>
            <a:pPr lvl="0" algn="ctr">
              <a:buSzPts val="4000"/>
            </a:pPr>
            <a:r>
              <a:rPr lang="en-US" sz="3600" b="1" dirty="0">
                <a:solidFill>
                  <a:schemeClr val="lt1"/>
                </a:solidFill>
                <a:latin typeface="Verdana"/>
                <a:ea typeface="Verdana"/>
                <a:cs typeface="Verdana"/>
                <a:sym typeface="Verdana"/>
              </a:rPr>
              <a:t>PATOGENOS TRANSMITIDOS POR LA SANGRE</a:t>
            </a:r>
          </a:p>
        </p:txBody>
      </p:sp>
      <p:sp>
        <p:nvSpPr>
          <p:cNvPr id="94" name="Google Shape;94;p1"/>
          <p:cNvSpPr txBox="1"/>
          <p:nvPr/>
        </p:nvSpPr>
        <p:spPr>
          <a:xfrm>
            <a:off x="-566651" y="3569317"/>
            <a:ext cx="1332530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err="1">
                <a:solidFill>
                  <a:schemeClr val="lt1"/>
                </a:solidFill>
                <a:latin typeface="Verdana"/>
                <a:ea typeface="Verdana"/>
                <a:cs typeface="Verdana"/>
                <a:sym typeface="Verdana"/>
              </a:rPr>
              <a:t>Módulo</a:t>
            </a:r>
            <a:r>
              <a:rPr lang="en-US" sz="4400" b="1" i="0" u="none" strike="noStrike" cap="none" dirty="0">
                <a:solidFill>
                  <a:schemeClr val="lt1"/>
                </a:solidFill>
                <a:latin typeface="Verdana"/>
                <a:ea typeface="Verdana"/>
                <a:cs typeface="Verdana"/>
                <a:sym typeface="Verdana"/>
              </a:rPr>
              <a:t> 5: </a:t>
            </a:r>
            <a:r>
              <a:rPr lang="en-US" sz="4400" b="1" i="1" dirty="0" err="1">
                <a:solidFill>
                  <a:schemeClr val="lt1"/>
                </a:solidFill>
                <a:latin typeface="Verdana"/>
                <a:ea typeface="Verdana"/>
                <a:cs typeface="Verdana"/>
                <a:sym typeface="Verdana"/>
              </a:rPr>
              <a:t>Administración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rcRect/>
          <a:stretch/>
        </p:blipFill>
        <p:spPr>
          <a:xfrm>
            <a:off x="299272" y="260296"/>
            <a:ext cx="3058746" cy="1011156"/>
          </a:xfrm>
          <a:prstGeom prst="rect">
            <a:avLst/>
          </a:prstGeom>
        </p:spPr>
      </p:pic>
    </p:spTree>
    <p:extLst>
      <p:ext uri="{BB962C8B-B14F-4D97-AF65-F5344CB8AC3E}">
        <p14:creationId xmlns:p14="http://schemas.microsoft.com/office/powerpoint/2010/main" val="16398209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918200" y="332509"/>
            <a:ext cx="6075307" cy="45858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s-ES_tradnl" sz="2000" b="0" i="0" u="sng" strike="noStrike" cap="none" dirty="0">
                <a:solidFill>
                  <a:schemeClr val="dk1"/>
                </a:solidFill>
                <a:latin typeface="+mj-lt"/>
                <a:ea typeface="Calibri"/>
                <a:cs typeface="Calibri"/>
                <a:sym typeface="Calibri"/>
              </a:rPr>
              <a:t>Bienvenido al Módulo Cinco</a:t>
            </a:r>
            <a:endParaRPr lang="es-ES_tradnl" sz="2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mj-lt"/>
              <a:ea typeface="Calibri"/>
              <a:cs typeface="Calibri"/>
              <a:sym typeface="Calibri"/>
            </a:endParaRPr>
          </a:p>
          <a:p>
            <a:endParaRPr lang="en-US" sz="1600" dirty="0">
              <a:latin typeface="+mj-lt"/>
            </a:endParaRPr>
          </a:p>
          <a:p>
            <a:r>
              <a:rPr lang="en-US" sz="1600" dirty="0" err="1">
                <a:latin typeface="+mj-lt"/>
              </a:rPr>
              <a:t>En</a:t>
            </a:r>
            <a:r>
              <a:rPr lang="en-US" sz="1600" dirty="0">
                <a:latin typeface="+mj-lt"/>
              </a:rPr>
              <a:t> </a:t>
            </a:r>
            <a:r>
              <a:rPr lang="en-US" sz="1600" dirty="0" err="1">
                <a:latin typeface="+mj-lt"/>
              </a:rPr>
              <a:t>este</a:t>
            </a:r>
            <a:r>
              <a:rPr lang="en-US" sz="1600" dirty="0">
                <a:latin typeface="+mj-lt"/>
              </a:rPr>
              <a:t> </a:t>
            </a:r>
            <a:r>
              <a:rPr lang="en-US" sz="1600" dirty="0" err="1">
                <a:latin typeface="+mj-lt"/>
              </a:rPr>
              <a:t>módulo</a:t>
            </a:r>
            <a:r>
              <a:rPr lang="en-US" sz="1600" dirty="0">
                <a:latin typeface="+mj-lt"/>
              </a:rPr>
              <a:t> </a:t>
            </a:r>
            <a:r>
              <a:rPr lang="en-US" sz="1600" dirty="0" err="1">
                <a:latin typeface="+mj-lt"/>
              </a:rPr>
              <a:t>acerca</a:t>
            </a:r>
            <a:r>
              <a:rPr lang="en-US" sz="1600" dirty="0">
                <a:latin typeface="+mj-lt"/>
              </a:rPr>
              <a:t> de la </a:t>
            </a:r>
            <a:r>
              <a:rPr lang="en-US" sz="1600" dirty="0" err="1">
                <a:latin typeface="+mj-lt"/>
              </a:rPr>
              <a:t>administración</a:t>
            </a:r>
            <a:r>
              <a:rPr lang="en-US" sz="1600" dirty="0">
                <a:latin typeface="+mj-lt"/>
              </a:rPr>
              <a:t> de </a:t>
            </a:r>
            <a:r>
              <a:rPr lang="en-US" sz="1600" dirty="0" err="1">
                <a:latin typeface="+mj-lt"/>
              </a:rPr>
              <a:t>su</a:t>
            </a:r>
            <a:r>
              <a:rPr lang="en-US" sz="1600" dirty="0">
                <a:latin typeface="+mj-lt"/>
              </a:rPr>
              <a:t> Plan de control de la </a:t>
            </a:r>
            <a:r>
              <a:rPr lang="en-US" sz="1600" dirty="0" err="1">
                <a:latin typeface="+mj-lt"/>
              </a:rPr>
              <a:t>exposición</a:t>
            </a:r>
            <a:r>
              <a:rPr lang="en-US" sz="1600" dirty="0">
                <a:latin typeface="+mj-lt"/>
              </a:rPr>
              <a:t> </a:t>
            </a:r>
            <a:r>
              <a:rPr lang="en-US" sz="1600" dirty="0" err="1">
                <a:latin typeface="+mj-lt"/>
              </a:rPr>
              <a:t>abarcaremos</a:t>
            </a:r>
            <a:r>
              <a:rPr lang="en-US" sz="1600" dirty="0">
                <a:latin typeface="+mj-lt"/>
              </a:rPr>
              <a:t> los </a:t>
            </a:r>
            <a:r>
              <a:rPr lang="en-US" sz="1600" dirty="0" err="1">
                <a:latin typeface="+mj-lt"/>
              </a:rPr>
              <a:t>siguientes</a:t>
            </a:r>
            <a:r>
              <a:rPr lang="en-US" sz="1600" dirty="0">
                <a:latin typeface="+mj-lt"/>
              </a:rPr>
              <a:t> </a:t>
            </a:r>
            <a:r>
              <a:rPr lang="en-US" sz="1600" dirty="0" err="1">
                <a:latin typeface="+mj-lt"/>
              </a:rPr>
              <a:t>temas</a:t>
            </a:r>
            <a:r>
              <a:rPr lang="en-US" sz="1600" dirty="0">
                <a:latin typeface="+mj-lt"/>
              </a:rPr>
              <a:t>:</a:t>
            </a:r>
          </a:p>
          <a:p>
            <a:endParaRPr lang="en-US" sz="1600" dirty="0">
              <a:latin typeface="+mj-lt"/>
            </a:endParaRPr>
          </a:p>
          <a:p>
            <a:r>
              <a:rPr lang="en-US" sz="1600" dirty="0">
                <a:latin typeface="+mj-lt"/>
              </a:rPr>
              <a:t>•	</a:t>
            </a:r>
            <a:r>
              <a:rPr lang="en-US" sz="1600" dirty="0" err="1">
                <a:latin typeface="+mj-lt"/>
              </a:rPr>
              <a:t>Requisitos</a:t>
            </a:r>
            <a:r>
              <a:rPr lang="en-US" sz="1600" dirty="0">
                <a:latin typeface="+mj-lt"/>
              </a:rPr>
              <a:t> de </a:t>
            </a:r>
            <a:r>
              <a:rPr lang="en-US" sz="1600" dirty="0" err="1">
                <a:latin typeface="+mj-lt"/>
              </a:rPr>
              <a:t>capacitación</a:t>
            </a:r>
            <a:r>
              <a:rPr lang="en-US" sz="1600" dirty="0">
                <a:latin typeface="+mj-lt"/>
              </a:rPr>
              <a:t> </a:t>
            </a:r>
            <a:r>
              <a:rPr lang="en-US" sz="1600" dirty="0" err="1">
                <a:latin typeface="+mj-lt"/>
              </a:rPr>
              <a:t>anuales</a:t>
            </a:r>
            <a:r>
              <a:rPr lang="en-US" sz="1600" dirty="0">
                <a:latin typeface="+mj-lt"/>
              </a:rPr>
              <a:t>,</a:t>
            </a:r>
          </a:p>
          <a:p>
            <a:r>
              <a:rPr lang="en-US" sz="1600" dirty="0">
                <a:latin typeface="+mj-lt"/>
              </a:rPr>
              <a:t>•	</a:t>
            </a:r>
            <a:r>
              <a:rPr lang="en-US" sz="1600" dirty="0" err="1">
                <a:latin typeface="+mj-lt"/>
              </a:rPr>
              <a:t>Mantenimiento</a:t>
            </a:r>
            <a:r>
              <a:rPr lang="en-US" sz="1600" dirty="0">
                <a:latin typeface="+mj-lt"/>
              </a:rPr>
              <a:t> de </a:t>
            </a:r>
            <a:r>
              <a:rPr lang="en-US" sz="1600" dirty="0" err="1">
                <a:latin typeface="+mj-lt"/>
              </a:rPr>
              <a:t>registros</a:t>
            </a:r>
            <a:r>
              <a:rPr lang="en-US" sz="1600" dirty="0">
                <a:latin typeface="+mj-lt"/>
              </a:rPr>
              <a:t> </a:t>
            </a:r>
            <a:r>
              <a:rPr lang="en-US" sz="1600" dirty="0" err="1">
                <a:latin typeface="+mj-lt"/>
              </a:rPr>
              <a:t>médicos</a:t>
            </a:r>
            <a:r>
              <a:rPr lang="en-US" sz="1600" dirty="0">
                <a:latin typeface="+mj-lt"/>
              </a:rPr>
              <a:t>,</a:t>
            </a:r>
          </a:p>
          <a:p>
            <a:r>
              <a:rPr lang="en-US" sz="1600" dirty="0">
                <a:latin typeface="+mj-lt"/>
              </a:rPr>
              <a:t>•	</a:t>
            </a:r>
            <a:r>
              <a:rPr lang="en-US" sz="1600" dirty="0" err="1">
                <a:latin typeface="+mj-lt"/>
              </a:rPr>
              <a:t>Mantenimiento</a:t>
            </a:r>
            <a:r>
              <a:rPr lang="en-US" sz="1600" dirty="0">
                <a:latin typeface="+mj-lt"/>
              </a:rPr>
              <a:t> de un </a:t>
            </a:r>
            <a:r>
              <a:rPr lang="en-US" sz="1600" dirty="0" err="1">
                <a:latin typeface="+mj-lt"/>
              </a:rPr>
              <a:t>registro</a:t>
            </a:r>
            <a:r>
              <a:rPr lang="en-US" sz="1600" dirty="0">
                <a:latin typeface="+mj-lt"/>
              </a:rPr>
              <a:t> de </a:t>
            </a:r>
            <a:r>
              <a:rPr lang="en-US" sz="1600" dirty="0" err="1">
                <a:latin typeface="+mj-lt"/>
              </a:rPr>
              <a:t>lesiones</a:t>
            </a:r>
            <a:r>
              <a:rPr lang="en-US" sz="1600" dirty="0">
                <a:latin typeface="+mj-lt"/>
              </a:rPr>
              <a:t> con </a:t>
            </a:r>
            <a:r>
              <a:rPr lang="en-US" sz="1600" dirty="0" err="1">
                <a:latin typeface="+mj-lt"/>
              </a:rPr>
              <a:t>objetos</a:t>
            </a:r>
            <a:r>
              <a:rPr lang="en-US" sz="1600" dirty="0">
                <a:latin typeface="+mj-lt"/>
              </a:rPr>
              <a:t> </a:t>
            </a:r>
            <a:r>
              <a:rPr lang="en-US" sz="1600" dirty="0" err="1">
                <a:latin typeface="+mj-lt"/>
              </a:rPr>
              <a:t>filosos</a:t>
            </a:r>
            <a:r>
              <a:rPr lang="en-US" sz="1600" dirty="0">
                <a:latin typeface="+mj-lt"/>
              </a:rPr>
              <a:t>, y</a:t>
            </a:r>
          </a:p>
          <a:p>
            <a:r>
              <a:rPr lang="en-US" sz="1600" dirty="0">
                <a:latin typeface="+mj-lt"/>
              </a:rPr>
              <a:t>•	</a:t>
            </a:r>
            <a:r>
              <a:rPr lang="en-US" sz="1600" dirty="0" err="1">
                <a:latin typeface="+mj-lt"/>
              </a:rPr>
              <a:t>Actualización</a:t>
            </a:r>
            <a:r>
              <a:rPr lang="en-US" sz="1600" dirty="0">
                <a:latin typeface="+mj-lt"/>
              </a:rPr>
              <a:t> de </a:t>
            </a:r>
            <a:r>
              <a:rPr lang="en-US" sz="1600" dirty="0" err="1">
                <a:latin typeface="+mj-lt"/>
              </a:rPr>
              <a:t>su</a:t>
            </a:r>
            <a:r>
              <a:rPr lang="en-US" sz="1600" dirty="0">
                <a:latin typeface="+mj-lt"/>
              </a:rPr>
              <a:t> Plan de control de la </a:t>
            </a:r>
            <a:r>
              <a:rPr lang="en-US" sz="1600" dirty="0" err="1">
                <a:latin typeface="+mj-lt"/>
              </a:rPr>
              <a:t>exposición</a:t>
            </a:r>
            <a:r>
              <a:rPr lang="en-US" sz="1600" dirty="0">
                <a:latin typeface="+mj-lt"/>
              </a:rPr>
              <a:t>.</a:t>
            </a:r>
          </a:p>
          <a:p>
            <a:endParaRPr lang="en-US" sz="1600" dirty="0">
              <a:latin typeface="+mj-lt"/>
            </a:endParaRPr>
          </a:p>
          <a:p>
            <a:r>
              <a:rPr lang="en-US" sz="1600" dirty="0">
                <a:latin typeface="+mj-lt"/>
              </a:rPr>
              <a:t>El punto clave de </a:t>
            </a:r>
            <a:r>
              <a:rPr lang="en-US" sz="1600" dirty="0" err="1">
                <a:latin typeface="+mj-lt"/>
              </a:rPr>
              <a:t>este</a:t>
            </a:r>
            <a:r>
              <a:rPr lang="en-US" sz="1600" dirty="0">
                <a:latin typeface="+mj-lt"/>
              </a:rPr>
              <a:t> </a:t>
            </a:r>
            <a:r>
              <a:rPr lang="en-US" sz="1600" dirty="0" err="1">
                <a:latin typeface="+mj-lt"/>
              </a:rPr>
              <a:t>módulo</a:t>
            </a:r>
            <a:r>
              <a:rPr lang="en-US" sz="1600" dirty="0">
                <a:latin typeface="+mj-lt"/>
              </a:rPr>
              <a:t> es que </a:t>
            </a:r>
            <a:r>
              <a:rPr lang="en-US" sz="1600" dirty="0" err="1">
                <a:latin typeface="+mj-lt"/>
              </a:rPr>
              <a:t>cumplir</a:t>
            </a:r>
            <a:r>
              <a:rPr lang="en-US" sz="1600" dirty="0">
                <a:latin typeface="+mj-lt"/>
              </a:rPr>
              <a:t> las </a:t>
            </a:r>
            <a:r>
              <a:rPr lang="en-US" sz="1600" dirty="0" err="1">
                <a:latin typeface="+mj-lt"/>
              </a:rPr>
              <a:t>normas</a:t>
            </a:r>
            <a:r>
              <a:rPr lang="en-US" sz="1600" dirty="0">
                <a:latin typeface="+mj-lt"/>
              </a:rPr>
              <a:t> </a:t>
            </a:r>
            <a:r>
              <a:rPr lang="en-US" sz="1600" dirty="0" err="1">
                <a:latin typeface="+mj-lt"/>
              </a:rPr>
              <a:t>exige</a:t>
            </a:r>
            <a:r>
              <a:rPr lang="en-US" sz="1600" dirty="0">
                <a:latin typeface="+mj-lt"/>
              </a:rPr>
              <a:t> </a:t>
            </a:r>
            <a:r>
              <a:rPr lang="en-US" sz="1600" dirty="0" err="1">
                <a:latin typeface="+mj-lt"/>
              </a:rPr>
              <a:t>mucho</a:t>
            </a:r>
            <a:r>
              <a:rPr lang="en-US" sz="1600" dirty="0">
                <a:latin typeface="+mj-lt"/>
              </a:rPr>
              <a:t> </a:t>
            </a:r>
            <a:r>
              <a:rPr lang="en-US" sz="1600" dirty="0" err="1">
                <a:latin typeface="+mj-lt"/>
              </a:rPr>
              <a:t>más</a:t>
            </a:r>
            <a:r>
              <a:rPr lang="en-US" sz="1600" dirty="0">
                <a:latin typeface="+mj-lt"/>
              </a:rPr>
              <a:t> que la </a:t>
            </a:r>
            <a:r>
              <a:rPr lang="en-US" sz="1600" dirty="0" err="1">
                <a:latin typeface="+mj-lt"/>
              </a:rPr>
              <a:t>creación</a:t>
            </a:r>
            <a:r>
              <a:rPr lang="en-US" sz="1600" dirty="0">
                <a:latin typeface="+mj-lt"/>
              </a:rPr>
              <a:t> de un Plan de control de la </a:t>
            </a:r>
            <a:r>
              <a:rPr lang="en-US" sz="1600" dirty="0" err="1">
                <a:latin typeface="+mj-lt"/>
              </a:rPr>
              <a:t>exposición</a:t>
            </a:r>
            <a:r>
              <a:rPr lang="en-US" sz="1600" dirty="0">
                <a:latin typeface="+mj-lt"/>
              </a:rPr>
              <a:t>. </a:t>
            </a:r>
            <a:r>
              <a:rPr lang="en-US" sz="1600" dirty="0" err="1">
                <a:latin typeface="+mj-lt"/>
              </a:rPr>
              <a:t>Esta</a:t>
            </a:r>
            <a:r>
              <a:rPr lang="en-US" sz="1600" dirty="0">
                <a:latin typeface="+mj-lt"/>
              </a:rPr>
              <a:t> es un </a:t>
            </a:r>
            <a:r>
              <a:rPr lang="en-US" sz="1600" dirty="0" err="1">
                <a:latin typeface="+mj-lt"/>
              </a:rPr>
              <a:t>área</a:t>
            </a:r>
            <a:r>
              <a:rPr lang="en-US" sz="1600" dirty="0">
                <a:latin typeface="+mj-lt"/>
              </a:rPr>
              <a:t> </a:t>
            </a:r>
            <a:r>
              <a:rPr lang="en-US" sz="1600" dirty="0" err="1">
                <a:latin typeface="+mj-lt"/>
              </a:rPr>
              <a:t>en</a:t>
            </a:r>
            <a:r>
              <a:rPr lang="en-US" sz="1600" dirty="0">
                <a:latin typeface="+mj-lt"/>
              </a:rPr>
              <a:t> la que </a:t>
            </a:r>
            <a:r>
              <a:rPr lang="en-US" sz="1600" dirty="0" err="1">
                <a:latin typeface="+mj-lt"/>
              </a:rPr>
              <a:t>muchos</a:t>
            </a:r>
            <a:r>
              <a:rPr lang="en-US" sz="1600" dirty="0">
                <a:latin typeface="+mj-lt"/>
              </a:rPr>
              <a:t> </a:t>
            </a:r>
            <a:r>
              <a:rPr lang="en-US" sz="1600" dirty="0" err="1">
                <a:latin typeface="+mj-lt"/>
              </a:rPr>
              <a:t>empleadores</a:t>
            </a:r>
            <a:r>
              <a:rPr lang="en-US" sz="1600" dirty="0">
                <a:latin typeface="+mj-lt"/>
              </a:rPr>
              <a:t> </a:t>
            </a:r>
            <a:r>
              <a:rPr lang="en-US" sz="1600" dirty="0" err="1">
                <a:latin typeface="+mj-lt"/>
              </a:rPr>
              <a:t>muestran</a:t>
            </a:r>
            <a:r>
              <a:rPr lang="en-US" sz="1600" dirty="0">
                <a:latin typeface="+mj-lt"/>
              </a:rPr>
              <a:t> </a:t>
            </a:r>
            <a:r>
              <a:rPr lang="en-US" sz="1600" dirty="0" err="1">
                <a:latin typeface="+mj-lt"/>
              </a:rPr>
              <a:t>deficiencias</a:t>
            </a:r>
            <a:r>
              <a:rPr lang="en-US" sz="1600" dirty="0">
                <a:latin typeface="+mj-lt"/>
              </a:rPr>
              <a:t> a la hora de </a:t>
            </a:r>
            <a:r>
              <a:rPr lang="en-US" sz="1600" dirty="0" err="1">
                <a:latin typeface="+mj-lt"/>
              </a:rPr>
              <a:t>respetar</a:t>
            </a:r>
            <a:r>
              <a:rPr lang="en-US" sz="1600" dirty="0">
                <a:latin typeface="+mj-lt"/>
              </a:rPr>
              <a:t> la </a:t>
            </a:r>
            <a:r>
              <a:rPr lang="en-US" sz="1600" dirty="0" err="1">
                <a:latin typeface="+mj-lt"/>
              </a:rPr>
              <a:t>norma</a:t>
            </a:r>
            <a:r>
              <a:rPr lang="en-US" sz="1600" dirty="0">
                <a:latin typeface="+mj-lt"/>
              </a:rPr>
              <a:t>. </a:t>
            </a:r>
            <a:r>
              <a:rPr lang="en-US" sz="1600" dirty="0" err="1">
                <a:latin typeface="+mj-lt"/>
              </a:rPr>
              <a:t>Luego</a:t>
            </a:r>
            <a:r>
              <a:rPr lang="en-US" sz="1600" dirty="0">
                <a:latin typeface="+mj-lt"/>
              </a:rPr>
              <a:t>, </a:t>
            </a:r>
            <a:r>
              <a:rPr lang="en-US" sz="1600" dirty="0" err="1">
                <a:latin typeface="+mj-lt"/>
              </a:rPr>
              <a:t>miraremos</a:t>
            </a:r>
            <a:r>
              <a:rPr lang="en-US" sz="1600" dirty="0">
                <a:latin typeface="+mj-lt"/>
              </a:rPr>
              <a:t> un video que </a:t>
            </a:r>
            <a:r>
              <a:rPr lang="en-US" sz="1600" dirty="0" err="1">
                <a:latin typeface="+mj-lt"/>
              </a:rPr>
              <a:t>explica</a:t>
            </a:r>
            <a:r>
              <a:rPr lang="en-US" sz="1600" dirty="0">
                <a:latin typeface="+mj-lt"/>
              </a:rPr>
              <a:t> sus </a:t>
            </a:r>
            <a:r>
              <a:rPr lang="en-US" sz="1600" dirty="0" err="1">
                <a:latin typeface="+mj-lt"/>
              </a:rPr>
              <a:t>requisitos</a:t>
            </a:r>
            <a:r>
              <a:rPr lang="en-US" sz="1600" dirty="0">
                <a:latin typeface="+mj-lt"/>
              </a:rPr>
              <a:t> de </a:t>
            </a:r>
            <a:r>
              <a:rPr lang="en-US" sz="1600" dirty="0" err="1">
                <a:latin typeface="+mj-lt"/>
              </a:rPr>
              <a:t>capacitación</a:t>
            </a:r>
            <a:r>
              <a:rPr lang="en-US" sz="1600" dirty="0">
                <a:latin typeface="+mj-lt"/>
              </a:rPr>
              <a:t> </a:t>
            </a:r>
            <a:r>
              <a:rPr lang="en-US" sz="1600" dirty="0" err="1">
                <a:latin typeface="+mj-lt"/>
              </a:rPr>
              <a:t>en</a:t>
            </a:r>
            <a:r>
              <a:rPr lang="en-US" sz="1600" dirty="0">
                <a:latin typeface="+mj-lt"/>
              </a:rPr>
              <a:t> lo que </a:t>
            </a:r>
            <a:r>
              <a:rPr lang="en-US" sz="1600" dirty="0" err="1">
                <a:latin typeface="+mj-lt"/>
              </a:rPr>
              <a:t>respecta</a:t>
            </a:r>
            <a:r>
              <a:rPr lang="en-US" sz="1600" dirty="0">
                <a:latin typeface="+mj-lt"/>
              </a:rPr>
              <a:t> a los </a:t>
            </a:r>
            <a:r>
              <a:rPr lang="en-US" sz="1600" dirty="0" err="1">
                <a:latin typeface="+mj-lt"/>
              </a:rPr>
              <a:t>patógenos</a:t>
            </a:r>
            <a:r>
              <a:rPr lang="en-US" sz="1600" dirty="0">
                <a:latin typeface="+mj-lt"/>
              </a:rPr>
              <a:t> </a:t>
            </a:r>
            <a:r>
              <a:rPr lang="en-US" sz="1600" dirty="0" err="1">
                <a:latin typeface="+mj-lt"/>
              </a:rPr>
              <a:t>transportados</a:t>
            </a:r>
            <a:r>
              <a:rPr lang="en-US" sz="1600" dirty="0">
                <a:latin typeface="+mj-lt"/>
              </a:rPr>
              <a:t> por la </a:t>
            </a:r>
            <a:r>
              <a:rPr lang="en-US" sz="1600" dirty="0" err="1">
                <a:latin typeface="+mj-lt"/>
              </a:rPr>
              <a:t>sangre</a:t>
            </a:r>
            <a:r>
              <a:rPr lang="en-US" sz="1600" dirty="0">
                <a:latin typeface="+mj-lt"/>
              </a:rPr>
              <a:t>.</a:t>
            </a:r>
            <a:endParaRPr sz="1200" b="0" i="0" u="none" strike="noStrike" cap="none" dirty="0">
              <a:solidFill>
                <a:srgbClr val="000000"/>
              </a:solidFill>
              <a:latin typeface="+mj-lt"/>
              <a:ea typeface="Arial"/>
              <a:cs typeface="Arial"/>
              <a:sym typeface="Arial"/>
            </a:endParaRPr>
          </a:p>
        </p:txBody>
      </p:sp>
      <p:pic>
        <p:nvPicPr>
          <p:cNvPr id="4" name="Picture 3">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621627" y="5964403"/>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Verdana"/>
                <a:ea typeface="Verdana"/>
                <a:cs typeface="Verdana"/>
                <a:sym typeface="Verdana"/>
              </a:rPr>
              <a:t>Módulo</a:t>
            </a:r>
            <a:r>
              <a:rPr lang="en-US" sz="2800" b="1" i="0" u="none" strike="noStrike" cap="none" dirty="0">
                <a:solidFill>
                  <a:schemeClr val="lt1"/>
                </a:solidFill>
                <a:latin typeface="Verdana"/>
                <a:ea typeface="Verdana"/>
                <a:cs typeface="Verdana"/>
                <a:sym typeface="Verdana"/>
              </a:rPr>
              <a:t> 5: </a:t>
            </a:r>
            <a:r>
              <a:rPr lang="en-US" sz="2800" b="1" i="1" u="none" strike="noStrike" cap="none" dirty="0" err="1">
                <a:solidFill>
                  <a:schemeClr val="lt1"/>
                </a:solidFill>
                <a:latin typeface="Verdana"/>
                <a:ea typeface="Verdana"/>
                <a:cs typeface="Verdana"/>
                <a:sym typeface="Verdana"/>
              </a:rPr>
              <a:t>A</a:t>
            </a:r>
            <a:r>
              <a:rPr lang="en-US" sz="2800" b="1" i="1" dirty="0" err="1">
                <a:solidFill>
                  <a:schemeClr val="lt1"/>
                </a:solidFill>
                <a:latin typeface="Verdana"/>
                <a:ea typeface="Verdana"/>
                <a:cs typeface="Verdana"/>
                <a:sym typeface="Verdana"/>
              </a:rPr>
              <a:t>dministración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4FC4F1A5-E38F-4473-B5B9-1BF6C6124E31}"/>
              </a:ext>
            </a:extLst>
          </p:cNvPr>
          <p:cNvPicPr>
            <a:picLocks noChangeAspect="1"/>
          </p:cNvPicPr>
          <p:nvPr/>
        </p:nvPicPr>
        <p:blipFill>
          <a:blip r:embed="rId4"/>
          <a:stretch>
            <a:fillRect/>
          </a:stretch>
        </p:blipFill>
        <p:spPr>
          <a:xfrm>
            <a:off x="0" y="0"/>
            <a:ext cx="5751515" cy="5888806"/>
          </a:xfrm>
          <a:prstGeom prst="rect">
            <a:avLst/>
          </a:prstGeom>
        </p:spPr>
      </p:pic>
    </p:spTree>
    <p:extLst>
      <p:ext uri="{BB962C8B-B14F-4D97-AF65-F5344CB8AC3E}">
        <p14:creationId xmlns:p14="http://schemas.microsoft.com/office/powerpoint/2010/main" val="447906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10" name="Picture 9">
            <a:extLst>
              <a:ext uri="{FF2B5EF4-FFF2-40B4-BE49-F238E27FC236}">
                <a16:creationId xmlns:a16="http://schemas.microsoft.com/office/drawing/2014/main" id="{9D9B6367-0FB7-4B63-BC23-EC7577F84A0F}"/>
              </a:ext>
            </a:extLst>
          </p:cNvPr>
          <p:cNvPicPr>
            <a:picLocks noChangeAspect="1"/>
          </p:cNvPicPr>
          <p:nvPr/>
        </p:nvPicPr>
        <p:blipFill>
          <a:blip r:embed="rId4"/>
          <a:stretch>
            <a:fillRect/>
          </a:stretch>
        </p:blipFill>
        <p:spPr>
          <a:xfrm>
            <a:off x="6621627" y="5968952"/>
            <a:ext cx="5602217" cy="933703"/>
          </a:xfrm>
          <a:prstGeom prst="rect">
            <a:avLst/>
          </a:prstGeom>
        </p:spPr>
      </p:pic>
      <p:sp>
        <p:nvSpPr>
          <p:cNvPr id="7" name="Google Shape;102;p2">
            <a:extLst>
              <a:ext uri="{FF2B5EF4-FFF2-40B4-BE49-F238E27FC236}">
                <a16:creationId xmlns:a16="http://schemas.microsoft.com/office/drawing/2014/main" id="{1E7DE3EE-D2C7-41C9-872B-734A63D5485C}"/>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 </a:t>
            </a:r>
            <a:r>
              <a:rPr lang="en-US" sz="2800" b="1" i="1" dirty="0" err="1">
                <a:solidFill>
                  <a:schemeClr val="lt1"/>
                </a:solidFill>
                <a:latin typeface="Verdana"/>
                <a:ea typeface="Verdana"/>
                <a:cs typeface="Verdana"/>
                <a:sym typeface="Verdana"/>
              </a:rPr>
              <a:t>Administración</a:t>
            </a:r>
            <a:endParaRPr lang="en-US" dirty="0"/>
          </a:p>
        </p:txBody>
      </p:sp>
      <p:pic>
        <p:nvPicPr>
          <p:cNvPr id="2" name="Online Media 1" descr="BBP_Capacitación">
            <a:hlinkClick r:id="" action="ppaction://media"/>
            <a:extLst>
              <a:ext uri="{FF2B5EF4-FFF2-40B4-BE49-F238E27FC236}">
                <a16:creationId xmlns:a16="http://schemas.microsoft.com/office/drawing/2014/main" id="{91D8366D-D760-A94A-AD21-2D23B03400FD}"/>
              </a:ext>
            </a:extLst>
          </p:cNvPr>
          <p:cNvPicPr>
            <a:picLocks noRot="1" noChangeAspect="1"/>
          </p:cNvPicPr>
          <p:nvPr>
            <a:videoFile r:link="rId1"/>
          </p:nvPr>
        </p:nvPicPr>
        <p:blipFill>
          <a:blip r:embed="rId5"/>
          <a:stretch>
            <a:fillRect/>
          </a:stretch>
        </p:blipFill>
        <p:spPr>
          <a:xfrm>
            <a:off x="852485" y="21192"/>
            <a:ext cx="10439403" cy="5872164"/>
          </a:xfrm>
          <a:prstGeom prst="rect">
            <a:avLst/>
          </a:prstGeom>
        </p:spPr>
      </p:pic>
    </p:spTree>
    <p:extLst>
      <p:ext uri="{BB962C8B-B14F-4D97-AF65-F5344CB8AC3E}">
        <p14:creationId xmlns:p14="http://schemas.microsoft.com/office/powerpoint/2010/main" val="54337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11587</TotalTime>
  <Words>14476</Words>
  <Application>Microsoft Macintosh PowerPoint</Application>
  <PresentationFormat>Widescreen</PresentationFormat>
  <Paragraphs>1243</Paragraphs>
  <Slides>130</Slides>
  <Notes>130</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130</vt:i4>
      </vt:variant>
    </vt:vector>
  </HeadingPairs>
  <TitlesOfParts>
    <vt:vector size="135" baseType="lpstr">
      <vt:lpstr>Arial</vt:lpstr>
      <vt:lpstr>Calibri</vt:lpstr>
      <vt:lpstr>Times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RODRIGUEZ Ricardo V * DCBS</cp:lastModifiedBy>
  <cp:revision>266</cp:revision>
  <dcterms:created xsi:type="dcterms:W3CDTF">2018-12-06T15:15:36Z</dcterms:created>
  <dcterms:modified xsi:type="dcterms:W3CDTF">2024-08-23T21:47:53Z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2024-08-20T23:08:18Z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2c6e07ee-9567-4487-a051-082125b4dec0</vt:lpwstr>
  </property>
  <property fmtid="{D5CDD505-2E9C-101B-9397-08002B2CF9AE}" pid="8" name="MSIP_Label_09b73270-2993-4076-be47-9c78f42a1e84_ContentBits">
    <vt:lpwstr>0</vt:lpwstr>
  </property>
</Properties>
</file>