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5"/>
  </p:notesMasterIdLst>
  <p:sldIdLst>
    <p:sldId id="256" r:id="rId2"/>
    <p:sldId id="257" r:id="rId3"/>
    <p:sldId id="259" r:id="rId4"/>
    <p:sldId id="395" r:id="rId5"/>
    <p:sldId id="397" r:id="rId6"/>
    <p:sldId id="400" r:id="rId7"/>
    <p:sldId id="399" r:id="rId8"/>
    <p:sldId id="398" r:id="rId9"/>
    <p:sldId id="396" r:id="rId10"/>
    <p:sldId id="401" r:id="rId11"/>
    <p:sldId id="410" r:id="rId12"/>
    <p:sldId id="406" r:id="rId13"/>
    <p:sldId id="407" r:id="rId14"/>
    <p:sldId id="408" r:id="rId15"/>
    <p:sldId id="454" r:id="rId16"/>
    <p:sldId id="411" r:id="rId17"/>
    <p:sldId id="319" r:id="rId18"/>
    <p:sldId id="383" r:id="rId19"/>
    <p:sldId id="412" r:id="rId20"/>
    <p:sldId id="323" r:id="rId21"/>
    <p:sldId id="416" r:id="rId22"/>
    <p:sldId id="420" r:id="rId23"/>
    <p:sldId id="413" r:id="rId24"/>
    <p:sldId id="391" r:id="rId25"/>
    <p:sldId id="355" r:id="rId26"/>
    <p:sldId id="433" r:id="rId27"/>
    <p:sldId id="324" r:id="rId28"/>
    <p:sldId id="432" r:id="rId29"/>
    <p:sldId id="431" r:id="rId30"/>
    <p:sldId id="430" r:id="rId31"/>
    <p:sldId id="429" r:id="rId32"/>
    <p:sldId id="451" r:id="rId33"/>
    <p:sldId id="428" r:id="rId34"/>
    <p:sldId id="427" r:id="rId35"/>
    <p:sldId id="426" r:id="rId36"/>
    <p:sldId id="425" r:id="rId37"/>
    <p:sldId id="424" r:id="rId38"/>
    <p:sldId id="423" r:id="rId39"/>
    <p:sldId id="422" r:id="rId40"/>
    <p:sldId id="440" r:id="rId41"/>
    <p:sldId id="421" r:id="rId42"/>
    <p:sldId id="439" r:id="rId43"/>
    <p:sldId id="441" r:id="rId44"/>
    <p:sldId id="438" r:id="rId45"/>
    <p:sldId id="437" r:id="rId46"/>
    <p:sldId id="436" r:id="rId47"/>
    <p:sldId id="443" r:id="rId48"/>
    <p:sldId id="435" r:id="rId49"/>
    <p:sldId id="444" r:id="rId50"/>
    <p:sldId id="446" r:id="rId51"/>
    <p:sldId id="448" r:id="rId52"/>
    <p:sldId id="449" r:id="rId53"/>
    <p:sldId id="452" r:id="rId54"/>
    <p:sldId id="445" r:id="rId55"/>
    <p:sldId id="453" r:id="rId56"/>
    <p:sldId id="392" r:id="rId57"/>
    <p:sldId id="393" r:id="rId58"/>
    <p:sldId id="462" r:id="rId59"/>
    <p:sldId id="390" r:id="rId60"/>
    <p:sldId id="461" r:id="rId61"/>
    <p:sldId id="463" r:id="rId62"/>
    <p:sldId id="460" r:id="rId63"/>
    <p:sldId id="459" r:id="rId64"/>
    <p:sldId id="458" r:id="rId65"/>
    <p:sldId id="457" r:id="rId66"/>
    <p:sldId id="456" r:id="rId67"/>
    <p:sldId id="465" r:id="rId68"/>
    <p:sldId id="464" r:id="rId69"/>
    <p:sldId id="466" r:id="rId70"/>
    <p:sldId id="476" r:id="rId71"/>
    <p:sldId id="455" r:id="rId72"/>
    <p:sldId id="467" r:id="rId73"/>
    <p:sldId id="477" r:id="rId74"/>
    <p:sldId id="468" r:id="rId75"/>
    <p:sldId id="469" r:id="rId76"/>
    <p:sldId id="470" r:id="rId77"/>
    <p:sldId id="471" r:id="rId78"/>
    <p:sldId id="472" r:id="rId79"/>
    <p:sldId id="479" r:id="rId80"/>
    <p:sldId id="478" r:id="rId81"/>
    <p:sldId id="321" r:id="rId82"/>
    <p:sldId id="368" r:id="rId83"/>
    <p:sldId id="325" r:id="rId84"/>
    <p:sldId id="487" r:id="rId85"/>
    <p:sldId id="486" r:id="rId86"/>
    <p:sldId id="485" r:id="rId87"/>
    <p:sldId id="484" r:id="rId88"/>
    <p:sldId id="483" r:id="rId89"/>
    <p:sldId id="482" r:id="rId90"/>
    <p:sldId id="481" r:id="rId91"/>
    <p:sldId id="480" r:id="rId92"/>
    <p:sldId id="320" r:id="rId93"/>
    <p:sldId id="498" r:id="rId94"/>
    <p:sldId id="387" r:id="rId95"/>
    <p:sldId id="495" r:id="rId96"/>
    <p:sldId id="496" r:id="rId97"/>
    <p:sldId id="494" r:id="rId98"/>
    <p:sldId id="493" r:id="rId99"/>
    <p:sldId id="492" r:id="rId100"/>
    <p:sldId id="491" r:id="rId101"/>
    <p:sldId id="490" r:id="rId102"/>
    <p:sldId id="489" r:id="rId103"/>
    <p:sldId id="497" r:id="rId104"/>
    <p:sldId id="488" r:id="rId105"/>
    <p:sldId id="385" r:id="rId106"/>
    <p:sldId id="500" r:id="rId107"/>
    <p:sldId id="501" r:id="rId108"/>
    <p:sldId id="502" r:id="rId109"/>
    <p:sldId id="389" r:id="rId110"/>
    <p:sldId id="499" r:id="rId111"/>
    <p:sldId id="503" r:id="rId112"/>
    <p:sldId id="504" r:id="rId113"/>
    <p:sldId id="309" r:id="rId114"/>
    <p:sldId id="508" r:id="rId115"/>
    <p:sldId id="507" r:id="rId116"/>
    <p:sldId id="506" r:id="rId117"/>
    <p:sldId id="505" r:id="rId118"/>
    <p:sldId id="510" r:id="rId119"/>
    <p:sldId id="509" r:id="rId120"/>
    <p:sldId id="314" r:id="rId121"/>
    <p:sldId id="315" r:id="rId122"/>
    <p:sldId id="318" r:id="rId123"/>
    <p:sldId id="316" r:id="rId1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3"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7D88"/>
    <a:srgbClr val="6B162A"/>
    <a:srgbClr val="D0829A"/>
    <a:srgbClr val="D38E87"/>
    <a:srgbClr val="FF7C80"/>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8814" autoAdjust="0"/>
  </p:normalViewPr>
  <p:slideViewPr>
    <p:cSldViewPr snapToGrid="0">
      <p:cViewPr varScale="1">
        <p:scale>
          <a:sx n="61" d="100"/>
          <a:sy n="61" d="100"/>
        </p:scale>
        <p:origin x="175" y="41"/>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customschemas.google.com/relationships/presentationmetadata" Target="meta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444315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extLst>
      <p:ext uri="{BB962C8B-B14F-4D97-AF65-F5344CB8AC3E}">
        <p14:creationId xmlns:p14="http://schemas.microsoft.com/office/powerpoint/2010/main" val="40394377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extLst>
      <p:ext uri="{BB962C8B-B14F-4D97-AF65-F5344CB8AC3E}">
        <p14:creationId xmlns:p14="http://schemas.microsoft.com/office/powerpoint/2010/main" val="39982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extLst>
      <p:ext uri="{BB962C8B-B14F-4D97-AF65-F5344CB8AC3E}">
        <p14:creationId xmlns:p14="http://schemas.microsoft.com/office/powerpoint/2010/main" val="26956994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extLst>
      <p:ext uri="{BB962C8B-B14F-4D97-AF65-F5344CB8AC3E}">
        <p14:creationId xmlns:p14="http://schemas.microsoft.com/office/powerpoint/2010/main" val="13802289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extLst>
      <p:ext uri="{BB962C8B-B14F-4D97-AF65-F5344CB8AC3E}">
        <p14:creationId xmlns:p14="http://schemas.microsoft.com/office/powerpoint/2010/main" val="15241781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extLst>
      <p:ext uri="{BB962C8B-B14F-4D97-AF65-F5344CB8AC3E}">
        <p14:creationId xmlns:p14="http://schemas.microsoft.com/office/powerpoint/2010/main" val="40653000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extLst>
      <p:ext uri="{BB962C8B-B14F-4D97-AF65-F5344CB8AC3E}">
        <p14:creationId xmlns:p14="http://schemas.microsoft.com/office/powerpoint/2010/main" val="24592942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extLst>
      <p:ext uri="{BB962C8B-B14F-4D97-AF65-F5344CB8AC3E}">
        <p14:creationId xmlns:p14="http://schemas.microsoft.com/office/powerpoint/2010/main" val="12082112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extLst>
      <p:ext uri="{BB962C8B-B14F-4D97-AF65-F5344CB8AC3E}">
        <p14:creationId xmlns:p14="http://schemas.microsoft.com/office/powerpoint/2010/main" val="3394069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extLst>
      <p:ext uri="{BB962C8B-B14F-4D97-AF65-F5344CB8AC3E}">
        <p14:creationId xmlns:p14="http://schemas.microsoft.com/office/powerpoint/2010/main" val="266946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41097527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extLst>
      <p:ext uri="{BB962C8B-B14F-4D97-AF65-F5344CB8AC3E}">
        <p14:creationId xmlns:p14="http://schemas.microsoft.com/office/powerpoint/2010/main" val="24547021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extLst>
      <p:ext uri="{BB962C8B-B14F-4D97-AF65-F5344CB8AC3E}">
        <p14:creationId xmlns:p14="http://schemas.microsoft.com/office/powerpoint/2010/main" val="30648815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extLst>
      <p:ext uri="{BB962C8B-B14F-4D97-AF65-F5344CB8AC3E}">
        <p14:creationId xmlns:p14="http://schemas.microsoft.com/office/powerpoint/2010/main" val="32813903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extLst>
      <p:ext uri="{BB962C8B-B14F-4D97-AF65-F5344CB8AC3E}">
        <p14:creationId xmlns:p14="http://schemas.microsoft.com/office/powerpoint/2010/main" val="7809484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extLst>
      <p:ext uri="{BB962C8B-B14F-4D97-AF65-F5344CB8AC3E}">
        <p14:creationId xmlns:p14="http://schemas.microsoft.com/office/powerpoint/2010/main" val="19712138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extLst>
      <p:ext uri="{BB962C8B-B14F-4D97-AF65-F5344CB8AC3E}">
        <p14:creationId xmlns:p14="http://schemas.microsoft.com/office/powerpoint/2010/main" val="18633525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extLst>
      <p:ext uri="{BB962C8B-B14F-4D97-AF65-F5344CB8AC3E}">
        <p14:creationId xmlns:p14="http://schemas.microsoft.com/office/powerpoint/2010/main" val="17171778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extLst>
      <p:ext uri="{BB962C8B-B14F-4D97-AF65-F5344CB8AC3E}">
        <p14:creationId xmlns:p14="http://schemas.microsoft.com/office/powerpoint/2010/main" val="14298932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extLst>
      <p:ext uri="{BB962C8B-B14F-4D97-AF65-F5344CB8AC3E}">
        <p14:creationId xmlns:p14="http://schemas.microsoft.com/office/powerpoint/2010/main" val="78915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0071598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82513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347303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9624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47555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60177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84345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909995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481078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373543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134979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615718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91804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893289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622191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934518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53521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1092847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477513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2188837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848496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647550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42473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614008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2794486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815327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640361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60006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290891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2643650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985640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3873401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1162916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84439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885175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4174666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620102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3344401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2018470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2110655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2050597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272665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27354584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11743597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234086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1396130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785154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19080644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22124350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1139613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32644230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717387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31490522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5074353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12537598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18384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9289516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38181361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27521573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1200635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1492375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41203680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22475093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12647715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40310421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30448338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246090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257571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21529672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574958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6241807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13133915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extLst>
      <p:ext uri="{BB962C8B-B14F-4D97-AF65-F5344CB8AC3E}">
        <p14:creationId xmlns:p14="http://schemas.microsoft.com/office/powerpoint/2010/main" val="3765164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extLst>
      <p:ext uri="{BB962C8B-B14F-4D97-AF65-F5344CB8AC3E}">
        <p14:creationId xmlns:p14="http://schemas.microsoft.com/office/powerpoint/2010/main" val="24781760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33718527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extLst>
      <p:ext uri="{BB962C8B-B14F-4D97-AF65-F5344CB8AC3E}">
        <p14:creationId xmlns:p14="http://schemas.microsoft.com/office/powerpoint/2010/main" val="25204704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extLst>
      <p:ext uri="{BB962C8B-B14F-4D97-AF65-F5344CB8AC3E}">
        <p14:creationId xmlns:p14="http://schemas.microsoft.com/office/powerpoint/2010/main" val="96384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4712239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18592954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extLst>
      <p:ext uri="{BB962C8B-B14F-4D97-AF65-F5344CB8AC3E}">
        <p14:creationId xmlns:p14="http://schemas.microsoft.com/office/powerpoint/2010/main" val="3704148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20958466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extLst>
      <p:ext uri="{BB962C8B-B14F-4D97-AF65-F5344CB8AC3E}">
        <p14:creationId xmlns:p14="http://schemas.microsoft.com/office/powerpoint/2010/main" val="39972050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extLst>
      <p:ext uri="{BB962C8B-B14F-4D97-AF65-F5344CB8AC3E}">
        <p14:creationId xmlns:p14="http://schemas.microsoft.com/office/powerpoint/2010/main" val="38463878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extLst>
      <p:ext uri="{BB962C8B-B14F-4D97-AF65-F5344CB8AC3E}">
        <p14:creationId xmlns:p14="http://schemas.microsoft.com/office/powerpoint/2010/main" val="16903028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extLst>
      <p:ext uri="{BB962C8B-B14F-4D97-AF65-F5344CB8AC3E}">
        <p14:creationId xmlns:p14="http://schemas.microsoft.com/office/powerpoint/2010/main" val="8526265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extLst>
      <p:ext uri="{BB962C8B-B14F-4D97-AF65-F5344CB8AC3E}">
        <p14:creationId xmlns:p14="http://schemas.microsoft.com/office/powerpoint/2010/main" val="21526592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extLst>
      <p:ext uri="{BB962C8B-B14F-4D97-AF65-F5344CB8AC3E}">
        <p14:creationId xmlns:p14="http://schemas.microsoft.com/office/powerpoint/2010/main" val="41860736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extLst>
      <p:ext uri="{BB962C8B-B14F-4D97-AF65-F5344CB8AC3E}">
        <p14:creationId xmlns:p14="http://schemas.microsoft.com/office/powerpoint/2010/main" val="101531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5804240" y="365125"/>
            <a:ext cx="554956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6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3" Type="http://schemas.openxmlformats.org/officeDocument/2006/relationships/hyperlink" Target="https://osha.oregon.gov/Pages/topics/recordkeeping-and-reporting.aspx" TargetMode="External"/><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1.png"/></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0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hyperlink" Target="https://vimeo.com/showcase/9145652/video/661299212" TargetMode="External"/><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tgZ8zdVyCEU" TargetMode="External"/><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showcase/9145652/video/661293087"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hyperlink" Target="https://vimeo.com/showcase/9145652/video/661300875" TargetMode="External"/><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11.xml.rels><?xml version="1.0" encoding="UTF-8" standalone="yes"?>
<Relationships xmlns="http://schemas.openxmlformats.org/package/2006/relationships"><Relationship Id="rId3" Type="http://schemas.openxmlformats.org/officeDocument/2006/relationships/hyperlink" Target="https://osha.oregon.gov/OSHARules/pd/pd-154.pdf" TargetMode="External"/><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3.png"/></Relationships>
</file>

<file path=ppt/slides/_rels/slide112.xml.rels><?xml version="1.0" encoding="UTF-8" standalone="yes"?>
<Relationships xmlns="http://schemas.openxmlformats.org/package/2006/relationships"><Relationship Id="rId3" Type="http://schemas.openxmlformats.org/officeDocument/2006/relationships/hyperlink" Target="https://vimeo.com/showcase/9145652/video/661300894" TargetMode="External"/><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osha.oregon.gov/Pages/az-index.aspx" TargetMode="External"/><Relationship Id="rId7" Type="http://schemas.openxmlformats.org/officeDocument/2006/relationships/image" Target="../media/image83.pn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hyperlink" Target="https://osha.oregon.gov/Pages/topics/bloodborne-pathogens.aspx" TargetMode="External"/><Relationship Id="rId5" Type="http://schemas.openxmlformats.org/officeDocument/2006/relationships/hyperlink" Target="https://osha.oregon.gov/workers/Pages/index.aspx" TargetMode="External"/><Relationship Id="rId4" Type="http://schemas.openxmlformats.org/officeDocument/2006/relationships/hyperlink" Target="http://osha.oregon.gov/consult/Pages/index.aspx"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662738138"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showcase/9145652/video/661293334"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showcase/9145652/video/661293344"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showcase/9145652/video/661293329"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slide" Target="slide5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showcase/9145652/video/661295010"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showcase/9145652/video/661296545"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https://osha.oregon.gov/OSHARules/div2/div2Z-1030-bloodborne.pdf#page=21"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hyperlink" Target="https://osha.oregon.gov/OSHARules/div2/div2Z-1030-bloodborne.pdf#page=19"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hyperlink" Target="https://osha.oregon.gov/OSHARules/div2/div2Z-1200-haz-com.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showcase/9145652/video/661292683"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www.oregon.gov/deq/pages/index.aspx"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hyperlink" Target="https://vimeo.com/showcase/9145652/video/661296537"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osha.oregon.gov/OSHARules/div2/div2Z-1030-bloodborne.pdf#page=11" TargetMode="External"/><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cdc.gov/niosh/healthcare/prevention/index.html" TargetMode="External"/><Relationship Id="rId5" Type="http://schemas.openxmlformats.org/officeDocument/2006/relationships/hyperlink" Target="https://www.saif.com/Documents/SafetyandHealth/BiologicalandPhysical/S926_poster_sharps_assessment.pdf" TargetMode="External"/><Relationship Id="rId4" Type="http://schemas.openxmlformats.org/officeDocument/2006/relationships/hyperlink" Target="https://www.saif.com/Documents/SafetyandHealth/BiologicalandPhysical/S925_handout_annual_review_of_sharps_devices.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hyperlink" Target="https://www.cbs.state.or.us/osha/pubed/courses/bloodborne-pathogens/resources/selecting-sharps-containers.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hyperlink" Target="https://osha.oregon.gov/OSHARules/div2/div2Z-1030-bloodborne.pdf#page=1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s://vimeo.com/showcase/9145652/video/661295961"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https://osha.oregon.gov/OSHARules/div2/div2Z-1030-bloodborne.pdf#page=15"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hyperlink" Target="https://vimeo.com/showcase/9145652/video/661295970"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www.epa.gov/pesticide-registration/selected-epa-registered-disinfectants"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hyperlink" Target="https://vimeo.com/showcase/9145652/video/661295975"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hyperlink" Target="https://vimeo.com/showcase/9145652/video/661295004"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showcase/9145652/video/661295010"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hyperlink" Target="https://vimeo.com/showcase/9145652/video/661296545"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osha.oregon.gov/OSHARules/div2/div2Z-1030-bloodborne.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https://www.oregon.gov/deq/pages/index.aspx"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hyperlink" Target="https://vimeo.com/showcase/9145652/video/661300046"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7"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www.cbs.state.or.us/osha/pubed/courses/bloodborne-pathogens/resources/selecting-sharps-containers.pdf" TargetMode="External"/><Relationship Id="rId4" Type="http://schemas.openxmlformats.org/officeDocument/2006/relationships/hyperlink" Target="https://www.cbs.state.or.us/osha/pubed/courses/bloodborne-pathogens/resources/selecting-sharps-containers.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hyperlink" Target="https://vimeo.com/showcase/9145652/video/661295961"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hyperlink" Target="https://osha.oregon.gov/OSHARules/div2/div2Z-1030-bloodborne.pdf#page=15"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hyperlink" Target="https://vimeo.com/showcase/9145652/video/661295970"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5.xml.rels><?xml version="1.0" encoding="UTF-8" standalone="yes"?>
<Relationships xmlns="http://schemas.openxmlformats.org/package/2006/relationships"><Relationship Id="rId3" Type="http://schemas.openxmlformats.org/officeDocument/2006/relationships/hyperlink" Target="https://osha.oregon.gov/OSHARules/div2/div2Z-1030-bloodborne.pdf#page=16"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3" Type="http://schemas.openxmlformats.org/officeDocument/2006/relationships/hyperlink" Target="https://www.epa.gov/pesticide-registration/selected-epa-registered-disinfectants"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hyperlink" Target="https://osha.oregon.gov/OSHARules/div2/div2Z-1030-bloodborne.pdf#page=26"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hyperlink" Target="https://vimeo.com/showcase/9145652/video/661295975"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hyperlink" Target="https://vimeo.com/showcase/9145652/video/661295004"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hyperlink" Target="https://vimeo.com/showcase/9145652/video/661298725"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hyperlink" Target="https://osha.oregon.gov/OSHARules/div2/div2Z-1030-bloodborne.pdf#page=24"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hyperlink" Target="https://osha.oregon.gov/OSHARules/div2/div2Z-1030-bloodborne.pdf#page=25" TargetMode="External"/><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1.png"/><Relationship Id="rId4" Type="http://schemas.openxmlformats.org/officeDocument/2006/relationships/hyperlink" Target="https://www.cdc.gov/hiv/guidelines/preventing.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hyperlink" Target="http://www.cbs.state.or.us/osha/pubed/courses/bloodborne-pathogens/resources/sample-exposure-incident-report.pdf"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94.xml.rels><?xml version="1.0" encoding="UTF-8" standalone="yes"?>
<Relationships xmlns="http://schemas.openxmlformats.org/package/2006/relationships"><Relationship Id="rId3" Type="http://schemas.openxmlformats.org/officeDocument/2006/relationships/hyperlink" Target="https://vimeo.com/showcase/9145652/video/661298718"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3" Type="http://schemas.openxmlformats.org/officeDocument/2006/relationships/hyperlink" Target="https://osha.oregon.gov/OSHARules/div2/div2Z-1030-bloodborne.pdf#page=31" TargetMode="External"/><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title" idx="4294967295"/>
          </p:nvPr>
        </p:nvSpPr>
        <p:spPr>
          <a:xfrm>
            <a:off x="-566651" y="2799876"/>
            <a:ext cx="13325302"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BLOODBORNE PATHOGENS</a:t>
            </a: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Verdana"/>
                <a:ea typeface="Verdana"/>
                <a:cs typeface="Verdana"/>
                <a:sym typeface="Verdana"/>
              </a:rPr>
              <a:t>Module 1: </a:t>
            </a:r>
            <a:r>
              <a:rPr lang="en-US" sz="4400" b="1" i="1" dirty="0">
                <a:solidFill>
                  <a:schemeClr val="lt1"/>
                </a:solidFill>
                <a:latin typeface="Verdana"/>
                <a:ea typeface="Verdana"/>
                <a:cs typeface="Verdana"/>
                <a:sym typeface="Verdana"/>
              </a:rPr>
              <a:t>Introduction</a:t>
            </a:r>
            <a:endParaRPr sz="1400" b="0" i="0" u="none" strike="noStrike" cap="none" dirty="0">
              <a:solidFill>
                <a:srgbClr val="000000"/>
              </a:solidFill>
              <a:latin typeface="Arial"/>
              <a:ea typeface="Arial"/>
              <a:cs typeface="Arial"/>
              <a:sym typeface="Arial"/>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6B162A"/>
            </a:solidFill>
          </a:ln>
        </p:spPr>
        <p:txBody>
          <a:bodyPr spcFirstLastPara="1" wrap="square" lIns="91425" tIns="45700" rIns="91425" bIns="45700" anchor="ctr" anchorCtr="0">
            <a:noAutofit/>
          </a:bodyPr>
          <a:lstStyle/>
          <a:p>
            <a:pPr lvl="0" algn="ctr">
              <a:buSzPts val="1800"/>
            </a:pPr>
            <a:r>
              <a:rPr lang="en-US" sz="1800" b="0" i="0" u="none" strike="noStrike" cap="none" dirty="0">
                <a:solidFill>
                  <a:schemeClr val="lt1"/>
                </a:solidFill>
                <a:latin typeface="+mj-lt"/>
                <a:ea typeface="Calibri"/>
                <a:cs typeface="Calibri"/>
                <a:sym typeface="Calibri"/>
              </a:rPr>
              <a:t>Please note: If the online course contains videos, the video </a:t>
            </a:r>
            <a:r>
              <a:rPr lang="en-US" sz="1800" b="0" i="1" u="none" strike="noStrike" cap="none" dirty="0">
                <a:solidFill>
                  <a:schemeClr val="lt1"/>
                </a:solidFill>
                <a:latin typeface="+mj-lt"/>
                <a:ea typeface="Calibri"/>
                <a:cs typeface="Calibri"/>
                <a:sym typeface="Calibri"/>
              </a:rPr>
              <a:t>links</a:t>
            </a:r>
            <a:r>
              <a:rPr lang="en-US" sz="1800" b="0" i="0" u="none" strike="noStrike" cap="none" dirty="0">
                <a:solidFill>
                  <a:schemeClr val="lt1"/>
                </a:solidFill>
                <a:latin typeface="+mj-lt"/>
                <a:ea typeface="Calibri"/>
                <a:cs typeface="Calibri"/>
                <a:sym typeface="Calibri"/>
              </a:rPr>
              <a:t> are included in this PPT. </a:t>
            </a:r>
          </a:p>
          <a:p>
            <a:pPr lvl="0" algn="ctr">
              <a:buSzPts val="1800"/>
            </a:pPr>
            <a:r>
              <a:rPr lang="en-US" sz="1800" b="1" i="0" u="none" strike="noStrike" cap="none" dirty="0">
                <a:solidFill>
                  <a:schemeClr val="bg1"/>
                </a:solidFill>
                <a:latin typeface="+mj-lt"/>
                <a:ea typeface="Calibri"/>
                <a:cs typeface="Calibri"/>
                <a:sym typeface="Calibri"/>
              </a:rPr>
              <a:t>You will need to have an internet connection to play the videos  </a:t>
            </a:r>
            <a:r>
              <a:rPr lang="en-US" sz="1800" b="1" i="1" u="none" strike="noStrike" cap="none" dirty="0">
                <a:solidFill>
                  <a:schemeClr val="bg1"/>
                </a:solidFill>
                <a:latin typeface="+mj-lt"/>
                <a:ea typeface="Calibri"/>
                <a:cs typeface="Calibri"/>
                <a:sym typeface="Calibri"/>
              </a:rPr>
              <a:t> </a:t>
            </a:r>
            <a:r>
              <a:rPr lang="en-US" sz="1800" b="1" i="1" u="sng" strike="noStrike" cap="none" dirty="0">
                <a:solidFill>
                  <a:schemeClr val="bg1"/>
                </a:solidFill>
                <a:latin typeface="+mj-lt"/>
                <a:ea typeface="Calibri"/>
                <a:cs typeface="Calibri"/>
                <a:sym typeface="Calibri"/>
              </a:rPr>
              <a:t>or</a:t>
            </a:r>
            <a:r>
              <a:rPr lang="en-US" sz="1800" b="1" i="1" u="none" strike="noStrike" cap="none" dirty="0">
                <a:solidFill>
                  <a:schemeClr val="bg1"/>
                </a:solidFill>
                <a:latin typeface="+mj-lt"/>
                <a:ea typeface="Calibri"/>
                <a:cs typeface="Calibri"/>
                <a:sym typeface="Calibri"/>
              </a:rPr>
              <a:t>   </a:t>
            </a:r>
          </a:p>
          <a:p>
            <a:pPr lvl="0" algn="ctr">
              <a:buSzPts val="1800"/>
            </a:pPr>
            <a:r>
              <a:rPr lang="en-US" sz="1800" b="1" i="0" u="none" strike="noStrike" cap="none" dirty="0">
                <a:solidFill>
                  <a:schemeClr val="bg1"/>
                </a:solidFill>
                <a:latin typeface="+mj-lt"/>
                <a:ea typeface="Calibri"/>
                <a:cs typeface="Calibri"/>
                <a:sym typeface="Calibri"/>
              </a:rPr>
              <a:t>you can download the videos and </a:t>
            </a:r>
            <a:r>
              <a:rPr lang="en-US" sz="1800" b="1" dirty="0">
                <a:solidFill>
                  <a:schemeClr val="bg1"/>
                </a:solidFill>
                <a:latin typeface="+mj-lt"/>
                <a:ea typeface="Calibri"/>
                <a:cs typeface="Calibri"/>
                <a:sym typeface="Calibri"/>
              </a:rPr>
              <a:t>embed them into your copy of this PPT presentation</a:t>
            </a:r>
            <a:r>
              <a:rPr lang="en-US" b="1" dirty="0">
                <a:solidFill>
                  <a:schemeClr val="bg1"/>
                </a:solidFill>
                <a:latin typeface="+mj-lt"/>
                <a:ea typeface="Calibri"/>
                <a:cs typeface="Calibri"/>
                <a:sym typeface="Calibri"/>
              </a:rPr>
              <a:t>.</a:t>
            </a:r>
            <a:endParaRPr b="1" i="0" u="none" strike="noStrike" cap="none" dirty="0">
              <a:solidFill>
                <a:schemeClr val="bg1"/>
              </a:solidFill>
              <a:latin typeface="+mj-lt"/>
              <a:ea typeface="Calibri"/>
              <a:cs typeface="Calibri"/>
              <a:sym typeface="Calibri"/>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462B4FFC-C071-FA3E-93A1-16BAE981E504}"/>
              </a:ext>
            </a:extLst>
          </p:cNvPr>
          <p:cNvSpPr txBox="1">
            <a:spLocks noGrp="1"/>
          </p:cNvSpPr>
          <p:nvPr>
            <p:ph type="title" idx="4294967295"/>
          </p:nvPr>
        </p:nvSpPr>
        <p:spPr>
          <a:xfrm>
            <a:off x="6030410" y="365126"/>
            <a:ext cx="5323390" cy="6946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What Are Sharps</a:t>
            </a:r>
          </a:p>
        </p:txBody>
      </p:sp>
      <p:sp>
        <p:nvSpPr>
          <p:cNvPr id="104" name="Google Shape;104;p2"/>
          <p:cNvSpPr txBox="1"/>
          <p:nvPr/>
        </p:nvSpPr>
        <p:spPr>
          <a:xfrm>
            <a:off x="5905500" y="1287415"/>
            <a:ext cx="6088007" cy="3570168"/>
          </a:xfrm>
          <a:prstGeom prst="rect">
            <a:avLst/>
          </a:prstGeom>
          <a:noFill/>
          <a:ln>
            <a:noFill/>
          </a:ln>
        </p:spPr>
        <p:txBody>
          <a:bodyPr spcFirstLastPara="1" wrap="square" lIns="91425" tIns="45700" rIns="91425" bIns="45700" anchor="t" anchorCtr="0">
            <a:spAutoFit/>
          </a:bodyPr>
          <a:lstStyle/>
          <a:p>
            <a:r>
              <a:rPr lang="en-US" sz="1600" dirty="0">
                <a:latin typeface="+mj-lt"/>
              </a:rPr>
              <a:t>Sharps include any device or object used to puncture or lacerate the skin. Sharps waste is classified as biohazardous waste and must be carefully handled. Common objects treated as sharps waste are:</a:t>
            </a:r>
          </a:p>
          <a:p>
            <a:endParaRPr lang="en-US" sz="1600" dirty="0">
              <a:latin typeface="+mj-lt"/>
            </a:endParaRPr>
          </a:p>
          <a:p>
            <a:pPr marL="285750" indent="-285750">
              <a:buFont typeface="Arial" panose="020B0604020202020204" pitchFamily="34" charset="0"/>
              <a:buChar char="•"/>
            </a:pPr>
            <a:r>
              <a:rPr lang="en-US" sz="1600" dirty="0">
                <a:latin typeface="+mj-lt"/>
              </a:rPr>
              <a:t>Syringes and injection devices</a:t>
            </a:r>
          </a:p>
          <a:p>
            <a:pPr marL="285750" indent="-285750">
              <a:buFont typeface="Arial" panose="020B0604020202020204" pitchFamily="34" charset="0"/>
              <a:buChar char="•"/>
            </a:pPr>
            <a:r>
              <a:rPr lang="en-US" sz="1600" dirty="0">
                <a:latin typeface="+mj-lt"/>
              </a:rPr>
              <a:t>Blades (i.e. scalpels, razors, scissors)</a:t>
            </a:r>
          </a:p>
          <a:p>
            <a:pPr marL="285750" indent="-285750">
              <a:buFont typeface="Arial" panose="020B0604020202020204" pitchFamily="34" charset="0"/>
              <a:buChar char="•"/>
            </a:pPr>
            <a:r>
              <a:rPr lang="en-US" sz="1600" dirty="0">
                <a:latin typeface="+mj-lt"/>
              </a:rPr>
              <a:t>Contaminated glass and some plastics</a:t>
            </a:r>
          </a:p>
          <a:p>
            <a:pPr marL="285750" indent="-285750">
              <a:buFont typeface="Arial" panose="020B0604020202020204" pitchFamily="34" charset="0"/>
              <a:buChar char="•"/>
            </a:pPr>
            <a:r>
              <a:rPr lang="en-US" sz="1600" dirty="0">
                <a:latin typeface="+mj-lt"/>
              </a:rPr>
              <a:t>Broken capillary tubes</a:t>
            </a:r>
          </a:p>
          <a:p>
            <a:pPr marL="285750" indent="-285750">
              <a:buFont typeface="Arial" panose="020B0604020202020204" pitchFamily="34" charset="0"/>
              <a:buChar char="•"/>
            </a:pPr>
            <a:r>
              <a:rPr lang="en-US" sz="1600" dirty="0">
                <a:latin typeface="+mj-lt"/>
              </a:rPr>
              <a:t>Exposed ends of dental wire</a:t>
            </a:r>
          </a:p>
          <a:p>
            <a:endParaRPr lang="en-US" sz="1600" dirty="0">
              <a:latin typeface="+mj-lt"/>
            </a:endParaRPr>
          </a:p>
          <a:p>
            <a:r>
              <a:rPr lang="en-US" sz="1600" dirty="0">
                <a:latin typeface="+mj-lt"/>
              </a:rPr>
              <a:t>In this program we’ll cover the safe handling of sharps, their disposal, and transporting.</a:t>
            </a:r>
          </a:p>
          <a:p>
            <a:endParaRPr lang="en-US" sz="1800" dirty="0">
              <a:latin typeface="+mj-lt"/>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46375" y="5967194"/>
            <a:ext cx="5655426" cy="942571"/>
          </a:xfrm>
          <a:prstGeom prst="rect">
            <a:avLst/>
          </a:prstGeom>
          <a:noFill/>
        </p:spPr>
      </p:pic>
      <p:pic>
        <p:nvPicPr>
          <p:cNvPr id="2" name="Picture 1">
            <a:extLst>
              <a:ext uri="{FF2B5EF4-FFF2-40B4-BE49-F238E27FC236}">
                <a16:creationId xmlns:a16="http://schemas.microsoft.com/office/drawing/2014/main" id="{8C83F78E-0301-42E3-9552-82EC301E01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21045800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09EA0ABF-FF9A-A36E-4BCE-254513A6C2CC}"/>
              </a:ext>
            </a:extLst>
          </p:cNvPr>
          <p:cNvSpPr txBox="1">
            <a:spLocks noGrp="1"/>
          </p:cNvSpPr>
          <p:nvPr>
            <p:ph type="title" idx="4294967295"/>
          </p:nvPr>
        </p:nvSpPr>
        <p:spPr>
          <a:xfrm>
            <a:off x="5626100" y="365126"/>
            <a:ext cx="5727700" cy="7539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Keeping Medical Records</a:t>
            </a:r>
          </a:p>
        </p:txBody>
      </p:sp>
      <p:sp>
        <p:nvSpPr>
          <p:cNvPr id="104" name="Google Shape;104;p2"/>
          <p:cNvSpPr txBox="1"/>
          <p:nvPr/>
        </p:nvSpPr>
        <p:spPr>
          <a:xfrm>
            <a:off x="5684792" y="1178672"/>
            <a:ext cx="6316708" cy="3539390"/>
          </a:xfrm>
          <a:prstGeom prst="rect">
            <a:avLst/>
          </a:prstGeom>
          <a:noFill/>
          <a:ln>
            <a:noFill/>
          </a:ln>
        </p:spPr>
        <p:txBody>
          <a:bodyPr spcFirstLastPara="1" wrap="square" lIns="91425" tIns="45700" rIns="91425" bIns="45700" anchor="t" anchorCtr="0">
            <a:spAutoFit/>
          </a:bodyPr>
          <a:lstStyle/>
          <a:p>
            <a:r>
              <a:rPr lang="en-US" sz="1600" dirty="0">
                <a:latin typeface="+mj-lt"/>
              </a:rPr>
              <a:t>You are required to establish and maintain an accurate confidential record for each employee with occupational exposure. This report must include:</a:t>
            </a:r>
          </a:p>
          <a:p>
            <a:endParaRPr lang="en-US" sz="1600" dirty="0">
              <a:latin typeface="+mj-lt"/>
            </a:endParaRPr>
          </a:p>
          <a:p>
            <a:pPr marL="342900" indent="-342900">
              <a:buFont typeface="+mj-lt"/>
              <a:buAutoNum type="arabicPeriod"/>
            </a:pPr>
            <a:r>
              <a:rPr lang="en-US" sz="1600" dirty="0">
                <a:latin typeface="+mj-lt"/>
              </a:rPr>
              <a:t>The name and social security number of the employee.</a:t>
            </a:r>
          </a:p>
          <a:p>
            <a:pPr marL="342900" indent="-342900">
              <a:buFont typeface="+mj-lt"/>
              <a:buAutoNum type="arabicPeriod"/>
            </a:pPr>
            <a:r>
              <a:rPr lang="en-US" sz="1600" dirty="0">
                <a:latin typeface="+mj-lt"/>
              </a:rPr>
              <a:t>A copy of the employee’s Hepatitis B vaccination status including dates of all these vaccinations and any medical records relative to the employee’s ability to receive vaccination.</a:t>
            </a:r>
          </a:p>
          <a:p>
            <a:pPr marL="342900" indent="-342900">
              <a:buFont typeface="+mj-lt"/>
              <a:buAutoNum type="arabicPeriod"/>
            </a:pPr>
            <a:r>
              <a:rPr lang="en-US" sz="1600" dirty="0">
                <a:latin typeface="+mj-lt"/>
              </a:rPr>
              <a:t>A copy of all results of examinations, medical testing, and follow-up procedures.</a:t>
            </a:r>
          </a:p>
          <a:p>
            <a:pPr marL="342900" indent="-342900">
              <a:buFont typeface="+mj-lt"/>
              <a:buAutoNum type="arabicPeriod"/>
            </a:pPr>
            <a:r>
              <a:rPr lang="en-US" sz="1600" dirty="0">
                <a:latin typeface="+mj-lt"/>
              </a:rPr>
              <a:t>The employer’s copy of the healthcare professional’s written opinion as required.</a:t>
            </a:r>
          </a:p>
          <a:p>
            <a:pPr marL="342900" indent="-342900">
              <a:buFont typeface="+mj-lt"/>
              <a:buAutoNum type="arabicPeriod"/>
            </a:pPr>
            <a:r>
              <a:rPr lang="en-US" sz="1600" dirty="0">
                <a:latin typeface="+mj-lt"/>
              </a:rPr>
              <a:t>A copy of the information provided to the healthcare professional.</a:t>
            </a:r>
            <a:endParaRPr sz="1200" b="0" i="0" u="none" strike="noStrike" cap="none" dirty="0">
              <a:solidFill>
                <a:srgbClr val="000000"/>
              </a:solidFill>
              <a:latin typeface="+mj-lt"/>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80683" y="5937107"/>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EC96C0B-8B72-4953-AB19-F0F9717DC9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2622610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BC814448-B5B3-C146-33F2-88CE92F35190}"/>
              </a:ext>
            </a:extLst>
          </p:cNvPr>
          <p:cNvSpPr txBox="1">
            <a:spLocks noGrp="1"/>
          </p:cNvSpPr>
          <p:nvPr>
            <p:ph type="title" idx="4294967295"/>
          </p:nvPr>
        </p:nvSpPr>
        <p:spPr>
          <a:xfrm>
            <a:off x="5626100" y="365125"/>
            <a:ext cx="6362700" cy="134125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Keeping Medical Records Confidential </a:t>
            </a:r>
          </a:p>
        </p:txBody>
      </p:sp>
      <p:sp>
        <p:nvSpPr>
          <p:cNvPr id="104" name="Google Shape;104;p2"/>
          <p:cNvSpPr txBox="1"/>
          <p:nvPr/>
        </p:nvSpPr>
        <p:spPr>
          <a:xfrm>
            <a:off x="5715000" y="1710935"/>
            <a:ext cx="6273800" cy="3293169"/>
          </a:xfrm>
          <a:prstGeom prst="rect">
            <a:avLst/>
          </a:prstGeom>
          <a:noFill/>
          <a:ln>
            <a:noFill/>
          </a:ln>
        </p:spPr>
        <p:txBody>
          <a:bodyPr spcFirstLastPara="1" wrap="square" lIns="91425" tIns="45700" rIns="91425" bIns="45700" anchor="t" anchorCtr="0">
            <a:spAutoFit/>
          </a:bodyPr>
          <a:lstStyle/>
          <a:p>
            <a:r>
              <a:rPr lang="en-US" sz="1600" dirty="0">
                <a:latin typeface="+mj-lt"/>
              </a:rPr>
              <a:t>You are to ensure that all employee medical records are:</a:t>
            </a:r>
          </a:p>
          <a:p>
            <a:endParaRPr lang="en-US" sz="1600" dirty="0">
              <a:latin typeface="+mj-lt"/>
            </a:endParaRPr>
          </a:p>
          <a:p>
            <a:pPr marL="342900" indent="-342900">
              <a:buFont typeface="+mj-lt"/>
              <a:buAutoNum type="alphaUcPeriod"/>
            </a:pPr>
            <a:r>
              <a:rPr lang="en-US" sz="1600" dirty="0">
                <a:latin typeface="+mj-lt"/>
              </a:rPr>
              <a:t>Kept confidential</a:t>
            </a:r>
          </a:p>
          <a:p>
            <a:pPr marL="342900" indent="-342900">
              <a:buFont typeface="+mj-lt"/>
              <a:buAutoNum type="alphaUcPeriod"/>
            </a:pPr>
            <a:r>
              <a:rPr lang="en-US" sz="1600" dirty="0">
                <a:latin typeface="+mj-lt"/>
              </a:rPr>
              <a:t>Not disclosed or reported without the employee’s express written consent to any person within or outside the workplace, except as required by this section or as may be required by law.</a:t>
            </a:r>
          </a:p>
          <a:p>
            <a:endParaRPr lang="en-US" sz="1600" dirty="0">
              <a:latin typeface="+mj-lt"/>
            </a:endParaRPr>
          </a:p>
          <a:p>
            <a:r>
              <a:rPr lang="en-US" sz="1600" dirty="0">
                <a:latin typeface="+mj-lt"/>
              </a:rPr>
              <a:t>You are required to maintain these records for at least the duration of employment, plus 30 years. If a worker is employed for less than a year, you are not required to keep their records past termination of their employment. You are allowed to contract the services of a healthcare professional located off-site and that company may retain the records.</a:t>
            </a:r>
            <a:endParaRPr sz="12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80683" y="5937107"/>
            <a:ext cx="5602217" cy="933703"/>
          </a:xfrm>
          <a:prstGeom prst="rect">
            <a:avLst/>
          </a:prstGeom>
        </p:spPr>
      </p:pic>
      <p:pic>
        <p:nvPicPr>
          <p:cNvPr id="2" name="Picture 1">
            <a:extLst>
              <a:ext uri="{FF2B5EF4-FFF2-40B4-BE49-F238E27FC236}">
                <a16:creationId xmlns:a16="http://schemas.microsoft.com/office/drawing/2014/main" id="{17DF14F4-F073-479D-901B-352C200D52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38415181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BC569102-7884-E209-BDF8-53F89F36AECD}"/>
              </a:ext>
            </a:extLst>
          </p:cNvPr>
          <p:cNvSpPr txBox="1">
            <a:spLocks noGrp="1"/>
          </p:cNvSpPr>
          <p:nvPr>
            <p:ph type="title" idx="4294967295"/>
          </p:nvPr>
        </p:nvSpPr>
        <p:spPr>
          <a:xfrm>
            <a:off x="5969000" y="365126"/>
            <a:ext cx="5384800" cy="7539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Sharps Injury Log</a:t>
            </a:r>
          </a:p>
        </p:txBody>
      </p:sp>
      <p:sp>
        <p:nvSpPr>
          <p:cNvPr id="104" name="Google Shape;104;p2"/>
          <p:cNvSpPr txBox="1"/>
          <p:nvPr/>
        </p:nvSpPr>
        <p:spPr>
          <a:xfrm>
            <a:off x="5969000" y="1260559"/>
            <a:ext cx="6024507" cy="4031833"/>
          </a:xfrm>
          <a:prstGeom prst="rect">
            <a:avLst/>
          </a:prstGeom>
          <a:noFill/>
          <a:ln>
            <a:noFill/>
          </a:ln>
        </p:spPr>
        <p:txBody>
          <a:bodyPr spcFirstLastPara="1" wrap="square" lIns="91425" tIns="45700" rIns="91425" bIns="45700" anchor="t" anchorCtr="0">
            <a:spAutoFit/>
          </a:bodyPr>
          <a:lstStyle/>
          <a:p>
            <a:r>
              <a:rPr lang="en-US" sz="1600" dirty="0">
                <a:latin typeface="+mj-lt"/>
              </a:rPr>
              <a:t>You must also maintain a log of sharps injuries for the recording of percutaneous injuries from contaminated sharps. This log is separate from the log of injuries and illnesses, but you can use the </a:t>
            </a:r>
            <a:r>
              <a:rPr lang="en-US" sz="1600" dirty="0">
                <a:latin typeface="+mj-lt"/>
                <a:hlinkClick r:id="rId3"/>
              </a:rPr>
              <a:t>300 Log</a:t>
            </a:r>
            <a:r>
              <a:rPr lang="en-US" sz="1600" baseline="30000" dirty="0">
                <a:latin typeface="+mj-lt"/>
              </a:rPr>
              <a:t>(2) </a:t>
            </a:r>
            <a:r>
              <a:rPr lang="en-US" sz="1600" dirty="0">
                <a:latin typeface="+mj-lt"/>
              </a:rPr>
              <a:t> as your template. The log must include the type and brand of device involved in the incident, and the department or work area where the exposure occurred. Remember to include an explanation of how the incident occurred. You can add more information, but keep in mind that the confidentiality of the injured employee must be maintained throughout the process. </a:t>
            </a:r>
          </a:p>
          <a:p>
            <a:endParaRPr lang="en-US" sz="1600" dirty="0">
              <a:latin typeface="+mj-lt"/>
            </a:endParaRPr>
          </a:p>
          <a:p>
            <a:r>
              <a:rPr lang="en-US" sz="1600" dirty="0">
                <a:latin typeface="+mj-lt"/>
              </a:rPr>
              <a:t>The purpose of the log is to aid in the evaluation of devices being used in the workplace and to quickly identify problem areas in the facility. It should be reviewed regularly and during the review of your Exposure Control Plan. The log must be saved for at least 5 years.</a:t>
            </a:r>
            <a:endParaRPr sz="12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4"/>
          <a:stretch>
            <a:fillRect/>
          </a:stretch>
        </p:blipFill>
        <p:spPr>
          <a:xfrm>
            <a:off x="6580683" y="5937107"/>
            <a:ext cx="5602217" cy="933703"/>
          </a:xfrm>
          <a:prstGeom prst="rect">
            <a:avLst/>
          </a:prstGeom>
        </p:spPr>
      </p:pic>
      <p:pic>
        <p:nvPicPr>
          <p:cNvPr id="2" name="Picture 1">
            <a:extLst>
              <a:ext uri="{FF2B5EF4-FFF2-40B4-BE49-F238E27FC236}">
                <a16:creationId xmlns:a16="http://schemas.microsoft.com/office/drawing/2014/main" id="{1C4AE5C0-27DE-4BBE-9241-DDB55134DC5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51515" cy="5888806"/>
          </a:xfrm>
          <a:prstGeom prst="rect">
            <a:avLst/>
          </a:prstGeom>
        </p:spPr>
      </p:pic>
    </p:spTree>
    <p:extLst>
      <p:ext uri="{BB962C8B-B14F-4D97-AF65-F5344CB8AC3E}">
        <p14:creationId xmlns:p14="http://schemas.microsoft.com/office/powerpoint/2010/main" val="34059249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CE629051-FD47-10B2-5704-15C24EDE2A12}"/>
              </a:ext>
            </a:extLst>
          </p:cNvPr>
          <p:cNvSpPr txBox="1">
            <a:spLocks noGrp="1"/>
          </p:cNvSpPr>
          <p:nvPr>
            <p:ph type="title" idx="4294967295"/>
          </p:nvPr>
        </p:nvSpPr>
        <p:spPr>
          <a:xfrm>
            <a:off x="5702300" y="332509"/>
            <a:ext cx="5727700" cy="119073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Updating the Exposure Control Plan</a:t>
            </a:r>
          </a:p>
        </p:txBody>
      </p:sp>
      <p:sp>
        <p:nvSpPr>
          <p:cNvPr id="104" name="Google Shape;104;p2"/>
          <p:cNvSpPr txBox="1"/>
          <p:nvPr/>
        </p:nvSpPr>
        <p:spPr>
          <a:xfrm>
            <a:off x="5702300" y="1710935"/>
            <a:ext cx="6350000" cy="2800726"/>
          </a:xfrm>
          <a:prstGeom prst="rect">
            <a:avLst/>
          </a:prstGeom>
          <a:noFill/>
          <a:ln>
            <a:noFill/>
          </a:ln>
        </p:spPr>
        <p:txBody>
          <a:bodyPr spcFirstLastPara="1" wrap="square" lIns="91425" tIns="45700" rIns="91425" bIns="45700" anchor="t" anchorCtr="0">
            <a:spAutoFit/>
          </a:bodyPr>
          <a:lstStyle/>
          <a:p>
            <a:r>
              <a:rPr lang="en-US" sz="1600" dirty="0">
                <a:latin typeface="+mj-lt"/>
              </a:rPr>
              <a:t>Every year you are required to review and update your Exposure Control Plan by adding or modifying tasks and procedures which affect occupational exposure. </a:t>
            </a:r>
          </a:p>
          <a:p>
            <a:endParaRPr lang="en-US" sz="1600" dirty="0">
              <a:latin typeface="+mj-lt"/>
            </a:endParaRPr>
          </a:p>
          <a:p>
            <a:r>
              <a:rPr lang="en-US" sz="1600" dirty="0">
                <a:latin typeface="+mj-lt"/>
              </a:rPr>
              <a:t>A periodic review ensures that the Exposure Control Plan remains current with the latest information to reduce employee exposure  to bloodborne pathogens.</a:t>
            </a:r>
          </a:p>
          <a:p>
            <a:endParaRPr lang="en-US" sz="1600" dirty="0">
              <a:latin typeface="+mj-lt"/>
            </a:endParaRPr>
          </a:p>
          <a:p>
            <a:r>
              <a:rPr lang="en-US" sz="1600" dirty="0">
                <a:latin typeface="+mj-lt"/>
              </a:rPr>
              <a:t>It’s important to document your consideration and implementation of appropriate, commercially available, and effective safer medical devices designed to eliminate or minimize occupational exposure.</a:t>
            </a:r>
            <a:endParaRPr sz="12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80683" y="5937107"/>
            <a:ext cx="5602217" cy="933703"/>
          </a:xfrm>
          <a:prstGeom prst="rect">
            <a:avLst/>
          </a:prstGeom>
        </p:spPr>
      </p:pic>
      <p:pic>
        <p:nvPicPr>
          <p:cNvPr id="2" name="Picture 1">
            <a:extLst>
              <a:ext uri="{FF2B5EF4-FFF2-40B4-BE49-F238E27FC236}">
                <a16:creationId xmlns:a16="http://schemas.microsoft.com/office/drawing/2014/main" id="{03E82C19-5B6E-4066-A627-05E5DF94E0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52539" cy="5964403"/>
          </a:xfrm>
          <a:prstGeom prst="rect">
            <a:avLst/>
          </a:prstGeom>
        </p:spPr>
      </p:pic>
    </p:spTree>
    <p:extLst>
      <p:ext uri="{BB962C8B-B14F-4D97-AF65-F5344CB8AC3E}">
        <p14:creationId xmlns:p14="http://schemas.microsoft.com/office/powerpoint/2010/main" val="2172391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FEF0B4E7-6AE5-EAC5-D29A-77C83F56086A}"/>
              </a:ext>
            </a:extLst>
          </p:cNvPr>
          <p:cNvSpPr txBox="1">
            <a:spLocks noGrp="1"/>
          </p:cNvSpPr>
          <p:nvPr>
            <p:ph type="title" idx="4294967295"/>
          </p:nvPr>
        </p:nvSpPr>
        <p:spPr>
          <a:xfrm>
            <a:off x="6095999" y="365126"/>
            <a:ext cx="5600131" cy="7077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Conclusion</a:t>
            </a:r>
          </a:p>
        </p:txBody>
      </p:sp>
      <p:sp>
        <p:nvSpPr>
          <p:cNvPr id="104" name="Google Shape;104;p2"/>
          <p:cNvSpPr txBox="1"/>
          <p:nvPr/>
        </p:nvSpPr>
        <p:spPr>
          <a:xfrm>
            <a:off x="5943600" y="1260560"/>
            <a:ext cx="6049907" cy="3539390"/>
          </a:xfrm>
          <a:prstGeom prst="rect">
            <a:avLst/>
          </a:prstGeom>
          <a:noFill/>
          <a:ln>
            <a:noFill/>
          </a:ln>
        </p:spPr>
        <p:txBody>
          <a:bodyPr spcFirstLastPara="1" wrap="square" lIns="91425" tIns="45700" rIns="91425" bIns="45700" anchor="t" anchorCtr="0">
            <a:spAutoFit/>
          </a:bodyPr>
          <a:lstStyle/>
          <a:p>
            <a:r>
              <a:rPr lang="en-US" sz="1600" dirty="0">
                <a:latin typeface="+mj-lt"/>
              </a:rPr>
              <a:t>When it comes to administration of your Exposure Control Plan, here are the key points to take from this module:</a:t>
            </a:r>
          </a:p>
          <a:p>
            <a:endParaRPr lang="en-US" sz="1600" dirty="0">
              <a:latin typeface="+mj-lt"/>
            </a:endParaRPr>
          </a:p>
          <a:p>
            <a:pPr marL="285750" indent="-285750">
              <a:buFont typeface="Arial" panose="020B0604020202020204" pitchFamily="34" charset="0"/>
              <a:buChar char="•"/>
            </a:pPr>
            <a:r>
              <a:rPr lang="en-US" sz="1600" dirty="0">
                <a:latin typeface="+mj-lt"/>
              </a:rPr>
              <a:t>Conduct annual Bloodborne Pathogens trainings for your employees.</a:t>
            </a:r>
          </a:p>
          <a:p>
            <a:pPr marL="285750" indent="-285750">
              <a:buFont typeface="Arial" panose="020B0604020202020204" pitchFamily="34" charset="0"/>
              <a:buChar char="•"/>
            </a:pPr>
            <a:r>
              <a:rPr lang="en-US" sz="1600" dirty="0">
                <a:latin typeface="+mj-lt"/>
              </a:rPr>
              <a:t>Keep records of your trainings for 3 years.</a:t>
            </a:r>
          </a:p>
          <a:p>
            <a:pPr marL="285750" indent="-285750">
              <a:buFont typeface="Arial" panose="020B0604020202020204" pitchFamily="34" charset="0"/>
              <a:buChar char="•"/>
            </a:pPr>
            <a:r>
              <a:rPr lang="en-US" sz="1600" dirty="0">
                <a:latin typeface="+mj-lt"/>
              </a:rPr>
              <a:t>Keep confidential records of employee exposure(s) for the duration of their employment plus 30 years.</a:t>
            </a:r>
          </a:p>
          <a:p>
            <a:pPr marL="285750" indent="-285750">
              <a:buFont typeface="Arial" panose="020B0604020202020204" pitchFamily="34" charset="0"/>
              <a:buChar char="•"/>
            </a:pPr>
            <a:r>
              <a:rPr lang="en-US" sz="1600" dirty="0">
                <a:latin typeface="+mj-lt"/>
              </a:rPr>
              <a:t>Keep a log of sharps injuries for at least 5 years.</a:t>
            </a:r>
          </a:p>
          <a:p>
            <a:pPr marL="285750" indent="-285750">
              <a:buFont typeface="Arial" panose="020B0604020202020204" pitchFamily="34" charset="0"/>
              <a:buChar char="•"/>
            </a:pPr>
            <a:r>
              <a:rPr lang="en-US" sz="1600" dirty="0">
                <a:latin typeface="+mj-lt"/>
              </a:rPr>
              <a:t>Annually update your Exposure Control Plan.</a:t>
            </a:r>
          </a:p>
          <a:p>
            <a:endParaRPr lang="en-US" sz="1600" dirty="0">
              <a:latin typeface="+mj-lt"/>
            </a:endParaRPr>
          </a:p>
          <a:p>
            <a:r>
              <a:rPr lang="en-US" sz="1600" dirty="0">
                <a:latin typeface="+mj-lt"/>
              </a:rPr>
              <a:t>In the next module, we’ll summarize the various aspects of being in compliance with the Bloodborne Pathogens Standard and experience a walk through of an Oregon OSHA inspection.</a:t>
            </a:r>
            <a:endParaRPr sz="1200" b="0" i="0" u="none" strike="noStrike" cap="none" dirty="0">
              <a:solidFill>
                <a:srgbClr val="000000"/>
              </a:solidFill>
              <a:latin typeface="+mj-lt"/>
              <a:ea typeface="Arial"/>
              <a:cs typeface="Arial"/>
              <a:sym typeface="Arial"/>
            </a:endParaRPr>
          </a:p>
        </p:txBody>
      </p:sp>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80683" y="5950755"/>
            <a:ext cx="5602217" cy="933703"/>
          </a:xfrm>
          <a:prstGeom prst="rect">
            <a:avLst/>
          </a:prstGeom>
        </p:spPr>
      </p:pic>
      <p:pic>
        <p:nvPicPr>
          <p:cNvPr id="2" name="Picture 1">
            <a:extLst>
              <a:ext uri="{FF2B5EF4-FFF2-40B4-BE49-F238E27FC236}">
                <a16:creationId xmlns:a16="http://schemas.microsoft.com/office/drawing/2014/main" id="{DD559C83-8CB3-4DAD-B57E-54116FE977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51515" cy="5888806"/>
          </a:xfrm>
          <a:prstGeom prst="rect">
            <a:avLst/>
          </a:prstGeom>
        </p:spPr>
      </p:pic>
    </p:spTree>
    <p:extLst>
      <p:ext uri="{BB962C8B-B14F-4D97-AF65-F5344CB8AC3E}">
        <p14:creationId xmlns:p14="http://schemas.microsoft.com/office/powerpoint/2010/main" val="17968223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BLOODBORNE PATHOGENS</a:t>
            </a:r>
          </a:p>
        </p:txBody>
      </p:sp>
      <p:sp>
        <p:nvSpPr>
          <p:cNvPr id="94" name="Google Shape;94;p1"/>
          <p:cNvSpPr txBox="1">
            <a:spLocks noGrp="1"/>
          </p:cNvSpPr>
          <p:nvPr>
            <p:ph type="title" idx="4294967295"/>
          </p:nvPr>
        </p:nvSpPr>
        <p:spPr>
          <a:xfrm>
            <a:off x="-566651" y="3569317"/>
            <a:ext cx="13325302"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6: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Conclusion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6781557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 uri="{C183D7F6-B498-43B3-948B-1728B52AA6E4}">
                <adec:decorative xmlns:adec="http://schemas.microsoft.com/office/drawing/2017/decorative" val="1"/>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6: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
        <p:nvSpPr>
          <p:cNvPr id="6" name="Google Shape;104;p2">
            <a:extLst>
              <a:ext uri="{FF2B5EF4-FFF2-40B4-BE49-F238E27FC236}">
                <a16:creationId xmlns:a16="http://schemas.microsoft.com/office/drawing/2014/main" id="{C66DDCC4-FA8D-457E-89AE-E43216FAC8A6}"/>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Introduction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2" name="Picture 1" descr="Module 6">
            <a:extLst>
              <a:ext uri="{FF2B5EF4-FFF2-40B4-BE49-F238E27FC236}">
                <a16:creationId xmlns:a16="http://schemas.microsoft.com/office/drawing/2014/main" id="{47FCD3F3-55A7-C3FF-E362-32FA8E0F7986}"/>
              </a:ext>
            </a:extLst>
          </p:cNvPr>
          <p:cNvPicPr>
            <a:picLocks noChangeAspect="1"/>
          </p:cNvPicPr>
          <p:nvPr/>
        </p:nvPicPr>
        <p:blipFill>
          <a:blip r:embed="rId4"/>
          <a:stretch>
            <a:fillRect/>
          </a:stretch>
        </p:blipFill>
        <p:spPr>
          <a:xfrm>
            <a:off x="6517400" y="5933884"/>
            <a:ext cx="5673629" cy="945605"/>
          </a:xfrm>
          <a:prstGeom prst="rect">
            <a:avLst/>
          </a:prstGeom>
        </p:spPr>
      </p:pic>
    </p:spTree>
    <p:extLst>
      <p:ext uri="{BB962C8B-B14F-4D97-AF65-F5344CB8AC3E}">
        <p14:creationId xmlns:p14="http://schemas.microsoft.com/office/powerpoint/2010/main" val="28676440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8C7ABC88-F102-D561-91C9-51CC5D61A628}"/>
              </a:ext>
            </a:extLst>
          </p:cNvPr>
          <p:cNvSpPr>
            <a:spLocks noGrp="1"/>
          </p:cNvSpPr>
          <p:nvPr>
            <p:ph type="title" idx="4294967295"/>
          </p:nvPr>
        </p:nvSpPr>
        <p:spPr>
          <a:xfrm>
            <a:off x="5689599" y="365125"/>
            <a:ext cx="6129361" cy="1000201"/>
          </a:xfrm>
        </p:spPr>
        <p:txBody>
          <a:bodyPr anchor="t">
            <a:normAutofit/>
          </a:bodyPr>
          <a:lstStyle/>
          <a:p>
            <a:r>
              <a:rPr lang="en-US" sz="3600" dirty="0">
                <a:latin typeface="+mj-lt"/>
              </a:rPr>
              <a:t>Exposure Control Plan</a:t>
            </a:r>
          </a:p>
        </p:txBody>
      </p:sp>
      <p:sp>
        <p:nvSpPr>
          <p:cNvPr id="104" name="Google Shape;104;p2"/>
          <p:cNvSpPr txBox="1"/>
          <p:nvPr/>
        </p:nvSpPr>
        <p:spPr>
          <a:xfrm>
            <a:off x="5689600" y="1233266"/>
            <a:ext cx="6286500" cy="3785611"/>
          </a:xfrm>
          <a:prstGeom prst="rect">
            <a:avLst/>
          </a:prstGeom>
          <a:noFill/>
          <a:ln>
            <a:noFill/>
          </a:ln>
        </p:spPr>
        <p:txBody>
          <a:bodyPr spcFirstLastPara="1" wrap="square" lIns="91425" tIns="45700" rIns="91425" bIns="45700" anchor="t" anchorCtr="0">
            <a:spAutoFit/>
          </a:bodyPr>
          <a:lstStyle/>
          <a:p>
            <a:r>
              <a:rPr lang="en-US" sz="1600" dirty="0">
                <a:latin typeface="+mj-lt"/>
              </a:rPr>
              <a:t>By law you must develop a written Exposure Control Plan:</a:t>
            </a:r>
          </a:p>
          <a:p>
            <a:endParaRPr lang="en-US" sz="1600" dirty="0">
              <a:latin typeface="+mj-lt"/>
            </a:endParaRPr>
          </a:p>
          <a:p>
            <a:pPr marL="285750" indent="-285750">
              <a:buFont typeface="Arial" panose="020B0604020202020204" pitchFamily="34" charset="0"/>
              <a:buChar char="•"/>
            </a:pPr>
            <a:r>
              <a:rPr lang="en-US" sz="1600" dirty="0">
                <a:latin typeface="+mj-lt"/>
              </a:rPr>
              <a:t>To identify workers with job-related exposure to blood and OPIM.</a:t>
            </a:r>
          </a:p>
          <a:p>
            <a:pPr marL="285750" indent="-285750">
              <a:buFont typeface="Arial" panose="020B0604020202020204" pitchFamily="34" charset="0"/>
              <a:buChar char="•"/>
            </a:pPr>
            <a:r>
              <a:rPr lang="en-US" sz="1600" dirty="0">
                <a:latin typeface="+mj-lt"/>
              </a:rPr>
              <a:t>To specify the methods of protecting and training your employees.</a:t>
            </a:r>
          </a:p>
          <a:p>
            <a:pPr marL="285750" indent="-285750">
              <a:buFont typeface="Arial" panose="020B0604020202020204" pitchFamily="34" charset="0"/>
              <a:buChar char="•"/>
            </a:pPr>
            <a:r>
              <a:rPr lang="en-US" sz="1600" dirty="0">
                <a:latin typeface="+mj-lt"/>
              </a:rPr>
              <a:t>For mitigation of exposures.</a:t>
            </a:r>
          </a:p>
          <a:p>
            <a:endParaRPr lang="en-US" sz="1600" dirty="0">
              <a:latin typeface="+mj-lt"/>
            </a:endParaRPr>
          </a:p>
          <a:p>
            <a:r>
              <a:rPr lang="en-US" sz="1600" dirty="0">
                <a:latin typeface="+mj-lt"/>
              </a:rPr>
              <a:t>An Exposure Control Plan is a ‘living’ document, and needs to be reviewed and updated annually.</a:t>
            </a:r>
          </a:p>
          <a:p>
            <a:endParaRPr lang="en-US" sz="1600" dirty="0">
              <a:latin typeface="+mj-lt"/>
            </a:endParaRPr>
          </a:p>
          <a:p>
            <a:r>
              <a:rPr lang="en-US" sz="1600" dirty="0">
                <a:latin typeface="+mj-lt"/>
              </a:rPr>
              <a:t>Remember to engage your employees in the process of developing and updating your Exposure Control Plan. To review a sample ECP, </a:t>
            </a:r>
            <a:r>
              <a:rPr lang="en-US" sz="1600" dirty="0">
                <a:latin typeface="+mj-lt"/>
                <a:hlinkClick r:id="rId3"/>
              </a:rPr>
              <a:t>click here to watch </a:t>
            </a:r>
            <a:r>
              <a:rPr lang="en-US" sz="1600" baseline="30000" dirty="0">
                <a:latin typeface="+mj-lt"/>
              </a:rPr>
              <a:t> </a:t>
            </a:r>
            <a:r>
              <a:rPr lang="en-US" sz="1600" dirty="0">
                <a:latin typeface="+mj-lt"/>
              </a:rPr>
              <a:t>“An Overview of the Exposure Control Plan for Bloodborne Pathogens”.</a:t>
            </a:r>
            <a:endParaRPr sz="12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u="none" strike="noStrike" cap="none" dirty="0">
                <a:solidFill>
                  <a:schemeClr val="lt1"/>
                </a:solidFill>
                <a:latin typeface="Verdana"/>
                <a:ea typeface="Verdana"/>
                <a:cs typeface="Verdana"/>
                <a:sym typeface="Verdana"/>
              </a:rPr>
              <a:t>C</a:t>
            </a:r>
            <a:r>
              <a:rPr lang="en-US" sz="2800" b="1" i="1" dirty="0">
                <a:solidFill>
                  <a:schemeClr val="lt1"/>
                </a:solidFill>
                <a:latin typeface="Verdana"/>
                <a:ea typeface="Verdana"/>
                <a:cs typeface="Verdana"/>
                <a:sym typeface="Verdana"/>
              </a:rPr>
              <a:t>onclusion</a:t>
            </a:r>
            <a:endParaRPr sz="1400" b="0" i="0" u="none" strike="noStrike" cap="none" dirty="0">
              <a:solidFill>
                <a:srgbClr val="000000"/>
              </a:solidFill>
              <a:latin typeface="Arial"/>
              <a:ea typeface="Arial"/>
              <a:cs typeface="Arial"/>
              <a:sym typeface="Arial"/>
            </a:endParaRPr>
          </a:p>
        </p:txBody>
      </p:sp>
      <p:pic>
        <p:nvPicPr>
          <p:cNvPr id="4" name="Picture 3" descr="Module 6">
            <a:extLst>
              <a:ext uri="{FF2B5EF4-FFF2-40B4-BE49-F238E27FC236}">
                <a16:creationId xmlns:a16="http://schemas.microsoft.com/office/drawing/2014/main" id="{F946E955-71C1-42F5-9B43-9215BABB6C3F}"/>
              </a:ext>
            </a:extLst>
          </p:cNvPr>
          <p:cNvPicPr>
            <a:picLocks noChangeAspect="1"/>
          </p:cNvPicPr>
          <p:nvPr/>
        </p:nvPicPr>
        <p:blipFill>
          <a:blip r:embed="rId4"/>
          <a:stretch>
            <a:fillRect/>
          </a:stretch>
        </p:blipFill>
        <p:spPr>
          <a:xfrm>
            <a:off x="6517400" y="5947952"/>
            <a:ext cx="5673629" cy="945605"/>
          </a:xfrm>
          <a:prstGeom prst="rect">
            <a:avLst/>
          </a:prstGeom>
        </p:spPr>
      </p:pic>
      <p:pic>
        <p:nvPicPr>
          <p:cNvPr id="2" name="Picture 1">
            <a:extLst>
              <a:ext uri="{FF2B5EF4-FFF2-40B4-BE49-F238E27FC236}">
                <a16:creationId xmlns:a16="http://schemas.microsoft.com/office/drawing/2014/main" id="{B8C1AEDC-3A73-49E4-A0AD-9F5E6FBEB6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397" cy="5893355"/>
          </a:xfrm>
          <a:prstGeom prst="rect">
            <a:avLst/>
          </a:prstGeom>
        </p:spPr>
      </p:pic>
    </p:spTree>
    <p:extLst>
      <p:ext uri="{BB962C8B-B14F-4D97-AF65-F5344CB8AC3E}">
        <p14:creationId xmlns:p14="http://schemas.microsoft.com/office/powerpoint/2010/main" val="412091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4">
            <a:extLst>
              <a:ext uri="{FF2B5EF4-FFF2-40B4-BE49-F238E27FC236}">
                <a16:creationId xmlns:a16="http://schemas.microsoft.com/office/drawing/2014/main" id="{2CDF023D-515C-0BE0-61A1-46CCDBB5B6DB}"/>
              </a:ext>
            </a:extLst>
          </p:cNvPr>
          <p:cNvSpPr txBox="1">
            <a:spLocks noGrp="1"/>
          </p:cNvSpPr>
          <p:nvPr>
            <p:ph type="title" idx="4294967295"/>
          </p:nvPr>
        </p:nvSpPr>
        <p:spPr>
          <a:xfrm>
            <a:off x="5842000" y="260358"/>
            <a:ext cx="6129361" cy="10002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Elements of an ECP</a:t>
            </a:r>
          </a:p>
        </p:txBody>
      </p:sp>
      <p:sp>
        <p:nvSpPr>
          <p:cNvPr id="104" name="Google Shape;104;p2"/>
          <p:cNvSpPr txBox="1"/>
          <p:nvPr/>
        </p:nvSpPr>
        <p:spPr>
          <a:xfrm>
            <a:off x="5842000" y="1260559"/>
            <a:ext cx="6151507" cy="4031833"/>
          </a:xfrm>
          <a:prstGeom prst="rect">
            <a:avLst/>
          </a:prstGeom>
          <a:noFill/>
          <a:ln>
            <a:noFill/>
          </a:ln>
        </p:spPr>
        <p:txBody>
          <a:bodyPr spcFirstLastPara="1" wrap="square" lIns="91425" tIns="45700" rIns="91425" bIns="45700" anchor="t" anchorCtr="0">
            <a:spAutoFit/>
          </a:bodyPr>
          <a:lstStyle/>
          <a:p>
            <a:r>
              <a:rPr lang="en-US" sz="1600" dirty="0">
                <a:latin typeface="+mj-lt"/>
              </a:rPr>
              <a:t>At a basic level, your Exposure Control Plan must include the following elements:</a:t>
            </a:r>
          </a:p>
          <a:p>
            <a:endParaRPr lang="en-US" sz="1600" dirty="0">
              <a:latin typeface="+mj-lt"/>
            </a:endParaRPr>
          </a:p>
          <a:p>
            <a:pPr marL="342900" indent="-342900">
              <a:buFont typeface="+mj-lt"/>
              <a:buAutoNum type="arabicPeriod"/>
            </a:pPr>
            <a:r>
              <a:rPr lang="en-US" sz="1600" dirty="0">
                <a:latin typeface="+mj-lt"/>
              </a:rPr>
              <a:t>Exposure Determination</a:t>
            </a:r>
          </a:p>
          <a:p>
            <a:pPr marL="342900" indent="-342900">
              <a:buFont typeface="+mj-lt"/>
              <a:buAutoNum type="arabicPeriod"/>
            </a:pPr>
            <a:endParaRPr lang="en-US" sz="1600" dirty="0">
              <a:latin typeface="+mj-lt"/>
            </a:endParaRPr>
          </a:p>
          <a:p>
            <a:pPr marL="342900" indent="-342900">
              <a:buFont typeface="+mj-lt"/>
              <a:buAutoNum type="arabicPeriod"/>
            </a:pPr>
            <a:r>
              <a:rPr lang="en-US" sz="1600" dirty="0">
                <a:latin typeface="+mj-lt"/>
              </a:rPr>
              <a:t>Level of Precautions</a:t>
            </a:r>
          </a:p>
          <a:p>
            <a:pPr marL="342900" indent="-342900">
              <a:buFont typeface="+mj-lt"/>
              <a:buAutoNum type="arabicPeriod"/>
            </a:pPr>
            <a:endParaRPr lang="en-US" sz="1600" dirty="0">
              <a:latin typeface="+mj-lt"/>
            </a:endParaRPr>
          </a:p>
          <a:p>
            <a:pPr marL="342900" indent="-342900">
              <a:buFont typeface="+mj-lt"/>
              <a:buAutoNum type="arabicPeriod"/>
            </a:pPr>
            <a:r>
              <a:rPr lang="en-US" sz="1600" dirty="0">
                <a:latin typeface="+mj-lt"/>
              </a:rPr>
              <a:t>Engineering and Work Practice Controls</a:t>
            </a:r>
          </a:p>
          <a:p>
            <a:pPr marL="342900" indent="-342900">
              <a:buFont typeface="+mj-lt"/>
              <a:buAutoNum type="arabicPeriod"/>
            </a:pPr>
            <a:endParaRPr lang="en-US" sz="1600" dirty="0">
              <a:latin typeface="+mj-lt"/>
            </a:endParaRPr>
          </a:p>
          <a:p>
            <a:pPr marL="342900" indent="-342900">
              <a:buFont typeface="+mj-lt"/>
              <a:buAutoNum type="arabicPeriod"/>
            </a:pPr>
            <a:r>
              <a:rPr lang="en-US" sz="1600" dirty="0">
                <a:latin typeface="+mj-lt"/>
              </a:rPr>
              <a:t>Personal Protective Equipment</a:t>
            </a:r>
          </a:p>
          <a:p>
            <a:pPr marL="342900" indent="-342900">
              <a:buFont typeface="+mj-lt"/>
              <a:buAutoNum type="arabicPeriod"/>
            </a:pPr>
            <a:endParaRPr lang="en-US" sz="1600" dirty="0">
              <a:latin typeface="+mj-lt"/>
            </a:endParaRPr>
          </a:p>
          <a:p>
            <a:pPr marL="342900" indent="-342900">
              <a:buFont typeface="+mj-lt"/>
              <a:buAutoNum type="arabicPeriod"/>
            </a:pPr>
            <a:r>
              <a:rPr lang="en-US" sz="1600" dirty="0">
                <a:latin typeface="+mj-lt"/>
              </a:rPr>
              <a:t>Housekeeping Practices</a:t>
            </a:r>
          </a:p>
          <a:p>
            <a:pPr marL="342900" indent="-342900">
              <a:buFont typeface="+mj-lt"/>
              <a:buAutoNum type="arabicPeriod"/>
            </a:pPr>
            <a:endParaRPr lang="en-US" sz="1600" dirty="0">
              <a:latin typeface="+mj-lt"/>
            </a:endParaRPr>
          </a:p>
          <a:p>
            <a:pPr marL="342900" indent="-342900">
              <a:buFont typeface="+mj-lt"/>
              <a:buAutoNum type="arabicPeriod"/>
            </a:pPr>
            <a:r>
              <a:rPr lang="en-US" sz="1600" dirty="0">
                <a:latin typeface="+mj-lt"/>
              </a:rPr>
              <a:t>Post-Exposure Steps</a:t>
            </a:r>
          </a:p>
          <a:p>
            <a:pPr marL="342900" indent="-342900">
              <a:buFont typeface="+mj-lt"/>
              <a:buAutoNum type="arabicPeriod"/>
            </a:pPr>
            <a:endParaRPr lang="en-US" sz="1600" dirty="0">
              <a:latin typeface="+mj-lt"/>
            </a:endParaRPr>
          </a:p>
          <a:p>
            <a:pPr marL="342900" indent="-342900">
              <a:buFont typeface="+mj-lt"/>
              <a:buAutoNum type="arabicPeriod"/>
            </a:pPr>
            <a:r>
              <a:rPr lang="en-US" sz="1600" dirty="0">
                <a:latin typeface="+mj-lt"/>
              </a:rPr>
              <a:t>Records</a:t>
            </a:r>
            <a:endParaRPr sz="1200" b="0" i="0" u="none" strike="noStrike" cap="none" dirty="0">
              <a:solidFill>
                <a:srgbClr val="000000"/>
              </a:solidFill>
              <a:latin typeface="+mj-lt"/>
              <a:ea typeface="Arial"/>
              <a:cs typeface="Arial"/>
              <a:sym typeface="Arial"/>
            </a:endParaRPr>
          </a:p>
        </p:txBody>
      </p:sp>
      <p:pic>
        <p:nvPicPr>
          <p:cNvPr id="4" name="Picture 3" descr="Module 6">
            <a:extLst>
              <a:ext uri="{FF2B5EF4-FFF2-40B4-BE49-F238E27FC236}">
                <a16:creationId xmlns:a16="http://schemas.microsoft.com/office/drawing/2014/main" id="{F946E955-71C1-42F5-9B43-9215BABB6C3F}"/>
              </a:ext>
            </a:extLst>
          </p:cNvPr>
          <p:cNvPicPr>
            <a:picLocks noChangeAspect="1"/>
          </p:cNvPicPr>
          <p:nvPr/>
        </p:nvPicPr>
        <p:blipFill>
          <a:blip r:embed="rId3"/>
          <a:stretch>
            <a:fillRect/>
          </a:stretch>
        </p:blipFill>
        <p:spPr>
          <a:xfrm>
            <a:off x="6517400" y="5947952"/>
            <a:ext cx="5673629" cy="945605"/>
          </a:xfrm>
          <a:prstGeom prst="rect">
            <a:avLst/>
          </a:prstGeom>
        </p:spPr>
      </p:pic>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u="none" strike="noStrike" cap="none" dirty="0">
                <a:solidFill>
                  <a:schemeClr val="lt1"/>
                </a:solidFill>
                <a:latin typeface="Verdana"/>
                <a:ea typeface="Verdana"/>
                <a:cs typeface="Verdana"/>
                <a:sym typeface="Verdana"/>
              </a:rPr>
              <a:t>C</a:t>
            </a:r>
            <a:r>
              <a:rPr lang="en-US" sz="2800" b="1" i="1" dirty="0">
                <a:solidFill>
                  <a:schemeClr val="lt1"/>
                </a:solidFill>
                <a:latin typeface="Verdana"/>
                <a:ea typeface="Verdana"/>
                <a:cs typeface="Verdana"/>
                <a:sym typeface="Verdana"/>
              </a:rPr>
              <a:t>onclusion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508D8F94-E659-4EFD-841A-5B9A74571F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08458" cy="5893355"/>
          </a:xfrm>
          <a:prstGeom prst="rect">
            <a:avLst/>
          </a:prstGeom>
        </p:spPr>
      </p:pic>
    </p:spTree>
    <p:extLst>
      <p:ext uri="{BB962C8B-B14F-4D97-AF65-F5344CB8AC3E}">
        <p14:creationId xmlns:p14="http://schemas.microsoft.com/office/powerpoint/2010/main" val="28267702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4">
            <a:extLst>
              <a:ext uri="{FF2B5EF4-FFF2-40B4-BE49-F238E27FC236}">
                <a16:creationId xmlns:a16="http://schemas.microsoft.com/office/drawing/2014/main" id="{687C91D1-D9AD-0423-4106-ED11EB49C816}"/>
              </a:ext>
            </a:extLst>
          </p:cNvPr>
          <p:cNvSpPr txBox="1">
            <a:spLocks noGrp="1"/>
          </p:cNvSpPr>
          <p:nvPr>
            <p:ph type="title" idx="4294967295"/>
          </p:nvPr>
        </p:nvSpPr>
        <p:spPr>
          <a:xfrm>
            <a:off x="5689599" y="365125"/>
            <a:ext cx="6129361" cy="10002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Oregon OSHA Inspections</a:t>
            </a:r>
          </a:p>
        </p:txBody>
      </p:sp>
      <p:sp>
        <p:nvSpPr>
          <p:cNvPr id="104" name="Google Shape;104;p2"/>
          <p:cNvSpPr txBox="1"/>
          <p:nvPr/>
        </p:nvSpPr>
        <p:spPr>
          <a:xfrm>
            <a:off x="5626100" y="1424331"/>
            <a:ext cx="6375400" cy="3046948"/>
          </a:xfrm>
          <a:prstGeom prst="rect">
            <a:avLst/>
          </a:prstGeom>
          <a:noFill/>
          <a:ln>
            <a:noFill/>
          </a:ln>
        </p:spPr>
        <p:txBody>
          <a:bodyPr spcFirstLastPara="1" wrap="square" lIns="91425" tIns="45700" rIns="91425" bIns="45700" anchor="t" anchorCtr="0">
            <a:spAutoFit/>
          </a:bodyPr>
          <a:lstStyle/>
          <a:p>
            <a:r>
              <a:rPr lang="en-US" sz="1600" dirty="0">
                <a:latin typeface="+mj-lt"/>
              </a:rPr>
              <a:t>Before closing up this module, we’d like to give you the opportunity to view a short video explaining what to expect when Oregon OSHA visits your workplace.</a:t>
            </a:r>
          </a:p>
          <a:p>
            <a:endParaRPr lang="en-US" sz="1600" dirty="0">
              <a:latin typeface="+mj-lt"/>
            </a:endParaRPr>
          </a:p>
          <a:p>
            <a:r>
              <a:rPr lang="en-US" sz="1600" dirty="0">
                <a:latin typeface="+mj-lt"/>
              </a:rPr>
              <a:t>When a compliance officer visits your location, they will look for hazards that generally cause injuries or long-term illnesses. Since the subject of this program is bloodborne pathogens, we’re going to follow an Oregon OSHA health compliance officer as he performs an inspection at a clinic. </a:t>
            </a:r>
          </a:p>
          <a:p>
            <a:endParaRPr lang="en-US" sz="1600" dirty="0">
              <a:latin typeface="+mj-lt"/>
            </a:endParaRPr>
          </a:p>
          <a:p>
            <a:r>
              <a:rPr lang="en-US" sz="1600" dirty="0">
                <a:latin typeface="+mj-lt"/>
              </a:rPr>
              <a:t>By the end of the video, we hope that you will feel more comfortable from the knowledge you’ve gained through this example. </a:t>
            </a:r>
            <a:endParaRPr sz="12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u="none" strike="noStrike" cap="none" dirty="0">
                <a:solidFill>
                  <a:schemeClr val="lt1"/>
                </a:solidFill>
                <a:latin typeface="Verdana"/>
                <a:ea typeface="Verdana"/>
                <a:cs typeface="Verdana"/>
                <a:sym typeface="Verdana"/>
              </a:rPr>
              <a:t>C</a:t>
            </a:r>
            <a:r>
              <a:rPr lang="en-US" sz="2800" b="1" i="1" dirty="0">
                <a:solidFill>
                  <a:schemeClr val="lt1"/>
                </a:solidFill>
                <a:latin typeface="Verdana"/>
                <a:ea typeface="Verdana"/>
                <a:cs typeface="Verdana"/>
                <a:sym typeface="Verdana"/>
              </a:rPr>
              <a:t>onclusion</a:t>
            </a:r>
            <a:endParaRPr sz="1400" b="0" i="0" u="none" strike="noStrike" cap="none" dirty="0">
              <a:solidFill>
                <a:srgbClr val="000000"/>
              </a:solidFill>
              <a:latin typeface="Arial"/>
              <a:ea typeface="Arial"/>
              <a:cs typeface="Arial"/>
              <a:sym typeface="Arial"/>
            </a:endParaRPr>
          </a:p>
        </p:txBody>
      </p:sp>
      <p:pic>
        <p:nvPicPr>
          <p:cNvPr id="4" name="Picture 3" descr="Module 6">
            <a:extLst>
              <a:ext uri="{FF2B5EF4-FFF2-40B4-BE49-F238E27FC236}">
                <a16:creationId xmlns:a16="http://schemas.microsoft.com/office/drawing/2014/main" id="{F946E955-71C1-42F5-9B43-9215BABB6C3F}"/>
              </a:ext>
            </a:extLst>
          </p:cNvPr>
          <p:cNvPicPr>
            <a:picLocks noChangeAspect="1"/>
          </p:cNvPicPr>
          <p:nvPr/>
        </p:nvPicPr>
        <p:blipFill>
          <a:blip r:embed="rId3"/>
          <a:stretch>
            <a:fillRect/>
          </a:stretch>
        </p:blipFill>
        <p:spPr>
          <a:xfrm>
            <a:off x="6517400" y="5947952"/>
            <a:ext cx="5673629" cy="945605"/>
          </a:xfrm>
          <a:prstGeom prst="rect">
            <a:avLst/>
          </a:prstGeom>
        </p:spPr>
      </p:pic>
      <p:pic>
        <p:nvPicPr>
          <p:cNvPr id="2" name="Picture 1" descr="Two people looking at a tablet&#10;&#10;AI-generated content may be incorrect.">
            <a:extLst>
              <a:ext uri="{FF2B5EF4-FFF2-40B4-BE49-F238E27FC236}">
                <a16:creationId xmlns:a16="http://schemas.microsoft.com/office/drawing/2014/main" id="{2EF67AEE-E95D-4809-AD99-DC3152B203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397" cy="5893355"/>
          </a:xfrm>
          <a:prstGeom prst="rect">
            <a:avLst/>
          </a:prstGeom>
        </p:spPr>
      </p:pic>
    </p:spTree>
    <p:extLst>
      <p:ext uri="{BB962C8B-B14F-4D97-AF65-F5344CB8AC3E}">
        <p14:creationId xmlns:p14="http://schemas.microsoft.com/office/powerpoint/2010/main" val="2478536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9097"/>
            <a:ext cx="12192000" cy="582886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lt1"/>
                </a:solidFill>
                <a:effectLst/>
                <a:uLnTx/>
                <a:uFillTx/>
                <a:latin typeface="+mn-lt"/>
                <a:ea typeface="+mn-ea"/>
                <a:cs typeface="+mn-cs"/>
                <a:sym typeface="Arial"/>
              </a:rPr>
              <a:t>Video: </a:t>
            </a:r>
            <a:r>
              <a:rPr kumimoji="0" lang="en-US" sz="3600" b="0" i="0" u="sng" strike="noStrike" kern="0" cap="none" spc="0" normalizeH="0" baseline="0" noProof="0" dirty="0">
                <a:ln>
                  <a:noFill/>
                </a:ln>
                <a:solidFill>
                  <a:schemeClr val="lt1"/>
                </a:solidFill>
                <a:effectLst/>
                <a:uLnTx/>
                <a:uFillTx/>
                <a:latin typeface="+mn-lt"/>
                <a:ea typeface="+mn-ea"/>
                <a:cs typeface="+mn-cs"/>
                <a:sym typeface="Arial"/>
                <a:hlinkClick r:id="rId3"/>
              </a:rPr>
              <a:t>Determining Exposure in the Workplace</a:t>
            </a:r>
            <a:endParaRPr kumimoji="0" lang="en-US" sz="3600" b="0" i="0" u="sng" strike="noStrike" kern="0" cap="none" spc="0" normalizeH="0" baseline="0" noProof="0" dirty="0">
              <a:ln>
                <a:noFill/>
              </a:ln>
              <a:solidFill>
                <a:schemeClr val="lt1"/>
              </a:solidFill>
              <a:effectLst/>
              <a:uLnTx/>
              <a:uFillTx/>
              <a:latin typeface="+mn-lt"/>
              <a:ea typeface="+mn-ea"/>
              <a:cs typeface="+mn-cs"/>
              <a:sym typeface="Arial"/>
            </a:endParaRPr>
          </a:p>
        </p:txBody>
      </p:sp>
      <p:sp>
        <p:nvSpPr>
          <p:cNvPr id="6" name="Google Shape;102;p2">
            <a:extLst>
              <a:ext uri="{FF2B5EF4-FFF2-40B4-BE49-F238E27FC236}">
                <a16:creationId xmlns:a16="http://schemas.microsoft.com/office/drawing/2014/main" id="{DC2746AF-7DEB-420D-8180-54CC53C4F851}"/>
              </a:ext>
            </a:extLst>
          </p:cNvPr>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F441F2C3-C0FC-47AD-81FF-03E57FF22CEE}"/>
              </a:ext>
            </a:extLst>
          </p:cNvPr>
          <p:cNvPicPr>
            <a:picLocks noChangeAspect="1"/>
          </p:cNvPicPr>
          <p:nvPr/>
        </p:nvPicPr>
        <p:blipFill>
          <a:blip r:embed="rId4"/>
          <a:stretch>
            <a:fillRect/>
          </a:stretch>
        </p:blipFill>
        <p:spPr>
          <a:xfrm>
            <a:off x="6546375" y="5889857"/>
            <a:ext cx="5655426" cy="942571"/>
          </a:xfrm>
          <a:prstGeom prst="rect">
            <a:avLst/>
          </a:prstGeom>
        </p:spPr>
      </p:pic>
    </p:spTree>
    <p:extLst>
      <p:ext uri="{BB962C8B-B14F-4D97-AF65-F5344CB8AC3E}">
        <p14:creationId xmlns:p14="http://schemas.microsoft.com/office/powerpoint/2010/main" val="1088331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 uri="{C183D7F6-B498-43B3-948B-1728B52AA6E4}">
                <adec:decorative xmlns:adec="http://schemas.microsoft.com/office/drawing/2017/decorative" val="1"/>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4;p2">
            <a:extLst>
              <a:ext uri="{FF2B5EF4-FFF2-40B4-BE49-F238E27FC236}">
                <a16:creationId xmlns:a16="http://schemas.microsoft.com/office/drawing/2014/main" id="{C66DDCC4-FA8D-457E-89AE-E43216FAC8A6}"/>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What To Expect During an OSHA Inspection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10" name="Picture 9" descr="Module 6">
            <a:extLst>
              <a:ext uri="{FF2B5EF4-FFF2-40B4-BE49-F238E27FC236}">
                <a16:creationId xmlns:a16="http://schemas.microsoft.com/office/drawing/2014/main" id="{9D9B6367-0FB7-4B63-BC23-EC7577F84A0F}"/>
              </a:ext>
            </a:extLst>
          </p:cNvPr>
          <p:cNvPicPr>
            <a:picLocks noChangeAspect="1"/>
          </p:cNvPicPr>
          <p:nvPr/>
        </p:nvPicPr>
        <p:blipFill>
          <a:blip r:embed="rId4"/>
          <a:stretch>
            <a:fillRect/>
          </a:stretch>
        </p:blipFill>
        <p:spPr>
          <a:xfrm>
            <a:off x="6593491" y="5954884"/>
            <a:ext cx="5602217" cy="933703"/>
          </a:xfrm>
          <a:prstGeom prst="rect">
            <a:avLst/>
          </a:prstGeom>
        </p:spPr>
      </p:pic>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6: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3928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8FD8952B-B320-F24C-3BD0-2DD3535BFEC8}"/>
              </a:ext>
            </a:extLst>
          </p:cNvPr>
          <p:cNvSpPr txBox="1">
            <a:spLocks noGrp="1"/>
          </p:cNvSpPr>
          <p:nvPr>
            <p:ph type="title" idx="4294967295"/>
          </p:nvPr>
        </p:nvSpPr>
        <p:spPr>
          <a:xfrm>
            <a:off x="5689599" y="365125"/>
            <a:ext cx="6129361" cy="10002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Citations and Penalties</a:t>
            </a:r>
          </a:p>
        </p:txBody>
      </p:sp>
      <p:sp>
        <p:nvSpPr>
          <p:cNvPr id="104" name="Google Shape;104;p2"/>
          <p:cNvSpPr txBox="1"/>
          <p:nvPr/>
        </p:nvSpPr>
        <p:spPr>
          <a:xfrm>
            <a:off x="5715000" y="1124082"/>
            <a:ext cx="6261100" cy="3416279"/>
          </a:xfrm>
          <a:prstGeom prst="rect">
            <a:avLst/>
          </a:prstGeom>
          <a:noFill/>
          <a:ln>
            <a:noFill/>
          </a:ln>
        </p:spPr>
        <p:txBody>
          <a:bodyPr spcFirstLastPara="1" wrap="square" lIns="91425" tIns="45700" rIns="91425" bIns="45700" anchor="t" anchorCtr="0">
            <a:spAutoFit/>
          </a:bodyPr>
          <a:lstStyle/>
          <a:p>
            <a:r>
              <a:rPr lang="en-US" sz="1600" dirty="0">
                <a:latin typeface="+mj-lt"/>
              </a:rPr>
              <a:t>Below are the most commonly cited violations for non-compliance with the Bloodborne Pathogens Standard. Failing to:</a:t>
            </a:r>
          </a:p>
          <a:p>
            <a:endParaRPr lang="en-US" sz="1200" dirty="0">
              <a:latin typeface="+mj-lt"/>
            </a:endParaRPr>
          </a:p>
          <a:p>
            <a:pPr marL="285750" indent="-285750">
              <a:buFont typeface="Arial" panose="020B0604020202020204" pitchFamily="34" charset="0"/>
              <a:buChar char="•"/>
            </a:pPr>
            <a:r>
              <a:rPr lang="en-US" sz="1600" dirty="0">
                <a:latin typeface="+mj-lt"/>
              </a:rPr>
              <a:t>Have an Exposure Control Plan</a:t>
            </a:r>
          </a:p>
          <a:p>
            <a:pPr marL="285750" indent="-285750">
              <a:buFont typeface="Arial" panose="020B0604020202020204" pitchFamily="34" charset="0"/>
              <a:buChar char="•"/>
            </a:pPr>
            <a:r>
              <a:rPr lang="en-US" sz="1600" dirty="0">
                <a:latin typeface="+mj-lt"/>
              </a:rPr>
              <a:t>Annually review the plan</a:t>
            </a:r>
          </a:p>
          <a:p>
            <a:pPr marL="285750" indent="-285750">
              <a:buFont typeface="Arial" panose="020B0604020202020204" pitchFamily="34" charset="0"/>
              <a:buChar char="•"/>
            </a:pPr>
            <a:r>
              <a:rPr lang="en-US" sz="1600" dirty="0">
                <a:latin typeface="+mj-lt"/>
              </a:rPr>
              <a:t>Follow sharps safety procedures</a:t>
            </a:r>
          </a:p>
          <a:p>
            <a:pPr marL="285750" indent="-285750">
              <a:buFont typeface="Arial" panose="020B0604020202020204" pitchFamily="34" charset="0"/>
              <a:buChar char="•"/>
            </a:pPr>
            <a:r>
              <a:rPr lang="en-US" sz="1600" dirty="0">
                <a:latin typeface="+mj-lt"/>
              </a:rPr>
              <a:t>Follow work practice controls</a:t>
            </a:r>
          </a:p>
          <a:p>
            <a:pPr marL="285750" indent="-285750">
              <a:buFont typeface="Arial" panose="020B0604020202020204" pitchFamily="34" charset="0"/>
              <a:buChar char="•"/>
            </a:pPr>
            <a:r>
              <a:rPr lang="en-US" sz="1600" dirty="0">
                <a:latin typeface="+mj-lt"/>
              </a:rPr>
              <a:t>Administer the HBV vaccine</a:t>
            </a:r>
          </a:p>
          <a:p>
            <a:pPr marL="285750" indent="-285750">
              <a:buFont typeface="Arial" panose="020B0604020202020204" pitchFamily="34" charset="0"/>
              <a:buChar char="•"/>
            </a:pPr>
            <a:r>
              <a:rPr lang="en-US" sz="1600" dirty="0">
                <a:latin typeface="+mj-lt"/>
              </a:rPr>
              <a:t>Follow training requirements</a:t>
            </a:r>
          </a:p>
          <a:p>
            <a:endParaRPr lang="en-US" sz="1200" dirty="0">
              <a:latin typeface="+mj-lt"/>
            </a:endParaRPr>
          </a:p>
          <a:p>
            <a:r>
              <a:rPr lang="en-US" sz="1600" dirty="0">
                <a:latin typeface="+mj-lt"/>
              </a:rPr>
              <a:t>The Oregon OSHA program directive for bloodborne pathogens provides guidelines to compliance officers for inspections. It lists in detail what the inspection will entail and the guidelines for citation issuance. To review it, click the button:</a:t>
            </a:r>
            <a:endParaRPr sz="1200" b="0" i="0" u="none" strike="noStrike" cap="none" dirty="0">
              <a:solidFill>
                <a:srgbClr val="000000"/>
              </a:solidFill>
              <a:latin typeface="+mj-lt"/>
              <a:ea typeface="Arial"/>
              <a:cs typeface="Arial"/>
              <a:sym typeface="Arial"/>
            </a:endParaRPr>
          </a:p>
        </p:txBody>
      </p:sp>
      <p:sp>
        <p:nvSpPr>
          <p:cNvPr id="3" name="Rectangle 2">
            <a:hlinkClick r:id="rId3"/>
            <a:extLst>
              <a:ext uri="{FF2B5EF4-FFF2-40B4-BE49-F238E27FC236}">
                <a16:creationId xmlns:a16="http://schemas.microsoft.com/office/drawing/2014/main" id="{D29BA263-6F19-416C-B050-0547AFE21157}"/>
              </a:ext>
            </a:extLst>
          </p:cNvPr>
          <p:cNvSpPr/>
          <p:nvPr/>
        </p:nvSpPr>
        <p:spPr>
          <a:xfrm>
            <a:off x="7216439" y="5090750"/>
            <a:ext cx="2927022" cy="775308"/>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b="1" dirty="0">
                <a:solidFill>
                  <a:schemeClr val="bg1"/>
                </a:solidFill>
              </a:rPr>
              <a:t>OSHA Rules</a:t>
            </a:r>
          </a:p>
        </p:txBody>
      </p:sp>
      <p:pic>
        <p:nvPicPr>
          <p:cNvPr id="4" name="Picture 3" descr="Module 6">
            <a:extLst>
              <a:ext uri="{FF2B5EF4-FFF2-40B4-BE49-F238E27FC236}">
                <a16:creationId xmlns:a16="http://schemas.microsoft.com/office/drawing/2014/main" id="{F946E955-71C1-42F5-9B43-9215BABB6C3F}"/>
              </a:ext>
            </a:extLst>
          </p:cNvPr>
          <p:cNvPicPr>
            <a:picLocks noChangeAspect="1"/>
          </p:cNvPicPr>
          <p:nvPr/>
        </p:nvPicPr>
        <p:blipFill>
          <a:blip r:embed="rId4"/>
          <a:stretch>
            <a:fillRect/>
          </a:stretch>
        </p:blipFill>
        <p:spPr>
          <a:xfrm>
            <a:off x="6517400" y="5947952"/>
            <a:ext cx="5673629" cy="945605"/>
          </a:xfrm>
          <a:prstGeom prst="rect">
            <a:avLst/>
          </a:prstGeom>
        </p:spPr>
      </p:pic>
      <p:sp>
        <p:nvSpPr>
          <p:cNvPr id="7" name="Google Shape;102;p2">
            <a:extLst>
              <a:ext uri="{FF2B5EF4-FFF2-40B4-BE49-F238E27FC236}">
                <a16:creationId xmlns:a16="http://schemas.microsoft.com/office/drawing/2014/main" id="{982C7564-B731-463E-AD8B-66B523858FAC}"/>
              </a:ext>
            </a:extLst>
          </p:cNvPr>
          <p:cNvSpPr txBox="1"/>
          <p:nvPr/>
        </p:nvSpPr>
        <p:spPr>
          <a:xfrm>
            <a:off x="213815" y="61318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a:t>
            </a:r>
            <a:r>
              <a:rPr lang="en-US" sz="2800" b="1" dirty="0">
                <a:solidFill>
                  <a:schemeClr val="lt1"/>
                </a:solidFill>
                <a:latin typeface="Verdana"/>
                <a:ea typeface="Verdana"/>
                <a:cs typeface="Verdana"/>
                <a:sym typeface="Verdana"/>
              </a:rPr>
              <a:t>6</a:t>
            </a:r>
            <a:r>
              <a:rPr lang="en-US" sz="2800" b="1" i="0" u="none" strike="noStrike" cap="none" dirty="0">
                <a:solidFill>
                  <a:schemeClr val="lt1"/>
                </a:solidFill>
                <a:latin typeface="Verdana"/>
                <a:ea typeface="Verdana"/>
                <a:cs typeface="Verdana"/>
                <a:sym typeface="Verdana"/>
              </a:rPr>
              <a:t>: </a:t>
            </a:r>
            <a:r>
              <a:rPr lang="en-US" sz="2800" b="1" i="1" u="none" strike="noStrike" cap="none" dirty="0">
                <a:solidFill>
                  <a:schemeClr val="lt1"/>
                </a:solidFill>
                <a:latin typeface="Verdana"/>
                <a:ea typeface="Verdana"/>
                <a:cs typeface="Verdana"/>
                <a:sym typeface="Verdana"/>
              </a:rPr>
              <a:t>C</a:t>
            </a:r>
            <a:r>
              <a:rPr lang="en-US" sz="2800" b="1" i="1" dirty="0">
                <a:solidFill>
                  <a:schemeClr val="lt1"/>
                </a:solidFill>
                <a:latin typeface="Verdana"/>
                <a:ea typeface="Verdana"/>
                <a:cs typeface="Verdana"/>
                <a:sym typeface="Verdana"/>
              </a:rPr>
              <a:t>onclusion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2BE04982-AECD-46CD-93DF-B69AEE0A2C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397" cy="5893355"/>
          </a:xfrm>
          <a:prstGeom prst="rect">
            <a:avLst/>
          </a:prstGeom>
        </p:spPr>
      </p:pic>
    </p:spTree>
    <p:extLst>
      <p:ext uri="{BB962C8B-B14F-4D97-AF65-F5344CB8AC3E}">
        <p14:creationId xmlns:p14="http://schemas.microsoft.com/office/powerpoint/2010/main" val="22080075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 uri="{C183D7F6-B498-43B3-948B-1728B52AA6E4}">
                <adec:decorative xmlns:adec="http://schemas.microsoft.com/office/drawing/2017/decorative" val="1"/>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4;p2">
            <a:extLst>
              <a:ext uri="{FF2B5EF4-FFF2-40B4-BE49-F238E27FC236}">
                <a16:creationId xmlns:a16="http://schemas.microsoft.com/office/drawing/2014/main" id="{C66DDCC4-FA8D-457E-89AE-E43216FAC8A6}"/>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Conclusion</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rPr>
              <a:t> </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10" name="Picture 9" descr="Module 6">
            <a:extLst>
              <a:ext uri="{FF2B5EF4-FFF2-40B4-BE49-F238E27FC236}">
                <a16:creationId xmlns:a16="http://schemas.microsoft.com/office/drawing/2014/main" id="{9D9B6367-0FB7-4B63-BC23-EC7577F84A0F}"/>
              </a:ext>
            </a:extLst>
          </p:cNvPr>
          <p:cNvPicPr>
            <a:picLocks noChangeAspect="1"/>
          </p:cNvPicPr>
          <p:nvPr/>
        </p:nvPicPr>
        <p:blipFill>
          <a:blip r:embed="rId4"/>
          <a:stretch>
            <a:fillRect/>
          </a:stretch>
        </p:blipFill>
        <p:spPr>
          <a:xfrm>
            <a:off x="6580683" y="5955304"/>
            <a:ext cx="5602217" cy="933703"/>
          </a:xfrm>
          <a:prstGeom prst="rect">
            <a:avLst/>
          </a:prstGeom>
        </p:spPr>
      </p:pic>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6: </a:t>
            </a:r>
            <a:r>
              <a:rPr lang="en-US" sz="2800" b="1" i="1"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962990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1: </a:t>
            </a:r>
            <a:r>
              <a:rPr lang="en-US" sz="1800" dirty="0">
                <a:solidFill>
                  <a:schemeClr val="dk1"/>
                </a:solidFill>
                <a:latin typeface="+mj-lt"/>
                <a:ea typeface="Calibri"/>
                <a:cs typeface="Calibri"/>
                <a:sym typeface="Calibri"/>
              </a:rPr>
              <a:t>In general, the purpose of the Bloodborne Pathogens Standard is to protect employees from:</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Hazardous chemicals such as Benzene, Formaldehyde, and Mercury.</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The Hepatitis B virus (HBV), the human immunodeficiency virus (HIV), and the Hepatitis C virus (HCV).</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Violence in the workplace.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2: </a:t>
            </a:r>
            <a:r>
              <a:rPr lang="en-US" sz="1800" dirty="0">
                <a:solidFill>
                  <a:schemeClr val="dk1"/>
                </a:solidFill>
                <a:latin typeface="+mj-lt"/>
                <a:ea typeface="Calibri"/>
                <a:cs typeface="Calibri"/>
                <a:sym typeface="Calibri"/>
              </a:rPr>
              <a:t>Following Universal Precautions means:</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Standard PPE used for all work shifts.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Covering your cough as to not spread disease.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Treating all human blood &amp; other potentially infectious material as if they are infected and dangerous.</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CA08242-2953-4915-8EA7-83DF1EE41647}"/>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Bloodborne Pathogens: </a:t>
            </a:r>
            <a:r>
              <a:rPr lang="en-US" sz="2800" b="1" i="1" u="none" strike="noStrike" cap="none" dirty="0">
                <a:solidFill>
                  <a:schemeClr val="lt1"/>
                </a:solidFill>
                <a:latin typeface="Verdana"/>
                <a:ea typeface="Verdana"/>
                <a:cs typeface="Verdana"/>
                <a:sym typeface="Verdana"/>
              </a:rPr>
              <a:t>Quiz</a:t>
            </a:r>
            <a:endParaRPr sz="1400" b="0" i="0" u="none" strike="noStrike" cap="none" dirty="0">
              <a:solidFill>
                <a:srgbClr val="000000"/>
              </a:solidFill>
              <a:latin typeface="Arial"/>
              <a:ea typeface="Arial"/>
              <a:cs typeface="Arial"/>
              <a:sym typeface="Arial"/>
            </a:endParaRPr>
          </a:p>
        </p:txBody>
      </p:sp>
      <p:pic>
        <p:nvPicPr>
          <p:cNvPr id="9" name="Picture 8" descr="Module 6">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19080" y="5916108"/>
            <a:ext cx="5673629" cy="945605"/>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3: </a:t>
            </a:r>
            <a:r>
              <a:rPr lang="en-US" sz="1800" dirty="0">
                <a:solidFill>
                  <a:schemeClr val="dk1"/>
                </a:solidFill>
                <a:latin typeface="+mj-lt"/>
                <a:ea typeface="Calibri"/>
                <a:cs typeface="Calibri"/>
                <a:sym typeface="Calibri"/>
              </a:rPr>
              <a:t>The Oregon BBP standard states that regulated waste, refrigerators or freezers used for storing blood, containers used for blood storage, and/or containers used to transport blood must be: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Labeled.</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Made of synthetic materials.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Replaced annually with the new  “top of the line” product.</a:t>
            </a: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4: </a:t>
            </a:r>
            <a:r>
              <a:rPr lang="en-US" sz="1800" dirty="0">
                <a:solidFill>
                  <a:schemeClr val="dk1"/>
                </a:solidFill>
                <a:latin typeface="+mj-lt"/>
                <a:ea typeface="Calibri"/>
                <a:cs typeface="Calibri"/>
                <a:sym typeface="Calibri"/>
              </a:rPr>
              <a:t>What color are biohazard labels required to be?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Green or bright orange.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Any fluorescent color.</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Fluorescent orange or orange-red or mostly so.</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CA08242-2953-4915-8EA7-83DF1EE41647}"/>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Bloodborne Pathogens: </a:t>
            </a:r>
            <a:r>
              <a:rPr lang="en-US" sz="2800" b="1" i="1" dirty="0">
                <a:solidFill>
                  <a:schemeClr val="lt1"/>
                </a:solidFill>
                <a:latin typeface="Verdana"/>
                <a:ea typeface="Verdana"/>
                <a:cs typeface="Verdana"/>
                <a:sym typeface="Verdana"/>
              </a:rPr>
              <a:t>Quiz</a:t>
            </a:r>
            <a:endParaRPr lang="en-US" dirty="0"/>
          </a:p>
        </p:txBody>
      </p:sp>
      <p:pic>
        <p:nvPicPr>
          <p:cNvPr id="9" name="Picture 8" descr="Module 6">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05432" y="5916108"/>
            <a:ext cx="5673629" cy="945605"/>
          </a:xfrm>
          <a:prstGeom prst="rect">
            <a:avLst/>
          </a:prstGeom>
        </p:spPr>
      </p:pic>
    </p:spTree>
    <p:extLst>
      <p:ext uri="{BB962C8B-B14F-4D97-AF65-F5344CB8AC3E}">
        <p14:creationId xmlns:p14="http://schemas.microsoft.com/office/powerpoint/2010/main" val="41920058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5: </a:t>
            </a:r>
            <a:r>
              <a:rPr lang="en-US" sz="1800" dirty="0">
                <a:solidFill>
                  <a:schemeClr val="dk1"/>
                </a:solidFill>
                <a:latin typeface="+mj-lt"/>
                <a:ea typeface="Calibri"/>
                <a:cs typeface="Calibri"/>
                <a:sym typeface="Calibri"/>
              </a:rPr>
              <a:t>Placing a needle in a sharps container is an example of:</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An unsafe work practice.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An engineering control for your workplace.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An administrative control for your workplace.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6: </a:t>
            </a:r>
            <a:r>
              <a:rPr lang="en-US" sz="1800" dirty="0">
                <a:solidFill>
                  <a:schemeClr val="dk1"/>
                </a:solidFill>
                <a:latin typeface="+mj-lt"/>
                <a:ea typeface="Calibri"/>
                <a:cs typeface="Calibri"/>
                <a:sym typeface="Calibri"/>
              </a:rPr>
              <a:t>The primary methods used to prevent occupational transmission of bloodborne pathogens are: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Administrative controls and labeling standards.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Proper work practices and engineering controls.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Personal protective equipment and annual training.</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All of the above.</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CA08242-2953-4915-8EA7-83DF1EE41647}"/>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Bloodborne Pathogens: </a:t>
            </a:r>
            <a:r>
              <a:rPr lang="en-US" sz="2800" b="1" i="1" dirty="0">
                <a:solidFill>
                  <a:schemeClr val="lt1"/>
                </a:solidFill>
                <a:latin typeface="Verdana"/>
                <a:ea typeface="Verdana"/>
                <a:cs typeface="Verdana"/>
                <a:sym typeface="Verdana"/>
              </a:rPr>
              <a:t>Quiz</a:t>
            </a:r>
            <a:endParaRPr lang="en-US" dirty="0"/>
          </a:p>
        </p:txBody>
      </p:sp>
      <p:pic>
        <p:nvPicPr>
          <p:cNvPr id="9" name="Picture 8" descr="Module 6">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19080" y="5916108"/>
            <a:ext cx="5673629" cy="945605"/>
          </a:xfrm>
          <a:prstGeom prst="rect">
            <a:avLst/>
          </a:prstGeom>
        </p:spPr>
      </p:pic>
    </p:spTree>
    <p:extLst>
      <p:ext uri="{BB962C8B-B14F-4D97-AF65-F5344CB8AC3E}">
        <p14:creationId xmlns:p14="http://schemas.microsoft.com/office/powerpoint/2010/main" val="40834280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91999"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7: </a:t>
            </a:r>
            <a:r>
              <a:rPr lang="en-US" sz="1800" dirty="0">
                <a:solidFill>
                  <a:schemeClr val="dk1"/>
                </a:solidFill>
                <a:latin typeface="+mj-lt"/>
                <a:ea typeface="Calibri"/>
                <a:cs typeface="Calibri"/>
                <a:sym typeface="Calibri"/>
              </a:rPr>
              <a:t>Personal Protective Equipment must be: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Provided in appropriate sizes.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Be readily accessible.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Provided to employees at no cost.</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All of the above.</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8: </a:t>
            </a:r>
            <a:r>
              <a:rPr lang="en-US" sz="1800" dirty="0">
                <a:solidFill>
                  <a:schemeClr val="dk1"/>
                </a:solidFill>
                <a:latin typeface="+mj-lt"/>
                <a:ea typeface="Calibri"/>
                <a:cs typeface="Calibri"/>
                <a:sym typeface="Calibri"/>
              </a:rPr>
              <a:t>When removing Personal Protective Equipment (PPE):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Always assume it is contaminated on the outside.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Placed in an appropriately designated area or container for storage, washing, decontamination, or disposal.</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All of the above.</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CA08242-2953-4915-8EA7-83DF1EE41647}"/>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Bloodborne Pathogens: </a:t>
            </a:r>
            <a:r>
              <a:rPr lang="en-US" sz="2800" b="1" i="1" dirty="0">
                <a:solidFill>
                  <a:schemeClr val="lt1"/>
                </a:solidFill>
                <a:latin typeface="Verdana"/>
                <a:ea typeface="Verdana"/>
                <a:cs typeface="Verdana"/>
                <a:sym typeface="Verdana"/>
              </a:rPr>
              <a:t>Quiz</a:t>
            </a:r>
            <a:endParaRPr lang="en-US" dirty="0"/>
          </a:p>
        </p:txBody>
      </p:sp>
      <p:pic>
        <p:nvPicPr>
          <p:cNvPr id="9" name="Picture 8" descr="Module 6">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19080" y="5916108"/>
            <a:ext cx="5673629" cy="945605"/>
          </a:xfrm>
          <a:prstGeom prst="rect">
            <a:avLst/>
          </a:prstGeom>
        </p:spPr>
      </p:pic>
    </p:spTree>
    <p:extLst>
      <p:ext uri="{BB962C8B-B14F-4D97-AF65-F5344CB8AC3E}">
        <p14:creationId xmlns:p14="http://schemas.microsoft.com/office/powerpoint/2010/main" val="30072706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13225" y="1052075"/>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9: </a:t>
            </a:r>
            <a:r>
              <a:rPr lang="en-US" sz="1800" dirty="0">
                <a:solidFill>
                  <a:schemeClr val="dk1"/>
                </a:solidFill>
                <a:latin typeface="+mj-lt"/>
                <a:ea typeface="Calibri"/>
                <a:cs typeface="Calibri"/>
                <a:sym typeface="Calibri"/>
              </a:rPr>
              <a:t>Contaminated laundry must be:</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Handled as little as possible, bagged at the location where it was used, and handled with appropriate PPE.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There is no difference in how laundry is treated.</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Washed with extra bleach, but otherwise handled the same as other laundry.</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10: </a:t>
            </a:r>
            <a:r>
              <a:rPr lang="en-US" sz="1800" dirty="0">
                <a:solidFill>
                  <a:schemeClr val="dk1"/>
                </a:solidFill>
                <a:latin typeface="+mj-lt"/>
                <a:ea typeface="Calibri"/>
                <a:cs typeface="Calibri"/>
                <a:sym typeface="Calibri"/>
              </a:rPr>
              <a:t>Employees should be allowed to take gowns, lab coats, or PPE home to be laundered.</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CA08242-2953-4915-8EA7-83DF1EE41647}"/>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Bloodborne Pathogens: </a:t>
            </a:r>
            <a:r>
              <a:rPr lang="en-US" sz="2800" b="1" i="1" dirty="0">
                <a:solidFill>
                  <a:schemeClr val="lt1"/>
                </a:solidFill>
                <a:latin typeface="Verdana"/>
                <a:ea typeface="Verdana"/>
                <a:cs typeface="Verdana"/>
                <a:sym typeface="Verdana"/>
              </a:rPr>
              <a:t>Quiz</a:t>
            </a:r>
            <a:endParaRPr lang="en-US" dirty="0"/>
          </a:p>
        </p:txBody>
      </p:sp>
      <p:pic>
        <p:nvPicPr>
          <p:cNvPr id="9" name="Picture 8" descr="Module 6">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05432" y="5916108"/>
            <a:ext cx="5673629" cy="945605"/>
          </a:xfrm>
          <a:prstGeom prst="rect">
            <a:avLst/>
          </a:prstGeom>
        </p:spPr>
      </p:pic>
    </p:spTree>
    <p:extLst>
      <p:ext uri="{BB962C8B-B14F-4D97-AF65-F5344CB8AC3E}">
        <p14:creationId xmlns:p14="http://schemas.microsoft.com/office/powerpoint/2010/main" val="6905403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1"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11: </a:t>
            </a:r>
            <a:r>
              <a:rPr lang="en-US" sz="1800" dirty="0">
                <a:solidFill>
                  <a:schemeClr val="dk1"/>
                </a:solidFill>
                <a:latin typeface="+mj-lt"/>
                <a:ea typeface="Calibri"/>
                <a:cs typeface="Calibri"/>
                <a:sym typeface="Calibri"/>
              </a:rPr>
              <a:t>Employers are required to provide the Hepatitis B vaccine to employees:</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Within 10 working days of newly assigned tasks where exposure is possible.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Made available at a reasonable time and place.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Performed by or under the supervision of a healthcare professional.</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All of the above.</a:t>
            </a:r>
            <a:endParaRPr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12: </a:t>
            </a:r>
            <a:r>
              <a:rPr lang="en-US" sz="1800" dirty="0">
                <a:solidFill>
                  <a:schemeClr val="dk1"/>
                </a:solidFill>
                <a:latin typeface="+mj-lt"/>
                <a:ea typeface="Calibri"/>
                <a:cs typeface="Calibri"/>
                <a:sym typeface="Calibri"/>
              </a:rPr>
              <a:t>Of the following three options, which is a qualified trainer to educate employees on bloodborne pathogens?</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Registered Nurse with work experience related to bloodborne pathogens.</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Company president.</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An employee who has previously taken a bloodborne pathogens course.</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CA08242-2953-4915-8EA7-83DF1EE41647}"/>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Bloodborne Pathogens: </a:t>
            </a:r>
            <a:r>
              <a:rPr lang="en-US" sz="2800" b="1" i="1" dirty="0">
                <a:solidFill>
                  <a:schemeClr val="lt1"/>
                </a:solidFill>
                <a:latin typeface="Verdana"/>
                <a:ea typeface="Verdana"/>
                <a:cs typeface="Verdana"/>
                <a:sym typeface="Verdana"/>
              </a:rPr>
              <a:t>Quiz</a:t>
            </a:r>
            <a:endParaRPr lang="en-US" dirty="0"/>
          </a:p>
        </p:txBody>
      </p:sp>
      <p:pic>
        <p:nvPicPr>
          <p:cNvPr id="9" name="Picture 8" descr="Module 6">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19080" y="5916108"/>
            <a:ext cx="5673629" cy="945605"/>
          </a:xfrm>
          <a:prstGeom prst="rect">
            <a:avLst/>
          </a:prstGeom>
        </p:spPr>
      </p:pic>
    </p:spTree>
    <p:extLst>
      <p:ext uri="{BB962C8B-B14F-4D97-AF65-F5344CB8AC3E}">
        <p14:creationId xmlns:p14="http://schemas.microsoft.com/office/powerpoint/2010/main" val="64931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0"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13: </a:t>
            </a:r>
            <a:r>
              <a:rPr lang="en-US" sz="1800" dirty="0">
                <a:solidFill>
                  <a:schemeClr val="dk1"/>
                </a:solidFill>
                <a:latin typeface="+mj-lt"/>
                <a:ea typeface="Calibri"/>
                <a:cs typeface="Calibri"/>
                <a:sym typeface="Calibri"/>
              </a:rPr>
              <a:t>A training program can entirely consist of a video series on Bloodborne Pathogens.</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TRUE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FALSE</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b="1" dirty="0">
                <a:solidFill>
                  <a:schemeClr val="dk1"/>
                </a:solidFill>
                <a:latin typeface="+mj-lt"/>
                <a:ea typeface="Calibri"/>
                <a:cs typeface="Calibri"/>
                <a:sym typeface="Calibri"/>
              </a:rPr>
              <a:t>Question 14: </a:t>
            </a:r>
            <a:r>
              <a:rPr lang="en-US" sz="1800" dirty="0">
                <a:solidFill>
                  <a:schemeClr val="dk1"/>
                </a:solidFill>
                <a:latin typeface="+mj-lt"/>
                <a:ea typeface="Calibri"/>
                <a:cs typeface="Calibri"/>
                <a:sym typeface="Calibri"/>
              </a:rPr>
              <a:t>If an exposure incident occurs, you are to offer a confidential medical evaluation, follow-up, and counseling to the exposed employee. What is the time frame for this to begin?</a:t>
            </a:r>
          </a:p>
          <a:p>
            <a:pPr lvl="0">
              <a:buClr>
                <a:schemeClr val="dk1"/>
              </a:buClr>
              <a:buSzPts val="1100"/>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As soon as possible</a:t>
            </a:r>
          </a:p>
          <a:p>
            <a:pPr marL="457200" lvl="0" indent="-342900">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24 Hours</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mj-lt"/>
                <a:ea typeface="Calibri"/>
                <a:cs typeface="Calibri"/>
                <a:sym typeface="Calibri"/>
              </a:rPr>
              <a:t>12 Hours</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8" name="Google Shape;102;p2">
            <a:extLst>
              <a:ext uri="{FF2B5EF4-FFF2-40B4-BE49-F238E27FC236}">
                <a16:creationId xmlns:a16="http://schemas.microsoft.com/office/drawing/2014/main" id="{4CA08242-2953-4915-8EA7-83DF1EE41647}"/>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Bloodborne Pathogens: </a:t>
            </a:r>
            <a:r>
              <a:rPr lang="en-US" sz="2800" b="1" i="1" dirty="0">
                <a:solidFill>
                  <a:schemeClr val="lt1"/>
                </a:solidFill>
                <a:latin typeface="Verdana"/>
                <a:ea typeface="Verdana"/>
                <a:cs typeface="Verdana"/>
                <a:sym typeface="Verdana"/>
              </a:rPr>
              <a:t>Quiz</a:t>
            </a:r>
            <a:endParaRPr lang="en-US" dirty="0"/>
          </a:p>
        </p:txBody>
      </p:sp>
      <p:pic>
        <p:nvPicPr>
          <p:cNvPr id="9" name="Picture 8" descr="Module 6">
            <a:extLst>
              <a:ext uri="{FF2B5EF4-FFF2-40B4-BE49-F238E27FC236}">
                <a16:creationId xmlns:a16="http://schemas.microsoft.com/office/drawing/2014/main" id="{41D208CF-850D-477E-BAB6-619784AFA553}"/>
              </a:ext>
            </a:extLst>
          </p:cNvPr>
          <p:cNvPicPr>
            <a:picLocks noChangeAspect="1"/>
          </p:cNvPicPr>
          <p:nvPr/>
        </p:nvPicPr>
        <p:blipFill>
          <a:blip r:embed="rId3"/>
          <a:stretch>
            <a:fillRect/>
          </a:stretch>
        </p:blipFill>
        <p:spPr>
          <a:xfrm>
            <a:off x="6519080" y="5916108"/>
            <a:ext cx="5673629" cy="945605"/>
          </a:xfrm>
          <a:prstGeom prst="rect">
            <a:avLst/>
          </a:prstGeom>
        </p:spPr>
      </p:pic>
    </p:spTree>
    <p:extLst>
      <p:ext uri="{BB962C8B-B14F-4D97-AF65-F5344CB8AC3E}">
        <p14:creationId xmlns:p14="http://schemas.microsoft.com/office/powerpoint/2010/main" val="718613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B274F36C-589F-4A31-58AB-B5C46D5F0233}"/>
              </a:ext>
            </a:extLst>
          </p:cNvPr>
          <p:cNvSpPr>
            <a:spLocks noGrp="1"/>
          </p:cNvSpPr>
          <p:nvPr>
            <p:ph type="title" idx="4294967295"/>
          </p:nvPr>
        </p:nvSpPr>
        <p:spPr>
          <a:xfrm>
            <a:off x="6096000" y="365125"/>
            <a:ext cx="5257800" cy="758269"/>
          </a:xfrm>
        </p:spPr>
        <p:txBody>
          <a:bodyPr anchor="t">
            <a:normAutofit/>
          </a:bodyPr>
          <a:lstStyle/>
          <a:p>
            <a:r>
              <a:rPr lang="en-US" sz="3600" dirty="0">
                <a:latin typeface="+mj-lt"/>
              </a:rPr>
              <a:t>Types of Exposures</a:t>
            </a:r>
          </a:p>
        </p:txBody>
      </p:sp>
      <p:sp>
        <p:nvSpPr>
          <p:cNvPr id="104" name="Google Shape;104;p2"/>
          <p:cNvSpPr txBox="1"/>
          <p:nvPr/>
        </p:nvSpPr>
        <p:spPr>
          <a:xfrm>
            <a:off x="5943600" y="1287419"/>
            <a:ext cx="6049907" cy="3293169"/>
          </a:xfrm>
          <a:prstGeom prst="rect">
            <a:avLst/>
          </a:prstGeom>
          <a:noFill/>
          <a:ln>
            <a:noFill/>
          </a:ln>
        </p:spPr>
        <p:txBody>
          <a:bodyPr spcFirstLastPara="1" wrap="square" lIns="91425" tIns="45700" rIns="91425" bIns="45700" anchor="t" anchorCtr="0">
            <a:spAutoFit/>
          </a:bodyPr>
          <a:lstStyle/>
          <a:p>
            <a:r>
              <a:rPr lang="en-US" sz="1600" dirty="0">
                <a:latin typeface="+mj-lt"/>
              </a:rPr>
              <a:t>There are three ways that you can be exposed at work:</a:t>
            </a:r>
          </a:p>
          <a:p>
            <a:endParaRPr lang="en-US" sz="1600" dirty="0">
              <a:latin typeface="+mj-lt"/>
            </a:endParaRPr>
          </a:p>
          <a:p>
            <a:pPr marL="285750" indent="-285750">
              <a:buFont typeface="Arial" panose="020B0604020202020204" pitchFamily="34" charset="0"/>
              <a:buChar char="•"/>
            </a:pPr>
            <a:r>
              <a:rPr lang="en-US" sz="1600" b="1" dirty="0">
                <a:latin typeface="+mj-lt"/>
              </a:rPr>
              <a:t>Needlesticks</a:t>
            </a:r>
            <a:r>
              <a:rPr lang="en-US" sz="1600" dirty="0">
                <a:latin typeface="+mj-lt"/>
              </a:rPr>
              <a:t> are the most obvious. The top three devices associated with bloodborne pathogen exposures are:</a:t>
            </a:r>
          </a:p>
          <a:p>
            <a:pPr lvl="3"/>
            <a:r>
              <a:rPr lang="en-US" sz="1600" dirty="0">
                <a:latin typeface="+mj-lt"/>
              </a:rPr>
              <a:t>	-Disposable syringes</a:t>
            </a:r>
          </a:p>
          <a:p>
            <a:pPr lvl="3"/>
            <a:r>
              <a:rPr lang="en-US" sz="1600" dirty="0">
                <a:latin typeface="+mj-lt"/>
              </a:rPr>
              <a:t>	-Suture needles</a:t>
            </a:r>
          </a:p>
          <a:p>
            <a:pPr lvl="3"/>
            <a:r>
              <a:rPr lang="en-US" sz="1600" dirty="0">
                <a:latin typeface="+mj-lt"/>
              </a:rPr>
              <a:t>	-Winged steel needles</a:t>
            </a:r>
          </a:p>
          <a:p>
            <a:pPr lvl="2"/>
            <a:endParaRPr lang="en-US" sz="1600" dirty="0">
              <a:latin typeface="+mj-lt"/>
            </a:endParaRPr>
          </a:p>
          <a:p>
            <a:pPr marL="285750" indent="-285750">
              <a:buFont typeface="Arial" panose="020B0604020202020204" pitchFamily="34" charset="0"/>
              <a:buChar char="•"/>
            </a:pPr>
            <a:r>
              <a:rPr lang="en-US" sz="1600" b="1" dirty="0">
                <a:latin typeface="+mj-lt"/>
              </a:rPr>
              <a:t>Splashes</a:t>
            </a:r>
            <a:r>
              <a:rPr lang="en-US" sz="1600" dirty="0">
                <a:latin typeface="+mj-lt"/>
              </a:rPr>
              <a:t> to mucus membranes:</a:t>
            </a:r>
          </a:p>
          <a:p>
            <a:r>
              <a:rPr lang="en-US" sz="1600" dirty="0">
                <a:latin typeface="+mj-lt"/>
              </a:rPr>
              <a:t>	-Eyes </a:t>
            </a:r>
          </a:p>
          <a:p>
            <a:r>
              <a:rPr lang="en-US" sz="1600" dirty="0">
                <a:latin typeface="+mj-lt"/>
              </a:rPr>
              <a:t>	-Mouth</a:t>
            </a:r>
          </a:p>
          <a:p>
            <a:endParaRPr lang="en-US" sz="1600" dirty="0">
              <a:latin typeface="+mj-lt"/>
            </a:endParaRPr>
          </a:p>
          <a:p>
            <a:pPr marL="285750" indent="-285750">
              <a:buFont typeface="Arial" panose="020B0604020202020204" pitchFamily="34" charset="0"/>
              <a:buChar char="•"/>
            </a:pPr>
            <a:r>
              <a:rPr lang="en-US" sz="1600" dirty="0">
                <a:latin typeface="+mj-lt"/>
              </a:rPr>
              <a:t> </a:t>
            </a:r>
            <a:r>
              <a:rPr lang="en-US" sz="1600" b="1" dirty="0">
                <a:latin typeface="+mj-lt"/>
              </a:rPr>
              <a:t>Open sores </a:t>
            </a:r>
            <a:r>
              <a:rPr lang="en-US" sz="1600" dirty="0">
                <a:latin typeface="+mj-lt"/>
              </a:rPr>
              <a:t>(non-intact skin) from contaminated  fluids</a:t>
            </a: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46375" y="5953546"/>
            <a:ext cx="5655426" cy="942571"/>
          </a:xfrm>
          <a:prstGeom prst="rect">
            <a:avLst/>
          </a:prstGeom>
          <a:noFill/>
        </p:spPr>
      </p:pic>
      <p:pic>
        <p:nvPicPr>
          <p:cNvPr id="2" name="Picture 1">
            <a:extLst>
              <a:ext uri="{FF2B5EF4-FFF2-40B4-BE49-F238E27FC236}">
                <a16:creationId xmlns:a16="http://schemas.microsoft.com/office/drawing/2014/main" id="{3CF30182-2924-474D-86D8-379C0A84A5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28603294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a:spLocks noGrp="1"/>
          </p:cNvSpPr>
          <p:nvPr>
            <p:ph type="title" idx="4294967295"/>
          </p:nvPr>
        </p:nvSpPr>
        <p:spPr>
          <a:xfrm>
            <a:off x="0" y="-16625"/>
            <a:ext cx="121920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BLOODBORNE PATHOGENS - QUIZ ANSWERS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3600" b="0" i="0" u="sng"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endParaRPr>
          </a:p>
        </p:txBody>
      </p:sp>
      <p:sp>
        <p:nvSpPr>
          <p:cNvPr id="679" name="Google Shape;679;gafa52f6668_0_0"/>
          <p:cNvSpPr txBox="1"/>
          <p:nvPr/>
        </p:nvSpPr>
        <p:spPr>
          <a:xfrm>
            <a:off x="370550" y="1027142"/>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D</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C</a:t>
            </a: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27142"/>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mj-lt"/>
                <a:ea typeface="Calibri"/>
                <a:cs typeface="Calibri"/>
                <a:sym typeface="Calibri"/>
              </a:rPr>
              <a:t>9)  A</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11) D</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12) A</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13) 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14) A </a:t>
            </a:r>
          </a:p>
        </p:txBody>
      </p:sp>
      <p:sp>
        <p:nvSpPr>
          <p:cNvPr id="8" name="Google Shape;102;p2">
            <a:extLst>
              <a:ext uri="{FF2B5EF4-FFF2-40B4-BE49-F238E27FC236}">
                <a16:creationId xmlns:a16="http://schemas.microsoft.com/office/drawing/2014/main" id="{155C01FA-0563-4ACE-B44B-5E4BA57D0D03}"/>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Quiz Answer Sheet</a:t>
            </a:r>
            <a:endParaRPr sz="1400" b="0" i="0" u="none" strike="noStrike" cap="none" dirty="0">
              <a:solidFill>
                <a:srgbClr val="000000"/>
              </a:solidFill>
              <a:latin typeface="Arial"/>
              <a:ea typeface="Arial"/>
              <a:cs typeface="Arial"/>
              <a:sym typeface="Arial"/>
            </a:endParaRPr>
          </a:p>
        </p:txBody>
      </p:sp>
      <p:pic>
        <p:nvPicPr>
          <p:cNvPr id="10" name="Picture 9" descr="Module 6">
            <a:extLst>
              <a:ext uri="{FF2B5EF4-FFF2-40B4-BE49-F238E27FC236}">
                <a16:creationId xmlns:a16="http://schemas.microsoft.com/office/drawing/2014/main" id="{FE7209C8-6CC6-4591-A322-47CC6BA20DC5}"/>
              </a:ext>
            </a:extLst>
          </p:cNvPr>
          <p:cNvPicPr>
            <a:picLocks noChangeAspect="1"/>
          </p:cNvPicPr>
          <p:nvPr/>
        </p:nvPicPr>
        <p:blipFill>
          <a:blip r:embed="rId3"/>
          <a:stretch>
            <a:fillRect/>
          </a:stretch>
        </p:blipFill>
        <p:spPr>
          <a:xfrm>
            <a:off x="6505432" y="5916107"/>
            <a:ext cx="5673629" cy="945605"/>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4">
            <a:extLst>
              <a:ext uri="{FF2B5EF4-FFF2-40B4-BE49-F238E27FC236}">
                <a16:creationId xmlns:a16="http://schemas.microsoft.com/office/drawing/2014/main" id="{30C1FB5D-2A01-E5BF-8C50-575AD9B5C3F1}"/>
              </a:ext>
            </a:extLst>
          </p:cNvPr>
          <p:cNvSpPr txBox="1">
            <a:spLocks noGrp="1"/>
          </p:cNvSpPr>
          <p:nvPr>
            <p:ph type="title" idx="4294967295"/>
          </p:nvPr>
        </p:nvSpPr>
        <p:spPr>
          <a:xfrm>
            <a:off x="5689599" y="146757"/>
            <a:ext cx="6129361" cy="10002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Where To Go From Here</a:t>
            </a:r>
          </a:p>
        </p:txBody>
      </p:sp>
      <p:sp>
        <p:nvSpPr>
          <p:cNvPr id="687" name="Google Shape;687;gaabb6530bf_0_8"/>
          <p:cNvSpPr txBox="1"/>
          <p:nvPr/>
        </p:nvSpPr>
        <p:spPr>
          <a:xfrm>
            <a:off x="5600700" y="679415"/>
            <a:ext cx="6349999" cy="282856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For more information, please visit the consultation page.</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5"/>
          </p:cNvPr>
          <p:cNvSpPr/>
          <p:nvPr/>
        </p:nvSpPr>
        <p:spPr>
          <a:xfrm>
            <a:off x="5708175" y="3401600"/>
            <a:ext cx="5996700" cy="523200"/>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692" name="Google Shape;692;gaabb6530bf_0_8">
            <a:hlinkClick r:id="rId3"/>
          </p:cNvPr>
          <p:cNvSpPr/>
          <p:nvPr/>
        </p:nvSpPr>
        <p:spPr>
          <a:xfrm>
            <a:off x="5708175" y="4046063"/>
            <a:ext cx="5996700" cy="523200"/>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rPr>
              <a:t>A-Z Topic Index</a:t>
            </a:r>
            <a:endParaRPr sz="300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6"/>
          </p:cNvPr>
          <p:cNvSpPr/>
          <p:nvPr/>
        </p:nvSpPr>
        <p:spPr>
          <a:xfrm>
            <a:off x="5708175" y="5260713"/>
            <a:ext cx="5996700" cy="523200"/>
          </a:xfrm>
          <a:prstGeom prst="rect">
            <a:avLst/>
          </a:prstGeom>
          <a:solidFill>
            <a:srgbClr val="6B162A">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Bloodborne Pathogens Resources</a:t>
            </a:r>
            <a:endParaRPr sz="3000" dirty="0">
              <a:solidFill>
                <a:srgbClr val="FFFFFF"/>
              </a:solidFill>
            </a:endParaRPr>
          </a:p>
        </p:txBody>
      </p:sp>
      <p:sp>
        <p:nvSpPr>
          <p:cNvPr id="12" name="Google Shape;102;p2">
            <a:extLst>
              <a:ext uri="{FF2B5EF4-FFF2-40B4-BE49-F238E27FC236}">
                <a16:creationId xmlns:a16="http://schemas.microsoft.com/office/drawing/2014/main" id="{0A7182CB-5A26-402F-B1D7-D4A602472343}"/>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Resource Links</a:t>
            </a:r>
            <a:endParaRPr sz="1400" b="0" i="0" u="none" strike="noStrike" cap="none" dirty="0">
              <a:solidFill>
                <a:srgbClr val="000000"/>
              </a:solidFill>
              <a:latin typeface="Arial"/>
              <a:ea typeface="Arial"/>
              <a:cs typeface="Arial"/>
              <a:sym typeface="Arial"/>
            </a:endParaRPr>
          </a:p>
        </p:txBody>
      </p:sp>
      <p:pic>
        <p:nvPicPr>
          <p:cNvPr id="14" name="Picture 13" descr="Module 6">
            <a:extLst>
              <a:ext uri="{FF2B5EF4-FFF2-40B4-BE49-F238E27FC236}">
                <a16:creationId xmlns:a16="http://schemas.microsoft.com/office/drawing/2014/main" id="{021A34C9-410C-472F-8DA0-20E39EB2F79B}"/>
              </a:ext>
            </a:extLst>
          </p:cNvPr>
          <p:cNvPicPr>
            <a:picLocks noChangeAspect="1"/>
          </p:cNvPicPr>
          <p:nvPr/>
        </p:nvPicPr>
        <p:blipFill>
          <a:blip r:embed="rId7"/>
          <a:stretch>
            <a:fillRect/>
          </a:stretch>
        </p:blipFill>
        <p:spPr>
          <a:xfrm>
            <a:off x="6519080" y="5893362"/>
            <a:ext cx="5673629" cy="945605"/>
          </a:xfrm>
          <a:prstGeom prst="rect">
            <a:avLst/>
          </a:prstGeom>
        </p:spPr>
      </p:pic>
      <p:pic>
        <p:nvPicPr>
          <p:cNvPr id="2" name="Picture 1">
            <a:extLst>
              <a:ext uri="{FF2B5EF4-FFF2-40B4-BE49-F238E27FC236}">
                <a16:creationId xmlns:a16="http://schemas.microsoft.com/office/drawing/2014/main" id="{C23C3B10-2321-44F8-B555-12823D30F1B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8263"/>
            <a:ext cx="5445674" cy="5849611"/>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503-947-7443&#10;&#10;Ed.Web@dcbs.oregon.gov&#10;">
            <a:extLst>
              <a:ext uri="{FF2B5EF4-FFF2-40B4-BE49-F238E27FC236}">
                <a16:creationId xmlns:a16="http://schemas.microsoft.com/office/drawing/2014/main" id="{AD0A6F4F-3201-45DC-A394-170949C65A57}"/>
              </a:ext>
              <a:ext uri="{C183D7F6-B498-43B3-948B-1728B52AA6E4}">
                <adec:decorative xmlns:adec="http://schemas.microsoft.com/office/drawing/2017/decorative" val="0"/>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6" name="Google Shape;102;p2">
            <a:extLst>
              <a:ext uri="{FF2B5EF4-FFF2-40B4-BE49-F238E27FC236}">
                <a16:creationId xmlns:a16="http://schemas.microsoft.com/office/drawing/2014/main" id="{522540E2-C65F-401B-A9E0-4CBDD2AA18B5}"/>
              </a:ext>
            </a:extLst>
          </p:cNvPr>
          <p:cNvSpPr txBox="1">
            <a:spLocks noGrp="1"/>
          </p:cNvSpPr>
          <p:nvPr>
            <p:ph type="title" idx="4294967295"/>
          </p:nvPr>
        </p:nvSpPr>
        <p:spPr>
          <a:xfrm>
            <a:off x="213815" y="6119188"/>
            <a:ext cx="6205182" cy="5231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Resource Links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8" name="Picture 7" descr="Module 6">
            <a:extLst>
              <a:ext uri="{FF2B5EF4-FFF2-40B4-BE49-F238E27FC236}">
                <a16:creationId xmlns:a16="http://schemas.microsoft.com/office/drawing/2014/main" id="{69935C15-D99E-47E1-A92E-9A8C09886C93}"/>
              </a:ext>
            </a:extLst>
          </p:cNvPr>
          <p:cNvPicPr>
            <a:picLocks noChangeAspect="1"/>
          </p:cNvPicPr>
          <p:nvPr/>
        </p:nvPicPr>
        <p:blipFill>
          <a:blip r:embed="rId4"/>
          <a:stretch>
            <a:fillRect/>
          </a:stretch>
        </p:blipFill>
        <p:spPr>
          <a:xfrm>
            <a:off x="6519080" y="5938854"/>
            <a:ext cx="5673629" cy="945605"/>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4">
            <a:extLst>
              <a:ext uri="{FF2B5EF4-FFF2-40B4-BE49-F238E27FC236}">
                <a16:creationId xmlns:a16="http://schemas.microsoft.com/office/drawing/2014/main" id="{E8C41CFC-E961-77C5-AE74-A223CD9BCF3D}"/>
              </a:ext>
            </a:extLst>
          </p:cNvPr>
          <p:cNvSpPr txBox="1">
            <a:spLocks noGrp="1"/>
          </p:cNvSpPr>
          <p:nvPr>
            <p:ph type="title" idx="4294967295"/>
          </p:nvPr>
        </p:nvSpPr>
        <p:spPr>
          <a:xfrm>
            <a:off x="5558950" y="348698"/>
            <a:ext cx="6129361" cy="83587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Credits</a:t>
            </a:r>
          </a:p>
        </p:txBody>
      </p:sp>
      <p:sp>
        <p:nvSpPr>
          <p:cNvPr id="701" name="Google Shape;701;gaabb6530bf_0_18"/>
          <p:cNvSpPr txBox="1"/>
          <p:nvPr/>
        </p:nvSpPr>
        <p:spPr>
          <a:xfrm>
            <a:off x="5558950" y="966019"/>
            <a:ext cx="6589200" cy="44930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You’ve completed the Bloodborne Pathogens course!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i="1" dirty="0">
                <a:solidFill>
                  <a:schemeClr val="dk1"/>
                </a:solidFill>
                <a:latin typeface="+mj-lt"/>
                <a:ea typeface="Calibri"/>
                <a:cs typeface="Calibri"/>
                <a:sym typeface="Calibri"/>
              </a:rPr>
              <a:t>Produced by the Public Education Team of Oregon OSHA:</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i="1">
                <a:solidFill>
                  <a:schemeClr val="dk1"/>
                </a:solidFill>
                <a:latin typeface="+mj-lt"/>
                <a:ea typeface="Calibri"/>
                <a:cs typeface="Calibri"/>
                <a:sym typeface="Calibri"/>
              </a:rPr>
              <a:t>Roy </a:t>
            </a:r>
            <a:r>
              <a:rPr lang="en-US" sz="1800" i="1" dirty="0">
                <a:solidFill>
                  <a:schemeClr val="dk1"/>
                </a:solidFill>
                <a:latin typeface="+mj-lt"/>
                <a:ea typeface="Calibri"/>
                <a:cs typeface="Calibri"/>
                <a:sym typeface="Calibri"/>
              </a:rPr>
              <a:t>Kroker, Phillip Wade, Ricardo Rodríguez, Angelina Cox, Tammi Stevens, Tim Wade, Anthony Dey, Meri Lull, Jennifer </a:t>
            </a:r>
            <a:r>
              <a:rPr lang="en-US" sz="1800" i="1" dirty="0" err="1">
                <a:solidFill>
                  <a:schemeClr val="dk1"/>
                </a:solidFill>
                <a:latin typeface="+mj-lt"/>
                <a:ea typeface="Calibri"/>
                <a:cs typeface="Calibri"/>
                <a:sym typeface="Calibri"/>
              </a:rPr>
              <a:t>Hlad</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i="1" dirty="0">
                <a:solidFill>
                  <a:schemeClr val="dk1"/>
                </a:solidFill>
                <a:latin typeface="+mj-lt"/>
                <a:ea typeface="Calibri"/>
                <a:cs typeface="Calibri"/>
                <a:sym typeface="Calibri"/>
              </a:rPr>
              <a:t>Technical assistance provided as Subject Matter Experts:</a:t>
            </a:r>
            <a:endParaRPr sz="1800" i="1" dirty="0">
              <a:solidFill>
                <a:schemeClr val="dk1"/>
              </a:solidFill>
              <a:latin typeface="+mj-lt"/>
              <a:ea typeface="Calibri"/>
              <a:cs typeface="Calibri"/>
              <a:sym typeface="Calibri"/>
            </a:endParaRPr>
          </a:p>
          <a:p>
            <a:pPr lvl="0">
              <a:buClr>
                <a:schemeClr val="dk1"/>
              </a:buClr>
              <a:buSzPts val="1100"/>
            </a:pPr>
            <a:r>
              <a:rPr lang="en-US" sz="1800" i="1" dirty="0">
                <a:solidFill>
                  <a:schemeClr val="dk1"/>
                </a:solidFill>
                <a:latin typeface="+mj-lt"/>
                <a:ea typeface="Calibri"/>
                <a:cs typeface="Calibri"/>
                <a:sym typeface="Calibri"/>
              </a:rPr>
              <a:t>Deborah Fell-Carlson, Lisa Rodriguez, Kathleen Kincade, Leilani Monson, Ken Langley, Chris Ottoson</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i="1" dirty="0">
                <a:solidFill>
                  <a:schemeClr val="dk1"/>
                </a:solidFill>
                <a:latin typeface="+mj-lt"/>
                <a:ea typeface="Calibri"/>
                <a:cs typeface="Calibri"/>
                <a:sym typeface="Calibri"/>
              </a:rPr>
              <a:t>Stock Images provided by: Getty Images Inc.</a:t>
            </a:r>
            <a:endParaRPr sz="2100" b="0" i="1" u="none" strike="noStrike" cap="none" dirty="0">
              <a:solidFill>
                <a:schemeClr val="dk1"/>
              </a:solidFill>
              <a:latin typeface="+mj-lt"/>
              <a:ea typeface="Calibri"/>
              <a:cs typeface="Calibri"/>
              <a:sym typeface="Calibri"/>
            </a:endParaRP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325"/>
            <a:ext cx="5425300" cy="5869199"/>
          </a:xfrm>
          <a:prstGeom prst="rect">
            <a:avLst/>
          </a:prstGeom>
          <a:noFill/>
          <a:ln>
            <a:noFill/>
          </a:ln>
        </p:spPr>
      </p:pic>
      <p:sp>
        <p:nvSpPr>
          <p:cNvPr id="8" name="Google Shape;102;p2">
            <a:extLst>
              <a:ext uri="{FF2B5EF4-FFF2-40B4-BE49-F238E27FC236}">
                <a16:creationId xmlns:a16="http://schemas.microsoft.com/office/drawing/2014/main" id="{7E1A409B-0C35-4A16-8479-247A9534D1AF}"/>
              </a:ext>
            </a:extLst>
          </p:cNvPr>
          <p:cNvSpPr txBox="1"/>
          <p:nvPr/>
        </p:nvSpPr>
        <p:spPr>
          <a:xfrm>
            <a:off x="213815" y="6119188"/>
            <a:ext cx="620518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Credits List</a:t>
            </a:r>
            <a:endParaRPr sz="1400" b="0" i="0" u="none" strike="noStrike" cap="none" dirty="0">
              <a:solidFill>
                <a:srgbClr val="000000"/>
              </a:solidFill>
              <a:latin typeface="Arial"/>
              <a:ea typeface="Arial"/>
              <a:cs typeface="Arial"/>
              <a:sym typeface="Arial"/>
            </a:endParaRPr>
          </a:p>
        </p:txBody>
      </p:sp>
      <p:pic>
        <p:nvPicPr>
          <p:cNvPr id="9" name="Picture 8" descr="Module 6">
            <a:extLst>
              <a:ext uri="{FF2B5EF4-FFF2-40B4-BE49-F238E27FC236}">
                <a16:creationId xmlns:a16="http://schemas.microsoft.com/office/drawing/2014/main" id="{CBFE361E-8F1A-4565-ABDA-4D1B4035B4FD}"/>
              </a:ext>
            </a:extLst>
          </p:cNvPr>
          <p:cNvPicPr>
            <a:picLocks noChangeAspect="1"/>
          </p:cNvPicPr>
          <p:nvPr/>
        </p:nvPicPr>
        <p:blipFill>
          <a:blip r:embed="rId4"/>
          <a:stretch>
            <a:fillRect/>
          </a:stretch>
        </p:blipFill>
        <p:spPr>
          <a:xfrm>
            <a:off x="6519080" y="5920658"/>
            <a:ext cx="5673629" cy="9456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A23A3271-3F8C-9FF5-5586-16435044A191}"/>
              </a:ext>
            </a:extLst>
          </p:cNvPr>
          <p:cNvSpPr>
            <a:spLocks noGrp="1"/>
          </p:cNvSpPr>
          <p:nvPr>
            <p:ph type="title" idx="4294967295"/>
          </p:nvPr>
        </p:nvSpPr>
        <p:spPr>
          <a:xfrm>
            <a:off x="6096000" y="365125"/>
            <a:ext cx="5257800" cy="1221253"/>
          </a:xfrm>
        </p:spPr>
        <p:txBody>
          <a:bodyPr anchor="t">
            <a:normAutofit/>
          </a:bodyPr>
          <a:lstStyle/>
          <a:p>
            <a:r>
              <a:rPr lang="en-US" sz="3600" dirty="0">
                <a:latin typeface="+mj-lt"/>
              </a:rPr>
              <a:t>Occupations Most At-Risk</a:t>
            </a:r>
          </a:p>
        </p:txBody>
      </p:sp>
      <p:sp>
        <p:nvSpPr>
          <p:cNvPr id="104" name="Google Shape;104;p2"/>
          <p:cNvSpPr txBox="1"/>
          <p:nvPr/>
        </p:nvSpPr>
        <p:spPr>
          <a:xfrm>
            <a:off x="5905500" y="1733044"/>
            <a:ext cx="6088007" cy="2062063"/>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There are several occupations that put workers in danger of contracting bloodborne pathogens. The boxes below contain lists of those who are most at risk.</a:t>
            </a:r>
          </a:p>
          <a:p>
            <a:endParaRPr lang="en-US" sz="1600" dirty="0">
              <a:latin typeface="+mj-lt"/>
            </a:endParaRPr>
          </a:p>
          <a:p>
            <a:pPr marL="285750" indent="-285750">
              <a:buFont typeface="Arial" panose="020B0604020202020204" pitchFamily="34" charset="0"/>
              <a:buChar char="•"/>
            </a:pPr>
            <a:r>
              <a:rPr lang="en-US" sz="1600" dirty="0">
                <a:latin typeface="+mj-lt"/>
              </a:rPr>
              <a:t>Hospital </a:t>
            </a:r>
          </a:p>
          <a:p>
            <a:pPr marL="285750" indent="-285750">
              <a:buFont typeface="Arial" panose="020B0604020202020204" pitchFamily="34" charset="0"/>
              <a:buChar char="•"/>
            </a:pPr>
            <a:r>
              <a:rPr lang="en-US" sz="1600" dirty="0">
                <a:latin typeface="+mj-lt"/>
              </a:rPr>
              <a:t>Funeral Home/Assisted Living </a:t>
            </a:r>
          </a:p>
          <a:p>
            <a:pPr marL="285750" indent="-285750">
              <a:buFont typeface="Arial" panose="020B0604020202020204" pitchFamily="34" charset="0"/>
              <a:buChar char="•"/>
            </a:pPr>
            <a:r>
              <a:rPr lang="en-US" sz="1600" dirty="0">
                <a:latin typeface="+mj-lt"/>
              </a:rPr>
              <a:t>First Responders Correctional Officers </a:t>
            </a:r>
          </a:p>
          <a:p>
            <a:pPr marL="285750" indent="-285750">
              <a:buFont typeface="Arial" panose="020B0604020202020204" pitchFamily="34" charset="0"/>
              <a:buChar char="•"/>
            </a:pPr>
            <a:r>
              <a:rPr lang="en-US" sz="1600" dirty="0">
                <a:latin typeface="+mj-lt"/>
              </a:rPr>
              <a:t>Medical (other) </a:t>
            </a: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46375" y="5967194"/>
            <a:ext cx="5655426" cy="942571"/>
          </a:xfrm>
          <a:prstGeom prst="rect">
            <a:avLst/>
          </a:prstGeom>
          <a:noFill/>
        </p:spPr>
      </p:pic>
      <p:pic>
        <p:nvPicPr>
          <p:cNvPr id="2" name="Picture 1">
            <a:extLst>
              <a:ext uri="{FF2B5EF4-FFF2-40B4-BE49-F238E27FC236}">
                <a16:creationId xmlns:a16="http://schemas.microsoft.com/office/drawing/2014/main" id="{C9D3B091-E96B-4806-80F5-5FD54C65192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9156" cy="5939898"/>
          </a:xfrm>
          <a:prstGeom prst="rect">
            <a:avLst/>
          </a:prstGeom>
        </p:spPr>
      </p:pic>
    </p:spTree>
    <p:extLst>
      <p:ext uri="{BB962C8B-B14F-4D97-AF65-F5344CB8AC3E}">
        <p14:creationId xmlns:p14="http://schemas.microsoft.com/office/powerpoint/2010/main" val="222950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21A9079B-D73B-C4E5-876B-132A8AE9CB6A}"/>
              </a:ext>
            </a:extLst>
          </p:cNvPr>
          <p:cNvSpPr>
            <a:spLocks noGrp="1"/>
          </p:cNvSpPr>
          <p:nvPr>
            <p:ph type="title" idx="4294967295"/>
          </p:nvPr>
        </p:nvSpPr>
        <p:spPr>
          <a:xfrm>
            <a:off x="6096000" y="365125"/>
            <a:ext cx="5257800" cy="757619"/>
          </a:xfrm>
        </p:spPr>
        <p:txBody>
          <a:bodyPr anchor="t">
            <a:normAutofit/>
          </a:bodyPr>
          <a:lstStyle/>
          <a:p>
            <a:r>
              <a:rPr lang="en-US" sz="3600" dirty="0">
                <a:latin typeface="+mj-lt"/>
              </a:rPr>
              <a:t>Low Risk Occupations</a:t>
            </a:r>
          </a:p>
        </p:txBody>
      </p:sp>
      <p:sp>
        <p:nvSpPr>
          <p:cNvPr id="104" name="Google Shape;104;p2"/>
          <p:cNvSpPr txBox="1"/>
          <p:nvPr/>
        </p:nvSpPr>
        <p:spPr>
          <a:xfrm>
            <a:off x="5969000" y="1293206"/>
            <a:ext cx="6024507" cy="3570168"/>
          </a:xfrm>
          <a:prstGeom prst="rect">
            <a:avLst/>
          </a:prstGeom>
          <a:noFill/>
          <a:ln>
            <a:noFill/>
          </a:ln>
        </p:spPr>
        <p:txBody>
          <a:bodyPr spcFirstLastPara="1" wrap="square" lIns="91425" tIns="45700" rIns="91425" bIns="45700" anchor="t" anchorCtr="0">
            <a:spAutoFit/>
          </a:bodyPr>
          <a:lstStyle/>
          <a:p>
            <a:r>
              <a:rPr lang="en-US" sz="1600" dirty="0">
                <a:latin typeface="+mj-lt"/>
              </a:rPr>
              <a:t>The following categories are those who are infrequently exposed, but still at risk: </a:t>
            </a:r>
          </a:p>
          <a:p>
            <a:endParaRPr lang="en-US" sz="1600" dirty="0">
              <a:latin typeface="+mj-lt"/>
            </a:endParaRPr>
          </a:p>
          <a:p>
            <a:pPr marL="285750" indent="-285750">
              <a:buFont typeface="Arial" panose="020B0604020202020204" pitchFamily="34" charset="0"/>
              <a:buChar char="•"/>
            </a:pPr>
            <a:r>
              <a:rPr lang="en-US" sz="1600" dirty="0">
                <a:latin typeface="+mj-lt"/>
              </a:rPr>
              <a:t>Employees assigned to administer First Aid</a:t>
            </a:r>
          </a:p>
          <a:p>
            <a:pPr marL="285750" indent="-285750">
              <a:buFont typeface="Arial" panose="020B0604020202020204" pitchFamily="34" charset="0"/>
              <a:buChar char="•"/>
            </a:pPr>
            <a:r>
              <a:rPr lang="en-US" sz="1600" dirty="0">
                <a:latin typeface="+mj-lt"/>
              </a:rPr>
              <a:t>Chiropractors</a:t>
            </a:r>
          </a:p>
          <a:p>
            <a:pPr marL="285750" indent="-285750">
              <a:buFont typeface="Arial" panose="020B0604020202020204" pitchFamily="34" charset="0"/>
              <a:buChar char="•"/>
            </a:pPr>
            <a:r>
              <a:rPr lang="en-US" sz="1600" dirty="0">
                <a:latin typeface="+mj-lt"/>
              </a:rPr>
              <a:t>Janitorial staff</a:t>
            </a:r>
          </a:p>
          <a:p>
            <a:pPr marL="285750" indent="-285750">
              <a:buFont typeface="Arial" panose="020B0604020202020204" pitchFamily="34" charset="0"/>
              <a:buChar char="•"/>
            </a:pPr>
            <a:r>
              <a:rPr lang="en-US" sz="1600" dirty="0">
                <a:latin typeface="+mj-lt"/>
              </a:rPr>
              <a:t>Housekeeping staff</a:t>
            </a:r>
          </a:p>
          <a:p>
            <a:pPr marL="285750" indent="-285750">
              <a:buFont typeface="Arial" panose="020B0604020202020204" pitchFamily="34" charset="0"/>
              <a:buChar char="•"/>
            </a:pPr>
            <a:r>
              <a:rPr lang="en-US" sz="1600" dirty="0">
                <a:latin typeface="+mj-lt"/>
              </a:rPr>
              <a:t>Construction</a:t>
            </a:r>
          </a:p>
          <a:p>
            <a:pPr marL="285750" indent="-285750">
              <a:buFont typeface="Arial" panose="020B0604020202020204" pitchFamily="34" charset="0"/>
              <a:buChar char="•"/>
            </a:pPr>
            <a:r>
              <a:rPr lang="en-US" sz="1600" dirty="0">
                <a:latin typeface="+mj-lt"/>
              </a:rPr>
              <a:t>Maritime</a:t>
            </a:r>
          </a:p>
          <a:p>
            <a:pPr marL="285750" indent="-285750">
              <a:buFont typeface="Arial" panose="020B0604020202020204" pitchFamily="34" charset="0"/>
              <a:buChar char="•"/>
            </a:pPr>
            <a:r>
              <a:rPr lang="en-US" sz="1600" dirty="0">
                <a:latin typeface="+mj-lt"/>
              </a:rPr>
              <a:t>Agriculture</a:t>
            </a:r>
          </a:p>
          <a:p>
            <a:endParaRPr lang="en-US" sz="1600" dirty="0">
              <a:latin typeface="+mj-lt"/>
            </a:endParaRPr>
          </a:p>
          <a:p>
            <a:r>
              <a:rPr lang="en-US" sz="1600" dirty="0">
                <a:latin typeface="+mj-lt"/>
              </a:rPr>
              <a:t>Next, let’s review four situations where employees were exposed to bloodborne pathogens on the job.</a:t>
            </a:r>
          </a:p>
          <a:p>
            <a:endParaRPr lang="en-US" sz="1800" dirty="0">
              <a:latin typeface="+mj-lt"/>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32727" y="5967194"/>
            <a:ext cx="5655426" cy="942571"/>
          </a:xfrm>
          <a:prstGeom prst="rect">
            <a:avLst/>
          </a:prstGeom>
          <a:noFill/>
        </p:spPr>
      </p:pic>
      <p:pic>
        <p:nvPicPr>
          <p:cNvPr id="2" name="Picture 1">
            <a:extLst>
              <a:ext uri="{FF2B5EF4-FFF2-40B4-BE49-F238E27FC236}">
                <a16:creationId xmlns:a16="http://schemas.microsoft.com/office/drawing/2014/main" id="{5B12C3B6-9618-45E9-9A41-9C6F8B9B14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61207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91D17E55-D827-7594-B15A-2D87408D7114}"/>
              </a:ext>
            </a:extLst>
          </p:cNvPr>
          <p:cNvSpPr>
            <a:spLocks noGrp="1"/>
          </p:cNvSpPr>
          <p:nvPr>
            <p:ph type="title" idx="4294967295"/>
          </p:nvPr>
        </p:nvSpPr>
        <p:spPr>
          <a:xfrm>
            <a:off x="5671594" y="365125"/>
            <a:ext cx="5682205" cy="889691"/>
          </a:xfrm>
        </p:spPr>
        <p:txBody>
          <a:bodyPr anchor="t">
            <a:normAutofit/>
          </a:bodyPr>
          <a:lstStyle/>
          <a:p>
            <a:r>
              <a:rPr lang="en-US" sz="3600" dirty="0">
                <a:latin typeface="+mj-lt"/>
              </a:rPr>
              <a:t>Conditional Occupations</a:t>
            </a:r>
          </a:p>
        </p:txBody>
      </p:sp>
      <p:sp>
        <p:nvSpPr>
          <p:cNvPr id="104" name="Google Shape;104;p2"/>
          <p:cNvSpPr txBox="1"/>
          <p:nvPr/>
        </p:nvSpPr>
        <p:spPr>
          <a:xfrm>
            <a:off x="5587328" y="1236654"/>
            <a:ext cx="6439572" cy="4031833"/>
          </a:xfrm>
          <a:prstGeom prst="rect">
            <a:avLst/>
          </a:prstGeom>
          <a:noFill/>
          <a:ln>
            <a:noFill/>
          </a:ln>
        </p:spPr>
        <p:txBody>
          <a:bodyPr spcFirstLastPara="1" wrap="square" lIns="91425" tIns="45700" rIns="91425" bIns="45700" anchor="t" anchorCtr="0">
            <a:spAutoFit/>
          </a:bodyPr>
          <a:lstStyle/>
          <a:p>
            <a:r>
              <a:rPr lang="en-US" sz="1600" dirty="0">
                <a:latin typeface="+mj-lt"/>
              </a:rPr>
              <a:t>Please note there are some industries that have conditions:</a:t>
            </a:r>
          </a:p>
          <a:p>
            <a:endParaRPr lang="en-US" sz="1600" dirty="0">
              <a:latin typeface="+mj-lt"/>
            </a:endParaRPr>
          </a:p>
          <a:p>
            <a:r>
              <a:rPr lang="en-US" sz="1600" dirty="0">
                <a:latin typeface="+mj-lt"/>
              </a:rPr>
              <a:t>Construction does not have a separate rule; however, the Bloodborne Pathogens Standard applies only where a position has an expectation of exposure. The most common example is the employee assigned to give first aid.</a:t>
            </a:r>
          </a:p>
          <a:p>
            <a:endParaRPr lang="en-US" sz="1600" dirty="0">
              <a:latin typeface="+mj-lt"/>
            </a:endParaRPr>
          </a:p>
          <a:p>
            <a:r>
              <a:rPr lang="en-US" sz="1600" dirty="0">
                <a:latin typeface="+mj-lt"/>
              </a:rPr>
              <a:t>Agriculture follows standard: OAR 437-004-9650 Bloodborne Pathogens. This standard states: </a:t>
            </a:r>
          </a:p>
          <a:p>
            <a:endParaRPr lang="en-US" sz="1600" dirty="0">
              <a:latin typeface="+mj-lt"/>
            </a:endParaRPr>
          </a:p>
          <a:p>
            <a:r>
              <a:rPr lang="en-US" sz="1600" dirty="0">
                <a:latin typeface="+mj-lt"/>
              </a:rPr>
              <a:t>(1) The employer is responsible to determine, before work begins, if any task or activity assigned to workers will result in an occupational exposure to bloodborne pathogens. </a:t>
            </a:r>
          </a:p>
          <a:p>
            <a:endParaRPr lang="en-US" sz="1600" dirty="0">
              <a:latin typeface="+mj-lt"/>
            </a:endParaRPr>
          </a:p>
          <a:p>
            <a:r>
              <a:rPr lang="en-US" sz="1600" dirty="0">
                <a:latin typeface="+mj-lt"/>
              </a:rPr>
              <a:t>(2) Work that exposes employees to bloodborne pathogens must comply with Division 2/Z, 1910.1030, Bloodborne Pathogens. </a:t>
            </a: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46375" y="5967194"/>
            <a:ext cx="5655426" cy="942571"/>
          </a:xfrm>
          <a:prstGeom prst="rect">
            <a:avLst/>
          </a:prstGeom>
          <a:noFill/>
        </p:spPr>
      </p:pic>
      <p:pic>
        <p:nvPicPr>
          <p:cNvPr id="2" name="Picture 1">
            <a:extLst>
              <a:ext uri="{FF2B5EF4-FFF2-40B4-BE49-F238E27FC236}">
                <a16:creationId xmlns:a16="http://schemas.microsoft.com/office/drawing/2014/main" id="{C636EC1A-F8A0-4C40-9325-62CE2A9F36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384698" cy="5920652"/>
          </a:xfrm>
          <a:prstGeom prst="rect">
            <a:avLst/>
          </a:prstGeom>
        </p:spPr>
      </p:pic>
    </p:spTree>
    <p:extLst>
      <p:ext uri="{BB962C8B-B14F-4D97-AF65-F5344CB8AC3E}">
        <p14:creationId xmlns:p14="http://schemas.microsoft.com/office/powerpoint/2010/main" val="3998723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9097"/>
            <a:ext cx="12192000" cy="582886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lt1"/>
                </a:solidFill>
                <a:effectLst/>
                <a:uLnTx/>
                <a:uFillTx/>
                <a:latin typeface="+mn-lt"/>
                <a:ea typeface="+mn-ea"/>
                <a:cs typeface="+mn-cs"/>
                <a:sym typeface="Arial"/>
              </a:rPr>
              <a:t>Video: </a:t>
            </a:r>
            <a:r>
              <a:rPr kumimoji="0" lang="en-US" sz="3600" b="0" i="0" u="sng" strike="noStrike" kern="0" cap="none" spc="0" normalizeH="0" baseline="0" noProof="0" dirty="0">
                <a:ln>
                  <a:noFill/>
                </a:ln>
                <a:solidFill>
                  <a:schemeClr val="lt1"/>
                </a:solidFill>
                <a:effectLst/>
                <a:uLnTx/>
                <a:uFillTx/>
                <a:latin typeface="+mn-lt"/>
                <a:ea typeface="+mn-ea"/>
                <a:cs typeface="+mn-cs"/>
                <a:sym typeface="Arial"/>
                <a:hlinkClick r:id="rId3"/>
              </a:rPr>
              <a:t>Conclusion</a:t>
            </a:r>
            <a:endParaRPr kumimoji="0" lang="en-US" sz="3600" b="0" i="0" u="sng" strike="noStrike" kern="0" cap="none" spc="0" normalizeH="0" baseline="0" noProof="0" dirty="0">
              <a:ln>
                <a:noFill/>
              </a:ln>
              <a:solidFill>
                <a:schemeClr val="lt1"/>
              </a:solidFill>
              <a:effectLst/>
              <a:uLnTx/>
              <a:uFillTx/>
              <a:latin typeface="+mn-lt"/>
              <a:ea typeface="+mn-ea"/>
              <a:cs typeface="+mn-cs"/>
              <a:sym typeface="Arial"/>
            </a:endParaRPr>
          </a:p>
        </p:txBody>
      </p:sp>
      <p:pic>
        <p:nvPicPr>
          <p:cNvPr id="9" name="Picture 8" descr="Module 1">
            <a:extLst>
              <a:ext uri="{FF2B5EF4-FFF2-40B4-BE49-F238E27FC236}">
                <a16:creationId xmlns:a16="http://schemas.microsoft.com/office/drawing/2014/main" id="{F441F2C3-C0FC-47AD-81FF-03E57FF22CEE}"/>
              </a:ext>
            </a:extLst>
          </p:cNvPr>
          <p:cNvPicPr>
            <a:picLocks noChangeAspect="1"/>
          </p:cNvPicPr>
          <p:nvPr/>
        </p:nvPicPr>
        <p:blipFill>
          <a:blip r:embed="rId4"/>
          <a:stretch>
            <a:fillRect/>
          </a:stretch>
        </p:blipFill>
        <p:spPr>
          <a:xfrm>
            <a:off x="6546375" y="5876209"/>
            <a:ext cx="5655426" cy="942571"/>
          </a:xfrm>
          <a:prstGeom prst="rect">
            <a:avLst/>
          </a:prstGeom>
        </p:spPr>
      </p:pic>
      <p:sp>
        <p:nvSpPr>
          <p:cNvPr id="6" name="Google Shape;102;p2">
            <a:extLst>
              <a:ext uri="{FF2B5EF4-FFF2-40B4-BE49-F238E27FC236}">
                <a16:creationId xmlns:a16="http://schemas.microsoft.com/office/drawing/2014/main" id="{DC2746AF-7DEB-420D-8180-54CC53C4F851}"/>
              </a:ext>
            </a:extLst>
          </p:cNvPr>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2960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BLOODBORNE PATHOGENS</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566651" y="3569317"/>
            <a:ext cx="13325302"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2: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Prevention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86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1"/>
              </a:ext>
            </a:extLst>
          </p:cNvPr>
          <p:cNvSpPr/>
          <p:nvPr/>
        </p:nvSpPr>
        <p:spPr>
          <a:xfrm>
            <a:off x="0" y="9934"/>
            <a:ext cx="12192000" cy="588342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Introduction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2">
            <a:extLst>
              <a:ext uri="{FF2B5EF4-FFF2-40B4-BE49-F238E27FC236}">
                <a16:creationId xmlns:a16="http://schemas.microsoft.com/office/drawing/2014/main" id="{19E2082E-E0AF-4123-B0E6-BAD548A1D216}"/>
              </a:ext>
            </a:extLst>
          </p:cNvPr>
          <p:cNvPicPr>
            <a:picLocks noChangeAspect="1"/>
          </p:cNvPicPr>
          <p:nvPr/>
        </p:nvPicPr>
        <p:blipFill>
          <a:blip r:embed="rId4"/>
          <a:stretch>
            <a:fillRect/>
          </a:stretch>
        </p:blipFill>
        <p:spPr>
          <a:xfrm>
            <a:off x="6554764" y="5911175"/>
            <a:ext cx="5623588" cy="937265"/>
          </a:xfrm>
          <a:prstGeom prst="rect">
            <a:avLst/>
          </a:prstGeom>
        </p:spPr>
      </p:pic>
      <p:sp>
        <p:nvSpPr>
          <p:cNvPr id="7" name="Google Shape;102;p2">
            <a:extLst>
              <a:ext uri="{FF2B5EF4-FFF2-40B4-BE49-F238E27FC236}">
                <a16:creationId xmlns:a16="http://schemas.microsoft.com/office/drawing/2014/main" id="{8D4AC112-317A-49D2-A2E0-27245F196606}"/>
              </a:ext>
            </a:extLst>
          </p:cNvPr>
          <p:cNvSpPr txBox="1"/>
          <p:nvPr/>
        </p:nvSpPr>
        <p:spPr>
          <a:xfrm>
            <a:off x="202630" y="6195388"/>
            <a:ext cx="6261670" cy="523180"/>
          </a:xfrm>
          <a:prstGeom prst="rect">
            <a:avLst/>
          </a:prstGeom>
          <a:noFill/>
          <a:ln>
            <a:noFill/>
          </a:ln>
        </p:spPr>
        <p:txBody>
          <a:bodyPr spcFirstLastPara="1" wrap="square" lIns="91425" tIns="45700" rIns="91425" bIns="45700" anchor="t" anchorCtr="0">
            <a:spAutoFit/>
          </a:bodyPr>
          <a:lstStyle/>
          <a:p>
            <a:pPr lvl="0">
              <a:buSzPts val="2800"/>
            </a:pPr>
            <a:r>
              <a:rPr lang="en-US" sz="2600" b="1" i="0" u="none" strike="noStrike" cap="none" dirty="0">
                <a:solidFill>
                  <a:schemeClr val="lt1"/>
                </a:solidFill>
                <a:latin typeface="Verdana"/>
                <a:ea typeface="Verdana"/>
                <a:cs typeface="Verdana"/>
                <a:sym typeface="Verdana"/>
              </a:rPr>
              <a:t>Module 2: </a:t>
            </a:r>
            <a:r>
              <a:rPr lang="en-US" sz="2800" b="1" i="1" dirty="0">
                <a:solidFill>
                  <a:schemeClr val="lt1"/>
                </a:solidFill>
                <a:latin typeface="Verdana"/>
                <a:ea typeface="Verdana"/>
                <a:cs typeface="Verdana"/>
                <a:sym typeface="Verdana"/>
              </a:rPr>
              <a:t>Prevention</a:t>
            </a:r>
            <a:endParaRPr lang="en-US" sz="2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9254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86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1"/>
              </a:ext>
            </a:extLst>
          </p:cNvPr>
          <p:cNvSpPr/>
          <p:nvPr/>
        </p:nvSpPr>
        <p:spPr>
          <a:xfrm>
            <a:off x="0" y="9934"/>
            <a:ext cx="12192000" cy="588342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a:spLocks noGrp="1"/>
          </p:cNvSpPr>
          <p:nvPr>
            <p:ph type="title" idx="4294967295"/>
          </p:nvPr>
        </p:nvSpPr>
        <p:spPr>
          <a:xfrm>
            <a:off x="2286000" y="2531200"/>
            <a:ext cx="7485321" cy="17542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Overview of Exposure Control Plan for Bloodborne Pathogens</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2">
            <a:extLst>
              <a:ext uri="{FF2B5EF4-FFF2-40B4-BE49-F238E27FC236}">
                <a16:creationId xmlns:a16="http://schemas.microsoft.com/office/drawing/2014/main" id="{19E2082E-E0AF-4123-B0E6-BAD548A1D216}"/>
              </a:ext>
            </a:extLst>
          </p:cNvPr>
          <p:cNvPicPr>
            <a:picLocks noChangeAspect="1"/>
          </p:cNvPicPr>
          <p:nvPr/>
        </p:nvPicPr>
        <p:blipFill>
          <a:blip r:embed="rId4"/>
          <a:stretch>
            <a:fillRect/>
          </a:stretch>
        </p:blipFill>
        <p:spPr>
          <a:xfrm>
            <a:off x="6554764" y="5911175"/>
            <a:ext cx="5623588" cy="937265"/>
          </a:xfrm>
          <a:prstGeom prst="rect">
            <a:avLst/>
          </a:prstGeom>
        </p:spPr>
      </p:pic>
      <p:sp>
        <p:nvSpPr>
          <p:cNvPr id="7" name="Google Shape;102;p2">
            <a:extLst>
              <a:ext uri="{FF2B5EF4-FFF2-40B4-BE49-F238E27FC236}">
                <a16:creationId xmlns:a16="http://schemas.microsoft.com/office/drawing/2014/main" id="{8D4AC112-317A-49D2-A2E0-27245F196606}"/>
              </a:ext>
            </a:extLst>
          </p:cNvPr>
          <p:cNvSpPr txBox="1"/>
          <p:nvPr/>
        </p:nvSpPr>
        <p:spPr>
          <a:xfrm>
            <a:off x="202630" y="6195388"/>
            <a:ext cx="6261670" cy="523180"/>
          </a:xfrm>
          <a:prstGeom prst="rect">
            <a:avLst/>
          </a:prstGeom>
          <a:noFill/>
          <a:ln>
            <a:noFill/>
          </a:ln>
        </p:spPr>
        <p:txBody>
          <a:bodyPr spcFirstLastPara="1" wrap="square" lIns="91425" tIns="45700" rIns="91425" bIns="45700" anchor="t" anchorCtr="0">
            <a:spAutoFit/>
          </a:bodyPr>
          <a:lstStyle/>
          <a:p>
            <a:pPr lvl="0">
              <a:buSzPts val="2800"/>
            </a:pPr>
            <a:r>
              <a:rPr lang="en-US" sz="2600" b="1" i="0" u="none" strike="noStrike" cap="none" dirty="0">
                <a:solidFill>
                  <a:schemeClr val="lt1"/>
                </a:solidFill>
                <a:latin typeface="Verdana"/>
                <a:ea typeface="Verdana"/>
                <a:cs typeface="Verdana"/>
                <a:sym typeface="Verdana"/>
              </a:rPr>
              <a:t>Module 2: </a:t>
            </a:r>
            <a:r>
              <a:rPr lang="en-US" sz="2800" b="1" i="1" dirty="0">
                <a:solidFill>
                  <a:schemeClr val="lt1"/>
                </a:solidFill>
                <a:latin typeface="Verdana"/>
                <a:ea typeface="Verdana"/>
                <a:cs typeface="Verdana"/>
                <a:sym typeface="Verdana"/>
              </a:rPr>
              <a:t>Prevention</a:t>
            </a:r>
            <a:endParaRPr lang="en-US" sz="2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94376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5">
            <a:extLst>
              <a:ext uri="{FF2B5EF4-FFF2-40B4-BE49-F238E27FC236}">
                <a16:creationId xmlns:a16="http://schemas.microsoft.com/office/drawing/2014/main" id="{C3F61113-902C-8CDE-7C17-093A3B7DA4BA}"/>
              </a:ext>
            </a:extLst>
          </p:cNvPr>
          <p:cNvSpPr>
            <a:spLocks noGrp="1"/>
          </p:cNvSpPr>
          <p:nvPr>
            <p:ph type="title" idx="4294967295"/>
          </p:nvPr>
        </p:nvSpPr>
        <p:spPr>
          <a:xfrm>
            <a:off x="6279266" y="365125"/>
            <a:ext cx="5074534" cy="763407"/>
          </a:xfrm>
        </p:spPr>
        <p:txBody>
          <a:bodyPr anchor="t">
            <a:normAutofit/>
          </a:bodyPr>
          <a:lstStyle/>
          <a:p>
            <a:r>
              <a:rPr lang="en-US" sz="3600" dirty="0">
                <a:latin typeface="+mj-lt"/>
              </a:rPr>
              <a:t>Disclaimer</a:t>
            </a:r>
          </a:p>
        </p:txBody>
      </p:sp>
      <p:sp>
        <p:nvSpPr>
          <p:cNvPr id="104" name="Google Shape;104;p2"/>
          <p:cNvSpPr txBox="1"/>
          <p:nvPr/>
        </p:nvSpPr>
        <p:spPr>
          <a:xfrm>
            <a:off x="5977235" y="1267521"/>
            <a:ext cx="5986407" cy="2829580"/>
          </a:xfrm>
          <a:prstGeom prst="rect">
            <a:avLst/>
          </a:prstGeom>
          <a:noFill/>
          <a:ln>
            <a:noFill/>
          </a:ln>
        </p:spPr>
        <p:txBody>
          <a:bodyPr spcFirstLastPara="1" wrap="square" lIns="91425" tIns="45700" rIns="91425" bIns="45700" anchor="t" anchorCtr="0">
            <a:spAutoFit/>
          </a:bodyPr>
          <a:lstStyle/>
          <a:p>
            <a:pPr marL="0" marR="0">
              <a:lnSpc>
                <a:spcPct val="107000"/>
              </a:lnSpc>
              <a:spcAft>
                <a:spcPts val="800"/>
              </a:spcAft>
            </a:pPr>
            <a:r>
              <a:rPr lang="en-US" sz="1600" kern="100" dirty="0">
                <a:effectLst/>
                <a:latin typeface="+mj-lt"/>
                <a:ea typeface="Aptos" panose="020B0004020202020204" pitchFamily="34" charset="0"/>
                <a:cs typeface="Times New Roman" panose="02020603050405020304" pitchFamily="18" charset="0"/>
              </a:rPr>
              <a:t>Completing this course will help you understand the rules and some of the hazards related to bloodborne pathogens. However,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04681" cy="1000200"/>
          </a:xfrm>
          <a:prstGeom prst="rect">
            <a:avLst/>
          </a:prstGeom>
          <a:noFill/>
        </p:spPr>
      </p:pic>
      <p:pic>
        <p:nvPicPr>
          <p:cNvPr id="2" name="Picture 1">
            <a:extLst>
              <a:ext uri="{FF2B5EF4-FFF2-40B4-BE49-F238E27FC236}">
                <a16:creationId xmlns:a16="http://schemas.microsoft.com/office/drawing/2014/main" id="{C9788605-E8D1-4784-B209-58CA65DA4C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316"/>
            <a:ext cx="5748877" cy="59259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9BFBBF89-17EF-EBD7-509F-E396AFB1B68A}"/>
              </a:ext>
            </a:extLst>
          </p:cNvPr>
          <p:cNvSpPr>
            <a:spLocks noGrp="1"/>
          </p:cNvSpPr>
          <p:nvPr>
            <p:ph type="title" idx="4294967295"/>
          </p:nvPr>
        </p:nvSpPr>
        <p:spPr>
          <a:xfrm>
            <a:off x="5916706" y="365125"/>
            <a:ext cx="5437094" cy="1325563"/>
          </a:xfrm>
        </p:spPr>
        <p:txBody>
          <a:bodyPr anchor="t">
            <a:normAutofit/>
          </a:bodyPr>
          <a:lstStyle/>
          <a:p>
            <a:r>
              <a:rPr lang="en-US" sz="3600" dirty="0">
                <a:latin typeface="+mj-lt"/>
              </a:rPr>
              <a:t>Essentials of an Exposure Control Plan</a:t>
            </a:r>
          </a:p>
        </p:txBody>
      </p:sp>
      <p:sp>
        <p:nvSpPr>
          <p:cNvPr id="104" name="Google Shape;104;p2"/>
          <p:cNvSpPr txBox="1"/>
          <p:nvPr/>
        </p:nvSpPr>
        <p:spPr>
          <a:xfrm>
            <a:off x="5753100" y="1682110"/>
            <a:ext cx="6273800" cy="3539390"/>
          </a:xfrm>
          <a:prstGeom prst="rect">
            <a:avLst/>
          </a:prstGeom>
          <a:noFill/>
          <a:ln>
            <a:noFill/>
          </a:ln>
        </p:spPr>
        <p:txBody>
          <a:bodyPr spcFirstLastPara="1" wrap="square" lIns="91425" tIns="45700" rIns="91425" bIns="45700" anchor="t" anchorCtr="0">
            <a:spAutoFit/>
          </a:bodyPr>
          <a:lstStyle/>
          <a:p>
            <a:r>
              <a:rPr lang="en-US" sz="1600" dirty="0">
                <a:latin typeface="+mj-lt"/>
              </a:rPr>
              <a:t>At a minimum, the exposure control plan must include the following three elements:</a:t>
            </a:r>
          </a:p>
          <a:p>
            <a:endParaRPr lang="en-US" sz="1600" dirty="0">
              <a:latin typeface="+mj-lt"/>
            </a:endParaRPr>
          </a:p>
          <a:p>
            <a:pPr marL="342900" indent="-342900">
              <a:buFont typeface="+mj-lt"/>
              <a:buAutoNum type="arabicPeriod"/>
            </a:pPr>
            <a:r>
              <a:rPr lang="en-US" sz="1600" dirty="0">
                <a:latin typeface="+mj-lt"/>
              </a:rPr>
              <a:t>The exposure determination.</a:t>
            </a:r>
          </a:p>
          <a:p>
            <a:pPr marL="342900" indent="-342900">
              <a:buFont typeface="+mj-lt"/>
              <a:buAutoNum type="arabicPeriod"/>
            </a:pPr>
            <a:r>
              <a:rPr lang="en-US" sz="1600" dirty="0">
                <a:latin typeface="+mj-lt"/>
              </a:rPr>
              <a:t>The procedures for evaluating the circumstances surrounding an exposure incident.</a:t>
            </a:r>
          </a:p>
          <a:p>
            <a:pPr marL="342900" indent="-342900">
              <a:buFont typeface="+mj-lt"/>
              <a:buAutoNum type="arabicPeriod"/>
            </a:pPr>
            <a:r>
              <a:rPr lang="en-US" sz="1600" dirty="0">
                <a:latin typeface="+mj-lt"/>
              </a:rPr>
              <a:t>The schedule and method for implementing the provisions of the standard.</a:t>
            </a:r>
          </a:p>
          <a:p>
            <a:endParaRPr lang="en-US" sz="1600" dirty="0">
              <a:latin typeface="+mj-lt"/>
            </a:endParaRPr>
          </a:p>
          <a:p>
            <a:r>
              <a:rPr lang="en-US" sz="1600" dirty="0">
                <a:latin typeface="+mj-lt"/>
              </a:rPr>
              <a:t>The plan must be reviewed and updated annually or whenever new tasks and procedures affect employees’ occupational exposure. In addition, the Bloodborne Pathogens Standard must be made available to employees.</a:t>
            </a:r>
            <a:br>
              <a:rPr lang="en-US" sz="1600" dirty="0">
                <a:latin typeface="+mj-lt"/>
              </a:rPr>
            </a:br>
            <a:endParaRPr sz="16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195388"/>
            <a:ext cx="6261670" cy="523180"/>
          </a:xfrm>
          <a:prstGeom prst="rect">
            <a:avLst/>
          </a:prstGeom>
          <a:noFill/>
          <a:ln>
            <a:noFill/>
          </a:ln>
        </p:spPr>
        <p:txBody>
          <a:bodyPr spcFirstLastPara="1" wrap="square" lIns="91425" tIns="45700" rIns="91425" bIns="45700" anchor="t" anchorCtr="0">
            <a:spAutoFit/>
          </a:bodyPr>
          <a:lstStyle/>
          <a:p>
            <a:pPr lvl="0">
              <a:buSzPts val="2800"/>
            </a:pPr>
            <a:r>
              <a:rPr lang="en-US" sz="2600" b="1" i="0" u="none" strike="noStrike" cap="none" dirty="0">
                <a:solidFill>
                  <a:schemeClr val="lt1"/>
                </a:solidFill>
                <a:latin typeface="Verdana"/>
                <a:ea typeface="Verdana"/>
                <a:cs typeface="Verdana"/>
                <a:sym typeface="Verdana"/>
              </a:rPr>
              <a:t>Module 2: </a:t>
            </a:r>
            <a:r>
              <a:rPr lang="en-US" sz="2800" b="1" i="1" dirty="0">
                <a:solidFill>
                  <a:schemeClr val="lt1"/>
                </a:solidFill>
                <a:latin typeface="Verdana"/>
                <a:ea typeface="Verdana"/>
                <a:cs typeface="Verdana"/>
                <a:sym typeface="Verdana"/>
              </a:rPr>
              <a:t>Prevention</a:t>
            </a:r>
            <a:endParaRPr lang="en-US" sz="2600" b="0" i="0" u="none" strike="noStrike" cap="none" dirty="0">
              <a:solidFill>
                <a:srgbClr val="000000"/>
              </a:solidFill>
              <a:latin typeface="Arial"/>
              <a:ea typeface="Arial"/>
              <a:cs typeface="Arial"/>
              <a:sym typeface="Arial"/>
            </a:endParaRPr>
          </a:p>
        </p:txBody>
      </p:sp>
      <p:pic>
        <p:nvPicPr>
          <p:cNvPr id="4" name="Picture 3" descr="Module 2">
            <a:extLst>
              <a:ext uri="{FF2B5EF4-FFF2-40B4-BE49-F238E27FC236}">
                <a16:creationId xmlns:a16="http://schemas.microsoft.com/office/drawing/2014/main" id="{771D9BE7-39FD-4327-98E4-B5463AACC3FE}"/>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2" name="Picture 1">
            <a:extLst>
              <a:ext uri="{FF2B5EF4-FFF2-40B4-BE49-F238E27FC236}">
                <a16:creationId xmlns:a16="http://schemas.microsoft.com/office/drawing/2014/main" id="{AA05C4FA-FFB4-4D12-8A8F-9EDF6A87B9C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632156" cy="5920651"/>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6D8C650B-1364-E01D-05D3-3A14F654F23B}"/>
              </a:ext>
            </a:extLst>
          </p:cNvPr>
          <p:cNvSpPr>
            <a:spLocks noGrp="1"/>
          </p:cNvSpPr>
          <p:nvPr>
            <p:ph type="title" idx="4294967295"/>
          </p:nvPr>
        </p:nvSpPr>
        <p:spPr>
          <a:xfrm>
            <a:off x="5943600" y="365125"/>
            <a:ext cx="5410200" cy="1325563"/>
          </a:xfrm>
        </p:spPr>
        <p:txBody>
          <a:bodyPr anchor="t">
            <a:normAutofit/>
          </a:bodyPr>
          <a:lstStyle/>
          <a:p>
            <a:r>
              <a:rPr lang="en-US" sz="3600" dirty="0">
                <a:latin typeface="+mj-lt"/>
              </a:rPr>
              <a:t>Location of an Exposure Control Plan</a:t>
            </a:r>
          </a:p>
        </p:txBody>
      </p:sp>
      <p:sp>
        <p:nvSpPr>
          <p:cNvPr id="104" name="Google Shape;104;p2"/>
          <p:cNvSpPr txBox="1"/>
          <p:nvPr/>
        </p:nvSpPr>
        <p:spPr>
          <a:xfrm>
            <a:off x="5943600" y="1427837"/>
            <a:ext cx="6045770" cy="3908722"/>
          </a:xfrm>
          <a:prstGeom prst="rect">
            <a:avLst/>
          </a:prstGeom>
          <a:noFill/>
          <a:ln>
            <a:noFill/>
          </a:ln>
        </p:spPr>
        <p:txBody>
          <a:bodyPr spcFirstLastPara="1" wrap="square" lIns="91425" tIns="45700" rIns="91425" bIns="45700" anchor="t" anchorCtr="0">
            <a:spAutoFit/>
          </a:bodyPr>
          <a:lstStyle/>
          <a:p>
            <a:pPr lvl="0" algn="ctr">
              <a:buSzPts val="4800"/>
            </a:pPr>
            <a:endParaRPr lang="en-US" sz="1200" dirty="0">
              <a:latin typeface="+mj-lt"/>
            </a:endParaRPr>
          </a:p>
          <a:p>
            <a:r>
              <a:rPr lang="en-US" sz="1600" dirty="0">
                <a:latin typeface="+mj-lt"/>
              </a:rPr>
              <a:t>The Exposure Control Plan doesn’t have to be a standalone document, you can incorporate it into another document, such as your facility’s health and safety manual, as long as all the components are included. However, in order for it to be accessible to your employees, it must be a cohesive entity by itself. You can also include a guiding document which states the overall policy and goals and references the elements of existing separate policies that comprise the plan. </a:t>
            </a:r>
          </a:p>
          <a:p>
            <a:endParaRPr lang="en-US" sz="1200" dirty="0">
              <a:latin typeface="+mj-lt"/>
            </a:endParaRPr>
          </a:p>
          <a:p>
            <a:r>
              <a:rPr lang="en-US" sz="1600" dirty="0">
                <a:latin typeface="+mj-lt"/>
              </a:rPr>
              <a:t>For small facilities, the plan’s schedule and method of implementation may be an annotated copy of the Bloodborne Pathogens Standard that states how the provisions of the standard are to be implemented. Larger facilities can develop a broad facility program, and incorporate provisions of the standard that apply to their establishments.</a:t>
            </a:r>
            <a:endParaRPr sz="1600" b="0" i="0" u="none" strike="noStrike" cap="none" dirty="0">
              <a:solidFill>
                <a:schemeClr val="dk1"/>
              </a:solidFill>
              <a:latin typeface="+mj-lt"/>
              <a:ea typeface="Calibri"/>
              <a:cs typeface="Calibri"/>
              <a:sym typeface="Calibri"/>
            </a:endParaRPr>
          </a:p>
        </p:txBody>
      </p:sp>
      <p:sp>
        <p:nvSpPr>
          <p:cNvPr id="102" name="Google Shape;102;p2"/>
          <p:cNvSpPr txBox="1"/>
          <p:nvPr/>
        </p:nvSpPr>
        <p:spPr>
          <a:xfrm>
            <a:off x="202630" y="6195388"/>
            <a:ext cx="6261670" cy="523180"/>
          </a:xfrm>
          <a:prstGeom prst="rect">
            <a:avLst/>
          </a:prstGeom>
          <a:noFill/>
          <a:ln>
            <a:noFill/>
          </a:ln>
        </p:spPr>
        <p:txBody>
          <a:bodyPr spcFirstLastPara="1" wrap="square" lIns="91425" tIns="45700" rIns="91425" bIns="45700" anchor="t" anchorCtr="0">
            <a:spAutoFit/>
          </a:bodyPr>
          <a:lstStyle/>
          <a:p>
            <a:pPr lvl="0">
              <a:buSzPts val="2800"/>
            </a:pPr>
            <a:r>
              <a:rPr lang="en-US" sz="2600" b="1" i="0" u="none" strike="noStrike" cap="none" dirty="0">
                <a:solidFill>
                  <a:schemeClr val="lt1"/>
                </a:solidFill>
                <a:latin typeface="Verdana"/>
                <a:ea typeface="Verdana"/>
                <a:cs typeface="Verdana"/>
                <a:sym typeface="Verdana"/>
              </a:rPr>
              <a:t>Module 2: </a:t>
            </a:r>
            <a:r>
              <a:rPr lang="en-US" sz="2800" b="1" i="1" dirty="0">
                <a:solidFill>
                  <a:schemeClr val="lt1"/>
                </a:solidFill>
                <a:latin typeface="Verdana"/>
                <a:ea typeface="Verdana"/>
                <a:cs typeface="Verdana"/>
                <a:sym typeface="Verdana"/>
              </a:rPr>
              <a:t>Prevention</a:t>
            </a:r>
            <a:endParaRPr lang="en-US" sz="2600" b="0" i="0" u="none" strike="noStrike" cap="none" dirty="0">
              <a:solidFill>
                <a:srgbClr val="000000"/>
              </a:solidFill>
              <a:latin typeface="Arial"/>
              <a:ea typeface="Arial"/>
              <a:cs typeface="Arial"/>
              <a:sym typeface="Arial"/>
            </a:endParaRPr>
          </a:p>
        </p:txBody>
      </p:sp>
      <p:pic>
        <p:nvPicPr>
          <p:cNvPr id="4" name="Picture 3" descr="Module 2">
            <a:extLst>
              <a:ext uri="{FF2B5EF4-FFF2-40B4-BE49-F238E27FC236}">
                <a16:creationId xmlns:a16="http://schemas.microsoft.com/office/drawing/2014/main" id="{771D9BE7-39FD-4327-98E4-B5463AACC3FE}"/>
              </a:ext>
            </a:extLst>
          </p:cNvPr>
          <p:cNvPicPr>
            <a:picLocks noChangeAspect="1"/>
          </p:cNvPicPr>
          <p:nvPr/>
        </p:nvPicPr>
        <p:blipFill>
          <a:blip r:embed="rId3"/>
          <a:stretch>
            <a:fillRect/>
          </a:stretch>
        </p:blipFill>
        <p:spPr>
          <a:xfrm>
            <a:off x="6568412" y="5970314"/>
            <a:ext cx="5623588" cy="937265"/>
          </a:xfrm>
          <a:prstGeom prst="rect">
            <a:avLst/>
          </a:prstGeom>
        </p:spPr>
      </p:pic>
      <p:pic>
        <p:nvPicPr>
          <p:cNvPr id="2" name="Picture 1">
            <a:extLst>
              <a:ext uri="{FF2B5EF4-FFF2-40B4-BE49-F238E27FC236}">
                <a16:creationId xmlns:a16="http://schemas.microsoft.com/office/drawing/2014/main" id="{386C6FF9-4CED-4012-BABF-7D8202EC68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67574" cy="5920651"/>
          </a:xfrm>
          <a:prstGeom prst="rect">
            <a:avLst/>
          </a:prstGeom>
        </p:spPr>
      </p:pic>
    </p:spTree>
    <p:extLst>
      <p:ext uri="{BB962C8B-B14F-4D97-AF65-F5344CB8AC3E}">
        <p14:creationId xmlns:p14="http://schemas.microsoft.com/office/powerpoint/2010/main" val="2120636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4786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1"/>
              </a:ext>
            </a:extLst>
          </p:cNvPr>
          <p:cNvSpPr/>
          <p:nvPr/>
        </p:nvSpPr>
        <p:spPr>
          <a:xfrm>
            <a:off x="0" y="9934"/>
            <a:ext cx="12192000" cy="588342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Conclusion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2">
            <a:extLst>
              <a:ext uri="{FF2B5EF4-FFF2-40B4-BE49-F238E27FC236}">
                <a16:creationId xmlns:a16="http://schemas.microsoft.com/office/drawing/2014/main" id="{19E2082E-E0AF-4123-B0E6-BAD548A1D216}"/>
              </a:ext>
            </a:extLst>
          </p:cNvPr>
          <p:cNvPicPr>
            <a:picLocks noChangeAspect="1"/>
          </p:cNvPicPr>
          <p:nvPr/>
        </p:nvPicPr>
        <p:blipFill>
          <a:blip r:embed="rId4"/>
          <a:stretch>
            <a:fillRect/>
          </a:stretch>
        </p:blipFill>
        <p:spPr>
          <a:xfrm>
            <a:off x="6554764" y="5911175"/>
            <a:ext cx="5623588" cy="937265"/>
          </a:xfrm>
          <a:prstGeom prst="rect">
            <a:avLst/>
          </a:prstGeom>
        </p:spPr>
      </p:pic>
      <p:sp>
        <p:nvSpPr>
          <p:cNvPr id="7" name="Google Shape;102;p2">
            <a:extLst>
              <a:ext uri="{FF2B5EF4-FFF2-40B4-BE49-F238E27FC236}">
                <a16:creationId xmlns:a16="http://schemas.microsoft.com/office/drawing/2014/main" id="{8D4AC112-317A-49D2-A2E0-27245F196606}"/>
              </a:ext>
            </a:extLst>
          </p:cNvPr>
          <p:cNvSpPr txBox="1"/>
          <p:nvPr/>
        </p:nvSpPr>
        <p:spPr>
          <a:xfrm>
            <a:off x="202630" y="6195388"/>
            <a:ext cx="6261670" cy="523180"/>
          </a:xfrm>
          <a:prstGeom prst="rect">
            <a:avLst/>
          </a:prstGeom>
          <a:noFill/>
          <a:ln>
            <a:noFill/>
          </a:ln>
        </p:spPr>
        <p:txBody>
          <a:bodyPr spcFirstLastPara="1" wrap="square" lIns="91425" tIns="45700" rIns="91425" bIns="45700" anchor="t" anchorCtr="0">
            <a:spAutoFit/>
          </a:bodyPr>
          <a:lstStyle/>
          <a:p>
            <a:pPr lvl="0">
              <a:buSzPts val="2800"/>
            </a:pPr>
            <a:r>
              <a:rPr lang="en-US" sz="2600" b="1" i="0" u="none" strike="noStrike" cap="none" dirty="0">
                <a:solidFill>
                  <a:schemeClr val="lt1"/>
                </a:solidFill>
                <a:latin typeface="Verdana"/>
                <a:ea typeface="Verdana"/>
                <a:cs typeface="Verdana"/>
                <a:sym typeface="Verdana"/>
              </a:rPr>
              <a:t>Module 2: </a:t>
            </a:r>
            <a:r>
              <a:rPr lang="en-US" sz="2800" b="1" i="1" dirty="0">
                <a:solidFill>
                  <a:schemeClr val="lt1"/>
                </a:solidFill>
                <a:latin typeface="Verdana"/>
                <a:ea typeface="Verdana"/>
                <a:cs typeface="Verdana"/>
                <a:sym typeface="Verdana"/>
              </a:rPr>
              <a:t>Prevention</a:t>
            </a:r>
            <a:endParaRPr lang="en-US" sz="2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87054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66DBE22-4405-D436-9831-0DF8B311E411}"/>
              </a:ext>
            </a:extLst>
          </p:cNvPr>
          <p:cNvSpPr>
            <a:spLocks noGrp="1"/>
          </p:cNvSpPr>
          <p:nvPr>
            <p:ph type="title" idx="4294967295"/>
          </p:nvPr>
        </p:nvSpPr>
        <p:spPr/>
        <p:txBody>
          <a:bodyPr>
            <a:normAutofit/>
          </a:bodyPr>
          <a:lstStyle/>
          <a:p>
            <a:pPr algn="ctr"/>
            <a:r>
              <a:rPr lang="en-US" sz="3600" dirty="0">
                <a:latin typeface="+mj-lt"/>
              </a:rPr>
              <a:t>Industry Option</a:t>
            </a:r>
          </a:p>
        </p:txBody>
      </p:sp>
      <p:sp>
        <p:nvSpPr>
          <p:cNvPr id="104" name="Google Shape;104;p2"/>
          <p:cNvSpPr txBox="1"/>
          <p:nvPr/>
        </p:nvSpPr>
        <p:spPr>
          <a:xfrm>
            <a:off x="308344" y="1588354"/>
            <a:ext cx="11685163" cy="2246729"/>
          </a:xfrm>
          <a:prstGeom prst="rect">
            <a:avLst/>
          </a:prstGeom>
          <a:noFill/>
          <a:ln>
            <a:noFill/>
          </a:ln>
        </p:spPr>
        <p:txBody>
          <a:bodyPr spcFirstLastPara="1" wrap="square" lIns="91425" tIns="45700" rIns="91425" bIns="45700" anchor="t" anchorCtr="0">
            <a:spAutoFit/>
          </a:bodyPr>
          <a:lstStyle/>
          <a:p>
            <a:endParaRPr lang="en-US" dirty="0">
              <a:latin typeface="+mj-lt"/>
            </a:endParaRPr>
          </a:p>
          <a:p>
            <a:r>
              <a:rPr lang="en-US" sz="1800" b="1" dirty="0">
                <a:latin typeface="+mj-lt"/>
              </a:rPr>
              <a:t>Module 3 is divided into two separate sections; healthcare and non-healthcare. </a:t>
            </a:r>
          </a:p>
          <a:p>
            <a:r>
              <a:rPr lang="en-US" sz="1800" b="1" dirty="0">
                <a:latin typeface="+mj-lt"/>
              </a:rPr>
              <a:t>Please reference the location of these sections in the list below: </a:t>
            </a:r>
          </a:p>
          <a:p>
            <a:endParaRPr lang="en-US" sz="1800" dirty="0">
              <a:latin typeface="+mj-lt"/>
            </a:endParaRPr>
          </a:p>
          <a:p>
            <a:pPr marL="285750" indent="-285750">
              <a:buFont typeface="Arial" panose="020B0604020202020204" pitchFamily="34" charset="0"/>
              <a:buChar char="•"/>
            </a:pPr>
            <a:r>
              <a:rPr lang="en-US" sz="1800" u="sng" dirty="0">
                <a:latin typeface="+mj-lt"/>
                <a:hlinkClick r:id="rId3" action="ppaction://hlinksldjump"/>
              </a:rPr>
              <a:t>Healthcare</a:t>
            </a:r>
            <a:r>
              <a:rPr lang="en-US" sz="1800" u="sng" dirty="0">
                <a:latin typeface="+mj-lt"/>
              </a:rPr>
              <a:t>:</a:t>
            </a:r>
            <a:r>
              <a:rPr lang="en-US" sz="1800" dirty="0">
                <a:latin typeface="+mj-lt"/>
              </a:rPr>
              <a:t> through slides 24-55 </a:t>
            </a: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n-US" sz="1800" u="sng" dirty="0">
                <a:latin typeface="+mj-lt"/>
                <a:hlinkClick r:id="rId4" action="ppaction://hlinksldjump"/>
              </a:rPr>
              <a:t>Non-Healthcare</a:t>
            </a:r>
            <a:r>
              <a:rPr lang="en-US" sz="1800" u="sng" dirty="0">
                <a:latin typeface="+mj-lt"/>
              </a:rPr>
              <a:t>:</a:t>
            </a:r>
            <a:r>
              <a:rPr lang="en-US" sz="1800" dirty="0">
                <a:latin typeface="+mj-lt"/>
              </a:rPr>
              <a:t> through slides 56-80</a:t>
            </a:r>
            <a:br>
              <a:rPr lang="en-US" sz="1800" dirty="0">
                <a:latin typeface="+mj-lt"/>
              </a:rPr>
            </a:br>
            <a:endParaRPr sz="1800" b="0" i="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9917B452-8FC8-42C5-BFBA-8B481D3EC047}"/>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a:t>
            </a:r>
            <a:endParaRPr sz="2800" b="0" i="0" u="none" strike="noStrike" cap="none" dirty="0">
              <a:solidFill>
                <a:srgbClr val="000000"/>
              </a:solidFill>
              <a:latin typeface="Arial"/>
              <a:ea typeface="Arial"/>
              <a:cs typeface="Arial"/>
              <a:sym typeface="Arial"/>
            </a:endParaRPr>
          </a:p>
        </p:txBody>
      </p:sp>
      <p:pic>
        <p:nvPicPr>
          <p:cNvPr id="6" name="Picture 5" descr="Module 3">
            <a:extLst>
              <a:ext uri="{FF2B5EF4-FFF2-40B4-BE49-F238E27FC236}">
                <a16:creationId xmlns:a16="http://schemas.microsoft.com/office/drawing/2014/main" id="{88E2D397-998F-4658-8367-FC20453CF54C}"/>
              </a:ext>
            </a:extLst>
          </p:cNvPr>
          <p:cNvPicPr>
            <a:picLocks noChangeAspect="1"/>
          </p:cNvPicPr>
          <p:nvPr/>
        </p:nvPicPr>
        <p:blipFill>
          <a:blip r:embed="rId5"/>
          <a:stretch>
            <a:fillRect/>
          </a:stretch>
        </p:blipFill>
        <p:spPr>
          <a:xfrm>
            <a:off x="6565774" y="5964073"/>
            <a:ext cx="5604190" cy="934032"/>
          </a:xfrm>
          <a:prstGeom prst="rect">
            <a:avLst/>
          </a:prstGeom>
        </p:spPr>
      </p:pic>
    </p:spTree>
    <p:extLst>
      <p:ext uri="{BB962C8B-B14F-4D97-AF65-F5344CB8AC3E}">
        <p14:creationId xmlns:p14="http://schemas.microsoft.com/office/powerpoint/2010/main" val="2769866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74476"/>
            <a:ext cx="12147582"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BLOODBORNE PATHOGENS</a:t>
            </a:r>
          </a:p>
        </p:txBody>
      </p:sp>
      <p:sp>
        <p:nvSpPr>
          <p:cNvPr id="94" name="Google Shape;94;p1"/>
          <p:cNvSpPr txBox="1">
            <a:spLocks noGrp="1"/>
          </p:cNvSpPr>
          <p:nvPr>
            <p:ph type="title" idx="4294967295"/>
          </p:nvPr>
        </p:nvSpPr>
        <p:spPr>
          <a:xfrm>
            <a:off x="-1" y="3391517"/>
            <a:ext cx="12192001" cy="144650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3: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Exposure Control Plan </a:t>
            </a:r>
            <a:r>
              <a:rPr kumimoji="0" lang="en-US" sz="4400" b="1" i="1" u="none" strike="noStrike" kern="0" cap="none" spc="0" normalizeH="0" baseline="0" noProof="0" dirty="0">
                <a:ln>
                  <a:noFill/>
                </a:ln>
                <a:solidFill>
                  <a:schemeClr val="lt1"/>
                </a:solidFill>
                <a:effectLst/>
                <a:uLnTx/>
                <a:uFillTx/>
                <a:latin typeface="Verdana"/>
                <a:ea typeface="Verdana"/>
                <a:cs typeface="Arial"/>
                <a:sym typeface="Verdana"/>
              </a:rPr>
              <a:t>(Healthcare)</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190183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Introduction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92230" y="5935937"/>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0052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Hazard Communication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50425"/>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54894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7947B629-B5F7-AE8C-E086-8E50348E3A0E}"/>
              </a:ext>
            </a:extLst>
          </p:cNvPr>
          <p:cNvSpPr>
            <a:spLocks noGrp="1"/>
          </p:cNvSpPr>
          <p:nvPr>
            <p:ph type="title" idx="4294967295"/>
          </p:nvPr>
        </p:nvSpPr>
        <p:spPr>
          <a:xfrm>
            <a:off x="5930900" y="365125"/>
            <a:ext cx="5422900" cy="1325563"/>
          </a:xfrm>
        </p:spPr>
        <p:txBody>
          <a:bodyPr anchor="t">
            <a:normAutofit/>
          </a:bodyPr>
          <a:lstStyle/>
          <a:p>
            <a:r>
              <a:rPr lang="en-US" sz="3600" dirty="0">
                <a:latin typeface="+mj-lt"/>
              </a:rPr>
              <a:t>Communicating Hazards - Exemptions</a:t>
            </a:r>
          </a:p>
        </p:txBody>
      </p:sp>
      <p:sp>
        <p:nvSpPr>
          <p:cNvPr id="104" name="Google Shape;104;p2"/>
          <p:cNvSpPr txBox="1"/>
          <p:nvPr/>
        </p:nvSpPr>
        <p:spPr>
          <a:xfrm>
            <a:off x="5930900" y="1356865"/>
            <a:ext cx="6062607" cy="3816389"/>
          </a:xfrm>
          <a:prstGeom prst="rect">
            <a:avLst/>
          </a:prstGeom>
          <a:noFill/>
          <a:ln>
            <a:noFill/>
          </a:ln>
        </p:spPr>
        <p:txBody>
          <a:bodyPr spcFirstLastPara="1" wrap="square" lIns="91425" tIns="45700" rIns="91425" bIns="45700" anchor="t" anchorCtr="0">
            <a:spAutoFit/>
          </a:bodyPr>
          <a:lstStyle/>
          <a:p>
            <a:pPr lvl="0" algn="ctr">
              <a:buSzPts val="4800"/>
            </a:pPr>
            <a:endParaRPr lang="en-US" sz="1800" b="0" i="0" u="none" strike="noStrike" cap="none" dirty="0">
              <a:solidFill>
                <a:srgbClr val="000000"/>
              </a:solidFill>
              <a:latin typeface="+mj-lt"/>
              <a:ea typeface="Arial"/>
              <a:cs typeface="Arial"/>
              <a:sym typeface="Arial"/>
            </a:endParaRPr>
          </a:p>
          <a:p>
            <a:pPr lvl="0">
              <a:buSzPts val="1600"/>
            </a:pPr>
            <a:r>
              <a:rPr lang="en-US" sz="1600" dirty="0">
                <a:latin typeface="+mj-lt"/>
                <a:hlinkClick r:id="rId3"/>
              </a:rPr>
              <a:t>Paragraph G </a:t>
            </a:r>
            <a:r>
              <a:rPr lang="en-US" sz="1600" baseline="30000" dirty="0">
                <a:latin typeface="+mj-lt"/>
              </a:rPr>
              <a:t> </a:t>
            </a:r>
            <a:r>
              <a:rPr lang="en-US" sz="1600" dirty="0">
                <a:latin typeface="+mj-lt"/>
              </a:rPr>
              <a:t>of the standard says that labels must be placed on  all containers (including refrigerators and freezers) that are used to store, dispose of, transport, and ship blood or Other Potentially Infectious Materials (OPIM). However, some exemptions apply:</a:t>
            </a:r>
          </a:p>
          <a:p>
            <a:pPr lvl="0">
              <a:buSzPts val="1600"/>
            </a:pPr>
            <a:endParaRPr lang="en-US" sz="1600" dirty="0">
              <a:latin typeface="+mj-lt"/>
            </a:endParaRPr>
          </a:p>
          <a:p>
            <a:pPr lvl="0">
              <a:buSzPts val="1600"/>
            </a:pPr>
            <a:r>
              <a:rPr lang="en-US" sz="1600" dirty="0">
                <a:latin typeface="+mj-lt"/>
              </a:rPr>
              <a:t>- Red bags or containers may be substituted for labels.</a:t>
            </a:r>
          </a:p>
          <a:p>
            <a:pPr lvl="0">
              <a:buSzPts val="1600"/>
            </a:pPr>
            <a:endParaRPr lang="en-US" sz="1600" dirty="0">
              <a:latin typeface="+mj-lt"/>
            </a:endParaRPr>
          </a:p>
          <a:p>
            <a:pPr lvl="0">
              <a:buSzPts val="1600"/>
            </a:pPr>
            <a:r>
              <a:rPr lang="en-US" sz="1600" dirty="0">
                <a:latin typeface="+mj-lt"/>
              </a:rPr>
              <a:t>- Containers of blood, blood components, or blood products that are labeled to their contents and have been released for transfusion or other clinical use are exempted.</a:t>
            </a:r>
          </a:p>
          <a:p>
            <a:pPr lvl="0">
              <a:buSzPts val="1600"/>
            </a:pPr>
            <a:endParaRPr lang="en-US" sz="1600" dirty="0">
              <a:latin typeface="+mj-lt"/>
            </a:endParaRPr>
          </a:p>
          <a:p>
            <a:pPr lvl="0">
              <a:buSzPts val="1600"/>
            </a:pPr>
            <a:r>
              <a:rPr lang="en-US" sz="1600" dirty="0">
                <a:latin typeface="+mj-lt"/>
              </a:rPr>
              <a:t>- Individual containers of blood or OPIM that are placed in a labeled container during storage, transport, shipment, or disposal are exempted. </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93070" y="5959522"/>
            <a:ext cx="5604190" cy="934032"/>
          </a:xfrm>
          <a:prstGeom prst="rect">
            <a:avLst/>
          </a:prstGeom>
        </p:spPr>
      </p:pic>
      <p:pic>
        <p:nvPicPr>
          <p:cNvPr id="2" name="Picture 1">
            <a:extLst>
              <a:ext uri="{FF2B5EF4-FFF2-40B4-BE49-F238E27FC236}">
                <a16:creationId xmlns:a16="http://schemas.microsoft.com/office/drawing/2014/main" id="{DA5F17F2-2B62-4549-A410-4C39626064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21242" cy="5916241"/>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1A49B904-C2CB-5783-3711-FB03D01B0DFC}"/>
              </a:ext>
            </a:extLst>
          </p:cNvPr>
          <p:cNvSpPr>
            <a:spLocks noGrp="1"/>
          </p:cNvSpPr>
          <p:nvPr>
            <p:ph type="title" idx="4294967295"/>
          </p:nvPr>
        </p:nvSpPr>
        <p:spPr>
          <a:xfrm>
            <a:off x="5735256" y="365125"/>
            <a:ext cx="5618544" cy="1325563"/>
          </a:xfrm>
        </p:spPr>
        <p:txBody>
          <a:bodyPr anchor="t">
            <a:normAutofit/>
          </a:bodyPr>
          <a:lstStyle/>
          <a:p>
            <a:r>
              <a:rPr lang="en-US" sz="3600" dirty="0">
                <a:latin typeface="+mj-lt"/>
              </a:rPr>
              <a:t>Communicating Hazards – Exemptions (continued)</a:t>
            </a:r>
          </a:p>
        </p:txBody>
      </p:sp>
      <p:sp>
        <p:nvSpPr>
          <p:cNvPr id="104" name="Google Shape;104;p2"/>
          <p:cNvSpPr txBox="1"/>
          <p:nvPr/>
        </p:nvSpPr>
        <p:spPr>
          <a:xfrm>
            <a:off x="5689600" y="1674303"/>
            <a:ext cx="6299200" cy="2554505"/>
          </a:xfrm>
          <a:prstGeom prst="rect">
            <a:avLst/>
          </a:prstGeom>
          <a:noFill/>
          <a:ln>
            <a:noFill/>
          </a:ln>
        </p:spPr>
        <p:txBody>
          <a:bodyPr spcFirstLastPara="1" wrap="square" lIns="91425" tIns="45700" rIns="91425" bIns="45700" anchor="t" anchorCtr="0">
            <a:spAutoFit/>
          </a:bodyPr>
          <a:lstStyle/>
          <a:p>
            <a:pPr lvl="0">
              <a:buSzPts val="1600"/>
            </a:pPr>
            <a:r>
              <a:rPr lang="en-US" sz="1600" dirty="0">
                <a:solidFill>
                  <a:schemeClr val="dk1"/>
                </a:solidFill>
                <a:latin typeface="+mj-lt"/>
                <a:cs typeface="Calibri"/>
                <a:sym typeface="Calibri"/>
              </a:rPr>
              <a:t>Blood and blood products bearing an identifying label as specified by the Food and Drug Administration, which have been screened for HBV and HIV antibodies; and released for transfusion or other clinical uses, are exempted from the labeling requirements.</a:t>
            </a:r>
          </a:p>
          <a:p>
            <a:pPr lvl="0">
              <a:buSzPts val="1600"/>
            </a:pPr>
            <a:endParaRPr lang="en-US" sz="1600" dirty="0">
              <a:solidFill>
                <a:schemeClr val="dk1"/>
              </a:solidFill>
              <a:latin typeface="+mj-lt"/>
              <a:cs typeface="Calibri"/>
              <a:sym typeface="Calibri"/>
            </a:endParaRPr>
          </a:p>
          <a:p>
            <a:pPr lvl="0">
              <a:buSzPts val="1600"/>
            </a:pPr>
            <a:r>
              <a:rPr lang="en-US" sz="1600" dirty="0">
                <a:solidFill>
                  <a:schemeClr val="dk1"/>
                </a:solidFill>
                <a:latin typeface="+mj-lt"/>
                <a:cs typeface="Calibri"/>
                <a:sym typeface="Calibri"/>
              </a:rPr>
              <a:t>When blood is being drawn or laboratory procedures are being performed on blood samples, then the individual containers housing the blood or OPIM does not have to be labeled, provided the larger container into which they are placed for storage, transport, shipment, or disposal (e.g., test tube rack) is labeled.</a:t>
            </a:r>
            <a:endParaRPr lang="en-US" sz="1600" b="0" i="0" u="none" strike="noStrike" cap="none" dirty="0">
              <a:solidFill>
                <a:schemeClr val="dk1"/>
              </a:solidFill>
              <a:latin typeface="+mj-lt"/>
              <a:ea typeface="Arial"/>
              <a:cs typeface="Calibri"/>
              <a:sym typeface="Calibri"/>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59522"/>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2C8EB797-B974-485D-84ED-CF60167D47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499104" cy="5918245"/>
          </a:xfrm>
          <a:prstGeom prst="rect">
            <a:avLst/>
          </a:prstGeom>
        </p:spPr>
      </p:pic>
    </p:spTree>
    <p:extLst>
      <p:ext uri="{BB962C8B-B14F-4D97-AF65-F5344CB8AC3E}">
        <p14:creationId xmlns:p14="http://schemas.microsoft.com/office/powerpoint/2010/main" val="271228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01B957B1-21F9-F65D-FFBF-955686BAE81F}"/>
              </a:ext>
            </a:extLst>
          </p:cNvPr>
          <p:cNvSpPr txBox="1">
            <a:spLocks noGrp="1"/>
          </p:cNvSpPr>
          <p:nvPr>
            <p:ph type="title" idx="4294967295"/>
          </p:nvPr>
        </p:nvSpPr>
        <p:spPr>
          <a:xfrm>
            <a:off x="5735256" y="365125"/>
            <a:ext cx="5618544"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Communicating Hazards – Closing Thoughts</a:t>
            </a:r>
          </a:p>
        </p:txBody>
      </p:sp>
      <p:sp>
        <p:nvSpPr>
          <p:cNvPr id="104" name="Google Shape;104;p2"/>
          <p:cNvSpPr txBox="1"/>
          <p:nvPr/>
        </p:nvSpPr>
        <p:spPr>
          <a:xfrm>
            <a:off x="5930901" y="1646230"/>
            <a:ext cx="5981700" cy="2554505"/>
          </a:xfrm>
          <a:prstGeom prst="rect">
            <a:avLst/>
          </a:prstGeom>
          <a:noFill/>
          <a:ln>
            <a:noFill/>
          </a:ln>
        </p:spPr>
        <p:txBody>
          <a:bodyPr spcFirstLastPara="1" wrap="square" lIns="91425" tIns="45700" rIns="91425" bIns="45700" anchor="t" anchorCtr="0">
            <a:spAutoFit/>
          </a:bodyPr>
          <a:lstStyle/>
          <a:p>
            <a:pPr lvl="0">
              <a:buSzPts val="4800"/>
            </a:pPr>
            <a:r>
              <a:rPr lang="en-US" sz="1600" dirty="0">
                <a:solidFill>
                  <a:schemeClr val="dk1"/>
                </a:solidFill>
                <a:latin typeface="+mj-lt"/>
                <a:ea typeface="Calibri"/>
                <a:cs typeface="Calibri"/>
                <a:sym typeface="Calibri"/>
              </a:rPr>
              <a:t>It should be noted that HIV and HBV Research Laboratories and Production Facilities have additional requirements, </a:t>
            </a:r>
            <a:r>
              <a:rPr lang="en-US" sz="1600" dirty="0">
                <a:solidFill>
                  <a:schemeClr val="dk1"/>
                </a:solidFill>
                <a:latin typeface="+mj-lt"/>
                <a:ea typeface="Calibri"/>
                <a:cs typeface="Calibri"/>
                <a:sym typeface="Calibri"/>
                <a:hlinkClick r:id="rId3"/>
              </a:rPr>
              <a:t>which can be viewed here.</a:t>
            </a:r>
            <a:endParaRPr lang="en-US" sz="1600" dirty="0">
              <a:solidFill>
                <a:schemeClr val="dk1"/>
              </a:solidFill>
              <a:latin typeface="+mj-lt"/>
              <a:ea typeface="Calibri"/>
              <a:cs typeface="Calibri"/>
              <a:sym typeface="Calibri"/>
            </a:endParaRPr>
          </a:p>
          <a:p>
            <a:pPr lvl="0">
              <a:buSzPts val="4800"/>
            </a:pPr>
            <a:endParaRPr lang="en-US" sz="1600" dirty="0">
              <a:solidFill>
                <a:schemeClr val="dk1"/>
              </a:solidFill>
              <a:latin typeface="+mj-lt"/>
              <a:ea typeface="Calibri"/>
              <a:cs typeface="Calibri"/>
              <a:sym typeface="Calibri"/>
            </a:endParaRPr>
          </a:p>
          <a:p>
            <a:pPr lvl="0">
              <a:buSzPts val="4800"/>
            </a:pPr>
            <a:r>
              <a:rPr lang="en-US" sz="1600" dirty="0">
                <a:solidFill>
                  <a:schemeClr val="dk1"/>
                </a:solidFill>
                <a:latin typeface="+mj-lt"/>
                <a:ea typeface="Calibri"/>
                <a:cs typeface="Calibri"/>
                <a:sym typeface="Calibri"/>
              </a:rPr>
              <a:t>If your employees deal with toxic or hazardous substances, your company/organization may fall under the </a:t>
            </a:r>
            <a:r>
              <a:rPr lang="en-US" sz="1600" dirty="0">
                <a:solidFill>
                  <a:schemeClr val="dk1"/>
                </a:solidFill>
                <a:latin typeface="+mj-lt"/>
                <a:ea typeface="Calibri"/>
                <a:cs typeface="Calibri"/>
                <a:sym typeface="Calibri"/>
                <a:hlinkClick r:id="rId4"/>
              </a:rPr>
              <a:t>Hazard Communication Standard.</a:t>
            </a:r>
            <a:endParaRPr lang="en-US" sz="1600" dirty="0">
              <a:solidFill>
                <a:schemeClr val="dk1"/>
              </a:solidFill>
              <a:latin typeface="+mj-lt"/>
              <a:ea typeface="Calibri"/>
              <a:cs typeface="Calibri"/>
              <a:sym typeface="Calibri"/>
            </a:endParaRPr>
          </a:p>
          <a:p>
            <a:pPr lvl="0">
              <a:buSzPts val="4800"/>
            </a:pPr>
            <a:endParaRPr lang="en-US" sz="1600" dirty="0">
              <a:solidFill>
                <a:schemeClr val="dk1"/>
              </a:solidFill>
              <a:latin typeface="+mj-lt"/>
              <a:ea typeface="Calibri"/>
              <a:cs typeface="Calibri"/>
              <a:sym typeface="Calibri"/>
            </a:endParaRPr>
          </a:p>
          <a:p>
            <a:pPr lvl="0">
              <a:buSzPts val="4800"/>
            </a:pPr>
            <a:r>
              <a:rPr lang="en-US" sz="1600" dirty="0">
                <a:solidFill>
                  <a:schemeClr val="dk1"/>
                </a:solidFill>
                <a:latin typeface="+mj-lt"/>
                <a:ea typeface="Calibri"/>
                <a:cs typeface="Calibri"/>
                <a:sym typeface="Calibri"/>
              </a:rPr>
              <a:t> Our next topic in prevention will be Engineering Controls and Proper Work Practices.</a:t>
            </a: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579422" y="5959522"/>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3ABB59D2-F2E6-47C5-9885-BC2B2E00079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681647" cy="5918245"/>
          </a:xfrm>
          <a:prstGeom prst="rect">
            <a:avLst/>
          </a:prstGeom>
        </p:spPr>
      </p:pic>
    </p:spTree>
    <p:extLst>
      <p:ext uri="{BB962C8B-B14F-4D97-AF65-F5344CB8AC3E}">
        <p14:creationId xmlns:p14="http://schemas.microsoft.com/office/powerpoint/2010/main" val="243734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48778"/>
            <a:ext cx="12192000" cy="1000125"/>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9097"/>
            <a:ext cx="12192000" cy="582886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lt1"/>
                </a:solidFill>
                <a:effectLst/>
                <a:uLnTx/>
                <a:uFillTx/>
                <a:latin typeface="+mn-lt"/>
                <a:ea typeface="+mn-ea"/>
                <a:cs typeface="+mn-cs"/>
                <a:sym typeface="Arial"/>
              </a:rPr>
              <a:t>Video: </a:t>
            </a:r>
            <a:r>
              <a:rPr kumimoji="0" lang="en-US" sz="3600" b="0" i="0" u="sng" strike="noStrike" kern="0" cap="none" spc="0" normalizeH="0" baseline="0" noProof="0" dirty="0">
                <a:ln>
                  <a:noFill/>
                </a:ln>
                <a:solidFill>
                  <a:schemeClr val="lt1"/>
                </a:solidFill>
                <a:effectLst/>
                <a:uLnTx/>
                <a:uFillTx/>
                <a:latin typeface="+mn-lt"/>
                <a:ea typeface="+mn-ea"/>
                <a:cs typeface="+mn-cs"/>
                <a:sym typeface="Arial"/>
                <a:hlinkClick r:id="rId3"/>
              </a:rPr>
              <a:t>Introduction to Online Course</a:t>
            </a:r>
            <a:endParaRPr kumimoji="0" lang="en-US" sz="3600" b="0" i="0" u="sng" strike="noStrike" kern="0" cap="none" spc="0" normalizeH="0" baseline="0" noProof="0" dirty="0">
              <a:ln>
                <a:noFill/>
              </a:ln>
              <a:solidFill>
                <a:schemeClr val="lt1"/>
              </a:solidFill>
              <a:effectLst/>
              <a:uLnTx/>
              <a:uFillTx/>
              <a:latin typeface="+mn-lt"/>
              <a:ea typeface="+mn-ea"/>
              <a:cs typeface="+mn-cs"/>
              <a:sym typeface="Arial"/>
            </a:endParaRPr>
          </a:p>
        </p:txBody>
      </p:sp>
      <p:sp>
        <p:nvSpPr>
          <p:cNvPr id="6" name="Google Shape;102;p2">
            <a:extLst>
              <a:ext uri="{FF2B5EF4-FFF2-40B4-BE49-F238E27FC236}">
                <a16:creationId xmlns:a16="http://schemas.microsoft.com/office/drawing/2014/main" id="{DC2746AF-7DEB-420D-8180-54CC53C4F851}"/>
              </a:ext>
            </a:extLst>
          </p:cNvPr>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F441F2C3-C0FC-47AD-81FF-03E57FF22CEE}"/>
              </a:ext>
            </a:extLst>
          </p:cNvPr>
          <p:cNvPicPr>
            <a:picLocks noChangeAspect="1"/>
          </p:cNvPicPr>
          <p:nvPr/>
        </p:nvPicPr>
        <p:blipFill>
          <a:blip r:embed="rId4"/>
          <a:stretch>
            <a:fillRect/>
          </a:stretch>
        </p:blipFill>
        <p:spPr>
          <a:xfrm>
            <a:off x="6587319" y="5859601"/>
            <a:ext cx="5655426" cy="100012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CAD17EDB-7F83-A79B-03A6-D23C5B6860FB}"/>
              </a:ext>
            </a:extLst>
          </p:cNvPr>
          <p:cNvSpPr>
            <a:spLocks noGrp="1"/>
          </p:cNvSpPr>
          <p:nvPr>
            <p:ph type="title" idx="4294967295"/>
          </p:nvPr>
        </p:nvSpPr>
        <p:spPr>
          <a:xfrm>
            <a:off x="5905500" y="365126"/>
            <a:ext cx="5448300" cy="856004"/>
          </a:xfrm>
        </p:spPr>
        <p:txBody>
          <a:bodyPr anchor="t">
            <a:normAutofit/>
          </a:bodyPr>
          <a:lstStyle/>
          <a:p>
            <a:r>
              <a:rPr lang="en-US" sz="3600" dirty="0">
                <a:latin typeface="+mj-lt"/>
              </a:rPr>
              <a:t>Biohazard FAQ</a:t>
            </a:r>
          </a:p>
        </p:txBody>
      </p:sp>
      <p:sp>
        <p:nvSpPr>
          <p:cNvPr id="104" name="Google Shape;104;p2"/>
          <p:cNvSpPr txBox="1"/>
          <p:nvPr/>
        </p:nvSpPr>
        <p:spPr>
          <a:xfrm>
            <a:off x="5905500" y="1310566"/>
            <a:ext cx="6088007" cy="3539390"/>
          </a:xfrm>
          <a:prstGeom prst="rect">
            <a:avLst/>
          </a:prstGeom>
          <a:noFill/>
          <a:ln>
            <a:noFill/>
          </a:ln>
        </p:spPr>
        <p:txBody>
          <a:bodyPr spcFirstLastPara="1" wrap="square" lIns="91425" tIns="45700" rIns="91425" bIns="45700" anchor="t" anchorCtr="0">
            <a:spAutoFit/>
          </a:bodyPr>
          <a:lstStyle/>
          <a:p>
            <a:pPr lvl="0">
              <a:buSzPts val="1600"/>
            </a:pPr>
            <a:r>
              <a:rPr lang="en-US" sz="1600" b="1" dirty="0">
                <a:latin typeface="+mj-lt"/>
              </a:rPr>
              <a:t>Question: </a:t>
            </a:r>
            <a:r>
              <a:rPr lang="en-US" sz="1600" dirty="0">
                <a:latin typeface="+mj-lt"/>
              </a:rPr>
              <a:t>Is it ok to reuse biohazard bags if there is no visible contamination?</a:t>
            </a:r>
          </a:p>
          <a:p>
            <a:pPr lvl="0">
              <a:buSzPts val="1600"/>
            </a:pPr>
            <a:endParaRPr lang="en-US" sz="1600" dirty="0">
              <a:latin typeface="+mj-lt"/>
            </a:endParaRPr>
          </a:p>
          <a:p>
            <a:pPr lvl="0">
              <a:buSzPts val="1600"/>
            </a:pPr>
            <a:r>
              <a:rPr lang="en-US" sz="1600" b="1" dirty="0">
                <a:latin typeface="+mj-lt"/>
              </a:rPr>
              <a:t>Answer: </a:t>
            </a:r>
            <a:r>
              <a:rPr lang="en-US" sz="1600" dirty="0">
                <a:latin typeface="+mj-lt"/>
              </a:rPr>
              <a:t>The Oregon BBP standard requires specimens to be transported in a labeled and/or color-coded container that prevents leakage. The current standard does not address reusing these containers except when one 	or more of the specimen containers leaks blood or potentially infectious materials (OPIM), in which case it would either need to be decontaminated or disposed of properly.</a:t>
            </a:r>
          </a:p>
          <a:p>
            <a:pPr lvl="0">
              <a:buSzPts val="1600"/>
            </a:pPr>
            <a:endParaRPr lang="en-US" sz="1600" dirty="0">
              <a:latin typeface="+mj-lt"/>
            </a:endParaRPr>
          </a:p>
          <a:p>
            <a:pPr lvl="0">
              <a:buSzPts val="1600"/>
            </a:pPr>
            <a:r>
              <a:rPr lang="en-US" sz="1600" dirty="0">
                <a:latin typeface="+mj-lt"/>
              </a:rPr>
              <a:t>We suggest you contact the appropriate licensing program or laboratory organization to ensure reusing the bag does not pose a risk of sample cross-contamination.</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59522"/>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EF4A8EA8-A150-4DFD-8A6D-8AE7631C1F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21242" cy="5918245"/>
          </a:xfrm>
          <a:prstGeom prst="rect">
            <a:avLst/>
          </a:prstGeom>
        </p:spPr>
      </p:pic>
    </p:spTree>
    <p:extLst>
      <p:ext uri="{BB962C8B-B14F-4D97-AF65-F5344CB8AC3E}">
        <p14:creationId xmlns:p14="http://schemas.microsoft.com/office/powerpoint/2010/main" val="765216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3">
            <a:extLst>
              <a:ext uri="{FF2B5EF4-FFF2-40B4-BE49-F238E27FC236}">
                <a16:creationId xmlns:a16="http://schemas.microsoft.com/office/drawing/2014/main" id="{6891C90B-0AED-1C3A-2720-226F5065C84A}"/>
              </a:ext>
            </a:extLst>
          </p:cNvPr>
          <p:cNvSpPr txBox="1">
            <a:spLocks noGrp="1"/>
          </p:cNvSpPr>
          <p:nvPr>
            <p:ph type="title" idx="4294967295"/>
          </p:nvPr>
        </p:nvSpPr>
        <p:spPr>
          <a:xfrm>
            <a:off x="5905500" y="365126"/>
            <a:ext cx="5448300" cy="85600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Biohazard FAQ</a:t>
            </a:r>
          </a:p>
        </p:txBody>
      </p:sp>
      <p:sp>
        <p:nvSpPr>
          <p:cNvPr id="104" name="Google Shape;104;p2"/>
          <p:cNvSpPr txBox="1"/>
          <p:nvPr/>
        </p:nvSpPr>
        <p:spPr>
          <a:xfrm>
            <a:off x="5880100" y="1293205"/>
            <a:ext cx="6113407" cy="2339061"/>
          </a:xfrm>
          <a:prstGeom prst="rect">
            <a:avLst/>
          </a:prstGeom>
          <a:noFill/>
          <a:ln>
            <a:noFill/>
          </a:ln>
        </p:spPr>
        <p:txBody>
          <a:bodyPr spcFirstLastPara="1" wrap="square" lIns="91425" tIns="45700" rIns="91425" bIns="45700" anchor="t" anchorCtr="0">
            <a:spAutoFit/>
          </a:bodyPr>
          <a:lstStyle/>
          <a:p>
            <a:pPr lvl="0">
              <a:buSzPts val="1600"/>
            </a:pPr>
            <a:r>
              <a:rPr lang="en-US" sz="1600" b="1" dirty="0">
                <a:latin typeface="+mj-lt"/>
              </a:rPr>
              <a:t>Question: </a:t>
            </a:r>
            <a:r>
              <a:rPr lang="en-US" sz="1600" dirty="0">
                <a:latin typeface="+mj-lt"/>
              </a:rPr>
              <a:t>Do biohazard bags need to be disposed of in biohazard trash or can they go in the regular trash if there is no visible contamination?</a:t>
            </a:r>
          </a:p>
          <a:p>
            <a:pPr lvl="0">
              <a:buSzPts val="1600"/>
            </a:pPr>
            <a:endParaRPr lang="en-US" sz="1600" dirty="0">
              <a:latin typeface="+mj-lt"/>
            </a:endParaRPr>
          </a:p>
          <a:p>
            <a:pPr lvl="0">
              <a:buSzPts val="1600"/>
            </a:pPr>
            <a:r>
              <a:rPr lang="en-US" sz="1600" b="1" dirty="0">
                <a:latin typeface="+mj-lt"/>
              </a:rPr>
              <a:t>Answer:	</a:t>
            </a:r>
            <a:r>
              <a:rPr lang="en-US" sz="1600" dirty="0">
                <a:latin typeface="+mj-lt"/>
              </a:rPr>
              <a:t>If an item is not contaminated with blood or OPIM, OSHA standards do not address how it must be disposed. However, we do suggest you contact your local </a:t>
            </a:r>
            <a:r>
              <a:rPr lang="en-US" sz="1600" dirty="0">
                <a:latin typeface="+mj-lt"/>
                <a:hlinkClick r:id="rId3"/>
              </a:rPr>
              <a:t>DEQ solid waste office</a:t>
            </a:r>
            <a:r>
              <a:rPr lang="en-US" sz="1600" baseline="30000" dirty="0">
                <a:latin typeface="+mj-lt"/>
              </a:rPr>
              <a:t>(4)</a:t>
            </a:r>
            <a:r>
              <a:rPr lang="en-US" sz="1600" dirty="0">
                <a:latin typeface="+mj-lt"/>
              </a:rPr>
              <a:t> and your garbage handler to ensure that they have no requirements for disposal</a:t>
            </a:r>
            <a:r>
              <a:rPr lang="en-US" sz="1800" dirty="0">
                <a:latin typeface="+mj-lt"/>
              </a:rPr>
              <a:t>.</a:t>
            </a:r>
            <a:endParaRPr sz="18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59522"/>
            <a:ext cx="5604190" cy="934032"/>
          </a:xfrm>
          <a:prstGeom prst="rect">
            <a:avLst/>
          </a:prstGeom>
        </p:spPr>
      </p:pic>
      <p:pic>
        <p:nvPicPr>
          <p:cNvPr id="2" name="Picture 1">
            <a:extLst>
              <a:ext uri="{FF2B5EF4-FFF2-40B4-BE49-F238E27FC236}">
                <a16:creationId xmlns:a16="http://schemas.microsoft.com/office/drawing/2014/main" id="{37066EEA-F562-4EEF-9D43-6DF661CB801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
            <a:ext cx="5719156" cy="5918245"/>
          </a:xfrm>
          <a:prstGeom prst="rect">
            <a:avLst/>
          </a:prstGeom>
        </p:spPr>
      </p:pic>
    </p:spTree>
    <p:extLst>
      <p:ext uri="{BB962C8B-B14F-4D97-AF65-F5344CB8AC3E}">
        <p14:creationId xmlns:p14="http://schemas.microsoft.com/office/powerpoint/2010/main" val="3406846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Engineering Controls for Healthcare Facilities</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23129"/>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13728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6" name="Title 5">
            <a:extLst>
              <a:ext uri="{FF2B5EF4-FFF2-40B4-BE49-F238E27FC236}">
                <a16:creationId xmlns:a16="http://schemas.microsoft.com/office/drawing/2014/main" id="{3C1AA49E-F862-FB3D-F7D9-F545D00A5061}"/>
              </a:ext>
            </a:extLst>
          </p:cNvPr>
          <p:cNvSpPr>
            <a:spLocks noGrp="1"/>
          </p:cNvSpPr>
          <p:nvPr>
            <p:ph type="title" idx="4294967295"/>
          </p:nvPr>
        </p:nvSpPr>
        <p:spPr>
          <a:xfrm>
            <a:off x="5892800" y="365125"/>
            <a:ext cx="5461000" cy="1325563"/>
          </a:xfrm>
        </p:spPr>
        <p:txBody>
          <a:bodyPr anchor="t">
            <a:normAutofit/>
          </a:bodyPr>
          <a:lstStyle/>
          <a:p>
            <a:r>
              <a:rPr lang="en-US" sz="3600" dirty="0">
                <a:latin typeface="+mj-lt"/>
              </a:rPr>
              <a:t>Engineering Controls – Additional Oregon Rule</a:t>
            </a:r>
          </a:p>
        </p:txBody>
      </p:sp>
      <p:sp>
        <p:nvSpPr>
          <p:cNvPr id="104" name="Google Shape;104;p2"/>
          <p:cNvSpPr txBox="1"/>
          <p:nvPr/>
        </p:nvSpPr>
        <p:spPr>
          <a:xfrm>
            <a:off x="5765800" y="1808272"/>
            <a:ext cx="6210300" cy="2146701"/>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The State of Oregon has additional rules regarding the Bloodborne Pathogens Standard. In summary:</a:t>
            </a:r>
          </a:p>
          <a:p>
            <a:pPr lvl="0">
              <a:buSzPts val="1600"/>
            </a:pPr>
            <a:endParaRPr lang="en-US" sz="1100" dirty="0">
              <a:latin typeface="+mj-lt"/>
            </a:endParaRPr>
          </a:p>
          <a:p>
            <a:pPr lvl="0">
              <a:buSzPts val="1600"/>
            </a:pPr>
            <a:r>
              <a:rPr lang="en-US" sz="1600" dirty="0">
                <a:latin typeface="+mj-lt"/>
              </a:rPr>
              <a:t>“Every employer with employees that use medical sharps in direct patient care must, at least annually, identify, evaluate, and select engineering and work practice controls, including safer medical devices.”</a:t>
            </a:r>
          </a:p>
          <a:p>
            <a:pPr lvl="0">
              <a:buSzPts val="1600"/>
            </a:pPr>
            <a:endParaRPr lang="en-US" sz="1050" dirty="0">
              <a:latin typeface="+mj-lt"/>
            </a:endParaRPr>
          </a:p>
          <a:p>
            <a:pPr lvl="0">
              <a:buSzPts val="1600"/>
            </a:pPr>
            <a:r>
              <a:rPr lang="en-US" sz="1600" b="1" dirty="0">
                <a:latin typeface="+mj-lt"/>
              </a:rPr>
              <a:t>For more information click the buttons: </a:t>
            </a:r>
            <a:endParaRPr sz="1600" b="1" i="0" u="none" strike="noStrike" cap="none" dirty="0">
              <a:solidFill>
                <a:srgbClr val="000000"/>
              </a:solidFill>
              <a:latin typeface="+mj-lt"/>
              <a:ea typeface="Arial"/>
              <a:cs typeface="Arial"/>
              <a:sym typeface="Arial"/>
            </a:endParaRPr>
          </a:p>
        </p:txBody>
      </p:sp>
      <p:sp>
        <p:nvSpPr>
          <p:cNvPr id="2" name="Rectangle 1">
            <a:hlinkClick r:id="rId3"/>
            <a:extLst>
              <a:ext uri="{FF2B5EF4-FFF2-40B4-BE49-F238E27FC236}">
                <a16:creationId xmlns:a16="http://schemas.microsoft.com/office/drawing/2014/main" id="{1D24F5D0-5603-4785-A967-664E204488B0}"/>
              </a:ext>
            </a:extLst>
          </p:cNvPr>
          <p:cNvSpPr/>
          <p:nvPr/>
        </p:nvSpPr>
        <p:spPr>
          <a:xfrm>
            <a:off x="5892800" y="4302786"/>
            <a:ext cx="2583710" cy="68388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rPr>
              <a:t>Requirements</a:t>
            </a:r>
            <a:r>
              <a:rPr lang="en-US" b="1" baseline="30000" dirty="0">
                <a:solidFill>
                  <a:schemeClr val="bg1"/>
                </a:solidFill>
              </a:rPr>
              <a:t> </a:t>
            </a:r>
            <a:endParaRPr lang="en-US" b="1" dirty="0">
              <a:solidFill>
                <a:schemeClr val="bg1"/>
              </a:solidFill>
            </a:endParaRPr>
          </a:p>
        </p:txBody>
      </p:sp>
      <p:sp>
        <p:nvSpPr>
          <p:cNvPr id="4" name="Rectangle 3">
            <a:hlinkClick r:id="rId4"/>
            <a:extLst>
              <a:ext uri="{FF2B5EF4-FFF2-40B4-BE49-F238E27FC236}">
                <a16:creationId xmlns:a16="http://schemas.microsoft.com/office/drawing/2014/main" id="{D5C7EC98-9516-4606-BB3A-84FB44FF6678}"/>
              </a:ext>
            </a:extLst>
          </p:cNvPr>
          <p:cNvSpPr/>
          <p:nvPr/>
        </p:nvSpPr>
        <p:spPr>
          <a:xfrm>
            <a:off x="9089656" y="4302786"/>
            <a:ext cx="2583711" cy="68388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rPr>
              <a:t>Download Handout</a:t>
            </a:r>
            <a:r>
              <a:rPr lang="en-US" b="1" baseline="30000" dirty="0">
                <a:solidFill>
                  <a:schemeClr val="bg1"/>
                </a:solidFill>
              </a:rPr>
              <a:t> </a:t>
            </a:r>
            <a:endParaRPr lang="en-US" b="1" dirty="0">
              <a:solidFill>
                <a:schemeClr val="bg1"/>
              </a:solidFill>
            </a:endParaRPr>
          </a:p>
        </p:txBody>
      </p:sp>
      <p:sp>
        <p:nvSpPr>
          <p:cNvPr id="5" name="Rectangle 4">
            <a:hlinkClick r:id="rId5"/>
            <a:extLst>
              <a:ext uri="{FF2B5EF4-FFF2-40B4-BE49-F238E27FC236}">
                <a16:creationId xmlns:a16="http://schemas.microsoft.com/office/drawing/2014/main" id="{4A110C9B-076A-42B8-BF20-7AAA5915356B}"/>
              </a:ext>
            </a:extLst>
          </p:cNvPr>
          <p:cNvSpPr/>
          <p:nvPr/>
        </p:nvSpPr>
        <p:spPr>
          <a:xfrm>
            <a:off x="5892800" y="5193940"/>
            <a:ext cx="2583710" cy="68680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rPr>
              <a:t>Download Poster</a:t>
            </a:r>
            <a:r>
              <a:rPr lang="en-US" b="1" baseline="30000" dirty="0">
                <a:solidFill>
                  <a:schemeClr val="bg1"/>
                </a:solidFill>
              </a:rPr>
              <a:t> </a:t>
            </a:r>
            <a:endParaRPr lang="en-US" b="1" dirty="0">
              <a:solidFill>
                <a:schemeClr val="bg1"/>
              </a:solidFill>
            </a:endParaRPr>
          </a:p>
        </p:txBody>
      </p:sp>
      <p:sp>
        <p:nvSpPr>
          <p:cNvPr id="8" name="Rectangle 7">
            <a:hlinkClick r:id="rId6"/>
            <a:extLst>
              <a:ext uri="{FF2B5EF4-FFF2-40B4-BE49-F238E27FC236}">
                <a16:creationId xmlns:a16="http://schemas.microsoft.com/office/drawing/2014/main" id="{1B596620-498D-4821-869D-F0936636A563}"/>
              </a:ext>
            </a:extLst>
          </p:cNvPr>
          <p:cNvSpPr/>
          <p:nvPr/>
        </p:nvSpPr>
        <p:spPr>
          <a:xfrm>
            <a:off x="9089656" y="5193940"/>
            <a:ext cx="2583710" cy="686804"/>
          </a:xfrm>
          <a:prstGeom prst="rect">
            <a:avLst/>
          </a:prstGeom>
          <a:solidFill>
            <a:srgbClr val="AD7D88"/>
          </a:solidFill>
          <a:ln>
            <a:solidFill>
              <a:srgbClr val="AD7D8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rPr>
              <a:t>Implementation in Healthcare Facilities (NIOSH)</a:t>
            </a: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7"/>
          <a:stretch>
            <a:fillRect/>
          </a:stretch>
        </p:blipFill>
        <p:spPr>
          <a:xfrm>
            <a:off x="6579422" y="5932226"/>
            <a:ext cx="5604190" cy="934032"/>
          </a:xfrm>
          <a:prstGeom prst="rect">
            <a:avLst/>
          </a:prstGeom>
        </p:spPr>
      </p:pic>
      <p:pic>
        <p:nvPicPr>
          <p:cNvPr id="9" name="Picture 8">
            <a:extLst>
              <a:ext uri="{FF2B5EF4-FFF2-40B4-BE49-F238E27FC236}">
                <a16:creationId xmlns:a16="http://schemas.microsoft.com/office/drawing/2014/main" id="{BF5C3128-C1FB-4BBF-A663-0A6C4640799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0"/>
            <a:ext cx="5509569" cy="5918245"/>
          </a:xfrm>
          <a:prstGeom prst="rect">
            <a:avLst/>
          </a:prstGeom>
        </p:spPr>
      </p:pic>
    </p:spTree>
    <p:extLst>
      <p:ext uri="{BB962C8B-B14F-4D97-AF65-F5344CB8AC3E}">
        <p14:creationId xmlns:p14="http://schemas.microsoft.com/office/powerpoint/2010/main" val="3136484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E0D11335-BEF9-82FD-BBE9-E788EB428987}"/>
              </a:ext>
            </a:extLst>
          </p:cNvPr>
          <p:cNvSpPr>
            <a:spLocks noGrp="1"/>
          </p:cNvSpPr>
          <p:nvPr>
            <p:ph type="title" idx="4294967295"/>
          </p:nvPr>
        </p:nvSpPr>
        <p:spPr>
          <a:xfrm>
            <a:off x="5754890" y="365125"/>
            <a:ext cx="5598910" cy="1325563"/>
          </a:xfrm>
        </p:spPr>
        <p:txBody>
          <a:bodyPr anchor="t">
            <a:normAutofit/>
          </a:bodyPr>
          <a:lstStyle/>
          <a:p>
            <a:r>
              <a:rPr lang="en-US" sz="3600" dirty="0">
                <a:latin typeface="+mj-lt"/>
              </a:rPr>
              <a:t>Engineering Controls – Proper Work Practices</a:t>
            </a:r>
          </a:p>
        </p:txBody>
      </p:sp>
      <p:sp>
        <p:nvSpPr>
          <p:cNvPr id="104" name="Google Shape;104;p2"/>
          <p:cNvSpPr txBox="1"/>
          <p:nvPr/>
        </p:nvSpPr>
        <p:spPr>
          <a:xfrm>
            <a:off x="5754890" y="1640443"/>
            <a:ext cx="6216367" cy="3539390"/>
          </a:xfrm>
          <a:prstGeom prst="rect">
            <a:avLst/>
          </a:prstGeom>
          <a:noFill/>
          <a:ln>
            <a:noFill/>
          </a:ln>
        </p:spPr>
        <p:txBody>
          <a:bodyPr spcFirstLastPara="1" wrap="square" lIns="91425" tIns="45700" rIns="91425" bIns="45700" anchor="t" anchorCtr="0">
            <a:spAutoFit/>
          </a:bodyPr>
          <a:lstStyle/>
          <a:p>
            <a:pPr lvl="0" algn="ctr">
              <a:buSzPts val="4800"/>
            </a:pPr>
            <a:r>
              <a:rPr lang="en-US" sz="1600" dirty="0">
                <a:latin typeface="+mj-lt"/>
              </a:rPr>
              <a:t>Specimens of blood or OPIM must be placed in a container which prevents leakage during collection, handling, processing, storage, transport, or shipping. There are 3 points to address on this topic:</a:t>
            </a:r>
          </a:p>
          <a:p>
            <a:pPr marL="342900" lvl="0" indent="-342900">
              <a:buSzPts val="1600"/>
              <a:buFont typeface="+mj-lt"/>
              <a:buAutoNum type="arabicPeriod"/>
            </a:pPr>
            <a:r>
              <a:rPr lang="en-US" sz="1600" dirty="0">
                <a:latin typeface="+mj-lt"/>
              </a:rPr>
              <a:t>The container must be labeled or color-coded according to </a:t>
            </a:r>
            <a:r>
              <a:rPr lang="en-US" sz="1600" dirty="0">
                <a:latin typeface="+mj-lt"/>
                <a:hlinkClick r:id="rId3"/>
              </a:rPr>
              <a:t>paragraph (g)(1)(</a:t>
            </a:r>
            <a:r>
              <a:rPr lang="en-US" sz="1600" dirty="0" err="1">
                <a:latin typeface="+mj-lt"/>
                <a:hlinkClick r:id="rId3"/>
              </a:rPr>
              <a:t>i</a:t>
            </a:r>
            <a:r>
              <a:rPr lang="en-US" sz="1600" dirty="0">
                <a:latin typeface="+mj-lt"/>
                <a:hlinkClick r:id="rId3"/>
              </a:rPr>
              <a:t>)</a:t>
            </a:r>
            <a:r>
              <a:rPr lang="en-US" sz="1600" dirty="0">
                <a:latin typeface="+mj-lt"/>
              </a:rPr>
              <a:t> and closed before being stored, transported, or shipped.</a:t>
            </a:r>
          </a:p>
          <a:p>
            <a:pPr marL="342900" lvl="0" indent="-342900">
              <a:buSzPts val="1600"/>
              <a:buFont typeface="+mj-lt"/>
              <a:buAutoNum type="arabicPeriod"/>
            </a:pPr>
            <a:r>
              <a:rPr lang="en-US" sz="1600" dirty="0">
                <a:latin typeface="+mj-lt"/>
              </a:rPr>
              <a:t>If the primary container is contaminated by an outside source, the primary container must be placed inside a secondary container. This is to prevent leakage during handling, processing, storage, transport, or shipping and is labeled or properly color-coded.</a:t>
            </a:r>
          </a:p>
          <a:p>
            <a:pPr marL="342900" lvl="0" indent="-342900">
              <a:buSzPts val="1600"/>
              <a:buFont typeface="+mj-lt"/>
              <a:buAutoNum type="arabicPeriod"/>
            </a:pPr>
            <a:r>
              <a:rPr lang="en-US" sz="1600" dirty="0">
                <a:latin typeface="+mj-lt"/>
              </a:rPr>
              <a:t>If the specimen could puncture the primary container, place it in a secondary, puncture-resistant container as mentioned above.</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59522"/>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C4E888D-C64B-469A-B2E7-46B77EF2F2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52890" cy="5918245"/>
          </a:xfrm>
          <a:prstGeom prst="rect">
            <a:avLst/>
          </a:prstGeom>
        </p:spPr>
      </p:pic>
    </p:spTree>
    <p:extLst>
      <p:ext uri="{BB962C8B-B14F-4D97-AF65-F5344CB8AC3E}">
        <p14:creationId xmlns:p14="http://schemas.microsoft.com/office/powerpoint/2010/main" val="2601159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8979011B-A486-E085-F0AA-78617096D5C0}"/>
              </a:ext>
            </a:extLst>
          </p:cNvPr>
          <p:cNvSpPr>
            <a:spLocks noGrp="1"/>
          </p:cNvSpPr>
          <p:nvPr>
            <p:ph type="title" idx="4294967295"/>
          </p:nvPr>
        </p:nvSpPr>
        <p:spPr>
          <a:xfrm>
            <a:off x="5778500" y="365125"/>
            <a:ext cx="5575300" cy="1325563"/>
          </a:xfrm>
        </p:spPr>
        <p:txBody>
          <a:bodyPr anchor="t">
            <a:normAutofit/>
          </a:bodyPr>
          <a:lstStyle/>
          <a:p>
            <a:r>
              <a:rPr lang="en-US" sz="3600" dirty="0">
                <a:latin typeface="+mj-lt"/>
              </a:rPr>
              <a:t>Engineering Controls – Proper Work Practices</a:t>
            </a:r>
          </a:p>
        </p:txBody>
      </p:sp>
      <p:sp>
        <p:nvSpPr>
          <p:cNvPr id="104" name="Google Shape;104;p2"/>
          <p:cNvSpPr txBox="1"/>
          <p:nvPr/>
        </p:nvSpPr>
        <p:spPr>
          <a:xfrm>
            <a:off x="5778500" y="1605719"/>
            <a:ext cx="6210300" cy="3539390"/>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Employers are required to provide handwashing facilities that are readily accessible to employees. If this is not feasible, you must provide either an appropriate antiseptic hand cleanser along with clean cloth/paper towels or antiseptic towelettes. When these materials are used, hands must be washed with soap and running water as soon as feasible. </a:t>
            </a:r>
          </a:p>
          <a:p>
            <a:pPr lvl="0">
              <a:buSzPts val="1600"/>
            </a:pPr>
            <a:endParaRPr lang="en-US" sz="1600" dirty="0">
              <a:latin typeface="+mj-lt"/>
            </a:endParaRPr>
          </a:p>
          <a:p>
            <a:pPr lvl="0">
              <a:buSzPts val="1600"/>
            </a:pPr>
            <a:r>
              <a:rPr lang="en-US" sz="1600" dirty="0">
                <a:latin typeface="+mj-lt"/>
              </a:rPr>
              <a:t>Under the following circumstances, employers are required to ensure that employees know to wash their hands, skin, or flush mucus membranes immediately or as soon as possible:</a:t>
            </a:r>
          </a:p>
          <a:p>
            <a:pPr lvl="0">
              <a:buSzPts val="1600"/>
            </a:pPr>
            <a:endParaRPr lang="en-US" sz="1600" dirty="0">
              <a:latin typeface="+mj-lt"/>
            </a:endParaRPr>
          </a:p>
          <a:p>
            <a:pPr lvl="0">
              <a:buSzPts val="1600"/>
            </a:pPr>
            <a:r>
              <a:rPr lang="en-US" sz="1600" dirty="0">
                <a:latin typeface="+mj-lt"/>
              </a:rPr>
              <a:t> - When gloves or PPE are removed.</a:t>
            </a:r>
          </a:p>
          <a:p>
            <a:pPr lvl="0">
              <a:buSzPts val="1600"/>
            </a:pPr>
            <a:endParaRPr lang="en-US" sz="1600" dirty="0">
              <a:latin typeface="+mj-lt"/>
            </a:endParaRPr>
          </a:p>
          <a:p>
            <a:pPr lvl="0">
              <a:buSzPts val="1600"/>
            </a:pPr>
            <a:r>
              <a:rPr lang="en-US" sz="1600" dirty="0">
                <a:latin typeface="+mj-lt"/>
              </a:rPr>
              <a:t> - When there is bodily contact with blood or OPIM.</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45874"/>
            <a:ext cx="5604190" cy="934032"/>
          </a:xfrm>
          <a:prstGeom prst="rect">
            <a:avLst/>
          </a:prstGeom>
        </p:spPr>
      </p:pic>
      <p:pic>
        <p:nvPicPr>
          <p:cNvPr id="2" name="Picture 1">
            <a:extLst>
              <a:ext uri="{FF2B5EF4-FFF2-40B4-BE49-F238E27FC236}">
                <a16:creationId xmlns:a16="http://schemas.microsoft.com/office/drawing/2014/main" id="{8A391DE2-3B60-422E-B7F8-72EB9E6D7C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56996" cy="5918245"/>
          </a:xfrm>
          <a:prstGeom prst="rect">
            <a:avLst/>
          </a:prstGeom>
        </p:spPr>
      </p:pic>
    </p:spTree>
    <p:extLst>
      <p:ext uri="{BB962C8B-B14F-4D97-AF65-F5344CB8AC3E}">
        <p14:creationId xmlns:p14="http://schemas.microsoft.com/office/powerpoint/2010/main" val="4242077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B0D76313-AAA4-6F05-BA22-293160722178}"/>
              </a:ext>
            </a:extLst>
          </p:cNvPr>
          <p:cNvSpPr txBox="1">
            <a:spLocks noGrp="1"/>
          </p:cNvSpPr>
          <p:nvPr>
            <p:ph type="title" idx="4294967295"/>
          </p:nvPr>
        </p:nvSpPr>
        <p:spPr>
          <a:xfrm>
            <a:off x="5778500" y="365125"/>
            <a:ext cx="591193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900" b="0" i="0" u="none" strike="noStrike" kern="0" cap="none" spc="0" normalizeH="0" baseline="0" noProof="0" dirty="0">
                <a:ln>
                  <a:noFill/>
                </a:ln>
                <a:solidFill>
                  <a:schemeClr val="dk1"/>
                </a:solidFill>
                <a:effectLst/>
                <a:uLnTx/>
                <a:uFillTx/>
                <a:latin typeface="+mj-lt"/>
                <a:ea typeface="Calibri"/>
                <a:cs typeface="Calibri"/>
                <a:sym typeface="Calibri"/>
              </a:rPr>
              <a:t>Engineering Controls – Proper Work Practices</a:t>
            </a: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 </a:t>
            </a:r>
            <a:r>
              <a:rPr kumimoji="0" lang="en-US" sz="3000" b="0" i="0" u="none" strike="noStrike" kern="0" cap="none" spc="0" normalizeH="0" baseline="0" noProof="0" dirty="0">
                <a:ln>
                  <a:noFill/>
                </a:ln>
                <a:solidFill>
                  <a:schemeClr val="dk1"/>
                </a:solidFill>
                <a:effectLst/>
                <a:uLnTx/>
                <a:uFillTx/>
                <a:latin typeface="+mj-lt"/>
                <a:ea typeface="Calibri"/>
                <a:cs typeface="Calibri"/>
                <a:sym typeface="Calibri"/>
              </a:rPr>
              <a:t>(cont.)</a:t>
            </a:r>
          </a:p>
        </p:txBody>
      </p:sp>
      <p:sp>
        <p:nvSpPr>
          <p:cNvPr id="104" name="Google Shape;104;p2"/>
          <p:cNvSpPr txBox="1"/>
          <p:nvPr/>
        </p:nvSpPr>
        <p:spPr>
          <a:xfrm>
            <a:off x="5765800" y="1466824"/>
            <a:ext cx="6224200" cy="3647112"/>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Needles or sharps that are contaminated are not to be bent, recapped, or removed. Shearing or breaking contaminated needles are also not allowed. There are two exceptions to this:</a:t>
            </a:r>
          </a:p>
          <a:p>
            <a:pPr lvl="0">
              <a:buSzPts val="1600"/>
            </a:pPr>
            <a:endParaRPr lang="en-US" dirty="0">
              <a:latin typeface="+mj-lt"/>
            </a:endParaRPr>
          </a:p>
          <a:p>
            <a:pPr marL="285750" lvl="0" indent="-285750">
              <a:buSzPts val="1600"/>
              <a:buFont typeface="Arial" panose="020B0604020202020204" pitchFamily="34" charset="0"/>
              <a:buChar char="•"/>
            </a:pPr>
            <a:r>
              <a:rPr lang="en-US" sz="1600" dirty="0">
                <a:latin typeface="+mj-lt"/>
              </a:rPr>
              <a:t>If the employer can demonstrate that no alternative is feasible or that such action is required by a specific medical or dental procedure.</a:t>
            </a:r>
          </a:p>
          <a:p>
            <a:pPr marL="285750" lvl="0" indent="-285750">
              <a:buSzPts val="1600"/>
              <a:buFont typeface="Arial" panose="020B0604020202020204" pitchFamily="34" charset="0"/>
              <a:buChar char="•"/>
            </a:pPr>
            <a:endParaRPr lang="en-US" sz="1100" dirty="0">
              <a:latin typeface="+mj-lt"/>
            </a:endParaRPr>
          </a:p>
          <a:p>
            <a:pPr marL="285750" lvl="0" indent="-285750">
              <a:buSzPts val="1600"/>
              <a:buFont typeface="Arial" panose="020B0604020202020204" pitchFamily="34" charset="0"/>
              <a:buChar char="•"/>
            </a:pPr>
            <a:r>
              <a:rPr lang="en-US" sz="1600" dirty="0">
                <a:latin typeface="+mj-lt"/>
              </a:rPr>
              <a:t>Bending, recapping, or needle removal must be accomplished through the use of a mechanical device or a one-handed technique. Bending a needle by using forceps would be an acceptable example.</a:t>
            </a:r>
          </a:p>
          <a:p>
            <a:pPr lvl="0">
              <a:buSzPts val="1600"/>
            </a:pPr>
            <a:endParaRPr lang="en-US" dirty="0">
              <a:latin typeface="+mj-lt"/>
            </a:endParaRPr>
          </a:p>
          <a:p>
            <a:pPr lvl="0">
              <a:buSzPts val="1600"/>
            </a:pPr>
            <a:r>
              <a:rPr lang="en-US" sz="1600" dirty="0">
                <a:latin typeface="+mj-lt"/>
              </a:rPr>
              <a:t>After use, place sharps in an appropriate sharps container as soon as possible.</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32226"/>
            <a:ext cx="5604190" cy="934032"/>
          </a:xfrm>
          <a:prstGeom prst="rect">
            <a:avLst/>
          </a:prstGeom>
        </p:spPr>
      </p:pic>
      <p:pic>
        <p:nvPicPr>
          <p:cNvPr id="2" name="Picture 1">
            <a:extLst>
              <a:ext uri="{FF2B5EF4-FFF2-40B4-BE49-F238E27FC236}">
                <a16:creationId xmlns:a16="http://schemas.microsoft.com/office/drawing/2014/main" id="{F81EE321-148C-4021-AE41-4AA2C5DA7B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68288" cy="5918245"/>
          </a:xfrm>
          <a:prstGeom prst="rect">
            <a:avLst/>
          </a:prstGeom>
        </p:spPr>
      </p:pic>
    </p:spTree>
    <p:extLst>
      <p:ext uri="{BB962C8B-B14F-4D97-AF65-F5344CB8AC3E}">
        <p14:creationId xmlns:p14="http://schemas.microsoft.com/office/powerpoint/2010/main" val="678460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FE9C5410-023D-DC24-9928-D247F76148DD}"/>
              </a:ext>
            </a:extLst>
          </p:cNvPr>
          <p:cNvSpPr>
            <a:spLocks noGrp="1"/>
          </p:cNvSpPr>
          <p:nvPr>
            <p:ph type="title" idx="4294967295"/>
          </p:nvPr>
        </p:nvSpPr>
        <p:spPr>
          <a:xfrm>
            <a:off x="5892800" y="365125"/>
            <a:ext cx="5461000" cy="1325563"/>
          </a:xfrm>
        </p:spPr>
        <p:txBody>
          <a:bodyPr anchor="t">
            <a:normAutofit/>
          </a:bodyPr>
          <a:lstStyle/>
          <a:p>
            <a:r>
              <a:rPr lang="en-US" sz="3600" dirty="0">
                <a:latin typeface="+mj-lt"/>
              </a:rPr>
              <a:t>Sharps Containers</a:t>
            </a:r>
          </a:p>
        </p:txBody>
      </p:sp>
      <p:sp>
        <p:nvSpPr>
          <p:cNvPr id="104" name="Google Shape;104;p2"/>
          <p:cNvSpPr txBox="1"/>
          <p:nvPr/>
        </p:nvSpPr>
        <p:spPr>
          <a:xfrm>
            <a:off x="5892800" y="1177457"/>
            <a:ext cx="6100707" cy="3785611"/>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The construction of sharps containers must meet at least 4 criteria. They are to be:</a:t>
            </a:r>
          </a:p>
          <a:p>
            <a:pPr lvl="0">
              <a:buSzPts val="1600"/>
            </a:pPr>
            <a:endParaRPr lang="en-US" sz="1600" dirty="0">
              <a:latin typeface="+mj-lt"/>
            </a:endParaRPr>
          </a:p>
          <a:p>
            <a:pPr marL="342900" lvl="0" indent="-342900">
              <a:buSzPts val="1600"/>
              <a:buFont typeface="+mj-lt"/>
              <a:buAutoNum type="arabicPeriod"/>
            </a:pPr>
            <a:r>
              <a:rPr lang="en-US" sz="1600" dirty="0">
                <a:latin typeface="+mj-lt"/>
              </a:rPr>
              <a:t>Closable</a:t>
            </a:r>
          </a:p>
          <a:p>
            <a:pPr marL="342900" lvl="0" indent="-342900">
              <a:buSzPts val="1600"/>
              <a:buFont typeface="+mj-lt"/>
              <a:buAutoNum type="arabicPeriod"/>
            </a:pPr>
            <a:r>
              <a:rPr lang="en-US" sz="1600" dirty="0">
                <a:latin typeface="+mj-lt"/>
              </a:rPr>
              <a:t>Puncture resistant</a:t>
            </a:r>
          </a:p>
          <a:p>
            <a:pPr marL="342900" lvl="0" indent="-342900">
              <a:buSzPts val="1600"/>
              <a:buFont typeface="+mj-lt"/>
              <a:buAutoNum type="arabicPeriod"/>
            </a:pPr>
            <a:r>
              <a:rPr lang="en-US" sz="1600" dirty="0">
                <a:latin typeface="+mj-lt"/>
              </a:rPr>
              <a:t>Leakproof on sides and bottom.</a:t>
            </a:r>
          </a:p>
          <a:p>
            <a:pPr marL="342900" lvl="0" indent="-342900">
              <a:buSzPts val="1600"/>
              <a:buFont typeface="+mj-lt"/>
              <a:buAutoNum type="arabicPeriod"/>
            </a:pPr>
            <a:r>
              <a:rPr lang="en-US" sz="1600" dirty="0">
                <a:latin typeface="+mj-lt"/>
              </a:rPr>
              <a:t>Labeled or color-coded in accordance to the </a:t>
            </a:r>
            <a:r>
              <a:rPr lang="en-US" sz="1600" dirty="0">
                <a:latin typeface="+mj-lt"/>
                <a:hlinkClick r:id="rId3"/>
              </a:rPr>
              <a:t>Bloodborne Pathogens labeling requirements. </a:t>
            </a:r>
            <a:r>
              <a:rPr lang="en-US" sz="1600" baseline="30000" dirty="0">
                <a:latin typeface="+mj-lt"/>
              </a:rPr>
              <a:t>(10) </a:t>
            </a:r>
            <a:endParaRPr lang="en-US" sz="1600" dirty="0">
              <a:latin typeface="+mj-lt"/>
            </a:endParaRPr>
          </a:p>
          <a:p>
            <a:pPr lvl="0">
              <a:buSzPts val="1600"/>
            </a:pPr>
            <a:endParaRPr lang="en-US" sz="1600" dirty="0">
              <a:latin typeface="+mj-lt"/>
            </a:endParaRPr>
          </a:p>
          <a:p>
            <a:pPr lvl="0">
              <a:buSzPts val="1600"/>
            </a:pPr>
            <a:r>
              <a:rPr lang="en-US" sz="1600" dirty="0">
                <a:latin typeface="+mj-lt"/>
              </a:rPr>
              <a:t>Please note that many sharps injuries occur during the disposal of sharps. It’s especially important to ensure proper work practices when handling them. For more information on sharps containers, please review “</a:t>
            </a:r>
            <a:r>
              <a:rPr lang="en-US" sz="1600" dirty="0">
                <a:latin typeface="+mj-lt"/>
                <a:hlinkClick r:id="rId4"/>
              </a:rPr>
              <a:t>Selecting, Evaluating, and Using Sharps Disposal Containers</a:t>
            </a:r>
            <a:r>
              <a:rPr lang="en-US" sz="1600" dirty="0">
                <a:latin typeface="+mj-lt"/>
              </a:rPr>
              <a:t>”.</a:t>
            </a:r>
            <a:r>
              <a:rPr lang="en-US" sz="1600" baseline="30000" dirty="0">
                <a:latin typeface="+mj-lt"/>
              </a:rPr>
              <a:t>(11)</a:t>
            </a:r>
            <a:r>
              <a:rPr lang="en-US" sz="1600" dirty="0">
                <a:latin typeface="+mj-lt"/>
              </a:rPr>
              <a:t> In the next slide, we’ll look at reusable sharps.</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565774" y="5945874"/>
            <a:ext cx="5604190" cy="934032"/>
          </a:xfrm>
          <a:prstGeom prst="rect">
            <a:avLst/>
          </a:prstGeom>
        </p:spPr>
      </p:pic>
      <p:pic>
        <p:nvPicPr>
          <p:cNvPr id="2" name="Picture 1">
            <a:extLst>
              <a:ext uri="{FF2B5EF4-FFF2-40B4-BE49-F238E27FC236}">
                <a16:creationId xmlns:a16="http://schemas.microsoft.com/office/drawing/2014/main" id="{DDA7D414-7E4F-4819-A79B-DB968FFBF3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721242" cy="5918245"/>
          </a:xfrm>
          <a:prstGeom prst="rect">
            <a:avLst/>
          </a:prstGeom>
        </p:spPr>
      </p:pic>
    </p:spTree>
    <p:extLst>
      <p:ext uri="{BB962C8B-B14F-4D97-AF65-F5344CB8AC3E}">
        <p14:creationId xmlns:p14="http://schemas.microsoft.com/office/powerpoint/2010/main" val="3691418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796EB8A1-A957-7273-0757-5C761EE22505}"/>
              </a:ext>
            </a:extLst>
          </p:cNvPr>
          <p:cNvSpPr>
            <a:spLocks noGrp="1"/>
          </p:cNvSpPr>
          <p:nvPr>
            <p:ph type="title" idx="4294967295"/>
          </p:nvPr>
        </p:nvSpPr>
        <p:spPr>
          <a:xfrm>
            <a:off x="5689599" y="365125"/>
            <a:ext cx="6122365" cy="1325563"/>
          </a:xfrm>
        </p:spPr>
        <p:txBody>
          <a:bodyPr anchor="t">
            <a:normAutofit/>
          </a:bodyPr>
          <a:lstStyle/>
          <a:p>
            <a:r>
              <a:rPr lang="en-US" sz="3600" dirty="0">
                <a:latin typeface="+mj-lt"/>
              </a:rPr>
              <a:t>Engineering Controls – Proper Work Practices</a:t>
            </a:r>
          </a:p>
        </p:txBody>
      </p:sp>
      <p:sp>
        <p:nvSpPr>
          <p:cNvPr id="104" name="Google Shape;104;p2"/>
          <p:cNvSpPr txBox="1"/>
          <p:nvPr/>
        </p:nvSpPr>
        <p:spPr>
          <a:xfrm>
            <a:off x="5689600" y="1640443"/>
            <a:ext cx="6286500" cy="3539390"/>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Contaminated reusable sharps must be placed in appropriate containers until properly processed. The requirements for these containers are as follows:</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Puncture resistant</a:t>
            </a:r>
          </a:p>
          <a:p>
            <a:pPr marL="285750" lvl="0" indent="-285750">
              <a:buSzPts val="1600"/>
              <a:buFont typeface="Arial" panose="020B0604020202020204" pitchFamily="34" charset="0"/>
              <a:buChar char="•"/>
            </a:pPr>
            <a:r>
              <a:rPr lang="en-US" sz="1600" dirty="0">
                <a:latin typeface="+mj-lt"/>
              </a:rPr>
              <a:t>Labeled or color-coded in accordance to the standard.</a:t>
            </a:r>
          </a:p>
          <a:p>
            <a:pPr marL="285750" lvl="0" indent="-285750">
              <a:buSzPts val="1600"/>
              <a:buFont typeface="Arial" panose="020B0604020202020204" pitchFamily="34" charset="0"/>
              <a:buChar char="•"/>
            </a:pPr>
            <a:r>
              <a:rPr lang="en-US" sz="1600" dirty="0">
                <a:latin typeface="+mj-lt"/>
              </a:rPr>
              <a:t>Leakproof on the sides and bottom.</a:t>
            </a:r>
          </a:p>
          <a:p>
            <a:pPr marL="285750" lvl="0" indent="-285750">
              <a:buSzPts val="1600"/>
              <a:buFont typeface="Arial" panose="020B0604020202020204" pitchFamily="34" charset="0"/>
              <a:buChar char="•"/>
            </a:pPr>
            <a:r>
              <a:rPr lang="en-US" sz="1600" dirty="0">
                <a:latin typeface="+mj-lt"/>
              </a:rPr>
              <a:t>In accordance with the reusable sharps requirements in </a:t>
            </a:r>
            <a:r>
              <a:rPr lang="en-US" sz="1600" dirty="0">
                <a:latin typeface="+mj-lt"/>
                <a:hlinkClick r:id="rId3"/>
              </a:rPr>
              <a:t>paragraph (d)(4)(ii)(E)</a:t>
            </a:r>
            <a:r>
              <a:rPr lang="en-US" sz="1600" dirty="0">
                <a:latin typeface="+mj-lt"/>
                <a:hlinkClick r:id="rId4"/>
              </a:rPr>
              <a:t>.</a:t>
            </a:r>
            <a:r>
              <a:rPr lang="en-US" sz="1600" baseline="30000" dirty="0">
                <a:latin typeface="+mj-lt"/>
              </a:rPr>
              <a:t>(12)</a:t>
            </a:r>
            <a:endParaRPr lang="en-US" sz="1600" dirty="0">
              <a:latin typeface="+mj-lt"/>
            </a:endParaRPr>
          </a:p>
          <a:p>
            <a:pPr lvl="0">
              <a:buSzPts val="1600"/>
            </a:pPr>
            <a:endParaRPr lang="en-US" sz="1600" dirty="0">
              <a:latin typeface="+mj-lt"/>
            </a:endParaRPr>
          </a:p>
          <a:p>
            <a:pPr lvl="0">
              <a:buSzPts val="1600"/>
            </a:pPr>
            <a:r>
              <a:rPr lang="en-US" sz="1600" dirty="0">
                <a:latin typeface="+mj-lt"/>
              </a:rPr>
              <a:t>Containers for reusable sharps must meet the same requirements as containers for disposable sharps, with the exception that they are not required to be closable since it is assumed the containers will be reused.</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5"/>
          <a:stretch>
            <a:fillRect/>
          </a:stretch>
        </p:blipFill>
        <p:spPr>
          <a:xfrm>
            <a:off x="6579422" y="5945874"/>
            <a:ext cx="5604190" cy="934032"/>
          </a:xfrm>
          <a:prstGeom prst="rect">
            <a:avLst/>
          </a:prstGeom>
        </p:spPr>
      </p:pic>
      <p:pic>
        <p:nvPicPr>
          <p:cNvPr id="2" name="Picture 1">
            <a:extLst>
              <a:ext uri="{FF2B5EF4-FFF2-40B4-BE49-F238E27FC236}">
                <a16:creationId xmlns:a16="http://schemas.microsoft.com/office/drawing/2014/main" id="{0B198CB3-A5B1-4AF4-A304-3B91C7366F1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09569" cy="5918245"/>
          </a:xfrm>
          <a:prstGeom prst="rect">
            <a:avLst/>
          </a:prstGeom>
        </p:spPr>
      </p:pic>
    </p:spTree>
    <p:extLst>
      <p:ext uri="{BB962C8B-B14F-4D97-AF65-F5344CB8AC3E}">
        <p14:creationId xmlns:p14="http://schemas.microsoft.com/office/powerpoint/2010/main" val="2892473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D679CBA-6A49-9AB4-138F-D3063EF904E7}"/>
              </a:ext>
            </a:extLst>
          </p:cNvPr>
          <p:cNvSpPr>
            <a:spLocks noGrp="1"/>
          </p:cNvSpPr>
          <p:nvPr>
            <p:ph type="title" idx="4294967295"/>
          </p:nvPr>
        </p:nvSpPr>
        <p:spPr>
          <a:xfrm>
            <a:off x="5701104" y="365125"/>
            <a:ext cx="5652696" cy="1325563"/>
          </a:xfrm>
        </p:spPr>
        <p:txBody>
          <a:bodyPr anchor="t">
            <a:normAutofit/>
          </a:bodyPr>
          <a:lstStyle/>
          <a:p>
            <a:r>
              <a:rPr lang="en-US" sz="3600" dirty="0">
                <a:latin typeface="+mj-lt"/>
              </a:rPr>
              <a:t>Sharps Container Usage</a:t>
            </a:r>
          </a:p>
        </p:txBody>
      </p:sp>
      <p:sp>
        <p:nvSpPr>
          <p:cNvPr id="104" name="Google Shape;104;p2"/>
          <p:cNvSpPr txBox="1"/>
          <p:nvPr/>
        </p:nvSpPr>
        <p:spPr>
          <a:xfrm>
            <a:off x="5701104" y="1322141"/>
            <a:ext cx="6288896" cy="4031833"/>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If an employee must travel to a remote location to discard sharps, the possibility of an accidental needlestick is dramatically increased. Because of this, Oregon OSHA requires that sharps containers are placed as close as possible to where sharps are being used or can be expected to be found. For example, laundries should have sharps containers nearby due to incidences of needles mixed with laundry.</a:t>
            </a:r>
          </a:p>
          <a:p>
            <a:pPr lvl="0">
              <a:buSzPts val="1600"/>
            </a:pPr>
            <a:endParaRPr lang="en-US" sz="1600" dirty="0">
              <a:latin typeface="+mj-lt"/>
            </a:endParaRPr>
          </a:p>
          <a:p>
            <a:pPr lvl="0">
              <a:buSzPts val="1600"/>
            </a:pPr>
            <a:r>
              <a:rPr lang="en-US" sz="1600" dirty="0">
                <a:latin typeface="+mj-lt"/>
              </a:rPr>
              <a:t>A common problem with sharps containers is overfilling. This is often associated with containers that are too small, the inability to see how full they are, or lax procedures for container maintenance.  As soon as the sharps reach the fill line, the container must be replaced. If you have reusable containers, they must be handled in a manner that does not expose employees to the risk of injury. Also, remember that sharps containers are required to be in the upright position when in use.</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93070" y="5945874"/>
            <a:ext cx="5604190" cy="934032"/>
          </a:xfrm>
          <a:prstGeom prst="rect">
            <a:avLst/>
          </a:prstGeom>
        </p:spPr>
      </p:pic>
      <p:pic>
        <p:nvPicPr>
          <p:cNvPr id="2" name="Picture 1">
            <a:extLst>
              <a:ext uri="{FF2B5EF4-FFF2-40B4-BE49-F238E27FC236}">
                <a16:creationId xmlns:a16="http://schemas.microsoft.com/office/drawing/2014/main" id="{E024D87C-A8AF-45BA-BA94-95376D8EC4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499104" cy="5918245"/>
          </a:xfrm>
          <a:prstGeom prst="rect">
            <a:avLst/>
          </a:prstGeom>
        </p:spPr>
      </p:pic>
    </p:spTree>
    <p:extLst>
      <p:ext uri="{BB962C8B-B14F-4D97-AF65-F5344CB8AC3E}">
        <p14:creationId xmlns:p14="http://schemas.microsoft.com/office/powerpoint/2010/main" val="4139900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BC1E93B3-E3A4-4A12-8332-7009BF7825F0}"/>
              </a:ext>
            </a:extLst>
          </p:cNvPr>
          <p:cNvSpPr>
            <a:spLocks noGrp="1"/>
          </p:cNvSpPr>
          <p:nvPr>
            <p:ph type="title" idx="4294967295"/>
          </p:nvPr>
        </p:nvSpPr>
        <p:spPr>
          <a:xfrm>
            <a:off x="6047772" y="365125"/>
            <a:ext cx="5306028" cy="1325563"/>
          </a:xfrm>
        </p:spPr>
        <p:txBody>
          <a:bodyPr anchor="t">
            <a:normAutofit/>
          </a:bodyPr>
          <a:lstStyle/>
          <a:p>
            <a:r>
              <a:rPr lang="en-US" sz="3600" dirty="0">
                <a:latin typeface="+mj-lt"/>
              </a:rPr>
              <a:t>Who Should Take This Course</a:t>
            </a:r>
          </a:p>
        </p:txBody>
      </p:sp>
      <p:sp>
        <p:nvSpPr>
          <p:cNvPr id="104" name="Google Shape;104;p2"/>
          <p:cNvSpPr txBox="1"/>
          <p:nvPr/>
        </p:nvSpPr>
        <p:spPr>
          <a:xfrm>
            <a:off x="5963373" y="1518956"/>
            <a:ext cx="6088008" cy="2308284"/>
          </a:xfrm>
          <a:prstGeom prst="rect">
            <a:avLst/>
          </a:prstGeom>
          <a:noFill/>
          <a:ln>
            <a:noFill/>
          </a:ln>
        </p:spPr>
        <p:txBody>
          <a:bodyPr spcFirstLastPara="1" wrap="square" lIns="91425" tIns="45700" rIns="91425" bIns="45700" anchor="t" anchorCtr="0">
            <a:spAutoFit/>
          </a:bodyPr>
          <a:lstStyle/>
          <a:p>
            <a:pPr lvl="0" algn="ctr">
              <a:buSzPts val="4800"/>
            </a:pPr>
            <a:endParaRPr sz="1600" b="0" i="0" u="none" strike="noStrike" cap="none" dirty="0">
              <a:solidFill>
                <a:schemeClr val="dk1"/>
              </a:solidFill>
              <a:latin typeface="+mj-lt"/>
              <a:ea typeface="Calibri"/>
              <a:cs typeface="Calibri"/>
              <a:sym typeface="Calibri"/>
            </a:endParaRPr>
          </a:p>
          <a:p>
            <a:r>
              <a:rPr lang="en-US" sz="1600" dirty="0">
                <a:latin typeface="+mj-lt"/>
              </a:rPr>
              <a:t>This course is designed for managers or company owners with employees that may encounter blood in their job duties. Complying with the Bloodborne Pathogens Standard can be summed up into two main tasks:</a:t>
            </a:r>
          </a:p>
          <a:p>
            <a:endParaRPr lang="en-US" sz="1600" dirty="0">
              <a:latin typeface="+mj-lt"/>
            </a:endParaRPr>
          </a:p>
          <a:p>
            <a:r>
              <a:rPr lang="en-US" sz="1600" dirty="0">
                <a:latin typeface="+mj-lt"/>
              </a:rPr>
              <a:t>1. Develop a written exposure control plan.</a:t>
            </a:r>
          </a:p>
          <a:p>
            <a:r>
              <a:rPr lang="en-US" sz="1600" dirty="0">
                <a:latin typeface="+mj-lt"/>
              </a:rPr>
              <a:t>2. Enforce and maintain your exposure control plan.</a:t>
            </a:r>
          </a:p>
          <a:p>
            <a:endParaRPr lang="en-US" sz="1600" dirty="0">
              <a:latin typeface="+mj-lt"/>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65726E48-3B63-44CF-A663-40B71A8A59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651953" cy="5920652"/>
          </a:xfrm>
          <a:prstGeom prst="rect">
            <a:avLst/>
          </a:prstGeom>
        </p:spPr>
      </p:pic>
    </p:spTree>
    <p:extLst>
      <p:ext uri="{BB962C8B-B14F-4D97-AF65-F5344CB8AC3E}">
        <p14:creationId xmlns:p14="http://schemas.microsoft.com/office/powerpoint/2010/main" val="2469344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60525E8A-56D5-4B77-3365-222BC3DAB85A}"/>
              </a:ext>
            </a:extLst>
          </p:cNvPr>
          <p:cNvSpPr>
            <a:spLocks noGrp="1"/>
          </p:cNvSpPr>
          <p:nvPr>
            <p:ph type="title" idx="4294967295"/>
          </p:nvPr>
        </p:nvSpPr>
        <p:spPr>
          <a:xfrm>
            <a:off x="5715000" y="365125"/>
            <a:ext cx="5638800" cy="1325563"/>
          </a:xfrm>
        </p:spPr>
        <p:txBody>
          <a:bodyPr anchor="t">
            <a:normAutofit/>
          </a:bodyPr>
          <a:lstStyle/>
          <a:p>
            <a:r>
              <a:rPr lang="en-US" sz="3600" dirty="0">
                <a:latin typeface="+mj-lt"/>
              </a:rPr>
              <a:t>Engineering Controls – Proper Work Practices</a:t>
            </a:r>
          </a:p>
        </p:txBody>
      </p:sp>
      <p:sp>
        <p:nvSpPr>
          <p:cNvPr id="104" name="Google Shape;104;p2"/>
          <p:cNvSpPr txBox="1"/>
          <p:nvPr/>
        </p:nvSpPr>
        <p:spPr>
          <a:xfrm>
            <a:off x="5715000" y="1929808"/>
            <a:ext cx="6311900" cy="3539390"/>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In places where there is a reasonable likelihood of occupational exposure, the following activities are prohibited: </a:t>
            </a:r>
          </a:p>
          <a:p>
            <a:pPr marL="285750" lvl="0" indent="-285750">
              <a:buSzPts val="1600"/>
              <a:buFont typeface="Arial" panose="020B0604020202020204" pitchFamily="34" charset="0"/>
              <a:buChar char="•"/>
            </a:pPr>
            <a:r>
              <a:rPr lang="en-US" sz="1600" dirty="0">
                <a:latin typeface="+mj-lt"/>
              </a:rPr>
              <a:t>Eating/drinking </a:t>
            </a:r>
          </a:p>
          <a:p>
            <a:pPr marL="285750" lvl="0" indent="-285750">
              <a:buSzPts val="1600"/>
              <a:buFont typeface="Arial" panose="020B0604020202020204" pitchFamily="34" charset="0"/>
              <a:buChar char="•"/>
            </a:pPr>
            <a:r>
              <a:rPr lang="en-US" sz="1600" dirty="0">
                <a:latin typeface="+mj-lt"/>
              </a:rPr>
              <a:t>Smoking</a:t>
            </a:r>
          </a:p>
          <a:p>
            <a:pPr marL="285750" lvl="0" indent="-285750">
              <a:buSzPts val="1600"/>
              <a:buFont typeface="Arial" panose="020B0604020202020204" pitchFamily="34" charset="0"/>
              <a:buChar char="•"/>
            </a:pPr>
            <a:r>
              <a:rPr lang="en-US" sz="1600" dirty="0">
                <a:latin typeface="+mj-lt"/>
              </a:rPr>
              <a:t>Applying cosmetics or lip balm </a:t>
            </a:r>
          </a:p>
          <a:p>
            <a:pPr marL="285750" lvl="0" indent="-285750">
              <a:buSzPts val="1600"/>
              <a:buFont typeface="Arial" panose="020B0604020202020204" pitchFamily="34" charset="0"/>
              <a:buChar char="•"/>
            </a:pPr>
            <a:r>
              <a:rPr lang="en-US" sz="1600" dirty="0">
                <a:latin typeface="+mj-lt"/>
              </a:rPr>
              <a:t>Handling contact lenses</a:t>
            </a:r>
          </a:p>
          <a:p>
            <a:pPr lvl="0">
              <a:buSzPts val="1600"/>
            </a:pPr>
            <a:endParaRPr lang="en-US" sz="1600" dirty="0">
              <a:latin typeface="+mj-lt"/>
            </a:endParaRPr>
          </a:p>
          <a:p>
            <a:pPr lvl="0">
              <a:buSzPts val="1600"/>
            </a:pPr>
            <a:r>
              <a:rPr lang="en-US" sz="1600" dirty="0">
                <a:latin typeface="+mj-lt"/>
              </a:rPr>
              <a:t>It should be noted that employees are permitted to eat and drink in an ambulance cab, for example. However, they must wash up and change contaminated clothing prior to entering the ambulance cab, and ensure that patients and contaminated material remain behind the separating partition. Also, food and drink must not be kept in refrigerators, freezers, shelves, cabinets or on counter tops or bench tops where blood or OPIM are present.</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65774" y="5973170"/>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18D48E5A-C276-4CCA-B05B-D52DD11DEB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56996" cy="5918245"/>
          </a:xfrm>
          <a:prstGeom prst="rect">
            <a:avLst/>
          </a:prstGeom>
        </p:spPr>
      </p:pic>
    </p:spTree>
    <p:extLst>
      <p:ext uri="{BB962C8B-B14F-4D97-AF65-F5344CB8AC3E}">
        <p14:creationId xmlns:p14="http://schemas.microsoft.com/office/powerpoint/2010/main" val="3622363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A7D847DB-1E7A-09AF-7E00-822CD916ABD0}"/>
              </a:ext>
            </a:extLst>
          </p:cNvPr>
          <p:cNvSpPr txBox="1">
            <a:spLocks noGrp="1"/>
          </p:cNvSpPr>
          <p:nvPr>
            <p:ph type="title" idx="4294967295"/>
          </p:nvPr>
        </p:nvSpPr>
        <p:spPr>
          <a:xfrm>
            <a:off x="5715000" y="365125"/>
            <a:ext cx="56388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Engineering Controls – Proper Work Practices</a:t>
            </a:r>
          </a:p>
        </p:txBody>
      </p:sp>
      <p:sp>
        <p:nvSpPr>
          <p:cNvPr id="104" name="Google Shape;104;p2"/>
          <p:cNvSpPr txBox="1"/>
          <p:nvPr/>
        </p:nvSpPr>
        <p:spPr>
          <a:xfrm>
            <a:off x="5727700" y="1408951"/>
            <a:ext cx="6273800" cy="3570168"/>
          </a:xfrm>
          <a:prstGeom prst="rect">
            <a:avLst/>
          </a:prstGeom>
          <a:noFill/>
          <a:ln>
            <a:noFill/>
          </a:ln>
        </p:spPr>
        <p:txBody>
          <a:bodyPr spcFirstLastPara="1" wrap="square" lIns="91425" tIns="45700" rIns="91425" bIns="45700" anchor="t" anchorCtr="0">
            <a:spAutoFit/>
          </a:bodyPr>
          <a:lstStyle/>
          <a:p>
            <a:pPr lvl="0" algn="ctr">
              <a:buSzPts val="4800"/>
            </a:pPr>
            <a:endParaRPr lang="en-US" sz="1800" dirty="0">
              <a:latin typeface="+mj-lt"/>
            </a:endParaRPr>
          </a:p>
          <a:p>
            <a:pPr lvl="0">
              <a:buSzPts val="1600"/>
            </a:pPr>
            <a:r>
              <a:rPr lang="en-US" sz="1600" dirty="0">
                <a:latin typeface="+mj-lt"/>
              </a:rPr>
              <a:t>Equipment that is expected to become contaminated with blood or OPIM must be decontaminated and examined prior to servicing or shipping, unless you can demonstrate that it’s not feasible. Please keep in mind:</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A readily observable label must be attached to the equipment stating which portions remain contaminated.</a:t>
            </a:r>
          </a:p>
          <a:p>
            <a:pPr marL="285750" lvl="0" indent="-285750">
              <a:buSzPts val="1600"/>
              <a:buFont typeface="Arial" panose="020B0604020202020204" pitchFamily="34" charset="0"/>
              <a:buChar char="•"/>
            </a:pPr>
            <a:endParaRPr lang="en-US" sz="1600" dirty="0">
              <a:latin typeface="+mj-lt"/>
            </a:endParaRPr>
          </a:p>
          <a:p>
            <a:pPr marL="285750" lvl="0" indent="-285750">
              <a:buSzPts val="1600"/>
              <a:buFont typeface="Arial" panose="020B0604020202020204" pitchFamily="34" charset="0"/>
              <a:buChar char="•"/>
            </a:pPr>
            <a:r>
              <a:rPr lang="en-US" sz="1600" dirty="0">
                <a:latin typeface="+mj-lt"/>
              </a:rPr>
              <a:t>The employer must ensure that this information is conveyed  to all affected employees, the servicing rep, and/or the manufacturer as appropriate. This needs to be done before handling, servicing, or shipping so that necessary precautions are followed.</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59522"/>
            <a:ext cx="5604190" cy="934032"/>
          </a:xfrm>
          <a:prstGeom prst="rect">
            <a:avLst/>
          </a:prstGeom>
        </p:spPr>
      </p:pic>
      <p:pic>
        <p:nvPicPr>
          <p:cNvPr id="2" name="Picture 1">
            <a:extLst>
              <a:ext uri="{FF2B5EF4-FFF2-40B4-BE49-F238E27FC236}">
                <a16:creationId xmlns:a16="http://schemas.microsoft.com/office/drawing/2014/main" id="{873CA116-7AFC-45FE-A56F-68F2CD43E4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68288" cy="5918245"/>
          </a:xfrm>
          <a:prstGeom prst="rect">
            <a:avLst/>
          </a:prstGeom>
        </p:spPr>
      </p:pic>
    </p:spTree>
    <p:extLst>
      <p:ext uri="{BB962C8B-B14F-4D97-AF65-F5344CB8AC3E}">
        <p14:creationId xmlns:p14="http://schemas.microsoft.com/office/powerpoint/2010/main" val="2828575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C8519397-77CD-2963-606F-0291AE875837}"/>
              </a:ext>
            </a:extLst>
          </p:cNvPr>
          <p:cNvSpPr txBox="1">
            <a:spLocks noGrp="1"/>
          </p:cNvSpPr>
          <p:nvPr>
            <p:ph type="title" idx="4294967295"/>
          </p:nvPr>
        </p:nvSpPr>
        <p:spPr>
          <a:xfrm>
            <a:off x="5715000" y="365125"/>
            <a:ext cx="56388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Engineering Controls – Proper Work Practices</a:t>
            </a:r>
          </a:p>
        </p:txBody>
      </p:sp>
      <p:sp>
        <p:nvSpPr>
          <p:cNvPr id="104" name="Google Shape;104;p2"/>
          <p:cNvSpPr txBox="1"/>
          <p:nvPr/>
        </p:nvSpPr>
        <p:spPr>
          <a:xfrm>
            <a:off x="5740400" y="1692523"/>
            <a:ext cx="6248400" cy="3046948"/>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All procedures involving blood or OPIM must be performed in such a manner that minimizes splashing, spraying, spattering, and generation of droplets of these substances. While uncommon, it’s important to mention that mouth pipetting/suctioning of blood or OPIM is prohibited.</a:t>
            </a:r>
          </a:p>
          <a:p>
            <a:pPr lvl="0">
              <a:buSzPts val="1600"/>
            </a:pPr>
            <a:endParaRPr lang="en-US" sz="1600" dirty="0">
              <a:latin typeface="+mj-lt"/>
            </a:endParaRPr>
          </a:p>
          <a:p>
            <a:pPr lvl="0">
              <a:buSzPts val="1600"/>
            </a:pPr>
            <a:r>
              <a:rPr lang="en-US" sz="1600" dirty="0">
                <a:latin typeface="+mj-lt"/>
              </a:rPr>
              <a:t>That being said, Oregon OSHA allows a recognized emergency care method of clearing an infant's airways called “</a:t>
            </a:r>
            <a:r>
              <a:rPr lang="en-US" sz="1600" dirty="0" err="1">
                <a:latin typeface="+mj-lt"/>
              </a:rPr>
              <a:t>DeLee</a:t>
            </a:r>
            <a:r>
              <a:rPr lang="en-US" sz="1600" dirty="0">
                <a:latin typeface="+mj-lt"/>
              </a:rPr>
              <a:t> suctioning” in the following situation: in an emergency, when no other method is available; and a trap which prevents suctioned fluid from reaching the employee's mouth is inserted in-line between the infant and the employee.</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59522"/>
            <a:ext cx="5604190" cy="934032"/>
          </a:xfrm>
          <a:prstGeom prst="rect">
            <a:avLst/>
          </a:prstGeom>
        </p:spPr>
      </p:pic>
      <p:pic>
        <p:nvPicPr>
          <p:cNvPr id="2" name="Picture 1">
            <a:extLst>
              <a:ext uri="{FF2B5EF4-FFF2-40B4-BE49-F238E27FC236}">
                <a16:creationId xmlns:a16="http://schemas.microsoft.com/office/drawing/2014/main" id="{41C3B81F-DF6D-4C60-97DB-633C501B4E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68287" cy="5918245"/>
          </a:xfrm>
          <a:prstGeom prst="rect">
            <a:avLst/>
          </a:prstGeom>
        </p:spPr>
      </p:pic>
    </p:spTree>
    <p:extLst>
      <p:ext uri="{BB962C8B-B14F-4D97-AF65-F5344CB8AC3E}">
        <p14:creationId xmlns:p14="http://schemas.microsoft.com/office/powerpoint/2010/main" val="3702881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Personal Protective Equipment (PPE)</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93070" y="5936777"/>
            <a:ext cx="5604190" cy="934032"/>
          </a:xfrm>
          <a:prstGeom prst="rect">
            <a:avLst/>
          </a:prstGeom>
        </p:spPr>
      </p:pic>
    </p:spTree>
    <p:extLst>
      <p:ext uri="{BB962C8B-B14F-4D97-AF65-F5344CB8AC3E}">
        <p14:creationId xmlns:p14="http://schemas.microsoft.com/office/powerpoint/2010/main" val="1405783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02D4D497-D31F-330E-F52E-272081DFE68A}"/>
              </a:ext>
            </a:extLst>
          </p:cNvPr>
          <p:cNvSpPr>
            <a:spLocks noGrp="1"/>
          </p:cNvSpPr>
          <p:nvPr>
            <p:ph type="title" idx="4294967295"/>
          </p:nvPr>
        </p:nvSpPr>
        <p:spPr>
          <a:xfrm>
            <a:off x="5880100" y="365126"/>
            <a:ext cx="5473700" cy="777456"/>
          </a:xfrm>
        </p:spPr>
        <p:txBody>
          <a:bodyPr anchor="t">
            <a:normAutofit/>
          </a:bodyPr>
          <a:lstStyle/>
          <a:p>
            <a:r>
              <a:rPr lang="en-US" sz="3600" dirty="0">
                <a:latin typeface="+mj-lt"/>
              </a:rPr>
              <a:t>PPE – Summary</a:t>
            </a:r>
          </a:p>
        </p:txBody>
      </p:sp>
      <p:sp>
        <p:nvSpPr>
          <p:cNvPr id="104" name="Google Shape;104;p2"/>
          <p:cNvSpPr txBox="1"/>
          <p:nvPr/>
        </p:nvSpPr>
        <p:spPr>
          <a:xfrm>
            <a:off x="5880100" y="1339501"/>
            <a:ext cx="6113407" cy="3785611"/>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Let’s briefly summarize the key points:</a:t>
            </a:r>
          </a:p>
          <a:p>
            <a:pPr lvl="0">
              <a:buSzPts val="1600"/>
            </a:pPr>
            <a:endParaRPr lang="en-US" sz="1600" dirty="0">
              <a:latin typeface="+mj-lt"/>
            </a:endParaRPr>
          </a:p>
          <a:p>
            <a:pPr marL="342900" lvl="0" indent="-342900">
              <a:buSzPts val="1600"/>
              <a:buFont typeface="+mj-lt"/>
              <a:buAutoNum type="arabicPeriod"/>
            </a:pPr>
            <a:r>
              <a:rPr lang="en-US" sz="1600" b="1" dirty="0">
                <a:latin typeface="+mj-lt"/>
              </a:rPr>
              <a:t>Provision - </a:t>
            </a:r>
            <a:r>
              <a:rPr lang="en-US" sz="1600" dirty="0">
                <a:latin typeface="+mj-lt"/>
              </a:rPr>
              <a:t>The employer must provide PPE at no cost to employees.</a:t>
            </a:r>
          </a:p>
          <a:p>
            <a:pPr marL="342900" lvl="0" indent="-342900">
              <a:buSzPts val="1600"/>
              <a:buFont typeface="+mj-lt"/>
              <a:buAutoNum type="arabicPeriod"/>
            </a:pPr>
            <a:r>
              <a:rPr lang="en-US" sz="1600" b="1" dirty="0">
                <a:latin typeface="+mj-lt"/>
              </a:rPr>
              <a:t>Usage - </a:t>
            </a:r>
            <a:r>
              <a:rPr lang="en-US" sz="1600" dirty="0">
                <a:latin typeface="+mj-lt"/>
              </a:rPr>
              <a:t>The employer must ensure that employees are using PPE.</a:t>
            </a:r>
          </a:p>
          <a:p>
            <a:pPr marL="342900" lvl="0" indent="-342900">
              <a:buSzPts val="1600"/>
              <a:buFont typeface="+mj-lt"/>
              <a:buAutoNum type="arabicPeriod"/>
            </a:pPr>
            <a:r>
              <a:rPr lang="en-US" sz="1600" b="1" dirty="0">
                <a:latin typeface="+mj-lt"/>
              </a:rPr>
              <a:t>Accessibility - </a:t>
            </a:r>
            <a:r>
              <a:rPr lang="en-US" sz="1600" dirty="0">
                <a:latin typeface="+mj-lt"/>
              </a:rPr>
              <a:t>The employer must ensure that appropriate PPE is provided in correct sizes and is readily available at the worksite.</a:t>
            </a:r>
          </a:p>
          <a:p>
            <a:pPr marL="342900" lvl="0" indent="-342900">
              <a:buSzPts val="1600"/>
              <a:buFont typeface="+mj-lt"/>
              <a:buAutoNum type="arabicPeriod"/>
            </a:pPr>
            <a:r>
              <a:rPr lang="en-US" sz="1600" b="1" dirty="0">
                <a:latin typeface="+mj-lt"/>
              </a:rPr>
              <a:t>Maintenance - </a:t>
            </a:r>
            <a:r>
              <a:rPr lang="en-US" sz="1600" dirty="0">
                <a:latin typeface="+mj-lt"/>
              </a:rPr>
              <a:t>The employer must clean, launder, and dispose of PPE at no cost to employees.</a:t>
            </a:r>
          </a:p>
          <a:p>
            <a:pPr marL="342900" lvl="0" indent="-342900">
              <a:buSzPts val="1600"/>
              <a:buFont typeface="+mj-lt"/>
              <a:buAutoNum type="arabicPeriod"/>
            </a:pPr>
            <a:r>
              <a:rPr lang="en-US" sz="1600" b="1" dirty="0">
                <a:latin typeface="+mj-lt"/>
              </a:rPr>
              <a:t>Repair and Replacement - </a:t>
            </a:r>
            <a:r>
              <a:rPr lang="en-US" sz="1600" dirty="0">
                <a:latin typeface="+mj-lt"/>
              </a:rPr>
              <a:t>The employer must repair and replace PPE at no cost to employees.</a:t>
            </a:r>
          </a:p>
          <a:p>
            <a:pPr marL="342900" lvl="0" indent="-342900">
              <a:buSzPts val="1600"/>
              <a:buFont typeface="+mj-lt"/>
              <a:buAutoNum type="arabicPeriod"/>
            </a:pPr>
            <a:r>
              <a:rPr lang="en-US" sz="1600" b="1" dirty="0">
                <a:latin typeface="+mj-lt"/>
              </a:rPr>
              <a:t>Gloves - </a:t>
            </a:r>
            <a:r>
              <a:rPr lang="en-US" sz="1600" dirty="0">
                <a:latin typeface="+mj-lt"/>
              </a:rPr>
              <a:t>Gloves must be worn when occupational exposure is anticipated to happen.</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8394DE4A-B3D1-4166-892A-27459D51A5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21242" cy="5918245"/>
          </a:xfrm>
          <a:prstGeom prst="rect">
            <a:avLst/>
          </a:prstGeom>
        </p:spPr>
      </p:pic>
    </p:spTree>
    <p:extLst>
      <p:ext uri="{BB962C8B-B14F-4D97-AF65-F5344CB8AC3E}">
        <p14:creationId xmlns:p14="http://schemas.microsoft.com/office/powerpoint/2010/main" val="3409323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3">
            <a:extLst>
              <a:ext uri="{FF2B5EF4-FFF2-40B4-BE49-F238E27FC236}">
                <a16:creationId xmlns:a16="http://schemas.microsoft.com/office/drawing/2014/main" id="{A1ED6FF3-F947-97A5-4D4C-95BA3F480E85}"/>
              </a:ext>
            </a:extLst>
          </p:cNvPr>
          <p:cNvSpPr txBox="1">
            <a:spLocks noGrp="1"/>
          </p:cNvSpPr>
          <p:nvPr>
            <p:ph type="title" idx="4294967295"/>
          </p:nvPr>
        </p:nvSpPr>
        <p:spPr>
          <a:xfrm>
            <a:off x="6001472" y="365125"/>
            <a:ext cx="535232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PPE – Gloves </a:t>
            </a:r>
          </a:p>
        </p:txBody>
      </p:sp>
      <p:sp>
        <p:nvSpPr>
          <p:cNvPr id="104" name="Google Shape;104;p2"/>
          <p:cNvSpPr txBox="1"/>
          <p:nvPr/>
        </p:nvSpPr>
        <p:spPr>
          <a:xfrm>
            <a:off x="5867400" y="1067500"/>
            <a:ext cx="6126107" cy="3816389"/>
          </a:xfrm>
          <a:prstGeom prst="rect">
            <a:avLst/>
          </a:prstGeom>
          <a:noFill/>
          <a:ln>
            <a:noFill/>
          </a:ln>
        </p:spPr>
        <p:txBody>
          <a:bodyPr spcFirstLastPara="1" wrap="square" lIns="91425" tIns="45700" rIns="91425" bIns="45700" anchor="t" anchorCtr="0">
            <a:spAutoFit/>
          </a:bodyPr>
          <a:lstStyle/>
          <a:p>
            <a:pPr lvl="0" algn="ctr">
              <a:buSzPts val="4800"/>
            </a:pPr>
            <a:endParaRPr lang="en-US" sz="1800" dirty="0">
              <a:latin typeface="+mj-lt"/>
            </a:endParaRPr>
          </a:p>
          <a:p>
            <a:pPr lvl="0">
              <a:buSzPts val="1600"/>
            </a:pPr>
            <a:r>
              <a:rPr lang="en-US" sz="1600" dirty="0">
                <a:latin typeface="+mj-lt"/>
              </a:rPr>
              <a:t>The standard addresses a number of aspects regarding gloves and their usage. In </a:t>
            </a:r>
            <a:r>
              <a:rPr lang="en-US" sz="1600" dirty="0">
                <a:latin typeface="+mj-lt"/>
                <a:hlinkClick r:id="rId3"/>
              </a:rPr>
              <a:t>paragraph (d)(3)(ix) </a:t>
            </a:r>
            <a:r>
              <a:rPr lang="en-US" sz="1600" baseline="30000" dirty="0">
                <a:latin typeface="+mj-lt"/>
              </a:rPr>
              <a:t>(13) </a:t>
            </a:r>
            <a:r>
              <a:rPr lang="en-US" sz="1600" dirty="0">
                <a:latin typeface="+mj-lt"/>
              </a:rPr>
              <a:t>it states:</a:t>
            </a:r>
          </a:p>
          <a:p>
            <a:pPr lvl="0">
              <a:buSzPts val="1600"/>
            </a:pPr>
            <a:endParaRPr lang="en-US" sz="1600" dirty="0">
              <a:latin typeface="+mj-lt"/>
            </a:endParaRPr>
          </a:p>
          <a:p>
            <a:pPr lvl="0">
              <a:buSzPts val="1600"/>
            </a:pPr>
            <a:r>
              <a:rPr lang="en-US" sz="1600" dirty="0">
                <a:latin typeface="+mj-lt"/>
              </a:rPr>
              <a:t>“Gloves shall be worn when it can be reasonably anticipated that the employee may have hand contact with blood, other potentially infectious materials, mucus membranes, and non-intact skin; when performing vascular access procedures except as specified in paragraph (d)(3)(ix)(D); and when handling or touching contaminated items or surfaces.” </a:t>
            </a:r>
          </a:p>
          <a:p>
            <a:pPr lvl="0">
              <a:buSzPts val="1600"/>
            </a:pPr>
            <a:endParaRPr lang="en-US" sz="1600" dirty="0">
              <a:latin typeface="+mj-lt"/>
            </a:endParaRPr>
          </a:p>
          <a:p>
            <a:pPr lvl="0">
              <a:buSzPts val="1600"/>
            </a:pPr>
            <a:r>
              <a:rPr lang="en-US" sz="1600" dirty="0">
                <a:latin typeface="+mj-lt"/>
              </a:rPr>
              <a:t>The exemption mentioned above is in reference to phlebotomy procedures and applies only to employees of volunteer donor blood collection centers. It doesn’t apply to phlebotomy conducted in other settings such as plasmapheresis centers or hospitals.</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73170"/>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2E2BA624-3E7C-4535-AEE4-8C56BFF8B2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21242" cy="5918245"/>
          </a:xfrm>
          <a:prstGeom prst="rect">
            <a:avLst/>
          </a:prstGeom>
        </p:spPr>
      </p:pic>
    </p:spTree>
    <p:extLst>
      <p:ext uri="{BB962C8B-B14F-4D97-AF65-F5344CB8AC3E}">
        <p14:creationId xmlns:p14="http://schemas.microsoft.com/office/powerpoint/2010/main" val="397220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38D54A3C-05A6-E827-1A2E-01F66A984022}"/>
              </a:ext>
            </a:extLst>
          </p:cNvPr>
          <p:cNvSpPr txBox="1">
            <a:spLocks noGrp="1"/>
          </p:cNvSpPr>
          <p:nvPr>
            <p:ph type="title" idx="4294967295"/>
          </p:nvPr>
        </p:nvSpPr>
        <p:spPr>
          <a:xfrm>
            <a:off x="5867400" y="365126"/>
            <a:ext cx="5486400" cy="96596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PPE – Conclusion</a:t>
            </a:r>
          </a:p>
        </p:txBody>
      </p:sp>
      <p:sp>
        <p:nvSpPr>
          <p:cNvPr id="104" name="Google Shape;104;p2"/>
          <p:cNvSpPr txBox="1"/>
          <p:nvPr/>
        </p:nvSpPr>
        <p:spPr>
          <a:xfrm>
            <a:off x="5867400" y="963328"/>
            <a:ext cx="6126107" cy="3816389"/>
          </a:xfrm>
          <a:prstGeom prst="rect">
            <a:avLst/>
          </a:prstGeom>
          <a:noFill/>
          <a:ln>
            <a:noFill/>
          </a:ln>
        </p:spPr>
        <p:txBody>
          <a:bodyPr spcFirstLastPara="1" wrap="square" lIns="91425" tIns="45700" rIns="91425" bIns="45700" anchor="t" anchorCtr="0">
            <a:spAutoFit/>
          </a:bodyPr>
          <a:lstStyle/>
          <a:p>
            <a:pPr lvl="0" algn="ctr">
              <a:buSzPts val="4800"/>
            </a:pPr>
            <a:endParaRPr lang="en-US" sz="1800" dirty="0">
              <a:latin typeface="+mj-lt"/>
            </a:endParaRPr>
          </a:p>
          <a:p>
            <a:pPr lvl="0">
              <a:buSzPts val="1600"/>
            </a:pPr>
            <a:r>
              <a:rPr lang="en-US" sz="1600" dirty="0">
                <a:latin typeface="+mj-lt"/>
              </a:rPr>
              <a:t>To conclude PPE, we’ll cover two brief sections. The first is found in </a:t>
            </a:r>
            <a:r>
              <a:rPr lang="en-US" sz="1600" dirty="0">
                <a:latin typeface="+mj-lt"/>
                <a:hlinkClick r:id="rId3"/>
              </a:rPr>
              <a:t>paragraph (d)(3)(x).  </a:t>
            </a:r>
            <a:r>
              <a:rPr lang="en-US" sz="1600" baseline="30000" dirty="0">
                <a:latin typeface="+mj-lt"/>
              </a:rPr>
              <a:t>(14) </a:t>
            </a:r>
            <a:r>
              <a:rPr lang="en-US" sz="1600" dirty="0">
                <a:latin typeface="+mj-lt"/>
              </a:rPr>
              <a:t>This paragraph requires protection for the mucus membranes of the face and upper respiratory tract from exposure. This is accomplished through the use of masks, eye protection, and face shields whenever splashes, spray, or droplets of blood or OPIM may happen. </a:t>
            </a:r>
          </a:p>
          <a:p>
            <a:pPr lvl="0">
              <a:buSzPts val="1600"/>
            </a:pPr>
            <a:endParaRPr lang="en-US" sz="1600" dirty="0">
              <a:latin typeface="+mj-lt"/>
            </a:endParaRPr>
          </a:p>
          <a:p>
            <a:pPr lvl="0">
              <a:buSzPts val="1600"/>
            </a:pPr>
            <a:r>
              <a:rPr lang="en-US" sz="1600" dirty="0">
                <a:latin typeface="+mj-lt"/>
              </a:rPr>
              <a:t>Paragraphs (d)(3)(xi-xii) deal with protective body clothing such as gowns, aprons, lab coats, clinic jackets, surgical caps, and shoe covers. The employer must evaluate the task and type of exposure expected and select the appropriate PPE based on that determination. For example, lab coats with long sleeves must be used for procedures where exposure of the forearm to blood or OPIM is expected to occur.</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73170"/>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9E2E9C6E-50FD-42BE-869E-CDAB59D5A35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19156" cy="5918245"/>
          </a:xfrm>
          <a:prstGeom prst="rect">
            <a:avLst/>
          </a:prstGeom>
        </p:spPr>
      </p:pic>
    </p:spTree>
    <p:extLst>
      <p:ext uri="{BB962C8B-B14F-4D97-AF65-F5344CB8AC3E}">
        <p14:creationId xmlns:p14="http://schemas.microsoft.com/office/powerpoint/2010/main" val="866508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Housekeeping Practices &amp; Procedures</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65774" y="5936777"/>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52015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BE77840D-57F6-BE05-51A3-7CB3BE6B28D1}"/>
              </a:ext>
            </a:extLst>
          </p:cNvPr>
          <p:cNvSpPr>
            <a:spLocks noGrp="1"/>
          </p:cNvSpPr>
          <p:nvPr>
            <p:ph type="title" idx="4294967295"/>
          </p:nvPr>
        </p:nvSpPr>
        <p:spPr>
          <a:xfrm>
            <a:off x="5785512" y="365125"/>
            <a:ext cx="5568288" cy="1325563"/>
          </a:xfrm>
        </p:spPr>
        <p:txBody>
          <a:bodyPr anchor="t">
            <a:normAutofit/>
          </a:bodyPr>
          <a:lstStyle/>
          <a:p>
            <a:r>
              <a:rPr lang="en-US" sz="3600" dirty="0">
                <a:latin typeface="+mj-lt"/>
              </a:rPr>
              <a:t>Housekeeping – What is a “Worksite” </a:t>
            </a:r>
          </a:p>
        </p:txBody>
      </p:sp>
      <p:sp>
        <p:nvSpPr>
          <p:cNvPr id="104" name="Google Shape;104;p2"/>
          <p:cNvSpPr txBox="1"/>
          <p:nvPr/>
        </p:nvSpPr>
        <p:spPr>
          <a:xfrm>
            <a:off x="5702300" y="1524697"/>
            <a:ext cx="6311900" cy="2554505"/>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The term “worksite” is frequently mentioned in the Standard and you may want to know what meets the criteria of a “worksite”. In this section of the Standard it covers permanent fixed facilities, such as, hospitals, dental/medical offices, and clinics. Also included are temporary non-fixed workplaces, such as, ambulances, bloodmobiles, temporary blood collection centers, and any other non-fixed worksites that have a reasonable possibility of becoming contaminated with blood or OPIM.</a:t>
            </a:r>
          </a:p>
          <a:p>
            <a:pPr lvl="0">
              <a:buSzPts val="1600"/>
            </a:pPr>
            <a:endParaRPr lang="en-US" sz="1600" dirty="0">
              <a:latin typeface="+mj-lt"/>
            </a:endParaRPr>
          </a:p>
          <a:p>
            <a:pPr lvl="0">
              <a:buSzPts val="1600"/>
            </a:pPr>
            <a:r>
              <a:rPr lang="en-US" sz="1600" dirty="0">
                <a:latin typeface="+mj-lt"/>
              </a:rPr>
              <a:t>Next, we’ll summarize cleaning and decontamination.</a:t>
            </a:r>
            <a:endParaRPr sz="1600" b="0" i="0" u="none" strike="noStrike" cap="none" dirty="0">
              <a:solidFill>
                <a:srgbClr val="000000"/>
              </a:solidFill>
              <a:latin typeface="+mj-lt"/>
              <a:ea typeface="Arial"/>
              <a:cs typeface="Arial"/>
              <a:sym typeface="Arial"/>
            </a:endParaRPr>
          </a:p>
        </p:txBody>
      </p:sp>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45874"/>
            <a:ext cx="5604190" cy="934032"/>
          </a:xfrm>
          <a:prstGeom prst="rect">
            <a:avLst/>
          </a:prstGeom>
        </p:spPr>
      </p:pic>
      <p:pic>
        <p:nvPicPr>
          <p:cNvPr id="2" name="Picture 1">
            <a:extLst>
              <a:ext uri="{FF2B5EF4-FFF2-40B4-BE49-F238E27FC236}">
                <a16:creationId xmlns:a16="http://schemas.microsoft.com/office/drawing/2014/main" id="{54F819C4-FE72-41A9-BC77-1F316A62C83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68288" cy="5918245"/>
          </a:xfrm>
          <a:prstGeom prst="rect">
            <a:avLst/>
          </a:prstGeom>
        </p:spPr>
      </p:pic>
    </p:spTree>
    <p:extLst>
      <p:ext uri="{BB962C8B-B14F-4D97-AF65-F5344CB8AC3E}">
        <p14:creationId xmlns:p14="http://schemas.microsoft.com/office/powerpoint/2010/main" val="3391309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C48B281-5495-F37C-6BC3-41C877FC88A1}"/>
              </a:ext>
            </a:extLst>
          </p:cNvPr>
          <p:cNvSpPr>
            <a:spLocks noGrp="1"/>
          </p:cNvSpPr>
          <p:nvPr>
            <p:ph type="title" idx="4294967295"/>
          </p:nvPr>
        </p:nvSpPr>
        <p:spPr>
          <a:xfrm>
            <a:off x="5750786" y="251334"/>
            <a:ext cx="5980156" cy="1325563"/>
          </a:xfrm>
        </p:spPr>
        <p:txBody>
          <a:bodyPr anchor="t">
            <a:normAutofit/>
          </a:bodyPr>
          <a:lstStyle/>
          <a:p>
            <a:r>
              <a:rPr lang="en-US" sz="3600" dirty="0">
                <a:latin typeface="+mj-lt"/>
              </a:rPr>
              <a:t>Cleaning and Decontamination</a:t>
            </a:r>
          </a:p>
        </p:txBody>
      </p:sp>
      <p:sp>
        <p:nvSpPr>
          <p:cNvPr id="104" name="Google Shape;104;p2"/>
          <p:cNvSpPr txBox="1"/>
          <p:nvPr/>
        </p:nvSpPr>
        <p:spPr>
          <a:xfrm>
            <a:off x="5702300" y="1472610"/>
            <a:ext cx="6311900" cy="3539390"/>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hlinkClick r:id="rId3"/>
              </a:rPr>
              <a:t>Paragraph (d)(4)(ii) </a:t>
            </a:r>
            <a:r>
              <a:rPr lang="en-US" sz="1600" baseline="30000" dirty="0">
                <a:latin typeface="+mj-lt"/>
              </a:rPr>
              <a:t>(15) </a:t>
            </a:r>
            <a:r>
              <a:rPr lang="en-US" sz="1600" dirty="0">
                <a:latin typeface="+mj-lt"/>
              </a:rPr>
              <a:t>outlines the minimum requirements for cleaning and decontamination of equipment and environmental and working surfaces that come into contact with blood or OPIM:</a:t>
            </a:r>
          </a:p>
          <a:p>
            <a:pPr marL="285750" lvl="0" indent="-285750">
              <a:buSzPts val="1600"/>
              <a:buFont typeface="Arial" panose="020B0604020202020204" pitchFamily="34" charset="0"/>
              <a:buChar char="•"/>
            </a:pPr>
            <a:r>
              <a:rPr lang="en-US" sz="1600" dirty="0">
                <a:latin typeface="+mj-lt"/>
              </a:rPr>
              <a:t>Use an appropriate disinfectant.</a:t>
            </a:r>
          </a:p>
          <a:p>
            <a:pPr marL="285750" lvl="0" indent="-285750">
              <a:buSzPts val="1600"/>
              <a:buFont typeface="Arial" panose="020B0604020202020204" pitchFamily="34" charset="0"/>
              <a:buChar char="•"/>
            </a:pPr>
            <a:r>
              <a:rPr lang="en-US" sz="1600" dirty="0">
                <a:latin typeface="+mj-lt"/>
              </a:rPr>
              <a:t>Protective coverings must be removed when contaminated or at the end of a work shift.</a:t>
            </a:r>
          </a:p>
          <a:p>
            <a:pPr marL="285750" lvl="0" indent="-285750">
              <a:buSzPts val="1600"/>
              <a:buFont typeface="Arial" panose="020B0604020202020204" pitchFamily="34" charset="0"/>
              <a:buChar char="•"/>
            </a:pPr>
            <a:r>
              <a:rPr lang="en-US" sz="1600" dirty="0">
                <a:latin typeface="+mj-lt"/>
              </a:rPr>
              <a:t>Reusable receptacles must be inspected, cleaned, and decontaminated on a regular basis.</a:t>
            </a:r>
          </a:p>
          <a:p>
            <a:pPr marL="285750" lvl="0" indent="-285750">
              <a:buSzPts val="1600"/>
              <a:buFont typeface="Arial" panose="020B0604020202020204" pitchFamily="34" charset="0"/>
              <a:buChar char="•"/>
            </a:pPr>
            <a:r>
              <a:rPr lang="en-US" sz="1600" dirty="0">
                <a:latin typeface="+mj-lt"/>
              </a:rPr>
              <a:t>Broken glass must not be picked up with bare hands.</a:t>
            </a:r>
          </a:p>
          <a:p>
            <a:pPr marL="285750" lvl="0" indent="-285750">
              <a:buSzPts val="1600"/>
              <a:buFont typeface="Arial" panose="020B0604020202020204" pitchFamily="34" charset="0"/>
              <a:buChar char="•"/>
            </a:pPr>
            <a:r>
              <a:rPr lang="en-US" sz="1600" dirty="0">
                <a:latin typeface="+mj-lt"/>
              </a:rPr>
              <a:t>Employees are prohibited from reaching into reusable containers that are contaminated or may contain sharps.</a:t>
            </a:r>
          </a:p>
          <a:p>
            <a:pPr lvl="0">
              <a:buSzPts val="1600"/>
            </a:pPr>
            <a:endParaRPr lang="en-US" sz="1600" dirty="0">
              <a:latin typeface="+mj-lt"/>
            </a:endParaRPr>
          </a:p>
          <a:p>
            <a:pPr lvl="0">
              <a:buSzPts val="1600"/>
            </a:pPr>
            <a:r>
              <a:rPr lang="en-US" sz="1600" dirty="0">
                <a:latin typeface="+mj-lt"/>
              </a:rPr>
              <a:t>On the next slide, let’s take a moment to cover “appropriate disinfectants”.</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73170"/>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A3180C58-B95A-4185-B968-1D2D9F39574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68288" cy="5934002"/>
          </a:xfrm>
          <a:prstGeom prst="rect">
            <a:avLst/>
          </a:prstGeom>
        </p:spPr>
      </p:pic>
    </p:spTree>
    <p:extLst>
      <p:ext uri="{BB962C8B-B14F-4D97-AF65-F5344CB8AC3E}">
        <p14:creationId xmlns:p14="http://schemas.microsoft.com/office/powerpoint/2010/main" val="319786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DF10BC43-2011-E68A-B53C-849709816C56}"/>
              </a:ext>
            </a:extLst>
          </p:cNvPr>
          <p:cNvSpPr>
            <a:spLocks noGrp="1"/>
          </p:cNvSpPr>
          <p:nvPr>
            <p:ph type="title" idx="4294967295"/>
          </p:nvPr>
        </p:nvSpPr>
        <p:spPr>
          <a:xfrm>
            <a:off x="6096000" y="365125"/>
            <a:ext cx="5257800" cy="780769"/>
          </a:xfrm>
        </p:spPr>
        <p:txBody>
          <a:bodyPr anchor="t">
            <a:normAutofit/>
          </a:bodyPr>
          <a:lstStyle/>
          <a:p>
            <a:r>
              <a:rPr lang="en-US" sz="3600" dirty="0">
                <a:latin typeface="+mj-lt"/>
              </a:rPr>
              <a:t>Background</a:t>
            </a:r>
          </a:p>
        </p:txBody>
      </p:sp>
      <p:sp>
        <p:nvSpPr>
          <p:cNvPr id="104" name="Google Shape;104;p2"/>
          <p:cNvSpPr txBox="1"/>
          <p:nvPr/>
        </p:nvSpPr>
        <p:spPr>
          <a:xfrm>
            <a:off x="5981700" y="1281420"/>
            <a:ext cx="6011807" cy="3816389"/>
          </a:xfrm>
          <a:prstGeom prst="rect">
            <a:avLst/>
          </a:prstGeom>
          <a:noFill/>
          <a:ln>
            <a:noFill/>
          </a:ln>
        </p:spPr>
        <p:txBody>
          <a:bodyPr spcFirstLastPara="1" wrap="square" lIns="91425" tIns="45700" rIns="91425" bIns="45700" anchor="t" anchorCtr="0">
            <a:spAutoFit/>
          </a:bodyPr>
          <a:lstStyle/>
          <a:p>
            <a:r>
              <a:rPr lang="en-US" sz="1600" dirty="0">
                <a:latin typeface="+mj-lt"/>
              </a:rPr>
              <a:t>In 1986, Federal OSHA was petitioned by various unions representing healthcare employees to develop an emergency temporary standard to protect employees from occupational exposure to bloodborne diseases. The agency concluded the risk for contracting Hepatitis B and HIV among healthcare workers required an immediate response. Interim means of compliance were put into place as compliance policies (CPLs) were adopted. On December 6, 1991 OSHA issued 26 CFR 1910.1030.</a:t>
            </a:r>
          </a:p>
          <a:p>
            <a:endParaRPr lang="en-US" sz="1600" dirty="0">
              <a:latin typeface="+mj-lt"/>
            </a:endParaRPr>
          </a:p>
          <a:p>
            <a:r>
              <a:rPr lang="en-US" sz="1600" dirty="0">
                <a:latin typeface="+mj-lt"/>
              </a:rPr>
              <a:t>In July of 1992, Oregon OSHA adopted the standard in its entirety. In addition, Oregon OSHA adopted OAR 437-002-1030: Engineering and Work Practice Controls to enhance safety measures in Oregon. </a:t>
            </a:r>
          </a:p>
          <a:p>
            <a:endParaRPr lang="en-US" sz="1800" dirty="0">
              <a:latin typeface="+mj-lt"/>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87319" y="5939898"/>
            <a:ext cx="5655426" cy="942571"/>
          </a:xfrm>
          <a:prstGeom prst="rect">
            <a:avLst/>
          </a:prstGeom>
          <a:noFill/>
        </p:spPr>
      </p:pic>
      <p:pic>
        <p:nvPicPr>
          <p:cNvPr id="2" name="Picture 1">
            <a:extLst>
              <a:ext uri="{FF2B5EF4-FFF2-40B4-BE49-F238E27FC236}">
                <a16:creationId xmlns:a16="http://schemas.microsoft.com/office/drawing/2014/main" id="{978C0BC8-167A-4227-A872-1DFC5F3BC4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9156" cy="5920652"/>
          </a:xfrm>
          <a:prstGeom prst="rect">
            <a:avLst/>
          </a:prstGeom>
        </p:spPr>
      </p:pic>
    </p:spTree>
    <p:extLst>
      <p:ext uri="{BB962C8B-B14F-4D97-AF65-F5344CB8AC3E}">
        <p14:creationId xmlns:p14="http://schemas.microsoft.com/office/powerpoint/2010/main" val="4220809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3CC6479D-F537-BBAA-D8DD-4732C38FF501}"/>
              </a:ext>
            </a:extLst>
          </p:cNvPr>
          <p:cNvSpPr>
            <a:spLocks noGrp="1"/>
          </p:cNvSpPr>
          <p:nvPr>
            <p:ph type="title" idx="4294967295"/>
          </p:nvPr>
        </p:nvSpPr>
        <p:spPr>
          <a:xfrm>
            <a:off x="5770288" y="365125"/>
            <a:ext cx="5583512" cy="1325563"/>
          </a:xfrm>
        </p:spPr>
        <p:txBody>
          <a:bodyPr anchor="t">
            <a:normAutofit/>
          </a:bodyPr>
          <a:lstStyle/>
          <a:p>
            <a:r>
              <a:rPr lang="en-US" sz="3600" dirty="0">
                <a:latin typeface="+mj-lt"/>
              </a:rPr>
              <a:t>Appropriate Disinfectants</a:t>
            </a:r>
          </a:p>
        </p:txBody>
      </p:sp>
      <p:sp>
        <p:nvSpPr>
          <p:cNvPr id="104" name="Google Shape;104;p2"/>
          <p:cNvSpPr txBox="1"/>
          <p:nvPr/>
        </p:nvSpPr>
        <p:spPr>
          <a:xfrm>
            <a:off x="5770288" y="1239820"/>
            <a:ext cx="6320112" cy="3293169"/>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You can view a list of EPA approved disinfectants on the </a:t>
            </a:r>
            <a:r>
              <a:rPr lang="en-US" sz="1600" dirty="0">
                <a:latin typeface="+mj-lt"/>
                <a:hlinkClick r:id="rId3"/>
              </a:rPr>
              <a:t>US Environmental Protection Agency website</a:t>
            </a:r>
            <a:r>
              <a:rPr lang="en-US" sz="1600" baseline="30000" dirty="0">
                <a:latin typeface="+mj-lt"/>
              </a:rPr>
              <a:t>(16)</a:t>
            </a:r>
            <a:r>
              <a:rPr lang="en-US" sz="1600" dirty="0">
                <a:latin typeface="+mj-lt"/>
              </a:rPr>
              <a:t>. An example of an appropriate disinfectant is a diluted bleach solution. You must  follow the label instructions regarding the amount of disinfectant and the length of time it must remain wet on the surface. Since the effectiveness of a disinfectant is determined by strictly following these instructions, Oregon OSHA compliance officers will interview employees to ensure these practices are in place. </a:t>
            </a:r>
          </a:p>
          <a:p>
            <a:pPr lvl="0">
              <a:buSzPts val="1600"/>
            </a:pPr>
            <a:endParaRPr lang="en-US" sz="1600" dirty="0">
              <a:latin typeface="+mj-lt"/>
            </a:endParaRPr>
          </a:p>
          <a:p>
            <a:pPr lvl="0">
              <a:buSzPts val="1600"/>
            </a:pPr>
            <a:r>
              <a:rPr lang="en-US" sz="1600" dirty="0">
                <a:latin typeface="+mj-lt"/>
              </a:rPr>
              <a:t>Note that fresh solutions of diluted household bleach made up daily are also considered an appropriate disinfectant. Solutions of bleach should not be stored in glass containers, but in a material such as plastic, in which it’s originally packaged.</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59522"/>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55D02C6-9CA0-4D0B-B58A-1388878621F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68288" cy="5907004"/>
          </a:xfrm>
          <a:prstGeom prst="rect">
            <a:avLst/>
          </a:prstGeom>
        </p:spPr>
      </p:pic>
    </p:spTree>
    <p:extLst>
      <p:ext uri="{BB962C8B-B14F-4D97-AF65-F5344CB8AC3E}">
        <p14:creationId xmlns:p14="http://schemas.microsoft.com/office/powerpoint/2010/main" val="440500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E9C8CCC6-A5EC-4AA1-1A1D-51CDFF72A5E6}"/>
              </a:ext>
            </a:extLst>
          </p:cNvPr>
          <p:cNvSpPr>
            <a:spLocks noGrp="1"/>
          </p:cNvSpPr>
          <p:nvPr>
            <p:ph type="title" idx="4294967295"/>
          </p:nvPr>
        </p:nvSpPr>
        <p:spPr>
          <a:xfrm>
            <a:off x="5955174" y="365125"/>
            <a:ext cx="5398625" cy="1325563"/>
          </a:xfrm>
        </p:spPr>
        <p:txBody>
          <a:bodyPr anchor="t">
            <a:normAutofit/>
          </a:bodyPr>
          <a:lstStyle/>
          <a:p>
            <a:r>
              <a:rPr lang="en-US" sz="3600" dirty="0">
                <a:latin typeface="+mj-lt"/>
              </a:rPr>
              <a:t>Regulated Waste</a:t>
            </a:r>
          </a:p>
        </p:txBody>
      </p:sp>
      <p:sp>
        <p:nvSpPr>
          <p:cNvPr id="104" name="Google Shape;104;p2"/>
          <p:cNvSpPr txBox="1"/>
          <p:nvPr/>
        </p:nvSpPr>
        <p:spPr>
          <a:xfrm>
            <a:off x="5842000" y="1026987"/>
            <a:ext cx="6151507" cy="3539390"/>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The term “Regulated Waste” refers to the following categories of waste that requires special handling:</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Liquid or semi-liquid blood or OPIM.</a:t>
            </a:r>
          </a:p>
          <a:p>
            <a:pPr marL="285750" lvl="0" indent="-285750">
              <a:buSzPts val="1600"/>
              <a:buFont typeface="Arial" panose="020B0604020202020204" pitchFamily="34" charset="0"/>
              <a:buChar char="•"/>
            </a:pPr>
            <a:r>
              <a:rPr lang="en-US" sz="1600" dirty="0">
                <a:latin typeface="+mj-lt"/>
              </a:rPr>
              <a:t>Items contaminated with blood or OPIM that could be released if compressed.</a:t>
            </a:r>
          </a:p>
          <a:p>
            <a:pPr marL="285750" lvl="0" indent="-285750">
              <a:buSzPts val="1600"/>
              <a:buFont typeface="Arial" panose="020B0604020202020204" pitchFamily="34" charset="0"/>
              <a:buChar char="•"/>
            </a:pPr>
            <a:r>
              <a:rPr lang="en-US" sz="1600" dirty="0">
                <a:latin typeface="+mj-lt"/>
              </a:rPr>
              <a:t>Items caked with dried blood or OPIM that could be released during handling.</a:t>
            </a:r>
          </a:p>
          <a:p>
            <a:pPr marL="285750" lvl="0" indent="-285750">
              <a:buSzPts val="1600"/>
              <a:buFont typeface="Arial" panose="020B0604020202020204" pitchFamily="34" charset="0"/>
              <a:buChar char="•"/>
            </a:pPr>
            <a:r>
              <a:rPr lang="en-US" sz="1600" dirty="0">
                <a:latin typeface="+mj-lt"/>
              </a:rPr>
              <a:t>Contaminated sharps</a:t>
            </a:r>
          </a:p>
          <a:p>
            <a:pPr marL="285750" lvl="0" indent="-285750">
              <a:buSzPts val="1600"/>
              <a:buFont typeface="Arial" panose="020B0604020202020204" pitchFamily="34" charset="0"/>
              <a:buChar char="•"/>
            </a:pPr>
            <a:r>
              <a:rPr lang="en-US" sz="1600" dirty="0">
                <a:latin typeface="+mj-lt"/>
              </a:rPr>
              <a:t>Pathological or microbiological wastes containing blood or OPIM.</a:t>
            </a:r>
          </a:p>
          <a:p>
            <a:pPr lvl="0">
              <a:buSzPts val="1600"/>
            </a:pPr>
            <a:endParaRPr lang="en-US" sz="1600" dirty="0">
              <a:latin typeface="+mj-lt"/>
            </a:endParaRPr>
          </a:p>
          <a:p>
            <a:pPr lvl="0">
              <a:buSzPts val="1600"/>
            </a:pPr>
            <a:r>
              <a:rPr lang="en-US" sz="1600" dirty="0">
                <a:latin typeface="+mj-lt"/>
              </a:rPr>
              <a:t>On the next slide, we’ll review the requirements for handling laundry.</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65774" y="5945874"/>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33740318-D338-41D5-B0CC-8DB2FE510C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19156" cy="5918245"/>
          </a:xfrm>
          <a:prstGeom prst="rect">
            <a:avLst/>
          </a:prstGeom>
        </p:spPr>
      </p:pic>
    </p:spTree>
    <p:extLst>
      <p:ext uri="{BB962C8B-B14F-4D97-AF65-F5344CB8AC3E}">
        <p14:creationId xmlns:p14="http://schemas.microsoft.com/office/powerpoint/2010/main" val="9192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82AD4944-C590-F78B-6822-5B1CEE79D80A}"/>
              </a:ext>
            </a:extLst>
          </p:cNvPr>
          <p:cNvSpPr>
            <a:spLocks noGrp="1"/>
          </p:cNvSpPr>
          <p:nvPr>
            <p:ph type="title" idx="4294967295"/>
          </p:nvPr>
        </p:nvSpPr>
        <p:spPr>
          <a:xfrm>
            <a:off x="5960962" y="365126"/>
            <a:ext cx="5392838" cy="913878"/>
          </a:xfrm>
        </p:spPr>
        <p:txBody>
          <a:bodyPr anchor="t">
            <a:normAutofit/>
          </a:bodyPr>
          <a:lstStyle/>
          <a:p>
            <a:r>
              <a:rPr lang="en-US" sz="3600" dirty="0">
                <a:latin typeface="+mj-lt"/>
              </a:rPr>
              <a:t>Handling Laundry</a:t>
            </a:r>
          </a:p>
        </p:txBody>
      </p:sp>
      <p:sp>
        <p:nvSpPr>
          <p:cNvPr id="104" name="Google Shape;104;p2"/>
          <p:cNvSpPr txBox="1"/>
          <p:nvPr/>
        </p:nvSpPr>
        <p:spPr>
          <a:xfrm>
            <a:off x="5892800" y="1278258"/>
            <a:ext cx="6100707" cy="3785611"/>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Contaminated laundry is to be handled as little as possible and all employees in contact with it must wear protective gloves and any other appropriate PPE. </a:t>
            </a:r>
          </a:p>
          <a:p>
            <a:pPr lvl="0">
              <a:buSzPts val="1600"/>
            </a:pPr>
            <a:endParaRPr lang="en-US" sz="1600" dirty="0">
              <a:latin typeface="+mj-lt"/>
            </a:endParaRPr>
          </a:p>
          <a:p>
            <a:pPr lvl="0">
              <a:buSzPts val="1600"/>
            </a:pPr>
            <a:r>
              <a:rPr lang="en-US" sz="1600" dirty="0">
                <a:latin typeface="+mj-lt"/>
              </a:rPr>
              <a:t>When transporting contaminated laundry, employers have been given the choice to either:</a:t>
            </a:r>
          </a:p>
          <a:p>
            <a:pPr lvl="0">
              <a:buSzPts val="1600"/>
            </a:pPr>
            <a:endParaRPr lang="en-US" sz="1600" dirty="0">
              <a:latin typeface="+mj-lt"/>
            </a:endParaRPr>
          </a:p>
          <a:p>
            <a:pPr marL="342900" lvl="0" indent="-342900">
              <a:buSzPts val="1600"/>
              <a:buFont typeface="+mj-lt"/>
              <a:buAutoNum type="alphaUcPeriod"/>
            </a:pPr>
            <a:r>
              <a:rPr lang="en-US" sz="1600" dirty="0">
                <a:latin typeface="+mj-lt"/>
              </a:rPr>
              <a:t>Label or color-code in accordance to </a:t>
            </a:r>
            <a:r>
              <a:rPr lang="en-US" sz="1600" dirty="0">
                <a:latin typeface="+mj-lt"/>
                <a:hlinkClick r:id="rId3"/>
              </a:rPr>
              <a:t>Bloodborne Pathogens labeling requirements</a:t>
            </a:r>
            <a:r>
              <a:rPr lang="en-US" sz="1600" dirty="0">
                <a:latin typeface="+mj-lt"/>
              </a:rPr>
              <a:t>. </a:t>
            </a:r>
            <a:r>
              <a:rPr lang="en-US" sz="1600" baseline="30000" dirty="0">
                <a:latin typeface="+mj-lt"/>
              </a:rPr>
              <a:t>(17)</a:t>
            </a:r>
            <a:endParaRPr lang="en-US" sz="1600" dirty="0">
              <a:latin typeface="+mj-lt"/>
            </a:endParaRPr>
          </a:p>
          <a:p>
            <a:pPr marL="342900" lvl="0" indent="-342900">
              <a:buSzPts val="1600"/>
              <a:buFont typeface="+mj-lt"/>
              <a:buAutoNum type="alphaUcPeriod"/>
            </a:pPr>
            <a:r>
              <a:rPr lang="en-US" sz="1600" dirty="0">
                <a:latin typeface="+mj-lt"/>
              </a:rPr>
              <a:t>Utilize universal precautions in the handling of all used laundry.</a:t>
            </a:r>
          </a:p>
          <a:p>
            <a:pPr lvl="0">
              <a:buSzPts val="1600"/>
            </a:pPr>
            <a:endParaRPr lang="en-US" sz="1600" dirty="0">
              <a:latin typeface="+mj-lt"/>
            </a:endParaRPr>
          </a:p>
          <a:p>
            <a:pPr lvl="0">
              <a:buSzPts val="1600"/>
            </a:pPr>
            <a:r>
              <a:rPr lang="en-US" sz="1600" dirty="0">
                <a:latin typeface="+mj-lt"/>
              </a:rPr>
              <a:t>If the contaminated laundry is wet, the material for the bags or containers used in laundry collection must prevent soak-through or leakage of fluids.</a:t>
            </a:r>
            <a:endParaRPr sz="16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45874"/>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CF96593-9DED-4350-B57E-5E5C781D34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19156" cy="5918245"/>
          </a:xfrm>
          <a:prstGeom prst="rect">
            <a:avLst/>
          </a:prstGeom>
        </p:spPr>
      </p:pic>
    </p:spTree>
    <p:extLst>
      <p:ext uri="{BB962C8B-B14F-4D97-AF65-F5344CB8AC3E}">
        <p14:creationId xmlns:p14="http://schemas.microsoft.com/office/powerpoint/2010/main" val="3744252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The Hepatitis Vaccine</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23129"/>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41840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4885B3B3-ED87-4754-8C34-896B5FB5E4BE}"/>
              </a:ext>
            </a:extLst>
          </p:cNvPr>
          <p:cNvSpPr>
            <a:spLocks noGrp="1"/>
          </p:cNvSpPr>
          <p:nvPr>
            <p:ph type="title" idx="4294967295"/>
          </p:nvPr>
        </p:nvSpPr>
        <p:spPr>
          <a:xfrm>
            <a:off x="5943600" y="365125"/>
            <a:ext cx="5410200" cy="1325563"/>
          </a:xfrm>
        </p:spPr>
        <p:txBody>
          <a:bodyPr anchor="t">
            <a:normAutofit/>
          </a:bodyPr>
          <a:lstStyle/>
          <a:p>
            <a:r>
              <a:rPr lang="en-US" sz="3600" dirty="0">
                <a:latin typeface="+mj-lt"/>
              </a:rPr>
              <a:t>Hepatitis B Titer</a:t>
            </a:r>
          </a:p>
        </p:txBody>
      </p:sp>
      <p:sp>
        <p:nvSpPr>
          <p:cNvPr id="104" name="Google Shape;104;p2"/>
          <p:cNvSpPr txBox="1"/>
          <p:nvPr/>
        </p:nvSpPr>
        <p:spPr>
          <a:xfrm>
            <a:off x="5842000" y="1015414"/>
            <a:ext cx="6151507" cy="3816389"/>
          </a:xfrm>
          <a:prstGeom prst="rect">
            <a:avLst/>
          </a:prstGeom>
          <a:noFill/>
          <a:ln>
            <a:noFill/>
          </a:ln>
        </p:spPr>
        <p:txBody>
          <a:bodyPr spcFirstLastPara="1" wrap="square" lIns="91425" tIns="45700" rIns="91425" bIns="45700" anchor="t" anchorCtr="0">
            <a:spAutoFit/>
          </a:bodyPr>
          <a:lstStyle/>
          <a:p>
            <a:pPr lvl="0" algn="ctr">
              <a:buSzPts val="4800"/>
            </a:pPr>
            <a:endParaRPr sz="1600" b="0" i="0" u="none" strike="noStrike" cap="none" dirty="0">
              <a:solidFill>
                <a:schemeClr val="dk1"/>
              </a:solidFill>
              <a:latin typeface="+mj-lt"/>
              <a:ea typeface="Calibri"/>
              <a:cs typeface="Calibri"/>
              <a:sym typeface="Calibri"/>
            </a:endParaRPr>
          </a:p>
          <a:p>
            <a:pPr lvl="0">
              <a:buSzPts val="1600"/>
            </a:pPr>
            <a:r>
              <a:rPr lang="en-US" sz="1600" dirty="0">
                <a:latin typeface="+mj-lt"/>
              </a:rPr>
              <a:t>Another point to consider is the Hepatitis B titer. This is a blood test performed on a person who has had either the full Hepatitis B series (3 vaccine shots delivered within the specific time-frame), a partial series, or has had a previous Hepatitis B infection.  </a:t>
            </a:r>
          </a:p>
          <a:p>
            <a:pPr lvl="0">
              <a:buSzPts val="1600"/>
            </a:pPr>
            <a:endParaRPr lang="en-US" sz="1600" dirty="0">
              <a:latin typeface="+mj-lt"/>
            </a:endParaRPr>
          </a:p>
          <a:p>
            <a:pPr lvl="0">
              <a:buSzPts val="1600"/>
            </a:pPr>
            <a:r>
              <a:rPr lang="en-US" sz="1600" dirty="0">
                <a:latin typeface="+mj-lt"/>
              </a:rPr>
              <a:t>A titer test is often scheduled 1-2 months after the final dose for those who are at high risk of exposure. This is done to ensure Hepatitis B antibodies are present. Titer testing for those at low risk for exposure is not commonly administered.</a:t>
            </a:r>
          </a:p>
          <a:p>
            <a:pPr lvl="0">
              <a:buSzPts val="1600"/>
            </a:pPr>
            <a:endParaRPr lang="en-US" sz="1600" dirty="0">
              <a:latin typeface="+mj-lt"/>
            </a:endParaRPr>
          </a:p>
          <a:p>
            <a:pPr lvl="0">
              <a:buSzPts val="1600"/>
            </a:pPr>
            <a:r>
              <a:rPr lang="en-US" sz="1600" dirty="0">
                <a:latin typeface="+mj-lt"/>
              </a:rPr>
              <a:t>High risk exposure professions could include: Healthcare professionals with direct patient contact, those who have the risk of needlestick or sharps injury, laboratory workers who draw, and those who test or handle blood specimens</a:t>
            </a:r>
            <a:r>
              <a:rPr lang="en-US" sz="1800" dirty="0">
                <a:latin typeface="+mj-lt"/>
              </a:rPr>
              <a:t>.</a:t>
            </a:r>
            <a:endParaRPr sz="1800" b="0" i="0" u="none" strike="noStrike" cap="none" dirty="0">
              <a:solidFill>
                <a:srgbClr val="000000"/>
              </a:solidFill>
              <a:latin typeface="+mj-lt"/>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86818"/>
            <a:ext cx="5604190" cy="934032"/>
          </a:xfrm>
          <a:prstGeom prst="rect">
            <a:avLst/>
          </a:prstGeom>
        </p:spPr>
      </p:pic>
      <p:sp>
        <p:nvSpPr>
          <p:cNvPr id="7" name="Google Shape;102;p2">
            <a:extLst>
              <a:ext uri="{FF2B5EF4-FFF2-40B4-BE49-F238E27FC236}">
                <a16:creationId xmlns:a16="http://schemas.microsoft.com/office/drawing/2014/main" id="{E8B223EF-3ADD-4035-9591-F17E14F91793}"/>
              </a:ext>
            </a:extLst>
          </p:cNvPr>
          <p:cNvSpPr txBox="1"/>
          <p:nvPr/>
        </p:nvSpPr>
        <p:spPr>
          <a:xfrm>
            <a:off x="202000" y="59691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293414EB-A06E-4C99-85B1-2F1A247874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21242" cy="5918245"/>
          </a:xfrm>
          <a:prstGeom prst="rect">
            <a:avLst/>
          </a:prstGeom>
        </p:spPr>
      </p:pic>
    </p:spTree>
    <p:extLst>
      <p:ext uri="{BB962C8B-B14F-4D97-AF65-F5344CB8AC3E}">
        <p14:creationId xmlns:p14="http://schemas.microsoft.com/office/powerpoint/2010/main" val="3603686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Conclusion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36777"/>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49107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74476"/>
            <a:ext cx="13325302"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BLOODBORNE PATHOGENS</a:t>
            </a:r>
          </a:p>
        </p:txBody>
      </p:sp>
      <p:sp>
        <p:nvSpPr>
          <p:cNvPr id="94" name="Google Shape;94;p1"/>
          <p:cNvSpPr txBox="1">
            <a:spLocks noGrp="1"/>
          </p:cNvSpPr>
          <p:nvPr>
            <p:ph type="title" idx="4294967295"/>
          </p:nvPr>
        </p:nvSpPr>
        <p:spPr>
          <a:xfrm>
            <a:off x="-566651" y="3391517"/>
            <a:ext cx="13325302" cy="144650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3: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Exposure Control Plan </a:t>
            </a:r>
          </a:p>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1" u="none" strike="noStrike" kern="0" cap="none" spc="0" normalizeH="0" baseline="0" noProof="0" dirty="0">
                <a:ln>
                  <a:noFill/>
                </a:ln>
                <a:solidFill>
                  <a:schemeClr val="lt1"/>
                </a:solidFill>
                <a:effectLst/>
                <a:uLnTx/>
                <a:uFillTx/>
                <a:latin typeface="Verdana"/>
                <a:ea typeface="Verdana"/>
                <a:cs typeface="Arial"/>
                <a:sym typeface="Verdana"/>
              </a:rPr>
              <a:t>(Non-Healthcare)</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2466912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Introduction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92230" y="5935937"/>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Exposure Control 	    Plan </a:t>
            </a:r>
            <a:r>
              <a:rPr lang="en-US" sz="2800" b="1" i="1" dirty="0">
                <a:solidFill>
                  <a:schemeClr val="lt1"/>
                </a:solidFill>
                <a:latin typeface="Verdana"/>
                <a:ea typeface="Verdana"/>
                <a:cs typeface="Verdana"/>
                <a:sym typeface="Verdana"/>
              </a:rPr>
              <a:t>(Non-Healthcare)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32219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Hazard Communication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92230" y="5935937"/>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78493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619F155A-CFE3-FF49-8198-9D1F4E6F1C30}"/>
              </a:ext>
            </a:extLst>
          </p:cNvPr>
          <p:cNvSpPr>
            <a:spLocks noGrp="1"/>
          </p:cNvSpPr>
          <p:nvPr>
            <p:ph type="title" idx="4294967295"/>
          </p:nvPr>
        </p:nvSpPr>
        <p:spPr>
          <a:xfrm>
            <a:off x="5638800" y="365125"/>
            <a:ext cx="5715000" cy="1325563"/>
          </a:xfrm>
        </p:spPr>
        <p:txBody>
          <a:bodyPr anchor="t">
            <a:normAutofit/>
          </a:bodyPr>
          <a:lstStyle/>
          <a:p>
            <a:r>
              <a:rPr lang="en-US" sz="3600" dirty="0">
                <a:latin typeface="+mj-lt"/>
              </a:rPr>
              <a:t>Communicating Hazards - Exemptions</a:t>
            </a:r>
          </a:p>
        </p:txBody>
      </p:sp>
      <p:sp>
        <p:nvSpPr>
          <p:cNvPr id="104" name="Google Shape;104;p2"/>
          <p:cNvSpPr txBox="1"/>
          <p:nvPr/>
        </p:nvSpPr>
        <p:spPr>
          <a:xfrm>
            <a:off x="5638800" y="1698316"/>
            <a:ext cx="6375400" cy="2554505"/>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hlinkClick r:id="rId3"/>
              </a:rPr>
              <a:t>Paragraph G </a:t>
            </a:r>
            <a:r>
              <a:rPr lang="en-US" sz="1600" dirty="0">
                <a:latin typeface="+mj-lt"/>
              </a:rPr>
              <a:t>of the Standard says that labels must be placed on  all containers (including refrigerators and freezers) that are used to store, dispose of, transport, or ship blood or Other Potentially Infectious Materials (OPIM). However, some exemptions apply:</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Red bags or containers may be substituted for labels.</a:t>
            </a:r>
          </a:p>
          <a:p>
            <a:pPr marL="285750" lvl="0" indent="-285750">
              <a:buSzPts val="1600"/>
              <a:buFontTx/>
              <a:buChar char="-"/>
            </a:pPr>
            <a:endParaRPr lang="en-US" sz="1600" dirty="0">
              <a:latin typeface="+mj-lt"/>
            </a:endParaRPr>
          </a:p>
          <a:p>
            <a:pPr marL="285750" lvl="0" indent="-285750">
              <a:buSzPts val="1600"/>
              <a:buFont typeface="Arial" panose="020B0604020202020204" pitchFamily="34" charset="0"/>
              <a:buChar char="•"/>
            </a:pPr>
            <a:r>
              <a:rPr lang="en-US" sz="1600" dirty="0">
                <a:latin typeface="+mj-lt"/>
              </a:rPr>
              <a:t>Individual containers of blood or OPIM that are placed in a labeled container during storage, transport, shipment, or disposal are exempted. </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93070" y="5959522"/>
            <a:ext cx="5604190" cy="934032"/>
          </a:xfrm>
          <a:prstGeom prst="rect">
            <a:avLst/>
          </a:prstGeom>
        </p:spPr>
      </p:pic>
      <p:pic>
        <p:nvPicPr>
          <p:cNvPr id="2" name="Picture 1">
            <a:extLst>
              <a:ext uri="{FF2B5EF4-FFF2-40B4-BE49-F238E27FC236}">
                <a16:creationId xmlns:a16="http://schemas.microsoft.com/office/drawing/2014/main" id="{B38111F8-7CCA-4E11-BB51-5557EE7C8D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45173" cy="5920651"/>
          </a:xfrm>
          <a:prstGeom prst="rect">
            <a:avLst/>
          </a:prstGeom>
        </p:spPr>
      </p:pic>
    </p:spTree>
    <p:extLst>
      <p:ext uri="{BB962C8B-B14F-4D97-AF65-F5344CB8AC3E}">
        <p14:creationId xmlns:p14="http://schemas.microsoft.com/office/powerpoint/2010/main" val="111665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4">
            <a:extLst>
              <a:ext uri="{FF2B5EF4-FFF2-40B4-BE49-F238E27FC236}">
                <a16:creationId xmlns:a16="http://schemas.microsoft.com/office/drawing/2014/main" id="{F6DBC23D-1668-DD4A-B9F7-5E7DD069BFCF}"/>
              </a:ext>
            </a:extLst>
          </p:cNvPr>
          <p:cNvSpPr>
            <a:spLocks noGrp="1"/>
          </p:cNvSpPr>
          <p:nvPr>
            <p:ph type="title" idx="4294967295"/>
          </p:nvPr>
        </p:nvSpPr>
        <p:spPr>
          <a:xfrm>
            <a:off x="6096000" y="365125"/>
            <a:ext cx="5257800" cy="1203245"/>
          </a:xfrm>
        </p:spPr>
        <p:txBody>
          <a:bodyPr anchor="t">
            <a:normAutofit/>
          </a:bodyPr>
          <a:lstStyle/>
          <a:p>
            <a:r>
              <a:rPr lang="en-US" sz="3600" dirty="0">
                <a:latin typeface="+mj-lt"/>
              </a:rPr>
              <a:t>Bloodborne Pathogens Standard</a:t>
            </a:r>
          </a:p>
        </p:txBody>
      </p:sp>
      <p:sp>
        <p:nvSpPr>
          <p:cNvPr id="104" name="Google Shape;104;p2"/>
          <p:cNvSpPr txBox="1"/>
          <p:nvPr/>
        </p:nvSpPr>
        <p:spPr>
          <a:xfrm>
            <a:off x="5969000" y="1675165"/>
            <a:ext cx="6024507" cy="1815841"/>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US" sz="1600" dirty="0">
                <a:latin typeface="+mj-lt"/>
              </a:rPr>
              <a:t>Who has occupational exposure.</a:t>
            </a:r>
          </a:p>
          <a:p>
            <a:pPr marL="285750" indent="-285750">
              <a:buFont typeface="Arial" panose="020B0604020202020204" pitchFamily="34" charset="0"/>
              <a:buChar char="•"/>
            </a:pPr>
            <a:r>
              <a:rPr lang="en-US" sz="1600" dirty="0">
                <a:latin typeface="+mj-lt"/>
              </a:rPr>
              <a:t>How to reduce workplace exposure to bloodborne pathogens.</a:t>
            </a:r>
          </a:p>
          <a:p>
            <a:endParaRPr lang="en-US" sz="1600" dirty="0">
              <a:latin typeface="+mj-lt"/>
            </a:endParaRPr>
          </a:p>
          <a:p>
            <a:r>
              <a:rPr lang="en-US" sz="1600" dirty="0">
                <a:latin typeface="+mj-lt"/>
              </a:rPr>
              <a:t>Also included in the standard are the necessary steps to take should an exposure occur. To reference the bloodborne pathogen’s rules as you go through this course, please click on the resource button. You can also click the button:</a:t>
            </a:r>
          </a:p>
        </p:txBody>
      </p:sp>
      <p:sp>
        <p:nvSpPr>
          <p:cNvPr id="2" name="Rectangle 1" descr="Click here to access the BBP standard.">
            <a:hlinkClick r:id="rId3"/>
            <a:extLst>
              <a:ext uri="{FF2B5EF4-FFF2-40B4-BE49-F238E27FC236}">
                <a16:creationId xmlns:a16="http://schemas.microsoft.com/office/drawing/2014/main" id="{C2EAD7AB-6005-4F42-8CAA-FBDE500EC77E}"/>
              </a:ext>
              <a:ext uri="{C183D7F6-B498-43B3-948B-1728B52AA6E4}">
                <adec:decorative xmlns:adec="http://schemas.microsoft.com/office/drawing/2017/decorative" val="0"/>
              </a:ext>
            </a:extLst>
          </p:cNvPr>
          <p:cNvSpPr/>
          <p:nvPr/>
        </p:nvSpPr>
        <p:spPr>
          <a:xfrm>
            <a:off x="6587319" y="4539429"/>
            <a:ext cx="4199859" cy="914400"/>
          </a:xfrm>
          <a:prstGeom prst="rect">
            <a:avLst/>
          </a:prstGeom>
          <a:solidFill>
            <a:srgbClr val="6B162A"/>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chemeClr val="bg1"/>
                </a:solidFill>
              </a:rPr>
              <a:t>29 CFR 1910.1030 Bloodborne Pathogens</a:t>
            </a:r>
          </a:p>
        </p:txBody>
      </p:sp>
      <p:pic>
        <p:nvPicPr>
          <p:cNvPr id="4" name="Picture 3" descr="Image shows a partial screenshot of the Bloodborne Pathogens rule">
            <a:extLst>
              <a:ext uri="{FF2B5EF4-FFF2-40B4-BE49-F238E27FC236}">
                <a16:creationId xmlns:a16="http://schemas.microsoft.com/office/drawing/2014/main" id="{2C59DF5A-8E6D-4D0F-9E88-C3378A836445}"/>
              </a:ext>
            </a:extLst>
          </p:cNvPr>
          <p:cNvPicPr>
            <a:picLocks noChangeAspect="1"/>
          </p:cNvPicPr>
          <p:nvPr/>
        </p:nvPicPr>
        <p:blipFill>
          <a:blip r:embed="rId4"/>
          <a:stretch>
            <a:fillRect/>
          </a:stretch>
        </p:blipFill>
        <p:spPr>
          <a:xfrm>
            <a:off x="0" y="1"/>
            <a:ext cx="5719156" cy="5920652"/>
          </a:xfrm>
          <a:prstGeom prst="rect">
            <a:avLst/>
          </a:prstGeom>
        </p:spPr>
      </p:pic>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5"/>
          <a:stretch>
            <a:fillRect/>
          </a:stretch>
        </p:blipFill>
        <p:spPr>
          <a:xfrm>
            <a:off x="6587319" y="5939898"/>
            <a:ext cx="5655426" cy="942571"/>
          </a:xfrm>
          <a:prstGeom prst="rect">
            <a:avLst/>
          </a:prstGeom>
          <a:noFill/>
        </p:spPr>
      </p:pic>
    </p:spTree>
    <p:extLst>
      <p:ext uri="{BB962C8B-B14F-4D97-AF65-F5344CB8AC3E}">
        <p14:creationId xmlns:p14="http://schemas.microsoft.com/office/powerpoint/2010/main" val="2723039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3DE0E71E-A487-342C-8F60-D6DC7F7FDC00}"/>
              </a:ext>
            </a:extLst>
          </p:cNvPr>
          <p:cNvSpPr>
            <a:spLocks noGrp="1"/>
          </p:cNvSpPr>
          <p:nvPr>
            <p:ph type="title" idx="4294967295"/>
          </p:nvPr>
        </p:nvSpPr>
        <p:spPr>
          <a:xfrm>
            <a:off x="5955174" y="365126"/>
            <a:ext cx="5398625" cy="913878"/>
          </a:xfrm>
        </p:spPr>
        <p:txBody>
          <a:bodyPr anchor="t">
            <a:normAutofit/>
          </a:bodyPr>
          <a:lstStyle/>
          <a:p>
            <a:r>
              <a:rPr lang="en-US" sz="3600" dirty="0">
                <a:latin typeface="+mj-lt"/>
              </a:rPr>
              <a:t>Biohazards FAQ</a:t>
            </a:r>
          </a:p>
        </p:txBody>
      </p:sp>
      <p:sp>
        <p:nvSpPr>
          <p:cNvPr id="104" name="Google Shape;104;p2"/>
          <p:cNvSpPr txBox="1"/>
          <p:nvPr/>
        </p:nvSpPr>
        <p:spPr>
          <a:xfrm>
            <a:off x="5854700" y="1206395"/>
            <a:ext cx="6138807" cy="2585283"/>
          </a:xfrm>
          <a:prstGeom prst="rect">
            <a:avLst/>
          </a:prstGeom>
          <a:noFill/>
          <a:ln>
            <a:noFill/>
          </a:ln>
        </p:spPr>
        <p:txBody>
          <a:bodyPr spcFirstLastPara="1" wrap="square" lIns="91425" tIns="45700" rIns="91425" bIns="45700" anchor="t" anchorCtr="0">
            <a:spAutoFit/>
          </a:bodyPr>
          <a:lstStyle/>
          <a:p>
            <a:pPr lvl="0" algn="ctr">
              <a:buSzPts val="4800"/>
            </a:pPr>
            <a:endParaRPr lang="en-US" sz="1800" dirty="0">
              <a:latin typeface="+mj-lt"/>
            </a:endParaRPr>
          </a:p>
          <a:p>
            <a:pPr lvl="0">
              <a:buSzPts val="1600"/>
            </a:pPr>
            <a:r>
              <a:rPr lang="en-US" sz="1600" b="1" u="sng" dirty="0">
                <a:latin typeface="+mj-lt"/>
              </a:rPr>
              <a:t>Question:</a:t>
            </a:r>
            <a:r>
              <a:rPr lang="en-US" sz="1600" dirty="0">
                <a:latin typeface="+mj-lt"/>
              </a:rPr>
              <a:t> Do biohazard bags need to be disposed of in biohazard trash or can they go in the regular trash if there is no visible contamination?</a:t>
            </a:r>
          </a:p>
          <a:p>
            <a:pPr lvl="0">
              <a:buSzPts val="1600"/>
            </a:pPr>
            <a:endParaRPr lang="en-US" sz="1600" dirty="0">
              <a:latin typeface="+mj-lt"/>
            </a:endParaRPr>
          </a:p>
          <a:p>
            <a:pPr lvl="0">
              <a:buSzPts val="1600"/>
            </a:pPr>
            <a:r>
              <a:rPr lang="en-US" sz="1600" b="1" u="sng" dirty="0">
                <a:latin typeface="+mj-lt"/>
              </a:rPr>
              <a:t>Answer:</a:t>
            </a:r>
            <a:r>
              <a:rPr lang="en-US" sz="1600" dirty="0">
                <a:latin typeface="+mj-lt"/>
              </a:rPr>
              <a:t>	 If an item is not contaminated with blood or OPIM, OSHA standards do not address how it must be disposed. However, we do suggest you contact your local </a:t>
            </a:r>
            <a:r>
              <a:rPr lang="en-US" sz="1600" dirty="0">
                <a:latin typeface="+mj-lt"/>
                <a:hlinkClick r:id="rId3"/>
              </a:rPr>
              <a:t>DEQ solid waste office</a:t>
            </a:r>
            <a:r>
              <a:rPr lang="en-US" sz="1600" baseline="30000" dirty="0">
                <a:latin typeface="+mj-lt"/>
              </a:rPr>
              <a:t>(2)</a:t>
            </a:r>
            <a:r>
              <a:rPr lang="en-US" sz="1600" dirty="0">
                <a:latin typeface="+mj-lt"/>
              </a:rPr>
              <a:t> and your garbage handler to ensure that they have no requirements for disposal.</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59522"/>
            <a:ext cx="5604190" cy="934032"/>
          </a:xfrm>
          <a:prstGeom prst="rect">
            <a:avLst/>
          </a:prstGeom>
        </p:spPr>
      </p:pic>
      <p:pic>
        <p:nvPicPr>
          <p:cNvPr id="2" name="Picture 1" descr="A white trash can&#10;&#10;AI-generated content may be incorrect.">
            <a:extLst>
              <a:ext uri="{FF2B5EF4-FFF2-40B4-BE49-F238E27FC236}">
                <a16:creationId xmlns:a16="http://schemas.microsoft.com/office/drawing/2014/main" id="{CD990DA4-04CE-48C3-BDFA-5AFE0A2FF4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
            <a:ext cx="5719156" cy="5956490"/>
          </a:xfrm>
          <a:prstGeom prst="rect">
            <a:avLst/>
          </a:prstGeom>
        </p:spPr>
      </p:pic>
    </p:spTree>
    <p:extLst>
      <p:ext uri="{BB962C8B-B14F-4D97-AF65-F5344CB8AC3E}">
        <p14:creationId xmlns:p14="http://schemas.microsoft.com/office/powerpoint/2010/main" val="3637653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3"/>
          <a:stretch>
            <a:fillRect/>
          </a:stretch>
        </p:blipFill>
        <p:spPr>
          <a:xfrm>
            <a:off x="6579422" y="5936777"/>
            <a:ext cx="5604190" cy="934032"/>
          </a:xfrm>
          <a:prstGeom prst="rect">
            <a:avLst/>
          </a:prstGeom>
        </p:spPr>
      </p:pic>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4"/>
              </a:rPr>
              <a:t>Engineering Controls for Non-Healthcare Facilities</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68635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7CF56E5B-5C4B-3D3B-3DE7-B6BAA885692E}"/>
              </a:ext>
            </a:extLst>
          </p:cNvPr>
          <p:cNvSpPr>
            <a:spLocks noGrp="1"/>
          </p:cNvSpPr>
          <p:nvPr>
            <p:ph type="title" idx="4294967295"/>
          </p:nvPr>
        </p:nvSpPr>
        <p:spPr>
          <a:xfrm>
            <a:off x="6013048" y="365125"/>
            <a:ext cx="5340752" cy="1325563"/>
          </a:xfrm>
        </p:spPr>
        <p:txBody>
          <a:bodyPr anchor="t">
            <a:normAutofit/>
          </a:bodyPr>
          <a:lstStyle/>
          <a:p>
            <a:r>
              <a:rPr lang="en-US" sz="3600" dirty="0">
                <a:latin typeface="+mj-lt"/>
              </a:rPr>
              <a:t>Engineering Controls / Proper Work Practices</a:t>
            </a:r>
          </a:p>
        </p:txBody>
      </p:sp>
      <p:sp>
        <p:nvSpPr>
          <p:cNvPr id="104" name="Google Shape;104;p2"/>
          <p:cNvSpPr txBox="1"/>
          <p:nvPr/>
        </p:nvSpPr>
        <p:spPr>
          <a:xfrm>
            <a:off x="5919171" y="1704103"/>
            <a:ext cx="6070830" cy="3970277"/>
          </a:xfrm>
          <a:prstGeom prst="rect">
            <a:avLst/>
          </a:prstGeom>
          <a:noFill/>
          <a:ln>
            <a:noFill/>
          </a:ln>
        </p:spPr>
        <p:txBody>
          <a:bodyPr spcFirstLastPara="1" wrap="square" lIns="91425" tIns="45700" rIns="91425" bIns="45700" anchor="t" anchorCtr="0">
            <a:spAutoFit/>
          </a:bodyPr>
          <a:lstStyle/>
          <a:p>
            <a:pPr lvl="0" algn="ctr">
              <a:buSzPts val="4800"/>
            </a:pPr>
            <a:r>
              <a:rPr lang="en-US" sz="1600" dirty="0">
                <a:latin typeface="+mj-lt"/>
              </a:rPr>
              <a:t>Specimens of blood or OPIM must be placed in a container which prevents leakage during collection, handling, processing, storage, transport, or shipping. There are 3 points to address on this topic:</a:t>
            </a:r>
          </a:p>
          <a:p>
            <a:pPr lvl="0">
              <a:buSzPts val="1600"/>
            </a:pPr>
            <a:endParaRPr lang="en-US" sz="1200" dirty="0">
              <a:latin typeface="+mj-lt"/>
            </a:endParaRPr>
          </a:p>
          <a:p>
            <a:pPr marL="342900" lvl="0" indent="-342900">
              <a:buSzPts val="1600"/>
              <a:buFont typeface="+mj-lt"/>
              <a:buAutoNum type="arabicPeriod"/>
            </a:pPr>
            <a:r>
              <a:rPr lang="en-US" sz="1600" dirty="0">
                <a:latin typeface="+mj-lt"/>
              </a:rPr>
              <a:t>The container must be labeled or color-coded according to </a:t>
            </a:r>
            <a:r>
              <a:rPr lang="en-US" sz="1600" dirty="0">
                <a:latin typeface="+mj-lt"/>
                <a:hlinkClick r:id="rId3"/>
              </a:rPr>
              <a:t>paragraph (g)(1)(</a:t>
            </a:r>
            <a:r>
              <a:rPr lang="en-US" sz="1600" dirty="0" err="1">
                <a:latin typeface="+mj-lt"/>
                <a:hlinkClick r:id="rId3"/>
              </a:rPr>
              <a:t>i</a:t>
            </a:r>
            <a:r>
              <a:rPr lang="en-US" sz="1600" dirty="0">
                <a:latin typeface="+mj-lt"/>
                <a:hlinkClick r:id="rId3"/>
              </a:rPr>
              <a:t>) </a:t>
            </a:r>
            <a:r>
              <a:rPr lang="en-US" sz="1600" baseline="30000" dirty="0">
                <a:latin typeface="+mj-lt"/>
              </a:rPr>
              <a:t>(3) </a:t>
            </a:r>
            <a:r>
              <a:rPr lang="en-US" sz="1600" dirty="0">
                <a:latin typeface="+mj-lt"/>
              </a:rPr>
              <a:t>and closed before being stored, transported, or shipped.</a:t>
            </a:r>
          </a:p>
          <a:p>
            <a:pPr marL="342900" lvl="0" indent="-342900">
              <a:buSzPts val="1600"/>
              <a:buFont typeface="+mj-lt"/>
              <a:buAutoNum type="arabicPeriod"/>
            </a:pPr>
            <a:r>
              <a:rPr lang="en-US" sz="1600" dirty="0">
                <a:latin typeface="+mj-lt"/>
              </a:rPr>
              <a:t>If the primary container is contaminated by an outside source, the primary container must be placed inside a secondary container. This is to prevent leakage during handling, processing, storage, transport, or shipping and is labeled or properly color-coded.</a:t>
            </a:r>
          </a:p>
          <a:p>
            <a:pPr marL="342900" lvl="0" indent="-342900">
              <a:buSzPts val="1600"/>
              <a:buFont typeface="+mj-lt"/>
              <a:buAutoNum type="arabicPeriod"/>
            </a:pPr>
            <a:r>
              <a:rPr lang="en-US" sz="1600" dirty="0">
                <a:latin typeface="+mj-lt"/>
              </a:rPr>
              <a:t>If the specimen could puncture the primary container, place it in a secondary puncture resistant container, as mentioned above.</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2151915E-3BE2-4786-B88D-E68C571DE0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4372"/>
            <a:ext cx="5717171" cy="5916279"/>
          </a:xfrm>
          <a:prstGeom prst="rect">
            <a:avLst/>
          </a:prstGeom>
        </p:spPr>
      </p:pic>
    </p:spTree>
    <p:extLst>
      <p:ext uri="{BB962C8B-B14F-4D97-AF65-F5344CB8AC3E}">
        <p14:creationId xmlns:p14="http://schemas.microsoft.com/office/powerpoint/2010/main" val="2469752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41F4D5D4-E0AF-B119-BB8D-0B8669B31851}"/>
              </a:ext>
            </a:extLst>
          </p:cNvPr>
          <p:cNvSpPr>
            <a:spLocks noGrp="1"/>
          </p:cNvSpPr>
          <p:nvPr>
            <p:ph type="title" idx="4294967295"/>
          </p:nvPr>
        </p:nvSpPr>
        <p:spPr>
          <a:xfrm>
            <a:off x="5822066" y="365125"/>
            <a:ext cx="5531734" cy="1325563"/>
          </a:xfrm>
        </p:spPr>
        <p:txBody>
          <a:bodyPr anchor="t">
            <a:normAutofit/>
          </a:bodyPr>
          <a:lstStyle/>
          <a:p>
            <a:r>
              <a:rPr lang="en-US" sz="3600" dirty="0">
                <a:latin typeface="+mj-lt"/>
              </a:rPr>
              <a:t>Proper Work Practices: Handwashing</a:t>
            </a:r>
          </a:p>
        </p:txBody>
      </p:sp>
      <p:sp>
        <p:nvSpPr>
          <p:cNvPr id="104" name="Google Shape;104;p2"/>
          <p:cNvSpPr txBox="1"/>
          <p:nvPr/>
        </p:nvSpPr>
        <p:spPr>
          <a:xfrm>
            <a:off x="5727700" y="1414738"/>
            <a:ext cx="6262300" cy="3816389"/>
          </a:xfrm>
          <a:prstGeom prst="rect">
            <a:avLst/>
          </a:prstGeom>
          <a:noFill/>
          <a:ln>
            <a:noFill/>
          </a:ln>
        </p:spPr>
        <p:txBody>
          <a:bodyPr spcFirstLastPara="1" wrap="square" lIns="91425" tIns="45700" rIns="91425" bIns="45700" anchor="t" anchorCtr="0">
            <a:spAutoFit/>
          </a:bodyPr>
          <a:lstStyle/>
          <a:p>
            <a:pPr lvl="0">
              <a:buSzPts val="1600"/>
            </a:pPr>
            <a:endParaRPr lang="en-US" sz="1800" dirty="0">
              <a:latin typeface="+mj-lt"/>
            </a:endParaRPr>
          </a:p>
          <a:p>
            <a:pPr lvl="0">
              <a:buSzPts val="1600"/>
            </a:pPr>
            <a:r>
              <a:rPr lang="en-US" sz="1600" dirty="0">
                <a:latin typeface="+mj-lt"/>
              </a:rPr>
              <a:t>Employers are required to provide handwashing facilities that are readily accessible to employees. If this is not feasible, you must provide either an appropriate antiseptic hand cleanser along with clean cloth/paper towels or antiseptic towelettes. When these materials are used, hands must be washed with soap and running water as soon as feasible. </a:t>
            </a:r>
          </a:p>
          <a:p>
            <a:pPr lvl="0">
              <a:buSzPts val="1600"/>
            </a:pPr>
            <a:endParaRPr lang="en-US" sz="1600" dirty="0">
              <a:latin typeface="+mj-lt"/>
            </a:endParaRPr>
          </a:p>
          <a:p>
            <a:pPr lvl="0">
              <a:buSzPts val="1600"/>
            </a:pPr>
            <a:r>
              <a:rPr lang="en-US" sz="1600" dirty="0">
                <a:latin typeface="+mj-lt"/>
              </a:rPr>
              <a:t>Under the following circumstances, employers are required to ensure that employees know to wash their hands, skin, or flush mucus membranes immediately or as soon as possible:</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When gloves or PPE are removed.</a:t>
            </a:r>
          </a:p>
          <a:p>
            <a:pPr marL="285750" lvl="0" indent="-285750">
              <a:buSzPts val="1600"/>
              <a:buFont typeface="Arial" panose="020B0604020202020204" pitchFamily="34" charset="0"/>
              <a:buChar char="•"/>
            </a:pPr>
            <a:endParaRPr lang="en-US" sz="1600" dirty="0">
              <a:latin typeface="+mj-lt"/>
            </a:endParaRPr>
          </a:p>
          <a:p>
            <a:pPr marL="285750" lvl="0" indent="-285750">
              <a:buSzPts val="1600"/>
              <a:buFont typeface="Arial" panose="020B0604020202020204" pitchFamily="34" charset="0"/>
              <a:buChar char="•"/>
            </a:pPr>
            <a:r>
              <a:rPr lang="en-US" sz="1600" dirty="0">
                <a:latin typeface="+mj-lt"/>
              </a:rPr>
              <a:t> When there is bodily contact with blood or OPIM.</a:t>
            </a:r>
            <a:endParaRPr sz="18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DFFCFA60-AD73-4BAE-9146-B1533223E8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86112" cy="5956490"/>
          </a:xfrm>
          <a:prstGeom prst="rect">
            <a:avLst/>
          </a:prstGeom>
        </p:spPr>
      </p:pic>
    </p:spTree>
    <p:extLst>
      <p:ext uri="{BB962C8B-B14F-4D97-AF65-F5344CB8AC3E}">
        <p14:creationId xmlns:p14="http://schemas.microsoft.com/office/powerpoint/2010/main" val="3501468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6093F474-5B4A-A468-FD18-0E12FA2140F7}"/>
              </a:ext>
            </a:extLst>
          </p:cNvPr>
          <p:cNvSpPr>
            <a:spLocks noGrp="1"/>
          </p:cNvSpPr>
          <p:nvPr>
            <p:ph type="title" idx="4294967295"/>
          </p:nvPr>
        </p:nvSpPr>
        <p:spPr>
          <a:xfrm>
            <a:off x="5767688" y="365125"/>
            <a:ext cx="5586112" cy="1325563"/>
          </a:xfrm>
        </p:spPr>
        <p:txBody>
          <a:bodyPr anchor="t">
            <a:normAutofit/>
          </a:bodyPr>
          <a:lstStyle/>
          <a:p>
            <a:r>
              <a:rPr lang="en-US" sz="3600" dirty="0">
                <a:latin typeface="+mj-lt"/>
              </a:rPr>
              <a:t>Proper Work Practices: Engineering Controls</a:t>
            </a:r>
          </a:p>
        </p:txBody>
      </p:sp>
      <p:sp>
        <p:nvSpPr>
          <p:cNvPr id="104" name="Google Shape;104;p2"/>
          <p:cNvSpPr txBox="1"/>
          <p:nvPr/>
        </p:nvSpPr>
        <p:spPr>
          <a:xfrm>
            <a:off x="5740400" y="1327926"/>
            <a:ext cx="6249600" cy="3908722"/>
          </a:xfrm>
          <a:prstGeom prst="rect">
            <a:avLst/>
          </a:prstGeom>
          <a:noFill/>
          <a:ln>
            <a:noFill/>
          </a:ln>
        </p:spPr>
        <p:txBody>
          <a:bodyPr spcFirstLastPara="1" wrap="square" lIns="91425" tIns="45700" rIns="91425" bIns="45700" anchor="t" anchorCtr="0">
            <a:spAutoFit/>
          </a:bodyPr>
          <a:lstStyle/>
          <a:p>
            <a:pPr lvl="0" algn="ctr">
              <a:buSzPts val="4800"/>
            </a:pPr>
            <a:endParaRPr sz="1600" b="0" i="0" u="none" strike="noStrike" cap="none" dirty="0">
              <a:solidFill>
                <a:schemeClr val="dk1"/>
              </a:solidFill>
              <a:latin typeface="+mj-lt"/>
              <a:ea typeface="Calibri"/>
              <a:cs typeface="Calibri"/>
              <a:sym typeface="Calibri"/>
            </a:endParaRPr>
          </a:p>
          <a:p>
            <a:pPr lvl="0">
              <a:buSzPts val="1600"/>
            </a:pPr>
            <a:r>
              <a:rPr lang="en-US" sz="1600" dirty="0">
                <a:latin typeface="+mj-lt"/>
              </a:rPr>
              <a:t>Needles or sharps that are contaminated are not to be bent, recapped, or removed. Shearing or breaking contaminated needles are also not allowed. There are two exceptions to this:</a:t>
            </a:r>
          </a:p>
          <a:p>
            <a:pPr lvl="0">
              <a:buSzPts val="1600"/>
            </a:pPr>
            <a:endParaRPr lang="en-US" sz="1200" dirty="0">
              <a:latin typeface="+mj-lt"/>
            </a:endParaRPr>
          </a:p>
          <a:p>
            <a:pPr marL="285750" lvl="0" indent="-285750">
              <a:buSzPts val="1600"/>
              <a:buFont typeface="Arial" panose="020B0604020202020204" pitchFamily="34" charset="0"/>
              <a:buChar char="•"/>
            </a:pPr>
            <a:r>
              <a:rPr lang="en-US" sz="1600" dirty="0">
                <a:latin typeface="+mj-lt"/>
              </a:rPr>
              <a:t>If the employer can demonstrate that no alternative is feasible or that such action is required by a specific medical or dental procedure. </a:t>
            </a:r>
          </a:p>
          <a:p>
            <a:pPr marL="285750" lvl="0" indent="-285750">
              <a:buSzPts val="1600"/>
              <a:buFont typeface="Arial" panose="020B0604020202020204" pitchFamily="34" charset="0"/>
              <a:buChar char="•"/>
            </a:pPr>
            <a:r>
              <a:rPr lang="en-US" sz="1600" dirty="0">
                <a:latin typeface="+mj-lt"/>
              </a:rPr>
              <a:t>Bending, recapping, or needle removal must be accomplished through the use of a mechanical device or a one-handed technique. Bending a needle by using forceps would be an acceptable example.</a:t>
            </a:r>
          </a:p>
          <a:p>
            <a:pPr lvl="0">
              <a:buSzPts val="1600"/>
            </a:pPr>
            <a:endParaRPr lang="en-US" sz="1200" dirty="0">
              <a:latin typeface="+mj-lt"/>
            </a:endParaRPr>
          </a:p>
          <a:p>
            <a:pPr lvl="0">
              <a:buSzPts val="1600"/>
            </a:pPr>
            <a:r>
              <a:rPr lang="en-US" sz="1600" dirty="0">
                <a:latin typeface="+mj-lt"/>
              </a:rPr>
              <a:t>After use, place sharps in an appropriate sharps container as soon as possible. More details on sharps containers will be covered in the next slide.</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CC3AB968-6FDA-41D8-BBA4-67CAE987CF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86112" cy="5920651"/>
          </a:xfrm>
          <a:prstGeom prst="rect">
            <a:avLst/>
          </a:prstGeom>
        </p:spPr>
      </p:pic>
    </p:spTree>
    <p:extLst>
      <p:ext uri="{BB962C8B-B14F-4D97-AF65-F5344CB8AC3E}">
        <p14:creationId xmlns:p14="http://schemas.microsoft.com/office/powerpoint/2010/main" val="2176264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2F873631-D8B4-9AF2-3C49-2347A4CF5864}"/>
              </a:ext>
            </a:extLst>
          </p:cNvPr>
          <p:cNvSpPr>
            <a:spLocks noGrp="1"/>
          </p:cNvSpPr>
          <p:nvPr>
            <p:ph type="title" idx="4294967295"/>
          </p:nvPr>
        </p:nvSpPr>
        <p:spPr>
          <a:xfrm>
            <a:off x="5932024" y="365125"/>
            <a:ext cx="5421775" cy="1325563"/>
          </a:xfrm>
        </p:spPr>
        <p:txBody>
          <a:bodyPr anchor="t">
            <a:normAutofit/>
          </a:bodyPr>
          <a:lstStyle/>
          <a:p>
            <a:r>
              <a:rPr lang="en-US" sz="3600" dirty="0">
                <a:latin typeface="+mj-lt"/>
              </a:rPr>
              <a:t>Sharps Containers</a:t>
            </a:r>
          </a:p>
        </p:txBody>
      </p:sp>
      <p:sp>
        <p:nvSpPr>
          <p:cNvPr id="104" name="Google Shape;104;p2"/>
          <p:cNvSpPr txBox="1"/>
          <p:nvPr/>
        </p:nvSpPr>
        <p:spPr>
          <a:xfrm>
            <a:off x="5842000" y="1143255"/>
            <a:ext cx="6151507" cy="3539390"/>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The construction of sharps containers must meet at least 4 criteria. They are to be:</a:t>
            </a:r>
          </a:p>
          <a:p>
            <a:pPr lvl="0">
              <a:buSzPts val="1600"/>
            </a:pPr>
            <a:endParaRPr lang="en-US" sz="1600" dirty="0">
              <a:latin typeface="+mj-lt"/>
            </a:endParaRPr>
          </a:p>
          <a:p>
            <a:pPr marL="342900" lvl="0" indent="-342900">
              <a:buSzPts val="1600"/>
              <a:buFont typeface="+mj-lt"/>
              <a:buAutoNum type="arabicPeriod"/>
            </a:pPr>
            <a:r>
              <a:rPr lang="en-US" sz="1600" dirty="0">
                <a:latin typeface="+mj-lt"/>
              </a:rPr>
              <a:t>Closable</a:t>
            </a:r>
          </a:p>
          <a:p>
            <a:pPr marL="342900" lvl="0" indent="-342900">
              <a:buSzPts val="1600"/>
              <a:buFont typeface="+mj-lt"/>
              <a:buAutoNum type="arabicPeriod"/>
            </a:pPr>
            <a:r>
              <a:rPr lang="en-US" sz="1600" dirty="0">
                <a:latin typeface="+mj-lt"/>
              </a:rPr>
              <a:t>Puncture resistant</a:t>
            </a:r>
          </a:p>
          <a:p>
            <a:pPr marL="342900" lvl="0" indent="-342900">
              <a:buSzPts val="1600"/>
              <a:buFont typeface="+mj-lt"/>
              <a:buAutoNum type="arabicPeriod"/>
            </a:pPr>
            <a:r>
              <a:rPr lang="en-US" sz="1600" dirty="0">
                <a:latin typeface="+mj-lt"/>
              </a:rPr>
              <a:t>Leakproof on sides and bottom.</a:t>
            </a:r>
          </a:p>
          <a:p>
            <a:pPr marL="342900" lvl="0" indent="-342900">
              <a:buSzPts val="1600"/>
              <a:buFont typeface="+mj-lt"/>
              <a:buAutoNum type="arabicPeriod"/>
            </a:pPr>
            <a:r>
              <a:rPr lang="en-US" sz="1600" dirty="0">
                <a:latin typeface="+mj-lt"/>
              </a:rPr>
              <a:t>Labeled or color-coded in accordance to the </a:t>
            </a:r>
            <a:r>
              <a:rPr lang="en-US" sz="1600" dirty="0">
                <a:latin typeface="+mj-lt"/>
                <a:hlinkClick r:id="rId3"/>
              </a:rPr>
              <a:t>Bloodborne Pathogens labeling requirements</a:t>
            </a:r>
            <a:r>
              <a:rPr lang="en-US" sz="1600" dirty="0">
                <a:latin typeface="+mj-lt"/>
              </a:rPr>
              <a:t>.</a:t>
            </a:r>
            <a:r>
              <a:rPr lang="en-US" sz="1600" baseline="30000" dirty="0">
                <a:latin typeface="+mj-lt"/>
              </a:rPr>
              <a:t>(4)</a:t>
            </a:r>
            <a:endParaRPr lang="en-US" sz="1600" dirty="0">
              <a:latin typeface="+mj-lt"/>
            </a:endParaRPr>
          </a:p>
          <a:p>
            <a:pPr lvl="0">
              <a:buSzPts val="1600"/>
            </a:pPr>
            <a:endParaRPr lang="en-US" sz="1600" dirty="0">
              <a:latin typeface="+mj-lt"/>
            </a:endParaRPr>
          </a:p>
          <a:p>
            <a:pPr lvl="0">
              <a:buSzPts val="1600"/>
            </a:pPr>
            <a:r>
              <a:rPr lang="en-US" sz="1600" dirty="0">
                <a:latin typeface="+mj-lt"/>
              </a:rPr>
              <a:t>Please note that many sharps injuries occur during the disposal of sharps. It’s especially important to ensure proper work practices when handling them. For more information on sharps containers, please review </a:t>
            </a:r>
            <a:r>
              <a:rPr lang="en-US" sz="1600" dirty="0">
                <a:latin typeface="+mj-lt"/>
                <a:hlinkClick r:id="rId4"/>
              </a:rPr>
              <a:t>“Selecting, Evaluating, and Using Sharps Disposal Containers</a:t>
            </a:r>
            <a:r>
              <a:rPr lang="en-US" sz="1600" dirty="0">
                <a:latin typeface="+mj-lt"/>
                <a:hlinkClick r:id="rId5"/>
              </a:rPr>
              <a:t>”. </a:t>
            </a:r>
            <a:r>
              <a:rPr lang="en-US" sz="1600" baseline="30000" dirty="0">
                <a:latin typeface="+mj-lt"/>
              </a:rPr>
              <a:t>(5)</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6"/>
          <a:stretch>
            <a:fillRect/>
          </a:stretch>
        </p:blipFill>
        <p:spPr>
          <a:xfrm>
            <a:off x="6593070" y="5973170"/>
            <a:ext cx="5604190" cy="934032"/>
          </a:xfrm>
          <a:prstGeom prst="rect">
            <a:avLst/>
          </a:prstGeom>
        </p:spPr>
      </p:pic>
      <p:pic>
        <p:nvPicPr>
          <p:cNvPr id="2" name="Picture 1" descr="A red and white can of soda&#10;&#10;AI-generated content may be incorrect.">
            <a:extLst>
              <a:ext uri="{FF2B5EF4-FFF2-40B4-BE49-F238E27FC236}">
                <a16:creationId xmlns:a16="http://schemas.microsoft.com/office/drawing/2014/main" id="{ED4083F9-F81B-4CA9-A330-D2F6F918C20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5721242" cy="5920651"/>
          </a:xfrm>
          <a:prstGeom prst="rect">
            <a:avLst/>
          </a:prstGeom>
        </p:spPr>
      </p:pic>
    </p:spTree>
    <p:extLst>
      <p:ext uri="{BB962C8B-B14F-4D97-AF65-F5344CB8AC3E}">
        <p14:creationId xmlns:p14="http://schemas.microsoft.com/office/powerpoint/2010/main" val="4095065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9E50F9D1-1B1C-3EC9-FDDC-78C51CA6BF59}"/>
              </a:ext>
            </a:extLst>
          </p:cNvPr>
          <p:cNvSpPr>
            <a:spLocks noGrp="1"/>
          </p:cNvSpPr>
          <p:nvPr>
            <p:ph type="title" idx="4294967295"/>
          </p:nvPr>
        </p:nvSpPr>
        <p:spPr>
          <a:xfrm>
            <a:off x="5851002" y="365125"/>
            <a:ext cx="5502797" cy="881781"/>
          </a:xfrm>
        </p:spPr>
        <p:txBody>
          <a:bodyPr anchor="t">
            <a:normAutofit/>
          </a:bodyPr>
          <a:lstStyle/>
          <a:p>
            <a:r>
              <a:rPr lang="en-US" sz="3600" dirty="0">
                <a:latin typeface="+mj-lt"/>
              </a:rPr>
              <a:t>Sharps Container Usage</a:t>
            </a:r>
          </a:p>
        </p:txBody>
      </p:sp>
      <p:sp>
        <p:nvSpPr>
          <p:cNvPr id="104" name="Google Shape;104;p2"/>
          <p:cNvSpPr txBox="1"/>
          <p:nvPr/>
        </p:nvSpPr>
        <p:spPr>
          <a:xfrm>
            <a:off x="5747173" y="1246906"/>
            <a:ext cx="6242828" cy="4031833"/>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If an employee must travel to a remote location to discard sharps, the possibility of an accidental needlestick is dramatically increased. Because of this, Oregon OSHA requires that sharps containers are placed as close as possible to where sharps are being used or can be expected to be found. For example, laundries should have sharps containers nearby due to incidences of needles mixed with laundry.</a:t>
            </a:r>
          </a:p>
          <a:p>
            <a:pPr lvl="0">
              <a:buSzPts val="1600"/>
            </a:pPr>
            <a:endParaRPr lang="en-US" sz="1600" dirty="0">
              <a:latin typeface="+mj-lt"/>
            </a:endParaRPr>
          </a:p>
          <a:p>
            <a:pPr lvl="0">
              <a:buSzPts val="1600"/>
            </a:pPr>
            <a:r>
              <a:rPr lang="en-US" sz="1600" dirty="0">
                <a:latin typeface="+mj-lt"/>
              </a:rPr>
              <a:t>A common problem with sharps containers is overfilling. This is often associated with containers that are too small, the inability to see how full they are, or lax procedures for container maintenance.  As soon as the sharps reach the fill line, the container must be replaced. If you have reusable containers, they must be handled in a manner that does not expose employees to the risk of injury. Also remember that sharps containers are required to be in the upright position when in use.</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45874"/>
            <a:ext cx="5604190" cy="934032"/>
          </a:xfrm>
          <a:prstGeom prst="rect">
            <a:avLst/>
          </a:prstGeom>
        </p:spPr>
      </p:pic>
      <p:pic>
        <p:nvPicPr>
          <p:cNvPr id="2" name="Picture 1">
            <a:extLst>
              <a:ext uri="{FF2B5EF4-FFF2-40B4-BE49-F238E27FC236}">
                <a16:creationId xmlns:a16="http://schemas.microsoft.com/office/drawing/2014/main" id="{83DAA020-D65D-4B4B-8686-A4B4AD9E1E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45173" cy="5920651"/>
          </a:xfrm>
          <a:prstGeom prst="rect">
            <a:avLst/>
          </a:prstGeom>
        </p:spPr>
      </p:pic>
    </p:spTree>
    <p:extLst>
      <p:ext uri="{BB962C8B-B14F-4D97-AF65-F5344CB8AC3E}">
        <p14:creationId xmlns:p14="http://schemas.microsoft.com/office/powerpoint/2010/main" val="11784950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82ADFE2B-C7D7-58E7-A6C8-8C77CDEB3DBC}"/>
              </a:ext>
            </a:extLst>
          </p:cNvPr>
          <p:cNvSpPr>
            <a:spLocks noGrp="1"/>
          </p:cNvSpPr>
          <p:nvPr>
            <p:ph type="title" idx="4294967295"/>
          </p:nvPr>
        </p:nvSpPr>
        <p:spPr>
          <a:xfrm>
            <a:off x="5822066" y="365125"/>
            <a:ext cx="5531734" cy="1325563"/>
          </a:xfrm>
        </p:spPr>
        <p:txBody>
          <a:bodyPr anchor="t">
            <a:normAutofit/>
          </a:bodyPr>
          <a:lstStyle/>
          <a:p>
            <a:r>
              <a:rPr lang="en-US" sz="3600" dirty="0">
                <a:latin typeface="+mj-lt"/>
              </a:rPr>
              <a:t>Proper Work Practices: Engineering Controls</a:t>
            </a:r>
          </a:p>
        </p:txBody>
      </p:sp>
      <p:sp>
        <p:nvSpPr>
          <p:cNvPr id="104" name="Google Shape;104;p2"/>
          <p:cNvSpPr txBox="1"/>
          <p:nvPr/>
        </p:nvSpPr>
        <p:spPr>
          <a:xfrm>
            <a:off x="5727700" y="1565209"/>
            <a:ext cx="6286500" cy="3046948"/>
          </a:xfrm>
          <a:prstGeom prst="rect">
            <a:avLst/>
          </a:prstGeom>
          <a:noFill/>
          <a:ln>
            <a:noFill/>
          </a:ln>
        </p:spPr>
        <p:txBody>
          <a:bodyPr spcFirstLastPara="1" wrap="square" lIns="91425" tIns="45700" rIns="91425" bIns="45700" anchor="t" anchorCtr="0">
            <a:spAutoFit/>
          </a:bodyPr>
          <a:lstStyle/>
          <a:p>
            <a:pPr lvl="0" algn="ctr">
              <a:buSzPts val="4800"/>
            </a:pPr>
            <a:endParaRPr sz="1600" b="0" i="0" u="none" strike="noStrike" cap="none" dirty="0">
              <a:solidFill>
                <a:schemeClr val="dk1"/>
              </a:solidFill>
              <a:latin typeface="+mj-lt"/>
              <a:ea typeface="Calibri"/>
              <a:cs typeface="Calibri"/>
              <a:sym typeface="Calibri"/>
            </a:endParaRPr>
          </a:p>
          <a:p>
            <a:pPr lvl="0">
              <a:buSzPts val="1600"/>
            </a:pPr>
            <a:r>
              <a:rPr lang="en-US" sz="1600" dirty="0">
                <a:latin typeface="+mj-lt"/>
              </a:rPr>
              <a:t>Where there is a reasonable likelihood of occupational exposure, the following activities are prohibited: </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Eating/drinking</a:t>
            </a:r>
          </a:p>
          <a:p>
            <a:pPr marL="285750" lvl="0" indent="-285750">
              <a:buSzPts val="1600"/>
              <a:buFont typeface="Arial" panose="020B0604020202020204" pitchFamily="34" charset="0"/>
              <a:buChar char="•"/>
            </a:pPr>
            <a:r>
              <a:rPr lang="en-US" sz="1600" dirty="0">
                <a:latin typeface="+mj-lt"/>
              </a:rPr>
              <a:t>Smoking</a:t>
            </a:r>
          </a:p>
          <a:p>
            <a:pPr marL="285750" lvl="0" indent="-285750">
              <a:buSzPts val="1600"/>
              <a:buFont typeface="Arial" panose="020B0604020202020204" pitchFamily="34" charset="0"/>
              <a:buChar char="•"/>
            </a:pPr>
            <a:r>
              <a:rPr lang="en-US" sz="1600" dirty="0">
                <a:latin typeface="+mj-lt"/>
              </a:rPr>
              <a:t>Applying cosmetics or lip balm</a:t>
            </a:r>
          </a:p>
          <a:p>
            <a:pPr marL="285750" lvl="0" indent="-285750">
              <a:buSzPts val="1600"/>
              <a:buFont typeface="Arial" panose="020B0604020202020204" pitchFamily="34" charset="0"/>
              <a:buChar char="•"/>
            </a:pPr>
            <a:r>
              <a:rPr lang="en-US" sz="1600" dirty="0">
                <a:latin typeface="+mj-lt"/>
              </a:rPr>
              <a:t>Handling contact lenses</a:t>
            </a:r>
          </a:p>
          <a:p>
            <a:pPr lvl="0">
              <a:buSzPts val="1600"/>
            </a:pPr>
            <a:endParaRPr lang="en-US" sz="1600" dirty="0">
              <a:latin typeface="+mj-lt"/>
            </a:endParaRPr>
          </a:p>
          <a:p>
            <a:pPr lvl="0">
              <a:buSzPts val="1600"/>
            </a:pPr>
            <a:r>
              <a:rPr lang="en-US" sz="1600" dirty="0">
                <a:latin typeface="+mj-lt"/>
              </a:rPr>
              <a:t>Also, food and drink must not be kept in refrigerators, freezers, shelves, cabinets or on counter tops or bench tops where blood or OPIM are present.</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4534BD71-CEF2-4CA0-B627-03421676C2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86112" cy="5920651"/>
          </a:xfrm>
          <a:prstGeom prst="rect">
            <a:avLst/>
          </a:prstGeom>
        </p:spPr>
      </p:pic>
    </p:spTree>
    <p:extLst>
      <p:ext uri="{BB962C8B-B14F-4D97-AF65-F5344CB8AC3E}">
        <p14:creationId xmlns:p14="http://schemas.microsoft.com/office/powerpoint/2010/main" val="451642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9F6B7E7D-4938-669A-8225-9FE496EFE1AF}"/>
              </a:ext>
            </a:extLst>
          </p:cNvPr>
          <p:cNvSpPr txBox="1">
            <a:spLocks noGrp="1"/>
          </p:cNvSpPr>
          <p:nvPr>
            <p:ph type="title" idx="4294967295"/>
          </p:nvPr>
        </p:nvSpPr>
        <p:spPr>
          <a:xfrm>
            <a:off x="5822066" y="365125"/>
            <a:ext cx="5531734"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Proper Work Practices: Engineering Controls</a:t>
            </a:r>
          </a:p>
        </p:txBody>
      </p:sp>
      <p:sp>
        <p:nvSpPr>
          <p:cNvPr id="104" name="Google Shape;104;p2"/>
          <p:cNvSpPr txBox="1"/>
          <p:nvPr/>
        </p:nvSpPr>
        <p:spPr>
          <a:xfrm>
            <a:off x="5702300" y="1640443"/>
            <a:ext cx="6216367" cy="3539390"/>
          </a:xfrm>
          <a:prstGeom prst="rect">
            <a:avLst/>
          </a:prstGeom>
          <a:noFill/>
          <a:ln>
            <a:noFill/>
          </a:ln>
        </p:spPr>
        <p:txBody>
          <a:bodyPr spcFirstLastPara="1" wrap="square" lIns="91425" tIns="45700" rIns="91425" bIns="45700" anchor="t" anchorCtr="0">
            <a:spAutoFit/>
          </a:bodyPr>
          <a:lstStyle/>
          <a:p>
            <a:pPr lvl="0" algn="ctr">
              <a:buSzPts val="4800"/>
            </a:pPr>
            <a:endParaRPr sz="1600" b="0" i="0" u="none" strike="noStrike" cap="none" dirty="0">
              <a:solidFill>
                <a:schemeClr val="dk1"/>
              </a:solidFill>
              <a:latin typeface="+mj-lt"/>
              <a:ea typeface="Calibri"/>
              <a:cs typeface="Calibri"/>
              <a:sym typeface="Calibri"/>
            </a:endParaRPr>
          </a:p>
          <a:p>
            <a:pPr lvl="0">
              <a:buSzPts val="1600"/>
            </a:pPr>
            <a:r>
              <a:rPr lang="en-US" sz="1600" dirty="0">
                <a:latin typeface="+mj-lt"/>
              </a:rPr>
              <a:t>Equipment that may become contaminated with blood or OPIM must be decontaminated and examined prior to servicing or shipping, unless you can demonstrate that it’s not feasible. Please keep in mind:</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dirty="0">
                <a:latin typeface="+mj-lt"/>
              </a:rPr>
              <a:t>A readily observable label must be attached to the equipment stating which portions remain contaminated. </a:t>
            </a:r>
          </a:p>
          <a:p>
            <a:pPr marL="285750" lvl="0" indent="-285750">
              <a:buSzPts val="1600"/>
              <a:buFont typeface="Arial" panose="020B0604020202020204" pitchFamily="34" charset="0"/>
              <a:buChar char="•"/>
            </a:pPr>
            <a:endParaRPr lang="en-US" sz="1600" dirty="0">
              <a:latin typeface="+mj-lt"/>
            </a:endParaRPr>
          </a:p>
          <a:p>
            <a:pPr marL="285750" lvl="0" indent="-285750">
              <a:buSzPts val="1600"/>
              <a:buFont typeface="Arial" panose="020B0604020202020204" pitchFamily="34" charset="0"/>
              <a:buChar char="•"/>
            </a:pPr>
            <a:r>
              <a:rPr lang="en-US" sz="1600" dirty="0">
                <a:latin typeface="+mj-lt"/>
              </a:rPr>
              <a:t>The employer must ensure that this information is conveyed  to all affected employees, the servicing rep, and/or the manufacturer, as appropriate. This needs to be done before handling, servicing, or shipping so that necessary precautions are followed.</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CD287617-28BF-446E-8058-0A7FDC46FC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45173" cy="5920651"/>
          </a:xfrm>
          <a:prstGeom prst="rect">
            <a:avLst/>
          </a:prstGeom>
        </p:spPr>
      </p:pic>
    </p:spTree>
    <p:extLst>
      <p:ext uri="{BB962C8B-B14F-4D97-AF65-F5344CB8AC3E}">
        <p14:creationId xmlns:p14="http://schemas.microsoft.com/office/powerpoint/2010/main" val="152809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Personal Protective Equipment (PPE)</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23129"/>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75487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E607AB94-7DD1-FF99-9022-33E69BEA3C88}"/>
              </a:ext>
            </a:extLst>
          </p:cNvPr>
          <p:cNvSpPr>
            <a:spLocks noGrp="1"/>
          </p:cNvSpPr>
          <p:nvPr>
            <p:ph type="title" idx="4294967295"/>
          </p:nvPr>
        </p:nvSpPr>
        <p:spPr>
          <a:xfrm>
            <a:off x="6030410" y="365125"/>
            <a:ext cx="5323390" cy="773949"/>
          </a:xfrm>
        </p:spPr>
        <p:txBody>
          <a:bodyPr anchor="t">
            <a:normAutofit/>
          </a:bodyPr>
          <a:lstStyle/>
          <a:p>
            <a:r>
              <a:rPr lang="en-US" sz="3600" dirty="0">
                <a:latin typeface="+mj-lt"/>
              </a:rPr>
              <a:t>Definitions</a:t>
            </a:r>
          </a:p>
        </p:txBody>
      </p:sp>
      <p:sp>
        <p:nvSpPr>
          <p:cNvPr id="104" name="Google Shape;104;p2"/>
          <p:cNvSpPr txBox="1"/>
          <p:nvPr/>
        </p:nvSpPr>
        <p:spPr>
          <a:xfrm>
            <a:off x="5943600" y="1177457"/>
            <a:ext cx="6049907" cy="4031833"/>
          </a:xfrm>
          <a:prstGeom prst="rect">
            <a:avLst/>
          </a:prstGeom>
          <a:noFill/>
          <a:ln>
            <a:noFill/>
          </a:ln>
        </p:spPr>
        <p:txBody>
          <a:bodyPr spcFirstLastPara="1" wrap="square" lIns="91425" tIns="45700" rIns="91425" bIns="45700" anchor="t" anchorCtr="0">
            <a:spAutoFit/>
          </a:bodyPr>
          <a:lstStyle/>
          <a:p>
            <a:r>
              <a:rPr lang="en-US" sz="1600" b="1" dirty="0">
                <a:latin typeface="+mj-lt"/>
              </a:rPr>
              <a:t>Occupational Exposure </a:t>
            </a:r>
            <a:r>
              <a:rPr lang="en-US" sz="1600" dirty="0">
                <a:latin typeface="+mj-lt"/>
              </a:rPr>
              <a:t>means reasonably anticipated skin, eye, mucus membrane, or parenteral contact with blood or other potentially infectious materials that may result from the performance of an employee’s duties. </a:t>
            </a:r>
          </a:p>
          <a:p>
            <a:endParaRPr lang="en-US" sz="1600" dirty="0">
              <a:latin typeface="+mj-lt"/>
            </a:endParaRPr>
          </a:p>
          <a:p>
            <a:r>
              <a:rPr lang="en-US" sz="1600" b="1" dirty="0">
                <a:latin typeface="+mj-lt"/>
              </a:rPr>
              <a:t>Bloodborne Pathogens </a:t>
            </a:r>
            <a:r>
              <a:rPr lang="en-US" sz="1600" dirty="0">
                <a:latin typeface="+mj-lt"/>
              </a:rPr>
              <a:t>are microorganisms that are transmitted via human blood and cause disease. They can be transmitted by means of blood, tissue, and body fluids containing blood. </a:t>
            </a:r>
          </a:p>
          <a:p>
            <a:endParaRPr lang="en-US" sz="1600" dirty="0">
              <a:latin typeface="+mj-lt"/>
            </a:endParaRPr>
          </a:p>
          <a:p>
            <a:r>
              <a:rPr lang="en-US" sz="1600" dirty="0">
                <a:latin typeface="+mj-lt"/>
              </a:rPr>
              <a:t>While there are many types of pathogens, the focus of this program is on bloodborne pathogens and what employers need to know to be in compliance with Oregon OSHA. In general, the purpose of the standard is to protect employees from the hepatitis B virus (HBV), the human immunodeficiency virus (HIV), and the hepatitis C virus (HCV).</a:t>
            </a: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45115" y="5953966"/>
            <a:ext cx="5655426" cy="942571"/>
          </a:xfrm>
          <a:prstGeom prst="rect">
            <a:avLst/>
          </a:prstGeom>
          <a:noFill/>
        </p:spPr>
      </p:pic>
      <p:pic>
        <p:nvPicPr>
          <p:cNvPr id="2" name="Picture 1">
            <a:extLst>
              <a:ext uri="{FF2B5EF4-FFF2-40B4-BE49-F238E27FC236}">
                <a16:creationId xmlns:a16="http://schemas.microsoft.com/office/drawing/2014/main" id="{5A485CED-0411-426A-BC20-EA05799985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96" y="0"/>
            <a:ext cx="5743928" cy="5942304"/>
          </a:xfrm>
          <a:prstGeom prst="rect">
            <a:avLst/>
          </a:prstGeom>
        </p:spPr>
      </p:pic>
    </p:spTree>
    <p:extLst>
      <p:ext uri="{BB962C8B-B14F-4D97-AF65-F5344CB8AC3E}">
        <p14:creationId xmlns:p14="http://schemas.microsoft.com/office/powerpoint/2010/main" val="1770051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9156269D-CC75-1FAA-F1BA-06B93F6228FF}"/>
              </a:ext>
            </a:extLst>
          </p:cNvPr>
          <p:cNvSpPr>
            <a:spLocks noGrp="1"/>
          </p:cNvSpPr>
          <p:nvPr>
            <p:ph type="title" idx="4294967295"/>
          </p:nvPr>
        </p:nvSpPr>
        <p:spPr>
          <a:xfrm>
            <a:off x="5984110" y="365126"/>
            <a:ext cx="5369689" cy="849526"/>
          </a:xfrm>
        </p:spPr>
        <p:txBody>
          <a:bodyPr anchor="t">
            <a:normAutofit/>
          </a:bodyPr>
          <a:lstStyle/>
          <a:p>
            <a:r>
              <a:rPr lang="en-US" sz="3600" dirty="0">
                <a:latin typeface="+mj-lt"/>
              </a:rPr>
              <a:t>PPE – Summary</a:t>
            </a:r>
          </a:p>
        </p:txBody>
      </p:sp>
      <p:sp>
        <p:nvSpPr>
          <p:cNvPr id="104" name="Google Shape;104;p2"/>
          <p:cNvSpPr txBox="1"/>
          <p:nvPr/>
        </p:nvSpPr>
        <p:spPr>
          <a:xfrm>
            <a:off x="5905500" y="963328"/>
            <a:ext cx="6088007" cy="4062610"/>
          </a:xfrm>
          <a:prstGeom prst="rect">
            <a:avLst/>
          </a:prstGeom>
          <a:noFill/>
          <a:ln>
            <a:noFill/>
          </a:ln>
        </p:spPr>
        <p:txBody>
          <a:bodyPr spcFirstLastPara="1" wrap="square" lIns="91425" tIns="45700" rIns="91425" bIns="45700" anchor="t" anchorCtr="0">
            <a:spAutoFit/>
          </a:bodyPr>
          <a:lstStyle/>
          <a:p>
            <a:pPr lvl="0" algn="ctr">
              <a:buSzPts val="4800"/>
            </a:pPr>
            <a:endParaRPr lang="en-US" sz="1800" dirty="0">
              <a:latin typeface="+mj-lt"/>
            </a:endParaRPr>
          </a:p>
          <a:p>
            <a:pPr lvl="0">
              <a:buSzPts val="1600"/>
            </a:pPr>
            <a:r>
              <a:rPr lang="en-US" sz="1600" b="1" dirty="0">
                <a:latin typeface="+mj-lt"/>
              </a:rPr>
              <a:t>Let’s briefly summarize the key points:</a:t>
            </a:r>
          </a:p>
          <a:p>
            <a:pPr lvl="0">
              <a:buSzPts val="1600"/>
            </a:pPr>
            <a:endParaRPr lang="en-US" sz="1600" dirty="0">
              <a:latin typeface="+mj-lt"/>
            </a:endParaRPr>
          </a:p>
          <a:p>
            <a:pPr marL="285750" lvl="0" indent="-285750">
              <a:buSzPts val="1600"/>
              <a:buFont typeface="Arial" panose="020B0604020202020204" pitchFamily="34" charset="0"/>
              <a:buChar char="•"/>
            </a:pPr>
            <a:r>
              <a:rPr lang="en-US" sz="1600" b="1" u="sng" dirty="0">
                <a:latin typeface="+mj-lt"/>
              </a:rPr>
              <a:t>Provision:</a:t>
            </a:r>
            <a:r>
              <a:rPr lang="en-US" sz="1600" dirty="0">
                <a:latin typeface="+mj-lt"/>
              </a:rPr>
              <a:t> The employer must provide PPE at no cost to employees.</a:t>
            </a:r>
          </a:p>
          <a:p>
            <a:pPr marL="285750" lvl="0" indent="-285750">
              <a:buSzPts val="1600"/>
              <a:buFont typeface="Arial" panose="020B0604020202020204" pitchFamily="34" charset="0"/>
              <a:buChar char="•"/>
            </a:pPr>
            <a:r>
              <a:rPr lang="en-US" sz="1600" b="1" u="sng" dirty="0">
                <a:latin typeface="+mj-lt"/>
              </a:rPr>
              <a:t>Usage:</a:t>
            </a:r>
            <a:r>
              <a:rPr lang="en-US" sz="1600" dirty="0">
                <a:latin typeface="+mj-lt"/>
              </a:rPr>
              <a:t> The employer must ensure that employees are using PPE.</a:t>
            </a:r>
          </a:p>
          <a:p>
            <a:pPr marL="285750" lvl="0" indent="-285750">
              <a:buSzPts val="1600"/>
              <a:buFont typeface="Arial" panose="020B0604020202020204" pitchFamily="34" charset="0"/>
              <a:buChar char="•"/>
            </a:pPr>
            <a:r>
              <a:rPr lang="en-US" sz="1600" b="1" u="sng" dirty="0">
                <a:latin typeface="+mj-lt"/>
              </a:rPr>
              <a:t>Accessibility:</a:t>
            </a:r>
            <a:r>
              <a:rPr lang="en-US" sz="1600" dirty="0">
                <a:latin typeface="+mj-lt"/>
              </a:rPr>
              <a:t> The employer must ensure that appropriate PPE is provided in correct sizes and is readily available at the worksite.</a:t>
            </a:r>
          </a:p>
          <a:p>
            <a:pPr marL="285750" lvl="0" indent="-285750">
              <a:buSzPts val="1600"/>
              <a:buFont typeface="Arial" panose="020B0604020202020204" pitchFamily="34" charset="0"/>
              <a:buChar char="•"/>
            </a:pPr>
            <a:r>
              <a:rPr lang="en-US" sz="1600" b="1" u="sng" dirty="0">
                <a:latin typeface="+mj-lt"/>
              </a:rPr>
              <a:t>Maintenance:</a:t>
            </a:r>
            <a:r>
              <a:rPr lang="en-US" sz="1600" dirty="0">
                <a:latin typeface="+mj-lt"/>
              </a:rPr>
              <a:t> The employer must clean, launder, and dispose of PPE at no cost to employees.</a:t>
            </a:r>
          </a:p>
          <a:p>
            <a:pPr marL="285750" lvl="0" indent="-285750">
              <a:buSzPts val="1600"/>
              <a:buFont typeface="Arial" panose="020B0604020202020204" pitchFamily="34" charset="0"/>
              <a:buChar char="•"/>
            </a:pPr>
            <a:r>
              <a:rPr lang="en-US" sz="1600" b="1" u="sng" dirty="0">
                <a:latin typeface="+mj-lt"/>
              </a:rPr>
              <a:t>Repair and Replacement:</a:t>
            </a:r>
            <a:r>
              <a:rPr lang="en-US" sz="1600" dirty="0">
                <a:latin typeface="+mj-lt"/>
              </a:rPr>
              <a:t> The employer must repair and replace PPE at no cost to employees.</a:t>
            </a:r>
          </a:p>
          <a:p>
            <a:pPr marL="285750" lvl="0" indent="-285750">
              <a:buSzPts val="1600"/>
              <a:buFont typeface="Arial" panose="020B0604020202020204" pitchFamily="34" charset="0"/>
              <a:buChar char="•"/>
            </a:pPr>
            <a:r>
              <a:rPr lang="en-US" sz="1600" b="1" u="sng" dirty="0">
                <a:latin typeface="+mj-lt"/>
              </a:rPr>
              <a:t>Gloves:</a:t>
            </a:r>
            <a:r>
              <a:rPr lang="en-US" sz="1600" dirty="0">
                <a:latin typeface="+mj-lt"/>
              </a:rPr>
              <a:t> Gloves must be worn when occupational exposure are anticipated to happen.</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93070" y="5973170"/>
            <a:ext cx="5604190" cy="934032"/>
          </a:xfrm>
          <a:prstGeom prst="rect">
            <a:avLst/>
          </a:prstGeom>
        </p:spPr>
      </p:pic>
      <p:pic>
        <p:nvPicPr>
          <p:cNvPr id="2" name="Picture 1">
            <a:extLst>
              <a:ext uri="{FF2B5EF4-FFF2-40B4-BE49-F238E27FC236}">
                <a16:creationId xmlns:a16="http://schemas.microsoft.com/office/drawing/2014/main" id="{DF08A4EB-966E-4A02-85AC-03DB187D38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21242" cy="5920651"/>
          </a:xfrm>
          <a:prstGeom prst="rect">
            <a:avLst/>
          </a:prstGeom>
        </p:spPr>
      </p:pic>
    </p:spTree>
    <p:extLst>
      <p:ext uri="{BB962C8B-B14F-4D97-AF65-F5344CB8AC3E}">
        <p14:creationId xmlns:p14="http://schemas.microsoft.com/office/powerpoint/2010/main" val="219645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A02E619-A0F4-7E96-7635-17835FF06255}"/>
              </a:ext>
            </a:extLst>
          </p:cNvPr>
          <p:cNvSpPr>
            <a:spLocks noGrp="1"/>
          </p:cNvSpPr>
          <p:nvPr>
            <p:ph type="title" idx="4294967295"/>
          </p:nvPr>
        </p:nvSpPr>
        <p:spPr>
          <a:xfrm>
            <a:off x="5908876" y="365125"/>
            <a:ext cx="5444924" cy="746045"/>
          </a:xfrm>
        </p:spPr>
        <p:txBody>
          <a:bodyPr anchor="t">
            <a:normAutofit/>
          </a:bodyPr>
          <a:lstStyle/>
          <a:p>
            <a:r>
              <a:rPr lang="en-US" sz="3600" dirty="0">
                <a:latin typeface="+mj-lt"/>
              </a:rPr>
              <a:t>PPE – Gloves </a:t>
            </a:r>
          </a:p>
        </p:txBody>
      </p:sp>
      <p:sp>
        <p:nvSpPr>
          <p:cNvPr id="104" name="Google Shape;104;p2"/>
          <p:cNvSpPr txBox="1"/>
          <p:nvPr/>
        </p:nvSpPr>
        <p:spPr>
          <a:xfrm>
            <a:off x="5854700" y="1272288"/>
            <a:ext cx="6138807" cy="2308284"/>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The Standard addresses a number of aspects regarding gloves and their usage. In </a:t>
            </a:r>
            <a:r>
              <a:rPr lang="en-US" sz="1600" dirty="0">
                <a:latin typeface="+mj-lt"/>
                <a:hlinkClick r:id="rId3"/>
              </a:rPr>
              <a:t>paragraph (d)(3)(ix)</a:t>
            </a:r>
            <a:r>
              <a:rPr lang="en-US" sz="1600" dirty="0">
                <a:latin typeface="+mj-lt"/>
              </a:rPr>
              <a:t> it states:</a:t>
            </a:r>
          </a:p>
          <a:p>
            <a:pPr lvl="0">
              <a:buSzPts val="1600"/>
            </a:pPr>
            <a:endParaRPr lang="en-US" sz="1600" dirty="0">
              <a:latin typeface="+mj-lt"/>
            </a:endParaRPr>
          </a:p>
          <a:p>
            <a:pPr lvl="0">
              <a:buSzPts val="1600"/>
            </a:pPr>
            <a:r>
              <a:rPr lang="en-US" sz="1600" dirty="0">
                <a:latin typeface="+mj-lt"/>
              </a:rPr>
              <a:t>“Gloves shall be worn when it can be reasonably anticipated that the employee may have hand contact with blood, other potentially infectious materials, mucus membranes, and non-intact skin; when performing vascular access procedures except as specified in paragraph (d)(3)(ix)(D); and when handling or touching contaminated items or surfaces.” </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73170"/>
            <a:ext cx="5604190" cy="934032"/>
          </a:xfrm>
          <a:prstGeom prst="rect">
            <a:avLst/>
          </a:prstGeom>
        </p:spPr>
      </p:pic>
      <p:pic>
        <p:nvPicPr>
          <p:cNvPr id="4" name="Picture 3">
            <a:extLst>
              <a:ext uri="{FF2B5EF4-FFF2-40B4-BE49-F238E27FC236}">
                <a16:creationId xmlns:a16="http://schemas.microsoft.com/office/drawing/2014/main" id="{2D39E97E-6050-477F-B842-7A61B407E9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21242" cy="5920651"/>
          </a:xfrm>
          <a:prstGeom prst="rect">
            <a:avLst/>
          </a:prstGeom>
        </p:spPr>
      </p:pic>
    </p:spTree>
    <p:extLst>
      <p:ext uri="{BB962C8B-B14F-4D97-AF65-F5344CB8AC3E}">
        <p14:creationId xmlns:p14="http://schemas.microsoft.com/office/powerpoint/2010/main" val="2372301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9E520D1B-48F5-9F50-D6EF-F2C2B6F064B4}"/>
              </a:ext>
            </a:extLst>
          </p:cNvPr>
          <p:cNvSpPr>
            <a:spLocks noGrp="1"/>
          </p:cNvSpPr>
          <p:nvPr>
            <p:ph type="title" idx="4294967295"/>
          </p:nvPr>
        </p:nvSpPr>
        <p:spPr>
          <a:xfrm>
            <a:off x="5897300" y="365125"/>
            <a:ext cx="5456499" cy="832855"/>
          </a:xfrm>
        </p:spPr>
        <p:txBody>
          <a:bodyPr anchor="t">
            <a:normAutofit/>
          </a:bodyPr>
          <a:lstStyle/>
          <a:p>
            <a:r>
              <a:rPr lang="en-US" sz="3600" dirty="0">
                <a:latin typeface="+mj-lt"/>
              </a:rPr>
              <a:t>PPE - Conclusion</a:t>
            </a:r>
          </a:p>
        </p:txBody>
      </p:sp>
      <p:sp>
        <p:nvSpPr>
          <p:cNvPr id="104" name="Google Shape;104;p2"/>
          <p:cNvSpPr txBox="1"/>
          <p:nvPr/>
        </p:nvSpPr>
        <p:spPr>
          <a:xfrm>
            <a:off x="5854700" y="1404070"/>
            <a:ext cx="6138807" cy="2800726"/>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To conclude PPE, we’ll cover two brief sections. The first is found in </a:t>
            </a:r>
            <a:r>
              <a:rPr lang="en-US" sz="1600" dirty="0">
                <a:latin typeface="+mj-lt"/>
                <a:hlinkClick r:id="rId3"/>
              </a:rPr>
              <a:t>paragraph (d)(3)(x)</a:t>
            </a:r>
            <a:r>
              <a:rPr lang="en-US" sz="1600" dirty="0">
                <a:latin typeface="+mj-lt"/>
              </a:rPr>
              <a:t>. This paragraph requires protection for the mucus membranes of the face and upper respiratory tract from exposure. This is accomplished through the use of masks, eye protection, and face shields whenever splashes, spray, or droplets of blood or OPIM may happen. </a:t>
            </a:r>
          </a:p>
          <a:p>
            <a:pPr lvl="0">
              <a:buSzPts val="1600"/>
            </a:pPr>
            <a:endParaRPr lang="en-US" sz="1600" dirty="0">
              <a:latin typeface="+mj-lt"/>
            </a:endParaRPr>
          </a:p>
          <a:p>
            <a:pPr lvl="0">
              <a:buSzPts val="1600"/>
            </a:pPr>
            <a:r>
              <a:rPr lang="en-US" sz="1600" dirty="0">
                <a:latin typeface="+mj-lt"/>
              </a:rPr>
              <a:t>Paragraphs (d)(3)(xi-xii) deal with protective body clothing such as gowns, aprons, and shoe covers. The employer must evaluate the task and type of exposure expected and select the appropriate PPE based on that determination.</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93070" y="5973170"/>
            <a:ext cx="5604190" cy="934032"/>
          </a:xfrm>
          <a:prstGeom prst="rect">
            <a:avLst/>
          </a:prstGeom>
        </p:spPr>
      </p:pic>
      <p:pic>
        <p:nvPicPr>
          <p:cNvPr id="2" name="Picture 1">
            <a:extLst>
              <a:ext uri="{FF2B5EF4-FFF2-40B4-BE49-F238E27FC236}">
                <a16:creationId xmlns:a16="http://schemas.microsoft.com/office/drawing/2014/main" id="{42C13263-A57D-4E86-A10A-1F1D335A7A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19156" cy="5920651"/>
          </a:xfrm>
          <a:prstGeom prst="rect">
            <a:avLst/>
          </a:prstGeom>
        </p:spPr>
      </p:pic>
    </p:spTree>
    <p:extLst>
      <p:ext uri="{BB962C8B-B14F-4D97-AF65-F5344CB8AC3E}">
        <p14:creationId xmlns:p14="http://schemas.microsoft.com/office/powerpoint/2010/main" val="3318396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Housekeeping Practices &amp; Procedures</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36777"/>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953877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907F1076-7C04-5667-9B93-293DAB82A694}"/>
              </a:ext>
            </a:extLst>
          </p:cNvPr>
          <p:cNvSpPr>
            <a:spLocks noGrp="1"/>
          </p:cNvSpPr>
          <p:nvPr>
            <p:ph type="title" idx="4294967295"/>
          </p:nvPr>
        </p:nvSpPr>
        <p:spPr>
          <a:xfrm>
            <a:off x="5729468" y="365125"/>
            <a:ext cx="5624332" cy="1325563"/>
          </a:xfrm>
        </p:spPr>
        <p:txBody>
          <a:bodyPr anchor="t">
            <a:normAutofit/>
          </a:bodyPr>
          <a:lstStyle/>
          <a:p>
            <a:r>
              <a:rPr lang="en-US" sz="3600" dirty="0">
                <a:latin typeface="+mj-lt"/>
              </a:rPr>
              <a:t>Housekeeping – What is a “Worksite”</a:t>
            </a:r>
          </a:p>
        </p:txBody>
      </p:sp>
      <p:sp>
        <p:nvSpPr>
          <p:cNvPr id="104" name="Google Shape;104;p2"/>
          <p:cNvSpPr txBox="1"/>
          <p:nvPr/>
        </p:nvSpPr>
        <p:spPr>
          <a:xfrm>
            <a:off x="5676900" y="1709890"/>
            <a:ext cx="6299200" cy="2554505"/>
          </a:xfrm>
          <a:prstGeom prst="rect">
            <a:avLst/>
          </a:prstGeom>
          <a:noFill/>
          <a:ln>
            <a:noFill/>
          </a:ln>
        </p:spPr>
        <p:txBody>
          <a:bodyPr spcFirstLastPara="1" wrap="square" lIns="91425" tIns="45700" rIns="91425" bIns="45700" anchor="t" anchorCtr="0">
            <a:spAutoFit/>
          </a:bodyPr>
          <a:lstStyle/>
          <a:p>
            <a:pPr lvl="0" algn="ctr">
              <a:buSzPts val="4800"/>
            </a:pPr>
            <a:r>
              <a:rPr lang="en-US" sz="1600" dirty="0">
                <a:latin typeface="+mj-lt"/>
              </a:rPr>
              <a:t>The term “worksite” is frequently mentioned in the standard and you may want to know what meets the criteria of a “worksite”. In this section of the standard it covers permanent fixed facilities such as hospitals, dental/medical offices, and clinics. Also included are temporary non-fixed workplaces, such as, ambulances, bloodmobiles, temporary blood collection centers, and any other non-fixed worksites that have a reasonable possibility of becoming contaminated with blood or OPIM.</a:t>
            </a:r>
          </a:p>
          <a:p>
            <a:pPr lvl="0">
              <a:buSzPts val="1600"/>
            </a:pPr>
            <a:endParaRPr lang="en-US" sz="1600" dirty="0">
              <a:latin typeface="+mj-lt"/>
            </a:endParaRPr>
          </a:p>
          <a:p>
            <a:pPr lvl="0">
              <a:buSzPts val="1600"/>
            </a:pPr>
            <a:r>
              <a:rPr lang="en-US" sz="1600" dirty="0">
                <a:latin typeface="+mj-lt"/>
              </a:rPr>
              <a:t>Next, we’ll summarize cleaning and decontamination procedures.</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65774" y="5959522"/>
            <a:ext cx="5604190" cy="934032"/>
          </a:xfrm>
          <a:prstGeom prst="rect">
            <a:avLst/>
          </a:prstGeom>
        </p:spPr>
      </p:pic>
      <p:pic>
        <p:nvPicPr>
          <p:cNvPr id="2" name="Picture 1">
            <a:extLst>
              <a:ext uri="{FF2B5EF4-FFF2-40B4-BE49-F238E27FC236}">
                <a16:creationId xmlns:a16="http://schemas.microsoft.com/office/drawing/2014/main" id="{67139675-843A-4414-B4A2-C8445C64FF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45173" cy="5956490"/>
          </a:xfrm>
          <a:prstGeom prst="rect">
            <a:avLst/>
          </a:prstGeom>
        </p:spPr>
      </p:pic>
    </p:spTree>
    <p:extLst>
      <p:ext uri="{BB962C8B-B14F-4D97-AF65-F5344CB8AC3E}">
        <p14:creationId xmlns:p14="http://schemas.microsoft.com/office/powerpoint/2010/main" val="1603526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BB7ACD7A-CF25-7E9C-C44F-B17D5AAC4130}"/>
              </a:ext>
            </a:extLst>
          </p:cNvPr>
          <p:cNvSpPr>
            <a:spLocks noGrp="1"/>
          </p:cNvSpPr>
          <p:nvPr>
            <p:ph type="title" idx="4294967295"/>
          </p:nvPr>
        </p:nvSpPr>
        <p:spPr>
          <a:xfrm>
            <a:off x="5713808" y="365125"/>
            <a:ext cx="5639992" cy="1325563"/>
          </a:xfrm>
        </p:spPr>
        <p:txBody>
          <a:bodyPr anchor="t">
            <a:normAutofit/>
          </a:bodyPr>
          <a:lstStyle/>
          <a:p>
            <a:r>
              <a:rPr lang="en-US" sz="3600" dirty="0">
                <a:latin typeface="+mj-lt"/>
              </a:rPr>
              <a:t>Cleaning and Decontamination</a:t>
            </a:r>
          </a:p>
        </p:txBody>
      </p:sp>
      <p:sp>
        <p:nvSpPr>
          <p:cNvPr id="104" name="Google Shape;104;p2"/>
          <p:cNvSpPr txBox="1"/>
          <p:nvPr/>
        </p:nvSpPr>
        <p:spPr>
          <a:xfrm>
            <a:off x="5713808" y="1414738"/>
            <a:ext cx="6276192" cy="3785611"/>
          </a:xfrm>
          <a:prstGeom prst="rect">
            <a:avLst/>
          </a:prstGeom>
          <a:noFill/>
          <a:ln>
            <a:noFill/>
          </a:ln>
        </p:spPr>
        <p:txBody>
          <a:bodyPr spcFirstLastPara="1" wrap="square" lIns="91425" tIns="45700" rIns="91425" bIns="45700" anchor="t" anchorCtr="0">
            <a:spAutoFit/>
          </a:bodyPr>
          <a:lstStyle/>
          <a:p>
            <a:pPr lvl="0" algn="ctr">
              <a:buSzPts val="4800"/>
            </a:pPr>
            <a:endParaRPr lang="en-US" sz="1600" dirty="0">
              <a:latin typeface="+mj-lt"/>
            </a:endParaRPr>
          </a:p>
          <a:p>
            <a:pPr lvl="0">
              <a:buSzPts val="1600"/>
            </a:pPr>
            <a:r>
              <a:rPr lang="en-US" sz="1600" dirty="0">
                <a:latin typeface="+mj-lt"/>
                <a:hlinkClick r:id="rId3"/>
              </a:rPr>
              <a:t>Paragraph (d)(4)(ii) </a:t>
            </a:r>
            <a:r>
              <a:rPr lang="en-US" sz="1600" baseline="30000" dirty="0">
                <a:latin typeface="+mj-lt"/>
              </a:rPr>
              <a:t> </a:t>
            </a:r>
            <a:r>
              <a:rPr lang="en-US" sz="1600" dirty="0">
                <a:latin typeface="+mj-lt"/>
              </a:rPr>
              <a:t>outlines the minimum requirements for cleaning and decontamination of equipment and environmental and working surfaces that come into contact with blood or OPIM:</a:t>
            </a:r>
          </a:p>
          <a:p>
            <a:pPr marL="285750" lvl="0" indent="-285750">
              <a:buSzPts val="1600"/>
              <a:buFont typeface="Arial" panose="020B0604020202020204" pitchFamily="34" charset="0"/>
              <a:buChar char="•"/>
            </a:pPr>
            <a:r>
              <a:rPr lang="en-US" sz="1600" dirty="0">
                <a:latin typeface="+mj-lt"/>
              </a:rPr>
              <a:t>Use an appropriate disinfectant.</a:t>
            </a:r>
          </a:p>
          <a:p>
            <a:pPr marL="285750" lvl="0" indent="-285750">
              <a:buSzPts val="1600"/>
              <a:buFont typeface="Arial" panose="020B0604020202020204" pitchFamily="34" charset="0"/>
              <a:buChar char="•"/>
            </a:pPr>
            <a:r>
              <a:rPr lang="en-US" sz="1600" dirty="0">
                <a:latin typeface="+mj-lt"/>
              </a:rPr>
              <a:t>Protective coverings must be removed when contaminated or the end of a work shift.</a:t>
            </a:r>
          </a:p>
          <a:p>
            <a:pPr marL="285750" lvl="0" indent="-285750">
              <a:buSzPts val="1600"/>
              <a:buFont typeface="Arial" panose="020B0604020202020204" pitchFamily="34" charset="0"/>
              <a:buChar char="•"/>
            </a:pPr>
            <a:r>
              <a:rPr lang="en-US" sz="1600" dirty="0">
                <a:latin typeface="+mj-lt"/>
              </a:rPr>
              <a:t>Reusable receptacles must be inspected, cleaned, and decontaminated on a regular basis.</a:t>
            </a:r>
          </a:p>
          <a:p>
            <a:pPr marL="285750" lvl="0" indent="-285750">
              <a:buSzPts val="1600"/>
              <a:buFont typeface="Arial" panose="020B0604020202020204" pitchFamily="34" charset="0"/>
              <a:buChar char="•"/>
            </a:pPr>
            <a:r>
              <a:rPr lang="en-US" sz="1600" dirty="0">
                <a:latin typeface="+mj-lt"/>
              </a:rPr>
              <a:t>Broken glass must not be picked up with bare hands.</a:t>
            </a:r>
          </a:p>
          <a:p>
            <a:pPr marL="285750" lvl="0" indent="-285750">
              <a:buSzPts val="1600"/>
              <a:buFont typeface="Arial" panose="020B0604020202020204" pitchFamily="34" charset="0"/>
              <a:buChar char="•"/>
            </a:pPr>
            <a:r>
              <a:rPr lang="en-US" sz="1600" dirty="0">
                <a:latin typeface="+mj-lt"/>
              </a:rPr>
              <a:t>Employees are prohibited from reaching into reusable containers that are contaminated or may contain sharps.</a:t>
            </a:r>
          </a:p>
          <a:p>
            <a:pPr lvl="0">
              <a:buSzPts val="1600"/>
            </a:pPr>
            <a:endParaRPr lang="en-US" sz="1600" dirty="0">
              <a:latin typeface="+mj-lt"/>
            </a:endParaRPr>
          </a:p>
          <a:p>
            <a:pPr lvl="0">
              <a:buSzPts val="1600"/>
            </a:pPr>
            <a:r>
              <a:rPr lang="en-US" sz="1600" dirty="0">
                <a:latin typeface="+mj-lt"/>
              </a:rPr>
              <a:t>On the next slide, let’s take a moment to cover what are “appropriate disinfectants”.</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65774" y="5959522"/>
            <a:ext cx="5604190" cy="934032"/>
          </a:xfrm>
          <a:prstGeom prst="rect">
            <a:avLst/>
          </a:prstGeom>
        </p:spPr>
      </p:pic>
      <p:pic>
        <p:nvPicPr>
          <p:cNvPr id="2" name="Picture 1">
            <a:extLst>
              <a:ext uri="{FF2B5EF4-FFF2-40B4-BE49-F238E27FC236}">
                <a16:creationId xmlns:a16="http://schemas.microsoft.com/office/drawing/2014/main" id="{71FD0D0C-0014-474F-BC6F-5C6550512CB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3923245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95535D5-81B3-0E95-72C8-F6DFCC4846B0}"/>
              </a:ext>
            </a:extLst>
          </p:cNvPr>
          <p:cNvSpPr>
            <a:spLocks noGrp="1"/>
          </p:cNvSpPr>
          <p:nvPr>
            <p:ph type="title" idx="4294967295"/>
          </p:nvPr>
        </p:nvSpPr>
        <p:spPr>
          <a:xfrm>
            <a:off x="5781558" y="365125"/>
            <a:ext cx="5514372" cy="850217"/>
          </a:xfrm>
        </p:spPr>
        <p:txBody>
          <a:bodyPr anchor="t">
            <a:normAutofit/>
          </a:bodyPr>
          <a:lstStyle/>
          <a:p>
            <a:r>
              <a:rPr lang="en-US" sz="3600" dirty="0">
                <a:latin typeface="+mj-lt"/>
              </a:rPr>
              <a:t>Appropriate Disinfectants</a:t>
            </a:r>
          </a:p>
        </p:txBody>
      </p:sp>
      <p:sp>
        <p:nvSpPr>
          <p:cNvPr id="104" name="Google Shape;104;p2"/>
          <p:cNvSpPr txBox="1"/>
          <p:nvPr/>
        </p:nvSpPr>
        <p:spPr>
          <a:xfrm>
            <a:off x="5727700" y="1084861"/>
            <a:ext cx="6299200" cy="3539390"/>
          </a:xfrm>
          <a:prstGeom prst="rect">
            <a:avLst/>
          </a:prstGeom>
          <a:noFill/>
          <a:ln>
            <a:noFill/>
          </a:ln>
        </p:spPr>
        <p:txBody>
          <a:bodyPr spcFirstLastPara="1" wrap="square" lIns="91425" tIns="45700" rIns="91425" bIns="45700" anchor="t" anchorCtr="0">
            <a:spAutoFit/>
          </a:bodyPr>
          <a:lstStyle/>
          <a:p>
            <a:pPr lvl="0" algn="ctr">
              <a:buSzPts val="4800"/>
            </a:pPr>
            <a:endParaRPr sz="1600" b="0" i="0" u="none" strike="noStrike" cap="none" dirty="0">
              <a:solidFill>
                <a:schemeClr val="dk1"/>
              </a:solidFill>
              <a:latin typeface="+mj-lt"/>
              <a:ea typeface="Calibri"/>
              <a:cs typeface="Calibri"/>
              <a:sym typeface="Calibri"/>
            </a:endParaRPr>
          </a:p>
          <a:p>
            <a:pPr lvl="0">
              <a:buSzPts val="1600"/>
            </a:pPr>
            <a:r>
              <a:rPr lang="en-US" sz="1600" dirty="0">
                <a:latin typeface="+mj-lt"/>
              </a:rPr>
              <a:t>You can view a list of EPA approved disinfectants on </a:t>
            </a:r>
            <a:r>
              <a:rPr lang="en-US" sz="1600" dirty="0">
                <a:latin typeface="+mj-lt"/>
                <a:hlinkClick r:id="rId3"/>
              </a:rPr>
              <a:t>the US Environmental Protection Agency website</a:t>
            </a:r>
            <a:r>
              <a:rPr lang="en-US" sz="1600" dirty="0">
                <a:latin typeface="+mj-lt"/>
              </a:rPr>
              <a:t>. An example of an appropriate disinfectant is a diluted bleach solution. You must  follow the label instructions regarding the amount of disinfectant and the length of time it must remain wet on the surface. Since the effectiveness of a disinfectant is determined by strictly following these instructions, Oregon OSHA compliance officers will interview employees to ensure these practices are in place. </a:t>
            </a:r>
          </a:p>
          <a:p>
            <a:pPr lvl="0">
              <a:buSzPts val="1600"/>
            </a:pPr>
            <a:endParaRPr lang="en-US" sz="1600" dirty="0">
              <a:latin typeface="+mj-lt"/>
            </a:endParaRPr>
          </a:p>
          <a:p>
            <a:pPr lvl="0">
              <a:buSzPts val="1600"/>
            </a:pPr>
            <a:r>
              <a:rPr lang="en-US" sz="1600" dirty="0">
                <a:latin typeface="+mj-lt"/>
              </a:rPr>
              <a:t>Note that fresh solutions of diluted household bleach made up daily are also considered appropriate disinfection. Solutions of bleach should not be stored in glass containers, but in a material such as plastic, in which it’s originally packaged.</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DA66D9EF-0212-492B-AE68-0A2AB72482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45173" cy="5920651"/>
          </a:xfrm>
          <a:prstGeom prst="rect">
            <a:avLst/>
          </a:prstGeom>
        </p:spPr>
      </p:pic>
    </p:spTree>
    <p:extLst>
      <p:ext uri="{BB962C8B-B14F-4D97-AF65-F5344CB8AC3E}">
        <p14:creationId xmlns:p14="http://schemas.microsoft.com/office/powerpoint/2010/main" val="2098711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C3D6B65B-4BCB-BBD5-FE5B-89DE68F3A51E}"/>
              </a:ext>
            </a:extLst>
          </p:cNvPr>
          <p:cNvSpPr>
            <a:spLocks noGrp="1"/>
          </p:cNvSpPr>
          <p:nvPr>
            <p:ph type="title" idx="4294967295"/>
          </p:nvPr>
        </p:nvSpPr>
        <p:spPr>
          <a:xfrm>
            <a:off x="6053558" y="365126"/>
            <a:ext cx="5300241" cy="630298"/>
          </a:xfrm>
        </p:spPr>
        <p:txBody>
          <a:bodyPr anchor="t">
            <a:normAutofit/>
          </a:bodyPr>
          <a:lstStyle/>
          <a:p>
            <a:r>
              <a:rPr lang="en-US" sz="3600" dirty="0">
                <a:latin typeface="+mj-lt"/>
              </a:rPr>
              <a:t>Regulated Waste</a:t>
            </a:r>
          </a:p>
        </p:txBody>
      </p:sp>
      <p:sp>
        <p:nvSpPr>
          <p:cNvPr id="104" name="Google Shape;104;p2"/>
          <p:cNvSpPr txBox="1"/>
          <p:nvPr/>
        </p:nvSpPr>
        <p:spPr>
          <a:xfrm>
            <a:off x="5880100" y="1281630"/>
            <a:ext cx="6113407" cy="3539390"/>
          </a:xfrm>
          <a:prstGeom prst="rect">
            <a:avLst/>
          </a:prstGeom>
          <a:noFill/>
          <a:ln>
            <a:noFill/>
          </a:ln>
        </p:spPr>
        <p:txBody>
          <a:bodyPr spcFirstLastPara="1" wrap="square" lIns="91425" tIns="45700" rIns="91425" bIns="45700" anchor="t" anchorCtr="0">
            <a:spAutoFit/>
          </a:bodyPr>
          <a:lstStyle/>
          <a:p>
            <a:pPr lvl="0">
              <a:buSzPts val="4800"/>
            </a:pPr>
            <a:r>
              <a:rPr lang="en-US" sz="1600" dirty="0">
                <a:solidFill>
                  <a:schemeClr val="dk1"/>
                </a:solidFill>
                <a:latin typeface="+mj-lt"/>
                <a:ea typeface="Calibri"/>
                <a:cs typeface="Calibri"/>
                <a:sym typeface="Calibri"/>
              </a:rPr>
              <a:t>The term “Regulated Waste” refers to the following categories of waste that requires special handling, at a minimum:</a:t>
            </a:r>
          </a:p>
          <a:p>
            <a:pPr lvl="0">
              <a:buSzPts val="1600"/>
            </a:pPr>
            <a:endParaRPr lang="en-US" sz="1600" dirty="0">
              <a:solidFill>
                <a:schemeClr val="dk1"/>
              </a:solidFill>
              <a:latin typeface="+mj-lt"/>
              <a:ea typeface="Calibri"/>
              <a:cs typeface="Calibri"/>
              <a:sym typeface="Calibri"/>
            </a:endParaRPr>
          </a:p>
          <a:p>
            <a:pPr marL="285750" lvl="0" indent="-285750">
              <a:buSzPts val="1600"/>
              <a:buFont typeface="Arial" panose="020B0604020202020204" pitchFamily="34" charset="0"/>
              <a:buChar char="•"/>
            </a:pPr>
            <a:r>
              <a:rPr lang="en-US" sz="1600" dirty="0">
                <a:solidFill>
                  <a:schemeClr val="dk1"/>
                </a:solidFill>
                <a:latin typeface="+mj-lt"/>
                <a:ea typeface="Calibri"/>
                <a:cs typeface="Calibri"/>
                <a:sym typeface="Calibri"/>
              </a:rPr>
              <a:t>Liquid or semi-liquid blood or OPIM.</a:t>
            </a:r>
          </a:p>
          <a:p>
            <a:pPr marL="285750" lvl="0" indent="-285750">
              <a:buSzPts val="1600"/>
              <a:buFont typeface="Arial" panose="020B0604020202020204" pitchFamily="34" charset="0"/>
              <a:buChar char="•"/>
            </a:pPr>
            <a:r>
              <a:rPr lang="en-US" sz="1600" dirty="0">
                <a:solidFill>
                  <a:schemeClr val="dk1"/>
                </a:solidFill>
                <a:latin typeface="+mj-lt"/>
                <a:ea typeface="Calibri"/>
                <a:cs typeface="Calibri"/>
                <a:sym typeface="Calibri"/>
              </a:rPr>
              <a:t>Items contaminated with blood or OPIM that could be released if compressed.</a:t>
            </a:r>
          </a:p>
          <a:p>
            <a:pPr marL="285750" lvl="0" indent="-285750">
              <a:buSzPts val="1600"/>
              <a:buFont typeface="Arial" panose="020B0604020202020204" pitchFamily="34" charset="0"/>
              <a:buChar char="•"/>
            </a:pPr>
            <a:r>
              <a:rPr lang="en-US" sz="1600" dirty="0">
                <a:solidFill>
                  <a:schemeClr val="dk1"/>
                </a:solidFill>
                <a:latin typeface="+mj-lt"/>
                <a:ea typeface="Calibri"/>
                <a:cs typeface="Calibri"/>
                <a:sym typeface="Calibri"/>
              </a:rPr>
              <a:t>Items caked with dried blood or OPIM that could be released during handling.</a:t>
            </a:r>
          </a:p>
          <a:p>
            <a:pPr marL="285750" lvl="0" indent="-285750">
              <a:buSzPts val="1600"/>
              <a:buFont typeface="Arial" panose="020B0604020202020204" pitchFamily="34" charset="0"/>
              <a:buChar char="•"/>
            </a:pPr>
            <a:r>
              <a:rPr lang="en-US" sz="1600" dirty="0">
                <a:solidFill>
                  <a:schemeClr val="dk1"/>
                </a:solidFill>
                <a:latin typeface="+mj-lt"/>
                <a:ea typeface="Calibri"/>
                <a:cs typeface="Calibri"/>
                <a:sym typeface="Calibri"/>
              </a:rPr>
              <a:t>Contaminated sharps</a:t>
            </a:r>
          </a:p>
          <a:p>
            <a:pPr marL="285750" lvl="0" indent="-285750">
              <a:buSzPts val="1600"/>
              <a:buFont typeface="Arial" panose="020B0604020202020204" pitchFamily="34" charset="0"/>
              <a:buChar char="•"/>
            </a:pPr>
            <a:r>
              <a:rPr lang="en-US" sz="1600" dirty="0">
                <a:solidFill>
                  <a:schemeClr val="dk1"/>
                </a:solidFill>
                <a:latin typeface="+mj-lt"/>
                <a:ea typeface="Calibri"/>
                <a:cs typeface="Calibri"/>
                <a:sym typeface="Calibri"/>
              </a:rPr>
              <a:t>Pathological or microbiological wastes containing blood or OPIM.</a:t>
            </a:r>
          </a:p>
          <a:p>
            <a:pPr lvl="0">
              <a:buSzPts val="1600"/>
            </a:pPr>
            <a:endParaRPr lang="en-US" sz="1600" dirty="0">
              <a:solidFill>
                <a:schemeClr val="dk1"/>
              </a:solidFill>
              <a:latin typeface="+mj-lt"/>
              <a:ea typeface="Calibri"/>
              <a:cs typeface="Calibri"/>
              <a:sym typeface="Calibri"/>
            </a:endParaRPr>
          </a:p>
          <a:p>
            <a:pPr lvl="0">
              <a:buSzPts val="1600"/>
            </a:pPr>
            <a:r>
              <a:rPr lang="en-US" sz="1600" dirty="0">
                <a:solidFill>
                  <a:schemeClr val="dk1"/>
                </a:solidFill>
                <a:latin typeface="+mj-lt"/>
                <a:ea typeface="Calibri"/>
                <a:cs typeface="Calibri"/>
                <a:sym typeface="Calibri"/>
              </a:rPr>
              <a:t>On the next slide, we’ll review the requirements for handling laundry.</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3"/>
          <a:stretch>
            <a:fillRect/>
          </a:stretch>
        </p:blipFill>
        <p:spPr>
          <a:xfrm>
            <a:off x="6579422" y="5973170"/>
            <a:ext cx="5604190" cy="934032"/>
          </a:xfrm>
          <a:prstGeom prst="rect">
            <a:avLst/>
          </a:prstGeom>
        </p:spPr>
      </p:pic>
      <p:pic>
        <p:nvPicPr>
          <p:cNvPr id="2" name="Picture 1">
            <a:extLst>
              <a:ext uri="{FF2B5EF4-FFF2-40B4-BE49-F238E27FC236}">
                <a16:creationId xmlns:a16="http://schemas.microsoft.com/office/drawing/2014/main" id="{D8B8957B-80A1-44B1-B99F-BFB7B3BA81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21242" cy="5920651"/>
          </a:xfrm>
          <a:prstGeom prst="rect">
            <a:avLst/>
          </a:prstGeom>
        </p:spPr>
      </p:pic>
    </p:spTree>
    <p:extLst>
      <p:ext uri="{BB962C8B-B14F-4D97-AF65-F5344CB8AC3E}">
        <p14:creationId xmlns:p14="http://schemas.microsoft.com/office/powerpoint/2010/main" val="1629643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C7EF2AE-282F-DE6F-99DF-F308A50A7022}"/>
              </a:ext>
            </a:extLst>
          </p:cNvPr>
          <p:cNvSpPr>
            <a:spLocks noGrp="1"/>
          </p:cNvSpPr>
          <p:nvPr>
            <p:ph type="title" idx="4294967295"/>
          </p:nvPr>
        </p:nvSpPr>
        <p:spPr>
          <a:xfrm>
            <a:off x="5972536" y="365125"/>
            <a:ext cx="5381263" cy="1325563"/>
          </a:xfrm>
        </p:spPr>
        <p:txBody>
          <a:bodyPr anchor="t">
            <a:normAutofit/>
          </a:bodyPr>
          <a:lstStyle/>
          <a:p>
            <a:r>
              <a:rPr lang="en-US" sz="3600" dirty="0">
                <a:latin typeface="+mj-lt"/>
              </a:rPr>
              <a:t>Handling Laundry</a:t>
            </a:r>
          </a:p>
        </p:txBody>
      </p:sp>
      <p:sp>
        <p:nvSpPr>
          <p:cNvPr id="104" name="Google Shape;104;p2"/>
          <p:cNvSpPr txBox="1"/>
          <p:nvPr/>
        </p:nvSpPr>
        <p:spPr>
          <a:xfrm>
            <a:off x="5892800" y="1067500"/>
            <a:ext cx="6100707" cy="3785611"/>
          </a:xfrm>
          <a:prstGeom prst="rect">
            <a:avLst/>
          </a:prstGeom>
          <a:noFill/>
          <a:ln>
            <a:noFill/>
          </a:ln>
        </p:spPr>
        <p:txBody>
          <a:bodyPr spcFirstLastPara="1" wrap="square" lIns="91425" tIns="45700" rIns="91425" bIns="45700" anchor="t" anchorCtr="0">
            <a:spAutoFit/>
          </a:bodyPr>
          <a:lstStyle/>
          <a:p>
            <a:pPr lvl="0">
              <a:buSzPts val="1600"/>
            </a:pPr>
            <a:r>
              <a:rPr lang="en-US" sz="1600" dirty="0">
                <a:latin typeface="+mj-lt"/>
              </a:rPr>
              <a:t>Contaminated laundry is to be handled as little as possible and all employees in contact with it must wear protective gloves and any other appropriate PPE. </a:t>
            </a:r>
          </a:p>
          <a:p>
            <a:pPr lvl="0">
              <a:buSzPts val="1600"/>
            </a:pPr>
            <a:endParaRPr lang="en-US" sz="1600" dirty="0">
              <a:latin typeface="+mj-lt"/>
            </a:endParaRPr>
          </a:p>
          <a:p>
            <a:pPr lvl="0">
              <a:buSzPts val="1600"/>
            </a:pPr>
            <a:r>
              <a:rPr lang="en-US" sz="1600" dirty="0">
                <a:latin typeface="+mj-lt"/>
              </a:rPr>
              <a:t>When transporting contaminated laundry, employers have been given the choice to either:</a:t>
            </a:r>
          </a:p>
          <a:p>
            <a:pPr lvl="0">
              <a:buSzPts val="1600"/>
            </a:pPr>
            <a:endParaRPr lang="en-US" sz="1600" dirty="0">
              <a:latin typeface="+mj-lt"/>
            </a:endParaRPr>
          </a:p>
          <a:p>
            <a:pPr marL="342900" lvl="0" indent="-342900">
              <a:buSzPts val="1600"/>
              <a:buFont typeface="+mj-lt"/>
              <a:buAutoNum type="alphaUcPeriod"/>
            </a:pPr>
            <a:r>
              <a:rPr lang="en-US" sz="1600" dirty="0">
                <a:latin typeface="+mj-lt"/>
              </a:rPr>
              <a:t>Label or color-code in accordance to </a:t>
            </a:r>
            <a:r>
              <a:rPr lang="en-US" sz="1600" dirty="0">
                <a:latin typeface="+mj-lt"/>
                <a:hlinkClick r:id="rId3"/>
              </a:rPr>
              <a:t>Bloodborne Pathogens labeling requirements</a:t>
            </a:r>
            <a:r>
              <a:rPr lang="en-US" sz="1600" dirty="0">
                <a:latin typeface="+mj-lt"/>
              </a:rPr>
              <a:t>.</a:t>
            </a:r>
          </a:p>
          <a:p>
            <a:pPr marL="342900" lvl="0" indent="-342900">
              <a:buSzPts val="1600"/>
              <a:buFont typeface="+mj-lt"/>
              <a:buAutoNum type="alphaUcPeriod"/>
            </a:pPr>
            <a:r>
              <a:rPr lang="en-US" sz="1600" dirty="0">
                <a:latin typeface="+mj-lt"/>
              </a:rPr>
              <a:t>Utilize universal precautions in the handling of all used laundry.</a:t>
            </a:r>
          </a:p>
          <a:p>
            <a:pPr lvl="0">
              <a:buSzPts val="1600"/>
            </a:pPr>
            <a:endParaRPr lang="en-US" sz="1600" dirty="0">
              <a:latin typeface="+mj-lt"/>
            </a:endParaRPr>
          </a:p>
          <a:p>
            <a:pPr lvl="0">
              <a:buSzPts val="1600"/>
            </a:pPr>
            <a:r>
              <a:rPr lang="en-US" sz="1600" dirty="0">
                <a:latin typeface="+mj-lt"/>
              </a:rPr>
              <a:t>If the contaminated laundry is wet, the material for the bags or containers used in laundry collection must prevent soak-through or leakage of fluids.</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000" y="59564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pic>
        <p:nvPicPr>
          <p:cNvPr id="3" name="Picture 2" descr="Module 3">
            <a:extLst>
              <a:ext uri="{FF2B5EF4-FFF2-40B4-BE49-F238E27FC236}">
                <a16:creationId xmlns:a16="http://schemas.microsoft.com/office/drawing/2014/main" id="{E8A4BC0B-F4B4-44AE-B369-C0C9B4B14190}"/>
              </a:ext>
            </a:extLst>
          </p:cNvPr>
          <p:cNvPicPr>
            <a:picLocks noChangeAspect="1"/>
          </p:cNvPicPr>
          <p:nvPr/>
        </p:nvPicPr>
        <p:blipFill>
          <a:blip r:embed="rId4"/>
          <a:stretch>
            <a:fillRect/>
          </a:stretch>
        </p:blipFill>
        <p:spPr>
          <a:xfrm>
            <a:off x="6579422" y="5959522"/>
            <a:ext cx="5604190" cy="934032"/>
          </a:xfrm>
          <a:prstGeom prst="rect">
            <a:avLst/>
          </a:prstGeom>
        </p:spPr>
      </p:pic>
      <p:pic>
        <p:nvPicPr>
          <p:cNvPr id="2" name="Picture 1">
            <a:extLst>
              <a:ext uri="{FF2B5EF4-FFF2-40B4-BE49-F238E27FC236}">
                <a16:creationId xmlns:a16="http://schemas.microsoft.com/office/drawing/2014/main" id="{DE7F0C53-9DD2-4F63-A937-75CE4E2772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21242" cy="5920651"/>
          </a:xfrm>
          <a:prstGeom prst="rect">
            <a:avLst/>
          </a:prstGeom>
        </p:spPr>
      </p:pic>
    </p:spTree>
    <p:extLst>
      <p:ext uri="{BB962C8B-B14F-4D97-AF65-F5344CB8AC3E}">
        <p14:creationId xmlns:p14="http://schemas.microsoft.com/office/powerpoint/2010/main" val="2593524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The Hepatitis Vaccine</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36777"/>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4404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0ACB78F7-4FEA-CB45-0DDA-A055246D858B}"/>
              </a:ext>
            </a:extLst>
          </p:cNvPr>
          <p:cNvSpPr txBox="1">
            <a:spLocks noGrp="1"/>
          </p:cNvSpPr>
          <p:nvPr>
            <p:ph type="title" idx="4294967295"/>
          </p:nvPr>
        </p:nvSpPr>
        <p:spPr>
          <a:xfrm>
            <a:off x="6030410" y="365126"/>
            <a:ext cx="5323390" cy="91071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Definitions</a:t>
            </a:r>
          </a:p>
        </p:txBody>
      </p:sp>
      <p:sp>
        <p:nvSpPr>
          <p:cNvPr id="104" name="Google Shape;104;p2"/>
          <p:cNvSpPr txBox="1"/>
          <p:nvPr/>
        </p:nvSpPr>
        <p:spPr>
          <a:xfrm>
            <a:off x="6030410" y="1275839"/>
            <a:ext cx="6011807" cy="4031833"/>
          </a:xfrm>
          <a:prstGeom prst="rect">
            <a:avLst/>
          </a:prstGeom>
          <a:noFill/>
          <a:ln>
            <a:noFill/>
          </a:ln>
        </p:spPr>
        <p:txBody>
          <a:bodyPr spcFirstLastPara="1" wrap="square" lIns="91425" tIns="45700" rIns="91425" bIns="45700" anchor="t" anchorCtr="0">
            <a:spAutoFit/>
          </a:bodyPr>
          <a:lstStyle/>
          <a:p>
            <a:r>
              <a:rPr lang="en-US" sz="1600" b="1" dirty="0">
                <a:latin typeface="+mj-lt"/>
              </a:rPr>
              <a:t>Other Potentially Infectious Materials (OPIM) </a:t>
            </a:r>
            <a:r>
              <a:rPr lang="en-US" sz="1600" dirty="0">
                <a:latin typeface="+mj-lt"/>
              </a:rPr>
              <a:t>means: </a:t>
            </a:r>
          </a:p>
          <a:p>
            <a:endParaRPr lang="en-US" sz="1600" dirty="0">
              <a:latin typeface="+mj-lt"/>
            </a:endParaRPr>
          </a:p>
          <a:p>
            <a:r>
              <a:rPr lang="en-US" sz="1600" dirty="0">
                <a:latin typeface="+mj-lt"/>
              </a:rPr>
              <a:t>(1) The following human body fluids: semen, vaginal secretions, cerebrospinal fluid, synovial fluid, pleural fluid, pericardial fluid, peritoneal fluid, amniotic fluid, saliva in dental procedures, any body fluid that is visibly contaminated with blood, and all body fluids in situations where it is difficult or impossible to differentiate between body fluids.</a:t>
            </a:r>
          </a:p>
          <a:p>
            <a:endParaRPr lang="en-US" sz="1600" dirty="0">
              <a:latin typeface="+mj-lt"/>
            </a:endParaRPr>
          </a:p>
          <a:p>
            <a:r>
              <a:rPr lang="en-US" sz="1600" dirty="0">
                <a:latin typeface="+mj-lt"/>
              </a:rPr>
              <a:t>(2) Any unfixed tissue or organ (other than intact skin) from a human (living or dead).</a:t>
            </a:r>
          </a:p>
          <a:p>
            <a:endParaRPr lang="en-US" sz="1600" dirty="0">
              <a:latin typeface="+mj-lt"/>
            </a:endParaRPr>
          </a:p>
          <a:p>
            <a:r>
              <a:rPr lang="en-US" sz="1600" dirty="0">
                <a:latin typeface="+mj-lt"/>
              </a:rPr>
              <a:t>(3) HIV-containing cell or tissue cultures, organ cultures, and HIV- or HBV-containing culture medium or other solutions; and blood, organs, or other tissues from experimental animals infected with HIV or HBV.</a:t>
            </a: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59183" y="5968034"/>
            <a:ext cx="5655426" cy="942571"/>
          </a:xfrm>
          <a:prstGeom prst="rect">
            <a:avLst/>
          </a:prstGeom>
          <a:noFill/>
        </p:spPr>
      </p:pic>
      <p:pic>
        <p:nvPicPr>
          <p:cNvPr id="2" name="Picture 1">
            <a:extLst>
              <a:ext uri="{FF2B5EF4-FFF2-40B4-BE49-F238E27FC236}">
                <a16:creationId xmlns:a16="http://schemas.microsoft.com/office/drawing/2014/main" id="{D9E7042F-DA47-4B09-8F80-02EC3BEB33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96" y="0"/>
            <a:ext cx="5743928" cy="5934002"/>
          </a:xfrm>
          <a:prstGeom prst="rect">
            <a:avLst/>
          </a:prstGeom>
        </p:spPr>
      </p:pic>
    </p:spTree>
    <p:extLst>
      <p:ext uri="{BB962C8B-B14F-4D97-AF65-F5344CB8AC3E}">
        <p14:creationId xmlns:p14="http://schemas.microsoft.com/office/powerpoint/2010/main" val="682488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5043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Conclusion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8" name="Picture 7" descr="Module 3">
            <a:extLst>
              <a:ext uri="{FF2B5EF4-FFF2-40B4-BE49-F238E27FC236}">
                <a16:creationId xmlns:a16="http://schemas.microsoft.com/office/drawing/2014/main" id="{20AF28D5-24BC-413E-9693-38DC5102CA01}"/>
              </a:ext>
            </a:extLst>
          </p:cNvPr>
          <p:cNvPicPr>
            <a:picLocks noChangeAspect="1"/>
          </p:cNvPicPr>
          <p:nvPr/>
        </p:nvPicPr>
        <p:blipFill>
          <a:blip r:embed="rId4"/>
          <a:stretch>
            <a:fillRect/>
          </a:stretch>
        </p:blipFill>
        <p:spPr>
          <a:xfrm>
            <a:off x="6579422" y="5964073"/>
            <a:ext cx="5604190" cy="934032"/>
          </a:xfrm>
          <a:prstGeom prst="rect">
            <a:avLst/>
          </a:prstGeom>
        </p:spPr>
      </p:pic>
      <p:sp>
        <p:nvSpPr>
          <p:cNvPr id="11" name="Google Shape;102;p2">
            <a:extLst>
              <a:ext uri="{FF2B5EF4-FFF2-40B4-BE49-F238E27FC236}">
                <a16:creationId xmlns:a16="http://schemas.microsoft.com/office/drawing/2014/main" id="{C6146E1B-FDEF-4858-959E-E3C13CE9AA91}"/>
              </a:ext>
            </a:extLst>
          </p:cNvPr>
          <p:cNvSpPr txBox="1"/>
          <p:nvPr/>
        </p:nvSpPr>
        <p:spPr>
          <a:xfrm>
            <a:off x="202000" y="5943790"/>
            <a:ext cx="6216367" cy="954067"/>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Module 3: </a:t>
            </a:r>
            <a:r>
              <a:rPr lang="en-US" sz="2800" b="1" i="1" dirty="0">
                <a:solidFill>
                  <a:schemeClr val="lt1"/>
                </a:solidFill>
                <a:latin typeface="Verdana"/>
                <a:ea typeface="Verdana"/>
                <a:cs typeface="Verdana"/>
                <a:sym typeface="Verdana"/>
              </a:rPr>
              <a:t>Exposure Control 	    Plan (Non-Healthcare)</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69496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BLOODBORNE PATHOGENS</a:t>
            </a:r>
          </a:p>
        </p:txBody>
      </p:sp>
      <p:sp>
        <p:nvSpPr>
          <p:cNvPr id="94" name="Google Shape;94;p1"/>
          <p:cNvSpPr txBox="1">
            <a:spLocks noGrp="1"/>
          </p:cNvSpPr>
          <p:nvPr>
            <p:ph type="title" idx="4294967295"/>
          </p:nvPr>
        </p:nvSpPr>
        <p:spPr>
          <a:xfrm>
            <a:off x="-566651" y="3569317"/>
            <a:ext cx="13325302"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4: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Mitigation</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0700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 uri="{C183D7F6-B498-43B3-948B-1728B52AA6E4}">
                <adec:decorative xmlns:adec="http://schemas.microsoft.com/office/drawing/2017/decorative" val="1"/>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4;p2">
            <a:extLst>
              <a:ext uri="{FF2B5EF4-FFF2-40B4-BE49-F238E27FC236}">
                <a16:creationId xmlns:a16="http://schemas.microsoft.com/office/drawing/2014/main" id="{B6428E57-6A8D-4064-8239-71BDBDF849B5}"/>
              </a:ext>
            </a:extLst>
          </p:cNvPr>
          <p:cNvSpPr txBox="1">
            <a:spLocks noGrp="1"/>
          </p:cNvSpPr>
          <p:nvPr>
            <p:ph type="title" idx="4294967295"/>
          </p:nvPr>
        </p:nvSpPr>
        <p:spPr>
          <a:xfrm>
            <a:off x="2743200" y="2531200"/>
            <a:ext cx="6570961"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a:t>
            </a:r>
            <a:r>
              <a:rPr kumimoji="0" lang="en-US" sz="3600" b="0" i="0" u="none" strike="noStrike" kern="0" cap="none" spc="0" normalizeH="0" baseline="0" noProof="0" dirty="0">
                <a:ln>
                  <a:noFill/>
                </a:ln>
                <a:solidFill>
                  <a:schemeClr val="bg1"/>
                </a:solidFill>
                <a:effectLst/>
                <a:uLnTx/>
                <a:uFillTx/>
                <a:latin typeface="+mj-lt"/>
                <a:ea typeface="Calibri"/>
                <a:cs typeface="Calibri"/>
                <a:sym typeface="Calibri"/>
              </a:rPr>
              <a:t>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Introduction</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7" name="Picture 6" descr="Module 4">
            <a:extLst>
              <a:ext uri="{FF2B5EF4-FFF2-40B4-BE49-F238E27FC236}">
                <a16:creationId xmlns:a16="http://schemas.microsoft.com/office/drawing/2014/main" id="{36A759ED-782E-4223-A3A8-FD82AA634EB8}"/>
              </a:ext>
            </a:extLst>
          </p:cNvPr>
          <p:cNvPicPr>
            <a:picLocks noChangeAspect="1"/>
          </p:cNvPicPr>
          <p:nvPr/>
        </p:nvPicPr>
        <p:blipFill>
          <a:blip r:embed="rId4"/>
          <a:stretch>
            <a:fillRect/>
          </a:stretch>
        </p:blipFill>
        <p:spPr>
          <a:xfrm>
            <a:off x="6514110" y="5956233"/>
            <a:ext cx="5686566" cy="947761"/>
          </a:xfrm>
          <a:prstGeom prst="rect">
            <a:avLst/>
          </a:prstGeom>
        </p:spPr>
      </p:pic>
      <p:sp>
        <p:nvSpPr>
          <p:cNvPr id="10" name="Google Shape;102;p2">
            <a:extLst>
              <a:ext uri="{FF2B5EF4-FFF2-40B4-BE49-F238E27FC236}">
                <a16:creationId xmlns:a16="http://schemas.microsoft.com/office/drawing/2014/main" id="{1E985CD7-CC58-4B98-A323-5833C979C54F}"/>
              </a:ext>
            </a:extLst>
          </p:cNvPr>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40354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A1D3DA33-7535-DB9F-0D7D-E9AA4C176154}"/>
              </a:ext>
            </a:extLst>
          </p:cNvPr>
          <p:cNvSpPr>
            <a:spLocks noGrp="1"/>
          </p:cNvSpPr>
          <p:nvPr>
            <p:ph type="title" idx="4294967295"/>
          </p:nvPr>
        </p:nvSpPr>
        <p:spPr>
          <a:xfrm>
            <a:off x="5992078" y="365126"/>
            <a:ext cx="5361721" cy="666316"/>
          </a:xfrm>
        </p:spPr>
        <p:txBody>
          <a:bodyPr anchor="t">
            <a:normAutofit/>
          </a:bodyPr>
          <a:lstStyle/>
          <a:p>
            <a:r>
              <a:rPr lang="en-US" sz="3600" dirty="0">
                <a:latin typeface="+mj-lt"/>
              </a:rPr>
              <a:t>Introducing Mitigation</a:t>
            </a:r>
          </a:p>
        </p:txBody>
      </p:sp>
      <p:sp>
        <p:nvSpPr>
          <p:cNvPr id="104" name="Google Shape;104;p2"/>
          <p:cNvSpPr txBox="1"/>
          <p:nvPr/>
        </p:nvSpPr>
        <p:spPr>
          <a:xfrm>
            <a:off x="5867400" y="1032781"/>
            <a:ext cx="6126107" cy="3539390"/>
          </a:xfrm>
          <a:prstGeom prst="rect">
            <a:avLst/>
          </a:prstGeom>
          <a:noFill/>
          <a:ln>
            <a:noFill/>
          </a:ln>
        </p:spPr>
        <p:txBody>
          <a:bodyPr spcFirstLastPara="1" wrap="square" lIns="91425" tIns="45700" rIns="91425" bIns="45700" anchor="t" anchorCtr="0">
            <a:spAutoFit/>
          </a:bodyPr>
          <a:lstStyle/>
          <a:p>
            <a:r>
              <a:rPr lang="en-US" sz="1600" dirty="0">
                <a:latin typeface="+mj-lt"/>
              </a:rPr>
              <a:t>If an exposure incident occurs, you are to immediately offer a confidential medical evaluation, follow-up, and counseling to the exposed employee. Please remember to provide medical care to the exposed employee first, before moving on to other steps like documentation.</a:t>
            </a:r>
          </a:p>
          <a:p>
            <a:endParaRPr lang="en-US" sz="1600" dirty="0">
              <a:latin typeface="+mj-lt"/>
            </a:endParaRPr>
          </a:p>
          <a:p>
            <a:r>
              <a:rPr lang="en-US" sz="1600" dirty="0">
                <a:latin typeface="+mj-lt"/>
              </a:rPr>
              <a:t>Please note that employees who do not fall within the scope of the standard may still experience an exposure incident at work that is unrelated to their job duties. An example is “Good Samaritan” assistance performed voluntarily to an injured co-worker or member of the public. In such a case, Oregon OSHA strongly encourages employers in these situations to offer the same follow up as those covered under the standard.</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00882" y="5919839"/>
            <a:ext cx="5686566" cy="947761"/>
          </a:xfrm>
          <a:prstGeom prst="rect">
            <a:avLst/>
          </a:prstGeom>
        </p:spPr>
      </p:pic>
      <p:pic>
        <p:nvPicPr>
          <p:cNvPr id="2" name="Picture 1">
            <a:extLst>
              <a:ext uri="{FF2B5EF4-FFF2-40B4-BE49-F238E27FC236}">
                <a16:creationId xmlns:a16="http://schemas.microsoft.com/office/drawing/2014/main" id="{4A8AB262-AF3A-41DB-97A0-B8CEC89EB5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686566" cy="5892016"/>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B5BCDD1E-DC0C-A499-3FB9-604C85A20F3E}"/>
              </a:ext>
            </a:extLst>
          </p:cNvPr>
          <p:cNvSpPr>
            <a:spLocks noGrp="1"/>
          </p:cNvSpPr>
          <p:nvPr>
            <p:ph type="title" idx="4294967295"/>
          </p:nvPr>
        </p:nvSpPr>
        <p:spPr>
          <a:xfrm>
            <a:off x="5912844" y="365125"/>
            <a:ext cx="5440955" cy="824697"/>
          </a:xfrm>
        </p:spPr>
        <p:txBody>
          <a:bodyPr anchor="t">
            <a:normAutofit/>
          </a:bodyPr>
          <a:lstStyle/>
          <a:p>
            <a:r>
              <a:rPr lang="en-US" sz="3600" dirty="0">
                <a:latin typeface="+mj-lt"/>
              </a:rPr>
              <a:t>Mitigation Summary</a:t>
            </a:r>
          </a:p>
        </p:txBody>
      </p:sp>
      <p:sp>
        <p:nvSpPr>
          <p:cNvPr id="104" name="Google Shape;104;p2"/>
          <p:cNvSpPr txBox="1"/>
          <p:nvPr/>
        </p:nvSpPr>
        <p:spPr>
          <a:xfrm>
            <a:off x="5910776" y="1125726"/>
            <a:ext cx="6080662" cy="3785611"/>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To summarize the key points on mitigation:</a:t>
            </a:r>
          </a:p>
          <a:p>
            <a:pPr marL="285750" indent="-285750">
              <a:buFont typeface="Arial" panose="020B0604020202020204" pitchFamily="34" charset="0"/>
              <a:buChar char="•"/>
            </a:pPr>
            <a:r>
              <a:rPr lang="en-US" sz="1600" dirty="0">
                <a:latin typeface="+mj-lt"/>
              </a:rPr>
              <a:t>Immediately offer a confidential medical evaluation, follow-up, counseling, and option for post-exposure prophylaxis.</a:t>
            </a:r>
          </a:p>
          <a:p>
            <a:pPr marL="285750" indent="-285750">
              <a:buFont typeface="Arial" panose="020B0604020202020204" pitchFamily="34" charset="0"/>
              <a:buChar char="•"/>
            </a:pPr>
            <a:r>
              <a:rPr lang="en-US" sz="1600" dirty="0">
                <a:latin typeface="+mj-lt"/>
              </a:rPr>
              <a:t>Complete a thorough documentation of the exposure incident.</a:t>
            </a:r>
          </a:p>
          <a:p>
            <a:pPr marL="285750" indent="-285750">
              <a:buFont typeface="Arial" panose="020B0604020202020204" pitchFamily="34" charset="0"/>
              <a:buChar char="•"/>
            </a:pPr>
            <a:r>
              <a:rPr lang="en-US" sz="1600" dirty="0">
                <a:latin typeface="+mj-lt"/>
              </a:rPr>
              <a:t>Test and document the source individual and exposed employee’s blood.</a:t>
            </a:r>
          </a:p>
          <a:p>
            <a:pPr marL="285750" indent="-285750">
              <a:buFont typeface="Arial" panose="020B0604020202020204" pitchFamily="34" charset="0"/>
              <a:buChar char="•"/>
            </a:pPr>
            <a:r>
              <a:rPr lang="en-US" sz="1600" dirty="0">
                <a:latin typeface="+mj-lt"/>
              </a:rPr>
              <a:t>Provide appropriate information to the healthcare professional conducting the evaluation.</a:t>
            </a:r>
          </a:p>
          <a:p>
            <a:pPr marL="285750" indent="-285750">
              <a:buFont typeface="Arial" panose="020B0604020202020204" pitchFamily="34" charset="0"/>
              <a:buChar char="•"/>
            </a:pPr>
            <a:r>
              <a:rPr lang="en-US" sz="1600" dirty="0">
                <a:latin typeface="+mj-lt"/>
              </a:rPr>
              <a:t>Provide the employee with a healthcare professional’s written opinion within 15 days of the evaluation.</a:t>
            </a:r>
          </a:p>
          <a:p>
            <a:endParaRPr lang="en-US" sz="1600" dirty="0">
              <a:latin typeface="+mj-lt"/>
            </a:endParaRPr>
          </a:p>
          <a:p>
            <a:r>
              <a:rPr lang="en-US" sz="1600" dirty="0">
                <a:latin typeface="+mj-lt"/>
              </a:rPr>
              <a:t>It’s very important to ensure that all these steps are covered in your Exposure Control Plan. In the next module, we’ll discuss administrative duties like annual training and recordkeeping.</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00882" y="5933487"/>
            <a:ext cx="5686566" cy="947761"/>
          </a:xfrm>
          <a:prstGeom prst="rect">
            <a:avLst/>
          </a:prstGeom>
        </p:spPr>
      </p:pic>
      <p:pic>
        <p:nvPicPr>
          <p:cNvPr id="2" name="Picture 1">
            <a:extLst>
              <a:ext uri="{FF2B5EF4-FFF2-40B4-BE49-F238E27FC236}">
                <a16:creationId xmlns:a16="http://schemas.microsoft.com/office/drawing/2014/main" id="{166FA279-8905-40E2-B7DE-AE48E4FFED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0215" cy="5892016"/>
          </a:xfrm>
          <a:prstGeom prst="rect">
            <a:avLst/>
          </a:prstGeom>
        </p:spPr>
      </p:pic>
    </p:spTree>
    <p:extLst>
      <p:ext uri="{BB962C8B-B14F-4D97-AF65-F5344CB8AC3E}">
        <p14:creationId xmlns:p14="http://schemas.microsoft.com/office/powerpoint/2010/main" val="3526309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9C3159DD-1016-3FE5-61CF-811DE5C47037}"/>
              </a:ext>
            </a:extLst>
          </p:cNvPr>
          <p:cNvSpPr txBox="1">
            <a:spLocks noGrp="1"/>
          </p:cNvSpPr>
          <p:nvPr>
            <p:ph type="title" idx="4294967295"/>
          </p:nvPr>
        </p:nvSpPr>
        <p:spPr>
          <a:xfrm>
            <a:off x="5992078" y="365126"/>
            <a:ext cx="5361721" cy="66631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Introducing Mitigation</a:t>
            </a:r>
          </a:p>
        </p:txBody>
      </p:sp>
      <p:sp>
        <p:nvSpPr>
          <p:cNvPr id="104" name="Google Shape;104;p2"/>
          <p:cNvSpPr txBox="1"/>
          <p:nvPr/>
        </p:nvSpPr>
        <p:spPr>
          <a:xfrm>
            <a:off x="5842000" y="1287853"/>
            <a:ext cx="6151507" cy="3293169"/>
          </a:xfrm>
          <a:prstGeom prst="rect">
            <a:avLst/>
          </a:prstGeom>
          <a:noFill/>
          <a:ln>
            <a:noFill/>
          </a:ln>
        </p:spPr>
        <p:txBody>
          <a:bodyPr spcFirstLastPara="1" wrap="square" lIns="91425" tIns="45700" rIns="91425" bIns="45700" anchor="t" anchorCtr="0">
            <a:spAutoFit/>
          </a:bodyPr>
          <a:lstStyle/>
          <a:p>
            <a:r>
              <a:rPr lang="en-US" sz="1600" dirty="0">
                <a:latin typeface="+mj-lt"/>
              </a:rPr>
              <a:t>Does your organization have a plan to respond should an incident occur? In this module on mitigation, we’ll cover the appropriate steps you’ll need to take.</a:t>
            </a:r>
          </a:p>
          <a:p>
            <a:endParaRPr lang="en-US" sz="1600" dirty="0">
              <a:latin typeface="+mj-lt"/>
            </a:endParaRPr>
          </a:p>
          <a:p>
            <a:r>
              <a:rPr lang="en-US" sz="1600" dirty="0">
                <a:latin typeface="+mj-lt"/>
              </a:rPr>
              <a:t>Unfortunately, many employees are nervous about reporting exposures and injuries. It’s very important you make it clear to your workers that reporting will not result in reprimands or disciplinary actions. Also emphasize how timely reporting can be very helpful in providing effective treatment.</a:t>
            </a:r>
          </a:p>
          <a:p>
            <a:endParaRPr lang="en-US" sz="1600" dirty="0">
              <a:latin typeface="+mj-lt"/>
            </a:endParaRPr>
          </a:p>
          <a:p>
            <a:r>
              <a:rPr lang="en-US" sz="1600" dirty="0">
                <a:latin typeface="+mj-lt"/>
              </a:rPr>
              <a:t>In the next few slides, post-exposure requirements will be outlined.</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487234" y="5933487"/>
            <a:ext cx="5686566" cy="947761"/>
          </a:xfrm>
          <a:prstGeom prst="rect">
            <a:avLst/>
          </a:prstGeom>
        </p:spPr>
      </p:pic>
      <p:pic>
        <p:nvPicPr>
          <p:cNvPr id="2" name="Picture 1">
            <a:extLst>
              <a:ext uri="{FF2B5EF4-FFF2-40B4-BE49-F238E27FC236}">
                <a16:creationId xmlns:a16="http://schemas.microsoft.com/office/drawing/2014/main" id="{E082D9EF-0EB8-4B13-A730-86B936D7EE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9156" cy="5892016"/>
          </a:xfrm>
          <a:prstGeom prst="rect">
            <a:avLst/>
          </a:prstGeom>
        </p:spPr>
      </p:pic>
    </p:spTree>
    <p:extLst>
      <p:ext uri="{BB962C8B-B14F-4D97-AF65-F5344CB8AC3E}">
        <p14:creationId xmlns:p14="http://schemas.microsoft.com/office/powerpoint/2010/main" val="17854475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D684EE8D-6824-F4DC-7D6E-F3DCE7F36BAF}"/>
              </a:ext>
            </a:extLst>
          </p:cNvPr>
          <p:cNvSpPr>
            <a:spLocks noGrp="1"/>
          </p:cNvSpPr>
          <p:nvPr>
            <p:ph type="title" idx="4294967295"/>
          </p:nvPr>
        </p:nvSpPr>
        <p:spPr>
          <a:xfrm>
            <a:off x="5663822" y="365125"/>
            <a:ext cx="5689977" cy="1325563"/>
          </a:xfrm>
        </p:spPr>
        <p:txBody>
          <a:bodyPr anchor="t">
            <a:normAutofit/>
          </a:bodyPr>
          <a:lstStyle/>
          <a:p>
            <a:r>
              <a:rPr lang="en-US" sz="3600" dirty="0">
                <a:latin typeface="+mj-lt"/>
              </a:rPr>
              <a:t>Documenting Exposure Incidents</a:t>
            </a:r>
          </a:p>
        </p:txBody>
      </p:sp>
      <p:sp>
        <p:nvSpPr>
          <p:cNvPr id="104" name="Google Shape;104;p2"/>
          <p:cNvSpPr txBox="1"/>
          <p:nvPr/>
        </p:nvSpPr>
        <p:spPr>
          <a:xfrm>
            <a:off x="5663823" y="1629052"/>
            <a:ext cx="6325548" cy="3785611"/>
          </a:xfrm>
          <a:prstGeom prst="rect">
            <a:avLst/>
          </a:prstGeom>
          <a:noFill/>
          <a:ln>
            <a:noFill/>
          </a:ln>
        </p:spPr>
        <p:txBody>
          <a:bodyPr spcFirstLastPara="1" wrap="square" lIns="91425" tIns="45700" rIns="91425" bIns="45700" anchor="t" anchorCtr="0">
            <a:spAutoFit/>
          </a:bodyPr>
          <a:lstStyle/>
          <a:p>
            <a:r>
              <a:rPr lang="en-US" sz="1600" dirty="0">
                <a:latin typeface="+mj-lt"/>
              </a:rPr>
              <a:t>The first step is to document, at a minimum, “the route(s) of exposure, and the circumstances under which the exposure incident occurred,” as per </a:t>
            </a:r>
            <a:r>
              <a:rPr lang="en-US" sz="1600" dirty="0">
                <a:latin typeface="+mj-lt"/>
                <a:hlinkClick r:id="rId3"/>
              </a:rPr>
              <a:t>paragraph (f)(3)(</a:t>
            </a:r>
            <a:r>
              <a:rPr lang="en-US" sz="1600" dirty="0" err="1">
                <a:latin typeface="+mj-lt"/>
                <a:hlinkClick r:id="rId3"/>
              </a:rPr>
              <a:t>i</a:t>
            </a:r>
            <a:r>
              <a:rPr lang="en-US" sz="1600" dirty="0">
                <a:latin typeface="+mj-lt"/>
                <a:hlinkClick r:id="rId3"/>
              </a:rPr>
              <a:t>). </a:t>
            </a:r>
            <a:r>
              <a:rPr lang="en-US" sz="1600" baseline="30000" dirty="0">
                <a:latin typeface="+mj-lt"/>
              </a:rPr>
              <a:t> </a:t>
            </a:r>
            <a:r>
              <a:rPr lang="en-US" sz="1600" dirty="0">
                <a:latin typeface="+mj-lt"/>
              </a:rPr>
              <a:t>To be useful, the documentation must contain sufficient details about the incident, which includes:</a:t>
            </a:r>
          </a:p>
          <a:p>
            <a:pPr marL="285750" indent="-285750">
              <a:buFont typeface="Arial" panose="020B0604020202020204" pitchFamily="34" charset="0"/>
              <a:buChar char="•"/>
            </a:pPr>
            <a:r>
              <a:rPr lang="en-US" sz="1600" dirty="0">
                <a:latin typeface="+mj-lt"/>
              </a:rPr>
              <a:t>Engineering controls in use at the time.</a:t>
            </a:r>
          </a:p>
          <a:p>
            <a:pPr marL="285750" indent="-285750">
              <a:buFont typeface="Arial" panose="020B0604020202020204" pitchFamily="34" charset="0"/>
              <a:buChar char="•"/>
            </a:pPr>
            <a:r>
              <a:rPr lang="en-US" sz="1600" dirty="0">
                <a:latin typeface="+mj-lt"/>
              </a:rPr>
              <a:t>Work practices followed.</a:t>
            </a:r>
          </a:p>
          <a:p>
            <a:pPr marL="285750" indent="-285750">
              <a:buFont typeface="Arial" panose="020B0604020202020204" pitchFamily="34" charset="0"/>
              <a:buChar char="•"/>
            </a:pPr>
            <a:r>
              <a:rPr lang="en-US" sz="1600" dirty="0">
                <a:latin typeface="+mj-lt"/>
              </a:rPr>
              <a:t>Protective equipment or clothing used.</a:t>
            </a:r>
          </a:p>
          <a:p>
            <a:pPr marL="285750" indent="-285750">
              <a:buFont typeface="Arial" panose="020B0604020202020204" pitchFamily="34" charset="0"/>
              <a:buChar char="•"/>
            </a:pPr>
            <a:r>
              <a:rPr lang="en-US" sz="1600" dirty="0">
                <a:latin typeface="+mj-lt"/>
              </a:rPr>
              <a:t>Location</a:t>
            </a:r>
          </a:p>
          <a:p>
            <a:pPr marL="285750" indent="-285750">
              <a:buFont typeface="Arial" panose="020B0604020202020204" pitchFamily="34" charset="0"/>
              <a:buChar char="•"/>
            </a:pPr>
            <a:r>
              <a:rPr lang="en-US" sz="1600" dirty="0">
                <a:latin typeface="+mj-lt"/>
              </a:rPr>
              <a:t>Procedure being performed.</a:t>
            </a:r>
          </a:p>
          <a:p>
            <a:pPr marL="285750" indent="-285750">
              <a:buFont typeface="Arial" panose="020B0604020202020204" pitchFamily="34" charset="0"/>
              <a:buChar char="•"/>
            </a:pPr>
            <a:r>
              <a:rPr lang="en-US" sz="1600" dirty="0">
                <a:latin typeface="+mj-lt"/>
              </a:rPr>
              <a:t>The employee’s training.</a:t>
            </a:r>
          </a:p>
          <a:p>
            <a:endParaRPr lang="en-US" sz="1600" dirty="0">
              <a:latin typeface="+mj-lt"/>
            </a:endParaRPr>
          </a:p>
          <a:p>
            <a:r>
              <a:rPr lang="en-US" sz="1600" dirty="0">
                <a:latin typeface="+mj-lt"/>
              </a:rPr>
              <a:t>During an Oregon OSHA visit, a compliance officer will ask to review copies of your organization’s documentation on exposure incidents.</a:t>
            </a: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4"/>
          <a:stretch>
            <a:fillRect/>
          </a:stretch>
        </p:blipFill>
        <p:spPr>
          <a:xfrm>
            <a:off x="6500882" y="5933487"/>
            <a:ext cx="5686566" cy="947761"/>
          </a:xfrm>
          <a:prstGeom prst="rect">
            <a:avLst/>
          </a:prstGeom>
        </p:spPr>
      </p:pic>
      <p:pic>
        <p:nvPicPr>
          <p:cNvPr id="2" name="Picture 1">
            <a:extLst>
              <a:ext uri="{FF2B5EF4-FFF2-40B4-BE49-F238E27FC236}">
                <a16:creationId xmlns:a16="http://schemas.microsoft.com/office/drawing/2014/main" id="{22BAFF47-BD02-493B-8124-C92D629BA9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92447" cy="5892016"/>
          </a:xfrm>
          <a:prstGeom prst="rect">
            <a:avLst/>
          </a:prstGeom>
        </p:spPr>
      </p:pic>
    </p:spTree>
    <p:extLst>
      <p:ext uri="{BB962C8B-B14F-4D97-AF65-F5344CB8AC3E}">
        <p14:creationId xmlns:p14="http://schemas.microsoft.com/office/powerpoint/2010/main" val="30595452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A38E101B-8BD2-3EB5-AB9B-4200BB21AEB6}"/>
              </a:ext>
            </a:extLst>
          </p:cNvPr>
          <p:cNvSpPr>
            <a:spLocks noGrp="1"/>
          </p:cNvSpPr>
          <p:nvPr>
            <p:ph type="title" idx="4294967295"/>
          </p:nvPr>
        </p:nvSpPr>
        <p:spPr>
          <a:xfrm>
            <a:off x="5638800" y="365125"/>
            <a:ext cx="5715000" cy="1083255"/>
          </a:xfrm>
        </p:spPr>
        <p:txBody>
          <a:bodyPr anchor="t">
            <a:normAutofit/>
          </a:bodyPr>
          <a:lstStyle/>
          <a:p>
            <a:r>
              <a:rPr lang="en-US" sz="3600" dirty="0">
                <a:latin typeface="+mj-lt"/>
              </a:rPr>
              <a:t>Blood Testing – Source Individual</a:t>
            </a:r>
          </a:p>
        </p:txBody>
      </p:sp>
      <p:sp>
        <p:nvSpPr>
          <p:cNvPr id="104" name="Google Shape;104;p2"/>
          <p:cNvSpPr txBox="1"/>
          <p:nvPr/>
        </p:nvSpPr>
        <p:spPr>
          <a:xfrm>
            <a:off x="5638800" y="1683641"/>
            <a:ext cx="6375400" cy="3293169"/>
          </a:xfrm>
          <a:prstGeom prst="rect">
            <a:avLst/>
          </a:prstGeom>
          <a:noFill/>
          <a:ln>
            <a:noFill/>
          </a:ln>
        </p:spPr>
        <p:txBody>
          <a:bodyPr spcFirstLastPara="1" wrap="square" lIns="91425" tIns="45700" rIns="91425" bIns="45700" anchor="t" anchorCtr="0">
            <a:spAutoFit/>
          </a:bodyPr>
          <a:lstStyle/>
          <a:p>
            <a:r>
              <a:rPr lang="en-US" sz="1600" dirty="0">
                <a:latin typeface="+mj-lt"/>
              </a:rPr>
              <a:t>The next step is to identify and document the source individual’s blood. You must ask for consent from the source individual or anyone legally authorized to give consent on their behalf. If you are unable to get consent, there must be documentation in writing.</a:t>
            </a:r>
          </a:p>
          <a:p>
            <a:endParaRPr lang="en-US" sz="1600" dirty="0">
              <a:latin typeface="+mj-lt"/>
            </a:endParaRPr>
          </a:p>
          <a:p>
            <a:r>
              <a:rPr lang="en-US" sz="1600" dirty="0">
                <a:latin typeface="+mj-lt"/>
              </a:rPr>
              <a:t>The testing must be done as soon as possible to determine if the person is infected with HBV or HIV. If it is known that the source individual was infected prior to the incident, there’s no need to test again. The test results must be made available to the exposed employee along with information on applicable laws and regulations regarding disclosure on the identity and infectious status of the source individual.</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00882" y="5933487"/>
            <a:ext cx="5686566" cy="947761"/>
          </a:xfrm>
          <a:prstGeom prst="rect">
            <a:avLst/>
          </a:prstGeom>
        </p:spPr>
      </p:pic>
      <p:pic>
        <p:nvPicPr>
          <p:cNvPr id="2" name="Picture 1">
            <a:extLst>
              <a:ext uri="{FF2B5EF4-FFF2-40B4-BE49-F238E27FC236}">
                <a16:creationId xmlns:a16="http://schemas.microsoft.com/office/drawing/2014/main" id="{5C6EA5D0-8B02-41AC-99D2-E154C61559A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5151" cy="5892016"/>
          </a:xfrm>
          <a:prstGeom prst="rect">
            <a:avLst/>
          </a:prstGeom>
        </p:spPr>
      </p:pic>
    </p:spTree>
    <p:extLst>
      <p:ext uri="{BB962C8B-B14F-4D97-AF65-F5344CB8AC3E}">
        <p14:creationId xmlns:p14="http://schemas.microsoft.com/office/powerpoint/2010/main" val="434116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066B7E2F-9F3F-B20E-19FB-5D184CC11348}"/>
              </a:ext>
            </a:extLst>
          </p:cNvPr>
          <p:cNvSpPr txBox="1">
            <a:spLocks noGrp="1"/>
          </p:cNvSpPr>
          <p:nvPr>
            <p:ph type="title" idx="4294967295"/>
          </p:nvPr>
        </p:nvSpPr>
        <p:spPr>
          <a:xfrm>
            <a:off x="5638800" y="365125"/>
            <a:ext cx="5715000" cy="10832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Blood Testing – Exposed Employee</a:t>
            </a:r>
          </a:p>
        </p:txBody>
      </p:sp>
      <p:sp>
        <p:nvSpPr>
          <p:cNvPr id="104" name="Google Shape;104;p2"/>
          <p:cNvSpPr txBox="1"/>
          <p:nvPr/>
        </p:nvSpPr>
        <p:spPr>
          <a:xfrm>
            <a:off x="5651500" y="1806464"/>
            <a:ext cx="6299200" cy="3539390"/>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Along with testing the source individual, you must collect blood from the exposed employee as soon as possible (with their consent). It’s important to consider that employees have at least 90 days following baseline blood collection to decide if they want to have their blood tested for HIV. This 90-day time frame gives the employee the opportunity to learn about baseline serological testing after exposure incidents, and to participate in further discussion, education, or counseling. </a:t>
            </a:r>
          </a:p>
          <a:p>
            <a:endParaRPr lang="en-US" sz="1600" dirty="0">
              <a:latin typeface="+mj-lt"/>
            </a:endParaRPr>
          </a:p>
          <a:p>
            <a:r>
              <a:rPr lang="en-US" sz="1600" dirty="0">
                <a:latin typeface="+mj-lt"/>
              </a:rPr>
              <a:t>If the blood drawn from the employee is not immediately tested for HIV, you are required to have it preserved for at least 90 days. This allows employees the chance for future testing without needing to make an immediate decision.</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00882" y="5933487"/>
            <a:ext cx="5686566" cy="947761"/>
          </a:xfrm>
          <a:prstGeom prst="rect">
            <a:avLst/>
          </a:prstGeom>
        </p:spPr>
      </p:pic>
      <p:pic>
        <p:nvPicPr>
          <p:cNvPr id="2" name="Picture 1">
            <a:extLst>
              <a:ext uri="{FF2B5EF4-FFF2-40B4-BE49-F238E27FC236}">
                <a16:creationId xmlns:a16="http://schemas.microsoft.com/office/drawing/2014/main" id="{ED0B0C35-20B7-46D9-9125-9D8EBB8ED2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509846" cy="5892016"/>
          </a:xfrm>
          <a:prstGeom prst="rect">
            <a:avLst/>
          </a:prstGeom>
        </p:spPr>
      </p:pic>
    </p:spTree>
    <p:extLst>
      <p:ext uri="{BB962C8B-B14F-4D97-AF65-F5344CB8AC3E}">
        <p14:creationId xmlns:p14="http://schemas.microsoft.com/office/powerpoint/2010/main" val="1835951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88059917-61CE-955B-9217-955C755C9677}"/>
              </a:ext>
            </a:extLst>
          </p:cNvPr>
          <p:cNvSpPr txBox="1">
            <a:spLocks noGrp="1"/>
          </p:cNvSpPr>
          <p:nvPr>
            <p:ph type="title" idx="4294967295"/>
          </p:nvPr>
        </p:nvSpPr>
        <p:spPr>
          <a:xfrm>
            <a:off x="5518909" y="378773"/>
            <a:ext cx="5715000" cy="10832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Post-Exposure Prophylaxis</a:t>
            </a:r>
          </a:p>
        </p:txBody>
      </p:sp>
      <p:sp>
        <p:nvSpPr>
          <p:cNvPr id="104" name="Google Shape;104;p2"/>
          <p:cNvSpPr txBox="1"/>
          <p:nvPr/>
        </p:nvSpPr>
        <p:spPr>
          <a:xfrm>
            <a:off x="5518909" y="1246914"/>
            <a:ext cx="6470461" cy="4031833"/>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You must also make Post-Exposure Prophylaxis available to the exposed employee if recommended by the U.S. Public Health Service. This is any preventative medical treatment started immediately after an exposure to counteract infection from a pathogen. In the case of an HIV exposure, this would consist of a course of antiretroviral drugs. To be most effective, treatment should be begin as soon as possible. Waiting too long will render it entirely ineffective. With new developments constantly occurring in this field, the standard requires you to follow current guidelines from the U.S. Public Health Service. </a:t>
            </a:r>
          </a:p>
          <a:p>
            <a:endParaRPr lang="en-US" sz="1600" dirty="0">
              <a:latin typeface="+mj-lt"/>
            </a:endParaRPr>
          </a:p>
          <a:p>
            <a:r>
              <a:rPr lang="en-US" sz="1600" dirty="0">
                <a:latin typeface="+mj-lt"/>
              </a:rPr>
              <a:t>The Centers for Disease Control and </a:t>
            </a:r>
            <a:r>
              <a:rPr lang="en-US" sz="1600" dirty="0">
                <a:latin typeface="+mj-lt"/>
                <a:hlinkClick r:id="rId3"/>
              </a:rPr>
              <a:t>Prevention website is categorized into instructions based on a number of different circumstances</a:t>
            </a:r>
            <a:r>
              <a:rPr lang="en-US" sz="1600" dirty="0">
                <a:latin typeface="+mj-lt"/>
                <a:hlinkClick r:id="rId4"/>
              </a:rPr>
              <a:t>.</a:t>
            </a:r>
            <a:r>
              <a:rPr lang="en-US" sz="1600" dirty="0">
                <a:latin typeface="+mj-lt"/>
              </a:rPr>
              <a:t> In most cases, decisions about prophylaxis will be made by a healthcare professional with knowledge in that field. </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5"/>
          <a:stretch>
            <a:fillRect/>
          </a:stretch>
        </p:blipFill>
        <p:spPr>
          <a:xfrm>
            <a:off x="6500882" y="5933487"/>
            <a:ext cx="5686566" cy="947761"/>
          </a:xfrm>
          <a:prstGeom prst="rect">
            <a:avLst/>
          </a:prstGeom>
        </p:spPr>
      </p:pic>
      <p:pic>
        <p:nvPicPr>
          <p:cNvPr id="2" name="Picture 1">
            <a:extLst>
              <a:ext uri="{FF2B5EF4-FFF2-40B4-BE49-F238E27FC236}">
                <a16:creationId xmlns:a16="http://schemas.microsoft.com/office/drawing/2014/main" id="{193DC618-7ADD-442E-9AF8-1B99E25E249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316279" cy="5892016"/>
          </a:xfrm>
          <a:prstGeom prst="rect">
            <a:avLst/>
          </a:prstGeom>
        </p:spPr>
      </p:pic>
    </p:spTree>
    <p:extLst>
      <p:ext uri="{BB962C8B-B14F-4D97-AF65-F5344CB8AC3E}">
        <p14:creationId xmlns:p14="http://schemas.microsoft.com/office/powerpoint/2010/main" val="327470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6B162A"/>
          </a:solidFill>
          <a:ln>
            <a:solidFill>
              <a:srgbClr val="6B162A"/>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6086A04C-7103-48B5-F1F4-D5EC5E634F22}"/>
              </a:ext>
            </a:extLst>
          </p:cNvPr>
          <p:cNvSpPr txBox="1">
            <a:spLocks noGrp="1"/>
          </p:cNvSpPr>
          <p:nvPr>
            <p:ph type="title" idx="4294967295"/>
          </p:nvPr>
        </p:nvSpPr>
        <p:spPr>
          <a:xfrm>
            <a:off x="6030410" y="365125"/>
            <a:ext cx="5323390" cy="75446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Definitions</a:t>
            </a:r>
          </a:p>
        </p:txBody>
      </p:sp>
      <p:sp>
        <p:nvSpPr>
          <p:cNvPr id="104" name="Google Shape;104;p2"/>
          <p:cNvSpPr txBox="1"/>
          <p:nvPr/>
        </p:nvSpPr>
        <p:spPr>
          <a:xfrm>
            <a:off x="5956300" y="1119586"/>
            <a:ext cx="6037207" cy="4308831"/>
          </a:xfrm>
          <a:prstGeom prst="rect">
            <a:avLst/>
          </a:prstGeom>
          <a:noFill/>
          <a:ln>
            <a:noFill/>
          </a:ln>
        </p:spPr>
        <p:txBody>
          <a:bodyPr spcFirstLastPara="1" wrap="square" lIns="91425" tIns="45700" rIns="91425" bIns="45700" anchor="t" anchorCtr="0">
            <a:spAutoFit/>
          </a:bodyPr>
          <a:lstStyle/>
          <a:p>
            <a:pPr lvl="0">
              <a:buSzPts val="4800"/>
            </a:pPr>
            <a:r>
              <a:rPr lang="en-US" sz="1600" b="1" dirty="0">
                <a:latin typeface="+mj-lt"/>
              </a:rPr>
              <a:t>Regulated Waste </a:t>
            </a:r>
            <a:r>
              <a:rPr lang="en-US" sz="1600" dirty="0">
                <a:latin typeface="+mj-lt"/>
              </a:rPr>
              <a:t>means liquid or semi-liquid blood or other potentially infectious materials(OPIM); contaminated items that would release blood or OPIM in a liquid or semi-liquid state if compressed; items that are caked with dried blood or OPIM and are capable of releasing these materials during handling; contaminated sharps; and pathological and microbiological wastes containing blood or OPIM.</a:t>
            </a:r>
          </a:p>
          <a:p>
            <a:endParaRPr lang="en-US" sz="1600" dirty="0">
              <a:latin typeface="+mj-lt"/>
            </a:endParaRPr>
          </a:p>
          <a:p>
            <a:r>
              <a:rPr lang="en-US" sz="1600" b="1" dirty="0">
                <a:latin typeface="+mj-lt"/>
              </a:rPr>
              <a:t>Universal Precautions </a:t>
            </a:r>
            <a:r>
              <a:rPr lang="en-US" sz="1600" dirty="0">
                <a:latin typeface="+mj-lt"/>
              </a:rPr>
              <a:t>is an approach to infection control. According to the concept of Universal Precautions, all human blood and certain human body fluids are treated as if known to be infectious.</a:t>
            </a:r>
          </a:p>
          <a:p>
            <a:endParaRPr lang="en-US" sz="1600" dirty="0">
              <a:latin typeface="+mj-lt"/>
            </a:endParaRPr>
          </a:p>
          <a:p>
            <a:r>
              <a:rPr lang="en-US" sz="1600" b="1" dirty="0">
                <a:latin typeface="+mj-lt"/>
              </a:rPr>
              <a:t>Parenteral </a:t>
            </a:r>
            <a:r>
              <a:rPr lang="en-US" sz="1600" dirty="0">
                <a:latin typeface="+mj-lt"/>
              </a:rPr>
              <a:t>means piercing mucus membranes or the skin barrier through such events as needlesticks, human bites, cuts, and abrasions.</a:t>
            </a:r>
          </a:p>
          <a:p>
            <a:endParaRPr lang="en-US" sz="1800" dirty="0">
              <a:latin typeface="+mj-lt"/>
            </a:endParaRPr>
          </a:p>
        </p:txBody>
      </p:sp>
      <p:sp>
        <p:nvSpPr>
          <p:cNvPr id="102" name="Google Shape;102;p2"/>
          <p:cNvSpPr txBox="1"/>
          <p:nvPr/>
        </p:nvSpPr>
        <p:spPr>
          <a:xfrm>
            <a:off x="202630" y="6169988"/>
            <a:ext cx="63346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1: </a:t>
            </a:r>
            <a:r>
              <a:rPr lang="en-US" sz="2800" b="1" i="1" u="none" strike="noStrike" cap="none" dirty="0">
                <a:solidFill>
                  <a:schemeClr val="lt1"/>
                </a:solidFill>
                <a:latin typeface="Verdana"/>
                <a:ea typeface="Verdana"/>
                <a:cs typeface="Verdana"/>
                <a:sym typeface="Verdana"/>
              </a:rPr>
              <a:t>I</a:t>
            </a:r>
            <a:r>
              <a:rPr lang="en-US" sz="2800" b="1" i="1" dirty="0">
                <a:solidFill>
                  <a:schemeClr val="lt1"/>
                </a:solidFill>
                <a:latin typeface="Verdana"/>
                <a:ea typeface="Verdana"/>
                <a:cs typeface="Verdana"/>
                <a:sym typeface="Verdana"/>
              </a:rPr>
              <a:t>ntroduction</a:t>
            </a:r>
            <a:endParaRPr sz="1400" b="0" i="0" u="none" strike="noStrike" cap="none" dirty="0">
              <a:solidFill>
                <a:srgbClr val="000000"/>
              </a:solidFill>
              <a:latin typeface="Arial"/>
              <a:ea typeface="Arial"/>
              <a:cs typeface="Arial"/>
              <a:sym typeface="Arial"/>
            </a:endParaRPr>
          </a:p>
        </p:txBody>
      </p:sp>
      <p:pic>
        <p:nvPicPr>
          <p:cNvPr id="3" name="Picture 2" descr="Module 1">
            <a:extLst>
              <a:ext uri="{FF2B5EF4-FFF2-40B4-BE49-F238E27FC236}">
                <a16:creationId xmlns:a16="http://schemas.microsoft.com/office/drawing/2014/main" id="{34F7F1E8-836C-4C32-AD5F-7B9B259505A2}"/>
              </a:ext>
            </a:extLst>
          </p:cNvPr>
          <p:cNvPicPr>
            <a:picLocks noChangeAspect="1"/>
          </p:cNvPicPr>
          <p:nvPr/>
        </p:nvPicPr>
        <p:blipFill>
          <a:blip r:embed="rId3"/>
          <a:stretch>
            <a:fillRect/>
          </a:stretch>
        </p:blipFill>
        <p:spPr>
          <a:xfrm>
            <a:off x="6532727" y="5967194"/>
            <a:ext cx="5655426" cy="942571"/>
          </a:xfrm>
          <a:prstGeom prst="rect">
            <a:avLst/>
          </a:prstGeom>
          <a:noFill/>
        </p:spPr>
      </p:pic>
      <p:pic>
        <p:nvPicPr>
          <p:cNvPr id="2" name="Picture 1">
            <a:extLst>
              <a:ext uri="{FF2B5EF4-FFF2-40B4-BE49-F238E27FC236}">
                <a16:creationId xmlns:a16="http://schemas.microsoft.com/office/drawing/2014/main" id="{0989CAD5-C6FC-493E-AB27-B99716C0DF3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43928" cy="5942304"/>
          </a:xfrm>
          <a:prstGeom prst="rect">
            <a:avLst/>
          </a:prstGeom>
        </p:spPr>
      </p:pic>
    </p:spTree>
    <p:extLst>
      <p:ext uri="{BB962C8B-B14F-4D97-AF65-F5344CB8AC3E}">
        <p14:creationId xmlns:p14="http://schemas.microsoft.com/office/powerpoint/2010/main" val="15424717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8928F5BB-1D9F-C856-E475-364B7D20B055}"/>
              </a:ext>
            </a:extLst>
          </p:cNvPr>
          <p:cNvSpPr txBox="1">
            <a:spLocks noGrp="1"/>
          </p:cNvSpPr>
          <p:nvPr>
            <p:ph type="title" idx="4294967295"/>
          </p:nvPr>
        </p:nvSpPr>
        <p:spPr>
          <a:xfrm>
            <a:off x="5857168" y="365126"/>
            <a:ext cx="5715000" cy="81221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Medical Evaluation</a:t>
            </a:r>
          </a:p>
        </p:txBody>
      </p:sp>
      <p:sp>
        <p:nvSpPr>
          <p:cNvPr id="104" name="Google Shape;104;p2"/>
          <p:cNvSpPr txBox="1"/>
          <p:nvPr/>
        </p:nvSpPr>
        <p:spPr>
          <a:xfrm>
            <a:off x="5892800" y="1178675"/>
            <a:ext cx="6100707" cy="4031833"/>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You must provide the following information to the healthcare professional when an employee is getting a medical evaluation after an exposure incident:</a:t>
            </a:r>
          </a:p>
          <a:p>
            <a:endParaRPr lang="en-US" sz="1600" dirty="0">
              <a:latin typeface="+mj-lt"/>
            </a:endParaRPr>
          </a:p>
          <a:p>
            <a:pPr marL="285750" indent="-285750">
              <a:buFont typeface="Arial" panose="020B0604020202020204" pitchFamily="34" charset="0"/>
              <a:buChar char="•"/>
            </a:pPr>
            <a:r>
              <a:rPr lang="en-US" sz="1600" dirty="0">
                <a:latin typeface="+mj-lt"/>
              </a:rPr>
              <a:t>A copy of the Bloodborne Pathogens Standard.</a:t>
            </a:r>
          </a:p>
          <a:p>
            <a:pPr marL="285750" indent="-285750">
              <a:buFont typeface="Arial" panose="020B0604020202020204" pitchFamily="34" charset="0"/>
              <a:buChar char="•"/>
            </a:pPr>
            <a:r>
              <a:rPr lang="en-US" sz="1600" dirty="0">
                <a:latin typeface="+mj-lt"/>
              </a:rPr>
              <a:t>A description of the exposed employee’s duties related to the incident.</a:t>
            </a:r>
          </a:p>
          <a:p>
            <a:pPr marL="285750" indent="-285750">
              <a:buFont typeface="Arial" panose="020B0604020202020204" pitchFamily="34" charset="0"/>
              <a:buChar char="•"/>
            </a:pPr>
            <a:r>
              <a:rPr lang="en-US" sz="1600" dirty="0">
                <a:latin typeface="+mj-lt"/>
                <a:hlinkClick r:id="rId3"/>
              </a:rPr>
              <a:t>Documentation</a:t>
            </a:r>
            <a:r>
              <a:rPr lang="en-US" sz="1600" dirty="0">
                <a:latin typeface="+mj-lt"/>
              </a:rPr>
              <a:t> of the route(s) of exposure and circumstances under which the exposure occurred.</a:t>
            </a:r>
          </a:p>
          <a:p>
            <a:pPr marL="285750" indent="-285750">
              <a:buFont typeface="Arial" panose="020B0604020202020204" pitchFamily="34" charset="0"/>
              <a:buChar char="•"/>
            </a:pPr>
            <a:r>
              <a:rPr lang="en-US" sz="1600" dirty="0">
                <a:latin typeface="+mj-lt"/>
              </a:rPr>
              <a:t>Results of the source individual’s blood testing</a:t>
            </a:r>
            <a:r>
              <a:rPr lang="en-US" sz="1600" baseline="30000" dirty="0">
                <a:latin typeface="+mj-lt"/>
              </a:rPr>
              <a:t> </a:t>
            </a:r>
            <a:r>
              <a:rPr lang="en-US" sz="1600" dirty="0">
                <a:latin typeface="+mj-lt"/>
              </a:rPr>
              <a:t>(if available).</a:t>
            </a:r>
          </a:p>
          <a:p>
            <a:pPr marL="285750" indent="-285750">
              <a:buFont typeface="Arial" panose="020B0604020202020204" pitchFamily="34" charset="0"/>
              <a:buChar char="•"/>
            </a:pPr>
            <a:r>
              <a:rPr lang="en-US" sz="1600" dirty="0">
                <a:latin typeface="+mj-lt"/>
              </a:rPr>
              <a:t>All medical records that are relevant to the treatment of the employee including vaccination status.</a:t>
            </a:r>
          </a:p>
          <a:p>
            <a:endParaRPr lang="en-US" sz="1600" dirty="0">
              <a:latin typeface="+mj-lt"/>
            </a:endParaRPr>
          </a:p>
          <a:p>
            <a:r>
              <a:rPr lang="en-US" sz="1600" dirty="0">
                <a:latin typeface="+mj-lt"/>
              </a:rPr>
              <a:t>If the employee needs a Hepatitis B Vaccine, please provide a copy of the standard to the professional administering it. </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4"/>
          <a:stretch>
            <a:fillRect/>
          </a:stretch>
        </p:blipFill>
        <p:spPr>
          <a:xfrm>
            <a:off x="6500882" y="5933487"/>
            <a:ext cx="5686566" cy="947761"/>
          </a:xfrm>
          <a:prstGeom prst="rect">
            <a:avLst/>
          </a:prstGeom>
        </p:spPr>
      </p:pic>
      <p:pic>
        <p:nvPicPr>
          <p:cNvPr id="2" name="Picture 1">
            <a:extLst>
              <a:ext uri="{FF2B5EF4-FFF2-40B4-BE49-F238E27FC236}">
                <a16:creationId xmlns:a16="http://schemas.microsoft.com/office/drawing/2014/main" id="{CC95E527-6298-4EFC-B9EB-971694E149A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
            <a:ext cx="5710215" cy="5892016"/>
          </a:xfrm>
          <a:prstGeom prst="rect">
            <a:avLst/>
          </a:prstGeom>
        </p:spPr>
      </p:pic>
    </p:spTree>
    <p:extLst>
      <p:ext uri="{BB962C8B-B14F-4D97-AF65-F5344CB8AC3E}">
        <p14:creationId xmlns:p14="http://schemas.microsoft.com/office/powerpoint/2010/main" val="20526604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9BAE0254-31CA-6811-BB62-E0D4C0DCAC81}"/>
              </a:ext>
            </a:extLst>
          </p:cNvPr>
          <p:cNvSpPr txBox="1">
            <a:spLocks noGrp="1"/>
          </p:cNvSpPr>
          <p:nvPr>
            <p:ph type="title" idx="4294967295"/>
          </p:nvPr>
        </p:nvSpPr>
        <p:spPr>
          <a:xfrm>
            <a:off x="5880100" y="378426"/>
            <a:ext cx="5715000" cy="81221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Medical Evaluation</a:t>
            </a:r>
          </a:p>
        </p:txBody>
      </p:sp>
      <p:sp>
        <p:nvSpPr>
          <p:cNvPr id="104" name="Google Shape;104;p2"/>
          <p:cNvSpPr txBox="1"/>
          <p:nvPr/>
        </p:nvSpPr>
        <p:spPr>
          <a:xfrm>
            <a:off x="5880100" y="1190636"/>
            <a:ext cx="6113407" cy="4031833"/>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Within 15 days after the medical evaluation, you are required to provide a written statement from the healthcare professional to the affected employee. However, the scope of this evaluation must be limited to the following information:</a:t>
            </a:r>
          </a:p>
          <a:p>
            <a:endParaRPr lang="en-US" sz="1600" dirty="0">
              <a:latin typeface="+mj-lt"/>
            </a:endParaRPr>
          </a:p>
          <a:p>
            <a:pPr marL="285750" indent="-285750">
              <a:buFont typeface="Arial" panose="020B0604020202020204" pitchFamily="34" charset="0"/>
              <a:buChar char="•"/>
            </a:pPr>
            <a:r>
              <a:rPr lang="en-US" sz="1600" dirty="0">
                <a:latin typeface="+mj-lt"/>
              </a:rPr>
              <a:t>A statement showing the employee has been informed of the results of the evaluation.</a:t>
            </a:r>
          </a:p>
          <a:p>
            <a:pPr marL="285750" indent="-285750">
              <a:buFont typeface="Arial" panose="020B0604020202020204" pitchFamily="34" charset="0"/>
              <a:buChar char="•"/>
            </a:pPr>
            <a:r>
              <a:rPr lang="en-US" sz="1600" dirty="0">
                <a:latin typeface="+mj-lt"/>
              </a:rPr>
              <a:t>Documentation that the employee was informed of any medical conditions that could result from the exposure which require further medical evaluation and treatment.</a:t>
            </a:r>
          </a:p>
          <a:p>
            <a:endParaRPr lang="en-US" sz="1600" dirty="0">
              <a:latin typeface="+mj-lt"/>
            </a:endParaRPr>
          </a:p>
          <a:p>
            <a:r>
              <a:rPr lang="en-US" sz="1600" dirty="0">
                <a:latin typeface="+mj-lt"/>
              </a:rPr>
              <a:t>If an evaluation took place for the Hepatitis B Vaccine, the report must be limited to whether or not the vaccine is needed or if it was already administered. All other findings or diagnoses are to remain confidential and not be included in the written report. </a:t>
            </a:r>
            <a:br>
              <a:rPr lang="en-US" sz="1600" dirty="0">
                <a:latin typeface="+mj-lt"/>
              </a:rPr>
            </a:br>
            <a:endParaRPr sz="1600" b="0" i="0" u="none" strike="noStrike" cap="none" dirty="0">
              <a:solidFill>
                <a:srgbClr val="000000"/>
              </a:solidFill>
              <a:latin typeface="+mj-lt"/>
              <a:ea typeface="Arial"/>
              <a:cs typeface="Arial"/>
              <a:sym typeface="Arial"/>
            </a:endParaRPr>
          </a:p>
        </p:txBody>
      </p:sp>
      <p:sp>
        <p:nvSpPr>
          <p:cNvPr id="102" name="Google Shape;102;p2"/>
          <p:cNvSpPr txBox="1"/>
          <p:nvPr/>
        </p:nvSpPr>
        <p:spPr>
          <a:xfrm>
            <a:off x="202630" y="6135115"/>
            <a:ext cx="57894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dirty="0">
                <a:solidFill>
                  <a:schemeClr val="lt1"/>
                </a:solidFill>
                <a:latin typeface="Verdana"/>
                <a:ea typeface="Verdana"/>
                <a:cs typeface="Verdana"/>
                <a:sym typeface="Verdana"/>
              </a:rPr>
              <a:t>M</a:t>
            </a:r>
            <a:r>
              <a:rPr lang="en-US" sz="2800" b="1" i="1" u="none" strike="noStrike" cap="none" dirty="0">
                <a:solidFill>
                  <a:schemeClr val="lt1"/>
                </a:solidFill>
                <a:latin typeface="Verdana"/>
                <a:ea typeface="Verdana"/>
                <a:cs typeface="Verdana"/>
                <a:sym typeface="Verdana"/>
              </a:rPr>
              <a:t>itigation</a:t>
            </a:r>
            <a:endParaRPr sz="2800" b="0" i="0" u="none" strike="noStrike" cap="none" dirty="0">
              <a:solidFill>
                <a:srgbClr val="000000"/>
              </a:solidFill>
              <a:latin typeface="Arial"/>
              <a:ea typeface="Arial"/>
              <a:cs typeface="Arial"/>
              <a:sym typeface="Arial"/>
            </a:endParaRPr>
          </a:p>
        </p:txBody>
      </p:sp>
      <p:pic>
        <p:nvPicPr>
          <p:cNvPr id="4" name="Picture 3" descr="Module 4">
            <a:extLst>
              <a:ext uri="{FF2B5EF4-FFF2-40B4-BE49-F238E27FC236}">
                <a16:creationId xmlns:a16="http://schemas.microsoft.com/office/drawing/2014/main" id="{289D4F79-C2E8-4463-AC48-A24FA6639E2F}"/>
              </a:ext>
            </a:extLst>
          </p:cNvPr>
          <p:cNvPicPr>
            <a:picLocks noChangeAspect="1"/>
          </p:cNvPicPr>
          <p:nvPr/>
        </p:nvPicPr>
        <p:blipFill>
          <a:blip r:embed="rId3"/>
          <a:stretch>
            <a:fillRect/>
          </a:stretch>
        </p:blipFill>
        <p:spPr>
          <a:xfrm>
            <a:off x="6500882" y="5933487"/>
            <a:ext cx="5686566" cy="947761"/>
          </a:xfrm>
          <a:prstGeom prst="rect">
            <a:avLst/>
          </a:prstGeom>
        </p:spPr>
      </p:pic>
      <p:pic>
        <p:nvPicPr>
          <p:cNvPr id="2" name="Picture 1">
            <a:extLst>
              <a:ext uri="{FF2B5EF4-FFF2-40B4-BE49-F238E27FC236}">
                <a16:creationId xmlns:a16="http://schemas.microsoft.com/office/drawing/2014/main" id="{202914FF-9A02-4DE3-BE58-7EB3FC6EFC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710215" cy="5892016"/>
          </a:xfrm>
          <a:prstGeom prst="rect">
            <a:avLst/>
          </a:prstGeom>
        </p:spPr>
      </p:pic>
    </p:spTree>
    <p:extLst>
      <p:ext uri="{BB962C8B-B14F-4D97-AF65-F5344CB8AC3E}">
        <p14:creationId xmlns:p14="http://schemas.microsoft.com/office/powerpoint/2010/main" val="3272826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lvl="0" algn="ctr">
              <a:buSzPts val="4000"/>
            </a:pPr>
            <a:r>
              <a:rPr lang="en-US" sz="4000" b="1" dirty="0">
                <a:solidFill>
                  <a:schemeClr val="lt1"/>
                </a:solidFill>
                <a:latin typeface="Verdana"/>
                <a:ea typeface="Verdana"/>
                <a:cs typeface="Verdana"/>
                <a:sym typeface="Verdana"/>
              </a:rPr>
              <a:t>BLOODBORNE PATHOGENS</a:t>
            </a:r>
          </a:p>
        </p:txBody>
      </p:sp>
      <p:sp>
        <p:nvSpPr>
          <p:cNvPr id="94" name="Google Shape;94;p1"/>
          <p:cNvSpPr txBox="1">
            <a:spLocks noGrp="1"/>
          </p:cNvSpPr>
          <p:nvPr>
            <p:ph type="title" idx="4294967295"/>
          </p:nvPr>
        </p:nvSpPr>
        <p:spPr>
          <a:xfrm>
            <a:off x="-566651" y="3569317"/>
            <a:ext cx="13325302"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5: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Administration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epartment of Consumer and Business Service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1639820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197D515B-2823-4523-3153-0BB4409F1A95}"/>
              </a:ext>
            </a:extLst>
          </p:cNvPr>
          <p:cNvSpPr>
            <a:spLocks noGrp="1"/>
          </p:cNvSpPr>
          <p:nvPr>
            <p:ph type="title" idx="4294967295"/>
          </p:nvPr>
        </p:nvSpPr>
        <p:spPr>
          <a:xfrm>
            <a:off x="5918200" y="365126"/>
            <a:ext cx="5435600" cy="835878"/>
          </a:xfrm>
        </p:spPr>
        <p:txBody>
          <a:bodyPr anchor="t">
            <a:normAutofit/>
          </a:bodyPr>
          <a:lstStyle/>
          <a:p>
            <a:r>
              <a:rPr lang="en-US" sz="3600" dirty="0">
                <a:latin typeface="+mj-lt"/>
              </a:rPr>
              <a:t>Welcome to Module 5</a:t>
            </a:r>
          </a:p>
        </p:txBody>
      </p:sp>
      <p:sp>
        <p:nvSpPr>
          <p:cNvPr id="104" name="Google Shape;104;p2"/>
          <p:cNvSpPr txBox="1"/>
          <p:nvPr/>
        </p:nvSpPr>
        <p:spPr>
          <a:xfrm>
            <a:off x="5918200" y="1205969"/>
            <a:ext cx="6075307" cy="3293169"/>
          </a:xfrm>
          <a:prstGeom prst="rect">
            <a:avLst/>
          </a:prstGeom>
          <a:noFill/>
          <a:ln>
            <a:noFill/>
          </a:ln>
        </p:spPr>
        <p:txBody>
          <a:bodyPr spcFirstLastPara="1" wrap="square" lIns="91425" tIns="45700" rIns="91425" bIns="45700" anchor="t" anchorCtr="0">
            <a:spAutoFit/>
          </a:bodyPr>
          <a:lstStyle/>
          <a:p>
            <a:r>
              <a:rPr lang="en-US" sz="1600" dirty="0">
                <a:latin typeface="+mj-lt"/>
              </a:rPr>
              <a:t>In this module on administering your Exposure Control Plan, we’ll cover the following topics:</a:t>
            </a:r>
          </a:p>
          <a:p>
            <a:endParaRPr lang="en-US" sz="1600" dirty="0">
              <a:latin typeface="+mj-lt"/>
            </a:endParaRPr>
          </a:p>
          <a:p>
            <a:pPr marL="285750" indent="-285750">
              <a:buFont typeface="Arial" panose="020B0604020202020204" pitchFamily="34" charset="0"/>
              <a:buChar char="•"/>
            </a:pPr>
            <a:r>
              <a:rPr lang="en-US" sz="1600" dirty="0">
                <a:latin typeface="+mj-lt"/>
              </a:rPr>
              <a:t>Annual Training Requirements</a:t>
            </a:r>
          </a:p>
          <a:p>
            <a:pPr marL="285750" indent="-285750">
              <a:buFont typeface="Arial" panose="020B0604020202020204" pitchFamily="34" charset="0"/>
              <a:buChar char="•"/>
            </a:pPr>
            <a:r>
              <a:rPr lang="en-US" sz="1600" dirty="0">
                <a:latin typeface="+mj-lt"/>
              </a:rPr>
              <a:t>Keeping Medical Records</a:t>
            </a:r>
          </a:p>
          <a:p>
            <a:pPr marL="285750" indent="-285750">
              <a:buFont typeface="Arial" panose="020B0604020202020204" pitchFamily="34" charset="0"/>
              <a:buChar char="•"/>
            </a:pPr>
            <a:r>
              <a:rPr lang="en-US" sz="1600" dirty="0">
                <a:latin typeface="+mj-lt"/>
              </a:rPr>
              <a:t>Keeping a Sharps Injury Log</a:t>
            </a:r>
          </a:p>
          <a:p>
            <a:pPr marL="285750" indent="-285750">
              <a:buFont typeface="Arial" panose="020B0604020202020204" pitchFamily="34" charset="0"/>
              <a:buChar char="•"/>
            </a:pPr>
            <a:r>
              <a:rPr lang="en-US" sz="1600" dirty="0">
                <a:latin typeface="+mj-lt"/>
              </a:rPr>
              <a:t>Updating your Exposure Control Plan</a:t>
            </a:r>
          </a:p>
          <a:p>
            <a:endParaRPr lang="en-US" sz="1600" dirty="0">
              <a:latin typeface="+mj-lt"/>
            </a:endParaRPr>
          </a:p>
          <a:p>
            <a:r>
              <a:rPr lang="en-US" sz="1600" dirty="0">
                <a:latin typeface="+mj-lt"/>
              </a:rPr>
              <a:t>The key point from this module is that there is more to being in compliance than creating an Exposure Control Plan. This is an area that many employers fall short on in following the standard. Next, we’ll watch a video explaining your Bloodborne Pathogens training requirements.</a:t>
            </a:r>
            <a:endParaRPr sz="1200" b="0" i="0" u="none" strike="noStrike" cap="none" dirty="0">
              <a:solidFill>
                <a:srgbClr val="000000"/>
              </a:solidFill>
              <a:latin typeface="+mj-lt"/>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93491" y="5950335"/>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4FC4F1A5-E38F-4473-B5B9-1BF6C6124E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751515" cy="5888806"/>
          </a:xfrm>
          <a:prstGeom prst="rect">
            <a:avLst/>
          </a:prstGeom>
        </p:spPr>
      </p:pic>
    </p:spTree>
    <p:extLst>
      <p:ext uri="{BB962C8B-B14F-4D97-AF65-F5344CB8AC3E}">
        <p14:creationId xmlns:p14="http://schemas.microsoft.com/office/powerpoint/2010/main" val="4479064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0E33C50-989E-433C-80C0-7C3E8C31AF53}"/>
              </a:ext>
              <a:ext uri="{C183D7F6-B498-43B3-948B-1728B52AA6E4}">
                <adec:decorative xmlns:adec="http://schemas.microsoft.com/office/drawing/2017/decorative" val="1"/>
              </a:ext>
            </a:extLst>
          </p:cNvPr>
          <p:cNvSpPr/>
          <p:nvPr/>
        </p:nvSpPr>
        <p:spPr>
          <a:xfrm>
            <a:off x="0" y="-1"/>
            <a:ext cx="12144375" cy="587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6" name="Google Shape;104;p2">
            <a:extLst>
              <a:ext uri="{FF2B5EF4-FFF2-40B4-BE49-F238E27FC236}">
                <a16:creationId xmlns:a16="http://schemas.microsoft.com/office/drawing/2014/main" id="{C66DDCC4-FA8D-457E-89AE-E43216FAC8A6}"/>
              </a:ext>
            </a:extLst>
          </p:cNvPr>
          <p:cNvSpPr txBox="1">
            <a:spLocks noGrp="1"/>
          </p:cNvSpPr>
          <p:nvPr>
            <p:ph type="title" idx="4294967295"/>
          </p:nvPr>
        </p:nvSpPr>
        <p:spPr>
          <a:xfrm>
            <a:off x="2743200" y="2531200"/>
            <a:ext cx="6570961" cy="12002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3600" b="1"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3600" b="0" i="0" u="sng" strike="noStrike" kern="0" cap="none" spc="0" normalizeH="0" baseline="0" noProof="0" dirty="0">
                <a:ln>
                  <a:noFill/>
                </a:ln>
                <a:solidFill>
                  <a:schemeClr val="bg1"/>
                </a:solidFill>
                <a:effectLst/>
                <a:uLnTx/>
                <a:uFillTx/>
                <a:latin typeface="+mj-lt"/>
                <a:ea typeface="Calibri"/>
                <a:cs typeface="Calibri"/>
                <a:sym typeface="Calibri"/>
                <a:hlinkClick r:id="rId3"/>
              </a:rPr>
              <a:t>Annual Employee Training Requirements </a:t>
            </a:r>
            <a:endParaRPr kumimoji="0" lang="en-US" sz="3600" b="0" i="0" u="none" strike="noStrike" kern="0" cap="none" spc="0" normalizeH="0" baseline="0" noProof="0" dirty="0">
              <a:ln>
                <a:noFill/>
              </a:ln>
              <a:solidFill>
                <a:schemeClr val="bg1"/>
              </a:solidFill>
              <a:effectLst/>
              <a:uLnTx/>
              <a:uFillTx/>
              <a:latin typeface="+mj-lt"/>
              <a:ea typeface="Arial"/>
              <a:cs typeface="Arial"/>
              <a:sym typeface="Arial"/>
            </a:endParaRPr>
          </a:p>
        </p:txBody>
      </p:sp>
      <p:pic>
        <p:nvPicPr>
          <p:cNvPr id="10" name="Picture 9" descr="Module 5">
            <a:extLst>
              <a:ext uri="{FF2B5EF4-FFF2-40B4-BE49-F238E27FC236}">
                <a16:creationId xmlns:a16="http://schemas.microsoft.com/office/drawing/2014/main" id="{9D9B6367-0FB7-4B63-BC23-EC7577F84A0F}"/>
              </a:ext>
            </a:extLst>
          </p:cNvPr>
          <p:cNvPicPr>
            <a:picLocks noChangeAspect="1"/>
          </p:cNvPicPr>
          <p:nvPr/>
        </p:nvPicPr>
        <p:blipFill>
          <a:blip r:embed="rId4"/>
          <a:stretch>
            <a:fillRect/>
          </a:stretch>
        </p:blipFill>
        <p:spPr>
          <a:xfrm>
            <a:off x="6593491" y="5954884"/>
            <a:ext cx="5602217" cy="933703"/>
          </a:xfrm>
          <a:prstGeom prst="rect">
            <a:avLst/>
          </a:prstGeom>
        </p:spPr>
      </p:pic>
      <p:sp>
        <p:nvSpPr>
          <p:cNvPr id="7" name="Google Shape;102;p2">
            <a:extLst>
              <a:ext uri="{FF2B5EF4-FFF2-40B4-BE49-F238E27FC236}">
                <a16:creationId xmlns:a16="http://schemas.microsoft.com/office/drawing/2014/main" id="{1E7DE3EE-D2C7-41C9-872B-734A63D5485C}"/>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433730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FAABB603-5019-D870-18F7-0AD53A82033D}"/>
              </a:ext>
            </a:extLst>
          </p:cNvPr>
          <p:cNvSpPr>
            <a:spLocks noGrp="1"/>
          </p:cNvSpPr>
          <p:nvPr>
            <p:ph type="title" idx="4294967295"/>
          </p:nvPr>
        </p:nvSpPr>
        <p:spPr>
          <a:xfrm>
            <a:off x="5626100" y="365126"/>
            <a:ext cx="5727700" cy="1108832"/>
          </a:xfrm>
        </p:spPr>
        <p:txBody>
          <a:bodyPr anchor="t">
            <a:normAutofit/>
          </a:bodyPr>
          <a:lstStyle/>
          <a:p>
            <a:r>
              <a:rPr lang="en-US" sz="3600" dirty="0">
                <a:latin typeface="+mj-lt"/>
              </a:rPr>
              <a:t>Bloodborne Pathogens Training</a:t>
            </a:r>
          </a:p>
        </p:txBody>
      </p:sp>
      <p:sp>
        <p:nvSpPr>
          <p:cNvPr id="104" name="Google Shape;104;p2"/>
          <p:cNvSpPr txBox="1"/>
          <p:nvPr/>
        </p:nvSpPr>
        <p:spPr>
          <a:xfrm>
            <a:off x="5639748" y="1615403"/>
            <a:ext cx="6388100" cy="3539390"/>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All employees with occupational exposure must receive initial and annual training on the hazards associated with blood and OPIM, and the protective measures to be taken to minimize the risk of exposure. This training must take place prior to being in positions where occupational exposure may happen. </a:t>
            </a:r>
          </a:p>
          <a:p>
            <a:endParaRPr lang="en-US" sz="1600" dirty="0">
              <a:latin typeface="+mj-lt"/>
            </a:endParaRPr>
          </a:p>
          <a:p>
            <a:r>
              <a:rPr lang="en-US" sz="1600" dirty="0">
                <a:latin typeface="+mj-lt"/>
              </a:rPr>
              <a:t>Retraining should take place when there are changes in procedures or tasks that affect occupational exposure. Part-time and temporary employees and healthcare employees known as “per diem” employees are also covered and are to be trained on company time.</a:t>
            </a:r>
          </a:p>
          <a:p>
            <a:endParaRPr lang="en-US" sz="1600" dirty="0">
              <a:latin typeface="+mj-lt"/>
            </a:endParaRPr>
          </a:p>
          <a:p>
            <a:r>
              <a:rPr lang="en-US" sz="1600" dirty="0">
                <a:latin typeface="+mj-lt"/>
              </a:rPr>
              <a:t>The instructor must be knowledgeable in the subject matter covered in the training program, as it relates to the workplace which the training addresses.</a:t>
            </a:r>
            <a:endParaRPr sz="1200" b="0" i="0" u="none" strike="noStrike" cap="none" dirty="0">
              <a:solidFill>
                <a:srgbClr val="000000"/>
              </a:solidFill>
              <a:latin typeface="+mj-lt"/>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94331" y="5937107"/>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96C98FBF-8BF1-451F-8D96-CA78060E2B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39765009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5" name="Title 2">
            <a:extLst>
              <a:ext uri="{FF2B5EF4-FFF2-40B4-BE49-F238E27FC236}">
                <a16:creationId xmlns:a16="http://schemas.microsoft.com/office/drawing/2014/main" id="{BA70EAB4-DE42-885B-E498-5C8E06E40333}"/>
              </a:ext>
            </a:extLst>
          </p:cNvPr>
          <p:cNvSpPr txBox="1">
            <a:spLocks noGrp="1"/>
          </p:cNvSpPr>
          <p:nvPr>
            <p:ph type="title" idx="4294967295"/>
          </p:nvPr>
        </p:nvSpPr>
        <p:spPr>
          <a:xfrm>
            <a:off x="5626100" y="365126"/>
            <a:ext cx="5727700" cy="11088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Bloodborne Pathogens Training</a:t>
            </a:r>
          </a:p>
        </p:txBody>
      </p:sp>
      <p:sp>
        <p:nvSpPr>
          <p:cNvPr id="104" name="Google Shape;104;p2"/>
          <p:cNvSpPr txBox="1"/>
          <p:nvPr/>
        </p:nvSpPr>
        <p:spPr>
          <a:xfrm>
            <a:off x="5684792" y="1629050"/>
            <a:ext cx="6329408" cy="3539390"/>
          </a:xfrm>
          <a:prstGeom prst="rect">
            <a:avLst/>
          </a:prstGeom>
          <a:noFill/>
          <a:ln>
            <a:noFill/>
          </a:ln>
        </p:spPr>
        <p:txBody>
          <a:bodyPr spcFirstLastPara="1" wrap="square" lIns="91425" tIns="45700" rIns="91425" bIns="45700" anchor="t" anchorCtr="0">
            <a:spAutoFit/>
          </a:bodyPr>
          <a:lstStyle/>
          <a:p>
            <a:r>
              <a:rPr lang="en-US" sz="1600" dirty="0">
                <a:latin typeface="+mj-lt"/>
              </a:rPr>
              <a:t>The Standard contains a list of 14 elements that your training must include at a minimum:</a:t>
            </a:r>
          </a:p>
          <a:p>
            <a:endParaRPr lang="en-US" sz="1600" dirty="0">
              <a:latin typeface="+mj-lt"/>
            </a:endParaRPr>
          </a:p>
          <a:p>
            <a:r>
              <a:rPr lang="en-US" sz="1600" dirty="0">
                <a:latin typeface="+mj-lt"/>
              </a:rPr>
              <a:t>1. An accessible copy of the regulatory text of the Standard and an explanation if its contents.</a:t>
            </a:r>
          </a:p>
          <a:p>
            <a:r>
              <a:rPr lang="en-US" sz="1600" dirty="0">
                <a:latin typeface="+mj-lt"/>
              </a:rPr>
              <a:t>2. A general explanation of the epidemiology and symptoms of bloodborne diseases.</a:t>
            </a:r>
          </a:p>
          <a:p>
            <a:r>
              <a:rPr lang="en-US" sz="1600" dirty="0">
                <a:latin typeface="+mj-lt"/>
              </a:rPr>
              <a:t>3. An explanation of the modes of transmission of bloodborne pathogens.</a:t>
            </a:r>
          </a:p>
          <a:p>
            <a:r>
              <a:rPr lang="en-US" sz="1600" dirty="0">
                <a:latin typeface="+mj-lt"/>
              </a:rPr>
              <a:t>4. An explanation of your exposure control plan and how the employee can get a copy.</a:t>
            </a:r>
          </a:p>
          <a:p>
            <a:r>
              <a:rPr lang="en-US" sz="1600" dirty="0">
                <a:latin typeface="+mj-lt"/>
              </a:rPr>
              <a:t>5. An explanation of the appropriate methods for recognizing tasks and other activities that may involve exposure to blood and OPIM. </a:t>
            </a:r>
          </a:p>
          <a:p>
            <a:r>
              <a:rPr lang="en-US" sz="1600" dirty="0">
                <a:latin typeface="+mj-lt"/>
              </a:rPr>
              <a:t> (continued on next slide)</a:t>
            </a:r>
            <a:endParaRPr sz="1400" b="0" i="0" u="none" strike="noStrike" cap="none" dirty="0">
              <a:solidFill>
                <a:srgbClr val="000000"/>
              </a:solidFill>
              <a:latin typeface="+mj-lt"/>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94331" y="5937107"/>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E4B2DE6E-E840-4FC7-870D-B0CB84B59E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8041995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2563F63E-CB7D-6C7B-5B61-7BEF588DD9DB}"/>
              </a:ext>
            </a:extLst>
          </p:cNvPr>
          <p:cNvSpPr txBox="1">
            <a:spLocks noGrp="1"/>
          </p:cNvSpPr>
          <p:nvPr>
            <p:ph type="title" idx="4294967295"/>
          </p:nvPr>
        </p:nvSpPr>
        <p:spPr>
          <a:xfrm>
            <a:off x="5626100" y="365126"/>
            <a:ext cx="5727700" cy="11088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Bloodborne Pathogens Training</a:t>
            </a:r>
          </a:p>
        </p:txBody>
      </p:sp>
      <p:sp>
        <p:nvSpPr>
          <p:cNvPr id="104" name="Google Shape;104;p2"/>
          <p:cNvSpPr txBox="1"/>
          <p:nvPr/>
        </p:nvSpPr>
        <p:spPr>
          <a:xfrm>
            <a:off x="5684792" y="1656346"/>
            <a:ext cx="6304578" cy="4031833"/>
          </a:xfrm>
          <a:prstGeom prst="rect">
            <a:avLst/>
          </a:prstGeom>
          <a:noFill/>
          <a:ln>
            <a:noFill/>
          </a:ln>
        </p:spPr>
        <p:txBody>
          <a:bodyPr spcFirstLastPara="1" wrap="square" lIns="91425" tIns="45700" rIns="91425" bIns="45700" anchor="t" anchorCtr="0">
            <a:spAutoFit/>
          </a:bodyPr>
          <a:lstStyle/>
          <a:p>
            <a:pPr lvl="0">
              <a:buSzPts val="4800"/>
            </a:pPr>
            <a:r>
              <a:rPr lang="en-US" sz="1600" dirty="0">
                <a:latin typeface="+mj-lt"/>
              </a:rPr>
              <a:t>The Standard contains a list of 14 elements that your training must include at a minimum:</a:t>
            </a:r>
          </a:p>
          <a:p>
            <a:endParaRPr lang="en-US" sz="1600" dirty="0">
              <a:latin typeface="+mj-lt"/>
            </a:endParaRPr>
          </a:p>
          <a:p>
            <a:r>
              <a:rPr lang="en-US" sz="1600" dirty="0">
                <a:latin typeface="+mj-lt"/>
              </a:rPr>
              <a:t>6. An explanation of the use and limitations of methods that will prevent or reduce exposure including appropriate engineering controls, work practices, and personal protective equipment. </a:t>
            </a:r>
          </a:p>
          <a:p>
            <a:r>
              <a:rPr lang="en-US" sz="1600" dirty="0">
                <a:latin typeface="+mj-lt"/>
              </a:rPr>
              <a:t>7. Information on types, proper use, location, removal, handling, decontamination, and disposal of PPE.</a:t>
            </a:r>
          </a:p>
          <a:p>
            <a:r>
              <a:rPr lang="en-US" sz="1600" dirty="0">
                <a:latin typeface="+mj-lt"/>
              </a:rPr>
              <a:t>8. An explanation of the basis for selection of PPE.</a:t>
            </a:r>
          </a:p>
          <a:p>
            <a:r>
              <a:rPr lang="en-US" sz="1600" dirty="0">
                <a:latin typeface="+mj-lt"/>
              </a:rPr>
              <a:t>9. Information on the Hepatitis B vaccine, including information on its efficacy, safety, method of administration, benefits, and that it will be offered free of charge.</a:t>
            </a:r>
          </a:p>
          <a:p>
            <a:r>
              <a:rPr lang="en-US" sz="1600" dirty="0">
                <a:latin typeface="+mj-lt"/>
              </a:rPr>
              <a:t>10. Information on appropriate actions to take and the persons to contact in an emergency involving blood or OPIM.</a:t>
            </a:r>
          </a:p>
          <a:p>
            <a:endParaRPr lang="en-US" sz="1600" dirty="0">
              <a:latin typeface="+mj-lt"/>
            </a:endParaRPr>
          </a:p>
          <a:p>
            <a:r>
              <a:rPr lang="en-US" sz="1600" dirty="0">
                <a:latin typeface="+mj-lt"/>
              </a:rPr>
              <a:t>(continued on next slide)</a:t>
            </a:r>
            <a:endParaRPr sz="1200" b="0" i="0" u="none" strike="noStrike" cap="none" dirty="0">
              <a:solidFill>
                <a:srgbClr val="000000"/>
              </a:solidFill>
              <a:latin typeface="+mj-lt"/>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94331" y="5937107"/>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F596267-90A1-4583-973B-A60196E347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20940139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2FD74293-DAC6-B207-B672-1AE69F9403ED}"/>
              </a:ext>
            </a:extLst>
          </p:cNvPr>
          <p:cNvSpPr txBox="1">
            <a:spLocks noGrp="1"/>
          </p:cNvSpPr>
          <p:nvPr>
            <p:ph type="title" idx="4294967295"/>
          </p:nvPr>
        </p:nvSpPr>
        <p:spPr>
          <a:xfrm>
            <a:off x="5626100" y="365126"/>
            <a:ext cx="5727700" cy="11088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Bloodborne Pathogens Training</a:t>
            </a:r>
          </a:p>
        </p:txBody>
      </p:sp>
      <p:sp>
        <p:nvSpPr>
          <p:cNvPr id="104" name="Google Shape;104;p2"/>
          <p:cNvSpPr txBox="1"/>
          <p:nvPr/>
        </p:nvSpPr>
        <p:spPr>
          <a:xfrm>
            <a:off x="5652448" y="1669995"/>
            <a:ext cx="6350000" cy="3293169"/>
          </a:xfrm>
          <a:prstGeom prst="rect">
            <a:avLst/>
          </a:prstGeom>
          <a:noFill/>
          <a:ln>
            <a:noFill/>
          </a:ln>
        </p:spPr>
        <p:txBody>
          <a:bodyPr spcFirstLastPara="1" wrap="square" lIns="91425" tIns="45700" rIns="91425" bIns="45700" anchor="t" anchorCtr="0">
            <a:spAutoFit/>
          </a:bodyPr>
          <a:lstStyle/>
          <a:p>
            <a:r>
              <a:rPr lang="en-US" sz="1600" dirty="0">
                <a:latin typeface="+mj-lt"/>
              </a:rPr>
              <a:t>The Standard contains a list of 14 elements that your training must include at a minimum:</a:t>
            </a:r>
          </a:p>
          <a:p>
            <a:endParaRPr lang="en-US" sz="1600" dirty="0">
              <a:latin typeface="+mj-lt"/>
            </a:endParaRPr>
          </a:p>
          <a:p>
            <a:r>
              <a:rPr lang="en-US" sz="1600" dirty="0">
                <a:latin typeface="+mj-lt"/>
              </a:rPr>
              <a:t>11. An explanation of the procedure to follow if an exposure incident occurs, including, the method of reporting the incident and the medical follow-up that will be made available.</a:t>
            </a:r>
          </a:p>
          <a:p>
            <a:r>
              <a:rPr lang="en-US" sz="1600" dirty="0">
                <a:latin typeface="+mj-lt"/>
              </a:rPr>
              <a:t>12. Information on the post-exposure evaluation and follow-up that the employer is required to provide for the employee following an exposure incident.</a:t>
            </a:r>
          </a:p>
          <a:p>
            <a:r>
              <a:rPr lang="en-US" sz="1600" dirty="0">
                <a:latin typeface="+mj-lt"/>
              </a:rPr>
              <a:t>13. An explanation of the signs and labels and/or color coding required by paragraph (g)(1).</a:t>
            </a:r>
          </a:p>
          <a:p>
            <a:r>
              <a:rPr lang="en-US" sz="1600" dirty="0">
                <a:latin typeface="+mj-lt"/>
              </a:rPr>
              <a:t>14. An opportunity for interactive questions and answers with the person conducting the training session.</a:t>
            </a:r>
            <a:endParaRPr sz="1200" b="0" i="0" u="none" strike="noStrike" cap="none" dirty="0">
              <a:solidFill>
                <a:srgbClr val="000000"/>
              </a:solidFill>
              <a:latin typeface="+mj-lt"/>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3"/>
          <a:stretch>
            <a:fillRect/>
          </a:stretch>
        </p:blipFill>
        <p:spPr>
          <a:xfrm>
            <a:off x="6594331" y="5937107"/>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E8D495B2-0434-4214-9FA2-04C141177C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2162" cy="5888806"/>
          </a:xfrm>
          <a:prstGeom prst="rect">
            <a:avLst/>
          </a:prstGeom>
        </p:spPr>
      </p:pic>
    </p:spTree>
    <p:extLst>
      <p:ext uri="{BB962C8B-B14F-4D97-AF65-F5344CB8AC3E}">
        <p14:creationId xmlns:p14="http://schemas.microsoft.com/office/powerpoint/2010/main" val="30755882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03D44518-303A-036C-57F5-5415A3BD008B}"/>
              </a:ext>
            </a:extLst>
          </p:cNvPr>
          <p:cNvSpPr txBox="1">
            <a:spLocks noGrp="1"/>
          </p:cNvSpPr>
          <p:nvPr>
            <p:ph type="title" idx="4294967295"/>
          </p:nvPr>
        </p:nvSpPr>
        <p:spPr>
          <a:xfrm>
            <a:off x="5626100" y="365126"/>
            <a:ext cx="5727700" cy="75440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Recordkeeping Training</a:t>
            </a:r>
          </a:p>
        </p:txBody>
      </p:sp>
      <p:sp>
        <p:nvSpPr>
          <p:cNvPr id="104" name="Google Shape;104;p2"/>
          <p:cNvSpPr txBox="1"/>
          <p:nvPr/>
        </p:nvSpPr>
        <p:spPr>
          <a:xfrm>
            <a:off x="5689600" y="1124082"/>
            <a:ext cx="6299770" cy="3785611"/>
          </a:xfrm>
          <a:prstGeom prst="rect">
            <a:avLst/>
          </a:prstGeom>
          <a:noFill/>
          <a:ln>
            <a:noFill/>
          </a:ln>
        </p:spPr>
        <p:txBody>
          <a:bodyPr spcFirstLastPara="1" wrap="square" lIns="91425" tIns="45700" rIns="91425" bIns="45700" anchor="t" anchorCtr="0">
            <a:spAutoFit/>
          </a:bodyPr>
          <a:lstStyle/>
          <a:p>
            <a:r>
              <a:rPr lang="en-US" sz="1600" dirty="0">
                <a:latin typeface="+mj-lt"/>
                <a:hlinkClick r:id="rId3"/>
              </a:rPr>
              <a:t>Paragraph (h)(2) </a:t>
            </a:r>
            <a:r>
              <a:rPr lang="en-US" sz="1600" baseline="30000" dirty="0">
                <a:latin typeface="+mj-lt"/>
              </a:rPr>
              <a:t> </a:t>
            </a:r>
            <a:r>
              <a:rPr lang="en-US" sz="1600" dirty="0">
                <a:latin typeface="+mj-lt"/>
              </a:rPr>
              <a:t>of the standard requires accurate recordkeeping of training sessions, including titles of the employees who attended. The records are necessary to assist the employer and Oregon OSHA in determining whether the training program adequately addresses the risks involved in each job. Your records should include the following information: </a:t>
            </a:r>
          </a:p>
          <a:p>
            <a:endParaRPr lang="en-US" sz="1600" dirty="0">
              <a:latin typeface="+mj-lt"/>
            </a:endParaRPr>
          </a:p>
          <a:p>
            <a:pPr marL="285750" indent="-285750">
              <a:buFont typeface="Arial" panose="020B0604020202020204" pitchFamily="34" charset="0"/>
              <a:buChar char="•"/>
            </a:pPr>
            <a:r>
              <a:rPr lang="en-US" sz="1600" dirty="0">
                <a:latin typeface="+mj-lt"/>
              </a:rPr>
              <a:t>Training dates</a:t>
            </a:r>
          </a:p>
          <a:p>
            <a:pPr marL="285750" indent="-285750">
              <a:buFont typeface="Arial" panose="020B0604020202020204" pitchFamily="34" charset="0"/>
              <a:buChar char="•"/>
            </a:pPr>
            <a:r>
              <a:rPr lang="en-US" sz="1600" dirty="0">
                <a:latin typeface="+mj-lt"/>
              </a:rPr>
              <a:t>Contents or summary</a:t>
            </a:r>
          </a:p>
          <a:p>
            <a:pPr marL="285750" indent="-285750">
              <a:buFont typeface="Arial" panose="020B0604020202020204" pitchFamily="34" charset="0"/>
              <a:buChar char="•"/>
            </a:pPr>
            <a:r>
              <a:rPr lang="en-US" sz="1600" dirty="0">
                <a:latin typeface="+mj-lt"/>
              </a:rPr>
              <a:t>Names and qualifications of trainers</a:t>
            </a:r>
          </a:p>
          <a:p>
            <a:pPr marL="285750" indent="-285750">
              <a:buFont typeface="Arial" panose="020B0604020202020204" pitchFamily="34" charset="0"/>
              <a:buChar char="•"/>
            </a:pPr>
            <a:r>
              <a:rPr lang="en-US" sz="1600" dirty="0">
                <a:latin typeface="+mj-lt"/>
              </a:rPr>
              <a:t>Names and job titles of those attending</a:t>
            </a:r>
          </a:p>
          <a:p>
            <a:endParaRPr lang="en-US" sz="1600" dirty="0">
              <a:latin typeface="+mj-lt"/>
            </a:endParaRPr>
          </a:p>
          <a:p>
            <a:r>
              <a:rPr lang="en-US" sz="1600" dirty="0">
                <a:latin typeface="+mj-lt"/>
              </a:rPr>
              <a:t>Training records are not to be considered confidential and may be stored in any file. They must be kept for 3 years from the training date.</a:t>
            </a:r>
            <a:endParaRPr sz="1200" b="0" i="0" u="none" strike="noStrike" cap="none" dirty="0">
              <a:solidFill>
                <a:srgbClr val="000000"/>
              </a:solidFill>
              <a:latin typeface="+mj-lt"/>
              <a:ea typeface="Arial"/>
              <a:cs typeface="Arial"/>
              <a:sym typeface="Arial"/>
            </a:endParaRPr>
          </a:p>
        </p:txBody>
      </p:sp>
      <p:pic>
        <p:nvPicPr>
          <p:cNvPr id="4" name="Picture 3" descr="Module 5">
            <a:extLst>
              <a:ext uri="{FF2B5EF4-FFF2-40B4-BE49-F238E27FC236}">
                <a16:creationId xmlns:a16="http://schemas.microsoft.com/office/drawing/2014/main" id="{2534DEBC-9B31-44C1-AC8B-9FB2E4746C6A}"/>
              </a:ext>
            </a:extLst>
          </p:cNvPr>
          <p:cNvPicPr>
            <a:picLocks noChangeAspect="1"/>
          </p:cNvPicPr>
          <p:nvPr/>
        </p:nvPicPr>
        <p:blipFill>
          <a:blip r:embed="rId4"/>
          <a:stretch>
            <a:fillRect/>
          </a:stretch>
        </p:blipFill>
        <p:spPr>
          <a:xfrm>
            <a:off x="6594331" y="5937107"/>
            <a:ext cx="5602217" cy="933703"/>
          </a:xfrm>
          <a:prstGeom prst="rect">
            <a:avLst/>
          </a:prstGeom>
        </p:spPr>
      </p:pic>
      <p:sp>
        <p:nvSpPr>
          <p:cNvPr id="9" name="Google Shape;102;p2">
            <a:extLst>
              <a:ext uri="{FF2B5EF4-FFF2-40B4-BE49-F238E27FC236}">
                <a16:creationId xmlns:a16="http://schemas.microsoft.com/office/drawing/2014/main" id="{E4BA5516-FB23-4147-B1C2-C2275F2E3B61}"/>
              </a:ext>
            </a:extLst>
          </p:cNvPr>
          <p:cNvSpPr txBox="1"/>
          <p:nvPr/>
        </p:nvSpPr>
        <p:spPr>
          <a:xfrm>
            <a:off x="202630" y="6182688"/>
            <a:ext cx="62163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A</a:t>
            </a:r>
            <a:r>
              <a:rPr lang="en-US" sz="2800" b="1" i="1" dirty="0">
                <a:solidFill>
                  <a:schemeClr val="lt1"/>
                </a:solidFill>
                <a:latin typeface="Verdana"/>
                <a:ea typeface="Verdana"/>
                <a:cs typeface="Verdana"/>
                <a:sym typeface="Verdana"/>
              </a:rPr>
              <a:t>dministration</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7AECA20D-7A4E-44EC-AB6D-E972488A9CB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2162" cy="5888806"/>
          </a:xfrm>
          <a:prstGeom prst="rect">
            <a:avLst/>
          </a:prstGeom>
        </p:spPr>
      </p:pic>
    </p:spTree>
    <p:extLst>
      <p:ext uri="{BB962C8B-B14F-4D97-AF65-F5344CB8AC3E}">
        <p14:creationId xmlns:p14="http://schemas.microsoft.com/office/powerpoint/2010/main" val="161210313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5273</TotalTime>
  <Words>10601</Words>
  <Application>Microsoft Office PowerPoint</Application>
  <PresentationFormat>Widescreen</PresentationFormat>
  <Paragraphs>1038</Paragraphs>
  <Slides>123</Slides>
  <Notes>123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123</vt:i4>
      </vt:variant>
    </vt:vector>
  </HeadingPairs>
  <TitlesOfParts>
    <vt:vector size="127" baseType="lpstr">
      <vt:lpstr>Arial</vt:lpstr>
      <vt:lpstr>Calibri</vt:lpstr>
      <vt:lpstr>Verdana</vt:lpstr>
      <vt:lpstr>Office Theme</vt:lpstr>
      <vt:lpstr>BLOODBORNE PATHOGENS</vt:lpstr>
      <vt:lpstr>Disclaimer</vt:lpstr>
      <vt:lpstr>Video: Introduction to Online Course</vt:lpstr>
      <vt:lpstr>Who Should Take This Course</vt:lpstr>
      <vt:lpstr>Background</vt:lpstr>
      <vt:lpstr>Bloodborne Pathogens Standard</vt:lpstr>
      <vt:lpstr>Definitions</vt:lpstr>
      <vt:lpstr>Definitions</vt:lpstr>
      <vt:lpstr>Definitions</vt:lpstr>
      <vt:lpstr>What Are Sharps</vt:lpstr>
      <vt:lpstr>Video: Determining Exposure in the Workplace</vt:lpstr>
      <vt:lpstr>Types of Exposures</vt:lpstr>
      <vt:lpstr>Occupations Most At-Risk</vt:lpstr>
      <vt:lpstr>Low Risk Occupations</vt:lpstr>
      <vt:lpstr>Conditional Occupations</vt:lpstr>
      <vt:lpstr>Video: Conclusion</vt:lpstr>
      <vt:lpstr>Module 2: Prevention </vt:lpstr>
      <vt:lpstr>Video: Introduction</vt:lpstr>
      <vt:lpstr>Video: Overview of Exposure Control Plan for Bloodborne Pathogens</vt:lpstr>
      <vt:lpstr>Essentials of an Exposure Control Plan</vt:lpstr>
      <vt:lpstr>Location of an Exposure Control Plan</vt:lpstr>
      <vt:lpstr>Video: Conclusion</vt:lpstr>
      <vt:lpstr>Industry Option</vt:lpstr>
      <vt:lpstr>Module 3: Exposure Control Plan (Healthcare)</vt:lpstr>
      <vt:lpstr>Video: Introduction</vt:lpstr>
      <vt:lpstr>Video: Hazard Communication</vt:lpstr>
      <vt:lpstr>Communicating Hazards - Exemptions</vt:lpstr>
      <vt:lpstr>Communicating Hazards – Exemptions (continued)</vt:lpstr>
      <vt:lpstr>Communicating Hazards – Closing Thoughts</vt:lpstr>
      <vt:lpstr>Biohazard FAQ</vt:lpstr>
      <vt:lpstr>Biohazard FAQ</vt:lpstr>
      <vt:lpstr>Video: Engineering Controls for Healthcare Facilities</vt:lpstr>
      <vt:lpstr>Engineering Controls – Additional Oregon Rule</vt:lpstr>
      <vt:lpstr>Engineering Controls – Proper Work Practices</vt:lpstr>
      <vt:lpstr>Engineering Controls – Proper Work Practices</vt:lpstr>
      <vt:lpstr>Engineering Controls – Proper Work Practices (cont.)</vt:lpstr>
      <vt:lpstr>Sharps Containers</vt:lpstr>
      <vt:lpstr>Engineering Controls – Proper Work Practices</vt:lpstr>
      <vt:lpstr>Sharps Container Usage</vt:lpstr>
      <vt:lpstr>Engineering Controls – Proper Work Practices</vt:lpstr>
      <vt:lpstr>Engineering Controls – Proper Work Practices</vt:lpstr>
      <vt:lpstr>Engineering Controls – Proper Work Practices</vt:lpstr>
      <vt:lpstr>Video: Personal Protective Equipment (PPE)</vt:lpstr>
      <vt:lpstr>PPE – Summary</vt:lpstr>
      <vt:lpstr>PPE – Gloves </vt:lpstr>
      <vt:lpstr>PPE – Conclusion</vt:lpstr>
      <vt:lpstr>Video: Housekeeping Practices &amp; Procedures</vt:lpstr>
      <vt:lpstr>Housekeeping – What is a “Worksite” </vt:lpstr>
      <vt:lpstr>Cleaning and Decontamination</vt:lpstr>
      <vt:lpstr>Appropriate Disinfectants</vt:lpstr>
      <vt:lpstr>Regulated Waste</vt:lpstr>
      <vt:lpstr>Handling Laundry</vt:lpstr>
      <vt:lpstr>Video: The Hepatitis Vaccine</vt:lpstr>
      <vt:lpstr>Hepatitis B Titer</vt:lpstr>
      <vt:lpstr>Video: Conclusion</vt:lpstr>
      <vt:lpstr>Module 3: Exposure Control Plan  (Non-Healthcare)</vt:lpstr>
      <vt:lpstr>Video: Introduction</vt:lpstr>
      <vt:lpstr>Video: Hazard Communication</vt:lpstr>
      <vt:lpstr>Communicating Hazards - Exemptions</vt:lpstr>
      <vt:lpstr>Biohazards FAQ</vt:lpstr>
      <vt:lpstr>Video: Engineering Controls for Non-Healthcare Facilities</vt:lpstr>
      <vt:lpstr>Engineering Controls / Proper Work Practices</vt:lpstr>
      <vt:lpstr>Proper Work Practices: Handwashing</vt:lpstr>
      <vt:lpstr>Proper Work Practices: Engineering Controls</vt:lpstr>
      <vt:lpstr>Sharps Containers</vt:lpstr>
      <vt:lpstr>Sharps Container Usage</vt:lpstr>
      <vt:lpstr>Proper Work Practices: Engineering Controls</vt:lpstr>
      <vt:lpstr>Proper Work Practices: Engineering Controls</vt:lpstr>
      <vt:lpstr>Video: Personal Protective Equipment (PPE)</vt:lpstr>
      <vt:lpstr>PPE – Summary</vt:lpstr>
      <vt:lpstr>PPE – Gloves </vt:lpstr>
      <vt:lpstr>PPE - Conclusion</vt:lpstr>
      <vt:lpstr>Video: Housekeeping Practices &amp; Procedures</vt:lpstr>
      <vt:lpstr>Housekeeping – What is a “Worksite”</vt:lpstr>
      <vt:lpstr>Cleaning and Decontamination</vt:lpstr>
      <vt:lpstr>Appropriate Disinfectants</vt:lpstr>
      <vt:lpstr>Regulated Waste</vt:lpstr>
      <vt:lpstr>Handling Laundry</vt:lpstr>
      <vt:lpstr>Video: The Hepatitis Vaccine</vt:lpstr>
      <vt:lpstr>Video: Conclusion</vt:lpstr>
      <vt:lpstr>Module 4: Mitigation</vt:lpstr>
      <vt:lpstr>Video: Introduction</vt:lpstr>
      <vt:lpstr>Introducing Mitigation</vt:lpstr>
      <vt:lpstr>Mitigation Summary</vt:lpstr>
      <vt:lpstr>Introducing Mitigation</vt:lpstr>
      <vt:lpstr>Documenting Exposure Incidents</vt:lpstr>
      <vt:lpstr>Blood Testing – Source Individual</vt:lpstr>
      <vt:lpstr>Blood Testing – Exposed Employee</vt:lpstr>
      <vt:lpstr>Post-Exposure Prophylaxis</vt:lpstr>
      <vt:lpstr>Medical Evaluation</vt:lpstr>
      <vt:lpstr>Medical Evaluation</vt:lpstr>
      <vt:lpstr>Module 5: Administration</vt:lpstr>
      <vt:lpstr>Welcome to Module 5</vt:lpstr>
      <vt:lpstr>Video: Annual Employee Training Requirements </vt:lpstr>
      <vt:lpstr>Bloodborne Pathogens Training</vt:lpstr>
      <vt:lpstr>Bloodborne Pathogens Training</vt:lpstr>
      <vt:lpstr>Bloodborne Pathogens Training</vt:lpstr>
      <vt:lpstr>Bloodborne Pathogens Training</vt:lpstr>
      <vt:lpstr>Recordkeeping Training</vt:lpstr>
      <vt:lpstr>Keeping Medical Records</vt:lpstr>
      <vt:lpstr>Keeping Medical Records Confidential </vt:lpstr>
      <vt:lpstr>Sharps Injury Log</vt:lpstr>
      <vt:lpstr>Updating the Exposure Control Plan</vt:lpstr>
      <vt:lpstr>Conclusion</vt:lpstr>
      <vt:lpstr>Module 6: Conclusion</vt:lpstr>
      <vt:lpstr>Video: Introduction</vt:lpstr>
      <vt:lpstr>Exposure Control Plan</vt:lpstr>
      <vt:lpstr>Elements of an ECP</vt:lpstr>
      <vt:lpstr>Oregon OSHA Inspections</vt:lpstr>
      <vt:lpstr>Video: What To Expect During an OSHA Inspection</vt:lpstr>
      <vt:lpstr>Citations and Penalties</vt:lpstr>
      <vt:lpstr>Video: Conclusion </vt:lpstr>
      <vt:lpstr>BLOODBORNE PATHOGENS - QUIZ    </vt:lpstr>
      <vt:lpstr>BLOODBORNE PATHOGENS - QUIZ    </vt:lpstr>
      <vt:lpstr>BLOODBORNE PATHOGENS - QUIZ    </vt:lpstr>
      <vt:lpstr>BLOODBORNE PATHOGENS - QUIZ    </vt:lpstr>
      <vt:lpstr>BLOODBORNE PATHOGENS - QUIZ    </vt:lpstr>
      <vt:lpstr>BLOODBORNE PATHOGENS - QUIZ    </vt:lpstr>
      <vt:lpstr>BLOODBORNE PATHOGENS - QUIZ    </vt:lpstr>
      <vt:lpstr>BLOODBORNE PATHOGENS - QUIZ ANSWERS     </vt:lpstr>
      <vt:lpstr>Where To Go From Here</vt:lpstr>
      <vt:lpstr>Resource Links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262</cp:revision>
  <dcterms:created xsi:type="dcterms:W3CDTF">2018-12-06T15:15:36Z</dcterms:created>
  <dcterms:modified xsi:type="dcterms:W3CDTF">2025-03-31T15:49:55Z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2025-03-18T15:26:50Z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29675373-5464-4393-86d0-7b445a2af9ed</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