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3"/>
  </p:notesMasterIdLst>
  <p:sldIdLst>
    <p:sldId id="256" r:id="rId2"/>
    <p:sldId id="257" r:id="rId3"/>
    <p:sldId id="389" r:id="rId4"/>
    <p:sldId id="410" r:id="rId5"/>
    <p:sldId id="390" r:id="rId6"/>
    <p:sldId id="391" r:id="rId7"/>
    <p:sldId id="392" r:id="rId8"/>
    <p:sldId id="393" r:id="rId9"/>
    <p:sldId id="394" r:id="rId10"/>
    <p:sldId id="395" r:id="rId11"/>
    <p:sldId id="411" r:id="rId12"/>
    <p:sldId id="396" r:id="rId13"/>
    <p:sldId id="397" r:id="rId14"/>
    <p:sldId id="400" r:id="rId15"/>
    <p:sldId id="398" r:id="rId16"/>
    <p:sldId id="399" r:id="rId17"/>
    <p:sldId id="401" r:id="rId18"/>
    <p:sldId id="403" r:id="rId19"/>
    <p:sldId id="402" r:id="rId20"/>
    <p:sldId id="404" r:id="rId21"/>
    <p:sldId id="407" r:id="rId22"/>
    <p:sldId id="405" r:id="rId23"/>
    <p:sldId id="408" r:id="rId24"/>
    <p:sldId id="409" r:id="rId25"/>
    <p:sldId id="319" r:id="rId26"/>
    <p:sldId id="412" r:id="rId27"/>
    <p:sldId id="323" r:id="rId28"/>
    <p:sldId id="413" r:id="rId29"/>
    <p:sldId id="414" r:id="rId30"/>
    <p:sldId id="415" r:id="rId31"/>
    <p:sldId id="416" r:id="rId32"/>
    <p:sldId id="417" r:id="rId33"/>
    <p:sldId id="418" r:id="rId34"/>
    <p:sldId id="419" r:id="rId35"/>
    <p:sldId id="420" r:id="rId36"/>
    <p:sldId id="421" r:id="rId37"/>
    <p:sldId id="422" r:id="rId38"/>
    <p:sldId id="423" r:id="rId39"/>
    <p:sldId id="424" r:id="rId40"/>
    <p:sldId id="425" r:id="rId41"/>
    <p:sldId id="426" r:id="rId42"/>
    <p:sldId id="427" r:id="rId43"/>
    <p:sldId id="484" r:id="rId44"/>
    <p:sldId id="428" r:id="rId45"/>
    <p:sldId id="429" r:id="rId46"/>
    <p:sldId id="322" r:id="rId47"/>
    <p:sldId id="324" r:id="rId48"/>
    <p:sldId id="430" r:id="rId49"/>
    <p:sldId id="431" r:id="rId50"/>
    <p:sldId id="432" r:id="rId51"/>
    <p:sldId id="433" r:id="rId52"/>
    <p:sldId id="434" r:id="rId53"/>
    <p:sldId id="435" r:id="rId54"/>
    <p:sldId id="436" r:id="rId55"/>
    <p:sldId id="437" r:id="rId56"/>
    <p:sldId id="438" r:id="rId57"/>
    <p:sldId id="439" r:id="rId58"/>
    <p:sldId id="440" r:id="rId59"/>
    <p:sldId id="441" r:id="rId60"/>
    <p:sldId id="442" r:id="rId61"/>
    <p:sldId id="443" r:id="rId62"/>
    <p:sldId id="355" r:id="rId63"/>
    <p:sldId id="444" r:id="rId64"/>
    <p:sldId id="445" r:id="rId65"/>
    <p:sldId id="321" r:id="rId66"/>
    <p:sldId id="325" r:id="rId67"/>
    <p:sldId id="446" r:id="rId68"/>
    <p:sldId id="447" r:id="rId69"/>
    <p:sldId id="448" r:id="rId70"/>
    <p:sldId id="449" r:id="rId71"/>
    <p:sldId id="450" r:id="rId72"/>
    <p:sldId id="451" r:id="rId73"/>
    <p:sldId id="452" r:id="rId74"/>
    <p:sldId id="453" r:id="rId75"/>
    <p:sldId id="454" r:id="rId76"/>
    <p:sldId id="455" r:id="rId77"/>
    <p:sldId id="456" r:id="rId78"/>
    <p:sldId id="457" r:id="rId79"/>
    <p:sldId id="458" r:id="rId80"/>
    <p:sldId id="459" r:id="rId81"/>
    <p:sldId id="460" r:id="rId82"/>
    <p:sldId id="461" r:id="rId83"/>
    <p:sldId id="462" r:id="rId84"/>
    <p:sldId id="463" r:id="rId85"/>
    <p:sldId id="320" r:id="rId86"/>
    <p:sldId id="386" r:id="rId87"/>
    <p:sldId id="464" r:id="rId88"/>
    <p:sldId id="465" r:id="rId89"/>
    <p:sldId id="466" r:id="rId90"/>
    <p:sldId id="468" r:id="rId91"/>
    <p:sldId id="467" r:id="rId92"/>
    <p:sldId id="469" r:id="rId93"/>
    <p:sldId id="470" r:id="rId94"/>
    <p:sldId id="471" r:id="rId95"/>
    <p:sldId id="472" r:id="rId96"/>
    <p:sldId id="473" r:id="rId97"/>
    <p:sldId id="474" r:id="rId98"/>
    <p:sldId id="475" r:id="rId99"/>
    <p:sldId id="476" r:id="rId100"/>
    <p:sldId id="477" r:id="rId101"/>
    <p:sldId id="478" r:id="rId102"/>
    <p:sldId id="479" r:id="rId103"/>
    <p:sldId id="309" r:id="rId104"/>
    <p:sldId id="480" r:id="rId105"/>
    <p:sldId id="481" r:id="rId106"/>
    <p:sldId id="482" r:id="rId107"/>
    <p:sldId id="483" r:id="rId108"/>
    <p:sldId id="314" r:id="rId109"/>
    <p:sldId id="315" r:id="rId110"/>
    <p:sldId id="318" r:id="rId111"/>
    <p:sldId id="316" r:id="rId11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Module 1: Intro &amp; Eval" id="{3A0C5660-697C-481A-A232-6DA93602FBC7}">
          <p14:sldIdLst>
            <p14:sldId id="256"/>
            <p14:sldId id="257"/>
            <p14:sldId id="389"/>
            <p14:sldId id="410"/>
            <p14:sldId id="390"/>
            <p14:sldId id="391"/>
            <p14:sldId id="392"/>
            <p14:sldId id="393"/>
            <p14:sldId id="394"/>
            <p14:sldId id="395"/>
            <p14:sldId id="411"/>
            <p14:sldId id="396"/>
            <p14:sldId id="397"/>
            <p14:sldId id="400"/>
            <p14:sldId id="398"/>
            <p14:sldId id="399"/>
            <p14:sldId id="401"/>
            <p14:sldId id="403"/>
            <p14:sldId id="402"/>
            <p14:sldId id="404"/>
            <p14:sldId id="407"/>
            <p14:sldId id="405"/>
            <p14:sldId id="408"/>
            <p14:sldId id="409"/>
          </p14:sldIdLst>
        </p14:section>
        <p14:section name="Module 2: Permit-Required" id="{4C0B522A-903F-4E34-B449-335B9D8973DA}">
          <p14:sldIdLst>
            <p14:sldId id="319"/>
            <p14:sldId id="412"/>
            <p14:sldId id="323"/>
            <p14:sldId id="413"/>
            <p14:sldId id="414"/>
            <p14:sldId id="415"/>
            <p14:sldId id="416"/>
            <p14:sldId id="417"/>
            <p14:sldId id="418"/>
            <p14:sldId id="419"/>
            <p14:sldId id="420"/>
            <p14:sldId id="421"/>
            <p14:sldId id="422"/>
            <p14:sldId id="423"/>
            <p14:sldId id="424"/>
            <p14:sldId id="425"/>
            <p14:sldId id="426"/>
            <p14:sldId id="427"/>
            <p14:sldId id="484"/>
            <p14:sldId id="428"/>
            <p14:sldId id="429"/>
          </p14:sldIdLst>
        </p14:section>
        <p14:section name="Module 3: Equipment &amp; Rescue" id="{A74479BA-AA5F-4B06-B420-D2EF8DD2BE33}">
          <p14:sldIdLst>
            <p14:sldId id="322"/>
            <p14:sldId id="324"/>
            <p14:sldId id="430"/>
            <p14:sldId id="431"/>
            <p14:sldId id="432"/>
            <p14:sldId id="433"/>
            <p14:sldId id="434"/>
            <p14:sldId id="435"/>
            <p14:sldId id="436"/>
            <p14:sldId id="437"/>
            <p14:sldId id="438"/>
            <p14:sldId id="439"/>
            <p14:sldId id="440"/>
            <p14:sldId id="441"/>
            <p14:sldId id="442"/>
            <p14:sldId id="443"/>
            <p14:sldId id="355"/>
            <p14:sldId id="444"/>
            <p14:sldId id="445"/>
          </p14:sldIdLst>
        </p14:section>
        <p14:section name="Module 4: Training &amp; Alternate Entry" id="{1020174A-9B9E-43F0-B5CA-FB480466E9A2}">
          <p14:sldIdLst>
            <p14:sldId id="321"/>
            <p14:sldId id="32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Lst>
        </p14:section>
        <p14:section name="Module 5: Agriculture &amp; Conclusion" id="{35BB3E1D-342E-4380-93B7-682F5C771A8E}">
          <p14:sldIdLst>
            <p14:sldId id="320"/>
            <p14:sldId id="386"/>
            <p14:sldId id="464"/>
            <p14:sldId id="465"/>
            <p14:sldId id="466"/>
            <p14:sldId id="468"/>
            <p14:sldId id="467"/>
            <p14:sldId id="469"/>
            <p14:sldId id="470"/>
            <p14:sldId id="471"/>
            <p14:sldId id="472"/>
            <p14:sldId id="473"/>
            <p14:sldId id="474"/>
            <p14:sldId id="475"/>
            <p14:sldId id="476"/>
            <p14:sldId id="477"/>
            <p14:sldId id="478"/>
            <p14:sldId id="479"/>
            <p14:sldId id="309"/>
            <p14:sldId id="480"/>
            <p14:sldId id="481"/>
            <p14:sldId id="482"/>
            <p14:sldId id="483"/>
            <p14:sldId id="314"/>
            <p14:sldId id="315"/>
            <p14:sldId id="318"/>
            <p14:sldId id="31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9" roundtripDataSignature="AMtx7mhcinHJO4xHeFPu+6163RVrGzjWu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08523C"/>
    <a:srgbClr val="F9EBDF"/>
    <a:srgbClr val="D2572A"/>
    <a:srgbClr val="AB9E3E"/>
    <a:srgbClr val="5F557D"/>
    <a:srgbClr val="33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8808" autoAdjust="0"/>
  </p:normalViewPr>
  <p:slideViewPr>
    <p:cSldViewPr snapToGrid="0">
      <p:cViewPr varScale="1">
        <p:scale>
          <a:sx n="70" d="100"/>
          <a:sy n="70" d="100"/>
        </p:scale>
        <p:origin x="1320" y="4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9"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sha.oregon.gov/OSHARules/div7/div7A.pdf#page=3"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osha.oregon.gov/OSHARules/div2/div2J.pdf#page=25" TargetMode="Externa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sha.oregon.gov/OSHARules/div2/div2J.pdf#page=2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sha.oregon.gov/OSHARules/div2/div2J.pdf#page=25"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sha.oregon.gov/OSHARules/div4/div4J.pdf#page=4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osha.oregon.gov/OSHARules/div2/div2J.pdf#page=37"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osha.oregon.gov/OSHARules/div2/div2J.pdf#page=4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osha.oregon.gov/OSHARules/pd/pd-062.pdf#page=19"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osha.oregon.gov/OSHARules/div2/div2J.pdf#page=43"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dirty="0"/>
          </a:p>
        </p:txBody>
      </p:sp>
    </p:spTree>
    <p:extLst>
      <p:ext uri="{BB962C8B-B14F-4D97-AF65-F5344CB8AC3E}">
        <p14:creationId xmlns:p14="http://schemas.microsoft.com/office/powerpoint/2010/main" val="27615172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dirty="0"/>
          </a:p>
        </p:txBody>
      </p:sp>
    </p:spTree>
    <p:extLst>
      <p:ext uri="{BB962C8B-B14F-4D97-AF65-F5344CB8AC3E}">
        <p14:creationId xmlns:p14="http://schemas.microsoft.com/office/powerpoint/2010/main" val="28393556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dirty="0"/>
          </a:p>
        </p:txBody>
      </p:sp>
    </p:spTree>
    <p:extLst>
      <p:ext uri="{BB962C8B-B14F-4D97-AF65-F5344CB8AC3E}">
        <p14:creationId xmlns:p14="http://schemas.microsoft.com/office/powerpoint/2010/main" val="1160347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dirty="0"/>
          </a:p>
        </p:txBody>
      </p:sp>
    </p:spTree>
    <p:extLst>
      <p:ext uri="{BB962C8B-B14F-4D97-AF65-F5344CB8AC3E}">
        <p14:creationId xmlns:p14="http://schemas.microsoft.com/office/powerpoint/2010/main" val="16176547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dirty="0"/>
          </a:p>
        </p:txBody>
      </p:sp>
    </p:spTree>
    <p:extLst>
      <p:ext uri="{BB962C8B-B14F-4D97-AF65-F5344CB8AC3E}">
        <p14:creationId xmlns:p14="http://schemas.microsoft.com/office/powerpoint/2010/main" val="2818431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dirty="0"/>
          </a:p>
        </p:txBody>
      </p:sp>
    </p:spTree>
    <p:extLst>
      <p:ext uri="{BB962C8B-B14F-4D97-AF65-F5344CB8AC3E}">
        <p14:creationId xmlns:p14="http://schemas.microsoft.com/office/powerpoint/2010/main" val="3194924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dirty="0"/>
          </a:p>
        </p:txBody>
      </p:sp>
    </p:spTree>
    <p:extLst>
      <p:ext uri="{BB962C8B-B14F-4D97-AF65-F5344CB8AC3E}">
        <p14:creationId xmlns:p14="http://schemas.microsoft.com/office/powerpoint/2010/main" val="36711913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b3e8f5dbd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b3e8f5dbd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8" name="Google Shape;618;gb3e8f5dbd0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dirty="0"/>
          </a:p>
        </p:txBody>
      </p:sp>
    </p:spTree>
    <p:extLst>
      <p:ext uri="{BB962C8B-B14F-4D97-AF65-F5344CB8AC3E}">
        <p14:creationId xmlns:p14="http://schemas.microsoft.com/office/powerpoint/2010/main" val="10322061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afa52f66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afa52f6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Answers</a:t>
            </a:r>
            <a:endParaRPr dirty="0"/>
          </a:p>
        </p:txBody>
      </p:sp>
      <p:sp>
        <p:nvSpPr>
          <p:cNvPr id="673" name="Google Shape;673;gafa52f6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aabb6530b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gaabb6530b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4" name="Google Shape;684;gaabb6530b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dirty="0"/>
              <a:t>(3) Forest activities: </a:t>
            </a:r>
            <a:r>
              <a:rPr lang="da-DK" sz="1200" b="0" i="0" u="sng" strike="noStrike" cap="none" dirty="0">
                <a:solidFill>
                  <a:schemeClr val="dk1"/>
                </a:solidFill>
                <a:effectLst/>
                <a:latin typeface="Calibri"/>
                <a:ea typeface="Calibri"/>
                <a:cs typeface="Calibri"/>
                <a:sym typeface="Calibri"/>
                <a:hlinkClick r:id="rId3"/>
              </a:rPr>
              <a:t>https://osha.oregon.gov/OSHARules/div7/div7A.pdf#page=3</a:t>
            </a:r>
            <a:endParaRPr lang="da-DK" sz="1200" b="0" i="0" u="none" strike="noStrike" cap="none" dirty="0">
              <a:solidFill>
                <a:schemeClr val="dk1"/>
              </a:solidFill>
              <a:effectLst/>
              <a:latin typeface="Calibri"/>
              <a:ea typeface="Calibri"/>
              <a:cs typeface="Calibri"/>
              <a:sym typeface="Calibri"/>
            </a:endParaRPr>
          </a:p>
          <a:p>
            <a:pPr rtl="0"/>
            <a:r>
              <a:rPr lang="da-DK" sz="1200" b="0" i="0" u="none" strike="noStrike" cap="none" dirty="0">
                <a:solidFill>
                  <a:schemeClr val="dk1"/>
                </a:solidFill>
                <a:effectLst/>
                <a:latin typeface="Calibri"/>
                <a:ea typeface="Calibri"/>
                <a:cs typeface="Calibri"/>
                <a:sym typeface="Calibri"/>
              </a:rPr>
              <a:t>(4) Exceptions list: </a:t>
            </a:r>
            <a:r>
              <a:rPr lang="da-DK" sz="1200" b="0" i="0" u="sng" strike="noStrike" cap="none" dirty="0">
                <a:solidFill>
                  <a:schemeClr val="dk1"/>
                </a:solidFill>
                <a:effectLst/>
                <a:latin typeface="Calibri"/>
                <a:ea typeface="Calibri"/>
                <a:cs typeface="Calibri"/>
                <a:sym typeface="Calibri"/>
                <a:hlinkClick r:id="rId4"/>
              </a:rPr>
              <a:t>https://osha.oregon.gov/OSHARules/div2/div2J.pdf#page=25</a:t>
            </a: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Tree>
    <p:extLst>
      <p:ext uri="{BB962C8B-B14F-4D97-AF65-F5344CB8AC3E}">
        <p14:creationId xmlns:p14="http://schemas.microsoft.com/office/powerpoint/2010/main" val="19275371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17" name="Google Shape;71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abb6530b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aabb6530b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aabb6530bf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dirty="0"/>
          </a:p>
        </p:txBody>
      </p:sp>
    </p:spTree>
    <p:extLst>
      <p:ext uri="{BB962C8B-B14F-4D97-AF65-F5344CB8AC3E}">
        <p14:creationId xmlns:p14="http://schemas.microsoft.com/office/powerpoint/2010/main" val="59318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dirty="0"/>
          </a:p>
        </p:txBody>
      </p:sp>
    </p:spTree>
    <p:extLst>
      <p:ext uri="{BB962C8B-B14F-4D97-AF65-F5344CB8AC3E}">
        <p14:creationId xmlns:p14="http://schemas.microsoft.com/office/powerpoint/2010/main" val="2363630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(5) Note in the rule: </a:t>
            </a:r>
            <a:r>
              <a:rPr lang="en-US" sz="1200" b="0" i="0" u="sng" strike="noStrike" cap="none" dirty="0">
                <a:solidFill>
                  <a:schemeClr val="dk1"/>
                </a:solidFill>
                <a:effectLst/>
                <a:latin typeface="Calibri"/>
                <a:ea typeface="Calibri"/>
                <a:cs typeface="Calibri"/>
                <a:sym typeface="Calibri"/>
                <a:hlinkClick r:id="rId3"/>
              </a:rPr>
              <a:t>https://osha.oregon.gov/OSHARules/div2/div2J.pdf#page=28</a:t>
            </a:r>
            <a:endParaRPr lang="en-US" sz="1200" b="0" i="0" u="sng" strike="noStrike" cap="none" dirty="0">
              <a:solidFill>
                <a:schemeClr val="dk1"/>
              </a:solidFill>
              <a:effectLst/>
              <a:latin typeface="Calibri"/>
              <a:ea typeface="Calibri"/>
              <a:cs typeface="Calibri"/>
              <a:sym typeface="Calibri"/>
            </a:endParaRPr>
          </a:p>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dirty="0"/>
          </a:p>
        </p:txBody>
      </p:sp>
    </p:spTree>
    <p:extLst>
      <p:ext uri="{BB962C8B-B14F-4D97-AF65-F5344CB8AC3E}">
        <p14:creationId xmlns:p14="http://schemas.microsoft.com/office/powerpoint/2010/main" val="8796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dirty="0"/>
          </a:p>
        </p:txBody>
      </p:sp>
    </p:spTree>
    <p:extLst>
      <p:ext uri="{BB962C8B-B14F-4D97-AF65-F5344CB8AC3E}">
        <p14:creationId xmlns:p14="http://schemas.microsoft.com/office/powerpoint/2010/main" val="4125733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dirty="0"/>
          </a:p>
        </p:txBody>
      </p:sp>
    </p:spTree>
    <p:extLst>
      <p:ext uri="{BB962C8B-B14F-4D97-AF65-F5344CB8AC3E}">
        <p14:creationId xmlns:p14="http://schemas.microsoft.com/office/powerpoint/2010/main" val="1211506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dirty="0"/>
          </a:p>
        </p:txBody>
      </p:sp>
    </p:spTree>
    <p:extLst>
      <p:ext uri="{BB962C8B-B14F-4D97-AF65-F5344CB8AC3E}">
        <p14:creationId xmlns:p14="http://schemas.microsoft.com/office/powerpoint/2010/main" val="1318815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dirty="0"/>
          </a:p>
        </p:txBody>
      </p:sp>
    </p:spTree>
    <p:extLst>
      <p:ext uri="{BB962C8B-B14F-4D97-AF65-F5344CB8AC3E}">
        <p14:creationId xmlns:p14="http://schemas.microsoft.com/office/powerpoint/2010/main" val="3219964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dirty="0"/>
          </a:p>
        </p:txBody>
      </p:sp>
    </p:spTree>
    <p:extLst>
      <p:ext uri="{BB962C8B-B14F-4D97-AF65-F5344CB8AC3E}">
        <p14:creationId xmlns:p14="http://schemas.microsoft.com/office/powerpoint/2010/main" val="2623231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dirty="0"/>
          </a:p>
        </p:txBody>
      </p:sp>
    </p:spTree>
    <p:extLst>
      <p:ext uri="{BB962C8B-B14F-4D97-AF65-F5344CB8AC3E}">
        <p14:creationId xmlns:p14="http://schemas.microsoft.com/office/powerpoint/2010/main" val="311657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dirty="0"/>
          </a:p>
        </p:txBody>
      </p:sp>
    </p:spTree>
    <p:extLst>
      <p:ext uri="{BB962C8B-B14F-4D97-AF65-F5344CB8AC3E}">
        <p14:creationId xmlns:p14="http://schemas.microsoft.com/office/powerpoint/2010/main" val="495263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(6) HVAC: </a:t>
            </a:r>
            <a:r>
              <a:rPr lang="en-US" sz="1200" b="0" i="0" u="none" strike="noStrike" cap="none" dirty="0">
                <a:solidFill>
                  <a:schemeClr val="dk1"/>
                </a:solidFill>
                <a:effectLst/>
                <a:latin typeface="Calibri"/>
                <a:ea typeface="Calibri"/>
                <a:cs typeface="Calibri"/>
                <a:sym typeface="Calibri"/>
              </a:rPr>
              <a:t>https://osha.oregon.gov/OSHAPubs/factsheets/fs65.pdf#page=1</a:t>
            </a:r>
            <a:endParaRPr lang="en-US" dirty="0"/>
          </a:p>
          <a:p>
            <a:pPr marL="0" lvl="0" indent="0" algn="l" rtl="0">
              <a:lnSpc>
                <a:spcPct val="100000"/>
              </a:lnSpc>
              <a:spcBef>
                <a:spcPts val="0"/>
              </a:spcBef>
              <a:spcAft>
                <a:spcPts val="0"/>
              </a:spcAft>
              <a:buSzPts val="1400"/>
              <a:buNone/>
            </a:pPr>
            <a:r>
              <a:rPr lang="en-US" dirty="0"/>
              <a:t>(7) Winery: </a:t>
            </a:r>
            <a:r>
              <a:rPr lang="en-US" sz="1200" b="0" i="0" u="none" strike="noStrike" cap="none" dirty="0">
                <a:solidFill>
                  <a:schemeClr val="dk1"/>
                </a:solidFill>
                <a:effectLst/>
                <a:latin typeface="Calibri"/>
                <a:ea typeface="Calibri"/>
                <a:cs typeface="Calibri"/>
                <a:sym typeface="Calibri"/>
              </a:rPr>
              <a:t>https://osha.oregon.gov/OSHAPubs/hazard/2993-06.pdf</a:t>
            </a:r>
            <a:endParaRPr lang="en-US" dirty="0"/>
          </a:p>
          <a:p>
            <a:pPr marL="0" lvl="0" indent="0" algn="l" rtl="0">
              <a:lnSpc>
                <a:spcPct val="100000"/>
              </a:lnSpc>
              <a:spcBef>
                <a:spcPts val="0"/>
              </a:spcBef>
              <a:spcAft>
                <a:spcPts val="0"/>
              </a:spcAft>
              <a:buSzPts val="1400"/>
              <a:buNone/>
            </a:pPr>
            <a:r>
              <a:rPr lang="en-US" dirty="0"/>
              <a:t>(8) Garbage Trucks: </a:t>
            </a:r>
            <a:r>
              <a:rPr lang="en-US" sz="1200" b="0" i="0" u="none" strike="noStrike" cap="none" dirty="0">
                <a:solidFill>
                  <a:schemeClr val="dk1"/>
                </a:solidFill>
                <a:effectLst/>
                <a:latin typeface="Calibri"/>
                <a:ea typeface="Calibri"/>
                <a:cs typeface="Calibri"/>
                <a:sym typeface="Calibri"/>
              </a:rPr>
              <a:t>https://osha.oregon.gov/OSHAPubs/hazard/2993-25.pdf</a:t>
            </a: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dirty="0"/>
          </a:p>
        </p:txBody>
      </p:sp>
    </p:spTree>
    <p:extLst>
      <p:ext uri="{BB962C8B-B14F-4D97-AF65-F5344CB8AC3E}">
        <p14:creationId xmlns:p14="http://schemas.microsoft.com/office/powerpoint/2010/main" val="4183564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(9): Mobile Workers: </a:t>
            </a:r>
            <a:r>
              <a:rPr lang="en-US" sz="1200" b="0" i="0" u="none" strike="noStrike" cap="none" dirty="0">
                <a:solidFill>
                  <a:schemeClr val="dk1"/>
                </a:solidFill>
                <a:effectLst/>
                <a:latin typeface="Calibri"/>
                <a:ea typeface="Calibri"/>
                <a:cs typeface="Calibri"/>
                <a:sym typeface="Calibri"/>
              </a:rPr>
              <a:t>https://osha.oregon.gov/OSHARules/div2/div2J.pdf#page=29</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cs typeface="Calibri"/>
                <a:sym typeface="Calibri"/>
              </a:rPr>
              <a:t>(10): Evaluation process: </a:t>
            </a:r>
            <a:r>
              <a:rPr lang="en-US" sz="1200" b="0" i="0" u="none" strike="noStrike" cap="none" dirty="0">
                <a:solidFill>
                  <a:schemeClr val="dk1"/>
                </a:solidFill>
                <a:effectLst/>
                <a:latin typeface="Calibri"/>
                <a:ea typeface="Calibri"/>
                <a:cs typeface="Calibri"/>
                <a:sym typeface="Calibri"/>
              </a:rPr>
              <a:t>https://osha.oregon.gov/OSHARules/div2/div2J.pdf#page=33</a:t>
            </a:r>
            <a:endParaRPr lang="en-US" sz="1200" b="0" i="0" u="none" strike="noStrike" cap="none" dirty="0">
              <a:solidFill>
                <a:schemeClr val="dk1"/>
              </a:solidFill>
              <a:effectLst/>
              <a:latin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cs typeface="Calibri"/>
                <a:sym typeface="Calibri"/>
              </a:rPr>
              <a:t>(11): Section (4)(b): </a:t>
            </a:r>
            <a:r>
              <a:rPr lang="en-US" sz="1200" b="0" i="0" u="none" strike="noStrike" cap="none" dirty="0">
                <a:solidFill>
                  <a:schemeClr val="dk1"/>
                </a:solidFill>
                <a:effectLst/>
                <a:latin typeface="Calibri"/>
                <a:ea typeface="Calibri"/>
                <a:cs typeface="Calibri"/>
                <a:sym typeface="Calibri"/>
              </a:rPr>
              <a:t>https://osha.oregon.gov/OSHARules/div2/div2J.pdf#page=32</a:t>
            </a:r>
          </a:p>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dirty="0"/>
          </a:p>
        </p:txBody>
      </p:sp>
    </p:spTree>
    <p:extLst>
      <p:ext uri="{BB962C8B-B14F-4D97-AF65-F5344CB8AC3E}">
        <p14:creationId xmlns:p14="http://schemas.microsoft.com/office/powerpoint/2010/main" val="3847642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dirty="0"/>
          </a:p>
        </p:txBody>
      </p:sp>
    </p:spTree>
    <p:extLst>
      <p:ext uri="{BB962C8B-B14F-4D97-AF65-F5344CB8AC3E}">
        <p14:creationId xmlns:p14="http://schemas.microsoft.com/office/powerpoint/2010/main" val="3048351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dirty="0"/>
          </a:p>
        </p:txBody>
      </p:sp>
    </p:spTree>
    <p:extLst>
      <p:ext uri="{BB962C8B-B14F-4D97-AF65-F5344CB8AC3E}">
        <p14:creationId xmlns:p14="http://schemas.microsoft.com/office/powerpoint/2010/main" val="170333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dirty="0"/>
          </a:p>
        </p:txBody>
      </p:sp>
    </p:spTree>
    <p:extLst>
      <p:ext uri="{BB962C8B-B14F-4D97-AF65-F5344CB8AC3E}">
        <p14:creationId xmlns:p14="http://schemas.microsoft.com/office/powerpoint/2010/main" val="1464433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Written program and permit: </a:t>
            </a:r>
            <a:r>
              <a:rPr lang="en-US" sz="1200" b="0" i="0" u="none" strike="noStrike" cap="none" dirty="0">
                <a:solidFill>
                  <a:schemeClr val="dk1"/>
                </a:solidFill>
                <a:effectLst/>
                <a:latin typeface="Calibri"/>
                <a:ea typeface="Calibri"/>
                <a:cs typeface="Calibri"/>
                <a:sym typeface="Calibri"/>
              </a:rPr>
              <a:t>https://osha.oregon.gov/OSHARules/div2/div2J.pdf#page=33</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dirty="0"/>
          </a:p>
        </p:txBody>
      </p:sp>
    </p:spTree>
    <p:extLst>
      <p:ext uri="{BB962C8B-B14F-4D97-AF65-F5344CB8AC3E}">
        <p14:creationId xmlns:p14="http://schemas.microsoft.com/office/powerpoint/2010/main" val="2148540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dirty="0"/>
          </a:p>
        </p:txBody>
      </p:sp>
    </p:spTree>
    <p:extLst>
      <p:ext uri="{BB962C8B-B14F-4D97-AF65-F5344CB8AC3E}">
        <p14:creationId xmlns:p14="http://schemas.microsoft.com/office/powerpoint/2010/main" val="2357285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dirty="0"/>
          </a:p>
        </p:txBody>
      </p:sp>
    </p:spTree>
    <p:extLst>
      <p:ext uri="{BB962C8B-B14F-4D97-AF65-F5344CB8AC3E}">
        <p14:creationId xmlns:p14="http://schemas.microsoft.com/office/powerpoint/2010/main" val="155673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arenR"/>
            </a:pPr>
            <a:r>
              <a:rPr lang="en-US" sz="1200" b="0" i="0" u="sng" strike="noStrike" cap="none" dirty="0">
                <a:solidFill>
                  <a:schemeClr val="dk1"/>
                </a:solidFill>
                <a:effectLst/>
                <a:latin typeface="Calibri"/>
                <a:ea typeface="Calibri"/>
                <a:cs typeface="Calibri"/>
                <a:sym typeface="Calibri"/>
                <a:hlinkClick r:id="rId3"/>
              </a:rPr>
              <a:t>https://osha.oregon.gov/OSHARules/div2/div2J.pdf#page=25</a:t>
            </a:r>
            <a:endParaRPr lang="en-US" sz="1200" b="1" i="0" u="sng" strike="noStrike" cap="none" dirty="0">
              <a:solidFill>
                <a:schemeClr val="dk1"/>
              </a:solidFill>
              <a:effectLst/>
              <a:latin typeface="Calibri"/>
              <a:ea typeface="Calibri"/>
              <a:cs typeface="Calibri"/>
              <a:sym typeface="Calibri"/>
            </a:endParaRPr>
          </a:p>
          <a:p>
            <a:pPr marL="228600" lvl="0" indent="-228600" algn="l" rtl="0">
              <a:lnSpc>
                <a:spcPct val="100000"/>
              </a:lnSpc>
              <a:spcBef>
                <a:spcPts val="0"/>
              </a:spcBef>
              <a:spcAft>
                <a:spcPts val="0"/>
              </a:spcAft>
              <a:buSzPts val="1400"/>
              <a:buAutoNum type="arabicParenR"/>
            </a:pPr>
            <a:r>
              <a:rPr lang="en-US" sz="1200" b="0" i="0" u="sng" strike="noStrike" cap="none" dirty="0">
                <a:solidFill>
                  <a:schemeClr val="dk1"/>
                </a:solidFill>
                <a:effectLst/>
                <a:latin typeface="Calibri"/>
                <a:ea typeface="Calibri"/>
                <a:cs typeface="Calibri"/>
                <a:sym typeface="Calibri"/>
                <a:hlinkClick r:id="rId4"/>
              </a:rPr>
              <a:t>https://osha.oregon.gov/OSHARules/div4/div4J.pdf#page=49</a:t>
            </a: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extLst>
      <p:ext uri="{BB962C8B-B14F-4D97-AF65-F5344CB8AC3E}">
        <p14:creationId xmlns:p14="http://schemas.microsoft.com/office/powerpoint/2010/main" val="1464832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dirty="0"/>
          </a:p>
        </p:txBody>
      </p:sp>
    </p:spTree>
    <p:extLst>
      <p:ext uri="{BB962C8B-B14F-4D97-AF65-F5344CB8AC3E}">
        <p14:creationId xmlns:p14="http://schemas.microsoft.com/office/powerpoint/2010/main" val="7725995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dirty="0"/>
          </a:p>
        </p:txBody>
      </p:sp>
    </p:spTree>
    <p:extLst>
      <p:ext uri="{BB962C8B-B14F-4D97-AF65-F5344CB8AC3E}">
        <p14:creationId xmlns:p14="http://schemas.microsoft.com/office/powerpoint/2010/main" val="133644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2) Appendix C: </a:t>
            </a:r>
            <a:r>
              <a:rPr lang="en-US" sz="1200" b="0" i="0" u="none" strike="noStrike" cap="none" dirty="0">
                <a:solidFill>
                  <a:schemeClr val="dk1"/>
                </a:solidFill>
                <a:effectLst/>
                <a:latin typeface="Calibri"/>
                <a:ea typeface="Calibri"/>
                <a:cs typeface="Calibri"/>
                <a:sym typeface="Calibri"/>
              </a:rPr>
              <a:t>https://osha.oregon.gov/OSHARules/div2/div2J.pdf#page=59</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dirty="0"/>
          </a:p>
        </p:txBody>
      </p:sp>
    </p:spTree>
    <p:extLst>
      <p:ext uri="{BB962C8B-B14F-4D97-AF65-F5344CB8AC3E}">
        <p14:creationId xmlns:p14="http://schemas.microsoft.com/office/powerpoint/2010/main" val="60012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dirty="0"/>
          </a:p>
        </p:txBody>
      </p:sp>
    </p:spTree>
    <p:extLst>
      <p:ext uri="{BB962C8B-B14F-4D97-AF65-F5344CB8AC3E}">
        <p14:creationId xmlns:p14="http://schemas.microsoft.com/office/powerpoint/2010/main" val="3039503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3) Paragraph 12: </a:t>
            </a:r>
            <a:r>
              <a:rPr lang="en-US" sz="1200" b="0" i="0" u="none" strike="noStrike" cap="none" dirty="0">
                <a:solidFill>
                  <a:schemeClr val="dk1"/>
                </a:solidFill>
                <a:effectLst/>
                <a:latin typeface="Calibri"/>
                <a:ea typeface="Calibri"/>
                <a:cs typeface="Calibri"/>
                <a:sym typeface="Calibri"/>
              </a:rPr>
              <a:t>https://osha.oregon.gov/OSHARules/div2/div2J.pdf#page=47 </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dirty="0"/>
          </a:p>
        </p:txBody>
      </p:sp>
    </p:spTree>
    <p:extLst>
      <p:ext uri="{BB962C8B-B14F-4D97-AF65-F5344CB8AC3E}">
        <p14:creationId xmlns:p14="http://schemas.microsoft.com/office/powerpoint/2010/main" val="2787758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4) Role is defined in rule: </a:t>
            </a:r>
            <a:r>
              <a:rPr lang="en-US" sz="1200" b="0" i="0" u="none" strike="noStrike" cap="none" dirty="0">
                <a:solidFill>
                  <a:schemeClr val="dk1"/>
                </a:solidFill>
                <a:effectLst/>
                <a:latin typeface="Calibri"/>
                <a:ea typeface="Calibri"/>
                <a:cs typeface="Calibri"/>
                <a:sym typeface="Calibri"/>
              </a:rPr>
              <a:t>https://osha.oregon.gov/OSHARules/div2/div2J.pdf#page=26</a:t>
            </a: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cs typeface="Calibri"/>
                <a:sym typeface="Calibri"/>
              </a:rPr>
              <a:t>5) Specific requirements: </a:t>
            </a:r>
            <a:r>
              <a:rPr lang="en-US" sz="1200" b="0" i="0" u="none" strike="noStrike" cap="none" dirty="0">
                <a:solidFill>
                  <a:schemeClr val="dk1"/>
                </a:solidFill>
                <a:effectLst/>
                <a:latin typeface="Calibri"/>
                <a:ea typeface="Calibri"/>
                <a:cs typeface="Calibri"/>
                <a:sym typeface="Calibri"/>
              </a:rPr>
              <a:t>https://osha.oregon.gov/OSHARules/div2/div2J.pdf#page=38</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dirty="0"/>
          </a:p>
        </p:txBody>
      </p:sp>
    </p:spTree>
    <p:extLst>
      <p:ext uri="{BB962C8B-B14F-4D97-AF65-F5344CB8AC3E}">
        <p14:creationId xmlns:p14="http://schemas.microsoft.com/office/powerpoint/2010/main" val="3688588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dirty="0"/>
          </a:p>
        </p:txBody>
      </p:sp>
    </p:spTree>
    <p:extLst>
      <p:ext uri="{BB962C8B-B14F-4D97-AF65-F5344CB8AC3E}">
        <p14:creationId xmlns:p14="http://schemas.microsoft.com/office/powerpoint/2010/main" val="197431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dirty="0"/>
          </a:p>
        </p:txBody>
      </p:sp>
    </p:spTree>
    <p:extLst>
      <p:ext uri="{BB962C8B-B14F-4D97-AF65-F5344CB8AC3E}">
        <p14:creationId xmlns:p14="http://schemas.microsoft.com/office/powerpoint/2010/main" val="500644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dirty="0"/>
          </a:p>
        </p:txBody>
      </p:sp>
    </p:spTree>
    <p:extLst>
      <p:ext uri="{BB962C8B-B14F-4D97-AF65-F5344CB8AC3E}">
        <p14:creationId xmlns:p14="http://schemas.microsoft.com/office/powerpoint/2010/main" val="1570287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dirty="0"/>
          </a:p>
        </p:txBody>
      </p:sp>
    </p:spTree>
    <p:extLst>
      <p:ext uri="{BB962C8B-B14F-4D97-AF65-F5344CB8AC3E}">
        <p14:creationId xmlns:p14="http://schemas.microsoft.com/office/powerpoint/2010/main" val="262584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arenR"/>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dirty="0"/>
          </a:p>
        </p:txBody>
      </p:sp>
    </p:spTree>
    <p:extLst>
      <p:ext uri="{BB962C8B-B14F-4D97-AF65-F5344CB8AC3E}">
        <p14:creationId xmlns:p14="http://schemas.microsoft.com/office/powerpoint/2010/main" val="945883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dirty="0"/>
          </a:p>
        </p:txBody>
      </p:sp>
    </p:spTree>
    <p:extLst>
      <p:ext uri="{BB962C8B-B14F-4D97-AF65-F5344CB8AC3E}">
        <p14:creationId xmlns:p14="http://schemas.microsoft.com/office/powerpoint/2010/main" val="41153599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dirty="0"/>
          </a:p>
        </p:txBody>
      </p:sp>
    </p:spTree>
    <p:extLst>
      <p:ext uri="{BB962C8B-B14F-4D97-AF65-F5344CB8AC3E}">
        <p14:creationId xmlns:p14="http://schemas.microsoft.com/office/powerpoint/2010/main" val="2364619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dirty="0"/>
          </a:p>
        </p:txBody>
      </p:sp>
    </p:spTree>
    <p:extLst>
      <p:ext uri="{BB962C8B-B14F-4D97-AF65-F5344CB8AC3E}">
        <p14:creationId xmlns:p14="http://schemas.microsoft.com/office/powerpoint/2010/main" val="4201949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dirty="0"/>
          </a:p>
        </p:txBody>
      </p:sp>
    </p:spTree>
    <p:extLst>
      <p:ext uri="{BB962C8B-B14F-4D97-AF65-F5344CB8AC3E}">
        <p14:creationId xmlns:p14="http://schemas.microsoft.com/office/powerpoint/2010/main" val="4186559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dirty="0"/>
          </a:p>
        </p:txBody>
      </p:sp>
    </p:spTree>
    <p:extLst>
      <p:ext uri="{BB962C8B-B14F-4D97-AF65-F5344CB8AC3E}">
        <p14:creationId xmlns:p14="http://schemas.microsoft.com/office/powerpoint/2010/main" val="2568384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dirty="0"/>
          </a:p>
        </p:txBody>
      </p:sp>
    </p:spTree>
    <p:extLst>
      <p:ext uri="{BB962C8B-B14F-4D97-AF65-F5344CB8AC3E}">
        <p14:creationId xmlns:p14="http://schemas.microsoft.com/office/powerpoint/2010/main" val="33062697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dirty="0"/>
          </a:p>
        </p:txBody>
      </p:sp>
    </p:spTree>
    <p:extLst>
      <p:ext uri="{BB962C8B-B14F-4D97-AF65-F5344CB8AC3E}">
        <p14:creationId xmlns:p14="http://schemas.microsoft.com/office/powerpoint/2010/main" val="698583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dirty="0"/>
          </a:p>
        </p:txBody>
      </p:sp>
    </p:spTree>
    <p:extLst>
      <p:ext uri="{BB962C8B-B14F-4D97-AF65-F5344CB8AC3E}">
        <p14:creationId xmlns:p14="http://schemas.microsoft.com/office/powerpoint/2010/main" val="250993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List of equipment: </a:t>
            </a:r>
            <a:r>
              <a:rPr lang="en-US" sz="1200" b="0" i="0" u="sng" strike="noStrike" cap="none" dirty="0">
                <a:solidFill>
                  <a:schemeClr val="dk1"/>
                </a:solidFill>
                <a:effectLst/>
                <a:latin typeface="Calibri"/>
                <a:ea typeface="Calibri"/>
                <a:cs typeface="Calibri"/>
                <a:sym typeface="Calibri"/>
                <a:hlinkClick r:id="rId3"/>
              </a:rPr>
              <a:t>https://osha.oregon.gov/OSHARules/div2/div2J.pdf#page=37</a:t>
            </a:r>
            <a:r>
              <a:rPr lang="en-US" sz="1200" b="0" i="0" u="none" strike="noStrike" cap="none" dirty="0">
                <a:solidFill>
                  <a:schemeClr val="dk1"/>
                </a:solidFill>
                <a:effectLst/>
                <a:latin typeface="Calibri"/>
                <a:ea typeface="Calibri"/>
                <a:cs typeface="Calibri"/>
                <a:sym typeface="Calibri"/>
              </a:rPr>
              <a:t> </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dirty="0"/>
          </a:p>
        </p:txBody>
      </p:sp>
    </p:spTree>
    <p:extLst>
      <p:ext uri="{BB962C8B-B14F-4D97-AF65-F5344CB8AC3E}">
        <p14:creationId xmlns:p14="http://schemas.microsoft.com/office/powerpoint/2010/main" val="2232693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dirty="0"/>
          </a:p>
        </p:txBody>
      </p:sp>
    </p:spTree>
    <p:extLst>
      <p:ext uri="{BB962C8B-B14F-4D97-AF65-F5344CB8AC3E}">
        <p14:creationId xmlns:p14="http://schemas.microsoft.com/office/powerpoint/2010/main" val="290059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dirty="0"/>
          </a:p>
        </p:txBody>
      </p:sp>
    </p:spTree>
    <p:extLst>
      <p:ext uri="{BB962C8B-B14F-4D97-AF65-F5344CB8AC3E}">
        <p14:creationId xmlns:p14="http://schemas.microsoft.com/office/powerpoint/2010/main" val="1365897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dirty="0"/>
          </a:p>
        </p:txBody>
      </p:sp>
    </p:spTree>
    <p:extLst>
      <p:ext uri="{BB962C8B-B14F-4D97-AF65-F5344CB8AC3E}">
        <p14:creationId xmlns:p14="http://schemas.microsoft.com/office/powerpoint/2010/main" val="8880299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dirty="0"/>
          </a:p>
        </p:txBody>
      </p:sp>
    </p:spTree>
    <p:extLst>
      <p:ext uri="{BB962C8B-B14F-4D97-AF65-F5344CB8AC3E}">
        <p14:creationId xmlns:p14="http://schemas.microsoft.com/office/powerpoint/2010/main" val="2087370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2) Traffic barricades: </a:t>
            </a:r>
            <a:r>
              <a:rPr lang="en-US" sz="1200" b="0" i="0" u="none" strike="noStrike" cap="none" dirty="0">
                <a:solidFill>
                  <a:schemeClr val="dk1"/>
                </a:solidFill>
                <a:effectLst/>
                <a:latin typeface="Calibri"/>
                <a:ea typeface="Calibri"/>
                <a:cs typeface="Calibri"/>
                <a:sym typeface="Calibri"/>
              </a:rPr>
              <a:t>https://osha.oregon.gov/OSHARules/div3/div3G.pdf#page=8</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dirty="0"/>
          </a:p>
        </p:txBody>
      </p:sp>
    </p:spTree>
    <p:extLst>
      <p:ext uri="{BB962C8B-B14F-4D97-AF65-F5344CB8AC3E}">
        <p14:creationId xmlns:p14="http://schemas.microsoft.com/office/powerpoint/2010/main" val="2614283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dirty="0"/>
          </a:p>
        </p:txBody>
      </p:sp>
    </p:spTree>
    <p:extLst>
      <p:ext uri="{BB962C8B-B14F-4D97-AF65-F5344CB8AC3E}">
        <p14:creationId xmlns:p14="http://schemas.microsoft.com/office/powerpoint/2010/main" val="33033503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dirty="0"/>
          </a:p>
        </p:txBody>
      </p:sp>
    </p:spTree>
    <p:extLst>
      <p:ext uri="{BB962C8B-B14F-4D97-AF65-F5344CB8AC3E}">
        <p14:creationId xmlns:p14="http://schemas.microsoft.com/office/powerpoint/2010/main" val="34797235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dirty="0"/>
          </a:p>
        </p:txBody>
      </p:sp>
    </p:spTree>
    <p:extLst>
      <p:ext uri="{BB962C8B-B14F-4D97-AF65-F5344CB8AC3E}">
        <p14:creationId xmlns:p14="http://schemas.microsoft.com/office/powerpoint/2010/main" val="2528091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3) Rule Requirements: </a:t>
            </a:r>
            <a:r>
              <a:rPr lang="en-US" sz="1200" b="0" i="0" u="sng" strike="noStrike" cap="none" dirty="0">
                <a:solidFill>
                  <a:schemeClr val="dk1"/>
                </a:solidFill>
                <a:effectLst/>
                <a:latin typeface="Calibri"/>
                <a:ea typeface="Calibri"/>
                <a:cs typeface="Calibri"/>
                <a:sym typeface="Calibri"/>
                <a:hlinkClick r:id="rId3"/>
              </a:rPr>
              <a:t>https://osha.oregon.gov/OSHARules/div2/div2J.pdf#page=40</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dirty="0"/>
          </a:p>
        </p:txBody>
      </p:sp>
    </p:spTree>
    <p:extLst>
      <p:ext uri="{BB962C8B-B14F-4D97-AF65-F5344CB8AC3E}">
        <p14:creationId xmlns:p14="http://schemas.microsoft.com/office/powerpoint/2010/main" val="32250089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dirty="0"/>
          </a:p>
        </p:txBody>
      </p:sp>
    </p:spTree>
    <p:extLst>
      <p:ext uri="{BB962C8B-B14F-4D97-AF65-F5344CB8AC3E}">
        <p14:creationId xmlns:p14="http://schemas.microsoft.com/office/powerpoint/2010/main" val="32595349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dirty="0"/>
          </a:p>
        </p:txBody>
      </p:sp>
    </p:spTree>
    <p:extLst>
      <p:ext uri="{BB962C8B-B14F-4D97-AF65-F5344CB8AC3E}">
        <p14:creationId xmlns:p14="http://schemas.microsoft.com/office/powerpoint/2010/main" val="1088343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dirty="0"/>
          </a:p>
        </p:txBody>
      </p:sp>
    </p:spTree>
    <p:extLst>
      <p:ext uri="{BB962C8B-B14F-4D97-AF65-F5344CB8AC3E}">
        <p14:creationId xmlns:p14="http://schemas.microsoft.com/office/powerpoint/2010/main" val="4054903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dirty="0"/>
          </a:p>
        </p:txBody>
      </p:sp>
    </p:spTree>
    <p:extLst>
      <p:ext uri="{BB962C8B-B14F-4D97-AF65-F5344CB8AC3E}">
        <p14:creationId xmlns:p14="http://schemas.microsoft.com/office/powerpoint/2010/main" val="948349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dirty="0"/>
          </a:p>
        </p:txBody>
      </p:sp>
    </p:spTree>
    <p:extLst>
      <p:ext uri="{BB962C8B-B14F-4D97-AF65-F5344CB8AC3E}">
        <p14:creationId xmlns:p14="http://schemas.microsoft.com/office/powerpoint/2010/main" val="34466449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dirty="0"/>
          </a:p>
        </p:txBody>
      </p:sp>
    </p:spTree>
    <p:extLst>
      <p:ext uri="{BB962C8B-B14F-4D97-AF65-F5344CB8AC3E}">
        <p14:creationId xmlns:p14="http://schemas.microsoft.com/office/powerpoint/2010/main" val="7080470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Practicing Confined Space Rescues:  https://vimeo.com/926078102</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dirty="0"/>
          </a:p>
        </p:txBody>
      </p:sp>
    </p:spTree>
    <p:extLst>
      <p:ext uri="{BB962C8B-B14F-4D97-AF65-F5344CB8AC3E}">
        <p14:creationId xmlns:p14="http://schemas.microsoft.com/office/powerpoint/2010/main" val="33645439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dirty="0"/>
          </a:p>
        </p:txBody>
      </p:sp>
    </p:spTree>
    <p:extLst>
      <p:ext uri="{BB962C8B-B14F-4D97-AF65-F5344CB8AC3E}">
        <p14:creationId xmlns:p14="http://schemas.microsoft.com/office/powerpoint/2010/main" val="9059761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dirty="0"/>
          </a:p>
        </p:txBody>
      </p:sp>
    </p:spTree>
    <p:extLst>
      <p:ext uri="{BB962C8B-B14F-4D97-AF65-F5344CB8AC3E}">
        <p14:creationId xmlns:p14="http://schemas.microsoft.com/office/powerpoint/2010/main" val="18425588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dirty="0"/>
          </a:p>
        </p:txBody>
      </p:sp>
    </p:spTree>
    <p:extLst>
      <p:ext uri="{BB962C8B-B14F-4D97-AF65-F5344CB8AC3E}">
        <p14:creationId xmlns:p14="http://schemas.microsoft.com/office/powerpoint/2010/main" val="13376179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dirty="0"/>
          </a:p>
        </p:txBody>
      </p:sp>
    </p:spTree>
    <p:extLst>
      <p:ext uri="{BB962C8B-B14F-4D97-AF65-F5344CB8AC3E}">
        <p14:creationId xmlns:p14="http://schemas.microsoft.com/office/powerpoint/2010/main" val="6241807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Training requirements: </a:t>
            </a:r>
            <a:r>
              <a:rPr lang="en-US" sz="1200" b="0" i="0" u="none" strike="noStrike" cap="none" dirty="0">
                <a:solidFill>
                  <a:schemeClr val="dk1"/>
                </a:solidFill>
                <a:effectLst/>
                <a:latin typeface="Calibri"/>
                <a:ea typeface="Calibri"/>
                <a:cs typeface="Calibri"/>
                <a:sym typeface="Calibri"/>
              </a:rPr>
              <a:t>https://osha.oregon.gov/OSHARules/div2/div2J.pdf#page=45</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dirty="0"/>
          </a:p>
        </p:txBody>
      </p:sp>
    </p:spTree>
    <p:extLst>
      <p:ext uri="{BB962C8B-B14F-4D97-AF65-F5344CB8AC3E}">
        <p14:creationId xmlns:p14="http://schemas.microsoft.com/office/powerpoint/2010/main" val="3176304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dirty="0"/>
          </a:p>
        </p:txBody>
      </p:sp>
    </p:spTree>
    <p:extLst>
      <p:ext uri="{BB962C8B-B14F-4D97-AF65-F5344CB8AC3E}">
        <p14:creationId xmlns:p14="http://schemas.microsoft.com/office/powerpoint/2010/main" val="5806387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dirty="0"/>
          </a:p>
        </p:txBody>
      </p:sp>
    </p:spTree>
    <p:extLst>
      <p:ext uri="{BB962C8B-B14F-4D97-AF65-F5344CB8AC3E}">
        <p14:creationId xmlns:p14="http://schemas.microsoft.com/office/powerpoint/2010/main" val="2491570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extLst>
      <p:ext uri="{BB962C8B-B14F-4D97-AF65-F5344CB8AC3E}">
        <p14:creationId xmlns:p14="http://schemas.microsoft.com/office/powerpoint/2010/main" val="2397036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dirty="0"/>
          </a:p>
        </p:txBody>
      </p:sp>
    </p:spTree>
    <p:extLst>
      <p:ext uri="{BB962C8B-B14F-4D97-AF65-F5344CB8AC3E}">
        <p14:creationId xmlns:p14="http://schemas.microsoft.com/office/powerpoint/2010/main" val="42373892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2) Identify permit spaces: </a:t>
            </a:r>
            <a:r>
              <a:rPr lang="en-US" sz="1200" b="0" i="0" u="none" strike="noStrike" cap="none" dirty="0">
                <a:solidFill>
                  <a:schemeClr val="dk1"/>
                </a:solidFill>
                <a:effectLst/>
                <a:latin typeface="Calibri"/>
                <a:ea typeface="Calibri"/>
                <a:cs typeface="Calibri"/>
                <a:sym typeface="Calibri"/>
              </a:rPr>
              <a:t>https://osha.oregon.gov/OSHARules/div2/div2J.pdf#page=32</a:t>
            </a:r>
          </a:p>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dirty="0"/>
          </a:p>
        </p:txBody>
      </p:sp>
    </p:spTree>
    <p:extLst>
      <p:ext uri="{BB962C8B-B14F-4D97-AF65-F5344CB8AC3E}">
        <p14:creationId xmlns:p14="http://schemas.microsoft.com/office/powerpoint/2010/main" val="17449559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dirty="0"/>
          </a:p>
        </p:txBody>
      </p:sp>
    </p:spTree>
    <p:extLst>
      <p:ext uri="{BB962C8B-B14F-4D97-AF65-F5344CB8AC3E}">
        <p14:creationId xmlns:p14="http://schemas.microsoft.com/office/powerpoint/2010/main" val="2194572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hlinkClick r:id="rId3"/>
              </a:rPr>
              <a:t>3) pd-062.pdf (oregon.gov)</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dirty="0"/>
          </a:p>
        </p:txBody>
      </p:sp>
    </p:spTree>
    <p:extLst>
      <p:ext uri="{BB962C8B-B14F-4D97-AF65-F5344CB8AC3E}">
        <p14:creationId xmlns:p14="http://schemas.microsoft.com/office/powerpoint/2010/main" val="12137015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dirty="0"/>
          </a:p>
        </p:txBody>
      </p:sp>
    </p:spTree>
    <p:extLst>
      <p:ext uri="{BB962C8B-B14F-4D97-AF65-F5344CB8AC3E}">
        <p14:creationId xmlns:p14="http://schemas.microsoft.com/office/powerpoint/2010/main" val="18352579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4) Double blocked and bled: </a:t>
            </a:r>
            <a:r>
              <a:rPr lang="en-US" sz="1200" b="0" i="0" u="none" strike="noStrike" cap="none" dirty="0">
                <a:solidFill>
                  <a:schemeClr val="dk1"/>
                </a:solidFill>
                <a:effectLst/>
                <a:latin typeface="Calibri"/>
                <a:ea typeface="Calibri"/>
                <a:cs typeface="Calibri"/>
                <a:sym typeface="Calibri"/>
              </a:rPr>
              <a:t>https://osha.oregon.gov/OSHARules/div2/div2J.pdf#page=27</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dirty="0"/>
          </a:p>
        </p:txBody>
      </p:sp>
    </p:spTree>
    <p:extLst>
      <p:ext uri="{BB962C8B-B14F-4D97-AF65-F5344CB8AC3E}">
        <p14:creationId xmlns:p14="http://schemas.microsoft.com/office/powerpoint/2010/main" val="4017856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dirty="0"/>
          </a:p>
        </p:txBody>
      </p:sp>
    </p:spTree>
    <p:extLst>
      <p:ext uri="{BB962C8B-B14F-4D97-AF65-F5344CB8AC3E}">
        <p14:creationId xmlns:p14="http://schemas.microsoft.com/office/powerpoint/2010/main" val="27854426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dirty="0"/>
          </a:p>
        </p:txBody>
      </p:sp>
    </p:spTree>
    <p:extLst>
      <p:ext uri="{BB962C8B-B14F-4D97-AF65-F5344CB8AC3E}">
        <p14:creationId xmlns:p14="http://schemas.microsoft.com/office/powerpoint/2010/main" val="3451519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dirty="0"/>
          </a:p>
        </p:txBody>
      </p:sp>
    </p:spTree>
    <p:extLst>
      <p:ext uri="{BB962C8B-B14F-4D97-AF65-F5344CB8AC3E}">
        <p14:creationId xmlns:p14="http://schemas.microsoft.com/office/powerpoint/2010/main" val="31356641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dirty="0"/>
          </a:p>
        </p:txBody>
      </p:sp>
    </p:spTree>
    <p:extLst>
      <p:ext uri="{BB962C8B-B14F-4D97-AF65-F5344CB8AC3E}">
        <p14:creationId xmlns:p14="http://schemas.microsoft.com/office/powerpoint/2010/main" val="1814479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extLst>
      <p:ext uri="{BB962C8B-B14F-4D97-AF65-F5344CB8AC3E}">
        <p14:creationId xmlns:p14="http://schemas.microsoft.com/office/powerpoint/2010/main" val="14479894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5) Lockout/Tagout: </a:t>
            </a:r>
            <a:r>
              <a:rPr lang="en-US" sz="1200" b="0" i="0" u="none" strike="noStrike" cap="none" dirty="0">
                <a:solidFill>
                  <a:schemeClr val="dk1"/>
                </a:solidFill>
                <a:effectLst/>
                <a:latin typeface="Calibri"/>
                <a:ea typeface="Calibri"/>
                <a:cs typeface="Calibri"/>
                <a:sym typeface="Calibri"/>
              </a:rPr>
              <a:t>https://osha.oregon.gov/Pages/topics/control-of-hazardous-energy.aspx</a:t>
            </a: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dirty="0"/>
          </a:p>
        </p:txBody>
      </p:sp>
    </p:spTree>
    <p:extLst>
      <p:ext uri="{BB962C8B-B14F-4D97-AF65-F5344CB8AC3E}">
        <p14:creationId xmlns:p14="http://schemas.microsoft.com/office/powerpoint/2010/main" val="1106432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dirty="0"/>
          </a:p>
        </p:txBody>
      </p:sp>
    </p:spTree>
    <p:extLst>
      <p:ext uri="{BB962C8B-B14F-4D97-AF65-F5344CB8AC3E}">
        <p14:creationId xmlns:p14="http://schemas.microsoft.com/office/powerpoint/2010/main" val="4433461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dirty="0"/>
          </a:p>
        </p:txBody>
      </p:sp>
    </p:spTree>
    <p:extLst>
      <p:ext uri="{BB962C8B-B14F-4D97-AF65-F5344CB8AC3E}">
        <p14:creationId xmlns:p14="http://schemas.microsoft.com/office/powerpoint/2010/main" val="13028657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6) Alt Entry exceptions: </a:t>
            </a:r>
            <a:r>
              <a:rPr lang="en-US" sz="1200" dirty="0">
                <a:hlinkClick r:id="rId3"/>
              </a:rPr>
              <a:t>https://osha.oregon.gov/OSHARules/div2/div2J.pdf#page=43</a:t>
            </a:r>
            <a:endParaRPr lang="en-US" sz="1200"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dirty="0"/>
          </a:p>
        </p:txBody>
      </p:sp>
    </p:spTree>
    <p:extLst>
      <p:ext uri="{BB962C8B-B14F-4D97-AF65-F5344CB8AC3E}">
        <p14:creationId xmlns:p14="http://schemas.microsoft.com/office/powerpoint/2010/main" val="19676031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dirty="0"/>
          </a:p>
        </p:txBody>
      </p:sp>
    </p:spTree>
    <p:extLst>
      <p:ext uri="{BB962C8B-B14F-4D97-AF65-F5344CB8AC3E}">
        <p14:creationId xmlns:p14="http://schemas.microsoft.com/office/powerpoint/2010/main" val="4005725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dirty="0"/>
          </a:p>
        </p:txBody>
      </p:sp>
    </p:spTree>
    <p:extLst>
      <p:ext uri="{BB962C8B-B14F-4D97-AF65-F5344CB8AC3E}">
        <p14:creationId xmlns:p14="http://schemas.microsoft.com/office/powerpoint/2010/main" val="20958466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AutoNum type="arabicParenR"/>
            </a:pPr>
            <a:r>
              <a:rPr lang="en-US" dirty="0"/>
              <a:t>Confined and hazardous spaces: </a:t>
            </a:r>
            <a:r>
              <a:rPr lang="en-US" sz="1200" b="0" i="0" u="none" strike="noStrike" cap="none" dirty="0">
                <a:solidFill>
                  <a:schemeClr val="dk1"/>
                </a:solidFill>
                <a:effectLst/>
                <a:latin typeface="Calibri"/>
                <a:ea typeface="Calibri"/>
                <a:cs typeface="Calibri"/>
                <a:sym typeface="Calibri"/>
              </a:rPr>
              <a:t>https://osha.oregon.gov/OSHARules/div4/div4J.pdf#page=54</a:t>
            </a: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dirty="0"/>
          </a:p>
        </p:txBody>
      </p:sp>
    </p:spTree>
    <p:extLst>
      <p:ext uri="{BB962C8B-B14F-4D97-AF65-F5344CB8AC3E}">
        <p14:creationId xmlns:p14="http://schemas.microsoft.com/office/powerpoint/2010/main" val="196883835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dirty="0"/>
          </a:p>
        </p:txBody>
      </p:sp>
    </p:spTree>
    <p:extLst>
      <p:ext uri="{BB962C8B-B14F-4D97-AF65-F5344CB8AC3E}">
        <p14:creationId xmlns:p14="http://schemas.microsoft.com/office/powerpoint/2010/main" val="118847635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dirty="0"/>
          </a:p>
        </p:txBody>
      </p:sp>
    </p:spTree>
    <p:extLst>
      <p:ext uri="{BB962C8B-B14F-4D97-AF65-F5344CB8AC3E}">
        <p14:creationId xmlns:p14="http://schemas.microsoft.com/office/powerpoint/2010/main" val="5216651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dirty="0"/>
          </a:p>
        </p:txBody>
      </p:sp>
    </p:spTree>
    <p:extLst>
      <p:ext uri="{BB962C8B-B14F-4D97-AF65-F5344CB8AC3E}">
        <p14:creationId xmlns:p14="http://schemas.microsoft.com/office/powerpoint/2010/main" val="1363259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dirty="0"/>
          </a:p>
        </p:txBody>
      </p:sp>
    </p:spTree>
    <p:extLst>
      <p:ext uri="{BB962C8B-B14F-4D97-AF65-F5344CB8AC3E}">
        <p14:creationId xmlns:p14="http://schemas.microsoft.com/office/powerpoint/2010/main" val="5500684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dirty="0"/>
          </a:p>
        </p:txBody>
      </p:sp>
    </p:spTree>
    <p:extLst>
      <p:ext uri="{BB962C8B-B14F-4D97-AF65-F5344CB8AC3E}">
        <p14:creationId xmlns:p14="http://schemas.microsoft.com/office/powerpoint/2010/main" val="40875312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2)First step: https://osha.oregon.gov/OSHARules/div4/div4J.pdf#page=50</a:t>
            </a: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dirty="0"/>
          </a:p>
        </p:txBody>
      </p:sp>
    </p:spTree>
    <p:extLst>
      <p:ext uri="{BB962C8B-B14F-4D97-AF65-F5344CB8AC3E}">
        <p14:creationId xmlns:p14="http://schemas.microsoft.com/office/powerpoint/2010/main" val="24814427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dirty="0"/>
          </a:p>
        </p:txBody>
      </p:sp>
    </p:spTree>
    <p:extLst>
      <p:ext uri="{BB962C8B-B14F-4D97-AF65-F5344CB8AC3E}">
        <p14:creationId xmlns:p14="http://schemas.microsoft.com/office/powerpoint/2010/main" val="22348038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dirty="0"/>
          </a:p>
        </p:txBody>
      </p:sp>
    </p:spTree>
    <p:extLst>
      <p:ext uri="{BB962C8B-B14F-4D97-AF65-F5344CB8AC3E}">
        <p14:creationId xmlns:p14="http://schemas.microsoft.com/office/powerpoint/2010/main" val="202671364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Paragraph 3e: https://osha.oregon.gov/OSHARules/div4/div4J.pdf#page=56</a:t>
            </a: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dirty="0"/>
          </a:p>
        </p:txBody>
      </p:sp>
    </p:spTree>
    <p:extLst>
      <p:ext uri="{BB962C8B-B14F-4D97-AF65-F5344CB8AC3E}">
        <p14:creationId xmlns:p14="http://schemas.microsoft.com/office/powerpoint/2010/main" val="30818226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dirty="0"/>
          </a:p>
        </p:txBody>
      </p:sp>
    </p:spTree>
    <p:extLst>
      <p:ext uri="{BB962C8B-B14F-4D97-AF65-F5344CB8AC3E}">
        <p14:creationId xmlns:p14="http://schemas.microsoft.com/office/powerpoint/2010/main" val="9858431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dirty="0"/>
          </a:p>
        </p:txBody>
      </p:sp>
    </p:spTree>
    <p:extLst>
      <p:ext uri="{BB962C8B-B14F-4D97-AF65-F5344CB8AC3E}">
        <p14:creationId xmlns:p14="http://schemas.microsoft.com/office/powerpoint/2010/main" val="2220782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dirty="0"/>
          </a:p>
        </p:txBody>
      </p:sp>
    </p:spTree>
    <p:extLst>
      <p:ext uri="{BB962C8B-B14F-4D97-AF65-F5344CB8AC3E}">
        <p14:creationId xmlns:p14="http://schemas.microsoft.com/office/powerpoint/2010/main" val="23782391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dirty="0"/>
          </a:p>
        </p:txBody>
      </p:sp>
    </p:spTree>
    <p:extLst>
      <p:ext uri="{BB962C8B-B14F-4D97-AF65-F5344CB8AC3E}">
        <p14:creationId xmlns:p14="http://schemas.microsoft.com/office/powerpoint/2010/main" val="10408535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alibri"/>
              <a:ea typeface="Calibri"/>
              <a:cs typeface="Calibri"/>
              <a:sym typeface="Calibri"/>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dirty="0"/>
          </a:p>
        </p:txBody>
      </p:sp>
    </p:spTree>
    <p:extLst>
      <p:ext uri="{BB962C8B-B14F-4D97-AF65-F5344CB8AC3E}">
        <p14:creationId xmlns:p14="http://schemas.microsoft.com/office/powerpoint/2010/main" val="3610274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alpha val="60000"/>
          </a:srgbClr>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6" r:id="rId3"/>
    <p:sldLayoutId id="2147483657" r:id="rId4"/>
    <p:sldLayoutId id="2147483658" r:id="rId5"/>
    <p:sldLayoutId id="214748365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10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osha.oregon.gov/Pages/az-index.aspx" TargetMode="External"/><Relationship Id="rId7" Type="http://schemas.openxmlformats.org/officeDocument/2006/relationships/hyperlink" Target="https://osha.oregon.gov/workers/Pages/index.aspx" TargetMode="External"/><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hyperlink" Target="https://osha.oregon.gov/edu/courses/Pages/default.aspx" TargetMode="External"/><Relationship Id="rId5" Type="http://schemas.openxmlformats.org/officeDocument/2006/relationships/hyperlink" Target="https://osha.oregon.gov/Pages/topics/confined-spaces.aspx" TargetMode="External"/><Relationship Id="rId4" Type="http://schemas.openxmlformats.org/officeDocument/2006/relationships/hyperlink" Target="https://osha.oregon.gov/consult/Pages/index.aspx" TargetMode="External"/><Relationship Id="rId9"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hyperlink" Target="https://osha.oregon.gov/OSHARules/div7/div7A.pdf#page=3"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hyperlink" Target="https://osha.oregon.gov/OSHARules/div2/div2J.pdf#page=25"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hyperlink" Target="https://osha.oregon.gov/OSHARules/div2/div2J.pdf#page=28"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osha.oregon.gov/OSHAPubs/factsheets/fs65.pdf#page=1" TargetMode="External"/><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osha.oregon.gov/OSHAPubs/hazard/2993-25.pdf" TargetMode="External"/><Relationship Id="rId4" Type="http://schemas.openxmlformats.org/officeDocument/2006/relationships/hyperlink" Target="https://osha.oregon.gov/OSHAPubs/hazard/2993-06.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sha.oregon.gov/OSHARules/div2/div2J.pdf#page=29" TargetMode="External"/><Relationship Id="rId7"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osha.oregon.gov/OSHARules/div2/div2J.pdf#page=32" TargetMode="External"/><Relationship Id="rId4" Type="http://schemas.openxmlformats.org/officeDocument/2006/relationships/hyperlink" Target="https://osha.oregon.gov/OSHARules/div2/div2J.pdf#page=3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hyperlink" Target="https://osha.oregon.gov/OSHARules/div2/div2J.pdf#page=33"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https://osha.oregon.gov/OSHARules/div2/div2J.pdf#page=25"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hyperlink" Target="https://osha.oregon.gov/OSHARules/div4/div4J.pdf#page=49"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s://osha.oregon.gov/OSHARules/div2/div2J.pdf#page=59"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hyperlink" Target="https://osha.oregon.gov/OSHARules/div2/div2J.pdf#page=47"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osha.oregon.gov/OSHARules/div2/div2J.pdf#page=26"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hyperlink" Target="https://osha.oregon.gov/OSHARules/div2/div2J.pdf#page=3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hyperlink" Target="https://osha.oregon.gov/OSHARules/div2/div2J.pdf#page=37"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hyperlink" Target="https://osha.oregon.gov/OSHARules/div3/div3G.pdf#page=8"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hyperlink" Target="https://osha.oregon.gov/OSHARules/div2/div2J.pdf#page=40"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hyperlink" Target="https://vimeo.com/926078102"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hyperlink" Target="https://osha.oregon.gov/OSHARules/div2/div2J.pdf#page=45"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hyperlink" Target="https://osha.oregon.gov/OSHARules/div2/div2J.pdf#page=32"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hyperlink" Target="https://osha.oregon.gov/OSHARules/pd/pd-062.pdf#page=19"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hyperlink" Target="https://osha.oregon.gov/OSHARules/div2/div2J.pdf#page=27"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77.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hyperlink" Target="https://osha.oregon.gov/Pages/topics/control-of-hazardous-energy.aspx" TargetMode="External"/><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hyperlink" Target="https://osha.oregon.gov/OSHARules/div2/div2J.pdf#page=43"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hyperlink" Target="https://osha.oregon.gov/OSHARules/div4/div4J.pdf#page=54" TargetMode="External"/><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hyperlink" Target="https://osha.oregon.gov/OSHARules/div4/div4J.pdf#page=55" TargetMode="External"/><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86.png"/><Relationship Id="rId4" Type="http://schemas.openxmlformats.org/officeDocument/2006/relationships/hyperlink" Target="https://osha.oregon.gov/OSHARules/div4/div4J.pdf#page=54"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94.xml.rels><?xml version="1.0" encoding="UTF-8" standalone="yes"?>
<Relationships xmlns="http://schemas.openxmlformats.org/package/2006/relationships"><Relationship Id="rId3" Type="http://schemas.openxmlformats.org/officeDocument/2006/relationships/hyperlink" Target="https://osha.oregon.gov/OSHARules/div4/div4J.pdf#page=56" TargetMode="External"/><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86.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hyperlink" Target="https://archive.cdc.gov/#/details?q=toxic%20atmosphere%20manure&amp;start=0&amp;rows=10&amp;url=https://www.cdc.gov/niosh/updates/93-114.html" TargetMode="External"/><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hyperlink" Target="https://osha.oregon.gov/OSHARules/div4/div4J.pdf#page=54" TargetMode="External"/><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86.png"/><Relationship Id="rId4" Type="http://schemas.openxmlformats.org/officeDocument/2006/relationships/hyperlink" Target="https://osha.oregon.gov/OSHARules/div4/div4J.pdf#page=57"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93" name="Google Shape;93;p1"/>
          <p:cNvSpPr txBox="1"/>
          <p:nvPr/>
        </p:nvSpPr>
        <p:spPr>
          <a:xfrm>
            <a:off x="-1" y="2799876"/>
            <a:ext cx="12192001" cy="707886"/>
          </a:xfrm>
          <a:prstGeom prst="rect">
            <a:avLst/>
          </a:prstGeom>
          <a:solidFill>
            <a:srgbClr val="08523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CONFINED SPACE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1" y="3569317"/>
            <a:ext cx="12192001" cy="7078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Module 1: </a:t>
            </a:r>
            <a:r>
              <a:rPr kumimoji="0" lang="en-US" sz="4000" b="1" i="1" u="none" strike="noStrike" kern="0" cap="none" spc="0" normalizeH="0" baseline="0" noProof="0" dirty="0">
                <a:ln>
                  <a:noFill/>
                </a:ln>
                <a:solidFill>
                  <a:schemeClr val="lt1"/>
                </a:solidFill>
                <a:effectLst/>
                <a:uLnTx/>
                <a:uFillTx/>
                <a:latin typeface="Verdana"/>
                <a:ea typeface="Verdana"/>
                <a:cs typeface="Verdana"/>
                <a:sym typeface="Verdana"/>
              </a:rPr>
              <a:t>Introduction &amp; Evaluation</a:t>
            </a:r>
            <a:endParaRPr kumimoji="0" lang="en-US" sz="4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92;p1">
            <a:extLst>
              <a:ext uri="{FF2B5EF4-FFF2-40B4-BE49-F238E27FC236}">
                <a16:creationId xmlns:a16="http://schemas.microsoft.com/office/drawing/2014/main" id="{0DDB95E3-4C5A-46BC-9A1B-EA19B1C94235}"/>
              </a:ext>
            </a:extLst>
          </p:cNvPr>
          <p:cNvSpPr/>
          <p:nvPr/>
        </p:nvSpPr>
        <p:spPr>
          <a:xfrm>
            <a:off x="992195" y="5689600"/>
            <a:ext cx="10185400" cy="1168398"/>
          </a:xfrm>
          <a:prstGeom prst="rect">
            <a:avLst/>
          </a:prstGeom>
          <a:solidFill>
            <a:schemeClr val="tx1">
              <a:lumMod val="95000"/>
              <a:lumOff val="5000"/>
            </a:schemeClr>
          </a:solidFill>
          <a:ln>
            <a:solidFill>
              <a:srgbClr val="08523C"/>
            </a:solidFill>
          </a:ln>
        </p:spPr>
        <p:txBody>
          <a:bodyPr spcFirstLastPara="1" wrap="square" lIns="91425" tIns="45700" rIns="91425" bIns="45700" anchor="ctr" anchorCtr="0">
            <a:noAutofit/>
          </a:bodyPr>
          <a:lstStyle/>
          <a:p>
            <a:pPr lvl="0" algn="ctr">
              <a:buSzPts val="1800"/>
            </a:pPr>
            <a:r>
              <a:rPr lang="en-US" sz="2000" b="0" i="0" u="none" strike="noStrike" cap="none" dirty="0">
                <a:solidFill>
                  <a:schemeClr val="lt1"/>
                </a:solidFill>
                <a:latin typeface="Calibri"/>
                <a:ea typeface="Calibri"/>
                <a:cs typeface="Calibri"/>
                <a:sym typeface="Calibri"/>
              </a:rPr>
              <a:t>Please note: If the online course contains videos, the video </a:t>
            </a:r>
            <a:r>
              <a:rPr lang="en-US" sz="2000" b="0" i="1" u="none" strike="noStrike" cap="none" dirty="0">
                <a:solidFill>
                  <a:schemeClr val="lt1"/>
                </a:solidFill>
                <a:latin typeface="Calibri"/>
                <a:ea typeface="Calibri"/>
                <a:cs typeface="Calibri"/>
                <a:sym typeface="Calibri"/>
              </a:rPr>
              <a:t>links</a:t>
            </a:r>
            <a:r>
              <a:rPr lang="en-US" sz="2000" b="0" i="0" u="none" strike="noStrike" cap="none" dirty="0">
                <a:solidFill>
                  <a:schemeClr val="lt1"/>
                </a:solidFill>
                <a:latin typeface="Calibri"/>
                <a:ea typeface="Calibri"/>
                <a:cs typeface="Calibri"/>
                <a:sym typeface="Calibri"/>
              </a:rPr>
              <a:t> are included in this PPT. </a:t>
            </a:r>
          </a:p>
          <a:p>
            <a:pPr lvl="0" algn="ctr">
              <a:buSzPts val="1800"/>
            </a:pPr>
            <a:r>
              <a:rPr lang="en-US" sz="2000" b="1" i="0" u="none" strike="noStrike" cap="none" dirty="0">
                <a:solidFill>
                  <a:schemeClr val="bg1"/>
                </a:solidFill>
                <a:latin typeface="Calibri"/>
                <a:ea typeface="Calibri"/>
                <a:cs typeface="Calibri"/>
                <a:sym typeface="Calibri"/>
              </a:rPr>
              <a:t>You will need to have an internet connection to play the videos  </a:t>
            </a:r>
            <a:r>
              <a:rPr lang="en-US" sz="2000" b="1" i="1" u="none" strike="noStrike" cap="none" dirty="0">
                <a:solidFill>
                  <a:schemeClr val="bg1"/>
                </a:solidFill>
                <a:latin typeface="Calibri"/>
                <a:ea typeface="Calibri"/>
                <a:cs typeface="Calibri"/>
                <a:sym typeface="Calibri"/>
              </a:rPr>
              <a:t> </a:t>
            </a:r>
            <a:r>
              <a:rPr lang="en-US" sz="2000" b="1" i="1" u="sng" strike="noStrike" cap="none" dirty="0">
                <a:solidFill>
                  <a:schemeClr val="bg1"/>
                </a:solidFill>
                <a:latin typeface="Calibri"/>
                <a:ea typeface="Calibri"/>
                <a:cs typeface="Calibri"/>
                <a:sym typeface="Calibri"/>
              </a:rPr>
              <a:t>or</a:t>
            </a:r>
            <a:r>
              <a:rPr lang="en-US" sz="2000" b="1" i="1" u="none" strike="noStrike" cap="none" dirty="0">
                <a:solidFill>
                  <a:schemeClr val="bg1"/>
                </a:solidFill>
                <a:latin typeface="Calibri"/>
                <a:ea typeface="Calibri"/>
                <a:cs typeface="Calibri"/>
                <a:sym typeface="Calibri"/>
              </a:rPr>
              <a:t>   </a:t>
            </a:r>
          </a:p>
          <a:p>
            <a:pPr lvl="0" algn="ctr">
              <a:buSzPts val="1800"/>
            </a:pPr>
            <a:r>
              <a:rPr lang="en-US" sz="2000" b="1" i="0" u="none" strike="noStrike" cap="none" dirty="0">
                <a:solidFill>
                  <a:schemeClr val="bg1"/>
                </a:solidFill>
                <a:latin typeface="Calibri"/>
                <a:ea typeface="Calibri"/>
                <a:cs typeface="Calibri"/>
                <a:sym typeface="Calibri"/>
              </a:rPr>
              <a:t>you can download the videos and </a:t>
            </a:r>
            <a:r>
              <a:rPr lang="en-US" sz="2000" b="1" dirty="0">
                <a:solidFill>
                  <a:schemeClr val="bg1"/>
                </a:solidFill>
                <a:latin typeface="Calibri"/>
                <a:ea typeface="Calibri"/>
                <a:cs typeface="Calibri"/>
                <a:sym typeface="Calibri"/>
              </a:rPr>
              <a:t>embed them into your copy of this PPT presentation</a:t>
            </a:r>
            <a:r>
              <a:rPr lang="en-US" sz="1600" b="1" dirty="0">
                <a:solidFill>
                  <a:schemeClr val="bg1"/>
                </a:solidFill>
                <a:latin typeface="Calibri"/>
                <a:ea typeface="Calibri"/>
                <a:cs typeface="Calibri"/>
                <a:sym typeface="Calibri"/>
              </a:rPr>
              <a:t>.</a:t>
            </a:r>
            <a:endParaRPr sz="1600" b="1" i="0" u="none" strike="noStrike" cap="none" dirty="0">
              <a:solidFill>
                <a:schemeClr val="bg1"/>
              </a:solidFill>
              <a:latin typeface="Calibri"/>
              <a:ea typeface="Calibri"/>
              <a:cs typeface="Calibri"/>
              <a:sym typeface="Calibri"/>
            </a:endParaRPr>
          </a:p>
        </p:txBody>
      </p:sp>
      <p:pic>
        <p:nvPicPr>
          <p:cNvPr id="7" name="Picture 6" descr="Department of Consumer and Business Services (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60C57C7-61B3-7DF5-888E-2F48425EE380}"/>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History of the Rule</a:t>
            </a:r>
          </a:p>
        </p:txBody>
      </p:sp>
      <p:sp>
        <p:nvSpPr>
          <p:cNvPr id="104" name="Google Shape;104;p2"/>
          <p:cNvSpPr txBox="1"/>
          <p:nvPr/>
        </p:nvSpPr>
        <p:spPr>
          <a:xfrm>
            <a:off x="5719156" y="882884"/>
            <a:ext cx="6274351" cy="4770496"/>
          </a:xfrm>
          <a:prstGeom prst="rect">
            <a:avLst/>
          </a:prstGeom>
          <a:noFill/>
          <a:ln>
            <a:noFill/>
          </a:ln>
        </p:spPr>
        <p:txBody>
          <a:bodyPr spcFirstLastPara="1" wrap="square" lIns="91425" tIns="45700" rIns="91425" bIns="45700" anchor="t" anchorCtr="0">
            <a:spAutoFit/>
          </a:bodyPr>
          <a:lstStyle/>
          <a:p>
            <a:r>
              <a:rPr lang="en-US" sz="1600" dirty="0"/>
              <a:t>Prior to 2007, federal OSHA had a confined spaces rule that only applied to general industry, not construction. As more and more fatalities were occurring across the country due to confined space work within the construction industry, federal OSHA proposed another confined space rule specifically for construction. As an approved OSHA State Plan, Oregon OSHA is required to have standards that meet or exceed the federal rules. As such, Oregon OSHA met with stakeholder groups from construction and general industries to discuss the best way to proceed with a new rule for the construction industry. </a:t>
            </a:r>
          </a:p>
          <a:p>
            <a:br>
              <a:rPr lang="en-US" sz="1600" dirty="0"/>
            </a:br>
            <a:r>
              <a:rPr lang="en-US" sz="1600" dirty="0"/>
              <a:t>It was determined that since many work activities over the course of one job can fall under Division 2 one day and Division 3 the next day, Oregon OSHA would have just one Confined Spaces rule to cover both general industry and construction. The goal was to reduce confusion about the requirements and increase ability for employers and employees to meet the intent of the rule.</a:t>
            </a:r>
          </a:p>
          <a:p>
            <a:br>
              <a:rPr lang="en-US" sz="1600" dirty="0"/>
            </a:br>
            <a:r>
              <a:rPr lang="en-US" sz="1600" i="1" dirty="0"/>
              <a:t>(Continued on next slide.)</a:t>
            </a:r>
            <a:endParaRPr lang="en-US" sz="1600" dirty="0"/>
          </a:p>
        </p:txBody>
      </p:sp>
      <p:sp>
        <p:nvSpPr>
          <p:cNvPr id="102" name="Google Shape;102;p2"/>
          <p:cNvSpPr txBox="1"/>
          <p:nvPr/>
        </p:nvSpPr>
        <p:spPr>
          <a:xfrm>
            <a:off x="57842" y="5990756"/>
            <a:ext cx="546284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6ADD709E-5BB2-4EFC-B85F-BE82F5DFFD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0690" cy="5930191"/>
          </a:xfrm>
          <a:prstGeom prst="rect">
            <a:avLst/>
          </a:prstGeom>
        </p:spPr>
      </p:pic>
    </p:spTree>
    <p:extLst>
      <p:ext uri="{BB962C8B-B14F-4D97-AF65-F5344CB8AC3E}">
        <p14:creationId xmlns:p14="http://schemas.microsoft.com/office/powerpoint/2010/main" val="26445621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2D9CBC5-C263-6313-C5BF-4C4F75471EA2}"/>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Rescue</a:t>
            </a:r>
          </a:p>
        </p:txBody>
      </p:sp>
      <p:sp>
        <p:nvSpPr>
          <p:cNvPr id="104" name="Google Shape;104;p2"/>
          <p:cNvSpPr txBox="1"/>
          <p:nvPr/>
        </p:nvSpPr>
        <p:spPr>
          <a:xfrm>
            <a:off x="5719156" y="886112"/>
            <a:ext cx="6274351" cy="5016718"/>
          </a:xfrm>
          <a:prstGeom prst="rect">
            <a:avLst/>
          </a:prstGeom>
          <a:noFill/>
          <a:ln>
            <a:noFill/>
          </a:ln>
        </p:spPr>
        <p:txBody>
          <a:bodyPr spcFirstLastPara="1" wrap="square" lIns="91425" tIns="45700" rIns="91425" bIns="45700" anchor="t" anchorCtr="0">
            <a:spAutoFit/>
          </a:bodyPr>
          <a:lstStyle/>
          <a:p>
            <a:r>
              <a:rPr lang="en-US" sz="1600" dirty="0"/>
              <a:t>For employers who have workers who enter confined spaces to rescue people, they must: </a:t>
            </a:r>
          </a:p>
          <a:p>
            <a:endParaRPr lang="en-US" sz="1600" dirty="0"/>
          </a:p>
          <a:p>
            <a:pPr marL="285750" indent="-285750">
              <a:buFont typeface="Arial" panose="020B0604020202020204" pitchFamily="34" charset="0"/>
              <a:buChar char="•"/>
            </a:pPr>
            <a:r>
              <a:rPr lang="en-US" sz="1600" dirty="0"/>
              <a:t>Provide each rescuer the personal protective equipment (PPE) and rescue equipment necessary to make rescues from hazardous spaces, as well as training on proper use of the equipment.</a:t>
            </a:r>
          </a:p>
          <a:p>
            <a:pPr marL="285750" indent="-285750" fontAlgn="base">
              <a:buFont typeface="Arial" panose="020B0604020202020204" pitchFamily="34" charset="0"/>
              <a:buChar char="•"/>
            </a:pPr>
            <a:r>
              <a:rPr lang="en-US" sz="1600" dirty="0"/>
              <a:t>Train each rescuer in basic first aid and CPR. At least one rescuer with current first aid/CPR certification must be available.</a:t>
            </a:r>
          </a:p>
          <a:p>
            <a:br>
              <a:rPr lang="en-US" sz="1800" dirty="0"/>
            </a:br>
            <a:r>
              <a:rPr lang="en-US" sz="1600" dirty="0"/>
              <a:t>If the employer uses a third-party rescue service, the employer must inform them of the hazards they may confront and provide access to all confined spaces so the service can develop appropriate rescue plans and practice rescue operations.</a:t>
            </a:r>
            <a:endParaRPr lang="en-US" sz="1800" dirty="0"/>
          </a:p>
          <a:p>
            <a:br>
              <a:rPr lang="en-US" sz="1800" dirty="0"/>
            </a:br>
            <a:r>
              <a:rPr lang="en-US" sz="1600" dirty="0"/>
              <a:t>If the rescue is a non-entry rescue, there must be a retrieval line attached to a mechanical device or fixed point outside the hazardous space in a manner that allows the rescue to start as soon as the rescuer notices that it is necessary.</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A1787FA0-CC7B-4CAB-AB42-E8CF9A43DE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26186307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724F492-8147-035D-34AD-B1EF94414B1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Overview of Division 4 Rule</a:t>
            </a:r>
          </a:p>
        </p:txBody>
      </p:sp>
      <p:sp>
        <p:nvSpPr>
          <p:cNvPr id="104" name="Google Shape;104;p2"/>
          <p:cNvSpPr txBox="1"/>
          <p:nvPr/>
        </p:nvSpPr>
        <p:spPr>
          <a:xfrm>
            <a:off x="5719156" y="831024"/>
            <a:ext cx="6274351" cy="5047495"/>
          </a:xfrm>
          <a:prstGeom prst="rect">
            <a:avLst/>
          </a:prstGeom>
          <a:noFill/>
          <a:ln>
            <a:noFill/>
          </a:ln>
        </p:spPr>
        <p:txBody>
          <a:bodyPr spcFirstLastPara="1" wrap="square" lIns="91425" tIns="45700" rIns="91425" bIns="45700" anchor="t" anchorCtr="0">
            <a:spAutoFit/>
          </a:bodyPr>
          <a:lstStyle/>
          <a:p>
            <a:r>
              <a:rPr lang="en-US" sz="1600" dirty="0"/>
              <a:t>That concludes the requirements that are outlined in the agriculture division’s rule, OAR 437-004-1250, </a:t>
            </a:r>
            <a:r>
              <a:rPr lang="en-US" sz="1600" i="1" dirty="0"/>
              <a:t>Confined and Hazardous Spaces</a:t>
            </a:r>
            <a:r>
              <a:rPr lang="en-US" sz="1600" dirty="0"/>
              <a:t>. In summary, we covered:</a:t>
            </a:r>
          </a:p>
          <a:p>
            <a:endParaRPr lang="en-US" sz="1200" dirty="0"/>
          </a:p>
          <a:p>
            <a:pPr marL="285750" indent="-285750">
              <a:buFont typeface="Arial" panose="020B0604020202020204" pitchFamily="34" charset="0"/>
              <a:buChar char="•"/>
            </a:pPr>
            <a:r>
              <a:rPr lang="en-US" sz="1600" dirty="0"/>
              <a:t>The definition of a confined space remains the same between the divisions, but there is no permit-required designation nor alternate entry in the Division 4 rule. </a:t>
            </a:r>
          </a:p>
          <a:p>
            <a:pPr marL="285750" indent="-285750" fontAlgn="base">
              <a:buFont typeface="Arial" panose="020B0604020202020204" pitchFamily="34" charset="0"/>
              <a:buChar char="•"/>
            </a:pPr>
            <a:r>
              <a:rPr lang="en-US" sz="1600" dirty="0"/>
              <a:t>Air testing is required for all confined and hazardous spaces. Test first for oxygen, then flammable atmosphere, then toxic.</a:t>
            </a:r>
          </a:p>
          <a:p>
            <a:pPr marL="285750" indent="-285750" fontAlgn="base">
              <a:buFont typeface="Arial" panose="020B0604020202020204" pitchFamily="34" charset="0"/>
              <a:buChar char="•"/>
            </a:pPr>
            <a:r>
              <a:rPr lang="en-US" sz="1600" dirty="0"/>
              <a:t>There are specific safety requirements for entry into different hazardous atmospheres including ventilation, respiratory equipment, and safety belts with lifelines. </a:t>
            </a:r>
          </a:p>
          <a:p>
            <a:pPr marL="285750" indent="-285750" fontAlgn="base">
              <a:buFont typeface="Arial" panose="020B0604020202020204" pitchFamily="34" charset="0"/>
              <a:buChar char="•"/>
            </a:pPr>
            <a:r>
              <a:rPr lang="en-US" sz="1600" dirty="0"/>
              <a:t>Lockout/Tagout procedures must be followed for physical hazards and intake pipelines.</a:t>
            </a:r>
          </a:p>
          <a:p>
            <a:pPr marL="285750" indent="-285750" fontAlgn="base">
              <a:buFont typeface="Arial" panose="020B0604020202020204" pitchFamily="34" charset="0"/>
              <a:buChar char="•"/>
            </a:pPr>
            <a:r>
              <a:rPr lang="en-US" sz="1600" dirty="0"/>
              <a:t>All employees must be trained in this rule, specific hazards, and the safety procedures before they do anything related to confined or hazardous spaces.</a:t>
            </a:r>
          </a:p>
          <a:p>
            <a:pPr marL="285750" indent="-285750" fontAlgn="base">
              <a:buFont typeface="Arial" panose="020B0604020202020204" pitchFamily="34" charset="0"/>
              <a:buChar char="•"/>
            </a:pPr>
            <a:r>
              <a:rPr lang="en-US" sz="1600" dirty="0"/>
              <a:t>Rescuers must be provided the necessary equipment, with training on how to use the equipment, as well as CPR and first aid training.</a:t>
            </a:r>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49875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DCE313B9-2070-4E7A-9794-B9D1B6381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8757" cy="5906631"/>
          </a:xfrm>
          <a:prstGeom prst="rect">
            <a:avLst/>
          </a:prstGeom>
        </p:spPr>
      </p:pic>
    </p:spTree>
    <p:extLst>
      <p:ext uri="{BB962C8B-B14F-4D97-AF65-F5344CB8AC3E}">
        <p14:creationId xmlns:p14="http://schemas.microsoft.com/office/powerpoint/2010/main" val="40014991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09759F72-8371-23E5-D965-D0792CDAB7A3}"/>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Overview of </a:t>
            </a:r>
            <a:r>
              <a:rPr kumimoji="0" lang="en-US" sz="2800" b="0" i="1" u="none" strike="noStrike" kern="0" cap="none" spc="0" normalizeH="0" baseline="0" noProof="0" dirty="0">
                <a:ln>
                  <a:noFill/>
                </a:ln>
                <a:solidFill>
                  <a:schemeClr val="dk1"/>
                </a:solidFill>
                <a:effectLst/>
                <a:uLnTx/>
                <a:uFillTx/>
                <a:latin typeface="+mj-lt"/>
                <a:ea typeface="Calibri"/>
                <a:cs typeface="Calibri"/>
                <a:sym typeface="Calibri"/>
              </a:rPr>
              <a:t>Confined Space Safety</a:t>
            </a:r>
          </a:p>
        </p:txBody>
      </p:sp>
      <p:sp>
        <p:nvSpPr>
          <p:cNvPr id="104" name="Google Shape;104;p2"/>
          <p:cNvSpPr txBox="1"/>
          <p:nvPr/>
        </p:nvSpPr>
        <p:spPr>
          <a:xfrm>
            <a:off x="5719156" y="875088"/>
            <a:ext cx="6274351" cy="4062610"/>
          </a:xfrm>
          <a:prstGeom prst="rect">
            <a:avLst/>
          </a:prstGeom>
          <a:noFill/>
          <a:ln>
            <a:noFill/>
          </a:ln>
        </p:spPr>
        <p:txBody>
          <a:bodyPr spcFirstLastPara="1" wrap="square" lIns="91425" tIns="45700" rIns="91425" bIns="45700" anchor="t" anchorCtr="0">
            <a:spAutoFit/>
          </a:bodyPr>
          <a:lstStyle/>
          <a:p>
            <a:r>
              <a:rPr lang="en-US" sz="1600" dirty="0"/>
              <a:t>That wraps up the learning content of this course! We have covered the Oregon OSHA rules regarding confined spaces that apply to general industry and construction (OAR 437-002-0146) and agriculture (OAR 437-004-1250). You learned about:</a:t>
            </a:r>
          </a:p>
          <a:p>
            <a:endParaRPr lang="en-US" sz="1800" dirty="0"/>
          </a:p>
          <a:p>
            <a:pPr marL="285750" indent="-285750">
              <a:buFont typeface="Arial" panose="020B0604020202020204" pitchFamily="34" charset="0"/>
              <a:buChar char="•"/>
            </a:pPr>
            <a:r>
              <a:rPr lang="en-US" sz="1600" dirty="0"/>
              <a:t>A variety of confined space accidents. </a:t>
            </a:r>
          </a:p>
          <a:p>
            <a:pPr marL="285750" indent="-285750" fontAlgn="base">
              <a:buFont typeface="Arial" panose="020B0604020202020204" pitchFamily="34" charset="0"/>
              <a:buChar char="•"/>
            </a:pPr>
            <a:r>
              <a:rPr lang="en-US" sz="1600" dirty="0"/>
              <a:t>The history of the rule. </a:t>
            </a:r>
          </a:p>
          <a:p>
            <a:pPr marL="285750" indent="-285750" fontAlgn="base">
              <a:buFont typeface="Arial" panose="020B0604020202020204" pitchFamily="34" charset="0"/>
              <a:buChar char="•"/>
            </a:pPr>
            <a:r>
              <a:rPr lang="en-US" sz="1600" dirty="0"/>
              <a:t>The criteria that make up a confined or hazardous space. </a:t>
            </a:r>
          </a:p>
          <a:p>
            <a:pPr marL="285750" indent="-285750" fontAlgn="base">
              <a:buFont typeface="Arial" panose="020B0604020202020204" pitchFamily="34" charset="0"/>
              <a:buChar char="•"/>
            </a:pPr>
            <a:r>
              <a:rPr lang="en-US" sz="1600" dirty="0"/>
              <a:t>Atmospheric and physical hazards, with examples of each. </a:t>
            </a:r>
          </a:p>
          <a:p>
            <a:pPr marL="285750" indent="-285750" fontAlgn="base">
              <a:buFont typeface="Arial" panose="020B0604020202020204" pitchFamily="34" charset="0"/>
              <a:buChar char="•"/>
            </a:pPr>
            <a:r>
              <a:rPr lang="en-US" sz="1600" dirty="0"/>
              <a:t>Requirements for permit-required confined spaces, including permit entries and programs. </a:t>
            </a:r>
          </a:p>
          <a:p>
            <a:pPr marL="285750" indent="-285750" fontAlgn="base">
              <a:buFont typeface="Arial" panose="020B0604020202020204" pitchFamily="34" charset="0"/>
              <a:buChar char="•"/>
            </a:pPr>
            <a:r>
              <a:rPr lang="en-US" sz="1600" dirty="0"/>
              <a:t>Alternate entry specifications. </a:t>
            </a:r>
          </a:p>
          <a:p>
            <a:pPr marL="285750" indent="-285750" fontAlgn="base">
              <a:buFont typeface="Arial" panose="020B0604020202020204" pitchFamily="34" charset="0"/>
              <a:buChar char="•"/>
            </a:pPr>
            <a:r>
              <a:rPr lang="en-US" sz="1600" dirty="0"/>
              <a:t>Documentation requirements.</a:t>
            </a:r>
          </a:p>
          <a:p>
            <a:pPr marL="285750" indent="-285750" fontAlgn="base">
              <a:buFont typeface="Arial" panose="020B0604020202020204" pitchFamily="34" charset="0"/>
              <a:buChar char="•"/>
            </a:pPr>
            <a:r>
              <a:rPr lang="en-US" sz="1600" dirty="0"/>
              <a:t>Training and rescue requirements.</a:t>
            </a:r>
          </a:p>
          <a:p>
            <a:pPr marL="285750" indent="-285750" fontAlgn="base">
              <a:buFont typeface="Arial" panose="020B0604020202020204" pitchFamily="34" charset="0"/>
              <a:buChar char="•"/>
            </a:pPr>
            <a:endParaRPr lang="en-US" sz="1600" dirty="0"/>
          </a:p>
          <a:p>
            <a:pPr fontAlgn="base"/>
            <a:r>
              <a:rPr lang="en-US" sz="1600" dirty="0"/>
              <a:t>After the next slide is the quiz. </a:t>
            </a:r>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34042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A23A64FB-C4D9-46DA-8025-67DB43179A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8757" cy="5906631"/>
          </a:xfrm>
          <a:prstGeom prst="rect">
            <a:avLst/>
          </a:prstGeom>
        </p:spPr>
      </p:pic>
    </p:spTree>
    <p:extLst>
      <p:ext uri="{BB962C8B-B14F-4D97-AF65-F5344CB8AC3E}">
        <p14:creationId xmlns:p14="http://schemas.microsoft.com/office/powerpoint/2010/main" val="15837900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621" name="Google Shape;621;gb3e8f5dbd0_0_48"/>
          <p:cNvSpPr txBox="1">
            <a:spLocks noGrp="1"/>
          </p:cNvSpPr>
          <p:nvPr>
            <p:ph type="title" idx="4294967295"/>
          </p:nvPr>
        </p:nvSpPr>
        <p:spPr>
          <a:xfrm>
            <a:off x="1506827" y="-16625"/>
            <a:ext cx="915688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CONFINED SPACE SAFETY - QUIZ</a:t>
            </a: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Question 1: To be considered a “confined space”, the space must meet the following criteria (select all that apply):</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Large enough and shaped in a manner that an employee can fully enter the space and perform work.</a:t>
            </a:r>
            <a:br>
              <a:rPr lang="en-US" sz="1600" dirty="0"/>
            </a:b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Has limited or restricted means for entry and/or exit.</a:t>
            </a:r>
            <a:br>
              <a:rPr lang="en-US" sz="1600" dirty="0"/>
            </a:b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Is not designed for continuous human occupancy.</a:t>
            </a:r>
            <a:br>
              <a:rPr lang="en-US" sz="1600" dirty="0"/>
            </a:b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Has a fixed ladder or stairs for entry/exit.</a:t>
            </a:r>
            <a:endParaRPr sz="1600"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2: I</a:t>
            </a:r>
            <a:r>
              <a:rPr lang="en-US" sz="1600" dirty="0"/>
              <a:t>n Divisions 2, 3, and 7, before working in a confined space you must perform a full evaluation of the space which includes identifying any known or anticipated physical and atmospheric hazards.</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True</a:t>
            </a:r>
            <a:endParaRPr sz="16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False</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lvl="0" indent="0" algn="l" rtl="0">
              <a:spcBef>
                <a:spcPts val="0"/>
              </a:spcBef>
              <a:spcAft>
                <a:spcPts val="0"/>
              </a:spcAft>
              <a:buNone/>
            </a:pPr>
            <a:endParaRPr sz="1600" dirty="0">
              <a:latin typeface="+mj-lt"/>
              <a:ea typeface="Calibri"/>
              <a:cs typeface="Calibri"/>
              <a:sym typeface="Calibri"/>
            </a:endParaRPr>
          </a:p>
        </p:txBody>
      </p:sp>
      <p:sp>
        <p:nvSpPr>
          <p:cNvPr id="9" name="Google Shape;102;p2">
            <a:extLst>
              <a:ext uri="{FF2B5EF4-FFF2-40B4-BE49-F238E27FC236}">
                <a16:creationId xmlns:a16="http://schemas.microsoft.com/office/drawing/2014/main" id="{49C06792-AD4B-4F27-B18C-42057D336CBD}"/>
              </a:ext>
            </a:extLst>
          </p:cNvPr>
          <p:cNvSpPr txBox="1"/>
          <p:nvPr/>
        </p:nvSpPr>
        <p:spPr>
          <a:xfrm>
            <a:off x="57842" y="5926361"/>
            <a:ext cx="5847199"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1" name="Picture 10" descr="Module 5">
            <a:extLst>
              <a:ext uri="{FF2B5EF4-FFF2-40B4-BE49-F238E27FC236}">
                <a16:creationId xmlns:a16="http://schemas.microsoft.com/office/drawing/2014/main" id="{67CEB254-041E-43FF-8305-90F241E8C62F}"/>
              </a:ext>
            </a:extLst>
          </p:cNvPr>
          <p:cNvPicPr>
            <a:picLocks noChangeAspect="1"/>
          </p:cNvPicPr>
          <p:nvPr/>
        </p:nvPicPr>
        <p:blipFill>
          <a:blip r:embed="rId3"/>
          <a:stretch>
            <a:fillRect/>
          </a:stretch>
        </p:blipFill>
        <p:spPr>
          <a:xfrm>
            <a:off x="7972023" y="5971330"/>
            <a:ext cx="4219976" cy="845347"/>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621;gb3e8f5dbd0_0_48">
            <a:extLst>
              <a:ext uri="{FF2B5EF4-FFF2-40B4-BE49-F238E27FC236}">
                <a16:creationId xmlns:a16="http://schemas.microsoft.com/office/drawing/2014/main" id="{D61058D7-F740-4B86-B915-9CA8F54DF216}"/>
              </a:ext>
            </a:extLst>
          </p:cNvPr>
          <p:cNvSpPr txBox="1">
            <a:spLocks noGrp="1"/>
          </p:cNvSpPr>
          <p:nvPr>
            <p:ph type="title" idx="4294967295"/>
          </p:nvPr>
        </p:nvSpPr>
        <p:spPr>
          <a:xfrm>
            <a:off x="1506827" y="-16625"/>
            <a:ext cx="915688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CONFINED SPACE SAFETY - QUIZ</a:t>
            </a: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3: </a:t>
            </a:r>
            <a:r>
              <a:rPr lang="en-US" sz="1600" dirty="0"/>
              <a:t>Under OAR 437-002-0146, when one or more of the following hazards are present in a confined space, it becomes a permit-required confined space (PRCS). Select the hazard(s) that apply:</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Atmospheric</a:t>
            </a:r>
            <a:br>
              <a:rPr lang="en-US" sz="1600" dirty="0"/>
            </a:b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Configuration</a:t>
            </a:r>
            <a:br>
              <a:rPr lang="en-US" sz="1600" dirty="0"/>
            </a:b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Engulfment</a:t>
            </a:r>
            <a:br>
              <a:rPr lang="en-US" sz="1600" dirty="0"/>
            </a:b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Other recognized hazard</a:t>
            </a:r>
            <a:endParaRPr sz="1600" dirty="0">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4: </a:t>
            </a:r>
            <a:r>
              <a:rPr lang="en-US" sz="1600" dirty="0"/>
              <a:t>In Divisions 2, 3, and 7, an entrant is an employee who is authorized by the employer to enter a permit space. Before they enter, they must know about (select all that apply):  </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The hazards they may face during entry.</a:t>
            </a:r>
            <a:endParaRPr sz="16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Information on the types of hazards.</a:t>
            </a:r>
          </a:p>
          <a:p>
            <a:pPr marL="457200" lvl="0" indent="-342900" algn="l" rtl="0">
              <a:spcBef>
                <a:spcPts val="0"/>
              </a:spcBef>
              <a:spcAft>
                <a:spcPts val="0"/>
              </a:spcAft>
              <a:buClr>
                <a:schemeClr val="dk1"/>
              </a:buClr>
              <a:buSzPts val="1800"/>
              <a:buFont typeface="+mj-lt"/>
              <a:buAutoNum type="alphaUcPeriod"/>
            </a:pPr>
            <a:endParaRPr lang="en-US"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Signs, symptoms, and consequences of exposure to the hazards.</a:t>
            </a:r>
          </a:p>
          <a:p>
            <a:pPr marL="457200" lvl="0" indent="-342900" algn="l" rtl="0">
              <a:spcBef>
                <a:spcPts val="0"/>
              </a:spcBef>
              <a:spcAft>
                <a:spcPts val="0"/>
              </a:spcAft>
              <a:buClr>
                <a:schemeClr val="dk1"/>
              </a:buClr>
              <a:buSzPts val="1800"/>
              <a:buFont typeface="+mj-lt"/>
              <a:buAutoNum type="alphaUcPeriod"/>
            </a:pPr>
            <a:endParaRPr lang="en-US"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The year the confined spaces rule went into effect in Oregon. </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lvl="0" indent="0" algn="l" rtl="0">
              <a:spcBef>
                <a:spcPts val="0"/>
              </a:spcBef>
              <a:spcAft>
                <a:spcPts val="0"/>
              </a:spcAft>
              <a:buNone/>
            </a:pPr>
            <a:endParaRPr sz="1600" dirty="0">
              <a:latin typeface="+mj-lt"/>
              <a:ea typeface="Calibri"/>
              <a:cs typeface="Calibri"/>
              <a:sym typeface="Calibri"/>
            </a:endParaRPr>
          </a:p>
        </p:txBody>
      </p:sp>
      <p:sp>
        <p:nvSpPr>
          <p:cNvPr id="9" name="Google Shape;102;p2">
            <a:extLst>
              <a:ext uri="{FF2B5EF4-FFF2-40B4-BE49-F238E27FC236}">
                <a16:creationId xmlns:a16="http://schemas.microsoft.com/office/drawing/2014/main" id="{49C06792-AD4B-4F27-B18C-42057D336CBD}"/>
              </a:ext>
            </a:extLst>
          </p:cNvPr>
          <p:cNvSpPr txBox="1"/>
          <p:nvPr/>
        </p:nvSpPr>
        <p:spPr>
          <a:xfrm>
            <a:off x="57842" y="5926361"/>
            <a:ext cx="5494659"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1" name="Picture 10" descr="Module 5">
            <a:extLst>
              <a:ext uri="{FF2B5EF4-FFF2-40B4-BE49-F238E27FC236}">
                <a16:creationId xmlns:a16="http://schemas.microsoft.com/office/drawing/2014/main" id="{67CEB254-041E-43FF-8305-90F241E8C62F}"/>
              </a:ext>
            </a:extLst>
          </p:cNvPr>
          <p:cNvPicPr>
            <a:picLocks noChangeAspect="1"/>
          </p:cNvPicPr>
          <p:nvPr/>
        </p:nvPicPr>
        <p:blipFill>
          <a:blip r:embed="rId3"/>
          <a:stretch>
            <a:fillRect/>
          </a:stretch>
        </p:blipFill>
        <p:spPr>
          <a:xfrm>
            <a:off x="7972023" y="5971330"/>
            <a:ext cx="4219976" cy="845347"/>
          </a:xfrm>
          <a:prstGeom prst="rect">
            <a:avLst/>
          </a:prstGeom>
        </p:spPr>
      </p:pic>
    </p:spTree>
    <p:extLst>
      <p:ext uri="{BB962C8B-B14F-4D97-AF65-F5344CB8AC3E}">
        <p14:creationId xmlns:p14="http://schemas.microsoft.com/office/powerpoint/2010/main" val="8708803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621;gb3e8f5dbd0_0_48">
            <a:extLst>
              <a:ext uri="{FF2B5EF4-FFF2-40B4-BE49-F238E27FC236}">
                <a16:creationId xmlns:a16="http://schemas.microsoft.com/office/drawing/2014/main" id="{BF17DFC4-9942-460F-9D2A-C988129956AF}"/>
              </a:ext>
            </a:extLst>
          </p:cNvPr>
          <p:cNvSpPr txBox="1">
            <a:spLocks noGrp="1"/>
          </p:cNvSpPr>
          <p:nvPr>
            <p:ph type="title" idx="4294967295"/>
          </p:nvPr>
        </p:nvSpPr>
        <p:spPr>
          <a:xfrm>
            <a:off x="1506827" y="-16625"/>
            <a:ext cx="915688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CONFINED SPACE SAFETY - QUIZ</a:t>
            </a: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5: </a:t>
            </a:r>
            <a:r>
              <a:rPr lang="en-US" sz="1600" dirty="0"/>
              <a:t>If ventilation equipment is necessary to make a confined space safe </a:t>
            </a:r>
            <a:r>
              <a:rPr lang="en-US" sz="1600"/>
              <a:t>for entry, </a:t>
            </a:r>
            <a:r>
              <a:rPr lang="en-US" sz="1600" dirty="0"/>
              <a:t>the employees are responsible for buying their own equipment.</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True; the employees are responsible for buying their own equipment.</a:t>
            </a:r>
          </a:p>
          <a:p>
            <a:pPr marL="457200" lvl="0" indent="-342900">
              <a:buClr>
                <a:schemeClr val="dk1"/>
              </a:buClr>
              <a:buSzPts val="1800"/>
              <a:buFont typeface="+mj-lt"/>
              <a:buAutoNum type="alphaUcPeriod"/>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False; the employer is required to provide the equipment at no cost to the employee.</a:t>
            </a:r>
            <a:br>
              <a:rPr lang="en-US" sz="1600" dirty="0"/>
            </a:br>
            <a:endParaRPr sz="16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6: </a:t>
            </a:r>
            <a:r>
              <a:rPr lang="en-US" sz="1600" dirty="0"/>
              <a:t>At a </a:t>
            </a:r>
            <a:r>
              <a:rPr lang="en-US" sz="1600" i="1" dirty="0"/>
              <a:t>minimum</a:t>
            </a:r>
            <a:r>
              <a:rPr lang="en-US" sz="1600" dirty="0"/>
              <a:t>, under OAR 437-002-0146, the rescue team is required to practice rescues within __ months of a confined space entry.  </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3</a:t>
            </a:r>
            <a:endParaRPr sz="16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6</a:t>
            </a:r>
          </a:p>
          <a:p>
            <a:pPr marL="457200" lvl="0" indent="-342900" algn="l" rtl="0">
              <a:spcBef>
                <a:spcPts val="0"/>
              </a:spcBef>
              <a:spcAft>
                <a:spcPts val="0"/>
              </a:spcAft>
              <a:buClr>
                <a:schemeClr val="dk1"/>
              </a:buClr>
              <a:buSzPts val="1800"/>
              <a:buFont typeface="+mj-lt"/>
              <a:buAutoNum type="alphaUcPeriod"/>
            </a:pPr>
            <a:endParaRPr lang="en-US"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12</a:t>
            </a:r>
          </a:p>
          <a:p>
            <a:pPr marL="457200" lvl="0" indent="-342900" algn="l" rtl="0">
              <a:spcBef>
                <a:spcPts val="0"/>
              </a:spcBef>
              <a:spcAft>
                <a:spcPts val="0"/>
              </a:spcAft>
              <a:buClr>
                <a:schemeClr val="dk1"/>
              </a:buClr>
              <a:buSzPts val="1800"/>
              <a:buFont typeface="+mj-lt"/>
              <a:buAutoNum type="alphaUcPeriod"/>
            </a:pPr>
            <a:endParaRPr lang="en-US"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16 </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lvl="0" indent="0" algn="l" rtl="0">
              <a:spcBef>
                <a:spcPts val="0"/>
              </a:spcBef>
              <a:spcAft>
                <a:spcPts val="0"/>
              </a:spcAft>
              <a:buNone/>
            </a:pPr>
            <a:endParaRPr sz="1600" dirty="0">
              <a:latin typeface="+mj-lt"/>
              <a:ea typeface="Calibri"/>
              <a:cs typeface="Calibri"/>
              <a:sym typeface="Calibri"/>
            </a:endParaRPr>
          </a:p>
        </p:txBody>
      </p:sp>
      <p:sp>
        <p:nvSpPr>
          <p:cNvPr id="9" name="Google Shape;102;p2">
            <a:extLst>
              <a:ext uri="{FF2B5EF4-FFF2-40B4-BE49-F238E27FC236}">
                <a16:creationId xmlns:a16="http://schemas.microsoft.com/office/drawing/2014/main" id="{49C06792-AD4B-4F27-B18C-42057D336CBD}"/>
              </a:ext>
            </a:extLst>
          </p:cNvPr>
          <p:cNvSpPr txBox="1"/>
          <p:nvPr/>
        </p:nvSpPr>
        <p:spPr>
          <a:xfrm>
            <a:off x="57842" y="5926361"/>
            <a:ext cx="5659912"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1" name="Picture 10" descr="Module 5">
            <a:extLst>
              <a:ext uri="{FF2B5EF4-FFF2-40B4-BE49-F238E27FC236}">
                <a16:creationId xmlns:a16="http://schemas.microsoft.com/office/drawing/2014/main" id="{67CEB254-041E-43FF-8305-90F241E8C62F}"/>
              </a:ext>
            </a:extLst>
          </p:cNvPr>
          <p:cNvPicPr>
            <a:picLocks noChangeAspect="1"/>
          </p:cNvPicPr>
          <p:nvPr/>
        </p:nvPicPr>
        <p:blipFill>
          <a:blip r:embed="rId3"/>
          <a:stretch>
            <a:fillRect/>
          </a:stretch>
        </p:blipFill>
        <p:spPr>
          <a:xfrm>
            <a:off x="7972023" y="5971330"/>
            <a:ext cx="4219976" cy="845347"/>
          </a:xfrm>
          <a:prstGeom prst="rect">
            <a:avLst/>
          </a:prstGeom>
        </p:spPr>
      </p:pic>
    </p:spTree>
    <p:extLst>
      <p:ext uri="{BB962C8B-B14F-4D97-AF65-F5344CB8AC3E}">
        <p14:creationId xmlns:p14="http://schemas.microsoft.com/office/powerpoint/2010/main" val="6114750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621;gb3e8f5dbd0_0_48">
            <a:extLst>
              <a:ext uri="{FF2B5EF4-FFF2-40B4-BE49-F238E27FC236}">
                <a16:creationId xmlns:a16="http://schemas.microsoft.com/office/drawing/2014/main" id="{81E18B1D-8202-4BAC-B1BD-F13045725A02}"/>
              </a:ext>
            </a:extLst>
          </p:cNvPr>
          <p:cNvSpPr txBox="1">
            <a:spLocks noGrp="1"/>
          </p:cNvSpPr>
          <p:nvPr>
            <p:ph type="title" idx="4294967295"/>
          </p:nvPr>
        </p:nvSpPr>
        <p:spPr>
          <a:xfrm>
            <a:off x="1506827" y="-16625"/>
            <a:ext cx="915688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CONFINED SPACE SAFETY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7: </a:t>
            </a:r>
            <a:r>
              <a:rPr lang="en-US" sz="1600" dirty="0"/>
              <a:t>To use “Alternate Entry” means that all hazards must be eliminated OR all physical hazards are eliminated and atmospheric hazards must be controlled with continuous ventilation. </a:t>
            </a:r>
          </a:p>
          <a:p>
            <a:pPr lvl="0">
              <a:buClr>
                <a:schemeClr val="dk1"/>
              </a:buClr>
              <a:buSzPts val="1100"/>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True</a:t>
            </a:r>
          </a:p>
          <a:p>
            <a:pPr marL="457200" lvl="0" indent="-342900">
              <a:buClr>
                <a:schemeClr val="dk1"/>
              </a:buClr>
              <a:buSzPts val="1800"/>
              <a:buFont typeface="+mj-lt"/>
              <a:buAutoNum type="alphaUcPeriod"/>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False</a:t>
            </a:r>
            <a:br>
              <a:rPr lang="en-US" sz="1600" dirty="0"/>
            </a:br>
            <a:endParaRPr sz="16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8: </a:t>
            </a:r>
            <a:r>
              <a:rPr lang="en-US" sz="1600" dirty="0"/>
              <a:t>Both </a:t>
            </a:r>
            <a:r>
              <a:rPr lang="en-US" sz="1600" i="1" dirty="0"/>
              <a:t>Confined Spaces </a:t>
            </a:r>
            <a:r>
              <a:rPr lang="en-US" sz="1600" dirty="0"/>
              <a:t>rules discussed in this course require training for employees about the hazards of confined spaces and employees’ duties associated with them.  </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True</a:t>
            </a:r>
            <a:endParaRPr sz="16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False</a:t>
            </a: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lvl="0" indent="0" algn="l" rtl="0">
              <a:spcBef>
                <a:spcPts val="0"/>
              </a:spcBef>
              <a:spcAft>
                <a:spcPts val="0"/>
              </a:spcAft>
              <a:buNone/>
            </a:pPr>
            <a:endParaRPr sz="1600" dirty="0">
              <a:latin typeface="+mj-lt"/>
              <a:ea typeface="Calibri"/>
              <a:cs typeface="Calibri"/>
              <a:sym typeface="Calibri"/>
            </a:endParaRPr>
          </a:p>
        </p:txBody>
      </p:sp>
      <p:sp>
        <p:nvSpPr>
          <p:cNvPr id="9" name="Google Shape;102;p2">
            <a:extLst>
              <a:ext uri="{FF2B5EF4-FFF2-40B4-BE49-F238E27FC236}">
                <a16:creationId xmlns:a16="http://schemas.microsoft.com/office/drawing/2014/main" id="{49C06792-AD4B-4F27-B18C-42057D336CBD}"/>
              </a:ext>
            </a:extLst>
          </p:cNvPr>
          <p:cNvSpPr txBox="1"/>
          <p:nvPr/>
        </p:nvSpPr>
        <p:spPr>
          <a:xfrm>
            <a:off x="57842" y="5926361"/>
            <a:ext cx="563787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1" name="Picture 10" descr="Module 5">
            <a:extLst>
              <a:ext uri="{FF2B5EF4-FFF2-40B4-BE49-F238E27FC236}">
                <a16:creationId xmlns:a16="http://schemas.microsoft.com/office/drawing/2014/main" id="{67CEB254-041E-43FF-8305-90F241E8C62F}"/>
              </a:ext>
            </a:extLst>
          </p:cNvPr>
          <p:cNvPicPr>
            <a:picLocks noChangeAspect="1"/>
          </p:cNvPicPr>
          <p:nvPr/>
        </p:nvPicPr>
        <p:blipFill>
          <a:blip r:embed="rId3"/>
          <a:stretch>
            <a:fillRect/>
          </a:stretch>
        </p:blipFill>
        <p:spPr>
          <a:xfrm>
            <a:off x="7972023" y="5971330"/>
            <a:ext cx="4219976" cy="845347"/>
          </a:xfrm>
          <a:prstGeom prst="rect">
            <a:avLst/>
          </a:prstGeom>
        </p:spPr>
      </p:pic>
    </p:spTree>
    <p:extLst>
      <p:ext uri="{BB962C8B-B14F-4D97-AF65-F5344CB8AC3E}">
        <p14:creationId xmlns:p14="http://schemas.microsoft.com/office/powerpoint/2010/main" val="31362508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b3e8f5dbd0_0_4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621;gb3e8f5dbd0_0_48">
            <a:extLst>
              <a:ext uri="{FF2B5EF4-FFF2-40B4-BE49-F238E27FC236}">
                <a16:creationId xmlns:a16="http://schemas.microsoft.com/office/drawing/2014/main" id="{98A0B65C-4B62-499D-A891-7FC9A2B63FD4}"/>
              </a:ext>
            </a:extLst>
          </p:cNvPr>
          <p:cNvSpPr txBox="1">
            <a:spLocks noGrp="1"/>
          </p:cNvSpPr>
          <p:nvPr>
            <p:ph type="title" idx="4294967295"/>
          </p:nvPr>
        </p:nvSpPr>
        <p:spPr>
          <a:xfrm>
            <a:off x="1506827" y="-16625"/>
            <a:ext cx="915688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CONFINED SPACE SAFETY - QUIZ</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endParaRPr kumimoji="0" lang="en-US" sz="40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
        <p:nvSpPr>
          <p:cNvPr id="624" name="Google Shape;624;gb3e8f5dbd0_0_48"/>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9: </a:t>
            </a:r>
            <a:r>
              <a:rPr lang="en-US" sz="1600" dirty="0"/>
              <a:t>In the </a:t>
            </a:r>
            <a:r>
              <a:rPr lang="en-US" sz="1600" i="1" dirty="0"/>
              <a:t>Confined and Hazardous Spaces</a:t>
            </a:r>
            <a:r>
              <a:rPr lang="en-US" sz="1600" dirty="0"/>
              <a:t> rule in Division 4 (Agriculture), there are classifications of permit-required and alternate entries.</a:t>
            </a:r>
          </a:p>
          <a:p>
            <a:pPr lvl="0">
              <a:buClr>
                <a:schemeClr val="dk1"/>
              </a:buClr>
              <a:buSzPts val="1100"/>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True</a:t>
            </a:r>
          </a:p>
          <a:p>
            <a:pPr marL="457200" lvl="0" indent="-342900">
              <a:buClr>
                <a:schemeClr val="dk1"/>
              </a:buClr>
              <a:buSzPts val="1800"/>
              <a:buFont typeface="+mj-lt"/>
              <a:buAutoNum type="alphaUcPeriod"/>
            </a:pPr>
            <a:endParaRPr sz="1600" dirty="0">
              <a:solidFill>
                <a:schemeClr val="dk1"/>
              </a:solidFill>
              <a:latin typeface="+mj-lt"/>
              <a:ea typeface="Calibri"/>
              <a:cs typeface="Calibri"/>
              <a:sym typeface="Calibri"/>
            </a:endParaRPr>
          </a:p>
          <a:p>
            <a:pPr marL="457200" lvl="0" indent="-342900">
              <a:buClr>
                <a:schemeClr val="dk1"/>
              </a:buClr>
              <a:buSzPts val="1800"/>
              <a:buFont typeface="+mj-lt"/>
              <a:buAutoNum type="alphaUcPeriod"/>
            </a:pPr>
            <a:r>
              <a:rPr lang="en-US" sz="1600" dirty="0"/>
              <a:t>False</a:t>
            </a:r>
            <a:br>
              <a:rPr lang="en-US" sz="1600" dirty="0"/>
            </a:br>
            <a:endParaRPr sz="1600" dirty="0">
              <a:solidFill>
                <a:schemeClr val="dk1"/>
              </a:solidFill>
              <a:latin typeface="+mj-lt"/>
              <a:ea typeface="Calibri"/>
              <a:cs typeface="Calibri"/>
              <a:sym typeface="Calibri"/>
            </a:endParaRPr>
          </a:p>
        </p:txBody>
      </p:sp>
      <p:sp>
        <p:nvSpPr>
          <p:cNvPr id="625" name="Google Shape;625;gb3e8f5dbd0_0_48"/>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US" sz="1600" dirty="0">
                <a:solidFill>
                  <a:schemeClr val="dk1"/>
                </a:solidFill>
                <a:latin typeface="+mj-lt"/>
                <a:ea typeface="Calibri"/>
                <a:cs typeface="Calibri"/>
                <a:sym typeface="Calibri"/>
              </a:rPr>
              <a:t>Question 10: </a:t>
            </a:r>
            <a:r>
              <a:rPr lang="en-US" sz="1600" dirty="0"/>
              <a:t>In the Division 4 rule, 437-004-1250, the first step for entry into a confined or hazardous space is:</a:t>
            </a:r>
            <a:endParaRPr sz="16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Enter the space to see what it looks like.</a:t>
            </a:r>
            <a:endParaRPr sz="1600" dirty="0">
              <a:solidFill>
                <a:schemeClr val="dk1"/>
              </a:solidFill>
              <a:latin typeface="+mj-lt"/>
              <a:ea typeface="Calibri"/>
              <a:cs typeface="Calibri"/>
              <a:sym typeface="Calibri"/>
            </a:endParaRPr>
          </a:p>
          <a:p>
            <a:pPr marL="342900" lvl="0" indent="-342900" algn="l" rtl="0">
              <a:spcBef>
                <a:spcPts val="0"/>
              </a:spcBef>
              <a:spcAft>
                <a:spcPts val="0"/>
              </a:spcAft>
              <a:buClr>
                <a:schemeClr val="dk1"/>
              </a:buClr>
              <a:buSzPts val="1100"/>
              <a:buFont typeface="+mj-lt"/>
              <a:buAutoNum type="alphaUcPeriod"/>
            </a:pPr>
            <a:endParaRPr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Complete an entry permit for the space.</a:t>
            </a:r>
          </a:p>
          <a:p>
            <a:pPr marL="457200" lvl="0" indent="-342900" algn="l" rtl="0">
              <a:spcBef>
                <a:spcPts val="0"/>
              </a:spcBef>
              <a:spcAft>
                <a:spcPts val="0"/>
              </a:spcAft>
              <a:buClr>
                <a:schemeClr val="dk1"/>
              </a:buClr>
              <a:buSzPts val="1800"/>
              <a:buFont typeface="+mj-lt"/>
              <a:buAutoNum type="alphaUcPeriod"/>
            </a:pPr>
            <a:endParaRPr lang="en-US" sz="16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lphaUcPeriod"/>
            </a:pPr>
            <a:r>
              <a:rPr lang="en-US" sz="1600" dirty="0">
                <a:solidFill>
                  <a:schemeClr val="dk1"/>
                </a:solidFill>
                <a:latin typeface="+mj-lt"/>
                <a:ea typeface="Calibri"/>
                <a:cs typeface="Calibri"/>
                <a:sym typeface="Calibri"/>
              </a:rPr>
              <a:t>Test the atmosphere before an employee places any part of their body into it.</a:t>
            </a:r>
          </a:p>
          <a:p>
            <a:pPr marL="0" lvl="0" indent="0" algn="l" rtl="0">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lvl="0" indent="0" algn="l" rtl="0">
              <a:spcBef>
                <a:spcPts val="0"/>
              </a:spcBef>
              <a:spcAft>
                <a:spcPts val="0"/>
              </a:spcAft>
              <a:buNone/>
            </a:pPr>
            <a:endParaRPr sz="1600" dirty="0">
              <a:latin typeface="+mj-lt"/>
              <a:ea typeface="Calibri"/>
              <a:cs typeface="Calibri"/>
              <a:sym typeface="Calibri"/>
            </a:endParaRPr>
          </a:p>
        </p:txBody>
      </p:sp>
      <p:sp>
        <p:nvSpPr>
          <p:cNvPr id="9" name="Google Shape;102;p2">
            <a:extLst>
              <a:ext uri="{FF2B5EF4-FFF2-40B4-BE49-F238E27FC236}">
                <a16:creationId xmlns:a16="http://schemas.microsoft.com/office/drawing/2014/main" id="{49C06792-AD4B-4F27-B18C-42057D336CBD}"/>
              </a:ext>
            </a:extLst>
          </p:cNvPr>
          <p:cNvSpPr txBox="1"/>
          <p:nvPr/>
        </p:nvSpPr>
        <p:spPr>
          <a:xfrm>
            <a:off x="57842" y="5926361"/>
            <a:ext cx="554974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1" name="Picture 10" descr="Module 5">
            <a:extLst>
              <a:ext uri="{FF2B5EF4-FFF2-40B4-BE49-F238E27FC236}">
                <a16:creationId xmlns:a16="http://schemas.microsoft.com/office/drawing/2014/main" id="{67CEB254-041E-43FF-8305-90F241E8C62F}"/>
              </a:ext>
            </a:extLst>
          </p:cNvPr>
          <p:cNvPicPr>
            <a:picLocks noChangeAspect="1"/>
          </p:cNvPicPr>
          <p:nvPr/>
        </p:nvPicPr>
        <p:blipFill>
          <a:blip r:embed="rId3"/>
          <a:stretch>
            <a:fillRect/>
          </a:stretch>
        </p:blipFill>
        <p:spPr>
          <a:xfrm>
            <a:off x="7972023" y="5971330"/>
            <a:ext cx="4219976" cy="845347"/>
          </a:xfrm>
          <a:prstGeom prst="rect">
            <a:avLst/>
          </a:prstGeom>
        </p:spPr>
      </p:pic>
    </p:spTree>
    <p:extLst>
      <p:ext uri="{BB962C8B-B14F-4D97-AF65-F5344CB8AC3E}">
        <p14:creationId xmlns:p14="http://schemas.microsoft.com/office/powerpoint/2010/main" val="27961776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afa52f6668_0_0">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621;gb3e8f5dbd0_0_48">
            <a:extLst>
              <a:ext uri="{FF2B5EF4-FFF2-40B4-BE49-F238E27FC236}">
                <a16:creationId xmlns:a16="http://schemas.microsoft.com/office/drawing/2014/main" id="{E4DC00E1-29E7-4EAA-BEFC-DC9A279B3215}"/>
              </a:ext>
            </a:extLst>
          </p:cNvPr>
          <p:cNvSpPr txBox="1">
            <a:spLocks noGrp="1"/>
          </p:cNvSpPr>
          <p:nvPr>
            <p:ph type="title" idx="4294967295"/>
          </p:nvPr>
        </p:nvSpPr>
        <p:spPr>
          <a:xfrm>
            <a:off x="531675" y="-16625"/>
            <a:ext cx="11072190" cy="8514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3600" b="0" i="0" u="sng" strike="noStrike" kern="0" cap="none" spc="0" normalizeH="0" baseline="0" noProof="0" dirty="0">
                <a:ln>
                  <a:noFill/>
                </a:ln>
                <a:solidFill>
                  <a:schemeClr val="dk1"/>
                </a:solidFill>
                <a:effectLst/>
                <a:uLnTx/>
                <a:uFillTx/>
                <a:latin typeface="+mj-lt"/>
                <a:ea typeface="Calibri"/>
                <a:cs typeface="Calibri"/>
                <a:sym typeface="Calibri"/>
              </a:rPr>
              <a:t>CONFINED SPACE SAFETY – QUIZ ANSWERS</a:t>
            </a:r>
          </a:p>
        </p:txBody>
      </p:sp>
      <p:sp>
        <p:nvSpPr>
          <p:cNvPr id="679" name="Google Shape;679;gafa52f6668_0_0"/>
          <p:cNvSpPr txBox="1"/>
          <p:nvPr/>
        </p:nvSpPr>
        <p:spPr>
          <a:xfrm>
            <a:off x="531675" y="1059050"/>
            <a:ext cx="5798700" cy="4431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 D</a:t>
            </a:r>
            <a:br>
              <a:rPr lang="en-US" sz="1800" dirty="0">
                <a:solidFill>
                  <a:schemeClr val="dk1"/>
                </a:solidFill>
                <a:latin typeface="+mj-lt"/>
                <a:ea typeface="Calibri"/>
                <a:cs typeface="Calibri"/>
                <a:sym typeface="Calibri"/>
              </a:rPr>
            </a:b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A, B, C</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a:p>
            <a:pPr marL="457200" lvl="0" indent="-342900" algn="l" rtl="0">
              <a:spcBef>
                <a:spcPts val="0"/>
              </a:spcBef>
              <a:spcAft>
                <a:spcPts val="0"/>
              </a:spcAft>
              <a:buClr>
                <a:schemeClr val="dk1"/>
              </a:buClr>
              <a:buSzPts val="1800"/>
              <a:buFont typeface="+mj-lt"/>
              <a:buAutoNum type="arabicParenR"/>
            </a:pPr>
            <a:r>
              <a:rPr lang="en-US" sz="1800" dirty="0">
                <a:solidFill>
                  <a:schemeClr val="dk1"/>
                </a:solidFill>
                <a:latin typeface="+mj-lt"/>
                <a:ea typeface="Calibri"/>
                <a:cs typeface="Calibri"/>
                <a:sym typeface="Calibri"/>
              </a:rPr>
              <a:t>B</a:t>
            </a:r>
            <a:endParaRPr sz="1800" dirty="0">
              <a:solidFill>
                <a:schemeClr val="dk1"/>
              </a:solidFill>
              <a:latin typeface="+mj-lt"/>
              <a:ea typeface="Calibri"/>
              <a:cs typeface="Calibri"/>
              <a:sym typeface="Calibri"/>
            </a:endParaRPr>
          </a:p>
          <a:p>
            <a:pPr marL="342900" lvl="0" indent="-342900" algn="l" rtl="0">
              <a:spcBef>
                <a:spcPts val="0"/>
              </a:spcBef>
              <a:spcAft>
                <a:spcPts val="0"/>
              </a:spcAft>
              <a:buFont typeface="+mj-lt"/>
              <a:buAutoNum type="arabicParenR"/>
            </a:pPr>
            <a:endParaRPr sz="1800" dirty="0">
              <a:solidFill>
                <a:schemeClr val="dk1"/>
              </a:solidFill>
              <a:latin typeface="+mj-lt"/>
              <a:ea typeface="Calibri"/>
              <a:cs typeface="Calibri"/>
              <a:sym typeface="Calibri"/>
            </a:endParaRPr>
          </a:p>
        </p:txBody>
      </p:sp>
      <p:sp>
        <p:nvSpPr>
          <p:cNvPr id="680" name="Google Shape;680;gafa52f6668_0_0"/>
          <p:cNvSpPr txBox="1"/>
          <p:nvPr/>
        </p:nvSpPr>
        <p:spPr>
          <a:xfrm>
            <a:off x="6688450" y="1073075"/>
            <a:ext cx="5133000" cy="4389600"/>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sz="1800" dirty="0">
                <a:latin typeface="+mj-lt"/>
                <a:ea typeface="Calibri"/>
                <a:cs typeface="Calibri"/>
                <a:sym typeface="Calibri"/>
              </a:rPr>
              <a:t>6) C</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7) A</a:t>
            </a:r>
          </a:p>
          <a:p>
            <a:pPr marL="342900" lvl="0" indent="-342900" algn="l" rtl="0">
              <a:spcBef>
                <a:spcPts val="0"/>
              </a:spcBef>
              <a:spcAft>
                <a:spcPts val="0"/>
              </a:spcAft>
              <a:buAutoNum type="arabicParenR" startAt="9"/>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8) A</a:t>
            </a:r>
          </a:p>
          <a:p>
            <a:pPr lvl="0" algn="l" rtl="0">
              <a:spcBef>
                <a:spcPts val="0"/>
              </a:spcBef>
              <a:spcAft>
                <a:spcPts val="0"/>
              </a:spcAft>
            </a:pPr>
            <a:endParaRPr lang="en-US"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9) B</a:t>
            </a:r>
          </a:p>
          <a:p>
            <a:pPr marL="342900" lvl="0" indent="-342900" algn="l" rtl="0">
              <a:spcBef>
                <a:spcPts val="0"/>
              </a:spcBef>
              <a:spcAft>
                <a:spcPts val="0"/>
              </a:spcAft>
              <a:buAutoNum type="arabicParenR" startAt="9"/>
            </a:pPr>
            <a:endParaRPr sz="1800" dirty="0">
              <a:latin typeface="+mj-lt"/>
              <a:ea typeface="Calibri"/>
              <a:cs typeface="Calibri"/>
              <a:sym typeface="Calibri"/>
            </a:endParaRPr>
          </a:p>
          <a:p>
            <a:pPr lvl="0" algn="l" rtl="0">
              <a:spcBef>
                <a:spcPts val="0"/>
              </a:spcBef>
              <a:spcAft>
                <a:spcPts val="0"/>
              </a:spcAft>
            </a:pPr>
            <a:r>
              <a:rPr lang="en-US" sz="1800" dirty="0">
                <a:latin typeface="+mj-lt"/>
                <a:ea typeface="Calibri"/>
                <a:cs typeface="Calibri"/>
                <a:sym typeface="Calibri"/>
              </a:rPr>
              <a:t>10) C </a:t>
            </a:r>
          </a:p>
          <a:p>
            <a:pPr lvl="0" algn="l" rtl="0">
              <a:spcBef>
                <a:spcPts val="0"/>
              </a:spcBef>
              <a:spcAft>
                <a:spcPts val="0"/>
              </a:spcAft>
            </a:pPr>
            <a:endParaRPr lang="en-US" sz="1800" dirty="0">
              <a:latin typeface="+mj-lt"/>
              <a:ea typeface="Calibri"/>
              <a:cs typeface="Calibri"/>
              <a:sym typeface="Calibri"/>
            </a:endParaRPr>
          </a:p>
        </p:txBody>
      </p:sp>
      <p:sp>
        <p:nvSpPr>
          <p:cNvPr id="9" name="Google Shape;102;p2">
            <a:extLst>
              <a:ext uri="{FF2B5EF4-FFF2-40B4-BE49-F238E27FC236}">
                <a16:creationId xmlns:a16="http://schemas.microsoft.com/office/drawing/2014/main" id="{93DAB0CC-F079-4208-BE64-76084B4179A5}"/>
              </a:ext>
            </a:extLst>
          </p:cNvPr>
          <p:cNvSpPr txBox="1"/>
          <p:nvPr/>
        </p:nvSpPr>
        <p:spPr>
          <a:xfrm>
            <a:off x="57842" y="5913482"/>
            <a:ext cx="556076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0" name="Picture 9" descr="Module 5">
            <a:extLst>
              <a:ext uri="{FF2B5EF4-FFF2-40B4-BE49-F238E27FC236}">
                <a16:creationId xmlns:a16="http://schemas.microsoft.com/office/drawing/2014/main" id="{369B8279-48A5-4FEF-8B4C-5D5587D36EC4}"/>
              </a:ext>
            </a:extLst>
          </p:cNvPr>
          <p:cNvPicPr>
            <a:picLocks noChangeAspect="1"/>
          </p:cNvPicPr>
          <p:nvPr/>
        </p:nvPicPr>
        <p:blipFill>
          <a:blip r:embed="rId3"/>
          <a:stretch>
            <a:fillRect/>
          </a:stretch>
        </p:blipFill>
        <p:spPr>
          <a:xfrm>
            <a:off x="7972023" y="5971330"/>
            <a:ext cx="4219976" cy="845347"/>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aabb6530bf_0_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0E383319-63ED-FF93-4AEF-8BDA33D54686}"/>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Where To Go From Here</a:t>
            </a:r>
          </a:p>
        </p:txBody>
      </p:sp>
      <p:sp>
        <p:nvSpPr>
          <p:cNvPr id="687" name="Google Shape;687;gaabb6530bf_0_8"/>
          <p:cNvSpPr txBox="1"/>
          <p:nvPr/>
        </p:nvSpPr>
        <p:spPr>
          <a:xfrm>
            <a:off x="5558950" y="867196"/>
            <a:ext cx="6589200" cy="23497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An excellent resource to utilize is the </a:t>
            </a:r>
            <a:r>
              <a:rPr lang="en-US" sz="1600" u="sng" dirty="0">
                <a:solidFill>
                  <a:schemeClr val="hlink"/>
                </a:solidFill>
                <a:latin typeface="+mj-lt"/>
                <a:ea typeface="Calibri"/>
                <a:cs typeface="Calibri"/>
                <a:sym typeface="Calibri"/>
                <a:hlinkClick r:id="rId3"/>
              </a:rPr>
              <a:t>A-Z Topic Index</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on the Oregon OSHA website. It has lists of relevant publications, training materials, rules, interpretations, videos, and other miscellaneous materials.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If you want guidance in developing a safer work environment, you may consider our </a:t>
            </a:r>
            <a:r>
              <a:rPr lang="en-US" sz="1600" u="sng" dirty="0">
                <a:solidFill>
                  <a:schemeClr val="hlink"/>
                </a:solidFill>
                <a:latin typeface="+mj-lt"/>
                <a:ea typeface="Calibri"/>
                <a:cs typeface="Calibri"/>
                <a:sym typeface="Calibri"/>
                <a:hlinkClick r:id="rId4"/>
              </a:rPr>
              <a:t>free and confidential consultation service</a:t>
            </a:r>
            <a:r>
              <a:rPr lang="en-US" sz="1600" dirty="0">
                <a:solidFill>
                  <a:schemeClr val="hlink"/>
                </a:solidFill>
                <a:latin typeface="+mj-lt"/>
                <a:ea typeface="Calibri"/>
                <a:cs typeface="Calibri"/>
                <a:sym typeface="Calibri"/>
              </a:rPr>
              <a:t>.</a:t>
            </a:r>
            <a:r>
              <a:rPr lang="en-US" sz="1600" baseline="30000"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Our consultants in workplace health and safety can help you reduce accidents, related costs, and help you develop a comprehensive program to manage safety and health.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Calibri"/>
              <a:ea typeface="Calibri"/>
              <a:cs typeface="Calibri"/>
              <a:sym typeface="Calibri"/>
            </a:endParaRPr>
          </a:p>
        </p:txBody>
      </p:sp>
      <p:sp>
        <p:nvSpPr>
          <p:cNvPr id="691" name="Google Shape;691;gaabb6530bf_0_8">
            <a:hlinkClick r:id="rId5"/>
          </p:cNvPr>
          <p:cNvSpPr/>
          <p:nvPr/>
        </p:nvSpPr>
        <p:spPr>
          <a:xfrm>
            <a:off x="5708175" y="3401600"/>
            <a:ext cx="5996700" cy="523200"/>
          </a:xfrm>
          <a:prstGeom prst="rect">
            <a:avLst/>
          </a:prstGeom>
          <a:solidFill>
            <a:srgbClr val="0852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Confined Spaces Resources</a:t>
            </a:r>
            <a:endParaRPr sz="3000" dirty="0">
              <a:solidFill>
                <a:srgbClr val="FFFFFF"/>
              </a:solidFill>
            </a:endParaRPr>
          </a:p>
        </p:txBody>
      </p:sp>
      <p:sp>
        <p:nvSpPr>
          <p:cNvPr id="692" name="Google Shape;692;gaabb6530bf_0_8">
            <a:hlinkClick r:id="rId6"/>
          </p:cNvPr>
          <p:cNvSpPr/>
          <p:nvPr/>
        </p:nvSpPr>
        <p:spPr>
          <a:xfrm>
            <a:off x="5708175" y="4046063"/>
            <a:ext cx="5996700" cy="523200"/>
          </a:xfrm>
          <a:prstGeom prst="rect">
            <a:avLst/>
          </a:prstGeom>
          <a:solidFill>
            <a:srgbClr val="0852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Oregon OSHA Online Courses</a:t>
            </a:r>
            <a:endParaRPr sz="3000" dirty="0">
              <a:solidFill>
                <a:srgbClr val="FFFFFF"/>
              </a:solidFill>
            </a:endParaRPr>
          </a:p>
        </p:txBody>
      </p:sp>
      <p:sp>
        <p:nvSpPr>
          <p:cNvPr id="693" name="Google Shape;693;gaabb6530bf_0_8">
            <a:hlinkClick r:id="rId4"/>
          </p:cNvPr>
          <p:cNvSpPr/>
          <p:nvPr/>
        </p:nvSpPr>
        <p:spPr>
          <a:xfrm>
            <a:off x="5708175" y="4663550"/>
            <a:ext cx="5996700" cy="523200"/>
          </a:xfrm>
          <a:prstGeom prst="rect">
            <a:avLst/>
          </a:prstGeom>
          <a:solidFill>
            <a:srgbClr val="0852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Consultation Services</a:t>
            </a:r>
            <a:endParaRPr sz="3000" dirty="0">
              <a:solidFill>
                <a:srgbClr val="FFFFFF"/>
              </a:solidFill>
            </a:endParaRPr>
          </a:p>
        </p:txBody>
      </p:sp>
      <p:sp>
        <p:nvSpPr>
          <p:cNvPr id="694" name="Google Shape;694;gaabb6530bf_0_8">
            <a:hlinkClick r:id="rId7"/>
          </p:cNvPr>
          <p:cNvSpPr/>
          <p:nvPr/>
        </p:nvSpPr>
        <p:spPr>
          <a:xfrm>
            <a:off x="5708175" y="5260713"/>
            <a:ext cx="5996700" cy="523200"/>
          </a:xfrm>
          <a:prstGeom prst="rect">
            <a:avLst/>
          </a:prstGeom>
          <a:solidFill>
            <a:srgbClr val="08523C">
              <a:alpha val="5587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dirty="0">
                <a:solidFill>
                  <a:srgbClr val="FFFFFF"/>
                </a:solidFill>
              </a:rPr>
              <a:t>File a Complaint</a:t>
            </a:r>
            <a:endParaRPr sz="3000" dirty="0">
              <a:solidFill>
                <a:srgbClr val="FFFFFF"/>
              </a:solidFill>
            </a:endParaRPr>
          </a:p>
        </p:txBody>
      </p:sp>
      <p:sp>
        <p:nvSpPr>
          <p:cNvPr id="12" name="Google Shape;102;p2">
            <a:extLst>
              <a:ext uri="{FF2B5EF4-FFF2-40B4-BE49-F238E27FC236}">
                <a16:creationId xmlns:a16="http://schemas.microsoft.com/office/drawing/2014/main" id="{DB77021F-2D09-481E-926A-DFEBB6ECA44C}"/>
              </a:ext>
            </a:extLst>
          </p:cNvPr>
          <p:cNvSpPr txBox="1"/>
          <p:nvPr/>
        </p:nvSpPr>
        <p:spPr>
          <a:xfrm>
            <a:off x="57842" y="5926361"/>
            <a:ext cx="550110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13" name="Picture 12" descr="Module 5">
            <a:extLst>
              <a:ext uri="{FF2B5EF4-FFF2-40B4-BE49-F238E27FC236}">
                <a16:creationId xmlns:a16="http://schemas.microsoft.com/office/drawing/2014/main" id="{30EDD7DE-7B71-4458-803E-E0426E28AC4D}"/>
              </a:ext>
            </a:extLst>
          </p:cNvPr>
          <p:cNvPicPr>
            <a:picLocks noChangeAspect="1"/>
          </p:cNvPicPr>
          <p:nvPr/>
        </p:nvPicPr>
        <p:blipFill>
          <a:blip r:embed="rId8"/>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A65E3F12-1984-4F68-8FFF-E5742E2492D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0" y="0"/>
            <a:ext cx="5460642" cy="586568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9A54B19-89D9-B3DE-59F7-BC675DE59E3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History of the Rule (continued)</a:t>
            </a:r>
          </a:p>
        </p:txBody>
      </p:sp>
      <p:sp>
        <p:nvSpPr>
          <p:cNvPr id="104" name="Google Shape;104;p2"/>
          <p:cNvSpPr txBox="1"/>
          <p:nvPr/>
        </p:nvSpPr>
        <p:spPr>
          <a:xfrm>
            <a:off x="5719156" y="882887"/>
            <a:ext cx="6274351" cy="3293169"/>
          </a:xfrm>
          <a:prstGeom prst="rect">
            <a:avLst/>
          </a:prstGeom>
          <a:noFill/>
          <a:ln>
            <a:noFill/>
          </a:ln>
        </p:spPr>
        <p:txBody>
          <a:bodyPr spcFirstLastPara="1" wrap="square" lIns="91425" tIns="45700" rIns="91425" bIns="45700" anchor="t" anchorCtr="0">
            <a:spAutoFit/>
          </a:bodyPr>
          <a:lstStyle/>
          <a:p>
            <a:r>
              <a:rPr lang="en-US" sz="1600" dirty="0"/>
              <a:t>The same </a:t>
            </a:r>
            <a:r>
              <a:rPr lang="en-US" sz="1600" i="1" dirty="0"/>
              <a:t>Confined Spaces</a:t>
            </a:r>
            <a:r>
              <a:rPr lang="en-US" sz="1600" dirty="0"/>
              <a:t> rule that covers construction and general industries also applies to Division 7, </a:t>
            </a:r>
            <a:r>
              <a:rPr lang="en-US" sz="1600" dirty="0">
                <a:hlinkClick r:id="rId3"/>
              </a:rPr>
              <a:t>Forest activities</a:t>
            </a:r>
            <a:r>
              <a:rPr lang="en-US" sz="1600" dirty="0"/>
              <a:t>.</a:t>
            </a:r>
            <a:r>
              <a:rPr lang="en-US" sz="1600" baseline="30000" dirty="0"/>
              <a:t> </a:t>
            </a:r>
            <a:r>
              <a:rPr lang="en-US" sz="1600" dirty="0"/>
              <a:t> </a:t>
            </a:r>
          </a:p>
          <a:p>
            <a:br>
              <a:rPr lang="en-US" sz="1600" dirty="0"/>
            </a:br>
            <a:r>
              <a:rPr lang="en-US" sz="1600" dirty="0"/>
              <a:t>However, it does not apply to Division 4, Agriculture. Division 4 already had an existing confined spaces rule prior to the 2007 rule-making procedures. We will discuss the details of the Division 4 rule, OAR 437-004-1250, during the final module of this course.</a:t>
            </a:r>
          </a:p>
          <a:p>
            <a:br>
              <a:rPr lang="en-US" sz="1600" dirty="0"/>
            </a:br>
            <a:br>
              <a:rPr lang="en-US" sz="1600" dirty="0"/>
            </a:br>
            <a:r>
              <a:rPr lang="en-US" sz="1600" i="1" dirty="0"/>
              <a:t>Note: </a:t>
            </a:r>
            <a:r>
              <a:rPr lang="en-US" sz="1600" dirty="0"/>
              <a:t>There are some spaces and work that are not covered by this rule because they fall under a different rule, such as excavation work regulated by Division 3/P or welding work under Division 2/Q. </a:t>
            </a:r>
            <a:r>
              <a:rPr lang="en-US" sz="1600" dirty="0">
                <a:hlinkClick r:id="rId4"/>
              </a:rPr>
              <a:t>Read the full list of exceptions here</a:t>
            </a:r>
            <a:r>
              <a:rPr lang="en-US" sz="1600" dirty="0"/>
              <a:t>. </a:t>
            </a:r>
          </a:p>
        </p:txBody>
      </p:sp>
      <p:sp>
        <p:nvSpPr>
          <p:cNvPr id="102" name="Google Shape;102;p2"/>
          <p:cNvSpPr txBox="1"/>
          <p:nvPr/>
        </p:nvSpPr>
        <p:spPr>
          <a:xfrm>
            <a:off x="57842" y="5990756"/>
            <a:ext cx="590228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5"/>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390DFDA4-891F-4788-B003-640FF726DBA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9539"/>
            <a:ext cx="5520690" cy="5930191"/>
          </a:xfrm>
          <a:prstGeom prst="rect">
            <a:avLst/>
          </a:prstGeom>
        </p:spPr>
      </p:pic>
    </p:spTree>
    <p:extLst>
      <p:ext uri="{BB962C8B-B14F-4D97-AF65-F5344CB8AC3E}">
        <p14:creationId xmlns:p14="http://schemas.microsoft.com/office/powerpoint/2010/main" val="23460025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5">
            <a:extLst>
              <a:ext uri="{C183D7F6-B498-43B3-948B-1728B52AA6E4}">
                <adec:decorative xmlns:adec="http://schemas.microsoft.com/office/drawing/2017/decorative" val="1"/>
              </a:ext>
            </a:extLst>
          </p:cNvPr>
          <p:cNvSpPr/>
          <p:nvPr/>
        </p:nvSpPr>
        <p:spPr>
          <a:xfrm>
            <a:off x="0" y="5889718"/>
            <a:ext cx="12192000" cy="1000125"/>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D0A6F4F-3201-45DC-A394-170949C65A57}"/>
              </a:ext>
            </a:extLst>
          </p:cNvPr>
          <p:cNvPicPr>
            <a:picLocks noChangeAspect="1"/>
          </p:cNvPicPr>
          <p:nvPr/>
        </p:nvPicPr>
        <p:blipFill rotWithShape="1">
          <a:blip r:embed="rId3"/>
          <a:srcRect t="8208"/>
          <a:stretch/>
        </p:blipFill>
        <p:spPr>
          <a:xfrm>
            <a:off x="573817" y="135805"/>
            <a:ext cx="10960293" cy="5647301"/>
          </a:xfrm>
          <a:prstGeom prst="rect">
            <a:avLst/>
          </a:prstGeom>
        </p:spPr>
      </p:pic>
      <p:sp>
        <p:nvSpPr>
          <p:cNvPr id="6" name="Google Shape;102;p2">
            <a:extLst>
              <a:ext uri="{FF2B5EF4-FFF2-40B4-BE49-F238E27FC236}">
                <a16:creationId xmlns:a16="http://schemas.microsoft.com/office/drawing/2014/main" id="{459A6D6F-1753-491C-9B21-1412AA4A6A9A}"/>
              </a:ext>
            </a:extLst>
          </p:cNvPr>
          <p:cNvSpPr txBox="1">
            <a:spLocks noGrp="1"/>
          </p:cNvSpPr>
          <p:nvPr>
            <p:ph type="title" idx="4294967295"/>
          </p:nvPr>
        </p:nvSpPr>
        <p:spPr>
          <a:xfrm>
            <a:off x="57842" y="5952119"/>
            <a:ext cx="7373268" cy="89251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600" b="1" i="0" u="none" strike="noStrike" kern="0" cap="none" spc="0" normalizeH="0" baseline="0" noProof="0" dirty="0">
                <a:ln>
                  <a:noFill/>
                </a:ln>
                <a:solidFill>
                  <a:schemeClr val="lt1"/>
                </a:solidFill>
                <a:effectLst/>
                <a:uLnTx/>
                <a:uFillTx/>
                <a:latin typeface="Verdana"/>
                <a:ea typeface="Verdana"/>
                <a:cs typeface="Verdana"/>
                <a:sym typeface="Verdana"/>
              </a:rPr>
              <a:t>CONFINED SPACE SAFETY: </a:t>
            </a:r>
            <a:endParaRPr kumimoji="0" lang="en-US" sz="2600" b="1" i="1" u="none" strike="noStrike" kern="0" cap="none" spc="0" normalizeH="0" baseline="0" noProof="0" dirty="0">
              <a:ln>
                <a:noFill/>
              </a:ln>
              <a:solidFill>
                <a:schemeClr val="lt1"/>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600" b="1" i="1" u="none" strike="noStrike" kern="0" cap="none" spc="0" normalizeH="0" baseline="0" noProof="0" dirty="0">
                <a:ln>
                  <a:noFill/>
                </a:ln>
                <a:solidFill>
                  <a:schemeClr val="lt1"/>
                </a:solidFill>
                <a:effectLst/>
                <a:uLnTx/>
                <a:uFillTx/>
                <a:latin typeface="Verdana"/>
                <a:ea typeface="Verdana"/>
                <a:cs typeface="Arial"/>
                <a:sym typeface="Verdana"/>
              </a:rPr>
              <a:t>agriculture &amp; conclusion</a:t>
            </a:r>
            <a:endParaRPr kumimoji="0" lang="en-US" sz="26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 name="Picture 9" descr="Module 5">
            <a:extLst>
              <a:ext uri="{FF2B5EF4-FFF2-40B4-BE49-F238E27FC236}">
                <a16:creationId xmlns:a16="http://schemas.microsoft.com/office/drawing/2014/main" id="{DAFFF09C-40F8-4CF6-8532-FC6F9DC0D324}"/>
              </a:ext>
            </a:extLst>
          </p:cNvPr>
          <p:cNvPicPr>
            <a:picLocks noChangeAspect="1"/>
          </p:cNvPicPr>
          <p:nvPr/>
        </p:nvPicPr>
        <p:blipFill>
          <a:blip r:embed="rId4"/>
          <a:stretch>
            <a:fillRect/>
          </a:stretch>
        </p:blipFill>
        <p:spPr>
          <a:xfrm>
            <a:off x="7972023" y="5971330"/>
            <a:ext cx="4219976" cy="845347"/>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aabb6530bf_0_18">
            <a:extLst>
              <a:ext uri="{C183D7F6-B498-43B3-948B-1728B52AA6E4}">
                <adec:decorative xmlns:adec="http://schemas.microsoft.com/office/drawing/2017/decorative" val="1"/>
              </a:ext>
            </a:extLst>
          </p:cNvPr>
          <p:cNvSpPr/>
          <p:nvPr/>
        </p:nvSpPr>
        <p:spPr>
          <a:xfrm>
            <a:off x="0" y="5857874"/>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15637790-3FAD-8FE0-E7B8-C97C0888C0B9}"/>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Credits</a:t>
            </a:r>
          </a:p>
        </p:txBody>
      </p:sp>
      <p:sp>
        <p:nvSpPr>
          <p:cNvPr id="701" name="Google Shape;701;gaabb6530bf_0_18"/>
          <p:cNvSpPr txBox="1"/>
          <p:nvPr/>
        </p:nvSpPr>
        <p:spPr>
          <a:xfrm>
            <a:off x="5558950" y="1035834"/>
            <a:ext cx="6514230" cy="350311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600" dirty="0">
                <a:solidFill>
                  <a:schemeClr val="dk1"/>
                </a:solidFill>
                <a:latin typeface="+mj-lt"/>
                <a:ea typeface="Calibri"/>
                <a:cs typeface="Calibri"/>
                <a:sym typeface="Calibri"/>
              </a:rPr>
              <a:t>You’ve completed the </a:t>
            </a:r>
            <a:r>
              <a:rPr lang="en-US" sz="1600" b="1" i="1" dirty="0">
                <a:solidFill>
                  <a:schemeClr val="dk1"/>
                </a:solidFill>
                <a:latin typeface="+mj-lt"/>
                <a:ea typeface="Calibri"/>
                <a:cs typeface="Calibri"/>
                <a:sym typeface="Calibri"/>
              </a:rPr>
              <a:t>Confined Space Safety</a:t>
            </a:r>
            <a:r>
              <a:rPr lang="en-US" sz="1600" i="1" dirty="0">
                <a:solidFill>
                  <a:schemeClr val="dk1"/>
                </a:solidFill>
                <a:latin typeface="+mj-lt"/>
                <a:ea typeface="Calibri"/>
                <a:cs typeface="Calibri"/>
                <a:sym typeface="Calibri"/>
              </a:rPr>
              <a:t> </a:t>
            </a:r>
            <a:r>
              <a:rPr lang="en-US" sz="1600" dirty="0">
                <a:solidFill>
                  <a:schemeClr val="dk1"/>
                </a:solidFill>
                <a:latin typeface="+mj-lt"/>
                <a:ea typeface="Calibri"/>
                <a:cs typeface="Calibri"/>
                <a:sym typeface="Calibri"/>
              </a:rPr>
              <a:t>course! </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i="1" dirty="0">
                <a:solidFill>
                  <a:schemeClr val="dk1"/>
                </a:solidFill>
                <a:latin typeface="+mj-lt"/>
                <a:ea typeface="Calibri"/>
                <a:cs typeface="Calibri"/>
                <a:sym typeface="Calibri"/>
              </a:rPr>
              <a:t>Produced by the Public Education Team of Oregon OSHA:</a:t>
            </a:r>
            <a:endParaRPr sz="1600" b="1" i="1" dirty="0">
              <a:solidFill>
                <a:schemeClr val="dk1"/>
              </a:solidFill>
              <a:latin typeface="+mj-lt"/>
              <a:ea typeface="Calibri"/>
              <a:cs typeface="Calibri"/>
              <a:sym typeface="Calibri"/>
            </a:endParaRPr>
          </a:p>
          <a:p>
            <a:pPr lvl="0">
              <a:buClr>
                <a:schemeClr val="dk1"/>
              </a:buClr>
              <a:buSzPts val="1100"/>
            </a:pPr>
            <a:r>
              <a:rPr lang="en-US" sz="1600" dirty="0">
                <a:solidFill>
                  <a:schemeClr val="dk1"/>
                </a:solidFill>
                <a:latin typeface="+mj-lt"/>
                <a:ea typeface="Calibri"/>
                <a:cs typeface="Calibri"/>
                <a:sym typeface="Calibri"/>
              </a:rPr>
              <a:t>Tammi Stevens, Ricardo V</a:t>
            </a:r>
            <a:r>
              <a:rPr lang="en-US" sz="1600" dirty="0">
                <a:latin typeface="+mj-lt"/>
              </a:rPr>
              <a:t>á</a:t>
            </a:r>
            <a:r>
              <a:rPr lang="en-US" sz="1600" dirty="0">
                <a:solidFill>
                  <a:schemeClr val="dk1"/>
                </a:solidFill>
                <a:latin typeface="+mj-lt"/>
                <a:ea typeface="Calibri"/>
                <a:cs typeface="Calibri"/>
                <a:sym typeface="Calibri"/>
              </a:rPr>
              <a:t>zquez Rodríguez, Phillip Wade, Angelina Cox, Tim Wade</a:t>
            </a:r>
            <a:endParaRPr sz="16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600" dirty="0">
              <a:solidFill>
                <a:schemeClr val="dk1"/>
              </a:solidFill>
              <a:latin typeface="+mj-lt"/>
              <a:ea typeface="Calibri"/>
              <a:cs typeface="Calibri"/>
              <a:sym typeface="Calibri"/>
            </a:endParaRPr>
          </a:p>
          <a:p>
            <a:pPr lvl="0">
              <a:buClr>
                <a:schemeClr val="dk1"/>
              </a:buClr>
              <a:buSzPts val="1100"/>
            </a:pPr>
            <a:r>
              <a:rPr lang="en-US" sz="1600" b="1" i="1" dirty="0">
                <a:solidFill>
                  <a:schemeClr val="dk1"/>
                </a:solidFill>
                <a:ea typeface="Calibri"/>
                <a:cs typeface="Calibri"/>
                <a:sym typeface="Calibri"/>
              </a:rPr>
              <a:t>Special Thanks to</a:t>
            </a:r>
            <a:r>
              <a:rPr lang="en-US" sz="1600" i="1" dirty="0">
                <a:solidFill>
                  <a:schemeClr val="dk1"/>
                </a:solidFill>
                <a:ea typeface="Calibri"/>
                <a:cs typeface="Calibri"/>
                <a:sym typeface="Calibri"/>
              </a:rPr>
              <a:t>: </a:t>
            </a:r>
            <a:br>
              <a:rPr lang="en-US" sz="1600" i="1" dirty="0">
                <a:solidFill>
                  <a:schemeClr val="dk1"/>
                </a:solidFill>
                <a:ea typeface="Calibri"/>
                <a:cs typeface="Calibri"/>
                <a:sym typeface="Calibri"/>
              </a:rPr>
            </a:br>
            <a:r>
              <a:rPr lang="en-US" sz="1600" i="1" dirty="0">
                <a:solidFill>
                  <a:schemeClr val="dk1"/>
                </a:solidFill>
                <a:ea typeface="Calibri"/>
                <a:cs typeface="Calibri"/>
                <a:sym typeface="Calibri"/>
              </a:rPr>
              <a:t>Clean Water Services, Tualatin Valley Water District, David McClung</a:t>
            </a:r>
            <a:endParaRPr lang="en-US" sz="1600" dirty="0">
              <a:solidFill>
                <a:schemeClr val="dk1"/>
              </a:solidFill>
              <a:ea typeface="Calibri"/>
              <a:cs typeface="Calibri"/>
              <a:sym typeface="Calibri"/>
            </a:endParaRPr>
          </a:p>
          <a:p>
            <a:pPr lvl="0">
              <a:buClr>
                <a:schemeClr val="dk1"/>
              </a:buClr>
              <a:buSzPts val="1100"/>
            </a:pPr>
            <a:endParaRPr sz="16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1600" b="1" i="1" dirty="0">
                <a:solidFill>
                  <a:schemeClr val="dk1"/>
                </a:solidFill>
                <a:latin typeface="+mj-lt"/>
                <a:ea typeface="Calibri"/>
                <a:cs typeface="Calibri"/>
                <a:sym typeface="Calibri"/>
              </a:rPr>
              <a:t>Stock media provided by</a:t>
            </a:r>
            <a:r>
              <a:rPr lang="en-US" sz="1600" i="1" dirty="0">
                <a:solidFill>
                  <a:schemeClr val="dk1"/>
                </a:solidFill>
                <a:latin typeface="+mj-lt"/>
                <a:ea typeface="Calibri"/>
                <a:cs typeface="Calibri"/>
                <a:sym typeface="Calibri"/>
              </a:rPr>
              <a:t>: </a:t>
            </a:r>
            <a:br>
              <a:rPr lang="en-US" sz="1600" i="1" dirty="0">
                <a:solidFill>
                  <a:schemeClr val="dk1"/>
                </a:solidFill>
                <a:latin typeface="+mj-lt"/>
                <a:ea typeface="Calibri"/>
                <a:cs typeface="Calibri"/>
                <a:sym typeface="Calibri"/>
              </a:rPr>
            </a:br>
            <a:r>
              <a:rPr lang="en-US" sz="1600" dirty="0">
                <a:solidFill>
                  <a:schemeClr val="dk1"/>
                </a:solidFill>
                <a:latin typeface="+mj-lt"/>
                <a:ea typeface="Calibri"/>
                <a:cs typeface="Calibri"/>
                <a:sym typeface="Calibri"/>
              </a:rPr>
              <a:t>Getty Images Inc., </a:t>
            </a:r>
            <a:r>
              <a:rPr lang="en-US" sz="1600" dirty="0" err="1">
                <a:solidFill>
                  <a:schemeClr val="dk1"/>
                </a:solidFill>
                <a:latin typeface="+mj-lt"/>
                <a:ea typeface="Calibri"/>
                <a:cs typeface="Calibri"/>
                <a:sym typeface="Calibri"/>
              </a:rPr>
              <a:t>Envato</a:t>
            </a:r>
            <a:r>
              <a:rPr lang="en-US" sz="1600" dirty="0">
                <a:solidFill>
                  <a:schemeClr val="dk1"/>
                </a:solidFill>
                <a:latin typeface="+mj-lt"/>
                <a:ea typeface="Calibri"/>
                <a:cs typeface="Calibri"/>
                <a:sym typeface="Calibri"/>
              </a:rPr>
              <a:t> Elements</a:t>
            </a:r>
            <a:endParaRPr sz="2000" b="0" u="none" strike="noStrike" cap="none" dirty="0">
              <a:solidFill>
                <a:schemeClr val="dk1"/>
              </a:solidFill>
              <a:latin typeface="+mj-lt"/>
              <a:ea typeface="Calibri"/>
              <a:cs typeface="Calibri"/>
              <a:sym typeface="Calibri"/>
            </a:endParaRPr>
          </a:p>
        </p:txBody>
      </p:sp>
      <p:sp>
        <p:nvSpPr>
          <p:cNvPr id="7" name="Google Shape;102;p2">
            <a:extLst>
              <a:ext uri="{FF2B5EF4-FFF2-40B4-BE49-F238E27FC236}">
                <a16:creationId xmlns:a16="http://schemas.microsoft.com/office/drawing/2014/main" id="{613BEDAC-4011-45E7-99F0-6C64B4B4421B}"/>
              </a:ext>
            </a:extLst>
          </p:cNvPr>
          <p:cNvSpPr txBox="1"/>
          <p:nvPr/>
        </p:nvSpPr>
        <p:spPr>
          <a:xfrm>
            <a:off x="57842" y="5926361"/>
            <a:ext cx="558279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8" name="Picture 7" descr="Module 5">
            <a:extLst>
              <a:ext uri="{FF2B5EF4-FFF2-40B4-BE49-F238E27FC236}">
                <a16:creationId xmlns:a16="http://schemas.microsoft.com/office/drawing/2014/main" id="{F937F712-3CF5-4EBE-AAAC-22F930A196C0}"/>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8BC96C6C-2419-4431-9D9D-E13003F508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60642" cy="586568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AF4A773-069B-AF64-C2DD-CCB6B4814435}"/>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a:t>
            </a:r>
          </a:p>
        </p:txBody>
      </p:sp>
      <p:sp>
        <p:nvSpPr>
          <p:cNvPr id="104" name="Google Shape;104;p2"/>
          <p:cNvSpPr txBox="1"/>
          <p:nvPr/>
        </p:nvSpPr>
        <p:spPr>
          <a:xfrm>
            <a:off x="5719156" y="915936"/>
            <a:ext cx="6274351" cy="3293169"/>
          </a:xfrm>
          <a:prstGeom prst="rect">
            <a:avLst/>
          </a:prstGeom>
          <a:noFill/>
          <a:ln>
            <a:noFill/>
          </a:ln>
        </p:spPr>
        <p:txBody>
          <a:bodyPr spcFirstLastPara="1" wrap="square" lIns="91425" tIns="45700" rIns="91425" bIns="45700" anchor="t" anchorCtr="0">
            <a:spAutoFit/>
          </a:bodyPr>
          <a:lstStyle/>
          <a:p>
            <a:r>
              <a:rPr lang="en-US" sz="1600" dirty="0"/>
              <a:t>Let’s define some important terms from the rule that we will use frequently throughout the course. </a:t>
            </a:r>
          </a:p>
          <a:p>
            <a:br>
              <a:rPr lang="en-US" sz="1600" dirty="0"/>
            </a:br>
            <a:r>
              <a:rPr lang="en-US" sz="1600" b="1" dirty="0"/>
              <a:t>Confined Space</a:t>
            </a:r>
            <a:r>
              <a:rPr lang="en-US" sz="1600" dirty="0"/>
              <a:t> -  A space that meets all of the following criteria is considered a confined space:</a:t>
            </a:r>
          </a:p>
          <a:p>
            <a:endParaRPr lang="en-US" sz="1600" dirty="0"/>
          </a:p>
          <a:p>
            <a:pPr marL="285750" indent="-285750" fontAlgn="base">
              <a:buFont typeface="Arial" panose="020B0604020202020204" pitchFamily="34" charset="0"/>
              <a:buChar char="•"/>
            </a:pPr>
            <a:r>
              <a:rPr lang="en-US" sz="1600" dirty="0"/>
              <a:t>Large enough and shaped in a manner that an employee can fully enter the space and perform work.</a:t>
            </a:r>
          </a:p>
          <a:p>
            <a:pPr marL="285750" indent="-285750" fontAlgn="base">
              <a:buFont typeface="Arial" panose="020B0604020202020204" pitchFamily="34" charset="0"/>
              <a:buChar char="•"/>
            </a:pPr>
            <a:r>
              <a:rPr lang="en-US" sz="1600" dirty="0"/>
              <a:t>Has limited or restricted means for entry and/or exit.</a:t>
            </a:r>
          </a:p>
          <a:p>
            <a:pPr marL="285750" indent="-285750" fontAlgn="base">
              <a:buFont typeface="Arial" panose="020B0604020202020204" pitchFamily="34" charset="0"/>
              <a:buChar char="•"/>
            </a:pPr>
            <a:r>
              <a:rPr lang="en-US" sz="1600" dirty="0"/>
              <a:t>Is not designed for continuous human occupancy. </a:t>
            </a:r>
          </a:p>
          <a:p>
            <a:br>
              <a:rPr lang="en-US" sz="1600" dirty="0"/>
            </a:br>
            <a:r>
              <a:rPr lang="en-US" sz="1600" dirty="0"/>
              <a:t>If the space does not meet all three criteria, it is not considered a confined space and is not covered under this rule.  </a:t>
            </a:r>
          </a:p>
        </p:txBody>
      </p:sp>
      <p:sp>
        <p:nvSpPr>
          <p:cNvPr id="102" name="Google Shape;102;p2"/>
          <p:cNvSpPr txBox="1"/>
          <p:nvPr/>
        </p:nvSpPr>
        <p:spPr>
          <a:xfrm>
            <a:off x="57842" y="5990756"/>
            <a:ext cx="574804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06D47027-A2CC-4DFC-B85A-7F3B58859E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32120" cy="5942469"/>
          </a:xfrm>
          <a:prstGeom prst="rect">
            <a:avLst/>
          </a:prstGeom>
        </p:spPr>
      </p:pic>
    </p:spTree>
    <p:extLst>
      <p:ext uri="{BB962C8B-B14F-4D97-AF65-F5344CB8AC3E}">
        <p14:creationId xmlns:p14="http://schemas.microsoft.com/office/powerpoint/2010/main" val="48659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A716D65-A721-E3FE-4AC3-1F00975D3AC0}"/>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 (continued)</a:t>
            </a:r>
          </a:p>
        </p:txBody>
      </p:sp>
      <p:sp>
        <p:nvSpPr>
          <p:cNvPr id="104" name="Google Shape;104;p2"/>
          <p:cNvSpPr txBox="1"/>
          <p:nvPr/>
        </p:nvSpPr>
        <p:spPr>
          <a:xfrm>
            <a:off x="5719156" y="849838"/>
            <a:ext cx="6274351" cy="4524275"/>
          </a:xfrm>
          <a:prstGeom prst="rect">
            <a:avLst/>
          </a:prstGeom>
          <a:noFill/>
          <a:ln>
            <a:noFill/>
          </a:ln>
        </p:spPr>
        <p:txBody>
          <a:bodyPr spcFirstLastPara="1" wrap="square" lIns="91425" tIns="45700" rIns="91425" bIns="45700" anchor="t" anchorCtr="0">
            <a:spAutoFit/>
          </a:bodyPr>
          <a:lstStyle/>
          <a:p>
            <a:r>
              <a:rPr lang="en-US" sz="1600" b="1" dirty="0"/>
              <a:t>Permit-Required Confined Space</a:t>
            </a:r>
            <a:r>
              <a:rPr lang="en-US" sz="1600" dirty="0"/>
              <a:t>, or</a:t>
            </a:r>
            <a:r>
              <a:rPr lang="en-US" sz="1600" b="1" dirty="0"/>
              <a:t> PRCS</a:t>
            </a:r>
            <a:r>
              <a:rPr lang="en-US" sz="1600" dirty="0"/>
              <a:t>, or </a:t>
            </a:r>
            <a:r>
              <a:rPr lang="en-US" sz="1600" b="1" dirty="0"/>
              <a:t>permit space </a:t>
            </a:r>
            <a:r>
              <a:rPr lang="en-US" sz="1600" dirty="0"/>
              <a:t>– A confined space that has one or more of the following characteristics: </a:t>
            </a:r>
          </a:p>
          <a:p>
            <a:endParaRPr lang="en-US" sz="1600" dirty="0"/>
          </a:p>
          <a:p>
            <a:pPr marL="285750" indent="-285750">
              <a:buFont typeface="Arial" panose="020B0604020202020204" pitchFamily="34" charset="0"/>
              <a:buChar char="•"/>
            </a:pPr>
            <a:r>
              <a:rPr lang="en-US" sz="1600" dirty="0"/>
              <a:t>Contains, or has a potential to contain, a hazardous atmosphere. </a:t>
            </a:r>
          </a:p>
          <a:p>
            <a:pPr marL="285750" indent="-285750">
              <a:buFont typeface="Arial" panose="020B0604020202020204" pitchFamily="34" charset="0"/>
              <a:buChar char="•"/>
            </a:pPr>
            <a:r>
              <a:rPr lang="en-US" sz="1600" dirty="0"/>
              <a:t>Contains a material that has the potential to engulf an entrant. </a:t>
            </a:r>
          </a:p>
          <a:p>
            <a:pPr marL="285750" indent="-285750">
              <a:buFont typeface="Arial" panose="020B0604020202020204" pitchFamily="34" charset="0"/>
              <a:buChar char="•"/>
            </a:pPr>
            <a:r>
              <a:rPr lang="en-US" sz="1600" dirty="0"/>
              <a:t>Has an internal configuration such that an entrant could become trapped or asphyxiated by inwardly converging walls or by a floor which slopes downward and tapers to a smaller cross-section.  </a:t>
            </a:r>
          </a:p>
          <a:p>
            <a:pPr marL="285750" indent="-285750">
              <a:buFont typeface="Arial" panose="020B0604020202020204" pitchFamily="34" charset="0"/>
              <a:buChar char="•"/>
            </a:pPr>
            <a:r>
              <a:rPr lang="en-US" sz="1600" dirty="0"/>
              <a:t>Contains any other recognized serious safety or health hazard that can inhibit an entrant’s ability to escape unaided.</a:t>
            </a:r>
          </a:p>
          <a:p>
            <a:br>
              <a:rPr lang="en-US" sz="1600" dirty="0"/>
            </a:br>
            <a:br>
              <a:rPr lang="en-US" sz="1600" dirty="0"/>
            </a:br>
            <a:r>
              <a:rPr lang="en-US" sz="1600" i="1" dirty="0"/>
              <a:t>Note</a:t>
            </a:r>
            <a:r>
              <a:rPr lang="en-US" sz="1600" dirty="0"/>
              <a:t>: Division 4 Agriculture rule OAR 437-004-1250 does not differentiate permit-required confined spaces, only OAR 437-002-0146 does. We will discuss PRCS in more depth in Module 2.</a:t>
            </a:r>
            <a:endParaRPr lang="en-US" sz="1600" dirty="0">
              <a:solidFill>
                <a:srgbClr val="FF0000"/>
              </a:solidFill>
            </a:endParaRPr>
          </a:p>
        </p:txBody>
      </p:sp>
      <p:sp>
        <p:nvSpPr>
          <p:cNvPr id="102" name="Google Shape;102;p2"/>
          <p:cNvSpPr txBox="1"/>
          <p:nvPr/>
        </p:nvSpPr>
        <p:spPr>
          <a:xfrm>
            <a:off x="57842" y="5990756"/>
            <a:ext cx="586923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49357C8F-6078-4A48-9B4B-30764A6ECE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32120" cy="5942469"/>
          </a:xfrm>
          <a:prstGeom prst="rect">
            <a:avLst/>
          </a:prstGeom>
        </p:spPr>
      </p:pic>
    </p:spTree>
    <p:extLst>
      <p:ext uri="{BB962C8B-B14F-4D97-AF65-F5344CB8AC3E}">
        <p14:creationId xmlns:p14="http://schemas.microsoft.com/office/powerpoint/2010/main" val="84455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531E615-F9AE-15EB-4BB3-493FB7CA6485}"/>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 (continued)</a:t>
            </a:r>
          </a:p>
        </p:txBody>
      </p:sp>
      <p:sp>
        <p:nvSpPr>
          <p:cNvPr id="104" name="Google Shape;104;p2"/>
          <p:cNvSpPr txBox="1"/>
          <p:nvPr/>
        </p:nvSpPr>
        <p:spPr>
          <a:xfrm>
            <a:off x="5719156" y="882885"/>
            <a:ext cx="6274351" cy="1877397"/>
          </a:xfrm>
          <a:prstGeom prst="rect">
            <a:avLst/>
          </a:prstGeom>
          <a:noFill/>
          <a:ln>
            <a:noFill/>
          </a:ln>
        </p:spPr>
        <p:txBody>
          <a:bodyPr spcFirstLastPara="1" wrap="square" lIns="91425" tIns="45700" rIns="91425" bIns="45700" anchor="t" anchorCtr="0">
            <a:spAutoFit/>
          </a:bodyPr>
          <a:lstStyle/>
          <a:p>
            <a:r>
              <a:rPr lang="en-US" sz="1600" b="1" dirty="0"/>
              <a:t>Immediately dangerous to life or health (IDLH) </a:t>
            </a:r>
            <a:r>
              <a:rPr lang="en-US" sz="1600" dirty="0"/>
              <a:t>– any condition that poses an immediate or delayed threat to life or that would cause irreversible adverse health effects or that would interfere with an individual’s ability to escape unaided from a permit space. </a:t>
            </a:r>
            <a:endParaRPr lang="en-US" sz="1800" dirty="0"/>
          </a:p>
          <a:p>
            <a:br>
              <a:rPr lang="en-US" sz="1800" dirty="0"/>
            </a:br>
            <a:br>
              <a:rPr lang="en-US" sz="1800" dirty="0"/>
            </a:br>
            <a:r>
              <a:rPr lang="en-US" sz="1600" dirty="0"/>
              <a:t>See additional </a:t>
            </a:r>
            <a:r>
              <a:rPr lang="en-US" sz="1600" dirty="0">
                <a:hlinkClick r:id="rId3"/>
              </a:rPr>
              <a:t>note in the rule</a:t>
            </a:r>
            <a:r>
              <a:rPr lang="en-US" sz="1600" dirty="0"/>
              <a:t> for example of a “delayed” threat.</a:t>
            </a:r>
            <a:r>
              <a:rPr lang="en-US" dirty="0"/>
              <a:t> </a:t>
            </a:r>
            <a:endParaRPr lang="en-US" sz="1600" dirty="0">
              <a:solidFill>
                <a:srgbClr val="FF0000"/>
              </a:solidFill>
            </a:endParaRPr>
          </a:p>
        </p:txBody>
      </p:sp>
      <p:sp>
        <p:nvSpPr>
          <p:cNvPr id="102" name="Google Shape;102;p2"/>
          <p:cNvSpPr txBox="1"/>
          <p:nvPr/>
        </p:nvSpPr>
        <p:spPr>
          <a:xfrm>
            <a:off x="57842" y="5990756"/>
            <a:ext cx="557177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4"/>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910F6DED-31DF-4C1F-9540-ACFC27DE5BF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400" cy="5893357"/>
          </a:xfrm>
          <a:prstGeom prst="rect">
            <a:avLst/>
          </a:prstGeom>
        </p:spPr>
      </p:pic>
    </p:spTree>
    <p:extLst>
      <p:ext uri="{BB962C8B-B14F-4D97-AF65-F5344CB8AC3E}">
        <p14:creationId xmlns:p14="http://schemas.microsoft.com/office/powerpoint/2010/main" val="3421846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A522552-A65C-21B6-EFAD-0495239751E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 (continued)</a:t>
            </a:r>
          </a:p>
        </p:txBody>
      </p:sp>
      <p:sp>
        <p:nvSpPr>
          <p:cNvPr id="104" name="Google Shape;104;p2"/>
          <p:cNvSpPr txBox="1"/>
          <p:nvPr/>
        </p:nvSpPr>
        <p:spPr>
          <a:xfrm>
            <a:off x="5719156" y="904919"/>
            <a:ext cx="6274351" cy="4278054"/>
          </a:xfrm>
          <a:prstGeom prst="rect">
            <a:avLst/>
          </a:prstGeom>
          <a:noFill/>
          <a:ln>
            <a:noFill/>
          </a:ln>
        </p:spPr>
        <p:txBody>
          <a:bodyPr spcFirstLastPara="1" wrap="square" lIns="91425" tIns="45700" rIns="91425" bIns="45700" anchor="t" anchorCtr="0">
            <a:spAutoFit/>
          </a:bodyPr>
          <a:lstStyle/>
          <a:p>
            <a:r>
              <a:rPr lang="en-US" sz="1600" b="1" dirty="0"/>
              <a:t>Hazard</a:t>
            </a:r>
            <a:r>
              <a:rPr lang="en-US" sz="1600" dirty="0"/>
              <a:t> – For the purpose of this rule, hazard means a physical hazard or hazardous atmosphere. </a:t>
            </a:r>
          </a:p>
          <a:p>
            <a:br>
              <a:rPr lang="en-US" sz="1600" dirty="0"/>
            </a:br>
            <a:r>
              <a:rPr lang="en-US" sz="1600" b="1" dirty="0"/>
              <a:t>Physical hazard</a:t>
            </a:r>
            <a:r>
              <a:rPr lang="en-US" sz="1600" dirty="0"/>
              <a:t> – An existing or potential hazard that can cause death or serious physical harm in or near a confined space, or a hazard that has a reasonable probability of occurring in or near a confined space, and includes, but is not limited to: </a:t>
            </a:r>
          </a:p>
          <a:p>
            <a:pPr fontAlgn="base"/>
            <a:r>
              <a:rPr lang="en-US" sz="1600" dirty="0"/>
              <a:t>Explosives; mechanical, electrical, hydraulic, and pneumatic energy; radiation; temperature extremes; engulfment; noise; and inwardly converging surfaces. </a:t>
            </a:r>
          </a:p>
          <a:p>
            <a:pPr fontAlgn="base"/>
            <a:r>
              <a:rPr lang="en-US" sz="1600" dirty="0"/>
              <a:t>Chemicals that can cause death or serious physical harm through skin or eye contact (rather than through inhalation). </a:t>
            </a:r>
          </a:p>
          <a:p>
            <a:br>
              <a:rPr lang="en-US" sz="1600" dirty="0"/>
            </a:br>
            <a:r>
              <a:rPr lang="en-US" sz="1600" dirty="0"/>
              <a:t>Physical hazards can come in many different forms. The hazard could be related to the configuration of a space, equipment inside the space, or materials which can flow into a space and entrap an entrant. </a:t>
            </a:r>
          </a:p>
        </p:txBody>
      </p:sp>
      <p:sp>
        <p:nvSpPr>
          <p:cNvPr id="102" name="Google Shape;102;p2"/>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427028C0-CA26-48D2-9435-E153A40514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158" cy="5921026"/>
          </a:xfrm>
          <a:prstGeom prst="rect">
            <a:avLst/>
          </a:prstGeom>
        </p:spPr>
      </p:pic>
    </p:spTree>
    <p:extLst>
      <p:ext uri="{BB962C8B-B14F-4D97-AF65-F5344CB8AC3E}">
        <p14:creationId xmlns:p14="http://schemas.microsoft.com/office/powerpoint/2010/main" val="1108121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BF24296-B6A5-63FA-2F97-F5E16A76CFB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 (continued)</a:t>
            </a:r>
          </a:p>
        </p:txBody>
      </p:sp>
      <p:sp>
        <p:nvSpPr>
          <p:cNvPr id="104" name="Google Shape;104;p2"/>
          <p:cNvSpPr txBox="1"/>
          <p:nvPr/>
        </p:nvSpPr>
        <p:spPr>
          <a:xfrm>
            <a:off x="5719156" y="827802"/>
            <a:ext cx="6274351" cy="5016718"/>
          </a:xfrm>
          <a:prstGeom prst="rect">
            <a:avLst/>
          </a:prstGeom>
          <a:noFill/>
          <a:ln>
            <a:noFill/>
          </a:ln>
        </p:spPr>
        <p:txBody>
          <a:bodyPr spcFirstLastPara="1" wrap="square" lIns="91425" tIns="45700" rIns="91425" bIns="45700" anchor="t" anchorCtr="0">
            <a:spAutoFit/>
          </a:bodyPr>
          <a:lstStyle/>
          <a:p>
            <a:r>
              <a:rPr lang="en-US" sz="1600" b="1" dirty="0"/>
              <a:t>Hazardous</a:t>
            </a:r>
            <a:r>
              <a:rPr lang="en-US" sz="1600" dirty="0"/>
              <a:t> </a:t>
            </a:r>
            <a:r>
              <a:rPr lang="en-US" sz="1600" b="1" dirty="0"/>
              <a:t>atmosphere</a:t>
            </a:r>
            <a:r>
              <a:rPr lang="en-US" sz="1600" dirty="0"/>
              <a:t> – An existing or potential atmosphere that may expose employees to the risk of death, incapacitation, impairment of ability to escape unaided from a permit space, injury, or acute illness from one or more of the following: </a:t>
            </a:r>
          </a:p>
          <a:p>
            <a:pPr marL="285750" indent="-285750" fontAlgn="base">
              <a:buFont typeface="Arial" panose="020B0604020202020204" pitchFamily="34" charset="0"/>
              <a:buChar char="•"/>
            </a:pPr>
            <a:r>
              <a:rPr lang="en-US" sz="1600" dirty="0"/>
              <a:t>A flammable gas, vapor, or mist in excess of 10% of its lower flammable limit.</a:t>
            </a:r>
          </a:p>
          <a:p>
            <a:pPr marL="285750" indent="-285750" fontAlgn="base">
              <a:buFont typeface="Arial" panose="020B0604020202020204" pitchFamily="34" charset="0"/>
              <a:buChar char="•"/>
            </a:pPr>
            <a:r>
              <a:rPr lang="en-US" sz="1600" dirty="0"/>
              <a:t>An airborne combustible dust at a concentration that meets or exceeds its lower explosive limit.</a:t>
            </a:r>
          </a:p>
          <a:p>
            <a:pPr marL="285750" indent="-285750" fontAlgn="base">
              <a:buFont typeface="Arial" panose="020B0604020202020204" pitchFamily="34" charset="0"/>
              <a:buChar char="•"/>
            </a:pPr>
            <a:r>
              <a:rPr lang="en-US" sz="1600" dirty="0"/>
              <a:t>An atmospheric oxygen concentration below 19.5% (oxygen deficient) or above 23.5% (oxygen enriched). </a:t>
            </a:r>
          </a:p>
          <a:p>
            <a:pPr marL="285750" indent="-285750" fontAlgn="base">
              <a:buFont typeface="Arial" panose="020B0604020202020204" pitchFamily="34" charset="0"/>
              <a:buChar char="•"/>
            </a:pPr>
            <a:r>
              <a:rPr lang="en-US" sz="1600" dirty="0"/>
              <a:t>An airborne concentration of a substance that exceeds the dose or exposure limit specified by an Oregon OSHA requirement. </a:t>
            </a:r>
          </a:p>
          <a:p>
            <a:pPr marL="285750" indent="-285750" fontAlgn="base">
              <a:buFont typeface="Arial" panose="020B0604020202020204" pitchFamily="34" charset="0"/>
              <a:buChar char="•"/>
            </a:pPr>
            <a:r>
              <a:rPr lang="en-US" sz="1600" dirty="0"/>
              <a:t>An atmosphere that presents an </a:t>
            </a:r>
            <a:r>
              <a:rPr lang="en-US" sz="1600" b="1" dirty="0"/>
              <a:t>IDLH</a:t>
            </a:r>
            <a:r>
              <a:rPr lang="en-US" sz="1600" dirty="0"/>
              <a:t> (immediate danger to life or health).</a:t>
            </a:r>
          </a:p>
          <a:p>
            <a:br>
              <a:rPr lang="en-US" sz="1600" dirty="0"/>
            </a:br>
            <a:br>
              <a:rPr lang="en-US" sz="1600" dirty="0"/>
            </a:br>
            <a:r>
              <a:rPr lang="en-US" sz="1600" dirty="0"/>
              <a:t>That wraps up the definitions for now. There are more terms defined in the rule, and we will explain more throughout the course as the need arises. Now let’s look at an example of a physical hazard and an atmospheric hazard.</a:t>
            </a:r>
            <a:endParaRPr lang="en-US" sz="1600" dirty="0">
              <a:solidFill>
                <a:srgbClr val="FF0000"/>
              </a:solidFill>
            </a:endParaRPr>
          </a:p>
        </p:txBody>
      </p:sp>
      <p:sp>
        <p:nvSpPr>
          <p:cNvPr id="102" name="Google Shape;102;p2"/>
          <p:cNvSpPr txBox="1"/>
          <p:nvPr/>
        </p:nvSpPr>
        <p:spPr>
          <a:xfrm>
            <a:off x="57842" y="5990756"/>
            <a:ext cx="579211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19701E88-FB1F-4504-BB08-FC7DD96A1D0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1"/>
            <a:ext cx="5511810" cy="5920652"/>
          </a:xfrm>
          <a:prstGeom prst="rect">
            <a:avLst/>
          </a:prstGeom>
        </p:spPr>
      </p:pic>
    </p:spTree>
    <p:extLst>
      <p:ext uri="{BB962C8B-B14F-4D97-AF65-F5344CB8AC3E}">
        <p14:creationId xmlns:p14="http://schemas.microsoft.com/office/powerpoint/2010/main" val="1378709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C9F5FB5-A0BF-4451-C9F4-56FB83126193}"/>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Physical Hazard</a:t>
            </a:r>
          </a:p>
        </p:txBody>
      </p:sp>
      <p:sp>
        <p:nvSpPr>
          <p:cNvPr id="104" name="Google Shape;104;p2"/>
          <p:cNvSpPr txBox="1"/>
          <p:nvPr/>
        </p:nvSpPr>
        <p:spPr>
          <a:xfrm>
            <a:off x="5719156" y="904922"/>
            <a:ext cx="6274351" cy="4278054"/>
          </a:xfrm>
          <a:prstGeom prst="rect">
            <a:avLst/>
          </a:prstGeom>
          <a:noFill/>
          <a:ln>
            <a:noFill/>
          </a:ln>
        </p:spPr>
        <p:txBody>
          <a:bodyPr spcFirstLastPara="1" wrap="square" lIns="91425" tIns="45700" rIns="91425" bIns="45700" anchor="t" anchorCtr="0">
            <a:spAutoFit/>
          </a:bodyPr>
          <a:lstStyle/>
          <a:p>
            <a:r>
              <a:rPr lang="en-US" sz="1600" dirty="0"/>
              <a:t>This example is from an actual accident that occurred in Lane County.</a:t>
            </a:r>
          </a:p>
          <a:p>
            <a:br>
              <a:rPr lang="en-US" sz="1600" dirty="0"/>
            </a:br>
            <a:r>
              <a:rPr lang="en-US" sz="1600" dirty="0"/>
              <a:t>Employees working at a lumber company noticed that an accumulation of sawdust was clogging up the hopper. While the machinery was running, two employees entered the confined space of the bag house silo to unclog it. Employee 1 reached into the hopper to remove the sawdust and his hand inadvertently came into contact with a rotating part. It immediately amputated 3 of his fingers! </a:t>
            </a:r>
          </a:p>
          <a:p>
            <a:br>
              <a:rPr lang="en-US" sz="1600" dirty="0"/>
            </a:br>
            <a:r>
              <a:rPr lang="en-US" sz="1600" dirty="0"/>
              <a:t>This particular example contained multiple physical hazards:</a:t>
            </a:r>
          </a:p>
          <a:p>
            <a:pPr marL="285750" indent="-285750" fontAlgn="base">
              <a:buFont typeface="Arial" panose="020B0604020202020204" pitchFamily="34" charset="0"/>
              <a:buChar char="•"/>
            </a:pPr>
            <a:r>
              <a:rPr lang="en-US" sz="1600" dirty="0"/>
              <a:t>Mechanical</a:t>
            </a:r>
          </a:p>
          <a:p>
            <a:pPr marL="285750" indent="-285750" fontAlgn="base">
              <a:buFont typeface="Arial" panose="020B0604020202020204" pitchFamily="34" charset="0"/>
              <a:buChar char="•"/>
            </a:pPr>
            <a:r>
              <a:rPr lang="en-US" sz="1600" dirty="0"/>
              <a:t>Inwardly converging surfaces</a:t>
            </a:r>
          </a:p>
          <a:p>
            <a:pPr marL="285750" indent="-285750" fontAlgn="base">
              <a:buFont typeface="Arial" panose="020B0604020202020204" pitchFamily="34" charset="0"/>
              <a:buChar char="•"/>
            </a:pPr>
            <a:r>
              <a:rPr lang="en-US" sz="1600" dirty="0"/>
              <a:t>Falls from height</a:t>
            </a:r>
          </a:p>
          <a:p>
            <a:pPr marL="285750" indent="-285750" fontAlgn="base">
              <a:buFont typeface="Arial" panose="020B0604020202020204" pitchFamily="34" charset="0"/>
              <a:buChar char="•"/>
            </a:pPr>
            <a:r>
              <a:rPr lang="en-US" sz="1600" dirty="0"/>
              <a:t>Engulfment</a:t>
            </a:r>
          </a:p>
          <a:p>
            <a:pPr marL="285750" indent="-285750" fontAlgn="base">
              <a:buFont typeface="Arial" panose="020B0604020202020204" pitchFamily="34" charset="0"/>
              <a:buChar char="•"/>
            </a:pPr>
            <a:r>
              <a:rPr lang="en-US" sz="1600" dirty="0"/>
              <a:t>Flammable (due to the combustible nature of the material)</a:t>
            </a:r>
          </a:p>
        </p:txBody>
      </p:sp>
      <p:sp>
        <p:nvSpPr>
          <p:cNvPr id="102" name="Google Shape;102;p2"/>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DB48A4E3-FED0-4319-8A63-386B728AAF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124" y="0"/>
            <a:ext cx="5505913" cy="5914318"/>
          </a:xfrm>
          <a:prstGeom prst="rect">
            <a:avLst/>
          </a:prstGeom>
        </p:spPr>
      </p:pic>
    </p:spTree>
    <p:extLst>
      <p:ext uri="{BB962C8B-B14F-4D97-AF65-F5344CB8AC3E}">
        <p14:creationId xmlns:p14="http://schemas.microsoft.com/office/powerpoint/2010/main" val="1740828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67DC3A6-E1F7-43CE-1079-11F367BFD80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Atmospheric Hazard</a:t>
            </a:r>
          </a:p>
        </p:txBody>
      </p:sp>
      <p:sp>
        <p:nvSpPr>
          <p:cNvPr id="104" name="Google Shape;104;p2"/>
          <p:cNvSpPr txBox="1"/>
          <p:nvPr/>
        </p:nvSpPr>
        <p:spPr>
          <a:xfrm>
            <a:off x="5719156" y="904920"/>
            <a:ext cx="6274351" cy="4093388"/>
          </a:xfrm>
          <a:prstGeom prst="rect">
            <a:avLst/>
          </a:prstGeom>
          <a:noFill/>
          <a:ln>
            <a:noFill/>
          </a:ln>
        </p:spPr>
        <p:txBody>
          <a:bodyPr spcFirstLastPara="1" wrap="square" lIns="91425" tIns="45700" rIns="91425" bIns="45700" anchor="t" anchorCtr="0">
            <a:spAutoFit/>
          </a:bodyPr>
          <a:lstStyle/>
          <a:p>
            <a:r>
              <a:rPr lang="en-US" sz="1600" dirty="0"/>
              <a:t>When evaluating the atmospheric hazards, it is important to include conditions within the space, systems connected to the space, conditions outside of the space, and anything that is brought into the space in order to perform assigned tasks. </a:t>
            </a:r>
            <a:endParaRPr lang="en-US" sz="1800" dirty="0"/>
          </a:p>
          <a:p>
            <a:br>
              <a:rPr lang="en-US" sz="1800" dirty="0"/>
            </a:br>
            <a:r>
              <a:rPr lang="en-US" sz="1600" dirty="0"/>
              <a:t>For example, Employee 1 may need to enter one part of a tunnel where there are no obvious sources of atmospheric hazards, but Employee 2 is welding in another part of the tunnel creating an atmospheric hazard that can travel to other parts of the system and affect Employee 1.</a:t>
            </a:r>
            <a:endParaRPr lang="en-US" sz="1800" dirty="0"/>
          </a:p>
          <a:p>
            <a:br>
              <a:rPr lang="en-US" sz="1800" dirty="0"/>
            </a:br>
            <a:r>
              <a:rPr lang="en-US" sz="1600" dirty="0"/>
              <a:t>Another example of a potential atmospheric hazard can be a small confined space with several workers inside. Although the air is tested before entry and there is no vapor or gas of concern, the simple act of all those workers breathing in that small space can create an oxygen-deficient atmosphere.</a:t>
            </a:r>
            <a:endParaRPr lang="en-US" sz="1800" dirty="0"/>
          </a:p>
        </p:txBody>
      </p:sp>
      <p:sp>
        <p:nvSpPr>
          <p:cNvPr id="102" name="Google Shape;102;p2"/>
          <p:cNvSpPr txBox="1"/>
          <p:nvPr/>
        </p:nvSpPr>
        <p:spPr>
          <a:xfrm>
            <a:off x="57842" y="5990756"/>
            <a:ext cx="603815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58552A20-D403-4984-81A8-F4F64FF1F3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879" y="0"/>
            <a:ext cx="5511810" cy="5920652"/>
          </a:xfrm>
          <a:prstGeom prst="rect">
            <a:avLst/>
          </a:prstGeom>
        </p:spPr>
      </p:pic>
    </p:spTree>
    <p:extLst>
      <p:ext uri="{BB962C8B-B14F-4D97-AF65-F5344CB8AC3E}">
        <p14:creationId xmlns:p14="http://schemas.microsoft.com/office/powerpoint/2010/main" val="171116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8F0F1FE-51B1-451E-F338-EA3ADEF7687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Confined Space Work</a:t>
            </a:r>
          </a:p>
        </p:txBody>
      </p:sp>
      <p:sp>
        <p:nvSpPr>
          <p:cNvPr id="104" name="Google Shape;104;p2"/>
          <p:cNvSpPr txBox="1"/>
          <p:nvPr/>
        </p:nvSpPr>
        <p:spPr>
          <a:xfrm>
            <a:off x="5719156" y="882886"/>
            <a:ext cx="6274351" cy="3139281"/>
          </a:xfrm>
          <a:prstGeom prst="rect">
            <a:avLst/>
          </a:prstGeom>
          <a:noFill/>
          <a:ln>
            <a:noFill/>
          </a:ln>
        </p:spPr>
        <p:txBody>
          <a:bodyPr spcFirstLastPara="1" wrap="square" lIns="91425" tIns="45700" rIns="91425" bIns="45700" anchor="t" anchorCtr="0">
            <a:spAutoFit/>
          </a:bodyPr>
          <a:lstStyle/>
          <a:p>
            <a:r>
              <a:rPr lang="en-US" sz="1600" dirty="0"/>
              <a:t>Now let’s learn about what must be completed before entering a confined space.</a:t>
            </a:r>
            <a:endParaRPr lang="en-US" sz="1800" dirty="0"/>
          </a:p>
          <a:p>
            <a:br>
              <a:rPr lang="en-US" sz="1800" dirty="0"/>
            </a:br>
            <a:r>
              <a:rPr lang="en-US" sz="1600" dirty="0"/>
              <a:t>You’ve already determined that your workspace meets all three criteria of a confined space: </a:t>
            </a:r>
          </a:p>
          <a:p>
            <a:endParaRPr lang="en-US" sz="1800" dirty="0"/>
          </a:p>
          <a:p>
            <a:pPr marL="342900" indent="-342900" fontAlgn="base">
              <a:buFont typeface="+mj-lt"/>
              <a:buAutoNum type="arabicPeriod"/>
            </a:pPr>
            <a:r>
              <a:rPr lang="en-US" sz="1600" dirty="0"/>
              <a:t>Large enough and so configured that an employee can fully enter the space and perform work.</a:t>
            </a:r>
          </a:p>
          <a:p>
            <a:pPr marL="342900" indent="-342900" fontAlgn="base">
              <a:buFont typeface="+mj-lt"/>
              <a:buAutoNum type="arabicPeriod"/>
            </a:pPr>
            <a:r>
              <a:rPr lang="en-US" sz="1600" dirty="0"/>
              <a:t>Has limited or restricted means for entry and/or exit. </a:t>
            </a:r>
          </a:p>
          <a:p>
            <a:pPr marL="342900" indent="-342900" fontAlgn="base">
              <a:buFont typeface="+mj-lt"/>
              <a:buAutoNum type="arabicPeriod"/>
            </a:pPr>
            <a:r>
              <a:rPr lang="en-US" sz="1600" dirty="0"/>
              <a:t>Is not designed for continuous human occupancy.</a:t>
            </a:r>
          </a:p>
          <a:p>
            <a:br>
              <a:rPr lang="en-US" sz="1800" dirty="0"/>
            </a:br>
            <a:r>
              <a:rPr lang="en-US" sz="1600" dirty="0"/>
              <a:t>Go to the next slide to find out what the first step is!</a:t>
            </a:r>
            <a:endParaRPr lang="en-US" sz="1800" dirty="0"/>
          </a:p>
        </p:txBody>
      </p:sp>
      <p:sp>
        <p:nvSpPr>
          <p:cNvPr id="102" name="Google Shape;102;p2"/>
          <p:cNvSpPr txBox="1"/>
          <p:nvPr/>
        </p:nvSpPr>
        <p:spPr>
          <a:xfrm>
            <a:off x="57842" y="5990756"/>
            <a:ext cx="575906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6" name="Picture 5">
            <a:extLst>
              <a:ext uri="{FF2B5EF4-FFF2-40B4-BE49-F238E27FC236}">
                <a16:creationId xmlns:a16="http://schemas.microsoft.com/office/drawing/2014/main" id="{C3CDBCE0-F386-4368-BFB4-A1EAD75D3B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6" y="0"/>
            <a:ext cx="5517774" cy="5927059"/>
          </a:xfrm>
          <a:prstGeom prst="rect">
            <a:avLst/>
          </a:prstGeom>
        </p:spPr>
      </p:pic>
    </p:spTree>
    <p:extLst>
      <p:ext uri="{BB962C8B-B14F-4D97-AF65-F5344CB8AC3E}">
        <p14:creationId xmlns:p14="http://schemas.microsoft.com/office/powerpoint/2010/main" val="174627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63B3B5B-1281-DD04-B306-EC539BAC47F8}"/>
              </a:ext>
            </a:extLst>
          </p:cNvPr>
          <p:cNvSpPr>
            <a:spLocks noGrp="1"/>
          </p:cNvSpPr>
          <p:nvPr>
            <p:ph type="title" idx="4294967295"/>
          </p:nvPr>
        </p:nvSpPr>
        <p:spPr>
          <a:xfrm>
            <a:off x="5719155" y="276990"/>
            <a:ext cx="6157027" cy="659446"/>
          </a:xfrm>
        </p:spPr>
        <p:txBody>
          <a:bodyPr anchor="t">
            <a:normAutofit/>
          </a:bodyPr>
          <a:lstStyle/>
          <a:p>
            <a:r>
              <a:rPr lang="en-US" sz="2800" dirty="0">
                <a:latin typeface="+mj-lt"/>
              </a:rPr>
              <a:t>Disclaimer</a:t>
            </a:r>
          </a:p>
        </p:txBody>
      </p:sp>
      <p:sp>
        <p:nvSpPr>
          <p:cNvPr id="104" name="Google Shape;104;p2"/>
          <p:cNvSpPr txBox="1"/>
          <p:nvPr/>
        </p:nvSpPr>
        <p:spPr>
          <a:xfrm>
            <a:off x="5719156" y="805766"/>
            <a:ext cx="6274351" cy="2554505"/>
          </a:xfrm>
          <a:prstGeom prst="rect">
            <a:avLst/>
          </a:prstGeom>
          <a:noFill/>
          <a:ln>
            <a:noFill/>
          </a:ln>
        </p:spPr>
        <p:txBody>
          <a:bodyPr spcFirstLastPara="1" wrap="square" lIns="91425" tIns="45700" rIns="91425" bIns="45700" anchor="t" anchorCtr="0">
            <a:spAutoFit/>
          </a:bodyPr>
          <a:lstStyle/>
          <a:p>
            <a:r>
              <a:rPr lang="en-US" sz="1600" dirty="0"/>
              <a:t>Completing this course will help you understand the rules and some of the hazards related to working in confined spaces.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br>
              <a:rPr lang="en-US" sz="1600" dirty="0"/>
            </a:br>
            <a:endParaRPr lang="en-US" sz="1600" dirty="0"/>
          </a:p>
        </p:txBody>
      </p:sp>
      <p:sp>
        <p:nvSpPr>
          <p:cNvPr id="102" name="Google Shape;102;p2"/>
          <p:cNvSpPr txBox="1"/>
          <p:nvPr/>
        </p:nvSpPr>
        <p:spPr>
          <a:xfrm>
            <a:off x="57842" y="5990756"/>
            <a:ext cx="54539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83F006F8-843C-48A6-A146-384D205E20A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10" cy="59206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3E94A68-BC6E-CEE5-9369-1089F507D396}"/>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Evaluation</a:t>
            </a:r>
          </a:p>
        </p:txBody>
      </p:sp>
      <p:sp>
        <p:nvSpPr>
          <p:cNvPr id="104" name="Google Shape;104;p2"/>
          <p:cNvSpPr txBox="1"/>
          <p:nvPr/>
        </p:nvSpPr>
        <p:spPr>
          <a:xfrm>
            <a:off x="5719156" y="882884"/>
            <a:ext cx="6274351" cy="3539390"/>
          </a:xfrm>
          <a:prstGeom prst="rect">
            <a:avLst/>
          </a:prstGeom>
          <a:noFill/>
          <a:ln>
            <a:noFill/>
          </a:ln>
        </p:spPr>
        <p:txBody>
          <a:bodyPr spcFirstLastPara="1" wrap="square" lIns="91425" tIns="45700" rIns="91425" bIns="45700" anchor="t" anchorCtr="0">
            <a:spAutoFit/>
          </a:bodyPr>
          <a:lstStyle/>
          <a:p>
            <a:r>
              <a:rPr lang="en-US" sz="1600" dirty="0"/>
              <a:t>Before any work can be done in a confined space, a full evaluation of the space must be done. While employees must be allowed to observe the evaluation, make sure no employees enter any confined space until it has been fully evaluated.</a:t>
            </a:r>
          </a:p>
          <a:p>
            <a:endParaRPr lang="en-US" sz="1600" dirty="0"/>
          </a:p>
          <a:p>
            <a:r>
              <a:rPr lang="en-US" sz="1600" dirty="0"/>
              <a:t>The evaluation needs to include: </a:t>
            </a:r>
          </a:p>
          <a:p>
            <a:pPr marL="285750" indent="-285750">
              <a:buFont typeface="Arial" panose="020B0604020202020204" pitchFamily="34" charset="0"/>
              <a:buChar char="•"/>
            </a:pPr>
            <a:r>
              <a:rPr lang="en-US" sz="1600" dirty="0"/>
              <a:t>Any known or anticipated atmospheric or physical hazard.</a:t>
            </a:r>
          </a:p>
          <a:p>
            <a:pPr marL="285750" indent="-285750">
              <a:buFont typeface="Arial" panose="020B0604020202020204" pitchFamily="34" charset="0"/>
              <a:buChar char="•"/>
            </a:pPr>
            <a:r>
              <a:rPr lang="en-US" sz="1600" dirty="0"/>
              <a:t>Any previous evaluation of that space.</a:t>
            </a:r>
          </a:p>
          <a:p>
            <a:pPr marL="285750" indent="-285750">
              <a:buFont typeface="Arial" panose="020B0604020202020204" pitchFamily="34" charset="0"/>
              <a:buChar char="•"/>
            </a:pPr>
            <a:r>
              <a:rPr lang="en-US" sz="1600" dirty="0"/>
              <a:t>Any precautions and procedures that were previously implemented for entering the space. </a:t>
            </a:r>
          </a:p>
          <a:p>
            <a:br>
              <a:rPr lang="en-US" sz="1600" dirty="0"/>
            </a:br>
            <a:r>
              <a:rPr lang="en-US" sz="1600" dirty="0"/>
              <a:t>There are several components to the evaluation that will help to determine if the space should be classified as a “permit-required confined space” (PRCS).</a:t>
            </a:r>
          </a:p>
        </p:txBody>
      </p:sp>
      <p:sp>
        <p:nvSpPr>
          <p:cNvPr id="102" name="Google Shape;102;p2"/>
          <p:cNvSpPr txBox="1"/>
          <p:nvPr/>
        </p:nvSpPr>
        <p:spPr>
          <a:xfrm>
            <a:off x="57842" y="5990756"/>
            <a:ext cx="554974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DA4C988A-7D12-49FA-A564-A6606DC350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3765014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535AC1C-5AED-2071-9C14-5039739FB20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Evaluation (continued)</a:t>
            </a:r>
          </a:p>
        </p:txBody>
      </p:sp>
      <p:sp>
        <p:nvSpPr>
          <p:cNvPr id="104" name="Google Shape;104;p2"/>
          <p:cNvSpPr txBox="1"/>
          <p:nvPr/>
        </p:nvSpPr>
        <p:spPr>
          <a:xfrm>
            <a:off x="5719156" y="893902"/>
            <a:ext cx="6274351" cy="4801274"/>
          </a:xfrm>
          <a:prstGeom prst="rect">
            <a:avLst/>
          </a:prstGeom>
          <a:noFill/>
          <a:ln>
            <a:noFill/>
          </a:ln>
        </p:spPr>
        <p:txBody>
          <a:bodyPr spcFirstLastPara="1" wrap="square" lIns="91425" tIns="45700" rIns="91425" bIns="45700" anchor="t" anchorCtr="0">
            <a:spAutoFit/>
          </a:bodyPr>
          <a:lstStyle/>
          <a:p>
            <a:pPr lvl="0">
              <a:buSzPts val="4800"/>
            </a:pPr>
            <a:r>
              <a:rPr lang="en-US" sz="1600" dirty="0"/>
              <a:t>After you have completed the evaluation there are a few options for your next steps:</a:t>
            </a:r>
          </a:p>
          <a:p>
            <a:endParaRPr lang="en-US" sz="1800" dirty="0"/>
          </a:p>
          <a:p>
            <a:pPr marL="285750" indent="-285750" fontAlgn="base">
              <a:buFont typeface="Arial" panose="020B0604020202020204" pitchFamily="34" charset="0"/>
              <a:buChar char="•"/>
            </a:pPr>
            <a:r>
              <a:rPr lang="en-US" sz="1600" dirty="0"/>
              <a:t>If there are </a:t>
            </a:r>
            <a:r>
              <a:rPr lang="en-US" sz="1600" b="1" dirty="0"/>
              <a:t>no</a:t>
            </a:r>
            <a:r>
              <a:rPr lang="en-US" sz="1600" dirty="0"/>
              <a:t> atmospheric or physical hazards present or anticipated, then you do not have a permit space. Go about your work! However, if conditions change, make sure you re-evaluate for hazards.</a:t>
            </a:r>
            <a:br>
              <a:rPr lang="en-US" sz="1600" dirty="0"/>
            </a:br>
            <a:endParaRPr lang="en-US" sz="1600" dirty="0"/>
          </a:p>
          <a:p>
            <a:pPr marL="285750" indent="-285750" fontAlgn="base">
              <a:buFont typeface="Arial" panose="020B0604020202020204" pitchFamily="34" charset="0"/>
              <a:buChar char="•"/>
            </a:pPr>
            <a:r>
              <a:rPr lang="en-US" sz="1600" dirty="0"/>
              <a:t>If there </a:t>
            </a:r>
            <a:r>
              <a:rPr lang="en-US" sz="1600" b="1" dirty="0"/>
              <a:t>are </a:t>
            </a:r>
            <a:r>
              <a:rPr lang="en-US" sz="1600" dirty="0"/>
              <a:t>known or anticipated atmospheric, configuration, engulfment, and/or other recognized hazards identified during the evaluation, then the space is a permit-required confined space (PRCS).  This classification comes with additional safety precautions and requirements which we will cover in the next module. If it is a permit space, identify it as such. This could be done with signs, labels, or tags on or near the space. </a:t>
            </a:r>
            <a:br>
              <a:rPr lang="en-US" sz="1600" dirty="0"/>
            </a:br>
            <a:endParaRPr lang="en-US" sz="1600" dirty="0"/>
          </a:p>
          <a:p>
            <a:pPr marL="285750" indent="-285750" fontAlgn="base">
              <a:buFont typeface="Arial" panose="020B0604020202020204" pitchFamily="34" charset="0"/>
              <a:buChar char="•"/>
            </a:pPr>
            <a:r>
              <a:rPr lang="en-US" sz="1600" dirty="0"/>
              <a:t>If you can eliminate all physical hazards and control all atmospheric hazards, you may choose to follow the “alternate entry” process. We will discuss alternate entry in Module 4.</a:t>
            </a:r>
            <a:endParaRPr lang="en-US" sz="1800" dirty="0">
              <a:solidFill>
                <a:srgbClr val="FF0000"/>
              </a:solidFill>
            </a:endParaRPr>
          </a:p>
        </p:txBody>
      </p:sp>
      <p:sp>
        <p:nvSpPr>
          <p:cNvPr id="102" name="Google Shape;102;p2"/>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7E34BFD2-B48F-408D-B708-809AC80E72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158" cy="5921026"/>
          </a:xfrm>
          <a:prstGeom prst="rect">
            <a:avLst/>
          </a:prstGeom>
        </p:spPr>
      </p:pic>
    </p:spTree>
    <p:extLst>
      <p:ext uri="{BB962C8B-B14F-4D97-AF65-F5344CB8AC3E}">
        <p14:creationId xmlns:p14="http://schemas.microsoft.com/office/powerpoint/2010/main" val="186598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57A9744-1CA1-6376-194B-BCDF4E7A7254}"/>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Examples</a:t>
            </a:r>
          </a:p>
        </p:txBody>
      </p:sp>
      <p:sp>
        <p:nvSpPr>
          <p:cNvPr id="104" name="Google Shape;104;p2"/>
          <p:cNvSpPr txBox="1"/>
          <p:nvPr/>
        </p:nvSpPr>
        <p:spPr>
          <a:xfrm>
            <a:off x="5719156" y="849834"/>
            <a:ext cx="6274351" cy="4524275"/>
          </a:xfrm>
          <a:prstGeom prst="rect">
            <a:avLst/>
          </a:prstGeom>
          <a:noFill/>
          <a:ln>
            <a:noFill/>
          </a:ln>
        </p:spPr>
        <p:txBody>
          <a:bodyPr spcFirstLastPara="1" wrap="square" lIns="91425" tIns="45700" rIns="91425" bIns="45700" anchor="t" anchorCtr="0">
            <a:spAutoFit/>
          </a:bodyPr>
          <a:lstStyle/>
          <a:p>
            <a:r>
              <a:rPr lang="en-US" sz="1600" dirty="0"/>
              <a:t>To give you an idea of what some known or anticipated hazards could be within various confined spaces, take a look at the examples below. You can click on the links for more information. </a:t>
            </a:r>
            <a:br>
              <a:rPr lang="en-US" sz="1600" dirty="0"/>
            </a:br>
            <a:endParaRPr lang="en-US" sz="1600" dirty="0"/>
          </a:p>
          <a:p>
            <a:pPr marL="285750" indent="-285750">
              <a:buFont typeface="Arial" panose="020B0604020202020204" pitchFamily="34" charset="0"/>
              <a:buChar char="•"/>
            </a:pPr>
            <a:r>
              <a:rPr lang="en-US" sz="1600" dirty="0">
                <a:hlinkClick r:id="rId3"/>
              </a:rPr>
              <a:t>HVAC chambers/Crawlspaces</a:t>
            </a:r>
            <a:r>
              <a:rPr lang="en-US" sz="1600" dirty="0"/>
              <a:t>: There could be mechanical hazards due to HVAC equipment components, such as fan blades or chain and belt drives. </a:t>
            </a:r>
            <a:br>
              <a:rPr lang="en-US" sz="1600" dirty="0"/>
            </a:br>
            <a:r>
              <a:rPr lang="en-US" sz="1600" dirty="0"/>
              <a:t>If a sewer line needs to be opened up for work within a crawlspace, this presents potential atmospheric hazard of hydrogen sulfide gasses accumulating within the space, as well as an explosive hazard if any hot work were to take place.</a:t>
            </a:r>
            <a:br>
              <a:rPr lang="en-US" sz="1600" dirty="0"/>
            </a:br>
            <a:endParaRPr lang="en-US" sz="1600" dirty="0"/>
          </a:p>
          <a:p>
            <a:pPr marL="285750" indent="-285750" fontAlgn="base">
              <a:buFont typeface="Arial" panose="020B0604020202020204" pitchFamily="34" charset="0"/>
              <a:buChar char="•"/>
            </a:pPr>
            <a:r>
              <a:rPr lang="en-US" sz="1600" dirty="0"/>
              <a:t>Brewery/</a:t>
            </a:r>
            <a:r>
              <a:rPr lang="en-US" sz="1600" dirty="0">
                <a:hlinkClick r:id="rId4"/>
              </a:rPr>
              <a:t>Winery</a:t>
            </a:r>
            <a:r>
              <a:rPr lang="en-US" sz="1600" dirty="0"/>
              <a:t>: Cleaning a brew kettle or tank has potential atmospheric hazards of gasses, such as carbon dioxide, carbon monoxide, and nitrogen, which displaces oxygen. </a:t>
            </a:r>
            <a:br>
              <a:rPr lang="en-US" sz="1600" dirty="0"/>
            </a:br>
            <a:endParaRPr lang="en-US" sz="1600" dirty="0"/>
          </a:p>
          <a:p>
            <a:pPr marL="285750" indent="-285750">
              <a:buFont typeface="Arial" panose="020B0604020202020204" pitchFamily="34" charset="0"/>
              <a:buChar char="•"/>
            </a:pPr>
            <a:r>
              <a:rPr lang="en-US" sz="1600" dirty="0">
                <a:hlinkClick r:id="rId5"/>
              </a:rPr>
              <a:t>Garbage Trucks</a:t>
            </a:r>
            <a:r>
              <a:rPr lang="en-US" sz="1600" dirty="0"/>
              <a:t>: Climbing into the back of a garbage truck exposes a worker to a crushing hazard.</a:t>
            </a:r>
            <a:endParaRPr lang="en-US" sz="1800" dirty="0">
              <a:solidFill>
                <a:srgbClr val="FF0000"/>
              </a:solidFill>
            </a:endParaRPr>
          </a:p>
        </p:txBody>
      </p:sp>
      <p:sp>
        <p:nvSpPr>
          <p:cNvPr id="102" name="Google Shape;102;p2"/>
          <p:cNvSpPr txBox="1"/>
          <p:nvPr/>
        </p:nvSpPr>
        <p:spPr>
          <a:xfrm>
            <a:off x="57842" y="5990756"/>
            <a:ext cx="581414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6"/>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980F10FD-9FA7-4E39-9AFD-0857D2D975B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0"/>
            <a:ext cx="5512158" cy="5921026"/>
          </a:xfrm>
          <a:prstGeom prst="rect">
            <a:avLst/>
          </a:prstGeom>
        </p:spPr>
      </p:pic>
    </p:spTree>
    <p:extLst>
      <p:ext uri="{BB962C8B-B14F-4D97-AF65-F5344CB8AC3E}">
        <p14:creationId xmlns:p14="http://schemas.microsoft.com/office/powerpoint/2010/main" val="2716780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652480E-72B0-D348-AEED-3E253C13783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Mobile and Other Employees</a:t>
            </a:r>
          </a:p>
        </p:txBody>
      </p:sp>
      <p:sp>
        <p:nvSpPr>
          <p:cNvPr id="104" name="Google Shape;104;p2"/>
          <p:cNvSpPr txBox="1"/>
          <p:nvPr/>
        </p:nvSpPr>
        <p:spPr>
          <a:xfrm>
            <a:off x="5719156" y="882883"/>
            <a:ext cx="6274351" cy="3108503"/>
          </a:xfrm>
          <a:prstGeom prst="rect">
            <a:avLst/>
          </a:prstGeom>
          <a:noFill/>
          <a:ln>
            <a:noFill/>
          </a:ln>
        </p:spPr>
        <p:txBody>
          <a:bodyPr spcFirstLastPara="1" wrap="square" lIns="91425" tIns="45700" rIns="91425" bIns="45700" anchor="t" anchorCtr="0">
            <a:spAutoFit/>
          </a:bodyPr>
          <a:lstStyle/>
          <a:p>
            <a:r>
              <a:rPr lang="en-US" sz="1600" dirty="0"/>
              <a:t>If you have </a:t>
            </a:r>
            <a:r>
              <a:rPr lang="en-US" sz="1600" dirty="0">
                <a:hlinkClick r:id="rId3"/>
              </a:rPr>
              <a:t>mobile workers</a:t>
            </a:r>
            <a:r>
              <a:rPr lang="en-US" sz="1600" dirty="0"/>
              <a:t>, you must determine if they will be exposed to any permit-required confined spaces at their assigned work locations. If so, the same </a:t>
            </a:r>
            <a:r>
              <a:rPr lang="en-US" sz="1600" dirty="0">
                <a:hlinkClick r:id="rId4"/>
              </a:rPr>
              <a:t>evaluation process</a:t>
            </a:r>
            <a:r>
              <a:rPr lang="en-US" sz="1600" dirty="0"/>
              <a:t> must be done for the spaces to gather the same information previously mentioned. </a:t>
            </a:r>
            <a:endParaRPr lang="en-US" sz="1800" dirty="0"/>
          </a:p>
          <a:p>
            <a:br>
              <a:rPr lang="en-US" sz="1800" dirty="0"/>
            </a:br>
            <a:r>
              <a:rPr lang="en-US" sz="1600" dirty="0"/>
              <a:t>Before employees of another employer enter a confined space at your workplace that is under your control, you must provide all information related to the evaluation of the space to their employer and employees. </a:t>
            </a:r>
            <a:endParaRPr lang="en-US" sz="1800" dirty="0"/>
          </a:p>
          <a:p>
            <a:br>
              <a:rPr lang="en-US" sz="1800" dirty="0"/>
            </a:br>
            <a:r>
              <a:rPr lang="en-US" sz="1600" dirty="0"/>
              <a:t>See </a:t>
            </a:r>
            <a:r>
              <a:rPr lang="en-US" sz="1600" dirty="0">
                <a:hlinkClick r:id="rId5"/>
              </a:rPr>
              <a:t>section (4)(b)</a:t>
            </a:r>
            <a:r>
              <a:rPr lang="en-US" sz="1600" dirty="0"/>
              <a:t> to read about exceptions to the evaluation process.</a:t>
            </a:r>
            <a:endParaRPr lang="en-US" sz="1600" dirty="0">
              <a:solidFill>
                <a:srgbClr val="FF0000"/>
              </a:solidFill>
            </a:endParaRPr>
          </a:p>
        </p:txBody>
      </p:sp>
      <p:sp>
        <p:nvSpPr>
          <p:cNvPr id="102" name="Google Shape;102;p2"/>
          <p:cNvSpPr txBox="1"/>
          <p:nvPr/>
        </p:nvSpPr>
        <p:spPr>
          <a:xfrm>
            <a:off x="57842" y="5990756"/>
            <a:ext cx="581414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6"/>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37F71A7B-A84B-4709-8862-99F91FACF4F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0" y="3220"/>
            <a:ext cx="5512158" cy="5921026"/>
          </a:xfrm>
          <a:prstGeom prst="rect">
            <a:avLst/>
          </a:prstGeom>
        </p:spPr>
      </p:pic>
    </p:spTree>
    <p:extLst>
      <p:ext uri="{BB962C8B-B14F-4D97-AF65-F5344CB8AC3E}">
        <p14:creationId xmlns:p14="http://schemas.microsoft.com/office/powerpoint/2010/main" val="3385813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7B7F8BD-8C29-9F51-0BDD-43533856C4E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Module 1 Overview</a:t>
            </a:r>
          </a:p>
        </p:txBody>
      </p:sp>
      <p:sp>
        <p:nvSpPr>
          <p:cNvPr id="104" name="Google Shape;104;p2"/>
          <p:cNvSpPr txBox="1"/>
          <p:nvPr/>
        </p:nvSpPr>
        <p:spPr>
          <a:xfrm>
            <a:off x="5719156" y="1015088"/>
            <a:ext cx="6274351" cy="2862282"/>
          </a:xfrm>
          <a:prstGeom prst="rect">
            <a:avLst/>
          </a:prstGeom>
          <a:noFill/>
          <a:ln>
            <a:noFill/>
          </a:ln>
        </p:spPr>
        <p:txBody>
          <a:bodyPr spcFirstLastPara="1" wrap="square" lIns="91425" tIns="45700" rIns="91425" bIns="45700" anchor="t" anchorCtr="0">
            <a:spAutoFit/>
          </a:bodyPr>
          <a:lstStyle/>
          <a:p>
            <a:r>
              <a:rPr lang="en-US" sz="1600" dirty="0"/>
              <a:t>That completes the first module! You have learned about:</a:t>
            </a:r>
          </a:p>
          <a:p>
            <a:endParaRPr lang="en-US" sz="1800" dirty="0"/>
          </a:p>
          <a:p>
            <a:pPr marL="285750" indent="-285750" fontAlgn="base">
              <a:buFont typeface="Arial" panose="020B0604020202020204" pitchFamily="34" charset="0"/>
              <a:buChar char="•"/>
            </a:pPr>
            <a:r>
              <a:rPr lang="en-US" sz="1600" dirty="0"/>
              <a:t>Some of the workplace accidents that have occurred within confined spaces in Oregon.</a:t>
            </a:r>
          </a:p>
          <a:p>
            <a:pPr marL="285750" indent="-285750" fontAlgn="base">
              <a:buFont typeface="Arial" panose="020B0604020202020204" pitchFamily="34" charset="0"/>
              <a:buChar char="•"/>
            </a:pPr>
            <a:r>
              <a:rPr lang="en-US" sz="1600" dirty="0"/>
              <a:t>The history of the </a:t>
            </a:r>
            <a:r>
              <a:rPr lang="en-US" sz="1600" i="1" dirty="0"/>
              <a:t>Confined Spaces</a:t>
            </a:r>
            <a:r>
              <a:rPr lang="en-US" sz="1600" dirty="0"/>
              <a:t> rule. </a:t>
            </a:r>
          </a:p>
          <a:p>
            <a:pPr marL="285750" indent="-285750" fontAlgn="base">
              <a:buFont typeface="Arial" panose="020B0604020202020204" pitchFamily="34" charset="0"/>
              <a:buChar char="•"/>
            </a:pPr>
            <a:r>
              <a:rPr lang="en-US" sz="1600" dirty="0"/>
              <a:t>Some of the rule’s key terms and definitions.</a:t>
            </a:r>
          </a:p>
          <a:p>
            <a:pPr marL="285750" indent="-285750" fontAlgn="base">
              <a:buFont typeface="Arial" panose="020B0604020202020204" pitchFamily="34" charset="0"/>
              <a:buChar char="•"/>
            </a:pPr>
            <a:r>
              <a:rPr lang="en-US" sz="1600" dirty="0"/>
              <a:t>Physical and atmospheric hazards, with examples.</a:t>
            </a:r>
          </a:p>
          <a:p>
            <a:pPr marL="285750" indent="-285750" fontAlgn="base">
              <a:buFont typeface="Arial" panose="020B0604020202020204" pitchFamily="34" charset="0"/>
              <a:buChar char="•"/>
            </a:pPr>
            <a:r>
              <a:rPr lang="en-US" sz="1600" dirty="0"/>
              <a:t>The evaluation requirements of the rule.  </a:t>
            </a:r>
          </a:p>
          <a:p>
            <a:br>
              <a:rPr lang="en-US" sz="1800" dirty="0"/>
            </a:br>
            <a:r>
              <a:rPr lang="en-US" sz="1600" dirty="0"/>
              <a:t>Next up in Module 2, we will learn about permit-required spaces and the necessary entry programs and permits. </a:t>
            </a:r>
            <a:endParaRPr lang="en-US" sz="1800" dirty="0"/>
          </a:p>
        </p:txBody>
      </p:sp>
      <p:sp>
        <p:nvSpPr>
          <p:cNvPr id="102" name="Google Shape;102;p2"/>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563DB80A-33BA-42A8-99F6-B2D0318BE4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5037" cy="5934860"/>
          </a:xfrm>
          <a:prstGeom prst="rect">
            <a:avLst/>
          </a:prstGeom>
        </p:spPr>
      </p:pic>
    </p:spTree>
    <p:extLst>
      <p:ext uri="{BB962C8B-B14F-4D97-AF65-F5344CB8AC3E}">
        <p14:creationId xmlns:p14="http://schemas.microsoft.com/office/powerpoint/2010/main" val="3297416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4"/>
          <a:stretch>
            <a:fillRect/>
          </a:stretch>
        </p:blipFill>
        <p:spPr>
          <a:xfrm>
            <a:off x="9111317" y="125950"/>
            <a:ext cx="2596877" cy="1077704"/>
          </a:xfrm>
          <a:prstGeom prst="rect">
            <a:avLst/>
          </a:prstGeom>
        </p:spPr>
      </p:pic>
      <p:sp>
        <p:nvSpPr>
          <p:cNvPr id="8" name="Google Shape;93;p1">
            <a:extLst>
              <a:ext uri="{FF2B5EF4-FFF2-40B4-BE49-F238E27FC236}">
                <a16:creationId xmlns:a16="http://schemas.microsoft.com/office/drawing/2014/main" id="{4ACC8683-55ED-4BB9-80EB-7BAE6726DB30}"/>
              </a:ext>
            </a:extLst>
          </p:cNvPr>
          <p:cNvSpPr txBox="1">
            <a:spLocks noGrp="1"/>
          </p:cNvSpPr>
          <p:nvPr>
            <p:ph type="title" idx="4294967295"/>
          </p:nvPr>
        </p:nvSpPr>
        <p:spPr>
          <a:xfrm>
            <a:off x="-1" y="2799876"/>
            <a:ext cx="12192001" cy="707886"/>
          </a:xfrm>
          <a:prstGeom prst="rect">
            <a:avLst/>
          </a:prstGeom>
          <a:solidFill>
            <a:srgbClr val="08523C"/>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CONFINED SPACE SAFETY</a:t>
            </a:r>
          </a:p>
        </p:txBody>
      </p:sp>
      <p:sp>
        <p:nvSpPr>
          <p:cNvPr id="9" name="Google Shape;94;p1">
            <a:extLst>
              <a:ext uri="{FF2B5EF4-FFF2-40B4-BE49-F238E27FC236}">
                <a16:creationId xmlns:a16="http://schemas.microsoft.com/office/drawing/2014/main" id="{A56C856A-925F-483E-8A16-8426595FFCEC}"/>
              </a:ext>
            </a:extLst>
          </p:cNvPr>
          <p:cNvSpPr txBox="1"/>
          <p:nvPr/>
        </p:nvSpPr>
        <p:spPr>
          <a:xfrm>
            <a:off x="-1" y="3569317"/>
            <a:ext cx="1219200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2: </a:t>
            </a:r>
            <a:r>
              <a:rPr lang="en-US" sz="4000" b="1" i="1" dirty="0">
                <a:solidFill>
                  <a:schemeClr val="lt1"/>
                </a:solidFill>
                <a:latin typeface="Verdana"/>
                <a:ea typeface="Verdana"/>
                <a:cs typeface="Verdana"/>
                <a:sym typeface="Verdana"/>
              </a:rPr>
              <a:t>Permit-Required</a:t>
            </a:r>
            <a:endParaRPr sz="40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5"/>
          <a:stretch>
            <a:fillRect/>
          </a:stretch>
        </p:blipFill>
        <p:spPr>
          <a:xfrm>
            <a:off x="269066" y="260296"/>
            <a:ext cx="3119159" cy="1011156"/>
          </a:xfrm>
          <a:prstGeom prst="rect">
            <a:avLst/>
          </a:prstGeom>
        </p:spPr>
      </p:pic>
    </p:spTree>
    <p:extLst>
      <p:ext uri="{BB962C8B-B14F-4D97-AF65-F5344CB8AC3E}">
        <p14:creationId xmlns:p14="http://schemas.microsoft.com/office/powerpoint/2010/main" val="3009360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54D08810-315F-AF1D-EFDF-8454B05D600C}"/>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Welcome to Module 2</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60847"/>
            <a:ext cx="6274351" cy="4031833"/>
          </a:xfrm>
          <a:prstGeom prst="rect">
            <a:avLst/>
          </a:prstGeom>
          <a:noFill/>
          <a:ln>
            <a:noFill/>
          </a:ln>
        </p:spPr>
        <p:txBody>
          <a:bodyPr spcFirstLastPara="1" wrap="square" lIns="91425" tIns="45700" rIns="91425" bIns="45700" anchor="t" anchorCtr="0">
            <a:spAutoFit/>
          </a:bodyPr>
          <a:lstStyle/>
          <a:p>
            <a:r>
              <a:rPr lang="en-US" sz="1600" dirty="0"/>
              <a:t>In the previous module, we discussed what a confined space is and the required evaluation before any employees are allowed to enter it. </a:t>
            </a:r>
          </a:p>
          <a:p>
            <a:br>
              <a:rPr lang="en-US" sz="1600" dirty="0"/>
            </a:br>
            <a:r>
              <a:rPr lang="en-US" sz="1600" dirty="0"/>
              <a:t>In this module, we will discuss:</a:t>
            </a:r>
          </a:p>
          <a:p>
            <a:endParaRPr lang="en-US" sz="1600" dirty="0"/>
          </a:p>
          <a:p>
            <a:pPr marL="285750" indent="-285750" fontAlgn="base">
              <a:buFont typeface="Arial" panose="020B0604020202020204" pitchFamily="34" charset="0"/>
              <a:buChar char="•"/>
            </a:pPr>
            <a:r>
              <a:rPr lang="en-US" sz="1600" dirty="0"/>
              <a:t>Permit-required confined spaces (PRCS)</a:t>
            </a:r>
          </a:p>
          <a:p>
            <a:pPr marL="285750" indent="-285750" fontAlgn="base">
              <a:buFont typeface="Arial" panose="020B0604020202020204" pitchFamily="34" charset="0"/>
              <a:buChar char="•"/>
            </a:pPr>
            <a:r>
              <a:rPr lang="en-US" sz="1600" dirty="0"/>
              <a:t>Written program and permits </a:t>
            </a:r>
          </a:p>
          <a:p>
            <a:pPr marL="285750" indent="-285750" fontAlgn="base">
              <a:buFont typeface="Arial" panose="020B0604020202020204" pitchFamily="34" charset="0"/>
              <a:buChar char="•"/>
            </a:pPr>
            <a:r>
              <a:rPr lang="en-US" sz="1600" dirty="0"/>
              <a:t>Entry roles for permit spaces</a:t>
            </a:r>
          </a:p>
          <a:p>
            <a:br>
              <a:rPr lang="en-US" sz="1600" dirty="0"/>
            </a:br>
            <a:r>
              <a:rPr lang="en-US" sz="1600" dirty="0"/>
              <a:t>If there are any hazards associated with the confined space, you must take steps to eliminate or control those hazards. If you’re working within OAR 437-002-0146, you will need to follow the guidelines for a permit-required confined space entry or use the alternate entry process. (We will discuss the alternate entry process in Module 4.)</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53582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30A31833-9D3B-4BBA-8D78-EE5DFC24D1E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35827" cy="5946451"/>
          </a:xfrm>
          <a:prstGeom prst="rect">
            <a:avLst/>
          </a:prstGeom>
        </p:spPr>
      </p:pic>
    </p:spTree>
    <p:extLst>
      <p:ext uri="{BB962C8B-B14F-4D97-AF65-F5344CB8AC3E}">
        <p14:creationId xmlns:p14="http://schemas.microsoft.com/office/powerpoint/2010/main" val="4272789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CB72A78-CF2B-1A17-A542-EF97395652E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Permit-Required Confined Spaces</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71871"/>
            <a:ext cx="6274351" cy="5032106"/>
          </a:xfrm>
          <a:prstGeom prst="rect">
            <a:avLst/>
          </a:prstGeom>
          <a:noFill/>
          <a:ln>
            <a:noFill/>
          </a:ln>
        </p:spPr>
        <p:txBody>
          <a:bodyPr spcFirstLastPara="1" wrap="square" lIns="91425" tIns="45700" rIns="91425" bIns="45700" anchor="t" anchorCtr="0">
            <a:spAutoFit/>
          </a:bodyPr>
          <a:lstStyle/>
          <a:p>
            <a:r>
              <a:rPr lang="en-US" sz="1600" dirty="0"/>
              <a:t>As a reminder for what constitutes a confined space, all three of the following criteria must be present:</a:t>
            </a:r>
          </a:p>
          <a:p>
            <a:pPr marL="342900" indent="-342900">
              <a:buFont typeface="+mj-lt"/>
              <a:buAutoNum type="arabicPeriod"/>
            </a:pPr>
            <a:r>
              <a:rPr lang="en-US" sz="1600" dirty="0"/>
              <a:t>Large enough to fully enter and perform work</a:t>
            </a:r>
          </a:p>
          <a:p>
            <a:pPr marL="342900" indent="-342900">
              <a:buFont typeface="+mj-lt"/>
              <a:buAutoNum type="arabicPeriod"/>
            </a:pPr>
            <a:r>
              <a:rPr lang="en-US" sz="1600" dirty="0"/>
              <a:t>Not designed for continuous human occupancy</a:t>
            </a:r>
          </a:p>
          <a:p>
            <a:pPr marL="342900" indent="-342900">
              <a:buFont typeface="+mj-lt"/>
              <a:buAutoNum type="arabicPeriod"/>
            </a:pPr>
            <a:r>
              <a:rPr lang="en-US" sz="1600" dirty="0"/>
              <a:t>Limited access and egress</a:t>
            </a:r>
          </a:p>
          <a:p>
            <a:pPr marL="342900" indent="-342900">
              <a:buFont typeface="+mj-lt"/>
              <a:buAutoNum type="arabicPeriod"/>
            </a:pPr>
            <a:endParaRPr lang="en-US" sz="1100" dirty="0"/>
          </a:p>
          <a:p>
            <a:r>
              <a:rPr lang="en-US" sz="1600" dirty="0"/>
              <a:t>When one or more of the following hazards are present, it becomes a permit-required confined space (PRCS): </a:t>
            </a:r>
          </a:p>
          <a:p>
            <a:pPr marL="285750" indent="-285750">
              <a:buFont typeface="Arial" panose="020B0604020202020204" pitchFamily="34" charset="0"/>
              <a:buChar char="•"/>
            </a:pPr>
            <a:r>
              <a:rPr lang="en-US" sz="1600" dirty="0"/>
              <a:t>Atmospheric </a:t>
            </a:r>
          </a:p>
          <a:p>
            <a:pPr marL="285750" indent="-285750">
              <a:buFont typeface="Arial" panose="020B0604020202020204" pitchFamily="34" charset="0"/>
              <a:buChar char="•"/>
            </a:pPr>
            <a:r>
              <a:rPr lang="en-US" sz="1600" dirty="0"/>
              <a:t>Configuration </a:t>
            </a:r>
          </a:p>
          <a:p>
            <a:pPr marL="285750" indent="-285750">
              <a:buFont typeface="Arial" panose="020B0604020202020204" pitchFamily="34" charset="0"/>
              <a:buChar char="•"/>
            </a:pPr>
            <a:r>
              <a:rPr lang="en-US" sz="1600" dirty="0"/>
              <a:t>Engulfment</a:t>
            </a:r>
          </a:p>
          <a:p>
            <a:pPr marL="285750" indent="-285750">
              <a:buFont typeface="Arial" panose="020B0604020202020204" pitchFamily="34" charset="0"/>
              <a:buChar char="•"/>
            </a:pPr>
            <a:r>
              <a:rPr lang="en-US" sz="1600" dirty="0"/>
              <a:t>Other recognized hazard</a:t>
            </a:r>
          </a:p>
          <a:p>
            <a:br>
              <a:rPr lang="en-US" sz="1100" dirty="0"/>
            </a:br>
            <a:r>
              <a:rPr lang="en-US" sz="1600" dirty="0"/>
              <a:t>The rule requires a written program to be created and used whenever employees need to enter a permit-required confined space, also referred to as simply a “permit space”. This written program must describe everything involved to safely identify and enter the space. </a:t>
            </a:r>
          </a:p>
          <a:p>
            <a:br>
              <a:rPr lang="en-US" sz="1100" dirty="0"/>
            </a:br>
            <a:r>
              <a:rPr lang="en-US" sz="1600" dirty="0"/>
              <a:t>Let’s discuss the required components of the </a:t>
            </a:r>
            <a:r>
              <a:rPr lang="en-US" sz="1600" dirty="0">
                <a:hlinkClick r:id="rId3"/>
              </a:rPr>
              <a:t>written program and permit</a:t>
            </a:r>
            <a:r>
              <a:rPr lang="en-US" sz="1600" dirty="0"/>
              <a:t> in the next few slides.</a:t>
            </a:r>
            <a:endParaRPr lang="en-US" sz="1600" dirty="0">
              <a:solidFill>
                <a:srgbClr val="FF0000"/>
              </a:solidFill>
            </a:endParaRP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465629"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4"/>
          <a:stretch>
            <a:fillRect/>
          </a:stretch>
        </p:blipFill>
        <p:spPr>
          <a:xfrm>
            <a:off x="7881870" y="5983242"/>
            <a:ext cx="4302491" cy="861877"/>
          </a:xfrm>
          <a:prstGeom prst="rect">
            <a:avLst/>
          </a:prstGeom>
        </p:spPr>
      </p:pic>
      <p:pic>
        <p:nvPicPr>
          <p:cNvPr id="11" name="Picture 10">
            <a:extLst>
              <a:ext uri="{FF2B5EF4-FFF2-40B4-BE49-F238E27FC236}">
                <a16:creationId xmlns:a16="http://schemas.microsoft.com/office/drawing/2014/main" id="{C7936E0B-4772-4DE9-8AD4-A8421D975F6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20" y="0"/>
            <a:ext cx="5519351" cy="5928752"/>
          </a:xfrm>
          <a:prstGeom prst="rect">
            <a:avLst/>
          </a:prstGeom>
        </p:spPr>
      </p:pic>
    </p:spTree>
    <p:extLst>
      <p:ext uri="{BB962C8B-B14F-4D97-AF65-F5344CB8AC3E}">
        <p14:creationId xmlns:p14="http://schemas.microsoft.com/office/powerpoint/2010/main" val="276230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B46D989-63EB-BD7D-6EFC-00A88F79030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PRCS Written Program</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93903"/>
            <a:ext cx="6274351" cy="3785611"/>
          </a:xfrm>
          <a:prstGeom prst="rect">
            <a:avLst/>
          </a:prstGeom>
          <a:noFill/>
          <a:ln>
            <a:noFill/>
          </a:ln>
        </p:spPr>
        <p:txBody>
          <a:bodyPr spcFirstLastPara="1" wrap="square" lIns="91425" tIns="45700" rIns="91425" bIns="45700" anchor="t" anchorCtr="0">
            <a:spAutoFit/>
          </a:bodyPr>
          <a:lstStyle/>
          <a:p>
            <a:r>
              <a:rPr lang="en-US" sz="1600" dirty="0"/>
              <a:t>The written program must address all permit-required confined spaces that will be entered and must have:</a:t>
            </a:r>
          </a:p>
          <a:p>
            <a:endParaRPr lang="en-US" sz="1600" dirty="0"/>
          </a:p>
          <a:p>
            <a:pPr marL="285750" indent="-285750">
              <a:buFont typeface="Arial" panose="020B0604020202020204" pitchFamily="34" charset="0"/>
              <a:buChar char="•"/>
            </a:pPr>
            <a:r>
              <a:rPr lang="en-US" sz="1600" dirty="0"/>
              <a:t>Documented entry permit procedures, and how unauthorized persons will be prevented from entering the permit spaces.</a:t>
            </a:r>
          </a:p>
          <a:p>
            <a:pPr marL="285750" indent="-285750" fontAlgn="base">
              <a:buFont typeface="Arial" panose="020B0604020202020204" pitchFamily="34" charset="0"/>
              <a:buChar char="•"/>
            </a:pPr>
            <a:r>
              <a:rPr lang="en-US" sz="1600" dirty="0"/>
              <a:t>Designated employee roles, what the duties are for each role, and training for each.</a:t>
            </a:r>
          </a:p>
          <a:p>
            <a:pPr marL="285750" indent="-285750" fontAlgn="base">
              <a:buFont typeface="Arial" panose="020B0604020202020204" pitchFamily="34" charset="0"/>
              <a:buChar char="•"/>
            </a:pPr>
            <a:r>
              <a:rPr lang="en-US" sz="1600" dirty="0"/>
              <a:t>Training on the written program and entry permits.</a:t>
            </a:r>
          </a:p>
          <a:p>
            <a:pPr marL="285750" indent="-285750" fontAlgn="base">
              <a:buFont typeface="Arial" panose="020B0604020202020204" pitchFamily="34" charset="0"/>
              <a:buChar char="•"/>
            </a:pPr>
            <a:r>
              <a:rPr lang="en-US" sz="1600" dirty="0"/>
              <a:t>A way to identify and evaluate hazards and how the hazards are eliminated or controlled.</a:t>
            </a:r>
          </a:p>
          <a:p>
            <a:pPr marL="285750" indent="-285750" fontAlgn="base">
              <a:buFont typeface="Arial" panose="020B0604020202020204" pitchFamily="34" charset="0"/>
              <a:buChar char="•"/>
            </a:pPr>
            <a:r>
              <a:rPr lang="en-US" sz="1600" dirty="0"/>
              <a:t>Instructions on equipment use and maintenance.</a:t>
            </a:r>
          </a:p>
          <a:p>
            <a:pPr marL="285750" indent="-285750" fontAlgn="base">
              <a:buFont typeface="Arial" panose="020B0604020202020204" pitchFamily="34" charset="0"/>
              <a:buChar char="•"/>
            </a:pPr>
            <a:r>
              <a:rPr lang="en-US" sz="1600" dirty="0"/>
              <a:t>A method to conclude the entry and cancel the permit once the entry operations are completed.</a:t>
            </a:r>
          </a:p>
          <a:p>
            <a:pPr marL="285750" indent="-285750" fontAlgn="base">
              <a:buFont typeface="Arial" panose="020B0604020202020204" pitchFamily="34" charset="0"/>
              <a:buChar char="•"/>
            </a:pPr>
            <a:r>
              <a:rPr lang="en-US" sz="1600" dirty="0"/>
              <a:t>The location of all permit spaces on fixed sites, and the reason they are classified as such.</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78109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7" name="Picture 6">
            <a:extLst>
              <a:ext uri="{FF2B5EF4-FFF2-40B4-BE49-F238E27FC236}">
                <a16:creationId xmlns:a16="http://schemas.microsoft.com/office/drawing/2014/main" id="{26066047-D24A-4251-A9BF-E1FACEBC21D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5"/>
          </a:xfrm>
          <a:prstGeom prst="rect">
            <a:avLst/>
          </a:prstGeom>
        </p:spPr>
      </p:pic>
    </p:spTree>
    <p:extLst>
      <p:ext uri="{BB962C8B-B14F-4D97-AF65-F5344CB8AC3E}">
        <p14:creationId xmlns:p14="http://schemas.microsoft.com/office/powerpoint/2010/main" val="802377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724B9E4-348D-2A82-067A-7AF3F7C1B63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PRCS Written Program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49831"/>
            <a:ext cx="6274351" cy="4955162"/>
          </a:xfrm>
          <a:prstGeom prst="rect">
            <a:avLst/>
          </a:prstGeom>
          <a:noFill/>
          <a:ln>
            <a:noFill/>
          </a:ln>
        </p:spPr>
        <p:txBody>
          <a:bodyPr spcFirstLastPara="1" wrap="square" lIns="91425" tIns="45700" rIns="91425" bIns="45700" anchor="t" anchorCtr="0">
            <a:spAutoFit/>
          </a:bodyPr>
          <a:lstStyle/>
          <a:p>
            <a:r>
              <a:rPr lang="en-US" sz="1600" dirty="0"/>
              <a:t>In addition to the components outlined on the previous slide:</a:t>
            </a:r>
            <a:br>
              <a:rPr lang="en-US" sz="1600" dirty="0"/>
            </a:br>
            <a:endParaRPr lang="en-US" sz="1600" dirty="0"/>
          </a:p>
          <a:p>
            <a:pPr marL="285750" indent="-285750">
              <a:buFont typeface="Arial" panose="020B0604020202020204" pitchFamily="34" charset="0"/>
              <a:buChar char="•"/>
            </a:pPr>
            <a:r>
              <a:rPr lang="en-US" sz="1600" dirty="0"/>
              <a:t>All employees must have access to the written program for permit-required confined spaces. This is similar to safety meeting notes or hazard communication – make sure the information is somewhere where all employees have access.</a:t>
            </a:r>
            <a:br>
              <a:rPr lang="en-US" sz="1600" dirty="0"/>
            </a:br>
            <a:endParaRPr lang="en-US" sz="1100" dirty="0"/>
          </a:p>
          <a:p>
            <a:pPr marL="285750" indent="-285750">
              <a:buFont typeface="Arial" panose="020B0604020202020204" pitchFamily="34" charset="0"/>
              <a:buChar char="•"/>
            </a:pPr>
            <a:r>
              <a:rPr lang="en-US" sz="1600" dirty="0"/>
              <a:t>The designated entrants must have access to the completed permit before entry so they can confirm that pre-entry preparations have been completed. </a:t>
            </a:r>
            <a:br>
              <a:rPr lang="en-US" sz="1600" dirty="0"/>
            </a:br>
            <a:endParaRPr lang="en-US" sz="1100" dirty="0"/>
          </a:p>
          <a:p>
            <a:pPr marL="285750" indent="-285750">
              <a:buFont typeface="Arial" panose="020B0604020202020204" pitchFamily="34" charset="0"/>
              <a:buChar char="•"/>
            </a:pPr>
            <a:r>
              <a:rPr lang="en-US" sz="1600" dirty="0"/>
              <a:t>Review the permit program if a near-miss or injury occurred, or any other situation where employees weren’t protected, and revise the program as necessary. </a:t>
            </a:r>
            <a:br>
              <a:rPr lang="en-US" sz="1600" dirty="0"/>
            </a:br>
            <a:endParaRPr lang="en-US" sz="1100" dirty="0"/>
          </a:p>
          <a:p>
            <a:pPr marL="285750" indent="-285750">
              <a:buFont typeface="Arial" panose="020B0604020202020204" pitchFamily="34" charset="0"/>
              <a:buChar char="•"/>
            </a:pPr>
            <a:r>
              <a:rPr lang="en-US" sz="1600" dirty="0"/>
              <a:t>All permits must be kept for at least one year of the completed permit, and reviewed within that year to evaluate the program and protection to employees.</a:t>
            </a:r>
            <a:br>
              <a:rPr lang="en-US" sz="1600" dirty="0"/>
            </a:br>
            <a:endParaRPr lang="en-US" sz="1100" dirty="0"/>
          </a:p>
          <a:p>
            <a:pPr marL="285750" indent="-285750">
              <a:buFont typeface="Arial" panose="020B0604020202020204" pitchFamily="34" charset="0"/>
              <a:buChar char="•"/>
            </a:pPr>
            <a:r>
              <a:rPr lang="en-US" sz="1600" dirty="0"/>
              <a:t>If coordination with another employer is necessary for entry,  that process must be included in the program as well.</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54D3CF18-3CF1-4017-9D51-F8716F4EB61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3470" cy="5933177"/>
          </a:xfrm>
          <a:prstGeom prst="rect">
            <a:avLst/>
          </a:prstGeom>
        </p:spPr>
      </p:pic>
    </p:spTree>
    <p:extLst>
      <p:ext uri="{BB962C8B-B14F-4D97-AF65-F5344CB8AC3E}">
        <p14:creationId xmlns:p14="http://schemas.microsoft.com/office/powerpoint/2010/main" val="2458470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BC4ECEB-BD35-3AD0-B572-EDFA87F6E55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Welcome</a:t>
            </a:r>
          </a:p>
        </p:txBody>
      </p:sp>
      <p:sp>
        <p:nvSpPr>
          <p:cNvPr id="104" name="Google Shape;104;p2"/>
          <p:cNvSpPr txBox="1"/>
          <p:nvPr/>
        </p:nvSpPr>
        <p:spPr>
          <a:xfrm>
            <a:off x="5719156" y="849837"/>
            <a:ext cx="6274351" cy="2554505"/>
          </a:xfrm>
          <a:prstGeom prst="rect">
            <a:avLst/>
          </a:prstGeom>
          <a:noFill/>
          <a:ln>
            <a:noFill/>
          </a:ln>
        </p:spPr>
        <p:txBody>
          <a:bodyPr spcFirstLastPara="1" wrap="square" lIns="91425" tIns="45700" rIns="91425" bIns="45700" anchor="t" anchorCtr="0">
            <a:spAutoFit/>
          </a:bodyPr>
          <a:lstStyle/>
          <a:p>
            <a:r>
              <a:rPr lang="en-US" sz="1600" dirty="0"/>
              <a:t>Welcome to the </a:t>
            </a:r>
            <a:r>
              <a:rPr lang="en-US" sz="1600" i="1" dirty="0"/>
              <a:t>Confined Space Safety</a:t>
            </a:r>
            <a:r>
              <a:rPr lang="en-US" sz="1600" dirty="0"/>
              <a:t> course! We will discuss the </a:t>
            </a:r>
            <a:r>
              <a:rPr lang="en-US" sz="1600" i="1" dirty="0">
                <a:hlinkClick r:id="rId3"/>
              </a:rPr>
              <a:t>Confined Spaces</a:t>
            </a:r>
            <a:r>
              <a:rPr lang="en-US" dirty="0"/>
              <a:t> </a:t>
            </a:r>
            <a:r>
              <a:rPr lang="en-US" sz="1600" dirty="0"/>
              <a:t>rule that applies to Divisions:</a:t>
            </a:r>
          </a:p>
          <a:p>
            <a:endParaRPr lang="en-US" sz="1600" dirty="0"/>
          </a:p>
          <a:p>
            <a:pPr marL="285750" indent="-285750" fontAlgn="base">
              <a:buFont typeface="Arial" panose="020B0604020202020204" pitchFamily="34" charset="0"/>
              <a:buChar char="•"/>
            </a:pPr>
            <a:r>
              <a:rPr lang="en-US" sz="1600" dirty="0"/>
              <a:t>2 (General Industry)</a:t>
            </a:r>
          </a:p>
          <a:p>
            <a:pPr marL="285750" indent="-285750" fontAlgn="base">
              <a:buFont typeface="Arial" panose="020B0604020202020204" pitchFamily="34" charset="0"/>
              <a:buChar char="•"/>
            </a:pPr>
            <a:r>
              <a:rPr lang="en-US" sz="1600" dirty="0"/>
              <a:t>3 (Construction)</a:t>
            </a:r>
          </a:p>
          <a:p>
            <a:pPr marL="285750" indent="-285750" fontAlgn="base">
              <a:buFont typeface="Arial" panose="020B0604020202020204" pitchFamily="34" charset="0"/>
              <a:buChar char="•"/>
            </a:pPr>
            <a:r>
              <a:rPr lang="en-US" sz="1600" dirty="0"/>
              <a:t>7 (Forest Activities)</a:t>
            </a:r>
          </a:p>
          <a:p>
            <a:br>
              <a:rPr lang="en-US" sz="1600" dirty="0"/>
            </a:br>
            <a:r>
              <a:rPr lang="en-US" sz="1600" dirty="0"/>
              <a:t>We will also go through the </a:t>
            </a:r>
            <a:r>
              <a:rPr lang="en-US" sz="1600" i="1" dirty="0">
                <a:hlinkClick r:id="rId4"/>
              </a:rPr>
              <a:t>Confined and Hazardous Spaces</a:t>
            </a:r>
            <a:r>
              <a:rPr lang="en-US" sz="1600" dirty="0"/>
              <a:t> rule for Division 4 (Agriculture) during the last module of this course.</a:t>
            </a:r>
            <a:br>
              <a:rPr lang="en-US" sz="1600" dirty="0"/>
            </a:br>
            <a:endParaRPr lang="en-US" sz="1600" dirty="0"/>
          </a:p>
        </p:txBody>
      </p:sp>
      <p:pic>
        <p:nvPicPr>
          <p:cNvPr id="3" name="Picture 2">
            <a:extLst>
              <a:ext uri="{FF2B5EF4-FFF2-40B4-BE49-F238E27FC236}">
                <a16:creationId xmlns:a16="http://schemas.microsoft.com/office/drawing/2014/main" id="{67888362-B03B-4227-A44D-F25C364B2F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
            <a:ext cx="5497830" cy="5905635"/>
          </a:xfrm>
          <a:prstGeom prst="rect">
            <a:avLst/>
          </a:prstGeom>
        </p:spPr>
      </p:pic>
      <p:sp>
        <p:nvSpPr>
          <p:cNvPr id="4" name="Google Shape;102;p2">
            <a:extLst>
              <a:ext uri="{FF2B5EF4-FFF2-40B4-BE49-F238E27FC236}">
                <a16:creationId xmlns:a16="http://schemas.microsoft.com/office/drawing/2014/main" id="{AC1F6C42-3446-FDC6-6910-FFCD9355BE50}"/>
              </a:ext>
            </a:extLst>
          </p:cNvPr>
          <p:cNvSpPr txBox="1"/>
          <p:nvPr/>
        </p:nvSpPr>
        <p:spPr>
          <a:xfrm>
            <a:off x="57842" y="5990756"/>
            <a:ext cx="54539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6"/>
          <a:stretch>
            <a:fillRect/>
          </a:stretch>
        </p:blipFill>
        <p:spPr>
          <a:xfrm>
            <a:off x="7885176" y="5986634"/>
            <a:ext cx="4306824" cy="865096"/>
          </a:xfrm>
          <a:prstGeom prst="rect">
            <a:avLst/>
          </a:prstGeom>
        </p:spPr>
      </p:pic>
    </p:spTree>
    <p:extLst>
      <p:ext uri="{BB962C8B-B14F-4D97-AF65-F5344CB8AC3E}">
        <p14:creationId xmlns:p14="http://schemas.microsoft.com/office/powerpoint/2010/main" val="1665773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F5992E38-4505-28C4-70C8-4789F1DF1CF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Permit Information</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49833"/>
            <a:ext cx="6274351" cy="3539390"/>
          </a:xfrm>
          <a:prstGeom prst="rect">
            <a:avLst/>
          </a:prstGeom>
          <a:noFill/>
          <a:ln>
            <a:noFill/>
          </a:ln>
        </p:spPr>
        <p:txBody>
          <a:bodyPr spcFirstLastPara="1" wrap="square" lIns="91425" tIns="45700" rIns="91425" bIns="45700" anchor="t" anchorCtr="0">
            <a:spAutoFit/>
          </a:bodyPr>
          <a:lstStyle/>
          <a:p>
            <a:r>
              <a:rPr lang="en-US" sz="1600" dirty="0"/>
              <a:t>One of the first requirements in the written program section is to document the permit entry procedures. Those procedures must explain:</a:t>
            </a:r>
          </a:p>
          <a:p>
            <a:endParaRPr lang="en-US" sz="1600" dirty="0"/>
          </a:p>
          <a:p>
            <a:pPr marL="285750" indent="-285750">
              <a:buFont typeface="Arial" panose="020B0604020202020204" pitchFamily="34" charset="0"/>
              <a:buChar char="•"/>
            </a:pPr>
            <a:r>
              <a:rPr lang="en-US" sz="1600" dirty="0"/>
              <a:t>How to evaluate the hazards of the space.</a:t>
            </a:r>
          </a:p>
          <a:p>
            <a:pPr marL="285750" indent="-285750" fontAlgn="base">
              <a:buFont typeface="Arial" panose="020B0604020202020204" pitchFamily="34" charset="0"/>
              <a:buChar char="•"/>
            </a:pPr>
            <a:r>
              <a:rPr lang="en-US" sz="1600" dirty="0"/>
              <a:t>The work to be performed.</a:t>
            </a:r>
          </a:p>
          <a:p>
            <a:pPr marL="285750" indent="-285750" fontAlgn="base">
              <a:buFont typeface="Arial" panose="020B0604020202020204" pitchFamily="34" charset="0"/>
              <a:buChar char="•"/>
            </a:pPr>
            <a:r>
              <a:rPr lang="en-US" sz="1600" dirty="0"/>
              <a:t>Conditions for a safe entry.</a:t>
            </a:r>
          </a:p>
          <a:p>
            <a:br>
              <a:rPr lang="en-US" sz="1600" dirty="0"/>
            </a:br>
            <a:r>
              <a:rPr lang="en-US" sz="1600" dirty="0"/>
              <a:t>There should be only one permit per monitored entry. If work will be occurring over several days, there should be a new permit for each day’s entry into the confined space.  </a:t>
            </a:r>
          </a:p>
          <a:p>
            <a:br>
              <a:rPr lang="en-US" sz="1600" dirty="0"/>
            </a:br>
            <a:r>
              <a:rPr lang="en-US" sz="1600" dirty="0"/>
              <a:t>Go to the next slide for a list of information to be included in the entry permit. </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603815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5" name="Picture 4">
            <a:extLst>
              <a:ext uri="{FF2B5EF4-FFF2-40B4-BE49-F238E27FC236}">
                <a16:creationId xmlns:a16="http://schemas.microsoft.com/office/drawing/2014/main" id="{6F66220B-7909-4776-8C58-2D5964BFC5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14" y="18534"/>
            <a:ext cx="5502700" cy="5910866"/>
          </a:xfrm>
          <a:prstGeom prst="rect">
            <a:avLst/>
          </a:prstGeom>
        </p:spPr>
      </p:pic>
    </p:spTree>
    <p:extLst>
      <p:ext uri="{BB962C8B-B14F-4D97-AF65-F5344CB8AC3E}">
        <p14:creationId xmlns:p14="http://schemas.microsoft.com/office/powerpoint/2010/main" val="1626208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FEB3FD1-C572-3017-527F-36025687A42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Permit Information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60850"/>
            <a:ext cx="6274351" cy="3785611"/>
          </a:xfrm>
          <a:prstGeom prst="rect">
            <a:avLst/>
          </a:prstGeom>
          <a:noFill/>
          <a:ln>
            <a:noFill/>
          </a:ln>
        </p:spPr>
        <p:txBody>
          <a:bodyPr spcFirstLastPara="1" wrap="square" lIns="91425" tIns="45700" rIns="91425" bIns="45700" anchor="t" anchorCtr="0">
            <a:spAutoFit/>
          </a:bodyPr>
          <a:lstStyle/>
          <a:p>
            <a:r>
              <a:rPr lang="en-US" sz="1600" dirty="0"/>
              <a:t>In addition to the information listed in the previous slide, entry permits must also include the following information:</a:t>
            </a:r>
          </a:p>
          <a:p>
            <a:endParaRPr lang="en-US" sz="1600" dirty="0"/>
          </a:p>
          <a:p>
            <a:pPr marL="285750" indent="-285750">
              <a:buFont typeface="Arial" panose="020B0604020202020204" pitchFamily="34" charset="0"/>
              <a:buChar char="•"/>
            </a:pPr>
            <a:r>
              <a:rPr lang="en-US" sz="1600" dirty="0"/>
              <a:t>Confined space to be entered and the purpose of entry.</a:t>
            </a:r>
          </a:p>
          <a:p>
            <a:pPr marL="285750" indent="-285750" fontAlgn="base">
              <a:buFont typeface="Arial" panose="020B0604020202020204" pitchFamily="34" charset="0"/>
              <a:buChar char="•"/>
            </a:pPr>
            <a:r>
              <a:rPr lang="en-US" sz="1600" dirty="0"/>
              <a:t>Date, start and end times of permit.</a:t>
            </a:r>
          </a:p>
          <a:p>
            <a:pPr marL="285750" indent="-285750" fontAlgn="base">
              <a:buFont typeface="Arial" panose="020B0604020202020204" pitchFamily="34" charset="0"/>
              <a:buChar char="•"/>
            </a:pPr>
            <a:r>
              <a:rPr lang="en-US" sz="1600" dirty="0"/>
              <a:t>Hazards of the space (actual and potential).</a:t>
            </a:r>
          </a:p>
          <a:p>
            <a:pPr marL="285750" indent="-285750" fontAlgn="base">
              <a:buFont typeface="Arial" panose="020B0604020202020204" pitchFamily="34" charset="0"/>
              <a:buChar char="•"/>
            </a:pPr>
            <a:r>
              <a:rPr lang="en-US" sz="1600" dirty="0"/>
              <a:t>Measures used before entry to isolate the space and eliminate/control hazards.</a:t>
            </a:r>
          </a:p>
          <a:p>
            <a:pPr marL="285750" indent="-285750" fontAlgn="base">
              <a:buFont typeface="Arial" panose="020B0604020202020204" pitchFamily="34" charset="0"/>
              <a:buChar char="•"/>
            </a:pPr>
            <a:r>
              <a:rPr lang="en-US" sz="1600" dirty="0"/>
              <a:t>Communication procedures for maintaining contact during the entry.</a:t>
            </a:r>
          </a:p>
          <a:p>
            <a:pPr marL="285750" indent="-285750" fontAlgn="base">
              <a:buFont typeface="Arial" panose="020B0604020202020204" pitchFamily="34" charset="0"/>
              <a:buChar char="•"/>
            </a:pPr>
            <a:r>
              <a:rPr lang="en-US" sz="1600" dirty="0"/>
              <a:t>Equipment provided for safe entry, such as for testing, monitoring, communications, and rescue.</a:t>
            </a:r>
          </a:p>
          <a:p>
            <a:endParaRPr lang="en-US" sz="1600" dirty="0"/>
          </a:p>
          <a:p>
            <a:br>
              <a:rPr lang="en-US" sz="1600" dirty="0"/>
            </a:br>
            <a:r>
              <a:rPr lang="en-US" sz="1600" i="1" dirty="0"/>
              <a:t>(List continues on next slide.)</a:t>
            </a:r>
            <a:endParaRPr lang="en-US" sz="1600" dirty="0"/>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73732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6" name="Picture 5">
            <a:extLst>
              <a:ext uri="{FF2B5EF4-FFF2-40B4-BE49-F238E27FC236}">
                <a16:creationId xmlns:a16="http://schemas.microsoft.com/office/drawing/2014/main" id="{17581B17-899C-4DB7-BEE2-28DD848AC5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8757" cy="5906631"/>
          </a:xfrm>
          <a:prstGeom prst="rect">
            <a:avLst/>
          </a:prstGeom>
        </p:spPr>
      </p:pic>
    </p:spTree>
    <p:extLst>
      <p:ext uri="{BB962C8B-B14F-4D97-AF65-F5344CB8AC3E}">
        <p14:creationId xmlns:p14="http://schemas.microsoft.com/office/powerpoint/2010/main" val="33657596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48B7161-AB2B-CE3E-C707-09163D6BEAFE}"/>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Permit Information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38818"/>
            <a:ext cx="6274351" cy="3785611"/>
          </a:xfrm>
          <a:prstGeom prst="rect">
            <a:avLst/>
          </a:prstGeom>
          <a:noFill/>
          <a:ln>
            <a:noFill/>
          </a:ln>
        </p:spPr>
        <p:txBody>
          <a:bodyPr spcFirstLastPara="1" wrap="square" lIns="91425" tIns="45700" rIns="91425" bIns="45700" anchor="t" anchorCtr="0">
            <a:spAutoFit/>
          </a:bodyPr>
          <a:lstStyle/>
          <a:p>
            <a:pPr marL="285750" indent="-285750" fontAlgn="base">
              <a:buFont typeface="Arial" panose="020B0604020202020204" pitchFamily="34" charset="0"/>
              <a:buChar char="•"/>
            </a:pPr>
            <a:r>
              <a:rPr lang="en-US" sz="1600" dirty="0"/>
              <a:t>Names of entrants and attendants. (We’ll define those terms soon.)</a:t>
            </a:r>
          </a:p>
          <a:p>
            <a:pPr marL="285750" indent="-285750" fontAlgn="base">
              <a:buFont typeface="Arial" panose="020B0604020202020204" pitchFamily="34" charset="0"/>
              <a:buChar char="•"/>
            </a:pPr>
            <a:r>
              <a:rPr lang="en-US" sz="1600" dirty="0"/>
              <a:t>Signature of supervisor authorizing entry. </a:t>
            </a:r>
          </a:p>
          <a:p>
            <a:pPr marL="285750" indent="-285750" fontAlgn="base">
              <a:buFont typeface="Arial" panose="020B0604020202020204" pitchFamily="34" charset="0"/>
              <a:buChar char="•"/>
            </a:pPr>
            <a:r>
              <a:rPr lang="en-US" sz="1600" dirty="0"/>
              <a:t>Results of the initial atmosphere tests, results of the periodic or continuous monitoring period, and names or initials of the testers and time of tests. (See next slide for more information.)</a:t>
            </a:r>
          </a:p>
          <a:p>
            <a:pPr marL="285750" indent="-285750" fontAlgn="base">
              <a:buFont typeface="Arial" panose="020B0604020202020204" pitchFamily="34" charset="0"/>
              <a:buChar char="•"/>
            </a:pPr>
            <a:r>
              <a:rPr lang="en-US" sz="1600" dirty="0"/>
              <a:t>The rescue team and how to contact them. </a:t>
            </a:r>
          </a:p>
          <a:p>
            <a:pPr marL="285750" indent="-285750" fontAlgn="base">
              <a:buFont typeface="Arial" panose="020B0604020202020204" pitchFamily="34" charset="0"/>
              <a:buChar char="•"/>
            </a:pPr>
            <a:r>
              <a:rPr lang="en-US" sz="1600" dirty="0"/>
              <a:t>Other relevant information for safety, such as additional permits for work in the space.</a:t>
            </a:r>
          </a:p>
          <a:p>
            <a:pPr marL="285750" indent="-285750" fontAlgn="base">
              <a:buFont typeface="Arial" panose="020B0604020202020204" pitchFamily="34" charset="0"/>
              <a:buChar char="•"/>
            </a:pPr>
            <a:r>
              <a:rPr lang="en-US" sz="1600" dirty="0"/>
              <a:t>Any problems encountered during the entry. (Add these to the permit afterwards for purposes of evaluation and review.)</a:t>
            </a:r>
          </a:p>
          <a:p>
            <a:br>
              <a:rPr lang="en-US" sz="1600" dirty="0"/>
            </a:br>
            <a:r>
              <a:rPr lang="en-US" sz="1600" dirty="0"/>
              <a:t>An example of a PRCS entry permit can be found in </a:t>
            </a:r>
            <a:r>
              <a:rPr lang="en-US" sz="1600" dirty="0">
                <a:hlinkClick r:id="rId3"/>
              </a:rPr>
              <a:t>Appendix C</a:t>
            </a:r>
            <a:r>
              <a:rPr lang="en-US" sz="1600" dirty="0"/>
              <a:t> of the rule; you can use it as a guide in developing a permit that is specific to your workspaces.</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86923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4"/>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F71030AE-29DB-46C2-8494-A265B7536AF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23470" cy="5933177"/>
          </a:xfrm>
          <a:prstGeom prst="rect">
            <a:avLst/>
          </a:prstGeom>
        </p:spPr>
      </p:pic>
    </p:spTree>
    <p:extLst>
      <p:ext uri="{BB962C8B-B14F-4D97-AF65-F5344CB8AC3E}">
        <p14:creationId xmlns:p14="http://schemas.microsoft.com/office/powerpoint/2010/main" val="3623384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1164712-F314-779B-E0C3-C6D36917C00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Initial Atmosphere Tests</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49838"/>
            <a:ext cx="6274351" cy="3046948"/>
          </a:xfrm>
          <a:prstGeom prst="rect">
            <a:avLst/>
          </a:prstGeom>
          <a:noFill/>
          <a:ln>
            <a:noFill/>
          </a:ln>
        </p:spPr>
        <p:txBody>
          <a:bodyPr spcFirstLastPara="1" wrap="square" lIns="91425" tIns="45700" rIns="91425" bIns="45700" anchor="t" anchorCtr="0">
            <a:spAutoFit/>
          </a:bodyPr>
          <a:lstStyle/>
          <a:p>
            <a:r>
              <a:rPr lang="en-US" sz="1600" dirty="0"/>
              <a:t>Initial testing for atmospheric hazards must be completed (where necessary) and the testing results must be provided to the entrants before they ever enter the space. Safe entry conditions must be maintained for the duration of the entry. If a space is too large to isolate, or is part of a continuous system such as a sewer, continuous monitoring is required where the entrants are working.</a:t>
            </a:r>
          </a:p>
          <a:p>
            <a:br>
              <a:rPr lang="en-US" sz="1600" dirty="0"/>
            </a:br>
            <a:r>
              <a:rPr lang="en-US" sz="1600" dirty="0"/>
              <a:t>If conditions change and the space needs to be evacuated, no one should enter again until the space and hazards are re-assessed and hazards are eliminated or controlled. The entrants must be allowed to observe all re-assessments and activities to control the hazards.</a:t>
            </a:r>
            <a:endParaRPr lang="en-US" sz="1600" dirty="0">
              <a:solidFill>
                <a:srgbClr val="FF0000"/>
              </a:solidFill>
            </a:endParaRP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847199"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5" name="Picture 4">
            <a:extLst>
              <a:ext uri="{FF2B5EF4-FFF2-40B4-BE49-F238E27FC236}">
                <a16:creationId xmlns:a16="http://schemas.microsoft.com/office/drawing/2014/main" id="{BBE58A8F-B9E8-4D2D-BFF6-458830E001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5"/>
          </a:xfrm>
          <a:prstGeom prst="rect">
            <a:avLst/>
          </a:prstGeom>
        </p:spPr>
      </p:pic>
    </p:spTree>
    <p:extLst>
      <p:ext uri="{BB962C8B-B14F-4D97-AF65-F5344CB8AC3E}">
        <p14:creationId xmlns:p14="http://schemas.microsoft.com/office/powerpoint/2010/main" val="3337810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9D386CA-C23F-C9E0-E2F0-8F4BC22A823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Multi-Employer Worksites</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60849"/>
            <a:ext cx="6274351" cy="4278054"/>
          </a:xfrm>
          <a:prstGeom prst="rect">
            <a:avLst/>
          </a:prstGeom>
          <a:noFill/>
          <a:ln>
            <a:noFill/>
          </a:ln>
        </p:spPr>
        <p:txBody>
          <a:bodyPr spcFirstLastPara="1" wrap="square" lIns="91425" tIns="45700" rIns="91425" bIns="45700" anchor="t" anchorCtr="0">
            <a:spAutoFit/>
          </a:bodyPr>
          <a:lstStyle/>
          <a:p>
            <a:r>
              <a:rPr lang="en-US" sz="1600" dirty="0"/>
              <a:t>There are requirements outlined in the rule for when employees of another employer enter permit spaces that are under your company’s control. You are required to inform the other employer and their employees about the permit spaces, including: </a:t>
            </a:r>
            <a:br>
              <a:rPr lang="en-US" sz="1600" dirty="0"/>
            </a:br>
            <a:endParaRPr lang="en-US" sz="1600" dirty="0"/>
          </a:p>
          <a:p>
            <a:pPr marL="285750" indent="-285750">
              <a:buFont typeface="Arial" panose="020B0604020202020204" pitchFamily="34" charset="0"/>
              <a:buChar char="•"/>
            </a:pPr>
            <a:r>
              <a:rPr lang="en-US" sz="1600" dirty="0"/>
              <a:t>The identified hazards of the space. </a:t>
            </a:r>
          </a:p>
          <a:p>
            <a:pPr marL="285750" indent="-285750" fontAlgn="base">
              <a:buFont typeface="Arial" panose="020B0604020202020204" pitchFamily="34" charset="0"/>
              <a:buChar char="•"/>
            </a:pPr>
            <a:r>
              <a:rPr lang="en-US" sz="1600" dirty="0"/>
              <a:t>Any experiences with the space.</a:t>
            </a:r>
          </a:p>
          <a:p>
            <a:pPr marL="285750" indent="-285750" fontAlgn="base">
              <a:buFont typeface="Arial" panose="020B0604020202020204" pitchFamily="34" charset="0"/>
              <a:buChar char="•"/>
            </a:pPr>
            <a:r>
              <a:rPr lang="en-US" sz="1600" dirty="0"/>
              <a:t>Any precautions and procedures required to protect employees working in or near the permit space.</a:t>
            </a:r>
          </a:p>
          <a:p>
            <a:br>
              <a:rPr lang="en-US" sz="1600" dirty="0"/>
            </a:br>
            <a:r>
              <a:rPr lang="en-US" sz="1600" dirty="0"/>
              <a:t>Entry into the permit spaces is only allowed when all of the rule requirements are met. Once the entry is complete, discuss the entry program that was followed and any hazards that were created or confronted within the space.</a:t>
            </a:r>
          </a:p>
          <a:p>
            <a:br>
              <a:rPr lang="en-US" sz="1600" dirty="0"/>
            </a:br>
            <a:r>
              <a:rPr lang="en-US" sz="1600" dirty="0"/>
              <a:t>To read the full requirements related to multi-employer worksites, see </a:t>
            </a:r>
            <a:r>
              <a:rPr lang="en-US" sz="1600" dirty="0">
                <a:hlinkClick r:id="rId3"/>
              </a:rPr>
              <a:t>paragraph (12) in the rule</a:t>
            </a:r>
            <a:r>
              <a:rPr lang="en-US" sz="1600" dirty="0"/>
              <a:t>. </a:t>
            </a:r>
            <a:endParaRPr lang="en-US" sz="1600" dirty="0">
              <a:solidFill>
                <a:srgbClr val="FF0000"/>
              </a:solidFill>
            </a:endParaRP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3" y="5990756"/>
            <a:ext cx="58912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55ACE632-655D-4B58-A5F5-8A45944D420E}"/>
              </a:ext>
            </a:extLst>
          </p:cNvPr>
          <p:cNvPicPr>
            <a:picLocks noChangeAspect="1"/>
          </p:cNvPicPr>
          <p:nvPr/>
        </p:nvPicPr>
        <p:blipFill>
          <a:blip r:embed="rId4"/>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A07AA906-31B2-4103-8052-596586579F4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114" cy="5919905"/>
          </a:xfrm>
          <a:prstGeom prst="rect">
            <a:avLst/>
          </a:prstGeom>
        </p:spPr>
      </p:pic>
    </p:spTree>
    <p:extLst>
      <p:ext uri="{BB962C8B-B14F-4D97-AF65-F5344CB8AC3E}">
        <p14:creationId xmlns:p14="http://schemas.microsoft.com/office/powerpoint/2010/main" val="1381169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8E7F152-1063-1F1F-9390-6E34DE1E10A5}"/>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Designated Roles for Entry</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60851"/>
            <a:ext cx="6274351" cy="3293169"/>
          </a:xfrm>
          <a:prstGeom prst="rect">
            <a:avLst/>
          </a:prstGeom>
          <a:noFill/>
          <a:ln>
            <a:noFill/>
          </a:ln>
        </p:spPr>
        <p:txBody>
          <a:bodyPr spcFirstLastPara="1" wrap="square" lIns="91425" tIns="45700" rIns="91425" bIns="45700" anchor="t" anchorCtr="0">
            <a:spAutoFit/>
          </a:bodyPr>
          <a:lstStyle/>
          <a:p>
            <a:r>
              <a:rPr lang="en-US" sz="1600" dirty="0"/>
              <a:t>Before a permit confined space is entered, the rule requires the roles of entrants, attendants, and entry supervisors to be designated and listed on the permit. Due to the inherent danger of working in permit-required confined spaces, it is important that each person knows their role, what it requires, and is competent in carrying out the duties. Lives depend on it!  </a:t>
            </a:r>
          </a:p>
          <a:p>
            <a:br>
              <a:rPr lang="en-US" sz="1600" dirty="0"/>
            </a:br>
            <a:r>
              <a:rPr lang="en-US" sz="1600" dirty="0"/>
              <a:t>Each </a:t>
            </a:r>
            <a:r>
              <a:rPr lang="en-US" sz="1600" dirty="0">
                <a:hlinkClick r:id="rId3"/>
              </a:rPr>
              <a:t>role is defined in the rule</a:t>
            </a:r>
            <a:r>
              <a:rPr lang="en-US" sz="1600" dirty="0"/>
              <a:t> and has </a:t>
            </a:r>
            <a:r>
              <a:rPr lang="en-US" sz="1600" dirty="0">
                <a:hlinkClick r:id="rId4"/>
              </a:rPr>
              <a:t>specific requirements and duties</a:t>
            </a:r>
            <a:r>
              <a:rPr lang="en-US" sz="1600" dirty="0"/>
              <a:t>. Let’s learn about the following three entry roles:</a:t>
            </a:r>
          </a:p>
          <a:p>
            <a:endParaRPr lang="en-US" sz="1600" dirty="0"/>
          </a:p>
          <a:p>
            <a:pPr marL="342900" indent="-342900" fontAlgn="base">
              <a:buFont typeface="+mj-lt"/>
              <a:buAutoNum type="arabicPeriod"/>
            </a:pPr>
            <a:r>
              <a:rPr lang="en-US" sz="1600" dirty="0"/>
              <a:t>Entrant (Authorized Entrant)</a:t>
            </a:r>
          </a:p>
          <a:p>
            <a:pPr marL="342900" indent="-342900" fontAlgn="base">
              <a:buFont typeface="+mj-lt"/>
              <a:buAutoNum type="arabicPeriod"/>
            </a:pPr>
            <a:r>
              <a:rPr lang="en-US" sz="1600" dirty="0"/>
              <a:t>Attendant</a:t>
            </a:r>
          </a:p>
          <a:p>
            <a:pPr marL="342900" indent="-342900" fontAlgn="base">
              <a:buFont typeface="+mj-lt"/>
              <a:buAutoNum type="arabicPeriod"/>
            </a:pPr>
            <a:r>
              <a:rPr lang="en-US" sz="1600" dirty="0"/>
              <a:t>Entry Supervisor</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603815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5"/>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959E1448-A76F-47DD-9953-4513B72E964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0"/>
            <a:ext cx="5512158" cy="5921026"/>
          </a:xfrm>
          <a:prstGeom prst="rect">
            <a:avLst/>
          </a:prstGeom>
        </p:spPr>
      </p:pic>
    </p:spTree>
    <p:extLst>
      <p:ext uri="{BB962C8B-B14F-4D97-AF65-F5344CB8AC3E}">
        <p14:creationId xmlns:p14="http://schemas.microsoft.com/office/powerpoint/2010/main" val="21823477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7639" y="5857800"/>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2B7AC4C-634C-6AD7-B289-0F9A75C4390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Entrant Role</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82884"/>
            <a:ext cx="6274351" cy="3539390"/>
          </a:xfrm>
          <a:prstGeom prst="rect">
            <a:avLst/>
          </a:prstGeom>
          <a:noFill/>
          <a:ln>
            <a:noFill/>
          </a:ln>
        </p:spPr>
        <p:txBody>
          <a:bodyPr spcFirstLastPara="1" wrap="square" lIns="91425" tIns="45700" rIns="91425" bIns="45700" anchor="t" anchorCtr="0">
            <a:spAutoFit/>
          </a:bodyPr>
          <a:lstStyle/>
          <a:p>
            <a:r>
              <a:rPr lang="en-US" sz="1600" b="1" dirty="0"/>
              <a:t>Entrant/Authorized Entrant</a:t>
            </a:r>
            <a:r>
              <a:rPr lang="en-US" sz="1600" dirty="0"/>
              <a:t>: an employee who is authorized by the employer to enter a permit space. </a:t>
            </a:r>
            <a:br>
              <a:rPr lang="en-US" sz="1600" dirty="0"/>
            </a:br>
            <a:br>
              <a:rPr lang="en-US" sz="1600" dirty="0"/>
            </a:br>
            <a:r>
              <a:rPr lang="en-US" sz="1600" dirty="0"/>
              <a:t>Entrants must know about the hazards they may face during entry. This includes information about:</a:t>
            </a:r>
          </a:p>
          <a:p>
            <a:pPr marL="285750" indent="-285750" fontAlgn="base">
              <a:buFont typeface="Arial" panose="020B0604020202020204" pitchFamily="34" charset="0"/>
              <a:buChar char="•"/>
            </a:pPr>
            <a:r>
              <a:rPr lang="en-US" sz="1600" dirty="0"/>
              <a:t>Types of hazards </a:t>
            </a:r>
          </a:p>
          <a:p>
            <a:pPr marL="285750" indent="-285750" fontAlgn="base">
              <a:buFont typeface="Arial" panose="020B0604020202020204" pitchFamily="34" charset="0"/>
              <a:buChar char="•"/>
            </a:pPr>
            <a:r>
              <a:rPr lang="en-US" sz="1600" dirty="0"/>
              <a:t>Signs and symptoms of exposure to the hazards</a:t>
            </a:r>
          </a:p>
          <a:p>
            <a:pPr marL="285750" indent="-285750" fontAlgn="base">
              <a:buFont typeface="Arial" panose="020B0604020202020204" pitchFamily="34" charset="0"/>
              <a:buChar char="•"/>
            </a:pPr>
            <a:r>
              <a:rPr lang="en-US" sz="1600" dirty="0"/>
              <a:t>Consequences of exposure</a:t>
            </a:r>
          </a:p>
          <a:p>
            <a:r>
              <a:rPr lang="en-US" sz="1600" dirty="0"/>
              <a:t> </a:t>
            </a:r>
          </a:p>
          <a:p>
            <a:r>
              <a:rPr lang="en-US" sz="1600" dirty="0"/>
              <a:t>They also must communicate with the attendant, so that the attendant can monitor the entrant’s status and alert the entrant if they need to evacuate the space. If the entrant detects any dangerous or hazardous condition or warning sign of exposure, they must alert the attendant.</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9133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84DE4D2C-170E-40C2-9C28-5DF0B60569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0663" cy="5930162"/>
          </a:xfrm>
          <a:prstGeom prst="rect">
            <a:avLst/>
          </a:prstGeom>
        </p:spPr>
      </p:pic>
    </p:spTree>
    <p:extLst>
      <p:ext uri="{BB962C8B-B14F-4D97-AF65-F5344CB8AC3E}">
        <p14:creationId xmlns:p14="http://schemas.microsoft.com/office/powerpoint/2010/main" val="3283272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7639" y="5866953"/>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91D7CB4-5392-3AD9-7F7A-D6320F30B6E6}"/>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Entrant Role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82886"/>
            <a:ext cx="6274351" cy="2308284"/>
          </a:xfrm>
          <a:prstGeom prst="rect">
            <a:avLst/>
          </a:prstGeom>
          <a:noFill/>
          <a:ln>
            <a:noFill/>
          </a:ln>
        </p:spPr>
        <p:txBody>
          <a:bodyPr spcFirstLastPara="1" wrap="square" lIns="91425" tIns="45700" rIns="91425" bIns="45700" anchor="t" anchorCtr="0">
            <a:spAutoFit/>
          </a:bodyPr>
          <a:lstStyle/>
          <a:p>
            <a:r>
              <a:rPr lang="en-US" sz="1600" dirty="0"/>
              <a:t>The final requirement of the entrant’s role is to exit from the permit space as quickly as possible whenever any of the following occur:</a:t>
            </a:r>
          </a:p>
          <a:p>
            <a:r>
              <a:rPr lang="en-US" sz="1600" dirty="0"/>
              <a:t> </a:t>
            </a:r>
          </a:p>
          <a:p>
            <a:pPr marL="285750" indent="-285750">
              <a:buFont typeface="Arial" panose="020B0604020202020204" pitchFamily="34" charset="0"/>
              <a:buChar char="•"/>
            </a:pPr>
            <a:r>
              <a:rPr lang="en-US" sz="1600" dirty="0"/>
              <a:t>An order to evacuate is given by the attendant or entry supervisor.</a:t>
            </a:r>
          </a:p>
          <a:p>
            <a:pPr marL="285750" indent="-285750" fontAlgn="base">
              <a:buFont typeface="Arial" panose="020B0604020202020204" pitchFamily="34" charset="0"/>
              <a:buChar char="•"/>
            </a:pPr>
            <a:r>
              <a:rPr lang="en-US" sz="1600" dirty="0"/>
              <a:t>The entrant recognizes a warning sign or symptom of exposure to a dangerous situation.</a:t>
            </a:r>
          </a:p>
          <a:p>
            <a:pPr marL="285750" indent="-285750" fontAlgn="base">
              <a:buFont typeface="Arial" panose="020B0604020202020204" pitchFamily="34" charset="0"/>
              <a:buChar char="•"/>
            </a:pPr>
            <a:r>
              <a:rPr lang="en-US" sz="1600" dirty="0"/>
              <a:t>The entrant detects a dangerous or hazardous condition.  </a:t>
            </a:r>
          </a:p>
          <a:p>
            <a:pPr marL="285750" indent="-285750" fontAlgn="base">
              <a:buFont typeface="Arial" panose="020B0604020202020204" pitchFamily="34" charset="0"/>
              <a:buChar char="•"/>
            </a:pPr>
            <a:r>
              <a:rPr lang="en-US" sz="1600" dirty="0"/>
              <a:t>An evacuation alarm is activated. </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8912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5" name="Picture 4">
            <a:extLst>
              <a:ext uri="{FF2B5EF4-FFF2-40B4-BE49-F238E27FC236}">
                <a16:creationId xmlns:a16="http://schemas.microsoft.com/office/drawing/2014/main" id="{F8C6EAB2-0B57-4F6C-A935-3C3A303CA3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1"/>
            <a:ext cx="5446816" cy="5850838"/>
          </a:xfrm>
          <a:prstGeom prst="rect">
            <a:avLst/>
          </a:prstGeom>
        </p:spPr>
      </p:pic>
    </p:spTree>
    <p:extLst>
      <p:ext uri="{BB962C8B-B14F-4D97-AF65-F5344CB8AC3E}">
        <p14:creationId xmlns:p14="http://schemas.microsoft.com/office/powerpoint/2010/main" val="2657450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484D022F-04C2-7130-C042-201B750B09B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Attendant Role</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60851"/>
            <a:ext cx="6274351" cy="4031833"/>
          </a:xfrm>
          <a:prstGeom prst="rect">
            <a:avLst/>
          </a:prstGeom>
          <a:noFill/>
          <a:ln>
            <a:noFill/>
          </a:ln>
        </p:spPr>
        <p:txBody>
          <a:bodyPr spcFirstLastPara="1" wrap="square" lIns="91425" tIns="45700" rIns="91425" bIns="45700" anchor="t" anchorCtr="0">
            <a:spAutoFit/>
          </a:bodyPr>
          <a:lstStyle/>
          <a:p>
            <a:r>
              <a:rPr lang="en-US" sz="1600" b="1" dirty="0"/>
              <a:t>Attendant</a:t>
            </a:r>
            <a:r>
              <a:rPr lang="en-US" sz="1600" dirty="0"/>
              <a:t>: an individual stationed outside one or more permit spaces to monitor the authorized entrants and who performs all attendants’ duties assigned in the employer’s permit space program. </a:t>
            </a:r>
          </a:p>
          <a:p>
            <a:br>
              <a:rPr lang="en-US" sz="1600" dirty="0"/>
            </a:br>
            <a:r>
              <a:rPr lang="en-US" sz="1600" dirty="0"/>
              <a:t>Depending on the type of job and work tasks, an attendant may only have one entrant in one space to attend to; or they may have multiple entrants in multiple spaces. No matter what, their primary duty is to monitor and protect the authorized entrants. They should not perform any other tasks that would interfere with that primary duty. If one of the spaces or entrants start interfering with the attendant’s ability to monitor the other spaces/entrants, either those other spaces need to be evacuated or another attendant must take over.</a:t>
            </a:r>
          </a:p>
          <a:p>
            <a:r>
              <a:rPr lang="en-US" sz="1600" dirty="0"/>
              <a:t> </a:t>
            </a:r>
          </a:p>
          <a:p>
            <a:r>
              <a:rPr lang="en-US" sz="1600" dirty="0"/>
              <a:t>Let’s learn a bit more about their role in the next few slides.</a:t>
            </a:r>
            <a:endParaRPr lang="en-US" sz="1600" b="0" i="0" u="none" strike="noStrike" cap="none" dirty="0">
              <a:solidFill>
                <a:schemeClr val="dk1"/>
              </a:solidFill>
              <a:latin typeface="Calibri"/>
              <a:ea typeface="Calibri"/>
              <a:cs typeface="Calibri"/>
              <a:sym typeface="Calibri"/>
            </a:endParaRP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614465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17077386-0CB1-4251-A3A1-3877C155803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
            <a:ext cx="5476821" cy="5883068"/>
          </a:xfrm>
          <a:prstGeom prst="rect">
            <a:avLst/>
          </a:prstGeom>
        </p:spPr>
      </p:pic>
    </p:spTree>
    <p:extLst>
      <p:ext uri="{BB962C8B-B14F-4D97-AF65-F5344CB8AC3E}">
        <p14:creationId xmlns:p14="http://schemas.microsoft.com/office/powerpoint/2010/main" val="3139587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E12CC78-6F3D-0597-6246-E5E96CE2BD4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Attendant Role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49835"/>
            <a:ext cx="6274351" cy="3046948"/>
          </a:xfrm>
          <a:prstGeom prst="rect">
            <a:avLst/>
          </a:prstGeom>
          <a:noFill/>
          <a:ln>
            <a:noFill/>
          </a:ln>
        </p:spPr>
        <p:txBody>
          <a:bodyPr spcFirstLastPara="1" wrap="square" lIns="91425" tIns="45700" rIns="91425" bIns="45700" anchor="t" anchorCtr="0">
            <a:spAutoFit/>
          </a:bodyPr>
          <a:lstStyle/>
          <a:p>
            <a:r>
              <a:rPr lang="en-US" sz="1600" dirty="0"/>
              <a:t>Just as with the entrant’s role, the attendant is also required to know all the hazards that may be faced during entry, such as the signs, symptoms, and consequences of exposure to those hazards. They must also know the possible behavioral effects of hazard exposure. </a:t>
            </a:r>
          </a:p>
          <a:p>
            <a:r>
              <a:rPr lang="en-US" sz="1600" dirty="0"/>
              <a:t> </a:t>
            </a:r>
          </a:p>
          <a:p>
            <a:r>
              <a:rPr lang="en-US" sz="1600" dirty="0"/>
              <a:t>For example, an entrant exposed to hydrogen sulfide could become irritable, nauseous, delirious, or even have convulsions. As an attendant, you must be aware of the possible effects so you can evacuate the space immediately (even if the entrant is unable to recognize their symptoms as being the result of exposure to the hazard).</a:t>
            </a:r>
          </a:p>
        </p:txBody>
      </p:sp>
      <p:pic>
        <p:nvPicPr>
          <p:cNvPr id="5" name="Picture 4">
            <a:extLst>
              <a:ext uri="{FF2B5EF4-FFF2-40B4-BE49-F238E27FC236}">
                <a16:creationId xmlns:a16="http://schemas.microsoft.com/office/drawing/2014/main" id="{E0F4D5D9-B8A2-48EA-9015-77A553072E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5519451" cy="5928860"/>
          </a:xfrm>
          <a:prstGeom prst="rect">
            <a:avLst/>
          </a:prstGeom>
        </p:spPr>
      </p:pic>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74804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4"/>
          <a:stretch>
            <a:fillRect/>
          </a:stretch>
        </p:blipFill>
        <p:spPr>
          <a:xfrm>
            <a:off x="7881870" y="5983242"/>
            <a:ext cx="4302491" cy="861877"/>
          </a:xfrm>
          <a:prstGeom prst="rect">
            <a:avLst/>
          </a:prstGeom>
        </p:spPr>
      </p:pic>
    </p:spTree>
    <p:extLst>
      <p:ext uri="{BB962C8B-B14F-4D97-AF65-F5344CB8AC3E}">
        <p14:creationId xmlns:p14="http://schemas.microsoft.com/office/powerpoint/2010/main" val="2771042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FD8D1EC-B9C8-D6E2-80AE-0A0307A8A8D3}"/>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Course Objectives</a:t>
            </a:r>
          </a:p>
        </p:txBody>
      </p:sp>
      <p:sp>
        <p:nvSpPr>
          <p:cNvPr id="104" name="Google Shape;104;p2"/>
          <p:cNvSpPr txBox="1"/>
          <p:nvPr/>
        </p:nvSpPr>
        <p:spPr>
          <a:xfrm>
            <a:off x="5719156" y="849836"/>
            <a:ext cx="6274351" cy="3293169"/>
          </a:xfrm>
          <a:prstGeom prst="rect">
            <a:avLst/>
          </a:prstGeom>
          <a:noFill/>
          <a:ln>
            <a:noFill/>
          </a:ln>
        </p:spPr>
        <p:txBody>
          <a:bodyPr spcFirstLastPara="1" wrap="square" lIns="91425" tIns="45700" rIns="91425" bIns="45700" anchor="t" anchorCtr="0">
            <a:spAutoFit/>
          </a:bodyPr>
          <a:lstStyle/>
          <a:p>
            <a:r>
              <a:rPr lang="en-US" sz="1600" dirty="0"/>
              <a:t>The overall course objectives of </a:t>
            </a:r>
            <a:r>
              <a:rPr lang="en-US" sz="1600" i="1" dirty="0"/>
              <a:t>Confined Space Safety</a:t>
            </a:r>
            <a:r>
              <a:rPr lang="en-US" sz="1600" dirty="0"/>
              <a:t> are to explain:</a:t>
            </a:r>
          </a:p>
          <a:p>
            <a:pPr marL="342900" indent="-342900" fontAlgn="base">
              <a:buFont typeface="+mj-lt"/>
              <a:buAutoNum type="arabicPeriod"/>
            </a:pPr>
            <a:r>
              <a:rPr lang="en-US" sz="1600" dirty="0"/>
              <a:t>The potential hazards involved with working in confined spaces.</a:t>
            </a:r>
          </a:p>
          <a:p>
            <a:pPr marL="342900" indent="-342900" fontAlgn="base">
              <a:buFont typeface="+mj-lt"/>
              <a:buAutoNum type="arabicPeriod"/>
            </a:pPr>
            <a:r>
              <a:rPr lang="en-US" sz="1600" dirty="0"/>
              <a:t>The confined spaces rule requirements.</a:t>
            </a:r>
          </a:p>
          <a:p>
            <a:pPr marL="342900" indent="-342900" fontAlgn="base">
              <a:buFont typeface="+mj-lt"/>
              <a:buAutoNum type="arabicPeriod"/>
            </a:pPr>
            <a:r>
              <a:rPr lang="en-US" sz="1600" dirty="0"/>
              <a:t>How to work safer in confined spaces.</a:t>
            </a:r>
          </a:p>
          <a:p>
            <a:br>
              <a:rPr lang="en-US" sz="1600" dirty="0"/>
            </a:br>
            <a:r>
              <a:rPr lang="en-US" sz="1600" dirty="0"/>
              <a:t>This first module will discuss:</a:t>
            </a:r>
          </a:p>
          <a:p>
            <a:pPr marL="285750" indent="-285750" fontAlgn="base">
              <a:buFont typeface="Arial" panose="020B0604020202020204" pitchFamily="34" charset="0"/>
              <a:buChar char="•"/>
            </a:pPr>
            <a:r>
              <a:rPr lang="en-US" sz="1600" dirty="0"/>
              <a:t>The purpose of and history behind the </a:t>
            </a:r>
            <a:r>
              <a:rPr lang="en-US" sz="1600" i="1" dirty="0"/>
              <a:t>Confined Spaces</a:t>
            </a:r>
            <a:r>
              <a:rPr lang="en-US" sz="1600" dirty="0"/>
              <a:t> rule.</a:t>
            </a:r>
          </a:p>
          <a:p>
            <a:pPr marL="285750" indent="-285750" fontAlgn="base">
              <a:buFont typeface="Arial" panose="020B0604020202020204" pitchFamily="34" charset="0"/>
              <a:buChar char="•"/>
            </a:pPr>
            <a:r>
              <a:rPr lang="en-US" sz="1600" dirty="0"/>
              <a:t>Definitions in the rule.</a:t>
            </a:r>
          </a:p>
          <a:p>
            <a:pPr marL="285750" indent="-285750" fontAlgn="base">
              <a:buFont typeface="Arial" panose="020B0604020202020204" pitchFamily="34" charset="0"/>
              <a:buChar char="•"/>
            </a:pPr>
            <a:r>
              <a:rPr lang="en-US" sz="1600" dirty="0"/>
              <a:t>The initial evaluation of confined spaces and identification of hazards.</a:t>
            </a:r>
          </a:p>
          <a:p>
            <a:br>
              <a:rPr lang="en-US" sz="1600" dirty="0"/>
            </a:br>
            <a:r>
              <a:rPr lang="en-US" sz="1600" dirty="0"/>
              <a:t>Let’s get started.</a:t>
            </a:r>
          </a:p>
        </p:txBody>
      </p:sp>
      <p:sp>
        <p:nvSpPr>
          <p:cNvPr id="102" name="Google Shape;102;p2"/>
          <p:cNvSpPr txBox="1"/>
          <p:nvPr/>
        </p:nvSpPr>
        <p:spPr>
          <a:xfrm>
            <a:off x="57842" y="5990756"/>
            <a:ext cx="737326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50F3734F-E319-4DE2-94ED-B5DA8AA7F9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3601"/>
            <a:ext cx="5499148" cy="5907051"/>
          </a:xfrm>
          <a:prstGeom prst="rect">
            <a:avLst/>
          </a:prstGeom>
        </p:spPr>
      </p:pic>
    </p:spTree>
    <p:extLst>
      <p:ext uri="{BB962C8B-B14F-4D97-AF65-F5344CB8AC3E}">
        <p14:creationId xmlns:p14="http://schemas.microsoft.com/office/powerpoint/2010/main" val="2933149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E06123F-035A-4045-DA91-F9E55BE8A02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Attendant Role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71871"/>
            <a:ext cx="6274351" cy="4278054"/>
          </a:xfrm>
          <a:prstGeom prst="rect">
            <a:avLst/>
          </a:prstGeom>
          <a:noFill/>
          <a:ln>
            <a:noFill/>
          </a:ln>
        </p:spPr>
        <p:txBody>
          <a:bodyPr spcFirstLastPara="1" wrap="square" lIns="91425" tIns="45700" rIns="91425" bIns="45700" anchor="t" anchorCtr="0">
            <a:spAutoFit/>
          </a:bodyPr>
          <a:lstStyle/>
          <a:p>
            <a:r>
              <a:rPr lang="en-US" sz="1600" dirty="0"/>
              <a:t>The attendant must stay outside of the permit space and keep count of who the authorized entrants are in the permit space. They must monitor the activities inside and outside of the space for safety and evacuate the space if any dangerous or hazardous conditions are detected.</a:t>
            </a:r>
          </a:p>
          <a:p>
            <a:r>
              <a:rPr lang="en-US" sz="1600" dirty="0"/>
              <a:t> </a:t>
            </a:r>
          </a:p>
          <a:p>
            <a:r>
              <a:rPr lang="en-US" sz="1600" dirty="0"/>
              <a:t>Additionally, the attendant has a few more important responsibilities:</a:t>
            </a:r>
          </a:p>
          <a:p>
            <a:endParaRPr lang="en-US" sz="1600" dirty="0"/>
          </a:p>
          <a:p>
            <a:pPr marL="285750" indent="-285750">
              <a:buFont typeface="Arial" panose="020B0604020202020204" pitchFamily="34" charset="0"/>
              <a:buChar char="•"/>
            </a:pPr>
            <a:r>
              <a:rPr lang="en-US" sz="1600" dirty="0"/>
              <a:t>Call for rescue and/or emergency services as soon as they are needed. </a:t>
            </a:r>
          </a:p>
          <a:p>
            <a:pPr marL="285750" indent="-285750" fontAlgn="base">
              <a:buFont typeface="Arial" panose="020B0604020202020204" pitchFamily="34" charset="0"/>
              <a:buChar char="•"/>
            </a:pPr>
            <a:r>
              <a:rPr lang="en-US" sz="1600" dirty="0"/>
              <a:t>Perform non-entry rescues when needed as specified by the employer’s rescue procedure.</a:t>
            </a:r>
          </a:p>
          <a:p>
            <a:pPr marL="285750" indent="-285750" fontAlgn="base">
              <a:buFont typeface="Arial" panose="020B0604020202020204" pitchFamily="34" charset="0"/>
              <a:buChar char="•"/>
            </a:pPr>
            <a:r>
              <a:rPr lang="en-US" sz="1600" dirty="0"/>
              <a:t>Warn unauthorized persons who enter the permit space area while entry operations are taking place, advise them to exit, and inform the authorized entrants and supervisor of an unauthorized person’s entrance into the space.</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FE760971-4C78-4A94-9DAD-4759FF28006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498757" cy="5906631"/>
          </a:xfrm>
          <a:prstGeom prst="rect">
            <a:avLst/>
          </a:prstGeom>
        </p:spPr>
      </p:pic>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4"/>
          <a:stretch>
            <a:fillRect/>
          </a:stretch>
        </p:blipFill>
        <p:spPr>
          <a:xfrm>
            <a:off x="7881870" y="5983242"/>
            <a:ext cx="4302491" cy="861877"/>
          </a:xfrm>
          <a:prstGeom prst="rect">
            <a:avLst/>
          </a:prstGeom>
        </p:spPr>
      </p:pic>
    </p:spTree>
    <p:extLst>
      <p:ext uri="{BB962C8B-B14F-4D97-AF65-F5344CB8AC3E}">
        <p14:creationId xmlns:p14="http://schemas.microsoft.com/office/powerpoint/2010/main" val="801724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6676AFD-C6C9-FA9A-5A1F-1F104F33D96D}"/>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Entry Supervisor Role</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82884"/>
            <a:ext cx="6274351" cy="4524275"/>
          </a:xfrm>
          <a:prstGeom prst="rect">
            <a:avLst/>
          </a:prstGeom>
          <a:noFill/>
          <a:ln>
            <a:noFill/>
          </a:ln>
        </p:spPr>
        <p:txBody>
          <a:bodyPr spcFirstLastPara="1" wrap="square" lIns="91425" tIns="45700" rIns="91425" bIns="45700" anchor="t" anchorCtr="0">
            <a:spAutoFit/>
          </a:bodyPr>
          <a:lstStyle/>
          <a:p>
            <a:r>
              <a:rPr lang="en-US" sz="1600" b="1" dirty="0"/>
              <a:t>Entry Supervisor:</a:t>
            </a:r>
            <a:r>
              <a:rPr lang="en-US" sz="1600" dirty="0"/>
              <a:t> The person (such as the employer, foreman, crew chief, or any other designated employee) responsible for:</a:t>
            </a:r>
          </a:p>
          <a:p>
            <a:endParaRPr lang="en-US" sz="1600" dirty="0"/>
          </a:p>
          <a:p>
            <a:pPr marL="285750" indent="-285750">
              <a:buFont typeface="Arial" panose="020B0604020202020204" pitchFamily="34" charset="0"/>
              <a:buChar char="•"/>
            </a:pPr>
            <a:r>
              <a:rPr lang="en-US" sz="1600" dirty="0"/>
              <a:t>Determining if acceptable entry conditions are present at a permit space where entry is planned.</a:t>
            </a:r>
          </a:p>
          <a:p>
            <a:pPr marL="285750" indent="-285750" fontAlgn="base">
              <a:buFont typeface="Arial" panose="020B0604020202020204" pitchFamily="34" charset="0"/>
              <a:buChar char="•"/>
            </a:pPr>
            <a:r>
              <a:rPr lang="en-US" sz="1600" dirty="0"/>
              <a:t>Authorizing entry and overseeing entry operations.</a:t>
            </a:r>
          </a:p>
          <a:p>
            <a:pPr marL="285750" indent="-285750" fontAlgn="base">
              <a:buFont typeface="Arial" panose="020B0604020202020204" pitchFamily="34" charset="0"/>
              <a:buChar char="•"/>
            </a:pPr>
            <a:r>
              <a:rPr lang="en-US" sz="1600" dirty="0"/>
              <a:t>Terminating entry when work is complete or if issues arise requiring the cancellation of the permit.</a:t>
            </a:r>
          </a:p>
          <a:p>
            <a:br>
              <a:rPr lang="en-US" sz="1600" dirty="0"/>
            </a:br>
            <a:r>
              <a:rPr lang="en-US" sz="1600" dirty="0"/>
              <a:t>Again, just like with the entrant and attendant roles, the entry supervisor must also know the hazards of the entry as well as signs, symptoms, and consequences of exposure to those hazards.</a:t>
            </a:r>
          </a:p>
          <a:p>
            <a:br>
              <a:rPr lang="en-US" sz="1600" dirty="0"/>
            </a:br>
            <a:r>
              <a:rPr lang="en-US" sz="1600" dirty="0"/>
              <a:t>They must understand how the hazards are being controlled and/or eliminated and inform the entrants and attendants of the methods.</a:t>
            </a:r>
          </a:p>
          <a:p>
            <a:endParaRPr lang="en-US" sz="1600" dirty="0"/>
          </a:p>
          <a:p>
            <a:br>
              <a:rPr lang="en-US" sz="1600" dirty="0"/>
            </a:br>
            <a:r>
              <a:rPr lang="en-US" sz="1600" i="1" dirty="0"/>
              <a:t>(Continued next slide.)</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8912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5" name="Picture 4">
            <a:extLst>
              <a:ext uri="{FF2B5EF4-FFF2-40B4-BE49-F238E27FC236}">
                <a16:creationId xmlns:a16="http://schemas.microsoft.com/office/drawing/2014/main" id="{B987B79A-D4BB-4564-843B-FFB049E4B24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5"/>
          </a:xfrm>
          <a:prstGeom prst="rect">
            <a:avLst/>
          </a:prstGeom>
        </p:spPr>
      </p:pic>
    </p:spTree>
    <p:extLst>
      <p:ext uri="{BB962C8B-B14F-4D97-AF65-F5344CB8AC3E}">
        <p14:creationId xmlns:p14="http://schemas.microsoft.com/office/powerpoint/2010/main" val="359164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A80835B-4208-7DF6-B21E-A9CD54FE920E}"/>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Entry Supervisor Role (continued)</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971020"/>
            <a:ext cx="6274351" cy="2954615"/>
          </a:xfrm>
          <a:prstGeom prst="rect">
            <a:avLst/>
          </a:prstGeom>
          <a:noFill/>
          <a:ln>
            <a:noFill/>
          </a:ln>
        </p:spPr>
        <p:txBody>
          <a:bodyPr spcFirstLastPara="1" wrap="square" lIns="91425" tIns="45700" rIns="91425" bIns="45700" anchor="t" anchorCtr="0">
            <a:spAutoFit/>
          </a:bodyPr>
          <a:lstStyle/>
          <a:p>
            <a:r>
              <a:rPr lang="en-US" sz="1600" dirty="0"/>
              <a:t>The entry supervisor is also responsible for:</a:t>
            </a:r>
          </a:p>
          <a:p>
            <a:endParaRPr lang="en-US" sz="1600" dirty="0"/>
          </a:p>
          <a:p>
            <a:pPr marL="285750" indent="-285750">
              <a:spcAft>
                <a:spcPts val="300"/>
              </a:spcAft>
              <a:buFont typeface="Arial" panose="020B0604020202020204" pitchFamily="34" charset="0"/>
              <a:buChar char="•"/>
            </a:pPr>
            <a:r>
              <a:rPr lang="en-US" sz="1600" dirty="0"/>
              <a:t>Verifying rescue services are available and the process to call them is working correctly.</a:t>
            </a:r>
          </a:p>
          <a:p>
            <a:pPr marL="285750" indent="-285750" fontAlgn="base">
              <a:spcAft>
                <a:spcPts val="300"/>
              </a:spcAft>
              <a:buFont typeface="Arial" panose="020B0604020202020204" pitchFamily="34" charset="0"/>
              <a:buChar char="•"/>
            </a:pPr>
            <a:r>
              <a:rPr lang="en-US" sz="1600" dirty="0"/>
              <a:t>Removing any unauthorized person who tries to enter the permit space during entry operations. </a:t>
            </a:r>
          </a:p>
          <a:p>
            <a:pPr marL="285750" indent="-285750" fontAlgn="base">
              <a:spcAft>
                <a:spcPts val="300"/>
              </a:spcAft>
              <a:buFont typeface="Arial" panose="020B0604020202020204" pitchFamily="34" charset="0"/>
              <a:buChar char="•"/>
            </a:pPr>
            <a:r>
              <a:rPr lang="en-US" sz="1600" dirty="0"/>
              <a:t>Ensuring all the correct information is on the permit, the necessary tests have been conducted, and all procedures and equipment are in place before they allow any entries.</a:t>
            </a:r>
          </a:p>
          <a:p>
            <a:pPr marL="285750" indent="-285750" fontAlgn="base">
              <a:spcAft>
                <a:spcPts val="300"/>
              </a:spcAft>
              <a:buFont typeface="Arial" panose="020B0604020202020204" pitchFamily="34" charset="0"/>
              <a:buChar char="•"/>
            </a:pPr>
            <a:r>
              <a:rPr lang="en-US" sz="1600" dirty="0"/>
              <a:t>Reevaluating the PRCS conditions whenever necessary based on the hazards and work performed in the space.</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208CFB31-3545-4DF7-9F02-7EE79B5824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4"/>
          </a:xfrm>
          <a:prstGeom prst="rect">
            <a:avLst/>
          </a:prstGeom>
        </p:spPr>
      </p:pic>
    </p:spTree>
    <p:extLst>
      <p:ext uri="{BB962C8B-B14F-4D97-AF65-F5344CB8AC3E}">
        <p14:creationId xmlns:p14="http://schemas.microsoft.com/office/powerpoint/2010/main" val="220078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DC15B45-0D75-0DF2-D446-626712DAC646}"/>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Entrant Roles Example</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904918"/>
            <a:ext cx="6274351" cy="3785611"/>
          </a:xfrm>
          <a:prstGeom prst="rect">
            <a:avLst/>
          </a:prstGeom>
          <a:noFill/>
          <a:ln>
            <a:noFill/>
          </a:ln>
        </p:spPr>
        <p:txBody>
          <a:bodyPr spcFirstLastPara="1" wrap="square" lIns="91425" tIns="45700" rIns="91425" bIns="45700" anchor="t" anchorCtr="0">
            <a:spAutoFit/>
          </a:bodyPr>
          <a:lstStyle/>
          <a:p>
            <a:pPr lvl="0">
              <a:buSzPts val="4800"/>
            </a:pPr>
            <a:r>
              <a:rPr lang="en-US" sz="1600" dirty="0"/>
              <a:t>Working in a confined space in summer, the entrant’s specific task exposes him to extreme heat and flammable vapors causing it to become classified as permit-required. The entry supervisor has informed both the entrant and attendant about the specific signs, symptoms, and consequences of exposure to the hazards. </a:t>
            </a:r>
          </a:p>
          <a:p>
            <a:br>
              <a:rPr lang="en-US" sz="1600" dirty="0"/>
            </a:br>
            <a:r>
              <a:rPr lang="en-US" sz="1600" dirty="0"/>
              <a:t>During the course of the entry, the summer heat increases considerably, raising the temperature inside the confined space. The entrant and attendant are in communication with each other, and the entrant mentions the increase of heat in his confined work area. The entry supervisor requests a temperature reading of the space. It shows the temperature is approaching the limit of what the entry supervisor has control measures for, so she terminates the entry and cancels the permit while the attendant ensures the entrant evacuates immediately.</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759064"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FF046FF8-0DAA-4992-9F21-96A2B7001D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158" cy="5921026"/>
          </a:xfrm>
          <a:prstGeom prst="rect">
            <a:avLst/>
          </a:prstGeom>
        </p:spPr>
      </p:pic>
    </p:spTree>
    <p:extLst>
      <p:ext uri="{BB962C8B-B14F-4D97-AF65-F5344CB8AC3E}">
        <p14:creationId xmlns:p14="http://schemas.microsoft.com/office/powerpoint/2010/main" val="2053926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199EB89-81AD-F21F-572E-1705A3C589E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Additional Roles</a:t>
            </a: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71868"/>
            <a:ext cx="6274351" cy="1569620"/>
          </a:xfrm>
          <a:prstGeom prst="rect">
            <a:avLst/>
          </a:prstGeom>
          <a:noFill/>
          <a:ln>
            <a:noFill/>
          </a:ln>
        </p:spPr>
        <p:txBody>
          <a:bodyPr spcFirstLastPara="1" wrap="square" lIns="91425" tIns="45700" rIns="91425" bIns="45700" anchor="t" anchorCtr="0">
            <a:spAutoFit/>
          </a:bodyPr>
          <a:lstStyle/>
          <a:p>
            <a:r>
              <a:rPr lang="en-US" sz="1600" dirty="0"/>
              <a:t>There may be additional roles that your specific work task and permit space requires. For example, sometimes companies have an additional person on duty whose only role is to continuously monitor the air for the entire duration of the entry operations. And some companies have a protocol of having two attendants on duty for each permit space. </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6188722"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6" name="Picture 5">
            <a:extLst>
              <a:ext uri="{FF2B5EF4-FFF2-40B4-BE49-F238E27FC236}">
                <a16:creationId xmlns:a16="http://schemas.microsoft.com/office/drawing/2014/main" id="{435529D6-5B0C-4CE1-952F-D0FAA1EA6E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5"/>
          </a:xfrm>
          <a:prstGeom prst="rect">
            <a:avLst/>
          </a:prstGeom>
        </p:spPr>
      </p:pic>
    </p:spTree>
    <p:extLst>
      <p:ext uri="{BB962C8B-B14F-4D97-AF65-F5344CB8AC3E}">
        <p14:creationId xmlns:p14="http://schemas.microsoft.com/office/powerpoint/2010/main" val="437660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Title 1">
            <a:extLst>
              <a:ext uri="{FF2B5EF4-FFF2-40B4-BE49-F238E27FC236}">
                <a16:creationId xmlns:a16="http://schemas.microsoft.com/office/drawing/2014/main" id="{0892B502-B638-108F-0627-7742D4E92CA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Module 2 Overview</a:t>
            </a:r>
          </a:p>
        </p:txBody>
      </p:sp>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8" name="Google Shape;104;p2">
            <a:extLst>
              <a:ext uri="{FF2B5EF4-FFF2-40B4-BE49-F238E27FC236}">
                <a16:creationId xmlns:a16="http://schemas.microsoft.com/office/drawing/2014/main" id="{186C23D0-D136-42BB-BB02-DE0A63825853}"/>
              </a:ext>
            </a:extLst>
          </p:cNvPr>
          <p:cNvSpPr txBox="1"/>
          <p:nvPr/>
        </p:nvSpPr>
        <p:spPr>
          <a:xfrm>
            <a:off x="5719156" y="860852"/>
            <a:ext cx="6274351" cy="4678163"/>
          </a:xfrm>
          <a:prstGeom prst="rect">
            <a:avLst/>
          </a:prstGeom>
          <a:noFill/>
          <a:ln>
            <a:noFill/>
          </a:ln>
        </p:spPr>
        <p:txBody>
          <a:bodyPr spcFirstLastPara="1" wrap="square" lIns="91425" tIns="45700" rIns="91425" bIns="45700" anchor="t" anchorCtr="0">
            <a:spAutoFit/>
          </a:bodyPr>
          <a:lstStyle/>
          <a:p>
            <a:r>
              <a:rPr lang="en-US" sz="1600" dirty="0"/>
              <a:t>That wraps up Module 2! We discussed: </a:t>
            </a:r>
          </a:p>
          <a:p>
            <a:endParaRPr lang="en-US" sz="1600" dirty="0"/>
          </a:p>
          <a:p>
            <a:pPr marL="285750" indent="-285750">
              <a:spcAft>
                <a:spcPts val="300"/>
              </a:spcAft>
              <a:buFont typeface="Arial" panose="020B0604020202020204" pitchFamily="34" charset="0"/>
              <a:buChar char="•"/>
            </a:pPr>
            <a:r>
              <a:rPr lang="en-US" sz="1600" dirty="0"/>
              <a:t>How a confined space gets classified into a permit-required confined space (PRCS) based on the atmospheric, configuration, engulfment, or other recognized hazards that may be present.</a:t>
            </a:r>
          </a:p>
          <a:p>
            <a:pPr marL="285750" indent="-285750" fontAlgn="base">
              <a:spcAft>
                <a:spcPts val="300"/>
              </a:spcAft>
              <a:buFont typeface="Arial" panose="020B0604020202020204" pitchFamily="34" charset="0"/>
              <a:buChar char="•"/>
            </a:pPr>
            <a:r>
              <a:rPr lang="en-US" sz="1600" dirty="0"/>
              <a:t>The written program must include everything about how to enter and work in the permit space safely.</a:t>
            </a:r>
          </a:p>
          <a:p>
            <a:pPr marL="285750" indent="-285750" fontAlgn="base">
              <a:spcAft>
                <a:spcPts val="300"/>
              </a:spcAft>
              <a:buFont typeface="Arial" panose="020B0604020202020204" pitchFamily="34" charset="0"/>
              <a:buChar char="•"/>
            </a:pPr>
            <a:r>
              <a:rPr lang="en-US" sz="1600" dirty="0"/>
              <a:t>Information each entry permit must contain, including the results of atmospheric tests and what equipment is provided for safe entry and work.</a:t>
            </a:r>
          </a:p>
          <a:p>
            <a:pPr marL="285750" indent="-285750" fontAlgn="base">
              <a:spcAft>
                <a:spcPts val="300"/>
              </a:spcAft>
              <a:buFont typeface="Arial" panose="020B0604020202020204" pitchFamily="34" charset="0"/>
              <a:buChar char="•"/>
            </a:pPr>
            <a:r>
              <a:rPr lang="en-US" sz="1600" dirty="0"/>
              <a:t>Roles and responsibilities of entrants, attendants, and entry supervisors and that each of them must know the hazards of the space, and the signs and symptoms of exposure to those hazards.</a:t>
            </a:r>
          </a:p>
          <a:p>
            <a:br>
              <a:rPr lang="en-US" sz="1600" dirty="0"/>
            </a:br>
            <a:r>
              <a:rPr lang="en-US" sz="1600" dirty="0"/>
              <a:t>Continue to Module 3 to learn about equipment and rescue operations!</a:t>
            </a:r>
          </a:p>
        </p:txBody>
      </p:sp>
      <p:sp>
        <p:nvSpPr>
          <p:cNvPr id="9" name="Google Shape;102;p2">
            <a:extLst>
              <a:ext uri="{FF2B5EF4-FFF2-40B4-BE49-F238E27FC236}">
                <a16:creationId xmlns:a16="http://schemas.microsoft.com/office/drawing/2014/main" id="{E43CDDCF-A573-47F4-BBD1-26761F6C7610}"/>
              </a:ext>
            </a:extLst>
          </p:cNvPr>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permit-</a:t>
            </a:r>
            <a:r>
              <a:rPr lang="en-US" sz="2600" b="1" i="1" u="none" strike="noStrike" cap="none" dirty="0">
                <a:solidFill>
                  <a:schemeClr val="lt1"/>
                </a:solidFill>
                <a:latin typeface="Verdana"/>
                <a:ea typeface="Verdana"/>
                <a:cs typeface="Arial"/>
                <a:sym typeface="Verdana"/>
              </a:rPr>
              <a:t>required</a:t>
            </a:r>
            <a:endParaRPr sz="2600" b="0" i="0" u="none" strike="noStrike" cap="none" dirty="0">
              <a:solidFill>
                <a:srgbClr val="000000"/>
              </a:solidFill>
              <a:latin typeface="Arial"/>
              <a:ea typeface="Arial"/>
              <a:cs typeface="Arial"/>
              <a:sym typeface="Arial"/>
            </a:endParaRPr>
          </a:p>
        </p:txBody>
      </p:sp>
      <p:pic>
        <p:nvPicPr>
          <p:cNvPr id="3" name="Picture 2" descr="Module 2">
            <a:extLst>
              <a:ext uri="{FF2B5EF4-FFF2-40B4-BE49-F238E27FC236}">
                <a16:creationId xmlns:a16="http://schemas.microsoft.com/office/drawing/2014/main" id="{55ACE632-655D-4B58-A5F5-8A45944D420E}"/>
              </a:ext>
            </a:extLst>
          </p:cNvPr>
          <p:cNvPicPr>
            <a:picLocks noChangeAspect="1"/>
          </p:cNvPicPr>
          <p:nvPr/>
        </p:nvPicPr>
        <p:blipFill>
          <a:blip r:embed="rId3"/>
          <a:stretch>
            <a:fillRect/>
          </a:stretch>
        </p:blipFill>
        <p:spPr>
          <a:xfrm>
            <a:off x="7881870" y="5983242"/>
            <a:ext cx="4302491" cy="861877"/>
          </a:xfrm>
          <a:prstGeom prst="rect">
            <a:avLst/>
          </a:prstGeom>
        </p:spPr>
      </p:pic>
      <p:pic>
        <p:nvPicPr>
          <p:cNvPr id="4" name="Picture 3">
            <a:extLst>
              <a:ext uri="{FF2B5EF4-FFF2-40B4-BE49-F238E27FC236}">
                <a16:creationId xmlns:a16="http://schemas.microsoft.com/office/drawing/2014/main" id="{C351EB6A-5299-4E96-B32C-283FF7F6FC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3470" cy="5933177"/>
          </a:xfrm>
          <a:prstGeom prst="rect">
            <a:avLst/>
          </a:prstGeom>
        </p:spPr>
      </p:pic>
    </p:spTree>
    <p:extLst>
      <p:ext uri="{BB962C8B-B14F-4D97-AF65-F5344CB8AC3E}">
        <p14:creationId xmlns:p14="http://schemas.microsoft.com/office/powerpoint/2010/main" val="348578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71B73BF8-AACD-4BC6-95E9-DF33AC711358}"/>
              </a:ext>
            </a:extLst>
          </p:cNvPr>
          <p:cNvSpPr txBox="1">
            <a:spLocks noGrp="1"/>
          </p:cNvSpPr>
          <p:nvPr>
            <p:ph type="title" idx="4294967295"/>
          </p:nvPr>
        </p:nvSpPr>
        <p:spPr>
          <a:xfrm>
            <a:off x="-1" y="2799876"/>
            <a:ext cx="12192001" cy="707886"/>
          </a:xfrm>
          <a:prstGeom prst="rect">
            <a:avLst/>
          </a:prstGeom>
          <a:solidFill>
            <a:srgbClr val="08523C"/>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CONFINED SPACE SAFETY</a:t>
            </a:r>
          </a:p>
        </p:txBody>
      </p:sp>
      <p:sp>
        <p:nvSpPr>
          <p:cNvPr id="9" name="Google Shape;94;p1">
            <a:extLst>
              <a:ext uri="{FF2B5EF4-FFF2-40B4-BE49-F238E27FC236}">
                <a16:creationId xmlns:a16="http://schemas.microsoft.com/office/drawing/2014/main" id="{6BA304EE-C7AC-4E88-A868-B26C6CF1E76A}"/>
              </a:ext>
            </a:extLst>
          </p:cNvPr>
          <p:cNvSpPr txBox="1"/>
          <p:nvPr/>
        </p:nvSpPr>
        <p:spPr>
          <a:xfrm>
            <a:off x="-1" y="3569317"/>
            <a:ext cx="1219200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3: </a:t>
            </a:r>
            <a:r>
              <a:rPr lang="en-US" sz="4000" b="1" i="1" dirty="0">
                <a:solidFill>
                  <a:schemeClr val="lt1"/>
                </a:solidFill>
                <a:latin typeface="Verdana"/>
                <a:ea typeface="Verdana"/>
                <a:cs typeface="Verdana"/>
                <a:sym typeface="Verdana"/>
              </a:rPr>
              <a:t>Equipment &amp; Rescue</a:t>
            </a:r>
            <a:endParaRPr sz="4000" b="0" i="0" u="none" strike="noStrike" cap="none" dirty="0">
              <a:solidFill>
                <a:srgbClr val="000000"/>
              </a:solidFill>
              <a:latin typeface="Arial"/>
              <a:ea typeface="Arial"/>
              <a:cs typeface="Arial"/>
              <a:sym typeface="Arial"/>
            </a:endParaRPr>
          </a:p>
        </p:txBody>
      </p:sp>
      <p:pic>
        <p:nvPicPr>
          <p:cNvPr id="7" name="Picture 6">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40402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36D412F-E2D9-BB10-CFA9-B13CD15D2856}"/>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Welcome to Module 3</a:t>
            </a:r>
          </a:p>
        </p:txBody>
      </p:sp>
      <p:sp>
        <p:nvSpPr>
          <p:cNvPr id="104" name="Google Shape;104;p2"/>
          <p:cNvSpPr txBox="1"/>
          <p:nvPr/>
        </p:nvSpPr>
        <p:spPr>
          <a:xfrm>
            <a:off x="5719156" y="868909"/>
            <a:ext cx="6274351" cy="2554505"/>
          </a:xfrm>
          <a:prstGeom prst="rect">
            <a:avLst/>
          </a:prstGeom>
          <a:noFill/>
          <a:ln>
            <a:noFill/>
          </a:ln>
        </p:spPr>
        <p:txBody>
          <a:bodyPr spcFirstLastPara="1" wrap="square" lIns="91425" tIns="45700" rIns="91425" bIns="45700" anchor="t" anchorCtr="0">
            <a:spAutoFit/>
          </a:bodyPr>
          <a:lstStyle/>
          <a:p>
            <a:r>
              <a:rPr lang="en-US" sz="1600" dirty="0"/>
              <a:t>In the previous module, we covered permit-required confined spaces and some of the potential hazards that workers could be exposed to within those spaces. In this module, we will discuss:</a:t>
            </a:r>
          </a:p>
          <a:p>
            <a:endParaRPr lang="en-US" sz="1600" dirty="0"/>
          </a:p>
          <a:p>
            <a:pPr marL="285750" indent="-285750">
              <a:buFont typeface="Arial" panose="020B0604020202020204" pitchFamily="34" charset="0"/>
              <a:buChar char="•"/>
            </a:pPr>
            <a:r>
              <a:rPr lang="en-US" sz="1600" dirty="0"/>
              <a:t>Equipment to be provided by employers for safe entry operations into permit spaces</a:t>
            </a:r>
          </a:p>
          <a:p>
            <a:pPr marL="285750" indent="-285750" fontAlgn="base">
              <a:buFont typeface="Arial" panose="020B0604020202020204" pitchFamily="34" charset="0"/>
              <a:buChar char="•"/>
            </a:pPr>
            <a:r>
              <a:rPr lang="en-US" sz="1600" dirty="0"/>
              <a:t>Rescue options</a:t>
            </a:r>
          </a:p>
          <a:p>
            <a:pPr marL="285750" indent="-285750" fontAlgn="base">
              <a:buFont typeface="Arial" panose="020B0604020202020204" pitchFamily="34" charset="0"/>
              <a:buChar char="•"/>
            </a:pPr>
            <a:r>
              <a:rPr lang="en-US" sz="1600" dirty="0"/>
              <a:t>Rescue requirements</a:t>
            </a:r>
          </a:p>
          <a:p>
            <a:br>
              <a:rPr lang="en-US" sz="1600" dirty="0"/>
            </a:br>
            <a:r>
              <a:rPr lang="en-US" sz="1600" dirty="0"/>
              <a:t>Let’s get started.</a:t>
            </a:r>
            <a:endParaRPr sz="16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86923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79206E61-6C59-4E88-87AE-3524B0C357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012"/>
            <a:ext cx="5511114" cy="5919905"/>
          </a:xfrm>
          <a:prstGeom prst="rect">
            <a:avLst/>
          </a:prstGeom>
        </p:spPr>
      </p:pic>
    </p:spTree>
    <p:extLst>
      <p:ext uri="{BB962C8B-B14F-4D97-AF65-F5344CB8AC3E}">
        <p14:creationId xmlns:p14="http://schemas.microsoft.com/office/powerpoint/2010/main" val="3931687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A458FE2-763D-B53E-02EC-B3034BA41BC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Equipment</a:t>
            </a:r>
          </a:p>
        </p:txBody>
      </p:sp>
      <p:sp>
        <p:nvSpPr>
          <p:cNvPr id="104" name="Google Shape;104;p2"/>
          <p:cNvSpPr txBox="1"/>
          <p:nvPr/>
        </p:nvSpPr>
        <p:spPr>
          <a:xfrm>
            <a:off x="5719156" y="879925"/>
            <a:ext cx="6274351" cy="4278054"/>
          </a:xfrm>
          <a:prstGeom prst="rect">
            <a:avLst/>
          </a:prstGeom>
          <a:noFill/>
          <a:ln>
            <a:noFill/>
          </a:ln>
        </p:spPr>
        <p:txBody>
          <a:bodyPr spcFirstLastPara="1" wrap="square" lIns="91425" tIns="45700" rIns="91425" bIns="45700" anchor="t" anchorCtr="0">
            <a:spAutoFit/>
          </a:bodyPr>
          <a:lstStyle/>
          <a:p>
            <a:r>
              <a:rPr lang="en-US" sz="1600" dirty="0"/>
              <a:t>When equipment is needed for entering and/or working in permit-required confined spaces, the rule requires employers to:</a:t>
            </a:r>
          </a:p>
          <a:p>
            <a:r>
              <a:rPr lang="en-US" sz="1600" dirty="0"/>
              <a:t> </a:t>
            </a:r>
          </a:p>
          <a:p>
            <a:pPr marL="285750" indent="-285750">
              <a:buFont typeface="Arial" panose="020B0604020202020204" pitchFamily="34" charset="0"/>
              <a:buChar char="•"/>
            </a:pPr>
            <a:r>
              <a:rPr lang="en-US" sz="1600" dirty="0"/>
              <a:t>Provide all necessary equipment at no cost to employees.</a:t>
            </a:r>
          </a:p>
          <a:p>
            <a:pPr marL="285750" indent="-285750" fontAlgn="base">
              <a:buFont typeface="Arial" panose="020B0604020202020204" pitchFamily="34" charset="0"/>
              <a:buChar char="•"/>
            </a:pPr>
            <a:r>
              <a:rPr lang="en-US" sz="1600" dirty="0"/>
              <a:t>Train employees on how to use the equipment.</a:t>
            </a:r>
          </a:p>
          <a:p>
            <a:pPr marL="285750" indent="-285750" fontAlgn="base">
              <a:buFont typeface="Arial" panose="020B0604020202020204" pitchFamily="34" charset="0"/>
              <a:buChar char="•"/>
            </a:pPr>
            <a:r>
              <a:rPr lang="en-US" sz="1600" dirty="0"/>
              <a:t>Ensure all equipment is maintained and used in accordance with the manufacturer’s instructions.</a:t>
            </a:r>
          </a:p>
          <a:p>
            <a:br>
              <a:rPr lang="en-US" sz="1600" dirty="0"/>
            </a:br>
            <a:r>
              <a:rPr lang="en-US" sz="1600" dirty="0"/>
              <a:t>Equipment needs will differ from space to space, depending on variables such as location, orientation (vertical or horizontal), work task(s), and the hazards associated with each. However, the rule outlines some of the specific equipment that must be provided (when necessary) by the employer to ensure employees can safely enter and work within a permit-required space. </a:t>
            </a:r>
          </a:p>
          <a:p>
            <a:br>
              <a:rPr lang="en-US" sz="1600" dirty="0"/>
            </a:br>
            <a:r>
              <a:rPr lang="en-US" sz="1600" dirty="0"/>
              <a:t>We will go through the </a:t>
            </a:r>
            <a:r>
              <a:rPr lang="en-US" sz="1600" dirty="0">
                <a:hlinkClick r:id="rId3"/>
              </a:rPr>
              <a:t>list of equipment</a:t>
            </a:r>
            <a:r>
              <a:rPr lang="en-US" sz="1600" dirty="0"/>
              <a:t> (including examples) in the next few slides.</a:t>
            </a:r>
            <a:endParaRPr sz="16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53582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4"/>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0F5C5138-2B97-4C5B-907B-1D1F1FB9440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012"/>
            <a:ext cx="5535827" cy="5946451"/>
          </a:xfrm>
          <a:prstGeom prst="rect">
            <a:avLst/>
          </a:prstGeom>
        </p:spPr>
      </p:pic>
    </p:spTree>
    <p:extLst>
      <p:ext uri="{BB962C8B-B14F-4D97-AF65-F5344CB8AC3E}">
        <p14:creationId xmlns:p14="http://schemas.microsoft.com/office/powerpoint/2010/main" val="415930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1A03BE1-8974-978D-E69F-522F9E99A445}"/>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Testing and Monitoring</a:t>
            </a:r>
          </a:p>
        </p:txBody>
      </p:sp>
      <p:sp>
        <p:nvSpPr>
          <p:cNvPr id="104" name="Google Shape;104;p2"/>
          <p:cNvSpPr txBox="1"/>
          <p:nvPr/>
        </p:nvSpPr>
        <p:spPr>
          <a:xfrm>
            <a:off x="5719156" y="868905"/>
            <a:ext cx="6274351" cy="4031833"/>
          </a:xfrm>
          <a:prstGeom prst="rect">
            <a:avLst/>
          </a:prstGeom>
          <a:noFill/>
          <a:ln>
            <a:noFill/>
          </a:ln>
        </p:spPr>
        <p:txBody>
          <a:bodyPr spcFirstLastPara="1" wrap="square" lIns="91425" tIns="45700" rIns="91425" bIns="45700" anchor="t" anchorCtr="0">
            <a:spAutoFit/>
          </a:bodyPr>
          <a:lstStyle/>
          <a:p>
            <a:r>
              <a:rPr lang="en-US" sz="1600" dirty="0"/>
              <a:t>Testing/monitoring equipment is required to identify the gases present in the confined space’s atmosphere. An example of atmospheric testing equipment is a multi-gas meter which identifies the levels of oxygen, and hazardous gases such as hydrogen sulfide and methane.</a:t>
            </a:r>
          </a:p>
          <a:p>
            <a:br>
              <a:rPr lang="en-US" sz="1600" dirty="0"/>
            </a:br>
            <a:r>
              <a:rPr lang="en-US" sz="1600" dirty="0"/>
              <a:t>A multi-gas meter is commonly used when workers access storm drains or sewer spaces because hydrogen sulfide occurs naturally in these types of areas, and is highly flammable and toxic. It is heavier than air so it accumulates in lower spaces such as a manhole, causing a hazardous atmosphere for workers. The multi-gas meter can be used to initially test the air, and then be worn by the entrant for the duration of the work while inside the confined space. An alarm is activated when the meter detects any gas reaching a preset warning level, prompting the entrant to evacuate the space immediately. </a:t>
            </a:r>
            <a:endParaRPr sz="1600" b="0" i="0" u="none" strike="noStrike" cap="none" dirty="0">
              <a:solidFill>
                <a:srgbClr val="000000"/>
              </a:solidFill>
              <a:latin typeface="Arial"/>
              <a:ea typeface="Arial"/>
              <a:cs typeface="Arial"/>
              <a:sym typeface="Arial"/>
            </a:endParaRPr>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92431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B88A4F8F-A7B1-48B4-A41A-EF499F6B50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012"/>
            <a:ext cx="5523470" cy="5933177"/>
          </a:xfrm>
          <a:prstGeom prst="rect">
            <a:avLst/>
          </a:prstGeom>
        </p:spPr>
      </p:pic>
    </p:spTree>
    <p:extLst>
      <p:ext uri="{BB962C8B-B14F-4D97-AF65-F5344CB8AC3E}">
        <p14:creationId xmlns:p14="http://schemas.microsoft.com/office/powerpoint/2010/main" val="354525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9479716-9540-B503-2FC3-2A0FE94B5E3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Purpose of the Rule</a:t>
            </a:r>
          </a:p>
        </p:txBody>
      </p:sp>
      <p:sp>
        <p:nvSpPr>
          <p:cNvPr id="104" name="Google Shape;104;p2"/>
          <p:cNvSpPr txBox="1"/>
          <p:nvPr/>
        </p:nvSpPr>
        <p:spPr>
          <a:xfrm>
            <a:off x="5719156" y="893903"/>
            <a:ext cx="6274351" cy="3924111"/>
          </a:xfrm>
          <a:prstGeom prst="rect">
            <a:avLst/>
          </a:prstGeom>
          <a:noFill/>
          <a:ln>
            <a:noFill/>
          </a:ln>
        </p:spPr>
        <p:txBody>
          <a:bodyPr spcFirstLastPara="1" wrap="square" lIns="91425" tIns="45700" rIns="91425" bIns="45700" anchor="t" anchorCtr="0">
            <a:spAutoFit/>
          </a:bodyPr>
          <a:lstStyle/>
          <a:p>
            <a:r>
              <a:rPr lang="en-US" sz="1600" dirty="0"/>
              <a:t>The purpose of the </a:t>
            </a:r>
            <a:r>
              <a:rPr lang="en-US" sz="1600" i="1" dirty="0"/>
              <a:t>Confined Spaces </a:t>
            </a:r>
            <a:r>
              <a:rPr lang="en-US" sz="1600" dirty="0"/>
              <a:t>rule is to: </a:t>
            </a:r>
            <a:br>
              <a:rPr lang="en-US" sz="1600" dirty="0"/>
            </a:br>
            <a:r>
              <a:rPr lang="en-US" sz="1600" b="1" i="1" dirty="0"/>
              <a:t>“...protect employees from the hazards of entering and working in confined spaces.”</a:t>
            </a:r>
            <a:endParaRPr lang="en-US" sz="1600" dirty="0"/>
          </a:p>
          <a:p>
            <a:br>
              <a:rPr lang="en-US" sz="1500" dirty="0"/>
            </a:br>
            <a:r>
              <a:rPr lang="en-US" sz="1600" dirty="0"/>
              <a:t>Employee lives are worth protecting and the dangers of working in confined spaces are real and very unforgiving - regardless of which industry, division, or rule your work falls under. </a:t>
            </a:r>
          </a:p>
          <a:p>
            <a:br>
              <a:rPr lang="en-US" sz="1500" dirty="0"/>
            </a:br>
            <a:r>
              <a:rPr lang="en-US" sz="1600" dirty="0"/>
              <a:t>In the next few slides, you will learn about some accidents that occurred in Oregon workplaces. This will give you an idea of the seriousness of working in confined spaces, how quickly a situation can go wrong, and that every accident affects so many more lives than just the person who was injured. </a:t>
            </a:r>
          </a:p>
          <a:p>
            <a:endParaRPr lang="en-US" sz="1500" dirty="0">
              <a:solidFill>
                <a:srgbClr val="FF0000"/>
              </a:solidFill>
            </a:endParaRPr>
          </a:p>
          <a:p>
            <a:r>
              <a:rPr lang="en-US" b="1" i="1" dirty="0">
                <a:solidFill>
                  <a:srgbClr val="FF0000"/>
                </a:solidFill>
              </a:rPr>
              <a:t>Warning:</a:t>
            </a:r>
            <a:r>
              <a:rPr lang="en-US" i="1" dirty="0">
                <a:solidFill>
                  <a:srgbClr val="FF0000"/>
                </a:solidFill>
              </a:rPr>
              <a:t> True stories are featured throughout the course; please proceed with sensitivity as some of the outcomes are tragic.</a:t>
            </a:r>
            <a:endParaRPr lang="en-US" sz="1600" dirty="0">
              <a:solidFill>
                <a:srgbClr val="FF0000"/>
              </a:solidFill>
            </a:endParaRPr>
          </a:p>
        </p:txBody>
      </p:sp>
      <p:sp>
        <p:nvSpPr>
          <p:cNvPr id="102" name="Google Shape;102;p2"/>
          <p:cNvSpPr txBox="1"/>
          <p:nvPr/>
        </p:nvSpPr>
        <p:spPr>
          <a:xfrm>
            <a:off x="57842" y="5990756"/>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2D06D209-6659-4F61-B299-763DD98190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2879"/>
            <a:ext cx="5499821" cy="5907773"/>
          </a:xfrm>
          <a:prstGeom prst="rect">
            <a:avLst/>
          </a:prstGeom>
        </p:spPr>
      </p:pic>
    </p:spTree>
    <p:extLst>
      <p:ext uri="{BB962C8B-B14F-4D97-AF65-F5344CB8AC3E}">
        <p14:creationId xmlns:p14="http://schemas.microsoft.com/office/powerpoint/2010/main" val="3089132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4673E832-5F4C-80F9-06FD-C11C8DAD6DA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Ventilation</a:t>
            </a:r>
          </a:p>
        </p:txBody>
      </p:sp>
      <p:sp>
        <p:nvSpPr>
          <p:cNvPr id="104" name="Google Shape;104;p2"/>
          <p:cNvSpPr txBox="1"/>
          <p:nvPr/>
        </p:nvSpPr>
        <p:spPr>
          <a:xfrm>
            <a:off x="5719156" y="890942"/>
            <a:ext cx="6274351" cy="3108503"/>
          </a:xfrm>
          <a:prstGeom prst="rect">
            <a:avLst/>
          </a:prstGeom>
          <a:noFill/>
          <a:ln>
            <a:noFill/>
          </a:ln>
        </p:spPr>
        <p:txBody>
          <a:bodyPr spcFirstLastPara="1" wrap="square" lIns="91425" tIns="45700" rIns="91425" bIns="45700" anchor="t" anchorCtr="0">
            <a:spAutoFit/>
          </a:bodyPr>
          <a:lstStyle/>
          <a:p>
            <a:r>
              <a:rPr lang="en-US" sz="1600" dirty="0"/>
              <a:t>Ventilating equipment is used to obtain and maintain acceptable entry conditions. </a:t>
            </a:r>
            <a:endParaRPr lang="en-US" sz="1800" dirty="0"/>
          </a:p>
          <a:p>
            <a:br>
              <a:rPr lang="en-US" sz="1800" dirty="0"/>
            </a:br>
            <a:r>
              <a:rPr lang="en-US" sz="1600" dirty="0"/>
              <a:t>An example of ventilation equipment is a vent fan and duct hose. This is commonly used in a confined space to exchange the toxic air out of the space with clean air. Sometimes one fan and duct is enough to exchange the air; other situations require more.</a:t>
            </a:r>
            <a:endParaRPr lang="en-US" sz="1800" dirty="0"/>
          </a:p>
          <a:p>
            <a:br>
              <a:rPr lang="en-US" sz="1800" dirty="0"/>
            </a:br>
            <a:r>
              <a:rPr lang="en-US" sz="1600" dirty="0"/>
              <a:t>Keep in mind that it is necessary to keep the area clean and clear, while pumping air in. If a vehicle is idling next to the intake fan, carbon monoxide could be pumped into the confined space, creating yet another hazard.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92431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A3C7A560-E660-4088-A607-26257211A8F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34" y="0"/>
            <a:ext cx="5525493" cy="5935350"/>
          </a:xfrm>
          <a:prstGeom prst="rect">
            <a:avLst/>
          </a:prstGeom>
        </p:spPr>
      </p:pic>
    </p:spTree>
    <p:extLst>
      <p:ext uri="{BB962C8B-B14F-4D97-AF65-F5344CB8AC3E}">
        <p14:creationId xmlns:p14="http://schemas.microsoft.com/office/powerpoint/2010/main" val="1209727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970720D-59DE-9D11-DD79-70DB064B4D4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Communication and Lighting</a:t>
            </a:r>
          </a:p>
        </p:txBody>
      </p:sp>
      <p:sp>
        <p:nvSpPr>
          <p:cNvPr id="104" name="Google Shape;104;p2"/>
          <p:cNvSpPr txBox="1"/>
          <p:nvPr/>
        </p:nvSpPr>
        <p:spPr>
          <a:xfrm>
            <a:off x="5719156" y="857890"/>
            <a:ext cx="6274351" cy="3077725"/>
          </a:xfrm>
          <a:prstGeom prst="rect">
            <a:avLst/>
          </a:prstGeom>
          <a:noFill/>
          <a:ln>
            <a:noFill/>
          </a:ln>
        </p:spPr>
        <p:txBody>
          <a:bodyPr spcFirstLastPara="1" wrap="square" lIns="91425" tIns="45700" rIns="91425" bIns="45700" anchor="t" anchorCtr="0">
            <a:spAutoFit/>
          </a:bodyPr>
          <a:lstStyle/>
          <a:p>
            <a:r>
              <a:rPr lang="en-US" sz="1600" dirty="0"/>
              <a:t>Effective communication between the attendant and all entrants is vital to initiating a rescue when necessary. Using two-way radios to connect the entrant and attendant can be an excellent solution. Some companies utilize earmuffs that have built-in radios, which also provide hearing protection.</a:t>
            </a:r>
            <a:endParaRPr lang="en-US" sz="1800" dirty="0"/>
          </a:p>
          <a:p>
            <a:br>
              <a:rPr lang="en-US" sz="1800" dirty="0"/>
            </a:br>
            <a:r>
              <a:rPr lang="en-US" sz="1600" dirty="0"/>
              <a:t>Lighting equipment is needed to ensure employees can see well enough to work safely and exit the space quickly if there is an emergency. In some scenarios, a headlamp is enough to ensure safe working and exit conditions. In other scenarios, lighting equipment such as a light tower must be brought into the space to provide adequate visibility.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90228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6434110D-D522-4A6D-B1F6-F0CEE4F3FD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5"/>
          </a:xfrm>
          <a:prstGeom prst="rect">
            <a:avLst/>
          </a:prstGeom>
        </p:spPr>
      </p:pic>
    </p:spTree>
    <p:extLst>
      <p:ext uri="{BB962C8B-B14F-4D97-AF65-F5344CB8AC3E}">
        <p14:creationId xmlns:p14="http://schemas.microsoft.com/office/powerpoint/2010/main" val="1068539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F97CA55-E775-6AF8-9D94-142B3C1F648E}"/>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Barriers</a:t>
            </a:r>
          </a:p>
        </p:txBody>
      </p:sp>
      <p:sp>
        <p:nvSpPr>
          <p:cNvPr id="104" name="Google Shape;104;p2"/>
          <p:cNvSpPr txBox="1"/>
          <p:nvPr/>
        </p:nvSpPr>
        <p:spPr>
          <a:xfrm>
            <a:off x="5719156" y="846873"/>
            <a:ext cx="6274351" cy="2616060"/>
          </a:xfrm>
          <a:prstGeom prst="rect">
            <a:avLst/>
          </a:prstGeom>
          <a:noFill/>
          <a:ln>
            <a:noFill/>
          </a:ln>
        </p:spPr>
        <p:txBody>
          <a:bodyPr spcFirstLastPara="1" wrap="square" lIns="91425" tIns="45700" rIns="91425" bIns="45700" anchor="t" anchorCtr="0">
            <a:spAutoFit/>
          </a:bodyPr>
          <a:lstStyle/>
          <a:p>
            <a:r>
              <a:rPr lang="en-US" sz="1600" dirty="0"/>
              <a:t>Barriers or shields should be used to protect entrants from external hazards, such as pedestrians and vehicles. </a:t>
            </a:r>
            <a:endParaRPr lang="en-US" sz="1800" dirty="0"/>
          </a:p>
          <a:p>
            <a:br>
              <a:rPr lang="en-US" sz="1800" dirty="0"/>
            </a:br>
            <a:r>
              <a:rPr lang="en-US" sz="1600" dirty="0">
                <a:hlinkClick r:id="rId3"/>
              </a:rPr>
              <a:t>Traffic barricades</a:t>
            </a:r>
            <a:r>
              <a:rPr lang="en-US" sz="1600" dirty="0"/>
              <a:t>, cones, and tape are often used on the street around the outside of a manhole during entry operations to block people and vehicles from getting too close to the space.</a:t>
            </a:r>
            <a:endParaRPr lang="en-US" sz="1800" dirty="0"/>
          </a:p>
          <a:p>
            <a:br>
              <a:rPr lang="en-US" sz="1800" dirty="0"/>
            </a:br>
            <a:r>
              <a:rPr lang="en-US" sz="1600" dirty="0"/>
              <a:t>Some breweries utilize safety railings and signs around brewing equipment to keep the area clear so unauthorized employees do not enter the permit space area.</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4"/>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A112E088-C108-41E3-970A-7905DD34CD7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012"/>
            <a:ext cx="5535827" cy="5946451"/>
          </a:xfrm>
          <a:prstGeom prst="rect">
            <a:avLst/>
          </a:prstGeom>
        </p:spPr>
      </p:pic>
    </p:spTree>
    <p:extLst>
      <p:ext uri="{BB962C8B-B14F-4D97-AF65-F5344CB8AC3E}">
        <p14:creationId xmlns:p14="http://schemas.microsoft.com/office/powerpoint/2010/main" val="11348838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BCBCC7B-5C40-E648-24BD-1EBD4486E60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Ladders, Rescue, and Other</a:t>
            </a:r>
          </a:p>
        </p:txBody>
      </p:sp>
      <p:sp>
        <p:nvSpPr>
          <p:cNvPr id="104" name="Google Shape;104;p2"/>
          <p:cNvSpPr txBox="1"/>
          <p:nvPr/>
        </p:nvSpPr>
        <p:spPr>
          <a:xfrm>
            <a:off x="5719156" y="870246"/>
            <a:ext cx="6274351" cy="3354724"/>
          </a:xfrm>
          <a:prstGeom prst="rect">
            <a:avLst/>
          </a:prstGeom>
          <a:noFill/>
          <a:ln>
            <a:noFill/>
          </a:ln>
        </p:spPr>
        <p:txBody>
          <a:bodyPr spcFirstLastPara="1" wrap="square" lIns="91425" tIns="45700" rIns="91425" bIns="45700" anchor="t" anchorCtr="0">
            <a:spAutoFit/>
          </a:bodyPr>
          <a:lstStyle/>
          <a:p>
            <a:r>
              <a:rPr lang="en-US" sz="1600" dirty="0"/>
              <a:t>Ladders or other equipment to safely enter and exit the space are required. Some spaces may have fixed ladders, such as manholes, while other spaces require ladders to be brought in.</a:t>
            </a:r>
            <a:endParaRPr lang="en-US" sz="1800" dirty="0"/>
          </a:p>
          <a:p>
            <a:br>
              <a:rPr lang="en-US" sz="1800" dirty="0"/>
            </a:br>
            <a:r>
              <a:rPr lang="en-US" sz="1600" dirty="0"/>
              <a:t>Rescue and emergency equipment which are necessary to safely and effectively rescue entrants must be provided. The equipment needed may vary with each scenario and each space. </a:t>
            </a:r>
            <a:endParaRPr lang="en-US" sz="1800" dirty="0"/>
          </a:p>
          <a:p>
            <a:br>
              <a:rPr lang="en-US" sz="1800" dirty="0"/>
            </a:br>
            <a:r>
              <a:rPr lang="en-US" sz="1600" dirty="0"/>
              <a:t>Depending on the specific situation, there may be additional equipment necessary. In those cases, employers must make sure to provide any other equipment that is required to keep employees safe as they enter and exit the confined space. This would be identified during the evaluation and outlined in the entry permit.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9133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52AF8FEF-0C2B-4098-B277-93CDD79AD54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4527"/>
            <a:ext cx="5511114" cy="5919905"/>
          </a:xfrm>
          <a:prstGeom prst="rect">
            <a:avLst/>
          </a:prstGeom>
        </p:spPr>
      </p:pic>
    </p:spTree>
    <p:extLst>
      <p:ext uri="{BB962C8B-B14F-4D97-AF65-F5344CB8AC3E}">
        <p14:creationId xmlns:p14="http://schemas.microsoft.com/office/powerpoint/2010/main" val="2904790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812707E-EF95-B17A-274A-B8369FFA7A4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Personal Protective Equipment</a:t>
            </a:r>
          </a:p>
        </p:txBody>
      </p:sp>
      <p:sp>
        <p:nvSpPr>
          <p:cNvPr id="104" name="Google Shape;104;p2"/>
          <p:cNvSpPr txBox="1"/>
          <p:nvPr/>
        </p:nvSpPr>
        <p:spPr>
          <a:xfrm>
            <a:off x="5719156" y="853058"/>
            <a:ext cx="6274351" cy="2585283"/>
          </a:xfrm>
          <a:prstGeom prst="rect">
            <a:avLst/>
          </a:prstGeom>
          <a:noFill/>
          <a:ln>
            <a:noFill/>
          </a:ln>
        </p:spPr>
        <p:txBody>
          <a:bodyPr spcFirstLastPara="1" wrap="square" lIns="91425" tIns="45700" rIns="91425" bIns="45700" anchor="t" anchorCtr="0">
            <a:spAutoFit/>
          </a:bodyPr>
          <a:lstStyle/>
          <a:p>
            <a:r>
              <a:rPr lang="en-US" sz="1600" dirty="0"/>
              <a:t>Personal protective equipment (PPE) as mandated by any applicable Oregon OSHA standard or as otherwise required by the employer’s assessment of the hazards must be provided to the employees. </a:t>
            </a:r>
            <a:endParaRPr lang="en-US" sz="1800" dirty="0"/>
          </a:p>
          <a:p>
            <a:br>
              <a:rPr lang="en-US" sz="1800" dirty="0"/>
            </a:br>
            <a:r>
              <a:rPr lang="en-US" sz="1600" dirty="0"/>
              <a:t>For example, an airline respirator may be required in addition with the ventilation equipment that is already in use, or maybe it’s a hard hat and fall protection harness. Any necessary PPE should be identified during the evaluation, listed on the entry permit, and provided by the employer. </a:t>
            </a:r>
            <a:endParaRPr lang="en-US" sz="20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603815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D3BC5186-0163-44E0-8170-73EF5F98E3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35827" cy="5946450"/>
          </a:xfrm>
          <a:prstGeom prst="rect">
            <a:avLst/>
          </a:prstGeom>
        </p:spPr>
      </p:pic>
    </p:spTree>
    <p:extLst>
      <p:ext uri="{BB962C8B-B14F-4D97-AF65-F5344CB8AC3E}">
        <p14:creationId xmlns:p14="http://schemas.microsoft.com/office/powerpoint/2010/main" val="41423647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128706E-2078-6E4D-FD51-7A35B1EFBAD4}"/>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Equipment Summary</a:t>
            </a:r>
          </a:p>
        </p:txBody>
      </p:sp>
      <p:sp>
        <p:nvSpPr>
          <p:cNvPr id="104" name="Google Shape;104;p2"/>
          <p:cNvSpPr txBox="1"/>
          <p:nvPr/>
        </p:nvSpPr>
        <p:spPr>
          <a:xfrm>
            <a:off x="5719156" y="853056"/>
            <a:ext cx="6274351" cy="3354724"/>
          </a:xfrm>
          <a:prstGeom prst="rect">
            <a:avLst/>
          </a:prstGeom>
          <a:noFill/>
          <a:ln>
            <a:noFill/>
          </a:ln>
        </p:spPr>
        <p:txBody>
          <a:bodyPr spcFirstLastPara="1" wrap="square" lIns="91425" tIns="45700" rIns="91425" bIns="45700" anchor="t" anchorCtr="0">
            <a:spAutoFit/>
          </a:bodyPr>
          <a:lstStyle/>
          <a:p>
            <a:r>
              <a:rPr lang="en-US" sz="1600" dirty="0"/>
              <a:t>This concludes the requirements that are outlined in OAR 437-002-0146(7) for the equipment that employers are required to provide for their employees to safely work in confined spaces.</a:t>
            </a:r>
            <a:endParaRPr lang="en-US" sz="1800" dirty="0"/>
          </a:p>
          <a:p>
            <a:br>
              <a:rPr lang="en-US" sz="1800" dirty="0"/>
            </a:br>
            <a:r>
              <a:rPr lang="en-US" sz="1600" dirty="0"/>
              <a:t>Many different types of equipment exist, for many different types of scenarios. It is important to ensure:</a:t>
            </a:r>
          </a:p>
          <a:p>
            <a:endParaRPr lang="en-US" sz="1600" dirty="0"/>
          </a:p>
          <a:p>
            <a:pPr marL="285750" indent="-285750">
              <a:buFont typeface="Arial" panose="020B0604020202020204" pitchFamily="34" charset="0"/>
              <a:buChar char="•"/>
            </a:pPr>
            <a:r>
              <a:rPr lang="en-US" sz="1600" dirty="0"/>
              <a:t>The right equipment is used for the job.</a:t>
            </a:r>
          </a:p>
          <a:p>
            <a:pPr marL="285750" indent="-285750" fontAlgn="base">
              <a:buFont typeface="Arial" panose="020B0604020202020204" pitchFamily="34" charset="0"/>
              <a:buChar char="•"/>
            </a:pPr>
            <a:r>
              <a:rPr lang="en-US" sz="1600" dirty="0"/>
              <a:t>All equipment is in working order and is maintained according to the manufacturer’s guidelines.</a:t>
            </a:r>
          </a:p>
          <a:p>
            <a:pPr marL="285750" indent="-285750" fontAlgn="base">
              <a:buFont typeface="Arial" panose="020B0604020202020204" pitchFamily="34" charset="0"/>
              <a:buChar char="•"/>
            </a:pPr>
            <a:r>
              <a:rPr lang="en-US" sz="1600" dirty="0"/>
              <a:t>Employees understand how to use the equipment.</a:t>
            </a:r>
          </a:p>
          <a:p>
            <a:br>
              <a:rPr lang="en-US" sz="1800" dirty="0"/>
            </a:br>
            <a:r>
              <a:rPr lang="en-US" sz="1600" dirty="0"/>
              <a:t>Now let’s go over the rescue requirements outlined in the rule!</a:t>
            </a:r>
            <a:endParaRPr lang="en-US" sz="20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847199"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3A174ACF-D771-4CDD-A2A6-B4CC9637A2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3470" cy="5933177"/>
          </a:xfrm>
          <a:prstGeom prst="rect">
            <a:avLst/>
          </a:prstGeom>
        </p:spPr>
      </p:pic>
    </p:spTree>
    <p:extLst>
      <p:ext uri="{BB962C8B-B14F-4D97-AF65-F5344CB8AC3E}">
        <p14:creationId xmlns:p14="http://schemas.microsoft.com/office/powerpoint/2010/main" val="841430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D3CE92A-6A9B-DAE8-53A4-9A84128E6C5C}"/>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Rescue</a:t>
            </a:r>
          </a:p>
        </p:txBody>
      </p:sp>
      <p:sp>
        <p:nvSpPr>
          <p:cNvPr id="104" name="Google Shape;104;p2"/>
          <p:cNvSpPr txBox="1"/>
          <p:nvPr/>
        </p:nvSpPr>
        <p:spPr>
          <a:xfrm>
            <a:off x="5719156" y="875087"/>
            <a:ext cx="6274351" cy="3600945"/>
          </a:xfrm>
          <a:prstGeom prst="rect">
            <a:avLst/>
          </a:prstGeom>
          <a:noFill/>
          <a:ln>
            <a:noFill/>
          </a:ln>
        </p:spPr>
        <p:txBody>
          <a:bodyPr spcFirstLastPara="1" wrap="square" lIns="91425" tIns="45700" rIns="91425" bIns="45700" anchor="t" anchorCtr="0">
            <a:spAutoFit/>
          </a:bodyPr>
          <a:lstStyle/>
          <a:p>
            <a:r>
              <a:rPr lang="en-US" sz="1600" dirty="0"/>
              <a:t>The ultimate goal when working in a confined space is that rescue will not be necessary. Oregon OSHA requires a comprehensive evaluation, permit program, and proper equipment to eliminate the need for rescue as much as possible. However, conditions can change unexpectedly, and unforeseen circumstances can occur; therefore, we must also plan and prepare for rescuing entrants when working with permit spaces.</a:t>
            </a:r>
            <a:endParaRPr lang="en-US" sz="1800" dirty="0"/>
          </a:p>
          <a:p>
            <a:br>
              <a:rPr lang="en-US" sz="1800" dirty="0"/>
            </a:br>
            <a:r>
              <a:rPr lang="en-US" sz="1600" dirty="0"/>
              <a:t>There are two options for rescue: </a:t>
            </a:r>
          </a:p>
          <a:p>
            <a:pPr marL="285750" indent="-285750" fontAlgn="base">
              <a:buFont typeface="Arial" panose="020B0604020202020204" pitchFamily="34" charset="0"/>
              <a:buChar char="•"/>
            </a:pPr>
            <a:r>
              <a:rPr lang="en-US" sz="1600" dirty="0"/>
              <a:t>Non-entry</a:t>
            </a:r>
          </a:p>
          <a:p>
            <a:pPr marL="285750" indent="-285750" fontAlgn="base">
              <a:buFont typeface="Arial" panose="020B0604020202020204" pitchFamily="34" charset="0"/>
              <a:buChar char="•"/>
            </a:pPr>
            <a:r>
              <a:rPr lang="en-US" sz="1600" dirty="0"/>
              <a:t>Entry</a:t>
            </a:r>
          </a:p>
          <a:p>
            <a:br>
              <a:rPr lang="en-US" sz="1800" dirty="0"/>
            </a:br>
            <a:r>
              <a:rPr lang="en-US" sz="1600" dirty="0"/>
              <a:t>We’ll discuss more about each of these options, but first let’s look at the general </a:t>
            </a:r>
            <a:r>
              <a:rPr lang="en-US" sz="1600" dirty="0">
                <a:hlinkClick r:id="rId3"/>
              </a:rPr>
              <a:t>rule requirements</a:t>
            </a:r>
            <a:r>
              <a:rPr lang="en-US" sz="1600" dirty="0"/>
              <a:t> for rescue.</a:t>
            </a:r>
            <a:endParaRPr lang="en-US" sz="24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44091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4"/>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17DDFF4A-F03F-413C-9D47-F3E67DDE40F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3369"/>
            <a:ext cx="5498757" cy="5906631"/>
          </a:xfrm>
          <a:prstGeom prst="rect">
            <a:avLst/>
          </a:prstGeom>
        </p:spPr>
      </p:pic>
    </p:spTree>
    <p:extLst>
      <p:ext uri="{BB962C8B-B14F-4D97-AF65-F5344CB8AC3E}">
        <p14:creationId xmlns:p14="http://schemas.microsoft.com/office/powerpoint/2010/main" val="732255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6E89F53-0DC1-533F-B268-D5592533D310}"/>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Rescue Requirements</a:t>
            </a:r>
          </a:p>
        </p:txBody>
      </p:sp>
      <p:sp>
        <p:nvSpPr>
          <p:cNvPr id="104" name="Google Shape;104;p2"/>
          <p:cNvSpPr txBox="1"/>
          <p:nvPr/>
        </p:nvSpPr>
        <p:spPr>
          <a:xfrm>
            <a:off x="5719156" y="853057"/>
            <a:ext cx="6274351" cy="4308831"/>
          </a:xfrm>
          <a:prstGeom prst="rect">
            <a:avLst/>
          </a:prstGeom>
          <a:noFill/>
          <a:ln>
            <a:noFill/>
          </a:ln>
        </p:spPr>
        <p:txBody>
          <a:bodyPr spcFirstLastPara="1" wrap="square" lIns="91425" tIns="45700" rIns="91425" bIns="45700" anchor="t" anchorCtr="0">
            <a:spAutoFit/>
          </a:bodyPr>
          <a:lstStyle/>
          <a:p>
            <a:r>
              <a:rPr lang="en-US" sz="1600" dirty="0"/>
              <a:t>Before employees enter a permit space, procedures must be developed to remove entrants in the event of an emergency, or if they cannot evacuate the space without outside assistance. The procedures must include: </a:t>
            </a:r>
          </a:p>
          <a:p>
            <a:endParaRPr lang="en-US" sz="1600" dirty="0"/>
          </a:p>
          <a:p>
            <a:pPr marL="285750" indent="-285750">
              <a:buFont typeface="Arial" panose="020B0604020202020204" pitchFamily="34" charset="0"/>
              <a:buChar char="•"/>
            </a:pPr>
            <a:r>
              <a:rPr lang="en-US" sz="1600" dirty="0"/>
              <a:t>The process for summoning rescue services.</a:t>
            </a:r>
          </a:p>
          <a:p>
            <a:pPr marL="285750" indent="-285750" fontAlgn="base">
              <a:buFont typeface="Arial" panose="020B0604020202020204" pitchFamily="34" charset="0"/>
              <a:buChar char="•"/>
            </a:pPr>
            <a:r>
              <a:rPr lang="en-US" sz="1600" dirty="0"/>
              <a:t>The process for summoning emergency medical services or transporting injured entrants to a medical facility. </a:t>
            </a:r>
          </a:p>
          <a:p>
            <a:pPr marL="285750" indent="-285750" fontAlgn="base">
              <a:buFont typeface="Arial" panose="020B0604020202020204" pitchFamily="34" charset="0"/>
              <a:buChar char="•"/>
            </a:pPr>
            <a:r>
              <a:rPr lang="en-US" sz="1600" dirty="0"/>
              <a:t>Providing the onsite safety data sheets to medical personnel for any substances the entrant was exposed to during their entry.</a:t>
            </a:r>
          </a:p>
          <a:p>
            <a:br>
              <a:rPr lang="en-US" sz="1800" dirty="0"/>
            </a:br>
            <a:r>
              <a:rPr lang="en-US" sz="1600" dirty="0"/>
              <a:t>When planning for rescue services to arrive, make sure they can respond to a call in a timely manner. The rescuers must be able to reach the victims within an appropriate time frame based on the identified hazards of the permit space. This might change with each entry depending on what type of work is being done, which space is being entered, etc.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770081"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86D3C885-E6CF-49A7-8122-15D28644C8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7523"/>
            <a:ext cx="5535827" cy="5946451"/>
          </a:xfrm>
          <a:prstGeom prst="rect">
            <a:avLst/>
          </a:prstGeom>
        </p:spPr>
      </p:pic>
    </p:spTree>
    <p:extLst>
      <p:ext uri="{BB962C8B-B14F-4D97-AF65-F5344CB8AC3E}">
        <p14:creationId xmlns:p14="http://schemas.microsoft.com/office/powerpoint/2010/main" val="36310596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0FE77E7-0DB1-8EE8-67C5-D5850F81AABC}"/>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Rescue Requirements (continued)</a:t>
            </a:r>
          </a:p>
        </p:txBody>
      </p:sp>
      <p:sp>
        <p:nvSpPr>
          <p:cNvPr id="104" name="Google Shape;104;p2"/>
          <p:cNvSpPr txBox="1"/>
          <p:nvPr/>
        </p:nvSpPr>
        <p:spPr>
          <a:xfrm>
            <a:off x="5719156" y="731870"/>
            <a:ext cx="6274351" cy="5462994"/>
          </a:xfrm>
          <a:prstGeom prst="rect">
            <a:avLst/>
          </a:prstGeom>
          <a:noFill/>
          <a:ln>
            <a:noFill/>
          </a:ln>
        </p:spPr>
        <p:txBody>
          <a:bodyPr spcFirstLastPara="1" wrap="square" lIns="91425" tIns="45700" rIns="91425" bIns="45700" anchor="t" anchorCtr="0">
            <a:spAutoFit/>
          </a:bodyPr>
          <a:lstStyle/>
          <a:p>
            <a:r>
              <a:rPr lang="en-US" sz="1600" dirty="0"/>
              <a:t>Practicing the rescue procedures is imperative so the rescue team can react quickly and efficiently if an emergency occurs. During practice, the team learns how the equipment works, how and where to set up the equipment, and who is responsible for each piece in the rescue process. Practicing the procedures can increase efficiency and reduce the amount of time in an actual rescue, which can make all the difference in saving lives. </a:t>
            </a:r>
            <a:endParaRPr lang="en-US" sz="1800" dirty="0"/>
          </a:p>
          <a:p>
            <a:br>
              <a:rPr lang="en-US" sz="1100" dirty="0"/>
            </a:br>
            <a:r>
              <a:rPr lang="en-US" sz="1600" dirty="0"/>
              <a:t>Rescue practice is required in the rule. At minimum, rescuers must practice performing a permit space rescue within 12 months prior to an entry into a permit space. They also must practice: </a:t>
            </a:r>
          </a:p>
          <a:p>
            <a:pPr marL="285750" indent="-285750">
              <a:buFont typeface="Arial" panose="020B0604020202020204" pitchFamily="34" charset="0"/>
              <a:buChar char="•"/>
            </a:pPr>
            <a:r>
              <a:rPr lang="en-US" sz="1600" dirty="0"/>
              <a:t>From every type of space the rescue team may perform rescues.</a:t>
            </a:r>
          </a:p>
          <a:p>
            <a:pPr marL="285750" indent="-285750" fontAlgn="base">
              <a:buFont typeface="Arial" panose="020B0604020202020204" pitchFamily="34" charset="0"/>
              <a:buChar char="•"/>
            </a:pPr>
            <a:r>
              <a:rPr lang="en-US" sz="1600" dirty="0"/>
              <a:t>Removing people (or mannequins) from the actual permit space or a simulated one that has similar opening size, configuration, and accessibility issues as the permit space. </a:t>
            </a:r>
          </a:p>
          <a:p>
            <a:br>
              <a:rPr lang="en-US" sz="1100" dirty="0"/>
            </a:br>
            <a:r>
              <a:rPr lang="en-US" sz="1600" dirty="0"/>
              <a:t>All rescuers, regardless of entry/non-entry rescue option used, must be knowledgeable in basic first aid and CPR, and at least one member of the rescue team must be </a:t>
            </a:r>
            <a:r>
              <a:rPr lang="en-US" sz="1600" i="1" dirty="0"/>
              <a:t>certified </a:t>
            </a:r>
            <a:r>
              <a:rPr lang="en-US" sz="1600" dirty="0"/>
              <a:t>in first aid and CPR.</a:t>
            </a:r>
            <a:endParaRPr lang="en-US" sz="1800" dirty="0"/>
          </a:p>
          <a:p>
            <a:br>
              <a:rPr lang="en-US" sz="1100" dirty="0"/>
            </a:br>
            <a:r>
              <a:rPr lang="en-US" sz="1600" dirty="0"/>
              <a:t>Now let’s learn about these rescue options.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65600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35C3EB6A-0228-4B19-BF39-248F5B7F7E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3470" cy="5933177"/>
          </a:xfrm>
          <a:prstGeom prst="rect">
            <a:avLst/>
          </a:prstGeom>
        </p:spPr>
      </p:pic>
    </p:spTree>
    <p:extLst>
      <p:ext uri="{BB962C8B-B14F-4D97-AF65-F5344CB8AC3E}">
        <p14:creationId xmlns:p14="http://schemas.microsoft.com/office/powerpoint/2010/main" val="3290506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7753BF34-1BF3-3886-DA86-B16C48BF18D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Non-Entry Rescue</a:t>
            </a:r>
          </a:p>
        </p:txBody>
      </p:sp>
      <p:sp>
        <p:nvSpPr>
          <p:cNvPr id="104" name="Google Shape;104;p2"/>
          <p:cNvSpPr txBox="1"/>
          <p:nvPr/>
        </p:nvSpPr>
        <p:spPr>
          <a:xfrm>
            <a:off x="5719156" y="886108"/>
            <a:ext cx="6274351" cy="3847167"/>
          </a:xfrm>
          <a:prstGeom prst="rect">
            <a:avLst/>
          </a:prstGeom>
          <a:noFill/>
          <a:ln>
            <a:noFill/>
          </a:ln>
        </p:spPr>
        <p:txBody>
          <a:bodyPr spcFirstLastPara="1" wrap="square" lIns="91425" tIns="45700" rIns="91425" bIns="45700" anchor="t" anchorCtr="0">
            <a:spAutoFit/>
          </a:bodyPr>
          <a:lstStyle/>
          <a:p>
            <a:r>
              <a:rPr lang="en-US" sz="1600" dirty="0"/>
              <a:t>Non-entry rescue option is defined as the retrieval of entrants from a permit space without entering the permit space. </a:t>
            </a:r>
            <a:endParaRPr lang="en-US" sz="1800" dirty="0"/>
          </a:p>
          <a:p>
            <a:br>
              <a:rPr lang="en-US" sz="1800" dirty="0"/>
            </a:br>
            <a:r>
              <a:rPr lang="en-US" sz="1600" dirty="0"/>
              <a:t>If the entrant can be rescued without anyone else entering the permit space and without increasing risk to the entrant, go with the non-entry rescue option when possible. </a:t>
            </a:r>
            <a:endParaRPr lang="en-US" sz="1800" dirty="0"/>
          </a:p>
          <a:p>
            <a:br>
              <a:rPr lang="en-US" sz="1800" dirty="0"/>
            </a:br>
            <a:r>
              <a:rPr lang="en-US" sz="1600" dirty="0"/>
              <a:t>If this is the method chosen, then the entrant must use a chest harness or full body harness before entering the space. The harness must have a retrieval line attached and the other end of the line should be attached to a mechanical device or fixed anchor point outside the permit space. This allows rescue to begin as soon as the attendant becomes aware that rescue is necessary. If it is a vertical type permit space more than 5 feet deep, ensure a mechanical device is available for retrieving the entrant(s).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A16B0D25-282A-4FA1-B893-15373C16A6E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0" cy="5920641"/>
          </a:xfrm>
          <a:prstGeom prst="rect">
            <a:avLst/>
          </a:prstGeom>
        </p:spPr>
      </p:pic>
    </p:spTree>
    <p:extLst>
      <p:ext uri="{BB962C8B-B14F-4D97-AF65-F5344CB8AC3E}">
        <p14:creationId xmlns:p14="http://schemas.microsoft.com/office/powerpoint/2010/main" val="401518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C158657-2089-D1F6-2E22-BD88540318D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1 - Winery</a:t>
            </a:r>
          </a:p>
        </p:txBody>
      </p:sp>
      <p:sp>
        <p:nvSpPr>
          <p:cNvPr id="104" name="Google Shape;104;p2"/>
          <p:cNvSpPr txBox="1"/>
          <p:nvPr/>
        </p:nvSpPr>
        <p:spPr>
          <a:xfrm>
            <a:off x="5719156" y="860853"/>
            <a:ext cx="6274351" cy="5109051"/>
          </a:xfrm>
          <a:prstGeom prst="rect">
            <a:avLst/>
          </a:prstGeom>
          <a:noFill/>
          <a:ln>
            <a:noFill/>
          </a:ln>
        </p:spPr>
        <p:txBody>
          <a:bodyPr spcFirstLastPara="1" wrap="square" lIns="91425" tIns="45700" rIns="91425" bIns="45700" anchor="t" anchorCtr="0">
            <a:spAutoFit/>
          </a:bodyPr>
          <a:lstStyle/>
          <a:p>
            <a:r>
              <a:rPr lang="en-US" sz="1600" dirty="0"/>
              <a:t>It was a cold February morning in Yamhill County and employees had arrived at the winery to start their work day around 8:00 am. The task assigned to Employee 1 was to pump out wine remnants from a 30,000 gallon tank to a secondary tank for additional processing. The employee entered the tank so he could move the remnants closer to the pump. Because the remnants needed to be preserved, nitrogen gas was being pumped into the tank, displacing the oxygen. </a:t>
            </a:r>
          </a:p>
          <a:p>
            <a:br>
              <a:rPr lang="en-US" sz="1100" dirty="0"/>
            </a:br>
            <a:r>
              <a:rPr lang="en-US" sz="1600" dirty="0"/>
              <a:t>At 10:30 am, coworkers found Employee 1 unresponsive at the bottom of the wine tank he had been assigned just 2 hours prior. They called the rescue team, pulled him out of the tank, and tried to resuscitate him. When local emergency services arrived on the scene, they tried to bring him back as well, but it was too late. This employee, only 39 years old, lost his life that morning.</a:t>
            </a:r>
          </a:p>
          <a:p>
            <a:br>
              <a:rPr lang="en-US" sz="1100" dirty="0"/>
            </a:br>
            <a:r>
              <a:rPr lang="en-US" sz="1600" dirty="0"/>
              <a:t>There had been no atmospheric testing before entry into the permit-required confined space, no attendant or entry supervisor, and the employer did not ensure all employees were proficient in their assigned duties, trained to recognize confined spaces, or trained when their assigned duties changed. </a:t>
            </a:r>
          </a:p>
        </p:txBody>
      </p:sp>
      <p:sp>
        <p:nvSpPr>
          <p:cNvPr id="102" name="Google Shape;102;p2"/>
          <p:cNvSpPr txBox="1"/>
          <p:nvPr/>
        </p:nvSpPr>
        <p:spPr>
          <a:xfrm>
            <a:off x="57842" y="5990756"/>
            <a:ext cx="643109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38C638C2-C5AE-4465-877A-6645AE41687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158" cy="5921026"/>
          </a:xfrm>
          <a:prstGeom prst="rect">
            <a:avLst/>
          </a:prstGeom>
        </p:spPr>
      </p:pic>
    </p:spTree>
    <p:extLst>
      <p:ext uri="{BB962C8B-B14F-4D97-AF65-F5344CB8AC3E}">
        <p14:creationId xmlns:p14="http://schemas.microsoft.com/office/powerpoint/2010/main" val="199079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D6642E6-50CF-2BF4-0EFD-6CC53F99AA42}"/>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Entry Rescue</a:t>
            </a:r>
          </a:p>
        </p:txBody>
      </p:sp>
      <p:sp>
        <p:nvSpPr>
          <p:cNvPr id="104" name="Google Shape;104;p2"/>
          <p:cNvSpPr txBox="1"/>
          <p:nvPr/>
        </p:nvSpPr>
        <p:spPr>
          <a:xfrm>
            <a:off x="5719156" y="842043"/>
            <a:ext cx="6274351" cy="5262939"/>
          </a:xfrm>
          <a:prstGeom prst="rect">
            <a:avLst/>
          </a:prstGeom>
          <a:noFill/>
          <a:ln>
            <a:noFill/>
          </a:ln>
        </p:spPr>
        <p:txBody>
          <a:bodyPr spcFirstLastPara="1" wrap="square" lIns="91425" tIns="45700" rIns="91425" bIns="45700" anchor="t" anchorCtr="0">
            <a:spAutoFit/>
          </a:bodyPr>
          <a:lstStyle/>
          <a:p>
            <a:r>
              <a:rPr lang="en-US" sz="1600" dirty="0"/>
              <a:t>When non-entry rescue isn’t feasible, or would increase risk to the entrant, ensure a rescue team is designated, has practiced, and are efficient in their rescue processes before any employees enter the permit space.</a:t>
            </a:r>
            <a:endParaRPr lang="en-US" sz="1800" dirty="0"/>
          </a:p>
          <a:p>
            <a:br>
              <a:rPr lang="en-US" sz="1800" dirty="0"/>
            </a:br>
            <a:r>
              <a:rPr lang="en-US" sz="1600" dirty="0"/>
              <a:t>The rescue team members must have:</a:t>
            </a:r>
            <a:endParaRPr lang="en-US" sz="1800" dirty="0"/>
          </a:p>
          <a:p>
            <a:pPr marL="285750" indent="-285750" fontAlgn="base">
              <a:buFont typeface="Arial" panose="020B0604020202020204" pitchFamily="34" charset="0"/>
              <a:buChar char="•"/>
            </a:pPr>
            <a:r>
              <a:rPr lang="en-US" sz="1600" dirty="0"/>
              <a:t>Access to all permit spaces.</a:t>
            </a:r>
          </a:p>
          <a:p>
            <a:pPr marL="285750" indent="-285750" fontAlgn="base">
              <a:buFont typeface="Arial" panose="020B0604020202020204" pitchFamily="34" charset="0"/>
              <a:buChar char="•"/>
            </a:pPr>
            <a:r>
              <a:rPr lang="en-US" sz="1600" dirty="0"/>
              <a:t>All the appropriate equipment to rescue employees from the permit spaces, including any PPE that is needed. </a:t>
            </a:r>
          </a:p>
          <a:p>
            <a:pPr marL="285750" indent="-285750" fontAlgn="base">
              <a:buFont typeface="Arial" panose="020B0604020202020204" pitchFamily="34" charset="0"/>
              <a:buChar char="•"/>
            </a:pPr>
            <a:r>
              <a:rPr lang="en-US" sz="1600" dirty="0"/>
              <a:t>The same training as the entrant, attendant, and/or entry supervisor.</a:t>
            </a:r>
          </a:p>
          <a:p>
            <a:pPr marL="285750" indent="-285750" fontAlgn="base">
              <a:buFont typeface="Arial" panose="020B0604020202020204" pitchFamily="34" charset="0"/>
              <a:buChar char="•"/>
            </a:pPr>
            <a:r>
              <a:rPr lang="en-US" sz="1600" dirty="0"/>
              <a:t>Information of all the permit space hazards they may confront during rescue.</a:t>
            </a:r>
          </a:p>
          <a:p>
            <a:br>
              <a:rPr lang="en-US" sz="1800" dirty="0"/>
            </a:br>
            <a:r>
              <a:rPr lang="en-US" sz="1600" dirty="0"/>
              <a:t>If a third-party rescue service is used, make sure they are: </a:t>
            </a:r>
            <a:endParaRPr lang="en-US" sz="1800" dirty="0"/>
          </a:p>
          <a:p>
            <a:pPr marL="285750" indent="-285750" fontAlgn="base">
              <a:buFont typeface="Arial" panose="020B0604020202020204" pitchFamily="34" charset="0"/>
              <a:buChar char="•"/>
            </a:pPr>
            <a:r>
              <a:rPr lang="en-US" sz="1600" dirty="0"/>
              <a:t>Aware of their designation as such and agreed to it. (Getting their agreement in writing is recommended!)</a:t>
            </a:r>
          </a:p>
          <a:p>
            <a:pPr marL="285750" indent="-285750" fontAlgn="base">
              <a:buFont typeface="Arial" panose="020B0604020202020204" pitchFamily="34" charset="0"/>
              <a:buChar char="•"/>
            </a:pPr>
            <a:r>
              <a:rPr lang="en-US" sz="1600" dirty="0"/>
              <a:t>Capable of performing the rescue operations.</a:t>
            </a:r>
          </a:p>
          <a:p>
            <a:pPr marL="285750" indent="-285750" fontAlgn="base">
              <a:buFont typeface="Arial" panose="020B0604020202020204" pitchFamily="34" charset="0"/>
              <a:buChar char="•"/>
            </a:pPr>
            <a:r>
              <a:rPr lang="en-US" sz="1600" dirty="0"/>
              <a:t>Knowledgeable in CPR and first aid, with at least one member certified in both.</a:t>
            </a:r>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65600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ECEAD509-9DD7-43D0-A567-E62BE0169AD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4500" cy="5934283"/>
          </a:xfrm>
          <a:prstGeom prst="rect">
            <a:avLst/>
          </a:prstGeom>
        </p:spPr>
      </p:pic>
    </p:spTree>
    <p:extLst>
      <p:ext uri="{BB962C8B-B14F-4D97-AF65-F5344CB8AC3E}">
        <p14:creationId xmlns:p14="http://schemas.microsoft.com/office/powerpoint/2010/main" val="13837546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AAF4591-2B85-E3C6-86E4-96D6D5E0BB59}"/>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Practice Rescue</a:t>
            </a:r>
          </a:p>
        </p:txBody>
      </p:sp>
      <p:sp>
        <p:nvSpPr>
          <p:cNvPr id="104" name="Google Shape;104;p2"/>
          <p:cNvSpPr txBox="1"/>
          <p:nvPr/>
        </p:nvSpPr>
        <p:spPr>
          <a:xfrm>
            <a:off x="5719156" y="886107"/>
            <a:ext cx="6274351" cy="1569620"/>
          </a:xfrm>
          <a:prstGeom prst="rect">
            <a:avLst/>
          </a:prstGeom>
          <a:noFill/>
          <a:ln>
            <a:noFill/>
          </a:ln>
        </p:spPr>
        <p:txBody>
          <a:bodyPr spcFirstLastPara="1" wrap="square" lIns="91425" tIns="45700" rIns="91425" bIns="45700" anchor="t" anchorCtr="0">
            <a:spAutoFit/>
          </a:bodyPr>
          <a:lstStyle/>
          <a:p>
            <a:r>
              <a:rPr lang="en-US" sz="1600" dirty="0"/>
              <a:t>The next slide is a video of a confined space practice rescue by employees of a wastewater management company in northwest Oregon. This company has many permit-required confined spaces and they practice various rescue scenarios multiple times a year. Watch the video to learn about their process and the value gained from practicing confined space rescues.</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A1C404B5-F34B-4D1E-A633-3AEAF4891B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4500" cy="5934283"/>
          </a:xfrm>
          <a:prstGeom prst="rect">
            <a:avLst/>
          </a:prstGeom>
        </p:spPr>
      </p:pic>
    </p:spTree>
    <p:extLst>
      <p:ext uri="{BB962C8B-B14F-4D97-AF65-F5344CB8AC3E}">
        <p14:creationId xmlns:p14="http://schemas.microsoft.com/office/powerpoint/2010/main" val="1420788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FC270C14-51FB-47DD-80DA-CE094A0E5B93}"/>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9" name="Google Shape;104;p2">
            <a:extLst>
              <a:ext uri="{FF2B5EF4-FFF2-40B4-BE49-F238E27FC236}">
                <a16:creationId xmlns:a16="http://schemas.microsoft.com/office/drawing/2014/main" id="{D4286B97-C320-4426-AD3A-8E50AF607901}"/>
              </a:ext>
            </a:extLst>
          </p:cNvPr>
          <p:cNvSpPr txBox="1">
            <a:spLocks noGrp="1"/>
          </p:cNvSpPr>
          <p:nvPr>
            <p:ph type="title" idx="4294967295"/>
          </p:nvPr>
        </p:nvSpPr>
        <p:spPr>
          <a:xfrm>
            <a:off x="2743200" y="2531200"/>
            <a:ext cx="6570961" cy="14465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0" cap="none" spc="0" normalizeH="0" baseline="0" noProof="0" dirty="0">
                <a:ln>
                  <a:noFill/>
                </a:ln>
                <a:solidFill>
                  <a:schemeClr val="bg1"/>
                </a:solidFill>
                <a:effectLst/>
                <a:uLnTx/>
                <a:uFillTx/>
                <a:latin typeface="+mj-lt"/>
                <a:ea typeface="Calibri"/>
                <a:cs typeface="Calibri"/>
                <a:sym typeface="Calibri"/>
                <a:hlinkClick r:id="rId3"/>
              </a:rPr>
              <a:t>Practicing Confined Space Rescues</a:t>
            </a:r>
            <a:endParaRPr kumimoji="0" lang="en-US" sz="4400" b="0" i="0" u="none" strike="noStrike" kern="0" cap="none" spc="0" normalizeH="0" baseline="0" noProof="0" dirty="0">
              <a:ln>
                <a:noFill/>
              </a:ln>
              <a:solidFill>
                <a:schemeClr val="bg1"/>
              </a:solidFill>
              <a:effectLst/>
              <a:uLnTx/>
              <a:uFillTx/>
              <a:latin typeface="+mj-lt"/>
              <a:ea typeface="Arial"/>
              <a:cs typeface="Arial"/>
              <a:sym typeface="Arial"/>
            </a:endParaRPr>
          </a:p>
        </p:txBody>
      </p:sp>
      <p:sp>
        <p:nvSpPr>
          <p:cNvPr id="10" name="Google Shape;102;p2">
            <a:extLst>
              <a:ext uri="{FF2B5EF4-FFF2-40B4-BE49-F238E27FC236}">
                <a16:creationId xmlns:a16="http://schemas.microsoft.com/office/drawing/2014/main" id="{AD841FEB-53B9-4F55-84EF-951ED63CECDD}"/>
              </a:ext>
            </a:extLst>
          </p:cNvPr>
          <p:cNvSpPr txBox="1"/>
          <p:nvPr/>
        </p:nvSpPr>
        <p:spPr>
          <a:xfrm>
            <a:off x="57842" y="5952119"/>
            <a:ext cx="5770081"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12" name="Picture 11" descr="Module 3">
            <a:extLst>
              <a:ext uri="{FF2B5EF4-FFF2-40B4-BE49-F238E27FC236}">
                <a16:creationId xmlns:a16="http://schemas.microsoft.com/office/drawing/2014/main" id="{013EC78B-BC47-4BC4-9FCE-4FFFF2A42D2D}"/>
              </a:ext>
            </a:extLst>
          </p:cNvPr>
          <p:cNvPicPr>
            <a:picLocks noChangeAspect="1"/>
          </p:cNvPicPr>
          <p:nvPr/>
        </p:nvPicPr>
        <p:blipFill>
          <a:blip r:embed="rId4"/>
          <a:stretch>
            <a:fillRect/>
          </a:stretch>
        </p:blipFill>
        <p:spPr>
          <a:xfrm>
            <a:off x="8062175" y="6016584"/>
            <a:ext cx="4124517" cy="826226"/>
          </a:xfrm>
          <a:prstGeom prst="rect">
            <a:avLst/>
          </a:prstGeom>
        </p:spPr>
      </p:pic>
    </p:spTree>
    <p:extLst>
      <p:ext uri="{BB962C8B-B14F-4D97-AF65-F5344CB8AC3E}">
        <p14:creationId xmlns:p14="http://schemas.microsoft.com/office/powerpoint/2010/main" val="3900526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63A8290-ED6A-9950-C5B3-D4CB56E86D3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Video Summary</a:t>
            </a:r>
          </a:p>
        </p:txBody>
      </p:sp>
      <p:sp>
        <p:nvSpPr>
          <p:cNvPr id="104" name="Google Shape;104;p2"/>
          <p:cNvSpPr txBox="1"/>
          <p:nvPr/>
        </p:nvSpPr>
        <p:spPr>
          <a:xfrm>
            <a:off x="5719156" y="853052"/>
            <a:ext cx="6274351" cy="4093388"/>
          </a:xfrm>
          <a:prstGeom prst="rect">
            <a:avLst/>
          </a:prstGeom>
          <a:noFill/>
          <a:ln>
            <a:noFill/>
          </a:ln>
        </p:spPr>
        <p:txBody>
          <a:bodyPr spcFirstLastPara="1" wrap="square" lIns="91425" tIns="45700" rIns="91425" bIns="45700" anchor="t" anchorCtr="0">
            <a:spAutoFit/>
          </a:bodyPr>
          <a:lstStyle/>
          <a:p>
            <a:r>
              <a:rPr lang="en-US" sz="1600" dirty="0"/>
              <a:t>As seen in the practice rescue video interviews, employees involved in the company’s Confined Space Rescue (CSR) team joined because they understand the importance of:</a:t>
            </a:r>
          </a:p>
          <a:p>
            <a:endParaRPr lang="en-US" sz="1800" dirty="0"/>
          </a:p>
          <a:p>
            <a:pPr marL="285750" indent="-285750">
              <a:buFont typeface="Arial" panose="020B0604020202020204" pitchFamily="34" charset="0"/>
              <a:buChar char="•"/>
            </a:pPr>
            <a:r>
              <a:rPr lang="en-US" sz="1600" dirty="0"/>
              <a:t>Knowing the hazards of the various confined spaces of their work environment.</a:t>
            </a:r>
          </a:p>
          <a:p>
            <a:pPr marL="285750" indent="-285750" fontAlgn="base">
              <a:buFont typeface="Arial" panose="020B0604020202020204" pitchFamily="34" charset="0"/>
              <a:buChar char="•"/>
            </a:pPr>
            <a:r>
              <a:rPr lang="en-US" sz="1600" dirty="0"/>
              <a:t>Being prepared to work safely with those hazards and spaces.</a:t>
            </a:r>
          </a:p>
          <a:p>
            <a:pPr marL="285750" indent="-285750" fontAlgn="base">
              <a:buFont typeface="Arial" panose="020B0604020202020204" pitchFamily="34" charset="0"/>
              <a:buChar char="•"/>
            </a:pPr>
            <a:r>
              <a:rPr lang="en-US" sz="1600" dirty="0"/>
              <a:t>Quickly responding to an emergency situation. </a:t>
            </a:r>
          </a:p>
          <a:p>
            <a:br>
              <a:rPr lang="en-US" sz="1800" dirty="0"/>
            </a:br>
            <a:r>
              <a:rPr lang="en-US" sz="1600" dirty="0"/>
              <a:t>The CSR team embraces the idea that the more they practice, the better prepared they will be to respond in an emergency situation. As they stated, even with practicing often, they continue to gain more knowledge with each and every practice. Gathering together as a team after the practice session helps to solidify their learning and provides an opportunity to discuss questions and share ideas to keep improving. </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6199739"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3" name="Picture 2">
            <a:extLst>
              <a:ext uri="{FF2B5EF4-FFF2-40B4-BE49-F238E27FC236}">
                <a16:creationId xmlns:a16="http://schemas.microsoft.com/office/drawing/2014/main" id="{D5DB836B-571F-453A-8540-B7645E886A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42" y="0"/>
            <a:ext cx="5517458" cy="5926719"/>
          </a:xfrm>
          <a:prstGeom prst="rect">
            <a:avLst/>
          </a:prstGeom>
        </p:spPr>
      </p:pic>
    </p:spTree>
    <p:extLst>
      <p:ext uri="{BB962C8B-B14F-4D97-AF65-F5344CB8AC3E}">
        <p14:creationId xmlns:p14="http://schemas.microsoft.com/office/powerpoint/2010/main" val="3438298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1"/>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1A01B37-3E75-09FE-4D4E-1DA13AF48A3D}"/>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Module 3 Overview</a:t>
            </a:r>
          </a:p>
        </p:txBody>
      </p:sp>
      <p:sp>
        <p:nvSpPr>
          <p:cNvPr id="104" name="Google Shape;104;p2"/>
          <p:cNvSpPr txBox="1"/>
          <p:nvPr/>
        </p:nvSpPr>
        <p:spPr>
          <a:xfrm>
            <a:off x="5719156" y="864075"/>
            <a:ext cx="6274351" cy="3077725"/>
          </a:xfrm>
          <a:prstGeom prst="rect">
            <a:avLst/>
          </a:prstGeom>
          <a:noFill/>
          <a:ln>
            <a:noFill/>
          </a:ln>
        </p:spPr>
        <p:txBody>
          <a:bodyPr spcFirstLastPara="1" wrap="square" lIns="91425" tIns="45700" rIns="91425" bIns="45700" anchor="t" anchorCtr="0">
            <a:spAutoFit/>
          </a:bodyPr>
          <a:lstStyle/>
          <a:p>
            <a:r>
              <a:rPr lang="en-US" sz="1600" dirty="0"/>
              <a:t>This wraps up our discussion on equipment and rescue. In this module, we covered:</a:t>
            </a:r>
          </a:p>
          <a:p>
            <a:endParaRPr lang="en-US" sz="1600" dirty="0"/>
          </a:p>
          <a:p>
            <a:pPr marL="285750" indent="-285750">
              <a:buFont typeface="Arial" panose="020B0604020202020204" pitchFamily="34" charset="0"/>
              <a:buChar char="•"/>
            </a:pPr>
            <a:r>
              <a:rPr lang="en-US" sz="1600" dirty="0"/>
              <a:t>Types of equipment employers are required to provide to ensure safe working conditions in permit spaces. </a:t>
            </a:r>
          </a:p>
          <a:p>
            <a:pPr marL="285750" indent="-285750" fontAlgn="base">
              <a:buFont typeface="Arial" panose="020B0604020202020204" pitchFamily="34" charset="0"/>
              <a:buChar char="•"/>
            </a:pPr>
            <a:r>
              <a:rPr lang="en-US" sz="1600" dirty="0"/>
              <a:t>Entry and non-entry rescue options. </a:t>
            </a:r>
          </a:p>
          <a:p>
            <a:pPr marL="285750" indent="-285750" fontAlgn="base">
              <a:buFont typeface="Arial" panose="020B0604020202020204" pitchFamily="34" charset="0"/>
              <a:buChar char="•"/>
            </a:pPr>
            <a:r>
              <a:rPr lang="en-US" sz="1600" dirty="0"/>
              <a:t>How a practice rescue can be conducted and the importance of being prepared for rescuing entrants whether it is by entry or non-entry methods. </a:t>
            </a:r>
          </a:p>
          <a:p>
            <a:br>
              <a:rPr lang="en-US" sz="1800" dirty="0"/>
            </a:br>
            <a:r>
              <a:rPr lang="en-US" sz="1600" dirty="0"/>
              <a:t>Go to the next module to learn about training requirements and alternate entry.</a:t>
            </a:r>
            <a:endParaRPr lang="en-US" sz="1800" dirty="0"/>
          </a:p>
        </p:txBody>
      </p:sp>
      <p:sp>
        <p:nvSpPr>
          <p:cNvPr id="7" name="Google Shape;102;p2">
            <a:extLst>
              <a:ext uri="{FF2B5EF4-FFF2-40B4-BE49-F238E27FC236}">
                <a16:creationId xmlns:a16="http://schemas.microsoft.com/office/drawing/2014/main" id="{4E8430FF-4D3E-4F5F-9C92-A0A3341791E2}"/>
              </a:ext>
            </a:extLst>
          </p:cNvPr>
          <p:cNvSpPr txBox="1"/>
          <p:nvPr/>
        </p:nvSpPr>
        <p:spPr>
          <a:xfrm>
            <a:off x="57842" y="5952119"/>
            <a:ext cx="579211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equipment &amp; rescue</a:t>
            </a:r>
            <a:endParaRPr sz="2600" b="0" i="0" u="none" strike="noStrike" cap="none" dirty="0">
              <a:solidFill>
                <a:srgbClr val="000000"/>
              </a:solidFill>
              <a:latin typeface="Arial"/>
              <a:ea typeface="Arial"/>
              <a:cs typeface="Arial"/>
              <a:sym typeface="Arial"/>
            </a:endParaRPr>
          </a:p>
        </p:txBody>
      </p:sp>
      <p:pic>
        <p:nvPicPr>
          <p:cNvPr id="4" name="Picture 3" descr="Module 3">
            <a:extLst>
              <a:ext uri="{FF2B5EF4-FFF2-40B4-BE49-F238E27FC236}">
                <a16:creationId xmlns:a16="http://schemas.microsoft.com/office/drawing/2014/main" id="{12365F34-304C-4691-BF5A-2AFC5210A9A0}"/>
              </a:ext>
            </a:extLst>
          </p:cNvPr>
          <p:cNvPicPr>
            <a:picLocks noChangeAspect="1"/>
          </p:cNvPicPr>
          <p:nvPr/>
        </p:nvPicPr>
        <p:blipFill>
          <a:blip r:embed="rId3"/>
          <a:stretch>
            <a:fillRect/>
          </a:stretch>
        </p:blipFill>
        <p:spPr>
          <a:xfrm>
            <a:off x="8062175" y="6016584"/>
            <a:ext cx="4124517" cy="826226"/>
          </a:xfrm>
          <a:prstGeom prst="rect">
            <a:avLst/>
          </a:prstGeom>
        </p:spPr>
      </p:pic>
      <p:pic>
        <p:nvPicPr>
          <p:cNvPr id="5" name="Picture 4">
            <a:extLst>
              <a:ext uri="{FF2B5EF4-FFF2-40B4-BE49-F238E27FC236}">
                <a16:creationId xmlns:a16="http://schemas.microsoft.com/office/drawing/2014/main" id="{B4A5E042-90FD-49F6-AE90-617E52D838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800" cy="5920641"/>
          </a:xfrm>
          <a:prstGeom prst="rect">
            <a:avLst/>
          </a:prstGeom>
        </p:spPr>
      </p:pic>
    </p:spTree>
    <p:extLst>
      <p:ext uri="{BB962C8B-B14F-4D97-AF65-F5344CB8AC3E}">
        <p14:creationId xmlns:p14="http://schemas.microsoft.com/office/powerpoint/2010/main" val="3141751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77FF20BE-ACC0-4A26-BB43-2E9CB8F7BB98}"/>
              </a:ext>
            </a:extLst>
          </p:cNvPr>
          <p:cNvSpPr txBox="1">
            <a:spLocks noGrp="1"/>
          </p:cNvSpPr>
          <p:nvPr>
            <p:ph type="title" idx="4294967295"/>
          </p:nvPr>
        </p:nvSpPr>
        <p:spPr>
          <a:xfrm>
            <a:off x="-1" y="2799876"/>
            <a:ext cx="12192001" cy="707886"/>
          </a:xfrm>
          <a:prstGeom prst="rect">
            <a:avLst/>
          </a:prstGeom>
          <a:solidFill>
            <a:srgbClr val="08523C"/>
          </a:solid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chemeClr val="lt1"/>
                </a:solidFill>
                <a:effectLst/>
                <a:uLnTx/>
                <a:uFillTx/>
                <a:latin typeface="Verdana"/>
                <a:ea typeface="Verdana"/>
                <a:cs typeface="Verdana"/>
                <a:sym typeface="Verdana"/>
              </a:rPr>
              <a:t>CONFINED SPACE SAFETY</a:t>
            </a:r>
          </a:p>
        </p:txBody>
      </p:sp>
      <p:sp>
        <p:nvSpPr>
          <p:cNvPr id="94" name="Google Shape;94;p1"/>
          <p:cNvSpPr txBox="1"/>
          <p:nvPr/>
        </p:nvSpPr>
        <p:spPr>
          <a:xfrm>
            <a:off x="-22211" y="3569317"/>
            <a:ext cx="12192001"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chemeClr val="lt1"/>
                </a:solidFill>
                <a:latin typeface="Verdana"/>
                <a:ea typeface="Verdana"/>
                <a:cs typeface="Verdana"/>
                <a:sym typeface="Verdana"/>
              </a:rPr>
              <a:t>Module 4: </a:t>
            </a:r>
            <a:r>
              <a:rPr lang="en-US" sz="4000" b="1" i="1" dirty="0">
                <a:solidFill>
                  <a:schemeClr val="lt1"/>
                </a:solidFill>
                <a:latin typeface="Verdana"/>
                <a:ea typeface="Verdana"/>
                <a:cs typeface="Verdana"/>
                <a:sym typeface="Verdana"/>
              </a:rPr>
              <a:t>Training &amp; Alternate Entry</a:t>
            </a:r>
            <a:endParaRPr sz="4000" b="0" i="0" u="none" strike="noStrike" cap="none" dirty="0">
              <a:solidFill>
                <a:srgbClr val="000000"/>
              </a:solidFill>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54414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4027C33-FA22-FE58-25C6-A2D0FE1E98DA}"/>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Welcome to Module 4</a:t>
            </a:r>
          </a:p>
        </p:txBody>
      </p:sp>
      <p:sp>
        <p:nvSpPr>
          <p:cNvPr id="104" name="Google Shape;104;p2"/>
          <p:cNvSpPr txBox="1"/>
          <p:nvPr/>
        </p:nvSpPr>
        <p:spPr>
          <a:xfrm>
            <a:off x="5719156" y="875092"/>
            <a:ext cx="6274351" cy="3600945"/>
          </a:xfrm>
          <a:prstGeom prst="rect">
            <a:avLst/>
          </a:prstGeom>
          <a:noFill/>
          <a:ln>
            <a:noFill/>
          </a:ln>
        </p:spPr>
        <p:txBody>
          <a:bodyPr spcFirstLastPara="1" wrap="square" lIns="91425" tIns="45700" rIns="91425" bIns="45700" anchor="t" anchorCtr="0">
            <a:spAutoFit/>
          </a:bodyPr>
          <a:lstStyle/>
          <a:p>
            <a:r>
              <a:rPr lang="en-US" sz="1600" dirty="0"/>
              <a:t>So far in the course, we have discussed:</a:t>
            </a:r>
          </a:p>
          <a:p>
            <a:endParaRPr lang="en-US" sz="1600" dirty="0"/>
          </a:p>
          <a:p>
            <a:pPr marL="285750" indent="-285750">
              <a:buFont typeface="Arial" panose="020B0604020202020204" pitchFamily="34" charset="0"/>
              <a:buChar char="•"/>
            </a:pPr>
            <a:r>
              <a:rPr lang="en-US" sz="1600" dirty="0"/>
              <a:t>The initial evaluation of a confined space (Module 1).</a:t>
            </a:r>
          </a:p>
          <a:p>
            <a:pPr marL="285750" indent="-285750" fontAlgn="base">
              <a:buFont typeface="Arial" panose="020B0604020202020204" pitchFamily="34" charset="0"/>
              <a:buChar char="•"/>
            </a:pPr>
            <a:r>
              <a:rPr lang="en-US" sz="1600" dirty="0"/>
              <a:t>Permits and program requirements for permit-required confined spaces and entry roles (Module 2).</a:t>
            </a:r>
          </a:p>
          <a:p>
            <a:pPr marL="285750" indent="-285750" fontAlgn="base">
              <a:buFont typeface="Arial" panose="020B0604020202020204" pitchFamily="34" charset="0"/>
              <a:buChar char="•"/>
            </a:pPr>
            <a:r>
              <a:rPr lang="en-US" sz="1600" dirty="0"/>
              <a:t>Types of equipment that employers must provide, rescue requirements, and practicing rescues (Module 3).</a:t>
            </a:r>
          </a:p>
          <a:p>
            <a:br>
              <a:rPr lang="en-US" sz="1800" dirty="0"/>
            </a:br>
            <a:r>
              <a:rPr lang="en-US" sz="1600" dirty="0"/>
              <a:t>Now, in Module 4 we will go over: </a:t>
            </a:r>
          </a:p>
          <a:p>
            <a:endParaRPr lang="en-US" sz="1600" dirty="0"/>
          </a:p>
          <a:p>
            <a:pPr marL="285750" indent="-285750">
              <a:buFont typeface="Arial" panose="020B0604020202020204" pitchFamily="34" charset="0"/>
              <a:buChar char="•"/>
            </a:pPr>
            <a:r>
              <a:rPr lang="en-US" sz="1800" dirty="0"/>
              <a:t>T</a:t>
            </a:r>
            <a:r>
              <a:rPr lang="en-US" sz="1600" dirty="0"/>
              <a:t>raining requirements</a:t>
            </a:r>
          </a:p>
          <a:p>
            <a:pPr marL="285750" indent="-285750" fontAlgn="base">
              <a:buFont typeface="Arial" panose="020B0604020202020204" pitchFamily="34" charset="0"/>
              <a:buChar char="•"/>
            </a:pPr>
            <a:r>
              <a:rPr lang="en-US" sz="1600" dirty="0"/>
              <a:t>Alternate entry process</a:t>
            </a:r>
          </a:p>
          <a:p>
            <a:pPr marL="285750" indent="-285750" fontAlgn="base">
              <a:buFont typeface="Arial" panose="020B0604020202020204" pitchFamily="34" charset="0"/>
              <a:buChar char="•"/>
            </a:pPr>
            <a:r>
              <a:rPr lang="en-US" sz="1600" dirty="0"/>
              <a:t>Examples of alternate entry scenarios in several Oregon workplaces</a:t>
            </a:r>
            <a:endParaRPr sz="1400" b="0" i="0" u="none" strike="noStrike" cap="none" dirty="0">
              <a:solidFill>
                <a:srgbClr val="000000"/>
              </a:solidFill>
              <a:latin typeface="+mj-lt"/>
              <a:ea typeface="Arial"/>
              <a:cs typeface="Arial"/>
              <a:sym typeface="Arial"/>
            </a:endParaRPr>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1C6742A4-70EB-4E36-BE14-75A33F0B7E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9100" cy="5906999"/>
          </a:xfrm>
          <a:prstGeom prst="rect">
            <a:avLst/>
          </a:prstGeom>
        </p:spPr>
      </p:pic>
    </p:spTree>
    <p:extLst>
      <p:ext uri="{BB962C8B-B14F-4D97-AF65-F5344CB8AC3E}">
        <p14:creationId xmlns:p14="http://schemas.microsoft.com/office/powerpoint/2010/main" val="26713098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A8C6242-82BC-F07C-4B10-657BC62AE97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Training</a:t>
            </a:r>
          </a:p>
        </p:txBody>
      </p:sp>
      <p:sp>
        <p:nvSpPr>
          <p:cNvPr id="104" name="Google Shape;104;p2"/>
          <p:cNvSpPr txBox="1"/>
          <p:nvPr/>
        </p:nvSpPr>
        <p:spPr>
          <a:xfrm>
            <a:off x="5719156" y="886106"/>
            <a:ext cx="6274351" cy="2339061"/>
          </a:xfrm>
          <a:prstGeom prst="rect">
            <a:avLst/>
          </a:prstGeom>
          <a:noFill/>
          <a:ln>
            <a:noFill/>
          </a:ln>
        </p:spPr>
        <p:txBody>
          <a:bodyPr spcFirstLastPara="1" wrap="square" lIns="91425" tIns="45700" rIns="91425" bIns="45700" anchor="t" anchorCtr="0">
            <a:spAutoFit/>
          </a:bodyPr>
          <a:lstStyle/>
          <a:p>
            <a:r>
              <a:rPr lang="en-US" sz="1600" dirty="0"/>
              <a:t>Working in permit-required confined spaces (PRCS) is dangerous, and there are many different scenarios and unique hazards associated with each. As such, there are precautions that must be taken to keep workers safe within each specific space and work situation. The rule requires training for all employees who are involved in permit space activities to ensure they have the understanding and skills necessary to safely perform their duties. </a:t>
            </a:r>
            <a:endParaRPr lang="en-US" sz="1800" dirty="0"/>
          </a:p>
          <a:p>
            <a:br>
              <a:rPr lang="en-US" sz="1800" dirty="0"/>
            </a:br>
            <a:r>
              <a:rPr lang="en-US" sz="1600" dirty="0"/>
              <a:t>Let’s go through the </a:t>
            </a:r>
            <a:r>
              <a:rPr lang="en-US" sz="1600" dirty="0">
                <a:hlinkClick r:id="rId3"/>
              </a:rPr>
              <a:t>training requirements</a:t>
            </a:r>
            <a:r>
              <a:rPr lang="en-US" sz="1600" dirty="0"/>
              <a:t> next.</a:t>
            </a:r>
            <a:endParaRPr sz="1600" b="0" i="0" u="none" strike="noStrike" cap="none" dirty="0">
              <a:solidFill>
                <a:srgbClr val="000000"/>
              </a:solidFill>
              <a:latin typeface="+mj-lt"/>
              <a:ea typeface="Arial"/>
              <a:cs typeface="Arial"/>
              <a:sym typeface="Arial"/>
            </a:endParaRPr>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4"/>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01140F27-8C3A-453F-B891-B612DBA64B6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511800" cy="5920641"/>
          </a:xfrm>
          <a:prstGeom prst="rect">
            <a:avLst/>
          </a:prstGeom>
        </p:spPr>
      </p:pic>
    </p:spTree>
    <p:extLst>
      <p:ext uri="{BB962C8B-B14F-4D97-AF65-F5344CB8AC3E}">
        <p14:creationId xmlns:p14="http://schemas.microsoft.com/office/powerpoint/2010/main" val="3057477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B641F6C-1F9C-EADF-D5AE-7ACE280379D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Training Requirements</a:t>
            </a:r>
          </a:p>
        </p:txBody>
      </p:sp>
      <p:sp>
        <p:nvSpPr>
          <p:cNvPr id="104" name="Google Shape;104;p2"/>
          <p:cNvSpPr txBox="1"/>
          <p:nvPr/>
        </p:nvSpPr>
        <p:spPr>
          <a:xfrm>
            <a:off x="5719156" y="875088"/>
            <a:ext cx="6274351" cy="2862282"/>
          </a:xfrm>
          <a:prstGeom prst="rect">
            <a:avLst/>
          </a:prstGeom>
          <a:noFill/>
          <a:ln>
            <a:noFill/>
          </a:ln>
        </p:spPr>
        <p:txBody>
          <a:bodyPr spcFirstLastPara="1" wrap="square" lIns="91425" tIns="45700" rIns="91425" bIns="45700" anchor="t" anchorCtr="0">
            <a:spAutoFit/>
          </a:bodyPr>
          <a:lstStyle/>
          <a:p>
            <a:r>
              <a:rPr lang="en-US" sz="1600" dirty="0"/>
              <a:t>How the training is conducted is up to the employer, but they must ensure that each employee is proficient in their assigned duties. The training must be documented with:</a:t>
            </a:r>
          </a:p>
          <a:p>
            <a:endParaRPr lang="en-US" sz="1800" dirty="0"/>
          </a:p>
          <a:p>
            <a:pPr marL="285750" indent="-285750">
              <a:buFont typeface="Arial" panose="020B0604020202020204" pitchFamily="34" charset="0"/>
              <a:buChar char="•"/>
            </a:pPr>
            <a:r>
              <a:rPr lang="en-US" sz="1600" dirty="0"/>
              <a:t>Employee’s name </a:t>
            </a:r>
          </a:p>
          <a:p>
            <a:pPr marL="285750" indent="-285750" fontAlgn="base">
              <a:buFont typeface="Arial" panose="020B0604020202020204" pitchFamily="34" charset="0"/>
              <a:buChar char="•"/>
            </a:pPr>
            <a:r>
              <a:rPr lang="en-US" sz="1600" dirty="0"/>
              <a:t>Trainer’s name and signature</a:t>
            </a:r>
          </a:p>
          <a:p>
            <a:pPr marL="285750" indent="-285750" fontAlgn="base">
              <a:buFont typeface="Arial" panose="020B0604020202020204" pitchFamily="34" charset="0"/>
              <a:buChar char="•"/>
            </a:pPr>
            <a:r>
              <a:rPr lang="en-US" sz="1600" dirty="0"/>
              <a:t>Date of the training</a:t>
            </a:r>
          </a:p>
          <a:p>
            <a:pPr marL="285750" indent="-285750" fontAlgn="base">
              <a:buFont typeface="Arial" panose="020B0604020202020204" pitchFamily="34" charset="0"/>
              <a:buChar char="•"/>
            </a:pPr>
            <a:r>
              <a:rPr lang="en-US" sz="1600" dirty="0"/>
              <a:t>Which responsibilities were trained, such as entrant or attendant duties</a:t>
            </a:r>
          </a:p>
          <a:p>
            <a:br>
              <a:rPr lang="en-US" sz="1800" dirty="0"/>
            </a:br>
            <a:r>
              <a:rPr lang="en-US" sz="1600" i="1" dirty="0"/>
              <a:t>(Continued on the next slide.)</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34FA1AA0-DD90-4429-AB06-48D98598B0F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1135650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0FA82DC-65F7-BCC9-B4C0-049ABEAD0413}"/>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Training Requirements (continued)</a:t>
            </a:r>
          </a:p>
        </p:txBody>
      </p:sp>
      <p:sp>
        <p:nvSpPr>
          <p:cNvPr id="104" name="Google Shape;104;p2"/>
          <p:cNvSpPr txBox="1"/>
          <p:nvPr/>
        </p:nvSpPr>
        <p:spPr>
          <a:xfrm>
            <a:off x="5719156" y="919161"/>
            <a:ext cx="6274351" cy="4339609"/>
          </a:xfrm>
          <a:prstGeom prst="rect">
            <a:avLst/>
          </a:prstGeom>
          <a:noFill/>
          <a:ln>
            <a:noFill/>
          </a:ln>
        </p:spPr>
        <p:txBody>
          <a:bodyPr spcFirstLastPara="1" wrap="square" lIns="91425" tIns="45700" rIns="91425" bIns="45700" anchor="t" anchorCtr="0">
            <a:spAutoFit/>
          </a:bodyPr>
          <a:lstStyle/>
          <a:p>
            <a:r>
              <a:rPr lang="en-US" sz="1600" dirty="0"/>
              <a:t>The training must be provided for all new employees, plus: </a:t>
            </a:r>
          </a:p>
          <a:p>
            <a:endParaRPr lang="en-US" sz="1800" dirty="0"/>
          </a:p>
          <a:p>
            <a:pPr marL="285750" indent="-285750">
              <a:buFont typeface="Arial" panose="020B0604020202020204" pitchFamily="34" charset="0"/>
              <a:buChar char="•"/>
            </a:pPr>
            <a:r>
              <a:rPr lang="en-US" sz="1600" dirty="0"/>
              <a:t>Before an employee is assigned permit space duties.</a:t>
            </a:r>
          </a:p>
          <a:p>
            <a:pPr marL="285750" indent="-285750" fontAlgn="base">
              <a:buFont typeface="Arial" panose="020B0604020202020204" pitchFamily="34" charset="0"/>
              <a:buChar char="•"/>
            </a:pPr>
            <a:r>
              <a:rPr lang="en-US" sz="1600" dirty="0"/>
              <a:t>Before there is a change in an employee’s assigned duties.</a:t>
            </a:r>
          </a:p>
          <a:p>
            <a:pPr marL="285750" indent="-285750" fontAlgn="base">
              <a:buFont typeface="Arial" panose="020B0604020202020204" pitchFamily="34" charset="0"/>
              <a:buChar char="•"/>
            </a:pPr>
            <a:r>
              <a:rPr lang="en-US" sz="1600" dirty="0"/>
              <a:t>When there is a hazard that the employee hasn’t yet received training for or when there’s a change in the hazards of an existing confined space.</a:t>
            </a:r>
          </a:p>
          <a:p>
            <a:pPr marL="285750" indent="-285750" fontAlgn="base">
              <a:buFont typeface="Arial" panose="020B0604020202020204" pitchFamily="34" charset="0"/>
              <a:buChar char="•"/>
            </a:pPr>
            <a:r>
              <a:rPr lang="en-US" sz="1600" dirty="0"/>
              <a:t>When there are changes to the permit program.</a:t>
            </a:r>
          </a:p>
          <a:p>
            <a:pPr marL="285750" indent="-285750" fontAlgn="base">
              <a:buFont typeface="Arial" panose="020B0604020202020204" pitchFamily="34" charset="0"/>
              <a:buChar char="•"/>
            </a:pPr>
            <a:r>
              <a:rPr lang="en-US" sz="1600" dirty="0"/>
              <a:t>When an employee doesn’t have adequate knowledge of the procedures.</a:t>
            </a:r>
          </a:p>
          <a:p>
            <a:pPr marL="285750" indent="-285750" fontAlgn="base">
              <a:buFont typeface="Arial" panose="020B0604020202020204" pitchFamily="34" charset="0"/>
              <a:buChar char="•"/>
            </a:pPr>
            <a:r>
              <a:rPr lang="en-US" sz="1600" dirty="0"/>
              <a:t>When it is deemed necessary during the evaluation of the permit.*</a:t>
            </a:r>
          </a:p>
          <a:p>
            <a:br>
              <a:rPr lang="en-US" sz="1800" dirty="0"/>
            </a:br>
            <a:r>
              <a:rPr lang="en-US" sz="1600" dirty="0"/>
              <a:t>*Keep in mind that permits must be evaluated within a year of completion. This evaluation helps to note any deficiencies of the program or issues that came up during the entry so that they can be fixed and employees stay safe!</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B2B72A79-7233-4ECD-A577-336F5378B7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71657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BD484687-4A7D-9637-65F8-7A56272D0EF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2 – Storm Drains</a:t>
            </a:r>
          </a:p>
        </p:txBody>
      </p:sp>
      <p:sp>
        <p:nvSpPr>
          <p:cNvPr id="104" name="Google Shape;104;p2"/>
          <p:cNvSpPr txBox="1"/>
          <p:nvPr/>
        </p:nvSpPr>
        <p:spPr>
          <a:xfrm>
            <a:off x="5719156" y="860850"/>
            <a:ext cx="6274351" cy="4770496"/>
          </a:xfrm>
          <a:prstGeom prst="rect">
            <a:avLst/>
          </a:prstGeom>
          <a:noFill/>
          <a:ln>
            <a:noFill/>
          </a:ln>
        </p:spPr>
        <p:txBody>
          <a:bodyPr spcFirstLastPara="1" wrap="square" lIns="91425" tIns="45700" rIns="91425" bIns="45700" anchor="t" anchorCtr="0">
            <a:spAutoFit/>
          </a:bodyPr>
          <a:lstStyle/>
          <a:p>
            <a:r>
              <a:rPr lang="en-US" sz="1600" dirty="0"/>
              <a:t>An accident occurred when employees were cleaning a storm drain in Multnomah County. Employee 1 entered the maintenance hole to pressure wash the sides of the storm drain.  Employee 2 started the vacuum truck and placed the connected hose into the manhole to extract the sludge material. After finishing his task, Employee 1 exited the space, and Employee 2 shut off the vacuum truck and removed the hose from the hole. Employee 3 then entered the space for his work task, but lost consciousness within minutes of being in the space. Employee 2 immediately entered the space to retrieve Employee 3, but he also quickly lost consciousness!</a:t>
            </a:r>
          </a:p>
          <a:p>
            <a:br>
              <a:rPr lang="en-US" sz="1600" dirty="0"/>
            </a:br>
            <a:r>
              <a:rPr lang="en-US" sz="1600" dirty="0"/>
              <a:t>Rescue services were called and, fortunately, were able to respond quickly and were prepared to work with the hazardous atmosphere conditions. Both workers were rescued, treated, and survived.</a:t>
            </a:r>
          </a:p>
          <a:p>
            <a:br>
              <a:rPr lang="en-US" sz="1600" dirty="0"/>
            </a:br>
            <a:r>
              <a:rPr lang="en-US" sz="1600" dirty="0"/>
              <a:t>There were many requirements of entering confined spaces that were not adhered to, including evaluating the space before entry and testing the atmosphere to check for the presence of hazardous gases and adequate oxygen levels. </a:t>
            </a:r>
            <a:endParaRPr lang="en-US" sz="1600" dirty="0">
              <a:solidFill>
                <a:srgbClr val="FF0000"/>
              </a:solidFill>
            </a:endParaRPr>
          </a:p>
        </p:txBody>
      </p:sp>
      <p:sp>
        <p:nvSpPr>
          <p:cNvPr id="102" name="Google Shape;102;p2"/>
          <p:cNvSpPr txBox="1"/>
          <p:nvPr/>
        </p:nvSpPr>
        <p:spPr>
          <a:xfrm>
            <a:off x="57842" y="5990756"/>
            <a:ext cx="582516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3" name="Picture 2">
            <a:extLst>
              <a:ext uri="{FF2B5EF4-FFF2-40B4-BE49-F238E27FC236}">
                <a16:creationId xmlns:a16="http://schemas.microsoft.com/office/drawing/2014/main" id="{9BD5A27F-62F7-42C7-8D31-0B4F9BB2635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0"/>
            <a:ext cx="5512158" cy="5921026"/>
          </a:xfrm>
          <a:prstGeom prst="rect">
            <a:avLst/>
          </a:prstGeom>
        </p:spPr>
      </p:pic>
    </p:spTree>
    <p:extLst>
      <p:ext uri="{BB962C8B-B14F-4D97-AF65-F5344CB8AC3E}">
        <p14:creationId xmlns:p14="http://schemas.microsoft.com/office/powerpoint/2010/main" val="40415002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3DEAF50-A0BD-360D-1702-7E305D194BE2}"/>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Awareness Training</a:t>
            </a:r>
          </a:p>
        </p:txBody>
      </p:sp>
      <p:sp>
        <p:nvSpPr>
          <p:cNvPr id="104" name="Google Shape;104;p2"/>
          <p:cNvSpPr txBox="1"/>
          <p:nvPr/>
        </p:nvSpPr>
        <p:spPr>
          <a:xfrm>
            <a:off x="5719156" y="820008"/>
            <a:ext cx="6274351" cy="5109051"/>
          </a:xfrm>
          <a:prstGeom prst="rect">
            <a:avLst/>
          </a:prstGeom>
          <a:noFill/>
          <a:ln>
            <a:noFill/>
          </a:ln>
        </p:spPr>
        <p:txBody>
          <a:bodyPr spcFirstLastPara="1" wrap="square" lIns="91425" tIns="45700" rIns="91425" bIns="45700" anchor="t" anchorCtr="0">
            <a:spAutoFit/>
          </a:bodyPr>
          <a:lstStyle/>
          <a:p>
            <a:r>
              <a:rPr lang="en-US" sz="1600" dirty="0"/>
              <a:t>The goal of awareness training is to provide a basic overview of the permit space program and entry permit system (or the alternate entry procedures if applicable). Awareness training is required for all employees whose work operations are, or might be, in an area where permit spaces are present. </a:t>
            </a:r>
            <a:endParaRPr lang="en-US" sz="1800" dirty="0"/>
          </a:p>
          <a:p>
            <a:br>
              <a:rPr lang="en-US" sz="1100" dirty="0"/>
            </a:br>
            <a:r>
              <a:rPr lang="en-US" sz="1600" dirty="0"/>
              <a:t>For example, a brewery with a restaurant has many PRCS at its location with brewing equipment of kettles, tanks, boilers, etc. There are specific teams that work inside the permit spaces and have been fully trained to do so, such as the </a:t>
            </a:r>
            <a:r>
              <a:rPr lang="en-US" sz="1600" dirty="0" err="1"/>
              <a:t>brewmaster</a:t>
            </a:r>
            <a:r>
              <a:rPr lang="en-US" sz="1600" dirty="0"/>
              <a:t> and maintenance staff. They follow the written permit program and permit entry processes. </a:t>
            </a:r>
            <a:endParaRPr lang="en-US" sz="1100" dirty="0"/>
          </a:p>
          <a:p>
            <a:br>
              <a:rPr lang="en-US" sz="1100" dirty="0"/>
            </a:br>
            <a:r>
              <a:rPr lang="en-US" sz="1600" dirty="0"/>
              <a:t>However, there are additional staff, such as the restaurant servers and cleaning crew, whose daily duties bring them around the permit spaces. Although these employees don’t perform any work inside</a:t>
            </a:r>
            <a:r>
              <a:rPr lang="en-US" sz="1600" i="1" dirty="0"/>
              <a:t> </a:t>
            </a:r>
            <a:r>
              <a:rPr lang="en-US" sz="1600" dirty="0"/>
              <a:t>the spaces, they could be exposed to the hazards associated with the PRCS so they are required to receive awareness training. In the awareness training, they learn about specific entry programs and processes and that only personnel with full training and authorization may conduct.       </a:t>
            </a:r>
            <a:r>
              <a:rPr lang="en-US" sz="1600" i="1" dirty="0"/>
              <a:t>(Continued on the next slide.)</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6A8EDF13-3496-44EE-88C6-D94FB792FE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69"/>
            <a:ext cx="5520663" cy="5930162"/>
          </a:xfrm>
          <a:prstGeom prst="rect">
            <a:avLst/>
          </a:prstGeom>
        </p:spPr>
      </p:pic>
    </p:spTree>
    <p:extLst>
      <p:ext uri="{BB962C8B-B14F-4D97-AF65-F5344CB8AC3E}">
        <p14:creationId xmlns:p14="http://schemas.microsoft.com/office/powerpoint/2010/main" val="563778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8D9EDC6A-860F-0220-C226-D54780D04E72}"/>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Awareness Training (continued)</a:t>
            </a:r>
          </a:p>
        </p:txBody>
      </p:sp>
      <p:sp>
        <p:nvSpPr>
          <p:cNvPr id="104" name="Google Shape;104;p2"/>
          <p:cNvSpPr txBox="1"/>
          <p:nvPr/>
        </p:nvSpPr>
        <p:spPr>
          <a:xfrm>
            <a:off x="5719156" y="864070"/>
            <a:ext cx="6274351" cy="3600945"/>
          </a:xfrm>
          <a:prstGeom prst="rect">
            <a:avLst/>
          </a:prstGeom>
          <a:noFill/>
          <a:ln>
            <a:noFill/>
          </a:ln>
        </p:spPr>
        <p:txBody>
          <a:bodyPr spcFirstLastPara="1" wrap="square" lIns="91425" tIns="45700" rIns="91425" bIns="45700" anchor="t" anchorCtr="0">
            <a:spAutoFit/>
          </a:bodyPr>
          <a:lstStyle/>
          <a:p>
            <a:r>
              <a:rPr lang="en-US" sz="1600" dirty="0"/>
              <a:t>The awareness training must be provided:</a:t>
            </a:r>
          </a:p>
          <a:p>
            <a:endParaRPr lang="en-US" sz="1800" dirty="0"/>
          </a:p>
          <a:p>
            <a:pPr marL="285750" indent="-285750">
              <a:buFont typeface="Arial" panose="020B0604020202020204" pitchFamily="34" charset="0"/>
              <a:buChar char="•"/>
            </a:pPr>
            <a:r>
              <a:rPr lang="en-US" sz="1600" dirty="0"/>
              <a:t>For all new employees who are affected.</a:t>
            </a:r>
          </a:p>
          <a:p>
            <a:pPr marL="285750" indent="-285750" fontAlgn="base">
              <a:buFont typeface="Arial" panose="020B0604020202020204" pitchFamily="34" charset="0"/>
              <a:buChar char="•"/>
            </a:pPr>
            <a:r>
              <a:rPr lang="en-US" sz="1600" dirty="0"/>
              <a:t>For all employees whose duties change to include work in areas with permit spaces.</a:t>
            </a:r>
          </a:p>
          <a:p>
            <a:pPr marL="285750" indent="-285750" fontAlgn="base">
              <a:buFont typeface="Arial" panose="020B0604020202020204" pitchFamily="34" charset="0"/>
              <a:buChar char="•"/>
            </a:pPr>
            <a:r>
              <a:rPr lang="en-US" sz="1600" dirty="0"/>
              <a:t>When an employee lacks knowledge or understanding of the required information. </a:t>
            </a:r>
          </a:p>
          <a:p>
            <a:pPr marL="285750" indent="-285750" fontAlgn="base">
              <a:buFont typeface="Arial" panose="020B0604020202020204" pitchFamily="34" charset="0"/>
              <a:buChar char="•"/>
            </a:pPr>
            <a:r>
              <a:rPr lang="en-US" sz="1600" dirty="0"/>
              <a:t>When there is a change in the permit program.</a:t>
            </a:r>
          </a:p>
          <a:p>
            <a:pPr marL="285750" indent="-285750" fontAlgn="base">
              <a:buFont typeface="Arial" panose="020B0604020202020204" pitchFamily="34" charset="0"/>
              <a:buChar char="•"/>
            </a:pPr>
            <a:r>
              <a:rPr lang="en-US" sz="1600" dirty="0"/>
              <a:t>When there are new or previously unidentified permit spaces.</a:t>
            </a:r>
          </a:p>
          <a:p>
            <a:br>
              <a:rPr lang="en-US" sz="1800" dirty="0"/>
            </a:br>
            <a:r>
              <a:rPr lang="en-US" sz="1600" dirty="0"/>
              <a:t>Ensure that all employees understand how to recognize permit spaces in their work area. As discussed earlier in the course, the rule requires a method in place so employees can </a:t>
            </a:r>
            <a:r>
              <a:rPr lang="en-US" sz="1600" dirty="0">
                <a:hlinkClick r:id="rId3"/>
              </a:rPr>
              <a:t>identify permit spaces</a:t>
            </a:r>
            <a:r>
              <a:rPr lang="en-US" sz="1600" dirty="0"/>
              <a:t>, such as using labels or signs. </a:t>
            </a:r>
            <a:endParaRPr lang="en-US" sz="20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4"/>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912BE0DC-9C2C-4C70-84A1-87EDD6DFB1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399" cy="5893356"/>
          </a:xfrm>
          <a:prstGeom prst="rect">
            <a:avLst/>
          </a:prstGeom>
        </p:spPr>
      </p:pic>
    </p:spTree>
    <p:extLst>
      <p:ext uri="{BB962C8B-B14F-4D97-AF65-F5344CB8AC3E}">
        <p14:creationId xmlns:p14="http://schemas.microsoft.com/office/powerpoint/2010/main" val="334679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061AD651-D0AC-7128-3D8D-6E856FD3898D}"/>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Training Overview </a:t>
            </a:r>
          </a:p>
        </p:txBody>
      </p:sp>
      <p:sp>
        <p:nvSpPr>
          <p:cNvPr id="104" name="Google Shape;104;p2"/>
          <p:cNvSpPr txBox="1"/>
          <p:nvPr/>
        </p:nvSpPr>
        <p:spPr>
          <a:xfrm>
            <a:off x="5719156" y="875087"/>
            <a:ext cx="6274351" cy="2339061"/>
          </a:xfrm>
          <a:prstGeom prst="rect">
            <a:avLst/>
          </a:prstGeom>
          <a:noFill/>
          <a:ln>
            <a:noFill/>
          </a:ln>
        </p:spPr>
        <p:txBody>
          <a:bodyPr spcFirstLastPara="1" wrap="square" lIns="91425" tIns="45700" rIns="91425" bIns="45700" anchor="t" anchorCtr="0">
            <a:spAutoFit/>
          </a:bodyPr>
          <a:lstStyle/>
          <a:p>
            <a:r>
              <a:rPr lang="en-US" sz="1600" dirty="0"/>
              <a:t>That wraps up the training requirements for employees working in permit spaces, and the awareness training for employees who are not directly involved with confined space work but might be exposed to the hazards. At this point, we have covered the requirements of the </a:t>
            </a:r>
            <a:r>
              <a:rPr lang="en-US" sz="1600" i="1" dirty="0"/>
              <a:t>Confined Spaces</a:t>
            </a:r>
            <a:r>
              <a:rPr lang="en-US" sz="1600" dirty="0"/>
              <a:t> rule for working in a permit-required confined space.</a:t>
            </a:r>
            <a:endParaRPr lang="en-US" sz="1800" dirty="0"/>
          </a:p>
          <a:p>
            <a:br>
              <a:rPr lang="en-US" sz="1800" dirty="0"/>
            </a:br>
            <a:r>
              <a:rPr lang="en-US" sz="1600" dirty="0"/>
              <a:t>However, there is another option! Let’s explore the alternate entry requirements next.</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ABD9279B-F845-4D4F-B878-1C704188B2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11256339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36015E6-9215-38A6-E0DD-B8F96EDA15DE}"/>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Alternate Entry </a:t>
            </a:r>
          </a:p>
        </p:txBody>
      </p:sp>
      <p:sp>
        <p:nvSpPr>
          <p:cNvPr id="104" name="Google Shape;104;p2"/>
          <p:cNvSpPr txBox="1"/>
          <p:nvPr/>
        </p:nvSpPr>
        <p:spPr>
          <a:xfrm>
            <a:off x="5719156" y="853051"/>
            <a:ext cx="6274351" cy="2831504"/>
          </a:xfrm>
          <a:prstGeom prst="rect">
            <a:avLst/>
          </a:prstGeom>
          <a:noFill/>
          <a:ln>
            <a:noFill/>
          </a:ln>
        </p:spPr>
        <p:txBody>
          <a:bodyPr spcFirstLastPara="1" wrap="square" lIns="91425" tIns="45700" rIns="91425" bIns="45700" anchor="t" anchorCtr="0">
            <a:spAutoFit/>
          </a:bodyPr>
          <a:lstStyle/>
          <a:p>
            <a:r>
              <a:rPr lang="en-US" sz="1600" dirty="0"/>
              <a:t>“Alternate entry” is an alternative process for entering a permit space without a permit under very specific conditions. The space remains a permit space and there are important prerequisites that must be met before the space can be entered with the alternate entry option. </a:t>
            </a:r>
            <a:endParaRPr lang="en-US" sz="1800" dirty="0"/>
          </a:p>
          <a:p>
            <a:br>
              <a:rPr lang="en-US" sz="1800" dirty="0"/>
            </a:br>
            <a:r>
              <a:rPr lang="en-US" sz="1600" dirty="0"/>
              <a:t>First and foremost, to enter a permit space without a permit, you must ensure: </a:t>
            </a:r>
            <a:endParaRPr lang="en-US" sz="1800" dirty="0"/>
          </a:p>
          <a:p>
            <a:pPr marL="285750" indent="-285750">
              <a:buFont typeface="Arial" panose="020B0604020202020204" pitchFamily="34" charset="0"/>
              <a:buChar char="•"/>
            </a:pPr>
            <a:r>
              <a:rPr lang="en-US" sz="1600" dirty="0"/>
              <a:t>All hazards are eliminated, </a:t>
            </a:r>
            <a:r>
              <a:rPr lang="en-US" sz="1600" i="1" dirty="0"/>
              <a:t>or</a:t>
            </a:r>
            <a:endParaRPr lang="en-US" sz="1600" dirty="0"/>
          </a:p>
          <a:p>
            <a:pPr marL="285750" indent="-285750">
              <a:buFont typeface="Arial" panose="020B0604020202020204" pitchFamily="34" charset="0"/>
              <a:buChar char="•"/>
            </a:pPr>
            <a:r>
              <a:rPr lang="en-US" sz="1600" dirty="0"/>
              <a:t>All </a:t>
            </a:r>
            <a:r>
              <a:rPr lang="en-US" sz="1600" i="1" dirty="0"/>
              <a:t>physical </a:t>
            </a:r>
            <a:r>
              <a:rPr lang="en-US" sz="1600" dirty="0"/>
              <a:t>hazards are eliminated and all </a:t>
            </a:r>
            <a:r>
              <a:rPr lang="en-US" sz="1600" i="1" dirty="0"/>
              <a:t>atmospheric</a:t>
            </a:r>
            <a:r>
              <a:rPr lang="en-US" sz="1600" dirty="0"/>
              <a:t> hazards are </a:t>
            </a:r>
            <a:r>
              <a:rPr lang="en-US" sz="1600" dirty="0">
                <a:hlinkClick r:id="rId3"/>
              </a:rPr>
              <a:t>controlled</a:t>
            </a:r>
            <a:r>
              <a:rPr lang="en-US" sz="1600" dirty="0"/>
              <a:t> with continuous ventilation. </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4"/>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842F9552-B195-48BF-AA24-14E1A3EF71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86400" cy="5893357"/>
          </a:xfrm>
          <a:prstGeom prst="rect">
            <a:avLst/>
          </a:prstGeom>
        </p:spPr>
      </p:pic>
    </p:spTree>
    <p:extLst>
      <p:ext uri="{BB962C8B-B14F-4D97-AF65-F5344CB8AC3E}">
        <p14:creationId xmlns:p14="http://schemas.microsoft.com/office/powerpoint/2010/main" val="1158385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104" name="Google Shape;104;p2"/>
          <p:cNvSpPr txBox="1"/>
          <p:nvPr/>
        </p:nvSpPr>
        <p:spPr>
          <a:xfrm>
            <a:off x="5719156" y="820013"/>
            <a:ext cx="6274351" cy="4832052"/>
          </a:xfrm>
          <a:prstGeom prst="rect">
            <a:avLst/>
          </a:prstGeom>
          <a:noFill/>
          <a:ln>
            <a:noFill/>
          </a:ln>
        </p:spPr>
        <p:txBody>
          <a:bodyPr spcFirstLastPara="1" wrap="square" lIns="91425" tIns="45700" rIns="91425" bIns="45700" anchor="t" anchorCtr="0">
            <a:spAutoFit/>
          </a:bodyPr>
          <a:lstStyle/>
          <a:p>
            <a:r>
              <a:rPr lang="en-US" sz="1600" dirty="0"/>
              <a:t>Specific alternate entry procedures must be developed and implemented for each space to show how the hazards will be eliminated/controlled. The alternate entry procedures must address:</a:t>
            </a:r>
          </a:p>
          <a:p>
            <a:endParaRPr lang="en-US" sz="1800" dirty="0"/>
          </a:p>
          <a:p>
            <a:pPr marL="285750" indent="-285750">
              <a:buFont typeface="Arial" panose="020B0604020202020204" pitchFamily="34" charset="0"/>
              <a:buChar char="•"/>
            </a:pPr>
            <a:r>
              <a:rPr lang="en-US" sz="1600" dirty="0"/>
              <a:t>Who is responsible for ensuring safe entry conditions and authorizing alternate entry procedures.</a:t>
            </a:r>
          </a:p>
          <a:p>
            <a:pPr marL="285750" indent="-285750" fontAlgn="base">
              <a:buFont typeface="Arial" panose="020B0604020202020204" pitchFamily="34" charset="0"/>
              <a:buChar char="•"/>
            </a:pPr>
            <a:r>
              <a:rPr lang="en-US" sz="1600" dirty="0"/>
              <a:t>Hazards of the space. </a:t>
            </a:r>
          </a:p>
          <a:p>
            <a:pPr marL="285750" indent="-285750" fontAlgn="base">
              <a:buFont typeface="Arial" panose="020B0604020202020204" pitchFamily="34" charset="0"/>
              <a:buChar char="•"/>
            </a:pPr>
            <a:r>
              <a:rPr lang="en-US" sz="1600" dirty="0"/>
              <a:t>Methods used to eliminate the hazards and methods used to ensure those hazards have been eliminated.</a:t>
            </a:r>
          </a:p>
          <a:p>
            <a:pPr marL="285750" indent="-285750" fontAlgn="base">
              <a:buFont typeface="Arial" panose="020B0604020202020204" pitchFamily="34" charset="0"/>
              <a:buChar char="•"/>
            </a:pPr>
            <a:r>
              <a:rPr lang="en-US" sz="1600" dirty="0"/>
              <a:t>Methods used to test the atmosphere of the space, where applicable.</a:t>
            </a:r>
          </a:p>
          <a:p>
            <a:pPr marL="285750" indent="-285750" fontAlgn="base">
              <a:buFont typeface="Arial" panose="020B0604020202020204" pitchFamily="34" charset="0"/>
              <a:buChar char="•"/>
            </a:pPr>
            <a:r>
              <a:rPr lang="en-US" sz="1600" dirty="0"/>
              <a:t>How to determine if unsafe conditions arise before or during entry.</a:t>
            </a:r>
          </a:p>
          <a:p>
            <a:pPr marL="285750" indent="-285750" fontAlgn="base">
              <a:buFont typeface="Arial" panose="020B0604020202020204" pitchFamily="34" charset="0"/>
              <a:buChar char="•"/>
            </a:pPr>
            <a:r>
              <a:rPr lang="en-US" sz="1600" dirty="0"/>
              <a:t>Criteria and conditions for evacuating the space during entry.</a:t>
            </a:r>
          </a:p>
          <a:p>
            <a:pPr marL="285750" indent="-285750" fontAlgn="base">
              <a:buFont typeface="Arial" panose="020B0604020202020204" pitchFamily="34" charset="0"/>
              <a:buChar char="•"/>
            </a:pPr>
            <a:r>
              <a:rPr lang="en-US" sz="1600" dirty="0"/>
              <a:t>Methods for training employees in the procedures.</a:t>
            </a:r>
          </a:p>
          <a:p>
            <a:pPr marL="285750" indent="-285750" fontAlgn="base">
              <a:buFont typeface="Arial" panose="020B0604020202020204" pitchFamily="34" charset="0"/>
              <a:buChar char="•"/>
            </a:pPr>
            <a:r>
              <a:rPr lang="en-US" sz="1600" dirty="0"/>
              <a:t>How to ensure employees follow the procedures.</a:t>
            </a:r>
          </a:p>
          <a:p>
            <a:br>
              <a:rPr lang="en-US" sz="1800" dirty="0"/>
            </a:br>
            <a:r>
              <a:rPr lang="en-US" sz="1600" dirty="0"/>
              <a:t>Go to the next slide for an example of an alternate entry at an Oregon workplace.</a:t>
            </a:r>
            <a:endParaRPr lang="en-US" sz="1800" dirty="0"/>
          </a:p>
        </p:txBody>
      </p:sp>
      <p:sp>
        <p:nvSpPr>
          <p:cNvPr id="2" name="Title 1">
            <a:extLst>
              <a:ext uri="{FF2B5EF4-FFF2-40B4-BE49-F238E27FC236}">
                <a16:creationId xmlns:a16="http://schemas.microsoft.com/office/drawing/2014/main" id="{7985231B-5023-C08C-6C1D-540162BD5FD4}"/>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Alternate Entry Procedures </a:t>
            </a:r>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C3086E4E-C5FC-4638-B4A0-3BE17C32F3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3370681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5F8A2C7-73CF-8E09-CB26-57C1AE5D0AFF}"/>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Alternate Entry </a:t>
            </a:r>
          </a:p>
        </p:txBody>
      </p:sp>
      <p:sp>
        <p:nvSpPr>
          <p:cNvPr id="104" name="Google Shape;104;p2"/>
          <p:cNvSpPr txBox="1"/>
          <p:nvPr/>
        </p:nvSpPr>
        <p:spPr>
          <a:xfrm>
            <a:off x="5719156" y="831025"/>
            <a:ext cx="6274351" cy="5155217"/>
          </a:xfrm>
          <a:prstGeom prst="rect">
            <a:avLst/>
          </a:prstGeom>
          <a:noFill/>
          <a:ln>
            <a:noFill/>
          </a:ln>
        </p:spPr>
        <p:txBody>
          <a:bodyPr spcFirstLastPara="1" wrap="square" lIns="91425" tIns="45700" rIns="91425" bIns="45700" anchor="t" anchorCtr="0">
            <a:spAutoFit/>
          </a:bodyPr>
          <a:lstStyle/>
          <a:p>
            <a:r>
              <a:rPr lang="en-US" sz="1600" dirty="0"/>
              <a:t>A brewery in Deschutes County has a vessel that requires work on a weekly basis and the space meets the criteria for a permit-required confined space. However, the brewery has documented the following procedures to eliminate all hazards so it can be an alternate entry: </a:t>
            </a:r>
          </a:p>
          <a:p>
            <a:endParaRPr lang="en-US" sz="1600" dirty="0"/>
          </a:p>
          <a:p>
            <a:pPr marL="285750" indent="-285750">
              <a:buFont typeface="Arial" panose="020B0604020202020204" pitchFamily="34" charset="0"/>
              <a:buChar char="•"/>
            </a:pPr>
            <a:r>
              <a:rPr lang="en-US" sz="1600" dirty="0"/>
              <a:t>Rotating rakes in the vessel (</a:t>
            </a:r>
            <a:r>
              <a:rPr lang="en-US" sz="1600" dirty="0" err="1"/>
              <a:t>lauter</a:t>
            </a:r>
            <a:r>
              <a:rPr lang="en-US" sz="1600" dirty="0"/>
              <a:t> tun) are lowered to the lowest position and locked out, eliminating mechanical and gravity hazards.</a:t>
            </a:r>
          </a:p>
          <a:p>
            <a:pPr marL="285750" indent="-285750" fontAlgn="base">
              <a:buFont typeface="Arial" panose="020B0604020202020204" pitchFamily="34" charset="0"/>
              <a:buChar char="•"/>
            </a:pPr>
            <a:r>
              <a:rPr lang="en-US" sz="1600" dirty="0"/>
              <a:t>Steam jackets are locked out and temperature verified to eliminate thermal hazard.</a:t>
            </a:r>
          </a:p>
          <a:p>
            <a:pPr marL="285750" indent="-285750" fontAlgn="base">
              <a:buFont typeface="Arial" panose="020B0604020202020204" pitchFamily="34" charset="0"/>
              <a:buChar char="•"/>
            </a:pPr>
            <a:r>
              <a:rPr lang="en-US" sz="1600" dirty="0"/>
              <a:t>Process piping is </a:t>
            </a:r>
            <a:r>
              <a:rPr lang="en-US" sz="1600" dirty="0">
                <a:hlinkClick r:id="rId3"/>
              </a:rPr>
              <a:t>double blocked and bled</a:t>
            </a:r>
            <a:r>
              <a:rPr lang="en-US" sz="1600" dirty="0"/>
              <a:t> to prevent any chemical or hot water from spraying into the space, eliminating the chemical/hot water hazard.</a:t>
            </a:r>
          </a:p>
          <a:p>
            <a:pPr marL="285750" indent="-285750" fontAlgn="base">
              <a:buFont typeface="Arial" panose="020B0604020202020204" pitchFamily="34" charset="0"/>
              <a:buChar char="•"/>
            </a:pPr>
            <a:r>
              <a:rPr lang="en-US" sz="1600" dirty="0"/>
              <a:t>Atmosphere is tested and monitored, but there are no atmospheric hazards anticipated as there are no gases plumbed to the brewhouse and no fermentation occurring, so no byproduct gases produced. Since there is no atmospheric hazard, continuous ventilation is not required.</a:t>
            </a:r>
          </a:p>
          <a:p>
            <a:endParaRPr lang="en-US" sz="900" i="1" dirty="0"/>
          </a:p>
          <a:p>
            <a:r>
              <a:rPr lang="en-US" sz="1600" i="1" dirty="0"/>
              <a:t>(Continued on next slide.)</a:t>
            </a:r>
            <a:endParaRPr lang="en-US" sz="1800" i="1" dirty="0"/>
          </a:p>
        </p:txBody>
      </p:sp>
      <p:pic>
        <p:nvPicPr>
          <p:cNvPr id="5" name="Picture 4" descr="The inside of a lauter tun vessel with the rotating rakes not yet lowered.">
            <a:extLst>
              <a:ext uri="{FF2B5EF4-FFF2-40B4-BE49-F238E27FC236}">
                <a16:creationId xmlns:a16="http://schemas.microsoft.com/office/drawing/2014/main" id="{A67B2197-552D-4FB3-BB10-B6A2B3F652A7}"/>
              </a:ext>
            </a:extLst>
          </p:cNvPr>
          <p:cNvPicPr>
            <a:picLocks noChangeAspect="1"/>
          </p:cNvPicPr>
          <p:nvPr/>
        </p:nvPicPr>
        <p:blipFill>
          <a:blip r:embed="rId4"/>
          <a:stretch>
            <a:fillRect/>
          </a:stretch>
        </p:blipFill>
        <p:spPr>
          <a:xfrm>
            <a:off x="-1" y="13369"/>
            <a:ext cx="5473953" cy="5879987"/>
          </a:xfrm>
          <a:prstGeom prst="rect">
            <a:avLst/>
          </a:prstGeom>
        </p:spPr>
      </p:pic>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5"/>
          <a:stretch>
            <a:fillRect/>
          </a:stretch>
        </p:blipFill>
        <p:spPr>
          <a:xfrm>
            <a:off x="8010659" y="6002353"/>
            <a:ext cx="4181342" cy="837609"/>
          </a:xfrm>
          <a:prstGeom prst="rect">
            <a:avLst/>
          </a:prstGeom>
        </p:spPr>
      </p:pic>
    </p:spTree>
    <p:extLst>
      <p:ext uri="{BB962C8B-B14F-4D97-AF65-F5344CB8AC3E}">
        <p14:creationId xmlns:p14="http://schemas.microsoft.com/office/powerpoint/2010/main" val="4190422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BA5090D-50AC-E1DE-BC46-0BA4885E4CE7}"/>
              </a:ext>
            </a:extLst>
          </p:cNvPr>
          <p:cNvSpPr txBox="1">
            <a:spLocks noGrp="1"/>
          </p:cNvSpPr>
          <p:nvPr>
            <p:ph type="title" idx="4294967295"/>
          </p:nvPr>
        </p:nvSpPr>
        <p:spPr>
          <a:xfrm>
            <a:off x="5719155" y="276990"/>
            <a:ext cx="6274351"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Alternate Entry (continued) </a:t>
            </a:r>
          </a:p>
        </p:txBody>
      </p:sp>
      <p:sp>
        <p:nvSpPr>
          <p:cNvPr id="104" name="Google Shape;104;p2"/>
          <p:cNvSpPr txBox="1"/>
          <p:nvPr/>
        </p:nvSpPr>
        <p:spPr>
          <a:xfrm>
            <a:off x="5719156" y="842039"/>
            <a:ext cx="6274351" cy="1323399"/>
          </a:xfrm>
          <a:prstGeom prst="rect">
            <a:avLst/>
          </a:prstGeom>
          <a:noFill/>
          <a:ln>
            <a:noFill/>
          </a:ln>
        </p:spPr>
        <p:txBody>
          <a:bodyPr spcFirstLastPara="1" wrap="square" lIns="91425" tIns="45700" rIns="91425" bIns="45700" anchor="t" anchorCtr="0">
            <a:spAutoFit/>
          </a:bodyPr>
          <a:lstStyle/>
          <a:p>
            <a:r>
              <a:rPr lang="en-US" sz="1600" dirty="0"/>
              <a:t>Each time the employees enter this space, they fill out their company’s alternate entry form and follow all procedures. The forms are reviewed by the safety manager on a weekly basis to ensure the information is correctly entered and employees understand the protocols. </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A67B2197-552D-4FB3-BB10-B6A2B3F65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 y="13369"/>
            <a:ext cx="5473953" cy="5879987"/>
          </a:xfrm>
          <a:prstGeom prst="rect">
            <a:avLst/>
          </a:prstGeom>
        </p:spPr>
      </p:pic>
    </p:spTree>
    <p:extLst>
      <p:ext uri="{BB962C8B-B14F-4D97-AF65-F5344CB8AC3E}">
        <p14:creationId xmlns:p14="http://schemas.microsoft.com/office/powerpoint/2010/main" val="1719846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C0DDBE8-7321-C40B-6060-2BD6C63B55C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Alternate Entry Documentation </a:t>
            </a:r>
          </a:p>
        </p:txBody>
      </p:sp>
      <p:sp>
        <p:nvSpPr>
          <p:cNvPr id="104" name="Google Shape;104;p2"/>
          <p:cNvSpPr txBox="1"/>
          <p:nvPr/>
        </p:nvSpPr>
        <p:spPr>
          <a:xfrm>
            <a:off x="5719156" y="853059"/>
            <a:ext cx="6274351" cy="4862829"/>
          </a:xfrm>
          <a:prstGeom prst="rect">
            <a:avLst/>
          </a:prstGeom>
          <a:noFill/>
          <a:ln>
            <a:noFill/>
          </a:ln>
        </p:spPr>
        <p:txBody>
          <a:bodyPr spcFirstLastPara="1" wrap="square" lIns="91425" tIns="45700" rIns="91425" bIns="45700" anchor="t" anchorCtr="0">
            <a:spAutoFit/>
          </a:bodyPr>
          <a:lstStyle/>
          <a:p>
            <a:r>
              <a:rPr lang="en-US" sz="1600" dirty="0"/>
              <a:t>Similar to the permit entry, each alternate entry must be documented and maintained at the location of the entry. (Click here for a sample template.) However, for alternate entry, the document is only required to be kept for the duration of the entry. It must include: </a:t>
            </a:r>
          </a:p>
          <a:p>
            <a:endParaRPr lang="en-US" sz="1800" dirty="0"/>
          </a:p>
          <a:p>
            <a:pPr marL="285750" indent="-285750">
              <a:buFont typeface="Arial" panose="020B0604020202020204" pitchFamily="34" charset="0"/>
              <a:buChar char="•"/>
            </a:pPr>
            <a:r>
              <a:rPr lang="en-US" sz="1600" dirty="0"/>
              <a:t>Location of the space.</a:t>
            </a:r>
          </a:p>
          <a:p>
            <a:pPr marL="285750" indent="-285750" fontAlgn="base">
              <a:buFont typeface="Arial" panose="020B0604020202020204" pitchFamily="34" charset="0"/>
              <a:buChar char="•"/>
            </a:pPr>
            <a:r>
              <a:rPr lang="en-US" sz="1600" dirty="0"/>
              <a:t>Hazards of the space.</a:t>
            </a:r>
          </a:p>
          <a:p>
            <a:pPr marL="285750" indent="-285750" fontAlgn="base">
              <a:buFont typeface="Arial" panose="020B0604020202020204" pitchFamily="34" charset="0"/>
              <a:buChar char="•"/>
            </a:pPr>
            <a:r>
              <a:rPr lang="en-US" sz="1600" dirty="0"/>
              <a:t>Measures taken to eliminate hazards (or eliminate physical hazards and control atmospheric hazards).</a:t>
            </a:r>
          </a:p>
          <a:p>
            <a:pPr marL="285750" indent="-285750" fontAlgn="base">
              <a:buFont typeface="Arial" panose="020B0604020202020204" pitchFamily="34" charset="0"/>
              <a:buChar char="•"/>
            </a:pPr>
            <a:r>
              <a:rPr lang="en-US" sz="1600" dirty="0"/>
              <a:t>The atmosphere monitoring instruments and testing results.</a:t>
            </a:r>
          </a:p>
          <a:p>
            <a:pPr marL="285750" indent="-285750" fontAlgn="base">
              <a:buFont typeface="Arial" panose="020B0604020202020204" pitchFamily="34" charset="0"/>
              <a:buChar char="•"/>
            </a:pPr>
            <a:r>
              <a:rPr lang="en-US" sz="1600" dirty="0"/>
              <a:t>Date and duration of entry.</a:t>
            </a:r>
          </a:p>
          <a:p>
            <a:pPr marL="285750" indent="-285750" fontAlgn="base">
              <a:buFont typeface="Arial" panose="020B0604020202020204" pitchFamily="34" charset="0"/>
              <a:buChar char="•"/>
            </a:pPr>
            <a:r>
              <a:rPr lang="en-US" sz="1600" dirty="0"/>
              <a:t>Any and all conditions that required evacuation of the space.</a:t>
            </a:r>
          </a:p>
          <a:p>
            <a:pPr marL="285750" indent="-285750" fontAlgn="base">
              <a:buFont typeface="Arial" panose="020B0604020202020204" pitchFamily="34" charset="0"/>
              <a:buChar char="•"/>
            </a:pPr>
            <a:r>
              <a:rPr lang="en-US" sz="1600" dirty="0"/>
              <a:t>Name, title, and signature of the person responsible for ensuring safe entry conditions.</a:t>
            </a:r>
          </a:p>
          <a:p>
            <a:br>
              <a:rPr lang="en-US" sz="1800" dirty="0"/>
            </a:br>
            <a:r>
              <a:rPr lang="en-US" sz="1600" dirty="0"/>
              <a:t>Some companies choose to keep the document longer and include it with their evaluation of confined space entry permits. Read an example of this on the next slide.  </a:t>
            </a:r>
            <a:r>
              <a:rPr lang="en-US" sz="1800" dirty="0"/>
              <a:t> </a:t>
            </a:r>
            <a:endParaRPr lang="en-US" sz="20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83FE7672-29B5-4475-9213-B11FB2887F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9100" cy="5906999"/>
          </a:xfrm>
          <a:prstGeom prst="rect">
            <a:avLst/>
          </a:prstGeom>
        </p:spPr>
      </p:pic>
    </p:spTree>
    <p:extLst>
      <p:ext uri="{BB962C8B-B14F-4D97-AF65-F5344CB8AC3E}">
        <p14:creationId xmlns:p14="http://schemas.microsoft.com/office/powerpoint/2010/main" val="209839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6101D8D-C8AD-E332-8F95-503A64A890F3}"/>
              </a:ext>
            </a:extLst>
          </p:cNvPr>
          <p:cNvSpPr txBox="1">
            <a:spLocks noGrp="1"/>
          </p:cNvSpPr>
          <p:nvPr>
            <p:ph type="title" idx="4294967295"/>
          </p:nvPr>
        </p:nvSpPr>
        <p:spPr>
          <a:xfrm>
            <a:off x="5719155" y="276989"/>
            <a:ext cx="6157027" cy="113316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Alternate Entry Documentation </a:t>
            </a:r>
          </a:p>
        </p:txBody>
      </p:sp>
      <p:sp>
        <p:nvSpPr>
          <p:cNvPr id="104" name="Google Shape;104;p2"/>
          <p:cNvSpPr txBox="1"/>
          <p:nvPr/>
        </p:nvSpPr>
        <p:spPr>
          <a:xfrm>
            <a:off x="5719156" y="1348815"/>
            <a:ext cx="6274351" cy="3077725"/>
          </a:xfrm>
          <a:prstGeom prst="rect">
            <a:avLst/>
          </a:prstGeom>
          <a:noFill/>
          <a:ln>
            <a:noFill/>
          </a:ln>
        </p:spPr>
        <p:txBody>
          <a:bodyPr spcFirstLastPara="1" wrap="square" lIns="91425" tIns="45700" rIns="91425" bIns="45700" anchor="t" anchorCtr="0">
            <a:spAutoFit/>
          </a:bodyPr>
          <a:lstStyle/>
          <a:p>
            <a:r>
              <a:rPr lang="en-US" sz="1600" dirty="0"/>
              <a:t>Employees working for a water treatment company in Washington County frequently work in permit-required confined spaces. For some scenarios they follow the permit process, and for other situations they are able to utilize alternate entry.</a:t>
            </a:r>
            <a:endParaRPr lang="en-US" sz="1800" dirty="0"/>
          </a:p>
          <a:p>
            <a:br>
              <a:rPr lang="en-US" sz="1800" dirty="0"/>
            </a:br>
            <a:r>
              <a:rPr lang="en-US" sz="1600" dirty="0"/>
              <a:t>They keep the permits and documents for both types of entry operations. The lead safety analyst reviews the entry documents quarterly to evaluate the effectiveness of the processes for both permit entry and alternate entry. She identifies and implements any training necessary. The document review is not required for the alternate entry process, but it certainly is a good practice to evaluate programs on a continual basis to improve safety.</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27359C45-108E-49D0-89F7-D2B5FB944CB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3369"/>
            <a:ext cx="5486400" cy="5893357"/>
          </a:xfrm>
          <a:prstGeom prst="rect">
            <a:avLst/>
          </a:prstGeom>
        </p:spPr>
      </p:pic>
    </p:spTree>
    <p:extLst>
      <p:ext uri="{BB962C8B-B14F-4D97-AF65-F5344CB8AC3E}">
        <p14:creationId xmlns:p14="http://schemas.microsoft.com/office/powerpoint/2010/main" val="2322527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92503C66-42FD-571E-E362-B0AFF5D2AA5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Ventilation for Alternate Entry </a:t>
            </a:r>
          </a:p>
        </p:txBody>
      </p:sp>
      <p:sp>
        <p:nvSpPr>
          <p:cNvPr id="104" name="Google Shape;104;p2"/>
          <p:cNvSpPr txBox="1"/>
          <p:nvPr/>
        </p:nvSpPr>
        <p:spPr>
          <a:xfrm>
            <a:off x="5719156" y="853057"/>
            <a:ext cx="6274351" cy="5078273"/>
          </a:xfrm>
          <a:prstGeom prst="rect">
            <a:avLst/>
          </a:prstGeom>
          <a:noFill/>
          <a:ln>
            <a:noFill/>
          </a:ln>
        </p:spPr>
        <p:txBody>
          <a:bodyPr spcFirstLastPara="1" wrap="square" lIns="91425" tIns="45700" rIns="91425" bIns="45700" anchor="t" anchorCtr="0">
            <a:spAutoFit/>
          </a:bodyPr>
          <a:lstStyle/>
          <a:p>
            <a:r>
              <a:rPr lang="en-US" sz="1600" dirty="0"/>
              <a:t>If there are atmospheric hazards in the permit space which cannot be eliminated, you must use continuous ventilation to control it. When doing so:</a:t>
            </a:r>
            <a:br>
              <a:rPr lang="en-US" sz="1600" dirty="0"/>
            </a:br>
            <a:endParaRPr lang="en-US" sz="1200" dirty="0"/>
          </a:p>
          <a:p>
            <a:pPr marL="285750" indent="-285750">
              <a:buFont typeface="Arial" panose="020B0604020202020204" pitchFamily="34" charset="0"/>
              <a:buChar char="•"/>
            </a:pPr>
            <a:r>
              <a:rPr lang="en-US" sz="1600" dirty="0"/>
              <a:t>Use only properly calibrated direct-reading meters to test the atmosphere.</a:t>
            </a:r>
          </a:p>
          <a:p>
            <a:pPr marL="285750" indent="-285750" fontAlgn="base">
              <a:buFont typeface="Arial" panose="020B0604020202020204" pitchFamily="34" charset="0"/>
              <a:buChar char="•"/>
            </a:pPr>
            <a:r>
              <a:rPr lang="en-US" sz="1600" dirty="0"/>
              <a:t>Test for all identified atmospheric hazards before entering the space. </a:t>
            </a:r>
          </a:p>
          <a:p>
            <a:pPr marL="285750" indent="-285750" fontAlgn="base">
              <a:buFont typeface="Arial" panose="020B0604020202020204" pitchFamily="34" charset="0"/>
              <a:buChar char="•"/>
            </a:pPr>
            <a:r>
              <a:rPr lang="en-US" sz="1600" dirty="0"/>
              <a:t>Do not allow employees to enter until testing verifies that all identified atmospheric hazards are adequately controlled by the ventilation. </a:t>
            </a:r>
          </a:p>
          <a:p>
            <a:pPr marL="285750" indent="-285750" fontAlgn="base">
              <a:buFont typeface="Arial" panose="020B0604020202020204" pitchFamily="34" charset="0"/>
              <a:buChar char="•"/>
            </a:pPr>
            <a:r>
              <a:rPr lang="en-US" sz="1600" dirty="0"/>
              <a:t>Perform continuous monitoring for all atmospheric hazards during the entry.</a:t>
            </a:r>
          </a:p>
          <a:p>
            <a:br>
              <a:rPr lang="en-US" sz="1600" dirty="0"/>
            </a:br>
            <a:r>
              <a:rPr lang="en-US" sz="1600" dirty="0"/>
              <a:t>You must immediately evacuate the space when:</a:t>
            </a:r>
          </a:p>
          <a:p>
            <a:endParaRPr lang="en-US" sz="1200" dirty="0"/>
          </a:p>
          <a:p>
            <a:pPr marL="285750" indent="-285750">
              <a:buFont typeface="Arial" panose="020B0604020202020204" pitchFamily="34" charset="0"/>
              <a:buChar char="•"/>
            </a:pPr>
            <a:r>
              <a:rPr lang="en-US" sz="1600" dirty="0"/>
              <a:t>The monitoring indicates the return of atmospheric hazards.</a:t>
            </a:r>
          </a:p>
          <a:p>
            <a:pPr marL="285750" indent="-285750" fontAlgn="base">
              <a:buFont typeface="Arial" panose="020B0604020202020204" pitchFamily="34" charset="0"/>
              <a:buChar char="•"/>
            </a:pPr>
            <a:r>
              <a:rPr lang="en-US" sz="1600" dirty="0"/>
              <a:t>A new hazard is introduced or conditions change. </a:t>
            </a:r>
          </a:p>
          <a:p>
            <a:pPr marL="285750" indent="-285750" fontAlgn="base">
              <a:buFont typeface="Arial" panose="020B0604020202020204" pitchFamily="34" charset="0"/>
              <a:buChar char="•"/>
            </a:pPr>
            <a:r>
              <a:rPr lang="en-US" sz="1600" dirty="0"/>
              <a:t>The atmospheric testing equipment fails. </a:t>
            </a:r>
          </a:p>
          <a:p>
            <a:pPr marL="285750" indent="-285750" fontAlgn="base">
              <a:buFont typeface="Arial" panose="020B0604020202020204" pitchFamily="34" charset="0"/>
              <a:buChar char="•"/>
            </a:pPr>
            <a:r>
              <a:rPr lang="en-US" sz="1600" dirty="0"/>
              <a:t>There is any failure with the ventilation. </a:t>
            </a:r>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F724994C-1EAC-46C4-AF74-3A6EF17698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4500" cy="5934283"/>
          </a:xfrm>
          <a:prstGeom prst="rect">
            <a:avLst/>
          </a:prstGeom>
        </p:spPr>
      </p:pic>
    </p:spTree>
    <p:extLst>
      <p:ext uri="{BB962C8B-B14F-4D97-AF65-F5344CB8AC3E}">
        <p14:creationId xmlns:p14="http://schemas.microsoft.com/office/powerpoint/2010/main" val="93460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CA752A2-294A-9F09-3751-37724EF78FFC}"/>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3 – Equipment Maintenance</a:t>
            </a:r>
          </a:p>
        </p:txBody>
      </p:sp>
      <p:sp>
        <p:nvSpPr>
          <p:cNvPr id="104" name="Google Shape;104;p2"/>
          <p:cNvSpPr txBox="1"/>
          <p:nvPr/>
        </p:nvSpPr>
        <p:spPr>
          <a:xfrm>
            <a:off x="5719156" y="838822"/>
            <a:ext cx="6274351" cy="5109051"/>
          </a:xfrm>
          <a:prstGeom prst="rect">
            <a:avLst/>
          </a:prstGeom>
          <a:noFill/>
          <a:ln>
            <a:noFill/>
          </a:ln>
        </p:spPr>
        <p:txBody>
          <a:bodyPr spcFirstLastPara="1" wrap="square" lIns="91425" tIns="45700" rIns="91425" bIns="45700" anchor="t" anchorCtr="0">
            <a:spAutoFit/>
          </a:bodyPr>
          <a:lstStyle/>
          <a:p>
            <a:r>
              <a:rPr lang="en-US" sz="1600" dirty="0"/>
              <a:t>It was just another routine service and inspection day for two employees working on a piece of large manufacturing equipment for a company in Washington County. Employee 1 was inside the equipment’s confined space, cleaning and servicing the internal parts. Employee 2 was on the outside of the machine, entering commands onto the control panel to maneuver Employee 1’s location within the space so he could inspect different areas of the machine. </a:t>
            </a:r>
          </a:p>
          <a:p>
            <a:br>
              <a:rPr lang="en-US" sz="1100" dirty="0"/>
            </a:br>
            <a:r>
              <a:rPr lang="en-US" sz="1600" dirty="0"/>
              <a:t>Due to a machine malfunction, the command that Employee 2 entered did not work properly. The panel that Employee 1 was laying on started rising towards the top of the machine. Employee 2 frantically pushed any and all commands, but he could not get the machine to stop. As the panel continued rising, Employee 1 was crushed to death between the panel and the machine’s ceiling.</a:t>
            </a:r>
          </a:p>
          <a:p>
            <a:br>
              <a:rPr lang="en-US" sz="1100" dirty="0"/>
            </a:br>
            <a:r>
              <a:rPr lang="en-US" sz="1600" dirty="0"/>
              <a:t>Of the many factors that contributed to this tragic work accident, the company did not have a plan for evaluating the hazards of the space, the work to be performed, or safe entry conditions. And they did not ensure employees were properly trained for entry into permit-required confined spaces.</a:t>
            </a:r>
          </a:p>
        </p:txBody>
      </p:sp>
      <p:sp>
        <p:nvSpPr>
          <p:cNvPr id="102" name="Google Shape;102;p2"/>
          <p:cNvSpPr txBox="1"/>
          <p:nvPr/>
        </p:nvSpPr>
        <p:spPr>
          <a:xfrm>
            <a:off x="57842" y="5990756"/>
            <a:ext cx="586923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6148C69C-FE71-45DE-84EB-50D481DF3F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26" y="0"/>
            <a:ext cx="5518710" cy="5928064"/>
          </a:xfrm>
          <a:prstGeom prst="rect">
            <a:avLst/>
          </a:prstGeom>
        </p:spPr>
      </p:pic>
    </p:spTree>
    <p:extLst>
      <p:ext uri="{BB962C8B-B14F-4D97-AF65-F5344CB8AC3E}">
        <p14:creationId xmlns:p14="http://schemas.microsoft.com/office/powerpoint/2010/main" val="41587135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351404D-271F-3D7E-EC6D-33716E2806A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Observe and Communicate </a:t>
            </a:r>
          </a:p>
        </p:txBody>
      </p:sp>
      <p:sp>
        <p:nvSpPr>
          <p:cNvPr id="104" name="Google Shape;104;p2"/>
          <p:cNvSpPr txBox="1"/>
          <p:nvPr/>
        </p:nvSpPr>
        <p:spPr>
          <a:xfrm>
            <a:off x="5719156" y="864074"/>
            <a:ext cx="6274351" cy="5016718"/>
          </a:xfrm>
          <a:prstGeom prst="rect">
            <a:avLst/>
          </a:prstGeom>
          <a:noFill/>
          <a:ln>
            <a:noFill/>
          </a:ln>
        </p:spPr>
        <p:txBody>
          <a:bodyPr spcFirstLastPara="1" wrap="square" lIns="91425" tIns="45700" rIns="91425" bIns="45700" anchor="t" anchorCtr="0">
            <a:spAutoFit/>
          </a:bodyPr>
          <a:lstStyle/>
          <a:p>
            <a:r>
              <a:rPr lang="en-US" sz="1600" dirty="0"/>
              <a:t>Just as it is with the permit program, all employees (or their representatives) who will be entering the spaces under alternate entry must be allowed the opportunity to observe all activities. For example, they could: </a:t>
            </a:r>
          </a:p>
          <a:p>
            <a:endParaRPr lang="en-US" sz="1800" dirty="0"/>
          </a:p>
          <a:p>
            <a:pPr marL="285750" indent="-285750">
              <a:buFont typeface="Arial" panose="020B0604020202020204" pitchFamily="34" charset="0"/>
              <a:buChar char="•"/>
            </a:pPr>
            <a:r>
              <a:rPr lang="en-US" sz="1600" dirty="0"/>
              <a:t>Attend the discussions on how the hazards will be eliminated and mitigated.</a:t>
            </a:r>
          </a:p>
          <a:p>
            <a:pPr marL="285750" indent="-285750" fontAlgn="base">
              <a:buFont typeface="Arial" panose="020B0604020202020204" pitchFamily="34" charset="0"/>
              <a:buChar char="•"/>
            </a:pPr>
            <a:r>
              <a:rPr lang="en-US" sz="1600" dirty="0"/>
              <a:t>Watch the atmospheric monitoring equipment being calibrated.</a:t>
            </a:r>
          </a:p>
          <a:p>
            <a:pPr marL="285750" indent="-285750" fontAlgn="base">
              <a:buFont typeface="Arial" panose="020B0604020202020204" pitchFamily="34" charset="0"/>
              <a:buChar char="•"/>
            </a:pPr>
            <a:r>
              <a:rPr lang="en-US" sz="1600" dirty="0"/>
              <a:t>Observe the atmosphere being tested.</a:t>
            </a:r>
          </a:p>
          <a:p>
            <a:pPr marL="285750" indent="-285750" fontAlgn="base">
              <a:buFont typeface="Arial" panose="020B0604020202020204" pitchFamily="34" charset="0"/>
              <a:buChar char="•"/>
            </a:pPr>
            <a:r>
              <a:rPr lang="en-US" sz="1600" dirty="0"/>
              <a:t>Participate in the elimination of physical hazards, such as performing a lockout or double blocking/bleeding of a pipe. (</a:t>
            </a:r>
            <a:r>
              <a:rPr lang="en-US" sz="1600" i="1" dirty="0"/>
              <a:t>Note:</a:t>
            </a:r>
            <a:r>
              <a:rPr lang="en-US" sz="1600" dirty="0"/>
              <a:t> The entrant’s lock or a group lock for the entire team would be required. Learn more about </a:t>
            </a:r>
            <a:r>
              <a:rPr lang="en-US" sz="1600" dirty="0">
                <a:hlinkClick r:id="rId3"/>
              </a:rPr>
              <a:t>lockout/tagout</a:t>
            </a:r>
            <a:r>
              <a:rPr lang="en-US" sz="1600" dirty="0"/>
              <a:t> here.)</a:t>
            </a:r>
          </a:p>
          <a:p>
            <a:br>
              <a:rPr lang="en-US" sz="1800" dirty="0"/>
            </a:br>
            <a:r>
              <a:rPr lang="en-US" sz="1600" dirty="0"/>
              <a:t>Just as in the permit program, all employees who are entering the space under alternate entry must be provided with an effective means of communication. This is anything that would be effective in summoning help if the need should arise. Continue to the next slide to see how one company handles these requirements.</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4"/>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D804EB16-16E9-4899-BD09-C5498FCC32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42" y="13369"/>
            <a:ext cx="5479358" cy="5885793"/>
          </a:xfrm>
          <a:prstGeom prst="rect">
            <a:avLst/>
          </a:prstGeom>
        </p:spPr>
      </p:pic>
    </p:spTree>
    <p:extLst>
      <p:ext uri="{BB962C8B-B14F-4D97-AF65-F5344CB8AC3E}">
        <p14:creationId xmlns:p14="http://schemas.microsoft.com/office/powerpoint/2010/main" val="1768821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2D029050-F8A8-A90F-7E82-DB0688EA333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2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Observe and Communicate </a:t>
            </a:r>
          </a:p>
        </p:txBody>
      </p:sp>
      <p:sp>
        <p:nvSpPr>
          <p:cNvPr id="104" name="Google Shape;104;p2">
            <a:extLst>
              <a:ext uri="{C183D7F6-B498-43B3-948B-1728B52AA6E4}">
                <adec:decorative xmlns:adec="http://schemas.microsoft.com/office/drawing/2017/decorative" val="0"/>
              </a:ext>
            </a:extLst>
          </p:cNvPr>
          <p:cNvSpPr txBox="1"/>
          <p:nvPr/>
        </p:nvSpPr>
        <p:spPr>
          <a:xfrm>
            <a:off x="5719155" y="853059"/>
            <a:ext cx="6274351" cy="5262939"/>
          </a:xfrm>
          <a:prstGeom prst="rect">
            <a:avLst/>
          </a:prstGeom>
          <a:noFill/>
          <a:ln>
            <a:noFill/>
          </a:ln>
        </p:spPr>
        <p:txBody>
          <a:bodyPr spcFirstLastPara="1" wrap="square" lIns="91425" tIns="45700" rIns="91425" bIns="45700" anchor="t" anchorCtr="0">
            <a:spAutoFit/>
          </a:bodyPr>
          <a:lstStyle/>
          <a:p>
            <a:r>
              <a:rPr lang="en-US" sz="1600" dirty="0"/>
              <a:t>A company that works on the public’s drinking water supply pipes in Washington County occasionally performs maintenance on meters and valves located in vaults. The vaults meet the criteria for a PRCS, but following the company’s documented procedures, they are able to use alternate entry for their work. </a:t>
            </a:r>
            <a:endParaRPr lang="en-US" sz="1800" dirty="0"/>
          </a:p>
          <a:p>
            <a:br>
              <a:rPr lang="en-US" sz="1800" dirty="0"/>
            </a:br>
            <a:r>
              <a:rPr lang="en-US" sz="1600" dirty="0"/>
              <a:t>The team, including the entrants themselves, double block and bleed the pipes, perform lockout/tagout, and test the atmosphere in the vault. Since the entrants participate in eliminating the hazards of the space, they have firsthand knowledge when it qualifies for alternate entry, exceeding the observation requirement.</a:t>
            </a:r>
            <a:endParaRPr lang="en-US" sz="1800" dirty="0"/>
          </a:p>
          <a:p>
            <a:br>
              <a:rPr lang="en-US" sz="1800" dirty="0"/>
            </a:br>
            <a:r>
              <a:rPr lang="en-US" sz="1600" dirty="0"/>
              <a:t>The rule does not require an attendant present for alternate entry; however, this company’s protocol includes having an attendant present when vault work is in progress. The entrant and attendant are close enough in proximity to communicate without the need for extra equipment, although each employee is also required to have their company-issued mobile phone with them. This concerted safety effort more than fulfills the “effective means of communication” requirement.</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4" name="Picture 3" descr="A vault containing water valves and meters.">
            <a:extLst>
              <a:ext uri="{FF2B5EF4-FFF2-40B4-BE49-F238E27FC236}">
                <a16:creationId xmlns:a16="http://schemas.microsoft.com/office/drawing/2014/main" id="{EF736A2F-54C5-4AA3-9275-2B973C611018}"/>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2200688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6" name="Title 1">
            <a:extLst>
              <a:ext uri="{FF2B5EF4-FFF2-40B4-BE49-F238E27FC236}">
                <a16:creationId xmlns:a16="http://schemas.microsoft.com/office/drawing/2014/main" id="{57E88D5E-E597-E12F-662F-67A12DB836BE}"/>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Evacuation</a:t>
            </a:r>
          </a:p>
        </p:txBody>
      </p:sp>
      <p:sp>
        <p:nvSpPr>
          <p:cNvPr id="104" name="Google Shape;104;p2"/>
          <p:cNvSpPr txBox="1"/>
          <p:nvPr/>
        </p:nvSpPr>
        <p:spPr>
          <a:xfrm>
            <a:off x="5719156" y="886107"/>
            <a:ext cx="6274351" cy="3170058"/>
          </a:xfrm>
          <a:prstGeom prst="rect">
            <a:avLst/>
          </a:prstGeom>
          <a:noFill/>
          <a:ln>
            <a:noFill/>
          </a:ln>
        </p:spPr>
        <p:txBody>
          <a:bodyPr spcFirstLastPara="1" wrap="square" lIns="91425" tIns="45700" rIns="91425" bIns="45700" anchor="t" anchorCtr="0">
            <a:spAutoFit/>
          </a:bodyPr>
          <a:lstStyle/>
          <a:p>
            <a:r>
              <a:rPr lang="en-US" sz="1600" dirty="0"/>
              <a:t>When a space is evacuated, it cannot be entered again as an alternate entry unless:</a:t>
            </a:r>
          </a:p>
          <a:p>
            <a:endParaRPr lang="en-US" sz="1800" dirty="0"/>
          </a:p>
          <a:p>
            <a:pPr marL="285750" indent="-285750" fontAlgn="base">
              <a:buFont typeface="Arial" panose="020B0604020202020204" pitchFamily="34" charset="0"/>
              <a:buChar char="•"/>
            </a:pPr>
            <a:r>
              <a:rPr lang="en-US" sz="1600" dirty="0"/>
              <a:t>All the conditions that made the evacuation necessary are corrected and</a:t>
            </a:r>
          </a:p>
          <a:p>
            <a:pPr marL="285750" indent="-285750" fontAlgn="base">
              <a:buFont typeface="Arial" panose="020B0604020202020204" pitchFamily="34" charset="0"/>
              <a:buChar char="•"/>
            </a:pPr>
            <a:r>
              <a:rPr lang="en-US" sz="1600" dirty="0"/>
              <a:t>The re-entry is treated and documented as a new entry.</a:t>
            </a:r>
          </a:p>
          <a:p>
            <a:br>
              <a:rPr lang="en-US" sz="1800" dirty="0"/>
            </a:br>
            <a:r>
              <a:rPr lang="en-US" sz="1600" dirty="0"/>
              <a:t>This means ensuring all physical hazards have been eliminated and atmospheric hazards have been eliminated or controlled with continuous ventilation. The atmosphere must be tested again, the test results documented, and continuous air monitoring is in place during the new entry (when applicable)</a:t>
            </a:r>
            <a:r>
              <a:rPr lang="en-US" sz="2000" dirty="0"/>
              <a:t>.</a:t>
            </a:r>
            <a:endParaRPr lang="en-US" sz="18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F92A931E-EE7C-4208-A733-F77BD04784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1336363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D370319-DBFB-9D6A-7FD6-E5848E5BF380}"/>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Alternate Entry Rule Requirements </a:t>
            </a:r>
          </a:p>
        </p:txBody>
      </p:sp>
      <p:sp>
        <p:nvSpPr>
          <p:cNvPr id="104" name="Google Shape;104;p2"/>
          <p:cNvSpPr txBox="1"/>
          <p:nvPr/>
        </p:nvSpPr>
        <p:spPr>
          <a:xfrm>
            <a:off x="5719156" y="853056"/>
            <a:ext cx="6274351" cy="4585830"/>
          </a:xfrm>
          <a:prstGeom prst="rect">
            <a:avLst/>
          </a:prstGeom>
          <a:noFill/>
          <a:ln>
            <a:noFill/>
          </a:ln>
        </p:spPr>
        <p:txBody>
          <a:bodyPr spcFirstLastPara="1" wrap="square" lIns="91425" tIns="45700" rIns="91425" bIns="45700" anchor="t" anchorCtr="0">
            <a:spAutoFit/>
          </a:bodyPr>
          <a:lstStyle/>
          <a:p>
            <a:r>
              <a:rPr lang="en-US" sz="1600" dirty="0"/>
              <a:t>As we have discussed, alternate entry work in a permit space has its specific requirements. Therefore, some of the components we have covered in the </a:t>
            </a:r>
            <a:r>
              <a:rPr lang="en-US" sz="1600" i="1" dirty="0"/>
              <a:t>Confined Spaces </a:t>
            </a:r>
            <a:r>
              <a:rPr lang="en-US" sz="1600" dirty="0"/>
              <a:t>rule are not applicable when using alternate entry. For example, since all the physical hazards must be eliminated and all atmospheric hazards must be eliminated and/or controlled in order to use alternate entry, there should be no reason a rescue would be needed. As such, the rescue section is not applicable for alternate entry.</a:t>
            </a:r>
            <a:endParaRPr lang="en-US" sz="1800" dirty="0"/>
          </a:p>
          <a:p>
            <a:br>
              <a:rPr lang="en-US" sz="1800" dirty="0"/>
            </a:br>
            <a:r>
              <a:rPr lang="en-US" sz="1600" dirty="0"/>
              <a:t>When using alternate entry to enter a permit space, the paragraphs in the rule that still apply are:</a:t>
            </a:r>
          </a:p>
          <a:p>
            <a:pPr marL="285750" indent="-285750">
              <a:buFont typeface="Arial" panose="020B0604020202020204" pitchFamily="34" charset="0"/>
              <a:buChar char="•"/>
            </a:pPr>
            <a:r>
              <a:rPr lang="en-US" sz="1600" dirty="0"/>
              <a:t>(1-3) Purpose, Exceptions, Definitions</a:t>
            </a:r>
          </a:p>
          <a:p>
            <a:pPr marL="285750" indent="-285750" fontAlgn="base">
              <a:buFont typeface="Arial" panose="020B0604020202020204" pitchFamily="34" charset="0"/>
              <a:buChar char="•"/>
            </a:pPr>
            <a:r>
              <a:rPr lang="en-US" sz="1600" dirty="0"/>
              <a:t>(4) Evaluation</a:t>
            </a:r>
          </a:p>
          <a:p>
            <a:pPr marL="285750" indent="-285750" fontAlgn="base">
              <a:buFont typeface="Arial" panose="020B0604020202020204" pitchFamily="34" charset="0"/>
              <a:buChar char="•"/>
            </a:pPr>
            <a:r>
              <a:rPr lang="en-US" sz="1600" dirty="0"/>
              <a:t>(7) Equipment</a:t>
            </a:r>
          </a:p>
          <a:p>
            <a:pPr marL="285750" indent="-285750" fontAlgn="base">
              <a:buFont typeface="Arial" panose="020B0604020202020204" pitchFamily="34" charset="0"/>
              <a:buChar char="•"/>
            </a:pPr>
            <a:r>
              <a:rPr lang="en-US" sz="1600" dirty="0"/>
              <a:t>(10) Alternate Entry</a:t>
            </a:r>
          </a:p>
          <a:p>
            <a:pPr marL="285750" indent="-285750" fontAlgn="base">
              <a:buFont typeface="Arial" panose="020B0604020202020204" pitchFamily="34" charset="0"/>
              <a:buChar char="•"/>
            </a:pPr>
            <a:r>
              <a:rPr lang="en-US" sz="1600" dirty="0"/>
              <a:t>(11) Training</a:t>
            </a:r>
          </a:p>
          <a:p>
            <a:br>
              <a:rPr lang="en-US" sz="1800" dirty="0"/>
            </a:br>
            <a:r>
              <a:rPr lang="en-US" sz="1600" dirty="0">
                <a:hlinkClick r:id="rId3"/>
              </a:rPr>
              <a:t>Click here to read through exceptions</a:t>
            </a:r>
            <a:r>
              <a:rPr lang="en-US" sz="1600" dirty="0"/>
              <a:t> for the alternate entry option.</a:t>
            </a:r>
            <a:endParaRPr lang="en-US" sz="20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4"/>
          <a:stretch>
            <a:fillRect/>
          </a:stretch>
        </p:blipFill>
        <p:spPr>
          <a:xfrm>
            <a:off x="8010659" y="6002353"/>
            <a:ext cx="4181342" cy="837609"/>
          </a:xfrm>
          <a:prstGeom prst="rect">
            <a:avLst/>
          </a:prstGeom>
        </p:spPr>
      </p:pic>
      <p:pic>
        <p:nvPicPr>
          <p:cNvPr id="4" name="Picture 3">
            <a:extLst>
              <a:ext uri="{FF2B5EF4-FFF2-40B4-BE49-F238E27FC236}">
                <a16:creationId xmlns:a16="http://schemas.microsoft.com/office/drawing/2014/main" id="{C47D9891-D6D3-4BDC-8A79-EF61D521C12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13369"/>
            <a:ext cx="5461000" cy="5866073"/>
          </a:xfrm>
          <a:prstGeom prst="rect">
            <a:avLst/>
          </a:prstGeom>
        </p:spPr>
      </p:pic>
    </p:spTree>
    <p:extLst>
      <p:ext uri="{BB962C8B-B14F-4D97-AF65-F5344CB8AC3E}">
        <p14:creationId xmlns:p14="http://schemas.microsoft.com/office/powerpoint/2010/main" val="35088385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0EB1D1A8-FD94-EB7B-E5FE-CEC04D8D43FD}"/>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Module 4 Overview</a:t>
            </a:r>
          </a:p>
        </p:txBody>
      </p:sp>
      <p:sp>
        <p:nvSpPr>
          <p:cNvPr id="104" name="Google Shape;104;p2"/>
          <p:cNvSpPr txBox="1"/>
          <p:nvPr/>
        </p:nvSpPr>
        <p:spPr>
          <a:xfrm>
            <a:off x="5719156" y="842042"/>
            <a:ext cx="6274351" cy="3046948"/>
          </a:xfrm>
          <a:prstGeom prst="rect">
            <a:avLst/>
          </a:prstGeom>
          <a:noFill/>
          <a:ln>
            <a:noFill/>
          </a:ln>
        </p:spPr>
        <p:txBody>
          <a:bodyPr spcFirstLastPara="1" wrap="square" lIns="91425" tIns="45700" rIns="91425" bIns="45700" anchor="t" anchorCtr="0">
            <a:spAutoFit/>
          </a:bodyPr>
          <a:lstStyle/>
          <a:p>
            <a:r>
              <a:rPr lang="en-US" sz="1600" dirty="0"/>
              <a:t>We have completed our coverage of the </a:t>
            </a:r>
            <a:r>
              <a:rPr lang="en-US" sz="1600" i="1" dirty="0"/>
              <a:t>Confined Spaces</a:t>
            </a:r>
            <a:r>
              <a:rPr lang="en-US" sz="1600" dirty="0"/>
              <a:t> rule that applies to general industry, construction, and forest activities. In this module, we discussed:</a:t>
            </a:r>
          </a:p>
          <a:p>
            <a:endParaRPr lang="en-US" sz="1600" dirty="0"/>
          </a:p>
          <a:p>
            <a:pPr marL="285750" indent="-285750">
              <a:buFont typeface="Arial" panose="020B0604020202020204" pitchFamily="34" charset="0"/>
              <a:buChar char="•"/>
            </a:pPr>
            <a:r>
              <a:rPr lang="en-US" sz="1600" dirty="0"/>
              <a:t>Training requirements. </a:t>
            </a:r>
          </a:p>
          <a:p>
            <a:pPr marL="285750" indent="-285750">
              <a:buFont typeface="Arial" panose="020B0604020202020204" pitchFamily="34" charset="0"/>
              <a:buChar char="•"/>
            </a:pPr>
            <a:r>
              <a:rPr lang="en-US" sz="1600" dirty="0"/>
              <a:t>Specific requirements to temporarily enter a permit-required confined space following alternate entry procedures.</a:t>
            </a:r>
          </a:p>
          <a:p>
            <a:pPr marL="285750" indent="-285750">
              <a:buFont typeface="Arial" panose="020B0604020202020204" pitchFamily="34" charset="0"/>
              <a:buChar char="•"/>
            </a:pPr>
            <a:r>
              <a:rPr lang="en-US" sz="1600" dirty="0"/>
              <a:t>Examples of alternate entry in a variety of Oregon workplaces. </a:t>
            </a:r>
          </a:p>
          <a:p>
            <a:endParaRPr lang="en-US" sz="1600" dirty="0"/>
          </a:p>
          <a:p>
            <a:r>
              <a:rPr lang="en-US" sz="1600" dirty="0"/>
              <a:t>There is only one module left in the course! Continue to Module 5 to learn about the Confined Spaces rule for agriculture, and then take the quiz at the end.</a:t>
            </a:r>
            <a:endParaRPr lang="en-US" sz="2000" dirty="0"/>
          </a:p>
        </p:txBody>
      </p:sp>
      <p:sp>
        <p:nvSpPr>
          <p:cNvPr id="8" name="Google Shape;102;p2">
            <a:extLst>
              <a:ext uri="{FF2B5EF4-FFF2-40B4-BE49-F238E27FC236}">
                <a16:creationId xmlns:a16="http://schemas.microsoft.com/office/drawing/2014/main" id="{B4BBB07E-E309-4FD6-B9FB-142DBEF53164}"/>
              </a:ext>
            </a:extLst>
          </p:cNvPr>
          <p:cNvSpPr txBox="1"/>
          <p:nvPr/>
        </p:nvSpPr>
        <p:spPr>
          <a:xfrm>
            <a:off x="57842" y="5952119"/>
            <a:ext cx="5686566"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training &amp; alternate entry</a:t>
            </a:r>
            <a:endParaRPr sz="2600" b="0" i="0" u="none" strike="noStrike" cap="none" dirty="0">
              <a:solidFill>
                <a:srgbClr val="000000"/>
              </a:solidFill>
              <a:latin typeface="Arial"/>
              <a:ea typeface="Arial"/>
              <a:cs typeface="Arial"/>
              <a:sym typeface="Arial"/>
            </a:endParaRPr>
          </a:p>
        </p:txBody>
      </p:sp>
      <p:pic>
        <p:nvPicPr>
          <p:cNvPr id="3" name="Picture 2" descr="Module 4">
            <a:extLst>
              <a:ext uri="{FF2B5EF4-FFF2-40B4-BE49-F238E27FC236}">
                <a16:creationId xmlns:a16="http://schemas.microsoft.com/office/drawing/2014/main" id="{E28C80D1-8ADE-463D-BDFA-12B9245FD166}"/>
              </a:ext>
            </a:extLst>
          </p:cNvPr>
          <p:cNvPicPr>
            <a:picLocks noChangeAspect="1"/>
          </p:cNvPicPr>
          <p:nvPr/>
        </p:nvPicPr>
        <p:blipFill>
          <a:blip r:embed="rId3"/>
          <a:stretch>
            <a:fillRect/>
          </a:stretch>
        </p:blipFill>
        <p:spPr>
          <a:xfrm>
            <a:off x="8010659" y="6002353"/>
            <a:ext cx="4181342" cy="837609"/>
          </a:xfrm>
          <a:prstGeom prst="rect">
            <a:avLst/>
          </a:prstGeom>
        </p:spPr>
      </p:pic>
      <p:pic>
        <p:nvPicPr>
          <p:cNvPr id="5" name="Picture 4">
            <a:extLst>
              <a:ext uri="{FF2B5EF4-FFF2-40B4-BE49-F238E27FC236}">
                <a16:creationId xmlns:a16="http://schemas.microsoft.com/office/drawing/2014/main" id="{74C16E8D-FA7B-4ED4-B041-A9D3BF4868F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9100" cy="5906999"/>
          </a:xfrm>
          <a:prstGeom prst="rect">
            <a:avLst/>
          </a:prstGeom>
        </p:spPr>
      </p:pic>
    </p:spTree>
    <p:extLst>
      <p:ext uri="{BB962C8B-B14F-4D97-AF65-F5344CB8AC3E}">
        <p14:creationId xmlns:p14="http://schemas.microsoft.com/office/powerpoint/2010/main" val="3473002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a:extLst>
              <a:ext uri="{C183D7F6-B498-43B3-948B-1728B52AA6E4}">
                <adec:decorative xmlns:adec="http://schemas.microsoft.com/office/drawing/2017/decorative" val="1"/>
              </a:ext>
            </a:extLst>
          </p:cNvPr>
          <p:cNvPicPr preferRelativeResize="0"/>
          <p:nvPr/>
        </p:nvPicPr>
        <p:blipFill rotWithShape="1">
          <a:blip r:embed="rId3">
            <a:alphaModFix/>
          </a:blip>
          <a:srcRect t="11228"/>
          <a:stretch/>
        </p:blipFill>
        <p:spPr>
          <a:xfrm>
            <a:off x="0" y="0"/>
            <a:ext cx="12169791" cy="6857998"/>
          </a:xfrm>
          <a:prstGeom prst="rect">
            <a:avLst/>
          </a:prstGeom>
          <a:noFill/>
          <a:ln>
            <a:noFill/>
          </a:ln>
        </p:spPr>
      </p:pic>
      <p:sp>
        <p:nvSpPr>
          <p:cNvPr id="92" name="Google Shape;92;p1">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8" name="Google Shape;93;p1">
            <a:extLst>
              <a:ext uri="{FF2B5EF4-FFF2-40B4-BE49-F238E27FC236}">
                <a16:creationId xmlns:a16="http://schemas.microsoft.com/office/drawing/2014/main" id="{70ADEAFC-0B54-4E8F-88FB-573A61AC4C54}"/>
              </a:ext>
            </a:extLst>
          </p:cNvPr>
          <p:cNvSpPr txBox="1"/>
          <p:nvPr/>
        </p:nvSpPr>
        <p:spPr>
          <a:xfrm>
            <a:off x="-1" y="2799876"/>
            <a:ext cx="12192001" cy="707886"/>
          </a:xfrm>
          <a:prstGeom prst="rect">
            <a:avLst/>
          </a:prstGeom>
          <a:solidFill>
            <a:srgbClr val="08523C"/>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chemeClr val="lt1"/>
                </a:solidFill>
                <a:latin typeface="Verdana"/>
                <a:ea typeface="Verdana"/>
                <a:cs typeface="Verdana"/>
                <a:sym typeface="Verdana"/>
              </a:rPr>
              <a:t>CONFINED SPACE SAFETY</a:t>
            </a:r>
            <a:endParaRPr sz="4000" b="1" i="0" u="none" strike="noStrike" cap="none" dirty="0">
              <a:solidFill>
                <a:schemeClr val="lt1"/>
              </a:solidFill>
              <a:latin typeface="Verdana"/>
              <a:ea typeface="Verdana"/>
              <a:cs typeface="Verdana"/>
              <a:sym typeface="Verdana"/>
            </a:endParaRPr>
          </a:p>
        </p:txBody>
      </p:sp>
      <p:sp>
        <p:nvSpPr>
          <p:cNvPr id="94" name="Google Shape;94;p1"/>
          <p:cNvSpPr txBox="1">
            <a:spLocks noGrp="1"/>
          </p:cNvSpPr>
          <p:nvPr>
            <p:ph type="title" idx="4294967295"/>
          </p:nvPr>
        </p:nvSpPr>
        <p:spPr>
          <a:xfrm>
            <a:off x="-22209" y="3569317"/>
            <a:ext cx="12214209" cy="76944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1" i="0" u="none" strike="noStrike" kern="0" cap="none" spc="0" normalizeH="0" baseline="0" noProof="0" dirty="0">
                <a:ln>
                  <a:noFill/>
                </a:ln>
                <a:solidFill>
                  <a:schemeClr val="lt1"/>
                </a:solidFill>
                <a:effectLst/>
                <a:uLnTx/>
                <a:uFillTx/>
                <a:latin typeface="Verdana"/>
                <a:ea typeface="Verdana"/>
                <a:cs typeface="Verdana"/>
                <a:sym typeface="Verdana"/>
              </a:rPr>
              <a:t>Module 5: </a:t>
            </a:r>
            <a:r>
              <a:rPr kumimoji="0" lang="en-US" sz="4400" b="1" i="1" u="none" strike="noStrike" kern="0" cap="none" spc="0" normalizeH="0" baseline="0" noProof="0" dirty="0">
                <a:ln>
                  <a:noFill/>
                </a:ln>
                <a:solidFill>
                  <a:schemeClr val="lt1"/>
                </a:solidFill>
                <a:effectLst/>
                <a:uLnTx/>
                <a:uFillTx/>
                <a:latin typeface="Verdana"/>
                <a:ea typeface="Verdana"/>
                <a:cs typeface="Verdana"/>
                <a:sym typeface="Verdana"/>
              </a:rPr>
              <a:t>Agriculture &amp; Conclusion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 name="Picture 6" descr="DCBS Logo">
            <a:extLst>
              <a:ext uri="{FF2B5EF4-FFF2-40B4-BE49-F238E27FC236}">
                <a16:creationId xmlns:a16="http://schemas.microsoft.com/office/drawing/2014/main" id="{ACE971AB-E729-4034-872A-F6C4B6767D0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3" name="Picture 2" descr="Oregon OSHA logo">
            <a:extLst>
              <a:ext uri="{FF2B5EF4-FFF2-40B4-BE49-F238E27FC236}">
                <a16:creationId xmlns:a16="http://schemas.microsoft.com/office/drawing/2014/main" id="{30E31546-B882-42B9-8004-73C162EC3DC8}"/>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6398209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90D2AAE-24F4-761A-E781-892FC6BAC1BC}"/>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Welcome to Module 5</a:t>
            </a:r>
          </a:p>
        </p:txBody>
      </p:sp>
      <p:sp>
        <p:nvSpPr>
          <p:cNvPr id="104" name="Google Shape;104;p2"/>
          <p:cNvSpPr txBox="1"/>
          <p:nvPr/>
        </p:nvSpPr>
        <p:spPr>
          <a:xfrm>
            <a:off x="5719156" y="842039"/>
            <a:ext cx="6274351" cy="4308831"/>
          </a:xfrm>
          <a:prstGeom prst="rect">
            <a:avLst/>
          </a:prstGeom>
          <a:noFill/>
          <a:ln>
            <a:noFill/>
          </a:ln>
        </p:spPr>
        <p:txBody>
          <a:bodyPr spcFirstLastPara="1" wrap="square" lIns="91425" tIns="45700" rIns="91425" bIns="45700" anchor="t" anchorCtr="0">
            <a:spAutoFit/>
          </a:bodyPr>
          <a:lstStyle/>
          <a:p>
            <a:r>
              <a:rPr lang="en-US" sz="1600" dirty="0"/>
              <a:t>Now that we have covered the requirements in OAR 437-002-0146, it is time to discuss requirements for work that falls under Division 4 (Agriculture) OAR 437-004-1250, </a:t>
            </a:r>
            <a:r>
              <a:rPr lang="en-US" sz="1600" i="1" dirty="0">
                <a:hlinkClick r:id="rId3"/>
              </a:rPr>
              <a:t>Confined and Hazardous Spaces</a:t>
            </a:r>
            <a:r>
              <a:rPr lang="en-US" sz="1600" i="1" dirty="0"/>
              <a:t>.</a:t>
            </a:r>
            <a:r>
              <a:rPr lang="en-US" sz="1600" dirty="0"/>
              <a:t> </a:t>
            </a:r>
            <a:endParaRPr lang="en-US" sz="1800" dirty="0"/>
          </a:p>
          <a:p>
            <a:br>
              <a:rPr lang="en-US" sz="1800" dirty="0"/>
            </a:br>
            <a:r>
              <a:rPr lang="en-US" sz="1600" dirty="0"/>
              <a:t>This rule does not have classifications for “permit-required” or alternate entry. So what does it have? Let’s find out! We will go over the Division 4:</a:t>
            </a:r>
            <a:br>
              <a:rPr lang="en-US" sz="1600" dirty="0"/>
            </a:br>
            <a:endParaRPr lang="en-US" dirty="0"/>
          </a:p>
          <a:p>
            <a:pPr marL="285750" indent="-285750">
              <a:buFont typeface="Arial" panose="020B0604020202020204" pitchFamily="34" charset="0"/>
              <a:buChar char="•"/>
            </a:pPr>
            <a:r>
              <a:rPr lang="en-US" sz="1600" dirty="0"/>
              <a:t>Definitions</a:t>
            </a:r>
          </a:p>
          <a:p>
            <a:pPr marL="285750" indent="-285750" fontAlgn="base">
              <a:buFont typeface="Arial" panose="020B0604020202020204" pitchFamily="34" charset="0"/>
              <a:buChar char="•"/>
            </a:pPr>
            <a:r>
              <a:rPr lang="en-US" sz="1600" dirty="0"/>
              <a:t>Entry requirements</a:t>
            </a:r>
          </a:p>
          <a:p>
            <a:pPr marL="285750" indent="-285750" fontAlgn="base">
              <a:buFont typeface="Arial" panose="020B0604020202020204" pitchFamily="34" charset="0"/>
              <a:buChar char="•"/>
            </a:pPr>
            <a:r>
              <a:rPr lang="en-US" sz="1600" dirty="0"/>
              <a:t>IDLH (immediately dangerous to life or health) atmospheres and examples</a:t>
            </a:r>
          </a:p>
          <a:p>
            <a:pPr marL="285750" indent="-285750" fontAlgn="base">
              <a:buFont typeface="Arial" panose="020B0604020202020204" pitchFamily="34" charset="0"/>
              <a:buChar char="•"/>
            </a:pPr>
            <a:r>
              <a:rPr lang="en-US" sz="1600" dirty="0"/>
              <a:t>Training and rescue requirements</a:t>
            </a:r>
          </a:p>
          <a:p>
            <a:br>
              <a:rPr lang="en-US" sz="1800" dirty="0"/>
            </a:br>
            <a:r>
              <a:rPr lang="en-US" sz="1600" i="1" dirty="0"/>
              <a:t>Note: </a:t>
            </a:r>
            <a:r>
              <a:rPr lang="en-US" sz="1600" dirty="0"/>
              <a:t>At the end of this module, there is a short quiz to earn a certificate of completion for </a:t>
            </a:r>
            <a:r>
              <a:rPr lang="en-US" sz="1600" i="1" dirty="0"/>
              <a:t>Confined Space Safety</a:t>
            </a:r>
            <a:r>
              <a:rPr lang="en-US" sz="1600" dirty="0"/>
              <a:t>.</a:t>
            </a:r>
            <a:endParaRPr b="0" i="0" u="none" strike="noStrike" cap="none" dirty="0">
              <a:solidFill>
                <a:srgbClr val="000000"/>
              </a:solidFill>
              <a:latin typeface="+mj-lt"/>
              <a:ea typeface="Arial"/>
              <a:cs typeface="Arial"/>
              <a:sym typeface="Arial"/>
            </a:endParaRPr>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81414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4"/>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552A1B79-F19C-47FE-AF3E-261D5F124CE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414" y="-12357"/>
            <a:ext cx="5515056" cy="5924139"/>
          </a:xfrm>
          <a:prstGeom prst="rect">
            <a:avLst/>
          </a:prstGeom>
        </p:spPr>
      </p:pic>
    </p:spTree>
    <p:extLst>
      <p:ext uri="{BB962C8B-B14F-4D97-AF65-F5344CB8AC3E}">
        <p14:creationId xmlns:p14="http://schemas.microsoft.com/office/powerpoint/2010/main" val="1842162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13B247EA-0957-F16E-6F83-414932505179}"/>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a:t>
            </a:r>
          </a:p>
        </p:txBody>
      </p:sp>
      <p:sp>
        <p:nvSpPr>
          <p:cNvPr id="104" name="Google Shape;104;p2"/>
          <p:cNvSpPr txBox="1"/>
          <p:nvPr/>
        </p:nvSpPr>
        <p:spPr>
          <a:xfrm>
            <a:off x="5719156" y="897123"/>
            <a:ext cx="6274351" cy="4124166"/>
          </a:xfrm>
          <a:prstGeom prst="rect">
            <a:avLst/>
          </a:prstGeom>
          <a:noFill/>
          <a:ln>
            <a:noFill/>
          </a:ln>
        </p:spPr>
        <p:txBody>
          <a:bodyPr spcFirstLastPara="1" wrap="square" lIns="91425" tIns="45700" rIns="91425" bIns="45700" anchor="t" anchorCtr="0">
            <a:spAutoFit/>
          </a:bodyPr>
          <a:lstStyle/>
          <a:p>
            <a:r>
              <a:rPr lang="en-US" sz="1600" dirty="0"/>
              <a:t>Let us start with some definitions. The three criteria that define a confined space in the other rule still hold true in the Division 4 rule. A </a:t>
            </a:r>
            <a:r>
              <a:rPr lang="en-US" sz="1600" b="1" dirty="0"/>
              <a:t>confined space </a:t>
            </a:r>
            <a:r>
              <a:rPr lang="en-US" sz="1600" dirty="0"/>
              <a:t>is a space that:</a:t>
            </a:r>
          </a:p>
          <a:p>
            <a:endParaRPr lang="en-US" sz="1600" dirty="0"/>
          </a:p>
          <a:p>
            <a:pPr marL="342900" indent="-342900">
              <a:buFont typeface="Arial" panose="020B0604020202020204" pitchFamily="34" charset="0"/>
              <a:buChar char="•"/>
            </a:pPr>
            <a:r>
              <a:rPr lang="en-US" sz="1600" dirty="0"/>
              <a:t>Is large enough and so configured that an employee can bodily enter and work; and</a:t>
            </a:r>
          </a:p>
          <a:p>
            <a:pPr marL="342900" indent="-342900" fontAlgn="base">
              <a:buFont typeface="Arial" panose="020B0604020202020204" pitchFamily="34" charset="0"/>
              <a:buChar char="•"/>
            </a:pPr>
            <a:r>
              <a:rPr lang="en-US" sz="1600" dirty="0"/>
              <a:t>Has limited or restricted entry or exit (for example, tanks, vessels, silos, storage bins, hoppers, vaults, and pits may have limited entry); and</a:t>
            </a:r>
          </a:p>
          <a:p>
            <a:pPr marL="342900" indent="-342900" fontAlgn="base">
              <a:buFont typeface="Arial" panose="020B0604020202020204" pitchFamily="34" charset="0"/>
              <a:buChar char="•"/>
            </a:pPr>
            <a:r>
              <a:rPr lang="en-US" sz="1600" dirty="0"/>
              <a:t>Is not designed for continuous employee occupancy.</a:t>
            </a:r>
          </a:p>
          <a:p>
            <a:br>
              <a:rPr lang="en-US" sz="1800" dirty="0"/>
            </a:br>
            <a:br>
              <a:rPr lang="en-US" sz="1800" dirty="0"/>
            </a:br>
            <a:r>
              <a:rPr lang="en-US" sz="1600" dirty="0"/>
              <a:t>There is only one personnel role that is defined in this rule.</a:t>
            </a:r>
          </a:p>
          <a:p>
            <a:endParaRPr lang="en-US" sz="1800" dirty="0"/>
          </a:p>
          <a:p>
            <a:pPr marL="285750" indent="-285750">
              <a:buFont typeface="Arial" panose="020B0604020202020204" pitchFamily="34" charset="0"/>
              <a:buChar char="•"/>
            </a:pPr>
            <a:r>
              <a:rPr lang="en-US" sz="1600" b="1" dirty="0"/>
              <a:t>Competent person</a:t>
            </a:r>
            <a:r>
              <a:rPr lang="en-US" sz="1600" dirty="0"/>
              <a:t>: identifies existing and predictable hazards and takes measures to eliminate them.</a:t>
            </a:r>
            <a:endParaRPr sz="1600" b="0" i="0" u="none" strike="noStrike" cap="none" dirty="0">
              <a:solidFill>
                <a:srgbClr val="000000"/>
              </a:solidFill>
              <a:latin typeface="+mj-lt"/>
              <a:ea typeface="Arial"/>
              <a:cs typeface="Arial"/>
              <a:sym typeface="Arial"/>
            </a:endParaRPr>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571777"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55714986-9E04-4810-9E8F-B23696D946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7171265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EBCFF4D-F056-7AEE-C12D-B0FF6F2BC32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Definitions (continued)</a:t>
            </a:r>
          </a:p>
        </p:txBody>
      </p:sp>
      <p:sp>
        <p:nvSpPr>
          <p:cNvPr id="104" name="Google Shape;104;p2"/>
          <p:cNvSpPr txBox="1"/>
          <p:nvPr/>
        </p:nvSpPr>
        <p:spPr>
          <a:xfrm>
            <a:off x="5719156" y="930178"/>
            <a:ext cx="6274351" cy="4832052"/>
          </a:xfrm>
          <a:prstGeom prst="rect">
            <a:avLst/>
          </a:prstGeom>
          <a:noFill/>
          <a:ln>
            <a:noFill/>
          </a:ln>
        </p:spPr>
        <p:txBody>
          <a:bodyPr spcFirstLastPara="1" wrap="square" lIns="91425" tIns="45700" rIns="91425" bIns="45700" anchor="t" anchorCtr="0">
            <a:spAutoFit/>
          </a:bodyPr>
          <a:lstStyle/>
          <a:p>
            <a:r>
              <a:rPr lang="en-US" sz="1600" dirty="0"/>
              <a:t>The final terms to cover are </a:t>
            </a:r>
            <a:r>
              <a:rPr lang="en-US" sz="1600" b="1" dirty="0"/>
              <a:t>engulfment</a:t>
            </a:r>
            <a:r>
              <a:rPr lang="en-US" sz="1600" dirty="0"/>
              <a:t> and </a:t>
            </a:r>
            <a:r>
              <a:rPr lang="en-US" sz="1600" b="1" dirty="0"/>
              <a:t>entrapment</a:t>
            </a:r>
            <a:r>
              <a:rPr lang="en-US" sz="1600" dirty="0"/>
              <a:t> which are often used interchangeably</a:t>
            </a:r>
            <a:r>
              <a:rPr lang="en-US" sz="1600" b="1" dirty="0"/>
              <a:t>.</a:t>
            </a:r>
            <a:endParaRPr lang="en-US" sz="1800" dirty="0"/>
          </a:p>
          <a:p>
            <a:pPr fontAlgn="base"/>
            <a:br>
              <a:rPr lang="en-US" sz="1200" dirty="0"/>
            </a:br>
            <a:r>
              <a:rPr lang="en-US" sz="1600" b="1" dirty="0"/>
              <a:t>Engulfment: </a:t>
            </a:r>
            <a:r>
              <a:rPr lang="en-US" sz="1600" dirty="0"/>
              <a:t>The covering of a person by a liquid or finely divided (flowable) solid substance that when inhaled causes death or that can exert enough force on the body to cause death by strangulation, constriction, or crushing. </a:t>
            </a:r>
          </a:p>
          <a:p>
            <a:pPr fontAlgn="base"/>
            <a:br>
              <a:rPr lang="en-US" sz="1200" dirty="0"/>
            </a:br>
            <a:r>
              <a:rPr lang="en-US" sz="1600" b="1" dirty="0"/>
              <a:t>Entrapment: </a:t>
            </a:r>
            <a:r>
              <a:rPr lang="en-US" sz="1600" dirty="0"/>
              <a:t>This is not defined in the rule, but it is similar to the above definition which is why both terms are used interchangeably. A person can become trapped by any solid or liquid material (does not have to be ‘flowable’, and does not necessarily cover the person’s head) and the force of materials can cause death or injury by constriction or crushing. </a:t>
            </a:r>
          </a:p>
          <a:p>
            <a:br>
              <a:rPr lang="en-US" sz="1200" dirty="0"/>
            </a:br>
            <a:r>
              <a:rPr lang="en-US" sz="1600" dirty="0"/>
              <a:t>In agriculture, these hazards can be found where there are large bins used for storing livestock feed or hoppers of production crops such as hazelnuts, corn, or even onions. The next slide has a story about an accident that happened in eastern Oregon involving an employee and a close call with entrapment by onions.</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5FAC39AA-085E-4B06-85B0-548EB7C8E6E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20663" cy="5930162"/>
          </a:xfrm>
          <a:prstGeom prst="rect">
            <a:avLst/>
          </a:prstGeom>
        </p:spPr>
      </p:pic>
    </p:spTree>
    <p:extLst>
      <p:ext uri="{BB962C8B-B14F-4D97-AF65-F5344CB8AC3E}">
        <p14:creationId xmlns:p14="http://schemas.microsoft.com/office/powerpoint/2010/main" val="408042408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C7FC3E7A-B38C-4500-7152-91D6A65C1B4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Entrapment</a:t>
            </a:r>
          </a:p>
        </p:txBody>
      </p:sp>
      <p:sp>
        <p:nvSpPr>
          <p:cNvPr id="104" name="Google Shape;104;p2"/>
          <p:cNvSpPr txBox="1"/>
          <p:nvPr/>
        </p:nvSpPr>
        <p:spPr>
          <a:xfrm>
            <a:off x="5719156" y="853056"/>
            <a:ext cx="6274351" cy="4832052"/>
          </a:xfrm>
          <a:prstGeom prst="rect">
            <a:avLst/>
          </a:prstGeom>
          <a:noFill/>
          <a:ln>
            <a:noFill/>
          </a:ln>
        </p:spPr>
        <p:txBody>
          <a:bodyPr spcFirstLastPara="1" wrap="square" lIns="91425" tIns="45700" rIns="91425" bIns="45700" anchor="t" anchorCtr="0">
            <a:spAutoFit/>
          </a:bodyPr>
          <a:lstStyle/>
          <a:p>
            <a:r>
              <a:rPr lang="en-US" sz="1600" dirty="0"/>
              <a:t>It was a sunny July morning in Umatilla County. Employees at the receiving area of an onion facility were getting the product ready to go to a processing center. The hopper bin was so full of onions that the bottom opening became plugged. Employee 1 climbed a ladder to the top of the hopper bin, and started walking on top of the onions to try to force them down. </a:t>
            </a:r>
            <a:endParaRPr lang="en-US" sz="1800" dirty="0"/>
          </a:p>
          <a:p>
            <a:br>
              <a:rPr lang="en-US" sz="1800" dirty="0"/>
            </a:br>
            <a:r>
              <a:rPr lang="en-US" sz="1600" dirty="0"/>
              <a:t>At the same time, another worker on the outside of the bin started manually pulling onions from the opening at the bottom. The clog freed, and the onions started flowing. The sudden flow pulled Employee 1 further into the bin, trapping him within the onions and he could not pull himself out. There was a 12-inch opening at the bottom of the bin where the onions were flowing out of and Employee 1 was stuck there with one foot on either side of the opening. He was unable to call for help as he was completely trapped, with the weight of the onions putting more and more pressure on his body. </a:t>
            </a:r>
            <a:endParaRPr lang="en-US" sz="1800" dirty="0"/>
          </a:p>
          <a:p>
            <a:br>
              <a:rPr lang="en-US" sz="1800" dirty="0"/>
            </a:br>
            <a:r>
              <a:rPr lang="en-US" sz="1600" i="1" dirty="0"/>
              <a:t>(Continued on next slide.)</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82516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677F25D4-009D-48BA-B688-5FEA8B6B408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379" y="0"/>
            <a:ext cx="5513136" cy="5922076"/>
          </a:xfrm>
          <a:prstGeom prst="rect">
            <a:avLst/>
          </a:prstGeom>
        </p:spPr>
      </p:pic>
    </p:spTree>
    <p:extLst>
      <p:ext uri="{BB962C8B-B14F-4D97-AF65-F5344CB8AC3E}">
        <p14:creationId xmlns:p14="http://schemas.microsoft.com/office/powerpoint/2010/main" val="70588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920652"/>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3AEF02FC-A650-5E06-7E51-8FAE982E31CE}"/>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4 – Water Tank</a:t>
            </a:r>
          </a:p>
        </p:txBody>
      </p:sp>
      <p:sp>
        <p:nvSpPr>
          <p:cNvPr id="104" name="Google Shape;104;p2"/>
          <p:cNvSpPr txBox="1"/>
          <p:nvPr/>
        </p:nvSpPr>
        <p:spPr>
          <a:xfrm>
            <a:off x="5719156" y="849839"/>
            <a:ext cx="6274351" cy="5016718"/>
          </a:xfrm>
          <a:prstGeom prst="rect">
            <a:avLst/>
          </a:prstGeom>
          <a:noFill/>
          <a:ln>
            <a:noFill/>
          </a:ln>
        </p:spPr>
        <p:txBody>
          <a:bodyPr spcFirstLastPara="1" wrap="square" lIns="91425" tIns="45700" rIns="91425" bIns="45700" anchor="t" anchorCtr="0">
            <a:spAutoFit/>
          </a:bodyPr>
          <a:lstStyle/>
          <a:p>
            <a:r>
              <a:rPr lang="en-US" sz="1600" dirty="0"/>
              <a:t>An empty 20,000-gallon water tank needed maintenance in Yamhill County, so two employees went onsite to repair it. As Employee 1 climbed down the ladder into the tank, the ladder failed. Employee 1 landed on the bottom of the tank, breaking his leg on impact. </a:t>
            </a:r>
          </a:p>
          <a:p>
            <a:endParaRPr lang="en-US" sz="1600" dirty="0"/>
          </a:p>
          <a:p>
            <a:r>
              <a:rPr lang="en-US" sz="1600" dirty="0"/>
              <a:t>Employee 2 was not equipped, nor prepared, to rescue his co-worker. He called upon the county emergency services to help, but Employee 1 was stuck at the bottom of the tank suffering the pain of a broken leg for almost 3 hours until help arrived. Employee 1 was eventually rescued and received treatment for his injuries.</a:t>
            </a:r>
          </a:p>
          <a:p>
            <a:endParaRPr lang="en-US" sz="1600" dirty="0"/>
          </a:p>
          <a:p>
            <a:r>
              <a:rPr lang="en-US" sz="1600" dirty="0"/>
              <a:t>No confined space training had been provided to the employees, no confined space program was in place, no rescue plan developed, and no fall protection provided.</a:t>
            </a:r>
          </a:p>
          <a:p>
            <a:endParaRPr lang="en-US" sz="1600" dirty="0"/>
          </a:p>
          <a:p>
            <a:r>
              <a:rPr lang="en-US" sz="1600" dirty="0"/>
              <a:t>Thinking about the victims in all four stories, you can imagine the impact the accidents also had on their families, friends, and co-workers. Regulations, such as the confined spaces rules, ultimately help keep workers safe so they are able to return home to loved ones at the end of the workday.</a:t>
            </a:r>
          </a:p>
        </p:txBody>
      </p:sp>
      <p:sp>
        <p:nvSpPr>
          <p:cNvPr id="102" name="Google Shape;102;p2"/>
          <p:cNvSpPr txBox="1"/>
          <p:nvPr/>
        </p:nvSpPr>
        <p:spPr>
          <a:xfrm>
            <a:off x="57842" y="5990756"/>
            <a:ext cx="581414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dirty="0">
                <a:solidFill>
                  <a:schemeClr val="lt1"/>
                </a:solidFill>
                <a:latin typeface="Verdana"/>
                <a:ea typeface="Verdana"/>
                <a:sym typeface="Verdana"/>
              </a:rPr>
              <a:t>i</a:t>
            </a:r>
            <a:r>
              <a:rPr lang="en-US" sz="2600" b="1" i="1" u="none" strike="noStrike" cap="none" dirty="0">
                <a:solidFill>
                  <a:schemeClr val="lt1"/>
                </a:solidFill>
                <a:latin typeface="Verdana"/>
                <a:ea typeface="Verdana"/>
                <a:cs typeface="Arial"/>
                <a:sym typeface="Verdana"/>
              </a:rPr>
              <a:t>ntroduction &amp; evaluation</a:t>
            </a:r>
            <a:endParaRPr sz="2600" b="0" i="0" u="none" strike="noStrike" cap="none" dirty="0">
              <a:solidFill>
                <a:srgbClr val="000000"/>
              </a:solidFill>
              <a:latin typeface="Arial"/>
              <a:ea typeface="Arial"/>
              <a:cs typeface="Arial"/>
              <a:sym typeface="Arial"/>
            </a:endParaRPr>
          </a:p>
        </p:txBody>
      </p:sp>
      <p:pic>
        <p:nvPicPr>
          <p:cNvPr id="9" name="Picture 8" descr="Module 1">
            <a:extLst>
              <a:ext uri="{FF2B5EF4-FFF2-40B4-BE49-F238E27FC236}">
                <a16:creationId xmlns:a16="http://schemas.microsoft.com/office/drawing/2014/main" id="{03D42D8D-7905-4D74-844A-7D64DD6D9083}"/>
              </a:ext>
            </a:extLst>
          </p:cNvPr>
          <p:cNvPicPr>
            <a:picLocks noChangeAspect="1"/>
          </p:cNvPicPr>
          <p:nvPr/>
        </p:nvPicPr>
        <p:blipFill>
          <a:blip r:embed="rId3"/>
          <a:stretch>
            <a:fillRect/>
          </a:stretch>
        </p:blipFill>
        <p:spPr>
          <a:xfrm>
            <a:off x="7885176" y="5986634"/>
            <a:ext cx="4306824" cy="865096"/>
          </a:xfrm>
          <a:prstGeom prst="rect">
            <a:avLst/>
          </a:prstGeom>
        </p:spPr>
      </p:pic>
      <p:pic>
        <p:nvPicPr>
          <p:cNvPr id="4" name="Picture 3">
            <a:extLst>
              <a:ext uri="{FF2B5EF4-FFF2-40B4-BE49-F238E27FC236}">
                <a16:creationId xmlns:a16="http://schemas.microsoft.com/office/drawing/2014/main" id="{CAF87921-45C0-486E-A75B-E9AB16C1A3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2158" cy="5921026"/>
          </a:xfrm>
          <a:prstGeom prst="rect">
            <a:avLst/>
          </a:prstGeom>
        </p:spPr>
      </p:pic>
    </p:spTree>
    <p:extLst>
      <p:ext uri="{BB962C8B-B14F-4D97-AF65-F5344CB8AC3E}">
        <p14:creationId xmlns:p14="http://schemas.microsoft.com/office/powerpoint/2010/main" val="37284868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59F662F-3161-0B1C-F049-A416E0AB694C}"/>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Entrapment (continued)</a:t>
            </a:r>
          </a:p>
        </p:txBody>
      </p:sp>
      <p:sp>
        <p:nvSpPr>
          <p:cNvPr id="104" name="Google Shape;104;p2"/>
          <p:cNvSpPr txBox="1"/>
          <p:nvPr/>
        </p:nvSpPr>
        <p:spPr>
          <a:xfrm>
            <a:off x="5719156" y="908143"/>
            <a:ext cx="6274351" cy="1846619"/>
          </a:xfrm>
          <a:prstGeom prst="rect">
            <a:avLst/>
          </a:prstGeom>
          <a:noFill/>
          <a:ln>
            <a:noFill/>
          </a:ln>
        </p:spPr>
        <p:txBody>
          <a:bodyPr spcFirstLastPara="1" wrap="square" lIns="91425" tIns="45700" rIns="91425" bIns="45700" anchor="t" anchorCtr="0">
            <a:spAutoFit/>
          </a:bodyPr>
          <a:lstStyle/>
          <a:p>
            <a:r>
              <a:rPr lang="en-US" sz="1600" dirty="0"/>
              <a:t>The employees outside of the hopper had no idea their co-worker was in trouble until they saw his shoes near that lower opening!</a:t>
            </a:r>
            <a:endParaRPr lang="en-US" sz="1800" dirty="0"/>
          </a:p>
          <a:p>
            <a:br>
              <a:rPr lang="en-US" sz="1800" dirty="0"/>
            </a:br>
            <a:r>
              <a:rPr lang="en-US" sz="1600" dirty="0"/>
              <a:t>Fortunately, Employee 1 survived this ordeal. He was rescued, taken to a medical facility, and, remarkably, was able to return to work the next day. This could have been a deadly situation; thankfully it was not for this employee. </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44091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9183F219-B984-4691-9574-84568EC504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98757" cy="5906631"/>
          </a:xfrm>
          <a:prstGeom prst="rect">
            <a:avLst/>
          </a:prstGeom>
        </p:spPr>
      </p:pic>
    </p:spTree>
    <p:extLst>
      <p:ext uri="{BB962C8B-B14F-4D97-AF65-F5344CB8AC3E}">
        <p14:creationId xmlns:p14="http://schemas.microsoft.com/office/powerpoint/2010/main" val="40810570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2865B80-B7DF-E362-FC28-5F923E72662B}"/>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Before Entry </a:t>
            </a:r>
          </a:p>
        </p:txBody>
      </p:sp>
      <p:sp>
        <p:nvSpPr>
          <p:cNvPr id="104" name="Google Shape;104;p2"/>
          <p:cNvSpPr txBox="1"/>
          <p:nvPr/>
        </p:nvSpPr>
        <p:spPr>
          <a:xfrm>
            <a:off x="5719156" y="864073"/>
            <a:ext cx="6274351" cy="4339609"/>
          </a:xfrm>
          <a:prstGeom prst="rect">
            <a:avLst/>
          </a:prstGeom>
          <a:noFill/>
          <a:ln>
            <a:noFill/>
          </a:ln>
        </p:spPr>
        <p:txBody>
          <a:bodyPr spcFirstLastPara="1" wrap="square" lIns="91425" tIns="45700" rIns="91425" bIns="45700" anchor="t" anchorCtr="0">
            <a:spAutoFit/>
          </a:bodyPr>
          <a:lstStyle/>
          <a:p>
            <a:r>
              <a:rPr lang="en-US" sz="1600" dirty="0"/>
              <a:t>As the previous example and others in the course have shown, it is imperative to know and mitigate the hazards before entering a confined space. Now, let’s discuss the details in the Division 4 rule. There is an order of events lined out in this rule when you need to enter a confined space. The first step is:</a:t>
            </a:r>
            <a:endParaRPr lang="en-US" sz="1800" dirty="0"/>
          </a:p>
          <a:p>
            <a:br>
              <a:rPr lang="en-US" sz="1800" dirty="0"/>
            </a:br>
            <a:r>
              <a:rPr lang="en-US" sz="1600" b="1" i="1" dirty="0"/>
              <a:t>Always test the atmosphere in a confined space before an employee places any part of their body into it.</a:t>
            </a:r>
            <a:endParaRPr lang="en-US" sz="1800" dirty="0"/>
          </a:p>
          <a:p>
            <a:r>
              <a:rPr lang="en-US" sz="1600" b="1" i="1" dirty="0"/>
              <a:t> </a:t>
            </a:r>
            <a:endParaRPr lang="en-US" sz="1800" dirty="0"/>
          </a:p>
          <a:p>
            <a:r>
              <a:rPr lang="en-US" sz="1600" dirty="0"/>
              <a:t>This includes testing first for oxygen, then flammable atmosphere, then toxic atmosphere. </a:t>
            </a:r>
            <a:endParaRPr lang="en-US" sz="1800" dirty="0"/>
          </a:p>
          <a:p>
            <a:br>
              <a:rPr lang="en-US" sz="1800" dirty="0"/>
            </a:br>
            <a:r>
              <a:rPr lang="en-US" sz="1600" dirty="0"/>
              <a:t>Lack of oxygen can impair a person very quickly, before they can escape. We will take some time to learn about the different types of atmospheres in the next few slides, but first let’s go over the requirements of entering a space with any type of atmosphere that is immediately dangerous to life or health (IDLH). </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C6C1D0CA-15F9-46C4-AA7B-9145DDAB48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1012"/>
            <a:ext cx="5520663" cy="5930162"/>
          </a:xfrm>
          <a:prstGeom prst="rect">
            <a:avLst/>
          </a:prstGeom>
        </p:spPr>
      </p:pic>
    </p:spTree>
    <p:extLst>
      <p:ext uri="{BB962C8B-B14F-4D97-AF65-F5344CB8AC3E}">
        <p14:creationId xmlns:p14="http://schemas.microsoft.com/office/powerpoint/2010/main" val="42195159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7EEE2D32-A4A4-74B1-67D1-13B7D005E411}"/>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Entry into IDLH Atmospheres</a:t>
            </a:r>
          </a:p>
        </p:txBody>
      </p:sp>
      <p:sp>
        <p:nvSpPr>
          <p:cNvPr id="104" name="Google Shape;104;p2"/>
          <p:cNvSpPr txBox="1"/>
          <p:nvPr/>
        </p:nvSpPr>
        <p:spPr>
          <a:xfrm>
            <a:off x="5719156" y="853058"/>
            <a:ext cx="6274351" cy="5078273"/>
          </a:xfrm>
          <a:prstGeom prst="rect">
            <a:avLst/>
          </a:prstGeom>
          <a:noFill/>
          <a:ln>
            <a:noFill/>
          </a:ln>
        </p:spPr>
        <p:txBody>
          <a:bodyPr spcFirstLastPara="1" wrap="square" lIns="91425" tIns="45700" rIns="91425" bIns="45700" anchor="t" anchorCtr="0">
            <a:spAutoFit/>
          </a:bodyPr>
          <a:lstStyle/>
          <a:p>
            <a:r>
              <a:rPr lang="en-US" sz="1600" dirty="0"/>
              <a:t>Paragraph (3)(b) states that no person may enter or work in any confined space with an IDLH atmosphere, except under the following (summarized) conditions:</a:t>
            </a:r>
          </a:p>
          <a:p>
            <a:endParaRPr lang="en-US" sz="1600" dirty="0"/>
          </a:p>
          <a:p>
            <a:pPr marL="285750" indent="-285750">
              <a:buFont typeface="Arial" panose="020B0604020202020204" pitchFamily="34" charset="0"/>
              <a:buChar char="•"/>
            </a:pPr>
            <a:r>
              <a:rPr lang="en-US" sz="1600" dirty="0"/>
              <a:t>They must wear a supplied air or self-contained air breathing apparatus.</a:t>
            </a:r>
          </a:p>
          <a:p>
            <a:pPr marL="285750" indent="-285750" fontAlgn="base">
              <a:buFont typeface="Arial" panose="020B0604020202020204" pitchFamily="34" charset="0"/>
              <a:buChar char="•"/>
            </a:pPr>
            <a:r>
              <a:rPr lang="en-US" sz="1600" dirty="0"/>
              <a:t>They must wear a safety belt with a lifeline attached, where practical. Another person with supplied air, safety belt, and lifeline attached, must be at the opening with adequate help available to remove the person if necessary. </a:t>
            </a:r>
          </a:p>
          <a:p>
            <a:pPr marL="285750" indent="-285750" fontAlgn="base">
              <a:buFont typeface="Arial" panose="020B0604020202020204" pitchFamily="34" charset="0"/>
              <a:buChar char="•"/>
            </a:pPr>
            <a:r>
              <a:rPr lang="en-US" sz="1600" dirty="0"/>
              <a:t>If the person who entered the space does not respond to agreed upon signals, immediate rescue action must be taken.</a:t>
            </a:r>
          </a:p>
          <a:p>
            <a:pPr marL="285750" indent="-285750" fontAlgn="base">
              <a:buFont typeface="Arial" panose="020B0604020202020204" pitchFamily="34" charset="0"/>
              <a:buChar char="•"/>
            </a:pPr>
            <a:r>
              <a:rPr lang="en-US" sz="1600" dirty="0"/>
              <a:t>The air supplied to equipment must be free from any harmful dusts, fumes, gases, etc. </a:t>
            </a:r>
          </a:p>
          <a:p>
            <a:pPr marL="285750" indent="-285750" fontAlgn="base">
              <a:buFont typeface="Arial" panose="020B0604020202020204" pitchFamily="34" charset="0"/>
              <a:buChar char="•"/>
            </a:pPr>
            <a:r>
              <a:rPr lang="en-US" sz="1600" dirty="0"/>
              <a:t>Supplied air equipment must have an automatic pressure relief valve and connect through a pressure reduction valve.</a:t>
            </a:r>
          </a:p>
          <a:p>
            <a:pPr marL="285750" indent="-285750" fontAlgn="base">
              <a:buFont typeface="Arial" panose="020B0604020202020204" pitchFamily="34" charset="0"/>
              <a:buChar char="•"/>
            </a:pPr>
            <a:r>
              <a:rPr lang="en-US" sz="1600" dirty="0"/>
              <a:t>Ensure at least the </a:t>
            </a:r>
            <a:r>
              <a:rPr lang="en-US" sz="1600" dirty="0">
                <a:hlinkClick r:id="rId3"/>
              </a:rPr>
              <a:t>minimum volume of air</a:t>
            </a:r>
            <a:r>
              <a:rPr lang="en-US" sz="1600" dirty="0"/>
              <a:t> is delivered to the user when using respiratory equipment.</a:t>
            </a:r>
          </a:p>
          <a:p>
            <a:br>
              <a:rPr lang="en-US" sz="2000" dirty="0"/>
            </a:br>
            <a:r>
              <a:rPr lang="en-US" sz="1600" dirty="0">
                <a:hlinkClick r:id="rId4"/>
              </a:rPr>
              <a:t>Click here</a:t>
            </a:r>
            <a:r>
              <a:rPr lang="en-US" sz="1600" dirty="0"/>
              <a:t> to see the full details of the rule.</a:t>
            </a:r>
            <a:endParaRPr lang="en-US" sz="20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4864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5"/>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55F60E48-A79B-42CC-881E-F13AC79202B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13369"/>
            <a:ext cx="5486400" cy="5893357"/>
          </a:xfrm>
          <a:prstGeom prst="rect">
            <a:avLst/>
          </a:prstGeom>
        </p:spPr>
      </p:pic>
    </p:spTree>
    <p:extLst>
      <p:ext uri="{BB962C8B-B14F-4D97-AF65-F5344CB8AC3E}">
        <p14:creationId xmlns:p14="http://schemas.microsoft.com/office/powerpoint/2010/main" val="2411941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4FE5D97-9742-79C2-E715-4EA380A53BC8}"/>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Oxygen Deficient Atmospheres</a:t>
            </a:r>
          </a:p>
        </p:txBody>
      </p:sp>
      <p:sp>
        <p:nvSpPr>
          <p:cNvPr id="104" name="Google Shape;104;p2"/>
          <p:cNvSpPr txBox="1"/>
          <p:nvPr/>
        </p:nvSpPr>
        <p:spPr>
          <a:xfrm>
            <a:off x="5719156" y="886106"/>
            <a:ext cx="6274351" cy="2585283"/>
          </a:xfrm>
          <a:prstGeom prst="rect">
            <a:avLst/>
          </a:prstGeom>
          <a:noFill/>
          <a:ln>
            <a:noFill/>
          </a:ln>
        </p:spPr>
        <p:txBody>
          <a:bodyPr spcFirstLastPara="1" wrap="square" lIns="91425" tIns="45700" rIns="91425" bIns="45700" anchor="t" anchorCtr="0">
            <a:spAutoFit/>
          </a:bodyPr>
          <a:lstStyle/>
          <a:p>
            <a:r>
              <a:rPr lang="en-US" sz="1600" dirty="0"/>
              <a:t>If an atmosphere is oxygen deficient, that means there is less than 19.5% oxygen in the space. When the confined space is sealed or unventilated, it is considered IDLH and no one may enter the space unless:</a:t>
            </a:r>
          </a:p>
          <a:p>
            <a:endParaRPr lang="en-US" sz="1800" dirty="0"/>
          </a:p>
          <a:p>
            <a:pPr marL="285750" indent="-285750">
              <a:buFont typeface="Arial" panose="020B0604020202020204" pitchFamily="34" charset="0"/>
              <a:buChar char="•"/>
            </a:pPr>
            <a:r>
              <a:rPr lang="en-US" sz="1600" dirty="0"/>
              <a:t>All the safety equipment and procedure requirements listed in Paragraph (3)(b) from the previous slide are met, or</a:t>
            </a:r>
          </a:p>
          <a:p>
            <a:pPr marL="285750" indent="-285750" fontAlgn="base">
              <a:buFont typeface="Arial" panose="020B0604020202020204" pitchFamily="34" charset="0"/>
              <a:buChar char="•"/>
            </a:pPr>
            <a:r>
              <a:rPr lang="en-US" sz="1600" dirty="0"/>
              <a:t>A competent person tests the atmosphere immediately before entry to ensure that the space contains enough oxygen to sustain life inside the space. </a:t>
            </a:r>
            <a:endParaRPr lang="en-US"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603815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031BF65F-8CB2-4509-A3E9-49D1A8C4A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5053"/>
            <a:ext cx="5486400" cy="5893358"/>
          </a:xfrm>
          <a:prstGeom prst="rect">
            <a:avLst/>
          </a:prstGeom>
        </p:spPr>
      </p:pic>
    </p:spTree>
    <p:extLst>
      <p:ext uri="{BB962C8B-B14F-4D97-AF65-F5344CB8AC3E}">
        <p14:creationId xmlns:p14="http://schemas.microsoft.com/office/powerpoint/2010/main" val="6681072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D847F0BD-D0BE-CBBD-7369-EC344FD5F495}"/>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Flammable or Explosive Atmosphere</a:t>
            </a:r>
          </a:p>
        </p:txBody>
      </p:sp>
      <p:sp>
        <p:nvSpPr>
          <p:cNvPr id="104" name="Google Shape;104;p2"/>
          <p:cNvSpPr txBox="1"/>
          <p:nvPr/>
        </p:nvSpPr>
        <p:spPr>
          <a:xfrm>
            <a:off x="5719156" y="853058"/>
            <a:ext cx="6274351" cy="3539390"/>
          </a:xfrm>
          <a:prstGeom prst="rect">
            <a:avLst/>
          </a:prstGeom>
          <a:noFill/>
          <a:ln>
            <a:noFill/>
          </a:ln>
        </p:spPr>
        <p:txBody>
          <a:bodyPr spcFirstLastPara="1" wrap="square" lIns="91425" tIns="45700" rIns="91425" bIns="45700" anchor="t" anchorCtr="0">
            <a:spAutoFit/>
          </a:bodyPr>
          <a:lstStyle/>
          <a:p>
            <a:r>
              <a:rPr lang="en-US" sz="1600" dirty="0"/>
              <a:t>Another atmosphere that is considered IDLH is in any sealed or unventilated tank or other confined space that contains, or did contain, combustible or flammable materials or gases. Again, no one may enter such a space unless all the safety procedures are followed from paragraph (3)(b) or atmosphere tests by a competent person show no flammable or explosive atmosphere is present.</a:t>
            </a:r>
            <a:endParaRPr lang="en-US" sz="1800" dirty="0"/>
          </a:p>
          <a:p>
            <a:br>
              <a:rPr lang="en-US" sz="1800" dirty="0"/>
            </a:br>
            <a:r>
              <a:rPr lang="en-US" sz="1600" dirty="0"/>
              <a:t>If the atmosphere does contain flammable or explosive vapors at or above 20% of the lower explosive limit (LEL), the space must be ventilated enough to bring the level below 20% of the LEL. People who are doing emergency work or are setting up the equipment to get rid of the gas may enter the space after they meet all the requirements listed in </a:t>
            </a:r>
            <a:r>
              <a:rPr lang="en-US" sz="1600" dirty="0">
                <a:hlinkClick r:id="rId3"/>
              </a:rPr>
              <a:t>Paragraph (3)(e)</a:t>
            </a:r>
            <a:r>
              <a:rPr lang="en-US" sz="1600" dirty="0"/>
              <a:t> of the rule.</a:t>
            </a:r>
            <a:endParaRPr lang="en-US" sz="1800" dirty="0"/>
          </a:p>
          <a:p>
            <a:endParaRPr lang="en-US"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428558"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4"/>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2B74A546-B360-42EC-BD8F-4342E7CDF75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65" y="1012"/>
            <a:ext cx="5492365" cy="5899765"/>
          </a:xfrm>
          <a:prstGeom prst="rect">
            <a:avLst/>
          </a:prstGeom>
        </p:spPr>
      </p:pic>
    </p:spTree>
    <p:extLst>
      <p:ext uri="{BB962C8B-B14F-4D97-AF65-F5344CB8AC3E}">
        <p14:creationId xmlns:p14="http://schemas.microsoft.com/office/powerpoint/2010/main" val="22091044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8DC88A4-5946-B060-7B1E-8AE4C98CD14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Toxic Atmosphere</a:t>
            </a:r>
          </a:p>
        </p:txBody>
      </p:sp>
      <p:sp>
        <p:nvSpPr>
          <p:cNvPr id="104" name="Google Shape;104;p2"/>
          <p:cNvSpPr txBox="1"/>
          <p:nvPr/>
        </p:nvSpPr>
        <p:spPr>
          <a:xfrm>
            <a:off x="5719156" y="919158"/>
            <a:ext cx="6274351" cy="3416279"/>
          </a:xfrm>
          <a:prstGeom prst="rect">
            <a:avLst/>
          </a:prstGeom>
          <a:noFill/>
          <a:ln>
            <a:noFill/>
          </a:ln>
        </p:spPr>
        <p:txBody>
          <a:bodyPr spcFirstLastPara="1" wrap="square" lIns="91425" tIns="45700" rIns="91425" bIns="45700" anchor="t" anchorCtr="0">
            <a:spAutoFit/>
          </a:bodyPr>
          <a:lstStyle/>
          <a:p>
            <a:r>
              <a:rPr lang="en-US" sz="1600" dirty="0"/>
              <a:t>If a space is sealed or unventilated that contains, or did contain, toxic materials or gases, no one may enter unless:</a:t>
            </a:r>
          </a:p>
          <a:p>
            <a:endParaRPr lang="en-US" sz="1800" dirty="0"/>
          </a:p>
          <a:p>
            <a:pPr marL="285750" indent="-285750">
              <a:buFont typeface="Arial" panose="020B0604020202020204" pitchFamily="34" charset="0"/>
              <a:buChar char="•"/>
            </a:pPr>
            <a:r>
              <a:rPr lang="en-US" sz="1600" dirty="0"/>
              <a:t>All requirements for safety equipment and procedures are met (paragraph (3)(b)), or a competent person tests the atmosphere and finds the contaminants are below the threshold limit values for those particular materials or gases. </a:t>
            </a:r>
          </a:p>
          <a:p>
            <a:br>
              <a:rPr lang="en-US" sz="1800" dirty="0"/>
            </a:br>
            <a:r>
              <a:rPr lang="en-US" sz="1600" dirty="0"/>
              <a:t>If the atmosphere levels of hazardous contaminants are not IDLH but are above the threshold limits, the entrant must wear NIOSH-approved respiratory protective equipment.</a:t>
            </a:r>
            <a:endParaRPr lang="en-US" sz="1800" dirty="0"/>
          </a:p>
          <a:p>
            <a:br>
              <a:rPr lang="en-US" sz="1800" dirty="0"/>
            </a:br>
            <a:r>
              <a:rPr lang="en-US" sz="1600" dirty="0"/>
              <a:t>Next, let’s look at two examples of IDLH atmospheres</a:t>
            </a:r>
            <a:r>
              <a:rPr lang="en-US" sz="1800" dirty="0"/>
              <a:t>.</a:t>
            </a:r>
            <a:endParaRPr lang="en-US"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3C5E9628-A279-4EF9-B212-07F8BE1DF9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511114" cy="5919905"/>
          </a:xfrm>
          <a:prstGeom prst="rect">
            <a:avLst/>
          </a:prstGeom>
        </p:spPr>
      </p:pic>
    </p:spTree>
    <p:extLst>
      <p:ext uri="{BB962C8B-B14F-4D97-AF65-F5344CB8AC3E}">
        <p14:creationId xmlns:p14="http://schemas.microsoft.com/office/powerpoint/2010/main" val="21223726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5465CB55-B6AB-AA35-B26E-BEAF53FB9B8A}"/>
              </a:ext>
            </a:extLst>
          </p:cNvPr>
          <p:cNvSpPr txBox="1">
            <a:spLocks noGrp="1"/>
          </p:cNvSpPr>
          <p:nvPr>
            <p:ph type="title" idx="4294967295"/>
          </p:nvPr>
        </p:nvSpPr>
        <p:spPr>
          <a:xfrm>
            <a:off x="5719155" y="276990"/>
            <a:ext cx="6157027" cy="81368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Oxygen-Deficient Atmosphere</a:t>
            </a:r>
          </a:p>
        </p:txBody>
      </p:sp>
      <p:sp>
        <p:nvSpPr>
          <p:cNvPr id="104" name="Google Shape;104;p2"/>
          <p:cNvSpPr txBox="1"/>
          <p:nvPr/>
        </p:nvSpPr>
        <p:spPr>
          <a:xfrm>
            <a:off x="5719156" y="1315767"/>
            <a:ext cx="6274351" cy="3323946"/>
          </a:xfrm>
          <a:prstGeom prst="rect">
            <a:avLst/>
          </a:prstGeom>
          <a:noFill/>
          <a:ln>
            <a:noFill/>
          </a:ln>
        </p:spPr>
        <p:txBody>
          <a:bodyPr spcFirstLastPara="1" wrap="square" lIns="91425" tIns="45700" rIns="91425" bIns="45700" anchor="t" anchorCtr="0">
            <a:spAutoFit/>
          </a:bodyPr>
          <a:lstStyle/>
          <a:p>
            <a:r>
              <a:rPr lang="en-US" sz="1600" dirty="0"/>
              <a:t>An accident that occurred in Hood River County, involved an oxygen-deficient atmosphere in a climate-controlled fruit storage room. The refrigerated rooms have atmospheres with purposely low oxygen levels which help preserve the fruit. An employee entered the space without the air being tested and no entry procedures in place. His co-workers found him hours later, deceased in the refrigerated storage room, unable to resuscitate him. The cause of death was asphyxiation due to low oxygen. </a:t>
            </a:r>
            <a:endParaRPr lang="en-US" sz="1800" dirty="0"/>
          </a:p>
          <a:p>
            <a:br>
              <a:rPr lang="en-US" sz="1800" dirty="0"/>
            </a:br>
            <a:r>
              <a:rPr lang="en-US" sz="1600" dirty="0"/>
              <a:t>Sadly, death is a common outcome of many confined space accidents, which is why it is so important to know about the hazards and test the atmosphere before entering into a confined or hazardous space.</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C10888C2-55EC-40CB-BF7B-1D73E7D16B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10059873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64338811-E88A-5ADE-0BA8-E9EFDB107335}"/>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Example – Toxic Atmosphere</a:t>
            </a:r>
          </a:p>
        </p:txBody>
      </p:sp>
      <p:sp>
        <p:nvSpPr>
          <p:cNvPr id="104" name="Google Shape;104;p2"/>
          <p:cNvSpPr txBox="1"/>
          <p:nvPr/>
        </p:nvSpPr>
        <p:spPr>
          <a:xfrm>
            <a:off x="5719156" y="864073"/>
            <a:ext cx="6274351" cy="3108503"/>
          </a:xfrm>
          <a:prstGeom prst="rect">
            <a:avLst/>
          </a:prstGeom>
          <a:noFill/>
          <a:ln>
            <a:noFill/>
          </a:ln>
        </p:spPr>
        <p:txBody>
          <a:bodyPr spcFirstLastPara="1" wrap="square" lIns="91425" tIns="45700" rIns="91425" bIns="45700" anchor="t" anchorCtr="0">
            <a:spAutoFit/>
          </a:bodyPr>
          <a:lstStyle/>
          <a:p>
            <a:r>
              <a:rPr lang="en-US" sz="1600" dirty="0"/>
              <a:t>Manure storage facilities, many of which are classified as both confined and hazardous spaces, can be above or below ground. The storage tanks or pits are used to store liquid or solid animal waste and farm workers may need to enter the facilities to repair or maintain equipment, such as pumps and intake hoses. </a:t>
            </a:r>
            <a:endParaRPr lang="en-US" sz="1800" dirty="0"/>
          </a:p>
          <a:p>
            <a:br>
              <a:rPr lang="en-US" sz="1800" dirty="0"/>
            </a:br>
            <a:r>
              <a:rPr lang="en-US" sz="1600" dirty="0"/>
              <a:t>These confined spaces are often oxygen-deficient atmospheres and can contain toxic and/or explosive gases such as hydrogen sulfide, methane, ammonia, and carbon dioxide. </a:t>
            </a:r>
            <a:endParaRPr lang="en-US" sz="1800" dirty="0"/>
          </a:p>
          <a:p>
            <a:br>
              <a:rPr lang="en-US" sz="1800" dirty="0"/>
            </a:br>
            <a:r>
              <a:rPr lang="en-US" sz="1600" dirty="0">
                <a:hlinkClick r:id="rId3"/>
              </a:rPr>
              <a:t>Click here</a:t>
            </a:r>
            <a:r>
              <a:rPr lang="en-US" sz="1600" dirty="0"/>
              <a:t> to read about an accident that occurred in a manure storage pit due to a toxic atmosphere.</a:t>
            </a:r>
            <a:endParaRPr lang="en-US" sz="1800" dirty="0"/>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440915"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4"/>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1ED23875-8C46-4422-8321-A296F2EB43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498757" cy="5906631"/>
          </a:xfrm>
          <a:prstGeom prst="rect">
            <a:avLst/>
          </a:prstGeom>
        </p:spPr>
      </p:pic>
    </p:spTree>
    <p:extLst>
      <p:ext uri="{BB962C8B-B14F-4D97-AF65-F5344CB8AC3E}">
        <p14:creationId xmlns:p14="http://schemas.microsoft.com/office/powerpoint/2010/main" val="16720847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5" name="Title 1">
            <a:extLst>
              <a:ext uri="{FF2B5EF4-FFF2-40B4-BE49-F238E27FC236}">
                <a16:creationId xmlns:a16="http://schemas.microsoft.com/office/drawing/2014/main" id="{A9254FB2-1F75-FE4F-C958-38B956CC2C35}"/>
              </a:ext>
            </a:extLst>
          </p:cNvPr>
          <p:cNvSpPr txBox="1">
            <a:spLocks noGrp="1"/>
          </p:cNvSpPr>
          <p:nvPr>
            <p:ph type="title" idx="4294967295"/>
          </p:nvPr>
        </p:nvSpPr>
        <p:spPr>
          <a:xfrm>
            <a:off x="5719155" y="199871"/>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Entry into Confined Spaces</a:t>
            </a:r>
          </a:p>
        </p:txBody>
      </p:sp>
      <p:sp>
        <p:nvSpPr>
          <p:cNvPr id="104" name="Google Shape;104;p2"/>
          <p:cNvSpPr txBox="1"/>
          <p:nvPr/>
        </p:nvSpPr>
        <p:spPr>
          <a:xfrm>
            <a:off x="5719156" y="698819"/>
            <a:ext cx="6274351" cy="5416827"/>
          </a:xfrm>
          <a:prstGeom prst="rect">
            <a:avLst/>
          </a:prstGeom>
          <a:noFill/>
          <a:ln>
            <a:noFill/>
          </a:ln>
        </p:spPr>
        <p:txBody>
          <a:bodyPr spcFirstLastPara="1" wrap="square" lIns="91425" tIns="45700" rIns="91425" bIns="45700" anchor="t" anchorCtr="0">
            <a:spAutoFit/>
          </a:bodyPr>
          <a:lstStyle/>
          <a:p>
            <a:r>
              <a:rPr lang="en-US" sz="1550" dirty="0"/>
              <a:t>The previous accident examples show the importance of testing the atmosphere before entering a confined space. There are just a few more requirements for entry into confined spaces, which are summarized below. You can read the </a:t>
            </a:r>
            <a:r>
              <a:rPr lang="en-US" sz="1550" dirty="0">
                <a:hlinkClick r:id="rId3"/>
              </a:rPr>
              <a:t>full details here</a:t>
            </a:r>
            <a:r>
              <a:rPr lang="en-US" sz="1550" dirty="0"/>
              <a:t>. </a:t>
            </a:r>
          </a:p>
          <a:p>
            <a:endParaRPr lang="en-US" sz="1200" dirty="0"/>
          </a:p>
          <a:p>
            <a:pPr marL="285750" indent="-285750">
              <a:buFont typeface="Arial" panose="020B0604020202020204" pitchFamily="34" charset="0"/>
              <a:buChar char="•"/>
            </a:pPr>
            <a:r>
              <a:rPr lang="en-US" sz="1550" dirty="0"/>
              <a:t>Natural or mechanical ventilation must be used to keep the atmosphere within the permissible limits of explosive or toxic materials and gases while employees are in the space.</a:t>
            </a:r>
          </a:p>
          <a:p>
            <a:pPr marL="285750" indent="-285750" fontAlgn="base">
              <a:buFont typeface="Arial" panose="020B0604020202020204" pitchFamily="34" charset="0"/>
              <a:buChar char="•"/>
            </a:pPr>
            <a:r>
              <a:rPr lang="en-US" sz="1550" dirty="0"/>
              <a:t>Additional testing must be done when there could be explosive or toxic materials released into the confined space. </a:t>
            </a:r>
          </a:p>
          <a:p>
            <a:pPr marL="285750" indent="-285750" fontAlgn="base">
              <a:buFont typeface="Arial" panose="020B0604020202020204" pitchFamily="34" charset="0"/>
              <a:buChar char="•"/>
            </a:pPr>
            <a:r>
              <a:rPr lang="en-US" sz="1550" dirty="0">
                <a:hlinkClick r:id="rId4"/>
              </a:rPr>
              <a:t>Lockout/Tagout procedures</a:t>
            </a:r>
            <a:r>
              <a:rPr lang="en-US" sz="1550" dirty="0"/>
              <a:t> must be followed before any employees enter a space with physical hazards or intake pipelines.</a:t>
            </a:r>
          </a:p>
          <a:p>
            <a:pPr marL="285750" indent="-285750" fontAlgn="base">
              <a:buFont typeface="Arial" panose="020B0604020202020204" pitchFamily="34" charset="0"/>
              <a:buChar char="•"/>
            </a:pPr>
            <a:r>
              <a:rPr lang="en-US" sz="1550" dirty="0"/>
              <a:t>Safety belts with lifelines and attendants (safety watchers) are required when an employee enters a confined space that has loose material (such as chips, sand, gravel, etc.). </a:t>
            </a:r>
          </a:p>
          <a:p>
            <a:pPr marL="285750" indent="-285750" fontAlgn="base">
              <a:buFont typeface="Arial" panose="020B0604020202020204" pitchFamily="34" charset="0"/>
              <a:buChar char="•"/>
            </a:pPr>
            <a:r>
              <a:rPr lang="en-US" sz="1550" dirty="0"/>
              <a:t>If engulfment by collapsing material is a possible hazard in a confined space, no employees are allowed to enter. </a:t>
            </a:r>
          </a:p>
          <a:p>
            <a:br>
              <a:rPr lang="en-US" sz="1200" dirty="0"/>
            </a:br>
            <a:r>
              <a:rPr lang="en-US" sz="1550" dirty="0"/>
              <a:t>That completes the entry requirements for confined or hazardous spaces in Division 4. Now let’s go through the remaining sections of this rule.</a:t>
            </a:r>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661313"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5"/>
          <a:stretch>
            <a:fillRect/>
          </a:stretch>
        </p:blipFill>
        <p:spPr>
          <a:xfrm>
            <a:off x="7972023" y="5971330"/>
            <a:ext cx="4219976" cy="845347"/>
          </a:xfrm>
          <a:prstGeom prst="rect">
            <a:avLst/>
          </a:prstGeom>
        </p:spPr>
      </p:pic>
      <p:pic>
        <p:nvPicPr>
          <p:cNvPr id="3" name="Picture 2">
            <a:extLst>
              <a:ext uri="{FF2B5EF4-FFF2-40B4-BE49-F238E27FC236}">
                <a16:creationId xmlns:a16="http://schemas.microsoft.com/office/drawing/2014/main" id="{D765E4BD-F76D-4E69-8409-ED2C0B9B5BC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0" y="13369"/>
            <a:ext cx="5486400" cy="5893357"/>
          </a:xfrm>
          <a:prstGeom prst="rect">
            <a:avLst/>
          </a:prstGeom>
        </p:spPr>
      </p:pic>
    </p:spTree>
    <p:extLst>
      <p:ext uri="{BB962C8B-B14F-4D97-AF65-F5344CB8AC3E}">
        <p14:creationId xmlns:p14="http://schemas.microsoft.com/office/powerpoint/2010/main" val="20677204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2">
            <a:extLst>
              <a:ext uri="{C183D7F6-B498-43B3-948B-1728B52AA6E4}">
                <adec:decorative xmlns:adec="http://schemas.microsoft.com/office/drawing/2017/decorative" val="1"/>
              </a:ext>
            </a:extLst>
          </p:cNvPr>
          <p:cNvSpPr/>
          <p:nvPr/>
        </p:nvSpPr>
        <p:spPr>
          <a:xfrm>
            <a:off x="0" y="5893356"/>
            <a:ext cx="12192000" cy="1000200"/>
          </a:xfrm>
          <a:prstGeom prst="rect">
            <a:avLst/>
          </a:prstGeom>
          <a:solidFill>
            <a:srgbClr val="08523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C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A1ED2AF4-D4FA-3894-A36C-0D55019EFEC7}"/>
              </a:ext>
            </a:extLst>
          </p:cNvPr>
          <p:cNvSpPr txBox="1">
            <a:spLocks noGrp="1"/>
          </p:cNvSpPr>
          <p:nvPr>
            <p:ph type="title" idx="4294967295"/>
          </p:nvPr>
        </p:nvSpPr>
        <p:spPr>
          <a:xfrm>
            <a:off x="5719155" y="276990"/>
            <a:ext cx="6157027" cy="65944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US" sz="2800" b="0" i="0" u="none" strike="noStrike" kern="0" cap="none" spc="0" normalizeH="0" baseline="0" noProof="0" dirty="0">
                <a:ln>
                  <a:noFill/>
                </a:ln>
                <a:solidFill>
                  <a:schemeClr val="dk1"/>
                </a:solidFill>
                <a:effectLst/>
                <a:uLnTx/>
                <a:uFillTx/>
                <a:latin typeface="+mj-lt"/>
                <a:ea typeface="Calibri"/>
                <a:cs typeface="Calibri"/>
                <a:sym typeface="Calibri"/>
              </a:rPr>
              <a:t>Training</a:t>
            </a:r>
          </a:p>
        </p:txBody>
      </p:sp>
      <p:sp>
        <p:nvSpPr>
          <p:cNvPr id="104" name="Google Shape;104;p2"/>
          <p:cNvSpPr txBox="1"/>
          <p:nvPr/>
        </p:nvSpPr>
        <p:spPr>
          <a:xfrm>
            <a:off x="5719156" y="919158"/>
            <a:ext cx="6274351" cy="3077725"/>
          </a:xfrm>
          <a:prstGeom prst="rect">
            <a:avLst/>
          </a:prstGeom>
          <a:noFill/>
          <a:ln>
            <a:noFill/>
          </a:ln>
        </p:spPr>
        <p:txBody>
          <a:bodyPr spcFirstLastPara="1" wrap="square" lIns="91425" tIns="45700" rIns="91425" bIns="45700" anchor="t" anchorCtr="0">
            <a:spAutoFit/>
          </a:bodyPr>
          <a:lstStyle/>
          <a:p>
            <a:r>
              <a:rPr lang="en-US" sz="1600" dirty="0"/>
              <a:t>The rule requires all workers to be trained before they do any activities that fall under this rule. They also need to be trained any time there are changes in the employee’s duties or changes in the confined/hazardous spaces. The training must: </a:t>
            </a:r>
          </a:p>
          <a:p>
            <a:endParaRPr lang="en-US" sz="1800" dirty="0"/>
          </a:p>
          <a:p>
            <a:pPr marL="285750" indent="-285750">
              <a:buFont typeface="Arial" panose="020B0604020202020204" pitchFamily="34" charset="0"/>
              <a:buChar char="•"/>
            </a:pPr>
            <a:r>
              <a:rPr lang="en-US" sz="1600" dirty="0"/>
              <a:t>Cover all hazards associated with the employer’s confined and hazardous spaces.</a:t>
            </a:r>
          </a:p>
          <a:p>
            <a:pPr marL="285750" indent="-285750" fontAlgn="base">
              <a:buFont typeface="Arial" panose="020B0604020202020204" pitchFamily="34" charset="0"/>
              <a:buChar char="•"/>
            </a:pPr>
            <a:r>
              <a:rPr lang="en-US" sz="1600" dirty="0"/>
              <a:t>Cover this rule (OAR 437-004-1250) and all the duties associated with it.</a:t>
            </a:r>
          </a:p>
          <a:p>
            <a:pPr marL="285750" indent="-285750" fontAlgn="base">
              <a:buFont typeface="Arial" panose="020B0604020202020204" pitchFamily="34" charset="0"/>
              <a:buChar char="•"/>
            </a:pPr>
            <a:r>
              <a:rPr lang="en-US" sz="1600" dirty="0"/>
              <a:t>Be documented and kept on record, until a new training is provided and then the documentation of the new training must be kept. </a:t>
            </a:r>
          </a:p>
        </p:txBody>
      </p:sp>
      <p:sp>
        <p:nvSpPr>
          <p:cNvPr id="10" name="Google Shape;102;p2">
            <a:extLst>
              <a:ext uri="{FF2B5EF4-FFF2-40B4-BE49-F238E27FC236}">
                <a16:creationId xmlns:a16="http://schemas.microsoft.com/office/drawing/2014/main" id="{6B46F142-9CF1-4BA7-868D-2EED058511DA}"/>
              </a:ext>
            </a:extLst>
          </p:cNvPr>
          <p:cNvSpPr txBox="1"/>
          <p:nvPr/>
        </p:nvSpPr>
        <p:spPr>
          <a:xfrm>
            <a:off x="57842" y="5952119"/>
            <a:ext cx="535144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600" b="1" i="0" u="none" strike="noStrike" cap="none" dirty="0">
                <a:solidFill>
                  <a:schemeClr val="lt1"/>
                </a:solidFill>
                <a:latin typeface="Verdana"/>
                <a:ea typeface="Verdana"/>
                <a:cs typeface="Verdana"/>
                <a:sym typeface="Verdana"/>
              </a:rPr>
              <a:t>CONFINED SPACE SAFETY: </a:t>
            </a:r>
            <a:endParaRPr lang="en-US" sz="2600" b="1" i="1" u="none" strike="noStrike" cap="none" dirty="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600" b="1" i="1" u="none" strike="noStrike" cap="none" dirty="0">
                <a:solidFill>
                  <a:schemeClr val="lt1"/>
                </a:solidFill>
                <a:latin typeface="Verdana"/>
                <a:ea typeface="Verdana"/>
                <a:cs typeface="Arial"/>
                <a:sym typeface="Verdana"/>
              </a:rPr>
              <a:t>agriculture &amp; conclusion</a:t>
            </a:r>
            <a:endParaRPr sz="2600" b="0" i="0" u="none" strike="noStrike" cap="none" dirty="0">
              <a:solidFill>
                <a:srgbClr val="000000"/>
              </a:solidFill>
              <a:latin typeface="Arial"/>
              <a:ea typeface="Arial"/>
              <a:cs typeface="Arial"/>
              <a:sym typeface="Arial"/>
            </a:endParaRPr>
          </a:p>
        </p:txBody>
      </p:sp>
      <p:pic>
        <p:nvPicPr>
          <p:cNvPr id="9" name="Picture 8" descr="Module 5">
            <a:extLst>
              <a:ext uri="{FF2B5EF4-FFF2-40B4-BE49-F238E27FC236}">
                <a16:creationId xmlns:a16="http://schemas.microsoft.com/office/drawing/2014/main" id="{8EE07B50-EDC0-4E75-A697-E2448BBA44AE}"/>
              </a:ext>
            </a:extLst>
          </p:cNvPr>
          <p:cNvPicPr>
            <a:picLocks noChangeAspect="1"/>
          </p:cNvPicPr>
          <p:nvPr/>
        </p:nvPicPr>
        <p:blipFill>
          <a:blip r:embed="rId3"/>
          <a:stretch>
            <a:fillRect/>
          </a:stretch>
        </p:blipFill>
        <p:spPr>
          <a:xfrm>
            <a:off x="7972023" y="5971330"/>
            <a:ext cx="4219976" cy="845347"/>
          </a:xfrm>
          <a:prstGeom prst="rect">
            <a:avLst/>
          </a:prstGeom>
        </p:spPr>
      </p:pic>
      <p:pic>
        <p:nvPicPr>
          <p:cNvPr id="4" name="Picture 3">
            <a:extLst>
              <a:ext uri="{FF2B5EF4-FFF2-40B4-BE49-F238E27FC236}">
                <a16:creationId xmlns:a16="http://schemas.microsoft.com/office/drawing/2014/main" id="{6340073F-EB09-45C8-9177-9971CD0881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5486400" cy="5893357"/>
          </a:xfrm>
          <a:prstGeom prst="rect">
            <a:avLst/>
          </a:prstGeom>
        </p:spPr>
      </p:pic>
    </p:spTree>
    <p:extLst>
      <p:ext uri="{BB962C8B-B14F-4D97-AF65-F5344CB8AC3E}">
        <p14:creationId xmlns:p14="http://schemas.microsoft.com/office/powerpoint/2010/main" val="74017882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6290</TotalTime>
  <Words>14667</Words>
  <Application>Microsoft Office PowerPoint</Application>
  <PresentationFormat>Widescreen</PresentationFormat>
  <Paragraphs>1098</Paragraphs>
  <Slides>111</Slides>
  <Notes>111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111</vt:i4>
      </vt:variant>
    </vt:vector>
  </HeadingPairs>
  <TitlesOfParts>
    <vt:vector size="115" baseType="lpstr">
      <vt:lpstr>Arial</vt:lpstr>
      <vt:lpstr>Calibri</vt:lpstr>
      <vt:lpstr>Verdana</vt:lpstr>
      <vt:lpstr>Office Theme</vt:lpstr>
      <vt:lpstr>Module 1: Introduction &amp; Evaluation</vt:lpstr>
      <vt:lpstr>Disclaimer</vt:lpstr>
      <vt:lpstr>Welcome</vt:lpstr>
      <vt:lpstr>Course Objectives</vt:lpstr>
      <vt:lpstr>Purpose of the Rule</vt:lpstr>
      <vt:lpstr>Example 1 - Winery</vt:lpstr>
      <vt:lpstr>Example 2 – Storm Drains</vt:lpstr>
      <vt:lpstr>Example 3 – Equipment Maintenance</vt:lpstr>
      <vt:lpstr>Example 4 – Water Tank</vt:lpstr>
      <vt:lpstr>History of the Rule</vt:lpstr>
      <vt:lpstr>History of the Rule (continued)</vt:lpstr>
      <vt:lpstr>Definitions</vt:lpstr>
      <vt:lpstr>Definitions (continued)</vt:lpstr>
      <vt:lpstr>Definitions (continued)</vt:lpstr>
      <vt:lpstr>Definitions (continued)</vt:lpstr>
      <vt:lpstr>Definitions (continued)</vt:lpstr>
      <vt:lpstr>Example – Physical Hazard</vt:lpstr>
      <vt:lpstr>Example – Atmospheric Hazard</vt:lpstr>
      <vt:lpstr>Confined Space Work</vt:lpstr>
      <vt:lpstr>Evaluation</vt:lpstr>
      <vt:lpstr>Evaluation (continued)</vt:lpstr>
      <vt:lpstr>Examples</vt:lpstr>
      <vt:lpstr>Mobile and Other Employees</vt:lpstr>
      <vt:lpstr>Module 1 Overview</vt:lpstr>
      <vt:lpstr>CONFINED SPACE SAFETY</vt:lpstr>
      <vt:lpstr>Welcome to Module 2</vt:lpstr>
      <vt:lpstr>Permit-Required Confined Spaces</vt:lpstr>
      <vt:lpstr>PRCS Written Program</vt:lpstr>
      <vt:lpstr>PRCS Written Program (continued)</vt:lpstr>
      <vt:lpstr>Permit Information</vt:lpstr>
      <vt:lpstr>Permit Information (continued)</vt:lpstr>
      <vt:lpstr>Permit Information (continued)</vt:lpstr>
      <vt:lpstr>Initial Atmosphere Tests</vt:lpstr>
      <vt:lpstr>Multi-Employer Worksites</vt:lpstr>
      <vt:lpstr>Designated Roles for Entry</vt:lpstr>
      <vt:lpstr>Entrant Role</vt:lpstr>
      <vt:lpstr>Entrant Role (continued)</vt:lpstr>
      <vt:lpstr>Attendant Role</vt:lpstr>
      <vt:lpstr>Attendant Role (continued)</vt:lpstr>
      <vt:lpstr>Attendant Role (continued)</vt:lpstr>
      <vt:lpstr>Entry Supervisor Role</vt:lpstr>
      <vt:lpstr>Entry Supervisor Role (continued)</vt:lpstr>
      <vt:lpstr>Entrant Roles Example</vt:lpstr>
      <vt:lpstr>Additional Roles</vt:lpstr>
      <vt:lpstr>Module 2 Overview</vt:lpstr>
      <vt:lpstr>CONFINED SPACE SAFETY</vt:lpstr>
      <vt:lpstr>Welcome to Module 3</vt:lpstr>
      <vt:lpstr>Equipment</vt:lpstr>
      <vt:lpstr>Testing and Monitoring</vt:lpstr>
      <vt:lpstr>Ventilation</vt:lpstr>
      <vt:lpstr>Communication and Lighting</vt:lpstr>
      <vt:lpstr>Barriers</vt:lpstr>
      <vt:lpstr>Ladders, Rescue, and Other</vt:lpstr>
      <vt:lpstr>Personal Protective Equipment</vt:lpstr>
      <vt:lpstr>Equipment Summary</vt:lpstr>
      <vt:lpstr>Rescue</vt:lpstr>
      <vt:lpstr>Rescue Requirements</vt:lpstr>
      <vt:lpstr>Rescue Requirements (continued)</vt:lpstr>
      <vt:lpstr>Non-Entry Rescue</vt:lpstr>
      <vt:lpstr>Entry Rescue</vt:lpstr>
      <vt:lpstr>Example – Practice Rescue</vt:lpstr>
      <vt:lpstr>Video: Practicing Confined Space Rescues</vt:lpstr>
      <vt:lpstr>Video Summary</vt:lpstr>
      <vt:lpstr>Module 3 Overview</vt:lpstr>
      <vt:lpstr>CONFINED SPACE SAFETY</vt:lpstr>
      <vt:lpstr>Welcome to Module 4</vt:lpstr>
      <vt:lpstr>Training</vt:lpstr>
      <vt:lpstr>Training Requirements</vt:lpstr>
      <vt:lpstr>Training Requirements (continued)</vt:lpstr>
      <vt:lpstr>Awareness Training</vt:lpstr>
      <vt:lpstr>Awareness Training (continued)</vt:lpstr>
      <vt:lpstr>Training Overview </vt:lpstr>
      <vt:lpstr>Alternate Entry </vt:lpstr>
      <vt:lpstr>Alternate Entry Procedures </vt:lpstr>
      <vt:lpstr>Example – Alternate Entry </vt:lpstr>
      <vt:lpstr>Example – Alternate Entry (continued) </vt:lpstr>
      <vt:lpstr>Alternate Entry Documentation </vt:lpstr>
      <vt:lpstr>Example – Alternate Entry Documentation </vt:lpstr>
      <vt:lpstr>Ventilation for Alternate Entry </vt:lpstr>
      <vt:lpstr>Observe and Communicate </vt:lpstr>
      <vt:lpstr>Example – Observe and Communicate </vt:lpstr>
      <vt:lpstr>Evacuation</vt:lpstr>
      <vt:lpstr>Alternate Entry Rule Requirements </vt:lpstr>
      <vt:lpstr>Module 4 Overview</vt:lpstr>
      <vt:lpstr>Module 5: Agriculture &amp; Conclusion</vt:lpstr>
      <vt:lpstr>Welcome to Module 5</vt:lpstr>
      <vt:lpstr>Definitions</vt:lpstr>
      <vt:lpstr>Definitions (continued)</vt:lpstr>
      <vt:lpstr>Example – Entrapment</vt:lpstr>
      <vt:lpstr>Example – Entrapment (continued)</vt:lpstr>
      <vt:lpstr>Before Entry </vt:lpstr>
      <vt:lpstr>Entry into IDLH Atmospheres</vt:lpstr>
      <vt:lpstr>Oxygen Deficient Atmospheres</vt:lpstr>
      <vt:lpstr>Flammable or Explosive Atmosphere</vt:lpstr>
      <vt:lpstr>Toxic Atmosphere</vt:lpstr>
      <vt:lpstr>Example – Oxygen-Deficient Atmosphere</vt:lpstr>
      <vt:lpstr>Example – Toxic Atmosphere</vt:lpstr>
      <vt:lpstr>Entry into Confined Spaces</vt:lpstr>
      <vt:lpstr>Training</vt:lpstr>
      <vt:lpstr>Rescue</vt:lpstr>
      <vt:lpstr>Overview of Division 4 Rule</vt:lpstr>
      <vt:lpstr>Overview of Confined Space Safety</vt:lpstr>
      <vt:lpstr>CONFINED SPACE SAFETY - QUIZ</vt:lpstr>
      <vt:lpstr>CONFINED SPACE SAFETY - QUIZ</vt:lpstr>
      <vt:lpstr>CONFINED SPACE SAFETY - QUIZ  </vt:lpstr>
      <vt:lpstr>CONFINED SPACE SAFETY - QUIZ    </vt:lpstr>
      <vt:lpstr>CONFINED SPACE SAFETY - QUIZ    </vt:lpstr>
      <vt:lpstr>CONFINED SPACE SAFETY – QUIZ ANSWERS</vt:lpstr>
      <vt:lpstr>Where To Go From Here</vt:lpstr>
      <vt:lpstr>CONFINED SPACE SAFETY:  agriculture &amp; conclusion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272</cp:revision>
  <dcterms:created xsi:type="dcterms:W3CDTF">2018-12-06T15:15:36Z</dcterms:created>
  <dcterms:modified xsi:type="dcterms:W3CDTF">2025-04-28T16:33:41Z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2024-08-07T14:50:07Z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cf2191d8-2ef8-4674-82af-41a83289155b</vt:lpwstr>
  </property>
  <property fmtid="{D5CDD505-2E9C-101B-9397-08002B2CF9AE}" pid="8" name="MSIP_Label_09b73270-2993-4076-be47-9c78f42a1e84_ContentBits">
    <vt:lpwstr>0</vt:lpwstr>
  </property>
</Properties>
</file>