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89" r:id="rId4"/>
    <p:sldId id="390" r:id="rId5"/>
    <p:sldId id="395" r:id="rId6"/>
    <p:sldId id="394" r:id="rId7"/>
    <p:sldId id="393" r:id="rId8"/>
    <p:sldId id="392" r:id="rId9"/>
    <p:sldId id="391" r:id="rId10"/>
    <p:sldId id="398" r:id="rId11"/>
    <p:sldId id="263" r:id="rId12"/>
    <p:sldId id="400" r:id="rId13"/>
    <p:sldId id="323" r:id="rId14"/>
    <p:sldId id="401" r:id="rId15"/>
    <p:sldId id="402" r:id="rId16"/>
    <p:sldId id="403" r:id="rId17"/>
    <p:sldId id="404" r:id="rId18"/>
    <p:sldId id="405" r:id="rId19"/>
    <p:sldId id="259" r:id="rId20"/>
    <p:sldId id="407" r:id="rId21"/>
    <p:sldId id="408" r:id="rId22"/>
    <p:sldId id="409" r:id="rId23"/>
    <p:sldId id="410" r:id="rId24"/>
    <p:sldId id="411" r:id="rId25"/>
    <p:sldId id="340" r:id="rId26"/>
    <p:sldId id="322" r:id="rId27"/>
    <p:sldId id="324" r:id="rId28"/>
    <p:sldId id="412" r:id="rId29"/>
    <p:sldId id="355" r:id="rId30"/>
    <p:sldId id="413" r:id="rId31"/>
    <p:sldId id="414" r:id="rId32"/>
    <p:sldId id="417" r:id="rId33"/>
    <p:sldId id="416" r:id="rId34"/>
    <p:sldId id="418" r:id="rId35"/>
    <p:sldId id="419" r:id="rId36"/>
    <p:sldId id="415" r:id="rId37"/>
    <p:sldId id="421" r:id="rId38"/>
    <p:sldId id="422" r:id="rId39"/>
    <p:sldId id="420" r:id="rId40"/>
    <p:sldId id="423" r:id="rId41"/>
    <p:sldId id="424" r:id="rId42"/>
    <p:sldId id="425" r:id="rId43"/>
    <p:sldId id="359" r:id="rId44"/>
    <p:sldId id="321" r:id="rId45"/>
    <p:sldId id="427" r:id="rId46"/>
    <p:sldId id="428" r:id="rId47"/>
    <p:sldId id="426" r:id="rId48"/>
    <p:sldId id="429" r:id="rId49"/>
    <p:sldId id="430" r:id="rId50"/>
    <p:sldId id="431" r:id="rId51"/>
    <p:sldId id="384" r:id="rId52"/>
    <p:sldId id="309" r:id="rId53"/>
    <p:sldId id="432" r:id="rId54"/>
    <p:sldId id="433" r:id="rId55"/>
    <p:sldId id="434" r:id="rId56"/>
    <p:sldId id="435" r:id="rId57"/>
    <p:sldId id="314" r:id="rId58"/>
    <p:sldId id="315" r:id="rId59"/>
    <p:sldId id="318" r:id="rId60"/>
    <p:sldId id="316" r:id="rId6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hcinHJO4xHeFPu+6163RVrGzjW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887A"/>
    <a:srgbClr val="095540"/>
    <a:srgbClr val="E6E6E6"/>
    <a:srgbClr val="08523C"/>
    <a:srgbClr val="F9EBDF"/>
    <a:srgbClr val="D2572A"/>
    <a:srgbClr val="AB9E3E"/>
    <a:srgbClr val="5F557D"/>
    <a:srgbClr val="332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/>
    <p:restoredTop sz="77149" autoAdjust="0"/>
  </p:normalViewPr>
  <p:slideViewPr>
    <p:cSldViewPr snapToGrid="0">
      <p:cViewPr varScale="1">
        <p:scale>
          <a:sx n="133" d="100"/>
          <a:sy n="133" d="100"/>
        </p:scale>
        <p:origin x="1808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788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6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540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430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1. https://</a:t>
            </a:r>
            <a:r>
              <a:rPr lang="en-US" dirty="0" err="1"/>
              <a:t>www.psychiatry.org</a:t>
            </a:r>
            <a:r>
              <a:rPr lang="en-US" dirty="0"/>
              <a:t>/newsroom/news-releases/as-americans-begin-to-return-to-the-office-views-on-workplace-mental-health-are-mixed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73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69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77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902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069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082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063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995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162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629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583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931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408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54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1091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874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151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920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4054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302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963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342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2564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4773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09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 https://</a:t>
            </a:r>
            <a:r>
              <a:rPr lang="en-US" dirty="0" err="1"/>
              <a:t>www.osha.gov</a:t>
            </a:r>
            <a:r>
              <a:rPr lang="en-US" dirty="0"/>
              <a:t>/ergonomics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0457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4966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https://</a:t>
            </a:r>
            <a:r>
              <a:rPr lang="en-US" dirty="0" err="1"/>
              <a:t>www.osha.gov</a:t>
            </a:r>
            <a:r>
              <a:rPr lang="en-US" dirty="0"/>
              <a:t>/</a:t>
            </a:r>
            <a:r>
              <a:rPr lang="en-US" dirty="0" err="1"/>
              <a:t>etools</a:t>
            </a:r>
            <a:r>
              <a:rPr lang="en-US" dirty="0"/>
              <a:t>/computer-workstations/workstation-environment#accordian-70143-collapse1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US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https://</a:t>
            </a:r>
            <a:r>
              <a:rPr lang="en-US" dirty="0" err="1"/>
              <a:t>www.archlouvers.com</a:t>
            </a:r>
            <a:r>
              <a:rPr lang="en-US" dirty="0"/>
              <a:t>/</a:t>
            </a:r>
            <a:r>
              <a:rPr lang="en-US" dirty="0" err="1"/>
              <a:t>How_Louvers_Work.htm</a:t>
            </a:r>
            <a:endParaRPr lang="en-US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US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/wiki/Diffuser_(optics)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lang="en-US" dirty="0"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975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93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891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6179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7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1. 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/S0003687017302740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8279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2. 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OSHAPubs</a:t>
            </a:r>
            <a:r>
              <a:rPr lang="en-US" dirty="0"/>
              <a:t>/checklists/ergonomics-</a:t>
            </a:r>
            <a:r>
              <a:rPr lang="en-US" dirty="0" err="1"/>
              <a:t>workstations.pdf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3. https://</a:t>
            </a:r>
            <a:r>
              <a:rPr lang="en-US" dirty="0" err="1"/>
              <a:t>view.officeapps.live.com</a:t>
            </a:r>
            <a:r>
              <a:rPr lang="en-US" dirty="0"/>
              <a:t>/op/</a:t>
            </a:r>
            <a:r>
              <a:rPr lang="en-US" dirty="0" err="1"/>
              <a:t>view.aspx?src</a:t>
            </a:r>
            <a:r>
              <a:rPr lang="en-US" dirty="0"/>
              <a:t>=https://</a:t>
            </a:r>
            <a:r>
              <a:rPr lang="en-US" dirty="0" err="1"/>
              <a:t>www.cbs.state.or.us</a:t>
            </a:r>
            <a:r>
              <a:rPr lang="en-US" dirty="0"/>
              <a:t>/</a:t>
            </a:r>
            <a:r>
              <a:rPr lang="en-US" dirty="0" err="1"/>
              <a:t>osha</a:t>
            </a:r>
            <a:r>
              <a:rPr lang="en-US" dirty="0"/>
              <a:t>/</a:t>
            </a:r>
            <a:r>
              <a:rPr lang="en-US" dirty="0" err="1"/>
              <a:t>pubed</a:t>
            </a:r>
            <a:r>
              <a:rPr lang="en-US" dirty="0"/>
              <a:t>/courses/everyday-ergonomics/resources/</a:t>
            </a:r>
            <a:r>
              <a:rPr lang="en-US" dirty="0" err="1"/>
              <a:t>risk_factors_id_tool.docx&amp;wdOrigin</a:t>
            </a:r>
            <a:r>
              <a:rPr lang="en-US" dirty="0"/>
              <a:t>=BROWSELINK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4. 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OSHAPubs</a:t>
            </a:r>
            <a:r>
              <a:rPr lang="en-US" dirty="0"/>
              <a:t>/1863.pdf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4396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5. 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niosh</a:t>
            </a:r>
            <a:r>
              <a:rPr lang="en-US" dirty="0"/>
              <a:t>/topics/ergonomics/</a:t>
            </a:r>
            <a:r>
              <a:rPr lang="en-US" dirty="0" err="1"/>
              <a:t>ergoprimer</a:t>
            </a:r>
            <a:r>
              <a:rPr lang="en-US" dirty="0"/>
              <a:t>/</a:t>
            </a:r>
            <a:r>
              <a:rPr lang="en-US" dirty="0" err="1"/>
              <a:t>default.html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6907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6. https://</a:t>
            </a:r>
            <a:r>
              <a:rPr lang="en-US" dirty="0" err="1"/>
              <a:t>osha.oregon.gov</a:t>
            </a:r>
            <a:r>
              <a:rPr lang="en-US" dirty="0"/>
              <a:t>/consult/Pages/</a:t>
            </a:r>
            <a:r>
              <a:rPr lang="en-US" dirty="0" err="1"/>
              <a:t>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7. https://</a:t>
            </a:r>
            <a:r>
              <a:rPr lang="en-US" dirty="0" err="1"/>
              <a:t>osha.oregon.gov</a:t>
            </a:r>
            <a:r>
              <a:rPr lang="en-US" dirty="0"/>
              <a:t>/Pages/topics/</a:t>
            </a:r>
            <a:r>
              <a:rPr lang="en-US" dirty="0" err="1"/>
              <a:t>ergonomics.aspx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20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  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OSHAPubs</a:t>
            </a:r>
            <a:r>
              <a:rPr lang="en-US" dirty="0"/>
              <a:t>/4791.pdf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4317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8191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0651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666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0557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0531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8518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fa52f66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afa52f66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Answers</a:t>
            </a:r>
            <a:endParaRPr/>
          </a:p>
        </p:txBody>
      </p:sp>
      <p:sp>
        <p:nvSpPr>
          <p:cNvPr id="673" name="Google Shape;673;gafa52f66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abb6530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aabb6530b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/Pages/</a:t>
            </a:r>
            <a:r>
              <a:rPr lang="en-US" dirty="0" err="1"/>
              <a:t>az-index.aspx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/courses/</a:t>
            </a:r>
            <a:r>
              <a:rPr lang="en-US" dirty="0" err="1"/>
              <a:t>espanol</a:t>
            </a:r>
            <a:r>
              <a:rPr lang="en-US" dirty="0"/>
              <a:t>/Pages/ergonomics-for-everyone-online-course-</a:t>
            </a:r>
            <a:r>
              <a:rPr lang="en-US" dirty="0" err="1"/>
              <a:t>sp.aspx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/consult/Pages/</a:t>
            </a:r>
            <a:r>
              <a:rPr lang="en-US" dirty="0" err="1"/>
              <a:t>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/Pages/topics/</a:t>
            </a:r>
            <a:r>
              <a:rPr lang="en-US" dirty="0" err="1"/>
              <a:t>ergonomics.aspx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</a:t>
            </a:r>
            <a:r>
              <a:rPr lang="en-US" dirty="0" err="1"/>
              <a:t>edu</a:t>
            </a:r>
            <a:r>
              <a:rPr lang="en-US" dirty="0"/>
              <a:t>/courses/</a:t>
            </a:r>
            <a:r>
              <a:rPr lang="en-US" dirty="0" err="1"/>
              <a:t>espanol</a:t>
            </a:r>
            <a:r>
              <a:rPr lang="en-US" dirty="0"/>
              <a:t>/Pages/</a:t>
            </a:r>
            <a:r>
              <a:rPr lang="en-US" dirty="0" err="1"/>
              <a:t>default.aspx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http://</a:t>
            </a:r>
            <a:r>
              <a:rPr lang="en-US" dirty="0" err="1"/>
              <a:t>osha.oregon.gov</a:t>
            </a:r>
            <a:r>
              <a:rPr lang="en-US" dirty="0"/>
              <a:t>/consult/Pages/</a:t>
            </a:r>
            <a:r>
              <a:rPr lang="en-US" dirty="0" err="1"/>
              <a:t>index.aspx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osha.oregon.gov</a:t>
            </a:r>
            <a:r>
              <a:rPr lang="en-US" dirty="0"/>
              <a:t>/workers/Pages/</a:t>
            </a:r>
            <a:r>
              <a:rPr lang="en-US" dirty="0" err="1"/>
              <a:t>index.aspx</a:t>
            </a:r>
            <a:endParaRPr dirty="0"/>
          </a:p>
        </p:txBody>
      </p:sp>
      <p:sp>
        <p:nvSpPr>
          <p:cNvPr id="684" name="Google Shape;684;gaabb6530b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3  https://</a:t>
            </a:r>
            <a:r>
              <a:rPr lang="en-US" dirty="0" err="1"/>
              <a:t>osha.oregon.gov</a:t>
            </a:r>
            <a:r>
              <a:rPr lang="en-US" dirty="0"/>
              <a:t>/Pages/topics/</a:t>
            </a:r>
            <a:r>
              <a:rPr lang="en-US" dirty="0" err="1"/>
              <a:t>ergonomics.aspx</a:t>
            </a:r>
            <a:r>
              <a:rPr lang="en-US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(we need to change it to Spanish)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1908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abb653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aabb6530b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8" name="Google Shape;698;gaabb6530b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76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487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4 https://</a:t>
            </a:r>
            <a:r>
              <a:rPr lang="en-US" dirty="0" err="1"/>
              <a:t>www.bls.gov</a:t>
            </a:r>
            <a:r>
              <a:rPr lang="en-US" dirty="0"/>
              <a:t>/</a:t>
            </a:r>
            <a:r>
              <a:rPr lang="en-US" dirty="0" err="1"/>
              <a:t>iif</a:t>
            </a:r>
            <a:r>
              <a:rPr lang="en-US" dirty="0"/>
              <a:t>/</a:t>
            </a:r>
            <a:r>
              <a:rPr lang="en-US" dirty="0" err="1"/>
              <a:t>oshwc</a:t>
            </a:r>
            <a:r>
              <a:rPr lang="en-US" dirty="0"/>
              <a:t>/case/</a:t>
            </a:r>
            <a:r>
              <a:rPr lang="en-US" dirty="0" err="1"/>
              <a:t>msds.htm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3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ergonomics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ls.gov/iif/oshwc/case/msds.htm" TargetMode="External"/><Relationship Id="rId5" Type="http://schemas.openxmlformats.org/officeDocument/2006/relationships/hyperlink" Target="https://osha.oregon.gov/Pages/topics/ergonomics.aspx" TargetMode="External"/><Relationship Id="rId4" Type="http://schemas.openxmlformats.org/officeDocument/2006/relationships/hyperlink" Target="https://osha.oregon.gov/OSHAPubs/479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iatry.org/newsroom/news-releases/as-americans-begin-to-return-to-the-office-views-on-workplace-mental-health-are-mixe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026285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iatry.org/newsroom/news-releases/as-americans-begin-to-return-to-the-office-views-on-workplace-mental-health-are-mixe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3369935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3367417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3368326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3369114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3370119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ergonomic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etools/computer-workstations/workstation-environment#accordian-70143-collapse1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hyperlink" Target="https://en.wikipedia.org/wiki/Diffuser_(optics)" TargetMode="External"/><Relationship Id="rId4" Type="http://schemas.openxmlformats.org/officeDocument/2006/relationships/hyperlink" Target="https://www.archlouvers.com/How_Louvers_Work.ht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etools/computer-workstations/workstation-environment#accordian-70143-collapse1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diffuserspecialist.com/parabolic-louvers-can-improve-your-lighting-in-amazing-ways/" TargetMode="External"/><Relationship Id="rId4" Type="http://schemas.openxmlformats.org/officeDocument/2006/relationships/hyperlink" Target="https://www.archlouvers.com/How_Louvers_Work.htm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0368701730274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Pubs/checklists/ergonomics-workstations.pdf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hyperlink" Target="https://osha.oregon.gov/OSHAPubs/1863.pdf" TargetMode="External"/><Relationship Id="rId4" Type="http://schemas.openxmlformats.org/officeDocument/2006/relationships/hyperlink" Target="https://view.officeapps.live.com/op/view.aspx?src=https://www.cbs.state.or.us/osha/pubed/courses/everyday-ergonomics/resources/risk_factors_id_tool.docx&amp;wdOrigin=BROWSELINK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iosh/topics/ergonomics/ergoprimer/default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consult/Pages/index.aspx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hyperlink" Target="https://osha.oregon.gov/Pages/topics/ergonomics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Pubs/4791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consult/Pages/index.aspx" TargetMode="External"/><Relationship Id="rId3" Type="http://schemas.openxmlformats.org/officeDocument/2006/relationships/hyperlink" Target="https://www.sciencedirect.com/science/article/pii/S0003687017302740" TargetMode="External"/><Relationship Id="rId7" Type="http://schemas.openxmlformats.org/officeDocument/2006/relationships/hyperlink" Target="https://www.cdc.gov/niosh/topics/ergonomics/ergoprimer/default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OSHAPubs/1863.pdf" TargetMode="External"/><Relationship Id="rId5" Type="http://schemas.openxmlformats.org/officeDocument/2006/relationships/hyperlink" Target="https://www.cbs.state.or.us/osha/pubed/courses/everyday-ergonomics/resources/risk_factors_id_tool.docx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osha.oregon.gov/OSHAPubs/checklists/ergonomics-workstations.pdf" TargetMode="External"/><Relationship Id="rId9" Type="http://schemas.openxmlformats.org/officeDocument/2006/relationships/hyperlink" Target="https://osha.oregon.gov/Pages/topics/ergonomics.aspx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edu/courses/espanol/Pages/default.aspx" TargetMode="External"/><Relationship Id="rId3" Type="http://schemas.openxmlformats.org/officeDocument/2006/relationships/hyperlink" Target="https://osha.oregon.gov/Pages/az-index.aspx" TargetMode="External"/><Relationship Id="rId7" Type="http://schemas.openxmlformats.org/officeDocument/2006/relationships/hyperlink" Target="https://osha.oregon.gov/Pages/topics/ergonomics.aspx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0.png"/><Relationship Id="rId5" Type="http://schemas.openxmlformats.org/officeDocument/2006/relationships/hyperlink" Target="https://osha.oregon.gov/consult/Pages/index.aspx" TargetMode="External"/><Relationship Id="rId10" Type="http://schemas.openxmlformats.org/officeDocument/2006/relationships/hyperlink" Target="https://osha.oregon.gov/workers/Pages/index.aspx" TargetMode="External"/><Relationship Id="rId4" Type="http://schemas.openxmlformats.org/officeDocument/2006/relationships/hyperlink" Target="https://osha.oregon.gov/edu/courses/espanol/Pages/ergonomics-for-everyone-online-course.aspx" TargetMode="External"/><Relationship Id="rId9" Type="http://schemas.openxmlformats.org/officeDocument/2006/relationships/hyperlink" Target="http://osha.oregon.gov/consult/Pages/index.aspx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ergonomics.asp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iif/oshwc/case/msds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1" y="2799876"/>
            <a:ext cx="121920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1" y="3569317"/>
            <a:ext cx="1216979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44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  <p:sp>
        <p:nvSpPr>
          <p:cNvPr id="8" name="Google Shape;92;p1">
            <a:extLst>
              <a:ext uri="{FF2B5EF4-FFF2-40B4-BE49-F238E27FC236}">
                <a16:creationId xmlns:a16="http://schemas.microsoft.com/office/drawing/2014/main" id="{0DDB95E3-4C5A-46BC-9A1B-EA19B1C94235}"/>
              </a:ext>
            </a:extLst>
          </p:cNvPr>
          <p:cNvSpPr/>
          <p:nvPr/>
        </p:nvSpPr>
        <p:spPr>
          <a:xfrm>
            <a:off x="622061" y="5570891"/>
            <a:ext cx="10925666" cy="11683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AB9E3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contiene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videos,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enlaces de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se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incluyen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</a:p>
          <a:p>
            <a:pPr lvl="0" algn="ctr">
              <a:buSzPts val="1800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Necesitará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conexión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Internet para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reproducir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o</a:t>
            </a:r>
          </a:p>
          <a:p>
            <a:pPr lvl="0" algn="ctr">
              <a:buSzPts val="1800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descargar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 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incrustarlos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copia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  <a:endParaRPr sz="16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Resumen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¡</a:t>
            </a:r>
            <a:r>
              <a:rPr lang="en-US" sz="1800" dirty="0" err="1"/>
              <a:t>Usted</a:t>
            </a:r>
            <a:r>
              <a:rPr lang="en-US" sz="1800" dirty="0"/>
              <a:t> ha </a:t>
            </a:r>
            <a:r>
              <a:rPr lang="en-US" sz="1800" dirty="0" err="1"/>
              <a:t>completado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 1!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recordar</a:t>
            </a:r>
            <a:r>
              <a:rPr lang="en-US" sz="1800" dirty="0"/>
              <a:t> que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trastornos</a:t>
            </a:r>
            <a:r>
              <a:rPr lang="en-US" sz="1800" dirty="0"/>
              <a:t> </a:t>
            </a:r>
            <a:r>
              <a:rPr lang="en-US" sz="1800" dirty="0" err="1"/>
              <a:t>musculoesqueléticos</a:t>
            </a:r>
            <a:r>
              <a:rPr lang="en-US" sz="1800" dirty="0"/>
              <a:t> (TME) </a:t>
            </a:r>
            <a:r>
              <a:rPr lang="en-US" sz="1800" dirty="0" err="1"/>
              <a:t>relacionados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prevenirse</a:t>
            </a:r>
            <a:r>
              <a:rPr lang="en-US" sz="1800" dirty="0"/>
              <a:t> y la clave es </a:t>
            </a:r>
            <a:r>
              <a:rPr lang="en-US" sz="1800" dirty="0" err="1"/>
              <a:t>considerar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adecuada</a:t>
            </a:r>
            <a:r>
              <a:rPr lang="en-US" sz="1800" dirty="0"/>
              <a:t>. La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ayudar</a:t>
            </a:r>
            <a:r>
              <a:rPr lang="en-US" sz="1800" dirty="0"/>
              <a:t> a </a:t>
            </a:r>
            <a:r>
              <a:rPr lang="en-US" sz="1800" dirty="0" err="1"/>
              <a:t>disminuir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cansancio</a:t>
            </a:r>
            <a:r>
              <a:rPr lang="en-US" sz="1800" dirty="0"/>
              <a:t> muscular, </a:t>
            </a:r>
            <a:r>
              <a:rPr lang="en-US" sz="1800" dirty="0" err="1"/>
              <a:t>aumentar</a:t>
            </a:r>
            <a:r>
              <a:rPr lang="en-US" sz="1800" dirty="0"/>
              <a:t> la </a:t>
            </a:r>
            <a:r>
              <a:rPr lang="en-US" sz="1800" dirty="0" err="1"/>
              <a:t>productividad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, y </a:t>
            </a:r>
            <a:r>
              <a:rPr lang="en-US" sz="1800" dirty="0" err="1"/>
              <a:t>reducir</a:t>
            </a:r>
            <a:r>
              <a:rPr lang="en-US" sz="1800" dirty="0"/>
              <a:t> la </a:t>
            </a:r>
            <a:r>
              <a:rPr lang="en-US" sz="1800" dirty="0" err="1"/>
              <a:t>cantidad</a:t>
            </a:r>
            <a:r>
              <a:rPr lang="en-US" sz="1800" dirty="0"/>
              <a:t> y </a:t>
            </a:r>
            <a:r>
              <a:rPr lang="en-US" sz="1800" dirty="0" err="1"/>
              <a:t>seriedad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TME </a:t>
            </a:r>
            <a:r>
              <a:rPr lang="en-US" sz="1800" dirty="0" err="1"/>
              <a:t>relacionados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 </a:t>
            </a:r>
            <a:r>
              <a:rPr lang="en-US" sz="1800" dirty="0" err="1"/>
              <a:t>siguiente</a:t>
            </a:r>
            <a:r>
              <a:rPr lang="en-US" sz="1800" dirty="0"/>
              <a:t>, </a:t>
            </a:r>
            <a:r>
              <a:rPr lang="en-US" sz="1800" dirty="0" err="1"/>
              <a:t>analizaremos</a:t>
            </a:r>
            <a:r>
              <a:rPr lang="en-US" sz="1800" dirty="0"/>
              <a:t> </a:t>
            </a:r>
            <a:r>
              <a:rPr lang="en-US" sz="1800" dirty="0" err="1"/>
              <a:t>algunos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r>
              <a:rPr lang="en-US" sz="1800" dirty="0"/>
              <a:t> y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abordarlos</a:t>
            </a:r>
            <a:r>
              <a:rPr lang="en-US" sz="1800" dirty="0"/>
              <a:t>.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clic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flecha</a:t>
            </a:r>
            <a:r>
              <a:rPr lang="en-US" sz="1800" dirty="0"/>
              <a:t> a la </a:t>
            </a:r>
            <a:r>
              <a:rPr lang="en-US" sz="1800" dirty="0" err="1"/>
              <a:t>derecha</a:t>
            </a:r>
            <a:r>
              <a:rPr lang="en-US" sz="1800" dirty="0"/>
              <a:t> para </a:t>
            </a:r>
            <a:r>
              <a:rPr lang="en-US" sz="1800" dirty="0" err="1"/>
              <a:t>continuar</a:t>
            </a: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9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sz="52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</a:t>
            </a:r>
            <a:endParaRPr lang="en-US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  <a:hlinkClick r:id="rId3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https://www.osha.gov/ergonomics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 </a:t>
            </a: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https://osha.oregon.gov/OSHAPubs/4791.pdf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https://osha.oregon.gov/Pages/topics/ergonomics.aspx</a:t>
            </a:r>
            <a: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6"/>
              </a:rPr>
              <a:t>https://www.bls.gov/iif/oshwc/case/msds.htm</a:t>
            </a: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lang="en-U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9353BFF7-013B-4DD2-862B-BF3656270B34}"/>
              </a:ext>
            </a:extLst>
          </p:cNvPr>
          <p:cNvSpPr txBox="1"/>
          <p:nvPr/>
        </p:nvSpPr>
        <p:spPr>
          <a:xfrm>
            <a:off x="26785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E1260-E4D1-43D9-B147-27376D999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6571" y="5904830"/>
            <a:ext cx="3976715" cy="9746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22209" y="2799876"/>
            <a:ext cx="1214758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</a:t>
            </a:r>
            <a:endParaRPr lang="en-US"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22209" y="3569317"/>
            <a:ext cx="122142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Risk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Factores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55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Bienvenido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endParaRPr lang="en-US" dirty="0"/>
          </a:p>
          <a:p>
            <a:endParaRPr lang="en-US" sz="1800" dirty="0"/>
          </a:p>
          <a:p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muchos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r>
              <a:rPr lang="en-US" sz="1800" dirty="0"/>
              <a:t> que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representar</a:t>
            </a:r>
            <a:r>
              <a:rPr lang="en-US" sz="1800" dirty="0"/>
              <a:t> un </a:t>
            </a:r>
            <a:r>
              <a:rPr lang="en-US" sz="1800" dirty="0" err="1"/>
              <a:t>riesgo</a:t>
            </a:r>
            <a:r>
              <a:rPr lang="en-US" sz="1800" dirty="0"/>
              <a:t> mayor de </a:t>
            </a:r>
            <a:r>
              <a:rPr lang="en-US" sz="1800" dirty="0" err="1"/>
              <a:t>lesiones</a:t>
            </a:r>
            <a:r>
              <a:rPr lang="en-US" sz="1800" dirty="0"/>
              <a:t> y </a:t>
            </a:r>
            <a:r>
              <a:rPr lang="en-US" sz="1800" dirty="0" err="1"/>
              <a:t>trastornos</a:t>
            </a:r>
            <a:r>
              <a:rPr lang="en-US" sz="1800" dirty="0"/>
              <a:t> </a:t>
            </a:r>
            <a:r>
              <a:rPr lang="en-US" sz="1800" dirty="0" err="1"/>
              <a:t>musculoesqueléticos</a:t>
            </a:r>
            <a:r>
              <a:rPr lang="en-US" sz="1800" dirty="0"/>
              <a:t> (TME) para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cuerpo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tirones</a:t>
            </a:r>
            <a:r>
              <a:rPr lang="en-US" sz="1800" dirty="0"/>
              <a:t> y </a:t>
            </a:r>
            <a:r>
              <a:rPr lang="en-US" sz="1800" dirty="0" err="1"/>
              <a:t>esguinces</a:t>
            </a:r>
            <a:r>
              <a:rPr lang="en-US" sz="1800" dirty="0"/>
              <a:t>. A lo largo de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analizaremos</a:t>
            </a:r>
            <a:r>
              <a:rPr lang="en-US" sz="1800" dirty="0"/>
              <a:t> dos </a:t>
            </a:r>
            <a:r>
              <a:rPr lang="en-US" sz="1800" dirty="0" err="1"/>
              <a:t>categorías</a:t>
            </a:r>
            <a:r>
              <a:rPr lang="en-US" sz="1800" dirty="0"/>
              <a:t> para </a:t>
            </a:r>
            <a:r>
              <a:rPr lang="en-US" sz="1800" dirty="0" err="1"/>
              <a:t>ayudarlo</a:t>
            </a:r>
            <a:r>
              <a:rPr lang="en-US" sz="1800" dirty="0"/>
              <a:t> a </a:t>
            </a:r>
            <a:r>
              <a:rPr lang="en-US" sz="1800" dirty="0" err="1"/>
              <a:t>crear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entorno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, </a:t>
            </a:r>
            <a:r>
              <a:rPr lang="en-US" sz="1800" dirty="0" err="1"/>
              <a:t>cualquiera</a:t>
            </a:r>
            <a:r>
              <a:rPr lang="en-US" sz="1800" dirty="0"/>
              <a:t> sea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ubicación</a:t>
            </a:r>
            <a:r>
              <a:rPr lang="en-US" sz="1800" dirty="0"/>
              <a:t>:</a:t>
            </a:r>
          </a:p>
          <a:p>
            <a:r>
              <a:rPr lang="en-US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individuales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br>
              <a:rPr lang="en-US" sz="1800" dirty="0"/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3" cy="5869568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individuales</a:t>
            </a:r>
            <a:endParaRPr lang="en-US" dirty="0"/>
          </a:p>
          <a:p>
            <a:endParaRPr lang="en-US" sz="1800" dirty="0"/>
          </a:p>
          <a:p>
            <a:r>
              <a:rPr lang="en-US" sz="1800" dirty="0"/>
              <a:t>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esta</a:t>
            </a:r>
            <a:r>
              <a:rPr lang="en-US" sz="1800" dirty="0"/>
              <a:t> </a:t>
            </a:r>
            <a:r>
              <a:rPr lang="en-US" sz="1800" dirty="0" err="1"/>
              <a:t>categoría</a:t>
            </a:r>
            <a:r>
              <a:rPr lang="en-US" sz="1800" dirty="0"/>
              <a:t> </a:t>
            </a:r>
            <a:r>
              <a:rPr lang="en-US" sz="1800" dirty="0" err="1"/>
              <a:t>tienen</a:t>
            </a:r>
            <a:r>
              <a:rPr lang="en-US" sz="1800" dirty="0"/>
              <a:t> que </a:t>
            </a:r>
            <a:r>
              <a:rPr lang="en-US" sz="1800" dirty="0" err="1"/>
              <a:t>ver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trabajador</a:t>
            </a:r>
            <a:r>
              <a:rPr lang="en-US" sz="1800" dirty="0"/>
              <a:t> individual. 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verse </a:t>
            </a:r>
            <a:r>
              <a:rPr lang="en-US" sz="1800" dirty="0" err="1"/>
              <a:t>afectados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características</a:t>
            </a:r>
            <a:r>
              <a:rPr lang="en-US" sz="1800" dirty="0"/>
              <a:t> </a:t>
            </a:r>
            <a:r>
              <a:rPr lang="en-US" sz="1800" dirty="0" err="1"/>
              <a:t>físicas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la </a:t>
            </a:r>
            <a:r>
              <a:rPr lang="en-US" sz="1800" dirty="0" err="1"/>
              <a:t>aptitud</a:t>
            </a:r>
            <a:r>
              <a:rPr lang="en-US" sz="1800" dirty="0"/>
              <a:t> </a:t>
            </a:r>
            <a:r>
              <a:rPr lang="en-US" sz="1800" dirty="0" err="1"/>
              <a:t>física</a:t>
            </a:r>
            <a:r>
              <a:rPr lang="en-US" sz="1800" dirty="0"/>
              <a:t>, la </a:t>
            </a:r>
            <a:r>
              <a:rPr lang="en-US" sz="1800" dirty="0" err="1"/>
              <a:t>salud</a:t>
            </a:r>
            <a:r>
              <a:rPr lang="en-US" sz="1800" dirty="0"/>
              <a:t> y la </a:t>
            </a:r>
            <a:r>
              <a:rPr lang="en-US" sz="1800" dirty="0" err="1"/>
              <a:t>edad</a:t>
            </a:r>
            <a:r>
              <a:rPr lang="en-US" sz="1800" dirty="0"/>
              <a:t>, </a:t>
            </a:r>
            <a:r>
              <a:rPr lang="en-US" sz="1800" dirty="0" err="1"/>
              <a:t>así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características</a:t>
            </a:r>
            <a:r>
              <a:rPr lang="en-US" sz="1800" dirty="0"/>
              <a:t> </a:t>
            </a:r>
            <a:r>
              <a:rPr lang="en-US" sz="1800" dirty="0" err="1"/>
              <a:t>psicológicas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la </a:t>
            </a:r>
            <a:r>
              <a:rPr lang="en-US" sz="1800" dirty="0" err="1"/>
              <a:t>motivación</a:t>
            </a:r>
            <a:r>
              <a:rPr lang="en-US" sz="1800" dirty="0"/>
              <a:t> y las </a:t>
            </a:r>
            <a:r>
              <a:rPr lang="en-US" sz="1800" dirty="0" err="1"/>
              <a:t>capacidades</a:t>
            </a:r>
            <a:r>
              <a:rPr lang="en-US" sz="1800" dirty="0"/>
              <a:t> </a:t>
            </a:r>
            <a:r>
              <a:rPr lang="en-US" sz="1800" dirty="0" err="1"/>
              <a:t>físicas</a:t>
            </a:r>
            <a:r>
              <a:rPr lang="en-US" sz="1800" dirty="0"/>
              <a:t> y </a:t>
            </a:r>
            <a:r>
              <a:rPr lang="en-US" sz="1800" dirty="0" err="1"/>
              <a:t>mentales</a:t>
            </a:r>
            <a:r>
              <a:rPr lang="en-US" sz="1800" dirty="0"/>
              <a:t>. La </a:t>
            </a:r>
            <a:r>
              <a:rPr lang="en-US" sz="1800" dirty="0" err="1"/>
              <a:t>probabilidad</a:t>
            </a:r>
            <a:r>
              <a:rPr lang="en-US" sz="1800" dirty="0"/>
              <a:t> de que un </a:t>
            </a:r>
            <a:r>
              <a:rPr lang="en-US" sz="1800" dirty="0" err="1"/>
              <a:t>trabajador</a:t>
            </a:r>
            <a:r>
              <a:rPr lang="en-US" sz="1800" dirty="0"/>
              <a:t> </a:t>
            </a:r>
            <a:r>
              <a:rPr lang="en-US" sz="1800" dirty="0" err="1"/>
              <a:t>experimente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lesión</a:t>
            </a:r>
            <a:r>
              <a:rPr lang="en-US" sz="1800" dirty="0"/>
              <a:t> es </a:t>
            </a:r>
            <a:r>
              <a:rPr lang="en-US" sz="1800" dirty="0" err="1"/>
              <a:t>mucho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alta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se le </a:t>
            </a:r>
            <a:r>
              <a:rPr lang="en-US" sz="1800" dirty="0" err="1"/>
              <a:t>asigna</a:t>
            </a:r>
            <a:r>
              <a:rPr lang="en-US" sz="1800" dirty="0"/>
              <a:t> un </a:t>
            </a:r>
            <a:r>
              <a:rPr lang="en-US" sz="1800" dirty="0" err="1"/>
              <a:t>trabajo</a:t>
            </a:r>
            <a:r>
              <a:rPr lang="en-US" sz="1800" dirty="0"/>
              <a:t> incompatible que no </a:t>
            </a:r>
            <a:r>
              <a:rPr lang="en-US" sz="1800" dirty="0" err="1"/>
              <a:t>toma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sus </a:t>
            </a:r>
            <a:r>
              <a:rPr lang="en-US" sz="1800" dirty="0" err="1"/>
              <a:t>factores</a:t>
            </a:r>
            <a:r>
              <a:rPr lang="en-US" sz="1800" dirty="0"/>
              <a:t> </a:t>
            </a:r>
            <a:r>
              <a:rPr lang="en-US" sz="1800" dirty="0" err="1"/>
              <a:t>individuales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 err="1"/>
              <a:t>Considere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descripción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solicita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requisito</a:t>
            </a:r>
            <a:r>
              <a:rPr lang="en-US" sz="1800" dirty="0"/>
              <a:t> de </a:t>
            </a:r>
            <a:r>
              <a:rPr lang="en-US" sz="1800" dirty="0" err="1"/>
              <a:t>levantar</a:t>
            </a:r>
            <a:r>
              <a:rPr lang="en-US" sz="1800" dirty="0"/>
              <a:t> 50 libras </a:t>
            </a:r>
            <a:r>
              <a:rPr lang="en-US" sz="1800" dirty="0" err="1"/>
              <a:t>durante</a:t>
            </a:r>
            <a:r>
              <a:rPr lang="en-US" sz="1800" dirty="0"/>
              <a:t> la jornada </a:t>
            </a:r>
            <a:r>
              <a:rPr lang="en-US" sz="1800" dirty="0" err="1"/>
              <a:t>laboral</a:t>
            </a:r>
            <a:r>
              <a:rPr lang="en-US" sz="1800" dirty="0"/>
              <a:t>. Si un </a:t>
            </a:r>
            <a:r>
              <a:rPr lang="en-US" sz="1800" dirty="0" err="1"/>
              <a:t>trabajador</a:t>
            </a:r>
            <a:r>
              <a:rPr lang="en-US" sz="1800" dirty="0"/>
              <a:t> </a:t>
            </a:r>
            <a:r>
              <a:rPr lang="en-US" sz="1800" dirty="0" err="1"/>
              <a:t>tiene</a:t>
            </a:r>
            <a:r>
              <a:rPr lang="en-US" sz="1800" dirty="0"/>
              <a:t> </a:t>
            </a:r>
            <a:r>
              <a:rPr lang="en-US" sz="1800" dirty="0" err="1"/>
              <a:t>dificultades</a:t>
            </a:r>
            <a:r>
              <a:rPr lang="en-US" sz="1800" dirty="0"/>
              <a:t> para </a:t>
            </a:r>
            <a:r>
              <a:rPr lang="en-US" sz="1800" dirty="0" err="1"/>
              <a:t>levantar</a:t>
            </a:r>
            <a:r>
              <a:rPr lang="en-US" sz="1800" dirty="0"/>
              <a:t> 10 libras, no </a:t>
            </a:r>
            <a:r>
              <a:rPr lang="en-US" sz="1800" dirty="0" err="1"/>
              <a:t>sería</a:t>
            </a:r>
            <a:r>
              <a:rPr lang="en-US" sz="1800" dirty="0"/>
              <a:t> compatible para </a:t>
            </a:r>
            <a:r>
              <a:rPr lang="en-US" sz="1800" dirty="0" err="1"/>
              <a:t>esta</a:t>
            </a:r>
            <a:r>
              <a:rPr lang="en-US" sz="1800" dirty="0"/>
              <a:t> </a:t>
            </a:r>
            <a:r>
              <a:rPr lang="en-US" sz="1800" dirty="0" err="1"/>
              <a:t>tarea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, dado que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capacidad</a:t>
            </a:r>
            <a:r>
              <a:rPr lang="en-US" sz="1800" dirty="0"/>
              <a:t> de </a:t>
            </a:r>
            <a:r>
              <a:rPr lang="en-US" sz="1800" dirty="0" err="1"/>
              <a:t>levantamiento</a:t>
            </a:r>
            <a:r>
              <a:rPr lang="en-US" sz="1800" dirty="0"/>
              <a:t> </a:t>
            </a:r>
            <a:r>
              <a:rPr lang="en-US" sz="1800" dirty="0" err="1"/>
              <a:t>limitada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aumentar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riesgo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2" cy="5869568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6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1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psicosociales</a:t>
            </a:r>
            <a:endParaRPr lang="en-US" dirty="0"/>
          </a:p>
          <a:p>
            <a:endParaRPr lang="en-US" sz="1700" dirty="0"/>
          </a:p>
          <a:p>
            <a:r>
              <a:rPr lang="en-US" sz="1550" dirty="0" err="1"/>
              <a:t>Mientras</a:t>
            </a:r>
            <a:r>
              <a:rPr lang="en-US" sz="1550" dirty="0"/>
              <a:t> que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trabajo</a:t>
            </a:r>
            <a:r>
              <a:rPr lang="en-US" sz="1550" dirty="0"/>
              <a:t> </a:t>
            </a:r>
            <a:r>
              <a:rPr lang="en-US" sz="1550" dirty="0" err="1"/>
              <a:t>desde</a:t>
            </a:r>
            <a:r>
              <a:rPr lang="en-US" sz="1550" dirty="0"/>
              <a:t>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hogar</a:t>
            </a:r>
            <a:r>
              <a:rPr lang="en-US" sz="1550" dirty="0"/>
              <a:t> se </a:t>
            </a:r>
            <a:r>
              <a:rPr lang="en-US" sz="1550" dirty="0" err="1"/>
              <a:t>volvió</a:t>
            </a:r>
            <a:r>
              <a:rPr lang="en-US" sz="1550" dirty="0"/>
              <a:t> </a:t>
            </a:r>
            <a:r>
              <a:rPr lang="en-US" sz="1550" dirty="0" err="1"/>
              <a:t>una</a:t>
            </a:r>
            <a:r>
              <a:rPr lang="en-US" sz="1550" dirty="0"/>
              <a:t> </a:t>
            </a:r>
            <a:r>
              <a:rPr lang="en-US" sz="1550" dirty="0" err="1"/>
              <a:t>opción</a:t>
            </a:r>
            <a:r>
              <a:rPr lang="en-US" sz="1550" dirty="0"/>
              <a:t> </a:t>
            </a:r>
            <a:r>
              <a:rPr lang="en-US" sz="1550" dirty="0" err="1"/>
              <a:t>más</a:t>
            </a:r>
            <a:r>
              <a:rPr lang="en-US" sz="1550" dirty="0"/>
              <a:t> </a:t>
            </a:r>
            <a:r>
              <a:rPr lang="en-US" sz="1550" dirty="0" err="1"/>
              <a:t>frecuente</a:t>
            </a:r>
            <a:r>
              <a:rPr lang="en-US" sz="1550" dirty="0"/>
              <a:t> para </a:t>
            </a:r>
            <a:r>
              <a:rPr lang="en-US" sz="1550" dirty="0" err="1"/>
              <a:t>muchos</a:t>
            </a:r>
            <a:r>
              <a:rPr lang="en-US" sz="1550" dirty="0"/>
              <a:t> </a:t>
            </a:r>
            <a:r>
              <a:rPr lang="en-US" sz="1550" dirty="0" err="1"/>
              <a:t>trabajadores</a:t>
            </a:r>
            <a:r>
              <a:rPr lang="en-US" sz="1550" dirty="0"/>
              <a:t>, </a:t>
            </a:r>
            <a:r>
              <a:rPr lang="en-US" sz="1550" dirty="0" err="1"/>
              <a:t>hubo</a:t>
            </a:r>
            <a:r>
              <a:rPr lang="en-US" sz="1550" dirty="0"/>
              <a:t> un </a:t>
            </a:r>
            <a:r>
              <a:rPr lang="en-US" sz="1550" dirty="0">
                <a:hlinkClick r:id="rId3"/>
              </a:rPr>
              <a:t>aumento</a:t>
            </a:r>
            <a:r>
              <a:rPr lang="en-US" sz="1550" dirty="0"/>
              <a:t> </a:t>
            </a:r>
            <a:r>
              <a:rPr lang="en-US" sz="1550" dirty="0" err="1"/>
              <a:t>en</a:t>
            </a:r>
            <a:r>
              <a:rPr lang="en-US" sz="1550" dirty="0"/>
              <a:t>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sentimientos</a:t>
            </a:r>
            <a:r>
              <a:rPr lang="en-US" sz="1550" dirty="0"/>
              <a:t> de </a:t>
            </a:r>
            <a:r>
              <a:rPr lang="en-US" sz="1550" dirty="0" err="1"/>
              <a:t>aislamiento</a:t>
            </a:r>
            <a:r>
              <a:rPr lang="en-US" sz="1550" dirty="0"/>
              <a:t> y </a:t>
            </a:r>
            <a:r>
              <a:rPr lang="en-US" sz="1550" dirty="0" err="1"/>
              <a:t>desconexión</a:t>
            </a:r>
            <a:r>
              <a:rPr lang="en-US" sz="1550" dirty="0"/>
              <a:t>. Los </a:t>
            </a:r>
            <a:r>
              <a:rPr lang="en-US" sz="1550" dirty="0" err="1"/>
              <a:t>estudios</a:t>
            </a:r>
            <a:r>
              <a:rPr lang="en-US" sz="1550" dirty="0"/>
              <a:t> </a:t>
            </a:r>
            <a:r>
              <a:rPr lang="en-US" sz="1550" dirty="0" err="1"/>
              <a:t>demuestran</a:t>
            </a:r>
            <a:r>
              <a:rPr lang="en-US" sz="1550" dirty="0"/>
              <a:t> que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factores</a:t>
            </a:r>
            <a:r>
              <a:rPr lang="en-US" sz="1550" dirty="0"/>
              <a:t> </a:t>
            </a:r>
            <a:r>
              <a:rPr lang="en-US" sz="1550" dirty="0" err="1"/>
              <a:t>psicosociales</a:t>
            </a:r>
            <a:r>
              <a:rPr lang="en-US" sz="1550" dirty="0"/>
              <a:t> </a:t>
            </a:r>
            <a:r>
              <a:rPr lang="en-US" sz="1550" dirty="0" err="1"/>
              <a:t>pueden</a:t>
            </a:r>
            <a:r>
              <a:rPr lang="en-US" sz="1550" dirty="0"/>
              <a:t> </a:t>
            </a:r>
            <a:r>
              <a:rPr lang="en-US" sz="1550" dirty="0" err="1"/>
              <a:t>contribuir</a:t>
            </a:r>
            <a:r>
              <a:rPr lang="en-US" sz="1550" dirty="0"/>
              <a:t> a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factores</a:t>
            </a:r>
            <a:r>
              <a:rPr lang="en-US" sz="1550" dirty="0"/>
              <a:t> de </a:t>
            </a:r>
            <a:r>
              <a:rPr lang="en-US" sz="1550" dirty="0" err="1"/>
              <a:t>riesgo</a:t>
            </a:r>
            <a:r>
              <a:rPr lang="en-US" sz="1550" dirty="0"/>
              <a:t> </a:t>
            </a:r>
            <a:r>
              <a:rPr lang="en-US" sz="1550" dirty="0" err="1"/>
              <a:t>generalizados</a:t>
            </a:r>
            <a:r>
              <a:rPr lang="en-US" sz="1550" dirty="0"/>
              <a:t> para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trastornos</a:t>
            </a:r>
            <a:r>
              <a:rPr lang="en-US" sz="1550" dirty="0"/>
              <a:t> </a:t>
            </a:r>
            <a:r>
              <a:rPr lang="en-US" sz="1550" dirty="0" err="1"/>
              <a:t>musculoesqueléticos</a:t>
            </a:r>
            <a:r>
              <a:rPr lang="en-US" sz="1550" dirty="0"/>
              <a:t> </a:t>
            </a:r>
            <a:r>
              <a:rPr lang="en-US" sz="1550" dirty="0" err="1"/>
              <a:t>relacionados</a:t>
            </a:r>
            <a:r>
              <a:rPr lang="en-US" sz="1550" dirty="0"/>
              <a:t> con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trabajo</a:t>
            </a:r>
            <a:r>
              <a:rPr lang="en-US" sz="1550" dirty="0"/>
              <a:t>. </a:t>
            </a:r>
            <a:r>
              <a:rPr lang="en-US" sz="1550" dirty="0" err="1"/>
              <a:t>Lamentablemente</a:t>
            </a:r>
            <a:r>
              <a:rPr lang="en-US" sz="1550" dirty="0"/>
              <a:t>, son </a:t>
            </a:r>
            <a:r>
              <a:rPr lang="en-US" sz="1550" dirty="0" err="1"/>
              <a:t>difíciles</a:t>
            </a:r>
            <a:r>
              <a:rPr lang="en-US" sz="1550" dirty="0"/>
              <a:t> de </a:t>
            </a:r>
            <a:r>
              <a:rPr lang="en-US" sz="1550" dirty="0" err="1"/>
              <a:t>medir</a:t>
            </a:r>
            <a:r>
              <a:rPr lang="en-US" sz="1550" dirty="0"/>
              <a:t> dado que se </a:t>
            </a:r>
            <a:r>
              <a:rPr lang="en-US" sz="1550" dirty="0" err="1"/>
              <a:t>basan</a:t>
            </a:r>
            <a:r>
              <a:rPr lang="en-US" sz="1550" dirty="0"/>
              <a:t> </a:t>
            </a:r>
            <a:r>
              <a:rPr lang="en-US" sz="1550" dirty="0" err="1"/>
              <a:t>en</a:t>
            </a:r>
            <a:r>
              <a:rPr lang="en-US" sz="1550" dirty="0"/>
              <a:t> </a:t>
            </a:r>
            <a:r>
              <a:rPr lang="en-US" sz="1550" dirty="0" err="1"/>
              <a:t>percepciones</a:t>
            </a:r>
            <a:r>
              <a:rPr lang="en-US" sz="1550" dirty="0"/>
              <a:t> </a:t>
            </a:r>
            <a:r>
              <a:rPr lang="en-US" sz="1550" dirty="0" err="1"/>
              <a:t>individuales</a:t>
            </a:r>
            <a:r>
              <a:rPr lang="en-US" sz="1550" dirty="0"/>
              <a:t> y </a:t>
            </a:r>
            <a:r>
              <a:rPr lang="en-US" sz="1550" dirty="0" err="1"/>
              <a:t>cada</a:t>
            </a:r>
            <a:r>
              <a:rPr lang="en-US" sz="1550" dirty="0"/>
              <a:t> persona </a:t>
            </a:r>
            <a:r>
              <a:rPr lang="en-US" sz="1550" dirty="0" err="1"/>
              <a:t>tiene</a:t>
            </a:r>
            <a:r>
              <a:rPr lang="en-US" sz="1550" dirty="0"/>
              <a:t> </a:t>
            </a:r>
            <a:r>
              <a:rPr lang="en-US" sz="1550" dirty="0" err="1"/>
              <a:t>muchos</a:t>
            </a:r>
            <a:r>
              <a:rPr lang="en-US" sz="1550" dirty="0"/>
              <a:t> </a:t>
            </a:r>
            <a:r>
              <a:rPr lang="en-US" sz="1550" dirty="0" err="1"/>
              <a:t>factores</a:t>
            </a:r>
            <a:r>
              <a:rPr lang="en-US" sz="1550" dirty="0"/>
              <a:t> que </a:t>
            </a:r>
            <a:r>
              <a:rPr lang="en-US" sz="1550" dirty="0" err="1"/>
              <a:t>influencian</a:t>
            </a:r>
            <a:r>
              <a:rPr lang="en-US" sz="1550" dirty="0"/>
              <a:t> </a:t>
            </a:r>
            <a:r>
              <a:rPr lang="en-US" sz="1550" dirty="0" err="1"/>
              <a:t>dichas</a:t>
            </a:r>
            <a:r>
              <a:rPr lang="en-US" sz="1550" dirty="0"/>
              <a:t> </a:t>
            </a:r>
            <a:r>
              <a:rPr lang="en-US" sz="1550" dirty="0" err="1"/>
              <a:t>percepciones</a:t>
            </a:r>
            <a:r>
              <a:rPr lang="en-US" sz="1550" dirty="0"/>
              <a:t>. </a:t>
            </a:r>
          </a:p>
          <a:p>
            <a:endParaRPr lang="en-US" sz="1550" dirty="0"/>
          </a:p>
          <a:p>
            <a:r>
              <a:rPr lang="en-US" sz="1550" dirty="0" err="1"/>
              <a:t>Algunos</a:t>
            </a:r>
            <a:r>
              <a:rPr lang="en-US" sz="1550" dirty="0"/>
              <a:t> </a:t>
            </a:r>
            <a:r>
              <a:rPr lang="en-US" sz="1550" dirty="0" err="1"/>
              <a:t>ejemplos</a:t>
            </a:r>
            <a:r>
              <a:rPr lang="en-US" sz="1550" dirty="0"/>
              <a:t> de </a:t>
            </a:r>
            <a:r>
              <a:rPr lang="en-US" sz="1550" dirty="0" err="1"/>
              <a:t>factores</a:t>
            </a:r>
            <a:r>
              <a:rPr lang="en-US" sz="1550" dirty="0"/>
              <a:t> </a:t>
            </a:r>
            <a:r>
              <a:rPr lang="en-US" sz="1550" dirty="0" err="1"/>
              <a:t>psicosociales</a:t>
            </a:r>
            <a:r>
              <a:rPr lang="en-US" sz="1550" dirty="0"/>
              <a:t> </a:t>
            </a:r>
            <a:r>
              <a:rPr lang="en-US" sz="1550" dirty="0" err="1"/>
              <a:t>incluyen</a:t>
            </a:r>
            <a:r>
              <a:rPr lang="en-US" sz="1550" dirty="0"/>
              <a:t>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siguientes</a:t>
            </a:r>
            <a:r>
              <a:rPr lang="en-US" sz="1550" dirty="0"/>
              <a:t>:</a:t>
            </a:r>
          </a:p>
          <a:p>
            <a:endParaRPr lang="en-US" sz="1550" dirty="0"/>
          </a:p>
          <a:p>
            <a:r>
              <a:rPr lang="en-US" sz="1550" dirty="0"/>
              <a:t>• </a:t>
            </a:r>
            <a:r>
              <a:rPr lang="en-US" sz="1550" dirty="0" err="1"/>
              <a:t>qué</a:t>
            </a:r>
            <a:r>
              <a:rPr lang="en-US" sz="1550" dirty="0"/>
              <a:t> tan </a:t>
            </a:r>
            <a:r>
              <a:rPr lang="en-US" sz="1550" dirty="0" err="1"/>
              <a:t>demandante</a:t>
            </a:r>
            <a:r>
              <a:rPr lang="en-US" sz="1550" dirty="0"/>
              <a:t> se </a:t>
            </a:r>
            <a:r>
              <a:rPr lang="en-US" sz="1550" dirty="0" err="1"/>
              <a:t>percibe</a:t>
            </a:r>
            <a:r>
              <a:rPr lang="en-US" sz="1550" dirty="0"/>
              <a:t>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trabajo</a:t>
            </a:r>
            <a:r>
              <a:rPr lang="en-US" sz="1550" dirty="0"/>
              <a:t>; </a:t>
            </a:r>
          </a:p>
          <a:p>
            <a:r>
              <a:rPr lang="en-US" sz="1550" dirty="0"/>
              <a:t>•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tamaño</a:t>
            </a:r>
            <a:r>
              <a:rPr lang="en-US" sz="1550" dirty="0"/>
              <a:t> de la carga de </a:t>
            </a:r>
            <a:r>
              <a:rPr lang="en-US" sz="1550" dirty="0" err="1"/>
              <a:t>trabajo</a:t>
            </a:r>
            <a:r>
              <a:rPr lang="en-US" sz="1550" dirty="0"/>
              <a:t>;</a:t>
            </a:r>
          </a:p>
          <a:p>
            <a:r>
              <a:rPr lang="en-US" sz="1550" dirty="0"/>
              <a:t>• </a:t>
            </a:r>
            <a:r>
              <a:rPr lang="en-US" sz="1550" dirty="0" err="1"/>
              <a:t>el</a:t>
            </a:r>
            <a:r>
              <a:rPr lang="en-US" sz="1550" dirty="0"/>
              <a:t> </a:t>
            </a:r>
            <a:r>
              <a:rPr lang="en-US" sz="1550" dirty="0" err="1"/>
              <a:t>contenido</a:t>
            </a:r>
            <a:r>
              <a:rPr lang="en-US" sz="1550" dirty="0"/>
              <a:t> del </a:t>
            </a:r>
            <a:r>
              <a:rPr lang="en-US" sz="1550" dirty="0" err="1"/>
              <a:t>trabajo</a:t>
            </a:r>
            <a:r>
              <a:rPr lang="en-US" sz="1550" dirty="0"/>
              <a:t>;</a:t>
            </a:r>
          </a:p>
          <a:p>
            <a:r>
              <a:rPr lang="en-US" sz="1550" dirty="0"/>
              <a:t>• la </a:t>
            </a:r>
            <a:r>
              <a:rPr lang="en-US" sz="1550" dirty="0" err="1"/>
              <a:t>cantidad</a:t>
            </a:r>
            <a:r>
              <a:rPr lang="en-US" sz="1550" dirty="0"/>
              <a:t> de </a:t>
            </a:r>
            <a:r>
              <a:rPr lang="en-US" sz="1550" dirty="0" err="1"/>
              <a:t>apoyo</a:t>
            </a:r>
            <a:r>
              <a:rPr lang="en-US" sz="1550" dirty="0"/>
              <a:t> social disponible </a:t>
            </a:r>
            <a:r>
              <a:rPr lang="en-US" sz="1550" dirty="0" err="1"/>
              <a:t>por</a:t>
            </a:r>
            <a:r>
              <a:rPr lang="en-US" sz="1550" dirty="0"/>
              <a:t> </a:t>
            </a:r>
            <a:r>
              <a:rPr lang="en-US" sz="1550" dirty="0" err="1"/>
              <a:t>parte</a:t>
            </a:r>
            <a:r>
              <a:rPr lang="en-US" sz="1550" dirty="0"/>
              <a:t> de </a:t>
            </a:r>
            <a:r>
              <a:rPr lang="en-US" sz="1550" dirty="0" err="1"/>
              <a:t>compañeros</a:t>
            </a:r>
            <a:r>
              <a:rPr lang="en-US" sz="1550" dirty="0"/>
              <a:t> y </a:t>
            </a:r>
            <a:r>
              <a:rPr lang="en-US" sz="1550" dirty="0" err="1"/>
              <a:t>gerentes</a:t>
            </a:r>
            <a:r>
              <a:rPr lang="en-US" sz="1550" dirty="0"/>
              <a:t>;</a:t>
            </a:r>
          </a:p>
          <a:p>
            <a:r>
              <a:rPr lang="en-US" sz="1550" dirty="0"/>
              <a:t>• </a:t>
            </a:r>
            <a:r>
              <a:rPr lang="en-US" sz="1550" dirty="0" err="1"/>
              <a:t>el</a:t>
            </a:r>
            <a:r>
              <a:rPr lang="en-US" sz="1550" dirty="0"/>
              <a:t> control del </a:t>
            </a:r>
            <a:r>
              <a:rPr lang="en-US" sz="1550" dirty="0" err="1"/>
              <a:t>trabajo</a:t>
            </a:r>
            <a:r>
              <a:rPr lang="en-US" sz="1550" dirty="0"/>
              <a:t>.</a:t>
            </a:r>
          </a:p>
          <a:p>
            <a:endParaRPr lang="en-US" sz="1550" dirty="0"/>
          </a:p>
          <a:p>
            <a:r>
              <a:rPr lang="en-US" sz="1550" dirty="0" err="1"/>
              <a:t>Ahora</a:t>
            </a:r>
            <a:r>
              <a:rPr lang="en-US" sz="1550" dirty="0"/>
              <a:t> que </a:t>
            </a:r>
            <a:r>
              <a:rPr lang="en-US" sz="1550" dirty="0" err="1"/>
              <a:t>hemos</a:t>
            </a:r>
            <a:r>
              <a:rPr lang="en-US" sz="1550" dirty="0"/>
              <a:t> </a:t>
            </a:r>
            <a:r>
              <a:rPr lang="en-US" sz="1550" dirty="0" err="1"/>
              <a:t>cubierto</a:t>
            </a:r>
            <a:r>
              <a:rPr lang="en-US" sz="1550" dirty="0"/>
              <a:t>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factores</a:t>
            </a:r>
            <a:r>
              <a:rPr lang="en-US" sz="1550" dirty="0"/>
              <a:t> de </a:t>
            </a:r>
            <a:r>
              <a:rPr lang="en-US" sz="1550" dirty="0" err="1"/>
              <a:t>riesgo</a:t>
            </a:r>
            <a:r>
              <a:rPr lang="en-US" sz="1550" dirty="0"/>
              <a:t> </a:t>
            </a:r>
            <a:r>
              <a:rPr lang="en-US" sz="1550" dirty="0" err="1"/>
              <a:t>individuales</a:t>
            </a:r>
            <a:r>
              <a:rPr lang="en-US" sz="1550" dirty="0"/>
              <a:t>, </a:t>
            </a:r>
            <a:r>
              <a:rPr lang="en-US" sz="1550" dirty="0" err="1"/>
              <a:t>pasemos</a:t>
            </a:r>
            <a:r>
              <a:rPr lang="en-US" sz="1550" dirty="0"/>
              <a:t> a </a:t>
            </a:r>
            <a:r>
              <a:rPr lang="en-US" sz="1550" dirty="0" err="1"/>
              <a:t>los</a:t>
            </a:r>
            <a:r>
              <a:rPr lang="en-US" sz="1550" dirty="0"/>
              <a:t> </a:t>
            </a:r>
            <a:r>
              <a:rPr lang="en-US" sz="1550" dirty="0" err="1"/>
              <a:t>factores</a:t>
            </a:r>
            <a:r>
              <a:rPr lang="en-US" sz="1550" dirty="0"/>
              <a:t> de </a:t>
            </a:r>
            <a:r>
              <a:rPr lang="en-US" sz="1550" dirty="0" err="1"/>
              <a:t>riesgo</a:t>
            </a:r>
            <a:r>
              <a:rPr lang="en-US" sz="1550" dirty="0"/>
              <a:t> </a:t>
            </a:r>
            <a:r>
              <a:rPr lang="en-US" sz="1550" dirty="0" err="1"/>
              <a:t>ergonómicos</a:t>
            </a:r>
            <a:r>
              <a:rPr lang="en-US" sz="1550" dirty="0"/>
              <a:t>.</a:t>
            </a:r>
            <a:endParaRPr sz="15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598" y="25686"/>
            <a:ext cx="5464252" cy="5869568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Factores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ergonómicos</a:t>
            </a:r>
            <a:endParaRPr lang="en-US" dirty="0"/>
          </a:p>
          <a:p>
            <a:endParaRPr lang="en-US" sz="1800" dirty="0"/>
          </a:p>
          <a:p>
            <a:r>
              <a:rPr lang="en-US" sz="1800" dirty="0"/>
              <a:t>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r>
              <a:rPr lang="en-US" sz="1800" dirty="0"/>
              <a:t> son </a:t>
            </a:r>
            <a:r>
              <a:rPr lang="en-US" sz="1800" dirty="0" err="1"/>
              <a:t>situaciones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generan</a:t>
            </a:r>
            <a:r>
              <a:rPr lang="en-US" sz="1800" dirty="0"/>
              <a:t> </a:t>
            </a:r>
            <a:r>
              <a:rPr lang="en-US" sz="1800" dirty="0" err="1"/>
              <a:t>desgaste</a:t>
            </a:r>
            <a:r>
              <a:rPr lang="en-US" sz="1800" dirty="0"/>
              <a:t> corporal y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lesiones</a:t>
            </a:r>
            <a:r>
              <a:rPr lang="en-US" sz="1800" dirty="0"/>
              <a:t>. </a:t>
            </a:r>
            <a:r>
              <a:rPr lang="en-US" sz="1800" dirty="0" err="1"/>
              <a:t>Considere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la </a:t>
            </a:r>
            <a:r>
              <a:rPr lang="en-US" sz="1800" dirty="0" err="1"/>
              <a:t>tarea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 </a:t>
            </a:r>
            <a:r>
              <a:rPr lang="en-US" sz="1800" dirty="0" err="1"/>
              <a:t>requiere</a:t>
            </a:r>
            <a:r>
              <a:rPr lang="en-US" sz="1800" dirty="0"/>
              <a:t> lo </a:t>
            </a:r>
            <a:r>
              <a:rPr lang="en-US" sz="1800" dirty="0" err="1"/>
              <a:t>siguiente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posiciones</a:t>
            </a:r>
            <a:r>
              <a:rPr lang="en-US" sz="1800" dirty="0"/>
              <a:t> </a:t>
            </a:r>
            <a:r>
              <a:rPr lang="en-US" sz="1800" dirty="0" err="1"/>
              <a:t>incómodas</a:t>
            </a:r>
            <a:r>
              <a:rPr lang="en-US" sz="1800" dirty="0"/>
              <a:t> o </a:t>
            </a:r>
            <a:r>
              <a:rPr lang="en-US" sz="1800" dirty="0" err="1"/>
              <a:t>prolongadas</a:t>
            </a:r>
            <a:r>
              <a:rPr lang="en-US" sz="18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actividades</a:t>
            </a:r>
            <a:r>
              <a:rPr lang="en-US" sz="1800" dirty="0"/>
              <a:t> </a:t>
            </a:r>
            <a:r>
              <a:rPr lang="en-US" sz="1800" dirty="0" err="1"/>
              <a:t>repetitivas</a:t>
            </a:r>
            <a:r>
              <a:rPr lang="en-US" sz="18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estrés</a:t>
            </a:r>
            <a:r>
              <a:rPr lang="en-US" sz="1800" dirty="0"/>
              <a:t> de </a:t>
            </a:r>
            <a:r>
              <a:rPr lang="en-US" sz="1800" dirty="0" err="1"/>
              <a:t>contacto</a:t>
            </a:r>
            <a:r>
              <a:rPr lang="en-US" sz="18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uso</a:t>
            </a:r>
            <a:r>
              <a:rPr lang="en-US" sz="1800" dirty="0"/>
              <a:t> </a:t>
            </a:r>
            <a:r>
              <a:rPr lang="en-US" sz="1800" dirty="0" err="1"/>
              <a:t>excesivo</a:t>
            </a:r>
            <a:r>
              <a:rPr lang="en-US" sz="1800" dirty="0"/>
              <a:t> de la </a:t>
            </a:r>
            <a:r>
              <a:rPr lang="en-US" sz="1800" dirty="0" err="1"/>
              <a:t>fuerza</a:t>
            </a:r>
            <a:r>
              <a:rPr lang="en-US" sz="1800" dirty="0"/>
              <a:t> que se </a:t>
            </a:r>
            <a:r>
              <a:rPr lang="en-US" sz="1800" dirty="0" err="1"/>
              <a:t>requiere</a:t>
            </a:r>
            <a:r>
              <a:rPr lang="en-US" sz="1800" dirty="0"/>
              <a:t> para </a:t>
            </a:r>
            <a:r>
              <a:rPr lang="en-US" sz="1800" dirty="0" err="1"/>
              <a:t>levantar</a:t>
            </a:r>
            <a:r>
              <a:rPr lang="en-US" sz="1800" dirty="0"/>
              <a:t>, </a:t>
            </a:r>
            <a:r>
              <a:rPr lang="en-US" sz="1800" dirty="0" err="1"/>
              <a:t>empujar</a:t>
            </a:r>
            <a:r>
              <a:rPr lang="en-US" sz="1800" dirty="0"/>
              <a:t>, </a:t>
            </a:r>
            <a:r>
              <a:rPr lang="en-US" sz="1800" dirty="0" err="1"/>
              <a:t>tirar</a:t>
            </a:r>
            <a:r>
              <a:rPr lang="en-US" sz="1800" dirty="0"/>
              <a:t>, </a:t>
            </a:r>
            <a:r>
              <a:rPr lang="en-US" sz="1800" dirty="0" err="1"/>
              <a:t>trasladar</a:t>
            </a:r>
            <a:r>
              <a:rPr lang="en-US" sz="1800" dirty="0"/>
              <a:t> o </a:t>
            </a:r>
            <a:r>
              <a:rPr lang="en-US" sz="1800" dirty="0" err="1"/>
              <a:t>sujetar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Todos</a:t>
            </a:r>
            <a:r>
              <a:rPr lang="en-US" sz="1800" dirty="0"/>
              <a:t>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 </a:t>
            </a:r>
            <a:r>
              <a:rPr lang="en-US" sz="1800" dirty="0" err="1"/>
              <a:t>podrían</a:t>
            </a:r>
            <a:r>
              <a:rPr lang="en-US" sz="1800" dirty="0"/>
              <a:t> </a:t>
            </a:r>
            <a:r>
              <a:rPr lang="en-US" sz="1800" dirty="0" err="1"/>
              <a:t>ocasionar</a:t>
            </a:r>
            <a:r>
              <a:rPr lang="en-US" sz="1800" dirty="0"/>
              <a:t> </a:t>
            </a:r>
            <a:r>
              <a:rPr lang="en-US" sz="1800" dirty="0" err="1"/>
              <a:t>lesiones</a:t>
            </a:r>
            <a:r>
              <a:rPr lang="en-US" sz="1800" dirty="0"/>
              <a:t> o </a:t>
            </a:r>
            <a:r>
              <a:rPr lang="en-US" sz="1800" dirty="0" err="1"/>
              <a:t>afecciones</a:t>
            </a:r>
            <a:r>
              <a:rPr lang="en-US" sz="1800" dirty="0"/>
              <a:t> </a:t>
            </a:r>
            <a:r>
              <a:rPr lang="en-US" sz="1800" dirty="0" err="1"/>
              <a:t>médicas</a:t>
            </a:r>
            <a:r>
              <a:rPr lang="en-US" sz="1800" dirty="0"/>
              <a:t> a largo </a:t>
            </a:r>
            <a:r>
              <a:rPr lang="en-US" sz="1800" dirty="0" err="1"/>
              <a:t>plazo</a:t>
            </a:r>
            <a:r>
              <a:rPr lang="en-US" sz="1800" dirty="0"/>
              <a:t>, </a:t>
            </a:r>
            <a:r>
              <a:rPr lang="en-US" sz="1800" dirty="0" err="1"/>
              <a:t>motivo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cual</a:t>
            </a:r>
            <a:r>
              <a:rPr lang="en-US" sz="1800" dirty="0"/>
              <a:t>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reducir</a:t>
            </a:r>
            <a:r>
              <a:rPr lang="en-US" sz="1800" dirty="0"/>
              <a:t> y </a:t>
            </a:r>
            <a:r>
              <a:rPr lang="en-US" sz="1800" dirty="0" err="1"/>
              <a:t>eliminar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posibles</a:t>
            </a:r>
            <a:r>
              <a:rPr lang="en-US" sz="1800" dirty="0"/>
              <a:t> </a:t>
            </a:r>
            <a:r>
              <a:rPr lang="en-US" sz="1800" dirty="0" err="1"/>
              <a:t>impactos</a:t>
            </a:r>
            <a:r>
              <a:rPr lang="en-US" sz="1800" dirty="0"/>
              <a:t> </a:t>
            </a:r>
            <a:r>
              <a:rPr lang="en-US" sz="1800" dirty="0" err="1"/>
              <a:t>dañinos</a:t>
            </a:r>
            <a:r>
              <a:rPr lang="en-US" sz="1800" dirty="0"/>
              <a:t> para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trabajador</a:t>
            </a:r>
            <a:r>
              <a:rPr lang="en-US" sz="1800" dirty="0"/>
              <a:t>. </a:t>
            </a:r>
            <a:r>
              <a:rPr lang="en-US" sz="1800" dirty="0" err="1"/>
              <a:t>Analizaremos</a:t>
            </a:r>
            <a:r>
              <a:rPr lang="en-US" sz="1800" dirty="0"/>
              <a:t>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profundidad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diapositivas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2" cy="5869568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1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Posiciones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incómodas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prolongadas</a:t>
            </a:r>
            <a:endParaRPr lang="en-US" dirty="0"/>
          </a:p>
          <a:p>
            <a:endParaRPr lang="en-US" sz="1600" dirty="0"/>
          </a:p>
          <a:p>
            <a:r>
              <a:rPr lang="en-US" sz="1600" dirty="0"/>
              <a:t>A </a:t>
            </a:r>
            <a:r>
              <a:rPr lang="en-US" sz="1600" dirty="0" err="1"/>
              <a:t>veces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</a:t>
            </a:r>
            <a:r>
              <a:rPr lang="en-US" sz="1600" dirty="0" err="1"/>
              <a:t>trabajamos</a:t>
            </a:r>
            <a:r>
              <a:rPr lang="en-US" sz="1600" dirty="0"/>
              <a:t>, no </a:t>
            </a:r>
            <a:r>
              <a:rPr lang="en-US" sz="1600" dirty="0" err="1"/>
              <a:t>nos</a:t>
            </a:r>
            <a:r>
              <a:rPr lang="en-US" sz="1600" dirty="0"/>
              <a:t> </a:t>
            </a:r>
            <a:r>
              <a:rPr lang="en-US" sz="1600" dirty="0" err="1"/>
              <a:t>damos</a:t>
            </a:r>
            <a:r>
              <a:rPr lang="en-US" sz="1600" dirty="0"/>
              <a:t> </a:t>
            </a:r>
            <a:r>
              <a:rPr lang="en-US" sz="1600" dirty="0" err="1"/>
              <a:t>cuenta</a:t>
            </a:r>
            <a:r>
              <a:rPr lang="en-US" sz="1600" dirty="0"/>
              <a:t> de las </a:t>
            </a:r>
            <a:r>
              <a:rPr lang="en-US" sz="1600" dirty="0" err="1"/>
              <a:t>pequeñas</a:t>
            </a:r>
            <a:r>
              <a:rPr lang="en-US" sz="1600" dirty="0"/>
              <a:t> </a:t>
            </a:r>
            <a:r>
              <a:rPr lang="en-US" sz="1600" dirty="0" err="1"/>
              <a:t>adaptaciones</a:t>
            </a:r>
            <a:r>
              <a:rPr lang="en-US" sz="1600" dirty="0"/>
              <a:t> que </a:t>
            </a:r>
            <a:r>
              <a:rPr lang="en-US" sz="1600" dirty="0" err="1"/>
              <a:t>hacemos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cuerpo</a:t>
            </a:r>
            <a:r>
              <a:rPr lang="en-US" sz="1600" dirty="0"/>
              <a:t> para </a:t>
            </a:r>
            <a:r>
              <a:rPr lang="en-US" sz="1600" dirty="0" err="1"/>
              <a:t>poder</a:t>
            </a:r>
            <a:r>
              <a:rPr lang="en-US" sz="1600" dirty="0"/>
              <a:t> </a:t>
            </a:r>
            <a:r>
              <a:rPr lang="en-US" sz="1600" dirty="0" err="1"/>
              <a:t>terminar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ejemplo</a:t>
            </a:r>
            <a:r>
              <a:rPr lang="en-US" sz="1600" dirty="0"/>
              <a:t>, </a:t>
            </a:r>
            <a:r>
              <a:rPr lang="en-US" sz="1600" dirty="0" err="1"/>
              <a:t>inclinarse</a:t>
            </a:r>
            <a:r>
              <a:rPr lang="en-US" sz="1600" dirty="0"/>
              <a:t> </a:t>
            </a:r>
            <a:r>
              <a:rPr lang="en-US" sz="1600" dirty="0" err="1"/>
              <a:t>hacia</a:t>
            </a:r>
            <a:r>
              <a:rPr lang="en-US" sz="1600" dirty="0"/>
              <a:t> </a:t>
            </a:r>
            <a:r>
              <a:rPr lang="en-US" sz="1600" dirty="0" err="1"/>
              <a:t>adelante</a:t>
            </a:r>
            <a:r>
              <a:rPr lang="en-US" sz="1600" dirty="0"/>
              <a:t> para </a:t>
            </a:r>
            <a:r>
              <a:rPr lang="en-US" sz="1600" dirty="0" err="1"/>
              <a:t>ver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elementos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pequeños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pantalla</a:t>
            </a:r>
            <a:r>
              <a:rPr lang="en-US" sz="1600" dirty="0"/>
              <a:t> de la </a:t>
            </a:r>
            <a:r>
              <a:rPr lang="en-US" sz="1600" dirty="0" err="1"/>
              <a:t>computadora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aumentar</a:t>
            </a:r>
            <a:r>
              <a:rPr lang="en-US" sz="1600" dirty="0"/>
              <a:t> la imagen o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tamaño</a:t>
            </a:r>
            <a:r>
              <a:rPr lang="en-US" sz="1600" dirty="0"/>
              <a:t> del </a:t>
            </a:r>
            <a:r>
              <a:rPr lang="en-US" sz="1600" dirty="0" err="1"/>
              <a:t>texto</a:t>
            </a:r>
            <a:r>
              <a:rPr lang="en-US" sz="1600" dirty="0"/>
              <a:t>. O </a:t>
            </a:r>
            <a:r>
              <a:rPr lang="en-US" sz="1600" dirty="0" err="1"/>
              <a:t>doblar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cuello</a:t>
            </a:r>
            <a:r>
              <a:rPr lang="en-US" sz="1600" dirty="0"/>
              <a:t> para </a:t>
            </a:r>
            <a:r>
              <a:rPr lang="en-US" sz="1600" dirty="0" err="1"/>
              <a:t>mirar</a:t>
            </a:r>
            <a:r>
              <a:rPr lang="en-US" sz="1600" dirty="0"/>
              <a:t> </a:t>
            </a:r>
            <a:r>
              <a:rPr lang="en-US" sz="1600" dirty="0" err="1"/>
              <a:t>abajo</a:t>
            </a:r>
            <a:r>
              <a:rPr lang="en-US" sz="1600" dirty="0"/>
              <a:t> a </a:t>
            </a:r>
            <a:r>
              <a:rPr lang="en-US" sz="1600" dirty="0" err="1"/>
              <a:t>nuestro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</a:t>
            </a:r>
            <a:r>
              <a:rPr lang="en-US" sz="1600" dirty="0" err="1"/>
              <a:t>móvil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levantar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a la </a:t>
            </a:r>
            <a:r>
              <a:rPr lang="en-US" sz="1600" dirty="0" err="1"/>
              <a:t>altura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ojos</a:t>
            </a:r>
            <a:r>
              <a:rPr lang="en-US" sz="1600" dirty="0"/>
              <a:t>. </a:t>
            </a:r>
            <a:r>
              <a:rPr lang="en-US" sz="1600" dirty="0" err="1"/>
              <a:t>Quizás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escritorio</a:t>
            </a:r>
            <a:r>
              <a:rPr lang="en-US" sz="1600" dirty="0"/>
              <a:t> es </a:t>
            </a:r>
            <a:r>
              <a:rPr lang="en-US" sz="1600" dirty="0" err="1"/>
              <a:t>demasiado</a:t>
            </a:r>
            <a:r>
              <a:rPr lang="en-US" sz="1600" dirty="0"/>
              <a:t> alto y </a:t>
            </a:r>
            <a:r>
              <a:rPr lang="en-US" sz="1600" dirty="0" err="1"/>
              <a:t>subimos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hombros</a:t>
            </a:r>
            <a:r>
              <a:rPr lang="en-US" sz="1600" dirty="0"/>
              <a:t> </a:t>
            </a:r>
            <a:r>
              <a:rPr lang="en-US" sz="1600" dirty="0" err="1"/>
              <a:t>tensándonos</a:t>
            </a:r>
            <a:r>
              <a:rPr lang="en-US" sz="1600" dirty="0"/>
              <a:t> </a:t>
            </a:r>
            <a:r>
              <a:rPr lang="en-US" sz="1600" dirty="0" err="1"/>
              <a:t>mientras</a:t>
            </a:r>
            <a:r>
              <a:rPr lang="en-US" sz="1600" dirty="0"/>
              <a:t> </a:t>
            </a:r>
            <a:r>
              <a:rPr lang="en-US" sz="1600" dirty="0" err="1"/>
              <a:t>trabajamos</a:t>
            </a:r>
            <a:r>
              <a:rPr lang="en-US" sz="1600" dirty="0"/>
              <a:t>. No </a:t>
            </a:r>
            <a:r>
              <a:rPr lang="en-US" sz="1600" dirty="0" err="1"/>
              <a:t>olvidemos</a:t>
            </a:r>
            <a:r>
              <a:rPr lang="en-US" sz="1600" dirty="0"/>
              <a:t> que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escritorio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hay un </a:t>
            </a:r>
            <a:r>
              <a:rPr lang="en-US" sz="1600" dirty="0" err="1"/>
              <a:t>teclado</a:t>
            </a:r>
            <a:r>
              <a:rPr lang="en-US" sz="1600" dirty="0"/>
              <a:t>; las </a:t>
            </a:r>
            <a:r>
              <a:rPr lang="en-US" sz="1600" dirty="0" err="1"/>
              <a:t>muñecas</a:t>
            </a:r>
            <a:r>
              <a:rPr lang="en-US" sz="1600" dirty="0"/>
              <a:t> se </a:t>
            </a:r>
            <a:r>
              <a:rPr lang="en-US" sz="1600" dirty="0" err="1"/>
              <a:t>doblan</a:t>
            </a:r>
            <a:r>
              <a:rPr lang="en-US" sz="1600" dirty="0"/>
              <a:t> a un </a:t>
            </a:r>
            <a:r>
              <a:rPr lang="en-US" sz="1600" dirty="0" err="1"/>
              <a:t>ángulo</a:t>
            </a:r>
            <a:r>
              <a:rPr lang="en-US" sz="1600" dirty="0"/>
              <a:t> antinatural. </a:t>
            </a:r>
            <a:r>
              <a:rPr lang="en-US" sz="1600" dirty="0" err="1"/>
              <a:t>Además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antebrazos</a:t>
            </a:r>
            <a:r>
              <a:rPr lang="en-US" sz="1600" dirty="0"/>
              <a:t> </a:t>
            </a:r>
            <a:r>
              <a:rPr lang="en-US" sz="1600" dirty="0" err="1"/>
              <a:t>descansan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borde</a:t>
            </a:r>
            <a:r>
              <a:rPr lang="en-US" sz="1600" dirty="0"/>
              <a:t> del </a:t>
            </a:r>
            <a:r>
              <a:rPr lang="en-US" sz="1600" dirty="0" err="1"/>
              <a:t>escritorio</a:t>
            </a:r>
            <a:r>
              <a:rPr lang="en-US" sz="1600" dirty="0"/>
              <a:t>, lo que causa "</a:t>
            </a:r>
            <a:r>
              <a:rPr lang="en-US" sz="1600" dirty="0" err="1"/>
              <a:t>estrés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contacto</a:t>
            </a:r>
            <a:r>
              <a:rPr lang="en-US" sz="1600" dirty="0"/>
              <a:t>".</a:t>
            </a:r>
          </a:p>
          <a:p>
            <a:endParaRPr lang="en-US" sz="1600" dirty="0"/>
          </a:p>
          <a:p>
            <a:r>
              <a:rPr lang="en-US" sz="1600" dirty="0" err="1"/>
              <a:t>Estos</a:t>
            </a:r>
            <a:r>
              <a:rPr lang="en-US" sz="1600" dirty="0"/>
              <a:t> </a:t>
            </a:r>
            <a:r>
              <a:rPr lang="en-US" sz="1600" dirty="0" err="1"/>
              <a:t>tipos</a:t>
            </a:r>
            <a:r>
              <a:rPr lang="en-US" sz="1600" dirty="0"/>
              <a:t> de </a:t>
            </a:r>
            <a:r>
              <a:rPr lang="en-US" sz="1600" dirty="0" err="1"/>
              <a:t>adaptaciones</a:t>
            </a:r>
            <a:r>
              <a:rPr lang="en-US" sz="1600" dirty="0"/>
              <a:t> </a:t>
            </a:r>
            <a:r>
              <a:rPr lang="en-US" sz="1600" dirty="0" err="1"/>
              <a:t>podrían</a:t>
            </a:r>
            <a:r>
              <a:rPr lang="en-US" sz="1600" dirty="0"/>
              <a:t> </a:t>
            </a:r>
            <a:r>
              <a:rPr lang="en-US" sz="1600" dirty="0" err="1"/>
              <a:t>parecer</a:t>
            </a:r>
            <a:r>
              <a:rPr lang="en-US" sz="1600" dirty="0"/>
              <a:t> </a:t>
            </a:r>
            <a:r>
              <a:rPr lang="en-US" sz="1600" dirty="0" err="1"/>
              <a:t>menores</a:t>
            </a:r>
            <a:r>
              <a:rPr lang="en-US" sz="1600" dirty="0"/>
              <a:t> a </a:t>
            </a:r>
            <a:r>
              <a:rPr lang="en-US" sz="1600" dirty="0" err="1"/>
              <a:t>primera</a:t>
            </a:r>
            <a:r>
              <a:rPr lang="en-US" sz="1600" dirty="0"/>
              <a:t> vista, </a:t>
            </a:r>
            <a:r>
              <a:rPr lang="en-US" sz="1600" dirty="0" err="1"/>
              <a:t>pero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molestia</a:t>
            </a:r>
            <a:r>
              <a:rPr lang="en-US" sz="1600" dirty="0"/>
              <a:t> y, 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vez</a:t>
            </a:r>
            <a:r>
              <a:rPr lang="en-US" sz="1600" dirty="0"/>
              <a:t>, </a:t>
            </a:r>
            <a:r>
              <a:rPr lang="en-US" sz="1600" dirty="0" err="1"/>
              <a:t>ocasionar</a:t>
            </a:r>
            <a:r>
              <a:rPr lang="en-US" sz="1600" dirty="0"/>
              <a:t> </a:t>
            </a:r>
            <a:r>
              <a:rPr lang="en-US" sz="1600" dirty="0" err="1"/>
              <a:t>lesiones</a:t>
            </a:r>
            <a:r>
              <a:rPr lang="en-US" sz="1600" dirty="0"/>
              <a:t>. </a:t>
            </a:r>
            <a:r>
              <a:rPr lang="en-US" sz="1600" dirty="0" err="1"/>
              <a:t>Examinemos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siguiente</a:t>
            </a:r>
            <a:r>
              <a:rPr lang="en-US" sz="1600" dirty="0"/>
              <a:t> </a:t>
            </a:r>
            <a:r>
              <a:rPr lang="en-US" sz="1600" dirty="0" err="1"/>
              <a:t>diapositiva</a:t>
            </a:r>
            <a:r>
              <a:rPr lang="en-US" sz="16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2" cy="5869567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7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Posiciones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incómodas</a:t>
            </a:r>
            <a:endParaRPr lang="en-US" sz="1700" dirty="0"/>
          </a:p>
          <a:p>
            <a:r>
              <a:rPr lang="en-US" sz="1500" dirty="0" err="1"/>
              <a:t>Analicemos</a:t>
            </a:r>
            <a:r>
              <a:rPr lang="en-US" sz="1500" dirty="0"/>
              <a:t> </a:t>
            </a:r>
            <a:r>
              <a:rPr lang="en-US" sz="1500" dirty="0" err="1"/>
              <a:t>algunas</a:t>
            </a:r>
            <a:r>
              <a:rPr lang="en-US" sz="1500" dirty="0"/>
              <a:t> de las </a:t>
            </a:r>
            <a:r>
              <a:rPr lang="en-US" sz="1500" dirty="0" err="1"/>
              <a:t>cosas</a:t>
            </a:r>
            <a:r>
              <a:rPr lang="en-US" sz="1500" dirty="0"/>
              <a:t> que </a:t>
            </a:r>
            <a:r>
              <a:rPr lang="en-US" sz="1500" dirty="0" err="1"/>
              <a:t>suceden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cuerpo</a:t>
            </a:r>
            <a:r>
              <a:rPr lang="en-US" sz="1500" dirty="0"/>
              <a:t> con </a:t>
            </a:r>
            <a:r>
              <a:rPr lang="en-US" sz="1500" dirty="0" err="1"/>
              <a:t>el</a:t>
            </a:r>
            <a:r>
              <a:rPr lang="en-US" sz="1500" dirty="0"/>
              <a:t> </a:t>
            </a:r>
            <a:r>
              <a:rPr lang="en-US" sz="1500" dirty="0" err="1"/>
              <a:t>ejemplo</a:t>
            </a:r>
            <a:r>
              <a:rPr lang="en-US" sz="1500" dirty="0"/>
              <a:t> de la </a:t>
            </a:r>
            <a:r>
              <a:rPr lang="en-US" sz="1500" dirty="0" err="1"/>
              <a:t>posición</a:t>
            </a:r>
            <a:r>
              <a:rPr lang="en-US" sz="1500" dirty="0"/>
              <a:t> </a:t>
            </a:r>
            <a:r>
              <a:rPr lang="en-US" sz="1500" dirty="0" err="1"/>
              <a:t>inclinada</a:t>
            </a:r>
            <a:r>
              <a:rPr lang="en-US" sz="1500" dirty="0"/>
              <a:t> </a:t>
            </a:r>
            <a:r>
              <a:rPr lang="en-US" sz="1500" dirty="0" err="1"/>
              <a:t>hacia</a:t>
            </a:r>
            <a:r>
              <a:rPr lang="en-US" sz="1500" dirty="0"/>
              <a:t> </a:t>
            </a:r>
            <a:r>
              <a:rPr lang="en-US" sz="1500" dirty="0" err="1"/>
              <a:t>adelante</a:t>
            </a:r>
            <a:r>
              <a:rPr lang="en-US" sz="1500" dirty="0"/>
              <a:t>. </a:t>
            </a:r>
            <a:r>
              <a:rPr lang="en-US" sz="1500" dirty="0" err="1"/>
              <a:t>Cuando</a:t>
            </a:r>
            <a:r>
              <a:rPr lang="en-US" sz="1500" dirty="0"/>
              <a:t> </a:t>
            </a:r>
            <a:r>
              <a:rPr lang="en-US" sz="1500" dirty="0" err="1"/>
              <a:t>nos</a:t>
            </a:r>
            <a:r>
              <a:rPr lang="en-US" sz="1500" dirty="0"/>
              <a:t> </a:t>
            </a:r>
            <a:r>
              <a:rPr lang="en-US" sz="1500" dirty="0" err="1"/>
              <a:t>inclinamos</a:t>
            </a:r>
            <a:r>
              <a:rPr lang="en-US" sz="1500" dirty="0"/>
              <a:t> </a:t>
            </a:r>
            <a:r>
              <a:rPr lang="en-US" sz="1500" dirty="0" err="1"/>
              <a:t>hacia</a:t>
            </a:r>
            <a:r>
              <a:rPr lang="en-US" sz="1500" dirty="0"/>
              <a:t> </a:t>
            </a:r>
            <a:r>
              <a:rPr lang="en-US" sz="1500" dirty="0" err="1"/>
              <a:t>adelante</a:t>
            </a:r>
            <a:r>
              <a:rPr lang="en-US" sz="1500" dirty="0"/>
              <a:t>:</a:t>
            </a:r>
          </a:p>
          <a:p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Los </a:t>
            </a:r>
            <a:r>
              <a:rPr lang="en-US" sz="1500" dirty="0" err="1"/>
              <a:t>hombros</a:t>
            </a:r>
            <a:r>
              <a:rPr lang="en-US" sz="1500" dirty="0"/>
              <a:t> y la </a:t>
            </a:r>
            <a:r>
              <a:rPr lang="en-US" sz="1500" dirty="0" err="1"/>
              <a:t>parte</a:t>
            </a:r>
            <a:r>
              <a:rPr lang="en-US" sz="1500" dirty="0"/>
              <a:t> superior/media de la </a:t>
            </a:r>
            <a:r>
              <a:rPr lang="en-US" sz="1500" dirty="0" err="1"/>
              <a:t>espalda</a:t>
            </a:r>
            <a:r>
              <a:rPr lang="en-US" sz="1500" dirty="0"/>
              <a:t> se </a:t>
            </a:r>
            <a:r>
              <a:rPr lang="en-US" sz="1500" dirty="0" err="1"/>
              <a:t>encorvan</a:t>
            </a:r>
            <a:r>
              <a:rPr lang="en-US" sz="1500" dirty="0"/>
              <a:t>. </a:t>
            </a:r>
            <a:r>
              <a:rPr lang="en-US" sz="1500" dirty="0" err="1"/>
              <a:t>Esta</a:t>
            </a:r>
            <a:r>
              <a:rPr lang="en-US" sz="1500" dirty="0"/>
              <a:t> </a:t>
            </a:r>
            <a:r>
              <a:rPr lang="en-US" sz="1500" dirty="0" err="1"/>
              <a:t>posición</a:t>
            </a:r>
            <a:r>
              <a:rPr lang="en-US" sz="1500" dirty="0"/>
              <a:t> </a:t>
            </a:r>
            <a:r>
              <a:rPr lang="en-US" sz="1500" dirty="0" err="1"/>
              <a:t>hace</a:t>
            </a:r>
            <a:r>
              <a:rPr lang="en-US" sz="1500" dirty="0"/>
              <a:t>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de la </a:t>
            </a:r>
            <a:r>
              <a:rPr lang="en-US" sz="1500" dirty="0" err="1"/>
              <a:t>espalda</a:t>
            </a:r>
            <a:r>
              <a:rPr lang="en-US" sz="1500" dirty="0"/>
              <a:t> superior/media se </a:t>
            </a:r>
            <a:r>
              <a:rPr lang="en-US" sz="1500" dirty="0" err="1"/>
              <a:t>tensionen</a:t>
            </a:r>
            <a:r>
              <a:rPr lang="en-US" sz="1500" dirty="0"/>
              <a:t>, lo que </a:t>
            </a:r>
            <a:r>
              <a:rPr lang="en-US" sz="1500" dirty="0" err="1"/>
              <a:t>hace</a:t>
            </a:r>
            <a:r>
              <a:rPr lang="en-US" sz="1500" dirty="0"/>
              <a:t> que se </a:t>
            </a:r>
            <a:r>
              <a:rPr lang="en-US" sz="1500" dirty="0" err="1"/>
              <a:t>estresen</a:t>
            </a:r>
            <a:r>
              <a:rPr lang="en-US" sz="1500" dirty="0"/>
              <a:t> </a:t>
            </a:r>
            <a:r>
              <a:rPr lang="en-US" sz="1500" dirty="0" err="1"/>
              <a:t>mientras</a:t>
            </a:r>
            <a:r>
              <a:rPr lang="en-US" sz="1500" dirty="0"/>
              <a:t> se </a:t>
            </a:r>
            <a:r>
              <a:rPr lang="en-US" sz="1500" dirty="0" err="1"/>
              <a:t>está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esa</a:t>
            </a:r>
            <a:r>
              <a:rPr lang="en-US" sz="1500" dirty="0"/>
              <a:t> </a:t>
            </a:r>
            <a:r>
              <a:rPr lang="en-US" sz="1500" dirty="0" err="1"/>
              <a:t>posición</a:t>
            </a:r>
            <a:r>
              <a:rPr lang="en-US" sz="1500" dirty="0"/>
              <a:t>. </a:t>
            </a:r>
            <a:r>
              <a:rPr lang="en-US" sz="1500" dirty="0" err="1"/>
              <a:t>Cuando</a:t>
            </a:r>
            <a:r>
              <a:rPr lang="en-US" sz="1500" dirty="0"/>
              <a:t> la </a:t>
            </a:r>
            <a:r>
              <a:rPr lang="en-US" sz="1500" dirty="0" err="1"/>
              <a:t>espalda</a:t>
            </a:r>
            <a:r>
              <a:rPr lang="en-US" sz="1500" dirty="0"/>
              <a:t> se </a:t>
            </a:r>
            <a:r>
              <a:rPr lang="en-US" sz="1500" dirty="0" err="1"/>
              <a:t>encorva</a:t>
            </a:r>
            <a:r>
              <a:rPr lang="en-US" sz="1500" dirty="0"/>
              <a:t>,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del </a:t>
            </a:r>
            <a:r>
              <a:rPr lang="en-US" sz="1500" dirty="0" err="1"/>
              <a:t>pecho</a:t>
            </a:r>
            <a:r>
              <a:rPr lang="en-US" sz="1500" dirty="0"/>
              <a:t> se </a:t>
            </a:r>
            <a:r>
              <a:rPr lang="en-US" sz="1500" dirty="0" err="1"/>
              <a:t>acortan</a:t>
            </a:r>
            <a:r>
              <a:rPr lang="en-US" sz="1500" dirty="0"/>
              <a:t> y </a:t>
            </a:r>
            <a:r>
              <a:rPr lang="en-US" sz="1500" dirty="0" err="1"/>
              <a:t>esto</a:t>
            </a:r>
            <a:r>
              <a:rPr lang="en-US" sz="1500" dirty="0"/>
              <a:t> </a:t>
            </a:r>
            <a:r>
              <a:rPr lang="en-US" sz="1500" dirty="0" err="1"/>
              <a:t>provoca</a:t>
            </a:r>
            <a:r>
              <a:rPr lang="en-US" sz="1500" dirty="0"/>
              <a:t> </a:t>
            </a:r>
            <a:r>
              <a:rPr lang="en-US" sz="1500" dirty="0" err="1"/>
              <a:t>tensión</a:t>
            </a:r>
            <a:r>
              <a:rPr lang="en-US" sz="1500" dirty="0"/>
              <a:t> o </a:t>
            </a:r>
            <a:r>
              <a:rPr lang="en-US" sz="1500" dirty="0" err="1"/>
              <a:t>rigidez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 </a:t>
            </a:r>
            <a:r>
              <a:rPr lang="en-US" sz="1500" dirty="0" err="1"/>
              <a:t>parte</a:t>
            </a:r>
            <a:r>
              <a:rPr lang="en-US" sz="1500" dirty="0"/>
              <a:t> </a:t>
            </a:r>
            <a:r>
              <a:rPr lang="en-US" sz="1500" dirty="0" err="1"/>
              <a:t>delantera</a:t>
            </a:r>
            <a:r>
              <a:rPr lang="en-US" sz="1500" dirty="0"/>
              <a:t> del </a:t>
            </a:r>
            <a:r>
              <a:rPr lang="en-US" sz="1500" dirty="0" err="1"/>
              <a:t>cuerpo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Los </a:t>
            </a:r>
            <a:r>
              <a:rPr lang="en-US" sz="1500" dirty="0" err="1"/>
              <a:t>hombros</a:t>
            </a:r>
            <a:r>
              <a:rPr lang="en-US" sz="1500" dirty="0"/>
              <a:t> </a:t>
            </a:r>
            <a:r>
              <a:rPr lang="en-US" sz="1500" dirty="0" err="1"/>
              <a:t>también</a:t>
            </a:r>
            <a:r>
              <a:rPr lang="en-US" sz="1500" dirty="0"/>
              <a:t> </a:t>
            </a:r>
            <a:r>
              <a:rPr lang="en-US" sz="1500" dirty="0" err="1"/>
              <a:t>pueden</a:t>
            </a:r>
            <a:r>
              <a:rPr lang="en-US" sz="1500" dirty="0"/>
              <a:t> </a:t>
            </a:r>
            <a:r>
              <a:rPr lang="en-US" sz="1500" dirty="0" err="1"/>
              <a:t>elevarse</a:t>
            </a:r>
            <a:r>
              <a:rPr lang="en-US" sz="1500" dirty="0"/>
              <a:t>, lo que </a:t>
            </a:r>
            <a:r>
              <a:rPr lang="en-US" sz="1500" dirty="0" err="1"/>
              <a:t>hace</a:t>
            </a:r>
            <a:r>
              <a:rPr lang="en-US" sz="1500" dirty="0"/>
              <a:t>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del </a:t>
            </a:r>
            <a:r>
              <a:rPr lang="en-US" sz="1500" dirty="0" err="1"/>
              <a:t>cuello</a:t>
            </a:r>
            <a:r>
              <a:rPr lang="en-US" sz="1500" dirty="0"/>
              <a:t> y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hombros</a:t>
            </a:r>
            <a:r>
              <a:rPr lang="en-US" sz="1500" dirty="0"/>
              <a:t> </a:t>
            </a:r>
            <a:r>
              <a:rPr lang="en-US" sz="1500" dirty="0" err="1"/>
              <a:t>permanezcan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una</a:t>
            </a:r>
            <a:r>
              <a:rPr lang="en-US" sz="1500" dirty="0"/>
              <a:t> </a:t>
            </a:r>
            <a:r>
              <a:rPr lang="en-US" sz="1500" dirty="0" err="1"/>
              <a:t>posición</a:t>
            </a:r>
            <a:r>
              <a:rPr lang="en-US" sz="1500" dirty="0"/>
              <a:t> </a:t>
            </a:r>
            <a:r>
              <a:rPr lang="en-US" sz="1500" dirty="0" err="1"/>
              <a:t>contraída</a:t>
            </a:r>
            <a:r>
              <a:rPr lang="en-US" sz="1500" dirty="0"/>
              <a:t> y </a:t>
            </a:r>
            <a:r>
              <a:rPr lang="en-US" sz="1500" dirty="0" err="1"/>
              <a:t>apretada</a:t>
            </a:r>
            <a:r>
              <a:rPr lang="en-US" sz="15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El </a:t>
            </a:r>
            <a:r>
              <a:rPr lang="en-US" sz="1500" dirty="0" err="1"/>
              <a:t>mentón</a:t>
            </a:r>
            <a:r>
              <a:rPr lang="en-US" sz="1500" dirty="0"/>
              <a:t> </a:t>
            </a:r>
            <a:r>
              <a:rPr lang="en-US" sz="1500" dirty="0" err="1"/>
              <a:t>puede</a:t>
            </a:r>
            <a:r>
              <a:rPr lang="en-US" sz="1500" dirty="0"/>
              <a:t> </a:t>
            </a:r>
            <a:r>
              <a:rPr lang="en-US" sz="1500" dirty="0" err="1"/>
              <a:t>sobresalirse</a:t>
            </a:r>
            <a:r>
              <a:rPr lang="en-US" sz="1500" dirty="0"/>
              <a:t>, lo que </a:t>
            </a:r>
            <a:r>
              <a:rPr lang="en-US" sz="1500" dirty="0" err="1"/>
              <a:t>suma</a:t>
            </a:r>
            <a:r>
              <a:rPr lang="en-US" sz="1500" dirty="0"/>
              <a:t> </a:t>
            </a:r>
            <a:r>
              <a:rPr lang="en-US" sz="1500" dirty="0" err="1"/>
              <a:t>estrés</a:t>
            </a:r>
            <a:r>
              <a:rPr lang="en-US" sz="1500" dirty="0"/>
              <a:t> a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del </a:t>
            </a:r>
            <a:r>
              <a:rPr lang="en-US" sz="1500" dirty="0" err="1"/>
              <a:t>cuello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El </a:t>
            </a:r>
            <a:r>
              <a:rPr lang="en-US" sz="1500" dirty="0" err="1"/>
              <a:t>cuello</a:t>
            </a:r>
            <a:r>
              <a:rPr lang="en-US" sz="1500" dirty="0"/>
              <a:t> se </a:t>
            </a:r>
            <a:r>
              <a:rPr lang="en-US" sz="1500" dirty="0" err="1"/>
              <a:t>extenderá</a:t>
            </a:r>
            <a:r>
              <a:rPr lang="en-US" sz="1500" dirty="0"/>
              <a:t> </a:t>
            </a:r>
            <a:r>
              <a:rPr lang="en-US" sz="1500" dirty="0" err="1"/>
              <a:t>hacia</a:t>
            </a:r>
            <a:r>
              <a:rPr lang="en-US" sz="1500" dirty="0"/>
              <a:t> </a:t>
            </a:r>
            <a:r>
              <a:rPr lang="en-US" sz="1500" dirty="0" err="1"/>
              <a:t>atrás</a:t>
            </a:r>
            <a:r>
              <a:rPr lang="en-US" sz="1500" dirty="0"/>
              <a:t>, lo que </a:t>
            </a:r>
            <a:r>
              <a:rPr lang="en-US" sz="1500" dirty="0" err="1"/>
              <a:t>hace</a:t>
            </a:r>
            <a:r>
              <a:rPr lang="en-US" sz="1500" dirty="0"/>
              <a:t>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y las </a:t>
            </a:r>
            <a:r>
              <a:rPr lang="en-US" sz="1500" dirty="0" err="1"/>
              <a:t>articulaciones</a:t>
            </a:r>
            <a:r>
              <a:rPr lang="en-US" sz="1500" dirty="0"/>
              <a:t> se </a:t>
            </a:r>
            <a:r>
              <a:rPr lang="en-US" sz="1500" dirty="0" err="1"/>
              <a:t>tensionen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Lo </a:t>
            </a:r>
            <a:r>
              <a:rPr lang="en-US" sz="1500" dirty="0" err="1"/>
              <a:t>más</a:t>
            </a:r>
            <a:r>
              <a:rPr lang="en-US" sz="1500" dirty="0"/>
              <a:t> probable es que </a:t>
            </a:r>
            <a:r>
              <a:rPr lang="en-US" sz="1500" dirty="0" err="1"/>
              <a:t>los</a:t>
            </a:r>
            <a:r>
              <a:rPr lang="en-US" sz="1500" dirty="0"/>
              <a:t> </a:t>
            </a:r>
            <a:r>
              <a:rPr lang="en-US" sz="1500" dirty="0" err="1"/>
              <a:t>músculos</a:t>
            </a:r>
            <a:r>
              <a:rPr lang="en-US" sz="1500" dirty="0"/>
              <a:t> </a:t>
            </a:r>
            <a:r>
              <a:rPr lang="en-US" sz="1500" dirty="0" err="1"/>
              <a:t>abdominales</a:t>
            </a:r>
            <a:r>
              <a:rPr lang="en-US" sz="1500" dirty="0"/>
              <a:t> no </a:t>
            </a:r>
            <a:r>
              <a:rPr lang="en-US" sz="1500" dirty="0" err="1"/>
              <a:t>participen</a:t>
            </a:r>
            <a:r>
              <a:rPr lang="en-US" sz="1500" dirty="0"/>
              <a:t> </a:t>
            </a:r>
            <a:r>
              <a:rPr lang="en-US" sz="1500" dirty="0" err="1"/>
              <a:t>activamente</a:t>
            </a:r>
            <a:r>
              <a:rPr lang="en-US" sz="1500" dirty="0"/>
              <a:t>, lo que </a:t>
            </a:r>
            <a:r>
              <a:rPr lang="en-US" sz="1500" dirty="0" err="1"/>
              <a:t>hace</a:t>
            </a:r>
            <a:r>
              <a:rPr lang="en-US" sz="1500" dirty="0"/>
              <a:t> que </a:t>
            </a:r>
            <a:r>
              <a:rPr lang="en-US" sz="1500" dirty="0" err="1"/>
              <a:t>haya</a:t>
            </a:r>
            <a:r>
              <a:rPr lang="en-US" sz="1500" dirty="0"/>
              <a:t> </a:t>
            </a:r>
            <a:r>
              <a:rPr lang="en-US" sz="1500" dirty="0" err="1"/>
              <a:t>más</a:t>
            </a:r>
            <a:r>
              <a:rPr lang="en-US" sz="1500" dirty="0"/>
              <a:t> </a:t>
            </a:r>
            <a:r>
              <a:rPr lang="en-US" sz="1500" dirty="0" err="1"/>
              <a:t>tensión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la zona lumbar. </a:t>
            </a:r>
          </a:p>
          <a:p>
            <a:endParaRPr lang="en-US" sz="1500" dirty="0"/>
          </a:p>
          <a:p>
            <a:r>
              <a:rPr lang="en-US" sz="1500" dirty="0" err="1"/>
              <a:t>Analicemos</a:t>
            </a:r>
            <a:r>
              <a:rPr lang="en-US" sz="1500" dirty="0"/>
              <a:t> las </a:t>
            </a:r>
            <a:r>
              <a:rPr lang="en-US" sz="1500" dirty="0" err="1"/>
              <a:t>alineaciones</a:t>
            </a:r>
            <a:r>
              <a:rPr lang="en-US" sz="1500" dirty="0"/>
              <a:t> </a:t>
            </a:r>
            <a:r>
              <a:rPr lang="en-US" sz="1500" dirty="0" err="1"/>
              <a:t>corporales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el</a:t>
            </a:r>
            <a:r>
              <a:rPr lang="en-US" sz="1500" dirty="0"/>
              <a:t> video </a:t>
            </a:r>
            <a:r>
              <a:rPr lang="en-US" sz="1500" dirty="0" err="1"/>
              <a:t>en</a:t>
            </a:r>
            <a:r>
              <a:rPr lang="en-US" sz="1500" dirty="0"/>
              <a:t> la </a:t>
            </a:r>
            <a:r>
              <a:rPr lang="en-US" sz="1500" dirty="0" err="1"/>
              <a:t>próxima</a:t>
            </a:r>
            <a:r>
              <a:rPr lang="en-US" sz="1500" dirty="0"/>
              <a:t> </a:t>
            </a:r>
            <a:r>
              <a:rPr lang="en-US" sz="1500" dirty="0" err="1"/>
              <a:t>diapositiva</a:t>
            </a:r>
            <a:r>
              <a:rPr lang="en-US" sz="1500" dirty="0"/>
              <a:t>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1" cy="5869567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11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5848778"/>
            <a:ext cx="12192000" cy="1000125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D5436-BD26-4DE8-B1B3-0C62F0176845}"/>
              </a:ext>
            </a:extLst>
          </p:cNvPr>
          <p:cNvSpPr/>
          <p:nvPr/>
        </p:nvSpPr>
        <p:spPr>
          <a:xfrm>
            <a:off x="0" y="29200"/>
            <a:ext cx="12192000" cy="58229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Video: </a:t>
            </a:r>
            <a:r>
              <a:rPr lang="en-US" sz="4400" dirty="0">
                <a:hlinkClick r:id="rId3"/>
              </a:rPr>
              <a:t>La Postura Neutral</a:t>
            </a:r>
            <a:endParaRPr lang="en-US" sz="44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9D6F638D-1981-40B1-BF2C-D47F3603D751}"/>
              </a:ext>
            </a:extLst>
          </p:cNvPr>
          <p:cNvSpPr txBox="1"/>
          <p:nvPr/>
        </p:nvSpPr>
        <p:spPr>
          <a:xfrm>
            <a:off x="26785" y="5882774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9249D-8C79-C37F-2D2F-095B5B81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863931"/>
            <a:ext cx="3971207" cy="973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Descargo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responsabilidad</a:t>
            </a:r>
            <a:endParaRPr lang="en-US"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dirty="0"/>
              <a:t>Este </a:t>
            </a:r>
            <a:r>
              <a:rPr lang="en-US" sz="1800" dirty="0" err="1"/>
              <a:t>curso</a:t>
            </a:r>
            <a:r>
              <a:rPr lang="en-US" sz="1800" dirty="0"/>
              <a:t> de </a:t>
            </a:r>
            <a:r>
              <a:rPr lang="en-US" sz="1800" dirty="0" err="1"/>
              <a:t>capacitación</a:t>
            </a:r>
            <a:r>
              <a:rPr lang="en-US" sz="1800" dirty="0"/>
              <a:t>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diseñado</a:t>
            </a:r>
            <a:r>
              <a:rPr lang="en-US" sz="1800" dirty="0"/>
              <a:t> para </a:t>
            </a:r>
            <a:r>
              <a:rPr lang="en-US" sz="1800" dirty="0" err="1"/>
              <a:t>ayudarlo</a:t>
            </a:r>
            <a:r>
              <a:rPr lang="en-US" sz="1800" dirty="0"/>
              <a:t> a </a:t>
            </a:r>
            <a:r>
              <a:rPr lang="en-US" sz="1800" dirty="0" err="1"/>
              <a:t>comprender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motivo</a:t>
            </a:r>
            <a:r>
              <a:rPr lang="en-US" sz="1800" dirty="0"/>
              <a:t> de la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No </a:t>
            </a:r>
            <a:r>
              <a:rPr lang="en-US" sz="1800" dirty="0" err="1"/>
              <a:t>debe</a:t>
            </a:r>
            <a:r>
              <a:rPr lang="en-US" sz="1800" dirty="0"/>
              <a:t> </a:t>
            </a:r>
            <a:r>
              <a:rPr lang="en-US" sz="1800" dirty="0" err="1"/>
              <a:t>considerarse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sustituto</a:t>
            </a:r>
            <a:r>
              <a:rPr lang="en-US" sz="1800" dirty="0"/>
              <a:t> de </a:t>
            </a:r>
            <a:r>
              <a:rPr lang="en-US" sz="1800" dirty="0" err="1"/>
              <a:t>ninguna</a:t>
            </a:r>
            <a:r>
              <a:rPr lang="en-US" sz="1800" dirty="0"/>
              <a:t> </a:t>
            </a:r>
            <a:r>
              <a:rPr lang="en-US" sz="1800" dirty="0" err="1"/>
              <a:t>disposición</a:t>
            </a:r>
            <a:r>
              <a:rPr lang="en-US" sz="1800" dirty="0"/>
              <a:t> de la Ley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de Oregon </a:t>
            </a:r>
            <a:r>
              <a:rPr lang="en-US" sz="1800" dirty="0" err="1"/>
              <a:t>ni</a:t>
            </a:r>
            <a:r>
              <a:rPr lang="en-US" sz="1800" dirty="0"/>
              <a:t> de </a:t>
            </a:r>
            <a:r>
              <a:rPr lang="en-US" sz="1800" dirty="0" err="1"/>
              <a:t>ninguna</a:t>
            </a:r>
            <a:r>
              <a:rPr lang="en-US" sz="1800" dirty="0"/>
              <a:t> </a:t>
            </a:r>
            <a:r>
              <a:rPr lang="en-US" sz="1800" dirty="0" err="1"/>
              <a:t>norma</a:t>
            </a:r>
            <a:r>
              <a:rPr lang="en-US" sz="1800" dirty="0"/>
              <a:t> </a:t>
            </a:r>
            <a:r>
              <a:rPr lang="en-US" sz="1800" dirty="0" err="1"/>
              <a:t>emitida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Oregon OSHA. El </a:t>
            </a:r>
            <a:r>
              <a:rPr lang="en-US" sz="1800" dirty="0" err="1"/>
              <a:t>curso</a:t>
            </a:r>
            <a:r>
              <a:rPr lang="en-US" sz="1800" dirty="0"/>
              <a:t> no </a:t>
            </a:r>
            <a:r>
              <a:rPr lang="en-US" sz="1800" dirty="0" err="1"/>
              <a:t>satisface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requisitos</a:t>
            </a:r>
            <a:r>
              <a:rPr lang="en-US" sz="1800" dirty="0"/>
              <a:t> de </a:t>
            </a:r>
            <a:r>
              <a:rPr lang="en-US" sz="1800" dirty="0" err="1"/>
              <a:t>entrenamiento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seguridad</a:t>
            </a:r>
            <a:r>
              <a:rPr lang="en-US" sz="1800" dirty="0"/>
              <a:t> de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dispuestos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normas</a:t>
            </a:r>
            <a:r>
              <a:rPr lang="en-US" sz="1800" dirty="0"/>
              <a:t> de Oregon OSHA.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344" y="15851"/>
            <a:ext cx="5477160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66290" y="155230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Estrés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contacto</a:t>
            </a:r>
            <a:endParaRPr lang="en-US" dirty="0"/>
          </a:p>
          <a:p>
            <a:endParaRPr lang="en-US" sz="1800" dirty="0"/>
          </a:p>
          <a:p>
            <a:r>
              <a:rPr lang="en-US" sz="1580" dirty="0"/>
              <a:t>El </a:t>
            </a:r>
            <a:r>
              <a:rPr lang="en-US" sz="1580" dirty="0" err="1"/>
              <a:t>estrés</a:t>
            </a:r>
            <a:r>
              <a:rPr lang="en-US" sz="1580" dirty="0"/>
              <a:t> de </a:t>
            </a:r>
            <a:r>
              <a:rPr lang="en-US" sz="1580" dirty="0" err="1"/>
              <a:t>contacto</a:t>
            </a:r>
            <a:r>
              <a:rPr lang="en-US" sz="1580" dirty="0"/>
              <a:t> </a:t>
            </a:r>
            <a:r>
              <a:rPr lang="en-US" sz="1580" dirty="0" err="1"/>
              <a:t>puede</a:t>
            </a:r>
            <a:r>
              <a:rPr lang="en-US" sz="1580" dirty="0"/>
              <a:t> </a:t>
            </a:r>
            <a:r>
              <a:rPr lang="en-US" sz="1580" dirty="0" err="1"/>
              <a:t>producirse</a:t>
            </a:r>
            <a:r>
              <a:rPr lang="en-US" sz="1580" dirty="0"/>
              <a:t> externa o </a:t>
            </a:r>
            <a:r>
              <a:rPr lang="en-US" sz="1580" dirty="0" err="1"/>
              <a:t>internamente</a:t>
            </a:r>
            <a:r>
              <a:rPr lang="en-US" sz="1580" dirty="0"/>
              <a:t>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cuerpo</a:t>
            </a:r>
            <a:r>
              <a:rPr lang="en-US" sz="1580" dirty="0"/>
              <a:t>.</a:t>
            </a:r>
          </a:p>
          <a:p>
            <a:endParaRPr lang="en-US" sz="1580" dirty="0"/>
          </a:p>
          <a:p>
            <a:r>
              <a:rPr lang="en-US" sz="1580" dirty="0"/>
              <a:t>El </a:t>
            </a:r>
            <a:r>
              <a:rPr lang="en-US" sz="1580" dirty="0" err="1"/>
              <a:t>estrés</a:t>
            </a:r>
            <a:r>
              <a:rPr lang="en-US" sz="1580" dirty="0"/>
              <a:t> de </a:t>
            </a:r>
            <a:r>
              <a:rPr lang="en-US" sz="1580" dirty="0" err="1"/>
              <a:t>contacto</a:t>
            </a:r>
            <a:r>
              <a:rPr lang="en-US" sz="1580" dirty="0"/>
              <a:t> </a:t>
            </a:r>
            <a:r>
              <a:rPr lang="en-US" sz="1580" dirty="0" err="1"/>
              <a:t>externo</a:t>
            </a:r>
            <a:r>
              <a:rPr lang="en-US" sz="1580" dirty="0"/>
              <a:t> se da </a:t>
            </a:r>
            <a:r>
              <a:rPr lang="en-US" sz="1580" dirty="0" err="1"/>
              <a:t>cuando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cuerpo</a:t>
            </a:r>
            <a:r>
              <a:rPr lang="en-US" sz="1580" dirty="0"/>
              <a:t> </a:t>
            </a:r>
            <a:r>
              <a:rPr lang="en-US" sz="1580" dirty="0" err="1"/>
              <a:t>entra</a:t>
            </a:r>
            <a:r>
              <a:rPr lang="en-US" sz="1580" dirty="0"/>
              <a:t>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contacto</a:t>
            </a:r>
            <a:r>
              <a:rPr lang="en-US" sz="1580" dirty="0"/>
              <a:t> con un </a:t>
            </a:r>
            <a:r>
              <a:rPr lang="en-US" sz="1580" dirty="0" err="1"/>
              <a:t>componente</a:t>
            </a:r>
            <a:r>
              <a:rPr lang="en-US" sz="1580" dirty="0"/>
              <a:t> del </a:t>
            </a:r>
            <a:r>
              <a:rPr lang="en-US" sz="1580" dirty="0" err="1"/>
              <a:t>espacio</a:t>
            </a:r>
            <a:r>
              <a:rPr lang="en-US" sz="1580" dirty="0"/>
              <a:t> de </a:t>
            </a:r>
            <a:r>
              <a:rPr lang="en-US" sz="1580" dirty="0" err="1"/>
              <a:t>trabajo</a:t>
            </a:r>
            <a:r>
              <a:rPr lang="en-US" sz="1580" dirty="0"/>
              <a:t>. Por </a:t>
            </a:r>
            <a:r>
              <a:rPr lang="en-US" sz="1580" dirty="0" err="1"/>
              <a:t>ejemplo</a:t>
            </a:r>
            <a:r>
              <a:rPr lang="en-US" sz="1580" dirty="0"/>
              <a:t>, </a:t>
            </a:r>
            <a:r>
              <a:rPr lang="en-US" sz="1580" dirty="0" err="1"/>
              <a:t>cuando</a:t>
            </a:r>
            <a:r>
              <a:rPr lang="en-US" sz="1580" dirty="0"/>
              <a:t> </a:t>
            </a:r>
            <a:r>
              <a:rPr lang="en-US" sz="1580" dirty="0" err="1"/>
              <a:t>usa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teclado</a:t>
            </a:r>
            <a:r>
              <a:rPr lang="en-US" sz="1580" dirty="0"/>
              <a:t>, las </a:t>
            </a:r>
            <a:r>
              <a:rPr lang="en-US" sz="1580" dirty="0" err="1"/>
              <a:t>muñecas</a:t>
            </a:r>
            <a:r>
              <a:rPr lang="en-US" sz="1580" dirty="0"/>
              <a:t> o </a:t>
            </a:r>
            <a:r>
              <a:rPr lang="en-US" sz="1580" dirty="0" err="1"/>
              <a:t>los</a:t>
            </a:r>
            <a:r>
              <a:rPr lang="en-US" sz="1580" dirty="0"/>
              <a:t> </a:t>
            </a:r>
            <a:r>
              <a:rPr lang="en-US" sz="1580" dirty="0" err="1"/>
              <a:t>antebrazos</a:t>
            </a:r>
            <a:r>
              <a:rPr lang="en-US" sz="1580" dirty="0"/>
              <a:t> </a:t>
            </a:r>
            <a:r>
              <a:rPr lang="en-US" sz="1580" dirty="0" err="1"/>
              <a:t>descansan</a:t>
            </a:r>
            <a:r>
              <a:rPr lang="en-US" sz="1580" dirty="0"/>
              <a:t> contra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borde</a:t>
            </a:r>
            <a:r>
              <a:rPr lang="en-US" sz="1580" dirty="0"/>
              <a:t> </a:t>
            </a:r>
            <a:r>
              <a:rPr lang="en-US" sz="1580" dirty="0" err="1"/>
              <a:t>duro</a:t>
            </a:r>
            <a:r>
              <a:rPr lang="en-US" sz="1580" dirty="0"/>
              <a:t> de un </a:t>
            </a:r>
            <a:r>
              <a:rPr lang="en-US" sz="1580" dirty="0" err="1"/>
              <a:t>escritorio</a:t>
            </a:r>
            <a:r>
              <a:rPr lang="en-US" sz="1580" dirty="0"/>
              <a:t> o </a:t>
            </a:r>
            <a:r>
              <a:rPr lang="en-US" sz="1580" dirty="0" err="1"/>
              <a:t>una</a:t>
            </a:r>
            <a:r>
              <a:rPr lang="en-US" sz="1580" dirty="0"/>
              <a:t> mesa. O bien, </a:t>
            </a:r>
            <a:r>
              <a:rPr lang="en-US" sz="1580" dirty="0" err="1"/>
              <a:t>cuando</a:t>
            </a:r>
            <a:r>
              <a:rPr lang="en-US" sz="1580" dirty="0"/>
              <a:t> </a:t>
            </a:r>
            <a:r>
              <a:rPr lang="en-US" sz="1580" dirty="0" err="1"/>
              <a:t>está</a:t>
            </a:r>
            <a:r>
              <a:rPr lang="en-US" sz="1580" dirty="0"/>
              <a:t> </a:t>
            </a:r>
            <a:r>
              <a:rPr lang="en-US" sz="1580" dirty="0" err="1"/>
              <a:t>sentado</a:t>
            </a:r>
            <a:r>
              <a:rPr lang="en-US" sz="1580" dirty="0"/>
              <a:t>, las </a:t>
            </a:r>
            <a:r>
              <a:rPr lang="en-US" sz="1580" dirty="0" err="1"/>
              <a:t>piernas</a:t>
            </a:r>
            <a:r>
              <a:rPr lang="en-US" sz="1580" dirty="0"/>
              <a:t> </a:t>
            </a:r>
            <a:r>
              <a:rPr lang="en-US" sz="1580" dirty="0" err="1"/>
              <a:t>hacen</a:t>
            </a:r>
            <a:r>
              <a:rPr lang="en-US" sz="1580" dirty="0"/>
              <a:t> </a:t>
            </a:r>
            <a:r>
              <a:rPr lang="en-US" sz="1580" dirty="0" err="1"/>
              <a:t>presión</a:t>
            </a:r>
            <a:r>
              <a:rPr lang="en-US" sz="1580" dirty="0"/>
              <a:t> contra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borde</a:t>
            </a:r>
            <a:r>
              <a:rPr lang="en-US" sz="1580" dirty="0"/>
              <a:t> de </a:t>
            </a:r>
            <a:r>
              <a:rPr lang="en-US" sz="1580" dirty="0" err="1"/>
              <a:t>una</a:t>
            </a:r>
            <a:r>
              <a:rPr lang="en-US" sz="1580" dirty="0"/>
              <a:t> </a:t>
            </a:r>
            <a:r>
              <a:rPr lang="en-US" sz="1580" dirty="0" err="1"/>
              <a:t>silla</a:t>
            </a:r>
            <a:r>
              <a:rPr lang="en-US" sz="1580" dirty="0"/>
              <a:t>. El </a:t>
            </a:r>
            <a:r>
              <a:rPr lang="en-US" sz="1580" dirty="0" err="1"/>
              <a:t>contacto</a:t>
            </a:r>
            <a:r>
              <a:rPr lang="en-US" sz="1580" dirty="0"/>
              <a:t> de </a:t>
            </a:r>
            <a:r>
              <a:rPr lang="en-US" sz="1580" dirty="0" err="1"/>
              <a:t>corto</a:t>
            </a:r>
            <a:r>
              <a:rPr lang="en-US" sz="1580" dirty="0"/>
              <a:t> </a:t>
            </a:r>
            <a:r>
              <a:rPr lang="en-US" sz="1580" dirty="0" err="1"/>
              <a:t>plazo</a:t>
            </a:r>
            <a:r>
              <a:rPr lang="en-US" sz="1580" dirty="0"/>
              <a:t> </a:t>
            </a:r>
            <a:r>
              <a:rPr lang="en-US" sz="1580" dirty="0" err="1"/>
              <a:t>tal</a:t>
            </a:r>
            <a:r>
              <a:rPr lang="en-US" sz="1580" dirty="0"/>
              <a:t> </a:t>
            </a:r>
            <a:r>
              <a:rPr lang="en-US" sz="1580" dirty="0" err="1"/>
              <a:t>vez</a:t>
            </a:r>
            <a:r>
              <a:rPr lang="en-US" sz="1580" dirty="0"/>
              <a:t> </a:t>
            </a:r>
            <a:r>
              <a:rPr lang="en-US" sz="1580" dirty="0" err="1"/>
              <a:t>ocasione</a:t>
            </a:r>
            <a:r>
              <a:rPr lang="en-US" sz="1580" dirty="0"/>
              <a:t> solo un poco de </a:t>
            </a:r>
            <a:r>
              <a:rPr lang="en-US" sz="1580" dirty="0" err="1"/>
              <a:t>molestia</a:t>
            </a:r>
            <a:r>
              <a:rPr lang="en-US" sz="1580" dirty="0"/>
              <a:t>, </a:t>
            </a:r>
            <a:r>
              <a:rPr lang="en-US" sz="1580" dirty="0" err="1"/>
              <a:t>pero</a:t>
            </a:r>
            <a:r>
              <a:rPr lang="en-US" sz="1580" dirty="0"/>
              <a:t> la </a:t>
            </a:r>
            <a:r>
              <a:rPr lang="en-US" sz="1580" dirty="0" err="1"/>
              <a:t>acumulación</a:t>
            </a:r>
            <a:r>
              <a:rPr lang="en-US" sz="1580" dirty="0"/>
              <a:t>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tiempo</a:t>
            </a:r>
            <a:r>
              <a:rPr lang="en-US" sz="1580" dirty="0"/>
              <a:t> </a:t>
            </a:r>
            <a:r>
              <a:rPr lang="en-US" sz="1580" dirty="0" err="1"/>
              <a:t>puede</a:t>
            </a:r>
            <a:r>
              <a:rPr lang="en-US" sz="1580" dirty="0"/>
              <a:t> </a:t>
            </a:r>
            <a:r>
              <a:rPr lang="en-US" sz="1580" dirty="0" err="1"/>
              <a:t>causar</a:t>
            </a:r>
            <a:r>
              <a:rPr lang="en-US" sz="1580" dirty="0"/>
              <a:t> </a:t>
            </a:r>
            <a:r>
              <a:rPr lang="en-US" sz="1580" dirty="0" err="1"/>
              <a:t>lesiones</a:t>
            </a:r>
            <a:r>
              <a:rPr lang="en-US" sz="1580" dirty="0"/>
              <a:t>. </a:t>
            </a:r>
          </a:p>
          <a:p>
            <a:endParaRPr lang="en-US" sz="1580" dirty="0"/>
          </a:p>
          <a:p>
            <a:r>
              <a:rPr lang="en-US" sz="1580" dirty="0"/>
              <a:t>El </a:t>
            </a:r>
            <a:r>
              <a:rPr lang="en-US" sz="1580" dirty="0" err="1"/>
              <a:t>estrés</a:t>
            </a:r>
            <a:r>
              <a:rPr lang="en-US" sz="1580" dirty="0"/>
              <a:t> </a:t>
            </a:r>
            <a:r>
              <a:rPr lang="en-US" sz="1580" dirty="0" err="1"/>
              <a:t>interno</a:t>
            </a:r>
            <a:r>
              <a:rPr lang="en-US" sz="1580" dirty="0"/>
              <a:t> se produce </a:t>
            </a:r>
            <a:r>
              <a:rPr lang="en-US" sz="1580" dirty="0" err="1"/>
              <a:t>cuando</a:t>
            </a:r>
            <a:r>
              <a:rPr lang="en-US" sz="1580" dirty="0"/>
              <a:t> un </a:t>
            </a:r>
            <a:r>
              <a:rPr lang="en-US" sz="1580" dirty="0" err="1"/>
              <a:t>tendón</a:t>
            </a:r>
            <a:r>
              <a:rPr lang="en-US" sz="1580" dirty="0"/>
              <a:t>, un </a:t>
            </a:r>
            <a:r>
              <a:rPr lang="en-US" sz="1580" dirty="0" err="1"/>
              <a:t>nervio</a:t>
            </a:r>
            <a:r>
              <a:rPr lang="en-US" sz="1580" dirty="0"/>
              <a:t> o un </a:t>
            </a:r>
            <a:r>
              <a:rPr lang="en-US" sz="1580" dirty="0" err="1"/>
              <a:t>vaso</a:t>
            </a:r>
            <a:r>
              <a:rPr lang="en-US" sz="1580" dirty="0"/>
              <a:t> </a:t>
            </a:r>
            <a:r>
              <a:rPr lang="en-US" sz="1580" dirty="0" err="1"/>
              <a:t>sanguíneo</a:t>
            </a:r>
            <a:r>
              <a:rPr lang="en-US" sz="1580" dirty="0"/>
              <a:t> se </a:t>
            </a:r>
            <a:r>
              <a:rPr lang="en-US" sz="1580" dirty="0" err="1"/>
              <a:t>estiran</a:t>
            </a:r>
            <a:r>
              <a:rPr lang="en-US" sz="1580" dirty="0"/>
              <a:t> o se </a:t>
            </a:r>
            <a:r>
              <a:rPr lang="en-US" sz="1580" dirty="0" err="1"/>
              <a:t>doblan</a:t>
            </a:r>
            <a:r>
              <a:rPr lang="en-US" sz="1580" dirty="0"/>
              <a:t>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torno</a:t>
            </a:r>
            <a:r>
              <a:rPr lang="en-US" sz="1580" dirty="0"/>
              <a:t> a un </a:t>
            </a:r>
            <a:r>
              <a:rPr lang="en-US" sz="1580" dirty="0" err="1"/>
              <a:t>hueso</a:t>
            </a:r>
            <a:r>
              <a:rPr lang="en-US" sz="1580" dirty="0"/>
              <a:t> o un </a:t>
            </a:r>
            <a:r>
              <a:rPr lang="en-US" sz="1580" dirty="0" err="1"/>
              <a:t>tendón</a:t>
            </a:r>
            <a:r>
              <a:rPr lang="en-US" sz="1580" dirty="0"/>
              <a:t>. El </a:t>
            </a:r>
            <a:r>
              <a:rPr lang="en-US" sz="1580" dirty="0" err="1"/>
              <a:t>síndrome</a:t>
            </a:r>
            <a:r>
              <a:rPr lang="en-US" sz="1580" dirty="0"/>
              <a:t> del </a:t>
            </a:r>
            <a:r>
              <a:rPr lang="en-US" sz="1580" dirty="0" err="1"/>
              <a:t>túnel</a:t>
            </a:r>
            <a:r>
              <a:rPr lang="en-US" sz="1580" dirty="0"/>
              <a:t> </a:t>
            </a:r>
            <a:r>
              <a:rPr lang="en-US" sz="1580" dirty="0" err="1"/>
              <a:t>carpiano</a:t>
            </a:r>
            <a:r>
              <a:rPr lang="en-US" sz="1580" dirty="0"/>
              <a:t>, </a:t>
            </a:r>
            <a:r>
              <a:rPr lang="en-US" sz="1580" dirty="0" err="1"/>
              <a:t>una</a:t>
            </a:r>
            <a:r>
              <a:rPr lang="en-US" sz="1580" dirty="0"/>
              <a:t> </a:t>
            </a:r>
            <a:r>
              <a:rPr lang="en-US" sz="1580" dirty="0" err="1"/>
              <a:t>lesión</a:t>
            </a:r>
            <a:r>
              <a:rPr lang="en-US" sz="1580" dirty="0"/>
              <a:t> </a:t>
            </a:r>
            <a:r>
              <a:rPr lang="en-US" sz="1580" dirty="0" err="1"/>
              <a:t>común</a:t>
            </a:r>
            <a:r>
              <a:rPr lang="en-US" sz="1580" dirty="0"/>
              <a:t> de la mano y la </a:t>
            </a:r>
            <a:r>
              <a:rPr lang="en-US" sz="1580" dirty="0" err="1"/>
              <a:t>muñeca</a:t>
            </a:r>
            <a:r>
              <a:rPr lang="en-US" sz="1580" dirty="0"/>
              <a:t>, es un </a:t>
            </a:r>
            <a:r>
              <a:rPr lang="en-US" sz="1580" dirty="0" err="1"/>
              <a:t>ejemplo</a:t>
            </a:r>
            <a:r>
              <a:rPr lang="en-US" sz="1580" dirty="0"/>
              <a:t> habitual de </a:t>
            </a:r>
            <a:r>
              <a:rPr lang="en-US" sz="1580" dirty="0" err="1"/>
              <a:t>este</a:t>
            </a:r>
            <a:r>
              <a:rPr lang="en-US" sz="1580" dirty="0"/>
              <a:t> </a:t>
            </a:r>
            <a:r>
              <a:rPr lang="en-US" sz="1580" dirty="0" err="1"/>
              <a:t>tipo</a:t>
            </a:r>
            <a:r>
              <a:rPr lang="en-US" sz="1580" dirty="0"/>
              <a:t> de </a:t>
            </a:r>
            <a:r>
              <a:rPr lang="en-US" sz="1580" dirty="0" err="1"/>
              <a:t>estrés</a:t>
            </a:r>
            <a:r>
              <a:rPr lang="en-US" sz="1580" dirty="0"/>
              <a:t>. A menudo, se </a:t>
            </a:r>
            <a:r>
              <a:rPr lang="en-US" sz="1580" dirty="0" err="1"/>
              <a:t>asocia</a:t>
            </a:r>
            <a:r>
              <a:rPr lang="en-US" sz="1580" dirty="0"/>
              <a:t> al </a:t>
            </a:r>
            <a:r>
              <a:rPr lang="en-US" sz="1580" dirty="0" err="1"/>
              <a:t>uso</a:t>
            </a:r>
            <a:r>
              <a:rPr lang="en-US" sz="1580" dirty="0"/>
              <a:t> </a:t>
            </a:r>
            <a:r>
              <a:rPr lang="en-US" sz="1580" dirty="0" err="1"/>
              <a:t>sostenido</a:t>
            </a:r>
            <a:r>
              <a:rPr lang="en-US" sz="1580" dirty="0"/>
              <a:t> de la </a:t>
            </a:r>
            <a:r>
              <a:rPr lang="en-US" sz="1580" dirty="0" err="1"/>
              <a:t>computadora</a:t>
            </a:r>
            <a:r>
              <a:rPr lang="en-US" sz="1580" dirty="0"/>
              <a:t>,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que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borde</a:t>
            </a:r>
            <a:r>
              <a:rPr lang="en-US" sz="1580" dirty="0"/>
              <a:t> de la </a:t>
            </a:r>
            <a:r>
              <a:rPr lang="en-US" sz="1580" dirty="0" err="1"/>
              <a:t>superficie</a:t>
            </a:r>
            <a:r>
              <a:rPr lang="en-US" sz="1580" dirty="0"/>
              <a:t> de </a:t>
            </a:r>
            <a:r>
              <a:rPr lang="en-US" sz="1580" dirty="0" err="1"/>
              <a:t>trabajo</a:t>
            </a:r>
            <a:r>
              <a:rPr lang="en-US" sz="1580" dirty="0"/>
              <a:t> </a:t>
            </a:r>
            <a:r>
              <a:rPr lang="en-US" sz="1580" dirty="0" err="1"/>
              <a:t>hace</a:t>
            </a:r>
            <a:r>
              <a:rPr lang="en-US" sz="1580" dirty="0"/>
              <a:t> </a:t>
            </a:r>
            <a:r>
              <a:rPr lang="en-US" sz="1580" dirty="0" err="1"/>
              <a:t>presión</a:t>
            </a:r>
            <a:r>
              <a:rPr lang="en-US" sz="1580" dirty="0"/>
              <a:t> contra la </a:t>
            </a:r>
            <a:r>
              <a:rPr lang="en-US" sz="1580" dirty="0" err="1"/>
              <a:t>parte</a:t>
            </a:r>
            <a:r>
              <a:rPr lang="en-US" sz="1580" dirty="0"/>
              <a:t> inferior de la </a:t>
            </a:r>
            <a:r>
              <a:rPr lang="en-US" sz="1580" dirty="0" err="1"/>
              <a:t>muñeca</a:t>
            </a:r>
            <a:r>
              <a:rPr lang="en-US" sz="1580" dirty="0"/>
              <a:t>. </a:t>
            </a:r>
            <a:r>
              <a:rPr lang="en-US" sz="1580" dirty="0" err="1"/>
              <a:t>Esto</a:t>
            </a:r>
            <a:r>
              <a:rPr lang="en-US" sz="1580" dirty="0"/>
              <a:t> </a:t>
            </a:r>
            <a:r>
              <a:rPr lang="en-US" sz="1580" dirty="0" err="1"/>
              <a:t>puede</a:t>
            </a:r>
            <a:r>
              <a:rPr lang="en-US" sz="1580" dirty="0"/>
              <a:t> </a:t>
            </a:r>
            <a:r>
              <a:rPr lang="en-US" sz="1580" dirty="0" err="1"/>
              <a:t>comprimir</a:t>
            </a:r>
            <a:r>
              <a:rPr lang="en-US" sz="1580" dirty="0"/>
              <a:t> y </a:t>
            </a:r>
            <a:r>
              <a:rPr lang="en-US" sz="1580" dirty="0" err="1"/>
              <a:t>lesionar</a:t>
            </a:r>
            <a:r>
              <a:rPr lang="en-US" sz="1580" dirty="0"/>
              <a:t>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nervio</a:t>
            </a:r>
            <a:r>
              <a:rPr lang="en-US" sz="1580" dirty="0"/>
              <a:t> medio y, con </a:t>
            </a:r>
            <a:r>
              <a:rPr lang="en-US" sz="1580" dirty="0" err="1"/>
              <a:t>el</a:t>
            </a:r>
            <a:r>
              <a:rPr lang="en-US" sz="1580" dirty="0"/>
              <a:t> </a:t>
            </a:r>
            <a:r>
              <a:rPr lang="en-US" sz="1580" dirty="0" err="1"/>
              <a:t>tiempo</a:t>
            </a:r>
            <a:r>
              <a:rPr lang="en-US" sz="1580" dirty="0"/>
              <a:t>, </a:t>
            </a:r>
            <a:r>
              <a:rPr lang="en-US" sz="1580" dirty="0" err="1"/>
              <a:t>puede</a:t>
            </a:r>
            <a:r>
              <a:rPr lang="en-US" sz="1580" dirty="0"/>
              <a:t> </a:t>
            </a:r>
            <a:r>
              <a:rPr lang="en-US" sz="1580" dirty="0" err="1"/>
              <a:t>generar</a:t>
            </a:r>
            <a:r>
              <a:rPr lang="en-US" sz="1580" dirty="0"/>
              <a:t> </a:t>
            </a:r>
            <a:r>
              <a:rPr lang="en-US" sz="1580" dirty="0" err="1"/>
              <a:t>síntomas</a:t>
            </a:r>
            <a:r>
              <a:rPr lang="en-US" sz="1580" dirty="0"/>
              <a:t> de </a:t>
            </a:r>
            <a:r>
              <a:rPr lang="en-US" sz="1580" dirty="0" err="1"/>
              <a:t>entumecimiento</a:t>
            </a:r>
            <a:r>
              <a:rPr lang="en-US" sz="1580" dirty="0"/>
              <a:t>, </a:t>
            </a:r>
            <a:r>
              <a:rPr lang="en-US" sz="1580" dirty="0" err="1"/>
              <a:t>cosquilleo</a:t>
            </a:r>
            <a:r>
              <a:rPr lang="en-US" sz="1580" dirty="0"/>
              <a:t> y </a:t>
            </a:r>
            <a:r>
              <a:rPr lang="en-US" sz="1580" dirty="0" err="1"/>
              <a:t>debilidad</a:t>
            </a:r>
            <a:r>
              <a:rPr lang="en-US" sz="1580" dirty="0"/>
              <a:t> </a:t>
            </a:r>
            <a:r>
              <a:rPr lang="en-US" sz="1580" dirty="0" err="1"/>
              <a:t>en</a:t>
            </a:r>
            <a:r>
              <a:rPr lang="en-US" sz="1580" dirty="0"/>
              <a:t> </a:t>
            </a:r>
            <a:r>
              <a:rPr lang="en-US" sz="1580" dirty="0" err="1"/>
              <a:t>esa</a:t>
            </a:r>
            <a:r>
              <a:rPr lang="en-US" sz="1580" dirty="0"/>
              <a:t> mano o ese </a:t>
            </a:r>
            <a:r>
              <a:rPr lang="en-US" sz="1580" dirty="0" err="1"/>
              <a:t>brazo</a:t>
            </a:r>
            <a:r>
              <a:rPr lang="en-US" sz="1580" dirty="0"/>
              <a:t>.</a:t>
            </a:r>
            <a:endParaRPr sz="158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1" cy="5869566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68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692851" y="49817"/>
            <a:ext cx="6274351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Movimientos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repetitivos</a:t>
            </a:r>
            <a:endParaRPr lang="en-US" dirty="0"/>
          </a:p>
          <a:p>
            <a:endParaRPr lang="en-US" sz="1800" dirty="0"/>
          </a:p>
          <a:p>
            <a:r>
              <a:rPr lang="en-US" sz="1750" dirty="0" err="1"/>
              <a:t>Realizar</a:t>
            </a:r>
            <a:r>
              <a:rPr lang="en-US" sz="1750" dirty="0"/>
              <a:t> un </a:t>
            </a:r>
            <a:r>
              <a:rPr lang="en-US" sz="1750" dirty="0" err="1"/>
              <a:t>movimiento</a:t>
            </a:r>
            <a:r>
              <a:rPr lang="en-US" sz="1750" dirty="0"/>
              <a:t> de </a:t>
            </a:r>
            <a:r>
              <a:rPr lang="en-US" sz="1750" dirty="0" err="1"/>
              <a:t>manera</a:t>
            </a:r>
            <a:r>
              <a:rPr lang="en-US" sz="1750" dirty="0"/>
              <a:t> </a:t>
            </a:r>
            <a:r>
              <a:rPr lang="en-US" sz="1750" dirty="0" err="1"/>
              <a:t>repetitiva</a:t>
            </a:r>
            <a:r>
              <a:rPr lang="en-US" sz="1750" dirty="0"/>
              <a:t> </a:t>
            </a:r>
            <a:r>
              <a:rPr lang="en-US" sz="1750" dirty="0" err="1"/>
              <a:t>puede</a:t>
            </a:r>
            <a:r>
              <a:rPr lang="en-US" sz="1750" dirty="0"/>
              <a:t>, con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tiempo</a:t>
            </a:r>
            <a:r>
              <a:rPr lang="en-US" sz="1750" dirty="0"/>
              <a:t>, </a:t>
            </a:r>
            <a:r>
              <a:rPr lang="en-US" sz="1750" dirty="0" err="1"/>
              <a:t>causar</a:t>
            </a:r>
            <a:r>
              <a:rPr lang="en-US" sz="1750" dirty="0"/>
              <a:t> </a:t>
            </a:r>
            <a:r>
              <a:rPr lang="en-US" sz="1750" dirty="0" err="1"/>
              <a:t>molestia</a:t>
            </a:r>
            <a:r>
              <a:rPr lang="en-US" sz="1750" dirty="0"/>
              <a:t> y </a:t>
            </a:r>
            <a:r>
              <a:rPr lang="en-US" sz="1750" dirty="0" err="1"/>
              <a:t>lesión</a:t>
            </a:r>
            <a:r>
              <a:rPr lang="en-US" sz="1750" dirty="0"/>
              <a:t>, </a:t>
            </a:r>
            <a:r>
              <a:rPr lang="en-US" sz="1750" dirty="0" err="1"/>
              <a:t>especialmente</a:t>
            </a:r>
            <a:r>
              <a:rPr lang="en-US" sz="1750" dirty="0"/>
              <a:t> </a:t>
            </a:r>
            <a:r>
              <a:rPr lang="en-US" sz="1750" dirty="0" err="1"/>
              <a:t>si</a:t>
            </a:r>
            <a:r>
              <a:rPr lang="en-US" sz="1750" dirty="0"/>
              <a:t> ese </a:t>
            </a:r>
            <a:r>
              <a:rPr lang="en-US" sz="1750" dirty="0" err="1"/>
              <a:t>movimiento</a:t>
            </a:r>
            <a:r>
              <a:rPr lang="en-US" sz="1750" dirty="0"/>
              <a:t> no se </a:t>
            </a:r>
            <a:r>
              <a:rPr lang="en-US" sz="1750" dirty="0" err="1"/>
              <a:t>realiza</a:t>
            </a:r>
            <a:r>
              <a:rPr lang="en-US" sz="1750" dirty="0"/>
              <a:t> con la </a:t>
            </a:r>
            <a:r>
              <a:rPr lang="en-US" sz="1750" dirty="0" err="1"/>
              <a:t>mejor</a:t>
            </a:r>
            <a:r>
              <a:rPr lang="en-US" sz="1750" dirty="0"/>
              <a:t> </a:t>
            </a:r>
            <a:r>
              <a:rPr lang="en-US" sz="1750" dirty="0" err="1"/>
              <a:t>postura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, </a:t>
            </a:r>
            <a:r>
              <a:rPr lang="en-US" sz="1750" dirty="0" err="1"/>
              <a:t>disposición</a:t>
            </a:r>
            <a:r>
              <a:rPr lang="en-US" sz="1750" dirty="0"/>
              <a:t> de la </a:t>
            </a:r>
            <a:r>
              <a:rPr lang="en-US" sz="1750" dirty="0" err="1"/>
              <a:t>superficie</a:t>
            </a:r>
            <a:r>
              <a:rPr lang="en-US" sz="1750" dirty="0"/>
              <a:t> de </a:t>
            </a:r>
            <a:r>
              <a:rPr lang="en-US" sz="1750" dirty="0" err="1"/>
              <a:t>trabajo</a:t>
            </a:r>
            <a:r>
              <a:rPr lang="en-US" sz="1750" dirty="0"/>
              <a:t> y </a:t>
            </a:r>
            <a:r>
              <a:rPr lang="en-US" sz="1750" dirty="0" err="1"/>
              <a:t>condiciones</a:t>
            </a:r>
            <a:r>
              <a:rPr lang="en-US" sz="1750" dirty="0"/>
              <a:t> </a:t>
            </a:r>
            <a:r>
              <a:rPr lang="en-US" sz="1750" dirty="0" err="1"/>
              <a:t>laborales</a:t>
            </a:r>
            <a:r>
              <a:rPr lang="en-US" sz="1750" dirty="0"/>
              <a:t>. Por </a:t>
            </a:r>
            <a:r>
              <a:rPr lang="en-US" sz="1750" dirty="0" err="1"/>
              <a:t>ejemplo</a:t>
            </a:r>
            <a:r>
              <a:rPr lang="en-US" sz="1750" dirty="0"/>
              <a:t>, </a:t>
            </a:r>
            <a:r>
              <a:rPr lang="en-US" sz="1750" dirty="0" err="1"/>
              <a:t>su</a:t>
            </a:r>
            <a:r>
              <a:rPr lang="en-US" sz="1750" dirty="0"/>
              <a:t> </a:t>
            </a:r>
            <a:r>
              <a:rPr lang="en-US" sz="1750" dirty="0" err="1"/>
              <a:t>trabajo</a:t>
            </a:r>
            <a:r>
              <a:rPr lang="en-US" sz="1750" dirty="0"/>
              <a:t> de </a:t>
            </a:r>
            <a:r>
              <a:rPr lang="en-US" sz="1750" dirty="0" err="1"/>
              <a:t>ingreso</a:t>
            </a:r>
            <a:r>
              <a:rPr lang="en-US" sz="1750" dirty="0"/>
              <a:t> de </a:t>
            </a:r>
            <a:r>
              <a:rPr lang="en-US" sz="1750" dirty="0" err="1"/>
              <a:t>datos</a:t>
            </a:r>
            <a:r>
              <a:rPr lang="en-US" sz="1750" dirty="0"/>
              <a:t> </a:t>
            </a:r>
            <a:r>
              <a:rPr lang="en-US" sz="1750" dirty="0" err="1"/>
              <a:t>requiere</a:t>
            </a:r>
            <a:r>
              <a:rPr lang="en-US" sz="1750" dirty="0"/>
              <a:t> largos </a:t>
            </a:r>
            <a:r>
              <a:rPr lang="en-US" sz="1750" dirty="0" err="1"/>
              <a:t>períodos</a:t>
            </a:r>
            <a:r>
              <a:rPr lang="en-US" sz="1750" dirty="0"/>
              <a:t> de </a:t>
            </a:r>
            <a:r>
              <a:rPr lang="en-US" sz="1750" dirty="0" err="1"/>
              <a:t>uso</a:t>
            </a:r>
            <a:r>
              <a:rPr lang="en-US" sz="1750" dirty="0"/>
              <a:t> de un </a:t>
            </a:r>
            <a:r>
              <a:rPr lang="en-US" sz="1750" dirty="0" err="1"/>
              <a:t>teclado</a:t>
            </a:r>
            <a:r>
              <a:rPr lang="en-US" sz="1750" dirty="0"/>
              <a:t> </a:t>
            </a:r>
            <a:r>
              <a:rPr lang="en-US" sz="1750" dirty="0" err="1"/>
              <a:t>numérico</a:t>
            </a:r>
            <a:r>
              <a:rPr lang="en-US" sz="1750" dirty="0"/>
              <a:t> de 10 </a:t>
            </a:r>
            <a:r>
              <a:rPr lang="en-US" sz="1750" dirty="0" err="1"/>
              <a:t>teclas</a:t>
            </a:r>
            <a:r>
              <a:rPr lang="en-US" sz="1750" dirty="0"/>
              <a:t> y un </a:t>
            </a:r>
            <a:r>
              <a:rPr lang="en-US" sz="1750" dirty="0" err="1"/>
              <a:t>ratón</a:t>
            </a:r>
            <a:r>
              <a:rPr lang="en-US" sz="1750" dirty="0"/>
              <a:t> con la mano </a:t>
            </a:r>
            <a:r>
              <a:rPr lang="en-US" sz="1750" dirty="0" err="1"/>
              <a:t>derecha</a:t>
            </a:r>
            <a:r>
              <a:rPr lang="en-US" sz="1750" dirty="0"/>
              <a:t>. Este </a:t>
            </a:r>
            <a:r>
              <a:rPr lang="en-US" sz="1750" dirty="0" err="1"/>
              <a:t>movimiento</a:t>
            </a:r>
            <a:r>
              <a:rPr lang="en-US" sz="1750" dirty="0"/>
              <a:t> </a:t>
            </a:r>
            <a:r>
              <a:rPr lang="en-US" sz="1750" dirty="0" err="1"/>
              <a:t>repetitivo</a:t>
            </a:r>
            <a:r>
              <a:rPr lang="en-US" sz="1750" dirty="0"/>
              <a:t> de </a:t>
            </a:r>
            <a:r>
              <a:rPr lang="en-US" sz="1750" dirty="0" err="1"/>
              <a:t>los</a:t>
            </a:r>
            <a:r>
              <a:rPr lang="en-US" sz="1750" dirty="0"/>
              <a:t> </a:t>
            </a:r>
            <a:r>
              <a:rPr lang="en-US" sz="1750" dirty="0" err="1"/>
              <a:t>dedos</a:t>
            </a:r>
            <a:r>
              <a:rPr lang="en-US" sz="1750" dirty="0"/>
              <a:t> y la mano, </a:t>
            </a:r>
            <a:r>
              <a:rPr lang="en-US" sz="1750" dirty="0" err="1"/>
              <a:t>combinado</a:t>
            </a:r>
            <a:r>
              <a:rPr lang="en-US" sz="1750" dirty="0"/>
              <a:t> con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alineación</a:t>
            </a:r>
            <a:r>
              <a:rPr lang="en-US" sz="1750" dirty="0"/>
              <a:t> </a:t>
            </a:r>
            <a:r>
              <a:rPr lang="en-US" sz="1750" dirty="0" err="1"/>
              <a:t>inadecuada</a:t>
            </a:r>
            <a:r>
              <a:rPr lang="en-US" sz="1750" dirty="0"/>
              <a:t> de la </a:t>
            </a:r>
            <a:r>
              <a:rPr lang="en-US" sz="1750" dirty="0" err="1"/>
              <a:t>muñeca</a:t>
            </a:r>
            <a:r>
              <a:rPr lang="en-US" sz="1750" dirty="0"/>
              <a:t>, </a:t>
            </a:r>
            <a:r>
              <a:rPr lang="en-US" sz="1750" dirty="0" err="1"/>
              <a:t>puede</a:t>
            </a:r>
            <a:r>
              <a:rPr lang="en-US" sz="1750" dirty="0"/>
              <a:t> </a:t>
            </a:r>
            <a:r>
              <a:rPr lang="en-US" sz="1750" dirty="0" err="1"/>
              <a:t>ocasionar</a:t>
            </a:r>
            <a:r>
              <a:rPr lang="en-US" sz="1750" dirty="0"/>
              <a:t> </a:t>
            </a:r>
            <a:r>
              <a:rPr lang="en-US" sz="1750" dirty="0" err="1"/>
              <a:t>molestia</a:t>
            </a:r>
            <a:r>
              <a:rPr lang="en-US" sz="1750" dirty="0"/>
              <a:t> e </a:t>
            </a:r>
            <a:r>
              <a:rPr lang="en-US" sz="1750" dirty="0" err="1"/>
              <a:t>incluso</a:t>
            </a:r>
            <a:r>
              <a:rPr lang="en-US" sz="1750" dirty="0"/>
              <a:t>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lesión</a:t>
            </a:r>
            <a:r>
              <a:rPr lang="en-US" sz="1750" dirty="0"/>
              <a:t>. </a:t>
            </a:r>
          </a:p>
          <a:p>
            <a:endParaRPr lang="en-US" sz="1750" dirty="0"/>
          </a:p>
          <a:p>
            <a:r>
              <a:rPr lang="en-US" sz="1750" dirty="0" err="1"/>
              <a:t>En</a:t>
            </a:r>
            <a:r>
              <a:rPr lang="en-US" sz="1750" dirty="0"/>
              <a:t> </a:t>
            </a:r>
            <a:r>
              <a:rPr lang="en-US" sz="1750" dirty="0" err="1"/>
              <a:t>este</a:t>
            </a:r>
            <a:r>
              <a:rPr lang="en-US" sz="1750" dirty="0"/>
              <a:t> </a:t>
            </a:r>
            <a:r>
              <a:rPr lang="en-US" sz="1750" dirty="0" err="1"/>
              <a:t>ejemplo</a:t>
            </a:r>
            <a:r>
              <a:rPr lang="en-US" sz="1750" dirty="0"/>
              <a:t>, para </a:t>
            </a:r>
            <a:r>
              <a:rPr lang="en-US" sz="1750" dirty="0" err="1"/>
              <a:t>disminuir</a:t>
            </a:r>
            <a:r>
              <a:rPr lang="en-US" sz="1750" dirty="0"/>
              <a:t> la </a:t>
            </a:r>
            <a:r>
              <a:rPr lang="en-US" sz="1750" dirty="0" err="1"/>
              <a:t>repetición</a:t>
            </a:r>
            <a:r>
              <a:rPr lang="en-US" sz="1750" dirty="0"/>
              <a:t> y </a:t>
            </a:r>
            <a:r>
              <a:rPr lang="en-US" sz="1750" dirty="0" err="1"/>
              <a:t>evitar</a:t>
            </a:r>
            <a:r>
              <a:rPr lang="en-US" sz="1750" dirty="0"/>
              <a:t>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uso</a:t>
            </a:r>
            <a:r>
              <a:rPr lang="en-US" sz="1750" dirty="0"/>
              <a:t> </a:t>
            </a:r>
            <a:r>
              <a:rPr lang="en-US" sz="1750" dirty="0" err="1"/>
              <a:t>excesivo</a:t>
            </a:r>
            <a:r>
              <a:rPr lang="en-US" sz="1750" dirty="0"/>
              <a:t>, </a:t>
            </a:r>
            <a:r>
              <a:rPr lang="en-US" sz="1750" dirty="0" err="1"/>
              <a:t>podría</a:t>
            </a:r>
            <a:r>
              <a:rPr lang="en-US" sz="1750" dirty="0"/>
              <a:t> usar la mano </a:t>
            </a:r>
            <a:r>
              <a:rPr lang="en-US" sz="1750" dirty="0" err="1"/>
              <a:t>izquierda</a:t>
            </a:r>
            <a:r>
              <a:rPr lang="en-US" sz="1750" dirty="0"/>
              <a:t> para </a:t>
            </a:r>
            <a:r>
              <a:rPr lang="en-US" sz="1750" dirty="0" err="1"/>
              <a:t>controlar</a:t>
            </a:r>
            <a:r>
              <a:rPr lang="en-US" sz="1750" dirty="0"/>
              <a:t>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ratón</a:t>
            </a:r>
            <a:r>
              <a:rPr lang="en-US" sz="1750" dirty="0"/>
              <a:t> y la mano </a:t>
            </a:r>
            <a:r>
              <a:rPr lang="en-US" sz="1750" dirty="0" err="1"/>
              <a:t>derecha</a:t>
            </a:r>
            <a:r>
              <a:rPr lang="en-US" sz="1750" dirty="0"/>
              <a:t> para usar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teclado</a:t>
            </a:r>
            <a:r>
              <a:rPr lang="en-US" sz="1750" dirty="0"/>
              <a:t>. </a:t>
            </a:r>
            <a:r>
              <a:rPr lang="en-US" sz="1750" dirty="0" err="1"/>
              <a:t>Alternar</a:t>
            </a:r>
            <a:r>
              <a:rPr lang="en-US" sz="1750" dirty="0"/>
              <a:t> la carga de </a:t>
            </a:r>
            <a:r>
              <a:rPr lang="en-US" sz="1750" dirty="0" err="1"/>
              <a:t>trabajo</a:t>
            </a:r>
            <a:r>
              <a:rPr lang="en-US" sz="1750" dirty="0"/>
              <a:t> entre las dos manos </a:t>
            </a:r>
            <a:r>
              <a:rPr lang="en-US" sz="1750" dirty="0" err="1"/>
              <a:t>puede</a:t>
            </a:r>
            <a:r>
              <a:rPr lang="en-US" sz="1750" dirty="0"/>
              <a:t> </a:t>
            </a:r>
            <a:r>
              <a:rPr lang="en-US" sz="1750" dirty="0" err="1"/>
              <a:t>ayudar</a:t>
            </a:r>
            <a:r>
              <a:rPr lang="en-US" sz="1750" dirty="0"/>
              <a:t> a </a:t>
            </a:r>
            <a:r>
              <a:rPr lang="en-US" sz="1750" dirty="0" err="1"/>
              <a:t>evitar</a:t>
            </a:r>
            <a:r>
              <a:rPr lang="en-US" sz="1750" dirty="0"/>
              <a:t> </a:t>
            </a:r>
            <a:r>
              <a:rPr lang="en-US" sz="1750" dirty="0" err="1"/>
              <a:t>lesiones</a:t>
            </a:r>
            <a:r>
              <a:rPr lang="en-US" sz="1750" dirty="0"/>
              <a:t> </a:t>
            </a:r>
            <a:r>
              <a:rPr lang="en-US" sz="1750" dirty="0" err="1"/>
              <a:t>por</a:t>
            </a:r>
            <a:r>
              <a:rPr lang="en-US" sz="1750" dirty="0"/>
              <a:t> </a:t>
            </a:r>
            <a:r>
              <a:rPr lang="en-US" sz="1750" dirty="0" err="1"/>
              <a:t>movimientos</a:t>
            </a:r>
            <a:r>
              <a:rPr lang="en-US" sz="1750" dirty="0"/>
              <a:t> </a:t>
            </a:r>
            <a:r>
              <a:rPr lang="en-US" sz="1750" dirty="0" err="1"/>
              <a:t>repetitivos</a:t>
            </a:r>
            <a:r>
              <a:rPr lang="en-US" sz="1750" dirty="0"/>
              <a:t>. </a:t>
            </a:r>
            <a:r>
              <a:rPr lang="en-US" sz="1750" dirty="0" err="1"/>
              <a:t>También</a:t>
            </a:r>
            <a:r>
              <a:rPr lang="en-US" sz="1750" dirty="0"/>
              <a:t> </a:t>
            </a:r>
            <a:r>
              <a:rPr lang="en-US" sz="1750" dirty="0" err="1"/>
              <a:t>podría</a:t>
            </a:r>
            <a:r>
              <a:rPr lang="en-US" sz="1750" dirty="0"/>
              <a:t> </a:t>
            </a:r>
            <a:r>
              <a:rPr lang="en-US" sz="1750" dirty="0" err="1"/>
              <a:t>cambiar</a:t>
            </a:r>
            <a:r>
              <a:rPr lang="en-US" sz="1750" dirty="0"/>
              <a:t> </a:t>
            </a:r>
            <a:r>
              <a:rPr lang="en-US" sz="1750" dirty="0" err="1"/>
              <a:t>el</a:t>
            </a:r>
            <a:r>
              <a:rPr lang="en-US" sz="1750" dirty="0"/>
              <a:t> </a:t>
            </a:r>
            <a:r>
              <a:rPr lang="en-US" sz="1750" dirty="0" err="1"/>
              <a:t>tipo</a:t>
            </a:r>
            <a:r>
              <a:rPr lang="en-US" sz="1750" dirty="0"/>
              <a:t> de </a:t>
            </a:r>
            <a:r>
              <a:rPr lang="en-US" sz="1750" dirty="0" err="1"/>
              <a:t>ratón</a:t>
            </a:r>
            <a:r>
              <a:rPr lang="en-US" sz="1750" dirty="0"/>
              <a:t> a </a:t>
            </a:r>
            <a:r>
              <a:rPr lang="en-US" sz="1750" dirty="0" err="1"/>
              <a:t>una</a:t>
            </a:r>
            <a:r>
              <a:rPr lang="en-US" sz="1750" dirty="0"/>
              <a:t> </a:t>
            </a:r>
            <a:r>
              <a:rPr lang="en-US" sz="1750" dirty="0" err="1"/>
              <a:t>versión</a:t>
            </a:r>
            <a:r>
              <a:rPr lang="en-US" sz="1750" dirty="0"/>
              <a:t> </a:t>
            </a:r>
            <a:r>
              <a:rPr lang="en-US" sz="1750" dirty="0" err="1"/>
              <a:t>más</a:t>
            </a:r>
            <a:r>
              <a:rPr lang="en-US" sz="1750" dirty="0"/>
              <a:t> </a:t>
            </a:r>
            <a:r>
              <a:rPr lang="en-US" sz="1750" dirty="0" err="1"/>
              <a:t>ergonómica</a:t>
            </a:r>
            <a:r>
              <a:rPr lang="en-US" sz="1750" dirty="0"/>
              <a:t>, </a:t>
            </a:r>
            <a:r>
              <a:rPr lang="en-US" sz="1750" dirty="0" err="1"/>
              <a:t>como</a:t>
            </a:r>
            <a:r>
              <a:rPr lang="en-US" sz="1750" dirty="0"/>
              <a:t> uno vertical que </a:t>
            </a:r>
            <a:r>
              <a:rPr lang="en-US" sz="1750" dirty="0" err="1"/>
              <a:t>ayuda</a:t>
            </a:r>
            <a:r>
              <a:rPr lang="en-US" sz="1750" dirty="0"/>
              <a:t> a la </a:t>
            </a:r>
            <a:r>
              <a:rPr lang="en-US" sz="1750" dirty="0" err="1"/>
              <a:t>muñeca</a:t>
            </a:r>
            <a:r>
              <a:rPr lang="en-US" sz="1750" dirty="0"/>
              <a:t> a </a:t>
            </a:r>
            <a:r>
              <a:rPr lang="en-US" sz="1750" dirty="0" err="1"/>
              <a:t>permanecer</a:t>
            </a:r>
            <a:r>
              <a:rPr lang="en-US" sz="1750" dirty="0"/>
              <a:t> </a:t>
            </a:r>
            <a:r>
              <a:rPr lang="en-US" sz="1750" dirty="0" err="1"/>
              <a:t>derecha</a:t>
            </a:r>
            <a:r>
              <a:rPr lang="en-US" sz="1750" dirty="0"/>
              <a:t>.</a:t>
            </a:r>
            <a:endParaRPr sz="17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5"/>
            <a:ext cx="5464250" cy="5892035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23465" y="5854116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3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excesivo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fuerza</a:t>
            </a:r>
            <a:endParaRPr lang="en-US" dirty="0"/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movimiento</a:t>
            </a:r>
            <a:r>
              <a:rPr lang="en-US" sz="1800" dirty="0"/>
              <a:t> </a:t>
            </a:r>
            <a:r>
              <a:rPr lang="en-US" sz="1800" dirty="0" err="1"/>
              <a:t>físico</a:t>
            </a:r>
            <a:r>
              <a:rPr lang="en-US" sz="1800" dirty="0"/>
              <a:t> que </a:t>
            </a:r>
            <a:r>
              <a:rPr lang="en-US" sz="1800" dirty="0" err="1"/>
              <a:t>requiere</a:t>
            </a:r>
            <a:r>
              <a:rPr lang="en-US" sz="1800" dirty="0"/>
              <a:t> </a:t>
            </a:r>
            <a:r>
              <a:rPr lang="en-US" sz="1800" dirty="0" err="1"/>
              <a:t>esfuerzo</a:t>
            </a:r>
            <a:r>
              <a:rPr lang="en-US" sz="1800" dirty="0"/>
              <a:t> muscular se </a:t>
            </a:r>
            <a:r>
              <a:rPr lang="en-US" sz="1800" dirty="0" err="1"/>
              <a:t>considera</a:t>
            </a:r>
            <a:r>
              <a:rPr lang="en-US" sz="1800" dirty="0"/>
              <a:t> un </a:t>
            </a:r>
            <a:r>
              <a:rPr lang="en-US" sz="1800" dirty="0" err="1"/>
              <a:t>empleo</a:t>
            </a:r>
            <a:r>
              <a:rPr lang="en-US" sz="1800" dirty="0"/>
              <a:t> de </a:t>
            </a:r>
            <a:r>
              <a:rPr lang="en-US" sz="1800" dirty="0" err="1"/>
              <a:t>fuerza</a:t>
            </a:r>
            <a:r>
              <a:rPr lang="en-US" sz="1800" dirty="0"/>
              <a:t>. </a:t>
            </a:r>
            <a:r>
              <a:rPr lang="en-US" sz="1800" dirty="0" err="1"/>
              <a:t>Cuanto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sea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esfuerzo</a:t>
            </a:r>
            <a:r>
              <a:rPr lang="en-US" sz="1800" dirty="0"/>
              <a:t> muscular </a:t>
            </a:r>
            <a:r>
              <a:rPr lang="en-US" sz="1800" dirty="0" err="1"/>
              <a:t>implicado</a:t>
            </a:r>
            <a:r>
              <a:rPr lang="en-US" sz="1800" dirty="0"/>
              <a:t>,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contundente</a:t>
            </a:r>
            <a:r>
              <a:rPr lang="en-US" sz="1800" dirty="0"/>
              <a:t> </a:t>
            </a:r>
            <a:r>
              <a:rPr lang="en-US" sz="1800" dirty="0" err="1"/>
              <a:t>será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empleo</a:t>
            </a:r>
            <a:r>
              <a:rPr lang="en-US" sz="1800" dirty="0"/>
              <a:t> de </a:t>
            </a:r>
            <a:r>
              <a:rPr lang="en-US" sz="1800" dirty="0" err="1"/>
              <a:t>fuerza</a:t>
            </a:r>
            <a:r>
              <a:rPr lang="en-US" sz="1800" dirty="0"/>
              <a:t>. A la </a:t>
            </a:r>
            <a:r>
              <a:rPr lang="en-US" sz="1800" dirty="0" err="1"/>
              <a:t>izquierda</a:t>
            </a:r>
            <a:r>
              <a:rPr lang="en-US" sz="1800" dirty="0"/>
              <a:t>, se </a:t>
            </a:r>
            <a:r>
              <a:rPr lang="en-US" sz="1800" dirty="0" err="1"/>
              <a:t>muestra</a:t>
            </a:r>
            <a:r>
              <a:rPr lang="en-US" sz="1800" dirty="0"/>
              <a:t> un </a:t>
            </a:r>
            <a:r>
              <a:rPr lang="en-US" sz="1800" dirty="0" err="1"/>
              <a:t>método</a:t>
            </a:r>
            <a:r>
              <a:rPr lang="en-US" sz="1800" dirty="0"/>
              <a:t> </a:t>
            </a:r>
            <a:r>
              <a:rPr lang="en-US" sz="1800" dirty="0" err="1"/>
              <a:t>común</a:t>
            </a:r>
            <a:r>
              <a:rPr lang="en-US" sz="1800" dirty="0"/>
              <a:t> para </a:t>
            </a:r>
            <a:r>
              <a:rPr lang="en-US" sz="1800" dirty="0" err="1"/>
              <a:t>clasificar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niveles</a:t>
            </a:r>
            <a:r>
              <a:rPr lang="en-US" sz="1800" dirty="0"/>
              <a:t> de </a:t>
            </a:r>
            <a:r>
              <a:rPr lang="en-US" sz="1800" dirty="0" err="1"/>
              <a:t>esfuerzo</a:t>
            </a:r>
            <a:r>
              <a:rPr lang="en-US" sz="1800" dirty="0"/>
              <a:t> </a:t>
            </a:r>
            <a:r>
              <a:rPr lang="en-US" sz="1800" dirty="0" err="1"/>
              <a:t>contundente</a:t>
            </a:r>
            <a:r>
              <a:rPr lang="en-US" sz="1800" dirty="0"/>
              <a:t> </a:t>
            </a:r>
            <a:r>
              <a:rPr lang="en-US" sz="1800" dirty="0" err="1"/>
              <a:t>percibido</a:t>
            </a:r>
            <a:r>
              <a:rPr lang="en-US" sz="1800" dirty="0"/>
              <a:t>. </a:t>
            </a:r>
            <a:r>
              <a:rPr lang="en-US" sz="1800" dirty="0" err="1"/>
              <a:t>Hacer</a:t>
            </a:r>
            <a:r>
              <a:rPr lang="en-US" sz="1800" dirty="0"/>
              <a:t> </a:t>
            </a:r>
            <a:r>
              <a:rPr lang="en-US" sz="1800" dirty="0" err="1"/>
              <a:t>esfuerzos</a:t>
            </a:r>
            <a:r>
              <a:rPr lang="en-US" sz="1800" dirty="0"/>
              <a:t> </a:t>
            </a:r>
            <a:r>
              <a:rPr lang="en-US" sz="1800" dirty="0" err="1"/>
              <a:t>constantemente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categoría</a:t>
            </a:r>
            <a:r>
              <a:rPr lang="en-US" sz="1800" dirty="0"/>
              <a:t> "</a:t>
            </a:r>
            <a:r>
              <a:rPr lang="en-US" sz="1800" dirty="0" err="1"/>
              <a:t>duro</a:t>
            </a:r>
            <a:r>
              <a:rPr lang="en-US" sz="1800" dirty="0"/>
              <a:t>" y superior (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rango</a:t>
            </a:r>
            <a:r>
              <a:rPr lang="en-US" sz="1800" dirty="0"/>
              <a:t> de 5 a 10) </a:t>
            </a:r>
            <a:r>
              <a:rPr lang="en-US" sz="1800" dirty="0" err="1"/>
              <a:t>aumenta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riesgo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del </a:t>
            </a:r>
            <a:r>
              <a:rPr lang="en-US" sz="1800" dirty="0" err="1"/>
              <a:t>trabajador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no </a:t>
            </a:r>
            <a:r>
              <a:rPr lang="en-US" sz="1800" dirty="0" err="1"/>
              <a:t>implementa</a:t>
            </a:r>
            <a:r>
              <a:rPr lang="en-US" sz="1800" dirty="0"/>
              <a:t> las </a:t>
            </a:r>
            <a:r>
              <a:rPr lang="en-US" sz="1800" dirty="0" err="1"/>
              <a:t>técnicas</a:t>
            </a:r>
            <a:r>
              <a:rPr lang="en-US" sz="1800" dirty="0"/>
              <a:t> </a:t>
            </a:r>
            <a:r>
              <a:rPr lang="en-US" sz="1800" dirty="0" err="1"/>
              <a:t>adecuadas</a:t>
            </a:r>
            <a:r>
              <a:rPr lang="en-US" sz="1800" dirty="0"/>
              <a:t> y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dispositivos</a:t>
            </a:r>
            <a:r>
              <a:rPr lang="en-US" sz="1800" dirty="0"/>
              <a:t> para </a:t>
            </a:r>
            <a:r>
              <a:rPr lang="en-US" sz="1800" dirty="0" err="1"/>
              <a:t>facilitar</a:t>
            </a:r>
            <a:r>
              <a:rPr lang="en-US" sz="1800" dirty="0"/>
              <a:t> las </a:t>
            </a:r>
            <a:r>
              <a:rPr lang="en-US" sz="1800" dirty="0" err="1"/>
              <a:t>tareas</a:t>
            </a:r>
            <a:r>
              <a:rPr lang="en-US" sz="1800" dirty="0"/>
              <a:t> que </a:t>
            </a:r>
            <a:r>
              <a:rPr lang="en-US" sz="1800" dirty="0" err="1"/>
              <a:t>exigen</a:t>
            </a:r>
            <a:r>
              <a:rPr lang="en-US" sz="1800" dirty="0"/>
              <a:t> </a:t>
            </a:r>
            <a:r>
              <a:rPr lang="en-US" sz="1800" dirty="0" err="1"/>
              <a:t>dichos</a:t>
            </a:r>
            <a:r>
              <a:rPr lang="en-US" sz="1800" dirty="0"/>
              <a:t> </a:t>
            </a:r>
            <a:r>
              <a:rPr lang="en-US" sz="1800" dirty="0" err="1"/>
              <a:t>esfuerzos</a:t>
            </a:r>
            <a:r>
              <a:rPr lang="en-US" sz="1800" dirty="0"/>
              <a:t>.</a:t>
            </a:r>
            <a:br>
              <a:rPr lang="en-US" sz="1800" dirty="0"/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714" y="25686"/>
            <a:ext cx="5164017" cy="5869566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3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Temperatura</a:t>
            </a:r>
            <a:endParaRPr lang="en-US"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dirty="0"/>
          </a:p>
          <a:p>
            <a:r>
              <a:rPr lang="en-US" sz="1600" dirty="0"/>
              <a:t>El </a:t>
            </a:r>
            <a:r>
              <a:rPr lang="en-US" sz="1600" dirty="0" err="1"/>
              <a:t>trabajo</a:t>
            </a:r>
            <a:r>
              <a:rPr lang="en-US" sz="1600" dirty="0"/>
              <a:t> a </a:t>
            </a:r>
            <a:r>
              <a:rPr lang="en-US" sz="1600" dirty="0" err="1"/>
              <a:t>temperaturas</a:t>
            </a:r>
            <a:r>
              <a:rPr lang="en-US" sz="1600" dirty="0"/>
              <a:t> </a:t>
            </a:r>
            <a:r>
              <a:rPr lang="en-US" sz="1600" dirty="0" err="1"/>
              <a:t>extremas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representar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variedad</a:t>
            </a:r>
            <a:r>
              <a:rPr lang="en-US" sz="1600" dirty="0"/>
              <a:t> de </a:t>
            </a:r>
            <a:r>
              <a:rPr lang="en-US" sz="1600" dirty="0" err="1"/>
              <a:t>peligros</a:t>
            </a:r>
            <a:r>
              <a:rPr lang="en-US" sz="1600" dirty="0"/>
              <a:t>. El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prolongado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temperaturas</a:t>
            </a:r>
            <a:r>
              <a:rPr lang="en-US" sz="1600" dirty="0"/>
              <a:t> </a:t>
            </a:r>
            <a:r>
              <a:rPr lang="en-US" sz="1600" dirty="0" err="1"/>
              <a:t>bajas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provocar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disminución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fuerza</a:t>
            </a:r>
            <a:r>
              <a:rPr lang="en-US" sz="1600" dirty="0"/>
              <a:t> muscular, la </a:t>
            </a:r>
            <a:r>
              <a:rPr lang="en-US" sz="1600" dirty="0" err="1"/>
              <a:t>resistencia</a:t>
            </a:r>
            <a:r>
              <a:rPr lang="en-US" sz="1600" dirty="0"/>
              <a:t> y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sentido</a:t>
            </a:r>
            <a:r>
              <a:rPr lang="en-US" sz="1600" dirty="0"/>
              <a:t> del </a:t>
            </a:r>
            <a:r>
              <a:rPr lang="en-US" sz="1600" dirty="0" err="1"/>
              <a:t>tacto</a:t>
            </a:r>
            <a:r>
              <a:rPr lang="en-US" sz="1600" dirty="0"/>
              <a:t>. Los </a:t>
            </a:r>
            <a:r>
              <a:rPr lang="en-US" sz="1600" dirty="0" err="1"/>
              <a:t>trabajadores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ambientes </a:t>
            </a:r>
            <a:r>
              <a:rPr lang="en-US" sz="1600" dirty="0" err="1"/>
              <a:t>fríos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períodos</a:t>
            </a:r>
            <a:r>
              <a:rPr lang="en-US" sz="1600" dirty="0"/>
              <a:t> </a:t>
            </a:r>
            <a:r>
              <a:rPr lang="en-US" sz="1600" dirty="0" err="1"/>
              <a:t>prolongados</a:t>
            </a:r>
            <a:r>
              <a:rPr lang="en-US" sz="1600" dirty="0"/>
              <a:t> </a:t>
            </a:r>
            <a:r>
              <a:rPr lang="en-US" sz="1600" dirty="0" err="1"/>
              <a:t>notarán</a:t>
            </a:r>
            <a:r>
              <a:rPr lang="en-US" sz="1600" dirty="0"/>
              <a:t> </a:t>
            </a:r>
            <a:r>
              <a:rPr lang="en-US" sz="1600" dirty="0" err="1"/>
              <a:t>dificultad</a:t>
            </a:r>
            <a:r>
              <a:rPr lang="en-US" sz="1600" dirty="0"/>
              <a:t> para usar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dedos</a:t>
            </a:r>
            <a:r>
              <a:rPr lang="en-US" sz="1600" dirty="0"/>
              <a:t> y </a:t>
            </a:r>
            <a:r>
              <a:rPr lang="en-US" sz="1600" dirty="0" err="1"/>
              <a:t>trabajar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teclados</a:t>
            </a:r>
            <a:r>
              <a:rPr lang="en-US" sz="1600" dirty="0"/>
              <a:t> y </a:t>
            </a:r>
            <a:r>
              <a:rPr lang="en-US" sz="1600" dirty="0" err="1"/>
              <a:t>pantallas</a:t>
            </a:r>
            <a:r>
              <a:rPr lang="en-US" sz="1600" dirty="0"/>
              <a:t> </a:t>
            </a:r>
            <a:r>
              <a:rPr lang="en-US" sz="1600" dirty="0" err="1"/>
              <a:t>táctiles</a:t>
            </a:r>
            <a:r>
              <a:rPr lang="en-US" sz="1600" dirty="0"/>
              <a:t>. El </a:t>
            </a:r>
            <a:r>
              <a:rPr lang="en-US" sz="1600" dirty="0" err="1"/>
              <a:t>cuerpo</a:t>
            </a:r>
            <a:r>
              <a:rPr lang="en-US" sz="1600" dirty="0"/>
              <a:t> </a:t>
            </a:r>
            <a:r>
              <a:rPr lang="en-US" sz="1600" dirty="0" err="1"/>
              <a:t>está</a:t>
            </a:r>
            <a:r>
              <a:rPr lang="en-US" sz="1600" dirty="0"/>
              <a:t> </a:t>
            </a:r>
            <a:r>
              <a:rPr lang="en-US" sz="1600" dirty="0" err="1"/>
              <a:t>diseñado</a:t>
            </a:r>
            <a:r>
              <a:rPr lang="en-US" sz="1600" dirty="0"/>
              <a:t> para </a:t>
            </a:r>
            <a:r>
              <a:rPr lang="en-US" sz="1600" dirty="0" err="1"/>
              <a:t>conservar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núcleo</a:t>
            </a:r>
            <a:r>
              <a:rPr lang="en-US" sz="1600" dirty="0"/>
              <a:t>, a fin de </a:t>
            </a:r>
            <a:r>
              <a:rPr lang="en-US" sz="1600" dirty="0" err="1"/>
              <a:t>proteger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órganos</a:t>
            </a:r>
            <a:r>
              <a:rPr lang="en-US" sz="1600" dirty="0"/>
              <a:t>, </a:t>
            </a:r>
            <a:r>
              <a:rPr lang="en-US" sz="1600" dirty="0" err="1"/>
              <a:t>por</a:t>
            </a:r>
            <a:r>
              <a:rPr lang="en-US" sz="1600" dirty="0"/>
              <a:t> lo que las </a:t>
            </a:r>
            <a:r>
              <a:rPr lang="en-US" sz="1600" dirty="0" err="1"/>
              <a:t>extremidades</a:t>
            </a:r>
            <a:r>
              <a:rPr lang="en-US" sz="1600" dirty="0"/>
              <a:t> </a:t>
            </a:r>
            <a:r>
              <a:rPr lang="en-US" sz="1600" dirty="0" err="1"/>
              <a:t>externas</a:t>
            </a:r>
            <a:r>
              <a:rPr lang="en-US" sz="1600" dirty="0"/>
              <a:t> son las </a:t>
            </a:r>
            <a:r>
              <a:rPr lang="en-US" sz="1600" dirty="0" err="1"/>
              <a:t>primeras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perder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/>
              <a:t>Por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contrario</a:t>
            </a:r>
            <a:r>
              <a:rPr lang="en-US" sz="1600" dirty="0"/>
              <a:t>,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prolongado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temperaturas</a:t>
            </a:r>
            <a:r>
              <a:rPr lang="en-US" sz="1600" dirty="0"/>
              <a:t> </a:t>
            </a:r>
            <a:r>
              <a:rPr lang="en-US" sz="1600" dirty="0" err="1"/>
              <a:t>altas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provocar</a:t>
            </a:r>
            <a:r>
              <a:rPr lang="en-US" sz="1600" dirty="0"/>
              <a:t> </a:t>
            </a:r>
            <a:r>
              <a:rPr lang="en-US" sz="1600" dirty="0" err="1"/>
              <a:t>cansancio</a:t>
            </a:r>
            <a:r>
              <a:rPr lang="en-US" sz="1600" dirty="0"/>
              <a:t>, </a:t>
            </a:r>
            <a:r>
              <a:rPr lang="en-US" sz="1600" dirty="0" err="1"/>
              <a:t>sudoración</a:t>
            </a:r>
            <a:r>
              <a:rPr lang="en-US" sz="1600" dirty="0"/>
              <a:t>, </a:t>
            </a:r>
            <a:r>
              <a:rPr lang="en-US" sz="1600" dirty="0" err="1"/>
              <a:t>reducción</a:t>
            </a:r>
            <a:r>
              <a:rPr lang="en-US" sz="1600" dirty="0"/>
              <a:t> de la </a:t>
            </a:r>
            <a:r>
              <a:rPr lang="en-US" sz="1600" dirty="0" err="1"/>
              <a:t>fuerza</a:t>
            </a:r>
            <a:r>
              <a:rPr lang="en-US" sz="1600" dirty="0"/>
              <a:t> de </a:t>
            </a:r>
            <a:r>
              <a:rPr lang="en-US" sz="1600" dirty="0" err="1"/>
              <a:t>agarre</a:t>
            </a:r>
            <a:r>
              <a:rPr lang="en-US" sz="1600" dirty="0"/>
              <a:t> y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variedad</a:t>
            </a:r>
            <a:r>
              <a:rPr lang="en-US" sz="1600" dirty="0"/>
              <a:t> de </a:t>
            </a:r>
            <a:r>
              <a:rPr lang="en-US" sz="1600" dirty="0" err="1"/>
              <a:t>enfermedades</a:t>
            </a:r>
            <a:r>
              <a:rPr lang="en-US" sz="1600" dirty="0"/>
              <a:t> </a:t>
            </a:r>
            <a:r>
              <a:rPr lang="en-US" sz="1600" dirty="0" err="1"/>
              <a:t>relacionadas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calor</a:t>
            </a:r>
            <a:r>
              <a:rPr lang="en-US" sz="1600" dirty="0"/>
              <a:t>.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disminuir</a:t>
            </a:r>
            <a:r>
              <a:rPr lang="en-US" sz="1600" dirty="0"/>
              <a:t> la </a:t>
            </a:r>
            <a:r>
              <a:rPr lang="en-US" sz="1600" dirty="0" err="1"/>
              <a:t>capacidad</a:t>
            </a:r>
            <a:r>
              <a:rPr lang="en-US" sz="1600" dirty="0"/>
              <a:t> del </a:t>
            </a:r>
            <a:r>
              <a:rPr lang="en-US" sz="1600" dirty="0" err="1"/>
              <a:t>trabajador</a:t>
            </a:r>
            <a:r>
              <a:rPr lang="en-US" sz="1600" dirty="0"/>
              <a:t> para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correctamente</a:t>
            </a:r>
            <a:r>
              <a:rPr lang="en-US" sz="1600" dirty="0"/>
              <a:t> y </a:t>
            </a:r>
            <a:r>
              <a:rPr lang="en-US" sz="1600" dirty="0" err="1"/>
              <a:t>podría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no se </a:t>
            </a:r>
            <a:r>
              <a:rPr lang="en-US" sz="1600" dirty="0" err="1"/>
              <a:t>aborda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corresponde</a:t>
            </a:r>
            <a:r>
              <a:rPr lang="en-US" sz="1600" dirty="0"/>
              <a:t>.</a:t>
            </a:r>
            <a:br>
              <a:rPr lang="en-US" sz="1800" dirty="0"/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50" cy="5869565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1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Resumen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dirty="0"/>
          </a:p>
          <a:p>
            <a:r>
              <a:rPr lang="en-US" sz="1800" dirty="0"/>
              <a:t>¡</a:t>
            </a:r>
            <a:r>
              <a:rPr lang="en-US" sz="1800" dirty="0" err="1"/>
              <a:t>Usted</a:t>
            </a:r>
            <a:r>
              <a:rPr lang="en-US" sz="1800" dirty="0"/>
              <a:t> ha </a:t>
            </a:r>
            <a:r>
              <a:rPr lang="en-US" sz="1800" dirty="0" err="1"/>
              <a:t>completado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 2! </a:t>
            </a:r>
            <a:r>
              <a:rPr lang="en-US" sz="1800" dirty="0" err="1"/>
              <a:t>Analizamos</a:t>
            </a:r>
            <a:r>
              <a:rPr lang="en-US" sz="1800" dirty="0"/>
              <a:t> dos </a:t>
            </a:r>
            <a:r>
              <a:rPr lang="en-US" sz="1800" dirty="0" err="1"/>
              <a:t>categorías</a:t>
            </a:r>
            <a:r>
              <a:rPr lang="en-US" sz="1800" dirty="0"/>
              <a:t> de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: individual y </a:t>
            </a:r>
            <a:r>
              <a:rPr lang="en-US" sz="1800" dirty="0" err="1"/>
              <a:t>ergonómico</a:t>
            </a:r>
            <a:r>
              <a:rPr lang="en-US" sz="1800" dirty="0"/>
              <a:t>.  </a:t>
            </a:r>
            <a:r>
              <a:rPr lang="en-US" sz="1800" dirty="0" err="1"/>
              <a:t>Abordamos</a:t>
            </a:r>
            <a:r>
              <a:rPr lang="en-US" sz="1800" dirty="0"/>
              <a:t> las </a:t>
            </a:r>
            <a:r>
              <a:rPr lang="en-US" sz="1800" dirty="0" err="1"/>
              <a:t>posiciones</a:t>
            </a:r>
            <a:r>
              <a:rPr lang="en-US" sz="1800" dirty="0"/>
              <a:t> </a:t>
            </a:r>
            <a:r>
              <a:rPr lang="en-US" sz="1800" dirty="0" err="1"/>
              <a:t>incómodas</a:t>
            </a:r>
            <a:r>
              <a:rPr lang="en-US" sz="1800" dirty="0"/>
              <a:t> y </a:t>
            </a:r>
            <a:r>
              <a:rPr lang="en-US" sz="1800" dirty="0" err="1"/>
              <a:t>prolongadas</a:t>
            </a:r>
            <a:r>
              <a:rPr lang="en-US" sz="1800" dirty="0"/>
              <a:t>,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estrés</a:t>
            </a:r>
            <a:r>
              <a:rPr lang="en-US" sz="1800" dirty="0"/>
              <a:t> de </a:t>
            </a:r>
            <a:r>
              <a:rPr lang="en-US" sz="1800" dirty="0" err="1"/>
              <a:t>contacto</a:t>
            </a:r>
            <a:r>
              <a:rPr lang="en-US" sz="1800" dirty="0"/>
              <a:t>. </a:t>
            </a:r>
            <a:r>
              <a:rPr lang="en-US" sz="1800" dirty="0" err="1"/>
              <a:t>Aprendimos</a:t>
            </a:r>
            <a:r>
              <a:rPr lang="en-US" sz="1800" dirty="0"/>
              <a:t> que la </a:t>
            </a:r>
            <a:r>
              <a:rPr lang="en-US" sz="1800" dirty="0" err="1"/>
              <a:t>molestia</a:t>
            </a:r>
            <a:r>
              <a:rPr lang="en-US" sz="1800" dirty="0"/>
              <a:t> y las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intensas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producirse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músculos</a:t>
            </a:r>
            <a:r>
              <a:rPr lang="en-US" sz="1800" dirty="0"/>
              <a:t> </a:t>
            </a:r>
            <a:r>
              <a:rPr lang="en-US" sz="1800" dirty="0" err="1"/>
              <a:t>están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constante</a:t>
            </a:r>
            <a:r>
              <a:rPr lang="en-US" sz="1800" dirty="0"/>
              <a:t> </a:t>
            </a:r>
            <a:r>
              <a:rPr lang="en-US" sz="1800" dirty="0" err="1"/>
              <a:t>tensión</a:t>
            </a:r>
            <a:r>
              <a:rPr lang="en-US" sz="1800" dirty="0"/>
              <a:t>, y </a:t>
            </a:r>
            <a:r>
              <a:rPr lang="en-US" sz="1800" dirty="0" err="1"/>
              <a:t>examinamos</a:t>
            </a:r>
            <a:r>
              <a:rPr lang="en-US" sz="1800" dirty="0"/>
              <a:t> las </a:t>
            </a:r>
            <a:r>
              <a:rPr lang="en-US" sz="1800" dirty="0" err="1"/>
              <a:t>diferencias</a:t>
            </a:r>
            <a:r>
              <a:rPr lang="en-US" sz="1800" dirty="0"/>
              <a:t> entre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alineación</a:t>
            </a:r>
            <a:r>
              <a:rPr lang="en-US" sz="1800" dirty="0"/>
              <a:t> corporal </a:t>
            </a:r>
            <a:r>
              <a:rPr lang="en-US" sz="1800" dirty="0" err="1"/>
              <a:t>correcta</a:t>
            </a:r>
            <a:r>
              <a:rPr lang="en-US" sz="1800" dirty="0"/>
              <a:t> y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incorrecta</a:t>
            </a:r>
            <a:r>
              <a:rPr lang="en-US" sz="1800" dirty="0"/>
              <a:t>. </a:t>
            </a:r>
            <a:r>
              <a:rPr lang="en-US" sz="1800" dirty="0" err="1"/>
              <a:t>Además</a:t>
            </a:r>
            <a:r>
              <a:rPr lang="en-US" sz="1800" dirty="0"/>
              <a:t>, </a:t>
            </a:r>
            <a:r>
              <a:rPr lang="en-US" sz="1800" dirty="0" err="1"/>
              <a:t>aprendimos</a:t>
            </a:r>
            <a:r>
              <a:rPr lang="en-US" sz="1800" dirty="0"/>
              <a:t> que </a:t>
            </a:r>
            <a:r>
              <a:rPr lang="en-US" sz="1800" dirty="0" err="1"/>
              <a:t>incluso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aspectos</a:t>
            </a:r>
            <a:r>
              <a:rPr lang="en-US" sz="1800" dirty="0"/>
              <a:t> </a:t>
            </a:r>
            <a:r>
              <a:rPr lang="en-US" sz="1800" dirty="0" err="1"/>
              <a:t>psicosociales</a:t>
            </a:r>
            <a:r>
              <a:rPr lang="en-US" sz="1800" dirty="0"/>
              <a:t> y las </a:t>
            </a:r>
            <a:r>
              <a:rPr lang="en-US" sz="1800" dirty="0" err="1"/>
              <a:t>temperaturas</a:t>
            </a:r>
            <a:r>
              <a:rPr lang="en-US" sz="1800" dirty="0"/>
              <a:t> </a:t>
            </a:r>
            <a:r>
              <a:rPr lang="en-US" sz="1800" dirty="0" err="1"/>
              <a:t>extremas</a:t>
            </a:r>
            <a:r>
              <a:rPr lang="en-US" sz="1800" dirty="0"/>
              <a:t> </a:t>
            </a:r>
            <a:r>
              <a:rPr lang="en-US" sz="1800" dirty="0" err="1"/>
              <a:t>podrían</a:t>
            </a:r>
            <a:r>
              <a:rPr lang="en-US" sz="1800" dirty="0"/>
              <a:t> </a:t>
            </a:r>
            <a:r>
              <a:rPr lang="en-US" sz="1800" dirty="0" err="1"/>
              <a:t>fomentar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trastornos</a:t>
            </a:r>
            <a:r>
              <a:rPr lang="en-US" sz="1800" dirty="0"/>
              <a:t> </a:t>
            </a:r>
            <a:r>
              <a:rPr lang="en-US" sz="1800" dirty="0" err="1"/>
              <a:t>musculoesqueléticos</a:t>
            </a:r>
            <a:r>
              <a:rPr lang="en-US" sz="1800" dirty="0"/>
              <a:t> (TME).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siguiente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aprenderá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configurar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estación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clic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flecha</a:t>
            </a:r>
            <a:r>
              <a:rPr lang="en-US" sz="1800" dirty="0"/>
              <a:t> </a:t>
            </a:r>
            <a:r>
              <a:rPr lang="en-US" sz="1800" dirty="0" err="1"/>
              <a:t>hacia</a:t>
            </a:r>
            <a:r>
              <a:rPr lang="en-US" sz="1800" dirty="0"/>
              <a:t> la </a:t>
            </a:r>
            <a:r>
              <a:rPr lang="en-US" sz="1800" dirty="0" err="1"/>
              <a:t>derecha</a:t>
            </a:r>
            <a:r>
              <a:rPr lang="en-US" sz="1800" dirty="0"/>
              <a:t> para </a:t>
            </a:r>
            <a:r>
              <a:rPr lang="en-US" sz="1800" dirty="0" err="1"/>
              <a:t>continuar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 3.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4E101-7D50-445C-9C9C-DE514EF2F8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98" y="25686"/>
            <a:ext cx="5464249" cy="5869565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D48B197-DCE5-44A1-8AA8-211E45578121}"/>
              </a:ext>
            </a:extLst>
          </p:cNvPr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0ECE1-D395-49AE-BAA4-594D6F38A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17721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endParaRPr lang="en-US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sz="18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endParaRPr lang="en-US"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https://www.psychiatry.org/newsroom/news-releases/as-americans-begin-to-return-to-the-office-views-on-workplace-mental-health-are-mixed</a:t>
            </a:r>
            <a:endParaRPr lang="en-US" dirty="0">
              <a:latin typeface="+mj-lt"/>
            </a:endParaRPr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3946C7CB-E7D1-44CD-A5C4-4D4B5A6517DD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Factores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riesgo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3CD70C-04AF-41A1-A65C-8B3F183B6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28" y="5906963"/>
            <a:ext cx="3971207" cy="9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2" y="2721113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</a:t>
            </a:r>
            <a:endParaRPr lang="en-US"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373408" y="3373550"/>
            <a:ext cx="1144518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la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estación</a:t>
            </a:r>
            <a:r>
              <a:rPr lang="en-US" sz="44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44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trabajo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8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Bienvenido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36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módulo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analizaremos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ergonomía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optimizado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ergonómico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eficacia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seguridad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proteger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cuerpo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lesiones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(o dolor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capacidad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concentrarse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tareas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cuales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vez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convierten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trabajador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eficaz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productivo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principios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técnicas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tanto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oficinas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tradicionales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Comenzaremos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descripción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postura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neutral y sus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beneficios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allí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pasaremos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estaciones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sillas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portátiles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dispositivo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móviles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¡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Comencemos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4140"/>
            <a:ext cx="5529430" cy="5939581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AC71BCEC-7AC6-4011-8FE7-EFBC2F764779}"/>
              </a:ext>
            </a:extLst>
          </p:cNvPr>
          <p:cNvSpPr txBox="1"/>
          <p:nvPr/>
        </p:nvSpPr>
        <p:spPr>
          <a:xfrm>
            <a:off x="15062" y="5917943"/>
            <a:ext cx="74886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7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23539" y="182524"/>
            <a:ext cx="627435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Postura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columna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vertebral neutral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ergonomía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adecuada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exigirá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poco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esfuerzo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Tal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mencionamos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módulo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anterior,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comience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concentrarse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vertebral neutral,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sea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esté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de pie.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Contrario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lo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pensar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vertebral neutral no 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completamente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aquella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mantiene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forma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curvada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natural.</a:t>
            </a:r>
          </a:p>
          <a:p>
            <a:pPr lvl="0">
              <a:buSzPts val="1600"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vertebral neutral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forma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Quiere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superior de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cuello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hay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curvatura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adelante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medio,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curva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afuera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zona lumbar, 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curva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adentro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sea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esté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de pie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largos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vertebral neutral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relajada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no pone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tanta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articulaciones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músculos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Para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lograr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postura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columna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vertebral neutral,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correctamente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próximas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diapositivas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serie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videos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donde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explica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manera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adecuada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4140"/>
            <a:ext cx="5529430" cy="5939580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AC71BCEC-7AC6-4011-8FE7-EFBC2F764779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8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D4286B97-C320-4426-AD3A-8E50AF607901}"/>
              </a:ext>
            </a:extLst>
          </p:cNvPr>
          <p:cNvSpPr txBox="1"/>
          <p:nvPr/>
        </p:nvSpPr>
        <p:spPr>
          <a:xfrm>
            <a:off x="2743200" y="2531200"/>
            <a:ext cx="657096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Video: </a:t>
            </a: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Cómo configurar su oficina en la casa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96D-60BA-4854-8615-27C56EEE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28501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4014A7A-A83E-9842-F978-DC8540F93D5D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52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Objetivos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Al final de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curso</a:t>
            </a:r>
            <a:r>
              <a:rPr lang="en-US" sz="1800" dirty="0"/>
              <a:t>, </a:t>
            </a:r>
            <a:r>
              <a:rPr lang="en-US" sz="1800" dirty="0" err="1"/>
              <a:t>comprenderá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r>
              <a:rPr lang="en-US" sz="1800" dirty="0"/>
              <a:t>1. </a:t>
            </a:r>
            <a:r>
              <a:rPr lang="en-US" sz="1800" dirty="0" err="1"/>
              <a:t>concepto</a:t>
            </a:r>
            <a:r>
              <a:rPr lang="en-US" sz="1800" dirty="0"/>
              <a:t> y </a:t>
            </a:r>
            <a:r>
              <a:rPr lang="en-US" sz="1800" dirty="0" err="1"/>
              <a:t>motivo</a:t>
            </a:r>
            <a:r>
              <a:rPr lang="en-US" sz="1800" dirty="0"/>
              <a:t> de la </a:t>
            </a:r>
            <a:r>
              <a:rPr lang="en-US" sz="1800" dirty="0" err="1"/>
              <a:t>ergonomía</a:t>
            </a:r>
            <a:r>
              <a:rPr lang="en-US" sz="1800" dirty="0"/>
              <a:t>;</a:t>
            </a:r>
          </a:p>
          <a:p>
            <a:r>
              <a:rPr lang="en-US" sz="1800" dirty="0"/>
              <a:t>2.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ergonómicos</a:t>
            </a:r>
            <a:r>
              <a:rPr lang="en-US" sz="1800" dirty="0"/>
              <a:t>;</a:t>
            </a:r>
          </a:p>
          <a:p>
            <a:r>
              <a:rPr lang="en-US" sz="1800" dirty="0"/>
              <a:t>3. </a:t>
            </a:r>
            <a:r>
              <a:rPr lang="en-US" sz="1800" dirty="0" err="1"/>
              <a:t>diseño</a:t>
            </a:r>
            <a:r>
              <a:rPr lang="en-US" sz="1800" dirty="0"/>
              <a:t> </a:t>
            </a:r>
            <a:r>
              <a:rPr lang="en-US" sz="1800" dirty="0" err="1"/>
              <a:t>adecuado</a:t>
            </a:r>
            <a:r>
              <a:rPr lang="en-US" sz="1800" dirty="0"/>
              <a:t> de la </a:t>
            </a:r>
            <a:r>
              <a:rPr lang="en-US" sz="1800" dirty="0" err="1"/>
              <a:t>estación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, y</a:t>
            </a:r>
          </a:p>
          <a:p>
            <a:r>
              <a:rPr lang="en-US" sz="1800" dirty="0"/>
              <a:t>4.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establecer</a:t>
            </a:r>
            <a:r>
              <a:rPr lang="en-US" sz="1800" dirty="0"/>
              <a:t> un </a:t>
            </a:r>
            <a:r>
              <a:rPr lang="en-US" sz="1800" dirty="0" err="1"/>
              <a:t>programa</a:t>
            </a:r>
            <a:r>
              <a:rPr lang="en-US" sz="1800" dirty="0"/>
              <a:t> </a:t>
            </a:r>
            <a:r>
              <a:rPr lang="en-US" sz="1800" dirty="0" err="1"/>
              <a:t>ergonómico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¡</a:t>
            </a:r>
            <a:r>
              <a:rPr lang="en-US" sz="1800" dirty="0" err="1"/>
              <a:t>Comencemos</a:t>
            </a:r>
            <a:r>
              <a:rPr lang="en-US" sz="1800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2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615461" y="0"/>
            <a:ext cx="6274351" cy="583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elegir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silla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silla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adecuada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Los cuatro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clave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silla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afectan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comodidad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siguientes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>
              <a:buSzPts val="1600"/>
            </a:pPr>
            <a:endParaRPr lang="en-US"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base.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estabilidad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 fundamental,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asegurarse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elegir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silla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base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cinco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puntos.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asiento.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Los asientos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blandos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profundamente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acolchonados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entre dos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ancho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borde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delantero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asiento hasta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posterior de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pantorrilla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rodilla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espalda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respaldo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lo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suficientemente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soportar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espalda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reposabrazos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reposabrazos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no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interferir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superficie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Los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antebrazos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descansar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cómodamente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reposabrazos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hombros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relajados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usar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4140"/>
            <a:ext cx="5518484" cy="592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5500EE0-EB10-6CBA-384F-C4D6F667A795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014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D4286B97-C320-4426-AD3A-8E50AF607901}"/>
              </a:ext>
            </a:extLst>
          </p:cNvPr>
          <p:cNvSpPr txBox="1"/>
          <p:nvPr/>
        </p:nvSpPr>
        <p:spPr>
          <a:xfrm>
            <a:off x="2743200" y="2531200"/>
            <a:ext cx="65709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Video: </a:t>
            </a: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Ajuste su silla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96D-60BA-4854-8615-27C56EEE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28501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862CC01-F20A-19CB-7394-ECD2BFFB20C8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362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teclado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utiliza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antebrazos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relativamente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derechos,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paralelo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con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puntas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tocando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 las manos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Los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hombros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relajados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cuerpo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delgado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que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puedan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plataforma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equiparse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apoyamanos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dan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soporte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las manos,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minimizan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bordes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mesa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ayudan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Asegúrese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que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apoyamanos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brinde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apoyo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palmas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las manos, no a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0" y="-939"/>
            <a:ext cx="5479534" cy="5882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419DCDE-C75D-1595-4C66-57652BB9F7D6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173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D4286B97-C320-4426-AD3A-8E50AF607901}"/>
              </a:ext>
            </a:extLst>
          </p:cNvPr>
          <p:cNvSpPr txBox="1"/>
          <p:nvPr/>
        </p:nvSpPr>
        <p:spPr>
          <a:xfrm>
            <a:off x="2743200" y="2531200"/>
            <a:ext cx="657096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Video: </a:t>
            </a: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Ajuste su teclado y su ratón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96D-60BA-4854-8615-27C56EEE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28501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89E95B5F-BEA3-5B15-EDAA-D39AFB0D3994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679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usar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ratón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 un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dispositivo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señalador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panel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táctil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bola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rastreo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vertical,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misma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adyacente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cualquiera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sus dos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lados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cuerpo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modo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apoyo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La mano,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antebrazo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relativamente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derechos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encima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>
              <a:buSzPts val="1600"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Mantenga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No doble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lugar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mover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3" y="-3654"/>
            <a:ext cx="5528524" cy="5938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C8437295-F0C8-1CBD-B414-8D57E6109D8E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880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23539" y="256516"/>
            <a:ext cx="6274351" cy="567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Ubicación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monitor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puntos clave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ubicación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monitor:</a:t>
            </a:r>
          </a:p>
          <a:p>
            <a:pPr lvl="0">
              <a:buSzPts val="1600"/>
            </a:pPr>
            <a:endParaRPr lang="en-US"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superior del monitor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ojos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debajo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mire al medio de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ojos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abajo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cuello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derecho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fácilmente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tercio superior de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Si 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encuentra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doblando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cuello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arriba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abajo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nuevamente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monitor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un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distancia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usted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mínimo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no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mover la cabeza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izquierda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También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posible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inclinación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reducir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lograr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posicionamiento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adecuado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cabeza. 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luz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monitor para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cansancio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ocular.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iluminación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un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costado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recibir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luz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indirecta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lvl="0" indent="-342900">
              <a:buSzPts val="1600"/>
              <a:buFont typeface="+mj-lt"/>
              <a:buAutoNum type="arabicPeriod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último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no es bueno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luz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fuertes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detrás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monitor. 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no se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aconsejan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ventanas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luces o superficies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brillantes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área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detrás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monitor.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3654"/>
            <a:ext cx="5529429" cy="5938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61454AD-F5E9-0F93-CED6-D797C4B80E8B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706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D4286B97-C320-4426-AD3A-8E50AF607901}"/>
              </a:ext>
            </a:extLst>
          </p:cNvPr>
          <p:cNvSpPr txBox="1"/>
          <p:nvPr/>
        </p:nvSpPr>
        <p:spPr>
          <a:xfrm>
            <a:off x="1529348" y="2531200"/>
            <a:ext cx="91867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Video: </a:t>
            </a: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Ajuste su monitor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96D-60BA-4854-8615-27C56EEE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28501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52AA443-8BC4-B94E-2308-738F3663A97A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572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Computadoras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portátiles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portátil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prolongados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base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conexión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inalámbricos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y un monitor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independiente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(de ser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posible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Coloque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cómoda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superficie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(Las manos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Las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antebrazos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relativamente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encima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Coloque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portátil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plataforma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elevador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que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esté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cómoda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(al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medio de la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ojos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mirar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hacia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abajo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" y="-3654"/>
            <a:ext cx="5528524" cy="5938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F38A457-0EB6-3CCA-217D-19ABFC5D84A3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009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Dispositivos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móviles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7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Tabletas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iPads:</a:t>
            </a:r>
          </a:p>
          <a:p>
            <a:pPr lvl="0">
              <a:buSzPts val="1600"/>
            </a:pPr>
            <a:endParaRPr lang="en-US" sz="1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le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dispositivo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un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ángulo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45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un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Bluetooth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necesita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escribir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prolongados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>
              <a:buSzPts val="1600"/>
            </a:pPr>
            <a:endParaRPr lang="en-US" sz="1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7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Teléfonos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celulares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lvl="0">
              <a:buSzPts val="1600"/>
            </a:pPr>
            <a:endParaRPr lang="en-US" sz="1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audífonos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auriculares Bluetooth para que no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sostener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teléfono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oreja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prolongados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Evite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escribir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bloques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largos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teléfono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lugar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use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portátil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escritorio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son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eficaces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exigen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tensión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pulgares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Considere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herramientas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predicción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palabras y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reconocimiento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voz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dispositivos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móviles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componer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bloques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cortos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7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r>
              <a:rPr lang="en-US" sz="17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7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" y="-2794"/>
            <a:ext cx="5512689" cy="5919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689E3CC-8DFB-0592-5691-6FAECF7D819D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181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" name="Google Shape;104;p2">
            <a:extLst>
              <a:ext uri="{FF2B5EF4-FFF2-40B4-BE49-F238E27FC236}">
                <a16:creationId xmlns:a16="http://schemas.microsoft.com/office/drawing/2014/main" id="{D4286B97-C320-4426-AD3A-8E50AF607901}"/>
              </a:ext>
            </a:extLst>
          </p:cNvPr>
          <p:cNvSpPr txBox="1"/>
          <p:nvPr/>
        </p:nvSpPr>
        <p:spPr>
          <a:xfrm>
            <a:off x="1529348" y="2531200"/>
            <a:ext cx="91867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Video: </a:t>
            </a:r>
            <a:r>
              <a:rPr lang="en-US" sz="4400" b="0" i="0" u="sng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Trabajando sobre la marcha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4896D-60BA-4854-8615-27C56EEEC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28501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EE5AAC07-019D-66E6-048A-64B769BF7E5D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Ergonomics Purpose and MSDs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600" dirty="0"/>
              <a:t>La </a:t>
            </a:r>
            <a:r>
              <a:rPr lang="en-US" sz="1600" dirty="0" err="1"/>
              <a:t>ergonomía</a:t>
            </a:r>
            <a:r>
              <a:rPr lang="en-US" sz="1600" dirty="0"/>
              <a:t> es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estudio</a:t>
            </a:r>
            <a:r>
              <a:rPr lang="en-US" sz="1600" dirty="0"/>
              <a:t> de las </a:t>
            </a:r>
            <a:r>
              <a:rPr lang="en-US" sz="1600" dirty="0" err="1"/>
              <a:t>interacciones</a:t>
            </a:r>
            <a:r>
              <a:rPr lang="en-US" sz="1600" dirty="0"/>
              <a:t> entre </a:t>
            </a:r>
            <a:r>
              <a:rPr lang="en-US" sz="1600" dirty="0" err="1"/>
              <a:t>seres</a:t>
            </a:r>
            <a:r>
              <a:rPr lang="en-US" sz="1600" dirty="0"/>
              <a:t> </a:t>
            </a:r>
            <a:r>
              <a:rPr lang="en-US" sz="1600" dirty="0" err="1"/>
              <a:t>humanos</a:t>
            </a:r>
            <a:r>
              <a:rPr lang="en-US" sz="1600" dirty="0"/>
              <a:t> y </a:t>
            </a: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elementos</a:t>
            </a:r>
            <a:r>
              <a:rPr lang="en-US" sz="1600" dirty="0"/>
              <a:t> de un </a:t>
            </a:r>
            <a:r>
              <a:rPr lang="en-US" sz="1600" dirty="0" err="1"/>
              <a:t>sistema</a:t>
            </a:r>
            <a:r>
              <a:rPr lang="en-US" sz="1600" dirty="0"/>
              <a:t> para </a:t>
            </a:r>
            <a:r>
              <a:rPr lang="en-US" sz="1600" dirty="0" err="1"/>
              <a:t>lograr</a:t>
            </a:r>
            <a:r>
              <a:rPr lang="en-US" sz="1600" dirty="0"/>
              <a:t> un </a:t>
            </a:r>
            <a:r>
              <a:rPr lang="en-US" sz="1600" dirty="0" err="1"/>
              <a:t>excelente</a:t>
            </a:r>
            <a:r>
              <a:rPr lang="en-US" sz="1600" dirty="0"/>
              <a:t> </a:t>
            </a:r>
            <a:r>
              <a:rPr lang="en-US" sz="1600" dirty="0" err="1"/>
              <a:t>desempeño</a:t>
            </a:r>
            <a:r>
              <a:rPr lang="en-US" sz="1600" dirty="0"/>
              <a:t> general. </a:t>
            </a:r>
            <a:r>
              <a:rPr lang="en-US" sz="1600" dirty="0" err="1"/>
              <a:t>Incluye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diseño</a:t>
            </a:r>
            <a:r>
              <a:rPr lang="en-US" sz="1600" dirty="0"/>
              <a:t> y la </a:t>
            </a:r>
            <a:r>
              <a:rPr lang="en-US" sz="1600" dirty="0" err="1"/>
              <a:t>evaluación</a:t>
            </a:r>
            <a:r>
              <a:rPr lang="en-US" sz="1600" dirty="0"/>
              <a:t> de </a:t>
            </a:r>
            <a:r>
              <a:rPr lang="en-US" sz="1600" dirty="0" err="1"/>
              <a:t>tareas</a:t>
            </a:r>
            <a:r>
              <a:rPr lang="en-US" sz="1600" dirty="0"/>
              <a:t>, </a:t>
            </a:r>
            <a:r>
              <a:rPr lang="en-US" sz="1600" dirty="0" err="1"/>
              <a:t>trabajos</a:t>
            </a:r>
            <a:r>
              <a:rPr lang="en-US" sz="1600" dirty="0"/>
              <a:t>, </a:t>
            </a:r>
            <a:r>
              <a:rPr lang="en-US" sz="1600" dirty="0" err="1"/>
              <a:t>productos</a:t>
            </a:r>
            <a:r>
              <a:rPr lang="en-US" sz="1600" dirty="0"/>
              <a:t>, </a:t>
            </a:r>
            <a:r>
              <a:rPr lang="en-US" sz="1600" dirty="0" err="1"/>
              <a:t>entornos</a:t>
            </a:r>
            <a:r>
              <a:rPr lang="en-US" sz="1600" dirty="0"/>
              <a:t> y </a:t>
            </a:r>
            <a:r>
              <a:rPr lang="en-US" sz="1600" dirty="0" err="1"/>
              <a:t>sistemas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fin de que </a:t>
            </a:r>
            <a:r>
              <a:rPr lang="en-US" sz="1600" dirty="0" err="1"/>
              <a:t>sean</a:t>
            </a:r>
            <a:r>
              <a:rPr lang="en-US" sz="1600" dirty="0"/>
              <a:t> compatibles con las </a:t>
            </a:r>
            <a:r>
              <a:rPr lang="en-US" sz="1600" dirty="0" err="1"/>
              <a:t>necesidades</a:t>
            </a:r>
            <a:r>
              <a:rPr lang="en-US" sz="1600" dirty="0"/>
              <a:t>, </a:t>
            </a:r>
            <a:r>
              <a:rPr lang="en-US" sz="1600" dirty="0" err="1"/>
              <a:t>capacidades</a:t>
            </a:r>
            <a:r>
              <a:rPr lang="en-US" sz="1600" dirty="0"/>
              <a:t> y </a:t>
            </a:r>
            <a:r>
              <a:rPr lang="en-US" sz="1600" dirty="0" err="1"/>
              <a:t>limitaciones</a:t>
            </a:r>
            <a:r>
              <a:rPr lang="en-US" sz="1600" dirty="0"/>
              <a:t> de la </a:t>
            </a:r>
            <a:r>
              <a:rPr lang="en-US" sz="1600" dirty="0" err="1"/>
              <a:t>gente</a:t>
            </a:r>
            <a:r>
              <a:rPr lang="en-US" sz="1600" dirty="0"/>
              <a:t>. Un </a:t>
            </a:r>
            <a:r>
              <a:rPr lang="en-US" sz="1600" dirty="0" err="1"/>
              <a:t>objetivo</a:t>
            </a:r>
            <a:r>
              <a:rPr lang="en-US" sz="1600" dirty="0"/>
              <a:t> principal de la </a:t>
            </a:r>
            <a:r>
              <a:rPr lang="en-US" sz="1600" dirty="0" err="1"/>
              <a:t>ergonomía</a:t>
            </a:r>
            <a:r>
              <a:rPr lang="en-US" sz="1600" dirty="0"/>
              <a:t> es </a:t>
            </a:r>
            <a:r>
              <a:rPr lang="en-US" sz="1600" dirty="0" err="1"/>
              <a:t>eliminar</a:t>
            </a:r>
            <a:r>
              <a:rPr lang="en-US" sz="1600" dirty="0"/>
              <a:t> las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asociadas</a:t>
            </a:r>
            <a:r>
              <a:rPr lang="en-US" sz="1600" dirty="0"/>
              <a:t> con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uso</a:t>
            </a:r>
            <a:r>
              <a:rPr lang="en-US" sz="1600" dirty="0"/>
              <a:t> </a:t>
            </a:r>
            <a:r>
              <a:rPr lang="en-US" sz="1600" dirty="0" err="1"/>
              <a:t>excesivo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músculos</a:t>
            </a:r>
            <a:r>
              <a:rPr lang="en-US" sz="1600" dirty="0"/>
              <a:t> y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tendones</a:t>
            </a:r>
            <a:r>
              <a:rPr lang="en-US" sz="1600" dirty="0"/>
              <a:t>, </a:t>
            </a:r>
            <a:r>
              <a:rPr lang="en-US" sz="1600" dirty="0" err="1"/>
              <a:t>generalmente</a:t>
            </a:r>
            <a:r>
              <a:rPr lang="en-US" sz="1600" dirty="0"/>
              <a:t> </a:t>
            </a:r>
            <a:r>
              <a:rPr lang="en-US" sz="1600" dirty="0" err="1"/>
              <a:t>conocido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trastornos musculoesqueléticos</a:t>
            </a:r>
            <a:r>
              <a:rPr lang="en-US" sz="1600" baseline="30000" dirty="0"/>
              <a:t>(1)</a:t>
            </a:r>
            <a:r>
              <a:rPr lang="en-US" sz="1600" dirty="0"/>
              <a:t> o TME. Es probable que </a:t>
            </a:r>
            <a:r>
              <a:rPr lang="en-US" sz="1600" dirty="0" err="1"/>
              <a:t>haya</a:t>
            </a:r>
            <a:r>
              <a:rPr lang="en-US" sz="1600" dirty="0"/>
              <a:t> </a:t>
            </a:r>
            <a:r>
              <a:rPr lang="en-US" sz="1600" dirty="0" err="1"/>
              <a:t>escuchado</a:t>
            </a:r>
            <a:r>
              <a:rPr lang="en-US" sz="1600" dirty="0"/>
              <a:t> </a:t>
            </a:r>
            <a:r>
              <a:rPr lang="en-US" sz="1600" dirty="0" err="1"/>
              <a:t>hablar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TME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lesiones</a:t>
            </a:r>
            <a:r>
              <a:rPr lang="en-US" sz="1600" dirty="0"/>
              <a:t> de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esfuerzo</a:t>
            </a:r>
            <a:r>
              <a:rPr lang="en-US" sz="1600" dirty="0"/>
              <a:t>, </a:t>
            </a:r>
            <a:r>
              <a:rPr lang="en-US" sz="1600" dirty="0" err="1"/>
              <a:t>traumatismos</a:t>
            </a:r>
            <a:r>
              <a:rPr lang="en-US" sz="1600" dirty="0"/>
              <a:t> </a:t>
            </a:r>
            <a:r>
              <a:rPr lang="en-US" sz="1600" dirty="0" err="1"/>
              <a:t>reiterados</a:t>
            </a:r>
            <a:r>
              <a:rPr lang="en-US" sz="1600" dirty="0"/>
              <a:t>,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movimiento</a:t>
            </a:r>
            <a:r>
              <a:rPr lang="en-US" sz="1600" dirty="0"/>
              <a:t> </a:t>
            </a:r>
            <a:r>
              <a:rPr lang="en-US" sz="1600" dirty="0" err="1"/>
              <a:t>repetitivo</a:t>
            </a:r>
            <a:r>
              <a:rPr lang="en-US" sz="1600" dirty="0"/>
              <a:t> o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tirón</a:t>
            </a:r>
            <a:r>
              <a:rPr lang="en-US" sz="1600" dirty="0"/>
              <a:t> </a:t>
            </a:r>
            <a:r>
              <a:rPr lang="en-US" sz="1600" dirty="0" err="1"/>
              <a:t>repetitivo</a:t>
            </a:r>
            <a:r>
              <a:rPr lang="en-US" sz="1600" dirty="0"/>
              <a:t>. </a:t>
            </a:r>
          </a:p>
          <a:p>
            <a:r>
              <a:rPr lang="en-US" sz="1600" dirty="0"/>
              <a:t>Los </a:t>
            </a:r>
            <a:r>
              <a:rPr lang="en-US" sz="1600" dirty="0" err="1"/>
              <a:t>ejemplos</a:t>
            </a:r>
            <a:r>
              <a:rPr lang="en-US" sz="1600" dirty="0"/>
              <a:t> de TME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siguientes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nervios</a:t>
            </a:r>
            <a:r>
              <a:rPr lang="en-US" sz="1600" dirty="0"/>
              <a:t> </a:t>
            </a:r>
            <a:r>
              <a:rPr lang="en-US" sz="1600" dirty="0" err="1"/>
              <a:t>pinzados</a:t>
            </a:r>
            <a:r>
              <a:rPr lang="en-US" sz="16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síndrome</a:t>
            </a:r>
            <a:r>
              <a:rPr lang="en-US" sz="1600" dirty="0"/>
              <a:t> del </a:t>
            </a:r>
            <a:r>
              <a:rPr lang="en-US" sz="1600" dirty="0" err="1"/>
              <a:t>túnel</a:t>
            </a:r>
            <a:r>
              <a:rPr lang="en-US" sz="1600" dirty="0"/>
              <a:t> </a:t>
            </a:r>
            <a:r>
              <a:rPr lang="en-US" sz="1600" dirty="0" err="1"/>
              <a:t>carpiano</a:t>
            </a:r>
            <a:r>
              <a:rPr lang="en-US" sz="1600" dirty="0"/>
              <a:t> o </a:t>
            </a:r>
            <a:r>
              <a:rPr lang="en-US" sz="1600" dirty="0" err="1"/>
              <a:t>tarsiano</a:t>
            </a:r>
            <a:r>
              <a:rPr lang="en-US" sz="1600" dirty="0"/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"</a:t>
            </a:r>
            <a:r>
              <a:rPr lang="en-US" sz="1600" dirty="0" err="1"/>
              <a:t>codo</a:t>
            </a:r>
            <a:r>
              <a:rPr lang="en-US" sz="1600" dirty="0"/>
              <a:t> de </a:t>
            </a:r>
            <a:r>
              <a:rPr lang="en-US" sz="1600" dirty="0" err="1"/>
              <a:t>tenista</a:t>
            </a:r>
            <a:r>
              <a:rPr lang="en-US" sz="1600" dirty="0"/>
              <a:t>" (</a:t>
            </a:r>
            <a:r>
              <a:rPr lang="en-US" sz="1600" dirty="0" err="1"/>
              <a:t>epicondilitis</a:t>
            </a:r>
            <a:r>
              <a:rPr lang="en-US" sz="1600" dirty="0"/>
              <a:t> lateral);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"</a:t>
            </a:r>
            <a:r>
              <a:rPr lang="en-US" sz="1600" dirty="0" err="1"/>
              <a:t>rodilla</a:t>
            </a:r>
            <a:r>
              <a:rPr lang="en-US" sz="1600" dirty="0"/>
              <a:t> de </a:t>
            </a:r>
            <a:r>
              <a:rPr lang="en-US" sz="1600" dirty="0" err="1"/>
              <a:t>carpintero</a:t>
            </a:r>
            <a:r>
              <a:rPr lang="en-US" sz="1600" dirty="0"/>
              <a:t>" (bursitis </a:t>
            </a:r>
            <a:r>
              <a:rPr lang="en-US" sz="1600" dirty="0" err="1"/>
              <a:t>prepatelar</a:t>
            </a:r>
            <a:r>
              <a:rPr lang="en-US" sz="1600" dirty="0"/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dolor lumbar;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trastornos</a:t>
            </a:r>
            <a:r>
              <a:rPr lang="en-US" sz="1600" dirty="0"/>
              <a:t>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tejidos</a:t>
            </a:r>
            <a:r>
              <a:rPr lang="en-US" sz="1600" dirty="0"/>
              <a:t> </a:t>
            </a:r>
            <a:r>
              <a:rPr lang="en-US" sz="1600" dirty="0" err="1"/>
              <a:t>conectivos</a:t>
            </a:r>
            <a:r>
              <a:rPr lang="en-US" sz="1600" dirty="0"/>
              <a:t> </a:t>
            </a:r>
            <a:r>
              <a:rPr lang="en-US" sz="1600" dirty="0" err="1"/>
              <a:t>ocasionados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sobre</a:t>
            </a:r>
            <a:r>
              <a:rPr lang="en-US" sz="1600" dirty="0"/>
              <a:t> </a:t>
            </a:r>
            <a:r>
              <a:rPr lang="en-US" sz="1600" dirty="0" err="1"/>
              <a:t>esfuerzo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9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0"/>
            <a:ext cx="6274351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Estaciones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sentarse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pararse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silla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están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bien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ajustadas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incómodo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cuando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sienta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30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minutos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vez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considerar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sentarse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pararse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Tener la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capacidad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cambiar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entre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posición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sentada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de pie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puede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ayudar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posturas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cómodas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día. </a:t>
            </a:r>
          </a:p>
          <a:p>
            <a:pPr lvl="0">
              <a:buSzPts val="1600"/>
            </a:pPr>
            <a:endParaRPr lang="en-US" sz="15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sentarse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pararse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buena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lvl="0">
              <a:buSzPts val="1600"/>
            </a:pPr>
            <a:endParaRPr lang="en-US" sz="15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fáciles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superficie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plataforma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se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adapta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usuarios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sentados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de pie.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plataforma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un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la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superior de la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esté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configurada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ojos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usuario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un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un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estén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misma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altura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apenas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debajo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extensos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posición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pie,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reposapiés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almohadilla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5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5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pies.</a:t>
            </a:r>
            <a:endParaRPr sz="15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" y="-3169"/>
            <a:ext cx="5512689" cy="5920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5AF5E6B7-03AF-CDFA-7160-6D34D6CE626E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5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394" y="29989"/>
            <a:ext cx="6274351" cy="615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Iluminación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niveles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luz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bajos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otros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oficina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iluminación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20 a 50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lúmenes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cuadrado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de 50 a 70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lúmenes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cuadrado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leer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impresos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(El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brillo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luz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generalmente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lúmenes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La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manera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iluminación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 con un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fotómetro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>
              <a:buSzPts val="1600"/>
            </a:pPr>
            <a:endParaRPr lang="en-US"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ubicado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lejos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no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ángulo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recto de las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ventanas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ventanas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persianas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ajustables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cortinas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reducir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cansancio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ocular. (Las persianas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eficacia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las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horizontales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Las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paredes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muebles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visualización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pantalla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apagados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no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reflectivos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minimizar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obtener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información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visite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página de herramienta electrónica para estaciones de trabajo con computadora de OSHA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</a:p>
          <a:p>
            <a:pPr lvl="0">
              <a:buSzPts val="1600"/>
            </a:pPr>
            <a:endParaRPr lang="en-US"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lámparas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cerca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computadoras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tener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difusores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listones tipo cubo</a:t>
            </a:r>
            <a:r>
              <a:rPr lang="en-US" sz="160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(2)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listones parabólicos</a:t>
            </a:r>
            <a:r>
              <a:rPr lang="en-US" sz="160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reducir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Los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deben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distribuidos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entre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luces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aéreas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reducir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resplandor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reflejo</a:t>
            </a:r>
            <a:r>
              <a:rPr lang="en-US" sz="16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2" y="-3654"/>
            <a:ext cx="5512688" cy="5921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08F26247-E2F7-9E3F-B808-C380633CA1A9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813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Resumen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600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Usted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completado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módulo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3!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sea que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oficina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tradicional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hogareña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tómese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tiempo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considerar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atentamente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ergonomía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El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cuello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espalda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brazos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las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muñecas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ojos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cualquier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otra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cuerpo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lo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agradecerán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Recuerde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tomarse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descanso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cada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hora para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reducir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cansancio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ocular y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dolores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cabeza.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cuerpos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diferentes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motivo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necesita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ser lo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meticuloso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posible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ergonomía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Si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siente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dolor,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tómelo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señal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que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necesita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frenar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reevaluar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configuración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estación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lvl="0">
              <a:buSzPts val="1600"/>
            </a:pPr>
            <a:endParaRPr lang="en-US"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casi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termina!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Haga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flecha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derecha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 pasar al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último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módulo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obtener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certificado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finalización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9D8F2-CF10-44A4-B0D3-87EB0E106D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" y="-3654"/>
            <a:ext cx="5512688" cy="5921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DA82A-7CEE-4763-B9AE-07D070940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019" y="5939259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B499D7C-31C0-F0F6-68CD-F52B4FC59154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352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endParaRPr lang="en-US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6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sz="18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indent="-342900">
              <a:buSzPts val="1800"/>
              <a:buFont typeface="Arial"/>
              <a:buAutoNum type="arabicParenR"/>
            </a:pP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www.osha.gov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etools</a:t>
            </a:r>
            <a:r>
              <a:rPr lang="en-US" dirty="0">
                <a:hlinkClick r:id="rId3"/>
              </a:rPr>
              <a:t>/computer-workstations/workstation-environment#accordian-70143-collapse1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>
              <a:hlinkClick r:id="rId4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4"/>
              </a:rPr>
              <a:t>https://www.archlouvers.com/How_Louvers_Work.htm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5"/>
              </a:rPr>
              <a:t>https://diffuserspecialist.com/parabolic-louvers-can-improve-your-lighting-in-amazing-ways/</a:t>
            </a:r>
            <a:r>
              <a:rPr lang="en-US" dirty="0"/>
              <a:t> </a:t>
            </a:r>
            <a:endParaRPr lang="en-US" dirty="0">
              <a:latin typeface="+mj-lt"/>
            </a:endParaRPr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A19F8E-4F04-4CA2-85A5-A2F04BB1A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8019" y="5906985"/>
            <a:ext cx="3892594" cy="954067"/>
          </a:xfrm>
          <a:prstGeom prst="rect">
            <a:avLst/>
          </a:prstGeom>
        </p:spPr>
      </p:pic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A2B23860-4B7F-4F7A-B71E-7197CE0979D0}"/>
              </a:ext>
            </a:extLst>
          </p:cNvPr>
          <p:cNvSpPr txBox="1"/>
          <p:nvPr/>
        </p:nvSpPr>
        <p:spPr>
          <a:xfrm>
            <a:off x="15062" y="5917943"/>
            <a:ext cx="746039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ergonomía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la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estación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 de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trabajo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017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</a:t>
            </a:r>
            <a:endParaRPr lang="en-US"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1" y="3569317"/>
            <a:ext cx="1219200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40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84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Bienvenido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4! 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br>
              <a:rPr lang="en-US" sz="1600" dirty="0">
                <a:latin typeface="+mj-lt"/>
              </a:rPr>
            </a:br>
            <a:r>
              <a:rPr lang="en-US" sz="1800" dirty="0">
                <a:latin typeface="+mj-lt"/>
              </a:rPr>
              <a:t>¡</a:t>
            </a:r>
            <a:r>
              <a:rPr lang="en-US" sz="1800" dirty="0" err="1">
                <a:latin typeface="+mj-lt"/>
              </a:rPr>
              <a:t>Ya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casi</a:t>
            </a:r>
            <a:r>
              <a:rPr lang="en-US" sz="1800" dirty="0">
                <a:latin typeface="+mj-lt"/>
              </a:rPr>
              <a:t> ha </a:t>
            </a:r>
            <a:r>
              <a:rPr lang="en-US" sz="1800" dirty="0" err="1">
                <a:latin typeface="+mj-lt"/>
              </a:rPr>
              <a:t>terminado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curso</a:t>
            </a:r>
            <a:r>
              <a:rPr lang="en-US" sz="1800" dirty="0">
                <a:latin typeface="+mj-lt"/>
              </a:rPr>
              <a:t>! Hasta </a:t>
            </a:r>
            <a:r>
              <a:rPr lang="en-US" sz="1800" dirty="0" err="1">
                <a:latin typeface="+mj-lt"/>
              </a:rPr>
              <a:t>el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momento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hemos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analizado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trastornos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musculoesqueléticos</a:t>
            </a:r>
            <a:r>
              <a:rPr lang="en-US" sz="1800" dirty="0">
                <a:latin typeface="+mj-lt"/>
              </a:rPr>
              <a:t> (TME),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factores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ergonómicos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pueden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ocasionar</a:t>
            </a:r>
            <a:r>
              <a:rPr lang="en-US" sz="1800" dirty="0">
                <a:latin typeface="+mj-lt"/>
              </a:rPr>
              <a:t> TME y la </a:t>
            </a:r>
            <a:r>
              <a:rPr lang="en-US" sz="1800" dirty="0" err="1">
                <a:latin typeface="+mj-lt"/>
              </a:rPr>
              <a:t>manera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armar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estación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para que </a:t>
            </a:r>
            <a:r>
              <a:rPr lang="en-US" sz="1800" dirty="0" err="1">
                <a:latin typeface="+mj-lt"/>
              </a:rPr>
              <a:t>pueda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sentarse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pararse</a:t>
            </a:r>
            <a:r>
              <a:rPr lang="en-US" sz="1800" dirty="0">
                <a:latin typeface="+mj-lt"/>
              </a:rPr>
              <a:t> con </a:t>
            </a:r>
            <a:r>
              <a:rPr lang="en-US" sz="1800" dirty="0" err="1">
                <a:latin typeface="+mj-lt"/>
              </a:rPr>
              <a:t>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postura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ayude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prevenir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desarrollo</a:t>
            </a:r>
            <a:r>
              <a:rPr lang="en-US" sz="1800" dirty="0">
                <a:latin typeface="+mj-lt"/>
              </a:rPr>
              <a:t> de TME. 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Ahora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analizaremos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cómo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desarrollar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propio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programa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ergonómico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Luego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habrá</a:t>
            </a:r>
            <a:r>
              <a:rPr lang="en-US" sz="1800" dirty="0">
                <a:latin typeface="+mj-lt"/>
              </a:rPr>
              <a:t> un breve </a:t>
            </a:r>
            <a:r>
              <a:rPr lang="en-US" sz="1800" dirty="0" err="1">
                <a:latin typeface="+mj-lt"/>
              </a:rPr>
              <a:t>cuestionario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obtener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certificado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finalización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este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curso</a:t>
            </a:r>
            <a:r>
              <a:rPr lang="en-US" sz="1800" dirty="0">
                <a:latin typeface="+mj-lt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6" y="0"/>
            <a:ext cx="5492562" cy="5899977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ergonómico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</a:endParaRPr>
          </a:p>
          <a:p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Algunas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empresas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han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designado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ergonomistas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procesos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para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desarrollar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mantener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un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programa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ergonómico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Pueden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proporcionar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empleados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evaluaciones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ergonómicas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soluciones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problemas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 Si no hay un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ergonomista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designado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puede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practicar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evaluar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su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configuración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y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documentar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qué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sirve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durante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proceso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(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más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información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al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respecto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próxima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diapositiva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). Los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estudios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han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demostrado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que,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cuando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  <a:hlinkClick r:id="rId3"/>
              </a:rPr>
              <a:t>trabajadores participan</a:t>
            </a:r>
            <a:r>
              <a:rPr lang="en-US" sz="1700" b="0" i="0" u="none" strike="noStrike" cap="none" baseline="300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(1)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diseño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de sus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estaciones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trabajo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aumenta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productividad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mientras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disminuyen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los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riesgos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para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salud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y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seguridad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</a:p>
          <a:p>
            <a:endParaRPr lang="en-US" sz="17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  <a:p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Una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vez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garantizada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la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mejor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configuración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para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usted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puede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trabajar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para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expandir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proceso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a la planta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trabajo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su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empresa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Compartiremos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algunos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recursos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las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próximas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diapositivas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que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pueden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ayudar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con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el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proceso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26" y="0"/>
            <a:ext cx="5492562" cy="5899977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8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08368" y="96838"/>
            <a:ext cx="627435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Cómo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evaluar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espacio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800" dirty="0" err="1">
                <a:latin typeface="+mj-lt"/>
              </a:rPr>
              <a:t>Empiece</a:t>
            </a:r>
            <a:r>
              <a:rPr lang="en-US" sz="1800" dirty="0">
                <a:latin typeface="+mj-lt"/>
              </a:rPr>
              <a:t> con </a:t>
            </a:r>
            <a:r>
              <a:rPr lang="en-US" sz="1800" dirty="0" err="1">
                <a:latin typeface="+mj-lt"/>
              </a:rPr>
              <a:t>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descripción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explicación</a:t>
            </a:r>
            <a:r>
              <a:rPr lang="en-US" sz="1800" dirty="0">
                <a:latin typeface="+mj-lt"/>
              </a:rPr>
              <a:t> de sus </a:t>
            </a:r>
            <a:r>
              <a:rPr lang="en-US" sz="1800" dirty="0" err="1">
                <a:latin typeface="+mj-lt"/>
              </a:rPr>
              <a:t>procesos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tareas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laborales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equipo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disposiciones</a:t>
            </a:r>
            <a:r>
              <a:rPr lang="en-US" sz="1800" dirty="0">
                <a:latin typeface="+mj-lt"/>
              </a:rPr>
              <a:t> del </a:t>
            </a:r>
            <a:r>
              <a:rPr lang="en-US" sz="1800" dirty="0" err="1">
                <a:latin typeface="+mj-lt"/>
              </a:rPr>
              <a:t>lugar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específicos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Incluya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todos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factores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cada</a:t>
            </a:r>
            <a:r>
              <a:rPr lang="en-US" sz="1800" dirty="0">
                <a:latin typeface="+mj-lt"/>
              </a:rPr>
              <a:t> uno de </a:t>
            </a:r>
            <a:r>
              <a:rPr lang="en-US" sz="1800" dirty="0" err="1">
                <a:latin typeface="+mj-lt"/>
              </a:rPr>
              <a:t>estos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elementos</a:t>
            </a:r>
            <a:r>
              <a:rPr lang="en-US" sz="1800" dirty="0">
                <a:latin typeface="+mj-lt"/>
              </a:rPr>
              <a:t>. Si no </a:t>
            </a:r>
            <a:r>
              <a:rPr lang="en-US" sz="1800" dirty="0" err="1">
                <a:latin typeface="+mj-lt"/>
              </a:rPr>
              <a:t>está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seguro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todos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procesos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factores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podría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analizar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asunto</a:t>
            </a:r>
            <a:r>
              <a:rPr lang="en-US" sz="1800" dirty="0">
                <a:latin typeface="+mj-lt"/>
              </a:rPr>
              <a:t> con </a:t>
            </a:r>
            <a:r>
              <a:rPr lang="en-US" sz="1800" dirty="0" err="1">
                <a:latin typeface="+mj-lt"/>
              </a:rPr>
              <a:t>compañeros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puedan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ayudarlo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identificarlos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También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puede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utilizar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recursos</a:t>
            </a:r>
            <a:r>
              <a:rPr lang="en-US" sz="1800" dirty="0">
                <a:latin typeface="+mj-lt"/>
              </a:rPr>
              <a:t> de Oregon OSHA, </a:t>
            </a:r>
            <a:r>
              <a:rPr lang="en-US" sz="1800" dirty="0" err="1">
                <a:latin typeface="+mj-lt"/>
              </a:rPr>
              <a:t>como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siguientes</a:t>
            </a:r>
            <a:r>
              <a:rPr lang="en-US" sz="1800" dirty="0">
                <a:latin typeface="+mj-lt"/>
              </a:rPr>
              <a:t>:</a:t>
            </a:r>
          </a:p>
          <a:p>
            <a:r>
              <a:rPr lang="en-US" sz="18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hlinkClick r:id="rId3"/>
              </a:rPr>
              <a:t>Lista de comprobación para la autoinspección</a:t>
            </a:r>
            <a:r>
              <a:rPr lang="en-US" sz="1800" baseline="30000" dirty="0">
                <a:latin typeface="+mj-lt"/>
              </a:rPr>
              <a:t>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hlinkClick r:id="rId4"/>
              </a:rPr>
              <a:t>Herramienta de identificación de factores de riesgo en ergonomía</a:t>
            </a:r>
            <a:r>
              <a:rPr lang="en-US" sz="1800" baseline="30000" dirty="0">
                <a:latin typeface="+mj-lt"/>
              </a:rPr>
              <a:t>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hlinkClick r:id="rId5"/>
              </a:rPr>
              <a:t>Cómo evaluar su espacio de trabajo con computadora</a:t>
            </a:r>
            <a:r>
              <a:rPr lang="en-US" sz="1800" baseline="30000" dirty="0">
                <a:latin typeface="+mj-lt"/>
              </a:rPr>
              <a:t>(4)</a:t>
            </a:r>
          </a:p>
          <a:p>
            <a:r>
              <a:rPr lang="en-US" sz="1800" dirty="0">
                <a:latin typeface="+mj-lt"/>
              </a:rPr>
              <a:t>Revise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documentos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mencionados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arriba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ver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proporcionan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buenas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evaluaciones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propio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espacio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Anote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cualquier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pregunta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adicional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debería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incluirse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función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situación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particular.</a:t>
            </a:r>
          </a:p>
          <a:p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6" y="0"/>
            <a:ext cx="5492561" cy="5899977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5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278719"/>
            <a:ext cx="6274351" cy="561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Procedimiento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7 pasos de NIOSH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r>
              <a:rPr lang="en-US" sz="1550" dirty="0" err="1">
                <a:latin typeface="+mj-lt"/>
              </a:rPr>
              <a:t>Ahora</a:t>
            </a:r>
            <a:r>
              <a:rPr lang="en-US" sz="1550" dirty="0">
                <a:latin typeface="+mj-lt"/>
              </a:rPr>
              <a:t> que </a:t>
            </a:r>
            <a:r>
              <a:rPr lang="en-US" sz="1550" dirty="0" err="1">
                <a:latin typeface="+mj-lt"/>
              </a:rPr>
              <a:t>examinó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su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propia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configuración</a:t>
            </a:r>
            <a:r>
              <a:rPr lang="en-US" sz="1550" dirty="0">
                <a:latin typeface="+mj-lt"/>
              </a:rPr>
              <a:t> de </a:t>
            </a:r>
            <a:r>
              <a:rPr lang="en-US" sz="1550" dirty="0" err="1">
                <a:latin typeface="+mj-lt"/>
              </a:rPr>
              <a:t>trabajo</a:t>
            </a:r>
            <a:r>
              <a:rPr lang="en-US" sz="1550" dirty="0">
                <a:latin typeface="+mj-lt"/>
              </a:rPr>
              <a:t>, </a:t>
            </a:r>
            <a:r>
              <a:rPr lang="en-US" sz="1550" dirty="0" err="1">
                <a:latin typeface="+mj-lt"/>
              </a:rPr>
              <a:t>puede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revisar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el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>
                <a:latin typeface="+mj-lt"/>
                <a:hlinkClick r:id="rId3"/>
              </a:rPr>
              <a:t>procedimiento de 7 pasos</a:t>
            </a:r>
            <a:r>
              <a:rPr lang="en-US" sz="1550" baseline="30000" dirty="0">
                <a:latin typeface="+mj-lt"/>
              </a:rPr>
              <a:t>(5)</a:t>
            </a:r>
            <a:r>
              <a:rPr lang="en-US" sz="1550" dirty="0">
                <a:latin typeface="+mj-lt"/>
              </a:rPr>
              <a:t> que </a:t>
            </a:r>
            <a:r>
              <a:rPr lang="en-US" sz="1550" dirty="0" err="1">
                <a:latin typeface="+mj-lt"/>
              </a:rPr>
              <a:t>recomienda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el</a:t>
            </a:r>
            <a:r>
              <a:rPr lang="en-US" sz="1550" dirty="0">
                <a:latin typeface="+mj-lt"/>
              </a:rPr>
              <a:t> Instituto Nacional para la </a:t>
            </a:r>
            <a:r>
              <a:rPr lang="en-US" sz="1550" dirty="0" err="1">
                <a:latin typeface="+mj-lt"/>
              </a:rPr>
              <a:t>Seguridad</a:t>
            </a:r>
            <a:r>
              <a:rPr lang="en-US" sz="1550" dirty="0">
                <a:latin typeface="+mj-lt"/>
              </a:rPr>
              <a:t> y la </a:t>
            </a:r>
            <a:r>
              <a:rPr lang="en-US" sz="1550" dirty="0" err="1">
                <a:latin typeface="+mj-lt"/>
              </a:rPr>
              <a:t>Salud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en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el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Trabajo</a:t>
            </a:r>
            <a:r>
              <a:rPr lang="en-US" sz="1550" dirty="0">
                <a:latin typeface="+mj-lt"/>
              </a:rPr>
              <a:t> (NIOSH). Este </a:t>
            </a:r>
            <a:r>
              <a:rPr lang="en-US" sz="1550" dirty="0" err="1">
                <a:latin typeface="+mj-lt"/>
              </a:rPr>
              <a:t>proceso</a:t>
            </a:r>
            <a:r>
              <a:rPr lang="en-US" sz="1550" dirty="0">
                <a:latin typeface="+mj-lt"/>
              </a:rPr>
              <a:t> lo </a:t>
            </a:r>
            <a:r>
              <a:rPr lang="en-US" sz="1550" dirty="0" err="1">
                <a:latin typeface="+mj-lt"/>
              </a:rPr>
              <a:t>ayudará</a:t>
            </a:r>
            <a:r>
              <a:rPr lang="en-US" sz="1550" dirty="0">
                <a:latin typeface="+mj-lt"/>
              </a:rPr>
              <a:t> a </a:t>
            </a:r>
            <a:r>
              <a:rPr lang="en-US" sz="1550" dirty="0" err="1">
                <a:latin typeface="+mj-lt"/>
              </a:rPr>
              <a:t>desarrollar</a:t>
            </a:r>
            <a:r>
              <a:rPr lang="en-US" sz="1550" dirty="0">
                <a:latin typeface="+mj-lt"/>
              </a:rPr>
              <a:t> un </a:t>
            </a:r>
            <a:r>
              <a:rPr lang="en-US" sz="1550" dirty="0" err="1">
                <a:latin typeface="+mj-lt"/>
              </a:rPr>
              <a:t>programa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ergonómico</a:t>
            </a:r>
            <a:r>
              <a:rPr lang="en-US" sz="1550" dirty="0">
                <a:latin typeface="+mj-lt"/>
              </a:rPr>
              <a:t> para </a:t>
            </a:r>
            <a:r>
              <a:rPr lang="en-US" sz="1550" dirty="0" err="1">
                <a:latin typeface="+mj-lt"/>
              </a:rPr>
              <a:t>toda</a:t>
            </a:r>
            <a:r>
              <a:rPr lang="en-US" sz="1550" dirty="0">
                <a:latin typeface="+mj-lt"/>
              </a:rPr>
              <a:t> la </a:t>
            </a:r>
            <a:r>
              <a:rPr lang="en-US" sz="1550" dirty="0" err="1">
                <a:latin typeface="+mj-lt"/>
              </a:rPr>
              <a:t>empresa</a:t>
            </a:r>
            <a:r>
              <a:rPr lang="en-US" sz="1550" dirty="0">
                <a:latin typeface="+mj-lt"/>
              </a:rPr>
              <a:t>.</a:t>
            </a:r>
          </a:p>
          <a:p>
            <a:endParaRPr lang="en-US" sz="1550" dirty="0">
              <a:latin typeface="+mj-lt"/>
            </a:endParaRPr>
          </a:p>
          <a:p>
            <a:r>
              <a:rPr lang="en-US" sz="1550" dirty="0" err="1">
                <a:latin typeface="+mj-lt"/>
              </a:rPr>
              <a:t>Estos</a:t>
            </a:r>
            <a:r>
              <a:rPr lang="en-US" sz="1550" dirty="0">
                <a:latin typeface="+mj-lt"/>
              </a:rPr>
              <a:t> son </a:t>
            </a:r>
            <a:r>
              <a:rPr lang="en-US" sz="1550" dirty="0" err="1">
                <a:latin typeface="+mj-lt"/>
              </a:rPr>
              <a:t>los</a:t>
            </a:r>
            <a:r>
              <a:rPr lang="en-US" sz="1550" dirty="0">
                <a:latin typeface="+mj-lt"/>
              </a:rPr>
              <a:t> 7 pasos del </a:t>
            </a:r>
            <a:r>
              <a:rPr lang="en-US" sz="1550" dirty="0" err="1">
                <a:latin typeface="+mj-lt"/>
              </a:rPr>
              <a:t>procedimiento</a:t>
            </a:r>
            <a:r>
              <a:rPr lang="en-US" sz="1550" dirty="0">
                <a:latin typeface="+mj-lt"/>
              </a:rPr>
              <a:t> de NIOSH: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Identificar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los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factores</a:t>
            </a:r>
            <a:r>
              <a:rPr lang="en-US" sz="1550" dirty="0">
                <a:latin typeface="+mj-lt"/>
              </a:rPr>
              <a:t> de </a:t>
            </a:r>
            <a:r>
              <a:rPr lang="en-US" sz="1550" dirty="0" err="1">
                <a:latin typeface="+mj-lt"/>
              </a:rPr>
              <a:t>riesgo</a:t>
            </a:r>
            <a:r>
              <a:rPr lang="en-US" sz="1550" dirty="0"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Involucrar</a:t>
            </a:r>
            <a:r>
              <a:rPr lang="en-US" sz="1550" dirty="0">
                <a:latin typeface="+mj-lt"/>
              </a:rPr>
              <a:t> y </a:t>
            </a:r>
            <a:r>
              <a:rPr lang="en-US" sz="1550" dirty="0" err="1">
                <a:latin typeface="+mj-lt"/>
              </a:rPr>
              <a:t>entrenar</a:t>
            </a:r>
            <a:r>
              <a:rPr lang="en-US" sz="1550" dirty="0">
                <a:latin typeface="+mj-lt"/>
              </a:rPr>
              <a:t> a la </a:t>
            </a:r>
            <a:r>
              <a:rPr lang="en-US" sz="1550" dirty="0" err="1">
                <a:latin typeface="+mj-lt"/>
              </a:rPr>
              <a:t>gerencia</a:t>
            </a:r>
            <a:r>
              <a:rPr lang="en-US" sz="1550" dirty="0">
                <a:latin typeface="+mj-lt"/>
              </a:rPr>
              <a:t> y </a:t>
            </a:r>
            <a:r>
              <a:rPr lang="en-US" sz="1550" dirty="0" err="1">
                <a:latin typeface="+mj-lt"/>
              </a:rPr>
              <a:t>los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trabajadores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sobre</a:t>
            </a:r>
            <a:r>
              <a:rPr lang="en-US" sz="1550" dirty="0">
                <a:latin typeface="+mj-lt"/>
              </a:rPr>
              <a:t> la </a:t>
            </a:r>
            <a:r>
              <a:rPr lang="en-US" sz="1550" dirty="0" err="1">
                <a:latin typeface="+mj-lt"/>
              </a:rPr>
              <a:t>importancia</a:t>
            </a:r>
            <a:r>
              <a:rPr lang="en-US" sz="1550" dirty="0">
                <a:latin typeface="+mj-lt"/>
              </a:rPr>
              <a:t> de la </a:t>
            </a:r>
            <a:r>
              <a:rPr lang="en-US" sz="1550" dirty="0" err="1">
                <a:latin typeface="+mj-lt"/>
              </a:rPr>
              <a:t>ergonomía</a:t>
            </a:r>
            <a:r>
              <a:rPr lang="en-US" sz="1550" dirty="0"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Recopilar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pruebas</a:t>
            </a:r>
            <a:r>
              <a:rPr lang="en-US" sz="1550" dirty="0">
                <a:latin typeface="+mj-lt"/>
              </a:rPr>
              <a:t> de </a:t>
            </a:r>
            <a:r>
              <a:rPr lang="en-US" sz="1550" dirty="0" err="1">
                <a:latin typeface="+mj-lt"/>
              </a:rPr>
              <a:t>salud</a:t>
            </a:r>
            <a:r>
              <a:rPr lang="en-US" sz="1550" dirty="0">
                <a:latin typeface="+mj-lt"/>
              </a:rPr>
              <a:t> y </a:t>
            </a:r>
            <a:r>
              <a:rPr lang="en-US" sz="1550" dirty="0" err="1">
                <a:latin typeface="+mj-lt"/>
              </a:rPr>
              <a:t>médicas</a:t>
            </a:r>
            <a:r>
              <a:rPr lang="en-US" sz="1550" dirty="0">
                <a:latin typeface="+mj-lt"/>
              </a:rPr>
              <a:t> para </a:t>
            </a:r>
            <a:r>
              <a:rPr lang="en-US" sz="1550" dirty="0" err="1">
                <a:latin typeface="+mj-lt"/>
              </a:rPr>
              <a:t>demostrar</a:t>
            </a:r>
            <a:r>
              <a:rPr lang="en-US" sz="1550" dirty="0">
                <a:latin typeface="+mj-lt"/>
              </a:rPr>
              <a:t> que un </a:t>
            </a:r>
            <a:r>
              <a:rPr lang="en-US" sz="1550" dirty="0" err="1">
                <a:latin typeface="+mj-lt"/>
              </a:rPr>
              <a:t>programa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ergonómico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beneficiaría</a:t>
            </a:r>
            <a:r>
              <a:rPr lang="en-US" sz="1550" dirty="0">
                <a:latin typeface="+mj-lt"/>
              </a:rPr>
              <a:t> a la </a:t>
            </a:r>
            <a:r>
              <a:rPr lang="en-US" sz="1550" dirty="0" err="1">
                <a:latin typeface="+mj-lt"/>
              </a:rPr>
              <a:t>empresa</a:t>
            </a:r>
            <a:r>
              <a:rPr lang="en-US" sz="1550" dirty="0"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Poner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en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práctica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su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programa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ergonómico</a:t>
            </a:r>
            <a:r>
              <a:rPr lang="en-US" sz="1550" dirty="0"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Realizar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evaluaciones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continuas</a:t>
            </a:r>
            <a:r>
              <a:rPr lang="en-US" sz="1550" dirty="0">
                <a:latin typeface="+mj-lt"/>
              </a:rPr>
              <a:t> para </a:t>
            </a:r>
            <a:r>
              <a:rPr lang="en-US" sz="1550" dirty="0" err="1">
                <a:latin typeface="+mj-lt"/>
              </a:rPr>
              <a:t>medir</a:t>
            </a:r>
            <a:r>
              <a:rPr lang="en-US" sz="1550" dirty="0">
                <a:latin typeface="+mj-lt"/>
              </a:rPr>
              <a:t> la </a:t>
            </a:r>
            <a:r>
              <a:rPr lang="en-US" sz="1550" dirty="0" err="1">
                <a:latin typeface="+mj-lt"/>
              </a:rPr>
              <a:t>eficacia</a:t>
            </a:r>
            <a:r>
              <a:rPr lang="en-US" sz="1550" dirty="0">
                <a:latin typeface="+mj-lt"/>
              </a:rPr>
              <a:t> del </a:t>
            </a:r>
            <a:r>
              <a:rPr lang="en-US" sz="1550" dirty="0" err="1">
                <a:latin typeface="+mj-lt"/>
              </a:rPr>
              <a:t>programa</a:t>
            </a:r>
            <a:r>
              <a:rPr lang="en-US" sz="1550" dirty="0">
                <a:latin typeface="+mj-lt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Promover</a:t>
            </a:r>
            <a:r>
              <a:rPr lang="en-US" sz="1550" dirty="0">
                <a:latin typeface="+mj-lt"/>
              </a:rPr>
              <a:t> la </a:t>
            </a:r>
            <a:r>
              <a:rPr lang="en-US" sz="1550" dirty="0" err="1">
                <a:latin typeface="+mj-lt"/>
              </a:rPr>
              <a:t>recuperación</a:t>
            </a:r>
            <a:r>
              <a:rPr lang="en-US" sz="1550" dirty="0">
                <a:latin typeface="+mj-lt"/>
              </a:rPr>
              <a:t> de </a:t>
            </a:r>
            <a:r>
              <a:rPr lang="en-US" sz="1550" dirty="0" err="1">
                <a:latin typeface="+mj-lt"/>
              </a:rPr>
              <a:t>los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trabajadores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en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caso</a:t>
            </a:r>
            <a:r>
              <a:rPr lang="en-US" sz="1550" dirty="0">
                <a:latin typeface="+mj-lt"/>
              </a:rPr>
              <a:t> de que </a:t>
            </a:r>
            <a:r>
              <a:rPr lang="en-US" sz="1550" dirty="0" err="1">
                <a:latin typeface="+mj-lt"/>
              </a:rPr>
              <a:t>desarrollen</a:t>
            </a:r>
            <a:r>
              <a:rPr lang="en-US" sz="1550" dirty="0">
                <a:latin typeface="+mj-lt"/>
              </a:rPr>
              <a:t> TME.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50" dirty="0" err="1">
                <a:latin typeface="+mj-lt"/>
              </a:rPr>
              <a:t>Mantener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el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compromiso</a:t>
            </a:r>
            <a:r>
              <a:rPr lang="en-US" sz="1550" dirty="0">
                <a:latin typeface="+mj-lt"/>
              </a:rPr>
              <a:t> de la </a:t>
            </a:r>
            <a:r>
              <a:rPr lang="en-US" sz="1550" dirty="0" err="1">
                <a:latin typeface="+mj-lt"/>
              </a:rPr>
              <a:t>gerencia</a:t>
            </a:r>
            <a:r>
              <a:rPr lang="en-US" sz="1550" dirty="0">
                <a:latin typeface="+mj-lt"/>
              </a:rPr>
              <a:t> y la </a:t>
            </a:r>
            <a:r>
              <a:rPr lang="en-US" sz="1550" dirty="0" err="1">
                <a:latin typeface="+mj-lt"/>
              </a:rPr>
              <a:t>participación</a:t>
            </a:r>
            <a:r>
              <a:rPr lang="en-US" sz="1550" dirty="0">
                <a:latin typeface="+mj-lt"/>
              </a:rPr>
              <a:t> de </a:t>
            </a:r>
            <a:r>
              <a:rPr lang="en-US" sz="1550" dirty="0" err="1">
                <a:latin typeface="+mj-lt"/>
              </a:rPr>
              <a:t>los</a:t>
            </a:r>
            <a:r>
              <a:rPr lang="en-US" sz="1550" dirty="0">
                <a:latin typeface="+mj-lt"/>
              </a:rPr>
              <a:t> </a:t>
            </a:r>
            <a:r>
              <a:rPr lang="en-US" sz="1550" dirty="0" err="1">
                <a:latin typeface="+mj-lt"/>
              </a:rPr>
              <a:t>empleados</a:t>
            </a:r>
            <a:r>
              <a:rPr lang="en-US" sz="1550" dirty="0">
                <a:latin typeface="+mj-lt"/>
              </a:rPr>
              <a:t>.</a:t>
            </a:r>
            <a:endParaRPr sz="155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26" y="0"/>
            <a:ext cx="5492561" cy="5899977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1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ergonómico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</a:endParaRPr>
          </a:p>
          <a:p>
            <a:r>
              <a:rPr lang="en-US" sz="1800" dirty="0">
                <a:latin typeface="+mj-lt"/>
              </a:rPr>
              <a:t>La </a:t>
            </a:r>
            <a:r>
              <a:rPr lang="en-US" sz="1800" dirty="0" err="1">
                <a:latin typeface="+mj-lt"/>
              </a:rPr>
              <a:t>asesoría</a:t>
            </a:r>
            <a:r>
              <a:rPr lang="en-US" sz="1800" dirty="0">
                <a:latin typeface="+mj-lt"/>
              </a:rPr>
              <a:t> de Oregon OSHA </a:t>
            </a:r>
            <a:r>
              <a:rPr lang="en-US" sz="1800" dirty="0" err="1">
                <a:latin typeface="+mj-lt"/>
              </a:rPr>
              <a:t>tiene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>
                <a:latin typeface="+mj-lt"/>
                <a:hlinkClick r:id="rId3"/>
              </a:rPr>
              <a:t>asesores</a:t>
            </a:r>
            <a:r>
              <a:rPr lang="en-US" sz="1800" baseline="30000" dirty="0">
                <a:latin typeface="+mj-lt"/>
              </a:rPr>
              <a:t>(6)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ergonomía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disponibles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ayudarlo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desarrollar</a:t>
            </a:r>
            <a:r>
              <a:rPr lang="en-US" sz="1800" dirty="0">
                <a:latin typeface="+mj-lt"/>
              </a:rPr>
              <a:t> un </a:t>
            </a:r>
            <a:r>
              <a:rPr lang="en-US" sz="1800" dirty="0" err="1">
                <a:latin typeface="+mj-lt"/>
              </a:rPr>
              <a:t>programa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ergonómico</a:t>
            </a:r>
            <a:r>
              <a:rPr lang="en-US" sz="1800" dirty="0">
                <a:latin typeface="+mj-lt"/>
              </a:rPr>
              <a:t>. </a:t>
            </a:r>
            <a:r>
              <a:rPr lang="en-US" sz="1800" dirty="0" err="1">
                <a:latin typeface="+mj-lt"/>
              </a:rPr>
              <a:t>Póngase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contacto</a:t>
            </a:r>
            <a:r>
              <a:rPr lang="en-US" sz="1800" dirty="0">
                <a:latin typeface="+mj-lt"/>
              </a:rPr>
              <a:t> con la </a:t>
            </a:r>
            <a:r>
              <a:rPr lang="en-US" sz="1800" dirty="0" err="1">
                <a:latin typeface="+mj-lt"/>
              </a:rPr>
              <a:t>oficina</a:t>
            </a:r>
            <a:r>
              <a:rPr lang="en-US" sz="1800" dirty="0">
                <a:latin typeface="+mj-lt"/>
              </a:rPr>
              <a:t> del campo de </a:t>
            </a:r>
            <a:r>
              <a:rPr lang="en-US" sz="1800" dirty="0" err="1">
                <a:latin typeface="+mj-lt"/>
              </a:rPr>
              <a:t>asesoría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más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cercana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comenzar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Además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los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asesores</a:t>
            </a:r>
            <a:r>
              <a:rPr lang="en-US" sz="1800" dirty="0">
                <a:latin typeface="+mj-lt"/>
              </a:rPr>
              <a:t>, Oregon OSHA </a:t>
            </a:r>
            <a:r>
              <a:rPr lang="en-US" sz="1800" dirty="0" err="1">
                <a:latin typeface="+mj-lt"/>
              </a:rPr>
              <a:t>tiene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variedad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>
                <a:latin typeface="+mj-lt"/>
                <a:hlinkClick r:id="rId4"/>
              </a:rPr>
              <a:t>recursos en línea</a:t>
            </a:r>
            <a:r>
              <a:rPr lang="en-US" sz="1800" baseline="30000" dirty="0">
                <a:latin typeface="+mj-lt"/>
              </a:rPr>
              <a:t>(7)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diferentes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industrias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laborales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destinados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ayudarlo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empezar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propio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programa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ergonómico</a:t>
            </a:r>
            <a:r>
              <a:rPr lang="en-US" sz="1800" dirty="0">
                <a:latin typeface="+mj-lt"/>
              </a:rPr>
              <a:t>, sin </a:t>
            </a:r>
            <a:r>
              <a:rPr lang="en-US" sz="1800" dirty="0" err="1">
                <a:latin typeface="+mj-lt"/>
              </a:rPr>
              <a:t>costo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alguno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usted</a:t>
            </a:r>
            <a:r>
              <a:rPr lang="en-US" sz="1800" dirty="0">
                <a:latin typeface="+mj-lt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6" y="0"/>
            <a:ext cx="5492561" cy="5899976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0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para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todos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  <a:p>
            <a:r>
              <a:rPr lang="en-US" sz="1450" dirty="0"/>
              <a:t>La </a:t>
            </a:r>
            <a:r>
              <a:rPr lang="en-US" sz="1450" dirty="0" err="1"/>
              <a:t>ergonomía</a:t>
            </a:r>
            <a:r>
              <a:rPr lang="en-US" sz="1450" dirty="0"/>
              <a:t> es </a:t>
            </a:r>
            <a:r>
              <a:rPr lang="en-US" sz="1450" dirty="0" err="1"/>
              <a:t>pertinente</a:t>
            </a:r>
            <a:r>
              <a:rPr lang="en-US" sz="1450" dirty="0"/>
              <a:t> para </a:t>
            </a:r>
            <a:r>
              <a:rPr lang="en-US" sz="1450" dirty="0" err="1"/>
              <a:t>todas</a:t>
            </a:r>
            <a:r>
              <a:rPr lang="en-US" sz="1450" dirty="0"/>
              <a:t> las </a:t>
            </a:r>
            <a:r>
              <a:rPr lang="en-US" sz="1450" dirty="0" err="1"/>
              <a:t>industrias</a:t>
            </a:r>
            <a:r>
              <a:rPr lang="en-US" sz="1450" dirty="0"/>
              <a:t> </a:t>
            </a:r>
            <a:r>
              <a:rPr lang="en-US" sz="1450" dirty="0" err="1"/>
              <a:t>laborales</a:t>
            </a:r>
            <a:r>
              <a:rPr lang="en-US" sz="1450" dirty="0"/>
              <a:t> y </a:t>
            </a:r>
            <a:r>
              <a:rPr lang="en-US" sz="1450" dirty="0" err="1"/>
              <a:t>puede</a:t>
            </a:r>
            <a:r>
              <a:rPr lang="en-US" sz="1450" dirty="0"/>
              <a:t> </a:t>
            </a:r>
            <a:r>
              <a:rPr lang="en-US" sz="1450" dirty="0" err="1"/>
              <a:t>ponerse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práctica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todos</a:t>
            </a:r>
            <a:r>
              <a:rPr lang="en-US" sz="1450" dirty="0"/>
              <a:t> </a:t>
            </a:r>
            <a:r>
              <a:rPr lang="en-US" sz="1450" dirty="0" err="1"/>
              <a:t>los</a:t>
            </a:r>
            <a:r>
              <a:rPr lang="en-US" sz="1450" dirty="0"/>
              <a:t> </a:t>
            </a:r>
            <a:r>
              <a:rPr lang="en-US" sz="1450" dirty="0" err="1"/>
              <a:t>lugares</a:t>
            </a:r>
            <a:r>
              <a:rPr lang="en-US" sz="1450" dirty="0"/>
              <a:t> de </a:t>
            </a:r>
            <a:r>
              <a:rPr lang="en-US" sz="1450" dirty="0" err="1"/>
              <a:t>trabajo</a:t>
            </a:r>
            <a:r>
              <a:rPr lang="en-US" sz="1450" dirty="0"/>
              <a:t> para </a:t>
            </a:r>
            <a:r>
              <a:rPr lang="en-US" sz="1450" dirty="0" err="1"/>
              <a:t>todas</a:t>
            </a:r>
            <a:r>
              <a:rPr lang="en-US" sz="1450" dirty="0"/>
              <a:t> las </a:t>
            </a:r>
            <a:r>
              <a:rPr lang="en-US" sz="1450" dirty="0" err="1"/>
              <a:t>actividades</a:t>
            </a:r>
            <a:r>
              <a:rPr lang="en-US" sz="1450" dirty="0"/>
              <a:t> </a:t>
            </a:r>
            <a:r>
              <a:rPr lang="en-US" sz="1450" dirty="0" err="1"/>
              <a:t>laborales</a:t>
            </a:r>
            <a:r>
              <a:rPr lang="en-US" sz="1450" dirty="0"/>
              <a:t>. No se </a:t>
            </a:r>
            <a:r>
              <a:rPr lang="en-US" sz="1450" dirty="0" err="1"/>
              <a:t>trata</a:t>
            </a:r>
            <a:r>
              <a:rPr lang="en-US" sz="1450" dirty="0"/>
              <a:t> del </a:t>
            </a:r>
            <a:r>
              <a:rPr lang="en-US" sz="1450" dirty="0" err="1"/>
              <a:t>tipo</a:t>
            </a:r>
            <a:r>
              <a:rPr lang="en-US" sz="1450" dirty="0"/>
              <a:t> de </a:t>
            </a:r>
            <a:r>
              <a:rPr lang="en-US" sz="1450" dirty="0" err="1"/>
              <a:t>trabajo</a:t>
            </a:r>
            <a:r>
              <a:rPr lang="en-US" sz="1450" dirty="0"/>
              <a:t> que </a:t>
            </a:r>
            <a:r>
              <a:rPr lang="en-US" sz="1450" dirty="0" err="1"/>
              <a:t>realiza</a:t>
            </a:r>
            <a:r>
              <a:rPr lang="en-US" sz="1450" dirty="0"/>
              <a:t>, </a:t>
            </a:r>
            <a:r>
              <a:rPr lang="en-US" sz="1450" dirty="0" err="1"/>
              <a:t>sino</a:t>
            </a:r>
            <a:r>
              <a:rPr lang="en-US" sz="1450" dirty="0"/>
              <a:t> de la </a:t>
            </a:r>
            <a:r>
              <a:rPr lang="en-US" sz="1450" dirty="0" err="1"/>
              <a:t>manera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la que lo </a:t>
            </a:r>
            <a:r>
              <a:rPr lang="en-US" sz="1450" dirty="0" err="1"/>
              <a:t>realiza</a:t>
            </a:r>
            <a:r>
              <a:rPr lang="en-US" sz="1450" dirty="0"/>
              <a:t>. </a:t>
            </a:r>
            <a:r>
              <a:rPr lang="en-US" sz="1450" dirty="0" err="1"/>
              <a:t>Prestar</a:t>
            </a:r>
            <a:r>
              <a:rPr lang="en-US" sz="1450" dirty="0"/>
              <a:t> </a:t>
            </a:r>
            <a:r>
              <a:rPr lang="en-US" sz="1450" dirty="0" err="1"/>
              <a:t>atención</a:t>
            </a:r>
            <a:r>
              <a:rPr lang="en-US" sz="1450" dirty="0"/>
              <a:t> a la </a:t>
            </a:r>
            <a:r>
              <a:rPr lang="en-US" sz="1450" dirty="0" err="1"/>
              <a:t>ergonomía</a:t>
            </a:r>
            <a:r>
              <a:rPr lang="en-US" sz="1450" dirty="0"/>
              <a:t> </a:t>
            </a:r>
            <a:r>
              <a:rPr lang="en-US" sz="1450" dirty="0" err="1"/>
              <a:t>ayudará</a:t>
            </a:r>
            <a:r>
              <a:rPr lang="en-US" sz="1450" dirty="0"/>
              <a:t> a que </a:t>
            </a:r>
            <a:r>
              <a:rPr lang="en-US" sz="1450" dirty="0" err="1"/>
              <a:t>todos</a:t>
            </a:r>
            <a:r>
              <a:rPr lang="en-US" sz="1450" dirty="0"/>
              <a:t> </a:t>
            </a:r>
            <a:r>
              <a:rPr lang="en-US" sz="1450" dirty="0" err="1"/>
              <a:t>completen</a:t>
            </a:r>
            <a:r>
              <a:rPr lang="en-US" sz="1450" dirty="0"/>
              <a:t> sus </a:t>
            </a:r>
            <a:r>
              <a:rPr lang="en-US" sz="1450" dirty="0" err="1"/>
              <a:t>tareas</a:t>
            </a:r>
            <a:r>
              <a:rPr lang="en-US" sz="1450" dirty="0"/>
              <a:t> </a:t>
            </a:r>
            <a:r>
              <a:rPr lang="en-US" sz="1450" dirty="0" err="1"/>
              <a:t>laborales</a:t>
            </a:r>
            <a:r>
              <a:rPr lang="en-US" sz="1450" dirty="0"/>
              <a:t> con </a:t>
            </a:r>
            <a:r>
              <a:rPr lang="en-US" sz="1450" dirty="0" err="1"/>
              <a:t>más</a:t>
            </a:r>
            <a:r>
              <a:rPr lang="en-US" sz="1450" dirty="0"/>
              <a:t> </a:t>
            </a:r>
            <a:r>
              <a:rPr lang="en-US" sz="1450" dirty="0" err="1"/>
              <a:t>eficacia</a:t>
            </a:r>
            <a:r>
              <a:rPr lang="en-US" sz="1450" dirty="0"/>
              <a:t> y con </a:t>
            </a:r>
            <a:r>
              <a:rPr lang="en-US" sz="1450" dirty="0" err="1"/>
              <a:t>menos</a:t>
            </a:r>
            <a:r>
              <a:rPr lang="en-US" sz="1450" dirty="0"/>
              <a:t> dolor, </a:t>
            </a:r>
            <a:r>
              <a:rPr lang="en-US" sz="1450" dirty="0" err="1"/>
              <a:t>independientemente</a:t>
            </a:r>
            <a:r>
              <a:rPr lang="en-US" sz="1450" dirty="0"/>
              <a:t> del </a:t>
            </a:r>
            <a:r>
              <a:rPr lang="en-US" sz="1450" dirty="0" err="1"/>
              <a:t>género</a:t>
            </a:r>
            <a:r>
              <a:rPr lang="en-US" sz="1450" dirty="0"/>
              <a:t>, la </a:t>
            </a:r>
            <a:r>
              <a:rPr lang="en-US" sz="1450" dirty="0" err="1"/>
              <a:t>edad</a:t>
            </a:r>
            <a:r>
              <a:rPr lang="en-US" sz="1450" dirty="0"/>
              <a:t>, la </a:t>
            </a:r>
            <a:r>
              <a:rPr lang="en-US" sz="1450" dirty="0" err="1"/>
              <a:t>industria</a:t>
            </a:r>
            <a:r>
              <a:rPr lang="en-US" sz="1450" dirty="0"/>
              <a:t> o la </a:t>
            </a:r>
            <a:r>
              <a:rPr lang="en-US" sz="1450" dirty="0" err="1"/>
              <a:t>ubicación</a:t>
            </a:r>
            <a:r>
              <a:rPr lang="en-US" sz="1450" dirty="0"/>
              <a:t>. </a:t>
            </a:r>
          </a:p>
          <a:p>
            <a:endParaRPr lang="en-US" sz="1450" dirty="0"/>
          </a:p>
          <a:p>
            <a:r>
              <a:rPr lang="en-US" sz="1450" dirty="0" err="1"/>
              <a:t>Existen</a:t>
            </a:r>
            <a:r>
              <a:rPr lang="en-US" sz="1450" dirty="0"/>
              <a:t> TME que </a:t>
            </a:r>
            <a:r>
              <a:rPr lang="en-US" sz="1450" dirty="0" err="1"/>
              <a:t>aparecen</a:t>
            </a:r>
            <a:r>
              <a:rPr lang="en-US" sz="1450" dirty="0"/>
              <a:t> con </a:t>
            </a:r>
            <a:r>
              <a:rPr lang="en-US" sz="1450" dirty="0" err="1"/>
              <a:t>más</a:t>
            </a:r>
            <a:r>
              <a:rPr lang="en-US" sz="1450" dirty="0"/>
              <a:t> </a:t>
            </a:r>
            <a:r>
              <a:rPr lang="en-US" sz="1450" dirty="0" err="1"/>
              <a:t>frecuencia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determinados</a:t>
            </a:r>
            <a:r>
              <a:rPr lang="en-US" sz="1450" dirty="0"/>
              <a:t> </a:t>
            </a:r>
            <a:r>
              <a:rPr lang="en-US" sz="1450" dirty="0" err="1"/>
              <a:t>tipos</a:t>
            </a:r>
            <a:r>
              <a:rPr lang="en-US" sz="1450" dirty="0"/>
              <a:t> de </a:t>
            </a:r>
            <a:r>
              <a:rPr lang="en-US" sz="1450" dirty="0" err="1"/>
              <a:t>trabajo</a:t>
            </a:r>
            <a:r>
              <a:rPr lang="en-US" sz="1450" dirty="0"/>
              <a:t>. Por </a:t>
            </a:r>
            <a:r>
              <a:rPr lang="en-US" sz="1450" dirty="0" err="1"/>
              <a:t>ejemplo</a:t>
            </a:r>
            <a:r>
              <a:rPr lang="en-US" sz="145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 err="1"/>
              <a:t>Muchas</a:t>
            </a:r>
            <a:r>
              <a:rPr lang="en-US" sz="1450" dirty="0"/>
              <a:t> </a:t>
            </a:r>
            <a:r>
              <a:rPr lang="en-US" sz="1450" dirty="0" err="1"/>
              <a:t>lesiones</a:t>
            </a:r>
            <a:r>
              <a:rPr lang="en-US" sz="1450" dirty="0"/>
              <a:t> de </a:t>
            </a:r>
            <a:r>
              <a:rPr lang="en-US" sz="1450" dirty="0" err="1"/>
              <a:t>espalda</a:t>
            </a:r>
            <a:r>
              <a:rPr lang="en-US" sz="1450" dirty="0"/>
              <a:t> y </a:t>
            </a:r>
            <a:r>
              <a:rPr lang="en-US" sz="1450" dirty="0" err="1"/>
              <a:t>hombros</a:t>
            </a:r>
            <a:r>
              <a:rPr lang="en-US" sz="1450" dirty="0"/>
              <a:t> se </a:t>
            </a:r>
            <a:r>
              <a:rPr lang="en-US" sz="1450" dirty="0" err="1"/>
              <a:t>informan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ámbitos</a:t>
            </a:r>
            <a:r>
              <a:rPr lang="en-US" sz="1450" dirty="0"/>
              <a:t> de la </a:t>
            </a:r>
            <a:r>
              <a:rPr lang="en-US" sz="1450" dirty="0" err="1"/>
              <a:t>atención</a:t>
            </a:r>
            <a:r>
              <a:rPr lang="en-US" sz="1450" dirty="0"/>
              <a:t> </a:t>
            </a:r>
            <a:r>
              <a:rPr lang="en-US" sz="1450" dirty="0" err="1"/>
              <a:t>médica</a:t>
            </a:r>
            <a:r>
              <a:rPr lang="en-US" sz="1450" dirty="0"/>
              <a:t> y </a:t>
            </a:r>
            <a:r>
              <a:rPr lang="en-US" sz="1450" dirty="0">
                <a:hlinkClick r:id="rId3"/>
              </a:rPr>
              <a:t>la atención a largo plazo</a:t>
            </a:r>
            <a:r>
              <a:rPr lang="en-US" sz="1450" baseline="30000" dirty="0"/>
              <a:t>(2)</a:t>
            </a:r>
            <a:r>
              <a:rPr lang="en-US" sz="1450" dirty="0"/>
              <a:t> </a:t>
            </a:r>
            <a:r>
              <a:rPr lang="en-US" sz="1450" dirty="0" err="1"/>
              <a:t>por</a:t>
            </a:r>
            <a:r>
              <a:rPr lang="en-US" sz="1450" dirty="0"/>
              <a:t> </a:t>
            </a:r>
            <a:r>
              <a:rPr lang="en-US" sz="1450" dirty="0" err="1"/>
              <a:t>parte</a:t>
            </a:r>
            <a:r>
              <a:rPr lang="en-US" sz="1450" dirty="0"/>
              <a:t> de </a:t>
            </a:r>
            <a:r>
              <a:rPr lang="en-US" sz="1450" dirty="0" err="1"/>
              <a:t>trabajadores</a:t>
            </a:r>
            <a:r>
              <a:rPr lang="en-US" sz="1450" dirty="0"/>
              <a:t> que </a:t>
            </a:r>
            <a:r>
              <a:rPr lang="en-US" sz="1450" dirty="0" err="1"/>
              <a:t>trasladan</a:t>
            </a:r>
            <a:r>
              <a:rPr lang="en-US" sz="1450" dirty="0"/>
              <a:t>, </a:t>
            </a:r>
            <a:r>
              <a:rPr lang="en-US" sz="1450" dirty="0" err="1"/>
              <a:t>reposicionan</a:t>
            </a:r>
            <a:r>
              <a:rPr lang="en-US" sz="1450" dirty="0"/>
              <a:t> y </a:t>
            </a:r>
            <a:r>
              <a:rPr lang="en-US" sz="1450" dirty="0" err="1"/>
              <a:t>levantan</a:t>
            </a:r>
            <a:r>
              <a:rPr lang="en-US" sz="1450" dirty="0"/>
              <a:t> a </a:t>
            </a:r>
            <a:r>
              <a:rPr lang="en-US" sz="1450" dirty="0" err="1"/>
              <a:t>pacientes</a:t>
            </a:r>
            <a:r>
              <a:rPr lang="en-US" sz="1450" dirty="0"/>
              <a:t> o </a:t>
            </a:r>
            <a:r>
              <a:rPr lang="en-US" sz="1450" dirty="0" err="1"/>
              <a:t>residentes</a:t>
            </a:r>
            <a:r>
              <a:rPr lang="en-US" sz="145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/>
              <a:t>Las </a:t>
            </a:r>
            <a:r>
              <a:rPr lang="en-US" sz="1450" dirty="0" err="1"/>
              <a:t>lesiones</a:t>
            </a:r>
            <a:r>
              <a:rPr lang="en-US" sz="1450" dirty="0"/>
              <a:t> de </a:t>
            </a:r>
            <a:r>
              <a:rPr lang="en-US" sz="1450" dirty="0" err="1"/>
              <a:t>rodilla</a:t>
            </a:r>
            <a:r>
              <a:rPr lang="en-US" sz="1450" dirty="0"/>
              <a:t> son un </a:t>
            </a:r>
            <a:r>
              <a:rPr lang="en-US" sz="1450" dirty="0" err="1"/>
              <a:t>riesgo</a:t>
            </a:r>
            <a:r>
              <a:rPr lang="en-US" sz="1450" dirty="0"/>
              <a:t> alto para </a:t>
            </a:r>
            <a:r>
              <a:rPr lang="en-US" sz="1450" dirty="0" err="1"/>
              <a:t>los</a:t>
            </a:r>
            <a:r>
              <a:rPr lang="en-US" sz="1450" dirty="0"/>
              <a:t> </a:t>
            </a:r>
            <a:r>
              <a:rPr lang="en-US" sz="1450" dirty="0" err="1"/>
              <a:t>trabajadores</a:t>
            </a:r>
            <a:r>
              <a:rPr lang="en-US" sz="1450" dirty="0"/>
              <a:t> de la </a:t>
            </a:r>
            <a:r>
              <a:rPr lang="en-US" sz="1450" dirty="0" err="1"/>
              <a:t>construcción</a:t>
            </a:r>
            <a:r>
              <a:rPr lang="en-US" sz="1450" dirty="0"/>
              <a:t> y </a:t>
            </a:r>
            <a:r>
              <a:rPr lang="en-US" sz="1450" dirty="0" err="1"/>
              <a:t>tareas</a:t>
            </a:r>
            <a:r>
              <a:rPr lang="en-US" sz="1450" dirty="0"/>
              <a:t> de </a:t>
            </a:r>
            <a:r>
              <a:rPr lang="en-US" sz="1450" dirty="0" err="1"/>
              <a:t>remodelación</a:t>
            </a:r>
            <a:r>
              <a:rPr lang="en-US" sz="1450" dirty="0"/>
              <a:t> que </a:t>
            </a:r>
            <a:r>
              <a:rPr lang="en-US" sz="1450" dirty="0" err="1"/>
              <a:t>retiran</a:t>
            </a:r>
            <a:r>
              <a:rPr lang="en-US" sz="1450" dirty="0"/>
              <a:t> e </a:t>
            </a:r>
            <a:r>
              <a:rPr lang="en-US" sz="1450" dirty="0" err="1"/>
              <a:t>instalan</a:t>
            </a:r>
            <a:r>
              <a:rPr lang="en-US" sz="1450" dirty="0"/>
              <a:t> </a:t>
            </a:r>
            <a:r>
              <a:rPr lang="en-US" sz="1450" dirty="0" err="1"/>
              <a:t>revestimientos</a:t>
            </a:r>
            <a:r>
              <a:rPr lang="en-US" sz="1450" dirty="0"/>
              <a:t> del </a:t>
            </a:r>
            <a:r>
              <a:rPr lang="en-US" sz="1450" dirty="0" err="1"/>
              <a:t>suelo</a:t>
            </a:r>
            <a:r>
              <a:rPr lang="en-US" sz="1450" dirty="0"/>
              <a:t> y </a:t>
            </a:r>
            <a:r>
              <a:rPr lang="en-US" sz="1450" dirty="0" err="1"/>
              <a:t>alfombras</a:t>
            </a:r>
            <a:r>
              <a:rPr lang="en-US" sz="145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/>
              <a:t>Los </a:t>
            </a:r>
            <a:r>
              <a:rPr lang="en-US" sz="1450" dirty="0" err="1"/>
              <a:t>problemas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las </a:t>
            </a:r>
            <a:r>
              <a:rPr lang="en-US" sz="1450" dirty="0" err="1"/>
              <a:t>muñecas</a:t>
            </a:r>
            <a:r>
              <a:rPr lang="en-US" sz="1450" dirty="0"/>
              <a:t> y las manos son </a:t>
            </a:r>
            <a:r>
              <a:rPr lang="en-US" sz="1450" dirty="0" err="1"/>
              <a:t>frecuentes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ubicaciones</a:t>
            </a:r>
            <a:r>
              <a:rPr lang="en-US" sz="1450" dirty="0"/>
              <a:t> de </a:t>
            </a:r>
            <a:r>
              <a:rPr lang="en-US" sz="1450" dirty="0" err="1"/>
              <a:t>empaquetado</a:t>
            </a:r>
            <a:r>
              <a:rPr lang="en-US" sz="1450" dirty="0"/>
              <a:t> y </a:t>
            </a:r>
            <a:r>
              <a:rPr lang="en-US" sz="1450" dirty="0" err="1"/>
              <a:t>procesamiento</a:t>
            </a:r>
            <a:r>
              <a:rPr lang="en-US" sz="1450" dirty="0"/>
              <a:t> que </a:t>
            </a:r>
            <a:r>
              <a:rPr lang="en-US" sz="1450" dirty="0" err="1"/>
              <a:t>requieren</a:t>
            </a:r>
            <a:r>
              <a:rPr lang="en-US" sz="1450" dirty="0"/>
              <a:t> </a:t>
            </a:r>
            <a:r>
              <a:rPr lang="en-US" sz="1450" dirty="0" err="1"/>
              <a:t>movimientos</a:t>
            </a:r>
            <a:r>
              <a:rPr lang="en-US" sz="1450" dirty="0"/>
              <a:t> </a:t>
            </a:r>
            <a:r>
              <a:rPr lang="en-US" sz="1450" dirty="0" err="1"/>
              <a:t>repetitivos</a:t>
            </a:r>
            <a:r>
              <a:rPr lang="en-US" sz="145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50" dirty="0"/>
              <a:t>Los </a:t>
            </a:r>
            <a:r>
              <a:rPr lang="en-US" sz="1450" dirty="0" err="1"/>
              <a:t>trabajadores</a:t>
            </a:r>
            <a:r>
              <a:rPr lang="en-US" sz="1450" dirty="0"/>
              <a:t> que </a:t>
            </a:r>
            <a:r>
              <a:rPr lang="en-US" sz="1450" dirty="0" err="1"/>
              <a:t>pasan</a:t>
            </a:r>
            <a:r>
              <a:rPr lang="en-US" sz="1450" dirty="0"/>
              <a:t> largos </a:t>
            </a:r>
            <a:r>
              <a:rPr lang="en-US" sz="1450" dirty="0" err="1"/>
              <a:t>períodos</a:t>
            </a:r>
            <a:r>
              <a:rPr lang="en-US" sz="1450" dirty="0"/>
              <a:t> </a:t>
            </a:r>
            <a:r>
              <a:rPr lang="en-US" sz="1450" dirty="0" err="1"/>
              <a:t>sentados</a:t>
            </a:r>
            <a:r>
              <a:rPr lang="en-US" sz="1450" dirty="0"/>
              <a:t> o de pie </a:t>
            </a:r>
            <a:r>
              <a:rPr lang="en-US" sz="1450" dirty="0" err="1"/>
              <a:t>en</a:t>
            </a:r>
            <a:r>
              <a:rPr lang="en-US" sz="1450" dirty="0"/>
              <a:t> </a:t>
            </a:r>
            <a:r>
              <a:rPr lang="en-US" sz="1450" dirty="0" err="1"/>
              <a:t>una</a:t>
            </a:r>
            <a:r>
              <a:rPr lang="en-US" sz="1450" dirty="0"/>
              <a:t> </a:t>
            </a:r>
            <a:r>
              <a:rPr lang="en-US" sz="1450" dirty="0" err="1"/>
              <a:t>estación</a:t>
            </a:r>
            <a:r>
              <a:rPr lang="en-US" sz="1450" dirty="0"/>
              <a:t> con </a:t>
            </a:r>
            <a:r>
              <a:rPr lang="en-US" sz="1450" dirty="0" err="1"/>
              <a:t>computadora</a:t>
            </a:r>
            <a:r>
              <a:rPr lang="en-US" sz="1450" dirty="0"/>
              <a:t> a menudo </a:t>
            </a:r>
            <a:r>
              <a:rPr lang="en-US" sz="1450" dirty="0" err="1"/>
              <a:t>reportan</a:t>
            </a:r>
            <a:r>
              <a:rPr lang="en-US" sz="1450" dirty="0"/>
              <a:t> </a:t>
            </a:r>
            <a:r>
              <a:rPr lang="en-US" sz="1450" dirty="0" err="1"/>
              <a:t>problemas</a:t>
            </a:r>
            <a:r>
              <a:rPr lang="en-US" sz="1450" dirty="0"/>
              <a:t> </a:t>
            </a:r>
            <a:r>
              <a:rPr lang="en-US" sz="1450" dirty="0" err="1"/>
              <a:t>en</a:t>
            </a:r>
            <a:r>
              <a:rPr lang="en-US" sz="1450" dirty="0"/>
              <a:t> la zona lumbar y las </a:t>
            </a:r>
            <a:r>
              <a:rPr lang="en-US" sz="1450" dirty="0" err="1"/>
              <a:t>muñecas</a:t>
            </a:r>
            <a:r>
              <a:rPr lang="en-US" sz="145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7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08367" y="87412"/>
            <a:ext cx="6274351" cy="562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Descripción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general del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endParaRPr lang="en-US" sz="1600" dirty="0">
              <a:latin typeface="+mj-lt"/>
            </a:endParaRPr>
          </a:p>
          <a:p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este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curso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aprendió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sobre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primeros</a:t>
            </a:r>
            <a:r>
              <a:rPr lang="en-US" sz="1500" dirty="0">
                <a:latin typeface="+mj-lt"/>
              </a:rPr>
              <a:t> pasos </a:t>
            </a:r>
            <a:r>
              <a:rPr lang="en-US" sz="1500" dirty="0" err="1">
                <a:latin typeface="+mj-lt"/>
              </a:rPr>
              <a:t>hacia</a:t>
            </a:r>
            <a:r>
              <a:rPr lang="en-US" sz="1500" dirty="0">
                <a:latin typeface="+mj-lt"/>
              </a:rPr>
              <a:t> la </a:t>
            </a:r>
            <a:r>
              <a:rPr lang="en-US" sz="1500" dirty="0" err="1">
                <a:latin typeface="+mj-lt"/>
              </a:rPr>
              <a:t>evaluación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su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propio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espacio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trabajo</a:t>
            </a:r>
            <a:r>
              <a:rPr lang="en-US" sz="1500" dirty="0">
                <a:latin typeface="+mj-lt"/>
              </a:rPr>
              <a:t> e </a:t>
            </a:r>
            <a:r>
              <a:rPr lang="en-US" sz="1500" dirty="0" err="1">
                <a:latin typeface="+mj-lt"/>
              </a:rPr>
              <a:t>identificó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diferentes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herramientas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aprovechables</a:t>
            </a:r>
            <a:r>
              <a:rPr lang="en-US" sz="1500" dirty="0">
                <a:latin typeface="+mj-lt"/>
              </a:rPr>
              <a:t> para </a:t>
            </a:r>
            <a:r>
              <a:rPr lang="en-US" sz="1500" dirty="0" err="1">
                <a:latin typeface="+mj-lt"/>
              </a:rPr>
              <a:t>desarrollar</a:t>
            </a:r>
            <a:r>
              <a:rPr lang="en-US" sz="1500" dirty="0">
                <a:latin typeface="+mj-lt"/>
              </a:rPr>
              <a:t> un </a:t>
            </a:r>
            <a:r>
              <a:rPr lang="en-US" sz="1500" dirty="0" err="1">
                <a:latin typeface="+mj-lt"/>
              </a:rPr>
              <a:t>programa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ergonómico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su</a:t>
            </a:r>
            <a:r>
              <a:rPr lang="en-US" sz="1500" dirty="0">
                <a:latin typeface="+mj-lt"/>
              </a:rPr>
              <a:t> planta de </a:t>
            </a:r>
            <a:r>
              <a:rPr lang="en-US" sz="1500" dirty="0" err="1">
                <a:latin typeface="+mj-lt"/>
              </a:rPr>
              <a:t>trabajo</a:t>
            </a:r>
            <a:r>
              <a:rPr lang="en-US" sz="1500" dirty="0">
                <a:latin typeface="+mj-lt"/>
              </a:rPr>
              <a:t>, tales </a:t>
            </a:r>
            <a:r>
              <a:rPr lang="en-US" sz="1500" dirty="0" err="1">
                <a:latin typeface="+mj-lt"/>
              </a:rPr>
              <a:t>como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asesores</a:t>
            </a:r>
            <a:r>
              <a:rPr lang="en-US" sz="1500" dirty="0">
                <a:latin typeface="+mj-lt"/>
              </a:rPr>
              <a:t> de Oregon OSHA, </a:t>
            </a:r>
            <a:r>
              <a:rPr lang="en-US" sz="1500" dirty="0" err="1">
                <a:latin typeface="+mj-lt"/>
              </a:rPr>
              <a:t>guías</a:t>
            </a:r>
            <a:r>
              <a:rPr lang="en-US" sz="1500" dirty="0">
                <a:latin typeface="+mj-lt"/>
              </a:rPr>
              <a:t> paso a paso del NIOSH, </a:t>
            </a:r>
            <a:r>
              <a:rPr lang="en-US" sz="1500" dirty="0" err="1">
                <a:latin typeface="+mj-lt"/>
              </a:rPr>
              <a:t>así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como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listas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comprobación</a:t>
            </a:r>
            <a:r>
              <a:rPr lang="en-US" sz="1500" dirty="0">
                <a:latin typeface="+mj-lt"/>
              </a:rPr>
              <a:t>.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 err="1">
                <a:latin typeface="+mj-lt"/>
              </a:rPr>
              <a:t>Además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aprendió</a:t>
            </a:r>
            <a:r>
              <a:rPr lang="en-US" sz="1500" dirty="0">
                <a:latin typeface="+mj-lt"/>
              </a:rPr>
              <a:t> que la </a:t>
            </a:r>
            <a:r>
              <a:rPr lang="en-US" sz="1500" dirty="0" err="1">
                <a:latin typeface="+mj-lt"/>
              </a:rPr>
              <a:t>ergonomía</a:t>
            </a:r>
            <a:r>
              <a:rPr lang="en-US" sz="1500" dirty="0">
                <a:latin typeface="+mj-lt"/>
              </a:rPr>
              <a:t> se </a:t>
            </a:r>
            <a:r>
              <a:rPr lang="en-US" sz="1500" dirty="0" err="1">
                <a:latin typeface="+mj-lt"/>
              </a:rPr>
              <a:t>aplica</a:t>
            </a:r>
            <a:r>
              <a:rPr lang="en-US" sz="1500" dirty="0">
                <a:latin typeface="+mj-lt"/>
              </a:rPr>
              <a:t> a </a:t>
            </a:r>
            <a:r>
              <a:rPr lang="en-US" sz="1500" dirty="0" err="1">
                <a:latin typeface="+mj-lt"/>
              </a:rPr>
              <a:t>todos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trabajadores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todas</a:t>
            </a:r>
            <a:r>
              <a:rPr lang="en-US" sz="1500" dirty="0">
                <a:latin typeface="+mj-lt"/>
              </a:rPr>
              <a:t> las </a:t>
            </a:r>
            <a:r>
              <a:rPr lang="en-US" sz="1500" dirty="0" err="1">
                <a:latin typeface="+mj-lt"/>
              </a:rPr>
              <a:t>industrias</a:t>
            </a:r>
            <a:r>
              <a:rPr lang="en-US" sz="1500" dirty="0">
                <a:latin typeface="+mj-lt"/>
              </a:rPr>
              <a:t> y que se </a:t>
            </a:r>
            <a:r>
              <a:rPr lang="en-US" sz="1500" dirty="0" err="1">
                <a:latin typeface="+mj-lt"/>
              </a:rPr>
              <a:t>trata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unir</a:t>
            </a:r>
            <a:r>
              <a:rPr lang="en-US" sz="1500" dirty="0">
                <a:latin typeface="+mj-lt"/>
              </a:rPr>
              <a:t> al </a:t>
            </a:r>
            <a:r>
              <a:rPr lang="en-US" sz="1500" dirty="0" err="1">
                <a:latin typeface="+mj-lt"/>
              </a:rPr>
              <a:t>trabajador</a:t>
            </a:r>
            <a:r>
              <a:rPr lang="en-US" sz="1500" dirty="0">
                <a:latin typeface="+mj-lt"/>
              </a:rPr>
              <a:t> con </a:t>
            </a:r>
            <a:r>
              <a:rPr lang="en-US" sz="1500" dirty="0" err="1">
                <a:latin typeface="+mj-lt"/>
              </a:rPr>
              <a:t>el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trabajo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adecuado</a:t>
            </a:r>
            <a:r>
              <a:rPr lang="en-US" sz="1500" dirty="0">
                <a:latin typeface="+mj-lt"/>
              </a:rPr>
              <a:t>. Este </a:t>
            </a:r>
            <a:r>
              <a:rPr lang="en-US" sz="1500" dirty="0" err="1">
                <a:latin typeface="+mj-lt"/>
              </a:rPr>
              <a:t>curso</a:t>
            </a:r>
            <a:r>
              <a:rPr lang="en-US" sz="1500" dirty="0">
                <a:latin typeface="+mj-lt"/>
              </a:rPr>
              <a:t> se </a:t>
            </a:r>
            <a:r>
              <a:rPr lang="en-US" sz="1500" dirty="0" err="1">
                <a:latin typeface="+mj-lt"/>
              </a:rPr>
              <a:t>centró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las </a:t>
            </a:r>
            <a:r>
              <a:rPr lang="en-US" sz="1500" dirty="0" err="1">
                <a:latin typeface="+mj-lt"/>
              </a:rPr>
              <a:t>estaciones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trabajo</a:t>
            </a:r>
            <a:r>
              <a:rPr lang="en-US" sz="1500" dirty="0">
                <a:latin typeface="+mj-lt"/>
              </a:rPr>
              <a:t> con </a:t>
            </a:r>
            <a:r>
              <a:rPr lang="en-US" sz="1500" dirty="0" err="1">
                <a:latin typeface="+mj-lt"/>
              </a:rPr>
              <a:t>computadora</a:t>
            </a:r>
            <a:r>
              <a:rPr lang="en-US" sz="1500" dirty="0">
                <a:latin typeface="+mj-lt"/>
              </a:rPr>
              <a:t> y </a:t>
            </a:r>
            <a:r>
              <a:rPr lang="en-US" sz="1500" dirty="0" err="1">
                <a:latin typeface="+mj-lt"/>
              </a:rPr>
              <a:t>algunos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factores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riesgo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implicados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por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ejemplo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siguientes</a:t>
            </a:r>
            <a:r>
              <a:rPr lang="en-US" sz="1500" dirty="0">
                <a:latin typeface="+mj-lt"/>
              </a:rPr>
              <a:t>:</a:t>
            </a:r>
          </a:p>
          <a:p>
            <a:endParaRPr lang="en-US" sz="1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posturas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incómodas</a:t>
            </a:r>
            <a:r>
              <a:rPr lang="en-US" sz="1500" dirty="0">
                <a:latin typeface="+mj-lt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movimientos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repetitivos</a:t>
            </a:r>
            <a:r>
              <a:rPr lang="en-US" sz="1500" dirty="0">
                <a:latin typeface="+mj-lt"/>
              </a:rPr>
              <a:t>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>
                <a:latin typeface="+mj-lt"/>
              </a:rPr>
              <a:t>estrés</a:t>
            </a:r>
            <a:r>
              <a:rPr lang="en-US" sz="1500" dirty="0">
                <a:latin typeface="+mj-lt"/>
              </a:rPr>
              <a:t> de </a:t>
            </a:r>
            <a:r>
              <a:rPr lang="en-US" sz="1500" dirty="0" err="1">
                <a:latin typeface="+mj-lt"/>
              </a:rPr>
              <a:t>contacto</a:t>
            </a:r>
            <a:r>
              <a:rPr lang="en-US" sz="1500" dirty="0">
                <a:latin typeface="+mj-lt"/>
              </a:rPr>
              <a:t>.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500" dirty="0">
                <a:latin typeface="+mj-lt"/>
              </a:rPr>
              <a:t>Uno de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aspectos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más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importantes</a:t>
            </a:r>
            <a:r>
              <a:rPr lang="en-US" sz="1500" dirty="0">
                <a:latin typeface="+mj-lt"/>
              </a:rPr>
              <a:t> que </a:t>
            </a:r>
            <a:r>
              <a:rPr lang="en-US" sz="1500" dirty="0" err="1">
                <a:latin typeface="+mj-lt"/>
              </a:rPr>
              <a:t>hemos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cubierto</a:t>
            </a:r>
            <a:r>
              <a:rPr lang="en-US" sz="1500" dirty="0">
                <a:latin typeface="+mj-lt"/>
              </a:rPr>
              <a:t> indica que </a:t>
            </a:r>
            <a:r>
              <a:rPr lang="en-US" sz="1500" dirty="0" err="1">
                <a:latin typeface="+mj-lt"/>
              </a:rPr>
              <a:t>los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trastornos</a:t>
            </a:r>
            <a:r>
              <a:rPr lang="en-US" sz="1500" dirty="0">
                <a:latin typeface="+mj-lt"/>
              </a:rPr>
              <a:t> </a:t>
            </a:r>
            <a:r>
              <a:rPr lang="en-US" sz="1500" dirty="0" err="1">
                <a:latin typeface="+mj-lt"/>
              </a:rPr>
              <a:t>musculoesqueléticos</a:t>
            </a:r>
            <a:r>
              <a:rPr lang="en-US" sz="1500" dirty="0">
                <a:latin typeface="+mj-lt"/>
              </a:rPr>
              <a:t> son, </a:t>
            </a:r>
            <a:r>
              <a:rPr lang="en-US" sz="1500" dirty="0" err="1">
                <a:latin typeface="+mj-lt"/>
              </a:rPr>
              <a:t>en</a:t>
            </a:r>
            <a:r>
              <a:rPr lang="en-US" sz="1500" dirty="0">
                <a:latin typeface="+mj-lt"/>
              </a:rPr>
              <a:t> gran </a:t>
            </a:r>
            <a:r>
              <a:rPr lang="en-US" sz="1500" dirty="0" err="1">
                <a:latin typeface="+mj-lt"/>
              </a:rPr>
              <a:t>parte</a:t>
            </a:r>
            <a:r>
              <a:rPr lang="en-US" sz="1500" dirty="0">
                <a:latin typeface="+mj-lt"/>
              </a:rPr>
              <a:t>, </a:t>
            </a:r>
            <a:r>
              <a:rPr lang="en-US" sz="1500" dirty="0" err="1">
                <a:latin typeface="+mj-lt"/>
              </a:rPr>
              <a:t>prevenibles</a:t>
            </a:r>
            <a:r>
              <a:rPr lang="en-US" sz="1500" dirty="0">
                <a:latin typeface="+mj-lt"/>
              </a:rPr>
              <a:t>.</a:t>
            </a:r>
          </a:p>
          <a:p>
            <a:endParaRPr lang="en-US" sz="15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 </a:t>
            </a:r>
            <a:r>
              <a:rPr lang="en-US" sz="1600" dirty="0" err="1">
                <a:latin typeface="+mj-lt"/>
              </a:rPr>
              <a:t>continuación</a:t>
            </a:r>
            <a:r>
              <a:rPr lang="en-US" sz="1600" dirty="0">
                <a:latin typeface="+mj-lt"/>
              </a:rPr>
              <a:t>, un </a:t>
            </a:r>
            <a:r>
              <a:rPr lang="en-US" sz="1600" dirty="0" err="1">
                <a:latin typeface="+mj-lt"/>
              </a:rPr>
              <a:t>pequeño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questionario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05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60030-2EF0-4775-8D2F-B5D6BAEE2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6" y="0"/>
            <a:ext cx="5492560" cy="5899976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EF45BAE-B82E-49FC-8322-AA4DCBEA10E0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E05C92-2BFC-4206-A291-42113B8A8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4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0"/>
            <a:ext cx="11931000" cy="58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3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analizadas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sz="18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2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2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</a:t>
            </a:r>
            <a:endParaRPr sz="32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lang="en-US" dirty="0">
              <a:hlinkClick r:id="rId3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3"/>
              </a:rPr>
              <a:t>https://www.sciencedirect.com/science/article/pii/S0003687017302740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4"/>
              </a:rPr>
              <a:t>https://osha.oregon.gov/OSHAPubs/checklists/ergonomics-workstations.pdf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5"/>
              </a:rPr>
              <a:t>https://www.cbs.state.or.us/osha/pubed/courses/everyday-ergonomics/resources/risk_factors_id_tool.docx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6"/>
              </a:rPr>
              <a:t>https://osha.oregon.gov/OSHAPubs/1863.pdf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7"/>
              </a:rPr>
              <a:t>https://www.cdc.gov/niosh/topics/ergonomics/ergoprimer/default.html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8"/>
              </a:rPr>
              <a:t>https://osha.oregon.gov/consult/Pages/index.aspx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r>
              <a:rPr lang="en-US" dirty="0">
                <a:hlinkClick r:id="rId9"/>
              </a:rPr>
              <a:t>https://osha.oregon.gov/Pages/topics/ergonomics.aspx</a:t>
            </a: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lang="en-US" b="1" dirty="0"/>
          </a:p>
          <a:p>
            <a:pPr marL="342900" lvl="0" indent="-342900">
              <a:buSzPts val="1800"/>
              <a:buAutoNum type="arabicParenR"/>
            </a:pPr>
            <a:endParaRPr lang="en-US" b="1" dirty="0"/>
          </a:p>
          <a:p>
            <a:pPr marL="342900" lvl="0" indent="-342900">
              <a:buSzPts val="1800"/>
              <a:buAutoNum type="arabicParenR"/>
            </a:pPr>
            <a:endParaRPr lang="en-US" dirty="0"/>
          </a:p>
          <a:p>
            <a:pPr marL="342900" lvl="0" indent="-342900">
              <a:buSzPts val="1800"/>
              <a:buAutoNum type="arabicParenR"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B507C69A-6A2B-4026-A639-B107DD72B6AF}"/>
              </a:ext>
            </a:extLst>
          </p:cNvPr>
          <p:cNvSpPr txBox="1"/>
          <p:nvPr/>
        </p:nvSpPr>
        <p:spPr>
          <a:xfrm>
            <a:off x="15062" y="5906220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4924F-7C7B-4E21-AC54-9C3A86CA0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37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1056578" y="188180"/>
            <a:ext cx="10078843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QUESTIONARIO</a:t>
            </a:r>
            <a:endParaRPr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1: Tal como se indicó en este curso, el objetivo principal de la ergonomía es _______ las lesiones asociadas con el uso excesivo de los músculos y los tendones.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Mantener o desarrollar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Reducir o eliminar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Aumentar o prolongar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Fomentar o apoyar</a:t>
            </a:r>
            <a:r>
              <a:rPr lang="en-US" sz="2400" dirty="0">
                <a:effectLst/>
              </a:rPr>
              <a:t>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2: </a:t>
            </a: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ergonomía se aplica únicamente a algunos trabajos en industrias específicas.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Verdadero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Falso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3D8CDB1-E9C4-4EF9-A984-3585063CF528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CAE23-7840-4A4E-9486-8971D1EA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QUESTIONARIO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3:Los trastornos musculoesqueléticos (TME) pueden incluir los siguientes: (Seleccione todas las opciones que correspondan).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Nervios pinzados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Síndrome del túnel carpiano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"Codo de tenista"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Dolor lumbar</a:t>
            </a:r>
            <a:r>
              <a:rPr lang="en-US" sz="2400" dirty="0">
                <a:effectLst/>
              </a:rPr>
              <a:t>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4:El estrés de contacto puede producirse en el interior y en el exterior del cuerpo.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Verdadero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Falso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3D8CDB1-E9C4-4EF9-A984-3585063CF528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CAE23-7840-4A4E-9486-8971D1EA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43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QUESTIONARIO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5:¿A qué forma se parece una "columna vertebral neutral"?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C al revés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L</a:t>
            </a:r>
            <a:r>
              <a:rPr lang="en-US" sz="2400" dirty="0">
                <a:effectLst/>
              </a:rPr>
              <a:t>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6: Un ratón "____" puede ser una buena opción de uso para disminuir el estrés de contacto de la muñeca durante el trabajo con una computadora.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Estilo apretón de mano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UcPeriod"/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Horizontal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Panel táctil de computadora portátil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3D8CDB1-E9C4-4EF9-A984-3585063CF528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CAE23-7840-4A4E-9486-8971D1EA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27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QUESTIONARIO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7:Cuando usa una silla, ¿qué distancia debería haber entre el borde del asiento y la parte posterior de las piernas de la persona?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El ancho de 1 dedo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El ancho de 2 a 3 dedos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El ancho de 1 mano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El ancho de 2 manos</a:t>
            </a:r>
            <a:r>
              <a:rPr lang="en-US" sz="2400" dirty="0">
                <a:effectLst/>
              </a:rPr>
              <a:t>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Pregunta 8: La colocación del monitor de la computadora debería estar en el nivel de los ojos o apenas _____. 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	Por debajo</a:t>
            </a:r>
            <a:endParaRPr lang="en-US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	Por encima</a:t>
            </a:r>
            <a:r>
              <a:rPr lang="en-US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sz="18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3D8CDB1-E9C4-4EF9-A984-3585063CF528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CAE23-7840-4A4E-9486-8971D1EA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9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</a:t>
            </a:r>
            <a:r>
              <a:rPr lang="en-US" sz="36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- QUESTIONARIO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059050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9:Para reducir el resplandor si su estación de trabajo está cerca de una ventana, el mejor ángulo para colocar la computadora con respecto de la ventana es: 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45°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90°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	135°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	180°</a:t>
            </a:r>
            <a:r>
              <a:rPr lang="en-US" sz="2400" dirty="0">
                <a:effectLst/>
              </a:rPr>
              <a:t> 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07307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 10:Incluso si no tiene un experto en ergonomía designado en su empresa, </a:t>
            </a:r>
            <a:r>
              <a:rPr lang="es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Oregon</a:t>
            </a: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OSHA proporciona recursos gratuitos para ayudarlo a evaluar la configuración de su trabajo.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	Verdadero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	Falso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3D8CDB1-E9C4-4EF9-A984-3585063CF528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CAE23-7840-4A4E-9486-8971D1EA3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74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fa52f6668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afa52f6668_0_0"/>
          <p:cNvSpPr txBox="1"/>
          <p:nvPr/>
        </p:nvSpPr>
        <p:spPr>
          <a:xfrm>
            <a:off x="259650" y="-16626"/>
            <a:ext cx="11672700" cy="1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 PARA TODOS - RESPUESTAS DEL QUESTIONARIO</a:t>
            </a:r>
            <a:endParaRPr sz="40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afa52f6668_0_0"/>
          <p:cNvSpPr txBox="1"/>
          <p:nvPr/>
        </p:nvSpPr>
        <p:spPr>
          <a:xfrm>
            <a:off x="562925" y="1249674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B, C, 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True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afa52f6668_0_0"/>
          <p:cNvSpPr txBox="1"/>
          <p:nvPr/>
        </p:nvSpPr>
        <p:spPr>
          <a:xfrm>
            <a:off x="6698075" y="1249674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9)  B</a:t>
            </a: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10) A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j-lt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16D4AB60-1962-4623-985E-A700C95FB4EC}"/>
              </a:ext>
            </a:extLst>
          </p:cNvPr>
          <p:cNvSpPr txBox="1"/>
          <p:nvPr/>
        </p:nvSpPr>
        <p:spPr>
          <a:xfrm>
            <a:off x="15062" y="5894497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BF037-AA41-455F-9570-E7198E739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abb6530bf_0_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abb6530bf_0_8"/>
          <p:cNvSpPr txBox="1"/>
          <p:nvPr/>
        </p:nvSpPr>
        <p:spPr>
          <a:xfrm>
            <a:off x="5558950" y="-16625"/>
            <a:ext cx="6589200" cy="344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Hacia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dónde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dirigimos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aquí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excelente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Índice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temático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3"/>
              </a:rPr>
              <a:t> de la A a la Z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sitio web de Oregon OSHA.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Contiene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publicaciones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relevantes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interpretaciones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videos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diversos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Recuerde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hay un PowerPoint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disponible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descarga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resumen del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curso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4"/>
              </a:rPr>
              <a:t>.</a:t>
            </a: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5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desea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orientación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servicio de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  <a:hlinkClick r:id="rId5"/>
              </a:rPr>
              <a:t>asesoría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gratuito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confidencial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accidentes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costos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integral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manejo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Para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visite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sz="15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consulta.</a:t>
            </a: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gaabb6530bf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5453381" cy="58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aabb6530bf_0_8">
            <a:hlinkClick r:id="rId7"/>
          </p:cNvPr>
          <p:cNvSpPr/>
          <p:nvPr/>
        </p:nvSpPr>
        <p:spPr>
          <a:xfrm>
            <a:off x="5708175" y="3401600"/>
            <a:ext cx="5996700" cy="523200"/>
          </a:xfrm>
          <a:prstGeom prst="rect">
            <a:avLst/>
          </a:prstGeom>
          <a:solidFill>
            <a:srgbClr val="51887A">
              <a:alpha val="89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FFFF"/>
                </a:solidFill>
              </a:rPr>
              <a:t>Recursos de ergonomía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2" name="Google Shape;692;gaabb6530bf_0_8">
            <a:hlinkClick r:id="rId8"/>
          </p:cNvPr>
          <p:cNvSpPr/>
          <p:nvPr/>
        </p:nvSpPr>
        <p:spPr>
          <a:xfrm>
            <a:off x="5708175" y="4046063"/>
            <a:ext cx="5996700" cy="523200"/>
          </a:xfrm>
          <a:prstGeom prst="rect">
            <a:avLst/>
          </a:prstGeom>
          <a:solidFill>
            <a:srgbClr val="51887A">
              <a:alpha val="89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Lista de cursos en línea de Oregon OSHA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693" name="Google Shape;693;gaabb6530bf_0_8">
            <a:hlinkClick r:id="rId9"/>
          </p:cNvPr>
          <p:cNvSpPr/>
          <p:nvPr/>
        </p:nvSpPr>
        <p:spPr>
          <a:xfrm>
            <a:off x="5708175" y="4663550"/>
            <a:ext cx="5996700" cy="523200"/>
          </a:xfrm>
          <a:prstGeom prst="rect">
            <a:avLst/>
          </a:prstGeom>
          <a:solidFill>
            <a:srgbClr val="51887A">
              <a:alpha val="89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FFFF"/>
                </a:solidFill>
              </a:rPr>
              <a:t>Servicios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asesoramiento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4" name="Google Shape;694;gaabb6530bf_0_8">
            <a:hlinkClick r:id="rId10"/>
          </p:cNvPr>
          <p:cNvSpPr/>
          <p:nvPr/>
        </p:nvSpPr>
        <p:spPr>
          <a:xfrm>
            <a:off x="5708175" y="5260713"/>
            <a:ext cx="5996700" cy="523200"/>
          </a:xfrm>
          <a:prstGeom prst="rect">
            <a:avLst/>
          </a:prstGeom>
          <a:solidFill>
            <a:srgbClr val="51887A">
              <a:alpha val="89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rgbClr val="FFFFFF"/>
                </a:solidFill>
              </a:rPr>
              <a:t>Presentar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una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queja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FD2477FC-F3CE-47B7-BB7E-A6F7CDD1B975}"/>
              </a:ext>
            </a:extLst>
          </p:cNvPr>
          <p:cNvSpPr txBox="1"/>
          <p:nvPr/>
        </p:nvSpPr>
        <p:spPr>
          <a:xfrm>
            <a:off x="15062" y="5882774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62679-9521-47D2-981B-BE3813B60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"/>
          <p:cNvSpPr/>
          <p:nvPr/>
        </p:nvSpPr>
        <p:spPr>
          <a:xfrm>
            <a:off x="0" y="5889718"/>
            <a:ext cx="12192000" cy="1000125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6F4F-3201-45DC-A394-170949C65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/>
          <a:stretch/>
        </p:blipFill>
        <p:spPr>
          <a:xfrm>
            <a:off x="573817" y="135805"/>
            <a:ext cx="10960293" cy="5647301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0D6968D0-2072-41C1-933C-4D9C1819024E}"/>
              </a:ext>
            </a:extLst>
          </p:cNvPr>
          <p:cNvSpPr txBox="1"/>
          <p:nvPr/>
        </p:nvSpPr>
        <p:spPr>
          <a:xfrm>
            <a:off x="15062" y="5917943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7E75D-2FCF-4CDB-AFB5-A2BDCE439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¡La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prevención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la clave!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30" dirty="0" err="1"/>
              <a:t>Mientras</a:t>
            </a:r>
            <a:r>
              <a:rPr lang="en-US" sz="1530" dirty="0"/>
              <a:t> </a:t>
            </a:r>
            <a:r>
              <a:rPr lang="en-US" sz="1530" dirty="0" err="1"/>
              <a:t>analizamos</a:t>
            </a:r>
            <a:r>
              <a:rPr lang="en-US" sz="1530" dirty="0"/>
              <a:t> la </a:t>
            </a:r>
            <a:r>
              <a:rPr lang="en-US" sz="1530" dirty="0" err="1"/>
              <a:t>ergonomía</a:t>
            </a:r>
            <a:r>
              <a:rPr lang="en-US" sz="1530" dirty="0"/>
              <a:t>, es </a:t>
            </a:r>
            <a:r>
              <a:rPr lang="en-US" sz="1530" dirty="0" err="1"/>
              <a:t>importante</a:t>
            </a:r>
            <a:r>
              <a:rPr lang="en-US" sz="1530" dirty="0"/>
              <a:t> </a:t>
            </a:r>
            <a:r>
              <a:rPr lang="en-US" sz="1530" dirty="0" err="1"/>
              <a:t>entender</a:t>
            </a:r>
            <a:r>
              <a:rPr lang="en-US" sz="1530" dirty="0"/>
              <a:t> que la </a:t>
            </a:r>
            <a:r>
              <a:rPr lang="en-US" sz="1530" dirty="0" err="1"/>
              <a:t>prevención</a:t>
            </a:r>
            <a:r>
              <a:rPr lang="en-US" sz="1530" dirty="0"/>
              <a:t> de </a:t>
            </a:r>
            <a:r>
              <a:rPr lang="en-US" sz="1530" dirty="0" err="1"/>
              <a:t>los</a:t>
            </a:r>
            <a:r>
              <a:rPr lang="en-US" sz="1530" dirty="0"/>
              <a:t> TME es la </a:t>
            </a:r>
            <a:r>
              <a:rPr lang="en-US" sz="1530" dirty="0" err="1"/>
              <a:t>mejor</a:t>
            </a:r>
            <a:r>
              <a:rPr lang="en-US" sz="1530" dirty="0"/>
              <a:t> </a:t>
            </a:r>
            <a:r>
              <a:rPr lang="en-US" sz="1530" dirty="0" err="1"/>
              <a:t>medida</a:t>
            </a:r>
            <a:r>
              <a:rPr lang="en-US" sz="1530" dirty="0"/>
              <a:t>,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lugar</a:t>
            </a:r>
            <a:r>
              <a:rPr lang="en-US" sz="1530" dirty="0"/>
              <a:t> de </a:t>
            </a:r>
            <a:r>
              <a:rPr lang="en-US" sz="1530" dirty="0" err="1"/>
              <a:t>intentar</a:t>
            </a:r>
            <a:r>
              <a:rPr lang="en-US" sz="1530" dirty="0"/>
              <a:t> </a:t>
            </a:r>
            <a:r>
              <a:rPr lang="en-US" sz="1530" dirty="0" err="1"/>
              <a:t>obligarse</a:t>
            </a:r>
            <a:r>
              <a:rPr lang="en-US" sz="1530" dirty="0"/>
              <a:t> a </a:t>
            </a:r>
            <a:r>
              <a:rPr lang="en-US" sz="1530" dirty="0" err="1"/>
              <a:t>soportar</a:t>
            </a:r>
            <a:r>
              <a:rPr lang="en-US" sz="1530" dirty="0"/>
              <a:t> </a:t>
            </a:r>
            <a:r>
              <a:rPr lang="en-US" sz="1530" dirty="0" err="1"/>
              <a:t>el</a:t>
            </a:r>
            <a:r>
              <a:rPr lang="en-US" sz="1530" dirty="0"/>
              <a:t> dolor y </a:t>
            </a:r>
            <a:r>
              <a:rPr lang="en-US" sz="1530" dirty="0" err="1"/>
              <a:t>recibir</a:t>
            </a:r>
            <a:r>
              <a:rPr lang="en-US" sz="1530" dirty="0"/>
              <a:t> </a:t>
            </a:r>
            <a:r>
              <a:rPr lang="en-US" sz="1530" dirty="0" err="1"/>
              <a:t>tratamiento</a:t>
            </a:r>
            <a:r>
              <a:rPr lang="en-US" sz="1530" dirty="0"/>
              <a:t> </a:t>
            </a:r>
            <a:r>
              <a:rPr lang="en-US" sz="1530" dirty="0" err="1"/>
              <a:t>después</a:t>
            </a:r>
            <a:r>
              <a:rPr lang="en-US" sz="1530" dirty="0"/>
              <a:t> de </a:t>
            </a:r>
            <a:r>
              <a:rPr lang="en-US" sz="1530" dirty="0" err="1"/>
              <a:t>desarrollar</a:t>
            </a:r>
            <a:r>
              <a:rPr lang="en-US" sz="1530" dirty="0"/>
              <a:t> </a:t>
            </a:r>
            <a:r>
              <a:rPr lang="en-US" sz="1530" dirty="0" err="1"/>
              <a:t>algún</a:t>
            </a:r>
            <a:r>
              <a:rPr lang="en-US" sz="1530" dirty="0"/>
              <a:t> </a:t>
            </a:r>
            <a:r>
              <a:rPr lang="en-US" sz="1530" dirty="0" err="1"/>
              <a:t>trastorno</a:t>
            </a:r>
            <a:r>
              <a:rPr lang="en-US" sz="1530" dirty="0"/>
              <a:t>. </a:t>
            </a:r>
            <a:r>
              <a:rPr lang="en-US" sz="1530" dirty="0" err="1"/>
              <a:t>Tenga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cuenta</a:t>
            </a:r>
            <a:r>
              <a:rPr lang="en-US" sz="1530" dirty="0"/>
              <a:t> que </a:t>
            </a:r>
            <a:r>
              <a:rPr lang="en-US" sz="1530" dirty="0" err="1"/>
              <a:t>cada</a:t>
            </a:r>
            <a:r>
              <a:rPr lang="en-US" sz="1530" dirty="0"/>
              <a:t> </a:t>
            </a:r>
            <a:r>
              <a:rPr lang="en-US" sz="1530" dirty="0" err="1"/>
              <a:t>trabajo</a:t>
            </a:r>
            <a:r>
              <a:rPr lang="en-US" sz="1530" dirty="0"/>
              <a:t> </a:t>
            </a:r>
            <a:r>
              <a:rPr lang="en-US" sz="1530" dirty="0" err="1"/>
              <a:t>tiene</a:t>
            </a:r>
            <a:r>
              <a:rPr lang="en-US" sz="1530" dirty="0"/>
              <a:t> </a:t>
            </a:r>
            <a:r>
              <a:rPr lang="en-US" sz="1530" dirty="0" err="1"/>
              <a:t>múltiples</a:t>
            </a:r>
            <a:r>
              <a:rPr lang="en-US" sz="1530" dirty="0"/>
              <a:t> </a:t>
            </a:r>
            <a:r>
              <a:rPr lang="en-US" sz="1530" dirty="0" err="1"/>
              <a:t>factores</a:t>
            </a:r>
            <a:r>
              <a:rPr lang="en-US" sz="1530" dirty="0"/>
              <a:t> de </a:t>
            </a:r>
            <a:r>
              <a:rPr lang="en-US" sz="1530" dirty="0" err="1"/>
              <a:t>riesgo</a:t>
            </a:r>
            <a:r>
              <a:rPr lang="en-US" sz="1530" dirty="0"/>
              <a:t> </a:t>
            </a:r>
            <a:r>
              <a:rPr lang="en-US" sz="1530" dirty="0" err="1"/>
              <a:t>ergonómicos</a:t>
            </a:r>
            <a:r>
              <a:rPr lang="en-US" sz="1530" dirty="0"/>
              <a:t> y la </a:t>
            </a:r>
            <a:r>
              <a:rPr lang="en-US" sz="1530" dirty="0" err="1"/>
              <a:t>ergonomía</a:t>
            </a:r>
            <a:r>
              <a:rPr lang="en-US" sz="1530" dirty="0"/>
              <a:t> </a:t>
            </a:r>
            <a:r>
              <a:rPr lang="en-US" sz="1530" dirty="0" err="1"/>
              <a:t>debería</a:t>
            </a:r>
            <a:r>
              <a:rPr lang="en-US" sz="1530" dirty="0"/>
              <a:t> </a:t>
            </a:r>
            <a:r>
              <a:rPr lang="en-US" sz="1530" dirty="0" err="1"/>
              <a:t>considerarse</a:t>
            </a:r>
            <a:r>
              <a:rPr lang="en-US" sz="1530" dirty="0"/>
              <a:t> </a:t>
            </a:r>
            <a:r>
              <a:rPr lang="en-US" sz="1530" dirty="0" err="1"/>
              <a:t>como</a:t>
            </a:r>
            <a:r>
              <a:rPr lang="en-US" sz="1530" dirty="0"/>
              <a:t> </a:t>
            </a:r>
            <a:r>
              <a:rPr lang="en-US" sz="1530" dirty="0" err="1"/>
              <a:t>una</a:t>
            </a:r>
            <a:r>
              <a:rPr lang="en-US" sz="1530" dirty="0"/>
              <a:t> forma de </a:t>
            </a:r>
            <a:r>
              <a:rPr lang="en-US" sz="1530" dirty="0" err="1"/>
              <a:t>prevención</a:t>
            </a:r>
            <a:r>
              <a:rPr lang="en-US" sz="1530" dirty="0"/>
              <a:t> de </a:t>
            </a:r>
            <a:r>
              <a:rPr lang="en-US" sz="1530" dirty="0" err="1"/>
              <a:t>los</a:t>
            </a:r>
            <a:r>
              <a:rPr lang="en-US" sz="1530" dirty="0"/>
              <a:t> TME </a:t>
            </a:r>
            <a:r>
              <a:rPr lang="en-US" sz="1530" dirty="0" err="1"/>
              <a:t>relacionados</a:t>
            </a:r>
            <a:r>
              <a:rPr lang="en-US" sz="1530" dirty="0"/>
              <a:t> con </a:t>
            </a:r>
            <a:r>
              <a:rPr lang="en-US" sz="1530" dirty="0" err="1"/>
              <a:t>el</a:t>
            </a:r>
            <a:r>
              <a:rPr lang="en-US" sz="1530" dirty="0"/>
              <a:t> </a:t>
            </a:r>
            <a:r>
              <a:rPr lang="en-US" sz="1530" dirty="0" err="1"/>
              <a:t>trabajo</a:t>
            </a:r>
            <a:r>
              <a:rPr lang="en-US" sz="1530" dirty="0"/>
              <a:t>. </a:t>
            </a:r>
            <a:r>
              <a:rPr lang="en-US" sz="1530" dirty="0" err="1"/>
              <a:t>Esto</a:t>
            </a:r>
            <a:r>
              <a:rPr lang="en-US" sz="1530" dirty="0"/>
              <a:t> </a:t>
            </a:r>
            <a:r>
              <a:rPr lang="en-US" sz="1530" dirty="0" err="1"/>
              <a:t>incluye</a:t>
            </a:r>
            <a:r>
              <a:rPr lang="en-US" sz="1530" dirty="0"/>
              <a:t> </a:t>
            </a:r>
            <a:r>
              <a:rPr lang="en-US" sz="1530" dirty="0" err="1"/>
              <a:t>el</a:t>
            </a:r>
            <a:r>
              <a:rPr lang="en-US" sz="1530" dirty="0"/>
              <a:t> </a:t>
            </a:r>
            <a:r>
              <a:rPr lang="en-US" sz="1530" dirty="0" err="1"/>
              <a:t>mero</a:t>
            </a:r>
            <a:r>
              <a:rPr lang="en-US" sz="1530" dirty="0"/>
              <a:t> </a:t>
            </a:r>
            <a:r>
              <a:rPr lang="en-US" sz="1530" dirty="0" err="1"/>
              <a:t>hecho</a:t>
            </a:r>
            <a:r>
              <a:rPr lang="en-US" sz="1530" dirty="0"/>
              <a:t> de </a:t>
            </a:r>
            <a:r>
              <a:rPr lang="en-US" sz="1530" dirty="0" err="1"/>
              <a:t>estar</a:t>
            </a:r>
            <a:r>
              <a:rPr lang="en-US" sz="1530" dirty="0"/>
              <a:t> </a:t>
            </a:r>
            <a:r>
              <a:rPr lang="en-US" sz="1530" dirty="0" err="1"/>
              <a:t>sentado</a:t>
            </a:r>
            <a:r>
              <a:rPr lang="en-US" sz="1530" dirty="0"/>
              <a:t> o de pie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el</a:t>
            </a:r>
            <a:r>
              <a:rPr lang="en-US" sz="1530" dirty="0"/>
              <a:t> </a:t>
            </a:r>
            <a:r>
              <a:rPr lang="en-US" sz="1530" dirty="0" err="1"/>
              <a:t>escritorio</a:t>
            </a:r>
            <a:r>
              <a:rPr lang="en-US" sz="1530" dirty="0"/>
              <a:t> y </a:t>
            </a:r>
            <a:r>
              <a:rPr lang="en-US" sz="1530" dirty="0" err="1"/>
              <a:t>desempeñar</a:t>
            </a:r>
            <a:r>
              <a:rPr lang="en-US" sz="1530" dirty="0"/>
              <a:t> </a:t>
            </a:r>
            <a:r>
              <a:rPr lang="en-US" sz="1530" dirty="0" err="1"/>
              <a:t>el</a:t>
            </a:r>
            <a:r>
              <a:rPr lang="en-US" sz="1530" dirty="0"/>
              <a:t> </a:t>
            </a:r>
            <a:r>
              <a:rPr lang="en-US" sz="1530" dirty="0" err="1"/>
              <a:t>trabajo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una</a:t>
            </a:r>
            <a:r>
              <a:rPr lang="en-US" sz="1530" dirty="0"/>
              <a:t> </a:t>
            </a:r>
            <a:r>
              <a:rPr lang="en-US" sz="1530" dirty="0" err="1"/>
              <a:t>computadora</a:t>
            </a:r>
            <a:r>
              <a:rPr lang="en-US" sz="1530" dirty="0"/>
              <a:t>.  </a:t>
            </a:r>
          </a:p>
          <a:p>
            <a:endParaRPr lang="en-US" sz="1530" dirty="0"/>
          </a:p>
          <a:p>
            <a:r>
              <a:rPr lang="en-US" sz="1530" dirty="0"/>
              <a:t>Una </a:t>
            </a:r>
            <a:r>
              <a:rPr lang="en-US" sz="1530" dirty="0" err="1"/>
              <a:t>estación</a:t>
            </a:r>
            <a:r>
              <a:rPr lang="en-US" sz="1530" dirty="0"/>
              <a:t> de </a:t>
            </a:r>
            <a:r>
              <a:rPr lang="en-US" sz="1530" dirty="0" err="1"/>
              <a:t>trabajo</a:t>
            </a:r>
            <a:r>
              <a:rPr lang="en-US" sz="1530" dirty="0"/>
              <a:t> con </a:t>
            </a:r>
            <a:r>
              <a:rPr lang="en-US" sz="1530" dirty="0" err="1"/>
              <a:t>computadora</a:t>
            </a:r>
            <a:r>
              <a:rPr lang="en-US" sz="1530" dirty="0"/>
              <a:t> </a:t>
            </a:r>
            <a:r>
              <a:rPr lang="en-US" sz="1530" dirty="0" err="1"/>
              <a:t>será</a:t>
            </a:r>
            <a:r>
              <a:rPr lang="en-US" sz="1530" dirty="0"/>
              <a:t> </a:t>
            </a:r>
            <a:r>
              <a:rPr lang="en-US" sz="1530" dirty="0" err="1"/>
              <a:t>el</a:t>
            </a:r>
            <a:r>
              <a:rPr lang="en-US" sz="1530" dirty="0"/>
              <a:t> </a:t>
            </a:r>
            <a:r>
              <a:rPr lang="en-US" sz="1530" dirty="0" err="1"/>
              <a:t>epicentro</a:t>
            </a:r>
            <a:r>
              <a:rPr lang="en-US" sz="1530" dirty="0"/>
              <a:t> de </a:t>
            </a:r>
            <a:r>
              <a:rPr lang="en-US" sz="1530" dirty="0" err="1"/>
              <a:t>los</a:t>
            </a:r>
            <a:r>
              <a:rPr lang="en-US" sz="1530" dirty="0"/>
              <a:t> </a:t>
            </a:r>
            <a:r>
              <a:rPr lang="en-US" sz="1530" dirty="0" err="1"/>
              <a:t>siguientes</a:t>
            </a:r>
            <a:r>
              <a:rPr lang="en-US" sz="1530" dirty="0"/>
              <a:t> </a:t>
            </a:r>
            <a:r>
              <a:rPr lang="en-US" sz="1530" dirty="0" err="1"/>
              <a:t>módulos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este</a:t>
            </a:r>
            <a:r>
              <a:rPr lang="en-US" sz="1530" dirty="0"/>
              <a:t> </a:t>
            </a:r>
            <a:r>
              <a:rPr lang="en-US" sz="1530" dirty="0" err="1"/>
              <a:t>curso</a:t>
            </a:r>
            <a:r>
              <a:rPr lang="en-US" sz="1530" dirty="0"/>
              <a:t> de </a:t>
            </a:r>
            <a:r>
              <a:rPr lang="en-US" sz="1530" dirty="0" err="1"/>
              <a:t>entrenamiento</a:t>
            </a:r>
            <a:r>
              <a:rPr lang="en-US" sz="1530" dirty="0"/>
              <a:t>. Si </a:t>
            </a:r>
            <a:r>
              <a:rPr lang="en-US" sz="1530" dirty="0" err="1"/>
              <a:t>permanece</a:t>
            </a:r>
            <a:r>
              <a:rPr lang="en-US" sz="1530" dirty="0"/>
              <a:t> </a:t>
            </a:r>
            <a:r>
              <a:rPr lang="en-US" sz="1530" dirty="0" err="1"/>
              <a:t>sentado</a:t>
            </a:r>
            <a:r>
              <a:rPr lang="en-US" sz="1530" dirty="0"/>
              <a:t> o de pie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una</a:t>
            </a:r>
            <a:r>
              <a:rPr lang="en-US" sz="1530" dirty="0"/>
              <a:t> </a:t>
            </a:r>
            <a:r>
              <a:rPr lang="en-US" sz="1530" dirty="0" err="1"/>
              <a:t>estación</a:t>
            </a:r>
            <a:r>
              <a:rPr lang="en-US" sz="1530" dirty="0"/>
              <a:t> de </a:t>
            </a:r>
            <a:r>
              <a:rPr lang="en-US" sz="1530" dirty="0" err="1"/>
              <a:t>trabajo</a:t>
            </a:r>
            <a:r>
              <a:rPr lang="en-US" sz="1530" dirty="0"/>
              <a:t> </a:t>
            </a:r>
            <a:r>
              <a:rPr lang="en-US" sz="1530" dirty="0" err="1"/>
              <a:t>durante</a:t>
            </a:r>
            <a:r>
              <a:rPr lang="en-US" sz="1530" dirty="0"/>
              <a:t> </a:t>
            </a:r>
            <a:r>
              <a:rPr lang="en-US" sz="1530" dirty="0" err="1"/>
              <a:t>más</a:t>
            </a:r>
            <a:r>
              <a:rPr lang="en-US" sz="1530" dirty="0"/>
              <a:t> de 2 horas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su</a:t>
            </a:r>
            <a:r>
              <a:rPr lang="en-US" sz="1530" dirty="0"/>
              <a:t> </a:t>
            </a:r>
            <a:r>
              <a:rPr lang="en-US" sz="1530" dirty="0" err="1"/>
              <a:t>trabajo</a:t>
            </a:r>
            <a:r>
              <a:rPr lang="en-US" sz="1530" dirty="0"/>
              <a:t>, le </a:t>
            </a:r>
            <a:r>
              <a:rPr lang="en-US" sz="1530" dirty="0" err="1"/>
              <a:t>resultará</a:t>
            </a:r>
            <a:r>
              <a:rPr lang="en-US" sz="1530" dirty="0"/>
              <a:t> </a:t>
            </a:r>
            <a:r>
              <a:rPr lang="en-US" sz="1530" dirty="0" err="1"/>
              <a:t>útil</a:t>
            </a:r>
            <a:r>
              <a:rPr lang="en-US" sz="1530" dirty="0"/>
              <a:t> la </a:t>
            </a:r>
            <a:r>
              <a:rPr lang="en-US" sz="1530" dirty="0" err="1"/>
              <a:t>información</a:t>
            </a:r>
            <a:r>
              <a:rPr lang="en-US" sz="1530" dirty="0"/>
              <a:t> que </a:t>
            </a:r>
            <a:r>
              <a:rPr lang="en-US" sz="1530" dirty="0" err="1"/>
              <a:t>brindamos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este</a:t>
            </a:r>
            <a:r>
              <a:rPr lang="en-US" sz="1530" dirty="0"/>
              <a:t> </a:t>
            </a:r>
            <a:r>
              <a:rPr lang="en-US" sz="1530" dirty="0" err="1"/>
              <a:t>curso</a:t>
            </a:r>
            <a:r>
              <a:rPr lang="en-US" sz="1530" dirty="0"/>
              <a:t>. Sin embargo, </a:t>
            </a:r>
            <a:r>
              <a:rPr lang="en-US" sz="1530" dirty="0" err="1"/>
              <a:t>incluso</a:t>
            </a:r>
            <a:r>
              <a:rPr lang="en-US" sz="1530" dirty="0"/>
              <a:t> </a:t>
            </a:r>
            <a:r>
              <a:rPr lang="en-US" sz="1530" dirty="0" err="1"/>
              <a:t>si</a:t>
            </a:r>
            <a:r>
              <a:rPr lang="en-US" sz="1530" dirty="0"/>
              <a:t> no </a:t>
            </a:r>
            <a:r>
              <a:rPr lang="en-US" sz="1530" dirty="0" err="1"/>
              <a:t>trabaja</a:t>
            </a:r>
            <a:r>
              <a:rPr lang="en-US" sz="1530" dirty="0"/>
              <a:t> con </a:t>
            </a:r>
            <a:r>
              <a:rPr lang="en-US" sz="1530" dirty="0" err="1"/>
              <a:t>una</a:t>
            </a:r>
            <a:r>
              <a:rPr lang="en-US" sz="1530" dirty="0"/>
              <a:t> </a:t>
            </a:r>
            <a:r>
              <a:rPr lang="en-US" sz="1530" dirty="0" err="1"/>
              <a:t>computadora</a:t>
            </a:r>
            <a:r>
              <a:rPr lang="en-US" sz="1530" dirty="0"/>
              <a:t>, las </a:t>
            </a:r>
            <a:r>
              <a:rPr lang="en-US" sz="1530" dirty="0" err="1"/>
              <a:t>alineaciones</a:t>
            </a:r>
            <a:r>
              <a:rPr lang="en-US" sz="1530" dirty="0"/>
              <a:t> de </a:t>
            </a:r>
            <a:r>
              <a:rPr lang="en-US" sz="1530" dirty="0" err="1"/>
              <a:t>posturas</a:t>
            </a:r>
            <a:r>
              <a:rPr lang="en-US" sz="1530" dirty="0"/>
              <a:t> </a:t>
            </a:r>
            <a:r>
              <a:rPr lang="en-US" sz="1530" dirty="0" err="1"/>
              <a:t>sentada</a:t>
            </a:r>
            <a:r>
              <a:rPr lang="en-US" sz="1530" dirty="0"/>
              <a:t> y de pie que </a:t>
            </a:r>
            <a:r>
              <a:rPr lang="en-US" sz="1530" dirty="0" err="1"/>
              <a:t>analizaremos</a:t>
            </a:r>
            <a:r>
              <a:rPr lang="en-US" sz="1530" dirty="0"/>
              <a:t> son </a:t>
            </a:r>
            <a:r>
              <a:rPr lang="en-US" sz="1530" dirty="0" err="1"/>
              <a:t>relevantes</a:t>
            </a:r>
            <a:r>
              <a:rPr lang="en-US" sz="1530" dirty="0"/>
              <a:t> para </a:t>
            </a:r>
            <a:r>
              <a:rPr lang="en-US" sz="1530" dirty="0" err="1"/>
              <a:t>otros</a:t>
            </a:r>
            <a:r>
              <a:rPr lang="en-US" sz="1530" dirty="0"/>
              <a:t> </a:t>
            </a:r>
            <a:r>
              <a:rPr lang="en-US" sz="1530" dirty="0" err="1"/>
              <a:t>trabajos</a:t>
            </a:r>
            <a:r>
              <a:rPr lang="en-US" sz="1530" dirty="0"/>
              <a:t> que no </a:t>
            </a:r>
            <a:r>
              <a:rPr lang="en-US" sz="1530" dirty="0" err="1"/>
              <a:t>realizan</a:t>
            </a:r>
            <a:r>
              <a:rPr lang="en-US" sz="1530" dirty="0"/>
              <a:t> </a:t>
            </a:r>
            <a:r>
              <a:rPr lang="en-US" sz="1530" dirty="0" err="1"/>
              <a:t>tareas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computadora</a:t>
            </a:r>
            <a:r>
              <a:rPr lang="en-US" sz="1530" dirty="0"/>
              <a:t>. </a:t>
            </a:r>
          </a:p>
          <a:p>
            <a:endParaRPr lang="en-US" sz="1530" dirty="0"/>
          </a:p>
          <a:p>
            <a:r>
              <a:rPr lang="en-US" sz="1530" dirty="0"/>
              <a:t>Para acceder a </a:t>
            </a:r>
            <a:r>
              <a:rPr lang="en-US" sz="1530" dirty="0" err="1"/>
              <a:t>los</a:t>
            </a:r>
            <a:r>
              <a:rPr lang="en-US" sz="1530" dirty="0"/>
              <a:t> </a:t>
            </a:r>
            <a:r>
              <a:rPr lang="en-US" sz="1530" dirty="0" err="1"/>
              <a:t>recursos</a:t>
            </a:r>
            <a:r>
              <a:rPr lang="en-US" sz="1530" dirty="0"/>
              <a:t> de Oregon OSHA </a:t>
            </a:r>
            <a:r>
              <a:rPr lang="en-US" sz="1530" dirty="0" err="1"/>
              <a:t>sobre</a:t>
            </a:r>
            <a:r>
              <a:rPr lang="en-US" sz="1530" dirty="0"/>
              <a:t> </a:t>
            </a:r>
            <a:r>
              <a:rPr lang="en-US" sz="1530" dirty="0" err="1"/>
              <a:t>ergonomía</a:t>
            </a:r>
            <a:r>
              <a:rPr lang="en-US" sz="1530" dirty="0"/>
              <a:t> </a:t>
            </a:r>
            <a:r>
              <a:rPr lang="en-US" sz="1530" dirty="0" err="1"/>
              <a:t>en</a:t>
            </a:r>
            <a:r>
              <a:rPr lang="en-US" sz="1530" dirty="0"/>
              <a:t> </a:t>
            </a:r>
            <a:r>
              <a:rPr lang="en-US" sz="1530" dirty="0" err="1"/>
              <a:t>tipos</a:t>
            </a:r>
            <a:r>
              <a:rPr lang="en-US" sz="1530" dirty="0"/>
              <a:t> de </a:t>
            </a:r>
            <a:r>
              <a:rPr lang="en-US" sz="1530" dirty="0" err="1"/>
              <a:t>trabajo</a:t>
            </a:r>
            <a:r>
              <a:rPr lang="en-US" sz="1530" dirty="0"/>
              <a:t> que no </a:t>
            </a:r>
            <a:r>
              <a:rPr lang="en-US" sz="1530" dirty="0" err="1"/>
              <a:t>están</a:t>
            </a:r>
            <a:r>
              <a:rPr lang="en-US" sz="1530" dirty="0"/>
              <a:t> </a:t>
            </a:r>
            <a:r>
              <a:rPr lang="en-US" sz="1530" dirty="0" err="1"/>
              <a:t>asociados</a:t>
            </a:r>
            <a:r>
              <a:rPr lang="en-US" sz="1530" dirty="0"/>
              <a:t> a la </a:t>
            </a:r>
            <a:r>
              <a:rPr lang="en-US" sz="1530" dirty="0" err="1"/>
              <a:t>estación</a:t>
            </a:r>
            <a:r>
              <a:rPr lang="en-US" sz="1530" dirty="0"/>
              <a:t> de </a:t>
            </a:r>
            <a:r>
              <a:rPr lang="en-US" sz="1530" dirty="0" err="1"/>
              <a:t>trabajo</a:t>
            </a:r>
            <a:r>
              <a:rPr lang="en-US" sz="1530" dirty="0"/>
              <a:t> con </a:t>
            </a:r>
            <a:r>
              <a:rPr lang="en-US" sz="1530" dirty="0" err="1"/>
              <a:t>computadora</a:t>
            </a:r>
            <a:r>
              <a:rPr lang="en-US" sz="1530" dirty="0"/>
              <a:t>, </a:t>
            </a:r>
            <a:r>
              <a:rPr lang="en-US" sz="1530" dirty="0" err="1"/>
              <a:t>visite</a:t>
            </a:r>
            <a:r>
              <a:rPr lang="en-US" sz="1530" dirty="0"/>
              <a:t> </a:t>
            </a:r>
            <a:r>
              <a:rPr lang="en-US" sz="1530" dirty="0" err="1"/>
              <a:t>nuestra</a:t>
            </a:r>
            <a:r>
              <a:rPr lang="en-US" sz="1530" dirty="0"/>
              <a:t> </a:t>
            </a:r>
            <a:r>
              <a:rPr lang="en-US" sz="1530" dirty="0">
                <a:hlinkClick r:id="rId3"/>
              </a:rPr>
              <a:t>página web</a:t>
            </a:r>
            <a:r>
              <a:rPr lang="en-US" sz="1530" dirty="0"/>
              <a:t>.</a:t>
            </a:r>
            <a:r>
              <a:rPr lang="en-US" sz="1530" baseline="30000" dirty="0"/>
              <a:t>(3)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22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abb6530bf_0_1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aabb6530bf_0_18"/>
          <p:cNvSpPr txBox="1"/>
          <p:nvPr/>
        </p:nvSpPr>
        <p:spPr>
          <a:xfrm>
            <a:off x="5558950" y="107577"/>
            <a:ext cx="6446584" cy="5539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Créditos</a:t>
            </a:r>
            <a:endParaRPr sz="36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Usted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ha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completado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línea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todos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Producido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Educación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Pública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OSHA: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Greig Lowell, Ricardo Rodriguez, Phillip Wade, Tammi Stevens, Tim Wade, Angelina Cox, Roy </a:t>
            </a:r>
            <a:r>
              <a:rPr lang="en-US" sz="17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Kroker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Renee Stapleton, Anthony Dey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Asistencia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técnica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expertos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Steve Morrisey, CPE, Tony Brace, CPE, CIH y Nathan Sweet, MS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Agradecimiento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especial: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SAIF Corporation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Imágenes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archivo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proporcionadas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700" b="1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por</a:t>
            </a:r>
            <a:r>
              <a:rPr lang="en-US" sz="17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  <a:r>
              <a:rPr lang="en-US" sz="17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Getty Images Inc.</a:t>
            </a:r>
            <a:endParaRPr sz="1700" b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04" name="Google Shape;704;gaabb6530b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325"/>
            <a:ext cx="5425300" cy="58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ACA77C39-4FA3-42E3-B63E-3468718AE1C0}"/>
              </a:ext>
            </a:extLst>
          </p:cNvPr>
          <p:cNvSpPr txBox="1"/>
          <p:nvPr/>
        </p:nvSpPr>
        <p:spPr>
          <a:xfrm>
            <a:off x="15062" y="5882774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Arial"/>
                <a:sym typeface="Verdana"/>
              </a:rPr>
              <a:t>conclusión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30E0AF-0800-43E3-BB99-2C0E3FD38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75" y="5895191"/>
            <a:ext cx="4008001" cy="9823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Síntomas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persistentes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TME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Si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síntomas</a:t>
            </a:r>
            <a:r>
              <a:rPr lang="en-US" sz="1800" dirty="0"/>
              <a:t> son </a:t>
            </a:r>
            <a:r>
              <a:rPr lang="en-US" sz="1800" dirty="0" err="1"/>
              <a:t>persistentes</a:t>
            </a:r>
            <a:r>
              <a:rPr lang="en-US" sz="1800" dirty="0"/>
              <a:t>, la </a:t>
            </a:r>
            <a:r>
              <a:rPr lang="en-US" sz="1800" dirty="0" err="1"/>
              <a:t>recuperación</a:t>
            </a:r>
            <a:r>
              <a:rPr lang="en-US" sz="1800" dirty="0"/>
              <a:t> es </a:t>
            </a:r>
            <a:r>
              <a:rPr lang="en-US" sz="1800" dirty="0" err="1"/>
              <a:t>difícil</a:t>
            </a:r>
            <a:r>
              <a:rPr lang="en-US" sz="1800" dirty="0"/>
              <a:t> o </a:t>
            </a:r>
            <a:r>
              <a:rPr lang="en-US" sz="1800" dirty="0" err="1"/>
              <a:t>imposible</a:t>
            </a:r>
            <a:r>
              <a:rPr lang="en-US" sz="1800" dirty="0"/>
              <a:t> de </a:t>
            </a:r>
            <a:r>
              <a:rPr lang="en-US" sz="1800" dirty="0" err="1"/>
              <a:t>lograr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la </a:t>
            </a:r>
            <a:r>
              <a:rPr lang="en-US" sz="1800" dirty="0" err="1"/>
              <a:t>presencia</a:t>
            </a:r>
            <a:r>
              <a:rPr lang="en-US" sz="1800" dirty="0"/>
              <a:t> continua de </a:t>
            </a:r>
            <a:r>
              <a:rPr lang="en-US" sz="1800" dirty="0" err="1"/>
              <a:t>síntomas</a:t>
            </a:r>
            <a:r>
              <a:rPr lang="en-US" sz="1800" dirty="0"/>
              <a:t>, y </a:t>
            </a:r>
            <a:r>
              <a:rPr lang="en-US" sz="1800" dirty="0" err="1"/>
              <a:t>el</a:t>
            </a:r>
            <a:r>
              <a:rPr lang="en-US" sz="1800" dirty="0"/>
              <a:t> dolor no </a:t>
            </a:r>
            <a:r>
              <a:rPr lang="en-US" sz="1800" dirty="0" err="1"/>
              <a:t>permite</a:t>
            </a:r>
            <a:r>
              <a:rPr lang="en-US" sz="1800" dirty="0"/>
              <a:t> que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cuerpo</a:t>
            </a:r>
            <a:r>
              <a:rPr lang="en-US" sz="1800" dirty="0"/>
              <a:t> </a:t>
            </a:r>
            <a:r>
              <a:rPr lang="en-US" sz="1800" dirty="0" err="1"/>
              <a:t>descanse</a:t>
            </a:r>
            <a:r>
              <a:rPr lang="en-US" sz="1800" dirty="0"/>
              <a:t> y se </a:t>
            </a:r>
            <a:r>
              <a:rPr lang="en-US" sz="1800" dirty="0" err="1"/>
              <a:t>recupere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Tal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nuestra</a:t>
            </a:r>
            <a:r>
              <a:rPr lang="en-US" sz="1800" dirty="0"/>
              <a:t> </a:t>
            </a:r>
            <a:r>
              <a:rPr lang="en-US" sz="1800" dirty="0" err="1"/>
              <a:t>definición</a:t>
            </a:r>
            <a:r>
              <a:rPr lang="en-US" sz="1800" dirty="0"/>
              <a:t> de </a:t>
            </a:r>
            <a:r>
              <a:rPr lang="en-US" sz="1800" dirty="0" err="1"/>
              <a:t>ergonomía</a:t>
            </a:r>
            <a:r>
              <a:rPr lang="en-US" sz="1800" dirty="0"/>
              <a:t>,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objetivo</a:t>
            </a:r>
            <a:r>
              <a:rPr lang="en-US" sz="1800" dirty="0"/>
              <a:t> es </a:t>
            </a:r>
            <a:r>
              <a:rPr lang="en-US" sz="1800" dirty="0" err="1"/>
              <a:t>encontrar</a:t>
            </a:r>
            <a:r>
              <a:rPr lang="en-US" sz="1800" dirty="0"/>
              <a:t> la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opción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para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trabajador</a:t>
            </a:r>
            <a:r>
              <a:rPr lang="en-US" sz="1800" dirty="0"/>
              <a:t>, </a:t>
            </a:r>
            <a:r>
              <a:rPr lang="en-US" sz="1800" dirty="0" err="1"/>
              <a:t>idealmente</a:t>
            </a:r>
            <a:r>
              <a:rPr lang="en-US" sz="1800" dirty="0"/>
              <a:t> </a:t>
            </a:r>
            <a:r>
              <a:rPr lang="en-US" sz="1800" dirty="0" err="1"/>
              <a:t>desde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inicio</a:t>
            </a:r>
            <a:r>
              <a:rPr lang="en-US" sz="1800" dirty="0"/>
              <a:t>. No obstante,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siente</a:t>
            </a:r>
            <a:r>
              <a:rPr lang="en-US" sz="1800" dirty="0"/>
              <a:t> </a:t>
            </a:r>
            <a:r>
              <a:rPr lang="en-US" sz="1800" dirty="0" err="1"/>
              <a:t>molestia</a:t>
            </a:r>
            <a:r>
              <a:rPr lang="en-US" sz="1800" dirty="0"/>
              <a:t> o dolor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tareas</a:t>
            </a:r>
            <a:r>
              <a:rPr lang="en-US" sz="1800" dirty="0"/>
              <a:t> que </a:t>
            </a:r>
            <a:r>
              <a:rPr lang="en-US" sz="1800" dirty="0" err="1"/>
              <a:t>realiza</a:t>
            </a:r>
            <a:r>
              <a:rPr lang="en-US" sz="1800" dirty="0"/>
              <a:t> o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posiciones</a:t>
            </a:r>
            <a:r>
              <a:rPr lang="en-US" sz="1800" dirty="0"/>
              <a:t> que </a:t>
            </a:r>
            <a:r>
              <a:rPr lang="en-US" sz="1800" dirty="0" err="1"/>
              <a:t>adopta</a:t>
            </a:r>
            <a:r>
              <a:rPr lang="en-US" sz="1800" dirty="0"/>
              <a:t>, </a:t>
            </a:r>
            <a:r>
              <a:rPr lang="en-US" sz="1800" dirty="0" err="1"/>
              <a:t>deténgase</a:t>
            </a:r>
            <a:r>
              <a:rPr lang="en-US" sz="1800" dirty="0"/>
              <a:t>. </a:t>
            </a:r>
            <a:r>
              <a:rPr lang="en-US" sz="1800" dirty="0" err="1"/>
              <a:t>Intente</a:t>
            </a:r>
            <a:r>
              <a:rPr lang="en-US" sz="1800" dirty="0"/>
              <a:t> </a:t>
            </a:r>
            <a:r>
              <a:rPr lang="en-US" sz="1800" dirty="0" err="1"/>
              <a:t>corregir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problema</a:t>
            </a:r>
            <a:r>
              <a:rPr lang="en-US" sz="1800" dirty="0"/>
              <a:t> de </a:t>
            </a:r>
            <a:r>
              <a:rPr lang="en-US" sz="1800" dirty="0" err="1"/>
              <a:t>inmediato</a:t>
            </a:r>
            <a:r>
              <a:rPr lang="en-US" sz="1800" dirty="0"/>
              <a:t> al </a:t>
            </a:r>
            <a:r>
              <a:rPr lang="en-US" sz="1800" dirty="0" err="1"/>
              <a:t>implementar</a:t>
            </a:r>
            <a:r>
              <a:rPr lang="en-US" sz="1800" dirty="0"/>
              <a:t> la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adecuada</a:t>
            </a:r>
            <a:r>
              <a:rPr lang="en-US" sz="1800" dirty="0"/>
              <a:t>. Si </a:t>
            </a:r>
            <a:r>
              <a:rPr lang="en-US" sz="1800" dirty="0" err="1"/>
              <a:t>continúa</a:t>
            </a:r>
            <a:r>
              <a:rPr lang="en-US" sz="1800" dirty="0"/>
              <a:t> "forzando" o </a:t>
            </a:r>
            <a:r>
              <a:rPr lang="en-US" sz="1800" dirty="0" err="1"/>
              <a:t>ignorando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dolor o la </a:t>
            </a:r>
            <a:r>
              <a:rPr lang="en-US" sz="1800" dirty="0" err="1"/>
              <a:t>molestia</a:t>
            </a:r>
            <a:r>
              <a:rPr lang="en-US" sz="1800" dirty="0"/>
              <a:t>,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ocasionar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lesión</a:t>
            </a:r>
            <a:r>
              <a:rPr lang="en-US" sz="1800" dirty="0"/>
              <a:t>. Si no se </a:t>
            </a:r>
            <a:r>
              <a:rPr lang="en-US" sz="1800" dirty="0" err="1"/>
              <a:t>corrige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problema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síntomas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transformarse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dolor </a:t>
            </a:r>
            <a:r>
              <a:rPr lang="en-US" sz="1800" dirty="0" err="1"/>
              <a:t>persistente</a:t>
            </a:r>
            <a:r>
              <a:rPr lang="en-US" sz="1800" dirty="0"/>
              <a:t>, </a:t>
            </a:r>
            <a:r>
              <a:rPr lang="en-US" sz="1800" dirty="0" err="1"/>
              <a:t>crónico</a:t>
            </a:r>
            <a:r>
              <a:rPr lang="en-US" sz="1800" dirty="0"/>
              <a:t> y a largo </a:t>
            </a:r>
            <a:r>
              <a:rPr lang="en-US" sz="1800" dirty="0" err="1"/>
              <a:t>plazo</a:t>
            </a:r>
            <a:r>
              <a:rPr lang="en-US" sz="1800" dirty="0"/>
              <a:t>, y/o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lesión</a:t>
            </a:r>
            <a:r>
              <a:rPr lang="en-US" sz="1800" dirty="0"/>
              <a:t> grave.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Efectos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los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TME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28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28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600" dirty="0"/>
          </a:p>
          <a:p>
            <a:r>
              <a:rPr lang="en-US" sz="1600" dirty="0"/>
              <a:t>Si </a:t>
            </a:r>
            <a:r>
              <a:rPr lang="en-US" sz="1600" dirty="0" err="1"/>
              <a:t>adopta</a:t>
            </a:r>
            <a:r>
              <a:rPr lang="en-US" sz="1600" dirty="0"/>
              <a:t> </a:t>
            </a:r>
            <a:r>
              <a:rPr lang="en-US" sz="1600" dirty="0" err="1"/>
              <a:t>posturas</a:t>
            </a:r>
            <a:r>
              <a:rPr lang="en-US" sz="1600" dirty="0"/>
              <a:t> </a:t>
            </a:r>
            <a:r>
              <a:rPr lang="en-US" sz="1600" dirty="0" err="1"/>
              <a:t>incómodas</a:t>
            </a:r>
            <a:r>
              <a:rPr lang="en-US" sz="1600" dirty="0"/>
              <a:t> o </a:t>
            </a:r>
            <a:r>
              <a:rPr lang="en-US" sz="1600" dirty="0" err="1"/>
              <a:t>emplea</a:t>
            </a:r>
            <a:r>
              <a:rPr lang="en-US" sz="1600" dirty="0"/>
              <a:t> un </a:t>
            </a:r>
            <a:r>
              <a:rPr lang="en-US" sz="1600" dirty="0" err="1"/>
              <a:t>exceso</a:t>
            </a:r>
            <a:r>
              <a:rPr lang="en-US" sz="1600" dirty="0"/>
              <a:t> de </a:t>
            </a:r>
            <a:r>
              <a:rPr lang="en-US" sz="1600" dirty="0" err="1"/>
              <a:t>esfuerzo</a:t>
            </a:r>
            <a:r>
              <a:rPr lang="en-US" sz="1600" dirty="0"/>
              <a:t> para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trabajo</a:t>
            </a:r>
            <a:r>
              <a:rPr lang="en-US" sz="1600" dirty="0"/>
              <a:t>,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trabajador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sentir</a:t>
            </a:r>
            <a:r>
              <a:rPr lang="en-US" sz="1600" dirty="0"/>
              <a:t> </a:t>
            </a:r>
            <a:r>
              <a:rPr lang="en-US" sz="1600" dirty="0" err="1"/>
              <a:t>cansancio</a:t>
            </a:r>
            <a:r>
              <a:rPr lang="en-US" sz="1600" dirty="0"/>
              <a:t> y </a:t>
            </a:r>
            <a:r>
              <a:rPr lang="en-US" sz="1600" dirty="0" err="1"/>
              <a:t>molestia</a:t>
            </a:r>
            <a:r>
              <a:rPr lang="en-US" sz="1600" dirty="0"/>
              <a:t>.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estas</a:t>
            </a:r>
            <a:r>
              <a:rPr lang="en-US" sz="1600" dirty="0"/>
              <a:t> </a:t>
            </a:r>
            <a:r>
              <a:rPr lang="en-US" sz="1600" dirty="0" err="1"/>
              <a:t>condiciones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músculos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tendones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ligamentos</a:t>
            </a:r>
            <a:r>
              <a:rPr lang="en-US" sz="1600" dirty="0"/>
              <a:t>,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nervios</a:t>
            </a:r>
            <a:r>
              <a:rPr lang="en-US" sz="1600" dirty="0"/>
              <a:t> y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vasos</a:t>
            </a:r>
            <a:r>
              <a:rPr lang="en-US" sz="1600" dirty="0"/>
              <a:t> </a:t>
            </a:r>
            <a:r>
              <a:rPr lang="en-US" sz="1600" dirty="0" err="1"/>
              <a:t>sanguíneos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dañarse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/>
              <a:t>Las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aumentar</a:t>
            </a:r>
            <a:r>
              <a:rPr lang="en-US" sz="1600" dirty="0"/>
              <a:t> </a:t>
            </a:r>
            <a:r>
              <a:rPr lang="en-US" sz="1600" dirty="0" err="1"/>
              <a:t>el</a:t>
            </a:r>
            <a:r>
              <a:rPr lang="en-US" sz="1600" dirty="0"/>
              <a:t> </a:t>
            </a:r>
            <a:r>
              <a:rPr lang="en-US" sz="1600" dirty="0" err="1"/>
              <a:t>costo</a:t>
            </a:r>
            <a:r>
              <a:rPr lang="en-US" sz="1600" dirty="0"/>
              <a:t> </a:t>
            </a:r>
            <a:r>
              <a:rPr lang="en-US" sz="1600" dirty="0" err="1"/>
              <a:t>comercial</a:t>
            </a:r>
            <a:r>
              <a:rPr lang="en-US" sz="1600" dirty="0"/>
              <a:t> tanto </a:t>
            </a:r>
            <a:r>
              <a:rPr lang="en-US" sz="1600" dirty="0" err="1"/>
              <a:t>directa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indirectamente</a:t>
            </a:r>
            <a:r>
              <a:rPr lang="en-US" sz="1600" dirty="0"/>
              <a:t>: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Los </a:t>
            </a:r>
            <a:r>
              <a:rPr lang="en-US" sz="1600" dirty="0" err="1"/>
              <a:t>costos</a:t>
            </a:r>
            <a:r>
              <a:rPr lang="en-US" sz="1600" dirty="0"/>
              <a:t> </a:t>
            </a:r>
            <a:r>
              <a:rPr lang="en-US" sz="1600" dirty="0" err="1"/>
              <a:t>directos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servicios</a:t>
            </a:r>
            <a:r>
              <a:rPr lang="en-US" sz="1600" dirty="0"/>
              <a:t> </a:t>
            </a:r>
            <a:r>
              <a:rPr lang="en-US" sz="1600" dirty="0" err="1"/>
              <a:t>médicos</a:t>
            </a:r>
            <a:r>
              <a:rPr lang="en-US" sz="1600" dirty="0"/>
              <a:t> y </a:t>
            </a:r>
            <a:r>
              <a:rPr lang="en-US" sz="1600" dirty="0" err="1"/>
              <a:t>primas</a:t>
            </a:r>
            <a:r>
              <a:rPr lang="en-US" sz="1600" dirty="0"/>
              <a:t> de </a:t>
            </a:r>
            <a:r>
              <a:rPr lang="en-US" sz="1600" dirty="0" err="1"/>
              <a:t>indemnización</a:t>
            </a:r>
            <a:r>
              <a:rPr lang="en-US" sz="1600" dirty="0"/>
              <a:t> </a:t>
            </a:r>
            <a:r>
              <a:rPr lang="en-US" sz="1600" dirty="0" err="1"/>
              <a:t>laboral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</a:t>
            </a:r>
            <a:r>
              <a:rPr lang="en-US" sz="1600" dirty="0" err="1"/>
              <a:t>altas</a:t>
            </a:r>
            <a:r>
              <a:rPr lang="en-US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Los </a:t>
            </a:r>
            <a:r>
              <a:rPr lang="en-US" sz="1600" dirty="0" err="1"/>
              <a:t>costos</a:t>
            </a:r>
            <a:r>
              <a:rPr lang="en-US" sz="1600" dirty="0"/>
              <a:t> </a:t>
            </a:r>
            <a:r>
              <a:rPr lang="en-US" sz="1600" dirty="0" err="1"/>
              <a:t>indirectos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originarse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 un </a:t>
            </a:r>
            <a:r>
              <a:rPr lang="en-US" sz="1600" dirty="0" err="1"/>
              <a:t>aumento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la </a:t>
            </a:r>
            <a:r>
              <a:rPr lang="en-US" sz="1600" dirty="0" err="1"/>
              <a:t>rotación</a:t>
            </a:r>
            <a:r>
              <a:rPr lang="en-US" sz="1600" dirty="0"/>
              <a:t> de </a:t>
            </a:r>
            <a:r>
              <a:rPr lang="en-US" sz="1600" dirty="0" err="1"/>
              <a:t>empleados</a:t>
            </a:r>
            <a:r>
              <a:rPr lang="en-US" sz="1600" dirty="0"/>
              <a:t>, </a:t>
            </a:r>
            <a:r>
              <a:rPr lang="en-US" sz="1600" dirty="0" err="1"/>
              <a:t>ausentismo</a:t>
            </a:r>
            <a:r>
              <a:rPr lang="en-US" sz="1600" dirty="0"/>
              <a:t> y nuevo </a:t>
            </a:r>
            <a:r>
              <a:rPr lang="en-US" sz="1600" dirty="0" err="1"/>
              <a:t>entrenamiento</a:t>
            </a:r>
            <a:r>
              <a:rPr lang="en-US" sz="1600" dirty="0"/>
              <a:t>. La </a:t>
            </a:r>
            <a:r>
              <a:rPr lang="en-US" sz="1600" dirty="0" err="1"/>
              <a:t>productividad</a:t>
            </a:r>
            <a:r>
              <a:rPr lang="en-US" sz="1600" dirty="0"/>
              <a:t>, la </a:t>
            </a:r>
            <a:r>
              <a:rPr lang="en-US" sz="1600" dirty="0" err="1"/>
              <a:t>calidad</a:t>
            </a:r>
            <a:r>
              <a:rPr lang="en-US" sz="1600" dirty="0"/>
              <a:t> del </a:t>
            </a:r>
            <a:r>
              <a:rPr lang="en-US" sz="1600" dirty="0" err="1"/>
              <a:t>producto</a:t>
            </a:r>
            <a:r>
              <a:rPr lang="en-US" sz="1600" dirty="0"/>
              <a:t> y la moral de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también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verse </a:t>
            </a:r>
            <a:r>
              <a:rPr lang="en-US" sz="1600" dirty="0" err="1"/>
              <a:t>afectadas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/>
              <a:t>Los </a:t>
            </a:r>
            <a:r>
              <a:rPr lang="en-US" sz="1600" dirty="0" err="1"/>
              <a:t>cálculos</a:t>
            </a:r>
            <a:r>
              <a:rPr lang="en-US" sz="1600" dirty="0"/>
              <a:t> </a:t>
            </a:r>
            <a:r>
              <a:rPr lang="en-US" sz="1600" dirty="0" err="1"/>
              <a:t>indican</a:t>
            </a:r>
            <a:r>
              <a:rPr lang="en-US" sz="1600" dirty="0"/>
              <a:t>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costos</a:t>
            </a:r>
            <a:r>
              <a:rPr lang="en-US" sz="1600" dirty="0"/>
              <a:t> </a:t>
            </a:r>
            <a:r>
              <a:rPr lang="en-US" sz="1600" dirty="0" err="1"/>
              <a:t>indirectos</a:t>
            </a:r>
            <a:r>
              <a:rPr lang="en-US" sz="1600" dirty="0"/>
              <a:t> </a:t>
            </a:r>
            <a:r>
              <a:rPr lang="en-US" sz="1600" dirty="0" err="1"/>
              <a:t>relacionados</a:t>
            </a:r>
            <a:r>
              <a:rPr lang="en-US" sz="1600" dirty="0"/>
              <a:t> con </a:t>
            </a:r>
            <a:r>
              <a:rPr lang="en-US" sz="1600" dirty="0" err="1"/>
              <a:t>los</a:t>
            </a:r>
            <a:r>
              <a:rPr lang="en-US" sz="1600" dirty="0"/>
              <a:t> TME </a:t>
            </a:r>
            <a:r>
              <a:rPr lang="en-US" sz="1600" dirty="0" err="1"/>
              <a:t>pueden</a:t>
            </a:r>
            <a:r>
              <a:rPr lang="en-US" sz="1600" dirty="0"/>
              <a:t> ser entre 4 y 10 </a:t>
            </a:r>
            <a:r>
              <a:rPr lang="en-US" sz="1600" dirty="0" err="1"/>
              <a:t>veces</a:t>
            </a:r>
            <a:r>
              <a:rPr lang="en-US" sz="1600" dirty="0"/>
              <a:t> </a:t>
            </a:r>
            <a:r>
              <a:rPr lang="en-US" sz="1600" dirty="0" err="1"/>
              <a:t>más</a:t>
            </a:r>
            <a:r>
              <a:rPr lang="en-US" sz="1600" dirty="0"/>
              <a:t> altos que </a:t>
            </a:r>
            <a:r>
              <a:rPr lang="en-US" sz="1600" dirty="0" err="1"/>
              <a:t>los</a:t>
            </a:r>
            <a:r>
              <a:rPr lang="en-US" sz="1600" dirty="0"/>
              <a:t> </a:t>
            </a:r>
            <a:r>
              <a:rPr lang="en-US" sz="1600" dirty="0" err="1"/>
              <a:t>costos</a:t>
            </a:r>
            <a:r>
              <a:rPr lang="en-US" sz="1600" dirty="0"/>
              <a:t> </a:t>
            </a:r>
            <a:r>
              <a:rPr lang="en-US" sz="1600" dirty="0" err="1"/>
              <a:t>directos</a:t>
            </a:r>
            <a:r>
              <a:rPr lang="en-US" sz="1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46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50231" y="5941389"/>
            <a:ext cx="633464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ERGONOMÍA PARA TODOS: </a:t>
            </a:r>
            <a:endParaRPr lang="en-US" sz="2800" b="1" i="1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sym typeface="Verdana"/>
              </a:rPr>
              <a:t>introducción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ergonomía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tiene</a:t>
            </a:r>
            <a:r>
              <a:rPr lang="en-US" sz="3200" b="0" i="0" u="sng" strike="noStrike" cap="none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sng" strike="noStrike" cap="none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sentido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1800" dirty="0"/>
          </a:p>
          <a:p>
            <a:r>
              <a:rPr lang="en-US" sz="1800" dirty="0"/>
              <a:t>Solo </a:t>
            </a:r>
            <a:r>
              <a:rPr lang="en-US" sz="1800" dirty="0" err="1"/>
              <a:t>en</a:t>
            </a:r>
            <a:r>
              <a:rPr lang="en-US" sz="1800" dirty="0"/>
              <a:t> 2018, </a:t>
            </a:r>
            <a:r>
              <a:rPr lang="en-US" sz="1800" dirty="0" err="1"/>
              <a:t>hubo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de 272,000 </a:t>
            </a:r>
            <a:r>
              <a:rPr lang="en-US" sz="1800" dirty="0" err="1"/>
              <a:t>casos</a:t>
            </a:r>
            <a:r>
              <a:rPr lang="en-US" sz="1800" dirty="0"/>
              <a:t> de TME </a:t>
            </a:r>
            <a:r>
              <a:rPr lang="en-US" sz="1800" dirty="0">
                <a:hlinkClick r:id="rId3"/>
              </a:rPr>
              <a:t>informados</a:t>
            </a:r>
            <a:r>
              <a:rPr lang="en-US" sz="1800" baseline="30000" dirty="0"/>
              <a:t>(4)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sector privado </a:t>
            </a:r>
            <a:r>
              <a:rPr lang="en-US" sz="1800" dirty="0" err="1"/>
              <a:t>estadounidense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resultado</a:t>
            </a:r>
            <a:r>
              <a:rPr lang="en-US" sz="1800" dirty="0"/>
              <a:t> </a:t>
            </a:r>
            <a:r>
              <a:rPr lang="en-US" sz="1800" dirty="0" err="1"/>
              <a:t>fue</a:t>
            </a:r>
            <a:r>
              <a:rPr lang="en-US" sz="1800" dirty="0"/>
              <a:t> un </a:t>
            </a:r>
            <a:r>
              <a:rPr lang="en-US" sz="1800" dirty="0" err="1"/>
              <a:t>promedio</a:t>
            </a:r>
            <a:r>
              <a:rPr lang="en-US" sz="1800" dirty="0"/>
              <a:t> de 12 días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perdido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caso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r>
              <a:rPr lang="en-US" sz="1800" dirty="0" err="1"/>
              <a:t>Teniendo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costos</a:t>
            </a:r>
            <a:r>
              <a:rPr lang="en-US" sz="1800" dirty="0"/>
              <a:t> </a:t>
            </a:r>
            <a:r>
              <a:rPr lang="en-US" sz="1800" dirty="0" err="1"/>
              <a:t>adicionales</a:t>
            </a:r>
            <a:r>
              <a:rPr lang="en-US" sz="1800" dirty="0"/>
              <a:t>, </a:t>
            </a:r>
            <a:r>
              <a:rPr lang="en-US" sz="1800" dirty="0" err="1"/>
              <a:t>los</a:t>
            </a:r>
            <a:r>
              <a:rPr lang="en-US" sz="1800" dirty="0"/>
              <a:t> días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perdidos</a:t>
            </a:r>
            <a:r>
              <a:rPr lang="en-US" sz="1800" dirty="0"/>
              <a:t> y </a:t>
            </a:r>
            <a:r>
              <a:rPr lang="en-US" sz="1800" dirty="0" err="1"/>
              <a:t>todo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dolor </a:t>
            </a:r>
            <a:r>
              <a:rPr lang="en-US" sz="1800" dirty="0" err="1"/>
              <a:t>asociado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TME </a:t>
            </a:r>
            <a:r>
              <a:rPr lang="en-US" sz="1800" dirty="0" err="1"/>
              <a:t>relacionados</a:t>
            </a:r>
            <a:r>
              <a:rPr lang="en-US" sz="1800" dirty="0"/>
              <a:t> con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, </a:t>
            </a:r>
            <a:r>
              <a:rPr lang="en-US" sz="1800" dirty="0" err="1"/>
              <a:t>tiene</a:t>
            </a:r>
            <a:r>
              <a:rPr lang="en-US" sz="1800" dirty="0"/>
              <a:t> </a:t>
            </a:r>
            <a:r>
              <a:rPr lang="en-US" sz="1800" dirty="0" err="1"/>
              <a:t>sentido</a:t>
            </a:r>
            <a:r>
              <a:rPr lang="en-US" sz="1800" dirty="0"/>
              <a:t> </a:t>
            </a:r>
            <a:r>
              <a:rPr lang="en-US" sz="1800" dirty="0" err="1"/>
              <a:t>invertir</a:t>
            </a:r>
            <a:r>
              <a:rPr lang="en-US" sz="1800" dirty="0"/>
              <a:t> </a:t>
            </a:r>
            <a:r>
              <a:rPr lang="en-US" sz="1800" dirty="0" err="1"/>
              <a:t>tiempo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aprender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la </a:t>
            </a:r>
            <a:r>
              <a:rPr lang="en-US" sz="1800" dirty="0" err="1"/>
              <a:t>ergonomía</a:t>
            </a:r>
            <a:r>
              <a:rPr lang="en-US" sz="1800" dirty="0"/>
              <a:t>. Si pone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práctica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adecuada</a:t>
            </a:r>
            <a:r>
              <a:rPr lang="en-US" sz="1800" dirty="0"/>
              <a:t>, </a:t>
            </a:r>
            <a:r>
              <a:rPr lang="en-US" sz="1800" dirty="0" err="1"/>
              <a:t>podrá</a:t>
            </a:r>
            <a:r>
              <a:rPr lang="en-US" sz="1800" dirty="0"/>
              <a:t> </a:t>
            </a:r>
            <a:r>
              <a:rPr lang="en-US" sz="1800" dirty="0" err="1"/>
              <a:t>prevenir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TME y </a:t>
            </a:r>
            <a:r>
              <a:rPr lang="en-US" sz="1800" dirty="0" err="1"/>
              <a:t>evitar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costos</a:t>
            </a:r>
            <a:r>
              <a:rPr lang="en-US" sz="1800" dirty="0"/>
              <a:t> </a:t>
            </a:r>
            <a:r>
              <a:rPr lang="en-US" sz="1800" dirty="0" err="1"/>
              <a:t>adicionales</a:t>
            </a:r>
            <a:r>
              <a:rPr lang="en-US" sz="1800" dirty="0"/>
              <a:t> y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perdido</a:t>
            </a: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44ACC-30DD-4F65-8632-D8758BA7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67" y="15851"/>
            <a:ext cx="5492714" cy="5900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6CD5A-4C84-4FFF-9B7E-6D125CA08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571" y="5926346"/>
            <a:ext cx="3976715" cy="9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69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6787</TotalTime>
  <Words>7295</Words>
  <Application>Microsoft Macintosh PowerPoint</Application>
  <PresentationFormat>Widescreen</PresentationFormat>
  <Paragraphs>620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Aubol Zachary T</dc:creator>
  <cp:lastModifiedBy>Microsoft Office User</cp:lastModifiedBy>
  <cp:revision>195</cp:revision>
  <dcterms:created xsi:type="dcterms:W3CDTF">2018-12-06T15:15:36Z</dcterms:created>
  <dcterms:modified xsi:type="dcterms:W3CDTF">2023-09-26T21:58:10Z</dcterms:modified>
</cp:coreProperties>
</file>